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5.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7" r:id="rId2"/>
    <p:sldId id="258" r:id="rId3"/>
    <p:sldId id="299" r:id="rId4"/>
    <p:sldId id="709" r:id="rId5"/>
    <p:sldId id="705" r:id="rId6"/>
    <p:sldId id="710" r:id="rId7"/>
    <p:sldId id="711" r:id="rId8"/>
    <p:sldId id="301" r:id="rId9"/>
    <p:sldId id="712" r:id="rId10"/>
    <p:sldId id="713" r:id="rId11"/>
    <p:sldId id="714" r:id="rId12"/>
    <p:sldId id="715" r:id="rId13"/>
    <p:sldId id="716" r:id="rId14"/>
    <p:sldId id="717" r:id="rId15"/>
    <p:sldId id="718" r:id="rId16"/>
    <p:sldId id="719" r:id="rId17"/>
    <p:sldId id="720" r:id="rId18"/>
    <p:sldId id="721" r:id="rId19"/>
    <p:sldId id="722" r:id="rId20"/>
    <p:sldId id="723" r:id="rId21"/>
    <p:sldId id="336" r:id="rId22"/>
    <p:sldId id="724" r:id="rId23"/>
    <p:sldId id="725" r:id="rId24"/>
    <p:sldId id="726" r:id="rId25"/>
    <p:sldId id="727" r:id="rId26"/>
    <p:sldId id="728" r:id="rId27"/>
    <p:sldId id="729" r:id="rId28"/>
    <p:sldId id="730" r:id="rId29"/>
    <p:sldId id="731" r:id="rId30"/>
    <p:sldId id="732" r:id="rId31"/>
    <p:sldId id="733" r:id="rId32"/>
    <p:sldId id="734" r:id="rId33"/>
    <p:sldId id="735" r:id="rId34"/>
    <p:sldId id="338" r:id="rId35"/>
    <p:sldId id="736" r:id="rId36"/>
    <p:sldId id="737" r:id="rId37"/>
    <p:sldId id="738" r:id="rId38"/>
    <p:sldId id="739" r:id="rId39"/>
    <p:sldId id="740" r:id="rId40"/>
    <p:sldId id="741" r:id="rId41"/>
    <p:sldId id="742"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DEE681-C7B4-4C9C-986A-658B1AA584F7}" type="datetimeFigureOut">
              <a:rPr lang="zh-CN" altLang="en-US" smtClean="0"/>
              <a:t>2021/7/22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E4734-CF41-4701-B7C6-86530423FD63}" type="slidenum">
              <a:rPr lang="zh-CN" altLang="en-US" smtClean="0"/>
              <a:t>‹#›</a:t>
            </a:fld>
            <a:endParaRPr lang="zh-CN" altLang="en-US"/>
          </a:p>
        </p:txBody>
      </p:sp>
    </p:spTree>
    <p:extLst>
      <p:ext uri="{BB962C8B-B14F-4D97-AF65-F5344CB8AC3E}">
        <p14:creationId xmlns:p14="http://schemas.microsoft.com/office/powerpoint/2010/main" val="422923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10E68D-4604-4210-8C24-3348519E333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t>Strictly Confidential</a:t>
            </a:r>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8136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9443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2289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2187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1882" y="1061"/>
            <a:ext cx="12188239" cy="6843237"/>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800"/>
          </a:p>
        </p:txBody>
      </p:sp>
    </p:spTree>
    <p:extLst>
      <p:ext uri="{BB962C8B-B14F-4D97-AF65-F5344CB8AC3E}">
        <p14:creationId xmlns:p14="http://schemas.microsoft.com/office/powerpoint/2010/main" val="18228697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a:xfrm>
            <a:off x="838201" y="1005607"/>
            <a:ext cx="10379900" cy="5171357"/>
          </a:xfrm>
        </p:spPr>
        <p:txBody>
          <a:bodyPr>
            <a:normAutofit/>
          </a:bodyPr>
          <a:lstStyle>
            <a:lvl1pPr>
              <a:defRPr sz="2200"/>
            </a:lvl1pPr>
          </a:lstStyle>
          <a:p>
            <a:pPr lvl="0"/>
            <a:r>
              <a:rPr lang="zh-CN" altLang="en-US" dirty="0"/>
              <a:t>编辑母版文本样式</a:t>
            </a:r>
          </a:p>
        </p:txBody>
      </p:sp>
    </p:spTree>
    <p:extLst>
      <p:ext uri="{BB962C8B-B14F-4D97-AF65-F5344CB8AC3E}">
        <p14:creationId xmlns:p14="http://schemas.microsoft.com/office/powerpoint/2010/main" val="9285801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2021/7/22</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5" name="矩形 4"/>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6" name="TextBox 5"/>
          <p:cNvSpPr txBox="1"/>
          <p:nvPr userDrawn="1"/>
        </p:nvSpPr>
        <p:spPr>
          <a:xfrm>
            <a:off x="1268399"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年度工作概述</a:t>
            </a:r>
          </a:p>
        </p:txBody>
      </p:sp>
    </p:spTree>
    <p:extLst>
      <p:ext uri="{BB962C8B-B14F-4D97-AF65-F5344CB8AC3E}">
        <p14:creationId xmlns:p14="http://schemas.microsoft.com/office/powerpoint/2010/main" val="2546812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2021/7/22</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工作完成情况</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35290891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2021/7/22</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pPr lvl="0"/>
            <a:r>
              <a:rPr lang="zh-CN" altLang="zh-CN" sz="1900" b="1" dirty="0">
                <a:solidFill>
                  <a:schemeClr val="accent1"/>
                </a:solidFill>
                <a:latin typeface="微软雅黑" panose="020B0503020204020204" pitchFamily="34" charset="-122"/>
                <a:ea typeface="微软雅黑" panose="020B0503020204020204" pitchFamily="34" charset="-122"/>
              </a:rPr>
              <a:t>成功项目展示</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28486651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1" y="6356352"/>
            <a:ext cx="2743200" cy="365124"/>
          </a:xfrm>
          <a:prstGeom prst="rect">
            <a:avLst/>
          </a:prstGeom>
        </p:spPr>
        <p:txBody>
          <a:bodyPr/>
          <a:lstStyle/>
          <a:p>
            <a:fld id="{507A946E-B064-4211-A11D-E702AF025A18}" type="datetimeFigureOut">
              <a:rPr lang="zh-CN" altLang="en-US" smtClean="0"/>
              <a:t>2021/7/22</a:t>
            </a:fld>
            <a:endParaRPr lang="zh-CN" altLang="en-US"/>
          </a:p>
        </p:txBody>
      </p:sp>
      <p:sp>
        <p:nvSpPr>
          <p:cNvPr id="3" name="页脚占位符 2"/>
          <p:cNvSpPr>
            <a:spLocks noGrp="1"/>
          </p:cNvSpPr>
          <p:nvPr>
            <p:ph type="ftr" sz="quarter" idx="11"/>
          </p:nvPr>
        </p:nvSpPr>
        <p:spPr>
          <a:xfrm>
            <a:off x="4038601" y="6356352"/>
            <a:ext cx="4114800" cy="36512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2"/>
            <a:ext cx="2743200" cy="365124"/>
          </a:xfrm>
          <a:prstGeom prst="rect">
            <a:avLst/>
          </a:prstGeom>
        </p:spPr>
        <p:txBody>
          <a:bodyPr/>
          <a:lstStyle/>
          <a:p>
            <a:fld id="{347ECCD5-501B-4F30-908A-642832F21398}" type="slidenum">
              <a:rPr lang="zh-CN" altLang="en-US" smtClean="0"/>
              <a:t>‹#›</a:t>
            </a:fld>
            <a:endParaRPr lang="zh-CN" altLang="en-US"/>
          </a:p>
        </p:txBody>
      </p:sp>
      <p:sp>
        <p:nvSpPr>
          <p:cNvPr id="6" name="TextBox 5"/>
          <p:cNvSpPr txBox="1"/>
          <p:nvPr userDrawn="1"/>
        </p:nvSpPr>
        <p:spPr>
          <a:xfrm>
            <a:off x="1268397" y="331289"/>
            <a:ext cx="1708340" cy="415380"/>
          </a:xfrm>
          <a:prstGeom prst="rect">
            <a:avLst/>
          </a:prstGeom>
          <a:noFill/>
        </p:spPr>
        <p:txBody>
          <a:bodyPr wrap="none" lIns="121871" tIns="60935" rIns="121871" bIns="60935" rtlCol="0">
            <a:spAutoFit/>
          </a:bodyPr>
          <a:lstStyle/>
          <a:p>
            <a:r>
              <a:rPr lang="zh-CN" altLang="zh-CN" sz="1900" b="1" dirty="0">
                <a:solidFill>
                  <a:schemeClr val="accent1"/>
                </a:solidFill>
                <a:latin typeface="微软雅黑" panose="020B0503020204020204" pitchFamily="34" charset="-122"/>
                <a:ea typeface="微软雅黑" panose="020B0503020204020204" pitchFamily="34" charset="-122"/>
              </a:rPr>
              <a:t>明年工作计划</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Tree>
    <p:extLst>
      <p:ext uri="{BB962C8B-B14F-4D97-AF65-F5344CB8AC3E}">
        <p14:creationId xmlns:p14="http://schemas.microsoft.com/office/powerpoint/2010/main" val="28631117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anim calcmode="lin" valueType="num">
                                      <p:cBhvr>
                                        <p:cTn id="9" dur="4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6"/>
                                        </p:tgtEl>
                                      </p:cBhvr>
                                    </p:animEffect>
                                  </p:childTnLst>
                                </p:cTn>
                              </p:par>
                            </p:childTnLst>
                          </p:cTn>
                        </p:par>
                        <p:par>
                          <p:cTn id="12" fill="hold">
                            <p:stCondLst>
                              <p:cond delay="6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41830" y="217148"/>
            <a:ext cx="10016671" cy="441622"/>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1" y="1209823"/>
            <a:ext cx="10781714" cy="5247248"/>
          </a:xfrm>
          <a:prstGeom prst="rect">
            <a:avLst/>
          </a:prstGeo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Content Placeholder 2"/>
          <p:cNvSpPr>
            <a:spLocks noGrp="1"/>
          </p:cNvSpPr>
          <p:nvPr>
            <p:ph idx="13"/>
          </p:nvPr>
        </p:nvSpPr>
        <p:spPr>
          <a:xfrm>
            <a:off x="841376" y="739180"/>
            <a:ext cx="10747058" cy="464458"/>
          </a:xfrm>
          <a:prstGeom prst="rect">
            <a:avLst/>
          </a:prstGeom>
        </p:spPr>
        <p:txBody>
          <a:bodyPr/>
          <a:lstStyle>
            <a:lvl1pPr marL="0" indent="0">
              <a:lnSpc>
                <a:spcPct val="120000"/>
              </a:lnSpc>
              <a:buSzPct val="80000"/>
              <a:buFont typeface="Wingdings" panose="05000000000000000000" pitchFamily="2" charset="2"/>
              <a:buNone/>
              <a:defRPr b="0">
                <a:solidFill>
                  <a:srgbClr val="07836E"/>
                </a:solidFill>
              </a:defRPr>
            </a:lvl1pPr>
          </a:lstStyle>
          <a:p>
            <a:pPr lvl="0"/>
            <a:r>
              <a:rPr lang="en-US" dirty="0"/>
              <a:t>Click to edit Master text styles</a:t>
            </a:r>
          </a:p>
        </p:txBody>
      </p:sp>
    </p:spTree>
    <p:extLst>
      <p:ext uri="{BB962C8B-B14F-4D97-AF65-F5344CB8AC3E}">
        <p14:creationId xmlns:p14="http://schemas.microsoft.com/office/powerpoint/2010/main" val="19553619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1" y="-1"/>
            <a:ext cx="12192000"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644149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 name="矩形 39"/>
          <p:cNvSpPr/>
          <p:nvPr userDrawn="1"/>
        </p:nvSpPr>
        <p:spPr>
          <a:xfrm>
            <a:off x="10530" y="765320"/>
            <a:ext cx="9361219" cy="287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2" name="Title Placeholder 1"/>
          <p:cNvSpPr>
            <a:spLocks noGrp="1"/>
          </p:cNvSpPr>
          <p:nvPr>
            <p:ph type="title"/>
          </p:nvPr>
        </p:nvSpPr>
        <p:spPr>
          <a:xfrm>
            <a:off x="1357637" y="336781"/>
            <a:ext cx="9996163" cy="431895"/>
          </a:xfrm>
          <a:prstGeom prst="rect">
            <a:avLst/>
          </a:prstGeom>
        </p:spPr>
        <p:txBody>
          <a:bodyPr vert="horz" lIns="121899" tIns="60949" rIns="121899" bIns="60949" rtlCol="0" anchor="ctr">
            <a:no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838201" y="962183"/>
            <a:ext cx="10515600" cy="5214780"/>
          </a:xfrm>
          <a:prstGeom prst="rect">
            <a:avLst/>
          </a:prstGeom>
        </p:spPr>
        <p:txBody>
          <a:bodyPr vert="horz" lIns="121899" tIns="60949" rIns="121899" bIns="60949" rtlCol="0">
            <a:normAutofit/>
          </a:bodyPr>
          <a:lstStyle/>
          <a:p>
            <a:pPr lvl="0"/>
            <a:r>
              <a:rPr lang="zh-CN" altLang="en-US" dirty="0"/>
              <a:t>编辑母版文本样式</a:t>
            </a:r>
          </a:p>
        </p:txBody>
      </p:sp>
      <p:sp>
        <p:nvSpPr>
          <p:cNvPr id="7" name="矩形 6"/>
          <p:cNvSpPr/>
          <p:nvPr userDrawn="1"/>
        </p:nvSpPr>
        <p:spPr>
          <a:xfrm>
            <a:off x="-1" y="328718"/>
            <a:ext cx="1268399" cy="3645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a:endParaRPr lang="zh-CN" altLang="en-US" sz="1300" b="1">
              <a:solidFill>
                <a:schemeClr val="tx1"/>
              </a:solidFill>
            </a:endParaRPr>
          </a:p>
        </p:txBody>
      </p:sp>
      <p:sp>
        <p:nvSpPr>
          <p:cNvPr id="36" name="椭圆 35"/>
          <p:cNvSpPr/>
          <p:nvPr userDrawn="1"/>
        </p:nvSpPr>
        <p:spPr>
          <a:xfrm>
            <a:off x="9684353" y="-1480687"/>
            <a:ext cx="2272156" cy="2271334"/>
          </a:xfrm>
          <a:prstGeom prst="ellipse">
            <a:avLst/>
          </a:prstGeom>
          <a:noFill/>
          <a:ln w="19050">
            <a:solidFill>
              <a:srgbClr val="E5450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椭圆 7"/>
          <p:cNvSpPr/>
          <p:nvPr userDrawn="1"/>
        </p:nvSpPr>
        <p:spPr>
          <a:xfrm>
            <a:off x="10787340" y="-1142464"/>
            <a:ext cx="2272156" cy="2271334"/>
          </a:xfrm>
          <a:prstGeom prst="ellipse">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37" name="组合 36"/>
          <p:cNvGrpSpPr/>
          <p:nvPr userDrawn="1"/>
        </p:nvGrpSpPr>
        <p:grpSpPr>
          <a:xfrm>
            <a:off x="11246677" y="864248"/>
            <a:ext cx="672922" cy="670939"/>
            <a:chOff x="11038546" y="1045334"/>
            <a:chExt cx="672834" cy="671094"/>
          </a:xfrm>
        </p:grpSpPr>
        <p:sp>
          <p:nvSpPr>
            <p:cNvPr id="11" name="Oval 24"/>
            <p:cNvSpPr>
              <a:spLocks noChangeArrowheads="1"/>
            </p:cNvSpPr>
            <p:nvPr/>
          </p:nvSpPr>
          <p:spPr bwMode="auto">
            <a:xfrm>
              <a:off x="11038546" y="1045334"/>
              <a:ext cx="672834" cy="671094"/>
            </a:xfrm>
            <a:prstGeom prst="ellipse">
              <a:avLst/>
            </a:prstGeom>
            <a:solidFill>
              <a:srgbClr val="E5450F"/>
            </a:solidFill>
            <a:ln>
              <a:noFill/>
            </a:ln>
          </p:spPr>
          <p:txBody>
            <a:bodyPr vert="horz" wrap="square" lIns="91440" tIns="45720" rIns="91440" bIns="45720" numCol="1" anchor="t" anchorCtr="0" compatLnSpc="1"/>
            <a:lstStyle/>
            <a:p>
              <a:endParaRPr lang="zh-CN" altLang="en-US" sz="1800"/>
            </a:p>
          </p:txBody>
        </p:sp>
        <p:sp>
          <p:nvSpPr>
            <p:cNvPr id="12" name="Freeform 179"/>
            <p:cNvSpPr/>
            <p:nvPr/>
          </p:nvSpPr>
          <p:spPr bwMode="auto">
            <a:xfrm>
              <a:off x="11125588" y="1135858"/>
              <a:ext cx="585792" cy="580570"/>
            </a:xfrm>
            <a:custGeom>
              <a:avLst/>
              <a:gdLst>
                <a:gd name="T0" fmla="*/ 22 w 309"/>
                <a:gd name="T1" fmla="*/ 146 h 306"/>
                <a:gd name="T2" fmla="*/ 25 w 309"/>
                <a:gd name="T3" fmla="*/ 139 h 306"/>
                <a:gd name="T4" fmla="*/ 17 w 309"/>
                <a:gd name="T5" fmla="*/ 131 h 306"/>
                <a:gd name="T6" fmla="*/ 18 w 309"/>
                <a:gd name="T7" fmla="*/ 111 h 306"/>
                <a:gd name="T8" fmla="*/ 22 w 309"/>
                <a:gd name="T9" fmla="*/ 81 h 306"/>
                <a:gd name="T10" fmla="*/ 57 w 309"/>
                <a:gd name="T11" fmla="*/ 29 h 306"/>
                <a:gd name="T12" fmla="*/ 121 w 309"/>
                <a:gd name="T13" fmla="*/ 0 h 306"/>
                <a:gd name="T14" fmla="*/ 167 w 309"/>
                <a:gd name="T15" fmla="*/ 11 h 306"/>
                <a:gd name="T16" fmla="*/ 220 w 309"/>
                <a:gd name="T17" fmla="*/ 38 h 306"/>
                <a:gd name="T18" fmla="*/ 309 w 309"/>
                <a:gd name="T19" fmla="*/ 128 h 306"/>
                <a:gd name="T20" fmla="*/ 309 w 309"/>
                <a:gd name="T21" fmla="*/ 129 h 306"/>
                <a:gd name="T22" fmla="*/ 132 w 309"/>
                <a:gd name="T23" fmla="*/ 306 h 306"/>
                <a:gd name="T24" fmla="*/ 95 w 309"/>
                <a:gd name="T25" fmla="*/ 303 h 306"/>
                <a:gd name="T26" fmla="*/ 10 w 309"/>
                <a:gd name="T27" fmla="*/ 217 h 306"/>
                <a:gd name="T28" fmla="*/ 12 w 309"/>
                <a:gd name="T29" fmla="*/ 215 h 306"/>
                <a:gd name="T30" fmla="*/ 0 w 309"/>
                <a:gd name="T31" fmla="*/ 204 h 306"/>
                <a:gd name="T32" fmla="*/ 1 w 309"/>
                <a:gd name="T33" fmla="*/ 189 h 306"/>
                <a:gd name="T34" fmla="*/ 13 w 309"/>
                <a:gd name="T35" fmla="*/ 200 h 306"/>
                <a:gd name="T36" fmla="*/ 13 w 309"/>
                <a:gd name="T37" fmla="*/ 186 h 306"/>
                <a:gd name="T38" fmla="*/ 0 w 309"/>
                <a:gd name="T39" fmla="*/ 173 h 306"/>
                <a:gd name="T40" fmla="*/ 1 w 309"/>
                <a:gd name="T41" fmla="*/ 157 h 306"/>
                <a:gd name="T42" fmla="*/ 10 w 309"/>
                <a:gd name="T43" fmla="*/ 152 h 306"/>
                <a:gd name="T44" fmla="*/ 12 w 309"/>
                <a:gd name="T45" fmla="*/ 150 h 306"/>
                <a:gd name="T46" fmla="*/ 16 w 309"/>
                <a:gd name="T47" fmla="*/ 139 h 306"/>
                <a:gd name="T48" fmla="*/ 22 w 309"/>
                <a:gd name="T49" fmla="*/ 14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9" h="306">
                  <a:moveTo>
                    <a:pt x="22" y="146"/>
                  </a:moveTo>
                  <a:cubicBezTo>
                    <a:pt x="25" y="139"/>
                    <a:pt x="25" y="139"/>
                    <a:pt x="25" y="139"/>
                  </a:cubicBezTo>
                  <a:cubicBezTo>
                    <a:pt x="17" y="131"/>
                    <a:pt x="17" y="131"/>
                    <a:pt x="17" y="131"/>
                  </a:cubicBezTo>
                  <a:cubicBezTo>
                    <a:pt x="18" y="111"/>
                    <a:pt x="18" y="111"/>
                    <a:pt x="18" y="111"/>
                  </a:cubicBezTo>
                  <a:cubicBezTo>
                    <a:pt x="22" y="81"/>
                    <a:pt x="22" y="81"/>
                    <a:pt x="22" y="81"/>
                  </a:cubicBezTo>
                  <a:cubicBezTo>
                    <a:pt x="57" y="29"/>
                    <a:pt x="57" y="29"/>
                    <a:pt x="57" y="29"/>
                  </a:cubicBezTo>
                  <a:cubicBezTo>
                    <a:pt x="121" y="0"/>
                    <a:pt x="121" y="0"/>
                    <a:pt x="121" y="0"/>
                  </a:cubicBezTo>
                  <a:cubicBezTo>
                    <a:pt x="167" y="11"/>
                    <a:pt x="167" y="11"/>
                    <a:pt x="167" y="11"/>
                  </a:cubicBezTo>
                  <a:cubicBezTo>
                    <a:pt x="220" y="38"/>
                    <a:pt x="220" y="38"/>
                    <a:pt x="220" y="38"/>
                  </a:cubicBezTo>
                  <a:cubicBezTo>
                    <a:pt x="309" y="128"/>
                    <a:pt x="309" y="128"/>
                    <a:pt x="309" y="128"/>
                  </a:cubicBezTo>
                  <a:cubicBezTo>
                    <a:pt x="309" y="128"/>
                    <a:pt x="309" y="129"/>
                    <a:pt x="309" y="129"/>
                  </a:cubicBezTo>
                  <a:cubicBezTo>
                    <a:pt x="309" y="227"/>
                    <a:pt x="229" y="306"/>
                    <a:pt x="132" y="306"/>
                  </a:cubicBezTo>
                  <a:cubicBezTo>
                    <a:pt x="119" y="306"/>
                    <a:pt x="107" y="305"/>
                    <a:pt x="95" y="303"/>
                  </a:cubicBezTo>
                  <a:cubicBezTo>
                    <a:pt x="10" y="217"/>
                    <a:pt x="10" y="217"/>
                    <a:pt x="10" y="217"/>
                  </a:cubicBezTo>
                  <a:cubicBezTo>
                    <a:pt x="12" y="215"/>
                    <a:pt x="12" y="215"/>
                    <a:pt x="12" y="215"/>
                  </a:cubicBezTo>
                  <a:cubicBezTo>
                    <a:pt x="0" y="204"/>
                    <a:pt x="0" y="204"/>
                    <a:pt x="0" y="204"/>
                  </a:cubicBezTo>
                  <a:cubicBezTo>
                    <a:pt x="1" y="189"/>
                    <a:pt x="1" y="189"/>
                    <a:pt x="1" y="189"/>
                  </a:cubicBezTo>
                  <a:cubicBezTo>
                    <a:pt x="13" y="200"/>
                    <a:pt x="13" y="200"/>
                    <a:pt x="13" y="200"/>
                  </a:cubicBezTo>
                  <a:cubicBezTo>
                    <a:pt x="13" y="186"/>
                    <a:pt x="13" y="186"/>
                    <a:pt x="13" y="186"/>
                  </a:cubicBezTo>
                  <a:cubicBezTo>
                    <a:pt x="0" y="173"/>
                    <a:pt x="0" y="173"/>
                    <a:pt x="0" y="173"/>
                  </a:cubicBezTo>
                  <a:cubicBezTo>
                    <a:pt x="1" y="157"/>
                    <a:pt x="1" y="157"/>
                    <a:pt x="1" y="157"/>
                  </a:cubicBezTo>
                  <a:cubicBezTo>
                    <a:pt x="10" y="152"/>
                    <a:pt x="10" y="152"/>
                    <a:pt x="10" y="152"/>
                  </a:cubicBezTo>
                  <a:cubicBezTo>
                    <a:pt x="12" y="150"/>
                    <a:pt x="12" y="150"/>
                    <a:pt x="12" y="150"/>
                  </a:cubicBezTo>
                  <a:cubicBezTo>
                    <a:pt x="16" y="139"/>
                    <a:pt x="16" y="139"/>
                    <a:pt x="16" y="139"/>
                  </a:cubicBezTo>
                  <a:cubicBezTo>
                    <a:pt x="22" y="146"/>
                    <a:pt x="22" y="146"/>
                    <a:pt x="22" y="146"/>
                  </a:cubicBezTo>
                  <a:close/>
                </a:path>
              </a:pathLst>
            </a:custGeom>
            <a:solidFill>
              <a:srgbClr val="912D09"/>
            </a:solidFill>
            <a:ln>
              <a:noFill/>
            </a:ln>
          </p:spPr>
          <p:txBody>
            <a:bodyPr vert="horz" wrap="square" lIns="91440" tIns="45720" rIns="91440" bIns="45720" numCol="1" anchor="t" anchorCtr="0" compatLnSpc="1"/>
            <a:lstStyle/>
            <a:p>
              <a:endParaRPr lang="zh-CN" altLang="en-US" sz="1800"/>
            </a:p>
          </p:txBody>
        </p:sp>
        <p:sp>
          <p:nvSpPr>
            <p:cNvPr id="13" name="Oval 180"/>
            <p:cNvSpPr>
              <a:spLocks noChangeArrowheads="1"/>
            </p:cNvSpPr>
            <p:nvPr/>
          </p:nvSpPr>
          <p:spPr bwMode="auto">
            <a:xfrm>
              <a:off x="11231779" y="1213325"/>
              <a:ext cx="278534" cy="279405"/>
            </a:xfrm>
            <a:prstGeom prst="ellipse">
              <a:avLst/>
            </a:prstGeom>
            <a:solidFill>
              <a:srgbClr val="506B8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4" name="Freeform 181"/>
            <p:cNvSpPr>
              <a:spLocks noEditPoints="1"/>
            </p:cNvSpPr>
            <p:nvPr/>
          </p:nvSpPr>
          <p:spPr bwMode="auto">
            <a:xfrm>
              <a:off x="11241354" y="1232475"/>
              <a:ext cx="263737" cy="242847"/>
            </a:xfrm>
            <a:custGeom>
              <a:avLst/>
              <a:gdLst>
                <a:gd name="T0" fmla="*/ 133 w 139"/>
                <a:gd name="T1" fmla="*/ 91 h 128"/>
                <a:gd name="T2" fmla="*/ 136 w 139"/>
                <a:gd name="T3" fmla="*/ 39 h 128"/>
                <a:gd name="T4" fmla="*/ 125 w 139"/>
                <a:gd name="T5" fmla="*/ 34 h 128"/>
                <a:gd name="T6" fmla="*/ 134 w 139"/>
                <a:gd name="T7" fmla="*/ 46 h 128"/>
                <a:gd name="T8" fmla="*/ 129 w 139"/>
                <a:gd name="T9" fmla="*/ 51 h 128"/>
                <a:gd name="T10" fmla="*/ 127 w 139"/>
                <a:gd name="T11" fmla="*/ 45 h 128"/>
                <a:gd name="T12" fmla="*/ 123 w 139"/>
                <a:gd name="T13" fmla="*/ 48 h 128"/>
                <a:gd name="T14" fmla="*/ 121 w 139"/>
                <a:gd name="T15" fmla="*/ 70 h 128"/>
                <a:gd name="T16" fmla="*/ 123 w 139"/>
                <a:gd name="T17" fmla="*/ 88 h 128"/>
                <a:gd name="T18" fmla="*/ 127 w 139"/>
                <a:gd name="T19" fmla="*/ 91 h 128"/>
                <a:gd name="T20" fmla="*/ 114 w 139"/>
                <a:gd name="T21" fmla="*/ 78 h 128"/>
                <a:gd name="T22" fmla="*/ 109 w 139"/>
                <a:gd name="T23" fmla="*/ 64 h 128"/>
                <a:gd name="T24" fmla="*/ 105 w 139"/>
                <a:gd name="T25" fmla="*/ 77 h 128"/>
                <a:gd name="T26" fmla="*/ 94 w 139"/>
                <a:gd name="T27" fmla="*/ 61 h 128"/>
                <a:gd name="T28" fmla="*/ 79 w 139"/>
                <a:gd name="T29" fmla="*/ 112 h 128"/>
                <a:gd name="T30" fmla="*/ 69 w 139"/>
                <a:gd name="T31" fmla="*/ 101 h 128"/>
                <a:gd name="T32" fmla="*/ 57 w 139"/>
                <a:gd name="T33" fmla="*/ 48 h 128"/>
                <a:gd name="T34" fmla="*/ 61 w 139"/>
                <a:gd name="T35" fmla="*/ 25 h 128"/>
                <a:gd name="T36" fmla="*/ 66 w 139"/>
                <a:gd name="T37" fmla="*/ 20 h 128"/>
                <a:gd name="T38" fmla="*/ 83 w 139"/>
                <a:gd name="T39" fmla="*/ 14 h 128"/>
                <a:gd name="T40" fmla="*/ 97 w 139"/>
                <a:gd name="T41" fmla="*/ 8 h 128"/>
                <a:gd name="T42" fmla="*/ 139 w 139"/>
                <a:gd name="T43" fmla="*/ 83 h 128"/>
                <a:gd name="T44" fmla="*/ 133 w 139"/>
                <a:gd name="T45" fmla="*/ 83 h 128"/>
                <a:gd name="T46" fmla="*/ 30 w 139"/>
                <a:gd name="T47" fmla="*/ 126 h 128"/>
                <a:gd name="T48" fmla="*/ 19 w 139"/>
                <a:gd name="T49" fmla="*/ 79 h 128"/>
                <a:gd name="T50" fmla="*/ 11 w 139"/>
                <a:gd name="T51" fmla="*/ 67 h 128"/>
                <a:gd name="T52" fmla="*/ 4 w 139"/>
                <a:gd name="T53" fmla="*/ 43 h 128"/>
                <a:gd name="T54" fmla="*/ 11 w 139"/>
                <a:gd name="T55" fmla="*/ 24 h 128"/>
                <a:gd name="T56" fmla="*/ 29 w 139"/>
                <a:gd name="T57" fmla="*/ 16 h 128"/>
                <a:gd name="T58" fmla="*/ 36 w 139"/>
                <a:gd name="T59" fmla="*/ 6 h 128"/>
                <a:gd name="T60" fmla="*/ 61 w 139"/>
                <a:gd name="T61" fmla="*/ 3 h 128"/>
                <a:gd name="T62" fmla="*/ 45 w 139"/>
                <a:gd name="T63" fmla="*/ 9 h 128"/>
                <a:gd name="T64" fmla="*/ 39 w 139"/>
                <a:gd name="T65" fmla="*/ 18 h 128"/>
                <a:gd name="T66" fmla="*/ 36 w 139"/>
                <a:gd name="T67" fmla="*/ 17 h 128"/>
                <a:gd name="T68" fmla="*/ 25 w 139"/>
                <a:gd name="T69" fmla="*/ 28 h 128"/>
                <a:gd name="T70" fmla="*/ 37 w 139"/>
                <a:gd name="T71" fmla="*/ 32 h 128"/>
                <a:gd name="T72" fmla="*/ 24 w 139"/>
                <a:gd name="T73" fmla="*/ 45 h 128"/>
                <a:gd name="T74" fmla="*/ 17 w 139"/>
                <a:gd name="T75" fmla="*/ 53 h 128"/>
                <a:gd name="T76" fmla="*/ 16 w 139"/>
                <a:gd name="T77" fmla="*/ 66 h 128"/>
                <a:gd name="T78" fmla="*/ 41 w 139"/>
                <a:gd name="T79" fmla="*/ 85 h 128"/>
                <a:gd name="T80" fmla="*/ 35 w 139"/>
                <a:gd name="T81" fmla="*/ 116 h 128"/>
                <a:gd name="T82" fmla="*/ 132 w 139"/>
                <a:gd name="T83" fmla="*/ 85 h 128"/>
                <a:gd name="T84" fmla="*/ 126 w 139"/>
                <a:gd name="T85" fmla="*/ 87 h 128"/>
                <a:gd name="T86" fmla="*/ 136 w 139"/>
                <a:gd name="T87" fmla="*/ 83 h 128"/>
                <a:gd name="T88" fmla="*/ 126 w 139"/>
                <a:gd name="T89" fmla="*/ 81 h 128"/>
                <a:gd name="T90" fmla="*/ 58 w 139"/>
                <a:gd name="T91" fmla="*/ 14 h 128"/>
                <a:gd name="T92" fmla="*/ 30 w 139"/>
                <a:gd name="T93" fmla="*/ 68 h 128"/>
                <a:gd name="T94" fmla="*/ 19 w 139"/>
                <a:gd name="T95" fmla="*/ 63 h 128"/>
                <a:gd name="T96" fmla="*/ 26 w 139"/>
                <a:gd name="T97" fmla="*/ 63 h 128"/>
                <a:gd name="T98" fmla="*/ 26 w 139"/>
                <a:gd name="T99" fmla="*/ 63 h 128"/>
                <a:gd name="T100" fmla="*/ 32 w 139"/>
                <a:gd name="T101" fmla="*/ 14 h 128"/>
                <a:gd name="T102" fmla="*/ 72 w 139"/>
                <a:gd name="T103" fmla="*/ 48 h 128"/>
                <a:gd name="T104" fmla="*/ 62 w 139"/>
                <a:gd name="T105" fmla="*/ 43 h 128"/>
                <a:gd name="T106" fmla="*/ 68 w 139"/>
                <a:gd name="T107" fmla="*/ 40 h 128"/>
                <a:gd name="T108" fmla="*/ 74 w 139"/>
                <a:gd name="T109" fmla="*/ 45 h 128"/>
                <a:gd name="T110" fmla="*/ 80 w 139"/>
                <a:gd name="T111" fmla="*/ 47 h 128"/>
                <a:gd name="T112" fmla="*/ 85 w 139"/>
                <a:gd name="T113" fmla="*/ 105 h 128"/>
                <a:gd name="T114" fmla="*/ 128 w 139"/>
                <a:gd name="T115" fmla="*/ 75 h 128"/>
                <a:gd name="T116" fmla="*/ 126 w 139"/>
                <a:gd name="T117" fmla="*/ 74 h 128"/>
                <a:gd name="T118" fmla="*/ 128 w 139"/>
                <a:gd name="T119" fmla="*/ 69 h 128"/>
                <a:gd name="T120" fmla="*/ 126 w 139"/>
                <a:gd name="T121" fmla="*/ 6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9" h="128">
                  <a:moveTo>
                    <a:pt x="131" y="94"/>
                  </a:moveTo>
                  <a:cubicBezTo>
                    <a:pt x="130" y="95"/>
                    <a:pt x="129" y="93"/>
                    <a:pt x="129" y="94"/>
                  </a:cubicBezTo>
                  <a:cubicBezTo>
                    <a:pt x="127" y="95"/>
                    <a:pt x="126" y="98"/>
                    <a:pt x="125" y="100"/>
                  </a:cubicBezTo>
                  <a:cubicBezTo>
                    <a:pt x="124" y="101"/>
                    <a:pt x="122" y="100"/>
                    <a:pt x="121" y="102"/>
                  </a:cubicBezTo>
                  <a:cubicBezTo>
                    <a:pt x="120" y="106"/>
                    <a:pt x="117" y="113"/>
                    <a:pt x="119" y="115"/>
                  </a:cubicBezTo>
                  <a:cubicBezTo>
                    <a:pt x="120" y="115"/>
                    <a:pt x="120" y="115"/>
                    <a:pt x="120" y="115"/>
                  </a:cubicBezTo>
                  <a:cubicBezTo>
                    <a:pt x="126" y="109"/>
                    <a:pt x="132" y="102"/>
                    <a:pt x="135" y="94"/>
                  </a:cubicBezTo>
                  <a:cubicBezTo>
                    <a:pt x="135" y="93"/>
                    <a:pt x="135" y="93"/>
                    <a:pt x="134" y="93"/>
                  </a:cubicBezTo>
                  <a:cubicBezTo>
                    <a:pt x="134" y="92"/>
                    <a:pt x="135" y="91"/>
                    <a:pt x="135" y="90"/>
                  </a:cubicBezTo>
                  <a:cubicBezTo>
                    <a:pt x="134" y="90"/>
                    <a:pt x="134" y="91"/>
                    <a:pt x="133" y="91"/>
                  </a:cubicBezTo>
                  <a:cubicBezTo>
                    <a:pt x="132" y="91"/>
                    <a:pt x="131" y="92"/>
                    <a:pt x="131" y="94"/>
                  </a:cubicBezTo>
                  <a:close/>
                  <a:moveTo>
                    <a:pt x="131" y="25"/>
                  </a:moveTo>
                  <a:cubicBezTo>
                    <a:pt x="133" y="28"/>
                    <a:pt x="134" y="31"/>
                    <a:pt x="135" y="34"/>
                  </a:cubicBezTo>
                  <a:cubicBezTo>
                    <a:pt x="135" y="34"/>
                    <a:pt x="134" y="33"/>
                    <a:pt x="134" y="33"/>
                  </a:cubicBezTo>
                  <a:cubicBezTo>
                    <a:pt x="134" y="33"/>
                    <a:pt x="134" y="33"/>
                    <a:pt x="134" y="33"/>
                  </a:cubicBezTo>
                  <a:cubicBezTo>
                    <a:pt x="133" y="33"/>
                    <a:pt x="133" y="33"/>
                    <a:pt x="133" y="34"/>
                  </a:cubicBezTo>
                  <a:cubicBezTo>
                    <a:pt x="134" y="34"/>
                    <a:pt x="134" y="34"/>
                    <a:pt x="135" y="35"/>
                  </a:cubicBezTo>
                  <a:cubicBezTo>
                    <a:pt x="135" y="35"/>
                    <a:pt x="135" y="36"/>
                    <a:pt x="136" y="37"/>
                  </a:cubicBezTo>
                  <a:cubicBezTo>
                    <a:pt x="136" y="37"/>
                    <a:pt x="136" y="37"/>
                    <a:pt x="136" y="37"/>
                  </a:cubicBezTo>
                  <a:cubicBezTo>
                    <a:pt x="136" y="38"/>
                    <a:pt x="136" y="38"/>
                    <a:pt x="136" y="39"/>
                  </a:cubicBezTo>
                  <a:cubicBezTo>
                    <a:pt x="136" y="40"/>
                    <a:pt x="136" y="40"/>
                    <a:pt x="135" y="40"/>
                  </a:cubicBezTo>
                  <a:cubicBezTo>
                    <a:pt x="134" y="39"/>
                    <a:pt x="134" y="39"/>
                    <a:pt x="134" y="38"/>
                  </a:cubicBezTo>
                  <a:cubicBezTo>
                    <a:pt x="134" y="38"/>
                    <a:pt x="131" y="35"/>
                    <a:pt x="131" y="34"/>
                  </a:cubicBezTo>
                  <a:cubicBezTo>
                    <a:pt x="131" y="32"/>
                    <a:pt x="132" y="33"/>
                    <a:pt x="131" y="32"/>
                  </a:cubicBezTo>
                  <a:cubicBezTo>
                    <a:pt x="131" y="30"/>
                    <a:pt x="130" y="30"/>
                    <a:pt x="129" y="30"/>
                  </a:cubicBezTo>
                  <a:cubicBezTo>
                    <a:pt x="129" y="30"/>
                    <a:pt x="129" y="31"/>
                    <a:pt x="129" y="31"/>
                  </a:cubicBezTo>
                  <a:cubicBezTo>
                    <a:pt x="127" y="32"/>
                    <a:pt x="126" y="30"/>
                    <a:pt x="124" y="30"/>
                  </a:cubicBezTo>
                  <a:cubicBezTo>
                    <a:pt x="124" y="31"/>
                    <a:pt x="124" y="31"/>
                    <a:pt x="124" y="32"/>
                  </a:cubicBezTo>
                  <a:cubicBezTo>
                    <a:pt x="124" y="32"/>
                    <a:pt x="124" y="33"/>
                    <a:pt x="124" y="33"/>
                  </a:cubicBezTo>
                  <a:cubicBezTo>
                    <a:pt x="124" y="34"/>
                    <a:pt x="125" y="34"/>
                    <a:pt x="125" y="34"/>
                  </a:cubicBezTo>
                  <a:cubicBezTo>
                    <a:pt x="126" y="34"/>
                    <a:pt x="126" y="34"/>
                    <a:pt x="127" y="35"/>
                  </a:cubicBezTo>
                  <a:cubicBezTo>
                    <a:pt x="127" y="35"/>
                    <a:pt x="127" y="35"/>
                    <a:pt x="128" y="35"/>
                  </a:cubicBezTo>
                  <a:cubicBezTo>
                    <a:pt x="130" y="37"/>
                    <a:pt x="131" y="40"/>
                    <a:pt x="132" y="43"/>
                  </a:cubicBezTo>
                  <a:cubicBezTo>
                    <a:pt x="132" y="44"/>
                    <a:pt x="133" y="44"/>
                    <a:pt x="133" y="44"/>
                  </a:cubicBezTo>
                  <a:cubicBezTo>
                    <a:pt x="133" y="45"/>
                    <a:pt x="132" y="44"/>
                    <a:pt x="132" y="44"/>
                  </a:cubicBezTo>
                  <a:cubicBezTo>
                    <a:pt x="131" y="44"/>
                    <a:pt x="131" y="45"/>
                    <a:pt x="132" y="46"/>
                  </a:cubicBezTo>
                  <a:cubicBezTo>
                    <a:pt x="132" y="46"/>
                    <a:pt x="133" y="46"/>
                    <a:pt x="133" y="46"/>
                  </a:cubicBezTo>
                  <a:cubicBezTo>
                    <a:pt x="133" y="46"/>
                    <a:pt x="132" y="43"/>
                    <a:pt x="134" y="45"/>
                  </a:cubicBezTo>
                  <a:cubicBezTo>
                    <a:pt x="134" y="45"/>
                    <a:pt x="134" y="45"/>
                    <a:pt x="134" y="46"/>
                  </a:cubicBezTo>
                  <a:cubicBezTo>
                    <a:pt x="134" y="46"/>
                    <a:pt x="134" y="46"/>
                    <a:pt x="134" y="46"/>
                  </a:cubicBezTo>
                  <a:cubicBezTo>
                    <a:pt x="134" y="46"/>
                    <a:pt x="135" y="46"/>
                    <a:pt x="135" y="47"/>
                  </a:cubicBezTo>
                  <a:cubicBezTo>
                    <a:pt x="135" y="48"/>
                    <a:pt x="134" y="48"/>
                    <a:pt x="134" y="49"/>
                  </a:cubicBezTo>
                  <a:cubicBezTo>
                    <a:pt x="134" y="50"/>
                    <a:pt x="134" y="51"/>
                    <a:pt x="134" y="53"/>
                  </a:cubicBezTo>
                  <a:cubicBezTo>
                    <a:pt x="134" y="53"/>
                    <a:pt x="134" y="53"/>
                    <a:pt x="134" y="53"/>
                  </a:cubicBezTo>
                  <a:cubicBezTo>
                    <a:pt x="133" y="52"/>
                    <a:pt x="133" y="52"/>
                    <a:pt x="133" y="52"/>
                  </a:cubicBezTo>
                  <a:cubicBezTo>
                    <a:pt x="132" y="53"/>
                    <a:pt x="131" y="53"/>
                    <a:pt x="131" y="54"/>
                  </a:cubicBezTo>
                  <a:cubicBezTo>
                    <a:pt x="131" y="54"/>
                    <a:pt x="131" y="55"/>
                    <a:pt x="131" y="55"/>
                  </a:cubicBezTo>
                  <a:cubicBezTo>
                    <a:pt x="131" y="55"/>
                    <a:pt x="131" y="55"/>
                    <a:pt x="130" y="55"/>
                  </a:cubicBezTo>
                  <a:cubicBezTo>
                    <a:pt x="130" y="55"/>
                    <a:pt x="130" y="55"/>
                    <a:pt x="130" y="55"/>
                  </a:cubicBezTo>
                  <a:cubicBezTo>
                    <a:pt x="129" y="54"/>
                    <a:pt x="129" y="52"/>
                    <a:pt x="129" y="51"/>
                  </a:cubicBezTo>
                  <a:cubicBezTo>
                    <a:pt x="130" y="51"/>
                    <a:pt x="131" y="51"/>
                    <a:pt x="131" y="51"/>
                  </a:cubicBezTo>
                  <a:cubicBezTo>
                    <a:pt x="132" y="51"/>
                    <a:pt x="132" y="51"/>
                    <a:pt x="132" y="50"/>
                  </a:cubicBezTo>
                  <a:cubicBezTo>
                    <a:pt x="132" y="50"/>
                    <a:pt x="133" y="50"/>
                    <a:pt x="133" y="50"/>
                  </a:cubicBezTo>
                  <a:cubicBezTo>
                    <a:pt x="133" y="49"/>
                    <a:pt x="133" y="48"/>
                    <a:pt x="132" y="47"/>
                  </a:cubicBezTo>
                  <a:cubicBezTo>
                    <a:pt x="132" y="46"/>
                    <a:pt x="131" y="46"/>
                    <a:pt x="131" y="45"/>
                  </a:cubicBezTo>
                  <a:cubicBezTo>
                    <a:pt x="131" y="44"/>
                    <a:pt x="131" y="43"/>
                    <a:pt x="131" y="43"/>
                  </a:cubicBezTo>
                  <a:cubicBezTo>
                    <a:pt x="131" y="41"/>
                    <a:pt x="130" y="40"/>
                    <a:pt x="129" y="39"/>
                  </a:cubicBezTo>
                  <a:cubicBezTo>
                    <a:pt x="128" y="39"/>
                    <a:pt x="129" y="41"/>
                    <a:pt x="129" y="42"/>
                  </a:cubicBezTo>
                  <a:cubicBezTo>
                    <a:pt x="129" y="43"/>
                    <a:pt x="129" y="44"/>
                    <a:pt x="128" y="45"/>
                  </a:cubicBezTo>
                  <a:cubicBezTo>
                    <a:pt x="128" y="45"/>
                    <a:pt x="127" y="44"/>
                    <a:pt x="127" y="45"/>
                  </a:cubicBezTo>
                  <a:cubicBezTo>
                    <a:pt x="127" y="46"/>
                    <a:pt x="127" y="47"/>
                    <a:pt x="127" y="48"/>
                  </a:cubicBezTo>
                  <a:cubicBezTo>
                    <a:pt x="127" y="48"/>
                    <a:pt x="127" y="48"/>
                    <a:pt x="128" y="49"/>
                  </a:cubicBezTo>
                  <a:cubicBezTo>
                    <a:pt x="129" y="50"/>
                    <a:pt x="129" y="50"/>
                    <a:pt x="129" y="52"/>
                  </a:cubicBezTo>
                  <a:cubicBezTo>
                    <a:pt x="129" y="53"/>
                    <a:pt x="127" y="52"/>
                    <a:pt x="127" y="52"/>
                  </a:cubicBezTo>
                  <a:cubicBezTo>
                    <a:pt x="125" y="48"/>
                    <a:pt x="126" y="50"/>
                    <a:pt x="125" y="47"/>
                  </a:cubicBezTo>
                  <a:cubicBezTo>
                    <a:pt x="125" y="47"/>
                    <a:pt x="124" y="48"/>
                    <a:pt x="124" y="48"/>
                  </a:cubicBezTo>
                  <a:cubicBezTo>
                    <a:pt x="123" y="47"/>
                    <a:pt x="124" y="47"/>
                    <a:pt x="123" y="46"/>
                  </a:cubicBezTo>
                  <a:cubicBezTo>
                    <a:pt x="123" y="46"/>
                    <a:pt x="123" y="46"/>
                    <a:pt x="123" y="46"/>
                  </a:cubicBezTo>
                  <a:cubicBezTo>
                    <a:pt x="122" y="46"/>
                    <a:pt x="122" y="46"/>
                    <a:pt x="122" y="47"/>
                  </a:cubicBezTo>
                  <a:cubicBezTo>
                    <a:pt x="122" y="47"/>
                    <a:pt x="123" y="48"/>
                    <a:pt x="123" y="48"/>
                  </a:cubicBezTo>
                  <a:cubicBezTo>
                    <a:pt x="125" y="49"/>
                    <a:pt x="124" y="48"/>
                    <a:pt x="124" y="51"/>
                  </a:cubicBezTo>
                  <a:cubicBezTo>
                    <a:pt x="124" y="53"/>
                    <a:pt x="125" y="55"/>
                    <a:pt x="126" y="57"/>
                  </a:cubicBezTo>
                  <a:cubicBezTo>
                    <a:pt x="126" y="57"/>
                    <a:pt x="126" y="58"/>
                    <a:pt x="126" y="58"/>
                  </a:cubicBezTo>
                  <a:cubicBezTo>
                    <a:pt x="126" y="59"/>
                    <a:pt x="125" y="61"/>
                    <a:pt x="124" y="62"/>
                  </a:cubicBezTo>
                  <a:cubicBezTo>
                    <a:pt x="123" y="63"/>
                    <a:pt x="123" y="63"/>
                    <a:pt x="122" y="64"/>
                  </a:cubicBezTo>
                  <a:cubicBezTo>
                    <a:pt x="121" y="64"/>
                    <a:pt x="121" y="63"/>
                    <a:pt x="121" y="63"/>
                  </a:cubicBezTo>
                  <a:cubicBezTo>
                    <a:pt x="120" y="63"/>
                    <a:pt x="119" y="63"/>
                    <a:pt x="119" y="64"/>
                  </a:cubicBezTo>
                  <a:cubicBezTo>
                    <a:pt x="119" y="65"/>
                    <a:pt x="119" y="65"/>
                    <a:pt x="119" y="66"/>
                  </a:cubicBezTo>
                  <a:cubicBezTo>
                    <a:pt x="120" y="67"/>
                    <a:pt x="120" y="67"/>
                    <a:pt x="121" y="67"/>
                  </a:cubicBezTo>
                  <a:cubicBezTo>
                    <a:pt x="121" y="68"/>
                    <a:pt x="121" y="69"/>
                    <a:pt x="121" y="70"/>
                  </a:cubicBezTo>
                  <a:cubicBezTo>
                    <a:pt x="121" y="71"/>
                    <a:pt x="121" y="71"/>
                    <a:pt x="121" y="72"/>
                  </a:cubicBezTo>
                  <a:cubicBezTo>
                    <a:pt x="121" y="73"/>
                    <a:pt x="120" y="74"/>
                    <a:pt x="120" y="74"/>
                  </a:cubicBezTo>
                  <a:cubicBezTo>
                    <a:pt x="119" y="75"/>
                    <a:pt x="119" y="75"/>
                    <a:pt x="118" y="74"/>
                  </a:cubicBezTo>
                  <a:cubicBezTo>
                    <a:pt x="118" y="74"/>
                    <a:pt x="117" y="71"/>
                    <a:pt x="116" y="71"/>
                  </a:cubicBezTo>
                  <a:cubicBezTo>
                    <a:pt x="115" y="71"/>
                    <a:pt x="116" y="73"/>
                    <a:pt x="116" y="74"/>
                  </a:cubicBezTo>
                  <a:cubicBezTo>
                    <a:pt x="117" y="75"/>
                    <a:pt x="118" y="76"/>
                    <a:pt x="118" y="77"/>
                  </a:cubicBezTo>
                  <a:cubicBezTo>
                    <a:pt x="118" y="77"/>
                    <a:pt x="118" y="78"/>
                    <a:pt x="118" y="79"/>
                  </a:cubicBezTo>
                  <a:cubicBezTo>
                    <a:pt x="118" y="80"/>
                    <a:pt x="118" y="82"/>
                    <a:pt x="118" y="83"/>
                  </a:cubicBezTo>
                  <a:cubicBezTo>
                    <a:pt x="118" y="85"/>
                    <a:pt x="119" y="86"/>
                    <a:pt x="119" y="88"/>
                  </a:cubicBezTo>
                  <a:cubicBezTo>
                    <a:pt x="119" y="90"/>
                    <a:pt x="122" y="88"/>
                    <a:pt x="123" y="88"/>
                  </a:cubicBezTo>
                  <a:cubicBezTo>
                    <a:pt x="123" y="89"/>
                    <a:pt x="123" y="90"/>
                    <a:pt x="124" y="90"/>
                  </a:cubicBezTo>
                  <a:cubicBezTo>
                    <a:pt x="125" y="90"/>
                    <a:pt x="126" y="89"/>
                    <a:pt x="127" y="89"/>
                  </a:cubicBezTo>
                  <a:cubicBezTo>
                    <a:pt x="127" y="89"/>
                    <a:pt x="127" y="90"/>
                    <a:pt x="128" y="90"/>
                  </a:cubicBezTo>
                  <a:cubicBezTo>
                    <a:pt x="128" y="90"/>
                    <a:pt x="128" y="90"/>
                    <a:pt x="128" y="90"/>
                  </a:cubicBezTo>
                  <a:cubicBezTo>
                    <a:pt x="129" y="90"/>
                    <a:pt x="129" y="89"/>
                    <a:pt x="129" y="89"/>
                  </a:cubicBezTo>
                  <a:cubicBezTo>
                    <a:pt x="130" y="89"/>
                    <a:pt x="130" y="89"/>
                    <a:pt x="130" y="89"/>
                  </a:cubicBezTo>
                  <a:cubicBezTo>
                    <a:pt x="130" y="89"/>
                    <a:pt x="131" y="89"/>
                    <a:pt x="131" y="90"/>
                  </a:cubicBezTo>
                  <a:cubicBezTo>
                    <a:pt x="130" y="90"/>
                    <a:pt x="128" y="91"/>
                    <a:pt x="128" y="91"/>
                  </a:cubicBezTo>
                  <a:cubicBezTo>
                    <a:pt x="128" y="92"/>
                    <a:pt x="128" y="91"/>
                    <a:pt x="127" y="91"/>
                  </a:cubicBezTo>
                  <a:cubicBezTo>
                    <a:pt x="127" y="91"/>
                    <a:pt x="127" y="91"/>
                    <a:pt x="127" y="91"/>
                  </a:cubicBezTo>
                  <a:cubicBezTo>
                    <a:pt x="126" y="91"/>
                    <a:pt x="127" y="92"/>
                    <a:pt x="127" y="92"/>
                  </a:cubicBezTo>
                  <a:cubicBezTo>
                    <a:pt x="126" y="92"/>
                    <a:pt x="126" y="92"/>
                    <a:pt x="126" y="92"/>
                  </a:cubicBezTo>
                  <a:cubicBezTo>
                    <a:pt x="125" y="92"/>
                    <a:pt x="125" y="91"/>
                    <a:pt x="125" y="91"/>
                  </a:cubicBezTo>
                  <a:cubicBezTo>
                    <a:pt x="125" y="91"/>
                    <a:pt x="124" y="91"/>
                    <a:pt x="124" y="91"/>
                  </a:cubicBezTo>
                  <a:cubicBezTo>
                    <a:pt x="122" y="91"/>
                    <a:pt x="121" y="91"/>
                    <a:pt x="119" y="90"/>
                  </a:cubicBezTo>
                  <a:cubicBezTo>
                    <a:pt x="118" y="90"/>
                    <a:pt x="118" y="89"/>
                    <a:pt x="117" y="88"/>
                  </a:cubicBezTo>
                  <a:cubicBezTo>
                    <a:pt x="117" y="87"/>
                    <a:pt x="117" y="87"/>
                    <a:pt x="117" y="87"/>
                  </a:cubicBezTo>
                  <a:cubicBezTo>
                    <a:pt x="116" y="84"/>
                    <a:pt x="115" y="82"/>
                    <a:pt x="114" y="79"/>
                  </a:cubicBezTo>
                  <a:cubicBezTo>
                    <a:pt x="114" y="79"/>
                    <a:pt x="113" y="78"/>
                    <a:pt x="114" y="78"/>
                  </a:cubicBezTo>
                  <a:cubicBezTo>
                    <a:pt x="114" y="77"/>
                    <a:pt x="114" y="78"/>
                    <a:pt x="114" y="78"/>
                  </a:cubicBezTo>
                  <a:cubicBezTo>
                    <a:pt x="115" y="78"/>
                    <a:pt x="115" y="78"/>
                    <a:pt x="115" y="78"/>
                  </a:cubicBezTo>
                  <a:cubicBezTo>
                    <a:pt x="115" y="78"/>
                    <a:pt x="116" y="80"/>
                    <a:pt x="116" y="79"/>
                  </a:cubicBezTo>
                  <a:cubicBezTo>
                    <a:pt x="117" y="76"/>
                    <a:pt x="116" y="78"/>
                    <a:pt x="115" y="76"/>
                  </a:cubicBezTo>
                  <a:cubicBezTo>
                    <a:pt x="115" y="73"/>
                    <a:pt x="115" y="70"/>
                    <a:pt x="114" y="68"/>
                  </a:cubicBezTo>
                  <a:cubicBezTo>
                    <a:pt x="114" y="67"/>
                    <a:pt x="113" y="69"/>
                    <a:pt x="112" y="68"/>
                  </a:cubicBezTo>
                  <a:cubicBezTo>
                    <a:pt x="112" y="68"/>
                    <a:pt x="112" y="67"/>
                    <a:pt x="112" y="66"/>
                  </a:cubicBezTo>
                  <a:cubicBezTo>
                    <a:pt x="112" y="65"/>
                    <a:pt x="112" y="65"/>
                    <a:pt x="112" y="64"/>
                  </a:cubicBezTo>
                  <a:cubicBezTo>
                    <a:pt x="112" y="64"/>
                    <a:pt x="111" y="62"/>
                    <a:pt x="111" y="62"/>
                  </a:cubicBezTo>
                  <a:cubicBezTo>
                    <a:pt x="110" y="62"/>
                    <a:pt x="109" y="62"/>
                    <a:pt x="109" y="62"/>
                  </a:cubicBezTo>
                  <a:cubicBezTo>
                    <a:pt x="109" y="63"/>
                    <a:pt x="109" y="64"/>
                    <a:pt x="109" y="64"/>
                  </a:cubicBezTo>
                  <a:cubicBezTo>
                    <a:pt x="109" y="65"/>
                    <a:pt x="108" y="64"/>
                    <a:pt x="108" y="65"/>
                  </a:cubicBezTo>
                  <a:cubicBezTo>
                    <a:pt x="108" y="65"/>
                    <a:pt x="108" y="66"/>
                    <a:pt x="108" y="66"/>
                  </a:cubicBezTo>
                  <a:cubicBezTo>
                    <a:pt x="108" y="66"/>
                    <a:pt x="107" y="66"/>
                    <a:pt x="107" y="66"/>
                  </a:cubicBezTo>
                  <a:cubicBezTo>
                    <a:pt x="107" y="66"/>
                    <a:pt x="107" y="67"/>
                    <a:pt x="106" y="68"/>
                  </a:cubicBezTo>
                  <a:cubicBezTo>
                    <a:pt x="106" y="68"/>
                    <a:pt x="106" y="68"/>
                    <a:pt x="105" y="68"/>
                  </a:cubicBezTo>
                  <a:cubicBezTo>
                    <a:pt x="105" y="69"/>
                    <a:pt x="105" y="70"/>
                    <a:pt x="105" y="72"/>
                  </a:cubicBezTo>
                  <a:cubicBezTo>
                    <a:pt x="105" y="72"/>
                    <a:pt x="105" y="73"/>
                    <a:pt x="105" y="73"/>
                  </a:cubicBezTo>
                  <a:cubicBezTo>
                    <a:pt x="106" y="74"/>
                    <a:pt x="106" y="74"/>
                    <a:pt x="106" y="76"/>
                  </a:cubicBezTo>
                  <a:cubicBezTo>
                    <a:pt x="106" y="76"/>
                    <a:pt x="107" y="77"/>
                    <a:pt x="106" y="77"/>
                  </a:cubicBezTo>
                  <a:cubicBezTo>
                    <a:pt x="106" y="78"/>
                    <a:pt x="105" y="78"/>
                    <a:pt x="105" y="77"/>
                  </a:cubicBezTo>
                  <a:cubicBezTo>
                    <a:pt x="105" y="77"/>
                    <a:pt x="105" y="75"/>
                    <a:pt x="105" y="75"/>
                  </a:cubicBezTo>
                  <a:cubicBezTo>
                    <a:pt x="105" y="74"/>
                    <a:pt x="104" y="76"/>
                    <a:pt x="104" y="76"/>
                  </a:cubicBezTo>
                  <a:cubicBezTo>
                    <a:pt x="103" y="76"/>
                    <a:pt x="103" y="74"/>
                    <a:pt x="103" y="73"/>
                  </a:cubicBezTo>
                  <a:cubicBezTo>
                    <a:pt x="102" y="69"/>
                    <a:pt x="101" y="66"/>
                    <a:pt x="100" y="63"/>
                  </a:cubicBezTo>
                  <a:cubicBezTo>
                    <a:pt x="100" y="63"/>
                    <a:pt x="101" y="63"/>
                    <a:pt x="101" y="63"/>
                  </a:cubicBezTo>
                  <a:cubicBezTo>
                    <a:pt x="100" y="63"/>
                    <a:pt x="100" y="63"/>
                    <a:pt x="100" y="63"/>
                  </a:cubicBezTo>
                  <a:cubicBezTo>
                    <a:pt x="99" y="63"/>
                    <a:pt x="99" y="62"/>
                    <a:pt x="99" y="61"/>
                  </a:cubicBezTo>
                  <a:cubicBezTo>
                    <a:pt x="98" y="60"/>
                    <a:pt x="98" y="59"/>
                    <a:pt x="97" y="58"/>
                  </a:cubicBezTo>
                  <a:cubicBezTo>
                    <a:pt x="96" y="58"/>
                    <a:pt x="94" y="58"/>
                    <a:pt x="92" y="58"/>
                  </a:cubicBezTo>
                  <a:cubicBezTo>
                    <a:pt x="92" y="59"/>
                    <a:pt x="94" y="59"/>
                    <a:pt x="94" y="61"/>
                  </a:cubicBezTo>
                  <a:cubicBezTo>
                    <a:pt x="94" y="65"/>
                    <a:pt x="91" y="67"/>
                    <a:pt x="90" y="69"/>
                  </a:cubicBezTo>
                  <a:cubicBezTo>
                    <a:pt x="89" y="71"/>
                    <a:pt x="86" y="69"/>
                    <a:pt x="85" y="72"/>
                  </a:cubicBezTo>
                  <a:cubicBezTo>
                    <a:pt x="85" y="75"/>
                    <a:pt x="89" y="70"/>
                    <a:pt x="90" y="72"/>
                  </a:cubicBezTo>
                  <a:cubicBezTo>
                    <a:pt x="91" y="81"/>
                    <a:pt x="83" y="84"/>
                    <a:pt x="83" y="90"/>
                  </a:cubicBezTo>
                  <a:cubicBezTo>
                    <a:pt x="83" y="91"/>
                    <a:pt x="83" y="92"/>
                    <a:pt x="83" y="93"/>
                  </a:cubicBezTo>
                  <a:cubicBezTo>
                    <a:pt x="83" y="95"/>
                    <a:pt x="84" y="94"/>
                    <a:pt x="84" y="96"/>
                  </a:cubicBezTo>
                  <a:cubicBezTo>
                    <a:pt x="84" y="97"/>
                    <a:pt x="84" y="97"/>
                    <a:pt x="84" y="98"/>
                  </a:cubicBezTo>
                  <a:cubicBezTo>
                    <a:pt x="84" y="101"/>
                    <a:pt x="81" y="103"/>
                    <a:pt x="81" y="105"/>
                  </a:cubicBezTo>
                  <a:cubicBezTo>
                    <a:pt x="80" y="106"/>
                    <a:pt x="81" y="107"/>
                    <a:pt x="81" y="109"/>
                  </a:cubicBezTo>
                  <a:cubicBezTo>
                    <a:pt x="81" y="112"/>
                    <a:pt x="80" y="109"/>
                    <a:pt x="79" y="112"/>
                  </a:cubicBezTo>
                  <a:cubicBezTo>
                    <a:pt x="79" y="112"/>
                    <a:pt x="79" y="116"/>
                    <a:pt x="79" y="116"/>
                  </a:cubicBezTo>
                  <a:cubicBezTo>
                    <a:pt x="78" y="116"/>
                    <a:pt x="78" y="117"/>
                    <a:pt x="78" y="117"/>
                  </a:cubicBezTo>
                  <a:cubicBezTo>
                    <a:pt x="78" y="117"/>
                    <a:pt x="78" y="118"/>
                    <a:pt x="78" y="118"/>
                  </a:cubicBezTo>
                  <a:cubicBezTo>
                    <a:pt x="77" y="118"/>
                    <a:pt x="77" y="118"/>
                    <a:pt x="77" y="118"/>
                  </a:cubicBezTo>
                  <a:cubicBezTo>
                    <a:pt x="77" y="120"/>
                    <a:pt x="76" y="121"/>
                    <a:pt x="75" y="121"/>
                  </a:cubicBezTo>
                  <a:cubicBezTo>
                    <a:pt x="74" y="121"/>
                    <a:pt x="72" y="122"/>
                    <a:pt x="72" y="121"/>
                  </a:cubicBezTo>
                  <a:cubicBezTo>
                    <a:pt x="70" y="117"/>
                    <a:pt x="70" y="112"/>
                    <a:pt x="70" y="108"/>
                  </a:cubicBezTo>
                  <a:cubicBezTo>
                    <a:pt x="69" y="105"/>
                    <a:pt x="68" y="104"/>
                    <a:pt x="68" y="102"/>
                  </a:cubicBezTo>
                  <a:cubicBezTo>
                    <a:pt x="68" y="101"/>
                    <a:pt x="68" y="101"/>
                    <a:pt x="68" y="101"/>
                  </a:cubicBezTo>
                  <a:cubicBezTo>
                    <a:pt x="68" y="101"/>
                    <a:pt x="69" y="101"/>
                    <a:pt x="69" y="101"/>
                  </a:cubicBezTo>
                  <a:cubicBezTo>
                    <a:pt x="69" y="95"/>
                    <a:pt x="68" y="90"/>
                    <a:pt x="67" y="85"/>
                  </a:cubicBezTo>
                  <a:cubicBezTo>
                    <a:pt x="67" y="84"/>
                    <a:pt x="67" y="85"/>
                    <a:pt x="67" y="85"/>
                  </a:cubicBezTo>
                  <a:cubicBezTo>
                    <a:pt x="67" y="85"/>
                    <a:pt x="67" y="85"/>
                    <a:pt x="67" y="84"/>
                  </a:cubicBezTo>
                  <a:cubicBezTo>
                    <a:pt x="67" y="82"/>
                    <a:pt x="68" y="79"/>
                    <a:pt x="67" y="79"/>
                  </a:cubicBezTo>
                  <a:cubicBezTo>
                    <a:pt x="63" y="77"/>
                    <a:pt x="65" y="76"/>
                    <a:pt x="63" y="77"/>
                  </a:cubicBezTo>
                  <a:cubicBezTo>
                    <a:pt x="61" y="78"/>
                    <a:pt x="61" y="79"/>
                    <a:pt x="58" y="78"/>
                  </a:cubicBezTo>
                  <a:cubicBezTo>
                    <a:pt x="53" y="78"/>
                    <a:pt x="55" y="73"/>
                    <a:pt x="53" y="71"/>
                  </a:cubicBezTo>
                  <a:cubicBezTo>
                    <a:pt x="52" y="71"/>
                    <a:pt x="53" y="69"/>
                    <a:pt x="53" y="68"/>
                  </a:cubicBezTo>
                  <a:cubicBezTo>
                    <a:pt x="52" y="65"/>
                    <a:pt x="52" y="60"/>
                    <a:pt x="54" y="58"/>
                  </a:cubicBezTo>
                  <a:cubicBezTo>
                    <a:pt x="56" y="56"/>
                    <a:pt x="56" y="50"/>
                    <a:pt x="57" y="48"/>
                  </a:cubicBezTo>
                  <a:cubicBezTo>
                    <a:pt x="57" y="47"/>
                    <a:pt x="59" y="47"/>
                    <a:pt x="59" y="46"/>
                  </a:cubicBezTo>
                  <a:cubicBezTo>
                    <a:pt x="59" y="44"/>
                    <a:pt x="58" y="46"/>
                    <a:pt x="57" y="44"/>
                  </a:cubicBezTo>
                  <a:cubicBezTo>
                    <a:pt x="57" y="42"/>
                    <a:pt x="58" y="39"/>
                    <a:pt x="58" y="37"/>
                  </a:cubicBezTo>
                  <a:cubicBezTo>
                    <a:pt x="58" y="36"/>
                    <a:pt x="59" y="36"/>
                    <a:pt x="59" y="36"/>
                  </a:cubicBezTo>
                  <a:cubicBezTo>
                    <a:pt x="59" y="36"/>
                    <a:pt x="60" y="37"/>
                    <a:pt x="61" y="36"/>
                  </a:cubicBezTo>
                  <a:cubicBezTo>
                    <a:pt x="62" y="35"/>
                    <a:pt x="61" y="33"/>
                    <a:pt x="61" y="31"/>
                  </a:cubicBezTo>
                  <a:cubicBezTo>
                    <a:pt x="61" y="30"/>
                    <a:pt x="60" y="31"/>
                    <a:pt x="61" y="30"/>
                  </a:cubicBezTo>
                  <a:cubicBezTo>
                    <a:pt x="61" y="29"/>
                    <a:pt x="61" y="28"/>
                    <a:pt x="62" y="27"/>
                  </a:cubicBezTo>
                  <a:cubicBezTo>
                    <a:pt x="62" y="26"/>
                    <a:pt x="62" y="26"/>
                    <a:pt x="62" y="25"/>
                  </a:cubicBezTo>
                  <a:cubicBezTo>
                    <a:pt x="61" y="25"/>
                    <a:pt x="61" y="25"/>
                    <a:pt x="61" y="25"/>
                  </a:cubicBezTo>
                  <a:cubicBezTo>
                    <a:pt x="61" y="26"/>
                    <a:pt x="61" y="28"/>
                    <a:pt x="60" y="28"/>
                  </a:cubicBezTo>
                  <a:cubicBezTo>
                    <a:pt x="60" y="29"/>
                    <a:pt x="60" y="29"/>
                    <a:pt x="60" y="29"/>
                  </a:cubicBezTo>
                  <a:cubicBezTo>
                    <a:pt x="59" y="29"/>
                    <a:pt x="58" y="29"/>
                    <a:pt x="58" y="29"/>
                  </a:cubicBezTo>
                  <a:cubicBezTo>
                    <a:pt x="58" y="27"/>
                    <a:pt x="59" y="26"/>
                    <a:pt x="59" y="25"/>
                  </a:cubicBezTo>
                  <a:cubicBezTo>
                    <a:pt x="60" y="24"/>
                    <a:pt x="60" y="25"/>
                    <a:pt x="61" y="24"/>
                  </a:cubicBezTo>
                  <a:cubicBezTo>
                    <a:pt x="61" y="24"/>
                    <a:pt x="61" y="23"/>
                    <a:pt x="61" y="23"/>
                  </a:cubicBezTo>
                  <a:cubicBezTo>
                    <a:pt x="61" y="22"/>
                    <a:pt x="62" y="21"/>
                    <a:pt x="62" y="22"/>
                  </a:cubicBezTo>
                  <a:cubicBezTo>
                    <a:pt x="63" y="24"/>
                    <a:pt x="63" y="27"/>
                    <a:pt x="65" y="28"/>
                  </a:cubicBezTo>
                  <a:cubicBezTo>
                    <a:pt x="69" y="31"/>
                    <a:pt x="66" y="22"/>
                    <a:pt x="66" y="22"/>
                  </a:cubicBezTo>
                  <a:cubicBezTo>
                    <a:pt x="66" y="21"/>
                    <a:pt x="66" y="20"/>
                    <a:pt x="66" y="20"/>
                  </a:cubicBezTo>
                  <a:cubicBezTo>
                    <a:pt x="66" y="17"/>
                    <a:pt x="66" y="17"/>
                    <a:pt x="67" y="16"/>
                  </a:cubicBezTo>
                  <a:cubicBezTo>
                    <a:pt x="67" y="16"/>
                    <a:pt x="68" y="17"/>
                    <a:pt x="68" y="17"/>
                  </a:cubicBezTo>
                  <a:cubicBezTo>
                    <a:pt x="69" y="15"/>
                    <a:pt x="71" y="10"/>
                    <a:pt x="73" y="10"/>
                  </a:cubicBezTo>
                  <a:cubicBezTo>
                    <a:pt x="73" y="10"/>
                    <a:pt x="74" y="10"/>
                    <a:pt x="74" y="10"/>
                  </a:cubicBezTo>
                  <a:cubicBezTo>
                    <a:pt x="76" y="10"/>
                    <a:pt x="76" y="11"/>
                    <a:pt x="78" y="12"/>
                  </a:cubicBezTo>
                  <a:cubicBezTo>
                    <a:pt x="79" y="12"/>
                    <a:pt x="80" y="13"/>
                    <a:pt x="80" y="14"/>
                  </a:cubicBezTo>
                  <a:cubicBezTo>
                    <a:pt x="80" y="14"/>
                    <a:pt x="80" y="15"/>
                    <a:pt x="80" y="15"/>
                  </a:cubicBezTo>
                  <a:cubicBezTo>
                    <a:pt x="81" y="15"/>
                    <a:pt x="81" y="15"/>
                    <a:pt x="81" y="15"/>
                  </a:cubicBezTo>
                  <a:cubicBezTo>
                    <a:pt x="81" y="14"/>
                    <a:pt x="81" y="13"/>
                    <a:pt x="81" y="13"/>
                  </a:cubicBezTo>
                  <a:cubicBezTo>
                    <a:pt x="82" y="13"/>
                    <a:pt x="82" y="14"/>
                    <a:pt x="83" y="14"/>
                  </a:cubicBezTo>
                  <a:cubicBezTo>
                    <a:pt x="83" y="14"/>
                    <a:pt x="83" y="14"/>
                    <a:pt x="83" y="13"/>
                  </a:cubicBezTo>
                  <a:cubicBezTo>
                    <a:pt x="83" y="13"/>
                    <a:pt x="83" y="13"/>
                    <a:pt x="83" y="13"/>
                  </a:cubicBezTo>
                  <a:cubicBezTo>
                    <a:pt x="85" y="13"/>
                    <a:pt x="87" y="14"/>
                    <a:pt x="89" y="13"/>
                  </a:cubicBezTo>
                  <a:cubicBezTo>
                    <a:pt x="89" y="13"/>
                    <a:pt x="88" y="11"/>
                    <a:pt x="89" y="11"/>
                  </a:cubicBezTo>
                  <a:cubicBezTo>
                    <a:pt x="89" y="10"/>
                    <a:pt x="89" y="10"/>
                    <a:pt x="90" y="10"/>
                  </a:cubicBezTo>
                  <a:cubicBezTo>
                    <a:pt x="91" y="10"/>
                    <a:pt x="90" y="11"/>
                    <a:pt x="91" y="12"/>
                  </a:cubicBezTo>
                  <a:cubicBezTo>
                    <a:pt x="92" y="12"/>
                    <a:pt x="93" y="10"/>
                    <a:pt x="94" y="10"/>
                  </a:cubicBezTo>
                  <a:cubicBezTo>
                    <a:pt x="94" y="10"/>
                    <a:pt x="94" y="10"/>
                    <a:pt x="95" y="10"/>
                  </a:cubicBezTo>
                  <a:cubicBezTo>
                    <a:pt x="95" y="10"/>
                    <a:pt x="94" y="9"/>
                    <a:pt x="94" y="9"/>
                  </a:cubicBezTo>
                  <a:cubicBezTo>
                    <a:pt x="95" y="9"/>
                    <a:pt x="96" y="9"/>
                    <a:pt x="97" y="8"/>
                  </a:cubicBezTo>
                  <a:cubicBezTo>
                    <a:pt x="98" y="8"/>
                    <a:pt x="98" y="8"/>
                    <a:pt x="98" y="8"/>
                  </a:cubicBezTo>
                  <a:cubicBezTo>
                    <a:pt x="100" y="8"/>
                    <a:pt x="101" y="9"/>
                    <a:pt x="103" y="10"/>
                  </a:cubicBezTo>
                  <a:cubicBezTo>
                    <a:pt x="103" y="10"/>
                    <a:pt x="103" y="12"/>
                    <a:pt x="103" y="12"/>
                  </a:cubicBezTo>
                  <a:cubicBezTo>
                    <a:pt x="106" y="13"/>
                    <a:pt x="108" y="13"/>
                    <a:pt x="110" y="14"/>
                  </a:cubicBezTo>
                  <a:cubicBezTo>
                    <a:pt x="111" y="15"/>
                    <a:pt x="113" y="16"/>
                    <a:pt x="114" y="17"/>
                  </a:cubicBezTo>
                  <a:cubicBezTo>
                    <a:pt x="115" y="17"/>
                    <a:pt x="114" y="16"/>
                    <a:pt x="114" y="16"/>
                  </a:cubicBezTo>
                  <a:cubicBezTo>
                    <a:pt x="118" y="18"/>
                    <a:pt x="122" y="20"/>
                    <a:pt x="126" y="23"/>
                  </a:cubicBezTo>
                  <a:cubicBezTo>
                    <a:pt x="127" y="23"/>
                    <a:pt x="128" y="24"/>
                    <a:pt x="130" y="24"/>
                  </a:cubicBezTo>
                  <a:cubicBezTo>
                    <a:pt x="130" y="25"/>
                    <a:pt x="131" y="25"/>
                    <a:pt x="131" y="25"/>
                  </a:cubicBezTo>
                  <a:close/>
                  <a:moveTo>
                    <a:pt x="139" y="83"/>
                  </a:moveTo>
                  <a:cubicBezTo>
                    <a:pt x="139" y="83"/>
                    <a:pt x="139" y="83"/>
                    <a:pt x="139" y="83"/>
                  </a:cubicBezTo>
                  <a:cubicBezTo>
                    <a:pt x="139" y="83"/>
                    <a:pt x="138" y="83"/>
                    <a:pt x="138" y="84"/>
                  </a:cubicBezTo>
                  <a:cubicBezTo>
                    <a:pt x="138" y="85"/>
                    <a:pt x="138" y="86"/>
                    <a:pt x="138" y="87"/>
                  </a:cubicBezTo>
                  <a:cubicBezTo>
                    <a:pt x="138" y="87"/>
                    <a:pt x="138" y="88"/>
                    <a:pt x="137" y="88"/>
                  </a:cubicBezTo>
                  <a:cubicBezTo>
                    <a:pt x="137" y="88"/>
                    <a:pt x="137" y="88"/>
                    <a:pt x="137" y="88"/>
                  </a:cubicBezTo>
                  <a:cubicBezTo>
                    <a:pt x="137" y="88"/>
                    <a:pt x="138" y="88"/>
                    <a:pt x="137" y="87"/>
                  </a:cubicBezTo>
                  <a:cubicBezTo>
                    <a:pt x="137" y="87"/>
                    <a:pt x="136" y="88"/>
                    <a:pt x="136" y="88"/>
                  </a:cubicBezTo>
                  <a:cubicBezTo>
                    <a:pt x="136" y="87"/>
                    <a:pt x="137" y="86"/>
                    <a:pt x="137" y="86"/>
                  </a:cubicBezTo>
                  <a:cubicBezTo>
                    <a:pt x="136" y="85"/>
                    <a:pt x="135" y="85"/>
                    <a:pt x="135" y="85"/>
                  </a:cubicBezTo>
                  <a:cubicBezTo>
                    <a:pt x="134" y="85"/>
                    <a:pt x="134" y="84"/>
                    <a:pt x="133" y="83"/>
                  </a:cubicBezTo>
                  <a:cubicBezTo>
                    <a:pt x="133" y="82"/>
                    <a:pt x="133" y="84"/>
                    <a:pt x="133" y="82"/>
                  </a:cubicBezTo>
                  <a:cubicBezTo>
                    <a:pt x="133" y="81"/>
                    <a:pt x="134" y="82"/>
                    <a:pt x="134" y="82"/>
                  </a:cubicBezTo>
                  <a:cubicBezTo>
                    <a:pt x="135" y="81"/>
                    <a:pt x="134" y="82"/>
                    <a:pt x="135" y="83"/>
                  </a:cubicBezTo>
                  <a:cubicBezTo>
                    <a:pt x="135" y="84"/>
                    <a:pt x="136" y="82"/>
                    <a:pt x="136" y="82"/>
                  </a:cubicBezTo>
                  <a:cubicBezTo>
                    <a:pt x="137" y="82"/>
                    <a:pt x="137" y="82"/>
                    <a:pt x="137" y="82"/>
                  </a:cubicBezTo>
                  <a:cubicBezTo>
                    <a:pt x="138" y="82"/>
                    <a:pt x="138" y="82"/>
                    <a:pt x="138" y="82"/>
                  </a:cubicBezTo>
                  <a:cubicBezTo>
                    <a:pt x="138" y="82"/>
                    <a:pt x="138" y="82"/>
                    <a:pt x="138" y="82"/>
                  </a:cubicBezTo>
                  <a:cubicBezTo>
                    <a:pt x="138" y="82"/>
                    <a:pt x="139" y="82"/>
                    <a:pt x="139" y="83"/>
                  </a:cubicBezTo>
                  <a:close/>
                  <a:moveTo>
                    <a:pt x="34" y="128"/>
                  </a:moveTo>
                  <a:cubicBezTo>
                    <a:pt x="33" y="127"/>
                    <a:pt x="31" y="127"/>
                    <a:pt x="30" y="126"/>
                  </a:cubicBezTo>
                  <a:cubicBezTo>
                    <a:pt x="30" y="125"/>
                    <a:pt x="30" y="125"/>
                    <a:pt x="30" y="124"/>
                  </a:cubicBezTo>
                  <a:cubicBezTo>
                    <a:pt x="30" y="123"/>
                    <a:pt x="29" y="122"/>
                    <a:pt x="29" y="121"/>
                  </a:cubicBezTo>
                  <a:cubicBezTo>
                    <a:pt x="29" y="121"/>
                    <a:pt x="28" y="120"/>
                    <a:pt x="28" y="120"/>
                  </a:cubicBezTo>
                  <a:cubicBezTo>
                    <a:pt x="28" y="117"/>
                    <a:pt x="27" y="114"/>
                    <a:pt x="27" y="112"/>
                  </a:cubicBezTo>
                  <a:cubicBezTo>
                    <a:pt x="27" y="108"/>
                    <a:pt x="27" y="104"/>
                    <a:pt x="25" y="100"/>
                  </a:cubicBezTo>
                  <a:cubicBezTo>
                    <a:pt x="24" y="95"/>
                    <a:pt x="23" y="98"/>
                    <a:pt x="21" y="92"/>
                  </a:cubicBezTo>
                  <a:cubicBezTo>
                    <a:pt x="21" y="91"/>
                    <a:pt x="20" y="91"/>
                    <a:pt x="20" y="91"/>
                  </a:cubicBezTo>
                  <a:cubicBezTo>
                    <a:pt x="20" y="90"/>
                    <a:pt x="18" y="86"/>
                    <a:pt x="18" y="85"/>
                  </a:cubicBezTo>
                  <a:cubicBezTo>
                    <a:pt x="18" y="84"/>
                    <a:pt x="18" y="83"/>
                    <a:pt x="18" y="82"/>
                  </a:cubicBezTo>
                  <a:cubicBezTo>
                    <a:pt x="17" y="80"/>
                    <a:pt x="18" y="80"/>
                    <a:pt x="19" y="79"/>
                  </a:cubicBezTo>
                  <a:cubicBezTo>
                    <a:pt x="19" y="79"/>
                    <a:pt x="19" y="79"/>
                    <a:pt x="19" y="78"/>
                  </a:cubicBezTo>
                  <a:cubicBezTo>
                    <a:pt x="19" y="78"/>
                    <a:pt x="19" y="78"/>
                    <a:pt x="19" y="77"/>
                  </a:cubicBezTo>
                  <a:cubicBezTo>
                    <a:pt x="19" y="76"/>
                    <a:pt x="19" y="75"/>
                    <a:pt x="19" y="74"/>
                  </a:cubicBezTo>
                  <a:cubicBezTo>
                    <a:pt x="19" y="74"/>
                    <a:pt x="19" y="74"/>
                    <a:pt x="19" y="74"/>
                  </a:cubicBezTo>
                  <a:cubicBezTo>
                    <a:pt x="19" y="73"/>
                    <a:pt x="19" y="73"/>
                    <a:pt x="19" y="73"/>
                  </a:cubicBezTo>
                  <a:cubicBezTo>
                    <a:pt x="19" y="73"/>
                    <a:pt x="18" y="72"/>
                    <a:pt x="18" y="73"/>
                  </a:cubicBezTo>
                  <a:cubicBezTo>
                    <a:pt x="18" y="73"/>
                    <a:pt x="18" y="74"/>
                    <a:pt x="18" y="74"/>
                  </a:cubicBezTo>
                  <a:cubicBezTo>
                    <a:pt x="18" y="74"/>
                    <a:pt x="17" y="74"/>
                    <a:pt x="17" y="73"/>
                  </a:cubicBezTo>
                  <a:cubicBezTo>
                    <a:pt x="16" y="72"/>
                    <a:pt x="15" y="70"/>
                    <a:pt x="14" y="69"/>
                  </a:cubicBezTo>
                  <a:cubicBezTo>
                    <a:pt x="13" y="68"/>
                    <a:pt x="12" y="68"/>
                    <a:pt x="11" y="67"/>
                  </a:cubicBezTo>
                  <a:cubicBezTo>
                    <a:pt x="11" y="67"/>
                    <a:pt x="11" y="66"/>
                    <a:pt x="11" y="66"/>
                  </a:cubicBezTo>
                  <a:cubicBezTo>
                    <a:pt x="8" y="66"/>
                    <a:pt x="6" y="67"/>
                    <a:pt x="5" y="64"/>
                  </a:cubicBezTo>
                  <a:cubicBezTo>
                    <a:pt x="4" y="60"/>
                    <a:pt x="4" y="61"/>
                    <a:pt x="3" y="59"/>
                  </a:cubicBezTo>
                  <a:cubicBezTo>
                    <a:pt x="3" y="58"/>
                    <a:pt x="4" y="58"/>
                    <a:pt x="3" y="57"/>
                  </a:cubicBezTo>
                  <a:cubicBezTo>
                    <a:pt x="3" y="57"/>
                    <a:pt x="3" y="57"/>
                    <a:pt x="3" y="57"/>
                  </a:cubicBezTo>
                  <a:cubicBezTo>
                    <a:pt x="3" y="59"/>
                    <a:pt x="4" y="60"/>
                    <a:pt x="3" y="61"/>
                  </a:cubicBezTo>
                  <a:cubicBezTo>
                    <a:pt x="2" y="62"/>
                    <a:pt x="2" y="59"/>
                    <a:pt x="2" y="56"/>
                  </a:cubicBezTo>
                  <a:cubicBezTo>
                    <a:pt x="2" y="55"/>
                    <a:pt x="2" y="54"/>
                    <a:pt x="1" y="54"/>
                  </a:cubicBezTo>
                  <a:cubicBezTo>
                    <a:pt x="0" y="52"/>
                    <a:pt x="0" y="52"/>
                    <a:pt x="0" y="50"/>
                  </a:cubicBezTo>
                  <a:cubicBezTo>
                    <a:pt x="0" y="49"/>
                    <a:pt x="3" y="44"/>
                    <a:pt x="4" y="43"/>
                  </a:cubicBezTo>
                  <a:cubicBezTo>
                    <a:pt x="4" y="42"/>
                    <a:pt x="3" y="41"/>
                    <a:pt x="4" y="40"/>
                  </a:cubicBezTo>
                  <a:cubicBezTo>
                    <a:pt x="4" y="40"/>
                    <a:pt x="4" y="40"/>
                    <a:pt x="4" y="40"/>
                  </a:cubicBezTo>
                  <a:cubicBezTo>
                    <a:pt x="5" y="40"/>
                    <a:pt x="4" y="39"/>
                    <a:pt x="5" y="39"/>
                  </a:cubicBezTo>
                  <a:cubicBezTo>
                    <a:pt x="5" y="39"/>
                    <a:pt x="5" y="38"/>
                    <a:pt x="5" y="37"/>
                  </a:cubicBezTo>
                  <a:cubicBezTo>
                    <a:pt x="5" y="37"/>
                    <a:pt x="4" y="38"/>
                    <a:pt x="4" y="38"/>
                  </a:cubicBezTo>
                  <a:cubicBezTo>
                    <a:pt x="4" y="37"/>
                    <a:pt x="4" y="37"/>
                    <a:pt x="5" y="36"/>
                  </a:cubicBezTo>
                  <a:cubicBezTo>
                    <a:pt x="5" y="35"/>
                    <a:pt x="5" y="35"/>
                    <a:pt x="5" y="35"/>
                  </a:cubicBezTo>
                  <a:cubicBezTo>
                    <a:pt x="3" y="36"/>
                    <a:pt x="1" y="37"/>
                    <a:pt x="0" y="38"/>
                  </a:cubicBezTo>
                  <a:cubicBezTo>
                    <a:pt x="1" y="36"/>
                    <a:pt x="2" y="33"/>
                    <a:pt x="3" y="31"/>
                  </a:cubicBezTo>
                  <a:cubicBezTo>
                    <a:pt x="5" y="28"/>
                    <a:pt x="6" y="27"/>
                    <a:pt x="11" y="24"/>
                  </a:cubicBezTo>
                  <a:cubicBezTo>
                    <a:pt x="14" y="22"/>
                    <a:pt x="15" y="22"/>
                    <a:pt x="19" y="20"/>
                  </a:cubicBezTo>
                  <a:cubicBezTo>
                    <a:pt x="20" y="19"/>
                    <a:pt x="20" y="20"/>
                    <a:pt x="21" y="20"/>
                  </a:cubicBezTo>
                  <a:cubicBezTo>
                    <a:pt x="21" y="20"/>
                    <a:pt x="21" y="19"/>
                    <a:pt x="21" y="19"/>
                  </a:cubicBezTo>
                  <a:cubicBezTo>
                    <a:pt x="21" y="19"/>
                    <a:pt x="20" y="20"/>
                    <a:pt x="20" y="19"/>
                  </a:cubicBezTo>
                  <a:cubicBezTo>
                    <a:pt x="19" y="18"/>
                    <a:pt x="22" y="15"/>
                    <a:pt x="23" y="15"/>
                  </a:cubicBezTo>
                  <a:cubicBezTo>
                    <a:pt x="24" y="14"/>
                    <a:pt x="24" y="15"/>
                    <a:pt x="26" y="15"/>
                  </a:cubicBezTo>
                  <a:cubicBezTo>
                    <a:pt x="26" y="15"/>
                    <a:pt x="27" y="14"/>
                    <a:pt x="28" y="14"/>
                  </a:cubicBezTo>
                  <a:cubicBezTo>
                    <a:pt x="28" y="14"/>
                    <a:pt x="28" y="16"/>
                    <a:pt x="27" y="17"/>
                  </a:cubicBezTo>
                  <a:cubicBezTo>
                    <a:pt x="27" y="17"/>
                    <a:pt x="26" y="19"/>
                    <a:pt x="26" y="18"/>
                  </a:cubicBezTo>
                  <a:cubicBezTo>
                    <a:pt x="27" y="18"/>
                    <a:pt x="28" y="17"/>
                    <a:pt x="29" y="16"/>
                  </a:cubicBezTo>
                  <a:cubicBezTo>
                    <a:pt x="29" y="15"/>
                    <a:pt x="28" y="15"/>
                    <a:pt x="28" y="14"/>
                  </a:cubicBezTo>
                  <a:cubicBezTo>
                    <a:pt x="29" y="12"/>
                    <a:pt x="31" y="12"/>
                    <a:pt x="32" y="12"/>
                  </a:cubicBezTo>
                  <a:cubicBezTo>
                    <a:pt x="32" y="12"/>
                    <a:pt x="32" y="12"/>
                    <a:pt x="33" y="12"/>
                  </a:cubicBezTo>
                  <a:cubicBezTo>
                    <a:pt x="33" y="12"/>
                    <a:pt x="33" y="12"/>
                    <a:pt x="33" y="12"/>
                  </a:cubicBezTo>
                  <a:cubicBezTo>
                    <a:pt x="33" y="12"/>
                    <a:pt x="34" y="12"/>
                    <a:pt x="34" y="12"/>
                  </a:cubicBezTo>
                  <a:cubicBezTo>
                    <a:pt x="34" y="11"/>
                    <a:pt x="34" y="9"/>
                    <a:pt x="34" y="9"/>
                  </a:cubicBezTo>
                  <a:cubicBezTo>
                    <a:pt x="35" y="9"/>
                    <a:pt x="35" y="10"/>
                    <a:pt x="36" y="9"/>
                  </a:cubicBezTo>
                  <a:cubicBezTo>
                    <a:pt x="36" y="9"/>
                    <a:pt x="36" y="8"/>
                    <a:pt x="36" y="8"/>
                  </a:cubicBezTo>
                  <a:cubicBezTo>
                    <a:pt x="36" y="8"/>
                    <a:pt x="35" y="8"/>
                    <a:pt x="35" y="8"/>
                  </a:cubicBezTo>
                  <a:cubicBezTo>
                    <a:pt x="35" y="7"/>
                    <a:pt x="35" y="7"/>
                    <a:pt x="36" y="6"/>
                  </a:cubicBezTo>
                  <a:cubicBezTo>
                    <a:pt x="36" y="6"/>
                    <a:pt x="36" y="6"/>
                    <a:pt x="37" y="5"/>
                  </a:cubicBezTo>
                  <a:cubicBezTo>
                    <a:pt x="37" y="5"/>
                    <a:pt x="38" y="5"/>
                    <a:pt x="38" y="5"/>
                  </a:cubicBezTo>
                  <a:cubicBezTo>
                    <a:pt x="38" y="5"/>
                    <a:pt x="38" y="7"/>
                    <a:pt x="38" y="7"/>
                  </a:cubicBezTo>
                  <a:cubicBezTo>
                    <a:pt x="40" y="4"/>
                    <a:pt x="43" y="2"/>
                    <a:pt x="46" y="2"/>
                  </a:cubicBezTo>
                  <a:cubicBezTo>
                    <a:pt x="46" y="2"/>
                    <a:pt x="46" y="3"/>
                    <a:pt x="46" y="3"/>
                  </a:cubicBezTo>
                  <a:cubicBezTo>
                    <a:pt x="48" y="3"/>
                    <a:pt x="50" y="3"/>
                    <a:pt x="51" y="2"/>
                  </a:cubicBezTo>
                  <a:cubicBezTo>
                    <a:pt x="52" y="2"/>
                    <a:pt x="54" y="1"/>
                    <a:pt x="56" y="0"/>
                  </a:cubicBezTo>
                  <a:cubicBezTo>
                    <a:pt x="56" y="0"/>
                    <a:pt x="57" y="1"/>
                    <a:pt x="58" y="1"/>
                  </a:cubicBezTo>
                  <a:cubicBezTo>
                    <a:pt x="59" y="0"/>
                    <a:pt x="59" y="1"/>
                    <a:pt x="61" y="1"/>
                  </a:cubicBezTo>
                  <a:cubicBezTo>
                    <a:pt x="61" y="1"/>
                    <a:pt x="61" y="3"/>
                    <a:pt x="61" y="3"/>
                  </a:cubicBezTo>
                  <a:cubicBezTo>
                    <a:pt x="57" y="4"/>
                    <a:pt x="60" y="6"/>
                    <a:pt x="56" y="9"/>
                  </a:cubicBezTo>
                  <a:cubicBezTo>
                    <a:pt x="56" y="9"/>
                    <a:pt x="57" y="10"/>
                    <a:pt x="57" y="11"/>
                  </a:cubicBezTo>
                  <a:cubicBezTo>
                    <a:pt x="57" y="12"/>
                    <a:pt x="56" y="12"/>
                    <a:pt x="56" y="13"/>
                  </a:cubicBezTo>
                  <a:cubicBezTo>
                    <a:pt x="52" y="13"/>
                    <a:pt x="52" y="15"/>
                    <a:pt x="50" y="16"/>
                  </a:cubicBezTo>
                  <a:cubicBezTo>
                    <a:pt x="46" y="19"/>
                    <a:pt x="48" y="22"/>
                    <a:pt x="45" y="22"/>
                  </a:cubicBezTo>
                  <a:cubicBezTo>
                    <a:pt x="44" y="22"/>
                    <a:pt x="43" y="21"/>
                    <a:pt x="43" y="18"/>
                  </a:cubicBezTo>
                  <a:cubicBezTo>
                    <a:pt x="43" y="18"/>
                    <a:pt x="44" y="17"/>
                    <a:pt x="44" y="17"/>
                  </a:cubicBezTo>
                  <a:cubicBezTo>
                    <a:pt x="44" y="14"/>
                    <a:pt x="45" y="15"/>
                    <a:pt x="45" y="13"/>
                  </a:cubicBezTo>
                  <a:cubicBezTo>
                    <a:pt x="45" y="12"/>
                    <a:pt x="45" y="11"/>
                    <a:pt x="45" y="10"/>
                  </a:cubicBezTo>
                  <a:cubicBezTo>
                    <a:pt x="45" y="9"/>
                    <a:pt x="45" y="9"/>
                    <a:pt x="45" y="9"/>
                  </a:cubicBezTo>
                  <a:cubicBezTo>
                    <a:pt x="45" y="9"/>
                    <a:pt x="45" y="8"/>
                    <a:pt x="45" y="8"/>
                  </a:cubicBezTo>
                  <a:cubicBezTo>
                    <a:pt x="44" y="8"/>
                    <a:pt x="43" y="8"/>
                    <a:pt x="42" y="8"/>
                  </a:cubicBezTo>
                  <a:cubicBezTo>
                    <a:pt x="42" y="8"/>
                    <a:pt x="42" y="6"/>
                    <a:pt x="42" y="6"/>
                  </a:cubicBezTo>
                  <a:cubicBezTo>
                    <a:pt x="40" y="7"/>
                    <a:pt x="38" y="9"/>
                    <a:pt x="37" y="11"/>
                  </a:cubicBezTo>
                  <a:cubicBezTo>
                    <a:pt x="36" y="12"/>
                    <a:pt x="38" y="11"/>
                    <a:pt x="38" y="11"/>
                  </a:cubicBezTo>
                  <a:cubicBezTo>
                    <a:pt x="38" y="12"/>
                    <a:pt x="38" y="13"/>
                    <a:pt x="38" y="13"/>
                  </a:cubicBezTo>
                  <a:cubicBezTo>
                    <a:pt x="38" y="13"/>
                    <a:pt x="39" y="13"/>
                    <a:pt x="39" y="13"/>
                  </a:cubicBezTo>
                  <a:cubicBezTo>
                    <a:pt x="40" y="13"/>
                    <a:pt x="40" y="14"/>
                    <a:pt x="40" y="15"/>
                  </a:cubicBezTo>
                  <a:cubicBezTo>
                    <a:pt x="40" y="16"/>
                    <a:pt x="40" y="16"/>
                    <a:pt x="40" y="16"/>
                  </a:cubicBezTo>
                  <a:cubicBezTo>
                    <a:pt x="40" y="17"/>
                    <a:pt x="40" y="18"/>
                    <a:pt x="39" y="18"/>
                  </a:cubicBezTo>
                  <a:cubicBezTo>
                    <a:pt x="39" y="18"/>
                    <a:pt x="39" y="17"/>
                    <a:pt x="38" y="18"/>
                  </a:cubicBezTo>
                  <a:cubicBezTo>
                    <a:pt x="38" y="18"/>
                    <a:pt x="38" y="19"/>
                    <a:pt x="38" y="20"/>
                  </a:cubicBezTo>
                  <a:cubicBezTo>
                    <a:pt x="38" y="21"/>
                    <a:pt x="37" y="20"/>
                    <a:pt x="37" y="20"/>
                  </a:cubicBezTo>
                  <a:cubicBezTo>
                    <a:pt x="37" y="21"/>
                    <a:pt x="37" y="21"/>
                    <a:pt x="37" y="21"/>
                  </a:cubicBezTo>
                  <a:cubicBezTo>
                    <a:pt x="36" y="22"/>
                    <a:pt x="36" y="22"/>
                    <a:pt x="35" y="22"/>
                  </a:cubicBezTo>
                  <a:cubicBezTo>
                    <a:pt x="35" y="22"/>
                    <a:pt x="35" y="21"/>
                    <a:pt x="35" y="20"/>
                  </a:cubicBezTo>
                  <a:cubicBezTo>
                    <a:pt x="34" y="19"/>
                    <a:pt x="35" y="20"/>
                    <a:pt x="34" y="20"/>
                  </a:cubicBezTo>
                  <a:cubicBezTo>
                    <a:pt x="34" y="20"/>
                    <a:pt x="33" y="21"/>
                    <a:pt x="33" y="20"/>
                  </a:cubicBezTo>
                  <a:cubicBezTo>
                    <a:pt x="33" y="18"/>
                    <a:pt x="33" y="19"/>
                    <a:pt x="35" y="18"/>
                  </a:cubicBezTo>
                  <a:cubicBezTo>
                    <a:pt x="36" y="18"/>
                    <a:pt x="36" y="17"/>
                    <a:pt x="36" y="17"/>
                  </a:cubicBezTo>
                  <a:cubicBezTo>
                    <a:pt x="36" y="15"/>
                    <a:pt x="36" y="15"/>
                    <a:pt x="35" y="15"/>
                  </a:cubicBezTo>
                  <a:cubicBezTo>
                    <a:pt x="35" y="15"/>
                    <a:pt x="34" y="15"/>
                    <a:pt x="34" y="15"/>
                  </a:cubicBezTo>
                  <a:cubicBezTo>
                    <a:pt x="33" y="16"/>
                    <a:pt x="33" y="17"/>
                    <a:pt x="33" y="18"/>
                  </a:cubicBezTo>
                  <a:cubicBezTo>
                    <a:pt x="32" y="19"/>
                    <a:pt x="32" y="18"/>
                    <a:pt x="32" y="19"/>
                  </a:cubicBezTo>
                  <a:cubicBezTo>
                    <a:pt x="31" y="20"/>
                    <a:pt x="32" y="21"/>
                    <a:pt x="32" y="21"/>
                  </a:cubicBezTo>
                  <a:cubicBezTo>
                    <a:pt x="31" y="22"/>
                    <a:pt x="30" y="21"/>
                    <a:pt x="29" y="22"/>
                  </a:cubicBezTo>
                  <a:cubicBezTo>
                    <a:pt x="28" y="22"/>
                    <a:pt x="28" y="22"/>
                    <a:pt x="27" y="22"/>
                  </a:cubicBezTo>
                  <a:cubicBezTo>
                    <a:pt x="26" y="23"/>
                    <a:pt x="25" y="25"/>
                    <a:pt x="24" y="26"/>
                  </a:cubicBezTo>
                  <a:cubicBezTo>
                    <a:pt x="24" y="26"/>
                    <a:pt x="24" y="27"/>
                    <a:pt x="24" y="27"/>
                  </a:cubicBezTo>
                  <a:cubicBezTo>
                    <a:pt x="24" y="28"/>
                    <a:pt x="25" y="28"/>
                    <a:pt x="25" y="28"/>
                  </a:cubicBezTo>
                  <a:cubicBezTo>
                    <a:pt x="26" y="28"/>
                    <a:pt x="27" y="28"/>
                    <a:pt x="27" y="28"/>
                  </a:cubicBezTo>
                  <a:cubicBezTo>
                    <a:pt x="27" y="29"/>
                    <a:pt x="27" y="30"/>
                    <a:pt x="27" y="31"/>
                  </a:cubicBezTo>
                  <a:cubicBezTo>
                    <a:pt x="27" y="32"/>
                    <a:pt x="27" y="32"/>
                    <a:pt x="27" y="31"/>
                  </a:cubicBezTo>
                  <a:cubicBezTo>
                    <a:pt x="28" y="28"/>
                    <a:pt x="30" y="28"/>
                    <a:pt x="31" y="22"/>
                  </a:cubicBezTo>
                  <a:cubicBezTo>
                    <a:pt x="32" y="22"/>
                    <a:pt x="32" y="21"/>
                    <a:pt x="32" y="21"/>
                  </a:cubicBezTo>
                  <a:cubicBezTo>
                    <a:pt x="34" y="21"/>
                    <a:pt x="34" y="21"/>
                    <a:pt x="35" y="24"/>
                  </a:cubicBezTo>
                  <a:cubicBezTo>
                    <a:pt x="35" y="25"/>
                    <a:pt x="36" y="22"/>
                    <a:pt x="37" y="22"/>
                  </a:cubicBezTo>
                  <a:cubicBezTo>
                    <a:pt x="37" y="23"/>
                    <a:pt x="37" y="25"/>
                    <a:pt x="37" y="26"/>
                  </a:cubicBezTo>
                  <a:cubicBezTo>
                    <a:pt x="37" y="27"/>
                    <a:pt x="38" y="27"/>
                    <a:pt x="38" y="28"/>
                  </a:cubicBezTo>
                  <a:cubicBezTo>
                    <a:pt x="38" y="29"/>
                    <a:pt x="37" y="31"/>
                    <a:pt x="37" y="32"/>
                  </a:cubicBezTo>
                  <a:cubicBezTo>
                    <a:pt x="37" y="33"/>
                    <a:pt x="38" y="32"/>
                    <a:pt x="38" y="32"/>
                  </a:cubicBezTo>
                  <a:cubicBezTo>
                    <a:pt x="39" y="33"/>
                    <a:pt x="39" y="34"/>
                    <a:pt x="38" y="34"/>
                  </a:cubicBezTo>
                  <a:cubicBezTo>
                    <a:pt x="37" y="35"/>
                    <a:pt x="36" y="36"/>
                    <a:pt x="35" y="35"/>
                  </a:cubicBezTo>
                  <a:cubicBezTo>
                    <a:pt x="34" y="34"/>
                    <a:pt x="36" y="33"/>
                    <a:pt x="36" y="32"/>
                  </a:cubicBezTo>
                  <a:cubicBezTo>
                    <a:pt x="35" y="31"/>
                    <a:pt x="34" y="31"/>
                    <a:pt x="33" y="32"/>
                  </a:cubicBezTo>
                  <a:cubicBezTo>
                    <a:pt x="32" y="33"/>
                    <a:pt x="32" y="35"/>
                    <a:pt x="32" y="36"/>
                  </a:cubicBezTo>
                  <a:cubicBezTo>
                    <a:pt x="33" y="36"/>
                    <a:pt x="34" y="35"/>
                    <a:pt x="34" y="36"/>
                  </a:cubicBezTo>
                  <a:cubicBezTo>
                    <a:pt x="34" y="39"/>
                    <a:pt x="32" y="39"/>
                    <a:pt x="31" y="39"/>
                  </a:cubicBezTo>
                  <a:cubicBezTo>
                    <a:pt x="31" y="39"/>
                    <a:pt x="30" y="38"/>
                    <a:pt x="30" y="39"/>
                  </a:cubicBezTo>
                  <a:cubicBezTo>
                    <a:pt x="28" y="41"/>
                    <a:pt x="26" y="43"/>
                    <a:pt x="24" y="45"/>
                  </a:cubicBezTo>
                  <a:cubicBezTo>
                    <a:pt x="24" y="45"/>
                    <a:pt x="24" y="46"/>
                    <a:pt x="23" y="48"/>
                  </a:cubicBezTo>
                  <a:cubicBezTo>
                    <a:pt x="23" y="49"/>
                    <a:pt x="22" y="49"/>
                    <a:pt x="22" y="49"/>
                  </a:cubicBezTo>
                  <a:cubicBezTo>
                    <a:pt x="21" y="51"/>
                    <a:pt x="21" y="51"/>
                    <a:pt x="20" y="53"/>
                  </a:cubicBezTo>
                  <a:cubicBezTo>
                    <a:pt x="19" y="54"/>
                    <a:pt x="19" y="55"/>
                    <a:pt x="20" y="55"/>
                  </a:cubicBezTo>
                  <a:cubicBezTo>
                    <a:pt x="20" y="56"/>
                    <a:pt x="21" y="55"/>
                    <a:pt x="22" y="55"/>
                  </a:cubicBezTo>
                  <a:cubicBezTo>
                    <a:pt x="22" y="56"/>
                    <a:pt x="21" y="58"/>
                    <a:pt x="21" y="58"/>
                  </a:cubicBezTo>
                  <a:cubicBezTo>
                    <a:pt x="21" y="59"/>
                    <a:pt x="20" y="59"/>
                    <a:pt x="20" y="59"/>
                  </a:cubicBezTo>
                  <a:cubicBezTo>
                    <a:pt x="20" y="58"/>
                    <a:pt x="20" y="57"/>
                    <a:pt x="20" y="56"/>
                  </a:cubicBezTo>
                  <a:cubicBezTo>
                    <a:pt x="20" y="56"/>
                    <a:pt x="20" y="57"/>
                    <a:pt x="19" y="57"/>
                  </a:cubicBezTo>
                  <a:cubicBezTo>
                    <a:pt x="16" y="58"/>
                    <a:pt x="20" y="55"/>
                    <a:pt x="17" y="53"/>
                  </a:cubicBezTo>
                  <a:cubicBezTo>
                    <a:pt x="16" y="53"/>
                    <a:pt x="16" y="53"/>
                    <a:pt x="15" y="53"/>
                  </a:cubicBezTo>
                  <a:cubicBezTo>
                    <a:pt x="15" y="54"/>
                    <a:pt x="16" y="54"/>
                    <a:pt x="15" y="54"/>
                  </a:cubicBezTo>
                  <a:cubicBezTo>
                    <a:pt x="12" y="55"/>
                    <a:pt x="10" y="55"/>
                    <a:pt x="10" y="62"/>
                  </a:cubicBezTo>
                  <a:cubicBezTo>
                    <a:pt x="10" y="63"/>
                    <a:pt x="11" y="64"/>
                    <a:pt x="12" y="64"/>
                  </a:cubicBezTo>
                  <a:cubicBezTo>
                    <a:pt x="12" y="64"/>
                    <a:pt x="13" y="63"/>
                    <a:pt x="13" y="62"/>
                  </a:cubicBezTo>
                  <a:cubicBezTo>
                    <a:pt x="14" y="62"/>
                    <a:pt x="13" y="61"/>
                    <a:pt x="14" y="61"/>
                  </a:cubicBezTo>
                  <a:cubicBezTo>
                    <a:pt x="15" y="61"/>
                    <a:pt x="15" y="60"/>
                    <a:pt x="15" y="61"/>
                  </a:cubicBezTo>
                  <a:cubicBezTo>
                    <a:pt x="15" y="61"/>
                    <a:pt x="15" y="62"/>
                    <a:pt x="15" y="62"/>
                  </a:cubicBezTo>
                  <a:cubicBezTo>
                    <a:pt x="15" y="64"/>
                    <a:pt x="14" y="64"/>
                    <a:pt x="14" y="66"/>
                  </a:cubicBezTo>
                  <a:cubicBezTo>
                    <a:pt x="15" y="66"/>
                    <a:pt x="15" y="66"/>
                    <a:pt x="16" y="66"/>
                  </a:cubicBezTo>
                  <a:cubicBezTo>
                    <a:pt x="17" y="66"/>
                    <a:pt x="16" y="68"/>
                    <a:pt x="16" y="69"/>
                  </a:cubicBezTo>
                  <a:cubicBezTo>
                    <a:pt x="16" y="70"/>
                    <a:pt x="16" y="71"/>
                    <a:pt x="17" y="72"/>
                  </a:cubicBezTo>
                  <a:cubicBezTo>
                    <a:pt x="19" y="72"/>
                    <a:pt x="20" y="68"/>
                    <a:pt x="22" y="70"/>
                  </a:cubicBezTo>
                  <a:cubicBezTo>
                    <a:pt x="24" y="71"/>
                    <a:pt x="26" y="71"/>
                    <a:pt x="28" y="70"/>
                  </a:cubicBezTo>
                  <a:cubicBezTo>
                    <a:pt x="29" y="70"/>
                    <a:pt x="29" y="68"/>
                    <a:pt x="29" y="67"/>
                  </a:cubicBezTo>
                  <a:cubicBezTo>
                    <a:pt x="29" y="67"/>
                    <a:pt x="29" y="67"/>
                    <a:pt x="29" y="67"/>
                  </a:cubicBezTo>
                  <a:cubicBezTo>
                    <a:pt x="29" y="69"/>
                    <a:pt x="28" y="71"/>
                    <a:pt x="29" y="73"/>
                  </a:cubicBezTo>
                  <a:cubicBezTo>
                    <a:pt x="29" y="74"/>
                    <a:pt x="30" y="75"/>
                    <a:pt x="31" y="76"/>
                  </a:cubicBezTo>
                  <a:cubicBezTo>
                    <a:pt x="32" y="76"/>
                    <a:pt x="33" y="76"/>
                    <a:pt x="34" y="76"/>
                  </a:cubicBezTo>
                  <a:cubicBezTo>
                    <a:pt x="38" y="79"/>
                    <a:pt x="36" y="81"/>
                    <a:pt x="41" y="85"/>
                  </a:cubicBezTo>
                  <a:cubicBezTo>
                    <a:pt x="43" y="86"/>
                    <a:pt x="43" y="87"/>
                    <a:pt x="43" y="89"/>
                  </a:cubicBezTo>
                  <a:cubicBezTo>
                    <a:pt x="43" y="90"/>
                    <a:pt x="43" y="90"/>
                    <a:pt x="43" y="91"/>
                  </a:cubicBezTo>
                  <a:cubicBezTo>
                    <a:pt x="43" y="93"/>
                    <a:pt x="43" y="93"/>
                    <a:pt x="43" y="94"/>
                  </a:cubicBezTo>
                  <a:cubicBezTo>
                    <a:pt x="42" y="94"/>
                    <a:pt x="42" y="94"/>
                    <a:pt x="42" y="95"/>
                  </a:cubicBezTo>
                  <a:cubicBezTo>
                    <a:pt x="41" y="98"/>
                    <a:pt x="43" y="102"/>
                    <a:pt x="41" y="106"/>
                  </a:cubicBezTo>
                  <a:cubicBezTo>
                    <a:pt x="40" y="107"/>
                    <a:pt x="39" y="106"/>
                    <a:pt x="38" y="107"/>
                  </a:cubicBezTo>
                  <a:cubicBezTo>
                    <a:pt x="38" y="108"/>
                    <a:pt x="38" y="109"/>
                    <a:pt x="38" y="110"/>
                  </a:cubicBezTo>
                  <a:cubicBezTo>
                    <a:pt x="38" y="112"/>
                    <a:pt x="37" y="114"/>
                    <a:pt x="37" y="115"/>
                  </a:cubicBezTo>
                  <a:cubicBezTo>
                    <a:pt x="37" y="116"/>
                    <a:pt x="37" y="117"/>
                    <a:pt x="36" y="117"/>
                  </a:cubicBezTo>
                  <a:cubicBezTo>
                    <a:pt x="36" y="116"/>
                    <a:pt x="35" y="116"/>
                    <a:pt x="35" y="116"/>
                  </a:cubicBezTo>
                  <a:cubicBezTo>
                    <a:pt x="35" y="117"/>
                    <a:pt x="35" y="117"/>
                    <a:pt x="35" y="118"/>
                  </a:cubicBezTo>
                  <a:cubicBezTo>
                    <a:pt x="35" y="119"/>
                    <a:pt x="36" y="119"/>
                    <a:pt x="36" y="120"/>
                  </a:cubicBezTo>
                  <a:cubicBezTo>
                    <a:pt x="35" y="120"/>
                    <a:pt x="35" y="120"/>
                    <a:pt x="35" y="120"/>
                  </a:cubicBezTo>
                  <a:cubicBezTo>
                    <a:pt x="35" y="120"/>
                    <a:pt x="34" y="119"/>
                    <a:pt x="34" y="120"/>
                  </a:cubicBezTo>
                  <a:cubicBezTo>
                    <a:pt x="33" y="120"/>
                    <a:pt x="34" y="121"/>
                    <a:pt x="34" y="122"/>
                  </a:cubicBezTo>
                  <a:cubicBezTo>
                    <a:pt x="34" y="122"/>
                    <a:pt x="33" y="122"/>
                    <a:pt x="33" y="122"/>
                  </a:cubicBezTo>
                  <a:cubicBezTo>
                    <a:pt x="33" y="123"/>
                    <a:pt x="33" y="125"/>
                    <a:pt x="34" y="126"/>
                  </a:cubicBezTo>
                  <a:cubicBezTo>
                    <a:pt x="34" y="127"/>
                    <a:pt x="34" y="128"/>
                    <a:pt x="34" y="128"/>
                  </a:cubicBezTo>
                  <a:close/>
                  <a:moveTo>
                    <a:pt x="132" y="85"/>
                  </a:moveTo>
                  <a:cubicBezTo>
                    <a:pt x="132" y="85"/>
                    <a:pt x="132" y="85"/>
                    <a:pt x="132" y="85"/>
                  </a:cubicBezTo>
                  <a:cubicBezTo>
                    <a:pt x="133" y="85"/>
                    <a:pt x="133" y="84"/>
                    <a:pt x="132" y="84"/>
                  </a:cubicBezTo>
                  <a:cubicBezTo>
                    <a:pt x="132" y="83"/>
                    <a:pt x="131" y="83"/>
                    <a:pt x="131" y="84"/>
                  </a:cubicBezTo>
                  <a:cubicBezTo>
                    <a:pt x="131" y="85"/>
                    <a:pt x="131" y="85"/>
                    <a:pt x="132" y="85"/>
                  </a:cubicBezTo>
                  <a:close/>
                  <a:moveTo>
                    <a:pt x="131" y="81"/>
                  </a:moveTo>
                  <a:cubicBezTo>
                    <a:pt x="131" y="81"/>
                    <a:pt x="130" y="82"/>
                    <a:pt x="131" y="82"/>
                  </a:cubicBezTo>
                  <a:cubicBezTo>
                    <a:pt x="131" y="82"/>
                    <a:pt x="132" y="82"/>
                    <a:pt x="132" y="82"/>
                  </a:cubicBezTo>
                  <a:cubicBezTo>
                    <a:pt x="132" y="81"/>
                    <a:pt x="133" y="79"/>
                    <a:pt x="132" y="79"/>
                  </a:cubicBezTo>
                  <a:cubicBezTo>
                    <a:pt x="131" y="78"/>
                    <a:pt x="131" y="79"/>
                    <a:pt x="131" y="81"/>
                  </a:cubicBezTo>
                  <a:close/>
                  <a:moveTo>
                    <a:pt x="126" y="84"/>
                  </a:moveTo>
                  <a:cubicBezTo>
                    <a:pt x="126" y="85"/>
                    <a:pt x="126" y="86"/>
                    <a:pt x="126" y="87"/>
                  </a:cubicBezTo>
                  <a:cubicBezTo>
                    <a:pt x="126" y="88"/>
                    <a:pt x="126" y="87"/>
                    <a:pt x="127" y="87"/>
                  </a:cubicBezTo>
                  <a:cubicBezTo>
                    <a:pt x="127" y="87"/>
                    <a:pt x="128" y="87"/>
                    <a:pt x="128" y="87"/>
                  </a:cubicBezTo>
                  <a:cubicBezTo>
                    <a:pt x="129" y="85"/>
                    <a:pt x="128" y="84"/>
                    <a:pt x="129" y="82"/>
                  </a:cubicBezTo>
                  <a:cubicBezTo>
                    <a:pt x="129" y="82"/>
                    <a:pt x="129" y="83"/>
                    <a:pt x="129" y="83"/>
                  </a:cubicBezTo>
                  <a:cubicBezTo>
                    <a:pt x="129" y="82"/>
                    <a:pt x="130" y="81"/>
                    <a:pt x="130" y="80"/>
                  </a:cubicBezTo>
                  <a:cubicBezTo>
                    <a:pt x="129" y="80"/>
                    <a:pt x="128" y="80"/>
                    <a:pt x="127" y="81"/>
                  </a:cubicBezTo>
                  <a:cubicBezTo>
                    <a:pt x="126" y="81"/>
                    <a:pt x="126" y="83"/>
                    <a:pt x="126" y="84"/>
                  </a:cubicBezTo>
                  <a:close/>
                  <a:moveTo>
                    <a:pt x="136" y="83"/>
                  </a:moveTo>
                  <a:cubicBezTo>
                    <a:pt x="137" y="82"/>
                    <a:pt x="138" y="83"/>
                    <a:pt x="137" y="85"/>
                  </a:cubicBezTo>
                  <a:cubicBezTo>
                    <a:pt x="135" y="86"/>
                    <a:pt x="135" y="84"/>
                    <a:pt x="136" y="83"/>
                  </a:cubicBezTo>
                  <a:close/>
                  <a:moveTo>
                    <a:pt x="122" y="85"/>
                  </a:moveTo>
                  <a:cubicBezTo>
                    <a:pt x="122" y="85"/>
                    <a:pt x="122" y="84"/>
                    <a:pt x="122" y="84"/>
                  </a:cubicBezTo>
                  <a:cubicBezTo>
                    <a:pt x="122" y="82"/>
                    <a:pt x="122" y="81"/>
                    <a:pt x="123" y="81"/>
                  </a:cubicBezTo>
                  <a:cubicBezTo>
                    <a:pt x="124" y="82"/>
                    <a:pt x="124" y="84"/>
                    <a:pt x="123" y="84"/>
                  </a:cubicBezTo>
                  <a:cubicBezTo>
                    <a:pt x="123" y="85"/>
                    <a:pt x="122" y="85"/>
                    <a:pt x="122" y="85"/>
                  </a:cubicBezTo>
                  <a:close/>
                  <a:moveTo>
                    <a:pt x="123" y="79"/>
                  </a:moveTo>
                  <a:cubicBezTo>
                    <a:pt x="122" y="80"/>
                    <a:pt x="121" y="80"/>
                    <a:pt x="121" y="81"/>
                  </a:cubicBezTo>
                  <a:cubicBezTo>
                    <a:pt x="120" y="84"/>
                    <a:pt x="121" y="85"/>
                    <a:pt x="122" y="86"/>
                  </a:cubicBezTo>
                  <a:cubicBezTo>
                    <a:pt x="123" y="86"/>
                    <a:pt x="124" y="87"/>
                    <a:pt x="124" y="86"/>
                  </a:cubicBezTo>
                  <a:cubicBezTo>
                    <a:pt x="125" y="86"/>
                    <a:pt x="126" y="82"/>
                    <a:pt x="126" y="81"/>
                  </a:cubicBezTo>
                  <a:cubicBezTo>
                    <a:pt x="126" y="79"/>
                    <a:pt x="126" y="81"/>
                    <a:pt x="126" y="80"/>
                  </a:cubicBezTo>
                  <a:cubicBezTo>
                    <a:pt x="126" y="79"/>
                    <a:pt x="127" y="78"/>
                    <a:pt x="127" y="78"/>
                  </a:cubicBezTo>
                  <a:cubicBezTo>
                    <a:pt x="127" y="77"/>
                    <a:pt x="126" y="76"/>
                    <a:pt x="126" y="76"/>
                  </a:cubicBezTo>
                  <a:cubicBezTo>
                    <a:pt x="126" y="75"/>
                    <a:pt x="125" y="75"/>
                    <a:pt x="125" y="76"/>
                  </a:cubicBezTo>
                  <a:cubicBezTo>
                    <a:pt x="124" y="77"/>
                    <a:pt x="124" y="78"/>
                    <a:pt x="123" y="79"/>
                  </a:cubicBezTo>
                  <a:cubicBezTo>
                    <a:pt x="123" y="79"/>
                    <a:pt x="123" y="79"/>
                    <a:pt x="123" y="79"/>
                  </a:cubicBezTo>
                  <a:close/>
                  <a:moveTo>
                    <a:pt x="55" y="18"/>
                  </a:moveTo>
                  <a:cubicBezTo>
                    <a:pt x="55" y="19"/>
                    <a:pt x="56" y="18"/>
                    <a:pt x="57" y="18"/>
                  </a:cubicBezTo>
                  <a:cubicBezTo>
                    <a:pt x="57" y="18"/>
                    <a:pt x="59" y="17"/>
                    <a:pt x="59" y="16"/>
                  </a:cubicBezTo>
                  <a:cubicBezTo>
                    <a:pt x="59" y="15"/>
                    <a:pt x="59" y="14"/>
                    <a:pt x="58" y="14"/>
                  </a:cubicBezTo>
                  <a:cubicBezTo>
                    <a:pt x="58" y="15"/>
                    <a:pt x="57" y="15"/>
                    <a:pt x="57" y="15"/>
                  </a:cubicBezTo>
                  <a:cubicBezTo>
                    <a:pt x="56" y="15"/>
                    <a:pt x="55" y="15"/>
                    <a:pt x="55" y="18"/>
                  </a:cubicBezTo>
                  <a:close/>
                  <a:moveTo>
                    <a:pt x="24" y="17"/>
                  </a:moveTo>
                  <a:cubicBezTo>
                    <a:pt x="24" y="16"/>
                    <a:pt x="25" y="16"/>
                    <a:pt x="26" y="16"/>
                  </a:cubicBezTo>
                  <a:cubicBezTo>
                    <a:pt x="26" y="16"/>
                    <a:pt x="26" y="17"/>
                    <a:pt x="25" y="18"/>
                  </a:cubicBezTo>
                  <a:cubicBezTo>
                    <a:pt x="25" y="19"/>
                    <a:pt x="24" y="20"/>
                    <a:pt x="23" y="20"/>
                  </a:cubicBezTo>
                  <a:cubicBezTo>
                    <a:pt x="23" y="19"/>
                    <a:pt x="23" y="18"/>
                    <a:pt x="24" y="17"/>
                  </a:cubicBezTo>
                  <a:close/>
                  <a:moveTo>
                    <a:pt x="30" y="69"/>
                  </a:moveTo>
                  <a:cubicBezTo>
                    <a:pt x="30" y="70"/>
                    <a:pt x="30" y="70"/>
                    <a:pt x="30" y="69"/>
                  </a:cubicBezTo>
                  <a:cubicBezTo>
                    <a:pt x="30" y="69"/>
                    <a:pt x="30" y="69"/>
                    <a:pt x="30" y="68"/>
                  </a:cubicBezTo>
                  <a:cubicBezTo>
                    <a:pt x="30" y="68"/>
                    <a:pt x="30" y="68"/>
                    <a:pt x="30" y="68"/>
                  </a:cubicBezTo>
                  <a:cubicBezTo>
                    <a:pt x="29" y="68"/>
                    <a:pt x="29" y="69"/>
                    <a:pt x="30" y="69"/>
                  </a:cubicBezTo>
                  <a:close/>
                  <a:moveTo>
                    <a:pt x="22" y="59"/>
                  </a:moveTo>
                  <a:cubicBezTo>
                    <a:pt x="22" y="59"/>
                    <a:pt x="22" y="59"/>
                    <a:pt x="22" y="59"/>
                  </a:cubicBezTo>
                  <a:cubicBezTo>
                    <a:pt x="22" y="58"/>
                    <a:pt x="22" y="58"/>
                    <a:pt x="22" y="57"/>
                  </a:cubicBezTo>
                  <a:cubicBezTo>
                    <a:pt x="22" y="57"/>
                    <a:pt x="22" y="57"/>
                    <a:pt x="21" y="57"/>
                  </a:cubicBezTo>
                  <a:cubicBezTo>
                    <a:pt x="21" y="58"/>
                    <a:pt x="21" y="59"/>
                    <a:pt x="21" y="59"/>
                  </a:cubicBezTo>
                  <a:cubicBezTo>
                    <a:pt x="22" y="60"/>
                    <a:pt x="22" y="60"/>
                    <a:pt x="22" y="59"/>
                  </a:cubicBezTo>
                  <a:close/>
                  <a:moveTo>
                    <a:pt x="21" y="65"/>
                  </a:moveTo>
                  <a:cubicBezTo>
                    <a:pt x="22" y="63"/>
                    <a:pt x="20" y="61"/>
                    <a:pt x="19" y="63"/>
                  </a:cubicBezTo>
                  <a:cubicBezTo>
                    <a:pt x="18" y="65"/>
                    <a:pt x="20" y="66"/>
                    <a:pt x="21" y="65"/>
                  </a:cubicBezTo>
                  <a:close/>
                  <a:moveTo>
                    <a:pt x="29" y="67"/>
                  </a:moveTo>
                  <a:cubicBezTo>
                    <a:pt x="29" y="67"/>
                    <a:pt x="29" y="67"/>
                    <a:pt x="29" y="67"/>
                  </a:cubicBezTo>
                  <a:cubicBezTo>
                    <a:pt x="29" y="66"/>
                    <a:pt x="29" y="65"/>
                    <a:pt x="29" y="64"/>
                  </a:cubicBezTo>
                  <a:cubicBezTo>
                    <a:pt x="29" y="63"/>
                    <a:pt x="28" y="64"/>
                    <a:pt x="28" y="64"/>
                  </a:cubicBezTo>
                  <a:cubicBezTo>
                    <a:pt x="28" y="64"/>
                    <a:pt x="28" y="63"/>
                    <a:pt x="28" y="63"/>
                  </a:cubicBezTo>
                  <a:cubicBezTo>
                    <a:pt x="28" y="63"/>
                    <a:pt x="27" y="62"/>
                    <a:pt x="27" y="63"/>
                  </a:cubicBezTo>
                  <a:cubicBezTo>
                    <a:pt x="27" y="63"/>
                    <a:pt x="27" y="64"/>
                    <a:pt x="27" y="65"/>
                  </a:cubicBezTo>
                  <a:cubicBezTo>
                    <a:pt x="28" y="66"/>
                    <a:pt x="28" y="66"/>
                    <a:pt x="29" y="67"/>
                  </a:cubicBezTo>
                  <a:close/>
                  <a:moveTo>
                    <a:pt x="26" y="63"/>
                  </a:moveTo>
                  <a:cubicBezTo>
                    <a:pt x="25" y="63"/>
                    <a:pt x="25" y="62"/>
                    <a:pt x="24" y="62"/>
                  </a:cubicBezTo>
                  <a:cubicBezTo>
                    <a:pt x="24" y="62"/>
                    <a:pt x="24" y="62"/>
                    <a:pt x="23" y="62"/>
                  </a:cubicBezTo>
                  <a:cubicBezTo>
                    <a:pt x="23" y="62"/>
                    <a:pt x="23" y="62"/>
                    <a:pt x="22" y="62"/>
                  </a:cubicBezTo>
                  <a:cubicBezTo>
                    <a:pt x="22" y="62"/>
                    <a:pt x="23" y="63"/>
                    <a:pt x="22" y="63"/>
                  </a:cubicBezTo>
                  <a:cubicBezTo>
                    <a:pt x="22" y="63"/>
                    <a:pt x="22" y="63"/>
                    <a:pt x="21" y="63"/>
                  </a:cubicBezTo>
                  <a:cubicBezTo>
                    <a:pt x="21" y="63"/>
                    <a:pt x="21" y="64"/>
                    <a:pt x="21" y="64"/>
                  </a:cubicBezTo>
                  <a:cubicBezTo>
                    <a:pt x="22" y="64"/>
                    <a:pt x="23" y="64"/>
                    <a:pt x="24" y="64"/>
                  </a:cubicBezTo>
                  <a:cubicBezTo>
                    <a:pt x="25" y="64"/>
                    <a:pt x="26" y="65"/>
                    <a:pt x="27" y="64"/>
                  </a:cubicBezTo>
                  <a:cubicBezTo>
                    <a:pt x="27" y="64"/>
                    <a:pt x="27" y="63"/>
                    <a:pt x="27" y="63"/>
                  </a:cubicBezTo>
                  <a:cubicBezTo>
                    <a:pt x="26" y="62"/>
                    <a:pt x="26" y="63"/>
                    <a:pt x="26" y="63"/>
                  </a:cubicBezTo>
                  <a:close/>
                  <a:moveTo>
                    <a:pt x="22" y="60"/>
                  </a:moveTo>
                  <a:cubicBezTo>
                    <a:pt x="22" y="60"/>
                    <a:pt x="23" y="60"/>
                    <a:pt x="22" y="60"/>
                  </a:cubicBezTo>
                  <a:cubicBezTo>
                    <a:pt x="21" y="60"/>
                    <a:pt x="22" y="60"/>
                    <a:pt x="21" y="61"/>
                  </a:cubicBezTo>
                  <a:cubicBezTo>
                    <a:pt x="21" y="61"/>
                    <a:pt x="20" y="59"/>
                    <a:pt x="18" y="59"/>
                  </a:cubicBezTo>
                  <a:cubicBezTo>
                    <a:pt x="17" y="59"/>
                    <a:pt x="17" y="59"/>
                    <a:pt x="16" y="60"/>
                  </a:cubicBezTo>
                  <a:cubicBezTo>
                    <a:pt x="16" y="60"/>
                    <a:pt x="16" y="61"/>
                    <a:pt x="16" y="61"/>
                  </a:cubicBezTo>
                  <a:cubicBezTo>
                    <a:pt x="17" y="61"/>
                    <a:pt x="17" y="61"/>
                    <a:pt x="18" y="61"/>
                  </a:cubicBezTo>
                  <a:cubicBezTo>
                    <a:pt x="19" y="61"/>
                    <a:pt x="19" y="62"/>
                    <a:pt x="21" y="62"/>
                  </a:cubicBezTo>
                  <a:cubicBezTo>
                    <a:pt x="22" y="62"/>
                    <a:pt x="22" y="61"/>
                    <a:pt x="22" y="60"/>
                  </a:cubicBezTo>
                  <a:close/>
                  <a:moveTo>
                    <a:pt x="32" y="14"/>
                  </a:moveTo>
                  <a:cubicBezTo>
                    <a:pt x="32" y="13"/>
                    <a:pt x="32" y="13"/>
                    <a:pt x="32" y="13"/>
                  </a:cubicBezTo>
                  <a:cubicBezTo>
                    <a:pt x="32" y="14"/>
                    <a:pt x="32" y="15"/>
                    <a:pt x="32" y="16"/>
                  </a:cubicBezTo>
                  <a:cubicBezTo>
                    <a:pt x="32" y="16"/>
                    <a:pt x="32" y="16"/>
                    <a:pt x="32" y="16"/>
                  </a:cubicBezTo>
                  <a:cubicBezTo>
                    <a:pt x="31" y="16"/>
                    <a:pt x="31" y="16"/>
                    <a:pt x="31" y="16"/>
                  </a:cubicBezTo>
                  <a:cubicBezTo>
                    <a:pt x="31" y="16"/>
                    <a:pt x="31" y="15"/>
                    <a:pt x="31" y="15"/>
                  </a:cubicBezTo>
                  <a:cubicBezTo>
                    <a:pt x="31" y="14"/>
                    <a:pt x="31" y="14"/>
                    <a:pt x="32" y="14"/>
                  </a:cubicBezTo>
                  <a:close/>
                  <a:moveTo>
                    <a:pt x="80" y="47"/>
                  </a:moveTo>
                  <a:cubicBezTo>
                    <a:pt x="80" y="47"/>
                    <a:pt x="80" y="47"/>
                    <a:pt x="80" y="47"/>
                  </a:cubicBezTo>
                  <a:cubicBezTo>
                    <a:pt x="80" y="50"/>
                    <a:pt x="80" y="50"/>
                    <a:pt x="79" y="50"/>
                  </a:cubicBezTo>
                  <a:cubicBezTo>
                    <a:pt x="77" y="50"/>
                    <a:pt x="75" y="48"/>
                    <a:pt x="72" y="48"/>
                  </a:cubicBezTo>
                  <a:cubicBezTo>
                    <a:pt x="72" y="48"/>
                    <a:pt x="73" y="50"/>
                    <a:pt x="72" y="50"/>
                  </a:cubicBezTo>
                  <a:cubicBezTo>
                    <a:pt x="72" y="51"/>
                    <a:pt x="71" y="50"/>
                    <a:pt x="71" y="50"/>
                  </a:cubicBezTo>
                  <a:cubicBezTo>
                    <a:pt x="70" y="49"/>
                    <a:pt x="69" y="48"/>
                    <a:pt x="68" y="47"/>
                  </a:cubicBezTo>
                  <a:cubicBezTo>
                    <a:pt x="68" y="46"/>
                    <a:pt x="69" y="45"/>
                    <a:pt x="68" y="44"/>
                  </a:cubicBezTo>
                  <a:cubicBezTo>
                    <a:pt x="66" y="44"/>
                    <a:pt x="64" y="44"/>
                    <a:pt x="62" y="44"/>
                  </a:cubicBezTo>
                  <a:cubicBezTo>
                    <a:pt x="62" y="44"/>
                    <a:pt x="62" y="46"/>
                    <a:pt x="62" y="46"/>
                  </a:cubicBezTo>
                  <a:cubicBezTo>
                    <a:pt x="61" y="46"/>
                    <a:pt x="60" y="46"/>
                    <a:pt x="60" y="45"/>
                  </a:cubicBezTo>
                  <a:cubicBezTo>
                    <a:pt x="60" y="45"/>
                    <a:pt x="60" y="45"/>
                    <a:pt x="61" y="45"/>
                  </a:cubicBezTo>
                  <a:cubicBezTo>
                    <a:pt x="61" y="45"/>
                    <a:pt x="62" y="45"/>
                    <a:pt x="62" y="45"/>
                  </a:cubicBezTo>
                  <a:cubicBezTo>
                    <a:pt x="62" y="44"/>
                    <a:pt x="62" y="44"/>
                    <a:pt x="62" y="43"/>
                  </a:cubicBezTo>
                  <a:cubicBezTo>
                    <a:pt x="63" y="43"/>
                    <a:pt x="62" y="42"/>
                    <a:pt x="62" y="42"/>
                  </a:cubicBezTo>
                  <a:cubicBezTo>
                    <a:pt x="63" y="41"/>
                    <a:pt x="63" y="41"/>
                    <a:pt x="63" y="41"/>
                  </a:cubicBezTo>
                  <a:cubicBezTo>
                    <a:pt x="63" y="41"/>
                    <a:pt x="63" y="41"/>
                    <a:pt x="63" y="41"/>
                  </a:cubicBezTo>
                  <a:cubicBezTo>
                    <a:pt x="64" y="40"/>
                    <a:pt x="64" y="39"/>
                    <a:pt x="64" y="38"/>
                  </a:cubicBezTo>
                  <a:cubicBezTo>
                    <a:pt x="65" y="37"/>
                    <a:pt x="65" y="38"/>
                    <a:pt x="65" y="38"/>
                  </a:cubicBezTo>
                  <a:cubicBezTo>
                    <a:pt x="66" y="38"/>
                    <a:pt x="67" y="37"/>
                    <a:pt x="67" y="38"/>
                  </a:cubicBezTo>
                  <a:cubicBezTo>
                    <a:pt x="67" y="39"/>
                    <a:pt x="67" y="40"/>
                    <a:pt x="67" y="41"/>
                  </a:cubicBezTo>
                  <a:cubicBezTo>
                    <a:pt x="67" y="41"/>
                    <a:pt x="66" y="42"/>
                    <a:pt x="67" y="43"/>
                  </a:cubicBezTo>
                  <a:cubicBezTo>
                    <a:pt x="67" y="43"/>
                    <a:pt x="67" y="43"/>
                    <a:pt x="68" y="43"/>
                  </a:cubicBezTo>
                  <a:cubicBezTo>
                    <a:pt x="68" y="42"/>
                    <a:pt x="68" y="41"/>
                    <a:pt x="68" y="40"/>
                  </a:cubicBezTo>
                  <a:cubicBezTo>
                    <a:pt x="68" y="40"/>
                    <a:pt x="68" y="39"/>
                    <a:pt x="68" y="38"/>
                  </a:cubicBezTo>
                  <a:cubicBezTo>
                    <a:pt x="68" y="38"/>
                    <a:pt x="68" y="39"/>
                    <a:pt x="68" y="39"/>
                  </a:cubicBezTo>
                  <a:cubicBezTo>
                    <a:pt x="69" y="40"/>
                    <a:pt x="69" y="40"/>
                    <a:pt x="70" y="41"/>
                  </a:cubicBezTo>
                  <a:cubicBezTo>
                    <a:pt x="70" y="41"/>
                    <a:pt x="70" y="42"/>
                    <a:pt x="70" y="43"/>
                  </a:cubicBezTo>
                  <a:cubicBezTo>
                    <a:pt x="70" y="43"/>
                    <a:pt x="70" y="44"/>
                    <a:pt x="70" y="44"/>
                  </a:cubicBezTo>
                  <a:cubicBezTo>
                    <a:pt x="71" y="44"/>
                    <a:pt x="72" y="42"/>
                    <a:pt x="71" y="40"/>
                  </a:cubicBezTo>
                  <a:cubicBezTo>
                    <a:pt x="70" y="39"/>
                    <a:pt x="70" y="40"/>
                    <a:pt x="70" y="38"/>
                  </a:cubicBezTo>
                  <a:cubicBezTo>
                    <a:pt x="70" y="37"/>
                    <a:pt x="71" y="38"/>
                    <a:pt x="72" y="39"/>
                  </a:cubicBezTo>
                  <a:cubicBezTo>
                    <a:pt x="72" y="39"/>
                    <a:pt x="71" y="39"/>
                    <a:pt x="72" y="40"/>
                  </a:cubicBezTo>
                  <a:cubicBezTo>
                    <a:pt x="72" y="42"/>
                    <a:pt x="72" y="46"/>
                    <a:pt x="74" y="45"/>
                  </a:cubicBezTo>
                  <a:cubicBezTo>
                    <a:pt x="75" y="45"/>
                    <a:pt x="74" y="44"/>
                    <a:pt x="74" y="43"/>
                  </a:cubicBezTo>
                  <a:cubicBezTo>
                    <a:pt x="75" y="41"/>
                    <a:pt x="75" y="41"/>
                    <a:pt x="75" y="42"/>
                  </a:cubicBezTo>
                  <a:cubicBezTo>
                    <a:pt x="76" y="43"/>
                    <a:pt x="77" y="45"/>
                    <a:pt x="76" y="46"/>
                  </a:cubicBezTo>
                  <a:cubicBezTo>
                    <a:pt x="76" y="47"/>
                    <a:pt x="75" y="45"/>
                    <a:pt x="74" y="46"/>
                  </a:cubicBezTo>
                  <a:cubicBezTo>
                    <a:pt x="74" y="46"/>
                    <a:pt x="74" y="47"/>
                    <a:pt x="74" y="47"/>
                  </a:cubicBezTo>
                  <a:cubicBezTo>
                    <a:pt x="74" y="47"/>
                    <a:pt x="75" y="47"/>
                    <a:pt x="75" y="47"/>
                  </a:cubicBezTo>
                  <a:cubicBezTo>
                    <a:pt x="77" y="47"/>
                    <a:pt x="76" y="46"/>
                    <a:pt x="78" y="46"/>
                  </a:cubicBezTo>
                  <a:cubicBezTo>
                    <a:pt x="78" y="46"/>
                    <a:pt x="78" y="46"/>
                    <a:pt x="79" y="46"/>
                  </a:cubicBezTo>
                  <a:cubicBezTo>
                    <a:pt x="79" y="46"/>
                    <a:pt x="78" y="47"/>
                    <a:pt x="79" y="47"/>
                  </a:cubicBezTo>
                  <a:cubicBezTo>
                    <a:pt x="79" y="47"/>
                    <a:pt x="80" y="47"/>
                    <a:pt x="80" y="47"/>
                  </a:cubicBezTo>
                  <a:close/>
                  <a:moveTo>
                    <a:pt x="91" y="58"/>
                  </a:moveTo>
                  <a:cubicBezTo>
                    <a:pt x="91" y="58"/>
                    <a:pt x="91" y="58"/>
                    <a:pt x="90" y="58"/>
                  </a:cubicBezTo>
                  <a:cubicBezTo>
                    <a:pt x="90" y="58"/>
                    <a:pt x="90" y="58"/>
                    <a:pt x="90" y="58"/>
                  </a:cubicBezTo>
                  <a:cubicBezTo>
                    <a:pt x="90" y="58"/>
                    <a:pt x="90" y="57"/>
                    <a:pt x="90" y="57"/>
                  </a:cubicBezTo>
                  <a:cubicBezTo>
                    <a:pt x="89" y="55"/>
                    <a:pt x="87" y="54"/>
                    <a:pt x="88" y="53"/>
                  </a:cubicBezTo>
                  <a:cubicBezTo>
                    <a:pt x="89" y="51"/>
                    <a:pt x="89" y="56"/>
                    <a:pt x="91" y="57"/>
                  </a:cubicBezTo>
                  <a:cubicBezTo>
                    <a:pt x="91" y="57"/>
                    <a:pt x="91" y="57"/>
                    <a:pt x="91" y="58"/>
                  </a:cubicBezTo>
                  <a:close/>
                  <a:moveTo>
                    <a:pt x="87" y="98"/>
                  </a:moveTo>
                  <a:cubicBezTo>
                    <a:pt x="86" y="99"/>
                    <a:pt x="85" y="99"/>
                    <a:pt x="85" y="101"/>
                  </a:cubicBezTo>
                  <a:cubicBezTo>
                    <a:pt x="85" y="102"/>
                    <a:pt x="85" y="103"/>
                    <a:pt x="85" y="105"/>
                  </a:cubicBezTo>
                  <a:cubicBezTo>
                    <a:pt x="85" y="105"/>
                    <a:pt x="85" y="105"/>
                    <a:pt x="85" y="106"/>
                  </a:cubicBezTo>
                  <a:cubicBezTo>
                    <a:pt x="85" y="107"/>
                    <a:pt x="84" y="109"/>
                    <a:pt x="84" y="111"/>
                  </a:cubicBezTo>
                  <a:cubicBezTo>
                    <a:pt x="85" y="111"/>
                    <a:pt x="86" y="112"/>
                    <a:pt x="86" y="111"/>
                  </a:cubicBezTo>
                  <a:cubicBezTo>
                    <a:pt x="87" y="110"/>
                    <a:pt x="87" y="108"/>
                    <a:pt x="88" y="106"/>
                  </a:cubicBezTo>
                  <a:cubicBezTo>
                    <a:pt x="88" y="103"/>
                    <a:pt x="89" y="102"/>
                    <a:pt x="89" y="99"/>
                  </a:cubicBezTo>
                  <a:cubicBezTo>
                    <a:pt x="89" y="97"/>
                    <a:pt x="89" y="97"/>
                    <a:pt x="88" y="96"/>
                  </a:cubicBezTo>
                  <a:cubicBezTo>
                    <a:pt x="88" y="96"/>
                    <a:pt x="87" y="98"/>
                    <a:pt x="87" y="98"/>
                  </a:cubicBezTo>
                  <a:close/>
                  <a:moveTo>
                    <a:pt x="130" y="73"/>
                  </a:moveTo>
                  <a:cubicBezTo>
                    <a:pt x="129" y="73"/>
                    <a:pt x="129" y="73"/>
                    <a:pt x="129" y="73"/>
                  </a:cubicBezTo>
                  <a:cubicBezTo>
                    <a:pt x="129" y="73"/>
                    <a:pt x="129" y="75"/>
                    <a:pt x="128" y="75"/>
                  </a:cubicBezTo>
                  <a:cubicBezTo>
                    <a:pt x="128" y="75"/>
                    <a:pt x="128" y="73"/>
                    <a:pt x="128" y="73"/>
                  </a:cubicBezTo>
                  <a:cubicBezTo>
                    <a:pt x="128" y="74"/>
                    <a:pt x="128" y="75"/>
                    <a:pt x="128" y="76"/>
                  </a:cubicBezTo>
                  <a:cubicBezTo>
                    <a:pt x="128" y="76"/>
                    <a:pt x="129" y="76"/>
                    <a:pt x="129" y="76"/>
                  </a:cubicBezTo>
                  <a:cubicBezTo>
                    <a:pt x="129" y="76"/>
                    <a:pt x="129" y="77"/>
                    <a:pt x="129" y="77"/>
                  </a:cubicBezTo>
                  <a:cubicBezTo>
                    <a:pt x="129" y="77"/>
                    <a:pt x="130" y="77"/>
                    <a:pt x="130" y="77"/>
                  </a:cubicBezTo>
                  <a:cubicBezTo>
                    <a:pt x="132" y="77"/>
                    <a:pt x="131" y="73"/>
                    <a:pt x="130" y="73"/>
                  </a:cubicBezTo>
                  <a:cubicBezTo>
                    <a:pt x="130" y="73"/>
                    <a:pt x="130" y="73"/>
                    <a:pt x="130" y="73"/>
                  </a:cubicBezTo>
                  <a:close/>
                  <a:moveTo>
                    <a:pt x="125" y="75"/>
                  </a:moveTo>
                  <a:cubicBezTo>
                    <a:pt x="125" y="75"/>
                    <a:pt x="126" y="75"/>
                    <a:pt x="126" y="75"/>
                  </a:cubicBezTo>
                  <a:cubicBezTo>
                    <a:pt x="127" y="74"/>
                    <a:pt x="126" y="74"/>
                    <a:pt x="126" y="74"/>
                  </a:cubicBezTo>
                  <a:cubicBezTo>
                    <a:pt x="127" y="73"/>
                    <a:pt x="127" y="74"/>
                    <a:pt x="127" y="74"/>
                  </a:cubicBezTo>
                  <a:cubicBezTo>
                    <a:pt x="127" y="73"/>
                    <a:pt x="127" y="73"/>
                    <a:pt x="128" y="73"/>
                  </a:cubicBezTo>
                  <a:cubicBezTo>
                    <a:pt x="128" y="73"/>
                    <a:pt x="128" y="72"/>
                    <a:pt x="128" y="72"/>
                  </a:cubicBezTo>
                  <a:cubicBezTo>
                    <a:pt x="128" y="71"/>
                    <a:pt x="129" y="71"/>
                    <a:pt x="129" y="72"/>
                  </a:cubicBezTo>
                  <a:cubicBezTo>
                    <a:pt x="129" y="72"/>
                    <a:pt x="128" y="73"/>
                    <a:pt x="128" y="73"/>
                  </a:cubicBezTo>
                  <a:cubicBezTo>
                    <a:pt x="129" y="73"/>
                    <a:pt x="129" y="72"/>
                    <a:pt x="129" y="72"/>
                  </a:cubicBezTo>
                  <a:cubicBezTo>
                    <a:pt x="130" y="72"/>
                    <a:pt x="130" y="71"/>
                    <a:pt x="130" y="71"/>
                  </a:cubicBezTo>
                  <a:cubicBezTo>
                    <a:pt x="130" y="71"/>
                    <a:pt x="129" y="71"/>
                    <a:pt x="129" y="71"/>
                  </a:cubicBezTo>
                  <a:cubicBezTo>
                    <a:pt x="129" y="71"/>
                    <a:pt x="129" y="70"/>
                    <a:pt x="129" y="69"/>
                  </a:cubicBezTo>
                  <a:cubicBezTo>
                    <a:pt x="129" y="69"/>
                    <a:pt x="128" y="70"/>
                    <a:pt x="128" y="69"/>
                  </a:cubicBezTo>
                  <a:cubicBezTo>
                    <a:pt x="128" y="68"/>
                    <a:pt x="128" y="67"/>
                    <a:pt x="128" y="66"/>
                  </a:cubicBezTo>
                  <a:cubicBezTo>
                    <a:pt x="128" y="65"/>
                    <a:pt x="127" y="65"/>
                    <a:pt x="127" y="66"/>
                  </a:cubicBezTo>
                  <a:cubicBezTo>
                    <a:pt x="126" y="68"/>
                    <a:pt x="126" y="67"/>
                    <a:pt x="126" y="69"/>
                  </a:cubicBezTo>
                  <a:cubicBezTo>
                    <a:pt x="126" y="69"/>
                    <a:pt x="127" y="72"/>
                    <a:pt x="127" y="72"/>
                  </a:cubicBezTo>
                  <a:cubicBezTo>
                    <a:pt x="126" y="73"/>
                    <a:pt x="125" y="72"/>
                    <a:pt x="125" y="75"/>
                  </a:cubicBezTo>
                  <a:close/>
                  <a:moveTo>
                    <a:pt x="127" y="60"/>
                  </a:moveTo>
                  <a:cubicBezTo>
                    <a:pt x="127" y="60"/>
                    <a:pt x="127" y="60"/>
                    <a:pt x="127" y="59"/>
                  </a:cubicBezTo>
                  <a:cubicBezTo>
                    <a:pt x="127" y="59"/>
                    <a:pt x="126" y="59"/>
                    <a:pt x="126" y="59"/>
                  </a:cubicBezTo>
                  <a:cubicBezTo>
                    <a:pt x="126" y="60"/>
                    <a:pt x="126" y="61"/>
                    <a:pt x="126" y="61"/>
                  </a:cubicBezTo>
                  <a:cubicBezTo>
                    <a:pt x="126" y="62"/>
                    <a:pt x="125" y="62"/>
                    <a:pt x="126" y="63"/>
                  </a:cubicBezTo>
                  <a:cubicBezTo>
                    <a:pt x="126" y="63"/>
                    <a:pt x="127" y="63"/>
                    <a:pt x="127" y="63"/>
                  </a:cubicBezTo>
                  <a:cubicBezTo>
                    <a:pt x="127" y="63"/>
                    <a:pt x="127" y="62"/>
                    <a:pt x="127" y="61"/>
                  </a:cubicBezTo>
                  <a:cubicBezTo>
                    <a:pt x="127" y="61"/>
                    <a:pt x="127" y="61"/>
                    <a:pt x="127"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5" name="Freeform 182"/>
            <p:cNvSpPr/>
            <p:nvPr/>
          </p:nvSpPr>
          <p:spPr bwMode="auto">
            <a:xfrm>
              <a:off x="11421531" y="1504046"/>
              <a:ext cx="85301" cy="141879"/>
            </a:xfrm>
            <a:custGeom>
              <a:avLst/>
              <a:gdLst>
                <a:gd name="T0" fmla="*/ 4 w 45"/>
                <a:gd name="T1" fmla="*/ 46 h 75"/>
                <a:gd name="T2" fmla="*/ 4 w 45"/>
                <a:gd name="T3" fmla="*/ 40 h 75"/>
                <a:gd name="T4" fmla="*/ 9 w 45"/>
                <a:gd name="T5" fmla="*/ 40 h 75"/>
                <a:gd name="T6" fmla="*/ 6 w 45"/>
                <a:gd name="T7" fmla="*/ 30 h 75"/>
                <a:gd name="T8" fmla="*/ 12 w 45"/>
                <a:gd name="T9" fmla="*/ 11 h 75"/>
                <a:gd name="T10" fmla="*/ 45 w 45"/>
                <a:gd name="T11" fmla="*/ 11 h 75"/>
                <a:gd name="T12" fmla="*/ 41 w 45"/>
                <a:gd name="T13" fmla="*/ 19 h 75"/>
                <a:gd name="T14" fmla="*/ 27 w 45"/>
                <a:gd name="T15" fmla="*/ 13 h 75"/>
                <a:gd name="T16" fmla="*/ 15 w 45"/>
                <a:gd name="T17" fmla="*/ 29 h 75"/>
                <a:gd name="T18" fmla="*/ 18 w 45"/>
                <a:gd name="T19" fmla="*/ 39 h 75"/>
                <a:gd name="T20" fmla="*/ 19 w 45"/>
                <a:gd name="T21" fmla="*/ 40 h 75"/>
                <a:gd name="T22" fmla="*/ 31 w 45"/>
                <a:gd name="T23" fmla="*/ 40 h 75"/>
                <a:gd name="T24" fmla="*/ 31 w 45"/>
                <a:gd name="T25" fmla="*/ 46 h 75"/>
                <a:gd name="T26" fmla="*/ 21 w 45"/>
                <a:gd name="T27" fmla="*/ 46 h 75"/>
                <a:gd name="T28" fmla="*/ 23 w 45"/>
                <a:gd name="T29" fmla="*/ 51 h 75"/>
                <a:gd name="T30" fmla="*/ 17 w 45"/>
                <a:gd name="T31" fmla="*/ 69 h 75"/>
                <a:gd name="T32" fmla="*/ 38 w 45"/>
                <a:gd name="T33" fmla="*/ 69 h 75"/>
                <a:gd name="T34" fmla="*/ 38 w 45"/>
                <a:gd name="T35" fmla="*/ 75 h 75"/>
                <a:gd name="T36" fmla="*/ 0 w 45"/>
                <a:gd name="T37" fmla="*/ 75 h 75"/>
                <a:gd name="T38" fmla="*/ 0 w 45"/>
                <a:gd name="T39" fmla="*/ 69 h 75"/>
                <a:gd name="T40" fmla="*/ 3 w 45"/>
                <a:gd name="T41" fmla="*/ 69 h 75"/>
                <a:gd name="T42" fmla="*/ 14 w 45"/>
                <a:gd name="T43" fmla="*/ 53 h 75"/>
                <a:gd name="T44" fmla="*/ 12 w 45"/>
                <a:gd name="T45" fmla="*/ 46 h 75"/>
                <a:gd name="T46" fmla="*/ 4 w 45"/>
                <a:gd name="T47" fmla="*/ 4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 y="46"/>
                  </a:moveTo>
                  <a:cubicBezTo>
                    <a:pt x="4" y="40"/>
                    <a:pt x="4" y="40"/>
                    <a:pt x="4" y="40"/>
                  </a:cubicBezTo>
                  <a:cubicBezTo>
                    <a:pt x="9" y="40"/>
                    <a:pt x="9" y="40"/>
                    <a:pt x="9" y="40"/>
                  </a:cubicBezTo>
                  <a:cubicBezTo>
                    <a:pt x="7" y="37"/>
                    <a:pt x="6" y="34"/>
                    <a:pt x="6" y="30"/>
                  </a:cubicBezTo>
                  <a:cubicBezTo>
                    <a:pt x="5" y="23"/>
                    <a:pt x="7" y="16"/>
                    <a:pt x="12" y="11"/>
                  </a:cubicBezTo>
                  <a:cubicBezTo>
                    <a:pt x="22" y="0"/>
                    <a:pt x="39" y="5"/>
                    <a:pt x="45" y="11"/>
                  </a:cubicBezTo>
                  <a:cubicBezTo>
                    <a:pt x="41" y="19"/>
                    <a:pt x="41" y="19"/>
                    <a:pt x="41" y="19"/>
                  </a:cubicBezTo>
                  <a:cubicBezTo>
                    <a:pt x="37" y="14"/>
                    <a:pt x="34" y="13"/>
                    <a:pt x="27" y="13"/>
                  </a:cubicBezTo>
                  <a:cubicBezTo>
                    <a:pt x="19" y="13"/>
                    <a:pt x="14" y="19"/>
                    <a:pt x="15" y="29"/>
                  </a:cubicBezTo>
                  <a:cubicBezTo>
                    <a:pt x="15" y="32"/>
                    <a:pt x="17" y="36"/>
                    <a:pt x="18" y="39"/>
                  </a:cubicBezTo>
                  <a:cubicBezTo>
                    <a:pt x="18" y="39"/>
                    <a:pt x="18" y="40"/>
                    <a:pt x="19" y="40"/>
                  </a:cubicBezTo>
                  <a:cubicBezTo>
                    <a:pt x="31" y="40"/>
                    <a:pt x="31" y="40"/>
                    <a:pt x="31" y="40"/>
                  </a:cubicBezTo>
                  <a:cubicBezTo>
                    <a:pt x="31" y="46"/>
                    <a:pt x="31" y="46"/>
                    <a:pt x="31" y="46"/>
                  </a:cubicBezTo>
                  <a:cubicBezTo>
                    <a:pt x="21" y="46"/>
                    <a:pt x="21" y="46"/>
                    <a:pt x="21" y="46"/>
                  </a:cubicBezTo>
                  <a:cubicBezTo>
                    <a:pt x="22" y="48"/>
                    <a:pt x="22" y="49"/>
                    <a:pt x="23" y="51"/>
                  </a:cubicBezTo>
                  <a:cubicBezTo>
                    <a:pt x="24" y="57"/>
                    <a:pt x="22" y="65"/>
                    <a:pt x="17" y="69"/>
                  </a:cubicBezTo>
                  <a:cubicBezTo>
                    <a:pt x="38" y="69"/>
                    <a:pt x="38" y="69"/>
                    <a:pt x="38" y="69"/>
                  </a:cubicBezTo>
                  <a:cubicBezTo>
                    <a:pt x="38" y="75"/>
                    <a:pt x="38" y="75"/>
                    <a:pt x="38" y="75"/>
                  </a:cubicBezTo>
                  <a:cubicBezTo>
                    <a:pt x="0" y="75"/>
                    <a:pt x="0" y="75"/>
                    <a:pt x="0" y="75"/>
                  </a:cubicBezTo>
                  <a:cubicBezTo>
                    <a:pt x="0" y="69"/>
                    <a:pt x="0" y="69"/>
                    <a:pt x="0" y="69"/>
                  </a:cubicBezTo>
                  <a:cubicBezTo>
                    <a:pt x="3" y="69"/>
                    <a:pt x="3" y="69"/>
                    <a:pt x="3" y="69"/>
                  </a:cubicBezTo>
                  <a:cubicBezTo>
                    <a:pt x="10" y="66"/>
                    <a:pt x="16" y="62"/>
                    <a:pt x="14" y="53"/>
                  </a:cubicBezTo>
                  <a:cubicBezTo>
                    <a:pt x="14" y="51"/>
                    <a:pt x="13" y="49"/>
                    <a:pt x="12" y="46"/>
                  </a:cubicBezTo>
                  <a:cubicBezTo>
                    <a:pt x="4" y="46"/>
                    <a:pt x="4" y="46"/>
                    <a:pt x="4" y="4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6" name="Freeform 183"/>
            <p:cNvSpPr/>
            <p:nvPr/>
          </p:nvSpPr>
          <p:spPr bwMode="auto">
            <a:xfrm>
              <a:off x="11527722" y="1430060"/>
              <a:ext cx="120988" cy="132304"/>
            </a:xfrm>
            <a:custGeom>
              <a:avLst/>
              <a:gdLst>
                <a:gd name="T0" fmla="*/ 59 w 139"/>
                <a:gd name="T1" fmla="*/ 152 h 152"/>
                <a:gd name="T2" fmla="*/ 59 w 139"/>
                <a:gd name="T3" fmla="*/ 104 h 152"/>
                <a:gd name="T4" fmla="*/ 26 w 139"/>
                <a:gd name="T5" fmla="*/ 104 h 152"/>
                <a:gd name="T6" fmla="*/ 26 w 139"/>
                <a:gd name="T7" fmla="*/ 89 h 152"/>
                <a:gd name="T8" fmla="*/ 59 w 139"/>
                <a:gd name="T9" fmla="*/ 89 h 152"/>
                <a:gd name="T10" fmla="*/ 59 w 139"/>
                <a:gd name="T11" fmla="*/ 78 h 152"/>
                <a:gd name="T12" fmla="*/ 26 w 139"/>
                <a:gd name="T13" fmla="*/ 78 h 152"/>
                <a:gd name="T14" fmla="*/ 26 w 139"/>
                <a:gd name="T15" fmla="*/ 65 h 152"/>
                <a:gd name="T16" fmla="*/ 56 w 139"/>
                <a:gd name="T17" fmla="*/ 65 h 152"/>
                <a:gd name="T18" fmla="*/ 0 w 139"/>
                <a:gd name="T19" fmla="*/ 0 h 152"/>
                <a:gd name="T20" fmla="*/ 24 w 139"/>
                <a:gd name="T21" fmla="*/ 0 h 152"/>
                <a:gd name="T22" fmla="*/ 69 w 139"/>
                <a:gd name="T23" fmla="*/ 50 h 152"/>
                <a:gd name="T24" fmla="*/ 115 w 139"/>
                <a:gd name="T25" fmla="*/ 0 h 152"/>
                <a:gd name="T26" fmla="*/ 139 w 139"/>
                <a:gd name="T27" fmla="*/ 0 h 152"/>
                <a:gd name="T28" fmla="*/ 80 w 139"/>
                <a:gd name="T29" fmla="*/ 65 h 152"/>
                <a:gd name="T30" fmla="*/ 113 w 139"/>
                <a:gd name="T31" fmla="*/ 65 h 152"/>
                <a:gd name="T32" fmla="*/ 113 w 139"/>
                <a:gd name="T33" fmla="*/ 78 h 152"/>
                <a:gd name="T34" fmla="*/ 78 w 139"/>
                <a:gd name="T35" fmla="*/ 78 h 152"/>
                <a:gd name="T36" fmla="*/ 78 w 139"/>
                <a:gd name="T37" fmla="*/ 89 h 152"/>
                <a:gd name="T38" fmla="*/ 113 w 139"/>
                <a:gd name="T39" fmla="*/ 89 h 152"/>
                <a:gd name="T40" fmla="*/ 113 w 139"/>
                <a:gd name="T41" fmla="*/ 104 h 152"/>
                <a:gd name="T42" fmla="*/ 78 w 139"/>
                <a:gd name="T43" fmla="*/ 104 h 152"/>
                <a:gd name="T44" fmla="*/ 78 w 139"/>
                <a:gd name="T45" fmla="*/ 152 h 152"/>
                <a:gd name="T46" fmla="*/ 59 w 139"/>
                <a:gd name="T47" fmla="*/ 152 h 152"/>
                <a:gd name="T48" fmla="*/ 59 w 139"/>
                <a:gd name="T4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9" h="152">
                  <a:moveTo>
                    <a:pt x="59" y="152"/>
                  </a:moveTo>
                  <a:lnTo>
                    <a:pt x="59" y="104"/>
                  </a:lnTo>
                  <a:lnTo>
                    <a:pt x="26" y="104"/>
                  </a:lnTo>
                  <a:lnTo>
                    <a:pt x="26" y="89"/>
                  </a:lnTo>
                  <a:lnTo>
                    <a:pt x="59" y="89"/>
                  </a:lnTo>
                  <a:lnTo>
                    <a:pt x="59" y="78"/>
                  </a:lnTo>
                  <a:lnTo>
                    <a:pt x="26" y="78"/>
                  </a:lnTo>
                  <a:lnTo>
                    <a:pt x="26" y="65"/>
                  </a:lnTo>
                  <a:lnTo>
                    <a:pt x="56" y="65"/>
                  </a:lnTo>
                  <a:lnTo>
                    <a:pt x="0" y="0"/>
                  </a:lnTo>
                  <a:lnTo>
                    <a:pt x="24" y="0"/>
                  </a:lnTo>
                  <a:lnTo>
                    <a:pt x="69" y="50"/>
                  </a:lnTo>
                  <a:lnTo>
                    <a:pt x="115" y="0"/>
                  </a:lnTo>
                  <a:lnTo>
                    <a:pt x="139" y="0"/>
                  </a:lnTo>
                  <a:lnTo>
                    <a:pt x="80" y="65"/>
                  </a:lnTo>
                  <a:lnTo>
                    <a:pt x="113" y="65"/>
                  </a:lnTo>
                  <a:lnTo>
                    <a:pt x="113" y="78"/>
                  </a:lnTo>
                  <a:lnTo>
                    <a:pt x="78" y="78"/>
                  </a:lnTo>
                  <a:lnTo>
                    <a:pt x="78" y="89"/>
                  </a:lnTo>
                  <a:lnTo>
                    <a:pt x="113" y="89"/>
                  </a:lnTo>
                  <a:lnTo>
                    <a:pt x="113" y="104"/>
                  </a:lnTo>
                  <a:lnTo>
                    <a:pt x="78" y="104"/>
                  </a:lnTo>
                  <a:lnTo>
                    <a:pt x="78" y="152"/>
                  </a:lnTo>
                  <a:lnTo>
                    <a:pt x="59" y="152"/>
                  </a:lnTo>
                  <a:lnTo>
                    <a:pt x="59"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7" name="Freeform 184"/>
            <p:cNvSpPr/>
            <p:nvPr/>
          </p:nvSpPr>
          <p:spPr bwMode="auto">
            <a:xfrm>
              <a:off x="11121236" y="1130635"/>
              <a:ext cx="498750" cy="254163"/>
            </a:xfrm>
            <a:custGeom>
              <a:avLst/>
              <a:gdLst>
                <a:gd name="T0" fmla="*/ 263 w 263"/>
                <a:gd name="T1" fmla="*/ 107 h 134"/>
                <a:gd name="T2" fmla="*/ 244 w 263"/>
                <a:gd name="T3" fmla="*/ 134 h 134"/>
                <a:gd name="T4" fmla="*/ 225 w 263"/>
                <a:gd name="T5" fmla="*/ 107 h 134"/>
                <a:gd name="T6" fmla="*/ 238 w 263"/>
                <a:gd name="T7" fmla="*/ 107 h 134"/>
                <a:gd name="T8" fmla="*/ 132 w 263"/>
                <a:gd name="T9" fmla="*/ 12 h 134"/>
                <a:gd name="T10" fmla="*/ 25 w 263"/>
                <a:gd name="T11" fmla="*/ 107 h 134"/>
                <a:gd name="T12" fmla="*/ 38 w 263"/>
                <a:gd name="T13" fmla="*/ 107 h 134"/>
                <a:gd name="T14" fmla="*/ 19 w 263"/>
                <a:gd name="T15" fmla="*/ 134 h 134"/>
                <a:gd name="T16" fmla="*/ 0 w 263"/>
                <a:gd name="T17" fmla="*/ 107 h 134"/>
                <a:gd name="T18" fmla="*/ 13 w 263"/>
                <a:gd name="T19" fmla="*/ 107 h 134"/>
                <a:gd name="T20" fmla="*/ 132 w 263"/>
                <a:gd name="T21" fmla="*/ 0 h 134"/>
                <a:gd name="T22" fmla="*/ 250 w 263"/>
                <a:gd name="T23" fmla="*/ 107 h 134"/>
                <a:gd name="T24" fmla="*/ 263 w 263"/>
                <a:gd name="T25" fmla="*/ 10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3" h="134">
                  <a:moveTo>
                    <a:pt x="263" y="107"/>
                  </a:moveTo>
                  <a:cubicBezTo>
                    <a:pt x="244" y="134"/>
                    <a:pt x="244" y="134"/>
                    <a:pt x="244" y="134"/>
                  </a:cubicBezTo>
                  <a:cubicBezTo>
                    <a:pt x="225" y="107"/>
                    <a:pt x="225" y="107"/>
                    <a:pt x="225" y="107"/>
                  </a:cubicBezTo>
                  <a:cubicBezTo>
                    <a:pt x="238" y="107"/>
                    <a:pt x="238" y="107"/>
                    <a:pt x="238" y="107"/>
                  </a:cubicBezTo>
                  <a:cubicBezTo>
                    <a:pt x="232" y="53"/>
                    <a:pt x="187" y="12"/>
                    <a:pt x="132" y="12"/>
                  </a:cubicBezTo>
                  <a:cubicBezTo>
                    <a:pt x="76" y="12"/>
                    <a:pt x="31" y="53"/>
                    <a:pt x="25" y="107"/>
                  </a:cubicBezTo>
                  <a:cubicBezTo>
                    <a:pt x="38" y="107"/>
                    <a:pt x="38" y="107"/>
                    <a:pt x="38" y="107"/>
                  </a:cubicBezTo>
                  <a:cubicBezTo>
                    <a:pt x="19" y="134"/>
                    <a:pt x="19" y="134"/>
                    <a:pt x="19" y="134"/>
                  </a:cubicBezTo>
                  <a:cubicBezTo>
                    <a:pt x="0" y="107"/>
                    <a:pt x="0" y="107"/>
                    <a:pt x="0" y="107"/>
                  </a:cubicBezTo>
                  <a:cubicBezTo>
                    <a:pt x="13" y="107"/>
                    <a:pt x="13" y="107"/>
                    <a:pt x="13" y="107"/>
                  </a:cubicBezTo>
                  <a:cubicBezTo>
                    <a:pt x="20" y="47"/>
                    <a:pt x="70" y="0"/>
                    <a:pt x="132" y="0"/>
                  </a:cubicBezTo>
                  <a:cubicBezTo>
                    <a:pt x="193" y="0"/>
                    <a:pt x="243" y="47"/>
                    <a:pt x="250" y="107"/>
                  </a:cubicBezTo>
                  <a:cubicBezTo>
                    <a:pt x="263" y="107"/>
                    <a:pt x="263" y="107"/>
                    <a:pt x="263" y="10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8" name="Freeform 185"/>
            <p:cNvSpPr/>
            <p:nvPr/>
          </p:nvSpPr>
          <p:spPr bwMode="auto">
            <a:xfrm>
              <a:off x="11241354" y="1509268"/>
              <a:ext cx="130563" cy="136656"/>
            </a:xfrm>
            <a:custGeom>
              <a:avLst/>
              <a:gdLst>
                <a:gd name="T0" fmla="*/ 58 w 69"/>
                <a:gd name="T1" fmla="*/ 45 h 72"/>
                <a:gd name="T2" fmla="*/ 69 w 69"/>
                <a:gd name="T3" fmla="*/ 47 h 72"/>
                <a:gd name="T4" fmla="*/ 60 w 69"/>
                <a:gd name="T5" fmla="*/ 66 h 72"/>
                <a:gd name="T6" fmla="*/ 40 w 69"/>
                <a:gd name="T7" fmla="*/ 72 h 72"/>
                <a:gd name="T8" fmla="*/ 17 w 69"/>
                <a:gd name="T9" fmla="*/ 63 h 72"/>
                <a:gd name="T10" fmla="*/ 10 w 69"/>
                <a:gd name="T11" fmla="*/ 47 h 72"/>
                <a:gd name="T12" fmla="*/ 0 w 69"/>
                <a:gd name="T13" fmla="*/ 47 h 72"/>
                <a:gd name="T14" fmla="*/ 0 w 69"/>
                <a:gd name="T15" fmla="*/ 40 h 72"/>
                <a:gd name="T16" fmla="*/ 9 w 69"/>
                <a:gd name="T17" fmla="*/ 40 h 72"/>
                <a:gd name="T18" fmla="*/ 9 w 69"/>
                <a:gd name="T19" fmla="*/ 36 h 72"/>
                <a:gd name="T20" fmla="*/ 9 w 69"/>
                <a:gd name="T21" fmla="*/ 35 h 72"/>
                <a:gd name="T22" fmla="*/ 0 w 69"/>
                <a:gd name="T23" fmla="*/ 35 h 72"/>
                <a:gd name="T24" fmla="*/ 0 w 69"/>
                <a:gd name="T25" fmla="*/ 29 h 72"/>
                <a:gd name="T26" fmla="*/ 9 w 69"/>
                <a:gd name="T27" fmla="*/ 29 h 72"/>
                <a:gd name="T28" fmla="*/ 18 w 69"/>
                <a:gd name="T29" fmla="*/ 9 h 72"/>
                <a:gd name="T30" fmla="*/ 40 w 69"/>
                <a:gd name="T31" fmla="*/ 0 h 72"/>
                <a:gd name="T32" fmla="*/ 68 w 69"/>
                <a:gd name="T33" fmla="*/ 22 h 72"/>
                <a:gd name="T34" fmla="*/ 57 w 69"/>
                <a:gd name="T35" fmla="*/ 24 h 72"/>
                <a:gd name="T36" fmla="*/ 41 w 69"/>
                <a:gd name="T37" fmla="*/ 9 h 72"/>
                <a:gd name="T38" fmla="*/ 21 w 69"/>
                <a:gd name="T39" fmla="*/ 29 h 72"/>
                <a:gd name="T40" fmla="*/ 50 w 69"/>
                <a:gd name="T41" fmla="*/ 29 h 72"/>
                <a:gd name="T42" fmla="*/ 50 w 69"/>
                <a:gd name="T43" fmla="*/ 35 h 72"/>
                <a:gd name="T44" fmla="*/ 21 w 69"/>
                <a:gd name="T45" fmla="*/ 35 h 72"/>
                <a:gd name="T46" fmla="*/ 21 w 69"/>
                <a:gd name="T47" fmla="*/ 36 h 72"/>
                <a:gd name="T48" fmla="*/ 21 w 69"/>
                <a:gd name="T49" fmla="*/ 40 h 72"/>
                <a:gd name="T50" fmla="*/ 50 w 69"/>
                <a:gd name="T51" fmla="*/ 40 h 72"/>
                <a:gd name="T52" fmla="*/ 50 w 69"/>
                <a:gd name="T53" fmla="*/ 47 h 72"/>
                <a:gd name="T54" fmla="*/ 22 w 69"/>
                <a:gd name="T55" fmla="*/ 47 h 72"/>
                <a:gd name="T56" fmla="*/ 40 w 69"/>
                <a:gd name="T57" fmla="*/ 63 h 72"/>
                <a:gd name="T58" fmla="*/ 58 w 69"/>
                <a:gd name="T59"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 h="72">
                  <a:moveTo>
                    <a:pt x="58" y="45"/>
                  </a:moveTo>
                  <a:cubicBezTo>
                    <a:pt x="69" y="47"/>
                    <a:pt x="69" y="47"/>
                    <a:pt x="69" y="47"/>
                  </a:cubicBezTo>
                  <a:cubicBezTo>
                    <a:pt x="68" y="55"/>
                    <a:pt x="65" y="61"/>
                    <a:pt x="60" y="66"/>
                  </a:cubicBezTo>
                  <a:cubicBezTo>
                    <a:pt x="55" y="70"/>
                    <a:pt x="48" y="72"/>
                    <a:pt x="40" y="72"/>
                  </a:cubicBezTo>
                  <a:cubicBezTo>
                    <a:pt x="30" y="72"/>
                    <a:pt x="23" y="69"/>
                    <a:pt x="17" y="63"/>
                  </a:cubicBezTo>
                  <a:cubicBezTo>
                    <a:pt x="13" y="59"/>
                    <a:pt x="11" y="53"/>
                    <a:pt x="10" y="47"/>
                  </a:cubicBezTo>
                  <a:cubicBezTo>
                    <a:pt x="0" y="47"/>
                    <a:pt x="0" y="47"/>
                    <a:pt x="0" y="47"/>
                  </a:cubicBezTo>
                  <a:cubicBezTo>
                    <a:pt x="0" y="40"/>
                    <a:pt x="0" y="40"/>
                    <a:pt x="0" y="40"/>
                  </a:cubicBezTo>
                  <a:cubicBezTo>
                    <a:pt x="9" y="40"/>
                    <a:pt x="9" y="40"/>
                    <a:pt x="9" y="40"/>
                  </a:cubicBezTo>
                  <a:cubicBezTo>
                    <a:pt x="9" y="39"/>
                    <a:pt x="9" y="38"/>
                    <a:pt x="9" y="36"/>
                  </a:cubicBezTo>
                  <a:cubicBezTo>
                    <a:pt x="9" y="36"/>
                    <a:pt x="9" y="36"/>
                    <a:pt x="9" y="35"/>
                  </a:cubicBezTo>
                  <a:cubicBezTo>
                    <a:pt x="0" y="35"/>
                    <a:pt x="0" y="35"/>
                    <a:pt x="0" y="35"/>
                  </a:cubicBezTo>
                  <a:cubicBezTo>
                    <a:pt x="0" y="29"/>
                    <a:pt x="0" y="29"/>
                    <a:pt x="0" y="29"/>
                  </a:cubicBezTo>
                  <a:cubicBezTo>
                    <a:pt x="9" y="29"/>
                    <a:pt x="9" y="29"/>
                    <a:pt x="9" y="29"/>
                  </a:cubicBezTo>
                  <a:cubicBezTo>
                    <a:pt x="10" y="20"/>
                    <a:pt x="13" y="13"/>
                    <a:pt x="18" y="9"/>
                  </a:cubicBezTo>
                  <a:cubicBezTo>
                    <a:pt x="24" y="3"/>
                    <a:pt x="31" y="0"/>
                    <a:pt x="40" y="0"/>
                  </a:cubicBezTo>
                  <a:cubicBezTo>
                    <a:pt x="56" y="0"/>
                    <a:pt x="65" y="7"/>
                    <a:pt x="68" y="22"/>
                  </a:cubicBezTo>
                  <a:cubicBezTo>
                    <a:pt x="57" y="24"/>
                    <a:pt x="57" y="24"/>
                    <a:pt x="57" y="24"/>
                  </a:cubicBezTo>
                  <a:cubicBezTo>
                    <a:pt x="55" y="14"/>
                    <a:pt x="49" y="9"/>
                    <a:pt x="41" y="9"/>
                  </a:cubicBezTo>
                  <a:cubicBezTo>
                    <a:pt x="30" y="9"/>
                    <a:pt x="23" y="16"/>
                    <a:pt x="21" y="29"/>
                  </a:cubicBezTo>
                  <a:cubicBezTo>
                    <a:pt x="50" y="29"/>
                    <a:pt x="50" y="29"/>
                    <a:pt x="50" y="29"/>
                  </a:cubicBezTo>
                  <a:cubicBezTo>
                    <a:pt x="50" y="35"/>
                    <a:pt x="50" y="35"/>
                    <a:pt x="50" y="35"/>
                  </a:cubicBezTo>
                  <a:cubicBezTo>
                    <a:pt x="21" y="35"/>
                    <a:pt x="21" y="35"/>
                    <a:pt x="21" y="35"/>
                  </a:cubicBezTo>
                  <a:cubicBezTo>
                    <a:pt x="21" y="36"/>
                    <a:pt x="21" y="36"/>
                    <a:pt x="21" y="36"/>
                  </a:cubicBezTo>
                  <a:cubicBezTo>
                    <a:pt x="21" y="37"/>
                    <a:pt x="21" y="39"/>
                    <a:pt x="21" y="40"/>
                  </a:cubicBezTo>
                  <a:cubicBezTo>
                    <a:pt x="50" y="40"/>
                    <a:pt x="50" y="40"/>
                    <a:pt x="50" y="40"/>
                  </a:cubicBezTo>
                  <a:cubicBezTo>
                    <a:pt x="50" y="47"/>
                    <a:pt x="50" y="47"/>
                    <a:pt x="50" y="47"/>
                  </a:cubicBezTo>
                  <a:cubicBezTo>
                    <a:pt x="22" y="47"/>
                    <a:pt x="22" y="47"/>
                    <a:pt x="22" y="47"/>
                  </a:cubicBezTo>
                  <a:cubicBezTo>
                    <a:pt x="24" y="57"/>
                    <a:pt x="30" y="63"/>
                    <a:pt x="40" y="63"/>
                  </a:cubicBezTo>
                  <a:cubicBezTo>
                    <a:pt x="50" y="63"/>
                    <a:pt x="56" y="57"/>
                    <a:pt x="58"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19" name="Freeform 186"/>
            <p:cNvSpPr>
              <a:spLocks noEditPoints="1"/>
            </p:cNvSpPr>
            <p:nvPr/>
          </p:nvSpPr>
          <p:spPr bwMode="auto">
            <a:xfrm>
              <a:off x="11114273" y="1399595"/>
              <a:ext cx="92264" cy="147971"/>
            </a:xfrm>
            <a:custGeom>
              <a:avLst/>
              <a:gdLst>
                <a:gd name="T0" fmla="*/ 0 w 49"/>
                <a:gd name="T1" fmla="*/ 50 h 78"/>
                <a:gd name="T2" fmla="*/ 7 w 49"/>
                <a:gd name="T3" fmla="*/ 50 h 78"/>
                <a:gd name="T4" fmla="*/ 13 w 49"/>
                <a:gd name="T5" fmla="*/ 60 h 78"/>
                <a:gd name="T6" fmla="*/ 16 w 49"/>
                <a:gd name="T7" fmla="*/ 62 h 78"/>
                <a:gd name="T8" fmla="*/ 16 w 49"/>
                <a:gd name="T9" fmla="*/ 40 h 78"/>
                <a:gd name="T10" fmla="*/ 6 w 49"/>
                <a:gd name="T11" fmla="*/ 35 h 78"/>
                <a:gd name="T12" fmla="*/ 2 w 49"/>
                <a:gd name="T13" fmla="*/ 25 h 78"/>
                <a:gd name="T14" fmla="*/ 8 w 49"/>
                <a:gd name="T15" fmla="*/ 12 h 78"/>
                <a:gd name="T16" fmla="*/ 16 w 49"/>
                <a:gd name="T17" fmla="*/ 9 h 78"/>
                <a:gd name="T18" fmla="*/ 16 w 49"/>
                <a:gd name="T19" fmla="*/ 0 h 78"/>
                <a:gd name="T20" fmla="*/ 22 w 49"/>
                <a:gd name="T21" fmla="*/ 0 h 78"/>
                <a:gd name="T22" fmla="*/ 22 w 49"/>
                <a:gd name="T23" fmla="*/ 8 h 78"/>
                <a:gd name="T24" fmla="*/ 24 w 49"/>
                <a:gd name="T25" fmla="*/ 8 h 78"/>
                <a:gd name="T26" fmla="*/ 26 w 49"/>
                <a:gd name="T27" fmla="*/ 8 h 78"/>
                <a:gd name="T28" fmla="*/ 26 w 49"/>
                <a:gd name="T29" fmla="*/ 0 h 78"/>
                <a:gd name="T30" fmla="*/ 31 w 49"/>
                <a:gd name="T31" fmla="*/ 0 h 78"/>
                <a:gd name="T32" fmla="*/ 31 w 49"/>
                <a:gd name="T33" fmla="*/ 8 h 78"/>
                <a:gd name="T34" fmla="*/ 41 w 49"/>
                <a:gd name="T35" fmla="*/ 13 h 78"/>
                <a:gd name="T36" fmla="*/ 47 w 49"/>
                <a:gd name="T37" fmla="*/ 26 h 78"/>
                <a:gd name="T38" fmla="*/ 39 w 49"/>
                <a:gd name="T39" fmla="*/ 27 h 78"/>
                <a:gd name="T40" fmla="*/ 31 w 49"/>
                <a:gd name="T41" fmla="*/ 16 h 78"/>
                <a:gd name="T42" fmla="*/ 31 w 49"/>
                <a:gd name="T43" fmla="*/ 36 h 78"/>
                <a:gd name="T44" fmla="*/ 38 w 49"/>
                <a:gd name="T45" fmla="*/ 38 h 78"/>
                <a:gd name="T46" fmla="*/ 46 w 49"/>
                <a:gd name="T47" fmla="*/ 43 h 78"/>
                <a:gd name="T48" fmla="*/ 49 w 49"/>
                <a:gd name="T49" fmla="*/ 53 h 78"/>
                <a:gd name="T50" fmla="*/ 42 w 49"/>
                <a:gd name="T51" fmla="*/ 66 h 78"/>
                <a:gd name="T52" fmla="*/ 31 w 49"/>
                <a:gd name="T53" fmla="*/ 71 h 78"/>
                <a:gd name="T54" fmla="*/ 31 w 49"/>
                <a:gd name="T55" fmla="*/ 78 h 78"/>
                <a:gd name="T56" fmla="*/ 26 w 49"/>
                <a:gd name="T57" fmla="*/ 78 h 78"/>
                <a:gd name="T58" fmla="*/ 26 w 49"/>
                <a:gd name="T59" fmla="*/ 71 h 78"/>
                <a:gd name="T60" fmla="*/ 22 w 49"/>
                <a:gd name="T61" fmla="*/ 71 h 78"/>
                <a:gd name="T62" fmla="*/ 22 w 49"/>
                <a:gd name="T63" fmla="*/ 78 h 78"/>
                <a:gd name="T64" fmla="*/ 16 w 49"/>
                <a:gd name="T65" fmla="*/ 78 h 78"/>
                <a:gd name="T66" fmla="*/ 16 w 49"/>
                <a:gd name="T67" fmla="*/ 70 h 78"/>
                <a:gd name="T68" fmla="*/ 7 w 49"/>
                <a:gd name="T69" fmla="*/ 65 h 78"/>
                <a:gd name="T70" fmla="*/ 0 w 49"/>
                <a:gd name="T71" fmla="*/ 50 h 78"/>
                <a:gd name="T72" fmla="*/ 22 w 49"/>
                <a:gd name="T73" fmla="*/ 64 h 78"/>
                <a:gd name="T74" fmla="*/ 26 w 49"/>
                <a:gd name="T75" fmla="*/ 64 h 78"/>
                <a:gd name="T76" fmla="*/ 26 w 49"/>
                <a:gd name="T77" fmla="*/ 42 h 78"/>
                <a:gd name="T78" fmla="*/ 22 w 49"/>
                <a:gd name="T79" fmla="*/ 42 h 78"/>
                <a:gd name="T80" fmla="*/ 22 w 49"/>
                <a:gd name="T81" fmla="*/ 42 h 78"/>
                <a:gd name="T82" fmla="*/ 22 w 49"/>
                <a:gd name="T83" fmla="*/ 64 h 78"/>
                <a:gd name="T84" fmla="*/ 31 w 49"/>
                <a:gd name="T85" fmla="*/ 63 h 78"/>
                <a:gd name="T86" fmla="*/ 37 w 49"/>
                <a:gd name="T87" fmla="*/ 61 h 78"/>
                <a:gd name="T88" fmla="*/ 41 w 49"/>
                <a:gd name="T89" fmla="*/ 53 h 78"/>
                <a:gd name="T90" fmla="*/ 37 w 49"/>
                <a:gd name="T91" fmla="*/ 47 h 78"/>
                <a:gd name="T92" fmla="*/ 31 w 49"/>
                <a:gd name="T93" fmla="*/ 44 h 78"/>
                <a:gd name="T94" fmla="*/ 31 w 49"/>
                <a:gd name="T95" fmla="*/ 63 h 78"/>
                <a:gd name="T96" fmla="*/ 26 w 49"/>
                <a:gd name="T97" fmla="*/ 15 h 78"/>
                <a:gd name="T98" fmla="*/ 24 w 49"/>
                <a:gd name="T99" fmla="*/ 15 h 78"/>
                <a:gd name="T100" fmla="*/ 22 w 49"/>
                <a:gd name="T101" fmla="*/ 15 h 78"/>
                <a:gd name="T102" fmla="*/ 22 w 49"/>
                <a:gd name="T103" fmla="*/ 33 h 78"/>
                <a:gd name="T104" fmla="*/ 25 w 49"/>
                <a:gd name="T105" fmla="*/ 34 h 78"/>
                <a:gd name="T106" fmla="*/ 26 w 49"/>
                <a:gd name="T107" fmla="*/ 34 h 78"/>
                <a:gd name="T108" fmla="*/ 26 w 49"/>
                <a:gd name="T109" fmla="*/ 15 h 78"/>
                <a:gd name="T110" fmla="*/ 16 w 49"/>
                <a:gd name="T111" fmla="*/ 16 h 78"/>
                <a:gd name="T112" fmla="*/ 10 w 49"/>
                <a:gd name="T113" fmla="*/ 24 h 78"/>
                <a:gd name="T114" fmla="*/ 13 w 49"/>
                <a:gd name="T115" fmla="*/ 30 h 78"/>
                <a:gd name="T116" fmla="*/ 16 w 49"/>
                <a:gd name="T117" fmla="*/ 31 h 78"/>
                <a:gd name="T118" fmla="*/ 16 w 49"/>
                <a:gd name="T119" fmla="*/ 1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 h="78">
                  <a:moveTo>
                    <a:pt x="0" y="50"/>
                  </a:moveTo>
                  <a:cubicBezTo>
                    <a:pt x="7" y="50"/>
                    <a:pt x="7" y="50"/>
                    <a:pt x="7" y="50"/>
                  </a:cubicBezTo>
                  <a:cubicBezTo>
                    <a:pt x="8" y="55"/>
                    <a:pt x="10" y="58"/>
                    <a:pt x="13" y="60"/>
                  </a:cubicBezTo>
                  <a:cubicBezTo>
                    <a:pt x="14" y="61"/>
                    <a:pt x="15" y="61"/>
                    <a:pt x="16" y="62"/>
                  </a:cubicBezTo>
                  <a:cubicBezTo>
                    <a:pt x="16" y="40"/>
                    <a:pt x="16" y="40"/>
                    <a:pt x="16" y="40"/>
                  </a:cubicBezTo>
                  <a:cubicBezTo>
                    <a:pt x="11" y="38"/>
                    <a:pt x="8" y="37"/>
                    <a:pt x="6" y="35"/>
                  </a:cubicBezTo>
                  <a:cubicBezTo>
                    <a:pt x="4" y="32"/>
                    <a:pt x="2" y="28"/>
                    <a:pt x="2" y="25"/>
                  </a:cubicBezTo>
                  <a:cubicBezTo>
                    <a:pt x="2" y="19"/>
                    <a:pt x="4" y="15"/>
                    <a:pt x="8" y="12"/>
                  </a:cubicBezTo>
                  <a:cubicBezTo>
                    <a:pt x="11" y="11"/>
                    <a:pt x="13" y="9"/>
                    <a:pt x="16" y="9"/>
                  </a:cubicBezTo>
                  <a:cubicBezTo>
                    <a:pt x="16" y="0"/>
                    <a:pt x="16" y="0"/>
                    <a:pt x="16" y="0"/>
                  </a:cubicBezTo>
                  <a:cubicBezTo>
                    <a:pt x="22" y="0"/>
                    <a:pt x="22" y="0"/>
                    <a:pt x="22" y="0"/>
                  </a:cubicBezTo>
                  <a:cubicBezTo>
                    <a:pt x="22" y="8"/>
                    <a:pt x="22" y="8"/>
                    <a:pt x="22" y="8"/>
                  </a:cubicBezTo>
                  <a:cubicBezTo>
                    <a:pt x="22" y="8"/>
                    <a:pt x="23" y="8"/>
                    <a:pt x="24" y="8"/>
                  </a:cubicBezTo>
                  <a:cubicBezTo>
                    <a:pt x="24" y="8"/>
                    <a:pt x="25" y="8"/>
                    <a:pt x="26" y="8"/>
                  </a:cubicBezTo>
                  <a:cubicBezTo>
                    <a:pt x="26" y="0"/>
                    <a:pt x="26" y="0"/>
                    <a:pt x="26" y="0"/>
                  </a:cubicBezTo>
                  <a:cubicBezTo>
                    <a:pt x="31" y="0"/>
                    <a:pt x="31" y="0"/>
                    <a:pt x="31" y="0"/>
                  </a:cubicBezTo>
                  <a:cubicBezTo>
                    <a:pt x="31" y="8"/>
                    <a:pt x="31" y="8"/>
                    <a:pt x="31" y="8"/>
                  </a:cubicBezTo>
                  <a:cubicBezTo>
                    <a:pt x="35" y="9"/>
                    <a:pt x="38" y="11"/>
                    <a:pt x="41" y="13"/>
                  </a:cubicBezTo>
                  <a:cubicBezTo>
                    <a:pt x="45" y="16"/>
                    <a:pt x="47" y="21"/>
                    <a:pt x="47" y="26"/>
                  </a:cubicBezTo>
                  <a:cubicBezTo>
                    <a:pt x="39" y="27"/>
                    <a:pt x="39" y="27"/>
                    <a:pt x="39" y="27"/>
                  </a:cubicBezTo>
                  <a:cubicBezTo>
                    <a:pt x="38" y="21"/>
                    <a:pt x="36" y="18"/>
                    <a:pt x="31" y="16"/>
                  </a:cubicBezTo>
                  <a:cubicBezTo>
                    <a:pt x="31" y="36"/>
                    <a:pt x="31" y="36"/>
                    <a:pt x="31" y="36"/>
                  </a:cubicBezTo>
                  <a:cubicBezTo>
                    <a:pt x="34" y="36"/>
                    <a:pt x="36" y="37"/>
                    <a:pt x="38" y="38"/>
                  </a:cubicBezTo>
                  <a:cubicBezTo>
                    <a:pt x="41" y="39"/>
                    <a:pt x="43" y="41"/>
                    <a:pt x="46" y="43"/>
                  </a:cubicBezTo>
                  <a:cubicBezTo>
                    <a:pt x="48" y="46"/>
                    <a:pt x="49" y="49"/>
                    <a:pt x="49" y="53"/>
                  </a:cubicBezTo>
                  <a:cubicBezTo>
                    <a:pt x="49" y="59"/>
                    <a:pt x="46" y="63"/>
                    <a:pt x="42" y="66"/>
                  </a:cubicBezTo>
                  <a:cubicBezTo>
                    <a:pt x="39" y="69"/>
                    <a:pt x="35" y="70"/>
                    <a:pt x="31" y="71"/>
                  </a:cubicBezTo>
                  <a:cubicBezTo>
                    <a:pt x="31" y="78"/>
                    <a:pt x="31" y="78"/>
                    <a:pt x="31" y="78"/>
                  </a:cubicBezTo>
                  <a:cubicBezTo>
                    <a:pt x="26" y="78"/>
                    <a:pt x="26" y="78"/>
                    <a:pt x="26" y="78"/>
                  </a:cubicBezTo>
                  <a:cubicBezTo>
                    <a:pt x="26" y="71"/>
                    <a:pt x="26" y="71"/>
                    <a:pt x="26" y="71"/>
                  </a:cubicBezTo>
                  <a:cubicBezTo>
                    <a:pt x="24" y="71"/>
                    <a:pt x="23" y="71"/>
                    <a:pt x="22" y="71"/>
                  </a:cubicBezTo>
                  <a:cubicBezTo>
                    <a:pt x="22" y="78"/>
                    <a:pt x="22" y="78"/>
                    <a:pt x="22" y="78"/>
                  </a:cubicBezTo>
                  <a:cubicBezTo>
                    <a:pt x="16" y="78"/>
                    <a:pt x="16" y="78"/>
                    <a:pt x="16" y="78"/>
                  </a:cubicBezTo>
                  <a:cubicBezTo>
                    <a:pt x="16" y="70"/>
                    <a:pt x="16" y="70"/>
                    <a:pt x="16" y="70"/>
                  </a:cubicBezTo>
                  <a:cubicBezTo>
                    <a:pt x="12" y="69"/>
                    <a:pt x="9" y="67"/>
                    <a:pt x="7" y="65"/>
                  </a:cubicBezTo>
                  <a:cubicBezTo>
                    <a:pt x="2" y="61"/>
                    <a:pt x="0" y="56"/>
                    <a:pt x="0" y="50"/>
                  </a:cubicBezTo>
                  <a:close/>
                  <a:moveTo>
                    <a:pt x="22" y="64"/>
                  </a:moveTo>
                  <a:cubicBezTo>
                    <a:pt x="23" y="64"/>
                    <a:pt x="24" y="64"/>
                    <a:pt x="26" y="64"/>
                  </a:cubicBezTo>
                  <a:cubicBezTo>
                    <a:pt x="26" y="42"/>
                    <a:pt x="26" y="42"/>
                    <a:pt x="26" y="42"/>
                  </a:cubicBezTo>
                  <a:cubicBezTo>
                    <a:pt x="24" y="42"/>
                    <a:pt x="23" y="42"/>
                    <a:pt x="22" y="42"/>
                  </a:cubicBezTo>
                  <a:cubicBezTo>
                    <a:pt x="22" y="42"/>
                    <a:pt x="22" y="42"/>
                    <a:pt x="22" y="42"/>
                  </a:cubicBezTo>
                  <a:cubicBezTo>
                    <a:pt x="22" y="64"/>
                    <a:pt x="22" y="64"/>
                    <a:pt x="22" y="64"/>
                  </a:cubicBezTo>
                  <a:close/>
                  <a:moveTo>
                    <a:pt x="31" y="63"/>
                  </a:moveTo>
                  <a:cubicBezTo>
                    <a:pt x="34" y="63"/>
                    <a:pt x="36" y="62"/>
                    <a:pt x="37" y="61"/>
                  </a:cubicBezTo>
                  <a:cubicBezTo>
                    <a:pt x="40" y="59"/>
                    <a:pt x="41" y="56"/>
                    <a:pt x="41" y="53"/>
                  </a:cubicBezTo>
                  <a:cubicBezTo>
                    <a:pt x="41" y="51"/>
                    <a:pt x="40" y="48"/>
                    <a:pt x="37" y="47"/>
                  </a:cubicBezTo>
                  <a:cubicBezTo>
                    <a:pt x="36" y="46"/>
                    <a:pt x="34" y="45"/>
                    <a:pt x="31" y="44"/>
                  </a:cubicBezTo>
                  <a:cubicBezTo>
                    <a:pt x="31" y="63"/>
                    <a:pt x="31" y="63"/>
                    <a:pt x="31" y="63"/>
                  </a:cubicBezTo>
                  <a:close/>
                  <a:moveTo>
                    <a:pt x="26" y="15"/>
                  </a:moveTo>
                  <a:cubicBezTo>
                    <a:pt x="25" y="15"/>
                    <a:pt x="25" y="15"/>
                    <a:pt x="24" y="15"/>
                  </a:cubicBezTo>
                  <a:cubicBezTo>
                    <a:pt x="23" y="15"/>
                    <a:pt x="22" y="15"/>
                    <a:pt x="22" y="15"/>
                  </a:cubicBezTo>
                  <a:cubicBezTo>
                    <a:pt x="22" y="33"/>
                    <a:pt x="22" y="33"/>
                    <a:pt x="22" y="33"/>
                  </a:cubicBezTo>
                  <a:cubicBezTo>
                    <a:pt x="23" y="33"/>
                    <a:pt x="24" y="34"/>
                    <a:pt x="25" y="34"/>
                  </a:cubicBezTo>
                  <a:cubicBezTo>
                    <a:pt x="25" y="34"/>
                    <a:pt x="25" y="34"/>
                    <a:pt x="26" y="34"/>
                  </a:cubicBezTo>
                  <a:cubicBezTo>
                    <a:pt x="26" y="15"/>
                    <a:pt x="26" y="15"/>
                    <a:pt x="26" y="15"/>
                  </a:cubicBezTo>
                  <a:close/>
                  <a:moveTo>
                    <a:pt x="16" y="16"/>
                  </a:moveTo>
                  <a:cubicBezTo>
                    <a:pt x="12" y="17"/>
                    <a:pt x="10" y="20"/>
                    <a:pt x="10" y="24"/>
                  </a:cubicBezTo>
                  <a:cubicBezTo>
                    <a:pt x="10" y="27"/>
                    <a:pt x="11" y="28"/>
                    <a:pt x="13" y="30"/>
                  </a:cubicBezTo>
                  <a:cubicBezTo>
                    <a:pt x="14" y="30"/>
                    <a:pt x="15" y="31"/>
                    <a:pt x="16" y="31"/>
                  </a:cubicBezTo>
                  <a:cubicBezTo>
                    <a:pt x="16" y="16"/>
                    <a:pt x="16" y="16"/>
                    <a:pt x="16"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grpSp>
        <p:nvGrpSpPr>
          <p:cNvPr id="38" name="组合 37"/>
          <p:cNvGrpSpPr/>
          <p:nvPr userDrawn="1"/>
        </p:nvGrpSpPr>
        <p:grpSpPr>
          <a:xfrm>
            <a:off x="9781192" y="106257"/>
            <a:ext cx="712997" cy="712740"/>
            <a:chOff x="10073032" y="165921"/>
            <a:chExt cx="712904" cy="712905"/>
          </a:xfrm>
        </p:grpSpPr>
        <p:sp>
          <p:nvSpPr>
            <p:cNvPr id="21" name="Oval 21"/>
            <p:cNvSpPr>
              <a:spLocks noChangeArrowheads="1"/>
            </p:cNvSpPr>
            <p:nvPr userDrawn="1"/>
          </p:nvSpPr>
          <p:spPr bwMode="auto">
            <a:xfrm>
              <a:off x="10073032" y="165921"/>
              <a:ext cx="712904" cy="712905"/>
            </a:xfrm>
            <a:prstGeom prst="ellipse">
              <a:avLst/>
            </a:prstGeom>
            <a:solidFill>
              <a:srgbClr val="3A98BC"/>
            </a:solidFill>
            <a:ln>
              <a:noFill/>
            </a:ln>
          </p:spPr>
          <p:txBody>
            <a:bodyPr vert="horz" wrap="square" lIns="91440" tIns="45720" rIns="91440" bIns="45720" numCol="1" anchor="t" anchorCtr="0" compatLnSpc="1"/>
            <a:lstStyle/>
            <a:p>
              <a:endParaRPr lang="zh-CN" altLang="en-US" sz="1800"/>
            </a:p>
          </p:txBody>
        </p:sp>
        <p:sp>
          <p:nvSpPr>
            <p:cNvPr id="22" name="Freeform 202"/>
            <p:cNvSpPr/>
            <p:nvPr userDrawn="1"/>
          </p:nvSpPr>
          <p:spPr bwMode="auto">
            <a:xfrm>
              <a:off x="10250565" y="312941"/>
              <a:ext cx="533522" cy="565885"/>
            </a:xfrm>
            <a:custGeom>
              <a:avLst/>
              <a:gdLst>
                <a:gd name="T0" fmla="*/ 137 w 265"/>
                <a:gd name="T1" fmla="*/ 0 h 281"/>
                <a:gd name="T2" fmla="*/ 265 w 265"/>
                <a:gd name="T3" fmla="*/ 128 h 281"/>
                <a:gd name="T4" fmla="*/ 89 w 265"/>
                <a:gd name="T5" fmla="*/ 281 h 281"/>
                <a:gd name="T6" fmla="*/ 39 w 265"/>
                <a:gd name="T7" fmla="*/ 274 h 281"/>
                <a:gd name="T8" fmla="*/ 0 w 265"/>
                <a:gd name="T9" fmla="*/ 235 h 281"/>
                <a:gd name="T10" fmla="*/ 83 w 265"/>
                <a:gd name="T11" fmla="*/ 164 h 281"/>
                <a:gd name="T12" fmla="*/ 75 w 265"/>
                <a:gd name="T13" fmla="*/ 42 h 281"/>
                <a:gd name="T14" fmla="*/ 137 w 265"/>
                <a:gd name="T15" fmla="*/ 0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5" h="281">
                  <a:moveTo>
                    <a:pt x="137" y="0"/>
                  </a:moveTo>
                  <a:cubicBezTo>
                    <a:pt x="265" y="128"/>
                    <a:pt x="265" y="128"/>
                    <a:pt x="265" y="128"/>
                  </a:cubicBezTo>
                  <a:cubicBezTo>
                    <a:pt x="253" y="214"/>
                    <a:pt x="179" y="281"/>
                    <a:pt x="89" y="281"/>
                  </a:cubicBezTo>
                  <a:cubicBezTo>
                    <a:pt x="72" y="281"/>
                    <a:pt x="55" y="279"/>
                    <a:pt x="39" y="274"/>
                  </a:cubicBezTo>
                  <a:cubicBezTo>
                    <a:pt x="0" y="235"/>
                    <a:pt x="0" y="235"/>
                    <a:pt x="0" y="235"/>
                  </a:cubicBezTo>
                  <a:cubicBezTo>
                    <a:pt x="83" y="164"/>
                    <a:pt x="83" y="164"/>
                    <a:pt x="83" y="164"/>
                  </a:cubicBezTo>
                  <a:cubicBezTo>
                    <a:pt x="75" y="42"/>
                    <a:pt x="75" y="42"/>
                    <a:pt x="75" y="42"/>
                  </a:cubicBezTo>
                  <a:cubicBezTo>
                    <a:pt x="137" y="0"/>
                    <a:pt x="137" y="0"/>
                    <a:pt x="137" y="0"/>
                  </a:cubicBezTo>
                  <a:close/>
                </a:path>
              </a:pathLst>
            </a:custGeom>
            <a:solidFill>
              <a:srgbClr val="2A6F8A"/>
            </a:solidFill>
            <a:ln>
              <a:noFill/>
            </a:ln>
          </p:spPr>
          <p:txBody>
            <a:bodyPr vert="horz" wrap="square" lIns="91440" tIns="45720" rIns="91440" bIns="45720" numCol="1" anchor="t" anchorCtr="0" compatLnSpc="1"/>
            <a:lstStyle/>
            <a:p>
              <a:endParaRPr lang="zh-CN" altLang="en-US" sz="1800"/>
            </a:p>
          </p:txBody>
        </p:sp>
        <p:sp>
          <p:nvSpPr>
            <p:cNvPr id="23" name="Freeform 203"/>
            <p:cNvSpPr/>
            <p:nvPr userDrawn="1"/>
          </p:nvSpPr>
          <p:spPr bwMode="auto">
            <a:xfrm>
              <a:off x="10235770" y="568144"/>
              <a:ext cx="387428" cy="218217"/>
            </a:xfrm>
            <a:custGeom>
              <a:avLst/>
              <a:gdLst>
                <a:gd name="T0" fmla="*/ 7 w 192"/>
                <a:gd name="T1" fmla="*/ 108 h 108"/>
                <a:gd name="T2" fmla="*/ 77 w 192"/>
                <a:gd name="T3" fmla="*/ 29 h 108"/>
                <a:gd name="T4" fmla="*/ 77 w 192"/>
                <a:gd name="T5" fmla="*/ 0 h 108"/>
                <a:gd name="T6" fmla="*/ 96 w 192"/>
                <a:gd name="T7" fmla="*/ 0 h 108"/>
                <a:gd name="T8" fmla="*/ 97 w 192"/>
                <a:gd name="T9" fmla="*/ 0 h 108"/>
                <a:gd name="T10" fmla="*/ 116 w 192"/>
                <a:gd name="T11" fmla="*/ 0 h 108"/>
                <a:gd name="T12" fmla="*/ 116 w 192"/>
                <a:gd name="T13" fmla="*/ 29 h 108"/>
                <a:gd name="T14" fmla="*/ 186 w 192"/>
                <a:gd name="T15" fmla="*/ 108 h 108"/>
                <a:gd name="T16" fmla="*/ 7 w 192"/>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08">
                  <a:moveTo>
                    <a:pt x="7" y="108"/>
                  </a:moveTo>
                  <a:cubicBezTo>
                    <a:pt x="7" y="72"/>
                    <a:pt x="0" y="35"/>
                    <a:pt x="77" y="29"/>
                  </a:cubicBezTo>
                  <a:cubicBezTo>
                    <a:pt x="77" y="26"/>
                    <a:pt x="77" y="3"/>
                    <a:pt x="77" y="0"/>
                  </a:cubicBezTo>
                  <a:cubicBezTo>
                    <a:pt x="96" y="0"/>
                    <a:pt x="96" y="0"/>
                    <a:pt x="96" y="0"/>
                  </a:cubicBezTo>
                  <a:cubicBezTo>
                    <a:pt x="97" y="0"/>
                    <a:pt x="97" y="0"/>
                    <a:pt x="97" y="0"/>
                  </a:cubicBezTo>
                  <a:cubicBezTo>
                    <a:pt x="116" y="0"/>
                    <a:pt x="116" y="0"/>
                    <a:pt x="116" y="0"/>
                  </a:cubicBezTo>
                  <a:cubicBezTo>
                    <a:pt x="116" y="3"/>
                    <a:pt x="116" y="26"/>
                    <a:pt x="116" y="29"/>
                  </a:cubicBezTo>
                  <a:cubicBezTo>
                    <a:pt x="192" y="35"/>
                    <a:pt x="185" y="72"/>
                    <a:pt x="186" y="108"/>
                  </a:cubicBezTo>
                  <a:cubicBezTo>
                    <a:pt x="7" y="108"/>
                    <a:pt x="7" y="108"/>
                    <a:pt x="7" y="108"/>
                  </a:cubicBezTo>
                  <a:close/>
                </a:path>
              </a:pathLst>
            </a:custGeom>
            <a:solidFill>
              <a:srgbClr val="976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4" name="Freeform 204"/>
            <p:cNvSpPr/>
            <p:nvPr userDrawn="1"/>
          </p:nvSpPr>
          <p:spPr bwMode="auto">
            <a:xfrm>
              <a:off x="10389262" y="569993"/>
              <a:ext cx="80444" cy="32363"/>
            </a:xfrm>
            <a:custGeom>
              <a:avLst/>
              <a:gdLst>
                <a:gd name="T0" fmla="*/ 40 w 40"/>
                <a:gd name="T1" fmla="*/ 0 h 16"/>
                <a:gd name="T2" fmla="*/ 0 w 40"/>
                <a:gd name="T3" fmla="*/ 0 h 16"/>
                <a:gd name="T4" fmla="*/ 40 w 40"/>
                <a:gd name="T5" fmla="*/ 0 h 16"/>
              </a:gdLst>
              <a:ahLst/>
              <a:cxnLst>
                <a:cxn ang="0">
                  <a:pos x="T0" y="T1"/>
                </a:cxn>
                <a:cxn ang="0">
                  <a:pos x="T2" y="T3"/>
                </a:cxn>
                <a:cxn ang="0">
                  <a:pos x="T4" y="T5"/>
                </a:cxn>
              </a:cxnLst>
              <a:rect l="0" t="0" r="r" b="b"/>
              <a:pathLst>
                <a:path w="40" h="16">
                  <a:moveTo>
                    <a:pt x="40" y="0"/>
                  </a:moveTo>
                  <a:cubicBezTo>
                    <a:pt x="0" y="0"/>
                    <a:pt x="0" y="0"/>
                    <a:pt x="0" y="0"/>
                  </a:cubicBezTo>
                  <a:cubicBezTo>
                    <a:pt x="5" y="16"/>
                    <a:pt x="36" y="16"/>
                    <a:pt x="40" y="0"/>
                  </a:cubicBezTo>
                  <a:close/>
                </a:path>
              </a:pathLst>
            </a:custGeom>
            <a:solidFill>
              <a:srgbClr val="7B48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5" name="Freeform 206"/>
            <p:cNvSpPr/>
            <p:nvPr userDrawn="1"/>
          </p:nvSpPr>
          <p:spPr bwMode="auto">
            <a:xfrm>
              <a:off x="10304194" y="290749"/>
              <a:ext cx="250580" cy="292189"/>
            </a:xfrm>
            <a:custGeom>
              <a:avLst/>
              <a:gdLst>
                <a:gd name="T0" fmla="*/ 7 w 124"/>
                <a:gd name="T1" fmla="*/ 69 h 145"/>
                <a:gd name="T2" fmla="*/ 13 w 124"/>
                <a:gd name="T3" fmla="*/ 108 h 145"/>
                <a:gd name="T4" fmla="*/ 62 w 124"/>
                <a:gd name="T5" fmla="*/ 145 h 145"/>
                <a:gd name="T6" fmla="*/ 112 w 124"/>
                <a:gd name="T7" fmla="*/ 108 h 145"/>
                <a:gd name="T8" fmla="*/ 117 w 124"/>
                <a:gd name="T9" fmla="*/ 69 h 145"/>
                <a:gd name="T10" fmla="*/ 62 w 124"/>
                <a:gd name="T11" fmla="*/ 0 h 145"/>
                <a:gd name="T12" fmla="*/ 7 w 124"/>
                <a:gd name="T13" fmla="*/ 69 h 145"/>
              </a:gdLst>
              <a:ahLst/>
              <a:cxnLst>
                <a:cxn ang="0">
                  <a:pos x="T0" y="T1"/>
                </a:cxn>
                <a:cxn ang="0">
                  <a:pos x="T2" y="T3"/>
                </a:cxn>
                <a:cxn ang="0">
                  <a:pos x="T4" y="T5"/>
                </a:cxn>
                <a:cxn ang="0">
                  <a:pos x="T6" y="T7"/>
                </a:cxn>
                <a:cxn ang="0">
                  <a:pos x="T8" y="T9"/>
                </a:cxn>
                <a:cxn ang="0">
                  <a:pos x="T10" y="T11"/>
                </a:cxn>
                <a:cxn ang="0">
                  <a:pos x="T12" y="T13"/>
                </a:cxn>
              </a:cxnLst>
              <a:rect l="0" t="0" r="r" b="b"/>
              <a:pathLst>
                <a:path w="124" h="145">
                  <a:moveTo>
                    <a:pt x="7" y="69"/>
                  </a:moveTo>
                  <a:cubicBezTo>
                    <a:pt x="0" y="68"/>
                    <a:pt x="1" y="108"/>
                    <a:pt x="13" y="108"/>
                  </a:cubicBezTo>
                  <a:cubicBezTo>
                    <a:pt x="22" y="128"/>
                    <a:pt x="38" y="145"/>
                    <a:pt x="62" y="145"/>
                  </a:cubicBezTo>
                  <a:cubicBezTo>
                    <a:pt x="86" y="145"/>
                    <a:pt x="103" y="128"/>
                    <a:pt x="112" y="108"/>
                  </a:cubicBezTo>
                  <a:cubicBezTo>
                    <a:pt x="122" y="108"/>
                    <a:pt x="124" y="68"/>
                    <a:pt x="117" y="69"/>
                  </a:cubicBezTo>
                  <a:cubicBezTo>
                    <a:pt x="120" y="26"/>
                    <a:pt x="118" y="0"/>
                    <a:pt x="62" y="0"/>
                  </a:cubicBezTo>
                  <a:cubicBezTo>
                    <a:pt x="7" y="0"/>
                    <a:pt x="4" y="25"/>
                    <a:pt x="7" y="69"/>
                  </a:cubicBezTo>
                  <a:close/>
                </a:path>
              </a:pathLst>
            </a:custGeom>
            <a:solidFill>
              <a:srgbClr val="9764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6" name="Freeform 207"/>
            <p:cNvSpPr/>
            <p:nvPr userDrawn="1"/>
          </p:nvSpPr>
          <p:spPr bwMode="auto">
            <a:xfrm>
              <a:off x="10235770" y="626396"/>
              <a:ext cx="387428" cy="159965"/>
            </a:xfrm>
            <a:custGeom>
              <a:avLst/>
              <a:gdLst>
                <a:gd name="T0" fmla="*/ 7 w 192"/>
                <a:gd name="T1" fmla="*/ 79 h 79"/>
                <a:gd name="T2" fmla="*/ 77 w 192"/>
                <a:gd name="T3" fmla="*/ 0 h 79"/>
                <a:gd name="T4" fmla="*/ 116 w 192"/>
                <a:gd name="T5" fmla="*/ 0 h 79"/>
                <a:gd name="T6" fmla="*/ 186 w 192"/>
                <a:gd name="T7" fmla="*/ 79 h 79"/>
                <a:gd name="T8" fmla="*/ 7 w 192"/>
                <a:gd name="T9" fmla="*/ 79 h 79"/>
              </a:gdLst>
              <a:ahLst/>
              <a:cxnLst>
                <a:cxn ang="0">
                  <a:pos x="T0" y="T1"/>
                </a:cxn>
                <a:cxn ang="0">
                  <a:pos x="T2" y="T3"/>
                </a:cxn>
                <a:cxn ang="0">
                  <a:pos x="T4" y="T5"/>
                </a:cxn>
                <a:cxn ang="0">
                  <a:pos x="T6" y="T7"/>
                </a:cxn>
                <a:cxn ang="0">
                  <a:pos x="T8" y="T9"/>
                </a:cxn>
              </a:cxnLst>
              <a:rect l="0" t="0" r="r" b="b"/>
              <a:pathLst>
                <a:path w="192" h="79">
                  <a:moveTo>
                    <a:pt x="7" y="79"/>
                  </a:moveTo>
                  <a:cubicBezTo>
                    <a:pt x="7" y="43"/>
                    <a:pt x="0" y="6"/>
                    <a:pt x="77" y="0"/>
                  </a:cubicBezTo>
                  <a:cubicBezTo>
                    <a:pt x="89" y="7"/>
                    <a:pt x="102" y="7"/>
                    <a:pt x="116" y="0"/>
                  </a:cubicBezTo>
                  <a:cubicBezTo>
                    <a:pt x="192" y="6"/>
                    <a:pt x="185" y="43"/>
                    <a:pt x="186" y="79"/>
                  </a:cubicBezTo>
                  <a:cubicBezTo>
                    <a:pt x="7" y="79"/>
                    <a:pt x="7" y="79"/>
                    <a:pt x="7" y="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7" name="Freeform 208"/>
            <p:cNvSpPr/>
            <p:nvPr userDrawn="1"/>
          </p:nvSpPr>
          <p:spPr bwMode="auto">
            <a:xfrm>
              <a:off x="10302345" y="253763"/>
              <a:ext cx="282018" cy="206197"/>
            </a:xfrm>
            <a:custGeom>
              <a:avLst/>
              <a:gdLst>
                <a:gd name="T0" fmla="*/ 108 w 140"/>
                <a:gd name="T1" fmla="*/ 102 h 102"/>
                <a:gd name="T2" fmla="*/ 118 w 140"/>
                <a:gd name="T3" fmla="*/ 87 h 102"/>
                <a:gd name="T4" fmla="*/ 28 w 140"/>
                <a:gd name="T5" fmla="*/ 23 h 102"/>
                <a:gd name="T6" fmla="*/ 8 w 140"/>
                <a:gd name="T7" fmla="*/ 87 h 102"/>
                <a:gd name="T8" fmla="*/ 19 w 140"/>
                <a:gd name="T9" fmla="*/ 102 h 102"/>
                <a:gd name="T10" fmla="*/ 28 w 140"/>
                <a:gd name="T11" fmla="*/ 54 h 102"/>
                <a:gd name="T12" fmla="*/ 53 w 140"/>
                <a:gd name="T13" fmla="*/ 64 h 102"/>
                <a:gd name="T14" fmla="*/ 85 w 140"/>
                <a:gd name="T15" fmla="*/ 68 h 102"/>
                <a:gd name="T16" fmla="*/ 108 w 140"/>
                <a:gd name="T17"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02">
                  <a:moveTo>
                    <a:pt x="108" y="102"/>
                  </a:moveTo>
                  <a:cubicBezTo>
                    <a:pt x="108" y="93"/>
                    <a:pt x="109" y="87"/>
                    <a:pt x="118" y="87"/>
                  </a:cubicBezTo>
                  <a:cubicBezTo>
                    <a:pt x="140" y="6"/>
                    <a:pt x="57" y="0"/>
                    <a:pt x="28" y="23"/>
                  </a:cubicBezTo>
                  <a:cubicBezTo>
                    <a:pt x="2" y="26"/>
                    <a:pt x="0" y="57"/>
                    <a:pt x="8" y="87"/>
                  </a:cubicBezTo>
                  <a:cubicBezTo>
                    <a:pt x="17" y="87"/>
                    <a:pt x="19" y="93"/>
                    <a:pt x="19" y="102"/>
                  </a:cubicBezTo>
                  <a:cubicBezTo>
                    <a:pt x="21" y="84"/>
                    <a:pt x="20" y="65"/>
                    <a:pt x="28" y="54"/>
                  </a:cubicBezTo>
                  <a:cubicBezTo>
                    <a:pt x="36" y="58"/>
                    <a:pt x="44" y="63"/>
                    <a:pt x="53" y="64"/>
                  </a:cubicBezTo>
                  <a:cubicBezTo>
                    <a:pt x="70" y="67"/>
                    <a:pt x="79" y="64"/>
                    <a:pt x="85" y="68"/>
                  </a:cubicBezTo>
                  <a:cubicBezTo>
                    <a:pt x="100" y="77"/>
                    <a:pt x="105" y="83"/>
                    <a:pt x="108" y="10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8" name="Freeform 209"/>
            <p:cNvSpPr/>
            <p:nvPr userDrawn="1"/>
          </p:nvSpPr>
          <p:spPr bwMode="auto">
            <a:xfrm>
              <a:off x="10404981" y="643040"/>
              <a:ext cx="49006" cy="143321"/>
            </a:xfrm>
            <a:custGeom>
              <a:avLst/>
              <a:gdLst>
                <a:gd name="T0" fmla="*/ 0 w 53"/>
                <a:gd name="T1" fmla="*/ 28 h 155"/>
                <a:gd name="T2" fmla="*/ 16 w 53"/>
                <a:gd name="T3" fmla="*/ 61 h 155"/>
                <a:gd name="T4" fmla="*/ 9 w 53"/>
                <a:gd name="T5" fmla="*/ 155 h 155"/>
                <a:gd name="T6" fmla="*/ 46 w 53"/>
                <a:gd name="T7" fmla="*/ 155 h 155"/>
                <a:gd name="T8" fmla="*/ 37 w 53"/>
                <a:gd name="T9" fmla="*/ 61 h 155"/>
                <a:gd name="T10" fmla="*/ 53 w 53"/>
                <a:gd name="T11" fmla="*/ 28 h 155"/>
                <a:gd name="T12" fmla="*/ 26 w 53"/>
                <a:gd name="T13" fmla="*/ 0 h 155"/>
                <a:gd name="T14" fmla="*/ 0 w 53"/>
                <a:gd name="T15" fmla="*/ 28 h 155"/>
                <a:gd name="T16" fmla="*/ 0 w 53"/>
                <a:gd name="T17" fmla="*/ 2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55">
                  <a:moveTo>
                    <a:pt x="0" y="28"/>
                  </a:moveTo>
                  <a:lnTo>
                    <a:pt x="16" y="61"/>
                  </a:lnTo>
                  <a:lnTo>
                    <a:pt x="9" y="155"/>
                  </a:lnTo>
                  <a:lnTo>
                    <a:pt x="46" y="155"/>
                  </a:lnTo>
                  <a:lnTo>
                    <a:pt x="37" y="61"/>
                  </a:lnTo>
                  <a:lnTo>
                    <a:pt x="53" y="28"/>
                  </a:lnTo>
                  <a:lnTo>
                    <a:pt x="26" y="0"/>
                  </a:lnTo>
                  <a:lnTo>
                    <a:pt x="0" y="28"/>
                  </a:lnTo>
                  <a:lnTo>
                    <a:pt x="0" y="28"/>
                  </a:lnTo>
                  <a:close/>
                </a:path>
              </a:pathLst>
            </a:custGeom>
            <a:solidFill>
              <a:srgbClr val="C44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29" name="Freeform 210"/>
            <p:cNvSpPr/>
            <p:nvPr userDrawn="1"/>
          </p:nvSpPr>
          <p:spPr bwMode="auto">
            <a:xfrm>
              <a:off x="10544603" y="422974"/>
              <a:ext cx="49931" cy="93390"/>
            </a:xfrm>
            <a:custGeom>
              <a:avLst/>
              <a:gdLst>
                <a:gd name="T0" fmla="*/ 8 w 25"/>
                <a:gd name="T1" fmla="*/ 0 h 46"/>
                <a:gd name="T2" fmla="*/ 5 w 25"/>
                <a:gd name="T3" fmla="*/ 0 h 46"/>
                <a:gd name="T4" fmla="*/ 0 w 25"/>
                <a:gd name="T5" fmla="*/ 44 h 46"/>
                <a:gd name="T6" fmla="*/ 2 w 25"/>
                <a:gd name="T7" fmla="*/ 45 h 46"/>
                <a:gd name="T8" fmla="*/ 23 w 25"/>
                <a:gd name="T9" fmla="*/ 25 h 46"/>
                <a:gd name="T10" fmla="*/ 8 w 25"/>
                <a:gd name="T11" fmla="*/ 0 h 46"/>
              </a:gdLst>
              <a:ahLst/>
              <a:cxnLst>
                <a:cxn ang="0">
                  <a:pos x="T0" y="T1"/>
                </a:cxn>
                <a:cxn ang="0">
                  <a:pos x="T2" y="T3"/>
                </a:cxn>
                <a:cxn ang="0">
                  <a:pos x="T4" y="T5"/>
                </a:cxn>
                <a:cxn ang="0">
                  <a:pos x="T6" y="T7"/>
                </a:cxn>
                <a:cxn ang="0">
                  <a:pos x="T8" y="T9"/>
                </a:cxn>
                <a:cxn ang="0">
                  <a:pos x="T10" y="T11"/>
                </a:cxn>
              </a:cxnLst>
              <a:rect l="0" t="0" r="r" b="b"/>
              <a:pathLst>
                <a:path w="25" h="46">
                  <a:moveTo>
                    <a:pt x="8" y="0"/>
                  </a:moveTo>
                  <a:cubicBezTo>
                    <a:pt x="7" y="0"/>
                    <a:pt x="6" y="0"/>
                    <a:pt x="5" y="0"/>
                  </a:cubicBezTo>
                  <a:cubicBezTo>
                    <a:pt x="0" y="44"/>
                    <a:pt x="0" y="44"/>
                    <a:pt x="0" y="44"/>
                  </a:cubicBezTo>
                  <a:cubicBezTo>
                    <a:pt x="0" y="45"/>
                    <a:pt x="1" y="45"/>
                    <a:pt x="2" y="45"/>
                  </a:cubicBezTo>
                  <a:cubicBezTo>
                    <a:pt x="12" y="46"/>
                    <a:pt x="22" y="37"/>
                    <a:pt x="23" y="25"/>
                  </a:cubicBezTo>
                  <a:cubicBezTo>
                    <a:pt x="25" y="12"/>
                    <a:pt x="18" y="2"/>
                    <a:pt x="8"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0" name="Freeform 211"/>
            <p:cNvSpPr/>
            <p:nvPr userDrawn="1"/>
          </p:nvSpPr>
          <p:spPr bwMode="auto">
            <a:xfrm>
              <a:off x="10505768" y="403556"/>
              <a:ext cx="54554" cy="124828"/>
            </a:xfrm>
            <a:custGeom>
              <a:avLst/>
              <a:gdLst>
                <a:gd name="T0" fmla="*/ 20 w 27"/>
                <a:gd name="T1" fmla="*/ 1 h 62"/>
                <a:gd name="T2" fmla="*/ 15 w 27"/>
                <a:gd name="T3" fmla="*/ 1 h 62"/>
                <a:gd name="T4" fmla="*/ 7 w 27"/>
                <a:gd name="T5" fmla="*/ 7 h 62"/>
                <a:gd name="T6" fmla="*/ 1 w 27"/>
                <a:gd name="T7" fmla="*/ 53 h 62"/>
                <a:gd name="T8" fmla="*/ 7 w 27"/>
                <a:gd name="T9" fmla="*/ 61 h 62"/>
                <a:gd name="T10" fmla="*/ 12 w 27"/>
                <a:gd name="T11" fmla="*/ 62 h 62"/>
                <a:gd name="T12" fmla="*/ 21 w 27"/>
                <a:gd name="T13" fmla="*/ 56 h 62"/>
                <a:gd name="T14" fmla="*/ 27 w 27"/>
                <a:gd name="T15" fmla="*/ 10 h 62"/>
                <a:gd name="T16" fmla="*/ 20 w 27"/>
                <a:gd name="T17"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62">
                  <a:moveTo>
                    <a:pt x="20" y="1"/>
                  </a:moveTo>
                  <a:cubicBezTo>
                    <a:pt x="15" y="1"/>
                    <a:pt x="15" y="1"/>
                    <a:pt x="15" y="1"/>
                  </a:cubicBezTo>
                  <a:cubicBezTo>
                    <a:pt x="11" y="0"/>
                    <a:pt x="7" y="3"/>
                    <a:pt x="7" y="7"/>
                  </a:cubicBezTo>
                  <a:cubicBezTo>
                    <a:pt x="1" y="53"/>
                    <a:pt x="1" y="53"/>
                    <a:pt x="1" y="53"/>
                  </a:cubicBezTo>
                  <a:cubicBezTo>
                    <a:pt x="0" y="57"/>
                    <a:pt x="3" y="61"/>
                    <a:pt x="7" y="61"/>
                  </a:cubicBezTo>
                  <a:cubicBezTo>
                    <a:pt x="12" y="62"/>
                    <a:pt x="12" y="62"/>
                    <a:pt x="12" y="62"/>
                  </a:cubicBezTo>
                  <a:cubicBezTo>
                    <a:pt x="16" y="62"/>
                    <a:pt x="20" y="60"/>
                    <a:pt x="21" y="56"/>
                  </a:cubicBezTo>
                  <a:cubicBezTo>
                    <a:pt x="27" y="10"/>
                    <a:pt x="27" y="10"/>
                    <a:pt x="27" y="10"/>
                  </a:cubicBezTo>
                  <a:cubicBezTo>
                    <a:pt x="27" y="6"/>
                    <a:pt x="24" y="2"/>
                    <a:pt x="20" y="1"/>
                  </a:cubicBezTo>
                  <a:close/>
                </a:path>
              </a:pathLst>
            </a:custGeom>
            <a:solidFill>
              <a:srgbClr val="496F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1" name="Freeform 212"/>
            <p:cNvSpPr/>
            <p:nvPr userDrawn="1"/>
          </p:nvSpPr>
          <p:spPr bwMode="auto">
            <a:xfrm>
              <a:off x="10271831" y="212153"/>
              <a:ext cx="312531" cy="247806"/>
            </a:xfrm>
            <a:custGeom>
              <a:avLst/>
              <a:gdLst>
                <a:gd name="T0" fmla="*/ 152 w 155"/>
                <a:gd name="T1" fmla="*/ 94 h 123"/>
                <a:gd name="T2" fmla="*/ 152 w 155"/>
                <a:gd name="T3" fmla="*/ 94 h 123"/>
                <a:gd name="T4" fmla="*/ 3 w 155"/>
                <a:gd name="T5" fmla="*/ 94 h 123"/>
                <a:gd name="T6" fmla="*/ 3 w 155"/>
                <a:gd name="T7" fmla="*/ 94 h 123"/>
                <a:gd name="T8" fmla="*/ 1 w 155"/>
                <a:gd name="T9" fmla="*/ 96 h 123"/>
                <a:gd name="T10" fmla="*/ 4 w 155"/>
                <a:gd name="T11" fmla="*/ 121 h 123"/>
                <a:gd name="T12" fmla="*/ 7 w 155"/>
                <a:gd name="T13" fmla="*/ 123 h 123"/>
                <a:gd name="T14" fmla="*/ 11 w 155"/>
                <a:gd name="T15" fmla="*/ 122 h 123"/>
                <a:gd name="T16" fmla="*/ 13 w 155"/>
                <a:gd name="T17" fmla="*/ 119 h 123"/>
                <a:gd name="T18" fmla="*/ 10 w 155"/>
                <a:gd name="T19" fmla="*/ 95 h 123"/>
                <a:gd name="T20" fmla="*/ 8 w 155"/>
                <a:gd name="T21" fmla="*/ 93 h 123"/>
                <a:gd name="T22" fmla="*/ 147 w 155"/>
                <a:gd name="T23" fmla="*/ 93 h 123"/>
                <a:gd name="T24" fmla="*/ 145 w 155"/>
                <a:gd name="T25" fmla="*/ 95 h 123"/>
                <a:gd name="T26" fmla="*/ 142 w 155"/>
                <a:gd name="T27" fmla="*/ 119 h 123"/>
                <a:gd name="T28" fmla="*/ 144 w 155"/>
                <a:gd name="T29" fmla="*/ 122 h 123"/>
                <a:gd name="T30" fmla="*/ 149 w 155"/>
                <a:gd name="T31" fmla="*/ 123 h 123"/>
                <a:gd name="T32" fmla="*/ 151 w 155"/>
                <a:gd name="T33" fmla="*/ 121 h 123"/>
                <a:gd name="T34" fmla="*/ 154 w 155"/>
                <a:gd name="T35" fmla="*/ 96 h 123"/>
                <a:gd name="T36" fmla="*/ 152 w 155"/>
                <a:gd name="T37" fmla="*/ 9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23">
                  <a:moveTo>
                    <a:pt x="152" y="94"/>
                  </a:moveTo>
                  <a:cubicBezTo>
                    <a:pt x="152" y="94"/>
                    <a:pt x="152" y="94"/>
                    <a:pt x="152" y="94"/>
                  </a:cubicBezTo>
                  <a:cubicBezTo>
                    <a:pt x="150" y="1"/>
                    <a:pt x="3" y="0"/>
                    <a:pt x="3" y="94"/>
                  </a:cubicBezTo>
                  <a:cubicBezTo>
                    <a:pt x="3" y="94"/>
                    <a:pt x="3" y="94"/>
                    <a:pt x="3" y="94"/>
                  </a:cubicBezTo>
                  <a:cubicBezTo>
                    <a:pt x="1" y="94"/>
                    <a:pt x="0" y="95"/>
                    <a:pt x="1" y="96"/>
                  </a:cubicBezTo>
                  <a:cubicBezTo>
                    <a:pt x="4" y="121"/>
                    <a:pt x="4" y="121"/>
                    <a:pt x="4" y="121"/>
                  </a:cubicBezTo>
                  <a:cubicBezTo>
                    <a:pt x="4" y="122"/>
                    <a:pt x="5" y="123"/>
                    <a:pt x="7" y="123"/>
                  </a:cubicBezTo>
                  <a:cubicBezTo>
                    <a:pt x="11" y="122"/>
                    <a:pt x="11" y="122"/>
                    <a:pt x="11" y="122"/>
                  </a:cubicBezTo>
                  <a:cubicBezTo>
                    <a:pt x="12" y="122"/>
                    <a:pt x="13" y="121"/>
                    <a:pt x="13" y="119"/>
                  </a:cubicBezTo>
                  <a:cubicBezTo>
                    <a:pt x="10" y="95"/>
                    <a:pt x="10" y="95"/>
                    <a:pt x="10" y="95"/>
                  </a:cubicBezTo>
                  <a:cubicBezTo>
                    <a:pt x="10" y="94"/>
                    <a:pt x="9" y="93"/>
                    <a:pt x="8" y="93"/>
                  </a:cubicBezTo>
                  <a:cubicBezTo>
                    <a:pt x="8" y="5"/>
                    <a:pt x="147" y="6"/>
                    <a:pt x="147" y="93"/>
                  </a:cubicBezTo>
                  <a:cubicBezTo>
                    <a:pt x="146" y="93"/>
                    <a:pt x="145" y="94"/>
                    <a:pt x="145" y="95"/>
                  </a:cubicBezTo>
                  <a:cubicBezTo>
                    <a:pt x="142" y="119"/>
                    <a:pt x="142" y="119"/>
                    <a:pt x="142" y="119"/>
                  </a:cubicBezTo>
                  <a:cubicBezTo>
                    <a:pt x="142" y="121"/>
                    <a:pt x="143" y="122"/>
                    <a:pt x="144" y="122"/>
                  </a:cubicBezTo>
                  <a:cubicBezTo>
                    <a:pt x="149" y="123"/>
                    <a:pt x="149" y="123"/>
                    <a:pt x="149" y="123"/>
                  </a:cubicBezTo>
                  <a:cubicBezTo>
                    <a:pt x="150" y="123"/>
                    <a:pt x="151" y="122"/>
                    <a:pt x="151" y="121"/>
                  </a:cubicBezTo>
                  <a:cubicBezTo>
                    <a:pt x="154" y="96"/>
                    <a:pt x="154" y="96"/>
                    <a:pt x="154" y="96"/>
                  </a:cubicBezTo>
                  <a:cubicBezTo>
                    <a:pt x="155" y="95"/>
                    <a:pt x="154" y="94"/>
                    <a:pt x="152" y="9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2" name="Freeform 213"/>
            <p:cNvSpPr/>
            <p:nvPr userDrawn="1"/>
          </p:nvSpPr>
          <p:spPr bwMode="auto">
            <a:xfrm>
              <a:off x="10264434" y="422974"/>
              <a:ext cx="49931" cy="93390"/>
            </a:xfrm>
            <a:custGeom>
              <a:avLst/>
              <a:gdLst>
                <a:gd name="T0" fmla="*/ 17 w 25"/>
                <a:gd name="T1" fmla="*/ 0 h 46"/>
                <a:gd name="T2" fmla="*/ 20 w 25"/>
                <a:gd name="T3" fmla="*/ 0 h 46"/>
                <a:gd name="T4" fmla="*/ 25 w 25"/>
                <a:gd name="T5" fmla="*/ 44 h 46"/>
                <a:gd name="T6" fmla="*/ 23 w 25"/>
                <a:gd name="T7" fmla="*/ 45 h 46"/>
                <a:gd name="T8" fmla="*/ 2 w 25"/>
                <a:gd name="T9" fmla="*/ 25 h 46"/>
                <a:gd name="T10" fmla="*/ 17 w 25"/>
                <a:gd name="T11" fmla="*/ 0 h 46"/>
              </a:gdLst>
              <a:ahLst/>
              <a:cxnLst>
                <a:cxn ang="0">
                  <a:pos x="T0" y="T1"/>
                </a:cxn>
                <a:cxn ang="0">
                  <a:pos x="T2" y="T3"/>
                </a:cxn>
                <a:cxn ang="0">
                  <a:pos x="T4" y="T5"/>
                </a:cxn>
                <a:cxn ang="0">
                  <a:pos x="T6" y="T7"/>
                </a:cxn>
                <a:cxn ang="0">
                  <a:pos x="T8" y="T9"/>
                </a:cxn>
                <a:cxn ang="0">
                  <a:pos x="T10" y="T11"/>
                </a:cxn>
              </a:cxnLst>
              <a:rect l="0" t="0" r="r" b="b"/>
              <a:pathLst>
                <a:path w="25" h="46">
                  <a:moveTo>
                    <a:pt x="17" y="0"/>
                  </a:moveTo>
                  <a:cubicBezTo>
                    <a:pt x="18" y="0"/>
                    <a:pt x="19" y="0"/>
                    <a:pt x="20" y="0"/>
                  </a:cubicBezTo>
                  <a:cubicBezTo>
                    <a:pt x="25" y="44"/>
                    <a:pt x="25" y="44"/>
                    <a:pt x="25" y="44"/>
                  </a:cubicBezTo>
                  <a:cubicBezTo>
                    <a:pt x="25" y="45"/>
                    <a:pt x="24" y="45"/>
                    <a:pt x="23" y="45"/>
                  </a:cubicBezTo>
                  <a:cubicBezTo>
                    <a:pt x="13" y="46"/>
                    <a:pt x="3" y="37"/>
                    <a:pt x="2" y="25"/>
                  </a:cubicBezTo>
                  <a:cubicBezTo>
                    <a:pt x="0" y="12"/>
                    <a:pt x="7" y="2"/>
                    <a:pt x="17" y="0"/>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3" name="Freeform 214"/>
            <p:cNvSpPr/>
            <p:nvPr userDrawn="1"/>
          </p:nvSpPr>
          <p:spPr bwMode="auto">
            <a:xfrm>
              <a:off x="10298646" y="403556"/>
              <a:ext cx="54554" cy="124828"/>
            </a:xfrm>
            <a:custGeom>
              <a:avLst/>
              <a:gdLst>
                <a:gd name="T0" fmla="*/ 7 w 27"/>
                <a:gd name="T1" fmla="*/ 1 h 62"/>
                <a:gd name="T2" fmla="*/ 12 w 27"/>
                <a:gd name="T3" fmla="*/ 1 h 62"/>
                <a:gd name="T4" fmla="*/ 20 w 27"/>
                <a:gd name="T5" fmla="*/ 7 h 62"/>
                <a:gd name="T6" fmla="*/ 26 w 27"/>
                <a:gd name="T7" fmla="*/ 53 h 62"/>
                <a:gd name="T8" fmla="*/ 20 w 27"/>
                <a:gd name="T9" fmla="*/ 61 h 62"/>
                <a:gd name="T10" fmla="*/ 15 w 27"/>
                <a:gd name="T11" fmla="*/ 62 h 62"/>
                <a:gd name="T12" fmla="*/ 6 w 27"/>
                <a:gd name="T13" fmla="*/ 56 h 62"/>
                <a:gd name="T14" fmla="*/ 0 w 27"/>
                <a:gd name="T15" fmla="*/ 10 h 62"/>
                <a:gd name="T16" fmla="*/ 7 w 27"/>
                <a:gd name="T17"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62">
                  <a:moveTo>
                    <a:pt x="7" y="1"/>
                  </a:moveTo>
                  <a:cubicBezTo>
                    <a:pt x="12" y="1"/>
                    <a:pt x="12" y="1"/>
                    <a:pt x="12" y="1"/>
                  </a:cubicBezTo>
                  <a:cubicBezTo>
                    <a:pt x="16" y="0"/>
                    <a:pt x="20" y="3"/>
                    <a:pt x="20" y="7"/>
                  </a:cubicBezTo>
                  <a:cubicBezTo>
                    <a:pt x="26" y="53"/>
                    <a:pt x="26" y="53"/>
                    <a:pt x="26" y="53"/>
                  </a:cubicBezTo>
                  <a:cubicBezTo>
                    <a:pt x="27" y="57"/>
                    <a:pt x="24" y="61"/>
                    <a:pt x="20" y="61"/>
                  </a:cubicBezTo>
                  <a:cubicBezTo>
                    <a:pt x="15" y="62"/>
                    <a:pt x="15" y="62"/>
                    <a:pt x="15" y="62"/>
                  </a:cubicBezTo>
                  <a:cubicBezTo>
                    <a:pt x="11" y="62"/>
                    <a:pt x="7" y="60"/>
                    <a:pt x="6" y="56"/>
                  </a:cubicBezTo>
                  <a:cubicBezTo>
                    <a:pt x="0" y="10"/>
                    <a:pt x="0" y="10"/>
                    <a:pt x="0" y="10"/>
                  </a:cubicBezTo>
                  <a:cubicBezTo>
                    <a:pt x="0" y="6"/>
                    <a:pt x="3" y="2"/>
                    <a:pt x="7" y="1"/>
                  </a:cubicBezTo>
                  <a:close/>
                </a:path>
              </a:pathLst>
            </a:custGeom>
            <a:solidFill>
              <a:srgbClr val="496F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34" name="Freeform 215"/>
            <p:cNvSpPr/>
            <p:nvPr userDrawn="1"/>
          </p:nvSpPr>
          <p:spPr bwMode="auto">
            <a:xfrm>
              <a:off x="10266283" y="484000"/>
              <a:ext cx="162738" cy="80445"/>
            </a:xfrm>
            <a:custGeom>
              <a:avLst/>
              <a:gdLst>
                <a:gd name="T0" fmla="*/ 2 w 81"/>
                <a:gd name="T1" fmla="*/ 0 h 40"/>
                <a:gd name="T2" fmla="*/ 57 w 81"/>
                <a:gd name="T3" fmla="*/ 36 h 40"/>
                <a:gd name="T4" fmla="*/ 69 w 81"/>
                <a:gd name="T5" fmla="*/ 40 h 40"/>
                <a:gd name="T6" fmla="*/ 81 w 81"/>
                <a:gd name="T7" fmla="*/ 35 h 40"/>
                <a:gd name="T8" fmla="*/ 69 w 81"/>
                <a:gd name="T9" fmla="*/ 29 h 40"/>
                <a:gd name="T10" fmla="*/ 57 w 81"/>
                <a:gd name="T11" fmla="*/ 34 h 40"/>
                <a:gd name="T12" fmla="*/ 12 w 81"/>
                <a:gd name="T13" fmla="*/ 24 h 40"/>
                <a:gd name="T14" fmla="*/ 5 w 81"/>
                <a:gd name="T15" fmla="*/ 5 h 40"/>
                <a:gd name="T16" fmla="*/ 2 w 81"/>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40">
                  <a:moveTo>
                    <a:pt x="2" y="0"/>
                  </a:moveTo>
                  <a:cubicBezTo>
                    <a:pt x="0" y="34"/>
                    <a:pt x="31" y="37"/>
                    <a:pt x="57" y="36"/>
                  </a:cubicBezTo>
                  <a:cubicBezTo>
                    <a:pt x="59" y="39"/>
                    <a:pt x="64" y="40"/>
                    <a:pt x="69" y="40"/>
                  </a:cubicBezTo>
                  <a:cubicBezTo>
                    <a:pt x="76" y="40"/>
                    <a:pt x="81" y="38"/>
                    <a:pt x="81" y="35"/>
                  </a:cubicBezTo>
                  <a:cubicBezTo>
                    <a:pt x="81" y="31"/>
                    <a:pt x="76" y="29"/>
                    <a:pt x="69" y="29"/>
                  </a:cubicBezTo>
                  <a:cubicBezTo>
                    <a:pt x="63" y="29"/>
                    <a:pt x="58" y="31"/>
                    <a:pt x="57" y="34"/>
                  </a:cubicBezTo>
                  <a:cubicBezTo>
                    <a:pt x="41" y="34"/>
                    <a:pt x="21" y="33"/>
                    <a:pt x="12" y="24"/>
                  </a:cubicBezTo>
                  <a:cubicBezTo>
                    <a:pt x="7" y="19"/>
                    <a:pt x="5" y="12"/>
                    <a:pt x="5" y="5"/>
                  </a:cubicBezTo>
                  <a:cubicBezTo>
                    <a:pt x="4" y="4"/>
                    <a:pt x="3" y="2"/>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sp>
        <p:nvSpPr>
          <p:cNvPr id="39" name="椭圆 38"/>
          <p:cNvSpPr/>
          <p:nvPr userDrawn="1"/>
        </p:nvSpPr>
        <p:spPr>
          <a:xfrm>
            <a:off x="11015392" y="705943"/>
            <a:ext cx="168013" cy="167952"/>
          </a:xfrm>
          <a:prstGeom prst="ellipse">
            <a:avLst/>
          </a:prstGeom>
          <a:solidFill>
            <a:srgbClr val="2A6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41" name="组合 40"/>
          <p:cNvGrpSpPr/>
          <p:nvPr userDrawn="1"/>
        </p:nvGrpSpPr>
        <p:grpSpPr>
          <a:xfrm>
            <a:off x="11405032" y="193108"/>
            <a:ext cx="428753" cy="453809"/>
            <a:chOff x="6122988" y="1643062"/>
            <a:chExt cx="369888" cy="371476"/>
          </a:xfrm>
          <a:solidFill>
            <a:srgbClr val="3A98BC"/>
          </a:solidFill>
        </p:grpSpPr>
        <p:sp>
          <p:nvSpPr>
            <p:cNvPr id="42" name="Freeform 64"/>
            <p:cNvSpPr/>
            <p:nvPr/>
          </p:nvSpPr>
          <p:spPr bwMode="auto">
            <a:xfrm>
              <a:off x="6122988" y="1643062"/>
              <a:ext cx="369888" cy="371476"/>
            </a:xfrm>
            <a:custGeom>
              <a:avLst/>
              <a:gdLst>
                <a:gd name="T0" fmla="*/ 60 w 1018"/>
                <a:gd name="T1" fmla="*/ 2 h 1023"/>
                <a:gd name="T2" fmla="*/ 0 w 1018"/>
                <a:gd name="T3" fmla="*/ 60 h 1023"/>
                <a:gd name="T4" fmla="*/ 0 w 1018"/>
                <a:gd name="T5" fmla="*/ 137 h 1023"/>
                <a:gd name="T6" fmla="*/ 60 w 1018"/>
                <a:gd name="T7" fmla="*/ 198 h 1023"/>
                <a:gd name="T8" fmla="*/ 820 w 1018"/>
                <a:gd name="T9" fmla="*/ 963 h 1023"/>
                <a:gd name="T10" fmla="*/ 882 w 1018"/>
                <a:gd name="T11" fmla="*/ 1023 h 1023"/>
                <a:gd name="T12" fmla="*/ 958 w 1018"/>
                <a:gd name="T13" fmla="*/ 1023 h 1023"/>
                <a:gd name="T14" fmla="*/ 1016 w 1018"/>
                <a:gd name="T15" fmla="*/ 963 h 1023"/>
                <a:gd name="T16" fmla="*/ 60 w 1018"/>
                <a:gd name="T17" fmla="*/ 2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8" h="1023">
                  <a:moveTo>
                    <a:pt x="60" y="2"/>
                  </a:moveTo>
                  <a:cubicBezTo>
                    <a:pt x="27" y="0"/>
                    <a:pt x="0" y="27"/>
                    <a:pt x="0" y="60"/>
                  </a:cubicBezTo>
                  <a:cubicBezTo>
                    <a:pt x="0" y="137"/>
                    <a:pt x="0" y="137"/>
                    <a:pt x="0" y="137"/>
                  </a:cubicBezTo>
                  <a:cubicBezTo>
                    <a:pt x="0" y="170"/>
                    <a:pt x="27" y="196"/>
                    <a:pt x="60" y="198"/>
                  </a:cubicBezTo>
                  <a:cubicBezTo>
                    <a:pt x="466" y="228"/>
                    <a:pt x="791" y="555"/>
                    <a:pt x="820" y="963"/>
                  </a:cubicBezTo>
                  <a:cubicBezTo>
                    <a:pt x="822" y="996"/>
                    <a:pt x="849" y="1023"/>
                    <a:pt x="882" y="1023"/>
                  </a:cubicBezTo>
                  <a:cubicBezTo>
                    <a:pt x="958" y="1023"/>
                    <a:pt x="958" y="1023"/>
                    <a:pt x="958" y="1023"/>
                  </a:cubicBezTo>
                  <a:cubicBezTo>
                    <a:pt x="991" y="1023"/>
                    <a:pt x="1018" y="996"/>
                    <a:pt x="1016" y="963"/>
                  </a:cubicBezTo>
                  <a:cubicBezTo>
                    <a:pt x="986" y="447"/>
                    <a:pt x="574" y="32"/>
                    <a:pt x="6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3" name="Oval 65"/>
            <p:cNvSpPr>
              <a:spLocks noChangeArrowheads="1"/>
            </p:cNvSpPr>
            <p:nvPr/>
          </p:nvSpPr>
          <p:spPr bwMode="auto">
            <a:xfrm>
              <a:off x="6122988" y="1916113"/>
              <a:ext cx="98425" cy="984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4" name="Freeform 66"/>
            <p:cNvSpPr/>
            <p:nvPr/>
          </p:nvSpPr>
          <p:spPr bwMode="auto">
            <a:xfrm>
              <a:off x="6122988" y="1770063"/>
              <a:ext cx="244475" cy="244475"/>
            </a:xfrm>
            <a:custGeom>
              <a:avLst/>
              <a:gdLst>
                <a:gd name="T0" fmla="*/ 60 w 672"/>
                <a:gd name="T1" fmla="*/ 3 h 675"/>
                <a:gd name="T2" fmla="*/ 0 w 672"/>
                <a:gd name="T3" fmla="*/ 61 h 675"/>
                <a:gd name="T4" fmla="*/ 0 w 672"/>
                <a:gd name="T5" fmla="*/ 137 h 675"/>
                <a:gd name="T6" fmla="*/ 60 w 672"/>
                <a:gd name="T7" fmla="*/ 200 h 675"/>
                <a:gd name="T8" fmla="*/ 336 w 672"/>
                <a:gd name="T9" fmla="*/ 337 h 675"/>
                <a:gd name="T10" fmla="*/ 472 w 672"/>
                <a:gd name="T11" fmla="*/ 616 h 675"/>
                <a:gd name="T12" fmla="*/ 536 w 672"/>
                <a:gd name="T13" fmla="*/ 675 h 675"/>
                <a:gd name="T14" fmla="*/ 612 w 672"/>
                <a:gd name="T15" fmla="*/ 675 h 675"/>
                <a:gd name="T16" fmla="*/ 669 w 672"/>
                <a:gd name="T17" fmla="*/ 616 h 675"/>
                <a:gd name="T18" fmla="*/ 60 w 672"/>
                <a:gd name="T19" fmla="*/ 3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2" h="675">
                  <a:moveTo>
                    <a:pt x="60" y="3"/>
                  </a:moveTo>
                  <a:cubicBezTo>
                    <a:pt x="27" y="0"/>
                    <a:pt x="0" y="28"/>
                    <a:pt x="0" y="61"/>
                  </a:cubicBezTo>
                  <a:cubicBezTo>
                    <a:pt x="0" y="137"/>
                    <a:pt x="0" y="137"/>
                    <a:pt x="0" y="137"/>
                  </a:cubicBezTo>
                  <a:cubicBezTo>
                    <a:pt x="0" y="170"/>
                    <a:pt x="27" y="196"/>
                    <a:pt x="60" y="200"/>
                  </a:cubicBezTo>
                  <a:cubicBezTo>
                    <a:pt x="164" y="213"/>
                    <a:pt x="261" y="261"/>
                    <a:pt x="336" y="337"/>
                  </a:cubicBezTo>
                  <a:cubicBezTo>
                    <a:pt x="412" y="413"/>
                    <a:pt x="459" y="510"/>
                    <a:pt x="472" y="616"/>
                  </a:cubicBezTo>
                  <a:cubicBezTo>
                    <a:pt x="476" y="649"/>
                    <a:pt x="503" y="675"/>
                    <a:pt x="536" y="675"/>
                  </a:cubicBezTo>
                  <a:cubicBezTo>
                    <a:pt x="612" y="675"/>
                    <a:pt x="612" y="675"/>
                    <a:pt x="612" y="675"/>
                  </a:cubicBezTo>
                  <a:cubicBezTo>
                    <a:pt x="645" y="675"/>
                    <a:pt x="672" y="649"/>
                    <a:pt x="669" y="616"/>
                  </a:cubicBezTo>
                  <a:cubicBezTo>
                    <a:pt x="641" y="291"/>
                    <a:pt x="383" y="32"/>
                    <a:pt x="6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grpSp>
    </p:spTree>
    <p:extLst>
      <p:ext uri="{BB962C8B-B14F-4D97-AF65-F5344CB8AC3E}">
        <p14:creationId xmlns:p14="http://schemas.microsoft.com/office/powerpoint/2010/main" val="34960535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3582"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0" indent="536468" algn="l" defTabSz="913582"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663" indent="-228554" algn="l" defTabSz="91358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1" indent="-228554" algn="l" defTabSz="91358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54"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462"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571"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679"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788" indent="-228554" algn="l" defTabSz="91358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582" rtl="0" eaLnBrk="1" latinLnBrk="0" hangingPunct="1">
        <a:defRPr sz="1800" kern="1200">
          <a:solidFill>
            <a:schemeClr val="tx1"/>
          </a:solidFill>
          <a:latin typeface="+mn-lt"/>
          <a:ea typeface="+mn-ea"/>
          <a:cs typeface="+mn-cs"/>
        </a:defRPr>
      </a:lvl1pPr>
      <a:lvl2pPr marL="457109" algn="l" defTabSz="913582" rtl="0" eaLnBrk="1" latinLnBrk="0" hangingPunct="1">
        <a:defRPr sz="1800" kern="1200">
          <a:solidFill>
            <a:schemeClr val="tx1"/>
          </a:solidFill>
          <a:latin typeface="+mn-lt"/>
          <a:ea typeface="+mn-ea"/>
          <a:cs typeface="+mn-cs"/>
        </a:defRPr>
      </a:lvl2pPr>
      <a:lvl3pPr marL="914217" algn="l" defTabSz="913582" rtl="0" eaLnBrk="1" latinLnBrk="0" hangingPunct="1">
        <a:defRPr sz="1800" kern="1200">
          <a:solidFill>
            <a:schemeClr val="tx1"/>
          </a:solidFill>
          <a:latin typeface="+mn-lt"/>
          <a:ea typeface="+mn-ea"/>
          <a:cs typeface="+mn-cs"/>
        </a:defRPr>
      </a:lvl3pPr>
      <a:lvl4pPr marL="1371326" algn="l" defTabSz="913582" rtl="0" eaLnBrk="1" latinLnBrk="0" hangingPunct="1">
        <a:defRPr sz="1800" kern="1200">
          <a:solidFill>
            <a:schemeClr val="tx1"/>
          </a:solidFill>
          <a:latin typeface="+mn-lt"/>
          <a:ea typeface="+mn-ea"/>
          <a:cs typeface="+mn-cs"/>
        </a:defRPr>
      </a:lvl4pPr>
      <a:lvl5pPr marL="1827799" algn="l" defTabSz="913582" rtl="0" eaLnBrk="1" latinLnBrk="0" hangingPunct="1">
        <a:defRPr sz="1800" kern="1200">
          <a:solidFill>
            <a:schemeClr val="tx1"/>
          </a:solidFill>
          <a:latin typeface="+mn-lt"/>
          <a:ea typeface="+mn-ea"/>
          <a:cs typeface="+mn-cs"/>
        </a:defRPr>
      </a:lvl5pPr>
      <a:lvl6pPr marL="2284908" algn="l" defTabSz="913582" rtl="0" eaLnBrk="1" latinLnBrk="0" hangingPunct="1">
        <a:defRPr sz="1800" kern="1200">
          <a:solidFill>
            <a:schemeClr val="tx1"/>
          </a:solidFill>
          <a:latin typeface="+mn-lt"/>
          <a:ea typeface="+mn-ea"/>
          <a:cs typeface="+mn-cs"/>
        </a:defRPr>
      </a:lvl6pPr>
      <a:lvl7pPr marL="2742016" algn="l" defTabSz="913582" rtl="0" eaLnBrk="1" latinLnBrk="0" hangingPunct="1">
        <a:defRPr sz="1800" kern="1200">
          <a:solidFill>
            <a:schemeClr val="tx1"/>
          </a:solidFill>
          <a:latin typeface="+mn-lt"/>
          <a:ea typeface="+mn-ea"/>
          <a:cs typeface="+mn-cs"/>
        </a:defRPr>
      </a:lvl7pPr>
      <a:lvl8pPr marL="3199125" algn="l" defTabSz="913582" rtl="0" eaLnBrk="1" latinLnBrk="0" hangingPunct="1">
        <a:defRPr sz="1800" kern="1200">
          <a:solidFill>
            <a:schemeClr val="tx1"/>
          </a:solidFill>
          <a:latin typeface="+mn-lt"/>
          <a:ea typeface="+mn-ea"/>
          <a:cs typeface="+mn-cs"/>
        </a:defRPr>
      </a:lvl8pPr>
      <a:lvl9pPr marL="3656234" algn="l" defTabSz="9135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2.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 Target="slide2.xml"/><Relationship Id="rId5" Type="http://schemas.openxmlformats.org/officeDocument/2006/relationships/tags" Target="../tags/tag6.xml"/><Relationship Id="rId15" Type="http://schemas.openxmlformats.org/officeDocument/2006/relationships/image" Target="../media/image14.png"/><Relationship Id="rId10" Type="http://schemas.openxmlformats.org/officeDocument/2006/relationships/notesSlide" Target="../notesSlides/notesSlide1.xml"/><Relationship Id="rId4" Type="http://schemas.openxmlformats.org/officeDocument/2006/relationships/tags" Target="../tags/tag5.xml"/><Relationship Id="rId9" Type="http://schemas.openxmlformats.org/officeDocument/2006/relationships/slideLayout" Target="../slideLayouts/slideLayout1.xml"/><Relationship Id="rId14" Type="http://schemas.openxmlformats.org/officeDocument/2006/relationships/image" Target="../media/image13.jpeg"/></Relationships>
</file>

<file path=ppt/slides/_rels/slide20.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image" Target="../media/image12.jpeg"/><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11.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slide" Target="slide2.xml"/><Relationship Id="rId5" Type="http://schemas.openxmlformats.org/officeDocument/2006/relationships/tags" Target="../tags/tag22.xml"/><Relationship Id="rId15" Type="http://schemas.openxmlformats.org/officeDocument/2006/relationships/image" Target="../media/image14.png"/><Relationship Id="rId10" Type="http://schemas.openxmlformats.org/officeDocument/2006/relationships/notesSlide" Target="../notesSlides/notesSlide4.xml"/><Relationship Id="rId4" Type="http://schemas.openxmlformats.org/officeDocument/2006/relationships/tags" Target="../tags/tag21.xml"/><Relationship Id="rId9" Type="http://schemas.openxmlformats.org/officeDocument/2006/relationships/slideLayout" Target="../slideLayouts/slideLayout1.xml"/><Relationship Id="rId14"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image" Target="../media/image12.jpeg"/><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11.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slide" Target="slide2.xml"/><Relationship Id="rId5" Type="http://schemas.openxmlformats.org/officeDocument/2006/relationships/tags" Target="../tags/tag30.xml"/><Relationship Id="rId15" Type="http://schemas.openxmlformats.org/officeDocument/2006/relationships/image" Target="../media/image14.png"/><Relationship Id="rId10" Type="http://schemas.openxmlformats.org/officeDocument/2006/relationships/notesSlide" Target="../notesSlides/notesSlide5.xml"/><Relationship Id="rId4" Type="http://schemas.openxmlformats.org/officeDocument/2006/relationships/tags" Target="../tags/tag29.xml"/><Relationship Id="rId9" Type="http://schemas.openxmlformats.org/officeDocument/2006/relationships/slideLayout" Target="../slideLayouts/slideLayout1.xml"/><Relationship Id="rId14" Type="http://schemas.openxmlformats.org/officeDocument/2006/relationships/image" Target="../media/image13.jpeg"/></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5.xml.rels><?xml version="1.0" encoding="UTF-8" standalone="yes"?>
<Relationships xmlns="http://schemas.openxmlformats.org/package/2006/relationships"><Relationship Id="rId2" Type="http://schemas.openxmlformats.org/officeDocument/2006/relationships/hyperlink" Target="http://www.foshan.gov.cn/fswgdlt/gkmlpt/content/4/4297/post_4297683.html#364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image" Target="../media/image12.jpe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11.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 Target="slide2.xml"/><Relationship Id="rId5" Type="http://schemas.openxmlformats.org/officeDocument/2006/relationships/tags" Target="../tags/tag14.xml"/><Relationship Id="rId15" Type="http://schemas.openxmlformats.org/officeDocument/2006/relationships/image" Target="../media/image14.png"/><Relationship Id="rId10" Type="http://schemas.openxmlformats.org/officeDocument/2006/relationships/notesSlide" Target="../notesSlides/notesSlide3.xml"/><Relationship Id="rId4" Type="http://schemas.openxmlformats.org/officeDocument/2006/relationships/tags" Target="../tags/tag13.xml"/><Relationship Id="rId9" Type="http://schemas.openxmlformats.org/officeDocument/2006/relationships/slideLayout" Target="../slideLayouts/slideLayout1.xml"/><Relationship Id="rId14"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085" y="1059"/>
            <a:ext cx="191216" cy="56828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11" name="矩形 10"/>
          <p:cNvSpPr/>
          <p:nvPr/>
        </p:nvSpPr>
        <p:spPr>
          <a:xfrm>
            <a:off x="11996702" y="3189122"/>
            <a:ext cx="178545" cy="365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1" tIns="60935" rIns="121871" bIns="60935" rtlCol="0" anchor="ctr"/>
          <a:lstStyle/>
          <a:p>
            <a:pPr algn="ctr" defTabSz="608843"/>
            <a:endParaRPr lang="zh-CN" altLang="en-US" sz="2400">
              <a:solidFill>
                <a:prstClr val="white"/>
              </a:solidFill>
              <a:latin typeface="Times New Roman"/>
              <a:ea typeface="微软雅黑"/>
            </a:endParaRPr>
          </a:p>
        </p:txBody>
      </p:sp>
      <p:sp>
        <p:nvSpPr>
          <p:cNvPr id="22" name="矩形 21">
            <a:extLst>
              <a:ext uri="{FF2B5EF4-FFF2-40B4-BE49-F238E27FC236}">
                <a16:creationId xmlns:a16="http://schemas.microsoft.com/office/drawing/2014/main" id="{5F219882-70E3-42A2-A2EA-422F9244B05A}"/>
              </a:ext>
            </a:extLst>
          </p:cNvPr>
          <p:cNvSpPr/>
          <p:nvPr/>
        </p:nvSpPr>
        <p:spPr>
          <a:xfrm>
            <a:off x="195301" y="3745227"/>
            <a:ext cx="11788048" cy="1946337"/>
          </a:xfrm>
          <a:prstGeom prst="rect">
            <a:avLst/>
          </a:prstGeom>
          <a:solidFill>
            <a:srgbClr val="3A9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23" name="椭圆 22">
            <a:extLst>
              <a:ext uri="{FF2B5EF4-FFF2-40B4-BE49-F238E27FC236}">
                <a16:creationId xmlns:a16="http://schemas.microsoft.com/office/drawing/2014/main" id="{CC0ADE32-F78E-4E3F-A071-BFB2B22620F1}"/>
              </a:ext>
            </a:extLst>
          </p:cNvPr>
          <p:cNvSpPr/>
          <p:nvPr/>
        </p:nvSpPr>
        <p:spPr>
          <a:xfrm>
            <a:off x="968869" y="3406089"/>
            <a:ext cx="2994818" cy="2727819"/>
          </a:xfrm>
          <a:prstGeom prst="ellipse">
            <a:avLst/>
          </a:prstGeom>
          <a:solidFill>
            <a:srgbClr val="3A98BC"/>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b="1">
              <a:solidFill>
                <a:prstClr val="white"/>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81753A65-E903-4355-A5C1-798603ED51EF}"/>
              </a:ext>
            </a:extLst>
          </p:cNvPr>
          <p:cNvSpPr/>
          <p:nvPr/>
        </p:nvSpPr>
        <p:spPr>
          <a:xfrm>
            <a:off x="1600814" y="5047862"/>
            <a:ext cx="1786584" cy="640582"/>
          </a:xfrm>
          <a:prstGeom prst="rect">
            <a:avLst/>
          </a:prstGeom>
          <a:solidFill>
            <a:srgbClr val="3A9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8843"/>
            <a:endParaRPr lang="zh-CN" altLang="en-US" sz="2400">
              <a:solidFill>
                <a:prstClr val="white"/>
              </a:solidFill>
              <a:latin typeface="Times New Roman"/>
              <a:ea typeface="微软雅黑"/>
            </a:endParaRPr>
          </a:p>
        </p:txBody>
      </p:sp>
      <p:sp>
        <p:nvSpPr>
          <p:cNvPr id="25" name="标题 7">
            <a:extLst>
              <a:ext uri="{FF2B5EF4-FFF2-40B4-BE49-F238E27FC236}">
                <a16:creationId xmlns:a16="http://schemas.microsoft.com/office/drawing/2014/main" id="{74E06D2E-BF8F-4D97-BC6D-63BD414378DC}"/>
              </a:ext>
            </a:extLst>
          </p:cNvPr>
          <p:cNvSpPr txBox="1"/>
          <p:nvPr/>
        </p:nvSpPr>
        <p:spPr>
          <a:xfrm>
            <a:off x="1913667" y="5035553"/>
            <a:ext cx="1498619" cy="647922"/>
          </a:xfrm>
          <a:prstGeom prst="rect">
            <a:avLst/>
          </a:prstGeom>
        </p:spPr>
        <p:txBody>
          <a:bodyPr vert="horz" lIns="0" tIns="45709" rIns="91419" bIns="45709" rtlCol="0" anchor="b">
            <a:noAutofit/>
          </a:bodyPr>
          <a:lstStyle>
            <a:lvl1pPr algn="l" defTabSz="914400" rtl="0" eaLnBrk="1" latinLnBrk="0" hangingPunct="1">
              <a:lnSpc>
                <a:spcPct val="90000"/>
              </a:lnSpc>
              <a:spcBef>
                <a:spcPct val="0"/>
              </a:spcBef>
              <a:buNone/>
              <a:defRPr lang="zh-CN" sz="6600" b="1" kern="1200" baseline="0">
                <a:solidFill>
                  <a:schemeClr val="tx1"/>
                </a:solidFill>
                <a:effectLst>
                  <a:outerShdw blurRad="50800" dist="25400" dir="2700000" algn="br" rotWithShape="0">
                    <a:schemeClr val="bg2">
                      <a:lumMod val="50000"/>
                      <a:alpha val="50000"/>
                    </a:schemeClr>
                  </a:outerShdw>
                </a:effectLst>
                <a:latin typeface="微软雅黑" panose="020B0503020204020204" pitchFamily="34" charset="-122"/>
                <a:ea typeface="微软雅黑" panose="020B0503020204020204" pitchFamily="34" charset="-122"/>
                <a:cs typeface="+mj-cs"/>
              </a:defRPr>
            </a:lvl1pPr>
            <a:lvl2pPr eaLnBrk="1" latinLnBrk="0" hangingPunct="1">
              <a:defRPr lang="zh-CN">
                <a:solidFill>
                  <a:schemeClr val="tx2"/>
                </a:solidFill>
              </a:defRPr>
            </a:lvl2pPr>
            <a:lvl3pPr eaLnBrk="1" latinLnBrk="0" hangingPunct="1">
              <a:defRPr lang="zh-CN">
                <a:solidFill>
                  <a:schemeClr val="tx2"/>
                </a:solidFill>
              </a:defRPr>
            </a:lvl3pPr>
            <a:lvl4pPr eaLnBrk="1" latinLnBrk="0" hangingPunct="1">
              <a:defRPr lang="zh-CN">
                <a:solidFill>
                  <a:schemeClr val="tx2"/>
                </a:solidFill>
              </a:defRPr>
            </a:lvl4pPr>
            <a:lvl5pPr eaLnBrk="1" latinLnBrk="0" hangingPunct="1">
              <a:defRPr lang="zh-CN">
                <a:solidFill>
                  <a:schemeClr val="tx2"/>
                </a:solidFill>
              </a:defRPr>
            </a:lvl5pPr>
            <a:lvl6pPr eaLnBrk="1" latinLnBrk="0" hangingPunct="1">
              <a:defRPr lang="zh-CN">
                <a:solidFill>
                  <a:schemeClr val="tx2"/>
                </a:solidFill>
              </a:defRPr>
            </a:lvl6pPr>
            <a:lvl7pPr eaLnBrk="1" latinLnBrk="0" hangingPunct="1">
              <a:defRPr lang="zh-CN">
                <a:solidFill>
                  <a:schemeClr val="tx2"/>
                </a:solidFill>
              </a:defRPr>
            </a:lvl7pPr>
            <a:lvl8pPr eaLnBrk="1" latinLnBrk="0" hangingPunct="1">
              <a:defRPr lang="zh-CN">
                <a:solidFill>
                  <a:schemeClr val="tx2"/>
                </a:solidFill>
              </a:defRPr>
            </a:lvl8pPr>
            <a:lvl9pPr eaLnBrk="1" latinLnBrk="0" hangingPunct="1">
              <a:defRPr lang="zh-CN">
                <a:solidFill>
                  <a:schemeClr val="tx2"/>
                </a:solidFill>
              </a:defRPr>
            </a:lvl9pPr>
          </a:lstStyle>
          <a:p>
            <a:pPr defTabSz="914217">
              <a:lnSpc>
                <a:spcPct val="150000"/>
              </a:lnSpc>
            </a:pPr>
            <a:r>
              <a:rPr lang="zh-CN" altLang="en-US" sz="3199" dirty="0">
                <a:solidFill>
                  <a:prstClr val="white">
                    <a:lumMod val="85000"/>
                    <a:lumOff val="15000"/>
                  </a:prstClr>
                </a:solidFill>
                <a:effectLst>
                  <a:outerShdw blurRad="50800" dist="25400" dir="2700000" algn="br" rotWithShape="0">
                    <a:srgbClr val="E7E6E6">
                      <a:lumMod val="50000"/>
                      <a:alpha val="50000"/>
                    </a:srgbClr>
                  </a:outerShdw>
                </a:effectLst>
                <a:latin typeface="Constantia" panose="02030602050306030303" pitchFamily="18" charset="0"/>
                <a:sym typeface="+mn-ea"/>
              </a:rPr>
              <a:t>模块四</a:t>
            </a:r>
          </a:p>
        </p:txBody>
      </p:sp>
      <p:sp>
        <p:nvSpPr>
          <p:cNvPr id="26" name="矩形 25">
            <a:extLst>
              <a:ext uri="{FF2B5EF4-FFF2-40B4-BE49-F238E27FC236}">
                <a16:creationId xmlns:a16="http://schemas.microsoft.com/office/drawing/2014/main" id="{B85CE08F-4351-48A9-B406-897DEA921183}"/>
              </a:ext>
            </a:extLst>
          </p:cNvPr>
          <p:cNvSpPr/>
          <p:nvPr/>
        </p:nvSpPr>
        <p:spPr>
          <a:xfrm>
            <a:off x="4617202" y="4294704"/>
            <a:ext cx="6605929" cy="645011"/>
          </a:xfrm>
          <a:prstGeom prst="rect">
            <a:avLst/>
          </a:prstGeom>
        </p:spPr>
        <p:txBody>
          <a:bodyPr wrap="square">
            <a:spAutoFit/>
          </a:bodyPr>
          <a:lstStyle/>
          <a:p>
            <a:pPr defTabSz="608843"/>
            <a:r>
              <a:rPr lang="zh-CN" altLang="en-US" sz="3599" b="1" dirty="0">
                <a:solidFill>
                  <a:prstClr val="white">
                    <a:lumMod val="85000"/>
                    <a:lumOff val="15000"/>
                  </a:prstClr>
                </a:solidFill>
                <a:latin typeface="Constantia" panose="02030602050306030303" pitchFamily="18" charset="0"/>
                <a:ea typeface="微软雅黑" panose="020B0503020204020204" pitchFamily="34" charset="-122"/>
              </a:rPr>
              <a:t>新媒体营销提升篇</a:t>
            </a:r>
          </a:p>
        </p:txBody>
      </p:sp>
      <p:sp>
        <p:nvSpPr>
          <p:cNvPr id="27" name="矩形 26">
            <a:extLst>
              <a:ext uri="{FF2B5EF4-FFF2-40B4-BE49-F238E27FC236}">
                <a16:creationId xmlns:a16="http://schemas.microsoft.com/office/drawing/2014/main" id="{6CDE6C89-69B6-4C8F-A210-227658A0CC77}"/>
              </a:ext>
            </a:extLst>
          </p:cNvPr>
          <p:cNvSpPr/>
          <p:nvPr/>
        </p:nvSpPr>
        <p:spPr>
          <a:xfrm>
            <a:off x="4646692" y="5057981"/>
            <a:ext cx="7515202" cy="398688"/>
          </a:xfrm>
          <a:prstGeom prst="rect">
            <a:avLst/>
          </a:prstGeom>
        </p:spPr>
        <p:txBody>
          <a:bodyPr wrap="square">
            <a:spAutoFit/>
          </a:bodyPr>
          <a:lstStyle/>
          <a:p>
            <a:pPr defTabSz="608843"/>
            <a:r>
              <a:rPr lang="zh-CN" altLang="en-US" sz="2000" dirty="0">
                <a:solidFill>
                  <a:prstClr val="white">
                    <a:lumMod val="85000"/>
                    <a:lumOff val="15000"/>
                  </a:prstClr>
                </a:solidFill>
                <a:latin typeface="Constantia" panose="02030602050306030303" pitchFamily="18" charset="0"/>
                <a:ea typeface="微软雅黑" panose="020B0503020204020204" pitchFamily="34" charset="-122"/>
              </a:rPr>
              <a:t>新媒体营销</a:t>
            </a:r>
          </a:p>
        </p:txBody>
      </p:sp>
      <p:cxnSp>
        <p:nvCxnSpPr>
          <p:cNvPr id="28" name="直接连接符 27">
            <a:extLst>
              <a:ext uri="{FF2B5EF4-FFF2-40B4-BE49-F238E27FC236}">
                <a16:creationId xmlns:a16="http://schemas.microsoft.com/office/drawing/2014/main" id="{3C6EDCED-4627-4CEF-9E21-3C21E678F6DB}"/>
              </a:ext>
            </a:extLst>
          </p:cNvPr>
          <p:cNvCxnSpPr/>
          <p:nvPr/>
        </p:nvCxnSpPr>
        <p:spPr>
          <a:xfrm>
            <a:off x="4646691" y="4984690"/>
            <a:ext cx="6856593"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29" name="图片 28">
            <a:extLst>
              <a:ext uri="{FF2B5EF4-FFF2-40B4-BE49-F238E27FC236}">
                <a16:creationId xmlns:a16="http://schemas.microsoft.com/office/drawing/2014/main" id="{E0C67B9E-25C6-4125-86CD-B6E9F81196CA}"/>
              </a:ext>
            </a:extLst>
          </p:cNvPr>
          <p:cNvPicPr>
            <a:picLocks noChangeAspect="1"/>
          </p:cNvPicPr>
          <p:nvPr/>
        </p:nvPicPr>
        <p:blipFill>
          <a:blip r:embed="rId3"/>
          <a:stretch>
            <a:fillRect/>
          </a:stretch>
        </p:blipFill>
        <p:spPr>
          <a:xfrm>
            <a:off x="1717578" y="3887840"/>
            <a:ext cx="1587767" cy="1080520"/>
          </a:xfrm>
          <a:prstGeom prst="rect">
            <a:avLst/>
          </a:prstGeom>
        </p:spPr>
      </p:pic>
      <p:sp>
        <p:nvSpPr>
          <p:cNvPr id="30" name="未知 45">
            <a:extLst>
              <a:ext uri="{FF2B5EF4-FFF2-40B4-BE49-F238E27FC236}">
                <a16:creationId xmlns:a16="http://schemas.microsoft.com/office/drawing/2014/main" id="{A27BB8E3-03DA-46DA-AEA8-A80830C1AEC6}"/>
              </a:ext>
            </a:extLst>
          </p:cNvPr>
          <p:cNvSpPr/>
          <p:nvPr>
            <p:custDataLst>
              <p:tags r:id="rId1"/>
            </p:custDataLst>
          </p:nvPr>
        </p:nvSpPr>
        <p:spPr>
          <a:xfrm>
            <a:off x="1720116" y="3887839"/>
            <a:ext cx="1587767" cy="1080520"/>
          </a:xfrm>
          <a:prstGeom prst="rect">
            <a:avLst/>
          </a:prstGeom>
          <a:solidFill>
            <a:srgbClr val="47AEF7">
              <a:alpha val="50000"/>
            </a:srgbClr>
          </a:solidFill>
        </p:spPr>
      </p:sp>
      <p:pic>
        <p:nvPicPr>
          <p:cNvPr id="32" name="图片 31">
            <a:extLst>
              <a:ext uri="{FF2B5EF4-FFF2-40B4-BE49-F238E27FC236}">
                <a16:creationId xmlns:a16="http://schemas.microsoft.com/office/drawing/2014/main" id="{451550DC-9E2C-427D-BB9A-760A7F076B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23210">
            <a:off x="7643386" y="747113"/>
            <a:ext cx="1202527" cy="1202527"/>
          </a:xfrm>
          <a:prstGeom prst="rect">
            <a:avLst/>
          </a:prstGeom>
        </p:spPr>
      </p:pic>
      <p:pic>
        <p:nvPicPr>
          <p:cNvPr id="33" name="图片 32">
            <a:extLst>
              <a:ext uri="{FF2B5EF4-FFF2-40B4-BE49-F238E27FC236}">
                <a16:creationId xmlns:a16="http://schemas.microsoft.com/office/drawing/2014/main" id="{91466F95-7B50-40FE-9B2E-D309DCC869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746303">
            <a:off x="6468939" y="1291942"/>
            <a:ext cx="1189015" cy="1189015"/>
          </a:xfrm>
          <a:prstGeom prst="rect">
            <a:avLst/>
          </a:prstGeom>
        </p:spPr>
      </p:pic>
      <p:pic>
        <p:nvPicPr>
          <p:cNvPr id="34" name="图片 33">
            <a:extLst>
              <a:ext uri="{FF2B5EF4-FFF2-40B4-BE49-F238E27FC236}">
                <a16:creationId xmlns:a16="http://schemas.microsoft.com/office/drawing/2014/main" id="{A1CE742D-9F7F-4068-819E-2D8010983E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254464">
            <a:off x="9649609" y="1095933"/>
            <a:ext cx="893850" cy="893850"/>
          </a:xfrm>
          <a:prstGeom prst="rect">
            <a:avLst/>
          </a:prstGeom>
        </p:spPr>
      </p:pic>
      <p:pic>
        <p:nvPicPr>
          <p:cNvPr id="36" name="图片 35">
            <a:extLst>
              <a:ext uri="{FF2B5EF4-FFF2-40B4-BE49-F238E27FC236}">
                <a16:creationId xmlns:a16="http://schemas.microsoft.com/office/drawing/2014/main" id="{EE53D395-0989-47E7-BA1D-793EA2DA2743}"/>
              </a:ext>
            </a:extLst>
          </p:cNvPr>
          <p:cNvPicPr>
            <a:picLocks noChangeAspect="1"/>
          </p:cNvPicPr>
          <p:nvPr/>
        </p:nvPicPr>
        <p:blipFill>
          <a:blip r:embed="rId7"/>
          <a:stretch>
            <a:fillRect/>
          </a:stretch>
        </p:blipFill>
        <p:spPr>
          <a:xfrm rot="540000">
            <a:off x="990261" y="1400270"/>
            <a:ext cx="832927" cy="832927"/>
          </a:xfrm>
          <a:prstGeom prst="rect">
            <a:avLst/>
          </a:prstGeom>
        </p:spPr>
      </p:pic>
      <p:pic>
        <p:nvPicPr>
          <p:cNvPr id="37" name="图片 36">
            <a:extLst>
              <a:ext uri="{FF2B5EF4-FFF2-40B4-BE49-F238E27FC236}">
                <a16:creationId xmlns:a16="http://schemas.microsoft.com/office/drawing/2014/main" id="{44337CD0-942F-4F8E-BB0A-360EC2C0B96F}"/>
              </a:ext>
            </a:extLst>
          </p:cNvPr>
          <p:cNvPicPr>
            <a:picLocks noChangeAspect="1"/>
          </p:cNvPicPr>
          <p:nvPr/>
        </p:nvPicPr>
        <p:blipFill>
          <a:blip r:embed="rId8"/>
          <a:stretch>
            <a:fillRect/>
          </a:stretch>
        </p:blipFill>
        <p:spPr>
          <a:xfrm rot="1020000">
            <a:off x="2503568" y="1268405"/>
            <a:ext cx="824674" cy="801819"/>
          </a:xfrm>
          <a:prstGeom prst="rect">
            <a:avLst/>
          </a:prstGeom>
        </p:spPr>
      </p:pic>
      <p:pic>
        <p:nvPicPr>
          <p:cNvPr id="38" name="图片 37">
            <a:extLst>
              <a:ext uri="{FF2B5EF4-FFF2-40B4-BE49-F238E27FC236}">
                <a16:creationId xmlns:a16="http://schemas.microsoft.com/office/drawing/2014/main" id="{B46358ED-669E-4B8C-85DF-79393EA1CC21}"/>
              </a:ext>
            </a:extLst>
          </p:cNvPr>
          <p:cNvPicPr>
            <a:picLocks noChangeAspect="1"/>
          </p:cNvPicPr>
          <p:nvPr/>
        </p:nvPicPr>
        <p:blipFill>
          <a:blip r:embed="rId9"/>
          <a:srcRect l="16103" t="27449" r="17764" b="27424"/>
          <a:stretch>
            <a:fillRect/>
          </a:stretch>
        </p:blipFill>
        <p:spPr>
          <a:xfrm rot="20880000">
            <a:off x="4981992" y="1928419"/>
            <a:ext cx="1331922" cy="533911"/>
          </a:xfrm>
          <a:prstGeom prst="rect">
            <a:avLst/>
          </a:prstGeom>
        </p:spPr>
      </p:pic>
      <p:pic>
        <p:nvPicPr>
          <p:cNvPr id="39" name="图片 38">
            <a:extLst>
              <a:ext uri="{FF2B5EF4-FFF2-40B4-BE49-F238E27FC236}">
                <a16:creationId xmlns:a16="http://schemas.microsoft.com/office/drawing/2014/main" id="{6370382B-89CC-48E3-9B7A-1E01253E422A}"/>
              </a:ext>
            </a:extLst>
          </p:cNvPr>
          <p:cNvPicPr>
            <a:picLocks noChangeAspect="1"/>
          </p:cNvPicPr>
          <p:nvPr/>
        </p:nvPicPr>
        <p:blipFill>
          <a:blip r:embed="rId10"/>
          <a:srcRect t="22884" b="29378"/>
          <a:stretch>
            <a:fillRect/>
          </a:stretch>
        </p:blipFill>
        <p:spPr>
          <a:xfrm rot="21000000">
            <a:off x="8546692" y="1915087"/>
            <a:ext cx="1173208" cy="559940"/>
          </a:xfrm>
          <a:prstGeom prst="rect">
            <a:avLst/>
          </a:prstGeom>
        </p:spPr>
      </p:pic>
      <p:pic>
        <p:nvPicPr>
          <p:cNvPr id="40" name="图片 39">
            <a:extLst>
              <a:ext uri="{FF2B5EF4-FFF2-40B4-BE49-F238E27FC236}">
                <a16:creationId xmlns:a16="http://schemas.microsoft.com/office/drawing/2014/main" id="{63741D6A-C60C-4E6A-96F4-0940457CC697}"/>
              </a:ext>
            </a:extLst>
          </p:cNvPr>
          <p:cNvPicPr>
            <a:picLocks noChangeAspect="1"/>
          </p:cNvPicPr>
          <p:nvPr/>
        </p:nvPicPr>
        <p:blipFill>
          <a:blip r:embed="rId11"/>
          <a:srcRect l="16265" t="11154" r="16636" b="2392"/>
          <a:stretch>
            <a:fillRect/>
          </a:stretch>
        </p:blipFill>
        <p:spPr>
          <a:xfrm rot="19620000">
            <a:off x="3892585" y="1543063"/>
            <a:ext cx="786583" cy="784678"/>
          </a:xfrm>
          <a:prstGeom prst="rect">
            <a:avLst/>
          </a:prstGeom>
        </p:spPr>
      </p:pic>
      <p:pic>
        <p:nvPicPr>
          <p:cNvPr id="41" name="图片 40">
            <a:extLst>
              <a:ext uri="{FF2B5EF4-FFF2-40B4-BE49-F238E27FC236}">
                <a16:creationId xmlns:a16="http://schemas.microsoft.com/office/drawing/2014/main" id="{89933976-738D-4A38-842B-1C1454511C15}"/>
              </a:ext>
            </a:extLst>
          </p:cNvPr>
          <p:cNvPicPr>
            <a:picLocks noChangeAspect="1"/>
          </p:cNvPicPr>
          <p:nvPr/>
        </p:nvPicPr>
        <p:blipFill>
          <a:blip r:embed="rId12"/>
          <a:srcRect l="3983" t="3467" r="3200" b="3717"/>
          <a:stretch>
            <a:fillRect/>
          </a:stretch>
        </p:blipFill>
        <p:spPr>
          <a:xfrm rot="1440000">
            <a:off x="10943897" y="1335466"/>
            <a:ext cx="898317" cy="89831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1. </a:t>
            </a:r>
            <a:r>
              <a:rPr lang="zh-CN" altLang="en-US" dirty="0"/>
              <a:t>项目一  写作微信公众号文章</a:t>
            </a:r>
            <a:endParaRPr lang="en-US" altLang="zh-CN" dirty="0"/>
          </a:p>
          <a:p>
            <a:pPr algn="l">
              <a:lnSpc>
                <a:spcPct val="105000"/>
              </a:lnSpc>
            </a:pPr>
            <a:r>
              <a:rPr lang="zh-CN" altLang="zh-CN"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1  </a:t>
            </a:r>
            <a:r>
              <a:rPr lang="zh-CN" altLang="zh-CN" sz="2000" kern="100" dirty="0">
                <a:latin typeface="等线" panose="02010600030101010101" pitchFamily="2" charset="-122"/>
                <a:ea typeface="宋体" panose="02010600030101010101" pitchFamily="2" charset="-122"/>
                <a:cs typeface="Times New Roman" panose="02020603050405020304" pitchFamily="18" charset="0"/>
              </a:rPr>
              <a:t>分析公众号火爆文章</a:t>
            </a:r>
            <a:endParaRPr lang="zh-CN" altLang="zh-CN" sz="2000" kern="100" dirty="0">
              <a:latin typeface="等线" panose="02010600030101010101" pitchFamily="2" charset="-122"/>
              <a:ea typeface="等线" panose="02010600030101010101" pitchFamily="2" charset="-122"/>
              <a:cs typeface="Times New Roman" panose="02020603050405020304" pitchFamily="18" charset="0"/>
            </a:endParaRPr>
          </a:p>
          <a:p>
            <a:r>
              <a:rPr lang="zh-CN" altLang="zh-CN" sz="2000" dirty="0">
                <a:ea typeface="宋体" panose="02010600030101010101" pitchFamily="2" charset="-122"/>
                <a:cs typeface="Times New Roman" panose="02020603050405020304" pitchFamily="18" charset="0"/>
              </a:rPr>
              <a:t>任务描述：各学生小组利用新榜、今日热榜、微小宝等数据分析工具，寻找</a:t>
            </a:r>
            <a:r>
              <a:rPr lang="en-US" altLang="zh-CN" sz="2000" dirty="0">
                <a:ea typeface="宋体" panose="02010600030101010101" pitchFamily="2" charset="-122"/>
                <a:cs typeface="Times New Roman" panose="02020603050405020304" pitchFamily="18" charset="0"/>
              </a:rPr>
              <a:t>4</a:t>
            </a:r>
            <a:r>
              <a:rPr lang="zh-CN" altLang="zh-CN" sz="2000" dirty="0">
                <a:ea typeface="宋体" panose="02010600030101010101" pitchFamily="2" charset="-122"/>
                <a:cs typeface="Times New Roman" panose="02020603050405020304" pitchFamily="18" charset="0"/>
              </a:rPr>
              <a:t>篇近期阅读量火爆的文化领域的微信公众号文章进行分析，并将分析填入下方表格</a:t>
            </a:r>
            <a:r>
              <a:rPr lang="en-US" altLang="zh-CN" sz="2000" dirty="0">
                <a:ea typeface="宋体" panose="02010600030101010101" pitchFamily="2" charset="-122"/>
                <a:cs typeface="Times New Roman" panose="02020603050405020304" pitchFamily="18" charset="0"/>
              </a:rPr>
              <a:t>4-1</a:t>
            </a:r>
            <a:r>
              <a:rPr lang="zh-CN" altLang="zh-CN" sz="2000" dirty="0">
                <a:ea typeface="宋体" panose="02010600030101010101" pitchFamily="2" charset="-122"/>
                <a:cs typeface="Times New Roman" panose="02020603050405020304" pitchFamily="18" charset="0"/>
              </a:rPr>
              <a:t>。</a:t>
            </a:r>
            <a:endParaRPr lang="zh-CN" altLang="en-US" sz="2000" dirty="0"/>
          </a:p>
        </p:txBody>
      </p:sp>
      <p:graphicFrame>
        <p:nvGraphicFramePr>
          <p:cNvPr id="3" name="表格 2">
            <a:extLst>
              <a:ext uri="{FF2B5EF4-FFF2-40B4-BE49-F238E27FC236}">
                <a16:creationId xmlns:a16="http://schemas.microsoft.com/office/drawing/2014/main" id="{C42E2470-A499-452F-B69A-AD6C415B51A4}"/>
              </a:ext>
            </a:extLst>
          </p:cNvPr>
          <p:cNvGraphicFramePr>
            <a:graphicFrameLocks noGrp="1"/>
          </p:cNvGraphicFramePr>
          <p:nvPr/>
        </p:nvGraphicFramePr>
        <p:xfrm>
          <a:off x="1524740" y="3188550"/>
          <a:ext cx="9511208" cy="3217690"/>
        </p:xfrm>
        <a:graphic>
          <a:graphicData uri="http://schemas.openxmlformats.org/drawingml/2006/table">
            <a:tbl>
              <a:tblPr firstRow="1" firstCol="1" bandRow="1">
                <a:tableStyleId>{5C22544A-7EE6-4342-B048-85BDC9FD1C3A}</a:tableStyleId>
              </a:tblPr>
              <a:tblGrid>
                <a:gridCol w="1902013">
                  <a:extLst>
                    <a:ext uri="{9D8B030D-6E8A-4147-A177-3AD203B41FA5}">
                      <a16:colId xmlns:a16="http://schemas.microsoft.com/office/drawing/2014/main" val="1345298721"/>
                    </a:ext>
                  </a:extLst>
                </a:gridCol>
                <a:gridCol w="1902013">
                  <a:extLst>
                    <a:ext uri="{9D8B030D-6E8A-4147-A177-3AD203B41FA5}">
                      <a16:colId xmlns:a16="http://schemas.microsoft.com/office/drawing/2014/main" val="2466143065"/>
                    </a:ext>
                  </a:extLst>
                </a:gridCol>
                <a:gridCol w="1902013">
                  <a:extLst>
                    <a:ext uri="{9D8B030D-6E8A-4147-A177-3AD203B41FA5}">
                      <a16:colId xmlns:a16="http://schemas.microsoft.com/office/drawing/2014/main" val="1248258429"/>
                    </a:ext>
                  </a:extLst>
                </a:gridCol>
                <a:gridCol w="1902013">
                  <a:extLst>
                    <a:ext uri="{9D8B030D-6E8A-4147-A177-3AD203B41FA5}">
                      <a16:colId xmlns:a16="http://schemas.microsoft.com/office/drawing/2014/main" val="3744229284"/>
                    </a:ext>
                  </a:extLst>
                </a:gridCol>
                <a:gridCol w="1903157">
                  <a:extLst>
                    <a:ext uri="{9D8B030D-6E8A-4147-A177-3AD203B41FA5}">
                      <a16:colId xmlns:a16="http://schemas.microsoft.com/office/drawing/2014/main" val="4210639598"/>
                    </a:ext>
                  </a:extLst>
                </a:gridCol>
              </a:tblGrid>
              <a:tr h="602645">
                <a:tc>
                  <a:txBody>
                    <a:bodyPr/>
                    <a:lstStyle/>
                    <a:p>
                      <a:pPr indent="266700" algn="ctr">
                        <a:lnSpc>
                          <a:spcPct val="105000"/>
                        </a:lnSpc>
                      </a:pPr>
                      <a:r>
                        <a:rPr lang="zh-CN" sz="2000" kern="100" dirty="0">
                          <a:effectLst/>
                          <a:latin typeface="+mj-ea"/>
                          <a:ea typeface="+mj-ea"/>
                        </a:rPr>
                        <a:t>分析角度</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j-ea"/>
                          <a:ea typeface="+mj-ea"/>
                        </a:rPr>
                        <a:t>火爆文章</a:t>
                      </a:r>
                      <a:r>
                        <a:rPr lang="en-US" sz="2000" kern="100" dirty="0">
                          <a:effectLst/>
                          <a:latin typeface="+mj-ea"/>
                          <a:ea typeface="+mj-ea"/>
                        </a:rPr>
                        <a:t>1</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j-ea"/>
                          <a:ea typeface="+mj-ea"/>
                        </a:rPr>
                        <a:t>火爆文章</a:t>
                      </a:r>
                      <a:r>
                        <a:rPr lang="en-US" sz="2000" kern="100" dirty="0">
                          <a:effectLst/>
                          <a:latin typeface="+mj-ea"/>
                          <a:ea typeface="+mj-ea"/>
                        </a:rPr>
                        <a:t>2</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j-ea"/>
                          <a:ea typeface="+mj-ea"/>
                        </a:rPr>
                        <a:t>火爆文章</a:t>
                      </a:r>
                      <a:r>
                        <a:rPr lang="en-US" sz="2000" kern="100" dirty="0">
                          <a:effectLst/>
                          <a:latin typeface="+mj-ea"/>
                          <a:ea typeface="+mj-ea"/>
                        </a:rPr>
                        <a:t>3</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j-ea"/>
                          <a:ea typeface="+mj-ea"/>
                        </a:rPr>
                        <a:t>火爆文章</a:t>
                      </a:r>
                      <a:r>
                        <a:rPr lang="en-US" sz="2000" kern="100" dirty="0">
                          <a:effectLst/>
                          <a:latin typeface="+mj-ea"/>
                          <a:ea typeface="+mj-ea"/>
                        </a:rPr>
                        <a:t>4</a:t>
                      </a:r>
                      <a:endParaRPr lang="zh-CN" sz="2000" kern="100" dirty="0">
                        <a:effectLst/>
                        <a:latin typeface="+mj-ea"/>
                        <a:ea typeface="+mj-ea"/>
                        <a:cs typeface="Times New Roman" panose="02020603050405020304" pitchFamily="18" charset="0"/>
                      </a:endParaRPr>
                    </a:p>
                  </a:txBody>
                  <a:tcPr marL="68564" marR="68564" marT="0" marB="0" anchor="ctr"/>
                </a:tc>
                <a:extLst>
                  <a:ext uri="{0D108BD9-81ED-4DB2-BD59-A6C34878D82A}">
                    <a16:rowId xmlns:a16="http://schemas.microsoft.com/office/drawing/2014/main" val="1550988004"/>
                  </a:ext>
                </a:extLst>
              </a:tr>
              <a:tr h="523009">
                <a:tc>
                  <a:txBody>
                    <a:bodyPr/>
                    <a:lstStyle/>
                    <a:p>
                      <a:pPr indent="266700" algn="ctr">
                        <a:lnSpc>
                          <a:spcPct val="105000"/>
                        </a:lnSpc>
                      </a:pPr>
                      <a:r>
                        <a:rPr lang="zh-CN" sz="2000" kern="100" dirty="0">
                          <a:effectLst/>
                          <a:latin typeface="+mj-ea"/>
                          <a:ea typeface="+mj-ea"/>
                        </a:rPr>
                        <a:t>文章标题</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extLst>
                  <a:ext uri="{0D108BD9-81ED-4DB2-BD59-A6C34878D82A}">
                    <a16:rowId xmlns:a16="http://schemas.microsoft.com/office/drawing/2014/main" val="2394558501"/>
                  </a:ext>
                </a:extLst>
              </a:tr>
              <a:tr h="523009">
                <a:tc>
                  <a:txBody>
                    <a:bodyPr/>
                    <a:lstStyle/>
                    <a:p>
                      <a:pPr indent="266700" algn="ctr">
                        <a:lnSpc>
                          <a:spcPct val="105000"/>
                        </a:lnSpc>
                      </a:pPr>
                      <a:r>
                        <a:rPr lang="zh-CN" sz="2000" kern="100" dirty="0">
                          <a:effectLst/>
                          <a:latin typeface="+mj-ea"/>
                          <a:ea typeface="+mj-ea"/>
                        </a:rPr>
                        <a:t>阅读数量</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extLst>
                  <a:ext uri="{0D108BD9-81ED-4DB2-BD59-A6C34878D82A}">
                    <a16:rowId xmlns:a16="http://schemas.microsoft.com/office/drawing/2014/main" val="1641123324"/>
                  </a:ext>
                </a:extLst>
              </a:tr>
              <a:tr h="523009">
                <a:tc>
                  <a:txBody>
                    <a:bodyPr/>
                    <a:lstStyle/>
                    <a:p>
                      <a:pPr indent="266700" algn="ctr">
                        <a:lnSpc>
                          <a:spcPct val="105000"/>
                        </a:lnSpc>
                      </a:pPr>
                      <a:r>
                        <a:rPr lang="zh-CN" sz="2000" kern="100" dirty="0">
                          <a:effectLst/>
                          <a:latin typeface="+mj-ea"/>
                          <a:ea typeface="+mj-ea"/>
                        </a:rPr>
                        <a:t>标题技巧</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extLst>
                  <a:ext uri="{0D108BD9-81ED-4DB2-BD59-A6C34878D82A}">
                    <a16:rowId xmlns:a16="http://schemas.microsoft.com/office/drawing/2014/main" val="942336589"/>
                  </a:ext>
                </a:extLst>
              </a:tr>
              <a:tr h="523009">
                <a:tc>
                  <a:txBody>
                    <a:bodyPr/>
                    <a:lstStyle/>
                    <a:p>
                      <a:pPr indent="266700" algn="ctr">
                        <a:lnSpc>
                          <a:spcPct val="105000"/>
                        </a:lnSpc>
                      </a:pPr>
                      <a:r>
                        <a:rPr lang="zh-CN" sz="2000" kern="100">
                          <a:effectLst/>
                          <a:latin typeface="+mj-ea"/>
                          <a:ea typeface="+mj-ea"/>
                        </a:rPr>
                        <a:t>内容写法</a:t>
                      </a:r>
                      <a:endParaRPr lang="zh-CN" sz="2000" kern="10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j-ea"/>
                          <a:ea typeface="+mj-ea"/>
                        </a:rPr>
                        <a:t> </a:t>
                      </a:r>
                      <a:endParaRPr lang="zh-CN" sz="2000" kern="100">
                        <a:effectLst/>
                        <a:latin typeface="+mj-ea"/>
                        <a:ea typeface="+mj-ea"/>
                        <a:cs typeface="Times New Roman" panose="02020603050405020304" pitchFamily="18" charset="0"/>
                      </a:endParaRPr>
                    </a:p>
                  </a:txBody>
                  <a:tcPr marL="68564" marR="68564" marT="0" marB="0"/>
                </a:tc>
                <a:extLst>
                  <a:ext uri="{0D108BD9-81ED-4DB2-BD59-A6C34878D82A}">
                    <a16:rowId xmlns:a16="http://schemas.microsoft.com/office/drawing/2014/main" val="4101822948"/>
                  </a:ext>
                </a:extLst>
              </a:tr>
              <a:tr h="523009">
                <a:tc>
                  <a:txBody>
                    <a:bodyPr/>
                    <a:lstStyle/>
                    <a:p>
                      <a:pPr indent="266700" algn="ctr">
                        <a:lnSpc>
                          <a:spcPct val="105000"/>
                        </a:lnSpc>
                      </a:pPr>
                      <a:r>
                        <a:rPr lang="zh-CN" sz="2000" kern="100" dirty="0">
                          <a:effectLst/>
                          <a:latin typeface="+mj-ea"/>
                          <a:ea typeface="+mj-ea"/>
                        </a:rPr>
                        <a:t>语言风格</a:t>
                      </a:r>
                      <a:endParaRPr lang="zh-CN" sz="2000" kern="100" dirty="0">
                        <a:effectLst/>
                        <a:latin typeface="+mj-ea"/>
                        <a:ea typeface="+mj-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j-ea"/>
                          <a:ea typeface="+mj-ea"/>
                        </a:rPr>
                        <a:t> </a:t>
                      </a:r>
                      <a:endParaRPr lang="zh-CN" sz="2000" kern="100" dirty="0">
                        <a:effectLst/>
                        <a:latin typeface="+mj-ea"/>
                        <a:ea typeface="+mj-ea"/>
                        <a:cs typeface="Times New Roman" panose="02020603050405020304" pitchFamily="18" charset="0"/>
                      </a:endParaRPr>
                    </a:p>
                  </a:txBody>
                  <a:tcPr marL="68564" marR="68564" marT="0" marB="0"/>
                </a:tc>
                <a:extLst>
                  <a:ext uri="{0D108BD9-81ED-4DB2-BD59-A6C34878D82A}">
                    <a16:rowId xmlns:a16="http://schemas.microsoft.com/office/drawing/2014/main" val="2282513066"/>
                  </a:ext>
                </a:extLst>
              </a:tr>
            </a:tbl>
          </a:graphicData>
        </a:graphic>
      </p:graphicFrame>
      <p:sp>
        <p:nvSpPr>
          <p:cNvPr id="4" name="Rectangle 1">
            <a:extLst>
              <a:ext uri="{FF2B5EF4-FFF2-40B4-BE49-F238E27FC236}">
                <a16:creationId xmlns:a16="http://schemas.microsoft.com/office/drawing/2014/main" id="{DC3E4974-30CF-472E-8B5E-912583B72042}"/>
              </a:ext>
            </a:extLst>
          </p:cNvPr>
          <p:cNvSpPr>
            <a:spLocks noChangeArrowheads="1"/>
          </p:cNvSpPr>
          <p:nvPr/>
        </p:nvSpPr>
        <p:spPr bwMode="auto">
          <a:xfrm>
            <a:off x="2021037" y="2779975"/>
            <a:ext cx="7148987" cy="30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4-1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火爆文章分析</a:t>
            </a:r>
            <a:endParaRPr lang="zh-CN" altLang="en-US" sz="1400" dirty="0">
              <a:solidFill>
                <a:prstClr val="black"/>
              </a:solidFill>
              <a:ea typeface="微软雅黑"/>
            </a:endParaRPr>
          </a:p>
        </p:txBody>
      </p:sp>
    </p:spTree>
    <p:extLst>
      <p:ext uri="{BB962C8B-B14F-4D97-AF65-F5344CB8AC3E}">
        <p14:creationId xmlns:p14="http://schemas.microsoft.com/office/powerpoint/2010/main" val="29349191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1. </a:t>
            </a:r>
            <a:r>
              <a:rPr lang="zh-CN" altLang="en-US" dirty="0"/>
              <a:t>项目一  写作微信公众号文章</a:t>
            </a:r>
            <a:endParaRPr lang="en-US" altLang="zh-CN" dirty="0"/>
          </a:p>
          <a:p>
            <a:pPr algn="l">
              <a:lnSpc>
                <a:spcPct val="105000"/>
              </a:lnSpc>
            </a:pPr>
            <a:r>
              <a:rPr lang="zh-CN" altLang="zh-CN"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2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拟定标题</a:t>
            </a:r>
            <a:endParaRPr lang="en-US" altLang="zh-CN" sz="2000" kern="100" dirty="0">
              <a:latin typeface="等线" panose="02010600030101010101" pitchFamily="2" charset="-122"/>
              <a:ea typeface="宋体" panose="02010600030101010101" pitchFamily="2" charset="-122"/>
              <a:cs typeface="Times New Roman" panose="02020603050405020304" pitchFamily="18" charset="0"/>
            </a:endParaRPr>
          </a:p>
          <a:p>
            <a:pPr algn="l">
              <a:lnSpc>
                <a:spcPct val="105000"/>
              </a:lnSpc>
            </a:pPr>
            <a:r>
              <a:rPr lang="zh-CN" altLang="en-US" sz="2000" dirty="0">
                <a:ea typeface="宋体" panose="02010600030101010101" pitchFamily="2" charset="-122"/>
                <a:cs typeface="Times New Roman" panose="02020603050405020304" pitchFamily="18" charset="0"/>
              </a:rPr>
              <a:t>任务描述：</a:t>
            </a:r>
          </a:p>
          <a:p>
            <a:pPr algn="l">
              <a:lnSpc>
                <a:spcPct val="105000"/>
              </a:lnSpc>
            </a:pPr>
            <a:r>
              <a:rPr lang="zh-CN" altLang="en-US" sz="2000" dirty="0">
                <a:ea typeface="宋体" panose="02010600030101010101" pitchFamily="2" charset="-122"/>
                <a:cs typeface="Times New Roman" panose="02020603050405020304" pitchFamily="18" charset="0"/>
              </a:rPr>
              <a:t>（</a:t>
            </a:r>
            <a:r>
              <a:rPr lang="en-US" altLang="zh-CN" sz="2000" dirty="0">
                <a:ea typeface="宋体" panose="02010600030101010101" pitchFamily="2" charset="-122"/>
                <a:cs typeface="Times New Roman" panose="02020603050405020304" pitchFamily="18" charset="0"/>
              </a:rPr>
              <a:t>1</a:t>
            </a:r>
            <a:r>
              <a:rPr lang="zh-CN" altLang="en-US" sz="2000" dirty="0">
                <a:ea typeface="宋体" panose="02010600030101010101" pitchFamily="2" charset="-122"/>
                <a:cs typeface="Times New Roman" panose="02020603050405020304" pitchFamily="18" charset="0"/>
              </a:rPr>
              <a:t>）各小组商讨确定一项佛山非遗。</a:t>
            </a:r>
          </a:p>
          <a:p>
            <a:pPr algn="l">
              <a:lnSpc>
                <a:spcPct val="105000"/>
              </a:lnSpc>
            </a:pPr>
            <a:r>
              <a:rPr lang="zh-CN" altLang="en-US" sz="2000" dirty="0">
                <a:ea typeface="宋体" panose="02010600030101010101" pitchFamily="2" charset="-122"/>
                <a:cs typeface="Times New Roman" panose="02020603050405020304" pitchFamily="18" charset="0"/>
              </a:rPr>
              <a:t>（</a:t>
            </a:r>
            <a:r>
              <a:rPr lang="en-US" altLang="zh-CN" sz="2000" dirty="0">
                <a:ea typeface="宋体" panose="02010600030101010101" pitchFamily="2" charset="-122"/>
                <a:cs typeface="Times New Roman" panose="02020603050405020304" pitchFamily="18" charset="0"/>
              </a:rPr>
              <a:t>2</a:t>
            </a:r>
            <a:r>
              <a:rPr lang="zh-CN" altLang="en-US" sz="2000" dirty="0">
                <a:ea typeface="宋体" panose="02010600030101010101" pitchFamily="2" charset="-122"/>
                <a:cs typeface="Times New Roman" panose="02020603050405020304" pitchFamily="18" charset="0"/>
              </a:rPr>
              <a:t>）各学生小组根据选定的佛山非物质文化遗产，利用前面所学的标题技巧，设计</a:t>
            </a:r>
            <a:r>
              <a:rPr lang="en-US" altLang="zh-CN" sz="2000" dirty="0">
                <a:ea typeface="宋体" panose="02010600030101010101" pitchFamily="2" charset="-122"/>
                <a:cs typeface="Times New Roman" panose="02020603050405020304" pitchFamily="18" charset="0"/>
              </a:rPr>
              <a:t>6</a:t>
            </a:r>
            <a:r>
              <a:rPr lang="zh-CN" altLang="en-US" sz="2000" dirty="0">
                <a:ea typeface="宋体" panose="02010600030101010101" pitchFamily="2" charset="-122"/>
                <a:cs typeface="Times New Roman" panose="02020603050405020304" pitchFamily="18" charset="0"/>
              </a:rPr>
              <a:t>个标题，小组经过讨论确定最合适的标题填入下方表格</a:t>
            </a:r>
            <a:r>
              <a:rPr lang="en-US" altLang="zh-CN" sz="2000" dirty="0">
                <a:ea typeface="宋体" panose="02010600030101010101" pitchFamily="2" charset="-122"/>
                <a:cs typeface="Times New Roman" panose="02020603050405020304" pitchFamily="18" charset="0"/>
              </a:rPr>
              <a:t>4-3</a:t>
            </a:r>
            <a:r>
              <a:rPr lang="zh-CN" altLang="en-US" sz="2000" dirty="0">
                <a:ea typeface="宋体" panose="02010600030101010101" pitchFamily="2" charset="-122"/>
                <a:cs typeface="Times New Roman" panose="02020603050405020304" pitchFamily="18" charset="0"/>
              </a:rPr>
              <a:t>。</a:t>
            </a:r>
          </a:p>
          <a:p>
            <a:pPr algn="l">
              <a:lnSpc>
                <a:spcPct val="105000"/>
              </a:lnSpc>
            </a:pPr>
            <a:r>
              <a:rPr lang="zh-CN" altLang="zh-CN" sz="2000" dirty="0">
                <a:ea typeface="宋体" panose="02010600030101010101" pitchFamily="2" charset="-122"/>
                <a:cs typeface="Times New Roman" panose="02020603050405020304" pitchFamily="18" charset="0"/>
              </a:rPr>
              <a:t>。</a:t>
            </a:r>
            <a:endParaRPr lang="zh-CN" altLang="en-US" sz="2000" dirty="0"/>
          </a:p>
        </p:txBody>
      </p:sp>
      <p:graphicFrame>
        <p:nvGraphicFramePr>
          <p:cNvPr id="5" name="表格 4">
            <a:extLst>
              <a:ext uri="{FF2B5EF4-FFF2-40B4-BE49-F238E27FC236}">
                <a16:creationId xmlns:a16="http://schemas.microsoft.com/office/drawing/2014/main" id="{3937FB1D-41B8-45D2-92D4-4D198E6426DE}"/>
              </a:ext>
            </a:extLst>
          </p:cNvPr>
          <p:cNvGraphicFramePr>
            <a:graphicFrameLocks noGrp="1"/>
          </p:cNvGraphicFramePr>
          <p:nvPr/>
        </p:nvGraphicFramePr>
        <p:xfrm>
          <a:off x="751172" y="3643509"/>
          <a:ext cx="10259386" cy="3046183"/>
        </p:xfrm>
        <a:graphic>
          <a:graphicData uri="http://schemas.openxmlformats.org/drawingml/2006/table">
            <a:tbl>
              <a:tblPr firstRow="1" firstCol="1" bandRow="1">
                <a:tableStyleId>{5C22544A-7EE6-4342-B048-85BDC9FD1C3A}</a:tableStyleId>
              </a:tblPr>
              <a:tblGrid>
                <a:gridCol w="3045142">
                  <a:extLst>
                    <a:ext uri="{9D8B030D-6E8A-4147-A177-3AD203B41FA5}">
                      <a16:colId xmlns:a16="http://schemas.microsoft.com/office/drawing/2014/main" val="2487020686"/>
                    </a:ext>
                  </a:extLst>
                </a:gridCol>
                <a:gridCol w="2516331">
                  <a:extLst>
                    <a:ext uri="{9D8B030D-6E8A-4147-A177-3AD203B41FA5}">
                      <a16:colId xmlns:a16="http://schemas.microsoft.com/office/drawing/2014/main" val="1232159393"/>
                    </a:ext>
                  </a:extLst>
                </a:gridCol>
                <a:gridCol w="2205763">
                  <a:extLst>
                    <a:ext uri="{9D8B030D-6E8A-4147-A177-3AD203B41FA5}">
                      <a16:colId xmlns:a16="http://schemas.microsoft.com/office/drawing/2014/main" val="4130725445"/>
                    </a:ext>
                  </a:extLst>
                </a:gridCol>
                <a:gridCol w="2492150">
                  <a:extLst>
                    <a:ext uri="{9D8B030D-6E8A-4147-A177-3AD203B41FA5}">
                      <a16:colId xmlns:a16="http://schemas.microsoft.com/office/drawing/2014/main" val="1403412370"/>
                    </a:ext>
                  </a:extLst>
                </a:gridCol>
              </a:tblGrid>
              <a:tr h="523726">
                <a:tc>
                  <a:txBody>
                    <a:bodyPr/>
                    <a:lstStyle/>
                    <a:p>
                      <a:pPr indent="266700" algn="ctr">
                        <a:lnSpc>
                          <a:spcPct val="105000"/>
                        </a:lnSpc>
                      </a:pPr>
                      <a:r>
                        <a:rPr lang="zh-CN" sz="2000" kern="100" dirty="0">
                          <a:effectLst/>
                          <a:latin typeface="+mn-ea"/>
                          <a:ea typeface="+mn-ea"/>
                        </a:rPr>
                        <a:t>选取的佛山非遗名称</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标题内容</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拟定标题的思路</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450832658"/>
                  </a:ext>
                </a:extLst>
              </a:tr>
              <a:tr h="333122">
                <a:tc rowSpan="7">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1</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41585498"/>
                  </a:ext>
                </a:extLst>
              </a:tr>
              <a:tr h="333122">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2</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195046322"/>
                  </a:ext>
                </a:extLst>
              </a:tr>
              <a:tr h="333122">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3</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992347784"/>
                  </a:ext>
                </a:extLst>
              </a:tr>
              <a:tr h="333122">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4</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903160789"/>
                  </a:ext>
                </a:extLst>
              </a:tr>
              <a:tr h="333122">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5</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14071237"/>
                  </a:ext>
                </a:extLst>
              </a:tr>
              <a:tr h="333122">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标题</a:t>
                      </a:r>
                      <a:r>
                        <a:rPr lang="en-US" sz="2000" kern="100" dirty="0">
                          <a:effectLst/>
                          <a:latin typeface="+mn-ea"/>
                          <a:ea typeface="+mn-ea"/>
                        </a:rPr>
                        <a:t>6</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649833290"/>
                  </a:ext>
                </a:extLst>
              </a:tr>
              <a:tr h="523726">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确定的最合适标题</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138240276"/>
                  </a:ext>
                </a:extLst>
              </a:tr>
            </a:tbl>
          </a:graphicData>
        </a:graphic>
      </p:graphicFrame>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5022529" y="3239338"/>
            <a:ext cx="1713534" cy="58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4-3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标题拟定</a:t>
            </a:r>
          </a:p>
          <a:p>
            <a:pPr indent="269821" defTabSz="914217"/>
            <a:endParaRPr lang="zh-CN" altLang="en-US" dirty="0">
              <a:solidFill>
                <a:prstClr val="black"/>
              </a:solidFill>
              <a:ea typeface="微软雅黑"/>
            </a:endParaRPr>
          </a:p>
        </p:txBody>
      </p:sp>
    </p:spTree>
    <p:extLst>
      <p:ext uri="{BB962C8B-B14F-4D97-AF65-F5344CB8AC3E}">
        <p14:creationId xmlns:p14="http://schemas.microsoft.com/office/powerpoint/2010/main" val="81266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1. </a:t>
            </a:r>
            <a:r>
              <a:rPr lang="zh-CN" altLang="en-US" dirty="0"/>
              <a:t>项目一  写作微信公众号文章</a:t>
            </a:r>
            <a:endParaRPr lang="en-US" altLang="zh-CN" dirty="0"/>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3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撰写公众号文章</a:t>
            </a: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a:t>
            </a: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1</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）各学生小组分析选定的非遗文化特征，选择合适的正文写作方法，编辑公众号文章，并将正文写法归纳至下方表格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4-3</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523004" y="2876668"/>
            <a:ext cx="2611008" cy="58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4-3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公众号文章正文写法</a:t>
            </a:r>
          </a:p>
          <a:p>
            <a:pPr indent="269821" defTabSz="914217"/>
            <a:endParaRPr lang="zh-CN" altLang="en-US" dirty="0">
              <a:solidFill>
                <a:prstClr val="black"/>
              </a:solidFill>
              <a:ea typeface="微软雅黑"/>
            </a:endParaRPr>
          </a:p>
        </p:txBody>
      </p:sp>
      <p:graphicFrame>
        <p:nvGraphicFramePr>
          <p:cNvPr id="3" name="表格 2">
            <a:extLst>
              <a:ext uri="{FF2B5EF4-FFF2-40B4-BE49-F238E27FC236}">
                <a16:creationId xmlns:a16="http://schemas.microsoft.com/office/drawing/2014/main" id="{64D62070-2A92-4CFB-BF43-D8874DDEAA10}"/>
              </a:ext>
            </a:extLst>
          </p:cNvPr>
          <p:cNvGraphicFramePr>
            <a:graphicFrameLocks noGrp="1"/>
          </p:cNvGraphicFramePr>
          <p:nvPr/>
        </p:nvGraphicFramePr>
        <p:xfrm>
          <a:off x="840371" y="3334934"/>
          <a:ext cx="10600459" cy="961226"/>
        </p:xfrm>
        <a:graphic>
          <a:graphicData uri="http://schemas.openxmlformats.org/drawingml/2006/table">
            <a:tbl>
              <a:tblPr firstRow="1" firstCol="1" bandRow="1">
                <a:tableStyleId>{5C22544A-7EE6-4342-B048-85BDC9FD1C3A}</a:tableStyleId>
              </a:tblPr>
              <a:tblGrid>
                <a:gridCol w="2891614">
                  <a:extLst>
                    <a:ext uri="{9D8B030D-6E8A-4147-A177-3AD203B41FA5}">
                      <a16:colId xmlns:a16="http://schemas.microsoft.com/office/drawing/2014/main" val="2426264818"/>
                    </a:ext>
                  </a:extLst>
                </a:gridCol>
                <a:gridCol w="2408614">
                  <a:extLst>
                    <a:ext uri="{9D8B030D-6E8A-4147-A177-3AD203B41FA5}">
                      <a16:colId xmlns:a16="http://schemas.microsoft.com/office/drawing/2014/main" val="2892506467"/>
                    </a:ext>
                  </a:extLst>
                </a:gridCol>
                <a:gridCol w="2650116">
                  <a:extLst>
                    <a:ext uri="{9D8B030D-6E8A-4147-A177-3AD203B41FA5}">
                      <a16:colId xmlns:a16="http://schemas.microsoft.com/office/drawing/2014/main" val="2055974565"/>
                    </a:ext>
                  </a:extLst>
                </a:gridCol>
                <a:gridCol w="2650116">
                  <a:extLst>
                    <a:ext uri="{9D8B030D-6E8A-4147-A177-3AD203B41FA5}">
                      <a16:colId xmlns:a16="http://schemas.microsoft.com/office/drawing/2014/main" val="2427342757"/>
                    </a:ext>
                  </a:extLst>
                </a:gridCol>
              </a:tblGrid>
              <a:tr h="395066">
                <a:tc>
                  <a:txBody>
                    <a:bodyPr/>
                    <a:lstStyle/>
                    <a:p>
                      <a:pPr indent="266700" algn="ctr">
                        <a:lnSpc>
                          <a:spcPct val="105000"/>
                        </a:lnSpc>
                      </a:pPr>
                      <a:r>
                        <a:rPr lang="zh-CN" sz="2000" kern="100" dirty="0">
                          <a:effectLst/>
                          <a:latin typeface="+mn-ea"/>
                          <a:ea typeface="+mn-ea"/>
                        </a:rPr>
                        <a:t>选取的佛山非遗名称</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正文开头写法</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正文中间写法</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正文结尾写法</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792374560"/>
                  </a:ext>
                </a:extLst>
              </a:tr>
              <a:tr h="566161">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tc>
                <a:extLst>
                  <a:ext uri="{0D108BD9-81ED-4DB2-BD59-A6C34878D82A}">
                    <a16:rowId xmlns:a16="http://schemas.microsoft.com/office/drawing/2014/main" val="4250720727"/>
                  </a:ext>
                </a:extLst>
              </a:tr>
            </a:tbl>
          </a:graphicData>
        </a:graphic>
      </p:graphicFrame>
    </p:spTree>
    <p:extLst>
      <p:ext uri="{BB962C8B-B14F-4D97-AF65-F5344CB8AC3E}">
        <p14:creationId xmlns:p14="http://schemas.microsoft.com/office/powerpoint/2010/main" val="1783068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1. </a:t>
            </a:r>
            <a:r>
              <a:rPr lang="zh-CN" altLang="en-US" dirty="0"/>
              <a:t>项目一  写作微信公众号文章</a:t>
            </a:r>
            <a:endParaRPr lang="en-US" altLang="zh-CN" dirty="0"/>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3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撰写公众号文章</a:t>
            </a: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a:t>
            </a: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2</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）各学生小组合作发现公众号文章的问题并进行修改润色，将问题及修改内容填入下方表格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4-4</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478131" y="2876668"/>
            <a:ext cx="2700756" cy="58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4-4</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公众号文章诊断与修改</a:t>
            </a:r>
          </a:p>
          <a:p>
            <a:pPr indent="269821" defTabSz="914217"/>
            <a:endParaRPr lang="zh-CN" altLang="en-US" dirty="0">
              <a:solidFill>
                <a:prstClr val="black"/>
              </a:solidFill>
              <a:ea typeface="微软雅黑"/>
            </a:endParaRPr>
          </a:p>
        </p:txBody>
      </p:sp>
      <p:graphicFrame>
        <p:nvGraphicFramePr>
          <p:cNvPr id="4" name="表格 3">
            <a:extLst>
              <a:ext uri="{FF2B5EF4-FFF2-40B4-BE49-F238E27FC236}">
                <a16:creationId xmlns:a16="http://schemas.microsoft.com/office/drawing/2014/main" id="{364136FF-A452-4877-B692-A69B47191C3B}"/>
              </a:ext>
            </a:extLst>
          </p:cNvPr>
          <p:cNvGraphicFramePr>
            <a:graphicFrameLocks noGrp="1"/>
          </p:cNvGraphicFramePr>
          <p:nvPr/>
        </p:nvGraphicFramePr>
        <p:xfrm>
          <a:off x="1627429" y="3290246"/>
          <a:ext cx="9065701" cy="3070984"/>
        </p:xfrm>
        <a:graphic>
          <a:graphicData uri="http://schemas.openxmlformats.org/drawingml/2006/table">
            <a:tbl>
              <a:tblPr firstRow="1" firstCol="1" bandRow="1">
                <a:tableStyleId>{5C22544A-7EE6-4342-B048-85BDC9FD1C3A}</a:tableStyleId>
              </a:tblPr>
              <a:tblGrid>
                <a:gridCol w="2494002">
                  <a:extLst>
                    <a:ext uri="{9D8B030D-6E8A-4147-A177-3AD203B41FA5}">
                      <a16:colId xmlns:a16="http://schemas.microsoft.com/office/drawing/2014/main" val="3821827698"/>
                    </a:ext>
                  </a:extLst>
                </a:gridCol>
                <a:gridCol w="3296071">
                  <a:extLst>
                    <a:ext uri="{9D8B030D-6E8A-4147-A177-3AD203B41FA5}">
                      <a16:colId xmlns:a16="http://schemas.microsoft.com/office/drawing/2014/main" val="1218577758"/>
                    </a:ext>
                  </a:extLst>
                </a:gridCol>
                <a:gridCol w="3275629">
                  <a:extLst>
                    <a:ext uri="{9D8B030D-6E8A-4147-A177-3AD203B41FA5}">
                      <a16:colId xmlns:a16="http://schemas.microsoft.com/office/drawing/2014/main" val="1658914112"/>
                    </a:ext>
                  </a:extLst>
                </a:gridCol>
              </a:tblGrid>
              <a:tr h="439009">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诊断出的问题</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修改后的内容</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921946135"/>
                  </a:ext>
                </a:extLst>
              </a:tr>
              <a:tr h="438662">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83731501"/>
                  </a:ext>
                </a:extLst>
              </a:tr>
              <a:tr h="438662">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989501627"/>
                  </a:ext>
                </a:extLst>
              </a:tr>
              <a:tr h="438662">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59183374"/>
                  </a:ext>
                </a:extLst>
              </a:tr>
              <a:tr h="438662">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431067983"/>
                  </a:ext>
                </a:extLst>
              </a:tr>
              <a:tr h="438662">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107899777"/>
                  </a:ext>
                </a:extLst>
              </a:tr>
              <a:tr h="438662">
                <a:tc>
                  <a:txBody>
                    <a:bodyPr/>
                    <a:lstStyle/>
                    <a:p>
                      <a:pPr indent="266700" algn="ctr">
                        <a:lnSpc>
                          <a:spcPct val="105000"/>
                        </a:lnSpc>
                      </a:pPr>
                      <a:r>
                        <a:rPr lang="en-US" sz="2000" kern="100">
                          <a:effectLst/>
                          <a:latin typeface="+mn-ea"/>
                          <a:ea typeface="+mn-ea"/>
                        </a:rPr>
                        <a:t>6</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283975757"/>
                  </a:ext>
                </a:extLst>
              </a:tr>
            </a:tbl>
          </a:graphicData>
        </a:graphic>
      </p:graphicFrame>
    </p:spTree>
    <p:extLst>
      <p:ext uri="{BB962C8B-B14F-4D97-AF65-F5344CB8AC3E}">
        <p14:creationId xmlns:p14="http://schemas.microsoft.com/office/powerpoint/2010/main" val="2801161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2. </a:t>
            </a:r>
            <a:r>
              <a:rPr lang="zh-CN" altLang="en-US" dirty="0"/>
              <a:t>项目二  制作短视频</a:t>
            </a:r>
            <a:endParaRPr lang="en-US" altLang="zh-CN" dirty="0"/>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1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分析热点短视频</a:t>
            </a:r>
            <a:endParaRPr lang="en-US" altLang="zh-CN" sz="2000" kern="100" dirty="0">
              <a:latin typeface="等线" panose="02010600030101010101" pitchFamily="2" charset="-122"/>
              <a:ea typeface="宋体" panose="02010600030101010101" pitchFamily="2" charset="-122"/>
              <a:cs typeface="Times New Roman" panose="02020603050405020304" pitchFamily="18" charset="0"/>
            </a:endParaRP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任务描述：各学生小组在短视频平台上搜索以文化为主题的</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条传播量较高的热点短视频进行分析，并将分析填入下方表格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4-5</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629192" y="2775092"/>
            <a:ext cx="2398628" cy="58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4-5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热点短视频分析</a:t>
            </a:r>
          </a:p>
          <a:p>
            <a:pPr indent="269821" defTabSz="914217"/>
            <a:endParaRPr lang="zh-CN" altLang="en-US" dirty="0">
              <a:solidFill>
                <a:prstClr val="black"/>
              </a:solidFill>
              <a:ea typeface="微软雅黑"/>
            </a:endParaRPr>
          </a:p>
        </p:txBody>
      </p:sp>
      <p:graphicFrame>
        <p:nvGraphicFramePr>
          <p:cNvPr id="4" name="表格 3">
            <a:extLst>
              <a:ext uri="{FF2B5EF4-FFF2-40B4-BE49-F238E27FC236}">
                <a16:creationId xmlns:a16="http://schemas.microsoft.com/office/drawing/2014/main" id="{0EC3D18B-AD40-4355-AA56-A7575F24248F}"/>
              </a:ext>
            </a:extLst>
          </p:cNvPr>
          <p:cNvGraphicFramePr>
            <a:graphicFrameLocks noGrp="1"/>
          </p:cNvGraphicFramePr>
          <p:nvPr/>
        </p:nvGraphicFramePr>
        <p:xfrm>
          <a:off x="1056222" y="3233474"/>
          <a:ext cx="10384608" cy="3038872"/>
        </p:xfrm>
        <a:graphic>
          <a:graphicData uri="http://schemas.openxmlformats.org/drawingml/2006/table">
            <a:tbl>
              <a:tblPr firstRow="1" firstCol="1" bandRow="1">
                <a:tableStyleId>{5C22544A-7EE6-4342-B048-85BDC9FD1C3A}</a:tableStyleId>
              </a:tblPr>
              <a:tblGrid>
                <a:gridCol w="2076671">
                  <a:extLst>
                    <a:ext uri="{9D8B030D-6E8A-4147-A177-3AD203B41FA5}">
                      <a16:colId xmlns:a16="http://schemas.microsoft.com/office/drawing/2014/main" val="2764629965"/>
                    </a:ext>
                  </a:extLst>
                </a:gridCol>
                <a:gridCol w="2076671">
                  <a:extLst>
                    <a:ext uri="{9D8B030D-6E8A-4147-A177-3AD203B41FA5}">
                      <a16:colId xmlns:a16="http://schemas.microsoft.com/office/drawing/2014/main" val="1350197528"/>
                    </a:ext>
                  </a:extLst>
                </a:gridCol>
                <a:gridCol w="2076671">
                  <a:extLst>
                    <a:ext uri="{9D8B030D-6E8A-4147-A177-3AD203B41FA5}">
                      <a16:colId xmlns:a16="http://schemas.microsoft.com/office/drawing/2014/main" val="2833215887"/>
                    </a:ext>
                  </a:extLst>
                </a:gridCol>
                <a:gridCol w="2076671">
                  <a:extLst>
                    <a:ext uri="{9D8B030D-6E8A-4147-A177-3AD203B41FA5}">
                      <a16:colId xmlns:a16="http://schemas.microsoft.com/office/drawing/2014/main" val="794029958"/>
                    </a:ext>
                  </a:extLst>
                </a:gridCol>
                <a:gridCol w="2077923">
                  <a:extLst>
                    <a:ext uri="{9D8B030D-6E8A-4147-A177-3AD203B41FA5}">
                      <a16:colId xmlns:a16="http://schemas.microsoft.com/office/drawing/2014/main" val="1368485181"/>
                    </a:ext>
                  </a:extLst>
                </a:gridCol>
              </a:tblGrid>
              <a:tr h="434125">
                <a:tc>
                  <a:txBody>
                    <a:bodyPr/>
                    <a:lstStyle/>
                    <a:p>
                      <a:pPr indent="266700" algn="ctr">
                        <a:lnSpc>
                          <a:spcPct val="105000"/>
                        </a:lnSpc>
                      </a:pPr>
                      <a:r>
                        <a:rPr lang="zh-CN" sz="2000" kern="100" dirty="0">
                          <a:effectLst/>
                          <a:latin typeface="+mn-ea"/>
                          <a:ea typeface="+mn-ea"/>
                        </a:rPr>
                        <a:t>分析角度</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热点短视频</a:t>
                      </a: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热点短视频</a:t>
                      </a: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热点短视频</a:t>
                      </a: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热点短视频</a:t>
                      </a: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975655554"/>
                  </a:ext>
                </a:extLst>
              </a:tr>
              <a:tr h="434125">
                <a:tc>
                  <a:txBody>
                    <a:bodyPr/>
                    <a:lstStyle/>
                    <a:p>
                      <a:pPr indent="266700" algn="ctr">
                        <a:lnSpc>
                          <a:spcPct val="105000"/>
                        </a:lnSpc>
                      </a:pPr>
                      <a:r>
                        <a:rPr lang="zh-CN" sz="2000" kern="100">
                          <a:effectLst/>
                          <a:latin typeface="+mn-ea"/>
                          <a:ea typeface="+mn-ea"/>
                        </a:rPr>
                        <a:t>短视频平台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08494418"/>
                  </a:ext>
                </a:extLst>
              </a:tr>
              <a:tr h="434125">
                <a:tc>
                  <a:txBody>
                    <a:bodyPr/>
                    <a:lstStyle/>
                    <a:p>
                      <a:pPr indent="266700" algn="ctr">
                        <a:lnSpc>
                          <a:spcPct val="105000"/>
                        </a:lnSpc>
                      </a:pPr>
                      <a:r>
                        <a:rPr lang="zh-CN" sz="2000" kern="100">
                          <a:effectLst/>
                          <a:latin typeface="+mn-ea"/>
                          <a:ea typeface="+mn-ea"/>
                        </a:rPr>
                        <a:t>短视频内容</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71184039"/>
                  </a:ext>
                </a:extLst>
              </a:tr>
              <a:tr h="434125">
                <a:tc>
                  <a:txBody>
                    <a:bodyPr/>
                    <a:lstStyle/>
                    <a:p>
                      <a:pPr indent="266700" algn="ctr">
                        <a:lnSpc>
                          <a:spcPct val="105000"/>
                        </a:lnSpc>
                      </a:pPr>
                      <a:r>
                        <a:rPr lang="zh-CN" sz="2000" kern="100">
                          <a:effectLst/>
                          <a:latin typeface="+mn-ea"/>
                          <a:ea typeface="+mn-ea"/>
                        </a:rPr>
                        <a:t>内容创意</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66398415"/>
                  </a:ext>
                </a:extLst>
              </a:tr>
              <a:tr h="434125">
                <a:tc>
                  <a:txBody>
                    <a:bodyPr/>
                    <a:lstStyle/>
                    <a:p>
                      <a:pPr indent="266700" algn="ctr">
                        <a:lnSpc>
                          <a:spcPct val="105000"/>
                        </a:lnSpc>
                      </a:pPr>
                      <a:r>
                        <a:rPr lang="zh-CN" sz="2000" kern="100">
                          <a:effectLst/>
                          <a:latin typeface="+mn-ea"/>
                          <a:ea typeface="+mn-ea"/>
                        </a:rPr>
                        <a:t>字幕特点</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783721004"/>
                  </a:ext>
                </a:extLst>
              </a:tr>
              <a:tr h="434125">
                <a:tc>
                  <a:txBody>
                    <a:bodyPr/>
                    <a:lstStyle/>
                    <a:p>
                      <a:pPr indent="266700" algn="ctr">
                        <a:lnSpc>
                          <a:spcPct val="105000"/>
                        </a:lnSpc>
                      </a:pPr>
                      <a:r>
                        <a:rPr lang="zh-CN" sz="2000" kern="100">
                          <a:effectLst/>
                          <a:latin typeface="+mn-ea"/>
                          <a:ea typeface="+mn-ea"/>
                        </a:rPr>
                        <a:t>用户互动</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20221787"/>
                  </a:ext>
                </a:extLst>
              </a:tr>
              <a:tr h="434125">
                <a:tc>
                  <a:txBody>
                    <a:bodyPr/>
                    <a:lstStyle/>
                    <a:p>
                      <a:pPr indent="266700" algn="ctr">
                        <a:lnSpc>
                          <a:spcPct val="105000"/>
                        </a:lnSpc>
                      </a:pPr>
                      <a:r>
                        <a:rPr lang="zh-CN" sz="2000" kern="100">
                          <a:effectLst/>
                          <a:latin typeface="+mn-ea"/>
                          <a:ea typeface="+mn-ea"/>
                        </a:rPr>
                        <a:t>传播人群</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14116758"/>
                  </a:ext>
                </a:extLst>
              </a:tr>
            </a:tbl>
          </a:graphicData>
        </a:graphic>
      </p:graphicFrame>
    </p:spTree>
    <p:extLst>
      <p:ext uri="{BB962C8B-B14F-4D97-AF65-F5344CB8AC3E}">
        <p14:creationId xmlns:p14="http://schemas.microsoft.com/office/powerpoint/2010/main" val="2157363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2. </a:t>
            </a:r>
            <a:r>
              <a:rPr lang="zh-CN" altLang="en-US" dirty="0"/>
              <a:t>项目二  制作短视频</a:t>
            </a:r>
            <a:endParaRPr lang="en-US" altLang="zh-CN" dirty="0"/>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2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制定短视频内容策划方案</a:t>
            </a:r>
            <a:endParaRPr lang="en-US" altLang="zh-CN" sz="2000" kern="100" dirty="0">
              <a:latin typeface="等线" panose="02010600030101010101" pitchFamily="2" charset="-122"/>
              <a:ea typeface="宋体" panose="02010600030101010101" pitchFamily="2" charset="-122"/>
              <a:cs typeface="Times New Roman" panose="02020603050405020304" pitchFamily="18" charset="0"/>
            </a:endParaRP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任务描述：各学生小组根据选择的佛山非遗特点，制定短视频传播推广策划方案，并填好下方表格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4-6</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253761" y="2711606"/>
            <a:ext cx="3149493" cy="584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4-6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短视频内容策划方案分析表</a:t>
            </a:r>
          </a:p>
          <a:p>
            <a:pPr indent="269821" defTabSz="914217"/>
            <a:endParaRPr lang="zh-CN" altLang="en-US" dirty="0">
              <a:solidFill>
                <a:prstClr val="black"/>
              </a:solidFill>
              <a:ea typeface="微软雅黑"/>
            </a:endParaRPr>
          </a:p>
        </p:txBody>
      </p:sp>
      <p:graphicFrame>
        <p:nvGraphicFramePr>
          <p:cNvPr id="3" name="表格 2">
            <a:extLst>
              <a:ext uri="{FF2B5EF4-FFF2-40B4-BE49-F238E27FC236}">
                <a16:creationId xmlns:a16="http://schemas.microsoft.com/office/drawing/2014/main" id="{B0D53152-4DBE-4E8A-8044-E6671CFB93FE}"/>
              </a:ext>
            </a:extLst>
          </p:cNvPr>
          <p:cNvGraphicFramePr>
            <a:graphicFrameLocks noGrp="1"/>
          </p:cNvGraphicFramePr>
          <p:nvPr/>
        </p:nvGraphicFramePr>
        <p:xfrm>
          <a:off x="1068758" y="3098877"/>
          <a:ext cx="9967192" cy="3428998"/>
        </p:xfrm>
        <a:graphic>
          <a:graphicData uri="http://schemas.openxmlformats.org/drawingml/2006/table">
            <a:tbl>
              <a:tblPr firstRow="1" firstCol="1" bandRow="1">
                <a:tableStyleId>{5C22544A-7EE6-4342-B048-85BDC9FD1C3A}</a:tableStyleId>
              </a:tblPr>
              <a:tblGrid>
                <a:gridCol w="3085386">
                  <a:extLst>
                    <a:ext uri="{9D8B030D-6E8A-4147-A177-3AD203B41FA5}">
                      <a16:colId xmlns:a16="http://schemas.microsoft.com/office/drawing/2014/main" val="2855284912"/>
                    </a:ext>
                  </a:extLst>
                </a:gridCol>
                <a:gridCol w="6881806">
                  <a:extLst>
                    <a:ext uri="{9D8B030D-6E8A-4147-A177-3AD203B41FA5}">
                      <a16:colId xmlns:a16="http://schemas.microsoft.com/office/drawing/2014/main" val="1795027029"/>
                    </a:ext>
                  </a:extLst>
                </a:gridCol>
              </a:tblGrid>
              <a:tr h="420652">
                <a:tc>
                  <a:txBody>
                    <a:bodyPr/>
                    <a:lstStyle/>
                    <a:p>
                      <a:pPr indent="266700" algn="ctr">
                        <a:lnSpc>
                          <a:spcPct val="105000"/>
                        </a:lnSpc>
                      </a:pPr>
                      <a:r>
                        <a:rPr lang="zh-CN" sz="2000" kern="100" dirty="0">
                          <a:effectLst/>
                          <a:latin typeface="+mn-ea"/>
                          <a:ea typeface="+mn-ea"/>
                        </a:rPr>
                        <a:t>分析角度</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具体内容</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19266438"/>
                  </a:ext>
                </a:extLst>
              </a:tr>
              <a:tr h="484437">
                <a:tc>
                  <a:txBody>
                    <a:bodyPr/>
                    <a:lstStyle/>
                    <a:p>
                      <a:pPr indent="266700" algn="ctr">
                        <a:lnSpc>
                          <a:spcPct val="105000"/>
                        </a:lnSpc>
                      </a:pPr>
                      <a:r>
                        <a:rPr lang="zh-CN" sz="2000" kern="100" dirty="0">
                          <a:effectLst/>
                          <a:latin typeface="+mn-ea"/>
                          <a:ea typeface="+mn-ea"/>
                        </a:rPr>
                        <a:t>选定佛山非遗名称</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497129561"/>
                  </a:ext>
                </a:extLst>
              </a:tr>
              <a:tr h="420652">
                <a:tc>
                  <a:txBody>
                    <a:bodyPr/>
                    <a:lstStyle/>
                    <a:p>
                      <a:pPr indent="266700" algn="ctr">
                        <a:lnSpc>
                          <a:spcPct val="105000"/>
                        </a:lnSpc>
                      </a:pPr>
                      <a:r>
                        <a:rPr lang="zh-CN" sz="2000" kern="100">
                          <a:effectLst/>
                          <a:latin typeface="+mn-ea"/>
                          <a:ea typeface="+mn-ea"/>
                        </a:rPr>
                        <a:t>推广目的</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3944886"/>
                  </a:ext>
                </a:extLst>
              </a:tr>
              <a:tr h="420652">
                <a:tc>
                  <a:txBody>
                    <a:bodyPr/>
                    <a:lstStyle/>
                    <a:p>
                      <a:pPr indent="266700" algn="ctr">
                        <a:lnSpc>
                          <a:spcPct val="105000"/>
                        </a:lnSpc>
                      </a:pPr>
                      <a:r>
                        <a:rPr lang="zh-CN" sz="2000" kern="100">
                          <a:effectLst/>
                          <a:latin typeface="+mn-ea"/>
                          <a:ea typeface="+mn-ea"/>
                        </a:rPr>
                        <a:t>传播人群</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327952613"/>
                  </a:ext>
                </a:extLst>
              </a:tr>
              <a:tr h="420652">
                <a:tc>
                  <a:txBody>
                    <a:bodyPr/>
                    <a:lstStyle/>
                    <a:p>
                      <a:pPr indent="266700" algn="ctr">
                        <a:lnSpc>
                          <a:spcPct val="105000"/>
                        </a:lnSpc>
                      </a:pPr>
                      <a:r>
                        <a:rPr lang="zh-CN" sz="2000" kern="100">
                          <a:effectLst/>
                          <a:latin typeface="+mn-ea"/>
                          <a:ea typeface="+mn-ea"/>
                        </a:rPr>
                        <a:t>选题创意</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15626116"/>
                  </a:ext>
                </a:extLst>
              </a:tr>
              <a:tr h="420652">
                <a:tc>
                  <a:txBody>
                    <a:bodyPr/>
                    <a:lstStyle/>
                    <a:p>
                      <a:pPr indent="266700" algn="ctr">
                        <a:lnSpc>
                          <a:spcPct val="105000"/>
                        </a:lnSpc>
                      </a:pPr>
                      <a:r>
                        <a:rPr lang="zh-CN" sz="2000" kern="100">
                          <a:effectLst/>
                          <a:latin typeface="+mn-ea"/>
                          <a:ea typeface="+mn-ea"/>
                        </a:rPr>
                        <a:t>剧本设计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555466783"/>
                  </a:ext>
                </a:extLst>
              </a:tr>
              <a:tr h="420652">
                <a:tc>
                  <a:txBody>
                    <a:bodyPr/>
                    <a:lstStyle/>
                    <a:p>
                      <a:pPr indent="266700" algn="ctr">
                        <a:lnSpc>
                          <a:spcPct val="105000"/>
                        </a:lnSpc>
                      </a:pPr>
                      <a:r>
                        <a:rPr lang="zh-CN" sz="2000" kern="100">
                          <a:effectLst/>
                          <a:latin typeface="+mn-ea"/>
                          <a:ea typeface="+mn-ea"/>
                        </a:rPr>
                        <a:t>角色表现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752667817"/>
                  </a:ext>
                </a:extLst>
              </a:tr>
              <a:tr h="420652">
                <a:tc>
                  <a:txBody>
                    <a:bodyPr/>
                    <a:lstStyle/>
                    <a:p>
                      <a:pPr indent="266700" algn="ctr">
                        <a:lnSpc>
                          <a:spcPct val="105000"/>
                        </a:lnSpc>
                      </a:pPr>
                      <a:r>
                        <a:rPr lang="zh-CN" sz="2000" kern="100">
                          <a:effectLst/>
                          <a:latin typeface="+mn-ea"/>
                          <a:ea typeface="+mn-ea"/>
                        </a:rPr>
                        <a:t>预发布平台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39186860"/>
                  </a:ext>
                </a:extLst>
              </a:tr>
            </a:tbl>
          </a:graphicData>
        </a:graphic>
      </p:graphicFrame>
    </p:spTree>
    <p:extLst>
      <p:ext uri="{BB962C8B-B14F-4D97-AF65-F5344CB8AC3E}">
        <p14:creationId xmlns:p14="http://schemas.microsoft.com/office/powerpoint/2010/main" val="626493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2. </a:t>
            </a:r>
            <a:r>
              <a:rPr lang="zh-CN" altLang="en-US" dirty="0"/>
              <a:t>项目二  制作短视频</a:t>
            </a:r>
            <a:endParaRPr lang="en-US" altLang="zh-CN" dirty="0"/>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3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撰写短视频脚本</a:t>
            </a:r>
            <a:endParaRPr lang="en-US" altLang="zh-CN" sz="2000" kern="100" dirty="0">
              <a:latin typeface="等线" panose="02010600030101010101" pitchFamily="2" charset="-122"/>
              <a:ea typeface="宋体" panose="02010600030101010101" pitchFamily="2" charset="-122"/>
              <a:cs typeface="Times New Roman" panose="02020603050405020304" pitchFamily="18" charset="0"/>
            </a:endParaRPr>
          </a:p>
          <a:p>
            <a:pPr algn="l">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任务描述：各学生小组根据选择的佛山非遗特点，制定短视频传播推广策划方案，并填好下方表格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4-7</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612752" y="2685012"/>
            <a:ext cx="2431514" cy="30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4-7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短视频分镜头脚本</a:t>
            </a:r>
            <a:endParaRPr lang="zh-CN" altLang="en-US" dirty="0">
              <a:solidFill>
                <a:prstClr val="black"/>
              </a:solidFill>
              <a:ea typeface="微软雅黑"/>
            </a:endParaRPr>
          </a:p>
        </p:txBody>
      </p:sp>
      <p:graphicFrame>
        <p:nvGraphicFramePr>
          <p:cNvPr id="4" name="表格 3">
            <a:extLst>
              <a:ext uri="{FF2B5EF4-FFF2-40B4-BE49-F238E27FC236}">
                <a16:creationId xmlns:a16="http://schemas.microsoft.com/office/drawing/2014/main" id="{C442C93B-1340-427A-84BD-9FE5D38A2D86}"/>
              </a:ext>
            </a:extLst>
          </p:cNvPr>
          <p:cNvGraphicFramePr>
            <a:graphicFrameLocks noGrp="1"/>
          </p:cNvGraphicFramePr>
          <p:nvPr/>
        </p:nvGraphicFramePr>
        <p:xfrm>
          <a:off x="840102" y="3192530"/>
          <a:ext cx="10252171" cy="3325813"/>
        </p:xfrm>
        <a:graphic>
          <a:graphicData uri="http://schemas.openxmlformats.org/drawingml/2006/table">
            <a:tbl>
              <a:tblPr firstRow="1" firstCol="1" bandRow="1">
                <a:tableStyleId>{5C22544A-7EE6-4342-B048-85BDC9FD1C3A}</a:tableStyleId>
              </a:tblPr>
              <a:tblGrid>
                <a:gridCol w="1159358">
                  <a:extLst>
                    <a:ext uri="{9D8B030D-6E8A-4147-A177-3AD203B41FA5}">
                      <a16:colId xmlns:a16="http://schemas.microsoft.com/office/drawing/2014/main" val="498096323"/>
                    </a:ext>
                  </a:extLst>
                </a:gridCol>
                <a:gridCol w="1596636">
                  <a:extLst>
                    <a:ext uri="{9D8B030D-6E8A-4147-A177-3AD203B41FA5}">
                      <a16:colId xmlns:a16="http://schemas.microsoft.com/office/drawing/2014/main" val="3950770773"/>
                    </a:ext>
                  </a:extLst>
                </a:gridCol>
                <a:gridCol w="1159399">
                  <a:extLst>
                    <a:ext uri="{9D8B030D-6E8A-4147-A177-3AD203B41FA5}">
                      <a16:colId xmlns:a16="http://schemas.microsoft.com/office/drawing/2014/main" val="3151948111"/>
                    </a:ext>
                  </a:extLst>
                </a:gridCol>
                <a:gridCol w="1684002">
                  <a:extLst>
                    <a:ext uri="{9D8B030D-6E8A-4147-A177-3AD203B41FA5}">
                      <a16:colId xmlns:a16="http://schemas.microsoft.com/office/drawing/2014/main" val="3507072542"/>
                    </a:ext>
                  </a:extLst>
                </a:gridCol>
                <a:gridCol w="1282757">
                  <a:extLst>
                    <a:ext uri="{9D8B030D-6E8A-4147-A177-3AD203B41FA5}">
                      <a16:colId xmlns:a16="http://schemas.microsoft.com/office/drawing/2014/main" val="3849273884"/>
                    </a:ext>
                  </a:extLst>
                </a:gridCol>
                <a:gridCol w="1654732">
                  <a:extLst>
                    <a:ext uri="{9D8B030D-6E8A-4147-A177-3AD203B41FA5}">
                      <a16:colId xmlns:a16="http://schemas.microsoft.com/office/drawing/2014/main" val="881337001"/>
                    </a:ext>
                  </a:extLst>
                </a:gridCol>
                <a:gridCol w="1715287">
                  <a:extLst>
                    <a:ext uri="{9D8B030D-6E8A-4147-A177-3AD203B41FA5}">
                      <a16:colId xmlns:a16="http://schemas.microsoft.com/office/drawing/2014/main" val="4114041928"/>
                    </a:ext>
                  </a:extLst>
                </a:gridCol>
              </a:tblGrid>
              <a:tr h="970946">
                <a:tc>
                  <a:txBody>
                    <a:bodyPr/>
                    <a:lstStyle/>
                    <a:p>
                      <a:pPr indent="266700" algn="ctr">
                        <a:lnSpc>
                          <a:spcPct val="105000"/>
                        </a:lnSpc>
                      </a:pPr>
                      <a:r>
                        <a:rPr lang="zh-CN" sz="2000" kern="100" dirty="0">
                          <a:effectLst/>
                          <a:latin typeface="+mn-ea"/>
                          <a:ea typeface="+mn-ea"/>
                        </a:rPr>
                        <a:t>镜头</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拍摄方式</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时间</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场景</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画面</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配乐</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备注</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267880645"/>
                  </a:ext>
                </a:extLst>
              </a:tr>
              <a:tr h="470171">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965511793"/>
                  </a:ext>
                </a:extLst>
              </a:tr>
              <a:tr h="470171">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45891131"/>
                  </a:ext>
                </a:extLst>
              </a:tr>
              <a:tr h="470171">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41972221"/>
                  </a:ext>
                </a:extLst>
              </a:tr>
              <a:tr h="470171">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598598970"/>
                  </a:ext>
                </a:extLst>
              </a:tr>
              <a:tr h="474182">
                <a:tc>
                  <a:txBody>
                    <a:bodyPr/>
                    <a:lstStyle/>
                    <a:p>
                      <a:pPr indent="266700" algn="ctr">
                        <a:lnSpc>
                          <a:spcPct val="105000"/>
                        </a:lnSpc>
                      </a:pPr>
                      <a:r>
                        <a:rPr lang="en-US" sz="2000" kern="100" dirty="0">
                          <a:effectLst/>
                          <a:latin typeface="+mn-ea"/>
                          <a:ea typeface="+mn-ea"/>
                        </a:rPr>
                        <a:t>……</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244664033"/>
                  </a:ext>
                </a:extLst>
              </a:tr>
            </a:tbl>
          </a:graphicData>
        </a:graphic>
      </p:graphicFrame>
    </p:spTree>
    <p:extLst>
      <p:ext uri="{BB962C8B-B14F-4D97-AF65-F5344CB8AC3E}">
        <p14:creationId xmlns:p14="http://schemas.microsoft.com/office/powerpoint/2010/main" val="27683865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3. </a:t>
            </a:r>
            <a:r>
              <a:rPr lang="zh-CN" altLang="en-US" dirty="0"/>
              <a:t>项目三  数据分析</a:t>
            </a:r>
            <a:endParaRPr lang="en-US" altLang="zh-CN" dirty="0"/>
          </a:p>
          <a:p>
            <a:pPr>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1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梳理运营数据指标</a:t>
            </a:r>
          </a:p>
          <a:p>
            <a:pPr>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任务描述：各学生小组梳理微信公众号和抖音短视频两种平台运营数据分析指标，并将指标梳理内容填入下方表格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4-8</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792247" y="2685012"/>
            <a:ext cx="2072523" cy="30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4-8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运营指标梳理</a:t>
            </a:r>
            <a:endParaRPr lang="zh-CN" altLang="en-US" dirty="0">
              <a:solidFill>
                <a:prstClr val="black"/>
              </a:solidFill>
              <a:ea typeface="微软雅黑"/>
            </a:endParaRPr>
          </a:p>
        </p:txBody>
      </p:sp>
      <p:graphicFrame>
        <p:nvGraphicFramePr>
          <p:cNvPr id="3" name="表格 2">
            <a:extLst>
              <a:ext uri="{FF2B5EF4-FFF2-40B4-BE49-F238E27FC236}">
                <a16:creationId xmlns:a16="http://schemas.microsoft.com/office/drawing/2014/main" id="{45FFD7C9-4CFF-47A7-B289-EC9CB30EFDFE}"/>
              </a:ext>
            </a:extLst>
          </p:cNvPr>
          <p:cNvGraphicFramePr>
            <a:graphicFrameLocks noGrp="1"/>
          </p:cNvGraphicFramePr>
          <p:nvPr/>
        </p:nvGraphicFramePr>
        <p:xfrm>
          <a:off x="751171" y="3085386"/>
          <a:ext cx="10462538" cy="3432957"/>
        </p:xfrm>
        <a:graphic>
          <a:graphicData uri="http://schemas.openxmlformats.org/drawingml/2006/table">
            <a:tbl>
              <a:tblPr firstRow="1" firstCol="1" bandRow="1">
                <a:tableStyleId>{5C22544A-7EE6-4342-B048-85BDC9FD1C3A}</a:tableStyleId>
              </a:tblPr>
              <a:tblGrid>
                <a:gridCol w="1697539">
                  <a:extLst>
                    <a:ext uri="{9D8B030D-6E8A-4147-A177-3AD203B41FA5}">
                      <a16:colId xmlns:a16="http://schemas.microsoft.com/office/drawing/2014/main" val="968853743"/>
                    </a:ext>
                  </a:extLst>
                </a:gridCol>
                <a:gridCol w="4382500">
                  <a:extLst>
                    <a:ext uri="{9D8B030D-6E8A-4147-A177-3AD203B41FA5}">
                      <a16:colId xmlns:a16="http://schemas.microsoft.com/office/drawing/2014/main" val="1024001505"/>
                    </a:ext>
                  </a:extLst>
                </a:gridCol>
                <a:gridCol w="4382500">
                  <a:extLst>
                    <a:ext uri="{9D8B030D-6E8A-4147-A177-3AD203B41FA5}">
                      <a16:colId xmlns:a16="http://schemas.microsoft.com/office/drawing/2014/main" val="2883092451"/>
                    </a:ext>
                  </a:extLst>
                </a:gridCol>
              </a:tblGrid>
              <a:tr h="879019">
                <a:tc>
                  <a:txBody>
                    <a:bodyPr/>
                    <a:lstStyle/>
                    <a:p>
                      <a:pPr indent="266700" algn="ctr">
                        <a:lnSpc>
                          <a:spcPct val="105000"/>
                        </a:lnSpc>
                      </a:pPr>
                      <a:r>
                        <a:rPr lang="zh-CN" sz="2000" kern="100" dirty="0">
                          <a:effectLst/>
                          <a:latin typeface="+mn-ea"/>
                          <a:ea typeface="+mn-ea"/>
                        </a:rPr>
                        <a:t>分析平台</a:t>
                      </a:r>
                      <a:endParaRPr lang="zh-CN" sz="2000" kern="100" dirty="0">
                        <a:effectLst/>
                        <a:latin typeface="+mn-ea"/>
                        <a:ea typeface="+mn-ea"/>
                        <a:cs typeface="Times New Roman" panose="02020603050405020304" pitchFamily="18" charset="0"/>
                      </a:endParaRPr>
                    </a:p>
                  </a:txBody>
                  <a:tcPr marL="68564" marR="68564" marT="0" marB="0" anchor="ctr"/>
                </a:tc>
                <a:tc gridSpan="2">
                  <a:txBody>
                    <a:bodyPr/>
                    <a:lstStyle/>
                    <a:p>
                      <a:pPr indent="266700" algn="ctr">
                        <a:lnSpc>
                          <a:spcPct val="105000"/>
                        </a:lnSpc>
                      </a:pPr>
                      <a:r>
                        <a:rPr lang="zh-CN" sz="2000" kern="100" dirty="0">
                          <a:effectLst/>
                          <a:latin typeface="+mn-ea"/>
                          <a:ea typeface="+mn-ea"/>
                        </a:rPr>
                        <a:t>数据分析梳理内容</a:t>
                      </a:r>
                      <a:endParaRPr lang="zh-CN" sz="2000" kern="100" dirty="0">
                        <a:effectLst/>
                        <a:latin typeface="+mn-ea"/>
                        <a:ea typeface="+mn-ea"/>
                        <a:cs typeface="Times New Roman" panose="02020603050405020304" pitchFamily="18" charset="0"/>
                      </a:endParaRPr>
                    </a:p>
                  </a:txBody>
                  <a:tcPr marL="68564" marR="68564" marT="0" marB="0" anchor="ctr"/>
                </a:tc>
                <a:tc hMerge="1">
                  <a:txBody>
                    <a:bodyPr/>
                    <a:lstStyle/>
                    <a:p>
                      <a:endParaRPr lang="zh-CN" altLang="en-US"/>
                    </a:p>
                  </a:txBody>
                  <a:tcPr/>
                </a:tc>
                <a:extLst>
                  <a:ext uri="{0D108BD9-81ED-4DB2-BD59-A6C34878D82A}">
                    <a16:rowId xmlns:a16="http://schemas.microsoft.com/office/drawing/2014/main" val="2797963224"/>
                  </a:ext>
                </a:extLst>
              </a:tr>
              <a:tr h="425656">
                <a:tc rowSpan="3">
                  <a:txBody>
                    <a:bodyPr/>
                    <a:lstStyle/>
                    <a:p>
                      <a:pPr indent="266700" algn="ctr">
                        <a:lnSpc>
                          <a:spcPct val="105000"/>
                        </a:lnSpc>
                      </a:pPr>
                      <a:r>
                        <a:rPr lang="zh-CN" sz="2000" kern="100">
                          <a:effectLst/>
                          <a:latin typeface="+mn-ea"/>
                          <a:ea typeface="+mn-ea"/>
                        </a:rPr>
                        <a:t>微信公众号</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推文分析指标</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754923991"/>
                  </a:ext>
                </a:extLst>
              </a:tr>
              <a:tr h="425656">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用户分析指标</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983742404"/>
                  </a:ext>
                </a:extLst>
              </a:tr>
              <a:tr h="425656">
                <a:tc vMerge="1">
                  <a:txBody>
                    <a:bodyPr/>
                    <a:lstStyle/>
                    <a:p>
                      <a:endParaRPr lang="zh-CN" altLang="en-US"/>
                    </a:p>
                  </a:txBody>
                  <a:tcPr/>
                </a:tc>
                <a:tc>
                  <a:txBody>
                    <a:bodyPr/>
                    <a:lstStyle/>
                    <a:p>
                      <a:pPr indent="266700" algn="ctr">
                        <a:lnSpc>
                          <a:spcPct val="105000"/>
                        </a:lnSpc>
                      </a:pPr>
                      <a:r>
                        <a:rPr lang="zh-CN" sz="2000" kern="100" dirty="0">
                          <a:effectLst/>
                          <a:latin typeface="+mn-ea"/>
                          <a:ea typeface="+mn-ea"/>
                        </a:rPr>
                        <a:t>数据分析工具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23739901"/>
                  </a:ext>
                </a:extLst>
              </a:tr>
              <a:tr h="425656">
                <a:tc rowSpan="3">
                  <a:txBody>
                    <a:bodyPr/>
                    <a:lstStyle/>
                    <a:p>
                      <a:pPr indent="266700" algn="ctr">
                        <a:lnSpc>
                          <a:spcPct val="105000"/>
                        </a:lnSpc>
                      </a:pPr>
                      <a:r>
                        <a:rPr lang="zh-CN" sz="2000" kern="100">
                          <a:effectLst/>
                          <a:latin typeface="+mn-ea"/>
                          <a:ea typeface="+mn-ea"/>
                        </a:rPr>
                        <a:t>抖音短视频</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基础数据指标</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280861743"/>
                  </a:ext>
                </a:extLst>
              </a:tr>
              <a:tr h="425656">
                <a:tc vMerge="1">
                  <a:txBody>
                    <a:bodyPr/>
                    <a:lstStyle/>
                    <a:p>
                      <a:endParaRPr lang="zh-CN" altLang="en-US"/>
                    </a:p>
                  </a:txBody>
                  <a:tcPr/>
                </a:tc>
                <a:tc>
                  <a:txBody>
                    <a:bodyPr/>
                    <a:lstStyle/>
                    <a:p>
                      <a:pPr indent="266700" algn="ctr">
                        <a:lnSpc>
                          <a:spcPct val="105000"/>
                        </a:lnSpc>
                      </a:pPr>
                      <a:r>
                        <a:rPr lang="zh-CN" sz="2000" kern="100">
                          <a:effectLst/>
                          <a:latin typeface="+mn-ea"/>
                          <a:ea typeface="+mn-ea"/>
                        </a:rPr>
                        <a:t>关键比率指标</a:t>
                      </a:r>
                      <a:endParaRPr lang="zh-CN" sz="2000" kern="100">
                        <a:effectLst/>
                        <a:latin typeface="+mn-ea"/>
                        <a:ea typeface="+mn-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tc>
                <a:extLst>
                  <a:ext uri="{0D108BD9-81ED-4DB2-BD59-A6C34878D82A}">
                    <a16:rowId xmlns:a16="http://schemas.microsoft.com/office/drawing/2014/main" val="902877710"/>
                  </a:ext>
                </a:extLst>
              </a:tr>
              <a:tr h="425656">
                <a:tc vMerge="1">
                  <a:txBody>
                    <a:bodyPr/>
                    <a:lstStyle/>
                    <a:p>
                      <a:endParaRPr lang="zh-CN" altLang="en-US"/>
                    </a:p>
                  </a:txBody>
                  <a:tcPr/>
                </a:tc>
                <a:tc>
                  <a:txBody>
                    <a:bodyPr/>
                    <a:lstStyle/>
                    <a:p>
                      <a:pPr indent="266700" algn="ctr">
                        <a:lnSpc>
                          <a:spcPct val="105000"/>
                        </a:lnSpc>
                      </a:pPr>
                      <a:r>
                        <a:rPr lang="zh-CN" sz="2000" kern="100">
                          <a:effectLst/>
                          <a:latin typeface="+mn-ea"/>
                          <a:ea typeface="+mn-ea"/>
                        </a:rPr>
                        <a:t>数据分析工具</a:t>
                      </a:r>
                      <a:endParaRPr lang="zh-CN" sz="2000" kern="100">
                        <a:effectLst/>
                        <a:latin typeface="+mn-ea"/>
                        <a:ea typeface="+mn-ea"/>
                        <a:cs typeface="Times New Roman" panose="02020603050405020304" pitchFamily="18" charset="0"/>
                      </a:endParaRPr>
                    </a:p>
                  </a:txBody>
                  <a:tcPr marL="68564" marR="68564" marT="0" marB="0"/>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tc>
                <a:extLst>
                  <a:ext uri="{0D108BD9-81ED-4DB2-BD59-A6C34878D82A}">
                    <a16:rowId xmlns:a16="http://schemas.microsoft.com/office/drawing/2014/main" val="3702098417"/>
                  </a:ext>
                </a:extLst>
              </a:tr>
            </a:tbl>
          </a:graphicData>
        </a:graphic>
      </p:graphicFrame>
    </p:spTree>
    <p:extLst>
      <p:ext uri="{BB962C8B-B14F-4D97-AF65-F5344CB8AC3E}">
        <p14:creationId xmlns:p14="http://schemas.microsoft.com/office/powerpoint/2010/main" val="5321917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3. </a:t>
            </a:r>
            <a:r>
              <a:rPr lang="zh-CN" altLang="en-US" dirty="0"/>
              <a:t>项目三  数据分析</a:t>
            </a:r>
            <a:endParaRPr lang="en-US" altLang="zh-CN" dirty="0"/>
          </a:p>
          <a:p>
            <a:pPr>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2  </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微信公众号数据分析</a:t>
            </a:r>
          </a:p>
          <a:p>
            <a:pPr>
              <a:lnSpc>
                <a:spcPct val="105000"/>
              </a:lnSpc>
            </a:pP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任务描述：各学生小组以“文化”为主题，选取转发率、点赞率、留言率等恰当数据指标，运用新榜数据、清博指数、飞瓜数据、灰豚数据、</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Excel</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等第三方数据分析工具对最近一周某些指标排名差异较大的两组公众号进行运营数据对比分析，撰写数据分析报告，并将报告内容填入下方表格</a:t>
            </a:r>
            <a:r>
              <a:rPr lang="en-US" altLang="zh-CN" sz="2000" kern="100" dirty="0">
                <a:latin typeface="等线" panose="02010600030101010101" pitchFamily="2" charset="-122"/>
                <a:ea typeface="宋体" panose="02010600030101010101" pitchFamily="2" charset="-122"/>
                <a:cs typeface="Times New Roman" panose="02020603050405020304" pitchFamily="18" charset="0"/>
              </a:rPr>
              <a:t>4-9</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406995" y="3121295"/>
            <a:ext cx="2969999" cy="30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4-9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微信公众号数据分析报告</a:t>
            </a:r>
            <a:endParaRPr lang="zh-CN" altLang="en-US" dirty="0">
              <a:solidFill>
                <a:prstClr val="black"/>
              </a:solidFill>
              <a:ea typeface="微软雅黑"/>
            </a:endParaRPr>
          </a:p>
        </p:txBody>
      </p:sp>
      <p:graphicFrame>
        <p:nvGraphicFramePr>
          <p:cNvPr id="4" name="表格 3">
            <a:extLst>
              <a:ext uri="{FF2B5EF4-FFF2-40B4-BE49-F238E27FC236}">
                <a16:creationId xmlns:a16="http://schemas.microsoft.com/office/drawing/2014/main" id="{402DA9EB-383D-4D95-AE2A-8771D61F122D}"/>
              </a:ext>
            </a:extLst>
          </p:cNvPr>
          <p:cNvGraphicFramePr>
            <a:graphicFrameLocks noGrp="1"/>
          </p:cNvGraphicFramePr>
          <p:nvPr/>
        </p:nvGraphicFramePr>
        <p:xfrm>
          <a:off x="635579" y="3442491"/>
          <a:ext cx="10767109" cy="3113993"/>
        </p:xfrm>
        <a:graphic>
          <a:graphicData uri="http://schemas.openxmlformats.org/drawingml/2006/table">
            <a:tbl>
              <a:tblPr firstRow="1" firstCol="1" bandRow="1">
                <a:tableStyleId>{5C22544A-7EE6-4342-B048-85BDC9FD1C3A}</a:tableStyleId>
              </a:tblPr>
              <a:tblGrid>
                <a:gridCol w="2325560">
                  <a:extLst>
                    <a:ext uri="{9D8B030D-6E8A-4147-A177-3AD203B41FA5}">
                      <a16:colId xmlns:a16="http://schemas.microsoft.com/office/drawing/2014/main" val="1053563395"/>
                    </a:ext>
                  </a:extLst>
                </a:gridCol>
                <a:gridCol w="4623087">
                  <a:extLst>
                    <a:ext uri="{9D8B030D-6E8A-4147-A177-3AD203B41FA5}">
                      <a16:colId xmlns:a16="http://schemas.microsoft.com/office/drawing/2014/main" val="12115113"/>
                    </a:ext>
                  </a:extLst>
                </a:gridCol>
                <a:gridCol w="3818462">
                  <a:extLst>
                    <a:ext uri="{9D8B030D-6E8A-4147-A177-3AD203B41FA5}">
                      <a16:colId xmlns:a16="http://schemas.microsoft.com/office/drawing/2014/main" val="570646885"/>
                    </a:ext>
                  </a:extLst>
                </a:gridCol>
              </a:tblGrid>
              <a:tr h="507089">
                <a:tc>
                  <a:txBody>
                    <a:bodyPr/>
                    <a:lstStyle/>
                    <a:p>
                      <a:pPr indent="266700" algn="ctr">
                        <a:lnSpc>
                          <a:spcPct val="105000"/>
                        </a:lnSpc>
                      </a:pPr>
                      <a:r>
                        <a:rPr lang="zh-CN" sz="2000" kern="100" dirty="0">
                          <a:effectLst/>
                          <a:latin typeface="+mn-ea"/>
                          <a:ea typeface="+mn-ea"/>
                        </a:rPr>
                        <a:t>分析要素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公众号</a:t>
                      </a:r>
                      <a:r>
                        <a:rPr lang="en-US" sz="2000" kern="100" dirty="0">
                          <a:effectLst/>
                          <a:latin typeface="+mn-ea"/>
                          <a:ea typeface="+mn-ea"/>
                        </a:rPr>
                        <a:t>1</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公众号</a:t>
                      </a: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974997666"/>
                  </a:ext>
                </a:extLst>
              </a:tr>
              <a:tr h="495185">
                <a:tc>
                  <a:txBody>
                    <a:bodyPr/>
                    <a:lstStyle/>
                    <a:p>
                      <a:pPr indent="266700" algn="ctr">
                        <a:lnSpc>
                          <a:spcPct val="105000"/>
                        </a:lnSpc>
                      </a:pPr>
                      <a:r>
                        <a:rPr lang="zh-CN" sz="2000" kern="100">
                          <a:effectLst/>
                          <a:latin typeface="+mn-ea"/>
                          <a:ea typeface="+mn-ea"/>
                        </a:rPr>
                        <a:t>公众号名称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19532507"/>
                  </a:ext>
                </a:extLst>
              </a:tr>
              <a:tr h="346828">
                <a:tc>
                  <a:txBody>
                    <a:bodyPr/>
                    <a:lstStyle/>
                    <a:p>
                      <a:pPr indent="266700" algn="ctr">
                        <a:lnSpc>
                          <a:spcPct val="105000"/>
                        </a:lnSpc>
                      </a:pPr>
                      <a:r>
                        <a:rPr lang="zh-CN" sz="2000" kern="100">
                          <a:effectLst/>
                          <a:latin typeface="+mn-ea"/>
                          <a:ea typeface="+mn-ea"/>
                        </a:rPr>
                        <a:t>选取依据</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173999889"/>
                  </a:ext>
                </a:extLst>
              </a:tr>
              <a:tr h="503875">
                <a:tc>
                  <a:txBody>
                    <a:bodyPr/>
                    <a:lstStyle/>
                    <a:p>
                      <a:pPr indent="266700" algn="ctr">
                        <a:lnSpc>
                          <a:spcPct val="105000"/>
                        </a:lnSpc>
                      </a:pPr>
                      <a:r>
                        <a:rPr lang="zh-CN" sz="2000" kern="100">
                          <a:effectLst/>
                          <a:latin typeface="+mn-ea"/>
                          <a:ea typeface="+mn-ea"/>
                        </a:rPr>
                        <a:t>分析工具</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608015636"/>
                  </a:ext>
                </a:extLst>
              </a:tr>
              <a:tr h="450822">
                <a:tc>
                  <a:txBody>
                    <a:bodyPr/>
                    <a:lstStyle/>
                    <a:p>
                      <a:pPr indent="266700" algn="ctr">
                        <a:lnSpc>
                          <a:spcPct val="105000"/>
                        </a:lnSpc>
                      </a:pPr>
                      <a:r>
                        <a:rPr lang="zh-CN" sz="2000" kern="100">
                          <a:effectLst/>
                          <a:latin typeface="+mn-ea"/>
                          <a:ea typeface="+mn-ea"/>
                        </a:rPr>
                        <a:t>推文数据表现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948685092"/>
                  </a:ext>
                </a:extLst>
              </a:tr>
              <a:tr h="463367">
                <a:tc>
                  <a:txBody>
                    <a:bodyPr/>
                    <a:lstStyle/>
                    <a:p>
                      <a:pPr indent="266700" algn="ctr">
                        <a:lnSpc>
                          <a:spcPct val="105000"/>
                        </a:lnSpc>
                      </a:pPr>
                      <a:r>
                        <a:rPr lang="zh-CN" sz="2000" kern="100">
                          <a:effectLst/>
                          <a:latin typeface="+mn-ea"/>
                          <a:ea typeface="+mn-ea"/>
                        </a:rPr>
                        <a:t>用户数据表现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668457968"/>
                  </a:ext>
                </a:extLst>
              </a:tr>
              <a:tr h="346828">
                <a:tc>
                  <a:txBody>
                    <a:bodyPr/>
                    <a:lstStyle/>
                    <a:p>
                      <a:pPr indent="266700" algn="ctr">
                        <a:lnSpc>
                          <a:spcPct val="105000"/>
                        </a:lnSpc>
                      </a:pPr>
                      <a:r>
                        <a:rPr lang="zh-CN" sz="2000" kern="100">
                          <a:effectLst/>
                          <a:latin typeface="+mn-ea"/>
                          <a:ea typeface="+mn-ea"/>
                        </a:rPr>
                        <a:t>分析结论</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338461100"/>
                  </a:ext>
                </a:extLst>
              </a:tr>
            </a:tbl>
          </a:graphicData>
        </a:graphic>
      </p:graphicFrame>
    </p:spTree>
    <p:extLst>
      <p:ext uri="{BB962C8B-B14F-4D97-AF65-F5344CB8AC3E}">
        <p14:creationId xmlns:p14="http://schemas.microsoft.com/office/powerpoint/2010/main" val="756792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4.2.3  </a:t>
            </a:r>
            <a:r>
              <a:rPr lang="zh-CN" altLang="en-US" dirty="0"/>
              <a:t>实训任务</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057831"/>
            <a:ext cx="10600728" cy="5171357"/>
          </a:xfrm>
        </p:spPr>
        <p:txBody>
          <a:bodyPr/>
          <a:lstStyle/>
          <a:p>
            <a:pPr indent="0">
              <a:lnSpc>
                <a:spcPct val="150000"/>
              </a:lnSpc>
            </a:pPr>
            <a:r>
              <a:rPr lang="en-US" altLang="zh-CN" dirty="0"/>
              <a:t>3. </a:t>
            </a:r>
            <a:r>
              <a:rPr lang="zh-CN" altLang="en-US" dirty="0"/>
              <a:t>项目三  数据分析</a:t>
            </a:r>
            <a:endParaRPr lang="en-US" altLang="zh-CN" dirty="0"/>
          </a:p>
          <a:p>
            <a:pPr indent="266647">
              <a:lnSpc>
                <a:spcPct val="105000"/>
              </a:lnSpc>
            </a:pPr>
            <a:r>
              <a:rPr lang="en-US" altLang="zh-CN" sz="1800" kern="100" dirty="0">
                <a:latin typeface="等线" panose="02010600030101010101" pitchFamily="2" charset="-122"/>
                <a:ea typeface="宋体" panose="02010600030101010101" pitchFamily="2" charset="-122"/>
                <a:cs typeface="Times New Roman" panose="02020603050405020304" pitchFamily="18" charset="0"/>
              </a:rPr>
              <a:t>    </a:t>
            </a:r>
            <a:r>
              <a:rPr lang="zh-CN" altLang="zh-CN" sz="1800" dirty="0">
                <a:ea typeface="宋体" panose="02010600030101010101" pitchFamily="2" charset="-122"/>
                <a:cs typeface="Times New Roman" panose="02020603050405020304" pitchFamily="18" charset="0"/>
              </a:rPr>
              <a:t>任务</a:t>
            </a:r>
            <a:r>
              <a:rPr lang="en-US" altLang="zh-CN" sz="1800" dirty="0">
                <a:ea typeface="宋体" panose="02010600030101010101" pitchFamily="2" charset="-122"/>
                <a:cs typeface="Times New Roman" panose="02020603050405020304" pitchFamily="18" charset="0"/>
              </a:rPr>
              <a:t>3  </a:t>
            </a:r>
            <a:r>
              <a:rPr lang="zh-CN" altLang="zh-CN" sz="1800" dirty="0">
                <a:ea typeface="宋体" panose="02010600030101010101" pitchFamily="2" charset="-122"/>
                <a:cs typeface="Times New Roman" panose="02020603050405020304" pitchFamily="18" charset="0"/>
              </a:rPr>
              <a:t>抖音短视频数据分析</a:t>
            </a:r>
          </a:p>
          <a:p>
            <a:r>
              <a:rPr lang="zh-CN" altLang="zh-CN" sz="1800" dirty="0">
                <a:ea typeface="宋体" panose="02010600030101010101" pitchFamily="2" charset="-122"/>
                <a:cs typeface="Times New Roman" panose="02020603050405020304" pitchFamily="18" charset="0"/>
              </a:rPr>
              <a:t>任务描述：各学生小组以“文化”为主题，选取转发率、点赞率、留言率、粉赞比等恰当数据指标，运用新榜数据、清博指数、飞瓜数据、灰豚数据、蝉妈妈、</a:t>
            </a:r>
            <a:r>
              <a:rPr lang="en-US" altLang="zh-CN" sz="1800" dirty="0">
                <a:ea typeface="宋体" panose="02010600030101010101" pitchFamily="2" charset="-122"/>
                <a:cs typeface="Times New Roman" panose="02020603050405020304" pitchFamily="18" charset="0"/>
              </a:rPr>
              <a:t>Excel</a:t>
            </a:r>
            <a:r>
              <a:rPr lang="zh-CN" altLang="zh-CN" sz="1800" dirty="0">
                <a:ea typeface="宋体" panose="02010600030101010101" pitchFamily="2" charset="-122"/>
                <a:cs typeface="Times New Roman" panose="02020603050405020304" pitchFamily="18" charset="0"/>
              </a:rPr>
              <a:t>等第三方数据分析工具对最近一周某些指标排名差异较大的两组抖音号进行运营数据对比分析，撰写数据分析报告，并将报告内容填入下方表格</a:t>
            </a:r>
            <a:r>
              <a:rPr lang="en-US" altLang="zh-CN" sz="1800" dirty="0">
                <a:ea typeface="宋体" panose="02010600030101010101" pitchFamily="2" charset="-122"/>
                <a:cs typeface="Times New Roman" panose="02020603050405020304" pitchFamily="18" charset="0"/>
              </a:rPr>
              <a:t>4-10</a:t>
            </a:r>
            <a:r>
              <a:rPr lang="zh-CN" altLang="en-US" sz="2000" kern="100" dirty="0">
                <a:latin typeface="等线" panose="02010600030101010101" pitchFamily="2" charset="-122"/>
                <a:ea typeface="宋体" panose="02010600030101010101" pitchFamily="2" charset="-122"/>
                <a:cs typeface="Times New Roman" panose="02020603050405020304" pitchFamily="18" charset="0"/>
              </a:rPr>
              <a:t>。</a:t>
            </a:r>
          </a:p>
          <a:p>
            <a:pPr algn="l">
              <a:lnSpc>
                <a:spcPct val="105000"/>
              </a:lnSpc>
            </a:pPr>
            <a:endParaRPr lang="zh-CN" altLang="en-US" sz="2000" dirty="0">
              <a:ea typeface="宋体" panose="02010600030101010101" pitchFamily="2" charset="-122"/>
              <a:cs typeface="Times New Roman" panose="02020603050405020304" pitchFamily="18" charset="0"/>
            </a:endParaRPr>
          </a:p>
        </p:txBody>
      </p:sp>
      <p:sp>
        <p:nvSpPr>
          <p:cNvPr id="6" name="Rectangle 1">
            <a:extLst>
              <a:ext uri="{FF2B5EF4-FFF2-40B4-BE49-F238E27FC236}">
                <a16:creationId xmlns:a16="http://schemas.microsoft.com/office/drawing/2014/main" id="{990F3F07-188E-4AE1-9945-6F223EFBCFA2}"/>
              </a:ext>
            </a:extLst>
          </p:cNvPr>
          <p:cNvSpPr>
            <a:spLocks noChangeArrowheads="1"/>
          </p:cNvSpPr>
          <p:nvPr/>
        </p:nvSpPr>
        <p:spPr bwMode="auto">
          <a:xfrm>
            <a:off x="4291854" y="3310410"/>
            <a:ext cx="3149493" cy="307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19" tIns="45709" rIns="91419" bIns="45709"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indent="269821" algn="ctr" defTabSz="914217"/>
            <a:r>
              <a:rPr lang="zh-CN"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表</a:t>
            </a:r>
            <a:r>
              <a:rPr lang="en-US" altLang="zh-CN"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4-10 </a:t>
            </a:r>
            <a:r>
              <a:rPr lang="zh-CN" altLang="en-US" sz="1400" dirty="0">
                <a:solidFill>
                  <a:prstClr val="black"/>
                </a:solidFill>
                <a:latin typeface="宋体" panose="02010600030101010101" pitchFamily="2" charset="-122"/>
                <a:ea typeface="宋体" panose="02010600030101010101" pitchFamily="2" charset="-122"/>
                <a:cs typeface="Times New Roman" panose="02020603050405020304" pitchFamily="18" charset="0"/>
              </a:rPr>
              <a:t>抖音短视频数据分析报告</a:t>
            </a:r>
            <a:endParaRPr lang="zh-CN" altLang="en-US" dirty="0">
              <a:solidFill>
                <a:prstClr val="black"/>
              </a:solidFill>
              <a:ea typeface="微软雅黑"/>
            </a:endParaRPr>
          </a:p>
        </p:txBody>
      </p:sp>
      <p:graphicFrame>
        <p:nvGraphicFramePr>
          <p:cNvPr id="3" name="表格 2">
            <a:extLst>
              <a:ext uri="{FF2B5EF4-FFF2-40B4-BE49-F238E27FC236}">
                <a16:creationId xmlns:a16="http://schemas.microsoft.com/office/drawing/2014/main" id="{2D55FBDD-CDA0-41A4-83DE-E76737BF8142}"/>
              </a:ext>
            </a:extLst>
          </p:cNvPr>
          <p:cNvGraphicFramePr>
            <a:graphicFrameLocks noGrp="1"/>
          </p:cNvGraphicFramePr>
          <p:nvPr/>
        </p:nvGraphicFramePr>
        <p:xfrm>
          <a:off x="751169" y="3618116"/>
          <a:ext cx="10600728" cy="2997051"/>
        </p:xfrm>
        <a:graphic>
          <a:graphicData uri="http://schemas.openxmlformats.org/drawingml/2006/table">
            <a:tbl>
              <a:tblPr firstRow="1" firstCol="1" bandRow="1">
                <a:tableStyleId>{5C22544A-7EE6-4342-B048-85BDC9FD1C3A}</a:tableStyleId>
              </a:tblPr>
              <a:tblGrid>
                <a:gridCol w="2732644">
                  <a:extLst>
                    <a:ext uri="{9D8B030D-6E8A-4147-A177-3AD203B41FA5}">
                      <a16:colId xmlns:a16="http://schemas.microsoft.com/office/drawing/2014/main" val="1041687165"/>
                    </a:ext>
                  </a:extLst>
                </a:gridCol>
                <a:gridCol w="4108628">
                  <a:extLst>
                    <a:ext uri="{9D8B030D-6E8A-4147-A177-3AD203B41FA5}">
                      <a16:colId xmlns:a16="http://schemas.microsoft.com/office/drawing/2014/main" val="2888151416"/>
                    </a:ext>
                  </a:extLst>
                </a:gridCol>
                <a:gridCol w="3759456">
                  <a:extLst>
                    <a:ext uri="{9D8B030D-6E8A-4147-A177-3AD203B41FA5}">
                      <a16:colId xmlns:a16="http://schemas.microsoft.com/office/drawing/2014/main" val="324825561"/>
                    </a:ext>
                  </a:extLst>
                </a:gridCol>
              </a:tblGrid>
              <a:tr h="418042">
                <a:tc>
                  <a:txBody>
                    <a:bodyPr/>
                    <a:lstStyle/>
                    <a:p>
                      <a:pPr indent="266700" algn="ctr">
                        <a:lnSpc>
                          <a:spcPct val="105000"/>
                        </a:lnSpc>
                      </a:pPr>
                      <a:r>
                        <a:rPr lang="zh-CN" sz="2000" kern="100" dirty="0">
                          <a:effectLst/>
                          <a:latin typeface="+mn-ea"/>
                          <a:ea typeface="+mn-ea"/>
                        </a:rPr>
                        <a:t>分析要素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抖音号</a:t>
                      </a:r>
                      <a:r>
                        <a:rPr lang="en-US" sz="2000" kern="100" dirty="0">
                          <a:effectLst/>
                          <a:latin typeface="+mn-ea"/>
                          <a:ea typeface="+mn-ea"/>
                        </a:rPr>
                        <a:t>1</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抖音号</a:t>
                      </a: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913750443"/>
                  </a:ext>
                </a:extLst>
              </a:tr>
              <a:tr h="418042">
                <a:tc>
                  <a:txBody>
                    <a:bodyPr/>
                    <a:lstStyle/>
                    <a:p>
                      <a:pPr indent="266700" algn="ctr">
                        <a:lnSpc>
                          <a:spcPct val="105000"/>
                        </a:lnSpc>
                      </a:pPr>
                      <a:r>
                        <a:rPr lang="zh-CN" sz="2000" kern="100">
                          <a:effectLst/>
                          <a:latin typeface="+mn-ea"/>
                          <a:ea typeface="+mn-ea"/>
                        </a:rPr>
                        <a:t>抖音号名称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28818886"/>
                  </a:ext>
                </a:extLst>
              </a:tr>
              <a:tr h="418042">
                <a:tc>
                  <a:txBody>
                    <a:bodyPr/>
                    <a:lstStyle/>
                    <a:p>
                      <a:pPr indent="266700" algn="ctr">
                        <a:lnSpc>
                          <a:spcPct val="105000"/>
                        </a:lnSpc>
                      </a:pPr>
                      <a:r>
                        <a:rPr lang="zh-CN" sz="2000" kern="100">
                          <a:effectLst/>
                          <a:latin typeface="+mn-ea"/>
                          <a:ea typeface="+mn-ea"/>
                        </a:rPr>
                        <a:t>选取依据</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880573101"/>
                  </a:ext>
                </a:extLst>
              </a:tr>
              <a:tr h="418042">
                <a:tc>
                  <a:txBody>
                    <a:bodyPr/>
                    <a:lstStyle/>
                    <a:p>
                      <a:pPr indent="266700" algn="ctr">
                        <a:lnSpc>
                          <a:spcPct val="105000"/>
                        </a:lnSpc>
                      </a:pPr>
                      <a:r>
                        <a:rPr lang="zh-CN" sz="2000" kern="100">
                          <a:effectLst/>
                          <a:latin typeface="+mn-ea"/>
                          <a:ea typeface="+mn-ea"/>
                        </a:rPr>
                        <a:t>分析工具</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67508803"/>
                  </a:ext>
                </a:extLst>
              </a:tr>
              <a:tr h="418042">
                <a:tc>
                  <a:txBody>
                    <a:bodyPr/>
                    <a:lstStyle/>
                    <a:p>
                      <a:pPr indent="266700" algn="ctr">
                        <a:lnSpc>
                          <a:spcPct val="105000"/>
                        </a:lnSpc>
                      </a:pPr>
                      <a:r>
                        <a:rPr lang="zh-CN" sz="2000" kern="100">
                          <a:effectLst/>
                          <a:latin typeface="+mn-ea"/>
                          <a:ea typeface="+mn-ea"/>
                        </a:rPr>
                        <a:t>基础数据表现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41577692"/>
                  </a:ext>
                </a:extLst>
              </a:tr>
              <a:tr h="488798">
                <a:tc>
                  <a:txBody>
                    <a:bodyPr/>
                    <a:lstStyle/>
                    <a:p>
                      <a:pPr indent="266700" algn="ctr">
                        <a:lnSpc>
                          <a:spcPct val="105000"/>
                        </a:lnSpc>
                      </a:pPr>
                      <a:r>
                        <a:rPr lang="zh-CN" sz="2000" kern="100">
                          <a:effectLst/>
                          <a:latin typeface="+mn-ea"/>
                          <a:ea typeface="+mn-ea"/>
                        </a:rPr>
                        <a:t>关键比率数据表现</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268013589"/>
                  </a:ext>
                </a:extLst>
              </a:tr>
              <a:tr h="418042">
                <a:tc>
                  <a:txBody>
                    <a:bodyPr/>
                    <a:lstStyle/>
                    <a:p>
                      <a:pPr indent="266700" algn="ctr">
                        <a:lnSpc>
                          <a:spcPct val="105000"/>
                        </a:lnSpc>
                      </a:pPr>
                      <a:r>
                        <a:rPr lang="zh-CN" sz="2000" kern="100">
                          <a:effectLst/>
                          <a:latin typeface="+mn-ea"/>
                          <a:ea typeface="+mn-ea"/>
                        </a:rPr>
                        <a:t>分析结论</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59924897"/>
                  </a:ext>
                </a:extLst>
              </a:tr>
            </a:tbl>
          </a:graphicData>
        </a:graphic>
      </p:graphicFrame>
    </p:spTree>
    <p:extLst>
      <p:ext uri="{BB962C8B-B14F-4D97-AF65-F5344CB8AC3E}">
        <p14:creationId xmlns:p14="http://schemas.microsoft.com/office/powerpoint/2010/main" val="4208601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38877" y="1779395"/>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p>
            <a:pPr algn="ctr" defTabSz="608843"/>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实训准备</a:t>
            </a:r>
            <a:endParaRPr lang="en-US" altLang="zh-CN"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MH_Number_1">
            <a:hlinkClick r:id="" action="ppaction://noaction"/>
          </p:cNvPr>
          <p:cNvSpPr/>
          <p:nvPr>
            <p:custDataLst>
              <p:tags r:id="rId2"/>
            </p:custDataLst>
          </p:nvPr>
        </p:nvSpPr>
        <p:spPr>
          <a:xfrm>
            <a:off x="4921726" y="1710892"/>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4.1</a:t>
            </a:r>
          </a:p>
        </p:txBody>
      </p:sp>
      <p:sp>
        <p:nvSpPr>
          <p:cNvPr id="8" name="MH_Entry_2">
            <a:hlinkClick r:id="" action="ppaction://noaction"/>
          </p:cNvPr>
          <p:cNvSpPr txBox="1"/>
          <p:nvPr>
            <p:custDataLst>
              <p:tags r:id="rId3"/>
            </p:custDataLst>
          </p:nvPr>
        </p:nvSpPr>
        <p:spPr>
          <a:xfrm>
            <a:off x="1038877" y="2890736"/>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实训内容</a:t>
            </a:r>
          </a:p>
        </p:txBody>
      </p:sp>
      <p:sp>
        <p:nvSpPr>
          <p:cNvPr id="10" name="MH_Entry_3">
            <a:hlinkClick r:id="rId11" action="ppaction://hlinksldjump"/>
          </p:cNvPr>
          <p:cNvSpPr txBox="1"/>
          <p:nvPr>
            <p:custDataLst>
              <p:tags r:id="rId4"/>
            </p:custDataLst>
          </p:nvPr>
        </p:nvSpPr>
        <p:spPr>
          <a:xfrm>
            <a:off x="1038877" y="400207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实训评价</a:t>
            </a:r>
          </a:p>
        </p:txBody>
      </p:sp>
      <p:sp>
        <p:nvSpPr>
          <p:cNvPr id="14" name="MH_Number_1">
            <a:hlinkClick r:id="" action="ppaction://noaction"/>
          </p:cNvPr>
          <p:cNvSpPr/>
          <p:nvPr>
            <p:custDataLst>
              <p:tags r:id="rId5"/>
            </p:custDataLst>
          </p:nvPr>
        </p:nvSpPr>
        <p:spPr>
          <a:xfrm>
            <a:off x="4921726" y="2814220"/>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4.2</a:t>
            </a:r>
          </a:p>
        </p:txBody>
      </p:sp>
      <p:sp>
        <p:nvSpPr>
          <p:cNvPr id="15" name="MH_Number_1">
            <a:hlinkClick r:id="" action="ppaction://noaction"/>
          </p:cNvPr>
          <p:cNvSpPr/>
          <p:nvPr>
            <p:custDataLst>
              <p:tags r:id="rId6"/>
            </p:custDataLst>
          </p:nvPr>
        </p:nvSpPr>
        <p:spPr>
          <a:xfrm>
            <a:off x="4921726" y="393008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4.3</a:t>
            </a:r>
          </a:p>
        </p:txBody>
      </p:sp>
      <p:grpSp>
        <p:nvGrpSpPr>
          <p:cNvPr id="11" name="组合 10">
            <a:extLst>
              <a:ext uri="{FF2B5EF4-FFF2-40B4-BE49-F238E27FC236}">
                <a16:creationId xmlns:a16="http://schemas.microsoft.com/office/drawing/2014/main" id="{37255202-7DCA-4914-9827-5F03A30B9B3A}"/>
              </a:ext>
            </a:extLst>
          </p:cNvPr>
          <p:cNvGrpSpPr/>
          <p:nvPr/>
        </p:nvGrpSpPr>
        <p:grpSpPr>
          <a:xfrm rot="21189419">
            <a:off x="8053987" y="2432265"/>
            <a:ext cx="2462417" cy="2341819"/>
            <a:chOff x="10541283" y="1103145"/>
            <a:chExt cx="1222262" cy="1556794"/>
          </a:xfrm>
        </p:grpSpPr>
        <p:pic>
          <p:nvPicPr>
            <p:cNvPr id="12" name="图片 11">
              <a:extLst>
                <a:ext uri="{FF2B5EF4-FFF2-40B4-BE49-F238E27FC236}">
                  <a16:creationId xmlns:a16="http://schemas.microsoft.com/office/drawing/2014/main" id="{8A937284-4875-4F03-94B6-8EA0C0C56664}"/>
                </a:ext>
              </a:extLst>
            </p:cNvPr>
            <p:cNvPicPr>
              <a:picLocks noChangeAspect="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3" name="图片 12">
              <a:extLst>
                <a:ext uri="{FF2B5EF4-FFF2-40B4-BE49-F238E27FC236}">
                  <a16:creationId xmlns:a16="http://schemas.microsoft.com/office/drawing/2014/main" id="{7A0A6E5A-881E-47F9-A16B-5E521F7537A0}"/>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6" name="组合 15">
              <a:extLst>
                <a:ext uri="{FF2B5EF4-FFF2-40B4-BE49-F238E27FC236}">
                  <a16:creationId xmlns:a16="http://schemas.microsoft.com/office/drawing/2014/main" id="{D52A9A4B-E101-4C17-AC80-693AC40816C0}"/>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0" name="Freeform 531">
                <a:extLst>
                  <a:ext uri="{FF2B5EF4-FFF2-40B4-BE49-F238E27FC236}">
                    <a16:creationId xmlns:a16="http://schemas.microsoft.com/office/drawing/2014/main" id="{E69DC48F-C020-4071-9916-30DE931801E4}"/>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1" name="Freeform 532">
                <a:extLst>
                  <a:ext uri="{FF2B5EF4-FFF2-40B4-BE49-F238E27FC236}">
                    <a16:creationId xmlns:a16="http://schemas.microsoft.com/office/drawing/2014/main" id="{35531A74-B62B-4CC2-91A0-0E562A2C9A6A}"/>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18" name="图片 17">
              <a:extLst>
                <a:ext uri="{FF2B5EF4-FFF2-40B4-BE49-F238E27FC236}">
                  <a16:creationId xmlns:a16="http://schemas.microsoft.com/office/drawing/2014/main" id="{97EE7754-CF8B-4432-BA76-AEF5051CCAF4}"/>
                </a:ext>
              </a:extLst>
            </p:cNvPr>
            <p:cNvPicPr>
              <a:picLocks noChangeAspect="1"/>
            </p:cNvPicPr>
            <p:nvPr/>
          </p:nvPicPr>
          <p:blipFill>
            <a:blip r:embed="rId14"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19" name="图片 18">
              <a:extLst>
                <a:ext uri="{FF2B5EF4-FFF2-40B4-BE49-F238E27FC236}">
                  <a16:creationId xmlns:a16="http://schemas.microsoft.com/office/drawing/2014/main" id="{F4ED12EC-45FC-4CD0-922B-B474E3A2E74E}"/>
                </a:ext>
              </a:extLst>
            </p:cNvPr>
            <p:cNvPicPr>
              <a:picLocks noChangeAspect="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
        <p:nvSpPr>
          <p:cNvPr id="22" name="MH_Entry_3">
            <a:hlinkClick r:id="rId11" action="ppaction://hlinksldjump"/>
            <a:extLst>
              <a:ext uri="{FF2B5EF4-FFF2-40B4-BE49-F238E27FC236}">
                <a16:creationId xmlns:a16="http://schemas.microsoft.com/office/drawing/2014/main" id="{90AAADE9-A366-486E-A331-ECB586B346D5}"/>
              </a:ext>
            </a:extLst>
          </p:cNvPr>
          <p:cNvSpPr txBox="1"/>
          <p:nvPr>
            <p:custDataLst>
              <p:tags r:id="rId7"/>
            </p:custDataLst>
          </p:nvPr>
        </p:nvSpPr>
        <p:spPr>
          <a:xfrm>
            <a:off x="1038877" y="496601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实训参考资料</a:t>
            </a:r>
          </a:p>
        </p:txBody>
      </p:sp>
      <p:sp>
        <p:nvSpPr>
          <p:cNvPr id="23" name="MH_Number_1">
            <a:hlinkClick r:id="" action="ppaction://noaction"/>
            <a:extLst>
              <a:ext uri="{FF2B5EF4-FFF2-40B4-BE49-F238E27FC236}">
                <a16:creationId xmlns:a16="http://schemas.microsoft.com/office/drawing/2014/main" id="{E0BE60A0-3CB2-44D5-AD69-5B86A9A2D3B0}"/>
              </a:ext>
            </a:extLst>
          </p:cNvPr>
          <p:cNvSpPr/>
          <p:nvPr>
            <p:custDataLst>
              <p:tags r:id="rId8"/>
            </p:custDataLst>
          </p:nvPr>
        </p:nvSpPr>
        <p:spPr>
          <a:xfrm>
            <a:off x="4921726" y="489402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4.4</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38877" y="1779395"/>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sym typeface="Arial" panose="020B0604020202020204" pitchFamily="34" charset="0"/>
              </a:rPr>
              <a:t>实</a:t>
            </a:r>
            <a:r>
              <a:rPr lang="zh-CN" altLang="en-US" sz="2400">
                <a:solidFill>
                  <a:prstClr val="white"/>
                </a:solidFill>
                <a:latin typeface="Times New Roman"/>
                <a:sym typeface="Arial" panose="020B0604020202020204" pitchFamily="34" charset="0"/>
              </a:rPr>
              <a:t>训准备</a:t>
            </a:r>
            <a:endParaRPr lang="en-US" altLang="zh-CN" sz="2400" dirty="0">
              <a:solidFill>
                <a:prstClr val="white"/>
              </a:solidFill>
              <a:latin typeface="Times New Roman"/>
              <a:sym typeface="Arial" panose="020B0604020202020204" pitchFamily="34" charset="0"/>
            </a:endParaRPr>
          </a:p>
        </p:txBody>
      </p:sp>
      <p:sp>
        <p:nvSpPr>
          <p:cNvPr id="7" name="MH_Number_1">
            <a:hlinkClick r:id="" action="ppaction://noaction"/>
          </p:cNvPr>
          <p:cNvSpPr/>
          <p:nvPr>
            <p:custDataLst>
              <p:tags r:id="rId2"/>
            </p:custDataLst>
          </p:nvPr>
        </p:nvSpPr>
        <p:spPr>
          <a:xfrm>
            <a:off x="4921726" y="1710892"/>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4.1</a:t>
            </a:r>
          </a:p>
        </p:txBody>
      </p:sp>
      <p:sp>
        <p:nvSpPr>
          <p:cNvPr id="8" name="MH_Entry_2">
            <a:hlinkClick r:id="" action="ppaction://noaction"/>
          </p:cNvPr>
          <p:cNvSpPr txBox="1"/>
          <p:nvPr>
            <p:custDataLst>
              <p:tags r:id="rId3"/>
            </p:custDataLst>
          </p:nvPr>
        </p:nvSpPr>
        <p:spPr>
          <a:xfrm>
            <a:off x="1038877" y="2890736"/>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rPr>
              <a:t>实训内容</a:t>
            </a:r>
          </a:p>
        </p:txBody>
      </p:sp>
      <p:sp>
        <p:nvSpPr>
          <p:cNvPr id="10" name="MH_Entry_3">
            <a:hlinkClick r:id="rId11" action="ppaction://hlinksldjump"/>
          </p:cNvPr>
          <p:cNvSpPr txBox="1"/>
          <p:nvPr>
            <p:custDataLst>
              <p:tags r:id="rId4"/>
            </p:custDataLst>
          </p:nvPr>
        </p:nvSpPr>
        <p:spPr>
          <a:xfrm>
            <a:off x="1038877" y="400207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rPr>
              <a:t>实训评价</a:t>
            </a:r>
          </a:p>
        </p:txBody>
      </p:sp>
      <p:sp>
        <p:nvSpPr>
          <p:cNvPr id="14" name="MH_Number_1">
            <a:hlinkClick r:id="" action="ppaction://noaction"/>
          </p:cNvPr>
          <p:cNvSpPr/>
          <p:nvPr>
            <p:custDataLst>
              <p:tags r:id="rId5"/>
            </p:custDataLst>
          </p:nvPr>
        </p:nvSpPr>
        <p:spPr>
          <a:xfrm>
            <a:off x="4921726" y="2814220"/>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4.2</a:t>
            </a:r>
          </a:p>
        </p:txBody>
      </p:sp>
      <p:sp>
        <p:nvSpPr>
          <p:cNvPr id="15" name="MH_Number_1">
            <a:hlinkClick r:id="" action="ppaction://noaction"/>
          </p:cNvPr>
          <p:cNvSpPr/>
          <p:nvPr>
            <p:custDataLst>
              <p:tags r:id="rId6"/>
            </p:custDataLst>
          </p:nvPr>
        </p:nvSpPr>
        <p:spPr>
          <a:xfrm>
            <a:off x="4921726" y="393008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4.3</a:t>
            </a:r>
          </a:p>
        </p:txBody>
      </p:sp>
      <p:grpSp>
        <p:nvGrpSpPr>
          <p:cNvPr id="11" name="组合 10">
            <a:extLst>
              <a:ext uri="{FF2B5EF4-FFF2-40B4-BE49-F238E27FC236}">
                <a16:creationId xmlns:a16="http://schemas.microsoft.com/office/drawing/2014/main" id="{37255202-7DCA-4914-9827-5F03A30B9B3A}"/>
              </a:ext>
            </a:extLst>
          </p:cNvPr>
          <p:cNvGrpSpPr/>
          <p:nvPr/>
        </p:nvGrpSpPr>
        <p:grpSpPr>
          <a:xfrm rot="21189419">
            <a:off x="8053987" y="2432265"/>
            <a:ext cx="2462417" cy="2341819"/>
            <a:chOff x="10541283" y="1103145"/>
            <a:chExt cx="1222262" cy="1556794"/>
          </a:xfrm>
        </p:grpSpPr>
        <p:pic>
          <p:nvPicPr>
            <p:cNvPr id="12" name="图片 11">
              <a:extLst>
                <a:ext uri="{FF2B5EF4-FFF2-40B4-BE49-F238E27FC236}">
                  <a16:creationId xmlns:a16="http://schemas.microsoft.com/office/drawing/2014/main" id="{8A937284-4875-4F03-94B6-8EA0C0C56664}"/>
                </a:ext>
              </a:extLst>
            </p:cNvPr>
            <p:cNvPicPr>
              <a:picLocks noChangeAspect="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3" name="图片 12">
              <a:extLst>
                <a:ext uri="{FF2B5EF4-FFF2-40B4-BE49-F238E27FC236}">
                  <a16:creationId xmlns:a16="http://schemas.microsoft.com/office/drawing/2014/main" id="{7A0A6E5A-881E-47F9-A16B-5E521F7537A0}"/>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6" name="组合 15">
              <a:extLst>
                <a:ext uri="{FF2B5EF4-FFF2-40B4-BE49-F238E27FC236}">
                  <a16:creationId xmlns:a16="http://schemas.microsoft.com/office/drawing/2014/main" id="{D52A9A4B-E101-4C17-AC80-693AC40816C0}"/>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0" name="Freeform 531">
                <a:extLst>
                  <a:ext uri="{FF2B5EF4-FFF2-40B4-BE49-F238E27FC236}">
                    <a16:creationId xmlns:a16="http://schemas.microsoft.com/office/drawing/2014/main" id="{E69DC48F-C020-4071-9916-30DE931801E4}"/>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1" name="Freeform 532">
                <a:extLst>
                  <a:ext uri="{FF2B5EF4-FFF2-40B4-BE49-F238E27FC236}">
                    <a16:creationId xmlns:a16="http://schemas.microsoft.com/office/drawing/2014/main" id="{35531A74-B62B-4CC2-91A0-0E562A2C9A6A}"/>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18" name="图片 17">
              <a:extLst>
                <a:ext uri="{FF2B5EF4-FFF2-40B4-BE49-F238E27FC236}">
                  <a16:creationId xmlns:a16="http://schemas.microsoft.com/office/drawing/2014/main" id="{97EE7754-CF8B-4432-BA76-AEF5051CCAF4}"/>
                </a:ext>
              </a:extLst>
            </p:cNvPr>
            <p:cNvPicPr>
              <a:picLocks noChangeAspect="1"/>
            </p:cNvPicPr>
            <p:nvPr/>
          </p:nvPicPr>
          <p:blipFill>
            <a:blip r:embed="rId14"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19" name="图片 18">
              <a:extLst>
                <a:ext uri="{FF2B5EF4-FFF2-40B4-BE49-F238E27FC236}">
                  <a16:creationId xmlns:a16="http://schemas.microsoft.com/office/drawing/2014/main" id="{F4ED12EC-45FC-4CD0-922B-B474E3A2E74E}"/>
                </a:ext>
              </a:extLst>
            </p:cNvPr>
            <p:cNvPicPr>
              <a:picLocks noChangeAspect="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
        <p:nvSpPr>
          <p:cNvPr id="22" name="MH_Entry_3">
            <a:hlinkClick r:id="rId11" action="ppaction://hlinksldjump"/>
            <a:extLst>
              <a:ext uri="{FF2B5EF4-FFF2-40B4-BE49-F238E27FC236}">
                <a16:creationId xmlns:a16="http://schemas.microsoft.com/office/drawing/2014/main" id="{90AAADE9-A366-486E-A331-ECB586B346D5}"/>
              </a:ext>
            </a:extLst>
          </p:cNvPr>
          <p:cNvSpPr txBox="1"/>
          <p:nvPr>
            <p:custDataLst>
              <p:tags r:id="rId7"/>
            </p:custDataLst>
          </p:nvPr>
        </p:nvSpPr>
        <p:spPr>
          <a:xfrm>
            <a:off x="1038877" y="496601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实训参考资料</a:t>
            </a:r>
          </a:p>
        </p:txBody>
      </p:sp>
      <p:sp>
        <p:nvSpPr>
          <p:cNvPr id="23" name="MH_Number_1">
            <a:hlinkClick r:id="" action="ppaction://noaction"/>
            <a:extLst>
              <a:ext uri="{FF2B5EF4-FFF2-40B4-BE49-F238E27FC236}">
                <a16:creationId xmlns:a16="http://schemas.microsoft.com/office/drawing/2014/main" id="{E0BE60A0-3CB2-44D5-AD69-5B86A9A2D3B0}"/>
              </a:ext>
            </a:extLst>
          </p:cNvPr>
          <p:cNvSpPr/>
          <p:nvPr>
            <p:custDataLst>
              <p:tags r:id="rId8"/>
            </p:custDataLst>
          </p:nvPr>
        </p:nvSpPr>
        <p:spPr>
          <a:xfrm>
            <a:off x="4921726" y="489402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4.4</a:t>
            </a:r>
          </a:p>
        </p:txBody>
      </p:sp>
    </p:spTree>
    <p:extLst>
      <p:ext uri="{BB962C8B-B14F-4D97-AF65-F5344CB8AC3E}">
        <p14:creationId xmlns:p14="http://schemas.microsoft.com/office/powerpoint/2010/main" val="391749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1</a:t>
            </a:r>
            <a:r>
              <a:rPr lang="zh-CN" altLang="en-US" dirty="0"/>
              <a:t>  项目一学生自评表及教师评价表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1.</a:t>
            </a:r>
            <a:r>
              <a:rPr lang="zh-CN" altLang="en-US" dirty="0"/>
              <a:t>学生技能点自评表</a:t>
            </a:r>
            <a:endParaRPr lang="en-US" altLang="zh-CN" dirty="0"/>
          </a:p>
        </p:txBody>
      </p:sp>
      <p:graphicFrame>
        <p:nvGraphicFramePr>
          <p:cNvPr id="4" name="表格 3">
            <a:extLst>
              <a:ext uri="{FF2B5EF4-FFF2-40B4-BE49-F238E27FC236}">
                <a16:creationId xmlns:a16="http://schemas.microsoft.com/office/drawing/2014/main" id="{6730CD4E-54C4-40AA-8F63-11895A65E099}"/>
              </a:ext>
            </a:extLst>
          </p:cNvPr>
          <p:cNvGraphicFramePr>
            <a:graphicFrameLocks noGrp="1"/>
          </p:cNvGraphicFramePr>
          <p:nvPr/>
        </p:nvGraphicFramePr>
        <p:xfrm>
          <a:off x="725939" y="1904559"/>
          <a:ext cx="10944867" cy="3981064"/>
        </p:xfrm>
        <a:graphic>
          <a:graphicData uri="http://schemas.openxmlformats.org/drawingml/2006/table">
            <a:tbl>
              <a:tblPr firstRow="1" firstCol="1" bandRow="1">
                <a:tableStyleId>{5C22544A-7EE6-4342-B048-85BDC9FD1C3A}</a:tableStyleId>
              </a:tblPr>
              <a:tblGrid>
                <a:gridCol w="974157">
                  <a:extLst>
                    <a:ext uri="{9D8B030D-6E8A-4147-A177-3AD203B41FA5}">
                      <a16:colId xmlns:a16="http://schemas.microsoft.com/office/drawing/2014/main" val="968568956"/>
                    </a:ext>
                  </a:extLst>
                </a:gridCol>
                <a:gridCol w="2360761">
                  <a:extLst>
                    <a:ext uri="{9D8B030D-6E8A-4147-A177-3AD203B41FA5}">
                      <a16:colId xmlns:a16="http://schemas.microsoft.com/office/drawing/2014/main" val="3892870297"/>
                    </a:ext>
                  </a:extLst>
                </a:gridCol>
                <a:gridCol w="5753290">
                  <a:extLst>
                    <a:ext uri="{9D8B030D-6E8A-4147-A177-3AD203B41FA5}">
                      <a16:colId xmlns:a16="http://schemas.microsoft.com/office/drawing/2014/main" val="1885767005"/>
                    </a:ext>
                  </a:extLst>
                </a:gridCol>
                <a:gridCol w="928330">
                  <a:extLst>
                    <a:ext uri="{9D8B030D-6E8A-4147-A177-3AD203B41FA5}">
                      <a16:colId xmlns:a16="http://schemas.microsoft.com/office/drawing/2014/main" val="684408522"/>
                    </a:ext>
                  </a:extLst>
                </a:gridCol>
                <a:gridCol w="928330">
                  <a:extLst>
                    <a:ext uri="{9D8B030D-6E8A-4147-A177-3AD203B41FA5}">
                      <a16:colId xmlns:a16="http://schemas.microsoft.com/office/drawing/2014/main" val="3517716873"/>
                    </a:ext>
                  </a:extLst>
                </a:gridCol>
              </a:tblGrid>
              <a:tr h="1036817">
                <a:tc>
                  <a:txBody>
                    <a:bodyPr/>
                    <a:lstStyle/>
                    <a:p>
                      <a:pPr indent="266700" algn="l">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技能点自评要素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已达</a:t>
                      </a:r>
                    </a:p>
                    <a:p>
                      <a:pPr indent="266700" algn="l">
                        <a:lnSpc>
                          <a:spcPct val="105000"/>
                        </a:lnSpc>
                      </a:pPr>
                      <a:r>
                        <a:rPr lang="zh-CN" sz="2000" kern="100" dirty="0">
                          <a:effectLst/>
                          <a:latin typeface="+mn-ea"/>
                          <a:ea typeface="+mn-ea"/>
                        </a:rPr>
                        <a:t>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未达</a:t>
                      </a:r>
                    </a:p>
                    <a:p>
                      <a:pPr indent="266700" algn="l">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65103616"/>
                  </a:ext>
                </a:extLst>
              </a:tr>
              <a:tr h="502070">
                <a:tc>
                  <a:txBody>
                    <a:bodyPr/>
                    <a:lstStyle/>
                    <a:p>
                      <a:pPr indent="266700" algn="l">
                        <a:lnSpc>
                          <a:spcPct val="105000"/>
                        </a:lnSpc>
                      </a:pPr>
                      <a:r>
                        <a:rPr lang="en-US" sz="2000" kern="100" dirty="0">
                          <a:effectLst/>
                          <a:latin typeface="+mn-ea"/>
                          <a:ea typeface="+mn-ea"/>
                        </a:rPr>
                        <a:t>1</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文章标题设计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能够利用标题写作技巧设计吸引用户的标题</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566459177"/>
                  </a:ext>
                </a:extLst>
              </a:tr>
              <a:tr h="502070">
                <a:tc>
                  <a:txBody>
                    <a:bodyPr/>
                    <a:lstStyle/>
                    <a:p>
                      <a:pPr indent="266700" algn="l">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文章内容设计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能够选定佛山非遗设计完整的内容大纲</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924679039"/>
                  </a:ext>
                </a:extLst>
              </a:tr>
              <a:tr h="612729">
                <a:tc>
                  <a:txBody>
                    <a:bodyPr/>
                    <a:lstStyle/>
                    <a:p>
                      <a:pPr indent="266700" algn="l">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文章正文写法</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能够利用合适的写法撰写正文开头、中间和结尾</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715520736"/>
                  </a:ext>
                </a:extLst>
              </a:tr>
              <a:tr h="825309">
                <a:tc>
                  <a:txBody>
                    <a:bodyPr/>
                    <a:lstStyle/>
                    <a:p>
                      <a:pPr indent="266700" algn="l">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文章视觉排版</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能够利用图文编辑器完成文章排版，图文规范，排版恰当</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531754478"/>
                  </a:ext>
                </a:extLst>
              </a:tr>
              <a:tr h="502070">
                <a:tc>
                  <a:txBody>
                    <a:bodyPr/>
                    <a:lstStyle/>
                    <a:p>
                      <a:pPr indent="266700" algn="l">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文章诊断与优化</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能够完成文章内容的诊断与优化</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3570978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1</a:t>
            </a:r>
            <a:r>
              <a:rPr lang="zh-CN" altLang="en-US" dirty="0"/>
              <a:t>  项目一学生自评表及教师评价表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2.</a:t>
            </a:r>
            <a:r>
              <a:rPr lang="zh-CN" altLang="en-US" dirty="0"/>
              <a:t>学生素质点自评表</a:t>
            </a:r>
            <a:endParaRPr lang="en-US" altLang="zh-CN" dirty="0"/>
          </a:p>
        </p:txBody>
      </p:sp>
      <p:graphicFrame>
        <p:nvGraphicFramePr>
          <p:cNvPr id="5" name="表格 4">
            <a:extLst>
              <a:ext uri="{FF2B5EF4-FFF2-40B4-BE49-F238E27FC236}">
                <a16:creationId xmlns:a16="http://schemas.microsoft.com/office/drawing/2014/main" id="{39162950-F7BB-487D-9DD9-40313F9ECF5B}"/>
              </a:ext>
            </a:extLst>
          </p:cNvPr>
          <p:cNvGraphicFramePr>
            <a:graphicFrameLocks noGrp="1"/>
          </p:cNvGraphicFramePr>
          <p:nvPr/>
        </p:nvGraphicFramePr>
        <p:xfrm>
          <a:off x="776725" y="2006135"/>
          <a:ext cx="10799754" cy="4302814"/>
        </p:xfrm>
        <a:graphic>
          <a:graphicData uri="http://schemas.openxmlformats.org/drawingml/2006/table">
            <a:tbl>
              <a:tblPr firstRow="1" firstCol="1" bandRow="1">
                <a:tableStyleId>{5C22544A-7EE6-4342-B048-85BDC9FD1C3A}</a:tableStyleId>
              </a:tblPr>
              <a:tblGrid>
                <a:gridCol w="1126402">
                  <a:extLst>
                    <a:ext uri="{9D8B030D-6E8A-4147-A177-3AD203B41FA5}">
                      <a16:colId xmlns:a16="http://schemas.microsoft.com/office/drawing/2014/main" val="34040864"/>
                    </a:ext>
                  </a:extLst>
                </a:gridCol>
                <a:gridCol w="2164300">
                  <a:extLst>
                    <a:ext uri="{9D8B030D-6E8A-4147-A177-3AD203B41FA5}">
                      <a16:colId xmlns:a16="http://schemas.microsoft.com/office/drawing/2014/main" val="2110302035"/>
                    </a:ext>
                  </a:extLst>
                </a:gridCol>
                <a:gridCol w="5231315">
                  <a:extLst>
                    <a:ext uri="{9D8B030D-6E8A-4147-A177-3AD203B41FA5}">
                      <a16:colId xmlns:a16="http://schemas.microsoft.com/office/drawing/2014/main" val="2095379053"/>
                    </a:ext>
                  </a:extLst>
                </a:gridCol>
                <a:gridCol w="1110749">
                  <a:extLst>
                    <a:ext uri="{9D8B030D-6E8A-4147-A177-3AD203B41FA5}">
                      <a16:colId xmlns:a16="http://schemas.microsoft.com/office/drawing/2014/main" val="2340539055"/>
                    </a:ext>
                  </a:extLst>
                </a:gridCol>
                <a:gridCol w="1166988">
                  <a:extLst>
                    <a:ext uri="{9D8B030D-6E8A-4147-A177-3AD203B41FA5}">
                      <a16:colId xmlns:a16="http://schemas.microsoft.com/office/drawing/2014/main" val="213459191"/>
                    </a:ext>
                  </a:extLst>
                </a:gridCol>
              </a:tblGrid>
              <a:tr h="1200922">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529559822"/>
                  </a:ext>
                </a:extLst>
              </a:tr>
              <a:tr h="620378">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创新意识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能够在编辑过程中，策划具有新意的标题和正文内容</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276376489"/>
                  </a:ext>
                </a:extLst>
              </a:tr>
              <a:tr h="620378">
                <a:tc>
                  <a:txBody>
                    <a:bodyPr/>
                    <a:lstStyle/>
                    <a:p>
                      <a:pPr indent="266700" algn="ctr">
                        <a:lnSpc>
                          <a:spcPct val="105000"/>
                        </a:lnSpc>
                      </a:pPr>
                      <a:r>
                        <a:rPr lang="en-US" sz="2000" kern="100" dirty="0">
                          <a:effectLst/>
                          <a:latin typeface="+mn-ea"/>
                          <a:ea typeface="+mn-ea"/>
                        </a:rPr>
                        <a:t>2</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能够在网络上查找并整合相应资源完成实训任务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928119325"/>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精益求精的工匠精神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能够在标题拟定和内容诊断过程中不断优化任务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554413475"/>
                  </a:ext>
                </a:extLst>
              </a:tr>
              <a:tr h="620378">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能够在实训过程中和团队成员共同完成各项任务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79305883"/>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能够在网络资源查找和应用过程中遵守基本职业道德，规避敏感词</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69567613"/>
                  </a:ext>
                </a:extLst>
              </a:tr>
            </a:tbl>
          </a:graphicData>
        </a:graphic>
      </p:graphicFrame>
    </p:spTree>
    <p:extLst>
      <p:ext uri="{BB962C8B-B14F-4D97-AF65-F5344CB8AC3E}">
        <p14:creationId xmlns:p14="http://schemas.microsoft.com/office/powerpoint/2010/main" val="18178827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1</a:t>
            </a:r>
            <a:r>
              <a:rPr lang="zh-CN" altLang="en-US" dirty="0"/>
              <a:t>  项目一学生自评表及教师评价表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3.</a:t>
            </a:r>
            <a:r>
              <a:rPr lang="zh-CN" altLang="en-US" dirty="0"/>
              <a:t>教师技能点自评表</a:t>
            </a:r>
            <a:endParaRPr lang="en-US" altLang="zh-CN" dirty="0"/>
          </a:p>
        </p:txBody>
      </p:sp>
      <p:graphicFrame>
        <p:nvGraphicFramePr>
          <p:cNvPr id="4" name="表格 3">
            <a:extLst>
              <a:ext uri="{FF2B5EF4-FFF2-40B4-BE49-F238E27FC236}">
                <a16:creationId xmlns:a16="http://schemas.microsoft.com/office/drawing/2014/main" id="{B97A419B-9D17-4692-B39E-D94F1CBDC550}"/>
              </a:ext>
            </a:extLst>
          </p:cNvPr>
          <p:cNvGraphicFramePr>
            <a:graphicFrameLocks noGrp="1"/>
          </p:cNvGraphicFramePr>
          <p:nvPr/>
        </p:nvGraphicFramePr>
        <p:xfrm>
          <a:off x="776726" y="1841074"/>
          <a:ext cx="10799755" cy="4341669"/>
        </p:xfrm>
        <a:graphic>
          <a:graphicData uri="http://schemas.openxmlformats.org/drawingml/2006/table">
            <a:tbl>
              <a:tblPr firstRow="1" firstCol="1" bandRow="1">
                <a:tableStyleId>{5C22544A-7EE6-4342-B048-85BDC9FD1C3A}</a:tableStyleId>
              </a:tblPr>
              <a:tblGrid>
                <a:gridCol w="961241">
                  <a:extLst>
                    <a:ext uri="{9D8B030D-6E8A-4147-A177-3AD203B41FA5}">
                      <a16:colId xmlns:a16="http://schemas.microsoft.com/office/drawing/2014/main" val="745355869"/>
                    </a:ext>
                  </a:extLst>
                </a:gridCol>
                <a:gridCol w="2329461">
                  <a:extLst>
                    <a:ext uri="{9D8B030D-6E8A-4147-A177-3AD203B41FA5}">
                      <a16:colId xmlns:a16="http://schemas.microsoft.com/office/drawing/2014/main" val="2632280209"/>
                    </a:ext>
                  </a:extLst>
                </a:gridCol>
                <a:gridCol w="5677009">
                  <a:extLst>
                    <a:ext uri="{9D8B030D-6E8A-4147-A177-3AD203B41FA5}">
                      <a16:colId xmlns:a16="http://schemas.microsoft.com/office/drawing/2014/main" val="255133591"/>
                    </a:ext>
                  </a:extLst>
                </a:gridCol>
                <a:gridCol w="916022">
                  <a:extLst>
                    <a:ext uri="{9D8B030D-6E8A-4147-A177-3AD203B41FA5}">
                      <a16:colId xmlns:a16="http://schemas.microsoft.com/office/drawing/2014/main" val="1924529653"/>
                    </a:ext>
                  </a:extLst>
                </a:gridCol>
                <a:gridCol w="916022">
                  <a:extLst>
                    <a:ext uri="{9D8B030D-6E8A-4147-A177-3AD203B41FA5}">
                      <a16:colId xmlns:a16="http://schemas.microsoft.com/office/drawing/2014/main" val="978853435"/>
                    </a:ext>
                  </a:extLst>
                </a:gridCol>
              </a:tblGrid>
              <a:tr h="1248448">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技能点评价要素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表现要求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452290814"/>
                  </a:ext>
                </a:extLst>
              </a:tr>
              <a:tr h="617488">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文章标题设计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能够利用标题写作技巧设计吸引用户的标题</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695431014"/>
                  </a:ext>
                </a:extLst>
              </a:tr>
              <a:tr h="61748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文章内容设计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能够选定佛山非遗设计完整的内容大纲</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635015911"/>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文章正文写法</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能够利用合适的写法撰写正文开头、中间和结尾</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976079392"/>
                  </a:ext>
                </a:extLst>
              </a:tr>
              <a:tr h="620378">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文章视觉排版</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能够利用图文编辑器完成文章排版，图文规范，排版恰当</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873173617"/>
                  </a:ext>
                </a:extLst>
              </a:tr>
              <a:tr h="61748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文章诊断与优化</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能够完成文章内容的诊断与优化</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884951075"/>
                  </a:ext>
                </a:extLst>
              </a:tr>
            </a:tbl>
          </a:graphicData>
        </a:graphic>
      </p:graphicFrame>
    </p:spTree>
    <p:extLst>
      <p:ext uri="{BB962C8B-B14F-4D97-AF65-F5344CB8AC3E}">
        <p14:creationId xmlns:p14="http://schemas.microsoft.com/office/powerpoint/2010/main" val="1843268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1</a:t>
            </a:r>
            <a:r>
              <a:rPr lang="zh-CN" altLang="en-US" dirty="0"/>
              <a:t>  项目一学生自评表及教师评价表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4.</a:t>
            </a:r>
            <a:r>
              <a:rPr lang="zh-CN" altLang="en-US" dirty="0"/>
              <a:t>教师素质点自评表</a:t>
            </a:r>
            <a:endParaRPr lang="en-US" altLang="zh-CN" dirty="0"/>
          </a:p>
        </p:txBody>
      </p:sp>
      <p:graphicFrame>
        <p:nvGraphicFramePr>
          <p:cNvPr id="5" name="表格 4">
            <a:extLst>
              <a:ext uri="{FF2B5EF4-FFF2-40B4-BE49-F238E27FC236}">
                <a16:creationId xmlns:a16="http://schemas.microsoft.com/office/drawing/2014/main" id="{20DF689E-CAB7-4813-86C3-2008E875384B}"/>
              </a:ext>
            </a:extLst>
          </p:cNvPr>
          <p:cNvGraphicFramePr>
            <a:graphicFrameLocks noGrp="1"/>
          </p:cNvGraphicFramePr>
          <p:nvPr/>
        </p:nvGraphicFramePr>
        <p:xfrm>
          <a:off x="764029" y="1879165"/>
          <a:ext cx="10812450" cy="4534733"/>
        </p:xfrm>
        <a:graphic>
          <a:graphicData uri="http://schemas.openxmlformats.org/drawingml/2006/table">
            <a:tbl>
              <a:tblPr firstRow="1" firstCol="1" bandRow="1">
                <a:tableStyleId>{5C22544A-7EE6-4342-B048-85BDC9FD1C3A}</a:tableStyleId>
              </a:tblPr>
              <a:tblGrid>
                <a:gridCol w="962372">
                  <a:extLst>
                    <a:ext uri="{9D8B030D-6E8A-4147-A177-3AD203B41FA5}">
                      <a16:colId xmlns:a16="http://schemas.microsoft.com/office/drawing/2014/main" val="427368497"/>
                    </a:ext>
                  </a:extLst>
                </a:gridCol>
                <a:gridCol w="2332199">
                  <a:extLst>
                    <a:ext uri="{9D8B030D-6E8A-4147-A177-3AD203B41FA5}">
                      <a16:colId xmlns:a16="http://schemas.microsoft.com/office/drawing/2014/main" val="896445462"/>
                    </a:ext>
                  </a:extLst>
                </a:gridCol>
                <a:gridCol w="5683683">
                  <a:extLst>
                    <a:ext uri="{9D8B030D-6E8A-4147-A177-3AD203B41FA5}">
                      <a16:colId xmlns:a16="http://schemas.microsoft.com/office/drawing/2014/main" val="4215545237"/>
                    </a:ext>
                  </a:extLst>
                </a:gridCol>
                <a:gridCol w="917098">
                  <a:extLst>
                    <a:ext uri="{9D8B030D-6E8A-4147-A177-3AD203B41FA5}">
                      <a16:colId xmlns:a16="http://schemas.microsoft.com/office/drawing/2014/main" val="1463151355"/>
                    </a:ext>
                  </a:extLst>
                </a:gridCol>
                <a:gridCol w="917098">
                  <a:extLst>
                    <a:ext uri="{9D8B030D-6E8A-4147-A177-3AD203B41FA5}">
                      <a16:colId xmlns:a16="http://schemas.microsoft.com/office/drawing/2014/main" val="4248039176"/>
                    </a:ext>
                  </a:extLst>
                </a:gridCol>
              </a:tblGrid>
              <a:tr h="1305701">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素质点评价要素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表现要求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06792686"/>
                  </a:ext>
                </a:extLst>
              </a:tr>
              <a:tr h="645807">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创新意识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能够在编辑过程中，策划具有新意的标题和正文内容</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446030955"/>
                  </a:ext>
                </a:extLst>
              </a:tr>
              <a:tr h="645807">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能够在网络上查找并整合相应资源完成实训任务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845879920"/>
                  </a:ext>
                </a:extLst>
              </a:tr>
              <a:tr h="645807">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精益求精的工匠精神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能够在短视频策划和剪辑过程中不断优化任务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12680084"/>
                  </a:ext>
                </a:extLst>
              </a:tr>
              <a:tr h="645807">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能够在实训过程中和团队成员共同完成各项任务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559344856"/>
                  </a:ext>
                </a:extLst>
              </a:tr>
              <a:tr h="645807">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能够在网络资源查找和应用过程中遵守基本职业道德，规避敏感词</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80037061"/>
                  </a:ext>
                </a:extLst>
              </a:tr>
            </a:tbl>
          </a:graphicData>
        </a:graphic>
      </p:graphicFrame>
    </p:spTree>
    <p:extLst>
      <p:ext uri="{BB962C8B-B14F-4D97-AF65-F5344CB8AC3E}">
        <p14:creationId xmlns:p14="http://schemas.microsoft.com/office/powerpoint/2010/main" val="2739004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2</a:t>
            </a:r>
            <a:r>
              <a:rPr lang="zh-CN" altLang="en-US" dirty="0"/>
              <a:t>  项目二学生自评表及教师评价表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1.</a:t>
            </a:r>
            <a:r>
              <a:rPr lang="zh-CN" altLang="en-US" dirty="0"/>
              <a:t>学生技能点自评表</a:t>
            </a:r>
            <a:endParaRPr lang="en-US" altLang="zh-CN" dirty="0"/>
          </a:p>
        </p:txBody>
      </p:sp>
      <p:graphicFrame>
        <p:nvGraphicFramePr>
          <p:cNvPr id="5" name="表格 4">
            <a:extLst>
              <a:ext uri="{FF2B5EF4-FFF2-40B4-BE49-F238E27FC236}">
                <a16:creationId xmlns:a16="http://schemas.microsoft.com/office/drawing/2014/main" id="{360B0B59-01DD-4326-8DCE-F994FB437E48}"/>
              </a:ext>
            </a:extLst>
          </p:cNvPr>
          <p:cNvGraphicFramePr>
            <a:graphicFrameLocks noGrp="1"/>
          </p:cNvGraphicFramePr>
          <p:nvPr/>
        </p:nvGraphicFramePr>
        <p:xfrm>
          <a:off x="764029" y="1866468"/>
          <a:ext cx="10812452" cy="4323509"/>
        </p:xfrm>
        <a:graphic>
          <a:graphicData uri="http://schemas.openxmlformats.org/drawingml/2006/table">
            <a:tbl>
              <a:tblPr firstRow="1" firstCol="1" bandRow="1">
                <a:tableStyleId>{5C22544A-7EE6-4342-B048-85BDC9FD1C3A}</a:tableStyleId>
              </a:tblPr>
              <a:tblGrid>
                <a:gridCol w="962372">
                  <a:extLst>
                    <a:ext uri="{9D8B030D-6E8A-4147-A177-3AD203B41FA5}">
                      <a16:colId xmlns:a16="http://schemas.microsoft.com/office/drawing/2014/main" val="2927299559"/>
                    </a:ext>
                  </a:extLst>
                </a:gridCol>
                <a:gridCol w="2332199">
                  <a:extLst>
                    <a:ext uri="{9D8B030D-6E8A-4147-A177-3AD203B41FA5}">
                      <a16:colId xmlns:a16="http://schemas.microsoft.com/office/drawing/2014/main" val="1679142096"/>
                    </a:ext>
                  </a:extLst>
                </a:gridCol>
                <a:gridCol w="5683683">
                  <a:extLst>
                    <a:ext uri="{9D8B030D-6E8A-4147-A177-3AD203B41FA5}">
                      <a16:colId xmlns:a16="http://schemas.microsoft.com/office/drawing/2014/main" val="772923781"/>
                    </a:ext>
                  </a:extLst>
                </a:gridCol>
                <a:gridCol w="917099">
                  <a:extLst>
                    <a:ext uri="{9D8B030D-6E8A-4147-A177-3AD203B41FA5}">
                      <a16:colId xmlns:a16="http://schemas.microsoft.com/office/drawing/2014/main" val="3715672522"/>
                    </a:ext>
                  </a:extLst>
                </a:gridCol>
                <a:gridCol w="917099">
                  <a:extLst>
                    <a:ext uri="{9D8B030D-6E8A-4147-A177-3AD203B41FA5}">
                      <a16:colId xmlns:a16="http://schemas.microsoft.com/office/drawing/2014/main" val="2744330490"/>
                    </a:ext>
                  </a:extLst>
                </a:gridCol>
              </a:tblGrid>
              <a:tr h="1241137">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技能点自评要素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799271342"/>
                  </a:ext>
                </a:extLst>
              </a:tr>
              <a:tr h="613872">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热点短视频分析</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能够多角度全面分析热点短视频</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57696796"/>
                  </a:ext>
                </a:extLst>
              </a:tr>
              <a:tr h="613872">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短视频内容策划</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能够选定佛山非遗设计完整的内容策划要素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04816470"/>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短视频脚本撰写</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能够利用合适的写法撰写正文开头、中间和结尾</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564089122"/>
                  </a:ext>
                </a:extLst>
              </a:tr>
              <a:tr h="613872">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短视频拍摄</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能够清晰、具体的完成短视频分镜头脚本</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9029984"/>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短视频制作</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能够利用网络资源和剪辑工具完成简单的短视频制作</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99622248"/>
                  </a:ext>
                </a:extLst>
              </a:tr>
            </a:tbl>
          </a:graphicData>
        </a:graphic>
      </p:graphicFrame>
    </p:spTree>
    <p:extLst>
      <p:ext uri="{BB962C8B-B14F-4D97-AF65-F5344CB8AC3E}">
        <p14:creationId xmlns:p14="http://schemas.microsoft.com/office/powerpoint/2010/main" val="3051548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2</a:t>
            </a:r>
            <a:r>
              <a:rPr lang="zh-CN" altLang="en-US" dirty="0"/>
              <a:t>  项目二学生自评表及教师评价表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2.</a:t>
            </a:r>
            <a:r>
              <a:rPr lang="zh-CN" altLang="en-US" dirty="0"/>
              <a:t>学生素质点自评表</a:t>
            </a:r>
            <a:endParaRPr lang="en-US" altLang="zh-CN" dirty="0"/>
          </a:p>
        </p:txBody>
      </p:sp>
      <p:graphicFrame>
        <p:nvGraphicFramePr>
          <p:cNvPr id="4" name="表格 3">
            <a:extLst>
              <a:ext uri="{FF2B5EF4-FFF2-40B4-BE49-F238E27FC236}">
                <a16:creationId xmlns:a16="http://schemas.microsoft.com/office/drawing/2014/main" id="{D8CAE4AB-6211-4530-BF3D-F66C60D5A187}"/>
              </a:ext>
            </a:extLst>
          </p:cNvPr>
          <p:cNvGraphicFramePr>
            <a:graphicFrameLocks noGrp="1"/>
          </p:cNvGraphicFramePr>
          <p:nvPr/>
        </p:nvGraphicFramePr>
        <p:xfrm>
          <a:off x="751332" y="1841074"/>
          <a:ext cx="10982957" cy="4572819"/>
        </p:xfrm>
        <a:graphic>
          <a:graphicData uri="http://schemas.openxmlformats.org/drawingml/2006/table">
            <a:tbl>
              <a:tblPr firstRow="1" firstCol="1" bandRow="1">
                <a:tableStyleId>{5C22544A-7EE6-4342-B048-85BDC9FD1C3A}</a:tableStyleId>
              </a:tblPr>
              <a:tblGrid>
                <a:gridCol w="977548">
                  <a:extLst>
                    <a:ext uri="{9D8B030D-6E8A-4147-A177-3AD203B41FA5}">
                      <a16:colId xmlns:a16="http://schemas.microsoft.com/office/drawing/2014/main" val="1631449597"/>
                    </a:ext>
                  </a:extLst>
                </a:gridCol>
                <a:gridCol w="2368976">
                  <a:extLst>
                    <a:ext uri="{9D8B030D-6E8A-4147-A177-3AD203B41FA5}">
                      <a16:colId xmlns:a16="http://schemas.microsoft.com/office/drawing/2014/main" val="814861271"/>
                    </a:ext>
                  </a:extLst>
                </a:gridCol>
                <a:gridCol w="5773311">
                  <a:extLst>
                    <a:ext uri="{9D8B030D-6E8A-4147-A177-3AD203B41FA5}">
                      <a16:colId xmlns:a16="http://schemas.microsoft.com/office/drawing/2014/main" val="3821369603"/>
                    </a:ext>
                  </a:extLst>
                </a:gridCol>
                <a:gridCol w="931561">
                  <a:extLst>
                    <a:ext uri="{9D8B030D-6E8A-4147-A177-3AD203B41FA5}">
                      <a16:colId xmlns:a16="http://schemas.microsoft.com/office/drawing/2014/main" val="1929222710"/>
                    </a:ext>
                  </a:extLst>
                </a:gridCol>
                <a:gridCol w="931561">
                  <a:extLst>
                    <a:ext uri="{9D8B030D-6E8A-4147-A177-3AD203B41FA5}">
                      <a16:colId xmlns:a16="http://schemas.microsoft.com/office/drawing/2014/main" val="3072622464"/>
                    </a:ext>
                  </a:extLst>
                </a:gridCol>
              </a:tblGrid>
              <a:tr h="1316668">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456771672"/>
                  </a:ext>
                </a:extLst>
              </a:tr>
              <a:tr h="651230">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创新意识</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能够在短视频策划和制作中设计具有创意的视频内容</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466624013"/>
                  </a:ext>
                </a:extLst>
              </a:tr>
              <a:tr h="651230">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能够在网络上查找并整合相应资源完成实训任务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77328522"/>
                  </a:ext>
                </a:extLst>
              </a:tr>
              <a:tr h="651230">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精益求精的工匠精神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能够在标题拟定和内容诊断过程中不断优化</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0066338"/>
                  </a:ext>
                </a:extLst>
              </a:tr>
              <a:tr h="651230">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能够在实训过程中和团队成员共同完成各项任务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537712260"/>
                  </a:ext>
                </a:extLst>
              </a:tr>
              <a:tr h="651230">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能够在网络资源查找和应用过程中遵守基本职业道德，规避敏感词</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689238175"/>
                  </a:ext>
                </a:extLst>
              </a:tr>
            </a:tbl>
          </a:graphicData>
        </a:graphic>
      </p:graphicFrame>
    </p:spTree>
    <p:extLst>
      <p:ext uri="{BB962C8B-B14F-4D97-AF65-F5344CB8AC3E}">
        <p14:creationId xmlns:p14="http://schemas.microsoft.com/office/powerpoint/2010/main" val="3905211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2</a:t>
            </a:r>
            <a:r>
              <a:rPr lang="zh-CN" altLang="en-US" dirty="0"/>
              <a:t>  项目二学生自评表及教师评价表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3.</a:t>
            </a:r>
            <a:r>
              <a:rPr lang="zh-CN" altLang="en-US" dirty="0"/>
              <a:t>教师技能点自评表</a:t>
            </a:r>
            <a:endParaRPr lang="en-US" altLang="zh-CN" dirty="0"/>
          </a:p>
        </p:txBody>
      </p:sp>
      <p:graphicFrame>
        <p:nvGraphicFramePr>
          <p:cNvPr id="5" name="表格 4">
            <a:extLst>
              <a:ext uri="{FF2B5EF4-FFF2-40B4-BE49-F238E27FC236}">
                <a16:creationId xmlns:a16="http://schemas.microsoft.com/office/drawing/2014/main" id="{0753F9FC-761B-4E2F-9088-9269DC386FBC}"/>
              </a:ext>
            </a:extLst>
          </p:cNvPr>
          <p:cNvGraphicFramePr>
            <a:graphicFrameLocks noGrp="1"/>
          </p:cNvGraphicFramePr>
          <p:nvPr/>
        </p:nvGraphicFramePr>
        <p:xfrm>
          <a:off x="615522" y="1841073"/>
          <a:ext cx="11055280" cy="4338784"/>
        </p:xfrm>
        <a:graphic>
          <a:graphicData uri="http://schemas.openxmlformats.org/drawingml/2006/table">
            <a:tbl>
              <a:tblPr firstRow="1" firstCol="1" bandRow="1">
                <a:tableStyleId>{5C22544A-7EE6-4342-B048-85BDC9FD1C3A}</a:tableStyleId>
              </a:tblPr>
              <a:tblGrid>
                <a:gridCol w="983985">
                  <a:extLst>
                    <a:ext uri="{9D8B030D-6E8A-4147-A177-3AD203B41FA5}">
                      <a16:colId xmlns:a16="http://schemas.microsoft.com/office/drawing/2014/main" val="4103095273"/>
                    </a:ext>
                  </a:extLst>
                </a:gridCol>
                <a:gridCol w="2384575">
                  <a:extLst>
                    <a:ext uri="{9D8B030D-6E8A-4147-A177-3AD203B41FA5}">
                      <a16:colId xmlns:a16="http://schemas.microsoft.com/office/drawing/2014/main" val="3506756099"/>
                    </a:ext>
                  </a:extLst>
                </a:gridCol>
                <a:gridCol w="5811330">
                  <a:extLst>
                    <a:ext uri="{9D8B030D-6E8A-4147-A177-3AD203B41FA5}">
                      <a16:colId xmlns:a16="http://schemas.microsoft.com/office/drawing/2014/main" val="2865085872"/>
                    </a:ext>
                  </a:extLst>
                </a:gridCol>
                <a:gridCol w="937695">
                  <a:extLst>
                    <a:ext uri="{9D8B030D-6E8A-4147-A177-3AD203B41FA5}">
                      <a16:colId xmlns:a16="http://schemas.microsoft.com/office/drawing/2014/main" val="259750562"/>
                    </a:ext>
                  </a:extLst>
                </a:gridCol>
                <a:gridCol w="937695">
                  <a:extLst>
                    <a:ext uri="{9D8B030D-6E8A-4147-A177-3AD203B41FA5}">
                      <a16:colId xmlns:a16="http://schemas.microsoft.com/office/drawing/2014/main" val="210288831"/>
                    </a:ext>
                  </a:extLst>
                </a:gridCol>
              </a:tblGrid>
              <a:tr h="1248449">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技能点评价要素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65342090"/>
                  </a:ext>
                </a:extLst>
              </a:tr>
              <a:tr h="617489">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热点短视频分析</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能够多角度全面分析热点短视频</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68973640"/>
                  </a:ext>
                </a:extLst>
              </a:tr>
              <a:tr h="617489">
                <a:tc>
                  <a:txBody>
                    <a:bodyPr/>
                    <a:lstStyle/>
                    <a:p>
                      <a:pPr indent="266700" algn="ctr">
                        <a:lnSpc>
                          <a:spcPct val="105000"/>
                        </a:lnSpc>
                      </a:pPr>
                      <a:r>
                        <a:rPr lang="en-US" sz="2000" kern="100" dirty="0">
                          <a:effectLst/>
                          <a:latin typeface="+mn-ea"/>
                          <a:ea typeface="+mn-ea"/>
                        </a:rPr>
                        <a:t>2</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短视频内容策划</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能够选定佛山非遗设计完整的内容策划要素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079195793"/>
                  </a:ext>
                </a:extLst>
              </a:tr>
              <a:tr h="617489">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短视频脚本撰写</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能够利用合适的写法撰写正文开头、中间和结尾</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167029890"/>
                  </a:ext>
                </a:extLst>
              </a:tr>
              <a:tr h="617489">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短视频拍摄</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能够清晰、具体的完成短视频分镜头脚本</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17937739"/>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短视频制作</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能够利用网络资源和剪辑工具完成简单的短视频制作</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733278799"/>
                  </a:ext>
                </a:extLst>
              </a:tr>
            </a:tbl>
          </a:graphicData>
        </a:graphic>
      </p:graphicFrame>
    </p:spTree>
    <p:extLst>
      <p:ext uri="{BB962C8B-B14F-4D97-AF65-F5344CB8AC3E}">
        <p14:creationId xmlns:p14="http://schemas.microsoft.com/office/powerpoint/2010/main" val="29884982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2</a:t>
            </a:r>
            <a:r>
              <a:rPr lang="zh-CN" altLang="en-US" dirty="0"/>
              <a:t>  项目二学生自评表及教师评价表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4.</a:t>
            </a:r>
            <a:r>
              <a:rPr lang="zh-CN" altLang="en-US" dirty="0"/>
              <a:t>教师素质点自评表</a:t>
            </a:r>
            <a:endParaRPr lang="en-US" altLang="zh-CN" dirty="0"/>
          </a:p>
        </p:txBody>
      </p:sp>
      <p:graphicFrame>
        <p:nvGraphicFramePr>
          <p:cNvPr id="4" name="表格 3">
            <a:extLst>
              <a:ext uri="{FF2B5EF4-FFF2-40B4-BE49-F238E27FC236}">
                <a16:creationId xmlns:a16="http://schemas.microsoft.com/office/drawing/2014/main" id="{B4A898A5-D0EF-49C6-AC10-BAB3D0E5B9AF}"/>
              </a:ext>
            </a:extLst>
          </p:cNvPr>
          <p:cNvGraphicFramePr>
            <a:graphicFrameLocks noGrp="1"/>
          </p:cNvGraphicFramePr>
          <p:nvPr/>
        </p:nvGraphicFramePr>
        <p:xfrm>
          <a:off x="776726" y="1955347"/>
          <a:ext cx="10799753" cy="4355870"/>
        </p:xfrm>
        <a:graphic>
          <a:graphicData uri="http://schemas.openxmlformats.org/drawingml/2006/table">
            <a:tbl>
              <a:tblPr firstRow="1" firstCol="1" bandRow="1">
                <a:tableStyleId>{5C22544A-7EE6-4342-B048-85BDC9FD1C3A}</a:tableStyleId>
              </a:tblPr>
              <a:tblGrid>
                <a:gridCol w="961240">
                  <a:extLst>
                    <a:ext uri="{9D8B030D-6E8A-4147-A177-3AD203B41FA5}">
                      <a16:colId xmlns:a16="http://schemas.microsoft.com/office/drawing/2014/main" val="2384113418"/>
                    </a:ext>
                  </a:extLst>
                </a:gridCol>
                <a:gridCol w="2329461">
                  <a:extLst>
                    <a:ext uri="{9D8B030D-6E8A-4147-A177-3AD203B41FA5}">
                      <a16:colId xmlns:a16="http://schemas.microsoft.com/office/drawing/2014/main" val="2088562962"/>
                    </a:ext>
                  </a:extLst>
                </a:gridCol>
                <a:gridCol w="5677010">
                  <a:extLst>
                    <a:ext uri="{9D8B030D-6E8A-4147-A177-3AD203B41FA5}">
                      <a16:colId xmlns:a16="http://schemas.microsoft.com/office/drawing/2014/main" val="1773915098"/>
                    </a:ext>
                  </a:extLst>
                </a:gridCol>
                <a:gridCol w="916021">
                  <a:extLst>
                    <a:ext uri="{9D8B030D-6E8A-4147-A177-3AD203B41FA5}">
                      <a16:colId xmlns:a16="http://schemas.microsoft.com/office/drawing/2014/main" val="290206101"/>
                    </a:ext>
                  </a:extLst>
                </a:gridCol>
                <a:gridCol w="916021">
                  <a:extLst>
                    <a:ext uri="{9D8B030D-6E8A-4147-A177-3AD203B41FA5}">
                      <a16:colId xmlns:a16="http://schemas.microsoft.com/office/drawing/2014/main" val="3795035284"/>
                    </a:ext>
                  </a:extLst>
                </a:gridCol>
              </a:tblGrid>
              <a:tr h="1253978">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素质点评价要素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029660117"/>
                  </a:ext>
                </a:extLst>
              </a:tr>
              <a:tr h="620378">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创新意识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能够在在短视频策划和制作中设计具有创意的视频内容</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23051100"/>
                  </a:ext>
                </a:extLst>
              </a:tr>
              <a:tr h="62037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能够在网络上查找并整合相应资源完成实训任务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876876850"/>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精益求精的工匠精神</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能够在标题拟定和内容诊断过程中不断优化</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79073139"/>
                  </a:ext>
                </a:extLst>
              </a:tr>
              <a:tr h="620378">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能够在实训过程中和团队成员共同完成各项任务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744768596"/>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能够在网络资源查找和应用过程中遵守基本职业道德，规避敏感词</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60202139"/>
                  </a:ext>
                </a:extLst>
              </a:tr>
            </a:tbl>
          </a:graphicData>
        </a:graphic>
      </p:graphicFrame>
    </p:spTree>
    <p:extLst>
      <p:ext uri="{BB962C8B-B14F-4D97-AF65-F5344CB8AC3E}">
        <p14:creationId xmlns:p14="http://schemas.microsoft.com/office/powerpoint/2010/main" val="3565063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3</a:t>
            </a:r>
            <a:r>
              <a:rPr lang="zh-CN" altLang="en-US" dirty="0"/>
              <a:t>  项目三学生自评表及教师评价表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1.</a:t>
            </a:r>
            <a:r>
              <a:rPr lang="zh-CN" altLang="en-US" dirty="0"/>
              <a:t>学生技能点自评表</a:t>
            </a:r>
            <a:endParaRPr lang="en-US" altLang="zh-CN" dirty="0"/>
          </a:p>
        </p:txBody>
      </p:sp>
      <p:graphicFrame>
        <p:nvGraphicFramePr>
          <p:cNvPr id="4" name="表格 3">
            <a:extLst>
              <a:ext uri="{FF2B5EF4-FFF2-40B4-BE49-F238E27FC236}">
                <a16:creationId xmlns:a16="http://schemas.microsoft.com/office/drawing/2014/main" id="{3F2FED18-EE4D-43F9-9B7D-22C9E42E2117}"/>
              </a:ext>
            </a:extLst>
          </p:cNvPr>
          <p:cNvGraphicFramePr>
            <a:graphicFrameLocks noGrp="1"/>
          </p:cNvGraphicFramePr>
          <p:nvPr/>
        </p:nvGraphicFramePr>
        <p:xfrm>
          <a:off x="615523" y="1841074"/>
          <a:ext cx="10960956" cy="4158660"/>
        </p:xfrm>
        <a:graphic>
          <a:graphicData uri="http://schemas.openxmlformats.org/drawingml/2006/table">
            <a:tbl>
              <a:tblPr firstRow="1" firstCol="1" bandRow="1">
                <a:tableStyleId>{5C22544A-7EE6-4342-B048-85BDC9FD1C3A}</a:tableStyleId>
              </a:tblPr>
              <a:tblGrid>
                <a:gridCol w="975589">
                  <a:extLst>
                    <a:ext uri="{9D8B030D-6E8A-4147-A177-3AD203B41FA5}">
                      <a16:colId xmlns:a16="http://schemas.microsoft.com/office/drawing/2014/main" val="1423792558"/>
                    </a:ext>
                  </a:extLst>
                </a:gridCol>
                <a:gridCol w="2461455">
                  <a:extLst>
                    <a:ext uri="{9D8B030D-6E8A-4147-A177-3AD203B41FA5}">
                      <a16:colId xmlns:a16="http://schemas.microsoft.com/office/drawing/2014/main" val="4142604707"/>
                    </a:ext>
                  </a:extLst>
                </a:gridCol>
                <a:gridCol w="5664522">
                  <a:extLst>
                    <a:ext uri="{9D8B030D-6E8A-4147-A177-3AD203B41FA5}">
                      <a16:colId xmlns:a16="http://schemas.microsoft.com/office/drawing/2014/main" val="1815626240"/>
                    </a:ext>
                  </a:extLst>
                </a:gridCol>
                <a:gridCol w="929695">
                  <a:extLst>
                    <a:ext uri="{9D8B030D-6E8A-4147-A177-3AD203B41FA5}">
                      <a16:colId xmlns:a16="http://schemas.microsoft.com/office/drawing/2014/main" val="3916620649"/>
                    </a:ext>
                  </a:extLst>
                </a:gridCol>
                <a:gridCol w="929695">
                  <a:extLst>
                    <a:ext uri="{9D8B030D-6E8A-4147-A177-3AD203B41FA5}">
                      <a16:colId xmlns:a16="http://schemas.microsoft.com/office/drawing/2014/main" val="1270100668"/>
                    </a:ext>
                  </a:extLst>
                </a:gridCol>
              </a:tblGrid>
              <a:tr h="1154994">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技能点自评要素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表现要求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905877511"/>
                  </a:ext>
                </a:extLst>
              </a:tr>
              <a:tr h="620378">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数据分析指标梳理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能够清晰准确的梳理出数据分析的指标和数据分析工具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066394067"/>
                  </a:ext>
                </a:extLst>
              </a:tr>
              <a:tr h="62037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分析工具选择</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能够选取恰当的数据分析工具查看相关数据指标</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05580797"/>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数据表现解读</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能够对公众号和抖音号中相关数据表现进行准确解读</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4255433821"/>
                  </a:ext>
                </a:extLst>
              </a:tr>
              <a:tr h="571266">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Excel</a:t>
                      </a:r>
                      <a:r>
                        <a:rPr lang="zh-CN" sz="2000" kern="100">
                          <a:effectLst/>
                          <a:latin typeface="+mn-ea"/>
                          <a:ea typeface="+mn-ea"/>
                        </a:rPr>
                        <a:t>数据处理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能够准确清晰的处理相关数据指标</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909686076"/>
                  </a:ext>
                </a:extLst>
              </a:tr>
              <a:tr h="571266">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分析结论撰写</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能够根据数据表现撰写可信度高的分析结论</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697491231"/>
                  </a:ext>
                </a:extLst>
              </a:tr>
            </a:tbl>
          </a:graphicData>
        </a:graphic>
      </p:graphicFrame>
    </p:spTree>
    <p:extLst>
      <p:ext uri="{BB962C8B-B14F-4D97-AF65-F5344CB8AC3E}">
        <p14:creationId xmlns:p14="http://schemas.microsoft.com/office/powerpoint/2010/main" val="2727242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104451" y="1619847"/>
            <a:ext cx="12722455" cy="518126"/>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sp>
        <p:nvSpPr>
          <p:cNvPr id="12" name="任意多边形 11"/>
          <p:cNvSpPr/>
          <p:nvPr/>
        </p:nvSpPr>
        <p:spPr>
          <a:xfrm flipH="1">
            <a:off x="-382199" y="1520272"/>
            <a:ext cx="12722455" cy="1125725"/>
          </a:xfrm>
          <a:custGeom>
            <a:avLst/>
            <a:gdLst>
              <a:gd name="connsiteX0" fmla="*/ 0 w 12725400"/>
              <a:gd name="connsiteY0" fmla="*/ 518246 h 518246"/>
              <a:gd name="connsiteX1" fmla="*/ 1356360 w 12725400"/>
              <a:gd name="connsiteY1" fmla="*/ 106766 h 518246"/>
              <a:gd name="connsiteX2" fmla="*/ 2971800 w 12725400"/>
              <a:gd name="connsiteY2" fmla="*/ 259166 h 518246"/>
              <a:gd name="connsiteX3" fmla="*/ 4663440 w 12725400"/>
              <a:gd name="connsiteY3" fmla="*/ 86 h 518246"/>
              <a:gd name="connsiteX4" fmla="*/ 6492240 w 12725400"/>
              <a:gd name="connsiteY4" fmla="*/ 228686 h 518246"/>
              <a:gd name="connsiteX5" fmla="*/ 8915400 w 12725400"/>
              <a:gd name="connsiteY5" fmla="*/ 76286 h 518246"/>
              <a:gd name="connsiteX6" fmla="*/ 10637520 w 12725400"/>
              <a:gd name="connsiteY6" fmla="*/ 320126 h 518246"/>
              <a:gd name="connsiteX7" fmla="*/ 12725400 w 12725400"/>
              <a:gd name="connsiteY7" fmla="*/ 61046 h 518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25400" h="518246">
                <a:moveTo>
                  <a:pt x="0" y="518246"/>
                </a:moveTo>
                <a:cubicBezTo>
                  <a:pt x="430530" y="334096"/>
                  <a:pt x="861060" y="149946"/>
                  <a:pt x="1356360" y="106766"/>
                </a:cubicBezTo>
                <a:cubicBezTo>
                  <a:pt x="1851660" y="63586"/>
                  <a:pt x="2420620" y="276946"/>
                  <a:pt x="2971800" y="259166"/>
                </a:cubicBezTo>
                <a:cubicBezTo>
                  <a:pt x="3522980" y="241386"/>
                  <a:pt x="4076700" y="5166"/>
                  <a:pt x="4663440" y="86"/>
                </a:cubicBezTo>
                <a:cubicBezTo>
                  <a:pt x="5250180" y="-4994"/>
                  <a:pt x="5783580" y="215986"/>
                  <a:pt x="6492240" y="228686"/>
                </a:cubicBezTo>
                <a:cubicBezTo>
                  <a:pt x="7200900" y="241386"/>
                  <a:pt x="8224520" y="61046"/>
                  <a:pt x="8915400" y="76286"/>
                </a:cubicBezTo>
                <a:cubicBezTo>
                  <a:pt x="9606280" y="91526"/>
                  <a:pt x="10002520" y="322666"/>
                  <a:pt x="10637520" y="320126"/>
                </a:cubicBezTo>
                <a:cubicBezTo>
                  <a:pt x="11272520" y="317586"/>
                  <a:pt x="11998960" y="189316"/>
                  <a:pt x="12725400" y="61046"/>
                </a:cubicBezTo>
              </a:path>
            </a:pathLst>
          </a:custGeom>
          <a:ln w="952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defTabSz="608843"/>
            <a:endParaRPr lang="zh-CN" altLang="en-US" sz="2400">
              <a:solidFill>
                <a:prstClr val="black"/>
              </a:solidFill>
              <a:latin typeface="Times New Roman"/>
              <a:ea typeface="微软雅黑"/>
            </a:endParaRPr>
          </a:p>
        </p:txBody>
      </p:sp>
      <p:grpSp>
        <p:nvGrpSpPr>
          <p:cNvPr id="17" name="组合 16"/>
          <p:cNvGrpSpPr/>
          <p:nvPr/>
        </p:nvGrpSpPr>
        <p:grpSpPr>
          <a:xfrm>
            <a:off x="5979028" y="1651909"/>
            <a:ext cx="555497" cy="555497"/>
            <a:chOff x="1539875" y="3062288"/>
            <a:chExt cx="811213" cy="811213"/>
          </a:xfrm>
          <a:solidFill>
            <a:srgbClr val="E5450F"/>
          </a:solidFill>
        </p:grpSpPr>
        <p:sp>
          <p:nvSpPr>
            <p:cNvPr id="18"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19"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0"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1"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sp>
          <p:nvSpPr>
            <p:cNvPr id="22" name="Oval 51"/>
            <p:cNvSpPr>
              <a:spLocks noChangeArrowheads="1"/>
            </p:cNvSpPr>
            <p:nvPr/>
          </p:nvSpPr>
          <p:spPr bwMode="auto">
            <a:xfrm>
              <a:off x="1881188" y="3403600"/>
              <a:ext cx="128588" cy="128588"/>
            </a:xfrm>
            <a:prstGeom prst="ellipse">
              <a:avLst/>
            </a:prstGeom>
            <a:grpFill/>
            <a:ln>
              <a:noFill/>
            </a:ln>
          </p:spPr>
          <p:txBody>
            <a:bodyPr vert="horz" wrap="square" lIns="91419" tIns="45709" rIns="91419" bIns="45709" numCol="1" anchor="t" anchorCtr="0" compatLnSpc="1"/>
            <a:lstStyle/>
            <a:p>
              <a:pPr defTabSz="608843"/>
              <a:endParaRPr lang="zh-CN" altLang="en-US" sz="2400">
                <a:solidFill>
                  <a:srgbClr val="FF0000"/>
                </a:solidFill>
                <a:latin typeface="Times New Roman"/>
                <a:ea typeface="微软雅黑"/>
              </a:endParaRPr>
            </a:p>
          </p:txBody>
        </p:sp>
      </p:grpSp>
      <p:grpSp>
        <p:nvGrpSpPr>
          <p:cNvPr id="29" name="组合 28"/>
          <p:cNvGrpSpPr/>
          <p:nvPr/>
        </p:nvGrpSpPr>
        <p:grpSpPr>
          <a:xfrm>
            <a:off x="8860431" y="1585528"/>
            <a:ext cx="678054" cy="672590"/>
            <a:chOff x="1977747" y="1270594"/>
            <a:chExt cx="899446" cy="892198"/>
          </a:xfrm>
        </p:grpSpPr>
        <p:sp>
          <p:nvSpPr>
            <p:cNvPr id="30" name="Oval 107"/>
            <p:cNvSpPr>
              <a:spLocks noChangeArrowheads="1"/>
            </p:cNvSpPr>
            <p:nvPr/>
          </p:nvSpPr>
          <p:spPr bwMode="auto">
            <a:xfrm>
              <a:off x="1977747"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1" name="Oval 108"/>
            <p:cNvSpPr>
              <a:spLocks noChangeArrowheads="1"/>
            </p:cNvSpPr>
            <p:nvPr/>
          </p:nvSpPr>
          <p:spPr bwMode="auto">
            <a:xfrm>
              <a:off x="2028522"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2" name="Freeform 109"/>
            <p:cNvSpPr/>
            <p:nvPr/>
          </p:nvSpPr>
          <p:spPr bwMode="auto">
            <a:xfrm>
              <a:off x="2014015" y="1470069"/>
              <a:ext cx="718106" cy="667335"/>
            </a:xfrm>
            <a:custGeom>
              <a:avLst/>
              <a:gdLst>
                <a:gd name="T0" fmla="*/ 47 w 198"/>
                <a:gd name="T1" fmla="*/ 4 h 184"/>
                <a:gd name="T2" fmla="*/ 0 w 198"/>
                <a:gd name="T3" fmla="*/ 52 h 184"/>
                <a:gd name="T4" fmla="*/ 4 w 198"/>
                <a:gd name="T5" fmla="*/ 111 h 184"/>
                <a:gd name="T6" fmla="*/ 56 w 198"/>
                <a:gd name="T7" fmla="*/ 172 h 184"/>
                <a:gd name="T8" fmla="*/ 123 w 198"/>
                <a:gd name="T9" fmla="*/ 184 h 184"/>
                <a:gd name="T10" fmla="*/ 149 w 198"/>
                <a:gd name="T11" fmla="*/ 174 h 184"/>
                <a:gd name="T12" fmla="*/ 191 w 198"/>
                <a:gd name="T13" fmla="*/ 132 h 184"/>
                <a:gd name="T14" fmla="*/ 198 w 198"/>
                <a:gd name="T15" fmla="*/ 122 h 184"/>
                <a:gd name="T16" fmla="*/ 196 w 198"/>
                <a:gd name="T17" fmla="*/ 113 h 184"/>
                <a:gd name="T18" fmla="*/ 165 w 198"/>
                <a:gd name="T19" fmla="*/ 87 h 184"/>
                <a:gd name="T20" fmla="*/ 175 w 198"/>
                <a:gd name="T21" fmla="*/ 78 h 184"/>
                <a:gd name="T22" fmla="*/ 170 w 198"/>
                <a:gd name="T23" fmla="*/ 2 h 184"/>
                <a:gd name="T24" fmla="*/ 59 w 198"/>
                <a:gd name="T25" fmla="*/ 0 h 184"/>
                <a:gd name="T26" fmla="*/ 47 w 198"/>
                <a:gd name="T27"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8" h="184">
                  <a:moveTo>
                    <a:pt x="47" y="4"/>
                  </a:moveTo>
                  <a:lnTo>
                    <a:pt x="0" y="52"/>
                  </a:lnTo>
                  <a:lnTo>
                    <a:pt x="4" y="111"/>
                  </a:lnTo>
                  <a:lnTo>
                    <a:pt x="56" y="172"/>
                  </a:lnTo>
                  <a:lnTo>
                    <a:pt x="123" y="184"/>
                  </a:lnTo>
                  <a:lnTo>
                    <a:pt x="149" y="174"/>
                  </a:lnTo>
                  <a:lnTo>
                    <a:pt x="191" y="132"/>
                  </a:lnTo>
                  <a:lnTo>
                    <a:pt x="198" y="122"/>
                  </a:lnTo>
                  <a:lnTo>
                    <a:pt x="196" y="113"/>
                  </a:lnTo>
                  <a:lnTo>
                    <a:pt x="165" y="87"/>
                  </a:lnTo>
                  <a:lnTo>
                    <a:pt x="175" y="78"/>
                  </a:lnTo>
                  <a:lnTo>
                    <a:pt x="170" y="2"/>
                  </a:lnTo>
                  <a:lnTo>
                    <a:pt x="59" y="0"/>
                  </a:lnTo>
                  <a:lnTo>
                    <a:pt x="47" y="4"/>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3" name="Freeform 110"/>
            <p:cNvSpPr>
              <a:spLocks noEditPoints="1"/>
            </p:cNvSpPr>
            <p:nvPr/>
          </p:nvSpPr>
          <p:spPr bwMode="auto">
            <a:xfrm>
              <a:off x="2184474" y="1459188"/>
              <a:ext cx="471484" cy="301026"/>
            </a:xfrm>
            <a:custGeom>
              <a:avLst/>
              <a:gdLst>
                <a:gd name="T0" fmla="*/ 51 w 55"/>
                <a:gd name="T1" fmla="*/ 0 h 35"/>
                <a:gd name="T2" fmla="*/ 4 w 55"/>
                <a:gd name="T3" fmla="*/ 0 h 35"/>
                <a:gd name="T4" fmla="*/ 0 w 55"/>
                <a:gd name="T5" fmla="*/ 4 h 35"/>
                <a:gd name="T6" fmla="*/ 0 w 55"/>
                <a:gd name="T7" fmla="*/ 31 h 35"/>
                <a:gd name="T8" fmla="*/ 4 w 55"/>
                <a:gd name="T9" fmla="*/ 35 h 35"/>
                <a:gd name="T10" fmla="*/ 51 w 55"/>
                <a:gd name="T11" fmla="*/ 35 h 35"/>
                <a:gd name="T12" fmla="*/ 55 w 55"/>
                <a:gd name="T13" fmla="*/ 31 h 35"/>
                <a:gd name="T14" fmla="*/ 55 w 55"/>
                <a:gd name="T15" fmla="*/ 4 h 35"/>
                <a:gd name="T16" fmla="*/ 51 w 55"/>
                <a:gd name="T17" fmla="*/ 0 h 35"/>
                <a:gd name="T18" fmla="*/ 49 w 55"/>
                <a:gd name="T19" fmla="*/ 28 h 35"/>
                <a:gd name="T20" fmla="*/ 46 w 55"/>
                <a:gd name="T21" fmla="*/ 31 h 35"/>
                <a:gd name="T22" fmla="*/ 9 w 55"/>
                <a:gd name="T23" fmla="*/ 31 h 35"/>
                <a:gd name="T24" fmla="*/ 6 w 55"/>
                <a:gd name="T25" fmla="*/ 28 h 35"/>
                <a:gd name="T26" fmla="*/ 6 w 55"/>
                <a:gd name="T27" fmla="*/ 8 h 35"/>
                <a:gd name="T28" fmla="*/ 9 w 55"/>
                <a:gd name="T29" fmla="*/ 5 h 35"/>
                <a:gd name="T30" fmla="*/ 46 w 55"/>
                <a:gd name="T31" fmla="*/ 5 h 35"/>
                <a:gd name="T32" fmla="*/ 49 w 55"/>
                <a:gd name="T33" fmla="*/ 8 h 35"/>
                <a:gd name="T34" fmla="*/ 49 w 55"/>
                <a:gd name="T35"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35">
                  <a:moveTo>
                    <a:pt x="51" y="0"/>
                  </a:moveTo>
                  <a:cubicBezTo>
                    <a:pt x="4" y="0"/>
                    <a:pt x="4" y="0"/>
                    <a:pt x="4" y="0"/>
                  </a:cubicBezTo>
                  <a:cubicBezTo>
                    <a:pt x="1" y="0"/>
                    <a:pt x="0" y="2"/>
                    <a:pt x="0" y="4"/>
                  </a:cubicBezTo>
                  <a:cubicBezTo>
                    <a:pt x="0" y="31"/>
                    <a:pt x="0" y="31"/>
                    <a:pt x="0" y="31"/>
                  </a:cubicBezTo>
                  <a:cubicBezTo>
                    <a:pt x="0" y="34"/>
                    <a:pt x="1" y="35"/>
                    <a:pt x="4" y="35"/>
                  </a:cubicBezTo>
                  <a:cubicBezTo>
                    <a:pt x="51" y="35"/>
                    <a:pt x="51" y="35"/>
                    <a:pt x="51" y="35"/>
                  </a:cubicBezTo>
                  <a:cubicBezTo>
                    <a:pt x="54" y="35"/>
                    <a:pt x="55" y="34"/>
                    <a:pt x="55" y="31"/>
                  </a:cubicBezTo>
                  <a:cubicBezTo>
                    <a:pt x="55" y="4"/>
                    <a:pt x="55" y="4"/>
                    <a:pt x="55" y="4"/>
                  </a:cubicBezTo>
                  <a:cubicBezTo>
                    <a:pt x="55" y="2"/>
                    <a:pt x="54" y="0"/>
                    <a:pt x="51" y="0"/>
                  </a:cubicBezTo>
                  <a:close/>
                  <a:moveTo>
                    <a:pt x="49" y="28"/>
                  </a:moveTo>
                  <a:cubicBezTo>
                    <a:pt x="49" y="29"/>
                    <a:pt x="48" y="31"/>
                    <a:pt x="46" y="31"/>
                  </a:cubicBezTo>
                  <a:cubicBezTo>
                    <a:pt x="9" y="31"/>
                    <a:pt x="9" y="31"/>
                    <a:pt x="9" y="31"/>
                  </a:cubicBezTo>
                  <a:cubicBezTo>
                    <a:pt x="7" y="31"/>
                    <a:pt x="6" y="29"/>
                    <a:pt x="6" y="28"/>
                  </a:cubicBezTo>
                  <a:cubicBezTo>
                    <a:pt x="6" y="8"/>
                    <a:pt x="6" y="8"/>
                    <a:pt x="6" y="8"/>
                  </a:cubicBezTo>
                  <a:cubicBezTo>
                    <a:pt x="6" y="7"/>
                    <a:pt x="7" y="5"/>
                    <a:pt x="9" y="5"/>
                  </a:cubicBezTo>
                  <a:cubicBezTo>
                    <a:pt x="46" y="5"/>
                    <a:pt x="46" y="5"/>
                    <a:pt x="46" y="5"/>
                  </a:cubicBezTo>
                  <a:cubicBezTo>
                    <a:pt x="48" y="5"/>
                    <a:pt x="49" y="7"/>
                    <a:pt x="49" y="8"/>
                  </a:cubicBezTo>
                  <a:lnTo>
                    <a:pt x="49" y="2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4" name="Freeform 111"/>
            <p:cNvSpPr>
              <a:spLocks noEditPoints="1"/>
            </p:cNvSpPr>
            <p:nvPr/>
          </p:nvSpPr>
          <p:spPr bwMode="auto">
            <a:xfrm>
              <a:off x="2108311" y="1778348"/>
              <a:ext cx="623809" cy="170461"/>
            </a:xfrm>
            <a:custGeom>
              <a:avLst/>
              <a:gdLst>
                <a:gd name="T0" fmla="*/ 66 w 73"/>
                <a:gd name="T1" fmla="*/ 3 h 20"/>
                <a:gd name="T2" fmla="*/ 63 w 73"/>
                <a:gd name="T3" fmla="*/ 0 h 20"/>
                <a:gd name="T4" fmla="*/ 10 w 73"/>
                <a:gd name="T5" fmla="*/ 0 h 20"/>
                <a:gd name="T6" fmla="*/ 6 w 73"/>
                <a:gd name="T7" fmla="*/ 4 h 20"/>
                <a:gd name="T8" fmla="*/ 1 w 73"/>
                <a:gd name="T9" fmla="*/ 14 h 20"/>
                <a:gd name="T10" fmla="*/ 72 w 73"/>
                <a:gd name="T11" fmla="*/ 14 h 20"/>
                <a:gd name="T12" fmla="*/ 66 w 73"/>
                <a:gd name="T13" fmla="*/ 3 h 20"/>
                <a:gd name="T14" fmla="*/ 25 w 73"/>
                <a:gd name="T15" fmla="*/ 12 h 20"/>
                <a:gd name="T16" fmla="*/ 26 w 73"/>
                <a:gd name="T17" fmla="*/ 9 h 20"/>
                <a:gd name="T18" fmla="*/ 46 w 73"/>
                <a:gd name="T19" fmla="*/ 9 h 20"/>
                <a:gd name="T20" fmla="*/ 48 w 73"/>
                <a:gd name="T21" fmla="*/ 12 h 20"/>
                <a:gd name="T22" fmla="*/ 25 w 73"/>
                <a:gd name="T23" fmla="*/ 12 h 20"/>
                <a:gd name="T24" fmla="*/ 62 w 73"/>
                <a:gd name="T25" fmla="*/ 7 h 20"/>
                <a:gd name="T26" fmla="*/ 11 w 73"/>
                <a:gd name="T27" fmla="*/ 7 h 20"/>
                <a:gd name="T28" fmla="*/ 9 w 73"/>
                <a:gd name="T29" fmla="*/ 6 h 20"/>
                <a:gd name="T30" fmla="*/ 10 w 73"/>
                <a:gd name="T31" fmla="*/ 4 h 20"/>
                <a:gd name="T32" fmla="*/ 13 w 73"/>
                <a:gd name="T33" fmla="*/ 2 h 20"/>
                <a:gd name="T34" fmla="*/ 61 w 73"/>
                <a:gd name="T35" fmla="*/ 2 h 20"/>
                <a:gd name="T36" fmla="*/ 63 w 73"/>
                <a:gd name="T37" fmla="*/ 4 h 20"/>
                <a:gd name="T38" fmla="*/ 64 w 73"/>
                <a:gd name="T39" fmla="*/ 6 h 20"/>
                <a:gd name="T40" fmla="*/ 62 w 73"/>
                <a:gd name="T41" fmla="*/ 7 h 20"/>
                <a:gd name="T42" fmla="*/ 0 w 73"/>
                <a:gd name="T43" fmla="*/ 16 h 20"/>
                <a:gd name="T44" fmla="*/ 3 w 73"/>
                <a:gd name="T45" fmla="*/ 20 h 20"/>
                <a:gd name="T46" fmla="*/ 70 w 73"/>
                <a:gd name="T47" fmla="*/ 20 h 20"/>
                <a:gd name="T48" fmla="*/ 73 w 73"/>
                <a:gd name="T49" fmla="*/ 16 h 20"/>
                <a:gd name="T50" fmla="*/ 0 w 73"/>
                <a:gd name="T51"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20">
                  <a:moveTo>
                    <a:pt x="66" y="3"/>
                  </a:moveTo>
                  <a:cubicBezTo>
                    <a:pt x="66" y="2"/>
                    <a:pt x="65" y="0"/>
                    <a:pt x="63" y="0"/>
                  </a:cubicBezTo>
                  <a:cubicBezTo>
                    <a:pt x="10" y="0"/>
                    <a:pt x="10" y="0"/>
                    <a:pt x="10" y="0"/>
                  </a:cubicBezTo>
                  <a:cubicBezTo>
                    <a:pt x="8" y="0"/>
                    <a:pt x="7" y="2"/>
                    <a:pt x="6" y="4"/>
                  </a:cubicBezTo>
                  <a:cubicBezTo>
                    <a:pt x="1" y="14"/>
                    <a:pt x="1" y="14"/>
                    <a:pt x="1" y="14"/>
                  </a:cubicBezTo>
                  <a:cubicBezTo>
                    <a:pt x="72" y="14"/>
                    <a:pt x="72" y="14"/>
                    <a:pt x="72" y="14"/>
                  </a:cubicBezTo>
                  <a:lnTo>
                    <a:pt x="66" y="3"/>
                  </a:lnTo>
                  <a:close/>
                  <a:moveTo>
                    <a:pt x="25" y="12"/>
                  </a:moveTo>
                  <a:cubicBezTo>
                    <a:pt x="26" y="9"/>
                    <a:pt x="26" y="9"/>
                    <a:pt x="26" y="9"/>
                  </a:cubicBezTo>
                  <a:cubicBezTo>
                    <a:pt x="46" y="9"/>
                    <a:pt x="46" y="9"/>
                    <a:pt x="46" y="9"/>
                  </a:cubicBezTo>
                  <a:cubicBezTo>
                    <a:pt x="48" y="12"/>
                    <a:pt x="48" y="12"/>
                    <a:pt x="48" y="12"/>
                  </a:cubicBezTo>
                  <a:lnTo>
                    <a:pt x="25" y="12"/>
                  </a:lnTo>
                  <a:close/>
                  <a:moveTo>
                    <a:pt x="62" y="7"/>
                  </a:moveTo>
                  <a:cubicBezTo>
                    <a:pt x="11" y="7"/>
                    <a:pt x="11" y="7"/>
                    <a:pt x="11" y="7"/>
                  </a:cubicBezTo>
                  <a:cubicBezTo>
                    <a:pt x="9" y="7"/>
                    <a:pt x="8" y="7"/>
                    <a:pt x="9" y="6"/>
                  </a:cubicBezTo>
                  <a:cubicBezTo>
                    <a:pt x="10" y="4"/>
                    <a:pt x="10" y="4"/>
                    <a:pt x="10" y="4"/>
                  </a:cubicBezTo>
                  <a:cubicBezTo>
                    <a:pt x="10" y="3"/>
                    <a:pt x="11" y="2"/>
                    <a:pt x="13" y="2"/>
                  </a:cubicBezTo>
                  <a:cubicBezTo>
                    <a:pt x="61" y="2"/>
                    <a:pt x="61" y="2"/>
                    <a:pt x="61" y="2"/>
                  </a:cubicBezTo>
                  <a:cubicBezTo>
                    <a:pt x="62" y="2"/>
                    <a:pt x="63" y="3"/>
                    <a:pt x="63" y="4"/>
                  </a:cubicBezTo>
                  <a:cubicBezTo>
                    <a:pt x="64" y="6"/>
                    <a:pt x="64" y="6"/>
                    <a:pt x="64" y="6"/>
                  </a:cubicBezTo>
                  <a:cubicBezTo>
                    <a:pt x="65" y="7"/>
                    <a:pt x="64" y="7"/>
                    <a:pt x="62" y="7"/>
                  </a:cubicBezTo>
                  <a:close/>
                  <a:moveTo>
                    <a:pt x="0" y="16"/>
                  </a:moveTo>
                  <a:cubicBezTo>
                    <a:pt x="0" y="16"/>
                    <a:pt x="1" y="17"/>
                    <a:pt x="3" y="20"/>
                  </a:cubicBezTo>
                  <a:cubicBezTo>
                    <a:pt x="70" y="20"/>
                    <a:pt x="70" y="20"/>
                    <a:pt x="70" y="20"/>
                  </a:cubicBezTo>
                  <a:cubicBezTo>
                    <a:pt x="72" y="17"/>
                    <a:pt x="73" y="16"/>
                    <a:pt x="73" y="16"/>
                  </a:cubicBezTo>
                  <a:lnTo>
                    <a:pt x="0" y="16"/>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5" name="Freeform 112"/>
            <p:cNvSpPr>
              <a:spLocks noEditPoints="1"/>
            </p:cNvSpPr>
            <p:nvPr/>
          </p:nvSpPr>
          <p:spPr bwMode="auto">
            <a:xfrm>
              <a:off x="2191728" y="1451935"/>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6" name="Freeform 113"/>
            <p:cNvSpPr>
              <a:spLocks noEditPoints="1"/>
            </p:cNvSpPr>
            <p:nvPr/>
          </p:nvSpPr>
          <p:spPr bwMode="auto">
            <a:xfrm>
              <a:off x="2115565" y="1767468"/>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37" name="组合 36"/>
          <p:cNvGrpSpPr/>
          <p:nvPr/>
        </p:nvGrpSpPr>
        <p:grpSpPr>
          <a:xfrm>
            <a:off x="4439780" y="1357694"/>
            <a:ext cx="787404" cy="781058"/>
            <a:chOff x="925975" y="1270594"/>
            <a:chExt cx="899446" cy="892198"/>
          </a:xfrm>
        </p:grpSpPr>
        <p:sp>
          <p:nvSpPr>
            <p:cNvPr id="38" name="Oval 114"/>
            <p:cNvSpPr>
              <a:spLocks noChangeArrowheads="1"/>
            </p:cNvSpPr>
            <p:nvPr/>
          </p:nvSpPr>
          <p:spPr bwMode="auto">
            <a:xfrm>
              <a:off x="925975" y="1270594"/>
              <a:ext cx="899446" cy="892198"/>
            </a:xfrm>
            <a:prstGeom prst="ellipse">
              <a:avLst/>
            </a:pr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39" name="Oval 115"/>
            <p:cNvSpPr>
              <a:spLocks noChangeArrowheads="1"/>
            </p:cNvSpPr>
            <p:nvPr/>
          </p:nvSpPr>
          <p:spPr bwMode="auto">
            <a:xfrm>
              <a:off x="976750" y="1314115"/>
              <a:ext cx="797896" cy="797900"/>
            </a:xfrm>
            <a:prstGeom prst="ellipse">
              <a:avLst/>
            </a:pr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0" name="Freeform 116"/>
            <p:cNvSpPr/>
            <p:nvPr/>
          </p:nvSpPr>
          <p:spPr bwMode="auto">
            <a:xfrm>
              <a:off x="951363" y="1459188"/>
              <a:ext cx="605675" cy="703603"/>
            </a:xfrm>
            <a:custGeom>
              <a:avLst/>
              <a:gdLst>
                <a:gd name="T0" fmla="*/ 71 w 167"/>
                <a:gd name="T1" fmla="*/ 0 h 194"/>
                <a:gd name="T2" fmla="*/ 0 w 167"/>
                <a:gd name="T3" fmla="*/ 73 h 194"/>
                <a:gd name="T4" fmla="*/ 12 w 167"/>
                <a:gd name="T5" fmla="*/ 111 h 194"/>
                <a:gd name="T6" fmla="*/ 28 w 167"/>
                <a:gd name="T7" fmla="*/ 149 h 194"/>
                <a:gd name="T8" fmla="*/ 52 w 167"/>
                <a:gd name="T9" fmla="*/ 170 h 194"/>
                <a:gd name="T10" fmla="*/ 116 w 167"/>
                <a:gd name="T11" fmla="*/ 194 h 194"/>
                <a:gd name="T12" fmla="*/ 167 w 167"/>
                <a:gd name="T13" fmla="*/ 142 h 194"/>
                <a:gd name="T14" fmla="*/ 165 w 167"/>
                <a:gd name="T15" fmla="*/ 5 h 194"/>
                <a:gd name="T16" fmla="*/ 71 w 167"/>
                <a:gd name="T1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94">
                  <a:moveTo>
                    <a:pt x="71" y="0"/>
                  </a:moveTo>
                  <a:lnTo>
                    <a:pt x="0" y="73"/>
                  </a:lnTo>
                  <a:lnTo>
                    <a:pt x="12" y="111"/>
                  </a:lnTo>
                  <a:lnTo>
                    <a:pt x="28" y="149"/>
                  </a:lnTo>
                  <a:lnTo>
                    <a:pt x="52" y="170"/>
                  </a:lnTo>
                  <a:lnTo>
                    <a:pt x="116" y="194"/>
                  </a:lnTo>
                  <a:lnTo>
                    <a:pt x="167" y="142"/>
                  </a:lnTo>
                  <a:lnTo>
                    <a:pt x="165" y="5"/>
                  </a:lnTo>
                  <a:lnTo>
                    <a:pt x="71"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1" name="Freeform 117"/>
            <p:cNvSpPr>
              <a:spLocks noEditPoints="1"/>
            </p:cNvSpPr>
            <p:nvPr/>
          </p:nvSpPr>
          <p:spPr bwMode="auto">
            <a:xfrm>
              <a:off x="1190731" y="1433801"/>
              <a:ext cx="377187" cy="583918"/>
            </a:xfrm>
            <a:custGeom>
              <a:avLst/>
              <a:gdLst>
                <a:gd name="T0" fmla="*/ 35 w 44"/>
                <a:gd name="T1" fmla="*/ 0 h 68"/>
                <a:gd name="T2" fmla="*/ 9 w 44"/>
                <a:gd name="T3" fmla="*/ 0 h 68"/>
                <a:gd name="T4" fmla="*/ 0 w 44"/>
                <a:gd name="T5" fmla="*/ 9 h 68"/>
                <a:gd name="T6" fmla="*/ 0 w 44"/>
                <a:gd name="T7" fmla="*/ 59 h 68"/>
                <a:gd name="T8" fmla="*/ 9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2 w 44"/>
                <a:gd name="T31" fmla="*/ 55 h 68"/>
                <a:gd name="T32" fmla="*/ 12 w 44"/>
                <a:gd name="T33" fmla="*/ 55 h 68"/>
                <a:gd name="T34" fmla="*/ 5 w 44"/>
                <a:gd name="T35" fmla="*/ 48 h 68"/>
                <a:gd name="T36" fmla="*/ 5 w 44"/>
                <a:gd name="T37" fmla="*/ 13 h 68"/>
                <a:gd name="T38" fmla="*/ 12 w 44"/>
                <a:gd name="T39" fmla="*/ 6 h 68"/>
                <a:gd name="T40" fmla="*/ 32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9" y="0"/>
                    <a:pt x="9" y="0"/>
                    <a:pt x="9" y="0"/>
                  </a:cubicBezTo>
                  <a:cubicBezTo>
                    <a:pt x="4" y="0"/>
                    <a:pt x="0" y="4"/>
                    <a:pt x="0" y="9"/>
                  </a:cubicBezTo>
                  <a:cubicBezTo>
                    <a:pt x="0" y="59"/>
                    <a:pt x="0" y="59"/>
                    <a:pt x="0" y="59"/>
                  </a:cubicBezTo>
                  <a:cubicBezTo>
                    <a:pt x="0" y="64"/>
                    <a:pt x="4" y="68"/>
                    <a:pt x="9"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4"/>
                    <a:pt x="18" y="61"/>
                  </a:cubicBezTo>
                  <a:cubicBezTo>
                    <a:pt x="18" y="59"/>
                    <a:pt x="20" y="57"/>
                    <a:pt x="22" y="57"/>
                  </a:cubicBezTo>
                  <a:cubicBezTo>
                    <a:pt x="24" y="57"/>
                    <a:pt x="26" y="59"/>
                    <a:pt x="26" y="61"/>
                  </a:cubicBezTo>
                  <a:cubicBezTo>
                    <a:pt x="26" y="64"/>
                    <a:pt x="24" y="65"/>
                    <a:pt x="22" y="65"/>
                  </a:cubicBezTo>
                  <a:close/>
                  <a:moveTo>
                    <a:pt x="40" y="48"/>
                  </a:moveTo>
                  <a:cubicBezTo>
                    <a:pt x="40" y="52"/>
                    <a:pt x="36" y="55"/>
                    <a:pt x="32" y="55"/>
                  </a:cubicBezTo>
                  <a:cubicBezTo>
                    <a:pt x="12" y="55"/>
                    <a:pt x="12" y="55"/>
                    <a:pt x="12" y="55"/>
                  </a:cubicBezTo>
                  <a:cubicBezTo>
                    <a:pt x="8" y="55"/>
                    <a:pt x="5" y="52"/>
                    <a:pt x="5" y="48"/>
                  </a:cubicBezTo>
                  <a:cubicBezTo>
                    <a:pt x="5" y="13"/>
                    <a:pt x="5" y="13"/>
                    <a:pt x="5" y="13"/>
                  </a:cubicBezTo>
                  <a:cubicBezTo>
                    <a:pt x="5" y="9"/>
                    <a:pt x="8" y="6"/>
                    <a:pt x="12" y="6"/>
                  </a:cubicBezTo>
                  <a:cubicBezTo>
                    <a:pt x="32" y="6"/>
                    <a:pt x="32" y="6"/>
                    <a:pt x="32" y="6"/>
                  </a:cubicBezTo>
                  <a:cubicBezTo>
                    <a:pt x="36" y="6"/>
                    <a:pt x="40" y="9"/>
                    <a:pt x="40" y="13"/>
                  </a:cubicBezTo>
                  <a:lnTo>
                    <a:pt x="40" y="48"/>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2" name="Freeform 118"/>
            <p:cNvSpPr>
              <a:spLocks noEditPoints="1"/>
            </p:cNvSpPr>
            <p:nvPr/>
          </p:nvSpPr>
          <p:spPr bwMode="auto">
            <a:xfrm>
              <a:off x="1197985" y="1426547"/>
              <a:ext cx="377187" cy="580291"/>
            </a:xfrm>
            <a:custGeom>
              <a:avLst/>
              <a:gdLst>
                <a:gd name="T0" fmla="*/ 35 w 44"/>
                <a:gd name="T1" fmla="*/ 0 h 68"/>
                <a:gd name="T2" fmla="*/ 10 w 44"/>
                <a:gd name="T3" fmla="*/ 0 h 68"/>
                <a:gd name="T4" fmla="*/ 0 w 44"/>
                <a:gd name="T5" fmla="*/ 9 h 68"/>
                <a:gd name="T6" fmla="*/ 0 w 44"/>
                <a:gd name="T7" fmla="*/ 59 h 68"/>
                <a:gd name="T8" fmla="*/ 10 w 44"/>
                <a:gd name="T9" fmla="*/ 68 h 68"/>
                <a:gd name="T10" fmla="*/ 35 w 44"/>
                <a:gd name="T11" fmla="*/ 68 h 68"/>
                <a:gd name="T12" fmla="*/ 44 w 44"/>
                <a:gd name="T13" fmla="*/ 59 h 68"/>
                <a:gd name="T14" fmla="*/ 44 w 44"/>
                <a:gd name="T15" fmla="*/ 9 h 68"/>
                <a:gd name="T16" fmla="*/ 35 w 44"/>
                <a:gd name="T17" fmla="*/ 0 h 68"/>
                <a:gd name="T18" fmla="*/ 22 w 44"/>
                <a:gd name="T19" fmla="*/ 65 h 68"/>
                <a:gd name="T20" fmla="*/ 18 w 44"/>
                <a:gd name="T21" fmla="*/ 61 h 68"/>
                <a:gd name="T22" fmla="*/ 22 w 44"/>
                <a:gd name="T23" fmla="*/ 57 h 68"/>
                <a:gd name="T24" fmla="*/ 26 w 44"/>
                <a:gd name="T25" fmla="*/ 61 h 68"/>
                <a:gd name="T26" fmla="*/ 22 w 44"/>
                <a:gd name="T27" fmla="*/ 65 h 68"/>
                <a:gd name="T28" fmla="*/ 40 w 44"/>
                <a:gd name="T29" fmla="*/ 48 h 68"/>
                <a:gd name="T30" fmla="*/ 33 w 44"/>
                <a:gd name="T31" fmla="*/ 55 h 68"/>
                <a:gd name="T32" fmla="*/ 12 w 44"/>
                <a:gd name="T33" fmla="*/ 55 h 68"/>
                <a:gd name="T34" fmla="*/ 5 w 44"/>
                <a:gd name="T35" fmla="*/ 48 h 68"/>
                <a:gd name="T36" fmla="*/ 5 w 44"/>
                <a:gd name="T37" fmla="*/ 13 h 68"/>
                <a:gd name="T38" fmla="*/ 12 w 44"/>
                <a:gd name="T39" fmla="*/ 6 h 68"/>
                <a:gd name="T40" fmla="*/ 33 w 44"/>
                <a:gd name="T41" fmla="*/ 6 h 68"/>
                <a:gd name="T42" fmla="*/ 40 w 44"/>
                <a:gd name="T43" fmla="*/ 13 h 68"/>
                <a:gd name="T44" fmla="*/ 40 w 44"/>
                <a:gd name="T45" fmla="*/ 4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68">
                  <a:moveTo>
                    <a:pt x="35" y="0"/>
                  </a:moveTo>
                  <a:cubicBezTo>
                    <a:pt x="10" y="0"/>
                    <a:pt x="10" y="0"/>
                    <a:pt x="10" y="0"/>
                  </a:cubicBezTo>
                  <a:cubicBezTo>
                    <a:pt x="5" y="0"/>
                    <a:pt x="0" y="4"/>
                    <a:pt x="0" y="9"/>
                  </a:cubicBezTo>
                  <a:cubicBezTo>
                    <a:pt x="0" y="59"/>
                    <a:pt x="0" y="59"/>
                    <a:pt x="0" y="59"/>
                  </a:cubicBezTo>
                  <a:cubicBezTo>
                    <a:pt x="0" y="64"/>
                    <a:pt x="5" y="68"/>
                    <a:pt x="10" y="68"/>
                  </a:cubicBezTo>
                  <a:cubicBezTo>
                    <a:pt x="35" y="68"/>
                    <a:pt x="35" y="68"/>
                    <a:pt x="35" y="68"/>
                  </a:cubicBezTo>
                  <a:cubicBezTo>
                    <a:pt x="40" y="68"/>
                    <a:pt x="44" y="64"/>
                    <a:pt x="44" y="59"/>
                  </a:cubicBezTo>
                  <a:cubicBezTo>
                    <a:pt x="44" y="9"/>
                    <a:pt x="44" y="9"/>
                    <a:pt x="44" y="9"/>
                  </a:cubicBezTo>
                  <a:cubicBezTo>
                    <a:pt x="44" y="4"/>
                    <a:pt x="40" y="0"/>
                    <a:pt x="35" y="0"/>
                  </a:cubicBezTo>
                  <a:close/>
                  <a:moveTo>
                    <a:pt x="22" y="65"/>
                  </a:moveTo>
                  <a:cubicBezTo>
                    <a:pt x="20" y="65"/>
                    <a:pt x="18" y="63"/>
                    <a:pt x="18" y="61"/>
                  </a:cubicBezTo>
                  <a:cubicBezTo>
                    <a:pt x="18" y="59"/>
                    <a:pt x="20" y="57"/>
                    <a:pt x="22" y="57"/>
                  </a:cubicBezTo>
                  <a:cubicBezTo>
                    <a:pt x="25" y="57"/>
                    <a:pt x="26" y="59"/>
                    <a:pt x="26" y="61"/>
                  </a:cubicBezTo>
                  <a:cubicBezTo>
                    <a:pt x="26" y="63"/>
                    <a:pt x="25" y="65"/>
                    <a:pt x="22" y="65"/>
                  </a:cubicBezTo>
                  <a:close/>
                  <a:moveTo>
                    <a:pt x="40" y="48"/>
                  </a:moveTo>
                  <a:cubicBezTo>
                    <a:pt x="40" y="51"/>
                    <a:pt x="37" y="55"/>
                    <a:pt x="33" y="55"/>
                  </a:cubicBezTo>
                  <a:cubicBezTo>
                    <a:pt x="12" y="55"/>
                    <a:pt x="12" y="55"/>
                    <a:pt x="12" y="55"/>
                  </a:cubicBezTo>
                  <a:cubicBezTo>
                    <a:pt x="8" y="55"/>
                    <a:pt x="5" y="51"/>
                    <a:pt x="5" y="48"/>
                  </a:cubicBezTo>
                  <a:cubicBezTo>
                    <a:pt x="5" y="13"/>
                    <a:pt x="5" y="13"/>
                    <a:pt x="5" y="13"/>
                  </a:cubicBezTo>
                  <a:cubicBezTo>
                    <a:pt x="5" y="9"/>
                    <a:pt x="8" y="6"/>
                    <a:pt x="12" y="6"/>
                  </a:cubicBezTo>
                  <a:cubicBezTo>
                    <a:pt x="33" y="6"/>
                    <a:pt x="33" y="6"/>
                    <a:pt x="33" y="6"/>
                  </a:cubicBezTo>
                  <a:cubicBezTo>
                    <a:pt x="37" y="6"/>
                    <a:pt x="40" y="9"/>
                    <a:pt x="40" y="13"/>
                  </a:cubicBezTo>
                  <a:lnTo>
                    <a:pt x="40" y="4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3" name="组合 42"/>
          <p:cNvGrpSpPr/>
          <p:nvPr/>
        </p:nvGrpSpPr>
        <p:grpSpPr>
          <a:xfrm>
            <a:off x="10412093" y="1245818"/>
            <a:ext cx="692558" cy="686977"/>
            <a:chOff x="6195714" y="1270594"/>
            <a:chExt cx="899446" cy="892198"/>
          </a:xfrm>
        </p:grpSpPr>
        <p:sp>
          <p:nvSpPr>
            <p:cNvPr id="44" name="Oval 119"/>
            <p:cNvSpPr>
              <a:spLocks noChangeArrowheads="1"/>
            </p:cNvSpPr>
            <p:nvPr/>
          </p:nvSpPr>
          <p:spPr bwMode="auto">
            <a:xfrm>
              <a:off x="6195714" y="1270594"/>
              <a:ext cx="899446" cy="892198"/>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5" name="Oval 120"/>
            <p:cNvSpPr>
              <a:spLocks noChangeArrowheads="1"/>
            </p:cNvSpPr>
            <p:nvPr/>
          </p:nvSpPr>
          <p:spPr bwMode="auto">
            <a:xfrm>
              <a:off x="6246489" y="1314115"/>
              <a:ext cx="797896" cy="797900"/>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6" name="Freeform 121"/>
            <p:cNvSpPr/>
            <p:nvPr/>
          </p:nvSpPr>
          <p:spPr bwMode="auto">
            <a:xfrm>
              <a:off x="6210221" y="1564366"/>
              <a:ext cx="678211" cy="598425"/>
            </a:xfrm>
            <a:custGeom>
              <a:avLst/>
              <a:gdLst>
                <a:gd name="T0" fmla="*/ 50 w 187"/>
                <a:gd name="T1" fmla="*/ 0 h 165"/>
                <a:gd name="T2" fmla="*/ 0 w 187"/>
                <a:gd name="T3" fmla="*/ 49 h 165"/>
                <a:gd name="T4" fmla="*/ 34 w 187"/>
                <a:gd name="T5" fmla="*/ 125 h 165"/>
                <a:gd name="T6" fmla="*/ 85 w 187"/>
                <a:gd name="T7" fmla="*/ 153 h 165"/>
                <a:gd name="T8" fmla="*/ 109 w 187"/>
                <a:gd name="T9" fmla="*/ 165 h 165"/>
                <a:gd name="T10" fmla="*/ 182 w 187"/>
                <a:gd name="T11" fmla="*/ 92 h 165"/>
                <a:gd name="T12" fmla="*/ 180 w 187"/>
                <a:gd name="T13" fmla="*/ 89 h 165"/>
                <a:gd name="T14" fmla="*/ 187 w 187"/>
                <a:gd name="T15" fmla="*/ 82 h 165"/>
                <a:gd name="T16" fmla="*/ 187 w 187"/>
                <a:gd name="T17" fmla="*/ 14 h 165"/>
                <a:gd name="T18" fmla="*/ 180 w 187"/>
                <a:gd name="T19" fmla="*/ 0 h 165"/>
                <a:gd name="T20" fmla="*/ 50 w 187"/>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65">
                  <a:moveTo>
                    <a:pt x="50" y="0"/>
                  </a:moveTo>
                  <a:lnTo>
                    <a:pt x="0" y="49"/>
                  </a:lnTo>
                  <a:lnTo>
                    <a:pt x="34" y="125"/>
                  </a:lnTo>
                  <a:lnTo>
                    <a:pt x="85" y="153"/>
                  </a:lnTo>
                  <a:lnTo>
                    <a:pt x="109" y="165"/>
                  </a:lnTo>
                  <a:lnTo>
                    <a:pt x="182" y="92"/>
                  </a:lnTo>
                  <a:lnTo>
                    <a:pt x="180" y="89"/>
                  </a:lnTo>
                  <a:lnTo>
                    <a:pt x="187" y="82"/>
                  </a:lnTo>
                  <a:lnTo>
                    <a:pt x="187" y="14"/>
                  </a:lnTo>
                  <a:lnTo>
                    <a:pt x="180" y="0"/>
                  </a:lnTo>
                  <a:lnTo>
                    <a:pt x="50"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7" name="Freeform 122"/>
            <p:cNvSpPr>
              <a:spLocks noEditPoints="1"/>
            </p:cNvSpPr>
            <p:nvPr/>
          </p:nvSpPr>
          <p:spPr bwMode="auto">
            <a:xfrm>
              <a:off x="6373427" y="1564366"/>
              <a:ext cx="515005" cy="333667"/>
            </a:xfrm>
            <a:custGeom>
              <a:avLst/>
              <a:gdLst>
                <a:gd name="T0" fmla="*/ 0 w 60"/>
                <a:gd name="T1" fmla="*/ 4 h 39"/>
                <a:gd name="T2" fmla="*/ 0 w 60"/>
                <a:gd name="T3" fmla="*/ 4 h 39"/>
                <a:gd name="T4" fmla="*/ 0 w 60"/>
                <a:gd name="T5" fmla="*/ 34 h 39"/>
                <a:gd name="T6" fmla="*/ 0 w 60"/>
                <a:gd name="T7" fmla="*/ 34 h 39"/>
                <a:gd name="T8" fmla="*/ 16 w 60"/>
                <a:gd name="T9" fmla="*/ 19 h 39"/>
                <a:gd name="T10" fmla="*/ 0 w 60"/>
                <a:gd name="T11" fmla="*/ 4 h 39"/>
                <a:gd name="T12" fmla="*/ 19 w 60"/>
                <a:gd name="T13" fmla="*/ 16 h 39"/>
                <a:gd name="T14" fmla="*/ 22 w 60"/>
                <a:gd name="T15" fmla="*/ 19 h 39"/>
                <a:gd name="T16" fmla="*/ 25 w 60"/>
                <a:gd name="T17" fmla="*/ 22 h 39"/>
                <a:gd name="T18" fmla="*/ 30 w 60"/>
                <a:gd name="T19" fmla="*/ 24 h 39"/>
                <a:gd name="T20" fmla="*/ 35 w 60"/>
                <a:gd name="T21" fmla="*/ 22 h 39"/>
                <a:gd name="T22" fmla="*/ 38 w 60"/>
                <a:gd name="T23" fmla="*/ 20 h 39"/>
                <a:gd name="T24" fmla="*/ 41 w 60"/>
                <a:gd name="T25" fmla="*/ 17 h 39"/>
                <a:gd name="T26" fmla="*/ 57 w 60"/>
                <a:gd name="T27" fmla="*/ 1 h 39"/>
                <a:gd name="T28" fmla="*/ 59 w 60"/>
                <a:gd name="T29" fmla="*/ 0 h 39"/>
                <a:gd name="T30" fmla="*/ 2 w 60"/>
                <a:gd name="T31" fmla="*/ 0 h 39"/>
                <a:gd name="T32" fmla="*/ 3 w 60"/>
                <a:gd name="T33" fmla="*/ 1 h 39"/>
                <a:gd name="T34" fmla="*/ 19 w 60"/>
                <a:gd name="T35" fmla="*/ 16 h 39"/>
                <a:gd name="T36" fmla="*/ 41 w 60"/>
                <a:gd name="T37" fmla="*/ 23 h 39"/>
                <a:gd name="T38" fmla="*/ 38 w 60"/>
                <a:gd name="T39" fmla="*/ 26 h 39"/>
                <a:gd name="T40" fmla="*/ 30 w 60"/>
                <a:gd name="T41" fmla="*/ 29 h 39"/>
                <a:gd name="T42" fmla="*/ 23 w 60"/>
                <a:gd name="T43" fmla="*/ 26 h 39"/>
                <a:gd name="T44" fmla="*/ 19 w 60"/>
                <a:gd name="T45" fmla="*/ 22 h 39"/>
                <a:gd name="T46" fmla="*/ 3 w 60"/>
                <a:gd name="T47" fmla="*/ 38 h 39"/>
                <a:gd name="T48" fmla="*/ 2 w 60"/>
                <a:gd name="T49" fmla="*/ 39 h 39"/>
                <a:gd name="T50" fmla="*/ 58 w 60"/>
                <a:gd name="T51" fmla="*/ 39 h 39"/>
                <a:gd name="T52" fmla="*/ 57 w 60"/>
                <a:gd name="T53" fmla="*/ 38 h 39"/>
                <a:gd name="T54" fmla="*/ 41 w 60"/>
                <a:gd name="T55" fmla="*/ 23 h 39"/>
                <a:gd name="T56" fmla="*/ 60 w 60"/>
                <a:gd name="T57" fmla="*/ 5 h 39"/>
                <a:gd name="T58" fmla="*/ 45 w 60"/>
                <a:gd name="T59" fmla="*/ 20 h 39"/>
                <a:gd name="T60" fmla="*/ 60 w 60"/>
                <a:gd name="T61" fmla="*/ 35 h 39"/>
                <a:gd name="T62" fmla="*/ 60 w 60"/>
                <a:gd name="T63" fmla="*/ 35 h 39"/>
                <a:gd name="T64" fmla="*/ 60 w 60"/>
                <a:gd name="T65" fmla="*/ 5 h 39"/>
                <a:gd name="T66" fmla="*/ 60 w 60"/>
                <a:gd name="T67"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39">
                  <a:moveTo>
                    <a:pt x="0" y="4"/>
                  </a:moveTo>
                  <a:cubicBezTo>
                    <a:pt x="0" y="4"/>
                    <a:pt x="0" y="4"/>
                    <a:pt x="0" y="4"/>
                  </a:cubicBezTo>
                  <a:cubicBezTo>
                    <a:pt x="0" y="34"/>
                    <a:pt x="0" y="34"/>
                    <a:pt x="0" y="34"/>
                  </a:cubicBezTo>
                  <a:cubicBezTo>
                    <a:pt x="0" y="34"/>
                    <a:pt x="0" y="34"/>
                    <a:pt x="0" y="34"/>
                  </a:cubicBezTo>
                  <a:cubicBezTo>
                    <a:pt x="16" y="19"/>
                    <a:pt x="16" y="19"/>
                    <a:pt x="16" y="19"/>
                  </a:cubicBezTo>
                  <a:lnTo>
                    <a:pt x="0" y="4"/>
                  </a:lnTo>
                  <a:close/>
                  <a:moveTo>
                    <a:pt x="19" y="16"/>
                  </a:moveTo>
                  <a:cubicBezTo>
                    <a:pt x="22" y="19"/>
                    <a:pt x="22" y="19"/>
                    <a:pt x="22" y="19"/>
                  </a:cubicBezTo>
                  <a:cubicBezTo>
                    <a:pt x="25" y="22"/>
                    <a:pt x="25" y="22"/>
                    <a:pt x="25" y="22"/>
                  </a:cubicBezTo>
                  <a:cubicBezTo>
                    <a:pt x="27" y="24"/>
                    <a:pt x="29" y="24"/>
                    <a:pt x="30" y="24"/>
                  </a:cubicBezTo>
                  <a:cubicBezTo>
                    <a:pt x="32" y="24"/>
                    <a:pt x="34" y="24"/>
                    <a:pt x="35" y="22"/>
                  </a:cubicBezTo>
                  <a:cubicBezTo>
                    <a:pt x="38" y="20"/>
                    <a:pt x="38" y="20"/>
                    <a:pt x="38" y="20"/>
                  </a:cubicBezTo>
                  <a:cubicBezTo>
                    <a:pt x="41" y="17"/>
                    <a:pt x="41" y="17"/>
                    <a:pt x="41" y="17"/>
                  </a:cubicBezTo>
                  <a:cubicBezTo>
                    <a:pt x="57" y="1"/>
                    <a:pt x="57" y="1"/>
                    <a:pt x="57" y="1"/>
                  </a:cubicBezTo>
                  <a:cubicBezTo>
                    <a:pt x="58" y="0"/>
                    <a:pt x="58" y="0"/>
                    <a:pt x="59" y="0"/>
                  </a:cubicBezTo>
                  <a:cubicBezTo>
                    <a:pt x="2" y="0"/>
                    <a:pt x="2" y="0"/>
                    <a:pt x="2" y="0"/>
                  </a:cubicBezTo>
                  <a:cubicBezTo>
                    <a:pt x="2" y="0"/>
                    <a:pt x="2" y="0"/>
                    <a:pt x="3" y="1"/>
                  </a:cubicBezTo>
                  <a:lnTo>
                    <a:pt x="19" y="16"/>
                  </a:lnTo>
                  <a:close/>
                  <a:moveTo>
                    <a:pt x="41" y="23"/>
                  </a:moveTo>
                  <a:cubicBezTo>
                    <a:pt x="38" y="26"/>
                    <a:pt x="38" y="26"/>
                    <a:pt x="38" y="26"/>
                  </a:cubicBezTo>
                  <a:cubicBezTo>
                    <a:pt x="36" y="28"/>
                    <a:pt x="33" y="29"/>
                    <a:pt x="30" y="29"/>
                  </a:cubicBezTo>
                  <a:cubicBezTo>
                    <a:pt x="28" y="29"/>
                    <a:pt x="25" y="28"/>
                    <a:pt x="23" y="26"/>
                  </a:cubicBezTo>
                  <a:cubicBezTo>
                    <a:pt x="19" y="22"/>
                    <a:pt x="19" y="22"/>
                    <a:pt x="19" y="22"/>
                  </a:cubicBezTo>
                  <a:cubicBezTo>
                    <a:pt x="3" y="38"/>
                    <a:pt x="3" y="38"/>
                    <a:pt x="3" y="38"/>
                  </a:cubicBezTo>
                  <a:cubicBezTo>
                    <a:pt x="2" y="38"/>
                    <a:pt x="2" y="39"/>
                    <a:pt x="2" y="39"/>
                  </a:cubicBezTo>
                  <a:cubicBezTo>
                    <a:pt x="58" y="39"/>
                    <a:pt x="58" y="39"/>
                    <a:pt x="58" y="39"/>
                  </a:cubicBezTo>
                  <a:cubicBezTo>
                    <a:pt x="58" y="39"/>
                    <a:pt x="58" y="39"/>
                    <a:pt x="57" y="38"/>
                  </a:cubicBezTo>
                  <a:lnTo>
                    <a:pt x="41" y="23"/>
                  </a:lnTo>
                  <a:close/>
                  <a:moveTo>
                    <a:pt x="60" y="5"/>
                  </a:moveTo>
                  <a:cubicBezTo>
                    <a:pt x="45" y="20"/>
                    <a:pt x="45" y="20"/>
                    <a:pt x="45" y="20"/>
                  </a:cubicBezTo>
                  <a:cubicBezTo>
                    <a:pt x="60" y="35"/>
                    <a:pt x="60" y="35"/>
                    <a:pt x="60" y="35"/>
                  </a:cubicBezTo>
                  <a:cubicBezTo>
                    <a:pt x="60" y="35"/>
                    <a:pt x="60" y="35"/>
                    <a:pt x="60" y="35"/>
                  </a:cubicBezTo>
                  <a:cubicBezTo>
                    <a:pt x="60" y="5"/>
                    <a:pt x="60" y="5"/>
                    <a:pt x="60" y="5"/>
                  </a:cubicBezTo>
                  <a:cubicBezTo>
                    <a:pt x="60" y="5"/>
                    <a:pt x="60" y="5"/>
                    <a:pt x="60" y="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8" name="Freeform 123"/>
            <p:cNvSpPr>
              <a:spLocks noEditPoints="1"/>
            </p:cNvSpPr>
            <p:nvPr/>
          </p:nvSpPr>
          <p:spPr bwMode="auto">
            <a:xfrm>
              <a:off x="6384308" y="1546232"/>
              <a:ext cx="522259" cy="340921"/>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9" name="组合 48"/>
          <p:cNvGrpSpPr/>
          <p:nvPr/>
        </p:nvGrpSpPr>
        <p:grpSpPr>
          <a:xfrm>
            <a:off x="1058969" y="1786652"/>
            <a:ext cx="639701" cy="634546"/>
            <a:chOff x="3033145" y="1270594"/>
            <a:chExt cx="899446" cy="892198"/>
          </a:xfrm>
        </p:grpSpPr>
        <p:sp>
          <p:nvSpPr>
            <p:cNvPr id="50" name="Oval 136"/>
            <p:cNvSpPr>
              <a:spLocks noChangeArrowheads="1"/>
            </p:cNvSpPr>
            <p:nvPr/>
          </p:nvSpPr>
          <p:spPr bwMode="auto">
            <a:xfrm>
              <a:off x="3033145" y="1270594"/>
              <a:ext cx="899446" cy="892198"/>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1" name="Oval 137"/>
            <p:cNvSpPr>
              <a:spLocks noChangeArrowheads="1"/>
            </p:cNvSpPr>
            <p:nvPr/>
          </p:nvSpPr>
          <p:spPr bwMode="auto">
            <a:xfrm>
              <a:off x="3083920" y="1314115"/>
              <a:ext cx="797896" cy="797900"/>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2" name="Freeform 138"/>
            <p:cNvSpPr/>
            <p:nvPr/>
          </p:nvSpPr>
          <p:spPr bwMode="auto">
            <a:xfrm>
              <a:off x="3083920" y="1502710"/>
              <a:ext cx="703599" cy="616559"/>
            </a:xfrm>
            <a:custGeom>
              <a:avLst/>
              <a:gdLst>
                <a:gd name="T0" fmla="*/ 52 w 82"/>
                <a:gd name="T1" fmla="*/ 55 h 72"/>
                <a:gd name="T2" fmla="*/ 55 w 82"/>
                <a:gd name="T3" fmla="*/ 43 h 72"/>
                <a:gd name="T4" fmla="*/ 62 w 82"/>
                <a:gd name="T5" fmla="*/ 36 h 72"/>
                <a:gd name="T6" fmla="*/ 64 w 82"/>
                <a:gd name="T7" fmla="*/ 34 h 72"/>
                <a:gd name="T8" fmla="*/ 71 w 82"/>
                <a:gd name="T9" fmla="*/ 27 h 72"/>
                <a:gd name="T10" fmla="*/ 73 w 82"/>
                <a:gd name="T11" fmla="*/ 24 h 72"/>
                <a:gd name="T12" fmla="*/ 82 w 82"/>
                <a:gd name="T13" fmla="*/ 17 h 72"/>
                <a:gd name="T14" fmla="*/ 62 w 82"/>
                <a:gd name="T15" fmla="*/ 3 h 72"/>
                <a:gd name="T16" fmla="*/ 50 w 82"/>
                <a:gd name="T17" fmla="*/ 0 h 72"/>
                <a:gd name="T18" fmla="*/ 26 w 82"/>
                <a:gd name="T19" fmla="*/ 5 h 72"/>
                <a:gd name="T20" fmla="*/ 9 w 82"/>
                <a:gd name="T21" fmla="*/ 12 h 72"/>
                <a:gd name="T22" fmla="*/ 0 w 82"/>
                <a:gd name="T23" fmla="*/ 21 h 72"/>
                <a:gd name="T24" fmla="*/ 0 w 82"/>
                <a:gd name="T25" fmla="*/ 25 h 72"/>
                <a:gd name="T26" fmla="*/ 34 w 82"/>
                <a:gd name="T27" fmla="*/ 72 h 72"/>
                <a:gd name="T28" fmla="*/ 52 w 82"/>
                <a:gd name="T29" fmla="*/ 5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72">
                  <a:moveTo>
                    <a:pt x="52" y="55"/>
                  </a:moveTo>
                  <a:cubicBezTo>
                    <a:pt x="55" y="43"/>
                    <a:pt x="55" y="43"/>
                    <a:pt x="55" y="43"/>
                  </a:cubicBezTo>
                  <a:cubicBezTo>
                    <a:pt x="62" y="36"/>
                    <a:pt x="62" y="36"/>
                    <a:pt x="62" y="36"/>
                  </a:cubicBezTo>
                  <a:cubicBezTo>
                    <a:pt x="64" y="34"/>
                    <a:pt x="64" y="34"/>
                    <a:pt x="64" y="34"/>
                  </a:cubicBezTo>
                  <a:cubicBezTo>
                    <a:pt x="71" y="27"/>
                    <a:pt x="71" y="27"/>
                    <a:pt x="71" y="27"/>
                  </a:cubicBezTo>
                  <a:cubicBezTo>
                    <a:pt x="73" y="24"/>
                    <a:pt x="73" y="24"/>
                    <a:pt x="73" y="24"/>
                  </a:cubicBezTo>
                  <a:cubicBezTo>
                    <a:pt x="82" y="17"/>
                    <a:pt x="82" y="17"/>
                    <a:pt x="82" y="17"/>
                  </a:cubicBezTo>
                  <a:cubicBezTo>
                    <a:pt x="82" y="17"/>
                    <a:pt x="63" y="3"/>
                    <a:pt x="62" y="3"/>
                  </a:cubicBezTo>
                  <a:cubicBezTo>
                    <a:pt x="61" y="3"/>
                    <a:pt x="50" y="0"/>
                    <a:pt x="50" y="0"/>
                  </a:cubicBezTo>
                  <a:cubicBezTo>
                    <a:pt x="26" y="5"/>
                    <a:pt x="26" y="5"/>
                    <a:pt x="26" y="5"/>
                  </a:cubicBezTo>
                  <a:cubicBezTo>
                    <a:pt x="9" y="12"/>
                    <a:pt x="9" y="12"/>
                    <a:pt x="9" y="12"/>
                  </a:cubicBezTo>
                  <a:cubicBezTo>
                    <a:pt x="0" y="21"/>
                    <a:pt x="0" y="21"/>
                    <a:pt x="0" y="21"/>
                  </a:cubicBezTo>
                  <a:cubicBezTo>
                    <a:pt x="0" y="23"/>
                    <a:pt x="0" y="24"/>
                    <a:pt x="0" y="25"/>
                  </a:cubicBezTo>
                  <a:cubicBezTo>
                    <a:pt x="0" y="49"/>
                    <a:pt x="16" y="72"/>
                    <a:pt x="34" y="72"/>
                  </a:cubicBezTo>
                  <a:lnTo>
                    <a:pt x="52" y="5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3" name="Freeform 139"/>
            <p:cNvSpPr/>
            <p:nvPr/>
          </p:nvSpPr>
          <p:spPr bwMode="auto">
            <a:xfrm>
              <a:off x="3323289" y="1698558"/>
              <a:ext cx="301024"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4" name="Freeform 140"/>
            <p:cNvSpPr/>
            <p:nvPr/>
          </p:nvSpPr>
          <p:spPr bwMode="auto">
            <a:xfrm>
              <a:off x="3392198" y="1836378"/>
              <a:ext cx="163206" cy="163207"/>
            </a:xfrm>
            <a:custGeom>
              <a:avLst/>
              <a:gdLst>
                <a:gd name="T0" fmla="*/ 3 w 19"/>
                <a:gd name="T1" fmla="*/ 16 h 19"/>
                <a:gd name="T2" fmla="*/ 3 w 19"/>
                <a:gd name="T3" fmla="*/ 3 h 19"/>
                <a:gd name="T4" fmla="*/ 16 w 19"/>
                <a:gd name="T5" fmla="*/ 3 h 19"/>
                <a:gd name="T6" fmla="*/ 16 w 19"/>
                <a:gd name="T7" fmla="*/ 16 h 19"/>
                <a:gd name="T8" fmla="*/ 3 w 19"/>
                <a:gd name="T9" fmla="*/ 16 h 19"/>
              </a:gdLst>
              <a:ahLst/>
              <a:cxnLst>
                <a:cxn ang="0">
                  <a:pos x="T0" y="T1"/>
                </a:cxn>
                <a:cxn ang="0">
                  <a:pos x="T2" y="T3"/>
                </a:cxn>
                <a:cxn ang="0">
                  <a:pos x="T4" y="T5"/>
                </a:cxn>
                <a:cxn ang="0">
                  <a:pos x="T6" y="T7"/>
                </a:cxn>
                <a:cxn ang="0">
                  <a:pos x="T8" y="T9"/>
                </a:cxn>
              </a:cxnLst>
              <a:rect l="0" t="0" r="r" b="b"/>
              <a:pathLst>
                <a:path w="19" h="19">
                  <a:moveTo>
                    <a:pt x="3" y="16"/>
                  </a:moveTo>
                  <a:cubicBezTo>
                    <a:pt x="0" y="12"/>
                    <a:pt x="0" y="7"/>
                    <a:pt x="3" y="3"/>
                  </a:cubicBezTo>
                  <a:cubicBezTo>
                    <a:pt x="7" y="0"/>
                    <a:pt x="12" y="0"/>
                    <a:pt x="16" y="3"/>
                  </a:cubicBezTo>
                  <a:cubicBezTo>
                    <a:pt x="19" y="7"/>
                    <a:pt x="19" y="12"/>
                    <a:pt x="16" y="16"/>
                  </a:cubicBezTo>
                  <a:cubicBezTo>
                    <a:pt x="12" y="19"/>
                    <a:pt x="7" y="19"/>
                    <a:pt x="3" y="16"/>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5" name="Freeform 141"/>
            <p:cNvSpPr/>
            <p:nvPr/>
          </p:nvSpPr>
          <p:spPr bwMode="auto">
            <a:xfrm>
              <a:off x="3239873" y="1571620"/>
              <a:ext cx="471484" cy="170461"/>
            </a:xfrm>
            <a:custGeom>
              <a:avLst/>
              <a:gdLst>
                <a:gd name="T0" fmla="*/ 49 w 55"/>
                <a:gd name="T1" fmla="*/ 18 h 20"/>
                <a:gd name="T2" fmla="*/ 5 w 55"/>
                <a:gd name="T3" fmla="*/ 18 h 20"/>
                <a:gd name="T4" fmla="*/ 5 w 55"/>
                <a:gd name="T5" fmla="*/ 18 h 20"/>
                <a:gd name="T6" fmla="*/ 1 w 55"/>
                <a:gd name="T7" fmla="*/ 18 h 20"/>
                <a:gd name="T8" fmla="*/ 1 w 55"/>
                <a:gd name="T9" fmla="*/ 18 h 20"/>
                <a:gd name="T10" fmla="*/ 1 w 55"/>
                <a:gd name="T11" fmla="*/ 14 h 20"/>
                <a:gd name="T12" fmla="*/ 1 w 55"/>
                <a:gd name="T13" fmla="*/ 14 h 20"/>
                <a:gd name="T14" fmla="*/ 54 w 55"/>
                <a:gd name="T15" fmla="*/ 14 h 20"/>
                <a:gd name="T16" fmla="*/ 54 w 55"/>
                <a:gd name="T17" fmla="*/ 14 h 20"/>
                <a:gd name="T18" fmla="*/ 54 w 55"/>
                <a:gd name="T19" fmla="*/ 18 h 20"/>
                <a:gd name="T20" fmla="*/ 54 w 55"/>
                <a:gd name="T21" fmla="*/ 18 h 20"/>
                <a:gd name="T22" fmla="*/ 49 w 55"/>
                <a:gd name="T2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49" y="18"/>
                  </a:moveTo>
                  <a:cubicBezTo>
                    <a:pt x="37" y="6"/>
                    <a:pt x="18" y="6"/>
                    <a:pt x="5" y="18"/>
                  </a:cubicBezTo>
                  <a:cubicBezTo>
                    <a:pt x="5" y="18"/>
                    <a:pt x="5" y="18"/>
                    <a:pt x="5" y="18"/>
                  </a:cubicBezTo>
                  <a:cubicBezTo>
                    <a:pt x="4" y="20"/>
                    <a:pt x="2" y="20"/>
                    <a:pt x="1" y="18"/>
                  </a:cubicBezTo>
                  <a:cubicBezTo>
                    <a:pt x="1" y="18"/>
                    <a:pt x="1" y="18"/>
                    <a:pt x="1" y="18"/>
                  </a:cubicBezTo>
                  <a:cubicBezTo>
                    <a:pt x="0" y="17"/>
                    <a:pt x="0" y="15"/>
                    <a:pt x="1" y="14"/>
                  </a:cubicBezTo>
                  <a:cubicBezTo>
                    <a:pt x="1" y="14"/>
                    <a:pt x="1" y="14"/>
                    <a:pt x="1" y="14"/>
                  </a:cubicBezTo>
                  <a:cubicBezTo>
                    <a:pt x="16" y="0"/>
                    <a:pt x="39" y="0"/>
                    <a:pt x="54" y="14"/>
                  </a:cubicBezTo>
                  <a:cubicBezTo>
                    <a:pt x="54" y="14"/>
                    <a:pt x="54" y="14"/>
                    <a:pt x="54" y="14"/>
                  </a:cubicBezTo>
                  <a:cubicBezTo>
                    <a:pt x="55" y="15"/>
                    <a:pt x="55" y="17"/>
                    <a:pt x="54" y="18"/>
                  </a:cubicBezTo>
                  <a:cubicBezTo>
                    <a:pt x="54" y="18"/>
                    <a:pt x="54" y="18"/>
                    <a:pt x="54" y="18"/>
                  </a:cubicBezTo>
                  <a:cubicBezTo>
                    <a:pt x="53" y="20"/>
                    <a:pt x="51" y="20"/>
                    <a:pt x="49" y="18"/>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6" name="Freeform 142"/>
            <p:cNvSpPr/>
            <p:nvPr/>
          </p:nvSpPr>
          <p:spPr bwMode="auto">
            <a:xfrm>
              <a:off x="3152830" y="1433801"/>
              <a:ext cx="641943" cy="224863"/>
            </a:xfrm>
            <a:custGeom>
              <a:avLst/>
              <a:gdLst>
                <a:gd name="T0" fmla="*/ 69 w 75"/>
                <a:gd name="T1" fmla="*/ 25 h 26"/>
                <a:gd name="T2" fmla="*/ 6 w 75"/>
                <a:gd name="T3" fmla="*/ 25 h 26"/>
                <a:gd name="T4" fmla="*/ 6 w 75"/>
                <a:gd name="T5" fmla="*/ 25 h 26"/>
                <a:gd name="T6" fmla="*/ 1 w 75"/>
                <a:gd name="T7" fmla="*/ 25 h 26"/>
                <a:gd name="T8" fmla="*/ 1 w 75"/>
                <a:gd name="T9" fmla="*/ 25 h 26"/>
                <a:gd name="T10" fmla="*/ 1 w 75"/>
                <a:gd name="T11" fmla="*/ 20 h 26"/>
                <a:gd name="T12" fmla="*/ 1 w 75"/>
                <a:gd name="T13" fmla="*/ 20 h 26"/>
                <a:gd name="T14" fmla="*/ 74 w 75"/>
                <a:gd name="T15" fmla="*/ 20 h 26"/>
                <a:gd name="T16" fmla="*/ 74 w 75"/>
                <a:gd name="T17" fmla="*/ 20 h 26"/>
                <a:gd name="T18" fmla="*/ 74 w 75"/>
                <a:gd name="T19" fmla="*/ 25 h 26"/>
                <a:gd name="T20" fmla="*/ 74 w 75"/>
                <a:gd name="T21" fmla="*/ 25 h 26"/>
                <a:gd name="T22" fmla="*/ 69 w 75"/>
                <a:gd name="T23"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6">
                  <a:moveTo>
                    <a:pt x="69" y="25"/>
                  </a:moveTo>
                  <a:cubicBezTo>
                    <a:pt x="52" y="7"/>
                    <a:pt x="23" y="7"/>
                    <a:pt x="6" y="25"/>
                  </a:cubicBezTo>
                  <a:cubicBezTo>
                    <a:pt x="6" y="25"/>
                    <a:pt x="6" y="25"/>
                    <a:pt x="6" y="25"/>
                  </a:cubicBezTo>
                  <a:cubicBezTo>
                    <a:pt x="4" y="26"/>
                    <a:pt x="2" y="26"/>
                    <a:pt x="1" y="25"/>
                  </a:cubicBezTo>
                  <a:cubicBezTo>
                    <a:pt x="1" y="25"/>
                    <a:pt x="1" y="25"/>
                    <a:pt x="1" y="25"/>
                  </a:cubicBezTo>
                  <a:cubicBezTo>
                    <a:pt x="0" y="23"/>
                    <a:pt x="0" y="21"/>
                    <a:pt x="1" y="20"/>
                  </a:cubicBezTo>
                  <a:cubicBezTo>
                    <a:pt x="1" y="20"/>
                    <a:pt x="1" y="20"/>
                    <a:pt x="1" y="20"/>
                  </a:cubicBezTo>
                  <a:cubicBezTo>
                    <a:pt x="21" y="0"/>
                    <a:pt x="54" y="0"/>
                    <a:pt x="74" y="20"/>
                  </a:cubicBezTo>
                  <a:cubicBezTo>
                    <a:pt x="74" y="20"/>
                    <a:pt x="74" y="20"/>
                    <a:pt x="74" y="20"/>
                  </a:cubicBezTo>
                  <a:cubicBezTo>
                    <a:pt x="75" y="21"/>
                    <a:pt x="75" y="23"/>
                    <a:pt x="74" y="25"/>
                  </a:cubicBezTo>
                  <a:cubicBezTo>
                    <a:pt x="74" y="25"/>
                    <a:pt x="74" y="25"/>
                    <a:pt x="74" y="25"/>
                  </a:cubicBezTo>
                  <a:cubicBezTo>
                    <a:pt x="72" y="26"/>
                    <a:pt x="70" y="26"/>
                    <a:pt x="69" y="25"/>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7" name="Freeform 143"/>
            <p:cNvSpPr/>
            <p:nvPr/>
          </p:nvSpPr>
          <p:spPr bwMode="auto">
            <a:xfrm>
              <a:off x="3334170" y="1691305"/>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8" name="Freeform 144"/>
            <p:cNvSpPr/>
            <p:nvPr/>
          </p:nvSpPr>
          <p:spPr bwMode="auto">
            <a:xfrm>
              <a:off x="3399452" y="1818244"/>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9" name="Freeform 145"/>
            <p:cNvSpPr/>
            <p:nvPr/>
          </p:nvSpPr>
          <p:spPr bwMode="auto">
            <a:xfrm>
              <a:off x="3247126" y="1553486"/>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0" name="Freeform 146"/>
            <p:cNvSpPr/>
            <p:nvPr/>
          </p:nvSpPr>
          <p:spPr bwMode="auto">
            <a:xfrm>
              <a:off x="3160083" y="1426547"/>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1" name="组合 60"/>
          <p:cNvGrpSpPr/>
          <p:nvPr/>
        </p:nvGrpSpPr>
        <p:grpSpPr>
          <a:xfrm>
            <a:off x="6971356" y="1602557"/>
            <a:ext cx="686549" cy="683795"/>
            <a:chOff x="4084917" y="2315118"/>
            <a:chExt cx="903073" cy="899451"/>
          </a:xfrm>
        </p:grpSpPr>
        <p:sp>
          <p:nvSpPr>
            <p:cNvPr id="62" name="Oval 187"/>
            <p:cNvSpPr>
              <a:spLocks noChangeArrowheads="1"/>
            </p:cNvSpPr>
            <p:nvPr/>
          </p:nvSpPr>
          <p:spPr bwMode="auto">
            <a:xfrm>
              <a:off x="4084917" y="2315118"/>
              <a:ext cx="903073" cy="899451"/>
            </a:xfrm>
            <a:prstGeom prst="ellipse">
              <a:avLst/>
            </a:pr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3" name="Oval 188"/>
            <p:cNvSpPr>
              <a:spLocks noChangeArrowheads="1"/>
            </p:cNvSpPr>
            <p:nvPr/>
          </p:nvSpPr>
          <p:spPr bwMode="auto">
            <a:xfrm>
              <a:off x="4139319" y="2369520"/>
              <a:ext cx="794269" cy="794274"/>
            </a:xfrm>
            <a:prstGeom prst="ellipse">
              <a:avLst/>
            </a:prstGeom>
            <a:solidFill>
              <a:srgbClr val="3A98BC"/>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4" name="Freeform 189"/>
            <p:cNvSpPr/>
            <p:nvPr/>
          </p:nvSpPr>
          <p:spPr bwMode="auto">
            <a:xfrm>
              <a:off x="4121185" y="2478325"/>
              <a:ext cx="692719" cy="721737"/>
            </a:xfrm>
            <a:custGeom>
              <a:avLst/>
              <a:gdLst>
                <a:gd name="T0" fmla="*/ 0 w 81"/>
                <a:gd name="T1" fmla="*/ 35 h 84"/>
                <a:gd name="T2" fmla="*/ 6 w 81"/>
                <a:gd name="T3" fmla="*/ 53 h 84"/>
                <a:gd name="T4" fmla="*/ 16 w 81"/>
                <a:gd name="T5" fmla="*/ 71 h 84"/>
                <a:gd name="T6" fmla="*/ 45 w 81"/>
                <a:gd name="T7" fmla="*/ 84 h 84"/>
                <a:gd name="T8" fmla="*/ 73 w 81"/>
                <a:gd name="T9" fmla="*/ 56 h 84"/>
                <a:gd name="T10" fmla="*/ 81 w 81"/>
                <a:gd name="T11" fmla="*/ 36 h 84"/>
                <a:gd name="T12" fmla="*/ 81 w 81"/>
                <a:gd name="T13" fmla="*/ 31 h 84"/>
                <a:gd name="T14" fmla="*/ 73 w 81"/>
                <a:gd name="T15" fmla="*/ 13 h 84"/>
                <a:gd name="T16" fmla="*/ 71 w 81"/>
                <a:gd name="T17" fmla="*/ 10 h 84"/>
                <a:gd name="T18" fmla="*/ 56 w 81"/>
                <a:gd name="T19" fmla="*/ 2 h 84"/>
                <a:gd name="T20" fmla="*/ 47 w 81"/>
                <a:gd name="T21" fmla="*/ 0 h 84"/>
                <a:gd name="T22" fmla="*/ 24 w 81"/>
                <a:gd name="T23" fmla="*/ 10 h 84"/>
                <a:gd name="T24" fmla="*/ 0 w 81"/>
                <a:gd name="T25"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4">
                  <a:moveTo>
                    <a:pt x="0" y="35"/>
                  </a:moveTo>
                  <a:cubicBezTo>
                    <a:pt x="6" y="53"/>
                    <a:pt x="6" y="53"/>
                    <a:pt x="6" y="53"/>
                  </a:cubicBezTo>
                  <a:cubicBezTo>
                    <a:pt x="16" y="71"/>
                    <a:pt x="16" y="71"/>
                    <a:pt x="16" y="71"/>
                  </a:cubicBezTo>
                  <a:cubicBezTo>
                    <a:pt x="16" y="71"/>
                    <a:pt x="44" y="84"/>
                    <a:pt x="45" y="84"/>
                  </a:cubicBezTo>
                  <a:cubicBezTo>
                    <a:pt x="46" y="84"/>
                    <a:pt x="73" y="56"/>
                    <a:pt x="73" y="56"/>
                  </a:cubicBezTo>
                  <a:cubicBezTo>
                    <a:pt x="81" y="36"/>
                    <a:pt x="81" y="36"/>
                    <a:pt x="81" y="36"/>
                  </a:cubicBezTo>
                  <a:cubicBezTo>
                    <a:pt x="81" y="31"/>
                    <a:pt x="81" y="31"/>
                    <a:pt x="81" y="31"/>
                  </a:cubicBezTo>
                  <a:cubicBezTo>
                    <a:pt x="73" y="13"/>
                    <a:pt x="73" y="13"/>
                    <a:pt x="73" y="13"/>
                  </a:cubicBezTo>
                  <a:cubicBezTo>
                    <a:pt x="71" y="10"/>
                    <a:pt x="71" y="10"/>
                    <a:pt x="71" y="10"/>
                  </a:cubicBezTo>
                  <a:cubicBezTo>
                    <a:pt x="56" y="2"/>
                    <a:pt x="56" y="2"/>
                    <a:pt x="56" y="2"/>
                  </a:cubicBezTo>
                  <a:cubicBezTo>
                    <a:pt x="56" y="2"/>
                    <a:pt x="51" y="0"/>
                    <a:pt x="47" y="0"/>
                  </a:cubicBezTo>
                  <a:cubicBezTo>
                    <a:pt x="42" y="0"/>
                    <a:pt x="24" y="10"/>
                    <a:pt x="24" y="10"/>
                  </a:cubicBezTo>
                  <a:lnTo>
                    <a:pt x="0" y="35"/>
                  </a:lnTo>
                  <a:close/>
                </a:path>
              </a:pathLst>
            </a:custGeom>
            <a:solidFill>
              <a:srgbClr val="2A6F8A"/>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5" name="Freeform 190"/>
            <p:cNvSpPr>
              <a:spLocks noEditPoints="1"/>
            </p:cNvSpPr>
            <p:nvPr/>
          </p:nvSpPr>
          <p:spPr bwMode="auto">
            <a:xfrm>
              <a:off x="4240869" y="2489205"/>
              <a:ext cx="573034" cy="573038"/>
            </a:xfrm>
            <a:custGeom>
              <a:avLst/>
              <a:gdLst>
                <a:gd name="T0" fmla="*/ 67 w 67"/>
                <a:gd name="T1" fmla="*/ 32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0 w 67"/>
                <a:gd name="T29" fmla="*/ 56 h 67"/>
                <a:gd name="T30" fmla="*/ 46 w 67"/>
                <a:gd name="T31" fmla="*/ 5 h 67"/>
                <a:gd name="T32" fmla="*/ 50 w 67"/>
                <a:gd name="T33" fmla="*/ 11 h 67"/>
                <a:gd name="T34" fmla="*/ 42 w 67"/>
                <a:gd name="T35" fmla="*/ 1 h 67"/>
                <a:gd name="T36" fmla="*/ 49 w 67"/>
                <a:gd name="T37" fmla="*/ 15 h 67"/>
                <a:gd name="T38" fmla="*/ 35 w 67"/>
                <a:gd name="T39" fmla="*/ 32 h 67"/>
                <a:gd name="T40" fmla="*/ 49 w 67"/>
                <a:gd name="T41" fmla="*/ 15 h 67"/>
                <a:gd name="T42" fmla="*/ 20 w 67"/>
                <a:gd name="T43" fmla="*/ 12 h 67"/>
                <a:gd name="T44" fmla="*/ 32 w 67"/>
                <a:gd name="T45" fmla="*/ 0 h 67"/>
                <a:gd name="T46" fmla="*/ 14 w 67"/>
                <a:gd name="T47" fmla="*/ 32 h 67"/>
                <a:gd name="T48" fmla="*/ 32 w 67"/>
                <a:gd name="T49" fmla="*/ 17 h 67"/>
                <a:gd name="T50" fmla="*/ 14 w 67"/>
                <a:gd name="T51" fmla="*/ 32 h 67"/>
                <a:gd name="T52" fmla="*/ 8 w 67"/>
                <a:gd name="T53" fmla="*/ 12 h 67"/>
                <a:gd name="T54" fmla="*/ 10 w 67"/>
                <a:gd name="T55" fmla="*/ 32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4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6" y="32"/>
                  </a:moveTo>
                  <a:cubicBezTo>
                    <a:pt x="67" y="32"/>
                    <a:pt x="67" y="32"/>
                    <a:pt x="67" y="32"/>
                  </a:cubicBezTo>
                  <a:cubicBezTo>
                    <a:pt x="66" y="24"/>
                    <a:pt x="64" y="17"/>
                    <a:pt x="59" y="12"/>
                  </a:cubicBezTo>
                  <a:cubicBezTo>
                    <a:pt x="57" y="13"/>
                    <a:pt x="54" y="14"/>
                    <a:pt x="52" y="14"/>
                  </a:cubicBezTo>
                  <a:cubicBezTo>
                    <a:pt x="55" y="20"/>
                    <a:pt x="56" y="25"/>
                    <a:pt x="56" y="32"/>
                  </a:cubicBezTo>
                  <a:close/>
                  <a:moveTo>
                    <a:pt x="35" y="50"/>
                  </a:moveTo>
                  <a:cubicBezTo>
                    <a:pt x="40" y="50"/>
                    <a:pt x="44" y="51"/>
                    <a:pt x="49" y="52"/>
                  </a:cubicBezTo>
                  <a:cubicBezTo>
                    <a:pt x="51" y="47"/>
                    <a:pt x="53" y="41"/>
                    <a:pt x="53" y="35"/>
                  </a:cubicBezTo>
                  <a:cubicBezTo>
                    <a:pt x="35" y="35"/>
                    <a:pt x="35" y="35"/>
                    <a:pt x="35" y="35"/>
                  </a:cubicBezTo>
                  <a:lnTo>
                    <a:pt x="35" y="50"/>
                  </a:lnTo>
                  <a:close/>
                  <a:moveTo>
                    <a:pt x="43" y="7"/>
                  </a:moveTo>
                  <a:cubicBezTo>
                    <a:pt x="41" y="4"/>
                    <a:pt x="38" y="2"/>
                    <a:pt x="35" y="0"/>
                  </a:cubicBezTo>
                  <a:cubicBezTo>
                    <a:pt x="35" y="14"/>
                    <a:pt x="35" y="14"/>
                    <a:pt x="35" y="14"/>
                  </a:cubicBezTo>
                  <a:cubicBezTo>
                    <a:pt x="39" y="14"/>
                    <a:pt x="43" y="13"/>
                    <a:pt x="47" y="12"/>
                  </a:cubicBezTo>
                  <a:cubicBezTo>
                    <a:pt x="46" y="10"/>
                    <a:pt x="45" y="9"/>
                    <a:pt x="43" y="7"/>
                  </a:cubicBezTo>
                  <a:close/>
                  <a:moveTo>
                    <a:pt x="47" y="55"/>
                  </a:moveTo>
                  <a:cubicBezTo>
                    <a:pt x="43" y="54"/>
                    <a:pt x="39" y="54"/>
                    <a:pt x="35" y="54"/>
                  </a:cubicBezTo>
                  <a:cubicBezTo>
                    <a:pt x="35" y="67"/>
                    <a:pt x="35" y="67"/>
                    <a:pt x="35" y="67"/>
                  </a:cubicBezTo>
                  <a:cubicBezTo>
                    <a:pt x="38" y="65"/>
                    <a:pt x="41" y="63"/>
                    <a:pt x="43" y="60"/>
                  </a:cubicBezTo>
                  <a:cubicBezTo>
                    <a:pt x="45" y="58"/>
                    <a:pt x="46" y="57"/>
                    <a:pt x="47" y="55"/>
                  </a:cubicBezTo>
                  <a:close/>
                  <a:moveTo>
                    <a:pt x="56" y="35"/>
                  </a:moveTo>
                  <a:cubicBezTo>
                    <a:pt x="56" y="41"/>
                    <a:pt x="55" y="47"/>
                    <a:pt x="52" y="53"/>
                  </a:cubicBezTo>
                  <a:cubicBezTo>
                    <a:pt x="54" y="54"/>
                    <a:pt x="57" y="54"/>
                    <a:pt x="59" y="55"/>
                  </a:cubicBezTo>
                  <a:cubicBezTo>
                    <a:pt x="64" y="50"/>
                    <a:pt x="67" y="43"/>
                    <a:pt x="67" y="35"/>
                  </a:cubicBezTo>
                  <a:lnTo>
                    <a:pt x="56" y="35"/>
                  </a:lnTo>
                  <a:close/>
                  <a:moveTo>
                    <a:pt x="46" y="62"/>
                  </a:moveTo>
                  <a:cubicBezTo>
                    <a:pt x="46" y="62"/>
                    <a:pt x="46" y="62"/>
                    <a:pt x="46" y="62"/>
                  </a:cubicBezTo>
                  <a:cubicBezTo>
                    <a:pt x="45" y="64"/>
                    <a:pt x="43" y="65"/>
                    <a:pt x="42" y="66"/>
                  </a:cubicBezTo>
                  <a:cubicBezTo>
                    <a:pt x="47" y="65"/>
                    <a:pt x="52" y="62"/>
                    <a:pt x="57" y="58"/>
                  </a:cubicBezTo>
                  <a:cubicBezTo>
                    <a:pt x="55" y="57"/>
                    <a:pt x="53" y="56"/>
                    <a:pt x="50" y="56"/>
                  </a:cubicBezTo>
                  <a:cubicBezTo>
                    <a:pt x="49" y="58"/>
                    <a:pt x="48" y="60"/>
                    <a:pt x="46" y="62"/>
                  </a:cubicBezTo>
                  <a:close/>
                  <a:moveTo>
                    <a:pt x="46" y="5"/>
                  </a:moveTo>
                  <a:cubicBezTo>
                    <a:pt x="46" y="5"/>
                    <a:pt x="46" y="5"/>
                    <a:pt x="46" y="5"/>
                  </a:cubicBezTo>
                  <a:cubicBezTo>
                    <a:pt x="48" y="7"/>
                    <a:pt x="49" y="9"/>
                    <a:pt x="50" y="11"/>
                  </a:cubicBezTo>
                  <a:cubicBezTo>
                    <a:pt x="53" y="11"/>
                    <a:pt x="55" y="10"/>
                    <a:pt x="57" y="9"/>
                  </a:cubicBezTo>
                  <a:cubicBezTo>
                    <a:pt x="52" y="5"/>
                    <a:pt x="47" y="3"/>
                    <a:pt x="42" y="1"/>
                  </a:cubicBezTo>
                  <a:cubicBezTo>
                    <a:pt x="43" y="2"/>
                    <a:pt x="45" y="4"/>
                    <a:pt x="46" y="5"/>
                  </a:cubicBezTo>
                  <a:close/>
                  <a:moveTo>
                    <a:pt x="49" y="15"/>
                  </a:moveTo>
                  <a:cubicBezTo>
                    <a:pt x="44" y="16"/>
                    <a:pt x="40" y="17"/>
                    <a:pt x="35" y="17"/>
                  </a:cubicBezTo>
                  <a:cubicBezTo>
                    <a:pt x="35" y="32"/>
                    <a:pt x="35" y="32"/>
                    <a:pt x="35" y="32"/>
                  </a:cubicBezTo>
                  <a:cubicBezTo>
                    <a:pt x="53" y="32"/>
                    <a:pt x="53" y="32"/>
                    <a:pt x="53" y="32"/>
                  </a:cubicBezTo>
                  <a:cubicBezTo>
                    <a:pt x="53" y="26"/>
                    <a:pt x="51" y="20"/>
                    <a:pt x="49" y="15"/>
                  </a:cubicBezTo>
                  <a:close/>
                  <a:moveTo>
                    <a:pt x="23" y="7"/>
                  </a:moveTo>
                  <a:cubicBezTo>
                    <a:pt x="22" y="9"/>
                    <a:pt x="21" y="10"/>
                    <a:pt x="20" y="12"/>
                  </a:cubicBezTo>
                  <a:cubicBezTo>
                    <a:pt x="23" y="13"/>
                    <a:pt x="27" y="14"/>
                    <a:pt x="32" y="14"/>
                  </a:cubicBezTo>
                  <a:cubicBezTo>
                    <a:pt x="32" y="0"/>
                    <a:pt x="32" y="0"/>
                    <a:pt x="32" y="0"/>
                  </a:cubicBezTo>
                  <a:cubicBezTo>
                    <a:pt x="29" y="2"/>
                    <a:pt x="26" y="4"/>
                    <a:pt x="23" y="7"/>
                  </a:cubicBezTo>
                  <a:close/>
                  <a:moveTo>
                    <a:pt x="14" y="32"/>
                  </a:moveTo>
                  <a:cubicBezTo>
                    <a:pt x="32" y="32"/>
                    <a:pt x="32" y="32"/>
                    <a:pt x="32" y="32"/>
                  </a:cubicBezTo>
                  <a:cubicBezTo>
                    <a:pt x="32" y="17"/>
                    <a:pt x="32" y="17"/>
                    <a:pt x="32" y="17"/>
                  </a:cubicBezTo>
                  <a:cubicBezTo>
                    <a:pt x="27" y="17"/>
                    <a:pt x="22" y="16"/>
                    <a:pt x="18" y="15"/>
                  </a:cubicBezTo>
                  <a:cubicBezTo>
                    <a:pt x="15" y="20"/>
                    <a:pt x="14" y="26"/>
                    <a:pt x="14" y="32"/>
                  </a:cubicBezTo>
                  <a:close/>
                  <a:moveTo>
                    <a:pt x="15" y="14"/>
                  </a:moveTo>
                  <a:cubicBezTo>
                    <a:pt x="12" y="14"/>
                    <a:pt x="10" y="13"/>
                    <a:pt x="8" y="12"/>
                  </a:cubicBezTo>
                  <a:cubicBezTo>
                    <a:pt x="3" y="17"/>
                    <a:pt x="0" y="24"/>
                    <a:pt x="0" y="32"/>
                  </a:cubicBezTo>
                  <a:cubicBezTo>
                    <a:pt x="10" y="32"/>
                    <a:pt x="10" y="32"/>
                    <a:pt x="10" y="32"/>
                  </a:cubicBezTo>
                  <a:cubicBezTo>
                    <a:pt x="11" y="25"/>
                    <a:pt x="12" y="20"/>
                    <a:pt x="15" y="14"/>
                  </a:cubicBezTo>
                  <a:close/>
                  <a:moveTo>
                    <a:pt x="21" y="5"/>
                  </a:moveTo>
                  <a:cubicBezTo>
                    <a:pt x="22" y="4"/>
                    <a:pt x="23" y="2"/>
                    <a:pt x="25" y="1"/>
                  </a:cubicBezTo>
                  <a:cubicBezTo>
                    <a:pt x="19" y="3"/>
                    <a:pt x="14" y="5"/>
                    <a:pt x="10" y="9"/>
                  </a:cubicBezTo>
                  <a:cubicBezTo>
                    <a:pt x="12" y="10"/>
                    <a:pt x="14" y="11"/>
                    <a:pt x="16" y="11"/>
                  </a:cubicBezTo>
                  <a:cubicBezTo>
                    <a:pt x="17" y="9"/>
                    <a:pt x="19" y="7"/>
                    <a:pt x="21" y="5"/>
                  </a:cubicBezTo>
                  <a:close/>
                  <a:moveTo>
                    <a:pt x="10" y="35"/>
                  </a:moveTo>
                  <a:cubicBezTo>
                    <a:pt x="0" y="35"/>
                    <a:pt x="0" y="35"/>
                    <a:pt x="0" y="35"/>
                  </a:cubicBezTo>
                  <a:cubicBezTo>
                    <a:pt x="0" y="43"/>
                    <a:pt x="3" y="50"/>
                    <a:pt x="8" y="55"/>
                  </a:cubicBezTo>
                  <a:cubicBezTo>
                    <a:pt x="10" y="54"/>
                    <a:pt x="12" y="54"/>
                    <a:pt x="15" y="53"/>
                  </a:cubicBezTo>
                  <a:cubicBezTo>
                    <a:pt x="12" y="47"/>
                    <a:pt x="10" y="41"/>
                    <a:pt x="10" y="35"/>
                  </a:cubicBezTo>
                  <a:close/>
                  <a:moveTo>
                    <a:pt x="21" y="62"/>
                  </a:moveTo>
                  <a:cubicBezTo>
                    <a:pt x="19" y="60"/>
                    <a:pt x="17" y="58"/>
                    <a:pt x="16" y="56"/>
                  </a:cubicBezTo>
                  <a:cubicBezTo>
                    <a:pt x="14" y="56"/>
                    <a:pt x="12" y="57"/>
                    <a:pt x="10" y="58"/>
                  </a:cubicBezTo>
                  <a:cubicBezTo>
                    <a:pt x="14" y="62"/>
                    <a:pt x="19" y="65"/>
                    <a:pt x="25" y="66"/>
                  </a:cubicBezTo>
                  <a:cubicBezTo>
                    <a:pt x="23" y="65"/>
                    <a:pt x="22" y="64"/>
                    <a:pt x="21" y="62"/>
                  </a:cubicBezTo>
                  <a:close/>
                  <a:moveTo>
                    <a:pt x="18" y="52"/>
                  </a:moveTo>
                  <a:cubicBezTo>
                    <a:pt x="22" y="51"/>
                    <a:pt x="27" y="50"/>
                    <a:pt x="32" y="50"/>
                  </a:cubicBezTo>
                  <a:cubicBezTo>
                    <a:pt x="32" y="35"/>
                    <a:pt x="32" y="35"/>
                    <a:pt x="32" y="35"/>
                  </a:cubicBezTo>
                  <a:cubicBezTo>
                    <a:pt x="14" y="35"/>
                    <a:pt x="14" y="35"/>
                    <a:pt x="14" y="35"/>
                  </a:cubicBezTo>
                  <a:cubicBezTo>
                    <a:pt x="14" y="41"/>
                    <a:pt x="15" y="47"/>
                    <a:pt x="18" y="52"/>
                  </a:cubicBezTo>
                  <a:close/>
                  <a:moveTo>
                    <a:pt x="23" y="60"/>
                  </a:moveTo>
                  <a:cubicBezTo>
                    <a:pt x="26" y="63"/>
                    <a:pt x="29" y="65"/>
                    <a:pt x="32" y="67"/>
                  </a:cubicBezTo>
                  <a:cubicBezTo>
                    <a:pt x="32" y="54"/>
                    <a:pt x="32" y="54"/>
                    <a:pt x="32" y="54"/>
                  </a:cubicBezTo>
                  <a:cubicBezTo>
                    <a:pt x="27" y="54"/>
                    <a:pt x="23" y="54"/>
                    <a:pt x="20" y="55"/>
                  </a:cubicBezTo>
                  <a:cubicBezTo>
                    <a:pt x="21" y="57"/>
                    <a:pt x="22" y="58"/>
                    <a:pt x="23" y="60"/>
                  </a:cubicBez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6" name="Freeform 191"/>
            <p:cNvSpPr>
              <a:spLocks noEditPoints="1"/>
            </p:cNvSpPr>
            <p:nvPr/>
          </p:nvSpPr>
          <p:spPr bwMode="auto">
            <a:xfrm>
              <a:off x="4248123" y="2478325"/>
              <a:ext cx="576661" cy="576664"/>
            </a:xfrm>
            <a:custGeom>
              <a:avLst/>
              <a:gdLst>
                <a:gd name="T0" fmla="*/ 67 w 67"/>
                <a:gd name="T1" fmla="*/ 31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1 w 67"/>
                <a:gd name="T29" fmla="*/ 56 h 67"/>
                <a:gd name="T30" fmla="*/ 46 w 67"/>
                <a:gd name="T31" fmla="*/ 5 h 67"/>
                <a:gd name="T32" fmla="*/ 51 w 67"/>
                <a:gd name="T33" fmla="*/ 11 h 67"/>
                <a:gd name="T34" fmla="*/ 42 w 67"/>
                <a:gd name="T35" fmla="*/ 1 h 67"/>
                <a:gd name="T36" fmla="*/ 49 w 67"/>
                <a:gd name="T37" fmla="*/ 15 h 67"/>
                <a:gd name="T38" fmla="*/ 35 w 67"/>
                <a:gd name="T39" fmla="*/ 31 h 67"/>
                <a:gd name="T40" fmla="*/ 49 w 67"/>
                <a:gd name="T41" fmla="*/ 15 h 67"/>
                <a:gd name="T42" fmla="*/ 20 w 67"/>
                <a:gd name="T43" fmla="*/ 12 h 67"/>
                <a:gd name="T44" fmla="*/ 32 w 67"/>
                <a:gd name="T45" fmla="*/ 0 h 67"/>
                <a:gd name="T46" fmla="*/ 14 w 67"/>
                <a:gd name="T47" fmla="*/ 31 h 67"/>
                <a:gd name="T48" fmla="*/ 32 w 67"/>
                <a:gd name="T49" fmla="*/ 17 h 67"/>
                <a:gd name="T50" fmla="*/ 14 w 67"/>
                <a:gd name="T51" fmla="*/ 31 h 67"/>
                <a:gd name="T52" fmla="*/ 8 w 67"/>
                <a:gd name="T53" fmla="*/ 12 h 67"/>
                <a:gd name="T54" fmla="*/ 11 w 67"/>
                <a:gd name="T55" fmla="*/ 31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3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67" name="组合 66"/>
          <p:cNvGrpSpPr/>
          <p:nvPr/>
        </p:nvGrpSpPr>
        <p:grpSpPr>
          <a:xfrm>
            <a:off x="2782895" y="1732482"/>
            <a:ext cx="634543" cy="634547"/>
            <a:chOff x="3033145" y="2315118"/>
            <a:chExt cx="899446" cy="899451"/>
          </a:xfrm>
        </p:grpSpPr>
        <p:sp>
          <p:nvSpPr>
            <p:cNvPr id="68" name="Oval 208"/>
            <p:cNvSpPr>
              <a:spLocks noChangeArrowheads="1"/>
            </p:cNvSpPr>
            <p:nvPr/>
          </p:nvSpPr>
          <p:spPr bwMode="auto">
            <a:xfrm>
              <a:off x="3033145" y="2315118"/>
              <a:ext cx="899446" cy="899451"/>
            </a:xfrm>
            <a:prstGeom prst="ellipse">
              <a:avLst/>
            </a:pr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69" name="Oval 209"/>
            <p:cNvSpPr>
              <a:spLocks noChangeArrowheads="1"/>
            </p:cNvSpPr>
            <p:nvPr/>
          </p:nvSpPr>
          <p:spPr bwMode="auto">
            <a:xfrm>
              <a:off x="3083920" y="2369520"/>
              <a:ext cx="797896" cy="794274"/>
            </a:xfrm>
            <a:prstGeom prst="ellipse">
              <a:avLst/>
            </a:prstGeom>
            <a:solidFill>
              <a:srgbClr val="E5450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0" name="Freeform 210"/>
            <p:cNvSpPr/>
            <p:nvPr/>
          </p:nvSpPr>
          <p:spPr bwMode="auto">
            <a:xfrm>
              <a:off x="3058533" y="2590756"/>
              <a:ext cx="667331" cy="598425"/>
            </a:xfrm>
            <a:custGeom>
              <a:avLst/>
              <a:gdLst>
                <a:gd name="T0" fmla="*/ 33 w 184"/>
                <a:gd name="T1" fmla="*/ 0 h 165"/>
                <a:gd name="T2" fmla="*/ 0 w 184"/>
                <a:gd name="T3" fmla="*/ 35 h 165"/>
                <a:gd name="T4" fmla="*/ 26 w 184"/>
                <a:gd name="T5" fmla="*/ 125 h 165"/>
                <a:gd name="T6" fmla="*/ 90 w 184"/>
                <a:gd name="T7" fmla="*/ 161 h 165"/>
                <a:gd name="T8" fmla="*/ 123 w 184"/>
                <a:gd name="T9" fmla="*/ 165 h 165"/>
                <a:gd name="T10" fmla="*/ 165 w 184"/>
                <a:gd name="T11" fmla="*/ 123 h 165"/>
                <a:gd name="T12" fmla="*/ 156 w 184"/>
                <a:gd name="T13" fmla="*/ 102 h 165"/>
                <a:gd name="T14" fmla="*/ 170 w 184"/>
                <a:gd name="T15" fmla="*/ 87 h 165"/>
                <a:gd name="T16" fmla="*/ 184 w 184"/>
                <a:gd name="T17" fmla="*/ 31 h 165"/>
                <a:gd name="T18" fmla="*/ 83 w 184"/>
                <a:gd name="T19" fmla="*/ 28 h 165"/>
                <a:gd name="T20" fmla="*/ 76 w 184"/>
                <a:gd name="T21" fmla="*/ 5 h 165"/>
                <a:gd name="T22" fmla="*/ 50 w 184"/>
                <a:gd name="T23" fmla="*/ 0 h 165"/>
                <a:gd name="T24" fmla="*/ 33 w 184"/>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65">
                  <a:moveTo>
                    <a:pt x="33" y="0"/>
                  </a:moveTo>
                  <a:lnTo>
                    <a:pt x="0" y="35"/>
                  </a:lnTo>
                  <a:lnTo>
                    <a:pt x="26" y="125"/>
                  </a:lnTo>
                  <a:lnTo>
                    <a:pt x="90" y="161"/>
                  </a:lnTo>
                  <a:lnTo>
                    <a:pt x="123" y="165"/>
                  </a:lnTo>
                  <a:lnTo>
                    <a:pt x="165" y="123"/>
                  </a:lnTo>
                  <a:lnTo>
                    <a:pt x="156" y="102"/>
                  </a:lnTo>
                  <a:lnTo>
                    <a:pt x="170" y="87"/>
                  </a:lnTo>
                  <a:lnTo>
                    <a:pt x="184" y="31"/>
                  </a:lnTo>
                  <a:lnTo>
                    <a:pt x="83" y="28"/>
                  </a:lnTo>
                  <a:lnTo>
                    <a:pt x="76" y="5"/>
                  </a:lnTo>
                  <a:lnTo>
                    <a:pt x="50" y="0"/>
                  </a:lnTo>
                  <a:lnTo>
                    <a:pt x="33" y="0"/>
                  </a:lnTo>
                  <a:close/>
                </a:path>
              </a:pathLst>
            </a:custGeom>
            <a:solidFill>
              <a:srgbClr val="912D09"/>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1" name="Oval 211"/>
            <p:cNvSpPr>
              <a:spLocks noChangeArrowheads="1"/>
            </p:cNvSpPr>
            <p:nvPr/>
          </p:nvSpPr>
          <p:spPr bwMode="auto">
            <a:xfrm>
              <a:off x="3392198" y="2949811"/>
              <a:ext cx="101550"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2" name="Oval 212"/>
            <p:cNvSpPr>
              <a:spLocks noChangeArrowheads="1"/>
            </p:cNvSpPr>
            <p:nvPr/>
          </p:nvSpPr>
          <p:spPr bwMode="auto">
            <a:xfrm>
              <a:off x="3573538" y="2949811"/>
              <a:ext cx="94297" cy="94297"/>
            </a:xfrm>
            <a:prstGeom prst="ellipse">
              <a:avLst/>
            </a:pr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3" name="Freeform 213"/>
            <p:cNvSpPr>
              <a:spLocks noEditPoints="1"/>
            </p:cNvSpPr>
            <p:nvPr/>
          </p:nvSpPr>
          <p:spPr bwMode="auto">
            <a:xfrm>
              <a:off x="3178217" y="2583503"/>
              <a:ext cx="591168" cy="340921"/>
            </a:xfrm>
            <a:custGeom>
              <a:avLst/>
              <a:gdLst>
                <a:gd name="T0" fmla="*/ 66 w 69"/>
                <a:gd name="T1" fmla="*/ 12 h 40"/>
                <a:gd name="T2" fmla="*/ 26 w 69"/>
                <a:gd name="T3" fmla="*/ 12 h 40"/>
                <a:gd name="T4" fmla="*/ 22 w 69"/>
                <a:gd name="T5" fmla="*/ 8 h 40"/>
                <a:gd name="T6" fmla="*/ 21 w 69"/>
                <a:gd name="T7" fmla="*/ 4 h 40"/>
                <a:gd name="T8" fmla="*/ 17 w 69"/>
                <a:gd name="T9" fmla="*/ 0 h 40"/>
                <a:gd name="T10" fmla="*/ 4 w 69"/>
                <a:gd name="T11" fmla="*/ 0 h 40"/>
                <a:gd name="T12" fmla="*/ 0 w 69"/>
                <a:gd name="T13" fmla="*/ 3 h 40"/>
                <a:gd name="T14" fmla="*/ 4 w 69"/>
                <a:gd name="T15" fmla="*/ 7 h 40"/>
                <a:gd name="T16" fmla="*/ 9 w 69"/>
                <a:gd name="T17" fmla="*/ 7 h 40"/>
                <a:gd name="T18" fmla="*/ 14 w 69"/>
                <a:gd name="T19" fmla="*/ 11 h 40"/>
                <a:gd name="T20" fmla="*/ 24 w 69"/>
                <a:gd name="T21" fmla="*/ 36 h 40"/>
                <a:gd name="T22" fmla="*/ 29 w 69"/>
                <a:gd name="T23" fmla="*/ 40 h 40"/>
                <a:gd name="T24" fmla="*/ 54 w 69"/>
                <a:gd name="T25" fmla="*/ 40 h 40"/>
                <a:gd name="T26" fmla="*/ 60 w 69"/>
                <a:gd name="T27" fmla="*/ 36 h 40"/>
                <a:gd name="T28" fmla="*/ 68 w 69"/>
                <a:gd name="T29" fmla="*/ 16 h 40"/>
                <a:gd name="T30" fmla="*/ 66 w 69"/>
                <a:gd name="T31" fmla="*/ 12 h 40"/>
                <a:gd name="T32" fmla="*/ 53 w 69"/>
                <a:gd name="T33" fmla="*/ 34 h 40"/>
                <a:gd name="T34" fmla="*/ 31 w 69"/>
                <a:gd name="T35" fmla="*/ 34 h 40"/>
                <a:gd name="T36" fmla="*/ 26 w 69"/>
                <a:gd name="T37" fmla="*/ 18 h 40"/>
                <a:gd name="T38" fmla="*/ 59 w 69"/>
                <a:gd name="T39" fmla="*/ 18 h 40"/>
                <a:gd name="T40" fmla="*/ 53 w 69"/>
                <a:gd name="T41"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2"/>
                  </a:moveTo>
                  <a:cubicBezTo>
                    <a:pt x="26" y="12"/>
                    <a:pt x="26" y="12"/>
                    <a:pt x="26" y="12"/>
                  </a:cubicBezTo>
                  <a:cubicBezTo>
                    <a:pt x="24" y="12"/>
                    <a:pt x="22" y="10"/>
                    <a:pt x="22" y="8"/>
                  </a:cubicBezTo>
                  <a:cubicBezTo>
                    <a:pt x="21" y="4"/>
                    <a:pt x="21" y="4"/>
                    <a:pt x="21" y="4"/>
                  </a:cubicBezTo>
                  <a:cubicBezTo>
                    <a:pt x="21" y="1"/>
                    <a:pt x="19" y="0"/>
                    <a:pt x="17" y="0"/>
                  </a:cubicBezTo>
                  <a:cubicBezTo>
                    <a:pt x="4" y="0"/>
                    <a:pt x="4" y="0"/>
                    <a:pt x="4" y="0"/>
                  </a:cubicBezTo>
                  <a:cubicBezTo>
                    <a:pt x="2" y="0"/>
                    <a:pt x="0" y="1"/>
                    <a:pt x="0" y="3"/>
                  </a:cubicBezTo>
                  <a:cubicBezTo>
                    <a:pt x="0" y="5"/>
                    <a:pt x="1" y="7"/>
                    <a:pt x="4" y="7"/>
                  </a:cubicBezTo>
                  <a:cubicBezTo>
                    <a:pt x="9" y="7"/>
                    <a:pt x="9" y="7"/>
                    <a:pt x="9" y="7"/>
                  </a:cubicBezTo>
                  <a:cubicBezTo>
                    <a:pt x="11" y="7"/>
                    <a:pt x="13" y="9"/>
                    <a:pt x="14" y="11"/>
                  </a:cubicBezTo>
                  <a:cubicBezTo>
                    <a:pt x="24" y="36"/>
                    <a:pt x="24" y="36"/>
                    <a:pt x="24" y="36"/>
                  </a:cubicBezTo>
                  <a:cubicBezTo>
                    <a:pt x="25" y="38"/>
                    <a:pt x="27" y="40"/>
                    <a:pt x="29" y="40"/>
                  </a:cubicBezTo>
                  <a:cubicBezTo>
                    <a:pt x="54" y="40"/>
                    <a:pt x="54" y="40"/>
                    <a:pt x="54" y="40"/>
                  </a:cubicBezTo>
                  <a:cubicBezTo>
                    <a:pt x="56" y="40"/>
                    <a:pt x="59" y="38"/>
                    <a:pt x="60" y="36"/>
                  </a:cubicBezTo>
                  <a:cubicBezTo>
                    <a:pt x="68" y="16"/>
                    <a:pt x="68" y="16"/>
                    <a:pt x="68" y="16"/>
                  </a:cubicBezTo>
                  <a:cubicBezTo>
                    <a:pt x="69" y="14"/>
                    <a:pt x="68" y="12"/>
                    <a:pt x="66" y="12"/>
                  </a:cubicBezTo>
                  <a:close/>
                  <a:moveTo>
                    <a:pt x="53" y="34"/>
                  </a:moveTo>
                  <a:cubicBezTo>
                    <a:pt x="31" y="34"/>
                    <a:pt x="31" y="34"/>
                    <a:pt x="31" y="34"/>
                  </a:cubicBezTo>
                  <a:cubicBezTo>
                    <a:pt x="26" y="18"/>
                    <a:pt x="26" y="18"/>
                    <a:pt x="26" y="18"/>
                  </a:cubicBezTo>
                  <a:cubicBezTo>
                    <a:pt x="59" y="18"/>
                    <a:pt x="59" y="18"/>
                    <a:pt x="59" y="18"/>
                  </a:cubicBezTo>
                  <a:lnTo>
                    <a:pt x="53" y="34"/>
                  </a:lnTo>
                  <a:close/>
                </a:path>
              </a:pathLst>
            </a:custGeom>
            <a:solidFill>
              <a:schemeClr val="tx1">
                <a:alpha val="2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4" name="Oval 214"/>
            <p:cNvSpPr>
              <a:spLocks noChangeArrowheads="1"/>
            </p:cNvSpPr>
            <p:nvPr/>
          </p:nvSpPr>
          <p:spPr bwMode="auto">
            <a:xfrm>
              <a:off x="3410332" y="2942558"/>
              <a:ext cx="94297"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5" name="Oval 215"/>
            <p:cNvSpPr>
              <a:spLocks noChangeArrowheads="1"/>
            </p:cNvSpPr>
            <p:nvPr/>
          </p:nvSpPr>
          <p:spPr bwMode="auto">
            <a:xfrm>
              <a:off x="3580792" y="2942558"/>
              <a:ext cx="101550" cy="942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76" name="Freeform 216"/>
            <p:cNvSpPr>
              <a:spLocks noEditPoints="1"/>
            </p:cNvSpPr>
            <p:nvPr/>
          </p:nvSpPr>
          <p:spPr bwMode="auto">
            <a:xfrm>
              <a:off x="3185471" y="2565368"/>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
        <p:nvSpPr>
          <p:cNvPr id="77" name="TextBox 25"/>
          <p:cNvSpPr/>
          <p:nvPr/>
        </p:nvSpPr>
        <p:spPr>
          <a:xfrm flipH="1">
            <a:off x="8958856" y="413370"/>
            <a:ext cx="3229061" cy="458999"/>
          </a:xfrm>
          <a:prstGeom prst="rect">
            <a:avLst/>
          </a:prstGeom>
          <a:solidFill>
            <a:schemeClr val="accent1"/>
          </a:solidFill>
          <a:ln w="9525">
            <a:noFill/>
          </a:ln>
        </p:spPr>
        <p:txBody>
          <a:bodyPr wrap="square" lIns="91375" tIns="45688" rIns="91375" bIns="45688" rtlCol="0" anchor="t">
            <a:spAutoFit/>
          </a:bodyPr>
          <a:lstStyle/>
          <a:p>
            <a:pPr algn="ctr" defTabSz="608843"/>
            <a:r>
              <a:rPr lang="zh-CN" altLang="en-US" sz="2400" b="1"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本   任   务  导  读</a:t>
            </a:r>
          </a:p>
        </p:txBody>
      </p:sp>
      <p:sp>
        <p:nvSpPr>
          <p:cNvPr id="79" name="内容占位符 2"/>
          <p:cNvSpPr txBox="1"/>
          <p:nvPr/>
        </p:nvSpPr>
        <p:spPr>
          <a:xfrm>
            <a:off x="840102" y="3394387"/>
            <a:ext cx="10537384" cy="2395472"/>
          </a:xfrm>
          <a:prstGeom prst="rect">
            <a:avLst/>
          </a:prstGeom>
        </p:spPr>
        <p:txBody>
          <a:bodyPr/>
          <a:lstStyle>
            <a:lvl1pPr marL="0" indent="536575" algn="l" defTabSz="913765" rtl="0" eaLnBrk="1" latinLnBrk="0" hangingPunct="1">
              <a:lnSpc>
                <a:spcPct val="130000"/>
              </a:lnSpc>
              <a:spcBef>
                <a:spcPts val="0"/>
              </a:spcBef>
              <a:buFont typeface="Arial" panose="020B0604020202020204" pitchFamily="34" charset="0"/>
              <a:buNone/>
              <a:defRPr sz="2000" kern="1200">
                <a:solidFill>
                  <a:schemeClr val="tx1"/>
                </a:solidFill>
                <a:latin typeface="+mn-lt"/>
                <a:ea typeface="+mn-ea"/>
                <a:cs typeface="+mn-cs"/>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1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6468" defTabSz="913582"/>
            <a:r>
              <a:rPr lang="zh-CN" altLang="en-US" dirty="0">
                <a:solidFill>
                  <a:prstClr val="black"/>
                </a:solidFill>
                <a:latin typeface="Times New Roman"/>
                <a:ea typeface="微软雅黑"/>
              </a:rPr>
              <a:t>随着全球化网络信息时代的到来，人们了解信息的渠道也日渐增多，我们不仅可以从传统的报纸、广播以及电视等传统的媒体平台获取信息，还可以从微博、微信以及腾讯新闻等等各种渠道获得信息，在新媒体环境下进行传统文化的传播，不仅增加了传统文化的传播途径，同时也提升了传统文化的传播效果，提升了人们对传统文化的关注度。本周实训为用微信公众号和短视频两种工具推广传播佛山非遗文化，并对相关运营数据进行分析。</a:t>
            </a:r>
          </a:p>
        </p:txBody>
      </p:sp>
    </p:spTree>
    <p:extLst>
      <p:ext uri="{BB962C8B-B14F-4D97-AF65-F5344CB8AC3E}">
        <p14:creationId xmlns:p14="http://schemas.microsoft.com/office/powerpoint/2010/main" val="2575237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3</a:t>
            </a:r>
            <a:r>
              <a:rPr lang="zh-CN" altLang="en-US" dirty="0"/>
              <a:t>  项目三学生自评表及教师评价表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2.</a:t>
            </a:r>
            <a:r>
              <a:rPr lang="zh-CN" altLang="en-US" dirty="0"/>
              <a:t>学生素质点自评表</a:t>
            </a:r>
            <a:endParaRPr lang="en-US" altLang="zh-CN" dirty="0"/>
          </a:p>
        </p:txBody>
      </p:sp>
      <p:graphicFrame>
        <p:nvGraphicFramePr>
          <p:cNvPr id="5" name="表格 4">
            <a:extLst>
              <a:ext uri="{FF2B5EF4-FFF2-40B4-BE49-F238E27FC236}">
                <a16:creationId xmlns:a16="http://schemas.microsoft.com/office/drawing/2014/main" id="{3E088E45-ED53-4438-AD0B-98A7F3EE1F14}"/>
              </a:ext>
            </a:extLst>
          </p:cNvPr>
          <p:cNvGraphicFramePr>
            <a:graphicFrameLocks noGrp="1"/>
          </p:cNvGraphicFramePr>
          <p:nvPr/>
        </p:nvGraphicFramePr>
        <p:xfrm>
          <a:off x="713241" y="1955347"/>
          <a:ext cx="10863240" cy="4355560"/>
        </p:xfrm>
        <a:graphic>
          <a:graphicData uri="http://schemas.openxmlformats.org/drawingml/2006/table">
            <a:tbl>
              <a:tblPr firstRow="1" firstCol="1" bandRow="1">
                <a:tableStyleId>{5C22544A-7EE6-4342-B048-85BDC9FD1C3A}</a:tableStyleId>
              </a:tblPr>
              <a:tblGrid>
                <a:gridCol w="966892">
                  <a:extLst>
                    <a:ext uri="{9D8B030D-6E8A-4147-A177-3AD203B41FA5}">
                      <a16:colId xmlns:a16="http://schemas.microsoft.com/office/drawing/2014/main" val="4158300571"/>
                    </a:ext>
                  </a:extLst>
                </a:gridCol>
                <a:gridCol w="2343154">
                  <a:extLst>
                    <a:ext uri="{9D8B030D-6E8A-4147-A177-3AD203B41FA5}">
                      <a16:colId xmlns:a16="http://schemas.microsoft.com/office/drawing/2014/main" val="3619119645"/>
                    </a:ext>
                  </a:extLst>
                </a:gridCol>
                <a:gridCol w="5710381">
                  <a:extLst>
                    <a:ext uri="{9D8B030D-6E8A-4147-A177-3AD203B41FA5}">
                      <a16:colId xmlns:a16="http://schemas.microsoft.com/office/drawing/2014/main" val="1610695707"/>
                    </a:ext>
                  </a:extLst>
                </a:gridCol>
                <a:gridCol w="921407">
                  <a:extLst>
                    <a:ext uri="{9D8B030D-6E8A-4147-A177-3AD203B41FA5}">
                      <a16:colId xmlns:a16="http://schemas.microsoft.com/office/drawing/2014/main" val="3161312775"/>
                    </a:ext>
                  </a:extLst>
                </a:gridCol>
                <a:gridCol w="921407">
                  <a:extLst>
                    <a:ext uri="{9D8B030D-6E8A-4147-A177-3AD203B41FA5}">
                      <a16:colId xmlns:a16="http://schemas.microsoft.com/office/drawing/2014/main" val="2433510898"/>
                    </a:ext>
                  </a:extLst>
                </a:gridCol>
              </a:tblGrid>
              <a:tr h="1253978">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素质点自评要素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表现要求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011963725"/>
                  </a:ext>
                </a:extLst>
              </a:tr>
              <a:tr h="620223">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自主学习能力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能够自主学习各种数据分析工具的操作和处理</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426304040"/>
                  </a:ext>
                </a:extLst>
              </a:tr>
              <a:tr h="62037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能够在网络上查找并整合相应资源完成实训任务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858267889"/>
                  </a:ext>
                </a:extLst>
              </a:tr>
              <a:tr h="620223">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严谨的求学精神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能够对指标数据表现做耐心对比分析</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77215054"/>
                  </a:ext>
                </a:extLst>
              </a:tr>
              <a:tr h="620378">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能够在实训过程中和团队成员共同完成各项任务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581268476"/>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能够在网络资源查找和应用过程中遵守基本职业道德，规避敏感词</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60900881"/>
                  </a:ext>
                </a:extLst>
              </a:tr>
            </a:tbl>
          </a:graphicData>
        </a:graphic>
      </p:graphicFrame>
    </p:spTree>
    <p:extLst>
      <p:ext uri="{BB962C8B-B14F-4D97-AF65-F5344CB8AC3E}">
        <p14:creationId xmlns:p14="http://schemas.microsoft.com/office/powerpoint/2010/main" val="37206453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3</a:t>
            </a:r>
            <a:r>
              <a:rPr lang="zh-CN" altLang="en-US" dirty="0"/>
              <a:t>  项目三学生自评表及教师评价表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3.</a:t>
            </a:r>
            <a:r>
              <a:rPr lang="zh-CN" altLang="en-US" dirty="0"/>
              <a:t>教师技能点自评表</a:t>
            </a:r>
            <a:endParaRPr lang="en-US" altLang="zh-CN" dirty="0"/>
          </a:p>
        </p:txBody>
      </p:sp>
      <p:graphicFrame>
        <p:nvGraphicFramePr>
          <p:cNvPr id="4" name="表格 3">
            <a:extLst>
              <a:ext uri="{FF2B5EF4-FFF2-40B4-BE49-F238E27FC236}">
                <a16:creationId xmlns:a16="http://schemas.microsoft.com/office/drawing/2014/main" id="{B0BDE913-EBBF-4CB5-A0D9-7F0887E9FE61}"/>
              </a:ext>
            </a:extLst>
          </p:cNvPr>
          <p:cNvGraphicFramePr>
            <a:graphicFrameLocks noGrp="1"/>
          </p:cNvGraphicFramePr>
          <p:nvPr/>
        </p:nvGraphicFramePr>
        <p:xfrm>
          <a:off x="776725" y="1904559"/>
          <a:ext cx="10799754" cy="4308199"/>
        </p:xfrm>
        <a:graphic>
          <a:graphicData uri="http://schemas.openxmlformats.org/drawingml/2006/table">
            <a:tbl>
              <a:tblPr firstRow="1" firstCol="1" bandRow="1">
                <a:tableStyleId>{5C22544A-7EE6-4342-B048-85BDC9FD1C3A}</a:tableStyleId>
              </a:tblPr>
              <a:tblGrid>
                <a:gridCol w="961241">
                  <a:extLst>
                    <a:ext uri="{9D8B030D-6E8A-4147-A177-3AD203B41FA5}">
                      <a16:colId xmlns:a16="http://schemas.microsoft.com/office/drawing/2014/main" val="3220607633"/>
                    </a:ext>
                  </a:extLst>
                </a:gridCol>
                <a:gridCol w="2530450">
                  <a:extLst>
                    <a:ext uri="{9D8B030D-6E8A-4147-A177-3AD203B41FA5}">
                      <a16:colId xmlns:a16="http://schemas.microsoft.com/office/drawing/2014/main" val="1469425756"/>
                    </a:ext>
                  </a:extLst>
                </a:gridCol>
                <a:gridCol w="5476020">
                  <a:extLst>
                    <a:ext uri="{9D8B030D-6E8A-4147-A177-3AD203B41FA5}">
                      <a16:colId xmlns:a16="http://schemas.microsoft.com/office/drawing/2014/main" val="3324145075"/>
                    </a:ext>
                  </a:extLst>
                </a:gridCol>
                <a:gridCol w="916021">
                  <a:extLst>
                    <a:ext uri="{9D8B030D-6E8A-4147-A177-3AD203B41FA5}">
                      <a16:colId xmlns:a16="http://schemas.microsoft.com/office/drawing/2014/main" val="2750353944"/>
                    </a:ext>
                  </a:extLst>
                </a:gridCol>
                <a:gridCol w="916021">
                  <a:extLst>
                    <a:ext uri="{9D8B030D-6E8A-4147-A177-3AD203B41FA5}">
                      <a16:colId xmlns:a16="http://schemas.microsoft.com/office/drawing/2014/main" val="4023056184"/>
                    </a:ext>
                  </a:extLst>
                </a:gridCol>
              </a:tblGrid>
              <a:tr h="1230169">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技能点评价要素</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表现要求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268254294"/>
                  </a:ext>
                </a:extLst>
              </a:tr>
              <a:tr h="620378">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数据分析指标梳理</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能够清晰准确的梳理出数据分析的指标和数据分析工具</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229091173"/>
                  </a:ext>
                </a:extLst>
              </a:tr>
              <a:tr h="62037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分析工具选择</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能够选取恰当的数据分析工具查看相关数据指标</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78477488"/>
                  </a:ext>
                </a:extLst>
              </a:tr>
              <a:tr h="620378">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数据表现解读</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能够对公众号和抖音号中相关数据表现进行准确解读</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155929150"/>
                  </a:ext>
                </a:extLst>
              </a:tr>
              <a:tr h="608447">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Excel</a:t>
                      </a:r>
                      <a:r>
                        <a:rPr lang="zh-CN" sz="2000" kern="100">
                          <a:effectLst/>
                          <a:latin typeface="+mn-ea"/>
                          <a:ea typeface="+mn-ea"/>
                        </a:rPr>
                        <a:t>数据处理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能够准确清晰的处理相关数据指标</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063803703"/>
                  </a:ext>
                </a:extLst>
              </a:tr>
              <a:tr h="608447">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分析结论撰写</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能够根据数据表现撰写可信度高的分析结论</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296557502"/>
                  </a:ext>
                </a:extLst>
              </a:tr>
            </a:tbl>
          </a:graphicData>
        </a:graphic>
      </p:graphicFrame>
    </p:spTree>
    <p:extLst>
      <p:ext uri="{BB962C8B-B14F-4D97-AF65-F5344CB8AC3E}">
        <p14:creationId xmlns:p14="http://schemas.microsoft.com/office/powerpoint/2010/main" val="3864222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3</a:t>
            </a:r>
            <a:r>
              <a:rPr lang="zh-CN" altLang="en-US" dirty="0"/>
              <a:t>.</a:t>
            </a:r>
            <a:r>
              <a:rPr lang="en-US" altLang="zh-CN" dirty="0"/>
              <a:t>3</a:t>
            </a:r>
            <a:r>
              <a:rPr lang="zh-CN" altLang="en-US" dirty="0"/>
              <a:t>  项目三学生自评表及教师评价表</a:t>
            </a:r>
          </a:p>
        </p:txBody>
      </p:sp>
      <p:sp>
        <p:nvSpPr>
          <p:cNvPr id="3" name="内容占位符 2"/>
          <p:cNvSpPr>
            <a:spLocks noGrp="1"/>
          </p:cNvSpPr>
          <p:nvPr>
            <p:ph idx="1"/>
          </p:nvPr>
        </p:nvSpPr>
        <p:spPr>
          <a:xfrm>
            <a:off x="615522" y="1005607"/>
            <a:ext cx="10627337" cy="5171357"/>
          </a:xfrm>
        </p:spPr>
        <p:txBody>
          <a:bodyPr>
            <a:normAutofit/>
          </a:bodyPr>
          <a:lstStyle/>
          <a:p>
            <a:r>
              <a:rPr lang="en-US" altLang="zh-CN" dirty="0"/>
              <a:t>4.</a:t>
            </a:r>
            <a:r>
              <a:rPr lang="zh-CN" altLang="en-US" dirty="0"/>
              <a:t>教师素质点自评表</a:t>
            </a:r>
            <a:endParaRPr lang="en-US" altLang="zh-CN" dirty="0"/>
          </a:p>
        </p:txBody>
      </p:sp>
      <p:graphicFrame>
        <p:nvGraphicFramePr>
          <p:cNvPr id="5" name="表格 4">
            <a:extLst>
              <a:ext uri="{FF2B5EF4-FFF2-40B4-BE49-F238E27FC236}">
                <a16:creationId xmlns:a16="http://schemas.microsoft.com/office/drawing/2014/main" id="{E140FAB3-E81A-46BD-92E1-7DAABD4AEDA4}"/>
              </a:ext>
            </a:extLst>
          </p:cNvPr>
          <p:cNvGraphicFramePr>
            <a:graphicFrameLocks noGrp="1"/>
          </p:cNvGraphicFramePr>
          <p:nvPr/>
        </p:nvGraphicFramePr>
        <p:xfrm>
          <a:off x="738635" y="1980741"/>
          <a:ext cx="10837844" cy="4326468"/>
        </p:xfrm>
        <a:graphic>
          <a:graphicData uri="http://schemas.openxmlformats.org/drawingml/2006/table">
            <a:tbl>
              <a:tblPr firstRow="1" firstCol="1" bandRow="1">
                <a:tableStyleId>{5C22544A-7EE6-4342-B048-85BDC9FD1C3A}</a:tableStyleId>
              </a:tblPr>
              <a:tblGrid>
                <a:gridCol w="964631">
                  <a:extLst>
                    <a:ext uri="{9D8B030D-6E8A-4147-A177-3AD203B41FA5}">
                      <a16:colId xmlns:a16="http://schemas.microsoft.com/office/drawing/2014/main" val="55005693"/>
                    </a:ext>
                  </a:extLst>
                </a:gridCol>
                <a:gridCol w="2337677">
                  <a:extLst>
                    <a:ext uri="{9D8B030D-6E8A-4147-A177-3AD203B41FA5}">
                      <a16:colId xmlns:a16="http://schemas.microsoft.com/office/drawing/2014/main" val="3417383932"/>
                    </a:ext>
                  </a:extLst>
                </a:gridCol>
                <a:gridCol w="5697032">
                  <a:extLst>
                    <a:ext uri="{9D8B030D-6E8A-4147-A177-3AD203B41FA5}">
                      <a16:colId xmlns:a16="http://schemas.microsoft.com/office/drawing/2014/main" val="1057700408"/>
                    </a:ext>
                  </a:extLst>
                </a:gridCol>
                <a:gridCol w="919252">
                  <a:extLst>
                    <a:ext uri="{9D8B030D-6E8A-4147-A177-3AD203B41FA5}">
                      <a16:colId xmlns:a16="http://schemas.microsoft.com/office/drawing/2014/main" val="4073588554"/>
                    </a:ext>
                  </a:extLst>
                </a:gridCol>
                <a:gridCol w="919252">
                  <a:extLst>
                    <a:ext uri="{9D8B030D-6E8A-4147-A177-3AD203B41FA5}">
                      <a16:colId xmlns:a16="http://schemas.microsoft.com/office/drawing/2014/main" val="2092298996"/>
                    </a:ext>
                  </a:extLst>
                </a:gridCol>
              </a:tblGrid>
              <a:tr h="1239354">
                <a:tc>
                  <a:txBody>
                    <a:bodyPr/>
                    <a:lstStyle/>
                    <a:p>
                      <a:pPr indent="266700" algn="ctr">
                        <a:lnSpc>
                          <a:spcPct val="105000"/>
                        </a:lnSpc>
                      </a:pPr>
                      <a:r>
                        <a:rPr lang="zh-CN" sz="2000" kern="100" dirty="0">
                          <a:effectLst/>
                          <a:latin typeface="+mn-ea"/>
                          <a:ea typeface="+mn-ea"/>
                        </a:rPr>
                        <a:t>序号</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素质点评价要素</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dirty="0">
                          <a:effectLst/>
                          <a:latin typeface="+mn-ea"/>
                          <a:ea typeface="+mn-ea"/>
                        </a:rPr>
                        <a:t>表现要求</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已达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ctr">
                        <a:lnSpc>
                          <a:spcPct val="105000"/>
                        </a:lnSpc>
                      </a:pPr>
                      <a:r>
                        <a:rPr lang="zh-CN" sz="2000" kern="100">
                          <a:effectLst/>
                          <a:latin typeface="+mn-ea"/>
                          <a:ea typeface="+mn-ea"/>
                        </a:rPr>
                        <a:t>未达</a:t>
                      </a:r>
                    </a:p>
                    <a:p>
                      <a:pPr indent="266700" algn="ctr">
                        <a:lnSpc>
                          <a:spcPct val="105000"/>
                        </a:lnSpc>
                      </a:pPr>
                      <a:r>
                        <a:rPr lang="zh-CN" sz="2000" kern="100">
                          <a:effectLst/>
                          <a:latin typeface="+mn-ea"/>
                          <a:ea typeface="+mn-ea"/>
                        </a:rPr>
                        <a:t>要求</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602477079"/>
                  </a:ext>
                </a:extLst>
              </a:tr>
              <a:tr h="612989">
                <a:tc>
                  <a:txBody>
                    <a:bodyPr/>
                    <a:lstStyle/>
                    <a:p>
                      <a:pPr indent="266700" algn="ctr">
                        <a:lnSpc>
                          <a:spcPct val="105000"/>
                        </a:lnSpc>
                      </a:pPr>
                      <a:r>
                        <a:rPr lang="en-US" sz="2000" kern="100">
                          <a:effectLst/>
                          <a:latin typeface="+mn-ea"/>
                          <a:ea typeface="+mn-ea"/>
                        </a:rPr>
                        <a:t>1</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自主学习能力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能够自主学习各种数据分析工具的操作和处理</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37480661"/>
                  </a:ext>
                </a:extLst>
              </a:tr>
              <a:tr h="620378">
                <a:tc>
                  <a:txBody>
                    <a:bodyPr/>
                    <a:lstStyle/>
                    <a:p>
                      <a:pPr indent="266700" algn="ctr">
                        <a:lnSpc>
                          <a:spcPct val="105000"/>
                        </a:lnSpc>
                      </a:pPr>
                      <a:r>
                        <a:rPr lang="en-US" sz="2000" kern="100">
                          <a:effectLst/>
                          <a:latin typeface="+mn-ea"/>
                          <a:ea typeface="+mn-ea"/>
                        </a:rPr>
                        <a:t>2</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资源整合能力</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能够在网络上查找并整合相应资源完成实训任务</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686735028"/>
                  </a:ext>
                </a:extLst>
              </a:tr>
              <a:tr h="612989">
                <a:tc>
                  <a:txBody>
                    <a:bodyPr/>
                    <a:lstStyle/>
                    <a:p>
                      <a:pPr indent="266700" algn="ctr">
                        <a:lnSpc>
                          <a:spcPct val="105000"/>
                        </a:lnSpc>
                      </a:pPr>
                      <a:r>
                        <a:rPr lang="en-US" sz="2000" kern="100">
                          <a:effectLst/>
                          <a:latin typeface="+mn-ea"/>
                          <a:ea typeface="+mn-ea"/>
                        </a:rPr>
                        <a:t>3</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严谨的求学精神</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能够对指标数据表现做耐心对比分析</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3417138289"/>
                  </a:ext>
                </a:extLst>
              </a:tr>
              <a:tr h="620378">
                <a:tc>
                  <a:txBody>
                    <a:bodyPr/>
                    <a:lstStyle/>
                    <a:p>
                      <a:pPr indent="266700" algn="ctr">
                        <a:lnSpc>
                          <a:spcPct val="105000"/>
                        </a:lnSpc>
                      </a:pPr>
                      <a:r>
                        <a:rPr lang="en-US" sz="2000" kern="100">
                          <a:effectLst/>
                          <a:latin typeface="+mn-ea"/>
                          <a:ea typeface="+mn-ea"/>
                        </a:rPr>
                        <a:t>4</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团队协作精神</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dirty="0">
                          <a:effectLst/>
                          <a:latin typeface="+mn-ea"/>
                          <a:ea typeface="+mn-ea"/>
                        </a:rPr>
                        <a:t>能够在实训过程中和团队成员共同完成各项任务</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a:effectLst/>
                          <a:latin typeface="+mn-ea"/>
                          <a:ea typeface="+mn-ea"/>
                        </a:rPr>
                        <a:t> </a:t>
                      </a:r>
                      <a:endParaRPr lang="zh-CN" sz="2000" kern="10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205265179"/>
                  </a:ext>
                </a:extLst>
              </a:tr>
              <a:tr h="620378">
                <a:tc>
                  <a:txBody>
                    <a:bodyPr/>
                    <a:lstStyle/>
                    <a:p>
                      <a:pPr indent="266700" algn="ctr">
                        <a:lnSpc>
                          <a:spcPct val="105000"/>
                        </a:lnSpc>
                      </a:pPr>
                      <a:r>
                        <a:rPr lang="en-US" sz="2000" kern="100">
                          <a:effectLst/>
                          <a:latin typeface="+mn-ea"/>
                          <a:ea typeface="+mn-ea"/>
                        </a:rPr>
                        <a:t>5</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职业道德、法律意识</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zh-CN" sz="2000" kern="100">
                          <a:effectLst/>
                          <a:latin typeface="+mn-ea"/>
                          <a:ea typeface="+mn-ea"/>
                        </a:rPr>
                        <a:t>能够在网络资源查找和应用过程中遵守基本职业道德，规避敏感词</a:t>
                      </a:r>
                      <a:endParaRPr lang="zh-CN" sz="2000" kern="10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tc>
                  <a:txBody>
                    <a:bodyPr/>
                    <a:lstStyle/>
                    <a:p>
                      <a:pPr indent="266700" algn="l">
                        <a:lnSpc>
                          <a:spcPct val="105000"/>
                        </a:lnSpc>
                      </a:pPr>
                      <a:r>
                        <a:rPr lang="en-US" sz="2000" kern="100" dirty="0">
                          <a:effectLst/>
                          <a:latin typeface="+mn-ea"/>
                          <a:ea typeface="+mn-ea"/>
                        </a:rPr>
                        <a:t> </a:t>
                      </a:r>
                      <a:endParaRPr lang="zh-CN" sz="2000" kern="100" dirty="0">
                        <a:effectLst/>
                        <a:latin typeface="+mn-ea"/>
                        <a:ea typeface="+mn-ea"/>
                        <a:cs typeface="Times New Roman" panose="02020603050405020304" pitchFamily="18" charset="0"/>
                      </a:endParaRPr>
                    </a:p>
                  </a:txBody>
                  <a:tcPr marL="68564" marR="68564" marT="0" marB="0" anchor="ctr"/>
                </a:tc>
                <a:extLst>
                  <a:ext uri="{0D108BD9-81ED-4DB2-BD59-A6C34878D82A}">
                    <a16:rowId xmlns:a16="http://schemas.microsoft.com/office/drawing/2014/main" val="1813906094"/>
                  </a:ext>
                </a:extLst>
              </a:tr>
            </a:tbl>
          </a:graphicData>
        </a:graphic>
      </p:graphicFrame>
    </p:spTree>
    <p:extLst>
      <p:ext uri="{BB962C8B-B14F-4D97-AF65-F5344CB8AC3E}">
        <p14:creationId xmlns:p14="http://schemas.microsoft.com/office/powerpoint/2010/main" val="18785264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38877" y="1779395"/>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sym typeface="Arial" panose="020B0604020202020204" pitchFamily="34" charset="0"/>
              </a:rPr>
              <a:t>实</a:t>
            </a:r>
            <a:r>
              <a:rPr lang="zh-CN" altLang="en-US" sz="2400">
                <a:solidFill>
                  <a:prstClr val="white"/>
                </a:solidFill>
                <a:latin typeface="Times New Roman"/>
                <a:sym typeface="Arial" panose="020B0604020202020204" pitchFamily="34" charset="0"/>
              </a:rPr>
              <a:t>训准备</a:t>
            </a:r>
            <a:endParaRPr lang="en-US" altLang="zh-CN" sz="2400" dirty="0">
              <a:solidFill>
                <a:prstClr val="white"/>
              </a:solidFill>
              <a:latin typeface="Times New Roman"/>
              <a:sym typeface="Arial" panose="020B0604020202020204" pitchFamily="34" charset="0"/>
            </a:endParaRPr>
          </a:p>
        </p:txBody>
      </p:sp>
      <p:sp>
        <p:nvSpPr>
          <p:cNvPr id="7" name="MH_Number_1">
            <a:hlinkClick r:id="" action="ppaction://noaction"/>
          </p:cNvPr>
          <p:cNvSpPr/>
          <p:nvPr>
            <p:custDataLst>
              <p:tags r:id="rId2"/>
            </p:custDataLst>
          </p:nvPr>
        </p:nvSpPr>
        <p:spPr>
          <a:xfrm>
            <a:off x="4921726" y="1710892"/>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4.1</a:t>
            </a:r>
          </a:p>
        </p:txBody>
      </p:sp>
      <p:sp>
        <p:nvSpPr>
          <p:cNvPr id="8" name="MH_Entry_2">
            <a:hlinkClick r:id="" action="ppaction://noaction"/>
          </p:cNvPr>
          <p:cNvSpPr txBox="1"/>
          <p:nvPr>
            <p:custDataLst>
              <p:tags r:id="rId3"/>
            </p:custDataLst>
          </p:nvPr>
        </p:nvSpPr>
        <p:spPr>
          <a:xfrm>
            <a:off x="1038877" y="2890736"/>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rPr>
              <a:t>实训内容</a:t>
            </a:r>
          </a:p>
        </p:txBody>
      </p:sp>
      <p:sp>
        <p:nvSpPr>
          <p:cNvPr id="10" name="MH_Entry_3">
            <a:hlinkClick r:id="rId11" action="ppaction://hlinksldjump"/>
          </p:cNvPr>
          <p:cNvSpPr txBox="1"/>
          <p:nvPr>
            <p:custDataLst>
              <p:tags r:id="rId4"/>
            </p:custDataLst>
          </p:nvPr>
        </p:nvSpPr>
        <p:spPr>
          <a:xfrm>
            <a:off x="1038877" y="400207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rPr>
              <a:t>实训评价</a:t>
            </a:r>
          </a:p>
        </p:txBody>
      </p:sp>
      <p:sp>
        <p:nvSpPr>
          <p:cNvPr id="14" name="MH_Number_1">
            <a:hlinkClick r:id="" action="ppaction://noaction"/>
          </p:cNvPr>
          <p:cNvSpPr/>
          <p:nvPr>
            <p:custDataLst>
              <p:tags r:id="rId5"/>
            </p:custDataLst>
          </p:nvPr>
        </p:nvSpPr>
        <p:spPr>
          <a:xfrm>
            <a:off x="4921726" y="2814220"/>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4.2</a:t>
            </a:r>
          </a:p>
        </p:txBody>
      </p:sp>
      <p:sp>
        <p:nvSpPr>
          <p:cNvPr id="15" name="MH_Number_1">
            <a:hlinkClick r:id="" action="ppaction://noaction"/>
          </p:cNvPr>
          <p:cNvSpPr/>
          <p:nvPr>
            <p:custDataLst>
              <p:tags r:id="rId6"/>
            </p:custDataLst>
          </p:nvPr>
        </p:nvSpPr>
        <p:spPr>
          <a:xfrm>
            <a:off x="4921726" y="393008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4.3</a:t>
            </a:r>
          </a:p>
        </p:txBody>
      </p:sp>
      <p:grpSp>
        <p:nvGrpSpPr>
          <p:cNvPr id="11" name="组合 10">
            <a:extLst>
              <a:ext uri="{FF2B5EF4-FFF2-40B4-BE49-F238E27FC236}">
                <a16:creationId xmlns:a16="http://schemas.microsoft.com/office/drawing/2014/main" id="{37255202-7DCA-4914-9827-5F03A30B9B3A}"/>
              </a:ext>
            </a:extLst>
          </p:cNvPr>
          <p:cNvGrpSpPr/>
          <p:nvPr/>
        </p:nvGrpSpPr>
        <p:grpSpPr>
          <a:xfrm rot="21189419">
            <a:off x="8053987" y="2432265"/>
            <a:ext cx="2462417" cy="2341819"/>
            <a:chOff x="10541283" y="1103145"/>
            <a:chExt cx="1222262" cy="1556794"/>
          </a:xfrm>
        </p:grpSpPr>
        <p:pic>
          <p:nvPicPr>
            <p:cNvPr id="12" name="图片 11">
              <a:extLst>
                <a:ext uri="{FF2B5EF4-FFF2-40B4-BE49-F238E27FC236}">
                  <a16:creationId xmlns:a16="http://schemas.microsoft.com/office/drawing/2014/main" id="{8A937284-4875-4F03-94B6-8EA0C0C56664}"/>
                </a:ext>
              </a:extLst>
            </p:cNvPr>
            <p:cNvPicPr>
              <a:picLocks noChangeAspect="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3" name="图片 12">
              <a:extLst>
                <a:ext uri="{FF2B5EF4-FFF2-40B4-BE49-F238E27FC236}">
                  <a16:creationId xmlns:a16="http://schemas.microsoft.com/office/drawing/2014/main" id="{7A0A6E5A-881E-47F9-A16B-5E521F7537A0}"/>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6" name="组合 15">
              <a:extLst>
                <a:ext uri="{FF2B5EF4-FFF2-40B4-BE49-F238E27FC236}">
                  <a16:creationId xmlns:a16="http://schemas.microsoft.com/office/drawing/2014/main" id="{D52A9A4B-E101-4C17-AC80-693AC40816C0}"/>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0" name="Freeform 531">
                <a:extLst>
                  <a:ext uri="{FF2B5EF4-FFF2-40B4-BE49-F238E27FC236}">
                    <a16:creationId xmlns:a16="http://schemas.microsoft.com/office/drawing/2014/main" id="{E69DC48F-C020-4071-9916-30DE931801E4}"/>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1" name="Freeform 532">
                <a:extLst>
                  <a:ext uri="{FF2B5EF4-FFF2-40B4-BE49-F238E27FC236}">
                    <a16:creationId xmlns:a16="http://schemas.microsoft.com/office/drawing/2014/main" id="{35531A74-B62B-4CC2-91A0-0E562A2C9A6A}"/>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18" name="图片 17">
              <a:extLst>
                <a:ext uri="{FF2B5EF4-FFF2-40B4-BE49-F238E27FC236}">
                  <a16:creationId xmlns:a16="http://schemas.microsoft.com/office/drawing/2014/main" id="{97EE7754-CF8B-4432-BA76-AEF5051CCAF4}"/>
                </a:ext>
              </a:extLst>
            </p:cNvPr>
            <p:cNvPicPr>
              <a:picLocks noChangeAspect="1"/>
            </p:cNvPicPr>
            <p:nvPr/>
          </p:nvPicPr>
          <p:blipFill>
            <a:blip r:embed="rId14"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19" name="图片 18">
              <a:extLst>
                <a:ext uri="{FF2B5EF4-FFF2-40B4-BE49-F238E27FC236}">
                  <a16:creationId xmlns:a16="http://schemas.microsoft.com/office/drawing/2014/main" id="{F4ED12EC-45FC-4CD0-922B-B474E3A2E74E}"/>
                </a:ext>
              </a:extLst>
            </p:cNvPr>
            <p:cNvPicPr>
              <a:picLocks noChangeAspect="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
        <p:nvSpPr>
          <p:cNvPr id="22" name="MH_Entry_3">
            <a:hlinkClick r:id="rId11" action="ppaction://hlinksldjump"/>
            <a:extLst>
              <a:ext uri="{FF2B5EF4-FFF2-40B4-BE49-F238E27FC236}">
                <a16:creationId xmlns:a16="http://schemas.microsoft.com/office/drawing/2014/main" id="{90AAADE9-A366-486E-A331-ECB586B346D5}"/>
              </a:ext>
            </a:extLst>
          </p:cNvPr>
          <p:cNvSpPr txBox="1"/>
          <p:nvPr>
            <p:custDataLst>
              <p:tags r:id="rId7"/>
            </p:custDataLst>
          </p:nvPr>
        </p:nvSpPr>
        <p:spPr>
          <a:xfrm>
            <a:off x="1038877" y="496601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rPr>
              <a:t>实训参考资料</a:t>
            </a:r>
          </a:p>
        </p:txBody>
      </p:sp>
      <p:sp>
        <p:nvSpPr>
          <p:cNvPr id="23" name="MH_Number_1">
            <a:hlinkClick r:id="" action="ppaction://noaction"/>
            <a:extLst>
              <a:ext uri="{FF2B5EF4-FFF2-40B4-BE49-F238E27FC236}">
                <a16:creationId xmlns:a16="http://schemas.microsoft.com/office/drawing/2014/main" id="{E0BE60A0-3CB2-44D5-AD69-5B86A9A2D3B0}"/>
              </a:ext>
            </a:extLst>
          </p:cNvPr>
          <p:cNvSpPr/>
          <p:nvPr>
            <p:custDataLst>
              <p:tags r:id="rId8"/>
            </p:custDataLst>
          </p:nvPr>
        </p:nvSpPr>
        <p:spPr>
          <a:xfrm>
            <a:off x="4921726" y="489402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4.4</a:t>
            </a:r>
          </a:p>
        </p:txBody>
      </p:sp>
    </p:spTree>
    <p:extLst>
      <p:ext uri="{BB962C8B-B14F-4D97-AF65-F5344CB8AC3E}">
        <p14:creationId xmlns:p14="http://schemas.microsoft.com/office/powerpoint/2010/main" val="11735448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1</a:t>
            </a:r>
            <a:r>
              <a:rPr lang="zh-CN" altLang="en-US" dirty="0"/>
              <a:t>  以“非遗文化”为主题的公众号文章</a:t>
            </a:r>
          </a:p>
        </p:txBody>
      </p:sp>
      <p:sp>
        <p:nvSpPr>
          <p:cNvPr id="3" name="内容占位符 2"/>
          <p:cNvSpPr>
            <a:spLocks noGrp="1"/>
          </p:cNvSpPr>
          <p:nvPr>
            <p:ph idx="1"/>
          </p:nvPr>
        </p:nvSpPr>
        <p:spPr>
          <a:xfrm>
            <a:off x="615522" y="1005607"/>
            <a:ext cx="10600728" cy="3425840"/>
          </a:xfrm>
        </p:spPr>
        <p:txBody>
          <a:bodyPr/>
          <a:lstStyle/>
          <a:p>
            <a:r>
              <a:rPr lang="zh-CN" altLang="en-US" dirty="0"/>
              <a:t>各小组同学可登陆新榜查找以“非遗文化”为主题的阅读量火爆的公众号文章。以下图为新榜搜索截图。</a:t>
            </a:r>
            <a:endParaRPr lang="en-US" altLang="zh-CN" dirty="0"/>
          </a:p>
        </p:txBody>
      </p:sp>
      <p:pic>
        <p:nvPicPr>
          <p:cNvPr id="7" name="图片 6">
            <a:extLst>
              <a:ext uri="{FF2B5EF4-FFF2-40B4-BE49-F238E27FC236}">
                <a16:creationId xmlns:a16="http://schemas.microsoft.com/office/drawing/2014/main" id="{4520392E-92BD-4361-BA98-135DDD2344EE}"/>
              </a:ext>
            </a:extLst>
          </p:cNvPr>
          <p:cNvPicPr/>
          <p:nvPr/>
        </p:nvPicPr>
        <p:blipFill>
          <a:blip r:embed="rId2"/>
          <a:stretch>
            <a:fillRect/>
          </a:stretch>
        </p:blipFill>
        <p:spPr>
          <a:xfrm>
            <a:off x="3049500" y="2325625"/>
            <a:ext cx="5553719" cy="3526768"/>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2</a:t>
            </a:r>
            <a:r>
              <a:rPr lang="zh-CN" altLang="en-US" dirty="0"/>
              <a:t>  短视频脚本撰写案例</a:t>
            </a:r>
          </a:p>
        </p:txBody>
      </p:sp>
      <p:sp>
        <p:nvSpPr>
          <p:cNvPr id="3" name="内容占位符 2"/>
          <p:cNvSpPr>
            <a:spLocks noGrp="1"/>
          </p:cNvSpPr>
          <p:nvPr>
            <p:ph idx="1"/>
          </p:nvPr>
        </p:nvSpPr>
        <p:spPr>
          <a:xfrm>
            <a:off x="751171" y="1437308"/>
            <a:ext cx="10600728" cy="3425840"/>
          </a:xfrm>
        </p:spPr>
        <p:txBody>
          <a:bodyPr/>
          <a:lstStyle/>
          <a:p>
            <a:r>
              <a:rPr lang="zh-CN" altLang="en-US" dirty="0"/>
              <a:t>一般来说，短视频脚本撰写分为以下四个步骤。</a:t>
            </a:r>
            <a:endParaRPr lang="en-US" altLang="zh-CN" dirty="0"/>
          </a:p>
          <a:p>
            <a:r>
              <a:rPr lang="en-US" altLang="zh-CN" dirty="0"/>
              <a:t>1.</a:t>
            </a:r>
            <a:r>
              <a:rPr lang="zh-CN" altLang="en-US" dirty="0"/>
              <a:t>确定主题：根据短视频账号定位，确定选题（选好要写的产品或故事主题）。</a:t>
            </a:r>
          </a:p>
          <a:p>
            <a:r>
              <a:rPr lang="en-US" altLang="zh-CN" dirty="0"/>
              <a:t>2.</a:t>
            </a:r>
            <a:r>
              <a:rPr lang="zh-CN" altLang="en-US" dirty="0"/>
              <a:t>开始搭建脚本框架：根据主题知道，建立故事框架。确定角色、场景、事件、和所需要的道具。</a:t>
            </a:r>
          </a:p>
          <a:p>
            <a:r>
              <a:rPr lang="en-US" altLang="zh-CN" dirty="0"/>
              <a:t>3.</a:t>
            </a:r>
            <a:r>
              <a:rPr lang="zh-CN" altLang="en-US" dirty="0"/>
              <a:t>填充细节内容：从景别、镜头、演员台词、表演内容，设计每一个镜头里表现的内容，并设定该镜头中，演员要表演的内容，以及表演时所需要的形式。</a:t>
            </a:r>
          </a:p>
          <a:p>
            <a:r>
              <a:rPr lang="en-US" altLang="zh-CN" dirty="0"/>
              <a:t>4.</a:t>
            </a:r>
            <a:r>
              <a:rPr lang="zh-CN" altLang="en-US" dirty="0"/>
              <a:t>完善优化各方面细节：确定短视频脚本方案，并着手进行拍摄。</a:t>
            </a:r>
          </a:p>
          <a:p>
            <a:endParaRPr lang="en-US" altLang="zh-CN" dirty="0"/>
          </a:p>
        </p:txBody>
      </p:sp>
    </p:spTree>
    <p:extLst>
      <p:ext uri="{BB962C8B-B14F-4D97-AF65-F5344CB8AC3E}">
        <p14:creationId xmlns:p14="http://schemas.microsoft.com/office/powerpoint/2010/main" val="3297233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2</a:t>
            </a:r>
            <a:r>
              <a:rPr lang="zh-CN" altLang="en-US" dirty="0"/>
              <a:t>  短视频脚本撰写案例</a:t>
            </a:r>
          </a:p>
        </p:txBody>
      </p:sp>
      <p:sp>
        <p:nvSpPr>
          <p:cNvPr id="3" name="内容占位符 2"/>
          <p:cNvSpPr>
            <a:spLocks noGrp="1"/>
          </p:cNvSpPr>
          <p:nvPr>
            <p:ph idx="1"/>
          </p:nvPr>
        </p:nvSpPr>
        <p:spPr>
          <a:xfrm>
            <a:off x="602825" y="1056396"/>
            <a:ext cx="10600728" cy="3425840"/>
          </a:xfrm>
        </p:spPr>
        <p:txBody>
          <a:bodyPr/>
          <a:lstStyle/>
          <a:p>
            <a:r>
              <a:rPr lang="zh-CN" altLang="en-US" dirty="0"/>
              <a:t>以下是某分镜头脚本范例，如下图所示。</a:t>
            </a:r>
            <a:endParaRPr lang="en-US" altLang="zh-CN" dirty="0"/>
          </a:p>
          <a:p>
            <a:endParaRPr lang="en-US" altLang="zh-CN" dirty="0"/>
          </a:p>
        </p:txBody>
      </p:sp>
      <p:pic>
        <p:nvPicPr>
          <p:cNvPr id="4" name="图片 3">
            <a:extLst>
              <a:ext uri="{FF2B5EF4-FFF2-40B4-BE49-F238E27FC236}">
                <a16:creationId xmlns:a16="http://schemas.microsoft.com/office/drawing/2014/main" id="{CD9D9DFD-5291-43BC-BC94-CC68810EA785}"/>
              </a:ext>
            </a:extLst>
          </p:cNvPr>
          <p:cNvPicPr/>
          <p:nvPr/>
        </p:nvPicPr>
        <p:blipFill>
          <a:blip r:embed="rId2">
            <a:extLst>
              <a:ext uri="{28A0092B-C50C-407E-A947-70E740481C1C}">
                <a14:useLocalDpi xmlns:a14="http://schemas.microsoft.com/office/drawing/2010/main" val="0"/>
              </a:ext>
            </a:extLst>
          </a:blip>
          <a:stretch>
            <a:fillRect/>
          </a:stretch>
        </p:blipFill>
        <p:spPr>
          <a:xfrm>
            <a:off x="2071826" y="1695216"/>
            <a:ext cx="7016237" cy="4310493"/>
          </a:xfrm>
          <a:prstGeom prst="rect">
            <a:avLst/>
          </a:prstGeom>
        </p:spPr>
      </p:pic>
    </p:spTree>
    <p:extLst>
      <p:ext uri="{BB962C8B-B14F-4D97-AF65-F5344CB8AC3E}">
        <p14:creationId xmlns:p14="http://schemas.microsoft.com/office/powerpoint/2010/main" val="1705672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3</a:t>
            </a:r>
            <a:r>
              <a:rPr lang="zh-CN" altLang="en-US" dirty="0"/>
              <a:t>  数据分析操作案例</a:t>
            </a:r>
          </a:p>
        </p:txBody>
      </p:sp>
      <p:sp>
        <p:nvSpPr>
          <p:cNvPr id="3" name="内容占位符 2"/>
          <p:cNvSpPr>
            <a:spLocks noGrp="1"/>
          </p:cNvSpPr>
          <p:nvPr>
            <p:ph idx="1"/>
          </p:nvPr>
        </p:nvSpPr>
        <p:spPr>
          <a:xfrm>
            <a:off x="602825" y="1056396"/>
            <a:ext cx="10600728" cy="3425840"/>
          </a:xfrm>
        </p:spPr>
        <p:txBody>
          <a:bodyPr/>
          <a:lstStyle/>
          <a:p>
            <a:r>
              <a:rPr lang="zh-CN" altLang="en-US" dirty="0"/>
              <a:t>下面以“非遗”为主题进行案例操作。</a:t>
            </a:r>
            <a:endParaRPr lang="en-US" altLang="zh-CN" dirty="0"/>
          </a:p>
          <a:p>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1.</a:t>
            </a:r>
            <a:r>
              <a:rPr lang="zh-CN" altLang="zh-CN" sz="2000" kern="100" dirty="0">
                <a:latin typeface="等线" panose="02010600030101010101" pitchFamily="2" charset="-122"/>
                <a:ea typeface="宋体" panose="02010600030101010101" pitchFamily="2" charset="-122"/>
                <a:cs typeface="Times New Roman" panose="02020603050405020304" pitchFamily="18" charset="0"/>
              </a:rPr>
              <a:t>在新榜中以“非遗”为主题搜索抖音号如下图所示。</a:t>
            </a:r>
            <a:endParaRPr lang="zh-CN" altLang="zh-CN" sz="2000" kern="100" dirty="0">
              <a:latin typeface="等线" panose="02010600030101010101" pitchFamily="2" charset="-122"/>
              <a:ea typeface="等线" panose="02010600030101010101" pitchFamily="2" charset="-122"/>
              <a:cs typeface="Times New Roman" panose="02020603050405020304" pitchFamily="18" charset="0"/>
            </a:endParaRPr>
          </a:p>
          <a:p>
            <a:endParaRPr lang="en-US" altLang="zh-CN" dirty="0"/>
          </a:p>
        </p:txBody>
      </p:sp>
      <p:pic>
        <p:nvPicPr>
          <p:cNvPr id="4" name="图片 3">
            <a:extLst>
              <a:ext uri="{FF2B5EF4-FFF2-40B4-BE49-F238E27FC236}">
                <a16:creationId xmlns:a16="http://schemas.microsoft.com/office/drawing/2014/main" id="{E286E40B-0F70-482D-9097-2DEB5B4B644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0706" y="2214843"/>
            <a:ext cx="6634373" cy="4306377"/>
          </a:xfrm>
          <a:prstGeom prst="rect">
            <a:avLst/>
          </a:prstGeom>
          <a:noFill/>
          <a:ln>
            <a:noFill/>
          </a:ln>
        </p:spPr>
      </p:pic>
    </p:spTree>
    <p:extLst>
      <p:ext uri="{BB962C8B-B14F-4D97-AF65-F5344CB8AC3E}">
        <p14:creationId xmlns:p14="http://schemas.microsoft.com/office/powerpoint/2010/main" val="12796837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3</a:t>
            </a:r>
            <a:r>
              <a:rPr lang="zh-CN" altLang="en-US" dirty="0"/>
              <a:t>  数据分析操作案例</a:t>
            </a:r>
          </a:p>
        </p:txBody>
      </p:sp>
      <p:sp>
        <p:nvSpPr>
          <p:cNvPr id="3" name="内容占位符 2"/>
          <p:cNvSpPr>
            <a:spLocks noGrp="1"/>
          </p:cNvSpPr>
          <p:nvPr>
            <p:ph idx="1"/>
          </p:nvPr>
        </p:nvSpPr>
        <p:spPr>
          <a:xfrm>
            <a:off x="602825" y="1056396"/>
            <a:ext cx="10600728" cy="3425840"/>
          </a:xfrm>
        </p:spPr>
        <p:txBody>
          <a:bodyPr/>
          <a:lstStyle/>
          <a:p>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2.</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将搜索出来的抖音号导出至</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Excel</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表格进行整理并按代表账号增长能力强弱的粉赞比指标进行排名，导出整理的</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Excel</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表格如下图所示。</a:t>
            </a:r>
            <a:endParaRPr lang="en-US" altLang="zh-CN" dirty="0"/>
          </a:p>
        </p:txBody>
      </p:sp>
      <p:pic>
        <p:nvPicPr>
          <p:cNvPr id="5" name="图片 4">
            <a:extLst>
              <a:ext uri="{FF2B5EF4-FFF2-40B4-BE49-F238E27FC236}">
                <a16:creationId xmlns:a16="http://schemas.microsoft.com/office/drawing/2014/main" id="{1F85F43E-1984-4329-BC95-5A456D2B4C19}"/>
              </a:ext>
            </a:extLst>
          </p:cNvPr>
          <p:cNvPicPr/>
          <p:nvPr/>
        </p:nvPicPr>
        <p:blipFill>
          <a:blip r:embed="rId3"/>
          <a:stretch>
            <a:fillRect/>
          </a:stretch>
        </p:blipFill>
        <p:spPr>
          <a:xfrm>
            <a:off x="3013472" y="2008199"/>
            <a:ext cx="5965555" cy="4669979"/>
          </a:xfrm>
          <a:prstGeom prst="rect">
            <a:avLst/>
          </a:prstGeom>
          <a:ln>
            <a:solidFill>
              <a:schemeClr val="accent1"/>
            </a:solidFill>
          </a:ln>
        </p:spPr>
      </p:pic>
    </p:spTree>
    <p:extLst>
      <p:ext uri="{BB962C8B-B14F-4D97-AF65-F5344CB8AC3E}">
        <p14:creationId xmlns:p14="http://schemas.microsoft.com/office/powerpoint/2010/main" val="1183967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3</a:t>
            </a:r>
            <a:r>
              <a:rPr lang="zh-CN" altLang="en-US" dirty="0"/>
              <a:t>  数据分析操作案例</a:t>
            </a:r>
          </a:p>
        </p:txBody>
      </p:sp>
      <p:sp>
        <p:nvSpPr>
          <p:cNvPr id="3" name="内容占位符 2"/>
          <p:cNvSpPr>
            <a:spLocks noGrp="1"/>
          </p:cNvSpPr>
          <p:nvPr>
            <p:ph idx="1"/>
          </p:nvPr>
        </p:nvSpPr>
        <p:spPr>
          <a:xfrm>
            <a:off x="602825" y="1056396"/>
            <a:ext cx="10600728" cy="3425840"/>
          </a:xfrm>
        </p:spPr>
        <p:txBody>
          <a:bodyPr/>
          <a:lstStyle/>
          <a:p>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3.</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根据新媒体运营数据规律统计，粉赞比大于</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0.5</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的抖音账号，其创作能力非常强。选取粉赞比为</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0.52</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的“非遗守艺人</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曾娜”为对标案例，用灰豚数据或飞瓜数据等分析工具对该抖音号近一个月运营数据进行相关分析。</a:t>
            </a:r>
            <a:endParaRPr lang="en-US" altLang="zh-CN" sz="2000" kern="100" dirty="0">
              <a:latin typeface="宋体" panose="02010600030101010101" pitchFamily="2" charset="-122"/>
              <a:ea typeface="等线" panose="02010600030101010101" pitchFamily="2" charset="-122"/>
              <a:cs typeface="Times New Roman" panose="02020603050405020304" pitchFamily="18" charset="0"/>
            </a:endParaRPr>
          </a:p>
          <a:p>
            <a:r>
              <a:rPr lang="zh-CN" altLang="zh-CN" sz="1800" dirty="0">
                <a:ea typeface="等线" panose="02010600030101010101" pitchFamily="2" charset="-122"/>
                <a:cs typeface="Times New Roman" panose="02020603050405020304" pitchFamily="18" charset="0"/>
              </a:rPr>
              <a:t>（</a:t>
            </a:r>
            <a:r>
              <a:rPr lang="en-US" altLang="zh-CN" sz="1800" dirty="0">
                <a:ea typeface="等线" panose="02010600030101010101" pitchFamily="2" charset="-122"/>
                <a:cs typeface="Times New Roman" panose="02020603050405020304" pitchFamily="18" charset="0"/>
              </a:rPr>
              <a:t>1</a:t>
            </a:r>
            <a:r>
              <a:rPr lang="zh-CN" altLang="zh-CN" sz="1800" dirty="0">
                <a:ea typeface="等线" panose="02010600030101010101" pitchFamily="2" charset="-122"/>
                <a:cs typeface="Times New Roman" panose="02020603050405020304" pitchFamily="18" charset="0"/>
              </a:rPr>
              <a:t>）数据总览。近</a:t>
            </a:r>
            <a:r>
              <a:rPr lang="en-US" altLang="zh-CN" sz="1800" dirty="0">
                <a:ea typeface="等线" panose="02010600030101010101" pitchFamily="2" charset="-122"/>
                <a:cs typeface="Times New Roman" panose="02020603050405020304" pitchFamily="18" charset="0"/>
              </a:rPr>
              <a:t>30</a:t>
            </a:r>
            <a:r>
              <a:rPr lang="zh-CN" altLang="zh-CN" sz="1800" dirty="0">
                <a:ea typeface="等线" panose="02010600030101010101" pitchFamily="2" charset="-122"/>
                <a:cs typeface="Times New Roman" panose="02020603050405020304" pitchFamily="18" charset="0"/>
              </a:rPr>
              <a:t>天发布</a:t>
            </a:r>
            <a:r>
              <a:rPr lang="en-US" altLang="zh-CN" sz="1800" dirty="0">
                <a:ea typeface="等线" panose="02010600030101010101" pitchFamily="2" charset="-122"/>
                <a:cs typeface="Times New Roman" panose="02020603050405020304" pitchFamily="18" charset="0"/>
              </a:rPr>
              <a:t>8</a:t>
            </a:r>
            <a:r>
              <a:rPr lang="zh-CN" altLang="zh-CN" sz="1800" dirty="0">
                <a:ea typeface="等线" panose="02010600030101010101" pitchFamily="2" charset="-122"/>
                <a:cs typeface="Times New Roman" panose="02020603050405020304" pitchFamily="18" charset="0"/>
              </a:rPr>
              <a:t>个作品，涨粉节点为</a:t>
            </a:r>
            <a:r>
              <a:rPr lang="en-US" altLang="zh-CN" sz="1800" dirty="0">
                <a:ea typeface="等线" panose="02010600030101010101" pitchFamily="2" charset="-122"/>
                <a:cs typeface="Times New Roman" panose="02020603050405020304" pitchFamily="18" charset="0"/>
              </a:rPr>
              <a:t> 2021-04-09,2021-03-25,2021-04-02</a:t>
            </a:r>
            <a:r>
              <a:rPr lang="zh-CN" altLang="zh-CN" sz="1800" dirty="0">
                <a:ea typeface="等线" panose="02010600030101010101" pitchFamily="2" charset="-122"/>
                <a:cs typeface="Times New Roman" panose="02020603050405020304" pitchFamily="18" charset="0"/>
              </a:rPr>
              <a:t>。数据如下图</a:t>
            </a:r>
            <a:r>
              <a:rPr lang="en-US" altLang="zh-CN" sz="1800" dirty="0">
                <a:ea typeface="等线" panose="02010600030101010101" pitchFamily="2" charset="-122"/>
                <a:cs typeface="Times New Roman" panose="02020603050405020304" pitchFamily="18" charset="0"/>
              </a:rPr>
              <a:t>4-6</a:t>
            </a:r>
            <a:r>
              <a:rPr lang="zh-CN" altLang="zh-CN" sz="1800" dirty="0">
                <a:ea typeface="等线" panose="02010600030101010101" pitchFamily="2" charset="-122"/>
                <a:cs typeface="Times New Roman" panose="02020603050405020304" pitchFamily="18" charset="0"/>
              </a:rPr>
              <a:t>所示</a:t>
            </a:r>
            <a:endParaRPr lang="en-US" altLang="zh-CN" dirty="0"/>
          </a:p>
        </p:txBody>
      </p:sp>
      <p:pic>
        <p:nvPicPr>
          <p:cNvPr id="6" name="图片 5">
            <a:extLst>
              <a:ext uri="{FF2B5EF4-FFF2-40B4-BE49-F238E27FC236}">
                <a16:creationId xmlns:a16="http://schemas.microsoft.com/office/drawing/2014/main" id="{6A02886F-EA0C-4968-B936-708ED1FE003D}"/>
              </a:ext>
            </a:extLst>
          </p:cNvPr>
          <p:cNvPicPr/>
          <p:nvPr/>
        </p:nvPicPr>
        <p:blipFill>
          <a:blip r:embed="rId3"/>
          <a:stretch>
            <a:fillRect/>
          </a:stretch>
        </p:blipFill>
        <p:spPr>
          <a:xfrm>
            <a:off x="2986014" y="3034598"/>
            <a:ext cx="6437410" cy="3572173"/>
          </a:xfrm>
          <a:prstGeom prst="rect">
            <a:avLst/>
          </a:prstGeom>
          <a:ln>
            <a:solidFill>
              <a:schemeClr val="accent1"/>
            </a:solidFill>
          </a:ln>
        </p:spPr>
      </p:pic>
    </p:spTree>
    <p:extLst>
      <p:ext uri="{BB962C8B-B14F-4D97-AF65-F5344CB8AC3E}">
        <p14:creationId xmlns:p14="http://schemas.microsoft.com/office/powerpoint/2010/main" val="26260697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06" y="219295"/>
            <a:ext cx="12187592" cy="1166354"/>
            <a:chOff x="2" y="0"/>
            <a:chExt cx="12192000" cy="2333298"/>
          </a:xfrm>
          <a:solidFill>
            <a:srgbClr val="1A92C0"/>
          </a:solidFill>
        </p:grpSpPr>
        <p:sp>
          <p:nvSpPr>
            <p:cNvPr id="61" name="矩形 60"/>
            <p:cNvSpPr/>
            <p:nvPr/>
          </p:nvSpPr>
          <p:spPr>
            <a:xfrm>
              <a:off x="2" y="0"/>
              <a:ext cx="12192000" cy="23332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nvGrpSpPr>
            <p:cNvPr id="64" name="组合 63"/>
            <p:cNvGrpSpPr/>
            <p:nvPr/>
          </p:nvGrpSpPr>
          <p:grpSpPr>
            <a:xfrm>
              <a:off x="2" y="0"/>
              <a:ext cx="12191998" cy="2333298"/>
              <a:chOff x="2118360" y="0"/>
              <a:chExt cx="7955281" cy="6858001"/>
            </a:xfrm>
            <a:grpFill/>
          </p:grpSpPr>
          <p:sp>
            <p:nvSpPr>
              <p:cNvPr id="62" name="等腰三角形 61"/>
              <p:cNvSpPr/>
              <p:nvPr/>
            </p:nvSpPr>
            <p:spPr>
              <a:xfrm flipV="1">
                <a:off x="2118360" y="0"/>
                <a:ext cx="7955281" cy="6858001"/>
              </a:xfrm>
              <a:prstGeom prst="triangle">
                <a:avLst/>
              </a:prstGeom>
              <a:grpFill/>
              <a:ln w="38100">
                <a:solidFill>
                  <a:schemeClr val="bg1">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63" name="等腰三角形 62"/>
              <p:cNvSpPr/>
              <p:nvPr/>
            </p:nvSpPr>
            <p:spPr>
              <a:xfrm>
                <a:off x="3444240" y="2286004"/>
                <a:ext cx="5303520" cy="4571997"/>
              </a:xfrm>
              <a:prstGeom prst="triangle">
                <a:avLst/>
              </a:prstGeom>
              <a:grpFill/>
              <a:ln w="38100">
                <a:solidFill>
                  <a:schemeClr val="bg1">
                    <a:alpha val="1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grpSp>
      </p:grpSp>
      <p:sp>
        <p:nvSpPr>
          <p:cNvPr id="35" name="矩形 34"/>
          <p:cNvSpPr/>
          <p:nvPr/>
        </p:nvSpPr>
        <p:spPr>
          <a:xfrm>
            <a:off x="1049576" y="6243755"/>
            <a:ext cx="10911703" cy="457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zh-CN" altLang="en-US">
              <a:solidFill>
                <a:prstClr val="white"/>
              </a:solidFill>
              <a:latin typeface="Arial"/>
              <a:ea typeface="微软雅黑"/>
            </a:endParaRPr>
          </a:p>
        </p:txBody>
      </p:sp>
      <p:sp>
        <p:nvSpPr>
          <p:cNvPr id="39" name="Oval 4"/>
          <p:cNvSpPr/>
          <p:nvPr/>
        </p:nvSpPr>
        <p:spPr>
          <a:xfrm>
            <a:off x="9563932"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1" name="Group 21"/>
          <p:cNvGrpSpPr/>
          <p:nvPr/>
        </p:nvGrpSpPr>
        <p:grpSpPr>
          <a:xfrm>
            <a:off x="5622201" y="958098"/>
            <a:ext cx="999295" cy="999295"/>
            <a:chOff x="4529124" y="2743206"/>
            <a:chExt cx="760650" cy="760650"/>
          </a:xfrm>
        </p:grpSpPr>
        <p:sp>
          <p:nvSpPr>
            <p:cNvPr id="42" name="Oval 5"/>
            <p:cNvSpPr/>
            <p:nvPr/>
          </p:nvSpPr>
          <p:spPr>
            <a:xfrm>
              <a:off x="4529124" y="2743206"/>
              <a:ext cx="760650" cy="760650"/>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grpSp>
          <p:nvGrpSpPr>
            <p:cNvPr id="43" name="Group 18"/>
            <p:cNvGrpSpPr/>
            <p:nvPr/>
          </p:nvGrpSpPr>
          <p:grpSpPr>
            <a:xfrm>
              <a:off x="4786314" y="2928958"/>
              <a:ext cx="251543" cy="366676"/>
              <a:chOff x="3500430" y="4071948"/>
              <a:chExt cx="251543" cy="366676"/>
            </a:xfrm>
            <a:solidFill>
              <a:schemeClr val="accent1"/>
            </a:solidFill>
          </p:grpSpPr>
          <p:sp>
            <p:nvSpPr>
              <p:cNvPr id="44" name="AutoShape 113"/>
              <p:cNvSpPr/>
              <p:nvPr/>
            </p:nvSpPr>
            <p:spPr bwMode="auto">
              <a:xfrm>
                <a:off x="3500430" y="4071948"/>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tx1">
                  <a:lumMod val="50000"/>
                  <a:lumOff val="50000"/>
                </a:schemeClr>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sp>
            <p:nvSpPr>
              <p:cNvPr id="45" name="AutoShape 114"/>
              <p:cNvSpPr/>
              <p:nvPr/>
            </p:nvSpPr>
            <p:spPr bwMode="auto">
              <a:xfrm>
                <a:off x="3557371" y="4129515"/>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A5779E"/>
              </a:solidFill>
              <a:ln w="12700" cap="flat" cmpd="sng">
                <a:solidFill>
                  <a:schemeClr val="tx1">
                    <a:lumMod val="50000"/>
                    <a:lumOff val="50000"/>
                  </a:schemeClr>
                </a:solidFill>
                <a:prstDash val="solid"/>
                <a:miter lim="0"/>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086" tIns="38086" rIns="38086" bIns="38086" anchor="ctr"/>
              <a:lstStyle/>
              <a:p>
                <a:pPr defTabSz="457063"/>
                <a:endParaRPr lang="en-US" sz="2999">
                  <a:solidFill>
                    <a:srgbClr val="FFFFFF"/>
                  </a:solidFill>
                  <a:effectLst>
                    <a:outerShdw blurRad="38100" dist="38100" dir="2700000" algn="tl">
                      <a:srgbClr val="000000"/>
                    </a:outerShdw>
                  </a:effectLst>
                  <a:latin typeface="Arial"/>
                  <a:ea typeface="微软雅黑"/>
                </a:endParaRPr>
              </a:p>
            </p:txBody>
          </p:sp>
        </p:grpSp>
      </p:grpSp>
      <p:sp>
        <p:nvSpPr>
          <p:cNvPr id="47" name="Oval 3"/>
          <p:cNvSpPr/>
          <p:nvPr/>
        </p:nvSpPr>
        <p:spPr>
          <a:xfrm>
            <a:off x="8250021" y="958098"/>
            <a:ext cx="999295" cy="999295"/>
          </a:xfrm>
          <a:prstGeom prst="ellipse">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a:solidFill>
                <a:prstClr val="white"/>
              </a:solidFill>
              <a:latin typeface="Arial"/>
              <a:ea typeface="微软雅黑"/>
            </a:endParaRPr>
          </a:p>
        </p:txBody>
      </p:sp>
      <p:sp>
        <p:nvSpPr>
          <p:cNvPr id="52" name="Oval 2"/>
          <p:cNvSpPr/>
          <p:nvPr/>
        </p:nvSpPr>
        <p:spPr>
          <a:xfrm>
            <a:off x="6936110" y="958098"/>
            <a:ext cx="999295" cy="999295"/>
          </a:xfrm>
          <a:prstGeom prst="ellipse">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endParaRPr lang="en-US" dirty="0">
              <a:solidFill>
                <a:prstClr val="white"/>
              </a:solidFill>
              <a:latin typeface="Arial"/>
              <a:ea typeface="微软雅黑"/>
            </a:endParaRPr>
          </a:p>
        </p:txBody>
      </p:sp>
      <p:grpSp>
        <p:nvGrpSpPr>
          <p:cNvPr id="54" name="组合 53"/>
          <p:cNvGrpSpPr/>
          <p:nvPr/>
        </p:nvGrpSpPr>
        <p:grpSpPr>
          <a:xfrm>
            <a:off x="7165551" y="1187536"/>
            <a:ext cx="563141" cy="563141"/>
            <a:chOff x="1539875" y="3062288"/>
            <a:chExt cx="811213" cy="811213"/>
          </a:xfrm>
          <a:solidFill>
            <a:schemeClr val="accent1">
              <a:lumMod val="50000"/>
            </a:schemeClr>
          </a:solidFill>
        </p:grpSpPr>
        <p:sp>
          <p:nvSpPr>
            <p:cNvPr id="55" name="Freeform 47"/>
            <p:cNvSpPr>
              <a:spLocks noEditPoints="1"/>
            </p:cNvSpPr>
            <p:nvPr/>
          </p:nvSpPr>
          <p:spPr bwMode="auto">
            <a:xfrm>
              <a:off x="1795463" y="3062288"/>
              <a:ext cx="300038" cy="811213"/>
            </a:xfrm>
            <a:custGeom>
              <a:avLst/>
              <a:gdLst>
                <a:gd name="T0" fmla="*/ 40 w 80"/>
                <a:gd name="T1" fmla="*/ 199 h 216"/>
                <a:gd name="T2" fmla="*/ 10 w 80"/>
                <a:gd name="T3" fmla="*/ 180 h 216"/>
                <a:gd name="T4" fmla="*/ 70 w 80"/>
                <a:gd name="T5" fmla="*/ 180 h 216"/>
                <a:gd name="T6" fmla="*/ 77 w 80"/>
                <a:gd name="T7" fmla="*/ 145 h 216"/>
                <a:gd name="T8" fmla="*/ 65 w 80"/>
                <a:gd name="T9" fmla="*/ 168 h 216"/>
                <a:gd name="T10" fmla="*/ 77 w 80"/>
                <a:gd name="T11" fmla="*/ 145 h 216"/>
                <a:gd name="T12" fmla="*/ 8 w 80"/>
                <a:gd name="T13" fmla="*/ 172 h 216"/>
                <a:gd name="T14" fmla="*/ 10 w 80"/>
                <a:gd name="T15" fmla="*/ 146 h 216"/>
                <a:gd name="T16" fmla="*/ 79 w 80"/>
                <a:gd name="T17" fmla="*/ 124 h 216"/>
                <a:gd name="T18" fmla="*/ 71 w 80"/>
                <a:gd name="T19" fmla="*/ 139 h 216"/>
                <a:gd name="T20" fmla="*/ 79 w 80"/>
                <a:gd name="T21" fmla="*/ 124 h 216"/>
                <a:gd name="T22" fmla="*/ 2 w 80"/>
                <a:gd name="T23" fmla="*/ 138 h 216"/>
                <a:gd name="T24" fmla="*/ 8 w 80"/>
                <a:gd name="T25" fmla="*/ 132 h 216"/>
                <a:gd name="T26" fmla="*/ 7 w 80"/>
                <a:gd name="T27" fmla="*/ 94 h 216"/>
                <a:gd name="T28" fmla="*/ 0 w 80"/>
                <a:gd name="T29" fmla="*/ 108 h 216"/>
                <a:gd name="T30" fmla="*/ 7 w 80"/>
                <a:gd name="T31" fmla="*/ 122 h 216"/>
                <a:gd name="T32" fmla="*/ 7 w 80"/>
                <a:gd name="T33" fmla="*/ 94 h 216"/>
                <a:gd name="T34" fmla="*/ 73 w 80"/>
                <a:gd name="T35" fmla="*/ 108 h 216"/>
                <a:gd name="T36" fmla="*/ 80 w 80"/>
                <a:gd name="T37" fmla="*/ 114 h 216"/>
                <a:gd name="T38" fmla="*/ 80 w 80"/>
                <a:gd name="T39" fmla="*/ 102 h 216"/>
                <a:gd name="T40" fmla="*/ 71 w 80"/>
                <a:gd name="T41" fmla="*/ 77 h 216"/>
                <a:gd name="T42" fmla="*/ 79 w 80"/>
                <a:gd name="T43" fmla="*/ 92 h 216"/>
                <a:gd name="T44" fmla="*/ 71 w 80"/>
                <a:gd name="T45" fmla="*/ 77 h 216"/>
                <a:gd name="T46" fmla="*/ 2 w 80"/>
                <a:gd name="T47" fmla="*/ 78 h 216"/>
                <a:gd name="T48" fmla="*/ 8 w 80"/>
                <a:gd name="T49" fmla="*/ 84 h 216"/>
                <a:gd name="T50" fmla="*/ 72 w 80"/>
                <a:gd name="T51" fmla="*/ 44 h 216"/>
                <a:gd name="T52" fmla="*/ 70 w 80"/>
                <a:gd name="T53" fmla="*/ 70 h 216"/>
                <a:gd name="T54" fmla="*/ 72 w 80"/>
                <a:gd name="T55" fmla="*/ 44 h 216"/>
                <a:gd name="T56" fmla="*/ 2 w 80"/>
                <a:gd name="T57" fmla="*/ 71 h 216"/>
                <a:gd name="T58" fmla="*/ 15 w 80"/>
                <a:gd name="T59" fmla="*/ 48 h 216"/>
                <a:gd name="T60" fmla="*/ 40 w 80"/>
                <a:gd name="T61" fmla="*/ 0 h 216"/>
                <a:gd name="T62" fmla="*/ 18 w 80"/>
                <a:gd name="T63" fmla="*/ 40 h 216"/>
                <a:gd name="T64" fmla="*/ 62 w 80"/>
                <a:gd name="T65" fmla="*/ 40 h 216"/>
                <a:gd name="T66" fmla="*/ 40 w 80"/>
                <a:gd name="T67"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216">
                  <a:moveTo>
                    <a:pt x="62" y="176"/>
                  </a:moveTo>
                  <a:cubicBezTo>
                    <a:pt x="56" y="190"/>
                    <a:pt x="48" y="199"/>
                    <a:pt x="40" y="199"/>
                  </a:cubicBezTo>
                  <a:cubicBezTo>
                    <a:pt x="31" y="199"/>
                    <a:pt x="24" y="190"/>
                    <a:pt x="18" y="176"/>
                  </a:cubicBezTo>
                  <a:cubicBezTo>
                    <a:pt x="15" y="177"/>
                    <a:pt x="13" y="179"/>
                    <a:pt x="10" y="180"/>
                  </a:cubicBezTo>
                  <a:cubicBezTo>
                    <a:pt x="17" y="202"/>
                    <a:pt x="28" y="216"/>
                    <a:pt x="40" y="216"/>
                  </a:cubicBezTo>
                  <a:cubicBezTo>
                    <a:pt x="52" y="216"/>
                    <a:pt x="62" y="202"/>
                    <a:pt x="70" y="180"/>
                  </a:cubicBezTo>
                  <a:cubicBezTo>
                    <a:pt x="67" y="179"/>
                    <a:pt x="65" y="177"/>
                    <a:pt x="62" y="176"/>
                  </a:cubicBezTo>
                  <a:moveTo>
                    <a:pt x="77" y="145"/>
                  </a:moveTo>
                  <a:cubicBezTo>
                    <a:pt x="75" y="146"/>
                    <a:pt x="73" y="146"/>
                    <a:pt x="70" y="146"/>
                  </a:cubicBezTo>
                  <a:cubicBezTo>
                    <a:pt x="69" y="154"/>
                    <a:pt x="67" y="162"/>
                    <a:pt x="65" y="168"/>
                  </a:cubicBezTo>
                  <a:cubicBezTo>
                    <a:pt x="67" y="170"/>
                    <a:pt x="70" y="171"/>
                    <a:pt x="72" y="172"/>
                  </a:cubicBezTo>
                  <a:cubicBezTo>
                    <a:pt x="74" y="164"/>
                    <a:pt x="76" y="155"/>
                    <a:pt x="77" y="145"/>
                  </a:cubicBezTo>
                  <a:moveTo>
                    <a:pt x="2" y="145"/>
                  </a:moveTo>
                  <a:cubicBezTo>
                    <a:pt x="4" y="155"/>
                    <a:pt x="5" y="164"/>
                    <a:pt x="8" y="172"/>
                  </a:cubicBezTo>
                  <a:cubicBezTo>
                    <a:pt x="10" y="171"/>
                    <a:pt x="12" y="170"/>
                    <a:pt x="15" y="168"/>
                  </a:cubicBezTo>
                  <a:cubicBezTo>
                    <a:pt x="13" y="162"/>
                    <a:pt x="11" y="154"/>
                    <a:pt x="10" y="146"/>
                  </a:cubicBezTo>
                  <a:cubicBezTo>
                    <a:pt x="7" y="146"/>
                    <a:pt x="5" y="146"/>
                    <a:pt x="2" y="145"/>
                  </a:cubicBezTo>
                  <a:moveTo>
                    <a:pt x="79" y="124"/>
                  </a:moveTo>
                  <a:cubicBezTo>
                    <a:pt x="77" y="127"/>
                    <a:pt x="75" y="130"/>
                    <a:pt x="72" y="132"/>
                  </a:cubicBezTo>
                  <a:cubicBezTo>
                    <a:pt x="72" y="135"/>
                    <a:pt x="72" y="137"/>
                    <a:pt x="71" y="139"/>
                  </a:cubicBezTo>
                  <a:cubicBezTo>
                    <a:pt x="74" y="139"/>
                    <a:pt x="76" y="139"/>
                    <a:pt x="78" y="138"/>
                  </a:cubicBezTo>
                  <a:cubicBezTo>
                    <a:pt x="79" y="134"/>
                    <a:pt x="79" y="129"/>
                    <a:pt x="79" y="124"/>
                  </a:cubicBezTo>
                  <a:moveTo>
                    <a:pt x="0" y="124"/>
                  </a:moveTo>
                  <a:cubicBezTo>
                    <a:pt x="1" y="129"/>
                    <a:pt x="1" y="134"/>
                    <a:pt x="2" y="138"/>
                  </a:cubicBezTo>
                  <a:cubicBezTo>
                    <a:pt x="4" y="139"/>
                    <a:pt x="6" y="139"/>
                    <a:pt x="9" y="139"/>
                  </a:cubicBezTo>
                  <a:cubicBezTo>
                    <a:pt x="8" y="137"/>
                    <a:pt x="8" y="135"/>
                    <a:pt x="8" y="132"/>
                  </a:cubicBezTo>
                  <a:cubicBezTo>
                    <a:pt x="5" y="130"/>
                    <a:pt x="3" y="127"/>
                    <a:pt x="0" y="124"/>
                  </a:cubicBezTo>
                  <a:moveTo>
                    <a:pt x="7" y="94"/>
                  </a:moveTo>
                  <a:cubicBezTo>
                    <a:pt x="5" y="97"/>
                    <a:pt x="2" y="100"/>
                    <a:pt x="0" y="102"/>
                  </a:cubicBezTo>
                  <a:cubicBezTo>
                    <a:pt x="0" y="104"/>
                    <a:pt x="0" y="106"/>
                    <a:pt x="0" y="108"/>
                  </a:cubicBezTo>
                  <a:cubicBezTo>
                    <a:pt x="0" y="110"/>
                    <a:pt x="0" y="112"/>
                    <a:pt x="0" y="114"/>
                  </a:cubicBezTo>
                  <a:cubicBezTo>
                    <a:pt x="2" y="116"/>
                    <a:pt x="5" y="119"/>
                    <a:pt x="7" y="122"/>
                  </a:cubicBezTo>
                  <a:cubicBezTo>
                    <a:pt x="7" y="117"/>
                    <a:pt x="7" y="113"/>
                    <a:pt x="7" y="108"/>
                  </a:cubicBezTo>
                  <a:cubicBezTo>
                    <a:pt x="7" y="103"/>
                    <a:pt x="7" y="99"/>
                    <a:pt x="7" y="94"/>
                  </a:cubicBezTo>
                  <a:moveTo>
                    <a:pt x="73" y="94"/>
                  </a:moveTo>
                  <a:cubicBezTo>
                    <a:pt x="73" y="99"/>
                    <a:pt x="73" y="103"/>
                    <a:pt x="73" y="108"/>
                  </a:cubicBezTo>
                  <a:cubicBezTo>
                    <a:pt x="73" y="113"/>
                    <a:pt x="73" y="117"/>
                    <a:pt x="73" y="122"/>
                  </a:cubicBezTo>
                  <a:cubicBezTo>
                    <a:pt x="75" y="119"/>
                    <a:pt x="78" y="116"/>
                    <a:pt x="80" y="114"/>
                  </a:cubicBezTo>
                  <a:cubicBezTo>
                    <a:pt x="80" y="112"/>
                    <a:pt x="80" y="110"/>
                    <a:pt x="80" y="108"/>
                  </a:cubicBezTo>
                  <a:cubicBezTo>
                    <a:pt x="80" y="106"/>
                    <a:pt x="80" y="104"/>
                    <a:pt x="80" y="102"/>
                  </a:cubicBezTo>
                  <a:cubicBezTo>
                    <a:pt x="78" y="100"/>
                    <a:pt x="75" y="97"/>
                    <a:pt x="73" y="94"/>
                  </a:cubicBezTo>
                  <a:moveTo>
                    <a:pt x="71" y="77"/>
                  </a:moveTo>
                  <a:cubicBezTo>
                    <a:pt x="72" y="79"/>
                    <a:pt x="72" y="81"/>
                    <a:pt x="72" y="84"/>
                  </a:cubicBezTo>
                  <a:cubicBezTo>
                    <a:pt x="75" y="86"/>
                    <a:pt x="77" y="89"/>
                    <a:pt x="79" y="92"/>
                  </a:cubicBezTo>
                  <a:cubicBezTo>
                    <a:pt x="79" y="87"/>
                    <a:pt x="79" y="82"/>
                    <a:pt x="78" y="78"/>
                  </a:cubicBezTo>
                  <a:cubicBezTo>
                    <a:pt x="76" y="77"/>
                    <a:pt x="74" y="77"/>
                    <a:pt x="71" y="77"/>
                  </a:cubicBezTo>
                  <a:moveTo>
                    <a:pt x="9" y="77"/>
                  </a:moveTo>
                  <a:cubicBezTo>
                    <a:pt x="6" y="77"/>
                    <a:pt x="4" y="77"/>
                    <a:pt x="2" y="78"/>
                  </a:cubicBezTo>
                  <a:cubicBezTo>
                    <a:pt x="1" y="82"/>
                    <a:pt x="1" y="87"/>
                    <a:pt x="0" y="92"/>
                  </a:cubicBezTo>
                  <a:cubicBezTo>
                    <a:pt x="3" y="89"/>
                    <a:pt x="5" y="86"/>
                    <a:pt x="8" y="84"/>
                  </a:cubicBezTo>
                  <a:cubicBezTo>
                    <a:pt x="8" y="81"/>
                    <a:pt x="8" y="79"/>
                    <a:pt x="9" y="77"/>
                  </a:cubicBezTo>
                  <a:moveTo>
                    <a:pt x="72" y="44"/>
                  </a:moveTo>
                  <a:cubicBezTo>
                    <a:pt x="70" y="45"/>
                    <a:pt x="67" y="46"/>
                    <a:pt x="65" y="48"/>
                  </a:cubicBezTo>
                  <a:cubicBezTo>
                    <a:pt x="67" y="54"/>
                    <a:pt x="69" y="62"/>
                    <a:pt x="70" y="70"/>
                  </a:cubicBezTo>
                  <a:cubicBezTo>
                    <a:pt x="73" y="70"/>
                    <a:pt x="75" y="70"/>
                    <a:pt x="77" y="71"/>
                  </a:cubicBezTo>
                  <a:cubicBezTo>
                    <a:pt x="76" y="61"/>
                    <a:pt x="74" y="52"/>
                    <a:pt x="72" y="44"/>
                  </a:cubicBezTo>
                  <a:moveTo>
                    <a:pt x="8" y="44"/>
                  </a:moveTo>
                  <a:cubicBezTo>
                    <a:pt x="5" y="52"/>
                    <a:pt x="4" y="61"/>
                    <a:pt x="2" y="71"/>
                  </a:cubicBezTo>
                  <a:cubicBezTo>
                    <a:pt x="5" y="70"/>
                    <a:pt x="7" y="70"/>
                    <a:pt x="10" y="70"/>
                  </a:cubicBezTo>
                  <a:cubicBezTo>
                    <a:pt x="11" y="62"/>
                    <a:pt x="13" y="54"/>
                    <a:pt x="15" y="48"/>
                  </a:cubicBezTo>
                  <a:cubicBezTo>
                    <a:pt x="12" y="46"/>
                    <a:pt x="10" y="45"/>
                    <a:pt x="8" y="44"/>
                  </a:cubicBezTo>
                  <a:moveTo>
                    <a:pt x="40" y="0"/>
                  </a:moveTo>
                  <a:cubicBezTo>
                    <a:pt x="28" y="0"/>
                    <a:pt x="17" y="14"/>
                    <a:pt x="10" y="36"/>
                  </a:cubicBezTo>
                  <a:cubicBezTo>
                    <a:pt x="13" y="37"/>
                    <a:pt x="15" y="39"/>
                    <a:pt x="18" y="40"/>
                  </a:cubicBezTo>
                  <a:cubicBezTo>
                    <a:pt x="24" y="26"/>
                    <a:pt x="31" y="17"/>
                    <a:pt x="40" y="17"/>
                  </a:cubicBezTo>
                  <a:cubicBezTo>
                    <a:pt x="48" y="17"/>
                    <a:pt x="56" y="26"/>
                    <a:pt x="62" y="40"/>
                  </a:cubicBezTo>
                  <a:cubicBezTo>
                    <a:pt x="65" y="39"/>
                    <a:pt x="67" y="37"/>
                    <a:pt x="70" y="36"/>
                  </a:cubicBezTo>
                  <a:cubicBezTo>
                    <a:pt x="62" y="14"/>
                    <a:pt x="52" y="0"/>
                    <a:pt x="40"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6" name="Freeform 48"/>
            <p:cNvSpPr>
              <a:spLocks noEditPoints="1"/>
            </p:cNvSpPr>
            <p:nvPr/>
          </p:nvSpPr>
          <p:spPr bwMode="auto">
            <a:xfrm>
              <a:off x="1539875" y="3317875"/>
              <a:ext cx="811213" cy="300038"/>
            </a:xfrm>
            <a:custGeom>
              <a:avLst/>
              <a:gdLst>
                <a:gd name="T0" fmla="*/ 108 w 216"/>
                <a:gd name="T1" fmla="*/ 73 h 80"/>
                <a:gd name="T2" fmla="*/ 102 w 216"/>
                <a:gd name="T3" fmla="*/ 80 h 80"/>
                <a:gd name="T4" fmla="*/ 114 w 216"/>
                <a:gd name="T5" fmla="*/ 80 h 80"/>
                <a:gd name="T6" fmla="*/ 48 w 216"/>
                <a:gd name="T7" fmla="*/ 65 h 80"/>
                <a:gd name="T8" fmla="*/ 70 w 216"/>
                <a:gd name="T9" fmla="*/ 77 h 80"/>
                <a:gd name="T10" fmla="*/ 92 w 216"/>
                <a:gd name="T11" fmla="*/ 79 h 80"/>
                <a:gd name="T12" fmla="*/ 77 w 216"/>
                <a:gd name="T13" fmla="*/ 71 h 80"/>
                <a:gd name="T14" fmla="*/ 48 w 216"/>
                <a:gd name="T15" fmla="*/ 65 h 80"/>
                <a:gd name="T16" fmla="*/ 146 w 216"/>
                <a:gd name="T17" fmla="*/ 70 h 80"/>
                <a:gd name="T18" fmla="*/ 132 w 216"/>
                <a:gd name="T19" fmla="*/ 72 h 80"/>
                <a:gd name="T20" fmla="*/ 138 w 216"/>
                <a:gd name="T21" fmla="*/ 78 h 80"/>
                <a:gd name="T22" fmla="*/ 172 w 216"/>
                <a:gd name="T23" fmla="*/ 72 h 80"/>
                <a:gd name="T24" fmla="*/ 180 w 216"/>
                <a:gd name="T25" fmla="*/ 10 h 80"/>
                <a:gd name="T26" fmla="*/ 199 w 216"/>
                <a:gd name="T27" fmla="*/ 40 h 80"/>
                <a:gd name="T28" fmla="*/ 180 w 216"/>
                <a:gd name="T29" fmla="*/ 70 h 80"/>
                <a:gd name="T30" fmla="*/ 180 w 216"/>
                <a:gd name="T31" fmla="*/ 10 h 80"/>
                <a:gd name="T32" fmla="*/ 0 w 216"/>
                <a:gd name="T33" fmla="*/ 40 h 80"/>
                <a:gd name="T34" fmla="*/ 40 w 216"/>
                <a:gd name="T35" fmla="*/ 62 h 80"/>
                <a:gd name="T36" fmla="*/ 40 w 216"/>
                <a:gd name="T37" fmla="*/ 18 h 80"/>
                <a:gd name="T38" fmla="*/ 124 w 216"/>
                <a:gd name="T39" fmla="*/ 1 h 80"/>
                <a:gd name="T40" fmla="*/ 139 w 216"/>
                <a:gd name="T41" fmla="*/ 9 h 80"/>
                <a:gd name="T42" fmla="*/ 168 w 216"/>
                <a:gd name="T43" fmla="*/ 15 h 80"/>
                <a:gd name="T44" fmla="*/ 145 w 216"/>
                <a:gd name="T45" fmla="*/ 3 h 80"/>
                <a:gd name="T46" fmla="*/ 124 w 216"/>
                <a:gd name="T47" fmla="*/ 1 h 80"/>
                <a:gd name="T48" fmla="*/ 78 w 216"/>
                <a:gd name="T49" fmla="*/ 2 h 80"/>
                <a:gd name="T50" fmla="*/ 44 w 216"/>
                <a:gd name="T51" fmla="*/ 8 h 80"/>
                <a:gd name="T52" fmla="*/ 70 w 216"/>
                <a:gd name="T53" fmla="*/ 10 h 80"/>
                <a:gd name="T54" fmla="*/ 84 w 216"/>
                <a:gd name="T55" fmla="*/ 8 h 80"/>
                <a:gd name="T56" fmla="*/ 108 w 216"/>
                <a:gd name="T57" fmla="*/ 0 h 80"/>
                <a:gd name="T58" fmla="*/ 94 w 216"/>
                <a:gd name="T59" fmla="*/ 7 h 80"/>
                <a:gd name="T60" fmla="*/ 122 w 216"/>
                <a:gd name="T61" fmla="*/ 7 h 80"/>
                <a:gd name="T62" fmla="*/ 108 w 216"/>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80">
                  <a:moveTo>
                    <a:pt x="122" y="73"/>
                  </a:moveTo>
                  <a:cubicBezTo>
                    <a:pt x="117" y="73"/>
                    <a:pt x="113" y="73"/>
                    <a:pt x="108" y="73"/>
                  </a:cubicBezTo>
                  <a:cubicBezTo>
                    <a:pt x="103" y="73"/>
                    <a:pt x="99" y="73"/>
                    <a:pt x="94" y="73"/>
                  </a:cubicBezTo>
                  <a:cubicBezTo>
                    <a:pt x="97" y="75"/>
                    <a:pt x="100" y="78"/>
                    <a:pt x="102" y="80"/>
                  </a:cubicBezTo>
                  <a:cubicBezTo>
                    <a:pt x="104" y="80"/>
                    <a:pt x="106" y="80"/>
                    <a:pt x="108" y="80"/>
                  </a:cubicBezTo>
                  <a:cubicBezTo>
                    <a:pt x="110" y="80"/>
                    <a:pt x="112" y="80"/>
                    <a:pt x="114" y="80"/>
                  </a:cubicBezTo>
                  <a:cubicBezTo>
                    <a:pt x="116" y="78"/>
                    <a:pt x="119" y="75"/>
                    <a:pt x="122" y="73"/>
                  </a:cubicBezTo>
                  <a:moveTo>
                    <a:pt x="48" y="65"/>
                  </a:moveTo>
                  <a:cubicBezTo>
                    <a:pt x="46" y="67"/>
                    <a:pt x="45" y="70"/>
                    <a:pt x="44" y="72"/>
                  </a:cubicBezTo>
                  <a:cubicBezTo>
                    <a:pt x="52" y="74"/>
                    <a:pt x="61" y="76"/>
                    <a:pt x="70" y="77"/>
                  </a:cubicBezTo>
                  <a:cubicBezTo>
                    <a:pt x="73" y="78"/>
                    <a:pt x="75" y="78"/>
                    <a:pt x="78" y="78"/>
                  </a:cubicBezTo>
                  <a:cubicBezTo>
                    <a:pt x="82" y="79"/>
                    <a:pt x="87" y="79"/>
                    <a:pt x="92" y="79"/>
                  </a:cubicBezTo>
                  <a:cubicBezTo>
                    <a:pt x="89" y="77"/>
                    <a:pt x="86" y="75"/>
                    <a:pt x="84" y="72"/>
                  </a:cubicBezTo>
                  <a:cubicBezTo>
                    <a:pt x="81" y="72"/>
                    <a:pt x="79" y="72"/>
                    <a:pt x="77" y="71"/>
                  </a:cubicBezTo>
                  <a:cubicBezTo>
                    <a:pt x="74" y="71"/>
                    <a:pt x="72" y="71"/>
                    <a:pt x="70" y="70"/>
                  </a:cubicBezTo>
                  <a:cubicBezTo>
                    <a:pt x="62" y="69"/>
                    <a:pt x="54" y="67"/>
                    <a:pt x="48" y="65"/>
                  </a:cubicBezTo>
                  <a:moveTo>
                    <a:pt x="168" y="65"/>
                  </a:moveTo>
                  <a:cubicBezTo>
                    <a:pt x="162" y="67"/>
                    <a:pt x="154" y="69"/>
                    <a:pt x="146" y="70"/>
                  </a:cubicBezTo>
                  <a:cubicBezTo>
                    <a:pt x="144" y="71"/>
                    <a:pt x="142" y="71"/>
                    <a:pt x="139" y="71"/>
                  </a:cubicBezTo>
                  <a:cubicBezTo>
                    <a:pt x="137" y="72"/>
                    <a:pt x="135" y="72"/>
                    <a:pt x="132" y="72"/>
                  </a:cubicBezTo>
                  <a:cubicBezTo>
                    <a:pt x="129" y="75"/>
                    <a:pt x="127" y="77"/>
                    <a:pt x="124" y="79"/>
                  </a:cubicBezTo>
                  <a:cubicBezTo>
                    <a:pt x="129" y="79"/>
                    <a:pt x="134" y="79"/>
                    <a:pt x="138" y="78"/>
                  </a:cubicBezTo>
                  <a:cubicBezTo>
                    <a:pt x="141" y="78"/>
                    <a:pt x="143" y="78"/>
                    <a:pt x="145" y="77"/>
                  </a:cubicBezTo>
                  <a:cubicBezTo>
                    <a:pt x="155" y="76"/>
                    <a:pt x="164" y="74"/>
                    <a:pt x="172" y="72"/>
                  </a:cubicBezTo>
                  <a:cubicBezTo>
                    <a:pt x="171" y="70"/>
                    <a:pt x="169" y="67"/>
                    <a:pt x="168" y="65"/>
                  </a:cubicBezTo>
                  <a:moveTo>
                    <a:pt x="180" y="10"/>
                  </a:moveTo>
                  <a:cubicBezTo>
                    <a:pt x="179" y="13"/>
                    <a:pt x="177" y="15"/>
                    <a:pt x="176" y="18"/>
                  </a:cubicBezTo>
                  <a:cubicBezTo>
                    <a:pt x="190" y="24"/>
                    <a:pt x="199" y="31"/>
                    <a:pt x="199" y="40"/>
                  </a:cubicBezTo>
                  <a:cubicBezTo>
                    <a:pt x="199" y="49"/>
                    <a:pt x="190" y="56"/>
                    <a:pt x="176" y="62"/>
                  </a:cubicBezTo>
                  <a:cubicBezTo>
                    <a:pt x="177" y="65"/>
                    <a:pt x="179" y="67"/>
                    <a:pt x="180" y="70"/>
                  </a:cubicBezTo>
                  <a:cubicBezTo>
                    <a:pt x="202" y="63"/>
                    <a:pt x="216" y="52"/>
                    <a:pt x="216" y="40"/>
                  </a:cubicBezTo>
                  <a:cubicBezTo>
                    <a:pt x="216" y="28"/>
                    <a:pt x="202" y="17"/>
                    <a:pt x="180" y="10"/>
                  </a:cubicBezTo>
                  <a:moveTo>
                    <a:pt x="36" y="10"/>
                  </a:moveTo>
                  <a:cubicBezTo>
                    <a:pt x="14" y="17"/>
                    <a:pt x="0" y="28"/>
                    <a:pt x="0" y="40"/>
                  </a:cubicBezTo>
                  <a:cubicBezTo>
                    <a:pt x="0" y="52"/>
                    <a:pt x="14" y="63"/>
                    <a:pt x="36" y="70"/>
                  </a:cubicBezTo>
                  <a:cubicBezTo>
                    <a:pt x="37" y="67"/>
                    <a:pt x="39" y="65"/>
                    <a:pt x="40" y="62"/>
                  </a:cubicBezTo>
                  <a:cubicBezTo>
                    <a:pt x="26" y="56"/>
                    <a:pt x="17" y="49"/>
                    <a:pt x="17" y="40"/>
                  </a:cubicBezTo>
                  <a:cubicBezTo>
                    <a:pt x="17" y="31"/>
                    <a:pt x="26" y="24"/>
                    <a:pt x="40" y="18"/>
                  </a:cubicBezTo>
                  <a:cubicBezTo>
                    <a:pt x="39" y="15"/>
                    <a:pt x="37" y="13"/>
                    <a:pt x="36" y="10"/>
                  </a:cubicBezTo>
                  <a:moveTo>
                    <a:pt x="124" y="1"/>
                  </a:moveTo>
                  <a:cubicBezTo>
                    <a:pt x="127" y="3"/>
                    <a:pt x="129" y="5"/>
                    <a:pt x="132" y="8"/>
                  </a:cubicBezTo>
                  <a:cubicBezTo>
                    <a:pt x="135" y="8"/>
                    <a:pt x="137" y="8"/>
                    <a:pt x="139" y="9"/>
                  </a:cubicBezTo>
                  <a:cubicBezTo>
                    <a:pt x="142" y="9"/>
                    <a:pt x="144" y="9"/>
                    <a:pt x="146" y="10"/>
                  </a:cubicBezTo>
                  <a:cubicBezTo>
                    <a:pt x="154" y="11"/>
                    <a:pt x="162" y="13"/>
                    <a:pt x="168" y="15"/>
                  </a:cubicBezTo>
                  <a:cubicBezTo>
                    <a:pt x="169" y="13"/>
                    <a:pt x="171" y="10"/>
                    <a:pt x="172" y="8"/>
                  </a:cubicBezTo>
                  <a:cubicBezTo>
                    <a:pt x="164" y="6"/>
                    <a:pt x="155" y="4"/>
                    <a:pt x="145" y="3"/>
                  </a:cubicBezTo>
                  <a:cubicBezTo>
                    <a:pt x="143" y="2"/>
                    <a:pt x="141" y="2"/>
                    <a:pt x="138" y="2"/>
                  </a:cubicBezTo>
                  <a:cubicBezTo>
                    <a:pt x="134" y="1"/>
                    <a:pt x="129" y="1"/>
                    <a:pt x="124" y="1"/>
                  </a:cubicBezTo>
                  <a:moveTo>
                    <a:pt x="92" y="1"/>
                  </a:moveTo>
                  <a:cubicBezTo>
                    <a:pt x="87" y="1"/>
                    <a:pt x="82" y="1"/>
                    <a:pt x="78" y="2"/>
                  </a:cubicBezTo>
                  <a:cubicBezTo>
                    <a:pt x="75" y="2"/>
                    <a:pt x="73" y="2"/>
                    <a:pt x="70" y="3"/>
                  </a:cubicBezTo>
                  <a:cubicBezTo>
                    <a:pt x="61" y="4"/>
                    <a:pt x="52" y="6"/>
                    <a:pt x="44" y="8"/>
                  </a:cubicBezTo>
                  <a:cubicBezTo>
                    <a:pt x="45" y="10"/>
                    <a:pt x="46" y="13"/>
                    <a:pt x="48" y="15"/>
                  </a:cubicBezTo>
                  <a:cubicBezTo>
                    <a:pt x="54" y="13"/>
                    <a:pt x="62" y="11"/>
                    <a:pt x="70" y="10"/>
                  </a:cubicBezTo>
                  <a:cubicBezTo>
                    <a:pt x="72" y="9"/>
                    <a:pt x="74" y="9"/>
                    <a:pt x="77" y="9"/>
                  </a:cubicBezTo>
                  <a:cubicBezTo>
                    <a:pt x="79" y="8"/>
                    <a:pt x="81" y="8"/>
                    <a:pt x="84" y="8"/>
                  </a:cubicBezTo>
                  <a:cubicBezTo>
                    <a:pt x="86" y="5"/>
                    <a:pt x="89" y="3"/>
                    <a:pt x="92" y="1"/>
                  </a:cubicBezTo>
                  <a:moveTo>
                    <a:pt x="108" y="0"/>
                  </a:moveTo>
                  <a:cubicBezTo>
                    <a:pt x="106" y="0"/>
                    <a:pt x="104" y="0"/>
                    <a:pt x="102" y="0"/>
                  </a:cubicBezTo>
                  <a:cubicBezTo>
                    <a:pt x="100" y="2"/>
                    <a:pt x="97" y="5"/>
                    <a:pt x="94" y="7"/>
                  </a:cubicBezTo>
                  <a:cubicBezTo>
                    <a:pt x="99" y="7"/>
                    <a:pt x="103" y="7"/>
                    <a:pt x="108" y="7"/>
                  </a:cubicBezTo>
                  <a:cubicBezTo>
                    <a:pt x="113" y="7"/>
                    <a:pt x="117" y="7"/>
                    <a:pt x="122" y="7"/>
                  </a:cubicBezTo>
                  <a:cubicBezTo>
                    <a:pt x="119" y="5"/>
                    <a:pt x="116" y="2"/>
                    <a:pt x="114" y="0"/>
                  </a:cubicBezTo>
                  <a:cubicBezTo>
                    <a:pt x="112" y="0"/>
                    <a:pt x="110" y="0"/>
                    <a:pt x="108"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7" name="Freeform 49"/>
            <p:cNvSpPr>
              <a:spLocks noEditPoints="1"/>
            </p:cNvSpPr>
            <p:nvPr/>
          </p:nvSpPr>
          <p:spPr bwMode="auto">
            <a:xfrm>
              <a:off x="1625600" y="3160713"/>
              <a:ext cx="639763" cy="615950"/>
            </a:xfrm>
            <a:custGeom>
              <a:avLst/>
              <a:gdLst>
                <a:gd name="T0" fmla="*/ 17 w 170"/>
                <a:gd name="T1" fmla="*/ 104 h 164"/>
                <a:gd name="T2" fmla="*/ 8 w 170"/>
                <a:gd name="T3" fmla="*/ 159 h 164"/>
                <a:gd name="T4" fmla="*/ 55 w 170"/>
                <a:gd name="T5" fmla="*/ 154 h 164"/>
                <a:gd name="T6" fmla="*/ 85 w 170"/>
                <a:gd name="T7" fmla="*/ 135 h 164"/>
                <a:gd name="T8" fmla="*/ 60 w 170"/>
                <a:gd name="T9" fmla="*/ 142 h 164"/>
                <a:gd name="T10" fmla="*/ 33 w 170"/>
                <a:gd name="T11" fmla="*/ 150 h 164"/>
                <a:gd name="T12" fmla="*/ 21 w 170"/>
                <a:gd name="T13" fmla="*/ 114 h 164"/>
                <a:gd name="T14" fmla="*/ 36 w 170"/>
                <a:gd name="T15" fmla="*/ 88 h 164"/>
                <a:gd name="T16" fmla="*/ 129 w 170"/>
                <a:gd name="T17" fmla="*/ 82 h 164"/>
                <a:gd name="T18" fmla="*/ 118 w 170"/>
                <a:gd name="T19" fmla="*/ 96 h 164"/>
                <a:gd name="T20" fmla="*/ 99 w 170"/>
                <a:gd name="T21" fmla="*/ 115 h 164"/>
                <a:gd name="T22" fmla="*/ 85 w 170"/>
                <a:gd name="T23" fmla="*/ 126 h 164"/>
                <a:gd name="T24" fmla="*/ 101 w 170"/>
                <a:gd name="T25" fmla="*/ 121 h 164"/>
                <a:gd name="T26" fmla="*/ 113 w 170"/>
                <a:gd name="T27" fmla="*/ 110 h 164"/>
                <a:gd name="T28" fmla="*/ 124 w 170"/>
                <a:gd name="T29" fmla="*/ 98 h 164"/>
                <a:gd name="T30" fmla="*/ 129 w 170"/>
                <a:gd name="T31" fmla="*/ 82 h 164"/>
                <a:gd name="T32" fmla="*/ 69 w 170"/>
                <a:gd name="T33" fmla="*/ 43 h 164"/>
                <a:gd name="T34" fmla="*/ 57 w 170"/>
                <a:gd name="T35" fmla="*/ 54 h 164"/>
                <a:gd name="T36" fmla="*/ 45 w 170"/>
                <a:gd name="T37" fmla="*/ 66 h 164"/>
                <a:gd name="T38" fmla="*/ 41 w 170"/>
                <a:gd name="T39" fmla="*/ 82 h 164"/>
                <a:gd name="T40" fmla="*/ 52 w 170"/>
                <a:gd name="T41" fmla="*/ 68 h 164"/>
                <a:gd name="T42" fmla="*/ 71 w 170"/>
                <a:gd name="T43" fmla="*/ 49 h 164"/>
                <a:gd name="T44" fmla="*/ 85 w 170"/>
                <a:gd name="T45" fmla="*/ 38 h 164"/>
                <a:gd name="T46" fmla="*/ 147 w 170"/>
                <a:gd name="T47" fmla="*/ 0 h 164"/>
                <a:gd name="T48" fmla="*/ 107 w 170"/>
                <a:gd name="T49" fmla="*/ 14 h 164"/>
                <a:gd name="T50" fmla="*/ 91 w 170"/>
                <a:gd name="T51" fmla="*/ 33 h 164"/>
                <a:gd name="T52" fmla="*/ 117 w 170"/>
                <a:gd name="T53" fmla="*/ 18 h 164"/>
                <a:gd name="T54" fmla="*/ 149 w 170"/>
                <a:gd name="T55" fmla="*/ 18 h 164"/>
                <a:gd name="T56" fmla="*/ 145 w 170"/>
                <a:gd name="T57" fmla="*/ 57 h 164"/>
                <a:gd name="T58" fmla="*/ 138 w 170"/>
                <a:gd name="T59" fmla="*/ 82 h 164"/>
                <a:gd name="T60" fmla="*/ 157 w 170"/>
                <a:gd name="T61" fmla="*/ 52 h 164"/>
                <a:gd name="T62" fmla="*/ 147 w 170"/>
                <a:gd name="T6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64">
                  <a:moveTo>
                    <a:pt x="32" y="82"/>
                  </a:moveTo>
                  <a:cubicBezTo>
                    <a:pt x="26" y="90"/>
                    <a:pt x="21" y="97"/>
                    <a:pt x="17" y="104"/>
                  </a:cubicBezTo>
                  <a:cubicBezTo>
                    <a:pt x="16" y="107"/>
                    <a:pt x="14" y="109"/>
                    <a:pt x="13" y="112"/>
                  </a:cubicBezTo>
                  <a:cubicBezTo>
                    <a:pt x="2" y="133"/>
                    <a:pt x="0" y="150"/>
                    <a:pt x="8" y="159"/>
                  </a:cubicBezTo>
                  <a:cubicBezTo>
                    <a:pt x="12" y="162"/>
                    <a:pt x="17" y="164"/>
                    <a:pt x="23" y="164"/>
                  </a:cubicBezTo>
                  <a:cubicBezTo>
                    <a:pt x="32" y="164"/>
                    <a:pt x="43" y="160"/>
                    <a:pt x="55" y="154"/>
                  </a:cubicBezTo>
                  <a:cubicBezTo>
                    <a:pt x="58" y="153"/>
                    <a:pt x="60" y="151"/>
                    <a:pt x="63" y="150"/>
                  </a:cubicBezTo>
                  <a:cubicBezTo>
                    <a:pt x="70" y="146"/>
                    <a:pt x="77" y="141"/>
                    <a:pt x="85" y="135"/>
                  </a:cubicBezTo>
                  <a:cubicBezTo>
                    <a:pt x="83" y="134"/>
                    <a:pt x="81" y="132"/>
                    <a:pt x="79" y="131"/>
                  </a:cubicBezTo>
                  <a:cubicBezTo>
                    <a:pt x="73" y="135"/>
                    <a:pt x="66" y="139"/>
                    <a:pt x="60" y="142"/>
                  </a:cubicBezTo>
                  <a:cubicBezTo>
                    <a:pt x="57" y="144"/>
                    <a:pt x="55" y="145"/>
                    <a:pt x="53" y="146"/>
                  </a:cubicBezTo>
                  <a:cubicBezTo>
                    <a:pt x="45" y="149"/>
                    <a:pt x="38" y="150"/>
                    <a:pt x="33" y="150"/>
                  </a:cubicBezTo>
                  <a:cubicBezTo>
                    <a:pt x="28" y="150"/>
                    <a:pt x="24" y="149"/>
                    <a:pt x="21" y="146"/>
                  </a:cubicBezTo>
                  <a:cubicBezTo>
                    <a:pt x="15" y="140"/>
                    <a:pt x="15" y="129"/>
                    <a:pt x="21" y="114"/>
                  </a:cubicBezTo>
                  <a:cubicBezTo>
                    <a:pt x="22" y="112"/>
                    <a:pt x="23" y="109"/>
                    <a:pt x="25" y="107"/>
                  </a:cubicBezTo>
                  <a:cubicBezTo>
                    <a:pt x="28" y="101"/>
                    <a:pt x="32" y="94"/>
                    <a:pt x="36" y="88"/>
                  </a:cubicBezTo>
                  <a:cubicBezTo>
                    <a:pt x="35" y="86"/>
                    <a:pt x="33" y="84"/>
                    <a:pt x="32" y="82"/>
                  </a:cubicBezTo>
                  <a:moveTo>
                    <a:pt x="129" y="82"/>
                  </a:moveTo>
                  <a:cubicBezTo>
                    <a:pt x="128" y="84"/>
                    <a:pt x="126" y="86"/>
                    <a:pt x="125" y="88"/>
                  </a:cubicBezTo>
                  <a:cubicBezTo>
                    <a:pt x="123" y="90"/>
                    <a:pt x="120" y="93"/>
                    <a:pt x="118" y="96"/>
                  </a:cubicBezTo>
                  <a:cubicBezTo>
                    <a:pt x="115" y="99"/>
                    <a:pt x="112" y="102"/>
                    <a:pt x="109" y="106"/>
                  </a:cubicBezTo>
                  <a:cubicBezTo>
                    <a:pt x="105" y="109"/>
                    <a:pt x="102" y="112"/>
                    <a:pt x="99" y="115"/>
                  </a:cubicBezTo>
                  <a:cubicBezTo>
                    <a:pt x="96" y="117"/>
                    <a:pt x="93" y="120"/>
                    <a:pt x="91" y="122"/>
                  </a:cubicBezTo>
                  <a:cubicBezTo>
                    <a:pt x="89" y="123"/>
                    <a:pt x="87" y="125"/>
                    <a:pt x="85" y="126"/>
                  </a:cubicBezTo>
                  <a:cubicBezTo>
                    <a:pt x="87" y="128"/>
                    <a:pt x="89" y="129"/>
                    <a:pt x="91" y="131"/>
                  </a:cubicBezTo>
                  <a:cubicBezTo>
                    <a:pt x="94" y="128"/>
                    <a:pt x="98" y="125"/>
                    <a:pt x="101" y="121"/>
                  </a:cubicBezTo>
                  <a:cubicBezTo>
                    <a:pt x="104" y="119"/>
                    <a:pt x="106" y="117"/>
                    <a:pt x="109" y="114"/>
                  </a:cubicBezTo>
                  <a:cubicBezTo>
                    <a:pt x="110" y="113"/>
                    <a:pt x="112" y="112"/>
                    <a:pt x="113" y="110"/>
                  </a:cubicBezTo>
                  <a:cubicBezTo>
                    <a:pt x="115" y="109"/>
                    <a:pt x="116" y="108"/>
                    <a:pt x="117" y="106"/>
                  </a:cubicBezTo>
                  <a:cubicBezTo>
                    <a:pt x="120" y="104"/>
                    <a:pt x="122" y="101"/>
                    <a:pt x="124" y="98"/>
                  </a:cubicBezTo>
                  <a:cubicBezTo>
                    <a:pt x="128" y="95"/>
                    <a:pt x="131" y="91"/>
                    <a:pt x="133" y="88"/>
                  </a:cubicBezTo>
                  <a:cubicBezTo>
                    <a:pt x="132" y="86"/>
                    <a:pt x="131" y="84"/>
                    <a:pt x="129" y="82"/>
                  </a:cubicBezTo>
                  <a:moveTo>
                    <a:pt x="79" y="33"/>
                  </a:moveTo>
                  <a:cubicBezTo>
                    <a:pt x="76" y="36"/>
                    <a:pt x="72" y="39"/>
                    <a:pt x="69" y="43"/>
                  </a:cubicBezTo>
                  <a:cubicBezTo>
                    <a:pt x="66" y="45"/>
                    <a:pt x="63" y="47"/>
                    <a:pt x="61" y="50"/>
                  </a:cubicBezTo>
                  <a:cubicBezTo>
                    <a:pt x="59" y="51"/>
                    <a:pt x="58" y="52"/>
                    <a:pt x="57" y="54"/>
                  </a:cubicBezTo>
                  <a:cubicBezTo>
                    <a:pt x="55" y="55"/>
                    <a:pt x="54" y="57"/>
                    <a:pt x="53" y="58"/>
                  </a:cubicBezTo>
                  <a:cubicBezTo>
                    <a:pt x="50" y="60"/>
                    <a:pt x="48" y="63"/>
                    <a:pt x="45" y="66"/>
                  </a:cubicBezTo>
                  <a:cubicBezTo>
                    <a:pt x="42" y="69"/>
                    <a:pt x="39" y="73"/>
                    <a:pt x="36" y="76"/>
                  </a:cubicBezTo>
                  <a:cubicBezTo>
                    <a:pt x="38" y="78"/>
                    <a:pt x="39" y="80"/>
                    <a:pt x="41" y="82"/>
                  </a:cubicBezTo>
                  <a:cubicBezTo>
                    <a:pt x="42" y="80"/>
                    <a:pt x="44" y="78"/>
                    <a:pt x="45" y="76"/>
                  </a:cubicBezTo>
                  <a:cubicBezTo>
                    <a:pt x="47" y="74"/>
                    <a:pt x="50" y="71"/>
                    <a:pt x="52" y="68"/>
                  </a:cubicBezTo>
                  <a:cubicBezTo>
                    <a:pt x="55" y="65"/>
                    <a:pt x="58" y="62"/>
                    <a:pt x="61" y="58"/>
                  </a:cubicBezTo>
                  <a:cubicBezTo>
                    <a:pt x="65" y="55"/>
                    <a:pt x="68" y="52"/>
                    <a:pt x="71" y="49"/>
                  </a:cubicBezTo>
                  <a:cubicBezTo>
                    <a:pt x="74" y="47"/>
                    <a:pt x="77" y="44"/>
                    <a:pt x="79" y="42"/>
                  </a:cubicBezTo>
                  <a:cubicBezTo>
                    <a:pt x="81" y="41"/>
                    <a:pt x="83" y="39"/>
                    <a:pt x="85" y="38"/>
                  </a:cubicBezTo>
                  <a:cubicBezTo>
                    <a:pt x="83" y="36"/>
                    <a:pt x="81" y="35"/>
                    <a:pt x="79" y="33"/>
                  </a:cubicBezTo>
                  <a:moveTo>
                    <a:pt x="147" y="0"/>
                  </a:moveTo>
                  <a:cubicBezTo>
                    <a:pt x="138" y="0"/>
                    <a:pt x="127" y="4"/>
                    <a:pt x="115" y="10"/>
                  </a:cubicBezTo>
                  <a:cubicBezTo>
                    <a:pt x="112" y="11"/>
                    <a:pt x="110" y="13"/>
                    <a:pt x="107" y="14"/>
                  </a:cubicBezTo>
                  <a:cubicBezTo>
                    <a:pt x="100" y="18"/>
                    <a:pt x="92" y="23"/>
                    <a:pt x="85" y="29"/>
                  </a:cubicBezTo>
                  <a:cubicBezTo>
                    <a:pt x="87" y="30"/>
                    <a:pt x="89" y="32"/>
                    <a:pt x="91" y="33"/>
                  </a:cubicBezTo>
                  <a:cubicBezTo>
                    <a:pt x="97" y="29"/>
                    <a:pt x="104" y="25"/>
                    <a:pt x="110" y="22"/>
                  </a:cubicBezTo>
                  <a:cubicBezTo>
                    <a:pt x="112" y="20"/>
                    <a:pt x="115" y="19"/>
                    <a:pt x="117" y="18"/>
                  </a:cubicBezTo>
                  <a:cubicBezTo>
                    <a:pt x="125" y="15"/>
                    <a:pt x="131" y="14"/>
                    <a:pt x="137" y="14"/>
                  </a:cubicBezTo>
                  <a:cubicBezTo>
                    <a:pt x="142" y="14"/>
                    <a:pt x="146" y="15"/>
                    <a:pt x="149" y="18"/>
                  </a:cubicBezTo>
                  <a:cubicBezTo>
                    <a:pt x="155" y="24"/>
                    <a:pt x="154" y="35"/>
                    <a:pt x="149" y="50"/>
                  </a:cubicBezTo>
                  <a:cubicBezTo>
                    <a:pt x="148" y="52"/>
                    <a:pt x="146" y="55"/>
                    <a:pt x="145" y="57"/>
                  </a:cubicBezTo>
                  <a:cubicBezTo>
                    <a:pt x="142" y="63"/>
                    <a:pt x="138" y="70"/>
                    <a:pt x="133" y="76"/>
                  </a:cubicBezTo>
                  <a:cubicBezTo>
                    <a:pt x="135" y="78"/>
                    <a:pt x="136" y="80"/>
                    <a:pt x="138" y="82"/>
                  </a:cubicBezTo>
                  <a:cubicBezTo>
                    <a:pt x="144" y="74"/>
                    <a:pt x="149" y="67"/>
                    <a:pt x="153" y="60"/>
                  </a:cubicBezTo>
                  <a:cubicBezTo>
                    <a:pt x="154" y="57"/>
                    <a:pt x="156" y="55"/>
                    <a:pt x="157" y="52"/>
                  </a:cubicBezTo>
                  <a:cubicBezTo>
                    <a:pt x="168" y="31"/>
                    <a:pt x="170" y="14"/>
                    <a:pt x="162" y="5"/>
                  </a:cubicBezTo>
                  <a:cubicBezTo>
                    <a:pt x="158" y="2"/>
                    <a:pt x="153" y="0"/>
                    <a:pt x="147"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8" name="Freeform 50"/>
            <p:cNvSpPr>
              <a:spLocks noEditPoints="1"/>
            </p:cNvSpPr>
            <p:nvPr/>
          </p:nvSpPr>
          <p:spPr bwMode="auto">
            <a:xfrm>
              <a:off x="1625600" y="3160713"/>
              <a:ext cx="639763" cy="615950"/>
            </a:xfrm>
            <a:custGeom>
              <a:avLst/>
              <a:gdLst>
                <a:gd name="T0" fmla="*/ 21 w 170"/>
                <a:gd name="T1" fmla="*/ 50 h 164"/>
                <a:gd name="T2" fmla="*/ 21 w 170"/>
                <a:gd name="T3" fmla="*/ 18 h 164"/>
                <a:gd name="T4" fmla="*/ 33 w 170"/>
                <a:gd name="T5" fmla="*/ 14 h 164"/>
                <a:gd name="T6" fmla="*/ 53 w 170"/>
                <a:gd name="T7" fmla="*/ 18 h 164"/>
                <a:gd name="T8" fmla="*/ 60 w 170"/>
                <a:gd name="T9" fmla="*/ 22 h 164"/>
                <a:gd name="T10" fmla="*/ 79 w 170"/>
                <a:gd name="T11" fmla="*/ 33 h 164"/>
                <a:gd name="T12" fmla="*/ 85 w 170"/>
                <a:gd name="T13" fmla="*/ 38 h 164"/>
                <a:gd name="T14" fmla="*/ 91 w 170"/>
                <a:gd name="T15" fmla="*/ 42 h 164"/>
                <a:gd name="T16" fmla="*/ 99 w 170"/>
                <a:gd name="T17" fmla="*/ 49 h 164"/>
                <a:gd name="T18" fmla="*/ 109 w 170"/>
                <a:gd name="T19" fmla="*/ 58 h 164"/>
                <a:gd name="T20" fmla="*/ 118 w 170"/>
                <a:gd name="T21" fmla="*/ 68 h 164"/>
                <a:gd name="T22" fmla="*/ 125 w 170"/>
                <a:gd name="T23" fmla="*/ 76 h 164"/>
                <a:gd name="T24" fmla="*/ 129 w 170"/>
                <a:gd name="T25" fmla="*/ 82 h 164"/>
                <a:gd name="T26" fmla="*/ 133 w 170"/>
                <a:gd name="T27" fmla="*/ 88 h 164"/>
                <a:gd name="T28" fmla="*/ 145 w 170"/>
                <a:gd name="T29" fmla="*/ 107 h 164"/>
                <a:gd name="T30" fmla="*/ 149 w 170"/>
                <a:gd name="T31" fmla="*/ 114 h 164"/>
                <a:gd name="T32" fmla="*/ 149 w 170"/>
                <a:gd name="T33" fmla="*/ 146 h 164"/>
                <a:gd name="T34" fmla="*/ 137 w 170"/>
                <a:gd name="T35" fmla="*/ 150 h 164"/>
                <a:gd name="T36" fmla="*/ 117 w 170"/>
                <a:gd name="T37" fmla="*/ 146 h 164"/>
                <a:gd name="T38" fmla="*/ 110 w 170"/>
                <a:gd name="T39" fmla="*/ 142 h 164"/>
                <a:gd name="T40" fmla="*/ 91 w 170"/>
                <a:gd name="T41" fmla="*/ 131 h 164"/>
                <a:gd name="T42" fmla="*/ 85 w 170"/>
                <a:gd name="T43" fmla="*/ 126 h 164"/>
                <a:gd name="T44" fmla="*/ 79 w 170"/>
                <a:gd name="T45" fmla="*/ 122 h 164"/>
                <a:gd name="T46" fmla="*/ 71 w 170"/>
                <a:gd name="T47" fmla="*/ 115 h 164"/>
                <a:gd name="T48" fmla="*/ 61 w 170"/>
                <a:gd name="T49" fmla="*/ 106 h 164"/>
                <a:gd name="T50" fmla="*/ 52 w 170"/>
                <a:gd name="T51" fmla="*/ 96 h 164"/>
                <a:gd name="T52" fmla="*/ 45 w 170"/>
                <a:gd name="T53" fmla="*/ 88 h 164"/>
                <a:gd name="T54" fmla="*/ 41 w 170"/>
                <a:gd name="T55" fmla="*/ 82 h 164"/>
                <a:gd name="T56" fmla="*/ 36 w 170"/>
                <a:gd name="T57" fmla="*/ 76 h 164"/>
                <a:gd name="T58" fmla="*/ 25 w 170"/>
                <a:gd name="T59" fmla="*/ 57 h 164"/>
                <a:gd name="T60" fmla="*/ 21 w 170"/>
                <a:gd name="T61" fmla="*/ 50 h 164"/>
                <a:gd name="T62" fmla="*/ 23 w 170"/>
                <a:gd name="T63" fmla="*/ 0 h 164"/>
                <a:gd name="T64" fmla="*/ 8 w 170"/>
                <a:gd name="T65" fmla="*/ 5 h 164"/>
                <a:gd name="T66" fmla="*/ 13 w 170"/>
                <a:gd name="T67" fmla="*/ 52 h 164"/>
                <a:gd name="T68" fmla="*/ 17 w 170"/>
                <a:gd name="T69" fmla="*/ 60 h 164"/>
                <a:gd name="T70" fmla="*/ 32 w 170"/>
                <a:gd name="T71" fmla="*/ 82 h 164"/>
                <a:gd name="T72" fmla="*/ 36 w 170"/>
                <a:gd name="T73" fmla="*/ 88 h 164"/>
                <a:gd name="T74" fmla="*/ 45 w 170"/>
                <a:gd name="T75" fmla="*/ 98 h 164"/>
                <a:gd name="T76" fmla="*/ 53 w 170"/>
                <a:gd name="T77" fmla="*/ 106 h 164"/>
                <a:gd name="T78" fmla="*/ 57 w 170"/>
                <a:gd name="T79" fmla="*/ 110 h 164"/>
                <a:gd name="T80" fmla="*/ 61 w 170"/>
                <a:gd name="T81" fmla="*/ 114 h 164"/>
                <a:gd name="T82" fmla="*/ 69 w 170"/>
                <a:gd name="T83" fmla="*/ 121 h 164"/>
                <a:gd name="T84" fmla="*/ 79 w 170"/>
                <a:gd name="T85" fmla="*/ 131 h 164"/>
                <a:gd name="T86" fmla="*/ 85 w 170"/>
                <a:gd name="T87" fmla="*/ 135 h 164"/>
                <a:gd name="T88" fmla="*/ 107 w 170"/>
                <a:gd name="T89" fmla="*/ 150 h 164"/>
                <a:gd name="T90" fmla="*/ 115 w 170"/>
                <a:gd name="T91" fmla="*/ 154 h 164"/>
                <a:gd name="T92" fmla="*/ 147 w 170"/>
                <a:gd name="T93" fmla="*/ 164 h 164"/>
                <a:gd name="T94" fmla="*/ 162 w 170"/>
                <a:gd name="T95" fmla="*/ 159 h 164"/>
                <a:gd name="T96" fmla="*/ 157 w 170"/>
                <a:gd name="T97" fmla="*/ 112 h 164"/>
                <a:gd name="T98" fmla="*/ 153 w 170"/>
                <a:gd name="T99" fmla="*/ 104 h 164"/>
                <a:gd name="T100" fmla="*/ 138 w 170"/>
                <a:gd name="T101" fmla="*/ 82 h 164"/>
                <a:gd name="T102" fmla="*/ 133 w 170"/>
                <a:gd name="T103" fmla="*/ 76 h 164"/>
                <a:gd name="T104" fmla="*/ 124 w 170"/>
                <a:gd name="T105" fmla="*/ 66 h 164"/>
                <a:gd name="T106" fmla="*/ 117 w 170"/>
                <a:gd name="T107" fmla="*/ 58 h 164"/>
                <a:gd name="T108" fmla="*/ 113 w 170"/>
                <a:gd name="T109" fmla="*/ 54 h 164"/>
                <a:gd name="T110" fmla="*/ 109 w 170"/>
                <a:gd name="T111" fmla="*/ 50 h 164"/>
                <a:gd name="T112" fmla="*/ 101 w 170"/>
                <a:gd name="T113" fmla="*/ 43 h 164"/>
                <a:gd name="T114" fmla="*/ 91 w 170"/>
                <a:gd name="T115" fmla="*/ 33 h 164"/>
                <a:gd name="T116" fmla="*/ 85 w 170"/>
                <a:gd name="T117" fmla="*/ 29 h 164"/>
                <a:gd name="T118" fmla="*/ 63 w 170"/>
                <a:gd name="T119" fmla="*/ 14 h 164"/>
                <a:gd name="T120" fmla="*/ 55 w 170"/>
                <a:gd name="T121" fmla="*/ 10 h 164"/>
                <a:gd name="T122" fmla="*/ 23 w 170"/>
                <a:gd name="T12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64">
                  <a:moveTo>
                    <a:pt x="21" y="50"/>
                  </a:moveTo>
                  <a:cubicBezTo>
                    <a:pt x="15" y="35"/>
                    <a:pt x="15" y="24"/>
                    <a:pt x="21" y="18"/>
                  </a:cubicBezTo>
                  <a:cubicBezTo>
                    <a:pt x="24" y="15"/>
                    <a:pt x="28" y="14"/>
                    <a:pt x="33" y="14"/>
                  </a:cubicBezTo>
                  <a:cubicBezTo>
                    <a:pt x="38" y="14"/>
                    <a:pt x="45" y="15"/>
                    <a:pt x="53" y="18"/>
                  </a:cubicBezTo>
                  <a:cubicBezTo>
                    <a:pt x="55" y="19"/>
                    <a:pt x="57" y="20"/>
                    <a:pt x="60" y="22"/>
                  </a:cubicBezTo>
                  <a:cubicBezTo>
                    <a:pt x="66" y="25"/>
                    <a:pt x="73" y="29"/>
                    <a:pt x="79" y="33"/>
                  </a:cubicBezTo>
                  <a:cubicBezTo>
                    <a:pt x="81" y="35"/>
                    <a:pt x="83" y="36"/>
                    <a:pt x="85" y="38"/>
                  </a:cubicBezTo>
                  <a:cubicBezTo>
                    <a:pt x="87" y="39"/>
                    <a:pt x="89" y="41"/>
                    <a:pt x="91" y="42"/>
                  </a:cubicBezTo>
                  <a:cubicBezTo>
                    <a:pt x="93" y="44"/>
                    <a:pt x="96" y="47"/>
                    <a:pt x="99" y="49"/>
                  </a:cubicBezTo>
                  <a:cubicBezTo>
                    <a:pt x="102" y="52"/>
                    <a:pt x="105" y="55"/>
                    <a:pt x="109" y="58"/>
                  </a:cubicBezTo>
                  <a:cubicBezTo>
                    <a:pt x="112" y="62"/>
                    <a:pt x="115" y="65"/>
                    <a:pt x="118" y="68"/>
                  </a:cubicBezTo>
                  <a:cubicBezTo>
                    <a:pt x="120" y="71"/>
                    <a:pt x="123" y="74"/>
                    <a:pt x="125" y="76"/>
                  </a:cubicBezTo>
                  <a:cubicBezTo>
                    <a:pt x="126" y="78"/>
                    <a:pt x="128" y="80"/>
                    <a:pt x="129" y="82"/>
                  </a:cubicBezTo>
                  <a:cubicBezTo>
                    <a:pt x="131" y="84"/>
                    <a:pt x="132" y="86"/>
                    <a:pt x="133" y="88"/>
                  </a:cubicBezTo>
                  <a:cubicBezTo>
                    <a:pt x="138" y="94"/>
                    <a:pt x="142" y="101"/>
                    <a:pt x="145" y="107"/>
                  </a:cubicBezTo>
                  <a:cubicBezTo>
                    <a:pt x="146" y="109"/>
                    <a:pt x="148" y="112"/>
                    <a:pt x="149" y="114"/>
                  </a:cubicBezTo>
                  <a:cubicBezTo>
                    <a:pt x="154" y="129"/>
                    <a:pt x="155" y="140"/>
                    <a:pt x="149" y="146"/>
                  </a:cubicBezTo>
                  <a:cubicBezTo>
                    <a:pt x="146" y="149"/>
                    <a:pt x="142" y="150"/>
                    <a:pt x="137" y="150"/>
                  </a:cubicBezTo>
                  <a:cubicBezTo>
                    <a:pt x="131" y="150"/>
                    <a:pt x="125" y="149"/>
                    <a:pt x="117" y="146"/>
                  </a:cubicBezTo>
                  <a:cubicBezTo>
                    <a:pt x="115" y="145"/>
                    <a:pt x="112" y="144"/>
                    <a:pt x="110" y="142"/>
                  </a:cubicBezTo>
                  <a:cubicBezTo>
                    <a:pt x="104" y="139"/>
                    <a:pt x="97" y="135"/>
                    <a:pt x="91" y="131"/>
                  </a:cubicBezTo>
                  <a:cubicBezTo>
                    <a:pt x="89" y="129"/>
                    <a:pt x="87" y="128"/>
                    <a:pt x="85" y="126"/>
                  </a:cubicBezTo>
                  <a:cubicBezTo>
                    <a:pt x="83" y="125"/>
                    <a:pt x="81" y="123"/>
                    <a:pt x="79" y="122"/>
                  </a:cubicBezTo>
                  <a:cubicBezTo>
                    <a:pt x="77" y="120"/>
                    <a:pt x="74" y="117"/>
                    <a:pt x="71" y="115"/>
                  </a:cubicBezTo>
                  <a:cubicBezTo>
                    <a:pt x="68" y="112"/>
                    <a:pt x="65" y="109"/>
                    <a:pt x="61" y="106"/>
                  </a:cubicBezTo>
                  <a:cubicBezTo>
                    <a:pt x="58" y="102"/>
                    <a:pt x="55" y="99"/>
                    <a:pt x="52" y="96"/>
                  </a:cubicBezTo>
                  <a:cubicBezTo>
                    <a:pt x="50" y="93"/>
                    <a:pt x="47" y="90"/>
                    <a:pt x="45" y="88"/>
                  </a:cubicBezTo>
                  <a:cubicBezTo>
                    <a:pt x="44" y="86"/>
                    <a:pt x="42" y="84"/>
                    <a:pt x="41" y="82"/>
                  </a:cubicBezTo>
                  <a:cubicBezTo>
                    <a:pt x="39" y="80"/>
                    <a:pt x="38" y="78"/>
                    <a:pt x="36" y="76"/>
                  </a:cubicBezTo>
                  <a:cubicBezTo>
                    <a:pt x="32" y="70"/>
                    <a:pt x="28" y="63"/>
                    <a:pt x="25" y="57"/>
                  </a:cubicBezTo>
                  <a:cubicBezTo>
                    <a:pt x="23" y="55"/>
                    <a:pt x="22" y="52"/>
                    <a:pt x="21" y="50"/>
                  </a:cubicBezTo>
                  <a:moveTo>
                    <a:pt x="23" y="0"/>
                  </a:moveTo>
                  <a:cubicBezTo>
                    <a:pt x="17" y="0"/>
                    <a:pt x="12" y="2"/>
                    <a:pt x="8" y="5"/>
                  </a:cubicBezTo>
                  <a:cubicBezTo>
                    <a:pt x="0" y="14"/>
                    <a:pt x="2" y="31"/>
                    <a:pt x="13" y="52"/>
                  </a:cubicBezTo>
                  <a:cubicBezTo>
                    <a:pt x="14" y="55"/>
                    <a:pt x="16" y="57"/>
                    <a:pt x="17" y="60"/>
                  </a:cubicBezTo>
                  <a:cubicBezTo>
                    <a:pt x="21" y="67"/>
                    <a:pt x="26" y="74"/>
                    <a:pt x="32" y="82"/>
                  </a:cubicBezTo>
                  <a:cubicBezTo>
                    <a:pt x="33" y="84"/>
                    <a:pt x="35" y="86"/>
                    <a:pt x="36" y="88"/>
                  </a:cubicBezTo>
                  <a:cubicBezTo>
                    <a:pt x="39" y="91"/>
                    <a:pt x="42" y="95"/>
                    <a:pt x="45" y="98"/>
                  </a:cubicBezTo>
                  <a:cubicBezTo>
                    <a:pt x="48" y="101"/>
                    <a:pt x="50" y="104"/>
                    <a:pt x="53" y="106"/>
                  </a:cubicBezTo>
                  <a:cubicBezTo>
                    <a:pt x="54" y="108"/>
                    <a:pt x="55" y="109"/>
                    <a:pt x="57" y="110"/>
                  </a:cubicBezTo>
                  <a:cubicBezTo>
                    <a:pt x="58" y="112"/>
                    <a:pt x="59" y="113"/>
                    <a:pt x="61" y="114"/>
                  </a:cubicBezTo>
                  <a:cubicBezTo>
                    <a:pt x="63" y="117"/>
                    <a:pt x="66" y="119"/>
                    <a:pt x="69" y="121"/>
                  </a:cubicBezTo>
                  <a:cubicBezTo>
                    <a:pt x="72" y="125"/>
                    <a:pt x="76" y="128"/>
                    <a:pt x="79" y="131"/>
                  </a:cubicBezTo>
                  <a:cubicBezTo>
                    <a:pt x="81" y="132"/>
                    <a:pt x="83" y="134"/>
                    <a:pt x="85" y="135"/>
                  </a:cubicBezTo>
                  <a:cubicBezTo>
                    <a:pt x="92" y="141"/>
                    <a:pt x="100" y="146"/>
                    <a:pt x="107" y="150"/>
                  </a:cubicBezTo>
                  <a:cubicBezTo>
                    <a:pt x="110" y="151"/>
                    <a:pt x="112" y="153"/>
                    <a:pt x="115" y="154"/>
                  </a:cubicBezTo>
                  <a:cubicBezTo>
                    <a:pt x="127" y="160"/>
                    <a:pt x="138" y="164"/>
                    <a:pt x="147" y="164"/>
                  </a:cubicBezTo>
                  <a:cubicBezTo>
                    <a:pt x="153" y="164"/>
                    <a:pt x="158" y="162"/>
                    <a:pt x="162" y="159"/>
                  </a:cubicBezTo>
                  <a:cubicBezTo>
                    <a:pt x="170" y="150"/>
                    <a:pt x="168" y="133"/>
                    <a:pt x="157" y="112"/>
                  </a:cubicBezTo>
                  <a:cubicBezTo>
                    <a:pt x="156" y="109"/>
                    <a:pt x="154" y="107"/>
                    <a:pt x="153" y="104"/>
                  </a:cubicBezTo>
                  <a:cubicBezTo>
                    <a:pt x="149" y="97"/>
                    <a:pt x="144" y="90"/>
                    <a:pt x="138" y="82"/>
                  </a:cubicBezTo>
                  <a:cubicBezTo>
                    <a:pt x="136" y="80"/>
                    <a:pt x="135" y="78"/>
                    <a:pt x="133" y="76"/>
                  </a:cubicBezTo>
                  <a:cubicBezTo>
                    <a:pt x="131" y="73"/>
                    <a:pt x="128" y="69"/>
                    <a:pt x="124" y="66"/>
                  </a:cubicBezTo>
                  <a:cubicBezTo>
                    <a:pt x="122" y="63"/>
                    <a:pt x="120" y="60"/>
                    <a:pt x="117" y="58"/>
                  </a:cubicBezTo>
                  <a:cubicBezTo>
                    <a:pt x="116" y="57"/>
                    <a:pt x="115" y="55"/>
                    <a:pt x="113" y="54"/>
                  </a:cubicBezTo>
                  <a:cubicBezTo>
                    <a:pt x="112" y="52"/>
                    <a:pt x="110" y="51"/>
                    <a:pt x="109" y="50"/>
                  </a:cubicBezTo>
                  <a:cubicBezTo>
                    <a:pt x="106" y="47"/>
                    <a:pt x="104" y="45"/>
                    <a:pt x="101" y="43"/>
                  </a:cubicBezTo>
                  <a:cubicBezTo>
                    <a:pt x="98" y="39"/>
                    <a:pt x="94" y="36"/>
                    <a:pt x="91" y="33"/>
                  </a:cubicBezTo>
                  <a:cubicBezTo>
                    <a:pt x="89" y="32"/>
                    <a:pt x="87" y="30"/>
                    <a:pt x="85" y="29"/>
                  </a:cubicBezTo>
                  <a:cubicBezTo>
                    <a:pt x="77" y="23"/>
                    <a:pt x="70" y="18"/>
                    <a:pt x="63" y="14"/>
                  </a:cubicBezTo>
                  <a:cubicBezTo>
                    <a:pt x="60" y="13"/>
                    <a:pt x="58" y="11"/>
                    <a:pt x="55" y="10"/>
                  </a:cubicBezTo>
                  <a:cubicBezTo>
                    <a:pt x="43" y="4"/>
                    <a:pt x="32" y="0"/>
                    <a:pt x="23" y="0"/>
                  </a:cubicBezTo>
                </a:path>
              </a:pathLst>
            </a:cu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sp>
          <p:nvSpPr>
            <p:cNvPr id="59" name="Oval 51"/>
            <p:cNvSpPr>
              <a:spLocks noChangeArrowheads="1"/>
            </p:cNvSpPr>
            <p:nvPr/>
          </p:nvSpPr>
          <p:spPr bwMode="auto">
            <a:xfrm>
              <a:off x="1881188" y="3403600"/>
              <a:ext cx="128588" cy="128588"/>
            </a:xfrm>
            <a:prstGeom prst="ellipse">
              <a:avLst/>
            </a:prstGeom>
            <a:grpFill/>
            <a:ln>
              <a:noFill/>
            </a:ln>
          </p:spPr>
          <p:txBody>
            <a:bodyPr vert="horz" wrap="square" lIns="91407" tIns="45703" rIns="91407" bIns="45703" numCol="1" anchor="t" anchorCtr="0" compatLnSpc="1"/>
            <a:lstStyle/>
            <a:p>
              <a:pPr defTabSz="914126"/>
              <a:endParaRPr lang="zh-CN" altLang="en-US">
                <a:solidFill>
                  <a:srgbClr val="FF0000"/>
                </a:solidFill>
                <a:latin typeface="Arial"/>
                <a:ea typeface="微软雅黑"/>
              </a:endParaRPr>
            </a:p>
          </p:txBody>
        </p:sp>
      </p:grpSp>
      <p:grpSp>
        <p:nvGrpSpPr>
          <p:cNvPr id="60" name="组合 59"/>
          <p:cNvGrpSpPr/>
          <p:nvPr/>
        </p:nvGrpSpPr>
        <p:grpSpPr>
          <a:xfrm>
            <a:off x="9789782" y="1216908"/>
            <a:ext cx="547598" cy="481675"/>
            <a:chOff x="568325" y="503238"/>
            <a:chExt cx="989013" cy="869950"/>
          </a:xfrm>
          <a:solidFill>
            <a:schemeClr val="accent1">
              <a:lumMod val="50000"/>
            </a:schemeClr>
          </a:solidFill>
        </p:grpSpPr>
        <p:sp>
          <p:nvSpPr>
            <p:cNvPr id="65" name="Oval 27"/>
            <p:cNvSpPr>
              <a:spLocks noChangeArrowheads="1"/>
            </p:cNvSpPr>
            <p:nvPr/>
          </p:nvSpPr>
          <p:spPr bwMode="auto">
            <a:xfrm>
              <a:off x="654050" y="560388"/>
              <a:ext cx="171450" cy="158750"/>
            </a:xfrm>
            <a:prstGeom prst="ellipse">
              <a:avLst/>
            </a:pr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6" name="Freeform 28"/>
            <p:cNvSpPr/>
            <p:nvPr/>
          </p:nvSpPr>
          <p:spPr bwMode="auto">
            <a:xfrm>
              <a:off x="568325" y="755650"/>
              <a:ext cx="271462" cy="523875"/>
            </a:xfrm>
            <a:custGeom>
              <a:avLst/>
              <a:gdLst>
                <a:gd name="T0" fmla="*/ 14 w 38"/>
                <a:gd name="T1" fmla="*/ 0 h 73"/>
                <a:gd name="T2" fmla="*/ 6 w 38"/>
                <a:gd name="T3" fmla="*/ 11 h 73"/>
                <a:gd name="T4" fmla="*/ 20 w 38"/>
                <a:gd name="T5" fmla="*/ 20 h 73"/>
                <a:gd name="T6" fmla="*/ 25 w 38"/>
                <a:gd name="T7" fmla="*/ 34 h 73"/>
                <a:gd name="T8" fmla="*/ 0 w 38"/>
                <a:gd name="T9" fmla="*/ 61 h 73"/>
                <a:gd name="T10" fmla="*/ 19 w 38"/>
                <a:gd name="T11" fmla="*/ 73 h 73"/>
                <a:gd name="T12" fmla="*/ 34 w 38"/>
                <a:gd name="T13" fmla="*/ 39 h 73"/>
                <a:gd name="T14" fmla="*/ 33 w 38"/>
                <a:gd name="T15" fmla="*/ 15 h 73"/>
                <a:gd name="T16" fmla="*/ 14 w 38"/>
                <a:gd name="T1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3">
                  <a:moveTo>
                    <a:pt x="14" y="0"/>
                  </a:moveTo>
                  <a:cubicBezTo>
                    <a:pt x="6" y="11"/>
                    <a:pt x="6" y="11"/>
                    <a:pt x="6" y="11"/>
                  </a:cubicBezTo>
                  <a:cubicBezTo>
                    <a:pt x="20" y="20"/>
                    <a:pt x="20" y="20"/>
                    <a:pt x="20" y="20"/>
                  </a:cubicBezTo>
                  <a:cubicBezTo>
                    <a:pt x="20" y="20"/>
                    <a:pt x="30" y="25"/>
                    <a:pt x="25" y="34"/>
                  </a:cubicBezTo>
                  <a:cubicBezTo>
                    <a:pt x="21" y="43"/>
                    <a:pt x="0" y="61"/>
                    <a:pt x="0" y="61"/>
                  </a:cubicBezTo>
                  <a:cubicBezTo>
                    <a:pt x="19" y="73"/>
                    <a:pt x="19" y="73"/>
                    <a:pt x="19" y="73"/>
                  </a:cubicBezTo>
                  <a:cubicBezTo>
                    <a:pt x="32" y="45"/>
                    <a:pt x="31" y="49"/>
                    <a:pt x="34" y="39"/>
                  </a:cubicBezTo>
                  <a:cubicBezTo>
                    <a:pt x="37" y="29"/>
                    <a:pt x="38" y="21"/>
                    <a:pt x="33" y="15"/>
                  </a:cubicBezTo>
                  <a:cubicBezTo>
                    <a:pt x="25" y="8"/>
                    <a:pt x="25" y="7"/>
                    <a:pt x="14" y="0"/>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67" name="Freeform 29"/>
            <p:cNvSpPr/>
            <p:nvPr/>
          </p:nvSpPr>
          <p:spPr bwMode="auto">
            <a:xfrm>
              <a:off x="782638" y="503238"/>
              <a:ext cx="774700" cy="869950"/>
            </a:xfrm>
            <a:custGeom>
              <a:avLst/>
              <a:gdLst>
                <a:gd name="T0" fmla="*/ 104 w 108"/>
                <a:gd name="T1" fmla="*/ 31 h 121"/>
                <a:gd name="T2" fmla="*/ 31 w 108"/>
                <a:gd name="T3" fmla="*/ 20 h 121"/>
                <a:gd name="T4" fmla="*/ 36 w 108"/>
                <a:gd name="T5" fmla="*/ 11 h 121"/>
                <a:gd name="T6" fmla="*/ 19 w 108"/>
                <a:gd name="T7" fmla="*/ 6 h 121"/>
                <a:gd name="T8" fmla="*/ 0 w 108"/>
                <a:gd name="T9" fmla="*/ 39 h 121"/>
                <a:gd name="T10" fmla="*/ 11 w 108"/>
                <a:gd name="T11" fmla="*/ 46 h 121"/>
                <a:gd name="T12" fmla="*/ 20 w 108"/>
                <a:gd name="T13" fmla="*/ 36 h 121"/>
                <a:gd name="T14" fmla="*/ 28 w 108"/>
                <a:gd name="T15" fmla="*/ 32 h 121"/>
                <a:gd name="T16" fmla="*/ 15 w 108"/>
                <a:gd name="T17" fmla="*/ 52 h 121"/>
                <a:gd name="T18" fmla="*/ 22 w 108"/>
                <a:gd name="T19" fmla="*/ 58 h 121"/>
                <a:gd name="T20" fmla="*/ 32 w 108"/>
                <a:gd name="T21" fmla="*/ 48 h 121"/>
                <a:gd name="T22" fmla="*/ 39 w 108"/>
                <a:gd name="T23" fmla="*/ 48 h 121"/>
                <a:gd name="T24" fmla="*/ 39 w 108"/>
                <a:gd name="T25" fmla="*/ 58 h 121"/>
                <a:gd name="T26" fmla="*/ 15 w 108"/>
                <a:gd name="T27" fmla="*/ 58 h 121"/>
                <a:gd name="T28" fmla="*/ 15 w 108"/>
                <a:gd name="T29" fmla="*/ 67 h 121"/>
                <a:gd name="T30" fmla="*/ 39 w 108"/>
                <a:gd name="T31" fmla="*/ 67 h 121"/>
                <a:gd name="T32" fmla="*/ 39 w 108"/>
                <a:gd name="T33" fmla="*/ 87 h 121"/>
                <a:gd name="T34" fmla="*/ 38 w 108"/>
                <a:gd name="T35" fmla="*/ 87 h 121"/>
                <a:gd name="T36" fmla="*/ 29 w 108"/>
                <a:gd name="T37" fmla="*/ 84 h 121"/>
                <a:gd name="T38" fmla="*/ 29 w 108"/>
                <a:gd name="T39" fmla="*/ 71 h 121"/>
                <a:gd name="T40" fmla="*/ 12 w 108"/>
                <a:gd name="T41" fmla="*/ 71 h 121"/>
                <a:gd name="T42" fmla="*/ 12 w 108"/>
                <a:gd name="T43" fmla="*/ 72 h 121"/>
                <a:gd name="T44" fmla="*/ 29 w 108"/>
                <a:gd name="T45" fmla="*/ 98 h 121"/>
                <a:gd name="T46" fmla="*/ 70 w 108"/>
                <a:gd name="T47" fmla="*/ 87 h 121"/>
                <a:gd name="T48" fmla="*/ 72 w 108"/>
                <a:gd name="T49" fmla="*/ 96 h 121"/>
                <a:gd name="T50" fmla="*/ 86 w 108"/>
                <a:gd name="T51" fmla="*/ 91 h 121"/>
                <a:gd name="T52" fmla="*/ 76 w 108"/>
                <a:gd name="T53" fmla="*/ 68 h 121"/>
                <a:gd name="T54" fmla="*/ 65 w 108"/>
                <a:gd name="T55" fmla="*/ 72 h 121"/>
                <a:gd name="T56" fmla="*/ 68 w 108"/>
                <a:gd name="T57" fmla="*/ 79 h 121"/>
                <a:gd name="T58" fmla="*/ 58 w 108"/>
                <a:gd name="T59" fmla="*/ 84 h 121"/>
                <a:gd name="T60" fmla="*/ 58 w 108"/>
                <a:gd name="T61" fmla="*/ 67 h 121"/>
                <a:gd name="T62" fmla="*/ 81 w 108"/>
                <a:gd name="T63" fmla="*/ 67 h 121"/>
                <a:gd name="T64" fmla="*/ 81 w 108"/>
                <a:gd name="T65" fmla="*/ 58 h 121"/>
                <a:gd name="T66" fmla="*/ 58 w 108"/>
                <a:gd name="T67" fmla="*/ 58 h 121"/>
                <a:gd name="T68" fmla="*/ 58 w 108"/>
                <a:gd name="T69" fmla="*/ 48 h 121"/>
                <a:gd name="T70" fmla="*/ 81 w 108"/>
                <a:gd name="T71" fmla="*/ 48 h 121"/>
                <a:gd name="T72" fmla="*/ 81 w 108"/>
                <a:gd name="T73" fmla="*/ 39 h 121"/>
                <a:gd name="T74" fmla="*/ 40 w 108"/>
                <a:gd name="T75" fmla="*/ 39 h 121"/>
                <a:gd name="T76" fmla="*/ 46 w 108"/>
                <a:gd name="T77" fmla="*/ 30 h 121"/>
                <a:gd name="T78" fmla="*/ 39 w 108"/>
                <a:gd name="T79" fmla="*/ 28 h 121"/>
                <a:gd name="T80" fmla="*/ 87 w 108"/>
                <a:gd name="T81" fmla="*/ 37 h 121"/>
                <a:gd name="T82" fmla="*/ 87 w 108"/>
                <a:gd name="T83" fmla="*/ 85 h 121"/>
                <a:gd name="T84" fmla="*/ 70 w 108"/>
                <a:gd name="T85" fmla="*/ 101 h 121"/>
                <a:gd name="T86" fmla="*/ 59 w 108"/>
                <a:gd name="T87" fmla="*/ 98 h 121"/>
                <a:gd name="T88" fmla="*/ 57 w 108"/>
                <a:gd name="T89" fmla="*/ 108 h 121"/>
                <a:gd name="T90" fmla="*/ 105 w 108"/>
                <a:gd name="T91" fmla="*/ 87 h 121"/>
                <a:gd name="T92" fmla="*/ 104 w 108"/>
                <a:gd name="T93" fmla="*/ 3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21">
                  <a:moveTo>
                    <a:pt x="104" y="31"/>
                  </a:moveTo>
                  <a:cubicBezTo>
                    <a:pt x="104" y="31"/>
                    <a:pt x="100" y="0"/>
                    <a:pt x="31" y="20"/>
                  </a:cubicBezTo>
                  <a:cubicBezTo>
                    <a:pt x="34" y="14"/>
                    <a:pt x="36" y="11"/>
                    <a:pt x="36" y="11"/>
                  </a:cubicBezTo>
                  <a:cubicBezTo>
                    <a:pt x="19" y="6"/>
                    <a:pt x="19" y="6"/>
                    <a:pt x="19" y="6"/>
                  </a:cubicBezTo>
                  <a:cubicBezTo>
                    <a:pt x="19" y="6"/>
                    <a:pt x="12" y="29"/>
                    <a:pt x="0" y="39"/>
                  </a:cubicBezTo>
                  <a:cubicBezTo>
                    <a:pt x="0" y="39"/>
                    <a:pt x="11" y="46"/>
                    <a:pt x="11" y="46"/>
                  </a:cubicBezTo>
                  <a:cubicBezTo>
                    <a:pt x="15" y="43"/>
                    <a:pt x="18" y="39"/>
                    <a:pt x="20" y="36"/>
                  </a:cubicBezTo>
                  <a:cubicBezTo>
                    <a:pt x="23" y="35"/>
                    <a:pt x="26" y="33"/>
                    <a:pt x="28" y="32"/>
                  </a:cubicBezTo>
                  <a:cubicBezTo>
                    <a:pt x="25" y="38"/>
                    <a:pt x="20" y="47"/>
                    <a:pt x="15" y="52"/>
                  </a:cubicBezTo>
                  <a:cubicBezTo>
                    <a:pt x="22" y="58"/>
                    <a:pt x="22" y="58"/>
                    <a:pt x="22" y="58"/>
                  </a:cubicBezTo>
                  <a:cubicBezTo>
                    <a:pt x="22" y="58"/>
                    <a:pt x="27" y="54"/>
                    <a:pt x="32" y="48"/>
                  </a:cubicBezTo>
                  <a:cubicBezTo>
                    <a:pt x="39" y="48"/>
                    <a:pt x="39" y="48"/>
                    <a:pt x="39" y="48"/>
                  </a:cubicBezTo>
                  <a:cubicBezTo>
                    <a:pt x="39" y="58"/>
                    <a:pt x="39" y="58"/>
                    <a:pt x="39" y="58"/>
                  </a:cubicBezTo>
                  <a:cubicBezTo>
                    <a:pt x="15" y="58"/>
                    <a:pt x="15" y="58"/>
                    <a:pt x="15" y="58"/>
                  </a:cubicBezTo>
                  <a:cubicBezTo>
                    <a:pt x="15" y="67"/>
                    <a:pt x="15" y="67"/>
                    <a:pt x="15" y="67"/>
                  </a:cubicBezTo>
                  <a:cubicBezTo>
                    <a:pt x="39" y="67"/>
                    <a:pt x="39" y="67"/>
                    <a:pt x="39" y="67"/>
                  </a:cubicBezTo>
                  <a:cubicBezTo>
                    <a:pt x="39" y="87"/>
                    <a:pt x="39" y="87"/>
                    <a:pt x="39" y="87"/>
                  </a:cubicBezTo>
                  <a:cubicBezTo>
                    <a:pt x="38" y="87"/>
                    <a:pt x="38" y="87"/>
                    <a:pt x="38" y="87"/>
                  </a:cubicBezTo>
                  <a:cubicBezTo>
                    <a:pt x="35" y="87"/>
                    <a:pt x="31" y="86"/>
                    <a:pt x="29" y="84"/>
                  </a:cubicBezTo>
                  <a:cubicBezTo>
                    <a:pt x="27" y="81"/>
                    <a:pt x="29" y="75"/>
                    <a:pt x="29" y="71"/>
                  </a:cubicBezTo>
                  <a:cubicBezTo>
                    <a:pt x="12" y="71"/>
                    <a:pt x="12" y="71"/>
                    <a:pt x="12" y="71"/>
                  </a:cubicBezTo>
                  <a:cubicBezTo>
                    <a:pt x="12" y="72"/>
                    <a:pt x="12" y="72"/>
                    <a:pt x="12" y="72"/>
                  </a:cubicBezTo>
                  <a:cubicBezTo>
                    <a:pt x="12" y="72"/>
                    <a:pt x="6" y="99"/>
                    <a:pt x="29" y="98"/>
                  </a:cubicBezTo>
                  <a:cubicBezTo>
                    <a:pt x="51" y="99"/>
                    <a:pt x="64" y="92"/>
                    <a:pt x="70" y="87"/>
                  </a:cubicBezTo>
                  <a:cubicBezTo>
                    <a:pt x="72" y="96"/>
                    <a:pt x="72" y="96"/>
                    <a:pt x="72" y="96"/>
                  </a:cubicBezTo>
                  <a:cubicBezTo>
                    <a:pt x="86" y="91"/>
                    <a:pt x="86" y="91"/>
                    <a:pt x="86" y="91"/>
                  </a:cubicBezTo>
                  <a:cubicBezTo>
                    <a:pt x="76" y="68"/>
                    <a:pt x="76" y="68"/>
                    <a:pt x="76" y="68"/>
                  </a:cubicBezTo>
                  <a:cubicBezTo>
                    <a:pt x="65" y="72"/>
                    <a:pt x="65" y="72"/>
                    <a:pt x="65" y="72"/>
                  </a:cubicBezTo>
                  <a:cubicBezTo>
                    <a:pt x="68" y="79"/>
                    <a:pt x="68" y="79"/>
                    <a:pt x="68" y="79"/>
                  </a:cubicBezTo>
                  <a:cubicBezTo>
                    <a:pt x="65" y="82"/>
                    <a:pt x="61" y="83"/>
                    <a:pt x="58" y="84"/>
                  </a:cubicBezTo>
                  <a:cubicBezTo>
                    <a:pt x="58" y="67"/>
                    <a:pt x="58" y="67"/>
                    <a:pt x="58" y="67"/>
                  </a:cubicBezTo>
                  <a:cubicBezTo>
                    <a:pt x="81" y="67"/>
                    <a:pt x="81" y="67"/>
                    <a:pt x="81" y="67"/>
                  </a:cubicBezTo>
                  <a:cubicBezTo>
                    <a:pt x="81" y="58"/>
                    <a:pt x="81" y="58"/>
                    <a:pt x="81" y="58"/>
                  </a:cubicBezTo>
                  <a:cubicBezTo>
                    <a:pt x="58" y="58"/>
                    <a:pt x="58" y="58"/>
                    <a:pt x="58" y="58"/>
                  </a:cubicBezTo>
                  <a:cubicBezTo>
                    <a:pt x="58" y="48"/>
                    <a:pt x="58" y="48"/>
                    <a:pt x="58" y="48"/>
                  </a:cubicBezTo>
                  <a:cubicBezTo>
                    <a:pt x="81" y="48"/>
                    <a:pt x="81" y="48"/>
                    <a:pt x="81" y="48"/>
                  </a:cubicBezTo>
                  <a:cubicBezTo>
                    <a:pt x="81" y="39"/>
                    <a:pt x="81" y="39"/>
                    <a:pt x="81" y="39"/>
                  </a:cubicBezTo>
                  <a:cubicBezTo>
                    <a:pt x="40" y="39"/>
                    <a:pt x="40" y="39"/>
                    <a:pt x="40" y="39"/>
                  </a:cubicBezTo>
                  <a:cubicBezTo>
                    <a:pt x="43" y="36"/>
                    <a:pt x="45" y="33"/>
                    <a:pt x="46" y="30"/>
                  </a:cubicBezTo>
                  <a:cubicBezTo>
                    <a:pt x="39" y="28"/>
                    <a:pt x="39" y="28"/>
                    <a:pt x="39" y="28"/>
                  </a:cubicBezTo>
                  <a:cubicBezTo>
                    <a:pt x="70" y="17"/>
                    <a:pt x="87" y="19"/>
                    <a:pt x="87" y="37"/>
                  </a:cubicBezTo>
                  <a:cubicBezTo>
                    <a:pt x="87" y="85"/>
                    <a:pt x="87" y="85"/>
                    <a:pt x="87" y="85"/>
                  </a:cubicBezTo>
                  <a:cubicBezTo>
                    <a:pt x="87" y="85"/>
                    <a:pt x="89" y="102"/>
                    <a:pt x="70" y="101"/>
                  </a:cubicBezTo>
                  <a:cubicBezTo>
                    <a:pt x="59" y="98"/>
                    <a:pt x="59" y="98"/>
                    <a:pt x="59" y="98"/>
                  </a:cubicBezTo>
                  <a:cubicBezTo>
                    <a:pt x="57" y="108"/>
                    <a:pt x="57" y="108"/>
                    <a:pt x="57" y="108"/>
                  </a:cubicBezTo>
                  <a:cubicBezTo>
                    <a:pt x="57" y="108"/>
                    <a:pt x="101" y="121"/>
                    <a:pt x="105" y="87"/>
                  </a:cubicBezTo>
                  <a:cubicBezTo>
                    <a:pt x="108" y="53"/>
                    <a:pt x="104" y="31"/>
                    <a:pt x="104" y="31"/>
                  </a:cubicBezTo>
                  <a:close/>
                </a:path>
              </a:pathLst>
            </a:custGeom>
            <a:grpFill/>
            <a:ln w="9525">
              <a:noFill/>
              <a:round/>
            </a:ln>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grpSp>
        <p:nvGrpSpPr>
          <p:cNvPr id="68" name="组合 67"/>
          <p:cNvGrpSpPr/>
          <p:nvPr/>
        </p:nvGrpSpPr>
        <p:grpSpPr>
          <a:xfrm>
            <a:off x="8461815" y="1179238"/>
            <a:ext cx="603648" cy="571439"/>
            <a:chOff x="4787900" y="539750"/>
            <a:chExt cx="803275" cy="760413"/>
          </a:xfrm>
          <a:solidFill>
            <a:schemeClr val="tx1">
              <a:lumMod val="65000"/>
              <a:lumOff val="35000"/>
            </a:schemeClr>
          </a:solidFill>
        </p:grpSpPr>
        <p:sp>
          <p:nvSpPr>
            <p:cNvPr id="69" name="Freeform 17"/>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0" name="Freeform 18"/>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1" name="Freeform 19"/>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sp>
          <p:nvSpPr>
            <p:cNvPr id="72" name="Freeform 20"/>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07" tIns="45703" rIns="91407" bIns="45703" numCol="1" anchor="t" anchorCtr="0" compatLnSpc="1"/>
            <a:lstStyle/>
            <a:p>
              <a:pPr defTabSz="914126"/>
              <a:endParaRPr lang="zh-CN" altLang="en-US">
                <a:solidFill>
                  <a:prstClr val="black"/>
                </a:solidFill>
                <a:latin typeface="Arial"/>
                <a:ea typeface="微软雅黑"/>
              </a:endParaRPr>
            </a:p>
          </p:txBody>
        </p:sp>
      </p:grpSp>
      <p:sp>
        <p:nvSpPr>
          <p:cNvPr id="46" name="文本框 45">
            <a:extLst>
              <a:ext uri="{FF2B5EF4-FFF2-40B4-BE49-F238E27FC236}">
                <a16:creationId xmlns:a16="http://schemas.microsoft.com/office/drawing/2014/main" id="{A0F505F1-7382-41D8-BD93-2D8837737CF2}"/>
              </a:ext>
            </a:extLst>
          </p:cNvPr>
          <p:cNvSpPr txBox="1"/>
          <p:nvPr/>
        </p:nvSpPr>
        <p:spPr>
          <a:xfrm>
            <a:off x="1909348" y="2183804"/>
            <a:ext cx="1781398" cy="460268"/>
          </a:xfrm>
          <a:prstGeom prst="rect">
            <a:avLst/>
          </a:prstGeom>
          <a:noFill/>
        </p:spPr>
        <p:txBody>
          <a:bodyPr wrap="square" rtlCol="0" anchor="t">
            <a:spAutoFit/>
          </a:bodyPr>
          <a:lstStyle/>
          <a:p>
            <a:pPr defTabSz="608843"/>
            <a:r>
              <a:rPr lang="zh-CN" altLang="en-US" sz="2400" b="1" dirty="0">
                <a:solidFill>
                  <a:prstClr val="black"/>
                </a:solidFill>
                <a:latin typeface="Times New Roman"/>
                <a:ea typeface="微软雅黑"/>
                <a:sym typeface="+mn-ea"/>
              </a:rPr>
              <a:t>实训目标：</a:t>
            </a:r>
          </a:p>
        </p:txBody>
      </p:sp>
      <p:sp>
        <p:nvSpPr>
          <p:cNvPr id="49" name="文本框 48">
            <a:extLst>
              <a:ext uri="{FF2B5EF4-FFF2-40B4-BE49-F238E27FC236}">
                <a16:creationId xmlns:a16="http://schemas.microsoft.com/office/drawing/2014/main" id="{5DBD91A7-466C-47BC-ADE3-5583F0D355E4}"/>
              </a:ext>
            </a:extLst>
          </p:cNvPr>
          <p:cNvSpPr txBox="1"/>
          <p:nvPr/>
        </p:nvSpPr>
        <p:spPr>
          <a:xfrm>
            <a:off x="2536051" y="3149025"/>
            <a:ext cx="8916796" cy="2063164"/>
          </a:xfrm>
          <a:prstGeom prst="rect">
            <a:avLst/>
          </a:prstGeom>
          <a:noFill/>
        </p:spPr>
        <p:txBody>
          <a:bodyPr wrap="square">
            <a:spAutoFit/>
          </a:bodyPr>
          <a:lstStyle/>
          <a:p>
            <a:pPr defTabSz="608843">
              <a:lnSpc>
                <a:spcPct val="150000"/>
              </a:lnSpc>
            </a:pPr>
            <a:r>
              <a:rPr lang="en-US" altLang="zh-CN" sz="2200" dirty="0">
                <a:solidFill>
                  <a:prstClr val="black"/>
                </a:solidFill>
                <a:latin typeface="Times New Roman"/>
                <a:ea typeface="微软雅黑"/>
              </a:rPr>
              <a:t>1.</a:t>
            </a:r>
            <a:r>
              <a:rPr lang="zh-CN" altLang="en-US" sz="2200" dirty="0">
                <a:solidFill>
                  <a:prstClr val="black"/>
                </a:solidFill>
                <a:latin typeface="Times New Roman"/>
                <a:ea typeface="微软雅黑"/>
              </a:rPr>
              <a:t>熟练掌握微信公众号定位、设置、写作内容风格及排版，短视频推广的流程与技巧。</a:t>
            </a:r>
            <a:endParaRPr lang="en-US" altLang="zh-CN" sz="2200" dirty="0">
              <a:solidFill>
                <a:prstClr val="black"/>
              </a:solidFill>
              <a:latin typeface="Times New Roman"/>
              <a:ea typeface="微软雅黑"/>
            </a:endParaRPr>
          </a:p>
          <a:p>
            <a:pPr defTabSz="608843">
              <a:lnSpc>
                <a:spcPct val="150000"/>
              </a:lnSpc>
            </a:pPr>
            <a:r>
              <a:rPr lang="en-US" altLang="zh-CN" sz="2200" dirty="0">
                <a:solidFill>
                  <a:prstClr val="black"/>
                </a:solidFill>
                <a:latin typeface="Times New Roman"/>
                <a:ea typeface="微软雅黑"/>
              </a:rPr>
              <a:t>2.</a:t>
            </a:r>
            <a:r>
              <a:rPr lang="zh-CN" altLang="en-US" sz="2200" dirty="0">
                <a:solidFill>
                  <a:prstClr val="black"/>
                </a:solidFill>
                <a:latin typeface="Times New Roman"/>
                <a:ea typeface="微软雅黑"/>
              </a:rPr>
              <a:t>掌握微信公众号和短视频数据分析的技能。</a:t>
            </a:r>
          </a:p>
          <a:p>
            <a:pPr defTabSz="608843">
              <a:lnSpc>
                <a:spcPct val="150000"/>
              </a:lnSpc>
            </a:pPr>
            <a:r>
              <a:rPr lang="en-US" altLang="zh-CN" sz="2200" dirty="0">
                <a:solidFill>
                  <a:prstClr val="black"/>
                </a:solidFill>
                <a:latin typeface="Times New Roman"/>
                <a:ea typeface="微软雅黑"/>
              </a:rPr>
              <a:t>3.</a:t>
            </a:r>
            <a:r>
              <a:rPr lang="zh-CN" altLang="en-US" sz="2200" dirty="0">
                <a:solidFill>
                  <a:prstClr val="black"/>
                </a:solidFill>
                <a:latin typeface="Times New Roman"/>
                <a:ea typeface="微软雅黑"/>
              </a:rPr>
              <a:t>助力传播佛山非遗文化、增强学生文化自信。</a:t>
            </a:r>
          </a:p>
        </p:txBody>
      </p:sp>
      <p:grpSp>
        <p:nvGrpSpPr>
          <p:cNvPr id="82" name="组合 81">
            <a:extLst>
              <a:ext uri="{FF2B5EF4-FFF2-40B4-BE49-F238E27FC236}">
                <a16:creationId xmlns:a16="http://schemas.microsoft.com/office/drawing/2014/main" id="{09384BA8-C981-44E3-B8F8-F985CE306A97}"/>
              </a:ext>
            </a:extLst>
          </p:cNvPr>
          <p:cNvGrpSpPr/>
          <p:nvPr/>
        </p:nvGrpSpPr>
        <p:grpSpPr>
          <a:xfrm>
            <a:off x="1742795" y="2953438"/>
            <a:ext cx="766341" cy="623825"/>
            <a:chOff x="3721100" y="3419475"/>
            <a:chExt cx="858838" cy="682626"/>
          </a:xfrm>
          <a:solidFill>
            <a:schemeClr val="accent1">
              <a:lumMod val="50000"/>
            </a:schemeClr>
          </a:solidFill>
        </p:grpSpPr>
        <p:sp>
          <p:nvSpPr>
            <p:cNvPr id="83" name="Freeform 19">
              <a:extLst>
                <a:ext uri="{FF2B5EF4-FFF2-40B4-BE49-F238E27FC236}">
                  <a16:creationId xmlns:a16="http://schemas.microsoft.com/office/drawing/2014/main" id="{9BDF0F2C-1307-40B9-84CC-68039BED1CA8}"/>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4" name="Freeform 20">
              <a:extLst>
                <a:ext uri="{FF2B5EF4-FFF2-40B4-BE49-F238E27FC236}">
                  <a16:creationId xmlns:a16="http://schemas.microsoft.com/office/drawing/2014/main" id="{BC8F6ED3-3E6A-429F-AF56-481452A0FE8D}"/>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5" name="Freeform 21">
              <a:extLst>
                <a:ext uri="{FF2B5EF4-FFF2-40B4-BE49-F238E27FC236}">
                  <a16:creationId xmlns:a16="http://schemas.microsoft.com/office/drawing/2014/main" id="{270B3C0E-F917-41EF-8B0C-3A51F4FBE8D9}"/>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6" name="Freeform 22">
              <a:extLst>
                <a:ext uri="{FF2B5EF4-FFF2-40B4-BE49-F238E27FC236}">
                  <a16:creationId xmlns:a16="http://schemas.microsoft.com/office/drawing/2014/main" id="{4690E392-DF86-419C-9040-21096F64549B}"/>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87" name="Freeform 23">
              <a:extLst>
                <a:ext uri="{FF2B5EF4-FFF2-40B4-BE49-F238E27FC236}">
                  <a16:creationId xmlns:a16="http://schemas.microsoft.com/office/drawing/2014/main" id="{15608FD7-236D-4007-BAB5-CA79277B812B}"/>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Tree>
    <p:extLst>
      <p:ext uri="{BB962C8B-B14F-4D97-AF65-F5344CB8AC3E}">
        <p14:creationId xmlns:p14="http://schemas.microsoft.com/office/powerpoint/2010/main" val="35531388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3</a:t>
            </a:r>
            <a:r>
              <a:rPr lang="zh-CN" altLang="en-US" dirty="0"/>
              <a:t>  数据分析操作案例</a:t>
            </a:r>
          </a:p>
        </p:txBody>
      </p:sp>
      <p:sp>
        <p:nvSpPr>
          <p:cNvPr id="3" name="内容占位符 2"/>
          <p:cNvSpPr>
            <a:spLocks noGrp="1"/>
          </p:cNvSpPr>
          <p:nvPr>
            <p:ph idx="1"/>
          </p:nvPr>
        </p:nvSpPr>
        <p:spPr>
          <a:xfrm>
            <a:off x="602825" y="1056396"/>
            <a:ext cx="10600728" cy="3425840"/>
          </a:xfrm>
        </p:spPr>
        <p:txBody>
          <a:bodyPr/>
          <a:lstStyle/>
          <a:p>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2</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）粉丝画像。粉丝男女比例均衡，集中在山西、四川区域，</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40</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岁以上年龄段占比最高等，数据如下图所示。</a:t>
            </a:r>
            <a:endParaRPr lang="en-US" altLang="zh-CN" dirty="0"/>
          </a:p>
        </p:txBody>
      </p:sp>
      <p:pic>
        <p:nvPicPr>
          <p:cNvPr id="5" name="图片 4">
            <a:extLst>
              <a:ext uri="{FF2B5EF4-FFF2-40B4-BE49-F238E27FC236}">
                <a16:creationId xmlns:a16="http://schemas.microsoft.com/office/drawing/2014/main" id="{B79AF9E0-D8CF-4E1B-A5D5-5B98C9EC8902}"/>
              </a:ext>
            </a:extLst>
          </p:cNvPr>
          <p:cNvPicPr/>
          <p:nvPr/>
        </p:nvPicPr>
        <p:blipFill>
          <a:blip r:embed="rId3"/>
          <a:stretch>
            <a:fillRect/>
          </a:stretch>
        </p:blipFill>
        <p:spPr>
          <a:xfrm>
            <a:off x="2960620" y="2127551"/>
            <a:ext cx="6526765" cy="4094008"/>
          </a:xfrm>
          <a:prstGeom prst="rect">
            <a:avLst/>
          </a:prstGeom>
          <a:ln>
            <a:solidFill>
              <a:schemeClr val="accent1"/>
            </a:solidFill>
          </a:ln>
        </p:spPr>
      </p:pic>
    </p:spTree>
    <p:extLst>
      <p:ext uri="{BB962C8B-B14F-4D97-AF65-F5344CB8AC3E}">
        <p14:creationId xmlns:p14="http://schemas.microsoft.com/office/powerpoint/2010/main" val="42088464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a:t>
            </a:r>
            <a:r>
              <a:rPr lang="zh-CN" altLang="en-US" dirty="0"/>
              <a:t>.</a:t>
            </a:r>
            <a:r>
              <a:rPr lang="en-US" altLang="zh-CN" dirty="0"/>
              <a:t>4</a:t>
            </a:r>
            <a:r>
              <a:rPr lang="zh-CN" altLang="en-US" dirty="0"/>
              <a:t>.</a:t>
            </a:r>
            <a:r>
              <a:rPr lang="en-US" altLang="zh-CN" dirty="0"/>
              <a:t>3</a:t>
            </a:r>
            <a:r>
              <a:rPr lang="zh-CN" altLang="en-US" dirty="0"/>
              <a:t>  数据分析操作案例</a:t>
            </a:r>
          </a:p>
        </p:txBody>
      </p:sp>
      <p:sp>
        <p:nvSpPr>
          <p:cNvPr id="3" name="内容占位符 2"/>
          <p:cNvSpPr>
            <a:spLocks noGrp="1"/>
          </p:cNvSpPr>
          <p:nvPr>
            <p:ph idx="1"/>
          </p:nvPr>
        </p:nvSpPr>
        <p:spPr>
          <a:xfrm>
            <a:off x="602825" y="1056396"/>
            <a:ext cx="10600728" cy="3425840"/>
          </a:xfrm>
        </p:spPr>
        <p:txBody>
          <a:bodyPr/>
          <a:lstStyle/>
          <a:p>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3</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）创作能力分析。从点赞量、评论量、分享量看账号创作能力，比如最高点赞的作品是</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2021</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年</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3</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月</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24</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日，点赞量为</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2.2w</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的作品</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因为热爱，所以坚守，因为热爱，所以乐在其中</a:t>
            </a:r>
            <a:r>
              <a:rPr lang="en-US" altLang="zh-CN" sz="2000" kern="100" dirty="0">
                <a:latin typeface="宋体" panose="02010600030101010101" pitchFamily="2" charset="-122"/>
                <a:ea typeface="等线" panose="02010600030101010101" pitchFamily="2" charset="-122"/>
                <a:cs typeface="Times New Roman" panose="02020603050405020304" pitchFamily="18" charset="0"/>
              </a:rPr>
              <a:t>》</a:t>
            </a:r>
            <a:r>
              <a:rPr lang="zh-CN" altLang="en-US" sz="2000" kern="100" dirty="0">
                <a:latin typeface="宋体" panose="02010600030101010101" pitchFamily="2" charset="-122"/>
                <a:ea typeface="等线" panose="02010600030101010101" pitchFamily="2" charset="-122"/>
                <a:cs typeface="Times New Roman" panose="02020603050405020304" pitchFamily="18" charset="0"/>
              </a:rPr>
              <a:t>，可以点击播放该作品，结合自己作品进行更深入比对分析，从而优化自己作品内容和形式。数据如下图所示。</a:t>
            </a:r>
            <a:endParaRPr lang="en-US" altLang="zh-CN" dirty="0"/>
          </a:p>
        </p:txBody>
      </p:sp>
      <p:pic>
        <p:nvPicPr>
          <p:cNvPr id="6" name="图片 5">
            <a:extLst>
              <a:ext uri="{FF2B5EF4-FFF2-40B4-BE49-F238E27FC236}">
                <a16:creationId xmlns:a16="http://schemas.microsoft.com/office/drawing/2014/main" id="{382FAC15-380B-481F-871B-ED2A52827A1E}"/>
              </a:ext>
            </a:extLst>
          </p:cNvPr>
          <p:cNvPicPr/>
          <p:nvPr/>
        </p:nvPicPr>
        <p:blipFill>
          <a:blip r:embed="rId3"/>
          <a:stretch>
            <a:fillRect/>
          </a:stretch>
        </p:blipFill>
        <p:spPr>
          <a:xfrm>
            <a:off x="3115048" y="2600200"/>
            <a:ext cx="6460740" cy="3921021"/>
          </a:xfrm>
          <a:prstGeom prst="rect">
            <a:avLst/>
          </a:prstGeom>
          <a:ln>
            <a:solidFill>
              <a:schemeClr val="accent1"/>
            </a:solidFill>
          </a:ln>
        </p:spPr>
      </p:pic>
    </p:spTree>
    <p:extLst>
      <p:ext uri="{BB962C8B-B14F-4D97-AF65-F5344CB8AC3E}">
        <p14:creationId xmlns:p14="http://schemas.microsoft.com/office/powerpoint/2010/main" val="2035585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4.1.1  </a:t>
            </a:r>
            <a:r>
              <a:rPr lang="zh-CN" altLang="en-US" dirty="0"/>
              <a:t>实训背景介绍</a:t>
            </a:r>
          </a:p>
        </p:txBody>
      </p:sp>
      <p:sp>
        <p:nvSpPr>
          <p:cNvPr id="3" name="内容占位符 2"/>
          <p:cNvSpPr>
            <a:spLocks noGrp="1"/>
          </p:cNvSpPr>
          <p:nvPr>
            <p:ph idx="1"/>
          </p:nvPr>
        </p:nvSpPr>
        <p:spPr>
          <a:xfrm>
            <a:off x="751633" y="942645"/>
            <a:ext cx="10376147" cy="4201795"/>
          </a:xfrm>
        </p:spPr>
        <p:txBody>
          <a:bodyPr>
            <a:noAutofit/>
          </a:bodyPr>
          <a:lstStyle/>
          <a:p>
            <a:r>
              <a:rPr lang="zh-CN" altLang="en-US" dirty="0">
                <a:latin typeface="+mn-ea"/>
              </a:rPr>
              <a:t>作为中华民族传统文化中最具特色和活力的地域文化之一的岭南文化，博大精深，它是祖国文化百花园中的一枝奇葩。截止</a:t>
            </a:r>
            <a:r>
              <a:rPr lang="en-US" altLang="zh-CN" dirty="0">
                <a:latin typeface="+mn-ea"/>
              </a:rPr>
              <a:t>2020</a:t>
            </a:r>
            <a:r>
              <a:rPr lang="zh-CN" altLang="en-US" dirty="0">
                <a:latin typeface="+mn-ea"/>
              </a:rPr>
              <a:t>年，佛山有</a:t>
            </a:r>
            <a:r>
              <a:rPr lang="en-US" altLang="zh-CN" dirty="0">
                <a:latin typeface="+mn-ea"/>
              </a:rPr>
              <a:t>14</a:t>
            </a:r>
            <a:r>
              <a:rPr lang="zh-CN" altLang="en-US" dirty="0">
                <a:latin typeface="+mn-ea"/>
              </a:rPr>
              <a:t>项国家级非物质文化遗产， </a:t>
            </a:r>
            <a:r>
              <a:rPr lang="en-US" altLang="zh-CN" dirty="0">
                <a:latin typeface="+mn-ea"/>
              </a:rPr>
              <a:t>48</a:t>
            </a:r>
            <a:r>
              <a:rPr lang="zh-CN" altLang="en-US" dirty="0">
                <a:latin typeface="+mn-ea"/>
              </a:rPr>
              <a:t>项省级非物质文化遗产，</a:t>
            </a:r>
            <a:r>
              <a:rPr lang="en-US" altLang="zh-CN" dirty="0">
                <a:latin typeface="+mn-ea"/>
              </a:rPr>
              <a:t>131</a:t>
            </a:r>
            <a:r>
              <a:rPr lang="zh-CN" altLang="en-US" dirty="0">
                <a:latin typeface="+mn-ea"/>
              </a:rPr>
              <a:t>项市级非物质文化遗产。具体批次及项目名称可查询佛山市文化广电旅游体育局公开目录。（详见网址：</a:t>
            </a:r>
            <a:r>
              <a:rPr lang="en-US" altLang="zh-CN" dirty="0">
                <a:latin typeface="+mn-ea"/>
                <a:hlinkClick r:id="rId2"/>
              </a:rPr>
              <a:t>http://www.foshan.gov.cn/fswgdlt/gkmlpt/content/4/4297/post_4297683.html#3640</a:t>
            </a:r>
            <a:endParaRPr lang="en-US" altLang="zh-CN" dirty="0">
              <a:latin typeface="+mn-ea"/>
            </a:endParaRPr>
          </a:p>
          <a:p>
            <a:r>
              <a:rPr lang="zh-CN" altLang="en-US" dirty="0">
                <a:latin typeface="+mn-ea"/>
              </a:rPr>
              <a:t>佛山第一批国家级非物质文化遗产：</a:t>
            </a:r>
            <a:endParaRPr lang="en-US" altLang="zh-CN" dirty="0">
              <a:latin typeface="+mn-ea"/>
            </a:endParaRPr>
          </a:p>
          <a:p>
            <a:r>
              <a:rPr lang="zh-CN" altLang="en-US" dirty="0">
                <a:latin typeface="+mn-ea"/>
              </a:rPr>
              <a:t>（</a:t>
            </a:r>
            <a:r>
              <a:rPr lang="en-US" altLang="zh-CN" dirty="0">
                <a:latin typeface="+mn-ea"/>
              </a:rPr>
              <a:t>1</a:t>
            </a:r>
            <a:r>
              <a:rPr lang="zh-CN" altLang="en-US" dirty="0">
                <a:latin typeface="+mn-ea"/>
              </a:rPr>
              <a:t>）粤剧</a:t>
            </a:r>
            <a:endParaRPr lang="en-US" altLang="zh-CN" dirty="0">
              <a:latin typeface="+mn-ea"/>
            </a:endParaRPr>
          </a:p>
          <a:p>
            <a:r>
              <a:rPr lang="zh-CN" altLang="en-US" dirty="0">
                <a:latin typeface="+mn-ea"/>
              </a:rPr>
              <a:t>（</a:t>
            </a:r>
            <a:r>
              <a:rPr lang="en-US" altLang="zh-CN" dirty="0">
                <a:latin typeface="+mn-ea"/>
              </a:rPr>
              <a:t>2</a:t>
            </a:r>
            <a:r>
              <a:rPr lang="zh-CN" altLang="en-US" dirty="0">
                <a:latin typeface="+mn-ea"/>
              </a:rPr>
              <a:t>）佛山剪纸</a:t>
            </a:r>
            <a:endParaRPr lang="en-US" altLang="zh-CN" dirty="0">
              <a:latin typeface="+mn-ea"/>
            </a:endParaRPr>
          </a:p>
          <a:p>
            <a:r>
              <a:rPr lang="zh-CN" altLang="en-US" dirty="0">
                <a:latin typeface="+mn-ea"/>
              </a:rPr>
              <a:t>（</a:t>
            </a:r>
            <a:r>
              <a:rPr lang="en-US" altLang="zh-CN" dirty="0">
                <a:latin typeface="+mn-ea"/>
              </a:rPr>
              <a:t>3</a:t>
            </a:r>
            <a:r>
              <a:rPr lang="zh-CN" altLang="en-US" dirty="0">
                <a:latin typeface="+mn-ea"/>
              </a:rPr>
              <a:t>）佛山木版年画</a:t>
            </a:r>
            <a:endParaRPr lang="en-US" altLang="zh-CN" dirty="0">
              <a:latin typeface="+mn-ea"/>
            </a:endParaRPr>
          </a:p>
          <a:p>
            <a:r>
              <a:rPr lang="zh-CN" altLang="en-US" dirty="0">
                <a:latin typeface="+mn-ea"/>
              </a:rPr>
              <a:t>（</a:t>
            </a:r>
            <a:r>
              <a:rPr lang="en-US" altLang="zh-CN" dirty="0">
                <a:latin typeface="+mn-ea"/>
              </a:rPr>
              <a:t>4</a:t>
            </a:r>
            <a:r>
              <a:rPr lang="zh-CN" altLang="en-US" dirty="0">
                <a:latin typeface="+mn-ea"/>
              </a:rPr>
              <a:t>）石湾陶塑技艺</a:t>
            </a:r>
            <a:endParaRPr lang="en-US" altLang="zh-CN" dirty="0">
              <a:latin typeface="+mn-ea"/>
            </a:endParaRPr>
          </a:p>
          <a:p>
            <a:r>
              <a:rPr lang="zh-CN" altLang="en-US" dirty="0">
                <a:latin typeface="+mn-ea"/>
              </a:rPr>
              <a:t>（</a:t>
            </a:r>
            <a:r>
              <a:rPr lang="en-US" altLang="zh-CN" dirty="0">
                <a:latin typeface="+mn-ea"/>
              </a:rPr>
              <a:t>5</a:t>
            </a:r>
            <a:r>
              <a:rPr lang="zh-CN" altLang="en-US" dirty="0">
                <a:latin typeface="+mn-ea"/>
              </a:rPr>
              <a:t>）狮舞（广东醒狮）</a:t>
            </a:r>
            <a:endParaRPr lang="en-US" altLang="zh-CN" dirty="0">
              <a:latin typeface="+mn-ea"/>
            </a:endParaRPr>
          </a:p>
          <a:p>
            <a:r>
              <a:rPr lang="zh-CN" altLang="en-US" dirty="0">
                <a:latin typeface="+mn-ea"/>
              </a:rPr>
              <a:t>（</a:t>
            </a:r>
            <a:r>
              <a:rPr lang="en-US" altLang="zh-CN" dirty="0">
                <a:latin typeface="+mn-ea"/>
              </a:rPr>
              <a:t>6</a:t>
            </a:r>
            <a:r>
              <a:rPr lang="zh-CN" altLang="en-US" dirty="0">
                <a:latin typeface="+mn-ea"/>
              </a:rPr>
              <a:t>）龙舟说唱</a:t>
            </a:r>
          </a:p>
        </p:txBody>
      </p:sp>
    </p:spTree>
    <p:extLst>
      <p:ext uri="{BB962C8B-B14F-4D97-AF65-F5344CB8AC3E}">
        <p14:creationId xmlns:p14="http://schemas.microsoft.com/office/powerpoint/2010/main" val="3309770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4.1.2  </a:t>
            </a:r>
            <a:r>
              <a:rPr lang="zh-CN" altLang="en-US" dirty="0"/>
              <a:t>实训导入</a:t>
            </a:r>
          </a:p>
        </p:txBody>
      </p:sp>
      <p:sp>
        <p:nvSpPr>
          <p:cNvPr id="6" name="矩形 5">
            <a:extLst>
              <a:ext uri="{FF2B5EF4-FFF2-40B4-BE49-F238E27FC236}">
                <a16:creationId xmlns:a16="http://schemas.microsoft.com/office/drawing/2014/main" id="{312C4CA8-445A-44A8-A2AC-981AFAF70B33}"/>
              </a:ext>
            </a:extLst>
          </p:cNvPr>
          <p:cNvSpPr/>
          <p:nvPr/>
        </p:nvSpPr>
        <p:spPr>
          <a:xfrm>
            <a:off x="1738240" y="2069642"/>
            <a:ext cx="7684261" cy="585111"/>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608843">
              <a:lnSpc>
                <a:spcPct val="150000"/>
              </a:lnSpc>
            </a:pP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传统文化与新媒体融合，掀起的传播热潮（详见教材</a:t>
            </a:r>
            <a:r>
              <a:rPr lang="en-US" altLang="zh-CN" sz="2200" dirty="0">
                <a:solidFill>
                  <a:prstClr val="black">
                    <a:lumMod val="95000"/>
                    <a:lumOff val="5000"/>
                  </a:prstClr>
                </a:solidFill>
                <a:latin typeface="微软雅黑" panose="020B0503020204020204" pitchFamily="34" charset="-122"/>
                <a:ea typeface="微软雅黑" panose="020B0503020204020204" pitchFamily="34" charset="-122"/>
              </a:rPr>
              <a:t>P185</a:t>
            </a:r>
            <a:r>
              <a:rPr lang="zh-CN" altLang="en-US" sz="2200" dirty="0">
                <a:solidFill>
                  <a:prstClr val="black">
                    <a:lumMod val="95000"/>
                    <a:lumOff val="5000"/>
                  </a:prstClr>
                </a:solidFill>
                <a:latin typeface="微软雅黑" panose="020B0503020204020204" pitchFamily="34" charset="-122"/>
                <a:ea typeface="微软雅黑" panose="020B0503020204020204" pitchFamily="34" charset="-122"/>
              </a:rPr>
              <a:t>）</a:t>
            </a:r>
            <a:endParaRPr sz="22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id="{49166A37-C9DF-446F-B143-1D735C02DCEB}"/>
              </a:ext>
            </a:extLst>
          </p:cNvPr>
          <p:cNvGrpSpPr/>
          <p:nvPr/>
        </p:nvGrpSpPr>
        <p:grpSpPr>
          <a:xfrm>
            <a:off x="850275" y="2122343"/>
            <a:ext cx="766341" cy="623825"/>
            <a:chOff x="3721100" y="3419475"/>
            <a:chExt cx="858838" cy="682626"/>
          </a:xfrm>
          <a:solidFill>
            <a:schemeClr val="accent1">
              <a:lumMod val="50000"/>
            </a:schemeClr>
          </a:solidFill>
        </p:grpSpPr>
        <p:sp>
          <p:nvSpPr>
            <p:cNvPr id="8" name="Freeform 19">
              <a:extLst>
                <a:ext uri="{FF2B5EF4-FFF2-40B4-BE49-F238E27FC236}">
                  <a16:creationId xmlns:a16="http://schemas.microsoft.com/office/drawing/2014/main" id="{919DAFF2-249D-441C-A2D0-390E8F7C3063}"/>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9" name="Freeform 20">
              <a:extLst>
                <a:ext uri="{FF2B5EF4-FFF2-40B4-BE49-F238E27FC236}">
                  <a16:creationId xmlns:a16="http://schemas.microsoft.com/office/drawing/2014/main" id="{BBA9AD65-293C-4F20-AB19-5F24D34EC5C0}"/>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10" name="Freeform 21">
              <a:extLst>
                <a:ext uri="{FF2B5EF4-FFF2-40B4-BE49-F238E27FC236}">
                  <a16:creationId xmlns:a16="http://schemas.microsoft.com/office/drawing/2014/main" id="{638D0B44-214F-4B21-90A8-38FD5A660EC3}"/>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11" name="Freeform 22">
              <a:extLst>
                <a:ext uri="{FF2B5EF4-FFF2-40B4-BE49-F238E27FC236}">
                  <a16:creationId xmlns:a16="http://schemas.microsoft.com/office/drawing/2014/main" id="{941507C0-65EE-4445-A205-FDD472FDB85A}"/>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12" name="Freeform 23">
              <a:extLst>
                <a:ext uri="{FF2B5EF4-FFF2-40B4-BE49-F238E27FC236}">
                  <a16:creationId xmlns:a16="http://schemas.microsoft.com/office/drawing/2014/main" id="{1CC54372-F87C-4664-8D50-F86CB48DC5EF}"/>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
        <p:nvSpPr>
          <p:cNvPr id="13" name="文本框 12">
            <a:extLst>
              <a:ext uri="{FF2B5EF4-FFF2-40B4-BE49-F238E27FC236}">
                <a16:creationId xmlns:a16="http://schemas.microsoft.com/office/drawing/2014/main" id="{08BF780F-EF5D-4E8C-8A03-EA089E23018D}"/>
              </a:ext>
            </a:extLst>
          </p:cNvPr>
          <p:cNvSpPr txBox="1"/>
          <p:nvPr/>
        </p:nvSpPr>
        <p:spPr>
          <a:xfrm>
            <a:off x="473573" y="3560457"/>
            <a:ext cx="5535919" cy="1292363"/>
          </a:xfrm>
          <a:prstGeom prst="rect">
            <a:avLst/>
          </a:prstGeom>
          <a:noFill/>
        </p:spPr>
        <p:txBody>
          <a:bodyPr wrap="square" rtlCol="0">
            <a:spAutoFit/>
          </a:bodyPr>
          <a:lstStyle/>
          <a:p>
            <a:pPr defTabSz="608843"/>
            <a:r>
              <a:rPr lang="zh-CN" altLang="en-US" sz="2400" dirty="0">
                <a:solidFill>
                  <a:srgbClr val="FF0000"/>
                </a:solidFill>
                <a:latin typeface="隶书" panose="02010509060101010101" pitchFamily="49" charset="-122"/>
                <a:ea typeface="隶书" panose="02010509060101010101" pitchFamily="49" charset="-122"/>
              </a:rPr>
              <a:t>扫码欣赏：</a:t>
            </a:r>
            <a:endParaRPr lang="en-US" altLang="zh-CN" sz="2400" dirty="0">
              <a:solidFill>
                <a:srgbClr val="FF0000"/>
              </a:solidFill>
              <a:latin typeface="隶书" panose="02010509060101010101" pitchFamily="49" charset="-122"/>
              <a:ea typeface="隶书" panose="02010509060101010101" pitchFamily="49" charset="-122"/>
            </a:endParaRPr>
          </a:p>
          <a:p>
            <a:pPr defTabSz="608843"/>
            <a:r>
              <a:rPr lang="en-US" altLang="zh-CN" kern="100" dirty="0">
                <a:solidFill>
                  <a:prstClr val="black"/>
                </a:solidFill>
                <a:latin typeface="Times New Roman"/>
                <a:ea typeface="楷体" panose="02010609060101010101" pitchFamily="49" charset="-122"/>
                <a:cs typeface="Times New Roman" panose="02020603050405020304" pitchFamily="18" charset="0"/>
              </a:rPr>
              <a:t>2021</a:t>
            </a:r>
            <a:r>
              <a:rPr lang="zh-CN" altLang="en-US" kern="100" dirty="0">
                <a:solidFill>
                  <a:prstClr val="black"/>
                </a:solidFill>
                <a:latin typeface="Times New Roman"/>
                <a:ea typeface="楷体" panose="02010609060101010101" pitchFamily="49" charset="-122"/>
                <a:cs typeface="Times New Roman" panose="02020603050405020304" pitchFamily="18" charset="0"/>
              </a:rPr>
              <a:t>年春节迅猛“出圈”的文化节目</a:t>
            </a:r>
            <a:r>
              <a:rPr lang="en-US" altLang="zh-CN" kern="100" dirty="0">
                <a:solidFill>
                  <a:prstClr val="black"/>
                </a:solidFill>
                <a:latin typeface="Times New Roman"/>
                <a:ea typeface="楷体" panose="02010609060101010101" pitchFamily="49" charset="-122"/>
                <a:cs typeface="Times New Roman" panose="02020603050405020304" pitchFamily="18" charset="0"/>
              </a:rPr>
              <a:t>——</a:t>
            </a:r>
            <a:r>
              <a:rPr lang="zh-CN" altLang="en-US" kern="100" dirty="0">
                <a:solidFill>
                  <a:prstClr val="black"/>
                </a:solidFill>
                <a:latin typeface="Times New Roman"/>
                <a:ea typeface="楷体" panose="02010609060101010101" pitchFamily="49" charset="-122"/>
                <a:cs typeface="Times New Roman" panose="02020603050405020304" pitchFamily="18" charset="0"/>
              </a:rPr>
              <a:t>河南春晚五分钟舞蹈</a:t>
            </a:r>
            <a:r>
              <a:rPr lang="en-US" altLang="zh-CN" kern="100" dirty="0">
                <a:solidFill>
                  <a:prstClr val="black"/>
                </a:solidFill>
                <a:latin typeface="Times New Roman"/>
                <a:ea typeface="楷体" panose="02010609060101010101" pitchFamily="49" charset="-122"/>
                <a:cs typeface="Times New Roman" panose="02020603050405020304" pitchFamily="18" charset="0"/>
              </a:rPr>
              <a:t>《</a:t>
            </a:r>
            <a:r>
              <a:rPr lang="zh-CN" altLang="en-US" kern="100" dirty="0">
                <a:solidFill>
                  <a:prstClr val="black"/>
                </a:solidFill>
                <a:latin typeface="Times New Roman"/>
                <a:ea typeface="楷体" panose="02010609060101010101" pitchFamily="49" charset="-122"/>
                <a:cs typeface="Times New Roman" panose="02020603050405020304" pitchFamily="18" charset="0"/>
              </a:rPr>
              <a:t>唐宫夜宴</a:t>
            </a:r>
            <a:r>
              <a:rPr lang="en-US" altLang="zh-CN" kern="100" dirty="0">
                <a:solidFill>
                  <a:prstClr val="black"/>
                </a:solidFill>
                <a:latin typeface="Times New Roman"/>
                <a:ea typeface="楷体" panose="02010609060101010101" pitchFamily="49" charset="-122"/>
                <a:cs typeface="Times New Roman" panose="02020603050405020304" pitchFamily="18" charset="0"/>
              </a:rPr>
              <a:t>》</a:t>
            </a:r>
          </a:p>
          <a:p>
            <a:pPr defTabSz="608843"/>
            <a:r>
              <a:rPr lang="zh-CN" altLang="en-US" kern="100" dirty="0">
                <a:solidFill>
                  <a:prstClr val="black"/>
                </a:solidFill>
                <a:latin typeface="Times New Roman"/>
                <a:ea typeface="楷体" panose="02010609060101010101" pitchFamily="49" charset="-122"/>
                <a:cs typeface="Times New Roman" panose="02020603050405020304" pitchFamily="18" charset="0"/>
              </a:rPr>
              <a:t>匠人匠心第</a:t>
            </a:r>
            <a:r>
              <a:rPr lang="en-US" altLang="zh-CN" kern="100" dirty="0">
                <a:solidFill>
                  <a:prstClr val="black"/>
                </a:solidFill>
                <a:latin typeface="Times New Roman"/>
                <a:ea typeface="楷体" panose="02010609060101010101" pitchFamily="49" charset="-122"/>
                <a:cs typeface="Times New Roman" panose="02020603050405020304" pitchFamily="18" charset="0"/>
              </a:rPr>
              <a:t>39</a:t>
            </a:r>
            <a:r>
              <a:rPr lang="zh-CN" altLang="en-US" kern="100" dirty="0">
                <a:solidFill>
                  <a:prstClr val="black"/>
                </a:solidFill>
                <a:latin typeface="Times New Roman"/>
                <a:ea typeface="楷体" panose="02010609060101010101" pitchFamily="49" charset="-122"/>
                <a:cs typeface="Times New Roman" panose="02020603050405020304" pitchFamily="18" charset="0"/>
              </a:rPr>
              <a:t>期</a:t>
            </a:r>
            <a:r>
              <a:rPr lang="en-US" altLang="zh-CN" kern="100" dirty="0">
                <a:solidFill>
                  <a:prstClr val="black"/>
                </a:solidFill>
                <a:latin typeface="Times New Roman"/>
                <a:ea typeface="楷体" panose="02010609060101010101" pitchFamily="49" charset="-122"/>
                <a:cs typeface="Times New Roman" panose="02020603050405020304" pitchFamily="18" charset="0"/>
              </a:rPr>
              <a:t>——</a:t>
            </a:r>
            <a:r>
              <a:rPr lang="zh-CN" altLang="en-US" kern="100" dirty="0">
                <a:solidFill>
                  <a:prstClr val="black"/>
                </a:solidFill>
                <a:latin typeface="Times New Roman"/>
                <a:ea typeface="楷体" panose="02010609060101010101" pitchFamily="49" charset="-122"/>
                <a:cs typeface="Times New Roman" panose="02020603050405020304" pitchFamily="18" charset="0"/>
              </a:rPr>
              <a:t>佛山非遗木版年画</a:t>
            </a:r>
            <a:endParaRPr lang="zh-CN" altLang="en-US" sz="2400" dirty="0">
              <a:solidFill>
                <a:prstClr val="black"/>
              </a:solidFill>
              <a:latin typeface="Times New Roman"/>
              <a:ea typeface="微软雅黑"/>
            </a:endParaRPr>
          </a:p>
        </p:txBody>
      </p:sp>
      <p:pic>
        <p:nvPicPr>
          <p:cNvPr id="14" name="图片 13">
            <a:extLst>
              <a:ext uri="{FF2B5EF4-FFF2-40B4-BE49-F238E27FC236}">
                <a16:creationId xmlns:a16="http://schemas.microsoft.com/office/drawing/2014/main" id="{4354D4A3-37FF-4764-A689-66593D6C3BC9}"/>
              </a:ext>
            </a:extLst>
          </p:cNvPr>
          <p:cNvPicPr>
            <a:picLocks noChangeAspect="1"/>
          </p:cNvPicPr>
          <p:nvPr/>
        </p:nvPicPr>
        <p:blipFill rotWithShape="1">
          <a:blip r:embed="rId2">
            <a:extLst>
              <a:ext uri="{28A0092B-C50C-407E-A947-70E740481C1C}">
                <a14:useLocalDpi xmlns:a14="http://schemas.microsoft.com/office/drawing/2010/main" val="0"/>
              </a:ext>
            </a:extLst>
          </a:blip>
          <a:srcRect b="9420"/>
          <a:stretch/>
        </p:blipFill>
        <p:spPr>
          <a:xfrm>
            <a:off x="5575803" y="3025850"/>
            <a:ext cx="2564157" cy="2073579"/>
          </a:xfrm>
          <a:prstGeom prst="rect">
            <a:avLst/>
          </a:prstGeom>
        </p:spPr>
      </p:pic>
      <p:pic>
        <p:nvPicPr>
          <p:cNvPr id="15" name="图片 14">
            <a:extLst>
              <a:ext uri="{FF2B5EF4-FFF2-40B4-BE49-F238E27FC236}">
                <a16:creationId xmlns:a16="http://schemas.microsoft.com/office/drawing/2014/main" id="{C1285193-7698-4CF5-B404-1824EDA45EDD}"/>
              </a:ext>
            </a:extLst>
          </p:cNvPr>
          <p:cNvPicPr>
            <a:picLocks noChangeAspect="1"/>
          </p:cNvPicPr>
          <p:nvPr/>
        </p:nvPicPr>
        <p:blipFill rotWithShape="1">
          <a:blip r:embed="rId3">
            <a:extLst>
              <a:ext uri="{28A0092B-C50C-407E-A947-70E740481C1C}">
                <a14:useLocalDpi xmlns:a14="http://schemas.microsoft.com/office/drawing/2010/main" val="0"/>
              </a:ext>
            </a:extLst>
          </a:blip>
          <a:srcRect b="8195"/>
          <a:stretch/>
        </p:blipFill>
        <p:spPr>
          <a:xfrm>
            <a:off x="7974544" y="3025850"/>
            <a:ext cx="2564157" cy="2101641"/>
          </a:xfrm>
          <a:prstGeom prst="rect">
            <a:avLst/>
          </a:prstGeom>
        </p:spPr>
      </p:pic>
    </p:spTree>
    <p:extLst>
      <p:ext uri="{BB962C8B-B14F-4D97-AF65-F5344CB8AC3E}">
        <p14:creationId xmlns:p14="http://schemas.microsoft.com/office/powerpoint/2010/main" val="3080069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900" decel="100000" fill="hold"/>
                                        <p:tgtEl>
                                          <p:spTgt spid="1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900" decel="100000" fill="hold"/>
                                        <p:tgtEl>
                                          <p:spTgt spid="1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p:nvPr/>
        </p:nvSpPr>
        <p:spPr>
          <a:xfrm flipH="1">
            <a:off x="9499858" y="742361"/>
            <a:ext cx="2688059" cy="522861"/>
          </a:xfrm>
          <a:prstGeom prst="rect">
            <a:avLst/>
          </a:prstGeom>
          <a:solidFill>
            <a:schemeClr val="accent1"/>
          </a:solidFill>
          <a:ln w="9525">
            <a:noFill/>
          </a:ln>
        </p:spPr>
        <p:txBody>
          <a:bodyPr wrap="square" lIns="91375" tIns="45688" rIns="91375" bIns="45688" rtlCol="0" anchor="t">
            <a:spAutoFit/>
          </a:bodyPr>
          <a:lstStyle/>
          <a:p>
            <a:pPr algn="ctr" defTabSz="608843"/>
            <a:r>
              <a:rPr lang="en-US" altLang="zh-CN" sz="2799"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CONTENTS</a:t>
            </a:r>
          </a:p>
        </p:txBody>
      </p:sp>
      <p:sp>
        <p:nvSpPr>
          <p:cNvPr id="5" name="TextBox 25"/>
          <p:cNvSpPr txBox="1"/>
          <p:nvPr/>
        </p:nvSpPr>
        <p:spPr>
          <a:xfrm flipH="1">
            <a:off x="8974392" y="1318071"/>
            <a:ext cx="959464" cy="461324"/>
          </a:xfrm>
          <a:prstGeom prst="rect">
            <a:avLst/>
          </a:prstGeom>
          <a:noFill/>
        </p:spPr>
        <p:txBody>
          <a:bodyPr wrap="square" lIns="91375" tIns="45688" rIns="91375" bIns="45688" rtlCol="0">
            <a:spAutoFit/>
            <a:scene3d>
              <a:camera prst="orthographicFront"/>
              <a:lightRig rig="threePt" dir="t"/>
            </a:scene3d>
          </a:bodyPr>
          <a:lstStyle/>
          <a:p>
            <a:pPr algn="r" defTabSz="608843" fontAlgn="base"/>
            <a:r>
              <a:rPr lang="zh-CN" altLang="en-US" sz="2400" b="1" noProof="1">
                <a:solidFill>
                  <a:srgbClr val="3A98BC"/>
                </a:solidFill>
                <a:latin typeface="微软雅黑" panose="020B0503020204020204" pitchFamily="34" charset="-122"/>
                <a:ea typeface="微软雅黑" panose="020B0503020204020204" pitchFamily="34" charset="-122"/>
                <a:sym typeface="微软雅黑" panose="020B0503020204020204" pitchFamily="34" charset="-122"/>
              </a:rPr>
              <a:t>目 录 </a:t>
            </a:r>
          </a:p>
        </p:txBody>
      </p:sp>
      <p:sp>
        <p:nvSpPr>
          <p:cNvPr id="6" name="MH_Entry_1">
            <a:hlinkClick r:id="" action="ppaction://noaction"/>
          </p:cNvPr>
          <p:cNvSpPr txBox="1"/>
          <p:nvPr>
            <p:custDataLst>
              <p:tags r:id="rId1"/>
            </p:custDataLst>
          </p:nvPr>
        </p:nvSpPr>
        <p:spPr>
          <a:xfrm>
            <a:off x="1038877" y="1779395"/>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defPPr>
              <a:defRPr lang="en-US"/>
            </a:defPPr>
            <a:lvl1pPr algn="ctr">
              <a:defRPr>
                <a:solidFill>
                  <a:schemeClr val="bg1"/>
                </a:solidFill>
                <a:ea typeface="微软雅黑" panose="020B0503020204020204" pitchFamily="34" charset="-122"/>
              </a:defRPr>
            </a:lvl1pPr>
          </a:lstStyle>
          <a:p>
            <a:pPr defTabSz="608843"/>
            <a:r>
              <a:rPr lang="zh-CN" altLang="en-US" sz="2400" dirty="0">
                <a:solidFill>
                  <a:prstClr val="white"/>
                </a:solidFill>
                <a:latin typeface="Times New Roman"/>
                <a:sym typeface="Arial" panose="020B0604020202020204" pitchFamily="34" charset="0"/>
              </a:rPr>
              <a:t>实</a:t>
            </a:r>
            <a:r>
              <a:rPr lang="zh-CN" altLang="en-US" sz="2400">
                <a:solidFill>
                  <a:prstClr val="white"/>
                </a:solidFill>
                <a:latin typeface="Times New Roman"/>
                <a:sym typeface="Arial" panose="020B0604020202020204" pitchFamily="34" charset="0"/>
              </a:rPr>
              <a:t>训准备</a:t>
            </a:r>
            <a:endParaRPr lang="en-US" altLang="zh-CN" sz="2400" dirty="0">
              <a:solidFill>
                <a:prstClr val="white"/>
              </a:solidFill>
              <a:latin typeface="Times New Roman"/>
              <a:sym typeface="Arial" panose="020B0604020202020204" pitchFamily="34" charset="0"/>
            </a:endParaRPr>
          </a:p>
        </p:txBody>
      </p:sp>
      <p:sp>
        <p:nvSpPr>
          <p:cNvPr id="7" name="MH_Number_1">
            <a:hlinkClick r:id="" action="ppaction://noaction"/>
          </p:cNvPr>
          <p:cNvSpPr/>
          <p:nvPr>
            <p:custDataLst>
              <p:tags r:id="rId2"/>
            </p:custDataLst>
          </p:nvPr>
        </p:nvSpPr>
        <p:spPr>
          <a:xfrm>
            <a:off x="4921726" y="1710892"/>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4.1</a:t>
            </a:r>
          </a:p>
        </p:txBody>
      </p:sp>
      <p:sp>
        <p:nvSpPr>
          <p:cNvPr id="8" name="MH_Entry_2">
            <a:hlinkClick r:id="" action="ppaction://noaction"/>
          </p:cNvPr>
          <p:cNvSpPr txBox="1"/>
          <p:nvPr>
            <p:custDataLst>
              <p:tags r:id="rId3"/>
            </p:custDataLst>
          </p:nvPr>
        </p:nvSpPr>
        <p:spPr>
          <a:xfrm>
            <a:off x="1038877" y="2890736"/>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accent1"/>
          </a:solidFill>
          <a:ln>
            <a:noFill/>
          </a:ln>
        </p:spPr>
        <p:txBody>
          <a:bodyPr wrap="square" lIns="71949" tIns="0" rIns="287793" bIns="0" anchor="ctr">
            <a:noAutofit/>
          </a:bodyPr>
          <a:lstStyle>
            <a:defPPr>
              <a:defRPr lang="en-US"/>
            </a:defPPr>
            <a:lvl1pPr algn="ctr">
              <a:defRPr>
                <a:solidFill>
                  <a:schemeClr val="bg1"/>
                </a:solidFill>
                <a:latin typeface="Arial" panose="020B0604020202020204" pitchFamily="34" charset="0"/>
                <a:ea typeface="微软雅黑" panose="020B0503020204020204" pitchFamily="34" charset="-122"/>
              </a:defRPr>
            </a:lvl1pPr>
          </a:lstStyle>
          <a:p>
            <a:pPr defTabSz="608843"/>
            <a:r>
              <a:rPr lang="zh-CN" altLang="en-US" sz="2400" dirty="0">
                <a:solidFill>
                  <a:prstClr val="white"/>
                </a:solidFill>
              </a:rPr>
              <a:t>实训内容</a:t>
            </a:r>
          </a:p>
        </p:txBody>
      </p:sp>
      <p:sp>
        <p:nvSpPr>
          <p:cNvPr id="10" name="MH_Entry_3">
            <a:hlinkClick r:id="rId11" action="ppaction://hlinksldjump"/>
          </p:cNvPr>
          <p:cNvSpPr txBox="1"/>
          <p:nvPr>
            <p:custDataLst>
              <p:tags r:id="rId4"/>
            </p:custDataLst>
          </p:nvPr>
        </p:nvSpPr>
        <p:spPr>
          <a:xfrm>
            <a:off x="1038877" y="400207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实训评价</a:t>
            </a:r>
          </a:p>
        </p:txBody>
      </p:sp>
      <p:sp>
        <p:nvSpPr>
          <p:cNvPr id="14" name="MH_Number_1">
            <a:hlinkClick r:id="" action="ppaction://noaction"/>
          </p:cNvPr>
          <p:cNvSpPr/>
          <p:nvPr>
            <p:custDataLst>
              <p:tags r:id="rId5"/>
            </p:custDataLst>
          </p:nvPr>
        </p:nvSpPr>
        <p:spPr>
          <a:xfrm>
            <a:off x="4921726" y="2814220"/>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srgbClr val="3A98BC"/>
                </a:solidFill>
                <a:latin typeface="Times New Roman"/>
                <a:ea typeface="微软雅黑"/>
                <a:cs typeface="Times New Roman" panose="02020603050405020304" pitchFamily="18" charset="0"/>
              </a:rPr>
              <a:t>4.2</a:t>
            </a:r>
          </a:p>
        </p:txBody>
      </p:sp>
      <p:sp>
        <p:nvSpPr>
          <p:cNvPr id="15" name="MH_Number_1">
            <a:hlinkClick r:id="" action="ppaction://noaction"/>
          </p:cNvPr>
          <p:cNvSpPr/>
          <p:nvPr>
            <p:custDataLst>
              <p:tags r:id="rId6"/>
            </p:custDataLst>
          </p:nvPr>
        </p:nvSpPr>
        <p:spPr>
          <a:xfrm>
            <a:off x="4921726" y="393008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4.3</a:t>
            </a:r>
          </a:p>
        </p:txBody>
      </p:sp>
      <p:grpSp>
        <p:nvGrpSpPr>
          <p:cNvPr id="11" name="组合 10">
            <a:extLst>
              <a:ext uri="{FF2B5EF4-FFF2-40B4-BE49-F238E27FC236}">
                <a16:creationId xmlns:a16="http://schemas.microsoft.com/office/drawing/2014/main" id="{37255202-7DCA-4914-9827-5F03A30B9B3A}"/>
              </a:ext>
            </a:extLst>
          </p:cNvPr>
          <p:cNvGrpSpPr/>
          <p:nvPr/>
        </p:nvGrpSpPr>
        <p:grpSpPr>
          <a:xfrm rot="21189419">
            <a:off x="8053987" y="2432265"/>
            <a:ext cx="2462417" cy="2341819"/>
            <a:chOff x="10541283" y="1103145"/>
            <a:chExt cx="1222262" cy="1556794"/>
          </a:xfrm>
        </p:grpSpPr>
        <p:pic>
          <p:nvPicPr>
            <p:cNvPr id="12" name="图片 11">
              <a:extLst>
                <a:ext uri="{FF2B5EF4-FFF2-40B4-BE49-F238E27FC236}">
                  <a16:creationId xmlns:a16="http://schemas.microsoft.com/office/drawing/2014/main" id="{8A937284-4875-4F03-94B6-8EA0C0C56664}"/>
                </a:ext>
              </a:extLst>
            </p:cNvPr>
            <p:cNvPicPr>
              <a:picLocks noChangeAspect="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16775" t="12201" r="15768" b="9292"/>
            <a:stretch>
              <a:fillRect/>
            </a:stretch>
          </p:blipFill>
          <p:spPr>
            <a:xfrm rot="20719651">
              <a:off x="11222152" y="1211383"/>
              <a:ext cx="541393" cy="504056"/>
            </a:xfrm>
            <a:prstGeom prst="rect">
              <a:avLst/>
            </a:prstGeom>
          </p:spPr>
        </p:pic>
        <p:pic>
          <p:nvPicPr>
            <p:cNvPr id="13" name="图片 12">
              <a:extLst>
                <a:ext uri="{FF2B5EF4-FFF2-40B4-BE49-F238E27FC236}">
                  <a16:creationId xmlns:a16="http://schemas.microsoft.com/office/drawing/2014/main" id="{7A0A6E5A-881E-47F9-A16B-5E521F7537A0}"/>
                </a:ext>
              </a:extLst>
            </p:cNvPr>
            <p:cNvPicPr>
              <a:picLocks noChangeAspect="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684" r="12708"/>
            <a:stretch>
              <a:fillRect/>
            </a:stretch>
          </p:blipFill>
          <p:spPr>
            <a:xfrm rot="21032544">
              <a:off x="10756390" y="1502256"/>
              <a:ext cx="512878" cy="484531"/>
            </a:xfrm>
            <a:prstGeom prst="rect">
              <a:avLst/>
            </a:prstGeom>
          </p:spPr>
        </p:pic>
        <p:grpSp>
          <p:nvGrpSpPr>
            <p:cNvPr id="16" name="组合 15">
              <a:extLst>
                <a:ext uri="{FF2B5EF4-FFF2-40B4-BE49-F238E27FC236}">
                  <a16:creationId xmlns:a16="http://schemas.microsoft.com/office/drawing/2014/main" id="{D52A9A4B-E101-4C17-AC80-693AC40816C0}"/>
                </a:ext>
              </a:extLst>
            </p:cNvPr>
            <p:cNvGrpSpPr/>
            <p:nvPr/>
          </p:nvGrpSpPr>
          <p:grpSpPr>
            <a:xfrm>
              <a:off x="10541283" y="1758207"/>
              <a:ext cx="1012602" cy="901732"/>
              <a:chOff x="9712325" y="2736851"/>
              <a:chExt cx="652463" cy="581025"/>
            </a:xfrm>
            <a:solidFill>
              <a:schemeClr val="bg1">
                <a:lumMod val="65000"/>
                <a:lumOff val="35000"/>
              </a:schemeClr>
            </a:solidFill>
          </p:grpSpPr>
          <p:sp>
            <p:nvSpPr>
              <p:cNvPr id="20" name="Freeform 531">
                <a:extLst>
                  <a:ext uri="{FF2B5EF4-FFF2-40B4-BE49-F238E27FC236}">
                    <a16:creationId xmlns:a16="http://schemas.microsoft.com/office/drawing/2014/main" id="{E69DC48F-C020-4071-9916-30DE931801E4}"/>
                  </a:ext>
                </a:extLst>
              </p:cNvPr>
              <p:cNvSpPr>
                <a:spLocks noEditPoints="1"/>
              </p:cNvSpPr>
              <p:nvPr/>
            </p:nvSpPr>
            <p:spPr bwMode="auto">
              <a:xfrm>
                <a:off x="9712325" y="2736851"/>
                <a:ext cx="557213" cy="484188"/>
              </a:xfrm>
              <a:custGeom>
                <a:avLst/>
                <a:gdLst>
                  <a:gd name="T0" fmla="*/ 21 w 46"/>
                  <a:gd name="T1" fmla="*/ 36 h 40"/>
                  <a:gd name="T2" fmla="*/ 21 w 46"/>
                  <a:gd name="T3" fmla="*/ 34 h 40"/>
                  <a:gd name="T4" fmla="*/ 22 w 46"/>
                  <a:gd name="T5" fmla="*/ 33 h 40"/>
                  <a:gd name="T6" fmla="*/ 25 w 46"/>
                  <a:gd name="T7" fmla="*/ 33 h 40"/>
                  <a:gd name="T8" fmla="*/ 29 w 46"/>
                  <a:gd name="T9" fmla="*/ 28 h 40"/>
                  <a:gd name="T10" fmla="*/ 29 w 46"/>
                  <a:gd name="T11" fmla="*/ 15 h 40"/>
                  <a:gd name="T12" fmla="*/ 32 w 46"/>
                  <a:gd name="T13" fmla="*/ 15 h 40"/>
                  <a:gd name="T14" fmla="*/ 32 w 46"/>
                  <a:gd name="T15" fmla="*/ 25 h 40"/>
                  <a:gd name="T16" fmla="*/ 34 w 46"/>
                  <a:gd name="T17" fmla="*/ 23 h 40"/>
                  <a:gd name="T18" fmla="*/ 34 w 46"/>
                  <a:gd name="T19" fmla="*/ 15 h 40"/>
                  <a:gd name="T20" fmla="*/ 37 w 46"/>
                  <a:gd name="T21" fmla="*/ 15 h 40"/>
                  <a:gd name="T22" fmla="*/ 37 w 46"/>
                  <a:gd name="T23" fmla="*/ 20 h 40"/>
                  <a:gd name="T24" fmla="*/ 39 w 46"/>
                  <a:gd name="T25" fmla="*/ 18 h 40"/>
                  <a:gd name="T26" fmla="*/ 39 w 46"/>
                  <a:gd name="T27" fmla="*/ 15 h 40"/>
                  <a:gd name="T28" fmla="*/ 42 w 46"/>
                  <a:gd name="T29" fmla="*/ 15 h 40"/>
                  <a:gd name="T30" fmla="*/ 42 w 46"/>
                  <a:gd name="T31" fmla="*/ 15 h 40"/>
                  <a:gd name="T32" fmla="*/ 46 w 46"/>
                  <a:gd name="T33" fmla="*/ 11 h 40"/>
                  <a:gd name="T34" fmla="*/ 17 w 46"/>
                  <a:gd name="T35" fmla="*/ 11 h 40"/>
                  <a:gd name="T36" fmla="*/ 14 w 46"/>
                  <a:gd name="T37" fmla="*/ 9 h 40"/>
                  <a:gd name="T38" fmla="*/ 12 w 46"/>
                  <a:gd name="T39" fmla="*/ 2 h 40"/>
                  <a:gd name="T40" fmla="*/ 10 w 46"/>
                  <a:gd name="T41" fmla="*/ 0 h 40"/>
                  <a:gd name="T42" fmla="*/ 1 w 46"/>
                  <a:gd name="T43" fmla="*/ 0 h 40"/>
                  <a:gd name="T44" fmla="*/ 2 w 46"/>
                  <a:gd name="T45" fmla="*/ 4 h 40"/>
                  <a:gd name="T46" fmla="*/ 9 w 46"/>
                  <a:gd name="T47" fmla="*/ 4 h 40"/>
                  <a:gd name="T48" fmla="*/ 11 w 46"/>
                  <a:gd name="T49" fmla="*/ 5 h 40"/>
                  <a:gd name="T50" fmla="*/ 18 w 46"/>
                  <a:gd name="T51" fmla="*/ 36 h 40"/>
                  <a:gd name="T52" fmla="*/ 18 w 46"/>
                  <a:gd name="T53" fmla="*/ 39 h 40"/>
                  <a:gd name="T54" fmla="*/ 17 w 46"/>
                  <a:gd name="T55" fmla="*/ 40 h 40"/>
                  <a:gd name="T56" fmla="*/ 21 w 46"/>
                  <a:gd name="T57" fmla="*/ 36 h 40"/>
                  <a:gd name="T58" fmla="*/ 21 w 46"/>
                  <a:gd name="T59" fmla="*/ 36 h 40"/>
                  <a:gd name="T60" fmla="*/ 25 w 46"/>
                  <a:gd name="T61" fmla="*/ 15 h 40"/>
                  <a:gd name="T62" fmla="*/ 27 w 46"/>
                  <a:gd name="T63" fmla="*/ 15 h 40"/>
                  <a:gd name="T64" fmla="*/ 27 w 46"/>
                  <a:gd name="T65" fmla="*/ 29 h 40"/>
                  <a:gd name="T66" fmla="*/ 25 w 46"/>
                  <a:gd name="T67" fmla="*/ 29 h 40"/>
                  <a:gd name="T68" fmla="*/ 25 w 46"/>
                  <a:gd name="T69" fmla="*/ 15 h 40"/>
                  <a:gd name="T70" fmla="*/ 20 w 46"/>
                  <a:gd name="T71" fmla="*/ 29 h 40"/>
                  <a:gd name="T72" fmla="*/ 20 w 46"/>
                  <a:gd name="T73" fmla="*/ 15 h 40"/>
                  <a:gd name="T74" fmla="*/ 22 w 46"/>
                  <a:gd name="T75" fmla="*/ 15 h 40"/>
                  <a:gd name="T76" fmla="*/ 22 w 46"/>
                  <a:gd name="T77" fmla="*/ 29 h 40"/>
                  <a:gd name="T78" fmla="*/ 20 w 46"/>
                  <a:gd name="T79"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 h="40">
                    <a:moveTo>
                      <a:pt x="21" y="36"/>
                    </a:moveTo>
                    <a:cubicBezTo>
                      <a:pt x="21" y="35"/>
                      <a:pt x="21" y="35"/>
                      <a:pt x="21" y="34"/>
                    </a:cubicBezTo>
                    <a:cubicBezTo>
                      <a:pt x="20" y="33"/>
                      <a:pt x="20" y="33"/>
                      <a:pt x="22" y="33"/>
                    </a:cubicBezTo>
                    <a:cubicBezTo>
                      <a:pt x="23" y="33"/>
                      <a:pt x="24" y="33"/>
                      <a:pt x="25" y="33"/>
                    </a:cubicBezTo>
                    <a:cubicBezTo>
                      <a:pt x="29" y="28"/>
                      <a:pt x="29" y="28"/>
                      <a:pt x="29" y="28"/>
                    </a:cubicBezTo>
                    <a:cubicBezTo>
                      <a:pt x="29" y="15"/>
                      <a:pt x="29" y="15"/>
                      <a:pt x="29" y="15"/>
                    </a:cubicBezTo>
                    <a:cubicBezTo>
                      <a:pt x="29" y="13"/>
                      <a:pt x="32" y="13"/>
                      <a:pt x="32" y="15"/>
                    </a:cubicBezTo>
                    <a:cubicBezTo>
                      <a:pt x="32" y="25"/>
                      <a:pt x="32" y="25"/>
                      <a:pt x="32" y="25"/>
                    </a:cubicBezTo>
                    <a:cubicBezTo>
                      <a:pt x="34" y="23"/>
                      <a:pt x="34" y="23"/>
                      <a:pt x="34" y="23"/>
                    </a:cubicBezTo>
                    <a:cubicBezTo>
                      <a:pt x="34" y="15"/>
                      <a:pt x="34" y="15"/>
                      <a:pt x="34" y="15"/>
                    </a:cubicBezTo>
                    <a:cubicBezTo>
                      <a:pt x="34" y="13"/>
                      <a:pt x="37" y="13"/>
                      <a:pt x="37" y="15"/>
                    </a:cubicBezTo>
                    <a:cubicBezTo>
                      <a:pt x="37" y="20"/>
                      <a:pt x="37" y="20"/>
                      <a:pt x="37" y="20"/>
                    </a:cubicBezTo>
                    <a:cubicBezTo>
                      <a:pt x="39" y="18"/>
                      <a:pt x="39" y="18"/>
                      <a:pt x="39" y="18"/>
                    </a:cubicBezTo>
                    <a:cubicBezTo>
                      <a:pt x="39" y="15"/>
                      <a:pt x="39" y="15"/>
                      <a:pt x="39" y="15"/>
                    </a:cubicBezTo>
                    <a:cubicBezTo>
                      <a:pt x="39" y="13"/>
                      <a:pt x="42" y="13"/>
                      <a:pt x="42" y="15"/>
                    </a:cubicBezTo>
                    <a:cubicBezTo>
                      <a:pt x="42" y="15"/>
                      <a:pt x="42" y="15"/>
                      <a:pt x="42" y="15"/>
                    </a:cubicBezTo>
                    <a:cubicBezTo>
                      <a:pt x="46" y="11"/>
                      <a:pt x="46" y="11"/>
                      <a:pt x="46" y="11"/>
                    </a:cubicBezTo>
                    <a:cubicBezTo>
                      <a:pt x="36" y="11"/>
                      <a:pt x="27" y="11"/>
                      <a:pt x="17" y="11"/>
                    </a:cubicBezTo>
                    <a:cubicBezTo>
                      <a:pt x="15" y="11"/>
                      <a:pt x="15" y="10"/>
                      <a:pt x="14" y="9"/>
                    </a:cubicBezTo>
                    <a:cubicBezTo>
                      <a:pt x="14" y="6"/>
                      <a:pt x="13" y="4"/>
                      <a:pt x="12" y="2"/>
                    </a:cubicBezTo>
                    <a:cubicBezTo>
                      <a:pt x="12" y="0"/>
                      <a:pt x="12" y="0"/>
                      <a:pt x="10" y="0"/>
                    </a:cubicBezTo>
                    <a:cubicBezTo>
                      <a:pt x="7" y="0"/>
                      <a:pt x="4" y="0"/>
                      <a:pt x="1" y="0"/>
                    </a:cubicBezTo>
                    <a:cubicBezTo>
                      <a:pt x="0" y="0"/>
                      <a:pt x="0" y="4"/>
                      <a:pt x="2" y="4"/>
                    </a:cubicBezTo>
                    <a:cubicBezTo>
                      <a:pt x="4" y="4"/>
                      <a:pt x="6" y="4"/>
                      <a:pt x="9" y="4"/>
                    </a:cubicBezTo>
                    <a:cubicBezTo>
                      <a:pt x="10" y="4"/>
                      <a:pt x="10" y="4"/>
                      <a:pt x="11" y="5"/>
                    </a:cubicBezTo>
                    <a:cubicBezTo>
                      <a:pt x="13" y="16"/>
                      <a:pt x="16" y="25"/>
                      <a:pt x="18" y="36"/>
                    </a:cubicBezTo>
                    <a:cubicBezTo>
                      <a:pt x="19" y="38"/>
                      <a:pt x="19" y="38"/>
                      <a:pt x="18" y="39"/>
                    </a:cubicBezTo>
                    <a:cubicBezTo>
                      <a:pt x="17" y="39"/>
                      <a:pt x="17" y="40"/>
                      <a:pt x="17" y="40"/>
                    </a:cubicBezTo>
                    <a:cubicBezTo>
                      <a:pt x="21" y="36"/>
                      <a:pt x="21" y="36"/>
                      <a:pt x="21" y="36"/>
                    </a:cubicBezTo>
                    <a:cubicBezTo>
                      <a:pt x="21" y="36"/>
                      <a:pt x="21" y="36"/>
                      <a:pt x="21" y="36"/>
                    </a:cubicBezTo>
                    <a:close/>
                    <a:moveTo>
                      <a:pt x="25" y="15"/>
                    </a:moveTo>
                    <a:cubicBezTo>
                      <a:pt x="25" y="13"/>
                      <a:pt x="27" y="13"/>
                      <a:pt x="27" y="15"/>
                    </a:cubicBezTo>
                    <a:cubicBezTo>
                      <a:pt x="27" y="29"/>
                      <a:pt x="27" y="29"/>
                      <a:pt x="27" y="29"/>
                    </a:cubicBezTo>
                    <a:cubicBezTo>
                      <a:pt x="27" y="30"/>
                      <a:pt x="25" y="30"/>
                      <a:pt x="25" y="29"/>
                    </a:cubicBezTo>
                    <a:lnTo>
                      <a:pt x="25" y="15"/>
                    </a:lnTo>
                    <a:close/>
                    <a:moveTo>
                      <a:pt x="20" y="29"/>
                    </a:moveTo>
                    <a:cubicBezTo>
                      <a:pt x="20" y="15"/>
                      <a:pt x="20" y="15"/>
                      <a:pt x="20" y="15"/>
                    </a:cubicBezTo>
                    <a:cubicBezTo>
                      <a:pt x="20" y="13"/>
                      <a:pt x="22" y="13"/>
                      <a:pt x="22" y="15"/>
                    </a:cubicBezTo>
                    <a:cubicBezTo>
                      <a:pt x="22" y="29"/>
                      <a:pt x="22" y="29"/>
                      <a:pt x="22" y="29"/>
                    </a:cubicBezTo>
                    <a:cubicBezTo>
                      <a:pt x="22" y="30"/>
                      <a:pt x="20" y="30"/>
                      <a:pt x="20"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21" name="Freeform 532">
                <a:extLst>
                  <a:ext uri="{FF2B5EF4-FFF2-40B4-BE49-F238E27FC236}">
                    <a16:creationId xmlns:a16="http://schemas.microsoft.com/office/drawing/2014/main" id="{35531A74-B62B-4CC2-91A0-0E562A2C9A6A}"/>
                  </a:ext>
                </a:extLst>
              </p:cNvPr>
              <p:cNvSpPr>
                <a:spLocks noEditPoints="1"/>
              </p:cNvSpPr>
              <p:nvPr/>
            </p:nvSpPr>
            <p:spPr bwMode="auto">
              <a:xfrm>
                <a:off x="9906000" y="2870201"/>
                <a:ext cx="458788" cy="447675"/>
              </a:xfrm>
              <a:custGeom>
                <a:avLst/>
                <a:gdLst>
                  <a:gd name="T0" fmla="*/ 26 w 38"/>
                  <a:gd name="T1" fmla="*/ 18 h 37"/>
                  <a:gd name="T2" fmla="*/ 23 w 38"/>
                  <a:gd name="T3" fmla="*/ 18 h 37"/>
                  <a:gd name="T4" fmla="*/ 23 w 38"/>
                  <a:gd name="T5" fmla="*/ 7 h 37"/>
                  <a:gd name="T6" fmla="*/ 21 w 38"/>
                  <a:gd name="T7" fmla="*/ 9 h 37"/>
                  <a:gd name="T8" fmla="*/ 21 w 38"/>
                  <a:gd name="T9" fmla="*/ 18 h 37"/>
                  <a:gd name="T10" fmla="*/ 18 w 38"/>
                  <a:gd name="T11" fmla="*/ 18 h 37"/>
                  <a:gd name="T12" fmla="*/ 18 w 38"/>
                  <a:gd name="T13" fmla="*/ 12 h 37"/>
                  <a:gd name="T14" fmla="*/ 16 w 38"/>
                  <a:gd name="T15" fmla="*/ 14 h 37"/>
                  <a:gd name="T16" fmla="*/ 16 w 38"/>
                  <a:gd name="T17" fmla="*/ 18 h 37"/>
                  <a:gd name="T18" fmla="*/ 13 w 38"/>
                  <a:gd name="T19" fmla="*/ 18 h 37"/>
                  <a:gd name="T20" fmla="*/ 13 w 38"/>
                  <a:gd name="T21" fmla="*/ 17 h 37"/>
                  <a:gd name="T22" fmla="*/ 9 w 38"/>
                  <a:gd name="T23" fmla="*/ 22 h 37"/>
                  <a:gd name="T24" fmla="*/ 30 w 38"/>
                  <a:gd name="T25" fmla="*/ 22 h 37"/>
                  <a:gd name="T26" fmla="*/ 33 w 38"/>
                  <a:gd name="T27" fmla="*/ 20 h 37"/>
                  <a:gd name="T28" fmla="*/ 37 w 38"/>
                  <a:gd name="T29" fmla="*/ 2 h 37"/>
                  <a:gd name="T30" fmla="*/ 36 w 38"/>
                  <a:gd name="T31" fmla="*/ 0 h 37"/>
                  <a:gd name="T32" fmla="*/ 30 w 38"/>
                  <a:gd name="T33" fmla="*/ 0 h 37"/>
                  <a:gd name="T34" fmla="*/ 26 w 38"/>
                  <a:gd name="T35" fmla="*/ 4 h 37"/>
                  <a:gd name="T36" fmla="*/ 26 w 38"/>
                  <a:gd name="T37" fmla="*/ 18 h 37"/>
                  <a:gd name="T38" fmla="*/ 31 w 38"/>
                  <a:gd name="T39" fmla="*/ 4 h 37"/>
                  <a:gd name="T40" fmla="*/ 31 w 38"/>
                  <a:gd name="T41" fmla="*/ 18 h 37"/>
                  <a:gd name="T42" fmla="*/ 28 w 38"/>
                  <a:gd name="T43" fmla="*/ 18 h 37"/>
                  <a:gd name="T44" fmla="*/ 28 w 38"/>
                  <a:gd name="T45" fmla="*/ 4 h 37"/>
                  <a:gd name="T46" fmla="*/ 31 w 38"/>
                  <a:gd name="T47" fmla="*/ 4 h 37"/>
                  <a:gd name="T48" fmla="*/ 6 w 38"/>
                  <a:gd name="T49" fmla="*/ 37 h 37"/>
                  <a:gd name="T50" fmla="*/ 10 w 38"/>
                  <a:gd name="T51" fmla="*/ 35 h 37"/>
                  <a:gd name="T52" fmla="*/ 13 w 38"/>
                  <a:gd name="T53" fmla="*/ 33 h 37"/>
                  <a:gd name="T54" fmla="*/ 22 w 38"/>
                  <a:gd name="T55" fmla="*/ 33 h 37"/>
                  <a:gd name="T56" fmla="*/ 24 w 38"/>
                  <a:gd name="T57" fmla="*/ 35 h 37"/>
                  <a:gd name="T58" fmla="*/ 29 w 38"/>
                  <a:gd name="T59" fmla="*/ 37 h 37"/>
                  <a:gd name="T60" fmla="*/ 34 w 38"/>
                  <a:gd name="T61" fmla="*/ 32 h 37"/>
                  <a:gd name="T62" fmla="*/ 29 w 38"/>
                  <a:gd name="T63" fmla="*/ 26 h 37"/>
                  <a:gd name="T64" fmla="*/ 24 w 38"/>
                  <a:gd name="T65" fmla="*/ 29 h 37"/>
                  <a:gd name="T66" fmla="*/ 22 w 38"/>
                  <a:gd name="T67" fmla="*/ 31 h 37"/>
                  <a:gd name="T68" fmla="*/ 13 w 38"/>
                  <a:gd name="T69" fmla="*/ 31 h 37"/>
                  <a:gd name="T70" fmla="*/ 10 w 38"/>
                  <a:gd name="T71" fmla="*/ 29 h 37"/>
                  <a:gd name="T72" fmla="*/ 7 w 38"/>
                  <a:gd name="T73" fmla="*/ 27 h 37"/>
                  <a:gd name="T74" fmla="*/ 5 w 38"/>
                  <a:gd name="T75" fmla="*/ 25 h 37"/>
                  <a:gd name="T76" fmla="*/ 1 w 38"/>
                  <a:gd name="T77" fmla="*/ 29 h 37"/>
                  <a:gd name="T78" fmla="*/ 0 w 38"/>
                  <a:gd name="T79" fmla="*/ 32 h 37"/>
                  <a:gd name="T80" fmla="*/ 6 w 38"/>
                  <a:gd name="T81" fmla="*/ 37 h 37"/>
                  <a:gd name="T82" fmla="*/ 29 w 38"/>
                  <a:gd name="T83" fmla="*/ 29 h 37"/>
                  <a:gd name="T84" fmla="*/ 31 w 38"/>
                  <a:gd name="T85" fmla="*/ 32 h 37"/>
                  <a:gd name="T86" fmla="*/ 29 w 38"/>
                  <a:gd name="T87" fmla="*/ 34 h 37"/>
                  <a:gd name="T88" fmla="*/ 26 w 38"/>
                  <a:gd name="T89" fmla="*/ 32 h 37"/>
                  <a:gd name="T90" fmla="*/ 29 w 38"/>
                  <a:gd name="T91" fmla="*/ 29 h 37"/>
                  <a:gd name="T92" fmla="*/ 6 w 38"/>
                  <a:gd name="T93" fmla="*/ 29 h 37"/>
                  <a:gd name="T94" fmla="*/ 8 w 38"/>
                  <a:gd name="T95" fmla="*/ 32 h 37"/>
                  <a:gd name="T96" fmla="*/ 6 w 38"/>
                  <a:gd name="T97" fmla="*/ 34 h 37"/>
                  <a:gd name="T98" fmla="*/ 3 w 38"/>
                  <a:gd name="T99" fmla="*/ 32 h 37"/>
                  <a:gd name="T100" fmla="*/ 6 w 38"/>
                  <a:gd name="T101"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 h="37">
                    <a:moveTo>
                      <a:pt x="26" y="18"/>
                    </a:moveTo>
                    <a:cubicBezTo>
                      <a:pt x="26" y="19"/>
                      <a:pt x="23" y="19"/>
                      <a:pt x="23" y="18"/>
                    </a:cubicBezTo>
                    <a:cubicBezTo>
                      <a:pt x="23" y="7"/>
                      <a:pt x="23" y="7"/>
                      <a:pt x="23" y="7"/>
                    </a:cubicBezTo>
                    <a:cubicBezTo>
                      <a:pt x="21" y="9"/>
                      <a:pt x="21" y="9"/>
                      <a:pt x="21" y="9"/>
                    </a:cubicBezTo>
                    <a:cubicBezTo>
                      <a:pt x="21" y="18"/>
                      <a:pt x="21" y="18"/>
                      <a:pt x="21" y="18"/>
                    </a:cubicBezTo>
                    <a:cubicBezTo>
                      <a:pt x="21" y="19"/>
                      <a:pt x="18" y="19"/>
                      <a:pt x="18" y="18"/>
                    </a:cubicBezTo>
                    <a:cubicBezTo>
                      <a:pt x="18" y="12"/>
                      <a:pt x="18" y="12"/>
                      <a:pt x="18" y="12"/>
                    </a:cubicBezTo>
                    <a:cubicBezTo>
                      <a:pt x="16" y="14"/>
                      <a:pt x="16" y="14"/>
                      <a:pt x="16" y="14"/>
                    </a:cubicBezTo>
                    <a:cubicBezTo>
                      <a:pt x="16" y="18"/>
                      <a:pt x="16" y="18"/>
                      <a:pt x="16" y="18"/>
                    </a:cubicBezTo>
                    <a:cubicBezTo>
                      <a:pt x="16" y="19"/>
                      <a:pt x="13" y="19"/>
                      <a:pt x="13" y="18"/>
                    </a:cubicBezTo>
                    <a:cubicBezTo>
                      <a:pt x="13" y="17"/>
                      <a:pt x="13" y="17"/>
                      <a:pt x="13" y="17"/>
                    </a:cubicBezTo>
                    <a:cubicBezTo>
                      <a:pt x="9" y="22"/>
                      <a:pt x="9" y="22"/>
                      <a:pt x="9" y="22"/>
                    </a:cubicBezTo>
                    <a:cubicBezTo>
                      <a:pt x="16" y="22"/>
                      <a:pt x="23" y="22"/>
                      <a:pt x="30" y="22"/>
                    </a:cubicBezTo>
                    <a:cubicBezTo>
                      <a:pt x="32" y="22"/>
                      <a:pt x="33" y="21"/>
                      <a:pt x="33" y="20"/>
                    </a:cubicBezTo>
                    <a:cubicBezTo>
                      <a:pt x="35" y="14"/>
                      <a:pt x="36" y="8"/>
                      <a:pt x="37" y="2"/>
                    </a:cubicBezTo>
                    <a:cubicBezTo>
                      <a:pt x="38" y="0"/>
                      <a:pt x="38" y="0"/>
                      <a:pt x="36" y="0"/>
                    </a:cubicBezTo>
                    <a:cubicBezTo>
                      <a:pt x="34" y="0"/>
                      <a:pt x="32" y="0"/>
                      <a:pt x="30" y="0"/>
                    </a:cubicBezTo>
                    <a:cubicBezTo>
                      <a:pt x="26" y="4"/>
                      <a:pt x="26" y="4"/>
                      <a:pt x="26" y="4"/>
                    </a:cubicBezTo>
                    <a:lnTo>
                      <a:pt x="26" y="18"/>
                    </a:lnTo>
                    <a:close/>
                    <a:moveTo>
                      <a:pt x="31" y="4"/>
                    </a:moveTo>
                    <a:cubicBezTo>
                      <a:pt x="31" y="18"/>
                      <a:pt x="31" y="18"/>
                      <a:pt x="31" y="18"/>
                    </a:cubicBezTo>
                    <a:cubicBezTo>
                      <a:pt x="31" y="19"/>
                      <a:pt x="28" y="19"/>
                      <a:pt x="28" y="18"/>
                    </a:cubicBezTo>
                    <a:cubicBezTo>
                      <a:pt x="28" y="4"/>
                      <a:pt x="28" y="4"/>
                      <a:pt x="28" y="4"/>
                    </a:cubicBezTo>
                    <a:cubicBezTo>
                      <a:pt x="28" y="2"/>
                      <a:pt x="31" y="2"/>
                      <a:pt x="31" y="4"/>
                    </a:cubicBezTo>
                    <a:close/>
                    <a:moveTo>
                      <a:pt x="6" y="37"/>
                    </a:moveTo>
                    <a:cubicBezTo>
                      <a:pt x="8" y="37"/>
                      <a:pt x="9" y="36"/>
                      <a:pt x="10" y="35"/>
                    </a:cubicBezTo>
                    <a:cubicBezTo>
                      <a:pt x="11" y="34"/>
                      <a:pt x="11" y="33"/>
                      <a:pt x="13" y="33"/>
                    </a:cubicBezTo>
                    <a:cubicBezTo>
                      <a:pt x="16" y="33"/>
                      <a:pt x="19" y="33"/>
                      <a:pt x="22" y="33"/>
                    </a:cubicBezTo>
                    <a:cubicBezTo>
                      <a:pt x="23" y="33"/>
                      <a:pt x="23" y="34"/>
                      <a:pt x="24" y="35"/>
                    </a:cubicBezTo>
                    <a:cubicBezTo>
                      <a:pt x="25" y="36"/>
                      <a:pt x="27" y="37"/>
                      <a:pt x="29" y="37"/>
                    </a:cubicBezTo>
                    <a:cubicBezTo>
                      <a:pt x="32" y="37"/>
                      <a:pt x="34" y="35"/>
                      <a:pt x="34" y="32"/>
                    </a:cubicBezTo>
                    <a:cubicBezTo>
                      <a:pt x="34" y="29"/>
                      <a:pt x="32" y="26"/>
                      <a:pt x="29" y="26"/>
                    </a:cubicBezTo>
                    <a:cubicBezTo>
                      <a:pt x="27" y="26"/>
                      <a:pt x="25" y="27"/>
                      <a:pt x="24" y="29"/>
                    </a:cubicBezTo>
                    <a:cubicBezTo>
                      <a:pt x="23" y="30"/>
                      <a:pt x="23" y="31"/>
                      <a:pt x="22" y="31"/>
                    </a:cubicBezTo>
                    <a:cubicBezTo>
                      <a:pt x="19" y="31"/>
                      <a:pt x="16" y="31"/>
                      <a:pt x="13" y="31"/>
                    </a:cubicBezTo>
                    <a:cubicBezTo>
                      <a:pt x="11" y="31"/>
                      <a:pt x="11" y="30"/>
                      <a:pt x="10" y="29"/>
                    </a:cubicBezTo>
                    <a:cubicBezTo>
                      <a:pt x="9" y="28"/>
                      <a:pt x="8" y="27"/>
                      <a:pt x="7" y="27"/>
                    </a:cubicBezTo>
                    <a:cubicBezTo>
                      <a:pt x="6" y="26"/>
                      <a:pt x="5" y="26"/>
                      <a:pt x="5" y="25"/>
                    </a:cubicBezTo>
                    <a:cubicBezTo>
                      <a:pt x="1" y="29"/>
                      <a:pt x="1" y="29"/>
                      <a:pt x="1" y="29"/>
                    </a:cubicBezTo>
                    <a:cubicBezTo>
                      <a:pt x="0" y="30"/>
                      <a:pt x="0" y="31"/>
                      <a:pt x="0" y="32"/>
                    </a:cubicBezTo>
                    <a:cubicBezTo>
                      <a:pt x="0" y="35"/>
                      <a:pt x="2" y="37"/>
                      <a:pt x="6" y="37"/>
                    </a:cubicBezTo>
                    <a:close/>
                    <a:moveTo>
                      <a:pt x="29" y="29"/>
                    </a:moveTo>
                    <a:cubicBezTo>
                      <a:pt x="30" y="29"/>
                      <a:pt x="31" y="31"/>
                      <a:pt x="31" y="32"/>
                    </a:cubicBezTo>
                    <a:cubicBezTo>
                      <a:pt x="31" y="33"/>
                      <a:pt x="30" y="34"/>
                      <a:pt x="29" y="34"/>
                    </a:cubicBezTo>
                    <a:cubicBezTo>
                      <a:pt x="28" y="34"/>
                      <a:pt x="26" y="33"/>
                      <a:pt x="26" y="32"/>
                    </a:cubicBezTo>
                    <a:cubicBezTo>
                      <a:pt x="26" y="31"/>
                      <a:pt x="28" y="29"/>
                      <a:pt x="29" y="29"/>
                    </a:cubicBezTo>
                    <a:close/>
                    <a:moveTo>
                      <a:pt x="6" y="29"/>
                    </a:moveTo>
                    <a:cubicBezTo>
                      <a:pt x="7" y="29"/>
                      <a:pt x="8" y="31"/>
                      <a:pt x="8" y="32"/>
                    </a:cubicBezTo>
                    <a:cubicBezTo>
                      <a:pt x="8" y="33"/>
                      <a:pt x="7" y="34"/>
                      <a:pt x="6" y="34"/>
                    </a:cubicBezTo>
                    <a:cubicBezTo>
                      <a:pt x="4" y="34"/>
                      <a:pt x="3" y="33"/>
                      <a:pt x="3" y="32"/>
                    </a:cubicBezTo>
                    <a:cubicBezTo>
                      <a:pt x="3" y="31"/>
                      <a:pt x="4" y="29"/>
                      <a:pt x="6" y="29"/>
                    </a:cubicBezTo>
                    <a:close/>
                  </a:path>
                </a:pathLst>
              </a:custGeom>
              <a:solidFill>
                <a:schemeClr val="tx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pic>
          <p:nvPicPr>
            <p:cNvPr id="18" name="图片 17">
              <a:extLst>
                <a:ext uri="{FF2B5EF4-FFF2-40B4-BE49-F238E27FC236}">
                  <a16:creationId xmlns:a16="http://schemas.microsoft.com/office/drawing/2014/main" id="{97EE7754-CF8B-4432-BA76-AEF5051CCAF4}"/>
                </a:ext>
              </a:extLst>
            </p:cNvPr>
            <p:cNvPicPr>
              <a:picLocks noChangeAspect="1"/>
            </p:cNvPicPr>
            <p:nvPr/>
          </p:nvPicPr>
          <p:blipFill>
            <a:blip r:embed="rId14" cstate="print">
              <a:clrChange>
                <a:clrFrom>
                  <a:srgbClr val="F9FFFF"/>
                </a:clrFrom>
                <a:clrTo>
                  <a:srgbClr val="F9FFFF">
                    <a:alpha val="0"/>
                  </a:srgbClr>
                </a:clrTo>
              </a:clrChange>
              <a:extLst>
                <a:ext uri="{28A0092B-C50C-407E-A947-70E740481C1C}">
                  <a14:useLocalDpi xmlns:a14="http://schemas.microsoft.com/office/drawing/2010/main" val="0"/>
                </a:ext>
              </a:extLst>
            </a:blip>
            <a:stretch>
              <a:fillRect/>
            </a:stretch>
          </p:blipFill>
          <p:spPr>
            <a:xfrm rot="849809">
              <a:off x="11312555" y="1724963"/>
              <a:ext cx="360589" cy="360589"/>
            </a:xfrm>
            <a:prstGeom prst="rect">
              <a:avLst/>
            </a:prstGeom>
          </p:spPr>
        </p:pic>
        <p:pic>
          <p:nvPicPr>
            <p:cNvPr id="19" name="图片 18">
              <a:extLst>
                <a:ext uri="{FF2B5EF4-FFF2-40B4-BE49-F238E27FC236}">
                  <a16:creationId xmlns:a16="http://schemas.microsoft.com/office/drawing/2014/main" id="{F4ED12EC-45FC-4CD0-922B-B474E3A2E74E}"/>
                </a:ext>
              </a:extLst>
            </p:cNvPr>
            <p:cNvPicPr>
              <a:picLocks noChangeAspect="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7609">
              <a:off x="10770475" y="1103145"/>
              <a:ext cx="496283" cy="496283"/>
            </a:xfrm>
            <a:prstGeom prst="rect">
              <a:avLst/>
            </a:prstGeom>
          </p:spPr>
        </p:pic>
      </p:grpSp>
      <p:sp>
        <p:nvSpPr>
          <p:cNvPr id="22" name="MH_Entry_3">
            <a:hlinkClick r:id="rId11" action="ppaction://hlinksldjump"/>
            <a:extLst>
              <a:ext uri="{FF2B5EF4-FFF2-40B4-BE49-F238E27FC236}">
                <a16:creationId xmlns:a16="http://schemas.microsoft.com/office/drawing/2014/main" id="{90AAADE9-A366-486E-A331-ECB586B346D5}"/>
              </a:ext>
            </a:extLst>
          </p:cNvPr>
          <p:cNvSpPr txBox="1"/>
          <p:nvPr>
            <p:custDataLst>
              <p:tags r:id="rId7"/>
            </p:custDataLst>
          </p:nvPr>
        </p:nvSpPr>
        <p:spPr>
          <a:xfrm>
            <a:off x="1038877" y="4966017"/>
            <a:ext cx="3883177" cy="443900"/>
          </a:xfrm>
          <a:custGeom>
            <a:avLst/>
            <a:gdLst>
              <a:gd name="connsiteX0" fmla="*/ 0 w 2773194"/>
              <a:gd name="connsiteY0" fmla="*/ 0 h 253350"/>
              <a:gd name="connsiteX1" fmla="*/ 2508325 w 2773194"/>
              <a:gd name="connsiteY1" fmla="*/ 0 h 253350"/>
              <a:gd name="connsiteX2" fmla="*/ 2773194 w 2773194"/>
              <a:gd name="connsiteY2" fmla="*/ 253350 h 253350"/>
              <a:gd name="connsiteX3" fmla="*/ 0 w 2773194"/>
              <a:gd name="connsiteY3" fmla="*/ 253350 h 253350"/>
            </a:gdLst>
            <a:ahLst/>
            <a:cxnLst>
              <a:cxn ang="0">
                <a:pos x="connsiteX0" y="connsiteY0"/>
              </a:cxn>
              <a:cxn ang="0">
                <a:pos x="connsiteX1" y="connsiteY1"/>
              </a:cxn>
              <a:cxn ang="0">
                <a:pos x="connsiteX2" y="connsiteY2"/>
              </a:cxn>
              <a:cxn ang="0">
                <a:pos x="connsiteX3" y="connsiteY3"/>
              </a:cxn>
            </a:cxnLst>
            <a:rect l="l" t="t" r="r" b="b"/>
            <a:pathLst>
              <a:path w="2773194" h="253350">
                <a:moveTo>
                  <a:pt x="0" y="0"/>
                </a:moveTo>
                <a:lnTo>
                  <a:pt x="2508325" y="0"/>
                </a:lnTo>
                <a:lnTo>
                  <a:pt x="2773194" y="253350"/>
                </a:lnTo>
                <a:lnTo>
                  <a:pt x="0" y="253350"/>
                </a:lnTo>
                <a:close/>
              </a:path>
            </a:pathLst>
          </a:custGeom>
          <a:solidFill>
            <a:schemeClr val="tx1">
              <a:lumMod val="50000"/>
              <a:lumOff val="50000"/>
            </a:schemeClr>
          </a:solidFill>
          <a:ln>
            <a:noFill/>
          </a:ln>
        </p:spPr>
        <p:txBody>
          <a:bodyPr wrap="square" lIns="71949" tIns="0" rIns="287793" bIns="0" anchor="ctr">
            <a:normAutofit/>
          </a:bodyPr>
          <a:lstStyle/>
          <a:p>
            <a:pPr algn="ctr" defTabSz="608843"/>
            <a:r>
              <a:rPr lang="zh-CN" altLang="en-US" sz="2400" dirty="0">
                <a:solidFill>
                  <a:prstClr val="white"/>
                </a:solidFill>
                <a:latin typeface="Times New Roman"/>
                <a:ea typeface="微软雅黑" panose="020B0503020204020204" pitchFamily="34" charset="-122"/>
              </a:rPr>
              <a:t>实训参考资料</a:t>
            </a:r>
          </a:p>
        </p:txBody>
      </p:sp>
      <p:sp>
        <p:nvSpPr>
          <p:cNvPr id="23" name="MH_Number_1">
            <a:hlinkClick r:id="" action="ppaction://noaction"/>
            <a:extLst>
              <a:ext uri="{FF2B5EF4-FFF2-40B4-BE49-F238E27FC236}">
                <a16:creationId xmlns:a16="http://schemas.microsoft.com/office/drawing/2014/main" id="{E0BE60A0-3CB2-44D5-AD69-5B86A9A2D3B0}"/>
              </a:ext>
            </a:extLst>
          </p:cNvPr>
          <p:cNvSpPr/>
          <p:nvPr>
            <p:custDataLst>
              <p:tags r:id="rId8"/>
            </p:custDataLst>
          </p:nvPr>
        </p:nvSpPr>
        <p:spPr>
          <a:xfrm>
            <a:off x="4921726" y="4894026"/>
            <a:ext cx="1492798" cy="51240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9525" cap="sq">
            <a:solidFill>
              <a:schemeClr val="tx1">
                <a:lumMod val="50000"/>
                <a:lumOff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688" rIns="0" bIns="45688" numCol="1" spcCol="0" rtlCol="0" fromWordArt="0" anchor="ctr" anchorCtr="0" forceAA="0" compatLnSpc="1">
            <a:noAutofit/>
          </a:bodyPr>
          <a:lstStyle/>
          <a:p>
            <a:pPr algn="ctr" defTabSz="608843">
              <a:spcBef>
                <a:spcPct val="0"/>
              </a:spcBef>
            </a:pPr>
            <a:r>
              <a:rPr lang="en-US" altLang="zh-CN" sz="2400" dirty="0">
                <a:solidFill>
                  <a:prstClr val="black">
                    <a:lumMod val="50000"/>
                    <a:lumOff val="50000"/>
                  </a:prstClr>
                </a:solidFill>
                <a:latin typeface="Times New Roman"/>
                <a:ea typeface="微软雅黑"/>
                <a:cs typeface="Times New Roman" panose="02020603050405020304" pitchFamily="18" charset="0"/>
              </a:rPr>
              <a:t>4.4</a:t>
            </a:r>
          </a:p>
        </p:txBody>
      </p:sp>
    </p:spTree>
    <p:extLst>
      <p:ext uri="{BB962C8B-B14F-4D97-AF65-F5344CB8AC3E}">
        <p14:creationId xmlns:p14="http://schemas.microsoft.com/office/powerpoint/2010/main" val="232881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4.2.1  </a:t>
            </a:r>
            <a:r>
              <a:rPr lang="zh-CN" altLang="en-US" dirty="0"/>
              <a:t>实训项目</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1201845" y="2015638"/>
            <a:ext cx="10600728" cy="5171357"/>
          </a:xfrm>
        </p:spPr>
        <p:txBody>
          <a:bodyPr/>
          <a:lstStyle/>
          <a:p>
            <a:pPr>
              <a:lnSpc>
                <a:spcPct val="150000"/>
              </a:lnSpc>
            </a:pPr>
            <a:r>
              <a:rPr lang="zh-CN" altLang="en-US" dirty="0"/>
              <a:t>项目一：选取一项熟悉的佛山非物质文化遗产，写作一篇公众号推送文章，从而助力佛山非遗文化传播。</a:t>
            </a:r>
          </a:p>
          <a:p>
            <a:pPr>
              <a:lnSpc>
                <a:spcPct val="150000"/>
              </a:lnSpc>
            </a:pPr>
            <a:r>
              <a:rPr lang="zh-CN" altLang="en-US" dirty="0"/>
              <a:t>项目二：选取一项熟悉的佛山非物质文化遗产，制作一条短视频，从而助力佛山非遗文化传播。</a:t>
            </a:r>
          </a:p>
          <a:p>
            <a:pPr>
              <a:lnSpc>
                <a:spcPct val="150000"/>
              </a:lnSpc>
            </a:pPr>
            <a:r>
              <a:rPr lang="zh-CN" altLang="en-US" dirty="0"/>
              <a:t>项目三：学会对微信公众号和抖音短视频运营数据进行分析，从而优化项目一和项目二内容。</a:t>
            </a:r>
          </a:p>
        </p:txBody>
      </p:sp>
      <p:grpSp>
        <p:nvGrpSpPr>
          <p:cNvPr id="39" name="组合 38">
            <a:extLst>
              <a:ext uri="{FF2B5EF4-FFF2-40B4-BE49-F238E27FC236}">
                <a16:creationId xmlns:a16="http://schemas.microsoft.com/office/drawing/2014/main" id="{6DF87722-D843-45FB-A1FE-75F9DBFD4573}"/>
              </a:ext>
            </a:extLst>
          </p:cNvPr>
          <p:cNvGrpSpPr/>
          <p:nvPr/>
        </p:nvGrpSpPr>
        <p:grpSpPr>
          <a:xfrm>
            <a:off x="1002882" y="2072324"/>
            <a:ext cx="584746" cy="486090"/>
            <a:chOff x="3721100" y="3419475"/>
            <a:chExt cx="858838" cy="682626"/>
          </a:xfrm>
          <a:solidFill>
            <a:schemeClr val="accent1">
              <a:lumMod val="50000"/>
            </a:schemeClr>
          </a:solidFill>
        </p:grpSpPr>
        <p:sp>
          <p:nvSpPr>
            <p:cNvPr id="40" name="Freeform 19">
              <a:extLst>
                <a:ext uri="{FF2B5EF4-FFF2-40B4-BE49-F238E27FC236}">
                  <a16:creationId xmlns:a16="http://schemas.microsoft.com/office/drawing/2014/main" id="{3238B699-A94A-4F6D-B495-C57168AE2755}"/>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1" name="Freeform 20">
              <a:extLst>
                <a:ext uri="{FF2B5EF4-FFF2-40B4-BE49-F238E27FC236}">
                  <a16:creationId xmlns:a16="http://schemas.microsoft.com/office/drawing/2014/main" id="{D6E01374-996B-4264-9E68-94DDB38081FF}"/>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2" name="Freeform 21">
              <a:extLst>
                <a:ext uri="{FF2B5EF4-FFF2-40B4-BE49-F238E27FC236}">
                  <a16:creationId xmlns:a16="http://schemas.microsoft.com/office/drawing/2014/main" id="{5A98FD23-D2D8-42BE-B5A5-3817D3C7F9B0}"/>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3" name="Freeform 22">
              <a:extLst>
                <a:ext uri="{FF2B5EF4-FFF2-40B4-BE49-F238E27FC236}">
                  <a16:creationId xmlns:a16="http://schemas.microsoft.com/office/drawing/2014/main" id="{9A66E4B2-E5D5-4CFE-878F-2F185607DE41}"/>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4" name="Freeform 23">
              <a:extLst>
                <a:ext uri="{FF2B5EF4-FFF2-40B4-BE49-F238E27FC236}">
                  <a16:creationId xmlns:a16="http://schemas.microsoft.com/office/drawing/2014/main" id="{137C0C11-E504-49C2-B9BD-73A78A2DFB8D}"/>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45" name="组合 44">
            <a:extLst>
              <a:ext uri="{FF2B5EF4-FFF2-40B4-BE49-F238E27FC236}">
                <a16:creationId xmlns:a16="http://schemas.microsoft.com/office/drawing/2014/main" id="{E47FCA82-F14F-46FB-98F1-CC4A78459CCD}"/>
              </a:ext>
            </a:extLst>
          </p:cNvPr>
          <p:cNvGrpSpPr/>
          <p:nvPr/>
        </p:nvGrpSpPr>
        <p:grpSpPr>
          <a:xfrm>
            <a:off x="935932" y="3210766"/>
            <a:ext cx="620287" cy="513550"/>
            <a:chOff x="3721100" y="3419475"/>
            <a:chExt cx="858838" cy="682626"/>
          </a:xfrm>
          <a:solidFill>
            <a:schemeClr val="accent1">
              <a:lumMod val="50000"/>
            </a:schemeClr>
          </a:solidFill>
        </p:grpSpPr>
        <p:sp>
          <p:nvSpPr>
            <p:cNvPr id="46" name="Freeform 19">
              <a:extLst>
                <a:ext uri="{FF2B5EF4-FFF2-40B4-BE49-F238E27FC236}">
                  <a16:creationId xmlns:a16="http://schemas.microsoft.com/office/drawing/2014/main" id="{E8DFB788-B921-460E-BCF3-FCAE148BA446}"/>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7" name="Freeform 20">
              <a:extLst>
                <a:ext uri="{FF2B5EF4-FFF2-40B4-BE49-F238E27FC236}">
                  <a16:creationId xmlns:a16="http://schemas.microsoft.com/office/drawing/2014/main" id="{A20F51D1-FC27-4CE6-850F-884A53AC8A0B}"/>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8" name="Freeform 21">
              <a:extLst>
                <a:ext uri="{FF2B5EF4-FFF2-40B4-BE49-F238E27FC236}">
                  <a16:creationId xmlns:a16="http://schemas.microsoft.com/office/drawing/2014/main" id="{DDF812EC-C4C9-46E1-A0F0-AF9B9B0AFC6F}"/>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49" name="Freeform 22">
              <a:extLst>
                <a:ext uri="{FF2B5EF4-FFF2-40B4-BE49-F238E27FC236}">
                  <a16:creationId xmlns:a16="http://schemas.microsoft.com/office/drawing/2014/main" id="{E6BCDBE4-09DB-47B9-98C7-363D23523482}"/>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0" name="Freeform 23">
              <a:extLst>
                <a:ext uri="{FF2B5EF4-FFF2-40B4-BE49-F238E27FC236}">
                  <a16:creationId xmlns:a16="http://schemas.microsoft.com/office/drawing/2014/main" id="{29475862-A70F-423E-8DF4-4C0312B2111D}"/>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grpSp>
        <p:nvGrpSpPr>
          <p:cNvPr id="51" name="组合 50">
            <a:extLst>
              <a:ext uri="{FF2B5EF4-FFF2-40B4-BE49-F238E27FC236}">
                <a16:creationId xmlns:a16="http://schemas.microsoft.com/office/drawing/2014/main" id="{0605EE88-2986-488F-8E1D-140091E176D7}"/>
              </a:ext>
            </a:extLst>
          </p:cNvPr>
          <p:cNvGrpSpPr/>
          <p:nvPr/>
        </p:nvGrpSpPr>
        <p:grpSpPr>
          <a:xfrm>
            <a:off x="953703" y="4154527"/>
            <a:ext cx="620287" cy="513550"/>
            <a:chOff x="3721100" y="3419475"/>
            <a:chExt cx="858838" cy="682626"/>
          </a:xfrm>
          <a:solidFill>
            <a:schemeClr val="accent1">
              <a:lumMod val="50000"/>
            </a:schemeClr>
          </a:solidFill>
        </p:grpSpPr>
        <p:sp>
          <p:nvSpPr>
            <p:cNvPr id="52" name="Freeform 19">
              <a:extLst>
                <a:ext uri="{FF2B5EF4-FFF2-40B4-BE49-F238E27FC236}">
                  <a16:creationId xmlns:a16="http://schemas.microsoft.com/office/drawing/2014/main" id="{95321AAC-BFCE-45D0-AC44-B72F61CA11E0}"/>
                </a:ext>
              </a:extLst>
            </p:cNvPr>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3" name="Freeform 20">
              <a:extLst>
                <a:ext uri="{FF2B5EF4-FFF2-40B4-BE49-F238E27FC236}">
                  <a16:creationId xmlns:a16="http://schemas.microsoft.com/office/drawing/2014/main" id="{7A31C704-AB23-4975-A737-690B2DBB0297}"/>
                </a:ext>
              </a:extLst>
            </p:cNvPr>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4" name="Freeform 21">
              <a:extLst>
                <a:ext uri="{FF2B5EF4-FFF2-40B4-BE49-F238E27FC236}">
                  <a16:creationId xmlns:a16="http://schemas.microsoft.com/office/drawing/2014/main" id="{F5570E89-E772-4519-A46E-A554641CA08A}"/>
                </a:ext>
              </a:extLst>
            </p:cNvPr>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5" name="Freeform 22">
              <a:extLst>
                <a:ext uri="{FF2B5EF4-FFF2-40B4-BE49-F238E27FC236}">
                  <a16:creationId xmlns:a16="http://schemas.microsoft.com/office/drawing/2014/main" id="{181B0E08-C694-473D-AFFD-CDB7202E3440}"/>
                </a:ext>
              </a:extLst>
            </p:cNvPr>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sp>
          <p:nvSpPr>
            <p:cNvPr id="56" name="Freeform 23">
              <a:extLst>
                <a:ext uri="{FF2B5EF4-FFF2-40B4-BE49-F238E27FC236}">
                  <a16:creationId xmlns:a16="http://schemas.microsoft.com/office/drawing/2014/main" id="{0A0696F8-ECC4-4C23-AAA6-4DEC7B8EBBCF}"/>
                </a:ext>
              </a:extLst>
            </p:cNvPr>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pPr defTabSz="608843"/>
              <a:endParaRPr lang="zh-CN" altLang="en-US" sz="2400">
                <a:solidFill>
                  <a:prstClr val="black"/>
                </a:solidFill>
                <a:latin typeface="Times New Roman"/>
                <a:ea typeface="微软雅黑"/>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4.2.2  </a:t>
            </a:r>
            <a:r>
              <a:rPr lang="zh-CN" altLang="en-US" dirty="0"/>
              <a:t>实训步骤</a:t>
            </a:r>
            <a:endParaRPr lang="zh-CN" altLang="en-US" dirty="0">
              <a:solidFill>
                <a:srgbClr val="FF0000"/>
              </a:solidFill>
              <a:latin typeface="楷体" panose="02010609060101010101" pitchFamily="49" charset="-122"/>
              <a:ea typeface="楷体" panose="02010609060101010101" pitchFamily="49" charset="-122"/>
            </a:endParaRPr>
          </a:p>
        </p:txBody>
      </p:sp>
      <p:sp>
        <p:nvSpPr>
          <p:cNvPr id="38" name="内容占位符 2">
            <a:extLst>
              <a:ext uri="{FF2B5EF4-FFF2-40B4-BE49-F238E27FC236}">
                <a16:creationId xmlns:a16="http://schemas.microsoft.com/office/drawing/2014/main" id="{FA870C12-C00B-4F34-BBA7-BD87BC79DB86}"/>
              </a:ext>
            </a:extLst>
          </p:cNvPr>
          <p:cNvSpPr>
            <a:spLocks noGrp="1"/>
          </p:cNvSpPr>
          <p:nvPr>
            <p:ph idx="1"/>
          </p:nvPr>
        </p:nvSpPr>
        <p:spPr>
          <a:xfrm>
            <a:off x="751171" y="1349863"/>
            <a:ext cx="10600728" cy="5171357"/>
          </a:xfrm>
        </p:spPr>
        <p:txBody>
          <a:bodyPr/>
          <a:lstStyle/>
          <a:p>
            <a:pPr>
              <a:lnSpc>
                <a:spcPct val="150000"/>
              </a:lnSpc>
            </a:pPr>
            <a:r>
              <a:rPr lang="en-US" altLang="zh-CN" dirty="0"/>
              <a:t>1.	</a:t>
            </a:r>
            <a:r>
              <a:rPr lang="zh-CN" altLang="en-US" dirty="0"/>
              <a:t>复习本课程模块二中数据分析、模块三中微信公众号及短视频推广的相关知识。</a:t>
            </a:r>
          </a:p>
          <a:p>
            <a:pPr>
              <a:lnSpc>
                <a:spcPct val="150000"/>
              </a:lnSpc>
            </a:pPr>
            <a:r>
              <a:rPr lang="en-US" altLang="zh-CN" dirty="0"/>
              <a:t>2.	</a:t>
            </a:r>
            <a:r>
              <a:rPr lang="zh-CN" altLang="en-US" dirty="0"/>
              <a:t>每个实训项目拆解为三个实训小任务，共</a:t>
            </a:r>
            <a:r>
              <a:rPr lang="en-US" altLang="zh-CN" dirty="0"/>
              <a:t>9</a:t>
            </a:r>
            <a:r>
              <a:rPr lang="zh-CN" altLang="en-US" dirty="0"/>
              <a:t>个实训任务，请按照要求依次完成实训任务。</a:t>
            </a:r>
          </a:p>
          <a:p>
            <a:pPr>
              <a:lnSpc>
                <a:spcPct val="150000"/>
              </a:lnSpc>
            </a:pPr>
            <a:r>
              <a:rPr lang="en-US" altLang="zh-CN" dirty="0"/>
              <a:t>3.	</a:t>
            </a:r>
            <a:r>
              <a:rPr lang="zh-CN" altLang="en-US" dirty="0"/>
              <a:t>实训过程中可采用线上线下混合学习的方式，学生以小组为单位协同合作，通过头脑风暴活动集思广益，共同完成实训任务。</a:t>
            </a:r>
          </a:p>
          <a:p>
            <a:pPr>
              <a:lnSpc>
                <a:spcPct val="150000"/>
              </a:lnSpc>
            </a:pPr>
            <a:r>
              <a:rPr lang="en-US" altLang="zh-CN" dirty="0"/>
              <a:t>4.	</a:t>
            </a:r>
            <a:r>
              <a:rPr lang="zh-CN" altLang="en-US" dirty="0"/>
              <a:t>每项实训任务的实训成果需要整理到相关表格或以思维导图形式呈现。</a:t>
            </a:r>
          </a:p>
          <a:p>
            <a:pPr>
              <a:lnSpc>
                <a:spcPct val="150000"/>
              </a:lnSpc>
            </a:pPr>
            <a:r>
              <a:rPr lang="en-US" altLang="zh-CN" dirty="0"/>
              <a:t>5.	</a:t>
            </a:r>
            <a:r>
              <a:rPr lang="zh-CN" altLang="en-US" dirty="0"/>
              <a:t>一周实训结束时，各学生小组依次上台展示并汇报实训项目成果。</a:t>
            </a:r>
          </a:p>
          <a:p>
            <a:pPr>
              <a:lnSpc>
                <a:spcPct val="150000"/>
              </a:lnSpc>
            </a:pPr>
            <a:endParaRPr lang="zh-CN" altLang="en-US" dirty="0"/>
          </a:p>
        </p:txBody>
      </p:sp>
    </p:spTree>
    <p:extLst>
      <p:ext uri="{BB962C8B-B14F-4D97-AF65-F5344CB8AC3E}">
        <p14:creationId xmlns:p14="http://schemas.microsoft.com/office/powerpoint/2010/main" val="4180575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ASKTAG" val="normalMask"/>
</p:tagLst>
</file>

<file path=ppt/tags/tag10.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33.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ENTRY"/>
  <p:tag name="ID" val="545818"/>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427150712"/>
  <p:tag name="MH_LIBRARY" val="CONTENTS"/>
  <p:tag name="MH_TYPE" val="NUMBER"/>
  <p:tag name="ID" val="545818"/>
  <p:tag name="MH_ORDER" val="1"/>
</p:tagLst>
</file>

<file path=ppt/theme/theme1.xml><?xml version="1.0" encoding="utf-8"?>
<a:theme xmlns:a="http://schemas.openxmlformats.org/drawingml/2006/main" name="1_Office 主题​​">
  <a:themeElements>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fontScheme name="常用">
      <a:majorFont>
        <a:latin typeface="Arial"/>
        <a:ea typeface="微软雅黑"/>
        <a:cs typeface=""/>
      </a:majorFont>
      <a:minorFont>
        <a:latin typeface="Times New Roman"/>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自定义 646">
    <a:dk1>
      <a:sysClr val="windowText" lastClr="000000"/>
    </a:dk1>
    <a:lt1>
      <a:sysClr val="window" lastClr="FFFFFF"/>
    </a:lt1>
    <a:dk2>
      <a:srgbClr val="44546A"/>
    </a:dk2>
    <a:lt2>
      <a:srgbClr val="E7E6E6"/>
    </a:lt2>
    <a:accent1>
      <a:srgbClr val="3A98BC"/>
    </a:accent1>
    <a:accent2>
      <a:srgbClr val="E6460C"/>
    </a:accent2>
    <a:accent3>
      <a:srgbClr val="3A98BC"/>
    </a:accent3>
    <a:accent4>
      <a:srgbClr val="E6460C"/>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3864</Words>
  <Application>Microsoft Office PowerPoint</Application>
  <PresentationFormat>宽屏</PresentationFormat>
  <Paragraphs>796</Paragraphs>
  <Slides>41</Slides>
  <Notes>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等线</vt:lpstr>
      <vt:lpstr>楷体</vt:lpstr>
      <vt:lpstr>隶书</vt:lpstr>
      <vt:lpstr>宋体</vt:lpstr>
      <vt:lpstr>微软雅黑</vt:lpstr>
      <vt:lpstr>Arial</vt:lpstr>
      <vt:lpstr>Calibri</vt:lpstr>
      <vt:lpstr>Constantia</vt:lpstr>
      <vt:lpstr>Times New Roman</vt:lpstr>
      <vt:lpstr>Wingdings</vt:lpstr>
      <vt:lpstr>1_Office 主题​​</vt:lpstr>
      <vt:lpstr>PowerPoint 演示文稿</vt:lpstr>
      <vt:lpstr>PowerPoint 演示文稿</vt:lpstr>
      <vt:lpstr>PowerPoint 演示文稿</vt:lpstr>
      <vt:lpstr>PowerPoint 演示文稿</vt:lpstr>
      <vt:lpstr>4.1.1  实训背景介绍</vt:lpstr>
      <vt:lpstr>4.1.2  实训导入</vt:lpstr>
      <vt:lpstr>PowerPoint 演示文稿</vt:lpstr>
      <vt:lpstr>4.2.1  实训项目</vt:lpstr>
      <vt:lpstr>4.2.2  实训步骤</vt:lpstr>
      <vt:lpstr>4.2.3  实训任务</vt:lpstr>
      <vt:lpstr>4.2.3  实训任务</vt:lpstr>
      <vt:lpstr>4.2.3  实训任务</vt:lpstr>
      <vt:lpstr>4.2.3  实训任务</vt:lpstr>
      <vt:lpstr>4.2.3  实训任务</vt:lpstr>
      <vt:lpstr>4.2.3  实训任务</vt:lpstr>
      <vt:lpstr>4.2.3  实训任务</vt:lpstr>
      <vt:lpstr>4.2.3  实训任务</vt:lpstr>
      <vt:lpstr>4.2.3  实训任务</vt:lpstr>
      <vt:lpstr>4.2.3  实训任务</vt:lpstr>
      <vt:lpstr>PowerPoint 演示文稿</vt:lpstr>
      <vt:lpstr>4.3.1  项目一学生自评表及教师评价表</vt:lpstr>
      <vt:lpstr>4.3.1  项目一学生自评表及教师评价表</vt:lpstr>
      <vt:lpstr>4.3.1  项目一学生自评表及教师评价表</vt:lpstr>
      <vt:lpstr>4.3.1  项目一学生自评表及教师评价表</vt:lpstr>
      <vt:lpstr>4.3.2  项目二学生自评表及教师评价表</vt:lpstr>
      <vt:lpstr>4.3.2  项目二学生自评表及教师评价表</vt:lpstr>
      <vt:lpstr>4.3.2  项目二学生自评表及教师评价表</vt:lpstr>
      <vt:lpstr>4.3.2  项目二学生自评表及教师评价表</vt:lpstr>
      <vt:lpstr>4.3.3  项目三学生自评表及教师评价表</vt:lpstr>
      <vt:lpstr>4.3.3  项目三学生自评表及教师评价表</vt:lpstr>
      <vt:lpstr>4.3.3  项目三学生自评表及教师评价表</vt:lpstr>
      <vt:lpstr>4.3.3  项目三学生自评表及教师评价表</vt:lpstr>
      <vt:lpstr>PowerPoint 演示文稿</vt:lpstr>
      <vt:lpstr>4.4.1  以“非遗文化”为主题的公众号文章</vt:lpstr>
      <vt:lpstr>4.4.2  短视频脚本撰写案例</vt:lpstr>
      <vt:lpstr>4.4.2  短视频脚本撰写案例</vt:lpstr>
      <vt:lpstr>4.4.3  数据分析操作案例</vt:lpstr>
      <vt:lpstr>4.4.3  数据分析操作案例</vt:lpstr>
      <vt:lpstr>4.4.3  数据分析操作案例</vt:lpstr>
      <vt:lpstr>4.4.3  数据分析操作案例</vt:lpstr>
      <vt:lpstr>4.4.3  数据分析操作案例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lailuyan</dc:creator>
  <cp:lastModifiedBy>lailuyan</cp:lastModifiedBy>
  <cp:revision>1</cp:revision>
  <dcterms:created xsi:type="dcterms:W3CDTF">2021-07-22T09:08:19Z</dcterms:created>
  <dcterms:modified xsi:type="dcterms:W3CDTF">2021-07-22T09:08:52Z</dcterms:modified>
</cp:coreProperties>
</file>