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Lst>
  <p:notesMasterIdLst>
    <p:notesMasterId r:id="rId153"/>
  </p:notesMasterIdLst>
  <p:sldIdLst>
    <p:sldId id="257" r:id="rId3"/>
    <p:sldId id="258" r:id="rId4"/>
    <p:sldId id="299" r:id="rId5"/>
    <p:sldId id="709" r:id="rId6"/>
    <p:sldId id="374" r:id="rId7"/>
    <p:sldId id="705" r:id="rId8"/>
    <p:sldId id="326" r:id="rId9"/>
    <p:sldId id="327" r:id="rId10"/>
    <p:sldId id="770" r:id="rId11"/>
    <p:sldId id="771" r:id="rId12"/>
    <p:sldId id="336" r:id="rId13"/>
    <p:sldId id="772" r:id="rId14"/>
    <p:sldId id="773" r:id="rId15"/>
    <p:sldId id="774" r:id="rId16"/>
    <p:sldId id="338" r:id="rId17"/>
    <p:sldId id="775" r:id="rId18"/>
    <p:sldId id="776" r:id="rId19"/>
    <p:sldId id="337" r:id="rId20"/>
    <p:sldId id="379" r:id="rId21"/>
    <p:sldId id="792" r:id="rId22"/>
    <p:sldId id="793" r:id="rId23"/>
    <p:sldId id="778" r:id="rId24"/>
    <p:sldId id="779" r:id="rId25"/>
    <p:sldId id="780" r:id="rId26"/>
    <p:sldId id="781" r:id="rId27"/>
    <p:sldId id="782" r:id="rId28"/>
    <p:sldId id="385" r:id="rId29"/>
    <p:sldId id="713" r:id="rId30"/>
    <p:sldId id="783" r:id="rId31"/>
    <p:sldId id="784" r:id="rId32"/>
    <p:sldId id="785" r:id="rId33"/>
    <p:sldId id="786" r:id="rId34"/>
    <p:sldId id="787" r:id="rId35"/>
    <p:sldId id="723" r:id="rId36"/>
    <p:sldId id="724" r:id="rId37"/>
    <p:sldId id="788" r:id="rId38"/>
    <p:sldId id="726" r:id="rId39"/>
    <p:sldId id="727" r:id="rId40"/>
    <p:sldId id="728" r:id="rId41"/>
    <p:sldId id="729" r:id="rId42"/>
    <p:sldId id="730" r:id="rId43"/>
    <p:sldId id="731" r:id="rId44"/>
    <p:sldId id="732" r:id="rId45"/>
    <p:sldId id="733" r:id="rId46"/>
    <p:sldId id="734" r:id="rId47"/>
    <p:sldId id="735" r:id="rId48"/>
    <p:sldId id="736" r:id="rId49"/>
    <p:sldId id="737" r:id="rId50"/>
    <p:sldId id="738" r:id="rId51"/>
    <p:sldId id="739" r:id="rId52"/>
    <p:sldId id="740" r:id="rId53"/>
    <p:sldId id="741" r:id="rId54"/>
    <p:sldId id="742" r:id="rId55"/>
    <p:sldId id="743" r:id="rId56"/>
    <p:sldId id="789" r:id="rId57"/>
    <p:sldId id="790" r:id="rId58"/>
    <p:sldId id="791" r:id="rId59"/>
    <p:sldId id="794" r:id="rId60"/>
    <p:sldId id="710" r:id="rId61"/>
    <p:sldId id="711" r:id="rId62"/>
    <p:sldId id="712" r:id="rId63"/>
    <p:sldId id="714" r:id="rId64"/>
    <p:sldId id="798" r:id="rId65"/>
    <p:sldId id="799" r:id="rId66"/>
    <p:sldId id="800" r:id="rId67"/>
    <p:sldId id="716" r:id="rId68"/>
    <p:sldId id="801" r:id="rId69"/>
    <p:sldId id="802" r:id="rId70"/>
    <p:sldId id="725" r:id="rId71"/>
    <p:sldId id="795" r:id="rId72"/>
    <p:sldId id="751" r:id="rId73"/>
    <p:sldId id="752" r:id="rId74"/>
    <p:sldId id="753" r:id="rId75"/>
    <p:sldId id="755" r:id="rId76"/>
    <p:sldId id="765" r:id="rId77"/>
    <p:sldId id="854" r:id="rId78"/>
    <p:sldId id="855" r:id="rId79"/>
    <p:sldId id="767" r:id="rId80"/>
    <p:sldId id="768" r:id="rId81"/>
    <p:sldId id="769" r:id="rId82"/>
    <p:sldId id="856" r:id="rId83"/>
    <p:sldId id="857" r:id="rId84"/>
    <p:sldId id="757" r:id="rId85"/>
    <p:sldId id="858" r:id="rId86"/>
    <p:sldId id="859" r:id="rId87"/>
    <p:sldId id="860" r:id="rId88"/>
    <p:sldId id="861" r:id="rId89"/>
    <p:sldId id="862" r:id="rId90"/>
    <p:sldId id="766" r:id="rId91"/>
    <p:sldId id="796" r:id="rId92"/>
    <p:sldId id="829" r:id="rId93"/>
    <p:sldId id="803" r:id="rId94"/>
    <p:sldId id="804" r:id="rId95"/>
    <p:sldId id="805" r:id="rId96"/>
    <p:sldId id="806" r:id="rId97"/>
    <p:sldId id="807" r:id="rId98"/>
    <p:sldId id="808" r:id="rId99"/>
    <p:sldId id="809" r:id="rId100"/>
    <p:sldId id="301" r:id="rId101"/>
    <p:sldId id="810" r:id="rId102"/>
    <p:sldId id="811" r:id="rId103"/>
    <p:sldId id="812" r:id="rId104"/>
    <p:sldId id="715" r:id="rId105"/>
    <p:sldId id="813" r:id="rId106"/>
    <p:sldId id="717" r:id="rId107"/>
    <p:sldId id="718" r:id="rId108"/>
    <p:sldId id="719" r:id="rId109"/>
    <p:sldId id="720" r:id="rId110"/>
    <p:sldId id="721" r:id="rId111"/>
    <p:sldId id="722" r:id="rId112"/>
    <p:sldId id="814" r:id="rId113"/>
    <p:sldId id="815" r:id="rId114"/>
    <p:sldId id="816" r:id="rId115"/>
    <p:sldId id="817" r:id="rId116"/>
    <p:sldId id="818" r:id="rId117"/>
    <p:sldId id="819" r:id="rId118"/>
    <p:sldId id="820" r:id="rId119"/>
    <p:sldId id="821" r:id="rId120"/>
    <p:sldId id="822" r:id="rId121"/>
    <p:sldId id="823" r:id="rId122"/>
    <p:sldId id="824" r:id="rId123"/>
    <p:sldId id="825" r:id="rId124"/>
    <p:sldId id="826" r:id="rId125"/>
    <p:sldId id="827" r:id="rId126"/>
    <p:sldId id="828" r:id="rId127"/>
    <p:sldId id="797" r:id="rId128"/>
    <p:sldId id="830" r:id="rId129"/>
    <p:sldId id="831" r:id="rId130"/>
    <p:sldId id="832" r:id="rId131"/>
    <p:sldId id="833" r:id="rId132"/>
    <p:sldId id="834" r:id="rId133"/>
    <p:sldId id="835" r:id="rId134"/>
    <p:sldId id="836" r:id="rId135"/>
    <p:sldId id="837" r:id="rId136"/>
    <p:sldId id="838" r:id="rId137"/>
    <p:sldId id="839" r:id="rId138"/>
    <p:sldId id="840" r:id="rId139"/>
    <p:sldId id="841" r:id="rId140"/>
    <p:sldId id="842" r:id="rId141"/>
    <p:sldId id="843" r:id="rId142"/>
    <p:sldId id="844" r:id="rId143"/>
    <p:sldId id="845" r:id="rId144"/>
    <p:sldId id="846" r:id="rId145"/>
    <p:sldId id="847" r:id="rId146"/>
    <p:sldId id="848" r:id="rId147"/>
    <p:sldId id="849" r:id="rId148"/>
    <p:sldId id="850" r:id="rId149"/>
    <p:sldId id="851" r:id="rId150"/>
    <p:sldId id="852" r:id="rId151"/>
    <p:sldId id="853" r:id="rId1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98BC"/>
    <a:srgbClr val="7F7F7F"/>
    <a:srgbClr val="F6F6F6"/>
    <a:srgbClr val="E8EF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notesMaster" Target="notesMasters/notes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presProps" Target="presProps.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38077E-4BF2-4F86-9EB1-6FA8260D8585}" type="doc">
      <dgm:prSet loTypeId="urn:microsoft.com/office/officeart/2005/8/layout/hierarchy2#1" loCatId="hierarchy" qsTypeId="urn:microsoft.com/office/officeart/2005/8/quickstyle/simple1#1" qsCatId="simple" csTypeId="urn:microsoft.com/office/officeart/2005/8/colors/accent1_2#1" csCatId="accent1" phldr="1"/>
      <dgm:spPr/>
      <dgm:t>
        <a:bodyPr/>
        <a:lstStyle/>
        <a:p>
          <a:endParaRPr lang="zh-CN" altLang="en-US"/>
        </a:p>
      </dgm:t>
    </dgm:pt>
    <dgm:pt modelId="{96493855-2AE0-4316-98A6-A32084E52B87}">
      <dgm:prSet phldrT="[文本]" custT="1"/>
      <dgm:spPr>
        <a:noFill/>
        <a:ln>
          <a:solidFill>
            <a:srgbClr val="0070C0"/>
          </a:solidFill>
        </a:ln>
      </dgm:spPr>
      <dgm:t>
        <a:bodyPr/>
        <a:lstStyle/>
        <a:p>
          <a:r>
            <a:rPr lang="zh-CN" altLang="en-US" sz="1800" b="1">
              <a:solidFill>
                <a:schemeClr val="tx1"/>
              </a:solidFill>
            </a:rPr>
            <a:t>用户定位的要点</a:t>
          </a:r>
        </a:p>
      </dgm:t>
    </dgm:pt>
    <dgm:pt modelId="{C681EAB1-6C06-49D6-8099-CE1118B8918F}" type="parTrans" cxnId="{F1BDA0D4-80B8-43A3-A2AD-D343E39529BE}">
      <dgm:prSet/>
      <dgm:spPr/>
      <dgm:t>
        <a:bodyPr/>
        <a:lstStyle/>
        <a:p>
          <a:endParaRPr lang="zh-CN" altLang="en-US" sz="1800">
            <a:solidFill>
              <a:schemeClr val="tx1"/>
            </a:solidFill>
          </a:endParaRPr>
        </a:p>
      </dgm:t>
    </dgm:pt>
    <dgm:pt modelId="{A5B7C391-9BC8-4A75-95BF-4856B0F4C9B7}" type="sibTrans" cxnId="{F1BDA0D4-80B8-43A3-A2AD-D343E39529BE}">
      <dgm:prSet/>
      <dgm:spPr/>
      <dgm:t>
        <a:bodyPr/>
        <a:lstStyle/>
        <a:p>
          <a:endParaRPr lang="zh-CN" altLang="en-US" sz="1800">
            <a:solidFill>
              <a:schemeClr val="tx1"/>
            </a:solidFill>
          </a:endParaRPr>
        </a:p>
      </dgm:t>
    </dgm:pt>
    <dgm:pt modelId="{AA1F59C8-EB0D-47E3-A0DE-F3AE09D50FFD}">
      <dgm:prSet phldrT="[文本]" custT="1"/>
      <dgm:spPr>
        <a:noFill/>
        <a:ln>
          <a:solidFill>
            <a:srgbClr val="0070C0"/>
          </a:solidFill>
        </a:ln>
      </dgm:spPr>
      <dgm:t>
        <a:bodyPr/>
        <a:lstStyle/>
        <a:p>
          <a:r>
            <a:rPr lang="zh-CN" altLang="en-US" sz="1800">
              <a:solidFill>
                <a:schemeClr val="tx1"/>
              </a:solidFill>
            </a:rPr>
            <a:t>用户属性</a:t>
          </a:r>
        </a:p>
      </dgm:t>
    </dgm:pt>
    <dgm:pt modelId="{88CB2A09-24A1-4A36-A1AB-D3E613D8CEEB}" type="parTrans" cxnId="{6DC70F20-3664-4E89-A5E8-6D5B6F605AC9}">
      <dgm:prSet custT="1"/>
      <dgm:spPr/>
      <dgm:t>
        <a:bodyPr/>
        <a:lstStyle/>
        <a:p>
          <a:endParaRPr lang="zh-CN" altLang="en-US" sz="1800">
            <a:solidFill>
              <a:schemeClr val="tx1"/>
            </a:solidFill>
          </a:endParaRPr>
        </a:p>
      </dgm:t>
    </dgm:pt>
    <dgm:pt modelId="{433EA115-DDCD-45F1-8371-B7B031B071F0}" type="sibTrans" cxnId="{6DC70F20-3664-4E89-A5E8-6D5B6F605AC9}">
      <dgm:prSet/>
      <dgm:spPr/>
      <dgm:t>
        <a:bodyPr/>
        <a:lstStyle/>
        <a:p>
          <a:endParaRPr lang="zh-CN" altLang="en-US" sz="1800">
            <a:solidFill>
              <a:schemeClr val="tx1"/>
            </a:solidFill>
          </a:endParaRPr>
        </a:p>
      </dgm:t>
    </dgm:pt>
    <dgm:pt modelId="{8E85A1ED-D3C5-49C7-99A3-35B33795CF1D}">
      <dgm:prSet phldrT="[文本]" custT="1"/>
      <dgm:spPr>
        <a:noFill/>
        <a:ln>
          <a:solidFill>
            <a:srgbClr val="0070C0"/>
          </a:solidFill>
        </a:ln>
      </dgm:spPr>
      <dgm:t>
        <a:bodyPr/>
        <a:lstStyle/>
        <a:p>
          <a:pPr algn="l"/>
          <a:r>
            <a:rPr lang="zh-CN" altLang="en-US" sz="1800">
              <a:solidFill>
                <a:schemeClr val="tx1"/>
              </a:solidFill>
            </a:rPr>
            <a:t>用户属性是用户分类的基础，主要包括性别、年龄、身高、职位、居住地等内容</a:t>
          </a:r>
        </a:p>
      </dgm:t>
    </dgm:pt>
    <dgm:pt modelId="{E9ACEB95-056E-4A31-A70D-1D6E64C1E2F8}" type="parTrans" cxnId="{C63E97CD-A212-4F60-82DE-42C14EB1A6FF}">
      <dgm:prSet custT="1"/>
      <dgm:spPr/>
      <dgm:t>
        <a:bodyPr/>
        <a:lstStyle/>
        <a:p>
          <a:endParaRPr lang="zh-CN" altLang="en-US" sz="1800">
            <a:solidFill>
              <a:schemeClr val="tx1"/>
            </a:solidFill>
          </a:endParaRPr>
        </a:p>
      </dgm:t>
    </dgm:pt>
    <dgm:pt modelId="{0F540BC6-63D1-473E-ACAE-4EC221BBFDA0}" type="sibTrans" cxnId="{C63E97CD-A212-4F60-82DE-42C14EB1A6FF}">
      <dgm:prSet/>
      <dgm:spPr/>
      <dgm:t>
        <a:bodyPr/>
        <a:lstStyle/>
        <a:p>
          <a:endParaRPr lang="zh-CN" altLang="en-US" sz="1800">
            <a:solidFill>
              <a:schemeClr val="tx1"/>
            </a:solidFill>
          </a:endParaRPr>
        </a:p>
      </dgm:t>
    </dgm:pt>
    <dgm:pt modelId="{81217A3F-8817-46E1-A009-210DA05404EB}">
      <dgm:prSet phldrT="[文本]" custT="1"/>
      <dgm:spPr>
        <a:noFill/>
        <a:ln>
          <a:solidFill>
            <a:srgbClr val="0070C0"/>
          </a:solidFill>
        </a:ln>
      </dgm:spPr>
      <dgm:t>
        <a:bodyPr/>
        <a:lstStyle/>
        <a:p>
          <a:r>
            <a:rPr lang="zh-CN" altLang="en-US" sz="1800">
              <a:solidFill>
                <a:schemeClr val="tx1"/>
              </a:solidFill>
            </a:rPr>
            <a:t>用户行为</a:t>
          </a:r>
        </a:p>
      </dgm:t>
    </dgm:pt>
    <dgm:pt modelId="{177EEED5-E325-40C1-9BE1-BA0774AD2131}" type="parTrans" cxnId="{D05FF7CC-810F-4CC9-9421-D2DD10F95A26}">
      <dgm:prSet custT="1"/>
      <dgm:spPr/>
      <dgm:t>
        <a:bodyPr/>
        <a:lstStyle/>
        <a:p>
          <a:endParaRPr lang="zh-CN" altLang="en-US" sz="1800">
            <a:solidFill>
              <a:schemeClr val="tx1"/>
            </a:solidFill>
          </a:endParaRPr>
        </a:p>
      </dgm:t>
    </dgm:pt>
    <dgm:pt modelId="{B5CA21D1-1F9F-457A-AED2-C79CF1DE5369}" type="sibTrans" cxnId="{D05FF7CC-810F-4CC9-9421-D2DD10F95A26}">
      <dgm:prSet/>
      <dgm:spPr/>
      <dgm:t>
        <a:bodyPr/>
        <a:lstStyle/>
        <a:p>
          <a:endParaRPr lang="zh-CN" altLang="en-US" sz="1800">
            <a:solidFill>
              <a:schemeClr val="tx1"/>
            </a:solidFill>
          </a:endParaRPr>
        </a:p>
      </dgm:t>
    </dgm:pt>
    <dgm:pt modelId="{50901F0D-48CE-4504-83EC-3DC19292F2F9}">
      <dgm:prSet phldrT="[文本]" custT="1"/>
      <dgm:spPr>
        <a:noFill/>
        <a:ln>
          <a:solidFill>
            <a:srgbClr val="0070C0"/>
          </a:solidFill>
        </a:ln>
      </dgm:spPr>
      <dgm:t>
        <a:bodyPr/>
        <a:lstStyle/>
        <a:p>
          <a:pPr algn="l"/>
          <a:r>
            <a:rPr lang="zh-CN" altLang="en-US" sz="1800">
              <a:solidFill>
                <a:schemeClr val="tx1"/>
              </a:solidFill>
            </a:rPr>
            <a:t>行为属于用户的动态属性，例如喜欢听音乐、上网、户外运动或看动漫等，它由用户意向左右，是用户行为的一种潜在心理表现</a:t>
          </a:r>
        </a:p>
      </dgm:t>
    </dgm:pt>
    <dgm:pt modelId="{626A3FC6-5560-42C9-82CF-2E5822872BFE}" type="parTrans" cxnId="{F7D8D39B-1907-4AAA-9F5B-FEE331A4EC0F}">
      <dgm:prSet custT="1"/>
      <dgm:spPr/>
      <dgm:t>
        <a:bodyPr/>
        <a:lstStyle/>
        <a:p>
          <a:endParaRPr lang="zh-CN" altLang="en-US" sz="1800">
            <a:solidFill>
              <a:schemeClr val="tx1"/>
            </a:solidFill>
          </a:endParaRPr>
        </a:p>
      </dgm:t>
    </dgm:pt>
    <dgm:pt modelId="{3E6ECB00-EE8B-4530-A5DE-67C842C747B4}" type="sibTrans" cxnId="{F7D8D39B-1907-4AAA-9F5B-FEE331A4EC0F}">
      <dgm:prSet/>
      <dgm:spPr/>
      <dgm:t>
        <a:bodyPr/>
        <a:lstStyle/>
        <a:p>
          <a:endParaRPr lang="zh-CN" altLang="en-US" sz="1800">
            <a:solidFill>
              <a:schemeClr val="tx1"/>
            </a:solidFill>
          </a:endParaRPr>
        </a:p>
      </dgm:t>
    </dgm:pt>
    <dgm:pt modelId="{9616D654-1C49-4C2F-8169-BB57E0E40BBF}" type="pres">
      <dgm:prSet presAssocID="{B338077E-4BF2-4F86-9EB1-6FA8260D8585}" presName="diagram" presStyleCnt="0">
        <dgm:presLayoutVars>
          <dgm:chPref val="1"/>
          <dgm:dir/>
          <dgm:animOne val="branch"/>
          <dgm:animLvl val="lvl"/>
          <dgm:resizeHandles val="exact"/>
        </dgm:presLayoutVars>
      </dgm:prSet>
      <dgm:spPr/>
    </dgm:pt>
    <dgm:pt modelId="{29033891-9B98-41E2-8D7A-3CF58CDF5E6D}" type="pres">
      <dgm:prSet presAssocID="{96493855-2AE0-4316-98A6-A32084E52B87}" presName="root1" presStyleCnt="0"/>
      <dgm:spPr/>
    </dgm:pt>
    <dgm:pt modelId="{C9868653-34A4-4752-B194-54DFE4869DD0}" type="pres">
      <dgm:prSet presAssocID="{96493855-2AE0-4316-98A6-A32084E52B87}" presName="LevelOneTextNode" presStyleLbl="node0" presStyleIdx="0" presStyleCnt="1" custScaleX="53630" custScaleY="91709">
        <dgm:presLayoutVars>
          <dgm:chPref val="3"/>
        </dgm:presLayoutVars>
      </dgm:prSet>
      <dgm:spPr/>
    </dgm:pt>
    <dgm:pt modelId="{FDFAA505-3204-4BB5-9769-760CDE8A362C}" type="pres">
      <dgm:prSet presAssocID="{96493855-2AE0-4316-98A6-A32084E52B87}" presName="level2hierChild" presStyleCnt="0"/>
      <dgm:spPr/>
    </dgm:pt>
    <dgm:pt modelId="{0BA85E15-8B21-4627-AF00-34647EAA8DAB}" type="pres">
      <dgm:prSet presAssocID="{88CB2A09-24A1-4A36-A1AB-D3E613D8CEEB}" presName="conn2-1" presStyleLbl="parChTrans1D2" presStyleIdx="0" presStyleCnt="2"/>
      <dgm:spPr/>
    </dgm:pt>
    <dgm:pt modelId="{5B452BA6-4675-424E-92CF-0DE9724051EF}" type="pres">
      <dgm:prSet presAssocID="{88CB2A09-24A1-4A36-A1AB-D3E613D8CEEB}" presName="connTx" presStyleLbl="parChTrans1D2" presStyleIdx="0" presStyleCnt="2"/>
      <dgm:spPr/>
    </dgm:pt>
    <dgm:pt modelId="{3614BF99-B30A-4B8D-82C9-D7998C9256BC}" type="pres">
      <dgm:prSet presAssocID="{AA1F59C8-EB0D-47E3-A0DE-F3AE09D50FFD}" presName="root2" presStyleCnt="0"/>
      <dgm:spPr/>
    </dgm:pt>
    <dgm:pt modelId="{87A0B131-F90E-4CAE-9D26-A42FEDAD9ACF}" type="pres">
      <dgm:prSet presAssocID="{AA1F59C8-EB0D-47E3-A0DE-F3AE09D50FFD}" presName="LevelTwoTextNode" presStyleLbl="node2" presStyleIdx="0" presStyleCnt="2" custScaleX="54478" custScaleY="72550" custLinFactNeighborX="-5169" custLinFactNeighborY="-3777">
        <dgm:presLayoutVars>
          <dgm:chPref val="3"/>
        </dgm:presLayoutVars>
      </dgm:prSet>
      <dgm:spPr/>
    </dgm:pt>
    <dgm:pt modelId="{A7884565-88FD-4BEF-AF5B-8EEAAEEF9DF7}" type="pres">
      <dgm:prSet presAssocID="{AA1F59C8-EB0D-47E3-A0DE-F3AE09D50FFD}" presName="level3hierChild" presStyleCnt="0"/>
      <dgm:spPr/>
    </dgm:pt>
    <dgm:pt modelId="{6C5706BE-24F4-4F1E-9C8A-AEA02E1E13C2}" type="pres">
      <dgm:prSet presAssocID="{E9ACEB95-056E-4A31-A70D-1D6E64C1E2F8}" presName="conn2-1" presStyleLbl="parChTrans1D3" presStyleIdx="0" presStyleCnt="2"/>
      <dgm:spPr/>
    </dgm:pt>
    <dgm:pt modelId="{56FDD28C-DFB6-4304-9CFA-D67BC0640199}" type="pres">
      <dgm:prSet presAssocID="{E9ACEB95-056E-4A31-A70D-1D6E64C1E2F8}" presName="connTx" presStyleLbl="parChTrans1D3" presStyleIdx="0" presStyleCnt="2"/>
      <dgm:spPr/>
    </dgm:pt>
    <dgm:pt modelId="{A8ADF34C-EB13-4796-9FFC-80BE68C6347A}" type="pres">
      <dgm:prSet presAssocID="{8E85A1ED-D3C5-49C7-99A3-35B33795CF1D}" presName="root2" presStyleCnt="0"/>
      <dgm:spPr/>
    </dgm:pt>
    <dgm:pt modelId="{19681E1B-657E-4FD1-810E-5C7749A5FFD6}" type="pres">
      <dgm:prSet presAssocID="{8E85A1ED-D3C5-49C7-99A3-35B33795CF1D}" presName="LevelTwoTextNode" presStyleLbl="node3" presStyleIdx="0" presStyleCnt="2" custScaleX="140772" custScaleY="120171" custLinFactNeighborX="3651" custLinFactNeighborY="-30658">
        <dgm:presLayoutVars>
          <dgm:chPref val="3"/>
        </dgm:presLayoutVars>
      </dgm:prSet>
      <dgm:spPr/>
    </dgm:pt>
    <dgm:pt modelId="{3ACDA7B1-3EDF-4C27-B712-21D80EC29091}" type="pres">
      <dgm:prSet presAssocID="{8E85A1ED-D3C5-49C7-99A3-35B33795CF1D}" presName="level3hierChild" presStyleCnt="0"/>
      <dgm:spPr/>
    </dgm:pt>
    <dgm:pt modelId="{A2EAFBC8-F778-44F7-94AA-29F56D31E4F9}" type="pres">
      <dgm:prSet presAssocID="{177EEED5-E325-40C1-9BE1-BA0774AD2131}" presName="conn2-1" presStyleLbl="parChTrans1D2" presStyleIdx="1" presStyleCnt="2"/>
      <dgm:spPr/>
    </dgm:pt>
    <dgm:pt modelId="{816B68D0-BEF3-4EF3-B01D-6D269A4C31ED}" type="pres">
      <dgm:prSet presAssocID="{177EEED5-E325-40C1-9BE1-BA0774AD2131}" presName="connTx" presStyleLbl="parChTrans1D2" presStyleIdx="1" presStyleCnt="2"/>
      <dgm:spPr/>
    </dgm:pt>
    <dgm:pt modelId="{962DD3E5-F5B8-4B79-BF41-661F1B5378D1}" type="pres">
      <dgm:prSet presAssocID="{81217A3F-8817-46E1-A009-210DA05404EB}" presName="root2" presStyleCnt="0"/>
      <dgm:spPr/>
    </dgm:pt>
    <dgm:pt modelId="{BC2B273F-7FC6-4A96-83CF-B8B58D44D6BC}" type="pres">
      <dgm:prSet presAssocID="{81217A3F-8817-46E1-A009-210DA05404EB}" presName="LevelTwoTextNode" presStyleLbl="node2" presStyleIdx="1" presStyleCnt="2" custScaleX="55135" custScaleY="64503" custLinFactNeighborX="-642" custLinFactNeighborY="1921">
        <dgm:presLayoutVars>
          <dgm:chPref val="3"/>
        </dgm:presLayoutVars>
      </dgm:prSet>
      <dgm:spPr/>
    </dgm:pt>
    <dgm:pt modelId="{561AE540-4D22-4710-B8AD-C1C5A6166333}" type="pres">
      <dgm:prSet presAssocID="{81217A3F-8817-46E1-A009-210DA05404EB}" presName="level3hierChild" presStyleCnt="0"/>
      <dgm:spPr/>
    </dgm:pt>
    <dgm:pt modelId="{BC2B091C-B144-486F-8E65-98E67D3AB3AF}" type="pres">
      <dgm:prSet presAssocID="{626A3FC6-5560-42C9-82CF-2E5822872BFE}" presName="conn2-1" presStyleLbl="parChTrans1D3" presStyleIdx="1" presStyleCnt="2"/>
      <dgm:spPr/>
    </dgm:pt>
    <dgm:pt modelId="{360ACF2D-C07C-452E-9407-C5DC8CEFEC6A}" type="pres">
      <dgm:prSet presAssocID="{626A3FC6-5560-42C9-82CF-2E5822872BFE}" presName="connTx" presStyleLbl="parChTrans1D3" presStyleIdx="1" presStyleCnt="2"/>
      <dgm:spPr/>
    </dgm:pt>
    <dgm:pt modelId="{425268D7-9662-4FE5-9ADF-6255005AA6B2}" type="pres">
      <dgm:prSet presAssocID="{50901F0D-48CE-4504-83EC-3DC19292F2F9}" presName="root2" presStyleCnt="0"/>
      <dgm:spPr/>
    </dgm:pt>
    <dgm:pt modelId="{D2AFE0CA-F7DC-4E69-BCF1-3BCD5CB4A7FD}" type="pres">
      <dgm:prSet presAssocID="{50901F0D-48CE-4504-83EC-3DC19292F2F9}" presName="LevelTwoTextNode" presStyleLbl="node3" presStyleIdx="1" presStyleCnt="2" custScaleX="148293" custScaleY="139116" custLinFactNeighborX="374" custLinFactNeighborY="19276">
        <dgm:presLayoutVars>
          <dgm:chPref val="3"/>
        </dgm:presLayoutVars>
      </dgm:prSet>
      <dgm:spPr/>
    </dgm:pt>
    <dgm:pt modelId="{D40B7EF0-C034-490A-83B0-7817B2B7DA65}" type="pres">
      <dgm:prSet presAssocID="{50901F0D-48CE-4504-83EC-3DC19292F2F9}" presName="level3hierChild" presStyleCnt="0"/>
      <dgm:spPr/>
    </dgm:pt>
  </dgm:ptLst>
  <dgm:cxnLst>
    <dgm:cxn modelId="{A9FE9B03-57B3-4D85-AB4C-E63977AA17A8}" type="presOf" srcId="{B338077E-4BF2-4F86-9EB1-6FA8260D8585}" destId="{9616D654-1C49-4C2F-8169-BB57E0E40BBF}" srcOrd="0" destOrd="0" presId="urn:microsoft.com/office/officeart/2005/8/layout/hierarchy2#1"/>
    <dgm:cxn modelId="{3A310913-C7A4-4092-B604-4815A5AAF5D4}" type="presOf" srcId="{50901F0D-48CE-4504-83EC-3DC19292F2F9}" destId="{D2AFE0CA-F7DC-4E69-BCF1-3BCD5CB4A7FD}" srcOrd="0" destOrd="0" presId="urn:microsoft.com/office/officeart/2005/8/layout/hierarchy2#1"/>
    <dgm:cxn modelId="{6DC70F20-3664-4E89-A5E8-6D5B6F605AC9}" srcId="{96493855-2AE0-4316-98A6-A32084E52B87}" destId="{AA1F59C8-EB0D-47E3-A0DE-F3AE09D50FFD}" srcOrd="0" destOrd="0" parTransId="{88CB2A09-24A1-4A36-A1AB-D3E613D8CEEB}" sibTransId="{433EA115-DDCD-45F1-8371-B7B031B071F0}"/>
    <dgm:cxn modelId="{B351D043-C732-4734-A6A9-28B3EC31D171}" type="presOf" srcId="{E9ACEB95-056E-4A31-A70D-1D6E64C1E2F8}" destId="{56FDD28C-DFB6-4304-9CFA-D67BC0640199}" srcOrd="1" destOrd="0" presId="urn:microsoft.com/office/officeart/2005/8/layout/hierarchy2#1"/>
    <dgm:cxn modelId="{926FDD64-842B-4595-BD54-C578E8DA4D11}" type="presOf" srcId="{AA1F59C8-EB0D-47E3-A0DE-F3AE09D50FFD}" destId="{87A0B131-F90E-4CAE-9D26-A42FEDAD9ACF}" srcOrd="0" destOrd="0" presId="urn:microsoft.com/office/officeart/2005/8/layout/hierarchy2#1"/>
    <dgm:cxn modelId="{8AAFDD6A-732E-4276-B8F6-B0DF9EB6710E}" type="presOf" srcId="{8E85A1ED-D3C5-49C7-99A3-35B33795CF1D}" destId="{19681E1B-657E-4FD1-810E-5C7749A5FFD6}" srcOrd="0" destOrd="0" presId="urn:microsoft.com/office/officeart/2005/8/layout/hierarchy2#1"/>
    <dgm:cxn modelId="{5C474552-294E-423B-994B-A228D2ADDCBE}" type="presOf" srcId="{177EEED5-E325-40C1-9BE1-BA0774AD2131}" destId="{816B68D0-BEF3-4EF3-B01D-6D269A4C31ED}" srcOrd="1" destOrd="0" presId="urn:microsoft.com/office/officeart/2005/8/layout/hierarchy2#1"/>
    <dgm:cxn modelId="{44827D57-D001-4FAB-AE9D-2A16547CFBA3}" type="presOf" srcId="{96493855-2AE0-4316-98A6-A32084E52B87}" destId="{C9868653-34A4-4752-B194-54DFE4869DD0}" srcOrd="0" destOrd="0" presId="urn:microsoft.com/office/officeart/2005/8/layout/hierarchy2#1"/>
    <dgm:cxn modelId="{34A2CE77-7417-4EF5-BE34-811FD555C4A5}" type="presOf" srcId="{81217A3F-8817-46E1-A009-210DA05404EB}" destId="{BC2B273F-7FC6-4A96-83CF-B8B58D44D6BC}" srcOrd="0" destOrd="0" presId="urn:microsoft.com/office/officeart/2005/8/layout/hierarchy2#1"/>
    <dgm:cxn modelId="{F7D8D39B-1907-4AAA-9F5B-FEE331A4EC0F}" srcId="{81217A3F-8817-46E1-A009-210DA05404EB}" destId="{50901F0D-48CE-4504-83EC-3DC19292F2F9}" srcOrd="0" destOrd="0" parTransId="{626A3FC6-5560-42C9-82CF-2E5822872BFE}" sibTransId="{3E6ECB00-EE8B-4530-A5DE-67C842C747B4}"/>
    <dgm:cxn modelId="{D71C6BB5-CC9A-4A6B-9C44-346FDA9C1E9D}" type="presOf" srcId="{88CB2A09-24A1-4A36-A1AB-D3E613D8CEEB}" destId="{0BA85E15-8B21-4627-AF00-34647EAA8DAB}" srcOrd="0" destOrd="0" presId="urn:microsoft.com/office/officeart/2005/8/layout/hierarchy2#1"/>
    <dgm:cxn modelId="{1ADC08C7-9705-4814-9AE2-B8D7FF721698}" type="presOf" srcId="{626A3FC6-5560-42C9-82CF-2E5822872BFE}" destId="{BC2B091C-B144-486F-8E65-98E67D3AB3AF}" srcOrd="0" destOrd="0" presId="urn:microsoft.com/office/officeart/2005/8/layout/hierarchy2#1"/>
    <dgm:cxn modelId="{3CC66FC8-A27F-46B1-8869-011388A47B20}" type="presOf" srcId="{626A3FC6-5560-42C9-82CF-2E5822872BFE}" destId="{360ACF2D-C07C-452E-9407-C5DC8CEFEC6A}" srcOrd="1" destOrd="0" presId="urn:microsoft.com/office/officeart/2005/8/layout/hierarchy2#1"/>
    <dgm:cxn modelId="{7463D5CB-AAA7-4768-A0DE-F720F9E21AD1}" type="presOf" srcId="{177EEED5-E325-40C1-9BE1-BA0774AD2131}" destId="{A2EAFBC8-F778-44F7-94AA-29F56D31E4F9}" srcOrd="0" destOrd="0" presId="urn:microsoft.com/office/officeart/2005/8/layout/hierarchy2#1"/>
    <dgm:cxn modelId="{D05FF7CC-810F-4CC9-9421-D2DD10F95A26}" srcId="{96493855-2AE0-4316-98A6-A32084E52B87}" destId="{81217A3F-8817-46E1-A009-210DA05404EB}" srcOrd="1" destOrd="0" parTransId="{177EEED5-E325-40C1-9BE1-BA0774AD2131}" sibTransId="{B5CA21D1-1F9F-457A-AED2-C79CF1DE5369}"/>
    <dgm:cxn modelId="{C63E97CD-A212-4F60-82DE-42C14EB1A6FF}" srcId="{AA1F59C8-EB0D-47E3-A0DE-F3AE09D50FFD}" destId="{8E85A1ED-D3C5-49C7-99A3-35B33795CF1D}" srcOrd="0" destOrd="0" parTransId="{E9ACEB95-056E-4A31-A70D-1D6E64C1E2F8}" sibTransId="{0F540BC6-63D1-473E-ACAE-4EC221BBFDA0}"/>
    <dgm:cxn modelId="{F1BDA0D4-80B8-43A3-A2AD-D343E39529BE}" srcId="{B338077E-4BF2-4F86-9EB1-6FA8260D8585}" destId="{96493855-2AE0-4316-98A6-A32084E52B87}" srcOrd="0" destOrd="0" parTransId="{C681EAB1-6C06-49D6-8099-CE1118B8918F}" sibTransId="{A5B7C391-9BC8-4A75-95BF-4856B0F4C9B7}"/>
    <dgm:cxn modelId="{0069E5E8-FAE8-44BD-ABDF-AC85B77FA717}" type="presOf" srcId="{88CB2A09-24A1-4A36-A1AB-D3E613D8CEEB}" destId="{5B452BA6-4675-424E-92CF-0DE9724051EF}" srcOrd="1" destOrd="0" presId="urn:microsoft.com/office/officeart/2005/8/layout/hierarchy2#1"/>
    <dgm:cxn modelId="{A4D487FF-1111-4075-AFA8-ED0E1A23A564}" type="presOf" srcId="{E9ACEB95-056E-4A31-A70D-1D6E64C1E2F8}" destId="{6C5706BE-24F4-4F1E-9C8A-AEA02E1E13C2}" srcOrd="0" destOrd="0" presId="urn:microsoft.com/office/officeart/2005/8/layout/hierarchy2#1"/>
    <dgm:cxn modelId="{BEB3B0C9-DE64-475A-B8C2-B89465FDCFDB}" type="presParOf" srcId="{9616D654-1C49-4C2F-8169-BB57E0E40BBF}" destId="{29033891-9B98-41E2-8D7A-3CF58CDF5E6D}" srcOrd="0" destOrd="0" presId="urn:microsoft.com/office/officeart/2005/8/layout/hierarchy2#1"/>
    <dgm:cxn modelId="{F086F3B7-104B-4DD2-B7FD-8F61A1CA1414}" type="presParOf" srcId="{29033891-9B98-41E2-8D7A-3CF58CDF5E6D}" destId="{C9868653-34A4-4752-B194-54DFE4869DD0}" srcOrd="0" destOrd="0" presId="urn:microsoft.com/office/officeart/2005/8/layout/hierarchy2#1"/>
    <dgm:cxn modelId="{78F8032B-829B-4962-AE97-E4DABAAAAA6A}" type="presParOf" srcId="{29033891-9B98-41E2-8D7A-3CF58CDF5E6D}" destId="{FDFAA505-3204-4BB5-9769-760CDE8A362C}" srcOrd="1" destOrd="0" presId="urn:microsoft.com/office/officeart/2005/8/layout/hierarchy2#1"/>
    <dgm:cxn modelId="{845F493E-69BA-443E-943D-BC87A67180DE}" type="presParOf" srcId="{FDFAA505-3204-4BB5-9769-760CDE8A362C}" destId="{0BA85E15-8B21-4627-AF00-34647EAA8DAB}" srcOrd="0" destOrd="0" presId="urn:microsoft.com/office/officeart/2005/8/layout/hierarchy2#1"/>
    <dgm:cxn modelId="{47FAA47D-282D-434F-9364-A1114AD9C14F}" type="presParOf" srcId="{0BA85E15-8B21-4627-AF00-34647EAA8DAB}" destId="{5B452BA6-4675-424E-92CF-0DE9724051EF}" srcOrd="0" destOrd="0" presId="urn:microsoft.com/office/officeart/2005/8/layout/hierarchy2#1"/>
    <dgm:cxn modelId="{61C84A04-6930-41F2-A495-6774625A83C7}" type="presParOf" srcId="{FDFAA505-3204-4BB5-9769-760CDE8A362C}" destId="{3614BF99-B30A-4B8D-82C9-D7998C9256BC}" srcOrd="1" destOrd="0" presId="urn:microsoft.com/office/officeart/2005/8/layout/hierarchy2#1"/>
    <dgm:cxn modelId="{715A7121-8AEB-419E-9356-85C8B1472A72}" type="presParOf" srcId="{3614BF99-B30A-4B8D-82C9-D7998C9256BC}" destId="{87A0B131-F90E-4CAE-9D26-A42FEDAD9ACF}" srcOrd="0" destOrd="0" presId="urn:microsoft.com/office/officeart/2005/8/layout/hierarchy2#1"/>
    <dgm:cxn modelId="{143095D8-CE31-4ED3-B3E3-1254A188F655}" type="presParOf" srcId="{3614BF99-B30A-4B8D-82C9-D7998C9256BC}" destId="{A7884565-88FD-4BEF-AF5B-8EEAAEEF9DF7}" srcOrd="1" destOrd="0" presId="urn:microsoft.com/office/officeart/2005/8/layout/hierarchy2#1"/>
    <dgm:cxn modelId="{2612BD40-1CE4-4BA8-8A4A-3155730D3705}" type="presParOf" srcId="{A7884565-88FD-4BEF-AF5B-8EEAAEEF9DF7}" destId="{6C5706BE-24F4-4F1E-9C8A-AEA02E1E13C2}" srcOrd="0" destOrd="0" presId="urn:microsoft.com/office/officeart/2005/8/layout/hierarchy2#1"/>
    <dgm:cxn modelId="{DA2CBD30-E18E-481B-B954-A84309DE0AD5}" type="presParOf" srcId="{6C5706BE-24F4-4F1E-9C8A-AEA02E1E13C2}" destId="{56FDD28C-DFB6-4304-9CFA-D67BC0640199}" srcOrd="0" destOrd="0" presId="urn:microsoft.com/office/officeart/2005/8/layout/hierarchy2#1"/>
    <dgm:cxn modelId="{B9EA186B-02FD-45A5-807C-D765AD8F43BF}" type="presParOf" srcId="{A7884565-88FD-4BEF-AF5B-8EEAAEEF9DF7}" destId="{A8ADF34C-EB13-4796-9FFC-80BE68C6347A}" srcOrd="1" destOrd="0" presId="urn:microsoft.com/office/officeart/2005/8/layout/hierarchy2#1"/>
    <dgm:cxn modelId="{3F23FF26-8327-4C63-A158-68E9047D124E}" type="presParOf" srcId="{A8ADF34C-EB13-4796-9FFC-80BE68C6347A}" destId="{19681E1B-657E-4FD1-810E-5C7749A5FFD6}" srcOrd="0" destOrd="0" presId="urn:microsoft.com/office/officeart/2005/8/layout/hierarchy2#1"/>
    <dgm:cxn modelId="{B3F65C60-B951-48D6-9307-BEB66D284755}" type="presParOf" srcId="{A8ADF34C-EB13-4796-9FFC-80BE68C6347A}" destId="{3ACDA7B1-3EDF-4C27-B712-21D80EC29091}" srcOrd="1" destOrd="0" presId="urn:microsoft.com/office/officeart/2005/8/layout/hierarchy2#1"/>
    <dgm:cxn modelId="{A6A17F08-442B-49D0-8BCC-EB6BA186F04B}" type="presParOf" srcId="{FDFAA505-3204-4BB5-9769-760CDE8A362C}" destId="{A2EAFBC8-F778-44F7-94AA-29F56D31E4F9}" srcOrd="2" destOrd="0" presId="urn:microsoft.com/office/officeart/2005/8/layout/hierarchy2#1"/>
    <dgm:cxn modelId="{697EDD87-2DDA-4417-836B-6D730458760D}" type="presParOf" srcId="{A2EAFBC8-F778-44F7-94AA-29F56D31E4F9}" destId="{816B68D0-BEF3-4EF3-B01D-6D269A4C31ED}" srcOrd="0" destOrd="0" presId="urn:microsoft.com/office/officeart/2005/8/layout/hierarchy2#1"/>
    <dgm:cxn modelId="{6ED2A27F-3D9B-43C7-869B-8147CAF8CC5E}" type="presParOf" srcId="{FDFAA505-3204-4BB5-9769-760CDE8A362C}" destId="{962DD3E5-F5B8-4B79-BF41-661F1B5378D1}" srcOrd="3" destOrd="0" presId="urn:microsoft.com/office/officeart/2005/8/layout/hierarchy2#1"/>
    <dgm:cxn modelId="{F56A62CB-6088-42D1-BC49-089F7589C4ED}" type="presParOf" srcId="{962DD3E5-F5B8-4B79-BF41-661F1B5378D1}" destId="{BC2B273F-7FC6-4A96-83CF-B8B58D44D6BC}" srcOrd="0" destOrd="0" presId="urn:microsoft.com/office/officeart/2005/8/layout/hierarchy2#1"/>
    <dgm:cxn modelId="{17BB56D0-484A-4CAE-9620-5ADD84D396C5}" type="presParOf" srcId="{962DD3E5-F5B8-4B79-BF41-661F1B5378D1}" destId="{561AE540-4D22-4710-B8AD-C1C5A6166333}" srcOrd="1" destOrd="0" presId="urn:microsoft.com/office/officeart/2005/8/layout/hierarchy2#1"/>
    <dgm:cxn modelId="{F7C5D2BD-C46E-4076-B98A-9AE99FB48AFD}" type="presParOf" srcId="{561AE540-4D22-4710-B8AD-C1C5A6166333}" destId="{BC2B091C-B144-486F-8E65-98E67D3AB3AF}" srcOrd="0" destOrd="0" presId="urn:microsoft.com/office/officeart/2005/8/layout/hierarchy2#1"/>
    <dgm:cxn modelId="{4DBB8450-6B94-4529-83D5-FD4D5E8EF6D5}" type="presParOf" srcId="{BC2B091C-B144-486F-8E65-98E67D3AB3AF}" destId="{360ACF2D-C07C-452E-9407-C5DC8CEFEC6A}" srcOrd="0" destOrd="0" presId="urn:microsoft.com/office/officeart/2005/8/layout/hierarchy2#1"/>
    <dgm:cxn modelId="{3F1B0ED3-045C-4295-A58A-B2C638CDD80B}" type="presParOf" srcId="{561AE540-4D22-4710-B8AD-C1C5A6166333}" destId="{425268D7-9662-4FE5-9ADF-6255005AA6B2}" srcOrd="1" destOrd="0" presId="urn:microsoft.com/office/officeart/2005/8/layout/hierarchy2#1"/>
    <dgm:cxn modelId="{893AD257-F471-48B7-A608-E6806C8F5987}" type="presParOf" srcId="{425268D7-9662-4FE5-9ADF-6255005AA6B2}" destId="{D2AFE0CA-F7DC-4E69-BCF1-3BCD5CB4A7FD}" srcOrd="0" destOrd="0" presId="urn:microsoft.com/office/officeart/2005/8/layout/hierarchy2#1"/>
    <dgm:cxn modelId="{73F67021-BC44-4676-93F7-C48AA71A0F44}" type="presParOf" srcId="{425268D7-9662-4FE5-9ADF-6255005AA6B2}" destId="{D40B7EF0-C034-490A-83B0-7817B2B7DA65}" srcOrd="1" destOrd="0" presId="urn:microsoft.com/office/officeart/2005/8/layout/hierarchy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304377-B9B8-49B9-A7CE-3FF9EEBAADF7}" type="doc">
      <dgm:prSet loTypeId="urn:microsoft.com/office/officeart/2005/8/layout/hierarchy2#2" loCatId="hierarchy" qsTypeId="urn:microsoft.com/office/officeart/2005/8/quickstyle/simple1#2" qsCatId="simple" csTypeId="urn:microsoft.com/office/officeart/2005/8/colors/accent1_1#1" csCatId="accent1" phldr="1"/>
      <dgm:spPr/>
      <dgm:t>
        <a:bodyPr/>
        <a:lstStyle/>
        <a:p>
          <a:endParaRPr lang="zh-CN" altLang="en-US"/>
        </a:p>
      </dgm:t>
    </dgm:pt>
    <dgm:pt modelId="{D5048FC1-7668-4C0F-B323-41410EA71BE6}">
      <dgm:prSet phldrT="[文本]" custT="1"/>
      <dgm:spPr/>
      <dgm:t>
        <a:bodyPr/>
        <a:lstStyle/>
        <a:p>
          <a:pPr algn="ctr"/>
          <a:r>
            <a:rPr lang="zh-CN" altLang="en-US" sz="1400" b="1" dirty="0"/>
            <a:t>内容定位的要点</a:t>
          </a:r>
        </a:p>
      </dgm:t>
    </dgm:pt>
    <dgm:pt modelId="{735E1639-BFF0-4CF2-9CCF-3F78AAFF0643}" type="parTrans" cxnId="{4C2C7E38-2102-494F-B3D5-5322E5B1F3D0}">
      <dgm:prSet/>
      <dgm:spPr/>
      <dgm:t>
        <a:bodyPr/>
        <a:lstStyle/>
        <a:p>
          <a:endParaRPr lang="zh-CN" altLang="en-US" sz="1400"/>
        </a:p>
      </dgm:t>
    </dgm:pt>
    <dgm:pt modelId="{54186F6F-3B7F-4FB9-A860-D7B387C2828B}" type="sibTrans" cxnId="{4C2C7E38-2102-494F-B3D5-5322E5B1F3D0}">
      <dgm:prSet/>
      <dgm:spPr/>
      <dgm:t>
        <a:bodyPr/>
        <a:lstStyle/>
        <a:p>
          <a:endParaRPr lang="zh-CN" altLang="en-US" sz="1400"/>
        </a:p>
      </dgm:t>
    </dgm:pt>
    <dgm:pt modelId="{F0395717-0635-4C75-9CB1-F4FBF67A769D}">
      <dgm:prSet phldrT="[文本]" custT="1"/>
      <dgm:spPr/>
      <dgm:t>
        <a:bodyPr/>
        <a:lstStyle/>
        <a:p>
          <a:r>
            <a:rPr lang="zh-CN" altLang="en-US" sz="1400"/>
            <a:t>把握内容所属领域</a:t>
          </a:r>
        </a:p>
      </dgm:t>
    </dgm:pt>
    <dgm:pt modelId="{EE592A6A-A57E-42DE-A830-84CFC1FE6AE3}" type="parTrans" cxnId="{A7C2761D-1C54-498B-A172-505623698D7A}">
      <dgm:prSet custT="1"/>
      <dgm:spPr/>
      <dgm:t>
        <a:bodyPr/>
        <a:lstStyle/>
        <a:p>
          <a:endParaRPr lang="zh-CN" altLang="en-US" sz="1400"/>
        </a:p>
      </dgm:t>
    </dgm:pt>
    <dgm:pt modelId="{EBDF9961-1A98-4368-9F6D-EDEBFE8F140F}" type="sibTrans" cxnId="{A7C2761D-1C54-498B-A172-505623698D7A}">
      <dgm:prSet/>
      <dgm:spPr/>
      <dgm:t>
        <a:bodyPr/>
        <a:lstStyle/>
        <a:p>
          <a:endParaRPr lang="zh-CN" altLang="en-US" sz="1400"/>
        </a:p>
      </dgm:t>
    </dgm:pt>
    <dgm:pt modelId="{C95BFAB7-269B-4ED0-858A-32D13DC4DA4F}">
      <dgm:prSet phldrT="[文本]" custT="1"/>
      <dgm:spPr/>
      <dgm:t>
        <a:bodyPr/>
        <a:lstStyle/>
        <a:p>
          <a:pPr algn="l"/>
          <a:r>
            <a:rPr lang="zh-CN" altLang="en-US" sz="1400"/>
            <a:t>指运营者要决定好这个内容所属的领域，例如服务行业中的美食、影视、金融还是旅游等，明确了内容定位，才能确保平台上的内容在同一领域</a:t>
          </a:r>
        </a:p>
      </dgm:t>
    </dgm:pt>
    <dgm:pt modelId="{3CC5AC8C-1AAB-404A-825D-AC92B1645BC4}" type="parTrans" cxnId="{F6016F3C-F3B3-446E-8ABC-AFD21A31519B}">
      <dgm:prSet custT="1"/>
      <dgm:spPr/>
      <dgm:t>
        <a:bodyPr/>
        <a:lstStyle/>
        <a:p>
          <a:endParaRPr lang="zh-CN" altLang="en-US" sz="1400"/>
        </a:p>
      </dgm:t>
    </dgm:pt>
    <dgm:pt modelId="{41086D6A-86E8-4507-B8CF-8CC0BF977733}" type="sibTrans" cxnId="{F6016F3C-F3B3-446E-8ABC-AFD21A31519B}">
      <dgm:prSet/>
      <dgm:spPr/>
      <dgm:t>
        <a:bodyPr/>
        <a:lstStyle/>
        <a:p>
          <a:endParaRPr lang="zh-CN" altLang="en-US" sz="1400"/>
        </a:p>
      </dgm:t>
    </dgm:pt>
    <dgm:pt modelId="{6DB1BC0C-78D1-4274-8B28-23162DC7B18C}">
      <dgm:prSet phldrT="[文本]" custT="1"/>
      <dgm:spPr/>
      <dgm:t>
        <a:bodyPr/>
        <a:lstStyle/>
        <a:p>
          <a:r>
            <a:rPr lang="zh-CN" altLang="en-US" sz="1400"/>
            <a:t>利用大数据定位</a:t>
          </a:r>
        </a:p>
      </dgm:t>
    </dgm:pt>
    <dgm:pt modelId="{2078506B-7E48-4AE7-9AC1-51EAD63F2BAE}" type="parTrans" cxnId="{D75BBAE9-1373-4EA6-845C-A84CA19310B7}">
      <dgm:prSet custT="1"/>
      <dgm:spPr/>
      <dgm:t>
        <a:bodyPr/>
        <a:lstStyle/>
        <a:p>
          <a:endParaRPr lang="zh-CN" altLang="en-US" sz="1400"/>
        </a:p>
      </dgm:t>
    </dgm:pt>
    <dgm:pt modelId="{230A0807-458F-4A0F-810B-D4CE27CBFCAC}" type="sibTrans" cxnId="{D75BBAE9-1373-4EA6-845C-A84CA19310B7}">
      <dgm:prSet/>
      <dgm:spPr/>
      <dgm:t>
        <a:bodyPr/>
        <a:lstStyle/>
        <a:p>
          <a:endParaRPr lang="zh-CN" altLang="en-US" sz="1400"/>
        </a:p>
      </dgm:t>
    </dgm:pt>
    <dgm:pt modelId="{311A361C-7CE6-42B8-8405-FDC9099F0DDA}">
      <dgm:prSet phldrT="[文本]" custT="1"/>
      <dgm:spPr/>
      <dgm:t>
        <a:bodyPr/>
        <a:lstStyle/>
        <a:p>
          <a:pPr algn="l"/>
          <a:r>
            <a:rPr lang="zh-CN" altLang="en-US" sz="1400" dirty="0"/>
            <a:t>好的内容通常需要大量数据的搜集、处理和分析而得到，且这样得到的内容对新媒体运营者将更有价值。</a:t>
          </a:r>
        </a:p>
      </dgm:t>
    </dgm:pt>
    <dgm:pt modelId="{30EDCF2A-7BBC-4FD6-A716-87ACD14C736F}" type="parTrans" cxnId="{9DEAA4B6-DC49-4E7C-9302-C24056968466}">
      <dgm:prSet custT="1"/>
      <dgm:spPr/>
      <dgm:t>
        <a:bodyPr/>
        <a:lstStyle/>
        <a:p>
          <a:endParaRPr lang="zh-CN" altLang="en-US" sz="1400"/>
        </a:p>
      </dgm:t>
    </dgm:pt>
    <dgm:pt modelId="{598564A0-D572-43D7-A9B5-B643E8DC472A}" type="sibTrans" cxnId="{9DEAA4B6-DC49-4E7C-9302-C24056968466}">
      <dgm:prSet/>
      <dgm:spPr/>
      <dgm:t>
        <a:bodyPr/>
        <a:lstStyle/>
        <a:p>
          <a:endParaRPr lang="zh-CN" altLang="en-US" sz="1400"/>
        </a:p>
      </dgm:t>
    </dgm:pt>
    <dgm:pt modelId="{718B462A-E888-4789-98BA-1EC5437C3387}">
      <dgm:prSet custT="1"/>
      <dgm:spPr/>
      <dgm:t>
        <a:bodyPr/>
        <a:lstStyle/>
        <a:p>
          <a:r>
            <a:rPr lang="zh-CN" altLang="en-US" sz="1400"/>
            <a:t>利用心理学原理定位</a:t>
          </a:r>
        </a:p>
      </dgm:t>
    </dgm:pt>
    <dgm:pt modelId="{B083EA24-206C-4C16-897F-00E22E0AB9F2}" type="parTrans" cxnId="{5F53C3D6-8BB4-48D8-82C3-34DC1E543552}">
      <dgm:prSet custT="1"/>
      <dgm:spPr/>
      <dgm:t>
        <a:bodyPr/>
        <a:lstStyle/>
        <a:p>
          <a:endParaRPr lang="zh-CN" altLang="en-US" sz="1400"/>
        </a:p>
      </dgm:t>
    </dgm:pt>
    <dgm:pt modelId="{C1C18C17-BB05-41E8-B9F3-0FC1439B1270}" type="sibTrans" cxnId="{5F53C3D6-8BB4-48D8-82C3-34DC1E543552}">
      <dgm:prSet/>
      <dgm:spPr/>
      <dgm:t>
        <a:bodyPr/>
        <a:lstStyle/>
        <a:p>
          <a:endParaRPr lang="zh-CN" altLang="en-US" sz="1400"/>
        </a:p>
      </dgm:t>
    </dgm:pt>
    <dgm:pt modelId="{D00F8F9E-B523-4982-9374-D517352C67C8}">
      <dgm:prSet custT="1"/>
      <dgm:spPr/>
      <dgm:t>
        <a:bodyPr/>
        <a:lstStyle/>
        <a:p>
          <a:pPr algn="l"/>
          <a:r>
            <a:rPr lang="zh-CN" altLang="en-US" sz="1400"/>
            <a:t>从心理学视角分析从而创造出来的内容会更有传播力，而高传播力的内容更能唤起用户情绪。</a:t>
          </a:r>
        </a:p>
      </dgm:t>
    </dgm:pt>
    <dgm:pt modelId="{DE2F98E6-D91D-46BB-97C2-B646556A8F6C}" type="parTrans" cxnId="{1A703C52-475B-4EE3-94E4-DF084D9E5F89}">
      <dgm:prSet custT="1"/>
      <dgm:spPr/>
      <dgm:t>
        <a:bodyPr/>
        <a:lstStyle/>
        <a:p>
          <a:endParaRPr lang="zh-CN" altLang="en-US" sz="1400"/>
        </a:p>
      </dgm:t>
    </dgm:pt>
    <dgm:pt modelId="{7309F1EF-6C71-4EBA-8B1E-86857A560843}" type="sibTrans" cxnId="{1A703C52-475B-4EE3-94E4-DF084D9E5F89}">
      <dgm:prSet/>
      <dgm:spPr/>
      <dgm:t>
        <a:bodyPr/>
        <a:lstStyle/>
        <a:p>
          <a:endParaRPr lang="zh-CN" altLang="en-US" sz="1400"/>
        </a:p>
      </dgm:t>
    </dgm:pt>
    <dgm:pt modelId="{E7E15FA3-C68A-4E2F-B371-735D2ADA67A6}" type="pres">
      <dgm:prSet presAssocID="{15304377-B9B8-49B9-A7CE-3FF9EEBAADF7}" presName="diagram" presStyleCnt="0">
        <dgm:presLayoutVars>
          <dgm:chPref val="1"/>
          <dgm:dir/>
          <dgm:animOne val="branch"/>
          <dgm:animLvl val="lvl"/>
          <dgm:resizeHandles val="exact"/>
        </dgm:presLayoutVars>
      </dgm:prSet>
      <dgm:spPr/>
    </dgm:pt>
    <dgm:pt modelId="{E4690135-A971-45C6-95A4-9E11439A9AF2}" type="pres">
      <dgm:prSet presAssocID="{D5048FC1-7668-4C0F-B323-41410EA71BE6}" presName="root1" presStyleCnt="0"/>
      <dgm:spPr/>
    </dgm:pt>
    <dgm:pt modelId="{BFE64BCD-E704-499C-AB91-BD8C28D5111E}" type="pres">
      <dgm:prSet presAssocID="{D5048FC1-7668-4C0F-B323-41410EA71BE6}" presName="LevelOneTextNode" presStyleLbl="node0" presStyleIdx="0" presStyleCnt="1" custScaleX="82571" custScaleY="128020" custLinFactNeighborX="-666">
        <dgm:presLayoutVars>
          <dgm:chPref val="3"/>
        </dgm:presLayoutVars>
      </dgm:prSet>
      <dgm:spPr/>
    </dgm:pt>
    <dgm:pt modelId="{EABE68D4-0CDA-49A7-8883-9CFE8C5A5D97}" type="pres">
      <dgm:prSet presAssocID="{D5048FC1-7668-4C0F-B323-41410EA71BE6}" presName="level2hierChild" presStyleCnt="0"/>
      <dgm:spPr/>
    </dgm:pt>
    <dgm:pt modelId="{D5EE2CF8-F092-49A6-B974-6668DAD427CD}" type="pres">
      <dgm:prSet presAssocID="{EE592A6A-A57E-42DE-A830-84CFC1FE6AE3}" presName="conn2-1" presStyleLbl="parChTrans1D2" presStyleIdx="0" presStyleCnt="3"/>
      <dgm:spPr/>
    </dgm:pt>
    <dgm:pt modelId="{68B17470-5A0C-4B42-B71C-D5A4A0D7877F}" type="pres">
      <dgm:prSet presAssocID="{EE592A6A-A57E-42DE-A830-84CFC1FE6AE3}" presName="connTx" presStyleLbl="parChTrans1D2" presStyleIdx="0" presStyleCnt="3"/>
      <dgm:spPr/>
    </dgm:pt>
    <dgm:pt modelId="{90046BFA-4329-4EEB-BC77-B5C6D3B7E696}" type="pres">
      <dgm:prSet presAssocID="{F0395717-0635-4C75-9CB1-F4FBF67A769D}" presName="root2" presStyleCnt="0"/>
      <dgm:spPr/>
    </dgm:pt>
    <dgm:pt modelId="{7194F1DB-C17A-4EAF-BE1F-6CB1AB3B542D}" type="pres">
      <dgm:prSet presAssocID="{F0395717-0635-4C75-9CB1-F4FBF67A769D}" presName="LevelTwoTextNode" presStyleLbl="node2" presStyleIdx="0" presStyleCnt="3" custScaleX="100074" custScaleY="132287" custLinFactNeighborX="1458" custLinFactNeighborY="-944">
        <dgm:presLayoutVars>
          <dgm:chPref val="3"/>
        </dgm:presLayoutVars>
      </dgm:prSet>
      <dgm:spPr/>
    </dgm:pt>
    <dgm:pt modelId="{93B5B64C-4432-4D5A-A938-39D40546DE02}" type="pres">
      <dgm:prSet presAssocID="{F0395717-0635-4C75-9CB1-F4FBF67A769D}" presName="level3hierChild" presStyleCnt="0"/>
      <dgm:spPr/>
    </dgm:pt>
    <dgm:pt modelId="{185550C5-CFB2-4823-920A-906D3E0AA574}" type="pres">
      <dgm:prSet presAssocID="{3CC5AC8C-1AAB-404A-825D-AC92B1645BC4}" presName="conn2-1" presStyleLbl="parChTrans1D3" presStyleIdx="0" presStyleCnt="3"/>
      <dgm:spPr/>
    </dgm:pt>
    <dgm:pt modelId="{12AE2AC2-B875-459B-956E-3FCA4D3C8516}" type="pres">
      <dgm:prSet presAssocID="{3CC5AC8C-1AAB-404A-825D-AC92B1645BC4}" presName="connTx" presStyleLbl="parChTrans1D3" presStyleIdx="0" presStyleCnt="3"/>
      <dgm:spPr/>
    </dgm:pt>
    <dgm:pt modelId="{3B8F59DD-3DB8-4FBF-B66E-C79BE5DC9215}" type="pres">
      <dgm:prSet presAssocID="{C95BFAB7-269B-4ED0-858A-32D13DC4DA4F}" presName="root2" presStyleCnt="0"/>
      <dgm:spPr/>
    </dgm:pt>
    <dgm:pt modelId="{C566F489-3EE0-4CD7-B838-133261687E7F}" type="pres">
      <dgm:prSet presAssocID="{C95BFAB7-269B-4ED0-858A-32D13DC4DA4F}" presName="LevelTwoTextNode" presStyleLbl="node3" presStyleIdx="0" presStyleCnt="3" custScaleX="295732" custScaleY="175322" custLinFactNeighborX="10041" custLinFactNeighborY="-48418">
        <dgm:presLayoutVars>
          <dgm:chPref val="3"/>
        </dgm:presLayoutVars>
      </dgm:prSet>
      <dgm:spPr/>
    </dgm:pt>
    <dgm:pt modelId="{285C1709-829C-4B12-9906-C005A7E5C5CE}" type="pres">
      <dgm:prSet presAssocID="{C95BFAB7-269B-4ED0-858A-32D13DC4DA4F}" presName="level3hierChild" presStyleCnt="0"/>
      <dgm:spPr/>
    </dgm:pt>
    <dgm:pt modelId="{44870455-DAE0-4197-9347-919F4F249991}" type="pres">
      <dgm:prSet presAssocID="{2078506B-7E48-4AE7-9AC1-51EAD63F2BAE}" presName="conn2-1" presStyleLbl="parChTrans1D2" presStyleIdx="1" presStyleCnt="3"/>
      <dgm:spPr/>
    </dgm:pt>
    <dgm:pt modelId="{7B43657C-B7A7-470B-B8DC-056177C8B00C}" type="pres">
      <dgm:prSet presAssocID="{2078506B-7E48-4AE7-9AC1-51EAD63F2BAE}" presName="connTx" presStyleLbl="parChTrans1D2" presStyleIdx="1" presStyleCnt="3"/>
      <dgm:spPr/>
    </dgm:pt>
    <dgm:pt modelId="{5D3965AF-6BE7-4218-907B-79A8509651C3}" type="pres">
      <dgm:prSet presAssocID="{6DB1BC0C-78D1-4274-8B28-23162DC7B18C}" presName="root2" presStyleCnt="0"/>
      <dgm:spPr/>
    </dgm:pt>
    <dgm:pt modelId="{B5AC1CD6-F29F-405B-B77A-6A925BE86DBC}" type="pres">
      <dgm:prSet presAssocID="{6DB1BC0C-78D1-4274-8B28-23162DC7B18C}" presName="LevelTwoTextNode" presStyleLbl="node2" presStyleIdx="1" presStyleCnt="3" custScaleX="99054" custScaleY="119434" custLinFactNeighborX="8011" custLinFactNeighborY="-1692">
        <dgm:presLayoutVars>
          <dgm:chPref val="3"/>
        </dgm:presLayoutVars>
      </dgm:prSet>
      <dgm:spPr/>
    </dgm:pt>
    <dgm:pt modelId="{F920A6EE-D5F7-4C88-A639-52D4550DB348}" type="pres">
      <dgm:prSet presAssocID="{6DB1BC0C-78D1-4274-8B28-23162DC7B18C}" presName="level3hierChild" presStyleCnt="0"/>
      <dgm:spPr/>
    </dgm:pt>
    <dgm:pt modelId="{6C98BD25-F858-438A-BFED-59ECCD5ABC4C}" type="pres">
      <dgm:prSet presAssocID="{30EDCF2A-7BBC-4FD6-A716-87ACD14C736F}" presName="conn2-1" presStyleLbl="parChTrans1D3" presStyleIdx="1" presStyleCnt="3"/>
      <dgm:spPr/>
    </dgm:pt>
    <dgm:pt modelId="{1C6FC938-C456-4B87-9567-13ED4A4A0132}" type="pres">
      <dgm:prSet presAssocID="{30EDCF2A-7BBC-4FD6-A716-87ACD14C736F}" presName="connTx" presStyleLbl="parChTrans1D3" presStyleIdx="1" presStyleCnt="3"/>
      <dgm:spPr/>
    </dgm:pt>
    <dgm:pt modelId="{EFFE0BFD-D2AF-4CB0-8F26-4A916A51ECAA}" type="pres">
      <dgm:prSet presAssocID="{311A361C-7CE6-42B8-8405-FDC9099F0DDA}" presName="root2" presStyleCnt="0"/>
      <dgm:spPr/>
    </dgm:pt>
    <dgm:pt modelId="{03ADD183-0C3A-4E12-AD32-F17A73DDEFA1}" type="pres">
      <dgm:prSet presAssocID="{311A361C-7CE6-42B8-8405-FDC9099F0DDA}" presName="LevelTwoTextNode" presStyleLbl="node3" presStyleIdx="1" presStyleCnt="3" custScaleX="319409" custScaleY="155704" custLinFactNeighborX="666" custLinFactNeighborY="-2754">
        <dgm:presLayoutVars>
          <dgm:chPref val="3"/>
        </dgm:presLayoutVars>
      </dgm:prSet>
      <dgm:spPr/>
    </dgm:pt>
    <dgm:pt modelId="{B3D441A2-CDB1-4B81-BD23-AA4F2427D58C}" type="pres">
      <dgm:prSet presAssocID="{311A361C-7CE6-42B8-8405-FDC9099F0DDA}" presName="level3hierChild" presStyleCnt="0"/>
      <dgm:spPr/>
    </dgm:pt>
    <dgm:pt modelId="{1CDA50BB-17CB-4E89-B63C-7981211D9C16}" type="pres">
      <dgm:prSet presAssocID="{B083EA24-206C-4C16-897F-00E22E0AB9F2}" presName="conn2-1" presStyleLbl="parChTrans1D2" presStyleIdx="2" presStyleCnt="3"/>
      <dgm:spPr/>
    </dgm:pt>
    <dgm:pt modelId="{546DCDCC-3979-4BD9-A292-834015E2F361}" type="pres">
      <dgm:prSet presAssocID="{B083EA24-206C-4C16-897F-00E22E0AB9F2}" presName="connTx" presStyleLbl="parChTrans1D2" presStyleIdx="2" presStyleCnt="3"/>
      <dgm:spPr/>
    </dgm:pt>
    <dgm:pt modelId="{CFFF7FBC-9439-4DAE-ADAA-7A5F3E56B326}" type="pres">
      <dgm:prSet presAssocID="{718B462A-E888-4789-98BA-1EC5437C3387}" presName="root2" presStyleCnt="0"/>
      <dgm:spPr/>
    </dgm:pt>
    <dgm:pt modelId="{082BB541-291C-47CE-B7B5-AFD3ACE29C28}" type="pres">
      <dgm:prSet presAssocID="{718B462A-E888-4789-98BA-1EC5437C3387}" presName="LevelTwoTextNode" presStyleLbl="node2" presStyleIdx="2" presStyleCnt="3" custScaleX="109857" custScaleY="121486" custLinFactNeighborX="7495" custLinFactNeighborY="4435">
        <dgm:presLayoutVars>
          <dgm:chPref val="3"/>
        </dgm:presLayoutVars>
      </dgm:prSet>
      <dgm:spPr/>
    </dgm:pt>
    <dgm:pt modelId="{8B3E2CA9-046A-48AE-BA78-7A5BF25993FA}" type="pres">
      <dgm:prSet presAssocID="{718B462A-E888-4789-98BA-1EC5437C3387}" presName="level3hierChild" presStyleCnt="0"/>
      <dgm:spPr/>
    </dgm:pt>
    <dgm:pt modelId="{F186883B-6171-43EE-BC61-2720FEB3995F}" type="pres">
      <dgm:prSet presAssocID="{DE2F98E6-D91D-46BB-97C2-B646556A8F6C}" presName="conn2-1" presStyleLbl="parChTrans1D3" presStyleIdx="2" presStyleCnt="3"/>
      <dgm:spPr/>
    </dgm:pt>
    <dgm:pt modelId="{AA358973-3939-4917-9667-FA12B3A68C97}" type="pres">
      <dgm:prSet presAssocID="{DE2F98E6-D91D-46BB-97C2-B646556A8F6C}" presName="connTx" presStyleLbl="parChTrans1D3" presStyleIdx="2" presStyleCnt="3"/>
      <dgm:spPr/>
    </dgm:pt>
    <dgm:pt modelId="{43F1EFF9-2330-43CE-B0FE-0F07C7389220}" type="pres">
      <dgm:prSet presAssocID="{D00F8F9E-B523-4982-9374-D517352C67C8}" presName="root2" presStyleCnt="0"/>
      <dgm:spPr/>
    </dgm:pt>
    <dgm:pt modelId="{59AC047E-179B-430D-8D73-B832F3353FE2}" type="pres">
      <dgm:prSet presAssocID="{D00F8F9E-B523-4982-9374-D517352C67C8}" presName="LevelTwoTextNode" presStyleLbl="node3" presStyleIdx="2" presStyleCnt="3" custScaleX="288334" custScaleY="162099" custLinFactNeighborX="4131" custLinFactNeighborY="35229">
        <dgm:presLayoutVars>
          <dgm:chPref val="3"/>
        </dgm:presLayoutVars>
      </dgm:prSet>
      <dgm:spPr/>
    </dgm:pt>
    <dgm:pt modelId="{0F92B28F-41F2-40D8-A1A2-17398DF0B99B}" type="pres">
      <dgm:prSet presAssocID="{D00F8F9E-B523-4982-9374-D517352C67C8}" presName="level3hierChild" presStyleCnt="0"/>
      <dgm:spPr/>
    </dgm:pt>
  </dgm:ptLst>
  <dgm:cxnLst>
    <dgm:cxn modelId="{623AEB05-43DC-4495-804F-CB093CF5077F}" type="presOf" srcId="{6DB1BC0C-78D1-4274-8B28-23162DC7B18C}" destId="{B5AC1CD6-F29F-405B-B77A-6A925BE86DBC}" srcOrd="0" destOrd="0" presId="urn:microsoft.com/office/officeart/2005/8/layout/hierarchy2#2"/>
    <dgm:cxn modelId="{8BF89F0D-5824-44DF-B2DA-81AC08966882}" type="presOf" srcId="{D5048FC1-7668-4C0F-B323-41410EA71BE6}" destId="{BFE64BCD-E704-499C-AB91-BD8C28D5111E}" srcOrd="0" destOrd="0" presId="urn:microsoft.com/office/officeart/2005/8/layout/hierarchy2#2"/>
    <dgm:cxn modelId="{70045210-0A48-49D2-A2B5-53B852D4AB04}" type="presOf" srcId="{30EDCF2A-7BBC-4FD6-A716-87ACD14C736F}" destId="{6C98BD25-F858-438A-BFED-59ECCD5ABC4C}" srcOrd="0" destOrd="0" presId="urn:microsoft.com/office/officeart/2005/8/layout/hierarchy2#2"/>
    <dgm:cxn modelId="{D8A53B19-E9B3-481C-8BB0-A08004326E80}" type="presOf" srcId="{EE592A6A-A57E-42DE-A830-84CFC1FE6AE3}" destId="{68B17470-5A0C-4B42-B71C-D5A4A0D7877F}" srcOrd="1" destOrd="0" presId="urn:microsoft.com/office/officeart/2005/8/layout/hierarchy2#2"/>
    <dgm:cxn modelId="{A7C2761D-1C54-498B-A172-505623698D7A}" srcId="{D5048FC1-7668-4C0F-B323-41410EA71BE6}" destId="{F0395717-0635-4C75-9CB1-F4FBF67A769D}" srcOrd="0" destOrd="0" parTransId="{EE592A6A-A57E-42DE-A830-84CFC1FE6AE3}" sibTransId="{EBDF9961-1A98-4368-9F6D-EDEBFE8F140F}"/>
    <dgm:cxn modelId="{06E36727-D588-47F8-881E-991965965983}" type="presOf" srcId="{3CC5AC8C-1AAB-404A-825D-AC92B1645BC4}" destId="{12AE2AC2-B875-459B-956E-3FCA4D3C8516}" srcOrd="1" destOrd="0" presId="urn:microsoft.com/office/officeart/2005/8/layout/hierarchy2#2"/>
    <dgm:cxn modelId="{4C2C7E38-2102-494F-B3D5-5322E5B1F3D0}" srcId="{15304377-B9B8-49B9-A7CE-3FF9EEBAADF7}" destId="{D5048FC1-7668-4C0F-B323-41410EA71BE6}" srcOrd="0" destOrd="0" parTransId="{735E1639-BFF0-4CF2-9CCF-3F78AAFF0643}" sibTransId="{54186F6F-3B7F-4FB9-A860-D7B387C2828B}"/>
    <dgm:cxn modelId="{69CB8738-A2F0-4784-BE40-88E0CDC5B93C}" type="presOf" srcId="{B083EA24-206C-4C16-897F-00E22E0AB9F2}" destId="{546DCDCC-3979-4BD9-A292-834015E2F361}" srcOrd="1" destOrd="0" presId="urn:microsoft.com/office/officeart/2005/8/layout/hierarchy2#2"/>
    <dgm:cxn modelId="{F6016F3C-F3B3-446E-8ABC-AFD21A31519B}" srcId="{F0395717-0635-4C75-9CB1-F4FBF67A769D}" destId="{C95BFAB7-269B-4ED0-858A-32D13DC4DA4F}" srcOrd="0" destOrd="0" parTransId="{3CC5AC8C-1AAB-404A-825D-AC92B1645BC4}" sibTransId="{41086D6A-86E8-4507-B8CF-8CC0BF977733}"/>
    <dgm:cxn modelId="{23A64E40-DEF2-4019-AD66-A34E582ABB4D}" type="presOf" srcId="{D00F8F9E-B523-4982-9374-D517352C67C8}" destId="{59AC047E-179B-430D-8D73-B832F3353FE2}" srcOrd="0" destOrd="0" presId="urn:microsoft.com/office/officeart/2005/8/layout/hierarchy2#2"/>
    <dgm:cxn modelId="{1A703C52-475B-4EE3-94E4-DF084D9E5F89}" srcId="{718B462A-E888-4789-98BA-1EC5437C3387}" destId="{D00F8F9E-B523-4982-9374-D517352C67C8}" srcOrd="0" destOrd="0" parTransId="{DE2F98E6-D91D-46BB-97C2-B646556A8F6C}" sibTransId="{7309F1EF-6C71-4EBA-8B1E-86857A560843}"/>
    <dgm:cxn modelId="{BC824E79-023B-49C1-B16F-187F1A1227A4}" type="presOf" srcId="{EE592A6A-A57E-42DE-A830-84CFC1FE6AE3}" destId="{D5EE2CF8-F092-49A6-B974-6668DAD427CD}" srcOrd="0" destOrd="0" presId="urn:microsoft.com/office/officeart/2005/8/layout/hierarchy2#2"/>
    <dgm:cxn modelId="{5152FD7B-0936-4E28-8083-89318ABA2F73}" type="presOf" srcId="{718B462A-E888-4789-98BA-1EC5437C3387}" destId="{082BB541-291C-47CE-B7B5-AFD3ACE29C28}" srcOrd="0" destOrd="0" presId="urn:microsoft.com/office/officeart/2005/8/layout/hierarchy2#2"/>
    <dgm:cxn modelId="{E9BB917D-165C-4792-A6DF-D1DD180E526C}" type="presOf" srcId="{30EDCF2A-7BBC-4FD6-A716-87ACD14C736F}" destId="{1C6FC938-C456-4B87-9567-13ED4A4A0132}" srcOrd="1" destOrd="0" presId="urn:microsoft.com/office/officeart/2005/8/layout/hierarchy2#2"/>
    <dgm:cxn modelId="{25789396-36DE-4268-A555-012A770531A6}" type="presOf" srcId="{15304377-B9B8-49B9-A7CE-3FF9EEBAADF7}" destId="{E7E15FA3-C68A-4E2F-B371-735D2ADA67A6}" srcOrd="0" destOrd="0" presId="urn:microsoft.com/office/officeart/2005/8/layout/hierarchy2#2"/>
    <dgm:cxn modelId="{8BBC769F-438B-48FB-B7D8-85A96CB4E40F}" type="presOf" srcId="{F0395717-0635-4C75-9CB1-F4FBF67A769D}" destId="{7194F1DB-C17A-4EAF-BE1F-6CB1AB3B542D}" srcOrd="0" destOrd="0" presId="urn:microsoft.com/office/officeart/2005/8/layout/hierarchy2#2"/>
    <dgm:cxn modelId="{10796CAD-97AD-47F1-98A5-65A46532F8C6}" type="presOf" srcId="{B083EA24-206C-4C16-897F-00E22E0AB9F2}" destId="{1CDA50BB-17CB-4E89-B63C-7981211D9C16}" srcOrd="0" destOrd="0" presId="urn:microsoft.com/office/officeart/2005/8/layout/hierarchy2#2"/>
    <dgm:cxn modelId="{D7BC5EB4-C303-425A-9E9B-1052090C1736}" type="presOf" srcId="{3CC5AC8C-1AAB-404A-825D-AC92B1645BC4}" destId="{185550C5-CFB2-4823-920A-906D3E0AA574}" srcOrd="0" destOrd="0" presId="urn:microsoft.com/office/officeart/2005/8/layout/hierarchy2#2"/>
    <dgm:cxn modelId="{9DEAA4B6-DC49-4E7C-9302-C24056968466}" srcId="{6DB1BC0C-78D1-4274-8B28-23162DC7B18C}" destId="{311A361C-7CE6-42B8-8405-FDC9099F0DDA}" srcOrd="0" destOrd="0" parTransId="{30EDCF2A-7BBC-4FD6-A716-87ACD14C736F}" sibTransId="{598564A0-D572-43D7-A9B5-B643E8DC472A}"/>
    <dgm:cxn modelId="{1B6266BA-18C4-4E49-814A-05E984359AC9}" type="presOf" srcId="{DE2F98E6-D91D-46BB-97C2-B646556A8F6C}" destId="{F186883B-6171-43EE-BC61-2720FEB3995F}" srcOrd="0" destOrd="0" presId="urn:microsoft.com/office/officeart/2005/8/layout/hierarchy2#2"/>
    <dgm:cxn modelId="{14DC63D0-DEF5-4864-9430-76B06F4430CB}" type="presOf" srcId="{2078506B-7E48-4AE7-9AC1-51EAD63F2BAE}" destId="{7B43657C-B7A7-470B-B8DC-056177C8B00C}" srcOrd="1" destOrd="0" presId="urn:microsoft.com/office/officeart/2005/8/layout/hierarchy2#2"/>
    <dgm:cxn modelId="{5F53C3D6-8BB4-48D8-82C3-34DC1E543552}" srcId="{D5048FC1-7668-4C0F-B323-41410EA71BE6}" destId="{718B462A-E888-4789-98BA-1EC5437C3387}" srcOrd="2" destOrd="0" parTransId="{B083EA24-206C-4C16-897F-00E22E0AB9F2}" sibTransId="{C1C18C17-BB05-41E8-B9F3-0FC1439B1270}"/>
    <dgm:cxn modelId="{86B0ADDE-82EF-4A74-8B4E-0C02E3A58B6D}" type="presOf" srcId="{2078506B-7E48-4AE7-9AC1-51EAD63F2BAE}" destId="{44870455-DAE0-4197-9347-919F4F249991}" srcOrd="0" destOrd="0" presId="urn:microsoft.com/office/officeart/2005/8/layout/hierarchy2#2"/>
    <dgm:cxn modelId="{169AA1E4-4997-485B-ABC1-63028BCD7606}" type="presOf" srcId="{C95BFAB7-269B-4ED0-858A-32D13DC4DA4F}" destId="{C566F489-3EE0-4CD7-B838-133261687E7F}" srcOrd="0" destOrd="0" presId="urn:microsoft.com/office/officeart/2005/8/layout/hierarchy2#2"/>
    <dgm:cxn modelId="{D75BBAE9-1373-4EA6-845C-A84CA19310B7}" srcId="{D5048FC1-7668-4C0F-B323-41410EA71BE6}" destId="{6DB1BC0C-78D1-4274-8B28-23162DC7B18C}" srcOrd="1" destOrd="0" parTransId="{2078506B-7E48-4AE7-9AC1-51EAD63F2BAE}" sibTransId="{230A0807-458F-4A0F-810B-D4CE27CBFCAC}"/>
    <dgm:cxn modelId="{E1B2AEEC-457F-46F6-A98A-5B3B0C1F7BE2}" type="presOf" srcId="{DE2F98E6-D91D-46BB-97C2-B646556A8F6C}" destId="{AA358973-3939-4917-9667-FA12B3A68C97}" srcOrd="1" destOrd="0" presId="urn:microsoft.com/office/officeart/2005/8/layout/hierarchy2#2"/>
    <dgm:cxn modelId="{60DCFBF2-2D63-4EB7-BAAE-531CAC59D345}" type="presOf" srcId="{311A361C-7CE6-42B8-8405-FDC9099F0DDA}" destId="{03ADD183-0C3A-4E12-AD32-F17A73DDEFA1}" srcOrd="0" destOrd="0" presId="urn:microsoft.com/office/officeart/2005/8/layout/hierarchy2#2"/>
    <dgm:cxn modelId="{AB4A09A8-8545-4701-A00D-C7F18A1C4C80}" type="presParOf" srcId="{E7E15FA3-C68A-4E2F-B371-735D2ADA67A6}" destId="{E4690135-A971-45C6-95A4-9E11439A9AF2}" srcOrd="0" destOrd="0" presId="urn:microsoft.com/office/officeart/2005/8/layout/hierarchy2#2"/>
    <dgm:cxn modelId="{71C8E9ED-1AA2-43B2-899F-474B8F90C8CD}" type="presParOf" srcId="{E4690135-A971-45C6-95A4-9E11439A9AF2}" destId="{BFE64BCD-E704-499C-AB91-BD8C28D5111E}" srcOrd="0" destOrd="0" presId="urn:microsoft.com/office/officeart/2005/8/layout/hierarchy2#2"/>
    <dgm:cxn modelId="{8AB5254D-AE6A-4C4A-B073-16A9F037B030}" type="presParOf" srcId="{E4690135-A971-45C6-95A4-9E11439A9AF2}" destId="{EABE68D4-0CDA-49A7-8883-9CFE8C5A5D97}" srcOrd="1" destOrd="0" presId="urn:microsoft.com/office/officeart/2005/8/layout/hierarchy2#2"/>
    <dgm:cxn modelId="{CA570E20-8D95-4531-B153-C71196D869F7}" type="presParOf" srcId="{EABE68D4-0CDA-49A7-8883-9CFE8C5A5D97}" destId="{D5EE2CF8-F092-49A6-B974-6668DAD427CD}" srcOrd="0" destOrd="0" presId="urn:microsoft.com/office/officeart/2005/8/layout/hierarchy2#2"/>
    <dgm:cxn modelId="{60FD8C72-C6AB-4201-B3FE-7A6BE67E7582}" type="presParOf" srcId="{D5EE2CF8-F092-49A6-B974-6668DAD427CD}" destId="{68B17470-5A0C-4B42-B71C-D5A4A0D7877F}" srcOrd="0" destOrd="0" presId="urn:microsoft.com/office/officeart/2005/8/layout/hierarchy2#2"/>
    <dgm:cxn modelId="{9D092D1A-14E2-49E8-9F6F-E919FD6C0A07}" type="presParOf" srcId="{EABE68D4-0CDA-49A7-8883-9CFE8C5A5D97}" destId="{90046BFA-4329-4EEB-BC77-B5C6D3B7E696}" srcOrd="1" destOrd="0" presId="urn:microsoft.com/office/officeart/2005/8/layout/hierarchy2#2"/>
    <dgm:cxn modelId="{225446B9-FB27-44EF-8788-938D9BBA4DB9}" type="presParOf" srcId="{90046BFA-4329-4EEB-BC77-B5C6D3B7E696}" destId="{7194F1DB-C17A-4EAF-BE1F-6CB1AB3B542D}" srcOrd="0" destOrd="0" presId="urn:microsoft.com/office/officeart/2005/8/layout/hierarchy2#2"/>
    <dgm:cxn modelId="{EB02D33A-B7E3-4FAD-A346-A3B8F985DE9A}" type="presParOf" srcId="{90046BFA-4329-4EEB-BC77-B5C6D3B7E696}" destId="{93B5B64C-4432-4D5A-A938-39D40546DE02}" srcOrd="1" destOrd="0" presId="urn:microsoft.com/office/officeart/2005/8/layout/hierarchy2#2"/>
    <dgm:cxn modelId="{091F3EE4-8A57-4857-B5EC-88481D0A2860}" type="presParOf" srcId="{93B5B64C-4432-4D5A-A938-39D40546DE02}" destId="{185550C5-CFB2-4823-920A-906D3E0AA574}" srcOrd="0" destOrd="0" presId="urn:microsoft.com/office/officeart/2005/8/layout/hierarchy2#2"/>
    <dgm:cxn modelId="{2078BF5A-D80B-4D99-9CF2-0B9E85D407F6}" type="presParOf" srcId="{185550C5-CFB2-4823-920A-906D3E0AA574}" destId="{12AE2AC2-B875-459B-956E-3FCA4D3C8516}" srcOrd="0" destOrd="0" presId="urn:microsoft.com/office/officeart/2005/8/layout/hierarchy2#2"/>
    <dgm:cxn modelId="{B45FE12B-3FD0-427A-B479-9AC36A4754CF}" type="presParOf" srcId="{93B5B64C-4432-4D5A-A938-39D40546DE02}" destId="{3B8F59DD-3DB8-4FBF-B66E-C79BE5DC9215}" srcOrd="1" destOrd="0" presId="urn:microsoft.com/office/officeart/2005/8/layout/hierarchy2#2"/>
    <dgm:cxn modelId="{9B17E3CE-AECA-4BE3-82AA-0B293F56099E}" type="presParOf" srcId="{3B8F59DD-3DB8-4FBF-B66E-C79BE5DC9215}" destId="{C566F489-3EE0-4CD7-B838-133261687E7F}" srcOrd="0" destOrd="0" presId="urn:microsoft.com/office/officeart/2005/8/layout/hierarchy2#2"/>
    <dgm:cxn modelId="{888D550A-C51B-4463-BF0D-32C6F38A1C3F}" type="presParOf" srcId="{3B8F59DD-3DB8-4FBF-B66E-C79BE5DC9215}" destId="{285C1709-829C-4B12-9906-C005A7E5C5CE}" srcOrd="1" destOrd="0" presId="urn:microsoft.com/office/officeart/2005/8/layout/hierarchy2#2"/>
    <dgm:cxn modelId="{FE8B63ED-E6FA-4DE1-9EF3-9AFAFADCF499}" type="presParOf" srcId="{EABE68D4-0CDA-49A7-8883-9CFE8C5A5D97}" destId="{44870455-DAE0-4197-9347-919F4F249991}" srcOrd="2" destOrd="0" presId="urn:microsoft.com/office/officeart/2005/8/layout/hierarchy2#2"/>
    <dgm:cxn modelId="{F36EC501-F1B9-4265-9336-178261EA38A0}" type="presParOf" srcId="{44870455-DAE0-4197-9347-919F4F249991}" destId="{7B43657C-B7A7-470B-B8DC-056177C8B00C}" srcOrd="0" destOrd="0" presId="urn:microsoft.com/office/officeart/2005/8/layout/hierarchy2#2"/>
    <dgm:cxn modelId="{1E848953-2ECD-4628-8EFF-08613748AD47}" type="presParOf" srcId="{EABE68D4-0CDA-49A7-8883-9CFE8C5A5D97}" destId="{5D3965AF-6BE7-4218-907B-79A8509651C3}" srcOrd="3" destOrd="0" presId="urn:microsoft.com/office/officeart/2005/8/layout/hierarchy2#2"/>
    <dgm:cxn modelId="{3ACDFF53-32E1-40DD-9EC2-529E8B0D28DE}" type="presParOf" srcId="{5D3965AF-6BE7-4218-907B-79A8509651C3}" destId="{B5AC1CD6-F29F-405B-B77A-6A925BE86DBC}" srcOrd="0" destOrd="0" presId="urn:microsoft.com/office/officeart/2005/8/layout/hierarchy2#2"/>
    <dgm:cxn modelId="{6A6E1F60-5AC2-486D-9DAC-BD53891C4168}" type="presParOf" srcId="{5D3965AF-6BE7-4218-907B-79A8509651C3}" destId="{F920A6EE-D5F7-4C88-A639-52D4550DB348}" srcOrd="1" destOrd="0" presId="urn:microsoft.com/office/officeart/2005/8/layout/hierarchy2#2"/>
    <dgm:cxn modelId="{3F17B68E-9BDA-4FE3-978B-9D80314234D7}" type="presParOf" srcId="{F920A6EE-D5F7-4C88-A639-52D4550DB348}" destId="{6C98BD25-F858-438A-BFED-59ECCD5ABC4C}" srcOrd="0" destOrd="0" presId="urn:microsoft.com/office/officeart/2005/8/layout/hierarchy2#2"/>
    <dgm:cxn modelId="{976235A9-3EC6-40D9-9816-6F09860046EF}" type="presParOf" srcId="{6C98BD25-F858-438A-BFED-59ECCD5ABC4C}" destId="{1C6FC938-C456-4B87-9567-13ED4A4A0132}" srcOrd="0" destOrd="0" presId="urn:microsoft.com/office/officeart/2005/8/layout/hierarchy2#2"/>
    <dgm:cxn modelId="{D5FCF421-1916-4953-83E9-AF6783CB3A53}" type="presParOf" srcId="{F920A6EE-D5F7-4C88-A639-52D4550DB348}" destId="{EFFE0BFD-D2AF-4CB0-8F26-4A916A51ECAA}" srcOrd="1" destOrd="0" presId="urn:microsoft.com/office/officeart/2005/8/layout/hierarchy2#2"/>
    <dgm:cxn modelId="{D7218FA5-79CC-4241-9C05-1FF2D94D9689}" type="presParOf" srcId="{EFFE0BFD-D2AF-4CB0-8F26-4A916A51ECAA}" destId="{03ADD183-0C3A-4E12-AD32-F17A73DDEFA1}" srcOrd="0" destOrd="0" presId="urn:microsoft.com/office/officeart/2005/8/layout/hierarchy2#2"/>
    <dgm:cxn modelId="{08B0C97C-7946-4FFC-843E-E8819E22EFB4}" type="presParOf" srcId="{EFFE0BFD-D2AF-4CB0-8F26-4A916A51ECAA}" destId="{B3D441A2-CDB1-4B81-BD23-AA4F2427D58C}" srcOrd="1" destOrd="0" presId="urn:microsoft.com/office/officeart/2005/8/layout/hierarchy2#2"/>
    <dgm:cxn modelId="{77965394-C95E-454A-9FD7-0E39C3D83F67}" type="presParOf" srcId="{EABE68D4-0CDA-49A7-8883-9CFE8C5A5D97}" destId="{1CDA50BB-17CB-4E89-B63C-7981211D9C16}" srcOrd="4" destOrd="0" presId="urn:microsoft.com/office/officeart/2005/8/layout/hierarchy2#2"/>
    <dgm:cxn modelId="{C0530299-4244-45C9-A37F-6A4FF35B925A}" type="presParOf" srcId="{1CDA50BB-17CB-4E89-B63C-7981211D9C16}" destId="{546DCDCC-3979-4BD9-A292-834015E2F361}" srcOrd="0" destOrd="0" presId="urn:microsoft.com/office/officeart/2005/8/layout/hierarchy2#2"/>
    <dgm:cxn modelId="{899015C2-BC0A-4C32-90BF-BF8773EBCF0E}" type="presParOf" srcId="{EABE68D4-0CDA-49A7-8883-9CFE8C5A5D97}" destId="{CFFF7FBC-9439-4DAE-ADAA-7A5F3E56B326}" srcOrd="5" destOrd="0" presId="urn:microsoft.com/office/officeart/2005/8/layout/hierarchy2#2"/>
    <dgm:cxn modelId="{3B1EB376-8BE3-413B-BD52-D0B643B034B7}" type="presParOf" srcId="{CFFF7FBC-9439-4DAE-ADAA-7A5F3E56B326}" destId="{082BB541-291C-47CE-B7B5-AFD3ACE29C28}" srcOrd="0" destOrd="0" presId="urn:microsoft.com/office/officeart/2005/8/layout/hierarchy2#2"/>
    <dgm:cxn modelId="{6AE48ADF-F5B4-4D9A-A382-E3E66897F237}" type="presParOf" srcId="{CFFF7FBC-9439-4DAE-ADAA-7A5F3E56B326}" destId="{8B3E2CA9-046A-48AE-BA78-7A5BF25993FA}" srcOrd="1" destOrd="0" presId="urn:microsoft.com/office/officeart/2005/8/layout/hierarchy2#2"/>
    <dgm:cxn modelId="{A86B5572-4C42-4AA0-9497-E230EA42DFD9}" type="presParOf" srcId="{8B3E2CA9-046A-48AE-BA78-7A5BF25993FA}" destId="{F186883B-6171-43EE-BC61-2720FEB3995F}" srcOrd="0" destOrd="0" presId="urn:microsoft.com/office/officeart/2005/8/layout/hierarchy2#2"/>
    <dgm:cxn modelId="{C92AB1E9-248B-4971-9E19-595F048DA13D}" type="presParOf" srcId="{F186883B-6171-43EE-BC61-2720FEB3995F}" destId="{AA358973-3939-4917-9667-FA12B3A68C97}" srcOrd="0" destOrd="0" presId="urn:microsoft.com/office/officeart/2005/8/layout/hierarchy2#2"/>
    <dgm:cxn modelId="{957A2986-C816-4900-8EF6-72E250A1D7AB}" type="presParOf" srcId="{8B3E2CA9-046A-48AE-BA78-7A5BF25993FA}" destId="{43F1EFF9-2330-43CE-B0FE-0F07C7389220}" srcOrd="1" destOrd="0" presId="urn:microsoft.com/office/officeart/2005/8/layout/hierarchy2#2"/>
    <dgm:cxn modelId="{6C171165-1560-40A5-9D60-F32D0EB2B0C1}" type="presParOf" srcId="{43F1EFF9-2330-43CE-B0FE-0F07C7389220}" destId="{59AC047E-179B-430D-8D73-B832F3353FE2}" srcOrd="0" destOrd="0" presId="urn:microsoft.com/office/officeart/2005/8/layout/hierarchy2#2"/>
    <dgm:cxn modelId="{15CCD19F-9A43-4BC4-80C4-9D5F0EE45F8B}" type="presParOf" srcId="{43F1EFF9-2330-43CE-B0FE-0F07C7389220}" destId="{0F92B28F-41F2-40D8-A1A2-17398DF0B99B}" srcOrd="1" destOrd="0" presId="urn:microsoft.com/office/officeart/2005/8/layout/hierarchy2#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4028C2-CB78-43F2-86F3-92F2532610E9}" type="doc">
      <dgm:prSet loTypeId="urn:microsoft.com/office/officeart/2005/8/layout/hierarchy2#3" loCatId="hierarchy" qsTypeId="urn:microsoft.com/office/officeart/2005/8/quickstyle/simple1#3" qsCatId="simple" csTypeId="urn:microsoft.com/office/officeart/2005/8/colors/accent1_2#2" csCatId="accent1" phldr="1"/>
      <dgm:spPr/>
      <dgm:t>
        <a:bodyPr/>
        <a:lstStyle/>
        <a:p>
          <a:endParaRPr lang="zh-CN" altLang="en-US"/>
        </a:p>
      </dgm:t>
    </dgm:pt>
    <dgm:pt modelId="{5ED03E74-29C2-4538-9CB7-A0BFB5D80ADB}">
      <dgm:prSet phldrT="[文本]" custT="1"/>
      <dgm:spPr/>
      <dgm:t>
        <a:bodyPr/>
        <a:lstStyle/>
        <a:p>
          <a:r>
            <a:rPr lang="zh-CN" altLang="en-US" sz="1400" b="1" baseline="0">
              <a:latin typeface="+mj-ea"/>
              <a:ea typeface="+mj-ea"/>
            </a:rPr>
            <a:t>主流平台</a:t>
          </a:r>
        </a:p>
      </dgm:t>
    </dgm:pt>
    <dgm:pt modelId="{340EFEB6-D5B5-462E-A331-A7CFCBF788AF}" type="parTrans" cxnId="{0DAA1BAF-7444-4D48-B76B-01D40EBDEBE5}">
      <dgm:prSet/>
      <dgm:spPr/>
      <dgm:t>
        <a:bodyPr/>
        <a:lstStyle/>
        <a:p>
          <a:endParaRPr lang="zh-CN" altLang="en-US" sz="1400">
            <a:latin typeface="+mj-ea"/>
            <a:ea typeface="+mj-ea"/>
          </a:endParaRPr>
        </a:p>
      </dgm:t>
    </dgm:pt>
    <dgm:pt modelId="{159D3305-B7E5-47F4-8781-519295CE6E5E}" type="sibTrans" cxnId="{0DAA1BAF-7444-4D48-B76B-01D40EBDEBE5}">
      <dgm:prSet/>
      <dgm:spPr/>
      <dgm:t>
        <a:bodyPr/>
        <a:lstStyle/>
        <a:p>
          <a:endParaRPr lang="zh-CN" altLang="en-US" sz="1400">
            <a:latin typeface="+mj-ea"/>
            <a:ea typeface="+mj-ea"/>
          </a:endParaRPr>
        </a:p>
      </dgm:t>
    </dgm:pt>
    <dgm:pt modelId="{340DAD33-58CC-4E61-980A-31E600DF414A}">
      <dgm:prSet phldrT="[文本]" custT="1"/>
      <dgm:spPr/>
      <dgm:t>
        <a:bodyPr/>
        <a:lstStyle/>
        <a:p>
          <a:r>
            <a:rPr lang="zh-CN" altLang="en-US" sz="1400" b="1" baseline="0">
              <a:latin typeface="+mj-ea"/>
              <a:ea typeface="+mj-ea"/>
            </a:rPr>
            <a:t>短视频</a:t>
          </a:r>
        </a:p>
      </dgm:t>
    </dgm:pt>
    <dgm:pt modelId="{FEBA4C57-D1B2-4CE4-87B2-A457D62A92EB}" type="parTrans" cxnId="{D27D9794-EA2C-4CDE-A23A-B7E23F92C21B}">
      <dgm:prSet custT="1"/>
      <dgm:spPr/>
      <dgm:t>
        <a:bodyPr/>
        <a:lstStyle/>
        <a:p>
          <a:endParaRPr lang="zh-CN" altLang="en-US" sz="1400">
            <a:latin typeface="+mj-ea"/>
            <a:ea typeface="+mj-ea"/>
          </a:endParaRPr>
        </a:p>
      </dgm:t>
    </dgm:pt>
    <dgm:pt modelId="{FEFCC8C1-6F77-488D-854D-C0B1FE4403AE}" type="sibTrans" cxnId="{D27D9794-EA2C-4CDE-A23A-B7E23F92C21B}">
      <dgm:prSet/>
      <dgm:spPr/>
      <dgm:t>
        <a:bodyPr/>
        <a:lstStyle/>
        <a:p>
          <a:endParaRPr lang="zh-CN" altLang="en-US" sz="1400">
            <a:latin typeface="+mj-ea"/>
            <a:ea typeface="+mj-ea"/>
          </a:endParaRPr>
        </a:p>
      </dgm:t>
    </dgm:pt>
    <dgm:pt modelId="{07BDE2E8-F0DA-4219-9A59-5E1FFA3052FF}">
      <dgm:prSet phldrT="[文本]" custT="1"/>
      <dgm:spPr/>
      <dgm:t>
        <a:bodyPr/>
        <a:lstStyle/>
        <a:p>
          <a:r>
            <a:rPr lang="zh-CN" altLang="en-US" sz="1400" b="1">
              <a:latin typeface="+mj-ea"/>
              <a:ea typeface="+mj-ea"/>
            </a:rPr>
            <a:t>抖音、快手、腾讯微视、火山小视频等</a:t>
          </a:r>
        </a:p>
      </dgm:t>
    </dgm:pt>
    <dgm:pt modelId="{E257CED7-A7B3-4A14-B25F-347329A69EF2}" type="parTrans" cxnId="{8953885D-D712-4127-BCA8-6C74199281D0}">
      <dgm:prSet custT="1"/>
      <dgm:spPr/>
      <dgm:t>
        <a:bodyPr/>
        <a:lstStyle/>
        <a:p>
          <a:endParaRPr lang="zh-CN" altLang="en-US" sz="1400">
            <a:latin typeface="+mj-ea"/>
            <a:ea typeface="+mj-ea"/>
          </a:endParaRPr>
        </a:p>
      </dgm:t>
    </dgm:pt>
    <dgm:pt modelId="{81A713E8-FFA5-4860-9792-3C265A3F32EC}" type="sibTrans" cxnId="{8953885D-D712-4127-BCA8-6C74199281D0}">
      <dgm:prSet/>
      <dgm:spPr/>
      <dgm:t>
        <a:bodyPr/>
        <a:lstStyle/>
        <a:p>
          <a:endParaRPr lang="zh-CN" altLang="en-US" sz="1400">
            <a:latin typeface="+mj-ea"/>
            <a:ea typeface="+mj-ea"/>
          </a:endParaRPr>
        </a:p>
      </dgm:t>
    </dgm:pt>
    <dgm:pt modelId="{0134027B-FF37-4E94-A893-FA43019DFD2E}">
      <dgm:prSet phldrT="[文本]" custT="1"/>
      <dgm:spPr/>
      <dgm:t>
        <a:bodyPr/>
        <a:lstStyle/>
        <a:p>
          <a:r>
            <a:rPr lang="zh-CN" altLang="en-US" sz="1400" b="1" baseline="0">
              <a:latin typeface="+mj-ea"/>
              <a:ea typeface="+mj-ea"/>
            </a:rPr>
            <a:t>直播</a:t>
          </a:r>
        </a:p>
      </dgm:t>
    </dgm:pt>
    <dgm:pt modelId="{80941EF9-6BDF-43A2-B967-4ED0CD66DBBF}" type="parTrans" cxnId="{DFD60134-976B-4F42-A6B7-1CA9B51B7075}">
      <dgm:prSet custT="1"/>
      <dgm:spPr/>
      <dgm:t>
        <a:bodyPr/>
        <a:lstStyle/>
        <a:p>
          <a:endParaRPr lang="zh-CN" altLang="en-US" sz="1400">
            <a:latin typeface="+mj-ea"/>
            <a:ea typeface="+mj-ea"/>
          </a:endParaRPr>
        </a:p>
      </dgm:t>
    </dgm:pt>
    <dgm:pt modelId="{E35AEC9F-F188-460A-9CBC-26331D72BE20}" type="sibTrans" cxnId="{DFD60134-976B-4F42-A6B7-1CA9B51B7075}">
      <dgm:prSet/>
      <dgm:spPr/>
      <dgm:t>
        <a:bodyPr/>
        <a:lstStyle/>
        <a:p>
          <a:endParaRPr lang="zh-CN" altLang="en-US" sz="1400">
            <a:latin typeface="+mj-ea"/>
            <a:ea typeface="+mj-ea"/>
          </a:endParaRPr>
        </a:p>
      </dgm:t>
    </dgm:pt>
    <dgm:pt modelId="{8261E495-D48F-4350-A78F-DB3D6647BCFC}">
      <dgm:prSet phldrT="[文本]" custT="1"/>
      <dgm:spPr/>
      <dgm:t>
        <a:bodyPr/>
        <a:lstStyle/>
        <a:p>
          <a:r>
            <a:rPr lang="zh-CN" altLang="en-US" sz="1400" b="1" baseline="0">
              <a:latin typeface="+mj-ea"/>
              <a:ea typeface="+mj-ea"/>
            </a:rPr>
            <a:t>映客、斗鱼、花椒、虎牙、熊猫、一直播</a:t>
          </a:r>
        </a:p>
      </dgm:t>
    </dgm:pt>
    <dgm:pt modelId="{763D4492-6A16-477C-B2FF-E7B9B3C0F6C1}" type="parTrans" cxnId="{D2DDA2EF-81C8-4FA0-B4FE-9945827DD65E}">
      <dgm:prSet custT="1"/>
      <dgm:spPr/>
      <dgm:t>
        <a:bodyPr/>
        <a:lstStyle/>
        <a:p>
          <a:endParaRPr lang="zh-CN" altLang="en-US" sz="1400">
            <a:latin typeface="+mj-ea"/>
            <a:ea typeface="+mj-ea"/>
          </a:endParaRPr>
        </a:p>
      </dgm:t>
    </dgm:pt>
    <dgm:pt modelId="{DC3C2359-35C9-4435-BFB8-1F65C054E6F0}" type="sibTrans" cxnId="{D2DDA2EF-81C8-4FA0-B4FE-9945827DD65E}">
      <dgm:prSet/>
      <dgm:spPr/>
      <dgm:t>
        <a:bodyPr/>
        <a:lstStyle/>
        <a:p>
          <a:endParaRPr lang="zh-CN" altLang="en-US" sz="1400">
            <a:latin typeface="+mj-ea"/>
            <a:ea typeface="+mj-ea"/>
          </a:endParaRPr>
        </a:p>
      </dgm:t>
    </dgm:pt>
    <dgm:pt modelId="{BE0E6606-E241-4A64-BCDA-436EA1F46F95}">
      <dgm:prSet custT="1"/>
      <dgm:spPr/>
      <dgm:t>
        <a:bodyPr/>
        <a:lstStyle/>
        <a:p>
          <a:r>
            <a:rPr lang="zh-CN" altLang="en-US" sz="1400" b="1" baseline="0">
              <a:latin typeface="+mj-ea"/>
              <a:ea typeface="+mj-ea"/>
            </a:rPr>
            <a:t>问答平台</a:t>
          </a:r>
        </a:p>
      </dgm:t>
    </dgm:pt>
    <dgm:pt modelId="{F4CC6707-EAC3-4F0F-B0D2-AD0C6F74C695}" type="parTrans" cxnId="{28F693AE-8F42-46E2-AE91-B11EE6F6E6CA}">
      <dgm:prSet custT="1"/>
      <dgm:spPr/>
      <dgm:t>
        <a:bodyPr/>
        <a:lstStyle/>
        <a:p>
          <a:endParaRPr lang="zh-CN" altLang="en-US" sz="1400">
            <a:latin typeface="+mj-ea"/>
            <a:ea typeface="+mj-ea"/>
          </a:endParaRPr>
        </a:p>
      </dgm:t>
    </dgm:pt>
    <dgm:pt modelId="{8A79FC3E-4D55-475B-9F1A-4E2E46EC7C49}" type="sibTrans" cxnId="{28F693AE-8F42-46E2-AE91-B11EE6F6E6CA}">
      <dgm:prSet/>
      <dgm:spPr/>
      <dgm:t>
        <a:bodyPr/>
        <a:lstStyle/>
        <a:p>
          <a:endParaRPr lang="zh-CN" altLang="en-US" sz="1400">
            <a:latin typeface="+mj-ea"/>
            <a:ea typeface="+mj-ea"/>
          </a:endParaRPr>
        </a:p>
      </dgm:t>
    </dgm:pt>
    <dgm:pt modelId="{8BF9A13E-0CB0-47AA-910A-AAC454E1045D}">
      <dgm:prSet custT="1"/>
      <dgm:spPr/>
      <dgm:t>
        <a:bodyPr/>
        <a:lstStyle/>
        <a:p>
          <a:r>
            <a:rPr lang="zh-CN" altLang="en-US" sz="1400" b="1" baseline="0">
              <a:latin typeface="+mj-ea"/>
              <a:ea typeface="+mj-ea"/>
            </a:rPr>
            <a:t>社交平台</a:t>
          </a:r>
        </a:p>
      </dgm:t>
    </dgm:pt>
    <dgm:pt modelId="{0D93EE15-B843-4B68-ADC6-CCC0FCACB9E1}" type="parTrans" cxnId="{86A907EC-F126-4F84-BF5B-7470EF2F6796}">
      <dgm:prSet custT="1"/>
      <dgm:spPr/>
      <dgm:t>
        <a:bodyPr/>
        <a:lstStyle/>
        <a:p>
          <a:endParaRPr lang="zh-CN" altLang="en-US" sz="1400">
            <a:latin typeface="+mj-ea"/>
            <a:ea typeface="+mj-ea"/>
          </a:endParaRPr>
        </a:p>
      </dgm:t>
    </dgm:pt>
    <dgm:pt modelId="{8736AD99-07CC-4E11-B5A9-6CF9C7141E25}" type="sibTrans" cxnId="{86A907EC-F126-4F84-BF5B-7470EF2F6796}">
      <dgm:prSet/>
      <dgm:spPr/>
      <dgm:t>
        <a:bodyPr/>
        <a:lstStyle/>
        <a:p>
          <a:endParaRPr lang="zh-CN" altLang="en-US" sz="1400">
            <a:latin typeface="+mj-ea"/>
            <a:ea typeface="+mj-ea"/>
          </a:endParaRPr>
        </a:p>
      </dgm:t>
    </dgm:pt>
    <dgm:pt modelId="{64CE9E96-A922-477B-9852-91CF2563DA2D}">
      <dgm:prSet custT="1"/>
      <dgm:spPr/>
      <dgm:t>
        <a:bodyPr/>
        <a:lstStyle/>
        <a:p>
          <a:r>
            <a:rPr lang="zh-CN" altLang="en-US" sz="1400" b="1" baseline="0">
              <a:latin typeface="+mj-ea"/>
              <a:ea typeface="+mj-ea"/>
            </a:rPr>
            <a:t>音频</a:t>
          </a:r>
        </a:p>
      </dgm:t>
    </dgm:pt>
    <dgm:pt modelId="{BE02D0CD-E218-46A5-A3BA-9120117A41E3}" type="parTrans" cxnId="{91DD0E9D-7C57-4383-A71F-E21491CEABB0}">
      <dgm:prSet custT="1"/>
      <dgm:spPr/>
      <dgm:t>
        <a:bodyPr/>
        <a:lstStyle/>
        <a:p>
          <a:endParaRPr lang="zh-CN" altLang="en-US" sz="1400">
            <a:latin typeface="+mj-ea"/>
            <a:ea typeface="+mj-ea"/>
          </a:endParaRPr>
        </a:p>
      </dgm:t>
    </dgm:pt>
    <dgm:pt modelId="{6997C59F-0FEA-4E71-B39E-79A8AAE8C185}" type="sibTrans" cxnId="{91DD0E9D-7C57-4383-A71F-E21491CEABB0}">
      <dgm:prSet/>
      <dgm:spPr/>
      <dgm:t>
        <a:bodyPr/>
        <a:lstStyle/>
        <a:p>
          <a:endParaRPr lang="zh-CN" altLang="en-US" sz="1400">
            <a:latin typeface="+mj-ea"/>
            <a:ea typeface="+mj-ea"/>
          </a:endParaRPr>
        </a:p>
      </dgm:t>
    </dgm:pt>
    <dgm:pt modelId="{7DC2AE55-8839-46D2-8427-58ADDA58C54D}">
      <dgm:prSet custT="1"/>
      <dgm:spPr/>
      <dgm:t>
        <a:bodyPr/>
        <a:lstStyle/>
        <a:p>
          <a:r>
            <a:rPr lang="zh-CN" altLang="en-US" sz="1400" b="1" baseline="0">
              <a:latin typeface="+mj-ea"/>
              <a:ea typeface="+mj-ea"/>
            </a:rPr>
            <a:t>自媒体</a:t>
          </a:r>
        </a:p>
      </dgm:t>
    </dgm:pt>
    <dgm:pt modelId="{E736D9EB-FCAD-4CA3-8B8B-D5AE63425A48}" type="parTrans" cxnId="{30A4B858-BACE-4BAC-BDDE-8FEE20D418FE}">
      <dgm:prSet custT="1"/>
      <dgm:spPr/>
      <dgm:t>
        <a:bodyPr/>
        <a:lstStyle/>
        <a:p>
          <a:endParaRPr lang="zh-CN" altLang="en-US" sz="1400">
            <a:latin typeface="+mj-ea"/>
            <a:ea typeface="+mj-ea"/>
          </a:endParaRPr>
        </a:p>
      </dgm:t>
    </dgm:pt>
    <dgm:pt modelId="{1E6EFA33-E1C3-4ADD-8161-A1988A2936B5}" type="sibTrans" cxnId="{30A4B858-BACE-4BAC-BDDE-8FEE20D418FE}">
      <dgm:prSet/>
      <dgm:spPr/>
      <dgm:t>
        <a:bodyPr/>
        <a:lstStyle/>
        <a:p>
          <a:endParaRPr lang="zh-CN" altLang="en-US" sz="1400">
            <a:latin typeface="+mj-ea"/>
            <a:ea typeface="+mj-ea"/>
          </a:endParaRPr>
        </a:p>
      </dgm:t>
    </dgm:pt>
    <dgm:pt modelId="{DA58C3C9-5261-4A0B-982A-1949EE81CA24}">
      <dgm:prSet custT="1"/>
      <dgm:spPr/>
      <dgm:t>
        <a:bodyPr/>
        <a:lstStyle/>
        <a:p>
          <a:r>
            <a:rPr lang="zh-CN" altLang="en-US" sz="1400" b="1" baseline="0">
              <a:latin typeface="+mj-ea"/>
              <a:ea typeface="+mj-ea"/>
            </a:rPr>
            <a:t>喜马拉雅、荔枝、切、蜻蜓、懒人听书等</a:t>
          </a:r>
        </a:p>
      </dgm:t>
    </dgm:pt>
    <dgm:pt modelId="{B8697471-4072-4347-ADA2-73FA136F37ED}" type="parTrans" cxnId="{0424FDA1-849F-46E1-85D2-5302EF5E17C1}">
      <dgm:prSet custT="1"/>
      <dgm:spPr/>
      <dgm:t>
        <a:bodyPr/>
        <a:lstStyle/>
        <a:p>
          <a:endParaRPr lang="zh-CN" altLang="en-US" sz="1400">
            <a:latin typeface="+mj-ea"/>
            <a:ea typeface="+mj-ea"/>
          </a:endParaRPr>
        </a:p>
      </dgm:t>
    </dgm:pt>
    <dgm:pt modelId="{D962EB2D-1776-4A4B-9B6B-2E0D70DB26BA}" type="sibTrans" cxnId="{0424FDA1-849F-46E1-85D2-5302EF5E17C1}">
      <dgm:prSet/>
      <dgm:spPr/>
      <dgm:t>
        <a:bodyPr/>
        <a:lstStyle/>
        <a:p>
          <a:endParaRPr lang="zh-CN" altLang="en-US" sz="1400">
            <a:latin typeface="+mj-ea"/>
            <a:ea typeface="+mj-ea"/>
          </a:endParaRPr>
        </a:p>
      </dgm:t>
    </dgm:pt>
    <dgm:pt modelId="{3ED3A421-AB0F-498B-B190-A4E8F8D21D58}">
      <dgm:prSet custT="1"/>
      <dgm:spPr/>
      <dgm:t>
        <a:bodyPr/>
        <a:lstStyle/>
        <a:p>
          <a:pPr algn="l"/>
          <a:r>
            <a:rPr lang="zh-CN" altLang="en-US" sz="1400" b="1" baseline="0">
              <a:latin typeface="+mj-ea"/>
              <a:ea typeface="+mj-ea"/>
            </a:rPr>
            <a:t>微信、微博、</a:t>
          </a:r>
          <a:r>
            <a:rPr lang="en-US" altLang="zh-CN" sz="1400" b="1" baseline="0">
              <a:latin typeface="+mj-ea"/>
              <a:ea typeface="+mj-ea"/>
            </a:rPr>
            <a:t>QQ</a:t>
          </a:r>
          <a:r>
            <a:rPr lang="zh-CN" altLang="en-US" sz="1400" b="1" baseline="0">
              <a:latin typeface="+mj-ea"/>
              <a:ea typeface="+mj-ea"/>
            </a:rPr>
            <a:t>、百度贴吧、豆瓣、小红书等</a:t>
          </a:r>
        </a:p>
      </dgm:t>
    </dgm:pt>
    <dgm:pt modelId="{2AA059E1-080A-4A9F-BE10-A02B2BAFC109}" type="parTrans" cxnId="{641D9268-481A-444A-A41A-5ACEB20A73DA}">
      <dgm:prSet custT="1"/>
      <dgm:spPr/>
      <dgm:t>
        <a:bodyPr/>
        <a:lstStyle/>
        <a:p>
          <a:endParaRPr lang="zh-CN" altLang="en-US" sz="1400">
            <a:latin typeface="+mj-ea"/>
            <a:ea typeface="+mj-ea"/>
          </a:endParaRPr>
        </a:p>
      </dgm:t>
    </dgm:pt>
    <dgm:pt modelId="{1B72C66A-8C64-43D9-B061-5B7E9BFADBF9}" type="sibTrans" cxnId="{641D9268-481A-444A-A41A-5ACEB20A73DA}">
      <dgm:prSet/>
      <dgm:spPr/>
      <dgm:t>
        <a:bodyPr/>
        <a:lstStyle/>
        <a:p>
          <a:endParaRPr lang="zh-CN" altLang="en-US" sz="1400">
            <a:latin typeface="+mj-ea"/>
            <a:ea typeface="+mj-ea"/>
          </a:endParaRPr>
        </a:p>
      </dgm:t>
    </dgm:pt>
    <dgm:pt modelId="{CEE3D16B-8E07-467E-9BA7-C8AB742D738C}">
      <dgm:prSet custT="1"/>
      <dgm:spPr/>
      <dgm:t>
        <a:bodyPr/>
        <a:lstStyle/>
        <a:p>
          <a:pPr algn="l"/>
          <a:r>
            <a:rPr lang="zh-CN" altLang="en-US" sz="1400" b="1" baseline="0">
              <a:latin typeface="+mj-ea"/>
              <a:ea typeface="+mj-ea"/>
            </a:rPr>
            <a:t>百度知道、知乎、悟空问答、腾讯问问、天涯问答、</a:t>
          </a:r>
          <a:r>
            <a:rPr lang="en-US" altLang="zh-CN" sz="1400" b="1" baseline="0">
              <a:latin typeface="+mj-ea"/>
              <a:ea typeface="+mj-ea"/>
            </a:rPr>
            <a:t>360</a:t>
          </a:r>
          <a:r>
            <a:rPr lang="zh-CN" altLang="en-US" sz="1400" b="1" baseline="0">
              <a:latin typeface="+mj-ea"/>
              <a:ea typeface="+mj-ea"/>
            </a:rPr>
            <a:t>问答、爱问等</a:t>
          </a:r>
        </a:p>
      </dgm:t>
    </dgm:pt>
    <dgm:pt modelId="{1CE95BF7-1774-4D9E-A20A-2CA45AF5097C}" type="parTrans" cxnId="{5E867D8D-C885-44AC-92F5-DE4BDE24A6A4}">
      <dgm:prSet custT="1"/>
      <dgm:spPr/>
      <dgm:t>
        <a:bodyPr/>
        <a:lstStyle/>
        <a:p>
          <a:endParaRPr lang="zh-CN" altLang="en-US" sz="1400">
            <a:latin typeface="+mj-ea"/>
            <a:ea typeface="+mj-ea"/>
          </a:endParaRPr>
        </a:p>
      </dgm:t>
    </dgm:pt>
    <dgm:pt modelId="{E04C994E-3AD6-4BFF-9273-E77E605CA746}" type="sibTrans" cxnId="{5E867D8D-C885-44AC-92F5-DE4BDE24A6A4}">
      <dgm:prSet/>
      <dgm:spPr/>
      <dgm:t>
        <a:bodyPr/>
        <a:lstStyle/>
        <a:p>
          <a:endParaRPr lang="zh-CN" altLang="en-US" sz="1400">
            <a:latin typeface="+mj-ea"/>
            <a:ea typeface="+mj-ea"/>
          </a:endParaRPr>
        </a:p>
      </dgm:t>
    </dgm:pt>
    <dgm:pt modelId="{E201F3EC-B481-4F3F-A689-BC2881B06C74}">
      <dgm:prSet custT="1"/>
      <dgm:spPr/>
      <dgm:t>
        <a:bodyPr/>
        <a:lstStyle/>
        <a:p>
          <a:r>
            <a:rPr lang="zh-CN" altLang="en-US" sz="1400" b="1" baseline="0">
              <a:latin typeface="+mj-ea"/>
              <a:ea typeface="+mj-ea"/>
            </a:rPr>
            <a:t>百家号、今日头条、搜狐号、凤凰号、大鱼号、网易号、企鹅号、一点号、简书等</a:t>
          </a:r>
        </a:p>
      </dgm:t>
    </dgm:pt>
    <dgm:pt modelId="{58CBCE47-5ADA-48D8-BA7B-D7D9DBE65BEF}" type="parTrans" cxnId="{30F441A9-7063-477A-930D-45ABCB2EE84B}">
      <dgm:prSet custT="1"/>
      <dgm:spPr/>
      <dgm:t>
        <a:bodyPr/>
        <a:lstStyle/>
        <a:p>
          <a:endParaRPr lang="zh-CN" altLang="en-US" sz="1400">
            <a:latin typeface="+mj-ea"/>
            <a:ea typeface="+mj-ea"/>
          </a:endParaRPr>
        </a:p>
      </dgm:t>
    </dgm:pt>
    <dgm:pt modelId="{4CB2CF85-106E-4C3D-ACD0-E2A0E4067A7B}" type="sibTrans" cxnId="{30F441A9-7063-477A-930D-45ABCB2EE84B}">
      <dgm:prSet/>
      <dgm:spPr/>
      <dgm:t>
        <a:bodyPr/>
        <a:lstStyle/>
        <a:p>
          <a:endParaRPr lang="zh-CN" altLang="en-US" sz="1400">
            <a:latin typeface="+mj-ea"/>
            <a:ea typeface="+mj-ea"/>
          </a:endParaRPr>
        </a:p>
      </dgm:t>
    </dgm:pt>
    <dgm:pt modelId="{6D2FCE8C-179E-4EA5-BDC8-560D7BB54554}" type="pres">
      <dgm:prSet presAssocID="{AA4028C2-CB78-43F2-86F3-92F2532610E9}" presName="diagram" presStyleCnt="0">
        <dgm:presLayoutVars>
          <dgm:chPref val="1"/>
          <dgm:dir/>
          <dgm:animOne val="branch"/>
          <dgm:animLvl val="lvl"/>
          <dgm:resizeHandles val="exact"/>
        </dgm:presLayoutVars>
      </dgm:prSet>
      <dgm:spPr/>
    </dgm:pt>
    <dgm:pt modelId="{5BC0D8BD-D6D7-4526-B5FE-86F1507F0D5D}" type="pres">
      <dgm:prSet presAssocID="{5ED03E74-29C2-4538-9CB7-A0BFB5D80ADB}" presName="root1" presStyleCnt="0"/>
      <dgm:spPr/>
    </dgm:pt>
    <dgm:pt modelId="{00042206-5F24-4976-BA18-DC3A1DBC0713}" type="pres">
      <dgm:prSet presAssocID="{5ED03E74-29C2-4538-9CB7-A0BFB5D80ADB}" presName="LevelOneTextNode" presStyleLbl="node0" presStyleIdx="0" presStyleCnt="1" custScaleX="80151" custScaleY="158455" custLinFactX="-100000" custLinFactNeighborX="-102140" custLinFactNeighborY="-9475">
        <dgm:presLayoutVars>
          <dgm:chPref val="3"/>
        </dgm:presLayoutVars>
      </dgm:prSet>
      <dgm:spPr/>
    </dgm:pt>
    <dgm:pt modelId="{829EE679-07B4-4A04-9725-64B28AE0E5F5}" type="pres">
      <dgm:prSet presAssocID="{5ED03E74-29C2-4538-9CB7-A0BFB5D80ADB}" presName="level2hierChild" presStyleCnt="0"/>
      <dgm:spPr/>
    </dgm:pt>
    <dgm:pt modelId="{39EE461F-2258-4177-83D3-A495E5676239}" type="pres">
      <dgm:prSet presAssocID="{FEBA4C57-D1B2-4CE4-87B2-A457D62A92EB}" presName="conn2-1" presStyleLbl="parChTrans1D2" presStyleIdx="0" presStyleCnt="6"/>
      <dgm:spPr/>
    </dgm:pt>
    <dgm:pt modelId="{86F8BECB-4733-42FB-A1BA-692EBFACE906}" type="pres">
      <dgm:prSet presAssocID="{FEBA4C57-D1B2-4CE4-87B2-A457D62A92EB}" presName="connTx" presStyleLbl="parChTrans1D2" presStyleIdx="0" presStyleCnt="6"/>
      <dgm:spPr/>
    </dgm:pt>
    <dgm:pt modelId="{CA36CD63-C572-473A-9A97-9025103BC1A2}" type="pres">
      <dgm:prSet presAssocID="{340DAD33-58CC-4E61-980A-31E600DF414A}" presName="root2" presStyleCnt="0"/>
      <dgm:spPr/>
    </dgm:pt>
    <dgm:pt modelId="{B9A121B4-9E99-47A5-9D63-E3CE6112F622}" type="pres">
      <dgm:prSet presAssocID="{340DAD33-58CC-4E61-980A-31E600DF414A}" presName="LevelTwoTextNode" presStyleLbl="node2" presStyleIdx="0" presStyleCnt="6" custScaleX="79304" custScaleY="92830">
        <dgm:presLayoutVars>
          <dgm:chPref val="3"/>
        </dgm:presLayoutVars>
      </dgm:prSet>
      <dgm:spPr/>
    </dgm:pt>
    <dgm:pt modelId="{FA8C98D3-5528-4591-987F-52120ED7DFEF}" type="pres">
      <dgm:prSet presAssocID="{340DAD33-58CC-4E61-980A-31E600DF414A}" presName="level3hierChild" presStyleCnt="0"/>
      <dgm:spPr/>
    </dgm:pt>
    <dgm:pt modelId="{23C6061D-A4AA-4704-BB43-2A0164EF5ED7}" type="pres">
      <dgm:prSet presAssocID="{E257CED7-A7B3-4A14-B25F-347329A69EF2}" presName="conn2-1" presStyleLbl="parChTrans1D3" presStyleIdx="0" presStyleCnt="6"/>
      <dgm:spPr/>
    </dgm:pt>
    <dgm:pt modelId="{B457CCC5-EB2B-4FFC-95A4-E55BB1FE7234}" type="pres">
      <dgm:prSet presAssocID="{E257CED7-A7B3-4A14-B25F-347329A69EF2}" presName="connTx" presStyleLbl="parChTrans1D3" presStyleIdx="0" presStyleCnt="6"/>
      <dgm:spPr/>
    </dgm:pt>
    <dgm:pt modelId="{C4460E75-EA21-488A-9BB5-97BCC580AB54}" type="pres">
      <dgm:prSet presAssocID="{07BDE2E8-F0DA-4219-9A59-5E1FFA3052FF}" presName="root2" presStyleCnt="0"/>
      <dgm:spPr/>
    </dgm:pt>
    <dgm:pt modelId="{2E36D545-265F-4C67-8C68-17E1AA34807A}" type="pres">
      <dgm:prSet presAssocID="{07BDE2E8-F0DA-4219-9A59-5E1FFA3052FF}" presName="LevelTwoTextNode" presStyleLbl="node3" presStyleIdx="0" presStyleCnt="6" custScaleX="295061" custScaleY="89043">
        <dgm:presLayoutVars>
          <dgm:chPref val="3"/>
        </dgm:presLayoutVars>
      </dgm:prSet>
      <dgm:spPr/>
    </dgm:pt>
    <dgm:pt modelId="{E78796BB-B13C-47C5-B2F4-4C432E9C3DB3}" type="pres">
      <dgm:prSet presAssocID="{07BDE2E8-F0DA-4219-9A59-5E1FFA3052FF}" presName="level3hierChild" presStyleCnt="0"/>
      <dgm:spPr/>
    </dgm:pt>
    <dgm:pt modelId="{40F8E71E-26EB-4486-A10D-35CF86539B42}" type="pres">
      <dgm:prSet presAssocID="{BE02D0CD-E218-46A5-A3BA-9120117A41E3}" presName="conn2-1" presStyleLbl="parChTrans1D2" presStyleIdx="1" presStyleCnt="6"/>
      <dgm:spPr/>
    </dgm:pt>
    <dgm:pt modelId="{133F606A-E0B8-4721-B66E-6607C6EFCE1B}" type="pres">
      <dgm:prSet presAssocID="{BE02D0CD-E218-46A5-A3BA-9120117A41E3}" presName="connTx" presStyleLbl="parChTrans1D2" presStyleIdx="1" presStyleCnt="6"/>
      <dgm:spPr/>
    </dgm:pt>
    <dgm:pt modelId="{74445FAE-8D46-4069-88CF-BE794E0C78CB}" type="pres">
      <dgm:prSet presAssocID="{64CE9E96-A922-477B-9852-91CF2563DA2D}" presName="root2" presStyleCnt="0"/>
      <dgm:spPr/>
    </dgm:pt>
    <dgm:pt modelId="{98C39286-4E0B-4C6E-8B3C-0F8DDCCA3CEB}" type="pres">
      <dgm:prSet presAssocID="{64CE9E96-A922-477B-9852-91CF2563DA2D}" presName="LevelTwoTextNode" presStyleLbl="node2" presStyleIdx="1" presStyleCnt="6" custScaleX="81195" custScaleY="90263">
        <dgm:presLayoutVars>
          <dgm:chPref val="3"/>
        </dgm:presLayoutVars>
      </dgm:prSet>
      <dgm:spPr/>
    </dgm:pt>
    <dgm:pt modelId="{BAB0E3EE-EA97-44F3-BF36-779CBB0069BC}" type="pres">
      <dgm:prSet presAssocID="{64CE9E96-A922-477B-9852-91CF2563DA2D}" presName="level3hierChild" presStyleCnt="0"/>
      <dgm:spPr/>
    </dgm:pt>
    <dgm:pt modelId="{B364A3D1-CF18-45AC-BF68-43BF62E2B630}" type="pres">
      <dgm:prSet presAssocID="{B8697471-4072-4347-ADA2-73FA136F37ED}" presName="conn2-1" presStyleLbl="parChTrans1D3" presStyleIdx="1" presStyleCnt="6"/>
      <dgm:spPr/>
    </dgm:pt>
    <dgm:pt modelId="{630ED3D3-D8FA-454F-ADA6-A7167DDD7597}" type="pres">
      <dgm:prSet presAssocID="{B8697471-4072-4347-ADA2-73FA136F37ED}" presName="connTx" presStyleLbl="parChTrans1D3" presStyleIdx="1" presStyleCnt="6"/>
      <dgm:spPr/>
    </dgm:pt>
    <dgm:pt modelId="{492EF9AA-ADF3-435F-8B8A-7141897B5924}" type="pres">
      <dgm:prSet presAssocID="{DA58C3C9-5261-4A0B-982A-1949EE81CA24}" presName="root2" presStyleCnt="0"/>
      <dgm:spPr/>
    </dgm:pt>
    <dgm:pt modelId="{DEECF024-ACE2-4D20-85F3-D519593EE266}" type="pres">
      <dgm:prSet presAssocID="{DA58C3C9-5261-4A0B-982A-1949EE81CA24}" presName="LevelTwoTextNode" presStyleLbl="node3" presStyleIdx="1" presStyleCnt="6" custScaleX="294363" custScaleY="77587">
        <dgm:presLayoutVars>
          <dgm:chPref val="3"/>
        </dgm:presLayoutVars>
      </dgm:prSet>
      <dgm:spPr/>
    </dgm:pt>
    <dgm:pt modelId="{B016CF4D-7493-4585-9B65-BC511AE80EB1}" type="pres">
      <dgm:prSet presAssocID="{DA58C3C9-5261-4A0B-982A-1949EE81CA24}" presName="level3hierChild" presStyleCnt="0"/>
      <dgm:spPr/>
    </dgm:pt>
    <dgm:pt modelId="{4272A16B-D4E7-47A2-8532-E28E599DBBC8}" type="pres">
      <dgm:prSet presAssocID="{80941EF9-6BDF-43A2-B967-4ED0CD66DBBF}" presName="conn2-1" presStyleLbl="parChTrans1D2" presStyleIdx="2" presStyleCnt="6"/>
      <dgm:spPr/>
    </dgm:pt>
    <dgm:pt modelId="{AE5E81F2-32EB-4366-8553-9122C99CD476}" type="pres">
      <dgm:prSet presAssocID="{80941EF9-6BDF-43A2-B967-4ED0CD66DBBF}" presName="connTx" presStyleLbl="parChTrans1D2" presStyleIdx="2" presStyleCnt="6"/>
      <dgm:spPr/>
    </dgm:pt>
    <dgm:pt modelId="{7ED2EA28-EEE2-4DFA-AED2-74F995BFB537}" type="pres">
      <dgm:prSet presAssocID="{0134027B-FF37-4E94-A893-FA43019DFD2E}" presName="root2" presStyleCnt="0"/>
      <dgm:spPr/>
    </dgm:pt>
    <dgm:pt modelId="{1D79F8AF-64A9-48F8-8BFA-688969429716}" type="pres">
      <dgm:prSet presAssocID="{0134027B-FF37-4E94-A893-FA43019DFD2E}" presName="LevelTwoTextNode" presStyleLbl="node2" presStyleIdx="2" presStyleCnt="6" custScaleX="84812" custScaleY="71946">
        <dgm:presLayoutVars>
          <dgm:chPref val="3"/>
        </dgm:presLayoutVars>
      </dgm:prSet>
      <dgm:spPr/>
    </dgm:pt>
    <dgm:pt modelId="{83B625E1-2B5D-4ADB-A91F-3147AC0917BB}" type="pres">
      <dgm:prSet presAssocID="{0134027B-FF37-4E94-A893-FA43019DFD2E}" presName="level3hierChild" presStyleCnt="0"/>
      <dgm:spPr/>
    </dgm:pt>
    <dgm:pt modelId="{3C352D97-E435-4D96-BA01-EC760891FF77}" type="pres">
      <dgm:prSet presAssocID="{763D4492-6A16-477C-B2FF-E7B9B3C0F6C1}" presName="conn2-1" presStyleLbl="parChTrans1D3" presStyleIdx="2" presStyleCnt="6"/>
      <dgm:spPr/>
    </dgm:pt>
    <dgm:pt modelId="{DEA6CE8D-9C08-44CF-AA3A-FA3453A6E4D4}" type="pres">
      <dgm:prSet presAssocID="{763D4492-6A16-477C-B2FF-E7B9B3C0F6C1}" presName="connTx" presStyleLbl="parChTrans1D3" presStyleIdx="2" presStyleCnt="6"/>
      <dgm:spPr/>
    </dgm:pt>
    <dgm:pt modelId="{4AB2803A-7F9A-4DB4-AF87-784E5CF7B8AE}" type="pres">
      <dgm:prSet presAssocID="{8261E495-D48F-4350-A78F-DB3D6647BCFC}" presName="root2" presStyleCnt="0"/>
      <dgm:spPr/>
    </dgm:pt>
    <dgm:pt modelId="{B5D5693C-2D6D-4EA9-AD9C-70AD4327DAAF}" type="pres">
      <dgm:prSet presAssocID="{8261E495-D48F-4350-A78F-DB3D6647BCFC}" presName="LevelTwoTextNode" presStyleLbl="node3" presStyleIdx="2" presStyleCnt="6" custScaleX="296362" custScaleY="83824">
        <dgm:presLayoutVars>
          <dgm:chPref val="3"/>
        </dgm:presLayoutVars>
      </dgm:prSet>
      <dgm:spPr/>
    </dgm:pt>
    <dgm:pt modelId="{D2CE5C16-3558-4443-82DF-5855567C38DC}" type="pres">
      <dgm:prSet presAssocID="{8261E495-D48F-4350-A78F-DB3D6647BCFC}" presName="level3hierChild" presStyleCnt="0"/>
      <dgm:spPr/>
    </dgm:pt>
    <dgm:pt modelId="{5CC8439E-3949-41BA-A31E-B69E4E8A04D2}" type="pres">
      <dgm:prSet presAssocID="{0D93EE15-B843-4B68-ADC6-CCC0FCACB9E1}" presName="conn2-1" presStyleLbl="parChTrans1D2" presStyleIdx="3" presStyleCnt="6"/>
      <dgm:spPr/>
    </dgm:pt>
    <dgm:pt modelId="{F33134EC-F8EC-4DD6-AF84-ECFB1D7EA8C2}" type="pres">
      <dgm:prSet presAssocID="{0D93EE15-B843-4B68-ADC6-CCC0FCACB9E1}" presName="connTx" presStyleLbl="parChTrans1D2" presStyleIdx="3" presStyleCnt="6"/>
      <dgm:spPr/>
    </dgm:pt>
    <dgm:pt modelId="{D7ABCDEB-8229-40B5-9E42-8FE356176C29}" type="pres">
      <dgm:prSet presAssocID="{8BF9A13E-0CB0-47AA-910A-AAC454E1045D}" presName="root2" presStyleCnt="0"/>
      <dgm:spPr/>
    </dgm:pt>
    <dgm:pt modelId="{A2BECABD-008A-4E12-ADDC-F2B7C04CAC65}" type="pres">
      <dgm:prSet presAssocID="{8BF9A13E-0CB0-47AA-910A-AAC454E1045D}" presName="LevelTwoTextNode" presStyleLbl="node2" presStyleIdx="3" presStyleCnt="6" custScaleX="81048" custScaleY="87244" custLinFactNeighborX="-2919" custLinFactNeighborY="1944">
        <dgm:presLayoutVars>
          <dgm:chPref val="3"/>
        </dgm:presLayoutVars>
      </dgm:prSet>
      <dgm:spPr/>
    </dgm:pt>
    <dgm:pt modelId="{54A7EADD-C88F-4515-B4CE-C19F359EC9AD}" type="pres">
      <dgm:prSet presAssocID="{8BF9A13E-0CB0-47AA-910A-AAC454E1045D}" presName="level3hierChild" presStyleCnt="0"/>
      <dgm:spPr/>
    </dgm:pt>
    <dgm:pt modelId="{CC2A585B-5854-4129-941B-83197062F5B1}" type="pres">
      <dgm:prSet presAssocID="{2AA059E1-080A-4A9F-BE10-A02B2BAFC109}" presName="conn2-1" presStyleLbl="parChTrans1D3" presStyleIdx="3" presStyleCnt="6"/>
      <dgm:spPr/>
    </dgm:pt>
    <dgm:pt modelId="{2F7D2B9D-46D5-43DC-BA2F-74ABA738CF9F}" type="pres">
      <dgm:prSet presAssocID="{2AA059E1-080A-4A9F-BE10-A02B2BAFC109}" presName="connTx" presStyleLbl="parChTrans1D3" presStyleIdx="3" presStyleCnt="6"/>
      <dgm:spPr/>
    </dgm:pt>
    <dgm:pt modelId="{DF78225B-8866-44CE-8911-1DDFC145A507}" type="pres">
      <dgm:prSet presAssocID="{3ED3A421-AB0F-498B-B190-A4E8F8D21D58}" presName="root2" presStyleCnt="0"/>
      <dgm:spPr/>
    </dgm:pt>
    <dgm:pt modelId="{DB386542-B00F-4BE4-B2B6-0484DD2CC9EB}" type="pres">
      <dgm:prSet presAssocID="{3ED3A421-AB0F-498B-B190-A4E8F8D21D58}" presName="LevelTwoTextNode" presStyleLbl="node3" presStyleIdx="3" presStyleCnt="6" custScaleX="298512" custScaleY="95075">
        <dgm:presLayoutVars>
          <dgm:chPref val="3"/>
        </dgm:presLayoutVars>
      </dgm:prSet>
      <dgm:spPr/>
    </dgm:pt>
    <dgm:pt modelId="{707E9954-2A82-462A-BFEF-72259046D46A}" type="pres">
      <dgm:prSet presAssocID="{3ED3A421-AB0F-498B-B190-A4E8F8D21D58}" presName="level3hierChild" presStyleCnt="0"/>
      <dgm:spPr/>
    </dgm:pt>
    <dgm:pt modelId="{23F9BD87-9394-44CF-B105-D586D5F59CA9}" type="pres">
      <dgm:prSet presAssocID="{F4CC6707-EAC3-4F0F-B0D2-AD0C6F74C695}" presName="conn2-1" presStyleLbl="parChTrans1D2" presStyleIdx="4" presStyleCnt="6"/>
      <dgm:spPr/>
    </dgm:pt>
    <dgm:pt modelId="{695F6600-12E6-41EF-AF07-B4F6329A1E4F}" type="pres">
      <dgm:prSet presAssocID="{F4CC6707-EAC3-4F0F-B0D2-AD0C6F74C695}" presName="connTx" presStyleLbl="parChTrans1D2" presStyleIdx="4" presStyleCnt="6"/>
      <dgm:spPr/>
    </dgm:pt>
    <dgm:pt modelId="{C82D1EE6-0E68-4515-A68C-59ACC2BC5E0B}" type="pres">
      <dgm:prSet presAssocID="{BE0E6606-E241-4A64-BCDA-436EA1F46F95}" presName="root2" presStyleCnt="0"/>
      <dgm:spPr/>
    </dgm:pt>
    <dgm:pt modelId="{8275DCB4-2B78-4BF2-956A-F22D5D46A549}" type="pres">
      <dgm:prSet presAssocID="{BE0E6606-E241-4A64-BCDA-436EA1F46F95}" presName="LevelTwoTextNode" presStyleLbl="node2" presStyleIdx="4" presStyleCnt="6" custScaleX="86032" custScaleY="81138">
        <dgm:presLayoutVars>
          <dgm:chPref val="3"/>
        </dgm:presLayoutVars>
      </dgm:prSet>
      <dgm:spPr/>
    </dgm:pt>
    <dgm:pt modelId="{2A1E7457-B8B8-4590-8028-9AB554243B9B}" type="pres">
      <dgm:prSet presAssocID="{BE0E6606-E241-4A64-BCDA-436EA1F46F95}" presName="level3hierChild" presStyleCnt="0"/>
      <dgm:spPr/>
    </dgm:pt>
    <dgm:pt modelId="{49222617-184A-4F32-8965-DCC5C227345A}" type="pres">
      <dgm:prSet presAssocID="{1CE95BF7-1774-4D9E-A20A-2CA45AF5097C}" presName="conn2-1" presStyleLbl="parChTrans1D3" presStyleIdx="4" presStyleCnt="6"/>
      <dgm:spPr/>
    </dgm:pt>
    <dgm:pt modelId="{E1CE4251-AA1C-45FC-A4D0-A7A5FDD93E94}" type="pres">
      <dgm:prSet presAssocID="{1CE95BF7-1774-4D9E-A20A-2CA45AF5097C}" presName="connTx" presStyleLbl="parChTrans1D3" presStyleIdx="4" presStyleCnt="6"/>
      <dgm:spPr/>
    </dgm:pt>
    <dgm:pt modelId="{5C743F8F-FA10-44A2-A510-BFC8678D7CF8}" type="pres">
      <dgm:prSet presAssocID="{CEE3D16B-8E07-467E-9BA7-C8AB742D738C}" presName="root2" presStyleCnt="0"/>
      <dgm:spPr/>
    </dgm:pt>
    <dgm:pt modelId="{1CD98975-74EE-4DC1-BD03-A91750C466C2}" type="pres">
      <dgm:prSet presAssocID="{CEE3D16B-8E07-467E-9BA7-C8AB742D738C}" presName="LevelTwoTextNode" presStyleLbl="node3" presStyleIdx="4" presStyleCnt="6" custScaleX="294082" custScaleY="91405">
        <dgm:presLayoutVars>
          <dgm:chPref val="3"/>
        </dgm:presLayoutVars>
      </dgm:prSet>
      <dgm:spPr/>
    </dgm:pt>
    <dgm:pt modelId="{E2DE54F7-E641-41B5-B6DA-4F8325BB70B1}" type="pres">
      <dgm:prSet presAssocID="{CEE3D16B-8E07-467E-9BA7-C8AB742D738C}" presName="level3hierChild" presStyleCnt="0"/>
      <dgm:spPr/>
    </dgm:pt>
    <dgm:pt modelId="{AE60F639-0E0A-4A7C-8139-512FD6F44336}" type="pres">
      <dgm:prSet presAssocID="{E736D9EB-FCAD-4CA3-8B8B-D5AE63425A48}" presName="conn2-1" presStyleLbl="parChTrans1D2" presStyleIdx="5" presStyleCnt="6"/>
      <dgm:spPr/>
    </dgm:pt>
    <dgm:pt modelId="{766E164E-E9C8-4A1F-AAA7-FCC73DA2E806}" type="pres">
      <dgm:prSet presAssocID="{E736D9EB-FCAD-4CA3-8B8B-D5AE63425A48}" presName="connTx" presStyleLbl="parChTrans1D2" presStyleIdx="5" presStyleCnt="6"/>
      <dgm:spPr/>
    </dgm:pt>
    <dgm:pt modelId="{71875F1A-0840-4057-A987-1501C159155E}" type="pres">
      <dgm:prSet presAssocID="{7DC2AE55-8839-46D2-8427-58ADDA58C54D}" presName="root2" presStyleCnt="0"/>
      <dgm:spPr/>
    </dgm:pt>
    <dgm:pt modelId="{717ED0F8-ED19-4889-8A2C-EE436528003A}" type="pres">
      <dgm:prSet presAssocID="{7DC2AE55-8839-46D2-8427-58ADDA58C54D}" presName="LevelTwoTextNode" presStyleLbl="node2" presStyleIdx="5" presStyleCnt="6" custScaleX="83671" custScaleY="101732">
        <dgm:presLayoutVars>
          <dgm:chPref val="3"/>
        </dgm:presLayoutVars>
      </dgm:prSet>
      <dgm:spPr/>
    </dgm:pt>
    <dgm:pt modelId="{F0AD1EEE-E9D5-4614-8BB6-A76FA2CE8D22}" type="pres">
      <dgm:prSet presAssocID="{7DC2AE55-8839-46D2-8427-58ADDA58C54D}" presName="level3hierChild" presStyleCnt="0"/>
      <dgm:spPr/>
    </dgm:pt>
    <dgm:pt modelId="{23684CB6-67E1-41AA-BCC6-FE2C1FC4C20F}" type="pres">
      <dgm:prSet presAssocID="{58CBCE47-5ADA-48D8-BA7B-D7D9DBE65BEF}" presName="conn2-1" presStyleLbl="parChTrans1D3" presStyleIdx="5" presStyleCnt="6"/>
      <dgm:spPr/>
    </dgm:pt>
    <dgm:pt modelId="{52BCCBA4-EC7A-4B85-B500-746B0252CA46}" type="pres">
      <dgm:prSet presAssocID="{58CBCE47-5ADA-48D8-BA7B-D7D9DBE65BEF}" presName="connTx" presStyleLbl="parChTrans1D3" presStyleIdx="5" presStyleCnt="6"/>
      <dgm:spPr/>
    </dgm:pt>
    <dgm:pt modelId="{F518FE47-61E3-4976-B1ED-E6AF9F76278B}" type="pres">
      <dgm:prSet presAssocID="{E201F3EC-B481-4F3F-A689-BC2881B06C74}" presName="root2" presStyleCnt="0"/>
      <dgm:spPr/>
    </dgm:pt>
    <dgm:pt modelId="{810BFE3B-CFAF-437E-968A-2A43FF944B54}" type="pres">
      <dgm:prSet presAssocID="{E201F3EC-B481-4F3F-A689-BC2881B06C74}" presName="LevelTwoTextNode" presStyleLbl="node3" presStyleIdx="5" presStyleCnt="6" custScaleX="300583" custScaleY="88724">
        <dgm:presLayoutVars>
          <dgm:chPref val="3"/>
        </dgm:presLayoutVars>
      </dgm:prSet>
      <dgm:spPr/>
    </dgm:pt>
    <dgm:pt modelId="{665361BC-CFE4-4023-ABF3-7818D7D6A46C}" type="pres">
      <dgm:prSet presAssocID="{E201F3EC-B481-4F3F-A689-BC2881B06C74}" presName="level3hierChild" presStyleCnt="0"/>
      <dgm:spPr/>
    </dgm:pt>
  </dgm:ptLst>
  <dgm:cxnLst>
    <dgm:cxn modelId="{1E326D02-5576-4758-B95F-16AAABE7C89A}" type="presOf" srcId="{BE0E6606-E241-4A64-BCDA-436EA1F46F95}" destId="{8275DCB4-2B78-4BF2-956A-F22D5D46A549}" srcOrd="0" destOrd="0" presId="urn:microsoft.com/office/officeart/2005/8/layout/hierarchy2#3"/>
    <dgm:cxn modelId="{901A8F05-AF4F-429D-8F3F-E9C918A6AEDB}" type="presOf" srcId="{E736D9EB-FCAD-4CA3-8B8B-D5AE63425A48}" destId="{766E164E-E9C8-4A1F-AAA7-FCC73DA2E806}" srcOrd="1" destOrd="0" presId="urn:microsoft.com/office/officeart/2005/8/layout/hierarchy2#3"/>
    <dgm:cxn modelId="{3569B20F-CD04-4425-A5C2-809D9459604A}" type="presOf" srcId="{E257CED7-A7B3-4A14-B25F-347329A69EF2}" destId="{23C6061D-A4AA-4704-BB43-2A0164EF5ED7}" srcOrd="0" destOrd="0" presId="urn:microsoft.com/office/officeart/2005/8/layout/hierarchy2#3"/>
    <dgm:cxn modelId="{66D1F010-03CD-4E14-9674-25BD56C489A7}" type="presOf" srcId="{340DAD33-58CC-4E61-980A-31E600DF414A}" destId="{B9A121B4-9E99-47A5-9D63-E3CE6112F622}" srcOrd="0" destOrd="0" presId="urn:microsoft.com/office/officeart/2005/8/layout/hierarchy2#3"/>
    <dgm:cxn modelId="{03122C14-45C1-411B-B300-41FB99483937}" type="presOf" srcId="{E257CED7-A7B3-4A14-B25F-347329A69EF2}" destId="{B457CCC5-EB2B-4FFC-95A4-E55BB1FE7234}" srcOrd="1" destOrd="0" presId="urn:microsoft.com/office/officeart/2005/8/layout/hierarchy2#3"/>
    <dgm:cxn modelId="{2B596A18-6E30-47AA-8B81-CCA92955B435}" type="presOf" srcId="{80941EF9-6BDF-43A2-B967-4ED0CD66DBBF}" destId="{AE5E81F2-32EB-4366-8553-9122C99CD476}" srcOrd="1" destOrd="0" presId="urn:microsoft.com/office/officeart/2005/8/layout/hierarchy2#3"/>
    <dgm:cxn modelId="{716FA11C-4B33-403A-BE95-32B753C6C7EA}" type="presOf" srcId="{64CE9E96-A922-477B-9852-91CF2563DA2D}" destId="{98C39286-4E0B-4C6E-8B3C-0F8DDCCA3CEB}" srcOrd="0" destOrd="0" presId="urn:microsoft.com/office/officeart/2005/8/layout/hierarchy2#3"/>
    <dgm:cxn modelId="{F86BE321-B782-4ACD-9EF9-E644D2AFDEC7}" type="presOf" srcId="{B8697471-4072-4347-ADA2-73FA136F37ED}" destId="{B364A3D1-CF18-45AC-BF68-43BF62E2B630}" srcOrd="0" destOrd="0" presId="urn:microsoft.com/office/officeart/2005/8/layout/hierarchy2#3"/>
    <dgm:cxn modelId="{4259E82B-BBE3-409B-A6F3-53210ED9DA64}" type="presOf" srcId="{DA58C3C9-5261-4A0B-982A-1949EE81CA24}" destId="{DEECF024-ACE2-4D20-85F3-D519593EE266}" srcOrd="0" destOrd="0" presId="urn:microsoft.com/office/officeart/2005/8/layout/hierarchy2#3"/>
    <dgm:cxn modelId="{DFD60134-976B-4F42-A6B7-1CA9B51B7075}" srcId="{5ED03E74-29C2-4538-9CB7-A0BFB5D80ADB}" destId="{0134027B-FF37-4E94-A893-FA43019DFD2E}" srcOrd="2" destOrd="0" parTransId="{80941EF9-6BDF-43A2-B967-4ED0CD66DBBF}" sibTransId="{E35AEC9F-F188-460A-9CBC-26331D72BE20}"/>
    <dgm:cxn modelId="{6253D537-A9CD-41F4-99AD-EE0069217006}" type="presOf" srcId="{80941EF9-6BDF-43A2-B967-4ED0CD66DBBF}" destId="{4272A16B-D4E7-47A2-8532-E28E599DBBC8}" srcOrd="0" destOrd="0" presId="urn:microsoft.com/office/officeart/2005/8/layout/hierarchy2#3"/>
    <dgm:cxn modelId="{51A72D38-F397-4280-9F48-5F3AAC6D1CC8}" type="presOf" srcId="{5ED03E74-29C2-4538-9CB7-A0BFB5D80ADB}" destId="{00042206-5F24-4976-BA18-DC3A1DBC0713}" srcOrd="0" destOrd="0" presId="urn:microsoft.com/office/officeart/2005/8/layout/hierarchy2#3"/>
    <dgm:cxn modelId="{49DFB339-E536-4717-8237-971A83E7D62A}" type="presOf" srcId="{AA4028C2-CB78-43F2-86F3-92F2532610E9}" destId="{6D2FCE8C-179E-4EA5-BDC8-560D7BB54554}" srcOrd="0" destOrd="0" presId="urn:microsoft.com/office/officeart/2005/8/layout/hierarchy2#3"/>
    <dgm:cxn modelId="{F991B93A-A5B5-4083-B023-9A571547532D}" type="presOf" srcId="{1CE95BF7-1774-4D9E-A20A-2CA45AF5097C}" destId="{E1CE4251-AA1C-45FC-A4D0-A7A5FDD93E94}" srcOrd="1" destOrd="0" presId="urn:microsoft.com/office/officeart/2005/8/layout/hierarchy2#3"/>
    <dgm:cxn modelId="{6EDB5D5C-BD5B-49DF-8864-07F5B5BD7FB6}" type="presOf" srcId="{E736D9EB-FCAD-4CA3-8B8B-D5AE63425A48}" destId="{AE60F639-0E0A-4A7C-8139-512FD6F44336}" srcOrd="0" destOrd="0" presId="urn:microsoft.com/office/officeart/2005/8/layout/hierarchy2#3"/>
    <dgm:cxn modelId="{8953885D-D712-4127-BCA8-6C74199281D0}" srcId="{340DAD33-58CC-4E61-980A-31E600DF414A}" destId="{07BDE2E8-F0DA-4219-9A59-5E1FFA3052FF}" srcOrd="0" destOrd="0" parTransId="{E257CED7-A7B3-4A14-B25F-347329A69EF2}" sibTransId="{81A713E8-FFA5-4860-9792-3C265A3F32EC}"/>
    <dgm:cxn modelId="{99596863-4457-447C-B64A-0828419F368A}" type="presOf" srcId="{8261E495-D48F-4350-A78F-DB3D6647BCFC}" destId="{B5D5693C-2D6D-4EA9-AD9C-70AD4327DAAF}" srcOrd="0" destOrd="0" presId="urn:microsoft.com/office/officeart/2005/8/layout/hierarchy2#3"/>
    <dgm:cxn modelId="{4A6E1C44-BD03-4962-AC81-702715F45012}" type="presOf" srcId="{763D4492-6A16-477C-B2FF-E7B9B3C0F6C1}" destId="{DEA6CE8D-9C08-44CF-AA3A-FA3453A6E4D4}" srcOrd="1" destOrd="0" presId="urn:microsoft.com/office/officeart/2005/8/layout/hierarchy2#3"/>
    <dgm:cxn modelId="{1C16BB45-64CC-4D71-9F05-4BD4EFDD85A6}" type="presOf" srcId="{FEBA4C57-D1B2-4CE4-87B2-A457D62A92EB}" destId="{39EE461F-2258-4177-83D3-A495E5676239}" srcOrd="0" destOrd="0" presId="urn:microsoft.com/office/officeart/2005/8/layout/hierarchy2#3"/>
    <dgm:cxn modelId="{641D9268-481A-444A-A41A-5ACEB20A73DA}" srcId="{8BF9A13E-0CB0-47AA-910A-AAC454E1045D}" destId="{3ED3A421-AB0F-498B-B190-A4E8F8D21D58}" srcOrd="0" destOrd="0" parTransId="{2AA059E1-080A-4A9F-BE10-A02B2BAFC109}" sibTransId="{1B72C66A-8C64-43D9-B061-5B7E9BFADBF9}"/>
    <dgm:cxn modelId="{1732D474-D9BE-4EF0-A9B8-F92BF0F17501}" type="presOf" srcId="{7DC2AE55-8839-46D2-8427-58ADDA58C54D}" destId="{717ED0F8-ED19-4889-8A2C-EE436528003A}" srcOrd="0" destOrd="0" presId="urn:microsoft.com/office/officeart/2005/8/layout/hierarchy2#3"/>
    <dgm:cxn modelId="{30A4B858-BACE-4BAC-BDDE-8FEE20D418FE}" srcId="{5ED03E74-29C2-4538-9CB7-A0BFB5D80ADB}" destId="{7DC2AE55-8839-46D2-8427-58ADDA58C54D}" srcOrd="5" destOrd="0" parTransId="{E736D9EB-FCAD-4CA3-8B8B-D5AE63425A48}" sibTransId="{1E6EFA33-E1C3-4ADD-8161-A1988A2936B5}"/>
    <dgm:cxn modelId="{3E4AF558-A695-4F1F-9116-61151A91BC03}" type="presOf" srcId="{0D93EE15-B843-4B68-ADC6-CCC0FCACB9E1}" destId="{5CC8439E-3949-41BA-A31E-B69E4E8A04D2}" srcOrd="0" destOrd="0" presId="urn:microsoft.com/office/officeart/2005/8/layout/hierarchy2#3"/>
    <dgm:cxn modelId="{1590E45A-58FE-4448-BB30-3B7F301B84CB}" type="presOf" srcId="{0134027B-FF37-4E94-A893-FA43019DFD2E}" destId="{1D79F8AF-64A9-48F8-8BFA-688969429716}" srcOrd="0" destOrd="0" presId="urn:microsoft.com/office/officeart/2005/8/layout/hierarchy2#3"/>
    <dgm:cxn modelId="{C4501480-7FC1-40BF-9DAB-B435A5543905}" type="presOf" srcId="{FEBA4C57-D1B2-4CE4-87B2-A457D62A92EB}" destId="{86F8BECB-4733-42FB-A1BA-692EBFACE906}" srcOrd="1" destOrd="0" presId="urn:microsoft.com/office/officeart/2005/8/layout/hierarchy2#3"/>
    <dgm:cxn modelId="{93DCD882-C1A0-4FDC-894B-427CAD07A45F}" type="presOf" srcId="{0D93EE15-B843-4B68-ADC6-CCC0FCACB9E1}" destId="{F33134EC-F8EC-4DD6-AF84-ECFB1D7EA8C2}" srcOrd="1" destOrd="0" presId="urn:microsoft.com/office/officeart/2005/8/layout/hierarchy2#3"/>
    <dgm:cxn modelId="{1065248C-0591-4881-A84E-7B4549C6F81E}" type="presOf" srcId="{B8697471-4072-4347-ADA2-73FA136F37ED}" destId="{630ED3D3-D8FA-454F-ADA6-A7167DDD7597}" srcOrd="1" destOrd="0" presId="urn:microsoft.com/office/officeart/2005/8/layout/hierarchy2#3"/>
    <dgm:cxn modelId="{5E867D8D-C885-44AC-92F5-DE4BDE24A6A4}" srcId="{BE0E6606-E241-4A64-BCDA-436EA1F46F95}" destId="{CEE3D16B-8E07-467E-9BA7-C8AB742D738C}" srcOrd="0" destOrd="0" parTransId="{1CE95BF7-1774-4D9E-A20A-2CA45AF5097C}" sibTransId="{E04C994E-3AD6-4BFF-9273-E77E605CA746}"/>
    <dgm:cxn modelId="{D27D9794-EA2C-4CDE-A23A-B7E23F92C21B}" srcId="{5ED03E74-29C2-4538-9CB7-A0BFB5D80ADB}" destId="{340DAD33-58CC-4E61-980A-31E600DF414A}" srcOrd="0" destOrd="0" parTransId="{FEBA4C57-D1B2-4CE4-87B2-A457D62A92EB}" sibTransId="{FEFCC8C1-6F77-488D-854D-C0B1FE4403AE}"/>
    <dgm:cxn modelId="{F02BE796-4FFB-4FC2-BEC1-7CA6CABC8DAC}" type="presOf" srcId="{F4CC6707-EAC3-4F0F-B0D2-AD0C6F74C695}" destId="{23F9BD87-9394-44CF-B105-D586D5F59CA9}" srcOrd="0" destOrd="0" presId="urn:microsoft.com/office/officeart/2005/8/layout/hierarchy2#3"/>
    <dgm:cxn modelId="{91DD0E9D-7C57-4383-A71F-E21491CEABB0}" srcId="{5ED03E74-29C2-4538-9CB7-A0BFB5D80ADB}" destId="{64CE9E96-A922-477B-9852-91CF2563DA2D}" srcOrd="1" destOrd="0" parTransId="{BE02D0CD-E218-46A5-A3BA-9120117A41E3}" sibTransId="{6997C59F-0FEA-4E71-B39E-79A8AAE8C185}"/>
    <dgm:cxn modelId="{0424FDA1-849F-46E1-85D2-5302EF5E17C1}" srcId="{64CE9E96-A922-477B-9852-91CF2563DA2D}" destId="{DA58C3C9-5261-4A0B-982A-1949EE81CA24}" srcOrd="0" destOrd="0" parTransId="{B8697471-4072-4347-ADA2-73FA136F37ED}" sibTransId="{D962EB2D-1776-4A4B-9B6B-2E0D70DB26BA}"/>
    <dgm:cxn modelId="{5AF992A2-756B-414F-B889-4E34C135ED57}" type="presOf" srcId="{1CE95BF7-1774-4D9E-A20A-2CA45AF5097C}" destId="{49222617-184A-4F32-8965-DCC5C227345A}" srcOrd="0" destOrd="0" presId="urn:microsoft.com/office/officeart/2005/8/layout/hierarchy2#3"/>
    <dgm:cxn modelId="{08533DA7-9533-42E2-A691-AE7FC7F58244}" type="presOf" srcId="{BE02D0CD-E218-46A5-A3BA-9120117A41E3}" destId="{40F8E71E-26EB-4486-A10D-35CF86539B42}" srcOrd="0" destOrd="0" presId="urn:microsoft.com/office/officeart/2005/8/layout/hierarchy2#3"/>
    <dgm:cxn modelId="{30F441A9-7063-477A-930D-45ABCB2EE84B}" srcId="{7DC2AE55-8839-46D2-8427-58ADDA58C54D}" destId="{E201F3EC-B481-4F3F-A689-BC2881B06C74}" srcOrd="0" destOrd="0" parTransId="{58CBCE47-5ADA-48D8-BA7B-D7D9DBE65BEF}" sibTransId="{4CB2CF85-106E-4C3D-ACD0-E2A0E4067A7B}"/>
    <dgm:cxn modelId="{508307AD-F8B3-4066-BA9A-5BD2BBC3D067}" type="presOf" srcId="{763D4492-6A16-477C-B2FF-E7B9B3C0F6C1}" destId="{3C352D97-E435-4D96-BA01-EC760891FF77}" srcOrd="0" destOrd="0" presId="urn:microsoft.com/office/officeart/2005/8/layout/hierarchy2#3"/>
    <dgm:cxn modelId="{28F693AE-8F42-46E2-AE91-B11EE6F6E6CA}" srcId="{5ED03E74-29C2-4538-9CB7-A0BFB5D80ADB}" destId="{BE0E6606-E241-4A64-BCDA-436EA1F46F95}" srcOrd="4" destOrd="0" parTransId="{F4CC6707-EAC3-4F0F-B0D2-AD0C6F74C695}" sibTransId="{8A79FC3E-4D55-475B-9F1A-4E2E46EC7C49}"/>
    <dgm:cxn modelId="{66AA15AF-903B-48FE-A46C-D047B0A7F351}" type="presOf" srcId="{58CBCE47-5ADA-48D8-BA7B-D7D9DBE65BEF}" destId="{52BCCBA4-EC7A-4B85-B500-746B0252CA46}" srcOrd="1" destOrd="0" presId="urn:microsoft.com/office/officeart/2005/8/layout/hierarchy2#3"/>
    <dgm:cxn modelId="{0DAA1BAF-7444-4D48-B76B-01D40EBDEBE5}" srcId="{AA4028C2-CB78-43F2-86F3-92F2532610E9}" destId="{5ED03E74-29C2-4538-9CB7-A0BFB5D80ADB}" srcOrd="0" destOrd="0" parTransId="{340EFEB6-D5B5-462E-A331-A7CFCBF788AF}" sibTransId="{159D3305-B7E5-47F4-8781-519295CE6E5E}"/>
    <dgm:cxn modelId="{B3E771B0-B0A5-46FF-AE14-D7183A98B056}" type="presOf" srcId="{3ED3A421-AB0F-498B-B190-A4E8F8D21D58}" destId="{DB386542-B00F-4BE4-B2B6-0484DD2CC9EB}" srcOrd="0" destOrd="0" presId="urn:microsoft.com/office/officeart/2005/8/layout/hierarchy2#3"/>
    <dgm:cxn modelId="{EB2231C8-9D91-46AF-BCF9-EBBD8719A06A}" type="presOf" srcId="{2AA059E1-080A-4A9F-BE10-A02B2BAFC109}" destId="{CC2A585B-5854-4129-941B-83197062F5B1}" srcOrd="0" destOrd="0" presId="urn:microsoft.com/office/officeart/2005/8/layout/hierarchy2#3"/>
    <dgm:cxn modelId="{6572F0D3-F3E3-4E25-9719-5CBAF3C08319}" type="presOf" srcId="{07BDE2E8-F0DA-4219-9A59-5E1FFA3052FF}" destId="{2E36D545-265F-4C67-8C68-17E1AA34807A}" srcOrd="0" destOrd="0" presId="urn:microsoft.com/office/officeart/2005/8/layout/hierarchy2#3"/>
    <dgm:cxn modelId="{CBCF5DDD-C3AF-48C5-8E18-1ABE3F996E07}" type="presOf" srcId="{CEE3D16B-8E07-467E-9BA7-C8AB742D738C}" destId="{1CD98975-74EE-4DC1-BD03-A91750C466C2}" srcOrd="0" destOrd="0" presId="urn:microsoft.com/office/officeart/2005/8/layout/hierarchy2#3"/>
    <dgm:cxn modelId="{08461AE9-2B11-486E-9C10-3A272F5C130C}" type="presOf" srcId="{8BF9A13E-0CB0-47AA-910A-AAC454E1045D}" destId="{A2BECABD-008A-4E12-ADDC-F2B7C04CAC65}" srcOrd="0" destOrd="0" presId="urn:microsoft.com/office/officeart/2005/8/layout/hierarchy2#3"/>
    <dgm:cxn modelId="{A43340E9-B883-487F-B68E-4E896C18F6BB}" type="presOf" srcId="{58CBCE47-5ADA-48D8-BA7B-D7D9DBE65BEF}" destId="{23684CB6-67E1-41AA-BCC6-FE2C1FC4C20F}" srcOrd="0" destOrd="0" presId="urn:microsoft.com/office/officeart/2005/8/layout/hierarchy2#3"/>
    <dgm:cxn modelId="{86A907EC-F126-4F84-BF5B-7470EF2F6796}" srcId="{5ED03E74-29C2-4538-9CB7-A0BFB5D80ADB}" destId="{8BF9A13E-0CB0-47AA-910A-AAC454E1045D}" srcOrd="3" destOrd="0" parTransId="{0D93EE15-B843-4B68-ADC6-CCC0FCACB9E1}" sibTransId="{8736AD99-07CC-4E11-B5A9-6CF9C7141E25}"/>
    <dgm:cxn modelId="{D2DDA2EF-81C8-4FA0-B4FE-9945827DD65E}" srcId="{0134027B-FF37-4E94-A893-FA43019DFD2E}" destId="{8261E495-D48F-4350-A78F-DB3D6647BCFC}" srcOrd="0" destOrd="0" parTransId="{763D4492-6A16-477C-B2FF-E7B9B3C0F6C1}" sibTransId="{DC3C2359-35C9-4435-BFB8-1F65C054E6F0}"/>
    <dgm:cxn modelId="{4C8524F1-4F46-4066-BA53-C717232BA893}" type="presOf" srcId="{E201F3EC-B481-4F3F-A689-BC2881B06C74}" destId="{810BFE3B-CFAF-437E-968A-2A43FF944B54}" srcOrd="0" destOrd="0" presId="urn:microsoft.com/office/officeart/2005/8/layout/hierarchy2#3"/>
    <dgm:cxn modelId="{F5F3B0F1-9FB0-47C7-8535-48C28ADE7917}" type="presOf" srcId="{F4CC6707-EAC3-4F0F-B0D2-AD0C6F74C695}" destId="{695F6600-12E6-41EF-AF07-B4F6329A1E4F}" srcOrd="1" destOrd="0" presId="urn:microsoft.com/office/officeart/2005/8/layout/hierarchy2#3"/>
    <dgm:cxn modelId="{DEDCF1FB-954D-430A-A065-6CB2A6665AD3}" type="presOf" srcId="{2AA059E1-080A-4A9F-BE10-A02B2BAFC109}" destId="{2F7D2B9D-46D5-43DC-BA2F-74ABA738CF9F}" srcOrd="1" destOrd="0" presId="urn:microsoft.com/office/officeart/2005/8/layout/hierarchy2#3"/>
    <dgm:cxn modelId="{9F0647FD-CCD5-489A-92A4-7857EAAA327A}" type="presOf" srcId="{BE02D0CD-E218-46A5-A3BA-9120117A41E3}" destId="{133F606A-E0B8-4721-B66E-6607C6EFCE1B}" srcOrd="1" destOrd="0" presId="urn:microsoft.com/office/officeart/2005/8/layout/hierarchy2#3"/>
    <dgm:cxn modelId="{52A06A5E-16CB-490D-828F-7CB88C27EC14}" type="presParOf" srcId="{6D2FCE8C-179E-4EA5-BDC8-560D7BB54554}" destId="{5BC0D8BD-D6D7-4526-B5FE-86F1507F0D5D}" srcOrd="0" destOrd="0" presId="urn:microsoft.com/office/officeart/2005/8/layout/hierarchy2#3"/>
    <dgm:cxn modelId="{2570DEA9-0362-4720-8D55-8E8A21A56D3B}" type="presParOf" srcId="{5BC0D8BD-D6D7-4526-B5FE-86F1507F0D5D}" destId="{00042206-5F24-4976-BA18-DC3A1DBC0713}" srcOrd="0" destOrd="0" presId="urn:microsoft.com/office/officeart/2005/8/layout/hierarchy2#3"/>
    <dgm:cxn modelId="{5E769BE3-9A66-43D3-B009-DED91956EE48}" type="presParOf" srcId="{5BC0D8BD-D6D7-4526-B5FE-86F1507F0D5D}" destId="{829EE679-07B4-4A04-9725-64B28AE0E5F5}" srcOrd="1" destOrd="0" presId="urn:microsoft.com/office/officeart/2005/8/layout/hierarchy2#3"/>
    <dgm:cxn modelId="{A6D1CC32-9CAD-4ED9-A5EA-E62BF51FEAD6}" type="presParOf" srcId="{829EE679-07B4-4A04-9725-64B28AE0E5F5}" destId="{39EE461F-2258-4177-83D3-A495E5676239}" srcOrd="0" destOrd="0" presId="urn:microsoft.com/office/officeart/2005/8/layout/hierarchy2#3"/>
    <dgm:cxn modelId="{577DA95F-6224-4EDA-A541-73E4735C15C4}" type="presParOf" srcId="{39EE461F-2258-4177-83D3-A495E5676239}" destId="{86F8BECB-4733-42FB-A1BA-692EBFACE906}" srcOrd="0" destOrd="0" presId="urn:microsoft.com/office/officeart/2005/8/layout/hierarchy2#3"/>
    <dgm:cxn modelId="{58B27997-F510-4DEF-8A8C-5902239420FE}" type="presParOf" srcId="{829EE679-07B4-4A04-9725-64B28AE0E5F5}" destId="{CA36CD63-C572-473A-9A97-9025103BC1A2}" srcOrd="1" destOrd="0" presId="urn:microsoft.com/office/officeart/2005/8/layout/hierarchy2#3"/>
    <dgm:cxn modelId="{85BF5C1E-5806-4AE4-AD82-B0311904705F}" type="presParOf" srcId="{CA36CD63-C572-473A-9A97-9025103BC1A2}" destId="{B9A121B4-9E99-47A5-9D63-E3CE6112F622}" srcOrd="0" destOrd="0" presId="urn:microsoft.com/office/officeart/2005/8/layout/hierarchy2#3"/>
    <dgm:cxn modelId="{940A631F-586C-4400-B25E-AB6500FC6875}" type="presParOf" srcId="{CA36CD63-C572-473A-9A97-9025103BC1A2}" destId="{FA8C98D3-5528-4591-987F-52120ED7DFEF}" srcOrd="1" destOrd="0" presId="urn:microsoft.com/office/officeart/2005/8/layout/hierarchy2#3"/>
    <dgm:cxn modelId="{A66945CD-7AB2-43CD-8E48-66F726DC4461}" type="presParOf" srcId="{FA8C98D3-5528-4591-987F-52120ED7DFEF}" destId="{23C6061D-A4AA-4704-BB43-2A0164EF5ED7}" srcOrd="0" destOrd="0" presId="urn:microsoft.com/office/officeart/2005/8/layout/hierarchy2#3"/>
    <dgm:cxn modelId="{3A12D23D-CBC8-4445-995F-37CE3C9AE7AC}" type="presParOf" srcId="{23C6061D-A4AA-4704-BB43-2A0164EF5ED7}" destId="{B457CCC5-EB2B-4FFC-95A4-E55BB1FE7234}" srcOrd="0" destOrd="0" presId="urn:microsoft.com/office/officeart/2005/8/layout/hierarchy2#3"/>
    <dgm:cxn modelId="{AC2257DE-A9EF-481C-AD72-07D24C402B43}" type="presParOf" srcId="{FA8C98D3-5528-4591-987F-52120ED7DFEF}" destId="{C4460E75-EA21-488A-9BB5-97BCC580AB54}" srcOrd="1" destOrd="0" presId="urn:microsoft.com/office/officeart/2005/8/layout/hierarchy2#3"/>
    <dgm:cxn modelId="{2451586B-34DF-4D8B-8FC4-C3BCC318EF3A}" type="presParOf" srcId="{C4460E75-EA21-488A-9BB5-97BCC580AB54}" destId="{2E36D545-265F-4C67-8C68-17E1AA34807A}" srcOrd="0" destOrd="0" presId="urn:microsoft.com/office/officeart/2005/8/layout/hierarchy2#3"/>
    <dgm:cxn modelId="{75930A29-529E-4B2B-9079-66E3FD9D7EC1}" type="presParOf" srcId="{C4460E75-EA21-488A-9BB5-97BCC580AB54}" destId="{E78796BB-B13C-47C5-B2F4-4C432E9C3DB3}" srcOrd="1" destOrd="0" presId="urn:microsoft.com/office/officeart/2005/8/layout/hierarchy2#3"/>
    <dgm:cxn modelId="{2F5D58B9-9FB6-4A44-9DF2-1105166EA89B}" type="presParOf" srcId="{829EE679-07B4-4A04-9725-64B28AE0E5F5}" destId="{40F8E71E-26EB-4486-A10D-35CF86539B42}" srcOrd="2" destOrd="0" presId="urn:microsoft.com/office/officeart/2005/8/layout/hierarchy2#3"/>
    <dgm:cxn modelId="{B27C85ED-D809-4B97-BED4-268FB2BACCE5}" type="presParOf" srcId="{40F8E71E-26EB-4486-A10D-35CF86539B42}" destId="{133F606A-E0B8-4721-B66E-6607C6EFCE1B}" srcOrd="0" destOrd="0" presId="urn:microsoft.com/office/officeart/2005/8/layout/hierarchy2#3"/>
    <dgm:cxn modelId="{3DA62957-1719-40E2-A8B9-19593EB41E2C}" type="presParOf" srcId="{829EE679-07B4-4A04-9725-64B28AE0E5F5}" destId="{74445FAE-8D46-4069-88CF-BE794E0C78CB}" srcOrd="3" destOrd="0" presId="urn:microsoft.com/office/officeart/2005/8/layout/hierarchy2#3"/>
    <dgm:cxn modelId="{FEC63DD1-3021-4FB0-97B7-27C30C142D4D}" type="presParOf" srcId="{74445FAE-8D46-4069-88CF-BE794E0C78CB}" destId="{98C39286-4E0B-4C6E-8B3C-0F8DDCCA3CEB}" srcOrd="0" destOrd="0" presId="urn:microsoft.com/office/officeart/2005/8/layout/hierarchy2#3"/>
    <dgm:cxn modelId="{D2A98144-9132-4D70-B4C1-7FC4DB5BF7DE}" type="presParOf" srcId="{74445FAE-8D46-4069-88CF-BE794E0C78CB}" destId="{BAB0E3EE-EA97-44F3-BF36-779CBB0069BC}" srcOrd="1" destOrd="0" presId="urn:microsoft.com/office/officeart/2005/8/layout/hierarchy2#3"/>
    <dgm:cxn modelId="{EE5E55A9-BCB6-431B-A611-F8BA99960C87}" type="presParOf" srcId="{BAB0E3EE-EA97-44F3-BF36-779CBB0069BC}" destId="{B364A3D1-CF18-45AC-BF68-43BF62E2B630}" srcOrd="0" destOrd="0" presId="urn:microsoft.com/office/officeart/2005/8/layout/hierarchy2#3"/>
    <dgm:cxn modelId="{CB2C3F51-56C6-4DB7-96EF-291FCF155A8C}" type="presParOf" srcId="{B364A3D1-CF18-45AC-BF68-43BF62E2B630}" destId="{630ED3D3-D8FA-454F-ADA6-A7167DDD7597}" srcOrd="0" destOrd="0" presId="urn:microsoft.com/office/officeart/2005/8/layout/hierarchy2#3"/>
    <dgm:cxn modelId="{57C97EE1-9C20-4EF7-B113-E6D16B647B52}" type="presParOf" srcId="{BAB0E3EE-EA97-44F3-BF36-779CBB0069BC}" destId="{492EF9AA-ADF3-435F-8B8A-7141897B5924}" srcOrd="1" destOrd="0" presId="urn:microsoft.com/office/officeart/2005/8/layout/hierarchy2#3"/>
    <dgm:cxn modelId="{968504F4-2C06-4EAB-BDEF-8CB90FC2F640}" type="presParOf" srcId="{492EF9AA-ADF3-435F-8B8A-7141897B5924}" destId="{DEECF024-ACE2-4D20-85F3-D519593EE266}" srcOrd="0" destOrd="0" presId="urn:microsoft.com/office/officeart/2005/8/layout/hierarchy2#3"/>
    <dgm:cxn modelId="{000F53E1-6040-4606-859B-C4ACF3D89E74}" type="presParOf" srcId="{492EF9AA-ADF3-435F-8B8A-7141897B5924}" destId="{B016CF4D-7493-4585-9B65-BC511AE80EB1}" srcOrd="1" destOrd="0" presId="urn:microsoft.com/office/officeart/2005/8/layout/hierarchy2#3"/>
    <dgm:cxn modelId="{FB2E261A-C500-48B7-83B4-EE1D9F738A53}" type="presParOf" srcId="{829EE679-07B4-4A04-9725-64B28AE0E5F5}" destId="{4272A16B-D4E7-47A2-8532-E28E599DBBC8}" srcOrd="4" destOrd="0" presId="urn:microsoft.com/office/officeart/2005/8/layout/hierarchy2#3"/>
    <dgm:cxn modelId="{91AB411D-4144-4602-948E-543010C08F2D}" type="presParOf" srcId="{4272A16B-D4E7-47A2-8532-E28E599DBBC8}" destId="{AE5E81F2-32EB-4366-8553-9122C99CD476}" srcOrd="0" destOrd="0" presId="urn:microsoft.com/office/officeart/2005/8/layout/hierarchy2#3"/>
    <dgm:cxn modelId="{339BE828-900D-49B0-B235-9A4F8743E6F6}" type="presParOf" srcId="{829EE679-07B4-4A04-9725-64B28AE0E5F5}" destId="{7ED2EA28-EEE2-4DFA-AED2-74F995BFB537}" srcOrd="5" destOrd="0" presId="urn:microsoft.com/office/officeart/2005/8/layout/hierarchy2#3"/>
    <dgm:cxn modelId="{796B761D-ED1C-42E2-B03D-C7256CE57818}" type="presParOf" srcId="{7ED2EA28-EEE2-4DFA-AED2-74F995BFB537}" destId="{1D79F8AF-64A9-48F8-8BFA-688969429716}" srcOrd="0" destOrd="0" presId="urn:microsoft.com/office/officeart/2005/8/layout/hierarchy2#3"/>
    <dgm:cxn modelId="{6075BCC0-E9AD-4C94-8F13-B81536C8AB89}" type="presParOf" srcId="{7ED2EA28-EEE2-4DFA-AED2-74F995BFB537}" destId="{83B625E1-2B5D-4ADB-A91F-3147AC0917BB}" srcOrd="1" destOrd="0" presId="urn:microsoft.com/office/officeart/2005/8/layout/hierarchy2#3"/>
    <dgm:cxn modelId="{B39FFDB8-55D7-4BF0-96DF-F3DF32EDE32F}" type="presParOf" srcId="{83B625E1-2B5D-4ADB-A91F-3147AC0917BB}" destId="{3C352D97-E435-4D96-BA01-EC760891FF77}" srcOrd="0" destOrd="0" presId="urn:microsoft.com/office/officeart/2005/8/layout/hierarchy2#3"/>
    <dgm:cxn modelId="{D567C547-2C4C-4577-8BA9-3B388FAE9E16}" type="presParOf" srcId="{3C352D97-E435-4D96-BA01-EC760891FF77}" destId="{DEA6CE8D-9C08-44CF-AA3A-FA3453A6E4D4}" srcOrd="0" destOrd="0" presId="urn:microsoft.com/office/officeart/2005/8/layout/hierarchy2#3"/>
    <dgm:cxn modelId="{423E7E60-93DD-475A-B80A-0487FB662903}" type="presParOf" srcId="{83B625E1-2B5D-4ADB-A91F-3147AC0917BB}" destId="{4AB2803A-7F9A-4DB4-AF87-784E5CF7B8AE}" srcOrd="1" destOrd="0" presId="urn:microsoft.com/office/officeart/2005/8/layout/hierarchy2#3"/>
    <dgm:cxn modelId="{CFF26775-D1A1-46FE-BD1F-D63C5FBE8B4C}" type="presParOf" srcId="{4AB2803A-7F9A-4DB4-AF87-784E5CF7B8AE}" destId="{B5D5693C-2D6D-4EA9-AD9C-70AD4327DAAF}" srcOrd="0" destOrd="0" presId="urn:microsoft.com/office/officeart/2005/8/layout/hierarchy2#3"/>
    <dgm:cxn modelId="{8A1EB5E4-5AC0-4B01-A1E7-EA0356F2EFB8}" type="presParOf" srcId="{4AB2803A-7F9A-4DB4-AF87-784E5CF7B8AE}" destId="{D2CE5C16-3558-4443-82DF-5855567C38DC}" srcOrd="1" destOrd="0" presId="urn:microsoft.com/office/officeart/2005/8/layout/hierarchy2#3"/>
    <dgm:cxn modelId="{C8084931-EC08-464F-8718-26FE34BC2449}" type="presParOf" srcId="{829EE679-07B4-4A04-9725-64B28AE0E5F5}" destId="{5CC8439E-3949-41BA-A31E-B69E4E8A04D2}" srcOrd="6" destOrd="0" presId="urn:microsoft.com/office/officeart/2005/8/layout/hierarchy2#3"/>
    <dgm:cxn modelId="{53FE17C7-A6A0-44AE-AD9F-29D01E3994E8}" type="presParOf" srcId="{5CC8439E-3949-41BA-A31E-B69E4E8A04D2}" destId="{F33134EC-F8EC-4DD6-AF84-ECFB1D7EA8C2}" srcOrd="0" destOrd="0" presId="urn:microsoft.com/office/officeart/2005/8/layout/hierarchy2#3"/>
    <dgm:cxn modelId="{49D384EB-7815-43DB-A6C1-2C3E1BAFF199}" type="presParOf" srcId="{829EE679-07B4-4A04-9725-64B28AE0E5F5}" destId="{D7ABCDEB-8229-40B5-9E42-8FE356176C29}" srcOrd="7" destOrd="0" presId="urn:microsoft.com/office/officeart/2005/8/layout/hierarchy2#3"/>
    <dgm:cxn modelId="{70A34C06-C216-4BC0-AB65-CB454D14CF28}" type="presParOf" srcId="{D7ABCDEB-8229-40B5-9E42-8FE356176C29}" destId="{A2BECABD-008A-4E12-ADDC-F2B7C04CAC65}" srcOrd="0" destOrd="0" presId="urn:microsoft.com/office/officeart/2005/8/layout/hierarchy2#3"/>
    <dgm:cxn modelId="{B896714C-CD12-4FBC-BEB3-18FDA7D7E532}" type="presParOf" srcId="{D7ABCDEB-8229-40B5-9E42-8FE356176C29}" destId="{54A7EADD-C88F-4515-B4CE-C19F359EC9AD}" srcOrd="1" destOrd="0" presId="urn:microsoft.com/office/officeart/2005/8/layout/hierarchy2#3"/>
    <dgm:cxn modelId="{E6FD4CA7-D5E2-413F-941B-397BCE2027AA}" type="presParOf" srcId="{54A7EADD-C88F-4515-B4CE-C19F359EC9AD}" destId="{CC2A585B-5854-4129-941B-83197062F5B1}" srcOrd="0" destOrd="0" presId="urn:microsoft.com/office/officeart/2005/8/layout/hierarchy2#3"/>
    <dgm:cxn modelId="{5285DA0E-E05E-4DE5-AF1D-9700D6FC1F2B}" type="presParOf" srcId="{CC2A585B-5854-4129-941B-83197062F5B1}" destId="{2F7D2B9D-46D5-43DC-BA2F-74ABA738CF9F}" srcOrd="0" destOrd="0" presId="urn:microsoft.com/office/officeart/2005/8/layout/hierarchy2#3"/>
    <dgm:cxn modelId="{306B103C-926C-46BB-A71D-E2DC519F9895}" type="presParOf" srcId="{54A7EADD-C88F-4515-B4CE-C19F359EC9AD}" destId="{DF78225B-8866-44CE-8911-1DDFC145A507}" srcOrd="1" destOrd="0" presId="urn:microsoft.com/office/officeart/2005/8/layout/hierarchy2#3"/>
    <dgm:cxn modelId="{75E792F5-0658-4304-B975-2CBB94D5B789}" type="presParOf" srcId="{DF78225B-8866-44CE-8911-1DDFC145A507}" destId="{DB386542-B00F-4BE4-B2B6-0484DD2CC9EB}" srcOrd="0" destOrd="0" presId="urn:microsoft.com/office/officeart/2005/8/layout/hierarchy2#3"/>
    <dgm:cxn modelId="{0EDC2454-8B1C-40D9-918A-A163E6B01D6C}" type="presParOf" srcId="{DF78225B-8866-44CE-8911-1DDFC145A507}" destId="{707E9954-2A82-462A-BFEF-72259046D46A}" srcOrd="1" destOrd="0" presId="urn:microsoft.com/office/officeart/2005/8/layout/hierarchy2#3"/>
    <dgm:cxn modelId="{D0A5D9AA-0291-4F79-8162-E60D06709A13}" type="presParOf" srcId="{829EE679-07B4-4A04-9725-64B28AE0E5F5}" destId="{23F9BD87-9394-44CF-B105-D586D5F59CA9}" srcOrd="8" destOrd="0" presId="urn:microsoft.com/office/officeart/2005/8/layout/hierarchy2#3"/>
    <dgm:cxn modelId="{D442C8B9-0C97-434E-87BC-2CCD7FE18E16}" type="presParOf" srcId="{23F9BD87-9394-44CF-B105-D586D5F59CA9}" destId="{695F6600-12E6-41EF-AF07-B4F6329A1E4F}" srcOrd="0" destOrd="0" presId="urn:microsoft.com/office/officeart/2005/8/layout/hierarchy2#3"/>
    <dgm:cxn modelId="{302BE50C-25FC-4809-A890-ECB94BD23295}" type="presParOf" srcId="{829EE679-07B4-4A04-9725-64B28AE0E5F5}" destId="{C82D1EE6-0E68-4515-A68C-59ACC2BC5E0B}" srcOrd="9" destOrd="0" presId="urn:microsoft.com/office/officeart/2005/8/layout/hierarchy2#3"/>
    <dgm:cxn modelId="{08C4B27B-075F-4E6D-9D0C-BC0EE45F11B2}" type="presParOf" srcId="{C82D1EE6-0E68-4515-A68C-59ACC2BC5E0B}" destId="{8275DCB4-2B78-4BF2-956A-F22D5D46A549}" srcOrd="0" destOrd="0" presId="urn:microsoft.com/office/officeart/2005/8/layout/hierarchy2#3"/>
    <dgm:cxn modelId="{322DA626-4B38-42F9-95A7-322DB4EB82B7}" type="presParOf" srcId="{C82D1EE6-0E68-4515-A68C-59ACC2BC5E0B}" destId="{2A1E7457-B8B8-4590-8028-9AB554243B9B}" srcOrd="1" destOrd="0" presId="urn:microsoft.com/office/officeart/2005/8/layout/hierarchy2#3"/>
    <dgm:cxn modelId="{5BEDA4EF-00E7-4A3A-A928-EDDAE6F767A3}" type="presParOf" srcId="{2A1E7457-B8B8-4590-8028-9AB554243B9B}" destId="{49222617-184A-4F32-8965-DCC5C227345A}" srcOrd="0" destOrd="0" presId="urn:microsoft.com/office/officeart/2005/8/layout/hierarchy2#3"/>
    <dgm:cxn modelId="{1C248FD6-E297-4EEE-BC0A-578CC78B0743}" type="presParOf" srcId="{49222617-184A-4F32-8965-DCC5C227345A}" destId="{E1CE4251-AA1C-45FC-A4D0-A7A5FDD93E94}" srcOrd="0" destOrd="0" presId="urn:microsoft.com/office/officeart/2005/8/layout/hierarchy2#3"/>
    <dgm:cxn modelId="{842EFA1E-765B-4919-BFF4-FA9713424CD8}" type="presParOf" srcId="{2A1E7457-B8B8-4590-8028-9AB554243B9B}" destId="{5C743F8F-FA10-44A2-A510-BFC8678D7CF8}" srcOrd="1" destOrd="0" presId="urn:microsoft.com/office/officeart/2005/8/layout/hierarchy2#3"/>
    <dgm:cxn modelId="{BFC63F73-BF48-41CD-88A0-AF69EE7EC378}" type="presParOf" srcId="{5C743F8F-FA10-44A2-A510-BFC8678D7CF8}" destId="{1CD98975-74EE-4DC1-BD03-A91750C466C2}" srcOrd="0" destOrd="0" presId="urn:microsoft.com/office/officeart/2005/8/layout/hierarchy2#3"/>
    <dgm:cxn modelId="{3C3DAC9D-C01A-4EE0-A663-60E723F32226}" type="presParOf" srcId="{5C743F8F-FA10-44A2-A510-BFC8678D7CF8}" destId="{E2DE54F7-E641-41B5-B6DA-4F8325BB70B1}" srcOrd="1" destOrd="0" presId="urn:microsoft.com/office/officeart/2005/8/layout/hierarchy2#3"/>
    <dgm:cxn modelId="{8259A01A-46F2-4C73-AA59-B4D2FE19A271}" type="presParOf" srcId="{829EE679-07B4-4A04-9725-64B28AE0E5F5}" destId="{AE60F639-0E0A-4A7C-8139-512FD6F44336}" srcOrd="10" destOrd="0" presId="urn:microsoft.com/office/officeart/2005/8/layout/hierarchy2#3"/>
    <dgm:cxn modelId="{E99FEB5A-EA00-4E7E-A06B-31A1306FDDA5}" type="presParOf" srcId="{AE60F639-0E0A-4A7C-8139-512FD6F44336}" destId="{766E164E-E9C8-4A1F-AAA7-FCC73DA2E806}" srcOrd="0" destOrd="0" presId="urn:microsoft.com/office/officeart/2005/8/layout/hierarchy2#3"/>
    <dgm:cxn modelId="{E43E80EE-455B-4F6D-A240-139775BE94E0}" type="presParOf" srcId="{829EE679-07B4-4A04-9725-64B28AE0E5F5}" destId="{71875F1A-0840-4057-A987-1501C159155E}" srcOrd="11" destOrd="0" presId="urn:microsoft.com/office/officeart/2005/8/layout/hierarchy2#3"/>
    <dgm:cxn modelId="{AA93A03F-9207-46E0-B68A-7A2CEC9BC30B}" type="presParOf" srcId="{71875F1A-0840-4057-A987-1501C159155E}" destId="{717ED0F8-ED19-4889-8A2C-EE436528003A}" srcOrd="0" destOrd="0" presId="urn:microsoft.com/office/officeart/2005/8/layout/hierarchy2#3"/>
    <dgm:cxn modelId="{040FEB8B-D996-4602-B97A-C988AE36D541}" type="presParOf" srcId="{71875F1A-0840-4057-A987-1501C159155E}" destId="{F0AD1EEE-E9D5-4614-8BB6-A76FA2CE8D22}" srcOrd="1" destOrd="0" presId="urn:microsoft.com/office/officeart/2005/8/layout/hierarchy2#3"/>
    <dgm:cxn modelId="{687E02A1-FE78-4151-933D-BF2775BDDC24}" type="presParOf" srcId="{F0AD1EEE-E9D5-4614-8BB6-A76FA2CE8D22}" destId="{23684CB6-67E1-41AA-BCC6-FE2C1FC4C20F}" srcOrd="0" destOrd="0" presId="urn:microsoft.com/office/officeart/2005/8/layout/hierarchy2#3"/>
    <dgm:cxn modelId="{3A659DD7-E37B-4E2A-AFD2-390A736134AB}" type="presParOf" srcId="{23684CB6-67E1-41AA-BCC6-FE2C1FC4C20F}" destId="{52BCCBA4-EC7A-4B85-B500-746B0252CA46}" srcOrd="0" destOrd="0" presId="urn:microsoft.com/office/officeart/2005/8/layout/hierarchy2#3"/>
    <dgm:cxn modelId="{55A002E1-3B85-4506-88F6-1B73513EFF96}" type="presParOf" srcId="{F0AD1EEE-E9D5-4614-8BB6-A76FA2CE8D22}" destId="{F518FE47-61E3-4976-B1ED-E6AF9F76278B}" srcOrd="1" destOrd="0" presId="urn:microsoft.com/office/officeart/2005/8/layout/hierarchy2#3"/>
    <dgm:cxn modelId="{7BF49703-67D4-4F53-9733-0248202F7094}" type="presParOf" srcId="{F518FE47-61E3-4976-B1ED-E6AF9F76278B}" destId="{810BFE3B-CFAF-437E-968A-2A43FF944B54}" srcOrd="0" destOrd="0" presId="urn:microsoft.com/office/officeart/2005/8/layout/hierarchy2#3"/>
    <dgm:cxn modelId="{C1B4E82C-21E5-40E7-A1D1-DE10828BF480}" type="presParOf" srcId="{F518FE47-61E3-4976-B1ED-E6AF9F76278B}" destId="{665361BC-CFE4-4023-ABF3-7818D7D6A46C}" srcOrd="1" destOrd="0" presId="urn:microsoft.com/office/officeart/2005/8/layout/hierarchy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868653-34A4-4752-B194-54DFE4869DD0}">
      <dsp:nvSpPr>
        <dsp:cNvPr id="0" name=""/>
        <dsp:cNvSpPr/>
      </dsp:nvSpPr>
      <dsp:spPr>
        <a:xfrm>
          <a:off x="8519" y="1060707"/>
          <a:ext cx="1199114" cy="1025261"/>
        </a:xfrm>
        <a:prstGeom prst="roundRect">
          <a:avLst>
            <a:gd name="adj" fmla="val 10000"/>
          </a:avLst>
        </a:prstGeom>
        <a:no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a:solidFill>
                <a:schemeClr val="tx1"/>
              </a:solidFill>
            </a:rPr>
            <a:t>用户定位的要点</a:t>
          </a:r>
        </a:p>
      </dsp:txBody>
      <dsp:txXfrm>
        <a:off x="38548" y="1090736"/>
        <a:ext cx="1139056" cy="965203"/>
      </dsp:txXfrm>
    </dsp:sp>
    <dsp:sp modelId="{0BA85E15-8B21-4627-AF00-34647EAA8DAB}">
      <dsp:nvSpPr>
        <dsp:cNvPr id="0" name=""/>
        <dsp:cNvSpPr/>
      </dsp:nvSpPr>
      <dsp:spPr>
        <a:xfrm rot="18794210">
          <a:off x="1028582" y="1128698"/>
          <a:ext cx="1136889" cy="61024"/>
        </a:xfrm>
        <a:custGeom>
          <a:avLst/>
          <a:gdLst/>
          <a:ahLst/>
          <a:cxnLst/>
          <a:rect l="0" t="0" r="0" b="0"/>
          <a:pathLst>
            <a:path>
              <a:moveTo>
                <a:pt x="0" y="30512"/>
              </a:moveTo>
              <a:lnTo>
                <a:pt x="1136889" y="305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solidFill>
              <a:schemeClr val="tx1"/>
            </a:solidFill>
          </a:endParaRPr>
        </a:p>
      </dsp:txBody>
      <dsp:txXfrm>
        <a:off x="1568604" y="1130788"/>
        <a:ext cx="56844" cy="56844"/>
      </dsp:txXfrm>
    </dsp:sp>
    <dsp:sp modelId="{87A0B131-F90E-4CAE-9D26-A42FEDAD9ACF}">
      <dsp:nvSpPr>
        <dsp:cNvPr id="0" name=""/>
        <dsp:cNvSpPr/>
      </dsp:nvSpPr>
      <dsp:spPr>
        <a:xfrm>
          <a:off x="1986420" y="339545"/>
          <a:ext cx="1218074" cy="811073"/>
        </a:xfrm>
        <a:prstGeom prst="roundRect">
          <a:avLst>
            <a:gd name="adj" fmla="val 10000"/>
          </a:avLst>
        </a:prstGeom>
        <a:no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a:solidFill>
                <a:schemeClr val="tx1"/>
              </a:solidFill>
            </a:rPr>
            <a:t>用户属性</a:t>
          </a:r>
        </a:p>
      </dsp:txBody>
      <dsp:txXfrm>
        <a:off x="2010176" y="363301"/>
        <a:ext cx="1170562" cy="763561"/>
      </dsp:txXfrm>
    </dsp:sp>
    <dsp:sp modelId="{6C5706BE-24F4-4F1E-9C8A-AEA02E1E13C2}">
      <dsp:nvSpPr>
        <dsp:cNvPr id="0" name=""/>
        <dsp:cNvSpPr/>
      </dsp:nvSpPr>
      <dsp:spPr>
        <a:xfrm rot="21369322">
          <a:off x="3203263" y="677892"/>
          <a:ext cx="1094029" cy="61024"/>
        </a:xfrm>
        <a:custGeom>
          <a:avLst/>
          <a:gdLst/>
          <a:ahLst/>
          <a:cxnLst/>
          <a:rect l="0" t="0" r="0" b="0"/>
          <a:pathLst>
            <a:path>
              <a:moveTo>
                <a:pt x="0" y="30512"/>
              </a:moveTo>
              <a:lnTo>
                <a:pt x="1094029" y="3051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solidFill>
              <a:schemeClr val="tx1"/>
            </a:solidFill>
          </a:endParaRPr>
        </a:p>
      </dsp:txBody>
      <dsp:txXfrm>
        <a:off x="3722927" y="681053"/>
        <a:ext cx="54701" cy="54701"/>
      </dsp:txXfrm>
    </dsp:sp>
    <dsp:sp modelId="{19681E1B-657E-4FD1-810E-5C7749A5FFD6}">
      <dsp:nvSpPr>
        <dsp:cNvPr id="0" name=""/>
        <dsp:cNvSpPr/>
      </dsp:nvSpPr>
      <dsp:spPr>
        <a:xfrm>
          <a:off x="4296061" y="0"/>
          <a:ext cx="3147523" cy="1343452"/>
        </a:xfrm>
        <a:prstGeom prst="roundRect">
          <a:avLst>
            <a:gd name="adj" fmla="val 10000"/>
          </a:avLst>
        </a:prstGeom>
        <a:no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l" defTabSz="800100">
            <a:lnSpc>
              <a:spcPct val="90000"/>
            </a:lnSpc>
            <a:spcBef>
              <a:spcPct val="0"/>
            </a:spcBef>
            <a:spcAft>
              <a:spcPct val="35000"/>
            </a:spcAft>
            <a:buNone/>
          </a:pPr>
          <a:r>
            <a:rPr lang="zh-CN" altLang="en-US" sz="1800" kern="1200">
              <a:solidFill>
                <a:schemeClr val="tx1"/>
              </a:solidFill>
            </a:rPr>
            <a:t>用户属性是用户分类的基础，主要包括性别、年龄、身高、职位、居住地等内容</a:t>
          </a:r>
        </a:p>
      </dsp:txBody>
      <dsp:txXfrm>
        <a:off x="4335409" y="39348"/>
        <a:ext cx="3068827" cy="1264756"/>
      </dsp:txXfrm>
    </dsp:sp>
    <dsp:sp modelId="{A2EAFBC8-F778-44F7-94AA-29F56D31E4F9}">
      <dsp:nvSpPr>
        <dsp:cNvPr id="0" name=""/>
        <dsp:cNvSpPr/>
      </dsp:nvSpPr>
      <dsp:spPr>
        <a:xfrm rot="2645401">
          <a:off x="1035030" y="1969070"/>
          <a:ext cx="1225212" cy="61024"/>
        </a:xfrm>
        <a:custGeom>
          <a:avLst/>
          <a:gdLst/>
          <a:ahLst/>
          <a:cxnLst/>
          <a:rect l="0" t="0" r="0" b="0"/>
          <a:pathLst>
            <a:path>
              <a:moveTo>
                <a:pt x="0" y="30512"/>
              </a:moveTo>
              <a:lnTo>
                <a:pt x="1225212" y="305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solidFill>
              <a:schemeClr val="tx1"/>
            </a:solidFill>
          </a:endParaRPr>
        </a:p>
      </dsp:txBody>
      <dsp:txXfrm>
        <a:off x="1617006" y="1968952"/>
        <a:ext cx="61260" cy="61260"/>
      </dsp:txXfrm>
    </dsp:sp>
    <dsp:sp modelId="{BC2B273F-7FC6-4A96-83CF-B8B58D44D6BC}">
      <dsp:nvSpPr>
        <dsp:cNvPr id="0" name=""/>
        <dsp:cNvSpPr/>
      </dsp:nvSpPr>
      <dsp:spPr>
        <a:xfrm>
          <a:off x="2087639" y="2065270"/>
          <a:ext cx="1232764" cy="721111"/>
        </a:xfrm>
        <a:prstGeom prst="roundRect">
          <a:avLst>
            <a:gd name="adj" fmla="val 10000"/>
          </a:avLst>
        </a:prstGeom>
        <a:no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a:solidFill>
                <a:schemeClr val="tx1"/>
              </a:solidFill>
            </a:rPr>
            <a:t>用户行为</a:t>
          </a:r>
        </a:p>
      </dsp:txBody>
      <dsp:txXfrm>
        <a:off x="2108760" y="2086391"/>
        <a:ext cx="1190522" cy="678869"/>
      </dsp:txXfrm>
    </dsp:sp>
    <dsp:sp modelId="{BC2B091C-B144-486F-8E65-98E67D3AB3AF}">
      <dsp:nvSpPr>
        <dsp:cNvPr id="0" name=""/>
        <dsp:cNvSpPr/>
      </dsp:nvSpPr>
      <dsp:spPr>
        <a:xfrm rot="351532">
          <a:off x="3317996" y="2442366"/>
          <a:ext cx="921893" cy="61024"/>
        </a:xfrm>
        <a:custGeom>
          <a:avLst/>
          <a:gdLst/>
          <a:ahLst/>
          <a:cxnLst/>
          <a:rect l="0" t="0" r="0" b="0"/>
          <a:pathLst>
            <a:path>
              <a:moveTo>
                <a:pt x="0" y="30512"/>
              </a:moveTo>
              <a:lnTo>
                <a:pt x="921893" y="3051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solidFill>
              <a:schemeClr val="tx1"/>
            </a:solidFill>
          </a:endParaRPr>
        </a:p>
      </dsp:txBody>
      <dsp:txXfrm>
        <a:off x="3755895" y="2449831"/>
        <a:ext cx="46094" cy="46094"/>
      </dsp:txXfrm>
    </dsp:sp>
    <dsp:sp modelId="{D2AFE0CA-F7DC-4E69-BCF1-3BCD5CB4A7FD}">
      <dsp:nvSpPr>
        <dsp:cNvPr id="0" name=""/>
        <dsp:cNvSpPr/>
      </dsp:nvSpPr>
      <dsp:spPr>
        <a:xfrm>
          <a:off x="4237481" y="1742307"/>
          <a:ext cx="3315685" cy="1555248"/>
        </a:xfrm>
        <a:prstGeom prst="roundRect">
          <a:avLst>
            <a:gd name="adj" fmla="val 10000"/>
          </a:avLst>
        </a:prstGeom>
        <a:no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l" defTabSz="800100">
            <a:lnSpc>
              <a:spcPct val="90000"/>
            </a:lnSpc>
            <a:spcBef>
              <a:spcPct val="0"/>
            </a:spcBef>
            <a:spcAft>
              <a:spcPct val="35000"/>
            </a:spcAft>
            <a:buNone/>
          </a:pPr>
          <a:r>
            <a:rPr lang="zh-CN" altLang="en-US" sz="1800" kern="1200">
              <a:solidFill>
                <a:schemeClr val="tx1"/>
              </a:solidFill>
            </a:rPr>
            <a:t>行为属于用户的动态属性，例如喜欢听音乐、上网、户外运动或看动漫等，它由用户意向左右，是用户行为的一种潜在心理表现</a:t>
          </a:r>
        </a:p>
      </dsp:txBody>
      <dsp:txXfrm>
        <a:off x="4283033" y="1787859"/>
        <a:ext cx="3224581" cy="14641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E64BCD-E704-499C-AB91-BD8C28D5111E}">
      <dsp:nvSpPr>
        <dsp:cNvPr id="0" name=""/>
        <dsp:cNvSpPr/>
      </dsp:nvSpPr>
      <dsp:spPr>
        <a:xfrm>
          <a:off x="408495" y="1283302"/>
          <a:ext cx="1066331" cy="82663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t>内容定位的要点</a:t>
          </a:r>
        </a:p>
      </dsp:txBody>
      <dsp:txXfrm>
        <a:off x="432706" y="1307513"/>
        <a:ext cx="1017909" cy="778210"/>
      </dsp:txXfrm>
    </dsp:sp>
    <dsp:sp modelId="{D5EE2CF8-F092-49A6-B974-6668DAD427CD}">
      <dsp:nvSpPr>
        <dsp:cNvPr id="0" name=""/>
        <dsp:cNvSpPr/>
      </dsp:nvSpPr>
      <dsp:spPr>
        <a:xfrm rot="17738962">
          <a:off x="1118455" y="1113004"/>
          <a:ext cx="1256736" cy="34331"/>
        </a:xfrm>
        <a:custGeom>
          <a:avLst/>
          <a:gdLst/>
          <a:ahLst/>
          <a:cxnLst/>
          <a:rect l="0" t="0" r="0" b="0"/>
          <a:pathLst>
            <a:path>
              <a:moveTo>
                <a:pt x="0" y="17165"/>
              </a:moveTo>
              <a:lnTo>
                <a:pt x="1256736" y="1716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1715405" y="1098751"/>
        <a:ext cx="62836" cy="62836"/>
      </dsp:txXfrm>
    </dsp:sp>
    <dsp:sp modelId="{7194F1DB-C17A-4EAF-BE1F-6CB1AB3B542D}">
      <dsp:nvSpPr>
        <dsp:cNvPr id="0" name=""/>
        <dsp:cNvSpPr/>
      </dsp:nvSpPr>
      <dsp:spPr>
        <a:xfrm>
          <a:off x="2018821" y="136628"/>
          <a:ext cx="1292367" cy="85418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把握内容所属领域</a:t>
          </a:r>
        </a:p>
      </dsp:txBody>
      <dsp:txXfrm>
        <a:off x="2043839" y="161646"/>
        <a:ext cx="1242331" cy="804149"/>
      </dsp:txXfrm>
    </dsp:sp>
    <dsp:sp modelId="{185550C5-CFB2-4823-920A-906D3E0AA574}">
      <dsp:nvSpPr>
        <dsp:cNvPr id="0" name=""/>
        <dsp:cNvSpPr/>
      </dsp:nvSpPr>
      <dsp:spPr>
        <a:xfrm rot="12663">
          <a:off x="3311186" y="547710"/>
          <a:ext cx="627410" cy="34331"/>
        </a:xfrm>
        <a:custGeom>
          <a:avLst/>
          <a:gdLst/>
          <a:ahLst/>
          <a:cxnLst/>
          <a:rect l="0" t="0" r="0" b="0"/>
          <a:pathLst>
            <a:path>
              <a:moveTo>
                <a:pt x="0" y="17165"/>
              </a:moveTo>
              <a:lnTo>
                <a:pt x="627410" y="1716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3609206" y="549191"/>
        <a:ext cx="31370" cy="31370"/>
      </dsp:txXfrm>
    </dsp:sp>
    <dsp:sp modelId="{C566F489-3EE0-4CD7-B838-133261687E7F}">
      <dsp:nvSpPr>
        <dsp:cNvPr id="0" name=""/>
        <dsp:cNvSpPr/>
      </dsp:nvSpPr>
      <dsp:spPr>
        <a:xfrm>
          <a:off x="3938595" y="0"/>
          <a:ext cx="3819118" cy="1132064"/>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l" defTabSz="622300">
            <a:lnSpc>
              <a:spcPct val="90000"/>
            </a:lnSpc>
            <a:spcBef>
              <a:spcPct val="0"/>
            </a:spcBef>
            <a:spcAft>
              <a:spcPct val="35000"/>
            </a:spcAft>
            <a:buNone/>
          </a:pPr>
          <a:r>
            <a:rPr lang="zh-CN" altLang="en-US" sz="1400" kern="1200"/>
            <a:t>指运营者要决定好这个内容所属的领域，例如服务行业中的美食、影视、金融还是旅游等，明确了内容定位，才能确保平台上的内容在同一领域</a:t>
          </a:r>
        </a:p>
      </dsp:txBody>
      <dsp:txXfrm>
        <a:off x="3971752" y="33157"/>
        <a:ext cx="3752804" cy="1065750"/>
      </dsp:txXfrm>
    </dsp:sp>
    <dsp:sp modelId="{44870455-DAE0-4197-9347-919F4F249991}">
      <dsp:nvSpPr>
        <dsp:cNvPr id="0" name=""/>
        <dsp:cNvSpPr/>
      </dsp:nvSpPr>
      <dsp:spPr>
        <a:xfrm rot="152236">
          <a:off x="1474518" y="1693380"/>
          <a:ext cx="629237" cy="34331"/>
        </a:xfrm>
        <a:custGeom>
          <a:avLst/>
          <a:gdLst/>
          <a:ahLst/>
          <a:cxnLst/>
          <a:rect l="0" t="0" r="0" b="0"/>
          <a:pathLst>
            <a:path>
              <a:moveTo>
                <a:pt x="0" y="17165"/>
              </a:moveTo>
              <a:lnTo>
                <a:pt x="629237" y="1716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1773406" y="1694815"/>
        <a:ext cx="31461" cy="31461"/>
      </dsp:txXfrm>
    </dsp:sp>
    <dsp:sp modelId="{B5AC1CD6-F29F-405B-B77A-6A925BE86DBC}">
      <dsp:nvSpPr>
        <dsp:cNvPr id="0" name=""/>
        <dsp:cNvSpPr/>
      </dsp:nvSpPr>
      <dsp:spPr>
        <a:xfrm>
          <a:off x="2103447" y="1338878"/>
          <a:ext cx="1279195" cy="77119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利用大数据定位</a:t>
          </a:r>
        </a:p>
      </dsp:txBody>
      <dsp:txXfrm>
        <a:off x="2126034" y="1361465"/>
        <a:ext cx="1234021" cy="726018"/>
      </dsp:txXfrm>
    </dsp:sp>
    <dsp:sp modelId="{6C98BD25-F858-438A-BFED-59ECCD5ABC4C}">
      <dsp:nvSpPr>
        <dsp:cNvPr id="0" name=""/>
        <dsp:cNvSpPr/>
      </dsp:nvSpPr>
      <dsp:spPr>
        <a:xfrm rot="21544104">
          <a:off x="3382614" y="1703879"/>
          <a:ext cx="421766" cy="34331"/>
        </a:xfrm>
        <a:custGeom>
          <a:avLst/>
          <a:gdLst/>
          <a:ahLst/>
          <a:cxnLst/>
          <a:rect l="0" t="0" r="0" b="0"/>
          <a:pathLst>
            <a:path>
              <a:moveTo>
                <a:pt x="0" y="17165"/>
              </a:moveTo>
              <a:lnTo>
                <a:pt x="421766" y="1716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3582953" y="1710501"/>
        <a:ext cx="21088" cy="21088"/>
      </dsp:txXfrm>
    </dsp:sp>
    <dsp:sp modelId="{03ADD183-0C3A-4E12-AD32-F17A73DDEFA1}">
      <dsp:nvSpPr>
        <dsp:cNvPr id="0" name=""/>
        <dsp:cNvSpPr/>
      </dsp:nvSpPr>
      <dsp:spPr>
        <a:xfrm>
          <a:off x="3804353" y="1214922"/>
          <a:ext cx="4124885" cy="100538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好的内容通常需要大量数据的搜集、处理和分析而得到，且这样得到的内容对新媒体运营者将更有价值。</a:t>
          </a:r>
        </a:p>
      </dsp:txBody>
      <dsp:txXfrm>
        <a:off x="3833800" y="1244369"/>
        <a:ext cx="4065991" cy="946495"/>
      </dsp:txXfrm>
    </dsp:sp>
    <dsp:sp modelId="{1CDA50BB-17CB-4E89-B63C-7981211D9C16}">
      <dsp:nvSpPr>
        <dsp:cNvPr id="0" name=""/>
        <dsp:cNvSpPr/>
      </dsp:nvSpPr>
      <dsp:spPr>
        <a:xfrm rot="3744731">
          <a:off x="1114301" y="2274608"/>
          <a:ext cx="1343007" cy="34331"/>
        </a:xfrm>
        <a:custGeom>
          <a:avLst/>
          <a:gdLst/>
          <a:ahLst/>
          <a:cxnLst/>
          <a:rect l="0" t="0" r="0" b="0"/>
          <a:pathLst>
            <a:path>
              <a:moveTo>
                <a:pt x="0" y="17165"/>
              </a:moveTo>
              <a:lnTo>
                <a:pt x="1343007" y="1716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1752230" y="2258198"/>
        <a:ext cx="67150" cy="67150"/>
      </dsp:txXfrm>
    </dsp:sp>
    <dsp:sp modelId="{082BB541-291C-47CE-B7B5-AFD3ACE29C28}">
      <dsp:nvSpPr>
        <dsp:cNvPr id="0" name=""/>
        <dsp:cNvSpPr/>
      </dsp:nvSpPr>
      <dsp:spPr>
        <a:xfrm>
          <a:off x="2096783" y="2494708"/>
          <a:ext cx="1418706" cy="78444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利用心理学原理定位</a:t>
          </a:r>
        </a:p>
      </dsp:txBody>
      <dsp:txXfrm>
        <a:off x="2119759" y="2517684"/>
        <a:ext cx="1372754" cy="738490"/>
      </dsp:txXfrm>
    </dsp:sp>
    <dsp:sp modelId="{F186883B-6171-43EE-BC61-2720FEB3995F}">
      <dsp:nvSpPr>
        <dsp:cNvPr id="0" name=""/>
        <dsp:cNvSpPr/>
      </dsp:nvSpPr>
      <dsp:spPr>
        <a:xfrm rot="21419584">
          <a:off x="3515163" y="2857337"/>
          <a:ext cx="473773" cy="34331"/>
        </a:xfrm>
        <a:custGeom>
          <a:avLst/>
          <a:gdLst/>
          <a:ahLst/>
          <a:cxnLst/>
          <a:rect l="0" t="0" r="0" b="0"/>
          <a:pathLst>
            <a:path>
              <a:moveTo>
                <a:pt x="0" y="17165"/>
              </a:moveTo>
              <a:lnTo>
                <a:pt x="473773" y="1716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3740206" y="2862658"/>
        <a:ext cx="23688" cy="23688"/>
      </dsp:txXfrm>
    </dsp:sp>
    <dsp:sp modelId="{59AC047E-179B-430D-8D73-B832F3353FE2}">
      <dsp:nvSpPr>
        <dsp:cNvPr id="0" name=""/>
        <dsp:cNvSpPr/>
      </dsp:nvSpPr>
      <dsp:spPr>
        <a:xfrm>
          <a:off x="3988611" y="2338735"/>
          <a:ext cx="3723579" cy="104668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l" defTabSz="622300">
            <a:lnSpc>
              <a:spcPct val="90000"/>
            </a:lnSpc>
            <a:spcBef>
              <a:spcPct val="0"/>
            </a:spcBef>
            <a:spcAft>
              <a:spcPct val="35000"/>
            </a:spcAft>
            <a:buNone/>
          </a:pPr>
          <a:r>
            <a:rPr lang="zh-CN" altLang="en-US" sz="1400" kern="1200"/>
            <a:t>从心理学视角分析从而创造出来的内容会更有传播力，而高传播力的内容更能唤起用户情绪。</a:t>
          </a:r>
        </a:p>
      </dsp:txBody>
      <dsp:txXfrm>
        <a:off x="4019267" y="2369391"/>
        <a:ext cx="3662267" cy="9853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042206-5F24-4976-BA18-DC3A1DBC0713}">
      <dsp:nvSpPr>
        <dsp:cNvPr id="0" name=""/>
        <dsp:cNvSpPr/>
      </dsp:nvSpPr>
      <dsp:spPr>
        <a:xfrm>
          <a:off x="0" y="1242836"/>
          <a:ext cx="899722" cy="8893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主流平台</a:t>
          </a:r>
        </a:p>
      </dsp:txBody>
      <dsp:txXfrm>
        <a:off x="26048" y="1268884"/>
        <a:ext cx="847626" cy="837259"/>
      </dsp:txXfrm>
    </dsp:sp>
    <dsp:sp modelId="{39EE461F-2258-4177-83D3-A495E5676239}">
      <dsp:nvSpPr>
        <dsp:cNvPr id="0" name=""/>
        <dsp:cNvSpPr/>
      </dsp:nvSpPr>
      <dsp:spPr>
        <a:xfrm rot="18120900">
          <a:off x="505290" y="961210"/>
          <a:ext cx="1678939" cy="29019"/>
        </a:xfrm>
        <a:custGeom>
          <a:avLst/>
          <a:gdLst/>
          <a:ahLst/>
          <a:cxnLst/>
          <a:rect l="0" t="0" r="0" b="0"/>
          <a:pathLst>
            <a:path>
              <a:moveTo>
                <a:pt x="0" y="14509"/>
              </a:moveTo>
              <a:lnTo>
                <a:pt x="1678939" y="1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1302786" y="933746"/>
        <a:ext cx="83946" cy="83946"/>
      </dsp:txXfrm>
    </dsp:sp>
    <dsp:sp modelId="{B9A121B4-9E99-47A5-9D63-E3CE6112F622}">
      <dsp:nvSpPr>
        <dsp:cNvPr id="0" name=""/>
        <dsp:cNvSpPr/>
      </dsp:nvSpPr>
      <dsp:spPr>
        <a:xfrm>
          <a:off x="1789797" y="3413"/>
          <a:ext cx="890214" cy="52102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短视频</a:t>
          </a:r>
        </a:p>
      </dsp:txBody>
      <dsp:txXfrm>
        <a:off x="1805057" y="18673"/>
        <a:ext cx="859694" cy="490504"/>
      </dsp:txXfrm>
    </dsp:sp>
    <dsp:sp modelId="{23C6061D-A4AA-4704-BB43-2A0164EF5ED7}">
      <dsp:nvSpPr>
        <dsp:cNvPr id="0" name=""/>
        <dsp:cNvSpPr/>
      </dsp:nvSpPr>
      <dsp:spPr>
        <a:xfrm>
          <a:off x="2680011" y="249416"/>
          <a:ext cx="449013" cy="29019"/>
        </a:xfrm>
        <a:custGeom>
          <a:avLst/>
          <a:gdLst/>
          <a:ahLst/>
          <a:cxnLst/>
          <a:rect l="0" t="0" r="0" b="0"/>
          <a:pathLst>
            <a:path>
              <a:moveTo>
                <a:pt x="0" y="14509"/>
              </a:moveTo>
              <a:lnTo>
                <a:pt x="449013" y="145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2893293" y="252700"/>
        <a:ext cx="22450" cy="22450"/>
      </dsp:txXfrm>
    </dsp:sp>
    <dsp:sp modelId="{2E36D545-265F-4C67-8C68-17E1AA34807A}">
      <dsp:nvSpPr>
        <dsp:cNvPr id="0" name=""/>
        <dsp:cNvSpPr/>
      </dsp:nvSpPr>
      <dsp:spPr>
        <a:xfrm>
          <a:off x="3129025" y="14041"/>
          <a:ext cx="3312160" cy="4997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a:latin typeface="+mj-ea"/>
              <a:ea typeface="+mj-ea"/>
            </a:rPr>
            <a:t>抖音、快手、腾讯微视、火山小视频等</a:t>
          </a:r>
        </a:p>
      </dsp:txBody>
      <dsp:txXfrm>
        <a:off x="3143663" y="28679"/>
        <a:ext cx="3282884" cy="470493"/>
      </dsp:txXfrm>
    </dsp:sp>
    <dsp:sp modelId="{40F8E71E-26EB-4486-A10D-35CF86539B42}">
      <dsp:nvSpPr>
        <dsp:cNvPr id="0" name=""/>
        <dsp:cNvSpPr/>
      </dsp:nvSpPr>
      <dsp:spPr>
        <a:xfrm rot="19029176">
          <a:off x="737756" y="1260215"/>
          <a:ext cx="1214006" cy="29019"/>
        </a:xfrm>
        <a:custGeom>
          <a:avLst/>
          <a:gdLst/>
          <a:ahLst/>
          <a:cxnLst/>
          <a:rect l="0" t="0" r="0" b="0"/>
          <a:pathLst>
            <a:path>
              <a:moveTo>
                <a:pt x="0" y="14509"/>
              </a:moveTo>
              <a:lnTo>
                <a:pt x="1214006" y="1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1314409" y="1244374"/>
        <a:ext cx="60700" cy="60700"/>
      </dsp:txXfrm>
    </dsp:sp>
    <dsp:sp modelId="{98C39286-4E0B-4C6E-8B3C-0F8DDCCA3CEB}">
      <dsp:nvSpPr>
        <dsp:cNvPr id="0" name=""/>
        <dsp:cNvSpPr/>
      </dsp:nvSpPr>
      <dsp:spPr>
        <a:xfrm>
          <a:off x="1789797" y="608628"/>
          <a:ext cx="911441" cy="50661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音频</a:t>
          </a:r>
        </a:p>
      </dsp:txBody>
      <dsp:txXfrm>
        <a:off x="1804635" y="623466"/>
        <a:ext cx="881765" cy="476940"/>
      </dsp:txXfrm>
    </dsp:sp>
    <dsp:sp modelId="{B364A3D1-CF18-45AC-BF68-43BF62E2B630}">
      <dsp:nvSpPr>
        <dsp:cNvPr id="0" name=""/>
        <dsp:cNvSpPr/>
      </dsp:nvSpPr>
      <dsp:spPr>
        <a:xfrm>
          <a:off x="2701238" y="847426"/>
          <a:ext cx="449013" cy="29019"/>
        </a:xfrm>
        <a:custGeom>
          <a:avLst/>
          <a:gdLst/>
          <a:ahLst/>
          <a:cxnLst/>
          <a:rect l="0" t="0" r="0" b="0"/>
          <a:pathLst>
            <a:path>
              <a:moveTo>
                <a:pt x="0" y="14509"/>
              </a:moveTo>
              <a:lnTo>
                <a:pt x="449013" y="145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2914520" y="850710"/>
        <a:ext cx="22450" cy="22450"/>
      </dsp:txXfrm>
    </dsp:sp>
    <dsp:sp modelId="{DEECF024-ACE2-4D20-85F3-D519593EE266}">
      <dsp:nvSpPr>
        <dsp:cNvPr id="0" name=""/>
        <dsp:cNvSpPr/>
      </dsp:nvSpPr>
      <dsp:spPr>
        <a:xfrm>
          <a:off x="3150252" y="644201"/>
          <a:ext cx="3304325" cy="4354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喜马拉雅、荔枝、切、蜻蜓、懒人听书等</a:t>
          </a:r>
        </a:p>
      </dsp:txBody>
      <dsp:txXfrm>
        <a:off x="3163006" y="656955"/>
        <a:ext cx="3278817" cy="409962"/>
      </dsp:txXfrm>
    </dsp:sp>
    <dsp:sp modelId="{4272A16B-D4E7-47A2-8532-E28E599DBBC8}">
      <dsp:nvSpPr>
        <dsp:cNvPr id="0" name=""/>
        <dsp:cNvSpPr/>
      </dsp:nvSpPr>
      <dsp:spPr>
        <a:xfrm rot="20530589">
          <a:off x="877285" y="1529916"/>
          <a:ext cx="934948" cy="29019"/>
        </a:xfrm>
        <a:custGeom>
          <a:avLst/>
          <a:gdLst/>
          <a:ahLst/>
          <a:cxnLst/>
          <a:rect l="0" t="0" r="0" b="0"/>
          <a:pathLst>
            <a:path>
              <a:moveTo>
                <a:pt x="0" y="14509"/>
              </a:moveTo>
              <a:lnTo>
                <a:pt x="934948" y="1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1321386" y="1521052"/>
        <a:ext cx="46747" cy="46747"/>
      </dsp:txXfrm>
    </dsp:sp>
    <dsp:sp modelId="{1D79F8AF-64A9-48F8-8BFA-688969429716}">
      <dsp:nvSpPr>
        <dsp:cNvPr id="0" name=""/>
        <dsp:cNvSpPr/>
      </dsp:nvSpPr>
      <dsp:spPr>
        <a:xfrm>
          <a:off x="1789797" y="1199434"/>
          <a:ext cx="952043" cy="403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直播</a:t>
          </a:r>
        </a:p>
      </dsp:txBody>
      <dsp:txXfrm>
        <a:off x="1801624" y="1211261"/>
        <a:ext cx="928389" cy="380155"/>
      </dsp:txXfrm>
    </dsp:sp>
    <dsp:sp modelId="{3C352D97-E435-4D96-BA01-EC760891FF77}">
      <dsp:nvSpPr>
        <dsp:cNvPr id="0" name=""/>
        <dsp:cNvSpPr/>
      </dsp:nvSpPr>
      <dsp:spPr>
        <a:xfrm>
          <a:off x="2741841" y="1386829"/>
          <a:ext cx="449013" cy="29019"/>
        </a:xfrm>
        <a:custGeom>
          <a:avLst/>
          <a:gdLst/>
          <a:ahLst/>
          <a:cxnLst/>
          <a:rect l="0" t="0" r="0" b="0"/>
          <a:pathLst>
            <a:path>
              <a:moveTo>
                <a:pt x="0" y="14509"/>
              </a:moveTo>
              <a:lnTo>
                <a:pt x="449013" y="145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2955122" y="1390113"/>
        <a:ext cx="22450" cy="22450"/>
      </dsp:txXfrm>
    </dsp:sp>
    <dsp:sp modelId="{B5D5693C-2D6D-4EA9-AD9C-70AD4327DAAF}">
      <dsp:nvSpPr>
        <dsp:cNvPr id="0" name=""/>
        <dsp:cNvSpPr/>
      </dsp:nvSpPr>
      <dsp:spPr>
        <a:xfrm>
          <a:off x="3190854" y="1166100"/>
          <a:ext cx="3326765" cy="4704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映客、斗鱼、花椒、虎牙、熊猫、一直播</a:t>
          </a:r>
        </a:p>
      </dsp:txBody>
      <dsp:txXfrm>
        <a:off x="3204634" y="1179880"/>
        <a:ext cx="3299205" cy="442916"/>
      </dsp:txXfrm>
    </dsp:sp>
    <dsp:sp modelId="{5CC8439E-3949-41BA-A31E-B69E4E8A04D2}">
      <dsp:nvSpPr>
        <dsp:cNvPr id="0" name=""/>
        <dsp:cNvSpPr/>
      </dsp:nvSpPr>
      <dsp:spPr>
        <a:xfrm rot="1196254">
          <a:off x="872392" y="1828492"/>
          <a:ext cx="911967" cy="29019"/>
        </a:xfrm>
        <a:custGeom>
          <a:avLst/>
          <a:gdLst/>
          <a:ahLst/>
          <a:cxnLst/>
          <a:rect l="0" t="0" r="0" b="0"/>
          <a:pathLst>
            <a:path>
              <a:moveTo>
                <a:pt x="0" y="14509"/>
              </a:moveTo>
              <a:lnTo>
                <a:pt x="911967" y="1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1305577" y="1820203"/>
        <a:ext cx="45598" cy="45598"/>
      </dsp:txXfrm>
    </dsp:sp>
    <dsp:sp modelId="{A2BECABD-008A-4E12-ADDC-F2B7C04CAC65}">
      <dsp:nvSpPr>
        <dsp:cNvPr id="0" name=""/>
        <dsp:cNvSpPr/>
      </dsp:nvSpPr>
      <dsp:spPr>
        <a:xfrm>
          <a:off x="1757030" y="1753655"/>
          <a:ext cx="909791" cy="4896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社交平台</a:t>
          </a:r>
        </a:p>
      </dsp:txBody>
      <dsp:txXfrm>
        <a:off x="1771372" y="1767997"/>
        <a:ext cx="881107" cy="460987"/>
      </dsp:txXfrm>
    </dsp:sp>
    <dsp:sp modelId="{CC2A585B-5854-4129-941B-83197062F5B1}">
      <dsp:nvSpPr>
        <dsp:cNvPr id="0" name=""/>
        <dsp:cNvSpPr/>
      </dsp:nvSpPr>
      <dsp:spPr>
        <a:xfrm rot="21522158">
          <a:off x="2666760" y="1978525"/>
          <a:ext cx="481904" cy="29019"/>
        </a:xfrm>
        <a:custGeom>
          <a:avLst/>
          <a:gdLst/>
          <a:ahLst/>
          <a:cxnLst/>
          <a:rect l="0" t="0" r="0" b="0"/>
          <a:pathLst>
            <a:path>
              <a:moveTo>
                <a:pt x="0" y="14509"/>
              </a:moveTo>
              <a:lnTo>
                <a:pt x="481904" y="145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2895664" y="1980987"/>
        <a:ext cx="24095" cy="24095"/>
      </dsp:txXfrm>
    </dsp:sp>
    <dsp:sp modelId="{DB386542-B00F-4BE4-B2B6-0484DD2CC9EB}">
      <dsp:nvSpPr>
        <dsp:cNvPr id="0" name=""/>
        <dsp:cNvSpPr/>
      </dsp:nvSpPr>
      <dsp:spPr>
        <a:xfrm>
          <a:off x="3148602" y="1720767"/>
          <a:ext cx="3350899" cy="53362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l" defTabSz="622300">
            <a:lnSpc>
              <a:spcPct val="90000"/>
            </a:lnSpc>
            <a:spcBef>
              <a:spcPct val="0"/>
            </a:spcBef>
            <a:spcAft>
              <a:spcPct val="35000"/>
            </a:spcAft>
            <a:buNone/>
          </a:pPr>
          <a:r>
            <a:rPr lang="zh-CN" altLang="en-US" sz="1400" b="1" kern="1200" baseline="0">
              <a:latin typeface="+mj-ea"/>
              <a:ea typeface="+mj-ea"/>
            </a:rPr>
            <a:t>微信、微博、</a:t>
          </a:r>
          <a:r>
            <a:rPr lang="en-US" altLang="zh-CN" sz="1400" b="1" kern="1200" baseline="0">
              <a:latin typeface="+mj-ea"/>
              <a:ea typeface="+mj-ea"/>
            </a:rPr>
            <a:t>QQ</a:t>
          </a:r>
          <a:r>
            <a:rPr lang="zh-CN" altLang="en-US" sz="1400" b="1" kern="1200" baseline="0">
              <a:latin typeface="+mj-ea"/>
              <a:ea typeface="+mj-ea"/>
            </a:rPr>
            <a:t>、百度贴吧、豆瓣、小红书等</a:t>
          </a:r>
        </a:p>
      </dsp:txBody>
      <dsp:txXfrm>
        <a:off x="3164231" y="1736396"/>
        <a:ext cx="3319641" cy="502366"/>
      </dsp:txXfrm>
    </dsp:sp>
    <dsp:sp modelId="{23F9BD87-9394-44CF-B105-D586D5F59CA9}">
      <dsp:nvSpPr>
        <dsp:cNvPr id="0" name=""/>
        <dsp:cNvSpPr/>
      </dsp:nvSpPr>
      <dsp:spPr>
        <a:xfrm rot="2733478">
          <a:off x="709162" y="2126794"/>
          <a:ext cx="1271195" cy="29019"/>
        </a:xfrm>
        <a:custGeom>
          <a:avLst/>
          <a:gdLst/>
          <a:ahLst/>
          <a:cxnLst/>
          <a:rect l="0" t="0" r="0" b="0"/>
          <a:pathLst>
            <a:path>
              <a:moveTo>
                <a:pt x="0" y="14509"/>
              </a:moveTo>
              <a:lnTo>
                <a:pt x="1271195" y="1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1312979" y="2109524"/>
        <a:ext cx="63559" cy="63559"/>
      </dsp:txXfrm>
    </dsp:sp>
    <dsp:sp modelId="{8275DCB4-2B78-4BF2-956A-F22D5D46A549}">
      <dsp:nvSpPr>
        <dsp:cNvPr id="0" name=""/>
        <dsp:cNvSpPr/>
      </dsp:nvSpPr>
      <dsp:spPr>
        <a:xfrm>
          <a:off x="1789797" y="2367395"/>
          <a:ext cx="965738" cy="455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问答平台</a:t>
          </a:r>
        </a:p>
      </dsp:txBody>
      <dsp:txXfrm>
        <a:off x="1803135" y="2380733"/>
        <a:ext cx="939062" cy="428724"/>
      </dsp:txXfrm>
    </dsp:sp>
    <dsp:sp modelId="{49222617-184A-4F32-8965-DCC5C227345A}">
      <dsp:nvSpPr>
        <dsp:cNvPr id="0" name=""/>
        <dsp:cNvSpPr/>
      </dsp:nvSpPr>
      <dsp:spPr>
        <a:xfrm>
          <a:off x="2755535" y="2580585"/>
          <a:ext cx="449013" cy="29019"/>
        </a:xfrm>
        <a:custGeom>
          <a:avLst/>
          <a:gdLst/>
          <a:ahLst/>
          <a:cxnLst/>
          <a:rect l="0" t="0" r="0" b="0"/>
          <a:pathLst>
            <a:path>
              <a:moveTo>
                <a:pt x="0" y="14509"/>
              </a:moveTo>
              <a:lnTo>
                <a:pt x="449013" y="145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2968817" y="2583870"/>
        <a:ext cx="22450" cy="22450"/>
      </dsp:txXfrm>
    </dsp:sp>
    <dsp:sp modelId="{1CD98975-74EE-4DC1-BD03-A91750C466C2}">
      <dsp:nvSpPr>
        <dsp:cNvPr id="0" name=""/>
        <dsp:cNvSpPr/>
      </dsp:nvSpPr>
      <dsp:spPr>
        <a:xfrm>
          <a:off x="3204549" y="2338582"/>
          <a:ext cx="3301171" cy="513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l" defTabSz="622300">
            <a:lnSpc>
              <a:spcPct val="90000"/>
            </a:lnSpc>
            <a:spcBef>
              <a:spcPct val="0"/>
            </a:spcBef>
            <a:spcAft>
              <a:spcPct val="35000"/>
            </a:spcAft>
            <a:buNone/>
          </a:pPr>
          <a:r>
            <a:rPr lang="zh-CN" altLang="en-US" sz="1400" b="1" kern="1200" baseline="0">
              <a:latin typeface="+mj-ea"/>
              <a:ea typeface="+mj-ea"/>
            </a:rPr>
            <a:t>百度知道、知乎、悟空问答、腾讯问问、天涯问答、</a:t>
          </a:r>
          <a:r>
            <a:rPr lang="en-US" altLang="zh-CN" sz="1400" b="1" kern="1200" baseline="0">
              <a:latin typeface="+mj-ea"/>
              <a:ea typeface="+mj-ea"/>
            </a:rPr>
            <a:t>360</a:t>
          </a:r>
          <a:r>
            <a:rPr lang="zh-CN" altLang="en-US" sz="1400" b="1" kern="1200" baseline="0">
              <a:latin typeface="+mj-ea"/>
              <a:ea typeface="+mj-ea"/>
            </a:rPr>
            <a:t>问答、爱问等</a:t>
          </a:r>
        </a:p>
      </dsp:txBody>
      <dsp:txXfrm>
        <a:off x="3219575" y="2353608"/>
        <a:ext cx="3271119" cy="482974"/>
      </dsp:txXfrm>
    </dsp:sp>
    <dsp:sp modelId="{AE60F639-0E0A-4A7C-8139-512FD6F44336}">
      <dsp:nvSpPr>
        <dsp:cNvPr id="0" name=""/>
        <dsp:cNvSpPr/>
      </dsp:nvSpPr>
      <dsp:spPr>
        <a:xfrm rot="3563932">
          <a:off x="470523" y="2425487"/>
          <a:ext cx="1748472" cy="29019"/>
        </a:xfrm>
        <a:custGeom>
          <a:avLst/>
          <a:gdLst/>
          <a:ahLst/>
          <a:cxnLst/>
          <a:rect l="0" t="0" r="0" b="0"/>
          <a:pathLst>
            <a:path>
              <a:moveTo>
                <a:pt x="0" y="14509"/>
              </a:moveTo>
              <a:lnTo>
                <a:pt x="1748472" y="1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1301048" y="2396285"/>
        <a:ext cx="87423" cy="87423"/>
      </dsp:txXfrm>
    </dsp:sp>
    <dsp:sp modelId="{717ED0F8-ED19-4889-8A2C-EE436528003A}">
      <dsp:nvSpPr>
        <dsp:cNvPr id="0" name=""/>
        <dsp:cNvSpPr/>
      </dsp:nvSpPr>
      <dsp:spPr>
        <a:xfrm>
          <a:off x="1789797" y="2906986"/>
          <a:ext cx="939235" cy="5709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自媒体</a:t>
          </a:r>
        </a:p>
      </dsp:txBody>
      <dsp:txXfrm>
        <a:off x="1806521" y="2923710"/>
        <a:ext cx="905787" cy="537540"/>
      </dsp:txXfrm>
    </dsp:sp>
    <dsp:sp modelId="{23684CB6-67E1-41AA-BCC6-FE2C1FC4C20F}">
      <dsp:nvSpPr>
        <dsp:cNvPr id="0" name=""/>
        <dsp:cNvSpPr/>
      </dsp:nvSpPr>
      <dsp:spPr>
        <a:xfrm>
          <a:off x="2729032" y="3177970"/>
          <a:ext cx="449013" cy="29019"/>
        </a:xfrm>
        <a:custGeom>
          <a:avLst/>
          <a:gdLst/>
          <a:ahLst/>
          <a:cxnLst/>
          <a:rect l="0" t="0" r="0" b="0"/>
          <a:pathLst>
            <a:path>
              <a:moveTo>
                <a:pt x="0" y="14509"/>
              </a:moveTo>
              <a:lnTo>
                <a:pt x="449013" y="145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latin typeface="+mj-ea"/>
            <a:ea typeface="+mj-ea"/>
          </a:endParaRPr>
        </a:p>
      </dsp:txBody>
      <dsp:txXfrm>
        <a:off x="2942314" y="3181254"/>
        <a:ext cx="22450" cy="22450"/>
      </dsp:txXfrm>
    </dsp:sp>
    <dsp:sp modelId="{810BFE3B-CFAF-437E-968A-2A43FF944B54}">
      <dsp:nvSpPr>
        <dsp:cNvPr id="0" name=""/>
        <dsp:cNvSpPr/>
      </dsp:nvSpPr>
      <dsp:spPr>
        <a:xfrm>
          <a:off x="3178046" y="2943490"/>
          <a:ext cx="3374147" cy="49797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baseline="0">
              <a:latin typeface="+mj-ea"/>
              <a:ea typeface="+mj-ea"/>
            </a:rPr>
            <a:t>百家号、今日头条、搜狐号、凤凰号、大鱼号、网易号、企鹅号、一点号、简书等</a:t>
          </a:r>
        </a:p>
      </dsp:txBody>
      <dsp:txXfrm>
        <a:off x="3192631" y="2958075"/>
        <a:ext cx="3344977" cy="4688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37A1D3-5102-4D06-95B5-B23CD53F9246}" type="datetimeFigureOut">
              <a:rPr lang="zh-CN" altLang="en-US" smtClean="0"/>
              <a:t>2021/7/27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F5F0A0-2E56-407F-9B7E-CD9AFF57FC80}" type="slidenum">
              <a:rPr lang="zh-CN" altLang="en-US" smtClean="0"/>
              <a:t>‹#›</a:t>
            </a:fld>
            <a:endParaRPr lang="zh-CN" altLang="en-US"/>
          </a:p>
        </p:txBody>
      </p:sp>
    </p:spTree>
    <p:extLst>
      <p:ext uri="{BB962C8B-B14F-4D97-AF65-F5344CB8AC3E}">
        <p14:creationId xmlns:p14="http://schemas.microsoft.com/office/powerpoint/2010/main" val="2171754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586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14681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33855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4071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38136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6356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523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38136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6356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38136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6356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816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38136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570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55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98438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40328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1882" y="1061"/>
            <a:ext cx="12188239" cy="6843237"/>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800"/>
          </a:p>
        </p:txBody>
      </p:sp>
    </p:spTree>
    <p:extLst>
      <p:ext uri="{BB962C8B-B14F-4D97-AF65-F5344CB8AC3E}">
        <p14:creationId xmlns:p14="http://schemas.microsoft.com/office/powerpoint/2010/main" val="29429810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28565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2627058" y="436623"/>
            <a:ext cx="7017685" cy="477777"/>
          </a:xfrm>
          <a:prstGeom prst="rect">
            <a:avLst/>
          </a:prstGeom>
        </p:spPr>
        <p:txBody>
          <a:bodyPr/>
          <a:lstStyle/>
          <a:p>
            <a:r>
              <a:rPr lang="zh-CN" altLang="en-US" dirty="0"/>
              <a:t>单击此处编辑母版标题样式</a:t>
            </a:r>
          </a:p>
        </p:txBody>
      </p:sp>
      <p:sp>
        <p:nvSpPr>
          <p:cNvPr id="4" name="内容占位符 3"/>
          <p:cNvSpPr>
            <a:spLocks noGrp="1"/>
          </p:cNvSpPr>
          <p:nvPr>
            <p:ph sz="quarter" idx="10"/>
          </p:nvPr>
        </p:nvSpPr>
        <p:spPr>
          <a:xfrm>
            <a:off x="725714" y="1233714"/>
            <a:ext cx="10972800" cy="5236936"/>
          </a:xfrm>
        </p:spPr>
        <p:txBody>
          <a:bodyPr/>
          <a:lstStyle>
            <a:lvl1pPr marL="0" indent="719874">
              <a:buNone/>
              <a:defRPr/>
            </a:lvl1pPr>
          </a:lstStyle>
          <a:p>
            <a:pPr lvl="0"/>
            <a:r>
              <a:rPr lang="zh-CN" altLang="en-US" dirty="0"/>
              <a:t>单击此处编辑母版文本样式</a:t>
            </a:r>
          </a:p>
        </p:txBody>
      </p:sp>
    </p:spTree>
    <p:extLst>
      <p:ext uri="{BB962C8B-B14F-4D97-AF65-F5344CB8AC3E}">
        <p14:creationId xmlns:p14="http://schemas.microsoft.com/office/powerpoint/2010/main" val="3437357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2627058" y="436623"/>
            <a:ext cx="7017685" cy="477777"/>
          </a:xfrm>
          <a:prstGeom prst="rect">
            <a:avLst/>
          </a:prstGeom>
        </p:spPr>
        <p:txBody>
          <a:bodyPr/>
          <a:lstStyle/>
          <a:p>
            <a:r>
              <a:rPr lang="zh-CN" altLang="en-US" dirty="0"/>
              <a:t>单击此处编辑母版标题样式</a:t>
            </a:r>
          </a:p>
        </p:txBody>
      </p:sp>
      <p:sp>
        <p:nvSpPr>
          <p:cNvPr id="4" name="内容占位符 3"/>
          <p:cNvSpPr>
            <a:spLocks noGrp="1"/>
          </p:cNvSpPr>
          <p:nvPr>
            <p:ph sz="quarter" idx="10"/>
          </p:nvPr>
        </p:nvSpPr>
        <p:spPr>
          <a:xfrm>
            <a:off x="695400" y="1574800"/>
            <a:ext cx="10974086" cy="4895850"/>
          </a:xfrm>
        </p:spPr>
        <p:txBody>
          <a:bodyPr/>
          <a:lstStyle>
            <a:lvl1pPr marL="0" indent="719874">
              <a:buNone/>
              <a:defRPr/>
            </a:lvl1pPr>
          </a:lstStyle>
          <a:p>
            <a:pPr lvl="0"/>
            <a:endParaRPr lang="zh-CN" altLang="en-US" dirty="0"/>
          </a:p>
        </p:txBody>
      </p:sp>
    </p:spTree>
    <p:extLst>
      <p:ext uri="{BB962C8B-B14F-4D97-AF65-F5344CB8AC3E}">
        <p14:creationId xmlns:p14="http://schemas.microsoft.com/office/powerpoint/2010/main" val="75702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1"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653765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2627058" y="436623"/>
            <a:ext cx="7017685" cy="477777"/>
          </a:xfrm>
          <a:prstGeom prst="rect">
            <a:avLst/>
          </a:prstGeom>
        </p:spPr>
        <p:txBody>
          <a:bodyPr/>
          <a:lstStyle/>
          <a:p>
            <a:r>
              <a:rPr lang="zh-CN" altLang="en-US" dirty="0"/>
              <a:t>单击此处编辑母版标题样式</a:t>
            </a:r>
          </a:p>
        </p:txBody>
      </p:sp>
    </p:spTree>
    <p:extLst>
      <p:ext uri="{BB962C8B-B14F-4D97-AF65-F5344CB8AC3E}">
        <p14:creationId xmlns:p14="http://schemas.microsoft.com/office/powerpoint/2010/main" val="2793693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838201" y="1209823"/>
            <a:ext cx="10781714" cy="524724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Content Placeholder 2"/>
          <p:cNvSpPr>
            <a:spLocks noGrp="1"/>
          </p:cNvSpPr>
          <p:nvPr>
            <p:ph idx="13"/>
          </p:nvPr>
        </p:nvSpPr>
        <p:spPr>
          <a:xfrm>
            <a:off x="841376" y="739180"/>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rgbClr val="07836E"/>
                </a:solidFill>
              </a:defRPr>
            </a:lvl1pPr>
          </a:lstStyle>
          <a:p>
            <a:pPr lvl="0"/>
            <a:r>
              <a:rPr lang="en-US" dirty="0"/>
              <a:t>Click to edit Master text styles</a:t>
            </a:r>
          </a:p>
        </p:txBody>
      </p:sp>
    </p:spTree>
    <p:extLst>
      <p:ext uri="{BB962C8B-B14F-4D97-AF65-F5344CB8AC3E}">
        <p14:creationId xmlns:p14="http://schemas.microsoft.com/office/powerpoint/2010/main" val="2225203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838201" y="1005607"/>
            <a:ext cx="10379900" cy="5171357"/>
          </a:xfrm>
        </p:spPr>
        <p:txBody>
          <a:bodyPr>
            <a:normAutofit/>
          </a:bodyPr>
          <a:lstStyle>
            <a:lvl1pPr>
              <a:defRPr sz="2200"/>
            </a:lvl1pPr>
          </a:lstStyle>
          <a:p>
            <a:pPr lvl="0"/>
            <a:r>
              <a:rPr lang="zh-CN" altLang="en-US" dirty="0"/>
              <a:t>编辑母版文本样式</a:t>
            </a:r>
          </a:p>
        </p:txBody>
      </p:sp>
    </p:spTree>
    <p:extLst>
      <p:ext uri="{BB962C8B-B14F-4D97-AF65-F5344CB8AC3E}">
        <p14:creationId xmlns:p14="http://schemas.microsoft.com/office/powerpoint/2010/main" val="26124882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2021/7/27</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5" name="矩形 4"/>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
        <p:nvSpPr>
          <p:cNvPr id="6" name="TextBox 5"/>
          <p:cNvSpPr txBox="1"/>
          <p:nvPr userDrawn="1"/>
        </p:nvSpPr>
        <p:spPr>
          <a:xfrm>
            <a:off x="1268399" y="331289"/>
            <a:ext cx="1708340" cy="415380"/>
          </a:xfrm>
          <a:prstGeom prst="rect">
            <a:avLst/>
          </a:prstGeom>
          <a:noFill/>
        </p:spPr>
        <p:txBody>
          <a:bodyPr wrap="none" lIns="121871" tIns="60935" rIns="121871" bIns="60935" rtlCol="0">
            <a:spAutoFit/>
          </a:bodyPr>
          <a:lstStyle/>
          <a:p>
            <a:pPr lvl="0"/>
            <a:r>
              <a:rPr lang="zh-CN" altLang="zh-CN" sz="1900" b="1" dirty="0">
                <a:solidFill>
                  <a:schemeClr val="accent1"/>
                </a:solidFill>
                <a:latin typeface="微软雅黑" panose="020B0503020204020204" pitchFamily="34" charset="-122"/>
                <a:ea typeface="微软雅黑" panose="020B0503020204020204" pitchFamily="34" charset="-122"/>
              </a:rPr>
              <a:t>年度工作概述</a:t>
            </a:r>
          </a:p>
        </p:txBody>
      </p:sp>
    </p:spTree>
    <p:extLst>
      <p:ext uri="{BB962C8B-B14F-4D97-AF65-F5344CB8AC3E}">
        <p14:creationId xmlns:p14="http://schemas.microsoft.com/office/powerpoint/2010/main" val="39167262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2021/7/27</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6" name="TextBox 5"/>
          <p:cNvSpPr txBox="1"/>
          <p:nvPr userDrawn="1"/>
        </p:nvSpPr>
        <p:spPr>
          <a:xfrm>
            <a:off x="1268397" y="331289"/>
            <a:ext cx="1708340" cy="415380"/>
          </a:xfrm>
          <a:prstGeom prst="rect">
            <a:avLst/>
          </a:prstGeom>
          <a:noFill/>
        </p:spPr>
        <p:txBody>
          <a:bodyPr wrap="none" lIns="121871" tIns="60935" rIns="121871" bIns="60935" rtlCol="0">
            <a:spAutoFit/>
          </a:bodyPr>
          <a:lstStyle/>
          <a:p>
            <a:pPr lvl="0"/>
            <a:r>
              <a:rPr lang="zh-CN" altLang="zh-CN" sz="1900" b="1" dirty="0">
                <a:solidFill>
                  <a:schemeClr val="accent1"/>
                </a:solidFill>
                <a:latin typeface="微软雅黑" panose="020B0503020204020204" pitchFamily="34" charset="-122"/>
                <a:ea typeface="微软雅黑" panose="020B0503020204020204" pitchFamily="34" charset="-122"/>
              </a:rPr>
              <a:t>工作完成情况</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Tree>
    <p:extLst>
      <p:ext uri="{BB962C8B-B14F-4D97-AF65-F5344CB8AC3E}">
        <p14:creationId xmlns:p14="http://schemas.microsoft.com/office/powerpoint/2010/main" val="20244717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2021/7/27</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6" name="TextBox 5"/>
          <p:cNvSpPr txBox="1"/>
          <p:nvPr userDrawn="1"/>
        </p:nvSpPr>
        <p:spPr>
          <a:xfrm>
            <a:off x="1268397" y="331289"/>
            <a:ext cx="1708340" cy="415380"/>
          </a:xfrm>
          <a:prstGeom prst="rect">
            <a:avLst/>
          </a:prstGeom>
          <a:noFill/>
        </p:spPr>
        <p:txBody>
          <a:bodyPr wrap="none" lIns="121871" tIns="60935" rIns="121871" bIns="60935" rtlCol="0">
            <a:spAutoFit/>
          </a:bodyPr>
          <a:lstStyle/>
          <a:p>
            <a:pPr lvl="0"/>
            <a:r>
              <a:rPr lang="zh-CN" altLang="zh-CN" sz="1900" b="1" dirty="0">
                <a:solidFill>
                  <a:schemeClr val="accent1"/>
                </a:solidFill>
                <a:latin typeface="微软雅黑" panose="020B0503020204020204" pitchFamily="34" charset="-122"/>
                <a:ea typeface="微软雅黑" panose="020B0503020204020204" pitchFamily="34" charset="-122"/>
              </a:rPr>
              <a:t>成功项目展示</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Tree>
    <p:extLst>
      <p:ext uri="{BB962C8B-B14F-4D97-AF65-F5344CB8AC3E}">
        <p14:creationId xmlns:p14="http://schemas.microsoft.com/office/powerpoint/2010/main" val="40045721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2021/7/27</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6" name="TextBox 5"/>
          <p:cNvSpPr txBox="1"/>
          <p:nvPr userDrawn="1"/>
        </p:nvSpPr>
        <p:spPr>
          <a:xfrm>
            <a:off x="1268397" y="331289"/>
            <a:ext cx="1708340" cy="415380"/>
          </a:xfrm>
          <a:prstGeom prst="rect">
            <a:avLst/>
          </a:prstGeom>
          <a:noFill/>
        </p:spPr>
        <p:txBody>
          <a:bodyPr wrap="none" lIns="121871" tIns="60935" rIns="121871" bIns="60935" rtlCol="0">
            <a:spAutoFit/>
          </a:bodyPr>
          <a:lstStyle/>
          <a:p>
            <a:r>
              <a:rPr lang="zh-CN" altLang="zh-CN" sz="1900" b="1" dirty="0">
                <a:solidFill>
                  <a:schemeClr val="accent1"/>
                </a:solidFill>
                <a:latin typeface="微软雅黑" panose="020B0503020204020204" pitchFamily="34" charset="-122"/>
                <a:ea typeface="微软雅黑" panose="020B0503020204020204" pitchFamily="34" charset="-122"/>
              </a:rPr>
              <a:t>明年工作计划</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Tree>
    <p:extLst>
      <p:ext uri="{BB962C8B-B14F-4D97-AF65-F5344CB8AC3E}">
        <p14:creationId xmlns:p14="http://schemas.microsoft.com/office/powerpoint/2010/main" val="18314998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830" y="217148"/>
            <a:ext cx="10016671" cy="44162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1" y="1209823"/>
            <a:ext cx="10781714" cy="5247248"/>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Content Placeholder 2"/>
          <p:cNvSpPr>
            <a:spLocks noGrp="1"/>
          </p:cNvSpPr>
          <p:nvPr>
            <p:ph idx="13"/>
          </p:nvPr>
        </p:nvSpPr>
        <p:spPr>
          <a:xfrm>
            <a:off x="841376" y="739180"/>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rgbClr val="07836E"/>
                </a:solidFill>
              </a:defRPr>
            </a:lvl1pPr>
          </a:lstStyle>
          <a:p>
            <a:pPr lvl="0"/>
            <a:r>
              <a:rPr lang="en-US" dirty="0"/>
              <a:t>Click to edit Master text styles</a:t>
            </a:r>
          </a:p>
        </p:txBody>
      </p:sp>
    </p:spTree>
    <p:extLst>
      <p:ext uri="{BB962C8B-B14F-4D97-AF65-F5344CB8AC3E}">
        <p14:creationId xmlns:p14="http://schemas.microsoft.com/office/powerpoint/2010/main" val="17696048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1"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5835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GS Doctop Placeholder" hidden="1"/>
          <p:cNvSpPr txBox="1"/>
          <p:nvPr userDrawn="1"/>
        </p:nvSpPr>
        <p:spPr>
          <a:xfrm>
            <a:off x="728135" y="0"/>
            <a:ext cx="7535333" cy="215900"/>
          </a:xfrm>
          <a:prstGeom prst="rect">
            <a:avLst/>
          </a:prstGeom>
          <a:noFill/>
        </p:spPr>
        <p:txBody>
          <a:bodyPr>
            <a:spAutoFit/>
          </a:bodyPr>
          <a:lstStyle/>
          <a:p>
            <a:pPr>
              <a:defRPr/>
            </a:pPr>
            <a:r>
              <a:rPr lang="en-US" sz="800">
                <a:solidFill>
                  <a:prstClr val="black"/>
                </a:solidFill>
                <a:latin typeface="Arial" panose="020B0604020202020204"/>
                <a:cs typeface="Arial" panose="020B0604020202020204" pitchFamily="34" charset="0"/>
              </a:rPr>
              <a:t>djcn\WP Source\Templat_blue_wp.pptx</a:t>
            </a:r>
          </a:p>
        </p:txBody>
      </p:sp>
      <p:sp>
        <p:nvSpPr>
          <p:cNvPr id="2" name="Title 1"/>
          <p:cNvSpPr>
            <a:spLocks noGrp="1"/>
          </p:cNvSpPr>
          <p:nvPr>
            <p:ph type="ctrTitle"/>
          </p:nvPr>
        </p:nvSpPr>
        <p:spPr>
          <a:xfrm>
            <a:off x="203201" y="1371602"/>
            <a:ext cx="7721600" cy="914399"/>
          </a:xfrm>
          <a:prstGeom prst="rect">
            <a:avLst/>
          </a:prstGeom>
        </p:spPr>
        <p:txBody>
          <a:bodyPr>
            <a:normAutofit/>
          </a:bodyPr>
          <a:lstStyle>
            <a:lvl1pPr algn="l">
              <a:defRPr sz="3799">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203200" y="2362201"/>
            <a:ext cx="5791200" cy="685800"/>
          </a:xfrm>
        </p:spPr>
        <p:txBody>
          <a:bodyPr>
            <a:normAutofit/>
          </a:bodyPr>
          <a:lstStyle>
            <a:lvl1pPr marL="0" indent="0" algn="l">
              <a:buNone/>
              <a:defRPr sz="2999">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333206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矩形 39"/>
          <p:cNvSpPr/>
          <p:nvPr userDrawn="1"/>
        </p:nvSpPr>
        <p:spPr>
          <a:xfrm>
            <a:off x="10530" y="765320"/>
            <a:ext cx="9361219" cy="287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
        <p:nvSpPr>
          <p:cNvPr id="2" name="Title Placeholder 1"/>
          <p:cNvSpPr>
            <a:spLocks noGrp="1"/>
          </p:cNvSpPr>
          <p:nvPr>
            <p:ph type="title"/>
          </p:nvPr>
        </p:nvSpPr>
        <p:spPr>
          <a:xfrm>
            <a:off x="1357637" y="336781"/>
            <a:ext cx="9996163" cy="431895"/>
          </a:xfrm>
          <a:prstGeom prst="rect">
            <a:avLst/>
          </a:prstGeom>
        </p:spPr>
        <p:txBody>
          <a:bodyPr vert="horz" lIns="121899" tIns="60949" rIns="121899" bIns="60949" rtlCol="0" anchor="ctr">
            <a:no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1" y="962183"/>
            <a:ext cx="10515600" cy="5214780"/>
          </a:xfrm>
          <a:prstGeom prst="rect">
            <a:avLst/>
          </a:prstGeom>
        </p:spPr>
        <p:txBody>
          <a:bodyPr vert="horz" lIns="121899" tIns="60949" rIns="121899" bIns="60949" rtlCol="0">
            <a:normAutofit/>
          </a:bodyPr>
          <a:lstStyle/>
          <a:p>
            <a:pPr lvl="0"/>
            <a:r>
              <a:rPr lang="zh-CN" altLang="en-US" dirty="0"/>
              <a:t>编辑母版文本样式</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
        <p:nvSpPr>
          <p:cNvPr id="36" name="椭圆 35"/>
          <p:cNvSpPr/>
          <p:nvPr userDrawn="1"/>
        </p:nvSpPr>
        <p:spPr>
          <a:xfrm>
            <a:off x="9684353" y="-1480687"/>
            <a:ext cx="2272156" cy="2271334"/>
          </a:xfrm>
          <a:prstGeom prst="ellipse">
            <a:avLst/>
          </a:prstGeom>
          <a:noFill/>
          <a:ln w="19050">
            <a:solidFill>
              <a:srgbClr val="E545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userDrawn="1"/>
        </p:nvSpPr>
        <p:spPr>
          <a:xfrm>
            <a:off x="10787340" y="-1142464"/>
            <a:ext cx="2272156" cy="2271334"/>
          </a:xfrm>
          <a:prstGeom prst="ellipse">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37" name="组合 36"/>
          <p:cNvGrpSpPr/>
          <p:nvPr userDrawn="1"/>
        </p:nvGrpSpPr>
        <p:grpSpPr>
          <a:xfrm>
            <a:off x="11246677" y="864248"/>
            <a:ext cx="672922" cy="670939"/>
            <a:chOff x="11038546" y="1045334"/>
            <a:chExt cx="672834" cy="671094"/>
          </a:xfrm>
        </p:grpSpPr>
        <p:sp>
          <p:nvSpPr>
            <p:cNvPr id="11" name="Oval 24"/>
            <p:cNvSpPr>
              <a:spLocks noChangeArrowheads="1"/>
            </p:cNvSpPr>
            <p:nvPr/>
          </p:nvSpPr>
          <p:spPr bwMode="auto">
            <a:xfrm>
              <a:off x="11038546" y="1045334"/>
              <a:ext cx="672834" cy="671094"/>
            </a:xfrm>
            <a:prstGeom prst="ellipse">
              <a:avLst/>
            </a:prstGeom>
            <a:solidFill>
              <a:srgbClr val="E5450F"/>
            </a:solidFill>
            <a:ln>
              <a:noFill/>
            </a:ln>
          </p:spPr>
          <p:txBody>
            <a:bodyPr vert="horz" wrap="square" lIns="91440" tIns="45720" rIns="91440" bIns="45720" numCol="1" anchor="t" anchorCtr="0" compatLnSpc="1"/>
            <a:lstStyle/>
            <a:p>
              <a:endParaRPr lang="zh-CN" altLang="en-US" sz="1800"/>
            </a:p>
          </p:txBody>
        </p:sp>
        <p:sp>
          <p:nvSpPr>
            <p:cNvPr id="12" name="Freeform 179"/>
            <p:cNvSpPr/>
            <p:nvPr/>
          </p:nvSpPr>
          <p:spPr bwMode="auto">
            <a:xfrm>
              <a:off x="11125588" y="1135858"/>
              <a:ext cx="585792" cy="580570"/>
            </a:xfrm>
            <a:custGeom>
              <a:avLst/>
              <a:gdLst>
                <a:gd name="T0" fmla="*/ 22 w 309"/>
                <a:gd name="T1" fmla="*/ 146 h 306"/>
                <a:gd name="T2" fmla="*/ 25 w 309"/>
                <a:gd name="T3" fmla="*/ 139 h 306"/>
                <a:gd name="T4" fmla="*/ 17 w 309"/>
                <a:gd name="T5" fmla="*/ 131 h 306"/>
                <a:gd name="T6" fmla="*/ 18 w 309"/>
                <a:gd name="T7" fmla="*/ 111 h 306"/>
                <a:gd name="T8" fmla="*/ 22 w 309"/>
                <a:gd name="T9" fmla="*/ 81 h 306"/>
                <a:gd name="T10" fmla="*/ 57 w 309"/>
                <a:gd name="T11" fmla="*/ 29 h 306"/>
                <a:gd name="T12" fmla="*/ 121 w 309"/>
                <a:gd name="T13" fmla="*/ 0 h 306"/>
                <a:gd name="T14" fmla="*/ 167 w 309"/>
                <a:gd name="T15" fmla="*/ 11 h 306"/>
                <a:gd name="T16" fmla="*/ 220 w 309"/>
                <a:gd name="T17" fmla="*/ 38 h 306"/>
                <a:gd name="T18" fmla="*/ 309 w 309"/>
                <a:gd name="T19" fmla="*/ 128 h 306"/>
                <a:gd name="T20" fmla="*/ 309 w 309"/>
                <a:gd name="T21" fmla="*/ 129 h 306"/>
                <a:gd name="T22" fmla="*/ 132 w 309"/>
                <a:gd name="T23" fmla="*/ 306 h 306"/>
                <a:gd name="T24" fmla="*/ 95 w 309"/>
                <a:gd name="T25" fmla="*/ 303 h 306"/>
                <a:gd name="T26" fmla="*/ 10 w 309"/>
                <a:gd name="T27" fmla="*/ 217 h 306"/>
                <a:gd name="T28" fmla="*/ 12 w 309"/>
                <a:gd name="T29" fmla="*/ 215 h 306"/>
                <a:gd name="T30" fmla="*/ 0 w 309"/>
                <a:gd name="T31" fmla="*/ 204 h 306"/>
                <a:gd name="T32" fmla="*/ 1 w 309"/>
                <a:gd name="T33" fmla="*/ 189 h 306"/>
                <a:gd name="T34" fmla="*/ 13 w 309"/>
                <a:gd name="T35" fmla="*/ 200 h 306"/>
                <a:gd name="T36" fmla="*/ 13 w 309"/>
                <a:gd name="T37" fmla="*/ 186 h 306"/>
                <a:gd name="T38" fmla="*/ 0 w 309"/>
                <a:gd name="T39" fmla="*/ 173 h 306"/>
                <a:gd name="T40" fmla="*/ 1 w 309"/>
                <a:gd name="T41" fmla="*/ 157 h 306"/>
                <a:gd name="T42" fmla="*/ 10 w 309"/>
                <a:gd name="T43" fmla="*/ 152 h 306"/>
                <a:gd name="T44" fmla="*/ 12 w 309"/>
                <a:gd name="T45" fmla="*/ 150 h 306"/>
                <a:gd name="T46" fmla="*/ 16 w 309"/>
                <a:gd name="T47" fmla="*/ 139 h 306"/>
                <a:gd name="T48" fmla="*/ 22 w 309"/>
                <a:gd name="T49" fmla="*/ 14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9" h="306">
                  <a:moveTo>
                    <a:pt x="22" y="146"/>
                  </a:moveTo>
                  <a:cubicBezTo>
                    <a:pt x="25" y="139"/>
                    <a:pt x="25" y="139"/>
                    <a:pt x="25" y="139"/>
                  </a:cubicBezTo>
                  <a:cubicBezTo>
                    <a:pt x="17" y="131"/>
                    <a:pt x="17" y="131"/>
                    <a:pt x="17" y="131"/>
                  </a:cubicBezTo>
                  <a:cubicBezTo>
                    <a:pt x="18" y="111"/>
                    <a:pt x="18" y="111"/>
                    <a:pt x="18" y="111"/>
                  </a:cubicBezTo>
                  <a:cubicBezTo>
                    <a:pt x="22" y="81"/>
                    <a:pt x="22" y="81"/>
                    <a:pt x="22" y="81"/>
                  </a:cubicBezTo>
                  <a:cubicBezTo>
                    <a:pt x="57" y="29"/>
                    <a:pt x="57" y="29"/>
                    <a:pt x="57" y="29"/>
                  </a:cubicBezTo>
                  <a:cubicBezTo>
                    <a:pt x="121" y="0"/>
                    <a:pt x="121" y="0"/>
                    <a:pt x="121" y="0"/>
                  </a:cubicBezTo>
                  <a:cubicBezTo>
                    <a:pt x="167" y="11"/>
                    <a:pt x="167" y="11"/>
                    <a:pt x="167" y="11"/>
                  </a:cubicBezTo>
                  <a:cubicBezTo>
                    <a:pt x="220" y="38"/>
                    <a:pt x="220" y="38"/>
                    <a:pt x="220" y="38"/>
                  </a:cubicBezTo>
                  <a:cubicBezTo>
                    <a:pt x="309" y="128"/>
                    <a:pt x="309" y="128"/>
                    <a:pt x="309" y="128"/>
                  </a:cubicBezTo>
                  <a:cubicBezTo>
                    <a:pt x="309" y="128"/>
                    <a:pt x="309" y="129"/>
                    <a:pt x="309" y="129"/>
                  </a:cubicBezTo>
                  <a:cubicBezTo>
                    <a:pt x="309" y="227"/>
                    <a:pt x="229" y="306"/>
                    <a:pt x="132" y="306"/>
                  </a:cubicBezTo>
                  <a:cubicBezTo>
                    <a:pt x="119" y="306"/>
                    <a:pt x="107" y="305"/>
                    <a:pt x="95" y="303"/>
                  </a:cubicBezTo>
                  <a:cubicBezTo>
                    <a:pt x="10" y="217"/>
                    <a:pt x="10" y="217"/>
                    <a:pt x="10" y="217"/>
                  </a:cubicBezTo>
                  <a:cubicBezTo>
                    <a:pt x="12" y="215"/>
                    <a:pt x="12" y="215"/>
                    <a:pt x="12" y="215"/>
                  </a:cubicBezTo>
                  <a:cubicBezTo>
                    <a:pt x="0" y="204"/>
                    <a:pt x="0" y="204"/>
                    <a:pt x="0" y="204"/>
                  </a:cubicBezTo>
                  <a:cubicBezTo>
                    <a:pt x="1" y="189"/>
                    <a:pt x="1" y="189"/>
                    <a:pt x="1" y="189"/>
                  </a:cubicBezTo>
                  <a:cubicBezTo>
                    <a:pt x="13" y="200"/>
                    <a:pt x="13" y="200"/>
                    <a:pt x="13" y="200"/>
                  </a:cubicBezTo>
                  <a:cubicBezTo>
                    <a:pt x="13" y="186"/>
                    <a:pt x="13" y="186"/>
                    <a:pt x="13" y="186"/>
                  </a:cubicBezTo>
                  <a:cubicBezTo>
                    <a:pt x="0" y="173"/>
                    <a:pt x="0" y="173"/>
                    <a:pt x="0" y="173"/>
                  </a:cubicBezTo>
                  <a:cubicBezTo>
                    <a:pt x="1" y="157"/>
                    <a:pt x="1" y="157"/>
                    <a:pt x="1" y="157"/>
                  </a:cubicBezTo>
                  <a:cubicBezTo>
                    <a:pt x="10" y="152"/>
                    <a:pt x="10" y="152"/>
                    <a:pt x="10" y="152"/>
                  </a:cubicBezTo>
                  <a:cubicBezTo>
                    <a:pt x="12" y="150"/>
                    <a:pt x="12" y="150"/>
                    <a:pt x="12" y="150"/>
                  </a:cubicBezTo>
                  <a:cubicBezTo>
                    <a:pt x="16" y="139"/>
                    <a:pt x="16" y="139"/>
                    <a:pt x="16" y="139"/>
                  </a:cubicBezTo>
                  <a:cubicBezTo>
                    <a:pt x="22" y="146"/>
                    <a:pt x="22" y="146"/>
                    <a:pt x="22" y="146"/>
                  </a:cubicBezTo>
                  <a:close/>
                </a:path>
              </a:pathLst>
            </a:custGeom>
            <a:solidFill>
              <a:srgbClr val="912D09"/>
            </a:solidFill>
            <a:ln>
              <a:noFill/>
            </a:ln>
          </p:spPr>
          <p:txBody>
            <a:bodyPr vert="horz" wrap="square" lIns="91440" tIns="45720" rIns="91440" bIns="45720" numCol="1" anchor="t" anchorCtr="0" compatLnSpc="1"/>
            <a:lstStyle/>
            <a:p>
              <a:endParaRPr lang="zh-CN" altLang="en-US" sz="1800"/>
            </a:p>
          </p:txBody>
        </p:sp>
        <p:sp>
          <p:nvSpPr>
            <p:cNvPr id="13" name="Oval 180"/>
            <p:cNvSpPr>
              <a:spLocks noChangeArrowheads="1"/>
            </p:cNvSpPr>
            <p:nvPr/>
          </p:nvSpPr>
          <p:spPr bwMode="auto">
            <a:xfrm>
              <a:off x="11231779" y="1213325"/>
              <a:ext cx="278534" cy="279405"/>
            </a:xfrm>
            <a:prstGeom prst="ellipse">
              <a:avLst/>
            </a:prstGeom>
            <a:solidFill>
              <a:srgbClr val="506B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4" name="Freeform 181"/>
            <p:cNvSpPr>
              <a:spLocks noEditPoints="1"/>
            </p:cNvSpPr>
            <p:nvPr/>
          </p:nvSpPr>
          <p:spPr bwMode="auto">
            <a:xfrm>
              <a:off x="11241354" y="1232475"/>
              <a:ext cx="263737" cy="242847"/>
            </a:xfrm>
            <a:custGeom>
              <a:avLst/>
              <a:gdLst>
                <a:gd name="T0" fmla="*/ 133 w 139"/>
                <a:gd name="T1" fmla="*/ 91 h 128"/>
                <a:gd name="T2" fmla="*/ 136 w 139"/>
                <a:gd name="T3" fmla="*/ 39 h 128"/>
                <a:gd name="T4" fmla="*/ 125 w 139"/>
                <a:gd name="T5" fmla="*/ 34 h 128"/>
                <a:gd name="T6" fmla="*/ 134 w 139"/>
                <a:gd name="T7" fmla="*/ 46 h 128"/>
                <a:gd name="T8" fmla="*/ 129 w 139"/>
                <a:gd name="T9" fmla="*/ 51 h 128"/>
                <a:gd name="T10" fmla="*/ 127 w 139"/>
                <a:gd name="T11" fmla="*/ 45 h 128"/>
                <a:gd name="T12" fmla="*/ 123 w 139"/>
                <a:gd name="T13" fmla="*/ 48 h 128"/>
                <a:gd name="T14" fmla="*/ 121 w 139"/>
                <a:gd name="T15" fmla="*/ 70 h 128"/>
                <a:gd name="T16" fmla="*/ 123 w 139"/>
                <a:gd name="T17" fmla="*/ 88 h 128"/>
                <a:gd name="T18" fmla="*/ 127 w 139"/>
                <a:gd name="T19" fmla="*/ 91 h 128"/>
                <a:gd name="T20" fmla="*/ 114 w 139"/>
                <a:gd name="T21" fmla="*/ 78 h 128"/>
                <a:gd name="T22" fmla="*/ 109 w 139"/>
                <a:gd name="T23" fmla="*/ 64 h 128"/>
                <a:gd name="T24" fmla="*/ 105 w 139"/>
                <a:gd name="T25" fmla="*/ 77 h 128"/>
                <a:gd name="T26" fmla="*/ 94 w 139"/>
                <a:gd name="T27" fmla="*/ 61 h 128"/>
                <a:gd name="T28" fmla="*/ 79 w 139"/>
                <a:gd name="T29" fmla="*/ 112 h 128"/>
                <a:gd name="T30" fmla="*/ 69 w 139"/>
                <a:gd name="T31" fmla="*/ 101 h 128"/>
                <a:gd name="T32" fmla="*/ 57 w 139"/>
                <a:gd name="T33" fmla="*/ 48 h 128"/>
                <a:gd name="T34" fmla="*/ 61 w 139"/>
                <a:gd name="T35" fmla="*/ 25 h 128"/>
                <a:gd name="T36" fmla="*/ 66 w 139"/>
                <a:gd name="T37" fmla="*/ 20 h 128"/>
                <a:gd name="T38" fmla="*/ 83 w 139"/>
                <a:gd name="T39" fmla="*/ 14 h 128"/>
                <a:gd name="T40" fmla="*/ 97 w 139"/>
                <a:gd name="T41" fmla="*/ 8 h 128"/>
                <a:gd name="T42" fmla="*/ 139 w 139"/>
                <a:gd name="T43" fmla="*/ 83 h 128"/>
                <a:gd name="T44" fmla="*/ 133 w 139"/>
                <a:gd name="T45" fmla="*/ 83 h 128"/>
                <a:gd name="T46" fmla="*/ 30 w 139"/>
                <a:gd name="T47" fmla="*/ 126 h 128"/>
                <a:gd name="T48" fmla="*/ 19 w 139"/>
                <a:gd name="T49" fmla="*/ 79 h 128"/>
                <a:gd name="T50" fmla="*/ 11 w 139"/>
                <a:gd name="T51" fmla="*/ 67 h 128"/>
                <a:gd name="T52" fmla="*/ 4 w 139"/>
                <a:gd name="T53" fmla="*/ 43 h 128"/>
                <a:gd name="T54" fmla="*/ 11 w 139"/>
                <a:gd name="T55" fmla="*/ 24 h 128"/>
                <a:gd name="T56" fmla="*/ 29 w 139"/>
                <a:gd name="T57" fmla="*/ 16 h 128"/>
                <a:gd name="T58" fmla="*/ 36 w 139"/>
                <a:gd name="T59" fmla="*/ 6 h 128"/>
                <a:gd name="T60" fmla="*/ 61 w 139"/>
                <a:gd name="T61" fmla="*/ 3 h 128"/>
                <a:gd name="T62" fmla="*/ 45 w 139"/>
                <a:gd name="T63" fmla="*/ 9 h 128"/>
                <a:gd name="T64" fmla="*/ 39 w 139"/>
                <a:gd name="T65" fmla="*/ 18 h 128"/>
                <a:gd name="T66" fmla="*/ 36 w 139"/>
                <a:gd name="T67" fmla="*/ 17 h 128"/>
                <a:gd name="T68" fmla="*/ 25 w 139"/>
                <a:gd name="T69" fmla="*/ 28 h 128"/>
                <a:gd name="T70" fmla="*/ 37 w 139"/>
                <a:gd name="T71" fmla="*/ 32 h 128"/>
                <a:gd name="T72" fmla="*/ 24 w 139"/>
                <a:gd name="T73" fmla="*/ 45 h 128"/>
                <a:gd name="T74" fmla="*/ 17 w 139"/>
                <a:gd name="T75" fmla="*/ 53 h 128"/>
                <a:gd name="T76" fmla="*/ 16 w 139"/>
                <a:gd name="T77" fmla="*/ 66 h 128"/>
                <a:gd name="T78" fmla="*/ 41 w 139"/>
                <a:gd name="T79" fmla="*/ 85 h 128"/>
                <a:gd name="T80" fmla="*/ 35 w 139"/>
                <a:gd name="T81" fmla="*/ 116 h 128"/>
                <a:gd name="T82" fmla="*/ 132 w 139"/>
                <a:gd name="T83" fmla="*/ 85 h 128"/>
                <a:gd name="T84" fmla="*/ 126 w 139"/>
                <a:gd name="T85" fmla="*/ 87 h 128"/>
                <a:gd name="T86" fmla="*/ 136 w 139"/>
                <a:gd name="T87" fmla="*/ 83 h 128"/>
                <a:gd name="T88" fmla="*/ 126 w 139"/>
                <a:gd name="T89" fmla="*/ 81 h 128"/>
                <a:gd name="T90" fmla="*/ 58 w 139"/>
                <a:gd name="T91" fmla="*/ 14 h 128"/>
                <a:gd name="T92" fmla="*/ 30 w 139"/>
                <a:gd name="T93" fmla="*/ 68 h 128"/>
                <a:gd name="T94" fmla="*/ 19 w 139"/>
                <a:gd name="T95" fmla="*/ 63 h 128"/>
                <a:gd name="T96" fmla="*/ 26 w 139"/>
                <a:gd name="T97" fmla="*/ 63 h 128"/>
                <a:gd name="T98" fmla="*/ 26 w 139"/>
                <a:gd name="T99" fmla="*/ 63 h 128"/>
                <a:gd name="T100" fmla="*/ 32 w 139"/>
                <a:gd name="T101" fmla="*/ 14 h 128"/>
                <a:gd name="T102" fmla="*/ 72 w 139"/>
                <a:gd name="T103" fmla="*/ 48 h 128"/>
                <a:gd name="T104" fmla="*/ 62 w 139"/>
                <a:gd name="T105" fmla="*/ 43 h 128"/>
                <a:gd name="T106" fmla="*/ 68 w 139"/>
                <a:gd name="T107" fmla="*/ 40 h 128"/>
                <a:gd name="T108" fmla="*/ 74 w 139"/>
                <a:gd name="T109" fmla="*/ 45 h 128"/>
                <a:gd name="T110" fmla="*/ 80 w 139"/>
                <a:gd name="T111" fmla="*/ 47 h 128"/>
                <a:gd name="T112" fmla="*/ 85 w 139"/>
                <a:gd name="T113" fmla="*/ 105 h 128"/>
                <a:gd name="T114" fmla="*/ 128 w 139"/>
                <a:gd name="T115" fmla="*/ 75 h 128"/>
                <a:gd name="T116" fmla="*/ 126 w 139"/>
                <a:gd name="T117" fmla="*/ 74 h 128"/>
                <a:gd name="T118" fmla="*/ 128 w 139"/>
                <a:gd name="T119" fmla="*/ 69 h 128"/>
                <a:gd name="T120" fmla="*/ 126 w 139"/>
                <a:gd name="T121"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 h="128">
                  <a:moveTo>
                    <a:pt x="131" y="94"/>
                  </a:moveTo>
                  <a:cubicBezTo>
                    <a:pt x="130" y="95"/>
                    <a:pt x="129" y="93"/>
                    <a:pt x="129" y="94"/>
                  </a:cubicBezTo>
                  <a:cubicBezTo>
                    <a:pt x="127" y="95"/>
                    <a:pt x="126" y="98"/>
                    <a:pt x="125" y="100"/>
                  </a:cubicBezTo>
                  <a:cubicBezTo>
                    <a:pt x="124" y="101"/>
                    <a:pt x="122" y="100"/>
                    <a:pt x="121" y="102"/>
                  </a:cubicBezTo>
                  <a:cubicBezTo>
                    <a:pt x="120" y="106"/>
                    <a:pt x="117" y="113"/>
                    <a:pt x="119" y="115"/>
                  </a:cubicBezTo>
                  <a:cubicBezTo>
                    <a:pt x="120" y="115"/>
                    <a:pt x="120" y="115"/>
                    <a:pt x="120" y="115"/>
                  </a:cubicBezTo>
                  <a:cubicBezTo>
                    <a:pt x="126" y="109"/>
                    <a:pt x="132" y="102"/>
                    <a:pt x="135" y="94"/>
                  </a:cubicBezTo>
                  <a:cubicBezTo>
                    <a:pt x="135" y="93"/>
                    <a:pt x="135" y="93"/>
                    <a:pt x="134" y="93"/>
                  </a:cubicBezTo>
                  <a:cubicBezTo>
                    <a:pt x="134" y="92"/>
                    <a:pt x="135" y="91"/>
                    <a:pt x="135" y="90"/>
                  </a:cubicBezTo>
                  <a:cubicBezTo>
                    <a:pt x="134" y="90"/>
                    <a:pt x="134" y="91"/>
                    <a:pt x="133" y="91"/>
                  </a:cubicBezTo>
                  <a:cubicBezTo>
                    <a:pt x="132" y="91"/>
                    <a:pt x="131" y="92"/>
                    <a:pt x="131" y="94"/>
                  </a:cubicBezTo>
                  <a:close/>
                  <a:moveTo>
                    <a:pt x="131" y="25"/>
                  </a:moveTo>
                  <a:cubicBezTo>
                    <a:pt x="133" y="28"/>
                    <a:pt x="134" y="31"/>
                    <a:pt x="135" y="34"/>
                  </a:cubicBezTo>
                  <a:cubicBezTo>
                    <a:pt x="135" y="34"/>
                    <a:pt x="134" y="33"/>
                    <a:pt x="134" y="33"/>
                  </a:cubicBezTo>
                  <a:cubicBezTo>
                    <a:pt x="134" y="33"/>
                    <a:pt x="134" y="33"/>
                    <a:pt x="134" y="33"/>
                  </a:cubicBezTo>
                  <a:cubicBezTo>
                    <a:pt x="133" y="33"/>
                    <a:pt x="133" y="33"/>
                    <a:pt x="133" y="34"/>
                  </a:cubicBezTo>
                  <a:cubicBezTo>
                    <a:pt x="134" y="34"/>
                    <a:pt x="134" y="34"/>
                    <a:pt x="135" y="35"/>
                  </a:cubicBezTo>
                  <a:cubicBezTo>
                    <a:pt x="135" y="35"/>
                    <a:pt x="135" y="36"/>
                    <a:pt x="136" y="37"/>
                  </a:cubicBezTo>
                  <a:cubicBezTo>
                    <a:pt x="136" y="37"/>
                    <a:pt x="136" y="37"/>
                    <a:pt x="136" y="37"/>
                  </a:cubicBezTo>
                  <a:cubicBezTo>
                    <a:pt x="136" y="38"/>
                    <a:pt x="136" y="38"/>
                    <a:pt x="136" y="39"/>
                  </a:cubicBezTo>
                  <a:cubicBezTo>
                    <a:pt x="136" y="40"/>
                    <a:pt x="136" y="40"/>
                    <a:pt x="135" y="40"/>
                  </a:cubicBezTo>
                  <a:cubicBezTo>
                    <a:pt x="134" y="39"/>
                    <a:pt x="134" y="39"/>
                    <a:pt x="134" y="38"/>
                  </a:cubicBezTo>
                  <a:cubicBezTo>
                    <a:pt x="134" y="38"/>
                    <a:pt x="131" y="35"/>
                    <a:pt x="131" y="34"/>
                  </a:cubicBezTo>
                  <a:cubicBezTo>
                    <a:pt x="131" y="32"/>
                    <a:pt x="132" y="33"/>
                    <a:pt x="131" y="32"/>
                  </a:cubicBezTo>
                  <a:cubicBezTo>
                    <a:pt x="131" y="30"/>
                    <a:pt x="130" y="30"/>
                    <a:pt x="129" y="30"/>
                  </a:cubicBezTo>
                  <a:cubicBezTo>
                    <a:pt x="129" y="30"/>
                    <a:pt x="129" y="31"/>
                    <a:pt x="129" y="31"/>
                  </a:cubicBezTo>
                  <a:cubicBezTo>
                    <a:pt x="127" y="32"/>
                    <a:pt x="126" y="30"/>
                    <a:pt x="124" y="30"/>
                  </a:cubicBezTo>
                  <a:cubicBezTo>
                    <a:pt x="124" y="31"/>
                    <a:pt x="124" y="31"/>
                    <a:pt x="124" y="32"/>
                  </a:cubicBezTo>
                  <a:cubicBezTo>
                    <a:pt x="124" y="32"/>
                    <a:pt x="124" y="33"/>
                    <a:pt x="124" y="33"/>
                  </a:cubicBezTo>
                  <a:cubicBezTo>
                    <a:pt x="124" y="34"/>
                    <a:pt x="125" y="34"/>
                    <a:pt x="125" y="34"/>
                  </a:cubicBezTo>
                  <a:cubicBezTo>
                    <a:pt x="126" y="34"/>
                    <a:pt x="126" y="34"/>
                    <a:pt x="127" y="35"/>
                  </a:cubicBezTo>
                  <a:cubicBezTo>
                    <a:pt x="127" y="35"/>
                    <a:pt x="127" y="35"/>
                    <a:pt x="128" y="35"/>
                  </a:cubicBezTo>
                  <a:cubicBezTo>
                    <a:pt x="130" y="37"/>
                    <a:pt x="131" y="40"/>
                    <a:pt x="132" y="43"/>
                  </a:cubicBezTo>
                  <a:cubicBezTo>
                    <a:pt x="132" y="44"/>
                    <a:pt x="133" y="44"/>
                    <a:pt x="133" y="44"/>
                  </a:cubicBezTo>
                  <a:cubicBezTo>
                    <a:pt x="133" y="45"/>
                    <a:pt x="132" y="44"/>
                    <a:pt x="132" y="44"/>
                  </a:cubicBezTo>
                  <a:cubicBezTo>
                    <a:pt x="131" y="44"/>
                    <a:pt x="131" y="45"/>
                    <a:pt x="132" y="46"/>
                  </a:cubicBezTo>
                  <a:cubicBezTo>
                    <a:pt x="132" y="46"/>
                    <a:pt x="133" y="46"/>
                    <a:pt x="133" y="46"/>
                  </a:cubicBezTo>
                  <a:cubicBezTo>
                    <a:pt x="133" y="46"/>
                    <a:pt x="132" y="43"/>
                    <a:pt x="134" y="45"/>
                  </a:cubicBezTo>
                  <a:cubicBezTo>
                    <a:pt x="134" y="45"/>
                    <a:pt x="134" y="45"/>
                    <a:pt x="134" y="46"/>
                  </a:cubicBezTo>
                  <a:cubicBezTo>
                    <a:pt x="134" y="46"/>
                    <a:pt x="134" y="46"/>
                    <a:pt x="134" y="46"/>
                  </a:cubicBezTo>
                  <a:cubicBezTo>
                    <a:pt x="134" y="46"/>
                    <a:pt x="135" y="46"/>
                    <a:pt x="135" y="47"/>
                  </a:cubicBezTo>
                  <a:cubicBezTo>
                    <a:pt x="135" y="48"/>
                    <a:pt x="134" y="48"/>
                    <a:pt x="134" y="49"/>
                  </a:cubicBezTo>
                  <a:cubicBezTo>
                    <a:pt x="134" y="50"/>
                    <a:pt x="134" y="51"/>
                    <a:pt x="134" y="53"/>
                  </a:cubicBezTo>
                  <a:cubicBezTo>
                    <a:pt x="134" y="53"/>
                    <a:pt x="134" y="53"/>
                    <a:pt x="134" y="53"/>
                  </a:cubicBezTo>
                  <a:cubicBezTo>
                    <a:pt x="133" y="52"/>
                    <a:pt x="133" y="52"/>
                    <a:pt x="133" y="52"/>
                  </a:cubicBezTo>
                  <a:cubicBezTo>
                    <a:pt x="132" y="53"/>
                    <a:pt x="131" y="53"/>
                    <a:pt x="131" y="54"/>
                  </a:cubicBezTo>
                  <a:cubicBezTo>
                    <a:pt x="131" y="54"/>
                    <a:pt x="131" y="55"/>
                    <a:pt x="131" y="55"/>
                  </a:cubicBezTo>
                  <a:cubicBezTo>
                    <a:pt x="131" y="55"/>
                    <a:pt x="131" y="55"/>
                    <a:pt x="130" y="55"/>
                  </a:cubicBezTo>
                  <a:cubicBezTo>
                    <a:pt x="130" y="55"/>
                    <a:pt x="130" y="55"/>
                    <a:pt x="130" y="55"/>
                  </a:cubicBezTo>
                  <a:cubicBezTo>
                    <a:pt x="129" y="54"/>
                    <a:pt x="129" y="52"/>
                    <a:pt x="129" y="51"/>
                  </a:cubicBezTo>
                  <a:cubicBezTo>
                    <a:pt x="130" y="51"/>
                    <a:pt x="131" y="51"/>
                    <a:pt x="131" y="51"/>
                  </a:cubicBezTo>
                  <a:cubicBezTo>
                    <a:pt x="132" y="51"/>
                    <a:pt x="132" y="51"/>
                    <a:pt x="132" y="50"/>
                  </a:cubicBezTo>
                  <a:cubicBezTo>
                    <a:pt x="132" y="50"/>
                    <a:pt x="133" y="50"/>
                    <a:pt x="133" y="50"/>
                  </a:cubicBezTo>
                  <a:cubicBezTo>
                    <a:pt x="133" y="49"/>
                    <a:pt x="133" y="48"/>
                    <a:pt x="132" y="47"/>
                  </a:cubicBezTo>
                  <a:cubicBezTo>
                    <a:pt x="132" y="46"/>
                    <a:pt x="131" y="46"/>
                    <a:pt x="131" y="45"/>
                  </a:cubicBezTo>
                  <a:cubicBezTo>
                    <a:pt x="131" y="44"/>
                    <a:pt x="131" y="43"/>
                    <a:pt x="131" y="43"/>
                  </a:cubicBezTo>
                  <a:cubicBezTo>
                    <a:pt x="131" y="41"/>
                    <a:pt x="130" y="40"/>
                    <a:pt x="129" y="39"/>
                  </a:cubicBezTo>
                  <a:cubicBezTo>
                    <a:pt x="128" y="39"/>
                    <a:pt x="129" y="41"/>
                    <a:pt x="129" y="42"/>
                  </a:cubicBezTo>
                  <a:cubicBezTo>
                    <a:pt x="129" y="43"/>
                    <a:pt x="129" y="44"/>
                    <a:pt x="128" y="45"/>
                  </a:cubicBezTo>
                  <a:cubicBezTo>
                    <a:pt x="128" y="45"/>
                    <a:pt x="127" y="44"/>
                    <a:pt x="127" y="45"/>
                  </a:cubicBezTo>
                  <a:cubicBezTo>
                    <a:pt x="127" y="46"/>
                    <a:pt x="127" y="47"/>
                    <a:pt x="127" y="48"/>
                  </a:cubicBezTo>
                  <a:cubicBezTo>
                    <a:pt x="127" y="48"/>
                    <a:pt x="127" y="48"/>
                    <a:pt x="128" y="49"/>
                  </a:cubicBezTo>
                  <a:cubicBezTo>
                    <a:pt x="129" y="50"/>
                    <a:pt x="129" y="50"/>
                    <a:pt x="129" y="52"/>
                  </a:cubicBezTo>
                  <a:cubicBezTo>
                    <a:pt x="129" y="53"/>
                    <a:pt x="127" y="52"/>
                    <a:pt x="127" y="52"/>
                  </a:cubicBezTo>
                  <a:cubicBezTo>
                    <a:pt x="125" y="48"/>
                    <a:pt x="126" y="50"/>
                    <a:pt x="125" y="47"/>
                  </a:cubicBezTo>
                  <a:cubicBezTo>
                    <a:pt x="125" y="47"/>
                    <a:pt x="124" y="48"/>
                    <a:pt x="124" y="48"/>
                  </a:cubicBezTo>
                  <a:cubicBezTo>
                    <a:pt x="123" y="47"/>
                    <a:pt x="124" y="47"/>
                    <a:pt x="123" y="46"/>
                  </a:cubicBezTo>
                  <a:cubicBezTo>
                    <a:pt x="123" y="46"/>
                    <a:pt x="123" y="46"/>
                    <a:pt x="123" y="46"/>
                  </a:cubicBezTo>
                  <a:cubicBezTo>
                    <a:pt x="122" y="46"/>
                    <a:pt x="122" y="46"/>
                    <a:pt x="122" y="47"/>
                  </a:cubicBezTo>
                  <a:cubicBezTo>
                    <a:pt x="122" y="47"/>
                    <a:pt x="123" y="48"/>
                    <a:pt x="123" y="48"/>
                  </a:cubicBezTo>
                  <a:cubicBezTo>
                    <a:pt x="125" y="49"/>
                    <a:pt x="124" y="48"/>
                    <a:pt x="124" y="51"/>
                  </a:cubicBezTo>
                  <a:cubicBezTo>
                    <a:pt x="124" y="53"/>
                    <a:pt x="125" y="55"/>
                    <a:pt x="126" y="57"/>
                  </a:cubicBezTo>
                  <a:cubicBezTo>
                    <a:pt x="126" y="57"/>
                    <a:pt x="126" y="58"/>
                    <a:pt x="126" y="58"/>
                  </a:cubicBezTo>
                  <a:cubicBezTo>
                    <a:pt x="126" y="59"/>
                    <a:pt x="125" y="61"/>
                    <a:pt x="124" y="62"/>
                  </a:cubicBezTo>
                  <a:cubicBezTo>
                    <a:pt x="123" y="63"/>
                    <a:pt x="123" y="63"/>
                    <a:pt x="122" y="64"/>
                  </a:cubicBezTo>
                  <a:cubicBezTo>
                    <a:pt x="121" y="64"/>
                    <a:pt x="121" y="63"/>
                    <a:pt x="121" y="63"/>
                  </a:cubicBezTo>
                  <a:cubicBezTo>
                    <a:pt x="120" y="63"/>
                    <a:pt x="119" y="63"/>
                    <a:pt x="119" y="64"/>
                  </a:cubicBezTo>
                  <a:cubicBezTo>
                    <a:pt x="119" y="65"/>
                    <a:pt x="119" y="65"/>
                    <a:pt x="119" y="66"/>
                  </a:cubicBezTo>
                  <a:cubicBezTo>
                    <a:pt x="120" y="67"/>
                    <a:pt x="120" y="67"/>
                    <a:pt x="121" y="67"/>
                  </a:cubicBezTo>
                  <a:cubicBezTo>
                    <a:pt x="121" y="68"/>
                    <a:pt x="121" y="69"/>
                    <a:pt x="121" y="70"/>
                  </a:cubicBezTo>
                  <a:cubicBezTo>
                    <a:pt x="121" y="71"/>
                    <a:pt x="121" y="71"/>
                    <a:pt x="121" y="72"/>
                  </a:cubicBezTo>
                  <a:cubicBezTo>
                    <a:pt x="121" y="73"/>
                    <a:pt x="120" y="74"/>
                    <a:pt x="120" y="74"/>
                  </a:cubicBezTo>
                  <a:cubicBezTo>
                    <a:pt x="119" y="75"/>
                    <a:pt x="119" y="75"/>
                    <a:pt x="118" y="74"/>
                  </a:cubicBezTo>
                  <a:cubicBezTo>
                    <a:pt x="118" y="74"/>
                    <a:pt x="117" y="71"/>
                    <a:pt x="116" y="71"/>
                  </a:cubicBezTo>
                  <a:cubicBezTo>
                    <a:pt x="115" y="71"/>
                    <a:pt x="116" y="73"/>
                    <a:pt x="116" y="74"/>
                  </a:cubicBezTo>
                  <a:cubicBezTo>
                    <a:pt x="117" y="75"/>
                    <a:pt x="118" y="76"/>
                    <a:pt x="118" y="77"/>
                  </a:cubicBezTo>
                  <a:cubicBezTo>
                    <a:pt x="118" y="77"/>
                    <a:pt x="118" y="78"/>
                    <a:pt x="118" y="79"/>
                  </a:cubicBezTo>
                  <a:cubicBezTo>
                    <a:pt x="118" y="80"/>
                    <a:pt x="118" y="82"/>
                    <a:pt x="118" y="83"/>
                  </a:cubicBezTo>
                  <a:cubicBezTo>
                    <a:pt x="118" y="85"/>
                    <a:pt x="119" y="86"/>
                    <a:pt x="119" y="88"/>
                  </a:cubicBezTo>
                  <a:cubicBezTo>
                    <a:pt x="119" y="90"/>
                    <a:pt x="122" y="88"/>
                    <a:pt x="123" y="88"/>
                  </a:cubicBezTo>
                  <a:cubicBezTo>
                    <a:pt x="123" y="89"/>
                    <a:pt x="123" y="90"/>
                    <a:pt x="124" y="90"/>
                  </a:cubicBezTo>
                  <a:cubicBezTo>
                    <a:pt x="125" y="90"/>
                    <a:pt x="126" y="89"/>
                    <a:pt x="127" y="89"/>
                  </a:cubicBezTo>
                  <a:cubicBezTo>
                    <a:pt x="127" y="89"/>
                    <a:pt x="127" y="90"/>
                    <a:pt x="128" y="90"/>
                  </a:cubicBezTo>
                  <a:cubicBezTo>
                    <a:pt x="128" y="90"/>
                    <a:pt x="128" y="90"/>
                    <a:pt x="128" y="90"/>
                  </a:cubicBezTo>
                  <a:cubicBezTo>
                    <a:pt x="129" y="90"/>
                    <a:pt x="129" y="89"/>
                    <a:pt x="129" y="89"/>
                  </a:cubicBezTo>
                  <a:cubicBezTo>
                    <a:pt x="130" y="89"/>
                    <a:pt x="130" y="89"/>
                    <a:pt x="130" y="89"/>
                  </a:cubicBezTo>
                  <a:cubicBezTo>
                    <a:pt x="130" y="89"/>
                    <a:pt x="131" y="89"/>
                    <a:pt x="131" y="90"/>
                  </a:cubicBezTo>
                  <a:cubicBezTo>
                    <a:pt x="130" y="90"/>
                    <a:pt x="128" y="91"/>
                    <a:pt x="128" y="91"/>
                  </a:cubicBezTo>
                  <a:cubicBezTo>
                    <a:pt x="128" y="92"/>
                    <a:pt x="128" y="91"/>
                    <a:pt x="127" y="91"/>
                  </a:cubicBezTo>
                  <a:cubicBezTo>
                    <a:pt x="127" y="91"/>
                    <a:pt x="127" y="91"/>
                    <a:pt x="127" y="91"/>
                  </a:cubicBezTo>
                  <a:cubicBezTo>
                    <a:pt x="126" y="91"/>
                    <a:pt x="127" y="92"/>
                    <a:pt x="127" y="92"/>
                  </a:cubicBezTo>
                  <a:cubicBezTo>
                    <a:pt x="126" y="92"/>
                    <a:pt x="126" y="92"/>
                    <a:pt x="126" y="92"/>
                  </a:cubicBezTo>
                  <a:cubicBezTo>
                    <a:pt x="125" y="92"/>
                    <a:pt x="125" y="91"/>
                    <a:pt x="125" y="91"/>
                  </a:cubicBezTo>
                  <a:cubicBezTo>
                    <a:pt x="125" y="91"/>
                    <a:pt x="124" y="91"/>
                    <a:pt x="124" y="91"/>
                  </a:cubicBezTo>
                  <a:cubicBezTo>
                    <a:pt x="122" y="91"/>
                    <a:pt x="121" y="91"/>
                    <a:pt x="119" y="90"/>
                  </a:cubicBezTo>
                  <a:cubicBezTo>
                    <a:pt x="118" y="90"/>
                    <a:pt x="118" y="89"/>
                    <a:pt x="117" y="88"/>
                  </a:cubicBezTo>
                  <a:cubicBezTo>
                    <a:pt x="117" y="87"/>
                    <a:pt x="117" y="87"/>
                    <a:pt x="117" y="87"/>
                  </a:cubicBezTo>
                  <a:cubicBezTo>
                    <a:pt x="116" y="84"/>
                    <a:pt x="115" y="82"/>
                    <a:pt x="114" y="79"/>
                  </a:cubicBezTo>
                  <a:cubicBezTo>
                    <a:pt x="114" y="79"/>
                    <a:pt x="113" y="78"/>
                    <a:pt x="114" y="78"/>
                  </a:cubicBezTo>
                  <a:cubicBezTo>
                    <a:pt x="114" y="77"/>
                    <a:pt x="114" y="78"/>
                    <a:pt x="114" y="78"/>
                  </a:cubicBezTo>
                  <a:cubicBezTo>
                    <a:pt x="115" y="78"/>
                    <a:pt x="115" y="78"/>
                    <a:pt x="115" y="78"/>
                  </a:cubicBezTo>
                  <a:cubicBezTo>
                    <a:pt x="115" y="78"/>
                    <a:pt x="116" y="80"/>
                    <a:pt x="116" y="79"/>
                  </a:cubicBezTo>
                  <a:cubicBezTo>
                    <a:pt x="117" y="76"/>
                    <a:pt x="116" y="78"/>
                    <a:pt x="115" y="76"/>
                  </a:cubicBezTo>
                  <a:cubicBezTo>
                    <a:pt x="115" y="73"/>
                    <a:pt x="115" y="70"/>
                    <a:pt x="114" y="68"/>
                  </a:cubicBezTo>
                  <a:cubicBezTo>
                    <a:pt x="114" y="67"/>
                    <a:pt x="113" y="69"/>
                    <a:pt x="112" y="68"/>
                  </a:cubicBezTo>
                  <a:cubicBezTo>
                    <a:pt x="112" y="68"/>
                    <a:pt x="112" y="67"/>
                    <a:pt x="112" y="66"/>
                  </a:cubicBezTo>
                  <a:cubicBezTo>
                    <a:pt x="112" y="65"/>
                    <a:pt x="112" y="65"/>
                    <a:pt x="112" y="64"/>
                  </a:cubicBezTo>
                  <a:cubicBezTo>
                    <a:pt x="112" y="64"/>
                    <a:pt x="111" y="62"/>
                    <a:pt x="111" y="62"/>
                  </a:cubicBezTo>
                  <a:cubicBezTo>
                    <a:pt x="110" y="62"/>
                    <a:pt x="109" y="62"/>
                    <a:pt x="109" y="62"/>
                  </a:cubicBezTo>
                  <a:cubicBezTo>
                    <a:pt x="109" y="63"/>
                    <a:pt x="109" y="64"/>
                    <a:pt x="109" y="64"/>
                  </a:cubicBezTo>
                  <a:cubicBezTo>
                    <a:pt x="109" y="65"/>
                    <a:pt x="108" y="64"/>
                    <a:pt x="108" y="65"/>
                  </a:cubicBezTo>
                  <a:cubicBezTo>
                    <a:pt x="108" y="65"/>
                    <a:pt x="108" y="66"/>
                    <a:pt x="108" y="66"/>
                  </a:cubicBezTo>
                  <a:cubicBezTo>
                    <a:pt x="108" y="66"/>
                    <a:pt x="107" y="66"/>
                    <a:pt x="107" y="66"/>
                  </a:cubicBezTo>
                  <a:cubicBezTo>
                    <a:pt x="107" y="66"/>
                    <a:pt x="107" y="67"/>
                    <a:pt x="106" y="68"/>
                  </a:cubicBezTo>
                  <a:cubicBezTo>
                    <a:pt x="106" y="68"/>
                    <a:pt x="106" y="68"/>
                    <a:pt x="105" y="68"/>
                  </a:cubicBezTo>
                  <a:cubicBezTo>
                    <a:pt x="105" y="69"/>
                    <a:pt x="105" y="70"/>
                    <a:pt x="105" y="72"/>
                  </a:cubicBezTo>
                  <a:cubicBezTo>
                    <a:pt x="105" y="72"/>
                    <a:pt x="105" y="73"/>
                    <a:pt x="105" y="73"/>
                  </a:cubicBezTo>
                  <a:cubicBezTo>
                    <a:pt x="106" y="74"/>
                    <a:pt x="106" y="74"/>
                    <a:pt x="106" y="76"/>
                  </a:cubicBezTo>
                  <a:cubicBezTo>
                    <a:pt x="106" y="76"/>
                    <a:pt x="107" y="77"/>
                    <a:pt x="106" y="77"/>
                  </a:cubicBezTo>
                  <a:cubicBezTo>
                    <a:pt x="106" y="78"/>
                    <a:pt x="105" y="78"/>
                    <a:pt x="105" y="77"/>
                  </a:cubicBezTo>
                  <a:cubicBezTo>
                    <a:pt x="105" y="77"/>
                    <a:pt x="105" y="75"/>
                    <a:pt x="105" y="75"/>
                  </a:cubicBezTo>
                  <a:cubicBezTo>
                    <a:pt x="105" y="74"/>
                    <a:pt x="104" y="76"/>
                    <a:pt x="104" y="76"/>
                  </a:cubicBezTo>
                  <a:cubicBezTo>
                    <a:pt x="103" y="76"/>
                    <a:pt x="103" y="74"/>
                    <a:pt x="103" y="73"/>
                  </a:cubicBezTo>
                  <a:cubicBezTo>
                    <a:pt x="102" y="69"/>
                    <a:pt x="101" y="66"/>
                    <a:pt x="100" y="63"/>
                  </a:cubicBezTo>
                  <a:cubicBezTo>
                    <a:pt x="100" y="63"/>
                    <a:pt x="101" y="63"/>
                    <a:pt x="101" y="63"/>
                  </a:cubicBezTo>
                  <a:cubicBezTo>
                    <a:pt x="100" y="63"/>
                    <a:pt x="100" y="63"/>
                    <a:pt x="100" y="63"/>
                  </a:cubicBezTo>
                  <a:cubicBezTo>
                    <a:pt x="99" y="63"/>
                    <a:pt x="99" y="62"/>
                    <a:pt x="99" y="61"/>
                  </a:cubicBezTo>
                  <a:cubicBezTo>
                    <a:pt x="98" y="60"/>
                    <a:pt x="98" y="59"/>
                    <a:pt x="97" y="58"/>
                  </a:cubicBezTo>
                  <a:cubicBezTo>
                    <a:pt x="96" y="58"/>
                    <a:pt x="94" y="58"/>
                    <a:pt x="92" y="58"/>
                  </a:cubicBezTo>
                  <a:cubicBezTo>
                    <a:pt x="92" y="59"/>
                    <a:pt x="94" y="59"/>
                    <a:pt x="94" y="61"/>
                  </a:cubicBezTo>
                  <a:cubicBezTo>
                    <a:pt x="94" y="65"/>
                    <a:pt x="91" y="67"/>
                    <a:pt x="90" y="69"/>
                  </a:cubicBezTo>
                  <a:cubicBezTo>
                    <a:pt x="89" y="71"/>
                    <a:pt x="86" y="69"/>
                    <a:pt x="85" y="72"/>
                  </a:cubicBezTo>
                  <a:cubicBezTo>
                    <a:pt x="85" y="75"/>
                    <a:pt x="89" y="70"/>
                    <a:pt x="90" y="72"/>
                  </a:cubicBezTo>
                  <a:cubicBezTo>
                    <a:pt x="91" y="81"/>
                    <a:pt x="83" y="84"/>
                    <a:pt x="83" y="90"/>
                  </a:cubicBezTo>
                  <a:cubicBezTo>
                    <a:pt x="83" y="91"/>
                    <a:pt x="83" y="92"/>
                    <a:pt x="83" y="93"/>
                  </a:cubicBezTo>
                  <a:cubicBezTo>
                    <a:pt x="83" y="95"/>
                    <a:pt x="84" y="94"/>
                    <a:pt x="84" y="96"/>
                  </a:cubicBezTo>
                  <a:cubicBezTo>
                    <a:pt x="84" y="97"/>
                    <a:pt x="84" y="97"/>
                    <a:pt x="84" y="98"/>
                  </a:cubicBezTo>
                  <a:cubicBezTo>
                    <a:pt x="84" y="101"/>
                    <a:pt x="81" y="103"/>
                    <a:pt x="81" y="105"/>
                  </a:cubicBezTo>
                  <a:cubicBezTo>
                    <a:pt x="80" y="106"/>
                    <a:pt x="81" y="107"/>
                    <a:pt x="81" y="109"/>
                  </a:cubicBezTo>
                  <a:cubicBezTo>
                    <a:pt x="81" y="112"/>
                    <a:pt x="80" y="109"/>
                    <a:pt x="79" y="112"/>
                  </a:cubicBezTo>
                  <a:cubicBezTo>
                    <a:pt x="79" y="112"/>
                    <a:pt x="79" y="116"/>
                    <a:pt x="79" y="116"/>
                  </a:cubicBezTo>
                  <a:cubicBezTo>
                    <a:pt x="78" y="116"/>
                    <a:pt x="78" y="117"/>
                    <a:pt x="78" y="117"/>
                  </a:cubicBezTo>
                  <a:cubicBezTo>
                    <a:pt x="78" y="117"/>
                    <a:pt x="78" y="118"/>
                    <a:pt x="78" y="118"/>
                  </a:cubicBezTo>
                  <a:cubicBezTo>
                    <a:pt x="77" y="118"/>
                    <a:pt x="77" y="118"/>
                    <a:pt x="77" y="118"/>
                  </a:cubicBezTo>
                  <a:cubicBezTo>
                    <a:pt x="77" y="120"/>
                    <a:pt x="76" y="121"/>
                    <a:pt x="75" y="121"/>
                  </a:cubicBezTo>
                  <a:cubicBezTo>
                    <a:pt x="74" y="121"/>
                    <a:pt x="72" y="122"/>
                    <a:pt x="72" y="121"/>
                  </a:cubicBezTo>
                  <a:cubicBezTo>
                    <a:pt x="70" y="117"/>
                    <a:pt x="70" y="112"/>
                    <a:pt x="70" y="108"/>
                  </a:cubicBezTo>
                  <a:cubicBezTo>
                    <a:pt x="69" y="105"/>
                    <a:pt x="68" y="104"/>
                    <a:pt x="68" y="102"/>
                  </a:cubicBezTo>
                  <a:cubicBezTo>
                    <a:pt x="68" y="101"/>
                    <a:pt x="68" y="101"/>
                    <a:pt x="68" y="101"/>
                  </a:cubicBezTo>
                  <a:cubicBezTo>
                    <a:pt x="68" y="101"/>
                    <a:pt x="69" y="101"/>
                    <a:pt x="69" y="101"/>
                  </a:cubicBezTo>
                  <a:cubicBezTo>
                    <a:pt x="69" y="95"/>
                    <a:pt x="68" y="90"/>
                    <a:pt x="67" y="85"/>
                  </a:cubicBezTo>
                  <a:cubicBezTo>
                    <a:pt x="67" y="84"/>
                    <a:pt x="67" y="85"/>
                    <a:pt x="67" y="85"/>
                  </a:cubicBezTo>
                  <a:cubicBezTo>
                    <a:pt x="67" y="85"/>
                    <a:pt x="67" y="85"/>
                    <a:pt x="67" y="84"/>
                  </a:cubicBezTo>
                  <a:cubicBezTo>
                    <a:pt x="67" y="82"/>
                    <a:pt x="68" y="79"/>
                    <a:pt x="67" y="79"/>
                  </a:cubicBezTo>
                  <a:cubicBezTo>
                    <a:pt x="63" y="77"/>
                    <a:pt x="65" y="76"/>
                    <a:pt x="63" y="77"/>
                  </a:cubicBezTo>
                  <a:cubicBezTo>
                    <a:pt x="61" y="78"/>
                    <a:pt x="61" y="79"/>
                    <a:pt x="58" y="78"/>
                  </a:cubicBezTo>
                  <a:cubicBezTo>
                    <a:pt x="53" y="78"/>
                    <a:pt x="55" y="73"/>
                    <a:pt x="53" y="71"/>
                  </a:cubicBezTo>
                  <a:cubicBezTo>
                    <a:pt x="52" y="71"/>
                    <a:pt x="53" y="69"/>
                    <a:pt x="53" y="68"/>
                  </a:cubicBezTo>
                  <a:cubicBezTo>
                    <a:pt x="52" y="65"/>
                    <a:pt x="52" y="60"/>
                    <a:pt x="54" y="58"/>
                  </a:cubicBezTo>
                  <a:cubicBezTo>
                    <a:pt x="56" y="56"/>
                    <a:pt x="56" y="50"/>
                    <a:pt x="57" y="48"/>
                  </a:cubicBezTo>
                  <a:cubicBezTo>
                    <a:pt x="57" y="47"/>
                    <a:pt x="59" y="47"/>
                    <a:pt x="59" y="46"/>
                  </a:cubicBezTo>
                  <a:cubicBezTo>
                    <a:pt x="59" y="44"/>
                    <a:pt x="58" y="46"/>
                    <a:pt x="57" y="44"/>
                  </a:cubicBezTo>
                  <a:cubicBezTo>
                    <a:pt x="57" y="42"/>
                    <a:pt x="58" y="39"/>
                    <a:pt x="58" y="37"/>
                  </a:cubicBezTo>
                  <a:cubicBezTo>
                    <a:pt x="58" y="36"/>
                    <a:pt x="59" y="36"/>
                    <a:pt x="59" y="36"/>
                  </a:cubicBezTo>
                  <a:cubicBezTo>
                    <a:pt x="59" y="36"/>
                    <a:pt x="60" y="37"/>
                    <a:pt x="61" y="36"/>
                  </a:cubicBezTo>
                  <a:cubicBezTo>
                    <a:pt x="62" y="35"/>
                    <a:pt x="61" y="33"/>
                    <a:pt x="61" y="31"/>
                  </a:cubicBezTo>
                  <a:cubicBezTo>
                    <a:pt x="61" y="30"/>
                    <a:pt x="60" y="31"/>
                    <a:pt x="61" y="30"/>
                  </a:cubicBezTo>
                  <a:cubicBezTo>
                    <a:pt x="61" y="29"/>
                    <a:pt x="61" y="28"/>
                    <a:pt x="62" y="27"/>
                  </a:cubicBezTo>
                  <a:cubicBezTo>
                    <a:pt x="62" y="26"/>
                    <a:pt x="62" y="26"/>
                    <a:pt x="62" y="25"/>
                  </a:cubicBezTo>
                  <a:cubicBezTo>
                    <a:pt x="61" y="25"/>
                    <a:pt x="61" y="25"/>
                    <a:pt x="61" y="25"/>
                  </a:cubicBezTo>
                  <a:cubicBezTo>
                    <a:pt x="61" y="26"/>
                    <a:pt x="61" y="28"/>
                    <a:pt x="60" y="28"/>
                  </a:cubicBezTo>
                  <a:cubicBezTo>
                    <a:pt x="60" y="29"/>
                    <a:pt x="60" y="29"/>
                    <a:pt x="60" y="29"/>
                  </a:cubicBezTo>
                  <a:cubicBezTo>
                    <a:pt x="59" y="29"/>
                    <a:pt x="58" y="29"/>
                    <a:pt x="58" y="29"/>
                  </a:cubicBezTo>
                  <a:cubicBezTo>
                    <a:pt x="58" y="27"/>
                    <a:pt x="59" y="26"/>
                    <a:pt x="59" y="25"/>
                  </a:cubicBezTo>
                  <a:cubicBezTo>
                    <a:pt x="60" y="24"/>
                    <a:pt x="60" y="25"/>
                    <a:pt x="61" y="24"/>
                  </a:cubicBezTo>
                  <a:cubicBezTo>
                    <a:pt x="61" y="24"/>
                    <a:pt x="61" y="23"/>
                    <a:pt x="61" y="23"/>
                  </a:cubicBezTo>
                  <a:cubicBezTo>
                    <a:pt x="61" y="22"/>
                    <a:pt x="62" y="21"/>
                    <a:pt x="62" y="22"/>
                  </a:cubicBezTo>
                  <a:cubicBezTo>
                    <a:pt x="63" y="24"/>
                    <a:pt x="63" y="27"/>
                    <a:pt x="65" y="28"/>
                  </a:cubicBezTo>
                  <a:cubicBezTo>
                    <a:pt x="69" y="31"/>
                    <a:pt x="66" y="22"/>
                    <a:pt x="66" y="22"/>
                  </a:cubicBezTo>
                  <a:cubicBezTo>
                    <a:pt x="66" y="21"/>
                    <a:pt x="66" y="20"/>
                    <a:pt x="66" y="20"/>
                  </a:cubicBezTo>
                  <a:cubicBezTo>
                    <a:pt x="66" y="17"/>
                    <a:pt x="66" y="17"/>
                    <a:pt x="67" y="16"/>
                  </a:cubicBezTo>
                  <a:cubicBezTo>
                    <a:pt x="67" y="16"/>
                    <a:pt x="68" y="17"/>
                    <a:pt x="68" y="17"/>
                  </a:cubicBezTo>
                  <a:cubicBezTo>
                    <a:pt x="69" y="15"/>
                    <a:pt x="71" y="10"/>
                    <a:pt x="73" y="10"/>
                  </a:cubicBezTo>
                  <a:cubicBezTo>
                    <a:pt x="73" y="10"/>
                    <a:pt x="74" y="10"/>
                    <a:pt x="74" y="10"/>
                  </a:cubicBezTo>
                  <a:cubicBezTo>
                    <a:pt x="76" y="10"/>
                    <a:pt x="76" y="11"/>
                    <a:pt x="78" y="12"/>
                  </a:cubicBezTo>
                  <a:cubicBezTo>
                    <a:pt x="79" y="12"/>
                    <a:pt x="80" y="13"/>
                    <a:pt x="80" y="14"/>
                  </a:cubicBezTo>
                  <a:cubicBezTo>
                    <a:pt x="80" y="14"/>
                    <a:pt x="80" y="15"/>
                    <a:pt x="80" y="15"/>
                  </a:cubicBezTo>
                  <a:cubicBezTo>
                    <a:pt x="81" y="15"/>
                    <a:pt x="81" y="15"/>
                    <a:pt x="81" y="15"/>
                  </a:cubicBezTo>
                  <a:cubicBezTo>
                    <a:pt x="81" y="14"/>
                    <a:pt x="81" y="13"/>
                    <a:pt x="81" y="13"/>
                  </a:cubicBezTo>
                  <a:cubicBezTo>
                    <a:pt x="82" y="13"/>
                    <a:pt x="82" y="14"/>
                    <a:pt x="83" y="14"/>
                  </a:cubicBezTo>
                  <a:cubicBezTo>
                    <a:pt x="83" y="14"/>
                    <a:pt x="83" y="14"/>
                    <a:pt x="83" y="13"/>
                  </a:cubicBezTo>
                  <a:cubicBezTo>
                    <a:pt x="83" y="13"/>
                    <a:pt x="83" y="13"/>
                    <a:pt x="83" y="13"/>
                  </a:cubicBezTo>
                  <a:cubicBezTo>
                    <a:pt x="85" y="13"/>
                    <a:pt x="87" y="14"/>
                    <a:pt x="89" y="13"/>
                  </a:cubicBezTo>
                  <a:cubicBezTo>
                    <a:pt x="89" y="13"/>
                    <a:pt x="88" y="11"/>
                    <a:pt x="89" y="11"/>
                  </a:cubicBezTo>
                  <a:cubicBezTo>
                    <a:pt x="89" y="10"/>
                    <a:pt x="89" y="10"/>
                    <a:pt x="90" y="10"/>
                  </a:cubicBezTo>
                  <a:cubicBezTo>
                    <a:pt x="91" y="10"/>
                    <a:pt x="90" y="11"/>
                    <a:pt x="91" y="12"/>
                  </a:cubicBezTo>
                  <a:cubicBezTo>
                    <a:pt x="92" y="12"/>
                    <a:pt x="93" y="10"/>
                    <a:pt x="94" y="10"/>
                  </a:cubicBezTo>
                  <a:cubicBezTo>
                    <a:pt x="94" y="10"/>
                    <a:pt x="94" y="10"/>
                    <a:pt x="95" y="10"/>
                  </a:cubicBezTo>
                  <a:cubicBezTo>
                    <a:pt x="95" y="10"/>
                    <a:pt x="94" y="9"/>
                    <a:pt x="94" y="9"/>
                  </a:cubicBezTo>
                  <a:cubicBezTo>
                    <a:pt x="95" y="9"/>
                    <a:pt x="96" y="9"/>
                    <a:pt x="97" y="8"/>
                  </a:cubicBezTo>
                  <a:cubicBezTo>
                    <a:pt x="98" y="8"/>
                    <a:pt x="98" y="8"/>
                    <a:pt x="98" y="8"/>
                  </a:cubicBezTo>
                  <a:cubicBezTo>
                    <a:pt x="100" y="8"/>
                    <a:pt x="101" y="9"/>
                    <a:pt x="103" y="10"/>
                  </a:cubicBezTo>
                  <a:cubicBezTo>
                    <a:pt x="103" y="10"/>
                    <a:pt x="103" y="12"/>
                    <a:pt x="103" y="12"/>
                  </a:cubicBezTo>
                  <a:cubicBezTo>
                    <a:pt x="106" y="13"/>
                    <a:pt x="108" y="13"/>
                    <a:pt x="110" y="14"/>
                  </a:cubicBezTo>
                  <a:cubicBezTo>
                    <a:pt x="111" y="15"/>
                    <a:pt x="113" y="16"/>
                    <a:pt x="114" y="17"/>
                  </a:cubicBezTo>
                  <a:cubicBezTo>
                    <a:pt x="115" y="17"/>
                    <a:pt x="114" y="16"/>
                    <a:pt x="114" y="16"/>
                  </a:cubicBezTo>
                  <a:cubicBezTo>
                    <a:pt x="118" y="18"/>
                    <a:pt x="122" y="20"/>
                    <a:pt x="126" y="23"/>
                  </a:cubicBezTo>
                  <a:cubicBezTo>
                    <a:pt x="127" y="23"/>
                    <a:pt x="128" y="24"/>
                    <a:pt x="130" y="24"/>
                  </a:cubicBezTo>
                  <a:cubicBezTo>
                    <a:pt x="130" y="25"/>
                    <a:pt x="131" y="25"/>
                    <a:pt x="131" y="25"/>
                  </a:cubicBezTo>
                  <a:close/>
                  <a:moveTo>
                    <a:pt x="139" y="83"/>
                  </a:moveTo>
                  <a:cubicBezTo>
                    <a:pt x="139" y="83"/>
                    <a:pt x="139" y="83"/>
                    <a:pt x="139" y="83"/>
                  </a:cubicBezTo>
                  <a:cubicBezTo>
                    <a:pt x="139" y="83"/>
                    <a:pt x="138" y="83"/>
                    <a:pt x="138" y="84"/>
                  </a:cubicBezTo>
                  <a:cubicBezTo>
                    <a:pt x="138" y="85"/>
                    <a:pt x="138" y="86"/>
                    <a:pt x="138" y="87"/>
                  </a:cubicBezTo>
                  <a:cubicBezTo>
                    <a:pt x="138" y="87"/>
                    <a:pt x="138" y="88"/>
                    <a:pt x="137" y="88"/>
                  </a:cubicBezTo>
                  <a:cubicBezTo>
                    <a:pt x="137" y="88"/>
                    <a:pt x="137" y="88"/>
                    <a:pt x="137" y="88"/>
                  </a:cubicBezTo>
                  <a:cubicBezTo>
                    <a:pt x="137" y="88"/>
                    <a:pt x="138" y="88"/>
                    <a:pt x="137" y="87"/>
                  </a:cubicBezTo>
                  <a:cubicBezTo>
                    <a:pt x="137" y="87"/>
                    <a:pt x="136" y="88"/>
                    <a:pt x="136" y="88"/>
                  </a:cubicBezTo>
                  <a:cubicBezTo>
                    <a:pt x="136" y="87"/>
                    <a:pt x="137" y="86"/>
                    <a:pt x="137" y="86"/>
                  </a:cubicBezTo>
                  <a:cubicBezTo>
                    <a:pt x="136" y="85"/>
                    <a:pt x="135" y="85"/>
                    <a:pt x="135" y="85"/>
                  </a:cubicBezTo>
                  <a:cubicBezTo>
                    <a:pt x="134" y="85"/>
                    <a:pt x="134" y="84"/>
                    <a:pt x="133" y="83"/>
                  </a:cubicBezTo>
                  <a:cubicBezTo>
                    <a:pt x="133" y="82"/>
                    <a:pt x="133" y="84"/>
                    <a:pt x="133" y="82"/>
                  </a:cubicBezTo>
                  <a:cubicBezTo>
                    <a:pt x="133" y="81"/>
                    <a:pt x="134" y="82"/>
                    <a:pt x="134" y="82"/>
                  </a:cubicBezTo>
                  <a:cubicBezTo>
                    <a:pt x="135" y="81"/>
                    <a:pt x="134" y="82"/>
                    <a:pt x="135" y="83"/>
                  </a:cubicBezTo>
                  <a:cubicBezTo>
                    <a:pt x="135" y="84"/>
                    <a:pt x="136" y="82"/>
                    <a:pt x="136" y="82"/>
                  </a:cubicBezTo>
                  <a:cubicBezTo>
                    <a:pt x="137" y="82"/>
                    <a:pt x="137" y="82"/>
                    <a:pt x="137" y="82"/>
                  </a:cubicBezTo>
                  <a:cubicBezTo>
                    <a:pt x="138" y="82"/>
                    <a:pt x="138" y="82"/>
                    <a:pt x="138" y="82"/>
                  </a:cubicBezTo>
                  <a:cubicBezTo>
                    <a:pt x="138" y="82"/>
                    <a:pt x="138" y="82"/>
                    <a:pt x="138" y="82"/>
                  </a:cubicBezTo>
                  <a:cubicBezTo>
                    <a:pt x="138" y="82"/>
                    <a:pt x="139" y="82"/>
                    <a:pt x="139" y="83"/>
                  </a:cubicBezTo>
                  <a:close/>
                  <a:moveTo>
                    <a:pt x="34" y="128"/>
                  </a:moveTo>
                  <a:cubicBezTo>
                    <a:pt x="33" y="127"/>
                    <a:pt x="31" y="127"/>
                    <a:pt x="30" y="126"/>
                  </a:cubicBezTo>
                  <a:cubicBezTo>
                    <a:pt x="30" y="125"/>
                    <a:pt x="30" y="125"/>
                    <a:pt x="30" y="124"/>
                  </a:cubicBezTo>
                  <a:cubicBezTo>
                    <a:pt x="30" y="123"/>
                    <a:pt x="29" y="122"/>
                    <a:pt x="29" y="121"/>
                  </a:cubicBezTo>
                  <a:cubicBezTo>
                    <a:pt x="29" y="121"/>
                    <a:pt x="28" y="120"/>
                    <a:pt x="28" y="120"/>
                  </a:cubicBezTo>
                  <a:cubicBezTo>
                    <a:pt x="28" y="117"/>
                    <a:pt x="27" y="114"/>
                    <a:pt x="27" y="112"/>
                  </a:cubicBezTo>
                  <a:cubicBezTo>
                    <a:pt x="27" y="108"/>
                    <a:pt x="27" y="104"/>
                    <a:pt x="25" y="100"/>
                  </a:cubicBezTo>
                  <a:cubicBezTo>
                    <a:pt x="24" y="95"/>
                    <a:pt x="23" y="98"/>
                    <a:pt x="21" y="92"/>
                  </a:cubicBezTo>
                  <a:cubicBezTo>
                    <a:pt x="21" y="91"/>
                    <a:pt x="20" y="91"/>
                    <a:pt x="20" y="91"/>
                  </a:cubicBezTo>
                  <a:cubicBezTo>
                    <a:pt x="20" y="90"/>
                    <a:pt x="18" y="86"/>
                    <a:pt x="18" y="85"/>
                  </a:cubicBezTo>
                  <a:cubicBezTo>
                    <a:pt x="18" y="84"/>
                    <a:pt x="18" y="83"/>
                    <a:pt x="18" y="82"/>
                  </a:cubicBezTo>
                  <a:cubicBezTo>
                    <a:pt x="17" y="80"/>
                    <a:pt x="18" y="80"/>
                    <a:pt x="19" y="79"/>
                  </a:cubicBezTo>
                  <a:cubicBezTo>
                    <a:pt x="19" y="79"/>
                    <a:pt x="19" y="79"/>
                    <a:pt x="19" y="78"/>
                  </a:cubicBezTo>
                  <a:cubicBezTo>
                    <a:pt x="19" y="78"/>
                    <a:pt x="19" y="78"/>
                    <a:pt x="19" y="77"/>
                  </a:cubicBezTo>
                  <a:cubicBezTo>
                    <a:pt x="19" y="76"/>
                    <a:pt x="19" y="75"/>
                    <a:pt x="19" y="74"/>
                  </a:cubicBezTo>
                  <a:cubicBezTo>
                    <a:pt x="19" y="74"/>
                    <a:pt x="19" y="74"/>
                    <a:pt x="19" y="74"/>
                  </a:cubicBezTo>
                  <a:cubicBezTo>
                    <a:pt x="19" y="73"/>
                    <a:pt x="19" y="73"/>
                    <a:pt x="19" y="73"/>
                  </a:cubicBezTo>
                  <a:cubicBezTo>
                    <a:pt x="19" y="73"/>
                    <a:pt x="18" y="72"/>
                    <a:pt x="18" y="73"/>
                  </a:cubicBezTo>
                  <a:cubicBezTo>
                    <a:pt x="18" y="73"/>
                    <a:pt x="18" y="74"/>
                    <a:pt x="18" y="74"/>
                  </a:cubicBezTo>
                  <a:cubicBezTo>
                    <a:pt x="18" y="74"/>
                    <a:pt x="17" y="74"/>
                    <a:pt x="17" y="73"/>
                  </a:cubicBezTo>
                  <a:cubicBezTo>
                    <a:pt x="16" y="72"/>
                    <a:pt x="15" y="70"/>
                    <a:pt x="14" y="69"/>
                  </a:cubicBezTo>
                  <a:cubicBezTo>
                    <a:pt x="13" y="68"/>
                    <a:pt x="12" y="68"/>
                    <a:pt x="11" y="67"/>
                  </a:cubicBezTo>
                  <a:cubicBezTo>
                    <a:pt x="11" y="67"/>
                    <a:pt x="11" y="66"/>
                    <a:pt x="11" y="66"/>
                  </a:cubicBezTo>
                  <a:cubicBezTo>
                    <a:pt x="8" y="66"/>
                    <a:pt x="6" y="67"/>
                    <a:pt x="5" y="64"/>
                  </a:cubicBezTo>
                  <a:cubicBezTo>
                    <a:pt x="4" y="60"/>
                    <a:pt x="4" y="61"/>
                    <a:pt x="3" y="59"/>
                  </a:cubicBezTo>
                  <a:cubicBezTo>
                    <a:pt x="3" y="58"/>
                    <a:pt x="4" y="58"/>
                    <a:pt x="3" y="57"/>
                  </a:cubicBezTo>
                  <a:cubicBezTo>
                    <a:pt x="3" y="57"/>
                    <a:pt x="3" y="57"/>
                    <a:pt x="3" y="57"/>
                  </a:cubicBezTo>
                  <a:cubicBezTo>
                    <a:pt x="3" y="59"/>
                    <a:pt x="4" y="60"/>
                    <a:pt x="3" y="61"/>
                  </a:cubicBezTo>
                  <a:cubicBezTo>
                    <a:pt x="2" y="62"/>
                    <a:pt x="2" y="59"/>
                    <a:pt x="2" y="56"/>
                  </a:cubicBezTo>
                  <a:cubicBezTo>
                    <a:pt x="2" y="55"/>
                    <a:pt x="2" y="54"/>
                    <a:pt x="1" y="54"/>
                  </a:cubicBezTo>
                  <a:cubicBezTo>
                    <a:pt x="0" y="52"/>
                    <a:pt x="0" y="52"/>
                    <a:pt x="0" y="50"/>
                  </a:cubicBezTo>
                  <a:cubicBezTo>
                    <a:pt x="0" y="49"/>
                    <a:pt x="3" y="44"/>
                    <a:pt x="4" y="43"/>
                  </a:cubicBezTo>
                  <a:cubicBezTo>
                    <a:pt x="4" y="42"/>
                    <a:pt x="3" y="41"/>
                    <a:pt x="4" y="40"/>
                  </a:cubicBezTo>
                  <a:cubicBezTo>
                    <a:pt x="4" y="40"/>
                    <a:pt x="4" y="40"/>
                    <a:pt x="4" y="40"/>
                  </a:cubicBezTo>
                  <a:cubicBezTo>
                    <a:pt x="5" y="40"/>
                    <a:pt x="4" y="39"/>
                    <a:pt x="5" y="39"/>
                  </a:cubicBezTo>
                  <a:cubicBezTo>
                    <a:pt x="5" y="39"/>
                    <a:pt x="5" y="38"/>
                    <a:pt x="5" y="37"/>
                  </a:cubicBezTo>
                  <a:cubicBezTo>
                    <a:pt x="5" y="37"/>
                    <a:pt x="4" y="38"/>
                    <a:pt x="4" y="38"/>
                  </a:cubicBezTo>
                  <a:cubicBezTo>
                    <a:pt x="4" y="37"/>
                    <a:pt x="4" y="37"/>
                    <a:pt x="5" y="36"/>
                  </a:cubicBezTo>
                  <a:cubicBezTo>
                    <a:pt x="5" y="35"/>
                    <a:pt x="5" y="35"/>
                    <a:pt x="5" y="35"/>
                  </a:cubicBezTo>
                  <a:cubicBezTo>
                    <a:pt x="3" y="36"/>
                    <a:pt x="1" y="37"/>
                    <a:pt x="0" y="38"/>
                  </a:cubicBezTo>
                  <a:cubicBezTo>
                    <a:pt x="1" y="36"/>
                    <a:pt x="2" y="33"/>
                    <a:pt x="3" y="31"/>
                  </a:cubicBezTo>
                  <a:cubicBezTo>
                    <a:pt x="5" y="28"/>
                    <a:pt x="6" y="27"/>
                    <a:pt x="11" y="24"/>
                  </a:cubicBezTo>
                  <a:cubicBezTo>
                    <a:pt x="14" y="22"/>
                    <a:pt x="15" y="22"/>
                    <a:pt x="19" y="20"/>
                  </a:cubicBezTo>
                  <a:cubicBezTo>
                    <a:pt x="20" y="19"/>
                    <a:pt x="20" y="20"/>
                    <a:pt x="21" y="20"/>
                  </a:cubicBezTo>
                  <a:cubicBezTo>
                    <a:pt x="21" y="20"/>
                    <a:pt x="21" y="19"/>
                    <a:pt x="21" y="19"/>
                  </a:cubicBezTo>
                  <a:cubicBezTo>
                    <a:pt x="21" y="19"/>
                    <a:pt x="20" y="20"/>
                    <a:pt x="20" y="19"/>
                  </a:cubicBezTo>
                  <a:cubicBezTo>
                    <a:pt x="19" y="18"/>
                    <a:pt x="22" y="15"/>
                    <a:pt x="23" y="15"/>
                  </a:cubicBezTo>
                  <a:cubicBezTo>
                    <a:pt x="24" y="14"/>
                    <a:pt x="24" y="15"/>
                    <a:pt x="26" y="15"/>
                  </a:cubicBezTo>
                  <a:cubicBezTo>
                    <a:pt x="26" y="15"/>
                    <a:pt x="27" y="14"/>
                    <a:pt x="28" y="14"/>
                  </a:cubicBezTo>
                  <a:cubicBezTo>
                    <a:pt x="28" y="14"/>
                    <a:pt x="28" y="16"/>
                    <a:pt x="27" y="17"/>
                  </a:cubicBezTo>
                  <a:cubicBezTo>
                    <a:pt x="27" y="17"/>
                    <a:pt x="26" y="19"/>
                    <a:pt x="26" y="18"/>
                  </a:cubicBezTo>
                  <a:cubicBezTo>
                    <a:pt x="27" y="18"/>
                    <a:pt x="28" y="17"/>
                    <a:pt x="29" y="16"/>
                  </a:cubicBezTo>
                  <a:cubicBezTo>
                    <a:pt x="29" y="15"/>
                    <a:pt x="28" y="15"/>
                    <a:pt x="28" y="14"/>
                  </a:cubicBezTo>
                  <a:cubicBezTo>
                    <a:pt x="29" y="12"/>
                    <a:pt x="31" y="12"/>
                    <a:pt x="32" y="12"/>
                  </a:cubicBezTo>
                  <a:cubicBezTo>
                    <a:pt x="32" y="12"/>
                    <a:pt x="32" y="12"/>
                    <a:pt x="33" y="12"/>
                  </a:cubicBezTo>
                  <a:cubicBezTo>
                    <a:pt x="33" y="12"/>
                    <a:pt x="33" y="12"/>
                    <a:pt x="33" y="12"/>
                  </a:cubicBezTo>
                  <a:cubicBezTo>
                    <a:pt x="33" y="12"/>
                    <a:pt x="34" y="12"/>
                    <a:pt x="34" y="12"/>
                  </a:cubicBezTo>
                  <a:cubicBezTo>
                    <a:pt x="34" y="11"/>
                    <a:pt x="34" y="9"/>
                    <a:pt x="34" y="9"/>
                  </a:cubicBezTo>
                  <a:cubicBezTo>
                    <a:pt x="35" y="9"/>
                    <a:pt x="35" y="10"/>
                    <a:pt x="36" y="9"/>
                  </a:cubicBezTo>
                  <a:cubicBezTo>
                    <a:pt x="36" y="9"/>
                    <a:pt x="36" y="8"/>
                    <a:pt x="36" y="8"/>
                  </a:cubicBezTo>
                  <a:cubicBezTo>
                    <a:pt x="36" y="8"/>
                    <a:pt x="35" y="8"/>
                    <a:pt x="35" y="8"/>
                  </a:cubicBezTo>
                  <a:cubicBezTo>
                    <a:pt x="35" y="7"/>
                    <a:pt x="35" y="7"/>
                    <a:pt x="36" y="6"/>
                  </a:cubicBezTo>
                  <a:cubicBezTo>
                    <a:pt x="36" y="6"/>
                    <a:pt x="36" y="6"/>
                    <a:pt x="37" y="5"/>
                  </a:cubicBezTo>
                  <a:cubicBezTo>
                    <a:pt x="37" y="5"/>
                    <a:pt x="38" y="5"/>
                    <a:pt x="38" y="5"/>
                  </a:cubicBezTo>
                  <a:cubicBezTo>
                    <a:pt x="38" y="5"/>
                    <a:pt x="38" y="7"/>
                    <a:pt x="38" y="7"/>
                  </a:cubicBezTo>
                  <a:cubicBezTo>
                    <a:pt x="40" y="4"/>
                    <a:pt x="43" y="2"/>
                    <a:pt x="46" y="2"/>
                  </a:cubicBezTo>
                  <a:cubicBezTo>
                    <a:pt x="46" y="2"/>
                    <a:pt x="46" y="3"/>
                    <a:pt x="46" y="3"/>
                  </a:cubicBezTo>
                  <a:cubicBezTo>
                    <a:pt x="48" y="3"/>
                    <a:pt x="50" y="3"/>
                    <a:pt x="51" y="2"/>
                  </a:cubicBezTo>
                  <a:cubicBezTo>
                    <a:pt x="52" y="2"/>
                    <a:pt x="54" y="1"/>
                    <a:pt x="56" y="0"/>
                  </a:cubicBezTo>
                  <a:cubicBezTo>
                    <a:pt x="56" y="0"/>
                    <a:pt x="57" y="1"/>
                    <a:pt x="58" y="1"/>
                  </a:cubicBezTo>
                  <a:cubicBezTo>
                    <a:pt x="59" y="0"/>
                    <a:pt x="59" y="1"/>
                    <a:pt x="61" y="1"/>
                  </a:cubicBezTo>
                  <a:cubicBezTo>
                    <a:pt x="61" y="1"/>
                    <a:pt x="61" y="3"/>
                    <a:pt x="61" y="3"/>
                  </a:cubicBezTo>
                  <a:cubicBezTo>
                    <a:pt x="57" y="4"/>
                    <a:pt x="60" y="6"/>
                    <a:pt x="56" y="9"/>
                  </a:cubicBezTo>
                  <a:cubicBezTo>
                    <a:pt x="56" y="9"/>
                    <a:pt x="57" y="10"/>
                    <a:pt x="57" y="11"/>
                  </a:cubicBezTo>
                  <a:cubicBezTo>
                    <a:pt x="57" y="12"/>
                    <a:pt x="56" y="12"/>
                    <a:pt x="56" y="13"/>
                  </a:cubicBezTo>
                  <a:cubicBezTo>
                    <a:pt x="52" y="13"/>
                    <a:pt x="52" y="15"/>
                    <a:pt x="50" y="16"/>
                  </a:cubicBezTo>
                  <a:cubicBezTo>
                    <a:pt x="46" y="19"/>
                    <a:pt x="48" y="22"/>
                    <a:pt x="45" y="22"/>
                  </a:cubicBezTo>
                  <a:cubicBezTo>
                    <a:pt x="44" y="22"/>
                    <a:pt x="43" y="21"/>
                    <a:pt x="43" y="18"/>
                  </a:cubicBezTo>
                  <a:cubicBezTo>
                    <a:pt x="43" y="18"/>
                    <a:pt x="44" y="17"/>
                    <a:pt x="44" y="17"/>
                  </a:cubicBezTo>
                  <a:cubicBezTo>
                    <a:pt x="44" y="14"/>
                    <a:pt x="45" y="15"/>
                    <a:pt x="45" y="13"/>
                  </a:cubicBezTo>
                  <a:cubicBezTo>
                    <a:pt x="45" y="12"/>
                    <a:pt x="45" y="11"/>
                    <a:pt x="45" y="10"/>
                  </a:cubicBezTo>
                  <a:cubicBezTo>
                    <a:pt x="45" y="9"/>
                    <a:pt x="45" y="9"/>
                    <a:pt x="45" y="9"/>
                  </a:cubicBezTo>
                  <a:cubicBezTo>
                    <a:pt x="45" y="9"/>
                    <a:pt x="45" y="8"/>
                    <a:pt x="45" y="8"/>
                  </a:cubicBezTo>
                  <a:cubicBezTo>
                    <a:pt x="44" y="8"/>
                    <a:pt x="43" y="8"/>
                    <a:pt x="42" y="8"/>
                  </a:cubicBezTo>
                  <a:cubicBezTo>
                    <a:pt x="42" y="8"/>
                    <a:pt x="42" y="6"/>
                    <a:pt x="42" y="6"/>
                  </a:cubicBezTo>
                  <a:cubicBezTo>
                    <a:pt x="40" y="7"/>
                    <a:pt x="38" y="9"/>
                    <a:pt x="37" y="11"/>
                  </a:cubicBezTo>
                  <a:cubicBezTo>
                    <a:pt x="36" y="12"/>
                    <a:pt x="38" y="11"/>
                    <a:pt x="38" y="11"/>
                  </a:cubicBezTo>
                  <a:cubicBezTo>
                    <a:pt x="38" y="12"/>
                    <a:pt x="38" y="13"/>
                    <a:pt x="38" y="13"/>
                  </a:cubicBezTo>
                  <a:cubicBezTo>
                    <a:pt x="38" y="13"/>
                    <a:pt x="39" y="13"/>
                    <a:pt x="39" y="13"/>
                  </a:cubicBezTo>
                  <a:cubicBezTo>
                    <a:pt x="40" y="13"/>
                    <a:pt x="40" y="14"/>
                    <a:pt x="40" y="15"/>
                  </a:cubicBezTo>
                  <a:cubicBezTo>
                    <a:pt x="40" y="16"/>
                    <a:pt x="40" y="16"/>
                    <a:pt x="40" y="16"/>
                  </a:cubicBezTo>
                  <a:cubicBezTo>
                    <a:pt x="40" y="17"/>
                    <a:pt x="40" y="18"/>
                    <a:pt x="39" y="18"/>
                  </a:cubicBezTo>
                  <a:cubicBezTo>
                    <a:pt x="39" y="18"/>
                    <a:pt x="39" y="17"/>
                    <a:pt x="38" y="18"/>
                  </a:cubicBezTo>
                  <a:cubicBezTo>
                    <a:pt x="38" y="18"/>
                    <a:pt x="38" y="19"/>
                    <a:pt x="38" y="20"/>
                  </a:cubicBezTo>
                  <a:cubicBezTo>
                    <a:pt x="38" y="21"/>
                    <a:pt x="37" y="20"/>
                    <a:pt x="37" y="20"/>
                  </a:cubicBezTo>
                  <a:cubicBezTo>
                    <a:pt x="37" y="21"/>
                    <a:pt x="37" y="21"/>
                    <a:pt x="37" y="21"/>
                  </a:cubicBezTo>
                  <a:cubicBezTo>
                    <a:pt x="36" y="22"/>
                    <a:pt x="36" y="22"/>
                    <a:pt x="35" y="22"/>
                  </a:cubicBezTo>
                  <a:cubicBezTo>
                    <a:pt x="35" y="22"/>
                    <a:pt x="35" y="21"/>
                    <a:pt x="35" y="20"/>
                  </a:cubicBezTo>
                  <a:cubicBezTo>
                    <a:pt x="34" y="19"/>
                    <a:pt x="35" y="20"/>
                    <a:pt x="34" y="20"/>
                  </a:cubicBezTo>
                  <a:cubicBezTo>
                    <a:pt x="34" y="20"/>
                    <a:pt x="33" y="21"/>
                    <a:pt x="33" y="20"/>
                  </a:cubicBezTo>
                  <a:cubicBezTo>
                    <a:pt x="33" y="18"/>
                    <a:pt x="33" y="19"/>
                    <a:pt x="35" y="18"/>
                  </a:cubicBezTo>
                  <a:cubicBezTo>
                    <a:pt x="36" y="18"/>
                    <a:pt x="36" y="17"/>
                    <a:pt x="36" y="17"/>
                  </a:cubicBezTo>
                  <a:cubicBezTo>
                    <a:pt x="36" y="15"/>
                    <a:pt x="36" y="15"/>
                    <a:pt x="35" y="15"/>
                  </a:cubicBezTo>
                  <a:cubicBezTo>
                    <a:pt x="35" y="15"/>
                    <a:pt x="34" y="15"/>
                    <a:pt x="34" y="15"/>
                  </a:cubicBezTo>
                  <a:cubicBezTo>
                    <a:pt x="33" y="16"/>
                    <a:pt x="33" y="17"/>
                    <a:pt x="33" y="18"/>
                  </a:cubicBezTo>
                  <a:cubicBezTo>
                    <a:pt x="32" y="19"/>
                    <a:pt x="32" y="18"/>
                    <a:pt x="32" y="19"/>
                  </a:cubicBezTo>
                  <a:cubicBezTo>
                    <a:pt x="31" y="20"/>
                    <a:pt x="32" y="21"/>
                    <a:pt x="32" y="21"/>
                  </a:cubicBezTo>
                  <a:cubicBezTo>
                    <a:pt x="31" y="22"/>
                    <a:pt x="30" y="21"/>
                    <a:pt x="29" y="22"/>
                  </a:cubicBezTo>
                  <a:cubicBezTo>
                    <a:pt x="28" y="22"/>
                    <a:pt x="28" y="22"/>
                    <a:pt x="27" y="22"/>
                  </a:cubicBezTo>
                  <a:cubicBezTo>
                    <a:pt x="26" y="23"/>
                    <a:pt x="25" y="25"/>
                    <a:pt x="24" y="26"/>
                  </a:cubicBezTo>
                  <a:cubicBezTo>
                    <a:pt x="24" y="26"/>
                    <a:pt x="24" y="27"/>
                    <a:pt x="24" y="27"/>
                  </a:cubicBezTo>
                  <a:cubicBezTo>
                    <a:pt x="24" y="28"/>
                    <a:pt x="25" y="28"/>
                    <a:pt x="25" y="28"/>
                  </a:cubicBezTo>
                  <a:cubicBezTo>
                    <a:pt x="26" y="28"/>
                    <a:pt x="27" y="28"/>
                    <a:pt x="27" y="28"/>
                  </a:cubicBezTo>
                  <a:cubicBezTo>
                    <a:pt x="27" y="29"/>
                    <a:pt x="27" y="30"/>
                    <a:pt x="27" y="31"/>
                  </a:cubicBezTo>
                  <a:cubicBezTo>
                    <a:pt x="27" y="32"/>
                    <a:pt x="27" y="32"/>
                    <a:pt x="27" y="31"/>
                  </a:cubicBezTo>
                  <a:cubicBezTo>
                    <a:pt x="28" y="28"/>
                    <a:pt x="30" y="28"/>
                    <a:pt x="31" y="22"/>
                  </a:cubicBezTo>
                  <a:cubicBezTo>
                    <a:pt x="32" y="22"/>
                    <a:pt x="32" y="21"/>
                    <a:pt x="32" y="21"/>
                  </a:cubicBezTo>
                  <a:cubicBezTo>
                    <a:pt x="34" y="21"/>
                    <a:pt x="34" y="21"/>
                    <a:pt x="35" y="24"/>
                  </a:cubicBezTo>
                  <a:cubicBezTo>
                    <a:pt x="35" y="25"/>
                    <a:pt x="36" y="22"/>
                    <a:pt x="37" y="22"/>
                  </a:cubicBezTo>
                  <a:cubicBezTo>
                    <a:pt x="37" y="23"/>
                    <a:pt x="37" y="25"/>
                    <a:pt x="37" y="26"/>
                  </a:cubicBezTo>
                  <a:cubicBezTo>
                    <a:pt x="37" y="27"/>
                    <a:pt x="38" y="27"/>
                    <a:pt x="38" y="28"/>
                  </a:cubicBezTo>
                  <a:cubicBezTo>
                    <a:pt x="38" y="29"/>
                    <a:pt x="37" y="31"/>
                    <a:pt x="37" y="32"/>
                  </a:cubicBezTo>
                  <a:cubicBezTo>
                    <a:pt x="37" y="33"/>
                    <a:pt x="38" y="32"/>
                    <a:pt x="38" y="32"/>
                  </a:cubicBezTo>
                  <a:cubicBezTo>
                    <a:pt x="39" y="33"/>
                    <a:pt x="39" y="34"/>
                    <a:pt x="38" y="34"/>
                  </a:cubicBezTo>
                  <a:cubicBezTo>
                    <a:pt x="37" y="35"/>
                    <a:pt x="36" y="36"/>
                    <a:pt x="35" y="35"/>
                  </a:cubicBezTo>
                  <a:cubicBezTo>
                    <a:pt x="34" y="34"/>
                    <a:pt x="36" y="33"/>
                    <a:pt x="36" y="32"/>
                  </a:cubicBezTo>
                  <a:cubicBezTo>
                    <a:pt x="35" y="31"/>
                    <a:pt x="34" y="31"/>
                    <a:pt x="33" y="32"/>
                  </a:cubicBezTo>
                  <a:cubicBezTo>
                    <a:pt x="32" y="33"/>
                    <a:pt x="32" y="35"/>
                    <a:pt x="32" y="36"/>
                  </a:cubicBezTo>
                  <a:cubicBezTo>
                    <a:pt x="33" y="36"/>
                    <a:pt x="34" y="35"/>
                    <a:pt x="34" y="36"/>
                  </a:cubicBezTo>
                  <a:cubicBezTo>
                    <a:pt x="34" y="39"/>
                    <a:pt x="32" y="39"/>
                    <a:pt x="31" y="39"/>
                  </a:cubicBezTo>
                  <a:cubicBezTo>
                    <a:pt x="31" y="39"/>
                    <a:pt x="30" y="38"/>
                    <a:pt x="30" y="39"/>
                  </a:cubicBezTo>
                  <a:cubicBezTo>
                    <a:pt x="28" y="41"/>
                    <a:pt x="26" y="43"/>
                    <a:pt x="24" y="45"/>
                  </a:cubicBezTo>
                  <a:cubicBezTo>
                    <a:pt x="24" y="45"/>
                    <a:pt x="24" y="46"/>
                    <a:pt x="23" y="48"/>
                  </a:cubicBezTo>
                  <a:cubicBezTo>
                    <a:pt x="23" y="49"/>
                    <a:pt x="22" y="49"/>
                    <a:pt x="22" y="49"/>
                  </a:cubicBezTo>
                  <a:cubicBezTo>
                    <a:pt x="21" y="51"/>
                    <a:pt x="21" y="51"/>
                    <a:pt x="20" y="53"/>
                  </a:cubicBezTo>
                  <a:cubicBezTo>
                    <a:pt x="19" y="54"/>
                    <a:pt x="19" y="55"/>
                    <a:pt x="20" y="55"/>
                  </a:cubicBezTo>
                  <a:cubicBezTo>
                    <a:pt x="20" y="56"/>
                    <a:pt x="21" y="55"/>
                    <a:pt x="22" y="55"/>
                  </a:cubicBezTo>
                  <a:cubicBezTo>
                    <a:pt x="22" y="56"/>
                    <a:pt x="21" y="58"/>
                    <a:pt x="21" y="58"/>
                  </a:cubicBezTo>
                  <a:cubicBezTo>
                    <a:pt x="21" y="59"/>
                    <a:pt x="20" y="59"/>
                    <a:pt x="20" y="59"/>
                  </a:cubicBezTo>
                  <a:cubicBezTo>
                    <a:pt x="20" y="58"/>
                    <a:pt x="20" y="57"/>
                    <a:pt x="20" y="56"/>
                  </a:cubicBezTo>
                  <a:cubicBezTo>
                    <a:pt x="20" y="56"/>
                    <a:pt x="20" y="57"/>
                    <a:pt x="19" y="57"/>
                  </a:cubicBezTo>
                  <a:cubicBezTo>
                    <a:pt x="16" y="58"/>
                    <a:pt x="20" y="55"/>
                    <a:pt x="17" y="53"/>
                  </a:cubicBezTo>
                  <a:cubicBezTo>
                    <a:pt x="16" y="53"/>
                    <a:pt x="16" y="53"/>
                    <a:pt x="15" y="53"/>
                  </a:cubicBezTo>
                  <a:cubicBezTo>
                    <a:pt x="15" y="54"/>
                    <a:pt x="16" y="54"/>
                    <a:pt x="15" y="54"/>
                  </a:cubicBezTo>
                  <a:cubicBezTo>
                    <a:pt x="12" y="55"/>
                    <a:pt x="10" y="55"/>
                    <a:pt x="10" y="62"/>
                  </a:cubicBezTo>
                  <a:cubicBezTo>
                    <a:pt x="10" y="63"/>
                    <a:pt x="11" y="64"/>
                    <a:pt x="12" y="64"/>
                  </a:cubicBezTo>
                  <a:cubicBezTo>
                    <a:pt x="12" y="64"/>
                    <a:pt x="13" y="63"/>
                    <a:pt x="13" y="62"/>
                  </a:cubicBezTo>
                  <a:cubicBezTo>
                    <a:pt x="14" y="62"/>
                    <a:pt x="13" y="61"/>
                    <a:pt x="14" y="61"/>
                  </a:cubicBezTo>
                  <a:cubicBezTo>
                    <a:pt x="15" y="61"/>
                    <a:pt x="15" y="60"/>
                    <a:pt x="15" y="61"/>
                  </a:cubicBezTo>
                  <a:cubicBezTo>
                    <a:pt x="15" y="61"/>
                    <a:pt x="15" y="62"/>
                    <a:pt x="15" y="62"/>
                  </a:cubicBezTo>
                  <a:cubicBezTo>
                    <a:pt x="15" y="64"/>
                    <a:pt x="14" y="64"/>
                    <a:pt x="14" y="66"/>
                  </a:cubicBezTo>
                  <a:cubicBezTo>
                    <a:pt x="15" y="66"/>
                    <a:pt x="15" y="66"/>
                    <a:pt x="16" y="66"/>
                  </a:cubicBezTo>
                  <a:cubicBezTo>
                    <a:pt x="17" y="66"/>
                    <a:pt x="16" y="68"/>
                    <a:pt x="16" y="69"/>
                  </a:cubicBezTo>
                  <a:cubicBezTo>
                    <a:pt x="16" y="70"/>
                    <a:pt x="16" y="71"/>
                    <a:pt x="17" y="72"/>
                  </a:cubicBezTo>
                  <a:cubicBezTo>
                    <a:pt x="19" y="72"/>
                    <a:pt x="20" y="68"/>
                    <a:pt x="22" y="70"/>
                  </a:cubicBezTo>
                  <a:cubicBezTo>
                    <a:pt x="24" y="71"/>
                    <a:pt x="26" y="71"/>
                    <a:pt x="28" y="70"/>
                  </a:cubicBezTo>
                  <a:cubicBezTo>
                    <a:pt x="29" y="70"/>
                    <a:pt x="29" y="68"/>
                    <a:pt x="29" y="67"/>
                  </a:cubicBezTo>
                  <a:cubicBezTo>
                    <a:pt x="29" y="67"/>
                    <a:pt x="29" y="67"/>
                    <a:pt x="29" y="67"/>
                  </a:cubicBezTo>
                  <a:cubicBezTo>
                    <a:pt x="29" y="69"/>
                    <a:pt x="28" y="71"/>
                    <a:pt x="29" y="73"/>
                  </a:cubicBezTo>
                  <a:cubicBezTo>
                    <a:pt x="29" y="74"/>
                    <a:pt x="30" y="75"/>
                    <a:pt x="31" y="76"/>
                  </a:cubicBezTo>
                  <a:cubicBezTo>
                    <a:pt x="32" y="76"/>
                    <a:pt x="33" y="76"/>
                    <a:pt x="34" y="76"/>
                  </a:cubicBezTo>
                  <a:cubicBezTo>
                    <a:pt x="38" y="79"/>
                    <a:pt x="36" y="81"/>
                    <a:pt x="41" y="85"/>
                  </a:cubicBezTo>
                  <a:cubicBezTo>
                    <a:pt x="43" y="86"/>
                    <a:pt x="43" y="87"/>
                    <a:pt x="43" y="89"/>
                  </a:cubicBezTo>
                  <a:cubicBezTo>
                    <a:pt x="43" y="90"/>
                    <a:pt x="43" y="90"/>
                    <a:pt x="43" y="91"/>
                  </a:cubicBezTo>
                  <a:cubicBezTo>
                    <a:pt x="43" y="93"/>
                    <a:pt x="43" y="93"/>
                    <a:pt x="43" y="94"/>
                  </a:cubicBezTo>
                  <a:cubicBezTo>
                    <a:pt x="42" y="94"/>
                    <a:pt x="42" y="94"/>
                    <a:pt x="42" y="95"/>
                  </a:cubicBezTo>
                  <a:cubicBezTo>
                    <a:pt x="41" y="98"/>
                    <a:pt x="43" y="102"/>
                    <a:pt x="41" y="106"/>
                  </a:cubicBezTo>
                  <a:cubicBezTo>
                    <a:pt x="40" y="107"/>
                    <a:pt x="39" y="106"/>
                    <a:pt x="38" y="107"/>
                  </a:cubicBezTo>
                  <a:cubicBezTo>
                    <a:pt x="38" y="108"/>
                    <a:pt x="38" y="109"/>
                    <a:pt x="38" y="110"/>
                  </a:cubicBezTo>
                  <a:cubicBezTo>
                    <a:pt x="38" y="112"/>
                    <a:pt x="37" y="114"/>
                    <a:pt x="37" y="115"/>
                  </a:cubicBezTo>
                  <a:cubicBezTo>
                    <a:pt x="37" y="116"/>
                    <a:pt x="37" y="117"/>
                    <a:pt x="36" y="117"/>
                  </a:cubicBezTo>
                  <a:cubicBezTo>
                    <a:pt x="36" y="116"/>
                    <a:pt x="35" y="116"/>
                    <a:pt x="35" y="116"/>
                  </a:cubicBezTo>
                  <a:cubicBezTo>
                    <a:pt x="35" y="117"/>
                    <a:pt x="35" y="117"/>
                    <a:pt x="35" y="118"/>
                  </a:cubicBezTo>
                  <a:cubicBezTo>
                    <a:pt x="35" y="119"/>
                    <a:pt x="36" y="119"/>
                    <a:pt x="36" y="120"/>
                  </a:cubicBezTo>
                  <a:cubicBezTo>
                    <a:pt x="35" y="120"/>
                    <a:pt x="35" y="120"/>
                    <a:pt x="35" y="120"/>
                  </a:cubicBezTo>
                  <a:cubicBezTo>
                    <a:pt x="35" y="120"/>
                    <a:pt x="34" y="119"/>
                    <a:pt x="34" y="120"/>
                  </a:cubicBezTo>
                  <a:cubicBezTo>
                    <a:pt x="33" y="120"/>
                    <a:pt x="34" y="121"/>
                    <a:pt x="34" y="122"/>
                  </a:cubicBezTo>
                  <a:cubicBezTo>
                    <a:pt x="34" y="122"/>
                    <a:pt x="33" y="122"/>
                    <a:pt x="33" y="122"/>
                  </a:cubicBezTo>
                  <a:cubicBezTo>
                    <a:pt x="33" y="123"/>
                    <a:pt x="33" y="125"/>
                    <a:pt x="34" y="126"/>
                  </a:cubicBezTo>
                  <a:cubicBezTo>
                    <a:pt x="34" y="127"/>
                    <a:pt x="34" y="128"/>
                    <a:pt x="34" y="128"/>
                  </a:cubicBezTo>
                  <a:close/>
                  <a:moveTo>
                    <a:pt x="132" y="85"/>
                  </a:moveTo>
                  <a:cubicBezTo>
                    <a:pt x="132" y="85"/>
                    <a:pt x="132" y="85"/>
                    <a:pt x="132" y="85"/>
                  </a:cubicBezTo>
                  <a:cubicBezTo>
                    <a:pt x="133" y="85"/>
                    <a:pt x="133" y="84"/>
                    <a:pt x="132" y="84"/>
                  </a:cubicBezTo>
                  <a:cubicBezTo>
                    <a:pt x="132" y="83"/>
                    <a:pt x="131" y="83"/>
                    <a:pt x="131" y="84"/>
                  </a:cubicBezTo>
                  <a:cubicBezTo>
                    <a:pt x="131" y="85"/>
                    <a:pt x="131" y="85"/>
                    <a:pt x="132" y="85"/>
                  </a:cubicBezTo>
                  <a:close/>
                  <a:moveTo>
                    <a:pt x="131" y="81"/>
                  </a:moveTo>
                  <a:cubicBezTo>
                    <a:pt x="131" y="81"/>
                    <a:pt x="130" y="82"/>
                    <a:pt x="131" y="82"/>
                  </a:cubicBezTo>
                  <a:cubicBezTo>
                    <a:pt x="131" y="82"/>
                    <a:pt x="132" y="82"/>
                    <a:pt x="132" y="82"/>
                  </a:cubicBezTo>
                  <a:cubicBezTo>
                    <a:pt x="132" y="81"/>
                    <a:pt x="133" y="79"/>
                    <a:pt x="132" y="79"/>
                  </a:cubicBezTo>
                  <a:cubicBezTo>
                    <a:pt x="131" y="78"/>
                    <a:pt x="131" y="79"/>
                    <a:pt x="131" y="81"/>
                  </a:cubicBezTo>
                  <a:close/>
                  <a:moveTo>
                    <a:pt x="126" y="84"/>
                  </a:moveTo>
                  <a:cubicBezTo>
                    <a:pt x="126" y="85"/>
                    <a:pt x="126" y="86"/>
                    <a:pt x="126" y="87"/>
                  </a:cubicBezTo>
                  <a:cubicBezTo>
                    <a:pt x="126" y="88"/>
                    <a:pt x="126" y="87"/>
                    <a:pt x="127" y="87"/>
                  </a:cubicBezTo>
                  <a:cubicBezTo>
                    <a:pt x="127" y="87"/>
                    <a:pt x="128" y="87"/>
                    <a:pt x="128" y="87"/>
                  </a:cubicBezTo>
                  <a:cubicBezTo>
                    <a:pt x="129" y="85"/>
                    <a:pt x="128" y="84"/>
                    <a:pt x="129" y="82"/>
                  </a:cubicBezTo>
                  <a:cubicBezTo>
                    <a:pt x="129" y="82"/>
                    <a:pt x="129" y="83"/>
                    <a:pt x="129" y="83"/>
                  </a:cubicBezTo>
                  <a:cubicBezTo>
                    <a:pt x="129" y="82"/>
                    <a:pt x="130" y="81"/>
                    <a:pt x="130" y="80"/>
                  </a:cubicBezTo>
                  <a:cubicBezTo>
                    <a:pt x="129" y="80"/>
                    <a:pt x="128" y="80"/>
                    <a:pt x="127" y="81"/>
                  </a:cubicBezTo>
                  <a:cubicBezTo>
                    <a:pt x="126" y="81"/>
                    <a:pt x="126" y="83"/>
                    <a:pt x="126" y="84"/>
                  </a:cubicBezTo>
                  <a:close/>
                  <a:moveTo>
                    <a:pt x="136" y="83"/>
                  </a:moveTo>
                  <a:cubicBezTo>
                    <a:pt x="137" y="82"/>
                    <a:pt x="138" y="83"/>
                    <a:pt x="137" y="85"/>
                  </a:cubicBezTo>
                  <a:cubicBezTo>
                    <a:pt x="135" y="86"/>
                    <a:pt x="135" y="84"/>
                    <a:pt x="136" y="83"/>
                  </a:cubicBezTo>
                  <a:close/>
                  <a:moveTo>
                    <a:pt x="122" y="85"/>
                  </a:moveTo>
                  <a:cubicBezTo>
                    <a:pt x="122" y="85"/>
                    <a:pt x="122" y="84"/>
                    <a:pt x="122" y="84"/>
                  </a:cubicBezTo>
                  <a:cubicBezTo>
                    <a:pt x="122" y="82"/>
                    <a:pt x="122" y="81"/>
                    <a:pt x="123" y="81"/>
                  </a:cubicBezTo>
                  <a:cubicBezTo>
                    <a:pt x="124" y="82"/>
                    <a:pt x="124" y="84"/>
                    <a:pt x="123" y="84"/>
                  </a:cubicBezTo>
                  <a:cubicBezTo>
                    <a:pt x="123" y="85"/>
                    <a:pt x="122" y="85"/>
                    <a:pt x="122" y="85"/>
                  </a:cubicBezTo>
                  <a:close/>
                  <a:moveTo>
                    <a:pt x="123" y="79"/>
                  </a:moveTo>
                  <a:cubicBezTo>
                    <a:pt x="122" y="80"/>
                    <a:pt x="121" y="80"/>
                    <a:pt x="121" y="81"/>
                  </a:cubicBezTo>
                  <a:cubicBezTo>
                    <a:pt x="120" y="84"/>
                    <a:pt x="121" y="85"/>
                    <a:pt x="122" y="86"/>
                  </a:cubicBezTo>
                  <a:cubicBezTo>
                    <a:pt x="123" y="86"/>
                    <a:pt x="124" y="87"/>
                    <a:pt x="124" y="86"/>
                  </a:cubicBezTo>
                  <a:cubicBezTo>
                    <a:pt x="125" y="86"/>
                    <a:pt x="126" y="82"/>
                    <a:pt x="126" y="81"/>
                  </a:cubicBezTo>
                  <a:cubicBezTo>
                    <a:pt x="126" y="79"/>
                    <a:pt x="126" y="81"/>
                    <a:pt x="126" y="80"/>
                  </a:cubicBezTo>
                  <a:cubicBezTo>
                    <a:pt x="126" y="79"/>
                    <a:pt x="127" y="78"/>
                    <a:pt x="127" y="78"/>
                  </a:cubicBezTo>
                  <a:cubicBezTo>
                    <a:pt x="127" y="77"/>
                    <a:pt x="126" y="76"/>
                    <a:pt x="126" y="76"/>
                  </a:cubicBezTo>
                  <a:cubicBezTo>
                    <a:pt x="126" y="75"/>
                    <a:pt x="125" y="75"/>
                    <a:pt x="125" y="76"/>
                  </a:cubicBezTo>
                  <a:cubicBezTo>
                    <a:pt x="124" y="77"/>
                    <a:pt x="124" y="78"/>
                    <a:pt x="123" y="79"/>
                  </a:cubicBezTo>
                  <a:cubicBezTo>
                    <a:pt x="123" y="79"/>
                    <a:pt x="123" y="79"/>
                    <a:pt x="123" y="79"/>
                  </a:cubicBezTo>
                  <a:close/>
                  <a:moveTo>
                    <a:pt x="55" y="18"/>
                  </a:moveTo>
                  <a:cubicBezTo>
                    <a:pt x="55" y="19"/>
                    <a:pt x="56" y="18"/>
                    <a:pt x="57" y="18"/>
                  </a:cubicBezTo>
                  <a:cubicBezTo>
                    <a:pt x="57" y="18"/>
                    <a:pt x="59" y="17"/>
                    <a:pt x="59" y="16"/>
                  </a:cubicBezTo>
                  <a:cubicBezTo>
                    <a:pt x="59" y="15"/>
                    <a:pt x="59" y="14"/>
                    <a:pt x="58" y="14"/>
                  </a:cubicBezTo>
                  <a:cubicBezTo>
                    <a:pt x="58" y="15"/>
                    <a:pt x="57" y="15"/>
                    <a:pt x="57" y="15"/>
                  </a:cubicBezTo>
                  <a:cubicBezTo>
                    <a:pt x="56" y="15"/>
                    <a:pt x="55" y="15"/>
                    <a:pt x="55" y="18"/>
                  </a:cubicBezTo>
                  <a:close/>
                  <a:moveTo>
                    <a:pt x="24" y="17"/>
                  </a:moveTo>
                  <a:cubicBezTo>
                    <a:pt x="24" y="16"/>
                    <a:pt x="25" y="16"/>
                    <a:pt x="26" y="16"/>
                  </a:cubicBezTo>
                  <a:cubicBezTo>
                    <a:pt x="26" y="16"/>
                    <a:pt x="26" y="17"/>
                    <a:pt x="25" y="18"/>
                  </a:cubicBezTo>
                  <a:cubicBezTo>
                    <a:pt x="25" y="19"/>
                    <a:pt x="24" y="20"/>
                    <a:pt x="23" y="20"/>
                  </a:cubicBezTo>
                  <a:cubicBezTo>
                    <a:pt x="23" y="19"/>
                    <a:pt x="23" y="18"/>
                    <a:pt x="24" y="17"/>
                  </a:cubicBezTo>
                  <a:close/>
                  <a:moveTo>
                    <a:pt x="30" y="69"/>
                  </a:moveTo>
                  <a:cubicBezTo>
                    <a:pt x="30" y="70"/>
                    <a:pt x="30" y="70"/>
                    <a:pt x="30" y="69"/>
                  </a:cubicBezTo>
                  <a:cubicBezTo>
                    <a:pt x="30" y="69"/>
                    <a:pt x="30" y="69"/>
                    <a:pt x="30" y="68"/>
                  </a:cubicBezTo>
                  <a:cubicBezTo>
                    <a:pt x="30" y="68"/>
                    <a:pt x="30" y="68"/>
                    <a:pt x="30" y="68"/>
                  </a:cubicBezTo>
                  <a:cubicBezTo>
                    <a:pt x="29" y="68"/>
                    <a:pt x="29" y="69"/>
                    <a:pt x="30" y="69"/>
                  </a:cubicBezTo>
                  <a:close/>
                  <a:moveTo>
                    <a:pt x="22" y="59"/>
                  </a:moveTo>
                  <a:cubicBezTo>
                    <a:pt x="22" y="59"/>
                    <a:pt x="22" y="59"/>
                    <a:pt x="22" y="59"/>
                  </a:cubicBezTo>
                  <a:cubicBezTo>
                    <a:pt x="22" y="58"/>
                    <a:pt x="22" y="58"/>
                    <a:pt x="22" y="57"/>
                  </a:cubicBezTo>
                  <a:cubicBezTo>
                    <a:pt x="22" y="57"/>
                    <a:pt x="22" y="57"/>
                    <a:pt x="21" y="57"/>
                  </a:cubicBezTo>
                  <a:cubicBezTo>
                    <a:pt x="21" y="58"/>
                    <a:pt x="21" y="59"/>
                    <a:pt x="21" y="59"/>
                  </a:cubicBezTo>
                  <a:cubicBezTo>
                    <a:pt x="22" y="60"/>
                    <a:pt x="22" y="60"/>
                    <a:pt x="22" y="59"/>
                  </a:cubicBezTo>
                  <a:close/>
                  <a:moveTo>
                    <a:pt x="21" y="65"/>
                  </a:moveTo>
                  <a:cubicBezTo>
                    <a:pt x="22" y="63"/>
                    <a:pt x="20" y="61"/>
                    <a:pt x="19" y="63"/>
                  </a:cubicBezTo>
                  <a:cubicBezTo>
                    <a:pt x="18" y="65"/>
                    <a:pt x="20" y="66"/>
                    <a:pt x="21" y="65"/>
                  </a:cubicBezTo>
                  <a:close/>
                  <a:moveTo>
                    <a:pt x="29" y="67"/>
                  </a:moveTo>
                  <a:cubicBezTo>
                    <a:pt x="29" y="67"/>
                    <a:pt x="29" y="67"/>
                    <a:pt x="29" y="67"/>
                  </a:cubicBezTo>
                  <a:cubicBezTo>
                    <a:pt x="29" y="66"/>
                    <a:pt x="29" y="65"/>
                    <a:pt x="29" y="64"/>
                  </a:cubicBezTo>
                  <a:cubicBezTo>
                    <a:pt x="29" y="63"/>
                    <a:pt x="28" y="64"/>
                    <a:pt x="28" y="64"/>
                  </a:cubicBezTo>
                  <a:cubicBezTo>
                    <a:pt x="28" y="64"/>
                    <a:pt x="28" y="63"/>
                    <a:pt x="28" y="63"/>
                  </a:cubicBezTo>
                  <a:cubicBezTo>
                    <a:pt x="28" y="63"/>
                    <a:pt x="27" y="62"/>
                    <a:pt x="27" y="63"/>
                  </a:cubicBezTo>
                  <a:cubicBezTo>
                    <a:pt x="27" y="63"/>
                    <a:pt x="27" y="64"/>
                    <a:pt x="27" y="65"/>
                  </a:cubicBezTo>
                  <a:cubicBezTo>
                    <a:pt x="28" y="66"/>
                    <a:pt x="28" y="66"/>
                    <a:pt x="29" y="67"/>
                  </a:cubicBezTo>
                  <a:close/>
                  <a:moveTo>
                    <a:pt x="26" y="63"/>
                  </a:moveTo>
                  <a:cubicBezTo>
                    <a:pt x="25" y="63"/>
                    <a:pt x="25" y="62"/>
                    <a:pt x="24" y="62"/>
                  </a:cubicBezTo>
                  <a:cubicBezTo>
                    <a:pt x="24" y="62"/>
                    <a:pt x="24" y="62"/>
                    <a:pt x="23" y="62"/>
                  </a:cubicBezTo>
                  <a:cubicBezTo>
                    <a:pt x="23" y="62"/>
                    <a:pt x="23" y="62"/>
                    <a:pt x="22" y="62"/>
                  </a:cubicBezTo>
                  <a:cubicBezTo>
                    <a:pt x="22" y="62"/>
                    <a:pt x="23" y="63"/>
                    <a:pt x="22" y="63"/>
                  </a:cubicBezTo>
                  <a:cubicBezTo>
                    <a:pt x="22" y="63"/>
                    <a:pt x="22" y="63"/>
                    <a:pt x="21" y="63"/>
                  </a:cubicBezTo>
                  <a:cubicBezTo>
                    <a:pt x="21" y="63"/>
                    <a:pt x="21" y="64"/>
                    <a:pt x="21" y="64"/>
                  </a:cubicBezTo>
                  <a:cubicBezTo>
                    <a:pt x="22" y="64"/>
                    <a:pt x="23" y="64"/>
                    <a:pt x="24" y="64"/>
                  </a:cubicBezTo>
                  <a:cubicBezTo>
                    <a:pt x="25" y="64"/>
                    <a:pt x="26" y="65"/>
                    <a:pt x="27" y="64"/>
                  </a:cubicBezTo>
                  <a:cubicBezTo>
                    <a:pt x="27" y="64"/>
                    <a:pt x="27" y="63"/>
                    <a:pt x="27" y="63"/>
                  </a:cubicBezTo>
                  <a:cubicBezTo>
                    <a:pt x="26" y="62"/>
                    <a:pt x="26" y="63"/>
                    <a:pt x="26" y="63"/>
                  </a:cubicBezTo>
                  <a:close/>
                  <a:moveTo>
                    <a:pt x="22" y="60"/>
                  </a:moveTo>
                  <a:cubicBezTo>
                    <a:pt x="22" y="60"/>
                    <a:pt x="23" y="60"/>
                    <a:pt x="22" y="60"/>
                  </a:cubicBezTo>
                  <a:cubicBezTo>
                    <a:pt x="21" y="60"/>
                    <a:pt x="22" y="60"/>
                    <a:pt x="21" y="61"/>
                  </a:cubicBezTo>
                  <a:cubicBezTo>
                    <a:pt x="21" y="61"/>
                    <a:pt x="20" y="59"/>
                    <a:pt x="18" y="59"/>
                  </a:cubicBezTo>
                  <a:cubicBezTo>
                    <a:pt x="17" y="59"/>
                    <a:pt x="17" y="59"/>
                    <a:pt x="16" y="60"/>
                  </a:cubicBezTo>
                  <a:cubicBezTo>
                    <a:pt x="16" y="60"/>
                    <a:pt x="16" y="61"/>
                    <a:pt x="16" y="61"/>
                  </a:cubicBezTo>
                  <a:cubicBezTo>
                    <a:pt x="17" y="61"/>
                    <a:pt x="17" y="61"/>
                    <a:pt x="18" y="61"/>
                  </a:cubicBezTo>
                  <a:cubicBezTo>
                    <a:pt x="19" y="61"/>
                    <a:pt x="19" y="62"/>
                    <a:pt x="21" y="62"/>
                  </a:cubicBezTo>
                  <a:cubicBezTo>
                    <a:pt x="22" y="62"/>
                    <a:pt x="22" y="61"/>
                    <a:pt x="22" y="60"/>
                  </a:cubicBezTo>
                  <a:close/>
                  <a:moveTo>
                    <a:pt x="32" y="14"/>
                  </a:moveTo>
                  <a:cubicBezTo>
                    <a:pt x="32" y="13"/>
                    <a:pt x="32" y="13"/>
                    <a:pt x="32" y="13"/>
                  </a:cubicBezTo>
                  <a:cubicBezTo>
                    <a:pt x="32" y="14"/>
                    <a:pt x="32" y="15"/>
                    <a:pt x="32" y="16"/>
                  </a:cubicBezTo>
                  <a:cubicBezTo>
                    <a:pt x="32" y="16"/>
                    <a:pt x="32" y="16"/>
                    <a:pt x="32" y="16"/>
                  </a:cubicBezTo>
                  <a:cubicBezTo>
                    <a:pt x="31" y="16"/>
                    <a:pt x="31" y="16"/>
                    <a:pt x="31" y="16"/>
                  </a:cubicBezTo>
                  <a:cubicBezTo>
                    <a:pt x="31" y="16"/>
                    <a:pt x="31" y="15"/>
                    <a:pt x="31" y="15"/>
                  </a:cubicBezTo>
                  <a:cubicBezTo>
                    <a:pt x="31" y="14"/>
                    <a:pt x="31" y="14"/>
                    <a:pt x="32" y="14"/>
                  </a:cubicBezTo>
                  <a:close/>
                  <a:moveTo>
                    <a:pt x="80" y="47"/>
                  </a:moveTo>
                  <a:cubicBezTo>
                    <a:pt x="80" y="47"/>
                    <a:pt x="80" y="47"/>
                    <a:pt x="80" y="47"/>
                  </a:cubicBezTo>
                  <a:cubicBezTo>
                    <a:pt x="80" y="50"/>
                    <a:pt x="80" y="50"/>
                    <a:pt x="79" y="50"/>
                  </a:cubicBezTo>
                  <a:cubicBezTo>
                    <a:pt x="77" y="50"/>
                    <a:pt x="75" y="48"/>
                    <a:pt x="72" y="48"/>
                  </a:cubicBezTo>
                  <a:cubicBezTo>
                    <a:pt x="72" y="48"/>
                    <a:pt x="73" y="50"/>
                    <a:pt x="72" y="50"/>
                  </a:cubicBezTo>
                  <a:cubicBezTo>
                    <a:pt x="72" y="51"/>
                    <a:pt x="71" y="50"/>
                    <a:pt x="71" y="50"/>
                  </a:cubicBezTo>
                  <a:cubicBezTo>
                    <a:pt x="70" y="49"/>
                    <a:pt x="69" y="48"/>
                    <a:pt x="68" y="47"/>
                  </a:cubicBezTo>
                  <a:cubicBezTo>
                    <a:pt x="68" y="46"/>
                    <a:pt x="69" y="45"/>
                    <a:pt x="68" y="44"/>
                  </a:cubicBezTo>
                  <a:cubicBezTo>
                    <a:pt x="66" y="44"/>
                    <a:pt x="64" y="44"/>
                    <a:pt x="62" y="44"/>
                  </a:cubicBezTo>
                  <a:cubicBezTo>
                    <a:pt x="62" y="44"/>
                    <a:pt x="62" y="46"/>
                    <a:pt x="62" y="46"/>
                  </a:cubicBezTo>
                  <a:cubicBezTo>
                    <a:pt x="61" y="46"/>
                    <a:pt x="60" y="46"/>
                    <a:pt x="60" y="45"/>
                  </a:cubicBezTo>
                  <a:cubicBezTo>
                    <a:pt x="60" y="45"/>
                    <a:pt x="60" y="45"/>
                    <a:pt x="61" y="45"/>
                  </a:cubicBezTo>
                  <a:cubicBezTo>
                    <a:pt x="61" y="45"/>
                    <a:pt x="62" y="45"/>
                    <a:pt x="62" y="45"/>
                  </a:cubicBezTo>
                  <a:cubicBezTo>
                    <a:pt x="62" y="44"/>
                    <a:pt x="62" y="44"/>
                    <a:pt x="62" y="43"/>
                  </a:cubicBezTo>
                  <a:cubicBezTo>
                    <a:pt x="63" y="43"/>
                    <a:pt x="62" y="42"/>
                    <a:pt x="62" y="42"/>
                  </a:cubicBezTo>
                  <a:cubicBezTo>
                    <a:pt x="63" y="41"/>
                    <a:pt x="63" y="41"/>
                    <a:pt x="63" y="41"/>
                  </a:cubicBezTo>
                  <a:cubicBezTo>
                    <a:pt x="63" y="41"/>
                    <a:pt x="63" y="41"/>
                    <a:pt x="63" y="41"/>
                  </a:cubicBezTo>
                  <a:cubicBezTo>
                    <a:pt x="64" y="40"/>
                    <a:pt x="64" y="39"/>
                    <a:pt x="64" y="38"/>
                  </a:cubicBezTo>
                  <a:cubicBezTo>
                    <a:pt x="65" y="37"/>
                    <a:pt x="65" y="38"/>
                    <a:pt x="65" y="38"/>
                  </a:cubicBezTo>
                  <a:cubicBezTo>
                    <a:pt x="66" y="38"/>
                    <a:pt x="67" y="37"/>
                    <a:pt x="67" y="38"/>
                  </a:cubicBezTo>
                  <a:cubicBezTo>
                    <a:pt x="67" y="39"/>
                    <a:pt x="67" y="40"/>
                    <a:pt x="67" y="41"/>
                  </a:cubicBezTo>
                  <a:cubicBezTo>
                    <a:pt x="67" y="41"/>
                    <a:pt x="66" y="42"/>
                    <a:pt x="67" y="43"/>
                  </a:cubicBezTo>
                  <a:cubicBezTo>
                    <a:pt x="67" y="43"/>
                    <a:pt x="67" y="43"/>
                    <a:pt x="68" y="43"/>
                  </a:cubicBezTo>
                  <a:cubicBezTo>
                    <a:pt x="68" y="42"/>
                    <a:pt x="68" y="41"/>
                    <a:pt x="68" y="40"/>
                  </a:cubicBezTo>
                  <a:cubicBezTo>
                    <a:pt x="68" y="40"/>
                    <a:pt x="68" y="39"/>
                    <a:pt x="68" y="38"/>
                  </a:cubicBezTo>
                  <a:cubicBezTo>
                    <a:pt x="68" y="38"/>
                    <a:pt x="68" y="39"/>
                    <a:pt x="68" y="39"/>
                  </a:cubicBezTo>
                  <a:cubicBezTo>
                    <a:pt x="69" y="40"/>
                    <a:pt x="69" y="40"/>
                    <a:pt x="70" y="41"/>
                  </a:cubicBezTo>
                  <a:cubicBezTo>
                    <a:pt x="70" y="41"/>
                    <a:pt x="70" y="42"/>
                    <a:pt x="70" y="43"/>
                  </a:cubicBezTo>
                  <a:cubicBezTo>
                    <a:pt x="70" y="43"/>
                    <a:pt x="70" y="44"/>
                    <a:pt x="70" y="44"/>
                  </a:cubicBezTo>
                  <a:cubicBezTo>
                    <a:pt x="71" y="44"/>
                    <a:pt x="72" y="42"/>
                    <a:pt x="71" y="40"/>
                  </a:cubicBezTo>
                  <a:cubicBezTo>
                    <a:pt x="70" y="39"/>
                    <a:pt x="70" y="40"/>
                    <a:pt x="70" y="38"/>
                  </a:cubicBezTo>
                  <a:cubicBezTo>
                    <a:pt x="70" y="37"/>
                    <a:pt x="71" y="38"/>
                    <a:pt x="72" y="39"/>
                  </a:cubicBezTo>
                  <a:cubicBezTo>
                    <a:pt x="72" y="39"/>
                    <a:pt x="71" y="39"/>
                    <a:pt x="72" y="40"/>
                  </a:cubicBezTo>
                  <a:cubicBezTo>
                    <a:pt x="72" y="42"/>
                    <a:pt x="72" y="46"/>
                    <a:pt x="74" y="45"/>
                  </a:cubicBezTo>
                  <a:cubicBezTo>
                    <a:pt x="75" y="45"/>
                    <a:pt x="74" y="44"/>
                    <a:pt x="74" y="43"/>
                  </a:cubicBezTo>
                  <a:cubicBezTo>
                    <a:pt x="75" y="41"/>
                    <a:pt x="75" y="41"/>
                    <a:pt x="75" y="42"/>
                  </a:cubicBezTo>
                  <a:cubicBezTo>
                    <a:pt x="76" y="43"/>
                    <a:pt x="77" y="45"/>
                    <a:pt x="76" y="46"/>
                  </a:cubicBezTo>
                  <a:cubicBezTo>
                    <a:pt x="76" y="47"/>
                    <a:pt x="75" y="45"/>
                    <a:pt x="74" y="46"/>
                  </a:cubicBezTo>
                  <a:cubicBezTo>
                    <a:pt x="74" y="46"/>
                    <a:pt x="74" y="47"/>
                    <a:pt x="74" y="47"/>
                  </a:cubicBezTo>
                  <a:cubicBezTo>
                    <a:pt x="74" y="47"/>
                    <a:pt x="75" y="47"/>
                    <a:pt x="75" y="47"/>
                  </a:cubicBezTo>
                  <a:cubicBezTo>
                    <a:pt x="77" y="47"/>
                    <a:pt x="76" y="46"/>
                    <a:pt x="78" y="46"/>
                  </a:cubicBezTo>
                  <a:cubicBezTo>
                    <a:pt x="78" y="46"/>
                    <a:pt x="78" y="46"/>
                    <a:pt x="79" y="46"/>
                  </a:cubicBezTo>
                  <a:cubicBezTo>
                    <a:pt x="79" y="46"/>
                    <a:pt x="78" y="47"/>
                    <a:pt x="79" y="47"/>
                  </a:cubicBezTo>
                  <a:cubicBezTo>
                    <a:pt x="79" y="47"/>
                    <a:pt x="80" y="47"/>
                    <a:pt x="80" y="47"/>
                  </a:cubicBezTo>
                  <a:close/>
                  <a:moveTo>
                    <a:pt x="91" y="58"/>
                  </a:moveTo>
                  <a:cubicBezTo>
                    <a:pt x="91" y="58"/>
                    <a:pt x="91" y="58"/>
                    <a:pt x="90" y="58"/>
                  </a:cubicBezTo>
                  <a:cubicBezTo>
                    <a:pt x="90" y="58"/>
                    <a:pt x="90" y="58"/>
                    <a:pt x="90" y="58"/>
                  </a:cubicBezTo>
                  <a:cubicBezTo>
                    <a:pt x="90" y="58"/>
                    <a:pt x="90" y="57"/>
                    <a:pt x="90" y="57"/>
                  </a:cubicBezTo>
                  <a:cubicBezTo>
                    <a:pt x="89" y="55"/>
                    <a:pt x="87" y="54"/>
                    <a:pt x="88" y="53"/>
                  </a:cubicBezTo>
                  <a:cubicBezTo>
                    <a:pt x="89" y="51"/>
                    <a:pt x="89" y="56"/>
                    <a:pt x="91" y="57"/>
                  </a:cubicBezTo>
                  <a:cubicBezTo>
                    <a:pt x="91" y="57"/>
                    <a:pt x="91" y="57"/>
                    <a:pt x="91" y="58"/>
                  </a:cubicBezTo>
                  <a:close/>
                  <a:moveTo>
                    <a:pt x="87" y="98"/>
                  </a:moveTo>
                  <a:cubicBezTo>
                    <a:pt x="86" y="99"/>
                    <a:pt x="85" y="99"/>
                    <a:pt x="85" y="101"/>
                  </a:cubicBezTo>
                  <a:cubicBezTo>
                    <a:pt x="85" y="102"/>
                    <a:pt x="85" y="103"/>
                    <a:pt x="85" y="105"/>
                  </a:cubicBezTo>
                  <a:cubicBezTo>
                    <a:pt x="85" y="105"/>
                    <a:pt x="85" y="105"/>
                    <a:pt x="85" y="106"/>
                  </a:cubicBezTo>
                  <a:cubicBezTo>
                    <a:pt x="85" y="107"/>
                    <a:pt x="84" y="109"/>
                    <a:pt x="84" y="111"/>
                  </a:cubicBezTo>
                  <a:cubicBezTo>
                    <a:pt x="85" y="111"/>
                    <a:pt x="86" y="112"/>
                    <a:pt x="86" y="111"/>
                  </a:cubicBezTo>
                  <a:cubicBezTo>
                    <a:pt x="87" y="110"/>
                    <a:pt x="87" y="108"/>
                    <a:pt x="88" y="106"/>
                  </a:cubicBezTo>
                  <a:cubicBezTo>
                    <a:pt x="88" y="103"/>
                    <a:pt x="89" y="102"/>
                    <a:pt x="89" y="99"/>
                  </a:cubicBezTo>
                  <a:cubicBezTo>
                    <a:pt x="89" y="97"/>
                    <a:pt x="89" y="97"/>
                    <a:pt x="88" y="96"/>
                  </a:cubicBezTo>
                  <a:cubicBezTo>
                    <a:pt x="88" y="96"/>
                    <a:pt x="87" y="98"/>
                    <a:pt x="87" y="98"/>
                  </a:cubicBezTo>
                  <a:close/>
                  <a:moveTo>
                    <a:pt x="130" y="73"/>
                  </a:moveTo>
                  <a:cubicBezTo>
                    <a:pt x="129" y="73"/>
                    <a:pt x="129" y="73"/>
                    <a:pt x="129" y="73"/>
                  </a:cubicBezTo>
                  <a:cubicBezTo>
                    <a:pt x="129" y="73"/>
                    <a:pt x="129" y="75"/>
                    <a:pt x="128" y="75"/>
                  </a:cubicBezTo>
                  <a:cubicBezTo>
                    <a:pt x="128" y="75"/>
                    <a:pt x="128" y="73"/>
                    <a:pt x="128" y="73"/>
                  </a:cubicBezTo>
                  <a:cubicBezTo>
                    <a:pt x="128" y="74"/>
                    <a:pt x="128" y="75"/>
                    <a:pt x="128" y="76"/>
                  </a:cubicBezTo>
                  <a:cubicBezTo>
                    <a:pt x="128" y="76"/>
                    <a:pt x="129" y="76"/>
                    <a:pt x="129" y="76"/>
                  </a:cubicBezTo>
                  <a:cubicBezTo>
                    <a:pt x="129" y="76"/>
                    <a:pt x="129" y="77"/>
                    <a:pt x="129" y="77"/>
                  </a:cubicBezTo>
                  <a:cubicBezTo>
                    <a:pt x="129" y="77"/>
                    <a:pt x="130" y="77"/>
                    <a:pt x="130" y="77"/>
                  </a:cubicBezTo>
                  <a:cubicBezTo>
                    <a:pt x="132" y="77"/>
                    <a:pt x="131" y="73"/>
                    <a:pt x="130" y="73"/>
                  </a:cubicBezTo>
                  <a:cubicBezTo>
                    <a:pt x="130" y="73"/>
                    <a:pt x="130" y="73"/>
                    <a:pt x="130" y="73"/>
                  </a:cubicBezTo>
                  <a:close/>
                  <a:moveTo>
                    <a:pt x="125" y="75"/>
                  </a:moveTo>
                  <a:cubicBezTo>
                    <a:pt x="125" y="75"/>
                    <a:pt x="126" y="75"/>
                    <a:pt x="126" y="75"/>
                  </a:cubicBezTo>
                  <a:cubicBezTo>
                    <a:pt x="127" y="74"/>
                    <a:pt x="126" y="74"/>
                    <a:pt x="126" y="74"/>
                  </a:cubicBezTo>
                  <a:cubicBezTo>
                    <a:pt x="127" y="73"/>
                    <a:pt x="127" y="74"/>
                    <a:pt x="127" y="74"/>
                  </a:cubicBezTo>
                  <a:cubicBezTo>
                    <a:pt x="127" y="73"/>
                    <a:pt x="127" y="73"/>
                    <a:pt x="128" y="73"/>
                  </a:cubicBezTo>
                  <a:cubicBezTo>
                    <a:pt x="128" y="73"/>
                    <a:pt x="128" y="72"/>
                    <a:pt x="128" y="72"/>
                  </a:cubicBezTo>
                  <a:cubicBezTo>
                    <a:pt x="128" y="71"/>
                    <a:pt x="129" y="71"/>
                    <a:pt x="129" y="72"/>
                  </a:cubicBezTo>
                  <a:cubicBezTo>
                    <a:pt x="129" y="72"/>
                    <a:pt x="128" y="73"/>
                    <a:pt x="128" y="73"/>
                  </a:cubicBezTo>
                  <a:cubicBezTo>
                    <a:pt x="129" y="73"/>
                    <a:pt x="129" y="72"/>
                    <a:pt x="129" y="72"/>
                  </a:cubicBezTo>
                  <a:cubicBezTo>
                    <a:pt x="130" y="72"/>
                    <a:pt x="130" y="71"/>
                    <a:pt x="130" y="71"/>
                  </a:cubicBezTo>
                  <a:cubicBezTo>
                    <a:pt x="130" y="71"/>
                    <a:pt x="129" y="71"/>
                    <a:pt x="129" y="71"/>
                  </a:cubicBezTo>
                  <a:cubicBezTo>
                    <a:pt x="129" y="71"/>
                    <a:pt x="129" y="70"/>
                    <a:pt x="129" y="69"/>
                  </a:cubicBezTo>
                  <a:cubicBezTo>
                    <a:pt x="129" y="69"/>
                    <a:pt x="128" y="70"/>
                    <a:pt x="128" y="69"/>
                  </a:cubicBezTo>
                  <a:cubicBezTo>
                    <a:pt x="128" y="68"/>
                    <a:pt x="128" y="67"/>
                    <a:pt x="128" y="66"/>
                  </a:cubicBezTo>
                  <a:cubicBezTo>
                    <a:pt x="128" y="65"/>
                    <a:pt x="127" y="65"/>
                    <a:pt x="127" y="66"/>
                  </a:cubicBezTo>
                  <a:cubicBezTo>
                    <a:pt x="126" y="68"/>
                    <a:pt x="126" y="67"/>
                    <a:pt x="126" y="69"/>
                  </a:cubicBezTo>
                  <a:cubicBezTo>
                    <a:pt x="126" y="69"/>
                    <a:pt x="127" y="72"/>
                    <a:pt x="127" y="72"/>
                  </a:cubicBezTo>
                  <a:cubicBezTo>
                    <a:pt x="126" y="73"/>
                    <a:pt x="125" y="72"/>
                    <a:pt x="125" y="75"/>
                  </a:cubicBezTo>
                  <a:close/>
                  <a:moveTo>
                    <a:pt x="127" y="60"/>
                  </a:moveTo>
                  <a:cubicBezTo>
                    <a:pt x="127" y="60"/>
                    <a:pt x="127" y="60"/>
                    <a:pt x="127" y="59"/>
                  </a:cubicBezTo>
                  <a:cubicBezTo>
                    <a:pt x="127" y="59"/>
                    <a:pt x="126" y="59"/>
                    <a:pt x="126" y="59"/>
                  </a:cubicBezTo>
                  <a:cubicBezTo>
                    <a:pt x="126" y="60"/>
                    <a:pt x="126" y="61"/>
                    <a:pt x="126" y="61"/>
                  </a:cubicBezTo>
                  <a:cubicBezTo>
                    <a:pt x="126" y="62"/>
                    <a:pt x="125" y="62"/>
                    <a:pt x="126" y="63"/>
                  </a:cubicBezTo>
                  <a:cubicBezTo>
                    <a:pt x="126" y="63"/>
                    <a:pt x="127" y="63"/>
                    <a:pt x="127" y="63"/>
                  </a:cubicBezTo>
                  <a:cubicBezTo>
                    <a:pt x="127" y="63"/>
                    <a:pt x="127" y="62"/>
                    <a:pt x="127" y="61"/>
                  </a:cubicBezTo>
                  <a:cubicBezTo>
                    <a:pt x="127" y="61"/>
                    <a:pt x="127" y="61"/>
                    <a:pt x="127"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5" name="Freeform 182"/>
            <p:cNvSpPr/>
            <p:nvPr/>
          </p:nvSpPr>
          <p:spPr bwMode="auto">
            <a:xfrm>
              <a:off x="11421531" y="1504046"/>
              <a:ext cx="85301" cy="141879"/>
            </a:xfrm>
            <a:custGeom>
              <a:avLst/>
              <a:gdLst>
                <a:gd name="T0" fmla="*/ 4 w 45"/>
                <a:gd name="T1" fmla="*/ 46 h 75"/>
                <a:gd name="T2" fmla="*/ 4 w 45"/>
                <a:gd name="T3" fmla="*/ 40 h 75"/>
                <a:gd name="T4" fmla="*/ 9 w 45"/>
                <a:gd name="T5" fmla="*/ 40 h 75"/>
                <a:gd name="T6" fmla="*/ 6 w 45"/>
                <a:gd name="T7" fmla="*/ 30 h 75"/>
                <a:gd name="T8" fmla="*/ 12 w 45"/>
                <a:gd name="T9" fmla="*/ 11 h 75"/>
                <a:gd name="T10" fmla="*/ 45 w 45"/>
                <a:gd name="T11" fmla="*/ 11 h 75"/>
                <a:gd name="T12" fmla="*/ 41 w 45"/>
                <a:gd name="T13" fmla="*/ 19 h 75"/>
                <a:gd name="T14" fmla="*/ 27 w 45"/>
                <a:gd name="T15" fmla="*/ 13 h 75"/>
                <a:gd name="T16" fmla="*/ 15 w 45"/>
                <a:gd name="T17" fmla="*/ 29 h 75"/>
                <a:gd name="T18" fmla="*/ 18 w 45"/>
                <a:gd name="T19" fmla="*/ 39 h 75"/>
                <a:gd name="T20" fmla="*/ 19 w 45"/>
                <a:gd name="T21" fmla="*/ 40 h 75"/>
                <a:gd name="T22" fmla="*/ 31 w 45"/>
                <a:gd name="T23" fmla="*/ 40 h 75"/>
                <a:gd name="T24" fmla="*/ 31 w 45"/>
                <a:gd name="T25" fmla="*/ 46 h 75"/>
                <a:gd name="T26" fmla="*/ 21 w 45"/>
                <a:gd name="T27" fmla="*/ 46 h 75"/>
                <a:gd name="T28" fmla="*/ 23 w 45"/>
                <a:gd name="T29" fmla="*/ 51 h 75"/>
                <a:gd name="T30" fmla="*/ 17 w 45"/>
                <a:gd name="T31" fmla="*/ 69 h 75"/>
                <a:gd name="T32" fmla="*/ 38 w 45"/>
                <a:gd name="T33" fmla="*/ 69 h 75"/>
                <a:gd name="T34" fmla="*/ 38 w 45"/>
                <a:gd name="T35" fmla="*/ 75 h 75"/>
                <a:gd name="T36" fmla="*/ 0 w 45"/>
                <a:gd name="T37" fmla="*/ 75 h 75"/>
                <a:gd name="T38" fmla="*/ 0 w 45"/>
                <a:gd name="T39" fmla="*/ 69 h 75"/>
                <a:gd name="T40" fmla="*/ 3 w 45"/>
                <a:gd name="T41" fmla="*/ 69 h 75"/>
                <a:gd name="T42" fmla="*/ 14 w 45"/>
                <a:gd name="T43" fmla="*/ 53 h 75"/>
                <a:gd name="T44" fmla="*/ 12 w 45"/>
                <a:gd name="T45" fmla="*/ 46 h 75"/>
                <a:gd name="T46" fmla="*/ 4 w 45"/>
                <a:gd name="T47" fmla="*/ 4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 y="46"/>
                  </a:moveTo>
                  <a:cubicBezTo>
                    <a:pt x="4" y="40"/>
                    <a:pt x="4" y="40"/>
                    <a:pt x="4" y="40"/>
                  </a:cubicBezTo>
                  <a:cubicBezTo>
                    <a:pt x="9" y="40"/>
                    <a:pt x="9" y="40"/>
                    <a:pt x="9" y="40"/>
                  </a:cubicBezTo>
                  <a:cubicBezTo>
                    <a:pt x="7" y="37"/>
                    <a:pt x="6" y="34"/>
                    <a:pt x="6" y="30"/>
                  </a:cubicBezTo>
                  <a:cubicBezTo>
                    <a:pt x="5" y="23"/>
                    <a:pt x="7" y="16"/>
                    <a:pt x="12" y="11"/>
                  </a:cubicBezTo>
                  <a:cubicBezTo>
                    <a:pt x="22" y="0"/>
                    <a:pt x="39" y="5"/>
                    <a:pt x="45" y="11"/>
                  </a:cubicBezTo>
                  <a:cubicBezTo>
                    <a:pt x="41" y="19"/>
                    <a:pt x="41" y="19"/>
                    <a:pt x="41" y="19"/>
                  </a:cubicBezTo>
                  <a:cubicBezTo>
                    <a:pt x="37" y="14"/>
                    <a:pt x="34" y="13"/>
                    <a:pt x="27" y="13"/>
                  </a:cubicBezTo>
                  <a:cubicBezTo>
                    <a:pt x="19" y="13"/>
                    <a:pt x="14" y="19"/>
                    <a:pt x="15" y="29"/>
                  </a:cubicBezTo>
                  <a:cubicBezTo>
                    <a:pt x="15" y="32"/>
                    <a:pt x="17" y="36"/>
                    <a:pt x="18" y="39"/>
                  </a:cubicBezTo>
                  <a:cubicBezTo>
                    <a:pt x="18" y="39"/>
                    <a:pt x="18" y="40"/>
                    <a:pt x="19" y="40"/>
                  </a:cubicBezTo>
                  <a:cubicBezTo>
                    <a:pt x="31" y="40"/>
                    <a:pt x="31" y="40"/>
                    <a:pt x="31" y="40"/>
                  </a:cubicBezTo>
                  <a:cubicBezTo>
                    <a:pt x="31" y="46"/>
                    <a:pt x="31" y="46"/>
                    <a:pt x="31" y="46"/>
                  </a:cubicBezTo>
                  <a:cubicBezTo>
                    <a:pt x="21" y="46"/>
                    <a:pt x="21" y="46"/>
                    <a:pt x="21" y="46"/>
                  </a:cubicBezTo>
                  <a:cubicBezTo>
                    <a:pt x="22" y="48"/>
                    <a:pt x="22" y="49"/>
                    <a:pt x="23" y="51"/>
                  </a:cubicBezTo>
                  <a:cubicBezTo>
                    <a:pt x="24" y="57"/>
                    <a:pt x="22" y="65"/>
                    <a:pt x="17" y="69"/>
                  </a:cubicBezTo>
                  <a:cubicBezTo>
                    <a:pt x="38" y="69"/>
                    <a:pt x="38" y="69"/>
                    <a:pt x="38" y="69"/>
                  </a:cubicBezTo>
                  <a:cubicBezTo>
                    <a:pt x="38" y="75"/>
                    <a:pt x="38" y="75"/>
                    <a:pt x="38" y="75"/>
                  </a:cubicBezTo>
                  <a:cubicBezTo>
                    <a:pt x="0" y="75"/>
                    <a:pt x="0" y="75"/>
                    <a:pt x="0" y="75"/>
                  </a:cubicBezTo>
                  <a:cubicBezTo>
                    <a:pt x="0" y="69"/>
                    <a:pt x="0" y="69"/>
                    <a:pt x="0" y="69"/>
                  </a:cubicBezTo>
                  <a:cubicBezTo>
                    <a:pt x="3" y="69"/>
                    <a:pt x="3" y="69"/>
                    <a:pt x="3" y="69"/>
                  </a:cubicBezTo>
                  <a:cubicBezTo>
                    <a:pt x="10" y="66"/>
                    <a:pt x="16" y="62"/>
                    <a:pt x="14" y="53"/>
                  </a:cubicBezTo>
                  <a:cubicBezTo>
                    <a:pt x="14" y="51"/>
                    <a:pt x="13" y="49"/>
                    <a:pt x="12" y="46"/>
                  </a:cubicBezTo>
                  <a:cubicBezTo>
                    <a:pt x="4" y="46"/>
                    <a:pt x="4" y="46"/>
                    <a:pt x="4"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6" name="Freeform 183"/>
            <p:cNvSpPr/>
            <p:nvPr/>
          </p:nvSpPr>
          <p:spPr bwMode="auto">
            <a:xfrm>
              <a:off x="11527722" y="1430060"/>
              <a:ext cx="120988" cy="132304"/>
            </a:xfrm>
            <a:custGeom>
              <a:avLst/>
              <a:gdLst>
                <a:gd name="T0" fmla="*/ 59 w 139"/>
                <a:gd name="T1" fmla="*/ 152 h 152"/>
                <a:gd name="T2" fmla="*/ 59 w 139"/>
                <a:gd name="T3" fmla="*/ 104 h 152"/>
                <a:gd name="T4" fmla="*/ 26 w 139"/>
                <a:gd name="T5" fmla="*/ 104 h 152"/>
                <a:gd name="T6" fmla="*/ 26 w 139"/>
                <a:gd name="T7" fmla="*/ 89 h 152"/>
                <a:gd name="T8" fmla="*/ 59 w 139"/>
                <a:gd name="T9" fmla="*/ 89 h 152"/>
                <a:gd name="T10" fmla="*/ 59 w 139"/>
                <a:gd name="T11" fmla="*/ 78 h 152"/>
                <a:gd name="T12" fmla="*/ 26 w 139"/>
                <a:gd name="T13" fmla="*/ 78 h 152"/>
                <a:gd name="T14" fmla="*/ 26 w 139"/>
                <a:gd name="T15" fmla="*/ 65 h 152"/>
                <a:gd name="T16" fmla="*/ 56 w 139"/>
                <a:gd name="T17" fmla="*/ 65 h 152"/>
                <a:gd name="T18" fmla="*/ 0 w 139"/>
                <a:gd name="T19" fmla="*/ 0 h 152"/>
                <a:gd name="T20" fmla="*/ 24 w 139"/>
                <a:gd name="T21" fmla="*/ 0 h 152"/>
                <a:gd name="T22" fmla="*/ 69 w 139"/>
                <a:gd name="T23" fmla="*/ 50 h 152"/>
                <a:gd name="T24" fmla="*/ 115 w 139"/>
                <a:gd name="T25" fmla="*/ 0 h 152"/>
                <a:gd name="T26" fmla="*/ 139 w 139"/>
                <a:gd name="T27" fmla="*/ 0 h 152"/>
                <a:gd name="T28" fmla="*/ 80 w 139"/>
                <a:gd name="T29" fmla="*/ 65 h 152"/>
                <a:gd name="T30" fmla="*/ 113 w 139"/>
                <a:gd name="T31" fmla="*/ 65 h 152"/>
                <a:gd name="T32" fmla="*/ 113 w 139"/>
                <a:gd name="T33" fmla="*/ 78 h 152"/>
                <a:gd name="T34" fmla="*/ 78 w 139"/>
                <a:gd name="T35" fmla="*/ 78 h 152"/>
                <a:gd name="T36" fmla="*/ 78 w 139"/>
                <a:gd name="T37" fmla="*/ 89 h 152"/>
                <a:gd name="T38" fmla="*/ 113 w 139"/>
                <a:gd name="T39" fmla="*/ 89 h 152"/>
                <a:gd name="T40" fmla="*/ 113 w 139"/>
                <a:gd name="T41" fmla="*/ 104 h 152"/>
                <a:gd name="T42" fmla="*/ 78 w 139"/>
                <a:gd name="T43" fmla="*/ 104 h 152"/>
                <a:gd name="T44" fmla="*/ 78 w 139"/>
                <a:gd name="T45" fmla="*/ 152 h 152"/>
                <a:gd name="T46" fmla="*/ 59 w 139"/>
                <a:gd name="T47" fmla="*/ 152 h 152"/>
                <a:gd name="T48" fmla="*/ 59 w 139"/>
                <a:gd name="T49"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2">
                  <a:moveTo>
                    <a:pt x="59" y="152"/>
                  </a:moveTo>
                  <a:lnTo>
                    <a:pt x="59" y="104"/>
                  </a:lnTo>
                  <a:lnTo>
                    <a:pt x="26" y="104"/>
                  </a:lnTo>
                  <a:lnTo>
                    <a:pt x="26" y="89"/>
                  </a:lnTo>
                  <a:lnTo>
                    <a:pt x="59" y="89"/>
                  </a:lnTo>
                  <a:lnTo>
                    <a:pt x="59" y="78"/>
                  </a:lnTo>
                  <a:lnTo>
                    <a:pt x="26" y="78"/>
                  </a:lnTo>
                  <a:lnTo>
                    <a:pt x="26" y="65"/>
                  </a:lnTo>
                  <a:lnTo>
                    <a:pt x="56" y="65"/>
                  </a:lnTo>
                  <a:lnTo>
                    <a:pt x="0" y="0"/>
                  </a:lnTo>
                  <a:lnTo>
                    <a:pt x="24" y="0"/>
                  </a:lnTo>
                  <a:lnTo>
                    <a:pt x="69" y="50"/>
                  </a:lnTo>
                  <a:lnTo>
                    <a:pt x="115" y="0"/>
                  </a:lnTo>
                  <a:lnTo>
                    <a:pt x="139" y="0"/>
                  </a:lnTo>
                  <a:lnTo>
                    <a:pt x="80" y="65"/>
                  </a:lnTo>
                  <a:lnTo>
                    <a:pt x="113" y="65"/>
                  </a:lnTo>
                  <a:lnTo>
                    <a:pt x="113" y="78"/>
                  </a:lnTo>
                  <a:lnTo>
                    <a:pt x="78" y="78"/>
                  </a:lnTo>
                  <a:lnTo>
                    <a:pt x="78" y="89"/>
                  </a:lnTo>
                  <a:lnTo>
                    <a:pt x="113" y="89"/>
                  </a:lnTo>
                  <a:lnTo>
                    <a:pt x="113" y="104"/>
                  </a:lnTo>
                  <a:lnTo>
                    <a:pt x="78" y="104"/>
                  </a:lnTo>
                  <a:lnTo>
                    <a:pt x="78" y="152"/>
                  </a:lnTo>
                  <a:lnTo>
                    <a:pt x="59" y="152"/>
                  </a:lnTo>
                  <a:lnTo>
                    <a:pt x="59"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7" name="Freeform 184"/>
            <p:cNvSpPr/>
            <p:nvPr/>
          </p:nvSpPr>
          <p:spPr bwMode="auto">
            <a:xfrm>
              <a:off x="11121236" y="1130635"/>
              <a:ext cx="498750" cy="254163"/>
            </a:xfrm>
            <a:custGeom>
              <a:avLst/>
              <a:gdLst>
                <a:gd name="T0" fmla="*/ 263 w 263"/>
                <a:gd name="T1" fmla="*/ 107 h 134"/>
                <a:gd name="T2" fmla="*/ 244 w 263"/>
                <a:gd name="T3" fmla="*/ 134 h 134"/>
                <a:gd name="T4" fmla="*/ 225 w 263"/>
                <a:gd name="T5" fmla="*/ 107 h 134"/>
                <a:gd name="T6" fmla="*/ 238 w 263"/>
                <a:gd name="T7" fmla="*/ 107 h 134"/>
                <a:gd name="T8" fmla="*/ 132 w 263"/>
                <a:gd name="T9" fmla="*/ 12 h 134"/>
                <a:gd name="T10" fmla="*/ 25 w 263"/>
                <a:gd name="T11" fmla="*/ 107 h 134"/>
                <a:gd name="T12" fmla="*/ 38 w 263"/>
                <a:gd name="T13" fmla="*/ 107 h 134"/>
                <a:gd name="T14" fmla="*/ 19 w 263"/>
                <a:gd name="T15" fmla="*/ 134 h 134"/>
                <a:gd name="T16" fmla="*/ 0 w 263"/>
                <a:gd name="T17" fmla="*/ 107 h 134"/>
                <a:gd name="T18" fmla="*/ 13 w 263"/>
                <a:gd name="T19" fmla="*/ 107 h 134"/>
                <a:gd name="T20" fmla="*/ 132 w 263"/>
                <a:gd name="T21" fmla="*/ 0 h 134"/>
                <a:gd name="T22" fmla="*/ 250 w 263"/>
                <a:gd name="T23" fmla="*/ 107 h 134"/>
                <a:gd name="T24" fmla="*/ 263 w 263"/>
                <a:gd name="T25" fmla="*/ 10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134">
                  <a:moveTo>
                    <a:pt x="263" y="107"/>
                  </a:moveTo>
                  <a:cubicBezTo>
                    <a:pt x="244" y="134"/>
                    <a:pt x="244" y="134"/>
                    <a:pt x="244" y="134"/>
                  </a:cubicBezTo>
                  <a:cubicBezTo>
                    <a:pt x="225" y="107"/>
                    <a:pt x="225" y="107"/>
                    <a:pt x="225" y="107"/>
                  </a:cubicBezTo>
                  <a:cubicBezTo>
                    <a:pt x="238" y="107"/>
                    <a:pt x="238" y="107"/>
                    <a:pt x="238" y="107"/>
                  </a:cubicBezTo>
                  <a:cubicBezTo>
                    <a:pt x="232" y="53"/>
                    <a:pt x="187" y="12"/>
                    <a:pt x="132" y="12"/>
                  </a:cubicBezTo>
                  <a:cubicBezTo>
                    <a:pt x="76" y="12"/>
                    <a:pt x="31" y="53"/>
                    <a:pt x="25" y="107"/>
                  </a:cubicBezTo>
                  <a:cubicBezTo>
                    <a:pt x="38" y="107"/>
                    <a:pt x="38" y="107"/>
                    <a:pt x="38" y="107"/>
                  </a:cubicBezTo>
                  <a:cubicBezTo>
                    <a:pt x="19" y="134"/>
                    <a:pt x="19" y="134"/>
                    <a:pt x="19" y="134"/>
                  </a:cubicBezTo>
                  <a:cubicBezTo>
                    <a:pt x="0" y="107"/>
                    <a:pt x="0" y="107"/>
                    <a:pt x="0" y="107"/>
                  </a:cubicBezTo>
                  <a:cubicBezTo>
                    <a:pt x="13" y="107"/>
                    <a:pt x="13" y="107"/>
                    <a:pt x="13" y="107"/>
                  </a:cubicBezTo>
                  <a:cubicBezTo>
                    <a:pt x="20" y="47"/>
                    <a:pt x="70" y="0"/>
                    <a:pt x="132" y="0"/>
                  </a:cubicBezTo>
                  <a:cubicBezTo>
                    <a:pt x="193" y="0"/>
                    <a:pt x="243" y="47"/>
                    <a:pt x="250" y="107"/>
                  </a:cubicBezTo>
                  <a:cubicBezTo>
                    <a:pt x="263" y="107"/>
                    <a:pt x="263" y="107"/>
                    <a:pt x="263" y="1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8" name="Freeform 185"/>
            <p:cNvSpPr/>
            <p:nvPr/>
          </p:nvSpPr>
          <p:spPr bwMode="auto">
            <a:xfrm>
              <a:off x="11241354" y="1509268"/>
              <a:ext cx="130563" cy="136656"/>
            </a:xfrm>
            <a:custGeom>
              <a:avLst/>
              <a:gdLst>
                <a:gd name="T0" fmla="*/ 58 w 69"/>
                <a:gd name="T1" fmla="*/ 45 h 72"/>
                <a:gd name="T2" fmla="*/ 69 w 69"/>
                <a:gd name="T3" fmla="*/ 47 h 72"/>
                <a:gd name="T4" fmla="*/ 60 w 69"/>
                <a:gd name="T5" fmla="*/ 66 h 72"/>
                <a:gd name="T6" fmla="*/ 40 w 69"/>
                <a:gd name="T7" fmla="*/ 72 h 72"/>
                <a:gd name="T8" fmla="*/ 17 w 69"/>
                <a:gd name="T9" fmla="*/ 63 h 72"/>
                <a:gd name="T10" fmla="*/ 10 w 69"/>
                <a:gd name="T11" fmla="*/ 47 h 72"/>
                <a:gd name="T12" fmla="*/ 0 w 69"/>
                <a:gd name="T13" fmla="*/ 47 h 72"/>
                <a:gd name="T14" fmla="*/ 0 w 69"/>
                <a:gd name="T15" fmla="*/ 40 h 72"/>
                <a:gd name="T16" fmla="*/ 9 w 69"/>
                <a:gd name="T17" fmla="*/ 40 h 72"/>
                <a:gd name="T18" fmla="*/ 9 w 69"/>
                <a:gd name="T19" fmla="*/ 36 h 72"/>
                <a:gd name="T20" fmla="*/ 9 w 69"/>
                <a:gd name="T21" fmla="*/ 35 h 72"/>
                <a:gd name="T22" fmla="*/ 0 w 69"/>
                <a:gd name="T23" fmla="*/ 35 h 72"/>
                <a:gd name="T24" fmla="*/ 0 w 69"/>
                <a:gd name="T25" fmla="*/ 29 h 72"/>
                <a:gd name="T26" fmla="*/ 9 w 69"/>
                <a:gd name="T27" fmla="*/ 29 h 72"/>
                <a:gd name="T28" fmla="*/ 18 w 69"/>
                <a:gd name="T29" fmla="*/ 9 h 72"/>
                <a:gd name="T30" fmla="*/ 40 w 69"/>
                <a:gd name="T31" fmla="*/ 0 h 72"/>
                <a:gd name="T32" fmla="*/ 68 w 69"/>
                <a:gd name="T33" fmla="*/ 22 h 72"/>
                <a:gd name="T34" fmla="*/ 57 w 69"/>
                <a:gd name="T35" fmla="*/ 24 h 72"/>
                <a:gd name="T36" fmla="*/ 41 w 69"/>
                <a:gd name="T37" fmla="*/ 9 h 72"/>
                <a:gd name="T38" fmla="*/ 21 w 69"/>
                <a:gd name="T39" fmla="*/ 29 h 72"/>
                <a:gd name="T40" fmla="*/ 50 w 69"/>
                <a:gd name="T41" fmla="*/ 29 h 72"/>
                <a:gd name="T42" fmla="*/ 50 w 69"/>
                <a:gd name="T43" fmla="*/ 35 h 72"/>
                <a:gd name="T44" fmla="*/ 21 w 69"/>
                <a:gd name="T45" fmla="*/ 35 h 72"/>
                <a:gd name="T46" fmla="*/ 21 w 69"/>
                <a:gd name="T47" fmla="*/ 36 h 72"/>
                <a:gd name="T48" fmla="*/ 21 w 69"/>
                <a:gd name="T49" fmla="*/ 40 h 72"/>
                <a:gd name="T50" fmla="*/ 50 w 69"/>
                <a:gd name="T51" fmla="*/ 40 h 72"/>
                <a:gd name="T52" fmla="*/ 50 w 69"/>
                <a:gd name="T53" fmla="*/ 47 h 72"/>
                <a:gd name="T54" fmla="*/ 22 w 69"/>
                <a:gd name="T55" fmla="*/ 47 h 72"/>
                <a:gd name="T56" fmla="*/ 40 w 69"/>
                <a:gd name="T57" fmla="*/ 63 h 72"/>
                <a:gd name="T58" fmla="*/ 58 w 69"/>
                <a:gd name="T59"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 h="72">
                  <a:moveTo>
                    <a:pt x="58" y="45"/>
                  </a:moveTo>
                  <a:cubicBezTo>
                    <a:pt x="69" y="47"/>
                    <a:pt x="69" y="47"/>
                    <a:pt x="69" y="47"/>
                  </a:cubicBezTo>
                  <a:cubicBezTo>
                    <a:pt x="68" y="55"/>
                    <a:pt x="65" y="61"/>
                    <a:pt x="60" y="66"/>
                  </a:cubicBezTo>
                  <a:cubicBezTo>
                    <a:pt x="55" y="70"/>
                    <a:pt x="48" y="72"/>
                    <a:pt x="40" y="72"/>
                  </a:cubicBezTo>
                  <a:cubicBezTo>
                    <a:pt x="30" y="72"/>
                    <a:pt x="23" y="69"/>
                    <a:pt x="17" y="63"/>
                  </a:cubicBezTo>
                  <a:cubicBezTo>
                    <a:pt x="13" y="59"/>
                    <a:pt x="11" y="53"/>
                    <a:pt x="10" y="47"/>
                  </a:cubicBezTo>
                  <a:cubicBezTo>
                    <a:pt x="0" y="47"/>
                    <a:pt x="0" y="47"/>
                    <a:pt x="0" y="47"/>
                  </a:cubicBezTo>
                  <a:cubicBezTo>
                    <a:pt x="0" y="40"/>
                    <a:pt x="0" y="40"/>
                    <a:pt x="0" y="40"/>
                  </a:cubicBezTo>
                  <a:cubicBezTo>
                    <a:pt x="9" y="40"/>
                    <a:pt x="9" y="40"/>
                    <a:pt x="9" y="40"/>
                  </a:cubicBezTo>
                  <a:cubicBezTo>
                    <a:pt x="9" y="39"/>
                    <a:pt x="9" y="38"/>
                    <a:pt x="9" y="36"/>
                  </a:cubicBezTo>
                  <a:cubicBezTo>
                    <a:pt x="9" y="36"/>
                    <a:pt x="9" y="36"/>
                    <a:pt x="9" y="35"/>
                  </a:cubicBezTo>
                  <a:cubicBezTo>
                    <a:pt x="0" y="35"/>
                    <a:pt x="0" y="35"/>
                    <a:pt x="0" y="35"/>
                  </a:cubicBezTo>
                  <a:cubicBezTo>
                    <a:pt x="0" y="29"/>
                    <a:pt x="0" y="29"/>
                    <a:pt x="0" y="29"/>
                  </a:cubicBezTo>
                  <a:cubicBezTo>
                    <a:pt x="9" y="29"/>
                    <a:pt x="9" y="29"/>
                    <a:pt x="9" y="29"/>
                  </a:cubicBezTo>
                  <a:cubicBezTo>
                    <a:pt x="10" y="20"/>
                    <a:pt x="13" y="13"/>
                    <a:pt x="18" y="9"/>
                  </a:cubicBezTo>
                  <a:cubicBezTo>
                    <a:pt x="24" y="3"/>
                    <a:pt x="31" y="0"/>
                    <a:pt x="40" y="0"/>
                  </a:cubicBezTo>
                  <a:cubicBezTo>
                    <a:pt x="56" y="0"/>
                    <a:pt x="65" y="7"/>
                    <a:pt x="68" y="22"/>
                  </a:cubicBezTo>
                  <a:cubicBezTo>
                    <a:pt x="57" y="24"/>
                    <a:pt x="57" y="24"/>
                    <a:pt x="57" y="24"/>
                  </a:cubicBezTo>
                  <a:cubicBezTo>
                    <a:pt x="55" y="14"/>
                    <a:pt x="49" y="9"/>
                    <a:pt x="41" y="9"/>
                  </a:cubicBezTo>
                  <a:cubicBezTo>
                    <a:pt x="30" y="9"/>
                    <a:pt x="23" y="16"/>
                    <a:pt x="21" y="29"/>
                  </a:cubicBezTo>
                  <a:cubicBezTo>
                    <a:pt x="50" y="29"/>
                    <a:pt x="50" y="29"/>
                    <a:pt x="50" y="29"/>
                  </a:cubicBezTo>
                  <a:cubicBezTo>
                    <a:pt x="50" y="35"/>
                    <a:pt x="50" y="35"/>
                    <a:pt x="50" y="35"/>
                  </a:cubicBezTo>
                  <a:cubicBezTo>
                    <a:pt x="21" y="35"/>
                    <a:pt x="21" y="35"/>
                    <a:pt x="21" y="35"/>
                  </a:cubicBezTo>
                  <a:cubicBezTo>
                    <a:pt x="21" y="36"/>
                    <a:pt x="21" y="36"/>
                    <a:pt x="21" y="36"/>
                  </a:cubicBezTo>
                  <a:cubicBezTo>
                    <a:pt x="21" y="37"/>
                    <a:pt x="21" y="39"/>
                    <a:pt x="21" y="40"/>
                  </a:cubicBezTo>
                  <a:cubicBezTo>
                    <a:pt x="50" y="40"/>
                    <a:pt x="50" y="40"/>
                    <a:pt x="50" y="40"/>
                  </a:cubicBezTo>
                  <a:cubicBezTo>
                    <a:pt x="50" y="47"/>
                    <a:pt x="50" y="47"/>
                    <a:pt x="50" y="47"/>
                  </a:cubicBezTo>
                  <a:cubicBezTo>
                    <a:pt x="22" y="47"/>
                    <a:pt x="22" y="47"/>
                    <a:pt x="22" y="47"/>
                  </a:cubicBezTo>
                  <a:cubicBezTo>
                    <a:pt x="24" y="57"/>
                    <a:pt x="30" y="63"/>
                    <a:pt x="40" y="63"/>
                  </a:cubicBezTo>
                  <a:cubicBezTo>
                    <a:pt x="50" y="63"/>
                    <a:pt x="56" y="57"/>
                    <a:pt x="58"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9" name="Freeform 186"/>
            <p:cNvSpPr>
              <a:spLocks noEditPoints="1"/>
            </p:cNvSpPr>
            <p:nvPr/>
          </p:nvSpPr>
          <p:spPr bwMode="auto">
            <a:xfrm>
              <a:off x="11114273" y="1399595"/>
              <a:ext cx="92264" cy="147971"/>
            </a:xfrm>
            <a:custGeom>
              <a:avLst/>
              <a:gdLst>
                <a:gd name="T0" fmla="*/ 0 w 49"/>
                <a:gd name="T1" fmla="*/ 50 h 78"/>
                <a:gd name="T2" fmla="*/ 7 w 49"/>
                <a:gd name="T3" fmla="*/ 50 h 78"/>
                <a:gd name="T4" fmla="*/ 13 w 49"/>
                <a:gd name="T5" fmla="*/ 60 h 78"/>
                <a:gd name="T6" fmla="*/ 16 w 49"/>
                <a:gd name="T7" fmla="*/ 62 h 78"/>
                <a:gd name="T8" fmla="*/ 16 w 49"/>
                <a:gd name="T9" fmla="*/ 40 h 78"/>
                <a:gd name="T10" fmla="*/ 6 w 49"/>
                <a:gd name="T11" fmla="*/ 35 h 78"/>
                <a:gd name="T12" fmla="*/ 2 w 49"/>
                <a:gd name="T13" fmla="*/ 25 h 78"/>
                <a:gd name="T14" fmla="*/ 8 w 49"/>
                <a:gd name="T15" fmla="*/ 12 h 78"/>
                <a:gd name="T16" fmla="*/ 16 w 49"/>
                <a:gd name="T17" fmla="*/ 9 h 78"/>
                <a:gd name="T18" fmla="*/ 16 w 49"/>
                <a:gd name="T19" fmla="*/ 0 h 78"/>
                <a:gd name="T20" fmla="*/ 22 w 49"/>
                <a:gd name="T21" fmla="*/ 0 h 78"/>
                <a:gd name="T22" fmla="*/ 22 w 49"/>
                <a:gd name="T23" fmla="*/ 8 h 78"/>
                <a:gd name="T24" fmla="*/ 24 w 49"/>
                <a:gd name="T25" fmla="*/ 8 h 78"/>
                <a:gd name="T26" fmla="*/ 26 w 49"/>
                <a:gd name="T27" fmla="*/ 8 h 78"/>
                <a:gd name="T28" fmla="*/ 26 w 49"/>
                <a:gd name="T29" fmla="*/ 0 h 78"/>
                <a:gd name="T30" fmla="*/ 31 w 49"/>
                <a:gd name="T31" fmla="*/ 0 h 78"/>
                <a:gd name="T32" fmla="*/ 31 w 49"/>
                <a:gd name="T33" fmla="*/ 8 h 78"/>
                <a:gd name="T34" fmla="*/ 41 w 49"/>
                <a:gd name="T35" fmla="*/ 13 h 78"/>
                <a:gd name="T36" fmla="*/ 47 w 49"/>
                <a:gd name="T37" fmla="*/ 26 h 78"/>
                <a:gd name="T38" fmla="*/ 39 w 49"/>
                <a:gd name="T39" fmla="*/ 27 h 78"/>
                <a:gd name="T40" fmla="*/ 31 w 49"/>
                <a:gd name="T41" fmla="*/ 16 h 78"/>
                <a:gd name="T42" fmla="*/ 31 w 49"/>
                <a:gd name="T43" fmla="*/ 36 h 78"/>
                <a:gd name="T44" fmla="*/ 38 w 49"/>
                <a:gd name="T45" fmla="*/ 38 h 78"/>
                <a:gd name="T46" fmla="*/ 46 w 49"/>
                <a:gd name="T47" fmla="*/ 43 h 78"/>
                <a:gd name="T48" fmla="*/ 49 w 49"/>
                <a:gd name="T49" fmla="*/ 53 h 78"/>
                <a:gd name="T50" fmla="*/ 42 w 49"/>
                <a:gd name="T51" fmla="*/ 66 h 78"/>
                <a:gd name="T52" fmla="*/ 31 w 49"/>
                <a:gd name="T53" fmla="*/ 71 h 78"/>
                <a:gd name="T54" fmla="*/ 31 w 49"/>
                <a:gd name="T55" fmla="*/ 78 h 78"/>
                <a:gd name="T56" fmla="*/ 26 w 49"/>
                <a:gd name="T57" fmla="*/ 78 h 78"/>
                <a:gd name="T58" fmla="*/ 26 w 49"/>
                <a:gd name="T59" fmla="*/ 71 h 78"/>
                <a:gd name="T60" fmla="*/ 22 w 49"/>
                <a:gd name="T61" fmla="*/ 71 h 78"/>
                <a:gd name="T62" fmla="*/ 22 w 49"/>
                <a:gd name="T63" fmla="*/ 78 h 78"/>
                <a:gd name="T64" fmla="*/ 16 w 49"/>
                <a:gd name="T65" fmla="*/ 78 h 78"/>
                <a:gd name="T66" fmla="*/ 16 w 49"/>
                <a:gd name="T67" fmla="*/ 70 h 78"/>
                <a:gd name="T68" fmla="*/ 7 w 49"/>
                <a:gd name="T69" fmla="*/ 65 h 78"/>
                <a:gd name="T70" fmla="*/ 0 w 49"/>
                <a:gd name="T71" fmla="*/ 50 h 78"/>
                <a:gd name="T72" fmla="*/ 22 w 49"/>
                <a:gd name="T73" fmla="*/ 64 h 78"/>
                <a:gd name="T74" fmla="*/ 26 w 49"/>
                <a:gd name="T75" fmla="*/ 64 h 78"/>
                <a:gd name="T76" fmla="*/ 26 w 49"/>
                <a:gd name="T77" fmla="*/ 42 h 78"/>
                <a:gd name="T78" fmla="*/ 22 w 49"/>
                <a:gd name="T79" fmla="*/ 42 h 78"/>
                <a:gd name="T80" fmla="*/ 22 w 49"/>
                <a:gd name="T81" fmla="*/ 42 h 78"/>
                <a:gd name="T82" fmla="*/ 22 w 49"/>
                <a:gd name="T83" fmla="*/ 64 h 78"/>
                <a:gd name="T84" fmla="*/ 31 w 49"/>
                <a:gd name="T85" fmla="*/ 63 h 78"/>
                <a:gd name="T86" fmla="*/ 37 w 49"/>
                <a:gd name="T87" fmla="*/ 61 h 78"/>
                <a:gd name="T88" fmla="*/ 41 w 49"/>
                <a:gd name="T89" fmla="*/ 53 h 78"/>
                <a:gd name="T90" fmla="*/ 37 w 49"/>
                <a:gd name="T91" fmla="*/ 47 h 78"/>
                <a:gd name="T92" fmla="*/ 31 w 49"/>
                <a:gd name="T93" fmla="*/ 44 h 78"/>
                <a:gd name="T94" fmla="*/ 31 w 49"/>
                <a:gd name="T95" fmla="*/ 63 h 78"/>
                <a:gd name="T96" fmla="*/ 26 w 49"/>
                <a:gd name="T97" fmla="*/ 15 h 78"/>
                <a:gd name="T98" fmla="*/ 24 w 49"/>
                <a:gd name="T99" fmla="*/ 15 h 78"/>
                <a:gd name="T100" fmla="*/ 22 w 49"/>
                <a:gd name="T101" fmla="*/ 15 h 78"/>
                <a:gd name="T102" fmla="*/ 22 w 49"/>
                <a:gd name="T103" fmla="*/ 33 h 78"/>
                <a:gd name="T104" fmla="*/ 25 w 49"/>
                <a:gd name="T105" fmla="*/ 34 h 78"/>
                <a:gd name="T106" fmla="*/ 26 w 49"/>
                <a:gd name="T107" fmla="*/ 34 h 78"/>
                <a:gd name="T108" fmla="*/ 26 w 49"/>
                <a:gd name="T109" fmla="*/ 15 h 78"/>
                <a:gd name="T110" fmla="*/ 16 w 49"/>
                <a:gd name="T111" fmla="*/ 16 h 78"/>
                <a:gd name="T112" fmla="*/ 10 w 49"/>
                <a:gd name="T113" fmla="*/ 24 h 78"/>
                <a:gd name="T114" fmla="*/ 13 w 49"/>
                <a:gd name="T115" fmla="*/ 30 h 78"/>
                <a:gd name="T116" fmla="*/ 16 w 49"/>
                <a:gd name="T117" fmla="*/ 31 h 78"/>
                <a:gd name="T118" fmla="*/ 16 w 49"/>
                <a:gd name="T119"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78">
                  <a:moveTo>
                    <a:pt x="0" y="50"/>
                  </a:moveTo>
                  <a:cubicBezTo>
                    <a:pt x="7" y="50"/>
                    <a:pt x="7" y="50"/>
                    <a:pt x="7" y="50"/>
                  </a:cubicBezTo>
                  <a:cubicBezTo>
                    <a:pt x="8" y="55"/>
                    <a:pt x="10" y="58"/>
                    <a:pt x="13" y="60"/>
                  </a:cubicBezTo>
                  <a:cubicBezTo>
                    <a:pt x="14" y="61"/>
                    <a:pt x="15" y="61"/>
                    <a:pt x="16" y="62"/>
                  </a:cubicBezTo>
                  <a:cubicBezTo>
                    <a:pt x="16" y="40"/>
                    <a:pt x="16" y="40"/>
                    <a:pt x="16" y="40"/>
                  </a:cubicBezTo>
                  <a:cubicBezTo>
                    <a:pt x="11" y="38"/>
                    <a:pt x="8" y="37"/>
                    <a:pt x="6" y="35"/>
                  </a:cubicBezTo>
                  <a:cubicBezTo>
                    <a:pt x="4" y="32"/>
                    <a:pt x="2" y="28"/>
                    <a:pt x="2" y="25"/>
                  </a:cubicBezTo>
                  <a:cubicBezTo>
                    <a:pt x="2" y="19"/>
                    <a:pt x="4" y="15"/>
                    <a:pt x="8" y="12"/>
                  </a:cubicBezTo>
                  <a:cubicBezTo>
                    <a:pt x="11" y="11"/>
                    <a:pt x="13" y="9"/>
                    <a:pt x="16" y="9"/>
                  </a:cubicBezTo>
                  <a:cubicBezTo>
                    <a:pt x="16" y="0"/>
                    <a:pt x="16" y="0"/>
                    <a:pt x="16" y="0"/>
                  </a:cubicBezTo>
                  <a:cubicBezTo>
                    <a:pt x="22" y="0"/>
                    <a:pt x="22" y="0"/>
                    <a:pt x="22" y="0"/>
                  </a:cubicBezTo>
                  <a:cubicBezTo>
                    <a:pt x="22" y="8"/>
                    <a:pt x="22" y="8"/>
                    <a:pt x="22" y="8"/>
                  </a:cubicBezTo>
                  <a:cubicBezTo>
                    <a:pt x="22" y="8"/>
                    <a:pt x="23" y="8"/>
                    <a:pt x="24" y="8"/>
                  </a:cubicBezTo>
                  <a:cubicBezTo>
                    <a:pt x="24" y="8"/>
                    <a:pt x="25" y="8"/>
                    <a:pt x="26" y="8"/>
                  </a:cubicBezTo>
                  <a:cubicBezTo>
                    <a:pt x="26" y="0"/>
                    <a:pt x="26" y="0"/>
                    <a:pt x="26" y="0"/>
                  </a:cubicBezTo>
                  <a:cubicBezTo>
                    <a:pt x="31" y="0"/>
                    <a:pt x="31" y="0"/>
                    <a:pt x="31" y="0"/>
                  </a:cubicBezTo>
                  <a:cubicBezTo>
                    <a:pt x="31" y="8"/>
                    <a:pt x="31" y="8"/>
                    <a:pt x="31" y="8"/>
                  </a:cubicBezTo>
                  <a:cubicBezTo>
                    <a:pt x="35" y="9"/>
                    <a:pt x="38" y="11"/>
                    <a:pt x="41" y="13"/>
                  </a:cubicBezTo>
                  <a:cubicBezTo>
                    <a:pt x="45" y="16"/>
                    <a:pt x="47" y="21"/>
                    <a:pt x="47" y="26"/>
                  </a:cubicBezTo>
                  <a:cubicBezTo>
                    <a:pt x="39" y="27"/>
                    <a:pt x="39" y="27"/>
                    <a:pt x="39" y="27"/>
                  </a:cubicBezTo>
                  <a:cubicBezTo>
                    <a:pt x="38" y="21"/>
                    <a:pt x="36" y="18"/>
                    <a:pt x="31" y="16"/>
                  </a:cubicBezTo>
                  <a:cubicBezTo>
                    <a:pt x="31" y="36"/>
                    <a:pt x="31" y="36"/>
                    <a:pt x="31" y="36"/>
                  </a:cubicBezTo>
                  <a:cubicBezTo>
                    <a:pt x="34" y="36"/>
                    <a:pt x="36" y="37"/>
                    <a:pt x="38" y="38"/>
                  </a:cubicBezTo>
                  <a:cubicBezTo>
                    <a:pt x="41" y="39"/>
                    <a:pt x="43" y="41"/>
                    <a:pt x="46" y="43"/>
                  </a:cubicBezTo>
                  <a:cubicBezTo>
                    <a:pt x="48" y="46"/>
                    <a:pt x="49" y="49"/>
                    <a:pt x="49" y="53"/>
                  </a:cubicBezTo>
                  <a:cubicBezTo>
                    <a:pt x="49" y="59"/>
                    <a:pt x="46" y="63"/>
                    <a:pt x="42" y="66"/>
                  </a:cubicBezTo>
                  <a:cubicBezTo>
                    <a:pt x="39" y="69"/>
                    <a:pt x="35" y="70"/>
                    <a:pt x="31" y="71"/>
                  </a:cubicBezTo>
                  <a:cubicBezTo>
                    <a:pt x="31" y="78"/>
                    <a:pt x="31" y="78"/>
                    <a:pt x="31" y="78"/>
                  </a:cubicBezTo>
                  <a:cubicBezTo>
                    <a:pt x="26" y="78"/>
                    <a:pt x="26" y="78"/>
                    <a:pt x="26" y="78"/>
                  </a:cubicBezTo>
                  <a:cubicBezTo>
                    <a:pt x="26" y="71"/>
                    <a:pt x="26" y="71"/>
                    <a:pt x="26" y="71"/>
                  </a:cubicBezTo>
                  <a:cubicBezTo>
                    <a:pt x="24" y="71"/>
                    <a:pt x="23" y="71"/>
                    <a:pt x="22" y="71"/>
                  </a:cubicBezTo>
                  <a:cubicBezTo>
                    <a:pt x="22" y="78"/>
                    <a:pt x="22" y="78"/>
                    <a:pt x="22" y="78"/>
                  </a:cubicBezTo>
                  <a:cubicBezTo>
                    <a:pt x="16" y="78"/>
                    <a:pt x="16" y="78"/>
                    <a:pt x="16" y="78"/>
                  </a:cubicBezTo>
                  <a:cubicBezTo>
                    <a:pt x="16" y="70"/>
                    <a:pt x="16" y="70"/>
                    <a:pt x="16" y="70"/>
                  </a:cubicBezTo>
                  <a:cubicBezTo>
                    <a:pt x="12" y="69"/>
                    <a:pt x="9" y="67"/>
                    <a:pt x="7" y="65"/>
                  </a:cubicBezTo>
                  <a:cubicBezTo>
                    <a:pt x="2" y="61"/>
                    <a:pt x="0" y="56"/>
                    <a:pt x="0" y="50"/>
                  </a:cubicBezTo>
                  <a:close/>
                  <a:moveTo>
                    <a:pt x="22" y="64"/>
                  </a:moveTo>
                  <a:cubicBezTo>
                    <a:pt x="23" y="64"/>
                    <a:pt x="24" y="64"/>
                    <a:pt x="26" y="64"/>
                  </a:cubicBezTo>
                  <a:cubicBezTo>
                    <a:pt x="26" y="42"/>
                    <a:pt x="26" y="42"/>
                    <a:pt x="26" y="42"/>
                  </a:cubicBezTo>
                  <a:cubicBezTo>
                    <a:pt x="24" y="42"/>
                    <a:pt x="23" y="42"/>
                    <a:pt x="22" y="42"/>
                  </a:cubicBezTo>
                  <a:cubicBezTo>
                    <a:pt x="22" y="42"/>
                    <a:pt x="22" y="42"/>
                    <a:pt x="22" y="42"/>
                  </a:cubicBezTo>
                  <a:cubicBezTo>
                    <a:pt x="22" y="64"/>
                    <a:pt x="22" y="64"/>
                    <a:pt x="22" y="64"/>
                  </a:cubicBezTo>
                  <a:close/>
                  <a:moveTo>
                    <a:pt x="31" y="63"/>
                  </a:moveTo>
                  <a:cubicBezTo>
                    <a:pt x="34" y="63"/>
                    <a:pt x="36" y="62"/>
                    <a:pt x="37" y="61"/>
                  </a:cubicBezTo>
                  <a:cubicBezTo>
                    <a:pt x="40" y="59"/>
                    <a:pt x="41" y="56"/>
                    <a:pt x="41" y="53"/>
                  </a:cubicBezTo>
                  <a:cubicBezTo>
                    <a:pt x="41" y="51"/>
                    <a:pt x="40" y="48"/>
                    <a:pt x="37" y="47"/>
                  </a:cubicBezTo>
                  <a:cubicBezTo>
                    <a:pt x="36" y="46"/>
                    <a:pt x="34" y="45"/>
                    <a:pt x="31" y="44"/>
                  </a:cubicBezTo>
                  <a:cubicBezTo>
                    <a:pt x="31" y="63"/>
                    <a:pt x="31" y="63"/>
                    <a:pt x="31" y="63"/>
                  </a:cubicBezTo>
                  <a:close/>
                  <a:moveTo>
                    <a:pt x="26" y="15"/>
                  </a:moveTo>
                  <a:cubicBezTo>
                    <a:pt x="25" y="15"/>
                    <a:pt x="25" y="15"/>
                    <a:pt x="24" y="15"/>
                  </a:cubicBezTo>
                  <a:cubicBezTo>
                    <a:pt x="23" y="15"/>
                    <a:pt x="22" y="15"/>
                    <a:pt x="22" y="15"/>
                  </a:cubicBezTo>
                  <a:cubicBezTo>
                    <a:pt x="22" y="33"/>
                    <a:pt x="22" y="33"/>
                    <a:pt x="22" y="33"/>
                  </a:cubicBezTo>
                  <a:cubicBezTo>
                    <a:pt x="23" y="33"/>
                    <a:pt x="24" y="34"/>
                    <a:pt x="25" y="34"/>
                  </a:cubicBezTo>
                  <a:cubicBezTo>
                    <a:pt x="25" y="34"/>
                    <a:pt x="25" y="34"/>
                    <a:pt x="26" y="34"/>
                  </a:cubicBezTo>
                  <a:cubicBezTo>
                    <a:pt x="26" y="15"/>
                    <a:pt x="26" y="15"/>
                    <a:pt x="26" y="15"/>
                  </a:cubicBezTo>
                  <a:close/>
                  <a:moveTo>
                    <a:pt x="16" y="16"/>
                  </a:moveTo>
                  <a:cubicBezTo>
                    <a:pt x="12" y="17"/>
                    <a:pt x="10" y="20"/>
                    <a:pt x="10" y="24"/>
                  </a:cubicBezTo>
                  <a:cubicBezTo>
                    <a:pt x="10" y="27"/>
                    <a:pt x="11" y="28"/>
                    <a:pt x="13" y="30"/>
                  </a:cubicBezTo>
                  <a:cubicBezTo>
                    <a:pt x="14" y="30"/>
                    <a:pt x="15" y="31"/>
                    <a:pt x="16" y="31"/>
                  </a:cubicBezTo>
                  <a:cubicBezTo>
                    <a:pt x="16" y="16"/>
                    <a:pt x="16" y="16"/>
                    <a:pt x="16"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grpSp>
        <p:nvGrpSpPr>
          <p:cNvPr id="38" name="组合 37"/>
          <p:cNvGrpSpPr/>
          <p:nvPr userDrawn="1"/>
        </p:nvGrpSpPr>
        <p:grpSpPr>
          <a:xfrm>
            <a:off x="9781192" y="106257"/>
            <a:ext cx="712997" cy="712740"/>
            <a:chOff x="10073032" y="165921"/>
            <a:chExt cx="712904" cy="712905"/>
          </a:xfrm>
        </p:grpSpPr>
        <p:sp>
          <p:nvSpPr>
            <p:cNvPr id="21" name="Oval 21"/>
            <p:cNvSpPr>
              <a:spLocks noChangeArrowheads="1"/>
            </p:cNvSpPr>
            <p:nvPr userDrawn="1"/>
          </p:nvSpPr>
          <p:spPr bwMode="auto">
            <a:xfrm>
              <a:off x="10073032" y="165921"/>
              <a:ext cx="712904" cy="712905"/>
            </a:xfrm>
            <a:prstGeom prst="ellipse">
              <a:avLst/>
            </a:prstGeom>
            <a:solidFill>
              <a:srgbClr val="3A98BC"/>
            </a:solidFill>
            <a:ln>
              <a:noFill/>
            </a:ln>
          </p:spPr>
          <p:txBody>
            <a:bodyPr vert="horz" wrap="square" lIns="91440" tIns="45720" rIns="91440" bIns="45720" numCol="1" anchor="t" anchorCtr="0" compatLnSpc="1"/>
            <a:lstStyle/>
            <a:p>
              <a:endParaRPr lang="zh-CN" altLang="en-US" sz="1800"/>
            </a:p>
          </p:txBody>
        </p:sp>
        <p:sp>
          <p:nvSpPr>
            <p:cNvPr id="22" name="Freeform 202"/>
            <p:cNvSpPr/>
            <p:nvPr userDrawn="1"/>
          </p:nvSpPr>
          <p:spPr bwMode="auto">
            <a:xfrm>
              <a:off x="10250565" y="312941"/>
              <a:ext cx="533522" cy="565885"/>
            </a:xfrm>
            <a:custGeom>
              <a:avLst/>
              <a:gdLst>
                <a:gd name="T0" fmla="*/ 137 w 265"/>
                <a:gd name="T1" fmla="*/ 0 h 281"/>
                <a:gd name="T2" fmla="*/ 265 w 265"/>
                <a:gd name="T3" fmla="*/ 128 h 281"/>
                <a:gd name="T4" fmla="*/ 89 w 265"/>
                <a:gd name="T5" fmla="*/ 281 h 281"/>
                <a:gd name="T6" fmla="*/ 39 w 265"/>
                <a:gd name="T7" fmla="*/ 274 h 281"/>
                <a:gd name="T8" fmla="*/ 0 w 265"/>
                <a:gd name="T9" fmla="*/ 235 h 281"/>
                <a:gd name="T10" fmla="*/ 83 w 265"/>
                <a:gd name="T11" fmla="*/ 164 h 281"/>
                <a:gd name="T12" fmla="*/ 75 w 265"/>
                <a:gd name="T13" fmla="*/ 42 h 281"/>
                <a:gd name="T14" fmla="*/ 137 w 265"/>
                <a:gd name="T15" fmla="*/ 0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281">
                  <a:moveTo>
                    <a:pt x="137" y="0"/>
                  </a:moveTo>
                  <a:cubicBezTo>
                    <a:pt x="265" y="128"/>
                    <a:pt x="265" y="128"/>
                    <a:pt x="265" y="128"/>
                  </a:cubicBezTo>
                  <a:cubicBezTo>
                    <a:pt x="253" y="214"/>
                    <a:pt x="179" y="281"/>
                    <a:pt x="89" y="281"/>
                  </a:cubicBezTo>
                  <a:cubicBezTo>
                    <a:pt x="72" y="281"/>
                    <a:pt x="55" y="279"/>
                    <a:pt x="39" y="274"/>
                  </a:cubicBezTo>
                  <a:cubicBezTo>
                    <a:pt x="0" y="235"/>
                    <a:pt x="0" y="235"/>
                    <a:pt x="0" y="235"/>
                  </a:cubicBezTo>
                  <a:cubicBezTo>
                    <a:pt x="83" y="164"/>
                    <a:pt x="83" y="164"/>
                    <a:pt x="83" y="164"/>
                  </a:cubicBezTo>
                  <a:cubicBezTo>
                    <a:pt x="75" y="42"/>
                    <a:pt x="75" y="42"/>
                    <a:pt x="75" y="42"/>
                  </a:cubicBezTo>
                  <a:cubicBezTo>
                    <a:pt x="137" y="0"/>
                    <a:pt x="137" y="0"/>
                    <a:pt x="137" y="0"/>
                  </a:cubicBezTo>
                  <a:close/>
                </a:path>
              </a:pathLst>
            </a:custGeom>
            <a:solidFill>
              <a:srgbClr val="2A6F8A"/>
            </a:solidFill>
            <a:ln>
              <a:noFill/>
            </a:ln>
          </p:spPr>
          <p:txBody>
            <a:bodyPr vert="horz" wrap="square" lIns="91440" tIns="45720" rIns="91440" bIns="45720" numCol="1" anchor="t" anchorCtr="0" compatLnSpc="1"/>
            <a:lstStyle/>
            <a:p>
              <a:endParaRPr lang="zh-CN" altLang="en-US" sz="1800"/>
            </a:p>
          </p:txBody>
        </p:sp>
        <p:sp>
          <p:nvSpPr>
            <p:cNvPr id="23" name="Freeform 203"/>
            <p:cNvSpPr/>
            <p:nvPr userDrawn="1"/>
          </p:nvSpPr>
          <p:spPr bwMode="auto">
            <a:xfrm>
              <a:off x="10235770" y="568144"/>
              <a:ext cx="387428" cy="218217"/>
            </a:xfrm>
            <a:custGeom>
              <a:avLst/>
              <a:gdLst>
                <a:gd name="T0" fmla="*/ 7 w 192"/>
                <a:gd name="T1" fmla="*/ 108 h 108"/>
                <a:gd name="T2" fmla="*/ 77 w 192"/>
                <a:gd name="T3" fmla="*/ 29 h 108"/>
                <a:gd name="T4" fmla="*/ 77 w 192"/>
                <a:gd name="T5" fmla="*/ 0 h 108"/>
                <a:gd name="T6" fmla="*/ 96 w 192"/>
                <a:gd name="T7" fmla="*/ 0 h 108"/>
                <a:gd name="T8" fmla="*/ 97 w 192"/>
                <a:gd name="T9" fmla="*/ 0 h 108"/>
                <a:gd name="T10" fmla="*/ 116 w 192"/>
                <a:gd name="T11" fmla="*/ 0 h 108"/>
                <a:gd name="T12" fmla="*/ 116 w 192"/>
                <a:gd name="T13" fmla="*/ 29 h 108"/>
                <a:gd name="T14" fmla="*/ 186 w 192"/>
                <a:gd name="T15" fmla="*/ 108 h 108"/>
                <a:gd name="T16" fmla="*/ 7 w 19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08">
                  <a:moveTo>
                    <a:pt x="7" y="108"/>
                  </a:moveTo>
                  <a:cubicBezTo>
                    <a:pt x="7" y="72"/>
                    <a:pt x="0" y="35"/>
                    <a:pt x="77" y="29"/>
                  </a:cubicBezTo>
                  <a:cubicBezTo>
                    <a:pt x="77" y="26"/>
                    <a:pt x="77" y="3"/>
                    <a:pt x="77" y="0"/>
                  </a:cubicBezTo>
                  <a:cubicBezTo>
                    <a:pt x="96" y="0"/>
                    <a:pt x="96" y="0"/>
                    <a:pt x="96" y="0"/>
                  </a:cubicBezTo>
                  <a:cubicBezTo>
                    <a:pt x="97" y="0"/>
                    <a:pt x="97" y="0"/>
                    <a:pt x="97" y="0"/>
                  </a:cubicBezTo>
                  <a:cubicBezTo>
                    <a:pt x="116" y="0"/>
                    <a:pt x="116" y="0"/>
                    <a:pt x="116" y="0"/>
                  </a:cubicBezTo>
                  <a:cubicBezTo>
                    <a:pt x="116" y="3"/>
                    <a:pt x="116" y="26"/>
                    <a:pt x="116" y="29"/>
                  </a:cubicBezTo>
                  <a:cubicBezTo>
                    <a:pt x="192" y="35"/>
                    <a:pt x="185" y="72"/>
                    <a:pt x="186" y="108"/>
                  </a:cubicBezTo>
                  <a:cubicBezTo>
                    <a:pt x="7" y="108"/>
                    <a:pt x="7" y="108"/>
                    <a:pt x="7" y="108"/>
                  </a:cubicBezTo>
                  <a:close/>
                </a:path>
              </a:pathLst>
            </a:custGeom>
            <a:solidFill>
              <a:srgbClr val="9764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4" name="Freeform 204"/>
            <p:cNvSpPr/>
            <p:nvPr userDrawn="1"/>
          </p:nvSpPr>
          <p:spPr bwMode="auto">
            <a:xfrm>
              <a:off x="10389262" y="569993"/>
              <a:ext cx="80444" cy="32363"/>
            </a:xfrm>
            <a:custGeom>
              <a:avLst/>
              <a:gdLst>
                <a:gd name="T0" fmla="*/ 40 w 40"/>
                <a:gd name="T1" fmla="*/ 0 h 16"/>
                <a:gd name="T2" fmla="*/ 0 w 40"/>
                <a:gd name="T3" fmla="*/ 0 h 16"/>
                <a:gd name="T4" fmla="*/ 40 w 40"/>
                <a:gd name="T5" fmla="*/ 0 h 16"/>
              </a:gdLst>
              <a:ahLst/>
              <a:cxnLst>
                <a:cxn ang="0">
                  <a:pos x="T0" y="T1"/>
                </a:cxn>
                <a:cxn ang="0">
                  <a:pos x="T2" y="T3"/>
                </a:cxn>
                <a:cxn ang="0">
                  <a:pos x="T4" y="T5"/>
                </a:cxn>
              </a:cxnLst>
              <a:rect l="0" t="0" r="r" b="b"/>
              <a:pathLst>
                <a:path w="40" h="16">
                  <a:moveTo>
                    <a:pt x="40" y="0"/>
                  </a:moveTo>
                  <a:cubicBezTo>
                    <a:pt x="0" y="0"/>
                    <a:pt x="0" y="0"/>
                    <a:pt x="0" y="0"/>
                  </a:cubicBezTo>
                  <a:cubicBezTo>
                    <a:pt x="5" y="16"/>
                    <a:pt x="36" y="16"/>
                    <a:pt x="40" y="0"/>
                  </a:cubicBezTo>
                  <a:close/>
                </a:path>
              </a:pathLst>
            </a:custGeom>
            <a:solidFill>
              <a:srgbClr val="7B4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5" name="Freeform 206"/>
            <p:cNvSpPr/>
            <p:nvPr userDrawn="1"/>
          </p:nvSpPr>
          <p:spPr bwMode="auto">
            <a:xfrm>
              <a:off x="10304194" y="290749"/>
              <a:ext cx="250580" cy="292189"/>
            </a:xfrm>
            <a:custGeom>
              <a:avLst/>
              <a:gdLst>
                <a:gd name="T0" fmla="*/ 7 w 124"/>
                <a:gd name="T1" fmla="*/ 69 h 145"/>
                <a:gd name="T2" fmla="*/ 13 w 124"/>
                <a:gd name="T3" fmla="*/ 108 h 145"/>
                <a:gd name="T4" fmla="*/ 62 w 124"/>
                <a:gd name="T5" fmla="*/ 145 h 145"/>
                <a:gd name="T6" fmla="*/ 112 w 124"/>
                <a:gd name="T7" fmla="*/ 108 h 145"/>
                <a:gd name="T8" fmla="*/ 117 w 124"/>
                <a:gd name="T9" fmla="*/ 69 h 145"/>
                <a:gd name="T10" fmla="*/ 62 w 124"/>
                <a:gd name="T11" fmla="*/ 0 h 145"/>
                <a:gd name="T12" fmla="*/ 7 w 124"/>
                <a:gd name="T13" fmla="*/ 69 h 145"/>
              </a:gdLst>
              <a:ahLst/>
              <a:cxnLst>
                <a:cxn ang="0">
                  <a:pos x="T0" y="T1"/>
                </a:cxn>
                <a:cxn ang="0">
                  <a:pos x="T2" y="T3"/>
                </a:cxn>
                <a:cxn ang="0">
                  <a:pos x="T4" y="T5"/>
                </a:cxn>
                <a:cxn ang="0">
                  <a:pos x="T6" y="T7"/>
                </a:cxn>
                <a:cxn ang="0">
                  <a:pos x="T8" y="T9"/>
                </a:cxn>
                <a:cxn ang="0">
                  <a:pos x="T10" y="T11"/>
                </a:cxn>
                <a:cxn ang="0">
                  <a:pos x="T12" y="T13"/>
                </a:cxn>
              </a:cxnLst>
              <a:rect l="0" t="0" r="r" b="b"/>
              <a:pathLst>
                <a:path w="124" h="145">
                  <a:moveTo>
                    <a:pt x="7" y="69"/>
                  </a:moveTo>
                  <a:cubicBezTo>
                    <a:pt x="0" y="68"/>
                    <a:pt x="1" y="108"/>
                    <a:pt x="13" y="108"/>
                  </a:cubicBezTo>
                  <a:cubicBezTo>
                    <a:pt x="22" y="128"/>
                    <a:pt x="38" y="145"/>
                    <a:pt x="62" y="145"/>
                  </a:cubicBezTo>
                  <a:cubicBezTo>
                    <a:pt x="86" y="145"/>
                    <a:pt x="103" y="128"/>
                    <a:pt x="112" y="108"/>
                  </a:cubicBezTo>
                  <a:cubicBezTo>
                    <a:pt x="122" y="108"/>
                    <a:pt x="124" y="68"/>
                    <a:pt x="117" y="69"/>
                  </a:cubicBezTo>
                  <a:cubicBezTo>
                    <a:pt x="120" y="26"/>
                    <a:pt x="118" y="0"/>
                    <a:pt x="62" y="0"/>
                  </a:cubicBezTo>
                  <a:cubicBezTo>
                    <a:pt x="7" y="0"/>
                    <a:pt x="4" y="25"/>
                    <a:pt x="7" y="69"/>
                  </a:cubicBezTo>
                  <a:close/>
                </a:path>
              </a:pathLst>
            </a:custGeom>
            <a:solidFill>
              <a:srgbClr val="9764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6" name="Freeform 207"/>
            <p:cNvSpPr/>
            <p:nvPr userDrawn="1"/>
          </p:nvSpPr>
          <p:spPr bwMode="auto">
            <a:xfrm>
              <a:off x="10235770" y="626396"/>
              <a:ext cx="387428" cy="159965"/>
            </a:xfrm>
            <a:custGeom>
              <a:avLst/>
              <a:gdLst>
                <a:gd name="T0" fmla="*/ 7 w 192"/>
                <a:gd name="T1" fmla="*/ 79 h 79"/>
                <a:gd name="T2" fmla="*/ 77 w 192"/>
                <a:gd name="T3" fmla="*/ 0 h 79"/>
                <a:gd name="T4" fmla="*/ 116 w 192"/>
                <a:gd name="T5" fmla="*/ 0 h 79"/>
                <a:gd name="T6" fmla="*/ 186 w 192"/>
                <a:gd name="T7" fmla="*/ 79 h 79"/>
                <a:gd name="T8" fmla="*/ 7 w 192"/>
                <a:gd name="T9" fmla="*/ 79 h 79"/>
              </a:gdLst>
              <a:ahLst/>
              <a:cxnLst>
                <a:cxn ang="0">
                  <a:pos x="T0" y="T1"/>
                </a:cxn>
                <a:cxn ang="0">
                  <a:pos x="T2" y="T3"/>
                </a:cxn>
                <a:cxn ang="0">
                  <a:pos x="T4" y="T5"/>
                </a:cxn>
                <a:cxn ang="0">
                  <a:pos x="T6" y="T7"/>
                </a:cxn>
                <a:cxn ang="0">
                  <a:pos x="T8" y="T9"/>
                </a:cxn>
              </a:cxnLst>
              <a:rect l="0" t="0" r="r" b="b"/>
              <a:pathLst>
                <a:path w="192" h="79">
                  <a:moveTo>
                    <a:pt x="7" y="79"/>
                  </a:moveTo>
                  <a:cubicBezTo>
                    <a:pt x="7" y="43"/>
                    <a:pt x="0" y="6"/>
                    <a:pt x="77" y="0"/>
                  </a:cubicBezTo>
                  <a:cubicBezTo>
                    <a:pt x="89" y="7"/>
                    <a:pt x="102" y="7"/>
                    <a:pt x="116" y="0"/>
                  </a:cubicBezTo>
                  <a:cubicBezTo>
                    <a:pt x="192" y="6"/>
                    <a:pt x="185" y="43"/>
                    <a:pt x="186" y="79"/>
                  </a:cubicBezTo>
                  <a:cubicBezTo>
                    <a:pt x="7" y="79"/>
                    <a:pt x="7" y="79"/>
                    <a:pt x="7"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7" name="Freeform 208"/>
            <p:cNvSpPr/>
            <p:nvPr userDrawn="1"/>
          </p:nvSpPr>
          <p:spPr bwMode="auto">
            <a:xfrm>
              <a:off x="10302345" y="253763"/>
              <a:ext cx="282018" cy="206197"/>
            </a:xfrm>
            <a:custGeom>
              <a:avLst/>
              <a:gdLst>
                <a:gd name="T0" fmla="*/ 108 w 140"/>
                <a:gd name="T1" fmla="*/ 102 h 102"/>
                <a:gd name="T2" fmla="*/ 118 w 140"/>
                <a:gd name="T3" fmla="*/ 87 h 102"/>
                <a:gd name="T4" fmla="*/ 28 w 140"/>
                <a:gd name="T5" fmla="*/ 23 h 102"/>
                <a:gd name="T6" fmla="*/ 8 w 140"/>
                <a:gd name="T7" fmla="*/ 87 h 102"/>
                <a:gd name="T8" fmla="*/ 19 w 140"/>
                <a:gd name="T9" fmla="*/ 102 h 102"/>
                <a:gd name="T10" fmla="*/ 28 w 140"/>
                <a:gd name="T11" fmla="*/ 54 h 102"/>
                <a:gd name="T12" fmla="*/ 53 w 140"/>
                <a:gd name="T13" fmla="*/ 64 h 102"/>
                <a:gd name="T14" fmla="*/ 85 w 140"/>
                <a:gd name="T15" fmla="*/ 68 h 102"/>
                <a:gd name="T16" fmla="*/ 108 w 140"/>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02">
                  <a:moveTo>
                    <a:pt x="108" y="102"/>
                  </a:moveTo>
                  <a:cubicBezTo>
                    <a:pt x="108" y="93"/>
                    <a:pt x="109" y="87"/>
                    <a:pt x="118" y="87"/>
                  </a:cubicBezTo>
                  <a:cubicBezTo>
                    <a:pt x="140" y="6"/>
                    <a:pt x="57" y="0"/>
                    <a:pt x="28" y="23"/>
                  </a:cubicBezTo>
                  <a:cubicBezTo>
                    <a:pt x="2" y="26"/>
                    <a:pt x="0" y="57"/>
                    <a:pt x="8" y="87"/>
                  </a:cubicBezTo>
                  <a:cubicBezTo>
                    <a:pt x="17" y="87"/>
                    <a:pt x="19" y="93"/>
                    <a:pt x="19" y="102"/>
                  </a:cubicBezTo>
                  <a:cubicBezTo>
                    <a:pt x="21" y="84"/>
                    <a:pt x="20" y="65"/>
                    <a:pt x="28" y="54"/>
                  </a:cubicBezTo>
                  <a:cubicBezTo>
                    <a:pt x="36" y="58"/>
                    <a:pt x="44" y="63"/>
                    <a:pt x="53" y="64"/>
                  </a:cubicBezTo>
                  <a:cubicBezTo>
                    <a:pt x="70" y="67"/>
                    <a:pt x="79" y="64"/>
                    <a:pt x="85" y="68"/>
                  </a:cubicBezTo>
                  <a:cubicBezTo>
                    <a:pt x="100" y="77"/>
                    <a:pt x="105" y="83"/>
                    <a:pt x="108" y="10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8" name="Freeform 209"/>
            <p:cNvSpPr/>
            <p:nvPr userDrawn="1"/>
          </p:nvSpPr>
          <p:spPr bwMode="auto">
            <a:xfrm>
              <a:off x="10404981" y="643040"/>
              <a:ext cx="49006" cy="143321"/>
            </a:xfrm>
            <a:custGeom>
              <a:avLst/>
              <a:gdLst>
                <a:gd name="T0" fmla="*/ 0 w 53"/>
                <a:gd name="T1" fmla="*/ 28 h 155"/>
                <a:gd name="T2" fmla="*/ 16 w 53"/>
                <a:gd name="T3" fmla="*/ 61 h 155"/>
                <a:gd name="T4" fmla="*/ 9 w 53"/>
                <a:gd name="T5" fmla="*/ 155 h 155"/>
                <a:gd name="T6" fmla="*/ 46 w 53"/>
                <a:gd name="T7" fmla="*/ 155 h 155"/>
                <a:gd name="T8" fmla="*/ 37 w 53"/>
                <a:gd name="T9" fmla="*/ 61 h 155"/>
                <a:gd name="T10" fmla="*/ 53 w 53"/>
                <a:gd name="T11" fmla="*/ 28 h 155"/>
                <a:gd name="T12" fmla="*/ 26 w 53"/>
                <a:gd name="T13" fmla="*/ 0 h 155"/>
                <a:gd name="T14" fmla="*/ 0 w 53"/>
                <a:gd name="T15" fmla="*/ 28 h 155"/>
                <a:gd name="T16" fmla="*/ 0 w 53"/>
                <a:gd name="T17" fmla="*/ 2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55">
                  <a:moveTo>
                    <a:pt x="0" y="28"/>
                  </a:moveTo>
                  <a:lnTo>
                    <a:pt x="16" y="61"/>
                  </a:lnTo>
                  <a:lnTo>
                    <a:pt x="9" y="155"/>
                  </a:lnTo>
                  <a:lnTo>
                    <a:pt x="46" y="155"/>
                  </a:lnTo>
                  <a:lnTo>
                    <a:pt x="37" y="61"/>
                  </a:lnTo>
                  <a:lnTo>
                    <a:pt x="53" y="28"/>
                  </a:lnTo>
                  <a:lnTo>
                    <a:pt x="26" y="0"/>
                  </a:lnTo>
                  <a:lnTo>
                    <a:pt x="0" y="28"/>
                  </a:lnTo>
                  <a:lnTo>
                    <a:pt x="0" y="28"/>
                  </a:lnTo>
                  <a:close/>
                </a:path>
              </a:pathLst>
            </a:custGeom>
            <a:solidFill>
              <a:srgbClr val="C447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9" name="Freeform 210"/>
            <p:cNvSpPr/>
            <p:nvPr userDrawn="1"/>
          </p:nvSpPr>
          <p:spPr bwMode="auto">
            <a:xfrm>
              <a:off x="10544603" y="422974"/>
              <a:ext cx="49931" cy="93390"/>
            </a:xfrm>
            <a:custGeom>
              <a:avLst/>
              <a:gdLst>
                <a:gd name="T0" fmla="*/ 8 w 25"/>
                <a:gd name="T1" fmla="*/ 0 h 46"/>
                <a:gd name="T2" fmla="*/ 5 w 25"/>
                <a:gd name="T3" fmla="*/ 0 h 46"/>
                <a:gd name="T4" fmla="*/ 0 w 25"/>
                <a:gd name="T5" fmla="*/ 44 h 46"/>
                <a:gd name="T6" fmla="*/ 2 w 25"/>
                <a:gd name="T7" fmla="*/ 45 h 46"/>
                <a:gd name="T8" fmla="*/ 23 w 25"/>
                <a:gd name="T9" fmla="*/ 25 h 46"/>
                <a:gd name="T10" fmla="*/ 8 w 25"/>
                <a:gd name="T11" fmla="*/ 0 h 46"/>
              </a:gdLst>
              <a:ahLst/>
              <a:cxnLst>
                <a:cxn ang="0">
                  <a:pos x="T0" y="T1"/>
                </a:cxn>
                <a:cxn ang="0">
                  <a:pos x="T2" y="T3"/>
                </a:cxn>
                <a:cxn ang="0">
                  <a:pos x="T4" y="T5"/>
                </a:cxn>
                <a:cxn ang="0">
                  <a:pos x="T6" y="T7"/>
                </a:cxn>
                <a:cxn ang="0">
                  <a:pos x="T8" y="T9"/>
                </a:cxn>
                <a:cxn ang="0">
                  <a:pos x="T10" y="T11"/>
                </a:cxn>
              </a:cxnLst>
              <a:rect l="0" t="0" r="r" b="b"/>
              <a:pathLst>
                <a:path w="25" h="46">
                  <a:moveTo>
                    <a:pt x="8" y="0"/>
                  </a:moveTo>
                  <a:cubicBezTo>
                    <a:pt x="7" y="0"/>
                    <a:pt x="6" y="0"/>
                    <a:pt x="5" y="0"/>
                  </a:cubicBezTo>
                  <a:cubicBezTo>
                    <a:pt x="0" y="44"/>
                    <a:pt x="0" y="44"/>
                    <a:pt x="0" y="44"/>
                  </a:cubicBezTo>
                  <a:cubicBezTo>
                    <a:pt x="0" y="45"/>
                    <a:pt x="1" y="45"/>
                    <a:pt x="2" y="45"/>
                  </a:cubicBezTo>
                  <a:cubicBezTo>
                    <a:pt x="12" y="46"/>
                    <a:pt x="22" y="37"/>
                    <a:pt x="23" y="25"/>
                  </a:cubicBezTo>
                  <a:cubicBezTo>
                    <a:pt x="25" y="12"/>
                    <a:pt x="18" y="2"/>
                    <a:pt x="8"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0" name="Freeform 211"/>
            <p:cNvSpPr/>
            <p:nvPr userDrawn="1"/>
          </p:nvSpPr>
          <p:spPr bwMode="auto">
            <a:xfrm>
              <a:off x="10505768" y="403556"/>
              <a:ext cx="54554" cy="124828"/>
            </a:xfrm>
            <a:custGeom>
              <a:avLst/>
              <a:gdLst>
                <a:gd name="T0" fmla="*/ 20 w 27"/>
                <a:gd name="T1" fmla="*/ 1 h 62"/>
                <a:gd name="T2" fmla="*/ 15 w 27"/>
                <a:gd name="T3" fmla="*/ 1 h 62"/>
                <a:gd name="T4" fmla="*/ 7 w 27"/>
                <a:gd name="T5" fmla="*/ 7 h 62"/>
                <a:gd name="T6" fmla="*/ 1 w 27"/>
                <a:gd name="T7" fmla="*/ 53 h 62"/>
                <a:gd name="T8" fmla="*/ 7 w 27"/>
                <a:gd name="T9" fmla="*/ 61 h 62"/>
                <a:gd name="T10" fmla="*/ 12 w 27"/>
                <a:gd name="T11" fmla="*/ 62 h 62"/>
                <a:gd name="T12" fmla="*/ 21 w 27"/>
                <a:gd name="T13" fmla="*/ 56 h 62"/>
                <a:gd name="T14" fmla="*/ 27 w 27"/>
                <a:gd name="T15" fmla="*/ 10 h 62"/>
                <a:gd name="T16" fmla="*/ 20 w 27"/>
                <a:gd name="T1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2">
                  <a:moveTo>
                    <a:pt x="20" y="1"/>
                  </a:moveTo>
                  <a:cubicBezTo>
                    <a:pt x="15" y="1"/>
                    <a:pt x="15" y="1"/>
                    <a:pt x="15" y="1"/>
                  </a:cubicBezTo>
                  <a:cubicBezTo>
                    <a:pt x="11" y="0"/>
                    <a:pt x="7" y="3"/>
                    <a:pt x="7" y="7"/>
                  </a:cubicBezTo>
                  <a:cubicBezTo>
                    <a:pt x="1" y="53"/>
                    <a:pt x="1" y="53"/>
                    <a:pt x="1" y="53"/>
                  </a:cubicBezTo>
                  <a:cubicBezTo>
                    <a:pt x="0" y="57"/>
                    <a:pt x="3" y="61"/>
                    <a:pt x="7" y="61"/>
                  </a:cubicBezTo>
                  <a:cubicBezTo>
                    <a:pt x="12" y="62"/>
                    <a:pt x="12" y="62"/>
                    <a:pt x="12" y="62"/>
                  </a:cubicBezTo>
                  <a:cubicBezTo>
                    <a:pt x="16" y="62"/>
                    <a:pt x="20" y="60"/>
                    <a:pt x="21" y="56"/>
                  </a:cubicBezTo>
                  <a:cubicBezTo>
                    <a:pt x="27" y="10"/>
                    <a:pt x="27" y="10"/>
                    <a:pt x="27" y="10"/>
                  </a:cubicBezTo>
                  <a:cubicBezTo>
                    <a:pt x="27" y="6"/>
                    <a:pt x="24" y="2"/>
                    <a:pt x="20" y="1"/>
                  </a:cubicBezTo>
                  <a:close/>
                </a:path>
              </a:pathLst>
            </a:custGeom>
            <a:solidFill>
              <a:srgbClr val="496F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1" name="Freeform 212"/>
            <p:cNvSpPr/>
            <p:nvPr userDrawn="1"/>
          </p:nvSpPr>
          <p:spPr bwMode="auto">
            <a:xfrm>
              <a:off x="10271831" y="212153"/>
              <a:ext cx="312531" cy="247806"/>
            </a:xfrm>
            <a:custGeom>
              <a:avLst/>
              <a:gdLst>
                <a:gd name="T0" fmla="*/ 152 w 155"/>
                <a:gd name="T1" fmla="*/ 94 h 123"/>
                <a:gd name="T2" fmla="*/ 152 w 155"/>
                <a:gd name="T3" fmla="*/ 94 h 123"/>
                <a:gd name="T4" fmla="*/ 3 w 155"/>
                <a:gd name="T5" fmla="*/ 94 h 123"/>
                <a:gd name="T6" fmla="*/ 3 w 155"/>
                <a:gd name="T7" fmla="*/ 94 h 123"/>
                <a:gd name="T8" fmla="*/ 1 w 155"/>
                <a:gd name="T9" fmla="*/ 96 h 123"/>
                <a:gd name="T10" fmla="*/ 4 w 155"/>
                <a:gd name="T11" fmla="*/ 121 h 123"/>
                <a:gd name="T12" fmla="*/ 7 w 155"/>
                <a:gd name="T13" fmla="*/ 123 h 123"/>
                <a:gd name="T14" fmla="*/ 11 w 155"/>
                <a:gd name="T15" fmla="*/ 122 h 123"/>
                <a:gd name="T16" fmla="*/ 13 w 155"/>
                <a:gd name="T17" fmla="*/ 119 h 123"/>
                <a:gd name="T18" fmla="*/ 10 w 155"/>
                <a:gd name="T19" fmla="*/ 95 h 123"/>
                <a:gd name="T20" fmla="*/ 8 w 155"/>
                <a:gd name="T21" fmla="*/ 93 h 123"/>
                <a:gd name="T22" fmla="*/ 147 w 155"/>
                <a:gd name="T23" fmla="*/ 93 h 123"/>
                <a:gd name="T24" fmla="*/ 145 w 155"/>
                <a:gd name="T25" fmla="*/ 95 h 123"/>
                <a:gd name="T26" fmla="*/ 142 w 155"/>
                <a:gd name="T27" fmla="*/ 119 h 123"/>
                <a:gd name="T28" fmla="*/ 144 w 155"/>
                <a:gd name="T29" fmla="*/ 122 h 123"/>
                <a:gd name="T30" fmla="*/ 149 w 155"/>
                <a:gd name="T31" fmla="*/ 123 h 123"/>
                <a:gd name="T32" fmla="*/ 151 w 155"/>
                <a:gd name="T33" fmla="*/ 121 h 123"/>
                <a:gd name="T34" fmla="*/ 154 w 155"/>
                <a:gd name="T35" fmla="*/ 96 h 123"/>
                <a:gd name="T36" fmla="*/ 152 w 155"/>
                <a:gd name="T37" fmla="*/ 9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23">
                  <a:moveTo>
                    <a:pt x="152" y="94"/>
                  </a:moveTo>
                  <a:cubicBezTo>
                    <a:pt x="152" y="94"/>
                    <a:pt x="152" y="94"/>
                    <a:pt x="152" y="94"/>
                  </a:cubicBezTo>
                  <a:cubicBezTo>
                    <a:pt x="150" y="1"/>
                    <a:pt x="3" y="0"/>
                    <a:pt x="3" y="94"/>
                  </a:cubicBezTo>
                  <a:cubicBezTo>
                    <a:pt x="3" y="94"/>
                    <a:pt x="3" y="94"/>
                    <a:pt x="3" y="94"/>
                  </a:cubicBezTo>
                  <a:cubicBezTo>
                    <a:pt x="1" y="94"/>
                    <a:pt x="0" y="95"/>
                    <a:pt x="1" y="96"/>
                  </a:cubicBezTo>
                  <a:cubicBezTo>
                    <a:pt x="4" y="121"/>
                    <a:pt x="4" y="121"/>
                    <a:pt x="4" y="121"/>
                  </a:cubicBezTo>
                  <a:cubicBezTo>
                    <a:pt x="4" y="122"/>
                    <a:pt x="5" y="123"/>
                    <a:pt x="7" y="123"/>
                  </a:cubicBezTo>
                  <a:cubicBezTo>
                    <a:pt x="11" y="122"/>
                    <a:pt x="11" y="122"/>
                    <a:pt x="11" y="122"/>
                  </a:cubicBezTo>
                  <a:cubicBezTo>
                    <a:pt x="12" y="122"/>
                    <a:pt x="13" y="121"/>
                    <a:pt x="13" y="119"/>
                  </a:cubicBezTo>
                  <a:cubicBezTo>
                    <a:pt x="10" y="95"/>
                    <a:pt x="10" y="95"/>
                    <a:pt x="10" y="95"/>
                  </a:cubicBezTo>
                  <a:cubicBezTo>
                    <a:pt x="10" y="94"/>
                    <a:pt x="9" y="93"/>
                    <a:pt x="8" y="93"/>
                  </a:cubicBezTo>
                  <a:cubicBezTo>
                    <a:pt x="8" y="5"/>
                    <a:pt x="147" y="6"/>
                    <a:pt x="147" y="93"/>
                  </a:cubicBezTo>
                  <a:cubicBezTo>
                    <a:pt x="146" y="93"/>
                    <a:pt x="145" y="94"/>
                    <a:pt x="145" y="95"/>
                  </a:cubicBezTo>
                  <a:cubicBezTo>
                    <a:pt x="142" y="119"/>
                    <a:pt x="142" y="119"/>
                    <a:pt x="142" y="119"/>
                  </a:cubicBezTo>
                  <a:cubicBezTo>
                    <a:pt x="142" y="121"/>
                    <a:pt x="143" y="122"/>
                    <a:pt x="144" y="122"/>
                  </a:cubicBezTo>
                  <a:cubicBezTo>
                    <a:pt x="149" y="123"/>
                    <a:pt x="149" y="123"/>
                    <a:pt x="149" y="123"/>
                  </a:cubicBezTo>
                  <a:cubicBezTo>
                    <a:pt x="150" y="123"/>
                    <a:pt x="151" y="122"/>
                    <a:pt x="151" y="121"/>
                  </a:cubicBezTo>
                  <a:cubicBezTo>
                    <a:pt x="154" y="96"/>
                    <a:pt x="154" y="96"/>
                    <a:pt x="154" y="96"/>
                  </a:cubicBezTo>
                  <a:cubicBezTo>
                    <a:pt x="155" y="95"/>
                    <a:pt x="154" y="94"/>
                    <a:pt x="152" y="9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2" name="Freeform 213"/>
            <p:cNvSpPr/>
            <p:nvPr userDrawn="1"/>
          </p:nvSpPr>
          <p:spPr bwMode="auto">
            <a:xfrm>
              <a:off x="10264434" y="422974"/>
              <a:ext cx="49931" cy="93390"/>
            </a:xfrm>
            <a:custGeom>
              <a:avLst/>
              <a:gdLst>
                <a:gd name="T0" fmla="*/ 17 w 25"/>
                <a:gd name="T1" fmla="*/ 0 h 46"/>
                <a:gd name="T2" fmla="*/ 20 w 25"/>
                <a:gd name="T3" fmla="*/ 0 h 46"/>
                <a:gd name="T4" fmla="*/ 25 w 25"/>
                <a:gd name="T5" fmla="*/ 44 h 46"/>
                <a:gd name="T6" fmla="*/ 23 w 25"/>
                <a:gd name="T7" fmla="*/ 45 h 46"/>
                <a:gd name="T8" fmla="*/ 2 w 25"/>
                <a:gd name="T9" fmla="*/ 25 h 46"/>
                <a:gd name="T10" fmla="*/ 17 w 25"/>
                <a:gd name="T11" fmla="*/ 0 h 46"/>
              </a:gdLst>
              <a:ahLst/>
              <a:cxnLst>
                <a:cxn ang="0">
                  <a:pos x="T0" y="T1"/>
                </a:cxn>
                <a:cxn ang="0">
                  <a:pos x="T2" y="T3"/>
                </a:cxn>
                <a:cxn ang="0">
                  <a:pos x="T4" y="T5"/>
                </a:cxn>
                <a:cxn ang="0">
                  <a:pos x="T6" y="T7"/>
                </a:cxn>
                <a:cxn ang="0">
                  <a:pos x="T8" y="T9"/>
                </a:cxn>
                <a:cxn ang="0">
                  <a:pos x="T10" y="T11"/>
                </a:cxn>
              </a:cxnLst>
              <a:rect l="0" t="0" r="r" b="b"/>
              <a:pathLst>
                <a:path w="25" h="46">
                  <a:moveTo>
                    <a:pt x="17" y="0"/>
                  </a:moveTo>
                  <a:cubicBezTo>
                    <a:pt x="18" y="0"/>
                    <a:pt x="19" y="0"/>
                    <a:pt x="20" y="0"/>
                  </a:cubicBezTo>
                  <a:cubicBezTo>
                    <a:pt x="25" y="44"/>
                    <a:pt x="25" y="44"/>
                    <a:pt x="25" y="44"/>
                  </a:cubicBezTo>
                  <a:cubicBezTo>
                    <a:pt x="25" y="45"/>
                    <a:pt x="24" y="45"/>
                    <a:pt x="23" y="45"/>
                  </a:cubicBezTo>
                  <a:cubicBezTo>
                    <a:pt x="13" y="46"/>
                    <a:pt x="3" y="37"/>
                    <a:pt x="2" y="25"/>
                  </a:cubicBezTo>
                  <a:cubicBezTo>
                    <a:pt x="0" y="12"/>
                    <a:pt x="7" y="2"/>
                    <a:pt x="17"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3" name="Freeform 214"/>
            <p:cNvSpPr/>
            <p:nvPr userDrawn="1"/>
          </p:nvSpPr>
          <p:spPr bwMode="auto">
            <a:xfrm>
              <a:off x="10298646" y="403556"/>
              <a:ext cx="54554" cy="124828"/>
            </a:xfrm>
            <a:custGeom>
              <a:avLst/>
              <a:gdLst>
                <a:gd name="T0" fmla="*/ 7 w 27"/>
                <a:gd name="T1" fmla="*/ 1 h 62"/>
                <a:gd name="T2" fmla="*/ 12 w 27"/>
                <a:gd name="T3" fmla="*/ 1 h 62"/>
                <a:gd name="T4" fmla="*/ 20 w 27"/>
                <a:gd name="T5" fmla="*/ 7 h 62"/>
                <a:gd name="T6" fmla="*/ 26 w 27"/>
                <a:gd name="T7" fmla="*/ 53 h 62"/>
                <a:gd name="T8" fmla="*/ 20 w 27"/>
                <a:gd name="T9" fmla="*/ 61 h 62"/>
                <a:gd name="T10" fmla="*/ 15 w 27"/>
                <a:gd name="T11" fmla="*/ 62 h 62"/>
                <a:gd name="T12" fmla="*/ 6 w 27"/>
                <a:gd name="T13" fmla="*/ 56 h 62"/>
                <a:gd name="T14" fmla="*/ 0 w 27"/>
                <a:gd name="T15" fmla="*/ 10 h 62"/>
                <a:gd name="T16" fmla="*/ 7 w 27"/>
                <a:gd name="T1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2">
                  <a:moveTo>
                    <a:pt x="7" y="1"/>
                  </a:moveTo>
                  <a:cubicBezTo>
                    <a:pt x="12" y="1"/>
                    <a:pt x="12" y="1"/>
                    <a:pt x="12" y="1"/>
                  </a:cubicBezTo>
                  <a:cubicBezTo>
                    <a:pt x="16" y="0"/>
                    <a:pt x="20" y="3"/>
                    <a:pt x="20" y="7"/>
                  </a:cubicBezTo>
                  <a:cubicBezTo>
                    <a:pt x="26" y="53"/>
                    <a:pt x="26" y="53"/>
                    <a:pt x="26" y="53"/>
                  </a:cubicBezTo>
                  <a:cubicBezTo>
                    <a:pt x="27" y="57"/>
                    <a:pt x="24" y="61"/>
                    <a:pt x="20" y="61"/>
                  </a:cubicBezTo>
                  <a:cubicBezTo>
                    <a:pt x="15" y="62"/>
                    <a:pt x="15" y="62"/>
                    <a:pt x="15" y="62"/>
                  </a:cubicBezTo>
                  <a:cubicBezTo>
                    <a:pt x="11" y="62"/>
                    <a:pt x="7" y="60"/>
                    <a:pt x="6" y="56"/>
                  </a:cubicBezTo>
                  <a:cubicBezTo>
                    <a:pt x="0" y="10"/>
                    <a:pt x="0" y="10"/>
                    <a:pt x="0" y="10"/>
                  </a:cubicBezTo>
                  <a:cubicBezTo>
                    <a:pt x="0" y="6"/>
                    <a:pt x="3" y="2"/>
                    <a:pt x="7" y="1"/>
                  </a:cubicBezTo>
                  <a:close/>
                </a:path>
              </a:pathLst>
            </a:custGeom>
            <a:solidFill>
              <a:srgbClr val="496F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4" name="Freeform 215"/>
            <p:cNvSpPr/>
            <p:nvPr userDrawn="1"/>
          </p:nvSpPr>
          <p:spPr bwMode="auto">
            <a:xfrm>
              <a:off x="10266283" y="484000"/>
              <a:ext cx="162738" cy="80445"/>
            </a:xfrm>
            <a:custGeom>
              <a:avLst/>
              <a:gdLst>
                <a:gd name="T0" fmla="*/ 2 w 81"/>
                <a:gd name="T1" fmla="*/ 0 h 40"/>
                <a:gd name="T2" fmla="*/ 57 w 81"/>
                <a:gd name="T3" fmla="*/ 36 h 40"/>
                <a:gd name="T4" fmla="*/ 69 w 81"/>
                <a:gd name="T5" fmla="*/ 40 h 40"/>
                <a:gd name="T6" fmla="*/ 81 w 81"/>
                <a:gd name="T7" fmla="*/ 35 h 40"/>
                <a:gd name="T8" fmla="*/ 69 w 81"/>
                <a:gd name="T9" fmla="*/ 29 h 40"/>
                <a:gd name="T10" fmla="*/ 57 w 81"/>
                <a:gd name="T11" fmla="*/ 34 h 40"/>
                <a:gd name="T12" fmla="*/ 12 w 81"/>
                <a:gd name="T13" fmla="*/ 24 h 40"/>
                <a:gd name="T14" fmla="*/ 5 w 81"/>
                <a:gd name="T15" fmla="*/ 5 h 40"/>
                <a:gd name="T16" fmla="*/ 2 w 8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40">
                  <a:moveTo>
                    <a:pt x="2" y="0"/>
                  </a:moveTo>
                  <a:cubicBezTo>
                    <a:pt x="0" y="34"/>
                    <a:pt x="31" y="37"/>
                    <a:pt x="57" y="36"/>
                  </a:cubicBezTo>
                  <a:cubicBezTo>
                    <a:pt x="59" y="39"/>
                    <a:pt x="64" y="40"/>
                    <a:pt x="69" y="40"/>
                  </a:cubicBezTo>
                  <a:cubicBezTo>
                    <a:pt x="76" y="40"/>
                    <a:pt x="81" y="38"/>
                    <a:pt x="81" y="35"/>
                  </a:cubicBezTo>
                  <a:cubicBezTo>
                    <a:pt x="81" y="31"/>
                    <a:pt x="76" y="29"/>
                    <a:pt x="69" y="29"/>
                  </a:cubicBezTo>
                  <a:cubicBezTo>
                    <a:pt x="63" y="29"/>
                    <a:pt x="58" y="31"/>
                    <a:pt x="57" y="34"/>
                  </a:cubicBezTo>
                  <a:cubicBezTo>
                    <a:pt x="41" y="34"/>
                    <a:pt x="21" y="33"/>
                    <a:pt x="12" y="24"/>
                  </a:cubicBezTo>
                  <a:cubicBezTo>
                    <a:pt x="7" y="19"/>
                    <a:pt x="5" y="12"/>
                    <a:pt x="5" y="5"/>
                  </a:cubicBezTo>
                  <a:cubicBezTo>
                    <a:pt x="4" y="4"/>
                    <a:pt x="3"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sp>
        <p:nvSpPr>
          <p:cNvPr id="39" name="椭圆 38"/>
          <p:cNvSpPr/>
          <p:nvPr userDrawn="1"/>
        </p:nvSpPr>
        <p:spPr>
          <a:xfrm>
            <a:off x="11015392" y="705943"/>
            <a:ext cx="168013" cy="167952"/>
          </a:xfrm>
          <a:prstGeom prst="ellipse">
            <a:avLst/>
          </a:prstGeom>
          <a:solidFill>
            <a:srgbClr val="2A6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41" name="组合 40"/>
          <p:cNvGrpSpPr/>
          <p:nvPr userDrawn="1"/>
        </p:nvGrpSpPr>
        <p:grpSpPr>
          <a:xfrm>
            <a:off x="11405032" y="193108"/>
            <a:ext cx="428753" cy="453809"/>
            <a:chOff x="6122988" y="1643062"/>
            <a:chExt cx="369888" cy="371476"/>
          </a:xfrm>
          <a:solidFill>
            <a:srgbClr val="3A98BC"/>
          </a:solidFill>
        </p:grpSpPr>
        <p:sp>
          <p:nvSpPr>
            <p:cNvPr id="42" name="Freeform 64"/>
            <p:cNvSpPr/>
            <p:nvPr/>
          </p:nvSpPr>
          <p:spPr bwMode="auto">
            <a:xfrm>
              <a:off x="6122988" y="1643062"/>
              <a:ext cx="369888" cy="371476"/>
            </a:xfrm>
            <a:custGeom>
              <a:avLst/>
              <a:gdLst>
                <a:gd name="T0" fmla="*/ 60 w 1018"/>
                <a:gd name="T1" fmla="*/ 2 h 1023"/>
                <a:gd name="T2" fmla="*/ 0 w 1018"/>
                <a:gd name="T3" fmla="*/ 60 h 1023"/>
                <a:gd name="T4" fmla="*/ 0 w 1018"/>
                <a:gd name="T5" fmla="*/ 137 h 1023"/>
                <a:gd name="T6" fmla="*/ 60 w 1018"/>
                <a:gd name="T7" fmla="*/ 198 h 1023"/>
                <a:gd name="T8" fmla="*/ 820 w 1018"/>
                <a:gd name="T9" fmla="*/ 963 h 1023"/>
                <a:gd name="T10" fmla="*/ 882 w 1018"/>
                <a:gd name="T11" fmla="*/ 1023 h 1023"/>
                <a:gd name="T12" fmla="*/ 958 w 1018"/>
                <a:gd name="T13" fmla="*/ 1023 h 1023"/>
                <a:gd name="T14" fmla="*/ 1016 w 1018"/>
                <a:gd name="T15" fmla="*/ 963 h 1023"/>
                <a:gd name="T16" fmla="*/ 60 w 1018"/>
                <a:gd name="T17" fmla="*/ 2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8" h="1023">
                  <a:moveTo>
                    <a:pt x="60" y="2"/>
                  </a:moveTo>
                  <a:cubicBezTo>
                    <a:pt x="27" y="0"/>
                    <a:pt x="0" y="27"/>
                    <a:pt x="0" y="60"/>
                  </a:cubicBezTo>
                  <a:cubicBezTo>
                    <a:pt x="0" y="137"/>
                    <a:pt x="0" y="137"/>
                    <a:pt x="0" y="137"/>
                  </a:cubicBezTo>
                  <a:cubicBezTo>
                    <a:pt x="0" y="170"/>
                    <a:pt x="27" y="196"/>
                    <a:pt x="60" y="198"/>
                  </a:cubicBezTo>
                  <a:cubicBezTo>
                    <a:pt x="466" y="228"/>
                    <a:pt x="791" y="555"/>
                    <a:pt x="820" y="963"/>
                  </a:cubicBezTo>
                  <a:cubicBezTo>
                    <a:pt x="822" y="996"/>
                    <a:pt x="849" y="1023"/>
                    <a:pt x="882" y="1023"/>
                  </a:cubicBezTo>
                  <a:cubicBezTo>
                    <a:pt x="958" y="1023"/>
                    <a:pt x="958" y="1023"/>
                    <a:pt x="958" y="1023"/>
                  </a:cubicBezTo>
                  <a:cubicBezTo>
                    <a:pt x="991" y="1023"/>
                    <a:pt x="1018" y="996"/>
                    <a:pt x="1016" y="963"/>
                  </a:cubicBezTo>
                  <a:cubicBezTo>
                    <a:pt x="986" y="447"/>
                    <a:pt x="574" y="32"/>
                    <a:pt x="6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43" name="Oval 65"/>
            <p:cNvSpPr>
              <a:spLocks noChangeArrowheads="1"/>
            </p:cNvSpPr>
            <p:nvPr/>
          </p:nvSpPr>
          <p:spPr bwMode="auto">
            <a:xfrm>
              <a:off x="6122988" y="1916113"/>
              <a:ext cx="98425" cy="984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44" name="Freeform 66"/>
            <p:cNvSpPr/>
            <p:nvPr/>
          </p:nvSpPr>
          <p:spPr bwMode="auto">
            <a:xfrm>
              <a:off x="6122988" y="1770063"/>
              <a:ext cx="244475" cy="244475"/>
            </a:xfrm>
            <a:custGeom>
              <a:avLst/>
              <a:gdLst>
                <a:gd name="T0" fmla="*/ 60 w 672"/>
                <a:gd name="T1" fmla="*/ 3 h 675"/>
                <a:gd name="T2" fmla="*/ 0 w 672"/>
                <a:gd name="T3" fmla="*/ 61 h 675"/>
                <a:gd name="T4" fmla="*/ 0 w 672"/>
                <a:gd name="T5" fmla="*/ 137 h 675"/>
                <a:gd name="T6" fmla="*/ 60 w 672"/>
                <a:gd name="T7" fmla="*/ 200 h 675"/>
                <a:gd name="T8" fmla="*/ 336 w 672"/>
                <a:gd name="T9" fmla="*/ 337 h 675"/>
                <a:gd name="T10" fmla="*/ 472 w 672"/>
                <a:gd name="T11" fmla="*/ 616 h 675"/>
                <a:gd name="T12" fmla="*/ 536 w 672"/>
                <a:gd name="T13" fmla="*/ 675 h 675"/>
                <a:gd name="T14" fmla="*/ 612 w 672"/>
                <a:gd name="T15" fmla="*/ 675 h 675"/>
                <a:gd name="T16" fmla="*/ 669 w 672"/>
                <a:gd name="T17" fmla="*/ 616 h 675"/>
                <a:gd name="T18" fmla="*/ 60 w 672"/>
                <a:gd name="T19" fmla="*/ 3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5">
                  <a:moveTo>
                    <a:pt x="60" y="3"/>
                  </a:moveTo>
                  <a:cubicBezTo>
                    <a:pt x="27" y="0"/>
                    <a:pt x="0" y="28"/>
                    <a:pt x="0" y="61"/>
                  </a:cubicBezTo>
                  <a:cubicBezTo>
                    <a:pt x="0" y="137"/>
                    <a:pt x="0" y="137"/>
                    <a:pt x="0" y="137"/>
                  </a:cubicBezTo>
                  <a:cubicBezTo>
                    <a:pt x="0" y="170"/>
                    <a:pt x="27" y="196"/>
                    <a:pt x="60" y="200"/>
                  </a:cubicBezTo>
                  <a:cubicBezTo>
                    <a:pt x="164" y="213"/>
                    <a:pt x="261" y="261"/>
                    <a:pt x="336" y="337"/>
                  </a:cubicBezTo>
                  <a:cubicBezTo>
                    <a:pt x="412" y="413"/>
                    <a:pt x="459" y="510"/>
                    <a:pt x="472" y="616"/>
                  </a:cubicBezTo>
                  <a:cubicBezTo>
                    <a:pt x="476" y="649"/>
                    <a:pt x="503" y="675"/>
                    <a:pt x="536" y="675"/>
                  </a:cubicBezTo>
                  <a:cubicBezTo>
                    <a:pt x="612" y="675"/>
                    <a:pt x="612" y="675"/>
                    <a:pt x="612" y="675"/>
                  </a:cubicBezTo>
                  <a:cubicBezTo>
                    <a:pt x="645" y="675"/>
                    <a:pt x="672" y="649"/>
                    <a:pt x="669" y="616"/>
                  </a:cubicBezTo>
                  <a:cubicBezTo>
                    <a:pt x="641" y="291"/>
                    <a:pt x="383" y="32"/>
                    <a:pt x="6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spTree>
    <p:extLst>
      <p:ext uri="{BB962C8B-B14F-4D97-AF65-F5344CB8AC3E}">
        <p14:creationId xmlns:p14="http://schemas.microsoft.com/office/powerpoint/2010/main" val="7937670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3582"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536468" algn="l" defTabSz="913582"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663" indent="-228554" algn="l" defTabSz="91358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71" indent="-228554" algn="l" defTabSz="91358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80"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354"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462"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71"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679"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788"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582" rtl="0" eaLnBrk="1" latinLnBrk="0" hangingPunct="1">
        <a:defRPr sz="1800" kern="1200">
          <a:solidFill>
            <a:schemeClr val="tx1"/>
          </a:solidFill>
          <a:latin typeface="+mn-lt"/>
          <a:ea typeface="+mn-ea"/>
          <a:cs typeface="+mn-cs"/>
        </a:defRPr>
      </a:lvl1pPr>
      <a:lvl2pPr marL="457109" algn="l" defTabSz="913582" rtl="0" eaLnBrk="1" latinLnBrk="0" hangingPunct="1">
        <a:defRPr sz="1800" kern="1200">
          <a:solidFill>
            <a:schemeClr val="tx1"/>
          </a:solidFill>
          <a:latin typeface="+mn-lt"/>
          <a:ea typeface="+mn-ea"/>
          <a:cs typeface="+mn-cs"/>
        </a:defRPr>
      </a:lvl2pPr>
      <a:lvl3pPr marL="914217" algn="l" defTabSz="913582" rtl="0" eaLnBrk="1" latinLnBrk="0" hangingPunct="1">
        <a:defRPr sz="1800" kern="1200">
          <a:solidFill>
            <a:schemeClr val="tx1"/>
          </a:solidFill>
          <a:latin typeface="+mn-lt"/>
          <a:ea typeface="+mn-ea"/>
          <a:cs typeface="+mn-cs"/>
        </a:defRPr>
      </a:lvl3pPr>
      <a:lvl4pPr marL="1371326" algn="l" defTabSz="913582" rtl="0" eaLnBrk="1" latinLnBrk="0" hangingPunct="1">
        <a:defRPr sz="1800" kern="1200">
          <a:solidFill>
            <a:schemeClr val="tx1"/>
          </a:solidFill>
          <a:latin typeface="+mn-lt"/>
          <a:ea typeface="+mn-ea"/>
          <a:cs typeface="+mn-cs"/>
        </a:defRPr>
      </a:lvl4pPr>
      <a:lvl5pPr marL="1827799" algn="l" defTabSz="913582" rtl="0" eaLnBrk="1" latinLnBrk="0" hangingPunct="1">
        <a:defRPr sz="1800" kern="1200">
          <a:solidFill>
            <a:schemeClr val="tx1"/>
          </a:solidFill>
          <a:latin typeface="+mn-lt"/>
          <a:ea typeface="+mn-ea"/>
          <a:cs typeface="+mn-cs"/>
        </a:defRPr>
      </a:lvl5pPr>
      <a:lvl6pPr marL="2284908" algn="l" defTabSz="913582" rtl="0" eaLnBrk="1" latinLnBrk="0" hangingPunct="1">
        <a:defRPr sz="1800" kern="1200">
          <a:solidFill>
            <a:schemeClr val="tx1"/>
          </a:solidFill>
          <a:latin typeface="+mn-lt"/>
          <a:ea typeface="+mn-ea"/>
          <a:cs typeface="+mn-cs"/>
        </a:defRPr>
      </a:lvl6pPr>
      <a:lvl7pPr marL="2742016" algn="l" defTabSz="913582" rtl="0" eaLnBrk="1" latinLnBrk="0" hangingPunct="1">
        <a:defRPr sz="1800" kern="1200">
          <a:solidFill>
            <a:schemeClr val="tx1"/>
          </a:solidFill>
          <a:latin typeface="+mn-lt"/>
          <a:ea typeface="+mn-ea"/>
          <a:cs typeface="+mn-cs"/>
        </a:defRPr>
      </a:lvl7pPr>
      <a:lvl8pPr marL="3199125" algn="l" defTabSz="913582" rtl="0" eaLnBrk="1" latinLnBrk="0" hangingPunct="1">
        <a:defRPr sz="1800" kern="1200">
          <a:solidFill>
            <a:schemeClr val="tx1"/>
          </a:solidFill>
          <a:latin typeface="+mn-lt"/>
          <a:ea typeface="+mn-ea"/>
          <a:cs typeface="+mn-cs"/>
        </a:defRPr>
      </a:lvl8pPr>
      <a:lvl9pPr marL="3656234" algn="l" defTabSz="91358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 name="矩形 39"/>
          <p:cNvSpPr/>
          <p:nvPr userDrawn="1"/>
        </p:nvSpPr>
        <p:spPr>
          <a:xfrm>
            <a:off x="1" y="1"/>
            <a:ext cx="12192000" cy="97756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矩形 40"/>
          <p:cNvSpPr/>
          <p:nvPr userDrawn="1"/>
        </p:nvSpPr>
        <p:spPr>
          <a:xfrm>
            <a:off x="1" y="870559"/>
            <a:ext cx="121920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7" name="Text Placeholder 2"/>
          <p:cNvSpPr>
            <a:spLocks noGrp="1"/>
          </p:cNvSpPr>
          <p:nvPr>
            <p:ph type="body" idx="1"/>
          </p:nvPr>
        </p:nvSpPr>
        <p:spPr bwMode="auto">
          <a:xfrm>
            <a:off x="583885" y="1181686"/>
            <a:ext cx="11016660" cy="5261317"/>
          </a:xfrm>
          <a:prstGeom prst="rect">
            <a:avLst/>
          </a:prstGeom>
          <a:noFill/>
          <a:ln w="9525">
            <a:noFill/>
            <a:miter lim="800000"/>
          </a:ln>
        </p:spPr>
        <p:txBody>
          <a:bodyPr vert="horz" wrap="square" lIns="91440" tIns="45720" rIns="91440" bIns="45720" numCol="1" anchor="t" anchorCtr="0" compatLnSpc="1"/>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5" name="GS Doctop Placeholder" hidden="1"/>
          <p:cNvSpPr txBox="1"/>
          <p:nvPr/>
        </p:nvSpPr>
        <p:spPr>
          <a:xfrm>
            <a:off x="728135" y="0"/>
            <a:ext cx="7535333" cy="215444"/>
          </a:xfrm>
          <a:prstGeom prst="rect">
            <a:avLst/>
          </a:prstGeom>
          <a:noFill/>
        </p:spPr>
        <p:txBody>
          <a:bodyPr vert="horz" rtlCol="0">
            <a:spAutoFit/>
          </a:bodyPr>
          <a:lstStyle/>
          <a:p>
            <a:pPr fontAlgn="base">
              <a:spcBef>
                <a:spcPct val="0"/>
              </a:spcBef>
              <a:spcAft>
                <a:spcPct val="0"/>
              </a:spcAft>
            </a:pPr>
            <a:r>
              <a:rPr lang="en-US" sz="800" dirty="0">
                <a:solidFill>
                  <a:prstClr val="black"/>
                </a:solidFill>
                <a:latin typeface="Arial" panose="020B0604020202020204"/>
                <a:cs typeface="Arial" panose="020B0604020202020204" pitchFamily="34" charset="0"/>
              </a:rPr>
              <a:t>DJHK\</a:t>
            </a:r>
            <a:r>
              <a:rPr lang="en-US" sz="800" dirty="0" err="1">
                <a:solidFill>
                  <a:prstClr val="black"/>
                </a:solidFill>
                <a:latin typeface="Arial" panose="020B0604020202020204"/>
                <a:cs typeface="Arial" panose="020B0604020202020204" pitchFamily="34" charset="0"/>
              </a:rPr>
              <a:t>Ananlyst</a:t>
            </a:r>
            <a:r>
              <a:rPr lang="en-US" sz="800" dirty="0">
                <a:solidFill>
                  <a:prstClr val="black"/>
                </a:solidFill>
                <a:latin typeface="Arial" panose="020B0604020202020204"/>
                <a:cs typeface="Arial" panose="020B0604020202020204" pitchFamily="34" charset="0"/>
              </a:rPr>
              <a:t> Presentation\Final </a:t>
            </a:r>
            <a:r>
              <a:rPr lang="en-US" sz="800" dirty="0" err="1">
                <a:solidFill>
                  <a:prstClr val="black"/>
                </a:solidFill>
                <a:latin typeface="Arial" panose="020B0604020202020204"/>
                <a:cs typeface="Arial" panose="020B0604020202020204" pitchFamily="34" charset="0"/>
              </a:rPr>
              <a:t>Revised_May</a:t>
            </a:r>
            <a:r>
              <a:rPr lang="en-US" sz="800" dirty="0">
                <a:solidFill>
                  <a:prstClr val="black"/>
                </a:solidFill>
                <a:latin typeface="Arial" panose="020B0604020202020204"/>
                <a:cs typeface="Arial" panose="020B0604020202020204" pitchFamily="34" charset="0"/>
              </a:rPr>
              <a:t> 30\Project Surging </a:t>
            </a:r>
            <a:r>
              <a:rPr lang="en-US" sz="800" dirty="0" err="1">
                <a:solidFill>
                  <a:prstClr val="black"/>
                </a:solidFill>
                <a:latin typeface="Arial" panose="020B0604020202020204"/>
                <a:cs typeface="Arial" panose="020B0604020202020204" pitchFamily="34" charset="0"/>
              </a:rPr>
              <a:t>Cloud_Analyst</a:t>
            </a:r>
            <a:r>
              <a:rPr lang="en-US" sz="800" dirty="0">
                <a:solidFill>
                  <a:prstClr val="black"/>
                </a:solidFill>
                <a:latin typeface="Arial" panose="020B0604020202020204"/>
                <a:cs typeface="Arial" panose="020B0604020202020204" pitchFamily="34" charset="0"/>
              </a:rPr>
              <a:t> </a:t>
            </a:r>
            <a:r>
              <a:rPr lang="en-US" sz="800" dirty="0" err="1">
                <a:solidFill>
                  <a:prstClr val="black"/>
                </a:solidFill>
                <a:latin typeface="Arial" panose="020B0604020202020204"/>
                <a:cs typeface="Arial" panose="020B0604020202020204" pitchFamily="34" charset="0"/>
              </a:rPr>
              <a:t>Presentation_Consolidated</a:t>
            </a:r>
            <a:r>
              <a:rPr lang="en-US" sz="800" dirty="0">
                <a:solidFill>
                  <a:prstClr val="black"/>
                </a:solidFill>
                <a:latin typeface="Arial" panose="020B0604020202020204"/>
                <a:cs typeface="Arial" panose="020B0604020202020204" pitchFamily="34" charset="0"/>
              </a:rPr>
              <a:t> Version_20120530_vF_En.pptx</a:t>
            </a:r>
          </a:p>
        </p:txBody>
      </p:sp>
      <p:cxnSp>
        <p:nvCxnSpPr>
          <p:cNvPr id="3" name="直接连接符 2"/>
          <p:cNvCxnSpPr/>
          <p:nvPr userDrawn="1"/>
        </p:nvCxnSpPr>
        <p:spPr>
          <a:xfrm>
            <a:off x="1" y="952500"/>
            <a:ext cx="12192000"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标题占位符 5"/>
          <p:cNvSpPr>
            <a:spLocks noGrp="1"/>
          </p:cNvSpPr>
          <p:nvPr>
            <p:ph type="title"/>
          </p:nvPr>
        </p:nvSpPr>
        <p:spPr>
          <a:xfrm>
            <a:off x="2576259" y="466907"/>
            <a:ext cx="7812341" cy="446962"/>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13210514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hf hdr="0" dt="0"/>
  <p:txStyles>
    <p:titleStyle>
      <a:lvl1pPr algn="l" rtl="0" eaLnBrk="0" fontAlgn="base" hangingPunct="0">
        <a:lnSpc>
          <a:spcPct val="90000"/>
        </a:lnSpc>
        <a:spcBef>
          <a:spcPct val="0"/>
        </a:spcBef>
        <a:spcAft>
          <a:spcPct val="0"/>
        </a:spcAft>
        <a:defRPr sz="2400" b="0" kern="1200">
          <a:solidFill>
            <a:schemeClr val="bg1"/>
          </a:solidFill>
          <a:latin typeface="+mj-ea"/>
          <a:ea typeface="+mj-ea"/>
          <a:cs typeface="+mj-cs"/>
        </a:defRPr>
      </a:lvl1pPr>
      <a:lvl2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2pPr>
      <a:lvl3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3pPr>
      <a:lvl4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4pPr>
      <a:lvl5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5pPr>
      <a:lvl6pPr marL="457063" algn="ctr" rtl="0" fontAlgn="base">
        <a:spcBef>
          <a:spcPct val="0"/>
        </a:spcBef>
        <a:spcAft>
          <a:spcPct val="0"/>
        </a:spcAft>
        <a:defRPr sz="4399">
          <a:solidFill>
            <a:schemeClr val="tx1"/>
          </a:solidFill>
          <a:latin typeface="Calibri" panose="020F0502020204030204" pitchFamily="34" charset="0"/>
        </a:defRPr>
      </a:lvl6pPr>
      <a:lvl7pPr marL="914126" algn="ctr" rtl="0" fontAlgn="base">
        <a:spcBef>
          <a:spcPct val="0"/>
        </a:spcBef>
        <a:spcAft>
          <a:spcPct val="0"/>
        </a:spcAft>
        <a:defRPr sz="4399">
          <a:solidFill>
            <a:schemeClr val="tx1"/>
          </a:solidFill>
          <a:latin typeface="Calibri" panose="020F0502020204030204" pitchFamily="34" charset="0"/>
        </a:defRPr>
      </a:lvl7pPr>
      <a:lvl8pPr marL="1371189" algn="ctr" rtl="0" fontAlgn="base">
        <a:spcBef>
          <a:spcPct val="0"/>
        </a:spcBef>
        <a:spcAft>
          <a:spcPct val="0"/>
        </a:spcAft>
        <a:defRPr sz="4399">
          <a:solidFill>
            <a:schemeClr val="tx1"/>
          </a:solidFill>
          <a:latin typeface="Calibri" panose="020F0502020204030204" pitchFamily="34" charset="0"/>
        </a:defRPr>
      </a:lvl8pPr>
      <a:lvl9pPr marL="1828251" algn="ctr" rtl="0" fontAlgn="base">
        <a:spcBef>
          <a:spcPct val="0"/>
        </a:spcBef>
        <a:spcAft>
          <a:spcPct val="0"/>
        </a:spcAft>
        <a:defRPr sz="4399">
          <a:solidFill>
            <a:schemeClr val="tx1"/>
          </a:solidFill>
          <a:latin typeface="Calibri" panose="020F0502020204030204" pitchFamily="34" charset="0"/>
        </a:defRPr>
      </a:lvl9pPr>
    </p:titleStyle>
    <p:bodyStyle>
      <a:lvl1pPr marL="342797" indent="-342797" algn="l" rtl="0" eaLnBrk="0" fontAlgn="base" hangingPunct="0">
        <a:lnSpc>
          <a:spcPct val="130000"/>
        </a:lnSpc>
        <a:spcBef>
          <a:spcPct val="20000"/>
        </a:spcBef>
        <a:spcAft>
          <a:spcPct val="0"/>
        </a:spcAft>
        <a:buSzPct val="80000"/>
        <a:buFont typeface="Wingdings" panose="05000000000000000000" pitchFamily="2" charset="2"/>
        <a:buChar char="l"/>
        <a:defRPr sz="2000" kern="1200">
          <a:solidFill>
            <a:schemeClr val="tx1"/>
          </a:solidFill>
          <a:latin typeface="+mn-ea"/>
          <a:ea typeface="+mn-ea"/>
          <a:cs typeface="+mn-cs"/>
        </a:defRPr>
      </a:lvl1pPr>
      <a:lvl2pPr marL="742727" indent="-285664"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2pPr>
      <a:lvl3pPr marL="1142657" indent="-228531"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3pPr>
      <a:lvl4pPr marL="1599720" indent="-228531"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4pPr>
      <a:lvl5pPr marL="2056783" indent="-228531"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5pPr>
      <a:lvl6pPr marL="2513846" indent="-228531" algn="l" defTabSz="91412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09" indent="-228531" algn="l" defTabSz="91412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1" indent="-228531" algn="l" defTabSz="91412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1" algn="l" defTabSz="91412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126" rtl="0" eaLnBrk="1" latinLnBrk="0" hangingPunct="1">
        <a:defRPr sz="1800" kern="1200">
          <a:solidFill>
            <a:schemeClr val="tx1"/>
          </a:solidFill>
          <a:latin typeface="+mn-lt"/>
          <a:ea typeface="+mn-ea"/>
          <a:cs typeface="+mn-cs"/>
        </a:defRPr>
      </a:lvl1pPr>
      <a:lvl2pPr marL="457063" algn="l" defTabSz="914126" rtl="0" eaLnBrk="1" latinLnBrk="0" hangingPunct="1">
        <a:defRPr sz="1800" kern="1200">
          <a:solidFill>
            <a:schemeClr val="tx1"/>
          </a:solidFill>
          <a:latin typeface="+mn-lt"/>
          <a:ea typeface="+mn-ea"/>
          <a:cs typeface="+mn-cs"/>
        </a:defRPr>
      </a:lvl2pPr>
      <a:lvl3pPr marL="914126" algn="l" defTabSz="914126" rtl="0" eaLnBrk="1" latinLnBrk="0" hangingPunct="1">
        <a:defRPr sz="1800" kern="1200">
          <a:solidFill>
            <a:schemeClr val="tx1"/>
          </a:solidFill>
          <a:latin typeface="+mn-lt"/>
          <a:ea typeface="+mn-ea"/>
          <a:cs typeface="+mn-cs"/>
        </a:defRPr>
      </a:lvl3pPr>
      <a:lvl4pPr marL="1371189" algn="l" defTabSz="914126" rtl="0" eaLnBrk="1" latinLnBrk="0" hangingPunct="1">
        <a:defRPr sz="1800" kern="1200">
          <a:solidFill>
            <a:schemeClr val="tx1"/>
          </a:solidFill>
          <a:latin typeface="+mn-lt"/>
          <a:ea typeface="+mn-ea"/>
          <a:cs typeface="+mn-cs"/>
        </a:defRPr>
      </a:lvl4pPr>
      <a:lvl5pPr marL="1828251" algn="l" defTabSz="914126" rtl="0" eaLnBrk="1" latinLnBrk="0" hangingPunct="1">
        <a:defRPr sz="1800" kern="1200">
          <a:solidFill>
            <a:schemeClr val="tx1"/>
          </a:solidFill>
          <a:latin typeface="+mn-lt"/>
          <a:ea typeface="+mn-ea"/>
          <a:cs typeface="+mn-cs"/>
        </a:defRPr>
      </a:lvl5pPr>
      <a:lvl6pPr marL="2285314" algn="l" defTabSz="914126" rtl="0" eaLnBrk="1" latinLnBrk="0" hangingPunct="1">
        <a:defRPr sz="1800" kern="1200">
          <a:solidFill>
            <a:schemeClr val="tx1"/>
          </a:solidFill>
          <a:latin typeface="+mn-lt"/>
          <a:ea typeface="+mn-ea"/>
          <a:cs typeface="+mn-cs"/>
        </a:defRPr>
      </a:lvl6pPr>
      <a:lvl7pPr marL="2742377" algn="l" defTabSz="914126" rtl="0" eaLnBrk="1" latinLnBrk="0" hangingPunct="1">
        <a:defRPr sz="1800" kern="1200">
          <a:solidFill>
            <a:schemeClr val="tx1"/>
          </a:solidFill>
          <a:latin typeface="+mn-lt"/>
          <a:ea typeface="+mn-ea"/>
          <a:cs typeface="+mn-cs"/>
        </a:defRPr>
      </a:lvl7pPr>
      <a:lvl8pPr marL="3199440" algn="l" defTabSz="914126" rtl="0" eaLnBrk="1" latinLnBrk="0" hangingPunct="1">
        <a:defRPr sz="1800" kern="1200">
          <a:solidFill>
            <a:schemeClr val="tx1"/>
          </a:solidFill>
          <a:latin typeface="+mn-lt"/>
          <a:ea typeface="+mn-ea"/>
          <a:cs typeface="+mn-cs"/>
        </a:defRPr>
      </a:lvl8pPr>
      <a:lvl9pPr marL="3656503" algn="l" defTabSz="91412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slideLayout" Target="../slideLayouts/slideLayout1.xml"/><Relationship Id="rId18" Type="http://schemas.openxmlformats.org/officeDocument/2006/relationships/image" Target="../media/image13.jpeg"/><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image" Target="../media/image12.jpeg"/><Relationship Id="rId2" Type="http://schemas.openxmlformats.org/officeDocument/2006/relationships/tags" Target="../tags/tag63.xml"/><Relationship Id="rId16" Type="http://schemas.openxmlformats.org/officeDocument/2006/relationships/image" Target="../media/image11.png"/><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slide" Target="slide2.xml"/><Relationship Id="rId10" Type="http://schemas.openxmlformats.org/officeDocument/2006/relationships/tags" Target="../tags/tag71.xml"/><Relationship Id="rId19" Type="http://schemas.openxmlformats.org/officeDocument/2006/relationships/image" Target="../media/image14.png"/><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notesSlide" Target="../notesSlides/notesSlide1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xml"/><Relationship Id="rId18" Type="http://schemas.openxmlformats.org/officeDocument/2006/relationships/image" Target="../media/image13.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2.jpeg"/><Relationship Id="rId2" Type="http://schemas.openxmlformats.org/officeDocument/2006/relationships/tags" Target="../tags/tag3.xml"/><Relationship Id="rId16" Type="http://schemas.openxmlformats.org/officeDocument/2006/relationships/image" Target="../media/image11.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2.xml"/><Relationship Id="rId10" Type="http://schemas.openxmlformats.org/officeDocument/2006/relationships/tags" Target="../tags/tag11.xml"/><Relationship Id="rId19" Type="http://schemas.openxmlformats.org/officeDocument/2006/relationships/image" Target="../media/image14.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slideLayout" Target="../slideLayouts/slideLayout1.xml"/><Relationship Id="rId18" Type="http://schemas.openxmlformats.org/officeDocument/2006/relationships/image" Target="../media/image13.jpeg"/><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image" Target="../media/image12.jpeg"/><Relationship Id="rId2" Type="http://schemas.openxmlformats.org/officeDocument/2006/relationships/tags" Target="../tags/tag15.xml"/><Relationship Id="rId16" Type="http://schemas.openxmlformats.org/officeDocument/2006/relationships/image" Target="../media/image11.pn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slide" Target="slide2.xml"/><Relationship Id="rId10" Type="http://schemas.openxmlformats.org/officeDocument/2006/relationships/tags" Target="../tags/tag23.xml"/><Relationship Id="rId19" Type="http://schemas.openxmlformats.org/officeDocument/2006/relationships/image" Target="../media/image14.png"/><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slideLayout" Target="../slideLayouts/slideLayout1.xml"/><Relationship Id="rId18" Type="http://schemas.openxmlformats.org/officeDocument/2006/relationships/image" Target="../media/image13.jpeg"/><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image" Target="../media/image12.jpeg"/><Relationship Id="rId2" Type="http://schemas.openxmlformats.org/officeDocument/2006/relationships/tags" Target="../tags/tag27.xml"/><Relationship Id="rId16" Type="http://schemas.openxmlformats.org/officeDocument/2006/relationships/image" Target="../media/image11.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 Target="slide2.xml"/><Relationship Id="rId10" Type="http://schemas.openxmlformats.org/officeDocument/2006/relationships/tags" Target="../tags/tag35.xml"/><Relationship Id="rId19" Type="http://schemas.openxmlformats.org/officeDocument/2006/relationships/image" Target="../media/image14.png"/><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notesSlide" Target="../notesSlides/notesSlide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slideLayout" Target="../slideLayouts/slideLayout1.xml"/><Relationship Id="rId18" Type="http://schemas.openxmlformats.org/officeDocument/2006/relationships/image" Target="../media/image13.jpeg"/><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image" Target="../media/image12.jpeg"/><Relationship Id="rId2" Type="http://schemas.openxmlformats.org/officeDocument/2006/relationships/tags" Target="../tags/tag39.xml"/><Relationship Id="rId16" Type="http://schemas.openxmlformats.org/officeDocument/2006/relationships/image" Target="../media/image11.png"/><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slide" Target="slide2.xml"/><Relationship Id="rId10" Type="http://schemas.openxmlformats.org/officeDocument/2006/relationships/tags" Target="../tags/tag47.xml"/><Relationship Id="rId19" Type="http://schemas.openxmlformats.org/officeDocument/2006/relationships/image" Target="../media/image14.png"/><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notesSlide" Target="../notesSlides/notesSlide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42.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slideLayout" Target="../slideLayouts/slideLayout1.xml"/><Relationship Id="rId18" Type="http://schemas.openxmlformats.org/officeDocument/2006/relationships/image" Target="../media/image13.jpeg"/><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image" Target="../media/image12.jpeg"/><Relationship Id="rId2" Type="http://schemas.openxmlformats.org/officeDocument/2006/relationships/tags" Target="../tags/tag51.xml"/><Relationship Id="rId16" Type="http://schemas.openxmlformats.org/officeDocument/2006/relationships/image" Target="../media/image11.png"/><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slide" Target="slide2.xml"/><Relationship Id="rId10" Type="http://schemas.openxmlformats.org/officeDocument/2006/relationships/tags" Target="../tags/tag59.xml"/><Relationship Id="rId19" Type="http://schemas.openxmlformats.org/officeDocument/2006/relationships/image" Target="../media/image14.png"/><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notesSlide" Target="../notesSlides/notesSlide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85" y="1059"/>
            <a:ext cx="191216" cy="56828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defTabSz="608843"/>
            <a:endParaRPr lang="zh-CN" altLang="en-US" sz="2400">
              <a:solidFill>
                <a:prstClr val="white"/>
              </a:solidFill>
              <a:latin typeface="Times New Roman"/>
              <a:ea typeface="微软雅黑"/>
            </a:endParaRPr>
          </a:p>
        </p:txBody>
      </p:sp>
      <p:sp>
        <p:nvSpPr>
          <p:cNvPr id="11" name="矩形 10"/>
          <p:cNvSpPr/>
          <p:nvPr/>
        </p:nvSpPr>
        <p:spPr>
          <a:xfrm>
            <a:off x="11996702" y="3189122"/>
            <a:ext cx="178545" cy="365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defTabSz="608843"/>
            <a:endParaRPr lang="zh-CN" altLang="en-US" sz="2400">
              <a:solidFill>
                <a:prstClr val="white"/>
              </a:solidFill>
              <a:latin typeface="Times New Roman"/>
              <a:ea typeface="微软雅黑"/>
            </a:endParaRPr>
          </a:p>
        </p:txBody>
      </p:sp>
      <p:sp>
        <p:nvSpPr>
          <p:cNvPr id="22" name="矩形 21">
            <a:extLst>
              <a:ext uri="{FF2B5EF4-FFF2-40B4-BE49-F238E27FC236}">
                <a16:creationId xmlns:a16="http://schemas.microsoft.com/office/drawing/2014/main" id="{5F219882-70E3-42A2-A2EA-422F9244B05A}"/>
              </a:ext>
            </a:extLst>
          </p:cNvPr>
          <p:cNvSpPr/>
          <p:nvPr/>
        </p:nvSpPr>
        <p:spPr>
          <a:xfrm>
            <a:off x="195301" y="3745227"/>
            <a:ext cx="11788048" cy="1946337"/>
          </a:xfrm>
          <a:prstGeom prst="rect">
            <a:avLst/>
          </a:prstGeom>
          <a:solidFill>
            <a:srgbClr val="3A9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23" name="椭圆 22">
            <a:extLst>
              <a:ext uri="{FF2B5EF4-FFF2-40B4-BE49-F238E27FC236}">
                <a16:creationId xmlns:a16="http://schemas.microsoft.com/office/drawing/2014/main" id="{CC0ADE32-F78E-4E3F-A071-BFB2B22620F1}"/>
              </a:ext>
            </a:extLst>
          </p:cNvPr>
          <p:cNvSpPr/>
          <p:nvPr/>
        </p:nvSpPr>
        <p:spPr>
          <a:xfrm>
            <a:off x="968869" y="3406089"/>
            <a:ext cx="2994818" cy="2727819"/>
          </a:xfrm>
          <a:prstGeom prst="ellipse">
            <a:avLst/>
          </a:prstGeom>
          <a:solidFill>
            <a:srgbClr val="3A98BC"/>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b="1">
              <a:solidFill>
                <a:prstClr val="white"/>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81753A65-E903-4355-A5C1-798603ED51EF}"/>
              </a:ext>
            </a:extLst>
          </p:cNvPr>
          <p:cNvSpPr/>
          <p:nvPr/>
        </p:nvSpPr>
        <p:spPr>
          <a:xfrm>
            <a:off x="1600814" y="5047862"/>
            <a:ext cx="1786584" cy="640582"/>
          </a:xfrm>
          <a:prstGeom prst="rect">
            <a:avLst/>
          </a:prstGeom>
          <a:solidFill>
            <a:srgbClr val="3A9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25" name="标题 7">
            <a:extLst>
              <a:ext uri="{FF2B5EF4-FFF2-40B4-BE49-F238E27FC236}">
                <a16:creationId xmlns:a16="http://schemas.microsoft.com/office/drawing/2014/main" id="{74E06D2E-BF8F-4D97-BC6D-63BD414378DC}"/>
              </a:ext>
            </a:extLst>
          </p:cNvPr>
          <p:cNvSpPr txBox="1"/>
          <p:nvPr/>
        </p:nvSpPr>
        <p:spPr>
          <a:xfrm>
            <a:off x="1913667" y="5035553"/>
            <a:ext cx="1498619" cy="647922"/>
          </a:xfrm>
          <a:prstGeom prst="rect">
            <a:avLst/>
          </a:prstGeom>
        </p:spPr>
        <p:txBody>
          <a:bodyPr vert="horz" lIns="0" tIns="45709" rIns="91419" bIns="45709" rtlCol="0" anchor="b">
            <a:noAutofit/>
          </a:bodyPr>
          <a:lstStyle>
            <a:lvl1pPr algn="l" defTabSz="914400" rtl="0" eaLnBrk="1" latinLnBrk="0" hangingPunct="1">
              <a:lnSpc>
                <a:spcPct val="90000"/>
              </a:lnSpc>
              <a:spcBef>
                <a:spcPct val="0"/>
              </a:spcBef>
              <a:buNone/>
              <a:defRPr lang="zh-CN" sz="6600" b="1" kern="1200" baseline="0">
                <a:solidFill>
                  <a:schemeClr val="tx1"/>
                </a:solidFill>
                <a:effectLst>
                  <a:outerShdw blurRad="50800" dist="25400" dir="2700000" algn="br" rotWithShape="0">
                    <a:schemeClr val="bg2">
                      <a:lumMod val="50000"/>
                      <a:alpha val="50000"/>
                    </a:schemeClr>
                  </a:outerShdw>
                </a:effectLst>
                <a:latin typeface="微软雅黑" panose="020B0503020204020204" pitchFamily="34" charset="-122"/>
                <a:ea typeface="微软雅黑" panose="020B0503020204020204" pitchFamily="34" charset="-122"/>
                <a:cs typeface="+mj-cs"/>
              </a:defRPr>
            </a:lvl1pPr>
            <a:lvl2pPr eaLnBrk="1" latinLnBrk="0" hangingPunct="1">
              <a:defRPr lang="zh-CN">
                <a:solidFill>
                  <a:schemeClr val="tx2"/>
                </a:solidFill>
              </a:defRPr>
            </a:lvl2pPr>
            <a:lvl3pPr eaLnBrk="1" latinLnBrk="0" hangingPunct="1">
              <a:defRPr lang="zh-CN">
                <a:solidFill>
                  <a:schemeClr val="tx2"/>
                </a:solidFill>
              </a:defRPr>
            </a:lvl3pPr>
            <a:lvl4pPr eaLnBrk="1" latinLnBrk="0" hangingPunct="1">
              <a:defRPr lang="zh-CN">
                <a:solidFill>
                  <a:schemeClr val="tx2"/>
                </a:solidFill>
              </a:defRPr>
            </a:lvl4pPr>
            <a:lvl5pPr eaLnBrk="1" latinLnBrk="0" hangingPunct="1">
              <a:defRPr lang="zh-CN">
                <a:solidFill>
                  <a:schemeClr val="tx2"/>
                </a:solidFill>
              </a:defRPr>
            </a:lvl5pPr>
            <a:lvl6pPr eaLnBrk="1" latinLnBrk="0" hangingPunct="1">
              <a:defRPr lang="zh-CN">
                <a:solidFill>
                  <a:schemeClr val="tx2"/>
                </a:solidFill>
              </a:defRPr>
            </a:lvl6pPr>
            <a:lvl7pPr eaLnBrk="1" latinLnBrk="0" hangingPunct="1">
              <a:defRPr lang="zh-CN">
                <a:solidFill>
                  <a:schemeClr val="tx2"/>
                </a:solidFill>
              </a:defRPr>
            </a:lvl7pPr>
            <a:lvl8pPr eaLnBrk="1" latinLnBrk="0" hangingPunct="1">
              <a:defRPr lang="zh-CN">
                <a:solidFill>
                  <a:schemeClr val="tx2"/>
                </a:solidFill>
              </a:defRPr>
            </a:lvl8pPr>
            <a:lvl9pPr eaLnBrk="1" latinLnBrk="0" hangingPunct="1">
              <a:defRPr lang="zh-CN">
                <a:solidFill>
                  <a:schemeClr val="tx2"/>
                </a:solidFill>
              </a:defRPr>
            </a:lvl9pPr>
          </a:lstStyle>
          <a:p>
            <a:pPr defTabSz="914217">
              <a:lnSpc>
                <a:spcPct val="150000"/>
              </a:lnSpc>
            </a:pPr>
            <a:r>
              <a:rPr lang="zh-CN" altLang="en-US" sz="3199" dirty="0">
                <a:solidFill>
                  <a:prstClr val="white">
                    <a:lumMod val="85000"/>
                    <a:lumOff val="15000"/>
                  </a:prstClr>
                </a:solidFill>
                <a:effectLst>
                  <a:outerShdw blurRad="50800" dist="25400" dir="2700000" algn="br" rotWithShape="0">
                    <a:srgbClr val="E7E6E6">
                      <a:lumMod val="50000"/>
                      <a:alpha val="50000"/>
                    </a:srgbClr>
                  </a:outerShdw>
                </a:effectLst>
                <a:latin typeface="Constantia" panose="02030602050306030303" pitchFamily="18" charset="0"/>
                <a:sym typeface="+mn-ea"/>
              </a:rPr>
              <a:t>模块三</a:t>
            </a:r>
          </a:p>
        </p:txBody>
      </p:sp>
      <p:sp>
        <p:nvSpPr>
          <p:cNvPr id="26" name="矩形 25">
            <a:extLst>
              <a:ext uri="{FF2B5EF4-FFF2-40B4-BE49-F238E27FC236}">
                <a16:creationId xmlns:a16="http://schemas.microsoft.com/office/drawing/2014/main" id="{B85CE08F-4351-48A9-B406-897DEA921183}"/>
              </a:ext>
            </a:extLst>
          </p:cNvPr>
          <p:cNvSpPr/>
          <p:nvPr/>
        </p:nvSpPr>
        <p:spPr>
          <a:xfrm>
            <a:off x="4617202" y="4294704"/>
            <a:ext cx="6605929" cy="645011"/>
          </a:xfrm>
          <a:prstGeom prst="rect">
            <a:avLst/>
          </a:prstGeom>
        </p:spPr>
        <p:txBody>
          <a:bodyPr wrap="square">
            <a:spAutoFit/>
          </a:bodyPr>
          <a:lstStyle/>
          <a:p>
            <a:pPr defTabSz="608843"/>
            <a:r>
              <a:rPr lang="zh-CN" altLang="en-US" sz="3599" b="1" dirty="0">
                <a:solidFill>
                  <a:prstClr val="white">
                    <a:lumMod val="85000"/>
                    <a:lumOff val="15000"/>
                  </a:prstClr>
                </a:solidFill>
                <a:latin typeface="Constantia" panose="02030602050306030303" pitchFamily="18" charset="0"/>
                <a:ea typeface="微软雅黑" panose="020B0503020204020204" pitchFamily="34" charset="-122"/>
              </a:rPr>
              <a:t>新媒体营销技能篇</a:t>
            </a:r>
          </a:p>
        </p:txBody>
      </p:sp>
      <p:sp>
        <p:nvSpPr>
          <p:cNvPr id="27" name="矩形 26">
            <a:extLst>
              <a:ext uri="{FF2B5EF4-FFF2-40B4-BE49-F238E27FC236}">
                <a16:creationId xmlns:a16="http://schemas.microsoft.com/office/drawing/2014/main" id="{6CDE6C89-69B6-4C8F-A210-227658A0CC77}"/>
              </a:ext>
            </a:extLst>
          </p:cNvPr>
          <p:cNvSpPr/>
          <p:nvPr/>
        </p:nvSpPr>
        <p:spPr>
          <a:xfrm>
            <a:off x="4646692" y="5057981"/>
            <a:ext cx="7515202" cy="398688"/>
          </a:xfrm>
          <a:prstGeom prst="rect">
            <a:avLst/>
          </a:prstGeom>
        </p:spPr>
        <p:txBody>
          <a:bodyPr wrap="square">
            <a:spAutoFit/>
          </a:bodyPr>
          <a:lstStyle/>
          <a:p>
            <a:pPr defTabSz="608843"/>
            <a:r>
              <a:rPr lang="zh-CN" altLang="en-US" sz="2000" dirty="0">
                <a:solidFill>
                  <a:prstClr val="white">
                    <a:lumMod val="85000"/>
                    <a:lumOff val="15000"/>
                  </a:prstClr>
                </a:solidFill>
                <a:latin typeface="Constantia" panose="02030602050306030303" pitchFamily="18" charset="0"/>
                <a:ea typeface="微软雅黑" panose="020B0503020204020204" pitchFamily="34" charset="-122"/>
              </a:rPr>
              <a:t>新媒体营销</a:t>
            </a:r>
          </a:p>
        </p:txBody>
      </p:sp>
      <p:cxnSp>
        <p:nvCxnSpPr>
          <p:cNvPr id="28" name="直接连接符 27">
            <a:extLst>
              <a:ext uri="{FF2B5EF4-FFF2-40B4-BE49-F238E27FC236}">
                <a16:creationId xmlns:a16="http://schemas.microsoft.com/office/drawing/2014/main" id="{3C6EDCED-4627-4CEF-9E21-3C21E678F6DB}"/>
              </a:ext>
            </a:extLst>
          </p:cNvPr>
          <p:cNvCxnSpPr/>
          <p:nvPr/>
        </p:nvCxnSpPr>
        <p:spPr>
          <a:xfrm>
            <a:off x="4646691" y="4984690"/>
            <a:ext cx="685659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9" name="图片 28">
            <a:extLst>
              <a:ext uri="{FF2B5EF4-FFF2-40B4-BE49-F238E27FC236}">
                <a16:creationId xmlns:a16="http://schemas.microsoft.com/office/drawing/2014/main" id="{E0C67B9E-25C6-4125-86CD-B6E9F81196CA}"/>
              </a:ext>
            </a:extLst>
          </p:cNvPr>
          <p:cNvPicPr>
            <a:picLocks noChangeAspect="1"/>
          </p:cNvPicPr>
          <p:nvPr/>
        </p:nvPicPr>
        <p:blipFill>
          <a:blip r:embed="rId3"/>
          <a:stretch>
            <a:fillRect/>
          </a:stretch>
        </p:blipFill>
        <p:spPr>
          <a:xfrm>
            <a:off x="1717578" y="3887840"/>
            <a:ext cx="1587767" cy="1080520"/>
          </a:xfrm>
          <a:prstGeom prst="rect">
            <a:avLst/>
          </a:prstGeom>
        </p:spPr>
      </p:pic>
      <p:sp>
        <p:nvSpPr>
          <p:cNvPr id="30" name="未知 45">
            <a:extLst>
              <a:ext uri="{FF2B5EF4-FFF2-40B4-BE49-F238E27FC236}">
                <a16:creationId xmlns:a16="http://schemas.microsoft.com/office/drawing/2014/main" id="{A27BB8E3-03DA-46DA-AEA8-A80830C1AEC6}"/>
              </a:ext>
            </a:extLst>
          </p:cNvPr>
          <p:cNvSpPr/>
          <p:nvPr>
            <p:custDataLst>
              <p:tags r:id="rId1"/>
            </p:custDataLst>
          </p:nvPr>
        </p:nvSpPr>
        <p:spPr>
          <a:xfrm>
            <a:off x="1720116" y="3887839"/>
            <a:ext cx="1587767" cy="1080520"/>
          </a:xfrm>
          <a:prstGeom prst="rect">
            <a:avLst/>
          </a:prstGeom>
          <a:solidFill>
            <a:srgbClr val="47AEF7">
              <a:alpha val="50000"/>
            </a:srgbClr>
          </a:solidFill>
        </p:spPr>
      </p:sp>
      <p:pic>
        <p:nvPicPr>
          <p:cNvPr id="32" name="图片 31">
            <a:extLst>
              <a:ext uri="{FF2B5EF4-FFF2-40B4-BE49-F238E27FC236}">
                <a16:creationId xmlns:a16="http://schemas.microsoft.com/office/drawing/2014/main" id="{451550DC-9E2C-427D-BB9A-760A7F076B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23210">
            <a:off x="7643386" y="747113"/>
            <a:ext cx="1202527" cy="1202527"/>
          </a:xfrm>
          <a:prstGeom prst="rect">
            <a:avLst/>
          </a:prstGeom>
        </p:spPr>
      </p:pic>
      <p:pic>
        <p:nvPicPr>
          <p:cNvPr id="33" name="图片 32">
            <a:extLst>
              <a:ext uri="{FF2B5EF4-FFF2-40B4-BE49-F238E27FC236}">
                <a16:creationId xmlns:a16="http://schemas.microsoft.com/office/drawing/2014/main" id="{91466F95-7B50-40FE-9B2E-D309DCC869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746303">
            <a:off x="6468939" y="1291942"/>
            <a:ext cx="1189015" cy="1189015"/>
          </a:xfrm>
          <a:prstGeom prst="rect">
            <a:avLst/>
          </a:prstGeom>
        </p:spPr>
      </p:pic>
      <p:pic>
        <p:nvPicPr>
          <p:cNvPr id="34" name="图片 33">
            <a:extLst>
              <a:ext uri="{FF2B5EF4-FFF2-40B4-BE49-F238E27FC236}">
                <a16:creationId xmlns:a16="http://schemas.microsoft.com/office/drawing/2014/main" id="{A1CE742D-9F7F-4068-819E-2D8010983EA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254464">
            <a:off x="9649609" y="1095933"/>
            <a:ext cx="893850" cy="893850"/>
          </a:xfrm>
          <a:prstGeom prst="rect">
            <a:avLst/>
          </a:prstGeom>
        </p:spPr>
      </p:pic>
      <p:pic>
        <p:nvPicPr>
          <p:cNvPr id="36" name="图片 35">
            <a:extLst>
              <a:ext uri="{FF2B5EF4-FFF2-40B4-BE49-F238E27FC236}">
                <a16:creationId xmlns:a16="http://schemas.microsoft.com/office/drawing/2014/main" id="{EE53D395-0989-47E7-BA1D-793EA2DA2743}"/>
              </a:ext>
            </a:extLst>
          </p:cNvPr>
          <p:cNvPicPr>
            <a:picLocks noChangeAspect="1"/>
          </p:cNvPicPr>
          <p:nvPr/>
        </p:nvPicPr>
        <p:blipFill>
          <a:blip r:embed="rId7"/>
          <a:stretch>
            <a:fillRect/>
          </a:stretch>
        </p:blipFill>
        <p:spPr>
          <a:xfrm rot="540000">
            <a:off x="990261" y="1400270"/>
            <a:ext cx="832927" cy="832927"/>
          </a:xfrm>
          <a:prstGeom prst="rect">
            <a:avLst/>
          </a:prstGeom>
        </p:spPr>
      </p:pic>
      <p:pic>
        <p:nvPicPr>
          <p:cNvPr id="37" name="图片 36">
            <a:extLst>
              <a:ext uri="{FF2B5EF4-FFF2-40B4-BE49-F238E27FC236}">
                <a16:creationId xmlns:a16="http://schemas.microsoft.com/office/drawing/2014/main" id="{44337CD0-942F-4F8E-BB0A-360EC2C0B96F}"/>
              </a:ext>
            </a:extLst>
          </p:cNvPr>
          <p:cNvPicPr>
            <a:picLocks noChangeAspect="1"/>
          </p:cNvPicPr>
          <p:nvPr/>
        </p:nvPicPr>
        <p:blipFill>
          <a:blip r:embed="rId8"/>
          <a:stretch>
            <a:fillRect/>
          </a:stretch>
        </p:blipFill>
        <p:spPr>
          <a:xfrm rot="1020000">
            <a:off x="2503568" y="1268405"/>
            <a:ext cx="824674" cy="801819"/>
          </a:xfrm>
          <a:prstGeom prst="rect">
            <a:avLst/>
          </a:prstGeom>
        </p:spPr>
      </p:pic>
      <p:pic>
        <p:nvPicPr>
          <p:cNvPr id="38" name="图片 37">
            <a:extLst>
              <a:ext uri="{FF2B5EF4-FFF2-40B4-BE49-F238E27FC236}">
                <a16:creationId xmlns:a16="http://schemas.microsoft.com/office/drawing/2014/main" id="{B46358ED-669E-4B8C-85DF-79393EA1CC21}"/>
              </a:ext>
            </a:extLst>
          </p:cNvPr>
          <p:cNvPicPr>
            <a:picLocks noChangeAspect="1"/>
          </p:cNvPicPr>
          <p:nvPr/>
        </p:nvPicPr>
        <p:blipFill>
          <a:blip r:embed="rId9"/>
          <a:srcRect l="16103" t="27449" r="17764" b="27424"/>
          <a:stretch>
            <a:fillRect/>
          </a:stretch>
        </p:blipFill>
        <p:spPr>
          <a:xfrm rot="20880000">
            <a:off x="4981992" y="1928419"/>
            <a:ext cx="1331922" cy="533911"/>
          </a:xfrm>
          <a:prstGeom prst="rect">
            <a:avLst/>
          </a:prstGeom>
        </p:spPr>
      </p:pic>
      <p:pic>
        <p:nvPicPr>
          <p:cNvPr id="39" name="图片 38">
            <a:extLst>
              <a:ext uri="{FF2B5EF4-FFF2-40B4-BE49-F238E27FC236}">
                <a16:creationId xmlns:a16="http://schemas.microsoft.com/office/drawing/2014/main" id="{6370382B-89CC-48E3-9B7A-1E01253E422A}"/>
              </a:ext>
            </a:extLst>
          </p:cNvPr>
          <p:cNvPicPr>
            <a:picLocks noChangeAspect="1"/>
          </p:cNvPicPr>
          <p:nvPr/>
        </p:nvPicPr>
        <p:blipFill>
          <a:blip r:embed="rId10"/>
          <a:srcRect t="22884" b="29378"/>
          <a:stretch>
            <a:fillRect/>
          </a:stretch>
        </p:blipFill>
        <p:spPr>
          <a:xfrm rot="21000000">
            <a:off x="8546692" y="1915087"/>
            <a:ext cx="1173208" cy="559940"/>
          </a:xfrm>
          <a:prstGeom prst="rect">
            <a:avLst/>
          </a:prstGeom>
        </p:spPr>
      </p:pic>
      <p:pic>
        <p:nvPicPr>
          <p:cNvPr id="40" name="图片 39">
            <a:extLst>
              <a:ext uri="{FF2B5EF4-FFF2-40B4-BE49-F238E27FC236}">
                <a16:creationId xmlns:a16="http://schemas.microsoft.com/office/drawing/2014/main" id="{63741D6A-C60C-4E6A-96F4-0940457CC697}"/>
              </a:ext>
            </a:extLst>
          </p:cNvPr>
          <p:cNvPicPr>
            <a:picLocks noChangeAspect="1"/>
          </p:cNvPicPr>
          <p:nvPr/>
        </p:nvPicPr>
        <p:blipFill>
          <a:blip r:embed="rId11"/>
          <a:srcRect l="16265" t="11154" r="16636" b="2392"/>
          <a:stretch>
            <a:fillRect/>
          </a:stretch>
        </p:blipFill>
        <p:spPr>
          <a:xfrm rot="19620000">
            <a:off x="3892585" y="1543063"/>
            <a:ext cx="786583" cy="784678"/>
          </a:xfrm>
          <a:prstGeom prst="rect">
            <a:avLst/>
          </a:prstGeom>
        </p:spPr>
      </p:pic>
      <p:pic>
        <p:nvPicPr>
          <p:cNvPr id="41" name="图片 40">
            <a:extLst>
              <a:ext uri="{FF2B5EF4-FFF2-40B4-BE49-F238E27FC236}">
                <a16:creationId xmlns:a16="http://schemas.microsoft.com/office/drawing/2014/main" id="{89933976-738D-4A38-842B-1C1454511C15}"/>
              </a:ext>
            </a:extLst>
          </p:cNvPr>
          <p:cNvPicPr>
            <a:picLocks noChangeAspect="1"/>
          </p:cNvPicPr>
          <p:nvPr/>
        </p:nvPicPr>
        <p:blipFill>
          <a:blip r:embed="rId12"/>
          <a:srcRect l="3983" t="3467" r="3200" b="3717"/>
          <a:stretch>
            <a:fillRect/>
          </a:stretch>
        </p:blipFill>
        <p:spPr>
          <a:xfrm rot="1440000">
            <a:off x="10943897" y="1335466"/>
            <a:ext cx="898317" cy="89831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3.1.2</a:t>
            </a:r>
            <a:r>
              <a:rPr lang="zh-CN" altLang="en-US" dirty="0"/>
              <a:t>　新媒体运营的常见思维</a:t>
            </a:r>
          </a:p>
        </p:txBody>
      </p:sp>
      <p:sp>
        <p:nvSpPr>
          <p:cNvPr id="3" name="内容占位符 2"/>
          <p:cNvSpPr>
            <a:spLocks noGrp="1"/>
          </p:cNvSpPr>
          <p:nvPr>
            <p:ph idx="1"/>
          </p:nvPr>
        </p:nvSpPr>
        <p:spPr>
          <a:xfrm>
            <a:off x="615522" y="1005607"/>
            <a:ext cx="10600728" cy="5171357"/>
          </a:xfrm>
        </p:spPr>
        <p:txBody>
          <a:bodyPr>
            <a:normAutofit/>
          </a:bodyPr>
          <a:lstStyle/>
          <a:p>
            <a:r>
              <a:rPr lang="en-US" altLang="zh-CN" dirty="0"/>
              <a:t>3.</a:t>
            </a:r>
            <a:r>
              <a:rPr lang="zh-CN" altLang="en-US" dirty="0"/>
              <a:t>平台思维和资源思维</a:t>
            </a:r>
            <a:endParaRPr lang="en-US" altLang="zh-CN" dirty="0"/>
          </a:p>
          <a:p>
            <a:r>
              <a:rPr lang="zh-CN" altLang="en-US" dirty="0"/>
              <a:t>平台思维是目前非常主流的营销观念。网络信息时代，人人都可以是自媒体，口碑传播在新媒体平台可以产生巨大的裂变效果。</a:t>
            </a:r>
            <a:endParaRPr lang="en-US" altLang="zh-CN" dirty="0"/>
          </a:p>
          <a:p>
            <a:r>
              <a:rPr lang="zh-CN" altLang="en-US" dirty="0"/>
              <a:t>新媒体运营在平台思维的基础上还要有资源思维，在这个平台众多、信息爆炸的新时代，各种影响着产品或服务推广的平台和信息都是珍贵的资源，各种平台的热点也是可贵的可利用资源。</a:t>
            </a:r>
            <a:endParaRPr lang="en-US" altLang="zh-CN" dirty="0">
              <a:solidFill>
                <a:srgbClr val="FF0000"/>
              </a:solidFill>
              <a:latin typeface="华光楷体_CNKI" panose="02000500000000000000" pitchFamily="2" charset="-122"/>
              <a:ea typeface="华光楷体_CNKI" panose="02000500000000000000" pitchFamily="2" charset="-122"/>
            </a:endParaRPr>
          </a:p>
          <a:p>
            <a:endParaRPr lang="en-US" altLang="zh-CN" dirty="0"/>
          </a:p>
          <a:p>
            <a:endParaRPr lang="en-US" altLang="zh-CN" dirty="0">
              <a:solidFill>
                <a:srgbClr val="FF0000"/>
              </a:solidFill>
              <a:latin typeface="华光楷体_CNKI" panose="02000500000000000000" pitchFamily="2" charset="-122"/>
              <a:ea typeface="华光楷体_CNKI" panose="02000500000000000000" pitchFamily="2" charset="-122"/>
            </a:endParaRPr>
          </a:p>
        </p:txBody>
      </p:sp>
    </p:spTree>
    <p:extLst>
      <p:ext uri="{BB962C8B-B14F-4D97-AF65-F5344CB8AC3E}">
        <p14:creationId xmlns:p14="http://schemas.microsoft.com/office/powerpoint/2010/main" val="982681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00728" cy="5171357"/>
          </a:xfrm>
        </p:spPr>
        <p:txBody>
          <a:bodyPr/>
          <a:lstStyle/>
          <a:p>
            <a:r>
              <a:rPr lang="en-US" altLang="zh-CN" dirty="0"/>
              <a:t>1.</a:t>
            </a:r>
            <a:r>
              <a:rPr lang="zh-CN" altLang="en-US" dirty="0"/>
              <a:t>靠近原则</a:t>
            </a:r>
            <a:r>
              <a:rPr lang="en-US" altLang="zh-CN" dirty="0"/>
              <a:t>(Proximity)</a:t>
            </a:r>
          </a:p>
          <a:p>
            <a:r>
              <a:rPr lang="zh-CN" altLang="en-US" dirty="0"/>
              <a:t>靠近原则是众多知觉形法中的一项，主张靠在一起的元素会视为一组或一个模块，该法则产生的群组可以减少设计的复杂性，并增强元素之间的关联性。相反，缺乏靠近原则，就会造成模块数量繁多、迥异的感受，元素间的差异性会增强。</a:t>
            </a:r>
            <a:endParaRPr lang="en-US" altLang="zh-CN" dirty="0"/>
          </a:p>
        </p:txBody>
      </p:sp>
      <p:sp>
        <p:nvSpPr>
          <p:cNvPr id="6" name="椭圆 5">
            <a:extLst>
              <a:ext uri="{FF2B5EF4-FFF2-40B4-BE49-F238E27FC236}">
                <a16:creationId xmlns:a16="http://schemas.microsoft.com/office/drawing/2014/main" id="{97178D0A-676C-4854-A074-21AACB11F5A7}"/>
              </a:ext>
            </a:extLst>
          </p:cNvPr>
          <p:cNvSpPr/>
          <p:nvPr/>
        </p:nvSpPr>
        <p:spPr>
          <a:xfrm>
            <a:off x="1474529" y="3593180"/>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7" name="椭圆 6">
            <a:extLst>
              <a:ext uri="{FF2B5EF4-FFF2-40B4-BE49-F238E27FC236}">
                <a16:creationId xmlns:a16="http://schemas.microsoft.com/office/drawing/2014/main" id="{63760779-C372-4E8F-BB55-52E6D13D8A5B}"/>
              </a:ext>
            </a:extLst>
          </p:cNvPr>
          <p:cNvSpPr/>
          <p:nvPr/>
        </p:nvSpPr>
        <p:spPr>
          <a:xfrm>
            <a:off x="3839541" y="3593179"/>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8" name="椭圆 7">
            <a:extLst>
              <a:ext uri="{FF2B5EF4-FFF2-40B4-BE49-F238E27FC236}">
                <a16:creationId xmlns:a16="http://schemas.microsoft.com/office/drawing/2014/main" id="{BF37A98D-A4B9-4D71-818D-DE869B8CD41D}"/>
              </a:ext>
            </a:extLst>
          </p:cNvPr>
          <p:cNvSpPr/>
          <p:nvPr/>
        </p:nvSpPr>
        <p:spPr>
          <a:xfrm>
            <a:off x="6051886" y="3604697"/>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9" name="椭圆 8">
            <a:extLst>
              <a:ext uri="{FF2B5EF4-FFF2-40B4-BE49-F238E27FC236}">
                <a16:creationId xmlns:a16="http://schemas.microsoft.com/office/drawing/2014/main" id="{BED7EA2B-08DD-4B0F-A080-3A17E189E2CD}"/>
              </a:ext>
            </a:extLst>
          </p:cNvPr>
          <p:cNvSpPr/>
          <p:nvPr/>
        </p:nvSpPr>
        <p:spPr>
          <a:xfrm>
            <a:off x="8340566" y="3604697"/>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11" name="文本框 10">
            <a:extLst>
              <a:ext uri="{FF2B5EF4-FFF2-40B4-BE49-F238E27FC236}">
                <a16:creationId xmlns:a16="http://schemas.microsoft.com/office/drawing/2014/main" id="{862F9009-8686-4FE4-8C1B-A100840B73D8}"/>
              </a:ext>
            </a:extLst>
          </p:cNvPr>
          <p:cNvSpPr txBox="1"/>
          <p:nvPr/>
        </p:nvSpPr>
        <p:spPr>
          <a:xfrm>
            <a:off x="892335" y="3118842"/>
            <a:ext cx="8082674" cy="367388"/>
          </a:xfrm>
          <a:prstGeom prst="rect">
            <a:avLst/>
          </a:prstGeom>
          <a:noFill/>
        </p:spPr>
        <p:txBody>
          <a:bodyPr wrap="square">
            <a:spAutoFit/>
          </a:bodyPr>
          <a:lstStyle/>
          <a:p>
            <a:pPr indent="266647" algn="just">
              <a:lnSpc>
                <a:spcPct val="105000"/>
              </a:lnSpc>
            </a:pPr>
            <a:r>
              <a:rPr lang="zh-CN" altLang="zh-CN"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平均排布</a:t>
            </a:r>
            <a:r>
              <a:rPr lang="zh-CN" altLang="zh-CN" kern="100" dirty="0">
                <a:latin typeface="等线" panose="02010600030101010101" pitchFamily="2" charset="-122"/>
                <a:ea typeface="宋体" panose="02010600030101010101" pitchFamily="2" charset="-122"/>
                <a:cs typeface="Times New Roman" panose="02020603050405020304" pitchFamily="18" charset="0"/>
              </a:rPr>
              <a:t>的圆让人感觉四个圆是并列且内容联系。</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00728" cy="5171357"/>
          </a:xfrm>
        </p:spPr>
        <p:txBody>
          <a:bodyPr/>
          <a:lstStyle/>
          <a:p>
            <a:r>
              <a:rPr lang="en-US" altLang="zh-CN" dirty="0"/>
              <a:t>1.</a:t>
            </a:r>
            <a:r>
              <a:rPr lang="zh-CN" altLang="en-US" dirty="0"/>
              <a:t>靠近原则</a:t>
            </a:r>
            <a:r>
              <a:rPr lang="en-US" altLang="zh-CN" dirty="0"/>
              <a:t>(Proximity)</a:t>
            </a:r>
          </a:p>
          <a:p>
            <a:r>
              <a:rPr lang="zh-CN" altLang="en-US" dirty="0"/>
              <a:t>靠近原则是众多知觉形法中的一项，主张靠在一起的元素会视为一组或一个模块，该法则产生的群组可以减少设计的复杂性，并增强元素之间的关联性。相反，缺乏靠近原则，就会造成模块数量繁多、迥异的感受，元素间的差异性会增强。</a:t>
            </a:r>
            <a:endParaRPr lang="en-US" altLang="zh-CN" dirty="0"/>
          </a:p>
        </p:txBody>
      </p:sp>
      <p:sp>
        <p:nvSpPr>
          <p:cNvPr id="6" name="椭圆 5">
            <a:extLst>
              <a:ext uri="{FF2B5EF4-FFF2-40B4-BE49-F238E27FC236}">
                <a16:creationId xmlns:a16="http://schemas.microsoft.com/office/drawing/2014/main" id="{97178D0A-676C-4854-A074-21AACB11F5A7}"/>
              </a:ext>
            </a:extLst>
          </p:cNvPr>
          <p:cNvSpPr/>
          <p:nvPr/>
        </p:nvSpPr>
        <p:spPr>
          <a:xfrm>
            <a:off x="1474529" y="3593180"/>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7" name="椭圆 6">
            <a:extLst>
              <a:ext uri="{FF2B5EF4-FFF2-40B4-BE49-F238E27FC236}">
                <a16:creationId xmlns:a16="http://schemas.microsoft.com/office/drawing/2014/main" id="{63760779-C372-4E8F-BB55-52E6D13D8A5B}"/>
              </a:ext>
            </a:extLst>
          </p:cNvPr>
          <p:cNvSpPr/>
          <p:nvPr/>
        </p:nvSpPr>
        <p:spPr>
          <a:xfrm>
            <a:off x="2932436" y="3591286"/>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8" name="椭圆 7">
            <a:extLst>
              <a:ext uri="{FF2B5EF4-FFF2-40B4-BE49-F238E27FC236}">
                <a16:creationId xmlns:a16="http://schemas.microsoft.com/office/drawing/2014/main" id="{BF37A98D-A4B9-4D71-818D-DE869B8CD41D}"/>
              </a:ext>
            </a:extLst>
          </p:cNvPr>
          <p:cNvSpPr/>
          <p:nvPr/>
        </p:nvSpPr>
        <p:spPr>
          <a:xfrm>
            <a:off x="6882659" y="3604697"/>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9" name="椭圆 8">
            <a:extLst>
              <a:ext uri="{FF2B5EF4-FFF2-40B4-BE49-F238E27FC236}">
                <a16:creationId xmlns:a16="http://schemas.microsoft.com/office/drawing/2014/main" id="{BED7EA2B-08DD-4B0F-A080-3A17E189E2CD}"/>
              </a:ext>
            </a:extLst>
          </p:cNvPr>
          <p:cNvSpPr/>
          <p:nvPr/>
        </p:nvSpPr>
        <p:spPr>
          <a:xfrm>
            <a:off x="8340566" y="3604697"/>
            <a:ext cx="1838000" cy="1838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11" name="文本框 10">
            <a:extLst>
              <a:ext uri="{FF2B5EF4-FFF2-40B4-BE49-F238E27FC236}">
                <a16:creationId xmlns:a16="http://schemas.microsoft.com/office/drawing/2014/main" id="{862F9009-8686-4FE4-8C1B-A100840B73D8}"/>
              </a:ext>
            </a:extLst>
          </p:cNvPr>
          <p:cNvSpPr txBox="1"/>
          <p:nvPr/>
        </p:nvSpPr>
        <p:spPr>
          <a:xfrm>
            <a:off x="892335" y="3118842"/>
            <a:ext cx="8082674" cy="367388"/>
          </a:xfrm>
          <a:prstGeom prst="rect">
            <a:avLst/>
          </a:prstGeom>
          <a:noFill/>
        </p:spPr>
        <p:txBody>
          <a:bodyPr wrap="square">
            <a:spAutoFit/>
          </a:bodyPr>
          <a:lstStyle/>
          <a:p>
            <a:pPr indent="266647" algn="just">
              <a:lnSpc>
                <a:spcPct val="105000"/>
              </a:lnSpc>
            </a:pPr>
            <a:r>
              <a:rPr lang="zh-CN" altLang="zh-CN" dirty="0">
                <a:solidFill>
                  <a:srgbClr val="FF0000"/>
                </a:solidFill>
                <a:ea typeface="宋体" panose="02010600030101010101" pitchFamily="2" charset="-122"/>
                <a:cs typeface="Times New Roman" panose="02020603050405020304" pitchFamily="18" charset="0"/>
              </a:rPr>
              <a:t>两个两个挨着的圆</a:t>
            </a:r>
            <a:r>
              <a:rPr lang="zh-CN" altLang="zh-CN" dirty="0">
                <a:ea typeface="宋体" panose="02010600030101010101" pitchFamily="2" charset="-122"/>
                <a:cs typeface="Times New Roman" panose="02020603050405020304" pitchFamily="18" charset="0"/>
              </a:rPr>
              <a:t>会让人认为相交的内容有所关联</a:t>
            </a:r>
            <a:r>
              <a:rPr lang="zh-CN" altLang="zh-CN" kern="100" dirty="0">
                <a:latin typeface="等线" panose="02010600030101010101" pitchFamily="2" charset="-122"/>
                <a:ea typeface="宋体" panose="02010600030101010101" pitchFamily="2" charset="-122"/>
                <a:cs typeface="Times New Roman" panose="02020603050405020304" pitchFamily="18" charset="0"/>
              </a:rPr>
              <a:t>。</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2114921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2.</a:t>
            </a:r>
            <a:r>
              <a:rPr lang="zh-CN" altLang="en-US" dirty="0"/>
              <a:t>留白原则（</a:t>
            </a:r>
            <a:r>
              <a:rPr lang="en-US" altLang="zh-CN" dirty="0"/>
              <a:t>White Space</a:t>
            </a:r>
            <a:r>
              <a:rPr lang="zh-CN" altLang="en-US" dirty="0"/>
              <a:t>）</a:t>
            </a:r>
            <a:endParaRPr lang="en-US" altLang="zh-CN" dirty="0"/>
          </a:p>
          <a:p>
            <a:r>
              <a:rPr lang="zh-CN" altLang="en-US" dirty="0"/>
              <a:t>留白是每一个元素构成中最重要的部分，它并不单纯指字面上的“白色的空间”，它指的是负空间，例如行间距，字间距之间的留白。 “留白”手法的使用方式并不唯一，但我们很容易理解该手法的目的，留白有助于定义和分离不同的部分，给予你的内容呼吸的空间，在摄影上也称为构图的“透气感”。</a:t>
            </a:r>
            <a:endParaRPr lang="en-US" altLang="zh-CN" dirty="0"/>
          </a:p>
        </p:txBody>
      </p:sp>
      <p:pic>
        <p:nvPicPr>
          <p:cNvPr id="5" name="图片 4">
            <a:extLst>
              <a:ext uri="{FF2B5EF4-FFF2-40B4-BE49-F238E27FC236}">
                <a16:creationId xmlns:a16="http://schemas.microsoft.com/office/drawing/2014/main" id="{F3F95B70-0050-44BE-B060-AD4E8E50D22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9350" y="3344815"/>
            <a:ext cx="2209289" cy="3324725"/>
          </a:xfrm>
          <a:prstGeom prst="rect">
            <a:avLst/>
          </a:prstGeom>
          <a:noFill/>
          <a:ln>
            <a:noFill/>
          </a:ln>
        </p:spPr>
      </p:pic>
      <p:sp>
        <p:nvSpPr>
          <p:cNvPr id="7" name="文本框 6">
            <a:extLst>
              <a:ext uri="{FF2B5EF4-FFF2-40B4-BE49-F238E27FC236}">
                <a16:creationId xmlns:a16="http://schemas.microsoft.com/office/drawing/2014/main" id="{01914101-9390-468F-8725-FBEDB92C5098}"/>
              </a:ext>
            </a:extLst>
          </p:cNvPr>
          <p:cNvSpPr txBox="1"/>
          <p:nvPr/>
        </p:nvSpPr>
        <p:spPr>
          <a:xfrm>
            <a:off x="3875477" y="4548118"/>
            <a:ext cx="6534039" cy="459059"/>
          </a:xfrm>
          <a:prstGeom prst="rect">
            <a:avLst/>
          </a:prstGeom>
          <a:noFill/>
        </p:spPr>
        <p:txBody>
          <a:bodyPr wrap="square">
            <a:spAutoFit/>
          </a:bodyPr>
          <a:lstStyle/>
          <a:p>
            <a:pPr indent="266647" algn="just">
              <a:lnSpc>
                <a:spcPct val="105000"/>
              </a:lnSpc>
            </a:pPr>
            <a:r>
              <a:rPr lang="zh-CN" altLang="zh-CN" sz="2400" kern="100" dirty="0">
                <a:latin typeface="等线" panose="02010600030101010101" pitchFamily="2" charset="-122"/>
                <a:ea typeface="宋体" panose="02010600030101010101" pitchFamily="2" charset="-122"/>
                <a:cs typeface="Times New Roman" panose="02020603050405020304" pitchFamily="18" charset="0"/>
              </a:rPr>
              <a:t>留白排版能让读者</a:t>
            </a:r>
            <a:r>
              <a:rPr lang="zh-CN" altLang="zh-CN" sz="2400"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松弛精神</a:t>
            </a:r>
            <a:r>
              <a:rPr lang="zh-CN" altLang="zh-CN" sz="2400" kern="100" dirty="0">
                <a:latin typeface="等线" panose="02010600030101010101" pitchFamily="2" charset="-122"/>
                <a:ea typeface="宋体" panose="02010600030101010101" pitchFamily="2" charset="-122"/>
                <a:cs typeface="Times New Roman" panose="02020603050405020304" pitchFamily="18" charset="0"/>
              </a:rPr>
              <a:t>，感到</a:t>
            </a:r>
            <a:r>
              <a:rPr lang="zh-CN" altLang="zh-CN" sz="2400"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舒适愉悦</a:t>
            </a:r>
            <a:r>
              <a:rPr lang="zh-CN" altLang="zh-CN" sz="2400" kern="100" dirty="0">
                <a:latin typeface="等线" panose="02010600030101010101" pitchFamily="2" charset="-122"/>
                <a:ea typeface="宋体" panose="02010600030101010101" pitchFamily="2" charset="-122"/>
                <a:cs typeface="Times New Roman" panose="02020603050405020304" pitchFamily="18" charset="0"/>
              </a:rPr>
              <a:t>。</a:t>
            </a:r>
            <a:endParaRPr lang="zh-CN" altLang="zh-CN" sz="2400" kern="100" dirty="0">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2.</a:t>
            </a:r>
            <a:r>
              <a:rPr lang="zh-CN" altLang="en-US" dirty="0"/>
              <a:t>留白原则（</a:t>
            </a:r>
            <a:r>
              <a:rPr lang="en-US" altLang="zh-CN" dirty="0"/>
              <a:t>White Space</a:t>
            </a:r>
            <a:r>
              <a:rPr lang="zh-CN" altLang="en-US" dirty="0"/>
              <a:t>）</a:t>
            </a:r>
            <a:endParaRPr lang="en-US" altLang="zh-CN" dirty="0"/>
          </a:p>
          <a:p>
            <a:r>
              <a:rPr lang="zh-CN" altLang="en-US" dirty="0"/>
              <a:t>留白是每一个元素构成中最重要的部分，它并不单纯指字面上的“白色的空间”，它指的是负空间，例如行间距，字间距之间的留白。 “留白”手法的使用方式并不唯一，但我们很容易理解该手法的目的，留白有助于定义和分离不同的部分，给予你的内容呼吸的空间，在摄影上也称为构图的“透气感”。</a:t>
            </a:r>
            <a:endParaRPr lang="en-US" altLang="zh-CN" dirty="0"/>
          </a:p>
        </p:txBody>
      </p:sp>
      <p:sp>
        <p:nvSpPr>
          <p:cNvPr id="7" name="文本框 6">
            <a:extLst>
              <a:ext uri="{FF2B5EF4-FFF2-40B4-BE49-F238E27FC236}">
                <a16:creationId xmlns:a16="http://schemas.microsoft.com/office/drawing/2014/main" id="{01914101-9390-468F-8725-FBEDB92C5098}"/>
              </a:ext>
            </a:extLst>
          </p:cNvPr>
          <p:cNvSpPr txBox="1"/>
          <p:nvPr/>
        </p:nvSpPr>
        <p:spPr>
          <a:xfrm>
            <a:off x="3875477" y="4548118"/>
            <a:ext cx="6534039" cy="749840"/>
          </a:xfrm>
          <a:prstGeom prst="rect">
            <a:avLst/>
          </a:prstGeom>
          <a:noFill/>
        </p:spPr>
        <p:txBody>
          <a:bodyPr wrap="square">
            <a:spAutoFit/>
          </a:bodyPr>
          <a:lstStyle/>
          <a:p>
            <a:pPr indent="266647" algn="just">
              <a:lnSpc>
                <a:spcPct val="105000"/>
              </a:lnSpc>
            </a:pPr>
            <a:r>
              <a:rPr lang="zh-CN" altLang="zh-CN" dirty="0">
                <a:ea typeface="宋体" panose="02010600030101010101" pitchFamily="2" charset="-122"/>
                <a:cs typeface="Times New Roman" panose="02020603050405020304" pitchFamily="18" charset="0"/>
              </a:rPr>
              <a:t>文字过多时，密集版式往往让人</a:t>
            </a:r>
            <a:r>
              <a:rPr lang="zh-CN" altLang="zh-CN" dirty="0">
                <a:solidFill>
                  <a:srgbClr val="FF0000"/>
                </a:solidFill>
                <a:ea typeface="宋体" panose="02010600030101010101" pitchFamily="2" charset="-122"/>
                <a:cs typeface="Times New Roman" panose="02020603050405020304" pitchFamily="18" charset="0"/>
              </a:rPr>
              <a:t>感觉透不过气</a:t>
            </a:r>
            <a:r>
              <a:rPr lang="zh-CN" altLang="zh-CN" dirty="0">
                <a:ea typeface="宋体" panose="02010600030101010101" pitchFamily="2" charset="-122"/>
                <a:cs typeface="Times New Roman" panose="02020603050405020304" pitchFamily="18" charset="0"/>
              </a:rPr>
              <a:t>，甚至产生</a:t>
            </a:r>
            <a:r>
              <a:rPr lang="zh-CN" altLang="zh-CN" dirty="0">
                <a:solidFill>
                  <a:srgbClr val="FF0000"/>
                </a:solidFill>
                <a:ea typeface="宋体" panose="02010600030101010101" pitchFamily="2" charset="-122"/>
                <a:cs typeface="Times New Roman" panose="02020603050405020304" pitchFamily="18" charset="0"/>
              </a:rPr>
              <a:t>不愿阅读</a:t>
            </a:r>
            <a:r>
              <a:rPr lang="zh-CN" altLang="zh-CN" dirty="0">
                <a:ea typeface="宋体" panose="02010600030101010101" pitchFamily="2" charset="-122"/>
                <a:cs typeface="Times New Roman" panose="02020603050405020304" pitchFamily="18" charset="0"/>
              </a:rPr>
              <a:t>的消极心理</a:t>
            </a:r>
            <a:r>
              <a:rPr lang="zh-CN" altLang="zh-CN" sz="2400" kern="100" dirty="0">
                <a:latin typeface="等线" panose="02010600030101010101" pitchFamily="2" charset="-122"/>
                <a:ea typeface="宋体" panose="02010600030101010101" pitchFamily="2" charset="-122"/>
                <a:cs typeface="Times New Roman" panose="02020603050405020304" pitchFamily="18" charset="0"/>
              </a:rPr>
              <a:t>。</a:t>
            </a:r>
            <a:endParaRPr lang="zh-CN" altLang="zh-CN" sz="24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FA181B03-9AFB-4231-A0F5-F4D9A248544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9351" y="3329763"/>
            <a:ext cx="2224585" cy="3348891"/>
          </a:xfrm>
          <a:prstGeom prst="rect">
            <a:avLst/>
          </a:prstGeom>
          <a:noFill/>
          <a:ln>
            <a:noFill/>
          </a:ln>
        </p:spPr>
      </p:pic>
    </p:spTree>
    <p:extLst>
      <p:ext uri="{BB962C8B-B14F-4D97-AF65-F5344CB8AC3E}">
        <p14:creationId xmlns:p14="http://schemas.microsoft.com/office/powerpoint/2010/main" val="6862138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3.</a:t>
            </a:r>
            <a:r>
              <a:rPr lang="zh-CN" altLang="en-US" dirty="0"/>
              <a:t>对齐原则（</a:t>
            </a:r>
            <a:r>
              <a:rPr lang="en-US" altLang="zh-CN" dirty="0"/>
              <a:t>Alignment</a:t>
            </a:r>
            <a:r>
              <a:rPr lang="zh-CN" altLang="en-US" dirty="0"/>
              <a:t>）</a:t>
            </a:r>
            <a:endParaRPr lang="en-US" altLang="zh-CN" dirty="0"/>
          </a:p>
          <a:p>
            <a:r>
              <a:rPr lang="zh-CN" altLang="en-US" dirty="0"/>
              <a:t>在日常生活中，无论是在编辑邮件或者创建文件，文本都会自动对齐。始终保持如一没有统一的对齐，你的作品可能会开始让人感觉杂乱无章。</a:t>
            </a:r>
            <a:endParaRPr lang="en-US" altLang="zh-CN" dirty="0"/>
          </a:p>
        </p:txBody>
      </p:sp>
      <p:pic>
        <p:nvPicPr>
          <p:cNvPr id="8" name="图片 7">
            <a:extLst>
              <a:ext uri="{FF2B5EF4-FFF2-40B4-BE49-F238E27FC236}">
                <a16:creationId xmlns:a16="http://schemas.microsoft.com/office/drawing/2014/main" id="{79FBB1B2-6DA4-4BA0-B24E-15236FEB7581}"/>
              </a:ext>
            </a:extLst>
          </p:cNvPr>
          <p:cNvPicPr/>
          <p:nvPr/>
        </p:nvPicPr>
        <p:blipFill>
          <a:blip r:embed="rId2"/>
          <a:stretch>
            <a:fillRect/>
          </a:stretch>
        </p:blipFill>
        <p:spPr>
          <a:xfrm>
            <a:off x="506481" y="2924450"/>
            <a:ext cx="4079566" cy="2886677"/>
          </a:xfrm>
          <a:prstGeom prst="rect">
            <a:avLst/>
          </a:prstGeom>
        </p:spPr>
      </p:pic>
      <p:sp>
        <p:nvSpPr>
          <p:cNvPr id="9" name="文本框 8">
            <a:extLst>
              <a:ext uri="{FF2B5EF4-FFF2-40B4-BE49-F238E27FC236}">
                <a16:creationId xmlns:a16="http://schemas.microsoft.com/office/drawing/2014/main" id="{005812F5-4328-4534-9194-19B4C9A2E566}"/>
              </a:ext>
            </a:extLst>
          </p:cNvPr>
          <p:cNvSpPr txBox="1"/>
          <p:nvPr/>
        </p:nvSpPr>
        <p:spPr>
          <a:xfrm>
            <a:off x="4819261" y="3716959"/>
            <a:ext cx="6532638" cy="1239732"/>
          </a:xfrm>
          <a:prstGeom prst="rect">
            <a:avLst/>
          </a:prstGeom>
          <a:noFill/>
        </p:spPr>
        <p:txBody>
          <a:bodyPr wrap="square">
            <a:spAutoFit/>
          </a:bodyPr>
          <a:lstStyle/>
          <a:p>
            <a:pPr indent="266647" algn="just">
              <a:lnSpc>
                <a:spcPct val="105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文字从左端到右端的长度均齐，字群显得端正、严谨、美观。次排列方式是目前书籍、报刊常用的一种。</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文字可以横排竖排，一般横排居多。左右对齐，使得行尾和行首整齐，版面清晰有序，使人感觉规范、大方、美观。</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36BA9D90-4E94-4A5D-BF9B-345212C8C2EF}"/>
              </a:ext>
            </a:extLst>
          </p:cNvPr>
          <p:cNvSpPr txBox="1"/>
          <p:nvPr/>
        </p:nvSpPr>
        <p:spPr>
          <a:xfrm>
            <a:off x="5119120" y="3110779"/>
            <a:ext cx="1107740" cy="369247"/>
          </a:xfrm>
          <a:prstGeom prst="rect">
            <a:avLst/>
          </a:prstGeom>
          <a:noFill/>
        </p:spPr>
        <p:txBody>
          <a:bodyPr wrap="none" rtlCol="0">
            <a:spAutoFit/>
          </a:bodyPr>
          <a:lstStyle/>
          <a:p>
            <a:r>
              <a:rPr lang="zh-CN" altLang="en-US" dirty="0"/>
              <a:t>左右均齐</a:t>
            </a:r>
          </a:p>
        </p:txBody>
      </p:sp>
    </p:spTree>
    <p:extLst>
      <p:ext uri="{BB962C8B-B14F-4D97-AF65-F5344CB8AC3E}">
        <p14:creationId xmlns:p14="http://schemas.microsoft.com/office/powerpoint/2010/main" val="102723456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3.</a:t>
            </a:r>
            <a:r>
              <a:rPr lang="zh-CN" altLang="en-US" dirty="0"/>
              <a:t>对齐原则（</a:t>
            </a:r>
            <a:r>
              <a:rPr lang="en-US" altLang="zh-CN" dirty="0"/>
              <a:t>Alignment</a:t>
            </a:r>
            <a:r>
              <a:rPr lang="zh-CN" altLang="en-US" dirty="0"/>
              <a:t>）</a:t>
            </a:r>
            <a:endParaRPr lang="en-US" altLang="zh-CN" dirty="0"/>
          </a:p>
          <a:p>
            <a:r>
              <a:rPr lang="zh-CN" altLang="en-US" dirty="0"/>
              <a:t>在日常生活中，无论是在编辑邮件或者创建文件，文本都会自动对齐。始终保持如一没有统一的对齐，你的作品可能会开始让人感觉杂乱无章。</a:t>
            </a:r>
            <a:endParaRPr lang="en-US" altLang="zh-CN" dirty="0"/>
          </a:p>
        </p:txBody>
      </p:sp>
      <p:sp>
        <p:nvSpPr>
          <p:cNvPr id="9" name="文本框 8">
            <a:extLst>
              <a:ext uri="{FF2B5EF4-FFF2-40B4-BE49-F238E27FC236}">
                <a16:creationId xmlns:a16="http://schemas.microsoft.com/office/drawing/2014/main" id="{005812F5-4328-4534-9194-19B4C9A2E566}"/>
              </a:ext>
            </a:extLst>
          </p:cNvPr>
          <p:cNvSpPr txBox="1"/>
          <p:nvPr/>
        </p:nvSpPr>
        <p:spPr>
          <a:xfrm>
            <a:off x="4819261" y="3716959"/>
            <a:ext cx="6532638" cy="948951"/>
          </a:xfrm>
          <a:prstGeom prst="rect">
            <a:avLst/>
          </a:prstGeom>
          <a:noFill/>
        </p:spPr>
        <p:txBody>
          <a:bodyPr wrap="square">
            <a:spAutoFit/>
          </a:bodyPr>
          <a:lstStyle/>
          <a:p>
            <a:pPr indent="266647" algn="just">
              <a:lnSpc>
                <a:spcPct val="105000"/>
              </a:lnSpc>
            </a:pPr>
            <a:r>
              <a:rPr lang="zh-CN" altLang="zh-CN" dirty="0">
                <a:ea typeface="宋体" panose="02010600030101010101" pitchFamily="2" charset="-122"/>
                <a:cs typeface="Times New Roman" panose="02020603050405020304" pitchFamily="18" charset="0"/>
              </a:rPr>
              <a:t>以中心为轴线，两端字距相等，其特点是视觉更集中，中心更突出，整体性更强。用文字齐中排列的方式配置图片时，文字的中轴线最好与图片中轴线对齐，已取得版面视线的统一</a:t>
            </a:r>
            <a:r>
              <a:rPr lang="zh-CN" altLang="zh-CN" kern="100" dirty="0">
                <a:latin typeface="等线" panose="02010600030101010101" pitchFamily="2" charset="-122"/>
                <a:ea typeface="宋体" panose="02010600030101010101" pitchFamily="2" charset="-122"/>
                <a:cs typeface="Times New Roman" panose="02020603050405020304" pitchFamily="18" charset="0"/>
              </a:rPr>
              <a:t>。</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36BA9D90-4E94-4A5D-BF9B-345212C8C2EF}"/>
              </a:ext>
            </a:extLst>
          </p:cNvPr>
          <p:cNvSpPr txBox="1"/>
          <p:nvPr/>
        </p:nvSpPr>
        <p:spPr>
          <a:xfrm>
            <a:off x="5119121" y="3110779"/>
            <a:ext cx="646181" cy="369247"/>
          </a:xfrm>
          <a:prstGeom prst="rect">
            <a:avLst/>
          </a:prstGeom>
          <a:noFill/>
        </p:spPr>
        <p:txBody>
          <a:bodyPr wrap="none" rtlCol="0">
            <a:spAutoFit/>
          </a:bodyPr>
          <a:lstStyle/>
          <a:p>
            <a:r>
              <a:rPr lang="zh-CN" altLang="en-US" dirty="0"/>
              <a:t>齐中</a:t>
            </a:r>
          </a:p>
        </p:txBody>
      </p:sp>
      <p:pic>
        <p:nvPicPr>
          <p:cNvPr id="7" name="图片 6">
            <a:extLst>
              <a:ext uri="{FF2B5EF4-FFF2-40B4-BE49-F238E27FC236}">
                <a16:creationId xmlns:a16="http://schemas.microsoft.com/office/drawing/2014/main" id="{A1763726-5618-45EB-9B25-7FADCC13282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9351" y="2646847"/>
            <a:ext cx="2629731" cy="3874374"/>
          </a:xfrm>
          <a:prstGeom prst="rect">
            <a:avLst/>
          </a:prstGeom>
          <a:noFill/>
          <a:ln>
            <a:noFill/>
          </a:ln>
        </p:spPr>
      </p:pic>
    </p:spTree>
    <p:extLst>
      <p:ext uri="{BB962C8B-B14F-4D97-AF65-F5344CB8AC3E}">
        <p14:creationId xmlns:p14="http://schemas.microsoft.com/office/powerpoint/2010/main" val="190115924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3.</a:t>
            </a:r>
            <a:r>
              <a:rPr lang="zh-CN" altLang="en-US" dirty="0"/>
              <a:t>对齐原则（</a:t>
            </a:r>
            <a:r>
              <a:rPr lang="en-US" altLang="zh-CN" dirty="0"/>
              <a:t>Alignment</a:t>
            </a:r>
            <a:r>
              <a:rPr lang="zh-CN" altLang="en-US" dirty="0"/>
              <a:t>）</a:t>
            </a:r>
            <a:endParaRPr lang="en-US" altLang="zh-CN" dirty="0"/>
          </a:p>
          <a:p>
            <a:r>
              <a:rPr lang="zh-CN" altLang="en-US" dirty="0"/>
              <a:t>在日常生活中，无论是在编辑邮件或者创建文件，文本都会自动对齐。始终保持如一没有统一的对齐，你的作品可能会开始让人感觉杂乱无章。</a:t>
            </a:r>
            <a:endParaRPr lang="en-US" altLang="zh-CN" dirty="0"/>
          </a:p>
        </p:txBody>
      </p:sp>
      <p:sp>
        <p:nvSpPr>
          <p:cNvPr id="9" name="文本框 8">
            <a:extLst>
              <a:ext uri="{FF2B5EF4-FFF2-40B4-BE49-F238E27FC236}">
                <a16:creationId xmlns:a16="http://schemas.microsoft.com/office/drawing/2014/main" id="{005812F5-4328-4534-9194-19B4C9A2E566}"/>
              </a:ext>
            </a:extLst>
          </p:cNvPr>
          <p:cNvSpPr txBox="1"/>
          <p:nvPr/>
        </p:nvSpPr>
        <p:spPr>
          <a:xfrm>
            <a:off x="4819261" y="3716959"/>
            <a:ext cx="6532638" cy="1239732"/>
          </a:xfrm>
          <a:prstGeom prst="rect">
            <a:avLst/>
          </a:prstGeom>
          <a:noFill/>
        </p:spPr>
        <p:txBody>
          <a:bodyPr wrap="square">
            <a:spAutoFit/>
          </a:bodyPr>
          <a:lstStyle/>
          <a:p>
            <a:pPr indent="266647" algn="just">
              <a:lnSpc>
                <a:spcPct val="105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齐左或齐右的排列方式有松有紧，有虚有实，能自由呼吸，飘逸而有节奏。左或者右取齐，行首或者行尾就产生出一条清晰的垂直线，在于图形的配合上易协调和取得同一视点。</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左对齐，齐左显得自然，符合人们阅读时视线移动习惯。</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36BA9D90-4E94-4A5D-BF9B-345212C8C2EF}"/>
              </a:ext>
            </a:extLst>
          </p:cNvPr>
          <p:cNvSpPr txBox="1"/>
          <p:nvPr/>
        </p:nvSpPr>
        <p:spPr>
          <a:xfrm>
            <a:off x="5119120" y="3110779"/>
            <a:ext cx="2261634" cy="369247"/>
          </a:xfrm>
          <a:prstGeom prst="rect">
            <a:avLst/>
          </a:prstGeom>
          <a:noFill/>
        </p:spPr>
        <p:txBody>
          <a:bodyPr wrap="none" rtlCol="0">
            <a:spAutoFit/>
          </a:bodyPr>
          <a:lstStyle/>
          <a:p>
            <a:r>
              <a:rPr lang="zh-CN" altLang="en-US" dirty="0"/>
              <a:t>齐左或齐右（齐左）</a:t>
            </a:r>
          </a:p>
        </p:txBody>
      </p:sp>
      <p:pic>
        <p:nvPicPr>
          <p:cNvPr id="8" name="图片 7">
            <a:extLst>
              <a:ext uri="{FF2B5EF4-FFF2-40B4-BE49-F238E27FC236}">
                <a16:creationId xmlns:a16="http://schemas.microsoft.com/office/drawing/2014/main" id="{8222F56B-EA9E-4FD4-94BA-61D4FDD8809F}"/>
              </a:ext>
            </a:extLst>
          </p:cNvPr>
          <p:cNvPicPr/>
          <p:nvPr/>
        </p:nvPicPr>
        <p:blipFill>
          <a:blip r:embed="rId2"/>
          <a:stretch>
            <a:fillRect/>
          </a:stretch>
        </p:blipFill>
        <p:spPr>
          <a:xfrm>
            <a:off x="1243923" y="3110779"/>
            <a:ext cx="3466298" cy="2399745"/>
          </a:xfrm>
          <a:prstGeom prst="rect">
            <a:avLst/>
          </a:prstGeom>
        </p:spPr>
      </p:pic>
    </p:spTree>
    <p:extLst>
      <p:ext uri="{BB962C8B-B14F-4D97-AF65-F5344CB8AC3E}">
        <p14:creationId xmlns:p14="http://schemas.microsoft.com/office/powerpoint/2010/main" val="380232146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3.</a:t>
            </a:r>
            <a:r>
              <a:rPr lang="zh-CN" altLang="en-US" dirty="0"/>
              <a:t>对齐原则（</a:t>
            </a:r>
            <a:r>
              <a:rPr lang="en-US" altLang="zh-CN" dirty="0"/>
              <a:t>Alignment</a:t>
            </a:r>
            <a:r>
              <a:rPr lang="zh-CN" altLang="en-US" dirty="0"/>
              <a:t>）</a:t>
            </a:r>
            <a:endParaRPr lang="en-US" altLang="zh-CN" dirty="0"/>
          </a:p>
          <a:p>
            <a:r>
              <a:rPr lang="zh-CN" altLang="en-US" dirty="0"/>
              <a:t>在日常生活中，无论是在编辑邮件或者创建文件，文本都会自动对齐。始终保持如一没有统一的对齐，你的作品可能会开始让人感觉杂乱无章。</a:t>
            </a:r>
            <a:endParaRPr lang="en-US" altLang="zh-CN" dirty="0"/>
          </a:p>
        </p:txBody>
      </p:sp>
      <p:sp>
        <p:nvSpPr>
          <p:cNvPr id="9" name="文本框 8">
            <a:extLst>
              <a:ext uri="{FF2B5EF4-FFF2-40B4-BE49-F238E27FC236}">
                <a16:creationId xmlns:a16="http://schemas.microsoft.com/office/drawing/2014/main" id="{005812F5-4328-4534-9194-19B4C9A2E566}"/>
              </a:ext>
            </a:extLst>
          </p:cNvPr>
          <p:cNvSpPr txBox="1"/>
          <p:nvPr/>
        </p:nvSpPr>
        <p:spPr>
          <a:xfrm>
            <a:off x="4819261" y="3716959"/>
            <a:ext cx="6532638" cy="1239732"/>
          </a:xfrm>
          <a:prstGeom prst="rect">
            <a:avLst/>
          </a:prstGeom>
          <a:noFill/>
        </p:spPr>
        <p:txBody>
          <a:bodyPr wrap="square">
            <a:spAutoFit/>
          </a:bodyPr>
          <a:lstStyle/>
          <a:p>
            <a:pPr indent="266647" algn="just">
              <a:lnSpc>
                <a:spcPct val="105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齐左或齐右的排列方式有松有紧，有虚有实，能自由呼吸，飘逸而有节奏。左或者右取齐，行首或者行尾就产生出一条清晰的垂直线，在于图形的配合上易协调和取得同一视点。</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latin typeface="等线" panose="02010600030101010101" pitchFamily="2" charset="-122"/>
                <a:ea typeface="宋体" panose="02010600030101010101" pitchFamily="2" charset="-122"/>
                <a:cs typeface="Times New Roman" panose="02020603050405020304" pitchFamily="18" charset="0"/>
              </a:rPr>
              <a:t>左对齐，齐左显得自然，符合人们阅读时视线移动习惯。</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36BA9D90-4E94-4A5D-BF9B-345212C8C2EF}"/>
              </a:ext>
            </a:extLst>
          </p:cNvPr>
          <p:cNvSpPr txBox="1"/>
          <p:nvPr/>
        </p:nvSpPr>
        <p:spPr>
          <a:xfrm>
            <a:off x="5119120" y="3110779"/>
            <a:ext cx="2261634" cy="369247"/>
          </a:xfrm>
          <a:prstGeom prst="rect">
            <a:avLst/>
          </a:prstGeom>
          <a:noFill/>
        </p:spPr>
        <p:txBody>
          <a:bodyPr wrap="none" rtlCol="0">
            <a:spAutoFit/>
          </a:bodyPr>
          <a:lstStyle/>
          <a:p>
            <a:r>
              <a:rPr lang="zh-CN" altLang="en-US" dirty="0"/>
              <a:t>齐左或齐右（齐右）</a:t>
            </a:r>
          </a:p>
        </p:txBody>
      </p:sp>
      <p:pic>
        <p:nvPicPr>
          <p:cNvPr id="7" name="图片 6">
            <a:extLst>
              <a:ext uri="{FF2B5EF4-FFF2-40B4-BE49-F238E27FC236}">
                <a16:creationId xmlns:a16="http://schemas.microsoft.com/office/drawing/2014/main" id="{946BC394-46DC-4921-AD43-1CB7BD26D0A7}"/>
              </a:ext>
            </a:extLst>
          </p:cNvPr>
          <p:cNvPicPr/>
          <p:nvPr/>
        </p:nvPicPr>
        <p:blipFill>
          <a:blip r:embed="rId2"/>
          <a:stretch>
            <a:fillRect/>
          </a:stretch>
        </p:blipFill>
        <p:spPr>
          <a:xfrm>
            <a:off x="948717" y="2804757"/>
            <a:ext cx="3761504" cy="3609140"/>
          </a:xfrm>
          <a:prstGeom prst="rect">
            <a:avLst/>
          </a:prstGeom>
        </p:spPr>
      </p:pic>
    </p:spTree>
    <p:extLst>
      <p:ext uri="{BB962C8B-B14F-4D97-AF65-F5344CB8AC3E}">
        <p14:creationId xmlns:p14="http://schemas.microsoft.com/office/powerpoint/2010/main" val="18375336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4.</a:t>
            </a:r>
            <a:r>
              <a:rPr lang="zh-CN" altLang="en-US" dirty="0"/>
              <a:t>对比原则（</a:t>
            </a:r>
            <a:r>
              <a:rPr lang="en-US" altLang="zh-CN" dirty="0"/>
              <a:t>Contrast</a:t>
            </a:r>
            <a:r>
              <a:rPr lang="zh-CN" altLang="en-US" dirty="0"/>
              <a:t>）</a:t>
            </a:r>
            <a:endParaRPr lang="en-US" altLang="zh-CN" dirty="0"/>
          </a:p>
          <a:p>
            <a:r>
              <a:rPr lang="zh-CN" altLang="en-US" dirty="0"/>
              <a:t>对比仅仅意味着一个项目与另一个项目不同能够吸引眼球、创出重点、获得关注在重要的地方创造对比可以使用颜色、调整大小、形状或者物体视觉比重，又或者是文本风格的对比。 对比也紧密关联着层级。</a:t>
            </a:r>
          </a:p>
        </p:txBody>
      </p:sp>
      <p:pic>
        <p:nvPicPr>
          <p:cNvPr id="8" name="图片 7">
            <a:extLst>
              <a:ext uri="{FF2B5EF4-FFF2-40B4-BE49-F238E27FC236}">
                <a16:creationId xmlns:a16="http://schemas.microsoft.com/office/drawing/2014/main" id="{724E46D8-151A-4865-B574-BC662220511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0809" y="3199035"/>
            <a:ext cx="2217542" cy="3322186"/>
          </a:xfrm>
          <a:prstGeom prst="rect">
            <a:avLst/>
          </a:prstGeom>
          <a:noFill/>
          <a:ln>
            <a:noFill/>
          </a:ln>
        </p:spPr>
      </p:pic>
      <p:sp>
        <p:nvSpPr>
          <p:cNvPr id="10" name="文本框 9">
            <a:extLst>
              <a:ext uri="{FF2B5EF4-FFF2-40B4-BE49-F238E27FC236}">
                <a16:creationId xmlns:a16="http://schemas.microsoft.com/office/drawing/2014/main" id="{C5BEA03B-D716-4BF2-976F-287A669B0BED}"/>
              </a:ext>
            </a:extLst>
          </p:cNvPr>
          <p:cNvSpPr txBox="1"/>
          <p:nvPr/>
        </p:nvSpPr>
        <p:spPr>
          <a:xfrm>
            <a:off x="3983637" y="4057655"/>
            <a:ext cx="6532638" cy="948951"/>
          </a:xfrm>
          <a:prstGeom prst="rect">
            <a:avLst/>
          </a:prstGeom>
          <a:noFill/>
        </p:spPr>
        <p:txBody>
          <a:bodyPr wrap="square">
            <a:spAutoFit/>
          </a:bodyPr>
          <a:lstStyle/>
          <a:p>
            <a:pPr indent="266647" algn="just">
              <a:lnSpc>
                <a:spcPct val="105000"/>
              </a:lnSpc>
            </a:pPr>
            <a:r>
              <a:rPr lang="zh-CN" altLang="en-US" kern="100" dirty="0">
                <a:latin typeface="等线" panose="02010600030101010101" pitchFamily="2" charset="-122"/>
                <a:ea typeface="宋体" panose="02010600030101010101" pitchFamily="2" charset="-122"/>
                <a:cs typeface="Times New Roman" panose="02020603050405020304" pitchFamily="18" charset="0"/>
              </a:rPr>
              <a:t>相对的两要素互相比较之下，产生大小、明暗、黑白、强弱、粗细、疏密、高低、远近、硬软、曲直、浓淡、动静、锐钝、轻重的对比。</a:t>
            </a:r>
          </a:p>
        </p:txBody>
      </p:sp>
    </p:spTree>
    <p:extLst>
      <p:ext uri="{BB962C8B-B14F-4D97-AF65-F5344CB8AC3E}">
        <p14:creationId xmlns:p14="http://schemas.microsoft.com/office/powerpoint/2010/main" val="413700078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5.</a:t>
            </a:r>
            <a:r>
              <a:rPr lang="zh-CN" altLang="en-US" dirty="0"/>
              <a:t>层级原则（</a:t>
            </a:r>
            <a:r>
              <a:rPr lang="en-US" altLang="zh-CN" dirty="0"/>
              <a:t>Hierarchy</a:t>
            </a:r>
            <a:r>
              <a:rPr lang="zh-CN" altLang="en-US" dirty="0"/>
              <a:t>）</a:t>
            </a:r>
            <a:endParaRPr lang="en-US" altLang="zh-CN" dirty="0"/>
          </a:p>
          <a:p>
            <a:r>
              <a:rPr lang="zh-CN" altLang="en-US" dirty="0"/>
              <a:t>通过使用不同的终点层级从哪里开始和哪里下一步。建立层级：只决定哪一个元素你想要读者最先注意到，然后让它们突出。高级别或者重要的项通常是更大更粗，或者在某些地方更吸引眼球。</a:t>
            </a:r>
          </a:p>
        </p:txBody>
      </p:sp>
    </p:spTree>
    <p:extLst>
      <p:ext uri="{BB962C8B-B14F-4D97-AF65-F5344CB8AC3E}">
        <p14:creationId xmlns:p14="http://schemas.microsoft.com/office/powerpoint/2010/main" val="172562462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3.1.3</a:t>
            </a:r>
            <a:r>
              <a:rPr lang="zh-CN" altLang="en-US" dirty="0"/>
              <a:t>　找准新媒体运营的定位</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1.</a:t>
            </a:r>
            <a:r>
              <a:rPr lang="zh-CN" altLang="en-US" dirty="0"/>
              <a:t>用户定位</a:t>
            </a:r>
            <a:endParaRPr lang="en-US" altLang="zh-CN" dirty="0"/>
          </a:p>
        </p:txBody>
      </p:sp>
      <p:graphicFrame>
        <p:nvGraphicFramePr>
          <p:cNvPr id="5" name="图示 4">
            <a:extLst>
              <a:ext uri="{FF2B5EF4-FFF2-40B4-BE49-F238E27FC236}">
                <a16:creationId xmlns:a16="http://schemas.microsoft.com/office/drawing/2014/main" id="{97A42902-100A-49ED-A19B-1F9415D59F08}"/>
              </a:ext>
            </a:extLst>
          </p:cNvPr>
          <p:cNvGraphicFramePr/>
          <p:nvPr>
            <p:extLst>
              <p:ext uri="{D42A27DB-BD31-4B8C-83A1-F6EECF244321}">
                <p14:modId xmlns:p14="http://schemas.microsoft.com/office/powerpoint/2010/main" val="252176701"/>
              </p:ext>
            </p:extLst>
          </p:nvPr>
        </p:nvGraphicFramePr>
        <p:xfrm>
          <a:off x="2124076" y="1541144"/>
          <a:ext cx="7553324" cy="3297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a:extLst>
              <a:ext uri="{FF2B5EF4-FFF2-40B4-BE49-F238E27FC236}">
                <a16:creationId xmlns:a16="http://schemas.microsoft.com/office/drawing/2014/main" id="{8A29858E-DED6-4E9E-B275-645584AC0692}"/>
              </a:ext>
            </a:extLst>
          </p:cNvPr>
          <p:cNvSpPr txBox="1"/>
          <p:nvPr/>
        </p:nvSpPr>
        <p:spPr>
          <a:xfrm>
            <a:off x="1357637" y="5228371"/>
            <a:ext cx="6534150" cy="948593"/>
          </a:xfrm>
          <a:prstGeom prst="rect">
            <a:avLst/>
          </a:prstGeom>
          <a:noFill/>
        </p:spPr>
        <p:txBody>
          <a:bodyPr wrap="square">
            <a:spAutoFit/>
          </a:bodyPr>
          <a:lstStyle/>
          <a:p>
            <a:pPr indent="334645" algn="just">
              <a:lnSpc>
                <a:spcPct val="105000"/>
              </a:lnSpc>
            </a:pPr>
            <a:r>
              <a:rPr lang="zh-CN" alt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33375"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）什么是新媒体用户定位？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33375"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）请为大家熟知的“新东方”画一幅用户自画像。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6.</a:t>
            </a:r>
            <a:r>
              <a:rPr lang="zh-CN" altLang="en-US" dirty="0"/>
              <a:t>重复原则（</a:t>
            </a:r>
            <a:r>
              <a:rPr lang="en-US" altLang="zh-CN" dirty="0"/>
              <a:t>Repetition</a:t>
            </a:r>
            <a:r>
              <a:rPr lang="zh-CN" altLang="en-US" dirty="0"/>
              <a:t>）</a:t>
            </a:r>
            <a:endParaRPr lang="en-US" altLang="zh-CN" dirty="0"/>
          </a:p>
          <a:p>
            <a:r>
              <a:rPr lang="zh-CN" altLang="en-US" dirty="0"/>
              <a:t>重复是一种提醒，每一项目应该有统一的外形和感觉。这意味着寻找到通过重复或者回应某些元素去增强你设计的方法。</a:t>
            </a:r>
          </a:p>
        </p:txBody>
      </p:sp>
      <p:sp>
        <p:nvSpPr>
          <p:cNvPr id="4" name="文本框 3">
            <a:extLst>
              <a:ext uri="{FF2B5EF4-FFF2-40B4-BE49-F238E27FC236}">
                <a16:creationId xmlns:a16="http://schemas.microsoft.com/office/drawing/2014/main" id="{278A99FA-CAE3-4696-A590-268F2DD3B233}"/>
              </a:ext>
            </a:extLst>
          </p:cNvPr>
          <p:cNvSpPr txBox="1"/>
          <p:nvPr/>
        </p:nvSpPr>
        <p:spPr>
          <a:xfrm>
            <a:off x="1129704" y="4073217"/>
            <a:ext cx="9253618" cy="1200051"/>
          </a:xfrm>
          <a:prstGeom prst="rect">
            <a:avLst/>
          </a:prstGeom>
          <a:noFill/>
        </p:spPr>
        <p:txBody>
          <a:bodyPr wrap="square" rtlCol="0">
            <a:spAutoFit/>
          </a:bodyPr>
          <a:lstStyle/>
          <a:p>
            <a:r>
              <a:rPr lang="zh-CN" altLang="en-US" dirty="0">
                <a:solidFill>
                  <a:srgbClr val="FF0000"/>
                </a:solidFill>
              </a:rPr>
              <a:t>课堂讨论：</a:t>
            </a:r>
            <a:endParaRPr lang="en-US" altLang="zh-CN" dirty="0">
              <a:solidFill>
                <a:srgbClr val="FF0000"/>
              </a:solidFill>
            </a:endParaRPr>
          </a:p>
          <a:p>
            <a:endParaRPr lang="en-US" altLang="zh-CN" dirty="0">
              <a:solidFill>
                <a:srgbClr val="FF0000"/>
              </a:solidFill>
            </a:endParaRPr>
          </a:p>
          <a:p>
            <a:r>
              <a:rPr lang="zh-CN" altLang="en-US"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在小红书推文和公众号推文上常见的使用原则都有哪些</a:t>
            </a:r>
            <a:r>
              <a:rPr lang="zh-CN" altLang="zh-CN"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solidFill>
                <a:srgbClr val="FF0000"/>
              </a:solidFill>
            </a:endParaRPr>
          </a:p>
        </p:txBody>
      </p:sp>
    </p:spTree>
    <p:extLst>
      <p:ext uri="{BB962C8B-B14F-4D97-AF65-F5344CB8AC3E}">
        <p14:creationId xmlns:p14="http://schemas.microsoft.com/office/powerpoint/2010/main" val="34379346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3D32A7C-CF2C-40FB-80A4-9B806A6D49E8}"/>
              </a:ext>
            </a:extLst>
          </p:cNvPr>
          <p:cNvPicPr>
            <a:picLocks noChangeAspect="1"/>
          </p:cNvPicPr>
          <p:nvPr/>
        </p:nvPicPr>
        <p:blipFill rotWithShape="1">
          <a:blip r:embed="rId2"/>
          <a:srcRect b="44360"/>
          <a:stretch/>
        </p:blipFill>
        <p:spPr>
          <a:xfrm>
            <a:off x="2205" y="2559309"/>
            <a:ext cx="12187592" cy="4298691"/>
          </a:xfrm>
          <a:prstGeom prst="rect">
            <a:avLst/>
          </a:prstGeom>
          <a:noFill/>
        </p:spPr>
      </p:pic>
      <p:sp>
        <p:nvSpPr>
          <p:cNvPr id="6" name="矩形 5">
            <a:extLst>
              <a:ext uri="{FF2B5EF4-FFF2-40B4-BE49-F238E27FC236}">
                <a16:creationId xmlns:a16="http://schemas.microsoft.com/office/drawing/2014/main" id="{B049A528-D725-4115-9334-D5E91A576B0A}"/>
              </a:ext>
            </a:extLst>
          </p:cNvPr>
          <p:cNvSpPr/>
          <p:nvPr/>
        </p:nvSpPr>
        <p:spPr>
          <a:xfrm>
            <a:off x="2205" y="2806050"/>
            <a:ext cx="12187592" cy="4051950"/>
          </a:xfrm>
          <a:prstGeom prst="rect">
            <a:avLst/>
          </a:prstGeom>
          <a:solidFill>
            <a:schemeClr val="bg1">
              <a:lumMod val="7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3425840"/>
          </a:xfrm>
        </p:spPr>
        <p:txBody>
          <a:bodyPr/>
          <a:lstStyle/>
          <a:p>
            <a:r>
              <a:rPr lang="zh-CN" altLang="en-US" dirty="0"/>
              <a:t>公众号排版</a:t>
            </a:r>
            <a:endParaRPr lang="en-US" altLang="zh-CN" dirty="0"/>
          </a:p>
          <a:p>
            <a:r>
              <a:rPr lang="zh-CN" altLang="zh-CN" sz="1800" kern="100" dirty="0">
                <a:latin typeface="等线" panose="02010600030101010101" pitchFamily="2" charset="-122"/>
                <a:ea typeface="宋体" panose="02010600030101010101" pitchFamily="2" charset="-122"/>
                <a:cs typeface="Times New Roman" panose="02020603050405020304" pitchFamily="18" charset="0"/>
              </a:rPr>
              <a:t>公众号推文本质是</a:t>
            </a:r>
            <a:r>
              <a:rPr lang="en-US" altLang="zh-CN" sz="1800" kern="100" dirty="0">
                <a:latin typeface="等线" panose="02010600030101010101" pitchFamily="2" charset="-122"/>
                <a:ea typeface="宋体" panose="02010600030101010101" pitchFamily="2" charset="-122"/>
                <a:cs typeface="Times New Roman" panose="02020603050405020304" pitchFamily="18" charset="0"/>
              </a:rPr>
              <a:t>H5</a:t>
            </a:r>
            <a:r>
              <a:rPr lang="zh-CN" altLang="zh-CN" sz="1800" kern="100" dirty="0">
                <a:latin typeface="等线" panose="02010600030101010101" pitchFamily="2" charset="-122"/>
                <a:ea typeface="宋体" panose="02010600030101010101" pitchFamily="2" charset="-122"/>
                <a:cs typeface="Times New Roman" panose="02020603050405020304" pitchFamily="18" charset="0"/>
              </a:rPr>
              <a:t>，通过图片、文字和视频的组合，形成营销材料。其载体微信本身的流量使得公众号推广裂变非常迅速，是如今新媒体营销的重要途径之一。这使得公众号排版尤为重要，越来越多的第三方平台提供各种各样的解决方案。</a:t>
            </a:r>
            <a:endParaRPr lang="zh-CN" altLang="zh-CN" sz="1800" kern="100" dirty="0">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zh-CN" altLang="en-US" dirty="0"/>
              <a:t>秀米图文排版工具</a:t>
            </a:r>
            <a:endParaRPr lang="en-US" altLang="zh-CN" dirty="0"/>
          </a:p>
          <a:p>
            <a:r>
              <a:rPr lang="zh-CN" altLang="en-US" dirty="0"/>
              <a:t>秀米图文排版工具可以协助编辑用户梳理内容结构，让用户更好地去思考怎么向他们读者展现内容的层次。为此，秀米所设计的图文排版系统，称之为结构化编辑。结构化的意思是，在图文编辑的过程中，文字、图片或者是系统提供的模板，都可以看成是一块一块像积木一样的结构，每个结构都可以单独编辑，同时也可以进行复制、粘贴、调换位置各项操作。</a:t>
            </a:r>
            <a:endParaRPr lang="en-US" altLang="zh-CN" dirty="0"/>
          </a:p>
        </p:txBody>
      </p:sp>
      <p:pic>
        <p:nvPicPr>
          <p:cNvPr id="5" name="图片 4">
            <a:extLst>
              <a:ext uri="{FF2B5EF4-FFF2-40B4-BE49-F238E27FC236}">
                <a16:creationId xmlns:a16="http://schemas.microsoft.com/office/drawing/2014/main" id="{C81E2D91-C86B-4A22-AFF0-1A54B283258B}"/>
              </a:ext>
            </a:extLst>
          </p:cNvPr>
          <p:cNvPicPr/>
          <p:nvPr/>
        </p:nvPicPr>
        <p:blipFill rotWithShape="1">
          <a:blip r:embed="rId2"/>
          <a:srcRect r="1396"/>
          <a:stretch/>
        </p:blipFill>
        <p:spPr bwMode="auto">
          <a:xfrm>
            <a:off x="788628" y="3804833"/>
            <a:ext cx="5099146" cy="2609063"/>
          </a:xfrm>
          <a:prstGeom prst="rect">
            <a:avLst/>
          </a:prstGeom>
          <a:ln>
            <a:noFill/>
          </a:ln>
          <a:extLst>
            <a:ext uri="{53640926-AAD7-44D8-BBD7-CCE9431645EC}">
              <a14:shadowObscured xmlns:a14="http://schemas.microsoft.com/office/drawing/2010/main"/>
            </a:ext>
          </a:extLst>
        </p:spPr>
      </p:pic>
      <p:sp>
        <p:nvSpPr>
          <p:cNvPr id="7" name="文本框 6">
            <a:extLst>
              <a:ext uri="{FF2B5EF4-FFF2-40B4-BE49-F238E27FC236}">
                <a16:creationId xmlns:a16="http://schemas.microsoft.com/office/drawing/2014/main" id="{AD9CC0CC-EED6-4986-AAD4-F078F27F046D}"/>
              </a:ext>
            </a:extLst>
          </p:cNvPr>
          <p:cNvSpPr txBox="1"/>
          <p:nvPr/>
        </p:nvSpPr>
        <p:spPr>
          <a:xfrm>
            <a:off x="6096000" y="3842500"/>
            <a:ext cx="5099146" cy="1239732"/>
          </a:xfrm>
          <a:prstGeom prst="rect">
            <a:avLst/>
          </a:prstGeom>
          <a:noFill/>
        </p:spPr>
        <p:txBody>
          <a:bodyPr wrap="square">
            <a:spAutoFit/>
          </a:bodyPr>
          <a:lstStyle/>
          <a:p>
            <a:pPr indent="266647" algn="just">
              <a:lnSpc>
                <a:spcPct val="105000"/>
              </a:lnSpc>
            </a:pPr>
            <a:r>
              <a:rPr lang="zh-CN" altLang="zh-CN"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优点：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灵活的布局功能、界面简洁、小清新素材、支持手机排版、不花钱也好用</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solidFill>
                  <a:schemeClr val="accent2"/>
                </a:solidFill>
                <a:latin typeface="等线" panose="02010600030101010101" pitchFamily="2" charset="-122"/>
                <a:ea typeface="宋体" panose="02010600030101010101" pitchFamily="2" charset="-122"/>
                <a:cs typeface="Times New Roman" panose="02020603050405020304" pitchFamily="18" charset="0"/>
              </a:rPr>
              <a:t>缺点：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模板量一般、微信开发功能少、上手较慢</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en-US" altLang="zh-CN" dirty="0" err="1"/>
              <a:t>i</a:t>
            </a:r>
            <a:r>
              <a:rPr lang="zh-CN" altLang="en-US" dirty="0"/>
              <a:t>排版编辑器</a:t>
            </a:r>
            <a:endParaRPr lang="en-US" altLang="zh-CN" dirty="0"/>
          </a:p>
          <a:p>
            <a:r>
              <a:rPr lang="en-US" altLang="zh-CN" dirty="0" err="1"/>
              <a:t>i</a:t>
            </a:r>
            <a:r>
              <a:rPr lang="zh-CN" altLang="en-US" dirty="0"/>
              <a:t>排版是高效的第三方微信公众号编辑器，操作界面简洁，样式种类丰富。支持一键修改字间距、一键缩进、一键添加签名等。同时带有短网址、超链接、弹幕样式、一键生成长微博功能。能够快速为用户提高文章排版美感，提高工作效率。</a:t>
            </a:r>
            <a:endParaRPr lang="en-US" altLang="zh-CN" dirty="0"/>
          </a:p>
        </p:txBody>
      </p:sp>
      <p:sp>
        <p:nvSpPr>
          <p:cNvPr id="7" name="文本框 6">
            <a:extLst>
              <a:ext uri="{FF2B5EF4-FFF2-40B4-BE49-F238E27FC236}">
                <a16:creationId xmlns:a16="http://schemas.microsoft.com/office/drawing/2014/main" id="{AD9CC0CC-EED6-4986-AAD4-F078F27F046D}"/>
              </a:ext>
            </a:extLst>
          </p:cNvPr>
          <p:cNvSpPr txBox="1"/>
          <p:nvPr/>
        </p:nvSpPr>
        <p:spPr>
          <a:xfrm>
            <a:off x="5753973" y="3842500"/>
            <a:ext cx="5441172" cy="948951"/>
          </a:xfrm>
          <a:prstGeom prst="rect">
            <a:avLst/>
          </a:prstGeom>
          <a:noFill/>
        </p:spPr>
        <p:txBody>
          <a:bodyPr wrap="square">
            <a:spAutoFit/>
          </a:bodyPr>
          <a:lstStyle/>
          <a:p>
            <a:pPr indent="266647" algn="just">
              <a:lnSpc>
                <a:spcPct val="105000"/>
              </a:lnSpc>
            </a:pPr>
            <a:r>
              <a:rPr lang="zh-CN" altLang="zh-CN"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优点：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界面简洁、支持秒刷、会员便宜、推文定做、开发者功能全面</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缺点：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过于简约，新手上手难，模板量一般</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41087B1D-E8AA-446A-B73D-F2FE6D989C6E}"/>
              </a:ext>
            </a:extLst>
          </p:cNvPr>
          <p:cNvPicPr/>
          <p:nvPr/>
        </p:nvPicPr>
        <p:blipFill>
          <a:blip r:embed="rId2"/>
          <a:stretch>
            <a:fillRect/>
          </a:stretch>
        </p:blipFill>
        <p:spPr>
          <a:xfrm>
            <a:off x="1150178" y="3042866"/>
            <a:ext cx="4273672" cy="3371031"/>
          </a:xfrm>
          <a:prstGeom prst="rect">
            <a:avLst/>
          </a:prstGeom>
        </p:spPr>
      </p:pic>
    </p:spTree>
    <p:extLst>
      <p:ext uri="{BB962C8B-B14F-4D97-AF65-F5344CB8AC3E}">
        <p14:creationId xmlns:p14="http://schemas.microsoft.com/office/powerpoint/2010/main" val="37129674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en-US" altLang="zh-CN" dirty="0"/>
              <a:t>135</a:t>
            </a:r>
            <a:r>
              <a:rPr lang="zh-CN" altLang="en-US" dirty="0"/>
              <a:t>编辑器</a:t>
            </a:r>
            <a:endParaRPr lang="en-US" altLang="zh-CN" dirty="0"/>
          </a:p>
          <a:p>
            <a:r>
              <a:rPr lang="en-US" altLang="zh-CN" dirty="0"/>
              <a:t>135</a:t>
            </a:r>
            <a:r>
              <a:rPr lang="zh-CN" altLang="en-US" dirty="0"/>
              <a:t>编辑器包含 </a:t>
            </a:r>
            <a:r>
              <a:rPr lang="en-US" altLang="zh-CN" dirty="0"/>
              <a:t>10</a:t>
            </a:r>
            <a:r>
              <a:rPr lang="zh-CN" altLang="en-US" dirty="0"/>
              <a:t>万</a:t>
            </a:r>
            <a:r>
              <a:rPr lang="en-US" altLang="zh-CN" dirty="0"/>
              <a:t>+</a:t>
            </a:r>
            <a:r>
              <a:rPr lang="zh-CN" altLang="en-US" dirty="0"/>
              <a:t>的模板，也是快速美观排版工具。同时，编辑器提供公众号裂变增长工具、社群和个人裂变工具、数据表单、免费活动发布、行业社群交流等一站式服务。免费注册后您可使用平台提供的</a:t>
            </a:r>
            <a:r>
              <a:rPr lang="en-US" altLang="zh-CN" dirty="0"/>
              <a:t>10</a:t>
            </a:r>
            <a:r>
              <a:rPr lang="zh-CN" altLang="en-US" dirty="0"/>
              <a:t>万</a:t>
            </a:r>
            <a:r>
              <a:rPr lang="en-US" altLang="zh-CN" dirty="0"/>
              <a:t>+</a:t>
            </a:r>
            <a:r>
              <a:rPr lang="zh-CN" altLang="en-US" dirty="0"/>
              <a:t>素材和文章模板进行图文排版，还可以体验秒刷、一键排版、全文配色、公众号管理、微信变量回复、</a:t>
            </a:r>
            <a:r>
              <a:rPr lang="en-US" altLang="zh-CN" dirty="0"/>
              <a:t>48</a:t>
            </a:r>
            <a:r>
              <a:rPr lang="zh-CN" altLang="en-US" dirty="0"/>
              <a:t>小时群发、定时群发、云端草稿、文本校对等</a:t>
            </a:r>
            <a:r>
              <a:rPr lang="en-US" altLang="zh-CN" dirty="0"/>
              <a:t>40</a:t>
            </a:r>
            <a:r>
              <a:rPr lang="zh-CN" altLang="en-US" dirty="0"/>
              <a:t>多项功能与服务。</a:t>
            </a:r>
            <a:endParaRPr lang="en-US" altLang="zh-CN" dirty="0"/>
          </a:p>
        </p:txBody>
      </p:sp>
      <p:sp>
        <p:nvSpPr>
          <p:cNvPr id="7" name="文本框 6">
            <a:extLst>
              <a:ext uri="{FF2B5EF4-FFF2-40B4-BE49-F238E27FC236}">
                <a16:creationId xmlns:a16="http://schemas.microsoft.com/office/drawing/2014/main" id="{AD9CC0CC-EED6-4986-AAD4-F078F27F046D}"/>
              </a:ext>
            </a:extLst>
          </p:cNvPr>
          <p:cNvSpPr txBox="1"/>
          <p:nvPr/>
        </p:nvSpPr>
        <p:spPr>
          <a:xfrm>
            <a:off x="5753973" y="3842499"/>
            <a:ext cx="5441172" cy="1244412"/>
          </a:xfrm>
          <a:prstGeom prst="rect">
            <a:avLst/>
          </a:prstGeom>
          <a:noFill/>
        </p:spPr>
        <p:txBody>
          <a:bodyPr wrap="square">
            <a:spAutoFit/>
          </a:bodyPr>
          <a:lstStyle/>
          <a:p>
            <a:pPr indent="266647" algn="just">
              <a:lnSpc>
                <a:spcPct val="105000"/>
              </a:lnSpc>
            </a:pPr>
            <a:r>
              <a:rPr lang="zh-CN" altLang="en-US"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优</a:t>
            </a:r>
            <a:r>
              <a:rPr lang="zh-CN" altLang="zh-CN"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市面上所有编辑器的集大成者，功能最强最多</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缺点：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功能太多，新手入门门槛高，高级会员贵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87B5E20D-7E7F-4D33-BF97-7C3863EC0547}"/>
              </a:ext>
            </a:extLst>
          </p:cNvPr>
          <p:cNvPicPr/>
          <p:nvPr/>
        </p:nvPicPr>
        <p:blipFill>
          <a:blip r:embed="rId2"/>
          <a:stretch>
            <a:fillRect/>
          </a:stretch>
        </p:blipFill>
        <p:spPr>
          <a:xfrm>
            <a:off x="855133" y="3904894"/>
            <a:ext cx="4659229" cy="2364034"/>
          </a:xfrm>
          <a:prstGeom prst="rect">
            <a:avLst/>
          </a:prstGeom>
        </p:spPr>
      </p:pic>
    </p:spTree>
    <p:extLst>
      <p:ext uri="{BB962C8B-B14F-4D97-AF65-F5344CB8AC3E}">
        <p14:creationId xmlns:p14="http://schemas.microsoft.com/office/powerpoint/2010/main" val="243588072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3425840"/>
          </a:xfrm>
        </p:spPr>
        <p:txBody>
          <a:bodyPr/>
          <a:lstStyle/>
          <a:p>
            <a:r>
              <a:rPr lang="en-US" altLang="zh-CN" dirty="0"/>
              <a:t>H5</a:t>
            </a:r>
            <a:r>
              <a:rPr lang="zh-CN" altLang="en-US" dirty="0"/>
              <a:t>排版</a:t>
            </a:r>
            <a:endParaRPr lang="en-US" altLang="zh-CN" dirty="0"/>
          </a:p>
          <a:p>
            <a:r>
              <a:rPr lang="en-US" altLang="zh-CN" sz="1800" kern="100" dirty="0">
                <a:latin typeface="等线" panose="02010600030101010101" pitchFamily="2" charset="-122"/>
                <a:ea typeface="宋体" panose="02010600030101010101" pitchFamily="2" charset="-122"/>
                <a:cs typeface="Times New Roman" panose="02020603050405020304" pitchFamily="18" charset="0"/>
              </a:rPr>
              <a:t>H5</a:t>
            </a:r>
            <a:r>
              <a:rPr lang="zh-CN" altLang="en-US" sz="1800" kern="100" dirty="0">
                <a:latin typeface="等线" panose="02010600030101010101" pitchFamily="2" charset="-122"/>
                <a:ea typeface="宋体" panose="02010600030101010101" pitchFamily="2" charset="-122"/>
                <a:cs typeface="Times New Roman" panose="02020603050405020304" pitchFamily="18" charset="0"/>
              </a:rPr>
              <a:t>其实是</a:t>
            </a:r>
            <a:r>
              <a:rPr lang="en-US" altLang="zh-CN" sz="1800" kern="100" dirty="0">
                <a:latin typeface="等线" panose="02010600030101010101" pitchFamily="2" charset="-122"/>
                <a:ea typeface="宋体" panose="02010600030101010101" pitchFamily="2" charset="-122"/>
                <a:cs typeface="Times New Roman" panose="02020603050405020304" pitchFamily="18" charset="0"/>
              </a:rPr>
              <a:t>Html5</a:t>
            </a:r>
            <a:r>
              <a:rPr lang="zh-CN" altLang="en-US" sz="1800" kern="100" dirty="0">
                <a:latin typeface="等线" panose="02010600030101010101" pitchFamily="2" charset="-122"/>
                <a:ea typeface="宋体" panose="02010600030101010101" pitchFamily="2" charset="-122"/>
                <a:cs typeface="Times New Roman" panose="02020603050405020304" pitchFamily="18" charset="0"/>
              </a:rPr>
              <a:t>页面的简称，其本质是网页，由文字和图片组成，其底层是前端代码。为了方便没有前端编程基础用户更快、更高效地完成商业级的</a:t>
            </a:r>
            <a:r>
              <a:rPr lang="en-US" altLang="zh-CN" sz="1800" kern="100" dirty="0">
                <a:latin typeface="等线" panose="02010600030101010101" pitchFamily="2" charset="-122"/>
                <a:ea typeface="宋体" panose="02010600030101010101" pitchFamily="2" charset="-122"/>
                <a:cs typeface="Times New Roman" panose="02020603050405020304" pitchFamily="18" charset="0"/>
              </a:rPr>
              <a:t>H5</a:t>
            </a:r>
            <a:r>
              <a:rPr lang="zh-CN" altLang="en-US" sz="1800" kern="100" dirty="0">
                <a:latin typeface="等线" panose="02010600030101010101" pitchFamily="2" charset="-122"/>
                <a:ea typeface="宋体" panose="02010600030101010101" pitchFamily="2" charset="-122"/>
                <a:cs typeface="Times New Roman" panose="02020603050405020304" pitchFamily="18" charset="0"/>
              </a:rPr>
              <a:t>排版，通常会使用第三方排版工具进行辅助完成。</a:t>
            </a:r>
            <a:endParaRPr lang="zh-CN" altLang="zh-CN" sz="18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D54CBF8E-E744-471B-94B8-6682DB254FEB}"/>
              </a:ext>
            </a:extLst>
          </p:cNvPr>
          <p:cNvPicPr>
            <a:picLocks noChangeAspect="1"/>
          </p:cNvPicPr>
          <p:nvPr/>
        </p:nvPicPr>
        <p:blipFill>
          <a:blip r:embed="rId2"/>
          <a:stretch>
            <a:fillRect/>
          </a:stretch>
        </p:blipFill>
        <p:spPr>
          <a:xfrm>
            <a:off x="615522" y="2718527"/>
            <a:ext cx="3809118" cy="3571048"/>
          </a:xfrm>
          <a:prstGeom prst="rect">
            <a:avLst/>
          </a:prstGeom>
        </p:spPr>
      </p:pic>
    </p:spTree>
    <p:extLst>
      <p:ext uri="{BB962C8B-B14F-4D97-AF65-F5344CB8AC3E}">
        <p14:creationId xmlns:p14="http://schemas.microsoft.com/office/powerpoint/2010/main" val="239620871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zh-CN" altLang="en-US" dirty="0"/>
              <a:t>易企秀</a:t>
            </a:r>
            <a:endParaRPr lang="en-US" altLang="zh-CN" dirty="0"/>
          </a:p>
          <a:p>
            <a:r>
              <a:rPr lang="zh-CN" altLang="en-US" dirty="0"/>
              <a:t>易企秀涵盖</a:t>
            </a:r>
            <a:r>
              <a:rPr lang="en-US" altLang="zh-CN" dirty="0"/>
              <a:t>H5</a:t>
            </a:r>
            <a:r>
              <a:rPr lang="zh-CN" altLang="en-US" dirty="0"/>
              <a:t>、海报、长页、表单、互动、视频等创意设计工具，产品简单好用制作快，用户简单操作就可以生成炫酷的翻页</a:t>
            </a:r>
            <a:r>
              <a:rPr lang="en-US" altLang="zh-CN" dirty="0"/>
              <a:t>H5</a:t>
            </a:r>
            <a:r>
              <a:rPr lang="zh-CN" altLang="en-US" dirty="0"/>
              <a:t>、海报图片、营销长页、问卷表单、互动抽奖小游戏、特效视频等各种形式的创意作品，快速分享到社交媒体开展营销。</a:t>
            </a:r>
            <a:endParaRPr lang="en-US" altLang="zh-CN" dirty="0"/>
          </a:p>
        </p:txBody>
      </p:sp>
      <p:pic>
        <p:nvPicPr>
          <p:cNvPr id="6" name="图片 5">
            <a:extLst>
              <a:ext uri="{FF2B5EF4-FFF2-40B4-BE49-F238E27FC236}">
                <a16:creationId xmlns:a16="http://schemas.microsoft.com/office/drawing/2014/main" id="{29EFFC51-DD5A-462A-844A-6E27E62317A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4500" y="3248186"/>
            <a:ext cx="9083001" cy="3273035"/>
          </a:xfrm>
          <a:prstGeom prst="rect">
            <a:avLst/>
          </a:prstGeom>
          <a:noFill/>
          <a:ln>
            <a:noFill/>
          </a:ln>
        </p:spPr>
      </p:pic>
    </p:spTree>
    <p:extLst>
      <p:ext uri="{BB962C8B-B14F-4D97-AF65-F5344CB8AC3E}">
        <p14:creationId xmlns:p14="http://schemas.microsoft.com/office/powerpoint/2010/main" val="329765148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en-US" altLang="zh-CN" dirty="0"/>
              <a:t>Animatron</a:t>
            </a:r>
          </a:p>
          <a:p>
            <a:r>
              <a:rPr lang="en-US" altLang="zh-CN" dirty="0"/>
              <a:t>Animatron</a:t>
            </a:r>
            <a:r>
              <a:rPr lang="zh-CN" altLang="en-US" dirty="0"/>
              <a:t>是一个用于创建、编辑和托管视频的视频营销平台，以及一个强大的在线动画制作平台，通过</a:t>
            </a:r>
            <a:r>
              <a:rPr lang="en-US" altLang="zh-CN" dirty="0"/>
              <a:t>H5</a:t>
            </a:r>
            <a:r>
              <a:rPr lang="zh-CN" altLang="en-US" dirty="0"/>
              <a:t>的方式生成关键帧动画，有着强大的动画编辑功能。平台能使用数百个预先设定的动画人物，道具，背景和形状。同时拥有</a:t>
            </a:r>
            <a:r>
              <a:rPr lang="en-US" altLang="zh-CN" dirty="0"/>
              <a:t>200</a:t>
            </a:r>
            <a:r>
              <a:rPr lang="zh-CN" altLang="en-US" dirty="0"/>
              <a:t>多种高质量字体或导入自己的字体。创建和动画自己的矢量图形，方便制作动画横幅。</a:t>
            </a:r>
            <a:endParaRPr lang="en-US" altLang="zh-CN" dirty="0"/>
          </a:p>
        </p:txBody>
      </p:sp>
      <p:pic>
        <p:nvPicPr>
          <p:cNvPr id="5" name="图片 4">
            <a:extLst>
              <a:ext uri="{FF2B5EF4-FFF2-40B4-BE49-F238E27FC236}">
                <a16:creationId xmlns:a16="http://schemas.microsoft.com/office/drawing/2014/main" id="{B1EF26DF-386A-4E9B-BE7F-96C7284D87CB}"/>
              </a:ext>
            </a:extLst>
          </p:cNvPr>
          <p:cNvPicPr/>
          <p:nvPr/>
        </p:nvPicPr>
        <p:blipFill>
          <a:blip r:embed="rId2"/>
          <a:stretch>
            <a:fillRect/>
          </a:stretch>
        </p:blipFill>
        <p:spPr>
          <a:xfrm>
            <a:off x="3145124" y="3436117"/>
            <a:ext cx="5901753" cy="2977779"/>
          </a:xfrm>
          <a:prstGeom prst="rect">
            <a:avLst/>
          </a:prstGeom>
        </p:spPr>
      </p:pic>
    </p:spTree>
    <p:extLst>
      <p:ext uri="{BB962C8B-B14F-4D97-AF65-F5344CB8AC3E}">
        <p14:creationId xmlns:p14="http://schemas.microsoft.com/office/powerpoint/2010/main" val="306740669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en-US" altLang="zh-CN" dirty="0" err="1"/>
              <a:t>DevExtreme</a:t>
            </a:r>
            <a:endParaRPr lang="en-US" altLang="zh-CN" dirty="0"/>
          </a:p>
          <a:p>
            <a:r>
              <a:rPr lang="en-US" altLang="zh-CN" dirty="0" err="1"/>
              <a:t>DevExtreme</a:t>
            </a:r>
            <a:r>
              <a:rPr lang="zh-CN" altLang="en-US" dirty="0"/>
              <a:t>是专业的前端框架，比起上手即用的第三方工具，它需要有一定的前端编程基础，但其更加的灵活，有着很高的自主性，回归代码的写法，通常用于制作专业的</a:t>
            </a:r>
            <a:r>
              <a:rPr lang="en-US" altLang="zh-CN" dirty="0"/>
              <a:t>H5</a:t>
            </a:r>
            <a:r>
              <a:rPr lang="zh-CN" altLang="en-US" dirty="0"/>
              <a:t>页面。</a:t>
            </a:r>
            <a:endParaRPr lang="en-US" altLang="zh-CN" dirty="0"/>
          </a:p>
        </p:txBody>
      </p:sp>
      <p:pic>
        <p:nvPicPr>
          <p:cNvPr id="6" name="图片 5">
            <a:extLst>
              <a:ext uri="{FF2B5EF4-FFF2-40B4-BE49-F238E27FC236}">
                <a16:creationId xmlns:a16="http://schemas.microsoft.com/office/drawing/2014/main" id="{5C857D45-9191-414A-B7FF-AFE34FA385B0}"/>
              </a:ext>
            </a:extLst>
          </p:cNvPr>
          <p:cNvPicPr/>
          <p:nvPr/>
        </p:nvPicPr>
        <p:blipFill>
          <a:blip r:embed="rId2"/>
          <a:stretch>
            <a:fillRect/>
          </a:stretch>
        </p:blipFill>
        <p:spPr>
          <a:xfrm>
            <a:off x="2171889" y="2926364"/>
            <a:ext cx="7848223" cy="3594856"/>
          </a:xfrm>
          <a:prstGeom prst="rect">
            <a:avLst/>
          </a:prstGeom>
        </p:spPr>
      </p:pic>
    </p:spTree>
    <p:extLst>
      <p:ext uri="{BB962C8B-B14F-4D97-AF65-F5344CB8AC3E}">
        <p14:creationId xmlns:p14="http://schemas.microsoft.com/office/powerpoint/2010/main" val="414587599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3425840"/>
          </a:xfrm>
        </p:spPr>
        <p:txBody>
          <a:bodyPr/>
          <a:lstStyle/>
          <a:p>
            <a:r>
              <a:rPr lang="zh-CN" altLang="en-US" dirty="0"/>
              <a:t>图片素材库</a:t>
            </a:r>
            <a:endParaRPr lang="en-US" altLang="zh-CN" dirty="0"/>
          </a:p>
          <a:p>
            <a:r>
              <a:rPr lang="zh-CN" altLang="en-US" sz="1800" kern="100" dirty="0">
                <a:latin typeface="等线" panose="02010600030101010101" pitchFamily="2" charset="-122"/>
                <a:ea typeface="宋体" panose="02010600030101010101" pitchFamily="2" charset="-122"/>
                <a:cs typeface="Times New Roman" panose="02020603050405020304" pitchFamily="18" charset="0"/>
              </a:rPr>
              <a:t>图文排版少不了高质量的图片素材，制作和收集好的图片素材往往是进行新媒体营销的第一步。</a:t>
            </a:r>
            <a:endParaRPr lang="zh-CN" altLang="zh-CN" sz="18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0E0F134B-3AA8-43BA-9845-41FAABE9FB76}"/>
              </a:ext>
            </a:extLst>
          </p:cNvPr>
          <p:cNvPicPr>
            <a:picLocks noChangeAspect="1"/>
          </p:cNvPicPr>
          <p:nvPr/>
        </p:nvPicPr>
        <p:blipFill rotWithShape="1">
          <a:blip r:embed="rId2"/>
          <a:srcRect b="20632"/>
          <a:stretch/>
        </p:blipFill>
        <p:spPr>
          <a:xfrm>
            <a:off x="2204" y="2708077"/>
            <a:ext cx="12187592" cy="4149923"/>
          </a:xfrm>
          <a:prstGeom prst="rect">
            <a:avLst/>
          </a:prstGeom>
          <a:noFill/>
        </p:spPr>
      </p:pic>
      <p:sp>
        <p:nvSpPr>
          <p:cNvPr id="6" name="矩形 5">
            <a:extLst>
              <a:ext uri="{FF2B5EF4-FFF2-40B4-BE49-F238E27FC236}">
                <a16:creationId xmlns:a16="http://schemas.microsoft.com/office/drawing/2014/main" id="{9B3A312B-6921-463B-8335-550B0E1F6478}"/>
              </a:ext>
            </a:extLst>
          </p:cNvPr>
          <p:cNvSpPr/>
          <p:nvPr/>
        </p:nvSpPr>
        <p:spPr>
          <a:xfrm>
            <a:off x="2204" y="2718526"/>
            <a:ext cx="12187593" cy="4139474"/>
          </a:xfrm>
          <a:prstGeom prst="rect">
            <a:avLst/>
          </a:prstGeom>
          <a:solidFill>
            <a:schemeClr val="accent1">
              <a:lumMod val="20000"/>
              <a:lumOff val="80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00" dirty="0">
              <a:solidFill>
                <a:prstClr val="black"/>
              </a:solidFill>
              <a:latin typeface="Times New Roman"/>
              <a:ea typeface="微软雅黑"/>
            </a:endParaRPr>
          </a:p>
        </p:txBody>
      </p:sp>
    </p:spTree>
    <p:extLst>
      <p:ext uri="{BB962C8B-B14F-4D97-AF65-F5344CB8AC3E}">
        <p14:creationId xmlns:p14="http://schemas.microsoft.com/office/powerpoint/2010/main" val="166866792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3.1.3</a:t>
            </a:r>
            <a:r>
              <a:rPr lang="zh-CN" altLang="en-US" dirty="0"/>
              <a:t>　找准新媒体运营的定位</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2.</a:t>
            </a:r>
            <a:r>
              <a:rPr lang="zh-CN" altLang="zh-CN" dirty="0"/>
              <a:t>内容定位</a:t>
            </a:r>
          </a:p>
          <a:p>
            <a:r>
              <a:rPr lang="zh-CN" altLang="zh-CN" dirty="0"/>
              <a:t>网络营销者在运营时，要对自己运营的内容进行定位。只有做好内容的定位，才能有清楚的运营方向，才能围绕这个方向坚定地在这个行业做下去。</a:t>
            </a:r>
            <a:endParaRPr lang="en-US" altLang="zh-CN" dirty="0"/>
          </a:p>
        </p:txBody>
      </p:sp>
      <p:graphicFrame>
        <p:nvGraphicFramePr>
          <p:cNvPr id="6" name="图示 5">
            <a:extLst>
              <a:ext uri="{FF2B5EF4-FFF2-40B4-BE49-F238E27FC236}">
                <a16:creationId xmlns:a16="http://schemas.microsoft.com/office/drawing/2014/main" id="{63773BF7-283B-414A-B986-200D205AABD9}"/>
              </a:ext>
            </a:extLst>
          </p:cNvPr>
          <p:cNvGraphicFramePr/>
          <p:nvPr>
            <p:extLst>
              <p:ext uri="{D42A27DB-BD31-4B8C-83A1-F6EECF244321}">
                <p14:modId xmlns:p14="http://schemas.microsoft.com/office/powerpoint/2010/main" val="2891896999"/>
              </p:ext>
            </p:extLst>
          </p:nvPr>
        </p:nvGraphicFramePr>
        <p:xfrm>
          <a:off x="949141" y="2600325"/>
          <a:ext cx="8337734" cy="3385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4239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zh-CN" altLang="en-US" dirty="0"/>
              <a:t>花瓣网</a:t>
            </a:r>
            <a:endParaRPr lang="en-US" altLang="zh-CN" dirty="0"/>
          </a:p>
          <a:p>
            <a:r>
              <a:rPr lang="zh-CN" altLang="en-US" dirty="0"/>
              <a:t>花瓣网一家基于兴趣的社交分享网站，网站为用户提供了一个简单地采集工具，帮助用户将自己喜欢图片重新组织和收藏。用户可以将网上看见的一切信息都保存下来，简单上手，玩味无限。通过专属于“花瓣网”的浏览器插件</a:t>
            </a:r>
            <a:r>
              <a:rPr lang="en-US" altLang="zh-CN" dirty="0"/>
              <a:t>——“</a:t>
            </a:r>
            <a:r>
              <a:rPr lang="zh-CN" altLang="en-US" dirty="0"/>
              <a:t>采集到花瓣”快速完成信息的收集。不论是在家里，办公室，只要一台拥有网络的终端，只要拥有“花瓣网”的账号，就能轻松收集你喜欢的信息。</a:t>
            </a:r>
            <a:endParaRPr lang="en-US" altLang="zh-CN" dirty="0"/>
          </a:p>
        </p:txBody>
      </p:sp>
      <p:pic>
        <p:nvPicPr>
          <p:cNvPr id="5" name="图片 4">
            <a:extLst>
              <a:ext uri="{FF2B5EF4-FFF2-40B4-BE49-F238E27FC236}">
                <a16:creationId xmlns:a16="http://schemas.microsoft.com/office/drawing/2014/main" id="{34413B61-3AB5-4AEE-A40C-AC5C794F85F1}"/>
              </a:ext>
            </a:extLst>
          </p:cNvPr>
          <p:cNvPicPr/>
          <p:nvPr/>
        </p:nvPicPr>
        <p:blipFill rotWithShape="1">
          <a:blip r:embed="rId2"/>
          <a:srcRect b="6963"/>
          <a:stretch/>
        </p:blipFill>
        <p:spPr bwMode="auto">
          <a:xfrm>
            <a:off x="1082536" y="3954635"/>
            <a:ext cx="5273089" cy="2409267"/>
          </a:xfrm>
          <a:prstGeom prst="rect">
            <a:avLst/>
          </a:prstGeom>
          <a:ln>
            <a:noFill/>
          </a:ln>
          <a:extLst>
            <a:ext uri="{53640926-AAD7-44D8-BBD7-CCE9431645EC}">
              <a14:shadowObscured xmlns:a14="http://schemas.microsoft.com/office/drawing/2010/main"/>
            </a:ext>
          </a:extLst>
        </p:spPr>
      </p:pic>
      <p:sp>
        <p:nvSpPr>
          <p:cNvPr id="7" name="文本框 6">
            <a:extLst>
              <a:ext uri="{FF2B5EF4-FFF2-40B4-BE49-F238E27FC236}">
                <a16:creationId xmlns:a16="http://schemas.microsoft.com/office/drawing/2014/main" id="{B5A5F6A8-90E9-4EDA-A7F4-1858880DDB2F}"/>
              </a:ext>
            </a:extLst>
          </p:cNvPr>
          <p:cNvSpPr txBox="1"/>
          <p:nvPr/>
        </p:nvSpPr>
        <p:spPr>
          <a:xfrm>
            <a:off x="6355625" y="3954635"/>
            <a:ext cx="5327639" cy="1239732"/>
          </a:xfrm>
          <a:prstGeom prst="rect">
            <a:avLst/>
          </a:prstGeom>
          <a:noFill/>
        </p:spPr>
        <p:txBody>
          <a:bodyPr wrap="square">
            <a:spAutoFit/>
          </a:bodyPr>
          <a:lstStyle/>
          <a:p>
            <a:pPr indent="266647" algn="just">
              <a:lnSpc>
                <a:spcPct val="105000"/>
              </a:lnSpc>
            </a:pPr>
            <a:r>
              <a:rPr lang="zh-CN" altLang="zh-CN"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优点：</a:t>
            </a:r>
            <a:r>
              <a:rPr lang="zh-CN" altLang="zh-CN" kern="100" dirty="0">
                <a:solidFill>
                  <a:schemeClr val="tx1">
                    <a:lumMod val="95000"/>
                    <a:lumOff val="5000"/>
                  </a:schemeClr>
                </a:solidFill>
                <a:latin typeface="等线" panose="02010600030101010101" pitchFamily="2" charset="-122"/>
                <a:ea typeface="宋体" panose="02010600030101010101" pitchFamily="2" charset="-122"/>
                <a:cs typeface="Times New Roman" panose="02020603050405020304" pitchFamily="18" charset="0"/>
              </a:rPr>
              <a:t>流式布局给人更多的视觉体验，学习成本小，图片质量高，支持插件</a:t>
            </a:r>
          </a:p>
          <a:p>
            <a:pPr indent="266647" algn="just">
              <a:lnSpc>
                <a:spcPct val="105000"/>
              </a:lnSpc>
            </a:pPr>
            <a:r>
              <a:rPr lang="zh-CN" altLang="zh-CN"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缺点：</a:t>
            </a:r>
            <a:r>
              <a:rPr lang="zh-CN" altLang="zh-CN" kern="100" dirty="0">
                <a:solidFill>
                  <a:schemeClr val="tx1">
                    <a:lumMod val="95000"/>
                    <a:lumOff val="5000"/>
                  </a:schemeClr>
                </a:solidFill>
                <a:latin typeface="等线" panose="02010600030101010101" pitchFamily="2" charset="-122"/>
                <a:ea typeface="宋体" panose="02010600030101010101" pitchFamily="2" charset="-122"/>
                <a:cs typeface="Times New Roman" panose="02020603050405020304" pitchFamily="18" charset="0"/>
              </a:rPr>
              <a:t>返回操作复杂，总体内容较少，下载速度慢，版权不明</a:t>
            </a:r>
          </a:p>
        </p:txBody>
      </p:sp>
    </p:spTree>
    <p:extLst>
      <p:ext uri="{BB962C8B-B14F-4D97-AF65-F5344CB8AC3E}">
        <p14:creationId xmlns:p14="http://schemas.microsoft.com/office/powerpoint/2010/main" val="400755076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zh-CN" altLang="en-US" dirty="0"/>
              <a:t>昵图网</a:t>
            </a:r>
            <a:endParaRPr lang="en-US" altLang="zh-CN" dirty="0"/>
          </a:p>
          <a:p>
            <a:r>
              <a:rPr lang="zh-CN" altLang="en-US" dirty="0"/>
              <a:t>昵图网是一个图片分享交流平台，网站以摄影、设计、多媒体数字视觉文件为主要内容，以“共享创造价值”为理念，以“尊重原创”为准则。</a:t>
            </a:r>
            <a:endParaRPr lang="en-US" altLang="zh-CN" dirty="0"/>
          </a:p>
        </p:txBody>
      </p:sp>
      <p:pic>
        <p:nvPicPr>
          <p:cNvPr id="6" name="图片 5">
            <a:extLst>
              <a:ext uri="{FF2B5EF4-FFF2-40B4-BE49-F238E27FC236}">
                <a16:creationId xmlns:a16="http://schemas.microsoft.com/office/drawing/2014/main" id="{CCF009B7-7F0D-4AB4-86C8-F347D1DD75CF}"/>
              </a:ext>
            </a:extLst>
          </p:cNvPr>
          <p:cNvPicPr/>
          <p:nvPr/>
        </p:nvPicPr>
        <p:blipFill rotWithShape="1">
          <a:blip r:embed="rId2"/>
          <a:srcRect r="1577"/>
          <a:stretch/>
        </p:blipFill>
        <p:spPr bwMode="auto">
          <a:xfrm>
            <a:off x="779106" y="2664057"/>
            <a:ext cx="7298430" cy="364162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107729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zh-CN" altLang="en-US" dirty="0"/>
              <a:t>千图网</a:t>
            </a:r>
            <a:endParaRPr lang="en-US" altLang="zh-CN" dirty="0"/>
          </a:p>
          <a:p>
            <a:r>
              <a:rPr lang="zh-CN" altLang="en-US" dirty="0"/>
              <a:t>千图网专注正版图片设计素材下载的网站！提供矢量图素材、背景图片素材、矢量图库、</a:t>
            </a:r>
            <a:r>
              <a:rPr lang="en-US" altLang="zh-CN" dirty="0" err="1"/>
              <a:t>psd</a:t>
            </a:r>
            <a:r>
              <a:rPr lang="zh-CN" altLang="en-US" dirty="0"/>
              <a:t>素材、字体模板、设计素材、</a:t>
            </a:r>
            <a:r>
              <a:rPr lang="en-US" altLang="zh-CN" dirty="0"/>
              <a:t>PPT</a:t>
            </a:r>
            <a:r>
              <a:rPr lang="zh-CN" altLang="en-US" dirty="0"/>
              <a:t>模板、视频素材、插画绘画、平面设计模板、</a:t>
            </a:r>
            <a:r>
              <a:rPr lang="en-US" altLang="zh-CN" dirty="0"/>
              <a:t>Excel</a:t>
            </a:r>
            <a:r>
              <a:rPr lang="zh-CN" altLang="en-US" dirty="0"/>
              <a:t>模板素材以及网页模板、网站设计素材、网页图标的下载服务。</a:t>
            </a:r>
            <a:endParaRPr lang="en-US" altLang="zh-CN" dirty="0"/>
          </a:p>
        </p:txBody>
      </p:sp>
      <p:pic>
        <p:nvPicPr>
          <p:cNvPr id="5" name="图片 4">
            <a:extLst>
              <a:ext uri="{FF2B5EF4-FFF2-40B4-BE49-F238E27FC236}">
                <a16:creationId xmlns:a16="http://schemas.microsoft.com/office/drawing/2014/main" id="{3BC0BA52-6137-40A9-BAC1-F1051849C67F}"/>
              </a:ext>
            </a:extLst>
          </p:cNvPr>
          <p:cNvPicPr/>
          <p:nvPr/>
        </p:nvPicPr>
        <p:blipFill>
          <a:blip r:embed="rId2"/>
          <a:stretch>
            <a:fillRect/>
          </a:stretch>
        </p:blipFill>
        <p:spPr>
          <a:xfrm>
            <a:off x="822910" y="3199659"/>
            <a:ext cx="4905669" cy="2977305"/>
          </a:xfrm>
          <a:prstGeom prst="rect">
            <a:avLst/>
          </a:prstGeom>
        </p:spPr>
      </p:pic>
      <p:sp>
        <p:nvSpPr>
          <p:cNvPr id="7" name="文本框 6">
            <a:extLst>
              <a:ext uri="{FF2B5EF4-FFF2-40B4-BE49-F238E27FC236}">
                <a16:creationId xmlns:a16="http://schemas.microsoft.com/office/drawing/2014/main" id="{7A82BEB8-EBBD-4CD8-9CA5-607C2AB0C9D1}"/>
              </a:ext>
            </a:extLst>
          </p:cNvPr>
          <p:cNvSpPr txBox="1"/>
          <p:nvPr/>
        </p:nvSpPr>
        <p:spPr>
          <a:xfrm>
            <a:off x="5915886" y="4030142"/>
            <a:ext cx="6532638" cy="658170"/>
          </a:xfrm>
          <a:prstGeom prst="rect">
            <a:avLst/>
          </a:prstGeom>
          <a:noFill/>
        </p:spPr>
        <p:txBody>
          <a:bodyPr wrap="square">
            <a:spAutoFit/>
          </a:bodyPr>
          <a:lstStyle/>
          <a:p>
            <a:pPr indent="266647" algn="just">
              <a:lnSpc>
                <a:spcPct val="105000"/>
              </a:lnSpc>
            </a:pPr>
            <a:r>
              <a:rPr lang="zh-CN" altLang="zh-CN"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优点：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会员制素材网站，比较老牌，素材量很大</a:t>
            </a:r>
          </a:p>
          <a:p>
            <a:pPr indent="266647" algn="just">
              <a:lnSpc>
                <a:spcPct val="105000"/>
              </a:lnSpc>
            </a:pPr>
            <a:r>
              <a:rPr lang="zh-CN" altLang="zh-CN"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缺点：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优质素材较少</a:t>
            </a:r>
          </a:p>
        </p:txBody>
      </p:sp>
    </p:spTree>
    <p:extLst>
      <p:ext uri="{BB962C8B-B14F-4D97-AF65-F5344CB8AC3E}">
        <p14:creationId xmlns:p14="http://schemas.microsoft.com/office/powerpoint/2010/main" val="52348457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en-US" altLang="zh-CN" dirty="0"/>
              <a:t>Pinterest</a:t>
            </a:r>
          </a:p>
          <a:p>
            <a:r>
              <a:rPr lang="en-US" altLang="zh-CN" dirty="0"/>
              <a:t>Pinterest</a:t>
            </a:r>
            <a:r>
              <a:rPr lang="zh-CN" altLang="en-US" dirty="0"/>
              <a:t>堪称图片版的</a:t>
            </a:r>
            <a:r>
              <a:rPr lang="en-US" altLang="zh-CN" dirty="0"/>
              <a:t>Twitter</a:t>
            </a:r>
            <a:r>
              <a:rPr lang="zh-CN" altLang="en-US" dirty="0"/>
              <a:t>，网民可以将感兴趣的图片在</a:t>
            </a:r>
            <a:r>
              <a:rPr lang="en-US" altLang="zh-CN" dirty="0"/>
              <a:t>Pinterest</a:t>
            </a:r>
            <a:r>
              <a:rPr lang="zh-CN" altLang="en-US" dirty="0"/>
              <a:t>保存，其他网友可以关注，也可以转发图片。索尼等许多公司也在</a:t>
            </a:r>
            <a:r>
              <a:rPr lang="en-US" altLang="zh-CN" dirty="0"/>
              <a:t>Pinterest</a:t>
            </a:r>
            <a:r>
              <a:rPr lang="zh-CN" altLang="en-US" dirty="0"/>
              <a:t>建立了主页，用图片营销旗下的产品和服务。采用的是瀑布流的形式展现图片内容，无需用户翻页，新的图片不断自动加载在页面底端，让用户不断的发现新的图片。</a:t>
            </a:r>
            <a:endParaRPr lang="en-US" altLang="zh-CN" dirty="0"/>
          </a:p>
        </p:txBody>
      </p:sp>
      <p:sp>
        <p:nvSpPr>
          <p:cNvPr id="7" name="文本框 6">
            <a:extLst>
              <a:ext uri="{FF2B5EF4-FFF2-40B4-BE49-F238E27FC236}">
                <a16:creationId xmlns:a16="http://schemas.microsoft.com/office/drawing/2014/main" id="{7A82BEB8-EBBD-4CD8-9CA5-607C2AB0C9D1}"/>
              </a:ext>
            </a:extLst>
          </p:cNvPr>
          <p:cNvSpPr txBox="1"/>
          <p:nvPr/>
        </p:nvSpPr>
        <p:spPr>
          <a:xfrm>
            <a:off x="6487253" y="3927332"/>
            <a:ext cx="4864646" cy="948951"/>
          </a:xfrm>
          <a:prstGeom prst="rect">
            <a:avLst/>
          </a:prstGeom>
          <a:noFill/>
        </p:spPr>
        <p:txBody>
          <a:bodyPr wrap="square">
            <a:spAutoFit/>
          </a:bodyPr>
          <a:lstStyle/>
          <a:p>
            <a:pPr indent="266647" algn="just">
              <a:lnSpc>
                <a:spcPct val="105000"/>
              </a:lnSpc>
            </a:pPr>
            <a:r>
              <a:rPr lang="zh-CN" altLang="zh-CN" kern="100" dirty="0">
                <a:solidFill>
                  <a:srgbClr val="00B050"/>
                </a:solidFill>
                <a:latin typeface="等线" panose="02010600030101010101" pitchFamily="2" charset="-122"/>
                <a:ea typeface="宋体" panose="02010600030101010101" pitchFamily="2" charset="-122"/>
                <a:cs typeface="Times New Roman" panose="02020603050405020304" pitchFamily="18" charset="0"/>
              </a:rPr>
              <a:t>优点：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素材量大，用户基数大，每天更新优质素材</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647" algn="just">
              <a:lnSpc>
                <a:spcPct val="105000"/>
              </a:lnSpc>
            </a:pPr>
            <a:r>
              <a:rPr lang="zh-CN" altLang="zh-CN"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缺点：</a:t>
            </a:r>
            <a:r>
              <a:rPr lang="zh-CN" altLang="zh-CN" kern="100" dirty="0">
                <a:latin typeface="等线" panose="02010600030101010101" pitchFamily="2" charset="-122"/>
                <a:ea typeface="宋体" panose="02010600030101010101" pitchFamily="2" charset="-122"/>
                <a:cs typeface="Times New Roman" panose="02020603050405020304" pitchFamily="18" charset="0"/>
              </a:rPr>
              <a:t>外网难以浏览</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434BF378-C071-461A-9454-04507BA35B95}"/>
              </a:ext>
            </a:extLst>
          </p:cNvPr>
          <p:cNvPicPr/>
          <p:nvPr/>
        </p:nvPicPr>
        <p:blipFill>
          <a:blip r:embed="rId2"/>
          <a:stretch>
            <a:fillRect/>
          </a:stretch>
        </p:blipFill>
        <p:spPr>
          <a:xfrm>
            <a:off x="822910" y="3436064"/>
            <a:ext cx="5273090" cy="2531555"/>
          </a:xfrm>
          <a:prstGeom prst="rect">
            <a:avLst/>
          </a:prstGeom>
        </p:spPr>
      </p:pic>
    </p:spTree>
    <p:extLst>
      <p:ext uri="{BB962C8B-B14F-4D97-AF65-F5344CB8AC3E}">
        <p14:creationId xmlns:p14="http://schemas.microsoft.com/office/powerpoint/2010/main" val="47849691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2.5.3 </a:t>
            </a:r>
            <a:r>
              <a:rPr lang="zh-CN" altLang="en-US" dirty="0"/>
              <a:t>常用的排版工具 </a:t>
            </a:r>
          </a:p>
        </p:txBody>
      </p:sp>
      <p:sp>
        <p:nvSpPr>
          <p:cNvPr id="3" name="内容占位符 2"/>
          <p:cNvSpPr>
            <a:spLocks noGrp="1"/>
          </p:cNvSpPr>
          <p:nvPr>
            <p:ph idx="1"/>
          </p:nvPr>
        </p:nvSpPr>
        <p:spPr>
          <a:xfrm>
            <a:off x="615522" y="1005607"/>
            <a:ext cx="10600728" cy="5171357"/>
          </a:xfrm>
        </p:spPr>
        <p:txBody>
          <a:bodyPr/>
          <a:lstStyle/>
          <a:p>
            <a:r>
              <a:rPr lang="en-US" altLang="zh-CN" dirty="0"/>
              <a:t>Pinterest</a:t>
            </a:r>
          </a:p>
          <a:p>
            <a:r>
              <a:rPr lang="en-US" altLang="zh-CN" dirty="0"/>
              <a:t>Pinterest</a:t>
            </a:r>
            <a:r>
              <a:rPr lang="zh-CN" altLang="en-US" dirty="0"/>
              <a:t>堪称图片版的</a:t>
            </a:r>
            <a:r>
              <a:rPr lang="en-US" altLang="zh-CN" dirty="0"/>
              <a:t>Twitter</a:t>
            </a:r>
            <a:r>
              <a:rPr lang="zh-CN" altLang="en-US" dirty="0"/>
              <a:t>，网民可以将感兴趣的图片在</a:t>
            </a:r>
            <a:r>
              <a:rPr lang="en-US" altLang="zh-CN" dirty="0"/>
              <a:t>Pinterest</a:t>
            </a:r>
            <a:r>
              <a:rPr lang="zh-CN" altLang="en-US" dirty="0"/>
              <a:t>保存，其他网友可以关注，也可以转发图片。索尼等许多公司也在</a:t>
            </a:r>
            <a:r>
              <a:rPr lang="en-US" altLang="zh-CN" dirty="0"/>
              <a:t>Pinterest</a:t>
            </a:r>
            <a:r>
              <a:rPr lang="zh-CN" altLang="en-US" dirty="0"/>
              <a:t>建立了主页，用图片营销旗下的产品和服务。采用的是瀑布流的形式展现图片内容，无需用户翻页，新的图片不断自动加载在页面底端，让用户不断的发现新的图片。</a:t>
            </a:r>
            <a:endParaRPr lang="en-US" altLang="zh-CN" dirty="0"/>
          </a:p>
        </p:txBody>
      </p:sp>
      <p:sp>
        <p:nvSpPr>
          <p:cNvPr id="8" name="文本框 7">
            <a:extLst>
              <a:ext uri="{FF2B5EF4-FFF2-40B4-BE49-F238E27FC236}">
                <a16:creationId xmlns:a16="http://schemas.microsoft.com/office/drawing/2014/main" id="{D1BA549A-C554-43A7-BF16-A3B14BFAA01D}"/>
              </a:ext>
            </a:extLst>
          </p:cNvPr>
          <p:cNvSpPr txBox="1"/>
          <p:nvPr/>
        </p:nvSpPr>
        <p:spPr>
          <a:xfrm>
            <a:off x="1129704" y="4073217"/>
            <a:ext cx="9253618" cy="923116"/>
          </a:xfrm>
          <a:prstGeom prst="rect">
            <a:avLst/>
          </a:prstGeom>
          <a:noFill/>
        </p:spPr>
        <p:txBody>
          <a:bodyPr wrap="square" rtlCol="0">
            <a:spAutoFit/>
          </a:bodyPr>
          <a:lstStyle/>
          <a:p>
            <a:r>
              <a:rPr lang="zh-CN" altLang="en-US" dirty="0">
                <a:solidFill>
                  <a:srgbClr val="FF0000"/>
                </a:solidFill>
              </a:rPr>
              <a:t>课堂讨论：</a:t>
            </a:r>
            <a:endParaRPr lang="en-US" altLang="zh-CN" dirty="0">
              <a:solidFill>
                <a:srgbClr val="FF0000"/>
              </a:solidFill>
            </a:endParaRPr>
          </a:p>
          <a:p>
            <a:endParaRPr lang="en-US" altLang="zh-CN" dirty="0">
              <a:solidFill>
                <a:srgbClr val="FF0000"/>
              </a:solidFill>
            </a:endParaRPr>
          </a:p>
          <a:p>
            <a:r>
              <a:rPr lang="zh-CN" altLang="en-US"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使用给定的文案自行选择工具及图片素材进行排版。</a:t>
            </a:r>
            <a:endParaRPr lang="zh-CN" altLang="en-US" dirty="0">
              <a:solidFill>
                <a:srgbClr val="FF0000"/>
              </a:solidFill>
            </a:endParaRPr>
          </a:p>
        </p:txBody>
      </p:sp>
    </p:spTree>
    <p:extLst>
      <p:ext uri="{BB962C8B-B14F-4D97-AF65-F5344CB8AC3E}">
        <p14:creationId xmlns:p14="http://schemas.microsoft.com/office/powerpoint/2010/main" val="32750308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999"/>
              </a:lnSpc>
            </a:pPr>
            <a:endParaRPr lang="zh-CN" altLang="en-US" dirty="0"/>
          </a:p>
        </p:txBody>
      </p:sp>
      <p:sp>
        <p:nvSpPr>
          <p:cNvPr id="4" name="内容占位符 3">
            <a:extLst>
              <a:ext uri="{FF2B5EF4-FFF2-40B4-BE49-F238E27FC236}">
                <a16:creationId xmlns:a16="http://schemas.microsoft.com/office/drawing/2014/main" id="{F653CE91-EBB9-412F-A1C1-1C7C18A9EBC7}"/>
              </a:ext>
            </a:extLst>
          </p:cNvPr>
          <p:cNvSpPr>
            <a:spLocks noGrp="1"/>
          </p:cNvSpPr>
          <p:nvPr>
            <p:ph idx="1"/>
          </p:nvPr>
        </p:nvSpPr>
        <p:spPr>
          <a:xfrm>
            <a:off x="966301" y="1183505"/>
            <a:ext cx="10114673" cy="4694903"/>
          </a:xfrm>
        </p:spPr>
        <p:txBody>
          <a:bodyPr>
            <a:normAutofit/>
          </a:bodyPr>
          <a:lstStyle/>
          <a:p>
            <a:r>
              <a:rPr lang="en-US" altLang="zh-CN" dirty="0"/>
              <a:t>1.</a:t>
            </a:r>
            <a:r>
              <a:rPr lang="zh-CN" altLang="en-US" dirty="0"/>
              <a:t>任务描述：</a:t>
            </a:r>
            <a:endParaRPr lang="en-US" altLang="zh-CN" dirty="0"/>
          </a:p>
          <a:p>
            <a:r>
              <a:rPr lang="en-US" altLang="zh-CN" dirty="0"/>
              <a:t>UGC</a:t>
            </a:r>
            <a:r>
              <a:rPr lang="zh-CN" altLang="en-US" dirty="0"/>
              <a:t>（用户输出内容）是时下一种流行的网络营销形式，选取一种自己使用过且比较熟悉的产品进行使用心得文案编写，并使用课上原则与工具进行图文排版，以截图展示，可选择发送在公众号或者小红书上。</a:t>
            </a:r>
            <a:endParaRPr lang="en-US" altLang="zh-CN" dirty="0"/>
          </a:p>
          <a:p>
            <a:endParaRPr lang="en-US" altLang="zh-CN" dirty="0"/>
          </a:p>
          <a:p>
            <a:r>
              <a:rPr lang="en-US" altLang="zh-CN" dirty="0"/>
              <a:t>2.</a:t>
            </a:r>
            <a:r>
              <a:rPr lang="zh-CN" altLang="en-US" dirty="0"/>
              <a:t>任务要求：</a:t>
            </a:r>
            <a:endParaRPr lang="en-US" altLang="zh-CN" dirty="0"/>
          </a:p>
          <a:p>
            <a:r>
              <a:rPr lang="zh-CN" altLang="en-US" dirty="0"/>
              <a:t>（</a:t>
            </a:r>
            <a:r>
              <a:rPr lang="en-US" altLang="zh-CN" dirty="0"/>
              <a:t>1</a:t>
            </a:r>
            <a:r>
              <a:rPr lang="zh-CN" altLang="en-US" dirty="0"/>
              <a:t>）每小组成果展示时间为</a:t>
            </a:r>
            <a:r>
              <a:rPr lang="en-US" altLang="zh-CN" dirty="0"/>
              <a:t>5</a:t>
            </a:r>
            <a:r>
              <a:rPr lang="zh-CN" altLang="en-US" dirty="0"/>
              <a:t>分钟，</a:t>
            </a:r>
          </a:p>
          <a:p>
            <a:r>
              <a:rPr lang="zh-CN" altLang="en-US" dirty="0"/>
              <a:t>（</a:t>
            </a:r>
            <a:r>
              <a:rPr lang="en-US" altLang="zh-CN" dirty="0"/>
              <a:t>2</a:t>
            </a:r>
            <a:r>
              <a:rPr lang="zh-CN" altLang="en-US" dirty="0"/>
              <a:t>）展示内容包括</a:t>
            </a:r>
            <a:r>
              <a:rPr lang="en-US" altLang="zh-CN" dirty="0"/>
              <a:t>PPT</a:t>
            </a:r>
            <a:r>
              <a:rPr lang="zh-CN" altLang="en-US" dirty="0"/>
              <a:t>展示图文排版内容及自己使用的排版方法</a:t>
            </a:r>
            <a:r>
              <a:rPr lang="en-US" altLang="zh-CN" dirty="0"/>
              <a:t>4</a:t>
            </a:r>
            <a:r>
              <a:rPr lang="zh-CN" altLang="en-US" dirty="0"/>
              <a:t>分钟，</a:t>
            </a:r>
            <a:r>
              <a:rPr lang="en-US" altLang="zh-CN" dirty="0"/>
              <a:t>1</a:t>
            </a:r>
            <a:r>
              <a:rPr lang="zh-CN" altLang="en-US" dirty="0"/>
              <a:t>分钟现场问答。</a:t>
            </a:r>
          </a:p>
        </p:txBody>
      </p:sp>
      <p:grpSp>
        <p:nvGrpSpPr>
          <p:cNvPr id="77" name="组合 76">
            <a:extLst>
              <a:ext uri="{FF2B5EF4-FFF2-40B4-BE49-F238E27FC236}">
                <a16:creationId xmlns:a16="http://schemas.microsoft.com/office/drawing/2014/main" id="{F390D6D5-65DF-49D7-B17A-33D9B57C9DBF}"/>
              </a:ext>
            </a:extLst>
          </p:cNvPr>
          <p:cNvGrpSpPr/>
          <p:nvPr/>
        </p:nvGrpSpPr>
        <p:grpSpPr>
          <a:xfrm>
            <a:off x="163519" y="5480324"/>
            <a:ext cx="10478841" cy="1352732"/>
            <a:chOff x="229774" y="4946104"/>
            <a:chExt cx="11381655" cy="1469277"/>
          </a:xfrm>
        </p:grpSpPr>
        <p:sp>
          <p:nvSpPr>
            <p:cNvPr id="78" name="矩形 77">
              <a:extLst>
                <a:ext uri="{FF2B5EF4-FFF2-40B4-BE49-F238E27FC236}">
                  <a16:creationId xmlns:a16="http://schemas.microsoft.com/office/drawing/2014/main" id="{A4BF1C92-96EE-44A4-9741-D9C196E1A7A4}"/>
                </a:ext>
              </a:extLst>
            </p:cNvPr>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D7D084CA-FA19-4CD5-A6C4-021C16A05C70}"/>
                </a:ext>
              </a:extLst>
            </p:cNvPr>
            <p:cNvGrpSpPr/>
            <p:nvPr/>
          </p:nvGrpSpPr>
          <p:grpSpPr>
            <a:xfrm>
              <a:off x="229774" y="4946104"/>
              <a:ext cx="2836482" cy="1469277"/>
              <a:chOff x="810345" y="1174447"/>
              <a:chExt cx="2836482" cy="1469277"/>
            </a:xfrm>
          </p:grpSpPr>
          <p:sp>
            <p:nvSpPr>
              <p:cNvPr id="80" name="矩形 79">
                <a:extLst>
                  <a:ext uri="{FF2B5EF4-FFF2-40B4-BE49-F238E27FC236}">
                    <a16:creationId xmlns:a16="http://schemas.microsoft.com/office/drawing/2014/main" id="{88BE983A-1986-4FBF-B2EE-2D94CCAD7B43}"/>
                  </a:ext>
                </a:extLst>
              </p:cNvPr>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id="{52A68798-3D54-4D72-93CF-BFBEBA266F75}"/>
                  </a:ext>
                </a:extLst>
              </p:cNvPr>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id="{D53258AA-ACDD-47F8-8E39-F6F91DDFD033}"/>
                  </a:ext>
                </a:extLst>
              </p:cNvPr>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a:extLst>
                  <a:ext uri="{FF2B5EF4-FFF2-40B4-BE49-F238E27FC236}">
                    <a16:creationId xmlns:a16="http://schemas.microsoft.com/office/drawing/2014/main" id="{77F69BF8-98C6-4905-BF55-58EF630C43EC}"/>
                  </a:ext>
                </a:extLst>
              </p:cNvPr>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id="{CD0A2AEB-8EAD-4F5B-A297-7ACF3BCA48A5}"/>
                  </a:ext>
                </a:extLst>
              </p:cNvPr>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a:extLst>
                  <a:ext uri="{FF2B5EF4-FFF2-40B4-BE49-F238E27FC236}">
                    <a16:creationId xmlns:a16="http://schemas.microsoft.com/office/drawing/2014/main" id="{0B333823-0459-4B23-9F89-AE411EC01C0E}"/>
                  </a:ext>
                </a:extLst>
              </p:cNvPr>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a:extLst>
                  <a:ext uri="{FF2B5EF4-FFF2-40B4-BE49-F238E27FC236}">
                    <a16:creationId xmlns:a16="http://schemas.microsoft.com/office/drawing/2014/main" id="{F51F97EB-2CD6-4D68-99CF-6314052FB35B}"/>
                  </a:ext>
                </a:extLst>
              </p:cNvPr>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2AB04E59-1B7F-4E86-9B45-5F16BD4B461A}"/>
                  </a:ext>
                </a:extLst>
              </p:cNvPr>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id="{ECC2B2D8-7363-42AE-B13B-4BFC696A8C6A}"/>
                  </a:ext>
                </a:extLst>
              </p:cNvPr>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a16="http://schemas.microsoft.com/office/drawing/2014/main" id="{5001F2EC-4AF1-432E-ACB7-97C984BBDCB7}"/>
                  </a:ext>
                </a:extLst>
              </p:cNvPr>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id="{605EF0AE-840D-4186-B7EE-01EB71CEA084}"/>
                  </a:ext>
                </a:extLst>
              </p:cNvPr>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8899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新媒体运营策略</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Number_1">
            <a:hlinkClick r:id="" action="ppaction://noaction"/>
          </p:cNvPr>
          <p:cNvSpPr/>
          <p:nvPr>
            <p:custDataLst>
              <p:tags r:id="rId2"/>
            </p:custDataLst>
          </p:nvPr>
        </p:nvSpPr>
        <p:spPr>
          <a:xfrm>
            <a:off x="4975048" y="8214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bg2">
                    <a:lumMod val="50000"/>
                  </a:schemeClr>
                </a:solidFill>
                <a:latin typeface="Times New Roman"/>
                <a:ea typeface="微软雅黑"/>
                <a:cs typeface="Times New Roman" panose="02020603050405020304" pitchFamily="18" charset="0"/>
              </a:rPr>
              <a:t>1.1</a:t>
            </a:r>
          </a:p>
        </p:txBody>
      </p:sp>
      <p:sp>
        <p:nvSpPr>
          <p:cNvPr id="8" name="MH_Entry_2">
            <a:hlinkClick r:id="" action="ppaction://noaction"/>
          </p:cNvPr>
          <p:cNvSpPr txBox="1"/>
          <p:nvPr>
            <p:custDataLst>
              <p:tags r:id="rId3"/>
            </p:custDataLst>
          </p:nvPr>
        </p:nvSpPr>
        <p:spPr>
          <a:xfrm>
            <a:off x="1092198" y="183263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新媒体数据分析</a:t>
            </a:r>
          </a:p>
        </p:txBody>
      </p:sp>
      <p:sp>
        <p:nvSpPr>
          <p:cNvPr id="10" name="MH_Entry_3">
            <a:hlinkClick r:id="rId15" action="ppaction://hlinksldjump"/>
          </p:cNvPr>
          <p:cNvSpPr txBox="1"/>
          <p:nvPr>
            <p:custDataLst>
              <p:tags r:id="rId4"/>
            </p:custDataLst>
          </p:nvPr>
        </p:nvSpPr>
        <p:spPr>
          <a:xfrm>
            <a:off x="1092198" y="281968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rmAutofit fontScale="77500" lnSpcReduction="20000"/>
          </a:bodyPr>
          <a:lstStyle/>
          <a:p>
            <a:pPr algn="ctr" defTabSz="608843"/>
            <a:r>
              <a:rPr lang="zh-CN" altLang="en-US" sz="2400" dirty="0">
                <a:solidFill>
                  <a:prstClr val="white"/>
                </a:solidFill>
                <a:latin typeface="Times New Roman"/>
                <a:ea typeface="微软雅黑" panose="020B0503020204020204" pitchFamily="34" charset="-122"/>
              </a:rPr>
              <a:t>新媒体负面效应及网络舆情管理</a:t>
            </a:r>
          </a:p>
        </p:txBody>
      </p:sp>
      <p:sp>
        <p:nvSpPr>
          <p:cNvPr id="14" name="MH_Number_1">
            <a:hlinkClick r:id="" action="ppaction://noaction"/>
          </p:cNvPr>
          <p:cNvSpPr/>
          <p:nvPr>
            <p:custDataLst>
              <p:tags r:id="rId5"/>
            </p:custDataLst>
          </p:nvPr>
        </p:nvSpPr>
        <p:spPr>
          <a:xfrm>
            <a:off x="4975048" y="175611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1.2</a:t>
            </a:r>
          </a:p>
        </p:txBody>
      </p:sp>
      <p:sp>
        <p:nvSpPr>
          <p:cNvPr id="15" name="MH_Number_1">
            <a:hlinkClick r:id="" action="ppaction://noaction"/>
          </p:cNvPr>
          <p:cNvSpPr/>
          <p:nvPr>
            <p:custDataLst>
              <p:tags r:id="rId6"/>
            </p:custDataLst>
          </p:nvPr>
        </p:nvSpPr>
        <p:spPr>
          <a:xfrm>
            <a:off x="4975048" y="274768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tx1">
                    <a:lumMod val="50000"/>
                    <a:lumOff val="50000"/>
                  </a:schemeClr>
                </a:solidFill>
                <a:latin typeface="Times New Roman"/>
                <a:ea typeface="微软雅黑"/>
                <a:cs typeface="Times New Roman" panose="02020603050405020304" pitchFamily="18" charset="0"/>
              </a:rPr>
              <a:t>1.3</a:t>
            </a:r>
          </a:p>
        </p:txBody>
      </p:sp>
      <p:grpSp>
        <p:nvGrpSpPr>
          <p:cNvPr id="11" name="组合 10">
            <a:extLst>
              <a:ext uri="{FF2B5EF4-FFF2-40B4-BE49-F238E27FC236}">
                <a16:creationId xmlns:a16="http://schemas.microsoft.com/office/drawing/2014/main" id="{37255202-7DCA-4914-9827-5F03A30B9B3A}"/>
              </a:ext>
            </a:extLst>
          </p:cNvPr>
          <p:cNvGrpSpPr/>
          <p:nvPr/>
        </p:nvGrpSpPr>
        <p:grpSpPr>
          <a:xfrm rot="21189419">
            <a:off x="8053987" y="2432265"/>
            <a:ext cx="2462417" cy="2341819"/>
            <a:chOff x="10541283" y="1103145"/>
            <a:chExt cx="1222262" cy="1556794"/>
          </a:xfrm>
        </p:grpSpPr>
        <p:pic>
          <p:nvPicPr>
            <p:cNvPr id="12" name="图片 11">
              <a:extLst>
                <a:ext uri="{FF2B5EF4-FFF2-40B4-BE49-F238E27FC236}">
                  <a16:creationId xmlns:a16="http://schemas.microsoft.com/office/drawing/2014/main" id="{8A937284-4875-4F03-94B6-8EA0C0C56664}"/>
                </a:ext>
              </a:extLst>
            </p:cNvPr>
            <p:cNvPicPr>
              <a:picLocks noChangeAspect="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a:extLst>
                <a:ext uri="{FF2B5EF4-FFF2-40B4-BE49-F238E27FC236}">
                  <a16:creationId xmlns:a16="http://schemas.microsoft.com/office/drawing/2014/main" id="{7A0A6E5A-881E-47F9-A16B-5E521F7537A0}"/>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a:extLst>
                <a:ext uri="{FF2B5EF4-FFF2-40B4-BE49-F238E27FC236}">
                  <a16:creationId xmlns:a16="http://schemas.microsoft.com/office/drawing/2014/main" id="{D52A9A4B-E101-4C17-AC80-693AC40816C0}"/>
                </a:ext>
              </a:extLst>
            </p:cNvPr>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a:extLst>
                  <a:ext uri="{FF2B5EF4-FFF2-40B4-BE49-F238E27FC236}">
                    <a16:creationId xmlns:a16="http://schemas.microsoft.com/office/drawing/2014/main" id="{E69DC48F-C020-4071-9916-30DE931801E4}"/>
                  </a:ext>
                </a:extLst>
              </p:cNvPr>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a:extLst>
                  <a:ext uri="{FF2B5EF4-FFF2-40B4-BE49-F238E27FC236}">
                    <a16:creationId xmlns:a16="http://schemas.microsoft.com/office/drawing/2014/main" id="{35531A74-B62B-4CC2-91A0-0E562A2C9A6A}"/>
                  </a:ext>
                </a:extLst>
              </p:cNvPr>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a:extLst>
                <a:ext uri="{FF2B5EF4-FFF2-40B4-BE49-F238E27FC236}">
                  <a16:creationId xmlns:a16="http://schemas.microsoft.com/office/drawing/2014/main" id="{97EE7754-CF8B-4432-BA76-AEF5051CCAF4}"/>
                </a:ext>
              </a:extLst>
            </p:cNvPr>
            <p:cNvPicPr>
              <a:picLocks noChangeAspect="1"/>
            </p:cNvPicPr>
            <p:nvPr/>
          </p:nvPicPr>
          <p:blipFill>
            <a:blip r:embed="rId18"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a:extLst>
                <a:ext uri="{FF2B5EF4-FFF2-40B4-BE49-F238E27FC236}">
                  <a16:creationId xmlns:a16="http://schemas.microsoft.com/office/drawing/2014/main" id="{F4ED12EC-45FC-4CD0-922B-B474E3A2E74E}"/>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22" name="MH_Entry_1">
            <a:hlinkClick r:id="" action="ppaction://noaction"/>
            <a:extLst>
              <a:ext uri="{FF2B5EF4-FFF2-40B4-BE49-F238E27FC236}">
                <a16:creationId xmlns:a16="http://schemas.microsoft.com/office/drawing/2014/main" id="{C077DA6D-D5C7-4694-9EF5-4A861F44BD0B}"/>
              </a:ext>
            </a:extLst>
          </p:cNvPr>
          <p:cNvSpPr txBox="1"/>
          <p:nvPr>
            <p:custDataLst>
              <p:tags r:id="rId7"/>
            </p:custDataLst>
          </p:nvPr>
        </p:nvSpPr>
        <p:spPr>
          <a:xfrm>
            <a:off x="1075924" y="369679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新媒体文案创作技能</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Entry_2">
            <a:hlinkClick r:id="" action="ppaction://noaction"/>
            <a:extLst>
              <a:ext uri="{FF2B5EF4-FFF2-40B4-BE49-F238E27FC236}">
                <a16:creationId xmlns:a16="http://schemas.microsoft.com/office/drawing/2014/main" id="{129B9097-6ABE-447B-90A2-FA53D65D55B0}"/>
              </a:ext>
            </a:extLst>
          </p:cNvPr>
          <p:cNvSpPr txBox="1"/>
          <p:nvPr>
            <p:custDataLst>
              <p:tags r:id="rId8"/>
            </p:custDataLst>
          </p:nvPr>
        </p:nvSpPr>
        <p:spPr>
          <a:xfrm>
            <a:off x="1075924" y="462169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新媒体图文排版技能</a:t>
            </a:r>
          </a:p>
        </p:txBody>
      </p:sp>
      <p:sp>
        <p:nvSpPr>
          <p:cNvPr id="25" name="MH_Entry_3">
            <a:hlinkClick r:id="rId15" action="ppaction://hlinksldjump"/>
            <a:extLst>
              <a:ext uri="{FF2B5EF4-FFF2-40B4-BE49-F238E27FC236}">
                <a16:creationId xmlns:a16="http://schemas.microsoft.com/office/drawing/2014/main" id="{4A4C7534-97FD-442E-B0AA-13FCB9F6C210}"/>
              </a:ext>
            </a:extLst>
          </p:cNvPr>
          <p:cNvSpPr txBox="1"/>
          <p:nvPr>
            <p:custDataLst>
              <p:tags r:id="rId9"/>
            </p:custDataLst>
          </p:nvPr>
        </p:nvSpPr>
        <p:spPr>
          <a:xfrm>
            <a:off x="1075924" y="556436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3A98BC"/>
          </a:solidFill>
          <a:ln>
            <a:noFill/>
          </a:ln>
        </p:spPr>
        <p:txBody>
          <a:bodyPr wrap="square" lIns="71949" tIns="0" rIns="287793" bIns="0" anchor="ctr">
            <a:normAutofit fontScale="92500"/>
          </a:bodyPr>
          <a:lstStyle/>
          <a:p>
            <a:pPr algn="ctr" defTabSz="608843"/>
            <a:r>
              <a:rPr lang="zh-CN" altLang="en-US" sz="2400" dirty="0">
                <a:solidFill>
                  <a:prstClr val="white"/>
                </a:solidFill>
                <a:latin typeface="Times New Roman"/>
                <a:ea typeface="微软雅黑" panose="020B0503020204020204" pitchFamily="34" charset="-122"/>
              </a:rPr>
              <a:t>新媒体音频、视频处理技能</a:t>
            </a:r>
          </a:p>
        </p:txBody>
      </p:sp>
      <p:sp>
        <p:nvSpPr>
          <p:cNvPr id="26" name="MH_Number_1">
            <a:hlinkClick r:id="" action="ppaction://noaction"/>
            <a:extLst>
              <a:ext uri="{FF2B5EF4-FFF2-40B4-BE49-F238E27FC236}">
                <a16:creationId xmlns:a16="http://schemas.microsoft.com/office/drawing/2014/main" id="{933D0009-034C-4CD2-B2E2-7A47EC7C46B7}"/>
              </a:ext>
            </a:extLst>
          </p:cNvPr>
          <p:cNvSpPr/>
          <p:nvPr>
            <p:custDataLst>
              <p:tags r:id="rId10"/>
            </p:custDataLst>
          </p:nvPr>
        </p:nvSpPr>
        <p:spPr>
          <a:xfrm>
            <a:off x="4958774" y="4545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1.5</a:t>
            </a:r>
          </a:p>
        </p:txBody>
      </p:sp>
      <p:sp>
        <p:nvSpPr>
          <p:cNvPr id="27" name="MH_Number_1">
            <a:hlinkClick r:id="" action="ppaction://noaction"/>
            <a:extLst>
              <a:ext uri="{FF2B5EF4-FFF2-40B4-BE49-F238E27FC236}">
                <a16:creationId xmlns:a16="http://schemas.microsoft.com/office/drawing/2014/main" id="{BF6D36E0-558D-4F89-9E76-EA7287F5AF8A}"/>
              </a:ext>
            </a:extLst>
          </p:cNvPr>
          <p:cNvSpPr/>
          <p:nvPr>
            <p:custDataLst>
              <p:tags r:id="rId11"/>
            </p:custDataLst>
          </p:nvPr>
        </p:nvSpPr>
        <p:spPr>
          <a:xfrm>
            <a:off x="4958774" y="54923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3A98BC"/>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accent1"/>
                </a:solidFill>
                <a:latin typeface="Times New Roman"/>
                <a:ea typeface="微软雅黑"/>
                <a:cs typeface="Times New Roman" panose="02020603050405020304" pitchFamily="18" charset="0"/>
              </a:rPr>
              <a:t>1.6</a:t>
            </a:r>
          </a:p>
        </p:txBody>
      </p:sp>
      <p:sp>
        <p:nvSpPr>
          <p:cNvPr id="28" name="MH_Number_1">
            <a:hlinkClick r:id="" action="ppaction://noaction"/>
            <a:extLst>
              <a:ext uri="{FF2B5EF4-FFF2-40B4-BE49-F238E27FC236}">
                <a16:creationId xmlns:a16="http://schemas.microsoft.com/office/drawing/2014/main" id="{0EA86408-D7B1-4833-8303-48FF892FAD0F}"/>
              </a:ext>
            </a:extLst>
          </p:cNvPr>
          <p:cNvSpPr/>
          <p:nvPr>
            <p:custDataLst>
              <p:tags r:id="rId12"/>
            </p:custDataLst>
          </p:nvPr>
        </p:nvSpPr>
        <p:spPr>
          <a:xfrm>
            <a:off x="4936948" y="362251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1.4</a:t>
            </a:r>
          </a:p>
        </p:txBody>
      </p:sp>
    </p:spTree>
    <p:extLst>
      <p:ext uri="{BB962C8B-B14F-4D97-AF65-F5344CB8AC3E}">
        <p14:creationId xmlns:p14="http://schemas.microsoft.com/office/powerpoint/2010/main" val="2747924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988084" y="3034299"/>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zh-CN" altLang="en-US" dirty="0">
                <a:latin typeface="Times New Roman"/>
                <a:ea typeface="微软雅黑"/>
              </a:rPr>
              <a:t>新媒体内容表现方式的多样化使音频、视频等内容以更加贴近用户需求的方式进行呈现，在新媒体营销的众多方式中，结合音视频元素打造视听体验可以强化用户对产品或品牌的印象，更直观地触达用户内心，达到更加精准的营销效果。</a:t>
            </a:r>
          </a:p>
        </p:txBody>
      </p:sp>
    </p:spTree>
    <p:extLst>
      <p:ext uri="{BB962C8B-B14F-4D97-AF65-F5344CB8AC3E}">
        <p14:creationId xmlns:p14="http://schemas.microsoft.com/office/powerpoint/2010/main" val="1125902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46" name="文本框 45">
            <a:extLst>
              <a:ext uri="{FF2B5EF4-FFF2-40B4-BE49-F238E27FC236}">
                <a16:creationId xmlns:a16="http://schemas.microsoft.com/office/drawing/2014/main" id="{A0F505F1-7382-41D8-BD93-2D8837737CF2}"/>
              </a:ext>
            </a:extLst>
          </p:cNvPr>
          <p:cNvSpPr txBox="1"/>
          <p:nvPr/>
        </p:nvSpPr>
        <p:spPr>
          <a:xfrm>
            <a:off x="1909348" y="2183804"/>
            <a:ext cx="1781398" cy="460268"/>
          </a:xfrm>
          <a:prstGeom prst="rect">
            <a:avLst/>
          </a:prstGeom>
          <a:noFill/>
        </p:spPr>
        <p:txBody>
          <a:bodyPr wrap="square" rtlCol="0" anchor="t">
            <a:spAutoFit/>
          </a:bodyPr>
          <a:lstStyle/>
          <a:p>
            <a:r>
              <a:rPr lang="zh-CN" altLang="en-US" sz="2400" b="1" dirty="0">
                <a:sym typeface="+mn-ea"/>
              </a:rPr>
              <a:t>知识目标：</a:t>
            </a:r>
          </a:p>
        </p:txBody>
      </p:sp>
      <p:sp>
        <p:nvSpPr>
          <p:cNvPr id="48" name="文本框 47">
            <a:extLst>
              <a:ext uri="{FF2B5EF4-FFF2-40B4-BE49-F238E27FC236}">
                <a16:creationId xmlns:a16="http://schemas.microsoft.com/office/drawing/2014/main" id="{BC5DB8C2-FE78-4D5E-98A8-947DDD6B53B6}"/>
              </a:ext>
            </a:extLst>
          </p:cNvPr>
          <p:cNvSpPr txBox="1"/>
          <p:nvPr/>
        </p:nvSpPr>
        <p:spPr>
          <a:xfrm>
            <a:off x="1967596" y="4523774"/>
            <a:ext cx="1723150" cy="461558"/>
          </a:xfrm>
          <a:prstGeom prst="rect">
            <a:avLst/>
          </a:prstGeom>
          <a:noFill/>
        </p:spPr>
        <p:txBody>
          <a:bodyPr wrap="none" rtlCol="0" anchor="t">
            <a:spAutoFit/>
          </a:bodyPr>
          <a:lstStyle/>
          <a:p>
            <a:r>
              <a:rPr lang="zh-CN" altLang="en-US" sz="2400" b="1" dirty="0">
                <a:sym typeface="+mn-ea"/>
              </a:rPr>
              <a:t>技能目标：</a:t>
            </a:r>
          </a:p>
        </p:txBody>
      </p:sp>
      <p:sp>
        <p:nvSpPr>
          <p:cNvPr id="49" name="文本框 48">
            <a:extLst>
              <a:ext uri="{FF2B5EF4-FFF2-40B4-BE49-F238E27FC236}">
                <a16:creationId xmlns:a16="http://schemas.microsoft.com/office/drawing/2014/main" id="{5DBD91A7-466C-47BC-ADE3-5583F0D355E4}"/>
              </a:ext>
            </a:extLst>
          </p:cNvPr>
          <p:cNvSpPr txBox="1"/>
          <p:nvPr/>
        </p:nvSpPr>
        <p:spPr>
          <a:xfrm>
            <a:off x="2639734" y="3008638"/>
            <a:ext cx="6600658" cy="1446215"/>
          </a:xfrm>
          <a:prstGeom prst="rect">
            <a:avLst/>
          </a:prstGeom>
          <a:noFill/>
        </p:spPr>
        <p:txBody>
          <a:bodyPr wrap="square">
            <a:spAutoFit/>
          </a:bodyPr>
          <a:lstStyle/>
          <a:p>
            <a:r>
              <a:rPr lang="en-US" altLang="zh-CN" sz="2200" dirty="0"/>
              <a:t>1. </a:t>
            </a:r>
            <a:r>
              <a:rPr lang="zh-CN" altLang="en-US" sz="2200" dirty="0"/>
              <a:t>了解录视频、收音常用设备。</a:t>
            </a:r>
          </a:p>
          <a:p>
            <a:r>
              <a:rPr lang="en-US" altLang="zh-CN" sz="2200" dirty="0"/>
              <a:t>2. </a:t>
            </a:r>
            <a:r>
              <a:rPr lang="zh-CN" altLang="en-US" sz="2200" dirty="0"/>
              <a:t>了解视频处理软件。</a:t>
            </a:r>
          </a:p>
          <a:p>
            <a:r>
              <a:rPr lang="en-US" altLang="zh-CN" sz="2200" dirty="0"/>
              <a:t>3. </a:t>
            </a:r>
            <a:r>
              <a:rPr lang="zh-CN" altLang="en-US" sz="2200" dirty="0"/>
              <a:t>掌握常用音频处理技巧。</a:t>
            </a:r>
            <a:endParaRPr lang="en-US" altLang="zh-CN" sz="2200" dirty="0"/>
          </a:p>
          <a:p>
            <a:r>
              <a:rPr lang="en-US" altLang="zh-CN" sz="2200" dirty="0"/>
              <a:t>4. </a:t>
            </a:r>
            <a:r>
              <a:rPr lang="zh-CN" altLang="en-US" sz="2200" dirty="0"/>
              <a:t>掌握常用视频处理技巧。</a:t>
            </a:r>
          </a:p>
        </p:txBody>
      </p:sp>
      <p:sp>
        <p:nvSpPr>
          <p:cNvPr id="81" name="文本框 80">
            <a:extLst>
              <a:ext uri="{FF2B5EF4-FFF2-40B4-BE49-F238E27FC236}">
                <a16:creationId xmlns:a16="http://schemas.microsoft.com/office/drawing/2014/main" id="{BF40B7BE-3078-4FFC-A494-0F32956EE061}"/>
              </a:ext>
            </a:extLst>
          </p:cNvPr>
          <p:cNvSpPr txBox="1"/>
          <p:nvPr/>
        </p:nvSpPr>
        <p:spPr>
          <a:xfrm>
            <a:off x="2639734" y="5169797"/>
            <a:ext cx="6600658" cy="430787"/>
          </a:xfrm>
          <a:prstGeom prst="rect">
            <a:avLst/>
          </a:prstGeom>
          <a:noFill/>
        </p:spPr>
        <p:txBody>
          <a:bodyPr wrap="square">
            <a:spAutoFit/>
          </a:bodyPr>
          <a:lstStyle/>
          <a:p>
            <a:r>
              <a:rPr lang="zh-CN" altLang="en-US" sz="2200" dirty="0"/>
              <a:t>能够利用视频处理软件，进行音视频处理。</a:t>
            </a:r>
            <a:endParaRPr lang="en-US" altLang="zh-CN" sz="2200" dirty="0"/>
          </a:p>
        </p:txBody>
      </p:sp>
      <p:grpSp>
        <p:nvGrpSpPr>
          <p:cNvPr id="82" name="组合 81">
            <a:extLst>
              <a:ext uri="{FF2B5EF4-FFF2-40B4-BE49-F238E27FC236}">
                <a16:creationId xmlns:a16="http://schemas.microsoft.com/office/drawing/2014/main" id="{09384BA8-C981-44E3-B8F8-F985CE306A97}"/>
              </a:ext>
            </a:extLst>
          </p:cNvPr>
          <p:cNvGrpSpPr/>
          <p:nvPr/>
        </p:nvGrpSpPr>
        <p:grpSpPr>
          <a:xfrm>
            <a:off x="1742795" y="2953438"/>
            <a:ext cx="766341" cy="623825"/>
            <a:chOff x="3721100" y="3419475"/>
            <a:chExt cx="858838" cy="682626"/>
          </a:xfrm>
          <a:solidFill>
            <a:schemeClr val="accent1">
              <a:lumMod val="50000"/>
            </a:schemeClr>
          </a:solidFill>
        </p:grpSpPr>
        <p:sp>
          <p:nvSpPr>
            <p:cNvPr id="83" name="Freeform 19">
              <a:extLst>
                <a:ext uri="{FF2B5EF4-FFF2-40B4-BE49-F238E27FC236}">
                  <a16:creationId xmlns:a16="http://schemas.microsoft.com/office/drawing/2014/main" id="{9BDF0F2C-1307-40B9-84CC-68039BED1CA8}"/>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4" name="Freeform 20">
              <a:extLst>
                <a:ext uri="{FF2B5EF4-FFF2-40B4-BE49-F238E27FC236}">
                  <a16:creationId xmlns:a16="http://schemas.microsoft.com/office/drawing/2014/main" id="{BC8F6ED3-3E6A-429F-AF56-481452A0FE8D}"/>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5" name="Freeform 21">
              <a:extLst>
                <a:ext uri="{FF2B5EF4-FFF2-40B4-BE49-F238E27FC236}">
                  <a16:creationId xmlns:a16="http://schemas.microsoft.com/office/drawing/2014/main" id="{270B3C0E-F917-41EF-8B0C-3A51F4FBE8D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6" name="Freeform 22">
              <a:extLst>
                <a:ext uri="{FF2B5EF4-FFF2-40B4-BE49-F238E27FC236}">
                  <a16:creationId xmlns:a16="http://schemas.microsoft.com/office/drawing/2014/main" id="{4690E392-DF86-419C-9040-21096F64549B}"/>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7" name="Freeform 23">
              <a:extLst>
                <a:ext uri="{FF2B5EF4-FFF2-40B4-BE49-F238E27FC236}">
                  <a16:creationId xmlns:a16="http://schemas.microsoft.com/office/drawing/2014/main" id="{15608FD7-236D-4007-BAB5-CA79277B812B}"/>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grpSp>
        <p:nvGrpSpPr>
          <p:cNvPr id="88" name="组合 87">
            <a:extLst>
              <a:ext uri="{FF2B5EF4-FFF2-40B4-BE49-F238E27FC236}">
                <a16:creationId xmlns:a16="http://schemas.microsoft.com/office/drawing/2014/main" id="{8FD06A89-87FB-4858-A653-AD75898D1F37}"/>
              </a:ext>
            </a:extLst>
          </p:cNvPr>
          <p:cNvGrpSpPr/>
          <p:nvPr/>
        </p:nvGrpSpPr>
        <p:grpSpPr>
          <a:xfrm>
            <a:off x="1779241" y="5114586"/>
            <a:ext cx="766341" cy="623825"/>
            <a:chOff x="3721100" y="3419475"/>
            <a:chExt cx="858838" cy="682626"/>
          </a:xfrm>
          <a:solidFill>
            <a:schemeClr val="accent1">
              <a:lumMod val="50000"/>
            </a:schemeClr>
          </a:solidFill>
        </p:grpSpPr>
        <p:sp>
          <p:nvSpPr>
            <p:cNvPr id="89" name="Freeform 19">
              <a:extLst>
                <a:ext uri="{FF2B5EF4-FFF2-40B4-BE49-F238E27FC236}">
                  <a16:creationId xmlns:a16="http://schemas.microsoft.com/office/drawing/2014/main" id="{0B1B5A3F-BFB5-406D-A7AE-90EC5AF5D00E}"/>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0" name="Freeform 20">
              <a:extLst>
                <a:ext uri="{FF2B5EF4-FFF2-40B4-BE49-F238E27FC236}">
                  <a16:creationId xmlns:a16="http://schemas.microsoft.com/office/drawing/2014/main" id="{AA746FDF-4315-4755-B67C-D98D7529272E}"/>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1" name="Freeform 21">
              <a:extLst>
                <a:ext uri="{FF2B5EF4-FFF2-40B4-BE49-F238E27FC236}">
                  <a16:creationId xmlns:a16="http://schemas.microsoft.com/office/drawing/2014/main" id="{A12B3FFB-F1DE-4DEA-8539-7C7D28AA1EBF}"/>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2" name="Freeform 22">
              <a:extLst>
                <a:ext uri="{FF2B5EF4-FFF2-40B4-BE49-F238E27FC236}">
                  <a16:creationId xmlns:a16="http://schemas.microsoft.com/office/drawing/2014/main" id="{D3E0B4CC-6A24-4A1C-8DA0-53335DCACBBC}"/>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3" name="Freeform 23">
              <a:extLst>
                <a:ext uri="{FF2B5EF4-FFF2-40B4-BE49-F238E27FC236}">
                  <a16:creationId xmlns:a16="http://schemas.microsoft.com/office/drawing/2014/main" id="{2B26E7D7-7844-4EA4-B5E9-474922562073}"/>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spTree>
    <p:extLst>
      <p:ext uri="{BB962C8B-B14F-4D97-AF65-F5344CB8AC3E}">
        <p14:creationId xmlns:p14="http://schemas.microsoft.com/office/powerpoint/2010/main" val="18905187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50" name="矩形 49">
            <a:extLst>
              <a:ext uri="{FF2B5EF4-FFF2-40B4-BE49-F238E27FC236}">
                <a16:creationId xmlns:a16="http://schemas.microsoft.com/office/drawing/2014/main" id="{907925E1-B8B0-4C6D-9F01-54BB28187CB6}"/>
              </a:ext>
            </a:extLst>
          </p:cNvPr>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399" dirty="0">
                <a:solidFill>
                  <a:schemeClr val="tx1">
                    <a:lumMod val="85000"/>
                    <a:lumOff val="15000"/>
                  </a:schemeClr>
                </a:solidFill>
                <a:latin typeface="微软雅黑" panose="020B0503020204020204" pitchFamily="34" charset="-122"/>
                <a:ea typeface="微软雅黑" panose="020B0503020204020204" pitchFamily="34" charset="-122"/>
              </a:rPr>
              <a:t>案例导入</a:t>
            </a:r>
          </a:p>
        </p:txBody>
      </p:sp>
      <p:sp>
        <p:nvSpPr>
          <p:cNvPr id="51" name="矩形 50">
            <a:extLst>
              <a:ext uri="{FF2B5EF4-FFF2-40B4-BE49-F238E27FC236}">
                <a16:creationId xmlns:a16="http://schemas.microsoft.com/office/drawing/2014/main" id="{AC53FDFE-70EB-425C-8545-F6DE45C0A41B}"/>
              </a:ext>
            </a:extLst>
          </p:cNvPr>
          <p:cNvSpPr/>
          <p:nvPr/>
        </p:nvSpPr>
        <p:spPr>
          <a:xfrm>
            <a:off x="1763633" y="2463251"/>
            <a:ext cx="9552698"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fontAlgn="auto">
              <a:lnSpc>
                <a:spcPct val="150000"/>
              </a:lnSpc>
            </a:pP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“中国风彩妆”</a:t>
            </a:r>
            <a:r>
              <a:rPr lang="en-US" altLang="zh-CN" sz="2200" dirty="0">
                <a:solidFill>
                  <a:schemeClr val="tx1">
                    <a:lumMod val="95000"/>
                    <a:lumOff val="5000"/>
                  </a:schemeClr>
                </a:solidFill>
                <a:latin typeface="微软雅黑" panose="020B0503020204020204" pitchFamily="34" charset="-122"/>
                <a:ea typeface="微软雅黑" panose="020B0503020204020204" pitchFamily="34" charset="-122"/>
              </a:rPr>
              <a:t>TOP1:</a:t>
            </a: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国潮最前沿花西子的逆袭（详见教材</a:t>
            </a:r>
            <a:r>
              <a:rPr lang="en-US" altLang="zh-CN" sz="2200" dirty="0">
                <a:solidFill>
                  <a:schemeClr val="tx1">
                    <a:lumMod val="95000"/>
                    <a:lumOff val="5000"/>
                  </a:schemeClr>
                </a:solidFill>
                <a:latin typeface="微软雅黑" panose="020B0503020204020204" pitchFamily="34" charset="-122"/>
                <a:ea typeface="微软雅黑" panose="020B0503020204020204" pitchFamily="34" charset="-122"/>
              </a:rPr>
              <a:t>P163-P164</a:t>
            </a: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a:t>
            </a:r>
          </a:p>
        </p:txBody>
      </p:sp>
      <p:grpSp>
        <p:nvGrpSpPr>
          <p:cNvPr id="53" name="组合 52">
            <a:extLst>
              <a:ext uri="{FF2B5EF4-FFF2-40B4-BE49-F238E27FC236}">
                <a16:creationId xmlns:a16="http://schemas.microsoft.com/office/drawing/2014/main" id="{7FEA34D3-19B0-461F-B2BC-DF9E4FBBC72E}"/>
              </a:ext>
            </a:extLst>
          </p:cNvPr>
          <p:cNvGrpSpPr/>
          <p:nvPr/>
        </p:nvGrpSpPr>
        <p:grpSpPr>
          <a:xfrm>
            <a:off x="875669" y="2515952"/>
            <a:ext cx="766341" cy="623825"/>
            <a:chOff x="3721100" y="3419475"/>
            <a:chExt cx="858838" cy="682626"/>
          </a:xfrm>
          <a:solidFill>
            <a:schemeClr val="accent1">
              <a:lumMod val="50000"/>
            </a:schemeClr>
          </a:solidFill>
        </p:grpSpPr>
        <p:sp>
          <p:nvSpPr>
            <p:cNvPr id="73" name="Freeform 19">
              <a:extLst>
                <a:ext uri="{FF2B5EF4-FFF2-40B4-BE49-F238E27FC236}">
                  <a16:creationId xmlns:a16="http://schemas.microsoft.com/office/drawing/2014/main" id="{CDD16295-9545-4A55-A80B-E46A30299F80}"/>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4" name="Freeform 20">
              <a:extLst>
                <a:ext uri="{FF2B5EF4-FFF2-40B4-BE49-F238E27FC236}">
                  <a16:creationId xmlns:a16="http://schemas.microsoft.com/office/drawing/2014/main" id="{E9C4E863-D9EF-4579-8F50-74324258A90A}"/>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5" name="Freeform 21">
              <a:extLst>
                <a:ext uri="{FF2B5EF4-FFF2-40B4-BE49-F238E27FC236}">
                  <a16:creationId xmlns:a16="http://schemas.microsoft.com/office/drawing/2014/main" id="{BBC47A37-E012-42AF-A18B-0F3DF5B9D16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6" name="Freeform 22">
              <a:extLst>
                <a:ext uri="{FF2B5EF4-FFF2-40B4-BE49-F238E27FC236}">
                  <a16:creationId xmlns:a16="http://schemas.microsoft.com/office/drawing/2014/main" id="{FD1E838A-2D8F-426A-8A8C-6B5C0C78129F}"/>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7" name="Freeform 23">
              <a:extLst>
                <a:ext uri="{FF2B5EF4-FFF2-40B4-BE49-F238E27FC236}">
                  <a16:creationId xmlns:a16="http://schemas.microsoft.com/office/drawing/2014/main" id="{6E6238CF-DAC6-4202-B645-69A063AA62F5}"/>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pic>
        <p:nvPicPr>
          <p:cNvPr id="46" name="图片 45">
            <a:extLst>
              <a:ext uri="{FF2B5EF4-FFF2-40B4-BE49-F238E27FC236}">
                <a16:creationId xmlns:a16="http://schemas.microsoft.com/office/drawing/2014/main" id="{CA19586E-6C74-47D2-AD95-2DA8248F0991}"/>
              </a:ext>
            </a:extLst>
          </p:cNvPr>
          <p:cNvPicPr/>
          <p:nvPr/>
        </p:nvPicPr>
        <p:blipFill>
          <a:blip r:embed="rId3"/>
          <a:stretch>
            <a:fillRect/>
          </a:stretch>
        </p:blipFill>
        <p:spPr>
          <a:xfrm>
            <a:off x="2033471" y="3235894"/>
            <a:ext cx="3739266" cy="2857377"/>
          </a:xfrm>
          <a:prstGeom prst="rect">
            <a:avLst/>
          </a:prstGeom>
        </p:spPr>
      </p:pic>
      <p:pic>
        <p:nvPicPr>
          <p:cNvPr id="48" name="图片 47">
            <a:extLst>
              <a:ext uri="{FF2B5EF4-FFF2-40B4-BE49-F238E27FC236}">
                <a16:creationId xmlns:a16="http://schemas.microsoft.com/office/drawing/2014/main" id="{026B59EF-AC2B-48B9-9A50-09378082A232}"/>
              </a:ext>
            </a:extLst>
          </p:cNvPr>
          <p:cNvPicPr/>
          <p:nvPr/>
        </p:nvPicPr>
        <p:blipFill rotWithShape="1">
          <a:blip r:embed="rId4"/>
          <a:srcRect l="1256" r="-1"/>
          <a:stretch/>
        </p:blipFill>
        <p:spPr bwMode="auto">
          <a:xfrm>
            <a:off x="8011549" y="3264716"/>
            <a:ext cx="2469417" cy="27781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537371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3.1.3</a:t>
            </a:r>
            <a:r>
              <a:rPr lang="zh-CN" altLang="en-US" dirty="0"/>
              <a:t>　找准新媒体运营的定位</a:t>
            </a:r>
          </a:p>
        </p:txBody>
      </p:sp>
      <p:sp>
        <p:nvSpPr>
          <p:cNvPr id="3" name="内容占位符 2"/>
          <p:cNvSpPr>
            <a:spLocks noGrp="1"/>
          </p:cNvSpPr>
          <p:nvPr>
            <p:ph idx="1"/>
          </p:nvPr>
        </p:nvSpPr>
        <p:spPr>
          <a:xfrm>
            <a:off x="615522" y="1005607"/>
            <a:ext cx="10627337" cy="5171357"/>
          </a:xfrm>
        </p:spPr>
        <p:txBody>
          <a:bodyPr>
            <a:normAutofit/>
          </a:bodyPr>
          <a:lstStyle/>
          <a:p>
            <a:r>
              <a:rPr lang="en-US" altLang="zh-CN" dirty="0"/>
              <a:t>3.</a:t>
            </a:r>
            <a:r>
              <a:rPr lang="zh-CN" altLang="en-US" dirty="0"/>
              <a:t>平台定位</a:t>
            </a:r>
            <a:endParaRPr lang="en-US" altLang="zh-CN" dirty="0"/>
          </a:p>
          <a:p>
            <a:r>
              <a:rPr lang="zh-CN" altLang="en-US" dirty="0"/>
              <a:t>在当今互联网快速发展的时代，各种新媒体平台层出不穷，主要包括有视频、音频、直播、社交平台、问答平台、自媒体平台等</a:t>
            </a:r>
            <a:endParaRPr lang="en-US" altLang="zh-CN" dirty="0"/>
          </a:p>
        </p:txBody>
      </p:sp>
      <p:graphicFrame>
        <p:nvGraphicFramePr>
          <p:cNvPr id="5" name="图示 4">
            <a:extLst>
              <a:ext uri="{FF2B5EF4-FFF2-40B4-BE49-F238E27FC236}">
                <a16:creationId xmlns:a16="http://schemas.microsoft.com/office/drawing/2014/main" id="{80F650BA-3359-4041-AF91-5C56C7A1D5B4}"/>
              </a:ext>
            </a:extLst>
          </p:cNvPr>
          <p:cNvGraphicFramePr/>
          <p:nvPr>
            <p:extLst>
              <p:ext uri="{D42A27DB-BD31-4B8C-83A1-F6EECF244321}">
                <p14:modId xmlns:p14="http://schemas.microsoft.com/office/powerpoint/2010/main" val="2391775064"/>
              </p:ext>
            </p:extLst>
          </p:nvPr>
        </p:nvGraphicFramePr>
        <p:xfrm>
          <a:off x="2760344" y="2695576"/>
          <a:ext cx="6993255" cy="3481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4248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692379"/>
          </a:xfrm>
          <a:prstGeom prst="rect">
            <a:avLst/>
          </a:prstGeom>
          <a:noFill/>
        </p:spPr>
        <p:txBody>
          <a:bodyPr wrap="square">
            <a:spAutoFit/>
          </a:bodyPr>
          <a:lstStyle/>
          <a:p>
            <a:r>
              <a:rPr lang="zh-CN" altLang="en-US" dirty="0"/>
              <a:t>        </a:t>
            </a:r>
            <a:r>
              <a:rPr lang="en-US" altLang="zh-CN" sz="2000" dirty="0"/>
              <a:t>1.</a:t>
            </a:r>
            <a:r>
              <a:rPr lang="zh-CN" altLang="en-US" sz="2000" dirty="0"/>
              <a:t>单反、微单</a:t>
            </a:r>
          </a:p>
          <a:p>
            <a:r>
              <a:rPr lang="en-US" altLang="zh-CN" sz="2000" dirty="0"/>
              <a:t>	</a:t>
            </a:r>
            <a:r>
              <a:rPr lang="zh-CN" altLang="en-US" sz="2000" dirty="0"/>
              <a:t>数码单反相机全称是数码单镜头反光相机，它是指使用单镜头采用反光结构的数码相机，是光学取景框进行取景的，而微单是指无反光镜、采用电子取景，而微单取消了光学取景器和反光镜单元结构，从而实现了机身的大幅小型化和轻量化。这种独有的镜头物理结构使得素材更加有质感。</a:t>
            </a:r>
          </a:p>
        </p:txBody>
      </p:sp>
      <p:pic>
        <p:nvPicPr>
          <p:cNvPr id="7" name="图片 6">
            <a:extLst>
              <a:ext uri="{FF2B5EF4-FFF2-40B4-BE49-F238E27FC236}">
                <a16:creationId xmlns:a16="http://schemas.microsoft.com/office/drawing/2014/main" id="{6C6C81B4-0471-4D6B-AB20-035C97605506}"/>
              </a:ext>
            </a:extLst>
          </p:cNvPr>
          <p:cNvPicPr/>
          <p:nvPr/>
        </p:nvPicPr>
        <p:blipFill>
          <a:blip r:embed="rId2"/>
          <a:stretch>
            <a:fillRect/>
          </a:stretch>
        </p:blipFill>
        <p:spPr>
          <a:xfrm>
            <a:off x="919811" y="3429001"/>
            <a:ext cx="4216955" cy="2893027"/>
          </a:xfrm>
          <a:prstGeom prst="rect">
            <a:avLst/>
          </a:prstGeom>
        </p:spPr>
      </p:pic>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视频设备</a:t>
            </a:r>
          </a:p>
        </p:txBody>
      </p:sp>
    </p:spTree>
    <p:extLst>
      <p:ext uri="{BB962C8B-B14F-4D97-AF65-F5344CB8AC3E}">
        <p14:creationId xmlns:p14="http://schemas.microsoft.com/office/powerpoint/2010/main" val="16425364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2000085"/>
          </a:xfrm>
          <a:prstGeom prst="rect">
            <a:avLst/>
          </a:prstGeom>
          <a:noFill/>
        </p:spPr>
        <p:txBody>
          <a:bodyPr wrap="square">
            <a:spAutoFit/>
          </a:bodyPr>
          <a:lstStyle/>
          <a:p>
            <a:r>
              <a:rPr lang="zh-CN" altLang="en-US" dirty="0"/>
              <a:t>        </a:t>
            </a:r>
            <a:r>
              <a:rPr lang="en-US" altLang="zh-CN" sz="2000" dirty="0"/>
              <a:t>2.</a:t>
            </a:r>
            <a:r>
              <a:rPr lang="zh-CN" altLang="zh-CN" sz="2000" dirty="0"/>
              <a:t>口袋摄影机</a:t>
            </a:r>
          </a:p>
          <a:p>
            <a:r>
              <a:rPr lang="en-US" altLang="zh-CN" sz="2000" dirty="0"/>
              <a:t>	</a:t>
            </a:r>
            <a:r>
              <a:rPr lang="zh-CN" altLang="zh-CN" sz="2000" dirty="0"/>
              <a:t>对于旅拍或者生活</a:t>
            </a:r>
            <a:r>
              <a:rPr lang="en-US" altLang="zh-CN" sz="2000" dirty="0"/>
              <a:t>Vlog</a:t>
            </a:r>
            <a:r>
              <a:rPr lang="zh-CN" altLang="zh-CN" sz="2000" dirty="0"/>
              <a:t>类视频制作，讲究轻便，显而易见微单相机加稳定器的体积和重量是不符合这些要求的，这个时候我们就可以选用体积小，较为轻便的口袋摄像机。选择器材时可按需求选择是否支持</a:t>
            </a:r>
            <a:r>
              <a:rPr lang="en-US" altLang="zh-CN" sz="2000" dirty="0"/>
              <a:t>4K</a:t>
            </a:r>
            <a:r>
              <a:rPr lang="zh-CN" altLang="zh-CN" sz="2000" dirty="0"/>
              <a:t>分辨率，是否有广角需求等。</a:t>
            </a:r>
          </a:p>
          <a:p>
            <a:r>
              <a:rPr lang="en-US" altLang="zh-CN" sz="2000" dirty="0"/>
              <a:t>	</a:t>
            </a:r>
            <a:r>
              <a:rPr lang="zh-CN" altLang="zh-CN" sz="2000" dirty="0"/>
              <a:t>对于无脚本的日常视频素材收集，“拍到”远远大于“拍好”，当你在“拍到”这个阶段出现困难时，是时候选择合适的口袋摄像机了。</a:t>
            </a:r>
          </a:p>
        </p:txBody>
      </p:sp>
      <p:pic>
        <p:nvPicPr>
          <p:cNvPr id="5" name="图片 4">
            <a:extLst>
              <a:ext uri="{FF2B5EF4-FFF2-40B4-BE49-F238E27FC236}">
                <a16:creationId xmlns:a16="http://schemas.microsoft.com/office/drawing/2014/main" id="{E34F6ABC-B462-4A7C-884C-A5B3A8A8855B}"/>
              </a:ext>
            </a:extLst>
          </p:cNvPr>
          <p:cNvPicPr/>
          <p:nvPr/>
        </p:nvPicPr>
        <p:blipFill>
          <a:blip r:embed="rId2"/>
          <a:stretch>
            <a:fillRect/>
          </a:stretch>
        </p:blipFill>
        <p:spPr>
          <a:xfrm>
            <a:off x="871364" y="3965159"/>
            <a:ext cx="5127129" cy="2394840"/>
          </a:xfrm>
          <a:prstGeom prst="rect">
            <a:avLst/>
          </a:prstGeom>
        </p:spPr>
      </p:pic>
      <p:sp>
        <p:nvSpPr>
          <p:cNvPr id="8" name="文本框 7">
            <a:extLst>
              <a:ext uri="{FF2B5EF4-FFF2-40B4-BE49-F238E27FC236}">
                <a16:creationId xmlns:a16="http://schemas.microsoft.com/office/drawing/2014/main" id="{54BEA300-EC74-40A4-B7FD-CC4711638A08}"/>
              </a:ext>
            </a:extLst>
          </p:cNvPr>
          <p:cNvSpPr txBox="1"/>
          <p:nvPr/>
        </p:nvSpPr>
        <p:spPr>
          <a:xfrm>
            <a:off x="1407707" y="909313"/>
            <a:ext cx="1620582" cy="523099"/>
          </a:xfrm>
          <a:prstGeom prst="rect">
            <a:avLst/>
          </a:prstGeom>
          <a:noFill/>
        </p:spPr>
        <p:txBody>
          <a:bodyPr wrap="none" rtlCol="0">
            <a:spAutoFit/>
          </a:bodyPr>
          <a:lstStyle/>
          <a:p>
            <a:r>
              <a:rPr lang="zh-CN" altLang="en-US" sz="2799" dirty="0"/>
              <a:t>视频设备</a:t>
            </a:r>
          </a:p>
        </p:txBody>
      </p:sp>
    </p:spTree>
    <p:extLst>
      <p:ext uri="{BB962C8B-B14F-4D97-AF65-F5344CB8AC3E}">
        <p14:creationId xmlns:p14="http://schemas.microsoft.com/office/powerpoint/2010/main" val="25285962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1" y="1537166"/>
            <a:ext cx="10376147" cy="1323133"/>
          </a:xfrm>
          <a:prstGeom prst="rect">
            <a:avLst/>
          </a:prstGeom>
          <a:noFill/>
        </p:spPr>
        <p:txBody>
          <a:bodyPr wrap="square">
            <a:spAutoFit/>
          </a:bodyPr>
          <a:lstStyle/>
          <a:p>
            <a:r>
              <a:rPr lang="en-US" altLang="zh-CN" dirty="0"/>
              <a:t>	</a:t>
            </a:r>
            <a:r>
              <a:rPr lang="en-US" altLang="zh-CN" sz="2000" dirty="0"/>
              <a:t>3.</a:t>
            </a:r>
            <a:r>
              <a:rPr lang="zh-CN" altLang="en-US" sz="2000" dirty="0"/>
              <a:t>手机摄像</a:t>
            </a:r>
          </a:p>
          <a:p>
            <a:r>
              <a:rPr lang="en-US" altLang="zh-CN" sz="2000" dirty="0"/>
              <a:t>	</a:t>
            </a:r>
            <a:r>
              <a:rPr lang="zh-CN" altLang="en-US" sz="2000" dirty="0"/>
              <a:t>手机录像功能由来已久，但如果拍摄环境较为昏暗，景物离得太远，被拍摄对象运动速度较快，使用手机均无法拍出有审美价值的照片，所以早期手机拍摄照片几乎知识用手机简单记录，很少有人会在使用手机拍摄时思考如何构图、如何用光、如何能拍得好看。</a:t>
            </a:r>
          </a:p>
        </p:txBody>
      </p:sp>
      <p:pic>
        <p:nvPicPr>
          <p:cNvPr id="7" name="图片 6">
            <a:extLst>
              <a:ext uri="{FF2B5EF4-FFF2-40B4-BE49-F238E27FC236}">
                <a16:creationId xmlns:a16="http://schemas.microsoft.com/office/drawing/2014/main" id="{AC088D21-39DE-4EF4-9996-80EF6DFA8098}"/>
              </a:ext>
            </a:extLst>
          </p:cNvPr>
          <p:cNvPicPr/>
          <p:nvPr/>
        </p:nvPicPr>
        <p:blipFill>
          <a:blip r:embed="rId2"/>
          <a:stretch>
            <a:fillRect/>
          </a:stretch>
        </p:blipFill>
        <p:spPr>
          <a:xfrm>
            <a:off x="813305" y="3342779"/>
            <a:ext cx="4628079" cy="3009203"/>
          </a:xfrm>
          <a:prstGeom prst="rect">
            <a:avLst/>
          </a:prstGeom>
        </p:spPr>
      </p:pic>
      <p:sp>
        <p:nvSpPr>
          <p:cNvPr id="8" name="文本框 7">
            <a:extLst>
              <a:ext uri="{FF2B5EF4-FFF2-40B4-BE49-F238E27FC236}">
                <a16:creationId xmlns:a16="http://schemas.microsoft.com/office/drawing/2014/main" id="{CF59C9FD-DE78-44DE-BAD0-905810BFF525}"/>
              </a:ext>
            </a:extLst>
          </p:cNvPr>
          <p:cNvSpPr txBox="1"/>
          <p:nvPr/>
        </p:nvSpPr>
        <p:spPr>
          <a:xfrm>
            <a:off x="5910213" y="6013507"/>
            <a:ext cx="6532022" cy="338476"/>
          </a:xfrm>
          <a:prstGeom prst="rect">
            <a:avLst/>
          </a:prstGeom>
          <a:noFill/>
        </p:spPr>
        <p:txBody>
          <a:bodyPr wrap="square">
            <a:spAutoFit/>
          </a:bodyPr>
          <a:lstStyle/>
          <a:p>
            <a:r>
              <a:rPr lang="zh-CN" altLang="zh-CN" sz="1600" dirty="0">
                <a:solidFill>
                  <a:srgbClr val="FF0000"/>
                </a:solidFill>
                <a:ea typeface="宋体" panose="02010600030101010101" pitchFamily="2" charset="-122"/>
                <a:cs typeface="Times New Roman" panose="02020603050405020304" pitchFamily="18" charset="0"/>
              </a:rPr>
              <a:t>手机将会是初期学习视频制作拍摄素材不错的选择</a:t>
            </a:r>
            <a:endParaRPr lang="zh-CN" altLang="en-US" sz="1600" dirty="0">
              <a:solidFill>
                <a:srgbClr val="FF0000"/>
              </a:solidFill>
            </a:endParaRPr>
          </a:p>
        </p:txBody>
      </p:sp>
      <p:sp>
        <p:nvSpPr>
          <p:cNvPr id="9" name="文本框 8">
            <a:extLst>
              <a:ext uri="{FF2B5EF4-FFF2-40B4-BE49-F238E27FC236}">
                <a16:creationId xmlns:a16="http://schemas.microsoft.com/office/drawing/2014/main" id="{F8477065-A644-4DCC-A071-10F7BA61F42D}"/>
              </a:ext>
            </a:extLst>
          </p:cNvPr>
          <p:cNvSpPr txBox="1"/>
          <p:nvPr/>
        </p:nvSpPr>
        <p:spPr>
          <a:xfrm>
            <a:off x="1407707" y="909313"/>
            <a:ext cx="1620582" cy="523099"/>
          </a:xfrm>
          <a:prstGeom prst="rect">
            <a:avLst/>
          </a:prstGeom>
          <a:noFill/>
        </p:spPr>
        <p:txBody>
          <a:bodyPr wrap="none" rtlCol="0">
            <a:spAutoFit/>
          </a:bodyPr>
          <a:lstStyle/>
          <a:p>
            <a:r>
              <a:rPr lang="zh-CN" altLang="en-US" sz="2799" dirty="0"/>
              <a:t>视频设备</a:t>
            </a:r>
          </a:p>
        </p:txBody>
      </p:sp>
    </p:spTree>
    <p:extLst>
      <p:ext uri="{BB962C8B-B14F-4D97-AF65-F5344CB8AC3E}">
        <p14:creationId xmlns:p14="http://schemas.microsoft.com/office/powerpoint/2010/main" val="228283920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323133"/>
          </a:xfrm>
          <a:prstGeom prst="rect">
            <a:avLst/>
          </a:prstGeom>
          <a:noFill/>
        </p:spPr>
        <p:txBody>
          <a:bodyPr wrap="square">
            <a:spAutoFit/>
          </a:bodyPr>
          <a:lstStyle/>
          <a:p>
            <a:r>
              <a:rPr lang="en-US" altLang="zh-CN" sz="2000" dirty="0"/>
              <a:t>	</a:t>
            </a:r>
            <a:r>
              <a:rPr lang="zh-CN" altLang="en-US" sz="2000" dirty="0"/>
              <a:t>做视频离不开录音，清晰的、磁性的声音会给视频作品加分，如何选择适合的收音方案是视频营销的重要内容。我们一般用于收声的麦克风分为三种，电容麦克风，动圈麦克风和铝带麦克风，但是铝带麦克风售价昂贵又相当易坏，我们一般不会把铝带麦脱离固定的声学环境带出外景进行收音，几乎用不到。</a:t>
            </a:r>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音频设备</a:t>
            </a:r>
          </a:p>
        </p:txBody>
      </p:sp>
    </p:spTree>
    <p:extLst>
      <p:ext uri="{BB962C8B-B14F-4D97-AF65-F5344CB8AC3E}">
        <p14:creationId xmlns:p14="http://schemas.microsoft.com/office/powerpoint/2010/main" val="91219590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907773"/>
          </a:xfrm>
          <a:prstGeom prst="rect">
            <a:avLst/>
          </a:prstGeom>
          <a:noFill/>
        </p:spPr>
        <p:txBody>
          <a:bodyPr wrap="square">
            <a:spAutoFit/>
          </a:bodyPr>
          <a:lstStyle/>
          <a:p>
            <a:r>
              <a:rPr lang="en-US" altLang="zh-CN" sz="2000" dirty="0"/>
              <a:t>	1.</a:t>
            </a:r>
            <a:r>
              <a:rPr lang="zh-CN" altLang="en-US" sz="2000" dirty="0"/>
              <a:t>动圈麦克风</a:t>
            </a:r>
          </a:p>
          <a:p>
            <a:r>
              <a:rPr lang="zh-CN" altLang="en-US" sz="2000" dirty="0"/>
              <a:t>我们在</a:t>
            </a:r>
            <a:r>
              <a:rPr lang="en-US" altLang="zh-CN" sz="2000" dirty="0"/>
              <a:t>KTV</a:t>
            </a:r>
            <a:r>
              <a:rPr lang="zh-CN" altLang="en-US" sz="2000" dirty="0"/>
              <a:t>里常见的麦克风就是动圈麦克风，动圈麦克风的一个特点是非常不敏感，这种特点导致了收声距离较短，所以我们常见歌手会把这种麦克风放得很久，甚至贴在嘴上，这样就能很好的规避掉环境的噪声。动圈麦克风第二个特点就是声级大，对比电容麦不容易造成爆音。这种特点也造成了其一大缺点就是对声音细节的保留度不够。</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音频设备</a:t>
            </a:r>
          </a:p>
        </p:txBody>
      </p:sp>
      <p:pic>
        <p:nvPicPr>
          <p:cNvPr id="5" name="图片 4">
            <a:extLst>
              <a:ext uri="{FF2B5EF4-FFF2-40B4-BE49-F238E27FC236}">
                <a16:creationId xmlns:a16="http://schemas.microsoft.com/office/drawing/2014/main" id="{79309840-5284-4461-BD9D-47E06D3D4D50}"/>
              </a:ext>
            </a:extLst>
          </p:cNvPr>
          <p:cNvPicPr/>
          <p:nvPr/>
        </p:nvPicPr>
        <p:blipFill>
          <a:blip r:embed="rId2"/>
          <a:stretch>
            <a:fillRect/>
          </a:stretch>
        </p:blipFill>
        <p:spPr>
          <a:xfrm>
            <a:off x="881420" y="3320870"/>
            <a:ext cx="3328018" cy="3466686"/>
          </a:xfrm>
          <a:prstGeom prst="rect">
            <a:avLst/>
          </a:prstGeom>
        </p:spPr>
      </p:pic>
    </p:spTree>
    <p:extLst>
      <p:ext uri="{BB962C8B-B14F-4D97-AF65-F5344CB8AC3E}">
        <p14:creationId xmlns:p14="http://schemas.microsoft.com/office/powerpoint/2010/main" val="73270486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600068"/>
          </a:xfrm>
          <a:prstGeom prst="rect">
            <a:avLst/>
          </a:prstGeom>
          <a:noFill/>
        </p:spPr>
        <p:txBody>
          <a:bodyPr wrap="square">
            <a:spAutoFit/>
          </a:bodyPr>
          <a:lstStyle/>
          <a:p>
            <a:r>
              <a:rPr lang="en-US" altLang="zh-CN" sz="2000" dirty="0"/>
              <a:t>	2. </a:t>
            </a:r>
            <a:r>
              <a:rPr lang="zh-CN" altLang="en-US" sz="2000" dirty="0"/>
              <a:t>电容麦克风</a:t>
            </a:r>
          </a:p>
          <a:p>
            <a:r>
              <a:rPr lang="en-US" altLang="zh-CN" sz="2000" dirty="0"/>
              <a:t>	</a:t>
            </a:r>
            <a:r>
              <a:rPr lang="zh-CN" altLang="en-US" sz="2000" dirty="0"/>
              <a:t>与动圈麦克风相反的是电容麦克风，其灵敏度极高，因此对声音细节收录会非常丰富，当然这个缺点就是因为过于灵敏，所以在录制环境中一旦有噪音就会被收录。如果有一个很好的声学环境，很好的录音环境，电容麦就会带来更好的音质体验。</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音频设备</a:t>
            </a:r>
          </a:p>
        </p:txBody>
      </p:sp>
      <p:pic>
        <p:nvPicPr>
          <p:cNvPr id="7" name="图片 6">
            <a:extLst>
              <a:ext uri="{FF2B5EF4-FFF2-40B4-BE49-F238E27FC236}">
                <a16:creationId xmlns:a16="http://schemas.microsoft.com/office/drawing/2014/main" id="{300C5B59-1DA6-45F8-B1D9-668D6AD25639}"/>
              </a:ext>
            </a:extLst>
          </p:cNvPr>
          <p:cNvPicPr/>
          <p:nvPr/>
        </p:nvPicPr>
        <p:blipFill>
          <a:blip r:embed="rId2"/>
          <a:stretch>
            <a:fillRect/>
          </a:stretch>
        </p:blipFill>
        <p:spPr>
          <a:xfrm>
            <a:off x="1288571" y="3090524"/>
            <a:ext cx="3353385" cy="3521741"/>
          </a:xfrm>
          <a:prstGeom prst="rect">
            <a:avLst/>
          </a:prstGeom>
        </p:spPr>
      </p:pic>
    </p:spTree>
    <p:extLst>
      <p:ext uri="{BB962C8B-B14F-4D97-AF65-F5344CB8AC3E}">
        <p14:creationId xmlns:p14="http://schemas.microsoft.com/office/powerpoint/2010/main" val="7296402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2215478"/>
          </a:xfrm>
          <a:prstGeom prst="rect">
            <a:avLst/>
          </a:prstGeom>
          <a:noFill/>
        </p:spPr>
        <p:txBody>
          <a:bodyPr wrap="square">
            <a:spAutoFit/>
          </a:bodyPr>
          <a:lstStyle/>
          <a:p>
            <a:r>
              <a:rPr lang="en-US" altLang="zh-CN" sz="2000" dirty="0"/>
              <a:t>	3.</a:t>
            </a:r>
            <a:r>
              <a:rPr lang="zh-CN" altLang="en-US" sz="2000" dirty="0"/>
              <a:t>视频收音常用麦克风</a:t>
            </a:r>
          </a:p>
          <a:p>
            <a:r>
              <a:rPr lang="en-US" altLang="zh-CN" sz="2000" dirty="0"/>
              <a:t>	</a:t>
            </a:r>
            <a:r>
              <a:rPr lang="zh-CN" altLang="en-US" sz="2000" dirty="0"/>
              <a:t>如果经常拍摄视频的同学就会发现，无论是原生手机或者相机收音效果都不理想。如果日常拍个朋友圈还能正常支持，但是进行短视频营销，商业视频制作，收音也不能忽略，下面介绍几种商业环境中常用的麦克风。</a:t>
            </a:r>
          </a:p>
          <a:p>
            <a:r>
              <a:rPr lang="en-US" altLang="zh-CN" sz="2000" dirty="0"/>
              <a:t>	</a:t>
            </a:r>
            <a:r>
              <a:rPr lang="zh-CN" altLang="en-US" sz="2000" dirty="0"/>
              <a:t>微单迷你麦：十分小巧轻便，一般不需要额外的电池供电，可直接插在手机、单反、微单、电脑上工作，声音立体，可进行</a:t>
            </a:r>
            <a:r>
              <a:rPr lang="en-US" altLang="zh-CN" sz="2000" dirty="0"/>
              <a:t>1</a:t>
            </a:r>
            <a:r>
              <a:rPr lang="zh-CN" altLang="en-US" sz="2000" dirty="0"/>
              <a:t>米左右人声录制。</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音频设备</a:t>
            </a:r>
          </a:p>
        </p:txBody>
      </p:sp>
      <p:pic>
        <p:nvPicPr>
          <p:cNvPr id="9" name="图片 8">
            <a:extLst>
              <a:ext uri="{FF2B5EF4-FFF2-40B4-BE49-F238E27FC236}">
                <a16:creationId xmlns:a16="http://schemas.microsoft.com/office/drawing/2014/main" id="{4937FE36-E917-4CE1-9777-33E465B2EBC6}"/>
              </a:ext>
            </a:extLst>
          </p:cNvPr>
          <p:cNvPicPr/>
          <p:nvPr/>
        </p:nvPicPr>
        <p:blipFill>
          <a:blip r:embed="rId2"/>
          <a:stretch>
            <a:fillRect/>
          </a:stretch>
        </p:blipFill>
        <p:spPr>
          <a:xfrm>
            <a:off x="1359351" y="3890415"/>
            <a:ext cx="3840226" cy="2360384"/>
          </a:xfrm>
          <a:prstGeom prst="rect">
            <a:avLst/>
          </a:prstGeom>
        </p:spPr>
      </p:pic>
    </p:spTree>
    <p:extLst>
      <p:ext uri="{BB962C8B-B14F-4D97-AF65-F5344CB8AC3E}">
        <p14:creationId xmlns:p14="http://schemas.microsoft.com/office/powerpoint/2010/main" val="3541479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938543"/>
          </a:xfrm>
          <a:prstGeom prst="rect">
            <a:avLst/>
          </a:prstGeom>
          <a:noFill/>
        </p:spPr>
        <p:txBody>
          <a:bodyPr wrap="square">
            <a:spAutoFit/>
          </a:bodyPr>
          <a:lstStyle/>
          <a:p>
            <a:r>
              <a:rPr lang="en-US" altLang="zh-CN" sz="2000" dirty="0"/>
              <a:t>	3.</a:t>
            </a:r>
            <a:r>
              <a:rPr lang="zh-CN" altLang="en-US" sz="2000" dirty="0"/>
              <a:t>视频收音常用麦克风</a:t>
            </a:r>
          </a:p>
          <a:p>
            <a:r>
              <a:rPr lang="en-US" altLang="zh-CN" sz="2000" dirty="0"/>
              <a:t>	</a:t>
            </a:r>
            <a:r>
              <a:rPr lang="zh-CN" altLang="en-US" sz="2000" dirty="0"/>
              <a:t>如果经常拍摄视频的同学就会发现，无论是原生手机或者相机收音效果都不理想。如果日常拍个朋友圈还能正常支持，但是进行短视频营销，商业视频制作，收音也不能忽略，下面介绍几种商业环境中常用的麦克风。</a:t>
            </a:r>
          </a:p>
          <a:p>
            <a:r>
              <a:rPr lang="en-US" altLang="zh-CN" sz="2000" dirty="0"/>
              <a:t>	</a:t>
            </a:r>
            <a:r>
              <a:rPr lang="zh-CN" altLang="en-US" sz="2000" dirty="0"/>
              <a:t>枪麦：枪麦，又叫枪型话筒，有着较强的指向性，具有很好的远距离收音效果，增强画面的真实感。</a:t>
            </a:r>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音频设备</a:t>
            </a:r>
          </a:p>
        </p:txBody>
      </p:sp>
      <p:pic>
        <p:nvPicPr>
          <p:cNvPr id="7" name="图片 6">
            <a:extLst>
              <a:ext uri="{FF2B5EF4-FFF2-40B4-BE49-F238E27FC236}">
                <a16:creationId xmlns:a16="http://schemas.microsoft.com/office/drawing/2014/main" id="{5303BBBB-402B-4289-BAFB-8C23A7917BA2}"/>
              </a:ext>
            </a:extLst>
          </p:cNvPr>
          <p:cNvPicPr/>
          <p:nvPr/>
        </p:nvPicPr>
        <p:blipFill>
          <a:blip r:embed="rId2"/>
          <a:stretch>
            <a:fillRect/>
          </a:stretch>
        </p:blipFill>
        <p:spPr>
          <a:xfrm>
            <a:off x="1242036" y="3633208"/>
            <a:ext cx="4176489" cy="2800825"/>
          </a:xfrm>
          <a:prstGeom prst="rect">
            <a:avLst/>
          </a:prstGeom>
        </p:spPr>
      </p:pic>
    </p:spTree>
    <p:extLst>
      <p:ext uri="{BB962C8B-B14F-4D97-AF65-F5344CB8AC3E}">
        <p14:creationId xmlns:p14="http://schemas.microsoft.com/office/powerpoint/2010/main" val="109806757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3.6.1  </a:t>
            </a:r>
            <a:r>
              <a:rPr lang="zh-CN" altLang="en-US" dirty="0"/>
              <a:t>常见音视频设备</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2246249"/>
          </a:xfrm>
          <a:prstGeom prst="rect">
            <a:avLst/>
          </a:prstGeom>
          <a:noFill/>
        </p:spPr>
        <p:txBody>
          <a:bodyPr wrap="square">
            <a:spAutoFit/>
          </a:bodyPr>
          <a:lstStyle/>
          <a:p>
            <a:r>
              <a:rPr lang="en-US" altLang="zh-CN" sz="2000" dirty="0"/>
              <a:t>	3.</a:t>
            </a:r>
            <a:r>
              <a:rPr lang="zh-CN" altLang="en-US" sz="2000" dirty="0"/>
              <a:t>视频收音常用麦克风</a:t>
            </a:r>
          </a:p>
          <a:p>
            <a:r>
              <a:rPr lang="en-US" altLang="zh-CN" sz="2000" dirty="0"/>
              <a:t>	</a:t>
            </a:r>
            <a:r>
              <a:rPr lang="zh-CN" altLang="en-US" sz="2000" dirty="0"/>
              <a:t>如果经常拍摄视频的同学就会发现，无论是原生手机或者相机收音效果都不理想。如果日常拍个朋友圈还能正常支持，但是进行短视频营销，商业视频制作，收音也不能忽略，下面介绍几种商业环境中常用的麦克风。</a:t>
            </a:r>
          </a:p>
          <a:p>
            <a:r>
              <a:rPr lang="en-US" altLang="zh-CN" sz="2000" dirty="0"/>
              <a:t>	</a:t>
            </a:r>
            <a:r>
              <a:rPr lang="zh-CN" altLang="en-US" sz="2000" dirty="0"/>
              <a:t>无线麦：无线麦克风因为不用通过音频线连接，使用方便安全，是视频拍摄中常用麦之一。但使用时对位置要求较高，小心衣服的摩擦和注意不要抓麦克风网头，不恰当的使用方式会丧失麦克风原有的优越特性。</a:t>
            </a:r>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1620582" cy="523099"/>
          </a:xfrm>
          <a:prstGeom prst="rect">
            <a:avLst/>
          </a:prstGeom>
          <a:noFill/>
        </p:spPr>
        <p:txBody>
          <a:bodyPr wrap="none" rtlCol="0">
            <a:spAutoFit/>
          </a:bodyPr>
          <a:lstStyle/>
          <a:p>
            <a:r>
              <a:rPr lang="zh-CN" altLang="en-US" sz="2799" dirty="0"/>
              <a:t>音频设备</a:t>
            </a:r>
          </a:p>
        </p:txBody>
      </p:sp>
      <p:pic>
        <p:nvPicPr>
          <p:cNvPr id="9" name="图片 8">
            <a:extLst>
              <a:ext uri="{FF2B5EF4-FFF2-40B4-BE49-F238E27FC236}">
                <a16:creationId xmlns:a16="http://schemas.microsoft.com/office/drawing/2014/main" id="{77F2E7FA-0760-4ED2-AC55-9E134B250E4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202071" y="3794750"/>
            <a:ext cx="2741957" cy="2741957"/>
          </a:xfrm>
          <a:prstGeom prst="rect">
            <a:avLst/>
          </a:prstGeom>
          <a:noFill/>
          <a:ln>
            <a:noFill/>
          </a:ln>
        </p:spPr>
      </p:pic>
    </p:spTree>
    <p:extLst>
      <p:ext uri="{BB962C8B-B14F-4D97-AF65-F5344CB8AC3E}">
        <p14:creationId xmlns:p14="http://schemas.microsoft.com/office/powerpoint/2010/main" val="83502696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3.6.2  </a:t>
            </a:r>
            <a:r>
              <a:rPr lang="zh-CN" altLang="en-US" dirty="0"/>
              <a:t>常见视频处理软件</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600068"/>
          </a:xfrm>
          <a:prstGeom prst="rect">
            <a:avLst/>
          </a:prstGeom>
          <a:noFill/>
        </p:spPr>
        <p:txBody>
          <a:bodyPr wrap="square">
            <a:spAutoFit/>
          </a:bodyPr>
          <a:lstStyle/>
          <a:p>
            <a:r>
              <a:rPr lang="en-US" altLang="zh-CN" sz="2000" dirty="0"/>
              <a:t>	1.</a:t>
            </a:r>
            <a:r>
              <a:rPr lang="zh-CN" altLang="en-US" sz="2000" dirty="0"/>
              <a:t>剪映</a:t>
            </a:r>
          </a:p>
          <a:p>
            <a:r>
              <a:rPr lang="en-US" altLang="zh-CN" sz="2000" dirty="0"/>
              <a:t>	</a:t>
            </a:r>
            <a:r>
              <a:rPr lang="zh-CN" altLang="en-US" sz="2000" dirty="0"/>
              <a:t>剪映长期位于手机视频制作版块的榜首，是一款免费的、功能强大的手机视频处理</a:t>
            </a:r>
            <a:r>
              <a:rPr lang="en-US" altLang="zh-CN" sz="2000" dirty="0"/>
              <a:t>App</a:t>
            </a:r>
            <a:r>
              <a:rPr lang="zh-CN" altLang="en-US" sz="2000" dirty="0"/>
              <a:t>，集成了分割、变速、倒放、旋转等功能，内置专业风格滤镜，一键美颜等功能。与抖音共享音乐库，还有贴纸等内容。操作界面与电脑</a:t>
            </a:r>
            <a:r>
              <a:rPr lang="en-US" altLang="zh-CN" sz="2000" dirty="0"/>
              <a:t>pr</a:t>
            </a:r>
            <a:r>
              <a:rPr lang="zh-CN" altLang="en-US" sz="2000" dirty="0"/>
              <a:t>类似。</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6" y="909313"/>
            <a:ext cx="1261592" cy="523099"/>
          </a:xfrm>
          <a:prstGeom prst="rect">
            <a:avLst/>
          </a:prstGeom>
          <a:noFill/>
        </p:spPr>
        <p:txBody>
          <a:bodyPr wrap="none" rtlCol="0">
            <a:spAutoFit/>
          </a:bodyPr>
          <a:lstStyle/>
          <a:p>
            <a:r>
              <a:rPr lang="zh-CN" altLang="en-US" sz="2799" dirty="0"/>
              <a:t>手机端</a:t>
            </a:r>
          </a:p>
        </p:txBody>
      </p:sp>
      <p:pic>
        <p:nvPicPr>
          <p:cNvPr id="5" name="图片 4">
            <a:extLst>
              <a:ext uri="{FF2B5EF4-FFF2-40B4-BE49-F238E27FC236}">
                <a16:creationId xmlns:a16="http://schemas.microsoft.com/office/drawing/2014/main" id="{B8D0C019-D304-4FF7-BBCA-A371B4668834}"/>
              </a:ext>
            </a:extLst>
          </p:cNvPr>
          <p:cNvPicPr/>
          <p:nvPr/>
        </p:nvPicPr>
        <p:blipFill>
          <a:blip r:embed="rId2"/>
          <a:stretch>
            <a:fillRect/>
          </a:stretch>
        </p:blipFill>
        <p:spPr>
          <a:xfrm>
            <a:off x="1359350" y="3054571"/>
            <a:ext cx="3017197" cy="3519053"/>
          </a:xfrm>
          <a:prstGeom prst="rect">
            <a:avLst/>
          </a:prstGeom>
        </p:spPr>
      </p:pic>
    </p:spTree>
    <p:extLst>
      <p:ext uri="{BB962C8B-B14F-4D97-AF65-F5344CB8AC3E}">
        <p14:creationId xmlns:p14="http://schemas.microsoft.com/office/powerpoint/2010/main" val="163926151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3.1.3</a:t>
            </a:r>
            <a:r>
              <a:rPr lang="zh-CN" altLang="en-US" dirty="0"/>
              <a:t>　找准新媒体运营的定位</a:t>
            </a:r>
          </a:p>
        </p:txBody>
      </p:sp>
      <p:sp>
        <p:nvSpPr>
          <p:cNvPr id="3" name="内容占位符 2"/>
          <p:cNvSpPr>
            <a:spLocks noGrp="1"/>
          </p:cNvSpPr>
          <p:nvPr>
            <p:ph idx="1"/>
          </p:nvPr>
        </p:nvSpPr>
        <p:spPr>
          <a:xfrm>
            <a:off x="1244173" y="1386608"/>
            <a:ext cx="5575728" cy="4509368"/>
          </a:xfrm>
        </p:spPr>
        <p:txBody>
          <a:bodyPr>
            <a:normAutofit/>
          </a:bodyPr>
          <a:lstStyle/>
          <a:p>
            <a:r>
              <a:rPr lang="zh-CN" altLang="en-US" dirty="0"/>
              <a:t>平台的定位非常重要，所有新媒体平台对外展现的形式无外乎三种，文字、视频、音频以及图片，开始定位前，我们要先确定内容的呈现形式，语音？文字？还是图片、视频，只有形式确定了才能对内容进行定位。其实现在普遍对于内容的展现形式还是文字、图片比较多，炫酷的视频以及具有干货内容的语音使用率相对文字图片还是要低一些的形式，所以我们不妨根据自己公众号的特点来合理选用它们。</a:t>
            </a:r>
            <a:endParaRPr lang="en-US" altLang="zh-CN" dirty="0"/>
          </a:p>
        </p:txBody>
      </p:sp>
      <p:pic>
        <p:nvPicPr>
          <p:cNvPr id="6" name="图片 5">
            <a:extLst>
              <a:ext uri="{FF2B5EF4-FFF2-40B4-BE49-F238E27FC236}">
                <a16:creationId xmlns:a16="http://schemas.microsoft.com/office/drawing/2014/main" id="{EEF314AE-DE63-4B7C-B648-9D9FE1DCF10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7263080" y="2083954"/>
            <a:ext cx="3688398" cy="3114675"/>
          </a:xfrm>
          <a:prstGeom prst="rect">
            <a:avLst/>
          </a:prstGeom>
          <a:noFill/>
          <a:ln w="9525">
            <a:noFill/>
            <a:miter lim="800000"/>
            <a:headEnd/>
            <a:tailEnd/>
          </a:ln>
        </p:spPr>
      </p:pic>
    </p:spTree>
    <p:extLst>
      <p:ext uri="{BB962C8B-B14F-4D97-AF65-F5344CB8AC3E}">
        <p14:creationId xmlns:p14="http://schemas.microsoft.com/office/powerpoint/2010/main" val="1954126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3.6.2  </a:t>
            </a:r>
            <a:r>
              <a:rPr lang="zh-CN" altLang="en-US" dirty="0"/>
              <a:t>常见视频处理软件</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600068"/>
          </a:xfrm>
          <a:prstGeom prst="rect">
            <a:avLst/>
          </a:prstGeom>
          <a:noFill/>
        </p:spPr>
        <p:txBody>
          <a:bodyPr wrap="square">
            <a:spAutoFit/>
          </a:bodyPr>
          <a:lstStyle/>
          <a:p>
            <a:r>
              <a:rPr lang="en-US" altLang="zh-CN" sz="2000" dirty="0"/>
              <a:t>	2.</a:t>
            </a:r>
            <a:r>
              <a:rPr lang="zh-CN" altLang="en-US" sz="2000" dirty="0"/>
              <a:t>巧影</a:t>
            </a:r>
          </a:p>
          <a:p>
            <a:r>
              <a:rPr lang="en-US" altLang="zh-CN" sz="2000" dirty="0"/>
              <a:t>	</a:t>
            </a:r>
            <a:r>
              <a:rPr lang="zh-CN" altLang="en-US" sz="2000" dirty="0"/>
              <a:t>巧影是一款可在手机系统上运行的专业视频编辑应用，为剪辑中的 视频、图像、贴图、文本、手写提供多图层操作功能。基本功能和剪映相识，特点是功能集成在右侧仪表盘上，便于操作，但很多功能和内容需要收费。</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6" y="909313"/>
            <a:ext cx="1261592" cy="523099"/>
          </a:xfrm>
          <a:prstGeom prst="rect">
            <a:avLst/>
          </a:prstGeom>
          <a:noFill/>
        </p:spPr>
        <p:txBody>
          <a:bodyPr wrap="none" rtlCol="0">
            <a:spAutoFit/>
          </a:bodyPr>
          <a:lstStyle/>
          <a:p>
            <a:r>
              <a:rPr lang="zh-CN" altLang="en-US" sz="2799" dirty="0"/>
              <a:t>手机端</a:t>
            </a:r>
          </a:p>
        </p:txBody>
      </p:sp>
      <p:pic>
        <p:nvPicPr>
          <p:cNvPr id="7" name="图片 6">
            <a:extLst>
              <a:ext uri="{FF2B5EF4-FFF2-40B4-BE49-F238E27FC236}">
                <a16:creationId xmlns:a16="http://schemas.microsoft.com/office/drawing/2014/main" id="{5F49E59E-8A9D-4716-809A-EAF3AA6AEAAC}"/>
              </a:ext>
            </a:extLst>
          </p:cNvPr>
          <p:cNvPicPr/>
          <p:nvPr/>
        </p:nvPicPr>
        <p:blipFill>
          <a:blip r:embed="rId2"/>
          <a:stretch>
            <a:fillRect/>
          </a:stretch>
        </p:blipFill>
        <p:spPr>
          <a:xfrm>
            <a:off x="1407706" y="3148569"/>
            <a:ext cx="5741481" cy="3044320"/>
          </a:xfrm>
          <a:prstGeom prst="rect">
            <a:avLst/>
          </a:prstGeom>
        </p:spPr>
      </p:pic>
    </p:spTree>
    <p:extLst>
      <p:ext uri="{BB962C8B-B14F-4D97-AF65-F5344CB8AC3E}">
        <p14:creationId xmlns:p14="http://schemas.microsoft.com/office/powerpoint/2010/main" val="62011216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3.6.2  </a:t>
            </a:r>
            <a:r>
              <a:rPr lang="zh-CN" altLang="en-US" dirty="0"/>
              <a:t>常见视频处理软件</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292363"/>
          </a:xfrm>
          <a:prstGeom prst="rect">
            <a:avLst/>
          </a:prstGeom>
          <a:noFill/>
        </p:spPr>
        <p:txBody>
          <a:bodyPr wrap="square">
            <a:spAutoFit/>
          </a:bodyPr>
          <a:lstStyle/>
          <a:p>
            <a:r>
              <a:rPr lang="en-US" altLang="zh-CN" sz="2000" dirty="0"/>
              <a:t>	3.</a:t>
            </a:r>
            <a:r>
              <a:rPr lang="zh-CN" altLang="en-US" sz="2000" dirty="0"/>
              <a:t>必剪</a:t>
            </a:r>
          </a:p>
          <a:p>
            <a:r>
              <a:rPr lang="en-US" altLang="zh-CN" sz="2000" dirty="0"/>
              <a:t>	</a:t>
            </a:r>
            <a:r>
              <a:rPr lang="zh-CN" altLang="en-US" sz="2000" dirty="0"/>
              <a:t>必剪是哔哩哔哩官方移动创作</a:t>
            </a:r>
            <a:r>
              <a:rPr lang="en-US" altLang="zh-CN" sz="2000" dirty="0"/>
              <a:t>App</a:t>
            </a:r>
            <a:r>
              <a:rPr lang="zh-CN" altLang="en-US" sz="2000" dirty="0"/>
              <a:t>，网上具有完整且免费的教程，实际操作与剪映相似，是很好的学习视频剪辑平台。官方经常发布活动，鼓励剪辑新手创作与发布视频。</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6" y="909313"/>
            <a:ext cx="1261592" cy="523099"/>
          </a:xfrm>
          <a:prstGeom prst="rect">
            <a:avLst/>
          </a:prstGeom>
          <a:noFill/>
        </p:spPr>
        <p:txBody>
          <a:bodyPr wrap="none" rtlCol="0">
            <a:spAutoFit/>
          </a:bodyPr>
          <a:lstStyle/>
          <a:p>
            <a:r>
              <a:rPr lang="zh-CN" altLang="en-US" sz="2799" dirty="0"/>
              <a:t>手机端</a:t>
            </a:r>
          </a:p>
        </p:txBody>
      </p:sp>
      <p:pic>
        <p:nvPicPr>
          <p:cNvPr id="9" name="图片 8">
            <a:extLst>
              <a:ext uri="{FF2B5EF4-FFF2-40B4-BE49-F238E27FC236}">
                <a16:creationId xmlns:a16="http://schemas.microsoft.com/office/drawing/2014/main" id="{8103D89C-0ADC-4F0D-B08D-E345FEBE3769}"/>
              </a:ext>
            </a:extLst>
          </p:cNvPr>
          <p:cNvPicPr/>
          <p:nvPr/>
        </p:nvPicPr>
        <p:blipFill>
          <a:blip r:embed="rId2"/>
          <a:stretch>
            <a:fillRect/>
          </a:stretch>
        </p:blipFill>
        <p:spPr>
          <a:xfrm>
            <a:off x="1407706" y="2607541"/>
            <a:ext cx="2200401" cy="4002114"/>
          </a:xfrm>
          <a:prstGeom prst="rect">
            <a:avLst/>
          </a:prstGeom>
        </p:spPr>
      </p:pic>
    </p:spTree>
    <p:extLst>
      <p:ext uri="{BB962C8B-B14F-4D97-AF65-F5344CB8AC3E}">
        <p14:creationId xmlns:p14="http://schemas.microsoft.com/office/powerpoint/2010/main" val="400758695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3.6.2  </a:t>
            </a:r>
            <a:r>
              <a:rPr lang="zh-CN" altLang="en-US" dirty="0"/>
              <a:t>常见视频处理软件</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600068"/>
          </a:xfrm>
          <a:prstGeom prst="rect">
            <a:avLst/>
          </a:prstGeom>
          <a:noFill/>
        </p:spPr>
        <p:txBody>
          <a:bodyPr wrap="square">
            <a:spAutoFit/>
          </a:bodyPr>
          <a:lstStyle/>
          <a:p>
            <a:r>
              <a:rPr lang="en-US" altLang="zh-CN" sz="2000" dirty="0"/>
              <a:t>	1.</a:t>
            </a:r>
            <a:r>
              <a:rPr lang="zh-CN" altLang="en-US" sz="2000" dirty="0"/>
              <a:t>会声会影</a:t>
            </a:r>
          </a:p>
          <a:p>
            <a:r>
              <a:rPr lang="en-US" altLang="zh-CN" sz="2000" dirty="0"/>
              <a:t>	</a:t>
            </a:r>
            <a:r>
              <a:rPr lang="zh-CN" altLang="en-US" sz="2000" dirty="0"/>
              <a:t>会声会影是一款智能、快速、简单的视频剪辑软件，预设</a:t>
            </a:r>
            <a:r>
              <a:rPr lang="en-US" altLang="zh-CN" sz="2000" dirty="0"/>
              <a:t>2000</a:t>
            </a:r>
            <a:r>
              <a:rPr lang="zh-CN" altLang="en-US" sz="2000" dirty="0"/>
              <a:t>多个特效、转场、标题样本，支持导出</a:t>
            </a:r>
            <a:r>
              <a:rPr lang="en-US" altLang="zh-CN" sz="2000" dirty="0"/>
              <a:t>Mov</a:t>
            </a:r>
            <a:r>
              <a:rPr lang="zh-CN" altLang="en-US" sz="2000" dirty="0"/>
              <a:t>透明格式素材，支持</a:t>
            </a:r>
            <a:r>
              <a:rPr lang="en-US" altLang="zh-CN" sz="2000" dirty="0"/>
              <a:t>LUT</a:t>
            </a:r>
            <a:r>
              <a:rPr lang="zh-CN" altLang="en-US" sz="2000" dirty="0"/>
              <a:t>一键调色，支持多机位剪辑。会声会影的灵活性和易用性成就与众不同的视频剪辑体验， 备受高级用户和入门级用户的青睐。</a:t>
            </a:r>
          </a:p>
          <a:p>
            <a:endParaRPr lang="zh-CN" altLang="en-US" dirty="0"/>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982734" cy="523099"/>
          </a:xfrm>
          <a:prstGeom prst="rect">
            <a:avLst/>
          </a:prstGeom>
          <a:noFill/>
        </p:spPr>
        <p:txBody>
          <a:bodyPr wrap="none" rtlCol="0">
            <a:spAutoFit/>
          </a:bodyPr>
          <a:lstStyle/>
          <a:p>
            <a:r>
              <a:rPr lang="en-US" altLang="zh-CN" sz="2799" dirty="0"/>
              <a:t>PC</a:t>
            </a:r>
            <a:r>
              <a:rPr lang="zh-CN" altLang="en-US" sz="2799" dirty="0"/>
              <a:t>端</a:t>
            </a:r>
          </a:p>
        </p:txBody>
      </p:sp>
    </p:spTree>
    <p:extLst>
      <p:ext uri="{BB962C8B-B14F-4D97-AF65-F5344CB8AC3E}">
        <p14:creationId xmlns:p14="http://schemas.microsoft.com/office/powerpoint/2010/main" val="954435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3.6.2  </a:t>
            </a:r>
            <a:r>
              <a:rPr lang="zh-CN" altLang="en-US" dirty="0"/>
              <a:t>常见视频处理软件</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630838"/>
          </a:xfrm>
          <a:prstGeom prst="rect">
            <a:avLst/>
          </a:prstGeom>
          <a:noFill/>
        </p:spPr>
        <p:txBody>
          <a:bodyPr wrap="square">
            <a:spAutoFit/>
          </a:bodyPr>
          <a:lstStyle/>
          <a:p>
            <a:r>
              <a:rPr lang="en-US" altLang="zh-CN" sz="2000" dirty="0"/>
              <a:t>	2.PR</a:t>
            </a:r>
          </a:p>
          <a:p>
            <a:r>
              <a:rPr lang="en-US" altLang="zh-CN" sz="2000" dirty="0"/>
              <a:t>Adobe Premiere Pro</a:t>
            </a:r>
            <a:r>
              <a:rPr lang="zh-CN" altLang="en-US" sz="2000" dirty="0"/>
              <a:t>，简称</a:t>
            </a:r>
            <a:r>
              <a:rPr lang="en-US" altLang="zh-CN" sz="2000" dirty="0" err="1"/>
              <a:t>Pr</a:t>
            </a:r>
            <a:r>
              <a:rPr lang="zh-CN" altLang="en-US" sz="2000" dirty="0"/>
              <a:t>，是由</a:t>
            </a:r>
            <a:r>
              <a:rPr lang="en-US" altLang="zh-CN" sz="2000" dirty="0"/>
              <a:t>Adobe</a:t>
            </a:r>
            <a:r>
              <a:rPr lang="zh-CN" altLang="en-US" sz="2000" dirty="0"/>
              <a:t>公司开发的一款视频编辑软件。现在常用的版本有</a:t>
            </a:r>
            <a:r>
              <a:rPr lang="en-US" altLang="zh-CN" sz="2000" dirty="0"/>
              <a:t>CS4</a:t>
            </a:r>
            <a:r>
              <a:rPr lang="zh-CN" altLang="en-US" sz="2000" dirty="0"/>
              <a:t>、</a:t>
            </a:r>
            <a:r>
              <a:rPr lang="en-US" altLang="zh-CN" sz="2000" dirty="0"/>
              <a:t>CS5</a:t>
            </a:r>
            <a:r>
              <a:rPr lang="zh-CN" altLang="en-US" sz="2000" dirty="0"/>
              <a:t>、</a:t>
            </a:r>
            <a:r>
              <a:rPr lang="en-US" altLang="zh-CN" sz="2000" dirty="0"/>
              <a:t>CS6</a:t>
            </a:r>
            <a:r>
              <a:rPr lang="zh-CN" altLang="en-US" sz="2000" dirty="0"/>
              <a:t>、</a:t>
            </a:r>
            <a:r>
              <a:rPr lang="en-US" altLang="zh-CN" sz="2000" dirty="0"/>
              <a:t>CC 2014</a:t>
            </a:r>
            <a:r>
              <a:rPr lang="zh-CN" altLang="en-US" sz="2000" dirty="0"/>
              <a:t>、</a:t>
            </a:r>
            <a:r>
              <a:rPr lang="en-US" altLang="zh-CN" sz="2000" dirty="0"/>
              <a:t>CC 2015</a:t>
            </a:r>
            <a:r>
              <a:rPr lang="zh-CN" altLang="en-US" sz="2000" dirty="0"/>
              <a:t>、</a:t>
            </a:r>
            <a:r>
              <a:rPr lang="en-US" altLang="zh-CN" sz="2000" dirty="0"/>
              <a:t>CC 2017</a:t>
            </a:r>
            <a:r>
              <a:rPr lang="zh-CN" altLang="en-US" sz="2000" dirty="0"/>
              <a:t>、</a:t>
            </a:r>
            <a:r>
              <a:rPr lang="en-US" altLang="zh-CN" sz="2000" dirty="0"/>
              <a:t>CC 2018</a:t>
            </a:r>
            <a:r>
              <a:rPr lang="zh-CN" altLang="en-US" sz="2000" dirty="0"/>
              <a:t>、</a:t>
            </a:r>
            <a:r>
              <a:rPr lang="en-US" altLang="zh-CN" sz="2000" dirty="0"/>
              <a:t>CC 2019</a:t>
            </a:r>
            <a:r>
              <a:rPr lang="zh-CN" altLang="en-US" sz="2000" dirty="0"/>
              <a:t>、</a:t>
            </a:r>
            <a:r>
              <a:rPr lang="en-US" altLang="zh-CN" sz="2000" dirty="0"/>
              <a:t>CC2020</a:t>
            </a:r>
            <a:r>
              <a:rPr lang="zh-CN" altLang="en-US" sz="2000" dirty="0"/>
              <a:t>以及</a:t>
            </a:r>
            <a:r>
              <a:rPr lang="en-US" altLang="zh-CN" sz="2000" dirty="0"/>
              <a:t>2021</a:t>
            </a:r>
            <a:r>
              <a:rPr lang="zh-CN" altLang="en-US" sz="2000" dirty="0"/>
              <a:t>版本。</a:t>
            </a:r>
            <a:r>
              <a:rPr lang="en-US" altLang="zh-CN" sz="2000" dirty="0"/>
              <a:t>Adobe Premiere</a:t>
            </a:r>
            <a:r>
              <a:rPr lang="zh-CN" altLang="en-US" sz="2000" dirty="0"/>
              <a:t>有较好的兼容性，且可以与</a:t>
            </a:r>
            <a:r>
              <a:rPr lang="en-US" altLang="zh-CN" sz="2000" dirty="0"/>
              <a:t>Adobe</a:t>
            </a:r>
            <a:r>
              <a:rPr lang="zh-CN" altLang="en-US" sz="2000" dirty="0"/>
              <a:t>公司推出的其他软件相互协作。目前这款软件广泛应用于广告制作和电视节目制作中。</a:t>
            </a:r>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982734" cy="523099"/>
          </a:xfrm>
          <a:prstGeom prst="rect">
            <a:avLst/>
          </a:prstGeom>
          <a:noFill/>
        </p:spPr>
        <p:txBody>
          <a:bodyPr wrap="none" rtlCol="0">
            <a:spAutoFit/>
          </a:bodyPr>
          <a:lstStyle/>
          <a:p>
            <a:r>
              <a:rPr lang="en-US" altLang="zh-CN" sz="2799" dirty="0"/>
              <a:t>PC</a:t>
            </a:r>
            <a:r>
              <a:rPr lang="zh-CN" altLang="en-US" sz="2799" dirty="0"/>
              <a:t>端</a:t>
            </a:r>
          </a:p>
        </p:txBody>
      </p:sp>
      <p:pic>
        <p:nvPicPr>
          <p:cNvPr id="5" name="图片 4">
            <a:extLst>
              <a:ext uri="{FF2B5EF4-FFF2-40B4-BE49-F238E27FC236}">
                <a16:creationId xmlns:a16="http://schemas.microsoft.com/office/drawing/2014/main" id="{37D377AA-F896-4C6F-B804-52002660B245}"/>
              </a:ext>
            </a:extLst>
          </p:cNvPr>
          <p:cNvPicPr/>
          <p:nvPr/>
        </p:nvPicPr>
        <p:blipFill>
          <a:blip r:embed="rId2"/>
          <a:stretch>
            <a:fillRect/>
          </a:stretch>
        </p:blipFill>
        <p:spPr>
          <a:xfrm>
            <a:off x="996451" y="3429000"/>
            <a:ext cx="5876911" cy="3244450"/>
          </a:xfrm>
          <a:prstGeom prst="rect">
            <a:avLst/>
          </a:prstGeom>
        </p:spPr>
      </p:pic>
    </p:spTree>
    <p:extLst>
      <p:ext uri="{BB962C8B-B14F-4D97-AF65-F5344CB8AC3E}">
        <p14:creationId xmlns:p14="http://schemas.microsoft.com/office/powerpoint/2010/main" val="30338274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3.6.2  </a:t>
            </a:r>
            <a:r>
              <a:rPr lang="zh-CN" altLang="en-US" dirty="0"/>
              <a:t>常见视频处理软件</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22142" y="1490457"/>
            <a:ext cx="10376147" cy="1938543"/>
          </a:xfrm>
          <a:prstGeom prst="rect">
            <a:avLst/>
          </a:prstGeom>
          <a:noFill/>
        </p:spPr>
        <p:txBody>
          <a:bodyPr wrap="square">
            <a:spAutoFit/>
          </a:bodyPr>
          <a:lstStyle/>
          <a:p>
            <a:r>
              <a:rPr lang="en-US" altLang="zh-CN" sz="2000" dirty="0"/>
              <a:t>	3.AE</a:t>
            </a:r>
          </a:p>
          <a:p>
            <a:r>
              <a:rPr lang="en-US" altLang="zh-CN" sz="2000" dirty="0"/>
              <a:t>	Adobe After Effects</a:t>
            </a:r>
            <a:r>
              <a:rPr lang="zh-CN" altLang="en-US" sz="2000" dirty="0"/>
              <a:t>简称“</a:t>
            </a:r>
            <a:r>
              <a:rPr lang="en-US" altLang="zh-CN" sz="2000" dirty="0"/>
              <a:t>AE”</a:t>
            </a:r>
            <a:r>
              <a:rPr lang="zh-CN" altLang="en-US" sz="2000" dirty="0"/>
              <a:t>是</a:t>
            </a:r>
            <a:r>
              <a:rPr lang="en-US" altLang="zh-CN" sz="2000" dirty="0"/>
              <a:t>Adobe</a:t>
            </a:r>
            <a:r>
              <a:rPr lang="zh-CN" altLang="en-US" sz="2000" dirty="0"/>
              <a:t>公司推出的一款图形视频处理软件，适用于从事设计和视频特技的机构，包括电视台、动画制作公司、个人后期制作工作室以及多媒体工作室。属于层类型后期软件。</a:t>
            </a:r>
          </a:p>
          <a:p>
            <a:r>
              <a:rPr lang="en-US" altLang="zh-CN" sz="2000" dirty="0"/>
              <a:t>	AE</a:t>
            </a:r>
            <a:r>
              <a:rPr lang="zh-CN" altLang="en-US" sz="2000" dirty="0"/>
              <a:t>（</a:t>
            </a:r>
            <a:r>
              <a:rPr lang="en-US" altLang="zh-CN" sz="2000" dirty="0"/>
              <a:t>After Effects</a:t>
            </a:r>
            <a:r>
              <a:rPr lang="zh-CN" altLang="en-US" sz="2000" dirty="0"/>
              <a:t>）是</a:t>
            </a:r>
            <a:r>
              <a:rPr lang="en-US" altLang="zh-CN" sz="2000" dirty="0"/>
              <a:t>Premiere</a:t>
            </a:r>
            <a:r>
              <a:rPr lang="zh-CN" altLang="en-US" sz="2000" dirty="0"/>
              <a:t>的兄弟产品，它是一套动态图形的设计工具和特效合成软件。</a:t>
            </a:r>
          </a:p>
        </p:txBody>
      </p:sp>
      <p:sp>
        <p:nvSpPr>
          <p:cNvPr id="8" name="文本框 7">
            <a:extLst>
              <a:ext uri="{FF2B5EF4-FFF2-40B4-BE49-F238E27FC236}">
                <a16:creationId xmlns:a16="http://schemas.microsoft.com/office/drawing/2014/main" id="{A4F57638-1A57-4278-80F3-15C7F2904B7B}"/>
              </a:ext>
            </a:extLst>
          </p:cNvPr>
          <p:cNvSpPr txBox="1"/>
          <p:nvPr/>
        </p:nvSpPr>
        <p:spPr>
          <a:xfrm>
            <a:off x="1407707" y="909313"/>
            <a:ext cx="982734" cy="523099"/>
          </a:xfrm>
          <a:prstGeom prst="rect">
            <a:avLst/>
          </a:prstGeom>
          <a:noFill/>
        </p:spPr>
        <p:txBody>
          <a:bodyPr wrap="none" rtlCol="0">
            <a:spAutoFit/>
          </a:bodyPr>
          <a:lstStyle/>
          <a:p>
            <a:r>
              <a:rPr lang="en-US" altLang="zh-CN" sz="2799" dirty="0"/>
              <a:t>PC</a:t>
            </a:r>
            <a:r>
              <a:rPr lang="zh-CN" altLang="en-US" sz="2799" dirty="0"/>
              <a:t>端</a:t>
            </a:r>
          </a:p>
        </p:txBody>
      </p:sp>
      <p:pic>
        <p:nvPicPr>
          <p:cNvPr id="7" name="图片 6">
            <a:extLst>
              <a:ext uri="{FF2B5EF4-FFF2-40B4-BE49-F238E27FC236}">
                <a16:creationId xmlns:a16="http://schemas.microsoft.com/office/drawing/2014/main" id="{3358933C-77B4-42F3-A2BE-0E82884F9F6F}"/>
              </a:ext>
            </a:extLst>
          </p:cNvPr>
          <p:cNvPicPr/>
          <p:nvPr/>
        </p:nvPicPr>
        <p:blipFill>
          <a:blip r:embed="rId2"/>
          <a:stretch>
            <a:fillRect/>
          </a:stretch>
        </p:blipFill>
        <p:spPr>
          <a:xfrm>
            <a:off x="1249162" y="3487044"/>
            <a:ext cx="5447260" cy="3241794"/>
          </a:xfrm>
          <a:prstGeom prst="rect">
            <a:avLst/>
          </a:prstGeom>
        </p:spPr>
      </p:pic>
    </p:spTree>
    <p:extLst>
      <p:ext uri="{BB962C8B-B14F-4D97-AF65-F5344CB8AC3E}">
        <p14:creationId xmlns:p14="http://schemas.microsoft.com/office/powerpoint/2010/main" val="272606192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3.6.3  </a:t>
            </a:r>
            <a:r>
              <a:rPr lang="zh-CN" altLang="en-US" dirty="0"/>
              <a:t>常见音频处理技巧</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39391" y="972991"/>
            <a:ext cx="10376147" cy="1815462"/>
          </a:xfrm>
          <a:prstGeom prst="rect">
            <a:avLst/>
          </a:prstGeom>
          <a:noFill/>
        </p:spPr>
        <p:txBody>
          <a:bodyPr wrap="square">
            <a:spAutoFit/>
          </a:bodyPr>
          <a:lstStyle/>
          <a:p>
            <a:r>
              <a:rPr lang="en-US" altLang="zh-CN" sz="2000" dirty="0"/>
              <a:t>	1.</a:t>
            </a:r>
            <a:r>
              <a:rPr lang="zh-CN" altLang="en-US" sz="2000" dirty="0"/>
              <a:t>降噪</a:t>
            </a:r>
          </a:p>
          <a:p>
            <a:r>
              <a:rPr lang="en-US" altLang="zh-CN" sz="2000" dirty="0"/>
              <a:t>	</a:t>
            </a:r>
            <a:r>
              <a:rPr lang="zh-CN" altLang="zh-CN" dirty="0"/>
              <a:t>通过收音设备的学习，我们知道即使再好的收音设备，再采集音频时都会把环境底噪收录，特别是当你使用大振膜的电容麦克风时，本课程使用的案例分别为是</a:t>
            </a:r>
            <a:r>
              <a:rPr lang="en-US" altLang="zh-CN" dirty="0"/>
              <a:t>Blue</a:t>
            </a:r>
            <a:r>
              <a:rPr lang="zh-CN" altLang="zh-CN" dirty="0"/>
              <a:t>的</a:t>
            </a:r>
            <a:r>
              <a:rPr lang="en-US" altLang="zh-CN" dirty="0" err="1"/>
              <a:t>rasberry</a:t>
            </a:r>
            <a:r>
              <a:rPr lang="zh-CN" altLang="zh-CN" dirty="0"/>
              <a:t>电容麦克风的收音效果，和山逊的</a:t>
            </a:r>
            <a:r>
              <a:rPr lang="en-US" altLang="zh-CN" dirty="0"/>
              <a:t>Q7</a:t>
            </a:r>
            <a:r>
              <a:rPr lang="zh-CN" altLang="zh-CN" dirty="0"/>
              <a:t>动圈麦克风的收音效果。</a:t>
            </a:r>
            <a:endParaRPr lang="en-US" altLang="zh-CN" dirty="0"/>
          </a:p>
          <a:p>
            <a:r>
              <a:rPr lang="en-US" altLang="zh-CN" dirty="0"/>
              <a:t>(</a:t>
            </a:r>
            <a:r>
              <a:rPr lang="zh-CN" altLang="en-US" dirty="0"/>
              <a:t>本次课程使用音频处理软件软件为 </a:t>
            </a:r>
            <a:r>
              <a:rPr lang="en-US" altLang="zh-CN" dirty="0"/>
              <a:t>AU 2019cc)</a:t>
            </a:r>
            <a:endParaRPr lang="zh-CN" altLang="zh-CN" dirty="0"/>
          </a:p>
          <a:p>
            <a:endParaRPr lang="zh-CN" altLang="en-US" dirty="0"/>
          </a:p>
        </p:txBody>
      </p:sp>
      <p:sp>
        <p:nvSpPr>
          <p:cNvPr id="3" name="文本框 2">
            <a:extLst>
              <a:ext uri="{FF2B5EF4-FFF2-40B4-BE49-F238E27FC236}">
                <a16:creationId xmlns:a16="http://schemas.microsoft.com/office/drawing/2014/main" id="{E7D95ED1-A273-45C0-AD19-F3BA217B6E43}"/>
              </a:ext>
            </a:extLst>
          </p:cNvPr>
          <p:cNvSpPr txBox="1"/>
          <p:nvPr/>
        </p:nvSpPr>
        <p:spPr>
          <a:xfrm>
            <a:off x="2278888" y="3244334"/>
            <a:ext cx="2186580" cy="369332"/>
          </a:xfrm>
          <a:prstGeom prst="rect">
            <a:avLst/>
          </a:prstGeom>
          <a:noFill/>
        </p:spPr>
        <p:txBody>
          <a:bodyPr wrap="square" rtlCol="0">
            <a:spAutoFit/>
          </a:bodyPr>
          <a:lstStyle/>
          <a:p>
            <a:r>
              <a:rPr lang="zh-CN" altLang="en-US" dirty="0"/>
              <a:t>观看降噪处理视频</a:t>
            </a:r>
          </a:p>
        </p:txBody>
      </p:sp>
      <p:sp>
        <p:nvSpPr>
          <p:cNvPr id="7" name="文本框 6">
            <a:extLst>
              <a:ext uri="{FF2B5EF4-FFF2-40B4-BE49-F238E27FC236}">
                <a16:creationId xmlns:a16="http://schemas.microsoft.com/office/drawing/2014/main" id="{751076ED-E8F8-4CD2-9F34-BB5DE2DD4DCA}"/>
              </a:ext>
            </a:extLst>
          </p:cNvPr>
          <p:cNvSpPr txBox="1"/>
          <p:nvPr/>
        </p:nvSpPr>
        <p:spPr>
          <a:xfrm>
            <a:off x="2139519" y="3770336"/>
            <a:ext cx="6533964" cy="369332"/>
          </a:xfrm>
          <a:prstGeom prst="rect">
            <a:avLst/>
          </a:prstGeom>
          <a:noFill/>
        </p:spPr>
        <p:txBody>
          <a:bodyPr wrap="square">
            <a:spAutoFit/>
          </a:bodyPr>
          <a:lstStyle/>
          <a:p>
            <a:r>
              <a:rPr lang="zh-CN" altLang="en-US" dirty="0">
                <a:solidFill>
                  <a:srgbClr val="C00000"/>
                </a:solidFill>
                <a:latin typeface="楷体" panose="02010609060101010101" pitchFamily="49" charset="-122"/>
                <a:ea typeface="楷体" panose="02010609060101010101" pitchFamily="49" charset="-122"/>
              </a:rPr>
              <a:t>（教材配套资源：素材文件</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教学视频</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降噪</a:t>
            </a:r>
            <a:r>
              <a:rPr lang="en-US" altLang="zh-CN" dirty="0">
                <a:solidFill>
                  <a:srgbClr val="C00000"/>
                </a:solidFill>
                <a:latin typeface="楷体" panose="02010609060101010101" pitchFamily="49" charset="-122"/>
                <a:ea typeface="楷体" panose="02010609060101010101" pitchFamily="49" charset="-122"/>
              </a:rPr>
              <a:t>.MP4</a:t>
            </a:r>
            <a:r>
              <a:rPr lang="zh-CN" altLang="en-US" dirty="0">
                <a:solidFill>
                  <a:srgbClr val="C0000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3799208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3.6.3  </a:t>
            </a:r>
            <a:r>
              <a:rPr lang="zh-CN" altLang="en-US" dirty="0"/>
              <a:t>常见音频处理技巧</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39391" y="972992"/>
            <a:ext cx="10376147" cy="1261592"/>
          </a:xfrm>
          <a:prstGeom prst="rect">
            <a:avLst/>
          </a:prstGeom>
          <a:noFill/>
        </p:spPr>
        <p:txBody>
          <a:bodyPr wrap="square">
            <a:spAutoFit/>
          </a:bodyPr>
          <a:lstStyle/>
          <a:p>
            <a:r>
              <a:rPr lang="en-US" altLang="zh-CN" sz="2000" dirty="0"/>
              <a:t>	2.</a:t>
            </a:r>
            <a:r>
              <a:rPr lang="zh-CN" altLang="en-US" sz="2000" dirty="0"/>
              <a:t>匹配响度</a:t>
            </a:r>
          </a:p>
          <a:p>
            <a:r>
              <a:rPr lang="en-US" altLang="zh-CN" sz="2000" dirty="0"/>
              <a:t>	</a:t>
            </a:r>
            <a:r>
              <a:rPr lang="zh-CN" altLang="en-US" dirty="0"/>
              <a:t>音频合并，收音距离不同，声学环境不一致，混响设置不同等等都会造成声音大小不一致的现象，因此我们要进行响度匹配。 </a:t>
            </a:r>
            <a:r>
              <a:rPr lang="en-US" altLang="zh-CN" dirty="0"/>
              <a:t>(</a:t>
            </a:r>
            <a:r>
              <a:rPr lang="zh-CN" altLang="en-US" dirty="0"/>
              <a:t>本次课程使用音频处理软件软件为 </a:t>
            </a:r>
            <a:r>
              <a:rPr lang="en-US" altLang="zh-CN" dirty="0"/>
              <a:t>AU 2019cc)</a:t>
            </a:r>
            <a:endParaRPr lang="zh-CN" altLang="zh-CN" dirty="0"/>
          </a:p>
          <a:p>
            <a:endParaRPr lang="zh-CN" altLang="en-US" dirty="0"/>
          </a:p>
        </p:txBody>
      </p:sp>
      <p:sp>
        <p:nvSpPr>
          <p:cNvPr id="3" name="文本框 2">
            <a:extLst>
              <a:ext uri="{FF2B5EF4-FFF2-40B4-BE49-F238E27FC236}">
                <a16:creationId xmlns:a16="http://schemas.microsoft.com/office/drawing/2014/main" id="{E7D95ED1-A273-45C0-AD19-F3BA217B6E43}"/>
              </a:ext>
            </a:extLst>
          </p:cNvPr>
          <p:cNvSpPr txBox="1"/>
          <p:nvPr/>
        </p:nvSpPr>
        <p:spPr>
          <a:xfrm>
            <a:off x="2003679" y="2721466"/>
            <a:ext cx="2492413" cy="369247"/>
          </a:xfrm>
          <a:prstGeom prst="rect">
            <a:avLst/>
          </a:prstGeom>
          <a:noFill/>
        </p:spPr>
        <p:txBody>
          <a:bodyPr wrap="none" rtlCol="0">
            <a:spAutoFit/>
          </a:bodyPr>
          <a:lstStyle/>
          <a:p>
            <a:r>
              <a:rPr lang="zh-CN" altLang="en-US" dirty="0"/>
              <a:t>观看匹配响度处理视频</a:t>
            </a:r>
          </a:p>
        </p:txBody>
      </p:sp>
      <p:sp>
        <p:nvSpPr>
          <p:cNvPr id="5" name="文本框 4">
            <a:extLst>
              <a:ext uri="{FF2B5EF4-FFF2-40B4-BE49-F238E27FC236}">
                <a16:creationId xmlns:a16="http://schemas.microsoft.com/office/drawing/2014/main" id="{3801D50D-FE0A-449A-9B50-F0F267668E9B}"/>
              </a:ext>
            </a:extLst>
          </p:cNvPr>
          <p:cNvSpPr txBox="1"/>
          <p:nvPr/>
        </p:nvSpPr>
        <p:spPr>
          <a:xfrm>
            <a:off x="1837678" y="3429000"/>
            <a:ext cx="6533964" cy="369332"/>
          </a:xfrm>
          <a:prstGeom prst="rect">
            <a:avLst/>
          </a:prstGeom>
          <a:noFill/>
        </p:spPr>
        <p:txBody>
          <a:bodyPr wrap="square">
            <a:spAutoFit/>
          </a:bodyPr>
          <a:lstStyle/>
          <a:p>
            <a:r>
              <a:rPr lang="zh-CN" altLang="en-US" dirty="0">
                <a:solidFill>
                  <a:srgbClr val="C00000"/>
                </a:solidFill>
                <a:latin typeface="楷体" panose="02010609060101010101" pitchFamily="49" charset="-122"/>
                <a:ea typeface="楷体" panose="02010609060101010101" pitchFamily="49" charset="-122"/>
              </a:rPr>
              <a:t>（教材配套资源：素材文件</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教学视频</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匹配响度</a:t>
            </a:r>
            <a:r>
              <a:rPr lang="en-US" altLang="zh-CN" dirty="0">
                <a:solidFill>
                  <a:srgbClr val="C00000"/>
                </a:solidFill>
                <a:latin typeface="楷体" panose="02010609060101010101" pitchFamily="49" charset="-122"/>
                <a:ea typeface="楷体" panose="02010609060101010101" pitchFamily="49" charset="-122"/>
              </a:rPr>
              <a:t>.MP4</a:t>
            </a:r>
            <a:r>
              <a:rPr lang="zh-CN" altLang="en-US" dirty="0">
                <a:solidFill>
                  <a:srgbClr val="C0000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3378049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8" name="文本框 7">
            <a:extLst>
              <a:ext uri="{FF2B5EF4-FFF2-40B4-BE49-F238E27FC236}">
                <a16:creationId xmlns:a16="http://schemas.microsoft.com/office/drawing/2014/main" id="{7B93062D-1532-4300-A074-C9572BC90BEE}"/>
              </a:ext>
            </a:extLst>
          </p:cNvPr>
          <p:cNvSpPr txBox="1"/>
          <p:nvPr/>
        </p:nvSpPr>
        <p:spPr>
          <a:xfrm>
            <a:off x="1249199" y="1692930"/>
            <a:ext cx="9111042" cy="1530868"/>
          </a:xfrm>
          <a:prstGeom prst="rect">
            <a:avLst/>
          </a:prstGeom>
          <a:noFill/>
        </p:spPr>
        <p:txBody>
          <a:bodyPr wrap="square">
            <a:spAutoFit/>
          </a:bodyPr>
          <a:lstStyle/>
          <a:p>
            <a:pPr marL="342900" lvl="0" indent="-342900" algn="just">
              <a:lnSpc>
                <a:spcPct val="105000"/>
              </a:lnSpc>
              <a:buFont typeface="+mj-lt"/>
              <a:buAutoNum type="arabicParenBoth"/>
            </a:pP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在试麦音频中，未处理的音频在安静阶段有很多底噪，使用本书提供教学素材（素材文件为音频素材文件夹中</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rasberry.m4a</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和山逊</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Q7.m4a</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），根据上述的降噪步骤进行声音降噪处理。</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342900" lvl="0" indent="-342900" algn="just">
              <a:lnSpc>
                <a:spcPct val="105000"/>
              </a:lnSpc>
              <a:buFont typeface="+mj-lt"/>
              <a:buAutoNum type="arabicParenBoth"/>
            </a:pP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在合并音频后常常出现声音忽高忽低的情况，使用本书提供教学素材（素材文件夹中小红莓与</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Q7</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缩混</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.wav</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），根据上述步骤进行声音匹配响度处理。</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AFBDB0AF-EEAD-4094-801E-7F43919F8EEB}"/>
              </a:ext>
            </a:extLst>
          </p:cNvPr>
          <p:cNvSpPr txBox="1"/>
          <p:nvPr/>
        </p:nvSpPr>
        <p:spPr>
          <a:xfrm>
            <a:off x="2494627" y="3963388"/>
            <a:ext cx="6533964" cy="369332"/>
          </a:xfrm>
          <a:prstGeom prst="rect">
            <a:avLst/>
          </a:prstGeom>
          <a:noFill/>
        </p:spPr>
        <p:txBody>
          <a:bodyPr wrap="square">
            <a:spAutoFit/>
          </a:bodyPr>
          <a:lstStyle/>
          <a:p>
            <a:r>
              <a:rPr lang="zh-CN" altLang="en-US" dirty="0">
                <a:solidFill>
                  <a:srgbClr val="C00000"/>
                </a:solidFill>
                <a:latin typeface="楷体" panose="02010609060101010101" pitchFamily="49" charset="-122"/>
                <a:ea typeface="楷体" panose="02010609060101010101" pitchFamily="49" charset="-122"/>
              </a:rPr>
              <a:t>（教材配套资源：素材文件</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任务</a:t>
            </a:r>
            <a:r>
              <a:rPr lang="en-US" altLang="zh-CN" dirty="0">
                <a:solidFill>
                  <a:srgbClr val="C00000"/>
                </a:solidFill>
                <a:latin typeface="楷体" panose="02010609060101010101" pitchFamily="49" charset="-122"/>
                <a:ea typeface="楷体" panose="02010609060101010101" pitchFamily="49" charset="-122"/>
              </a:rPr>
              <a:t>3.6 </a:t>
            </a:r>
            <a:r>
              <a:rPr lang="zh-CN" altLang="en-US" dirty="0">
                <a:solidFill>
                  <a:srgbClr val="C00000"/>
                </a:solidFill>
                <a:latin typeface="楷体" panose="02010609060101010101" pitchFamily="49" charset="-122"/>
                <a:ea typeface="楷体" panose="02010609060101010101" pitchFamily="49" charset="-122"/>
              </a:rPr>
              <a:t>课堂练习：音频素材）</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3.6.4  </a:t>
            </a:r>
            <a:r>
              <a:rPr lang="zh-CN" altLang="en-US" dirty="0"/>
              <a:t>常见视频处理技巧</a:t>
            </a:r>
          </a:p>
        </p:txBody>
      </p:sp>
      <p:sp>
        <p:nvSpPr>
          <p:cNvPr id="6" name="文本框 5">
            <a:extLst>
              <a:ext uri="{FF2B5EF4-FFF2-40B4-BE49-F238E27FC236}">
                <a16:creationId xmlns:a16="http://schemas.microsoft.com/office/drawing/2014/main" id="{22BCC640-601F-478F-A544-BE4D2FBF8171}"/>
              </a:ext>
            </a:extLst>
          </p:cNvPr>
          <p:cNvSpPr txBox="1"/>
          <p:nvPr/>
        </p:nvSpPr>
        <p:spPr>
          <a:xfrm>
            <a:off x="739391" y="972992"/>
            <a:ext cx="10376147" cy="1261592"/>
          </a:xfrm>
          <a:prstGeom prst="rect">
            <a:avLst/>
          </a:prstGeom>
          <a:noFill/>
        </p:spPr>
        <p:txBody>
          <a:bodyPr wrap="square">
            <a:spAutoFit/>
          </a:bodyPr>
          <a:lstStyle/>
          <a:p>
            <a:r>
              <a:rPr lang="en-US" altLang="zh-CN" sz="2000" dirty="0"/>
              <a:t>	</a:t>
            </a:r>
            <a:r>
              <a:rPr lang="zh-CN" altLang="en-US" sz="2000" dirty="0"/>
              <a:t>综合实例：照片展示效果</a:t>
            </a:r>
          </a:p>
          <a:p>
            <a:r>
              <a:rPr lang="en-US" altLang="zh-CN" sz="2000" dirty="0"/>
              <a:t>	</a:t>
            </a:r>
            <a:r>
              <a:rPr lang="zh-CN" altLang="en-US" dirty="0"/>
              <a:t>越来越多纪念日个人、组织、机构会通过电子相册进行开场或者结尾，电子相册美观、便于保存、不易丢失的特点深受人们所青睐。 </a:t>
            </a:r>
            <a:r>
              <a:rPr lang="en-US" altLang="zh-CN" dirty="0"/>
              <a:t>(</a:t>
            </a:r>
            <a:r>
              <a:rPr lang="zh-CN" altLang="en-US" dirty="0"/>
              <a:t>本次课程使用音频处理软件软件为 </a:t>
            </a:r>
            <a:r>
              <a:rPr lang="en-US" altLang="zh-CN" dirty="0"/>
              <a:t>PR 2019cc)</a:t>
            </a:r>
            <a:endParaRPr lang="zh-CN" altLang="zh-CN" dirty="0"/>
          </a:p>
          <a:p>
            <a:endParaRPr lang="zh-CN" altLang="en-US" dirty="0"/>
          </a:p>
        </p:txBody>
      </p:sp>
      <p:sp>
        <p:nvSpPr>
          <p:cNvPr id="3" name="文本框 2">
            <a:extLst>
              <a:ext uri="{FF2B5EF4-FFF2-40B4-BE49-F238E27FC236}">
                <a16:creationId xmlns:a16="http://schemas.microsoft.com/office/drawing/2014/main" id="{E7D95ED1-A273-45C0-AD19-F3BA217B6E43}"/>
              </a:ext>
            </a:extLst>
          </p:cNvPr>
          <p:cNvSpPr txBox="1"/>
          <p:nvPr/>
        </p:nvSpPr>
        <p:spPr>
          <a:xfrm>
            <a:off x="1772861" y="2438900"/>
            <a:ext cx="2030855" cy="369247"/>
          </a:xfrm>
          <a:prstGeom prst="rect">
            <a:avLst/>
          </a:prstGeom>
          <a:noFill/>
        </p:spPr>
        <p:txBody>
          <a:bodyPr wrap="none" rtlCol="0">
            <a:spAutoFit/>
          </a:bodyPr>
          <a:lstStyle/>
          <a:p>
            <a:r>
              <a:rPr lang="zh-CN" altLang="en-US" dirty="0"/>
              <a:t>观看视频处理视频</a:t>
            </a:r>
          </a:p>
        </p:txBody>
      </p:sp>
      <p:sp>
        <p:nvSpPr>
          <p:cNvPr id="8" name="文本框 7">
            <a:extLst>
              <a:ext uri="{FF2B5EF4-FFF2-40B4-BE49-F238E27FC236}">
                <a16:creationId xmlns:a16="http://schemas.microsoft.com/office/drawing/2014/main" id="{086E6735-2B2D-4336-A41A-B77B7F2FA5A3}"/>
              </a:ext>
            </a:extLst>
          </p:cNvPr>
          <p:cNvSpPr txBox="1"/>
          <p:nvPr/>
        </p:nvSpPr>
        <p:spPr>
          <a:xfrm>
            <a:off x="1772861" y="3244334"/>
            <a:ext cx="6533964" cy="369332"/>
          </a:xfrm>
          <a:prstGeom prst="rect">
            <a:avLst/>
          </a:prstGeom>
          <a:noFill/>
        </p:spPr>
        <p:txBody>
          <a:bodyPr wrap="square">
            <a:spAutoFit/>
          </a:bodyPr>
          <a:lstStyle/>
          <a:p>
            <a:r>
              <a:rPr lang="zh-CN" altLang="en-US" dirty="0">
                <a:solidFill>
                  <a:srgbClr val="C00000"/>
                </a:solidFill>
                <a:latin typeface="楷体" panose="02010609060101010101" pitchFamily="49" charset="-122"/>
                <a:ea typeface="楷体" panose="02010609060101010101" pitchFamily="49" charset="-122"/>
              </a:rPr>
              <a:t>（教材配套资源：素材文件</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教学视频</a:t>
            </a:r>
            <a:r>
              <a:rPr lang="en-US" altLang="zh-CN" dirty="0">
                <a:solidFill>
                  <a:srgbClr val="C00000"/>
                </a:solidFill>
                <a:latin typeface="楷体" panose="02010609060101010101" pitchFamily="49" charset="-122"/>
                <a:ea typeface="楷体" panose="02010609060101010101" pitchFamily="49" charset="-122"/>
              </a:rPr>
              <a:t>——PR</a:t>
            </a:r>
            <a:r>
              <a:rPr lang="zh-CN" altLang="en-US" dirty="0">
                <a:solidFill>
                  <a:srgbClr val="C00000"/>
                </a:solidFill>
                <a:latin typeface="楷体" panose="02010609060101010101" pitchFamily="49" charset="-122"/>
                <a:ea typeface="楷体" panose="02010609060101010101" pitchFamily="49" charset="-122"/>
              </a:rPr>
              <a:t>教学案例</a:t>
            </a:r>
            <a:r>
              <a:rPr lang="en-US" altLang="zh-CN" dirty="0">
                <a:solidFill>
                  <a:srgbClr val="C00000"/>
                </a:solidFill>
                <a:latin typeface="楷体" panose="02010609060101010101" pitchFamily="49" charset="-122"/>
                <a:ea typeface="楷体" panose="02010609060101010101" pitchFamily="49" charset="-122"/>
              </a:rPr>
              <a:t>.MP4</a:t>
            </a:r>
            <a:r>
              <a:rPr lang="zh-CN" altLang="en-US" dirty="0">
                <a:solidFill>
                  <a:srgbClr val="C0000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356705358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8" name="文本框 7">
            <a:extLst>
              <a:ext uri="{FF2B5EF4-FFF2-40B4-BE49-F238E27FC236}">
                <a16:creationId xmlns:a16="http://schemas.microsoft.com/office/drawing/2014/main" id="{7B93062D-1532-4300-A074-C9572BC90BEE}"/>
              </a:ext>
            </a:extLst>
          </p:cNvPr>
          <p:cNvSpPr txBox="1"/>
          <p:nvPr/>
        </p:nvSpPr>
        <p:spPr>
          <a:xfrm>
            <a:off x="1357637" y="1534552"/>
            <a:ext cx="8132592" cy="658322"/>
          </a:xfrm>
          <a:prstGeom prst="rect">
            <a:avLst/>
          </a:prstGeom>
          <a:noFill/>
        </p:spPr>
        <p:txBody>
          <a:bodyPr wrap="square">
            <a:spAutoFit/>
          </a:bodyPr>
          <a:lstStyle/>
          <a:p>
            <a:pPr algn="just">
              <a:lnSpc>
                <a:spcPct val="105000"/>
              </a:lnSpc>
            </a:pP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1</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）查看上述案例输出结果（白蛇导出</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.mp4</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），根据上述实例的学习，使用给定的图片、音频素材</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素材位于白蛇文件夹中</a:t>
            </a:r>
            <a:r>
              <a:rPr lang="en-US" altLang="zh-CN" sz="1800" kern="100" dirty="0">
                <a:effectLst/>
                <a:latin typeface="等线" panose="02010600030101010101" pitchFamily="2" charset="-122"/>
                <a:ea typeface="楷体" panose="02010609060101010101" pitchFamily="49" charset="-122"/>
                <a:cs typeface="Times New Roman" panose="02020603050405020304" pitchFamily="18" charset="0"/>
              </a:rPr>
              <a:t>)</a:t>
            </a:r>
            <a:r>
              <a:rPr lang="zh-CN" altLang="zh-CN" sz="1800" kern="100" dirty="0">
                <a:effectLst/>
                <a:latin typeface="等线" panose="02010600030101010101" pitchFamily="2" charset="-122"/>
                <a:ea typeface="楷体" panose="02010609060101010101" pitchFamily="49" charset="-122"/>
                <a:cs typeface="Times New Roman" panose="02020603050405020304" pitchFamily="18" charset="0"/>
              </a:rPr>
              <a:t>进行白蛇视频相册制作。</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5363FE1E-15A3-41C4-96B6-ACA9E9F27122}"/>
              </a:ext>
            </a:extLst>
          </p:cNvPr>
          <p:cNvSpPr txBox="1"/>
          <p:nvPr/>
        </p:nvSpPr>
        <p:spPr>
          <a:xfrm>
            <a:off x="1961966" y="2958750"/>
            <a:ext cx="6533964" cy="369332"/>
          </a:xfrm>
          <a:prstGeom prst="rect">
            <a:avLst/>
          </a:prstGeom>
          <a:noFill/>
        </p:spPr>
        <p:txBody>
          <a:bodyPr wrap="square">
            <a:spAutoFit/>
          </a:bodyPr>
          <a:lstStyle/>
          <a:p>
            <a:r>
              <a:rPr lang="zh-CN" altLang="en-US" dirty="0">
                <a:solidFill>
                  <a:srgbClr val="C00000"/>
                </a:solidFill>
                <a:latin typeface="楷体" panose="02010609060101010101" pitchFamily="49" charset="-122"/>
                <a:ea typeface="楷体" panose="02010609060101010101" pitchFamily="49" charset="-122"/>
              </a:rPr>
              <a:t>（教材配套资源：素材文件</a:t>
            </a:r>
            <a:r>
              <a:rPr lang="en-US" altLang="zh-CN" dirty="0">
                <a:solidFill>
                  <a:srgbClr val="C00000"/>
                </a:solidFill>
                <a:latin typeface="楷体" panose="02010609060101010101" pitchFamily="49" charset="-122"/>
                <a:ea typeface="楷体" panose="02010609060101010101" pitchFamily="49" charset="-122"/>
              </a:rPr>
              <a:t>——</a:t>
            </a:r>
            <a:r>
              <a:rPr lang="zh-CN" altLang="en-US" dirty="0">
                <a:solidFill>
                  <a:srgbClr val="C00000"/>
                </a:solidFill>
                <a:latin typeface="楷体" panose="02010609060101010101" pitchFamily="49" charset="-122"/>
                <a:ea typeface="楷体" panose="02010609060101010101" pitchFamily="49" charset="-122"/>
              </a:rPr>
              <a:t>任务</a:t>
            </a:r>
            <a:r>
              <a:rPr lang="en-US" altLang="zh-CN" dirty="0">
                <a:solidFill>
                  <a:srgbClr val="C00000"/>
                </a:solidFill>
                <a:latin typeface="楷体" panose="02010609060101010101" pitchFamily="49" charset="-122"/>
                <a:ea typeface="楷体" panose="02010609060101010101" pitchFamily="49" charset="-122"/>
              </a:rPr>
              <a:t>3.6 </a:t>
            </a:r>
            <a:r>
              <a:rPr lang="zh-CN" altLang="en-US" dirty="0">
                <a:solidFill>
                  <a:srgbClr val="C00000"/>
                </a:solidFill>
                <a:latin typeface="楷体" panose="02010609060101010101" pitchFamily="49" charset="-122"/>
                <a:ea typeface="楷体" panose="02010609060101010101" pitchFamily="49" charset="-122"/>
              </a:rPr>
              <a:t>课堂练习：视频素材）</a:t>
            </a:r>
          </a:p>
        </p:txBody>
      </p:sp>
    </p:spTree>
    <p:extLst>
      <p:ext uri="{BB962C8B-B14F-4D97-AF65-F5344CB8AC3E}">
        <p14:creationId xmlns:p14="http://schemas.microsoft.com/office/powerpoint/2010/main" val="21465481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a:t>
            </a:r>
            <a:r>
              <a:rPr lang="zh-CN" altLang="en-US" dirty="0"/>
              <a:t>　用户运营策略</a:t>
            </a:r>
          </a:p>
        </p:txBody>
      </p:sp>
      <p:sp>
        <p:nvSpPr>
          <p:cNvPr id="3" name="内容占位符 2"/>
          <p:cNvSpPr>
            <a:spLocks noGrp="1"/>
          </p:cNvSpPr>
          <p:nvPr>
            <p:ph idx="1"/>
          </p:nvPr>
        </p:nvSpPr>
        <p:spPr>
          <a:xfrm>
            <a:off x="615522" y="1005607"/>
            <a:ext cx="10600728" cy="3425840"/>
          </a:xfrm>
        </p:spPr>
        <p:txBody>
          <a:bodyPr/>
          <a:lstStyle/>
          <a:p>
            <a:r>
              <a:rPr lang="en-US" altLang="zh-CN" dirty="0"/>
              <a:t>1.</a:t>
            </a:r>
            <a:r>
              <a:rPr lang="zh-CN" altLang="en-US" dirty="0"/>
              <a:t>用户拉新</a:t>
            </a:r>
            <a:endParaRPr lang="en-US" altLang="zh-CN" dirty="0"/>
          </a:p>
          <a:p>
            <a:r>
              <a:rPr lang="zh-CN" altLang="en-US" dirty="0"/>
              <a:t>用户拉新可以通过四种方式进行：分别为老拉新、物质激励拉新、新媒体推广拉新和活动拉新。</a:t>
            </a:r>
            <a:endParaRPr lang="en-US" altLang="zh-CN" dirty="0"/>
          </a:p>
        </p:txBody>
      </p:sp>
      <p:pic>
        <p:nvPicPr>
          <p:cNvPr id="9" name="图片 8">
            <a:extLst>
              <a:ext uri="{FF2B5EF4-FFF2-40B4-BE49-F238E27FC236}">
                <a16:creationId xmlns:a16="http://schemas.microsoft.com/office/drawing/2014/main" id="{6CEE3F38-FA97-405D-A105-42E10FC6AD51}"/>
              </a:ext>
            </a:extLst>
          </p:cNvPr>
          <p:cNvPicPr>
            <a:picLocks noChangeAspect="1"/>
          </p:cNvPicPr>
          <p:nvPr/>
        </p:nvPicPr>
        <p:blipFill>
          <a:blip r:embed="rId2"/>
          <a:stretch>
            <a:fillRect/>
          </a:stretch>
        </p:blipFill>
        <p:spPr>
          <a:xfrm>
            <a:off x="2173547" y="3162455"/>
            <a:ext cx="2075531" cy="2847820"/>
          </a:xfrm>
          <a:prstGeom prst="rect">
            <a:avLst/>
          </a:prstGeom>
        </p:spPr>
      </p:pic>
      <p:pic>
        <p:nvPicPr>
          <p:cNvPr id="11" name="图片 10">
            <a:extLst>
              <a:ext uri="{FF2B5EF4-FFF2-40B4-BE49-F238E27FC236}">
                <a16:creationId xmlns:a16="http://schemas.microsoft.com/office/drawing/2014/main" id="{D7BE5001-97FF-44C0-A418-241E7E6A25D0}"/>
              </a:ext>
            </a:extLst>
          </p:cNvPr>
          <p:cNvPicPr>
            <a:picLocks noChangeAspect="1"/>
          </p:cNvPicPr>
          <p:nvPr/>
        </p:nvPicPr>
        <p:blipFill>
          <a:blip r:embed="rId3"/>
          <a:stretch>
            <a:fillRect/>
          </a:stretch>
        </p:blipFill>
        <p:spPr>
          <a:xfrm>
            <a:off x="4629150" y="3229405"/>
            <a:ext cx="1571625" cy="2622988"/>
          </a:xfrm>
          <a:prstGeom prst="rect">
            <a:avLst/>
          </a:prstGeom>
        </p:spPr>
      </p:pic>
      <p:pic>
        <p:nvPicPr>
          <p:cNvPr id="13" name="图片 12">
            <a:extLst>
              <a:ext uri="{FF2B5EF4-FFF2-40B4-BE49-F238E27FC236}">
                <a16:creationId xmlns:a16="http://schemas.microsoft.com/office/drawing/2014/main" id="{BA66F81F-1808-47FE-ACB3-BCF46B11A2B3}"/>
              </a:ext>
            </a:extLst>
          </p:cNvPr>
          <p:cNvPicPr>
            <a:picLocks noChangeAspect="1"/>
          </p:cNvPicPr>
          <p:nvPr/>
        </p:nvPicPr>
        <p:blipFill>
          <a:blip r:embed="rId4"/>
          <a:stretch>
            <a:fillRect/>
          </a:stretch>
        </p:blipFill>
        <p:spPr>
          <a:xfrm>
            <a:off x="6819817" y="3429000"/>
            <a:ext cx="3254022" cy="1859441"/>
          </a:xfrm>
          <a:prstGeom prst="rect">
            <a:avLst/>
          </a:prstGeom>
        </p:spPr>
      </p:pic>
      <p:pic>
        <p:nvPicPr>
          <p:cNvPr id="15" name="图片 14">
            <a:extLst>
              <a:ext uri="{FF2B5EF4-FFF2-40B4-BE49-F238E27FC236}">
                <a16:creationId xmlns:a16="http://schemas.microsoft.com/office/drawing/2014/main" id="{E544743D-BCDB-4FCB-883C-5D182237C1F8}"/>
              </a:ext>
            </a:extLst>
          </p:cNvPr>
          <p:cNvPicPr>
            <a:picLocks noChangeAspect="1"/>
          </p:cNvPicPr>
          <p:nvPr/>
        </p:nvPicPr>
        <p:blipFill>
          <a:blip r:embed="rId5"/>
          <a:stretch>
            <a:fillRect/>
          </a:stretch>
        </p:blipFill>
        <p:spPr>
          <a:xfrm>
            <a:off x="7960951" y="5580389"/>
            <a:ext cx="1339866" cy="27200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999"/>
              </a:lnSpc>
            </a:pPr>
            <a:endParaRPr lang="zh-CN" altLang="en-US" dirty="0"/>
          </a:p>
        </p:txBody>
      </p:sp>
      <p:sp>
        <p:nvSpPr>
          <p:cNvPr id="4" name="内容占位符 3">
            <a:extLst>
              <a:ext uri="{FF2B5EF4-FFF2-40B4-BE49-F238E27FC236}">
                <a16:creationId xmlns:a16="http://schemas.microsoft.com/office/drawing/2014/main" id="{F653CE91-EBB9-412F-A1C1-1C7C18A9EBC7}"/>
              </a:ext>
            </a:extLst>
          </p:cNvPr>
          <p:cNvSpPr>
            <a:spLocks noGrp="1"/>
          </p:cNvSpPr>
          <p:nvPr>
            <p:ph idx="1"/>
          </p:nvPr>
        </p:nvSpPr>
        <p:spPr>
          <a:xfrm>
            <a:off x="966301" y="1183505"/>
            <a:ext cx="10114673" cy="4694903"/>
          </a:xfrm>
        </p:spPr>
        <p:txBody>
          <a:bodyPr>
            <a:normAutofit/>
          </a:bodyPr>
          <a:lstStyle/>
          <a:p>
            <a:r>
              <a:rPr lang="en-US" altLang="zh-CN" dirty="0"/>
              <a:t>1.</a:t>
            </a:r>
            <a:r>
              <a:rPr lang="zh-CN" altLang="en-US" dirty="0"/>
              <a:t>任务描述：</a:t>
            </a:r>
            <a:endParaRPr lang="en-US" altLang="zh-CN" dirty="0"/>
          </a:p>
          <a:p>
            <a:r>
              <a:rPr lang="zh-CN" altLang="en-US" dirty="0"/>
              <a:t>（</a:t>
            </a:r>
            <a:r>
              <a:rPr lang="en-US" altLang="zh-CN" dirty="0"/>
              <a:t>1</a:t>
            </a:r>
            <a:r>
              <a:rPr lang="zh-CN" altLang="en-US" dirty="0"/>
              <a:t>）文化营销成为当前主流形式，在豆瓣，</a:t>
            </a:r>
            <a:r>
              <a:rPr lang="en-US" altLang="zh-CN" dirty="0"/>
              <a:t>B</a:t>
            </a:r>
            <a:r>
              <a:rPr lang="zh-CN" altLang="en-US" dirty="0"/>
              <a:t>站等素材网站上上收集自己喜爱的古风作品素材。</a:t>
            </a:r>
          </a:p>
          <a:p>
            <a:r>
              <a:rPr lang="zh-CN" altLang="en-US" dirty="0"/>
              <a:t>（</a:t>
            </a:r>
            <a:r>
              <a:rPr lang="en-US" altLang="zh-CN" dirty="0"/>
              <a:t>2</a:t>
            </a:r>
            <a:r>
              <a:rPr lang="zh-CN" altLang="en-US" dirty="0"/>
              <a:t>）以小组为单位，制作</a:t>
            </a:r>
            <a:r>
              <a:rPr lang="en-US" altLang="zh-CN" dirty="0"/>
              <a:t>2</a:t>
            </a:r>
            <a:r>
              <a:rPr lang="zh-CN" altLang="en-US" dirty="0"/>
              <a:t>分钟内古风剪辑视频，可以是古风相册，也可以是中国风混剪</a:t>
            </a:r>
            <a:r>
              <a:rPr lang="en-US" altLang="zh-CN" dirty="0"/>
              <a:t>.</a:t>
            </a:r>
            <a:endParaRPr lang="zh-CN" altLang="en-US" dirty="0"/>
          </a:p>
          <a:p>
            <a:endParaRPr lang="en-US" altLang="zh-CN" dirty="0"/>
          </a:p>
          <a:p>
            <a:r>
              <a:rPr lang="en-US" altLang="zh-CN" dirty="0"/>
              <a:t>2.</a:t>
            </a:r>
            <a:r>
              <a:rPr lang="zh-CN" altLang="en-US" dirty="0"/>
              <a:t>任务要求：</a:t>
            </a:r>
            <a:endParaRPr lang="en-US" altLang="zh-CN" dirty="0"/>
          </a:p>
          <a:p>
            <a:r>
              <a:rPr lang="zh-CN" altLang="en-US" dirty="0"/>
              <a:t>（</a:t>
            </a:r>
            <a:r>
              <a:rPr lang="en-US" altLang="zh-CN" dirty="0"/>
              <a:t>1</a:t>
            </a:r>
            <a:r>
              <a:rPr lang="zh-CN" altLang="en-US" dirty="0"/>
              <a:t>）每小组展示成果</a:t>
            </a:r>
            <a:r>
              <a:rPr lang="en-US" altLang="zh-CN" dirty="0"/>
              <a:t>2</a:t>
            </a:r>
            <a:r>
              <a:rPr lang="zh-CN" altLang="en-US" dirty="0"/>
              <a:t>分钟，问答</a:t>
            </a:r>
            <a:r>
              <a:rPr lang="en-US" altLang="zh-CN" dirty="0"/>
              <a:t>1</a:t>
            </a:r>
            <a:r>
              <a:rPr lang="zh-CN" altLang="en-US" dirty="0"/>
              <a:t>分钟，教师点评</a:t>
            </a:r>
            <a:r>
              <a:rPr lang="en-US" altLang="zh-CN" dirty="0"/>
              <a:t>2</a:t>
            </a:r>
            <a:r>
              <a:rPr lang="zh-CN" altLang="en-US" dirty="0"/>
              <a:t>分钟。</a:t>
            </a:r>
          </a:p>
        </p:txBody>
      </p:sp>
      <p:grpSp>
        <p:nvGrpSpPr>
          <p:cNvPr id="77" name="组合 76">
            <a:extLst>
              <a:ext uri="{FF2B5EF4-FFF2-40B4-BE49-F238E27FC236}">
                <a16:creationId xmlns:a16="http://schemas.microsoft.com/office/drawing/2014/main" id="{F390D6D5-65DF-49D7-B17A-33D9B57C9DBF}"/>
              </a:ext>
            </a:extLst>
          </p:cNvPr>
          <p:cNvGrpSpPr/>
          <p:nvPr/>
        </p:nvGrpSpPr>
        <p:grpSpPr>
          <a:xfrm>
            <a:off x="163519" y="5480324"/>
            <a:ext cx="10478841" cy="1352732"/>
            <a:chOff x="229774" y="4946104"/>
            <a:chExt cx="11381655" cy="1469277"/>
          </a:xfrm>
        </p:grpSpPr>
        <p:sp>
          <p:nvSpPr>
            <p:cNvPr id="78" name="矩形 77">
              <a:extLst>
                <a:ext uri="{FF2B5EF4-FFF2-40B4-BE49-F238E27FC236}">
                  <a16:creationId xmlns:a16="http://schemas.microsoft.com/office/drawing/2014/main" id="{A4BF1C92-96EE-44A4-9741-D9C196E1A7A4}"/>
                </a:ext>
              </a:extLst>
            </p:cNvPr>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D7D084CA-FA19-4CD5-A6C4-021C16A05C70}"/>
                </a:ext>
              </a:extLst>
            </p:cNvPr>
            <p:cNvGrpSpPr/>
            <p:nvPr/>
          </p:nvGrpSpPr>
          <p:grpSpPr>
            <a:xfrm>
              <a:off x="229774" y="4946104"/>
              <a:ext cx="2836482" cy="1469277"/>
              <a:chOff x="810345" y="1174447"/>
              <a:chExt cx="2836482" cy="1469277"/>
            </a:xfrm>
          </p:grpSpPr>
          <p:sp>
            <p:nvSpPr>
              <p:cNvPr id="80" name="矩形 79">
                <a:extLst>
                  <a:ext uri="{FF2B5EF4-FFF2-40B4-BE49-F238E27FC236}">
                    <a16:creationId xmlns:a16="http://schemas.microsoft.com/office/drawing/2014/main" id="{88BE983A-1986-4FBF-B2EE-2D94CCAD7B43}"/>
                  </a:ext>
                </a:extLst>
              </p:cNvPr>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id="{52A68798-3D54-4D72-93CF-BFBEBA266F75}"/>
                  </a:ext>
                </a:extLst>
              </p:cNvPr>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id="{D53258AA-ACDD-47F8-8E39-F6F91DDFD033}"/>
                  </a:ext>
                </a:extLst>
              </p:cNvPr>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a:extLst>
                  <a:ext uri="{FF2B5EF4-FFF2-40B4-BE49-F238E27FC236}">
                    <a16:creationId xmlns:a16="http://schemas.microsoft.com/office/drawing/2014/main" id="{77F69BF8-98C6-4905-BF55-58EF630C43EC}"/>
                  </a:ext>
                </a:extLst>
              </p:cNvPr>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id="{CD0A2AEB-8EAD-4F5B-A297-7ACF3BCA48A5}"/>
                  </a:ext>
                </a:extLst>
              </p:cNvPr>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a:extLst>
                  <a:ext uri="{FF2B5EF4-FFF2-40B4-BE49-F238E27FC236}">
                    <a16:creationId xmlns:a16="http://schemas.microsoft.com/office/drawing/2014/main" id="{0B333823-0459-4B23-9F89-AE411EC01C0E}"/>
                  </a:ext>
                </a:extLst>
              </p:cNvPr>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a:extLst>
                  <a:ext uri="{FF2B5EF4-FFF2-40B4-BE49-F238E27FC236}">
                    <a16:creationId xmlns:a16="http://schemas.microsoft.com/office/drawing/2014/main" id="{F51F97EB-2CD6-4D68-99CF-6314052FB35B}"/>
                  </a:ext>
                </a:extLst>
              </p:cNvPr>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2AB04E59-1B7F-4E86-9B45-5F16BD4B461A}"/>
                  </a:ext>
                </a:extLst>
              </p:cNvPr>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id="{ECC2B2D8-7363-42AE-B13B-4BFC696A8C6A}"/>
                  </a:ext>
                </a:extLst>
              </p:cNvPr>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a16="http://schemas.microsoft.com/office/drawing/2014/main" id="{5001F2EC-4AF1-432E-ACB7-97C984BBDCB7}"/>
                  </a:ext>
                </a:extLst>
              </p:cNvPr>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id="{605EF0AE-840D-4186-B7EE-01EB71CEA084}"/>
                  </a:ext>
                </a:extLst>
              </p:cNvPr>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a:t>
            </a:r>
            <a:r>
              <a:rPr lang="zh-CN" altLang="en-US" dirty="0"/>
              <a:t>　用户运营策略</a:t>
            </a:r>
          </a:p>
        </p:txBody>
      </p:sp>
      <p:sp>
        <p:nvSpPr>
          <p:cNvPr id="3" name="内容占位符 2"/>
          <p:cNvSpPr>
            <a:spLocks noGrp="1"/>
          </p:cNvSpPr>
          <p:nvPr>
            <p:ph idx="1"/>
          </p:nvPr>
        </p:nvSpPr>
        <p:spPr>
          <a:xfrm>
            <a:off x="615522" y="1005607"/>
            <a:ext cx="10600728" cy="3425840"/>
          </a:xfrm>
        </p:spPr>
        <p:txBody>
          <a:bodyPr/>
          <a:lstStyle/>
          <a:p>
            <a:r>
              <a:rPr lang="en-US" altLang="zh-CN" dirty="0"/>
              <a:t>2.</a:t>
            </a:r>
            <a:r>
              <a:rPr lang="zh-CN" altLang="en-US" dirty="0"/>
              <a:t>用户留存 </a:t>
            </a:r>
            <a:endParaRPr lang="en-US" altLang="zh-CN" dirty="0"/>
          </a:p>
          <a:p>
            <a:r>
              <a:rPr lang="zh-CN" altLang="en-US" dirty="0"/>
              <a:t>用户存留是用户拉新与流失的差值。美国贝恩公司的调查显示，在商业社会中</a:t>
            </a:r>
            <a:r>
              <a:rPr lang="en-US" altLang="zh-CN" dirty="0"/>
              <a:t>5%</a:t>
            </a:r>
            <a:r>
              <a:rPr lang="zh-CN" altLang="en-US" dirty="0"/>
              <a:t>的客户留存增长意味着公司利润</a:t>
            </a:r>
            <a:r>
              <a:rPr lang="en-US" altLang="zh-CN" dirty="0"/>
              <a:t>30%</a:t>
            </a:r>
            <a:r>
              <a:rPr lang="zh-CN" altLang="en-US" dirty="0"/>
              <a:t>的增长，把产品卖给老客户的概率是卖给新客户的三倍。</a:t>
            </a:r>
            <a:endParaRPr lang="en-US" altLang="zh-CN" dirty="0"/>
          </a:p>
        </p:txBody>
      </p:sp>
      <p:sp>
        <p:nvSpPr>
          <p:cNvPr id="10" name="文本框 9">
            <a:extLst>
              <a:ext uri="{FF2B5EF4-FFF2-40B4-BE49-F238E27FC236}">
                <a16:creationId xmlns:a16="http://schemas.microsoft.com/office/drawing/2014/main" id="{56689C10-AA27-4931-8C26-6D93A5B13DEB}"/>
              </a:ext>
            </a:extLst>
          </p:cNvPr>
          <p:cNvSpPr txBox="1"/>
          <p:nvPr/>
        </p:nvSpPr>
        <p:spPr>
          <a:xfrm>
            <a:off x="1143000" y="2891908"/>
            <a:ext cx="6819900" cy="1477328"/>
          </a:xfrm>
          <a:prstGeom prst="rect">
            <a:avLst/>
          </a:prstGeom>
          <a:noFill/>
        </p:spPr>
        <p:txBody>
          <a:bodyPr wrap="square">
            <a:spAutoFit/>
          </a:bodyPr>
          <a:lstStyle/>
          <a:p>
            <a:r>
              <a:rPr lang="zh-CN" altLang="en-US" dirty="0"/>
              <a:t>那么如何提高用户存留呢？</a:t>
            </a:r>
            <a:endParaRPr lang="en-US" altLang="zh-CN" dirty="0"/>
          </a:p>
          <a:p>
            <a:r>
              <a:rPr lang="zh-CN" altLang="en-US" dirty="0"/>
              <a:t>（1）优化产品性能。 </a:t>
            </a:r>
            <a:endParaRPr lang="en-US" altLang="zh-CN" dirty="0"/>
          </a:p>
          <a:p>
            <a:r>
              <a:rPr lang="zh-CN" altLang="en-US" dirty="0"/>
              <a:t>（</a:t>
            </a:r>
            <a:r>
              <a:rPr lang="en-US" altLang="zh-CN" dirty="0"/>
              <a:t>2</a:t>
            </a:r>
            <a:r>
              <a:rPr lang="zh-CN" altLang="en-US" dirty="0"/>
              <a:t>）提供有损服务。</a:t>
            </a:r>
            <a:endParaRPr lang="en-US" altLang="zh-CN" dirty="0"/>
          </a:p>
          <a:p>
            <a:r>
              <a:rPr lang="zh-CN" altLang="en-US" dirty="0"/>
              <a:t>（</a:t>
            </a:r>
            <a:r>
              <a:rPr lang="en-US" altLang="zh-CN" dirty="0"/>
              <a:t>3</a:t>
            </a:r>
            <a:r>
              <a:rPr lang="zh-CN" altLang="en-US" dirty="0"/>
              <a:t>）引导用户快速上手。</a:t>
            </a:r>
            <a:endParaRPr lang="en-US" altLang="zh-CN" dirty="0"/>
          </a:p>
          <a:p>
            <a:r>
              <a:rPr lang="zh-CN" altLang="en-US" dirty="0"/>
              <a:t>（</a:t>
            </a:r>
            <a:r>
              <a:rPr lang="en-US" altLang="zh-CN" dirty="0"/>
              <a:t>4</a:t>
            </a:r>
            <a:r>
              <a:rPr lang="zh-CN" altLang="en-US" dirty="0"/>
              <a:t>）良好的唤醒机制。</a:t>
            </a:r>
          </a:p>
        </p:txBody>
      </p:sp>
    </p:spTree>
    <p:extLst>
      <p:ext uri="{BB962C8B-B14F-4D97-AF65-F5344CB8AC3E}">
        <p14:creationId xmlns:p14="http://schemas.microsoft.com/office/powerpoint/2010/main" val="3807693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a:t>
            </a:r>
            <a:r>
              <a:rPr lang="zh-CN" altLang="en-US" dirty="0"/>
              <a:t>　用户运营策略</a:t>
            </a:r>
          </a:p>
        </p:txBody>
      </p:sp>
      <p:sp>
        <p:nvSpPr>
          <p:cNvPr id="3" name="内容占位符 2"/>
          <p:cNvSpPr>
            <a:spLocks noGrp="1"/>
          </p:cNvSpPr>
          <p:nvPr>
            <p:ph idx="1"/>
          </p:nvPr>
        </p:nvSpPr>
        <p:spPr>
          <a:xfrm>
            <a:off x="615522" y="1005607"/>
            <a:ext cx="10600728" cy="3425840"/>
          </a:xfrm>
        </p:spPr>
        <p:txBody>
          <a:bodyPr/>
          <a:lstStyle/>
          <a:p>
            <a:r>
              <a:rPr lang="en-US" altLang="zh-CN" dirty="0"/>
              <a:t>3.</a:t>
            </a:r>
            <a:r>
              <a:rPr lang="zh-CN" altLang="en-US" dirty="0"/>
              <a:t>用户促活</a:t>
            </a:r>
            <a:endParaRPr lang="en-US" altLang="zh-CN" dirty="0"/>
          </a:p>
          <a:p>
            <a:r>
              <a:rPr lang="zh-CN" altLang="en-US" dirty="0"/>
              <a:t>用户促活是指利用一定方式方法，挽回沉寂或者即将流失的客户，并将其尽可能升级为活跃用户</a:t>
            </a:r>
            <a:endParaRPr lang="en-US" altLang="zh-CN" dirty="0"/>
          </a:p>
        </p:txBody>
      </p:sp>
      <p:sp>
        <p:nvSpPr>
          <p:cNvPr id="10" name="文本框 9">
            <a:extLst>
              <a:ext uri="{FF2B5EF4-FFF2-40B4-BE49-F238E27FC236}">
                <a16:creationId xmlns:a16="http://schemas.microsoft.com/office/drawing/2014/main" id="{56689C10-AA27-4931-8C26-6D93A5B13DEB}"/>
              </a:ext>
            </a:extLst>
          </p:cNvPr>
          <p:cNvSpPr txBox="1"/>
          <p:nvPr/>
        </p:nvSpPr>
        <p:spPr>
          <a:xfrm>
            <a:off x="1142999" y="2872858"/>
            <a:ext cx="10239376" cy="2585323"/>
          </a:xfrm>
          <a:prstGeom prst="rect">
            <a:avLst/>
          </a:prstGeom>
          <a:noFill/>
        </p:spPr>
        <p:txBody>
          <a:bodyPr wrap="square">
            <a:spAutoFit/>
          </a:bodyPr>
          <a:lstStyle/>
          <a:p>
            <a:r>
              <a:rPr lang="zh-CN" altLang="en-US" dirty="0"/>
              <a:t>（</a:t>
            </a:r>
            <a:r>
              <a:rPr lang="en-US" altLang="zh-CN" dirty="0"/>
              <a:t>1</a:t>
            </a:r>
            <a:r>
              <a:rPr lang="zh-CN" altLang="en-US" dirty="0"/>
              <a:t>）利益激励。利益激励即是通过物质奖励去引导用户发生行为。做利益激励特别要注意千万不要破坏产品的生态，不能为了提高活跃度去“过度”激励，否则用户每天上线可能只是因为刷积分，赚财富、抽大奖了。可以采用阶段性的，根据数据及时分析和改进，进行相关活动时也可以制定一定的规则和引导。</a:t>
            </a:r>
            <a:endParaRPr lang="en-US" altLang="zh-CN" dirty="0"/>
          </a:p>
          <a:p>
            <a:r>
              <a:rPr lang="zh-CN" altLang="en-US" dirty="0"/>
              <a:t>（</a:t>
            </a:r>
            <a:r>
              <a:rPr lang="en-US" altLang="zh-CN" dirty="0"/>
              <a:t>2</a:t>
            </a:r>
            <a:r>
              <a:rPr lang="zh-CN" altLang="en-US" dirty="0"/>
              <a:t>）互动引导。主要目的是让用户在平台上进行交流、解决问题、产生共鸣。互动可以激发用户的参与欲望，可以让用户对这个平台产生归属感。</a:t>
            </a:r>
            <a:endParaRPr lang="en-US" altLang="zh-CN" dirty="0"/>
          </a:p>
          <a:p>
            <a:r>
              <a:rPr lang="zh-CN" altLang="en-US" dirty="0"/>
              <a:t>（</a:t>
            </a:r>
            <a:r>
              <a:rPr lang="en-US" altLang="zh-CN" dirty="0"/>
              <a:t>3</a:t>
            </a:r>
            <a:r>
              <a:rPr lang="zh-CN" altLang="en-US" dirty="0"/>
              <a:t>）搭建游戏化激励体系。在很多产品里面，我们都会看到积分体系、勋章体系、成就体系等，这些体系的核心逻辑主要是用户在完成某一个或者一系列动作后，给予用户有形的积分或无形的勋章或成就作为激励</a:t>
            </a:r>
          </a:p>
        </p:txBody>
      </p:sp>
    </p:spTree>
    <p:extLst>
      <p:ext uri="{BB962C8B-B14F-4D97-AF65-F5344CB8AC3E}">
        <p14:creationId xmlns:p14="http://schemas.microsoft.com/office/powerpoint/2010/main" val="3782664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3.1.5</a:t>
            </a:r>
            <a:r>
              <a:rPr lang="zh-CN" altLang="en-US" dirty="0"/>
              <a:t>　内容运营策略</a:t>
            </a:r>
          </a:p>
        </p:txBody>
      </p:sp>
      <p:sp>
        <p:nvSpPr>
          <p:cNvPr id="3" name="内容占位符 2"/>
          <p:cNvSpPr>
            <a:spLocks noGrp="1"/>
          </p:cNvSpPr>
          <p:nvPr>
            <p:ph idx="1"/>
          </p:nvPr>
        </p:nvSpPr>
        <p:spPr>
          <a:xfrm>
            <a:off x="615522" y="1005607"/>
            <a:ext cx="10600728" cy="5171357"/>
          </a:xfrm>
        </p:spPr>
        <p:txBody>
          <a:bodyPr/>
          <a:lstStyle/>
          <a:p>
            <a:r>
              <a:rPr lang="zh-CN" altLang="en-US" dirty="0"/>
              <a:t>在这个“内容为王”的时代，新媒体营销内容如此重要，那么运营者有什么策 略呢？我们需要关注以下几点策略：</a:t>
            </a:r>
            <a:endParaRPr lang="en-US" altLang="zh-CN" dirty="0"/>
          </a:p>
          <a:p>
            <a:r>
              <a:rPr lang="en-US" altLang="zh-CN" dirty="0"/>
              <a:t>1.</a:t>
            </a:r>
            <a:r>
              <a:rPr lang="zh-CN" altLang="en-US" dirty="0"/>
              <a:t>清楚内容的来源</a:t>
            </a:r>
            <a:endParaRPr lang="en-US" altLang="zh-CN" dirty="0"/>
          </a:p>
          <a:p>
            <a:r>
              <a:rPr lang="en-US" altLang="zh-CN" dirty="0"/>
              <a:t>2.</a:t>
            </a:r>
            <a:r>
              <a:rPr lang="zh-CN" altLang="en-US" dirty="0"/>
              <a:t>把握内容编辑要点</a:t>
            </a:r>
            <a:endParaRPr lang="en-US" altLang="zh-CN" dirty="0"/>
          </a:p>
          <a:p>
            <a:r>
              <a:rPr lang="en-US" altLang="zh-CN" dirty="0"/>
              <a:t>3.</a:t>
            </a:r>
            <a:r>
              <a:rPr lang="zh-CN" altLang="en-US" dirty="0"/>
              <a:t>打造有创意的内容展现运营思路</a:t>
            </a:r>
            <a:endParaRPr lang="en-US" altLang="zh-CN" dirty="0"/>
          </a:p>
          <a:p>
            <a:r>
              <a:rPr lang="en-US" altLang="zh-CN" dirty="0"/>
              <a:t>4.</a:t>
            </a:r>
            <a:r>
              <a:rPr lang="zh-CN" altLang="en-US" dirty="0"/>
              <a:t>懂得借势造势</a:t>
            </a:r>
            <a:endParaRPr lang="en-US" altLang="zh-CN" dirty="0"/>
          </a:p>
        </p:txBody>
      </p:sp>
      <p:sp>
        <p:nvSpPr>
          <p:cNvPr id="7" name="文本框 6">
            <a:extLst>
              <a:ext uri="{FF2B5EF4-FFF2-40B4-BE49-F238E27FC236}">
                <a16:creationId xmlns:a16="http://schemas.microsoft.com/office/drawing/2014/main" id="{37C3C245-A1F4-4C2C-B974-1BFC6FC22304}"/>
              </a:ext>
            </a:extLst>
          </p:cNvPr>
          <p:cNvSpPr txBox="1"/>
          <p:nvPr/>
        </p:nvSpPr>
        <p:spPr>
          <a:xfrm>
            <a:off x="975750" y="4328853"/>
            <a:ext cx="6534150" cy="657744"/>
          </a:xfrm>
          <a:prstGeom prst="rect">
            <a:avLst/>
          </a:prstGeom>
          <a:noFill/>
        </p:spPr>
        <p:txBody>
          <a:bodyPr wrap="square">
            <a:spAutoFit/>
          </a:bodyPr>
          <a:lstStyle/>
          <a:p>
            <a:pPr indent="334645" algn="just">
              <a:lnSpc>
                <a:spcPct val="105000"/>
              </a:lnSpc>
            </a:pPr>
            <a:r>
              <a:rPr lang="zh-CN" alt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05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你能列举出几个借势或造势的新媒体营销例子吗？</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a:extLst>
              <a:ext uri="{FF2B5EF4-FFF2-40B4-BE49-F238E27FC236}">
                <a16:creationId xmlns:a16="http://schemas.microsoft.com/office/drawing/2014/main" id="{F653CE91-EBB9-412F-A1C1-1C7C18A9EBC7}"/>
              </a:ext>
            </a:extLst>
          </p:cNvPr>
          <p:cNvSpPr>
            <a:spLocks noGrp="1"/>
          </p:cNvSpPr>
          <p:nvPr>
            <p:ph idx="1"/>
          </p:nvPr>
        </p:nvSpPr>
        <p:spPr>
          <a:xfrm>
            <a:off x="966301" y="1183505"/>
            <a:ext cx="10114673" cy="4694903"/>
          </a:xfrm>
        </p:spPr>
        <p:txBody>
          <a:bodyPr>
            <a:normAutofit/>
          </a:bodyPr>
          <a:lstStyle/>
          <a:p>
            <a:r>
              <a:rPr lang="en-US" altLang="zh-CN" dirty="0"/>
              <a:t>1.</a:t>
            </a:r>
            <a:r>
              <a:rPr lang="zh-CN" altLang="en-US" dirty="0"/>
              <a:t>任务描述：</a:t>
            </a:r>
            <a:endParaRPr lang="en-US" altLang="zh-CN" dirty="0"/>
          </a:p>
          <a:p>
            <a:r>
              <a:rPr lang="zh-CN" altLang="en-US" dirty="0"/>
              <a:t>（</a:t>
            </a:r>
            <a:r>
              <a:rPr lang="en-US" altLang="zh-CN" dirty="0"/>
              <a:t>1</a:t>
            </a:r>
            <a:r>
              <a:rPr lang="zh-CN" altLang="en-US" dirty="0"/>
              <a:t>）列举几种典型的新媒体运营思维案例，如用户思维、品牌思维、平台思维等。</a:t>
            </a:r>
            <a:endParaRPr lang="en-US" altLang="zh-CN" dirty="0"/>
          </a:p>
          <a:p>
            <a:r>
              <a:rPr lang="zh-CN" altLang="en-US" dirty="0"/>
              <a:t>（</a:t>
            </a:r>
            <a:r>
              <a:rPr lang="en-US" altLang="zh-CN" dirty="0"/>
              <a:t>2</a:t>
            </a:r>
            <a:r>
              <a:rPr lang="zh-CN" altLang="en-US" dirty="0"/>
              <a:t>）以小组为单位，整理和分析搜索资料，制作</a:t>
            </a:r>
            <a:r>
              <a:rPr lang="en-US" altLang="zh-CN" dirty="0"/>
              <a:t>PPT</a:t>
            </a:r>
            <a:r>
              <a:rPr lang="zh-CN" altLang="en-US" dirty="0"/>
              <a:t>，在全班进行汇报陈述。</a:t>
            </a:r>
            <a:endParaRPr lang="en-US" altLang="zh-CN" dirty="0"/>
          </a:p>
          <a:p>
            <a:endParaRPr lang="en-US" altLang="zh-CN" dirty="0"/>
          </a:p>
          <a:p>
            <a:r>
              <a:rPr lang="en-US" altLang="zh-CN" dirty="0"/>
              <a:t>2.</a:t>
            </a:r>
            <a:r>
              <a:rPr lang="zh-CN" altLang="en-US" dirty="0"/>
              <a:t>任务要求：</a:t>
            </a:r>
            <a:endParaRPr lang="en-US" altLang="zh-CN" dirty="0"/>
          </a:p>
          <a:p>
            <a:r>
              <a:rPr lang="zh-CN" altLang="en-US" dirty="0"/>
              <a:t>（</a:t>
            </a:r>
            <a:r>
              <a:rPr lang="en-US" altLang="zh-CN" dirty="0"/>
              <a:t>1</a:t>
            </a:r>
            <a:r>
              <a:rPr lang="zh-CN" altLang="en-US" dirty="0"/>
              <a:t>）通过成功案例和失败案例进行对比分析。</a:t>
            </a:r>
            <a:endParaRPr lang="en-US" altLang="zh-CN" dirty="0"/>
          </a:p>
          <a:p>
            <a:r>
              <a:rPr lang="zh-CN" altLang="en-US" dirty="0"/>
              <a:t>（</a:t>
            </a:r>
            <a:r>
              <a:rPr lang="en-US" altLang="zh-CN" dirty="0"/>
              <a:t>2</a:t>
            </a:r>
            <a:r>
              <a:rPr lang="zh-CN" altLang="en-US" dirty="0"/>
              <a:t>）每小组</a:t>
            </a:r>
            <a:r>
              <a:rPr lang="en-US" altLang="zh-CN" dirty="0"/>
              <a:t>PPT</a:t>
            </a:r>
            <a:r>
              <a:rPr lang="zh-CN" altLang="en-US" dirty="0"/>
              <a:t>成果展示时间为</a:t>
            </a:r>
            <a:r>
              <a:rPr lang="en-US" altLang="zh-CN" dirty="0"/>
              <a:t>8</a:t>
            </a:r>
            <a:r>
              <a:rPr lang="zh-CN" altLang="en-US" dirty="0"/>
              <a:t>分钟，教师点评</a:t>
            </a:r>
            <a:r>
              <a:rPr lang="en-US" altLang="zh-CN" dirty="0"/>
              <a:t>5</a:t>
            </a:r>
            <a:r>
              <a:rPr lang="zh-CN" altLang="en-US" dirty="0"/>
              <a:t>分钟。</a:t>
            </a:r>
          </a:p>
        </p:txBody>
      </p:sp>
      <p:grpSp>
        <p:nvGrpSpPr>
          <p:cNvPr id="77" name="组合 76">
            <a:extLst>
              <a:ext uri="{FF2B5EF4-FFF2-40B4-BE49-F238E27FC236}">
                <a16:creationId xmlns:a16="http://schemas.microsoft.com/office/drawing/2014/main" id="{F390D6D5-65DF-49D7-B17A-33D9B57C9DBF}"/>
              </a:ext>
            </a:extLst>
          </p:cNvPr>
          <p:cNvGrpSpPr/>
          <p:nvPr/>
        </p:nvGrpSpPr>
        <p:grpSpPr>
          <a:xfrm>
            <a:off x="163519" y="5480324"/>
            <a:ext cx="10478841" cy="1352732"/>
            <a:chOff x="229774" y="4946104"/>
            <a:chExt cx="11381655" cy="1469277"/>
          </a:xfrm>
        </p:grpSpPr>
        <p:sp>
          <p:nvSpPr>
            <p:cNvPr id="78" name="矩形 77">
              <a:extLst>
                <a:ext uri="{FF2B5EF4-FFF2-40B4-BE49-F238E27FC236}">
                  <a16:creationId xmlns:a16="http://schemas.microsoft.com/office/drawing/2014/main" id="{A4BF1C92-96EE-44A4-9741-D9C196E1A7A4}"/>
                </a:ext>
              </a:extLst>
            </p:cNvPr>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a:extLst>
                <a:ext uri="{FF2B5EF4-FFF2-40B4-BE49-F238E27FC236}">
                  <a16:creationId xmlns:a16="http://schemas.microsoft.com/office/drawing/2014/main" id="{D7D084CA-FA19-4CD5-A6C4-021C16A05C70}"/>
                </a:ext>
              </a:extLst>
            </p:cNvPr>
            <p:cNvGrpSpPr/>
            <p:nvPr/>
          </p:nvGrpSpPr>
          <p:grpSpPr>
            <a:xfrm>
              <a:off x="229774" y="4946104"/>
              <a:ext cx="2836482" cy="1469277"/>
              <a:chOff x="810345" y="1174447"/>
              <a:chExt cx="2836482" cy="1469277"/>
            </a:xfrm>
          </p:grpSpPr>
          <p:sp>
            <p:nvSpPr>
              <p:cNvPr id="80" name="矩形 79">
                <a:extLst>
                  <a:ext uri="{FF2B5EF4-FFF2-40B4-BE49-F238E27FC236}">
                    <a16:creationId xmlns:a16="http://schemas.microsoft.com/office/drawing/2014/main" id="{88BE983A-1986-4FBF-B2EE-2D94CCAD7B43}"/>
                  </a:ext>
                </a:extLst>
              </p:cNvPr>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a:extLst>
                  <a:ext uri="{FF2B5EF4-FFF2-40B4-BE49-F238E27FC236}">
                    <a16:creationId xmlns:a16="http://schemas.microsoft.com/office/drawing/2014/main" id="{52A68798-3D54-4D72-93CF-BFBEBA266F75}"/>
                  </a:ext>
                </a:extLst>
              </p:cNvPr>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a:extLst>
                  <a:ext uri="{FF2B5EF4-FFF2-40B4-BE49-F238E27FC236}">
                    <a16:creationId xmlns:a16="http://schemas.microsoft.com/office/drawing/2014/main" id="{D53258AA-ACDD-47F8-8E39-F6F91DDFD033}"/>
                  </a:ext>
                </a:extLst>
              </p:cNvPr>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a:extLst>
                  <a:ext uri="{FF2B5EF4-FFF2-40B4-BE49-F238E27FC236}">
                    <a16:creationId xmlns:a16="http://schemas.microsoft.com/office/drawing/2014/main" id="{77F69BF8-98C6-4905-BF55-58EF630C43EC}"/>
                  </a:ext>
                </a:extLst>
              </p:cNvPr>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a:extLst>
                  <a:ext uri="{FF2B5EF4-FFF2-40B4-BE49-F238E27FC236}">
                    <a16:creationId xmlns:a16="http://schemas.microsoft.com/office/drawing/2014/main" id="{CD0A2AEB-8EAD-4F5B-A297-7ACF3BCA48A5}"/>
                  </a:ext>
                </a:extLst>
              </p:cNvPr>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a:extLst>
                  <a:ext uri="{FF2B5EF4-FFF2-40B4-BE49-F238E27FC236}">
                    <a16:creationId xmlns:a16="http://schemas.microsoft.com/office/drawing/2014/main" id="{0B333823-0459-4B23-9F89-AE411EC01C0E}"/>
                  </a:ext>
                </a:extLst>
              </p:cNvPr>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a:extLst>
                  <a:ext uri="{FF2B5EF4-FFF2-40B4-BE49-F238E27FC236}">
                    <a16:creationId xmlns:a16="http://schemas.microsoft.com/office/drawing/2014/main" id="{F51F97EB-2CD6-4D68-99CF-6314052FB35B}"/>
                  </a:ext>
                </a:extLst>
              </p:cNvPr>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a:extLst>
                  <a:ext uri="{FF2B5EF4-FFF2-40B4-BE49-F238E27FC236}">
                    <a16:creationId xmlns:a16="http://schemas.microsoft.com/office/drawing/2014/main" id="{2AB04E59-1B7F-4E86-9B45-5F16BD4B461A}"/>
                  </a:ext>
                </a:extLst>
              </p:cNvPr>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a:extLst>
                  <a:ext uri="{FF2B5EF4-FFF2-40B4-BE49-F238E27FC236}">
                    <a16:creationId xmlns:a16="http://schemas.microsoft.com/office/drawing/2014/main" id="{ECC2B2D8-7363-42AE-B13B-4BFC696A8C6A}"/>
                  </a:ext>
                </a:extLst>
              </p:cNvPr>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a:extLst>
                  <a:ext uri="{FF2B5EF4-FFF2-40B4-BE49-F238E27FC236}">
                    <a16:creationId xmlns:a16="http://schemas.microsoft.com/office/drawing/2014/main" id="{5001F2EC-4AF1-432E-ACB7-97C984BBDCB7}"/>
                  </a:ext>
                </a:extLst>
              </p:cNvPr>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a:extLst>
                  <a:ext uri="{FF2B5EF4-FFF2-40B4-BE49-F238E27FC236}">
                    <a16:creationId xmlns:a16="http://schemas.microsoft.com/office/drawing/2014/main" id="{605EF0AE-840D-4186-B7EE-01EB71CEA084}"/>
                  </a:ext>
                </a:extLst>
              </p:cNvPr>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8899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accent1"/>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新媒体运营策略</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Number_1">
            <a:hlinkClick r:id="" action="ppaction://noaction"/>
          </p:cNvPr>
          <p:cNvSpPr/>
          <p:nvPr>
            <p:custDataLst>
              <p:tags r:id="rId2"/>
            </p:custDataLst>
          </p:nvPr>
        </p:nvSpPr>
        <p:spPr>
          <a:xfrm>
            <a:off x="4975048" y="8214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1.1</a:t>
            </a:r>
          </a:p>
        </p:txBody>
      </p:sp>
      <p:sp>
        <p:nvSpPr>
          <p:cNvPr id="8" name="MH_Entry_2">
            <a:hlinkClick r:id="" action="ppaction://noaction"/>
          </p:cNvPr>
          <p:cNvSpPr txBox="1"/>
          <p:nvPr>
            <p:custDataLst>
              <p:tags r:id="rId3"/>
            </p:custDataLst>
          </p:nvPr>
        </p:nvSpPr>
        <p:spPr>
          <a:xfrm>
            <a:off x="1092198" y="183263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新媒体数据分析</a:t>
            </a:r>
          </a:p>
        </p:txBody>
      </p:sp>
      <p:sp>
        <p:nvSpPr>
          <p:cNvPr id="10" name="MH_Entry_3">
            <a:hlinkClick r:id="rId15" action="ppaction://hlinksldjump"/>
          </p:cNvPr>
          <p:cNvSpPr txBox="1"/>
          <p:nvPr>
            <p:custDataLst>
              <p:tags r:id="rId4"/>
            </p:custDataLst>
          </p:nvPr>
        </p:nvSpPr>
        <p:spPr>
          <a:xfrm>
            <a:off x="1092198" y="281968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77500" lnSpcReduction="20000"/>
          </a:bodyPr>
          <a:lstStyle/>
          <a:p>
            <a:pPr algn="ctr" defTabSz="608843"/>
            <a:r>
              <a:rPr lang="zh-CN" altLang="en-US" sz="2400" dirty="0">
                <a:solidFill>
                  <a:prstClr val="white"/>
                </a:solidFill>
                <a:latin typeface="Times New Roman"/>
                <a:ea typeface="微软雅黑" panose="020B0503020204020204" pitchFamily="34" charset="-122"/>
              </a:rPr>
              <a:t>新媒体负面效应及网络舆情管理</a:t>
            </a:r>
          </a:p>
        </p:txBody>
      </p:sp>
      <p:sp>
        <p:nvSpPr>
          <p:cNvPr id="14" name="MH_Number_1">
            <a:hlinkClick r:id="" action="ppaction://noaction"/>
          </p:cNvPr>
          <p:cNvSpPr/>
          <p:nvPr>
            <p:custDataLst>
              <p:tags r:id="rId5"/>
            </p:custDataLst>
          </p:nvPr>
        </p:nvSpPr>
        <p:spPr>
          <a:xfrm>
            <a:off x="4975048" y="175611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1.2</a:t>
            </a:r>
          </a:p>
        </p:txBody>
      </p:sp>
      <p:sp>
        <p:nvSpPr>
          <p:cNvPr id="15" name="MH_Number_1">
            <a:hlinkClick r:id="" action="ppaction://noaction"/>
          </p:cNvPr>
          <p:cNvSpPr/>
          <p:nvPr>
            <p:custDataLst>
              <p:tags r:id="rId6"/>
            </p:custDataLst>
          </p:nvPr>
        </p:nvSpPr>
        <p:spPr>
          <a:xfrm>
            <a:off x="4975048" y="274768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1.3</a:t>
            </a:r>
          </a:p>
        </p:txBody>
      </p:sp>
      <p:grpSp>
        <p:nvGrpSpPr>
          <p:cNvPr id="11" name="组合 10">
            <a:extLst>
              <a:ext uri="{FF2B5EF4-FFF2-40B4-BE49-F238E27FC236}">
                <a16:creationId xmlns:a16="http://schemas.microsoft.com/office/drawing/2014/main" id="{37255202-7DCA-4914-9827-5F03A30B9B3A}"/>
              </a:ext>
            </a:extLst>
          </p:cNvPr>
          <p:cNvGrpSpPr/>
          <p:nvPr/>
        </p:nvGrpSpPr>
        <p:grpSpPr>
          <a:xfrm rot="21189419">
            <a:off x="8053987" y="2432265"/>
            <a:ext cx="2462417" cy="2341819"/>
            <a:chOff x="10541283" y="1103145"/>
            <a:chExt cx="1222262" cy="1556794"/>
          </a:xfrm>
        </p:grpSpPr>
        <p:pic>
          <p:nvPicPr>
            <p:cNvPr id="12" name="图片 11">
              <a:extLst>
                <a:ext uri="{FF2B5EF4-FFF2-40B4-BE49-F238E27FC236}">
                  <a16:creationId xmlns:a16="http://schemas.microsoft.com/office/drawing/2014/main" id="{8A937284-4875-4F03-94B6-8EA0C0C56664}"/>
                </a:ext>
              </a:extLst>
            </p:cNvPr>
            <p:cNvPicPr>
              <a:picLocks noChangeAspect="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a:extLst>
                <a:ext uri="{FF2B5EF4-FFF2-40B4-BE49-F238E27FC236}">
                  <a16:creationId xmlns:a16="http://schemas.microsoft.com/office/drawing/2014/main" id="{7A0A6E5A-881E-47F9-A16B-5E521F7537A0}"/>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a:extLst>
                <a:ext uri="{FF2B5EF4-FFF2-40B4-BE49-F238E27FC236}">
                  <a16:creationId xmlns:a16="http://schemas.microsoft.com/office/drawing/2014/main" id="{D52A9A4B-E101-4C17-AC80-693AC40816C0}"/>
                </a:ext>
              </a:extLst>
            </p:cNvPr>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a:extLst>
                  <a:ext uri="{FF2B5EF4-FFF2-40B4-BE49-F238E27FC236}">
                    <a16:creationId xmlns:a16="http://schemas.microsoft.com/office/drawing/2014/main" id="{E69DC48F-C020-4071-9916-30DE931801E4}"/>
                  </a:ext>
                </a:extLst>
              </p:cNvPr>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a:extLst>
                  <a:ext uri="{FF2B5EF4-FFF2-40B4-BE49-F238E27FC236}">
                    <a16:creationId xmlns:a16="http://schemas.microsoft.com/office/drawing/2014/main" id="{35531A74-B62B-4CC2-91A0-0E562A2C9A6A}"/>
                  </a:ext>
                </a:extLst>
              </p:cNvPr>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a:extLst>
                <a:ext uri="{FF2B5EF4-FFF2-40B4-BE49-F238E27FC236}">
                  <a16:creationId xmlns:a16="http://schemas.microsoft.com/office/drawing/2014/main" id="{97EE7754-CF8B-4432-BA76-AEF5051CCAF4}"/>
                </a:ext>
              </a:extLst>
            </p:cNvPr>
            <p:cNvPicPr>
              <a:picLocks noChangeAspect="1"/>
            </p:cNvPicPr>
            <p:nvPr/>
          </p:nvPicPr>
          <p:blipFill>
            <a:blip r:embed="rId18"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a:extLst>
                <a:ext uri="{FF2B5EF4-FFF2-40B4-BE49-F238E27FC236}">
                  <a16:creationId xmlns:a16="http://schemas.microsoft.com/office/drawing/2014/main" id="{F4ED12EC-45FC-4CD0-922B-B474E3A2E74E}"/>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22" name="MH_Entry_1">
            <a:hlinkClick r:id="" action="ppaction://noaction"/>
            <a:extLst>
              <a:ext uri="{FF2B5EF4-FFF2-40B4-BE49-F238E27FC236}">
                <a16:creationId xmlns:a16="http://schemas.microsoft.com/office/drawing/2014/main" id="{C077DA6D-D5C7-4694-9EF5-4A861F44BD0B}"/>
              </a:ext>
            </a:extLst>
          </p:cNvPr>
          <p:cNvSpPr txBox="1"/>
          <p:nvPr>
            <p:custDataLst>
              <p:tags r:id="rId7"/>
            </p:custDataLst>
          </p:nvPr>
        </p:nvSpPr>
        <p:spPr>
          <a:xfrm>
            <a:off x="1075924" y="369679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新媒体文案创作技能</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Entry_2">
            <a:hlinkClick r:id="" action="ppaction://noaction"/>
            <a:extLst>
              <a:ext uri="{FF2B5EF4-FFF2-40B4-BE49-F238E27FC236}">
                <a16:creationId xmlns:a16="http://schemas.microsoft.com/office/drawing/2014/main" id="{129B9097-6ABE-447B-90A2-FA53D65D55B0}"/>
              </a:ext>
            </a:extLst>
          </p:cNvPr>
          <p:cNvSpPr txBox="1"/>
          <p:nvPr>
            <p:custDataLst>
              <p:tags r:id="rId8"/>
            </p:custDataLst>
          </p:nvPr>
        </p:nvSpPr>
        <p:spPr>
          <a:xfrm>
            <a:off x="1075924" y="462169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新媒体图文排版技能</a:t>
            </a:r>
          </a:p>
        </p:txBody>
      </p:sp>
      <p:sp>
        <p:nvSpPr>
          <p:cNvPr id="25" name="MH_Entry_3">
            <a:hlinkClick r:id="rId15" action="ppaction://hlinksldjump"/>
            <a:extLst>
              <a:ext uri="{FF2B5EF4-FFF2-40B4-BE49-F238E27FC236}">
                <a16:creationId xmlns:a16="http://schemas.microsoft.com/office/drawing/2014/main" id="{4A4C7534-97FD-442E-B0AA-13FCB9F6C210}"/>
              </a:ext>
            </a:extLst>
          </p:cNvPr>
          <p:cNvSpPr txBox="1"/>
          <p:nvPr>
            <p:custDataLst>
              <p:tags r:id="rId9"/>
            </p:custDataLst>
          </p:nvPr>
        </p:nvSpPr>
        <p:spPr>
          <a:xfrm>
            <a:off x="1075924" y="556436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92500"/>
          </a:bodyPr>
          <a:lstStyle/>
          <a:p>
            <a:pPr algn="ctr" defTabSz="608843"/>
            <a:r>
              <a:rPr lang="zh-CN" altLang="en-US" sz="2400" dirty="0">
                <a:solidFill>
                  <a:prstClr val="white"/>
                </a:solidFill>
                <a:latin typeface="Times New Roman"/>
                <a:ea typeface="微软雅黑" panose="020B0503020204020204" pitchFamily="34" charset="-122"/>
              </a:rPr>
              <a:t>新媒体音频、视频处理技能</a:t>
            </a:r>
          </a:p>
        </p:txBody>
      </p:sp>
      <p:sp>
        <p:nvSpPr>
          <p:cNvPr id="26" name="MH_Number_1">
            <a:hlinkClick r:id="" action="ppaction://noaction"/>
            <a:extLst>
              <a:ext uri="{FF2B5EF4-FFF2-40B4-BE49-F238E27FC236}">
                <a16:creationId xmlns:a16="http://schemas.microsoft.com/office/drawing/2014/main" id="{933D0009-034C-4CD2-B2E2-7A47EC7C46B7}"/>
              </a:ext>
            </a:extLst>
          </p:cNvPr>
          <p:cNvSpPr/>
          <p:nvPr>
            <p:custDataLst>
              <p:tags r:id="rId10"/>
            </p:custDataLst>
          </p:nvPr>
        </p:nvSpPr>
        <p:spPr>
          <a:xfrm>
            <a:off x="4958774" y="4545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1.5</a:t>
            </a:r>
          </a:p>
        </p:txBody>
      </p:sp>
      <p:sp>
        <p:nvSpPr>
          <p:cNvPr id="27" name="MH_Number_1">
            <a:hlinkClick r:id="" action="ppaction://noaction"/>
            <a:extLst>
              <a:ext uri="{FF2B5EF4-FFF2-40B4-BE49-F238E27FC236}">
                <a16:creationId xmlns:a16="http://schemas.microsoft.com/office/drawing/2014/main" id="{BF6D36E0-558D-4F89-9E76-EA7287F5AF8A}"/>
              </a:ext>
            </a:extLst>
          </p:cNvPr>
          <p:cNvSpPr/>
          <p:nvPr>
            <p:custDataLst>
              <p:tags r:id="rId11"/>
            </p:custDataLst>
          </p:nvPr>
        </p:nvSpPr>
        <p:spPr>
          <a:xfrm>
            <a:off x="4958774" y="54923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1.6</a:t>
            </a:r>
          </a:p>
        </p:txBody>
      </p:sp>
      <p:sp>
        <p:nvSpPr>
          <p:cNvPr id="28" name="MH_Number_1">
            <a:hlinkClick r:id="" action="ppaction://noaction"/>
            <a:extLst>
              <a:ext uri="{FF2B5EF4-FFF2-40B4-BE49-F238E27FC236}">
                <a16:creationId xmlns:a16="http://schemas.microsoft.com/office/drawing/2014/main" id="{0EA86408-D7B1-4833-8303-48FF892FAD0F}"/>
              </a:ext>
            </a:extLst>
          </p:cNvPr>
          <p:cNvSpPr/>
          <p:nvPr>
            <p:custDataLst>
              <p:tags r:id="rId12"/>
            </p:custDataLst>
          </p:nvPr>
        </p:nvSpPr>
        <p:spPr>
          <a:xfrm>
            <a:off x="4936948" y="362251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1.4</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en-US" altLang="zh-CN" sz="27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marL="0" marR="0" lvl="0" indent="0" algn="r" defTabSz="608843" rtl="0" eaLnBrk="1" fontAlgn="base"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3A98BC"/>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8899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新媒体运营策略</a:t>
            </a:r>
            <a:endPar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 name="MH_Number_1">
            <a:hlinkClick r:id="" action="ppaction://noaction"/>
          </p:cNvPr>
          <p:cNvSpPr/>
          <p:nvPr>
            <p:custDataLst>
              <p:tags r:id="rId2"/>
            </p:custDataLst>
          </p:nvPr>
        </p:nvSpPr>
        <p:spPr>
          <a:xfrm>
            <a:off x="4975048" y="8214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marL="0" marR="0" lvl="0" indent="0" algn="ctr" defTabSz="608843" rtl="0" eaLnBrk="1" fontAlgn="auto" latinLnBrk="0" hangingPunct="1">
              <a:lnSpc>
                <a:spcPct val="100000"/>
              </a:lnSpc>
              <a:spcBef>
                <a:spcPct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50000"/>
                  </a:schemeClr>
                </a:solidFill>
                <a:effectLst/>
                <a:uLnTx/>
                <a:uFillTx/>
                <a:latin typeface="Times New Roman"/>
                <a:ea typeface="微软雅黑"/>
                <a:cs typeface="Times New Roman" panose="02020603050405020304" pitchFamily="18" charset="0"/>
              </a:rPr>
              <a:t>1.1</a:t>
            </a:r>
          </a:p>
        </p:txBody>
      </p:sp>
      <p:sp>
        <p:nvSpPr>
          <p:cNvPr id="8" name="MH_Entry_2">
            <a:hlinkClick r:id="" action="ppaction://noaction"/>
          </p:cNvPr>
          <p:cNvSpPr txBox="1"/>
          <p:nvPr>
            <p:custDataLst>
              <p:tags r:id="rId3"/>
            </p:custDataLst>
          </p:nvPr>
        </p:nvSpPr>
        <p:spPr>
          <a:xfrm>
            <a:off x="1092198" y="183263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3A98BC"/>
          </a:solidFill>
          <a:ln>
            <a:noFill/>
          </a:ln>
        </p:spPr>
        <p:txBody>
          <a:bodyPr wrap="square" lIns="71949" tIns="0" rIns="287793" bIns="0" anchor="ctr">
            <a:norm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Times New Roman"/>
                <a:ea typeface="微软雅黑" panose="020B0503020204020204" pitchFamily="34" charset="-122"/>
                <a:cs typeface="+mn-cs"/>
              </a:rPr>
              <a:t>新媒体数据分析</a:t>
            </a:r>
          </a:p>
        </p:txBody>
      </p:sp>
      <p:sp>
        <p:nvSpPr>
          <p:cNvPr id="10" name="MH_Entry_3">
            <a:hlinkClick r:id="rId15" action="ppaction://hlinksldjump"/>
          </p:cNvPr>
          <p:cNvSpPr txBox="1"/>
          <p:nvPr>
            <p:custDataLst>
              <p:tags r:id="rId4"/>
            </p:custDataLst>
          </p:nvPr>
        </p:nvSpPr>
        <p:spPr>
          <a:xfrm>
            <a:off x="1092198" y="281968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77500" lnSpcReduction="20000"/>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Times New Roman"/>
                <a:ea typeface="微软雅黑" panose="020B0503020204020204" pitchFamily="34" charset="-122"/>
                <a:cs typeface="+mn-cs"/>
              </a:rPr>
              <a:t>新媒体负面效应及网络舆情管理</a:t>
            </a:r>
          </a:p>
        </p:txBody>
      </p:sp>
      <p:sp>
        <p:nvSpPr>
          <p:cNvPr id="14" name="MH_Number_1">
            <a:hlinkClick r:id="" action="ppaction://noaction"/>
          </p:cNvPr>
          <p:cNvSpPr/>
          <p:nvPr>
            <p:custDataLst>
              <p:tags r:id="rId5"/>
            </p:custDataLst>
          </p:nvPr>
        </p:nvSpPr>
        <p:spPr>
          <a:xfrm>
            <a:off x="4975048" y="175611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3A98BC"/>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marL="0" marR="0" lvl="0" indent="0" algn="ctr" defTabSz="608843" rtl="0" eaLnBrk="1" fontAlgn="auto" latinLnBrk="0" hangingPunct="1">
              <a:lnSpc>
                <a:spcPct val="100000"/>
              </a:lnSpc>
              <a:spcBef>
                <a:spcPct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Times New Roman"/>
                <a:ea typeface="微软雅黑"/>
                <a:cs typeface="Times New Roman" panose="02020603050405020304" pitchFamily="18" charset="0"/>
              </a:rPr>
              <a:t>1.2</a:t>
            </a:r>
          </a:p>
        </p:txBody>
      </p:sp>
      <p:sp>
        <p:nvSpPr>
          <p:cNvPr id="15" name="MH_Number_1">
            <a:hlinkClick r:id="" action="ppaction://noaction"/>
          </p:cNvPr>
          <p:cNvSpPr/>
          <p:nvPr>
            <p:custDataLst>
              <p:tags r:id="rId6"/>
            </p:custDataLst>
          </p:nvPr>
        </p:nvSpPr>
        <p:spPr>
          <a:xfrm>
            <a:off x="4975048" y="274768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marL="0" marR="0" lvl="0" indent="0" algn="ctr" defTabSz="608843" rtl="0" eaLnBrk="1" fontAlgn="auto" latinLnBrk="0" hangingPunct="1">
              <a:lnSpc>
                <a:spcPct val="100000"/>
              </a:lnSpc>
              <a:spcBef>
                <a:spcPct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50000"/>
                    <a:lumOff val="50000"/>
                  </a:prstClr>
                </a:solidFill>
                <a:effectLst/>
                <a:uLnTx/>
                <a:uFillTx/>
                <a:latin typeface="Times New Roman"/>
                <a:ea typeface="微软雅黑"/>
                <a:cs typeface="Times New Roman" panose="02020603050405020304" pitchFamily="18" charset="0"/>
              </a:rPr>
              <a:t>1.3</a:t>
            </a:r>
          </a:p>
        </p:txBody>
      </p:sp>
      <p:grpSp>
        <p:nvGrpSpPr>
          <p:cNvPr id="11" name="组合 10">
            <a:extLst>
              <a:ext uri="{FF2B5EF4-FFF2-40B4-BE49-F238E27FC236}">
                <a16:creationId xmlns:a16="http://schemas.microsoft.com/office/drawing/2014/main" id="{37255202-7DCA-4914-9827-5F03A30B9B3A}"/>
              </a:ext>
            </a:extLst>
          </p:cNvPr>
          <p:cNvGrpSpPr/>
          <p:nvPr/>
        </p:nvGrpSpPr>
        <p:grpSpPr>
          <a:xfrm rot="21189419">
            <a:off x="8053987" y="2432265"/>
            <a:ext cx="2462417" cy="2341819"/>
            <a:chOff x="10541283" y="1103145"/>
            <a:chExt cx="1222262" cy="1556794"/>
          </a:xfrm>
        </p:grpSpPr>
        <p:pic>
          <p:nvPicPr>
            <p:cNvPr id="12" name="图片 11">
              <a:extLst>
                <a:ext uri="{FF2B5EF4-FFF2-40B4-BE49-F238E27FC236}">
                  <a16:creationId xmlns:a16="http://schemas.microsoft.com/office/drawing/2014/main" id="{8A937284-4875-4F03-94B6-8EA0C0C56664}"/>
                </a:ext>
              </a:extLst>
            </p:cNvPr>
            <p:cNvPicPr>
              <a:picLocks noChangeAspect="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a:extLst>
                <a:ext uri="{FF2B5EF4-FFF2-40B4-BE49-F238E27FC236}">
                  <a16:creationId xmlns:a16="http://schemas.microsoft.com/office/drawing/2014/main" id="{7A0A6E5A-881E-47F9-A16B-5E521F7537A0}"/>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a:extLst>
                <a:ext uri="{FF2B5EF4-FFF2-40B4-BE49-F238E27FC236}">
                  <a16:creationId xmlns:a16="http://schemas.microsoft.com/office/drawing/2014/main" id="{D52A9A4B-E101-4C17-AC80-693AC40816C0}"/>
                </a:ext>
              </a:extLst>
            </p:cNvPr>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a:extLst>
                  <a:ext uri="{FF2B5EF4-FFF2-40B4-BE49-F238E27FC236}">
                    <a16:creationId xmlns:a16="http://schemas.microsoft.com/office/drawing/2014/main" id="{E69DC48F-C020-4071-9916-30DE931801E4}"/>
                  </a:ext>
                </a:extLst>
              </p:cNvPr>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algn="l" defTabSz="608843"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Freeform 532">
                <a:extLst>
                  <a:ext uri="{FF2B5EF4-FFF2-40B4-BE49-F238E27FC236}">
                    <a16:creationId xmlns:a16="http://schemas.microsoft.com/office/drawing/2014/main" id="{35531A74-B62B-4CC2-91A0-0E562A2C9A6A}"/>
                  </a:ext>
                </a:extLst>
              </p:cNvPr>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marL="0" marR="0" lvl="0" indent="0" algn="l" defTabSz="608843"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Times New Roman"/>
                  <a:ea typeface="微软雅黑"/>
                  <a:cs typeface="+mn-cs"/>
                </a:endParaRPr>
              </a:p>
            </p:txBody>
          </p:sp>
        </p:grpSp>
        <p:pic>
          <p:nvPicPr>
            <p:cNvPr id="18" name="图片 17">
              <a:extLst>
                <a:ext uri="{FF2B5EF4-FFF2-40B4-BE49-F238E27FC236}">
                  <a16:creationId xmlns:a16="http://schemas.microsoft.com/office/drawing/2014/main" id="{97EE7754-CF8B-4432-BA76-AEF5051CCAF4}"/>
                </a:ext>
              </a:extLst>
            </p:cNvPr>
            <p:cNvPicPr>
              <a:picLocks noChangeAspect="1"/>
            </p:cNvPicPr>
            <p:nvPr/>
          </p:nvPicPr>
          <p:blipFill>
            <a:blip r:embed="rId18"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a:extLst>
                <a:ext uri="{FF2B5EF4-FFF2-40B4-BE49-F238E27FC236}">
                  <a16:creationId xmlns:a16="http://schemas.microsoft.com/office/drawing/2014/main" id="{F4ED12EC-45FC-4CD0-922B-B474E3A2E74E}"/>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22" name="MH_Entry_1">
            <a:hlinkClick r:id="" action="ppaction://noaction"/>
            <a:extLst>
              <a:ext uri="{FF2B5EF4-FFF2-40B4-BE49-F238E27FC236}">
                <a16:creationId xmlns:a16="http://schemas.microsoft.com/office/drawing/2014/main" id="{C077DA6D-D5C7-4694-9EF5-4A861F44BD0B}"/>
              </a:ext>
            </a:extLst>
          </p:cNvPr>
          <p:cNvSpPr txBox="1"/>
          <p:nvPr>
            <p:custDataLst>
              <p:tags r:id="rId7"/>
            </p:custDataLst>
          </p:nvPr>
        </p:nvSpPr>
        <p:spPr>
          <a:xfrm>
            <a:off x="1075924" y="369679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新媒体文案创作技能</a:t>
            </a:r>
            <a:endPar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MH_Entry_2">
            <a:hlinkClick r:id="" action="ppaction://noaction"/>
            <a:extLst>
              <a:ext uri="{FF2B5EF4-FFF2-40B4-BE49-F238E27FC236}">
                <a16:creationId xmlns:a16="http://schemas.microsoft.com/office/drawing/2014/main" id="{129B9097-6ABE-447B-90A2-FA53D65D55B0}"/>
              </a:ext>
            </a:extLst>
          </p:cNvPr>
          <p:cNvSpPr txBox="1"/>
          <p:nvPr>
            <p:custDataLst>
              <p:tags r:id="rId8"/>
            </p:custDataLst>
          </p:nvPr>
        </p:nvSpPr>
        <p:spPr>
          <a:xfrm>
            <a:off x="1075924" y="462169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Times New Roman"/>
                <a:ea typeface="微软雅黑" panose="020B0503020204020204" pitchFamily="34" charset="-122"/>
                <a:cs typeface="+mn-cs"/>
              </a:rPr>
              <a:t>新媒体图文排版技能</a:t>
            </a:r>
          </a:p>
        </p:txBody>
      </p:sp>
      <p:sp>
        <p:nvSpPr>
          <p:cNvPr id="25" name="MH_Entry_3">
            <a:hlinkClick r:id="rId15" action="ppaction://hlinksldjump"/>
            <a:extLst>
              <a:ext uri="{FF2B5EF4-FFF2-40B4-BE49-F238E27FC236}">
                <a16:creationId xmlns:a16="http://schemas.microsoft.com/office/drawing/2014/main" id="{4A4C7534-97FD-442E-B0AA-13FCB9F6C210}"/>
              </a:ext>
            </a:extLst>
          </p:cNvPr>
          <p:cNvSpPr txBox="1"/>
          <p:nvPr>
            <p:custDataLst>
              <p:tags r:id="rId9"/>
            </p:custDataLst>
          </p:nvPr>
        </p:nvSpPr>
        <p:spPr>
          <a:xfrm>
            <a:off x="1075924" y="556436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92500"/>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Times New Roman"/>
                <a:ea typeface="微软雅黑" panose="020B0503020204020204" pitchFamily="34" charset="-122"/>
                <a:cs typeface="+mn-cs"/>
              </a:rPr>
              <a:t>新媒体音频、视频处理技能</a:t>
            </a:r>
          </a:p>
        </p:txBody>
      </p:sp>
      <p:sp>
        <p:nvSpPr>
          <p:cNvPr id="26" name="MH_Number_1">
            <a:hlinkClick r:id="" action="ppaction://noaction"/>
            <a:extLst>
              <a:ext uri="{FF2B5EF4-FFF2-40B4-BE49-F238E27FC236}">
                <a16:creationId xmlns:a16="http://schemas.microsoft.com/office/drawing/2014/main" id="{933D0009-034C-4CD2-B2E2-7A47EC7C46B7}"/>
              </a:ext>
            </a:extLst>
          </p:cNvPr>
          <p:cNvSpPr/>
          <p:nvPr>
            <p:custDataLst>
              <p:tags r:id="rId10"/>
            </p:custDataLst>
          </p:nvPr>
        </p:nvSpPr>
        <p:spPr>
          <a:xfrm>
            <a:off x="4958774" y="4545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marL="0" marR="0" lvl="0" indent="0" algn="ctr" defTabSz="608843" rtl="0" eaLnBrk="1" fontAlgn="auto" latinLnBrk="0" hangingPunct="1">
              <a:lnSpc>
                <a:spcPct val="100000"/>
              </a:lnSpc>
              <a:spcBef>
                <a:spcPct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50000"/>
                    <a:lumOff val="50000"/>
                  </a:prstClr>
                </a:solidFill>
                <a:effectLst/>
                <a:uLnTx/>
                <a:uFillTx/>
                <a:latin typeface="Times New Roman"/>
                <a:ea typeface="微软雅黑"/>
                <a:cs typeface="Times New Roman" panose="02020603050405020304" pitchFamily="18" charset="0"/>
              </a:rPr>
              <a:t>1.5</a:t>
            </a:r>
          </a:p>
        </p:txBody>
      </p:sp>
      <p:sp>
        <p:nvSpPr>
          <p:cNvPr id="27" name="MH_Number_1">
            <a:hlinkClick r:id="" action="ppaction://noaction"/>
            <a:extLst>
              <a:ext uri="{FF2B5EF4-FFF2-40B4-BE49-F238E27FC236}">
                <a16:creationId xmlns:a16="http://schemas.microsoft.com/office/drawing/2014/main" id="{BF6D36E0-558D-4F89-9E76-EA7287F5AF8A}"/>
              </a:ext>
            </a:extLst>
          </p:cNvPr>
          <p:cNvSpPr/>
          <p:nvPr>
            <p:custDataLst>
              <p:tags r:id="rId11"/>
            </p:custDataLst>
          </p:nvPr>
        </p:nvSpPr>
        <p:spPr>
          <a:xfrm>
            <a:off x="4958774" y="54923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marL="0" marR="0" lvl="0" indent="0" algn="ctr" defTabSz="608843" rtl="0" eaLnBrk="1" fontAlgn="auto" latinLnBrk="0" hangingPunct="1">
              <a:lnSpc>
                <a:spcPct val="100000"/>
              </a:lnSpc>
              <a:spcBef>
                <a:spcPct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50000"/>
                    <a:lumOff val="50000"/>
                  </a:prstClr>
                </a:solidFill>
                <a:effectLst/>
                <a:uLnTx/>
                <a:uFillTx/>
                <a:latin typeface="Times New Roman"/>
                <a:ea typeface="微软雅黑"/>
                <a:cs typeface="Times New Roman" panose="02020603050405020304" pitchFamily="18" charset="0"/>
              </a:rPr>
              <a:t>1.6</a:t>
            </a:r>
          </a:p>
        </p:txBody>
      </p:sp>
      <p:sp>
        <p:nvSpPr>
          <p:cNvPr id="28" name="MH_Number_1">
            <a:hlinkClick r:id="" action="ppaction://noaction"/>
            <a:extLst>
              <a:ext uri="{FF2B5EF4-FFF2-40B4-BE49-F238E27FC236}">
                <a16:creationId xmlns:a16="http://schemas.microsoft.com/office/drawing/2014/main" id="{0EA86408-D7B1-4833-8303-48FF892FAD0F}"/>
              </a:ext>
            </a:extLst>
          </p:cNvPr>
          <p:cNvSpPr/>
          <p:nvPr>
            <p:custDataLst>
              <p:tags r:id="rId12"/>
            </p:custDataLst>
          </p:nvPr>
        </p:nvSpPr>
        <p:spPr>
          <a:xfrm>
            <a:off x="4936948" y="362251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marL="0" marR="0" lvl="0" indent="0" algn="ctr" defTabSz="608843" rtl="0" eaLnBrk="1" fontAlgn="auto" latinLnBrk="0" hangingPunct="1">
              <a:lnSpc>
                <a:spcPct val="100000"/>
              </a:lnSpc>
              <a:spcBef>
                <a:spcPct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50000"/>
                    <a:lumOff val="50000"/>
                  </a:prstClr>
                </a:solidFill>
                <a:effectLst/>
                <a:uLnTx/>
                <a:uFillTx/>
                <a:latin typeface="Times New Roman"/>
                <a:ea typeface="微软雅黑"/>
                <a:cs typeface="Times New Roman" panose="02020603050405020304" pitchFamily="18" charset="0"/>
              </a:rPr>
              <a:t>1.4</a:t>
            </a:r>
          </a:p>
        </p:txBody>
      </p:sp>
    </p:spTree>
    <p:extLst>
      <p:ext uri="{BB962C8B-B14F-4D97-AF65-F5344CB8AC3E}">
        <p14:creationId xmlns:p14="http://schemas.microsoft.com/office/powerpoint/2010/main" val="3756279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40102" y="3394387"/>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zh-CN" altLang="en-US" dirty="0">
                <a:solidFill>
                  <a:prstClr val="black"/>
                </a:solidFill>
                <a:latin typeface="Times New Roman"/>
                <a:ea typeface="微软雅黑"/>
              </a:rPr>
              <a:t>在新媒体技术快速发展的今天，许多个人、企业、机构和部门都已经意识到，以往的以个人经验为基础的决策时代已经过去，数据分析在现代新媒体传播过程中，发挥着越来越重要的作用。用数据来说话，开展数据分析和挖掘，逐渐成为科学研究、企业经营、政府决策等过程着重考虑的问题。</a:t>
            </a:r>
          </a:p>
        </p:txBody>
      </p:sp>
    </p:spTree>
    <p:extLst>
      <p:ext uri="{BB962C8B-B14F-4D97-AF65-F5344CB8AC3E}">
        <p14:creationId xmlns:p14="http://schemas.microsoft.com/office/powerpoint/2010/main" val="2204303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46" name="文本框 45">
            <a:extLst>
              <a:ext uri="{FF2B5EF4-FFF2-40B4-BE49-F238E27FC236}">
                <a16:creationId xmlns:a16="http://schemas.microsoft.com/office/drawing/2014/main" id="{A0F505F1-7382-41D8-BD93-2D8837737CF2}"/>
              </a:ext>
            </a:extLst>
          </p:cNvPr>
          <p:cNvSpPr txBox="1"/>
          <p:nvPr/>
        </p:nvSpPr>
        <p:spPr>
          <a:xfrm>
            <a:off x="1909348" y="2183804"/>
            <a:ext cx="1781398" cy="460268"/>
          </a:xfrm>
          <a:prstGeom prst="rect">
            <a:avLst/>
          </a:prstGeom>
          <a:noFill/>
        </p:spPr>
        <p:txBody>
          <a:bodyPr wrap="square" rtlCol="0" anchor="t">
            <a:spAutoFit/>
          </a:bodyPr>
          <a:lstStyle/>
          <a:p>
            <a:r>
              <a:rPr lang="zh-CN" altLang="en-US" sz="2400" b="1" dirty="0">
                <a:sym typeface="+mn-ea"/>
              </a:rPr>
              <a:t>知识目标：</a:t>
            </a:r>
          </a:p>
        </p:txBody>
      </p:sp>
      <p:sp>
        <p:nvSpPr>
          <p:cNvPr id="48" name="文本框 47">
            <a:extLst>
              <a:ext uri="{FF2B5EF4-FFF2-40B4-BE49-F238E27FC236}">
                <a16:creationId xmlns:a16="http://schemas.microsoft.com/office/drawing/2014/main" id="{BC5DB8C2-FE78-4D5E-98A8-947DDD6B53B6}"/>
              </a:ext>
            </a:extLst>
          </p:cNvPr>
          <p:cNvSpPr txBox="1"/>
          <p:nvPr/>
        </p:nvSpPr>
        <p:spPr>
          <a:xfrm>
            <a:off x="1967596" y="4523774"/>
            <a:ext cx="1723150" cy="461558"/>
          </a:xfrm>
          <a:prstGeom prst="rect">
            <a:avLst/>
          </a:prstGeom>
          <a:noFill/>
        </p:spPr>
        <p:txBody>
          <a:bodyPr wrap="none" rtlCol="0" anchor="t">
            <a:spAutoFit/>
          </a:bodyPr>
          <a:lstStyle/>
          <a:p>
            <a:r>
              <a:rPr lang="zh-CN" altLang="en-US" sz="2400" b="1" dirty="0">
                <a:sym typeface="+mn-ea"/>
              </a:rPr>
              <a:t>技能目标：</a:t>
            </a:r>
          </a:p>
        </p:txBody>
      </p:sp>
      <p:sp>
        <p:nvSpPr>
          <p:cNvPr id="49" name="文本框 48">
            <a:extLst>
              <a:ext uri="{FF2B5EF4-FFF2-40B4-BE49-F238E27FC236}">
                <a16:creationId xmlns:a16="http://schemas.microsoft.com/office/drawing/2014/main" id="{5DBD91A7-466C-47BC-ADE3-5583F0D355E4}"/>
              </a:ext>
            </a:extLst>
          </p:cNvPr>
          <p:cNvSpPr txBox="1"/>
          <p:nvPr/>
        </p:nvSpPr>
        <p:spPr>
          <a:xfrm>
            <a:off x="2639734" y="3008638"/>
            <a:ext cx="6600658" cy="1446215"/>
          </a:xfrm>
          <a:prstGeom prst="rect">
            <a:avLst/>
          </a:prstGeom>
          <a:noFill/>
        </p:spPr>
        <p:txBody>
          <a:bodyPr wrap="square">
            <a:spAutoFit/>
          </a:bodyPr>
          <a:lstStyle/>
          <a:p>
            <a:r>
              <a:rPr lang="en-US" altLang="zh-CN" sz="2200" dirty="0"/>
              <a:t>1.</a:t>
            </a:r>
            <a:r>
              <a:rPr lang="zh-CN" altLang="en-US" sz="2200" dirty="0"/>
              <a:t>了解新媒体数据分析的基本概念。</a:t>
            </a:r>
          </a:p>
          <a:p>
            <a:r>
              <a:rPr lang="en-US" altLang="zh-CN" sz="2200" dirty="0"/>
              <a:t>2.</a:t>
            </a:r>
            <a:r>
              <a:rPr lang="zh-CN" altLang="en-US" sz="2200" dirty="0"/>
              <a:t>了解新媒体数据分析的类别。</a:t>
            </a:r>
          </a:p>
          <a:p>
            <a:r>
              <a:rPr lang="en-US" altLang="zh-CN" sz="2200" dirty="0"/>
              <a:t>3.</a:t>
            </a:r>
            <a:r>
              <a:rPr lang="zh-CN" altLang="en-US" sz="2200" dirty="0"/>
              <a:t>了解新媒体数据的处理方法。</a:t>
            </a:r>
            <a:endParaRPr lang="en-US" altLang="zh-CN" sz="2200" dirty="0"/>
          </a:p>
          <a:p>
            <a:r>
              <a:rPr lang="en-US" altLang="zh-CN" sz="2200" dirty="0"/>
              <a:t>4.</a:t>
            </a:r>
            <a:r>
              <a:rPr lang="zh-CN" altLang="en-US" sz="2200" dirty="0"/>
              <a:t>了解当前热门新媒体工具的数据分析。</a:t>
            </a:r>
          </a:p>
        </p:txBody>
      </p:sp>
      <p:sp>
        <p:nvSpPr>
          <p:cNvPr id="81" name="文本框 80">
            <a:extLst>
              <a:ext uri="{FF2B5EF4-FFF2-40B4-BE49-F238E27FC236}">
                <a16:creationId xmlns:a16="http://schemas.microsoft.com/office/drawing/2014/main" id="{BF40B7BE-3078-4FFC-A494-0F32956EE061}"/>
              </a:ext>
            </a:extLst>
          </p:cNvPr>
          <p:cNvSpPr txBox="1"/>
          <p:nvPr/>
        </p:nvSpPr>
        <p:spPr>
          <a:xfrm>
            <a:off x="2639733" y="5169797"/>
            <a:ext cx="7923493" cy="430787"/>
          </a:xfrm>
          <a:prstGeom prst="rect">
            <a:avLst/>
          </a:prstGeom>
          <a:noFill/>
        </p:spPr>
        <p:txBody>
          <a:bodyPr wrap="square">
            <a:spAutoFit/>
          </a:bodyPr>
          <a:lstStyle/>
          <a:p>
            <a:r>
              <a:rPr lang="zh-CN" altLang="en-US" sz="2200" dirty="0"/>
              <a:t>了解新媒体数据分析的基本知识，懂得进行基本的数据分析。</a:t>
            </a:r>
            <a:endParaRPr lang="en-US" altLang="zh-CN" sz="2200" dirty="0"/>
          </a:p>
        </p:txBody>
      </p:sp>
      <p:grpSp>
        <p:nvGrpSpPr>
          <p:cNvPr id="82" name="组合 81">
            <a:extLst>
              <a:ext uri="{FF2B5EF4-FFF2-40B4-BE49-F238E27FC236}">
                <a16:creationId xmlns:a16="http://schemas.microsoft.com/office/drawing/2014/main" id="{09384BA8-C981-44E3-B8F8-F985CE306A97}"/>
              </a:ext>
            </a:extLst>
          </p:cNvPr>
          <p:cNvGrpSpPr/>
          <p:nvPr/>
        </p:nvGrpSpPr>
        <p:grpSpPr>
          <a:xfrm>
            <a:off x="1742795" y="2953438"/>
            <a:ext cx="766341" cy="623825"/>
            <a:chOff x="3721100" y="3419475"/>
            <a:chExt cx="858838" cy="682626"/>
          </a:xfrm>
          <a:solidFill>
            <a:schemeClr val="accent1">
              <a:lumMod val="50000"/>
            </a:schemeClr>
          </a:solidFill>
        </p:grpSpPr>
        <p:sp>
          <p:nvSpPr>
            <p:cNvPr id="83" name="Freeform 19">
              <a:extLst>
                <a:ext uri="{FF2B5EF4-FFF2-40B4-BE49-F238E27FC236}">
                  <a16:creationId xmlns:a16="http://schemas.microsoft.com/office/drawing/2014/main" id="{9BDF0F2C-1307-40B9-84CC-68039BED1CA8}"/>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4" name="Freeform 20">
              <a:extLst>
                <a:ext uri="{FF2B5EF4-FFF2-40B4-BE49-F238E27FC236}">
                  <a16:creationId xmlns:a16="http://schemas.microsoft.com/office/drawing/2014/main" id="{BC8F6ED3-3E6A-429F-AF56-481452A0FE8D}"/>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5" name="Freeform 21">
              <a:extLst>
                <a:ext uri="{FF2B5EF4-FFF2-40B4-BE49-F238E27FC236}">
                  <a16:creationId xmlns:a16="http://schemas.microsoft.com/office/drawing/2014/main" id="{270B3C0E-F917-41EF-8B0C-3A51F4FBE8D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6" name="Freeform 22">
              <a:extLst>
                <a:ext uri="{FF2B5EF4-FFF2-40B4-BE49-F238E27FC236}">
                  <a16:creationId xmlns:a16="http://schemas.microsoft.com/office/drawing/2014/main" id="{4690E392-DF86-419C-9040-21096F64549B}"/>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7" name="Freeform 23">
              <a:extLst>
                <a:ext uri="{FF2B5EF4-FFF2-40B4-BE49-F238E27FC236}">
                  <a16:creationId xmlns:a16="http://schemas.microsoft.com/office/drawing/2014/main" id="{15608FD7-236D-4007-BAB5-CA79277B812B}"/>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grpSp>
        <p:nvGrpSpPr>
          <p:cNvPr id="88" name="组合 87">
            <a:extLst>
              <a:ext uri="{FF2B5EF4-FFF2-40B4-BE49-F238E27FC236}">
                <a16:creationId xmlns:a16="http://schemas.microsoft.com/office/drawing/2014/main" id="{8FD06A89-87FB-4858-A653-AD75898D1F37}"/>
              </a:ext>
            </a:extLst>
          </p:cNvPr>
          <p:cNvGrpSpPr/>
          <p:nvPr/>
        </p:nvGrpSpPr>
        <p:grpSpPr>
          <a:xfrm>
            <a:off x="1779241" y="5114586"/>
            <a:ext cx="766341" cy="623825"/>
            <a:chOff x="3721100" y="3419475"/>
            <a:chExt cx="858838" cy="682626"/>
          </a:xfrm>
          <a:solidFill>
            <a:schemeClr val="accent1">
              <a:lumMod val="50000"/>
            </a:schemeClr>
          </a:solidFill>
        </p:grpSpPr>
        <p:sp>
          <p:nvSpPr>
            <p:cNvPr id="89" name="Freeform 19">
              <a:extLst>
                <a:ext uri="{FF2B5EF4-FFF2-40B4-BE49-F238E27FC236}">
                  <a16:creationId xmlns:a16="http://schemas.microsoft.com/office/drawing/2014/main" id="{0B1B5A3F-BFB5-406D-A7AE-90EC5AF5D00E}"/>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0" name="Freeform 20">
              <a:extLst>
                <a:ext uri="{FF2B5EF4-FFF2-40B4-BE49-F238E27FC236}">
                  <a16:creationId xmlns:a16="http://schemas.microsoft.com/office/drawing/2014/main" id="{AA746FDF-4315-4755-B67C-D98D7529272E}"/>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1" name="Freeform 21">
              <a:extLst>
                <a:ext uri="{FF2B5EF4-FFF2-40B4-BE49-F238E27FC236}">
                  <a16:creationId xmlns:a16="http://schemas.microsoft.com/office/drawing/2014/main" id="{A12B3FFB-F1DE-4DEA-8539-7C7D28AA1EBF}"/>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2" name="Freeform 22">
              <a:extLst>
                <a:ext uri="{FF2B5EF4-FFF2-40B4-BE49-F238E27FC236}">
                  <a16:creationId xmlns:a16="http://schemas.microsoft.com/office/drawing/2014/main" id="{D3E0B4CC-6A24-4A1C-8DA0-53335DCACBBC}"/>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3" name="Freeform 23">
              <a:extLst>
                <a:ext uri="{FF2B5EF4-FFF2-40B4-BE49-F238E27FC236}">
                  <a16:creationId xmlns:a16="http://schemas.microsoft.com/office/drawing/2014/main" id="{2B26E7D7-7844-4EA4-B5E9-474922562073}"/>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spTree>
    <p:extLst>
      <p:ext uri="{BB962C8B-B14F-4D97-AF65-F5344CB8AC3E}">
        <p14:creationId xmlns:p14="http://schemas.microsoft.com/office/powerpoint/2010/main" val="2264780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50" name="矩形 49">
            <a:extLst>
              <a:ext uri="{FF2B5EF4-FFF2-40B4-BE49-F238E27FC236}">
                <a16:creationId xmlns:a16="http://schemas.microsoft.com/office/drawing/2014/main" id="{6A01C563-5C13-476A-81FD-497F64A15A4A}"/>
              </a:ext>
            </a:extLst>
          </p:cNvPr>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399" dirty="0">
                <a:solidFill>
                  <a:schemeClr val="tx1">
                    <a:lumMod val="85000"/>
                    <a:lumOff val="15000"/>
                  </a:schemeClr>
                </a:solidFill>
                <a:latin typeface="微软雅黑" panose="020B0503020204020204" pitchFamily="34" charset="-122"/>
                <a:ea typeface="微软雅黑" panose="020B0503020204020204" pitchFamily="34" charset="-122"/>
              </a:rPr>
              <a:t>案例导入</a:t>
            </a:r>
          </a:p>
        </p:txBody>
      </p:sp>
      <p:sp>
        <p:nvSpPr>
          <p:cNvPr id="51" name="矩形 50">
            <a:extLst>
              <a:ext uri="{FF2B5EF4-FFF2-40B4-BE49-F238E27FC236}">
                <a16:creationId xmlns:a16="http://schemas.microsoft.com/office/drawing/2014/main" id="{31B54003-09DA-457D-843E-FF05AEE5D21E}"/>
              </a:ext>
            </a:extLst>
          </p:cNvPr>
          <p:cNvSpPr/>
          <p:nvPr/>
        </p:nvSpPr>
        <p:spPr>
          <a:xfrm>
            <a:off x="1763634" y="2463251"/>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fontAlgn="auto">
              <a:lnSpc>
                <a:spcPct val="150000"/>
              </a:lnSpc>
            </a:pP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大数据解读“武亦姝现象”（详见教材</a:t>
            </a:r>
            <a:r>
              <a:rPr lang="en-US" altLang="zh-CN" sz="2200" dirty="0">
                <a:solidFill>
                  <a:schemeClr val="tx1">
                    <a:lumMod val="95000"/>
                    <a:lumOff val="5000"/>
                  </a:schemeClr>
                </a:solidFill>
                <a:latin typeface="微软雅黑" panose="020B0503020204020204" pitchFamily="34" charset="-122"/>
                <a:ea typeface="微软雅黑" panose="020B0503020204020204" pitchFamily="34" charset="-122"/>
              </a:rPr>
              <a:t>P114</a:t>
            </a: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a:t>
            </a:r>
            <a:endParaRPr sz="2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53" name="图片 52">
            <a:extLst>
              <a:ext uri="{FF2B5EF4-FFF2-40B4-BE49-F238E27FC236}">
                <a16:creationId xmlns:a16="http://schemas.microsoft.com/office/drawing/2014/main" id="{FDE0394A-48F3-4944-8900-64845384BE3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391057" y="3285761"/>
            <a:ext cx="5138046" cy="2867807"/>
          </a:xfrm>
          <a:prstGeom prst="rect">
            <a:avLst/>
          </a:prstGeom>
          <a:noFill/>
          <a:ln>
            <a:noFill/>
          </a:ln>
        </p:spPr>
      </p:pic>
    </p:spTree>
    <p:extLst>
      <p:ext uri="{BB962C8B-B14F-4D97-AF65-F5344CB8AC3E}">
        <p14:creationId xmlns:p14="http://schemas.microsoft.com/office/powerpoint/2010/main" val="116207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3.2.1 </a:t>
            </a:r>
            <a:r>
              <a:rPr lang="zh-CN" altLang="en-US" dirty="0"/>
              <a:t>新媒体数据分析概述</a:t>
            </a:r>
          </a:p>
        </p:txBody>
      </p:sp>
      <p:sp>
        <p:nvSpPr>
          <p:cNvPr id="3" name="内容占位符 2"/>
          <p:cNvSpPr>
            <a:spLocks noGrp="1"/>
          </p:cNvSpPr>
          <p:nvPr>
            <p:ph idx="1"/>
          </p:nvPr>
        </p:nvSpPr>
        <p:spPr>
          <a:xfrm>
            <a:off x="751633" y="942644"/>
            <a:ext cx="10376147" cy="5915356"/>
          </a:xfrm>
        </p:spPr>
        <p:txBody>
          <a:bodyPr>
            <a:noAutofit/>
          </a:bodyPr>
          <a:lstStyle/>
          <a:p>
            <a:r>
              <a:rPr lang="zh-CN" altLang="en-US" dirty="0"/>
              <a:t>（</a:t>
            </a:r>
            <a:r>
              <a:rPr lang="en-US" altLang="zh-CN" dirty="0"/>
              <a:t>1</a:t>
            </a:r>
            <a:r>
              <a:rPr lang="zh-CN" altLang="en-US" dirty="0"/>
              <a:t>）新媒体数据分析的概念</a:t>
            </a:r>
            <a:endParaRPr lang="en-US" altLang="zh-CN" dirty="0"/>
          </a:p>
          <a:p>
            <a:endParaRPr lang="en-US" altLang="zh-CN" dirty="0"/>
          </a:p>
          <a:p>
            <a:r>
              <a:rPr lang="zh-CN" altLang="en-US" dirty="0"/>
              <a:t>新媒体数据分析就是指在新媒体运营过程中，通过收集新媒体数据后加以详细的研究，提取有用的信息，利用数据驱动业务决策、解决业务问题的思维方式和工作方法。</a:t>
            </a:r>
            <a:endParaRPr lang="en-US" altLang="zh-CN" dirty="0"/>
          </a:p>
          <a:p>
            <a:endParaRPr lang="en-US" altLang="zh-CN" dirty="0"/>
          </a:p>
          <a:p>
            <a:r>
              <a:rPr lang="zh-CN" altLang="zh-CN" dirty="0"/>
              <a:t>新媒体数据分析包括两个层次的概念，即狭义新媒体数据分析和广义新媒体数据分析。</a:t>
            </a:r>
            <a:endParaRPr lang="en-US" altLang="zh-CN" dirty="0"/>
          </a:p>
          <a:p>
            <a:r>
              <a:rPr lang="zh-CN" altLang="en-US" dirty="0"/>
              <a:t>狭义的新媒体数据分析指的是对各类新媒体平台所产生的可观察数据所进行的分析。</a:t>
            </a:r>
            <a:endParaRPr lang="en-US" altLang="zh-CN" dirty="0"/>
          </a:p>
          <a:p>
            <a:r>
              <a:rPr lang="zh-CN" altLang="en-US" dirty="0"/>
              <a:t>广义的新媒体数据分析，在狭义的新媒体数据分析的基础之上，增加了新媒体数据挖掘的内容，将对新媒体平台所产生的可观察数据的分析延伸到统计学、人工智能、机器学习等新的方法上去，使数据分析得到未知的、更具有价值的信息。</a:t>
            </a:r>
          </a:p>
        </p:txBody>
      </p:sp>
    </p:spTree>
    <p:extLst>
      <p:ext uri="{BB962C8B-B14F-4D97-AF65-F5344CB8AC3E}">
        <p14:creationId xmlns:p14="http://schemas.microsoft.com/office/powerpoint/2010/main" val="1457504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3.2.1 </a:t>
            </a:r>
            <a:r>
              <a:rPr lang="zh-CN" altLang="en-US" dirty="0"/>
              <a:t>新媒体数据分析概述</a:t>
            </a:r>
          </a:p>
        </p:txBody>
      </p:sp>
      <p:sp>
        <p:nvSpPr>
          <p:cNvPr id="3" name="内容占位符 2"/>
          <p:cNvSpPr>
            <a:spLocks noGrp="1"/>
          </p:cNvSpPr>
          <p:nvPr>
            <p:ph idx="1"/>
          </p:nvPr>
        </p:nvSpPr>
        <p:spPr>
          <a:xfrm>
            <a:off x="751633" y="942644"/>
            <a:ext cx="10376147" cy="5915356"/>
          </a:xfrm>
        </p:spPr>
        <p:txBody>
          <a:bodyPr>
            <a:noAutofit/>
          </a:bodyPr>
          <a:lstStyle/>
          <a:p>
            <a:r>
              <a:rPr lang="zh-CN" altLang="en-US" dirty="0"/>
              <a:t>（</a:t>
            </a:r>
            <a:r>
              <a:rPr lang="en-US" altLang="zh-CN" dirty="0"/>
              <a:t>2</a:t>
            </a:r>
            <a:r>
              <a:rPr lang="zh-CN" altLang="en-US" dirty="0"/>
              <a:t>）新媒体数据分析的意义</a:t>
            </a:r>
            <a:endParaRPr lang="en-US" altLang="zh-CN" dirty="0"/>
          </a:p>
          <a:p>
            <a:endParaRPr lang="en-US" altLang="zh-CN" dirty="0"/>
          </a:p>
          <a:p>
            <a:r>
              <a:rPr lang="zh-CN" altLang="en-US" dirty="0"/>
              <a:t>首先，新媒体数据分析可以正确地反映客观情况。</a:t>
            </a:r>
            <a:endParaRPr lang="en-US" altLang="zh-CN" dirty="0"/>
          </a:p>
          <a:p>
            <a:endParaRPr lang="en-US" altLang="zh-CN" dirty="0"/>
          </a:p>
          <a:p>
            <a:r>
              <a:rPr lang="zh-CN" altLang="zh-CN" dirty="0"/>
              <a:t>其次，新媒体数据分析是发挥网络监督的重要手段。</a:t>
            </a:r>
            <a:endParaRPr lang="en-US" altLang="zh-CN" dirty="0"/>
          </a:p>
          <a:p>
            <a:endParaRPr lang="en-US" altLang="zh-CN" dirty="0"/>
          </a:p>
          <a:p>
            <a:r>
              <a:rPr lang="zh-CN" altLang="en-US" dirty="0"/>
              <a:t>再次，新媒体数据分析是实现企业科学管理和决策的重要依据。</a:t>
            </a:r>
          </a:p>
        </p:txBody>
      </p:sp>
    </p:spTree>
    <p:extLst>
      <p:ext uri="{BB962C8B-B14F-4D97-AF65-F5344CB8AC3E}">
        <p14:creationId xmlns:p14="http://schemas.microsoft.com/office/powerpoint/2010/main" val="5257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3.2.1 </a:t>
            </a:r>
            <a:r>
              <a:rPr lang="zh-CN" altLang="en-US" dirty="0"/>
              <a:t>新媒体数据分析概述</a:t>
            </a:r>
          </a:p>
        </p:txBody>
      </p:sp>
      <p:sp>
        <p:nvSpPr>
          <p:cNvPr id="3" name="内容占位符 2"/>
          <p:cNvSpPr>
            <a:spLocks noGrp="1"/>
          </p:cNvSpPr>
          <p:nvPr>
            <p:ph idx="1"/>
          </p:nvPr>
        </p:nvSpPr>
        <p:spPr>
          <a:xfrm>
            <a:off x="751633" y="942644"/>
            <a:ext cx="10376147" cy="5915356"/>
          </a:xfrm>
        </p:spPr>
        <p:txBody>
          <a:bodyPr>
            <a:noAutofit/>
          </a:bodyPr>
          <a:lstStyle/>
          <a:p>
            <a:r>
              <a:rPr lang="zh-CN" altLang="en-US" dirty="0"/>
              <a:t>（</a:t>
            </a:r>
            <a:r>
              <a:rPr lang="en-US" altLang="zh-CN" dirty="0"/>
              <a:t>3</a:t>
            </a:r>
            <a:r>
              <a:rPr lang="zh-CN" altLang="en-US" dirty="0"/>
              <a:t>）我国网络新媒体的发展</a:t>
            </a:r>
            <a:endParaRPr lang="en-US" altLang="zh-CN" dirty="0"/>
          </a:p>
          <a:p>
            <a:endParaRPr lang="en-US" altLang="zh-CN" dirty="0"/>
          </a:p>
          <a:p>
            <a:r>
              <a:rPr lang="en-US" altLang="zh-CN" dirty="0"/>
              <a:t>2021</a:t>
            </a:r>
            <a:r>
              <a:rPr lang="zh-CN" altLang="en-US" dirty="0"/>
              <a:t>年</a:t>
            </a:r>
            <a:r>
              <a:rPr lang="en-US" altLang="zh-CN" dirty="0"/>
              <a:t>2</a:t>
            </a:r>
            <a:r>
              <a:rPr lang="zh-CN" altLang="en-US" dirty="0"/>
              <a:t>月</a:t>
            </a:r>
            <a:r>
              <a:rPr lang="en-US" altLang="zh-CN" dirty="0"/>
              <a:t>3</a:t>
            </a:r>
            <a:r>
              <a:rPr lang="zh-CN" altLang="en-US" dirty="0"/>
              <a:t>日，中国互联网络信息中心（</a:t>
            </a:r>
            <a:r>
              <a:rPr lang="en-US" altLang="zh-CN" dirty="0"/>
              <a:t>CNNIC</a:t>
            </a:r>
            <a:r>
              <a:rPr lang="zh-CN" altLang="en-US" dirty="0"/>
              <a:t>）正式发布了第</a:t>
            </a:r>
            <a:r>
              <a:rPr lang="en-US" altLang="zh-CN" dirty="0"/>
              <a:t>47</a:t>
            </a:r>
            <a:r>
              <a:rPr lang="zh-CN" altLang="en-US" dirty="0"/>
              <a:t>次</a:t>
            </a:r>
            <a:r>
              <a:rPr lang="en-US" altLang="zh-CN" dirty="0"/>
              <a:t>《</a:t>
            </a:r>
            <a:r>
              <a:rPr lang="zh-CN" altLang="en-US" dirty="0"/>
              <a:t>中国互联网络发展状况统计报告</a:t>
            </a:r>
            <a:r>
              <a:rPr lang="en-US" altLang="zh-CN" dirty="0"/>
              <a:t>》</a:t>
            </a:r>
            <a:r>
              <a:rPr lang="zh-CN" altLang="en-US" dirty="0"/>
              <a:t>。报告显示，截止至</a:t>
            </a:r>
            <a:r>
              <a:rPr lang="en-US" altLang="zh-CN" dirty="0"/>
              <a:t>2020</a:t>
            </a:r>
            <a:r>
              <a:rPr lang="zh-CN" altLang="en-US" dirty="0"/>
              <a:t>年</a:t>
            </a:r>
            <a:r>
              <a:rPr lang="en-US" altLang="zh-CN" dirty="0"/>
              <a:t>12</a:t>
            </a:r>
            <a:r>
              <a:rPr lang="zh-CN" altLang="en-US" dirty="0"/>
              <a:t>月，我国网民规模达到</a:t>
            </a:r>
            <a:r>
              <a:rPr lang="en-US" altLang="zh-CN" dirty="0"/>
              <a:t>9.89</a:t>
            </a:r>
            <a:r>
              <a:rPr lang="zh-CN" altLang="en-US" dirty="0"/>
              <a:t>亿，其中手机网民规模达到</a:t>
            </a:r>
            <a:r>
              <a:rPr lang="en-US" altLang="zh-CN" dirty="0"/>
              <a:t>9.86</a:t>
            </a:r>
            <a:r>
              <a:rPr lang="zh-CN" altLang="en-US" dirty="0"/>
              <a:t>亿，网民使用手机上网的比例占全体网民规模的</a:t>
            </a:r>
            <a:r>
              <a:rPr lang="en-US" altLang="zh-CN" dirty="0"/>
              <a:t>99.7%</a:t>
            </a:r>
            <a:r>
              <a:rPr lang="zh-CN" altLang="en-US" dirty="0"/>
              <a:t>。</a:t>
            </a:r>
          </a:p>
        </p:txBody>
      </p:sp>
      <p:pic>
        <p:nvPicPr>
          <p:cNvPr id="4" name="图片 3">
            <a:extLst>
              <a:ext uri="{FF2B5EF4-FFF2-40B4-BE49-F238E27FC236}">
                <a16:creationId xmlns:a16="http://schemas.microsoft.com/office/drawing/2014/main" id="{F0774DF6-3645-413A-A3E2-E2781A72CAA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7887" y="3900321"/>
            <a:ext cx="4482223" cy="2620899"/>
          </a:xfrm>
          <a:prstGeom prst="rect">
            <a:avLst/>
          </a:prstGeom>
          <a:noFill/>
          <a:ln>
            <a:noFill/>
          </a:ln>
        </p:spPr>
      </p:pic>
      <p:pic>
        <p:nvPicPr>
          <p:cNvPr id="5" name="图片 4">
            <a:extLst>
              <a:ext uri="{FF2B5EF4-FFF2-40B4-BE49-F238E27FC236}">
                <a16:creationId xmlns:a16="http://schemas.microsoft.com/office/drawing/2014/main" id="{1DB8BE08-042F-4F58-9A93-FB796E74704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53286" y="3871300"/>
            <a:ext cx="4446623" cy="2629071"/>
          </a:xfrm>
          <a:prstGeom prst="rect">
            <a:avLst/>
          </a:prstGeom>
          <a:noFill/>
          <a:ln>
            <a:noFill/>
          </a:ln>
        </p:spPr>
      </p:pic>
    </p:spTree>
    <p:extLst>
      <p:ext uri="{BB962C8B-B14F-4D97-AF65-F5344CB8AC3E}">
        <p14:creationId xmlns:p14="http://schemas.microsoft.com/office/powerpoint/2010/main" val="515035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你认为以下哪些工作的描述属于狭义的新媒体数据分析，哪些工作的描述属于广义的新媒体数据分析</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为什么</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请在表中进行选择回答。</a:t>
            </a:r>
            <a:endParaRPr lang="zh-CN" altLang="zh-CN" sz="18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graphicFrame>
        <p:nvGraphicFramePr>
          <p:cNvPr id="7" name="表格 6">
            <a:extLst>
              <a:ext uri="{FF2B5EF4-FFF2-40B4-BE49-F238E27FC236}">
                <a16:creationId xmlns:a16="http://schemas.microsoft.com/office/drawing/2014/main" id="{95904CC3-D67E-4935-A1A7-900E7E9CD48A}"/>
              </a:ext>
            </a:extLst>
          </p:cNvPr>
          <p:cNvGraphicFramePr>
            <a:graphicFrameLocks noGrp="1"/>
          </p:cNvGraphicFramePr>
          <p:nvPr/>
        </p:nvGraphicFramePr>
        <p:xfrm>
          <a:off x="748389" y="2415175"/>
          <a:ext cx="10695223" cy="3779125"/>
        </p:xfrm>
        <a:graphic>
          <a:graphicData uri="http://schemas.openxmlformats.org/drawingml/2006/table">
            <a:tbl>
              <a:tblPr firstRow="1" firstCol="1" bandRow="1">
                <a:tableStyleId>{5C22544A-7EE6-4342-B048-85BDC9FD1C3A}</a:tableStyleId>
              </a:tblPr>
              <a:tblGrid>
                <a:gridCol w="4516215">
                  <a:extLst>
                    <a:ext uri="{9D8B030D-6E8A-4147-A177-3AD203B41FA5}">
                      <a16:colId xmlns:a16="http://schemas.microsoft.com/office/drawing/2014/main" val="2420095919"/>
                    </a:ext>
                  </a:extLst>
                </a:gridCol>
                <a:gridCol w="3075467">
                  <a:extLst>
                    <a:ext uri="{9D8B030D-6E8A-4147-A177-3AD203B41FA5}">
                      <a16:colId xmlns:a16="http://schemas.microsoft.com/office/drawing/2014/main" val="2032422320"/>
                    </a:ext>
                  </a:extLst>
                </a:gridCol>
                <a:gridCol w="3103542">
                  <a:extLst>
                    <a:ext uri="{9D8B030D-6E8A-4147-A177-3AD203B41FA5}">
                      <a16:colId xmlns:a16="http://schemas.microsoft.com/office/drawing/2014/main" val="2135028256"/>
                    </a:ext>
                  </a:extLst>
                </a:gridCol>
              </a:tblGrid>
              <a:tr h="755825">
                <a:tc>
                  <a:txBody>
                    <a:bodyPr/>
                    <a:lstStyle/>
                    <a:p>
                      <a:pPr marL="0" algn="ctr" defTabSz="913765" rtl="0" eaLnBrk="1" latinLnBrk="0" hangingPunct="1">
                        <a:lnSpc>
                          <a:spcPct val="100000"/>
                        </a:lnSpc>
                        <a:spcAft>
                          <a:spcPts val="0"/>
                        </a:spcAft>
                      </a:pPr>
                      <a:r>
                        <a:rPr lang="zh-CN" altLang="en-US" sz="1200" b="1" kern="100" dirty="0">
                          <a:solidFill>
                            <a:schemeClr val="lt1"/>
                          </a:solidFill>
                          <a:effectLst/>
                          <a:latin typeface="+mn-lt"/>
                          <a:ea typeface="+mn-ea"/>
                          <a:cs typeface="+mn-cs"/>
                        </a:rPr>
                        <a:t>工作描述</a:t>
                      </a:r>
                    </a:p>
                  </a:txBody>
                  <a:tcPr marL="137821" marR="137821" marT="0" marB="0" anchor="ctr"/>
                </a:tc>
                <a:tc>
                  <a:txBody>
                    <a:bodyPr/>
                    <a:lstStyle/>
                    <a:p>
                      <a:pPr marL="0" algn="ctr" defTabSz="913765" rtl="0" eaLnBrk="1" latinLnBrk="0" hangingPunct="1">
                        <a:lnSpc>
                          <a:spcPct val="100000"/>
                        </a:lnSpc>
                        <a:spcAft>
                          <a:spcPts val="0"/>
                        </a:spcAft>
                      </a:pPr>
                      <a:r>
                        <a:rPr lang="zh-CN" altLang="en-US" sz="1200" b="1" kern="100" dirty="0">
                          <a:solidFill>
                            <a:schemeClr val="lt1"/>
                          </a:solidFill>
                          <a:effectLst/>
                          <a:latin typeface="+mn-lt"/>
                          <a:ea typeface="+mn-ea"/>
                          <a:cs typeface="+mn-cs"/>
                        </a:rPr>
                        <a:t>狭义的新媒体数据分析</a:t>
                      </a:r>
                    </a:p>
                  </a:txBody>
                  <a:tcPr marL="137821" marR="137821" marT="0" marB="0" anchor="ctr"/>
                </a:tc>
                <a:tc>
                  <a:txBody>
                    <a:bodyPr/>
                    <a:lstStyle/>
                    <a:p>
                      <a:pPr marL="0" algn="ctr" defTabSz="913765" rtl="0" eaLnBrk="1" latinLnBrk="0" hangingPunct="1">
                        <a:lnSpc>
                          <a:spcPct val="100000"/>
                        </a:lnSpc>
                        <a:spcAft>
                          <a:spcPts val="0"/>
                        </a:spcAft>
                      </a:pPr>
                      <a:r>
                        <a:rPr lang="zh-CN" altLang="en-US" sz="1200" b="1" kern="100" dirty="0">
                          <a:solidFill>
                            <a:schemeClr val="lt1"/>
                          </a:solidFill>
                          <a:effectLst/>
                          <a:latin typeface="+mn-lt"/>
                          <a:ea typeface="+mn-ea"/>
                          <a:cs typeface="+mn-cs"/>
                        </a:rPr>
                        <a:t>广义的新媒体数据分析</a:t>
                      </a:r>
                    </a:p>
                  </a:txBody>
                  <a:tcPr marL="137821" marR="137821" marT="0" marB="0" anchor="ctr"/>
                </a:tc>
                <a:extLst>
                  <a:ext uri="{0D108BD9-81ED-4DB2-BD59-A6C34878D82A}">
                    <a16:rowId xmlns:a16="http://schemas.microsoft.com/office/drawing/2014/main" val="3218230440"/>
                  </a:ext>
                </a:extLst>
              </a:tr>
              <a:tr h="755825">
                <a:tc>
                  <a:txBody>
                    <a:bodyPr/>
                    <a:lstStyle/>
                    <a:p>
                      <a:pPr algn="just">
                        <a:lnSpc>
                          <a:spcPct val="100000"/>
                        </a:lnSpc>
                        <a:spcAft>
                          <a:spcPts val="0"/>
                        </a:spcAft>
                      </a:pPr>
                      <a:r>
                        <a:rPr lang="zh-CN" sz="1200" kern="100" dirty="0">
                          <a:effectLst/>
                        </a:rPr>
                        <a:t>某社交平台定期整理运营数据，对运营数据进行监控、分析和报告。</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extLst>
                  <a:ext uri="{0D108BD9-81ED-4DB2-BD59-A6C34878D82A}">
                    <a16:rowId xmlns:a16="http://schemas.microsoft.com/office/drawing/2014/main" val="2445265192"/>
                  </a:ext>
                </a:extLst>
              </a:tr>
              <a:tr h="755825">
                <a:tc>
                  <a:txBody>
                    <a:bodyPr/>
                    <a:lstStyle/>
                    <a:p>
                      <a:pPr marL="0" algn="just" defTabSz="913765" rtl="0" eaLnBrk="1" latinLnBrk="0" hangingPunct="1">
                        <a:lnSpc>
                          <a:spcPct val="100000"/>
                        </a:lnSpc>
                        <a:spcAft>
                          <a:spcPts val="0"/>
                        </a:spcAft>
                      </a:pPr>
                      <a:r>
                        <a:rPr lang="zh-CN" altLang="en-US" sz="1200" b="1" kern="100" dirty="0">
                          <a:solidFill>
                            <a:schemeClr val="lt1"/>
                          </a:solidFill>
                          <a:effectLst/>
                          <a:latin typeface="+mn-lt"/>
                          <a:ea typeface="+mn-ea"/>
                          <a:cs typeface="+mn-cs"/>
                        </a:rPr>
                        <a:t>某公司进行市场调研，分析微博、微信内容及话题热点，调研公司产品目标用户的喜好，针对性改进产品和服务。</a:t>
                      </a: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extLst>
                  <a:ext uri="{0D108BD9-81ED-4DB2-BD59-A6C34878D82A}">
                    <a16:rowId xmlns:a16="http://schemas.microsoft.com/office/drawing/2014/main" val="642554848"/>
                  </a:ext>
                </a:extLst>
              </a:tr>
              <a:tr h="755825">
                <a:tc>
                  <a:txBody>
                    <a:bodyPr/>
                    <a:lstStyle/>
                    <a:p>
                      <a:pPr marL="0" algn="just" defTabSz="913765" rtl="0" eaLnBrk="1" latinLnBrk="0" hangingPunct="1">
                        <a:lnSpc>
                          <a:spcPct val="100000"/>
                        </a:lnSpc>
                        <a:spcAft>
                          <a:spcPts val="0"/>
                        </a:spcAft>
                      </a:pPr>
                      <a:r>
                        <a:rPr lang="zh-CN" altLang="en-US" sz="1200" b="1" kern="100" dirty="0">
                          <a:solidFill>
                            <a:schemeClr val="lt1"/>
                          </a:solidFill>
                          <a:effectLst/>
                          <a:latin typeface="+mn-lt"/>
                          <a:ea typeface="+mn-ea"/>
                          <a:cs typeface="+mn-cs"/>
                        </a:rPr>
                        <a:t>某直播代购平台通过研究一百万名客户观看直播和购买物品的行为，利用统计学方法建立数学模型，实现商品和广告的精准推送。</a:t>
                      </a: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extLst>
                  <a:ext uri="{0D108BD9-81ED-4DB2-BD59-A6C34878D82A}">
                    <a16:rowId xmlns:a16="http://schemas.microsoft.com/office/drawing/2014/main" val="573866985"/>
                  </a:ext>
                </a:extLst>
              </a:tr>
              <a:tr h="755825">
                <a:tc>
                  <a:txBody>
                    <a:bodyPr/>
                    <a:lstStyle/>
                    <a:p>
                      <a:pPr marL="0" algn="just" defTabSz="913765" rtl="0" eaLnBrk="1" latinLnBrk="0" hangingPunct="1">
                        <a:lnSpc>
                          <a:spcPct val="100000"/>
                        </a:lnSpc>
                        <a:spcAft>
                          <a:spcPts val="0"/>
                        </a:spcAft>
                      </a:pPr>
                      <a:r>
                        <a:rPr lang="zh-CN" altLang="en-US" sz="1200" b="1" kern="100" dirty="0">
                          <a:solidFill>
                            <a:schemeClr val="lt1"/>
                          </a:solidFill>
                          <a:effectLst/>
                          <a:latin typeface="+mn-lt"/>
                          <a:ea typeface="+mn-ea"/>
                          <a:cs typeface="+mn-cs"/>
                        </a:rPr>
                        <a:t>某政务服务平台，利用市民反馈和讨论的热点信息数据，进行分析处理，实现城市建设与管理的科学合理布局</a:t>
                      </a:r>
                    </a:p>
                  </a:txBody>
                  <a:tcPr marL="137821" marR="137821" marT="0" marB="0" anchor="ctr"/>
                </a:tc>
                <a:tc>
                  <a:txBody>
                    <a:bodyPr/>
                    <a:lstStyle/>
                    <a:p>
                      <a:pPr algn="ctr">
                        <a:lnSpc>
                          <a:spcPts val="1200"/>
                        </a:lnSpc>
                        <a:spcAft>
                          <a:spcPts val="0"/>
                        </a:spcAft>
                      </a:pPr>
                      <a:r>
                        <a:rPr lang="en-US" sz="1200" kern="100">
                          <a:effectLst/>
                        </a:rPr>
                        <a:t> </a:t>
                      </a:r>
                      <a:endParaRPr lang="zh-CN" sz="1200" kern="10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tc>
                  <a:txBody>
                    <a:bodyPr/>
                    <a:lstStyle/>
                    <a:p>
                      <a:pPr algn="ctr">
                        <a:lnSpc>
                          <a:spcPts val="1200"/>
                        </a:lnSpc>
                        <a:spcAft>
                          <a:spcPts val="0"/>
                        </a:spcAft>
                      </a:pPr>
                      <a:r>
                        <a:rPr lang="en-US" sz="1200" kern="100" dirty="0">
                          <a:effectLst/>
                        </a:rPr>
                        <a:t> </a:t>
                      </a:r>
                      <a:endParaRPr lang="zh-CN" sz="12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137821" marR="137821" marT="0" marB="0" anchor="ctr"/>
                </a:tc>
                <a:extLst>
                  <a:ext uri="{0D108BD9-81ED-4DB2-BD59-A6C34878D82A}">
                    <a16:rowId xmlns:a16="http://schemas.microsoft.com/office/drawing/2014/main" val="22930039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10376147" cy="5915356"/>
          </a:xfrm>
        </p:spPr>
        <p:txBody>
          <a:bodyPr>
            <a:noAutofit/>
          </a:bodyPr>
          <a:lstStyle/>
          <a:p>
            <a:r>
              <a:rPr lang="zh-CN" altLang="en-US" dirty="0"/>
              <a:t>根据著名统计学家，瑞典卡罗琳学院国际卫生学教授汉斯</a:t>
            </a:r>
            <a:r>
              <a:rPr lang="en-US" altLang="zh-CN" dirty="0"/>
              <a:t>·</a:t>
            </a:r>
            <a:r>
              <a:rPr lang="zh-CN" altLang="en-US" dirty="0"/>
              <a:t>罗斯林（</a:t>
            </a:r>
            <a:r>
              <a:rPr lang="en-US" altLang="zh-CN" dirty="0"/>
              <a:t>Hans </a:t>
            </a:r>
            <a:r>
              <a:rPr lang="en-US" altLang="zh-CN" dirty="0" err="1"/>
              <a:t>Rosling</a:t>
            </a:r>
            <a:r>
              <a:rPr lang="zh-CN" altLang="en-US" dirty="0"/>
              <a:t>）的观点，认为数据分析的重要能力就是要把数据转化为普通人简单易懂的见解，他从侧重于数据类型的角度出发，把数据分析类型划分为：</a:t>
            </a:r>
            <a:endParaRPr lang="en-US" altLang="zh-CN" dirty="0"/>
          </a:p>
          <a:p>
            <a:endParaRPr lang="en-US" altLang="zh-CN" dirty="0"/>
          </a:p>
          <a:p>
            <a:r>
              <a:rPr lang="zh-CN" altLang="en-US" dirty="0"/>
              <a:t>描述型数据分析，用于告诉用户发生了什么；</a:t>
            </a:r>
            <a:endParaRPr lang="en-US" altLang="zh-CN" dirty="0"/>
          </a:p>
          <a:p>
            <a:endParaRPr lang="en-US" altLang="zh-CN" dirty="0"/>
          </a:p>
          <a:p>
            <a:r>
              <a:rPr lang="zh-CN" altLang="en-US" dirty="0"/>
              <a:t>诊断型数据分析，用于告诉用户为什么会发生；</a:t>
            </a:r>
            <a:endParaRPr lang="en-US" altLang="zh-CN" dirty="0"/>
          </a:p>
          <a:p>
            <a:endParaRPr lang="en-US" altLang="zh-CN" dirty="0"/>
          </a:p>
          <a:p>
            <a:r>
              <a:rPr lang="zh-CN" altLang="en-US" dirty="0"/>
              <a:t>预测型数据分析，用于告诉用户可能发生什么；</a:t>
            </a:r>
            <a:endParaRPr lang="en-US" altLang="zh-CN" dirty="0"/>
          </a:p>
          <a:p>
            <a:endParaRPr lang="en-US" altLang="zh-CN" dirty="0"/>
          </a:p>
          <a:p>
            <a:r>
              <a:rPr lang="zh-CN" altLang="en-US" dirty="0"/>
              <a:t>指导型数据分析，用于告诉用户需要做什么。</a:t>
            </a:r>
          </a:p>
        </p:txBody>
      </p:sp>
    </p:spTree>
    <p:extLst>
      <p:ext uri="{BB962C8B-B14F-4D97-AF65-F5344CB8AC3E}">
        <p14:creationId xmlns:p14="http://schemas.microsoft.com/office/powerpoint/2010/main" val="4279431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4590593" cy="5915356"/>
          </a:xfrm>
        </p:spPr>
        <p:txBody>
          <a:bodyPr>
            <a:noAutofit/>
          </a:bodyPr>
          <a:lstStyle/>
          <a:p>
            <a:r>
              <a:rPr lang="zh-CN" altLang="en-US" dirty="0"/>
              <a:t>对于新媒体而言，其数据传播方式更加个性化，数据内容也更加多样化，展示方式更加丰富，新媒体的传播方式也是双向的，每个新媒体的受众既是信息数据的接受者，同时也是信息数据的传播者。我们按照新媒体数据分析的功能，或者说新媒体数据分析的场景，将新媒体数据分析划分为：流量数据分析、营销数据分析、内容数据分析和执行数据分析四个类别。</a:t>
            </a:r>
          </a:p>
        </p:txBody>
      </p:sp>
      <p:pic>
        <p:nvPicPr>
          <p:cNvPr id="4" name="图片 3">
            <a:extLst>
              <a:ext uri="{FF2B5EF4-FFF2-40B4-BE49-F238E27FC236}">
                <a16:creationId xmlns:a16="http://schemas.microsoft.com/office/drawing/2014/main" id="{B3C7C79F-220B-4949-A810-52FD5005014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4235" y="1299692"/>
            <a:ext cx="5550405" cy="4849262"/>
          </a:xfrm>
          <a:prstGeom prst="rect">
            <a:avLst/>
          </a:prstGeom>
          <a:noFill/>
          <a:ln>
            <a:noFill/>
          </a:ln>
        </p:spPr>
      </p:pic>
    </p:spTree>
    <p:extLst>
      <p:ext uri="{BB962C8B-B14F-4D97-AF65-F5344CB8AC3E}">
        <p14:creationId xmlns:p14="http://schemas.microsoft.com/office/powerpoint/2010/main" val="1176773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40102" y="3394387"/>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zh-CN" altLang="en-US" dirty="0">
                <a:solidFill>
                  <a:prstClr val="black"/>
                </a:solidFill>
                <a:latin typeface="Times New Roman"/>
                <a:ea typeface="微软雅黑"/>
              </a:rPr>
              <a:t>随着互联网时代的到来和新媒体技术的发展，自媒体运营成为社交平台的大热趋势，从其经营目标来看，各大媒介平台及媒体机构的目标都是吸引粉丝关注以增加浏览量，但想在众多竞争者中脱颖而出，便需要形成自身独特风格，内容为王是自媒体运营者都明白的道理</a:t>
            </a:r>
            <a:r>
              <a:rPr lang="zh-CN" altLang="en-US" dirty="0">
                <a:solidFill>
                  <a:prstClr val="black"/>
                </a:solidFill>
              </a:rPr>
              <a:t>。但要想取得</a:t>
            </a:r>
            <a:r>
              <a:rPr lang="zh-CN" altLang="en-US" dirty="0">
                <a:solidFill>
                  <a:prstClr val="black"/>
                </a:solidFill>
                <a:latin typeface="Times New Roman"/>
                <a:ea typeface="微软雅黑"/>
              </a:rPr>
              <a:t>成功，是离不开团队可取的新媒体运营策略的。</a:t>
            </a:r>
          </a:p>
        </p:txBody>
      </p:sp>
    </p:spTree>
    <p:extLst>
      <p:ext uri="{BB962C8B-B14F-4D97-AF65-F5344CB8AC3E}">
        <p14:creationId xmlns:p14="http://schemas.microsoft.com/office/powerpoint/2010/main" val="2575237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5940110" cy="5915356"/>
          </a:xfrm>
        </p:spPr>
        <p:txBody>
          <a:bodyPr>
            <a:noAutofit/>
          </a:bodyPr>
          <a:lstStyle/>
          <a:p>
            <a:r>
              <a:rPr lang="zh-CN" altLang="en-US" dirty="0"/>
              <a:t>（</a:t>
            </a:r>
            <a:r>
              <a:rPr lang="en-US" altLang="zh-CN" dirty="0"/>
              <a:t>1</a:t>
            </a:r>
            <a:r>
              <a:rPr lang="zh-CN" altLang="en-US" dirty="0"/>
              <a:t>）流量数据的分析</a:t>
            </a:r>
          </a:p>
          <a:p>
            <a:r>
              <a:rPr lang="zh-CN" altLang="en-US" dirty="0"/>
              <a:t>流量数据分析是互联网数据分析的入门类别，同时也是最基础的一类分析。</a:t>
            </a:r>
            <a:endParaRPr lang="en-US" altLang="zh-CN" dirty="0"/>
          </a:p>
          <a:p>
            <a:r>
              <a:rPr lang="zh-CN" altLang="zh-CN" dirty="0"/>
              <a:t>现阶段的新媒体流量数据分析，根据分析的目的，大致可分为两类，第一种是以衡量流量的多少为目的的分析，包括浏览量、访问次数和访客数；第二种是以衡量流量的优劣为目的的分析，包括访问深度、停留时间和跳失率。</a:t>
            </a:r>
            <a:endParaRPr lang="zh-CN" altLang="en-US" dirty="0"/>
          </a:p>
        </p:txBody>
      </p:sp>
      <p:pic>
        <p:nvPicPr>
          <p:cNvPr id="5" name="图片 4">
            <a:extLst>
              <a:ext uri="{FF2B5EF4-FFF2-40B4-BE49-F238E27FC236}">
                <a16:creationId xmlns:a16="http://schemas.microsoft.com/office/drawing/2014/main" id="{88C471C0-F818-4055-B88F-E792225984F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2870" y="1421790"/>
            <a:ext cx="4162183" cy="4014421"/>
          </a:xfrm>
          <a:prstGeom prst="rect">
            <a:avLst/>
          </a:prstGeom>
          <a:noFill/>
          <a:ln>
            <a:noFill/>
          </a:ln>
        </p:spPr>
      </p:pic>
    </p:spTree>
    <p:extLst>
      <p:ext uri="{BB962C8B-B14F-4D97-AF65-F5344CB8AC3E}">
        <p14:creationId xmlns:p14="http://schemas.microsoft.com/office/powerpoint/2010/main" val="176169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6520547" cy="5915356"/>
          </a:xfrm>
        </p:spPr>
        <p:txBody>
          <a:bodyPr>
            <a:noAutofit/>
          </a:bodyPr>
          <a:lstStyle/>
          <a:p>
            <a:r>
              <a:rPr lang="zh-CN" altLang="en-US" dirty="0"/>
              <a:t>①浏览量</a:t>
            </a:r>
            <a:endParaRPr lang="en-US" altLang="zh-CN" dirty="0"/>
          </a:p>
          <a:p>
            <a:endParaRPr lang="zh-CN" altLang="en-US" dirty="0"/>
          </a:p>
          <a:p>
            <a:r>
              <a:rPr lang="zh-CN" altLang="en-US" dirty="0"/>
              <a:t>②访问次数</a:t>
            </a:r>
            <a:endParaRPr lang="en-US" altLang="zh-CN" dirty="0"/>
          </a:p>
          <a:p>
            <a:endParaRPr lang="zh-CN" altLang="en-US" dirty="0"/>
          </a:p>
          <a:p>
            <a:r>
              <a:rPr lang="zh-CN" altLang="en-US" dirty="0"/>
              <a:t>③访客数</a:t>
            </a:r>
            <a:endParaRPr lang="en-US" altLang="zh-CN" dirty="0"/>
          </a:p>
          <a:p>
            <a:endParaRPr lang="en-US" altLang="zh-CN" dirty="0"/>
          </a:p>
          <a:p>
            <a:r>
              <a:rPr lang="zh-CN" altLang="en-US" dirty="0"/>
              <a:t>④访问深度</a:t>
            </a:r>
            <a:endParaRPr lang="en-US" altLang="zh-CN" dirty="0"/>
          </a:p>
          <a:p>
            <a:endParaRPr lang="en-US" altLang="zh-CN" dirty="0"/>
          </a:p>
          <a:p>
            <a:r>
              <a:rPr lang="zh-CN" altLang="zh-CN" dirty="0"/>
              <a:t>⑤停留时间</a:t>
            </a:r>
            <a:endParaRPr lang="en-US" altLang="zh-CN" dirty="0"/>
          </a:p>
          <a:p>
            <a:endParaRPr lang="en-US" altLang="zh-CN" dirty="0"/>
          </a:p>
          <a:p>
            <a:r>
              <a:rPr lang="zh-CN" altLang="zh-CN" dirty="0"/>
              <a:t>⑥跳失率</a:t>
            </a:r>
            <a:endParaRPr lang="en-US" altLang="zh-CN" dirty="0"/>
          </a:p>
          <a:p>
            <a:endParaRPr lang="zh-CN" altLang="en-US" dirty="0"/>
          </a:p>
        </p:txBody>
      </p:sp>
      <p:pic>
        <p:nvPicPr>
          <p:cNvPr id="5" name="图片 4">
            <a:extLst>
              <a:ext uri="{FF2B5EF4-FFF2-40B4-BE49-F238E27FC236}">
                <a16:creationId xmlns:a16="http://schemas.microsoft.com/office/drawing/2014/main" id="{88C471C0-F818-4055-B88F-E792225984F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22535" y="1204127"/>
            <a:ext cx="5393462" cy="5201988"/>
          </a:xfrm>
          <a:prstGeom prst="rect">
            <a:avLst/>
          </a:prstGeom>
          <a:noFill/>
          <a:ln>
            <a:noFill/>
          </a:ln>
        </p:spPr>
      </p:pic>
    </p:spTree>
    <p:extLst>
      <p:ext uri="{BB962C8B-B14F-4D97-AF65-F5344CB8AC3E}">
        <p14:creationId xmlns:p14="http://schemas.microsoft.com/office/powerpoint/2010/main" val="3359779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6520547" cy="5915356"/>
          </a:xfrm>
        </p:spPr>
        <p:txBody>
          <a:bodyPr>
            <a:noAutofit/>
          </a:bodyPr>
          <a:lstStyle/>
          <a:p>
            <a:r>
              <a:rPr lang="zh-CN" altLang="en-US" dirty="0"/>
              <a:t>（</a:t>
            </a:r>
            <a:r>
              <a:rPr lang="en-US" altLang="zh-CN" dirty="0"/>
              <a:t>2</a:t>
            </a:r>
            <a:r>
              <a:rPr lang="zh-CN" altLang="en-US" dirty="0"/>
              <a:t>）营销数据的分析</a:t>
            </a:r>
            <a:endParaRPr lang="en-US" altLang="zh-CN" dirty="0"/>
          </a:p>
          <a:p>
            <a:r>
              <a:rPr lang="zh-CN" altLang="en-US" dirty="0"/>
              <a:t>营销数据分析是指在用户使用新媒体平台或资源过程中所产生的与商品销售有关的相关数据的分析。</a:t>
            </a:r>
            <a:endParaRPr lang="en-US" altLang="zh-CN" dirty="0"/>
          </a:p>
          <a:p>
            <a:r>
              <a:rPr lang="zh-CN" altLang="en-US" dirty="0"/>
              <a:t>随着移动互联网营销领域的不断发展，营销数据的分析方法越来越多，但不管是哪种方法，其目的都是以提高商业洞察力和提高企业盈利能力为目标的，营销数据分析的内容虽然宽泛，但一般都包括以下几个方面：销售量、客户满意度、市场竞争、渠道和价格。</a:t>
            </a:r>
          </a:p>
        </p:txBody>
      </p:sp>
      <p:pic>
        <p:nvPicPr>
          <p:cNvPr id="6" name="图片 5">
            <a:extLst>
              <a:ext uri="{FF2B5EF4-FFF2-40B4-BE49-F238E27FC236}">
                <a16:creationId xmlns:a16="http://schemas.microsoft.com/office/drawing/2014/main" id="{46E6848A-E67B-4508-A52C-33ADD1C64D5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34226" y="1785128"/>
            <a:ext cx="4611693" cy="3287744"/>
          </a:xfrm>
          <a:prstGeom prst="rect">
            <a:avLst/>
          </a:prstGeom>
          <a:noFill/>
          <a:ln>
            <a:noFill/>
          </a:ln>
        </p:spPr>
      </p:pic>
    </p:spTree>
    <p:extLst>
      <p:ext uri="{BB962C8B-B14F-4D97-AF65-F5344CB8AC3E}">
        <p14:creationId xmlns:p14="http://schemas.microsoft.com/office/powerpoint/2010/main" val="21143971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6520547" cy="5915356"/>
          </a:xfrm>
        </p:spPr>
        <p:txBody>
          <a:bodyPr>
            <a:noAutofit/>
          </a:bodyPr>
          <a:lstStyle/>
          <a:p>
            <a:r>
              <a:rPr lang="zh-CN" altLang="zh-CN" dirty="0"/>
              <a:t>①销售额分析</a:t>
            </a:r>
            <a:endParaRPr lang="en-US" altLang="zh-CN" dirty="0"/>
          </a:p>
          <a:p>
            <a:endParaRPr lang="en-US" altLang="zh-CN" dirty="0"/>
          </a:p>
          <a:p>
            <a:r>
              <a:rPr lang="zh-CN" altLang="zh-CN" dirty="0"/>
              <a:t>②客户满意度</a:t>
            </a:r>
            <a:r>
              <a:rPr lang="zh-CN" altLang="en-US" dirty="0"/>
              <a:t>分析</a:t>
            </a:r>
            <a:endParaRPr lang="en-US" altLang="zh-CN" dirty="0"/>
          </a:p>
          <a:p>
            <a:endParaRPr lang="en-US" altLang="zh-CN" dirty="0"/>
          </a:p>
          <a:p>
            <a:r>
              <a:rPr lang="zh-CN" altLang="zh-CN" dirty="0"/>
              <a:t>③市场竞争分析</a:t>
            </a:r>
            <a:endParaRPr lang="en-US" altLang="zh-CN" dirty="0"/>
          </a:p>
          <a:p>
            <a:endParaRPr lang="en-US" altLang="zh-CN" dirty="0"/>
          </a:p>
          <a:p>
            <a:r>
              <a:rPr lang="zh-CN" altLang="zh-CN" dirty="0"/>
              <a:t>④渠道分析</a:t>
            </a:r>
            <a:endParaRPr lang="en-US" altLang="zh-CN" dirty="0"/>
          </a:p>
          <a:p>
            <a:endParaRPr lang="en-US" altLang="zh-CN" dirty="0"/>
          </a:p>
          <a:p>
            <a:r>
              <a:rPr lang="zh-CN" altLang="zh-CN" dirty="0"/>
              <a:t>⑤价格分析</a:t>
            </a:r>
            <a:endParaRPr lang="en-US" altLang="zh-CN" dirty="0"/>
          </a:p>
          <a:p>
            <a:endParaRPr lang="en-US" altLang="zh-CN" dirty="0"/>
          </a:p>
          <a:p>
            <a:endParaRPr lang="en-US" altLang="zh-CN" dirty="0"/>
          </a:p>
          <a:p>
            <a:endParaRPr lang="zh-CN" altLang="zh-CN" dirty="0"/>
          </a:p>
          <a:p>
            <a:endParaRPr lang="zh-CN" altLang="zh-CN" dirty="0"/>
          </a:p>
        </p:txBody>
      </p:sp>
      <p:pic>
        <p:nvPicPr>
          <p:cNvPr id="6" name="图片 5">
            <a:extLst>
              <a:ext uri="{FF2B5EF4-FFF2-40B4-BE49-F238E27FC236}">
                <a16:creationId xmlns:a16="http://schemas.microsoft.com/office/drawing/2014/main" id="{46E6848A-E67B-4508-A52C-33ADD1C64D5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1386" y="1103114"/>
            <a:ext cx="6750096" cy="4812243"/>
          </a:xfrm>
          <a:prstGeom prst="rect">
            <a:avLst/>
          </a:prstGeom>
          <a:noFill/>
          <a:ln>
            <a:noFill/>
          </a:ln>
        </p:spPr>
      </p:pic>
    </p:spTree>
    <p:extLst>
      <p:ext uri="{BB962C8B-B14F-4D97-AF65-F5344CB8AC3E}">
        <p14:creationId xmlns:p14="http://schemas.microsoft.com/office/powerpoint/2010/main" val="2314346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6520547" cy="5915356"/>
          </a:xfrm>
        </p:spPr>
        <p:txBody>
          <a:bodyPr>
            <a:noAutofit/>
          </a:bodyPr>
          <a:lstStyle/>
          <a:p>
            <a:r>
              <a:rPr lang="zh-CN" altLang="en-US" dirty="0"/>
              <a:t>（</a:t>
            </a:r>
            <a:r>
              <a:rPr lang="en-US" altLang="zh-CN" dirty="0"/>
              <a:t>3</a:t>
            </a:r>
            <a:r>
              <a:rPr lang="zh-CN" altLang="en-US" dirty="0"/>
              <a:t>）内容数据的分析</a:t>
            </a:r>
            <a:endParaRPr lang="en-US" altLang="zh-CN" dirty="0"/>
          </a:p>
          <a:p>
            <a:r>
              <a:rPr lang="zh-CN" altLang="zh-CN" dirty="0"/>
              <a:t>内容数据分析是对新媒体内容进行客观、定量和系统的描述和研究的方法。内容分析通过层层推理，将新媒体内容所包含的表征信息推断出准确的意义，是新媒体内容的细化的过程。新媒体的内容数据分析一般包括：标题、阅读量、转发量、点赞量、评论等。</a:t>
            </a:r>
          </a:p>
        </p:txBody>
      </p:sp>
      <p:pic>
        <p:nvPicPr>
          <p:cNvPr id="5" name="图片 4">
            <a:extLst>
              <a:ext uri="{FF2B5EF4-FFF2-40B4-BE49-F238E27FC236}">
                <a16:creationId xmlns:a16="http://schemas.microsoft.com/office/drawing/2014/main" id="{B1C32A89-3790-4B97-801F-3AAA62CD9C2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78311" y="1912609"/>
            <a:ext cx="4684837" cy="3340347"/>
          </a:xfrm>
          <a:prstGeom prst="rect">
            <a:avLst/>
          </a:prstGeom>
          <a:noFill/>
          <a:ln>
            <a:noFill/>
          </a:ln>
        </p:spPr>
      </p:pic>
    </p:spTree>
    <p:extLst>
      <p:ext uri="{BB962C8B-B14F-4D97-AF65-F5344CB8AC3E}">
        <p14:creationId xmlns:p14="http://schemas.microsoft.com/office/powerpoint/2010/main" val="1254688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6520547" cy="5915356"/>
          </a:xfrm>
        </p:spPr>
        <p:txBody>
          <a:bodyPr>
            <a:noAutofit/>
          </a:bodyPr>
          <a:lstStyle/>
          <a:p>
            <a:r>
              <a:rPr lang="zh-CN" altLang="en-US" dirty="0"/>
              <a:t>①标题</a:t>
            </a:r>
            <a:endParaRPr lang="en-US" altLang="zh-CN" dirty="0"/>
          </a:p>
          <a:p>
            <a:endParaRPr lang="en-US" altLang="zh-CN" dirty="0"/>
          </a:p>
          <a:p>
            <a:r>
              <a:rPr lang="zh-CN" altLang="en-US" dirty="0"/>
              <a:t>②阅读量</a:t>
            </a:r>
            <a:endParaRPr lang="en-US" altLang="zh-CN" dirty="0"/>
          </a:p>
          <a:p>
            <a:endParaRPr lang="en-US" altLang="zh-CN" dirty="0"/>
          </a:p>
          <a:p>
            <a:r>
              <a:rPr lang="zh-CN" altLang="en-US" dirty="0"/>
              <a:t>③转发量</a:t>
            </a:r>
            <a:endParaRPr lang="en-US" altLang="zh-CN" dirty="0"/>
          </a:p>
          <a:p>
            <a:endParaRPr lang="en-US" altLang="zh-CN" dirty="0"/>
          </a:p>
          <a:p>
            <a:r>
              <a:rPr lang="zh-CN" altLang="zh-CN" dirty="0"/>
              <a:t>④点赞量</a:t>
            </a:r>
            <a:endParaRPr lang="en-US" altLang="zh-CN" dirty="0"/>
          </a:p>
          <a:p>
            <a:endParaRPr lang="en-US" altLang="zh-CN" dirty="0"/>
          </a:p>
          <a:p>
            <a:r>
              <a:rPr lang="zh-CN" altLang="en-US" dirty="0"/>
              <a:t>⑤评论</a:t>
            </a:r>
            <a:endParaRPr lang="en-US" altLang="zh-CN" dirty="0"/>
          </a:p>
          <a:p>
            <a:endParaRPr lang="zh-CN" altLang="zh-CN" dirty="0"/>
          </a:p>
        </p:txBody>
      </p:sp>
      <p:pic>
        <p:nvPicPr>
          <p:cNvPr id="5" name="图片 4">
            <a:extLst>
              <a:ext uri="{FF2B5EF4-FFF2-40B4-BE49-F238E27FC236}">
                <a16:creationId xmlns:a16="http://schemas.microsoft.com/office/drawing/2014/main" id="{B1C32A89-3790-4B97-801F-3AAA62CD9C2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3277" y="1179922"/>
            <a:ext cx="6641448" cy="4735435"/>
          </a:xfrm>
          <a:prstGeom prst="rect">
            <a:avLst/>
          </a:prstGeom>
          <a:noFill/>
          <a:ln>
            <a:noFill/>
          </a:ln>
        </p:spPr>
      </p:pic>
    </p:spTree>
    <p:extLst>
      <p:ext uri="{BB962C8B-B14F-4D97-AF65-F5344CB8AC3E}">
        <p14:creationId xmlns:p14="http://schemas.microsoft.com/office/powerpoint/2010/main" val="787375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3.2.2 </a:t>
            </a:r>
            <a:r>
              <a:rPr lang="zh-CN" altLang="en-US" dirty="0"/>
              <a:t>新媒体数据分析的类别</a:t>
            </a:r>
          </a:p>
        </p:txBody>
      </p:sp>
      <p:sp>
        <p:nvSpPr>
          <p:cNvPr id="3" name="内容占位符 2"/>
          <p:cNvSpPr>
            <a:spLocks noGrp="1"/>
          </p:cNvSpPr>
          <p:nvPr>
            <p:ph idx="1"/>
          </p:nvPr>
        </p:nvSpPr>
        <p:spPr>
          <a:xfrm>
            <a:off x="751633" y="942644"/>
            <a:ext cx="6520547" cy="5915356"/>
          </a:xfrm>
        </p:spPr>
        <p:txBody>
          <a:bodyPr>
            <a:noAutofit/>
          </a:bodyPr>
          <a:lstStyle/>
          <a:p>
            <a:r>
              <a:rPr lang="zh-CN" altLang="en-US" dirty="0"/>
              <a:t>（</a:t>
            </a:r>
            <a:r>
              <a:rPr lang="en-US" altLang="zh-CN" dirty="0"/>
              <a:t>4</a:t>
            </a:r>
            <a:r>
              <a:rPr lang="zh-CN" altLang="en-US" dirty="0"/>
              <a:t>）执行数据的分析</a:t>
            </a:r>
          </a:p>
          <a:p>
            <a:r>
              <a:rPr lang="zh-CN" altLang="en-US" dirty="0"/>
              <a:t>执行数据分析是指对新媒体平台的日常工作执行情况进行相关的评估分析，具体包括日常平台信息发布情况的分析和客户服务情况的分析。</a:t>
            </a:r>
            <a:endParaRPr lang="en-US" altLang="zh-CN" dirty="0"/>
          </a:p>
          <a:p>
            <a:endParaRPr lang="en-US" altLang="zh-CN" dirty="0"/>
          </a:p>
          <a:p>
            <a:r>
              <a:rPr lang="zh-CN" altLang="zh-CN" dirty="0"/>
              <a:t>①信息发布</a:t>
            </a:r>
            <a:endParaRPr lang="en-US" altLang="zh-CN" dirty="0"/>
          </a:p>
          <a:p>
            <a:endParaRPr lang="en-US" altLang="zh-CN" dirty="0"/>
          </a:p>
          <a:p>
            <a:r>
              <a:rPr lang="zh-CN" altLang="zh-CN" dirty="0"/>
              <a:t>②客户服务</a:t>
            </a:r>
            <a:endParaRPr lang="zh-CN" altLang="en-US" dirty="0"/>
          </a:p>
        </p:txBody>
      </p:sp>
      <p:pic>
        <p:nvPicPr>
          <p:cNvPr id="6" name="图片 5">
            <a:extLst>
              <a:ext uri="{FF2B5EF4-FFF2-40B4-BE49-F238E27FC236}">
                <a16:creationId xmlns:a16="http://schemas.microsoft.com/office/drawing/2014/main" id="{CDD2D440-8938-40F1-AF63-60476C58C64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6039" y="1793664"/>
            <a:ext cx="3394329" cy="4000460"/>
          </a:xfrm>
          <a:prstGeom prst="rect">
            <a:avLst/>
          </a:prstGeom>
          <a:noFill/>
          <a:ln>
            <a:noFill/>
          </a:ln>
        </p:spPr>
      </p:pic>
    </p:spTree>
    <p:extLst>
      <p:ext uri="{BB962C8B-B14F-4D97-AF65-F5344CB8AC3E}">
        <p14:creationId xmlns:p14="http://schemas.microsoft.com/office/powerpoint/2010/main" val="539058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3.2.3 </a:t>
            </a:r>
            <a:r>
              <a:rPr lang="zh-CN" altLang="en-US" dirty="0"/>
              <a:t>新媒体数据的处理</a:t>
            </a:r>
          </a:p>
        </p:txBody>
      </p:sp>
      <p:sp>
        <p:nvSpPr>
          <p:cNvPr id="3" name="内容占位符 2"/>
          <p:cNvSpPr>
            <a:spLocks noGrp="1"/>
          </p:cNvSpPr>
          <p:nvPr>
            <p:ph idx="1"/>
          </p:nvPr>
        </p:nvSpPr>
        <p:spPr>
          <a:xfrm>
            <a:off x="751633" y="942644"/>
            <a:ext cx="5185542" cy="5915356"/>
          </a:xfrm>
        </p:spPr>
        <p:txBody>
          <a:bodyPr>
            <a:noAutofit/>
          </a:bodyPr>
          <a:lstStyle/>
          <a:p>
            <a:r>
              <a:rPr lang="zh-CN" altLang="zh-CN" dirty="0"/>
              <a:t>新媒体数据分析的基础是海量的数据，这些数据包括在互联网和移动互联网中产生的媒体资讯、用户信息、产品信息、应用信息等数据集，在大数据、云计算、人工智能、物联网技术快速发展的今天，新媒体数据的来源非常丰富，各种数据分析手段也是琳琅满目，选择合适的数据来源和有效的分析方法已经成为数据分析人员所必需要考虑的问题。</a:t>
            </a:r>
          </a:p>
        </p:txBody>
      </p:sp>
      <p:pic>
        <p:nvPicPr>
          <p:cNvPr id="2050" name="Picture 2" descr="https://gimg2.baidu.com/image_search/src=http%3A%2F%2Fimg.mp.itc.cn%2Fupload%2F20160530%2Fdb32f181e05d4e34815ea844e703c0f1_th.jpg&amp;refer=http%3A%2F%2Fimg.mp.itc.cn&amp;app=2002&amp;size=f9999,10000&amp;q=a80&amp;n=0&amp;g=0n&amp;fmt=jpeg?sec=1628047880&amp;t=1351904ddd98e233026c9cdc8cdbf59e">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827" y="1728614"/>
            <a:ext cx="5713677" cy="4037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1710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3.2.3 </a:t>
            </a:r>
            <a:r>
              <a:rPr lang="zh-CN" altLang="en-US" dirty="0"/>
              <a:t>新媒体数据的处理</a:t>
            </a:r>
          </a:p>
        </p:txBody>
      </p:sp>
      <p:sp>
        <p:nvSpPr>
          <p:cNvPr id="3" name="内容占位符 2"/>
          <p:cNvSpPr>
            <a:spLocks noGrp="1"/>
          </p:cNvSpPr>
          <p:nvPr>
            <p:ph idx="1"/>
          </p:nvPr>
        </p:nvSpPr>
        <p:spPr>
          <a:xfrm>
            <a:off x="751633" y="942644"/>
            <a:ext cx="5185542" cy="5915356"/>
          </a:xfrm>
        </p:spPr>
        <p:txBody>
          <a:bodyPr>
            <a:noAutofit/>
          </a:bodyPr>
          <a:lstStyle/>
          <a:p>
            <a:r>
              <a:rPr lang="zh-CN" altLang="en-US" dirty="0"/>
              <a:t>（</a:t>
            </a:r>
            <a:r>
              <a:rPr lang="en-US" altLang="zh-CN" dirty="0"/>
              <a:t>1</a:t>
            </a:r>
            <a:r>
              <a:rPr lang="zh-CN" altLang="en-US" dirty="0"/>
              <a:t>）直接观察法</a:t>
            </a:r>
          </a:p>
          <a:p>
            <a:r>
              <a:rPr lang="zh-CN" altLang="en-US" dirty="0"/>
              <a:t>各类新媒体平台在使用过程中，产生大量的统计数据，我们可以通过直接从平台将统计数据导出，通过数据统计编辑软件进行打开，如</a:t>
            </a:r>
            <a:r>
              <a:rPr lang="en-US" altLang="zh-CN" dirty="0"/>
              <a:t>Excel</a:t>
            </a:r>
            <a:r>
              <a:rPr lang="zh-CN" altLang="en-US" dirty="0"/>
              <a:t>、</a:t>
            </a:r>
            <a:r>
              <a:rPr lang="en-US" altLang="zh-CN" dirty="0"/>
              <a:t>SPSS</a:t>
            </a:r>
            <a:r>
              <a:rPr lang="zh-CN" altLang="en-US" dirty="0"/>
              <a:t>、</a:t>
            </a:r>
            <a:r>
              <a:rPr lang="en-US" altLang="zh-CN" dirty="0"/>
              <a:t>WPS</a:t>
            </a:r>
            <a:r>
              <a:rPr lang="zh-CN" altLang="en-US" dirty="0"/>
              <a:t>等，对数据进行画图、求平均数、求最大最小值等，然后直接进行观察。通过直接观察的方法，可以迅速了解例如市场走势、订单数量、价格、人数、平均值等情况，直观吸收数据所提供的信息，帮助数据分析者开展决策实施。</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54827" y="2182778"/>
            <a:ext cx="5713677" cy="3129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979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3.2.3 </a:t>
            </a:r>
            <a:r>
              <a:rPr lang="zh-CN" altLang="en-US" dirty="0"/>
              <a:t>新媒体数据的处理</a:t>
            </a:r>
          </a:p>
        </p:txBody>
      </p:sp>
      <p:sp>
        <p:nvSpPr>
          <p:cNvPr id="3" name="内容占位符 2"/>
          <p:cNvSpPr>
            <a:spLocks noGrp="1"/>
          </p:cNvSpPr>
          <p:nvPr>
            <p:ph idx="1"/>
          </p:nvPr>
        </p:nvSpPr>
        <p:spPr>
          <a:xfrm>
            <a:off x="751633" y="942644"/>
            <a:ext cx="5713676" cy="5915356"/>
          </a:xfrm>
        </p:spPr>
        <p:txBody>
          <a:bodyPr>
            <a:noAutofit/>
          </a:bodyPr>
          <a:lstStyle/>
          <a:p>
            <a:r>
              <a:rPr lang="zh-CN" altLang="en-US" dirty="0"/>
              <a:t>（</a:t>
            </a:r>
            <a:r>
              <a:rPr lang="en-US" altLang="zh-CN" dirty="0"/>
              <a:t>2</a:t>
            </a:r>
            <a:r>
              <a:rPr lang="zh-CN" altLang="en-US" dirty="0"/>
              <a:t>）分类分析法</a:t>
            </a:r>
          </a:p>
          <a:p>
            <a:r>
              <a:rPr lang="zh-CN" altLang="en-US" dirty="0"/>
              <a:t>当单一的数据图表不能表达分析内容的趋势时，我们需要对不同维度的数据进行分类，以获取更多的数据信息。分类的选择一般根据分析者的分析意图来做出判断，比如研究热点新闻的问题，可以将访问者按照地域进行划分，从而确定热点的主流传播位置和传播流动情况。针对符合某种特定行为或背景信息的用户的分析时，可以将用户进行归类处理，比如对直播网购用户的研究，可以将用户按照性别、年龄、收入水平、教育程度等信息设立用户群，创建不同群体的用户画像，以实现精准的用户定位和营销。</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11938" y="2182778"/>
            <a:ext cx="3799456" cy="3129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3943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46" name="文本框 45">
            <a:extLst>
              <a:ext uri="{FF2B5EF4-FFF2-40B4-BE49-F238E27FC236}">
                <a16:creationId xmlns:a16="http://schemas.microsoft.com/office/drawing/2014/main" id="{A0F505F1-7382-41D8-BD93-2D8837737CF2}"/>
              </a:ext>
            </a:extLst>
          </p:cNvPr>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a:extLst>
              <a:ext uri="{FF2B5EF4-FFF2-40B4-BE49-F238E27FC236}">
                <a16:creationId xmlns:a16="http://schemas.microsoft.com/office/drawing/2014/main" id="{BC5DB8C2-FE78-4D5E-98A8-947DDD6B53B6}"/>
              </a:ext>
            </a:extLst>
          </p:cNvPr>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a:extLst>
              <a:ext uri="{FF2B5EF4-FFF2-40B4-BE49-F238E27FC236}">
                <a16:creationId xmlns:a16="http://schemas.microsoft.com/office/drawing/2014/main" id="{5DBD91A7-466C-47BC-ADE3-5583F0D355E4}"/>
              </a:ext>
            </a:extLst>
          </p:cNvPr>
          <p:cNvSpPr txBox="1"/>
          <p:nvPr/>
        </p:nvSpPr>
        <p:spPr>
          <a:xfrm>
            <a:off x="2639734" y="3008638"/>
            <a:ext cx="6600658" cy="1446550"/>
          </a:xfrm>
          <a:prstGeom prst="rect">
            <a:avLst/>
          </a:prstGeom>
          <a:noFill/>
        </p:spPr>
        <p:txBody>
          <a:bodyPr wrap="square">
            <a:spAutoFit/>
          </a:bodyPr>
          <a:lstStyle/>
          <a:p>
            <a:pPr defTabSz="608843"/>
            <a:r>
              <a:rPr lang="en-US" altLang="zh-CN" sz="2200" dirty="0">
                <a:solidFill>
                  <a:prstClr val="black"/>
                </a:solidFill>
                <a:latin typeface="Times New Roman"/>
                <a:ea typeface="微软雅黑"/>
              </a:rPr>
              <a:t>1.</a:t>
            </a:r>
            <a:r>
              <a:rPr lang="zh-CN" altLang="en-US" sz="2200" dirty="0">
                <a:solidFill>
                  <a:prstClr val="black"/>
                </a:solidFill>
                <a:latin typeface="Times New Roman"/>
                <a:ea typeface="微软雅黑"/>
              </a:rPr>
              <a:t>了解新媒体运营的概念和特点。</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2. </a:t>
            </a:r>
            <a:r>
              <a:rPr lang="zh-CN" altLang="en-US" sz="2200" dirty="0">
                <a:solidFill>
                  <a:prstClr val="black"/>
                </a:solidFill>
                <a:latin typeface="Times New Roman"/>
                <a:ea typeface="微软雅黑"/>
              </a:rPr>
              <a:t>了解新媒体运营思维。</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3. </a:t>
            </a:r>
            <a:r>
              <a:rPr lang="zh-CN" altLang="en-US" sz="2200" dirty="0">
                <a:solidFill>
                  <a:prstClr val="black"/>
                </a:solidFill>
                <a:latin typeface="Times New Roman"/>
                <a:ea typeface="微软雅黑"/>
              </a:rPr>
              <a:t>找准新媒体运营定位。</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4. </a:t>
            </a:r>
            <a:r>
              <a:rPr lang="zh-CN" altLang="en-US" sz="2200" dirty="0">
                <a:solidFill>
                  <a:prstClr val="black"/>
                </a:solidFill>
                <a:latin typeface="Times New Roman"/>
                <a:ea typeface="微软雅黑"/>
              </a:rPr>
              <a:t>掌握用户运营和内容运营策略。</a:t>
            </a:r>
          </a:p>
        </p:txBody>
      </p:sp>
      <p:sp>
        <p:nvSpPr>
          <p:cNvPr id="81" name="文本框 80">
            <a:extLst>
              <a:ext uri="{FF2B5EF4-FFF2-40B4-BE49-F238E27FC236}">
                <a16:creationId xmlns:a16="http://schemas.microsoft.com/office/drawing/2014/main" id="{BF40B7BE-3078-4FFC-A494-0F32956EE061}"/>
              </a:ext>
            </a:extLst>
          </p:cNvPr>
          <p:cNvSpPr txBox="1"/>
          <p:nvPr/>
        </p:nvSpPr>
        <p:spPr>
          <a:xfrm>
            <a:off x="2639733" y="5169797"/>
            <a:ext cx="8895041" cy="769441"/>
          </a:xfrm>
          <a:prstGeom prst="rect">
            <a:avLst/>
          </a:prstGeom>
          <a:noFill/>
        </p:spPr>
        <p:txBody>
          <a:bodyPr wrap="square">
            <a:spAutoFit/>
          </a:bodyPr>
          <a:lstStyle/>
          <a:p>
            <a:pPr defTabSz="608843"/>
            <a:r>
              <a:rPr lang="en-US" altLang="zh-CN" sz="2200" dirty="0">
                <a:solidFill>
                  <a:prstClr val="black"/>
                </a:solidFill>
                <a:latin typeface="Times New Roman"/>
                <a:ea typeface="微软雅黑"/>
              </a:rPr>
              <a:t>1.</a:t>
            </a:r>
            <a:r>
              <a:rPr lang="zh-CN" altLang="en-US" sz="2200" dirty="0">
                <a:solidFill>
                  <a:prstClr val="black"/>
                </a:solidFill>
                <a:latin typeface="Times New Roman"/>
                <a:ea typeface="微软雅黑"/>
              </a:rPr>
              <a:t>能够建立新媒体运营思维，找准新媒体运营定位。</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2.</a:t>
            </a:r>
            <a:r>
              <a:rPr lang="zh-CN" altLang="en-US" sz="2200" dirty="0">
                <a:solidFill>
                  <a:prstClr val="black"/>
                </a:solidFill>
                <a:latin typeface="Times New Roman"/>
                <a:ea typeface="微软雅黑"/>
              </a:rPr>
              <a:t>能够在平台定位基础上，灵活运用用户运营策略和内容运营策略。</a:t>
            </a:r>
            <a:endParaRPr lang="en-US" altLang="zh-CN" sz="2200" dirty="0">
              <a:solidFill>
                <a:prstClr val="black"/>
              </a:solidFill>
              <a:latin typeface="Times New Roman"/>
              <a:ea typeface="微软雅黑"/>
            </a:endParaRPr>
          </a:p>
        </p:txBody>
      </p:sp>
      <p:grpSp>
        <p:nvGrpSpPr>
          <p:cNvPr id="82" name="组合 81">
            <a:extLst>
              <a:ext uri="{FF2B5EF4-FFF2-40B4-BE49-F238E27FC236}">
                <a16:creationId xmlns:a16="http://schemas.microsoft.com/office/drawing/2014/main" id="{09384BA8-C981-44E3-B8F8-F985CE306A97}"/>
              </a:ext>
            </a:extLst>
          </p:cNvPr>
          <p:cNvGrpSpPr/>
          <p:nvPr/>
        </p:nvGrpSpPr>
        <p:grpSpPr>
          <a:xfrm>
            <a:off x="1742795" y="2953438"/>
            <a:ext cx="766341" cy="623825"/>
            <a:chOff x="3721100" y="3419475"/>
            <a:chExt cx="858838" cy="682626"/>
          </a:xfrm>
          <a:solidFill>
            <a:schemeClr val="accent1">
              <a:lumMod val="50000"/>
            </a:schemeClr>
          </a:solidFill>
        </p:grpSpPr>
        <p:sp>
          <p:nvSpPr>
            <p:cNvPr id="83" name="Freeform 19">
              <a:extLst>
                <a:ext uri="{FF2B5EF4-FFF2-40B4-BE49-F238E27FC236}">
                  <a16:creationId xmlns:a16="http://schemas.microsoft.com/office/drawing/2014/main" id="{9BDF0F2C-1307-40B9-84CC-68039BED1CA8}"/>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a:extLst>
                <a:ext uri="{FF2B5EF4-FFF2-40B4-BE49-F238E27FC236}">
                  <a16:creationId xmlns:a16="http://schemas.microsoft.com/office/drawing/2014/main" id="{BC8F6ED3-3E6A-429F-AF56-481452A0FE8D}"/>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a:extLst>
                <a:ext uri="{FF2B5EF4-FFF2-40B4-BE49-F238E27FC236}">
                  <a16:creationId xmlns:a16="http://schemas.microsoft.com/office/drawing/2014/main" id="{270B3C0E-F917-41EF-8B0C-3A51F4FBE8D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a:extLst>
                <a:ext uri="{FF2B5EF4-FFF2-40B4-BE49-F238E27FC236}">
                  <a16:creationId xmlns:a16="http://schemas.microsoft.com/office/drawing/2014/main" id="{4690E392-DF86-419C-9040-21096F64549B}"/>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a:extLst>
                <a:ext uri="{FF2B5EF4-FFF2-40B4-BE49-F238E27FC236}">
                  <a16:creationId xmlns:a16="http://schemas.microsoft.com/office/drawing/2014/main" id="{15608FD7-236D-4007-BAB5-CA79277B812B}"/>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a:extLst>
              <a:ext uri="{FF2B5EF4-FFF2-40B4-BE49-F238E27FC236}">
                <a16:creationId xmlns:a16="http://schemas.microsoft.com/office/drawing/2014/main" id="{8FD06A89-87FB-4858-A653-AD75898D1F37}"/>
              </a:ext>
            </a:extLst>
          </p:cNvPr>
          <p:cNvGrpSpPr/>
          <p:nvPr/>
        </p:nvGrpSpPr>
        <p:grpSpPr>
          <a:xfrm>
            <a:off x="1779241" y="5114586"/>
            <a:ext cx="766341" cy="623825"/>
            <a:chOff x="3721100" y="3419475"/>
            <a:chExt cx="858838" cy="682626"/>
          </a:xfrm>
          <a:solidFill>
            <a:schemeClr val="accent1">
              <a:lumMod val="50000"/>
            </a:schemeClr>
          </a:solidFill>
        </p:grpSpPr>
        <p:sp>
          <p:nvSpPr>
            <p:cNvPr id="89" name="Freeform 19">
              <a:extLst>
                <a:ext uri="{FF2B5EF4-FFF2-40B4-BE49-F238E27FC236}">
                  <a16:creationId xmlns:a16="http://schemas.microsoft.com/office/drawing/2014/main" id="{0B1B5A3F-BFB5-406D-A7AE-90EC5AF5D00E}"/>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a:extLst>
                <a:ext uri="{FF2B5EF4-FFF2-40B4-BE49-F238E27FC236}">
                  <a16:creationId xmlns:a16="http://schemas.microsoft.com/office/drawing/2014/main" id="{AA746FDF-4315-4755-B67C-D98D7529272E}"/>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a:extLst>
                <a:ext uri="{FF2B5EF4-FFF2-40B4-BE49-F238E27FC236}">
                  <a16:creationId xmlns:a16="http://schemas.microsoft.com/office/drawing/2014/main" id="{A12B3FFB-F1DE-4DEA-8539-7C7D28AA1EBF}"/>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a:extLst>
                <a:ext uri="{FF2B5EF4-FFF2-40B4-BE49-F238E27FC236}">
                  <a16:creationId xmlns:a16="http://schemas.microsoft.com/office/drawing/2014/main" id="{D3E0B4CC-6A24-4A1C-8DA0-53335DCACBBC}"/>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a:extLst>
                <a:ext uri="{FF2B5EF4-FFF2-40B4-BE49-F238E27FC236}">
                  <a16:creationId xmlns:a16="http://schemas.microsoft.com/office/drawing/2014/main" id="{2B26E7D7-7844-4EA4-B5E9-474922562073}"/>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extLst>
      <p:ext uri="{BB962C8B-B14F-4D97-AF65-F5344CB8AC3E}">
        <p14:creationId xmlns:p14="http://schemas.microsoft.com/office/powerpoint/2010/main" val="35531388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3.2.3 </a:t>
            </a:r>
            <a:r>
              <a:rPr lang="zh-CN" altLang="en-US" dirty="0"/>
              <a:t>新媒体数据的处理</a:t>
            </a:r>
          </a:p>
        </p:txBody>
      </p:sp>
      <p:sp>
        <p:nvSpPr>
          <p:cNvPr id="3" name="内容占位符 2"/>
          <p:cNvSpPr>
            <a:spLocks noGrp="1"/>
          </p:cNvSpPr>
          <p:nvPr>
            <p:ph idx="1"/>
          </p:nvPr>
        </p:nvSpPr>
        <p:spPr>
          <a:xfrm>
            <a:off x="751633" y="942644"/>
            <a:ext cx="4576083" cy="5915356"/>
          </a:xfrm>
        </p:spPr>
        <p:txBody>
          <a:bodyPr>
            <a:noAutofit/>
          </a:bodyPr>
          <a:lstStyle/>
          <a:p>
            <a:r>
              <a:rPr lang="zh-CN" altLang="zh-CN" dirty="0"/>
              <a:t>（</a:t>
            </a:r>
            <a:r>
              <a:rPr lang="en-US" altLang="zh-CN" dirty="0"/>
              <a:t>3</a:t>
            </a:r>
            <a:r>
              <a:rPr lang="zh-CN" altLang="zh-CN" dirty="0"/>
              <a:t>）转化漏斗分析法</a:t>
            </a:r>
          </a:p>
          <a:p>
            <a:r>
              <a:rPr lang="zh-CN" altLang="zh-CN" dirty="0"/>
              <a:t>转化漏斗分析就是反映用户行为状态以及从起点到终点各阶段用户转化率情况的分析方法，其原理就是从先到后分析还原用户转发的每一个节点。对于商业变现的流程来讲，基本都可以采用转化漏斗分析的方法对用户的行为进行分析。</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77440" y="1952317"/>
            <a:ext cx="5262929" cy="3968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952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3.2.3 </a:t>
            </a:r>
            <a:r>
              <a:rPr lang="zh-CN" altLang="en-US" dirty="0"/>
              <a:t>新媒体数据的处理</a:t>
            </a:r>
          </a:p>
        </p:txBody>
      </p:sp>
      <p:sp>
        <p:nvSpPr>
          <p:cNvPr id="3" name="内容占位符 2"/>
          <p:cNvSpPr>
            <a:spLocks noGrp="1"/>
          </p:cNvSpPr>
          <p:nvPr>
            <p:ph idx="1"/>
          </p:nvPr>
        </p:nvSpPr>
        <p:spPr>
          <a:xfrm>
            <a:off x="751632" y="942644"/>
            <a:ext cx="5069455" cy="5915356"/>
          </a:xfrm>
        </p:spPr>
        <p:txBody>
          <a:bodyPr>
            <a:noAutofit/>
          </a:bodyPr>
          <a:lstStyle/>
          <a:p>
            <a:r>
              <a:rPr lang="zh-CN" altLang="en-US" dirty="0"/>
              <a:t>（</a:t>
            </a:r>
            <a:r>
              <a:rPr lang="en-US" altLang="zh-CN" dirty="0"/>
              <a:t>4</a:t>
            </a:r>
            <a:r>
              <a:rPr lang="zh-CN" altLang="en-US" dirty="0"/>
              <a:t>）行为轨迹分析法</a:t>
            </a:r>
          </a:p>
          <a:p>
            <a:r>
              <a:rPr lang="zh-CN" altLang="en-US" dirty="0"/>
              <a:t>用户行为轨迹分析与前面的漏斗分析非常相似，体现了客户与产品或者服务之间产生联系的全部过程，通过将用户与产品或者服务的接触点记录并且连接起来，就可以绘制出用户从开始到完成产品或者服务的全流程轨迹图。通过行为轨迹分析，绘制出客户行为轨迹图，能够详细展示用户从使用新媒体平台到服务落地的全过程，可以及时发现并解决一些产品和运营不匹配、不合理的问题，并为决策提供依据。</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69081" y="1952317"/>
            <a:ext cx="4879647" cy="3968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175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3.2.3 </a:t>
            </a:r>
            <a:r>
              <a:rPr lang="zh-CN" altLang="en-US" dirty="0"/>
              <a:t>新媒体数据的处理</a:t>
            </a:r>
          </a:p>
        </p:txBody>
      </p:sp>
      <p:sp>
        <p:nvSpPr>
          <p:cNvPr id="3" name="内容占位符 2"/>
          <p:cNvSpPr>
            <a:spLocks noGrp="1"/>
          </p:cNvSpPr>
          <p:nvPr>
            <p:ph idx="1"/>
          </p:nvPr>
        </p:nvSpPr>
        <p:spPr>
          <a:xfrm>
            <a:off x="751632" y="942644"/>
            <a:ext cx="5069455" cy="5915356"/>
          </a:xfrm>
        </p:spPr>
        <p:txBody>
          <a:bodyPr>
            <a:noAutofit/>
          </a:bodyPr>
          <a:lstStyle/>
          <a:p>
            <a:r>
              <a:rPr lang="zh-CN" altLang="en-US" dirty="0"/>
              <a:t>（</a:t>
            </a:r>
            <a:r>
              <a:rPr lang="en-US" altLang="zh-CN" dirty="0"/>
              <a:t>5</a:t>
            </a:r>
            <a:r>
              <a:rPr lang="zh-CN" altLang="en-US" dirty="0"/>
              <a:t>）文本分析法</a:t>
            </a:r>
          </a:p>
          <a:p>
            <a:r>
              <a:rPr lang="zh-CN" altLang="en-US" dirty="0"/>
              <a:t>文本分析是指对文本的内容及其特征值的选取，把从文本中抽取出的特征值进行量化来表示，是文本挖掘、信息检索的一个基本问题。由于文本是由一定的符号或符码组成的，这些组成的信息可以采用不同的表现形态，文本信息的内容可以反映发布文本的人的特定立场、观点、价值和利益。因此，由文本分析，可以推断文本提供者的意图和目的。</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40770" y="1952317"/>
            <a:ext cx="4536266" cy="3968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0647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下表为新媒体运营人员日常处理新媒体数据的做法，请说出这些工作内容分别属于什么类型的数据分析方法</a:t>
            </a:r>
            <a:r>
              <a:rPr lang="zh-CN"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endParaRPr lang="zh-CN" altLang="zh-CN" sz="18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graphicFrame>
        <p:nvGraphicFramePr>
          <p:cNvPr id="4" name="表格 3">
            <a:extLst>
              <a:ext uri="{FF2B5EF4-FFF2-40B4-BE49-F238E27FC236}">
                <a16:creationId xmlns:a16="http://schemas.microsoft.com/office/drawing/2014/main" id="{2D2359AE-CC43-41F7-B38A-6E372BB60F19}"/>
              </a:ext>
            </a:extLst>
          </p:cNvPr>
          <p:cNvGraphicFramePr>
            <a:graphicFrameLocks noGrp="1"/>
          </p:cNvGraphicFramePr>
          <p:nvPr/>
        </p:nvGraphicFramePr>
        <p:xfrm>
          <a:off x="975753" y="2394302"/>
          <a:ext cx="10166913" cy="3782662"/>
        </p:xfrm>
        <a:graphic>
          <a:graphicData uri="http://schemas.openxmlformats.org/drawingml/2006/table">
            <a:tbl>
              <a:tblPr firstRow="1" firstCol="1" bandRow="1">
                <a:tableStyleId>{5C22544A-7EE6-4342-B048-85BDC9FD1C3A}</a:tableStyleId>
              </a:tblPr>
              <a:tblGrid>
                <a:gridCol w="5945079">
                  <a:extLst>
                    <a:ext uri="{9D8B030D-6E8A-4147-A177-3AD203B41FA5}">
                      <a16:colId xmlns:a16="http://schemas.microsoft.com/office/drawing/2014/main" val="3968126682"/>
                    </a:ext>
                  </a:extLst>
                </a:gridCol>
                <a:gridCol w="4221834">
                  <a:extLst>
                    <a:ext uri="{9D8B030D-6E8A-4147-A177-3AD203B41FA5}">
                      <a16:colId xmlns:a16="http://schemas.microsoft.com/office/drawing/2014/main" val="2588808685"/>
                    </a:ext>
                  </a:extLst>
                </a:gridCol>
              </a:tblGrid>
              <a:tr h="533042">
                <a:tc>
                  <a:txBody>
                    <a:bodyPr/>
                    <a:lstStyle/>
                    <a:p>
                      <a:pPr algn="ctr">
                        <a:lnSpc>
                          <a:spcPct val="105000"/>
                        </a:lnSpc>
                        <a:spcAft>
                          <a:spcPts val="0"/>
                        </a:spcAft>
                      </a:pPr>
                      <a:r>
                        <a:rPr lang="zh-CN" sz="1800" kern="100" dirty="0">
                          <a:effectLst/>
                          <a:latin typeface="+mj-ea"/>
                          <a:ea typeface="+mj-ea"/>
                        </a:rPr>
                        <a:t>工作描述</a:t>
                      </a:r>
                      <a:endParaRPr lang="zh-CN" sz="1800" kern="100" dirty="0">
                        <a:effectLst/>
                        <a:latin typeface="+mj-ea"/>
                        <a:ea typeface="+mj-ea"/>
                        <a:cs typeface="Times New Roman" panose="02020603050405020304" pitchFamily="18" charset="0"/>
                      </a:endParaRPr>
                    </a:p>
                  </a:txBody>
                  <a:tcPr marL="130333" marR="130333" marT="0" marB="0" anchor="ctr"/>
                </a:tc>
                <a:tc>
                  <a:txBody>
                    <a:bodyPr/>
                    <a:lstStyle/>
                    <a:p>
                      <a:pPr algn="ctr">
                        <a:lnSpc>
                          <a:spcPct val="105000"/>
                        </a:lnSpc>
                        <a:spcAft>
                          <a:spcPts val="0"/>
                        </a:spcAft>
                      </a:pPr>
                      <a:r>
                        <a:rPr lang="zh-CN" sz="1800" kern="100">
                          <a:effectLst/>
                          <a:latin typeface="+mj-ea"/>
                          <a:ea typeface="+mj-ea"/>
                        </a:rPr>
                        <a:t>数据分析方法</a:t>
                      </a:r>
                      <a:endParaRPr lang="zh-CN" sz="1800" kern="100">
                        <a:effectLst/>
                        <a:latin typeface="+mj-ea"/>
                        <a:ea typeface="+mj-ea"/>
                        <a:cs typeface="Times New Roman" panose="02020603050405020304" pitchFamily="18" charset="0"/>
                      </a:endParaRPr>
                    </a:p>
                  </a:txBody>
                  <a:tcPr marL="130333" marR="130333" marT="0" marB="0" anchor="ctr"/>
                </a:tc>
                <a:extLst>
                  <a:ext uri="{0D108BD9-81ED-4DB2-BD59-A6C34878D82A}">
                    <a16:rowId xmlns:a16="http://schemas.microsoft.com/office/drawing/2014/main" val="3315088077"/>
                  </a:ext>
                </a:extLst>
              </a:tr>
              <a:tr h="776210">
                <a:tc>
                  <a:txBody>
                    <a:bodyPr/>
                    <a:lstStyle/>
                    <a:p>
                      <a:pPr algn="l">
                        <a:lnSpc>
                          <a:spcPct val="100000"/>
                        </a:lnSpc>
                        <a:spcAft>
                          <a:spcPts val="0"/>
                        </a:spcAft>
                      </a:pPr>
                      <a:r>
                        <a:rPr lang="zh-CN" sz="1800" kern="100" dirty="0">
                          <a:effectLst/>
                          <a:latin typeface="+mj-ea"/>
                          <a:ea typeface="+mj-ea"/>
                        </a:rPr>
                        <a:t>打开新媒体平台后台管理界面，查看昨日发布的文章的阅读量、点赞数、评论数等运营数据。</a:t>
                      </a:r>
                      <a:endParaRPr lang="zh-CN" sz="1800" kern="100" dirty="0">
                        <a:effectLst/>
                        <a:latin typeface="+mj-ea"/>
                        <a:ea typeface="+mj-ea"/>
                        <a:cs typeface="Times New Roman" panose="02020603050405020304" pitchFamily="18" charset="0"/>
                      </a:endParaRPr>
                    </a:p>
                  </a:txBody>
                  <a:tcPr marL="130333" marR="130333" marT="0" marB="0" anchor="ctr"/>
                </a:tc>
                <a:tc>
                  <a:txBody>
                    <a:bodyPr/>
                    <a:lstStyle/>
                    <a:p>
                      <a:pPr algn="ctr">
                        <a:lnSpc>
                          <a:spcPts val="1200"/>
                        </a:lnSpc>
                        <a:spcAft>
                          <a:spcPts val="0"/>
                        </a:spcAft>
                      </a:pPr>
                      <a:r>
                        <a:rPr lang="en-US" sz="1800" kern="100">
                          <a:effectLst/>
                          <a:latin typeface="+mj-ea"/>
                          <a:ea typeface="+mj-ea"/>
                        </a:rPr>
                        <a:t> </a:t>
                      </a:r>
                      <a:endParaRPr lang="zh-CN" sz="1800" kern="100">
                        <a:effectLst/>
                        <a:latin typeface="+mj-ea"/>
                        <a:ea typeface="+mj-ea"/>
                        <a:cs typeface="Times New Roman" panose="02020603050405020304" pitchFamily="18" charset="0"/>
                      </a:endParaRPr>
                    </a:p>
                  </a:txBody>
                  <a:tcPr marL="130333" marR="130333" marT="0" marB="0" anchor="ctr"/>
                </a:tc>
                <a:extLst>
                  <a:ext uri="{0D108BD9-81ED-4DB2-BD59-A6C34878D82A}">
                    <a16:rowId xmlns:a16="http://schemas.microsoft.com/office/drawing/2014/main" val="2922017708"/>
                  </a:ext>
                </a:extLst>
              </a:tr>
              <a:tr h="832575">
                <a:tc>
                  <a:txBody>
                    <a:bodyPr/>
                    <a:lstStyle/>
                    <a:p>
                      <a:pPr algn="l">
                        <a:lnSpc>
                          <a:spcPct val="100000"/>
                        </a:lnSpc>
                        <a:spcAft>
                          <a:spcPts val="0"/>
                        </a:spcAft>
                      </a:pPr>
                      <a:r>
                        <a:rPr lang="zh-CN" sz="1800" kern="100">
                          <a:effectLst/>
                          <a:latin typeface="+mj-ea"/>
                          <a:ea typeface="+mj-ea"/>
                        </a:rPr>
                        <a:t>根据粉丝年龄分布，将他们划分成少年、青年、中年、老年四个群体，并分别向他们推不同的媒体信息。</a:t>
                      </a:r>
                      <a:endParaRPr lang="zh-CN" sz="1800" kern="100">
                        <a:effectLst/>
                        <a:latin typeface="+mj-ea"/>
                        <a:ea typeface="+mj-ea"/>
                        <a:cs typeface="Times New Roman" panose="02020603050405020304" pitchFamily="18" charset="0"/>
                      </a:endParaRPr>
                    </a:p>
                  </a:txBody>
                  <a:tcPr marL="130333" marR="130333" marT="0" marB="0" anchor="ctr"/>
                </a:tc>
                <a:tc>
                  <a:txBody>
                    <a:bodyPr/>
                    <a:lstStyle/>
                    <a:p>
                      <a:pPr algn="ctr">
                        <a:lnSpc>
                          <a:spcPts val="1200"/>
                        </a:lnSpc>
                        <a:spcAft>
                          <a:spcPts val="0"/>
                        </a:spcAft>
                      </a:pPr>
                      <a:r>
                        <a:rPr lang="en-US" sz="1800" kern="100">
                          <a:effectLst/>
                          <a:latin typeface="+mj-ea"/>
                          <a:ea typeface="+mj-ea"/>
                        </a:rPr>
                        <a:t> </a:t>
                      </a:r>
                      <a:endParaRPr lang="zh-CN" sz="1800" kern="100">
                        <a:effectLst/>
                        <a:latin typeface="+mj-ea"/>
                        <a:ea typeface="+mj-ea"/>
                        <a:cs typeface="Times New Roman" panose="02020603050405020304" pitchFamily="18" charset="0"/>
                      </a:endParaRPr>
                    </a:p>
                  </a:txBody>
                  <a:tcPr marL="130333" marR="130333" marT="0" marB="0" anchor="ctr"/>
                </a:tc>
                <a:extLst>
                  <a:ext uri="{0D108BD9-81ED-4DB2-BD59-A6C34878D82A}">
                    <a16:rowId xmlns:a16="http://schemas.microsoft.com/office/drawing/2014/main" val="589330170"/>
                  </a:ext>
                </a:extLst>
              </a:tr>
              <a:tr h="888939">
                <a:tc>
                  <a:txBody>
                    <a:bodyPr/>
                    <a:lstStyle/>
                    <a:p>
                      <a:pPr algn="l">
                        <a:lnSpc>
                          <a:spcPct val="100000"/>
                        </a:lnSpc>
                        <a:spcAft>
                          <a:spcPts val="0"/>
                        </a:spcAft>
                      </a:pPr>
                      <a:r>
                        <a:rPr lang="zh-CN" sz="1800" kern="100">
                          <a:effectLst/>
                          <a:latin typeface="+mj-ea"/>
                          <a:ea typeface="+mj-ea"/>
                        </a:rPr>
                        <a:t>查看用户进入本公众号的访问记录，在用户点击、阅读量较大的文章上，安排广告。</a:t>
                      </a:r>
                      <a:endParaRPr lang="zh-CN" sz="1800" kern="100">
                        <a:effectLst/>
                        <a:latin typeface="+mj-ea"/>
                        <a:ea typeface="+mj-ea"/>
                        <a:cs typeface="Times New Roman" panose="02020603050405020304" pitchFamily="18" charset="0"/>
                      </a:endParaRPr>
                    </a:p>
                  </a:txBody>
                  <a:tcPr marL="130333" marR="130333" marT="0" marB="0" anchor="ctr"/>
                </a:tc>
                <a:tc>
                  <a:txBody>
                    <a:bodyPr/>
                    <a:lstStyle/>
                    <a:p>
                      <a:pPr algn="ctr">
                        <a:lnSpc>
                          <a:spcPts val="1200"/>
                        </a:lnSpc>
                        <a:spcAft>
                          <a:spcPts val="0"/>
                        </a:spcAft>
                      </a:pPr>
                      <a:r>
                        <a:rPr lang="en-US" sz="1800" kern="100">
                          <a:effectLst/>
                          <a:latin typeface="+mj-ea"/>
                          <a:ea typeface="+mj-ea"/>
                        </a:rPr>
                        <a:t> </a:t>
                      </a:r>
                      <a:endParaRPr lang="zh-CN" sz="1800" kern="100">
                        <a:effectLst/>
                        <a:latin typeface="+mj-ea"/>
                        <a:ea typeface="+mj-ea"/>
                        <a:cs typeface="Times New Roman" panose="02020603050405020304" pitchFamily="18" charset="0"/>
                      </a:endParaRPr>
                    </a:p>
                  </a:txBody>
                  <a:tcPr marL="130333" marR="130333" marT="0" marB="0" anchor="ctr"/>
                </a:tc>
                <a:extLst>
                  <a:ext uri="{0D108BD9-81ED-4DB2-BD59-A6C34878D82A}">
                    <a16:rowId xmlns:a16="http://schemas.microsoft.com/office/drawing/2014/main" val="2178732951"/>
                  </a:ext>
                </a:extLst>
              </a:tr>
              <a:tr h="751896">
                <a:tc>
                  <a:txBody>
                    <a:bodyPr/>
                    <a:lstStyle/>
                    <a:p>
                      <a:pPr algn="l">
                        <a:lnSpc>
                          <a:spcPct val="100000"/>
                        </a:lnSpc>
                        <a:spcAft>
                          <a:spcPts val="0"/>
                        </a:spcAft>
                      </a:pPr>
                      <a:r>
                        <a:rPr lang="zh-CN" sz="1800" kern="100" dirty="0">
                          <a:effectLst/>
                          <a:latin typeface="+mj-ea"/>
                          <a:ea typeface="+mj-ea"/>
                        </a:rPr>
                        <a:t>统计一篇文章中不同关键字词的出现次数，以确定文章的重点。</a:t>
                      </a:r>
                      <a:endParaRPr lang="zh-CN" sz="1800" kern="100" dirty="0">
                        <a:effectLst/>
                        <a:latin typeface="+mj-ea"/>
                        <a:ea typeface="+mj-ea"/>
                        <a:cs typeface="Times New Roman" panose="02020603050405020304" pitchFamily="18" charset="0"/>
                      </a:endParaRPr>
                    </a:p>
                  </a:txBody>
                  <a:tcPr marL="130333" marR="130333" marT="0" marB="0" anchor="ctr"/>
                </a:tc>
                <a:tc>
                  <a:txBody>
                    <a:bodyPr/>
                    <a:lstStyle/>
                    <a:p>
                      <a:pPr algn="ctr">
                        <a:lnSpc>
                          <a:spcPts val="1200"/>
                        </a:lnSpc>
                        <a:spcAft>
                          <a:spcPts val="0"/>
                        </a:spcAft>
                      </a:pPr>
                      <a:r>
                        <a:rPr lang="en-US" sz="1800" kern="100" dirty="0">
                          <a:effectLst/>
                          <a:latin typeface="+mj-ea"/>
                          <a:ea typeface="+mj-ea"/>
                        </a:rPr>
                        <a:t> </a:t>
                      </a:r>
                      <a:endParaRPr lang="zh-CN" sz="1800" kern="100" dirty="0">
                        <a:effectLst/>
                        <a:latin typeface="+mj-ea"/>
                        <a:ea typeface="+mj-ea"/>
                        <a:cs typeface="Times New Roman" panose="02020603050405020304" pitchFamily="18" charset="0"/>
                      </a:endParaRPr>
                    </a:p>
                  </a:txBody>
                  <a:tcPr marL="130333" marR="130333" marT="0" marB="0" anchor="ctr"/>
                </a:tc>
                <a:extLst>
                  <a:ext uri="{0D108BD9-81ED-4DB2-BD59-A6C34878D82A}">
                    <a16:rowId xmlns:a16="http://schemas.microsoft.com/office/drawing/2014/main" val="2824438550"/>
                  </a:ext>
                </a:extLst>
              </a:tr>
            </a:tbl>
          </a:graphicData>
        </a:graphic>
      </p:graphicFrame>
    </p:spTree>
    <p:extLst>
      <p:ext uri="{BB962C8B-B14F-4D97-AF65-F5344CB8AC3E}">
        <p14:creationId xmlns:p14="http://schemas.microsoft.com/office/powerpoint/2010/main" val="31717807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751632" y="942644"/>
            <a:ext cx="5069455" cy="5915356"/>
          </a:xfrm>
        </p:spPr>
        <p:txBody>
          <a:bodyPr>
            <a:noAutofit/>
          </a:bodyPr>
          <a:lstStyle/>
          <a:p>
            <a:r>
              <a:rPr lang="zh-CN" altLang="en-US" dirty="0"/>
              <a:t>（</a:t>
            </a:r>
            <a:r>
              <a:rPr lang="en-US" altLang="zh-CN" dirty="0"/>
              <a:t>1</a:t>
            </a:r>
            <a:r>
              <a:rPr lang="zh-CN" altLang="en-US" dirty="0"/>
              <a:t>）微博数据分析</a:t>
            </a:r>
          </a:p>
          <a:p>
            <a:r>
              <a:rPr lang="en-US" altLang="zh-CN" dirty="0"/>
              <a:t>2009</a:t>
            </a:r>
            <a:r>
              <a:rPr lang="zh-CN" altLang="en-US" dirty="0"/>
              <a:t>年</a:t>
            </a:r>
            <a:r>
              <a:rPr lang="en-US" altLang="zh-CN" dirty="0"/>
              <a:t>8</a:t>
            </a:r>
            <a:r>
              <a:rPr lang="zh-CN" altLang="en-US" dirty="0"/>
              <a:t>月做为中国主要的门户网站之一的新浪推出了名为“新浪微博”的微型博客平台，成为第一家提供微博服务的门户网站，微博正式进入中文上网主流人群视野。</a:t>
            </a:r>
            <a:r>
              <a:rPr lang="en-US" altLang="zh-CN" dirty="0"/>
              <a:t>2014</a:t>
            </a:r>
            <a:r>
              <a:rPr lang="zh-CN" altLang="en-US" dirty="0"/>
              <a:t>年</a:t>
            </a:r>
            <a:r>
              <a:rPr lang="en-US" altLang="zh-CN" dirty="0"/>
              <a:t>3</a:t>
            </a:r>
            <a:r>
              <a:rPr lang="zh-CN" altLang="en-US" dirty="0"/>
              <a:t>月，在中国微博领域一枝独秀的新浪微博宣布改名为“微博”。随着微博在网民中的日益火热，在微博中诞生的各种网络热词也迅速走红网络，微博效应逐渐形成。</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15376" y="1916912"/>
            <a:ext cx="4536266" cy="3024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182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751632" y="942644"/>
            <a:ext cx="5069455" cy="5915356"/>
          </a:xfrm>
        </p:spPr>
        <p:txBody>
          <a:bodyPr>
            <a:noAutofit/>
          </a:bodyPr>
          <a:lstStyle/>
          <a:p>
            <a:r>
              <a:rPr lang="zh-CN" altLang="zh-CN" dirty="0"/>
              <a:t>①数据概览，提供了整个微博帐号主要关键指标的基本概况的统计信息，包括昨日关键指标、粉丝变化、博文、我发布的内容、视频、文章等</a:t>
            </a:r>
            <a:r>
              <a:rPr lang="en-US" altLang="zh-CN" dirty="0"/>
              <a:t>6</a:t>
            </a:r>
            <a:r>
              <a:rPr lang="zh-CN" altLang="zh-CN" dirty="0"/>
              <a:t>项信息，各项信息均提供较前日、较上周和较上月的对比信息。</a:t>
            </a:r>
          </a:p>
          <a:p>
            <a:r>
              <a:rPr lang="zh-CN" altLang="zh-CN" dirty="0"/>
              <a:t>②粉丝分析，提供本帐号下粉丝变化的相关数据和分析结果。普通用户可以查看任意时间段内的粉丝数量变化情况，在购买了高级功能模块后，还可以看到活跃分布和粉丝画像，让微博运营人员对粉丝的情况了如指掌。</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67780" y="1205876"/>
            <a:ext cx="4524083" cy="5155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092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751632" y="942644"/>
            <a:ext cx="5069455" cy="5915356"/>
          </a:xfrm>
        </p:spPr>
        <p:txBody>
          <a:bodyPr>
            <a:noAutofit/>
          </a:bodyPr>
          <a:lstStyle/>
          <a:p>
            <a:r>
              <a:rPr lang="zh-CN" altLang="zh-CN" dirty="0"/>
              <a:t>③博文分析，提供本帐号下所发布的博文信息的阅读情况、转发情况、评论情况和点赞情况。普通用户可以查看任意时间段的微博阅读趋势图，高级功能下还提供详细的单条微博的情况分析。通过该功能使微博运营人员充分了解所发微博的影响力和热度。</a:t>
            </a:r>
          </a:p>
          <a:p>
            <a:r>
              <a:rPr lang="zh-CN" altLang="zh-CN" dirty="0"/>
              <a:t>④互动分析，提供本帐号与粉丝之间互动的基本情况，包括近</a:t>
            </a:r>
            <a:r>
              <a:rPr lang="en-US" altLang="zh-CN" dirty="0"/>
              <a:t>7</a:t>
            </a:r>
            <a:r>
              <a:rPr lang="zh-CN" altLang="zh-CN" dirty="0"/>
              <a:t>天帐号互动</a:t>
            </a:r>
            <a:r>
              <a:rPr lang="en-US" altLang="zh-CN" dirty="0"/>
              <a:t>top10</a:t>
            </a:r>
            <a:r>
              <a:rPr lang="zh-CN" altLang="zh-CN" dirty="0"/>
              <a:t>、我的影响力和我发出的评论共</a:t>
            </a:r>
            <a:r>
              <a:rPr lang="en-US" altLang="zh-CN" dirty="0"/>
              <a:t>3</a:t>
            </a:r>
            <a:r>
              <a:rPr lang="zh-CN" altLang="zh-CN" dirty="0"/>
              <a:t>项功能，是衡量一个帐号在微博中的影响力的重要考量。</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67780" y="1205876"/>
            <a:ext cx="4524083" cy="5155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852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751632" y="942644"/>
            <a:ext cx="5344368" cy="5915356"/>
          </a:xfrm>
        </p:spPr>
        <p:txBody>
          <a:bodyPr>
            <a:noAutofit/>
          </a:bodyPr>
          <a:lstStyle/>
          <a:p>
            <a:r>
              <a:rPr lang="zh-CN" altLang="zh-CN" dirty="0"/>
              <a:t>⑤相关帐号分析，提供多个微博帐号之间的对比分析，从而方便运营者找出相互的关系和差别，以提升运营效果。相关帐号分析包括相关帐号概况、相关帐号粉丝分析和相关帐号博文分析</a:t>
            </a:r>
            <a:r>
              <a:rPr lang="en-US" altLang="zh-CN" dirty="0"/>
              <a:t>3</a:t>
            </a:r>
            <a:r>
              <a:rPr lang="zh-CN" altLang="zh-CN" dirty="0"/>
              <a:t>项功能。</a:t>
            </a:r>
          </a:p>
          <a:p>
            <a:r>
              <a:rPr lang="zh-CN" altLang="zh-CN" dirty="0"/>
              <a:t>⑥文章分析，提供本帐号下所发布的文章的阅读情况、转发情况、评论情况和点赞情况。本功能与前面的博文分析基本一致，只是分析的内容由前面的博文变化成文章而以。普通用户可以查看任意时间段的文章阅读趋势图，高级功能下还提供详细的单篇文章的情况分析。</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67780" y="1205876"/>
            <a:ext cx="4524083" cy="5155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726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751632" y="942644"/>
            <a:ext cx="5078524" cy="5915356"/>
          </a:xfrm>
        </p:spPr>
        <p:txBody>
          <a:bodyPr>
            <a:noAutofit/>
          </a:bodyPr>
          <a:lstStyle/>
          <a:p>
            <a:r>
              <a:rPr lang="zh-CN" altLang="zh-CN" dirty="0"/>
              <a:t>⑦视频分析，提供本帐号所发布的视频被播放的情况、转发情况、评论情况和点赞情况。本功能与前面的博文分析、文章分析基本一致，只是分析的内容由前面的博文和文章变化成视频而以。普通用户可以查看任意时间段的视频播放趋势图，高级功能下还提供详细的单篇文章的情况分析。</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67780" y="1205876"/>
            <a:ext cx="4524083" cy="5155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43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1" y="942644"/>
            <a:ext cx="5777162" cy="5915356"/>
          </a:xfrm>
        </p:spPr>
        <p:txBody>
          <a:bodyPr>
            <a:noAutofit/>
          </a:bodyPr>
          <a:lstStyle/>
          <a:p>
            <a:r>
              <a:rPr lang="zh-CN" altLang="en-US" dirty="0"/>
              <a:t>（</a:t>
            </a:r>
            <a:r>
              <a:rPr lang="en-US" altLang="zh-CN" dirty="0"/>
              <a:t>2</a:t>
            </a:r>
            <a:r>
              <a:rPr lang="zh-CN" altLang="en-US" dirty="0"/>
              <a:t>）微信公众号数据分析</a:t>
            </a:r>
          </a:p>
          <a:p>
            <a:r>
              <a:rPr lang="en-US" altLang="zh-CN" dirty="0"/>
              <a:t>2012</a:t>
            </a:r>
            <a:r>
              <a:rPr lang="zh-CN" altLang="en-US" dirty="0"/>
              <a:t>年</a:t>
            </a:r>
            <a:r>
              <a:rPr lang="en-US" altLang="zh-CN" dirty="0"/>
              <a:t>8</a:t>
            </a:r>
            <a:r>
              <a:rPr lang="zh-CN" altLang="en-US" dirty="0"/>
              <a:t>月，微信正式推出微信公众号，微信公众平台正式向普通用户开放。</a:t>
            </a:r>
            <a:r>
              <a:rPr lang="en-US" altLang="zh-CN" dirty="0"/>
              <a:t>2013</a:t>
            </a:r>
            <a:r>
              <a:rPr lang="zh-CN" altLang="en-US" dirty="0"/>
              <a:t>年</a:t>
            </a:r>
            <a:r>
              <a:rPr lang="en-US" altLang="zh-CN" dirty="0"/>
              <a:t>8</a:t>
            </a:r>
            <a:r>
              <a:rPr lang="zh-CN" altLang="en-US" dirty="0"/>
              <a:t>月，微信公众平台为了更好的为用户服务，将微信公众号分为了服务号和订阅号，针对不同的运营主体，给予的申请权限也不一样，服务号需要组织才可以申请，订阅号则是组织和个人都能申请。微信公众号是开发者或商家在微信公众平台上申请的应用账号，该帐号与</a:t>
            </a:r>
            <a:r>
              <a:rPr lang="en-US" altLang="zh-CN" dirty="0"/>
              <a:t>QQ</a:t>
            </a:r>
            <a:r>
              <a:rPr lang="zh-CN" altLang="en-US" dirty="0"/>
              <a:t>账号互通，平台上实现和特定群体的文字、图片、语音、视频的全方位沟通、互动，形成了一种主流的线上线下微信互动营销方式。</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80477" y="2015225"/>
            <a:ext cx="4524083" cy="2827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297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50" name="矩形 49">
            <a:extLst>
              <a:ext uri="{FF2B5EF4-FFF2-40B4-BE49-F238E27FC236}">
                <a16:creationId xmlns:a16="http://schemas.microsoft.com/office/drawing/2014/main" id="{907925E1-B8B0-4C6D-9F01-54BB28187CB6}"/>
              </a:ext>
            </a:extLst>
          </p:cNvPr>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a:extLst>
              <a:ext uri="{FF2B5EF4-FFF2-40B4-BE49-F238E27FC236}">
                <a16:creationId xmlns:a16="http://schemas.microsoft.com/office/drawing/2014/main" id="{AC53FDFE-70EB-425C-8545-F6DE45C0A41B}"/>
              </a:ext>
            </a:extLst>
          </p:cNvPr>
          <p:cNvSpPr/>
          <p:nvPr/>
        </p:nvSpPr>
        <p:spPr>
          <a:xfrm>
            <a:off x="1820784" y="2682326"/>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李子柒的新媒体运营之道（详见教材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P100</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a:extLst>
              <a:ext uri="{FF2B5EF4-FFF2-40B4-BE49-F238E27FC236}">
                <a16:creationId xmlns:a16="http://schemas.microsoft.com/office/drawing/2014/main" id="{7FEA34D3-19B0-461F-B2BC-DF9E4FBBC72E}"/>
              </a:ext>
            </a:extLst>
          </p:cNvPr>
          <p:cNvGrpSpPr/>
          <p:nvPr/>
        </p:nvGrpSpPr>
        <p:grpSpPr>
          <a:xfrm>
            <a:off x="932819" y="2735027"/>
            <a:ext cx="766341" cy="623825"/>
            <a:chOff x="3721100" y="3419475"/>
            <a:chExt cx="858838" cy="682626"/>
          </a:xfrm>
          <a:solidFill>
            <a:schemeClr val="accent1">
              <a:lumMod val="50000"/>
            </a:schemeClr>
          </a:solidFill>
        </p:grpSpPr>
        <p:sp>
          <p:nvSpPr>
            <p:cNvPr id="73" name="Freeform 19">
              <a:extLst>
                <a:ext uri="{FF2B5EF4-FFF2-40B4-BE49-F238E27FC236}">
                  <a16:creationId xmlns:a16="http://schemas.microsoft.com/office/drawing/2014/main" id="{CDD16295-9545-4A55-A80B-E46A30299F80}"/>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a:extLst>
                <a:ext uri="{FF2B5EF4-FFF2-40B4-BE49-F238E27FC236}">
                  <a16:creationId xmlns:a16="http://schemas.microsoft.com/office/drawing/2014/main" id="{E9C4E863-D9EF-4579-8F50-74324258A90A}"/>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a:extLst>
                <a:ext uri="{FF2B5EF4-FFF2-40B4-BE49-F238E27FC236}">
                  <a16:creationId xmlns:a16="http://schemas.microsoft.com/office/drawing/2014/main" id="{BBC47A37-E012-42AF-A18B-0F3DF5B9D16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a:extLst>
                <a:ext uri="{FF2B5EF4-FFF2-40B4-BE49-F238E27FC236}">
                  <a16:creationId xmlns:a16="http://schemas.microsoft.com/office/drawing/2014/main" id="{FD1E838A-2D8F-426A-8A8C-6B5C0C78129F}"/>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a:extLst>
                <a:ext uri="{FF2B5EF4-FFF2-40B4-BE49-F238E27FC236}">
                  <a16:creationId xmlns:a16="http://schemas.microsoft.com/office/drawing/2014/main" id="{6E6238CF-DAC6-4202-B645-69A063AA62F5}"/>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pic>
        <p:nvPicPr>
          <p:cNvPr id="48" name="图片 47">
            <a:extLst>
              <a:ext uri="{FF2B5EF4-FFF2-40B4-BE49-F238E27FC236}">
                <a16:creationId xmlns:a16="http://schemas.microsoft.com/office/drawing/2014/main" id="{3A59E896-A14F-40C4-8018-FB1A14FDDA19}"/>
              </a:ext>
            </a:extLst>
          </p:cNvPr>
          <p:cNvPicPr/>
          <p:nvPr/>
        </p:nvPicPr>
        <p:blipFill>
          <a:blip r:embed="rId3">
            <a:extLst>
              <a:ext uri="{28A0092B-C50C-407E-A947-70E740481C1C}">
                <a14:useLocalDpi xmlns:a14="http://schemas.microsoft.com/office/drawing/2010/main" val="0"/>
              </a:ext>
            </a:extLst>
          </a:blip>
          <a:stretch>
            <a:fillRect/>
          </a:stretch>
        </p:blipFill>
        <p:spPr>
          <a:xfrm>
            <a:off x="4263866" y="3785812"/>
            <a:ext cx="3183255" cy="1990090"/>
          </a:xfrm>
          <a:prstGeom prst="rect">
            <a:avLst/>
          </a:prstGeom>
          <a:noFill/>
          <a:ln>
            <a:noFill/>
          </a:ln>
        </p:spPr>
      </p:pic>
    </p:spTree>
    <p:extLst>
      <p:ext uri="{BB962C8B-B14F-4D97-AF65-F5344CB8AC3E}">
        <p14:creationId xmlns:p14="http://schemas.microsoft.com/office/powerpoint/2010/main" val="32033138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0" y="942644"/>
            <a:ext cx="6123447" cy="5915356"/>
          </a:xfrm>
        </p:spPr>
        <p:txBody>
          <a:bodyPr>
            <a:noAutofit/>
          </a:bodyPr>
          <a:lstStyle/>
          <a:p>
            <a:r>
              <a:rPr lang="zh-CN" altLang="en-US" dirty="0"/>
              <a:t>①用户分析，提供对本微信公众号粉丝用户的相关数据分析，包括用户增长情况、具体用户的属性、常读用户的情况分析</a:t>
            </a:r>
            <a:r>
              <a:rPr lang="en-US" altLang="zh-CN" dirty="0"/>
              <a:t>3</a:t>
            </a:r>
            <a:r>
              <a:rPr lang="zh-CN" altLang="en-US" dirty="0"/>
              <a:t>项子功能，其中具体对粉丝用户的分析内容可以涵盖人口特征、地域归属、访问设备、性别分布、年龄分布、城市分布等方面的详细内容，能够帮助微信公众号的运营者全面了解和掌握公众号粉丝的具体情况。</a:t>
            </a:r>
          </a:p>
          <a:p>
            <a:r>
              <a:rPr lang="zh-CN" altLang="en-US" dirty="0"/>
              <a:t>②内容分析，提供本微信公众号所发布内容的具体情况的分析功能，包括群发分析和多媒体分析两个子功能，运营人员可以查看任意时间段内，公众号所发布内容的阅读情况、趋势、渠道、分享、跳转、收藏等具体情况，方便运营人员实时掌握所发布内容和视频的传播情况和影响力。</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26420" y="1746365"/>
            <a:ext cx="5070623"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427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1" y="942644"/>
            <a:ext cx="5471639" cy="5915356"/>
          </a:xfrm>
        </p:spPr>
        <p:txBody>
          <a:bodyPr>
            <a:noAutofit/>
          </a:bodyPr>
          <a:lstStyle/>
          <a:p>
            <a:r>
              <a:rPr lang="zh-CN" altLang="zh-CN" dirty="0"/>
              <a:t>③菜单分析，提供微信公众号消息界面底部的自定义菜单的点击和跳转情况的数据统计和分析。微信公众号中的菜单是用户互动的入口，用户可以通过点击菜单，获得相应的响应，比如弹出消息、收到连接等，菜单的点击情况，能够反映用户的活跃程度和满意程度，同时也可以反映公众号服务的覆盖情况，是运营人员需要掌握的重要数据。</a:t>
            </a:r>
          </a:p>
          <a:p>
            <a:endParaRPr lang="zh-CN" altLang="en-US" dirty="0"/>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93988" y="1746365"/>
            <a:ext cx="5070623"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733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1" y="942644"/>
            <a:ext cx="5471639" cy="5915356"/>
          </a:xfrm>
        </p:spPr>
        <p:txBody>
          <a:bodyPr>
            <a:noAutofit/>
          </a:bodyPr>
          <a:lstStyle/>
          <a:p>
            <a:r>
              <a:rPr lang="zh-CN" altLang="en-US" dirty="0"/>
              <a:t>④消息分析，提供粉丝用户通过公众号消息窗口向公众号发送的消息内容的统计和分析功能。一般来说，微信公众号运营人员可以通过后台先设置好一定的关键词规则，用户在公众号消息的提示下，通过发送关键词，可以实现公众号的自动回复功能。通过统计用户所发送信息的内容和数量等情况，可以掌握用户的习惯、爱好和对公众号的意见等，对于掌握用户需求，改进公众号服务具有很重要的作用。</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93988" y="1746365"/>
            <a:ext cx="5070623"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473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1" y="942644"/>
            <a:ext cx="5471639" cy="5915356"/>
          </a:xfrm>
        </p:spPr>
        <p:txBody>
          <a:bodyPr>
            <a:noAutofit/>
          </a:bodyPr>
          <a:lstStyle/>
          <a:p>
            <a:r>
              <a:rPr lang="zh-CN" altLang="en-US" dirty="0"/>
              <a:t>（</a:t>
            </a:r>
            <a:r>
              <a:rPr lang="en-US" altLang="zh-CN" dirty="0"/>
              <a:t>3</a:t>
            </a:r>
            <a:r>
              <a:rPr lang="zh-CN" altLang="en-US" dirty="0"/>
              <a:t>）抖音数据分析</a:t>
            </a:r>
          </a:p>
          <a:p>
            <a:r>
              <a:rPr lang="zh-CN" altLang="en-US" dirty="0"/>
              <a:t>抖音是于</a:t>
            </a:r>
            <a:r>
              <a:rPr lang="en-US" altLang="zh-CN" dirty="0"/>
              <a:t>2016</a:t>
            </a:r>
            <a:r>
              <a:rPr lang="zh-CN" altLang="en-US" dirty="0"/>
              <a:t>年</a:t>
            </a:r>
            <a:r>
              <a:rPr lang="en-US" altLang="zh-CN" dirty="0"/>
              <a:t>9</a:t>
            </a:r>
            <a:r>
              <a:rPr lang="zh-CN" altLang="en-US" dirty="0"/>
              <a:t>月</a:t>
            </a:r>
            <a:r>
              <a:rPr lang="en-US" altLang="zh-CN" dirty="0"/>
              <a:t>20</a:t>
            </a:r>
            <a:r>
              <a:rPr lang="zh-CN" altLang="en-US" dirty="0"/>
              <a:t>日上线的一个面向全年龄的音乐短视频社区平台。根据抖音发布的</a:t>
            </a:r>
            <a:r>
              <a:rPr lang="en-US" altLang="zh-CN" dirty="0"/>
              <a:t>《2020</a:t>
            </a:r>
            <a:r>
              <a:rPr lang="zh-CN" altLang="en-US" dirty="0"/>
              <a:t>抖音数据报告</a:t>
            </a:r>
            <a:r>
              <a:rPr lang="en-US" altLang="zh-CN" dirty="0"/>
              <a:t>》</a:t>
            </a:r>
            <a:r>
              <a:rPr lang="zh-CN" altLang="en-US" dirty="0"/>
              <a:t>显示，截止</a:t>
            </a:r>
            <a:r>
              <a:rPr lang="en-US" altLang="zh-CN" dirty="0"/>
              <a:t>2020</a:t>
            </a:r>
            <a:r>
              <a:rPr lang="zh-CN" altLang="en-US" dirty="0"/>
              <a:t>年</a:t>
            </a:r>
            <a:r>
              <a:rPr lang="en-US" altLang="zh-CN" dirty="0"/>
              <a:t>12</a:t>
            </a:r>
            <a:r>
              <a:rPr lang="zh-CN" altLang="en-US" dirty="0"/>
              <a:t>月，抖音日均视频搜索流量突破</a:t>
            </a:r>
            <a:r>
              <a:rPr lang="en-US" altLang="zh-CN" dirty="0"/>
              <a:t>4</a:t>
            </a:r>
            <a:r>
              <a:rPr lang="zh-CN" altLang="en-US" dirty="0"/>
              <a:t>亿，日活跃用户突破</a:t>
            </a:r>
            <a:r>
              <a:rPr lang="en-US" altLang="zh-CN" dirty="0"/>
              <a:t>6</a:t>
            </a:r>
            <a:r>
              <a:rPr lang="zh-CN" altLang="en-US" dirty="0"/>
              <a:t>亿。随着移动信息技术的快速发展，视频和直播在人们的生活中扮演着越来越重要的角色，抖音根据用户的多样化场景需求，已经发展成为集短视频、直播、社交、电商、搜索于一体的新型新媒体平台，极大丰富了大众的日常生活。</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70669" y="1746365"/>
            <a:ext cx="4717260"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860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0" y="942644"/>
            <a:ext cx="5749460" cy="5915356"/>
          </a:xfrm>
        </p:spPr>
        <p:txBody>
          <a:bodyPr>
            <a:noAutofit/>
          </a:bodyPr>
          <a:lstStyle/>
          <a:p>
            <a:r>
              <a:rPr lang="zh-CN" altLang="en-US" dirty="0"/>
              <a:t>①首页功能位于抖音创作服务平台的左侧功能菜单中的最上端位置，提供数据总览收集和统计前一日本帐号的关键数据，如播放总量、主页访问数、视频点赞数、新增粉丝数、视频评论数、视频分享数等。提供创作者周报，展示本帐号上一周的表现数据。提供创作排行和创作热点，便于用户及时掌握抖音热门情况，激发创作灵感。</a:t>
            </a:r>
          </a:p>
          <a:p>
            <a:r>
              <a:rPr lang="zh-CN" altLang="en-US" dirty="0"/>
              <a:t>②内容管理，提供本帐号视频内容的相关详细内容，包括观看量、评论量、点赞量、审核状态、权限等，方便用户对所发布的视频有一个整体的掌握和方便进行相关处理。</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69843" y="1746365"/>
            <a:ext cx="4518911"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303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0" y="942644"/>
            <a:ext cx="5749460" cy="5915356"/>
          </a:xfrm>
        </p:spPr>
        <p:txBody>
          <a:bodyPr>
            <a:noAutofit/>
          </a:bodyPr>
          <a:lstStyle/>
          <a:p>
            <a:r>
              <a:rPr lang="zh-CN" altLang="en-US" dirty="0"/>
              <a:t>③互动管理，提供与粉丝间的互动情况的详细统计与分析，包括关注管理、粉丝管理和评论管理</a:t>
            </a:r>
            <a:r>
              <a:rPr lang="en-US" altLang="zh-CN" dirty="0"/>
              <a:t>3</a:t>
            </a:r>
            <a:r>
              <a:rPr lang="zh-CN" altLang="en-US" dirty="0"/>
              <a:t>个子功能。在本功能下，用户不只可以直观、全面掌握与粉丝间的互动情况，还可以直接在本功能下对粉丝的评论进行回复和管理。</a:t>
            </a:r>
          </a:p>
          <a:p>
            <a:r>
              <a:rPr lang="zh-CN" altLang="en-US" dirty="0"/>
              <a:t>④视频数据，提供本帐号所发布视频的数据看板和分析，包括视频数据总览、作品数据、粉丝画像和创作周报等子功能，让用户掌握所发布视频信息的同时，提供同类作者比对诊断，并针对性给出提升建议，帮助用户快速提升视频创作水平。</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69843" y="1746365"/>
            <a:ext cx="4518911"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25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3.2.4 </a:t>
            </a:r>
            <a:r>
              <a:rPr lang="zh-CN" altLang="en-US" dirty="0"/>
              <a:t>常见新媒体的数据分析</a:t>
            </a:r>
          </a:p>
        </p:txBody>
      </p:sp>
      <p:sp>
        <p:nvSpPr>
          <p:cNvPr id="3" name="内容占位符 2"/>
          <p:cNvSpPr>
            <a:spLocks noGrp="1"/>
          </p:cNvSpPr>
          <p:nvPr>
            <p:ph idx="1"/>
          </p:nvPr>
        </p:nvSpPr>
        <p:spPr>
          <a:xfrm>
            <a:off x="624360" y="942644"/>
            <a:ext cx="6012636" cy="5915356"/>
          </a:xfrm>
        </p:spPr>
        <p:txBody>
          <a:bodyPr>
            <a:noAutofit/>
          </a:bodyPr>
          <a:lstStyle/>
          <a:p>
            <a:r>
              <a:rPr lang="zh-CN" altLang="en-US" dirty="0"/>
              <a:t>⑤直播数据，提供本帐号所做视频直播的数据和分析，包括直播数据总览和单场数据两个子功能。用户可以方便查看任意时段的直播信息，以及粉丝的观看观看数据和互动数据，还能够对某一单场直播进行详细的数据分析。</a:t>
            </a:r>
          </a:p>
          <a:p>
            <a:r>
              <a:rPr lang="zh-CN" altLang="en-US" dirty="0"/>
              <a:t>⑥重点关注，提供与用户所关心的帐号或者与自己相关的信息的数据统计和分析，包括我关心的和与我相关两个子功能。用户可以在我关心的功能中添加</a:t>
            </a:r>
            <a:r>
              <a:rPr lang="en-US" altLang="zh-CN" dirty="0"/>
              <a:t>10</a:t>
            </a:r>
            <a:r>
              <a:rPr lang="zh-CN" altLang="en-US" dirty="0"/>
              <a:t>个关心的帐号，从而系统将自动统计对应帐号的公开数据，并展示出来。在与我相关的功能中，可以添加</a:t>
            </a:r>
            <a:r>
              <a:rPr lang="en-US" altLang="zh-CN" dirty="0"/>
              <a:t>3</a:t>
            </a:r>
            <a:r>
              <a:rPr lang="zh-CN" altLang="en-US" dirty="0"/>
              <a:t>个与自己有关系的关键词，从而系统将自动搜索展示包含视频标题和关键词相关的信息。</a:t>
            </a:r>
          </a:p>
          <a:p>
            <a:endParaRPr lang="zh-CN" altLang="zh-CN" dirty="0"/>
          </a:p>
        </p:txBody>
      </p:sp>
      <p:pic>
        <p:nvPicPr>
          <p:cNvPr id="2050" name="Picture 2">
            <a:extLst>
              <a:ext uri="{FF2B5EF4-FFF2-40B4-BE49-F238E27FC236}">
                <a16:creationId xmlns:a16="http://schemas.microsoft.com/office/drawing/2014/main" id="{12324AB2-3343-4E24-BD27-69F5640C39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69843" y="1746365"/>
            <a:ext cx="4518911" cy="430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004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实训任务</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1.</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任务描述</a:t>
            </a: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1</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）根据个人使用常见新媒体平台的情况，在微博、微信公众号、抖音等新媒体平台中选择一个平台，并进入该平台的数据分析管理界面，查看自己帐号下所对应的数据分析内容。</a:t>
            </a: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2</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）以</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4</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个人为一小组，选择一个新媒体平台，整理、分析该帐号下的数据分析内容，制作</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PPT</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，在全班进行展示汇报。</a:t>
            </a: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3</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）需要在汇报中加入小组成员的分析。</a:t>
            </a:r>
          </a:p>
          <a:p>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2.</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任务要求</a:t>
            </a: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1</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）本实训采用课内与课外相结合方式进行，团队分工、资料整理、课件制作在课外完成，成果展示安排在课内进行。</a:t>
            </a:r>
          </a:p>
          <a:p>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2</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）每小组展示时间为</a:t>
            </a:r>
            <a:r>
              <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10</a:t>
            </a:r>
            <a:r>
              <a:rPr lang="zh-CN" altLang="en-US"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分钟。</a:t>
            </a:r>
          </a:p>
          <a:p>
            <a:endParaRPr lang="zh-CN" altLang="en-US" dirty="0"/>
          </a:p>
        </p:txBody>
      </p:sp>
    </p:spTree>
    <p:extLst>
      <p:ext uri="{BB962C8B-B14F-4D97-AF65-F5344CB8AC3E}">
        <p14:creationId xmlns:p14="http://schemas.microsoft.com/office/powerpoint/2010/main" val="14975948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8899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新媒体运营策略</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Number_1">
            <a:hlinkClick r:id="" action="ppaction://noaction"/>
          </p:cNvPr>
          <p:cNvSpPr/>
          <p:nvPr>
            <p:custDataLst>
              <p:tags r:id="rId2"/>
            </p:custDataLst>
          </p:nvPr>
        </p:nvSpPr>
        <p:spPr>
          <a:xfrm>
            <a:off x="4975048" y="8214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bg2">
                    <a:lumMod val="50000"/>
                  </a:schemeClr>
                </a:solidFill>
                <a:latin typeface="Times New Roman"/>
                <a:ea typeface="微软雅黑"/>
                <a:cs typeface="Times New Roman" panose="02020603050405020304" pitchFamily="18" charset="0"/>
              </a:rPr>
              <a:t>1.1</a:t>
            </a:r>
          </a:p>
        </p:txBody>
      </p:sp>
      <p:sp>
        <p:nvSpPr>
          <p:cNvPr id="8" name="MH_Entry_2">
            <a:hlinkClick r:id="" action="ppaction://noaction"/>
          </p:cNvPr>
          <p:cNvSpPr txBox="1"/>
          <p:nvPr>
            <p:custDataLst>
              <p:tags r:id="rId3"/>
            </p:custDataLst>
          </p:nvPr>
        </p:nvSpPr>
        <p:spPr>
          <a:xfrm>
            <a:off x="1092198" y="183263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新媒体数据分析</a:t>
            </a:r>
          </a:p>
        </p:txBody>
      </p:sp>
      <p:sp>
        <p:nvSpPr>
          <p:cNvPr id="10" name="MH_Entry_3">
            <a:hlinkClick r:id="rId15" action="ppaction://hlinksldjump"/>
          </p:cNvPr>
          <p:cNvSpPr txBox="1"/>
          <p:nvPr>
            <p:custDataLst>
              <p:tags r:id="rId4"/>
            </p:custDataLst>
          </p:nvPr>
        </p:nvSpPr>
        <p:spPr>
          <a:xfrm>
            <a:off x="1092198" y="281968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3A98BC"/>
          </a:solidFill>
          <a:ln>
            <a:noFill/>
          </a:ln>
        </p:spPr>
        <p:txBody>
          <a:bodyPr wrap="square" lIns="71949" tIns="0" rIns="287793" bIns="0" anchor="ctr">
            <a:normAutofit fontScale="77500" lnSpcReduction="20000"/>
          </a:bodyPr>
          <a:lstStyle/>
          <a:p>
            <a:pPr algn="ctr" defTabSz="608843"/>
            <a:r>
              <a:rPr lang="zh-CN" altLang="en-US" sz="2400" dirty="0">
                <a:solidFill>
                  <a:prstClr val="white"/>
                </a:solidFill>
                <a:latin typeface="Times New Roman"/>
                <a:ea typeface="微软雅黑" panose="020B0503020204020204" pitchFamily="34" charset="-122"/>
              </a:rPr>
              <a:t>新媒体负面效应及网络舆情管理</a:t>
            </a:r>
          </a:p>
        </p:txBody>
      </p:sp>
      <p:sp>
        <p:nvSpPr>
          <p:cNvPr id="14" name="MH_Number_1">
            <a:hlinkClick r:id="" action="ppaction://noaction"/>
          </p:cNvPr>
          <p:cNvSpPr/>
          <p:nvPr>
            <p:custDataLst>
              <p:tags r:id="rId5"/>
            </p:custDataLst>
          </p:nvPr>
        </p:nvSpPr>
        <p:spPr>
          <a:xfrm>
            <a:off x="4975048" y="175611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1.2</a:t>
            </a:r>
          </a:p>
        </p:txBody>
      </p:sp>
      <p:sp>
        <p:nvSpPr>
          <p:cNvPr id="15" name="MH_Number_1">
            <a:hlinkClick r:id="" action="ppaction://noaction"/>
          </p:cNvPr>
          <p:cNvSpPr/>
          <p:nvPr>
            <p:custDataLst>
              <p:tags r:id="rId6"/>
            </p:custDataLst>
          </p:nvPr>
        </p:nvSpPr>
        <p:spPr>
          <a:xfrm>
            <a:off x="4975048" y="274768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3A98BC"/>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1.3</a:t>
            </a:r>
          </a:p>
        </p:txBody>
      </p:sp>
      <p:grpSp>
        <p:nvGrpSpPr>
          <p:cNvPr id="11" name="组合 10">
            <a:extLst>
              <a:ext uri="{FF2B5EF4-FFF2-40B4-BE49-F238E27FC236}">
                <a16:creationId xmlns:a16="http://schemas.microsoft.com/office/drawing/2014/main" id="{37255202-7DCA-4914-9827-5F03A30B9B3A}"/>
              </a:ext>
            </a:extLst>
          </p:cNvPr>
          <p:cNvGrpSpPr/>
          <p:nvPr/>
        </p:nvGrpSpPr>
        <p:grpSpPr>
          <a:xfrm rot="21189419">
            <a:off x="8053987" y="2432265"/>
            <a:ext cx="2462417" cy="2341819"/>
            <a:chOff x="10541283" y="1103145"/>
            <a:chExt cx="1222262" cy="1556794"/>
          </a:xfrm>
        </p:grpSpPr>
        <p:pic>
          <p:nvPicPr>
            <p:cNvPr id="12" name="图片 11">
              <a:extLst>
                <a:ext uri="{FF2B5EF4-FFF2-40B4-BE49-F238E27FC236}">
                  <a16:creationId xmlns:a16="http://schemas.microsoft.com/office/drawing/2014/main" id="{8A937284-4875-4F03-94B6-8EA0C0C56664}"/>
                </a:ext>
              </a:extLst>
            </p:cNvPr>
            <p:cNvPicPr>
              <a:picLocks noChangeAspect="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a:extLst>
                <a:ext uri="{FF2B5EF4-FFF2-40B4-BE49-F238E27FC236}">
                  <a16:creationId xmlns:a16="http://schemas.microsoft.com/office/drawing/2014/main" id="{7A0A6E5A-881E-47F9-A16B-5E521F7537A0}"/>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a:extLst>
                <a:ext uri="{FF2B5EF4-FFF2-40B4-BE49-F238E27FC236}">
                  <a16:creationId xmlns:a16="http://schemas.microsoft.com/office/drawing/2014/main" id="{D52A9A4B-E101-4C17-AC80-693AC40816C0}"/>
                </a:ext>
              </a:extLst>
            </p:cNvPr>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a:extLst>
                  <a:ext uri="{FF2B5EF4-FFF2-40B4-BE49-F238E27FC236}">
                    <a16:creationId xmlns:a16="http://schemas.microsoft.com/office/drawing/2014/main" id="{E69DC48F-C020-4071-9916-30DE931801E4}"/>
                  </a:ext>
                </a:extLst>
              </p:cNvPr>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a:extLst>
                  <a:ext uri="{FF2B5EF4-FFF2-40B4-BE49-F238E27FC236}">
                    <a16:creationId xmlns:a16="http://schemas.microsoft.com/office/drawing/2014/main" id="{35531A74-B62B-4CC2-91A0-0E562A2C9A6A}"/>
                  </a:ext>
                </a:extLst>
              </p:cNvPr>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a:extLst>
                <a:ext uri="{FF2B5EF4-FFF2-40B4-BE49-F238E27FC236}">
                  <a16:creationId xmlns:a16="http://schemas.microsoft.com/office/drawing/2014/main" id="{97EE7754-CF8B-4432-BA76-AEF5051CCAF4}"/>
                </a:ext>
              </a:extLst>
            </p:cNvPr>
            <p:cNvPicPr>
              <a:picLocks noChangeAspect="1"/>
            </p:cNvPicPr>
            <p:nvPr/>
          </p:nvPicPr>
          <p:blipFill>
            <a:blip r:embed="rId18"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a:extLst>
                <a:ext uri="{FF2B5EF4-FFF2-40B4-BE49-F238E27FC236}">
                  <a16:creationId xmlns:a16="http://schemas.microsoft.com/office/drawing/2014/main" id="{F4ED12EC-45FC-4CD0-922B-B474E3A2E74E}"/>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22" name="MH_Entry_1">
            <a:hlinkClick r:id="" action="ppaction://noaction"/>
            <a:extLst>
              <a:ext uri="{FF2B5EF4-FFF2-40B4-BE49-F238E27FC236}">
                <a16:creationId xmlns:a16="http://schemas.microsoft.com/office/drawing/2014/main" id="{C077DA6D-D5C7-4694-9EF5-4A861F44BD0B}"/>
              </a:ext>
            </a:extLst>
          </p:cNvPr>
          <p:cNvSpPr txBox="1"/>
          <p:nvPr>
            <p:custDataLst>
              <p:tags r:id="rId7"/>
            </p:custDataLst>
          </p:nvPr>
        </p:nvSpPr>
        <p:spPr>
          <a:xfrm>
            <a:off x="1075924" y="369679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新媒体文案创作技能</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Entry_2">
            <a:hlinkClick r:id="" action="ppaction://noaction"/>
            <a:extLst>
              <a:ext uri="{FF2B5EF4-FFF2-40B4-BE49-F238E27FC236}">
                <a16:creationId xmlns:a16="http://schemas.microsoft.com/office/drawing/2014/main" id="{129B9097-6ABE-447B-90A2-FA53D65D55B0}"/>
              </a:ext>
            </a:extLst>
          </p:cNvPr>
          <p:cNvSpPr txBox="1"/>
          <p:nvPr>
            <p:custDataLst>
              <p:tags r:id="rId8"/>
            </p:custDataLst>
          </p:nvPr>
        </p:nvSpPr>
        <p:spPr>
          <a:xfrm>
            <a:off x="1075924" y="462169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新媒体图文排版技能</a:t>
            </a:r>
          </a:p>
        </p:txBody>
      </p:sp>
      <p:sp>
        <p:nvSpPr>
          <p:cNvPr id="25" name="MH_Entry_3">
            <a:hlinkClick r:id="rId15" action="ppaction://hlinksldjump"/>
            <a:extLst>
              <a:ext uri="{FF2B5EF4-FFF2-40B4-BE49-F238E27FC236}">
                <a16:creationId xmlns:a16="http://schemas.microsoft.com/office/drawing/2014/main" id="{4A4C7534-97FD-442E-B0AA-13FCB9F6C210}"/>
              </a:ext>
            </a:extLst>
          </p:cNvPr>
          <p:cNvSpPr txBox="1"/>
          <p:nvPr>
            <p:custDataLst>
              <p:tags r:id="rId9"/>
            </p:custDataLst>
          </p:nvPr>
        </p:nvSpPr>
        <p:spPr>
          <a:xfrm>
            <a:off x="1075924" y="556436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92500"/>
          </a:bodyPr>
          <a:lstStyle/>
          <a:p>
            <a:pPr algn="ctr" defTabSz="608843"/>
            <a:r>
              <a:rPr lang="zh-CN" altLang="en-US" sz="2400" dirty="0">
                <a:solidFill>
                  <a:prstClr val="white"/>
                </a:solidFill>
                <a:latin typeface="Times New Roman"/>
                <a:ea typeface="微软雅黑" panose="020B0503020204020204" pitchFamily="34" charset="-122"/>
              </a:rPr>
              <a:t>新媒体音频、视频处理技能</a:t>
            </a:r>
          </a:p>
        </p:txBody>
      </p:sp>
      <p:sp>
        <p:nvSpPr>
          <p:cNvPr id="26" name="MH_Number_1">
            <a:hlinkClick r:id="" action="ppaction://noaction"/>
            <a:extLst>
              <a:ext uri="{FF2B5EF4-FFF2-40B4-BE49-F238E27FC236}">
                <a16:creationId xmlns:a16="http://schemas.microsoft.com/office/drawing/2014/main" id="{933D0009-034C-4CD2-B2E2-7A47EC7C46B7}"/>
              </a:ext>
            </a:extLst>
          </p:cNvPr>
          <p:cNvSpPr/>
          <p:nvPr>
            <p:custDataLst>
              <p:tags r:id="rId10"/>
            </p:custDataLst>
          </p:nvPr>
        </p:nvSpPr>
        <p:spPr>
          <a:xfrm>
            <a:off x="4958774" y="4545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1.5</a:t>
            </a:r>
          </a:p>
        </p:txBody>
      </p:sp>
      <p:sp>
        <p:nvSpPr>
          <p:cNvPr id="27" name="MH_Number_1">
            <a:hlinkClick r:id="" action="ppaction://noaction"/>
            <a:extLst>
              <a:ext uri="{FF2B5EF4-FFF2-40B4-BE49-F238E27FC236}">
                <a16:creationId xmlns:a16="http://schemas.microsoft.com/office/drawing/2014/main" id="{BF6D36E0-558D-4F89-9E76-EA7287F5AF8A}"/>
              </a:ext>
            </a:extLst>
          </p:cNvPr>
          <p:cNvSpPr/>
          <p:nvPr>
            <p:custDataLst>
              <p:tags r:id="rId11"/>
            </p:custDataLst>
          </p:nvPr>
        </p:nvSpPr>
        <p:spPr>
          <a:xfrm>
            <a:off x="4958774" y="54923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1.6</a:t>
            </a:r>
          </a:p>
        </p:txBody>
      </p:sp>
      <p:sp>
        <p:nvSpPr>
          <p:cNvPr id="28" name="MH_Number_1">
            <a:hlinkClick r:id="" action="ppaction://noaction"/>
            <a:extLst>
              <a:ext uri="{FF2B5EF4-FFF2-40B4-BE49-F238E27FC236}">
                <a16:creationId xmlns:a16="http://schemas.microsoft.com/office/drawing/2014/main" id="{0EA86408-D7B1-4833-8303-48FF892FAD0F}"/>
              </a:ext>
            </a:extLst>
          </p:cNvPr>
          <p:cNvSpPr/>
          <p:nvPr>
            <p:custDataLst>
              <p:tags r:id="rId12"/>
            </p:custDataLst>
          </p:nvPr>
        </p:nvSpPr>
        <p:spPr>
          <a:xfrm>
            <a:off x="4936948" y="362251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1.4</a:t>
            </a:r>
          </a:p>
        </p:txBody>
      </p:sp>
    </p:spTree>
    <p:extLst>
      <p:ext uri="{BB962C8B-B14F-4D97-AF65-F5344CB8AC3E}">
        <p14:creationId xmlns:p14="http://schemas.microsoft.com/office/powerpoint/2010/main" val="841544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40102" y="3394387"/>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互联网赋予了公众参与社会管理、发挥舆论监督的权利，促使网络舆情快速发展。但同时，一些虚假、有害的信息和错误的观点也充次其中，扰乱了网络舆论功能的正常发挥。舆论管理就是在为了避免破坏网络和谐、中伤无辜和损害企业或消费者正当利益的背景下提出来的。</a:t>
            </a:r>
          </a:p>
        </p:txBody>
      </p:sp>
    </p:spTree>
    <p:extLst>
      <p:ext uri="{BB962C8B-B14F-4D97-AF65-F5344CB8AC3E}">
        <p14:creationId xmlns:p14="http://schemas.microsoft.com/office/powerpoint/2010/main" val="3504522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3.1.1</a:t>
            </a:r>
            <a:r>
              <a:rPr lang="zh-CN" altLang="en-US" dirty="0"/>
              <a:t>　新媒体运营的概念及特点</a:t>
            </a:r>
          </a:p>
        </p:txBody>
      </p:sp>
      <p:sp>
        <p:nvSpPr>
          <p:cNvPr id="3" name="内容占位符 2"/>
          <p:cNvSpPr>
            <a:spLocks noGrp="1"/>
          </p:cNvSpPr>
          <p:nvPr>
            <p:ph idx="1"/>
          </p:nvPr>
        </p:nvSpPr>
        <p:spPr>
          <a:xfrm>
            <a:off x="742108" y="1328102"/>
            <a:ext cx="10376147" cy="4201795"/>
          </a:xfrm>
        </p:spPr>
        <p:txBody>
          <a:bodyPr>
            <a:normAutofit/>
          </a:bodyPr>
          <a:lstStyle/>
          <a:p>
            <a:r>
              <a:rPr lang="en-US" altLang="zh-CN" dirty="0"/>
              <a:t>1.</a:t>
            </a:r>
            <a:r>
              <a:rPr lang="zh-CN" altLang="en-US" dirty="0"/>
              <a:t>新媒体运营的概念</a:t>
            </a:r>
            <a:endParaRPr lang="en-US" altLang="zh-CN" dirty="0"/>
          </a:p>
          <a:p>
            <a:r>
              <a:rPr lang="zh-CN" altLang="en-US" dirty="0"/>
              <a:t>新媒体运营，是通过现代化互联网手段，通过利用微信、微博、贴吧等新兴媒体平台工具进行产品宣传、推广、产品营销的一系列运营手段。借助于群体传播的效应，通过组织线上线下的与主题有关的活动，将产品推广等融入到活动中，充分考虑用户需求并加强与用户互动，最终达到营销的目的。</a:t>
            </a:r>
          </a:p>
        </p:txBody>
      </p:sp>
    </p:spTree>
    <p:extLst>
      <p:ext uri="{BB962C8B-B14F-4D97-AF65-F5344CB8AC3E}">
        <p14:creationId xmlns:p14="http://schemas.microsoft.com/office/powerpoint/2010/main" val="3309770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46" name="文本框 45">
            <a:extLst>
              <a:ext uri="{FF2B5EF4-FFF2-40B4-BE49-F238E27FC236}">
                <a16:creationId xmlns:a16="http://schemas.microsoft.com/office/drawing/2014/main" id="{A0F505F1-7382-41D8-BD93-2D8837737CF2}"/>
              </a:ext>
            </a:extLst>
          </p:cNvPr>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a:extLst>
              <a:ext uri="{FF2B5EF4-FFF2-40B4-BE49-F238E27FC236}">
                <a16:creationId xmlns:a16="http://schemas.microsoft.com/office/drawing/2014/main" id="{BC5DB8C2-FE78-4D5E-98A8-947DDD6B53B6}"/>
              </a:ext>
            </a:extLst>
          </p:cNvPr>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a:extLst>
              <a:ext uri="{FF2B5EF4-FFF2-40B4-BE49-F238E27FC236}">
                <a16:creationId xmlns:a16="http://schemas.microsoft.com/office/drawing/2014/main" id="{5DBD91A7-466C-47BC-ADE3-5583F0D355E4}"/>
              </a:ext>
            </a:extLst>
          </p:cNvPr>
          <p:cNvSpPr txBox="1"/>
          <p:nvPr/>
        </p:nvSpPr>
        <p:spPr>
          <a:xfrm>
            <a:off x="2659752" y="2805555"/>
            <a:ext cx="6600658" cy="1446550"/>
          </a:xfrm>
          <a:prstGeom prst="rect">
            <a:avLst/>
          </a:prstGeom>
          <a:noFill/>
        </p:spPr>
        <p:txBody>
          <a:bodyPr wrap="square">
            <a:spAutoFit/>
          </a:bodyPr>
          <a:lstStyle/>
          <a:p>
            <a:pPr defTabSz="608843"/>
            <a:r>
              <a:rPr lang="en-US" altLang="zh-CN" sz="2200" dirty="0">
                <a:solidFill>
                  <a:prstClr val="black"/>
                </a:solidFill>
                <a:latin typeface="Times New Roman"/>
                <a:ea typeface="微软雅黑"/>
              </a:rPr>
              <a:t>1.</a:t>
            </a:r>
            <a:r>
              <a:rPr lang="zh-CN" altLang="en-US" sz="2200" dirty="0">
                <a:solidFill>
                  <a:prstClr val="black"/>
                </a:solidFill>
                <a:latin typeface="Times New Roman"/>
                <a:ea typeface="微软雅黑"/>
              </a:rPr>
              <a:t>了解和思考新媒体的负面效应。</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2. </a:t>
            </a:r>
            <a:r>
              <a:rPr lang="zh-CN" altLang="en-US" sz="2200" dirty="0">
                <a:solidFill>
                  <a:prstClr val="black"/>
                </a:solidFill>
                <a:latin typeface="Times New Roman"/>
                <a:ea typeface="微软雅黑"/>
              </a:rPr>
              <a:t>掌握网络舆情的概念。</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3. </a:t>
            </a:r>
            <a:r>
              <a:rPr lang="zh-CN" altLang="en-US" sz="2200" dirty="0">
                <a:solidFill>
                  <a:prstClr val="black"/>
                </a:solidFill>
                <a:latin typeface="Times New Roman"/>
                <a:ea typeface="微软雅黑"/>
              </a:rPr>
              <a:t>掌握网络舆情管理的主要内容。</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4. </a:t>
            </a:r>
            <a:r>
              <a:rPr lang="zh-CN" altLang="en-US" sz="2200" dirty="0">
                <a:solidFill>
                  <a:prstClr val="black"/>
                </a:solidFill>
                <a:latin typeface="Times New Roman"/>
                <a:ea typeface="微软雅黑"/>
              </a:rPr>
              <a:t>掌握如何进行网络舆情管理。</a:t>
            </a:r>
          </a:p>
        </p:txBody>
      </p:sp>
      <p:sp>
        <p:nvSpPr>
          <p:cNvPr id="81" name="文本框 80">
            <a:extLst>
              <a:ext uri="{FF2B5EF4-FFF2-40B4-BE49-F238E27FC236}">
                <a16:creationId xmlns:a16="http://schemas.microsoft.com/office/drawing/2014/main" id="{BF40B7BE-3078-4FFC-A494-0F32956EE061}"/>
              </a:ext>
            </a:extLst>
          </p:cNvPr>
          <p:cNvSpPr txBox="1"/>
          <p:nvPr/>
        </p:nvSpPr>
        <p:spPr>
          <a:xfrm>
            <a:off x="2639734" y="5169797"/>
            <a:ext cx="7197512" cy="430887"/>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能够辩证看待新媒体营销，并学会如何进行网络舆情管理。</a:t>
            </a:r>
            <a:endParaRPr lang="en-US" altLang="zh-CN" sz="2200" dirty="0">
              <a:solidFill>
                <a:prstClr val="black"/>
              </a:solidFill>
              <a:latin typeface="Times New Roman"/>
              <a:ea typeface="微软雅黑"/>
            </a:endParaRPr>
          </a:p>
        </p:txBody>
      </p:sp>
      <p:grpSp>
        <p:nvGrpSpPr>
          <p:cNvPr id="82" name="组合 81">
            <a:extLst>
              <a:ext uri="{FF2B5EF4-FFF2-40B4-BE49-F238E27FC236}">
                <a16:creationId xmlns:a16="http://schemas.microsoft.com/office/drawing/2014/main" id="{09384BA8-C981-44E3-B8F8-F985CE306A97}"/>
              </a:ext>
            </a:extLst>
          </p:cNvPr>
          <p:cNvGrpSpPr/>
          <p:nvPr/>
        </p:nvGrpSpPr>
        <p:grpSpPr>
          <a:xfrm>
            <a:off x="1764367" y="2712658"/>
            <a:ext cx="766341" cy="623825"/>
            <a:chOff x="3721100" y="3419475"/>
            <a:chExt cx="858838" cy="682626"/>
          </a:xfrm>
          <a:solidFill>
            <a:schemeClr val="accent1">
              <a:lumMod val="50000"/>
            </a:schemeClr>
          </a:solidFill>
        </p:grpSpPr>
        <p:sp>
          <p:nvSpPr>
            <p:cNvPr id="83" name="Freeform 19">
              <a:extLst>
                <a:ext uri="{FF2B5EF4-FFF2-40B4-BE49-F238E27FC236}">
                  <a16:creationId xmlns:a16="http://schemas.microsoft.com/office/drawing/2014/main" id="{9BDF0F2C-1307-40B9-84CC-68039BED1CA8}"/>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a:extLst>
                <a:ext uri="{FF2B5EF4-FFF2-40B4-BE49-F238E27FC236}">
                  <a16:creationId xmlns:a16="http://schemas.microsoft.com/office/drawing/2014/main" id="{BC8F6ED3-3E6A-429F-AF56-481452A0FE8D}"/>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a:extLst>
                <a:ext uri="{FF2B5EF4-FFF2-40B4-BE49-F238E27FC236}">
                  <a16:creationId xmlns:a16="http://schemas.microsoft.com/office/drawing/2014/main" id="{270B3C0E-F917-41EF-8B0C-3A51F4FBE8D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a:extLst>
                <a:ext uri="{FF2B5EF4-FFF2-40B4-BE49-F238E27FC236}">
                  <a16:creationId xmlns:a16="http://schemas.microsoft.com/office/drawing/2014/main" id="{4690E392-DF86-419C-9040-21096F64549B}"/>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a:extLst>
                <a:ext uri="{FF2B5EF4-FFF2-40B4-BE49-F238E27FC236}">
                  <a16:creationId xmlns:a16="http://schemas.microsoft.com/office/drawing/2014/main" id="{15608FD7-236D-4007-BAB5-CA79277B812B}"/>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a:extLst>
              <a:ext uri="{FF2B5EF4-FFF2-40B4-BE49-F238E27FC236}">
                <a16:creationId xmlns:a16="http://schemas.microsoft.com/office/drawing/2014/main" id="{8FD06A89-87FB-4858-A653-AD75898D1F37}"/>
              </a:ext>
            </a:extLst>
          </p:cNvPr>
          <p:cNvGrpSpPr/>
          <p:nvPr/>
        </p:nvGrpSpPr>
        <p:grpSpPr>
          <a:xfrm>
            <a:off x="1779241" y="5114586"/>
            <a:ext cx="766341" cy="623825"/>
            <a:chOff x="3721100" y="3419475"/>
            <a:chExt cx="858838" cy="682626"/>
          </a:xfrm>
          <a:solidFill>
            <a:schemeClr val="accent1">
              <a:lumMod val="50000"/>
            </a:schemeClr>
          </a:solidFill>
        </p:grpSpPr>
        <p:sp>
          <p:nvSpPr>
            <p:cNvPr id="89" name="Freeform 19">
              <a:extLst>
                <a:ext uri="{FF2B5EF4-FFF2-40B4-BE49-F238E27FC236}">
                  <a16:creationId xmlns:a16="http://schemas.microsoft.com/office/drawing/2014/main" id="{0B1B5A3F-BFB5-406D-A7AE-90EC5AF5D00E}"/>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a:extLst>
                <a:ext uri="{FF2B5EF4-FFF2-40B4-BE49-F238E27FC236}">
                  <a16:creationId xmlns:a16="http://schemas.microsoft.com/office/drawing/2014/main" id="{AA746FDF-4315-4755-B67C-D98D7529272E}"/>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a:extLst>
                <a:ext uri="{FF2B5EF4-FFF2-40B4-BE49-F238E27FC236}">
                  <a16:creationId xmlns:a16="http://schemas.microsoft.com/office/drawing/2014/main" id="{A12B3FFB-F1DE-4DEA-8539-7C7D28AA1EBF}"/>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a:extLst>
                <a:ext uri="{FF2B5EF4-FFF2-40B4-BE49-F238E27FC236}">
                  <a16:creationId xmlns:a16="http://schemas.microsoft.com/office/drawing/2014/main" id="{D3E0B4CC-6A24-4A1C-8DA0-53335DCACBBC}"/>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a:extLst>
                <a:ext uri="{FF2B5EF4-FFF2-40B4-BE49-F238E27FC236}">
                  <a16:creationId xmlns:a16="http://schemas.microsoft.com/office/drawing/2014/main" id="{2B26E7D7-7844-4EA4-B5E9-474922562073}"/>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extLst>
      <p:ext uri="{BB962C8B-B14F-4D97-AF65-F5344CB8AC3E}">
        <p14:creationId xmlns:p14="http://schemas.microsoft.com/office/powerpoint/2010/main" val="28357230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50" name="矩形 49">
            <a:extLst>
              <a:ext uri="{FF2B5EF4-FFF2-40B4-BE49-F238E27FC236}">
                <a16:creationId xmlns:a16="http://schemas.microsoft.com/office/drawing/2014/main" id="{907925E1-B8B0-4C6D-9F01-54BB28187CB6}"/>
              </a:ext>
            </a:extLst>
          </p:cNvPr>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a:extLst>
              <a:ext uri="{FF2B5EF4-FFF2-40B4-BE49-F238E27FC236}">
                <a16:creationId xmlns:a16="http://schemas.microsoft.com/office/drawing/2014/main" id="{AC53FDFE-70EB-425C-8545-F6DE45C0A41B}"/>
              </a:ext>
            </a:extLst>
          </p:cNvPr>
          <p:cNvSpPr/>
          <p:nvPr/>
        </p:nvSpPr>
        <p:spPr>
          <a:xfrm>
            <a:off x="2474269" y="3272618"/>
            <a:ext cx="8393756"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中国传统佳品之尊的相关舆情事件</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糖水燕窝”（详见教材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P131</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a:extLst>
              <a:ext uri="{FF2B5EF4-FFF2-40B4-BE49-F238E27FC236}">
                <a16:creationId xmlns:a16="http://schemas.microsoft.com/office/drawing/2014/main" id="{7FEA34D3-19B0-461F-B2BC-DF9E4FBBC72E}"/>
              </a:ext>
            </a:extLst>
          </p:cNvPr>
          <p:cNvGrpSpPr/>
          <p:nvPr/>
        </p:nvGrpSpPr>
        <p:grpSpPr>
          <a:xfrm>
            <a:off x="1586304" y="3325319"/>
            <a:ext cx="766341" cy="623825"/>
            <a:chOff x="3721100" y="3419475"/>
            <a:chExt cx="858838" cy="682626"/>
          </a:xfrm>
          <a:solidFill>
            <a:schemeClr val="accent1">
              <a:lumMod val="50000"/>
            </a:schemeClr>
          </a:solidFill>
        </p:grpSpPr>
        <p:sp>
          <p:nvSpPr>
            <p:cNvPr id="73" name="Freeform 19">
              <a:extLst>
                <a:ext uri="{FF2B5EF4-FFF2-40B4-BE49-F238E27FC236}">
                  <a16:creationId xmlns:a16="http://schemas.microsoft.com/office/drawing/2014/main" id="{CDD16295-9545-4A55-A80B-E46A30299F80}"/>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a:extLst>
                <a:ext uri="{FF2B5EF4-FFF2-40B4-BE49-F238E27FC236}">
                  <a16:creationId xmlns:a16="http://schemas.microsoft.com/office/drawing/2014/main" id="{E9C4E863-D9EF-4579-8F50-74324258A90A}"/>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a:extLst>
                <a:ext uri="{FF2B5EF4-FFF2-40B4-BE49-F238E27FC236}">
                  <a16:creationId xmlns:a16="http://schemas.microsoft.com/office/drawing/2014/main" id="{BBC47A37-E012-42AF-A18B-0F3DF5B9D16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a:extLst>
                <a:ext uri="{FF2B5EF4-FFF2-40B4-BE49-F238E27FC236}">
                  <a16:creationId xmlns:a16="http://schemas.microsoft.com/office/drawing/2014/main" id="{FD1E838A-2D8F-426A-8A8C-6B5C0C78129F}"/>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a:extLst>
                <a:ext uri="{FF2B5EF4-FFF2-40B4-BE49-F238E27FC236}">
                  <a16:creationId xmlns:a16="http://schemas.microsoft.com/office/drawing/2014/main" id="{6E6238CF-DAC6-4202-B645-69A063AA62F5}"/>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spTree>
    <p:extLst>
      <p:ext uri="{BB962C8B-B14F-4D97-AF65-F5344CB8AC3E}">
        <p14:creationId xmlns:p14="http://schemas.microsoft.com/office/powerpoint/2010/main" val="26595806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a:t>
            </a:r>
            <a:r>
              <a:rPr lang="zh-CN" altLang="en-US" dirty="0"/>
              <a:t>　新媒体的负面效应</a:t>
            </a:r>
          </a:p>
        </p:txBody>
      </p:sp>
      <p:sp>
        <p:nvSpPr>
          <p:cNvPr id="5" name="内容占位符 4">
            <a:extLst>
              <a:ext uri="{FF2B5EF4-FFF2-40B4-BE49-F238E27FC236}">
                <a16:creationId xmlns:a16="http://schemas.microsoft.com/office/drawing/2014/main" id="{5CE20A6B-73CB-47D2-B7F4-87BF18907BF4}"/>
              </a:ext>
            </a:extLst>
          </p:cNvPr>
          <p:cNvSpPr>
            <a:spLocks noGrp="1"/>
          </p:cNvSpPr>
          <p:nvPr>
            <p:ph idx="1"/>
          </p:nvPr>
        </p:nvSpPr>
        <p:spPr>
          <a:xfrm>
            <a:off x="819151" y="1177058"/>
            <a:ext cx="10379900" cy="2985368"/>
          </a:xfrm>
        </p:spPr>
        <p:txBody>
          <a:bodyPr>
            <a:normAutofit fontScale="92500"/>
          </a:bodyPr>
          <a:lstStyle/>
          <a:p>
            <a:r>
              <a:rPr lang="en-US" altLang="zh-CN" dirty="0"/>
              <a:t>1.</a:t>
            </a:r>
            <a:r>
              <a:rPr lang="zh-CN" altLang="en-US" dirty="0"/>
              <a:t>虚假信息容易降低产品的社会公信力</a:t>
            </a:r>
            <a:endParaRPr lang="en-US" altLang="zh-CN" dirty="0"/>
          </a:p>
          <a:p>
            <a:r>
              <a:rPr lang="zh-CN" altLang="en-US" dirty="0"/>
              <a:t>新媒体平台在投放的广告中，名人形象代言的商品广告会出现社会公信力不足的现象。如在小红书平台中，除了普通的用户群体、网红用户群体之外，还有相当一部分的明星也加入了进来。明星同时也以代言人的形式，通过自己账号发出的“种草”笔记，进行品牌广告的投放。而部分明星或名人在没有亲身体验，甚至完全不了解商品的情况下，受到利益的诱惑，会发布了一些虚假的“种草”笔记。这些被不断推广的“种草”笔记，促使了虚假广告的产生。当虚假广告被曝光时，这个平台的其他产品的社会公信力也会大打折扣。</a:t>
            </a:r>
          </a:p>
        </p:txBody>
      </p:sp>
    </p:spTree>
    <p:extLst>
      <p:ext uri="{BB962C8B-B14F-4D97-AF65-F5344CB8AC3E}">
        <p14:creationId xmlns:p14="http://schemas.microsoft.com/office/powerpoint/2010/main" val="2410185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a:t>
            </a:r>
            <a:r>
              <a:rPr lang="zh-CN" altLang="en-US" dirty="0"/>
              <a:t>　新媒体的负面效应</a:t>
            </a:r>
          </a:p>
        </p:txBody>
      </p:sp>
      <p:sp>
        <p:nvSpPr>
          <p:cNvPr id="5" name="内容占位符 4">
            <a:extLst>
              <a:ext uri="{FF2B5EF4-FFF2-40B4-BE49-F238E27FC236}">
                <a16:creationId xmlns:a16="http://schemas.microsoft.com/office/drawing/2014/main" id="{5CE20A6B-73CB-47D2-B7F4-87BF18907BF4}"/>
              </a:ext>
            </a:extLst>
          </p:cNvPr>
          <p:cNvSpPr>
            <a:spLocks noGrp="1"/>
          </p:cNvSpPr>
          <p:nvPr>
            <p:ph idx="1"/>
          </p:nvPr>
        </p:nvSpPr>
        <p:spPr>
          <a:xfrm>
            <a:off x="819151" y="1177058"/>
            <a:ext cx="10379900" cy="2985368"/>
          </a:xfrm>
        </p:spPr>
        <p:txBody>
          <a:bodyPr>
            <a:normAutofit lnSpcReduction="10000"/>
          </a:bodyPr>
          <a:lstStyle/>
          <a:p>
            <a:r>
              <a:rPr lang="en-US" altLang="zh-CN" dirty="0"/>
              <a:t>2.</a:t>
            </a:r>
            <a:r>
              <a:rPr lang="zh-CN" altLang="en-US" dirty="0"/>
              <a:t>新闻侵权加剧不正当竞争</a:t>
            </a:r>
            <a:endParaRPr lang="en-US" altLang="zh-CN" dirty="0"/>
          </a:p>
          <a:p>
            <a:r>
              <a:rPr lang="zh-CN" altLang="en-US" dirty="0"/>
              <a:t>新媒体环境下，许多平台会相互借鉴对新闻进行二次加工，也会对传统媒体的热点事件形成汇总进行加工。各大网络新媒体这种一味奉行的“拿来主义”会加剧新闻行业的不正当竞争，只靠资本和平台的运作，而不注重新闻的采编和高质量的报道体系，将会失去越来越多的优秀专业的新闻媒体人，影响新闻生态平衡，不利于整个媒体行业的发展。同时在新闻业法律相对不完善的阶段，“新闻搬运”容易造成主体责任混乱，大量的虚假消息难以查询出处，对其传播者也是难以追责。</a:t>
            </a:r>
          </a:p>
        </p:txBody>
      </p:sp>
    </p:spTree>
    <p:extLst>
      <p:ext uri="{BB962C8B-B14F-4D97-AF65-F5344CB8AC3E}">
        <p14:creationId xmlns:p14="http://schemas.microsoft.com/office/powerpoint/2010/main" val="39191064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a:t>
            </a:r>
            <a:r>
              <a:rPr lang="zh-CN" altLang="en-US" dirty="0"/>
              <a:t>　新媒体的负面效应</a:t>
            </a:r>
          </a:p>
        </p:txBody>
      </p:sp>
      <p:sp>
        <p:nvSpPr>
          <p:cNvPr id="5" name="内容占位符 4">
            <a:extLst>
              <a:ext uri="{FF2B5EF4-FFF2-40B4-BE49-F238E27FC236}">
                <a16:creationId xmlns:a16="http://schemas.microsoft.com/office/drawing/2014/main" id="{5CE20A6B-73CB-47D2-B7F4-87BF18907BF4}"/>
              </a:ext>
            </a:extLst>
          </p:cNvPr>
          <p:cNvSpPr>
            <a:spLocks noGrp="1"/>
          </p:cNvSpPr>
          <p:nvPr>
            <p:ph idx="1"/>
          </p:nvPr>
        </p:nvSpPr>
        <p:spPr>
          <a:xfrm>
            <a:off x="819151" y="1177058"/>
            <a:ext cx="10379900" cy="2985368"/>
          </a:xfrm>
        </p:spPr>
        <p:txBody>
          <a:bodyPr>
            <a:normAutofit fontScale="92500" lnSpcReduction="20000"/>
          </a:bodyPr>
          <a:lstStyle/>
          <a:p>
            <a:r>
              <a:rPr lang="en-US" altLang="zh-CN" dirty="0"/>
              <a:t>3.</a:t>
            </a:r>
            <a:r>
              <a:rPr lang="zh-CN" altLang="en-US" dirty="0"/>
              <a:t>容易引发消费观念的错误导向</a:t>
            </a:r>
            <a:endParaRPr lang="en-US" altLang="zh-CN" dirty="0"/>
          </a:p>
          <a:p>
            <a:r>
              <a:rPr lang="zh-CN" altLang="en-US" dirty="0"/>
              <a:t>广告对于消费者选择会产生很大影响，尤其是新媒体广告的形式更加多样化，与传统媒体广告所不同的是，借助于互联网的新媒体广告所覆盖的范围以及影响程度更加深远。当消费者长期面对大量新媒体广告的轰炸，其自身的消费观念也会深受其影响，最终改变其购买行为。在这个背景下新媒体发布的虚假侵权、低俗广告会直接给与广大消费者错误的引导。以小红书为例，部分品牌与小红书的知名博主合作，进行产品的推介。但是，在笔记的广告铺设时，运用大量“你必须拥有”、“不买对不起自己”等煽动性极强的字眼。这类新媒体广告就是利用消费者盲目攀比心理引诱其进行消费。</a:t>
            </a:r>
          </a:p>
        </p:txBody>
      </p:sp>
    </p:spTree>
    <p:extLst>
      <p:ext uri="{BB962C8B-B14F-4D97-AF65-F5344CB8AC3E}">
        <p14:creationId xmlns:p14="http://schemas.microsoft.com/office/powerpoint/2010/main" val="1251009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a:t>
            </a:r>
            <a:r>
              <a:rPr lang="zh-CN" altLang="en-US" dirty="0"/>
              <a:t>　新媒体的负面效应</a:t>
            </a:r>
          </a:p>
        </p:txBody>
      </p:sp>
      <p:sp>
        <p:nvSpPr>
          <p:cNvPr id="5" name="内容占位符 4">
            <a:extLst>
              <a:ext uri="{FF2B5EF4-FFF2-40B4-BE49-F238E27FC236}">
                <a16:creationId xmlns:a16="http://schemas.microsoft.com/office/drawing/2014/main" id="{5CE20A6B-73CB-47D2-B7F4-87BF18907BF4}"/>
              </a:ext>
            </a:extLst>
          </p:cNvPr>
          <p:cNvSpPr>
            <a:spLocks noGrp="1"/>
          </p:cNvSpPr>
          <p:nvPr>
            <p:ph idx="1"/>
          </p:nvPr>
        </p:nvSpPr>
        <p:spPr>
          <a:xfrm>
            <a:off x="819151" y="1177058"/>
            <a:ext cx="10379900" cy="2985368"/>
          </a:xfrm>
        </p:spPr>
        <p:txBody>
          <a:bodyPr>
            <a:normAutofit fontScale="92500" lnSpcReduction="20000"/>
          </a:bodyPr>
          <a:lstStyle/>
          <a:p>
            <a:r>
              <a:rPr lang="en-US" altLang="zh-CN" dirty="0"/>
              <a:t>4.</a:t>
            </a:r>
            <a:r>
              <a:rPr lang="zh-CN" altLang="en-US" dirty="0"/>
              <a:t>扭曲传统文化及价值观念</a:t>
            </a:r>
            <a:endParaRPr lang="en-US" altLang="zh-CN" dirty="0"/>
          </a:p>
          <a:p>
            <a:r>
              <a:rPr lang="zh-CN" altLang="en-US" dirty="0"/>
              <a:t>随着新媒体广告产业的发展，其广告费、代言费以及利润方面也发生了变化。与传统媒体广告费用支付不同，新媒体的广告费用开始与产品的销量相挂钩。这就意味着，各类平台上的靠代言赚取的费用并非全部的广告费。以小红书为例，当红人发出一篇笔记后，在笔记中会写明：该博主的名字去商家购买，可以有不同比例的折扣等等。该类形式，就是为了便于商家统计有多少用户是从该博主的广告宣传笔记中引流而来的。而这一部分用户在进行实际购买之后，商家会再按照购买量的比例给与代言人相关的利润。而这一部分的利润，往往要高于博主的代言费用。这势必会扭曲传统文化和价值观念。</a:t>
            </a:r>
          </a:p>
        </p:txBody>
      </p:sp>
      <p:sp>
        <p:nvSpPr>
          <p:cNvPr id="6" name="文本框 5">
            <a:extLst>
              <a:ext uri="{FF2B5EF4-FFF2-40B4-BE49-F238E27FC236}">
                <a16:creationId xmlns:a16="http://schemas.microsoft.com/office/drawing/2014/main" id="{97293C9E-6C6F-4C3B-9BD2-FDB1EBEF5BFA}"/>
              </a:ext>
            </a:extLst>
          </p:cNvPr>
          <p:cNvSpPr txBox="1"/>
          <p:nvPr/>
        </p:nvSpPr>
        <p:spPr>
          <a:xfrm>
            <a:off x="1114425" y="4570808"/>
            <a:ext cx="6534150" cy="657744"/>
          </a:xfrm>
          <a:prstGeom prst="rect">
            <a:avLst/>
          </a:prstGeom>
          <a:noFill/>
        </p:spPr>
        <p:txBody>
          <a:bodyPr wrap="square">
            <a:spAutoFit/>
          </a:bodyPr>
          <a:lstStyle/>
          <a:p>
            <a:pPr indent="266700" algn="just">
              <a:lnSpc>
                <a:spcPct val="105000"/>
              </a:lnSpc>
            </a:pPr>
            <a:r>
              <a:rPr lang="zh-CN"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05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举例说明新媒体的以上四个负面效应。</a:t>
            </a:r>
          </a:p>
        </p:txBody>
      </p:sp>
    </p:spTree>
    <p:extLst>
      <p:ext uri="{BB962C8B-B14F-4D97-AF65-F5344CB8AC3E}">
        <p14:creationId xmlns:p14="http://schemas.microsoft.com/office/powerpoint/2010/main" val="3058231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a:t>
            </a:r>
            <a:r>
              <a:rPr lang="zh-CN" altLang="en-US" dirty="0"/>
              <a:t>　网络舆情管理</a:t>
            </a:r>
          </a:p>
        </p:txBody>
      </p:sp>
      <p:sp>
        <p:nvSpPr>
          <p:cNvPr id="3" name="内容占位符 2"/>
          <p:cNvSpPr>
            <a:spLocks noGrp="1"/>
          </p:cNvSpPr>
          <p:nvPr>
            <p:ph idx="1"/>
          </p:nvPr>
        </p:nvSpPr>
        <p:spPr>
          <a:xfrm>
            <a:off x="615522" y="1005607"/>
            <a:ext cx="10600728" cy="1890549"/>
          </a:xfrm>
        </p:spPr>
        <p:txBody>
          <a:bodyPr/>
          <a:lstStyle/>
          <a:p>
            <a:r>
              <a:rPr lang="en-US" altLang="zh-CN" dirty="0"/>
              <a:t>1.</a:t>
            </a:r>
            <a:r>
              <a:rPr lang="zh-CN" altLang="en-US" dirty="0"/>
              <a:t>网络舆情的概念及特点</a:t>
            </a:r>
            <a:endParaRPr lang="en-US" altLang="zh-CN" dirty="0"/>
          </a:p>
          <a:p>
            <a:r>
              <a:rPr lang="zh-CN" altLang="en-US" dirty="0"/>
              <a:t>网络舆情是指在互联网上流行的对社会问题不同看法的网络舆论，是社会舆论的一种表现形式，是通过互联网传播的公众对现实生活中某些热点、焦点问题所持的有较强影响力、倾向性的言论和观点。</a:t>
            </a:r>
            <a:endParaRPr lang="en-US" altLang="zh-CN" dirty="0"/>
          </a:p>
        </p:txBody>
      </p:sp>
      <p:sp>
        <p:nvSpPr>
          <p:cNvPr id="10" name="文本框 9">
            <a:extLst>
              <a:ext uri="{FF2B5EF4-FFF2-40B4-BE49-F238E27FC236}">
                <a16:creationId xmlns:a16="http://schemas.microsoft.com/office/drawing/2014/main" id="{1657B069-096C-4502-B530-99B6B71EC7B3}"/>
              </a:ext>
            </a:extLst>
          </p:cNvPr>
          <p:cNvSpPr txBox="1"/>
          <p:nvPr/>
        </p:nvSpPr>
        <p:spPr>
          <a:xfrm>
            <a:off x="753336" y="3019981"/>
            <a:ext cx="10943364" cy="3139321"/>
          </a:xfrm>
          <a:prstGeom prst="rect">
            <a:avLst/>
          </a:prstGeom>
          <a:noFill/>
        </p:spPr>
        <p:txBody>
          <a:bodyPr wrap="square">
            <a:spAutoFit/>
          </a:bodyPr>
          <a:lstStyle/>
          <a:p>
            <a:r>
              <a:rPr lang="zh-CN" altLang="en-US" dirty="0">
                <a:solidFill>
                  <a:srgbClr val="FF0000"/>
                </a:solidFill>
              </a:rPr>
              <a:t>网络舆情的特点：</a:t>
            </a:r>
            <a:endParaRPr lang="en-US" altLang="zh-CN" dirty="0">
              <a:solidFill>
                <a:srgbClr val="FF0000"/>
              </a:solidFill>
            </a:endParaRPr>
          </a:p>
          <a:p>
            <a:r>
              <a:rPr lang="zh-CN" altLang="en-US" dirty="0"/>
              <a:t>（</a:t>
            </a:r>
            <a:r>
              <a:rPr lang="en-US" altLang="zh-CN" dirty="0"/>
              <a:t>1</a:t>
            </a:r>
            <a:r>
              <a:rPr lang="zh-CN" altLang="en-US" dirty="0"/>
              <a:t>）自由性，即任何人任何时间都可以在网络上发表言论。 </a:t>
            </a:r>
            <a:endParaRPr lang="en-US" altLang="zh-CN" dirty="0"/>
          </a:p>
          <a:p>
            <a:r>
              <a:rPr lang="zh-CN" altLang="en-US" dirty="0"/>
              <a:t>（</a:t>
            </a:r>
            <a:r>
              <a:rPr lang="en-US" altLang="zh-CN" dirty="0"/>
              <a:t>2</a:t>
            </a:r>
            <a:r>
              <a:rPr lang="zh-CN" altLang="en-US" dirty="0"/>
              <a:t>）交互性，即任一主体在网上发布的信息，都能得到其他人的即时关注或答复，为意见的交流、搜集提供了非常便利的平台。</a:t>
            </a:r>
            <a:endParaRPr lang="en-US" altLang="zh-CN" dirty="0"/>
          </a:p>
          <a:p>
            <a:r>
              <a:rPr lang="zh-CN" altLang="en-US" dirty="0"/>
              <a:t>（</a:t>
            </a:r>
            <a:r>
              <a:rPr lang="en-US" altLang="zh-CN" dirty="0"/>
              <a:t>3</a:t>
            </a:r>
            <a:r>
              <a:rPr lang="zh-CN" altLang="en-US" dirty="0"/>
              <a:t>）多元性，网民讨论的内容不限题材、不限主题，因而在社会生活、政治、经济、文化、军事等各个领域，都有可能爆发舆情。</a:t>
            </a:r>
            <a:endParaRPr lang="en-US" altLang="zh-CN" dirty="0"/>
          </a:p>
          <a:p>
            <a:r>
              <a:rPr lang="zh-CN" altLang="en-US" dirty="0"/>
              <a:t>（</a:t>
            </a:r>
            <a:r>
              <a:rPr lang="en-US" altLang="zh-CN" dirty="0"/>
              <a:t>4</a:t>
            </a:r>
            <a:r>
              <a:rPr lang="zh-CN" altLang="en-US" dirty="0"/>
              <a:t>）偏差性，网络舆情虽然是社会舆情的投射，但不代表全部真实，某一媒体或网民单方面的信息发布，容易造成拟态环境，网民以为看到了事件真相其实却是经过加工、改造的虚拟“事实”；亦或者多数网民表达的观点或态度具有主观任意性，往往伴有情绪性的发泄，并非完全理性客观，容易导致舆论方向走偏。</a:t>
            </a:r>
            <a:endParaRPr lang="en-US" altLang="zh-CN" dirty="0"/>
          </a:p>
          <a:p>
            <a:r>
              <a:rPr lang="zh-CN" altLang="en-US" dirty="0"/>
              <a:t>（</a:t>
            </a:r>
            <a:r>
              <a:rPr lang="en-US" altLang="zh-CN" dirty="0"/>
              <a:t>5</a:t>
            </a:r>
            <a:r>
              <a:rPr lang="zh-CN" altLang="en-US" dirty="0"/>
              <a:t>）突发性，网络舆情突发性表现在，一是时间节点上，可能在半夜凌晨、可能在节假日，二是舆情核心关键点可能是在最细节的地方、可能在看似无关紧要的地方，也可能是纯粹的无中生有、恶意造谣。</a:t>
            </a:r>
          </a:p>
        </p:txBody>
      </p:sp>
    </p:spTree>
    <p:extLst>
      <p:ext uri="{BB962C8B-B14F-4D97-AF65-F5344CB8AC3E}">
        <p14:creationId xmlns:p14="http://schemas.microsoft.com/office/powerpoint/2010/main" val="4144222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a:t>
            </a:r>
            <a:r>
              <a:rPr lang="zh-CN" altLang="en-US" dirty="0"/>
              <a:t>　网络舆情管理</a:t>
            </a:r>
          </a:p>
        </p:txBody>
      </p:sp>
      <p:sp>
        <p:nvSpPr>
          <p:cNvPr id="3" name="内容占位符 2"/>
          <p:cNvSpPr>
            <a:spLocks noGrp="1"/>
          </p:cNvSpPr>
          <p:nvPr>
            <p:ph idx="1"/>
          </p:nvPr>
        </p:nvSpPr>
        <p:spPr>
          <a:xfrm>
            <a:off x="615522" y="1005607"/>
            <a:ext cx="10600728" cy="5061818"/>
          </a:xfrm>
        </p:spPr>
        <p:txBody>
          <a:bodyPr/>
          <a:lstStyle/>
          <a:p>
            <a:r>
              <a:rPr lang="en-US" altLang="zh-CN" dirty="0"/>
              <a:t>2.</a:t>
            </a:r>
            <a:r>
              <a:rPr lang="zh-CN" altLang="en-US" dirty="0"/>
              <a:t>网络舆情管理的主要内容</a:t>
            </a:r>
            <a:endParaRPr lang="en-US" altLang="zh-CN" dirty="0"/>
          </a:p>
          <a:p>
            <a:r>
              <a:rPr lang="zh-CN" altLang="en-US" dirty="0"/>
              <a:t>根据舆情发展特点可以把网络舆情划分为四个发展阶段，即潜伏期、爆发期、蔓延期、衰退期</a:t>
            </a:r>
            <a:r>
              <a:rPr lang="en-US" altLang="zh-CN" dirty="0"/>
              <a:t>4</a:t>
            </a:r>
            <a:r>
              <a:rPr lang="zh-CN" altLang="en-US" dirty="0"/>
              <a:t>个阶段。不同阶段，网络舆情管理的侧重内容会有所不同：</a:t>
            </a:r>
            <a:endParaRPr lang="en-US" altLang="zh-CN" dirty="0"/>
          </a:p>
          <a:p>
            <a:r>
              <a:rPr lang="zh-CN" altLang="en-US" dirty="0"/>
              <a:t>（</a:t>
            </a:r>
            <a:r>
              <a:rPr lang="en-US" altLang="zh-CN" dirty="0"/>
              <a:t>1</a:t>
            </a:r>
            <a:r>
              <a:rPr lang="zh-CN" altLang="en-US" dirty="0"/>
              <a:t>）挤压谣言空间。</a:t>
            </a:r>
            <a:endParaRPr lang="en-US" altLang="zh-CN" dirty="0"/>
          </a:p>
          <a:p>
            <a:r>
              <a:rPr lang="zh-CN" altLang="en-US" dirty="0"/>
              <a:t>（</a:t>
            </a:r>
            <a:r>
              <a:rPr lang="en-US" altLang="zh-CN" dirty="0"/>
              <a:t>2</a:t>
            </a:r>
            <a:r>
              <a:rPr lang="zh-CN" altLang="en-US" dirty="0"/>
              <a:t>）预测舆情走势。</a:t>
            </a:r>
            <a:endParaRPr lang="en-US" altLang="zh-CN" dirty="0"/>
          </a:p>
          <a:p>
            <a:r>
              <a:rPr lang="zh-CN" altLang="en-US" dirty="0"/>
              <a:t>（</a:t>
            </a:r>
            <a:r>
              <a:rPr lang="en-US" altLang="zh-CN" dirty="0"/>
              <a:t>3</a:t>
            </a:r>
            <a:r>
              <a:rPr lang="zh-CN" altLang="en-US" dirty="0"/>
              <a:t>）正确发布信息。</a:t>
            </a:r>
            <a:endParaRPr lang="en-US" altLang="zh-CN" dirty="0"/>
          </a:p>
          <a:p>
            <a:r>
              <a:rPr lang="zh-CN" altLang="en-US" dirty="0"/>
              <a:t>（</a:t>
            </a:r>
            <a:r>
              <a:rPr lang="en-US" altLang="zh-CN" dirty="0"/>
              <a:t>4</a:t>
            </a:r>
            <a:r>
              <a:rPr lang="zh-CN" altLang="en-US" dirty="0"/>
              <a:t>）对利益相关者进行干预。</a:t>
            </a:r>
            <a:endParaRPr lang="en-US" altLang="zh-CN" dirty="0"/>
          </a:p>
        </p:txBody>
      </p:sp>
    </p:spTree>
    <p:extLst>
      <p:ext uri="{BB962C8B-B14F-4D97-AF65-F5344CB8AC3E}">
        <p14:creationId xmlns:p14="http://schemas.microsoft.com/office/powerpoint/2010/main" val="628142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a:t>
            </a:r>
            <a:r>
              <a:rPr lang="zh-CN" altLang="en-US" dirty="0"/>
              <a:t>　网络舆情管理</a:t>
            </a:r>
          </a:p>
        </p:txBody>
      </p:sp>
      <p:sp>
        <p:nvSpPr>
          <p:cNvPr id="3" name="内容占位符 2"/>
          <p:cNvSpPr>
            <a:spLocks noGrp="1"/>
          </p:cNvSpPr>
          <p:nvPr>
            <p:ph idx="1"/>
          </p:nvPr>
        </p:nvSpPr>
        <p:spPr>
          <a:xfrm>
            <a:off x="615522" y="1005607"/>
            <a:ext cx="10604928" cy="5061818"/>
          </a:xfrm>
        </p:spPr>
        <p:txBody>
          <a:bodyPr/>
          <a:lstStyle/>
          <a:p>
            <a:r>
              <a:rPr lang="en-US" altLang="zh-CN" dirty="0"/>
              <a:t>3.</a:t>
            </a:r>
            <a:r>
              <a:rPr lang="zh-CN" altLang="en-US" dirty="0"/>
              <a:t>网络舆情管理的策略</a:t>
            </a:r>
            <a:endParaRPr lang="en-US" altLang="zh-CN" dirty="0"/>
          </a:p>
          <a:p>
            <a:r>
              <a:rPr lang="zh-CN" altLang="en-US" dirty="0"/>
              <a:t>（</a:t>
            </a:r>
            <a:r>
              <a:rPr lang="en-US" altLang="zh-CN" dirty="0"/>
              <a:t>1</a:t>
            </a:r>
            <a:r>
              <a:rPr lang="zh-CN" altLang="en-US" dirty="0"/>
              <a:t>）树立积极的网络舆情应该观念。</a:t>
            </a:r>
            <a:endParaRPr lang="en-US" altLang="zh-CN" dirty="0"/>
          </a:p>
          <a:p>
            <a:r>
              <a:rPr lang="zh-CN" altLang="en-US" dirty="0"/>
              <a:t>（</a:t>
            </a:r>
            <a:r>
              <a:rPr lang="en-US" altLang="zh-CN" dirty="0"/>
              <a:t>2</a:t>
            </a:r>
            <a:r>
              <a:rPr lang="zh-CN" altLang="en-US" dirty="0"/>
              <a:t>）建立健全突发网络舆情应对机制。</a:t>
            </a:r>
            <a:endParaRPr lang="en-US" altLang="zh-CN" dirty="0"/>
          </a:p>
          <a:p>
            <a:r>
              <a:rPr lang="zh-CN" altLang="en-US" dirty="0"/>
              <a:t>（</a:t>
            </a:r>
            <a:r>
              <a:rPr lang="en-US" altLang="zh-CN" dirty="0"/>
              <a:t>3</a:t>
            </a:r>
            <a:r>
              <a:rPr lang="zh-CN" altLang="en-US" dirty="0"/>
              <a:t>）学会换位思考进行舆情回应。</a:t>
            </a:r>
            <a:r>
              <a:rPr lang="en-US" altLang="zh-CN" sz="1800" dirty="0">
                <a:solidFill>
                  <a:srgbClr val="FF0000"/>
                </a:solidFill>
                <a:latin typeface="华光楷体_CNKI" panose="02000500000000000000" pitchFamily="2" charset="-122"/>
                <a:ea typeface="华光楷体_CNKI" panose="02000500000000000000" pitchFamily="2" charset="-122"/>
              </a:rPr>
              <a:t>【</a:t>
            </a:r>
            <a:r>
              <a:rPr lang="zh-CN" altLang="en-US" sz="1800" dirty="0">
                <a:solidFill>
                  <a:srgbClr val="FF0000"/>
                </a:solidFill>
                <a:latin typeface="华光楷体_CNKI" panose="02000500000000000000" pitchFamily="2" charset="-122"/>
                <a:ea typeface="华光楷体_CNKI" panose="02000500000000000000" pitchFamily="2" charset="-122"/>
              </a:rPr>
              <a:t>案例</a:t>
            </a:r>
            <a:r>
              <a:rPr lang="en-US" altLang="zh-CN" sz="1800" dirty="0">
                <a:solidFill>
                  <a:srgbClr val="FF0000"/>
                </a:solidFill>
                <a:latin typeface="华光楷体_CNKI" panose="02000500000000000000" pitchFamily="2" charset="-122"/>
                <a:ea typeface="华光楷体_CNKI" panose="02000500000000000000" pitchFamily="2" charset="-122"/>
              </a:rPr>
              <a:t>】</a:t>
            </a:r>
            <a:r>
              <a:rPr lang="zh-CN" altLang="en-US" sz="1800" dirty="0">
                <a:solidFill>
                  <a:srgbClr val="FF0000"/>
                </a:solidFill>
                <a:latin typeface="华光楷体_CNKI" panose="02000500000000000000" pitchFamily="2" charset="-122"/>
                <a:ea typeface="华光楷体_CNKI" panose="02000500000000000000" pitchFamily="2" charset="-122"/>
              </a:rPr>
              <a:t>华为</a:t>
            </a:r>
            <a:r>
              <a:rPr lang="en-US" altLang="zh-CN" sz="1800" dirty="0">
                <a:solidFill>
                  <a:srgbClr val="FF0000"/>
                </a:solidFill>
                <a:latin typeface="华光楷体_CNKI" panose="02000500000000000000" pitchFamily="2" charset="-122"/>
                <a:ea typeface="华光楷体_CNKI" panose="02000500000000000000" pitchFamily="2" charset="-122"/>
              </a:rPr>
              <a:t>P10“</a:t>
            </a:r>
            <a:r>
              <a:rPr lang="zh-CN" altLang="en-US" sz="1800" dirty="0">
                <a:solidFill>
                  <a:srgbClr val="FF0000"/>
                </a:solidFill>
                <a:latin typeface="华光楷体_CNKI" panose="02000500000000000000" pitchFamily="2" charset="-122"/>
                <a:ea typeface="华光楷体_CNKI" panose="02000500000000000000" pitchFamily="2" charset="-122"/>
              </a:rPr>
              <a:t>闪存门”舆情事件的不恰当应对</a:t>
            </a:r>
            <a:endParaRPr lang="en-US" altLang="zh-CN" sz="1800" dirty="0">
              <a:latin typeface="华光楷体_CNKI" panose="02000500000000000000" pitchFamily="2" charset="-122"/>
              <a:ea typeface="华光楷体_CNKI" panose="02000500000000000000" pitchFamily="2" charset="-122"/>
            </a:endParaRPr>
          </a:p>
          <a:p>
            <a:r>
              <a:rPr lang="zh-CN" altLang="en-US" dirty="0"/>
              <a:t>（</a:t>
            </a:r>
            <a:r>
              <a:rPr lang="en-US" altLang="zh-CN" dirty="0"/>
              <a:t>4</a:t>
            </a:r>
            <a:r>
              <a:rPr lang="zh-CN" altLang="en-US" dirty="0"/>
              <a:t>）必须将实体处置放在首位。</a:t>
            </a:r>
            <a:r>
              <a:rPr lang="en-US" altLang="zh-CN" sz="1800" dirty="0">
                <a:solidFill>
                  <a:srgbClr val="FF0000"/>
                </a:solidFill>
                <a:latin typeface="华光楷体_CNKI" panose="02000500000000000000" pitchFamily="2" charset="-122"/>
                <a:ea typeface="华光楷体_CNKI" panose="02000500000000000000" pitchFamily="2" charset="-122"/>
              </a:rPr>
              <a:t>【</a:t>
            </a:r>
            <a:r>
              <a:rPr lang="zh-CN" altLang="en-US" sz="1800" dirty="0">
                <a:solidFill>
                  <a:srgbClr val="FF0000"/>
                </a:solidFill>
                <a:latin typeface="华光楷体_CNKI" panose="02000500000000000000" pitchFamily="2" charset="-122"/>
                <a:ea typeface="华光楷体_CNKI" panose="02000500000000000000" pitchFamily="2" charset="-122"/>
              </a:rPr>
              <a:t>案例</a:t>
            </a:r>
            <a:r>
              <a:rPr lang="en-US" altLang="zh-CN" sz="1800" dirty="0">
                <a:solidFill>
                  <a:srgbClr val="FF0000"/>
                </a:solidFill>
                <a:latin typeface="华光楷体_CNKI" panose="02000500000000000000" pitchFamily="2" charset="-122"/>
                <a:ea typeface="华光楷体_CNKI" panose="02000500000000000000" pitchFamily="2" charset="-122"/>
              </a:rPr>
              <a:t>】</a:t>
            </a:r>
            <a:r>
              <a:rPr lang="zh-CN" altLang="en-US" sz="1800" dirty="0">
                <a:solidFill>
                  <a:srgbClr val="FF0000"/>
                </a:solidFill>
                <a:latin typeface="华光楷体_CNKI" panose="02000500000000000000" pitchFamily="2" charset="-122"/>
                <a:ea typeface="华光楷体_CNKI" panose="02000500000000000000" pitchFamily="2" charset="-122"/>
              </a:rPr>
              <a:t>三星Ｎ</a:t>
            </a:r>
            <a:r>
              <a:rPr lang="en-US" altLang="zh-CN" sz="1800" dirty="0" err="1">
                <a:solidFill>
                  <a:srgbClr val="FF0000"/>
                </a:solidFill>
                <a:latin typeface="华光楷体_CNKI" panose="02000500000000000000" pitchFamily="2" charset="-122"/>
                <a:ea typeface="华光楷体_CNKI" panose="02000500000000000000" pitchFamily="2" charset="-122"/>
              </a:rPr>
              <a:t>ote</a:t>
            </a:r>
            <a:r>
              <a:rPr lang="en-US" altLang="zh-CN" sz="1800" dirty="0">
                <a:solidFill>
                  <a:srgbClr val="FF0000"/>
                </a:solidFill>
                <a:latin typeface="华光楷体_CNKI" panose="02000500000000000000" pitchFamily="2" charset="-122"/>
                <a:ea typeface="华光楷体_CNKI" panose="02000500000000000000" pitchFamily="2" charset="-122"/>
              </a:rPr>
              <a:t> 7</a:t>
            </a:r>
            <a:r>
              <a:rPr lang="zh-CN" altLang="en-US" sz="1800" dirty="0">
                <a:solidFill>
                  <a:srgbClr val="FF0000"/>
                </a:solidFill>
                <a:latin typeface="华光楷体_CNKI" panose="02000500000000000000" pitchFamily="2" charset="-122"/>
                <a:ea typeface="华光楷体_CNKI" panose="02000500000000000000" pitchFamily="2" charset="-122"/>
              </a:rPr>
              <a:t>手机“爆炸门”舆情事件</a:t>
            </a:r>
            <a:endParaRPr lang="en-US" altLang="zh-CN" sz="1800" dirty="0">
              <a:solidFill>
                <a:srgbClr val="FF0000"/>
              </a:solidFill>
              <a:latin typeface="华光楷体_CNKI" panose="02000500000000000000" pitchFamily="2" charset="-122"/>
              <a:ea typeface="华光楷体_CNKI" panose="02000500000000000000" pitchFamily="2" charset="-122"/>
            </a:endParaRPr>
          </a:p>
          <a:p>
            <a:r>
              <a:rPr lang="zh-CN" altLang="en-US" dirty="0"/>
              <a:t>（</a:t>
            </a:r>
            <a:r>
              <a:rPr lang="en-US" altLang="zh-CN" dirty="0"/>
              <a:t>5</a:t>
            </a:r>
            <a:r>
              <a:rPr lang="zh-CN" altLang="en-US" dirty="0"/>
              <a:t>）善待新闻媒体。</a:t>
            </a:r>
            <a:endParaRPr lang="en-US" altLang="zh-CN" dirty="0"/>
          </a:p>
        </p:txBody>
      </p:sp>
      <p:sp>
        <p:nvSpPr>
          <p:cNvPr id="5" name="文本框 4">
            <a:extLst>
              <a:ext uri="{FF2B5EF4-FFF2-40B4-BE49-F238E27FC236}">
                <a16:creationId xmlns:a16="http://schemas.microsoft.com/office/drawing/2014/main" id="{9E36C20A-84F9-4669-A33C-74C10B25B97F}"/>
              </a:ext>
            </a:extLst>
          </p:cNvPr>
          <p:cNvSpPr txBox="1"/>
          <p:nvPr/>
        </p:nvSpPr>
        <p:spPr>
          <a:xfrm>
            <a:off x="1743075" y="4726354"/>
            <a:ext cx="8915400" cy="657744"/>
          </a:xfrm>
          <a:prstGeom prst="rect">
            <a:avLst/>
          </a:prstGeom>
          <a:noFill/>
        </p:spPr>
        <p:txBody>
          <a:bodyPr wrap="square">
            <a:spAutoFit/>
          </a:bodyPr>
          <a:lstStyle/>
          <a:p>
            <a:pPr algn="just">
              <a:lnSpc>
                <a:spcPct val="105000"/>
              </a:lnSpc>
            </a:pPr>
            <a:r>
              <a:rPr lang="zh-CN" alt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05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三星</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Note7</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和华为</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P10</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“闪存门”的舆情管理是否有相似教训，请加以分析？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13194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a:extLst>
              <a:ext uri="{FF2B5EF4-FFF2-40B4-BE49-F238E27FC236}">
                <a16:creationId xmlns:a16="http://schemas.microsoft.com/office/drawing/2014/main" id="{F653CE91-EBB9-412F-A1C1-1C7C18A9EBC7}"/>
              </a:ext>
            </a:extLst>
          </p:cNvPr>
          <p:cNvSpPr>
            <a:spLocks noGrp="1"/>
          </p:cNvSpPr>
          <p:nvPr>
            <p:ph idx="1"/>
          </p:nvPr>
        </p:nvSpPr>
        <p:spPr>
          <a:xfrm>
            <a:off x="966301" y="1183505"/>
            <a:ext cx="10114673" cy="4694903"/>
          </a:xfrm>
        </p:spPr>
        <p:txBody>
          <a:bodyPr>
            <a:normAutofit/>
          </a:bodyPr>
          <a:lstStyle/>
          <a:p>
            <a:pPr indent="0"/>
            <a:r>
              <a:rPr lang="en-US" altLang="zh-CN" dirty="0"/>
              <a:t>1.</a:t>
            </a:r>
            <a:r>
              <a:rPr lang="zh-CN" altLang="en-US" dirty="0"/>
              <a:t>任务描述：</a:t>
            </a:r>
            <a:endParaRPr lang="en-US" altLang="zh-CN" dirty="0"/>
          </a:p>
          <a:p>
            <a:pPr indent="0"/>
            <a:r>
              <a:rPr lang="zh-CN" altLang="en-US" dirty="0"/>
              <a:t>（</a:t>
            </a:r>
            <a:r>
              <a:rPr lang="en-US" altLang="zh-CN" dirty="0"/>
              <a:t>1</a:t>
            </a:r>
            <a:r>
              <a:rPr lang="zh-CN" altLang="en-US" dirty="0"/>
              <a:t>）请通过互联网查找有关网红辛巴“糖水燕窝”的舆情事件。</a:t>
            </a:r>
            <a:endParaRPr lang="en-US" altLang="zh-CN" dirty="0"/>
          </a:p>
          <a:p>
            <a:pPr indent="0"/>
            <a:r>
              <a:rPr lang="zh-CN" altLang="en-US" dirty="0"/>
              <a:t>（</a:t>
            </a:r>
            <a:r>
              <a:rPr lang="en-US" altLang="zh-CN" dirty="0"/>
              <a:t>2</a:t>
            </a:r>
            <a:r>
              <a:rPr lang="zh-CN" altLang="en-US" dirty="0"/>
              <a:t>）以小组为单位，谈论网红辛巴“糖水燕窝”舆情事件的管理情况，制作</a:t>
            </a:r>
            <a:r>
              <a:rPr lang="en-US" altLang="zh-CN" dirty="0"/>
              <a:t>PPT</a:t>
            </a:r>
            <a:r>
              <a:rPr lang="zh-CN" altLang="en-US" dirty="0"/>
              <a:t>，在全班进行汇报陈述。</a:t>
            </a:r>
            <a:endParaRPr lang="en-US" altLang="zh-CN" dirty="0"/>
          </a:p>
          <a:p>
            <a:pPr indent="0"/>
            <a:endParaRPr lang="en-US" altLang="zh-CN" dirty="0"/>
          </a:p>
          <a:p>
            <a:pPr indent="0"/>
            <a:r>
              <a:rPr lang="en-US" altLang="zh-CN" dirty="0"/>
              <a:t>2.</a:t>
            </a:r>
            <a:r>
              <a:rPr lang="zh-CN" altLang="en-US" dirty="0"/>
              <a:t>任务要求：</a:t>
            </a:r>
            <a:endParaRPr lang="en-US" altLang="zh-CN" dirty="0"/>
          </a:p>
          <a:p>
            <a:pPr indent="0"/>
            <a:r>
              <a:rPr lang="zh-CN" altLang="en-US" dirty="0"/>
              <a:t>（</a:t>
            </a:r>
            <a:r>
              <a:rPr lang="en-US" altLang="zh-CN" dirty="0"/>
              <a:t>1</a:t>
            </a:r>
            <a:r>
              <a:rPr lang="zh-CN" altLang="en-US" dirty="0"/>
              <a:t>）以表格形式按时间先后顺序把事件进展情况列出来。</a:t>
            </a:r>
            <a:endParaRPr lang="en-US" altLang="zh-CN" dirty="0"/>
          </a:p>
          <a:p>
            <a:pPr indent="0"/>
            <a:r>
              <a:rPr lang="zh-CN" altLang="en-US" dirty="0"/>
              <a:t>（</a:t>
            </a:r>
            <a:r>
              <a:rPr lang="en-US" altLang="zh-CN" dirty="0"/>
              <a:t>2</a:t>
            </a:r>
            <a:r>
              <a:rPr lang="zh-CN" altLang="en-US" dirty="0"/>
              <a:t>）每小组</a:t>
            </a:r>
            <a:r>
              <a:rPr lang="en-US" altLang="zh-CN" dirty="0"/>
              <a:t>PPT</a:t>
            </a:r>
            <a:r>
              <a:rPr lang="zh-CN" altLang="en-US" dirty="0"/>
              <a:t>成果展示时间为</a:t>
            </a:r>
            <a:r>
              <a:rPr lang="en-US" altLang="zh-CN" dirty="0"/>
              <a:t>8</a:t>
            </a:r>
            <a:r>
              <a:rPr lang="zh-CN" altLang="en-US" dirty="0"/>
              <a:t>分钟，教师点评</a:t>
            </a:r>
            <a:r>
              <a:rPr lang="en-US" altLang="zh-CN" dirty="0"/>
              <a:t>5</a:t>
            </a:r>
            <a:r>
              <a:rPr lang="zh-CN" altLang="en-US" dirty="0"/>
              <a:t>分钟。</a:t>
            </a:r>
          </a:p>
        </p:txBody>
      </p:sp>
      <p:grpSp>
        <p:nvGrpSpPr>
          <p:cNvPr id="77" name="组合 76">
            <a:extLst>
              <a:ext uri="{FF2B5EF4-FFF2-40B4-BE49-F238E27FC236}">
                <a16:creationId xmlns:a16="http://schemas.microsoft.com/office/drawing/2014/main" id="{F390D6D5-65DF-49D7-B17A-33D9B57C9DBF}"/>
              </a:ext>
            </a:extLst>
          </p:cNvPr>
          <p:cNvGrpSpPr/>
          <p:nvPr/>
        </p:nvGrpSpPr>
        <p:grpSpPr>
          <a:xfrm>
            <a:off x="163519" y="5480324"/>
            <a:ext cx="10478841" cy="1352732"/>
            <a:chOff x="229774" y="4946104"/>
            <a:chExt cx="11381655" cy="1469277"/>
          </a:xfrm>
        </p:grpSpPr>
        <p:sp>
          <p:nvSpPr>
            <p:cNvPr id="78" name="矩形 77">
              <a:extLst>
                <a:ext uri="{FF2B5EF4-FFF2-40B4-BE49-F238E27FC236}">
                  <a16:creationId xmlns:a16="http://schemas.microsoft.com/office/drawing/2014/main" id="{A4BF1C92-96EE-44A4-9741-D9C196E1A7A4}"/>
                </a:ext>
              </a:extLst>
            </p:cNvPr>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a:extLst>
                <a:ext uri="{FF2B5EF4-FFF2-40B4-BE49-F238E27FC236}">
                  <a16:creationId xmlns:a16="http://schemas.microsoft.com/office/drawing/2014/main" id="{D7D084CA-FA19-4CD5-A6C4-021C16A05C70}"/>
                </a:ext>
              </a:extLst>
            </p:cNvPr>
            <p:cNvGrpSpPr/>
            <p:nvPr/>
          </p:nvGrpSpPr>
          <p:grpSpPr>
            <a:xfrm>
              <a:off x="229774" y="4946104"/>
              <a:ext cx="2836482" cy="1469277"/>
              <a:chOff x="810345" y="1174447"/>
              <a:chExt cx="2836482" cy="1469277"/>
            </a:xfrm>
          </p:grpSpPr>
          <p:sp>
            <p:nvSpPr>
              <p:cNvPr id="80" name="矩形 79">
                <a:extLst>
                  <a:ext uri="{FF2B5EF4-FFF2-40B4-BE49-F238E27FC236}">
                    <a16:creationId xmlns:a16="http://schemas.microsoft.com/office/drawing/2014/main" id="{88BE983A-1986-4FBF-B2EE-2D94CCAD7B43}"/>
                  </a:ext>
                </a:extLst>
              </p:cNvPr>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a:extLst>
                  <a:ext uri="{FF2B5EF4-FFF2-40B4-BE49-F238E27FC236}">
                    <a16:creationId xmlns:a16="http://schemas.microsoft.com/office/drawing/2014/main" id="{52A68798-3D54-4D72-93CF-BFBEBA266F75}"/>
                  </a:ext>
                </a:extLst>
              </p:cNvPr>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a:extLst>
                  <a:ext uri="{FF2B5EF4-FFF2-40B4-BE49-F238E27FC236}">
                    <a16:creationId xmlns:a16="http://schemas.microsoft.com/office/drawing/2014/main" id="{D53258AA-ACDD-47F8-8E39-F6F91DDFD033}"/>
                  </a:ext>
                </a:extLst>
              </p:cNvPr>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a:extLst>
                  <a:ext uri="{FF2B5EF4-FFF2-40B4-BE49-F238E27FC236}">
                    <a16:creationId xmlns:a16="http://schemas.microsoft.com/office/drawing/2014/main" id="{77F69BF8-98C6-4905-BF55-58EF630C43EC}"/>
                  </a:ext>
                </a:extLst>
              </p:cNvPr>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a:extLst>
                  <a:ext uri="{FF2B5EF4-FFF2-40B4-BE49-F238E27FC236}">
                    <a16:creationId xmlns:a16="http://schemas.microsoft.com/office/drawing/2014/main" id="{CD0A2AEB-8EAD-4F5B-A297-7ACF3BCA48A5}"/>
                  </a:ext>
                </a:extLst>
              </p:cNvPr>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a:extLst>
                  <a:ext uri="{FF2B5EF4-FFF2-40B4-BE49-F238E27FC236}">
                    <a16:creationId xmlns:a16="http://schemas.microsoft.com/office/drawing/2014/main" id="{0B333823-0459-4B23-9F89-AE411EC01C0E}"/>
                  </a:ext>
                </a:extLst>
              </p:cNvPr>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a:extLst>
                  <a:ext uri="{FF2B5EF4-FFF2-40B4-BE49-F238E27FC236}">
                    <a16:creationId xmlns:a16="http://schemas.microsoft.com/office/drawing/2014/main" id="{F51F97EB-2CD6-4D68-99CF-6314052FB35B}"/>
                  </a:ext>
                </a:extLst>
              </p:cNvPr>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a:extLst>
                  <a:ext uri="{FF2B5EF4-FFF2-40B4-BE49-F238E27FC236}">
                    <a16:creationId xmlns:a16="http://schemas.microsoft.com/office/drawing/2014/main" id="{2AB04E59-1B7F-4E86-9B45-5F16BD4B461A}"/>
                  </a:ext>
                </a:extLst>
              </p:cNvPr>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a:extLst>
                  <a:ext uri="{FF2B5EF4-FFF2-40B4-BE49-F238E27FC236}">
                    <a16:creationId xmlns:a16="http://schemas.microsoft.com/office/drawing/2014/main" id="{ECC2B2D8-7363-42AE-B13B-4BFC696A8C6A}"/>
                  </a:ext>
                </a:extLst>
              </p:cNvPr>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a:extLst>
                  <a:ext uri="{FF2B5EF4-FFF2-40B4-BE49-F238E27FC236}">
                    <a16:creationId xmlns:a16="http://schemas.microsoft.com/office/drawing/2014/main" id="{5001F2EC-4AF1-432E-ACB7-97C984BBDCB7}"/>
                  </a:ext>
                </a:extLst>
              </p:cNvPr>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a:extLst>
                  <a:ext uri="{FF2B5EF4-FFF2-40B4-BE49-F238E27FC236}">
                    <a16:creationId xmlns:a16="http://schemas.microsoft.com/office/drawing/2014/main" id="{605EF0AE-840D-4186-B7EE-01EB71CEA084}"/>
                  </a:ext>
                </a:extLst>
              </p:cNvPr>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extLst>
      <p:ext uri="{BB962C8B-B14F-4D97-AF65-F5344CB8AC3E}">
        <p14:creationId xmlns:p14="http://schemas.microsoft.com/office/powerpoint/2010/main" val="3273724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3.1.1</a:t>
            </a:r>
            <a:r>
              <a:rPr lang="zh-CN" altLang="en-US" dirty="0"/>
              <a:t>　新媒体运营的概念及特点</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6" name="组合 5"/>
          <p:cNvGrpSpPr/>
          <p:nvPr/>
        </p:nvGrpSpPr>
        <p:grpSpPr>
          <a:xfrm>
            <a:off x="4785156" y="1417214"/>
            <a:ext cx="4265109" cy="4492678"/>
            <a:chOff x="4736440" y="1159567"/>
            <a:chExt cx="5280453" cy="5562196"/>
          </a:xfrm>
        </p:grpSpPr>
        <p:sp>
          <p:nvSpPr>
            <p:cNvPr id="17" name="Freeform 5"/>
            <p:cNvSpPr>
              <a:spLocks noEditPoints="1"/>
            </p:cNvSpPr>
            <p:nvPr/>
          </p:nvSpPr>
          <p:spPr bwMode="auto">
            <a:xfrm>
              <a:off x="4736440" y="1159567"/>
              <a:ext cx="5277791" cy="5562196"/>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3A98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18" name="椭圆 17"/>
            <p:cNvSpPr/>
            <p:nvPr/>
          </p:nvSpPr>
          <p:spPr>
            <a:xfrm>
              <a:off x="4736440" y="2588938"/>
              <a:ext cx="1741874" cy="1740967"/>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en-US" altLang="zh-CN" sz="5399" b="1" i="0" u="none" strike="noStrike" kern="1200" cap="none" spc="0" normalizeH="0" baseline="0" noProof="0" dirty="0">
                  <a:ln>
                    <a:noFill/>
                  </a:ln>
                  <a:solidFill>
                    <a:prstClr val="white"/>
                  </a:solidFill>
                  <a:effectLst/>
                  <a:uLnTx/>
                  <a:uFillTx/>
                  <a:latin typeface="Times New Roman"/>
                  <a:ea typeface="微软雅黑"/>
                  <a:cs typeface="+mn-cs"/>
                </a:rPr>
                <a:t>2</a:t>
              </a:r>
              <a:endParaRPr kumimoji="0" lang="zh-CN" altLang="en-US" sz="5399" b="1" i="0" u="none" strike="noStrike" kern="1200" cap="none" spc="0" normalizeH="0" baseline="0" noProof="0" dirty="0">
                <a:ln>
                  <a:noFill/>
                </a:ln>
                <a:solidFill>
                  <a:prstClr val="white"/>
                </a:solidFill>
                <a:effectLst/>
                <a:uLnTx/>
                <a:uFillTx/>
                <a:latin typeface="Times New Roman"/>
                <a:ea typeface="微软雅黑"/>
                <a:cs typeface="+mn-cs"/>
              </a:endParaRPr>
            </a:p>
          </p:txBody>
        </p:sp>
        <p:sp>
          <p:nvSpPr>
            <p:cNvPr id="19" name="椭圆 18"/>
            <p:cNvSpPr/>
            <p:nvPr/>
          </p:nvSpPr>
          <p:spPr>
            <a:xfrm>
              <a:off x="5753530" y="4672167"/>
              <a:ext cx="1286684" cy="1286014"/>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en-US" altLang="zh-CN" sz="5399" b="1" i="0" u="none" strike="noStrike" kern="1200" cap="none" spc="0" normalizeH="0" baseline="0" noProof="0" dirty="0">
                  <a:ln>
                    <a:noFill/>
                  </a:ln>
                  <a:solidFill>
                    <a:prstClr val="white"/>
                  </a:solidFill>
                  <a:effectLst/>
                  <a:uLnTx/>
                  <a:uFillTx/>
                  <a:latin typeface="Times New Roman"/>
                  <a:ea typeface="微软雅黑"/>
                  <a:cs typeface="+mn-cs"/>
                </a:rPr>
                <a:t>3</a:t>
              </a:r>
              <a:endParaRPr kumimoji="0" lang="zh-CN" altLang="en-US" sz="5399" b="1" i="0" u="none" strike="noStrike" kern="1200" cap="none" spc="0" normalizeH="0" baseline="0" noProof="0" dirty="0">
                <a:ln>
                  <a:noFill/>
                </a:ln>
                <a:solidFill>
                  <a:prstClr val="white"/>
                </a:solidFill>
                <a:effectLst/>
                <a:uLnTx/>
                <a:uFillTx/>
                <a:latin typeface="Times New Roman"/>
                <a:ea typeface="微软雅黑"/>
                <a:cs typeface="+mn-cs"/>
              </a:endParaRPr>
            </a:p>
          </p:txBody>
        </p:sp>
        <p:sp>
          <p:nvSpPr>
            <p:cNvPr id="20" name="椭圆 19"/>
            <p:cNvSpPr/>
            <p:nvPr/>
          </p:nvSpPr>
          <p:spPr>
            <a:xfrm>
              <a:off x="7418266" y="5428115"/>
              <a:ext cx="1285648" cy="1284979"/>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en-US" altLang="zh-CN" sz="5399" b="1" i="0" u="none" strike="noStrike" kern="1200" cap="none" spc="0" normalizeH="0" baseline="0" noProof="0" dirty="0">
                  <a:ln>
                    <a:noFill/>
                  </a:ln>
                  <a:solidFill>
                    <a:prstClr val="white"/>
                  </a:solidFill>
                  <a:effectLst/>
                  <a:uLnTx/>
                  <a:uFillTx/>
                  <a:latin typeface="Times New Roman"/>
                  <a:ea typeface="微软雅黑"/>
                  <a:cs typeface="+mn-cs"/>
                </a:rPr>
                <a:t>4</a:t>
              </a:r>
              <a:endParaRPr kumimoji="0" lang="zh-CN" altLang="en-US" sz="5399" b="1" i="0" u="none" strike="noStrike" kern="1200" cap="none" spc="0" normalizeH="0" baseline="0" noProof="0" dirty="0">
                <a:ln>
                  <a:noFill/>
                </a:ln>
                <a:solidFill>
                  <a:prstClr val="white"/>
                </a:solidFill>
                <a:effectLst/>
                <a:uLnTx/>
                <a:uFillTx/>
                <a:latin typeface="Times New Roman"/>
                <a:ea typeface="微软雅黑"/>
                <a:cs typeface="+mn-cs"/>
              </a:endParaRPr>
            </a:p>
          </p:txBody>
        </p:sp>
        <p:sp>
          <p:nvSpPr>
            <p:cNvPr id="21" name="椭圆 20"/>
            <p:cNvSpPr/>
            <p:nvPr/>
          </p:nvSpPr>
          <p:spPr>
            <a:xfrm>
              <a:off x="5753531" y="1159568"/>
              <a:ext cx="1443200" cy="1442449"/>
            </a:xfrm>
            <a:prstGeom prst="ellipse">
              <a:avLst/>
            </a:prstGeom>
            <a:solidFill>
              <a:srgbClr val="F830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en-US" altLang="zh-CN" sz="5399" b="1" i="0" u="none" strike="noStrike" kern="1200" cap="none" spc="0" normalizeH="0" baseline="0" noProof="0" dirty="0">
                  <a:ln>
                    <a:noFill/>
                  </a:ln>
                  <a:solidFill>
                    <a:prstClr val="white"/>
                  </a:solidFill>
                  <a:effectLst/>
                  <a:uLnTx/>
                  <a:uFillTx/>
                  <a:latin typeface="Times New Roman"/>
                  <a:ea typeface="微软雅黑"/>
                  <a:cs typeface="+mn-cs"/>
                </a:rPr>
                <a:t>1</a:t>
              </a:r>
              <a:endParaRPr kumimoji="0" lang="zh-CN" altLang="en-US" sz="5399" b="1" i="0" u="none" strike="noStrike" kern="1200" cap="none" spc="0" normalizeH="0" baseline="0" noProof="0" dirty="0">
                <a:ln>
                  <a:noFill/>
                </a:ln>
                <a:solidFill>
                  <a:prstClr val="white"/>
                </a:solidFill>
                <a:effectLst/>
                <a:uLnTx/>
                <a:uFillTx/>
                <a:latin typeface="Times New Roman"/>
                <a:ea typeface="微软雅黑"/>
                <a:cs typeface="+mn-cs"/>
              </a:endParaRPr>
            </a:p>
          </p:txBody>
        </p:sp>
        <p:sp>
          <p:nvSpPr>
            <p:cNvPr id="22" name="文本框 21"/>
            <p:cNvSpPr txBox="1"/>
            <p:nvPr/>
          </p:nvSpPr>
          <p:spPr>
            <a:xfrm>
              <a:off x="7748762" y="3059403"/>
              <a:ext cx="2268131" cy="876404"/>
            </a:xfrm>
            <a:prstGeom prst="rect">
              <a:avLst/>
            </a:prstGeom>
            <a:noFill/>
          </p:spPr>
          <p:txBody>
            <a:bodyPr wrap="square" rtlCol="0">
              <a:spAutoFit/>
            </a:bodyPr>
            <a:lstStyle/>
            <a:p>
              <a:pPr marL="0" marR="0" lvl="0" indent="0" algn="ctr" defTabSz="608843"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Times New Roman"/>
                  <a:ea typeface="微软雅黑"/>
                  <a:cs typeface="+mn-cs"/>
                </a:rPr>
                <a:t>新媒体运营的</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特点</a:t>
              </a:r>
            </a:p>
          </p:txBody>
        </p:sp>
      </p:grpSp>
      <p:sp>
        <p:nvSpPr>
          <p:cNvPr id="23" name="文本框 22"/>
          <p:cNvSpPr txBox="1"/>
          <p:nvPr/>
        </p:nvSpPr>
        <p:spPr>
          <a:xfrm>
            <a:off x="2496735" y="1646862"/>
            <a:ext cx="3109941" cy="523092"/>
          </a:xfrm>
          <a:prstGeom prst="rect">
            <a:avLst/>
          </a:prstGeom>
          <a:noFill/>
        </p:spPr>
        <p:txBody>
          <a:bodyPr wrap="square" rtlCol="0">
            <a:spAutoFit/>
          </a:bodyPr>
          <a:lstStyle/>
          <a:p>
            <a:pPr marL="0" marR="0" lvl="0" indent="0" algn="l" defTabSz="608843"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网络媒介的嵌入性</a:t>
            </a:r>
          </a:p>
        </p:txBody>
      </p:sp>
      <p:sp>
        <p:nvSpPr>
          <p:cNvPr id="24" name="文本框 23"/>
          <p:cNvSpPr txBox="1"/>
          <p:nvPr/>
        </p:nvSpPr>
        <p:spPr>
          <a:xfrm>
            <a:off x="1733550" y="3167454"/>
            <a:ext cx="3178697" cy="523092"/>
          </a:xfrm>
          <a:prstGeom prst="rect">
            <a:avLst/>
          </a:prstGeom>
          <a:noFill/>
        </p:spPr>
        <p:txBody>
          <a:bodyPr wrap="square" rtlCol="0">
            <a:spAutoFit/>
          </a:bodyPr>
          <a:lstStyle/>
          <a:p>
            <a:pPr marL="0" marR="0" lvl="0" indent="0" algn="l" defTabSz="608843"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用户交互的显著性</a:t>
            </a:r>
          </a:p>
        </p:txBody>
      </p:sp>
      <p:sp>
        <p:nvSpPr>
          <p:cNvPr id="25" name="文本框 24"/>
          <p:cNvSpPr txBox="1"/>
          <p:nvPr/>
        </p:nvSpPr>
        <p:spPr>
          <a:xfrm>
            <a:off x="2348937" y="4620712"/>
            <a:ext cx="3178697" cy="523092"/>
          </a:xfrm>
          <a:prstGeom prst="rect">
            <a:avLst/>
          </a:prstGeom>
          <a:noFill/>
        </p:spPr>
        <p:txBody>
          <a:bodyPr wrap="square" rtlCol="0">
            <a:spAutoFit/>
          </a:bodyPr>
          <a:lstStyle/>
          <a:p>
            <a:pPr marL="0" marR="0" lvl="0" indent="0" algn="l" defTabSz="608843"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内容运营的重要性</a:t>
            </a:r>
          </a:p>
        </p:txBody>
      </p:sp>
      <p:sp>
        <p:nvSpPr>
          <p:cNvPr id="26" name="文本框 25"/>
          <p:cNvSpPr txBox="1"/>
          <p:nvPr/>
        </p:nvSpPr>
        <p:spPr>
          <a:xfrm>
            <a:off x="3899277" y="5550878"/>
            <a:ext cx="3178697" cy="523092"/>
          </a:xfrm>
          <a:prstGeom prst="rect">
            <a:avLst/>
          </a:prstGeom>
          <a:noFill/>
        </p:spPr>
        <p:txBody>
          <a:bodyPr wrap="square" rtlCol="0">
            <a:spAutoFit/>
          </a:bodyPr>
          <a:lstStyle/>
          <a:p>
            <a:pPr marL="0" marR="0" lvl="0" indent="0" algn="l" defTabSz="608843"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运营模式的创新性</a:t>
            </a:r>
          </a:p>
        </p:txBody>
      </p:sp>
    </p:spTree>
    <p:extLst>
      <p:ext uri="{BB962C8B-B14F-4D97-AF65-F5344CB8AC3E}">
        <p14:creationId xmlns:p14="http://schemas.microsoft.com/office/powerpoint/2010/main" val="3572080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8899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新媒体运营策略</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Number_1">
            <a:hlinkClick r:id="" action="ppaction://noaction"/>
          </p:cNvPr>
          <p:cNvSpPr/>
          <p:nvPr>
            <p:custDataLst>
              <p:tags r:id="rId2"/>
            </p:custDataLst>
          </p:nvPr>
        </p:nvSpPr>
        <p:spPr>
          <a:xfrm>
            <a:off x="4975048" y="8214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bg2">
                    <a:lumMod val="50000"/>
                  </a:schemeClr>
                </a:solidFill>
                <a:latin typeface="Times New Roman"/>
                <a:ea typeface="微软雅黑"/>
                <a:cs typeface="Times New Roman" panose="02020603050405020304" pitchFamily="18" charset="0"/>
              </a:rPr>
              <a:t>1.1</a:t>
            </a:r>
          </a:p>
        </p:txBody>
      </p:sp>
      <p:sp>
        <p:nvSpPr>
          <p:cNvPr id="8" name="MH_Entry_2">
            <a:hlinkClick r:id="" action="ppaction://noaction"/>
          </p:cNvPr>
          <p:cNvSpPr txBox="1"/>
          <p:nvPr>
            <p:custDataLst>
              <p:tags r:id="rId3"/>
            </p:custDataLst>
          </p:nvPr>
        </p:nvSpPr>
        <p:spPr>
          <a:xfrm>
            <a:off x="1092198" y="183263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新媒体数据分析</a:t>
            </a:r>
          </a:p>
        </p:txBody>
      </p:sp>
      <p:sp>
        <p:nvSpPr>
          <p:cNvPr id="10" name="MH_Entry_3">
            <a:hlinkClick r:id="rId15" action="ppaction://hlinksldjump"/>
          </p:cNvPr>
          <p:cNvSpPr txBox="1"/>
          <p:nvPr>
            <p:custDataLst>
              <p:tags r:id="rId4"/>
            </p:custDataLst>
          </p:nvPr>
        </p:nvSpPr>
        <p:spPr>
          <a:xfrm>
            <a:off x="1092198" y="281968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rmAutofit fontScale="77500" lnSpcReduction="20000"/>
          </a:bodyPr>
          <a:lstStyle/>
          <a:p>
            <a:pPr algn="ctr" defTabSz="608843"/>
            <a:r>
              <a:rPr lang="zh-CN" altLang="en-US" sz="2400" dirty="0">
                <a:solidFill>
                  <a:prstClr val="white"/>
                </a:solidFill>
                <a:latin typeface="Times New Roman"/>
                <a:ea typeface="微软雅黑" panose="020B0503020204020204" pitchFamily="34" charset="-122"/>
              </a:rPr>
              <a:t>新媒体负面效应及网络舆情管理</a:t>
            </a:r>
          </a:p>
        </p:txBody>
      </p:sp>
      <p:sp>
        <p:nvSpPr>
          <p:cNvPr id="14" name="MH_Number_1">
            <a:hlinkClick r:id="" action="ppaction://noaction"/>
          </p:cNvPr>
          <p:cNvSpPr/>
          <p:nvPr>
            <p:custDataLst>
              <p:tags r:id="rId5"/>
            </p:custDataLst>
          </p:nvPr>
        </p:nvSpPr>
        <p:spPr>
          <a:xfrm>
            <a:off x="4975048" y="175611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1.2</a:t>
            </a:r>
          </a:p>
        </p:txBody>
      </p:sp>
      <p:sp>
        <p:nvSpPr>
          <p:cNvPr id="15" name="MH_Number_1">
            <a:hlinkClick r:id="" action="ppaction://noaction"/>
          </p:cNvPr>
          <p:cNvSpPr/>
          <p:nvPr>
            <p:custDataLst>
              <p:tags r:id="rId6"/>
            </p:custDataLst>
          </p:nvPr>
        </p:nvSpPr>
        <p:spPr>
          <a:xfrm>
            <a:off x="4975048" y="274768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tx1">
                    <a:lumMod val="50000"/>
                    <a:lumOff val="50000"/>
                  </a:schemeClr>
                </a:solidFill>
                <a:latin typeface="Times New Roman"/>
                <a:ea typeface="微软雅黑"/>
                <a:cs typeface="Times New Roman" panose="02020603050405020304" pitchFamily="18" charset="0"/>
              </a:rPr>
              <a:t>1.3</a:t>
            </a:r>
          </a:p>
        </p:txBody>
      </p:sp>
      <p:grpSp>
        <p:nvGrpSpPr>
          <p:cNvPr id="11" name="组合 10">
            <a:extLst>
              <a:ext uri="{FF2B5EF4-FFF2-40B4-BE49-F238E27FC236}">
                <a16:creationId xmlns:a16="http://schemas.microsoft.com/office/drawing/2014/main" id="{37255202-7DCA-4914-9827-5F03A30B9B3A}"/>
              </a:ext>
            </a:extLst>
          </p:cNvPr>
          <p:cNvGrpSpPr/>
          <p:nvPr/>
        </p:nvGrpSpPr>
        <p:grpSpPr>
          <a:xfrm rot="21189419">
            <a:off x="8053987" y="2432265"/>
            <a:ext cx="2462417" cy="2341819"/>
            <a:chOff x="10541283" y="1103145"/>
            <a:chExt cx="1222262" cy="1556794"/>
          </a:xfrm>
        </p:grpSpPr>
        <p:pic>
          <p:nvPicPr>
            <p:cNvPr id="12" name="图片 11">
              <a:extLst>
                <a:ext uri="{FF2B5EF4-FFF2-40B4-BE49-F238E27FC236}">
                  <a16:creationId xmlns:a16="http://schemas.microsoft.com/office/drawing/2014/main" id="{8A937284-4875-4F03-94B6-8EA0C0C56664}"/>
                </a:ext>
              </a:extLst>
            </p:cNvPr>
            <p:cNvPicPr>
              <a:picLocks noChangeAspect="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a:extLst>
                <a:ext uri="{FF2B5EF4-FFF2-40B4-BE49-F238E27FC236}">
                  <a16:creationId xmlns:a16="http://schemas.microsoft.com/office/drawing/2014/main" id="{7A0A6E5A-881E-47F9-A16B-5E521F7537A0}"/>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a:extLst>
                <a:ext uri="{FF2B5EF4-FFF2-40B4-BE49-F238E27FC236}">
                  <a16:creationId xmlns:a16="http://schemas.microsoft.com/office/drawing/2014/main" id="{D52A9A4B-E101-4C17-AC80-693AC40816C0}"/>
                </a:ext>
              </a:extLst>
            </p:cNvPr>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a:extLst>
                  <a:ext uri="{FF2B5EF4-FFF2-40B4-BE49-F238E27FC236}">
                    <a16:creationId xmlns:a16="http://schemas.microsoft.com/office/drawing/2014/main" id="{E69DC48F-C020-4071-9916-30DE931801E4}"/>
                  </a:ext>
                </a:extLst>
              </p:cNvPr>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a:extLst>
                  <a:ext uri="{FF2B5EF4-FFF2-40B4-BE49-F238E27FC236}">
                    <a16:creationId xmlns:a16="http://schemas.microsoft.com/office/drawing/2014/main" id="{35531A74-B62B-4CC2-91A0-0E562A2C9A6A}"/>
                  </a:ext>
                </a:extLst>
              </p:cNvPr>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a:extLst>
                <a:ext uri="{FF2B5EF4-FFF2-40B4-BE49-F238E27FC236}">
                  <a16:creationId xmlns:a16="http://schemas.microsoft.com/office/drawing/2014/main" id="{97EE7754-CF8B-4432-BA76-AEF5051CCAF4}"/>
                </a:ext>
              </a:extLst>
            </p:cNvPr>
            <p:cNvPicPr>
              <a:picLocks noChangeAspect="1"/>
            </p:cNvPicPr>
            <p:nvPr/>
          </p:nvPicPr>
          <p:blipFill>
            <a:blip r:embed="rId18"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a:extLst>
                <a:ext uri="{FF2B5EF4-FFF2-40B4-BE49-F238E27FC236}">
                  <a16:creationId xmlns:a16="http://schemas.microsoft.com/office/drawing/2014/main" id="{F4ED12EC-45FC-4CD0-922B-B474E3A2E74E}"/>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22" name="MH_Entry_1">
            <a:hlinkClick r:id="" action="ppaction://noaction"/>
            <a:extLst>
              <a:ext uri="{FF2B5EF4-FFF2-40B4-BE49-F238E27FC236}">
                <a16:creationId xmlns:a16="http://schemas.microsoft.com/office/drawing/2014/main" id="{C077DA6D-D5C7-4694-9EF5-4A861F44BD0B}"/>
              </a:ext>
            </a:extLst>
          </p:cNvPr>
          <p:cNvSpPr txBox="1"/>
          <p:nvPr>
            <p:custDataLst>
              <p:tags r:id="rId7"/>
            </p:custDataLst>
          </p:nvPr>
        </p:nvSpPr>
        <p:spPr>
          <a:xfrm>
            <a:off x="1075924" y="369679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3A98BC"/>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新媒体文案创作技能</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Entry_2">
            <a:hlinkClick r:id="" action="ppaction://noaction"/>
            <a:extLst>
              <a:ext uri="{FF2B5EF4-FFF2-40B4-BE49-F238E27FC236}">
                <a16:creationId xmlns:a16="http://schemas.microsoft.com/office/drawing/2014/main" id="{129B9097-6ABE-447B-90A2-FA53D65D55B0}"/>
              </a:ext>
            </a:extLst>
          </p:cNvPr>
          <p:cNvSpPr txBox="1"/>
          <p:nvPr>
            <p:custDataLst>
              <p:tags r:id="rId8"/>
            </p:custDataLst>
          </p:nvPr>
        </p:nvSpPr>
        <p:spPr>
          <a:xfrm>
            <a:off x="1075924" y="462169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新媒体图文排版技能</a:t>
            </a:r>
          </a:p>
        </p:txBody>
      </p:sp>
      <p:sp>
        <p:nvSpPr>
          <p:cNvPr id="25" name="MH_Entry_3">
            <a:hlinkClick r:id="rId15" action="ppaction://hlinksldjump"/>
            <a:extLst>
              <a:ext uri="{FF2B5EF4-FFF2-40B4-BE49-F238E27FC236}">
                <a16:creationId xmlns:a16="http://schemas.microsoft.com/office/drawing/2014/main" id="{4A4C7534-97FD-442E-B0AA-13FCB9F6C210}"/>
              </a:ext>
            </a:extLst>
          </p:cNvPr>
          <p:cNvSpPr txBox="1"/>
          <p:nvPr>
            <p:custDataLst>
              <p:tags r:id="rId9"/>
            </p:custDataLst>
          </p:nvPr>
        </p:nvSpPr>
        <p:spPr>
          <a:xfrm>
            <a:off x="1075924" y="556436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92500"/>
          </a:bodyPr>
          <a:lstStyle/>
          <a:p>
            <a:pPr algn="ctr" defTabSz="608843"/>
            <a:r>
              <a:rPr lang="zh-CN" altLang="en-US" sz="2400" dirty="0">
                <a:solidFill>
                  <a:prstClr val="white"/>
                </a:solidFill>
                <a:latin typeface="Times New Roman"/>
                <a:ea typeface="微软雅黑" panose="020B0503020204020204" pitchFamily="34" charset="-122"/>
              </a:rPr>
              <a:t>新媒体音频、视频处理技能</a:t>
            </a:r>
          </a:p>
        </p:txBody>
      </p:sp>
      <p:sp>
        <p:nvSpPr>
          <p:cNvPr id="26" name="MH_Number_1">
            <a:hlinkClick r:id="" action="ppaction://noaction"/>
            <a:extLst>
              <a:ext uri="{FF2B5EF4-FFF2-40B4-BE49-F238E27FC236}">
                <a16:creationId xmlns:a16="http://schemas.microsoft.com/office/drawing/2014/main" id="{933D0009-034C-4CD2-B2E2-7A47EC7C46B7}"/>
              </a:ext>
            </a:extLst>
          </p:cNvPr>
          <p:cNvSpPr/>
          <p:nvPr>
            <p:custDataLst>
              <p:tags r:id="rId10"/>
            </p:custDataLst>
          </p:nvPr>
        </p:nvSpPr>
        <p:spPr>
          <a:xfrm>
            <a:off x="4958774" y="4545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1.5</a:t>
            </a:r>
          </a:p>
        </p:txBody>
      </p:sp>
      <p:sp>
        <p:nvSpPr>
          <p:cNvPr id="27" name="MH_Number_1">
            <a:hlinkClick r:id="" action="ppaction://noaction"/>
            <a:extLst>
              <a:ext uri="{FF2B5EF4-FFF2-40B4-BE49-F238E27FC236}">
                <a16:creationId xmlns:a16="http://schemas.microsoft.com/office/drawing/2014/main" id="{BF6D36E0-558D-4F89-9E76-EA7287F5AF8A}"/>
              </a:ext>
            </a:extLst>
          </p:cNvPr>
          <p:cNvSpPr/>
          <p:nvPr>
            <p:custDataLst>
              <p:tags r:id="rId11"/>
            </p:custDataLst>
          </p:nvPr>
        </p:nvSpPr>
        <p:spPr>
          <a:xfrm>
            <a:off x="4958774" y="54923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1.6</a:t>
            </a:r>
          </a:p>
        </p:txBody>
      </p:sp>
      <p:sp>
        <p:nvSpPr>
          <p:cNvPr id="28" name="MH_Number_1">
            <a:hlinkClick r:id="" action="ppaction://noaction"/>
            <a:extLst>
              <a:ext uri="{FF2B5EF4-FFF2-40B4-BE49-F238E27FC236}">
                <a16:creationId xmlns:a16="http://schemas.microsoft.com/office/drawing/2014/main" id="{0EA86408-D7B1-4833-8303-48FF892FAD0F}"/>
              </a:ext>
            </a:extLst>
          </p:cNvPr>
          <p:cNvSpPr/>
          <p:nvPr>
            <p:custDataLst>
              <p:tags r:id="rId12"/>
            </p:custDataLst>
          </p:nvPr>
        </p:nvSpPr>
        <p:spPr>
          <a:xfrm>
            <a:off x="4936948" y="362251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3A98BC"/>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accent1"/>
                </a:solidFill>
                <a:latin typeface="Times New Roman"/>
                <a:ea typeface="微软雅黑"/>
                <a:cs typeface="Times New Roman" panose="02020603050405020304" pitchFamily="18" charset="0"/>
              </a:rPr>
              <a:t>1.4</a:t>
            </a:r>
          </a:p>
        </p:txBody>
      </p:sp>
    </p:spTree>
    <p:extLst>
      <p:ext uri="{BB962C8B-B14F-4D97-AF65-F5344CB8AC3E}">
        <p14:creationId xmlns:p14="http://schemas.microsoft.com/office/powerpoint/2010/main" val="968325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988084" y="3034299"/>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zh-CN" altLang="en-US" dirty="0">
                <a:latin typeface="Times New Roman"/>
                <a:ea typeface="微软雅黑"/>
              </a:rPr>
              <a:t>文字是最直接的新媒体营销内容表现形式，通过文字既可以描述营销的具体内容，也可以写作具有营销性质的软文、品牌推广故事、微商文案等，运营人员在通过各种新媒体渠道进行推广前，需要先掌握文字的具体写作和设计方法，提高营销内容的表达力，增加内容的阅读量和转发量。</a:t>
            </a:r>
          </a:p>
        </p:txBody>
      </p:sp>
    </p:spTree>
    <p:extLst>
      <p:ext uri="{BB962C8B-B14F-4D97-AF65-F5344CB8AC3E}">
        <p14:creationId xmlns:p14="http://schemas.microsoft.com/office/powerpoint/2010/main" val="2452593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46" name="文本框 45">
            <a:extLst>
              <a:ext uri="{FF2B5EF4-FFF2-40B4-BE49-F238E27FC236}">
                <a16:creationId xmlns:a16="http://schemas.microsoft.com/office/drawing/2014/main" id="{A0F505F1-7382-41D8-BD93-2D8837737CF2}"/>
              </a:ext>
            </a:extLst>
          </p:cNvPr>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a:extLst>
              <a:ext uri="{FF2B5EF4-FFF2-40B4-BE49-F238E27FC236}">
                <a16:creationId xmlns:a16="http://schemas.microsoft.com/office/drawing/2014/main" id="{BC5DB8C2-FE78-4D5E-98A8-947DDD6B53B6}"/>
              </a:ext>
            </a:extLst>
          </p:cNvPr>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a:extLst>
              <a:ext uri="{FF2B5EF4-FFF2-40B4-BE49-F238E27FC236}">
                <a16:creationId xmlns:a16="http://schemas.microsoft.com/office/drawing/2014/main" id="{5DBD91A7-466C-47BC-ADE3-5583F0D355E4}"/>
              </a:ext>
            </a:extLst>
          </p:cNvPr>
          <p:cNvSpPr txBox="1"/>
          <p:nvPr/>
        </p:nvSpPr>
        <p:spPr>
          <a:xfrm>
            <a:off x="2520663" y="3008720"/>
            <a:ext cx="6600658" cy="1107996"/>
          </a:xfrm>
          <a:prstGeom prst="rect">
            <a:avLst/>
          </a:prstGeom>
          <a:noFill/>
        </p:spPr>
        <p:txBody>
          <a:bodyPr wrap="square">
            <a:spAutoFit/>
          </a:bodyPr>
          <a:lstStyle/>
          <a:p>
            <a:pPr defTabSz="608843"/>
            <a:r>
              <a:rPr lang="en-US" altLang="zh-CN" sz="2200" dirty="0">
                <a:solidFill>
                  <a:prstClr val="black"/>
                </a:solidFill>
                <a:latin typeface="Times New Roman"/>
                <a:ea typeface="微软雅黑"/>
              </a:rPr>
              <a:t>1.</a:t>
            </a:r>
            <a:r>
              <a:rPr lang="zh-CN" altLang="en-US" sz="2200" dirty="0">
                <a:solidFill>
                  <a:prstClr val="black"/>
                </a:solidFill>
                <a:latin typeface="Times New Roman"/>
                <a:ea typeface="微软雅黑"/>
              </a:rPr>
              <a:t>了解新媒体文案的概念、特点及类型。</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2. </a:t>
            </a:r>
            <a:r>
              <a:rPr lang="zh-CN" altLang="en-US" sz="2200" dirty="0">
                <a:solidFill>
                  <a:prstClr val="black"/>
                </a:solidFill>
                <a:latin typeface="Times New Roman"/>
                <a:ea typeface="微软雅黑"/>
              </a:rPr>
              <a:t>了解新媒体文案的创作思维方式。</a:t>
            </a:r>
            <a:endParaRPr lang="en-US" altLang="zh-CN" sz="2200" dirty="0">
              <a:solidFill>
                <a:prstClr val="black"/>
              </a:solidFill>
              <a:latin typeface="Times New Roman"/>
              <a:ea typeface="微软雅黑"/>
            </a:endParaRPr>
          </a:p>
          <a:p>
            <a:pPr defTabSz="608843"/>
            <a:r>
              <a:rPr lang="en-US" altLang="zh-CN" sz="2200" dirty="0">
                <a:solidFill>
                  <a:prstClr val="black"/>
                </a:solidFill>
                <a:latin typeface="Times New Roman"/>
                <a:ea typeface="微软雅黑"/>
              </a:rPr>
              <a:t>3. </a:t>
            </a:r>
            <a:r>
              <a:rPr lang="zh-CN" altLang="en-US" sz="2200" dirty="0">
                <a:solidFill>
                  <a:prstClr val="black"/>
                </a:solidFill>
                <a:latin typeface="Times New Roman"/>
                <a:ea typeface="微软雅黑"/>
              </a:rPr>
              <a:t>掌握新媒体文案的创作技巧。</a:t>
            </a:r>
          </a:p>
        </p:txBody>
      </p:sp>
      <p:sp>
        <p:nvSpPr>
          <p:cNvPr id="81" name="文本框 80">
            <a:extLst>
              <a:ext uri="{FF2B5EF4-FFF2-40B4-BE49-F238E27FC236}">
                <a16:creationId xmlns:a16="http://schemas.microsoft.com/office/drawing/2014/main" id="{BF40B7BE-3078-4FFC-A494-0F32956EE061}"/>
              </a:ext>
            </a:extLst>
          </p:cNvPr>
          <p:cNvSpPr txBox="1"/>
          <p:nvPr/>
        </p:nvSpPr>
        <p:spPr>
          <a:xfrm>
            <a:off x="2639734" y="5169797"/>
            <a:ext cx="7454306" cy="769441"/>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能够利用新媒体文案的创作技巧，撰写常见的几种类型的新媒体 文案。</a:t>
            </a:r>
            <a:endParaRPr lang="en-US" altLang="zh-CN" sz="2200" dirty="0">
              <a:solidFill>
                <a:prstClr val="black"/>
              </a:solidFill>
              <a:latin typeface="Times New Roman"/>
              <a:ea typeface="微软雅黑"/>
            </a:endParaRPr>
          </a:p>
        </p:txBody>
      </p:sp>
      <p:grpSp>
        <p:nvGrpSpPr>
          <p:cNvPr id="82" name="组合 81">
            <a:extLst>
              <a:ext uri="{FF2B5EF4-FFF2-40B4-BE49-F238E27FC236}">
                <a16:creationId xmlns:a16="http://schemas.microsoft.com/office/drawing/2014/main" id="{09384BA8-C981-44E3-B8F8-F985CE306A97}"/>
              </a:ext>
            </a:extLst>
          </p:cNvPr>
          <p:cNvGrpSpPr/>
          <p:nvPr/>
        </p:nvGrpSpPr>
        <p:grpSpPr>
          <a:xfrm>
            <a:off x="1742795" y="2953438"/>
            <a:ext cx="766341" cy="623825"/>
            <a:chOff x="3721100" y="3419475"/>
            <a:chExt cx="858838" cy="682626"/>
          </a:xfrm>
          <a:solidFill>
            <a:schemeClr val="accent1">
              <a:lumMod val="50000"/>
            </a:schemeClr>
          </a:solidFill>
        </p:grpSpPr>
        <p:sp>
          <p:nvSpPr>
            <p:cNvPr id="83" name="Freeform 19">
              <a:extLst>
                <a:ext uri="{FF2B5EF4-FFF2-40B4-BE49-F238E27FC236}">
                  <a16:creationId xmlns:a16="http://schemas.microsoft.com/office/drawing/2014/main" id="{9BDF0F2C-1307-40B9-84CC-68039BED1CA8}"/>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a:extLst>
                <a:ext uri="{FF2B5EF4-FFF2-40B4-BE49-F238E27FC236}">
                  <a16:creationId xmlns:a16="http://schemas.microsoft.com/office/drawing/2014/main" id="{BC8F6ED3-3E6A-429F-AF56-481452A0FE8D}"/>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a:extLst>
                <a:ext uri="{FF2B5EF4-FFF2-40B4-BE49-F238E27FC236}">
                  <a16:creationId xmlns:a16="http://schemas.microsoft.com/office/drawing/2014/main" id="{270B3C0E-F917-41EF-8B0C-3A51F4FBE8D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a:extLst>
                <a:ext uri="{FF2B5EF4-FFF2-40B4-BE49-F238E27FC236}">
                  <a16:creationId xmlns:a16="http://schemas.microsoft.com/office/drawing/2014/main" id="{4690E392-DF86-419C-9040-21096F64549B}"/>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a:extLst>
                <a:ext uri="{FF2B5EF4-FFF2-40B4-BE49-F238E27FC236}">
                  <a16:creationId xmlns:a16="http://schemas.microsoft.com/office/drawing/2014/main" id="{15608FD7-236D-4007-BAB5-CA79277B812B}"/>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a:extLst>
              <a:ext uri="{FF2B5EF4-FFF2-40B4-BE49-F238E27FC236}">
                <a16:creationId xmlns:a16="http://schemas.microsoft.com/office/drawing/2014/main" id="{8FD06A89-87FB-4858-A653-AD75898D1F37}"/>
              </a:ext>
            </a:extLst>
          </p:cNvPr>
          <p:cNvGrpSpPr/>
          <p:nvPr/>
        </p:nvGrpSpPr>
        <p:grpSpPr>
          <a:xfrm>
            <a:off x="1779241" y="5114586"/>
            <a:ext cx="766341" cy="623825"/>
            <a:chOff x="3721100" y="3419475"/>
            <a:chExt cx="858838" cy="682626"/>
          </a:xfrm>
          <a:solidFill>
            <a:schemeClr val="accent1">
              <a:lumMod val="50000"/>
            </a:schemeClr>
          </a:solidFill>
        </p:grpSpPr>
        <p:sp>
          <p:nvSpPr>
            <p:cNvPr id="89" name="Freeform 19">
              <a:extLst>
                <a:ext uri="{FF2B5EF4-FFF2-40B4-BE49-F238E27FC236}">
                  <a16:creationId xmlns:a16="http://schemas.microsoft.com/office/drawing/2014/main" id="{0B1B5A3F-BFB5-406D-A7AE-90EC5AF5D00E}"/>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a:extLst>
                <a:ext uri="{FF2B5EF4-FFF2-40B4-BE49-F238E27FC236}">
                  <a16:creationId xmlns:a16="http://schemas.microsoft.com/office/drawing/2014/main" id="{AA746FDF-4315-4755-B67C-D98D7529272E}"/>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a:extLst>
                <a:ext uri="{FF2B5EF4-FFF2-40B4-BE49-F238E27FC236}">
                  <a16:creationId xmlns:a16="http://schemas.microsoft.com/office/drawing/2014/main" id="{A12B3FFB-F1DE-4DEA-8539-7C7D28AA1EBF}"/>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a:extLst>
                <a:ext uri="{FF2B5EF4-FFF2-40B4-BE49-F238E27FC236}">
                  <a16:creationId xmlns:a16="http://schemas.microsoft.com/office/drawing/2014/main" id="{D3E0B4CC-6A24-4A1C-8DA0-53335DCACBBC}"/>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a:extLst>
                <a:ext uri="{FF2B5EF4-FFF2-40B4-BE49-F238E27FC236}">
                  <a16:creationId xmlns:a16="http://schemas.microsoft.com/office/drawing/2014/main" id="{2B26E7D7-7844-4EA4-B5E9-474922562073}"/>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extLst>
      <p:ext uri="{BB962C8B-B14F-4D97-AF65-F5344CB8AC3E}">
        <p14:creationId xmlns:p14="http://schemas.microsoft.com/office/powerpoint/2010/main" val="6783582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50" name="矩形 49">
            <a:extLst>
              <a:ext uri="{FF2B5EF4-FFF2-40B4-BE49-F238E27FC236}">
                <a16:creationId xmlns:a16="http://schemas.microsoft.com/office/drawing/2014/main" id="{907925E1-B8B0-4C6D-9F01-54BB28187CB6}"/>
              </a:ext>
            </a:extLst>
          </p:cNvPr>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a:extLst>
              <a:ext uri="{FF2B5EF4-FFF2-40B4-BE49-F238E27FC236}">
                <a16:creationId xmlns:a16="http://schemas.microsoft.com/office/drawing/2014/main" id="{AC53FDFE-70EB-425C-8545-F6DE45C0A41B}"/>
              </a:ext>
            </a:extLst>
          </p:cNvPr>
          <p:cNvSpPr/>
          <p:nvPr/>
        </p:nvSpPr>
        <p:spPr>
          <a:xfrm>
            <a:off x="1903695" y="2598695"/>
            <a:ext cx="9435602"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第一届文物戏精大会</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有趣的文案技巧使国宝们在放飞自我（详见教材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P138</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p>
        </p:txBody>
      </p:sp>
      <p:grpSp>
        <p:nvGrpSpPr>
          <p:cNvPr id="53" name="组合 52">
            <a:extLst>
              <a:ext uri="{FF2B5EF4-FFF2-40B4-BE49-F238E27FC236}">
                <a16:creationId xmlns:a16="http://schemas.microsoft.com/office/drawing/2014/main" id="{7FEA34D3-19B0-461F-B2BC-DF9E4FBBC72E}"/>
              </a:ext>
            </a:extLst>
          </p:cNvPr>
          <p:cNvGrpSpPr/>
          <p:nvPr/>
        </p:nvGrpSpPr>
        <p:grpSpPr>
          <a:xfrm>
            <a:off x="1015730" y="2651396"/>
            <a:ext cx="766341" cy="623825"/>
            <a:chOff x="3721100" y="3419475"/>
            <a:chExt cx="858838" cy="682626"/>
          </a:xfrm>
          <a:solidFill>
            <a:schemeClr val="accent1">
              <a:lumMod val="50000"/>
            </a:schemeClr>
          </a:solidFill>
        </p:grpSpPr>
        <p:sp>
          <p:nvSpPr>
            <p:cNvPr id="73" name="Freeform 19">
              <a:extLst>
                <a:ext uri="{FF2B5EF4-FFF2-40B4-BE49-F238E27FC236}">
                  <a16:creationId xmlns:a16="http://schemas.microsoft.com/office/drawing/2014/main" id="{CDD16295-9545-4A55-A80B-E46A30299F80}"/>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a:extLst>
                <a:ext uri="{FF2B5EF4-FFF2-40B4-BE49-F238E27FC236}">
                  <a16:creationId xmlns:a16="http://schemas.microsoft.com/office/drawing/2014/main" id="{E9C4E863-D9EF-4579-8F50-74324258A90A}"/>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a:extLst>
                <a:ext uri="{FF2B5EF4-FFF2-40B4-BE49-F238E27FC236}">
                  <a16:creationId xmlns:a16="http://schemas.microsoft.com/office/drawing/2014/main" id="{BBC47A37-E012-42AF-A18B-0F3DF5B9D16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a:extLst>
                <a:ext uri="{FF2B5EF4-FFF2-40B4-BE49-F238E27FC236}">
                  <a16:creationId xmlns:a16="http://schemas.microsoft.com/office/drawing/2014/main" id="{FD1E838A-2D8F-426A-8A8C-6B5C0C78129F}"/>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a:extLst>
                <a:ext uri="{FF2B5EF4-FFF2-40B4-BE49-F238E27FC236}">
                  <a16:creationId xmlns:a16="http://schemas.microsoft.com/office/drawing/2014/main" id="{6E6238CF-DAC6-4202-B645-69A063AA62F5}"/>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grpSp>
        <p:nvGrpSpPr>
          <p:cNvPr id="40" name="组合 39">
            <a:extLst>
              <a:ext uri="{FF2B5EF4-FFF2-40B4-BE49-F238E27FC236}">
                <a16:creationId xmlns:a16="http://schemas.microsoft.com/office/drawing/2014/main" id="{5623E6F4-6732-4FBA-A26B-111CC1F0936F}"/>
              </a:ext>
            </a:extLst>
          </p:cNvPr>
          <p:cNvGrpSpPr/>
          <p:nvPr/>
        </p:nvGrpSpPr>
        <p:grpSpPr>
          <a:xfrm>
            <a:off x="4222402" y="3334874"/>
            <a:ext cx="3446780" cy="2501265"/>
            <a:chOff x="0" y="0"/>
            <a:chExt cx="3426153" cy="2520315"/>
          </a:xfrm>
        </p:grpSpPr>
        <p:pic>
          <p:nvPicPr>
            <p:cNvPr id="46" name="图片 45" descr="1901213931_51200-0196-0169_epub">
              <a:extLst>
                <a:ext uri="{FF2B5EF4-FFF2-40B4-BE49-F238E27FC236}">
                  <a16:creationId xmlns:a16="http://schemas.microsoft.com/office/drawing/2014/main" id="{37A5173F-DD70-44F3-A140-674669335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3903" y="0"/>
              <a:ext cx="1492250" cy="2501265"/>
            </a:xfrm>
            <a:prstGeom prst="rect">
              <a:avLst/>
            </a:prstGeom>
          </p:spPr>
        </p:pic>
        <p:pic>
          <p:nvPicPr>
            <p:cNvPr id="48" name="图片 47" descr="t01076e95760adf4625.webp">
              <a:extLst>
                <a:ext uri="{FF2B5EF4-FFF2-40B4-BE49-F238E27FC236}">
                  <a16:creationId xmlns:a16="http://schemas.microsoft.com/office/drawing/2014/main" id="{A403413F-69F1-4F1E-BEE3-9A6E41FF0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562100" cy="2520315"/>
            </a:xfrm>
            <a:prstGeom prst="rect">
              <a:avLst/>
            </a:prstGeom>
          </p:spPr>
        </p:pic>
      </p:grpSp>
    </p:spTree>
    <p:extLst>
      <p:ext uri="{BB962C8B-B14F-4D97-AF65-F5344CB8AC3E}">
        <p14:creationId xmlns:p14="http://schemas.microsoft.com/office/powerpoint/2010/main" val="18547419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a:t>
            </a:r>
            <a:r>
              <a:rPr lang="zh-CN" altLang="en-US" dirty="0"/>
              <a:t>　新媒体文案基础</a:t>
            </a:r>
          </a:p>
        </p:txBody>
      </p:sp>
      <p:sp>
        <p:nvSpPr>
          <p:cNvPr id="3" name="内容占位符 2"/>
          <p:cNvSpPr>
            <a:spLocks noGrp="1"/>
          </p:cNvSpPr>
          <p:nvPr>
            <p:ph idx="1"/>
          </p:nvPr>
        </p:nvSpPr>
        <p:spPr>
          <a:xfrm>
            <a:off x="705335" y="1328102"/>
            <a:ext cx="10376147" cy="4201795"/>
          </a:xfrm>
        </p:spPr>
        <p:txBody>
          <a:bodyPr>
            <a:normAutofit/>
          </a:bodyPr>
          <a:lstStyle/>
          <a:p>
            <a:pPr marL="457200" indent="-457200">
              <a:buAutoNum type="arabicPeriod"/>
            </a:pPr>
            <a:r>
              <a:rPr lang="zh-CN" altLang="en-US" dirty="0"/>
              <a:t>新媒体文案的概念</a:t>
            </a:r>
            <a:endParaRPr lang="en-US" altLang="zh-CN" dirty="0"/>
          </a:p>
          <a:p>
            <a:pPr indent="0"/>
            <a:r>
              <a:rPr lang="en-US" altLang="zh-CN" dirty="0"/>
              <a:t>       </a:t>
            </a:r>
            <a:r>
              <a:rPr lang="zh-CN" altLang="en-US" dirty="0"/>
              <a:t>文案来源于广告行业，是“广告文案”的简称，也是企业为达成商业目的的表现形式。目前，广告界的文案有广义和狭义之分。狭义的广告文案是指广告作品的全部，包括广告的语言文字、图片、创意等表现形式。狭义的广告文案仅指广告作品中的语言文字部分，如广告的标题、副标题、广告语、活动主题的文字</a:t>
            </a:r>
            <a:r>
              <a:rPr lang="en-US" altLang="zh-CN" dirty="0"/>
              <a:t>A</a:t>
            </a:r>
            <a:r>
              <a:rPr lang="zh-CN" altLang="en-US" dirty="0"/>
              <a:t>。新媒体文案主要基于新型的媒体而重点输出广告的内容和创意。</a:t>
            </a:r>
          </a:p>
        </p:txBody>
      </p:sp>
    </p:spTree>
    <p:extLst>
      <p:ext uri="{BB962C8B-B14F-4D97-AF65-F5344CB8AC3E}">
        <p14:creationId xmlns:p14="http://schemas.microsoft.com/office/powerpoint/2010/main" val="3518797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a:t>
            </a:r>
            <a:r>
              <a:rPr lang="zh-CN" altLang="en-US" dirty="0"/>
              <a:t>　新媒体文案基础</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a:extLst>
              <a:ext uri="{FF2B5EF4-FFF2-40B4-BE49-F238E27FC236}">
                <a16:creationId xmlns:a16="http://schemas.microsoft.com/office/drawing/2014/main" id="{F12A6606-2A43-491D-89B8-86DAFD7952BA}"/>
              </a:ext>
            </a:extLst>
          </p:cNvPr>
          <p:cNvGrpSpPr/>
          <p:nvPr/>
        </p:nvGrpSpPr>
        <p:grpSpPr>
          <a:xfrm>
            <a:off x="1925977" y="1088740"/>
            <a:ext cx="9744027" cy="4676851"/>
            <a:chOff x="2683497" y="1417214"/>
            <a:chExt cx="9116638" cy="4676851"/>
          </a:xfrm>
        </p:grpSpPr>
        <p:sp>
          <p:nvSpPr>
            <p:cNvPr id="17" name="Freeform 5"/>
            <p:cNvSpPr>
              <a:spLocks noEditPoints="1"/>
            </p:cNvSpPr>
            <p:nvPr/>
          </p:nvSpPr>
          <p:spPr bwMode="auto">
            <a:xfrm>
              <a:off x="4785156" y="1417214"/>
              <a:ext cx="4262959" cy="4492678"/>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3A98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608843"/>
              <a:endParaRPr lang="zh-CN" altLang="en-US" sz="2000">
                <a:solidFill>
                  <a:prstClr val="white"/>
                </a:solidFill>
                <a:latin typeface="Times New Roman"/>
                <a:ea typeface="微软雅黑"/>
              </a:endParaRPr>
            </a:p>
          </p:txBody>
        </p:sp>
        <p:sp>
          <p:nvSpPr>
            <p:cNvPr id="18" name="椭圆 17"/>
            <p:cNvSpPr/>
            <p:nvPr/>
          </p:nvSpPr>
          <p:spPr>
            <a:xfrm>
              <a:off x="4785156" y="2571741"/>
              <a:ext cx="1406940" cy="1406208"/>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2000" b="1" dirty="0">
                  <a:solidFill>
                    <a:prstClr val="white"/>
                  </a:solidFill>
                  <a:latin typeface="Times New Roman"/>
                  <a:ea typeface="微软雅黑"/>
                </a:rPr>
                <a:t>2</a:t>
              </a:r>
              <a:endParaRPr lang="zh-CN" altLang="en-US" sz="2000" b="1" dirty="0">
                <a:solidFill>
                  <a:prstClr val="white"/>
                </a:solidFill>
                <a:latin typeface="Times New Roman"/>
                <a:ea typeface="微软雅黑"/>
              </a:endParaRPr>
            </a:p>
          </p:txBody>
        </p:sp>
        <p:sp>
          <p:nvSpPr>
            <p:cNvPr id="19" name="椭圆 18"/>
            <p:cNvSpPr/>
            <p:nvPr/>
          </p:nvSpPr>
          <p:spPr>
            <a:xfrm>
              <a:off x="5606676" y="4254399"/>
              <a:ext cx="1039276" cy="1038735"/>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2000" b="1" dirty="0">
                  <a:solidFill>
                    <a:prstClr val="white"/>
                  </a:solidFill>
                  <a:latin typeface="Times New Roman"/>
                  <a:ea typeface="微软雅黑"/>
                </a:rPr>
                <a:t>3</a:t>
              </a:r>
              <a:endParaRPr lang="zh-CN" altLang="en-US" sz="2000" b="1" dirty="0">
                <a:solidFill>
                  <a:prstClr val="white"/>
                </a:solidFill>
                <a:latin typeface="Times New Roman"/>
                <a:ea typeface="微软雅黑"/>
              </a:endParaRPr>
            </a:p>
          </p:txBody>
        </p:sp>
        <p:sp>
          <p:nvSpPr>
            <p:cNvPr id="20" name="椭圆 19"/>
            <p:cNvSpPr/>
            <p:nvPr/>
          </p:nvSpPr>
          <p:spPr>
            <a:xfrm>
              <a:off x="6951311" y="4864991"/>
              <a:ext cx="1038439" cy="1037899"/>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2000" b="1" dirty="0">
                  <a:solidFill>
                    <a:prstClr val="white"/>
                  </a:solidFill>
                  <a:latin typeface="Times New Roman"/>
                  <a:ea typeface="微软雅黑"/>
                </a:rPr>
                <a:t>4</a:t>
              </a:r>
              <a:endParaRPr lang="zh-CN" altLang="en-US" sz="2000" b="1" dirty="0">
                <a:solidFill>
                  <a:prstClr val="white"/>
                </a:solidFill>
                <a:latin typeface="Times New Roman"/>
                <a:ea typeface="微软雅黑"/>
              </a:endParaRPr>
            </a:p>
          </p:txBody>
        </p:sp>
        <p:sp>
          <p:nvSpPr>
            <p:cNvPr id="21" name="椭圆 20"/>
            <p:cNvSpPr/>
            <p:nvPr/>
          </p:nvSpPr>
          <p:spPr>
            <a:xfrm>
              <a:off x="5606677" y="1417215"/>
              <a:ext cx="1165696" cy="1165090"/>
            </a:xfrm>
            <a:prstGeom prst="ellipse">
              <a:avLst/>
            </a:prstGeom>
            <a:solidFill>
              <a:srgbClr val="F830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2000" b="1" dirty="0">
                  <a:solidFill>
                    <a:prstClr val="white"/>
                  </a:solidFill>
                  <a:latin typeface="Times New Roman"/>
                  <a:ea typeface="微软雅黑"/>
                </a:rPr>
                <a:t>1</a:t>
              </a:r>
              <a:endParaRPr lang="zh-CN" altLang="en-US" sz="2000" b="1" dirty="0">
                <a:solidFill>
                  <a:prstClr val="white"/>
                </a:solidFill>
                <a:latin typeface="Times New Roman"/>
                <a:ea typeface="微软雅黑"/>
              </a:endParaRPr>
            </a:p>
          </p:txBody>
        </p:sp>
        <p:sp>
          <p:nvSpPr>
            <p:cNvPr id="22" name="文本框 21"/>
            <p:cNvSpPr txBox="1"/>
            <p:nvPr/>
          </p:nvSpPr>
          <p:spPr>
            <a:xfrm>
              <a:off x="7132955" y="2876324"/>
              <a:ext cx="1846983" cy="830997"/>
            </a:xfrm>
            <a:prstGeom prst="rect">
              <a:avLst/>
            </a:prstGeom>
            <a:noFill/>
          </p:spPr>
          <p:txBody>
            <a:bodyPr wrap="square" rtlCol="0">
              <a:spAutoFit/>
            </a:bodyPr>
            <a:lstStyle/>
            <a:p>
              <a:pPr algn="ctr" defTabSz="608843"/>
              <a:r>
                <a:rPr lang="zh-CN" altLang="en-US" sz="2400" b="1" dirty="0">
                  <a:solidFill>
                    <a:prstClr val="black"/>
                  </a:solidFill>
                  <a:latin typeface="微软雅黑" panose="020B0503020204020204" pitchFamily="34" charset="-122"/>
                  <a:ea typeface="微软雅黑" panose="020B0503020204020204" pitchFamily="34" charset="-122"/>
                </a:rPr>
                <a:t>新媒体文案的特点</a:t>
              </a:r>
            </a:p>
          </p:txBody>
        </p:sp>
        <p:sp>
          <p:nvSpPr>
            <p:cNvPr id="23" name="文本框 22"/>
            <p:cNvSpPr txBox="1"/>
            <p:nvPr/>
          </p:nvSpPr>
          <p:spPr>
            <a:xfrm>
              <a:off x="3912317" y="1759132"/>
              <a:ext cx="2915703" cy="400110"/>
            </a:xfrm>
            <a:prstGeom prst="rect">
              <a:avLst/>
            </a:prstGeom>
            <a:noFill/>
          </p:spPr>
          <p:txBody>
            <a:bodyPr wrap="square" rtlCol="0">
              <a:spAutoFit/>
            </a:bodyPr>
            <a:lstStyle/>
            <a:p>
              <a:pPr defTabSz="608843"/>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发布成本低</a:t>
              </a:r>
            </a:p>
          </p:txBody>
        </p:sp>
        <p:sp>
          <p:nvSpPr>
            <p:cNvPr id="24" name="文本框 23"/>
            <p:cNvSpPr txBox="1"/>
            <p:nvPr/>
          </p:nvSpPr>
          <p:spPr>
            <a:xfrm>
              <a:off x="2762565" y="3128428"/>
              <a:ext cx="2755748" cy="400110"/>
            </a:xfrm>
            <a:prstGeom prst="rect">
              <a:avLst/>
            </a:prstGeom>
            <a:noFill/>
          </p:spPr>
          <p:txBody>
            <a:bodyPr wrap="square" rtlCol="0">
              <a:spAutoFit/>
            </a:bodyPr>
            <a:lstStyle/>
            <a:p>
              <a:pPr defTabSz="608843"/>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传播渠道多样化</a:t>
              </a:r>
            </a:p>
          </p:txBody>
        </p:sp>
        <p:sp>
          <p:nvSpPr>
            <p:cNvPr id="25" name="文本框 24"/>
            <p:cNvSpPr txBox="1"/>
            <p:nvPr/>
          </p:nvSpPr>
          <p:spPr>
            <a:xfrm>
              <a:off x="2683497" y="4549202"/>
              <a:ext cx="4262959" cy="400110"/>
            </a:xfrm>
            <a:prstGeom prst="rect">
              <a:avLst/>
            </a:prstGeom>
            <a:noFill/>
          </p:spPr>
          <p:txBody>
            <a:bodyPr wrap="square" rtlCol="0">
              <a:spAutoFit/>
            </a:bodyPr>
            <a:lstStyle/>
            <a:p>
              <a:pPr defTabSz="608843"/>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从单人发声到人人自媒体</a:t>
              </a:r>
            </a:p>
          </p:txBody>
        </p:sp>
        <p:sp>
          <p:nvSpPr>
            <p:cNvPr id="26" name="文本框 25"/>
            <p:cNvSpPr txBox="1"/>
            <p:nvPr/>
          </p:nvSpPr>
          <p:spPr>
            <a:xfrm>
              <a:off x="4994894" y="5428996"/>
              <a:ext cx="2805344" cy="400110"/>
            </a:xfrm>
            <a:prstGeom prst="rect">
              <a:avLst/>
            </a:prstGeom>
            <a:noFill/>
          </p:spPr>
          <p:txBody>
            <a:bodyPr wrap="square" rtlCol="0">
              <a:spAutoFit/>
            </a:bodyPr>
            <a:lstStyle/>
            <a:p>
              <a:pPr defTabSz="608843"/>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目标用户更精准</a:t>
              </a:r>
            </a:p>
          </p:txBody>
        </p:sp>
        <p:sp>
          <p:nvSpPr>
            <p:cNvPr id="15" name="椭圆 14">
              <a:extLst>
                <a:ext uri="{FF2B5EF4-FFF2-40B4-BE49-F238E27FC236}">
                  <a16:creationId xmlns:a16="http://schemas.microsoft.com/office/drawing/2014/main" id="{280D62F2-D12A-4F5B-948B-69C1707FD3E8}"/>
                </a:ext>
              </a:extLst>
            </p:cNvPr>
            <p:cNvSpPr/>
            <p:nvPr/>
          </p:nvSpPr>
          <p:spPr>
            <a:xfrm>
              <a:off x="8654394" y="4579248"/>
              <a:ext cx="1038439" cy="1037899"/>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2000" b="1" dirty="0">
                  <a:solidFill>
                    <a:prstClr val="white"/>
                  </a:solidFill>
                  <a:latin typeface="Times New Roman"/>
                  <a:ea typeface="微软雅黑"/>
                </a:rPr>
                <a:t>5</a:t>
              </a:r>
              <a:endParaRPr lang="zh-CN" altLang="en-US" sz="2000" b="1" dirty="0">
                <a:solidFill>
                  <a:prstClr val="white"/>
                </a:solidFill>
                <a:latin typeface="Times New Roman"/>
                <a:ea typeface="微软雅黑"/>
              </a:endParaRPr>
            </a:p>
          </p:txBody>
        </p:sp>
        <p:pic>
          <p:nvPicPr>
            <p:cNvPr id="4" name="图片 3">
              <a:extLst>
                <a:ext uri="{FF2B5EF4-FFF2-40B4-BE49-F238E27FC236}">
                  <a16:creationId xmlns:a16="http://schemas.microsoft.com/office/drawing/2014/main" id="{4D8034B1-1343-4DF1-B82B-6ED7FC3851DC}"/>
                </a:ext>
              </a:extLst>
            </p:cNvPr>
            <p:cNvPicPr>
              <a:picLocks noChangeAspect="1"/>
            </p:cNvPicPr>
            <p:nvPr/>
          </p:nvPicPr>
          <p:blipFill>
            <a:blip r:embed="rId2"/>
            <a:stretch>
              <a:fillRect/>
            </a:stretch>
          </p:blipFill>
          <p:spPr>
            <a:xfrm rot="3546745">
              <a:off x="8437485" y="4127743"/>
              <a:ext cx="586791" cy="457240"/>
            </a:xfrm>
            <a:prstGeom prst="rect">
              <a:avLst/>
            </a:prstGeom>
          </p:spPr>
        </p:pic>
        <p:sp>
          <p:nvSpPr>
            <p:cNvPr id="27" name="文本框 26">
              <a:extLst>
                <a:ext uri="{FF2B5EF4-FFF2-40B4-BE49-F238E27FC236}">
                  <a16:creationId xmlns:a16="http://schemas.microsoft.com/office/drawing/2014/main" id="{1F7EC9F4-80F6-482E-A5E9-34DCAA69C08A}"/>
                </a:ext>
              </a:extLst>
            </p:cNvPr>
            <p:cNvSpPr txBox="1"/>
            <p:nvPr/>
          </p:nvSpPr>
          <p:spPr>
            <a:xfrm>
              <a:off x="8478114" y="5693955"/>
              <a:ext cx="3322021" cy="400110"/>
            </a:xfrm>
            <a:prstGeom prst="rect">
              <a:avLst/>
            </a:prstGeom>
            <a:noFill/>
          </p:spPr>
          <p:txBody>
            <a:bodyPr wrap="square" rtlCol="0">
              <a:spAutoFit/>
            </a:bodyPr>
            <a:lstStyle/>
            <a:p>
              <a:pPr defTabSz="608843"/>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文体更显短、平、快</a:t>
              </a:r>
            </a:p>
          </p:txBody>
        </p:sp>
      </p:grpSp>
      <p:sp>
        <p:nvSpPr>
          <p:cNvPr id="28" name="文本框 27">
            <a:extLst>
              <a:ext uri="{FF2B5EF4-FFF2-40B4-BE49-F238E27FC236}">
                <a16:creationId xmlns:a16="http://schemas.microsoft.com/office/drawing/2014/main" id="{EB2F03D5-FD4F-406D-A634-A01735014974}"/>
              </a:ext>
            </a:extLst>
          </p:cNvPr>
          <p:cNvSpPr txBox="1"/>
          <p:nvPr/>
        </p:nvSpPr>
        <p:spPr>
          <a:xfrm>
            <a:off x="959221" y="941317"/>
            <a:ext cx="6533964" cy="369332"/>
          </a:xfrm>
          <a:prstGeom prst="rect">
            <a:avLst/>
          </a:prstGeom>
          <a:noFill/>
        </p:spPr>
        <p:txBody>
          <a:bodyPr wrap="square">
            <a:spAutoFit/>
          </a:bodyPr>
          <a:lstStyle/>
          <a:p>
            <a:r>
              <a:rPr lang="en-US" altLang="zh-CN" dirty="0"/>
              <a:t>2.</a:t>
            </a:r>
            <a:r>
              <a:rPr lang="zh-CN" altLang="en-US" dirty="0"/>
              <a:t>新媒体文案的特点</a:t>
            </a:r>
          </a:p>
        </p:txBody>
      </p:sp>
    </p:spTree>
    <p:extLst>
      <p:ext uri="{BB962C8B-B14F-4D97-AF65-F5344CB8AC3E}">
        <p14:creationId xmlns:p14="http://schemas.microsoft.com/office/powerpoint/2010/main" val="2391649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a:t>
            </a:r>
            <a:r>
              <a:rPr lang="zh-CN" altLang="en-US" dirty="0"/>
              <a:t>　新媒体文案基础</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29" name="文本框 28">
            <a:extLst>
              <a:ext uri="{FF2B5EF4-FFF2-40B4-BE49-F238E27FC236}">
                <a16:creationId xmlns:a16="http://schemas.microsoft.com/office/drawing/2014/main" id="{9CB14103-A449-4BFA-A732-9ACC2A56110C}"/>
              </a:ext>
            </a:extLst>
          </p:cNvPr>
          <p:cNvSpPr txBox="1"/>
          <p:nvPr/>
        </p:nvSpPr>
        <p:spPr>
          <a:xfrm>
            <a:off x="1793290" y="2417500"/>
            <a:ext cx="6533964" cy="1530291"/>
          </a:xfrm>
          <a:prstGeom prst="rect">
            <a:avLst/>
          </a:prstGeom>
          <a:noFill/>
        </p:spPr>
        <p:txBody>
          <a:bodyPr wrap="square">
            <a:spAutoFit/>
          </a:bodyPr>
          <a:lstStyle/>
          <a:p>
            <a:pPr algn="just">
              <a:lnSpc>
                <a:spcPct val="105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7175"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你认为以下哪条美团文案更适合新媒体传播？</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7175"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）餐餐优惠（大牌美食</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4</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折起）。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7175"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）从早餐到中餐再到晚餐，优惠享不停。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7175"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3</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）早中晚，餐餐打折，优惠享不停。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155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a:t>
            </a:r>
            <a:r>
              <a:rPr lang="zh-CN" altLang="en-US" dirty="0"/>
              <a:t>　新媒体文案基础</a:t>
            </a:r>
          </a:p>
        </p:txBody>
      </p:sp>
      <p:sp>
        <p:nvSpPr>
          <p:cNvPr id="3" name="内容占位符 2"/>
          <p:cNvSpPr>
            <a:spLocks noGrp="1"/>
          </p:cNvSpPr>
          <p:nvPr>
            <p:ph idx="1"/>
          </p:nvPr>
        </p:nvSpPr>
        <p:spPr>
          <a:xfrm>
            <a:off x="705335" y="1328102"/>
            <a:ext cx="10376147" cy="4201795"/>
          </a:xfrm>
        </p:spPr>
        <p:txBody>
          <a:bodyPr>
            <a:normAutofit/>
          </a:bodyPr>
          <a:lstStyle/>
          <a:p>
            <a:pPr indent="0"/>
            <a:r>
              <a:rPr lang="en-US" altLang="zh-CN" dirty="0"/>
              <a:t>3.</a:t>
            </a:r>
            <a:r>
              <a:rPr lang="zh-CN" altLang="en-US" dirty="0"/>
              <a:t>新媒体文案的常见类型</a:t>
            </a:r>
            <a:endParaRPr lang="en-US" altLang="zh-CN" dirty="0"/>
          </a:p>
          <a:p>
            <a:pPr indent="0"/>
            <a:r>
              <a:rPr lang="en-US" altLang="zh-CN" dirty="0"/>
              <a:t>        </a:t>
            </a:r>
            <a:r>
              <a:rPr lang="zh-CN" altLang="en-US" dirty="0"/>
              <a:t>新媒体文案的种类可以按不同标准进行划分，比如可以案营销目的分、可以按文案篇幅分，还可以按渠道及表现方式分。</a:t>
            </a:r>
            <a:endParaRPr lang="en-US" altLang="zh-CN" dirty="0"/>
          </a:p>
          <a:p>
            <a:pPr indent="0"/>
            <a:r>
              <a:rPr lang="zh-CN" altLang="en-US" dirty="0"/>
              <a:t>（</a:t>
            </a:r>
            <a:r>
              <a:rPr lang="en-US" altLang="zh-CN" dirty="0"/>
              <a:t>1</a:t>
            </a:r>
            <a:r>
              <a:rPr lang="zh-CN" altLang="en-US" dirty="0"/>
              <a:t>）按营销目的分：销售文案和传播文案。</a:t>
            </a:r>
            <a:endParaRPr lang="en-US" altLang="zh-CN" dirty="0"/>
          </a:p>
          <a:p>
            <a:pPr indent="0"/>
            <a:r>
              <a:rPr lang="zh-CN" altLang="en-US" dirty="0"/>
              <a:t>（</a:t>
            </a:r>
            <a:r>
              <a:rPr lang="en-US" altLang="zh-CN" dirty="0"/>
              <a:t>2</a:t>
            </a:r>
            <a:r>
              <a:rPr lang="zh-CN" altLang="en-US" dirty="0"/>
              <a:t>）按文章的篇幅分：长文案和短文案。</a:t>
            </a:r>
            <a:endParaRPr lang="en-US" altLang="zh-CN" dirty="0"/>
          </a:p>
          <a:p>
            <a:pPr indent="0"/>
            <a:r>
              <a:rPr lang="zh-CN" altLang="en-US" dirty="0"/>
              <a:t>（</a:t>
            </a:r>
            <a:r>
              <a:rPr lang="en-US" altLang="zh-CN" dirty="0"/>
              <a:t>3</a:t>
            </a:r>
            <a:r>
              <a:rPr lang="zh-CN" altLang="en-US" dirty="0"/>
              <a:t>）按渠道及表现方式分。不同的传播渠道，文案的表现形式不同，按渠道分可以分为微博文案、头条号文案、百家号文案、微信推文、知乎推文等。微信朋友圈支持纯文字、文字配图或文字付视频；微信公众号支持多种形式的文案。</a:t>
            </a:r>
          </a:p>
        </p:txBody>
      </p:sp>
    </p:spTree>
    <p:extLst>
      <p:ext uri="{BB962C8B-B14F-4D97-AF65-F5344CB8AC3E}">
        <p14:creationId xmlns:p14="http://schemas.microsoft.com/office/powerpoint/2010/main" val="2834463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a:t>
            </a:r>
            <a:r>
              <a:rPr lang="zh-CN" altLang="en-US" dirty="0"/>
              <a:t>　新媒体文案基础</a:t>
            </a:r>
          </a:p>
        </p:txBody>
      </p:sp>
      <p:sp>
        <p:nvSpPr>
          <p:cNvPr id="3" name="内容占位符 2"/>
          <p:cNvSpPr>
            <a:spLocks noGrp="1"/>
          </p:cNvSpPr>
          <p:nvPr>
            <p:ph idx="1"/>
          </p:nvPr>
        </p:nvSpPr>
        <p:spPr>
          <a:xfrm>
            <a:off x="705335" y="1177631"/>
            <a:ext cx="10376147" cy="4201795"/>
          </a:xfrm>
        </p:spPr>
        <p:txBody>
          <a:bodyPr>
            <a:normAutofit/>
          </a:bodyPr>
          <a:lstStyle/>
          <a:p>
            <a:r>
              <a:rPr lang="en-US" altLang="zh-CN" dirty="0"/>
              <a:t>4.</a:t>
            </a:r>
            <a:r>
              <a:rPr lang="zh-CN" altLang="en-US" dirty="0"/>
              <a:t>新媒体文案的创作步骤</a:t>
            </a:r>
            <a:endParaRPr lang="en-US" altLang="zh-CN" dirty="0"/>
          </a:p>
          <a:p>
            <a:r>
              <a:rPr lang="zh-CN" altLang="en-US" dirty="0"/>
              <a:t>创作文案可以简单分为四个步骤：</a:t>
            </a:r>
            <a:endParaRPr lang="en-US" altLang="zh-CN" dirty="0"/>
          </a:p>
          <a:p>
            <a:r>
              <a:rPr lang="zh-CN" altLang="en-US" dirty="0"/>
              <a:t>（</a:t>
            </a:r>
            <a:r>
              <a:rPr lang="en-US" altLang="zh-CN" dirty="0"/>
              <a:t>1</a:t>
            </a:r>
            <a:r>
              <a:rPr lang="zh-CN" altLang="en-US" dirty="0"/>
              <a:t>）明确文案写作目的。</a:t>
            </a:r>
            <a:endParaRPr lang="en-US" altLang="zh-CN" dirty="0"/>
          </a:p>
          <a:p>
            <a:r>
              <a:rPr lang="zh-CN" altLang="en-US" dirty="0"/>
              <a:t>（</a:t>
            </a:r>
            <a:r>
              <a:rPr lang="en-US" altLang="zh-CN" dirty="0"/>
              <a:t>2</a:t>
            </a:r>
            <a:r>
              <a:rPr lang="zh-CN" altLang="en-US" dirty="0"/>
              <a:t>）列创意纲要。</a:t>
            </a:r>
            <a:endParaRPr lang="en-US" altLang="zh-CN" dirty="0"/>
          </a:p>
          <a:p>
            <a:r>
              <a:rPr lang="zh-CN" altLang="en-US" dirty="0"/>
              <a:t>（</a:t>
            </a:r>
            <a:r>
              <a:rPr lang="en-US" altLang="zh-CN" dirty="0"/>
              <a:t>3</a:t>
            </a:r>
            <a:r>
              <a:rPr lang="zh-CN" altLang="en-US" dirty="0"/>
              <a:t>）文案创意的写作输出。</a:t>
            </a:r>
            <a:endParaRPr lang="en-US" altLang="zh-CN" dirty="0"/>
          </a:p>
          <a:p>
            <a:r>
              <a:rPr lang="zh-CN" altLang="en-US" dirty="0"/>
              <a:t>（</a:t>
            </a:r>
            <a:r>
              <a:rPr lang="en-US" altLang="zh-CN" dirty="0"/>
              <a:t>4</a:t>
            </a:r>
            <a:r>
              <a:rPr lang="zh-CN" altLang="en-US" dirty="0"/>
              <a:t>）文案复盘。</a:t>
            </a:r>
          </a:p>
        </p:txBody>
      </p:sp>
    </p:spTree>
    <p:extLst>
      <p:ext uri="{BB962C8B-B14F-4D97-AF65-F5344CB8AC3E}">
        <p14:creationId xmlns:p14="http://schemas.microsoft.com/office/powerpoint/2010/main" val="3652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a:t>
            </a:r>
            <a:r>
              <a:rPr lang="zh-CN" altLang="en-US" dirty="0"/>
              <a:t>　新媒体文案的创作思维方式</a:t>
            </a:r>
          </a:p>
        </p:txBody>
      </p:sp>
      <p:sp>
        <p:nvSpPr>
          <p:cNvPr id="3" name="内容占位符 2"/>
          <p:cNvSpPr>
            <a:spLocks noGrp="1"/>
          </p:cNvSpPr>
          <p:nvPr>
            <p:ph idx="1"/>
          </p:nvPr>
        </p:nvSpPr>
        <p:spPr>
          <a:xfrm>
            <a:off x="563293" y="903676"/>
            <a:ext cx="10376147" cy="2799565"/>
          </a:xfrm>
        </p:spPr>
        <p:txBody>
          <a:bodyPr>
            <a:normAutofit/>
          </a:bodyPr>
          <a:lstStyle/>
          <a:p>
            <a:r>
              <a:rPr lang="en-US" altLang="zh-CN" dirty="0"/>
              <a:t>1.</a:t>
            </a:r>
            <a:r>
              <a:rPr lang="zh-CN" altLang="en-US" dirty="0"/>
              <a:t>用户思维</a:t>
            </a:r>
            <a:endParaRPr lang="en-US" altLang="zh-CN" dirty="0"/>
          </a:p>
          <a:p>
            <a:r>
              <a:rPr lang="zh-CN" altLang="en-US" dirty="0"/>
              <a:t>新媒体营销文案人员在进行创作时，要始终把握读者即用户的思维方式，从“用户”的视角去构思，去感受用户的感受，站在用户的角度去思考，什么样的文案能够影响消费者的感知。新媒体文案是用户感受的设计，而不是产生文字或图片的设计。用户思维是把每一个消费者都当成忠实的朋友，产品是链接他们关系的唯一媒介。用户思维还是是信任与认同的思维。</a:t>
            </a:r>
          </a:p>
        </p:txBody>
      </p:sp>
      <p:sp>
        <p:nvSpPr>
          <p:cNvPr id="5" name="文本框 4">
            <a:extLst>
              <a:ext uri="{FF2B5EF4-FFF2-40B4-BE49-F238E27FC236}">
                <a16:creationId xmlns:a16="http://schemas.microsoft.com/office/drawing/2014/main" id="{AE98E50F-3582-495C-A36F-C65F041FE587}"/>
              </a:ext>
            </a:extLst>
          </p:cNvPr>
          <p:cNvSpPr txBox="1"/>
          <p:nvPr/>
        </p:nvSpPr>
        <p:spPr>
          <a:xfrm>
            <a:off x="865133" y="3838242"/>
            <a:ext cx="10311853" cy="2308324"/>
          </a:xfrm>
          <a:prstGeom prst="rect">
            <a:avLst/>
          </a:prstGeom>
          <a:noFill/>
        </p:spPr>
        <p:txBody>
          <a:bodyPr wrap="square">
            <a:spAutoFit/>
          </a:bodyPr>
          <a:lstStyle/>
          <a:p>
            <a:r>
              <a:rPr lang="zh-CN" altLang="en-US" dirty="0">
                <a:solidFill>
                  <a:srgbClr val="FF0000"/>
                </a:solidFill>
                <a:latin typeface="华光楷体_CNKI" panose="02000500000000000000" pitchFamily="2" charset="-122"/>
                <a:ea typeface="华光楷体_CNKI" panose="02000500000000000000" pitchFamily="2" charset="-122"/>
              </a:rPr>
              <a:t>举例：</a:t>
            </a:r>
            <a:r>
              <a:rPr lang="zh-CN" altLang="en-US" dirty="0">
                <a:latin typeface="华光楷体_CNKI" panose="02000500000000000000" pitchFamily="2" charset="-122"/>
                <a:ea typeface="华光楷体_CNKI" panose="02000500000000000000" pitchFamily="2" charset="-122"/>
              </a:rPr>
              <a:t>如果一款手机拥有</a:t>
            </a:r>
            <a:r>
              <a:rPr lang="en-US" altLang="zh-CN" dirty="0">
                <a:latin typeface="华光楷体_CNKI" panose="02000500000000000000" pitchFamily="2" charset="-122"/>
                <a:ea typeface="华光楷体_CNKI" panose="02000500000000000000" pitchFamily="2" charset="-122"/>
              </a:rPr>
              <a:t>800</a:t>
            </a:r>
            <a:r>
              <a:rPr lang="zh-CN" altLang="en-US" dirty="0">
                <a:latin typeface="华光楷体_CNKI" panose="02000500000000000000" pitchFamily="2" charset="-122"/>
                <a:ea typeface="华光楷体_CNKI" panose="02000500000000000000" pitchFamily="2" charset="-122"/>
              </a:rPr>
              <a:t>万像素，</a:t>
            </a:r>
            <a:r>
              <a:rPr lang="en-US" altLang="zh-CN" dirty="0">
                <a:latin typeface="华光楷体_CNKI" panose="02000500000000000000" pitchFamily="2" charset="-122"/>
                <a:ea typeface="华光楷体_CNKI" panose="02000500000000000000" pitchFamily="2" charset="-122"/>
              </a:rPr>
              <a:t>1080p</a:t>
            </a:r>
            <a:r>
              <a:rPr lang="zh-CN" altLang="en-US" dirty="0">
                <a:latin typeface="华光楷体_CNKI" panose="02000500000000000000" pitchFamily="2" charset="-122"/>
                <a:ea typeface="华光楷体_CNKI" panose="02000500000000000000" pitchFamily="2" charset="-122"/>
              </a:rPr>
              <a:t>分辨率，可以进行超高清拍摄，还能编辑和分享图片。</a:t>
            </a:r>
            <a:endParaRPr lang="en-US" altLang="zh-CN" dirty="0">
              <a:latin typeface="华光楷体_CNKI" panose="02000500000000000000" pitchFamily="2" charset="-122"/>
              <a:ea typeface="华光楷体_CNKI" panose="02000500000000000000" pitchFamily="2" charset="-122"/>
            </a:endParaRPr>
          </a:p>
          <a:p>
            <a:endParaRPr lang="en-US" altLang="zh-CN" dirty="0">
              <a:latin typeface="华光楷体_CNKI" panose="02000500000000000000" pitchFamily="2" charset="-122"/>
              <a:ea typeface="华光楷体_CNKI" panose="02000500000000000000" pitchFamily="2" charset="-122"/>
            </a:endParaRPr>
          </a:p>
          <a:p>
            <a:r>
              <a:rPr lang="zh-CN" altLang="en-US" dirty="0">
                <a:latin typeface="华光楷体_CNKI" panose="02000500000000000000" pitchFamily="2" charset="-122"/>
                <a:ea typeface="华光楷体_CNKI" panose="02000500000000000000" pitchFamily="2" charset="-122"/>
              </a:rPr>
              <a:t>文案</a:t>
            </a:r>
            <a:r>
              <a:rPr lang="en-US" altLang="zh-CN" dirty="0">
                <a:latin typeface="华光楷体_CNKI" panose="02000500000000000000" pitchFamily="2" charset="-122"/>
                <a:ea typeface="华光楷体_CNKI" panose="02000500000000000000" pitchFamily="2" charset="-122"/>
              </a:rPr>
              <a:t>1</a:t>
            </a:r>
            <a:r>
              <a:rPr lang="zh-CN" altLang="en-US" dirty="0">
                <a:latin typeface="华光楷体_CNKI" panose="02000500000000000000" pitchFamily="2" charset="-122"/>
                <a:ea typeface="华光楷体_CNKI" panose="02000500000000000000" pitchFamily="2" charset="-122"/>
              </a:rPr>
              <a:t>：新的</a:t>
            </a:r>
            <a:r>
              <a:rPr lang="en-US" altLang="zh-CN" dirty="0">
                <a:latin typeface="华光楷体_CNKI" panose="02000500000000000000" pitchFamily="2" charset="-122"/>
                <a:ea typeface="华光楷体_CNKI" panose="02000500000000000000" pitchFamily="2" charset="-122"/>
              </a:rPr>
              <a:t>800</a:t>
            </a:r>
            <a:r>
              <a:rPr lang="zh-CN" altLang="en-US" dirty="0">
                <a:latin typeface="华光楷体_CNKI" panose="02000500000000000000" pitchFamily="2" charset="-122"/>
                <a:ea typeface="华光楷体_CNKI" panose="02000500000000000000" pitchFamily="2" charset="-122"/>
              </a:rPr>
              <a:t>万像素摄像头提供了高达</a:t>
            </a:r>
            <a:r>
              <a:rPr lang="en-US" altLang="zh-CN" dirty="0">
                <a:latin typeface="华光楷体_CNKI" panose="02000500000000000000" pitchFamily="2" charset="-122"/>
                <a:ea typeface="华光楷体_CNKI" panose="02000500000000000000" pitchFamily="2" charset="-122"/>
              </a:rPr>
              <a:t>1080p</a:t>
            </a:r>
            <a:r>
              <a:rPr lang="zh-CN" altLang="en-US" dirty="0">
                <a:latin typeface="华光楷体_CNKI" panose="02000500000000000000" pitchFamily="2" charset="-122"/>
                <a:ea typeface="华光楷体_CNKI" panose="02000500000000000000" pitchFamily="2" charset="-122"/>
              </a:rPr>
              <a:t>超高清的视频拍摄功能，同时手机内置编辑工具，可以直接分享给好友。</a:t>
            </a:r>
            <a:endParaRPr lang="en-US" altLang="zh-CN" dirty="0">
              <a:latin typeface="华光楷体_CNKI" panose="02000500000000000000" pitchFamily="2" charset="-122"/>
              <a:ea typeface="华光楷体_CNKI" panose="02000500000000000000" pitchFamily="2" charset="-122"/>
            </a:endParaRPr>
          </a:p>
          <a:p>
            <a:r>
              <a:rPr lang="zh-CN" altLang="en-US" dirty="0">
                <a:latin typeface="华光楷体_CNKI" panose="02000500000000000000" pitchFamily="2" charset="-122"/>
                <a:ea typeface="华光楷体_CNKI" panose="02000500000000000000" pitchFamily="2" charset="-122"/>
              </a:rPr>
              <a:t>文案</a:t>
            </a:r>
            <a:r>
              <a:rPr lang="en-US" altLang="zh-CN" dirty="0">
                <a:latin typeface="华光楷体_CNKI" panose="02000500000000000000" pitchFamily="2" charset="-122"/>
                <a:ea typeface="华光楷体_CNKI" panose="02000500000000000000" pitchFamily="2" charset="-122"/>
              </a:rPr>
              <a:t>2</a:t>
            </a:r>
            <a:r>
              <a:rPr lang="zh-CN" altLang="en-US" dirty="0">
                <a:latin typeface="华光楷体_CNKI" panose="02000500000000000000" pitchFamily="2" charset="-122"/>
                <a:ea typeface="华光楷体_CNKI" panose="02000500000000000000" pitchFamily="2" charset="-122"/>
              </a:rPr>
              <a:t>：拍摄、编辑、分享，所有都是高清。</a:t>
            </a:r>
            <a:endParaRPr lang="en-US" altLang="zh-CN" dirty="0">
              <a:latin typeface="华光楷体_CNKI" panose="02000500000000000000" pitchFamily="2" charset="-122"/>
              <a:ea typeface="华光楷体_CNKI" panose="02000500000000000000" pitchFamily="2" charset="-122"/>
            </a:endParaRPr>
          </a:p>
          <a:p>
            <a:r>
              <a:rPr lang="en-US" altLang="zh-CN" dirty="0">
                <a:latin typeface="华光楷体_CNKI" panose="02000500000000000000" pitchFamily="2" charset="-122"/>
                <a:ea typeface="华光楷体_CNKI" panose="02000500000000000000" pitchFamily="2" charset="-122"/>
              </a:rPr>
              <a:t>     </a:t>
            </a:r>
          </a:p>
          <a:p>
            <a:r>
              <a:rPr lang="en-US" altLang="zh-CN" dirty="0">
                <a:latin typeface="华光楷体_CNKI" panose="02000500000000000000" pitchFamily="2" charset="-122"/>
                <a:ea typeface="华光楷体_CNKI" panose="02000500000000000000" pitchFamily="2" charset="-122"/>
              </a:rPr>
              <a:t> </a:t>
            </a:r>
            <a:r>
              <a:rPr lang="zh-CN" altLang="en-US" dirty="0">
                <a:latin typeface="华光楷体_CNKI" panose="02000500000000000000" pitchFamily="2" charset="-122"/>
                <a:ea typeface="华光楷体_CNKI" panose="02000500000000000000" pitchFamily="2" charset="-122"/>
              </a:rPr>
              <a:t>这两个文案比起来，哪个跟贴近用户思维呢？</a:t>
            </a:r>
            <a:endParaRPr lang="en-US" altLang="zh-CN" dirty="0">
              <a:latin typeface="华光楷体_CNKI" panose="02000500000000000000" pitchFamily="2" charset="-122"/>
              <a:ea typeface="华光楷体_CNKI" panose="02000500000000000000" pitchFamily="2" charset="-122"/>
            </a:endParaRPr>
          </a:p>
          <a:p>
            <a:r>
              <a:rPr lang="en-US" altLang="zh-CN" dirty="0">
                <a:latin typeface="华光楷体_CNKI" panose="02000500000000000000" pitchFamily="2" charset="-122"/>
                <a:ea typeface="华光楷体_CNKI" panose="02000500000000000000" pitchFamily="2" charset="-122"/>
              </a:rPr>
              <a:t>      </a:t>
            </a:r>
            <a:endParaRPr lang="zh-CN" altLang="en-US" dirty="0">
              <a:latin typeface="华光楷体_CNKI" panose="02000500000000000000" pitchFamily="2" charset="-122"/>
              <a:ea typeface="华光楷体_CNKI" panose="02000500000000000000" pitchFamily="2" charset="-122"/>
            </a:endParaRPr>
          </a:p>
        </p:txBody>
      </p:sp>
    </p:spTree>
    <p:extLst>
      <p:ext uri="{BB962C8B-B14F-4D97-AF65-F5344CB8AC3E}">
        <p14:creationId xmlns:p14="http://schemas.microsoft.com/office/powerpoint/2010/main" val="198910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3.1.2</a:t>
            </a:r>
            <a:r>
              <a:rPr lang="zh-CN" altLang="en-US" dirty="0"/>
              <a:t>　新媒体运营的常见思维</a:t>
            </a:r>
          </a:p>
        </p:txBody>
      </p:sp>
      <p:sp>
        <p:nvSpPr>
          <p:cNvPr id="3" name="内容占位符 2"/>
          <p:cNvSpPr>
            <a:spLocks noGrp="1"/>
          </p:cNvSpPr>
          <p:nvPr>
            <p:ph idx="1"/>
          </p:nvPr>
        </p:nvSpPr>
        <p:spPr>
          <a:xfrm>
            <a:off x="615522" y="1005607"/>
            <a:ext cx="10600728" cy="5171357"/>
          </a:xfrm>
        </p:spPr>
        <p:txBody>
          <a:bodyPr/>
          <a:lstStyle/>
          <a:p>
            <a:r>
              <a:rPr lang="en-US" altLang="zh-CN" dirty="0"/>
              <a:t>1.</a:t>
            </a:r>
            <a:r>
              <a:rPr lang="zh-CN" altLang="en-US" dirty="0"/>
              <a:t>用户思维和免费思维</a:t>
            </a:r>
            <a:endParaRPr lang="en-US" altLang="zh-CN" dirty="0"/>
          </a:p>
          <a:p>
            <a:r>
              <a:rPr lang="zh-CN" altLang="en-US" dirty="0"/>
              <a:t>用户思维是指在价值链的各个环节中都要以用户为中心考虑问题。</a:t>
            </a:r>
            <a:endParaRPr lang="en-US" altLang="zh-CN" dirty="0"/>
          </a:p>
          <a:p>
            <a:r>
              <a:rPr lang="zh-CN" altLang="en-US" dirty="0"/>
              <a:t>新媒体运营过程中，用户思维可以与免费思维结合利用。互联网给用户带去的好处不仅仅是便利，还有实惠。</a:t>
            </a:r>
            <a:r>
              <a:rPr lang="zh-CN" altLang="en-US" dirty="0">
                <a:solidFill>
                  <a:srgbClr val="FF0000"/>
                </a:solidFill>
                <a:latin typeface="华光楷体_CNKI" panose="02000500000000000000" pitchFamily="2" charset="-122"/>
                <a:ea typeface="华光楷体_CNKI" panose="02000500000000000000" pitchFamily="2" charset="-122"/>
              </a:rPr>
              <a:t>案例：海底捞</a:t>
            </a:r>
            <a:endParaRPr lang="en-US" altLang="zh-CN" dirty="0">
              <a:solidFill>
                <a:srgbClr val="FF0000"/>
              </a:solidFill>
              <a:latin typeface="华光楷体_CNKI" panose="02000500000000000000" pitchFamily="2" charset="-122"/>
              <a:ea typeface="华光楷体_CNKI" panose="02000500000000000000" pitchFamily="2" charset="-122"/>
            </a:endParaRPr>
          </a:p>
          <a:p>
            <a:endParaRPr lang="en-US" altLang="zh-CN" dirty="0"/>
          </a:p>
          <a:p>
            <a:pPr indent="304800" algn="just">
              <a:lnSpc>
                <a:spcPct val="105000"/>
              </a:lnSpc>
            </a:pPr>
            <a:endParaRPr lang="en-US" altLang="zh-CN" sz="1800" b="1" kern="100" dirty="0">
              <a:solidFill>
                <a:srgbClr val="FF0000"/>
              </a:solidFill>
              <a:effectLst/>
              <a:latin typeface="Calibri" panose="020F0502020204030204" pitchFamily="34" charset="0"/>
              <a:ea typeface="宋体" panose="02010600030101010101" pitchFamily="2" charset="-122"/>
              <a:cs typeface="Arial" panose="020B0604020202020204" pitchFamily="34" charset="0"/>
            </a:endParaRPr>
          </a:p>
          <a:p>
            <a:pPr indent="304800" algn="just">
              <a:lnSpc>
                <a:spcPct val="105000"/>
              </a:lnSpc>
            </a:pPr>
            <a:r>
              <a:rPr lang="zh-CN" altLang="zh-CN" sz="1800" b="1" kern="100" dirty="0">
                <a:solidFill>
                  <a:srgbClr val="FF0000"/>
                </a:solidFill>
                <a:effectLst/>
                <a:latin typeface="Calibri" panose="020F0502020204030204" pitchFamily="34" charset="0"/>
                <a:ea typeface="宋体" panose="02010600030101010101" pitchFamily="2" charset="-122"/>
                <a:cs typeface="Arial" panose="020B0604020202020204" pitchFamily="34"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05000"/>
              </a:lnSpc>
            </a:pPr>
            <a:r>
              <a:rPr lang="en-US" altLang="zh-CN" sz="1800" kern="100" dirty="0">
                <a:solidFill>
                  <a:srgbClr val="000000"/>
                </a:solidFill>
                <a:effectLst/>
                <a:latin typeface="楷体" panose="02010609060101010101" pitchFamily="49" charset="-122"/>
                <a:ea typeface="宋体" panose="02010600030101010101" pitchFamily="2" charset="-122"/>
                <a:cs typeface="Arial" panose="020B0604020202020204" pitchFamily="34" charset="0"/>
              </a:rPr>
              <a:t>1.</a:t>
            </a:r>
            <a:r>
              <a:rPr lang="zh-CN" altLang="zh-CN" sz="1800" kern="100" dirty="0">
                <a:solidFill>
                  <a:srgbClr val="000000"/>
                </a:solidFill>
                <a:effectLst/>
                <a:latin typeface="Calibri" panose="020F0502020204030204" pitchFamily="34" charset="0"/>
                <a:ea typeface="楷体" panose="02010609060101010101" pitchFamily="49" charset="-122"/>
                <a:cs typeface="Arial" panose="020B0604020202020204" pitchFamily="34" charset="0"/>
              </a:rPr>
              <a:t>想一想，日常生活中你见过获体验过哪些免费模式呢？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05000"/>
              </a:lnSpc>
            </a:pPr>
            <a:r>
              <a:rPr lang="en-US" altLang="zh-CN" sz="1800" kern="100" dirty="0">
                <a:effectLst/>
                <a:latin typeface="楷体" panose="02010609060101010101" pitchFamily="49"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请谈谈海底捞的免费思维？</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en-US" altLang="zh-CN" dirty="0">
              <a:solidFill>
                <a:srgbClr val="FF0000"/>
              </a:solidFill>
              <a:latin typeface="华光楷体_CNKI" panose="02000500000000000000" pitchFamily="2" charset="-122"/>
              <a:ea typeface="华光楷体_CNKI" panose="02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a:t>
            </a:r>
            <a:r>
              <a:rPr lang="zh-CN" altLang="en-US" dirty="0"/>
              <a:t>　新媒体文案的创作思维方式</a:t>
            </a:r>
          </a:p>
        </p:txBody>
      </p:sp>
      <p:sp>
        <p:nvSpPr>
          <p:cNvPr id="3" name="内容占位符 2"/>
          <p:cNvSpPr>
            <a:spLocks noGrp="1"/>
          </p:cNvSpPr>
          <p:nvPr>
            <p:ph idx="1"/>
          </p:nvPr>
        </p:nvSpPr>
        <p:spPr>
          <a:xfrm>
            <a:off x="705335" y="1177632"/>
            <a:ext cx="10376147" cy="2613134"/>
          </a:xfrm>
        </p:spPr>
        <p:txBody>
          <a:bodyPr>
            <a:normAutofit/>
          </a:bodyPr>
          <a:lstStyle/>
          <a:p>
            <a:r>
              <a:rPr lang="en-US" altLang="zh-CN" dirty="0"/>
              <a:t>2.</a:t>
            </a:r>
            <a:r>
              <a:rPr lang="zh-CN" altLang="en-US" dirty="0"/>
              <a:t>挖掘卖点</a:t>
            </a:r>
            <a:endParaRPr lang="en-US" altLang="zh-CN" dirty="0"/>
          </a:p>
          <a:p>
            <a:r>
              <a:rPr lang="zh-CN" altLang="en-US" dirty="0"/>
              <a:t>思维新媒体创作前我们会先确定好目标用户的特点、替代品的特点以及自身的优势。而后就要开始利用这些特点和优势的综合分析去挖掘提炼产品或服务的卖点。“卖点”要求符合目标用户的需求，且能够与竞争对手有区别。最好每个广告文案都能让消费者看明白，购买文案中的产品能够获得具体的竞争对手所没有的利益。</a:t>
            </a:r>
          </a:p>
        </p:txBody>
      </p:sp>
      <p:sp>
        <p:nvSpPr>
          <p:cNvPr id="5" name="文本框 4">
            <a:extLst>
              <a:ext uri="{FF2B5EF4-FFF2-40B4-BE49-F238E27FC236}">
                <a16:creationId xmlns:a16="http://schemas.microsoft.com/office/drawing/2014/main" id="{A9465DE9-BCC2-4902-9469-E4A5B387CC95}"/>
              </a:ext>
            </a:extLst>
          </p:cNvPr>
          <p:cNvSpPr txBox="1"/>
          <p:nvPr/>
        </p:nvSpPr>
        <p:spPr>
          <a:xfrm>
            <a:off x="1935333" y="4371854"/>
            <a:ext cx="6533964" cy="657744"/>
          </a:xfrm>
          <a:prstGeom prst="rect">
            <a:avLst/>
          </a:prstGeom>
          <a:noFill/>
        </p:spPr>
        <p:txBody>
          <a:bodyPr wrap="square">
            <a:spAutoFit/>
          </a:bodyPr>
          <a:lstStyle/>
          <a:p>
            <a:pPr indent="257175" algn="just">
              <a:lnSpc>
                <a:spcPct val="105000"/>
              </a:lnSpc>
            </a:pPr>
            <a:r>
              <a:rPr lang="zh-CN" alt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请为一款舒适、透气、轻便的运动鞋提炼卖点。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43371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a:t>
            </a:r>
            <a:r>
              <a:rPr lang="zh-CN" altLang="en-US" dirty="0"/>
              <a:t>　新媒体文案的创作思维方式</a:t>
            </a:r>
          </a:p>
        </p:txBody>
      </p:sp>
      <p:sp>
        <p:nvSpPr>
          <p:cNvPr id="3" name="内容占位符 2"/>
          <p:cNvSpPr>
            <a:spLocks noGrp="1"/>
          </p:cNvSpPr>
          <p:nvPr>
            <p:ph idx="1"/>
          </p:nvPr>
        </p:nvSpPr>
        <p:spPr>
          <a:xfrm>
            <a:off x="705335" y="923279"/>
            <a:ext cx="10376147" cy="4953738"/>
          </a:xfrm>
        </p:spPr>
        <p:txBody>
          <a:bodyPr>
            <a:normAutofit fontScale="92500" lnSpcReduction="20000"/>
          </a:bodyPr>
          <a:lstStyle/>
          <a:p>
            <a:r>
              <a:rPr lang="en-US" altLang="zh-CN" dirty="0"/>
              <a:t>3.</a:t>
            </a:r>
            <a:r>
              <a:rPr lang="zh-CN" altLang="en-US" dirty="0"/>
              <a:t>跟随热点起舞</a:t>
            </a:r>
            <a:endParaRPr lang="en-US" altLang="zh-CN" dirty="0"/>
          </a:p>
          <a:p>
            <a:endParaRPr lang="en-US" altLang="zh-CN" dirty="0"/>
          </a:p>
          <a:p>
            <a:r>
              <a:rPr lang="zh-CN" altLang="en-US" dirty="0"/>
              <a:t>迅速抓住和把握网络热点始终是新媒体文案人员在创意文案时必须要有的思维方式，如果能跟随热点起舞就是上到了另一个境界了。体育赛事、节假日、热播影视剧、热销书等，都会在一段时间内成为讨论热点，登上各大媒体平台热搜榜，这从营销策略角度讲属于“事件营销”。</a:t>
            </a:r>
            <a:endParaRPr lang="en-US" altLang="zh-CN" dirty="0"/>
          </a:p>
          <a:p>
            <a:r>
              <a:rPr lang="zh-CN" altLang="en-US" dirty="0"/>
              <a:t>一旦某一热点事件发生后，相关新媒体企业如能反应迅速，创意文案人员立即地把握住最受关心的新闻事件、恶性事件及其角色等，并伴随文案人员精心策划的趣味性的主题内容，更会激发人们的参与欲望和转发热情。网络发酵和传播速度是惊人的，几小时、甚至几十分钟就会在网上有所体现，几小时后，就会被更多网站转载，一般快的话一天左右就会形成社会热点。对于节假日的热点，需要文案人员提前布热点和主动抓热点。不管在哪个互联网媒体平台，创意文案都要让写作顺从热点新闻事件，以激起“粉絲”们的热情，文章内容可以与热点相关联，标题可以拟人热点关键词。这样，品牌和产品就可以伴随着热点话题，一同火遍全国。</a:t>
            </a:r>
          </a:p>
        </p:txBody>
      </p:sp>
    </p:spTree>
    <p:extLst>
      <p:ext uri="{BB962C8B-B14F-4D97-AF65-F5344CB8AC3E}">
        <p14:creationId xmlns:p14="http://schemas.microsoft.com/office/powerpoint/2010/main" val="2234176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a:t>
            </a:r>
            <a:r>
              <a:rPr lang="zh-CN" altLang="en-US" dirty="0"/>
              <a:t>　新媒体文案的创作思维方式</a:t>
            </a:r>
          </a:p>
        </p:txBody>
      </p:sp>
      <p:sp>
        <p:nvSpPr>
          <p:cNvPr id="3" name="内容占位符 2"/>
          <p:cNvSpPr>
            <a:spLocks noGrp="1"/>
          </p:cNvSpPr>
          <p:nvPr>
            <p:ph idx="1"/>
          </p:nvPr>
        </p:nvSpPr>
        <p:spPr>
          <a:xfrm>
            <a:off x="705335" y="923279"/>
            <a:ext cx="10376147" cy="2505721"/>
          </a:xfrm>
        </p:spPr>
        <p:txBody>
          <a:bodyPr>
            <a:normAutofit/>
          </a:bodyPr>
          <a:lstStyle/>
          <a:p>
            <a:r>
              <a:rPr lang="en-US" altLang="zh-CN" dirty="0"/>
              <a:t>3.</a:t>
            </a:r>
            <a:r>
              <a:rPr lang="zh-CN" altLang="en-US" dirty="0"/>
              <a:t>跟随热点起舞</a:t>
            </a:r>
            <a:endParaRPr lang="en-US" altLang="zh-CN" dirty="0"/>
          </a:p>
          <a:p>
            <a:r>
              <a:rPr lang="zh-CN" altLang="en-US" dirty="0"/>
              <a:t>迅速抓住和把握网络热点始终是新媒体文案人员在创意文案时必须要有的思维方式，如果能跟随热点起舞就是上到了另一个境界了。体育赛事、节假日、热播影视剧、热销书等，都会在一段时间内成为讨论热点，登上各大媒体平台热搜榜，这从营销策略角度讲属于“事件营销”。</a:t>
            </a:r>
            <a:endParaRPr lang="en-US" altLang="zh-CN" dirty="0"/>
          </a:p>
        </p:txBody>
      </p:sp>
      <p:pic>
        <p:nvPicPr>
          <p:cNvPr id="4" name="图片 3">
            <a:extLst>
              <a:ext uri="{FF2B5EF4-FFF2-40B4-BE49-F238E27FC236}">
                <a16:creationId xmlns:a16="http://schemas.microsoft.com/office/drawing/2014/main" id="{37E9EFCD-D550-4989-BB63-69777236D8AD}"/>
              </a:ext>
            </a:extLst>
          </p:cNvPr>
          <p:cNvPicPr>
            <a:picLocks noChangeAspect="1"/>
          </p:cNvPicPr>
          <p:nvPr/>
        </p:nvPicPr>
        <p:blipFill>
          <a:blip r:embed="rId2"/>
          <a:stretch>
            <a:fillRect/>
          </a:stretch>
        </p:blipFill>
        <p:spPr>
          <a:xfrm>
            <a:off x="1357637" y="3583603"/>
            <a:ext cx="2200000" cy="2123810"/>
          </a:xfrm>
          <a:prstGeom prst="rect">
            <a:avLst/>
          </a:prstGeom>
        </p:spPr>
      </p:pic>
      <p:pic>
        <p:nvPicPr>
          <p:cNvPr id="1026" name="图片 18" descr="无渴不爽1.jpg">
            <a:extLst>
              <a:ext uri="{FF2B5EF4-FFF2-40B4-BE49-F238E27FC236}">
                <a16:creationId xmlns:a16="http://schemas.microsoft.com/office/drawing/2014/main" id="{7FF3B9FC-3B95-4E91-A52D-5E1348EF93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4466" y="3567595"/>
            <a:ext cx="2025650"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324BDDB8-2064-4266-B483-BAB7FEA0D679}"/>
              </a:ext>
            </a:extLst>
          </p:cNvPr>
          <p:cNvSpPr txBox="1"/>
          <p:nvPr/>
        </p:nvSpPr>
        <p:spPr>
          <a:xfrm>
            <a:off x="7086531" y="3915711"/>
            <a:ext cx="3994951" cy="948593"/>
          </a:xfrm>
          <a:prstGeom prst="rect">
            <a:avLst/>
          </a:prstGeom>
          <a:noFill/>
        </p:spPr>
        <p:txBody>
          <a:bodyPr wrap="square">
            <a:spAutoFit/>
          </a:bodyPr>
          <a:lstStyle/>
          <a:p>
            <a:pPr indent="267970" algn="just">
              <a:lnSpc>
                <a:spcPct val="105000"/>
              </a:lnSpc>
            </a:pPr>
            <a:r>
              <a:rPr lang="zh-CN" altLang="zh-CN" sz="18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05000"/>
              </a:lnSpc>
            </a:pP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请从</a:t>
            </a:r>
            <a:r>
              <a:rPr lang="en-US" altLang="zh-CN" sz="1800" kern="100" dirty="0">
                <a:effectLst/>
                <a:latin typeface="Calibri" panose="020F0502020204030204" pitchFamily="34" charset="0"/>
                <a:ea typeface="楷体" panose="02010609060101010101" pitchFamily="49" charset="-122"/>
                <a:cs typeface="Times New Roman" panose="02020603050405020304" pitchFamily="18" charset="0"/>
              </a:rPr>
              <a:t>2021</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年的事件中，再找出一个抓</a:t>
            </a:r>
            <a:r>
              <a:rPr lang="zh-CN" altLang="en-US" sz="1800" kern="100" dirty="0">
                <a:effectLst/>
                <a:latin typeface="Calibri" panose="020F0502020204030204" pitchFamily="34" charset="0"/>
                <a:ea typeface="楷体" panose="02010609060101010101" pitchFamily="49" charset="-122"/>
                <a:cs typeface="Times New Roman" panose="02020603050405020304" pitchFamily="18" charset="0"/>
              </a:rPr>
              <a:t>住</a:t>
            </a:r>
            <a:r>
              <a:rPr lang="zh-CN" altLang="zh-CN" sz="1800" kern="100" dirty="0">
                <a:effectLst/>
                <a:latin typeface="Calibri" panose="020F0502020204030204" pitchFamily="34" charset="0"/>
                <a:ea typeface="楷体" panose="02010609060101010101" pitchFamily="49" charset="-122"/>
                <a:cs typeface="Times New Roman" panose="02020603050405020304" pitchFamily="18" charset="0"/>
              </a:rPr>
              <a:t>热点的新媒体文案案例。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62796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610A30FD-FC52-496B-A6F9-8E952F8A8B34}"/>
              </a:ext>
            </a:extLst>
          </p:cNvPr>
          <p:cNvSpPr>
            <a:spLocks noGrp="1"/>
          </p:cNvSpPr>
          <p:nvPr>
            <p:ph type="title"/>
          </p:nvPr>
        </p:nvSpPr>
        <p:spPr/>
        <p:txBody>
          <a:bodyPr/>
          <a:lstStyle/>
          <a:p>
            <a:r>
              <a:rPr lang="en-US" altLang="zh-CN" dirty="0"/>
              <a:t>3.4.3</a:t>
            </a:r>
            <a:r>
              <a:rPr lang="zh-CN" altLang="en-US" dirty="0"/>
              <a:t>　新媒体文案的创作技巧</a:t>
            </a:r>
          </a:p>
        </p:txBody>
      </p:sp>
      <p:sp>
        <p:nvSpPr>
          <p:cNvPr id="5" name="文本框 4">
            <a:extLst>
              <a:ext uri="{FF2B5EF4-FFF2-40B4-BE49-F238E27FC236}">
                <a16:creationId xmlns:a16="http://schemas.microsoft.com/office/drawing/2014/main" id="{2E76676E-A6F2-4E87-9849-F94D15FF2DA2}"/>
              </a:ext>
            </a:extLst>
          </p:cNvPr>
          <p:cNvSpPr txBox="1"/>
          <p:nvPr/>
        </p:nvSpPr>
        <p:spPr>
          <a:xfrm>
            <a:off x="1500326" y="1838337"/>
            <a:ext cx="8664605" cy="1621854"/>
          </a:xfrm>
          <a:prstGeom prst="rect">
            <a:avLst/>
          </a:prstGeom>
          <a:noFill/>
        </p:spPr>
        <p:txBody>
          <a:bodyPr wrap="square">
            <a:spAutoFit/>
          </a:bodyPr>
          <a:lstStyle/>
          <a:p>
            <a:pPr indent="133350" algn="just">
              <a:lnSpc>
                <a:spcPct val="105000"/>
              </a:lnSpc>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en-US" altLang="zh-CN" sz="24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indent="133350" algn="just">
              <a:lnSpc>
                <a:spcPct val="105000"/>
              </a:lnSpc>
            </a:pP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05000"/>
              </a:lnSpc>
            </a:pPr>
            <a:r>
              <a:rPr lang="zh-CN" altLang="zh-CN" sz="2400" kern="100" dirty="0">
                <a:effectLst/>
                <a:latin typeface="Calibri" panose="020F0502020204030204" pitchFamily="34" charset="0"/>
                <a:ea typeface="楷体" panose="02010609060101010101" pitchFamily="49" charset="-122"/>
                <a:cs typeface="Times New Roman" panose="02020603050405020304" pitchFamily="18" charset="0"/>
              </a:rPr>
              <a:t>请与身边的同学讨论一下，你们一般会在什么情况下看微博、微信群或抖音呢？一般每天花多少时间在这方面？</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1265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610A30FD-FC52-496B-A6F9-8E952F8A8B34}"/>
              </a:ext>
            </a:extLst>
          </p:cNvPr>
          <p:cNvSpPr>
            <a:spLocks noGrp="1"/>
          </p:cNvSpPr>
          <p:nvPr>
            <p:ph type="title"/>
          </p:nvPr>
        </p:nvSpPr>
        <p:spPr/>
        <p:txBody>
          <a:bodyPr/>
          <a:lstStyle/>
          <a:p>
            <a:r>
              <a:rPr lang="en-US" altLang="zh-CN" dirty="0"/>
              <a:t>3.4.3</a:t>
            </a:r>
            <a:r>
              <a:rPr lang="zh-CN" altLang="en-US" dirty="0"/>
              <a:t>　新媒体文案的创作技巧</a:t>
            </a:r>
          </a:p>
        </p:txBody>
      </p:sp>
      <p:sp>
        <p:nvSpPr>
          <p:cNvPr id="8" name="文本框 7">
            <a:extLst>
              <a:ext uri="{FF2B5EF4-FFF2-40B4-BE49-F238E27FC236}">
                <a16:creationId xmlns:a16="http://schemas.microsoft.com/office/drawing/2014/main" id="{267530C7-ACEF-419C-A655-C7E454BBFD8B}"/>
              </a:ext>
            </a:extLst>
          </p:cNvPr>
          <p:cNvSpPr txBox="1"/>
          <p:nvPr/>
        </p:nvSpPr>
        <p:spPr>
          <a:xfrm>
            <a:off x="1357637" y="1213567"/>
            <a:ext cx="6533964" cy="400110"/>
          </a:xfrm>
          <a:prstGeom prst="rect">
            <a:avLst/>
          </a:prstGeom>
          <a:noFill/>
        </p:spPr>
        <p:txBody>
          <a:bodyPr wrap="square">
            <a:spAutoFit/>
          </a:bodyPr>
          <a:lstStyle/>
          <a:p>
            <a:r>
              <a:rPr lang="zh-CN" altLang="en-US" sz="2000" dirty="0"/>
              <a:t>1.增强文案的吸引力</a:t>
            </a:r>
          </a:p>
        </p:txBody>
      </p:sp>
      <p:sp>
        <p:nvSpPr>
          <p:cNvPr id="9" name="文本框 8">
            <a:extLst>
              <a:ext uri="{FF2B5EF4-FFF2-40B4-BE49-F238E27FC236}">
                <a16:creationId xmlns:a16="http://schemas.microsoft.com/office/drawing/2014/main" id="{CB59FCBC-DC72-4881-8A77-4BBAAFF7F119}"/>
              </a:ext>
            </a:extLst>
          </p:cNvPr>
          <p:cNvSpPr txBox="1"/>
          <p:nvPr/>
        </p:nvSpPr>
        <p:spPr>
          <a:xfrm>
            <a:off x="1381634" y="1951672"/>
            <a:ext cx="9428732" cy="1477328"/>
          </a:xfrm>
          <a:prstGeom prst="rect">
            <a:avLst/>
          </a:prstGeom>
          <a:noFill/>
        </p:spPr>
        <p:txBody>
          <a:bodyPr wrap="square">
            <a:spAutoFit/>
          </a:bodyPr>
          <a:lstStyle/>
          <a:p>
            <a:r>
              <a:rPr lang="zh-CN" altLang="en-US" dirty="0"/>
              <a:t>（1）制造反差。</a:t>
            </a:r>
            <a:endParaRPr lang="en-US" altLang="zh-CN" dirty="0"/>
          </a:p>
          <a:p>
            <a:r>
              <a:rPr lang="en-US" altLang="zh-CN" dirty="0"/>
              <a:t>        </a:t>
            </a:r>
            <a:r>
              <a:rPr lang="zh-CN" altLang="en-US" dirty="0"/>
              <a:t>对于消费者来说，市场上的商品越丰富，选择就费时，选择也越困难。这时，有心的文案创作者如果能制造出反差，塑造出差异，帮助消费者缩短选择的时间，一方面解救了一批选择综合症者，最重要的是凸显了自己产品的特色。比如kindke天猫旗舰店用了这个文案：盖kindle，面更香。通过读书的阅读器与泡面盖之间的反差，调侃性引发读者关注。</a:t>
            </a:r>
          </a:p>
        </p:txBody>
      </p:sp>
      <p:sp>
        <p:nvSpPr>
          <p:cNvPr id="11" name="文本框 10">
            <a:extLst>
              <a:ext uri="{FF2B5EF4-FFF2-40B4-BE49-F238E27FC236}">
                <a16:creationId xmlns:a16="http://schemas.microsoft.com/office/drawing/2014/main" id="{377894AE-55E7-4D23-B991-F4077F664739}"/>
              </a:ext>
            </a:extLst>
          </p:cNvPr>
          <p:cNvSpPr txBox="1"/>
          <p:nvPr/>
        </p:nvSpPr>
        <p:spPr>
          <a:xfrm>
            <a:off x="1381635" y="3873332"/>
            <a:ext cx="9428731" cy="1477328"/>
          </a:xfrm>
          <a:prstGeom prst="rect">
            <a:avLst/>
          </a:prstGeom>
          <a:noFill/>
        </p:spPr>
        <p:txBody>
          <a:bodyPr wrap="square">
            <a:spAutoFit/>
          </a:bodyPr>
          <a:lstStyle/>
          <a:p>
            <a:r>
              <a:rPr lang="zh-CN" altLang="en-US" dirty="0"/>
              <a:t>（2）与读者共情。</a:t>
            </a:r>
            <a:endParaRPr lang="en-US" altLang="zh-CN" dirty="0"/>
          </a:p>
          <a:p>
            <a:r>
              <a:rPr lang="zh-CN" altLang="en-US" dirty="0"/>
              <a:t>        人在不设防的情况下总是最关注能与自己共情的内容。在孩子钢琴汇报演出会上，吸引你目光最多的肯定是自家孩子的表演，尽管他有可能技不如人，但那说牵动你每一根神经的自家孩子。这很正常，我更关心与我相关的信息，你也一样。这就意味着用户未必真正关心产品或服务，他们关心的是产品或服务会给他们带去什么效用，也就是满足的感受。</a:t>
            </a:r>
          </a:p>
        </p:txBody>
      </p:sp>
    </p:spTree>
    <p:extLst>
      <p:ext uri="{BB962C8B-B14F-4D97-AF65-F5344CB8AC3E}">
        <p14:creationId xmlns:p14="http://schemas.microsoft.com/office/powerpoint/2010/main" val="1354127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610A30FD-FC52-496B-A6F9-8E952F8A8B34}"/>
              </a:ext>
            </a:extLst>
          </p:cNvPr>
          <p:cNvSpPr>
            <a:spLocks noGrp="1"/>
          </p:cNvSpPr>
          <p:nvPr>
            <p:ph type="title"/>
          </p:nvPr>
        </p:nvSpPr>
        <p:spPr/>
        <p:txBody>
          <a:bodyPr/>
          <a:lstStyle/>
          <a:p>
            <a:r>
              <a:rPr lang="en-US" altLang="zh-CN" dirty="0"/>
              <a:t>3.4.3</a:t>
            </a:r>
            <a:r>
              <a:rPr lang="zh-CN" altLang="en-US" dirty="0"/>
              <a:t>　新媒体文案的创作技巧</a:t>
            </a:r>
          </a:p>
        </p:txBody>
      </p:sp>
      <p:sp>
        <p:nvSpPr>
          <p:cNvPr id="8" name="文本框 7">
            <a:extLst>
              <a:ext uri="{FF2B5EF4-FFF2-40B4-BE49-F238E27FC236}">
                <a16:creationId xmlns:a16="http://schemas.microsoft.com/office/drawing/2014/main" id="{267530C7-ACEF-419C-A655-C7E454BBFD8B}"/>
              </a:ext>
            </a:extLst>
          </p:cNvPr>
          <p:cNvSpPr txBox="1"/>
          <p:nvPr/>
        </p:nvSpPr>
        <p:spPr>
          <a:xfrm>
            <a:off x="1357637" y="1213567"/>
            <a:ext cx="6533964" cy="400110"/>
          </a:xfrm>
          <a:prstGeom prst="rect">
            <a:avLst/>
          </a:prstGeom>
          <a:noFill/>
        </p:spPr>
        <p:txBody>
          <a:bodyPr wrap="square">
            <a:spAutoFit/>
          </a:bodyPr>
          <a:lstStyle/>
          <a:p>
            <a:r>
              <a:rPr lang="zh-CN" altLang="en-US" sz="2000" dirty="0"/>
              <a:t>1.增强文案的吸引力</a:t>
            </a:r>
          </a:p>
        </p:txBody>
      </p:sp>
      <p:sp>
        <p:nvSpPr>
          <p:cNvPr id="9" name="文本框 8">
            <a:extLst>
              <a:ext uri="{FF2B5EF4-FFF2-40B4-BE49-F238E27FC236}">
                <a16:creationId xmlns:a16="http://schemas.microsoft.com/office/drawing/2014/main" id="{CB59FCBC-DC72-4881-8A77-4BBAAFF7F119}"/>
              </a:ext>
            </a:extLst>
          </p:cNvPr>
          <p:cNvSpPr txBox="1"/>
          <p:nvPr/>
        </p:nvSpPr>
        <p:spPr>
          <a:xfrm>
            <a:off x="1381634" y="1951672"/>
            <a:ext cx="9428732" cy="1477328"/>
          </a:xfrm>
          <a:prstGeom prst="rect">
            <a:avLst/>
          </a:prstGeom>
          <a:noFill/>
        </p:spPr>
        <p:txBody>
          <a:bodyPr wrap="square">
            <a:spAutoFit/>
          </a:bodyPr>
          <a:lstStyle/>
          <a:p>
            <a:r>
              <a:rPr lang="zh-CN" altLang="en-US" dirty="0"/>
              <a:t>（1）制造反差。</a:t>
            </a:r>
            <a:endParaRPr lang="en-US" altLang="zh-CN" dirty="0"/>
          </a:p>
          <a:p>
            <a:r>
              <a:rPr lang="en-US" altLang="zh-CN" dirty="0"/>
              <a:t>        </a:t>
            </a:r>
            <a:r>
              <a:rPr lang="zh-CN" altLang="en-US" dirty="0"/>
              <a:t>对于消费者来说，市场上的商品越丰富，选择就费时，选择也越困难。这时，有心的文案创作者如果能制造出反差，塑造出差异，帮助消费者缩短选择的时间，一方面解救了一批选择综合症者，最重要的是凸显了自己产品的特色。比如kindke天猫旗舰店用了这个文案：盖kindle，面更香。通过读书的阅读器与泡面盖之间的反差，调侃性引发读者关注。</a:t>
            </a:r>
          </a:p>
        </p:txBody>
      </p:sp>
      <p:sp>
        <p:nvSpPr>
          <p:cNvPr id="11" name="文本框 10">
            <a:extLst>
              <a:ext uri="{FF2B5EF4-FFF2-40B4-BE49-F238E27FC236}">
                <a16:creationId xmlns:a16="http://schemas.microsoft.com/office/drawing/2014/main" id="{377894AE-55E7-4D23-B991-F4077F664739}"/>
              </a:ext>
            </a:extLst>
          </p:cNvPr>
          <p:cNvSpPr txBox="1"/>
          <p:nvPr/>
        </p:nvSpPr>
        <p:spPr>
          <a:xfrm>
            <a:off x="1381635" y="3873332"/>
            <a:ext cx="5613969" cy="2308324"/>
          </a:xfrm>
          <a:prstGeom prst="rect">
            <a:avLst/>
          </a:prstGeom>
          <a:noFill/>
        </p:spPr>
        <p:txBody>
          <a:bodyPr wrap="square">
            <a:spAutoFit/>
          </a:bodyPr>
          <a:lstStyle/>
          <a:p>
            <a:r>
              <a:rPr lang="zh-CN" altLang="en-US" dirty="0"/>
              <a:t>（2）与读者共情。</a:t>
            </a:r>
            <a:endParaRPr lang="en-US" altLang="zh-CN" dirty="0"/>
          </a:p>
          <a:p>
            <a:r>
              <a:rPr lang="zh-CN" altLang="en-US" dirty="0"/>
              <a:t>        人在不设防的情况下总是最关注能与自己共情的内容。在孩子钢琴汇报演出会上，吸引你目光最多的肯定是自家孩子的表演，尽管他有可能技不如人，但那说牵动你每一根神经的自家孩子。这很正常，我更关心与我相关的信息，你也一样。这就意味着用户未必真正关心产品或服务，他们关心的是产品或服务会给他们带去什么效用，也就是满足的感受。</a:t>
            </a:r>
          </a:p>
        </p:txBody>
      </p:sp>
      <p:pic>
        <p:nvPicPr>
          <p:cNvPr id="2" name="图片 1">
            <a:extLst>
              <a:ext uri="{FF2B5EF4-FFF2-40B4-BE49-F238E27FC236}">
                <a16:creationId xmlns:a16="http://schemas.microsoft.com/office/drawing/2014/main" id="{3C454077-E893-4021-BBAC-7323B8847C6D}"/>
              </a:ext>
            </a:extLst>
          </p:cNvPr>
          <p:cNvPicPr>
            <a:picLocks noChangeAspect="1"/>
          </p:cNvPicPr>
          <p:nvPr/>
        </p:nvPicPr>
        <p:blipFill>
          <a:blip r:embed="rId2"/>
          <a:stretch>
            <a:fillRect/>
          </a:stretch>
        </p:blipFill>
        <p:spPr>
          <a:xfrm>
            <a:off x="7271790" y="3732256"/>
            <a:ext cx="3809524" cy="2590476"/>
          </a:xfrm>
          <a:prstGeom prst="rect">
            <a:avLst/>
          </a:prstGeom>
        </p:spPr>
      </p:pic>
    </p:spTree>
    <p:extLst>
      <p:ext uri="{BB962C8B-B14F-4D97-AF65-F5344CB8AC3E}">
        <p14:creationId xmlns:p14="http://schemas.microsoft.com/office/powerpoint/2010/main" val="3367517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610A30FD-FC52-496B-A6F9-8E952F8A8B34}"/>
              </a:ext>
            </a:extLst>
          </p:cNvPr>
          <p:cNvSpPr>
            <a:spLocks noGrp="1"/>
          </p:cNvSpPr>
          <p:nvPr>
            <p:ph type="title"/>
          </p:nvPr>
        </p:nvSpPr>
        <p:spPr/>
        <p:txBody>
          <a:bodyPr/>
          <a:lstStyle/>
          <a:p>
            <a:r>
              <a:rPr lang="en-US" altLang="zh-CN" dirty="0"/>
              <a:t>3.4.3</a:t>
            </a:r>
            <a:r>
              <a:rPr lang="zh-CN" altLang="en-US" dirty="0"/>
              <a:t>　新媒体文案的创作技巧</a:t>
            </a:r>
          </a:p>
        </p:txBody>
      </p:sp>
      <p:sp>
        <p:nvSpPr>
          <p:cNvPr id="8" name="文本框 7">
            <a:extLst>
              <a:ext uri="{FF2B5EF4-FFF2-40B4-BE49-F238E27FC236}">
                <a16:creationId xmlns:a16="http://schemas.microsoft.com/office/drawing/2014/main" id="{267530C7-ACEF-419C-A655-C7E454BBFD8B}"/>
              </a:ext>
            </a:extLst>
          </p:cNvPr>
          <p:cNvSpPr txBox="1"/>
          <p:nvPr/>
        </p:nvSpPr>
        <p:spPr>
          <a:xfrm>
            <a:off x="1357637" y="1213567"/>
            <a:ext cx="6533964" cy="400110"/>
          </a:xfrm>
          <a:prstGeom prst="rect">
            <a:avLst/>
          </a:prstGeom>
          <a:noFill/>
        </p:spPr>
        <p:txBody>
          <a:bodyPr wrap="square">
            <a:spAutoFit/>
          </a:bodyPr>
          <a:lstStyle/>
          <a:p>
            <a:r>
              <a:rPr lang="zh-CN" altLang="en-US" sz="2000" dirty="0"/>
              <a:t>1.增强文案的吸引力</a:t>
            </a:r>
          </a:p>
        </p:txBody>
      </p:sp>
      <p:sp>
        <p:nvSpPr>
          <p:cNvPr id="10" name="文本框 9">
            <a:extLst>
              <a:ext uri="{FF2B5EF4-FFF2-40B4-BE49-F238E27FC236}">
                <a16:creationId xmlns:a16="http://schemas.microsoft.com/office/drawing/2014/main" id="{EF1DC98A-37B8-4EB3-B644-28066BA65B88}"/>
              </a:ext>
            </a:extLst>
          </p:cNvPr>
          <p:cNvSpPr txBox="1"/>
          <p:nvPr/>
        </p:nvSpPr>
        <p:spPr>
          <a:xfrm>
            <a:off x="1419781" y="2206814"/>
            <a:ext cx="9153524" cy="2308324"/>
          </a:xfrm>
          <a:prstGeom prst="rect">
            <a:avLst/>
          </a:prstGeom>
          <a:noFill/>
        </p:spPr>
        <p:txBody>
          <a:bodyPr wrap="square">
            <a:spAutoFit/>
          </a:bodyPr>
          <a:lstStyle/>
          <a:p>
            <a:r>
              <a:rPr lang="zh-CN" altLang="en-US" dirty="0"/>
              <a:t>（3）刺激用户情绪。</a:t>
            </a:r>
            <a:endParaRPr lang="en-US" altLang="zh-CN" dirty="0"/>
          </a:p>
          <a:p>
            <a:r>
              <a:rPr lang="en-US" altLang="zh-CN" dirty="0"/>
              <a:t>        </a:t>
            </a:r>
            <a:r>
              <a:rPr lang="zh-CN" altLang="en-US" dirty="0"/>
              <a:t>消费者并不能一直做出理性决策，如果文案能够刺激到用户的情绪，常常会产生意想不到的效果。情绪、情感有很多种，想要运用情动情感的原理，需根据产品和品牌的风格选择不一样的情绪，如对于欢乐风格的品牌，应尽量避免运用悲伤、恐惧的情绪。类似雪碧、可口可乐这类产品一般会用欢乐分享的正面形象，而不会用“恐惧营销”。特殊日子也可以刺激到用户的情绪。例如，用户往往会对重要纪念日、亲人离世、毕业季产生情绪记忆。文案创作员可以利用这些情绪记忆点，以期通过刺激用户的情绪来吸引他们的注意力并最终达到挑起用户需求的目的。</a:t>
            </a:r>
          </a:p>
        </p:txBody>
      </p:sp>
    </p:spTree>
    <p:extLst>
      <p:ext uri="{BB962C8B-B14F-4D97-AF65-F5344CB8AC3E}">
        <p14:creationId xmlns:p14="http://schemas.microsoft.com/office/powerpoint/2010/main" val="2404086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610A30FD-FC52-496B-A6F9-8E952F8A8B34}"/>
              </a:ext>
            </a:extLst>
          </p:cNvPr>
          <p:cNvSpPr>
            <a:spLocks noGrp="1"/>
          </p:cNvSpPr>
          <p:nvPr>
            <p:ph type="title"/>
          </p:nvPr>
        </p:nvSpPr>
        <p:spPr/>
        <p:txBody>
          <a:bodyPr/>
          <a:lstStyle/>
          <a:p>
            <a:r>
              <a:rPr lang="en-US" altLang="zh-CN" dirty="0"/>
              <a:t>3.4.3</a:t>
            </a:r>
            <a:r>
              <a:rPr lang="zh-CN" altLang="en-US" dirty="0"/>
              <a:t>　新媒体文案的创作技巧</a:t>
            </a:r>
          </a:p>
        </p:txBody>
      </p:sp>
      <p:sp>
        <p:nvSpPr>
          <p:cNvPr id="7" name="文本框 6">
            <a:extLst>
              <a:ext uri="{FF2B5EF4-FFF2-40B4-BE49-F238E27FC236}">
                <a16:creationId xmlns:a16="http://schemas.microsoft.com/office/drawing/2014/main" id="{EFEE74D9-869D-4FB4-95DE-B31EEF76C7E1}"/>
              </a:ext>
            </a:extLst>
          </p:cNvPr>
          <p:cNvSpPr txBox="1"/>
          <p:nvPr/>
        </p:nvSpPr>
        <p:spPr>
          <a:xfrm>
            <a:off x="1188962" y="1182231"/>
            <a:ext cx="9064747" cy="2246769"/>
          </a:xfrm>
          <a:prstGeom prst="rect">
            <a:avLst/>
          </a:prstGeom>
          <a:noFill/>
        </p:spPr>
        <p:txBody>
          <a:bodyPr wrap="square">
            <a:spAutoFit/>
          </a:bodyPr>
          <a:lstStyle/>
          <a:p>
            <a:r>
              <a:rPr lang="en-US" altLang="zh-CN" sz="2000" dirty="0"/>
              <a:t>2.</a:t>
            </a:r>
            <a:r>
              <a:rPr lang="zh-CN" altLang="en-US" sz="2000" dirty="0"/>
              <a:t>增强文案的代入感</a:t>
            </a:r>
            <a:endParaRPr lang="en-US" altLang="zh-CN" sz="2000" dirty="0"/>
          </a:p>
          <a:p>
            <a:r>
              <a:rPr lang="en-US" altLang="zh-CN" sz="2000" dirty="0"/>
              <a:t>        </a:t>
            </a:r>
          </a:p>
          <a:p>
            <a:r>
              <a:rPr lang="en-US" altLang="zh-CN" sz="2000" dirty="0"/>
              <a:t>     </a:t>
            </a:r>
            <a:r>
              <a:rPr lang="zh-CN" altLang="en-US" sz="2000" dirty="0"/>
              <a:t>“代入感”是指在小说、影视作品或游戏中读者、观众或玩家产生一种自己代替了小说或游戏之中的人物而产生的一种身临其境的感觉。文案的代入感意味着通过文案写作让读者身临其境，感同身受，落到执行层面，就是创作的文案要有画面感和故 事感。想把文案的代入感写好，可以从</a:t>
            </a:r>
            <a:r>
              <a:rPr lang="zh-CN" altLang="en-US" sz="2000" dirty="0">
                <a:solidFill>
                  <a:schemeClr val="accent2"/>
                </a:solidFill>
              </a:rPr>
              <a:t>提个好问题</a:t>
            </a:r>
            <a:r>
              <a:rPr lang="zh-CN" altLang="en-US" sz="2000" dirty="0"/>
              <a:t>、</a:t>
            </a:r>
            <a:r>
              <a:rPr lang="zh-CN" altLang="en-US" sz="2000" dirty="0">
                <a:solidFill>
                  <a:schemeClr val="accent2"/>
                </a:solidFill>
              </a:rPr>
              <a:t>讲个好故事</a:t>
            </a:r>
            <a:r>
              <a:rPr lang="zh-CN" altLang="en-US" sz="2000" dirty="0"/>
              <a:t>、</a:t>
            </a:r>
            <a:r>
              <a:rPr lang="zh-CN" altLang="en-US" sz="2000" dirty="0">
                <a:solidFill>
                  <a:schemeClr val="accent2"/>
                </a:solidFill>
              </a:rPr>
              <a:t>抒发好情怀</a:t>
            </a:r>
            <a:r>
              <a:rPr lang="zh-CN" altLang="en-US" sz="2000" dirty="0"/>
              <a:t>、</a:t>
            </a:r>
            <a:r>
              <a:rPr lang="zh-CN" altLang="en-US" sz="2000" dirty="0">
                <a:solidFill>
                  <a:schemeClr val="accent2"/>
                </a:solidFill>
              </a:rPr>
              <a:t>制造好悬念</a:t>
            </a:r>
            <a:r>
              <a:rPr lang="zh-CN" altLang="en-US" sz="2000" dirty="0"/>
              <a:t>等方面入手。</a:t>
            </a:r>
          </a:p>
        </p:txBody>
      </p:sp>
      <p:pic>
        <p:nvPicPr>
          <p:cNvPr id="3" name="图片 2">
            <a:extLst>
              <a:ext uri="{FF2B5EF4-FFF2-40B4-BE49-F238E27FC236}">
                <a16:creationId xmlns:a16="http://schemas.microsoft.com/office/drawing/2014/main" id="{C7077B5B-F098-4D1D-8335-7ED05270297F}"/>
              </a:ext>
            </a:extLst>
          </p:cNvPr>
          <p:cNvPicPr>
            <a:picLocks noChangeAspect="1"/>
          </p:cNvPicPr>
          <p:nvPr/>
        </p:nvPicPr>
        <p:blipFill>
          <a:blip r:embed="rId2"/>
          <a:stretch>
            <a:fillRect/>
          </a:stretch>
        </p:blipFill>
        <p:spPr>
          <a:xfrm>
            <a:off x="2500376" y="3677889"/>
            <a:ext cx="2723809" cy="2514286"/>
          </a:xfrm>
          <a:prstGeom prst="rect">
            <a:avLst/>
          </a:prstGeom>
        </p:spPr>
      </p:pic>
      <p:pic>
        <p:nvPicPr>
          <p:cNvPr id="2050" name="图片 7" descr="C:\Users\Lenovo\AppData\Local\Temp\1619027858(1).png">
            <a:extLst>
              <a:ext uri="{FF2B5EF4-FFF2-40B4-BE49-F238E27FC236}">
                <a16:creationId xmlns:a16="http://schemas.microsoft.com/office/drawing/2014/main" id="{3FA55681-5DFF-4220-8D75-43D2DEDE27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0902" y="4108481"/>
            <a:ext cx="2895600" cy="1882775"/>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713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610A30FD-FC52-496B-A6F9-8E952F8A8B34}"/>
              </a:ext>
            </a:extLst>
          </p:cNvPr>
          <p:cNvSpPr>
            <a:spLocks noGrp="1"/>
          </p:cNvSpPr>
          <p:nvPr>
            <p:ph type="title"/>
          </p:nvPr>
        </p:nvSpPr>
        <p:spPr/>
        <p:txBody>
          <a:bodyPr/>
          <a:lstStyle/>
          <a:p>
            <a:r>
              <a:rPr lang="en-US" altLang="zh-CN" dirty="0"/>
              <a:t>3.4.3</a:t>
            </a:r>
            <a:r>
              <a:rPr lang="zh-CN" altLang="en-US" dirty="0"/>
              <a:t>　新媒体文案的创作技巧</a:t>
            </a:r>
          </a:p>
        </p:txBody>
      </p:sp>
      <p:sp>
        <p:nvSpPr>
          <p:cNvPr id="7" name="文本框 6">
            <a:extLst>
              <a:ext uri="{FF2B5EF4-FFF2-40B4-BE49-F238E27FC236}">
                <a16:creationId xmlns:a16="http://schemas.microsoft.com/office/drawing/2014/main" id="{EFEE74D9-869D-4FB4-95DE-B31EEF76C7E1}"/>
              </a:ext>
            </a:extLst>
          </p:cNvPr>
          <p:cNvSpPr txBox="1"/>
          <p:nvPr/>
        </p:nvSpPr>
        <p:spPr>
          <a:xfrm>
            <a:off x="1197840" y="1049240"/>
            <a:ext cx="9064747" cy="1323439"/>
          </a:xfrm>
          <a:prstGeom prst="rect">
            <a:avLst/>
          </a:prstGeom>
          <a:noFill/>
        </p:spPr>
        <p:txBody>
          <a:bodyPr wrap="square">
            <a:spAutoFit/>
          </a:bodyPr>
          <a:lstStyle/>
          <a:p>
            <a:r>
              <a:rPr lang="en-US" altLang="zh-CN" sz="2000" dirty="0"/>
              <a:t>3.</a:t>
            </a:r>
            <a:r>
              <a:rPr lang="zh-CN" altLang="en-US" sz="2000" dirty="0"/>
              <a:t>增强文案的信任感</a:t>
            </a:r>
            <a:endParaRPr lang="en-US" altLang="zh-CN" sz="2000" dirty="0"/>
          </a:p>
          <a:p>
            <a:r>
              <a:rPr lang="en-US" altLang="zh-CN" sz="2000" dirty="0"/>
              <a:t>        </a:t>
            </a:r>
            <a:r>
              <a:rPr lang="zh-CN" altLang="en-US" sz="2000" dirty="0"/>
              <a:t>理性的消费者不会在不信任一种商品情况下去购买它，尤其这种商品还是刚刚上市的新产品，就更不可能了。新产品刚上市首要的任务是在消费者心目中建立信任感，而这种信任感可以通过广告文案来获得。</a:t>
            </a:r>
          </a:p>
        </p:txBody>
      </p:sp>
      <p:sp>
        <p:nvSpPr>
          <p:cNvPr id="8" name="文本框 7">
            <a:extLst>
              <a:ext uri="{FF2B5EF4-FFF2-40B4-BE49-F238E27FC236}">
                <a16:creationId xmlns:a16="http://schemas.microsoft.com/office/drawing/2014/main" id="{9EF7532F-BBC7-47D6-93F4-A921AA416698}"/>
              </a:ext>
            </a:extLst>
          </p:cNvPr>
          <p:cNvSpPr txBox="1"/>
          <p:nvPr/>
        </p:nvSpPr>
        <p:spPr>
          <a:xfrm>
            <a:off x="1464816" y="2829303"/>
            <a:ext cx="6533964" cy="369332"/>
          </a:xfrm>
          <a:prstGeom prst="rect">
            <a:avLst/>
          </a:prstGeom>
          <a:noFill/>
        </p:spPr>
        <p:txBody>
          <a:bodyPr wrap="square">
            <a:spAutoFit/>
          </a:bodyPr>
          <a:lstStyle/>
          <a:p>
            <a:r>
              <a:rPr lang="zh-CN" altLang="en-US" dirty="0"/>
              <a:t>（1）巧用权威和反权威。</a:t>
            </a:r>
          </a:p>
        </p:txBody>
      </p:sp>
      <p:sp>
        <p:nvSpPr>
          <p:cNvPr id="9" name="文本框 8">
            <a:extLst>
              <a:ext uri="{FF2B5EF4-FFF2-40B4-BE49-F238E27FC236}">
                <a16:creationId xmlns:a16="http://schemas.microsoft.com/office/drawing/2014/main" id="{B9999C14-AAFD-4B59-980F-23649EE9D85E}"/>
              </a:ext>
            </a:extLst>
          </p:cNvPr>
          <p:cNvSpPr txBox="1"/>
          <p:nvPr/>
        </p:nvSpPr>
        <p:spPr>
          <a:xfrm>
            <a:off x="1535190" y="3470593"/>
            <a:ext cx="6533964" cy="369332"/>
          </a:xfrm>
          <a:prstGeom prst="rect">
            <a:avLst/>
          </a:prstGeom>
          <a:noFill/>
        </p:spPr>
        <p:txBody>
          <a:bodyPr wrap="square">
            <a:spAutoFit/>
          </a:bodyPr>
          <a:lstStyle/>
          <a:p>
            <a:r>
              <a:rPr lang="zh-CN" altLang="en-US" dirty="0"/>
              <a:t>（2）利用细节和数据。</a:t>
            </a:r>
          </a:p>
        </p:txBody>
      </p:sp>
      <p:sp>
        <p:nvSpPr>
          <p:cNvPr id="11" name="文本框 10">
            <a:extLst>
              <a:ext uri="{FF2B5EF4-FFF2-40B4-BE49-F238E27FC236}">
                <a16:creationId xmlns:a16="http://schemas.microsoft.com/office/drawing/2014/main" id="{1D771291-DA76-4598-BD29-1737B4793AFD}"/>
              </a:ext>
            </a:extLst>
          </p:cNvPr>
          <p:cNvSpPr txBox="1"/>
          <p:nvPr/>
        </p:nvSpPr>
        <p:spPr>
          <a:xfrm>
            <a:off x="1464816" y="4130023"/>
            <a:ext cx="6533964" cy="369332"/>
          </a:xfrm>
          <a:prstGeom prst="rect">
            <a:avLst/>
          </a:prstGeom>
          <a:noFill/>
        </p:spPr>
        <p:txBody>
          <a:bodyPr wrap="square">
            <a:spAutoFit/>
          </a:bodyPr>
          <a:lstStyle/>
          <a:p>
            <a:r>
              <a:rPr lang="zh-CN" altLang="en-US" dirty="0"/>
              <a:t>（3）引导用户去自证。</a:t>
            </a:r>
          </a:p>
        </p:txBody>
      </p:sp>
      <p:sp>
        <p:nvSpPr>
          <p:cNvPr id="13" name="文本框 12">
            <a:extLst>
              <a:ext uri="{FF2B5EF4-FFF2-40B4-BE49-F238E27FC236}">
                <a16:creationId xmlns:a16="http://schemas.microsoft.com/office/drawing/2014/main" id="{73B969FA-DF50-4F5E-9FA3-AC3A751D54DA}"/>
              </a:ext>
            </a:extLst>
          </p:cNvPr>
          <p:cNvSpPr txBox="1"/>
          <p:nvPr/>
        </p:nvSpPr>
        <p:spPr>
          <a:xfrm>
            <a:off x="1464816" y="4789453"/>
            <a:ext cx="6533964" cy="369332"/>
          </a:xfrm>
          <a:prstGeom prst="rect">
            <a:avLst/>
          </a:prstGeom>
          <a:noFill/>
        </p:spPr>
        <p:txBody>
          <a:bodyPr wrap="square">
            <a:spAutoFit/>
          </a:bodyPr>
          <a:lstStyle/>
          <a:p>
            <a:r>
              <a:rPr lang="zh-CN" altLang="en-US" dirty="0"/>
              <a:t>（4）让事实说服用户。</a:t>
            </a:r>
          </a:p>
        </p:txBody>
      </p:sp>
      <p:sp>
        <p:nvSpPr>
          <p:cNvPr id="15" name="文本框 14">
            <a:extLst>
              <a:ext uri="{FF2B5EF4-FFF2-40B4-BE49-F238E27FC236}">
                <a16:creationId xmlns:a16="http://schemas.microsoft.com/office/drawing/2014/main" id="{237030B7-03E5-436C-8FE5-D109EC02BB61}"/>
              </a:ext>
            </a:extLst>
          </p:cNvPr>
          <p:cNvSpPr txBox="1"/>
          <p:nvPr/>
        </p:nvSpPr>
        <p:spPr>
          <a:xfrm>
            <a:off x="5326601" y="3294097"/>
            <a:ext cx="4669656" cy="1228028"/>
          </a:xfrm>
          <a:prstGeom prst="rect">
            <a:avLst/>
          </a:prstGeom>
          <a:noFill/>
        </p:spPr>
        <p:txBody>
          <a:bodyPr wrap="square">
            <a:spAutoFit/>
          </a:bodyPr>
          <a:lstStyle/>
          <a:p>
            <a:pPr indent="304800" algn="just">
              <a:lnSpc>
                <a:spcPct val="105000"/>
              </a:lnSpc>
            </a:pPr>
            <a:r>
              <a:rPr lang="zh-CN" altLang="zh-CN" sz="18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rPr>
              <a:t>【课堂讨论】</a:t>
            </a:r>
            <a:endParaRPr lang="en-US" altLang="zh-CN" sz="18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05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r>
              <a:rPr lang="zh-CN" altLang="zh-CN" sz="1800" kern="100" dirty="0">
                <a:effectLst/>
                <a:ea typeface="楷体" panose="02010609060101010101" pitchFamily="49" charset="-122"/>
                <a:cs typeface="Times New Roman" panose="02020603050405020304" pitchFamily="18" charset="0"/>
              </a:rPr>
              <a:t>你会在不信任一种商品的情况下选用它吗？为什么？</a:t>
            </a:r>
            <a:endParaRPr lang="zh-CN" altLang="en-US" dirty="0"/>
          </a:p>
        </p:txBody>
      </p:sp>
    </p:spTree>
    <p:extLst>
      <p:ext uri="{BB962C8B-B14F-4D97-AF65-F5344CB8AC3E}">
        <p14:creationId xmlns:p14="http://schemas.microsoft.com/office/powerpoint/2010/main" val="1768046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a:extLst>
              <a:ext uri="{FF2B5EF4-FFF2-40B4-BE49-F238E27FC236}">
                <a16:creationId xmlns:a16="http://schemas.microsoft.com/office/drawing/2014/main" id="{F653CE91-EBB9-412F-A1C1-1C7C18A9EBC7}"/>
              </a:ext>
            </a:extLst>
          </p:cNvPr>
          <p:cNvSpPr>
            <a:spLocks noGrp="1"/>
          </p:cNvSpPr>
          <p:nvPr>
            <p:ph idx="1"/>
          </p:nvPr>
        </p:nvSpPr>
        <p:spPr>
          <a:xfrm>
            <a:off x="762115" y="991417"/>
            <a:ext cx="10114673" cy="4407306"/>
          </a:xfrm>
        </p:spPr>
        <p:txBody>
          <a:bodyPr>
            <a:normAutofit/>
          </a:bodyPr>
          <a:lstStyle/>
          <a:p>
            <a:r>
              <a:rPr lang="en-US" altLang="zh-CN" dirty="0"/>
              <a:t>1.</a:t>
            </a:r>
            <a:r>
              <a:rPr lang="zh-CN" altLang="en-US" dirty="0"/>
              <a:t>任务描述：</a:t>
            </a:r>
            <a:endParaRPr lang="en-US" altLang="zh-CN" dirty="0"/>
          </a:p>
          <a:p>
            <a:r>
              <a:rPr lang="zh-CN" altLang="en-US" dirty="0"/>
              <a:t>（</a:t>
            </a:r>
            <a:r>
              <a:rPr lang="en-US" altLang="zh-CN" dirty="0"/>
              <a:t>1</a:t>
            </a:r>
            <a:r>
              <a:rPr lang="zh-CN" altLang="en-US" dirty="0"/>
              <a:t>）打开你使用过的公众号和</a:t>
            </a:r>
            <a:r>
              <a:rPr lang="en-US" altLang="zh-CN" dirty="0"/>
              <a:t>APP</a:t>
            </a:r>
            <a:r>
              <a:rPr lang="zh-CN" altLang="en-US" dirty="0"/>
              <a:t>，给里面的文案分下类，统计一下在这些</a:t>
            </a:r>
            <a:r>
              <a:rPr lang="en-US" altLang="zh-CN" dirty="0"/>
              <a:t>APP</a:t>
            </a:r>
            <a:r>
              <a:rPr lang="zh-CN" altLang="en-US" dirty="0"/>
              <a:t>和公众号中你看到了几类文案？</a:t>
            </a:r>
            <a:endParaRPr lang="en-US" altLang="zh-CN" dirty="0"/>
          </a:p>
          <a:p>
            <a:r>
              <a:rPr lang="zh-CN" altLang="en-US" dirty="0"/>
              <a:t>（</a:t>
            </a:r>
            <a:r>
              <a:rPr lang="en-US" altLang="zh-CN" dirty="0"/>
              <a:t>2</a:t>
            </a:r>
            <a:r>
              <a:rPr lang="zh-CN" altLang="en-US" dirty="0"/>
              <a:t>）看看哪些可以归到销售文案中，哪些归到传播文案中？哪些属于长文案，哪些属于短文案？</a:t>
            </a:r>
            <a:endParaRPr lang="en-US" altLang="zh-CN" dirty="0"/>
          </a:p>
          <a:p>
            <a:endParaRPr lang="en-US" altLang="zh-CN" dirty="0"/>
          </a:p>
          <a:p>
            <a:r>
              <a:rPr lang="en-US" altLang="zh-CN" dirty="0"/>
              <a:t>2.</a:t>
            </a:r>
            <a:r>
              <a:rPr lang="zh-CN" altLang="en-US" dirty="0"/>
              <a:t>任务要求：</a:t>
            </a:r>
            <a:endParaRPr lang="en-US" altLang="zh-CN" dirty="0"/>
          </a:p>
          <a:p>
            <a:r>
              <a:rPr lang="zh-CN" altLang="en-US" dirty="0"/>
              <a:t>（</a:t>
            </a:r>
            <a:r>
              <a:rPr lang="en-US" altLang="zh-CN" dirty="0"/>
              <a:t>1</a:t>
            </a:r>
            <a:r>
              <a:rPr lang="zh-CN" altLang="en-US" dirty="0"/>
              <a:t>）以小组为单位一起讨论对比。</a:t>
            </a:r>
            <a:endParaRPr lang="en-US" altLang="zh-CN" dirty="0"/>
          </a:p>
          <a:p>
            <a:r>
              <a:rPr lang="zh-CN" altLang="en-US" dirty="0"/>
              <a:t>（</a:t>
            </a:r>
            <a:r>
              <a:rPr lang="en-US" altLang="zh-CN" dirty="0"/>
              <a:t>2</a:t>
            </a:r>
            <a:r>
              <a:rPr lang="zh-CN" altLang="en-US" dirty="0"/>
              <a:t>）各小组以表格形式分类罗列出来，并以作业形式交给老师。</a:t>
            </a:r>
          </a:p>
        </p:txBody>
      </p:sp>
      <p:grpSp>
        <p:nvGrpSpPr>
          <p:cNvPr id="77" name="组合 76">
            <a:extLst>
              <a:ext uri="{FF2B5EF4-FFF2-40B4-BE49-F238E27FC236}">
                <a16:creationId xmlns:a16="http://schemas.microsoft.com/office/drawing/2014/main" id="{F390D6D5-65DF-49D7-B17A-33D9B57C9DBF}"/>
              </a:ext>
            </a:extLst>
          </p:cNvPr>
          <p:cNvGrpSpPr/>
          <p:nvPr/>
        </p:nvGrpSpPr>
        <p:grpSpPr>
          <a:xfrm>
            <a:off x="163519" y="5480324"/>
            <a:ext cx="10478841" cy="1352732"/>
            <a:chOff x="229774" y="4946104"/>
            <a:chExt cx="11381655" cy="1469277"/>
          </a:xfrm>
        </p:grpSpPr>
        <p:sp>
          <p:nvSpPr>
            <p:cNvPr id="78" name="矩形 77">
              <a:extLst>
                <a:ext uri="{FF2B5EF4-FFF2-40B4-BE49-F238E27FC236}">
                  <a16:creationId xmlns:a16="http://schemas.microsoft.com/office/drawing/2014/main" id="{A4BF1C92-96EE-44A4-9741-D9C196E1A7A4}"/>
                </a:ext>
              </a:extLst>
            </p:cNvPr>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a:extLst>
                <a:ext uri="{FF2B5EF4-FFF2-40B4-BE49-F238E27FC236}">
                  <a16:creationId xmlns:a16="http://schemas.microsoft.com/office/drawing/2014/main" id="{D7D084CA-FA19-4CD5-A6C4-021C16A05C70}"/>
                </a:ext>
              </a:extLst>
            </p:cNvPr>
            <p:cNvGrpSpPr/>
            <p:nvPr/>
          </p:nvGrpSpPr>
          <p:grpSpPr>
            <a:xfrm>
              <a:off x="229774" y="4946104"/>
              <a:ext cx="2836482" cy="1469277"/>
              <a:chOff x="810345" y="1174447"/>
              <a:chExt cx="2836482" cy="1469277"/>
            </a:xfrm>
          </p:grpSpPr>
          <p:sp>
            <p:nvSpPr>
              <p:cNvPr id="80" name="矩形 79">
                <a:extLst>
                  <a:ext uri="{FF2B5EF4-FFF2-40B4-BE49-F238E27FC236}">
                    <a16:creationId xmlns:a16="http://schemas.microsoft.com/office/drawing/2014/main" id="{88BE983A-1986-4FBF-B2EE-2D94CCAD7B43}"/>
                  </a:ext>
                </a:extLst>
              </p:cNvPr>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a:extLst>
                  <a:ext uri="{FF2B5EF4-FFF2-40B4-BE49-F238E27FC236}">
                    <a16:creationId xmlns:a16="http://schemas.microsoft.com/office/drawing/2014/main" id="{52A68798-3D54-4D72-93CF-BFBEBA266F75}"/>
                  </a:ext>
                </a:extLst>
              </p:cNvPr>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a:extLst>
                  <a:ext uri="{FF2B5EF4-FFF2-40B4-BE49-F238E27FC236}">
                    <a16:creationId xmlns:a16="http://schemas.microsoft.com/office/drawing/2014/main" id="{D53258AA-ACDD-47F8-8E39-F6F91DDFD033}"/>
                  </a:ext>
                </a:extLst>
              </p:cNvPr>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a:extLst>
                  <a:ext uri="{FF2B5EF4-FFF2-40B4-BE49-F238E27FC236}">
                    <a16:creationId xmlns:a16="http://schemas.microsoft.com/office/drawing/2014/main" id="{77F69BF8-98C6-4905-BF55-58EF630C43EC}"/>
                  </a:ext>
                </a:extLst>
              </p:cNvPr>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a:extLst>
                  <a:ext uri="{FF2B5EF4-FFF2-40B4-BE49-F238E27FC236}">
                    <a16:creationId xmlns:a16="http://schemas.microsoft.com/office/drawing/2014/main" id="{CD0A2AEB-8EAD-4F5B-A297-7ACF3BCA48A5}"/>
                  </a:ext>
                </a:extLst>
              </p:cNvPr>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a:extLst>
                  <a:ext uri="{FF2B5EF4-FFF2-40B4-BE49-F238E27FC236}">
                    <a16:creationId xmlns:a16="http://schemas.microsoft.com/office/drawing/2014/main" id="{0B333823-0459-4B23-9F89-AE411EC01C0E}"/>
                  </a:ext>
                </a:extLst>
              </p:cNvPr>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a:extLst>
                  <a:ext uri="{FF2B5EF4-FFF2-40B4-BE49-F238E27FC236}">
                    <a16:creationId xmlns:a16="http://schemas.microsoft.com/office/drawing/2014/main" id="{F51F97EB-2CD6-4D68-99CF-6314052FB35B}"/>
                  </a:ext>
                </a:extLst>
              </p:cNvPr>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a:extLst>
                  <a:ext uri="{FF2B5EF4-FFF2-40B4-BE49-F238E27FC236}">
                    <a16:creationId xmlns:a16="http://schemas.microsoft.com/office/drawing/2014/main" id="{2AB04E59-1B7F-4E86-9B45-5F16BD4B461A}"/>
                  </a:ext>
                </a:extLst>
              </p:cNvPr>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a:extLst>
                  <a:ext uri="{FF2B5EF4-FFF2-40B4-BE49-F238E27FC236}">
                    <a16:creationId xmlns:a16="http://schemas.microsoft.com/office/drawing/2014/main" id="{ECC2B2D8-7363-42AE-B13B-4BFC696A8C6A}"/>
                  </a:ext>
                </a:extLst>
              </p:cNvPr>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a:extLst>
                  <a:ext uri="{FF2B5EF4-FFF2-40B4-BE49-F238E27FC236}">
                    <a16:creationId xmlns:a16="http://schemas.microsoft.com/office/drawing/2014/main" id="{5001F2EC-4AF1-432E-ACB7-97C984BBDCB7}"/>
                  </a:ext>
                </a:extLst>
              </p:cNvPr>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a:extLst>
                  <a:ext uri="{FF2B5EF4-FFF2-40B4-BE49-F238E27FC236}">
                    <a16:creationId xmlns:a16="http://schemas.microsoft.com/office/drawing/2014/main" id="{605EF0AE-840D-4186-B7EE-01EB71CEA084}"/>
                  </a:ext>
                </a:extLst>
              </p:cNvPr>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extLst>
      <p:ext uri="{BB962C8B-B14F-4D97-AF65-F5344CB8AC3E}">
        <p14:creationId xmlns:p14="http://schemas.microsoft.com/office/powerpoint/2010/main" val="2556087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3.1.2</a:t>
            </a:r>
            <a:r>
              <a:rPr lang="zh-CN" altLang="en-US" dirty="0"/>
              <a:t>　新媒体运营的常见思维</a:t>
            </a:r>
          </a:p>
        </p:txBody>
      </p:sp>
      <p:sp>
        <p:nvSpPr>
          <p:cNvPr id="3" name="内容占位符 2"/>
          <p:cNvSpPr>
            <a:spLocks noGrp="1"/>
          </p:cNvSpPr>
          <p:nvPr>
            <p:ph idx="1"/>
          </p:nvPr>
        </p:nvSpPr>
        <p:spPr>
          <a:xfrm>
            <a:off x="615522" y="1005607"/>
            <a:ext cx="10600728" cy="5171357"/>
          </a:xfrm>
        </p:spPr>
        <p:txBody>
          <a:bodyPr/>
          <a:lstStyle/>
          <a:p>
            <a:r>
              <a:rPr lang="en-US" altLang="zh-CN" dirty="0"/>
              <a:t>2.</a:t>
            </a:r>
            <a:r>
              <a:rPr lang="zh-CN" altLang="en-US" dirty="0"/>
              <a:t>品质思维和品牌思维</a:t>
            </a:r>
            <a:endParaRPr lang="en-US" altLang="zh-CN" dirty="0"/>
          </a:p>
          <a:p>
            <a:r>
              <a:rPr lang="zh-CN" altLang="en-US" dirty="0"/>
              <a:t>任何营销模式或环境下，品质永远是产品的核心价值，尤其是在将产品、服务和用户体验做到极致的互联网时代，只有产品品质超出用户预期，企业才能保持持久竞争力。</a:t>
            </a:r>
            <a:endParaRPr lang="en-US" altLang="zh-CN" dirty="0"/>
          </a:p>
          <a:p>
            <a:r>
              <a:rPr lang="zh-CN" altLang="en-US" dirty="0"/>
              <a:t>品牌是企业的无形资产，是产品的附加价值，也是商业竞争的核心要素，很多企业间的竞争，其实就是品牌的竞争。</a:t>
            </a:r>
            <a:endParaRPr lang="en-US" altLang="zh-CN" dirty="0"/>
          </a:p>
          <a:p>
            <a:r>
              <a:rPr lang="en-US" altLang="zh-CN" dirty="0">
                <a:solidFill>
                  <a:srgbClr val="FF0000"/>
                </a:solidFill>
                <a:latin typeface="华光楷体_CNKI" panose="02000500000000000000" pitchFamily="2" charset="-122"/>
                <a:ea typeface="华光楷体_CNKI" panose="02000500000000000000" pitchFamily="2" charset="-122"/>
              </a:rPr>
              <a:t>【</a:t>
            </a:r>
            <a:r>
              <a:rPr lang="zh-CN" altLang="en-US" dirty="0">
                <a:solidFill>
                  <a:srgbClr val="FF0000"/>
                </a:solidFill>
                <a:latin typeface="华光楷体_CNKI" panose="02000500000000000000" pitchFamily="2" charset="-122"/>
                <a:ea typeface="华光楷体_CNKI" panose="02000500000000000000" pitchFamily="2" charset="-122"/>
              </a:rPr>
              <a:t>案例</a:t>
            </a:r>
            <a:r>
              <a:rPr lang="en-US" altLang="zh-CN" dirty="0">
                <a:solidFill>
                  <a:srgbClr val="FF0000"/>
                </a:solidFill>
                <a:latin typeface="华光楷体_CNKI" panose="02000500000000000000" pitchFamily="2" charset="-122"/>
                <a:ea typeface="华光楷体_CNKI" panose="02000500000000000000" pitchFamily="2" charset="-122"/>
              </a:rPr>
              <a:t>】</a:t>
            </a:r>
            <a:r>
              <a:rPr lang="zh-CN" altLang="en-US" dirty="0">
                <a:solidFill>
                  <a:srgbClr val="FF0000"/>
                </a:solidFill>
                <a:latin typeface="华光楷体_CNKI" panose="02000500000000000000" pitchFamily="2" charset="-122"/>
                <a:ea typeface="华光楷体_CNKI" panose="02000500000000000000" pitchFamily="2" charset="-122"/>
              </a:rPr>
              <a:t>年糕妈妈</a:t>
            </a:r>
            <a:endParaRPr lang="en-US" altLang="zh-CN" dirty="0">
              <a:solidFill>
                <a:srgbClr val="FF0000"/>
              </a:solidFill>
              <a:latin typeface="华光楷体_CNKI" panose="02000500000000000000" pitchFamily="2" charset="-122"/>
              <a:ea typeface="华光楷体_CNKI" panose="02000500000000000000" pitchFamily="2" charset="-122"/>
            </a:endParaRPr>
          </a:p>
          <a:p>
            <a:endParaRPr lang="en-US" altLang="zh-CN" dirty="0"/>
          </a:p>
          <a:p>
            <a:endParaRPr lang="en-US" altLang="zh-CN" dirty="0">
              <a:solidFill>
                <a:srgbClr val="FF0000"/>
              </a:solidFill>
              <a:latin typeface="华光楷体_CNKI" panose="02000500000000000000" pitchFamily="2" charset="-122"/>
              <a:ea typeface="华光楷体_CNKI" panose="02000500000000000000" pitchFamily="2" charset="-122"/>
            </a:endParaRPr>
          </a:p>
        </p:txBody>
      </p:sp>
    </p:spTree>
    <p:extLst>
      <p:ext uri="{BB962C8B-B14F-4D97-AF65-F5344CB8AC3E}">
        <p14:creationId xmlns:p14="http://schemas.microsoft.com/office/powerpoint/2010/main" val="967400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8899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新媒体运营策略</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Number_1">
            <a:hlinkClick r:id="" action="ppaction://noaction"/>
          </p:cNvPr>
          <p:cNvSpPr/>
          <p:nvPr>
            <p:custDataLst>
              <p:tags r:id="rId2"/>
            </p:custDataLst>
          </p:nvPr>
        </p:nvSpPr>
        <p:spPr>
          <a:xfrm>
            <a:off x="4975048" y="8214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bg2">
                    <a:lumMod val="50000"/>
                  </a:schemeClr>
                </a:solidFill>
                <a:latin typeface="Times New Roman"/>
                <a:ea typeface="微软雅黑"/>
                <a:cs typeface="Times New Roman" panose="02020603050405020304" pitchFamily="18" charset="0"/>
              </a:rPr>
              <a:t>1.1</a:t>
            </a:r>
          </a:p>
        </p:txBody>
      </p:sp>
      <p:sp>
        <p:nvSpPr>
          <p:cNvPr id="8" name="MH_Entry_2">
            <a:hlinkClick r:id="" action="ppaction://noaction"/>
          </p:cNvPr>
          <p:cNvSpPr txBox="1"/>
          <p:nvPr>
            <p:custDataLst>
              <p:tags r:id="rId3"/>
            </p:custDataLst>
          </p:nvPr>
        </p:nvSpPr>
        <p:spPr>
          <a:xfrm>
            <a:off x="1092198" y="183263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新媒体数据分析</a:t>
            </a:r>
          </a:p>
        </p:txBody>
      </p:sp>
      <p:sp>
        <p:nvSpPr>
          <p:cNvPr id="10" name="MH_Entry_3">
            <a:hlinkClick r:id="rId15" action="ppaction://hlinksldjump"/>
          </p:cNvPr>
          <p:cNvSpPr txBox="1"/>
          <p:nvPr>
            <p:custDataLst>
              <p:tags r:id="rId4"/>
            </p:custDataLst>
          </p:nvPr>
        </p:nvSpPr>
        <p:spPr>
          <a:xfrm>
            <a:off x="1092198" y="281968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rmAutofit fontScale="77500" lnSpcReduction="20000"/>
          </a:bodyPr>
          <a:lstStyle/>
          <a:p>
            <a:pPr algn="ctr" defTabSz="608843"/>
            <a:r>
              <a:rPr lang="zh-CN" altLang="en-US" sz="2400" dirty="0">
                <a:solidFill>
                  <a:prstClr val="white"/>
                </a:solidFill>
                <a:latin typeface="Times New Roman"/>
                <a:ea typeface="微软雅黑" panose="020B0503020204020204" pitchFamily="34" charset="-122"/>
              </a:rPr>
              <a:t>新媒体负面效应及网络舆情管理</a:t>
            </a:r>
          </a:p>
        </p:txBody>
      </p:sp>
      <p:sp>
        <p:nvSpPr>
          <p:cNvPr id="14" name="MH_Number_1">
            <a:hlinkClick r:id="" action="ppaction://noaction"/>
          </p:cNvPr>
          <p:cNvSpPr/>
          <p:nvPr>
            <p:custDataLst>
              <p:tags r:id="rId5"/>
            </p:custDataLst>
          </p:nvPr>
        </p:nvSpPr>
        <p:spPr>
          <a:xfrm>
            <a:off x="4975048" y="175611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1.2</a:t>
            </a:r>
          </a:p>
        </p:txBody>
      </p:sp>
      <p:sp>
        <p:nvSpPr>
          <p:cNvPr id="15" name="MH_Number_1">
            <a:hlinkClick r:id="" action="ppaction://noaction"/>
          </p:cNvPr>
          <p:cNvSpPr/>
          <p:nvPr>
            <p:custDataLst>
              <p:tags r:id="rId6"/>
            </p:custDataLst>
          </p:nvPr>
        </p:nvSpPr>
        <p:spPr>
          <a:xfrm>
            <a:off x="4975048" y="274768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7F7F7F"/>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tx1">
                    <a:lumMod val="50000"/>
                    <a:lumOff val="50000"/>
                  </a:schemeClr>
                </a:solidFill>
                <a:latin typeface="Times New Roman"/>
                <a:ea typeface="微软雅黑"/>
                <a:cs typeface="Times New Roman" panose="02020603050405020304" pitchFamily="18" charset="0"/>
              </a:rPr>
              <a:t>1.3</a:t>
            </a:r>
          </a:p>
        </p:txBody>
      </p:sp>
      <p:grpSp>
        <p:nvGrpSpPr>
          <p:cNvPr id="11" name="组合 10">
            <a:extLst>
              <a:ext uri="{FF2B5EF4-FFF2-40B4-BE49-F238E27FC236}">
                <a16:creationId xmlns:a16="http://schemas.microsoft.com/office/drawing/2014/main" id="{37255202-7DCA-4914-9827-5F03A30B9B3A}"/>
              </a:ext>
            </a:extLst>
          </p:cNvPr>
          <p:cNvGrpSpPr/>
          <p:nvPr/>
        </p:nvGrpSpPr>
        <p:grpSpPr>
          <a:xfrm rot="21189419">
            <a:off x="8053987" y="2432265"/>
            <a:ext cx="2462417" cy="2341819"/>
            <a:chOff x="10541283" y="1103145"/>
            <a:chExt cx="1222262" cy="1556794"/>
          </a:xfrm>
        </p:grpSpPr>
        <p:pic>
          <p:nvPicPr>
            <p:cNvPr id="12" name="图片 11">
              <a:extLst>
                <a:ext uri="{FF2B5EF4-FFF2-40B4-BE49-F238E27FC236}">
                  <a16:creationId xmlns:a16="http://schemas.microsoft.com/office/drawing/2014/main" id="{8A937284-4875-4F03-94B6-8EA0C0C56664}"/>
                </a:ext>
              </a:extLst>
            </p:cNvPr>
            <p:cNvPicPr>
              <a:picLocks noChangeAspect="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a:extLst>
                <a:ext uri="{FF2B5EF4-FFF2-40B4-BE49-F238E27FC236}">
                  <a16:creationId xmlns:a16="http://schemas.microsoft.com/office/drawing/2014/main" id="{7A0A6E5A-881E-47F9-A16B-5E521F7537A0}"/>
                </a:ext>
              </a:extLst>
            </p:cNvPr>
            <p:cNvPicPr>
              <a:picLocks noChangeAspect="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a:extLst>
                <a:ext uri="{FF2B5EF4-FFF2-40B4-BE49-F238E27FC236}">
                  <a16:creationId xmlns:a16="http://schemas.microsoft.com/office/drawing/2014/main" id="{D52A9A4B-E101-4C17-AC80-693AC40816C0}"/>
                </a:ext>
              </a:extLst>
            </p:cNvPr>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a:extLst>
                  <a:ext uri="{FF2B5EF4-FFF2-40B4-BE49-F238E27FC236}">
                    <a16:creationId xmlns:a16="http://schemas.microsoft.com/office/drawing/2014/main" id="{E69DC48F-C020-4071-9916-30DE931801E4}"/>
                  </a:ext>
                </a:extLst>
              </p:cNvPr>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a:extLst>
                  <a:ext uri="{FF2B5EF4-FFF2-40B4-BE49-F238E27FC236}">
                    <a16:creationId xmlns:a16="http://schemas.microsoft.com/office/drawing/2014/main" id="{35531A74-B62B-4CC2-91A0-0E562A2C9A6A}"/>
                  </a:ext>
                </a:extLst>
              </p:cNvPr>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a:extLst>
                <a:ext uri="{FF2B5EF4-FFF2-40B4-BE49-F238E27FC236}">
                  <a16:creationId xmlns:a16="http://schemas.microsoft.com/office/drawing/2014/main" id="{97EE7754-CF8B-4432-BA76-AEF5051CCAF4}"/>
                </a:ext>
              </a:extLst>
            </p:cNvPr>
            <p:cNvPicPr>
              <a:picLocks noChangeAspect="1"/>
            </p:cNvPicPr>
            <p:nvPr/>
          </p:nvPicPr>
          <p:blipFill>
            <a:blip r:embed="rId18"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a:extLst>
                <a:ext uri="{FF2B5EF4-FFF2-40B4-BE49-F238E27FC236}">
                  <a16:creationId xmlns:a16="http://schemas.microsoft.com/office/drawing/2014/main" id="{F4ED12EC-45FC-4CD0-922B-B474E3A2E74E}"/>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22" name="MH_Entry_1">
            <a:hlinkClick r:id="" action="ppaction://noaction"/>
            <a:extLst>
              <a:ext uri="{FF2B5EF4-FFF2-40B4-BE49-F238E27FC236}">
                <a16:creationId xmlns:a16="http://schemas.microsoft.com/office/drawing/2014/main" id="{C077DA6D-D5C7-4694-9EF5-4A861F44BD0B}"/>
              </a:ext>
            </a:extLst>
          </p:cNvPr>
          <p:cNvSpPr txBox="1"/>
          <p:nvPr>
            <p:custDataLst>
              <p:tags r:id="rId7"/>
            </p:custDataLst>
          </p:nvPr>
        </p:nvSpPr>
        <p:spPr>
          <a:xfrm>
            <a:off x="1075924" y="369679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7F7F7F"/>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新媒体文案创作技能</a:t>
            </a:r>
            <a:endParaRPr lang="en-US" altLang="zh-CN"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Entry_2">
            <a:hlinkClick r:id="" action="ppaction://noaction"/>
            <a:extLst>
              <a:ext uri="{FF2B5EF4-FFF2-40B4-BE49-F238E27FC236}">
                <a16:creationId xmlns:a16="http://schemas.microsoft.com/office/drawing/2014/main" id="{129B9097-6ABE-447B-90A2-FA53D65D55B0}"/>
              </a:ext>
            </a:extLst>
          </p:cNvPr>
          <p:cNvSpPr txBox="1"/>
          <p:nvPr>
            <p:custDataLst>
              <p:tags r:id="rId8"/>
            </p:custDataLst>
          </p:nvPr>
        </p:nvSpPr>
        <p:spPr>
          <a:xfrm>
            <a:off x="1075924" y="462169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3A98BC"/>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新媒体图文排版技能</a:t>
            </a:r>
          </a:p>
        </p:txBody>
      </p:sp>
      <p:sp>
        <p:nvSpPr>
          <p:cNvPr id="25" name="MH_Entry_3">
            <a:hlinkClick r:id="rId15" action="ppaction://hlinksldjump"/>
            <a:extLst>
              <a:ext uri="{FF2B5EF4-FFF2-40B4-BE49-F238E27FC236}">
                <a16:creationId xmlns:a16="http://schemas.microsoft.com/office/drawing/2014/main" id="{4A4C7534-97FD-442E-B0AA-13FCB9F6C210}"/>
              </a:ext>
            </a:extLst>
          </p:cNvPr>
          <p:cNvSpPr txBox="1"/>
          <p:nvPr>
            <p:custDataLst>
              <p:tags r:id="rId9"/>
            </p:custDataLst>
          </p:nvPr>
        </p:nvSpPr>
        <p:spPr>
          <a:xfrm>
            <a:off x="1075924" y="556436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fontScale="92500"/>
          </a:bodyPr>
          <a:lstStyle/>
          <a:p>
            <a:pPr algn="ctr" defTabSz="608843"/>
            <a:r>
              <a:rPr lang="zh-CN" altLang="en-US" sz="2400" dirty="0">
                <a:solidFill>
                  <a:prstClr val="white"/>
                </a:solidFill>
                <a:latin typeface="Times New Roman"/>
                <a:ea typeface="微软雅黑" panose="020B0503020204020204" pitchFamily="34" charset="-122"/>
              </a:rPr>
              <a:t>新媒体音频、视频处理技能</a:t>
            </a:r>
          </a:p>
        </p:txBody>
      </p:sp>
      <p:sp>
        <p:nvSpPr>
          <p:cNvPr id="26" name="MH_Number_1">
            <a:hlinkClick r:id="" action="ppaction://noaction"/>
            <a:extLst>
              <a:ext uri="{FF2B5EF4-FFF2-40B4-BE49-F238E27FC236}">
                <a16:creationId xmlns:a16="http://schemas.microsoft.com/office/drawing/2014/main" id="{933D0009-034C-4CD2-B2E2-7A47EC7C46B7}"/>
              </a:ext>
            </a:extLst>
          </p:cNvPr>
          <p:cNvSpPr/>
          <p:nvPr>
            <p:custDataLst>
              <p:tags r:id="rId10"/>
            </p:custDataLst>
          </p:nvPr>
        </p:nvSpPr>
        <p:spPr>
          <a:xfrm>
            <a:off x="4958774" y="4545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rgbClr val="3A98BC"/>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chemeClr val="accent1"/>
                </a:solidFill>
                <a:latin typeface="Times New Roman"/>
                <a:ea typeface="微软雅黑"/>
                <a:cs typeface="Times New Roman" panose="02020603050405020304" pitchFamily="18" charset="0"/>
              </a:rPr>
              <a:t>1.5</a:t>
            </a:r>
          </a:p>
        </p:txBody>
      </p:sp>
      <p:sp>
        <p:nvSpPr>
          <p:cNvPr id="27" name="MH_Number_1">
            <a:hlinkClick r:id="" action="ppaction://noaction"/>
            <a:extLst>
              <a:ext uri="{FF2B5EF4-FFF2-40B4-BE49-F238E27FC236}">
                <a16:creationId xmlns:a16="http://schemas.microsoft.com/office/drawing/2014/main" id="{BF6D36E0-558D-4F89-9E76-EA7287F5AF8A}"/>
              </a:ext>
            </a:extLst>
          </p:cNvPr>
          <p:cNvSpPr/>
          <p:nvPr>
            <p:custDataLst>
              <p:tags r:id="rId11"/>
            </p:custDataLst>
          </p:nvPr>
        </p:nvSpPr>
        <p:spPr>
          <a:xfrm>
            <a:off x="4958774" y="54923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1.6</a:t>
            </a:r>
          </a:p>
        </p:txBody>
      </p:sp>
      <p:sp>
        <p:nvSpPr>
          <p:cNvPr id="28" name="MH_Number_1">
            <a:hlinkClick r:id="" action="ppaction://noaction"/>
            <a:extLst>
              <a:ext uri="{FF2B5EF4-FFF2-40B4-BE49-F238E27FC236}">
                <a16:creationId xmlns:a16="http://schemas.microsoft.com/office/drawing/2014/main" id="{0EA86408-D7B1-4833-8303-48FF892FAD0F}"/>
              </a:ext>
            </a:extLst>
          </p:cNvPr>
          <p:cNvSpPr/>
          <p:nvPr>
            <p:custDataLst>
              <p:tags r:id="rId12"/>
            </p:custDataLst>
          </p:nvPr>
        </p:nvSpPr>
        <p:spPr>
          <a:xfrm>
            <a:off x="4936948" y="362251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1.4</a:t>
            </a:r>
          </a:p>
        </p:txBody>
      </p:sp>
    </p:spTree>
    <p:extLst>
      <p:ext uri="{BB962C8B-B14F-4D97-AF65-F5344CB8AC3E}">
        <p14:creationId xmlns:p14="http://schemas.microsoft.com/office/powerpoint/2010/main" val="3010177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988084" y="3034299"/>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zh-CN" altLang="en-US" dirty="0">
                <a:latin typeface="Times New Roman"/>
                <a:ea typeface="微软雅黑"/>
              </a:rPr>
              <a:t>在新媒体的各种渠道中发布文章时通常都需要配上相应的封面图，以占据相应的视觉空间，将用户的视线快速聚集到图片上，吸引用户查看图片或下方的文章标题，以提高文章的点击率和阅读量。而且，掌握新媒体图片的设计方法可以帮助我们更好地进行图文结合，为用户带来更具有冲击力的视觉体验，增强文章的可读性，提高营销内容的吸引力。</a:t>
            </a:r>
          </a:p>
        </p:txBody>
      </p:sp>
    </p:spTree>
    <p:extLst>
      <p:ext uri="{BB962C8B-B14F-4D97-AF65-F5344CB8AC3E}">
        <p14:creationId xmlns:p14="http://schemas.microsoft.com/office/powerpoint/2010/main" val="42363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46" name="文本框 45">
            <a:extLst>
              <a:ext uri="{FF2B5EF4-FFF2-40B4-BE49-F238E27FC236}">
                <a16:creationId xmlns:a16="http://schemas.microsoft.com/office/drawing/2014/main" id="{A0F505F1-7382-41D8-BD93-2D8837737CF2}"/>
              </a:ext>
            </a:extLst>
          </p:cNvPr>
          <p:cNvSpPr txBox="1"/>
          <p:nvPr/>
        </p:nvSpPr>
        <p:spPr>
          <a:xfrm>
            <a:off x="1909348" y="2183804"/>
            <a:ext cx="1781398" cy="460268"/>
          </a:xfrm>
          <a:prstGeom prst="rect">
            <a:avLst/>
          </a:prstGeom>
          <a:noFill/>
        </p:spPr>
        <p:txBody>
          <a:bodyPr wrap="square" rtlCol="0" anchor="t">
            <a:spAutoFit/>
          </a:bodyPr>
          <a:lstStyle/>
          <a:p>
            <a:r>
              <a:rPr lang="zh-CN" altLang="en-US" sz="2400" b="1" dirty="0">
                <a:sym typeface="+mn-ea"/>
              </a:rPr>
              <a:t>知识目标：</a:t>
            </a:r>
          </a:p>
        </p:txBody>
      </p:sp>
      <p:sp>
        <p:nvSpPr>
          <p:cNvPr id="48" name="文本框 47">
            <a:extLst>
              <a:ext uri="{FF2B5EF4-FFF2-40B4-BE49-F238E27FC236}">
                <a16:creationId xmlns:a16="http://schemas.microsoft.com/office/drawing/2014/main" id="{BC5DB8C2-FE78-4D5E-98A8-947DDD6B53B6}"/>
              </a:ext>
            </a:extLst>
          </p:cNvPr>
          <p:cNvSpPr txBox="1"/>
          <p:nvPr/>
        </p:nvSpPr>
        <p:spPr>
          <a:xfrm>
            <a:off x="1967596" y="4523774"/>
            <a:ext cx="1723150" cy="461558"/>
          </a:xfrm>
          <a:prstGeom prst="rect">
            <a:avLst/>
          </a:prstGeom>
          <a:noFill/>
        </p:spPr>
        <p:txBody>
          <a:bodyPr wrap="none" rtlCol="0" anchor="t">
            <a:spAutoFit/>
          </a:bodyPr>
          <a:lstStyle/>
          <a:p>
            <a:r>
              <a:rPr lang="zh-CN" altLang="en-US" sz="2400" b="1" dirty="0">
                <a:sym typeface="+mn-ea"/>
              </a:rPr>
              <a:t>技能目标：</a:t>
            </a:r>
          </a:p>
        </p:txBody>
      </p:sp>
      <p:sp>
        <p:nvSpPr>
          <p:cNvPr id="49" name="文本框 48">
            <a:extLst>
              <a:ext uri="{FF2B5EF4-FFF2-40B4-BE49-F238E27FC236}">
                <a16:creationId xmlns:a16="http://schemas.microsoft.com/office/drawing/2014/main" id="{5DBD91A7-466C-47BC-ADE3-5583F0D355E4}"/>
              </a:ext>
            </a:extLst>
          </p:cNvPr>
          <p:cNvSpPr txBox="1"/>
          <p:nvPr/>
        </p:nvSpPr>
        <p:spPr>
          <a:xfrm>
            <a:off x="2639734" y="3008638"/>
            <a:ext cx="6600658" cy="1446215"/>
          </a:xfrm>
          <a:prstGeom prst="rect">
            <a:avLst/>
          </a:prstGeom>
          <a:noFill/>
        </p:spPr>
        <p:txBody>
          <a:bodyPr wrap="square">
            <a:spAutoFit/>
          </a:bodyPr>
          <a:lstStyle/>
          <a:p>
            <a:r>
              <a:rPr lang="en-US" altLang="zh-CN" sz="2200" dirty="0"/>
              <a:t>1. </a:t>
            </a:r>
            <a:r>
              <a:rPr lang="zh-CN" altLang="en-US" sz="2200" dirty="0"/>
              <a:t>了解新媒体图片及文案使用的重要性。</a:t>
            </a:r>
          </a:p>
          <a:p>
            <a:r>
              <a:rPr lang="en-US" altLang="zh-CN" sz="2200" dirty="0"/>
              <a:t>2. </a:t>
            </a:r>
            <a:r>
              <a:rPr lang="zh-CN" altLang="en-US" sz="2200" dirty="0"/>
              <a:t>了解新媒体图文排版设计的基本原则。</a:t>
            </a:r>
          </a:p>
          <a:p>
            <a:r>
              <a:rPr lang="en-US" altLang="zh-CN" sz="2200" dirty="0"/>
              <a:t>3. </a:t>
            </a:r>
            <a:r>
              <a:rPr lang="zh-CN" altLang="en-US" sz="2200" dirty="0"/>
              <a:t>掌握图文排版技巧。</a:t>
            </a:r>
            <a:endParaRPr lang="en-US" altLang="zh-CN" sz="2200" dirty="0"/>
          </a:p>
          <a:p>
            <a:r>
              <a:rPr lang="en-US" altLang="zh-CN" sz="2200" dirty="0"/>
              <a:t>4. </a:t>
            </a:r>
            <a:r>
              <a:rPr lang="zh-CN" altLang="en-US" sz="2200" dirty="0"/>
              <a:t>了解并掌握相关文字排版工具。</a:t>
            </a:r>
          </a:p>
        </p:txBody>
      </p:sp>
      <p:sp>
        <p:nvSpPr>
          <p:cNvPr id="81" name="文本框 80">
            <a:extLst>
              <a:ext uri="{FF2B5EF4-FFF2-40B4-BE49-F238E27FC236}">
                <a16:creationId xmlns:a16="http://schemas.microsoft.com/office/drawing/2014/main" id="{BF40B7BE-3078-4FFC-A494-0F32956EE061}"/>
              </a:ext>
            </a:extLst>
          </p:cNvPr>
          <p:cNvSpPr txBox="1"/>
          <p:nvPr/>
        </p:nvSpPr>
        <p:spPr>
          <a:xfrm>
            <a:off x="2639734" y="5169797"/>
            <a:ext cx="6600658" cy="769263"/>
          </a:xfrm>
          <a:prstGeom prst="rect">
            <a:avLst/>
          </a:prstGeom>
          <a:noFill/>
        </p:spPr>
        <p:txBody>
          <a:bodyPr wrap="square">
            <a:spAutoFit/>
          </a:bodyPr>
          <a:lstStyle/>
          <a:p>
            <a:r>
              <a:rPr lang="zh-CN" altLang="en-US" sz="2200" dirty="0"/>
              <a:t>能够利用图文排版工具，使得新媒体图文达到最佳的视觉传达效果。</a:t>
            </a:r>
            <a:endParaRPr lang="en-US" altLang="zh-CN" sz="2200" dirty="0"/>
          </a:p>
        </p:txBody>
      </p:sp>
      <p:grpSp>
        <p:nvGrpSpPr>
          <p:cNvPr id="82" name="组合 81">
            <a:extLst>
              <a:ext uri="{FF2B5EF4-FFF2-40B4-BE49-F238E27FC236}">
                <a16:creationId xmlns:a16="http://schemas.microsoft.com/office/drawing/2014/main" id="{09384BA8-C981-44E3-B8F8-F985CE306A97}"/>
              </a:ext>
            </a:extLst>
          </p:cNvPr>
          <p:cNvGrpSpPr/>
          <p:nvPr/>
        </p:nvGrpSpPr>
        <p:grpSpPr>
          <a:xfrm>
            <a:off x="1742795" y="2953438"/>
            <a:ext cx="766341" cy="623825"/>
            <a:chOff x="3721100" y="3419475"/>
            <a:chExt cx="858838" cy="682626"/>
          </a:xfrm>
          <a:solidFill>
            <a:schemeClr val="accent1">
              <a:lumMod val="50000"/>
            </a:schemeClr>
          </a:solidFill>
        </p:grpSpPr>
        <p:sp>
          <p:nvSpPr>
            <p:cNvPr id="83" name="Freeform 19">
              <a:extLst>
                <a:ext uri="{FF2B5EF4-FFF2-40B4-BE49-F238E27FC236}">
                  <a16:creationId xmlns:a16="http://schemas.microsoft.com/office/drawing/2014/main" id="{9BDF0F2C-1307-40B9-84CC-68039BED1CA8}"/>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4" name="Freeform 20">
              <a:extLst>
                <a:ext uri="{FF2B5EF4-FFF2-40B4-BE49-F238E27FC236}">
                  <a16:creationId xmlns:a16="http://schemas.microsoft.com/office/drawing/2014/main" id="{BC8F6ED3-3E6A-429F-AF56-481452A0FE8D}"/>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5" name="Freeform 21">
              <a:extLst>
                <a:ext uri="{FF2B5EF4-FFF2-40B4-BE49-F238E27FC236}">
                  <a16:creationId xmlns:a16="http://schemas.microsoft.com/office/drawing/2014/main" id="{270B3C0E-F917-41EF-8B0C-3A51F4FBE8D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6" name="Freeform 22">
              <a:extLst>
                <a:ext uri="{FF2B5EF4-FFF2-40B4-BE49-F238E27FC236}">
                  <a16:creationId xmlns:a16="http://schemas.microsoft.com/office/drawing/2014/main" id="{4690E392-DF86-419C-9040-21096F64549B}"/>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87" name="Freeform 23">
              <a:extLst>
                <a:ext uri="{FF2B5EF4-FFF2-40B4-BE49-F238E27FC236}">
                  <a16:creationId xmlns:a16="http://schemas.microsoft.com/office/drawing/2014/main" id="{15608FD7-236D-4007-BAB5-CA79277B812B}"/>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grpSp>
        <p:nvGrpSpPr>
          <p:cNvPr id="88" name="组合 87">
            <a:extLst>
              <a:ext uri="{FF2B5EF4-FFF2-40B4-BE49-F238E27FC236}">
                <a16:creationId xmlns:a16="http://schemas.microsoft.com/office/drawing/2014/main" id="{8FD06A89-87FB-4858-A653-AD75898D1F37}"/>
              </a:ext>
            </a:extLst>
          </p:cNvPr>
          <p:cNvGrpSpPr/>
          <p:nvPr/>
        </p:nvGrpSpPr>
        <p:grpSpPr>
          <a:xfrm>
            <a:off x="1779241" y="5114586"/>
            <a:ext cx="766341" cy="623825"/>
            <a:chOff x="3721100" y="3419475"/>
            <a:chExt cx="858838" cy="682626"/>
          </a:xfrm>
          <a:solidFill>
            <a:schemeClr val="accent1">
              <a:lumMod val="50000"/>
            </a:schemeClr>
          </a:solidFill>
        </p:grpSpPr>
        <p:sp>
          <p:nvSpPr>
            <p:cNvPr id="89" name="Freeform 19">
              <a:extLst>
                <a:ext uri="{FF2B5EF4-FFF2-40B4-BE49-F238E27FC236}">
                  <a16:creationId xmlns:a16="http://schemas.microsoft.com/office/drawing/2014/main" id="{0B1B5A3F-BFB5-406D-A7AE-90EC5AF5D00E}"/>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0" name="Freeform 20">
              <a:extLst>
                <a:ext uri="{FF2B5EF4-FFF2-40B4-BE49-F238E27FC236}">
                  <a16:creationId xmlns:a16="http://schemas.microsoft.com/office/drawing/2014/main" id="{AA746FDF-4315-4755-B67C-D98D7529272E}"/>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1" name="Freeform 21">
              <a:extLst>
                <a:ext uri="{FF2B5EF4-FFF2-40B4-BE49-F238E27FC236}">
                  <a16:creationId xmlns:a16="http://schemas.microsoft.com/office/drawing/2014/main" id="{A12B3FFB-F1DE-4DEA-8539-7C7D28AA1EBF}"/>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2" name="Freeform 22">
              <a:extLst>
                <a:ext uri="{FF2B5EF4-FFF2-40B4-BE49-F238E27FC236}">
                  <a16:creationId xmlns:a16="http://schemas.microsoft.com/office/drawing/2014/main" id="{D3E0B4CC-6A24-4A1C-8DA0-53335DCACBBC}"/>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93" name="Freeform 23">
              <a:extLst>
                <a:ext uri="{FF2B5EF4-FFF2-40B4-BE49-F238E27FC236}">
                  <a16:creationId xmlns:a16="http://schemas.microsoft.com/office/drawing/2014/main" id="{2B26E7D7-7844-4EA4-B5E9-474922562073}"/>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spTree>
    <p:extLst>
      <p:ext uri="{BB962C8B-B14F-4D97-AF65-F5344CB8AC3E}">
        <p14:creationId xmlns:p14="http://schemas.microsoft.com/office/powerpoint/2010/main" val="255710480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a:solidFill>
                <a:prstClr val="white"/>
              </a:solidFill>
              <a:latin typeface="Arial"/>
              <a:ea typeface="微软雅黑"/>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063"/>
                <a:endParaRPr lang="en-US" sz="2999">
                  <a:solidFill>
                    <a:srgbClr val="FFFFFF"/>
                  </a:solidFill>
                  <a:effectLst>
                    <a:outerShdw blurRad="38100" dist="38100" dir="2700000" algn="tl">
                      <a:srgbClr val="000000"/>
                    </a:outerShdw>
                  </a:effectLst>
                  <a:latin typeface="Arial"/>
                  <a:ea typeface="微软雅黑"/>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a:solidFill>
                <a:prstClr val="white"/>
              </a:solidFill>
              <a:latin typeface="Arial"/>
              <a:ea typeface="微软雅黑"/>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dirty="0">
              <a:solidFill>
                <a:prstClr val="white"/>
              </a:solidFill>
              <a:latin typeface="Arial"/>
              <a:ea typeface="微软雅黑"/>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126"/>
              <a:endParaRPr lang="zh-CN" altLang="en-US">
                <a:solidFill>
                  <a:srgbClr val="FF0000"/>
                </a:solidFill>
                <a:latin typeface="Arial"/>
                <a:ea typeface="微软雅黑"/>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126"/>
              <a:endParaRPr lang="zh-CN" altLang="en-US">
                <a:solidFill>
                  <a:prstClr val="black"/>
                </a:solidFill>
                <a:latin typeface="Arial"/>
                <a:ea typeface="微软雅黑"/>
              </a:endParaRPr>
            </a:p>
          </p:txBody>
        </p:sp>
      </p:grpSp>
      <p:sp>
        <p:nvSpPr>
          <p:cNvPr id="50" name="矩形 49">
            <a:extLst>
              <a:ext uri="{FF2B5EF4-FFF2-40B4-BE49-F238E27FC236}">
                <a16:creationId xmlns:a16="http://schemas.microsoft.com/office/drawing/2014/main" id="{907925E1-B8B0-4C6D-9F01-54BB28187CB6}"/>
              </a:ext>
            </a:extLst>
          </p:cNvPr>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399" dirty="0">
                <a:solidFill>
                  <a:schemeClr val="tx1">
                    <a:lumMod val="85000"/>
                    <a:lumOff val="15000"/>
                  </a:schemeClr>
                </a:solidFill>
                <a:latin typeface="微软雅黑" panose="020B0503020204020204" pitchFamily="34" charset="-122"/>
                <a:ea typeface="微软雅黑" panose="020B0503020204020204" pitchFamily="34" charset="-122"/>
              </a:rPr>
              <a:t>案例导入</a:t>
            </a:r>
          </a:p>
        </p:txBody>
      </p:sp>
      <p:sp>
        <p:nvSpPr>
          <p:cNvPr id="51" name="矩形 50">
            <a:extLst>
              <a:ext uri="{FF2B5EF4-FFF2-40B4-BE49-F238E27FC236}">
                <a16:creationId xmlns:a16="http://schemas.microsoft.com/office/drawing/2014/main" id="{AC53FDFE-70EB-425C-8545-F6DE45C0A41B}"/>
              </a:ext>
            </a:extLst>
          </p:cNvPr>
          <p:cNvSpPr/>
          <p:nvPr/>
        </p:nvSpPr>
        <p:spPr>
          <a:xfrm>
            <a:off x="1763634" y="2463251"/>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fontAlgn="auto">
              <a:lnSpc>
                <a:spcPct val="150000"/>
              </a:lnSpc>
            </a:pP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中国风“撞”奶茶：喜茶的新媒体（详见教材</a:t>
            </a:r>
            <a:r>
              <a:rPr lang="en-US" altLang="zh-CN" sz="2200" dirty="0">
                <a:solidFill>
                  <a:schemeClr val="tx1">
                    <a:lumMod val="95000"/>
                    <a:lumOff val="5000"/>
                  </a:schemeClr>
                </a:solidFill>
                <a:latin typeface="微软雅黑" panose="020B0503020204020204" pitchFamily="34" charset="-122"/>
                <a:ea typeface="微软雅黑" panose="020B0503020204020204" pitchFamily="34" charset="-122"/>
              </a:rPr>
              <a:t>P152-P154</a:t>
            </a:r>
            <a:r>
              <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rPr>
              <a:t>）</a:t>
            </a:r>
            <a:endParaRPr sz="2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53" name="组合 52">
            <a:extLst>
              <a:ext uri="{FF2B5EF4-FFF2-40B4-BE49-F238E27FC236}">
                <a16:creationId xmlns:a16="http://schemas.microsoft.com/office/drawing/2014/main" id="{7FEA34D3-19B0-461F-B2BC-DF9E4FBBC72E}"/>
              </a:ext>
            </a:extLst>
          </p:cNvPr>
          <p:cNvGrpSpPr/>
          <p:nvPr/>
        </p:nvGrpSpPr>
        <p:grpSpPr>
          <a:xfrm>
            <a:off x="875669" y="2515952"/>
            <a:ext cx="766341" cy="623825"/>
            <a:chOff x="3721100" y="3419475"/>
            <a:chExt cx="858838" cy="682626"/>
          </a:xfrm>
          <a:solidFill>
            <a:schemeClr val="accent1">
              <a:lumMod val="50000"/>
            </a:schemeClr>
          </a:solidFill>
        </p:grpSpPr>
        <p:sp>
          <p:nvSpPr>
            <p:cNvPr id="73" name="Freeform 19">
              <a:extLst>
                <a:ext uri="{FF2B5EF4-FFF2-40B4-BE49-F238E27FC236}">
                  <a16:creationId xmlns:a16="http://schemas.microsoft.com/office/drawing/2014/main" id="{CDD16295-9545-4A55-A80B-E46A30299F80}"/>
                </a:ext>
              </a:extLst>
            </p:cNvPr>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4" name="Freeform 20">
              <a:extLst>
                <a:ext uri="{FF2B5EF4-FFF2-40B4-BE49-F238E27FC236}">
                  <a16:creationId xmlns:a16="http://schemas.microsoft.com/office/drawing/2014/main" id="{E9C4E863-D9EF-4579-8F50-74324258A90A}"/>
                </a:ext>
              </a:extLst>
            </p:cNvPr>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5" name="Freeform 21">
              <a:extLst>
                <a:ext uri="{FF2B5EF4-FFF2-40B4-BE49-F238E27FC236}">
                  <a16:creationId xmlns:a16="http://schemas.microsoft.com/office/drawing/2014/main" id="{BBC47A37-E012-42AF-A18B-0F3DF5B9D169}"/>
                </a:ext>
              </a:extLst>
            </p:cNvPr>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6" name="Freeform 22">
              <a:extLst>
                <a:ext uri="{FF2B5EF4-FFF2-40B4-BE49-F238E27FC236}">
                  <a16:creationId xmlns:a16="http://schemas.microsoft.com/office/drawing/2014/main" id="{FD1E838A-2D8F-426A-8A8C-6B5C0C78129F}"/>
                </a:ext>
              </a:extLst>
            </p:cNvPr>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sp>
          <p:nvSpPr>
            <p:cNvPr id="77" name="Freeform 23">
              <a:extLst>
                <a:ext uri="{FF2B5EF4-FFF2-40B4-BE49-F238E27FC236}">
                  <a16:creationId xmlns:a16="http://schemas.microsoft.com/office/drawing/2014/main" id="{6E6238CF-DAC6-4202-B645-69A063AA62F5}"/>
                </a:ext>
              </a:extLst>
            </p:cNvPr>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endParaRPr lang="zh-CN" altLang="en-US"/>
            </a:p>
          </p:txBody>
        </p:sp>
      </p:grpSp>
      <p:pic>
        <p:nvPicPr>
          <p:cNvPr id="3074" name="图片 234">
            <a:extLst>
              <a:ext uri="{FF2B5EF4-FFF2-40B4-BE49-F238E27FC236}">
                <a16:creationId xmlns:a16="http://schemas.microsoft.com/office/drawing/2014/main" id="{A69EF6FD-24DD-4D85-8D7D-FC50A83232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6671" y="3414753"/>
            <a:ext cx="5213350"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76477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3.5.1  </a:t>
            </a:r>
            <a:r>
              <a:rPr lang="zh-CN" altLang="en-US" dirty="0"/>
              <a:t>文案排版的重要性</a:t>
            </a:r>
          </a:p>
        </p:txBody>
      </p:sp>
      <p:sp>
        <p:nvSpPr>
          <p:cNvPr id="3" name="内容占位符 2"/>
          <p:cNvSpPr>
            <a:spLocks noGrp="1"/>
          </p:cNvSpPr>
          <p:nvPr>
            <p:ph idx="1"/>
          </p:nvPr>
        </p:nvSpPr>
        <p:spPr>
          <a:xfrm>
            <a:off x="795166" y="2739018"/>
            <a:ext cx="10376147" cy="1379965"/>
          </a:xfrm>
        </p:spPr>
        <p:txBody>
          <a:bodyPr>
            <a:normAutofit lnSpcReduction="10000"/>
          </a:bodyPr>
          <a:lstStyle/>
          <a:p>
            <a:r>
              <a:rPr lang="en-US" altLang="zh-CN" dirty="0"/>
              <a:t>1968</a:t>
            </a:r>
            <a:r>
              <a:rPr lang="zh-CN" altLang="en-US" dirty="0"/>
              <a:t>年，</a:t>
            </a:r>
            <a:r>
              <a:rPr lang="en-US" altLang="zh-CN" dirty="0"/>
              <a:t>Allan </a:t>
            </a:r>
            <a:r>
              <a:rPr lang="en-US" altLang="zh-CN" dirty="0" err="1"/>
              <a:t>Paivivo</a:t>
            </a:r>
            <a:r>
              <a:rPr lang="zh-CN" altLang="en-US" dirty="0"/>
              <a:t>、</a:t>
            </a:r>
            <a:r>
              <a:rPr lang="en-US" altLang="zh-CN" dirty="0" err="1"/>
              <a:t>T.B.Roger</a:t>
            </a:r>
            <a:r>
              <a:rPr lang="zh-CN" altLang="en-US" dirty="0"/>
              <a:t>和</a:t>
            </a:r>
            <a:r>
              <a:rPr lang="en-US" altLang="zh-CN" dirty="0" err="1"/>
              <a:t>Padric</a:t>
            </a:r>
            <a:r>
              <a:rPr lang="zh-CN" altLang="en-US" dirty="0"/>
              <a:t>，</a:t>
            </a:r>
            <a:r>
              <a:rPr lang="en-US" altLang="zh-CN" dirty="0" err="1"/>
              <a:t>C.Smythe</a:t>
            </a:r>
            <a:r>
              <a:rPr lang="zh-CN" altLang="en-US" dirty="0"/>
              <a:t>发现相比于纯文字和纯图片而言，图文更易被识别和记忆。这种现象被称为“美化效果”（</a:t>
            </a:r>
            <a:r>
              <a:rPr lang="en-US" altLang="zh-CN" dirty="0"/>
              <a:t>Picture Superiority Effect</a:t>
            </a:r>
            <a:r>
              <a:rPr lang="zh-CN" altLang="en-US" dirty="0"/>
              <a:t>）。</a:t>
            </a:r>
            <a:endParaRPr lang="en-US" altLang="zh-CN" dirty="0"/>
          </a:p>
        </p:txBody>
      </p:sp>
      <p:sp>
        <p:nvSpPr>
          <p:cNvPr id="7" name="文本框 6">
            <a:extLst>
              <a:ext uri="{FF2B5EF4-FFF2-40B4-BE49-F238E27FC236}">
                <a16:creationId xmlns:a16="http://schemas.microsoft.com/office/drawing/2014/main" id="{0943253F-645A-4619-9958-CDEC5E17058A}"/>
              </a:ext>
            </a:extLst>
          </p:cNvPr>
          <p:cNvSpPr txBox="1"/>
          <p:nvPr/>
        </p:nvSpPr>
        <p:spPr>
          <a:xfrm>
            <a:off x="795165" y="4118983"/>
            <a:ext cx="10376146" cy="830805"/>
          </a:xfrm>
          <a:prstGeom prst="rect">
            <a:avLst/>
          </a:prstGeom>
          <a:noFill/>
        </p:spPr>
        <p:txBody>
          <a:bodyPr wrap="square">
            <a:spAutoFit/>
          </a:bodyPr>
          <a:lstStyle/>
          <a:p>
            <a:r>
              <a:rPr lang="en-US" altLang="zh-CN" sz="2400" dirty="0"/>
              <a:t>	</a:t>
            </a:r>
            <a:r>
              <a:rPr lang="zh-CN" altLang="en-US" sz="2400" dirty="0">
                <a:solidFill>
                  <a:schemeClr val="tx1">
                    <a:alpha val="0"/>
                  </a:schemeClr>
                </a:solidFill>
              </a:rPr>
              <a:t>但当处理信息变得复杂的时候，“美化效果”就会大打折扣，如果想增强辨识力，并让人能很好的回忆重要的信息，就可以利用这一个法则。</a:t>
            </a:r>
            <a:endParaRPr lang="zh-CN" altLang="en-US" dirty="0">
              <a:solidFill>
                <a:schemeClr val="tx1">
                  <a:alpha val="0"/>
                </a:schemeClr>
              </a:solidFill>
            </a:endParaRPr>
          </a:p>
        </p:txBody>
      </p:sp>
      <p:sp>
        <p:nvSpPr>
          <p:cNvPr id="8" name="矩形 7">
            <a:extLst>
              <a:ext uri="{FF2B5EF4-FFF2-40B4-BE49-F238E27FC236}">
                <a16:creationId xmlns:a16="http://schemas.microsoft.com/office/drawing/2014/main" id="{96EA46B9-CDFD-4A48-86FB-7963995F05C0}"/>
              </a:ext>
            </a:extLst>
          </p:cNvPr>
          <p:cNvSpPr/>
          <p:nvPr/>
        </p:nvSpPr>
        <p:spPr>
          <a:xfrm>
            <a:off x="795165" y="1138423"/>
            <a:ext cx="10376147" cy="15351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200" dirty="0">
                <a:solidFill>
                  <a:prstClr val="black">
                    <a:alpha val="0"/>
                  </a:prstClr>
                </a:solidFill>
                <a:latin typeface="Times New Roman"/>
                <a:ea typeface="微软雅黑"/>
              </a:rPr>
              <a:t>	</a:t>
            </a:r>
            <a:r>
              <a:rPr lang="zh-CN" altLang="en-US" sz="2200" dirty="0">
                <a:solidFill>
                  <a:prstClr val="black">
                    <a:alpha val="0"/>
                  </a:prstClr>
                </a:solidFill>
                <a:latin typeface="Times New Roman"/>
                <a:ea typeface="微软雅黑"/>
              </a:rPr>
              <a:t>实际上这种情况非常常见，例如图文并茂的教学信息和操作手册，比起纯图片或者纯文字的同类文献会让人更容易记住。“美化效果”常常用于教学设计、广告、撰写技术论文，以及其他需要人们简单、正确地回忆信息的设计情境中被使用。</a:t>
            </a:r>
            <a:endParaRPr lang="zh-CN" altLang="en-US" dirty="0">
              <a:solidFill>
                <a:schemeClr val="lt1">
                  <a:alpha val="0"/>
                </a:schemeClr>
              </a:solidFill>
            </a:endParaRPr>
          </a:p>
        </p:txBody>
      </p:sp>
    </p:spTree>
    <p:extLst>
      <p:ext uri="{BB962C8B-B14F-4D97-AF65-F5344CB8AC3E}">
        <p14:creationId xmlns:p14="http://schemas.microsoft.com/office/powerpoint/2010/main" val="169120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3.5.1  </a:t>
            </a:r>
            <a:r>
              <a:rPr lang="zh-CN" altLang="en-US" dirty="0"/>
              <a:t>文案排版的重要性</a:t>
            </a:r>
          </a:p>
        </p:txBody>
      </p:sp>
      <p:sp>
        <p:nvSpPr>
          <p:cNvPr id="3" name="内容占位符 2"/>
          <p:cNvSpPr>
            <a:spLocks noGrp="1"/>
          </p:cNvSpPr>
          <p:nvPr>
            <p:ph idx="1"/>
          </p:nvPr>
        </p:nvSpPr>
        <p:spPr>
          <a:xfrm>
            <a:off x="795166" y="2739018"/>
            <a:ext cx="10376147" cy="1379965"/>
          </a:xfrm>
        </p:spPr>
        <p:txBody>
          <a:bodyPr>
            <a:normAutofit lnSpcReduction="10000"/>
          </a:bodyPr>
          <a:lstStyle/>
          <a:p>
            <a:r>
              <a:rPr lang="en-US" altLang="zh-CN" dirty="0">
                <a:solidFill>
                  <a:schemeClr val="tx1">
                    <a:alpha val="0"/>
                  </a:schemeClr>
                </a:solidFill>
              </a:rPr>
              <a:t>1968</a:t>
            </a:r>
            <a:r>
              <a:rPr lang="zh-CN" altLang="en-US" dirty="0">
                <a:solidFill>
                  <a:schemeClr val="tx1">
                    <a:alpha val="0"/>
                  </a:schemeClr>
                </a:solidFill>
              </a:rPr>
              <a:t>年，</a:t>
            </a:r>
            <a:r>
              <a:rPr lang="en-US" altLang="zh-CN" dirty="0">
                <a:solidFill>
                  <a:schemeClr val="tx1">
                    <a:alpha val="0"/>
                  </a:schemeClr>
                </a:solidFill>
              </a:rPr>
              <a:t>Allan </a:t>
            </a:r>
            <a:r>
              <a:rPr lang="en-US" altLang="zh-CN" dirty="0" err="1">
                <a:solidFill>
                  <a:schemeClr val="tx1">
                    <a:alpha val="0"/>
                  </a:schemeClr>
                </a:solidFill>
              </a:rPr>
              <a:t>Paivivo</a:t>
            </a:r>
            <a:r>
              <a:rPr lang="zh-CN" altLang="en-US" dirty="0">
                <a:solidFill>
                  <a:schemeClr val="tx1">
                    <a:alpha val="0"/>
                  </a:schemeClr>
                </a:solidFill>
              </a:rPr>
              <a:t>、</a:t>
            </a:r>
            <a:r>
              <a:rPr lang="en-US" altLang="zh-CN" dirty="0" err="1">
                <a:solidFill>
                  <a:schemeClr val="tx1">
                    <a:alpha val="0"/>
                  </a:schemeClr>
                </a:solidFill>
              </a:rPr>
              <a:t>T.B.Roger</a:t>
            </a:r>
            <a:r>
              <a:rPr lang="zh-CN" altLang="en-US" dirty="0">
                <a:solidFill>
                  <a:schemeClr val="tx1">
                    <a:alpha val="0"/>
                  </a:schemeClr>
                </a:solidFill>
              </a:rPr>
              <a:t>和</a:t>
            </a:r>
            <a:r>
              <a:rPr lang="en-US" altLang="zh-CN" dirty="0" err="1">
                <a:solidFill>
                  <a:schemeClr val="tx1">
                    <a:alpha val="0"/>
                  </a:schemeClr>
                </a:solidFill>
              </a:rPr>
              <a:t>Padric</a:t>
            </a:r>
            <a:r>
              <a:rPr lang="zh-CN" altLang="en-US" dirty="0">
                <a:solidFill>
                  <a:schemeClr val="tx1">
                    <a:alpha val="0"/>
                  </a:schemeClr>
                </a:solidFill>
              </a:rPr>
              <a:t>，</a:t>
            </a:r>
            <a:r>
              <a:rPr lang="en-US" altLang="zh-CN" dirty="0" err="1">
                <a:solidFill>
                  <a:schemeClr val="tx1">
                    <a:alpha val="0"/>
                  </a:schemeClr>
                </a:solidFill>
              </a:rPr>
              <a:t>C.Smythe</a:t>
            </a:r>
            <a:r>
              <a:rPr lang="zh-CN" altLang="en-US" dirty="0">
                <a:solidFill>
                  <a:schemeClr val="tx1">
                    <a:alpha val="0"/>
                  </a:schemeClr>
                </a:solidFill>
              </a:rPr>
              <a:t>发现相比于纯文字和纯图片而言，图文更易被识别和记忆。这种现象被称为“美化效果”（</a:t>
            </a:r>
            <a:r>
              <a:rPr lang="en-US" altLang="zh-CN" dirty="0">
                <a:solidFill>
                  <a:schemeClr val="tx1">
                    <a:alpha val="0"/>
                  </a:schemeClr>
                </a:solidFill>
              </a:rPr>
              <a:t>Picture Superiority Effect</a:t>
            </a:r>
            <a:r>
              <a:rPr lang="zh-CN" altLang="en-US" dirty="0">
                <a:solidFill>
                  <a:schemeClr val="tx1">
                    <a:alpha val="0"/>
                  </a:schemeClr>
                </a:solidFill>
              </a:rPr>
              <a:t>）。</a:t>
            </a:r>
            <a:endParaRPr lang="en-US" altLang="zh-CN" dirty="0">
              <a:solidFill>
                <a:schemeClr val="tx1">
                  <a:alpha val="0"/>
                </a:schemeClr>
              </a:solidFill>
            </a:endParaRPr>
          </a:p>
        </p:txBody>
      </p:sp>
      <p:sp>
        <p:nvSpPr>
          <p:cNvPr id="7" name="文本框 6">
            <a:extLst>
              <a:ext uri="{FF2B5EF4-FFF2-40B4-BE49-F238E27FC236}">
                <a16:creationId xmlns:a16="http://schemas.microsoft.com/office/drawing/2014/main" id="{0943253F-645A-4619-9958-CDEC5E17058A}"/>
              </a:ext>
            </a:extLst>
          </p:cNvPr>
          <p:cNvSpPr txBox="1"/>
          <p:nvPr/>
        </p:nvSpPr>
        <p:spPr>
          <a:xfrm>
            <a:off x="795165" y="4118983"/>
            <a:ext cx="10376146" cy="830805"/>
          </a:xfrm>
          <a:prstGeom prst="rect">
            <a:avLst/>
          </a:prstGeom>
          <a:noFill/>
        </p:spPr>
        <p:txBody>
          <a:bodyPr wrap="square">
            <a:spAutoFit/>
          </a:bodyPr>
          <a:lstStyle/>
          <a:p>
            <a:r>
              <a:rPr lang="en-US" altLang="zh-CN" sz="2400" dirty="0"/>
              <a:t>	</a:t>
            </a:r>
            <a:r>
              <a:rPr lang="zh-CN" altLang="en-US" sz="2400" dirty="0">
                <a:solidFill>
                  <a:schemeClr val="tx1">
                    <a:alpha val="0"/>
                  </a:schemeClr>
                </a:solidFill>
              </a:rPr>
              <a:t>但当处理信息变得复杂的时候，“美化效果”就会大打折扣，如果想增强辨识力，并让人能很好的回忆重要的信息，就可以利用这一个法则。</a:t>
            </a:r>
            <a:endParaRPr lang="zh-CN" altLang="en-US" dirty="0">
              <a:solidFill>
                <a:schemeClr val="tx1">
                  <a:alpha val="0"/>
                </a:schemeClr>
              </a:solidFill>
            </a:endParaRPr>
          </a:p>
        </p:txBody>
      </p:sp>
      <p:sp>
        <p:nvSpPr>
          <p:cNvPr id="8" name="矩形 7">
            <a:extLst>
              <a:ext uri="{FF2B5EF4-FFF2-40B4-BE49-F238E27FC236}">
                <a16:creationId xmlns:a16="http://schemas.microsoft.com/office/drawing/2014/main" id="{96EA46B9-CDFD-4A48-86FB-7963995F05C0}"/>
              </a:ext>
            </a:extLst>
          </p:cNvPr>
          <p:cNvSpPr/>
          <p:nvPr/>
        </p:nvSpPr>
        <p:spPr>
          <a:xfrm>
            <a:off x="795165" y="2661427"/>
            <a:ext cx="10376147" cy="15351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200" dirty="0">
                <a:solidFill>
                  <a:prstClr val="black"/>
                </a:solidFill>
                <a:latin typeface="Times New Roman"/>
                <a:ea typeface="微软雅黑"/>
              </a:rPr>
              <a:t>	</a:t>
            </a:r>
            <a:r>
              <a:rPr lang="zh-CN" altLang="en-US" sz="2200" dirty="0">
                <a:solidFill>
                  <a:prstClr val="black"/>
                </a:solidFill>
                <a:latin typeface="Times New Roman"/>
                <a:ea typeface="微软雅黑"/>
              </a:rPr>
              <a:t>实际上这种情况非常常见，例如图文并茂的教学信息和操作手册，比起纯图片或者纯文字的同类文献会让人更容易记住。“美化效果”常常用于教学设计、广告、撰写技术论文，以及其他需要人们简单、正确地回忆信息的设计情境中被使用。</a:t>
            </a:r>
            <a:endParaRPr lang="zh-CN" altLang="en-US" dirty="0"/>
          </a:p>
        </p:txBody>
      </p:sp>
    </p:spTree>
    <p:extLst>
      <p:ext uri="{BB962C8B-B14F-4D97-AF65-F5344CB8AC3E}">
        <p14:creationId xmlns:p14="http://schemas.microsoft.com/office/powerpoint/2010/main" val="319307896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3.5.1  </a:t>
            </a:r>
            <a:r>
              <a:rPr lang="zh-CN" altLang="en-US" dirty="0"/>
              <a:t>文案排版的重要性</a:t>
            </a:r>
          </a:p>
        </p:txBody>
      </p:sp>
      <p:sp>
        <p:nvSpPr>
          <p:cNvPr id="3" name="内容占位符 2"/>
          <p:cNvSpPr>
            <a:spLocks noGrp="1"/>
          </p:cNvSpPr>
          <p:nvPr>
            <p:ph idx="1"/>
          </p:nvPr>
        </p:nvSpPr>
        <p:spPr>
          <a:xfrm>
            <a:off x="795166" y="2739018"/>
            <a:ext cx="10376147" cy="1379965"/>
          </a:xfrm>
        </p:spPr>
        <p:txBody>
          <a:bodyPr>
            <a:normAutofit lnSpcReduction="10000"/>
          </a:bodyPr>
          <a:lstStyle/>
          <a:p>
            <a:r>
              <a:rPr lang="en-US" altLang="zh-CN" dirty="0">
                <a:solidFill>
                  <a:schemeClr val="tx1">
                    <a:alpha val="0"/>
                  </a:schemeClr>
                </a:solidFill>
              </a:rPr>
              <a:t>1968</a:t>
            </a:r>
            <a:r>
              <a:rPr lang="zh-CN" altLang="en-US" dirty="0">
                <a:solidFill>
                  <a:schemeClr val="tx1">
                    <a:alpha val="0"/>
                  </a:schemeClr>
                </a:solidFill>
              </a:rPr>
              <a:t>年，</a:t>
            </a:r>
            <a:r>
              <a:rPr lang="en-US" altLang="zh-CN" dirty="0">
                <a:solidFill>
                  <a:schemeClr val="tx1">
                    <a:alpha val="0"/>
                  </a:schemeClr>
                </a:solidFill>
              </a:rPr>
              <a:t>Allan </a:t>
            </a:r>
            <a:r>
              <a:rPr lang="en-US" altLang="zh-CN" dirty="0" err="1">
                <a:solidFill>
                  <a:schemeClr val="tx1">
                    <a:alpha val="0"/>
                  </a:schemeClr>
                </a:solidFill>
              </a:rPr>
              <a:t>Paivivo</a:t>
            </a:r>
            <a:r>
              <a:rPr lang="zh-CN" altLang="en-US" dirty="0">
                <a:solidFill>
                  <a:schemeClr val="tx1">
                    <a:alpha val="0"/>
                  </a:schemeClr>
                </a:solidFill>
              </a:rPr>
              <a:t>、</a:t>
            </a:r>
            <a:r>
              <a:rPr lang="en-US" altLang="zh-CN" dirty="0" err="1">
                <a:solidFill>
                  <a:schemeClr val="tx1">
                    <a:alpha val="0"/>
                  </a:schemeClr>
                </a:solidFill>
              </a:rPr>
              <a:t>T.B.Roger</a:t>
            </a:r>
            <a:r>
              <a:rPr lang="zh-CN" altLang="en-US" dirty="0">
                <a:solidFill>
                  <a:schemeClr val="tx1">
                    <a:alpha val="0"/>
                  </a:schemeClr>
                </a:solidFill>
              </a:rPr>
              <a:t>和</a:t>
            </a:r>
            <a:r>
              <a:rPr lang="en-US" altLang="zh-CN" dirty="0" err="1">
                <a:solidFill>
                  <a:schemeClr val="tx1">
                    <a:alpha val="0"/>
                  </a:schemeClr>
                </a:solidFill>
              </a:rPr>
              <a:t>Padric</a:t>
            </a:r>
            <a:r>
              <a:rPr lang="zh-CN" altLang="en-US" dirty="0">
                <a:solidFill>
                  <a:schemeClr val="tx1">
                    <a:alpha val="0"/>
                  </a:schemeClr>
                </a:solidFill>
              </a:rPr>
              <a:t>，</a:t>
            </a:r>
            <a:r>
              <a:rPr lang="en-US" altLang="zh-CN" dirty="0" err="1">
                <a:solidFill>
                  <a:schemeClr val="tx1">
                    <a:alpha val="0"/>
                  </a:schemeClr>
                </a:solidFill>
              </a:rPr>
              <a:t>C.Smythe</a:t>
            </a:r>
            <a:r>
              <a:rPr lang="zh-CN" altLang="en-US" dirty="0">
                <a:solidFill>
                  <a:schemeClr val="tx1">
                    <a:alpha val="0"/>
                  </a:schemeClr>
                </a:solidFill>
              </a:rPr>
              <a:t>发现相比于纯文字和纯图片而言，图文更易被识别和记忆。这种现象被称为“美化效果”（</a:t>
            </a:r>
            <a:r>
              <a:rPr lang="en-US" altLang="zh-CN" dirty="0">
                <a:solidFill>
                  <a:schemeClr val="tx1">
                    <a:alpha val="0"/>
                  </a:schemeClr>
                </a:solidFill>
              </a:rPr>
              <a:t>Picture Superiority Effect</a:t>
            </a:r>
            <a:r>
              <a:rPr lang="zh-CN" altLang="en-US" dirty="0">
                <a:solidFill>
                  <a:schemeClr val="tx1">
                    <a:alpha val="0"/>
                  </a:schemeClr>
                </a:solidFill>
              </a:rPr>
              <a:t>）。</a:t>
            </a:r>
            <a:endParaRPr lang="en-US" altLang="zh-CN" dirty="0">
              <a:solidFill>
                <a:schemeClr val="tx1">
                  <a:alpha val="0"/>
                </a:schemeClr>
              </a:solidFill>
            </a:endParaRPr>
          </a:p>
        </p:txBody>
      </p:sp>
      <p:sp>
        <p:nvSpPr>
          <p:cNvPr id="7" name="文本框 6">
            <a:extLst>
              <a:ext uri="{FF2B5EF4-FFF2-40B4-BE49-F238E27FC236}">
                <a16:creationId xmlns:a16="http://schemas.microsoft.com/office/drawing/2014/main" id="{0943253F-645A-4619-9958-CDEC5E17058A}"/>
              </a:ext>
            </a:extLst>
          </p:cNvPr>
          <p:cNvSpPr txBox="1"/>
          <p:nvPr/>
        </p:nvSpPr>
        <p:spPr>
          <a:xfrm>
            <a:off x="795165" y="3013598"/>
            <a:ext cx="10376146" cy="830805"/>
          </a:xfrm>
          <a:prstGeom prst="rect">
            <a:avLst/>
          </a:prstGeom>
          <a:noFill/>
        </p:spPr>
        <p:txBody>
          <a:bodyPr wrap="square">
            <a:spAutoFit/>
          </a:bodyPr>
          <a:lstStyle/>
          <a:p>
            <a:r>
              <a:rPr lang="en-US" altLang="zh-CN" sz="2400" dirty="0"/>
              <a:t>	</a:t>
            </a:r>
            <a:r>
              <a:rPr lang="zh-CN" altLang="en-US" sz="2400" dirty="0"/>
              <a:t>但当处理信息变得复杂的时候，“美化效果”就会大打折扣，如果想增强辨识力，并让人能很好的回忆重要的信息，就可以利用这一个法则。</a:t>
            </a:r>
            <a:endParaRPr lang="zh-CN" altLang="en-US" dirty="0"/>
          </a:p>
        </p:txBody>
      </p:sp>
      <p:sp>
        <p:nvSpPr>
          <p:cNvPr id="8" name="矩形 7">
            <a:extLst>
              <a:ext uri="{FF2B5EF4-FFF2-40B4-BE49-F238E27FC236}">
                <a16:creationId xmlns:a16="http://schemas.microsoft.com/office/drawing/2014/main" id="{96EA46B9-CDFD-4A48-86FB-7963995F05C0}"/>
              </a:ext>
            </a:extLst>
          </p:cNvPr>
          <p:cNvSpPr/>
          <p:nvPr/>
        </p:nvSpPr>
        <p:spPr>
          <a:xfrm>
            <a:off x="795165" y="2661427"/>
            <a:ext cx="10376147" cy="15351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200" dirty="0">
                <a:solidFill>
                  <a:prstClr val="black"/>
                </a:solidFill>
                <a:latin typeface="Times New Roman"/>
                <a:ea typeface="微软雅黑"/>
              </a:rPr>
              <a:t>	</a:t>
            </a:r>
            <a:r>
              <a:rPr lang="zh-CN" altLang="en-US" sz="2200" dirty="0">
                <a:solidFill>
                  <a:prstClr val="black">
                    <a:alpha val="0"/>
                  </a:prstClr>
                </a:solidFill>
                <a:latin typeface="Times New Roman"/>
                <a:ea typeface="微软雅黑"/>
              </a:rPr>
              <a:t>实际上这种情况非常常见，例如图文并茂的教学信息和操作手册，比起纯图片或者纯文字的同类文献会让人更容易记住。“美化效果”常常用于教学设计、广告、撰写技术论文，以及其他需要人们简单、正确地回忆信息的设计情境中被使用。</a:t>
            </a:r>
            <a:endParaRPr lang="zh-CN" altLang="en-US" dirty="0">
              <a:solidFill>
                <a:prstClr val="black">
                  <a:alpha val="0"/>
                </a:prstClr>
              </a:solidFill>
            </a:endParaRPr>
          </a:p>
        </p:txBody>
      </p:sp>
    </p:spTree>
    <p:extLst>
      <p:ext uri="{BB962C8B-B14F-4D97-AF65-F5344CB8AC3E}">
        <p14:creationId xmlns:p14="http://schemas.microsoft.com/office/powerpoint/2010/main" val="50806941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3.5.1  </a:t>
            </a:r>
            <a:r>
              <a:rPr lang="zh-CN" altLang="en-US" dirty="0"/>
              <a:t>文案排版的重要性</a:t>
            </a:r>
          </a:p>
        </p:txBody>
      </p:sp>
      <p:sp>
        <p:nvSpPr>
          <p:cNvPr id="3" name="内容占位符 2"/>
          <p:cNvSpPr>
            <a:spLocks noGrp="1"/>
          </p:cNvSpPr>
          <p:nvPr>
            <p:ph idx="1"/>
          </p:nvPr>
        </p:nvSpPr>
        <p:spPr>
          <a:xfrm>
            <a:off x="907927" y="2210895"/>
            <a:ext cx="10376147" cy="2436211"/>
          </a:xfrm>
        </p:spPr>
        <p:txBody>
          <a:bodyPr>
            <a:normAutofit/>
          </a:bodyPr>
          <a:lstStyle/>
          <a:p>
            <a:r>
              <a:rPr lang="zh-CN" altLang="en-US" dirty="0"/>
              <a:t>人的大脑是本身是渴望</a:t>
            </a:r>
            <a:r>
              <a:rPr lang="zh-CN" altLang="en-US" sz="2400" dirty="0">
                <a:solidFill>
                  <a:srgbClr val="FF0000"/>
                </a:solidFill>
              </a:rPr>
              <a:t>得到信息</a:t>
            </a:r>
            <a:r>
              <a:rPr lang="zh-CN" altLang="en-US" dirty="0"/>
              <a:t>的，而且越早得到主要信息，内心就会自然地形成一种</a:t>
            </a:r>
            <a:r>
              <a:rPr lang="zh-CN" altLang="en-US" sz="2400" dirty="0">
                <a:solidFill>
                  <a:srgbClr val="FF0000"/>
                </a:solidFill>
              </a:rPr>
              <a:t>安全感</a:t>
            </a:r>
            <a:r>
              <a:rPr lang="zh-CN" altLang="en-US" dirty="0"/>
              <a:t>，比如再观看电视剧时，人们会自然地寻找男女主角。此时给定一张白纸什么也看不到，写上文字人们自然就会阅读它，当版面上出现多段文字，就出现了选择从而减弱了信息获取的速度。模糊了文章的易读性，就会使得人们快速遗忘内容并且美化效果失去作用。</a:t>
            </a:r>
          </a:p>
        </p:txBody>
      </p:sp>
    </p:spTree>
    <p:extLst>
      <p:ext uri="{BB962C8B-B14F-4D97-AF65-F5344CB8AC3E}">
        <p14:creationId xmlns:p14="http://schemas.microsoft.com/office/powerpoint/2010/main" val="220111745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3.5.1  </a:t>
            </a:r>
            <a:r>
              <a:rPr lang="zh-CN" altLang="en-US" dirty="0"/>
              <a:t>文案排版的重要性</a:t>
            </a:r>
          </a:p>
        </p:txBody>
      </p:sp>
      <p:sp>
        <p:nvSpPr>
          <p:cNvPr id="3" name="内容占位符 2"/>
          <p:cNvSpPr>
            <a:spLocks noGrp="1"/>
          </p:cNvSpPr>
          <p:nvPr>
            <p:ph idx="1"/>
          </p:nvPr>
        </p:nvSpPr>
        <p:spPr>
          <a:xfrm>
            <a:off x="907927" y="2266954"/>
            <a:ext cx="10376147" cy="2324093"/>
          </a:xfrm>
        </p:spPr>
        <p:txBody>
          <a:bodyPr>
            <a:normAutofit/>
          </a:bodyPr>
          <a:lstStyle/>
          <a:p>
            <a:r>
              <a:rPr lang="zh-CN" altLang="en-US" dirty="0"/>
              <a:t>文案排版是视觉传达设计的基础。</a:t>
            </a:r>
            <a:endParaRPr lang="en-US" altLang="zh-CN" dirty="0"/>
          </a:p>
          <a:p>
            <a:r>
              <a:rPr lang="zh-CN" altLang="en-US" dirty="0">
                <a:solidFill>
                  <a:srgbClr val="FF0000"/>
                </a:solidFill>
              </a:rPr>
              <a:t>（</a:t>
            </a:r>
            <a:r>
              <a:rPr lang="en-US" altLang="zh-CN" dirty="0">
                <a:solidFill>
                  <a:srgbClr val="FF0000"/>
                </a:solidFill>
              </a:rPr>
              <a:t>1</a:t>
            </a:r>
            <a:r>
              <a:rPr lang="zh-CN" altLang="en-US" dirty="0">
                <a:solidFill>
                  <a:srgbClr val="FF0000"/>
                </a:solidFill>
              </a:rPr>
              <a:t>）</a:t>
            </a:r>
            <a:r>
              <a:rPr lang="zh-CN" altLang="en-US" dirty="0"/>
              <a:t>文案排版通过重新组织信息，让人更容易记住。</a:t>
            </a:r>
          </a:p>
          <a:p>
            <a:r>
              <a:rPr lang="zh-CN" altLang="en-US" dirty="0">
                <a:solidFill>
                  <a:srgbClr val="FF0000"/>
                </a:solidFill>
              </a:rPr>
              <a:t>（</a:t>
            </a:r>
            <a:r>
              <a:rPr lang="en-US" altLang="zh-CN" dirty="0">
                <a:solidFill>
                  <a:srgbClr val="FF0000"/>
                </a:solidFill>
              </a:rPr>
              <a:t>2</a:t>
            </a:r>
            <a:r>
              <a:rPr lang="zh-CN" altLang="en-US" dirty="0">
                <a:solidFill>
                  <a:srgbClr val="FF0000"/>
                </a:solidFill>
              </a:rPr>
              <a:t>）</a:t>
            </a:r>
            <a:r>
              <a:rPr lang="zh-CN" altLang="en-US" dirty="0"/>
              <a:t>它使得作品结构化，从而更容易被浏览。</a:t>
            </a:r>
          </a:p>
          <a:p>
            <a:r>
              <a:rPr lang="zh-CN" altLang="en-US" dirty="0">
                <a:solidFill>
                  <a:srgbClr val="FF0000"/>
                </a:solidFill>
              </a:rPr>
              <a:t>（</a:t>
            </a:r>
            <a:r>
              <a:rPr lang="en-US" altLang="zh-CN" dirty="0">
                <a:solidFill>
                  <a:srgbClr val="FF0000"/>
                </a:solidFill>
              </a:rPr>
              <a:t>3</a:t>
            </a:r>
            <a:r>
              <a:rPr lang="zh-CN" altLang="en-US" dirty="0">
                <a:solidFill>
                  <a:srgbClr val="FF0000"/>
                </a:solidFill>
              </a:rPr>
              <a:t>）</a:t>
            </a:r>
            <a:r>
              <a:rPr lang="zh-CN" altLang="en-US" dirty="0"/>
              <a:t>文案排版不只是关于文本的处理，构成在其他的媒介中也很重要，例如平面设计，网页设计等。</a:t>
            </a:r>
          </a:p>
        </p:txBody>
      </p:sp>
    </p:spTree>
    <p:extLst>
      <p:ext uri="{BB962C8B-B14F-4D97-AF65-F5344CB8AC3E}">
        <p14:creationId xmlns:p14="http://schemas.microsoft.com/office/powerpoint/2010/main" val="38968778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en-US" dirty="0"/>
              <a:t>文案排版设计基本原则</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357630" y="1901698"/>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85204" y="2272708"/>
              <a:ext cx="1517865" cy="419813"/>
            </a:xfrm>
            <a:prstGeom prst="rect">
              <a:avLst/>
            </a:prstGeom>
            <a:noFill/>
            <a:effectLst/>
          </p:spPr>
          <p:txBody>
            <a:bodyPr wrap="none" rtlCol="0">
              <a:spAutoFit/>
            </a:bodyPr>
            <a:lstStyle/>
            <a:p>
              <a:pPr algn="ctr" defTabSz="608843"/>
              <a:r>
                <a:rPr lang="zh-CN" altLang="en-US" sz="2200" b="1" dirty="0">
                  <a:solidFill>
                    <a:schemeClr val="tx1">
                      <a:lumMod val="85000"/>
                      <a:lumOff val="15000"/>
                    </a:schemeClr>
                  </a:solidFill>
                  <a:latin typeface="微软雅黑" panose="020B0503020204020204" pitchFamily="34" charset="-122"/>
                  <a:ea typeface="微软雅黑" panose="020B0503020204020204" pitchFamily="34" charset="-122"/>
                </a:rPr>
                <a:t>靠近原则</a:t>
              </a:r>
              <a:endParaRPr lang="en-US" altLang="zh-CN" sz="2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Freeform 5"/>
            <p:cNvSpPr/>
            <p:nvPr/>
          </p:nvSpPr>
          <p:spPr bwMode="auto">
            <a:xfrm>
              <a:off x="344383" y="3416942"/>
              <a:ext cx="2316253" cy="103951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endParaRPr>
            </a:p>
          </p:txBody>
        </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4067080" y="1901698"/>
            <a:ext cx="2003441" cy="2199580"/>
            <a:chOff x="4978990" y="2312917"/>
            <a:chExt cx="2316253"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059170" y="2312917"/>
              <a:ext cx="2159566" cy="419813"/>
            </a:xfrm>
            <a:prstGeom prst="rect">
              <a:avLst/>
            </a:prstGeom>
            <a:noFill/>
            <a:effectLst/>
          </p:spPr>
          <p:txBody>
            <a:bodyPr wrap="square" rtlCol="0">
              <a:spAutoFit/>
            </a:bodyPr>
            <a:lstStyle/>
            <a:p>
              <a:pPr algn="ctr" defTabSz="608843"/>
              <a:r>
                <a:rPr lang="zh-CN" altLang="en-US" sz="2200" b="1" dirty="0">
                  <a:solidFill>
                    <a:schemeClr val="tx1">
                      <a:lumMod val="85000"/>
                      <a:lumOff val="15000"/>
                    </a:schemeClr>
                  </a:solidFill>
                  <a:latin typeface="微软雅黑" panose="020B0503020204020204" pitchFamily="34" charset="-122"/>
                  <a:ea typeface="微软雅黑" panose="020B0503020204020204" pitchFamily="34" charset="-122"/>
                </a:rPr>
                <a:t>对齐原则</a:t>
              </a:r>
              <a:endParaRPr lang="en-US" altLang="zh-CN" sz="2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Freeform 7"/>
            <p:cNvSpPr/>
            <p:nvPr/>
          </p:nvSpPr>
          <p:spPr bwMode="auto">
            <a:xfrm>
              <a:off x="4978990" y="3416942"/>
              <a:ext cx="2316253" cy="103951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endParaRPr>
            </a:p>
          </p:txBody>
        </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7773487" y="1879498"/>
            <a:ext cx="2003441" cy="2199580"/>
            <a:chOff x="9611499" y="2312917"/>
            <a:chExt cx="2316253" cy="2143544"/>
          </a:xfrm>
        </p:grpSpPr>
        <p:sp>
          <p:nvSpPr>
            <p:cNvPr id="87" name="文本框 8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9906351" y="2312917"/>
              <a:ext cx="1517865" cy="419813"/>
            </a:xfrm>
            <a:prstGeom prst="rect">
              <a:avLst/>
            </a:prstGeom>
            <a:noFill/>
            <a:effectLst/>
          </p:spPr>
          <p:txBody>
            <a:bodyPr wrap="none" rtlCol="0">
              <a:spAutoFit/>
            </a:bodyPr>
            <a:lstStyle/>
            <a:p>
              <a:pPr algn="ctr" defTabSz="608843"/>
              <a:r>
                <a:rPr lang="zh-CN" altLang="en-US" sz="2200" b="1" dirty="0">
                  <a:solidFill>
                    <a:schemeClr val="tx1">
                      <a:lumMod val="85000"/>
                      <a:lumOff val="15000"/>
                    </a:schemeClr>
                  </a:solidFill>
                  <a:latin typeface="微软雅黑" panose="020B0503020204020204" pitchFamily="34" charset="-122"/>
                  <a:ea typeface="微软雅黑" panose="020B0503020204020204" pitchFamily="34" charset="-122"/>
                </a:rPr>
                <a:t>层级原则</a:t>
              </a:r>
              <a:endParaRPr lang="en-US" altLang="zh-CN" sz="2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8" name="Freeform 9"/>
            <p:cNvSpPr/>
            <p:nvPr/>
          </p:nvSpPr>
          <p:spPr bwMode="auto">
            <a:xfrm>
              <a:off x="9611499" y="3416942"/>
              <a:ext cx="2316253" cy="103951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3"/>
            </a:solidFill>
            <a:ln>
              <a:noFill/>
            </a:ln>
            <a:effectLst/>
          </p:spPr>
          <p:txBody>
            <a:bodyPr vert="horz" wrap="square" lIns="91389" tIns="45694" rIns="91389" bIns="45694" numCol="1" anchor="t" anchorCtr="0" compatLnSpc="1"/>
            <a:lstStyle/>
            <a:p>
              <a:pPr defTabSz="608843"/>
              <a:endParaRPr lang="en-US" sz="2400">
                <a:solidFill>
                  <a:prstClr val="black"/>
                </a:solidFill>
              </a:endParaRPr>
            </a:p>
          </p:txBody>
        </p:sp>
        <p:cxnSp>
          <p:nvCxnSpPr>
            <p:cNvPr id="112"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682361" y="2798845"/>
              <a:ext cx="0" cy="546679"/>
            </a:xfrm>
            <a:prstGeom prst="line">
              <a:avLst/>
            </a:prstGeom>
            <a:ln w="28575">
              <a:solidFill>
                <a:schemeClr val="accent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211447" y="3056640"/>
            <a:ext cx="2005256" cy="2295207"/>
            <a:chOff x="2660637" y="3416942"/>
            <a:chExt cx="2318352" cy="2236735"/>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285780" y="5233864"/>
              <a:ext cx="1517866" cy="419813"/>
            </a:xfrm>
            <a:prstGeom prst="rect">
              <a:avLst/>
            </a:prstGeom>
            <a:noFill/>
            <a:effectLst/>
          </p:spPr>
          <p:txBody>
            <a:bodyPr wrap="none" rtlCol="0">
              <a:spAutoFit/>
            </a:bodyPr>
            <a:lstStyle/>
            <a:p>
              <a:pPr algn="ctr" defTabSz="608843"/>
              <a:r>
                <a:rPr lang="zh-CN" altLang="en-US" sz="2200" b="1" dirty="0">
                  <a:solidFill>
                    <a:schemeClr val="tx1">
                      <a:lumMod val="85000"/>
                      <a:lumOff val="15000"/>
                    </a:schemeClr>
                  </a:solidFill>
                  <a:latin typeface="微软雅黑" panose="020B0503020204020204" pitchFamily="34" charset="-122"/>
                  <a:ea typeface="微软雅黑" panose="020B0503020204020204" pitchFamily="34" charset="-122"/>
                </a:rPr>
                <a:t>留白原则</a:t>
              </a:r>
              <a:endParaRPr lang="en-US" altLang="zh-CN" sz="2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1" name="Freeform 6"/>
            <p:cNvSpPr/>
            <p:nvPr/>
          </p:nvSpPr>
          <p:spPr bwMode="auto">
            <a:xfrm>
              <a:off x="2660637" y="3416942"/>
              <a:ext cx="2318352" cy="103951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endParaRPr>
            </a:p>
          </p:txBody>
        </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5920283" y="3002559"/>
            <a:ext cx="2003440" cy="2330740"/>
            <a:chOff x="7295246" y="3416942"/>
            <a:chExt cx="2316253" cy="2271363"/>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913526" y="5268492"/>
              <a:ext cx="1517866" cy="419813"/>
            </a:xfrm>
            <a:prstGeom prst="rect">
              <a:avLst/>
            </a:prstGeom>
            <a:noFill/>
            <a:effectLst/>
          </p:spPr>
          <p:txBody>
            <a:bodyPr wrap="none" rtlCol="0">
              <a:spAutoFit/>
            </a:bodyPr>
            <a:lstStyle/>
            <a:p>
              <a:pPr algn="ctr" defTabSz="608843"/>
              <a:r>
                <a:rPr lang="zh-CN" altLang="en-US" sz="2200" b="1" dirty="0">
                  <a:solidFill>
                    <a:schemeClr val="tx1">
                      <a:lumMod val="85000"/>
                      <a:lumOff val="15000"/>
                    </a:schemeClr>
                  </a:solidFill>
                  <a:latin typeface="微软雅黑" panose="020B0503020204020204" pitchFamily="34" charset="-122"/>
                  <a:ea typeface="微软雅黑" panose="020B0503020204020204" pitchFamily="34" charset="-122"/>
                </a:rPr>
                <a:t>对比原则</a:t>
              </a:r>
              <a:endParaRPr lang="en-US" altLang="zh-CN" sz="2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0" name="Freeform 8"/>
            <p:cNvSpPr/>
            <p:nvPr/>
          </p:nvSpPr>
          <p:spPr bwMode="auto">
            <a:xfrm>
              <a:off x="7295246" y="3416942"/>
              <a:ext cx="2316253" cy="103951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endParaRPr>
            </a:p>
          </p:txBody>
        </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C00C81E4-B282-4FF6-A3E6-D588DD0411F7}"/>
              </a:ext>
            </a:extLst>
          </p:cNvPr>
          <p:cNvGrpSpPr/>
          <p:nvPr/>
        </p:nvGrpSpPr>
        <p:grpSpPr>
          <a:xfrm>
            <a:off x="9594090" y="3012384"/>
            <a:ext cx="2003440" cy="2330740"/>
            <a:chOff x="7295246" y="3416942"/>
            <a:chExt cx="2316253" cy="2271363"/>
          </a:xfrm>
        </p:grpSpPr>
        <p:sp>
          <p:nvSpPr>
            <p:cNvPr id="39" name="文本框 3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a:extLst>
                <a:ext uri="{FF2B5EF4-FFF2-40B4-BE49-F238E27FC236}">
                  <a16:creationId xmlns:a16="http://schemas.microsoft.com/office/drawing/2014/main" id="{6E668FEB-EA03-4A29-8F34-5609D83976BD}"/>
                </a:ext>
              </a:extLst>
            </p:cNvPr>
            <p:cNvSpPr txBox="1"/>
            <p:nvPr/>
          </p:nvSpPr>
          <p:spPr>
            <a:xfrm>
              <a:off x="7913528" y="5268492"/>
              <a:ext cx="1517866" cy="419813"/>
            </a:xfrm>
            <a:prstGeom prst="rect">
              <a:avLst/>
            </a:prstGeom>
            <a:noFill/>
            <a:effectLst/>
          </p:spPr>
          <p:txBody>
            <a:bodyPr wrap="none" rtlCol="0">
              <a:spAutoFit/>
            </a:bodyPr>
            <a:lstStyle/>
            <a:p>
              <a:pPr algn="ctr" defTabSz="608843"/>
              <a:r>
                <a:rPr lang="zh-CN" altLang="en-US" sz="2200" b="1" dirty="0">
                  <a:solidFill>
                    <a:schemeClr val="tx1">
                      <a:lumMod val="85000"/>
                      <a:lumOff val="15000"/>
                    </a:schemeClr>
                  </a:solidFill>
                  <a:latin typeface="微软雅黑" panose="020B0503020204020204" pitchFamily="34" charset="-122"/>
                  <a:ea typeface="微软雅黑" panose="020B0503020204020204" pitchFamily="34" charset="-122"/>
                </a:rPr>
                <a:t>重复原则</a:t>
              </a:r>
              <a:endParaRPr lang="en-US" altLang="zh-CN" sz="2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Freeform 8">
              <a:extLst>
                <a:ext uri="{FF2B5EF4-FFF2-40B4-BE49-F238E27FC236}">
                  <a16:creationId xmlns:a16="http://schemas.microsoft.com/office/drawing/2014/main" id="{8AE20654-D254-4056-937D-4DA33813A4FB}"/>
                </a:ext>
              </a:extLst>
            </p:cNvPr>
            <p:cNvSpPr/>
            <p:nvPr/>
          </p:nvSpPr>
          <p:spPr bwMode="auto">
            <a:xfrm>
              <a:off x="7295246" y="3416942"/>
              <a:ext cx="2316253" cy="103951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endParaRPr>
            </a:p>
          </p:txBody>
        </p:sp>
        <p:cxnSp>
          <p:nvCxnSpPr>
            <p:cNvPr id="41"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a:extLst>
                <a:ext uri="{FF2B5EF4-FFF2-40B4-BE49-F238E27FC236}">
                  <a16:creationId xmlns:a16="http://schemas.microsoft.com/office/drawing/2014/main" id="{96AA8502-5BD1-42F2-87AE-C6433FEAC0CC}"/>
                </a:ext>
              </a:extLst>
            </p:cNvPr>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pic>
        <p:nvPicPr>
          <p:cNvPr id="9" name="图片 8">
            <a:extLst>
              <a:ext uri="{FF2B5EF4-FFF2-40B4-BE49-F238E27FC236}">
                <a16:creationId xmlns:a16="http://schemas.microsoft.com/office/drawing/2014/main" id="{39E0E2EB-FB6C-4A8F-9A43-CB5228AB82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20155" y="3168831"/>
            <a:ext cx="734149" cy="734149"/>
          </a:xfrm>
          <a:prstGeom prst="rect">
            <a:avLst/>
          </a:prstGeom>
        </p:spPr>
      </p:pic>
      <p:pic>
        <p:nvPicPr>
          <p:cNvPr id="11" name="图片 10">
            <a:extLst>
              <a:ext uri="{FF2B5EF4-FFF2-40B4-BE49-F238E27FC236}">
                <a16:creationId xmlns:a16="http://schemas.microsoft.com/office/drawing/2014/main" id="{77DA3942-9E8B-4833-BF8D-3E2FC088DF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5248" y="3168830"/>
            <a:ext cx="704877" cy="704877"/>
          </a:xfrm>
          <a:prstGeom prst="rect">
            <a:avLst/>
          </a:prstGeom>
        </p:spPr>
      </p:pic>
      <p:pic>
        <p:nvPicPr>
          <p:cNvPr id="13" name="图片 12">
            <a:extLst>
              <a:ext uri="{FF2B5EF4-FFF2-40B4-BE49-F238E27FC236}">
                <a16:creationId xmlns:a16="http://schemas.microsoft.com/office/drawing/2014/main" id="{1D90E041-0F8B-4A46-BED9-555B872DE8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8582" y="3056640"/>
            <a:ext cx="1006037" cy="1006037"/>
          </a:xfrm>
          <a:prstGeom prst="rect">
            <a:avLst/>
          </a:prstGeom>
        </p:spPr>
      </p:pic>
      <p:pic>
        <p:nvPicPr>
          <p:cNvPr id="15" name="图片 14">
            <a:extLst>
              <a:ext uri="{FF2B5EF4-FFF2-40B4-BE49-F238E27FC236}">
                <a16:creationId xmlns:a16="http://schemas.microsoft.com/office/drawing/2014/main" id="{F82001A7-9150-41EC-90EF-02AE53B585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5142" y="3082580"/>
            <a:ext cx="980098" cy="980098"/>
          </a:xfrm>
          <a:prstGeom prst="rect">
            <a:avLst/>
          </a:prstGeom>
        </p:spPr>
      </p:pic>
      <p:pic>
        <p:nvPicPr>
          <p:cNvPr id="17" name="图片 16">
            <a:extLst>
              <a:ext uri="{FF2B5EF4-FFF2-40B4-BE49-F238E27FC236}">
                <a16:creationId xmlns:a16="http://schemas.microsoft.com/office/drawing/2014/main" id="{5C64BA1B-AF81-4A5F-AD73-370FBB94AB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4495" y="3168831"/>
            <a:ext cx="734149" cy="734149"/>
          </a:xfrm>
          <a:prstGeom prst="rect">
            <a:avLst/>
          </a:prstGeom>
        </p:spPr>
      </p:pic>
      <p:pic>
        <p:nvPicPr>
          <p:cNvPr id="19" name="图片 18">
            <a:extLst>
              <a:ext uri="{FF2B5EF4-FFF2-40B4-BE49-F238E27FC236}">
                <a16:creationId xmlns:a16="http://schemas.microsoft.com/office/drawing/2014/main" id="{3AC62E47-BE39-41AE-8DC3-B58EE4D096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0661" y="3111662"/>
            <a:ext cx="877379" cy="877379"/>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ASKTAG" val="normalMask"/>
</p:tagLst>
</file>

<file path=ppt/tags/tag1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7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heme/theme1.xml><?xml version="1.0" encoding="utf-8"?>
<a:theme xmlns:a="http://schemas.openxmlformats.org/drawingml/2006/main" name="1_Office 主题​​">
  <a:themeElements>
    <a:clrScheme name="自定义 646">
      <a:dk1>
        <a:sysClr val="windowText" lastClr="000000"/>
      </a:dk1>
      <a:lt1>
        <a:sysClr val="window" lastClr="FFFFFF"/>
      </a:lt1>
      <a:dk2>
        <a:srgbClr val="44546A"/>
      </a:dk2>
      <a:lt2>
        <a:srgbClr val="E7E6E6"/>
      </a:lt2>
      <a:accent1>
        <a:srgbClr val="3A98BC"/>
      </a:accent1>
      <a:accent2>
        <a:srgbClr val="E6460C"/>
      </a:accent2>
      <a:accent3>
        <a:srgbClr val="3A98BC"/>
      </a:accent3>
      <a:accent4>
        <a:srgbClr val="E6460C"/>
      </a:accent4>
      <a:accent5>
        <a:srgbClr val="5B9BD5"/>
      </a:accent5>
      <a:accent6>
        <a:srgbClr val="70AD47"/>
      </a:accent6>
      <a:hlink>
        <a:srgbClr val="0563C1"/>
      </a:hlink>
      <a:folHlink>
        <a:srgbClr val="954F72"/>
      </a:folHlink>
    </a:clrScheme>
    <a:fontScheme name="常用">
      <a:majorFont>
        <a:latin typeface="Arial"/>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PT分享网整理发布www.pptfx.com">
  <a:themeElements>
    <a:clrScheme name="JD.com">
      <a:dk1>
        <a:sysClr val="windowText" lastClr="000000"/>
      </a:dk1>
      <a:lt1>
        <a:sysClr val="window" lastClr="FFFFFF"/>
      </a:lt1>
      <a:dk2>
        <a:srgbClr val="C81623"/>
      </a:dk2>
      <a:lt2>
        <a:srgbClr val="B5B5B6"/>
      </a:lt2>
      <a:accent1>
        <a:srgbClr val="3DB7E5"/>
      </a:accent1>
      <a:accent2>
        <a:srgbClr val="9BCB1C"/>
      </a:accent2>
      <a:accent3>
        <a:srgbClr val="E86F1A"/>
      </a:accent3>
      <a:accent4>
        <a:srgbClr val="E0005D"/>
      </a:accent4>
      <a:accent5>
        <a:srgbClr val="BC9F5D"/>
      </a:accent5>
      <a:accent6>
        <a:srgbClr val="C81623"/>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3289</TotalTime>
  <Words>15181</Words>
  <Application>Microsoft Office PowerPoint</Application>
  <PresentationFormat>宽屏</PresentationFormat>
  <Paragraphs>842</Paragraphs>
  <Slides>150</Slides>
  <Notes>18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150</vt:i4>
      </vt:variant>
    </vt:vector>
  </HeadingPairs>
  <TitlesOfParts>
    <vt:vector size="162" baseType="lpstr">
      <vt:lpstr>等线</vt:lpstr>
      <vt:lpstr>华光楷体_CNKI</vt:lpstr>
      <vt:lpstr>楷体</vt:lpstr>
      <vt:lpstr>宋体</vt:lpstr>
      <vt:lpstr>微软雅黑</vt:lpstr>
      <vt:lpstr>Arial</vt:lpstr>
      <vt:lpstr>Calibri</vt:lpstr>
      <vt:lpstr>Constantia</vt:lpstr>
      <vt:lpstr>Times New Roman</vt:lpstr>
      <vt:lpstr>Wingdings</vt:lpstr>
      <vt:lpstr>1_Office 主题​​</vt:lpstr>
      <vt:lpstr>PPT分享网整理发布www.pptfx.com</vt:lpstr>
      <vt:lpstr>PowerPoint 演示文稿</vt:lpstr>
      <vt:lpstr>PowerPoint 演示文稿</vt:lpstr>
      <vt:lpstr>PowerPoint 演示文稿</vt:lpstr>
      <vt:lpstr>PowerPoint 演示文稿</vt:lpstr>
      <vt:lpstr>PowerPoint 演示文稿</vt:lpstr>
      <vt:lpstr>3.1.1　新媒体运营的概念及特点</vt:lpstr>
      <vt:lpstr>3.1.1　新媒体运营的概念及特点</vt:lpstr>
      <vt:lpstr>3.1.2　新媒体运营的常见思维</vt:lpstr>
      <vt:lpstr>3.1.2　新媒体运营的常见思维</vt:lpstr>
      <vt:lpstr>3.1.2　新媒体运营的常见思维</vt:lpstr>
      <vt:lpstr>3.1.3　找准新媒体运营的定位</vt:lpstr>
      <vt:lpstr>3.1.3　找准新媒体运营的定位</vt:lpstr>
      <vt:lpstr>3.1.3　找准新媒体运营的定位</vt:lpstr>
      <vt:lpstr>3.1.3　找准新媒体运营的定位</vt:lpstr>
      <vt:lpstr>3.1.4　用户运营策略</vt:lpstr>
      <vt:lpstr>3.1.4　用户运营策略</vt:lpstr>
      <vt:lpstr>3.1.4　用户运营策略</vt:lpstr>
      <vt:lpstr>3.1.5　内容运营策略</vt:lpstr>
      <vt:lpstr>任务实训</vt:lpstr>
      <vt:lpstr>PowerPoint 演示文稿</vt:lpstr>
      <vt:lpstr>PowerPoint 演示文稿</vt:lpstr>
      <vt:lpstr>PowerPoint 演示文稿</vt:lpstr>
      <vt:lpstr>PowerPoint 演示文稿</vt:lpstr>
      <vt:lpstr>3.2.1 新媒体数据分析概述</vt:lpstr>
      <vt:lpstr>3.2.1 新媒体数据分析概述</vt:lpstr>
      <vt:lpstr>3.2.1 新媒体数据分析概述</vt:lpstr>
      <vt:lpstr>课堂讨论</vt:lpstr>
      <vt:lpstr>3.2.2 新媒体数据分析的类别</vt:lpstr>
      <vt:lpstr>3.2.2 新媒体数据分析的类别</vt:lpstr>
      <vt:lpstr>3.2.2 新媒体数据分析的类别</vt:lpstr>
      <vt:lpstr>3.2.2 新媒体数据分析的类别</vt:lpstr>
      <vt:lpstr>3.2.2 新媒体数据分析的类别</vt:lpstr>
      <vt:lpstr>3.2.2 新媒体数据分析的类别</vt:lpstr>
      <vt:lpstr>3.2.2 新媒体数据分析的类别</vt:lpstr>
      <vt:lpstr>3.2.2 新媒体数据分析的类别</vt:lpstr>
      <vt:lpstr>3.2.2 新媒体数据分析的类别</vt:lpstr>
      <vt:lpstr>3.2.3 新媒体数据的处理</vt:lpstr>
      <vt:lpstr>3.2.3 新媒体数据的处理</vt:lpstr>
      <vt:lpstr>3.2.3 新媒体数据的处理</vt:lpstr>
      <vt:lpstr>3.2.3 新媒体数据的处理</vt:lpstr>
      <vt:lpstr>3.2.3 新媒体数据的处理</vt:lpstr>
      <vt:lpstr>3.2.3 新媒体数据的处理</vt:lpstr>
      <vt:lpstr>课堂讨论</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3.2.4 常见新媒体的数据分析</vt:lpstr>
      <vt:lpstr>实训任务</vt:lpstr>
      <vt:lpstr>PowerPoint 演示文稿</vt:lpstr>
      <vt:lpstr>PowerPoint 演示文稿</vt:lpstr>
      <vt:lpstr>PowerPoint 演示文稿</vt:lpstr>
      <vt:lpstr>PowerPoint 演示文稿</vt:lpstr>
      <vt:lpstr>3.3.1　新媒体的负面效应</vt:lpstr>
      <vt:lpstr>3.3.1　新媒体的负面效应</vt:lpstr>
      <vt:lpstr>3.3.1　新媒体的负面效应</vt:lpstr>
      <vt:lpstr>3.3.1　新媒体的负面效应</vt:lpstr>
      <vt:lpstr>3.3.2　网络舆情管理</vt:lpstr>
      <vt:lpstr>3.3.2　网络舆情管理</vt:lpstr>
      <vt:lpstr>3.3.2　网络舆情管理</vt:lpstr>
      <vt:lpstr>任务实训</vt:lpstr>
      <vt:lpstr>PowerPoint 演示文稿</vt:lpstr>
      <vt:lpstr>PowerPoint 演示文稿</vt:lpstr>
      <vt:lpstr>PowerPoint 演示文稿</vt:lpstr>
      <vt:lpstr>PowerPoint 演示文稿</vt:lpstr>
      <vt:lpstr>3.4.1　新媒体文案基础</vt:lpstr>
      <vt:lpstr>3.4.1　新媒体文案基础</vt:lpstr>
      <vt:lpstr>3.4.1　新媒体文案基础</vt:lpstr>
      <vt:lpstr>3.4.1　新媒体文案基础</vt:lpstr>
      <vt:lpstr>3.4.1　新媒体文案基础</vt:lpstr>
      <vt:lpstr>3.4.2　新媒体文案的创作思维方式</vt:lpstr>
      <vt:lpstr>3.4.2　新媒体文案的创作思维方式</vt:lpstr>
      <vt:lpstr>3.4.2　新媒体文案的创作思维方式</vt:lpstr>
      <vt:lpstr>3.4.2　新媒体文案的创作思维方式</vt:lpstr>
      <vt:lpstr>3.4.3　新媒体文案的创作技巧</vt:lpstr>
      <vt:lpstr>3.4.3　新媒体文案的创作技巧</vt:lpstr>
      <vt:lpstr>3.4.3　新媒体文案的创作技巧</vt:lpstr>
      <vt:lpstr>3.4.3　新媒体文案的创作技巧</vt:lpstr>
      <vt:lpstr>3.4.3　新媒体文案的创作技巧</vt:lpstr>
      <vt:lpstr>3.4.3　新媒体文案的创作技巧</vt:lpstr>
      <vt:lpstr>任务实训</vt:lpstr>
      <vt:lpstr>PowerPoint 演示文稿</vt:lpstr>
      <vt:lpstr>PowerPoint 演示文稿</vt:lpstr>
      <vt:lpstr>PowerPoint 演示文稿</vt:lpstr>
      <vt:lpstr>PowerPoint 演示文稿</vt:lpstr>
      <vt:lpstr>3.5.1  文案排版的重要性</vt:lpstr>
      <vt:lpstr>3.5.1  文案排版的重要性</vt:lpstr>
      <vt:lpstr>3.5.1  文案排版的重要性</vt:lpstr>
      <vt:lpstr>3.5.1  文案排版的重要性</vt:lpstr>
      <vt:lpstr>3.5.1  文案排版的重要性</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3.5.2 文案排版设计基本原则</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2.5.3 常用的排版工具 </vt:lpstr>
      <vt:lpstr>任务实训</vt:lpstr>
      <vt:lpstr>PowerPoint 演示文稿</vt:lpstr>
      <vt:lpstr>PowerPoint 演示文稿</vt:lpstr>
      <vt:lpstr>PowerPoint 演示文稿</vt:lpstr>
      <vt:lpstr>PowerPoint 演示文稿</vt:lpstr>
      <vt:lpstr>3.6.1  常见音视频设备</vt:lpstr>
      <vt:lpstr>3.6.1  常见音视频设备</vt:lpstr>
      <vt:lpstr>3.6.1  常见音视频设备</vt:lpstr>
      <vt:lpstr>3.6.1  常见音视频设备</vt:lpstr>
      <vt:lpstr>3.6.1  常见音视频设备</vt:lpstr>
      <vt:lpstr>3.6.1  常见音视频设备</vt:lpstr>
      <vt:lpstr>3.6.1  常见音视频设备</vt:lpstr>
      <vt:lpstr>3.6.1  常见音视频设备</vt:lpstr>
      <vt:lpstr>3.6.1  常见音视频设备</vt:lpstr>
      <vt:lpstr>3.6.2  常见视频处理软件</vt:lpstr>
      <vt:lpstr>3.6.2  常见视频处理软件</vt:lpstr>
      <vt:lpstr>3.6.2  常见视频处理软件</vt:lpstr>
      <vt:lpstr>3.6.2  常见视频处理软件</vt:lpstr>
      <vt:lpstr>3.6.2  常见视频处理软件</vt:lpstr>
      <vt:lpstr>3.6.2  常见视频处理软件</vt:lpstr>
      <vt:lpstr>3.6.3  常见音频处理技巧</vt:lpstr>
      <vt:lpstr>3.6.3  常见音频处理技巧</vt:lpstr>
      <vt:lpstr>课堂训练</vt:lpstr>
      <vt:lpstr>3.6.4  常见视频处理技巧</vt:lpstr>
      <vt:lpstr>课堂训练</vt:lpstr>
      <vt:lpstr>任务实训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lailuyan</dc:creator>
  <cp:lastModifiedBy>lailuyan</cp:lastModifiedBy>
  <cp:revision>85</cp:revision>
  <dcterms:created xsi:type="dcterms:W3CDTF">2021-07-13T08:42:24Z</dcterms:created>
  <dcterms:modified xsi:type="dcterms:W3CDTF">2021-07-27T11:20:41Z</dcterms:modified>
</cp:coreProperties>
</file>