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5.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4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5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9" r:id="rId2"/>
  </p:sldMasterIdLst>
  <p:notesMasterIdLst>
    <p:notesMasterId r:id="rId123"/>
  </p:notesMasterIdLst>
  <p:sldIdLst>
    <p:sldId id="257" r:id="rId3"/>
    <p:sldId id="258" r:id="rId4"/>
    <p:sldId id="299" r:id="rId5"/>
    <p:sldId id="709" r:id="rId6"/>
    <p:sldId id="374" r:id="rId7"/>
    <p:sldId id="705" r:id="rId8"/>
    <p:sldId id="740" r:id="rId9"/>
    <p:sldId id="301" r:id="rId10"/>
    <p:sldId id="741" r:id="rId11"/>
    <p:sldId id="742" r:id="rId12"/>
    <p:sldId id="745" r:id="rId13"/>
    <p:sldId id="747" r:id="rId14"/>
    <p:sldId id="748" r:id="rId15"/>
    <p:sldId id="749" r:id="rId16"/>
    <p:sldId id="750" r:id="rId17"/>
    <p:sldId id="751" r:id="rId18"/>
    <p:sldId id="752" r:id="rId19"/>
    <p:sldId id="753" r:id="rId20"/>
    <p:sldId id="755" r:id="rId21"/>
    <p:sldId id="756" r:id="rId22"/>
    <p:sldId id="757" r:id="rId23"/>
    <p:sldId id="744" r:id="rId24"/>
    <p:sldId id="379" r:id="rId25"/>
    <p:sldId id="726" r:id="rId26"/>
    <p:sldId id="729" r:id="rId27"/>
    <p:sldId id="730" r:id="rId28"/>
    <p:sldId id="731" r:id="rId29"/>
    <p:sldId id="760" r:id="rId30"/>
    <p:sldId id="762" r:id="rId31"/>
    <p:sldId id="761" r:id="rId32"/>
    <p:sldId id="776" r:id="rId33"/>
    <p:sldId id="777" r:id="rId34"/>
    <p:sldId id="778" r:id="rId35"/>
    <p:sldId id="779" r:id="rId36"/>
    <p:sldId id="780" r:id="rId37"/>
    <p:sldId id="763" r:id="rId38"/>
    <p:sldId id="781" r:id="rId39"/>
    <p:sldId id="782" r:id="rId40"/>
    <p:sldId id="765" r:id="rId41"/>
    <p:sldId id="783" r:id="rId42"/>
    <p:sldId id="784" r:id="rId43"/>
    <p:sldId id="764" r:id="rId44"/>
    <p:sldId id="727" r:id="rId45"/>
    <p:sldId id="732" r:id="rId46"/>
    <p:sldId id="733" r:id="rId47"/>
    <p:sldId id="734" r:id="rId48"/>
    <p:sldId id="785" r:id="rId49"/>
    <p:sldId id="786" r:id="rId50"/>
    <p:sldId id="787" r:id="rId51"/>
    <p:sldId id="789" r:id="rId52"/>
    <p:sldId id="788" r:id="rId53"/>
    <p:sldId id="790" r:id="rId54"/>
    <p:sldId id="791" r:id="rId55"/>
    <p:sldId id="772" r:id="rId56"/>
    <p:sldId id="792" r:id="rId57"/>
    <p:sldId id="773" r:id="rId58"/>
    <p:sldId id="793" r:id="rId59"/>
    <p:sldId id="794" r:id="rId60"/>
    <p:sldId id="795" r:id="rId61"/>
    <p:sldId id="796" r:id="rId62"/>
    <p:sldId id="797" r:id="rId63"/>
    <p:sldId id="798" r:id="rId64"/>
    <p:sldId id="799" r:id="rId65"/>
    <p:sldId id="766" r:id="rId66"/>
    <p:sldId id="768" r:id="rId67"/>
    <p:sldId id="728" r:id="rId68"/>
    <p:sldId id="735" r:id="rId69"/>
    <p:sldId id="736" r:id="rId70"/>
    <p:sldId id="737" r:id="rId71"/>
    <p:sldId id="800" r:id="rId72"/>
    <p:sldId id="801" r:id="rId73"/>
    <p:sldId id="802" r:id="rId74"/>
    <p:sldId id="803" r:id="rId75"/>
    <p:sldId id="804" r:id="rId76"/>
    <p:sldId id="805" r:id="rId77"/>
    <p:sldId id="806" r:id="rId78"/>
    <p:sldId id="807" r:id="rId79"/>
    <p:sldId id="774" r:id="rId80"/>
    <p:sldId id="808" r:id="rId81"/>
    <p:sldId id="809" r:id="rId82"/>
    <p:sldId id="810" r:id="rId83"/>
    <p:sldId id="775" r:id="rId84"/>
    <p:sldId id="811" r:id="rId85"/>
    <p:sldId id="771" r:id="rId86"/>
    <p:sldId id="837" r:id="rId87"/>
    <p:sldId id="812" r:id="rId88"/>
    <p:sldId id="813" r:id="rId89"/>
    <p:sldId id="814" r:id="rId90"/>
    <p:sldId id="815" r:id="rId91"/>
    <p:sldId id="816" r:id="rId92"/>
    <p:sldId id="817" r:id="rId93"/>
    <p:sldId id="385" r:id="rId94"/>
    <p:sldId id="706" r:id="rId95"/>
    <p:sldId id="818" r:id="rId96"/>
    <p:sldId id="819" r:id="rId97"/>
    <p:sldId id="738" r:id="rId98"/>
    <p:sldId id="739" r:id="rId99"/>
    <p:sldId id="820" r:id="rId100"/>
    <p:sldId id="821" r:id="rId101"/>
    <p:sldId id="822" r:id="rId102"/>
    <p:sldId id="743" r:id="rId103"/>
    <p:sldId id="823" r:id="rId104"/>
    <p:sldId id="824" r:id="rId105"/>
    <p:sldId id="746" r:id="rId106"/>
    <p:sldId id="825" r:id="rId107"/>
    <p:sldId id="826" r:id="rId108"/>
    <p:sldId id="827" r:id="rId109"/>
    <p:sldId id="828" r:id="rId110"/>
    <p:sldId id="758" r:id="rId111"/>
    <p:sldId id="759" r:id="rId112"/>
    <p:sldId id="829" r:id="rId113"/>
    <p:sldId id="830" r:id="rId114"/>
    <p:sldId id="831" r:id="rId115"/>
    <p:sldId id="832" r:id="rId116"/>
    <p:sldId id="833" r:id="rId117"/>
    <p:sldId id="834" r:id="rId118"/>
    <p:sldId id="767" r:id="rId119"/>
    <p:sldId id="835" r:id="rId120"/>
    <p:sldId id="769" r:id="rId121"/>
    <p:sldId id="836" r:id="rId1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notesMaster" Target="notesMasters/notesMaster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presProps" Target="pres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89C4F7-CDF2-4661-97CE-F571C15534DB}" type="datetimeFigureOut">
              <a:rPr lang="zh-CN" altLang="en-US" smtClean="0"/>
              <a:t>2021/7/22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A87A4C-D586-4B75-9716-CC3328572003}" type="slidenum">
              <a:rPr lang="zh-CN" altLang="en-US" smtClean="0"/>
              <a:t>‹#›</a:t>
            </a:fld>
            <a:endParaRPr lang="zh-CN" altLang="en-US"/>
          </a:p>
        </p:txBody>
      </p:sp>
    </p:spTree>
    <p:extLst>
      <p:ext uri="{BB962C8B-B14F-4D97-AF65-F5344CB8AC3E}">
        <p14:creationId xmlns:p14="http://schemas.microsoft.com/office/powerpoint/2010/main" val="3347355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493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0E68D-4604-4210-8C24-3348519E333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Strictly Confidential</a:t>
            </a:r>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1882" y="1061"/>
            <a:ext cx="12188239" cy="6843237"/>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800"/>
          </a:p>
        </p:txBody>
      </p:sp>
    </p:spTree>
    <p:extLst>
      <p:ext uri="{BB962C8B-B14F-4D97-AF65-F5344CB8AC3E}">
        <p14:creationId xmlns:p14="http://schemas.microsoft.com/office/powerpoint/2010/main" val="1853171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559622"/>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内容">
    <p:spTree>
      <p:nvGrpSpPr>
        <p:cNvPr id="1" name=""/>
        <p:cNvGrpSpPr/>
        <p:nvPr/>
      </p:nvGrpSpPr>
      <p:grpSpPr>
        <a:xfrm>
          <a:off x="0" y="0"/>
          <a:ext cx="0" cy="0"/>
          <a:chOff x="0" y="0"/>
          <a:chExt cx="0" cy="0"/>
        </a:xfrm>
      </p:grpSpPr>
      <p:sp>
        <p:nvSpPr>
          <p:cNvPr id="2" name="标题 1"/>
          <p:cNvSpPr>
            <a:spLocks noGrp="1"/>
          </p:cNvSpPr>
          <p:nvPr>
            <p:ph type="title"/>
          </p:nvPr>
        </p:nvSpPr>
        <p:spPr>
          <a:xfrm>
            <a:off x="2627058" y="436623"/>
            <a:ext cx="7017685" cy="477777"/>
          </a:xfrm>
          <a:prstGeom prst="rect">
            <a:avLst/>
          </a:prstGeom>
        </p:spPr>
        <p:txBody>
          <a:bodyPr/>
          <a:lstStyle/>
          <a:p>
            <a:r>
              <a:rPr lang="zh-CN" altLang="en-US" dirty="0"/>
              <a:t>单击此处编辑母版标题样式</a:t>
            </a:r>
          </a:p>
        </p:txBody>
      </p:sp>
      <p:sp>
        <p:nvSpPr>
          <p:cNvPr id="4" name="内容占位符 3"/>
          <p:cNvSpPr>
            <a:spLocks noGrp="1"/>
          </p:cNvSpPr>
          <p:nvPr>
            <p:ph sz="quarter" idx="10"/>
          </p:nvPr>
        </p:nvSpPr>
        <p:spPr>
          <a:xfrm>
            <a:off x="725714" y="1233714"/>
            <a:ext cx="10972800" cy="5236936"/>
          </a:xfrm>
        </p:spPr>
        <p:txBody>
          <a:bodyPr/>
          <a:lstStyle>
            <a:lvl1pPr marL="0" indent="719946">
              <a:buNone/>
              <a:defRPr/>
            </a:lvl1pPr>
          </a:lstStyle>
          <a:p>
            <a:pPr lvl="0"/>
            <a:r>
              <a:rPr lang="zh-CN" altLang="en-US" dirty="0"/>
              <a:t>单击此处编辑母版文本样式</a:t>
            </a:r>
          </a:p>
        </p:txBody>
      </p:sp>
    </p:spTree>
    <p:extLst>
      <p:ext uri="{BB962C8B-B14F-4D97-AF65-F5344CB8AC3E}">
        <p14:creationId xmlns:p14="http://schemas.microsoft.com/office/powerpoint/2010/main" val="1209439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内容">
    <p:spTree>
      <p:nvGrpSpPr>
        <p:cNvPr id="1" name=""/>
        <p:cNvGrpSpPr/>
        <p:nvPr/>
      </p:nvGrpSpPr>
      <p:grpSpPr>
        <a:xfrm>
          <a:off x="0" y="0"/>
          <a:ext cx="0" cy="0"/>
          <a:chOff x="0" y="0"/>
          <a:chExt cx="0" cy="0"/>
        </a:xfrm>
      </p:grpSpPr>
      <p:sp>
        <p:nvSpPr>
          <p:cNvPr id="2" name="标题 1"/>
          <p:cNvSpPr>
            <a:spLocks noGrp="1"/>
          </p:cNvSpPr>
          <p:nvPr>
            <p:ph type="title"/>
          </p:nvPr>
        </p:nvSpPr>
        <p:spPr>
          <a:xfrm>
            <a:off x="2627058" y="436623"/>
            <a:ext cx="7017685" cy="477777"/>
          </a:xfrm>
          <a:prstGeom prst="rect">
            <a:avLst/>
          </a:prstGeom>
        </p:spPr>
        <p:txBody>
          <a:bodyPr/>
          <a:lstStyle/>
          <a:p>
            <a:r>
              <a:rPr lang="zh-CN" altLang="en-US" dirty="0"/>
              <a:t>单击此处编辑母版标题样式</a:t>
            </a:r>
          </a:p>
        </p:txBody>
      </p:sp>
      <p:sp>
        <p:nvSpPr>
          <p:cNvPr id="4" name="内容占位符 3"/>
          <p:cNvSpPr>
            <a:spLocks noGrp="1"/>
          </p:cNvSpPr>
          <p:nvPr>
            <p:ph sz="quarter" idx="10"/>
          </p:nvPr>
        </p:nvSpPr>
        <p:spPr>
          <a:xfrm>
            <a:off x="695400" y="1574800"/>
            <a:ext cx="10974086" cy="4895850"/>
          </a:xfrm>
        </p:spPr>
        <p:txBody>
          <a:bodyPr/>
          <a:lstStyle>
            <a:lvl1pPr marL="0" indent="719946">
              <a:buNone/>
              <a:defRPr/>
            </a:lvl1pPr>
          </a:lstStyle>
          <a:p>
            <a:pPr lvl="0"/>
            <a:endParaRPr lang="zh-CN" altLang="en-US" dirty="0"/>
          </a:p>
        </p:txBody>
      </p:sp>
    </p:spTree>
    <p:extLst>
      <p:ext uri="{BB962C8B-B14F-4D97-AF65-F5344CB8AC3E}">
        <p14:creationId xmlns:p14="http://schemas.microsoft.com/office/powerpoint/2010/main" val="6120356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1"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1577679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内容">
    <p:spTree>
      <p:nvGrpSpPr>
        <p:cNvPr id="1" name=""/>
        <p:cNvGrpSpPr/>
        <p:nvPr/>
      </p:nvGrpSpPr>
      <p:grpSpPr>
        <a:xfrm>
          <a:off x="0" y="0"/>
          <a:ext cx="0" cy="0"/>
          <a:chOff x="0" y="0"/>
          <a:chExt cx="0" cy="0"/>
        </a:xfrm>
      </p:grpSpPr>
      <p:sp>
        <p:nvSpPr>
          <p:cNvPr id="2" name="标题 1"/>
          <p:cNvSpPr>
            <a:spLocks noGrp="1"/>
          </p:cNvSpPr>
          <p:nvPr>
            <p:ph type="title"/>
          </p:nvPr>
        </p:nvSpPr>
        <p:spPr>
          <a:xfrm>
            <a:off x="2627058" y="436623"/>
            <a:ext cx="7017685" cy="477777"/>
          </a:xfrm>
          <a:prstGeom prst="rect">
            <a:avLst/>
          </a:prstGeom>
        </p:spPr>
        <p:txBody>
          <a:bodyPr/>
          <a:lstStyle/>
          <a:p>
            <a:r>
              <a:rPr lang="zh-CN" altLang="en-US" dirty="0"/>
              <a:t>单击此处编辑母版标题样式</a:t>
            </a:r>
          </a:p>
        </p:txBody>
      </p:sp>
    </p:spTree>
    <p:extLst>
      <p:ext uri="{BB962C8B-B14F-4D97-AF65-F5344CB8AC3E}">
        <p14:creationId xmlns:p14="http://schemas.microsoft.com/office/powerpoint/2010/main" val="10153005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838201" y="1209823"/>
            <a:ext cx="10781714" cy="524724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Content Placeholder 2"/>
          <p:cNvSpPr>
            <a:spLocks noGrp="1"/>
          </p:cNvSpPr>
          <p:nvPr>
            <p:ph idx="13"/>
          </p:nvPr>
        </p:nvSpPr>
        <p:spPr>
          <a:xfrm>
            <a:off x="841376" y="739180"/>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rgbClr val="07836E"/>
                </a:solidFill>
              </a:defRPr>
            </a:lvl1pPr>
          </a:lstStyle>
          <a:p>
            <a:pPr lvl="0"/>
            <a:r>
              <a:rPr lang="en-US" dirty="0"/>
              <a:t>Click to edit Master text styles</a:t>
            </a:r>
          </a:p>
        </p:txBody>
      </p:sp>
    </p:spTree>
    <p:extLst>
      <p:ext uri="{BB962C8B-B14F-4D97-AF65-F5344CB8AC3E}">
        <p14:creationId xmlns:p14="http://schemas.microsoft.com/office/powerpoint/2010/main" val="2918340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a:xfrm>
            <a:off x="838201" y="1005607"/>
            <a:ext cx="10379900" cy="5171357"/>
          </a:xfrm>
        </p:spPr>
        <p:txBody>
          <a:bodyPr>
            <a:normAutofit/>
          </a:bodyPr>
          <a:lstStyle>
            <a:lvl1pPr>
              <a:defRPr sz="2200"/>
            </a:lvl1pPr>
          </a:lstStyle>
          <a:p>
            <a:pPr lvl="0"/>
            <a:r>
              <a:rPr lang="zh-CN" altLang="en-US" dirty="0"/>
              <a:t>编辑母版文本样式</a:t>
            </a:r>
          </a:p>
        </p:txBody>
      </p:sp>
    </p:spTree>
    <p:extLst>
      <p:ext uri="{BB962C8B-B14F-4D97-AF65-F5344CB8AC3E}">
        <p14:creationId xmlns:p14="http://schemas.microsoft.com/office/powerpoint/2010/main" val="269300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1" y="6356352"/>
            <a:ext cx="2743200" cy="365124"/>
          </a:xfrm>
          <a:prstGeom prst="rect">
            <a:avLst/>
          </a:prstGeom>
        </p:spPr>
        <p:txBody>
          <a:bodyPr/>
          <a:lstStyle/>
          <a:p>
            <a:fld id="{507A946E-B064-4211-A11D-E702AF025A18}" type="datetimeFigureOut">
              <a:rPr lang="zh-CN" altLang="en-US" smtClean="0"/>
              <a:t>2021/7/22</a:t>
            </a:fld>
            <a:endParaRPr lang="zh-CN" altLang="en-US"/>
          </a:p>
        </p:txBody>
      </p:sp>
      <p:sp>
        <p:nvSpPr>
          <p:cNvPr id="3" name="页脚占位符 2"/>
          <p:cNvSpPr>
            <a:spLocks noGrp="1"/>
          </p:cNvSpPr>
          <p:nvPr>
            <p:ph type="ftr" sz="quarter" idx="11"/>
          </p:nvPr>
        </p:nvSpPr>
        <p:spPr>
          <a:xfrm>
            <a:off x="4038601" y="6356352"/>
            <a:ext cx="4114800" cy="36512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2"/>
            <a:ext cx="2743200" cy="365124"/>
          </a:xfrm>
          <a:prstGeom prst="rect">
            <a:avLst/>
          </a:prstGeom>
        </p:spPr>
        <p:txBody>
          <a:bodyPr/>
          <a:lstStyle/>
          <a:p>
            <a:fld id="{347ECCD5-501B-4F30-908A-642832F21398}" type="slidenum">
              <a:rPr lang="zh-CN" altLang="en-US" smtClean="0"/>
              <a:t>‹#›</a:t>
            </a:fld>
            <a:endParaRPr lang="zh-CN" altLang="en-US"/>
          </a:p>
        </p:txBody>
      </p:sp>
      <p:sp>
        <p:nvSpPr>
          <p:cNvPr id="5" name="矩形 4"/>
          <p:cNvSpPr/>
          <p:nvPr userDrawn="1"/>
        </p:nvSpPr>
        <p:spPr>
          <a:xfrm>
            <a:off x="-1" y="328718"/>
            <a:ext cx="1268399" cy="3645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
        <p:nvSpPr>
          <p:cNvPr id="6" name="TextBox 5"/>
          <p:cNvSpPr txBox="1"/>
          <p:nvPr userDrawn="1"/>
        </p:nvSpPr>
        <p:spPr>
          <a:xfrm>
            <a:off x="1268399" y="331289"/>
            <a:ext cx="1708340" cy="415380"/>
          </a:xfrm>
          <a:prstGeom prst="rect">
            <a:avLst/>
          </a:prstGeom>
          <a:noFill/>
        </p:spPr>
        <p:txBody>
          <a:bodyPr wrap="none" lIns="121871" tIns="60935" rIns="121871" bIns="60935" rtlCol="0">
            <a:spAutoFit/>
          </a:bodyPr>
          <a:lstStyle/>
          <a:p>
            <a:pPr lvl="0"/>
            <a:r>
              <a:rPr lang="zh-CN" altLang="zh-CN" sz="1900" b="1" dirty="0">
                <a:solidFill>
                  <a:schemeClr val="accent1"/>
                </a:solidFill>
                <a:latin typeface="微软雅黑" panose="020B0503020204020204" pitchFamily="34" charset="-122"/>
                <a:ea typeface="微软雅黑" panose="020B0503020204020204" pitchFamily="34" charset="-122"/>
              </a:rPr>
              <a:t>年度工作概述</a:t>
            </a:r>
          </a:p>
        </p:txBody>
      </p:sp>
    </p:spTree>
    <p:extLst>
      <p:ext uri="{BB962C8B-B14F-4D97-AF65-F5344CB8AC3E}">
        <p14:creationId xmlns:p14="http://schemas.microsoft.com/office/powerpoint/2010/main" val="32977110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1" y="6356352"/>
            <a:ext cx="2743200" cy="365124"/>
          </a:xfrm>
          <a:prstGeom prst="rect">
            <a:avLst/>
          </a:prstGeom>
        </p:spPr>
        <p:txBody>
          <a:bodyPr/>
          <a:lstStyle/>
          <a:p>
            <a:fld id="{507A946E-B064-4211-A11D-E702AF025A18}" type="datetimeFigureOut">
              <a:rPr lang="zh-CN" altLang="en-US" smtClean="0"/>
              <a:t>2021/7/22</a:t>
            </a:fld>
            <a:endParaRPr lang="zh-CN" altLang="en-US"/>
          </a:p>
        </p:txBody>
      </p:sp>
      <p:sp>
        <p:nvSpPr>
          <p:cNvPr id="3" name="页脚占位符 2"/>
          <p:cNvSpPr>
            <a:spLocks noGrp="1"/>
          </p:cNvSpPr>
          <p:nvPr>
            <p:ph type="ftr" sz="quarter" idx="11"/>
          </p:nvPr>
        </p:nvSpPr>
        <p:spPr>
          <a:xfrm>
            <a:off x="4038601" y="6356352"/>
            <a:ext cx="4114800" cy="36512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2"/>
            <a:ext cx="2743200" cy="365124"/>
          </a:xfrm>
          <a:prstGeom prst="rect">
            <a:avLst/>
          </a:prstGeom>
        </p:spPr>
        <p:txBody>
          <a:bodyPr/>
          <a:lstStyle/>
          <a:p>
            <a:fld id="{347ECCD5-501B-4F30-908A-642832F21398}" type="slidenum">
              <a:rPr lang="zh-CN" altLang="en-US" smtClean="0"/>
              <a:t>‹#›</a:t>
            </a:fld>
            <a:endParaRPr lang="zh-CN" altLang="en-US"/>
          </a:p>
        </p:txBody>
      </p:sp>
      <p:sp>
        <p:nvSpPr>
          <p:cNvPr id="6" name="TextBox 5"/>
          <p:cNvSpPr txBox="1"/>
          <p:nvPr userDrawn="1"/>
        </p:nvSpPr>
        <p:spPr>
          <a:xfrm>
            <a:off x="1268397" y="331289"/>
            <a:ext cx="1708340" cy="415380"/>
          </a:xfrm>
          <a:prstGeom prst="rect">
            <a:avLst/>
          </a:prstGeom>
          <a:noFill/>
        </p:spPr>
        <p:txBody>
          <a:bodyPr wrap="none" lIns="121871" tIns="60935" rIns="121871" bIns="60935" rtlCol="0">
            <a:spAutoFit/>
          </a:bodyPr>
          <a:lstStyle/>
          <a:p>
            <a:pPr lvl="0"/>
            <a:r>
              <a:rPr lang="zh-CN" altLang="zh-CN" sz="1900" b="1" dirty="0">
                <a:solidFill>
                  <a:schemeClr val="accent1"/>
                </a:solidFill>
                <a:latin typeface="微软雅黑" panose="020B0503020204020204" pitchFamily="34" charset="-122"/>
                <a:ea typeface="微软雅黑" panose="020B0503020204020204" pitchFamily="34" charset="-122"/>
              </a:rPr>
              <a:t>工作完成情况</a:t>
            </a:r>
          </a:p>
        </p:txBody>
      </p:sp>
      <p:sp>
        <p:nvSpPr>
          <p:cNvPr id="7" name="矩形 6"/>
          <p:cNvSpPr/>
          <p:nvPr userDrawn="1"/>
        </p:nvSpPr>
        <p:spPr>
          <a:xfrm>
            <a:off x="-1" y="328718"/>
            <a:ext cx="1268399" cy="3645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Tree>
    <p:extLst>
      <p:ext uri="{BB962C8B-B14F-4D97-AF65-F5344CB8AC3E}">
        <p14:creationId xmlns:p14="http://schemas.microsoft.com/office/powerpoint/2010/main" val="28810666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1" y="6356352"/>
            <a:ext cx="2743200" cy="365124"/>
          </a:xfrm>
          <a:prstGeom prst="rect">
            <a:avLst/>
          </a:prstGeom>
        </p:spPr>
        <p:txBody>
          <a:bodyPr/>
          <a:lstStyle/>
          <a:p>
            <a:fld id="{507A946E-B064-4211-A11D-E702AF025A18}" type="datetimeFigureOut">
              <a:rPr lang="zh-CN" altLang="en-US" smtClean="0"/>
              <a:t>2021/7/22</a:t>
            </a:fld>
            <a:endParaRPr lang="zh-CN" altLang="en-US"/>
          </a:p>
        </p:txBody>
      </p:sp>
      <p:sp>
        <p:nvSpPr>
          <p:cNvPr id="3" name="页脚占位符 2"/>
          <p:cNvSpPr>
            <a:spLocks noGrp="1"/>
          </p:cNvSpPr>
          <p:nvPr>
            <p:ph type="ftr" sz="quarter" idx="11"/>
          </p:nvPr>
        </p:nvSpPr>
        <p:spPr>
          <a:xfrm>
            <a:off x="4038601" y="6356352"/>
            <a:ext cx="4114800" cy="36512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2"/>
            <a:ext cx="2743200" cy="365124"/>
          </a:xfrm>
          <a:prstGeom prst="rect">
            <a:avLst/>
          </a:prstGeom>
        </p:spPr>
        <p:txBody>
          <a:bodyPr/>
          <a:lstStyle/>
          <a:p>
            <a:fld id="{347ECCD5-501B-4F30-908A-642832F21398}" type="slidenum">
              <a:rPr lang="zh-CN" altLang="en-US" smtClean="0"/>
              <a:t>‹#›</a:t>
            </a:fld>
            <a:endParaRPr lang="zh-CN" altLang="en-US"/>
          </a:p>
        </p:txBody>
      </p:sp>
      <p:sp>
        <p:nvSpPr>
          <p:cNvPr id="6" name="TextBox 5"/>
          <p:cNvSpPr txBox="1"/>
          <p:nvPr userDrawn="1"/>
        </p:nvSpPr>
        <p:spPr>
          <a:xfrm>
            <a:off x="1268397" y="331289"/>
            <a:ext cx="1708340" cy="415380"/>
          </a:xfrm>
          <a:prstGeom prst="rect">
            <a:avLst/>
          </a:prstGeom>
          <a:noFill/>
        </p:spPr>
        <p:txBody>
          <a:bodyPr wrap="none" lIns="121871" tIns="60935" rIns="121871" bIns="60935" rtlCol="0">
            <a:spAutoFit/>
          </a:bodyPr>
          <a:lstStyle/>
          <a:p>
            <a:pPr lvl="0"/>
            <a:r>
              <a:rPr lang="zh-CN" altLang="zh-CN" sz="1900" b="1" dirty="0">
                <a:solidFill>
                  <a:schemeClr val="accent1"/>
                </a:solidFill>
                <a:latin typeface="微软雅黑" panose="020B0503020204020204" pitchFamily="34" charset="-122"/>
                <a:ea typeface="微软雅黑" panose="020B0503020204020204" pitchFamily="34" charset="-122"/>
              </a:rPr>
              <a:t>成功项目展示</a:t>
            </a:r>
          </a:p>
        </p:txBody>
      </p:sp>
      <p:sp>
        <p:nvSpPr>
          <p:cNvPr id="7" name="矩形 6"/>
          <p:cNvSpPr/>
          <p:nvPr userDrawn="1"/>
        </p:nvSpPr>
        <p:spPr>
          <a:xfrm>
            <a:off x="-1" y="328718"/>
            <a:ext cx="1268399" cy="3645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Tree>
    <p:extLst>
      <p:ext uri="{BB962C8B-B14F-4D97-AF65-F5344CB8AC3E}">
        <p14:creationId xmlns:p14="http://schemas.microsoft.com/office/powerpoint/2010/main" val="3450860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1" y="6356352"/>
            <a:ext cx="2743200" cy="365124"/>
          </a:xfrm>
          <a:prstGeom prst="rect">
            <a:avLst/>
          </a:prstGeom>
        </p:spPr>
        <p:txBody>
          <a:bodyPr/>
          <a:lstStyle/>
          <a:p>
            <a:fld id="{507A946E-B064-4211-A11D-E702AF025A18}" type="datetimeFigureOut">
              <a:rPr lang="zh-CN" altLang="en-US" smtClean="0"/>
              <a:t>2021/7/22</a:t>
            </a:fld>
            <a:endParaRPr lang="zh-CN" altLang="en-US"/>
          </a:p>
        </p:txBody>
      </p:sp>
      <p:sp>
        <p:nvSpPr>
          <p:cNvPr id="3" name="页脚占位符 2"/>
          <p:cNvSpPr>
            <a:spLocks noGrp="1"/>
          </p:cNvSpPr>
          <p:nvPr>
            <p:ph type="ftr" sz="quarter" idx="11"/>
          </p:nvPr>
        </p:nvSpPr>
        <p:spPr>
          <a:xfrm>
            <a:off x="4038601" y="6356352"/>
            <a:ext cx="4114800" cy="36512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2"/>
            <a:ext cx="2743200" cy="365124"/>
          </a:xfrm>
          <a:prstGeom prst="rect">
            <a:avLst/>
          </a:prstGeom>
        </p:spPr>
        <p:txBody>
          <a:bodyPr/>
          <a:lstStyle/>
          <a:p>
            <a:fld id="{347ECCD5-501B-4F30-908A-642832F21398}" type="slidenum">
              <a:rPr lang="zh-CN" altLang="en-US" smtClean="0"/>
              <a:t>‹#›</a:t>
            </a:fld>
            <a:endParaRPr lang="zh-CN" altLang="en-US"/>
          </a:p>
        </p:txBody>
      </p:sp>
      <p:sp>
        <p:nvSpPr>
          <p:cNvPr id="6" name="TextBox 5"/>
          <p:cNvSpPr txBox="1"/>
          <p:nvPr userDrawn="1"/>
        </p:nvSpPr>
        <p:spPr>
          <a:xfrm>
            <a:off x="1268397" y="331289"/>
            <a:ext cx="1708340" cy="415380"/>
          </a:xfrm>
          <a:prstGeom prst="rect">
            <a:avLst/>
          </a:prstGeom>
          <a:noFill/>
        </p:spPr>
        <p:txBody>
          <a:bodyPr wrap="none" lIns="121871" tIns="60935" rIns="121871" bIns="60935" rtlCol="0">
            <a:spAutoFit/>
          </a:bodyPr>
          <a:lstStyle/>
          <a:p>
            <a:r>
              <a:rPr lang="zh-CN" altLang="zh-CN" sz="1900" b="1" dirty="0">
                <a:solidFill>
                  <a:schemeClr val="accent1"/>
                </a:solidFill>
                <a:latin typeface="微软雅黑" panose="020B0503020204020204" pitchFamily="34" charset="-122"/>
                <a:ea typeface="微软雅黑" panose="020B0503020204020204" pitchFamily="34" charset="-122"/>
              </a:rPr>
              <a:t>明年工作计划</a:t>
            </a:r>
          </a:p>
        </p:txBody>
      </p:sp>
      <p:sp>
        <p:nvSpPr>
          <p:cNvPr id="7" name="矩形 6"/>
          <p:cNvSpPr/>
          <p:nvPr userDrawn="1"/>
        </p:nvSpPr>
        <p:spPr>
          <a:xfrm>
            <a:off x="-1" y="328718"/>
            <a:ext cx="1268399" cy="3645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Tree>
    <p:extLst>
      <p:ext uri="{BB962C8B-B14F-4D97-AF65-F5344CB8AC3E}">
        <p14:creationId xmlns:p14="http://schemas.microsoft.com/office/powerpoint/2010/main" val="4702086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41830" y="217148"/>
            <a:ext cx="10016671" cy="441622"/>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1" y="1209823"/>
            <a:ext cx="10781714" cy="5247248"/>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Content Placeholder 2"/>
          <p:cNvSpPr>
            <a:spLocks noGrp="1"/>
          </p:cNvSpPr>
          <p:nvPr>
            <p:ph idx="13"/>
          </p:nvPr>
        </p:nvSpPr>
        <p:spPr>
          <a:xfrm>
            <a:off x="841376" y="739180"/>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rgbClr val="07836E"/>
                </a:solidFill>
              </a:defRPr>
            </a:lvl1pPr>
          </a:lstStyle>
          <a:p>
            <a:pPr lvl="0"/>
            <a:r>
              <a:rPr lang="en-US" dirty="0"/>
              <a:t>Click to edit Master text styles</a:t>
            </a:r>
          </a:p>
        </p:txBody>
      </p:sp>
    </p:spTree>
    <p:extLst>
      <p:ext uri="{BB962C8B-B14F-4D97-AF65-F5344CB8AC3E}">
        <p14:creationId xmlns:p14="http://schemas.microsoft.com/office/powerpoint/2010/main" val="5888699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1"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40113778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GS Doctop Placeholder" hidden="1"/>
          <p:cNvSpPr txBox="1"/>
          <p:nvPr userDrawn="1"/>
        </p:nvSpPr>
        <p:spPr>
          <a:xfrm>
            <a:off x="728135" y="0"/>
            <a:ext cx="7535333" cy="215900"/>
          </a:xfrm>
          <a:prstGeom prst="rect">
            <a:avLst/>
          </a:prstGeom>
          <a:noFill/>
        </p:spPr>
        <p:txBody>
          <a:bodyPr>
            <a:spAutoFit/>
          </a:bodyPr>
          <a:lstStyle/>
          <a:p>
            <a:pPr>
              <a:defRPr/>
            </a:pPr>
            <a:r>
              <a:rPr lang="en-US" sz="800">
                <a:solidFill>
                  <a:prstClr val="black"/>
                </a:solidFill>
                <a:latin typeface="Arial" panose="020B0604020202020204"/>
                <a:cs typeface="Arial" panose="020B0604020202020204" pitchFamily="34" charset="0"/>
              </a:rPr>
              <a:t>djcn\WP Source\Templat_blue_wp.pptx</a:t>
            </a:r>
          </a:p>
        </p:txBody>
      </p:sp>
      <p:sp>
        <p:nvSpPr>
          <p:cNvPr id="2" name="Title 1"/>
          <p:cNvSpPr>
            <a:spLocks noGrp="1"/>
          </p:cNvSpPr>
          <p:nvPr>
            <p:ph type="ctrTitle"/>
          </p:nvPr>
        </p:nvSpPr>
        <p:spPr>
          <a:xfrm>
            <a:off x="203201" y="1371602"/>
            <a:ext cx="7721600" cy="914399"/>
          </a:xfrm>
          <a:prstGeom prst="rect">
            <a:avLst/>
          </a:prstGeom>
        </p:spPr>
        <p:txBody>
          <a:bodyPr>
            <a:normAutofit/>
          </a:bodyPr>
          <a:lstStyle>
            <a:lvl1pPr algn="l">
              <a:defRPr sz="3799">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203200" y="2362201"/>
            <a:ext cx="5791200" cy="685800"/>
          </a:xfrm>
        </p:spPr>
        <p:txBody>
          <a:bodyPr>
            <a:normAutofit/>
          </a:bodyPr>
          <a:lstStyle>
            <a:lvl1pPr marL="0" indent="0" algn="l">
              <a:buNone/>
              <a:defRPr sz="2999">
                <a:solidFill>
                  <a:schemeClr val="tx1"/>
                </a:solidFill>
              </a:defRPr>
            </a:lvl1pPr>
            <a:lvl2pPr marL="457109" indent="0" algn="ctr">
              <a:buNone/>
              <a:defRPr>
                <a:solidFill>
                  <a:schemeClr val="tx1">
                    <a:tint val="75000"/>
                  </a:schemeClr>
                </a:solidFill>
              </a:defRPr>
            </a:lvl2pPr>
            <a:lvl3pPr marL="914217" indent="0" algn="ctr">
              <a:buNone/>
              <a:defRPr>
                <a:solidFill>
                  <a:schemeClr val="tx1">
                    <a:tint val="75000"/>
                  </a:schemeClr>
                </a:solidFill>
              </a:defRPr>
            </a:lvl3pPr>
            <a:lvl4pPr marL="1371326" indent="0" algn="ctr">
              <a:buNone/>
              <a:defRPr>
                <a:solidFill>
                  <a:schemeClr val="tx1">
                    <a:tint val="75000"/>
                  </a:schemeClr>
                </a:solidFill>
              </a:defRPr>
            </a:lvl4pPr>
            <a:lvl5pPr marL="1828434" indent="0" algn="ctr">
              <a:buNone/>
              <a:defRPr>
                <a:solidFill>
                  <a:schemeClr val="tx1">
                    <a:tint val="75000"/>
                  </a:schemeClr>
                </a:solidFill>
              </a:defRPr>
            </a:lvl5pPr>
            <a:lvl6pPr marL="2285543" indent="0" algn="ctr">
              <a:buNone/>
              <a:defRPr>
                <a:solidFill>
                  <a:schemeClr val="tx1">
                    <a:tint val="75000"/>
                  </a:schemeClr>
                </a:solidFill>
              </a:defRPr>
            </a:lvl6pPr>
            <a:lvl7pPr marL="2742651" indent="0" algn="ctr">
              <a:buNone/>
              <a:defRPr>
                <a:solidFill>
                  <a:schemeClr val="tx1">
                    <a:tint val="75000"/>
                  </a:schemeClr>
                </a:solidFill>
              </a:defRPr>
            </a:lvl7pPr>
            <a:lvl8pPr marL="3199125" indent="0" algn="ctr">
              <a:buNone/>
              <a:defRPr>
                <a:solidFill>
                  <a:schemeClr val="tx1">
                    <a:tint val="75000"/>
                  </a:schemeClr>
                </a:solidFill>
              </a:defRPr>
            </a:lvl8pPr>
            <a:lvl9pPr marL="3656234"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0505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矩形 39"/>
          <p:cNvSpPr/>
          <p:nvPr userDrawn="1"/>
        </p:nvSpPr>
        <p:spPr>
          <a:xfrm>
            <a:off x="10530" y="765320"/>
            <a:ext cx="9361219" cy="287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
        <p:nvSpPr>
          <p:cNvPr id="2" name="Title Placeholder 1"/>
          <p:cNvSpPr>
            <a:spLocks noGrp="1"/>
          </p:cNvSpPr>
          <p:nvPr>
            <p:ph type="title"/>
          </p:nvPr>
        </p:nvSpPr>
        <p:spPr>
          <a:xfrm>
            <a:off x="1357637" y="336781"/>
            <a:ext cx="9996163" cy="431895"/>
          </a:xfrm>
          <a:prstGeom prst="rect">
            <a:avLst/>
          </a:prstGeom>
        </p:spPr>
        <p:txBody>
          <a:bodyPr vert="horz" lIns="121899" tIns="60949" rIns="121899" bIns="60949" rtlCol="0" anchor="ctr">
            <a:no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1" y="962183"/>
            <a:ext cx="10515600" cy="5214780"/>
          </a:xfrm>
          <a:prstGeom prst="rect">
            <a:avLst/>
          </a:prstGeom>
        </p:spPr>
        <p:txBody>
          <a:bodyPr vert="horz" lIns="121899" tIns="60949" rIns="121899" bIns="60949" rtlCol="0">
            <a:normAutofit/>
          </a:bodyPr>
          <a:lstStyle/>
          <a:p>
            <a:pPr lvl="0"/>
            <a:r>
              <a:rPr lang="zh-CN" altLang="en-US" dirty="0"/>
              <a:t>编辑母版文本样式</a:t>
            </a:r>
          </a:p>
        </p:txBody>
      </p:sp>
      <p:sp>
        <p:nvSpPr>
          <p:cNvPr id="7" name="矩形 6"/>
          <p:cNvSpPr/>
          <p:nvPr userDrawn="1"/>
        </p:nvSpPr>
        <p:spPr>
          <a:xfrm>
            <a:off x="-1" y="328718"/>
            <a:ext cx="1268399" cy="3645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a:endParaRPr lang="zh-CN" altLang="en-US" sz="1300" b="1">
              <a:solidFill>
                <a:schemeClr val="tx1"/>
              </a:solidFill>
            </a:endParaRPr>
          </a:p>
        </p:txBody>
      </p:sp>
      <p:sp>
        <p:nvSpPr>
          <p:cNvPr id="36" name="椭圆 35"/>
          <p:cNvSpPr/>
          <p:nvPr userDrawn="1"/>
        </p:nvSpPr>
        <p:spPr>
          <a:xfrm>
            <a:off x="9684353" y="-1480687"/>
            <a:ext cx="2272156" cy="2271334"/>
          </a:xfrm>
          <a:prstGeom prst="ellipse">
            <a:avLst/>
          </a:prstGeom>
          <a:noFill/>
          <a:ln w="19050">
            <a:solidFill>
              <a:srgbClr val="E5450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椭圆 7"/>
          <p:cNvSpPr/>
          <p:nvPr userDrawn="1"/>
        </p:nvSpPr>
        <p:spPr>
          <a:xfrm>
            <a:off x="10787340" y="-1142464"/>
            <a:ext cx="2272156" cy="2271334"/>
          </a:xfrm>
          <a:prstGeom prst="ellipse">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37" name="组合 36"/>
          <p:cNvGrpSpPr/>
          <p:nvPr userDrawn="1"/>
        </p:nvGrpSpPr>
        <p:grpSpPr>
          <a:xfrm>
            <a:off x="11246677" y="864248"/>
            <a:ext cx="672922" cy="670939"/>
            <a:chOff x="11038546" y="1045334"/>
            <a:chExt cx="672834" cy="671094"/>
          </a:xfrm>
        </p:grpSpPr>
        <p:sp>
          <p:nvSpPr>
            <p:cNvPr id="11" name="Oval 24"/>
            <p:cNvSpPr>
              <a:spLocks noChangeArrowheads="1"/>
            </p:cNvSpPr>
            <p:nvPr/>
          </p:nvSpPr>
          <p:spPr bwMode="auto">
            <a:xfrm>
              <a:off x="11038546" y="1045334"/>
              <a:ext cx="672834" cy="671094"/>
            </a:xfrm>
            <a:prstGeom prst="ellipse">
              <a:avLst/>
            </a:prstGeom>
            <a:solidFill>
              <a:srgbClr val="E5450F"/>
            </a:solidFill>
            <a:ln>
              <a:noFill/>
            </a:ln>
          </p:spPr>
          <p:txBody>
            <a:bodyPr vert="horz" wrap="square" lIns="91440" tIns="45720" rIns="91440" bIns="45720" numCol="1" anchor="t" anchorCtr="0" compatLnSpc="1"/>
            <a:lstStyle/>
            <a:p>
              <a:endParaRPr lang="zh-CN" altLang="en-US" sz="1800"/>
            </a:p>
          </p:txBody>
        </p:sp>
        <p:sp>
          <p:nvSpPr>
            <p:cNvPr id="12" name="Freeform 179"/>
            <p:cNvSpPr/>
            <p:nvPr/>
          </p:nvSpPr>
          <p:spPr bwMode="auto">
            <a:xfrm>
              <a:off x="11125588" y="1135858"/>
              <a:ext cx="585792" cy="580570"/>
            </a:xfrm>
            <a:custGeom>
              <a:avLst/>
              <a:gdLst>
                <a:gd name="T0" fmla="*/ 22 w 309"/>
                <a:gd name="T1" fmla="*/ 146 h 306"/>
                <a:gd name="T2" fmla="*/ 25 w 309"/>
                <a:gd name="T3" fmla="*/ 139 h 306"/>
                <a:gd name="T4" fmla="*/ 17 w 309"/>
                <a:gd name="T5" fmla="*/ 131 h 306"/>
                <a:gd name="T6" fmla="*/ 18 w 309"/>
                <a:gd name="T7" fmla="*/ 111 h 306"/>
                <a:gd name="T8" fmla="*/ 22 w 309"/>
                <a:gd name="T9" fmla="*/ 81 h 306"/>
                <a:gd name="T10" fmla="*/ 57 w 309"/>
                <a:gd name="T11" fmla="*/ 29 h 306"/>
                <a:gd name="T12" fmla="*/ 121 w 309"/>
                <a:gd name="T13" fmla="*/ 0 h 306"/>
                <a:gd name="T14" fmla="*/ 167 w 309"/>
                <a:gd name="T15" fmla="*/ 11 h 306"/>
                <a:gd name="T16" fmla="*/ 220 w 309"/>
                <a:gd name="T17" fmla="*/ 38 h 306"/>
                <a:gd name="T18" fmla="*/ 309 w 309"/>
                <a:gd name="T19" fmla="*/ 128 h 306"/>
                <a:gd name="T20" fmla="*/ 309 w 309"/>
                <a:gd name="T21" fmla="*/ 129 h 306"/>
                <a:gd name="T22" fmla="*/ 132 w 309"/>
                <a:gd name="T23" fmla="*/ 306 h 306"/>
                <a:gd name="T24" fmla="*/ 95 w 309"/>
                <a:gd name="T25" fmla="*/ 303 h 306"/>
                <a:gd name="T26" fmla="*/ 10 w 309"/>
                <a:gd name="T27" fmla="*/ 217 h 306"/>
                <a:gd name="T28" fmla="*/ 12 w 309"/>
                <a:gd name="T29" fmla="*/ 215 h 306"/>
                <a:gd name="T30" fmla="*/ 0 w 309"/>
                <a:gd name="T31" fmla="*/ 204 h 306"/>
                <a:gd name="T32" fmla="*/ 1 w 309"/>
                <a:gd name="T33" fmla="*/ 189 h 306"/>
                <a:gd name="T34" fmla="*/ 13 w 309"/>
                <a:gd name="T35" fmla="*/ 200 h 306"/>
                <a:gd name="T36" fmla="*/ 13 w 309"/>
                <a:gd name="T37" fmla="*/ 186 h 306"/>
                <a:gd name="T38" fmla="*/ 0 w 309"/>
                <a:gd name="T39" fmla="*/ 173 h 306"/>
                <a:gd name="T40" fmla="*/ 1 w 309"/>
                <a:gd name="T41" fmla="*/ 157 h 306"/>
                <a:gd name="T42" fmla="*/ 10 w 309"/>
                <a:gd name="T43" fmla="*/ 152 h 306"/>
                <a:gd name="T44" fmla="*/ 12 w 309"/>
                <a:gd name="T45" fmla="*/ 150 h 306"/>
                <a:gd name="T46" fmla="*/ 16 w 309"/>
                <a:gd name="T47" fmla="*/ 139 h 306"/>
                <a:gd name="T48" fmla="*/ 22 w 309"/>
                <a:gd name="T49" fmla="*/ 14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9" h="306">
                  <a:moveTo>
                    <a:pt x="22" y="146"/>
                  </a:moveTo>
                  <a:cubicBezTo>
                    <a:pt x="25" y="139"/>
                    <a:pt x="25" y="139"/>
                    <a:pt x="25" y="139"/>
                  </a:cubicBezTo>
                  <a:cubicBezTo>
                    <a:pt x="17" y="131"/>
                    <a:pt x="17" y="131"/>
                    <a:pt x="17" y="131"/>
                  </a:cubicBezTo>
                  <a:cubicBezTo>
                    <a:pt x="18" y="111"/>
                    <a:pt x="18" y="111"/>
                    <a:pt x="18" y="111"/>
                  </a:cubicBezTo>
                  <a:cubicBezTo>
                    <a:pt x="22" y="81"/>
                    <a:pt x="22" y="81"/>
                    <a:pt x="22" y="81"/>
                  </a:cubicBezTo>
                  <a:cubicBezTo>
                    <a:pt x="57" y="29"/>
                    <a:pt x="57" y="29"/>
                    <a:pt x="57" y="29"/>
                  </a:cubicBezTo>
                  <a:cubicBezTo>
                    <a:pt x="121" y="0"/>
                    <a:pt x="121" y="0"/>
                    <a:pt x="121" y="0"/>
                  </a:cubicBezTo>
                  <a:cubicBezTo>
                    <a:pt x="167" y="11"/>
                    <a:pt x="167" y="11"/>
                    <a:pt x="167" y="11"/>
                  </a:cubicBezTo>
                  <a:cubicBezTo>
                    <a:pt x="220" y="38"/>
                    <a:pt x="220" y="38"/>
                    <a:pt x="220" y="38"/>
                  </a:cubicBezTo>
                  <a:cubicBezTo>
                    <a:pt x="309" y="128"/>
                    <a:pt x="309" y="128"/>
                    <a:pt x="309" y="128"/>
                  </a:cubicBezTo>
                  <a:cubicBezTo>
                    <a:pt x="309" y="128"/>
                    <a:pt x="309" y="129"/>
                    <a:pt x="309" y="129"/>
                  </a:cubicBezTo>
                  <a:cubicBezTo>
                    <a:pt x="309" y="227"/>
                    <a:pt x="229" y="306"/>
                    <a:pt x="132" y="306"/>
                  </a:cubicBezTo>
                  <a:cubicBezTo>
                    <a:pt x="119" y="306"/>
                    <a:pt x="107" y="305"/>
                    <a:pt x="95" y="303"/>
                  </a:cubicBezTo>
                  <a:cubicBezTo>
                    <a:pt x="10" y="217"/>
                    <a:pt x="10" y="217"/>
                    <a:pt x="10" y="217"/>
                  </a:cubicBezTo>
                  <a:cubicBezTo>
                    <a:pt x="12" y="215"/>
                    <a:pt x="12" y="215"/>
                    <a:pt x="12" y="215"/>
                  </a:cubicBezTo>
                  <a:cubicBezTo>
                    <a:pt x="0" y="204"/>
                    <a:pt x="0" y="204"/>
                    <a:pt x="0" y="204"/>
                  </a:cubicBezTo>
                  <a:cubicBezTo>
                    <a:pt x="1" y="189"/>
                    <a:pt x="1" y="189"/>
                    <a:pt x="1" y="189"/>
                  </a:cubicBezTo>
                  <a:cubicBezTo>
                    <a:pt x="13" y="200"/>
                    <a:pt x="13" y="200"/>
                    <a:pt x="13" y="200"/>
                  </a:cubicBezTo>
                  <a:cubicBezTo>
                    <a:pt x="13" y="186"/>
                    <a:pt x="13" y="186"/>
                    <a:pt x="13" y="186"/>
                  </a:cubicBezTo>
                  <a:cubicBezTo>
                    <a:pt x="0" y="173"/>
                    <a:pt x="0" y="173"/>
                    <a:pt x="0" y="173"/>
                  </a:cubicBezTo>
                  <a:cubicBezTo>
                    <a:pt x="1" y="157"/>
                    <a:pt x="1" y="157"/>
                    <a:pt x="1" y="157"/>
                  </a:cubicBezTo>
                  <a:cubicBezTo>
                    <a:pt x="10" y="152"/>
                    <a:pt x="10" y="152"/>
                    <a:pt x="10" y="152"/>
                  </a:cubicBezTo>
                  <a:cubicBezTo>
                    <a:pt x="12" y="150"/>
                    <a:pt x="12" y="150"/>
                    <a:pt x="12" y="150"/>
                  </a:cubicBezTo>
                  <a:cubicBezTo>
                    <a:pt x="16" y="139"/>
                    <a:pt x="16" y="139"/>
                    <a:pt x="16" y="139"/>
                  </a:cubicBezTo>
                  <a:cubicBezTo>
                    <a:pt x="22" y="146"/>
                    <a:pt x="22" y="146"/>
                    <a:pt x="22" y="146"/>
                  </a:cubicBezTo>
                  <a:close/>
                </a:path>
              </a:pathLst>
            </a:custGeom>
            <a:solidFill>
              <a:srgbClr val="912D09"/>
            </a:solidFill>
            <a:ln>
              <a:noFill/>
            </a:ln>
          </p:spPr>
          <p:txBody>
            <a:bodyPr vert="horz" wrap="square" lIns="91440" tIns="45720" rIns="91440" bIns="45720" numCol="1" anchor="t" anchorCtr="0" compatLnSpc="1"/>
            <a:lstStyle/>
            <a:p>
              <a:endParaRPr lang="zh-CN" altLang="en-US" sz="1800"/>
            </a:p>
          </p:txBody>
        </p:sp>
        <p:sp>
          <p:nvSpPr>
            <p:cNvPr id="13" name="Oval 180"/>
            <p:cNvSpPr>
              <a:spLocks noChangeArrowheads="1"/>
            </p:cNvSpPr>
            <p:nvPr/>
          </p:nvSpPr>
          <p:spPr bwMode="auto">
            <a:xfrm>
              <a:off x="11231779" y="1213325"/>
              <a:ext cx="278534" cy="279405"/>
            </a:xfrm>
            <a:prstGeom prst="ellipse">
              <a:avLst/>
            </a:prstGeom>
            <a:solidFill>
              <a:srgbClr val="506B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4" name="Freeform 181"/>
            <p:cNvSpPr>
              <a:spLocks noEditPoints="1"/>
            </p:cNvSpPr>
            <p:nvPr/>
          </p:nvSpPr>
          <p:spPr bwMode="auto">
            <a:xfrm>
              <a:off x="11241354" y="1232475"/>
              <a:ext cx="263737" cy="242847"/>
            </a:xfrm>
            <a:custGeom>
              <a:avLst/>
              <a:gdLst>
                <a:gd name="T0" fmla="*/ 133 w 139"/>
                <a:gd name="T1" fmla="*/ 91 h 128"/>
                <a:gd name="T2" fmla="*/ 136 w 139"/>
                <a:gd name="T3" fmla="*/ 39 h 128"/>
                <a:gd name="T4" fmla="*/ 125 w 139"/>
                <a:gd name="T5" fmla="*/ 34 h 128"/>
                <a:gd name="T6" fmla="*/ 134 w 139"/>
                <a:gd name="T7" fmla="*/ 46 h 128"/>
                <a:gd name="T8" fmla="*/ 129 w 139"/>
                <a:gd name="T9" fmla="*/ 51 h 128"/>
                <a:gd name="T10" fmla="*/ 127 w 139"/>
                <a:gd name="T11" fmla="*/ 45 h 128"/>
                <a:gd name="T12" fmla="*/ 123 w 139"/>
                <a:gd name="T13" fmla="*/ 48 h 128"/>
                <a:gd name="T14" fmla="*/ 121 w 139"/>
                <a:gd name="T15" fmla="*/ 70 h 128"/>
                <a:gd name="T16" fmla="*/ 123 w 139"/>
                <a:gd name="T17" fmla="*/ 88 h 128"/>
                <a:gd name="T18" fmla="*/ 127 w 139"/>
                <a:gd name="T19" fmla="*/ 91 h 128"/>
                <a:gd name="T20" fmla="*/ 114 w 139"/>
                <a:gd name="T21" fmla="*/ 78 h 128"/>
                <a:gd name="T22" fmla="*/ 109 w 139"/>
                <a:gd name="T23" fmla="*/ 64 h 128"/>
                <a:gd name="T24" fmla="*/ 105 w 139"/>
                <a:gd name="T25" fmla="*/ 77 h 128"/>
                <a:gd name="T26" fmla="*/ 94 w 139"/>
                <a:gd name="T27" fmla="*/ 61 h 128"/>
                <a:gd name="T28" fmla="*/ 79 w 139"/>
                <a:gd name="T29" fmla="*/ 112 h 128"/>
                <a:gd name="T30" fmla="*/ 69 w 139"/>
                <a:gd name="T31" fmla="*/ 101 h 128"/>
                <a:gd name="T32" fmla="*/ 57 w 139"/>
                <a:gd name="T33" fmla="*/ 48 h 128"/>
                <a:gd name="T34" fmla="*/ 61 w 139"/>
                <a:gd name="T35" fmla="*/ 25 h 128"/>
                <a:gd name="T36" fmla="*/ 66 w 139"/>
                <a:gd name="T37" fmla="*/ 20 h 128"/>
                <a:gd name="T38" fmla="*/ 83 w 139"/>
                <a:gd name="T39" fmla="*/ 14 h 128"/>
                <a:gd name="T40" fmla="*/ 97 w 139"/>
                <a:gd name="T41" fmla="*/ 8 h 128"/>
                <a:gd name="T42" fmla="*/ 139 w 139"/>
                <a:gd name="T43" fmla="*/ 83 h 128"/>
                <a:gd name="T44" fmla="*/ 133 w 139"/>
                <a:gd name="T45" fmla="*/ 83 h 128"/>
                <a:gd name="T46" fmla="*/ 30 w 139"/>
                <a:gd name="T47" fmla="*/ 126 h 128"/>
                <a:gd name="T48" fmla="*/ 19 w 139"/>
                <a:gd name="T49" fmla="*/ 79 h 128"/>
                <a:gd name="T50" fmla="*/ 11 w 139"/>
                <a:gd name="T51" fmla="*/ 67 h 128"/>
                <a:gd name="T52" fmla="*/ 4 w 139"/>
                <a:gd name="T53" fmla="*/ 43 h 128"/>
                <a:gd name="T54" fmla="*/ 11 w 139"/>
                <a:gd name="T55" fmla="*/ 24 h 128"/>
                <a:gd name="T56" fmla="*/ 29 w 139"/>
                <a:gd name="T57" fmla="*/ 16 h 128"/>
                <a:gd name="T58" fmla="*/ 36 w 139"/>
                <a:gd name="T59" fmla="*/ 6 h 128"/>
                <a:gd name="T60" fmla="*/ 61 w 139"/>
                <a:gd name="T61" fmla="*/ 3 h 128"/>
                <a:gd name="T62" fmla="*/ 45 w 139"/>
                <a:gd name="T63" fmla="*/ 9 h 128"/>
                <a:gd name="T64" fmla="*/ 39 w 139"/>
                <a:gd name="T65" fmla="*/ 18 h 128"/>
                <a:gd name="T66" fmla="*/ 36 w 139"/>
                <a:gd name="T67" fmla="*/ 17 h 128"/>
                <a:gd name="T68" fmla="*/ 25 w 139"/>
                <a:gd name="T69" fmla="*/ 28 h 128"/>
                <a:gd name="T70" fmla="*/ 37 w 139"/>
                <a:gd name="T71" fmla="*/ 32 h 128"/>
                <a:gd name="T72" fmla="*/ 24 w 139"/>
                <a:gd name="T73" fmla="*/ 45 h 128"/>
                <a:gd name="T74" fmla="*/ 17 w 139"/>
                <a:gd name="T75" fmla="*/ 53 h 128"/>
                <a:gd name="T76" fmla="*/ 16 w 139"/>
                <a:gd name="T77" fmla="*/ 66 h 128"/>
                <a:gd name="T78" fmla="*/ 41 w 139"/>
                <a:gd name="T79" fmla="*/ 85 h 128"/>
                <a:gd name="T80" fmla="*/ 35 w 139"/>
                <a:gd name="T81" fmla="*/ 116 h 128"/>
                <a:gd name="T82" fmla="*/ 132 w 139"/>
                <a:gd name="T83" fmla="*/ 85 h 128"/>
                <a:gd name="T84" fmla="*/ 126 w 139"/>
                <a:gd name="T85" fmla="*/ 87 h 128"/>
                <a:gd name="T86" fmla="*/ 136 w 139"/>
                <a:gd name="T87" fmla="*/ 83 h 128"/>
                <a:gd name="T88" fmla="*/ 126 w 139"/>
                <a:gd name="T89" fmla="*/ 81 h 128"/>
                <a:gd name="T90" fmla="*/ 58 w 139"/>
                <a:gd name="T91" fmla="*/ 14 h 128"/>
                <a:gd name="T92" fmla="*/ 30 w 139"/>
                <a:gd name="T93" fmla="*/ 68 h 128"/>
                <a:gd name="T94" fmla="*/ 19 w 139"/>
                <a:gd name="T95" fmla="*/ 63 h 128"/>
                <a:gd name="T96" fmla="*/ 26 w 139"/>
                <a:gd name="T97" fmla="*/ 63 h 128"/>
                <a:gd name="T98" fmla="*/ 26 w 139"/>
                <a:gd name="T99" fmla="*/ 63 h 128"/>
                <a:gd name="T100" fmla="*/ 32 w 139"/>
                <a:gd name="T101" fmla="*/ 14 h 128"/>
                <a:gd name="T102" fmla="*/ 72 w 139"/>
                <a:gd name="T103" fmla="*/ 48 h 128"/>
                <a:gd name="T104" fmla="*/ 62 w 139"/>
                <a:gd name="T105" fmla="*/ 43 h 128"/>
                <a:gd name="T106" fmla="*/ 68 w 139"/>
                <a:gd name="T107" fmla="*/ 40 h 128"/>
                <a:gd name="T108" fmla="*/ 74 w 139"/>
                <a:gd name="T109" fmla="*/ 45 h 128"/>
                <a:gd name="T110" fmla="*/ 80 w 139"/>
                <a:gd name="T111" fmla="*/ 47 h 128"/>
                <a:gd name="T112" fmla="*/ 85 w 139"/>
                <a:gd name="T113" fmla="*/ 105 h 128"/>
                <a:gd name="T114" fmla="*/ 128 w 139"/>
                <a:gd name="T115" fmla="*/ 75 h 128"/>
                <a:gd name="T116" fmla="*/ 126 w 139"/>
                <a:gd name="T117" fmla="*/ 74 h 128"/>
                <a:gd name="T118" fmla="*/ 128 w 139"/>
                <a:gd name="T119" fmla="*/ 69 h 128"/>
                <a:gd name="T120" fmla="*/ 126 w 139"/>
                <a:gd name="T121" fmla="*/ 6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 h="128">
                  <a:moveTo>
                    <a:pt x="131" y="94"/>
                  </a:moveTo>
                  <a:cubicBezTo>
                    <a:pt x="130" y="95"/>
                    <a:pt x="129" y="93"/>
                    <a:pt x="129" y="94"/>
                  </a:cubicBezTo>
                  <a:cubicBezTo>
                    <a:pt x="127" y="95"/>
                    <a:pt x="126" y="98"/>
                    <a:pt x="125" y="100"/>
                  </a:cubicBezTo>
                  <a:cubicBezTo>
                    <a:pt x="124" y="101"/>
                    <a:pt x="122" y="100"/>
                    <a:pt x="121" y="102"/>
                  </a:cubicBezTo>
                  <a:cubicBezTo>
                    <a:pt x="120" y="106"/>
                    <a:pt x="117" y="113"/>
                    <a:pt x="119" y="115"/>
                  </a:cubicBezTo>
                  <a:cubicBezTo>
                    <a:pt x="120" y="115"/>
                    <a:pt x="120" y="115"/>
                    <a:pt x="120" y="115"/>
                  </a:cubicBezTo>
                  <a:cubicBezTo>
                    <a:pt x="126" y="109"/>
                    <a:pt x="132" y="102"/>
                    <a:pt x="135" y="94"/>
                  </a:cubicBezTo>
                  <a:cubicBezTo>
                    <a:pt x="135" y="93"/>
                    <a:pt x="135" y="93"/>
                    <a:pt x="134" y="93"/>
                  </a:cubicBezTo>
                  <a:cubicBezTo>
                    <a:pt x="134" y="92"/>
                    <a:pt x="135" y="91"/>
                    <a:pt x="135" y="90"/>
                  </a:cubicBezTo>
                  <a:cubicBezTo>
                    <a:pt x="134" y="90"/>
                    <a:pt x="134" y="91"/>
                    <a:pt x="133" y="91"/>
                  </a:cubicBezTo>
                  <a:cubicBezTo>
                    <a:pt x="132" y="91"/>
                    <a:pt x="131" y="92"/>
                    <a:pt x="131" y="94"/>
                  </a:cubicBezTo>
                  <a:close/>
                  <a:moveTo>
                    <a:pt x="131" y="25"/>
                  </a:moveTo>
                  <a:cubicBezTo>
                    <a:pt x="133" y="28"/>
                    <a:pt x="134" y="31"/>
                    <a:pt x="135" y="34"/>
                  </a:cubicBezTo>
                  <a:cubicBezTo>
                    <a:pt x="135" y="34"/>
                    <a:pt x="134" y="33"/>
                    <a:pt x="134" y="33"/>
                  </a:cubicBezTo>
                  <a:cubicBezTo>
                    <a:pt x="134" y="33"/>
                    <a:pt x="134" y="33"/>
                    <a:pt x="134" y="33"/>
                  </a:cubicBezTo>
                  <a:cubicBezTo>
                    <a:pt x="133" y="33"/>
                    <a:pt x="133" y="33"/>
                    <a:pt x="133" y="34"/>
                  </a:cubicBezTo>
                  <a:cubicBezTo>
                    <a:pt x="134" y="34"/>
                    <a:pt x="134" y="34"/>
                    <a:pt x="135" y="35"/>
                  </a:cubicBezTo>
                  <a:cubicBezTo>
                    <a:pt x="135" y="35"/>
                    <a:pt x="135" y="36"/>
                    <a:pt x="136" y="37"/>
                  </a:cubicBezTo>
                  <a:cubicBezTo>
                    <a:pt x="136" y="37"/>
                    <a:pt x="136" y="37"/>
                    <a:pt x="136" y="37"/>
                  </a:cubicBezTo>
                  <a:cubicBezTo>
                    <a:pt x="136" y="38"/>
                    <a:pt x="136" y="38"/>
                    <a:pt x="136" y="39"/>
                  </a:cubicBezTo>
                  <a:cubicBezTo>
                    <a:pt x="136" y="40"/>
                    <a:pt x="136" y="40"/>
                    <a:pt x="135" y="40"/>
                  </a:cubicBezTo>
                  <a:cubicBezTo>
                    <a:pt x="134" y="39"/>
                    <a:pt x="134" y="39"/>
                    <a:pt x="134" y="38"/>
                  </a:cubicBezTo>
                  <a:cubicBezTo>
                    <a:pt x="134" y="38"/>
                    <a:pt x="131" y="35"/>
                    <a:pt x="131" y="34"/>
                  </a:cubicBezTo>
                  <a:cubicBezTo>
                    <a:pt x="131" y="32"/>
                    <a:pt x="132" y="33"/>
                    <a:pt x="131" y="32"/>
                  </a:cubicBezTo>
                  <a:cubicBezTo>
                    <a:pt x="131" y="30"/>
                    <a:pt x="130" y="30"/>
                    <a:pt x="129" y="30"/>
                  </a:cubicBezTo>
                  <a:cubicBezTo>
                    <a:pt x="129" y="30"/>
                    <a:pt x="129" y="31"/>
                    <a:pt x="129" y="31"/>
                  </a:cubicBezTo>
                  <a:cubicBezTo>
                    <a:pt x="127" y="32"/>
                    <a:pt x="126" y="30"/>
                    <a:pt x="124" y="30"/>
                  </a:cubicBezTo>
                  <a:cubicBezTo>
                    <a:pt x="124" y="31"/>
                    <a:pt x="124" y="31"/>
                    <a:pt x="124" y="32"/>
                  </a:cubicBezTo>
                  <a:cubicBezTo>
                    <a:pt x="124" y="32"/>
                    <a:pt x="124" y="33"/>
                    <a:pt x="124" y="33"/>
                  </a:cubicBezTo>
                  <a:cubicBezTo>
                    <a:pt x="124" y="34"/>
                    <a:pt x="125" y="34"/>
                    <a:pt x="125" y="34"/>
                  </a:cubicBezTo>
                  <a:cubicBezTo>
                    <a:pt x="126" y="34"/>
                    <a:pt x="126" y="34"/>
                    <a:pt x="127" y="35"/>
                  </a:cubicBezTo>
                  <a:cubicBezTo>
                    <a:pt x="127" y="35"/>
                    <a:pt x="127" y="35"/>
                    <a:pt x="128" y="35"/>
                  </a:cubicBezTo>
                  <a:cubicBezTo>
                    <a:pt x="130" y="37"/>
                    <a:pt x="131" y="40"/>
                    <a:pt x="132" y="43"/>
                  </a:cubicBezTo>
                  <a:cubicBezTo>
                    <a:pt x="132" y="44"/>
                    <a:pt x="133" y="44"/>
                    <a:pt x="133" y="44"/>
                  </a:cubicBezTo>
                  <a:cubicBezTo>
                    <a:pt x="133" y="45"/>
                    <a:pt x="132" y="44"/>
                    <a:pt x="132" y="44"/>
                  </a:cubicBezTo>
                  <a:cubicBezTo>
                    <a:pt x="131" y="44"/>
                    <a:pt x="131" y="45"/>
                    <a:pt x="132" y="46"/>
                  </a:cubicBezTo>
                  <a:cubicBezTo>
                    <a:pt x="132" y="46"/>
                    <a:pt x="133" y="46"/>
                    <a:pt x="133" y="46"/>
                  </a:cubicBezTo>
                  <a:cubicBezTo>
                    <a:pt x="133" y="46"/>
                    <a:pt x="132" y="43"/>
                    <a:pt x="134" y="45"/>
                  </a:cubicBezTo>
                  <a:cubicBezTo>
                    <a:pt x="134" y="45"/>
                    <a:pt x="134" y="45"/>
                    <a:pt x="134" y="46"/>
                  </a:cubicBezTo>
                  <a:cubicBezTo>
                    <a:pt x="134" y="46"/>
                    <a:pt x="134" y="46"/>
                    <a:pt x="134" y="46"/>
                  </a:cubicBezTo>
                  <a:cubicBezTo>
                    <a:pt x="134" y="46"/>
                    <a:pt x="135" y="46"/>
                    <a:pt x="135" y="47"/>
                  </a:cubicBezTo>
                  <a:cubicBezTo>
                    <a:pt x="135" y="48"/>
                    <a:pt x="134" y="48"/>
                    <a:pt x="134" y="49"/>
                  </a:cubicBezTo>
                  <a:cubicBezTo>
                    <a:pt x="134" y="50"/>
                    <a:pt x="134" y="51"/>
                    <a:pt x="134" y="53"/>
                  </a:cubicBezTo>
                  <a:cubicBezTo>
                    <a:pt x="134" y="53"/>
                    <a:pt x="134" y="53"/>
                    <a:pt x="134" y="53"/>
                  </a:cubicBezTo>
                  <a:cubicBezTo>
                    <a:pt x="133" y="52"/>
                    <a:pt x="133" y="52"/>
                    <a:pt x="133" y="52"/>
                  </a:cubicBezTo>
                  <a:cubicBezTo>
                    <a:pt x="132" y="53"/>
                    <a:pt x="131" y="53"/>
                    <a:pt x="131" y="54"/>
                  </a:cubicBezTo>
                  <a:cubicBezTo>
                    <a:pt x="131" y="54"/>
                    <a:pt x="131" y="55"/>
                    <a:pt x="131" y="55"/>
                  </a:cubicBezTo>
                  <a:cubicBezTo>
                    <a:pt x="131" y="55"/>
                    <a:pt x="131" y="55"/>
                    <a:pt x="130" y="55"/>
                  </a:cubicBezTo>
                  <a:cubicBezTo>
                    <a:pt x="130" y="55"/>
                    <a:pt x="130" y="55"/>
                    <a:pt x="130" y="55"/>
                  </a:cubicBezTo>
                  <a:cubicBezTo>
                    <a:pt x="129" y="54"/>
                    <a:pt x="129" y="52"/>
                    <a:pt x="129" y="51"/>
                  </a:cubicBezTo>
                  <a:cubicBezTo>
                    <a:pt x="130" y="51"/>
                    <a:pt x="131" y="51"/>
                    <a:pt x="131" y="51"/>
                  </a:cubicBezTo>
                  <a:cubicBezTo>
                    <a:pt x="132" y="51"/>
                    <a:pt x="132" y="51"/>
                    <a:pt x="132" y="50"/>
                  </a:cubicBezTo>
                  <a:cubicBezTo>
                    <a:pt x="132" y="50"/>
                    <a:pt x="133" y="50"/>
                    <a:pt x="133" y="50"/>
                  </a:cubicBezTo>
                  <a:cubicBezTo>
                    <a:pt x="133" y="49"/>
                    <a:pt x="133" y="48"/>
                    <a:pt x="132" y="47"/>
                  </a:cubicBezTo>
                  <a:cubicBezTo>
                    <a:pt x="132" y="46"/>
                    <a:pt x="131" y="46"/>
                    <a:pt x="131" y="45"/>
                  </a:cubicBezTo>
                  <a:cubicBezTo>
                    <a:pt x="131" y="44"/>
                    <a:pt x="131" y="43"/>
                    <a:pt x="131" y="43"/>
                  </a:cubicBezTo>
                  <a:cubicBezTo>
                    <a:pt x="131" y="41"/>
                    <a:pt x="130" y="40"/>
                    <a:pt x="129" y="39"/>
                  </a:cubicBezTo>
                  <a:cubicBezTo>
                    <a:pt x="128" y="39"/>
                    <a:pt x="129" y="41"/>
                    <a:pt x="129" y="42"/>
                  </a:cubicBezTo>
                  <a:cubicBezTo>
                    <a:pt x="129" y="43"/>
                    <a:pt x="129" y="44"/>
                    <a:pt x="128" y="45"/>
                  </a:cubicBezTo>
                  <a:cubicBezTo>
                    <a:pt x="128" y="45"/>
                    <a:pt x="127" y="44"/>
                    <a:pt x="127" y="45"/>
                  </a:cubicBezTo>
                  <a:cubicBezTo>
                    <a:pt x="127" y="46"/>
                    <a:pt x="127" y="47"/>
                    <a:pt x="127" y="48"/>
                  </a:cubicBezTo>
                  <a:cubicBezTo>
                    <a:pt x="127" y="48"/>
                    <a:pt x="127" y="48"/>
                    <a:pt x="128" y="49"/>
                  </a:cubicBezTo>
                  <a:cubicBezTo>
                    <a:pt x="129" y="50"/>
                    <a:pt x="129" y="50"/>
                    <a:pt x="129" y="52"/>
                  </a:cubicBezTo>
                  <a:cubicBezTo>
                    <a:pt x="129" y="53"/>
                    <a:pt x="127" y="52"/>
                    <a:pt x="127" y="52"/>
                  </a:cubicBezTo>
                  <a:cubicBezTo>
                    <a:pt x="125" y="48"/>
                    <a:pt x="126" y="50"/>
                    <a:pt x="125" y="47"/>
                  </a:cubicBezTo>
                  <a:cubicBezTo>
                    <a:pt x="125" y="47"/>
                    <a:pt x="124" y="48"/>
                    <a:pt x="124" y="48"/>
                  </a:cubicBezTo>
                  <a:cubicBezTo>
                    <a:pt x="123" y="47"/>
                    <a:pt x="124" y="47"/>
                    <a:pt x="123" y="46"/>
                  </a:cubicBezTo>
                  <a:cubicBezTo>
                    <a:pt x="123" y="46"/>
                    <a:pt x="123" y="46"/>
                    <a:pt x="123" y="46"/>
                  </a:cubicBezTo>
                  <a:cubicBezTo>
                    <a:pt x="122" y="46"/>
                    <a:pt x="122" y="46"/>
                    <a:pt x="122" y="47"/>
                  </a:cubicBezTo>
                  <a:cubicBezTo>
                    <a:pt x="122" y="47"/>
                    <a:pt x="123" y="48"/>
                    <a:pt x="123" y="48"/>
                  </a:cubicBezTo>
                  <a:cubicBezTo>
                    <a:pt x="125" y="49"/>
                    <a:pt x="124" y="48"/>
                    <a:pt x="124" y="51"/>
                  </a:cubicBezTo>
                  <a:cubicBezTo>
                    <a:pt x="124" y="53"/>
                    <a:pt x="125" y="55"/>
                    <a:pt x="126" y="57"/>
                  </a:cubicBezTo>
                  <a:cubicBezTo>
                    <a:pt x="126" y="57"/>
                    <a:pt x="126" y="58"/>
                    <a:pt x="126" y="58"/>
                  </a:cubicBezTo>
                  <a:cubicBezTo>
                    <a:pt x="126" y="59"/>
                    <a:pt x="125" y="61"/>
                    <a:pt x="124" y="62"/>
                  </a:cubicBezTo>
                  <a:cubicBezTo>
                    <a:pt x="123" y="63"/>
                    <a:pt x="123" y="63"/>
                    <a:pt x="122" y="64"/>
                  </a:cubicBezTo>
                  <a:cubicBezTo>
                    <a:pt x="121" y="64"/>
                    <a:pt x="121" y="63"/>
                    <a:pt x="121" y="63"/>
                  </a:cubicBezTo>
                  <a:cubicBezTo>
                    <a:pt x="120" y="63"/>
                    <a:pt x="119" y="63"/>
                    <a:pt x="119" y="64"/>
                  </a:cubicBezTo>
                  <a:cubicBezTo>
                    <a:pt x="119" y="65"/>
                    <a:pt x="119" y="65"/>
                    <a:pt x="119" y="66"/>
                  </a:cubicBezTo>
                  <a:cubicBezTo>
                    <a:pt x="120" y="67"/>
                    <a:pt x="120" y="67"/>
                    <a:pt x="121" y="67"/>
                  </a:cubicBezTo>
                  <a:cubicBezTo>
                    <a:pt x="121" y="68"/>
                    <a:pt x="121" y="69"/>
                    <a:pt x="121" y="70"/>
                  </a:cubicBezTo>
                  <a:cubicBezTo>
                    <a:pt x="121" y="71"/>
                    <a:pt x="121" y="71"/>
                    <a:pt x="121" y="72"/>
                  </a:cubicBezTo>
                  <a:cubicBezTo>
                    <a:pt x="121" y="73"/>
                    <a:pt x="120" y="74"/>
                    <a:pt x="120" y="74"/>
                  </a:cubicBezTo>
                  <a:cubicBezTo>
                    <a:pt x="119" y="75"/>
                    <a:pt x="119" y="75"/>
                    <a:pt x="118" y="74"/>
                  </a:cubicBezTo>
                  <a:cubicBezTo>
                    <a:pt x="118" y="74"/>
                    <a:pt x="117" y="71"/>
                    <a:pt x="116" y="71"/>
                  </a:cubicBezTo>
                  <a:cubicBezTo>
                    <a:pt x="115" y="71"/>
                    <a:pt x="116" y="73"/>
                    <a:pt x="116" y="74"/>
                  </a:cubicBezTo>
                  <a:cubicBezTo>
                    <a:pt x="117" y="75"/>
                    <a:pt x="118" y="76"/>
                    <a:pt x="118" y="77"/>
                  </a:cubicBezTo>
                  <a:cubicBezTo>
                    <a:pt x="118" y="77"/>
                    <a:pt x="118" y="78"/>
                    <a:pt x="118" y="79"/>
                  </a:cubicBezTo>
                  <a:cubicBezTo>
                    <a:pt x="118" y="80"/>
                    <a:pt x="118" y="82"/>
                    <a:pt x="118" y="83"/>
                  </a:cubicBezTo>
                  <a:cubicBezTo>
                    <a:pt x="118" y="85"/>
                    <a:pt x="119" y="86"/>
                    <a:pt x="119" y="88"/>
                  </a:cubicBezTo>
                  <a:cubicBezTo>
                    <a:pt x="119" y="90"/>
                    <a:pt x="122" y="88"/>
                    <a:pt x="123" y="88"/>
                  </a:cubicBezTo>
                  <a:cubicBezTo>
                    <a:pt x="123" y="89"/>
                    <a:pt x="123" y="90"/>
                    <a:pt x="124" y="90"/>
                  </a:cubicBezTo>
                  <a:cubicBezTo>
                    <a:pt x="125" y="90"/>
                    <a:pt x="126" y="89"/>
                    <a:pt x="127" y="89"/>
                  </a:cubicBezTo>
                  <a:cubicBezTo>
                    <a:pt x="127" y="89"/>
                    <a:pt x="127" y="90"/>
                    <a:pt x="128" y="90"/>
                  </a:cubicBezTo>
                  <a:cubicBezTo>
                    <a:pt x="128" y="90"/>
                    <a:pt x="128" y="90"/>
                    <a:pt x="128" y="90"/>
                  </a:cubicBezTo>
                  <a:cubicBezTo>
                    <a:pt x="129" y="90"/>
                    <a:pt x="129" y="89"/>
                    <a:pt x="129" y="89"/>
                  </a:cubicBezTo>
                  <a:cubicBezTo>
                    <a:pt x="130" y="89"/>
                    <a:pt x="130" y="89"/>
                    <a:pt x="130" y="89"/>
                  </a:cubicBezTo>
                  <a:cubicBezTo>
                    <a:pt x="130" y="89"/>
                    <a:pt x="131" y="89"/>
                    <a:pt x="131" y="90"/>
                  </a:cubicBezTo>
                  <a:cubicBezTo>
                    <a:pt x="130" y="90"/>
                    <a:pt x="128" y="91"/>
                    <a:pt x="128" y="91"/>
                  </a:cubicBezTo>
                  <a:cubicBezTo>
                    <a:pt x="128" y="92"/>
                    <a:pt x="128" y="91"/>
                    <a:pt x="127" y="91"/>
                  </a:cubicBezTo>
                  <a:cubicBezTo>
                    <a:pt x="127" y="91"/>
                    <a:pt x="127" y="91"/>
                    <a:pt x="127" y="91"/>
                  </a:cubicBezTo>
                  <a:cubicBezTo>
                    <a:pt x="126" y="91"/>
                    <a:pt x="127" y="92"/>
                    <a:pt x="127" y="92"/>
                  </a:cubicBezTo>
                  <a:cubicBezTo>
                    <a:pt x="126" y="92"/>
                    <a:pt x="126" y="92"/>
                    <a:pt x="126" y="92"/>
                  </a:cubicBezTo>
                  <a:cubicBezTo>
                    <a:pt x="125" y="92"/>
                    <a:pt x="125" y="91"/>
                    <a:pt x="125" y="91"/>
                  </a:cubicBezTo>
                  <a:cubicBezTo>
                    <a:pt x="125" y="91"/>
                    <a:pt x="124" y="91"/>
                    <a:pt x="124" y="91"/>
                  </a:cubicBezTo>
                  <a:cubicBezTo>
                    <a:pt x="122" y="91"/>
                    <a:pt x="121" y="91"/>
                    <a:pt x="119" y="90"/>
                  </a:cubicBezTo>
                  <a:cubicBezTo>
                    <a:pt x="118" y="90"/>
                    <a:pt x="118" y="89"/>
                    <a:pt x="117" y="88"/>
                  </a:cubicBezTo>
                  <a:cubicBezTo>
                    <a:pt x="117" y="87"/>
                    <a:pt x="117" y="87"/>
                    <a:pt x="117" y="87"/>
                  </a:cubicBezTo>
                  <a:cubicBezTo>
                    <a:pt x="116" y="84"/>
                    <a:pt x="115" y="82"/>
                    <a:pt x="114" y="79"/>
                  </a:cubicBezTo>
                  <a:cubicBezTo>
                    <a:pt x="114" y="79"/>
                    <a:pt x="113" y="78"/>
                    <a:pt x="114" y="78"/>
                  </a:cubicBezTo>
                  <a:cubicBezTo>
                    <a:pt x="114" y="77"/>
                    <a:pt x="114" y="78"/>
                    <a:pt x="114" y="78"/>
                  </a:cubicBezTo>
                  <a:cubicBezTo>
                    <a:pt x="115" y="78"/>
                    <a:pt x="115" y="78"/>
                    <a:pt x="115" y="78"/>
                  </a:cubicBezTo>
                  <a:cubicBezTo>
                    <a:pt x="115" y="78"/>
                    <a:pt x="116" y="80"/>
                    <a:pt x="116" y="79"/>
                  </a:cubicBezTo>
                  <a:cubicBezTo>
                    <a:pt x="117" y="76"/>
                    <a:pt x="116" y="78"/>
                    <a:pt x="115" y="76"/>
                  </a:cubicBezTo>
                  <a:cubicBezTo>
                    <a:pt x="115" y="73"/>
                    <a:pt x="115" y="70"/>
                    <a:pt x="114" y="68"/>
                  </a:cubicBezTo>
                  <a:cubicBezTo>
                    <a:pt x="114" y="67"/>
                    <a:pt x="113" y="69"/>
                    <a:pt x="112" y="68"/>
                  </a:cubicBezTo>
                  <a:cubicBezTo>
                    <a:pt x="112" y="68"/>
                    <a:pt x="112" y="67"/>
                    <a:pt x="112" y="66"/>
                  </a:cubicBezTo>
                  <a:cubicBezTo>
                    <a:pt x="112" y="65"/>
                    <a:pt x="112" y="65"/>
                    <a:pt x="112" y="64"/>
                  </a:cubicBezTo>
                  <a:cubicBezTo>
                    <a:pt x="112" y="64"/>
                    <a:pt x="111" y="62"/>
                    <a:pt x="111" y="62"/>
                  </a:cubicBezTo>
                  <a:cubicBezTo>
                    <a:pt x="110" y="62"/>
                    <a:pt x="109" y="62"/>
                    <a:pt x="109" y="62"/>
                  </a:cubicBezTo>
                  <a:cubicBezTo>
                    <a:pt x="109" y="63"/>
                    <a:pt x="109" y="64"/>
                    <a:pt x="109" y="64"/>
                  </a:cubicBezTo>
                  <a:cubicBezTo>
                    <a:pt x="109" y="65"/>
                    <a:pt x="108" y="64"/>
                    <a:pt x="108" y="65"/>
                  </a:cubicBezTo>
                  <a:cubicBezTo>
                    <a:pt x="108" y="65"/>
                    <a:pt x="108" y="66"/>
                    <a:pt x="108" y="66"/>
                  </a:cubicBezTo>
                  <a:cubicBezTo>
                    <a:pt x="108" y="66"/>
                    <a:pt x="107" y="66"/>
                    <a:pt x="107" y="66"/>
                  </a:cubicBezTo>
                  <a:cubicBezTo>
                    <a:pt x="107" y="66"/>
                    <a:pt x="107" y="67"/>
                    <a:pt x="106" y="68"/>
                  </a:cubicBezTo>
                  <a:cubicBezTo>
                    <a:pt x="106" y="68"/>
                    <a:pt x="106" y="68"/>
                    <a:pt x="105" y="68"/>
                  </a:cubicBezTo>
                  <a:cubicBezTo>
                    <a:pt x="105" y="69"/>
                    <a:pt x="105" y="70"/>
                    <a:pt x="105" y="72"/>
                  </a:cubicBezTo>
                  <a:cubicBezTo>
                    <a:pt x="105" y="72"/>
                    <a:pt x="105" y="73"/>
                    <a:pt x="105" y="73"/>
                  </a:cubicBezTo>
                  <a:cubicBezTo>
                    <a:pt x="106" y="74"/>
                    <a:pt x="106" y="74"/>
                    <a:pt x="106" y="76"/>
                  </a:cubicBezTo>
                  <a:cubicBezTo>
                    <a:pt x="106" y="76"/>
                    <a:pt x="107" y="77"/>
                    <a:pt x="106" y="77"/>
                  </a:cubicBezTo>
                  <a:cubicBezTo>
                    <a:pt x="106" y="78"/>
                    <a:pt x="105" y="78"/>
                    <a:pt x="105" y="77"/>
                  </a:cubicBezTo>
                  <a:cubicBezTo>
                    <a:pt x="105" y="77"/>
                    <a:pt x="105" y="75"/>
                    <a:pt x="105" y="75"/>
                  </a:cubicBezTo>
                  <a:cubicBezTo>
                    <a:pt x="105" y="74"/>
                    <a:pt x="104" y="76"/>
                    <a:pt x="104" y="76"/>
                  </a:cubicBezTo>
                  <a:cubicBezTo>
                    <a:pt x="103" y="76"/>
                    <a:pt x="103" y="74"/>
                    <a:pt x="103" y="73"/>
                  </a:cubicBezTo>
                  <a:cubicBezTo>
                    <a:pt x="102" y="69"/>
                    <a:pt x="101" y="66"/>
                    <a:pt x="100" y="63"/>
                  </a:cubicBezTo>
                  <a:cubicBezTo>
                    <a:pt x="100" y="63"/>
                    <a:pt x="101" y="63"/>
                    <a:pt x="101" y="63"/>
                  </a:cubicBezTo>
                  <a:cubicBezTo>
                    <a:pt x="100" y="63"/>
                    <a:pt x="100" y="63"/>
                    <a:pt x="100" y="63"/>
                  </a:cubicBezTo>
                  <a:cubicBezTo>
                    <a:pt x="99" y="63"/>
                    <a:pt x="99" y="62"/>
                    <a:pt x="99" y="61"/>
                  </a:cubicBezTo>
                  <a:cubicBezTo>
                    <a:pt x="98" y="60"/>
                    <a:pt x="98" y="59"/>
                    <a:pt x="97" y="58"/>
                  </a:cubicBezTo>
                  <a:cubicBezTo>
                    <a:pt x="96" y="58"/>
                    <a:pt x="94" y="58"/>
                    <a:pt x="92" y="58"/>
                  </a:cubicBezTo>
                  <a:cubicBezTo>
                    <a:pt x="92" y="59"/>
                    <a:pt x="94" y="59"/>
                    <a:pt x="94" y="61"/>
                  </a:cubicBezTo>
                  <a:cubicBezTo>
                    <a:pt x="94" y="65"/>
                    <a:pt x="91" y="67"/>
                    <a:pt x="90" y="69"/>
                  </a:cubicBezTo>
                  <a:cubicBezTo>
                    <a:pt x="89" y="71"/>
                    <a:pt x="86" y="69"/>
                    <a:pt x="85" y="72"/>
                  </a:cubicBezTo>
                  <a:cubicBezTo>
                    <a:pt x="85" y="75"/>
                    <a:pt x="89" y="70"/>
                    <a:pt x="90" y="72"/>
                  </a:cubicBezTo>
                  <a:cubicBezTo>
                    <a:pt x="91" y="81"/>
                    <a:pt x="83" y="84"/>
                    <a:pt x="83" y="90"/>
                  </a:cubicBezTo>
                  <a:cubicBezTo>
                    <a:pt x="83" y="91"/>
                    <a:pt x="83" y="92"/>
                    <a:pt x="83" y="93"/>
                  </a:cubicBezTo>
                  <a:cubicBezTo>
                    <a:pt x="83" y="95"/>
                    <a:pt x="84" y="94"/>
                    <a:pt x="84" y="96"/>
                  </a:cubicBezTo>
                  <a:cubicBezTo>
                    <a:pt x="84" y="97"/>
                    <a:pt x="84" y="97"/>
                    <a:pt x="84" y="98"/>
                  </a:cubicBezTo>
                  <a:cubicBezTo>
                    <a:pt x="84" y="101"/>
                    <a:pt x="81" y="103"/>
                    <a:pt x="81" y="105"/>
                  </a:cubicBezTo>
                  <a:cubicBezTo>
                    <a:pt x="80" y="106"/>
                    <a:pt x="81" y="107"/>
                    <a:pt x="81" y="109"/>
                  </a:cubicBezTo>
                  <a:cubicBezTo>
                    <a:pt x="81" y="112"/>
                    <a:pt x="80" y="109"/>
                    <a:pt x="79" y="112"/>
                  </a:cubicBezTo>
                  <a:cubicBezTo>
                    <a:pt x="79" y="112"/>
                    <a:pt x="79" y="116"/>
                    <a:pt x="79" y="116"/>
                  </a:cubicBezTo>
                  <a:cubicBezTo>
                    <a:pt x="78" y="116"/>
                    <a:pt x="78" y="117"/>
                    <a:pt x="78" y="117"/>
                  </a:cubicBezTo>
                  <a:cubicBezTo>
                    <a:pt x="78" y="117"/>
                    <a:pt x="78" y="118"/>
                    <a:pt x="78" y="118"/>
                  </a:cubicBezTo>
                  <a:cubicBezTo>
                    <a:pt x="77" y="118"/>
                    <a:pt x="77" y="118"/>
                    <a:pt x="77" y="118"/>
                  </a:cubicBezTo>
                  <a:cubicBezTo>
                    <a:pt x="77" y="120"/>
                    <a:pt x="76" y="121"/>
                    <a:pt x="75" y="121"/>
                  </a:cubicBezTo>
                  <a:cubicBezTo>
                    <a:pt x="74" y="121"/>
                    <a:pt x="72" y="122"/>
                    <a:pt x="72" y="121"/>
                  </a:cubicBezTo>
                  <a:cubicBezTo>
                    <a:pt x="70" y="117"/>
                    <a:pt x="70" y="112"/>
                    <a:pt x="70" y="108"/>
                  </a:cubicBezTo>
                  <a:cubicBezTo>
                    <a:pt x="69" y="105"/>
                    <a:pt x="68" y="104"/>
                    <a:pt x="68" y="102"/>
                  </a:cubicBezTo>
                  <a:cubicBezTo>
                    <a:pt x="68" y="101"/>
                    <a:pt x="68" y="101"/>
                    <a:pt x="68" y="101"/>
                  </a:cubicBezTo>
                  <a:cubicBezTo>
                    <a:pt x="68" y="101"/>
                    <a:pt x="69" y="101"/>
                    <a:pt x="69" y="101"/>
                  </a:cubicBezTo>
                  <a:cubicBezTo>
                    <a:pt x="69" y="95"/>
                    <a:pt x="68" y="90"/>
                    <a:pt x="67" y="85"/>
                  </a:cubicBezTo>
                  <a:cubicBezTo>
                    <a:pt x="67" y="84"/>
                    <a:pt x="67" y="85"/>
                    <a:pt x="67" y="85"/>
                  </a:cubicBezTo>
                  <a:cubicBezTo>
                    <a:pt x="67" y="85"/>
                    <a:pt x="67" y="85"/>
                    <a:pt x="67" y="84"/>
                  </a:cubicBezTo>
                  <a:cubicBezTo>
                    <a:pt x="67" y="82"/>
                    <a:pt x="68" y="79"/>
                    <a:pt x="67" y="79"/>
                  </a:cubicBezTo>
                  <a:cubicBezTo>
                    <a:pt x="63" y="77"/>
                    <a:pt x="65" y="76"/>
                    <a:pt x="63" y="77"/>
                  </a:cubicBezTo>
                  <a:cubicBezTo>
                    <a:pt x="61" y="78"/>
                    <a:pt x="61" y="79"/>
                    <a:pt x="58" y="78"/>
                  </a:cubicBezTo>
                  <a:cubicBezTo>
                    <a:pt x="53" y="78"/>
                    <a:pt x="55" y="73"/>
                    <a:pt x="53" y="71"/>
                  </a:cubicBezTo>
                  <a:cubicBezTo>
                    <a:pt x="52" y="71"/>
                    <a:pt x="53" y="69"/>
                    <a:pt x="53" y="68"/>
                  </a:cubicBezTo>
                  <a:cubicBezTo>
                    <a:pt x="52" y="65"/>
                    <a:pt x="52" y="60"/>
                    <a:pt x="54" y="58"/>
                  </a:cubicBezTo>
                  <a:cubicBezTo>
                    <a:pt x="56" y="56"/>
                    <a:pt x="56" y="50"/>
                    <a:pt x="57" y="48"/>
                  </a:cubicBezTo>
                  <a:cubicBezTo>
                    <a:pt x="57" y="47"/>
                    <a:pt x="59" y="47"/>
                    <a:pt x="59" y="46"/>
                  </a:cubicBezTo>
                  <a:cubicBezTo>
                    <a:pt x="59" y="44"/>
                    <a:pt x="58" y="46"/>
                    <a:pt x="57" y="44"/>
                  </a:cubicBezTo>
                  <a:cubicBezTo>
                    <a:pt x="57" y="42"/>
                    <a:pt x="58" y="39"/>
                    <a:pt x="58" y="37"/>
                  </a:cubicBezTo>
                  <a:cubicBezTo>
                    <a:pt x="58" y="36"/>
                    <a:pt x="59" y="36"/>
                    <a:pt x="59" y="36"/>
                  </a:cubicBezTo>
                  <a:cubicBezTo>
                    <a:pt x="59" y="36"/>
                    <a:pt x="60" y="37"/>
                    <a:pt x="61" y="36"/>
                  </a:cubicBezTo>
                  <a:cubicBezTo>
                    <a:pt x="62" y="35"/>
                    <a:pt x="61" y="33"/>
                    <a:pt x="61" y="31"/>
                  </a:cubicBezTo>
                  <a:cubicBezTo>
                    <a:pt x="61" y="30"/>
                    <a:pt x="60" y="31"/>
                    <a:pt x="61" y="30"/>
                  </a:cubicBezTo>
                  <a:cubicBezTo>
                    <a:pt x="61" y="29"/>
                    <a:pt x="61" y="28"/>
                    <a:pt x="62" y="27"/>
                  </a:cubicBezTo>
                  <a:cubicBezTo>
                    <a:pt x="62" y="26"/>
                    <a:pt x="62" y="26"/>
                    <a:pt x="62" y="25"/>
                  </a:cubicBezTo>
                  <a:cubicBezTo>
                    <a:pt x="61" y="25"/>
                    <a:pt x="61" y="25"/>
                    <a:pt x="61" y="25"/>
                  </a:cubicBezTo>
                  <a:cubicBezTo>
                    <a:pt x="61" y="26"/>
                    <a:pt x="61" y="28"/>
                    <a:pt x="60" y="28"/>
                  </a:cubicBezTo>
                  <a:cubicBezTo>
                    <a:pt x="60" y="29"/>
                    <a:pt x="60" y="29"/>
                    <a:pt x="60" y="29"/>
                  </a:cubicBezTo>
                  <a:cubicBezTo>
                    <a:pt x="59" y="29"/>
                    <a:pt x="58" y="29"/>
                    <a:pt x="58" y="29"/>
                  </a:cubicBezTo>
                  <a:cubicBezTo>
                    <a:pt x="58" y="27"/>
                    <a:pt x="59" y="26"/>
                    <a:pt x="59" y="25"/>
                  </a:cubicBezTo>
                  <a:cubicBezTo>
                    <a:pt x="60" y="24"/>
                    <a:pt x="60" y="25"/>
                    <a:pt x="61" y="24"/>
                  </a:cubicBezTo>
                  <a:cubicBezTo>
                    <a:pt x="61" y="24"/>
                    <a:pt x="61" y="23"/>
                    <a:pt x="61" y="23"/>
                  </a:cubicBezTo>
                  <a:cubicBezTo>
                    <a:pt x="61" y="22"/>
                    <a:pt x="62" y="21"/>
                    <a:pt x="62" y="22"/>
                  </a:cubicBezTo>
                  <a:cubicBezTo>
                    <a:pt x="63" y="24"/>
                    <a:pt x="63" y="27"/>
                    <a:pt x="65" y="28"/>
                  </a:cubicBezTo>
                  <a:cubicBezTo>
                    <a:pt x="69" y="31"/>
                    <a:pt x="66" y="22"/>
                    <a:pt x="66" y="22"/>
                  </a:cubicBezTo>
                  <a:cubicBezTo>
                    <a:pt x="66" y="21"/>
                    <a:pt x="66" y="20"/>
                    <a:pt x="66" y="20"/>
                  </a:cubicBezTo>
                  <a:cubicBezTo>
                    <a:pt x="66" y="17"/>
                    <a:pt x="66" y="17"/>
                    <a:pt x="67" y="16"/>
                  </a:cubicBezTo>
                  <a:cubicBezTo>
                    <a:pt x="67" y="16"/>
                    <a:pt x="68" y="17"/>
                    <a:pt x="68" y="17"/>
                  </a:cubicBezTo>
                  <a:cubicBezTo>
                    <a:pt x="69" y="15"/>
                    <a:pt x="71" y="10"/>
                    <a:pt x="73" y="10"/>
                  </a:cubicBezTo>
                  <a:cubicBezTo>
                    <a:pt x="73" y="10"/>
                    <a:pt x="74" y="10"/>
                    <a:pt x="74" y="10"/>
                  </a:cubicBezTo>
                  <a:cubicBezTo>
                    <a:pt x="76" y="10"/>
                    <a:pt x="76" y="11"/>
                    <a:pt x="78" y="12"/>
                  </a:cubicBezTo>
                  <a:cubicBezTo>
                    <a:pt x="79" y="12"/>
                    <a:pt x="80" y="13"/>
                    <a:pt x="80" y="14"/>
                  </a:cubicBezTo>
                  <a:cubicBezTo>
                    <a:pt x="80" y="14"/>
                    <a:pt x="80" y="15"/>
                    <a:pt x="80" y="15"/>
                  </a:cubicBezTo>
                  <a:cubicBezTo>
                    <a:pt x="81" y="15"/>
                    <a:pt x="81" y="15"/>
                    <a:pt x="81" y="15"/>
                  </a:cubicBezTo>
                  <a:cubicBezTo>
                    <a:pt x="81" y="14"/>
                    <a:pt x="81" y="13"/>
                    <a:pt x="81" y="13"/>
                  </a:cubicBezTo>
                  <a:cubicBezTo>
                    <a:pt x="82" y="13"/>
                    <a:pt x="82" y="14"/>
                    <a:pt x="83" y="14"/>
                  </a:cubicBezTo>
                  <a:cubicBezTo>
                    <a:pt x="83" y="14"/>
                    <a:pt x="83" y="14"/>
                    <a:pt x="83" y="13"/>
                  </a:cubicBezTo>
                  <a:cubicBezTo>
                    <a:pt x="83" y="13"/>
                    <a:pt x="83" y="13"/>
                    <a:pt x="83" y="13"/>
                  </a:cubicBezTo>
                  <a:cubicBezTo>
                    <a:pt x="85" y="13"/>
                    <a:pt x="87" y="14"/>
                    <a:pt x="89" y="13"/>
                  </a:cubicBezTo>
                  <a:cubicBezTo>
                    <a:pt x="89" y="13"/>
                    <a:pt x="88" y="11"/>
                    <a:pt x="89" y="11"/>
                  </a:cubicBezTo>
                  <a:cubicBezTo>
                    <a:pt x="89" y="10"/>
                    <a:pt x="89" y="10"/>
                    <a:pt x="90" y="10"/>
                  </a:cubicBezTo>
                  <a:cubicBezTo>
                    <a:pt x="91" y="10"/>
                    <a:pt x="90" y="11"/>
                    <a:pt x="91" y="12"/>
                  </a:cubicBezTo>
                  <a:cubicBezTo>
                    <a:pt x="92" y="12"/>
                    <a:pt x="93" y="10"/>
                    <a:pt x="94" y="10"/>
                  </a:cubicBezTo>
                  <a:cubicBezTo>
                    <a:pt x="94" y="10"/>
                    <a:pt x="94" y="10"/>
                    <a:pt x="95" y="10"/>
                  </a:cubicBezTo>
                  <a:cubicBezTo>
                    <a:pt x="95" y="10"/>
                    <a:pt x="94" y="9"/>
                    <a:pt x="94" y="9"/>
                  </a:cubicBezTo>
                  <a:cubicBezTo>
                    <a:pt x="95" y="9"/>
                    <a:pt x="96" y="9"/>
                    <a:pt x="97" y="8"/>
                  </a:cubicBezTo>
                  <a:cubicBezTo>
                    <a:pt x="98" y="8"/>
                    <a:pt x="98" y="8"/>
                    <a:pt x="98" y="8"/>
                  </a:cubicBezTo>
                  <a:cubicBezTo>
                    <a:pt x="100" y="8"/>
                    <a:pt x="101" y="9"/>
                    <a:pt x="103" y="10"/>
                  </a:cubicBezTo>
                  <a:cubicBezTo>
                    <a:pt x="103" y="10"/>
                    <a:pt x="103" y="12"/>
                    <a:pt x="103" y="12"/>
                  </a:cubicBezTo>
                  <a:cubicBezTo>
                    <a:pt x="106" y="13"/>
                    <a:pt x="108" y="13"/>
                    <a:pt x="110" y="14"/>
                  </a:cubicBezTo>
                  <a:cubicBezTo>
                    <a:pt x="111" y="15"/>
                    <a:pt x="113" y="16"/>
                    <a:pt x="114" y="17"/>
                  </a:cubicBezTo>
                  <a:cubicBezTo>
                    <a:pt x="115" y="17"/>
                    <a:pt x="114" y="16"/>
                    <a:pt x="114" y="16"/>
                  </a:cubicBezTo>
                  <a:cubicBezTo>
                    <a:pt x="118" y="18"/>
                    <a:pt x="122" y="20"/>
                    <a:pt x="126" y="23"/>
                  </a:cubicBezTo>
                  <a:cubicBezTo>
                    <a:pt x="127" y="23"/>
                    <a:pt x="128" y="24"/>
                    <a:pt x="130" y="24"/>
                  </a:cubicBezTo>
                  <a:cubicBezTo>
                    <a:pt x="130" y="25"/>
                    <a:pt x="131" y="25"/>
                    <a:pt x="131" y="25"/>
                  </a:cubicBezTo>
                  <a:close/>
                  <a:moveTo>
                    <a:pt x="139" y="83"/>
                  </a:moveTo>
                  <a:cubicBezTo>
                    <a:pt x="139" y="83"/>
                    <a:pt x="139" y="83"/>
                    <a:pt x="139" y="83"/>
                  </a:cubicBezTo>
                  <a:cubicBezTo>
                    <a:pt x="139" y="83"/>
                    <a:pt x="138" y="83"/>
                    <a:pt x="138" y="84"/>
                  </a:cubicBezTo>
                  <a:cubicBezTo>
                    <a:pt x="138" y="85"/>
                    <a:pt x="138" y="86"/>
                    <a:pt x="138" y="87"/>
                  </a:cubicBezTo>
                  <a:cubicBezTo>
                    <a:pt x="138" y="87"/>
                    <a:pt x="138" y="88"/>
                    <a:pt x="137" y="88"/>
                  </a:cubicBezTo>
                  <a:cubicBezTo>
                    <a:pt x="137" y="88"/>
                    <a:pt x="137" y="88"/>
                    <a:pt x="137" y="88"/>
                  </a:cubicBezTo>
                  <a:cubicBezTo>
                    <a:pt x="137" y="88"/>
                    <a:pt x="138" y="88"/>
                    <a:pt x="137" y="87"/>
                  </a:cubicBezTo>
                  <a:cubicBezTo>
                    <a:pt x="137" y="87"/>
                    <a:pt x="136" y="88"/>
                    <a:pt x="136" y="88"/>
                  </a:cubicBezTo>
                  <a:cubicBezTo>
                    <a:pt x="136" y="87"/>
                    <a:pt x="137" y="86"/>
                    <a:pt x="137" y="86"/>
                  </a:cubicBezTo>
                  <a:cubicBezTo>
                    <a:pt x="136" y="85"/>
                    <a:pt x="135" y="85"/>
                    <a:pt x="135" y="85"/>
                  </a:cubicBezTo>
                  <a:cubicBezTo>
                    <a:pt x="134" y="85"/>
                    <a:pt x="134" y="84"/>
                    <a:pt x="133" y="83"/>
                  </a:cubicBezTo>
                  <a:cubicBezTo>
                    <a:pt x="133" y="82"/>
                    <a:pt x="133" y="84"/>
                    <a:pt x="133" y="82"/>
                  </a:cubicBezTo>
                  <a:cubicBezTo>
                    <a:pt x="133" y="81"/>
                    <a:pt x="134" y="82"/>
                    <a:pt x="134" y="82"/>
                  </a:cubicBezTo>
                  <a:cubicBezTo>
                    <a:pt x="135" y="81"/>
                    <a:pt x="134" y="82"/>
                    <a:pt x="135" y="83"/>
                  </a:cubicBezTo>
                  <a:cubicBezTo>
                    <a:pt x="135" y="84"/>
                    <a:pt x="136" y="82"/>
                    <a:pt x="136" y="82"/>
                  </a:cubicBezTo>
                  <a:cubicBezTo>
                    <a:pt x="137" y="82"/>
                    <a:pt x="137" y="82"/>
                    <a:pt x="137" y="82"/>
                  </a:cubicBezTo>
                  <a:cubicBezTo>
                    <a:pt x="138" y="82"/>
                    <a:pt x="138" y="82"/>
                    <a:pt x="138" y="82"/>
                  </a:cubicBezTo>
                  <a:cubicBezTo>
                    <a:pt x="138" y="82"/>
                    <a:pt x="138" y="82"/>
                    <a:pt x="138" y="82"/>
                  </a:cubicBezTo>
                  <a:cubicBezTo>
                    <a:pt x="138" y="82"/>
                    <a:pt x="139" y="82"/>
                    <a:pt x="139" y="83"/>
                  </a:cubicBezTo>
                  <a:close/>
                  <a:moveTo>
                    <a:pt x="34" y="128"/>
                  </a:moveTo>
                  <a:cubicBezTo>
                    <a:pt x="33" y="127"/>
                    <a:pt x="31" y="127"/>
                    <a:pt x="30" y="126"/>
                  </a:cubicBezTo>
                  <a:cubicBezTo>
                    <a:pt x="30" y="125"/>
                    <a:pt x="30" y="125"/>
                    <a:pt x="30" y="124"/>
                  </a:cubicBezTo>
                  <a:cubicBezTo>
                    <a:pt x="30" y="123"/>
                    <a:pt x="29" y="122"/>
                    <a:pt x="29" y="121"/>
                  </a:cubicBezTo>
                  <a:cubicBezTo>
                    <a:pt x="29" y="121"/>
                    <a:pt x="28" y="120"/>
                    <a:pt x="28" y="120"/>
                  </a:cubicBezTo>
                  <a:cubicBezTo>
                    <a:pt x="28" y="117"/>
                    <a:pt x="27" y="114"/>
                    <a:pt x="27" y="112"/>
                  </a:cubicBezTo>
                  <a:cubicBezTo>
                    <a:pt x="27" y="108"/>
                    <a:pt x="27" y="104"/>
                    <a:pt x="25" y="100"/>
                  </a:cubicBezTo>
                  <a:cubicBezTo>
                    <a:pt x="24" y="95"/>
                    <a:pt x="23" y="98"/>
                    <a:pt x="21" y="92"/>
                  </a:cubicBezTo>
                  <a:cubicBezTo>
                    <a:pt x="21" y="91"/>
                    <a:pt x="20" y="91"/>
                    <a:pt x="20" y="91"/>
                  </a:cubicBezTo>
                  <a:cubicBezTo>
                    <a:pt x="20" y="90"/>
                    <a:pt x="18" y="86"/>
                    <a:pt x="18" y="85"/>
                  </a:cubicBezTo>
                  <a:cubicBezTo>
                    <a:pt x="18" y="84"/>
                    <a:pt x="18" y="83"/>
                    <a:pt x="18" y="82"/>
                  </a:cubicBezTo>
                  <a:cubicBezTo>
                    <a:pt x="17" y="80"/>
                    <a:pt x="18" y="80"/>
                    <a:pt x="19" y="79"/>
                  </a:cubicBezTo>
                  <a:cubicBezTo>
                    <a:pt x="19" y="79"/>
                    <a:pt x="19" y="79"/>
                    <a:pt x="19" y="78"/>
                  </a:cubicBezTo>
                  <a:cubicBezTo>
                    <a:pt x="19" y="78"/>
                    <a:pt x="19" y="78"/>
                    <a:pt x="19" y="77"/>
                  </a:cubicBezTo>
                  <a:cubicBezTo>
                    <a:pt x="19" y="76"/>
                    <a:pt x="19" y="75"/>
                    <a:pt x="19" y="74"/>
                  </a:cubicBezTo>
                  <a:cubicBezTo>
                    <a:pt x="19" y="74"/>
                    <a:pt x="19" y="74"/>
                    <a:pt x="19" y="74"/>
                  </a:cubicBezTo>
                  <a:cubicBezTo>
                    <a:pt x="19" y="73"/>
                    <a:pt x="19" y="73"/>
                    <a:pt x="19" y="73"/>
                  </a:cubicBezTo>
                  <a:cubicBezTo>
                    <a:pt x="19" y="73"/>
                    <a:pt x="18" y="72"/>
                    <a:pt x="18" y="73"/>
                  </a:cubicBezTo>
                  <a:cubicBezTo>
                    <a:pt x="18" y="73"/>
                    <a:pt x="18" y="74"/>
                    <a:pt x="18" y="74"/>
                  </a:cubicBezTo>
                  <a:cubicBezTo>
                    <a:pt x="18" y="74"/>
                    <a:pt x="17" y="74"/>
                    <a:pt x="17" y="73"/>
                  </a:cubicBezTo>
                  <a:cubicBezTo>
                    <a:pt x="16" y="72"/>
                    <a:pt x="15" y="70"/>
                    <a:pt x="14" y="69"/>
                  </a:cubicBezTo>
                  <a:cubicBezTo>
                    <a:pt x="13" y="68"/>
                    <a:pt x="12" y="68"/>
                    <a:pt x="11" y="67"/>
                  </a:cubicBezTo>
                  <a:cubicBezTo>
                    <a:pt x="11" y="67"/>
                    <a:pt x="11" y="66"/>
                    <a:pt x="11" y="66"/>
                  </a:cubicBezTo>
                  <a:cubicBezTo>
                    <a:pt x="8" y="66"/>
                    <a:pt x="6" y="67"/>
                    <a:pt x="5" y="64"/>
                  </a:cubicBezTo>
                  <a:cubicBezTo>
                    <a:pt x="4" y="60"/>
                    <a:pt x="4" y="61"/>
                    <a:pt x="3" y="59"/>
                  </a:cubicBezTo>
                  <a:cubicBezTo>
                    <a:pt x="3" y="58"/>
                    <a:pt x="4" y="58"/>
                    <a:pt x="3" y="57"/>
                  </a:cubicBezTo>
                  <a:cubicBezTo>
                    <a:pt x="3" y="57"/>
                    <a:pt x="3" y="57"/>
                    <a:pt x="3" y="57"/>
                  </a:cubicBezTo>
                  <a:cubicBezTo>
                    <a:pt x="3" y="59"/>
                    <a:pt x="4" y="60"/>
                    <a:pt x="3" y="61"/>
                  </a:cubicBezTo>
                  <a:cubicBezTo>
                    <a:pt x="2" y="62"/>
                    <a:pt x="2" y="59"/>
                    <a:pt x="2" y="56"/>
                  </a:cubicBezTo>
                  <a:cubicBezTo>
                    <a:pt x="2" y="55"/>
                    <a:pt x="2" y="54"/>
                    <a:pt x="1" y="54"/>
                  </a:cubicBezTo>
                  <a:cubicBezTo>
                    <a:pt x="0" y="52"/>
                    <a:pt x="0" y="52"/>
                    <a:pt x="0" y="50"/>
                  </a:cubicBezTo>
                  <a:cubicBezTo>
                    <a:pt x="0" y="49"/>
                    <a:pt x="3" y="44"/>
                    <a:pt x="4" y="43"/>
                  </a:cubicBezTo>
                  <a:cubicBezTo>
                    <a:pt x="4" y="42"/>
                    <a:pt x="3" y="41"/>
                    <a:pt x="4" y="40"/>
                  </a:cubicBezTo>
                  <a:cubicBezTo>
                    <a:pt x="4" y="40"/>
                    <a:pt x="4" y="40"/>
                    <a:pt x="4" y="40"/>
                  </a:cubicBezTo>
                  <a:cubicBezTo>
                    <a:pt x="5" y="40"/>
                    <a:pt x="4" y="39"/>
                    <a:pt x="5" y="39"/>
                  </a:cubicBezTo>
                  <a:cubicBezTo>
                    <a:pt x="5" y="39"/>
                    <a:pt x="5" y="38"/>
                    <a:pt x="5" y="37"/>
                  </a:cubicBezTo>
                  <a:cubicBezTo>
                    <a:pt x="5" y="37"/>
                    <a:pt x="4" y="38"/>
                    <a:pt x="4" y="38"/>
                  </a:cubicBezTo>
                  <a:cubicBezTo>
                    <a:pt x="4" y="37"/>
                    <a:pt x="4" y="37"/>
                    <a:pt x="5" y="36"/>
                  </a:cubicBezTo>
                  <a:cubicBezTo>
                    <a:pt x="5" y="35"/>
                    <a:pt x="5" y="35"/>
                    <a:pt x="5" y="35"/>
                  </a:cubicBezTo>
                  <a:cubicBezTo>
                    <a:pt x="3" y="36"/>
                    <a:pt x="1" y="37"/>
                    <a:pt x="0" y="38"/>
                  </a:cubicBezTo>
                  <a:cubicBezTo>
                    <a:pt x="1" y="36"/>
                    <a:pt x="2" y="33"/>
                    <a:pt x="3" y="31"/>
                  </a:cubicBezTo>
                  <a:cubicBezTo>
                    <a:pt x="5" y="28"/>
                    <a:pt x="6" y="27"/>
                    <a:pt x="11" y="24"/>
                  </a:cubicBezTo>
                  <a:cubicBezTo>
                    <a:pt x="14" y="22"/>
                    <a:pt x="15" y="22"/>
                    <a:pt x="19" y="20"/>
                  </a:cubicBezTo>
                  <a:cubicBezTo>
                    <a:pt x="20" y="19"/>
                    <a:pt x="20" y="20"/>
                    <a:pt x="21" y="20"/>
                  </a:cubicBezTo>
                  <a:cubicBezTo>
                    <a:pt x="21" y="20"/>
                    <a:pt x="21" y="19"/>
                    <a:pt x="21" y="19"/>
                  </a:cubicBezTo>
                  <a:cubicBezTo>
                    <a:pt x="21" y="19"/>
                    <a:pt x="20" y="20"/>
                    <a:pt x="20" y="19"/>
                  </a:cubicBezTo>
                  <a:cubicBezTo>
                    <a:pt x="19" y="18"/>
                    <a:pt x="22" y="15"/>
                    <a:pt x="23" y="15"/>
                  </a:cubicBezTo>
                  <a:cubicBezTo>
                    <a:pt x="24" y="14"/>
                    <a:pt x="24" y="15"/>
                    <a:pt x="26" y="15"/>
                  </a:cubicBezTo>
                  <a:cubicBezTo>
                    <a:pt x="26" y="15"/>
                    <a:pt x="27" y="14"/>
                    <a:pt x="28" y="14"/>
                  </a:cubicBezTo>
                  <a:cubicBezTo>
                    <a:pt x="28" y="14"/>
                    <a:pt x="28" y="16"/>
                    <a:pt x="27" y="17"/>
                  </a:cubicBezTo>
                  <a:cubicBezTo>
                    <a:pt x="27" y="17"/>
                    <a:pt x="26" y="19"/>
                    <a:pt x="26" y="18"/>
                  </a:cubicBezTo>
                  <a:cubicBezTo>
                    <a:pt x="27" y="18"/>
                    <a:pt x="28" y="17"/>
                    <a:pt x="29" y="16"/>
                  </a:cubicBezTo>
                  <a:cubicBezTo>
                    <a:pt x="29" y="15"/>
                    <a:pt x="28" y="15"/>
                    <a:pt x="28" y="14"/>
                  </a:cubicBezTo>
                  <a:cubicBezTo>
                    <a:pt x="29" y="12"/>
                    <a:pt x="31" y="12"/>
                    <a:pt x="32" y="12"/>
                  </a:cubicBezTo>
                  <a:cubicBezTo>
                    <a:pt x="32" y="12"/>
                    <a:pt x="32" y="12"/>
                    <a:pt x="33" y="12"/>
                  </a:cubicBezTo>
                  <a:cubicBezTo>
                    <a:pt x="33" y="12"/>
                    <a:pt x="33" y="12"/>
                    <a:pt x="33" y="12"/>
                  </a:cubicBezTo>
                  <a:cubicBezTo>
                    <a:pt x="33" y="12"/>
                    <a:pt x="34" y="12"/>
                    <a:pt x="34" y="12"/>
                  </a:cubicBezTo>
                  <a:cubicBezTo>
                    <a:pt x="34" y="11"/>
                    <a:pt x="34" y="9"/>
                    <a:pt x="34" y="9"/>
                  </a:cubicBezTo>
                  <a:cubicBezTo>
                    <a:pt x="35" y="9"/>
                    <a:pt x="35" y="10"/>
                    <a:pt x="36" y="9"/>
                  </a:cubicBezTo>
                  <a:cubicBezTo>
                    <a:pt x="36" y="9"/>
                    <a:pt x="36" y="8"/>
                    <a:pt x="36" y="8"/>
                  </a:cubicBezTo>
                  <a:cubicBezTo>
                    <a:pt x="36" y="8"/>
                    <a:pt x="35" y="8"/>
                    <a:pt x="35" y="8"/>
                  </a:cubicBezTo>
                  <a:cubicBezTo>
                    <a:pt x="35" y="7"/>
                    <a:pt x="35" y="7"/>
                    <a:pt x="36" y="6"/>
                  </a:cubicBezTo>
                  <a:cubicBezTo>
                    <a:pt x="36" y="6"/>
                    <a:pt x="36" y="6"/>
                    <a:pt x="37" y="5"/>
                  </a:cubicBezTo>
                  <a:cubicBezTo>
                    <a:pt x="37" y="5"/>
                    <a:pt x="38" y="5"/>
                    <a:pt x="38" y="5"/>
                  </a:cubicBezTo>
                  <a:cubicBezTo>
                    <a:pt x="38" y="5"/>
                    <a:pt x="38" y="7"/>
                    <a:pt x="38" y="7"/>
                  </a:cubicBezTo>
                  <a:cubicBezTo>
                    <a:pt x="40" y="4"/>
                    <a:pt x="43" y="2"/>
                    <a:pt x="46" y="2"/>
                  </a:cubicBezTo>
                  <a:cubicBezTo>
                    <a:pt x="46" y="2"/>
                    <a:pt x="46" y="3"/>
                    <a:pt x="46" y="3"/>
                  </a:cubicBezTo>
                  <a:cubicBezTo>
                    <a:pt x="48" y="3"/>
                    <a:pt x="50" y="3"/>
                    <a:pt x="51" y="2"/>
                  </a:cubicBezTo>
                  <a:cubicBezTo>
                    <a:pt x="52" y="2"/>
                    <a:pt x="54" y="1"/>
                    <a:pt x="56" y="0"/>
                  </a:cubicBezTo>
                  <a:cubicBezTo>
                    <a:pt x="56" y="0"/>
                    <a:pt x="57" y="1"/>
                    <a:pt x="58" y="1"/>
                  </a:cubicBezTo>
                  <a:cubicBezTo>
                    <a:pt x="59" y="0"/>
                    <a:pt x="59" y="1"/>
                    <a:pt x="61" y="1"/>
                  </a:cubicBezTo>
                  <a:cubicBezTo>
                    <a:pt x="61" y="1"/>
                    <a:pt x="61" y="3"/>
                    <a:pt x="61" y="3"/>
                  </a:cubicBezTo>
                  <a:cubicBezTo>
                    <a:pt x="57" y="4"/>
                    <a:pt x="60" y="6"/>
                    <a:pt x="56" y="9"/>
                  </a:cubicBezTo>
                  <a:cubicBezTo>
                    <a:pt x="56" y="9"/>
                    <a:pt x="57" y="10"/>
                    <a:pt x="57" y="11"/>
                  </a:cubicBezTo>
                  <a:cubicBezTo>
                    <a:pt x="57" y="12"/>
                    <a:pt x="56" y="12"/>
                    <a:pt x="56" y="13"/>
                  </a:cubicBezTo>
                  <a:cubicBezTo>
                    <a:pt x="52" y="13"/>
                    <a:pt x="52" y="15"/>
                    <a:pt x="50" y="16"/>
                  </a:cubicBezTo>
                  <a:cubicBezTo>
                    <a:pt x="46" y="19"/>
                    <a:pt x="48" y="22"/>
                    <a:pt x="45" y="22"/>
                  </a:cubicBezTo>
                  <a:cubicBezTo>
                    <a:pt x="44" y="22"/>
                    <a:pt x="43" y="21"/>
                    <a:pt x="43" y="18"/>
                  </a:cubicBezTo>
                  <a:cubicBezTo>
                    <a:pt x="43" y="18"/>
                    <a:pt x="44" y="17"/>
                    <a:pt x="44" y="17"/>
                  </a:cubicBezTo>
                  <a:cubicBezTo>
                    <a:pt x="44" y="14"/>
                    <a:pt x="45" y="15"/>
                    <a:pt x="45" y="13"/>
                  </a:cubicBezTo>
                  <a:cubicBezTo>
                    <a:pt x="45" y="12"/>
                    <a:pt x="45" y="11"/>
                    <a:pt x="45" y="10"/>
                  </a:cubicBezTo>
                  <a:cubicBezTo>
                    <a:pt x="45" y="9"/>
                    <a:pt x="45" y="9"/>
                    <a:pt x="45" y="9"/>
                  </a:cubicBezTo>
                  <a:cubicBezTo>
                    <a:pt x="45" y="9"/>
                    <a:pt x="45" y="8"/>
                    <a:pt x="45" y="8"/>
                  </a:cubicBezTo>
                  <a:cubicBezTo>
                    <a:pt x="44" y="8"/>
                    <a:pt x="43" y="8"/>
                    <a:pt x="42" y="8"/>
                  </a:cubicBezTo>
                  <a:cubicBezTo>
                    <a:pt x="42" y="8"/>
                    <a:pt x="42" y="6"/>
                    <a:pt x="42" y="6"/>
                  </a:cubicBezTo>
                  <a:cubicBezTo>
                    <a:pt x="40" y="7"/>
                    <a:pt x="38" y="9"/>
                    <a:pt x="37" y="11"/>
                  </a:cubicBezTo>
                  <a:cubicBezTo>
                    <a:pt x="36" y="12"/>
                    <a:pt x="38" y="11"/>
                    <a:pt x="38" y="11"/>
                  </a:cubicBezTo>
                  <a:cubicBezTo>
                    <a:pt x="38" y="12"/>
                    <a:pt x="38" y="13"/>
                    <a:pt x="38" y="13"/>
                  </a:cubicBezTo>
                  <a:cubicBezTo>
                    <a:pt x="38" y="13"/>
                    <a:pt x="39" y="13"/>
                    <a:pt x="39" y="13"/>
                  </a:cubicBezTo>
                  <a:cubicBezTo>
                    <a:pt x="40" y="13"/>
                    <a:pt x="40" y="14"/>
                    <a:pt x="40" y="15"/>
                  </a:cubicBezTo>
                  <a:cubicBezTo>
                    <a:pt x="40" y="16"/>
                    <a:pt x="40" y="16"/>
                    <a:pt x="40" y="16"/>
                  </a:cubicBezTo>
                  <a:cubicBezTo>
                    <a:pt x="40" y="17"/>
                    <a:pt x="40" y="18"/>
                    <a:pt x="39" y="18"/>
                  </a:cubicBezTo>
                  <a:cubicBezTo>
                    <a:pt x="39" y="18"/>
                    <a:pt x="39" y="17"/>
                    <a:pt x="38" y="18"/>
                  </a:cubicBezTo>
                  <a:cubicBezTo>
                    <a:pt x="38" y="18"/>
                    <a:pt x="38" y="19"/>
                    <a:pt x="38" y="20"/>
                  </a:cubicBezTo>
                  <a:cubicBezTo>
                    <a:pt x="38" y="21"/>
                    <a:pt x="37" y="20"/>
                    <a:pt x="37" y="20"/>
                  </a:cubicBezTo>
                  <a:cubicBezTo>
                    <a:pt x="37" y="21"/>
                    <a:pt x="37" y="21"/>
                    <a:pt x="37" y="21"/>
                  </a:cubicBezTo>
                  <a:cubicBezTo>
                    <a:pt x="36" y="22"/>
                    <a:pt x="36" y="22"/>
                    <a:pt x="35" y="22"/>
                  </a:cubicBezTo>
                  <a:cubicBezTo>
                    <a:pt x="35" y="22"/>
                    <a:pt x="35" y="21"/>
                    <a:pt x="35" y="20"/>
                  </a:cubicBezTo>
                  <a:cubicBezTo>
                    <a:pt x="34" y="19"/>
                    <a:pt x="35" y="20"/>
                    <a:pt x="34" y="20"/>
                  </a:cubicBezTo>
                  <a:cubicBezTo>
                    <a:pt x="34" y="20"/>
                    <a:pt x="33" y="21"/>
                    <a:pt x="33" y="20"/>
                  </a:cubicBezTo>
                  <a:cubicBezTo>
                    <a:pt x="33" y="18"/>
                    <a:pt x="33" y="19"/>
                    <a:pt x="35" y="18"/>
                  </a:cubicBezTo>
                  <a:cubicBezTo>
                    <a:pt x="36" y="18"/>
                    <a:pt x="36" y="17"/>
                    <a:pt x="36" y="17"/>
                  </a:cubicBezTo>
                  <a:cubicBezTo>
                    <a:pt x="36" y="15"/>
                    <a:pt x="36" y="15"/>
                    <a:pt x="35" y="15"/>
                  </a:cubicBezTo>
                  <a:cubicBezTo>
                    <a:pt x="35" y="15"/>
                    <a:pt x="34" y="15"/>
                    <a:pt x="34" y="15"/>
                  </a:cubicBezTo>
                  <a:cubicBezTo>
                    <a:pt x="33" y="16"/>
                    <a:pt x="33" y="17"/>
                    <a:pt x="33" y="18"/>
                  </a:cubicBezTo>
                  <a:cubicBezTo>
                    <a:pt x="32" y="19"/>
                    <a:pt x="32" y="18"/>
                    <a:pt x="32" y="19"/>
                  </a:cubicBezTo>
                  <a:cubicBezTo>
                    <a:pt x="31" y="20"/>
                    <a:pt x="32" y="21"/>
                    <a:pt x="32" y="21"/>
                  </a:cubicBezTo>
                  <a:cubicBezTo>
                    <a:pt x="31" y="22"/>
                    <a:pt x="30" y="21"/>
                    <a:pt x="29" y="22"/>
                  </a:cubicBezTo>
                  <a:cubicBezTo>
                    <a:pt x="28" y="22"/>
                    <a:pt x="28" y="22"/>
                    <a:pt x="27" y="22"/>
                  </a:cubicBezTo>
                  <a:cubicBezTo>
                    <a:pt x="26" y="23"/>
                    <a:pt x="25" y="25"/>
                    <a:pt x="24" y="26"/>
                  </a:cubicBezTo>
                  <a:cubicBezTo>
                    <a:pt x="24" y="26"/>
                    <a:pt x="24" y="27"/>
                    <a:pt x="24" y="27"/>
                  </a:cubicBezTo>
                  <a:cubicBezTo>
                    <a:pt x="24" y="28"/>
                    <a:pt x="25" y="28"/>
                    <a:pt x="25" y="28"/>
                  </a:cubicBezTo>
                  <a:cubicBezTo>
                    <a:pt x="26" y="28"/>
                    <a:pt x="27" y="28"/>
                    <a:pt x="27" y="28"/>
                  </a:cubicBezTo>
                  <a:cubicBezTo>
                    <a:pt x="27" y="29"/>
                    <a:pt x="27" y="30"/>
                    <a:pt x="27" y="31"/>
                  </a:cubicBezTo>
                  <a:cubicBezTo>
                    <a:pt x="27" y="32"/>
                    <a:pt x="27" y="32"/>
                    <a:pt x="27" y="31"/>
                  </a:cubicBezTo>
                  <a:cubicBezTo>
                    <a:pt x="28" y="28"/>
                    <a:pt x="30" y="28"/>
                    <a:pt x="31" y="22"/>
                  </a:cubicBezTo>
                  <a:cubicBezTo>
                    <a:pt x="32" y="22"/>
                    <a:pt x="32" y="21"/>
                    <a:pt x="32" y="21"/>
                  </a:cubicBezTo>
                  <a:cubicBezTo>
                    <a:pt x="34" y="21"/>
                    <a:pt x="34" y="21"/>
                    <a:pt x="35" y="24"/>
                  </a:cubicBezTo>
                  <a:cubicBezTo>
                    <a:pt x="35" y="25"/>
                    <a:pt x="36" y="22"/>
                    <a:pt x="37" y="22"/>
                  </a:cubicBezTo>
                  <a:cubicBezTo>
                    <a:pt x="37" y="23"/>
                    <a:pt x="37" y="25"/>
                    <a:pt x="37" y="26"/>
                  </a:cubicBezTo>
                  <a:cubicBezTo>
                    <a:pt x="37" y="27"/>
                    <a:pt x="38" y="27"/>
                    <a:pt x="38" y="28"/>
                  </a:cubicBezTo>
                  <a:cubicBezTo>
                    <a:pt x="38" y="29"/>
                    <a:pt x="37" y="31"/>
                    <a:pt x="37" y="32"/>
                  </a:cubicBezTo>
                  <a:cubicBezTo>
                    <a:pt x="37" y="33"/>
                    <a:pt x="38" y="32"/>
                    <a:pt x="38" y="32"/>
                  </a:cubicBezTo>
                  <a:cubicBezTo>
                    <a:pt x="39" y="33"/>
                    <a:pt x="39" y="34"/>
                    <a:pt x="38" y="34"/>
                  </a:cubicBezTo>
                  <a:cubicBezTo>
                    <a:pt x="37" y="35"/>
                    <a:pt x="36" y="36"/>
                    <a:pt x="35" y="35"/>
                  </a:cubicBezTo>
                  <a:cubicBezTo>
                    <a:pt x="34" y="34"/>
                    <a:pt x="36" y="33"/>
                    <a:pt x="36" y="32"/>
                  </a:cubicBezTo>
                  <a:cubicBezTo>
                    <a:pt x="35" y="31"/>
                    <a:pt x="34" y="31"/>
                    <a:pt x="33" y="32"/>
                  </a:cubicBezTo>
                  <a:cubicBezTo>
                    <a:pt x="32" y="33"/>
                    <a:pt x="32" y="35"/>
                    <a:pt x="32" y="36"/>
                  </a:cubicBezTo>
                  <a:cubicBezTo>
                    <a:pt x="33" y="36"/>
                    <a:pt x="34" y="35"/>
                    <a:pt x="34" y="36"/>
                  </a:cubicBezTo>
                  <a:cubicBezTo>
                    <a:pt x="34" y="39"/>
                    <a:pt x="32" y="39"/>
                    <a:pt x="31" y="39"/>
                  </a:cubicBezTo>
                  <a:cubicBezTo>
                    <a:pt x="31" y="39"/>
                    <a:pt x="30" y="38"/>
                    <a:pt x="30" y="39"/>
                  </a:cubicBezTo>
                  <a:cubicBezTo>
                    <a:pt x="28" y="41"/>
                    <a:pt x="26" y="43"/>
                    <a:pt x="24" y="45"/>
                  </a:cubicBezTo>
                  <a:cubicBezTo>
                    <a:pt x="24" y="45"/>
                    <a:pt x="24" y="46"/>
                    <a:pt x="23" y="48"/>
                  </a:cubicBezTo>
                  <a:cubicBezTo>
                    <a:pt x="23" y="49"/>
                    <a:pt x="22" y="49"/>
                    <a:pt x="22" y="49"/>
                  </a:cubicBezTo>
                  <a:cubicBezTo>
                    <a:pt x="21" y="51"/>
                    <a:pt x="21" y="51"/>
                    <a:pt x="20" y="53"/>
                  </a:cubicBezTo>
                  <a:cubicBezTo>
                    <a:pt x="19" y="54"/>
                    <a:pt x="19" y="55"/>
                    <a:pt x="20" y="55"/>
                  </a:cubicBezTo>
                  <a:cubicBezTo>
                    <a:pt x="20" y="56"/>
                    <a:pt x="21" y="55"/>
                    <a:pt x="22" y="55"/>
                  </a:cubicBezTo>
                  <a:cubicBezTo>
                    <a:pt x="22" y="56"/>
                    <a:pt x="21" y="58"/>
                    <a:pt x="21" y="58"/>
                  </a:cubicBezTo>
                  <a:cubicBezTo>
                    <a:pt x="21" y="59"/>
                    <a:pt x="20" y="59"/>
                    <a:pt x="20" y="59"/>
                  </a:cubicBezTo>
                  <a:cubicBezTo>
                    <a:pt x="20" y="58"/>
                    <a:pt x="20" y="57"/>
                    <a:pt x="20" y="56"/>
                  </a:cubicBezTo>
                  <a:cubicBezTo>
                    <a:pt x="20" y="56"/>
                    <a:pt x="20" y="57"/>
                    <a:pt x="19" y="57"/>
                  </a:cubicBezTo>
                  <a:cubicBezTo>
                    <a:pt x="16" y="58"/>
                    <a:pt x="20" y="55"/>
                    <a:pt x="17" y="53"/>
                  </a:cubicBezTo>
                  <a:cubicBezTo>
                    <a:pt x="16" y="53"/>
                    <a:pt x="16" y="53"/>
                    <a:pt x="15" y="53"/>
                  </a:cubicBezTo>
                  <a:cubicBezTo>
                    <a:pt x="15" y="54"/>
                    <a:pt x="16" y="54"/>
                    <a:pt x="15" y="54"/>
                  </a:cubicBezTo>
                  <a:cubicBezTo>
                    <a:pt x="12" y="55"/>
                    <a:pt x="10" y="55"/>
                    <a:pt x="10" y="62"/>
                  </a:cubicBezTo>
                  <a:cubicBezTo>
                    <a:pt x="10" y="63"/>
                    <a:pt x="11" y="64"/>
                    <a:pt x="12" y="64"/>
                  </a:cubicBezTo>
                  <a:cubicBezTo>
                    <a:pt x="12" y="64"/>
                    <a:pt x="13" y="63"/>
                    <a:pt x="13" y="62"/>
                  </a:cubicBezTo>
                  <a:cubicBezTo>
                    <a:pt x="14" y="62"/>
                    <a:pt x="13" y="61"/>
                    <a:pt x="14" y="61"/>
                  </a:cubicBezTo>
                  <a:cubicBezTo>
                    <a:pt x="15" y="61"/>
                    <a:pt x="15" y="60"/>
                    <a:pt x="15" y="61"/>
                  </a:cubicBezTo>
                  <a:cubicBezTo>
                    <a:pt x="15" y="61"/>
                    <a:pt x="15" y="62"/>
                    <a:pt x="15" y="62"/>
                  </a:cubicBezTo>
                  <a:cubicBezTo>
                    <a:pt x="15" y="64"/>
                    <a:pt x="14" y="64"/>
                    <a:pt x="14" y="66"/>
                  </a:cubicBezTo>
                  <a:cubicBezTo>
                    <a:pt x="15" y="66"/>
                    <a:pt x="15" y="66"/>
                    <a:pt x="16" y="66"/>
                  </a:cubicBezTo>
                  <a:cubicBezTo>
                    <a:pt x="17" y="66"/>
                    <a:pt x="16" y="68"/>
                    <a:pt x="16" y="69"/>
                  </a:cubicBezTo>
                  <a:cubicBezTo>
                    <a:pt x="16" y="70"/>
                    <a:pt x="16" y="71"/>
                    <a:pt x="17" y="72"/>
                  </a:cubicBezTo>
                  <a:cubicBezTo>
                    <a:pt x="19" y="72"/>
                    <a:pt x="20" y="68"/>
                    <a:pt x="22" y="70"/>
                  </a:cubicBezTo>
                  <a:cubicBezTo>
                    <a:pt x="24" y="71"/>
                    <a:pt x="26" y="71"/>
                    <a:pt x="28" y="70"/>
                  </a:cubicBezTo>
                  <a:cubicBezTo>
                    <a:pt x="29" y="70"/>
                    <a:pt x="29" y="68"/>
                    <a:pt x="29" y="67"/>
                  </a:cubicBezTo>
                  <a:cubicBezTo>
                    <a:pt x="29" y="67"/>
                    <a:pt x="29" y="67"/>
                    <a:pt x="29" y="67"/>
                  </a:cubicBezTo>
                  <a:cubicBezTo>
                    <a:pt x="29" y="69"/>
                    <a:pt x="28" y="71"/>
                    <a:pt x="29" y="73"/>
                  </a:cubicBezTo>
                  <a:cubicBezTo>
                    <a:pt x="29" y="74"/>
                    <a:pt x="30" y="75"/>
                    <a:pt x="31" y="76"/>
                  </a:cubicBezTo>
                  <a:cubicBezTo>
                    <a:pt x="32" y="76"/>
                    <a:pt x="33" y="76"/>
                    <a:pt x="34" y="76"/>
                  </a:cubicBezTo>
                  <a:cubicBezTo>
                    <a:pt x="38" y="79"/>
                    <a:pt x="36" y="81"/>
                    <a:pt x="41" y="85"/>
                  </a:cubicBezTo>
                  <a:cubicBezTo>
                    <a:pt x="43" y="86"/>
                    <a:pt x="43" y="87"/>
                    <a:pt x="43" y="89"/>
                  </a:cubicBezTo>
                  <a:cubicBezTo>
                    <a:pt x="43" y="90"/>
                    <a:pt x="43" y="90"/>
                    <a:pt x="43" y="91"/>
                  </a:cubicBezTo>
                  <a:cubicBezTo>
                    <a:pt x="43" y="93"/>
                    <a:pt x="43" y="93"/>
                    <a:pt x="43" y="94"/>
                  </a:cubicBezTo>
                  <a:cubicBezTo>
                    <a:pt x="42" y="94"/>
                    <a:pt x="42" y="94"/>
                    <a:pt x="42" y="95"/>
                  </a:cubicBezTo>
                  <a:cubicBezTo>
                    <a:pt x="41" y="98"/>
                    <a:pt x="43" y="102"/>
                    <a:pt x="41" y="106"/>
                  </a:cubicBezTo>
                  <a:cubicBezTo>
                    <a:pt x="40" y="107"/>
                    <a:pt x="39" y="106"/>
                    <a:pt x="38" y="107"/>
                  </a:cubicBezTo>
                  <a:cubicBezTo>
                    <a:pt x="38" y="108"/>
                    <a:pt x="38" y="109"/>
                    <a:pt x="38" y="110"/>
                  </a:cubicBezTo>
                  <a:cubicBezTo>
                    <a:pt x="38" y="112"/>
                    <a:pt x="37" y="114"/>
                    <a:pt x="37" y="115"/>
                  </a:cubicBezTo>
                  <a:cubicBezTo>
                    <a:pt x="37" y="116"/>
                    <a:pt x="37" y="117"/>
                    <a:pt x="36" y="117"/>
                  </a:cubicBezTo>
                  <a:cubicBezTo>
                    <a:pt x="36" y="116"/>
                    <a:pt x="35" y="116"/>
                    <a:pt x="35" y="116"/>
                  </a:cubicBezTo>
                  <a:cubicBezTo>
                    <a:pt x="35" y="117"/>
                    <a:pt x="35" y="117"/>
                    <a:pt x="35" y="118"/>
                  </a:cubicBezTo>
                  <a:cubicBezTo>
                    <a:pt x="35" y="119"/>
                    <a:pt x="36" y="119"/>
                    <a:pt x="36" y="120"/>
                  </a:cubicBezTo>
                  <a:cubicBezTo>
                    <a:pt x="35" y="120"/>
                    <a:pt x="35" y="120"/>
                    <a:pt x="35" y="120"/>
                  </a:cubicBezTo>
                  <a:cubicBezTo>
                    <a:pt x="35" y="120"/>
                    <a:pt x="34" y="119"/>
                    <a:pt x="34" y="120"/>
                  </a:cubicBezTo>
                  <a:cubicBezTo>
                    <a:pt x="33" y="120"/>
                    <a:pt x="34" y="121"/>
                    <a:pt x="34" y="122"/>
                  </a:cubicBezTo>
                  <a:cubicBezTo>
                    <a:pt x="34" y="122"/>
                    <a:pt x="33" y="122"/>
                    <a:pt x="33" y="122"/>
                  </a:cubicBezTo>
                  <a:cubicBezTo>
                    <a:pt x="33" y="123"/>
                    <a:pt x="33" y="125"/>
                    <a:pt x="34" y="126"/>
                  </a:cubicBezTo>
                  <a:cubicBezTo>
                    <a:pt x="34" y="127"/>
                    <a:pt x="34" y="128"/>
                    <a:pt x="34" y="128"/>
                  </a:cubicBezTo>
                  <a:close/>
                  <a:moveTo>
                    <a:pt x="132" y="85"/>
                  </a:moveTo>
                  <a:cubicBezTo>
                    <a:pt x="132" y="85"/>
                    <a:pt x="132" y="85"/>
                    <a:pt x="132" y="85"/>
                  </a:cubicBezTo>
                  <a:cubicBezTo>
                    <a:pt x="133" y="85"/>
                    <a:pt x="133" y="84"/>
                    <a:pt x="132" y="84"/>
                  </a:cubicBezTo>
                  <a:cubicBezTo>
                    <a:pt x="132" y="83"/>
                    <a:pt x="131" y="83"/>
                    <a:pt x="131" y="84"/>
                  </a:cubicBezTo>
                  <a:cubicBezTo>
                    <a:pt x="131" y="85"/>
                    <a:pt x="131" y="85"/>
                    <a:pt x="132" y="85"/>
                  </a:cubicBezTo>
                  <a:close/>
                  <a:moveTo>
                    <a:pt x="131" y="81"/>
                  </a:moveTo>
                  <a:cubicBezTo>
                    <a:pt x="131" y="81"/>
                    <a:pt x="130" y="82"/>
                    <a:pt x="131" y="82"/>
                  </a:cubicBezTo>
                  <a:cubicBezTo>
                    <a:pt x="131" y="82"/>
                    <a:pt x="132" y="82"/>
                    <a:pt x="132" y="82"/>
                  </a:cubicBezTo>
                  <a:cubicBezTo>
                    <a:pt x="132" y="81"/>
                    <a:pt x="133" y="79"/>
                    <a:pt x="132" y="79"/>
                  </a:cubicBezTo>
                  <a:cubicBezTo>
                    <a:pt x="131" y="78"/>
                    <a:pt x="131" y="79"/>
                    <a:pt x="131" y="81"/>
                  </a:cubicBezTo>
                  <a:close/>
                  <a:moveTo>
                    <a:pt x="126" y="84"/>
                  </a:moveTo>
                  <a:cubicBezTo>
                    <a:pt x="126" y="85"/>
                    <a:pt x="126" y="86"/>
                    <a:pt x="126" y="87"/>
                  </a:cubicBezTo>
                  <a:cubicBezTo>
                    <a:pt x="126" y="88"/>
                    <a:pt x="126" y="87"/>
                    <a:pt x="127" y="87"/>
                  </a:cubicBezTo>
                  <a:cubicBezTo>
                    <a:pt x="127" y="87"/>
                    <a:pt x="128" y="87"/>
                    <a:pt x="128" y="87"/>
                  </a:cubicBezTo>
                  <a:cubicBezTo>
                    <a:pt x="129" y="85"/>
                    <a:pt x="128" y="84"/>
                    <a:pt x="129" y="82"/>
                  </a:cubicBezTo>
                  <a:cubicBezTo>
                    <a:pt x="129" y="82"/>
                    <a:pt x="129" y="83"/>
                    <a:pt x="129" y="83"/>
                  </a:cubicBezTo>
                  <a:cubicBezTo>
                    <a:pt x="129" y="82"/>
                    <a:pt x="130" y="81"/>
                    <a:pt x="130" y="80"/>
                  </a:cubicBezTo>
                  <a:cubicBezTo>
                    <a:pt x="129" y="80"/>
                    <a:pt x="128" y="80"/>
                    <a:pt x="127" y="81"/>
                  </a:cubicBezTo>
                  <a:cubicBezTo>
                    <a:pt x="126" y="81"/>
                    <a:pt x="126" y="83"/>
                    <a:pt x="126" y="84"/>
                  </a:cubicBezTo>
                  <a:close/>
                  <a:moveTo>
                    <a:pt x="136" y="83"/>
                  </a:moveTo>
                  <a:cubicBezTo>
                    <a:pt x="137" y="82"/>
                    <a:pt x="138" y="83"/>
                    <a:pt x="137" y="85"/>
                  </a:cubicBezTo>
                  <a:cubicBezTo>
                    <a:pt x="135" y="86"/>
                    <a:pt x="135" y="84"/>
                    <a:pt x="136" y="83"/>
                  </a:cubicBezTo>
                  <a:close/>
                  <a:moveTo>
                    <a:pt x="122" y="85"/>
                  </a:moveTo>
                  <a:cubicBezTo>
                    <a:pt x="122" y="85"/>
                    <a:pt x="122" y="84"/>
                    <a:pt x="122" y="84"/>
                  </a:cubicBezTo>
                  <a:cubicBezTo>
                    <a:pt x="122" y="82"/>
                    <a:pt x="122" y="81"/>
                    <a:pt x="123" y="81"/>
                  </a:cubicBezTo>
                  <a:cubicBezTo>
                    <a:pt x="124" y="82"/>
                    <a:pt x="124" y="84"/>
                    <a:pt x="123" y="84"/>
                  </a:cubicBezTo>
                  <a:cubicBezTo>
                    <a:pt x="123" y="85"/>
                    <a:pt x="122" y="85"/>
                    <a:pt x="122" y="85"/>
                  </a:cubicBezTo>
                  <a:close/>
                  <a:moveTo>
                    <a:pt x="123" y="79"/>
                  </a:moveTo>
                  <a:cubicBezTo>
                    <a:pt x="122" y="80"/>
                    <a:pt x="121" y="80"/>
                    <a:pt x="121" y="81"/>
                  </a:cubicBezTo>
                  <a:cubicBezTo>
                    <a:pt x="120" y="84"/>
                    <a:pt x="121" y="85"/>
                    <a:pt x="122" y="86"/>
                  </a:cubicBezTo>
                  <a:cubicBezTo>
                    <a:pt x="123" y="86"/>
                    <a:pt x="124" y="87"/>
                    <a:pt x="124" y="86"/>
                  </a:cubicBezTo>
                  <a:cubicBezTo>
                    <a:pt x="125" y="86"/>
                    <a:pt x="126" y="82"/>
                    <a:pt x="126" y="81"/>
                  </a:cubicBezTo>
                  <a:cubicBezTo>
                    <a:pt x="126" y="79"/>
                    <a:pt x="126" y="81"/>
                    <a:pt x="126" y="80"/>
                  </a:cubicBezTo>
                  <a:cubicBezTo>
                    <a:pt x="126" y="79"/>
                    <a:pt x="127" y="78"/>
                    <a:pt x="127" y="78"/>
                  </a:cubicBezTo>
                  <a:cubicBezTo>
                    <a:pt x="127" y="77"/>
                    <a:pt x="126" y="76"/>
                    <a:pt x="126" y="76"/>
                  </a:cubicBezTo>
                  <a:cubicBezTo>
                    <a:pt x="126" y="75"/>
                    <a:pt x="125" y="75"/>
                    <a:pt x="125" y="76"/>
                  </a:cubicBezTo>
                  <a:cubicBezTo>
                    <a:pt x="124" y="77"/>
                    <a:pt x="124" y="78"/>
                    <a:pt x="123" y="79"/>
                  </a:cubicBezTo>
                  <a:cubicBezTo>
                    <a:pt x="123" y="79"/>
                    <a:pt x="123" y="79"/>
                    <a:pt x="123" y="79"/>
                  </a:cubicBezTo>
                  <a:close/>
                  <a:moveTo>
                    <a:pt x="55" y="18"/>
                  </a:moveTo>
                  <a:cubicBezTo>
                    <a:pt x="55" y="19"/>
                    <a:pt x="56" y="18"/>
                    <a:pt x="57" y="18"/>
                  </a:cubicBezTo>
                  <a:cubicBezTo>
                    <a:pt x="57" y="18"/>
                    <a:pt x="59" y="17"/>
                    <a:pt x="59" y="16"/>
                  </a:cubicBezTo>
                  <a:cubicBezTo>
                    <a:pt x="59" y="15"/>
                    <a:pt x="59" y="14"/>
                    <a:pt x="58" y="14"/>
                  </a:cubicBezTo>
                  <a:cubicBezTo>
                    <a:pt x="58" y="15"/>
                    <a:pt x="57" y="15"/>
                    <a:pt x="57" y="15"/>
                  </a:cubicBezTo>
                  <a:cubicBezTo>
                    <a:pt x="56" y="15"/>
                    <a:pt x="55" y="15"/>
                    <a:pt x="55" y="18"/>
                  </a:cubicBezTo>
                  <a:close/>
                  <a:moveTo>
                    <a:pt x="24" y="17"/>
                  </a:moveTo>
                  <a:cubicBezTo>
                    <a:pt x="24" y="16"/>
                    <a:pt x="25" y="16"/>
                    <a:pt x="26" y="16"/>
                  </a:cubicBezTo>
                  <a:cubicBezTo>
                    <a:pt x="26" y="16"/>
                    <a:pt x="26" y="17"/>
                    <a:pt x="25" y="18"/>
                  </a:cubicBezTo>
                  <a:cubicBezTo>
                    <a:pt x="25" y="19"/>
                    <a:pt x="24" y="20"/>
                    <a:pt x="23" y="20"/>
                  </a:cubicBezTo>
                  <a:cubicBezTo>
                    <a:pt x="23" y="19"/>
                    <a:pt x="23" y="18"/>
                    <a:pt x="24" y="17"/>
                  </a:cubicBezTo>
                  <a:close/>
                  <a:moveTo>
                    <a:pt x="30" y="69"/>
                  </a:moveTo>
                  <a:cubicBezTo>
                    <a:pt x="30" y="70"/>
                    <a:pt x="30" y="70"/>
                    <a:pt x="30" y="69"/>
                  </a:cubicBezTo>
                  <a:cubicBezTo>
                    <a:pt x="30" y="69"/>
                    <a:pt x="30" y="69"/>
                    <a:pt x="30" y="68"/>
                  </a:cubicBezTo>
                  <a:cubicBezTo>
                    <a:pt x="30" y="68"/>
                    <a:pt x="30" y="68"/>
                    <a:pt x="30" y="68"/>
                  </a:cubicBezTo>
                  <a:cubicBezTo>
                    <a:pt x="29" y="68"/>
                    <a:pt x="29" y="69"/>
                    <a:pt x="30" y="69"/>
                  </a:cubicBezTo>
                  <a:close/>
                  <a:moveTo>
                    <a:pt x="22" y="59"/>
                  </a:moveTo>
                  <a:cubicBezTo>
                    <a:pt x="22" y="59"/>
                    <a:pt x="22" y="59"/>
                    <a:pt x="22" y="59"/>
                  </a:cubicBezTo>
                  <a:cubicBezTo>
                    <a:pt x="22" y="58"/>
                    <a:pt x="22" y="58"/>
                    <a:pt x="22" y="57"/>
                  </a:cubicBezTo>
                  <a:cubicBezTo>
                    <a:pt x="22" y="57"/>
                    <a:pt x="22" y="57"/>
                    <a:pt x="21" y="57"/>
                  </a:cubicBezTo>
                  <a:cubicBezTo>
                    <a:pt x="21" y="58"/>
                    <a:pt x="21" y="59"/>
                    <a:pt x="21" y="59"/>
                  </a:cubicBezTo>
                  <a:cubicBezTo>
                    <a:pt x="22" y="60"/>
                    <a:pt x="22" y="60"/>
                    <a:pt x="22" y="59"/>
                  </a:cubicBezTo>
                  <a:close/>
                  <a:moveTo>
                    <a:pt x="21" y="65"/>
                  </a:moveTo>
                  <a:cubicBezTo>
                    <a:pt x="22" y="63"/>
                    <a:pt x="20" y="61"/>
                    <a:pt x="19" y="63"/>
                  </a:cubicBezTo>
                  <a:cubicBezTo>
                    <a:pt x="18" y="65"/>
                    <a:pt x="20" y="66"/>
                    <a:pt x="21" y="65"/>
                  </a:cubicBezTo>
                  <a:close/>
                  <a:moveTo>
                    <a:pt x="29" y="67"/>
                  </a:moveTo>
                  <a:cubicBezTo>
                    <a:pt x="29" y="67"/>
                    <a:pt x="29" y="67"/>
                    <a:pt x="29" y="67"/>
                  </a:cubicBezTo>
                  <a:cubicBezTo>
                    <a:pt x="29" y="66"/>
                    <a:pt x="29" y="65"/>
                    <a:pt x="29" y="64"/>
                  </a:cubicBezTo>
                  <a:cubicBezTo>
                    <a:pt x="29" y="63"/>
                    <a:pt x="28" y="64"/>
                    <a:pt x="28" y="64"/>
                  </a:cubicBezTo>
                  <a:cubicBezTo>
                    <a:pt x="28" y="64"/>
                    <a:pt x="28" y="63"/>
                    <a:pt x="28" y="63"/>
                  </a:cubicBezTo>
                  <a:cubicBezTo>
                    <a:pt x="28" y="63"/>
                    <a:pt x="27" y="62"/>
                    <a:pt x="27" y="63"/>
                  </a:cubicBezTo>
                  <a:cubicBezTo>
                    <a:pt x="27" y="63"/>
                    <a:pt x="27" y="64"/>
                    <a:pt x="27" y="65"/>
                  </a:cubicBezTo>
                  <a:cubicBezTo>
                    <a:pt x="28" y="66"/>
                    <a:pt x="28" y="66"/>
                    <a:pt x="29" y="67"/>
                  </a:cubicBezTo>
                  <a:close/>
                  <a:moveTo>
                    <a:pt x="26" y="63"/>
                  </a:moveTo>
                  <a:cubicBezTo>
                    <a:pt x="25" y="63"/>
                    <a:pt x="25" y="62"/>
                    <a:pt x="24" y="62"/>
                  </a:cubicBezTo>
                  <a:cubicBezTo>
                    <a:pt x="24" y="62"/>
                    <a:pt x="24" y="62"/>
                    <a:pt x="23" y="62"/>
                  </a:cubicBezTo>
                  <a:cubicBezTo>
                    <a:pt x="23" y="62"/>
                    <a:pt x="23" y="62"/>
                    <a:pt x="22" y="62"/>
                  </a:cubicBezTo>
                  <a:cubicBezTo>
                    <a:pt x="22" y="62"/>
                    <a:pt x="23" y="63"/>
                    <a:pt x="22" y="63"/>
                  </a:cubicBezTo>
                  <a:cubicBezTo>
                    <a:pt x="22" y="63"/>
                    <a:pt x="22" y="63"/>
                    <a:pt x="21" y="63"/>
                  </a:cubicBezTo>
                  <a:cubicBezTo>
                    <a:pt x="21" y="63"/>
                    <a:pt x="21" y="64"/>
                    <a:pt x="21" y="64"/>
                  </a:cubicBezTo>
                  <a:cubicBezTo>
                    <a:pt x="22" y="64"/>
                    <a:pt x="23" y="64"/>
                    <a:pt x="24" y="64"/>
                  </a:cubicBezTo>
                  <a:cubicBezTo>
                    <a:pt x="25" y="64"/>
                    <a:pt x="26" y="65"/>
                    <a:pt x="27" y="64"/>
                  </a:cubicBezTo>
                  <a:cubicBezTo>
                    <a:pt x="27" y="64"/>
                    <a:pt x="27" y="63"/>
                    <a:pt x="27" y="63"/>
                  </a:cubicBezTo>
                  <a:cubicBezTo>
                    <a:pt x="26" y="62"/>
                    <a:pt x="26" y="63"/>
                    <a:pt x="26" y="63"/>
                  </a:cubicBezTo>
                  <a:close/>
                  <a:moveTo>
                    <a:pt x="22" y="60"/>
                  </a:moveTo>
                  <a:cubicBezTo>
                    <a:pt x="22" y="60"/>
                    <a:pt x="23" y="60"/>
                    <a:pt x="22" y="60"/>
                  </a:cubicBezTo>
                  <a:cubicBezTo>
                    <a:pt x="21" y="60"/>
                    <a:pt x="22" y="60"/>
                    <a:pt x="21" y="61"/>
                  </a:cubicBezTo>
                  <a:cubicBezTo>
                    <a:pt x="21" y="61"/>
                    <a:pt x="20" y="59"/>
                    <a:pt x="18" y="59"/>
                  </a:cubicBezTo>
                  <a:cubicBezTo>
                    <a:pt x="17" y="59"/>
                    <a:pt x="17" y="59"/>
                    <a:pt x="16" y="60"/>
                  </a:cubicBezTo>
                  <a:cubicBezTo>
                    <a:pt x="16" y="60"/>
                    <a:pt x="16" y="61"/>
                    <a:pt x="16" y="61"/>
                  </a:cubicBezTo>
                  <a:cubicBezTo>
                    <a:pt x="17" y="61"/>
                    <a:pt x="17" y="61"/>
                    <a:pt x="18" y="61"/>
                  </a:cubicBezTo>
                  <a:cubicBezTo>
                    <a:pt x="19" y="61"/>
                    <a:pt x="19" y="62"/>
                    <a:pt x="21" y="62"/>
                  </a:cubicBezTo>
                  <a:cubicBezTo>
                    <a:pt x="22" y="62"/>
                    <a:pt x="22" y="61"/>
                    <a:pt x="22" y="60"/>
                  </a:cubicBezTo>
                  <a:close/>
                  <a:moveTo>
                    <a:pt x="32" y="14"/>
                  </a:moveTo>
                  <a:cubicBezTo>
                    <a:pt x="32" y="13"/>
                    <a:pt x="32" y="13"/>
                    <a:pt x="32" y="13"/>
                  </a:cubicBezTo>
                  <a:cubicBezTo>
                    <a:pt x="32" y="14"/>
                    <a:pt x="32" y="15"/>
                    <a:pt x="32" y="16"/>
                  </a:cubicBezTo>
                  <a:cubicBezTo>
                    <a:pt x="32" y="16"/>
                    <a:pt x="32" y="16"/>
                    <a:pt x="32" y="16"/>
                  </a:cubicBezTo>
                  <a:cubicBezTo>
                    <a:pt x="31" y="16"/>
                    <a:pt x="31" y="16"/>
                    <a:pt x="31" y="16"/>
                  </a:cubicBezTo>
                  <a:cubicBezTo>
                    <a:pt x="31" y="16"/>
                    <a:pt x="31" y="15"/>
                    <a:pt x="31" y="15"/>
                  </a:cubicBezTo>
                  <a:cubicBezTo>
                    <a:pt x="31" y="14"/>
                    <a:pt x="31" y="14"/>
                    <a:pt x="32" y="14"/>
                  </a:cubicBezTo>
                  <a:close/>
                  <a:moveTo>
                    <a:pt x="80" y="47"/>
                  </a:moveTo>
                  <a:cubicBezTo>
                    <a:pt x="80" y="47"/>
                    <a:pt x="80" y="47"/>
                    <a:pt x="80" y="47"/>
                  </a:cubicBezTo>
                  <a:cubicBezTo>
                    <a:pt x="80" y="50"/>
                    <a:pt x="80" y="50"/>
                    <a:pt x="79" y="50"/>
                  </a:cubicBezTo>
                  <a:cubicBezTo>
                    <a:pt x="77" y="50"/>
                    <a:pt x="75" y="48"/>
                    <a:pt x="72" y="48"/>
                  </a:cubicBezTo>
                  <a:cubicBezTo>
                    <a:pt x="72" y="48"/>
                    <a:pt x="73" y="50"/>
                    <a:pt x="72" y="50"/>
                  </a:cubicBezTo>
                  <a:cubicBezTo>
                    <a:pt x="72" y="51"/>
                    <a:pt x="71" y="50"/>
                    <a:pt x="71" y="50"/>
                  </a:cubicBezTo>
                  <a:cubicBezTo>
                    <a:pt x="70" y="49"/>
                    <a:pt x="69" y="48"/>
                    <a:pt x="68" y="47"/>
                  </a:cubicBezTo>
                  <a:cubicBezTo>
                    <a:pt x="68" y="46"/>
                    <a:pt x="69" y="45"/>
                    <a:pt x="68" y="44"/>
                  </a:cubicBezTo>
                  <a:cubicBezTo>
                    <a:pt x="66" y="44"/>
                    <a:pt x="64" y="44"/>
                    <a:pt x="62" y="44"/>
                  </a:cubicBezTo>
                  <a:cubicBezTo>
                    <a:pt x="62" y="44"/>
                    <a:pt x="62" y="46"/>
                    <a:pt x="62" y="46"/>
                  </a:cubicBezTo>
                  <a:cubicBezTo>
                    <a:pt x="61" y="46"/>
                    <a:pt x="60" y="46"/>
                    <a:pt x="60" y="45"/>
                  </a:cubicBezTo>
                  <a:cubicBezTo>
                    <a:pt x="60" y="45"/>
                    <a:pt x="60" y="45"/>
                    <a:pt x="61" y="45"/>
                  </a:cubicBezTo>
                  <a:cubicBezTo>
                    <a:pt x="61" y="45"/>
                    <a:pt x="62" y="45"/>
                    <a:pt x="62" y="45"/>
                  </a:cubicBezTo>
                  <a:cubicBezTo>
                    <a:pt x="62" y="44"/>
                    <a:pt x="62" y="44"/>
                    <a:pt x="62" y="43"/>
                  </a:cubicBezTo>
                  <a:cubicBezTo>
                    <a:pt x="63" y="43"/>
                    <a:pt x="62" y="42"/>
                    <a:pt x="62" y="42"/>
                  </a:cubicBezTo>
                  <a:cubicBezTo>
                    <a:pt x="63" y="41"/>
                    <a:pt x="63" y="41"/>
                    <a:pt x="63" y="41"/>
                  </a:cubicBezTo>
                  <a:cubicBezTo>
                    <a:pt x="63" y="41"/>
                    <a:pt x="63" y="41"/>
                    <a:pt x="63" y="41"/>
                  </a:cubicBezTo>
                  <a:cubicBezTo>
                    <a:pt x="64" y="40"/>
                    <a:pt x="64" y="39"/>
                    <a:pt x="64" y="38"/>
                  </a:cubicBezTo>
                  <a:cubicBezTo>
                    <a:pt x="65" y="37"/>
                    <a:pt x="65" y="38"/>
                    <a:pt x="65" y="38"/>
                  </a:cubicBezTo>
                  <a:cubicBezTo>
                    <a:pt x="66" y="38"/>
                    <a:pt x="67" y="37"/>
                    <a:pt x="67" y="38"/>
                  </a:cubicBezTo>
                  <a:cubicBezTo>
                    <a:pt x="67" y="39"/>
                    <a:pt x="67" y="40"/>
                    <a:pt x="67" y="41"/>
                  </a:cubicBezTo>
                  <a:cubicBezTo>
                    <a:pt x="67" y="41"/>
                    <a:pt x="66" y="42"/>
                    <a:pt x="67" y="43"/>
                  </a:cubicBezTo>
                  <a:cubicBezTo>
                    <a:pt x="67" y="43"/>
                    <a:pt x="67" y="43"/>
                    <a:pt x="68" y="43"/>
                  </a:cubicBezTo>
                  <a:cubicBezTo>
                    <a:pt x="68" y="42"/>
                    <a:pt x="68" y="41"/>
                    <a:pt x="68" y="40"/>
                  </a:cubicBezTo>
                  <a:cubicBezTo>
                    <a:pt x="68" y="40"/>
                    <a:pt x="68" y="39"/>
                    <a:pt x="68" y="38"/>
                  </a:cubicBezTo>
                  <a:cubicBezTo>
                    <a:pt x="68" y="38"/>
                    <a:pt x="68" y="39"/>
                    <a:pt x="68" y="39"/>
                  </a:cubicBezTo>
                  <a:cubicBezTo>
                    <a:pt x="69" y="40"/>
                    <a:pt x="69" y="40"/>
                    <a:pt x="70" y="41"/>
                  </a:cubicBezTo>
                  <a:cubicBezTo>
                    <a:pt x="70" y="41"/>
                    <a:pt x="70" y="42"/>
                    <a:pt x="70" y="43"/>
                  </a:cubicBezTo>
                  <a:cubicBezTo>
                    <a:pt x="70" y="43"/>
                    <a:pt x="70" y="44"/>
                    <a:pt x="70" y="44"/>
                  </a:cubicBezTo>
                  <a:cubicBezTo>
                    <a:pt x="71" y="44"/>
                    <a:pt x="72" y="42"/>
                    <a:pt x="71" y="40"/>
                  </a:cubicBezTo>
                  <a:cubicBezTo>
                    <a:pt x="70" y="39"/>
                    <a:pt x="70" y="40"/>
                    <a:pt x="70" y="38"/>
                  </a:cubicBezTo>
                  <a:cubicBezTo>
                    <a:pt x="70" y="37"/>
                    <a:pt x="71" y="38"/>
                    <a:pt x="72" y="39"/>
                  </a:cubicBezTo>
                  <a:cubicBezTo>
                    <a:pt x="72" y="39"/>
                    <a:pt x="71" y="39"/>
                    <a:pt x="72" y="40"/>
                  </a:cubicBezTo>
                  <a:cubicBezTo>
                    <a:pt x="72" y="42"/>
                    <a:pt x="72" y="46"/>
                    <a:pt x="74" y="45"/>
                  </a:cubicBezTo>
                  <a:cubicBezTo>
                    <a:pt x="75" y="45"/>
                    <a:pt x="74" y="44"/>
                    <a:pt x="74" y="43"/>
                  </a:cubicBezTo>
                  <a:cubicBezTo>
                    <a:pt x="75" y="41"/>
                    <a:pt x="75" y="41"/>
                    <a:pt x="75" y="42"/>
                  </a:cubicBezTo>
                  <a:cubicBezTo>
                    <a:pt x="76" y="43"/>
                    <a:pt x="77" y="45"/>
                    <a:pt x="76" y="46"/>
                  </a:cubicBezTo>
                  <a:cubicBezTo>
                    <a:pt x="76" y="47"/>
                    <a:pt x="75" y="45"/>
                    <a:pt x="74" y="46"/>
                  </a:cubicBezTo>
                  <a:cubicBezTo>
                    <a:pt x="74" y="46"/>
                    <a:pt x="74" y="47"/>
                    <a:pt x="74" y="47"/>
                  </a:cubicBezTo>
                  <a:cubicBezTo>
                    <a:pt x="74" y="47"/>
                    <a:pt x="75" y="47"/>
                    <a:pt x="75" y="47"/>
                  </a:cubicBezTo>
                  <a:cubicBezTo>
                    <a:pt x="77" y="47"/>
                    <a:pt x="76" y="46"/>
                    <a:pt x="78" y="46"/>
                  </a:cubicBezTo>
                  <a:cubicBezTo>
                    <a:pt x="78" y="46"/>
                    <a:pt x="78" y="46"/>
                    <a:pt x="79" y="46"/>
                  </a:cubicBezTo>
                  <a:cubicBezTo>
                    <a:pt x="79" y="46"/>
                    <a:pt x="78" y="47"/>
                    <a:pt x="79" y="47"/>
                  </a:cubicBezTo>
                  <a:cubicBezTo>
                    <a:pt x="79" y="47"/>
                    <a:pt x="80" y="47"/>
                    <a:pt x="80" y="47"/>
                  </a:cubicBezTo>
                  <a:close/>
                  <a:moveTo>
                    <a:pt x="91" y="58"/>
                  </a:moveTo>
                  <a:cubicBezTo>
                    <a:pt x="91" y="58"/>
                    <a:pt x="91" y="58"/>
                    <a:pt x="90" y="58"/>
                  </a:cubicBezTo>
                  <a:cubicBezTo>
                    <a:pt x="90" y="58"/>
                    <a:pt x="90" y="58"/>
                    <a:pt x="90" y="58"/>
                  </a:cubicBezTo>
                  <a:cubicBezTo>
                    <a:pt x="90" y="58"/>
                    <a:pt x="90" y="57"/>
                    <a:pt x="90" y="57"/>
                  </a:cubicBezTo>
                  <a:cubicBezTo>
                    <a:pt x="89" y="55"/>
                    <a:pt x="87" y="54"/>
                    <a:pt x="88" y="53"/>
                  </a:cubicBezTo>
                  <a:cubicBezTo>
                    <a:pt x="89" y="51"/>
                    <a:pt x="89" y="56"/>
                    <a:pt x="91" y="57"/>
                  </a:cubicBezTo>
                  <a:cubicBezTo>
                    <a:pt x="91" y="57"/>
                    <a:pt x="91" y="57"/>
                    <a:pt x="91" y="58"/>
                  </a:cubicBezTo>
                  <a:close/>
                  <a:moveTo>
                    <a:pt x="87" y="98"/>
                  </a:moveTo>
                  <a:cubicBezTo>
                    <a:pt x="86" y="99"/>
                    <a:pt x="85" y="99"/>
                    <a:pt x="85" y="101"/>
                  </a:cubicBezTo>
                  <a:cubicBezTo>
                    <a:pt x="85" y="102"/>
                    <a:pt x="85" y="103"/>
                    <a:pt x="85" y="105"/>
                  </a:cubicBezTo>
                  <a:cubicBezTo>
                    <a:pt x="85" y="105"/>
                    <a:pt x="85" y="105"/>
                    <a:pt x="85" y="106"/>
                  </a:cubicBezTo>
                  <a:cubicBezTo>
                    <a:pt x="85" y="107"/>
                    <a:pt x="84" y="109"/>
                    <a:pt x="84" y="111"/>
                  </a:cubicBezTo>
                  <a:cubicBezTo>
                    <a:pt x="85" y="111"/>
                    <a:pt x="86" y="112"/>
                    <a:pt x="86" y="111"/>
                  </a:cubicBezTo>
                  <a:cubicBezTo>
                    <a:pt x="87" y="110"/>
                    <a:pt x="87" y="108"/>
                    <a:pt x="88" y="106"/>
                  </a:cubicBezTo>
                  <a:cubicBezTo>
                    <a:pt x="88" y="103"/>
                    <a:pt x="89" y="102"/>
                    <a:pt x="89" y="99"/>
                  </a:cubicBezTo>
                  <a:cubicBezTo>
                    <a:pt x="89" y="97"/>
                    <a:pt x="89" y="97"/>
                    <a:pt x="88" y="96"/>
                  </a:cubicBezTo>
                  <a:cubicBezTo>
                    <a:pt x="88" y="96"/>
                    <a:pt x="87" y="98"/>
                    <a:pt x="87" y="98"/>
                  </a:cubicBezTo>
                  <a:close/>
                  <a:moveTo>
                    <a:pt x="130" y="73"/>
                  </a:moveTo>
                  <a:cubicBezTo>
                    <a:pt x="129" y="73"/>
                    <a:pt x="129" y="73"/>
                    <a:pt x="129" y="73"/>
                  </a:cubicBezTo>
                  <a:cubicBezTo>
                    <a:pt x="129" y="73"/>
                    <a:pt x="129" y="75"/>
                    <a:pt x="128" y="75"/>
                  </a:cubicBezTo>
                  <a:cubicBezTo>
                    <a:pt x="128" y="75"/>
                    <a:pt x="128" y="73"/>
                    <a:pt x="128" y="73"/>
                  </a:cubicBezTo>
                  <a:cubicBezTo>
                    <a:pt x="128" y="74"/>
                    <a:pt x="128" y="75"/>
                    <a:pt x="128" y="76"/>
                  </a:cubicBezTo>
                  <a:cubicBezTo>
                    <a:pt x="128" y="76"/>
                    <a:pt x="129" y="76"/>
                    <a:pt x="129" y="76"/>
                  </a:cubicBezTo>
                  <a:cubicBezTo>
                    <a:pt x="129" y="76"/>
                    <a:pt x="129" y="77"/>
                    <a:pt x="129" y="77"/>
                  </a:cubicBezTo>
                  <a:cubicBezTo>
                    <a:pt x="129" y="77"/>
                    <a:pt x="130" y="77"/>
                    <a:pt x="130" y="77"/>
                  </a:cubicBezTo>
                  <a:cubicBezTo>
                    <a:pt x="132" y="77"/>
                    <a:pt x="131" y="73"/>
                    <a:pt x="130" y="73"/>
                  </a:cubicBezTo>
                  <a:cubicBezTo>
                    <a:pt x="130" y="73"/>
                    <a:pt x="130" y="73"/>
                    <a:pt x="130" y="73"/>
                  </a:cubicBezTo>
                  <a:close/>
                  <a:moveTo>
                    <a:pt x="125" y="75"/>
                  </a:moveTo>
                  <a:cubicBezTo>
                    <a:pt x="125" y="75"/>
                    <a:pt x="126" y="75"/>
                    <a:pt x="126" y="75"/>
                  </a:cubicBezTo>
                  <a:cubicBezTo>
                    <a:pt x="127" y="74"/>
                    <a:pt x="126" y="74"/>
                    <a:pt x="126" y="74"/>
                  </a:cubicBezTo>
                  <a:cubicBezTo>
                    <a:pt x="127" y="73"/>
                    <a:pt x="127" y="74"/>
                    <a:pt x="127" y="74"/>
                  </a:cubicBezTo>
                  <a:cubicBezTo>
                    <a:pt x="127" y="73"/>
                    <a:pt x="127" y="73"/>
                    <a:pt x="128" y="73"/>
                  </a:cubicBezTo>
                  <a:cubicBezTo>
                    <a:pt x="128" y="73"/>
                    <a:pt x="128" y="72"/>
                    <a:pt x="128" y="72"/>
                  </a:cubicBezTo>
                  <a:cubicBezTo>
                    <a:pt x="128" y="71"/>
                    <a:pt x="129" y="71"/>
                    <a:pt x="129" y="72"/>
                  </a:cubicBezTo>
                  <a:cubicBezTo>
                    <a:pt x="129" y="72"/>
                    <a:pt x="128" y="73"/>
                    <a:pt x="128" y="73"/>
                  </a:cubicBezTo>
                  <a:cubicBezTo>
                    <a:pt x="129" y="73"/>
                    <a:pt x="129" y="72"/>
                    <a:pt x="129" y="72"/>
                  </a:cubicBezTo>
                  <a:cubicBezTo>
                    <a:pt x="130" y="72"/>
                    <a:pt x="130" y="71"/>
                    <a:pt x="130" y="71"/>
                  </a:cubicBezTo>
                  <a:cubicBezTo>
                    <a:pt x="130" y="71"/>
                    <a:pt x="129" y="71"/>
                    <a:pt x="129" y="71"/>
                  </a:cubicBezTo>
                  <a:cubicBezTo>
                    <a:pt x="129" y="71"/>
                    <a:pt x="129" y="70"/>
                    <a:pt x="129" y="69"/>
                  </a:cubicBezTo>
                  <a:cubicBezTo>
                    <a:pt x="129" y="69"/>
                    <a:pt x="128" y="70"/>
                    <a:pt x="128" y="69"/>
                  </a:cubicBezTo>
                  <a:cubicBezTo>
                    <a:pt x="128" y="68"/>
                    <a:pt x="128" y="67"/>
                    <a:pt x="128" y="66"/>
                  </a:cubicBezTo>
                  <a:cubicBezTo>
                    <a:pt x="128" y="65"/>
                    <a:pt x="127" y="65"/>
                    <a:pt x="127" y="66"/>
                  </a:cubicBezTo>
                  <a:cubicBezTo>
                    <a:pt x="126" y="68"/>
                    <a:pt x="126" y="67"/>
                    <a:pt x="126" y="69"/>
                  </a:cubicBezTo>
                  <a:cubicBezTo>
                    <a:pt x="126" y="69"/>
                    <a:pt x="127" y="72"/>
                    <a:pt x="127" y="72"/>
                  </a:cubicBezTo>
                  <a:cubicBezTo>
                    <a:pt x="126" y="73"/>
                    <a:pt x="125" y="72"/>
                    <a:pt x="125" y="75"/>
                  </a:cubicBezTo>
                  <a:close/>
                  <a:moveTo>
                    <a:pt x="127" y="60"/>
                  </a:moveTo>
                  <a:cubicBezTo>
                    <a:pt x="127" y="60"/>
                    <a:pt x="127" y="60"/>
                    <a:pt x="127" y="59"/>
                  </a:cubicBezTo>
                  <a:cubicBezTo>
                    <a:pt x="127" y="59"/>
                    <a:pt x="126" y="59"/>
                    <a:pt x="126" y="59"/>
                  </a:cubicBezTo>
                  <a:cubicBezTo>
                    <a:pt x="126" y="60"/>
                    <a:pt x="126" y="61"/>
                    <a:pt x="126" y="61"/>
                  </a:cubicBezTo>
                  <a:cubicBezTo>
                    <a:pt x="126" y="62"/>
                    <a:pt x="125" y="62"/>
                    <a:pt x="126" y="63"/>
                  </a:cubicBezTo>
                  <a:cubicBezTo>
                    <a:pt x="126" y="63"/>
                    <a:pt x="127" y="63"/>
                    <a:pt x="127" y="63"/>
                  </a:cubicBezTo>
                  <a:cubicBezTo>
                    <a:pt x="127" y="63"/>
                    <a:pt x="127" y="62"/>
                    <a:pt x="127" y="61"/>
                  </a:cubicBezTo>
                  <a:cubicBezTo>
                    <a:pt x="127" y="61"/>
                    <a:pt x="127" y="61"/>
                    <a:pt x="127"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5" name="Freeform 182"/>
            <p:cNvSpPr/>
            <p:nvPr/>
          </p:nvSpPr>
          <p:spPr bwMode="auto">
            <a:xfrm>
              <a:off x="11421531" y="1504046"/>
              <a:ext cx="85301" cy="141879"/>
            </a:xfrm>
            <a:custGeom>
              <a:avLst/>
              <a:gdLst>
                <a:gd name="T0" fmla="*/ 4 w 45"/>
                <a:gd name="T1" fmla="*/ 46 h 75"/>
                <a:gd name="T2" fmla="*/ 4 w 45"/>
                <a:gd name="T3" fmla="*/ 40 h 75"/>
                <a:gd name="T4" fmla="*/ 9 w 45"/>
                <a:gd name="T5" fmla="*/ 40 h 75"/>
                <a:gd name="T6" fmla="*/ 6 w 45"/>
                <a:gd name="T7" fmla="*/ 30 h 75"/>
                <a:gd name="T8" fmla="*/ 12 w 45"/>
                <a:gd name="T9" fmla="*/ 11 h 75"/>
                <a:gd name="T10" fmla="*/ 45 w 45"/>
                <a:gd name="T11" fmla="*/ 11 h 75"/>
                <a:gd name="T12" fmla="*/ 41 w 45"/>
                <a:gd name="T13" fmla="*/ 19 h 75"/>
                <a:gd name="T14" fmla="*/ 27 w 45"/>
                <a:gd name="T15" fmla="*/ 13 h 75"/>
                <a:gd name="T16" fmla="*/ 15 w 45"/>
                <a:gd name="T17" fmla="*/ 29 h 75"/>
                <a:gd name="T18" fmla="*/ 18 w 45"/>
                <a:gd name="T19" fmla="*/ 39 h 75"/>
                <a:gd name="T20" fmla="*/ 19 w 45"/>
                <a:gd name="T21" fmla="*/ 40 h 75"/>
                <a:gd name="T22" fmla="*/ 31 w 45"/>
                <a:gd name="T23" fmla="*/ 40 h 75"/>
                <a:gd name="T24" fmla="*/ 31 w 45"/>
                <a:gd name="T25" fmla="*/ 46 h 75"/>
                <a:gd name="T26" fmla="*/ 21 w 45"/>
                <a:gd name="T27" fmla="*/ 46 h 75"/>
                <a:gd name="T28" fmla="*/ 23 w 45"/>
                <a:gd name="T29" fmla="*/ 51 h 75"/>
                <a:gd name="T30" fmla="*/ 17 w 45"/>
                <a:gd name="T31" fmla="*/ 69 h 75"/>
                <a:gd name="T32" fmla="*/ 38 w 45"/>
                <a:gd name="T33" fmla="*/ 69 h 75"/>
                <a:gd name="T34" fmla="*/ 38 w 45"/>
                <a:gd name="T35" fmla="*/ 75 h 75"/>
                <a:gd name="T36" fmla="*/ 0 w 45"/>
                <a:gd name="T37" fmla="*/ 75 h 75"/>
                <a:gd name="T38" fmla="*/ 0 w 45"/>
                <a:gd name="T39" fmla="*/ 69 h 75"/>
                <a:gd name="T40" fmla="*/ 3 w 45"/>
                <a:gd name="T41" fmla="*/ 69 h 75"/>
                <a:gd name="T42" fmla="*/ 14 w 45"/>
                <a:gd name="T43" fmla="*/ 53 h 75"/>
                <a:gd name="T44" fmla="*/ 12 w 45"/>
                <a:gd name="T45" fmla="*/ 46 h 75"/>
                <a:gd name="T46" fmla="*/ 4 w 45"/>
                <a:gd name="T47" fmla="*/ 4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5">
                  <a:moveTo>
                    <a:pt x="4" y="46"/>
                  </a:moveTo>
                  <a:cubicBezTo>
                    <a:pt x="4" y="40"/>
                    <a:pt x="4" y="40"/>
                    <a:pt x="4" y="40"/>
                  </a:cubicBezTo>
                  <a:cubicBezTo>
                    <a:pt x="9" y="40"/>
                    <a:pt x="9" y="40"/>
                    <a:pt x="9" y="40"/>
                  </a:cubicBezTo>
                  <a:cubicBezTo>
                    <a:pt x="7" y="37"/>
                    <a:pt x="6" y="34"/>
                    <a:pt x="6" y="30"/>
                  </a:cubicBezTo>
                  <a:cubicBezTo>
                    <a:pt x="5" y="23"/>
                    <a:pt x="7" y="16"/>
                    <a:pt x="12" y="11"/>
                  </a:cubicBezTo>
                  <a:cubicBezTo>
                    <a:pt x="22" y="0"/>
                    <a:pt x="39" y="5"/>
                    <a:pt x="45" y="11"/>
                  </a:cubicBezTo>
                  <a:cubicBezTo>
                    <a:pt x="41" y="19"/>
                    <a:pt x="41" y="19"/>
                    <a:pt x="41" y="19"/>
                  </a:cubicBezTo>
                  <a:cubicBezTo>
                    <a:pt x="37" y="14"/>
                    <a:pt x="34" y="13"/>
                    <a:pt x="27" y="13"/>
                  </a:cubicBezTo>
                  <a:cubicBezTo>
                    <a:pt x="19" y="13"/>
                    <a:pt x="14" y="19"/>
                    <a:pt x="15" y="29"/>
                  </a:cubicBezTo>
                  <a:cubicBezTo>
                    <a:pt x="15" y="32"/>
                    <a:pt x="17" y="36"/>
                    <a:pt x="18" y="39"/>
                  </a:cubicBezTo>
                  <a:cubicBezTo>
                    <a:pt x="18" y="39"/>
                    <a:pt x="18" y="40"/>
                    <a:pt x="19" y="40"/>
                  </a:cubicBezTo>
                  <a:cubicBezTo>
                    <a:pt x="31" y="40"/>
                    <a:pt x="31" y="40"/>
                    <a:pt x="31" y="40"/>
                  </a:cubicBezTo>
                  <a:cubicBezTo>
                    <a:pt x="31" y="46"/>
                    <a:pt x="31" y="46"/>
                    <a:pt x="31" y="46"/>
                  </a:cubicBezTo>
                  <a:cubicBezTo>
                    <a:pt x="21" y="46"/>
                    <a:pt x="21" y="46"/>
                    <a:pt x="21" y="46"/>
                  </a:cubicBezTo>
                  <a:cubicBezTo>
                    <a:pt x="22" y="48"/>
                    <a:pt x="22" y="49"/>
                    <a:pt x="23" y="51"/>
                  </a:cubicBezTo>
                  <a:cubicBezTo>
                    <a:pt x="24" y="57"/>
                    <a:pt x="22" y="65"/>
                    <a:pt x="17" y="69"/>
                  </a:cubicBezTo>
                  <a:cubicBezTo>
                    <a:pt x="38" y="69"/>
                    <a:pt x="38" y="69"/>
                    <a:pt x="38" y="69"/>
                  </a:cubicBezTo>
                  <a:cubicBezTo>
                    <a:pt x="38" y="75"/>
                    <a:pt x="38" y="75"/>
                    <a:pt x="38" y="75"/>
                  </a:cubicBezTo>
                  <a:cubicBezTo>
                    <a:pt x="0" y="75"/>
                    <a:pt x="0" y="75"/>
                    <a:pt x="0" y="75"/>
                  </a:cubicBezTo>
                  <a:cubicBezTo>
                    <a:pt x="0" y="69"/>
                    <a:pt x="0" y="69"/>
                    <a:pt x="0" y="69"/>
                  </a:cubicBezTo>
                  <a:cubicBezTo>
                    <a:pt x="3" y="69"/>
                    <a:pt x="3" y="69"/>
                    <a:pt x="3" y="69"/>
                  </a:cubicBezTo>
                  <a:cubicBezTo>
                    <a:pt x="10" y="66"/>
                    <a:pt x="16" y="62"/>
                    <a:pt x="14" y="53"/>
                  </a:cubicBezTo>
                  <a:cubicBezTo>
                    <a:pt x="14" y="51"/>
                    <a:pt x="13" y="49"/>
                    <a:pt x="12" y="46"/>
                  </a:cubicBezTo>
                  <a:cubicBezTo>
                    <a:pt x="4" y="46"/>
                    <a:pt x="4" y="46"/>
                    <a:pt x="4" y="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6" name="Freeform 183"/>
            <p:cNvSpPr/>
            <p:nvPr/>
          </p:nvSpPr>
          <p:spPr bwMode="auto">
            <a:xfrm>
              <a:off x="11527722" y="1430060"/>
              <a:ext cx="120988" cy="132304"/>
            </a:xfrm>
            <a:custGeom>
              <a:avLst/>
              <a:gdLst>
                <a:gd name="T0" fmla="*/ 59 w 139"/>
                <a:gd name="T1" fmla="*/ 152 h 152"/>
                <a:gd name="T2" fmla="*/ 59 w 139"/>
                <a:gd name="T3" fmla="*/ 104 h 152"/>
                <a:gd name="T4" fmla="*/ 26 w 139"/>
                <a:gd name="T5" fmla="*/ 104 h 152"/>
                <a:gd name="T6" fmla="*/ 26 w 139"/>
                <a:gd name="T7" fmla="*/ 89 h 152"/>
                <a:gd name="T8" fmla="*/ 59 w 139"/>
                <a:gd name="T9" fmla="*/ 89 h 152"/>
                <a:gd name="T10" fmla="*/ 59 w 139"/>
                <a:gd name="T11" fmla="*/ 78 h 152"/>
                <a:gd name="T12" fmla="*/ 26 w 139"/>
                <a:gd name="T13" fmla="*/ 78 h 152"/>
                <a:gd name="T14" fmla="*/ 26 w 139"/>
                <a:gd name="T15" fmla="*/ 65 h 152"/>
                <a:gd name="T16" fmla="*/ 56 w 139"/>
                <a:gd name="T17" fmla="*/ 65 h 152"/>
                <a:gd name="T18" fmla="*/ 0 w 139"/>
                <a:gd name="T19" fmla="*/ 0 h 152"/>
                <a:gd name="T20" fmla="*/ 24 w 139"/>
                <a:gd name="T21" fmla="*/ 0 h 152"/>
                <a:gd name="T22" fmla="*/ 69 w 139"/>
                <a:gd name="T23" fmla="*/ 50 h 152"/>
                <a:gd name="T24" fmla="*/ 115 w 139"/>
                <a:gd name="T25" fmla="*/ 0 h 152"/>
                <a:gd name="T26" fmla="*/ 139 w 139"/>
                <a:gd name="T27" fmla="*/ 0 h 152"/>
                <a:gd name="T28" fmla="*/ 80 w 139"/>
                <a:gd name="T29" fmla="*/ 65 h 152"/>
                <a:gd name="T30" fmla="*/ 113 w 139"/>
                <a:gd name="T31" fmla="*/ 65 h 152"/>
                <a:gd name="T32" fmla="*/ 113 w 139"/>
                <a:gd name="T33" fmla="*/ 78 h 152"/>
                <a:gd name="T34" fmla="*/ 78 w 139"/>
                <a:gd name="T35" fmla="*/ 78 h 152"/>
                <a:gd name="T36" fmla="*/ 78 w 139"/>
                <a:gd name="T37" fmla="*/ 89 h 152"/>
                <a:gd name="T38" fmla="*/ 113 w 139"/>
                <a:gd name="T39" fmla="*/ 89 h 152"/>
                <a:gd name="T40" fmla="*/ 113 w 139"/>
                <a:gd name="T41" fmla="*/ 104 h 152"/>
                <a:gd name="T42" fmla="*/ 78 w 139"/>
                <a:gd name="T43" fmla="*/ 104 h 152"/>
                <a:gd name="T44" fmla="*/ 78 w 139"/>
                <a:gd name="T45" fmla="*/ 152 h 152"/>
                <a:gd name="T46" fmla="*/ 59 w 139"/>
                <a:gd name="T47" fmla="*/ 152 h 152"/>
                <a:gd name="T48" fmla="*/ 59 w 139"/>
                <a:gd name="T49"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52">
                  <a:moveTo>
                    <a:pt x="59" y="152"/>
                  </a:moveTo>
                  <a:lnTo>
                    <a:pt x="59" y="104"/>
                  </a:lnTo>
                  <a:lnTo>
                    <a:pt x="26" y="104"/>
                  </a:lnTo>
                  <a:lnTo>
                    <a:pt x="26" y="89"/>
                  </a:lnTo>
                  <a:lnTo>
                    <a:pt x="59" y="89"/>
                  </a:lnTo>
                  <a:lnTo>
                    <a:pt x="59" y="78"/>
                  </a:lnTo>
                  <a:lnTo>
                    <a:pt x="26" y="78"/>
                  </a:lnTo>
                  <a:lnTo>
                    <a:pt x="26" y="65"/>
                  </a:lnTo>
                  <a:lnTo>
                    <a:pt x="56" y="65"/>
                  </a:lnTo>
                  <a:lnTo>
                    <a:pt x="0" y="0"/>
                  </a:lnTo>
                  <a:lnTo>
                    <a:pt x="24" y="0"/>
                  </a:lnTo>
                  <a:lnTo>
                    <a:pt x="69" y="50"/>
                  </a:lnTo>
                  <a:lnTo>
                    <a:pt x="115" y="0"/>
                  </a:lnTo>
                  <a:lnTo>
                    <a:pt x="139" y="0"/>
                  </a:lnTo>
                  <a:lnTo>
                    <a:pt x="80" y="65"/>
                  </a:lnTo>
                  <a:lnTo>
                    <a:pt x="113" y="65"/>
                  </a:lnTo>
                  <a:lnTo>
                    <a:pt x="113" y="78"/>
                  </a:lnTo>
                  <a:lnTo>
                    <a:pt x="78" y="78"/>
                  </a:lnTo>
                  <a:lnTo>
                    <a:pt x="78" y="89"/>
                  </a:lnTo>
                  <a:lnTo>
                    <a:pt x="113" y="89"/>
                  </a:lnTo>
                  <a:lnTo>
                    <a:pt x="113" y="104"/>
                  </a:lnTo>
                  <a:lnTo>
                    <a:pt x="78" y="104"/>
                  </a:lnTo>
                  <a:lnTo>
                    <a:pt x="78" y="152"/>
                  </a:lnTo>
                  <a:lnTo>
                    <a:pt x="59" y="152"/>
                  </a:lnTo>
                  <a:lnTo>
                    <a:pt x="59"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7" name="Freeform 184"/>
            <p:cNvSpPr/>
            <p:nvPr/>
          </p:nvSpPr>
          <p:spPr bwMode="auto">
            <a:xfrm>
              <a:off x="11121236" y="1130635"/>
              <a:ext cx="498750" cy="254163"/>
            </a:xfrm>
            <a:custGeom>
              <a:avLst/>
              <a:gdLst>
                <a:gd name="T0" fmla="*/ 263 w 263"/>
                <a:gd name="T1" fmla="*/ 107 h 134"/>
                <a:gd name="T2" fmla="*/ 244 w 263"/>
                <a:gd name="T3" fmla="*/ 134 h 134"/>
                <a:gd name="T4" fmla="*/ 225 w 263"/>
                <a:gd name="T5" fmla="*/ 107 h 134"/>
                <a:gd name="T6" fmla="*/ 238 w 263"/>
                <a:gd name="T7" fmla="*/ 107 h 134"/>
                <a:gd name="T8" fmla="*/ 132 w 263"/>
                <a:gd name="T9" fmla="*/ 12 h 134"/>
                <a:gd name="T10" fmla="*/ 25 w 263"/>
                <a:gd name="T11" fmla="*/ 107 h 134"/>
                <a:gd name="T12" fmla="*/ 38 w 263"/>
                <a:gd name="T13" fmla="*/ 107 h 134"/>
                <a:gd name="T14" fmla="*/ 19 w 263"/>
                <a:gd name="T15" fmla="*/ 134 h 134"/>
                <a:gd name="T16" fmla="*/ 0 w 263"/>
                <a:gd name="T17" fmla="*/ 107 h 134"/>
                <a:gd name="T18" fmla="*/ 13 w 263"/>
                <a:gd name="T19" fmla="*/ 107 h 134"/>
                <a:gd name="T20" fmla="*/ 132 w 263"/>
                <a:gd name="T21" fmla="*/ 0 h 134"/>
                <a:gd name="T22" fmla="*/ 250 w 263"/>
                <a:gd name="T23" fmla="*/ 107 h 134"/>
                <a:gd name="T24" fmla="*/ 263 w 263"/>
                <a:gd name="T25" fmla="*/ 10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134">
                  <a:moveTo>
                    <a:pt x="263" y="107"/>
                  </a:moveTo>
                  <a:cubicBezTo>
                    <a:pt x="244" y="134"/>
                    <a:pt x="244" y="134"/>
                    <a:pt x="244" y="134"/>
                  </a:cubicBezTo>
                  <a:cubicBezTo>
                    <a:pt x="225" y="107"/>
                    <a:pt x="225" y="107"/>
                    <a:pt x="225" y="107"/>
                  </a:cubicBezTo>
                  <a:cubicBezTo>
                    <a:pt x="238" y="107"/>
                    <a:pt x="238" y="107"/>
                    <a:pt x="238" y="107"/>
                  </a:cubicBezTo>
                  <a:cubicBezTo>
                    <a:pt x="232" y="53"/>
                    <a:pt x="187" y="12"/>
                    <a:pt x="132" y="12"/>
                  </a:cubicBezTo>
                  <a:cubicBezTo>
                    <a:pt x="76" y="12"/>
                    <a:pt x="31" y="53"/>
                    <a:pt x="25" y="107"/>
                  </a:cubicBezTo>
                  <a:cubicBezTo>
                    <a:pt x="38" y="107"/>
                    <a:pt x="38" y="107"/>
                    <a:pt x="38" y="107"/>
                  </a:cubicBezTo>
                  <a:cubicBezTo>
                    <a:pt x="19" y="134"/>
                    <a:pt x="19" y="134"/>
                    <a:pt x="19" y="134"/>
                  </a:cubicBezTo>
                  <a:cubicBezTo>
                    <a:pt x="0" y="107"/>
                    <a:pt x="0" y="107"/>
                    <a:pt x="0" y="107"/>
                  </a:cubicBezTo>
                  <a:cubicBezTo>
                    <a:pt x="13" y="107"/>
                    <a:pt x="13" y="107"/>
                    <a:pt x="13" y="107"/>
                  </a:cubicBezTo>
                  <a:cubicBezTo>
                    <a:pt x="20" y="47"/>
                    <a:pt x="70" y="0"/>
                    <a:pt x="132" y="0"/>
                  </a:cubicBezTo>
                  <a:cubicBezTo>
                    <a:pt x="193" y="0"/>
                    <a:pt x="243" y="47"/>
                    <a:pt x="250" y="107"/>
                  </a:cubicBezTo>
                  <a:cubicBezTo>
                    <a:pt x="263" y="107"/>
                    <a:pt x="263" y="107"/>
                    <a:pt x="263" y="1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8" name="Freeform 185"/>
            <p:cNvSpPr/>
            <p:nvPr/>
          </p:nvSpPr>
          <p:spPr bwMode="auto">
            <a:xfrm>
              <a:off x="11241354" y="1509268"/>
              <a:ext cx="130563" cy="136656"/>
            </a:xfrm>
            <a:custGeom>
              <a:avLst/>
              <a:gdLst>
                <a:gd name="T0" fmla="*/ 58 w 69"/>
                <a:gd name="T1" fmla="*/ 45 h 72"/>
                <a:gd name="T2" fmla="*/ 69 w 69"/>
                <a:gd name="T3" fmla="*/ 47 h 72"/>
                <a:gd name="T4" fmla="*/ 60 w 69"/>
                <a:gd name="T5" fmla="*/ 66 h 72"/>
                <a:gd name="T6" fmla="*/ 40 w 69"/>
                <a:gd name="T7" fmla="*/ 72 h 72"/>
                <a:gd name="T8" fmla="*/ 17 w 69"/>
                <a:gd name="T9" fmla="*/ 63 h 72"/>
                <a:gd name="T10" fmla="*/ 10 w 69"/>
                <a:gd name="T11" fmla="*/ 47 h 72"/>
                <a:gd name="T12" fmla="*/ 0 w 69"/>
                <a:gd name="T13" fmla="*/ 47 h 72"/>
                <a:gd name="T14" fmla="*/ 0 w 69"/>
                <a:gd name="T15" fmla="*/ 40 h 72"/>
                <a:gd name="T16" fmla="*/ 9 w 69"/>
                <a:gd name="T17" fmla="*/ 40 h 72"/>
                <a:gd name="T18" fmla="*/ 9 w 69"/>
                <a:gd name="T19" fmla="*/ 36 h 72"/>
                <a:gd name="T20" fmla="*/ 9 w 69"/>
                <a:gd name="T21" fmla="*/ 35 h 72"/>
                <a:gd name="T22" fmla="*/ 0 w 69"/>
                <a:gd name="T23" fmla="*/ 35 h 72"/>
                <a:gd name="T24" fmla="*/ 0 w 69"/>
                <a:gd name="T25" fmla="*/ 29 h 72"/>
                <a:gd name="T26" fmla="*/ 9 w 69"/>
                <a:gd name="T27" fmla="*/ 29 h 72"/>
                <a:gd name="T28" fmla="*/ 18 w 69"/>
                <a:gd name="T29" fmla="*/ 9 h 72"/>
                <a:gd name="T30" fmla="*/ 40 w 69"/>
                <a:gd name="T31" fmla="*/ 0 h 72"/>
                <a:gd name="T32" fmla="*/ 68 w 69"/>
                <a:gd name="T33" fmla="*/ 22 h 72"/>
                <a:gd name="T34" fmla="*/ 57 w 69"/>
                <a:gd name="T35" fmla="*/ 24 h 72"/>
                <a:gd name="T36" fmla="*/ 41 w 69"/>
                <a:gd name="T37" fmla="*/ 9 h 72"/>
                <a:gd name="T38" fmla="*/ 21 w 69"/>
                <a:gd name="T39" fmla="*/ 29 h 72"/>
                <a:gd name="T40" fmla="*/ 50 w 69"/>
                <a:gd name="T41" fmla="*/ 29 h 72"/>
                <a:gd name="T42" fmla="*/ 50 w 69"/>
                <a:gd name="T43" fmla="*/ 35 h 72"/>
                <a:gd name="T44" fmla="*/ 21 w 69"/>
                <a:gd name="T45" fmla="*/ 35 h 72"/>
                <a:gd name="T46" fmla="*/ 21 w 69"/>
                <a:gd name="T47" fmla="*/ 36 h 72"/>
                <a:gd name="T48" fmla="*/ 21 w 69"/>
                <a:gd name="T49" fmla="*/ 40 h 72"/>
                <a:gd name="T50" fmla="*/ 50 w 69"/>
                <a:gd name="T51" fmla="*/ 40 h 72"/>
                <a:gd name="T52" fmla="*/ 50 w 69"/>
                <a:gd name="T53" fmla="*/ 47 h 72"/>
                <a:gd name="T54" fmla="*/ 22 w 69"/>
                <a:gd name="T55" fmla="*/ 47 h 72"/>
                <a:gd name="T56" fmla="*/ 40 w 69"/>
                <a:gd name="T57" fmla="*/ 63 h 72"/>
                <a:gd name="T58" fmla="*/ 58 w 69"/>
                <a:gd name="T59"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 h="72">
                  <a:moveTo>
                    <a:pt x="58" y="45"/>
                  </a:moveTo>
                  <a:cubicBezTo>
                    <a:pt x="69" y="47"/>
                    <a:pt x="69" y="47"/>
                    <a:pt x="69" y="47"/>
                  </a:cubicBezTo>
                  <a:cubicBezTo>
                    <a:pt x="68" y="55"/>
                    <a:pt x="65" y="61"/>
                    <a:pt x="60" y="66"/>
                  </a:cubicBezTo>
                  <a:cubicBezTo>
                    <a:pt x="55" y="70"/>
                    <a:pt x="48" y="72"/>
                    <a:pt x="40" y="72"/>
                  </a:cubicBezTo>
                  <a:cubicBezTo>
                    <a:pt x="30" y="72"/>
                    <a:pt x="23" y="69"/>
                    <a:pt x="17" y="63"/>
                  </a:cubicBezTo>
                  <a:cubicBezTo>
                    <a:pt x="13" y="59"/>
                    <a:pt x="11" y="53"/>
                    <a:pt x="10" y="47"/>
                  </a:cubicBezTo>
                  <a:cubicBezTo>
                    <a:pt x="0" y="47"/>
                    <a:pt x="0" y="47"/>
                    <a:pt x="0" y="47"/>
                  </a:cubicBezTo>
                  <a:cubicBezTo>
                    <a:pt x="0" y="40"/>
                    <a:pt x="0" y="40"/>
                    <a:pt x="0" y="40"/>
                  </a:cubicBezTo>
                  <a:cubicBezTo>
                    <a:pt x="9" y="40"/>
                    <a:pt x="9" y="40"/>
                    <a:pt x="9" y="40"/>
                  </a:cubicBezTo>
                  <a:cubicBezTo>
                    <a:pt x="9" y="39"/>
                    <a:pt x="9" y="38"/>
                    <a:pt x="9" y="36"/>
                  </a:cubicBezTo>
                  <a:cubicBezTo>
                    <a:pt x="9" y="36"/>
                    <a:pt x="9" y="36"/>
                    <a:pt x="9" y="35"/>
                  </a:cubicBezTo>
                  <a:cubicBezTo>
                    <a:pt x="0" y="35"/>
                    <a:pt x="0" y="35"/>
                    <a:pt x="0" y="35"/>
                  </a:cubicBezTo>
                  <a:cubicBezTo>
                    <a:pt x="0" y="29"/>
                    <a:pt x="0" y="29"/>
                    <a:pt x="0" y="29"/>
                  </a:cubicBezTo>
                  <a:cubicBezTo>
                    <a:pt x="9" y="29"/>
                    <a:pt x="9" y="29"/>
                    <a:pt x="9" y="29"/>
                  </a:cubicBezTo>
                  <a:cubicBezTo>
                    <a:pt x="10" y="20"/>
                    <a:pt x="13" y="13"/>
                    <a:pt x="18" y="9"/>
                  </a:cubicBezTo>
                  <a:cubicBezTo>
                    <a:pt x="24" y="3"/>
                    <a:pt x="31" y="0"/>
                    <a:pt x="40" y="0"/>
                  </a:cubicBezTo>
                  <a:cubicBezTo>
                    <a:pt x="56" y="0"/>
                    <a:pt x="65" y="7"/>
                    <a:pt x="68" y="22"/>
                  </a:cubicBezTo>
                  <a:cubicBezTo>
                    <a:pt x="57" y="24"/>
                    <a:pt x="57" y="24"/>
                    <a:pt x="57" y="24"/>
                  </a:cubicBezTo>
                  <a:cubicBezTo>
                    <a:pt x="55" y="14"/>
                    <a:pt x="49" y="9"/>
                    <a:pt x="41" y="9"/>
                  </a:cubicBezTo>
                  <a:cubicBezTo>
                    <a:pt x="30" y="9"/>
                    <a:pt x="23" y="16"/>
                    <a:pt x="21" y="29"/>
                  </a:cubicBezTo>
                  <a:cubicBezTo>
                    <a:pt x="50" y="29"/>
                    <a:pt x="50" y="29"/>
                    <a:pt x="50" y="29"/>
                  </a:cubicBezTo>
                  <a:cubicBezTo>
                    <a:pt x="50" y="35"/>
                    <a:pt x="50" y="35"/>
                    <a:pt x="50" y="35"/>
                  </a:cubicBezTo>
                  <a:cubicBezTo>
                    <a:pt x="21" y="35"/>
                    <a:pt x="21" y="35"/>
                    <a:pt x="21" y="35"/>
                  </a:cubicBezTo>
                  <a:cubicBezTo>
                    <a:pt x="21" y="36"/>
                    <a:pt x="21" y="36"/>
                    <a:pt x="21" y="36"/>
                  </a:cubicBezTo>
                  <a:cubicBezTo>
                    <a:pt x="21" y="37"/>
                    <a:pt x="21" y="39"/>
                    <a:pt x="21" y="40"/>
                  </a:cubicBezTo>
                  <a:cubicBezTo>
                    <a:pt x="50" y="40"/>
                    <a:pt x="50" y="40"/>
                    <a:pt x="50" y="40"/>
                  </a:cubicBezTo>
                  <a:cubicBezTo>
                    <a:pt x="50" y="47"/>
                    <a:pt x="50" y="47"/>
                    <a:pt x="50" y="47"/>
                  </a:cubicBezTo>
                  <a:cubicBezTo>
                    <a:pt x="22" y="47"/>
                    <a:pt x="22" y="47"/>
                    <a:pt x="22" y="47"/>
                  </a:cubicBezTo>
                  <a:cubicBezTo>
                    <a:pt x="24" y="57"/>
                    <a:pt x="30" y="63"/>
                    <a:pt x="40" y="63"/>
                  </a:cubicBezTo>
                  <a:cubicBezTo>
                    <a:pt x="50" y="63"/>
                    <a:pt x="56" y="57"/>
                    <a:pt x="58"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9" name="Freeform 186"/>
            <p:cNvSpPr>
              <a:spLocks noEditPoints="1"/>
            </p:cNvSpPr>
            <p:nvPr/>
          </p:nvSpPr>
          <p:spPr bwMode="auto">
            <a:xfrm>
              <a:off x="11114273" y="1399595"/>
              <a:ext cx="92264" cy="147971"/>
            </a:xfrm>
            <a:custGeom>
              <a:avLst/>
              <a:gdLst>
                <a:gd name="T0" fmla="*/ 0 w 49"/>
                <a:gd name="T1" fmla="*/ 50 h 78"/>
                <a:gd name="T2" fmla="*/ 7 w 49"/>
                <a:gd name="T3" fmla="*/ 50 h 78"/>
                <a:gd name="T4" fmla="*/ 13 w 49"/>
                <a:gd name="T5" fmla="*/ 60 h 78"/>
                <a:gd name="T6" fmla="*/ 16 w 49"/>
                <a:gd name="T7" fmla="*/ 62 h 78"/>
                <a:gd name="T8" fmla="*/ 16 w 49"/>
                <a:gd name="T9" fmla="*/ 40 h 78"/>
                <a:gd name="T10" fmla="*/ 6 w 49"/>
                <a:gd name="T11" fmla="*/ 35 h 78"/>
                <a:gd name="T12" fmla="*/ 2 w 49"/>
                <a:gd name="T13" fmla="*/ 25 h 78"/>
                <a:gd name="T14" fmla="*/ 8 w 49"/>
                <a:gd name="T15" fmla="*/ 12 h 78"/>
                <a:gd name="T16" fmla="*/ 16 w 49"/>
                <a:gd name="T17" fmla="*/ 9 h 78"/>
                <a:gd name="T18" fmla="*/ 16 w 49"/>
                <a:gd name="T19" fmla="*/ 0 h 78"/>
                <a:gd name="T20" fmla="*/ 22 w 49"/>
                <a:gd name="T21" fmla="*/ 0 h 78"/>
                <a:gd name="T22" fmla="*/ 22 w 49"/>
                <a:gd name="T23" fmla="*/ 8 h 78"/>
                <a:gd name="T24" fmla="*/ 24 w 49"/>
                <a:gd name="T25" fmla="*/ 8 h 78"/>
                <a:gd name="T26" fmla="*/ 26 w 49"/>
                <a:gd name="T27" fmla="*/ 8 h 78"/>
                <a:gd name="T28" fmla="*/ 26 w 49"/>
                <a:gd name="T29" fmla="*/ 0 h 78"/>
                <a:gd name="T30" fmla="*/ 31 w 49"/>
                <a:gd name="T31" fmla="*/ 0 h 78"/>
                <a:gd name="T32" fmla="*/ 31 w 49"/>
                <a:gd name="T33" fmla="*/ 8 h 78"/>
                <a:gd name="T34" fmla="*/ 41 w 49"/>
                <a:gd name="T35" fmla="*/ 13 h 78"/>
                <a:gd name="T36" fmla="*/ 47 w 49"/>
                <a:gd name="T37" fmla="*/ 26 h 78"/>
                <a:gd name="T38" fmla="*/ 39 w 49"/>
                <a:gd name="T39" fmla="*/ 27 h 78"/>
                <a:gd name="T40" fmla="*/ 31 w 49"/>
                <a:gd name="T41" fmla="*/ 16 h 78"/>
                <a:gd name="T42" fmla="*/ 31 w 49"/>
                <a:gd name="T43" fmla="*/ 36 h 78"/>
                <a:gd name="T44" fmla="*/ 38 w 49"/>
                <a:gd name="T45" fmla="*/ 38 h 78"/>
                <a:gd name="T46" fmla="*/ 46 w 49"/>
                <a:gd name="T47" fmla="*/ 43 h 78"/>
                <a:gd name="T48" fmla="*/ 49 w 49"/>
                <a:gd name="T49" fmla="*/ 53 h 78"/>
                <a:gd name="T50" fmla="*/ 42 w 49"/>
                <a:gd name="T51" fmla="*/ 66 h 78"/>
                <a:gd name="T52" fmla="*/ 31 w 49"/>
                <a:gd name="T53" fmla="*/ 71 h 78"/>
                <a:gd name="T54" fmla="*/ 31 w 49"/>
                <a:gd name="T55" fmla="*/ 78 h 78"/>
                <a:gd name="T56" fmla="*/ 26 w 49"/>
                <a:gd name="T57" fmla="*/ 78 h 78"/>
                <a:gd name="T58" fmla="*/ 26 w 49"/>
                <a:gd name="T59" fmla="*/ 71 h 78"/>
                <a:gd name="T60" fmla="*/ 22 w 49"/>
                <a:gd name="T61" fmla="*/ 71 h 78"/>
                <a:gd name="T62" fmla="*/ 22 w 49"/>
                <a:gd name="T63" fmla="*/ 78 h 78"/>
                <a:gd name="T64" fmla="*/ 16 w 49"/>
                <a:gd name="T65" fmla="*/ 78 h 78"/>
                <a:gd name="T66" fmla="*/ 16 w 49"/>
                <a:gd name="T67" fmla="*/ 70 h 78"/>
                <a:gd name="T68" fmla="*/ 7 w 49"/>
                <a:gd name="T69" fmla="*/ 65 h 78"/>
                <a:gd name="T70" fmla="*/ 0 w 49"/>
                <a:gd name="T71" fmla="*/ 50 h 78"/>
                <a:gd name="T72" fmla="*/ 22 w 49"/>
                <a:gd name="T73" fmla="*/ 64 h 78"/>
                <a:gd name="T74" fmla="*/ 26 w 49"/>
                <a:gd name="T75" fmla="*/ 64 h 78"/>
                <a:gd name="T76" fmla="*/ 26 w 49"/>
                <a:gd name="T77" fmla="*/ 42 h 78"/>
                <a:gd name="T78" fmla="*/ 22 w 49"/>
                <a:gd name="T79" fmla="*/ 42 h 78"/>
                <a:gd name="T80" fmla="*/ 22 w 49"/>
                <a:gd name="T81" fmla="*/ 42 h 78"/>
                <a:gd name="T82" fmla="*/ 22 w 49"/>
                <a:gd name="T83" fmla="*/ 64 h 78"/>
                <a:gd name="T84" fmla="*/ 31 w 49"/>
                <a:gd name="T85" fmla="*/ 63 h 78"/>
                <a:gd name="T86" fmla="*/ 37 w 49"/>
                <a:gd name="T87" fmla="*/ 61 h 78"/>
                <a:gd name="T88" fmla="*/ 41 w 49"/>
                <a:gd name="T89" fmla="*/ 53 h 78"/>
                <a:gd name="T90" fmla="*/ 37 w 49"/>
                <a:gd name="T91" fmla="*/ 47 h 78"/>
                <a:gd name="T92" fmla="*/ 31 w 49"/>
                <a:gd name="T93" fmla="*/ 44 h 78"/>
                <a:gd name="T94" fmla="*/ 31 w 49"/>
                <a:gd name="T95" fmla="*/ 63 h 78"/>
                <a:gd name="T96" fmla="*/ 26 w 49"/>
                <a:gd name="T97" fmla="*/ 15 h 78"/>
                <a:gd name="T98" fmla="*/ 24 w 49"/>
                <a:gd name="T99" fmla="*/ 15 h 78"/>
                <a:gd name="T100" fmla="*/ 22 w 49"/>
                <a:gd name="T101" fmla="*/ 15 h 78"/>
                <a:gd name="T102" fmla="*/ 22 w 49"/>
                <a:gd name="T103" fmla="*/ 33 h 78"/>
                <a:gd name="T104" fmla="*/ 25 w 49"/>
                <a:gd name="T105" fmla="*/ 34 h 78"/>
                <a:gd name="T106" fmla="*/ 26 w 49"/>
                <a:gd name="T107" fmla="*/ 34 h 78"/>
                <a:gd name="T108" fmla="*/ 26 w 49"/>
                <a:gd name="T109" fmla="*/ 15 h 78"/>
                <a:gd name="T110" fmla="*/ 16 w 49"/>
                <a:gd name="T111" fmla="*/ 16 h 78"/>
                <a:gd name="T112" fmla="*/ 10 w 49"/>
                <a:gd name="T113" fmla="*/ 24 h 78"/>
                <a:gd name="T114" fmla="*/ 13 w 49"/>
                <a:gd name="T115" fmla="*/ 30 h 78"/>
                <a:gd name="T116" fmla="*/ 16 w 49"/>
                <a:gd name="T117" fmla="*/ 31 h 78"/>
                <a:gd name="T118" fmla="*/ 16 w 49"/>
                <a:gd name="T119" fmla="*/ 1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 h="78">
                  <a:moveTo>
                    <a:pt x="0" y="50"/>
                  </a:moveTo>
                  <a:cubicBezTo>
                    <a:pt x="7" y="50"/>
                    <a:pt x="7" y="50"/>
                    <a:pt x="7" y="50"/>
                  </a:cubicBezTo>
                  <a:cubicBezTo>
                    <a:pt x="8" y="55"/>
                    <a:pt x="10" y="58"/>
                    <a:pt x="13" y="60"/>
                  </a:cubicBezTo>
                  <a:cubicBezTo>
                    <a:pt x="14" y="61"/>
                    <a:pt x="15" y="61"/>
                    <a:pt x="16" y="62"/>
                  </a:cubicBezTo>
                  <a:cubicBezTo>
                    <a:pt x="16" y="40"/>
                    <a:pt x="16" y="40"/>
                    <a:pt x="16" y="40"/>
                  </a:cubicBezTo>
                  <a:cubicBezTo>
                    <a:pt x="11" y="38"/>
                    <a:pt x="8" y="37"/>
                    <a:pt x="6" y="35"/>
                  </a:cubicBezTo>
                  <a:cubicBezTo>
                    <a:pt x="4" y="32"/>
                    <a:pt x="2" y="28"/>
                    <a:pt x="2" y="25"/>
                  </a:cubicBezTo>
                  <a:cubicBezTo>
                    <a:pt x="2" y="19"/>
                    <a:pt x="4" y="15"/>
                    <a:pt x="8" y="12"/>
                  </a:cubicBezTo>
                  <a:cubicBezTo>
                    <a:pt x="11" y="11"/>
                    <a:pt x="13" y="9"/>
                    <a:pt x="16" y="9"/>
                  </a:cubicBezTo>
                  <a:cubicBezTo>
                    <a:pt x="16" y="0"/>
                    <a:pt x="16" y="0"/>
                    <a:pt x="16" y="0"/>
                  </a:cubicBezTo>
                  <a:cubicBezTo>
                    <a:pt x="22" y="0"/>
                    <a:pt x="22" y="0"/>
                    <a:pt x="22" y="0"/>
                  </a:cubicBezTo>
                  <a:cubicBezTo>
                    <a:pt x="22" y="8"/>
                    <a:pt x="22" y="8"/>
                    <a:pt x="22" y="8"/>
                  </a:cubicBezTo>
                  <a:cubicBezTo>
                    <a:pt x="22" y="8"/>
                    <a:pt x="23" y="8"/>
                    <a:pt x="24" y="8"/>
                  </a:cubicBezTo>
                  <a:cubicBezTo>
                    <a:pt x="24" y="8"/>
                    <a:pt x="25" y="8"/>
                    <a:pt x="26" y="8"/>
                  </a:cubicBezTo>
                  <a:cubicBezTo>
                    <a:pt x="26" y="0"/>
                    <a:pt x="26" y="0"/>
                    <a:pt x="26" y="0"/>
                  </a:cubicBezTo>
                  <a:cubicBezTo>
                    <a:pt x="31" y="0"/>
                    <a:pt x="31" y="0"/>
                    <a:pt x="31" y="0"/>
                  </a:cubicBezTo>
                  <a:cubicBezTo>
                    <a:pt x="31" y="8"/>
                    <a:pt x="31" y="8"/>
                    <a:pt x="31" y="8"/>
                  </a:cubicBezTo>
                  <a:cubicBezTo>
                    <a:pt x="35" y="9"/>
                    <a:pt x="38" y="11"/>
                    <a:pt x="41" y="13"/>
                  </a:cubicBezTo>
                  <a:cubicBezTo>
                    <a:pt x="45" y="16"/>
                    <a:pt x="47" y="21"/>
                    <a:pt x="47" y="26"/>
                  </a:cubicBezTo>
                  <a:cubicBezTo>
                    <a:pt x="39" y="27"/>
                    <a:pt x="39" y="27"/>
                    <a:pt x="39" y="27"/>
                  </a:cubicBezTo>
                  <a:cubicBezTo>
                    <a:pt x="38" y="21"/>
                    <a:pt x="36" y="18"/>
                    <a:pt x="31" y="16"/>
                  </a:cubicBezTo>
                  <a:cubicBezTo>
                    <a:pt x="31" y="36"/>
                    <a:pt x="31" y="36"/>
                    <a:pt x="31" y="36"/>
                  </a:cubicBezTo>
                  <a:cubicBezTo>
                    <a:pt x="34" y="36"/>
                    <a:pt x="36" y="37"/>
                    <a:pt x="38" y="38"/>
                  </a:cubicBezTo>
                  <a:cubicBezTo>
                    <a:pt x="41" y="39"/>
                    <a:pt x="43" y="41"/>
                    <a:pt x="46" y="43"/>
                  </a:cubicBezTo>
                  <a:cubicBezTo>
                    <a:pt x="48" y="46"/>
                    <a:pt x="49" y="49"/>
                    <a:pt x="49" y="53"/>
                  </a:cubicBezTo>
                  <a:cubicBezTo>
                    <a:pt x="49" y="59"/>
                    <a:pt x="46" y="63"/>
                    <a:pt x="42" y="66"/>
                  </a:cubicBezTo>
                  <a:cubicBezTo>
                    <a:pt x="39" y="69"/>
                    <a:pt x="35" y="70"/>
                    <a:pt x="31" y="71"/>
                  </a:cubicBezTo>
                  <a:cubicBezTo>
                    <a:pt x="31" y="78"/>
                    <a:pt x="31" y="78"/>
                    <a:pt x="31" y="78"/>
                  </a:cubicBezTo>
                  <a:cubicBezTo>
                    <a:pt x="26" y="78"/>
                    <a:pt x="26" y="78"/>
                    <a:pt x="26" y="78"/>
                  </a:cubicBezTo>
                  <a:cubicBezTo>
                    <a:pt x="26" y="71"/>
                    <a:pt x="26" y="71"/>
                    <a:pt x="26" y="71"/>
                  </a:cubicBezTo>
                  <a:cubicBezTo>
                    <a:pt x="24" y="71"/>
                    <a:pt x="23" y="71"/>
                    <a:pt x="22" y="71"/>
                  </a:cubicBezTo>
                  <a:cubicBezTo>
                    <a:pt x="22" y="78"/>
                    <a:pt x="22" y="78"/>
                    <a:pt x="22" y="78"/>
                  </a:cubicBezTo>
                  <a:cubicBezTo>
                    <a:pt x="16" y="78"/>
                    <a:pt x="16" y="78"/>
                    <a:pt x="16" y="78"/>
                  </a:cubicBezTo>
                  <a:cubicBezTo>
                    <a:pt x="16" y="70"/>
                    <a:pt x="16" y="70"/>
                    <a:pt x="16" y="70"/>
                  </a:cubicBezTo>
                  <a:cubicBezTo>
                    <a:pt x="12" y="69"/>
                    <a:pt x="9" y="67"/>
                    <a:pt x="7" y="65"/>
                  </a:cubicBezTo>
                  <a:cubicBezTo>
                    <a:pt x="2" y="61"/>
                    <a:pt x="0" y="56"/>
                    <a:pt x="0" y="50"/>
                  </a:cubicBezTo>
                  <a:close/>
                  <a:moveTo>
                    <a:pt x="22" y="64"/>
                  </a:moveTo>
                  <a:cubicBezTo>
                    <a:pt x="23" y="64"/>
                    <a:pt x="24" y="64"/>
                    <a:pt x="26" y="64"/>
                  </a:cubicBezTo>
                  <a:cubicBezTo>
                    <a:pt x="26" y="42"/>
                    <a:pt x="26" y="42"/>
                    <a:pt x="26" y="42"/>
                  </a:cubicBezTo>
                  <a:cubicBezTo>
                    <a:pt x="24" y="42"/>
                    <a:pt x="23" y="42"/>
                    <a:pt x="22" y="42"/>
                  </a:cubicBezTo>
                  <a:cubicBezTo>
                    <a:pt x="22" y="42"/>
                    <a:pt x="22" y="42"/>
                    <a:pt x="22" y="42"/>
                  </a:cubicBezTo>
                  <a:cubicBezTo>
                    <a:pt x="22" y="64"/>
                    <a:pt x="22" y="64"/>
                    <a:pt x="22" y="64"/>
                  </a:cubicBezTo>
                  <a:close/>
                  <a:moveTo>
                    <a:pt x="31" y="63"/>
                  </a:moveTo>
                  <a:cubicBezTo>
                    <a:pt x="34" y="63"/>
                    <a:pt x="36" y="62"/>
                    <a:pt x="37" y="61"/>
                  </a:cubicBezTo>
                  <a:cubicBezTo>
                    <a:pt x="40" y="59"/>
                    <a:pt x="41" y="56"/>
                    <a:pt x="41" y="53"/>
                  </a:cubicBezTo>
                  <a:cubicBezTo>
                    <a:pt x="41" y="51"/>
                    <a:pt x="40" y="48"/>
                    <a:pt x="37" y="47"/>
                  </a:cubicBezTo>
                  <a:cubicBezTo>
                    <a:pt x="36" y="46"/>
                    <a:pt x="34" y="45"/>
                    <a:pt x="31" y="44"/>
                  </a:cubicBezTo>
                  <a:cubicBezTo>
                    <a:pt x="31" y="63"/>
                    <a:pt x="31" y="63"/>
                    <a:pt x="31" y="63"/>
                  </a:cubicBezTo>
                  <a:close/>
                  <a:moveTo>
                    <a:pt x="26" y="15"/>
                  </a:moveTo>
                  <a:cubicBezTo>
                    <a:pt x="25" y="15"/>
                    <a:pt x="25" y="15"/>
                    <a:pt x="24" y="15"/>
                  </a:cubicBezTo>
                  <a:cubicBezTo>
                    <a:pt x="23" y="15"/>
                    <a:pt x="22" y="15"/>
                    <a:pt x="22" y="15"/>
                  </a:cubicBezTo>
                  <a:cubicBezTo>
                    <a:pt x="22" y="33"/>
                    <a:pt x="22" y="33"/>
                    <a:pt x="22" y="33"/>
                  </a:cubicBezTo>
                  <a:cubicBezTo>
                    <a:pt x="23" y="33"/>
                    <a:pt x="24" y="34"/>
                    <a:pt x="25" y="34"/>
                  </a:cubicBezTo>
                  <a:cubicBezTo>
                    <a:pt x="25" y="34"/>
                    <a:pt x="25" y="34"/>
                    <a:pt x="26" y="34"/>
                  </a:cubicBezTo>
                  <a:cubicBezTo>
                    <a:pt x="26" y="15"/>
                    <a:pt x="26" y="15"/>
                    <a:pt x="26" y="15"/>
                  </a:cubicBezTo>
                  <a:close/>
                  <a:moveTo>
                    <a:pt x="16" y="16"/>
                  </a:moveTo>
                  <a:cubicBezTo>
                    <a:pt x="12" y="17"/>
                    <a:pt x="10" y="20"/>
                    <a:pt x="10" y="24"/>
                  </a:cubicBezTo>
                  <a:cubicBezTo>
                    <a:pt x="10" y="27"/>
                    <a:pt x="11" y="28"/>
                    <a:pt x="13" y="30"/>
                  </a:cubicBezTo>
                  <a:cubicBezTo>
                    <a:pt x="14" y="30"/>
                    <a:pt x="15" y="31"/>
                    <a:pt x="16" y="31"/>
                  </a:cubicBezTo>
                  <a:cubicBezTo>
                    <a:pt x="16" y="16"/>
                    <a:pt x="16" y="16"/>
                    <a:pt x="16"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grpSp>
      <p:grpSp>
        <p:nvGrpSpPr>
          <p:cNvPr id="38" name="组合 37"/>
          <p:cNvGrpSpPr/>
          <p:nvPr userDrawn="1"/>
        </p:nvGrpSpPr>
        <p:grpSpPr>
          <a:xfrm>
            <a:off x="9781192" y="106257"/>
            <a:ext cx="712997" cy="712740"/>
            <a:chOff x="10073032" y="165921"/>
            <a:chExt cx="712904" cy="712905"/>
          </a:xfrm>
        </p:grpSpPr>
        <p:sp>
          <p:nvSpPr>
            <p:cNvPr id="21" name="Oval 21"/>
            <p:cNvSpPr>
              <a:spLocks noChangeArrowheads="1"/>
            </p:cNvSpPr>
            <p:nvPr userDrawn="1"/>
          </p:nvSpPr>
          <p:spPr bwMode="auto">
            <a:xfrm>
              <a:off x="10073032" y="165921"/>
              <a:ext cx="712904" cy="712905"/>
            </a:xfrm>
            <a:prstGeom prst="ellipse">
              <a:avLst/>
            </a:prstGeom>
            <a:solidFill>
              <a:srgbClr val="3A98BC"/>
            </a:solidFill>
            <a:ln>
              <a:noFill/>
            </a:ln>
          </p:spPr>
          <p:txBody>
            <a:bodyPr vert="horz" wrap="square" lIns="91440" tIns="45720" rIns="91440" bIns="45720" numCol="1" anchor="t" anchorCtr="0" compatLnSpc="1"/>
            <a:lstStyle/>
            <a:p>
              <a:endParaRPr lang="zh-CN" altLang="en-US" sz="1800"/>
            </a:p>
          </p:txBody>
        </p:sp>
        <p:sp>
          <p:nvSpPr>
            <p:cNvPr id="22" name="Freeform 202"/>
            <p:cNvSpPr/>
            <p:nvPr userDrawn="1"/>
          </p:nvSpPr>
          <p:spPr bwMode="auto">
            <a:xfrm>
              <a:off x="10250565" y="312941"/>
              <a:ext cx="533522" cy="565885"/>
            </a:xfrm>
            <a:custGeom>
              <a:avLst/>
              <a:gdLst>
                <a:gd name="T0" fmla="*/ 137 w 265"/>
                <a:gd name="T1" fmla="*/ 0 h 281"/>
                <a:gd name="T2" fmla="*/ 265 w 265"/>
                <a:gd name="T3" fmla="*/ 128 h 281"/>
                <a:gd name="T4" fmla="*/ 89 w 265"/>
                <a:gd name="T5" fmla="*/ 281 h 281"/>
                <a:gd name="T6" fmla="*/ 39 w 265"/>
                <a:gd name="T7" fmla="*/ 274 h 281"/>
                <a:gd name="T8" fmla="*/ 0 w 265"/>
                <a:gd name="T9" fmla="*/ 235 h 281"/>
                <a:gd name="T10" fmla="*/ 83 w 265"/>
                <a:gd name="T11" fmla="*/ 164 h 281"/>
                <a:gd name="T12" fmla="*/ 75 w 265"/>
                <a:gd name="T13" fmla="*/ 42 h 281"/>
                <a:gd name="T14" fmla="*/ 137 w 265"/>
                <a:gd name="T15" fmla="*/ 0 h 2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5" h="281">
                  <a:moveTo>
                    <a:pt x="137" y="0"/>
                  </a:moveTo>
                  <a:cubicBezTo>
                    <a:pt x="265" y="128"/>
                    <a:pt x="265" y="128"/>
                    <a:pt x="265" y="128"/>
                  </a:cubicBezTo>
                  <a:cubicBezTo>
                    <a:pt x="253" y="214"/>
                    <a:pt x="179" y="281"/>
                    <a:pt x="89" y="281"/>
                  </a:cubicBezTo>
                  <a:cubicBezTo>
                    <a:pt x="72" y="281"/>
                    <a:pt x="55" y="279"/>
                    <a:pt x="39" y="274"/>
                  </a:cubicBezTo>
                  <a:cubicBezTo>
                    <a:pt x="0" y="235"/>
                    <a:pt x="0" y="235"/>
                    <a:pt x="0" y="235"/>
                  </a:cubicBezTo>
                  <a:cubicBezTo>
                    <a:pt x="83" y="164"/>
                    <a:pt x="83" y="164"/>
                    <a:pt x="83" y="164"/>
                  </a:cubicBezTo>
                  <a:cubicBezTo>
                    <a:pt x="75" y="42"/>
                    <a:pt x="75" y="42"/>
                    <a:pt x="75" y="42"/>
                  </a:cubicBezTo>
                  <a:cubicBezTo>
                    <a:pt x="137" y="0"/>
                    <a:pt x="137" y="0"/>
                    <a:pt x="137" y="0"/>
                  </a:cubicBezTo>
                  <a:close/>
                </a:path>
              </a:pathLst>
            </a:custGeom>
            <a:solidFill>
              <a:srgbClr val="2A6F8A"/>
            </a:solidFill>
            <a:ln>
              <a:noFill/>
            </a:ln>
          </p:spPr>
          <p:txBody>
            <a:bodyPr vert="horz" wrap="square" lIns="91440" tIns="45720" rIns="91440" bIns="45720" numCol="1" anchor="t" anchorCtr="0" compatLnSpc="1"/>
            <a:lstStyle/>
            <a:p>
              <a:endParaRPr lang="zh-CN" altLang="en-US" sz="1800"/>
            </a:p>
          </p:txBody>
        </p:sp>
        <p:sp>
          <p:nvSpPr>
            <p:cNvPr id="23" name="Freeform 203"/>
            <p:cNvSpPr/>
            <p:nvPr userDrawn="1"/>
          </p:nvSpPr>
          <p:spPr bwMode="auto">
            <a:xfrm>
              <a:off x="10235770" y="568144"/>
              <a:ext cx="387428" cy="218217"/>
            </a:xfrm>
            <a:custGeom>
              <a:avLst/>
              <a:gdLst>
                <a:gd name="T0" fmla="*/ 7 w 192"/>
                <a:gd name="T1" fmla="*/ 108 h 108"/>
                <a:gd name="T2" fmla="*/ 77 w 192"/>
                <a:gd name="T3" fmla="*/ 29 h 108"/>
                <a:gd name="T4" fmla="*/ 77 w 192"/>
                <a:gd name="T5" fmla="*/ 0 h 108"/>
                <a:gd name="T6" fmla="*/ 96 w 192"/>
                <a:gd name="T7" fmla="*/ 0 h 108"/>
                <a:gd name="T8" fmla="*/ 97 w 192"/>
                <a:gd name="T9" fmla="*/ 0 h 108"/>
                <a:gd name="T10" fmla="*/ 116 w 192"/>
                <a:gd name="T11" fmla="*/ 0 h 108"/>
                <a:gd name="T12" fmla="*/ 116 w 192"/>
                <a:gd name="T13" fmla="*/ 29 h 108"/>
                <a:gd name="T14" fmla="*/ 186 w 192"/>
                <a:gd name="T15" fmla="*/ 108 h 108"/>
                <a:gd name="T16" fmla="*/ 7 w 19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08">
                  <a:moveTo>
                    <a:pt x="7" y="108"/>
                  </a:moveTo>
                  <a:cubicBezTo>
                    <a:pt x="7" y="72"/>
                    <a:pt x="0" y="35"/>
                    <a:pt x="77" y="29"/>
                  </a:cubicBezTo>
                  <a:cubicBezTo>
                    <a:pt x="77" y="26"/>
                    <a:pt x="77" y="3"/>
                    <a:pt x="77" y="0"/>
                  </a:cubicBezTo>
                  <a:cubicBezTo>
                    <a:pt x="96" y="0"/>
                    <a:pt x="96" y="0"/>
                    <a:pt x="96" y="0"/>
                  </a:cubicBezTo>
                  <a:cubicBezTo>
                    <a:pt x="97" y="0"/>
                    <a:pt x="97" y="0"/>
                    <a:pt x="97" y="0"/>
                  </a:cubicBezTo>
                  <a:cubicBezTo>
                    <a:pt x="116" y="0"/>
                    <a:pt x="116" y="0"/>
                    <a:pt x="116" y="0"/>
                  </a:cubicBezTo>
                  <a:cubicBezTo>
                    <a:pt x="116" y="3"/>
                    <a:pt x="116" y="26"/>
                    <a:pt x="116" y="29"/>
                  </a:cubicBezTo>
                  <a:cubicBezTo>
                    <a:pt x="192" y="35"/>
                    <a:pt x="185" y="72"/>
                    <a:pt x="186" y="108"/>
                  </a:cubicBezTo>
                  <a:cubicBezTo>
                    <a:pt x="7" y="108"/>
                    <a:pt x="7" y="108"/>
                    <a:pt x="7" y="108"/>
                  </a:cubicBezTo>
                  <a:close/>
                </a:path>
              </a:pathLst>
            </a:custGeom>
            <a:solidFill>
              <a:srgbClr val="9764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4" name="Freeform 204"/>
            <p:cNvSpPr/>
            <p:nvPr userDrawn="1"/>
          </p:nvSpPr>
          <p:spPr bwMode="auto">
            <a:xfrm>
              <a:off x="10389262" y="569993"/>
              <a:ext cx="80444" cy="32363"/>
            </a:xfrm>
            <a:custGeom>
              <a:avLst/>
              <a:gdLst>
                <a:gd name="T0" fmla="*/ 40 w 40"/>
                <a:gd name="T1" fmla="*/ 0 h 16"/>
                <a:gd name="T2" fmla="*/ 0 w 40"/>
                <a:gd name="T3" fmla="*/ 0 h 16"/>
                <a:gd name="T4" fmla="*/ 40 w 40"/>
                <a:gd name="T5" fmla="*/ 0 h 16"/>
              </a:gdLst>
              <a:ahLst/>
              <a:cxnLst>
                <a:cxn ang="0">
                  <a:pos x="T0" y="T1"/>
                </a:cxn>
                <a:cxn ang="0">
                  <a:pos x="T2" y="T3"/>
                </a:cxn>
                <a:cxn ang="0">
                  <a:pos x="T4" y="T5"/>
                </a:cxn>
              </a:cxnLst>
              <a:rect l="0" t="0" r="r" b="b"/>
              <a:pathLst>
                <a:path w="40" h="16">
                  <a:moveTo>
                    <a:pt x="40" y="0"/>
                  </a:moveTo>
                  <a:cubicBezTo>
                    <a:pt x="0" y="0"/>
                    <a:pt x="0" y="0"/>
                    <a:pt x="0" y="0"/>
                  </a:cubicBezTo>
                  <a:cubicBezTo>
                    <a:pt x="5" y="16"/>
                    <a:pt x="36" y="16"/>
                    <a:pt x="40" y="0"/>
                  </a:cubicBezTo>
                  <a:close/>
                </a:path>
              </a:pathLst>
            </a:custGeom>
            <a:solidFill>
              <a:srgbClr val="7B4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5" name="Freeform 206"/>
            <p:cNvSpPr/>
            <p:nvPr userDrawn="1"/>
          </p:nvSpPr>
          <p:spPr bwMode="auto">
            <a:xfrm>
              <a:off x="10304194" y="290749"/>
              <a:ext cx="250580" cy="292189"/>
            </a:xfrm>
            <a:custGeom>
              <a:avLst/>
              <a:gdLst>
                <a:gd name="T0" fmla="*/ 7 w 124"/>
                <a:gd name="T1" fmla="*/ 69 h 145"/>
                <a:gd name="T2" fmla="*/ 13 w 124"/>
                <a:gd name="T3" fmla="*/ 108 h 145"/>
                <a:gd name="T4" fmla="*/ 62 w 124"/>
                <a:gd name="T5" fmla="*/ 145 h 145"/>
                <a:gd name="T6" fmla="*/ 112 w 124"/>
                <a:gd name="T7" fmla="*/ 108 h 145"/>
                <a:gd name="T8" fmla="*/ 117 w 124"/>
                <a:gd name="T9" fmla="*/ 69 h 145"/>
                <a:gd name="T10" fmla="*/ 62 w 124"/>
                <a:gd name="T11" fmla="*/ 0 h 145"/>
                <a:gd name="T12" fmla="*/ 7 w 124"/>
                <a:gd name="T13" fmla="*/ 69 h 145"/>
              </a:gdLst>
              <a:ahLst/>
              <a:cxnLst>
                <a:cxn ang="0">
                  <a:pos x="T0" y="T1"/>
                </a:cxn>
                <a:cxn ang="0">
                  <a:pos x="T2" y="T3"/>
                </a:cxn>
                <a:cxn ang="0">
                  <a:pos x="T4" y="T5"/>
                </a:cxn>
                <a:cxn ang="0">
                  <a:pos x="T6" y="T7"/>
                </a:cxn>
                <a:cxn ang="0">
                  <a:pos x="T8" y="T9"/>
                </a:cxn>
                <a:cxn ang="0">
                  <a:pos x="T10" y="T11"/>
                </a:cxn>
                <a:cxn ang="0">
                  <a:pos x="T12" y="T13"/>
                </a:cxn>
              </a:cxnLst>
              <a:rect l="0" t="0" r="r" b="b"/>
              <a:pathLst>
                <a:path w="124" h="145">
                  <a:moveTo>
                    <a:pt x="7" y="69"/>
                  </a:moveTo>
                  <a:cubicBezTo>
                    <a:pt x="0" y="68"/>
                    <a:pt x="1" y="108"/>
                    <a:pt x="13" y="108"/>
                  </a:cubicBezTo>
                  <a:cubicBezTo>
                    <a:pt x="22" y="128"/>
                    <a:pt x="38" y="145"/>
                    <a:pt x="62" y="145"/>
                  </a:cubicBezTo>
                  <a:cubicBezTo>
                    <a:pt x="86" y="145"/>
                    <a:pt x="103" y="128"/>
                    <a:pt x="112" y="108"/>
                  </a:cubicBezTo>
                  <a:cubicBezTo>
                    <a:pt x="122" y="108"/>
                    <a:pt x="124" y="68"/>
                    <a:pt x="117" y="69"/>
                  </a:cubicBezTo>
                  <a:cubicBezTo>
                    <a:pt x="120" y="26"/>
                    <a:pt x="118" y="0"/>
                    <a:pt x="62" y="0"/>
                  </a:cubicBezTo>
                  <a:cubicBezTo>
                    <a:pt x="7" y="0"/>
                    <a:pt x="4" y="25"/>
                    <a:pt x="7" y="69"/>
                  </a:cubicBezTo>
                  <a:close/>
                </a:path>
              </a:pathLst>
            </a:custGeom>
            <a:solidFill>
              <a:srgbClr val="9764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6" name="Freeform 207"/>
            <p:cNvSpPr/>
            <p:nvPr userDrawn="1"/>
          </p:nvSpPr>
          <p:spPr bwMode="auto">
            <a:xfrm>
              <a:off x="10235770" y="626396"/>
              <a:ext cx="387428" cy="159965"/>
            </a:xfrm>
            <a:custGeom>
              <a:avLst/>
              <a:gdLst>
                <a:gd name="T0" fmla="*/ 7 w 192"/>
                <a:gd name="T1" fmla="*/ 79 h 79"/>
                <a:gd name="T2" fmla="*/ 77 w 192"/>
                <a:gd name="T3" fmla="*/ 0 h 79"/>
                <a:gd name="T4" fmla="*/ 116 w 192"/>
                <a:gd name="T5" fmla="*/ 0 h 79"/>
                <a:gd name="T6" fmla="*/ 186 w 192"/>
                <a:gd name="T7" fmla="*/ 79 h 79"/>
                <a:gd name="T8" fmla="*/ 7 w 192"/>
                <a:gd name="T9" fmla="*/ 79 h 79"/>
              </a:gdLst>
              <a:ahLst/>
              <a:cxnLst>
                <a:cxn ang="0">
                  <a:pos x="T0" y="T1"/>
                </a:cxn>
                <a:cxn ang="0">
                  <a:pos x="T2" y="T3"/>
                </a:cxn>
                <a:cxn ang="0">
                  <a:pos x="T4" y="T5"/>
                </a:cxn>
                <a:cxn ang="0">
                  <a:pos x="T6" y="T7"/>
                </a:cxn>
                <a:cxn ang="0">
                  <a:pos x="T8" y="T9"/>
                </a:cxn>
              </a:cxnLst>
              <a:rect l="0" t="0" r="r" b="b"/>
              <a:pathLst>
                <a:path w="192" h="79">
                  <a:moveTo>
                    <a:pt x="7" y="79"/>
                  </a:moveTo>
                  <a:cubicBezTo>
                    <a:pt x="7" y="43"/>
                    <a:pt x="0" y="6"/>
                    <a:pt x="77" y="0"/>
                  </a:cubicBezTo>
                  <a:cubicBezTo>
                    <a:pt x="89" y="7"/>
                    <a:pt x="102" y="7"/>
                    <a:pt x="116" y="0"/>
                  </a:cubicBezTo>
                  <a:cubicBezTo>
                    <a:pt x="192" y="6"/>
                    <a:pt x="185" y="43"/>
                    <a:pt x="186" y="79"/>
                  </a:cubicBezTo>
                  <a:cubicBezTo>
                    <a:pt x="7" y="79"/>
                    <a:pt x="7" y="79"/>
                    <a:pt x="7"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7" name="Freeform 208"/>
            <p:cNvSpPr/>
            <p:nvPr userDrawn="1"/>
          </p:nvSpPr>
          <p:spPr bwMode="auto">
            <a:xfrm>
              <a:off x="10302345" y="253763"/>
              <a:ext cx="282018" cy="206197"/>
            </a:xfrm>
            <a:custGeom>
              <a:avLst/>
              <a:gdLst>
                <a:gd name="T0" fmla="*/ 108 w 140"/>
                <a:gd name="T1" fmla="*/ 102 h 102"/>
                <a:gd name="T2" fmla="*/ 118 w 140"/>
                <a:gd name="T3" fmla="*/ 87 h 102"/>
                <a:gd name="T4" fmla="*/ 28 w 140"/>
                <a:gd name="T5" fmla="*/ 23 h 102"/>
                <a:gd name="T6" fmla="*/ 8 w 140"/>
                <a:gd name="T7" fmla="*/ 87 h 102"/>
                <a:gd name="T8" fmla="*/ 19 w 140"/>
                <a:gd name="T9" fmla="*/ 102 h 102"/>
                <a:gd name="T10" fmla="*/ 28 w 140"/>
                <a:gd name="T11" fmla="*/ 54 h 102"/>
                <a:gd name="T12" fmla="*/ 53 w 140"/>
                <a:gd name="T13" fmla="*/ 64 h 102"/>
                <a:gd name="T14" fmla="*/ 85 w 140"/>
                <a:gd name="T15" fmla="*/ 68 h 102"/>
                <a:gd name="T16" fmla="*/ 108 w 140"/>
                <a:gd name="T17"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02">
                  <a:moveTo>
                    <a:pt x="108" y="102"/>
                  </a:moveTo>
                  <a:cubicBezTo>
                    <a:pt x="108" y="93"/>
                    <a:pt x="109" y="87"/>
                    <a:pt x="118" y="87"/>
                  </a:cubicBezTo>
                  <a:cubicBezTo>
                    <a:pt x="140" y="6"/>
                    <a:pt x="57" y="0"/>
                    <a:pt x="28" y="23"/>
                  </a:cubicBezTo>
                  <a:cubicBezTo>
                    <a:pt x="2" y="26"/>
                    <a:pt x="0" y="57"/>
                    <a:pt x="8" y="87"/>
                  </a:cubicBezTo>
                  <a:cubicBezTo>
                    <a:pt x="17" y="87"/>
                    <a:pt x="19" y="93"/>
                    <a:pt x="19" y="102"/>
                  </a:cubicBezTo>
                  <a:cubicBezTo>
                    <a:pt x="21" y="84"/>
                    <a:pt x="20" y="65"/>
                    <a:pt x="28" y="54"/>
                  </a:cubicBezTo>
                  <a:cubicBezTo>
                    <a:pt x="36" y="58"/>
                    <a:pt x="44" y="63"/>
                    <a:pt x="53" y="64"/>
                  </a:cubicBezTo>
                  <a:cubicBezTo>
                    <a:pt x="70" y="67"/>
                    <a:pt x="79" y="64"/>
                    <a:pt x="85" y="68"/>
                  </a:cubicBezTo>
                  <a:cubicBezTo>
                    <a:pt x="100" y="77"/>
                    <a:pt x="105" y="83"/>
                    <a:pt x="108" y="10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8" name="Freeform 209"/>
            <p:cNvSpPr/>
            <p:nvPr userDrawn="1"/>
          </p:nvSpPr>
          <p:spPr bwMode="auto">
            <a:xfrm>
              <a:off x="10404981" y="643040"/>
              <a:ext cx="49006" cy="143321"/>
            </a:xfrm>
            <a:custGeom>
              <a:avLst/>
              <a:gdLst>
                <a:gd name="T0" fmla="*/ 0 w 53"/>
                <a:gd name="T1" fmla="*/ 28 h 155"/>
                <a:gd name="T2" fmla="*/ 16 w 53"/>
                <a:gd name="T3" fmla="*/ 61 h 155"/>
                <a:gd name="T4" fmla="*/ 9 w 53"/>
                <a:gd name="T5" fmla="*/ 155 h 155"/>
                <a:gd name="T6" fmla="*/ 46 w 53"/>
                <a:gd name="T7" fmla="*/ 155 h 155"/>
                <a:gd name="T8" fmla="*/ 37 w 53"/>
                <a:gd name="T9" fmla="*/ 61 h 155"/>
                <a:gd name="T10" fmla="*/ 53 w 53"/>
                <a:gd name="T11" fmla="*/ 28 h 155"/>
                <a:gd name="T12" fmla="*/ 26 w 53"/>
                <a:gd name="T13" fmla="*/ 0 h 155"/>
                <a:gd name="T14" fmla="*/ 0 w 53"/>
                <a:gd name="T15" fmla="*/ 28 h 155"/>
                <a:gd name="T16" fmla="*/ 0 w 53"/>
                <a:gd name="T17" fmla="*/ 2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55">
                  <a:moveTo>
                    <a:pt x="0" y="28"/>
                  </a:moveTo>
                  <a:lnTo>
                    <a:pt x="16" y="61"/>
                  </a:lnTo>
                  <a:lnTo>
                    <a:pt x="9" y="155"/>
                  </a:lnTo>
                  <a:lnTo>
                    <a:pt x="46" y="155"/>
                  </a:lnTo>
                  <a:lnTo>
                    <a:pt x="37" y="61"/>
                  </a:lnTo>
                  <a:lnTo>
                    <a:pt x="53" y="28"/>
                  </a:lnTo>
                  <a:lnTo>
                    <a:pt x="26" y="0"/>
                  </a:lnTo>
                  <a:lnTo>
                    <a:pt x="0" y="28"/>
                  </a:lnTo>
                  <a:lnTo>
                    <a:pt x="0" y="28"/>
                  </a:lnTo>
                  <a:close/>
                </a:path>
              </a:pathLst>
            </a:custGeom>
            <a:solidFill>
              <a:srgbClr val="C447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29" name="Freeform 210"/>
            <p:cNvSpPr/>
            <p:nvPr userDrawn="1"/>
          </p:nvSpPr>
          <p:spPr bwMode="auto">
            <a:xfrm>
              <a:off x="10544603" y="422974"/>
              <a:ext cx="49931" cy="93390"/>
            </a:xfrm>
            <a:custGeom>
              <a:avLst/>
              <a:gdLst>
                <a:gd name="T0" fmla="*/ 8 w 25"/>
                <a:gd name="T1" fmla="*/ 0 h 46"/>
                <a:gd name="T2" fmla="*/ 5 w 25"/>
                <a:gd name="T3" fmla="*/ 0 h 46"/>
                <a:gd name="T4" fmla="*/ 0 w 25"/>
                <a:gd name="T5" fmla="*/ 44 h 46"/>
                <a:gd name="T6" fmla="*/ 2 w 25"/>
                <a:gd name="T7" fmla="*/ 45 h 46"/>
                <a:gd name="T8" fmla="*/ 23 w 25"/>
                <a:gd name="T9" fmla="*/ 25 h 46"/>
                <a:gd name="T10" fmla="*/ 8 w 25"/>
                <a:gd name="T11" fmla="*/ 0 h 46"/>
              </a:gdLst>
              <a:ahLst/>
              <a:cxnLst>
                <a:cxn ang="0">
                  <a:pos x="T0" y="T1"/>
                </a:cxn>
                <a:cxn ang="0">
                  <a:pos x="T2" y="T3"/>
                </a:cxn>
                <a:cxn ang="0">
                  <a:pos x="T4" y="T5"/>
                </a:cxn>
                <a:cxn ang="0">
                  <a:pos x="T6" y="T7"/>
                </a:cxn>
                <a:cxn ang="0">
                  <a:pos x="T8" y="T9"/>
                </a:cxn>
                <a:cxn ang="0">
                  <a:pos x="T10" y="T11"/>
                </a:cxn>
              </a:cxnLst>
              <a:rect l="0" t="0" r="r" b="b"/>
              <a:pathLst>
                <a:path w="25" h="46">
                  <a:moveTo>
                    <a:pt x="8" y="0"/>
                  </a:moveTo>
                  <a:cubicBezTo>
                    <a:pt x="7" y="0"/>
                    <a:pt x="6" y="0"/>
                    <a:pt x="5" y="0"/>
                  </a:cubicBezTo>
                  <a:cubicBezTo>
                    <a:pt x="0" y="44"/>
                    <a:pt x="0" y="44"/>
                    <a:pt x="0" y="44"/>
                  </a:cubicBezTo>
                  <a:cubicBezTo>
                    <a:pt x="0" y="45"/>
                    <a:pt x="1" y="45"/>
                    <a:pt x="2" y="45"/>
                  </a:cubicBezTo>
                  <a:cubicBezTo>
                    <a:pt x="12" y="46"/>
                    <a:pt x="22" y="37"/>
                    <a:pt x="23" y="25"/>
                  </a:cubicBezTo>
                  <a:cubicBezTo>
                    <a:pt x="25" y="12"/>
                    <a:pt x="18" y="2"/>
                    <a:pt x="8"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30" name="Freeform 211"/>
            <p:cNvSpPr/>
            <p:nvPr userDrawn="1"/>
          </p:nvSpPr>
          <p:spPr bwMode="auto">
            <a:xfrm>
              <a:off x="10505768" y="403556"/>
              <a:ext cx="54554" cy="124828"/>
            </a:xfrm>
            <a:custGeom>
              <a:avLst/>
              <a:gdLst>
                <a:gd name="T0" fmla="*/ 20 w 27"/>
                <a:gd name="T1" fmla="*/ 1 h 62"/>
                <a:gd name="T2" fmla="*/ 15 w 27"/>
                <a:gd name="T3" fmla="*/ 1 h 62"/>
                <a:gd name="T4" fmla="*/ 7 w 27"/>
                <a:gd name="T5" fmla="*/ 7 h 62"/>
                <a:gd name="T6" fmla="*/ 1 w 27"/>
                <a:gd name="T7" fmla="*/ 53 h 62"/>
                <a:gd name="T8" fmla="*/ 7 w 27"/>
                <a:gd name="T9" fmla="*/ 61 h 62"/>
                <a:gd name="T10" fmla="*/ 12 w 27"/>
                <a:gd name="T11" fmla="*/ 62 h 62"/>
                <a:gd name="T12" fmla="*/ 21 w 27"/>
                <a:gd name="T13" fmla="*/ 56 h 62"/>
                <a:gd name="T14" fmla="*/ 27 w 27"/>
                <a:gd name="T15" fmla="*/ 10 h 62"/>
                <a:gd name="T16" fmla="*/ 20 w 27"/>
                <a:gd name="T17"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62">
                  <a:moveTo>
                    <a:pt x="20" y="1"/>
                  </a:moveTo>
                  <a:cubicBezTo>
                    <a:pt x="15" y="1"/>
                    <a:pt x="15" y="1"/>
                    <a:pt x="15" y="1"/>
                  </a:cubicBezTo>
                  <a:cubicBezTo>
                    <a:pt x="11" y="0"/>
                    <a:pt x="7" y="3"/>
                    <a:pt x="7" y="7"/>
                  </a:cubicBezTo>
                  <a:cubicBezTo>
                    <a:pt x="1" y="53"/>
                    <a:pt x="1" y="53"/>
                    <a:pt x="1" y="53"/>
                  </a:cubicBezTo>
                  <a:cubicBezTo>
                    <a:pt x="0" y="57"/>
                    <a:pt x="3" y="61"/>
                    <a:pt x="7" y="61"/>
                  </a:cubicBezTo>
                  <a:cubicBezTo>
                    <a:pt x="12" y="62"/>
                    <a:pt x="12" y="62"/>
                    <a:pt x="12" y="62"/>
                  </a:cubicBezTo>
                  <a:cubicBezTo>
                    <a:pt x="16" y="62"/>
                    <a:pt x="20" y="60"/>
                    <a:pt x="21" y="56"/>
                  </a:cubicBezTo>
                  <a:cubicBezTo>
                    <a:pt x="27" y="10"/>
                    <a:pt x="27" y="10"/>
                    <a:pt x="27" y="10"/>
                  </a:cubicBezTo>
                  <a:cubicBezTo>
                    <a:pt x="27" y="6"/>
                    <a:pt x="24" y="2"/>
                    <a:pt x="20" y="1"/>
                  </a:cubicBezTo>
                  <a:close/>
                </a:path>
              </a:pathLst>
            </a:custGeom>
            <a:solidFill>
              <a:srgbClr val="496F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31" name="Freeform 212"/>
            <p:cNvSpPr/>
            <p:nvPr userDrawn="1"/>
          </p:nvSpPr>
          <p:spPr bwMode="auto">
            <a:xfrm>
              <a:off x="10271831" y="212153"/>
              <a:ext cx="312531" cy="247806"/>
            </a:xfrm>
            <a:custGeom>
              <a:avLst/>
              <a:gdLst>
                <a:gd name="T0" fmla="*/ 152 w 155"/>
                <a:gd name="T1" fmla="*/ 94 h 123"/>
                <a:gd name="T2" fmla="*/ 152 w 155"/>
                <a:gd name="T3" fmla="*/ 94 h 123"/>
                <a:gd name="T4" fmla="*/ 3 w 155"/>
                <a:gd name="T5" fmla="*/ 94 h 123"/>
                <a:gd name="T6" fmla="*/ 3 w 155"/>
                <a:gd name="T7" fmla="*/ 94 h 123"/>
                <a:gd name="T8" fmla="*/ 1 w 155"/>
                <a:gd name="T9" fmla="*/ 96 h 123"/>
                <a:gd name="T10" fmla="*/ 4 w 155"/>
                <a:gd name="T11" fmla="*/ 121 h 123"/>
                <a:gd name="T12" fmla="*/ 7 w 155"/>
                <a:gd name="T13" fmla="*/ 123 h 123"/>
                <a:gd name="T14" fmla="*/ 11 w 155"/>
                <a:gd name="T15" fmla="*/ 122 h 123"/>
                <a:gd name="T16" fmla="*/ 13 w 155"/>
                <a:gd name="T17" fmla="*/ 119 h 123"/>
                <a:gd name="T18" fmla="*/ 10 w 155"/>
                <a:gd name="T19" fmla="*/ 95 h 123"/>
                <a:gd name="T20" fmla="*/ 8 w 155"/>
                <a:gd name="T21" fmla="*/ 93 h 123"/>
                <a:gd name="T22" fmla="*/ 147 w 155"/>
                <a:gd name="T23" fmla="*/ 93 h 123"/>
                <a:gd name="T24" fmla="*/ 145 w 155"/>
                <a:gd name="T25" fmla="*/ 95 h 123"/>
                <a:gd name="T26" fmla="*/ 142 w 155"/>
                <a:gd name="T27" fmla="*/ 119 h 123"/>
                <a:gd name="T28" fmla="*/ 144 w 155"/>
                <a:gd name="T29" fmla="*/ 122 h 123"/>
                <a:gd name="T30" fmla="*/ 149 w 155"/>
                <a:gd name="T31" fmla="*/ 123 h 123"/>
                <a:gd name="T32" fmla="*/ 151 w 155"/>
                <a:gd name="T33" fmla="*/ 121 h 123"/>
                <a:gd name="T34" fmla="*/ 154 w 155"/>
                <a:gd name="T35" fmla="*/ 96 h 123"/>
                <a:gd name="T36" fmla="*/ 152 w 155"/>
                <a:gd name="T37" fmla="*/ 9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5" h="123">
                  <a:moveTo>
                    <a:pt x="152" y="94"/>
                  </a:moveTo>
                  <a:cubicBezTo>
                    <a:pt x="152" y="94"/>
                    <a:pt x="152" y="94"/>
                    <a:pt x="152" y="94"/>
                  </a:cubicBezTo>
                  <a:cubicBezTo>
                    <a:pt x="150" y="1"/>
                    <a:pt x="3" y="0"/>
                    <a:pt x="3" y="94"/>
                  </a:cubicBezTo>
                  <a:cubicBezTo>
                    <a:pt x="3" y="94"/>
                    <a:pt x="3" y="94"/>
                    <a:pt x="3" y="94"/>
                  </a:cubicBezTo>
                  <a:cubicBezTo>
                    <a:pt x="1" y="94"/>
                    <a:pt x="0" y="95"/>
                    <a:pt x="1" y="96"/>
                  </a:cubicBezTo>
                  <a:cubicBezTo>
                    <a:pt x="4" y="121"/>
                    <a:pt x="4" y="121"/>
                    <a:pt x="4" y="121"/>
                  </a:cubicBezTo>
                  <a:cubicBezTo>
                    <a:pt x="4" y="122"/>
                    <a:pt x="5" y="123"/>
                    <a:pt x="7" y="123"/>
                  </a:cubicBezTo>
                  <a:cubicBezTo>
                    <a:pt x="11" y="122"/>
                    <a:pt x="11" y="122"/>
                    <a:pt x="11" y="122"/>
                  </a:cubicBezTo>
                  <a:cubicBezTo>
                    <a:pt x="12" y="122"/>
                    <a:pt x="13" y="121"/>
                    <a:pt x="13" y="119"/>
                  </a:cubicBezTo>
                  <a:cubicBezTo>
                    <a:pt x="10" y="95"/>
                    <a:pt x="10" y="95"/>
                    <a:pt x="10" y="95"/>
                  </a:cubicBezTo>
                  <a:cubicBezTo>
                    <a:pt x="10" y="94"/>
                    <a:pt x="9" y="93"/>
                    <a:pt x="8" y="93"/>
                  </a:cubicBezTo>
                  <a:cubicBezTo>
                    <a:pt x="8" y="5"/>
                    <a:pt x="147" y="6"/>
                    <a:pt x="147" y="93"/>
                  </a:cubicBezTo>
                  <a:cubicBezTo>
                    <a:pt x="146" y="93"/>
                    <a:pt x="145" y="94"/>
                    <a:pt x="145" y="95"/>
                  </a:cubicBezTo>
                  <a:cubicBezTo>
                    <a:pt x="142" y="119"/>
                    <a:pt x="142" y="119"/>
                    <a:pt x="142" y="119"/>
                  </a:cubicBezTo>
                  <a:cubicBezTo>
                    <a:pt x="142" y="121"/>
                    <a:pt x="143" y="122"/>
                    <a:pt x="144" y="122"/>
                  </a:cubicBezTo>
                  <a:cubicBezTo>
                    <a:pt x="149" y="123"/>
                    <a:pt x="149" y="123"/>
                    <a:pt x="149" y="123"/>
                  </a:cubicBezTo>
                  <a:cubicBezTo>
                    <a:pt x="150" y="123"/>
                    <a:pt x="151" y="122"/>
                    <a:pt x="151" y="121"/>
                  </a:cubicBezTo>
                  <a:cubicBezTo>
                    <a:pt x="154" y="96"/>
                    <a:pt x="154" y="96"/>
                    <a:pt x="154" y="96"/>
                  </a:cubicBezTo>
                  <a:cubicBezTo>
                    <a:pt x="155" y="95"/>
                    <a:pt x="154" y="94"/>
                    <a:pt x="152" y="9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32" name="Freeform 213"/>
            <p:cNvSpPr/>
            <p:nvPr userDrawn="1"/>
          </p:nvSpPr>
          <p:spPr bwMode="auto">
            <a:xfrm>
              <a:off x="10264434" y="422974"/>
              <a:ext cx="49931" cy="93390"/>
            </a:xfrm>
            <a:custGeom>
              <a:avLst/>
              <a:gdLst>
                <a:gd name="T0" fmla="*/ 17 w 25"/>
                <a:gd name="T1" fmla="*/ 0 h 46"/>
                <a:gd name="T2" fmla="*/ 20 w 25"/>
                <a:gd name="T3" fmla="*/ 0 h 46"/>
                <a:gd name="T4" fmla="*/ 25 w 25"/>
                <a:gd name="T5" fmla="*/ 44 h 46"/>
                <a:gd name="T6" fmla="*/ 23 w 25"/>
                <a:gd name="T7" fmla="*/ 45 h 46"/>
                <a:gd name="T8" fmla="*/ 2 w 25"/>
                <a:gd name="T9" fmla="*/ 25 h 46"/>
                <a:gd name="T10" fmla="*/ 17 w 25"/>
                <a:gd name="T11" fmla="*/ 0 h 46"/>
              </a:gdLst>
              <a:ahLst/>
              <a:cxnLst>
                <a:cxn ang="0">
                  <a:pos x="T0" y="T1"/>
                </a:cxn>
                <a:cxn ang="0">
                  <a:pos x="T2" y="T3"/>
                </a:cxn>
                <a:cxn ang="0">
                  <a:pos x="T4" y="T5"/>
                </a:cxn>
                <a:cxn ang="0">
                  <a:pos x="T6" y="T7"/>
                </a:cxn>
                <a:cxn ang="0">
                  <a:pos x="T8" y="T9"/>
                </a:cxn>
                <a:cxn ang="0">
                  <a:pos x="T10" y="T11"/>
                </a:cxn>
              </a:cxnLst>
              <a:rect l="0" t="0" r="r" b="b"/>
              <a:pathLst>
                <a:path w="25" h="46">
                  <a:moveTo>
                    <a:pt x="17" y="0"/>
                  </a:moveTo>
                  <a:cubicBezTo>
                    <a:pt x="18" y="0"/>
                    <a:pt x="19" y="0"/>
                    <a:pt x="20" y="0"/>
                  </a:cubicBezTo>
                  <a:cubicBezTo>
                    <a:pt x="25" y="44"/>
                    <a:pt x="25" y="44"/>
                    <a:pt x="25" y="44"/>
                  </a:cubicBezTo>
                  <a:cubicBezTo>
                    <a:pt x="25" y="45"/>
                    <a:pt x="24" y="45"/>
                    <a:pt x="23" y="45"/>
                  </a:cubicBezTo>
                  <a:cubicBezTo>
                    <a:pt x="13" y="46"/>
                    <a:pt x="3" y="37"/>
                    <a:pt x="2" y="25"/>
                  </a:cubicBezTo>
                  <a:cubicBezTo>
                    <a:pt x="0" y="12"/>
                    <a:pt x="7" y="2"/>
                    <a:pt x="17"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33" name="Freeform 214"/>
            <p:cNvSpPr/>
            <p:nvPr userDrawn="1"/>
          </p:nvSpPr>
          <p:spPr bwMode="auto">
            <a:xfrm>
              <a:off x="10298646" y="403556"/>
              <a:ext cx="54554" cy="124828"/>
            </a:xfrm>
            <a:custGeom>
              <a:avLst/>
              <a:gdLst>
                <a:gd name="T0" fmla="*/ 7 w 27"/>
                <a:gd name="T1" fmla="*/ 1 h 62"/>
                <a:gd name="T2" fmla="*/ 12 w 27"/>
                <a:gd name="T3" fmla="*/ 1 h 62"/>
                <a:gd name="T4" fmla="*/ 20 w 27"/>
                <a:gd name="T5" fmla="*/ 7 h 62"/>
                <a:gd name="T6" fmla="*/ 26 w 27"/>
                <a:gd name="T7" fmla="*/ 53 h 62"/>
                <a:gd name="T8" fmla="*/ 20 w 27"/>
                <a:gd name="T9" fmla="*/ 61 h 62"/>
                <a:gd name="T10" fmla="*/ 15 w 27"/>
                <a:gd name="T11" fmla="*/ 62 h 62"/>
                <a:gd name="T12" fmla="*/ 6 w 27"/>
                <a:gd name="T13" fmla="*/ 56 h 62"/>
                <a:gd name="T14" fmla="*/ 0 w 27"/>
                <a:gd name="T15" fmla="*/ 10 h 62"/>
                <a:gd name="T16" fmla="*/ 7 w 27"/>
                <a:gd name="T17"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62">
                  <a:moveTo>
                    <a:pt x="7" y="1"/>
                  </a:moveTo>
                  <a:cubicBezTo>
                    <a:pt x="12" y="1"/>
                    <a:pt x="12" y="1"/>
                    <a:pt x="12" y="1"/>
                  </a:cubicBezTo>
                  <a:cubicBezTo>
                    <a:pt x="16" y="0"/>
                    <a:pt x="20" y="3"/>
                    <a:pt x="20" y="7"/>
                  </a:cubicBezTo>
                  <a:cubicBezTo>
                    <a:pt x="26" y="53"/>
                    <a:pt x="26" y="53"/>
                    <a:pt x="26" y="53"/>
                  </a:cubicBezTo>
                  <a:cubicBezTo>
                    <a:pt x="27" y="57"/>
                    <a:pt x="24" y="61"/>
                    <a:pt x="20" y="61"/>
                  </a:cubicBezTo>
                  <a:cubicBezTo>
                    <a:pt x="15" y="62"/>
                    <a:pt x="15" y="62"/>
                    <a:pt x="15" y="62"/>
                  </a:cubicBezTo>
                  <a:cubicBezTo>
                    <a:pt x="11" y="62"/>
                    <a:pt x="7" y="60"/>
                    <a:pt x="6" y="56"/>
                  </a:cubicBezTo>
                  <a:cubicBezTo>
                    <a:pt x="0" y="10"/>
                    <a:pt x="0" y="10"/>
                    <a:pt x="0" y="10"/>
                  </a:cubicBezTo>
                  <a:cubicBezTo>
                    <a:pt x="0" y="6"/>
                    <a:pt x="3" y="2"/>
                    <a:pt x="7" y="1"/>
                  </a:cubicBezTo>
                  <a:close/>
                </a:path>
              </a:pathLst>
            </a:custGeom>
            <a:solidFill>
              <a:srgbClr val="496F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34" name="Freeform 215"/>
            <p:cNvSpPr/>
            <p:nvPr userDrawn="1"/>
          </p:nvSpPr>
          <p:spPr bwMode="auto">
            <a:xfrm>
              <a:off x="10266283" y="484000"/>
              <a:ext cx="162738" cy="80445"/>
            </a:xfrm>
            <a:custGeom>
              <a:avLst/>
              <a:gdLst>
                <a:gd name="T0" fmla="*/ 2 w 81"/>
                <a:gd name="T1" fmla="*/ 0 h 40"/>
                <a:gd name="T2" fmla="*/ 57 w 81"/>
                <a:gd name="T3" fmla="*/ 36 h 40"/>
                <a:gd name="T4" fmla="*/ 69 w 81"/>
                <a:gd name="T5" fmla="*/ 40 h 40"/>
                <a:gd name="T6" fmla="*/ 81 w 81"/>
                <a:gd name="T7" fmla="*/ 35 h 40"/>
                <a:gd name="T8" fmla="*/ 69 w 81"/>
                <a:gd name="T9" fmla="*/ 29 h 40"/>
                <a:gd name="T10" fmla="*/ 57 w 81"/>
                <a:gd name="T11" fmla="*/ 34 h 40"/>
                <a:gd name="T12" fmla="*/ 12 w 81"/>
                <a:gd name="T13" fmla="*/ 24 h 40"/>
                <a:gd name="T14" fmla="*/ 5 w 81"/>
                <a:gd name="T15" fmla="*/ 5 h 40"/>
                <a:gd name="T16" fmla="*/ 2 w 8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40">
                  <a:moveTo>
                    <a:pt x="2" y="0"/>
                  </a:moveTo>
                  <a:cubicBezTo>
                    <a:pt x="0" y="34"/>
                    <a:pt x="31" y="37"/>
                    <a:pt x="57" y="36"/>
                  </a:cubicBezTo>
                  <a:cubicBezTo>
                    <a:pt x="59" y="39"/>
                    <a:pt x="64" y="40"/>
                    <a:pt x="69" y="40"/>
                  </a:cubicBezTo>
                  <a:cubicBezTo>
                    <a:pt x="76" y="40"/>
                    <a:pt x="81" y="38"/>
                    <a:pt x="81" y="35"/>
                  </a:cubicBezTo>
                  <a:cubicBezTo>
                    <a:pt x="81" y="31"/>
                    <a:pt x="76" y="29"/>
                    <a:pt x="69" y="29"/>
                  </a:cubicBezTo>
                  <a:cubicBezTo>
                    <a:pt x="63" y="29"/>
                    <a:pt x="58" y="31"/>
                    <a:pt x="57" y="34"/>
                  </a:cubicBezTo>
                  <a:cubicBezTo>
                    <a:pt x="41" y="34"/>
                    <a:pt x="21" y="33"/>
                    <a:pt x="12" y="24"/>
                  </a:cubicBezTo>
                  <a:cubicBezTo>
                    <a:pt x="7" y="19"/>
                    <a:pt x="5" y="12"/>
                    <a:pt x="5" y="5"/>
                  </a:cubicBezTo>
                  <a:cubicBezTo>
                    <a:pt x="4" y="4"/>
                    <a:pt x="3"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grpSp>
      <p:sp>
        <p:nvSpPr>
          <p:cNvPr id="39" name="椭圆 38"/>
          <p:cNvSpPr/>
          <p:nvPr userDrawn="1"/>
        </p:nvSpPr>
        <p:spPr>
          <a:xfrm>
            <a:off x="11015392" y="705943"/>
            <a:ext cx="168013" cy="167952"/>
          </a:xfrm>
          <a:prstGeom prst="ellipse">
            <a:avLst/>
          </a:prstGeom>
          <a:solidFill>
            <a:srgbClr val="2A6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41" name="组合 40"/>
          <p:cNvGrpSpPr/>
          <p:nvPr userDrawn="1"/>
        </p:nvGrpSpPr>
        <p:grpSpPr>
          <a:xfrm>
            <a:off x="11405032" y="193108"/>
            <a:ext cx="428753" cy="453809"/>
            <a:chOff x="6122988" y="1643062"/>
            <a:chExt cx="369888" cy="371476"/>
          </a:xfrm>
          <a:solidFill>
            <a:srgbClr val="3A98BC"/>
          </a:solidFill>
        </p:grpSpPr>
        <p:sp>
          <p:nvSpPr>
            <p:cNvPr id="42" name="Freeform 64"/>
            <p:cNvSpPr/>
            <p:nvPr/>
          </p:nvSpPr>
          <p:spPr bwMode="auto">
            <a:xfrm>
              <a:off x="6122988" y="1643062"/>
              <a:ext cx="369888" cy="371476"/>
            </a:xfrm>
            <a:custGeom>
              <a:avLst/>
              <a:gdLst>
                <a:gd name="T0" fmla="*/ 60 w 1018"/>
                <a:gd name="T1" fmla="*/ 2 h 1023"/>
                <a:gd name="T2" fmla="*/ 0 w 1018"/>
                <a:gd name="T3" fmla="*/ 60 h 1023"/>
                <a:gd name="T4" fmla="*/ 0 w 1018"/>
                <a:gd name="T5" fmla="*/ 137 h 1023"/>
                <a:gd name="T6" fmla="*/ 60 w 1018"/>
                <a:gd name="T7" fmla="*/ 198 h 1023"/>
                <a:gd name="T8" fmla="*/ 820 w 1018"/>
                <a:gd name="T9" fmla="*/ 963 h 1023"/>
                <a:gd name="T10" fmla="*/ 882 w 1018"/>
                <a:gd name="T11" fmla="*/ 1023 h 1023"/>
                <a:gd name="T12" fmla="*/ 958 w 1018"/>
                <a:gd name="T13" fmla="*/ 1023 h 1023"/>
                <a:gd name="T14" fmla="*/ 1016 w 1018"/>
                <a:gd name="T15" fmla="*/ 963 h 1023"/>
                <a:gd name="T16" fmla="*/ 60 w 1018"/>
                <a:gd name="T17" fmla="*/ 2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8" h="1023">
                  <a:moveTo>
                    <a:pt x="60" y="2"/>
                  </a:moveTo>
                  <a:cubicBezTo>
                    <a:pt x="27" y="0"/>
                    <a:pt x="0" y="27"/>
                    <a:pt x="0" y="60"/>
                  </a:cubicBezTo>
                  <a:cubicBezTo>
                    <a:pt x="0" y="137"/>
                    <a:pt x="0" y="137"/>
                    <a:pt x="0" y="137"/>
                  </a:cubicBezTo>
                  <a:cubicBezTo>
                    <a:pt x="0" y="170"/>
                    <a:pt x="27" y="196"/>
                    <a:pt x="60" y="198"/>
                  </a:cubicBezTo>
                  <a:cubicBezTo>
                    <a:pt x="466" y="228"/>
                    <a:pt x="791" y="555"/>
                    <a:pt x="820" y="963"/>
                  </a:cubicBezTo>
                  <a:cubicBezTo>
                    <a:pt x="822" y="996"/>
                    <a:pt x="849" y="1023"/>
                    <a:pt x="882" y="1023"/>
                  </a:cubicBezTo>
                  <a:cubicBezTo>
                    <a:pt x="958" y="1023"/>
                    <a:pt x="958" y="1023"/>
                    <a:pt x="958" y="1023"/>
                  </a:cubicBezTo>
                  <a:cubicBezTo>
                    <a:pt x="991" y="1023"/>
                    <a:pt x="1018" y="996"/>
                    <a:pt x="1016" y="963"/>
                  </a:cubicBezTo>
                  <a:cubicBezTo>
                    <a:pt x="986" y="447"/>
                    <a:pt x="574" y="32"/>
                    <a:pt x="6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43" name="Oval 65"/>
            <p:cNvSpPr>
              <a:spLocks noChangeArrowheads="1"/>
            </p:cNvSpPr>
            <p:nvPr/>
          </p:nvSpPr>
          <p:spPr bwMode="auto">
            <a:xfrm>
              <a:off x="6122988" y="1916113"/>
              <a:ext cx="98425" cy="984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44" name="Freeform 66"/>
            <p:cNvSpPr/>
            <p:nvPr/>
          </p:nvSpPr>
          <p:spPr bwMode="auto">
            <a:xfrm>
              <a:off x="6122988" y="1770063"/>
              <a:ext cx="244475" cy="244475"/>
            </a:xfrm>
            <a:custGeom>
              <a:avLst/>
              <a:gdLst>
                <a:gd name="T0" fmla="*/ 60 w 672"/>
                <a:gd name="T1" fmla="*/ 3 h 675"/>
                <a:gd name="T2" fmla="*/ 0 w 672"/>
                <a:gd name="T3" fmla="*/ 61 h 675"/>
                <a:gd name="T4" fmla="*/ 0 w 672"/>
                <a:gd name="T5" fmla="*/ 137 h 675"/>
                <a:gd name="T6" fmla="*/ 60 w 672"/>
                <a:gd name="T7" fmla="*/ 200 h 675"/>
                <a:gd name="T8" fmla="*/ 336 w 672"/>
                <a:gd name="T9" fmla="*/ 337 h 675"/>
                <a:gd name="T10" fmla="*/ 472 w 672"/>
                <a:gd name="T11" fmla="*/ 616 h 675"/>
                <a:gd name="T12" fmla="*/ 536 w 672"/>
                <a:gd name="T13" fmla="*/ 675 h 675"/>
                <a:gd name="T14" fmla="*/ 612 w 672"/>
                <a:gd name="T15" fmla="*/ 675 h 675"/>
                <a:gd name="T16" fmla="*/ 669 w 672"/>
                <a:gd name="T17" fmla="*/ 616 h 675"/>
                <a:gd name="T18" fmla="*/ 60 w 672"/>
                <a:gd name="T19" fmla="*/ 3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675">
                  <a:moveTo>
                    <a:pt x="60" y="3"/>
                  </a:moveTo>
                  <a:cubicBezTo>
                    <a:pt x="27" y="0"/>
                    <a:pt x="0" y="28"/>
                    <a:pt x="0" y="61"/>
                  </a:cubicBezTo>
                  <a:cubicBezTo>
                    <a:pt x="0" y="137"/>
                    <a:pt x="0" y="137"/>
                    <a:pt x="0" y="137"/>
                  </a:cubicBezTo>
                  <a:cubicBezTo>
                    <a:pt x="0" y="170"/>
                    <a:pt x="27" y="196"/>
                    <a:pt x="60" y="200"/>
                  </a:cubicBezTo>
                  <a:cubicBezTo>
                    <a:pt x="164" y="213"/>
                    <a:pt x="261" y="261"/>
                    <a:pt x="336" y="337"/>
                  </a:cubicBezTo>
                  <a:cubicBezTo>
                    <a:pt x="412" y="413"/>
                    <a:pt x="459" y="510"/>
                    <a:pt x="472" y="616"/>
                  </a:cubicBezTo>
                  <a:cubicBezTo>
                    <a:pt x="476" y="649"/>
                    <a:pt x="503" y="675"/>
                    <a:pt x="536" y="675"/>
                  </a:cubicBezTo>
                  <a:cubicBezTo>
                    <a:pt x="612" y="675"/>
                    <a:pt x="612" y="675"/>
                    <a:pt x="612" y="675"/>
                  </a:cubicBezTo>
                  <a:cubicBezTo>
                    <a:pt x="645" y="675"/>
                    <a:pt x="672" y="649"/>
                    <a:pt x="669" y="616"/>
                  </a:cubicBezTo>
                  <a:cubicBezTo>
                    <a:pt x="641" y="291"/>
                    <a:pt x="383" y="32"/>
                    <a:pt x="6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grpSp>
    </p:spTree>
    <p:extLst>
      <p:ext uri="{BB962C8B-B14F-4D97-AF65-F5344CB8AC3E}">
        <p14:creationId xmlns:p14="http://schemas.microsoft.com/office/powerpoint/2010/main" val="40574970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3582"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0" indent="536468" algn="l" defTabSz="913582"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663" indent="-228554" algn="l" defTabSz="91358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71" indent="-228554" algn="l" defTabSz="91358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80"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354"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462"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71"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679"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788" indent="-228554" algn="l" defTabSz="91358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582" rtl="0" eaLnBrk="1" latinLnBrk="0" hangingPunct="1">
        <a:defRPr sz="1800" kern="1200">
          <a:solidFill>
            <a:schemeClr val="tx1"/>
          </a:solidFill>
          <a:latin typeface="+mn-lt"/>
          <a:ea typeface="+mn-ea"/>
          <a:cs typeface="+mn-cs"/>
        </a:defRPr>
      </a:lvl1pPr>
      <a:lvl2pPr marL="457109" algn="l" defTabSz="913582" rtl="0" eaLnBrk="1" latinLnBrk="0" hangingPunct="1">
        <a:defRPr sz="1800" kern="1200">
          <a:solidFill>
            <a:schemeClr val="tx1"/>
          </a:solidFill>
          <a:latin typeface="+mn-lt"/>
          <a:ea typeface="+mn-ea"/>
          <a:cs typeface="+mn-cs"/>
        </a:defRPr>
      </a:lvl2pPr>
      <a:lvl3pPr marL="914217" algn="l" defTabSz="913582" rtl="0" eaLnBrk="1" latinLnBrk="0" hangingPunct="1">
        <a:defRPr sz="1800" kern="1200">
          <a:solidFill>
            <a:schemeClr val="tx1"/>
          </a:solidFill>
          <a:latin typeface="+mn-lt"/>
          <a:ea typeface="+mn-ea"/>
          <a:cs typeface="+mn-cs"/>
        </a:defRPr>
      </a:lvl3pPr>
      <a:lvl4pPr marL="1371326" algn="l" defTabSz="913582" rtl="0" eaLnBrk="1" latinLnBrk="0" hangingPunct="1">
        <a:defRPr sz="1800" kern="1200">
          <a:solidFill>
            <a:schemeClr val="tx1"/>
          </a:solidFill>
          <a:latin typeface="+mn-lt"/>
          <a:ea typeface="+mn-ea"/>
          <a:cs typeface="+mn-cs"/>
        </a:defRPr>
      </a:lvl4pPr>
      <a:lvl5pPr marL="1827799" algn="l" defTabSz="913582" rtl="0" eaLnBrk="1" latinLnBrk="0" hangingPunct="1">
        <a:defRPr sz="1800" kern="1200">
          <a:solidFill>
            <a:schemeClr val="tx1"/>
          </a:solidFill>
          <a:latin typeface="+mn-lt"/>
          <a:ea typeface="+mn-ea"/>
          <a:cs typeface="+mn-cs"/>
        </a:defRPr>
      </a:lvl5pPr>
      <a:lvl6pPr marL="2284908" algn="l" defTabSz="913582" rtl="0" eaLnBrk="1" latinLnBrk="0" hangingPunct="1">
        <a:defRPr sz="1800" kern="1200">
          <a:solidFill>
            <a:schemeClr val="tx1"/>
          </a:solidFill>
          <a:latin typeface="+mn-lt"/>
          <a:ea typeface="+mn-ea"/>
          <a:cs typeface="+mn-cs"/>
        </a:defRPr>
      </a:lvl6pPr>
      <a:lvl7pPr marL="2742016" algn="l" defTabSz="913582" rtl="0" eaLnBrk="1" latinLnBrk="0" hangingPunct="1">
        <a:defRPr sz="1800" kern="1200">
          <a:solidFill>
            <a:schemeClr val="tx1"/>
          </a:solidFill>
          <a:latin typeface="+mn-lt"/>
          <a:ea typeface="+mn-ea"/>
          <a:cs typeface="+mn-cs"/>
        </a:defRPr>
      </a:lvl7pPr>
      <a:lvl8pPr marL="3199125" algn="l" defTabSz="913582" rtl="0" eaLnBrk="1" latinLnBrk="0" hangingPunct="1">
        <a:defRPr sz="1800" kern="1200">
          <a:solidFill>
            <a:schemeClr val="tx1"/>
          </a:solidFill>
          <a:latin typeface="+mn-lt"/>
          <a:ea typeface="+mn-ea"/>
          <a:cs typeface="+mn-cs"/>
        </a:defRPr>
      </a:lvl8pPr>
      <a:lvl9pPr marL="3656234" algn="l" defTabSz="91358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 name="矩形 39"/>
          <p:cNvSpPr/>
          <p:nvPr userDrawn="1"/>
        </p:nvSpPr>
        <p:spPr>
          <a:xfrm>
            <a:off x="1" y="1"/>
            <a:ext cx="12192000" cy="97756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矩形 40"/>
          <p:cNvSpPr/>
          <p:nvPr userDrawn="1"/>
        </p:nvSpPr>
        <p:spPr>
          <a:xfrm>
            <a:off x="1" y="870559"/>
            <a:ext cx="121920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7" name="Text Placeholder 2"/>
          <p:cNvSpPr>
            <a:spLocks noGrp="1"/>
          </p:cNvSpPr>
          <p:nvPr>
            <p:ph type="body" idx="1"/>
          </p:nvPr>
        </p:nvSpPr>
        <p:spPr bwMode="auto">
          <a:xfrm>
            <a:off x="583885" y="1181686"/>
            <a:ext cx="11016660" cy="5261317"/>
          </a:xfrm>
          <a:prstGeom prst="rect">
            <a:avLst/>
          </a:prstGeom>
          <a:noFill/>
          <a:ln w="9525">
            <a:noFill/>
            <a:miter lim="800000"/>
          </a:ln>
        </p:spPr>
        <p:txBody>
          <a:bodyPr vert="horz" wrap="square" lIns="91440" tIns="45720" rIns="91440" bIns="45720" numCol="1" anchor="t" anchorCtr="0" compatLnSpc="1"/>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5" name="GS Doctop Placeholder" hidden="1"/>
          <p:cNvSpPr txBox="1"/>
          <p:nvPr/>
        </p:nvSpPr>
        <p:spPr>
          <a:xfrm>
            <a:off x="728135" y="0"/>
            <a:ext cx="7535333" cy="215444"/>
          </a:xfrm>
          <a:prstGeom prst="rect">
            <a:avLst/>
          </a:prstGeom>
          <a:noFill/>
        </p:spPr>
        <p:txBody>
          <a:bodyPr vert="horz" rtlCol="0">
            <a:spAutoFit/>
          </a:bodyPr>
          <a:lstStyle/>
          <a:p>
            <a:pPr fontAlgn="base">
              <a:spcBef>
                <a:spcPct val="0"/>
              </a:spcBef>
              <a:spcAft>
                <a:spcPct val="0"/>
              </a:spcAft>
            </a:pPr>
            <a:r>
              <a:rPr lang="en-US" sz="800" dirty="0">
                <a:solidFill>
                  <a:prstClr val="black"/>
                </a:solidFill>
                <a:latin typeface="Arial" panose="020B0604020202020204"/>
                <a:cs typeface="Arial" panose="020B0604020202020204" pitchFamily="34" charset="0"/>
              </a:rPr>
              <a:t>DJHK\</a:t>
            </a:r>
            <a:r>
              <a:rPr lang="en-US" sz="800" dirty="0" err="1">
                <a:solidFill>
                  <a:prstClr val="black"/>
                </a:solidFill>
                <a:latin typeface="Arial" panose="020B0604020202020204"/>
                <a:cs typeface="Arial" panose="020B0604020202020204" pitchFamily="34" charset="0"/>
              </a:rPr>
              <a:t>Ananlyst</a:t>
            </a:r>
            <a:r>
              <a:rPr lang="en-US" sz="800" dirty="0">
                <a:solidFill>
                  <a:prstClr val="black"/>
                </a:solidFill>
                <a:latin typeface="Arial" panose="020B0604020202020204"/>
                <a:cs typeface="Arial" panose="020B0604020202020204" pitchFamily="34" charset="0"/>
              </a:rPr>
              <a:t> Presentation\Final </a:t>
            </a:r>
            <a:r>
              <a:rPr lang="en-US" sz="800" dirty="0" err="1">
                <a:solidFill>
                  <a:prstClr val="black"/>
                </a:solidFill>
                <a:latin typeface="Arial" panose="020B0604020202020204"/>
                <a:cs typeface="Arial" panose="020B0604020202020204" pitchFamily="34" charset="0"/>
              </a:rPr>
              <a:t>Revised_May</a:t>
            </a:r>
            <a:r>
              <a:rPr lang="en-US" sz="800" dirty="0">
                <a:solidFill>
                  <a:prstClr val="black"/>
                </a:solidFill>
                <a:latin typeface="Arial" panose="020B0604020202020204"/>
                <a:cs typeface="Arial" panose="020B0604020202020204" pitchFamily="34" charset="0"/>
              </a:rPr>
              <a:t> 30\Project Surging </a:t>
            </a:r>
            <a:r>
              <a:rPr lang="en-US" sz="800" dirty="0" err="1">
                <a:solidFill>
                  <a:prstClr val="black"/>
                </a:solidFill>
                <a:latin typeface="Arial" panose="020B0604020202020204"/>
                <a:cs typeface="Arial" panose="020B0604020202020204" pitchFamily="34" charset="0"/>
              </a:rPr>
              <a:t>Cloud_Analyst</a:t>
            </a:r>
            <a:r>
              <a:rPr lang="en-US" sz="800" dirty="0">
                <a:solidFill>
                  <a:prstClr val="black"/>
                </a:solidFill>
                <a:latin typeface="Arial" panose="020B0604020202020204"/>
                <a:cs typeface="Arial" panose="020B0604020202020204" pitchFamily="34" charset="0"/>
              </a:rPr>
              <a:t> </a:t>
            </a:r>
            <a:r>
              <a:rPr lang="en-US" sz="800" dirty="0" err="1">
                <a:solidFill>
                  <a:prstClr val="black"/>
                </a:solidFill>
                <a:latin typeface="Arial" panose="020B0604020202020204"/>
                <a:cs typeface="Arial" panose="020B0604020202020204" pitchFamily="34" charset="0"/>
              </a:rPr>
              <a:t>Presentation_Consolidated</a:t>
            </a:r>
            <a:r>
              <a:rPr lang="en-US" sz="800" dirty="0">
                <a:solidFill>
                  <a:prstClr val="black"/>
                </a:solidFill>
                <a:latin typeface="Arial" panose="020B0604020202020204"/>
                <a:cs typeface="Arial" panose="020B0604020202020204" pitchFamily="34" charset="0"/>
              </a:rPr>
              <a:t> Version_20120530_vF_En.pptx</a:t>
            </a:r>
          </a:p>
        </p:txBody>
      </p:sp>
      <p:cxnSp>
        <p:nvCxnSpPr>
          <p:cNvPr id="3" name="直接连接符 2"/>
          <p:cNvCxnSpPr/>
          <p:nvPr userDrawn="1"/>
        </p:nvCxnSpPr>
        <p:spPr>
          <a:xfrm>
            <a:off x="1" y="952500"/>
            <a:ext cx="12192000" cy="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 name="标题占位符 5"/>
          <p:cNvSpPr>
            <a:spLocks noGrp="1"/>
          </p:cNvSpPr>
          <p:nvPr>
            <p:ph type="title"/>
          </p:nvPr>
        </p:nvSpPr>
        <p:spPr>
          <a:xfrm>
            <a:off x="2576259" y="466907"/>
            <a:ext cx="7812341" cy="446962"/>
          </a:xfrm>
          <a:prstGeom prst="rect">
            <a:avLst/>
          </a:prstGeom>
        </p:spPr>
        <p:txBody>
          <a:bodyPr vert="horz" lIns="91440" tIns="45720" rIns="91440" bIns="45720" rtlCol="0" anchor="ctr">
            <a:normAutofit/>
          </a:bodyPr>
          <a:lstStyle/>
          <a:p>
            <a:r>
              <a:rPr lang="zh-CN" altLang="en-US" dirty="0"/>
              <a:t>单击此处编辑母版标题样式</a:t>
            </a:r>
          </a:p>
        </p:txBody>
      </p:sp>
    </p:spTree>
    <p:extLst>
      <p:ext uri="{BB962C8B-B14F-4D97-AF65-F5344CB8AC3E}">
        <p14:creationId xmlns:p14="http://schemas.microsoft.com/office/powerpoint/2010/main" val="265601948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hf hdr="0" dt="0"/>
  <p:txStyles>
    <p:titleStyle>
      <a:lvl1pPr algn="l" rtl="0" eaLnBrk="0" fontAlgn="base" hangingPunct="0">
        <a:lnSpc>
          <a:spcPct val="90000"/>
        </a:lnSpc>
        <a:spcBef>
          <a:spcPct val="0"/>
        </a:spcBef>
        <a:spcAft>
          <a:spcPct val="0"/>
        </a:spcAft>
        <a:defRPr sz="2400" b="0" kern="1200">
          <a:solidFill>
            <a:schemeClr val="bg1"/>
          </a:solidFill>
          <a:latin typeface="+mj-ea"/>
          <a:ea typeface="+mj-ea"/>
          <a:cs typeface="+mj-cs"/>
        </a:defRPr>
      </a:lvl1pPr>
      <a:lvl2pPr algn="l" rtl="0" eaLnBrk="0" fontAlgn="base" hangingPunct="0">
        <a:lnSpc>
          <a:spcPct val="85000"/>
        </a:lnSpc>
        <a:spcBef>
          <a:spcPct val="0"/>
        </a:spcBef>
        <a:spcAft>
          <a:spcPct val="0"/>
        </a:spcAft>
        <a:defRPr sz="1900" b="1">
          <a:solidFill>
            <a:schemeClr val="bg1"/>
          </a:solidFill>
          <a:latin typeface="Arial" panose="020B0604020202020204" pitchFamily="34" charset="0"/>
          <a:ea typeface="宋体" panose="02010600030101010101" pitchFamily="2" charset="-122"/>
          <a:cs typeface="Arial" panose="020B0604020202020204" pitchFamily="34" charset="0"/>
        </a:defRPr>
      </a:lvl2pPr>
      <a:lvl3pPr algn="l" rtl="0" eaLnBrk="0" fontAlgn="base" hangingPunct="0">
        <a:lnSpc>
          <a:spcPct val="85000"/>
        </a:lnSpc>
        <a:spcBef>
          <a:spcPct val="0"/>
        </a:spcBef>
        <a:spcAft>
          <a:spcPct val="0"/>
        </a:spcAft>
        <a:defRPr sz="1900" b="1">
          <a:solidFill>
            <a:schemeClr val="bg1"/>
          </a:solidFill>
          <a:latin typeface="Arial" panose="020B0604020202020204" pitchFamily="34" charset="0"/>
          <a:ea typeface="宋体" panose="02010600030101010101" pitchFamily="2" charset="-122"/>
          <a:cs typeface="Arial" panose="020B0604020202020204" pitchFamily="34" charset="0"/>
        </a:defRPr>
      </a:lvl3pPr>
      <a:lvl4pPr algn="l" rtl="0" eaLnBrk="0" fontAlgn="base" hangingPunct="0">
        <a:lnSpc>
          <a:spcPct val="85000"/>
        </a:lnSpc>
        <a:spcBef>
          <a:spcPct val="0"/>
        </a:spcBef>
        <a:spcAft>
          <a:spcPct val="0"/>
        </a:spcAft>
        <a:defRPr sz="1900" b="1">
          <a:solidFill>
            <a:schemeClr val="bg1"/>
          </a:solidFill>
          <a:latin typeface="Arial" panose="020B0604020202020204" pitchFamily="34" charset="0"/>
          <a:ea typeface="宋体" panose="02010600030101010101" pitchFamily="2" charset="-122"/>
          <a:cs typeface="Arial" panose="020B0604020202020204" pitchFamily="34" charset="0"/>
        </a:defRPr>
      </a:lvl4pPr>
      <a:lvl5pPr algn="l" rtl="0" eaLnBrk="0" fontAlgn="base" hangingPunct="0">
        <a:lnSpc>
          <a:spcPct val="85000"/>
        </a:lnSpc>
        <a:spcBef>
          <a:spcPct val="0"/>
        </a:spcBef>
        <a:spcAft>
          <a:spcPct val="0"/>
        </a:spcAft>
        <a:defRPr sz="1900" b="1">
          <a:solidFill>
            <a:schemeClr val="bg1"/>
          </a:solidFill>
          <a:latin typeface="Arial" panose="020B0604020202020204" pitchFamily="34" charset="0"/>
          <a:ea typeface="宋体" panose="02010600030101010101" pitchFamily="2" charset="-122"/>
          <a:cs typeface="Arial" panose="020B0604020202020204" pitchFamily="34" charset="0"/>
        </a:defRPr>
      </a:lvl5pPr>
      <a:lvl6pPr marL="457109" algn="ctr" rtl="0" fontAlgn="base">
        <a:spcBef>
          <a:spcPct val="0"/>
        </a:spcBef>
        <a:spcAft>
          <a:spcPct val="0"/>
        </a:spcAft>
        <a:defRPr sz="4399">
          <a:solidFill>
            <a:schemeClr val="tx1"/>
          </a:solidFill>
          <a:latin typeface="Calibri" panose="020F0502020204030204" pitchFamily="34" charset="0"/>
        </a:defRPr>
      </a:lvl6pPr>
      <a:lvl7pPr marL="914217" algn="ctr" rtl="0" fontAlgn="base">
        <a:spcBef>
          <a:spcPct val="0"/>
        </a:spcBef>
        <a:spcAft>
          <a:spcPct val="0"/>
        </a:spcAft>
        <a:defRPr sz="4399">
          <a:solidFill>
            <a:schemeClr val="tx1"/>
          </a:solidFill>
          <a:latin typeface="Calibri" panose="020F0502020204030204" pitchFamily="34" charset="0"/>
        </a:defRPr>
      </a:lvl7pPr>
      <a:lvl8pPr marL="1371326" algn="ctr" rtl="0" fontAlgn="base">
        <a:spcBef>
          <a:spcPct val="0"/>
        </a:spcBef>
        <a:spcAft>
          <a:spcPct val="0"/>
        </a:spcAft>
        <a:defRPr sz="4399">
          <a:solidFill>
            <a:schemeClr val="tx1"/>
          </a:solidFill>
          <a:latin typeface="Calibri" panose="020F0502020204030204" pitchFamily="34" charset="0"/>
        </a:defRPr>
      </a:lvl8pPr>
      <a:lvl9pPr marL="1828434" algn="ctr" rtl="0" fontAlgn="base">
        <a:spcBef>
          <a:spcPct val="0"/>
        </a:spcBef>
        <a:spcAft>
          <a:spcPct val="0"/>
        </a:spcAft>
        <a:defRPr sz="4399">
          <a:solidFill>
            <a:schemeClr val="tx1"/>
          </a:solidFill>
          <a:latin typeface="Calibri" panose="020F0502020204030204" pitchFamily="34" charset="0"/>
        </a:defRPr>
      </a:lvl9pPr>
    </p:titleStyle>
    <p:bodyStyle>
      <a:lvl1pPr marL="342831" indent="-342831" algn="l" rtl="0" eaLnBrk="0" fontAlgn="base" hangingPunct="0">
        <a:lnSpc>
          <a:spcPct val="130000"/>
        </a:lnSpc>
        <a:spcBef>
          <a:spcPct val="20000"/>
        </a:spcBef>
        <a:spcAft>
          <a:spcPct val="0"/>
        </a:spcAft>
        <a:buSzPct val="80000"/>
        <a:buFont typeface="Wingdings" panose="05000000000000000000" pitchFamily="2" charset="2"/>
        <a:buChar char="l"/>
        <a:defRPr sz="2000" kern="1200">
          <a:solidFill>
            <a:schemeClr val="tx1"/>
          </a:solidFill>
          <a:latin typeface="+mn-ea"/>
          <a:ea typeface="+mn-ea"/>
          <a:cs typeface="+mn-cs"/>
        </a:defRPr>
      </a:lvl1pPr>
      <a:lvl2pPr marL="742801" indent="-285693" algn="l" rtl="0" eaLnBrk="0" fontAlgn="base" hangingPunct="0">
        <a:lnSpc>
          <a:spcPct val="130000"/>
        </a:lnSpc>
        <a:spcBef>
          <a:spcPct val="20000"/>
        </a:spcBef>
        <a:spcAft>
          <a:spcPct val="0"/>
        </a:spcAft>
        <a:buFont typeface="Arial" panose="020B0604020202020204" pitchFamily="34" charset="0"/>
        <a:buChar char="–"/>
        <a:defRPr sz="2000" kern="1200">
          <a:solidFill>
            <a:schemeClr val="tx1"/>
          </a:solidFill>
          <a:latin typeface="+mn-ea"/>
          <a:ea typeface="+mn-ea"/>
          <a:cs typeface="+mn-cs"/>
        </a:defRPr>
      </a:lvl2pPr>
      <a:lvl3pPr marL="1142771" indent="-228554" algn="l" rtl="0" eaLnBrk="0" fontAlgn="base" hangingPunct="0">
        <a:lnSpc>
          <a:spcPct val="130000"/>
        </a:lnSpc>
        <a:spcBef>
          <a:spcPct val="20000"/>
        </a:spcBef>
        <a:spcAft>
          <a:spcPct val="0"/>
        </a:spcAft>
        <a:buFont typeface="Arial" panose="020B0604020202020204" pitchFamily="34" charset="0"/>
        <a:buChar char="•"/>
        <a:defRPr sz="2000" kern="1200">
          <a:solidFill>
            <a:schemeClr val="tx1"/>
          </a:solidFill>
          <a:latin typeface="+mn-ea"/>
          <a:ea typeface="+mn-ea"/>
          <a:cs typeface="+mn-cs"/>
        </a:defRPr>
      </a:lvl3pPr>
      <a:lvl4pPr marL="1599880" indent="-228554" algn="l" rtl="0" eaLnBrk="0" fontAlgn="base" hangingPunct="0">
        <a:lnSpc>
          <a:spcPct val="130000"/>
        </a:lnSpc>
        <a:spcBef>
          <a:spcPct val="20000"/>
        </a:spcBef>
        <a:spcAft>
          <a:spcPct val="0"/>
        </a:spcAft>
        <a:buFont typeface="Arial" panose="020B0604020202020204" pitchFamily="34" charset="0"/>
        <a:buChar char="–"/>
        <a:defRPr sz="2000" kern="1200">
          <a:solidFill>
            <a:schemeClr val="tx1"/>
          </a:solidFill>
          <a:latin typeface="+mn-ea"/>
          <a:ea typeface="+mn-ea"/>
          <a:cs typeface="+mn-cs"/>
        </a:defRPr>
      </a:lvl4pPr>
      <a:lvl5pPr marL="2056989" indent="-228554" algn="l" rtl="0" eaLnBrk="0" fontAlgn="base" hangingPunct="0">
        <a:lnSpc>
          <a:spcPct val="130000"/>
        </a:lnSpc>
        <a:spcBef>
          <a:spcPct val="20000"/>
        </a:spcBef>
        <a:spcAft>
          <a:spcPct val="0"/>
        </a:spcAft>
        <a:buFont typeface="Arial" panose="020B0604020202020204" pitchFamily="34" charset="0"/>
        <a:buChar char="»"/>
        <a:defRPr sz="2000" kern="1200">
          <a:solidFill>
            <a:schemeClr val="tx1"/>
          </a:solidFill>
          <a:latin typeface="+mn-ea"/>
          <a:ea typeface="+mn-ea"/>
          <a:cs typeface="+mn-cs"/>
        </a:defRPr>
      </a:lvl5pPr>
      <a:lvl6pPr marL="2514097" indent="-228554"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06" indent="-228554"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679" indent="-228554"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788" indent="-228554"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125" algn="l" defTabSz="914217" rtl="0" eaLnBrk="1" latinLnBrk="0" hangingPunct="1">
        <a:defRPr sz="1800" kern="1200">
          <a:solidFill>
            <a:schemeClr val="tx1"/>
          </a:solidFill>
          <a:latin typeface="+mn-lt"/>
          <a:ea typeface="+mn-ea"/>
          <a:cs typeface="+mn-cs"/>
        </a:defRPr>
      </a:lvl8pPr>
      <a:lvl9pPr marL="3656234" algn="l" defTabSz="91421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 Target="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1.xml"/><Relationship Id="rId17" Type="http://schemas.openxmlformats.org/officeDocument/2006/relationships/image" Target="../media/image14.png"/><Relationship Id="rId2" Type="http://schemas.openxmlformats.org/officeDocument/2006/relationships/tags" Target="../tags/tag3.xml"/><Relationship Id="rId16" Type="http://schemas.openxmlformats.org/officeDocument/2006/relationships/image" Target="../media/image13.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5" Type="http://schemas.openxmlformats.org/officeDocument/2006/relationships/image" Target="../media/image12.jpe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slide" Target="slide2.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notesSlide" Target="../notesSlides/notesSlide4.xml"/><Relationship Id="rId17" Type="http://schemas.openxmlformats.org/officeDocument/2006/relationships/image" Target="../media/image14.png"/><Relationship Id="rId2" Type="http://schemas.openxmlformats.org/officeDocument/2006/relationships/tags" Target="../tags/tag14.xml"/><Relationship Id="rId16" Type="http://schemas.openxmlformats.org/officeDocument/2006/relationships/image" Target="../media/image13.jpeg"/><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slideLayout" Target="../slideLayouts/slideLayout1.xml"/><Relationship Id="rId5" Type="http://schemas.openxmlformats.org/officeDocument/2006/relationships/tags" Target="../tags/tag17.xml"/><Relationship Id="rId15" Type="http://schemas.openxmlformats.org/officeDocument/2006/relationships/image" Target="../media/image12.jpeg"/><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slide" Target="slide2.xml"/><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notesSlide" Target="../notesSlides/notesSlide7.xml"/><Relationship Id="rId17" Type="http://schemas.openxmlformats.org/officeDocument/2006/relationships/image" Target="../media/image14.png"/><Relationship Id="rId2" Type="http://schemas.openxmlformats.org/officeDocument/2006/relationships/tags" Target="../tags/tag25.xml"/><Relationship Id="rId16" Type="http://schemas.openxmlformats.org/officeDocument/2006/relationships/image" Target="../media/image13.jpeg"/><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slideLayout" Target="../slideLayouts/slideLayout1.xml"/><Relationship Id="rId5" Type="http://schemas.openxmlformats.org/officeDocument/2006/relationships/tags" Target="../tags/tag28.xml"/><Relationship Id="rId15" Type="http://schemas.openxmlformats.org/officeDocument/2006/relationships/image" Target="../media/image12.jpeg"/><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image" Target="../media/image1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37.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slide" Target="slide2.xml"/><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notesSlide" Target="../notesSlides/notesSlide15.xml"/><Relationship Id="rId17" Type="http://schemas.openxmlformats.org/officeDocument/2006/relationships/image" Target="../media/image14.png"/><Relationship Id="rId2" Type="http://schemas.openxmlformats.org/officeDocument/2006/relationships/tags" Target="../tags/tag37.xml"/><Relationship Id="rId16" Type="http://schemas.openxmlformats.org/officeDocument/2006/relationships/image" Target="../media/image13.jpeg"/><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slideLayout" Target="../slideLayouts/slideLayout1.xml"/><Relationship Id="rId5" Type="http://schemas.openxmlformats.org/officeDocument/2006/relationships/tags" Target="../tags/tag40.xml"/><Relationship Id="rId15" Type="http://schemas.openxmlformats.org/officeDocument/2006/relationships/image" Target="../media/image12.jpeg"/><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image" Target="../media/image1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4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7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slide" Target="slide2.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notesSlide" Target="../notesSlides/notesSlide29.xml"/><Relationship Id="rId17" Type="http://schemas.openxmlformats.org/officeDocument/2006/relationships/image" Target="../media/image14.png"/><Relationship Id="rId2" Type="http://schemas.openxmlformats.org/officeDocument/2006/relationships/tags" Target="../tags/tag48.xml"/><Relationship Id="rId16" Type="http://schemas.openxmlformats.org/officeDocument/2006/relationships/image" Target="../media/image13.jpeg"/><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slideLayout" Target="../slideLayouts/slideLayout1.xml"/><Relationship Id="rId5" Type="http://schemas.openxmlformats.org/officeDocument/2006/relationships/tags" Target="../tags/tag51.xml"/><Relationship Id="rId15" Type="http://schemas.openxmlformats.org/officeDocument/2006/relationships/image" Target="../media/image12.jpeg"/><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image" Target="../media/image1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9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2.xml"/><Relationship Id="rId1" Type="http://schemas.openxmlformats.org/officeDocument/2006/relationships/tags" Target="../tags/tag57.xml"/><Relationship Id="rId4" Type="http://schemas.openxmlformats.org/officeDocument/2006/relationships/image" Target="../media/image5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85" y="1059"/>
            <a:ext cx="191216" cy="56828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defTabSz="608843"/>
            <a:endParaRPr lang="zh-CN" altLang="en-US" sz="2400">
              <a:solidFill>
                <a:prstClr val="white"/>
              </a:solidFill>
              <a:latin typeface="Times New Roman"/>
              <a:ea typeface="微软雅黑"/>
            </a:endParaRPr>
          </a:p>
        </p:txBody>
      </p:sp>
      <p:sp>
        <p:nvSpPr>
          <p:cNvPr id="11" name="矩形 10"/>
          <p:cNvSpPr/>
          <p:nvPr/>
        </p:nvSpPr>
        <p:spPr>
          <a:xfrm>
            <a:off x="11996702" y="3189122"/>
            <a:ext cx="178545" cy="365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1" tIns="60935" rIns="121871" bIns="60935" rtlCol="0" anchor="ctr"/>
          <a:lstStyle/>
          <a:p>
            <a:pPr algn="ctr" defTabSz="608843"/>
            <a:endParaRPr lang="zh-CN" altLang="en-US" sz="2400">
              <a:solidFill>
                <a:prstClr val="white"/>
              </a:solidFill>
              <a:latin typeface="Times New Roman"/>
              <a:ea typeface="微软雅黑"/>
            </a:endParaRPr>
          </a:p>
        </p:txBody>
      </p:sp>
      <p:sp>
        <p:nvSpPr>
          <p:cNvPr id="22" name="矩形 21"/>
          <p:cNvSpPr/>
          <p:nvPr/>
        </p:nvSpPr>
        <p:spPr>
          <a:xfrm>
            <a:off x="195301" y="3745227"/>
            <a:ext cx="11788048" cy="1946337"/>
          </a:xfrm>
          <a:prstGeom prst="rect">
            <a:avLst/>
          </a:prstGeom>
          <a:solidFill>
            <a:srgbClr val="3A98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b="1" dirty="0">
              <a:solidFill>
                <a:prstClr val="white"/>
              </a:solidFill>
              <a:latin typeface="微软雅黑" panose="020B0503020204020204" pitchFamily="34" charset="-122"/>
              <a:ea typeface="微软雅黑" panose="020B0503020204020204" pitchFamily="34" charset="-122"/>
            </a:endParaRPr>
          </a:p>
        </p:txBody>
      </p:sp>
      <p:sp>
        <p:nvSpPr>
          <p:cNvPr id="23" name="椭圆 22"/>
          <p:cNvSpPr/>
          <p:nvPr/>
        </p:nvSpPr>
        <p:spPr>
          <a:xfrm>
            <a:off x="968869" y="3406089"/>
            <a:ext cx="2994818" cy="2727819"/>
          </a:xfrm>
          <a:prstGeom prst="ellipse">
            <a:avLst/>
          </a:prstGeom>
          <a:solidFill>
            <a:srgbClr val="3A98BC"/>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b="1">
              <a:solidFill>
                <a:prstClr val="white"/>
              </a:solidFill>
              <a:latin typeface="微软雅黑" panose="020B0503020204020204" pitchFamily="34" charset="-122"/>
              <a:ea typeface="微软雅黑" panose="020B0503020204020204" pitchFamily="34" charset="-122"/>
            </a:endParaRPr>
          </a:p>
        </p:txBody>
      </p:sp>
      <p:sp>
        <p:nvSpPr>
          <p:cNvPr id="24" name="矩形 23"/>
          <p:cNvSpPr/>
          <p:nvPr/>
        </p:nvSpPr>
        <p:spPr>
          <a:xfrm>
            <a:off x="1600814" y="5047862"/>
            <a:ext cx="1786584" cy="640582"/>
          </a:xfrm>
          <a:prstGeom prst="rect">
            <a:avLst/>
          </a:prstGeom>
          <a:solidFill>
            <a:srgbClr val="3A98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25" name="标题 7"/>
          <p:cNvSpPr txBox="1"/>
          <p:nvPr/>
        </p:nvSpPr>
        <p:spPr>
          <a:xfrm>
            <a:off x="1913667" y="5035553"/>
            <a:ext cx="1498619" cy="647922"/>
          </a:xfrm>
          <a:prstGeom prst="rect">
            <a:avLst/>
          </a:prstGeom>
        </p:spPr>
        <p:txBody>
          <a:bodyPr vert="horz" lIns="0" tIns="45709" rIns="91419" bIns="45709" rtlCol="0" anchor="b">
            <a:noAutofit/>
          </a:bodyPr>
          <a:lstStyle>
            <a:lvl1pPr algn="l" defTabSz="914400" rtl="0" eaLnBrk="1" latinLnBrk="0" hangingPunct="1">
              <a:lnSpc>
                <a:spcPct val="90000"/>
              </a:lnSpc>
              <a:spcBef>
                <a:spcPct val="0"/>
              </a:spcBef>
              <a:buNone/>
              <a:defRPr lang="zh-CN" sz="6600" b="1" kern="1200" baseline="0">
                <a:solidFill>
                  <a:schemeClr val="tx1"/>
                </a:solidFill>
                <a:effectLst>
                  <a:outerShdw blurRad="50800" dist="25400" dir="2700000" algn="br" rotWithShape="0">
                    <a:schemeClr val="bg2">
                      <a:lumMod val="50000"/>
                      <a:alpha val="50000"/>
                    </a:schemeClr>
                  </a:outerShdw>
                </a:effectLst>
                <a:latin typeface="微软雅黑" panose="020B0503020204020204" pitchFamily="34" charset="-122"/>
                <a:ea typeface="微软雅黑" panose="020B0503020204020204" pitchFamily="34" charset="-122"/>
                <a:cs typeface="+mj-cs"/>
              </a:defRPr>
            </a:lvl1pPr>
            <a:lvl2pPr eaLnBrk="1" latinLnBrk="0" hangingPunct="1">
              <a:defRPr lang="zh-CN">
                <a:solidFill>
                  <a:schemeClr val="tx2"/>
                </a:solidFill>
              </a:defRPr>
            </a:lvl2pPr>
            <a:lvl3pPr eaLnBrk="1" latinLnBrk="0" hangingPunct="1">
              <a:defRPr lang="zh-CN">
                <a:solidFill>
                  <a:schemeClr val="tx2"/>
                </a:solidFill>
              </a:defRPr>
            </a:lvl3pPr>
            <a:lvl4pPr eaLnBrk="1" latinLnBrk="0" hangingPunct="1">
              <a:defRPr lang="zh-CN">
                <a:solidFill>
                  <a:schemeClr val="tx2"/>
                </a:solidFill>
              </a:defRPr>
            </a:lvl4pPr>
            <a:lvl5pPr eaLnBrk="1" latinLnBrk="0" hangingPunct="1">
              <a:defRPr lang="zh-CN">
                <a:solidFill>
                  <a:schemeClr val="tx2"/>
                </a:solidFill>
              </a:defRPr>
            </a:lvl5pPr>
            <a:lvl6pPr eaLnBrk="1" latinLnBrk="0" hangingPunct="1">
              <a:defRPr lang="zh-CN">
                <a:solidFill>
                  <a:schemeClr val="tx2"/>
                </a:solidFill>
              </a:defRPr>
            </a:lvl6pPr>
            <a:lvl7pPr eaLnBrk="1" latinLnBrk="0" hangingPunct="1">
              <a:defRPr lang="zh-CN">
                <a:solidFill>
                  <a:schemeClr val="tx2"/>
                </a:solidFill>
              </a:defRPr>
            </a:lvl7pPr>
            <a:lvl8pPr eaLnBrk="1" latinLnBrk="0" hangingPunct="1">
              <a:defRPr lang="zh-CN">
                <a:solidFill>
                  <a:schemeClr val="tx2"/>
                </a:solidFill>
              </a:defRPr>
            </a:lvl8pPr>
            <a:lvl9pPr eaLnBrk="1" latinLnBrk="0" hangingPunct="1">
              <a:defRPr lang="zh-CN">
                <a:solidFill>
                  <a:schemeClr val="tx2"/>
                </a:solidFill>
              </a:defRPr>
            </a:lvl9pPr>
          </a:lstStyle>
          <a:p>
            <a:pPr defTabSz="914217">
              <a:lnSpc>
                <a:spcPct val="150000"/>
              </a:lnSpc>
            </a:pPr>
            <a:r>
              <a:rPr lang="zh-CN" altLang="en-US" sz="3199" dirty="0">
                <a:solidFill>
                  <a:prstClr val="white">
                    <a:lumMod val="85000"/>
                    <a:lumOff val="15000"/>
                  </a:prstClr>
                </a:solidFill>
                <a:effectLst>
                  <a:outerShdw blurRad="50800" dist="25400" dir="2700000" algn="br" rotWithShape="0">
                    <a:srgbClr val="E7E6E6">
                      <a:lumMod val="50000"/>
                      <a:alpha val="50000"/>
                    </a:srgbClr>
                  </a:outerShdw>
                </a:effectLst>
                <a:latin typeface="Constantia" panose="02030602050306030303" pitchFamily="18" charset="0"/>
                <a:sym typeface="+mn-ea"/>
              </a:rPr>
              <a:t>模块二</a:t>
            </a:r>
          </a:p>
        </p:txBody>
      </p:sp>
      <p:sp>
        <p:nvSpPr>
          <p:cNvPr id="26" name="矩形 25"/>
          <p:cNvSpPr/>
          <p:nvPr/>
        </p:nvSpPr>
        <p:spPr>
          <a:xfrm>
            <a:off x="4617202" y="4294704"/>
            <a:ext cx="6605929" cy="645011"/>
          </a:xfrm>
          <a:prstGeom prst="rect">
            <a:avLst/>
          </a:prstGeom>
        </p:spPr>
        <p:txBody>
          <a:bodyPr wrap="square">
            <a:spAutoFit/>
          </a:bodyPr>
          <a:lstStyle/>
          <a:p>
            <a:pPr defTabSz="608843"/>
            <a:r>
              <a:rPr lang="zh-CN" altLang="en-US" sz="3599" b="1" dirty="0">
                <a:solidFill>
                  <a:prstClr val="white">
                    <a:lumMod val="85000"/>
                    <a:lumOff val="15000"/>
                  </a:prstClr>
                </a:solidFill>
                <a:latin typeface="Constantia" panose="02030602050306030303" pitchFamily="18" charset="0"/>
                <a:ea typeface="微软雅黑" panose="020B0503020204020204" pitchFamily="34" charset="-122"/>
              </a:rPr>
              <a:t>新媒体运营平台篇</a:t>
            </a:r>
          </a:p>
        </p:txBody>
      </p:sp>
      <p:sp>
        <p:nvSpPr>
          <p:cNvPr id="27" name="矩形 26"/>
          <p:cNvSpPr/>
          <p:nvPr/>
        </p:nvSpPr>
        <p:spPr>
          <a:xfrm>
            <a:off x="4646692" y="5057981"/>
            <a:ext cx="7515202" cy="398688"/>
          </a:xfrm>
          <a:prstGeom prst="rect">
            <a:avLst/>
          </a:prstGeom>
        </p:spPr>
        <p:txBody>
          <a:bodyPr wrap="square">
            <a:spAutoFit/>
          </a:bodyPr>
          <a:lstStyle/>
          <a:p>
            <a:pPr defTabSz="608843"/>
            <a:r>
              <a:rPr lang="zh-CN" altLang="en-US" sz="2000" dirty="0">
                <a:solidFill>
                  <a:prstClr val="white">
                    <a:lumMod val="85000"/>
                    <a:lumOff val="15000"/>
                  </a:prstClr>
                </a:solidFill>
                <a:latin typeface="Constantia" panose="02030602050306030303" pitchFamily="18" charset="0"/>
                <a:ea typeface="微软雅黑" panose="020B0503020204020204" pitchFamily="34" charset="-122"/>
              </a:rPr>
              <a:t>新媒体营销</a:t>
            </a:r>
          </a:p>
        </p:txBody>
      </p:sp>
      <p:cxnSp>
        <p:nvCxnSpPr>
          <p:cNvPr id="28" name="直接连接符 27"/>
          <p:cNvCxnSpPr/>
          <p:nvPr/>
        </p:nvCxnSpPr>
        <p:spPr>
          <a:xfrm>
            <a:off x="4646691" y="4984690"/>
            <a:ext cx="685659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p:nvPicPr>
        <p:blipFill>
          <a:blip r:embed="rId3"/>
          <a:stretch>
            <a:fillRect/>
          </a:stretch>
        </p:blipFill>
        <p:spPr>
          <a:xfrm>
            <a:off x="1717578" y="3887840"/>
            <a:ext cx="1587767" cy="1080520"/>
          </a:xfrm>
          <a:prstGeom prst="rect">
            <a:avLst/>
          </a:prstGeom>
        </p:spPr>
      </p:pic>
      <p:sp>
        <p:nvSpPr>
          <p:cNvPr id="30" name="未知 45"/>
          <p:cNvSpPr/>
          <p:nvPr>
            <p:custDataLst>
              <p:tags r:id="rId1"/>
            </p:custDataLst>
          </p:nvPr>
        </p:nvSpPr>
        <p:spPr>
          <a:xfrm>
            <a:off x="1720116" y="3887839"/>
            <a:ext cx="1587767" cy="1080520"/>
          </a:xfrm>
          <a:prstGeom prst="rect">
            <a:avLst/>
          </a:prstGeom>
          <a:solidFill>
            <a:srgbClr val="47AEF7">
              <a:alpha val="50000"/>
            </a:srgbClr>
          </a:solidFill>
        </p:spPr>
      </p:sp>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23210">
            <a:off x="7643386" y="747113"/>
            <a:ext cx="1202527" cy="1202527"/>
          </a:xfrm>
          <a:prstGeom prst="rect">
            <a:avLst/>
          </a:prstGeom>
        </p:spPr>
      </p:pic>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746303">
            <a:off x="6468939" y="1291942"/>
            <a:ext cx="1189015" cy="1189015"/>
          </a:xfrm>
          <a:prstGeom prst="rect">
            <a:avLst/>
          </a:prstGeom>
        </p:spPr>
      </p:pic>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254464">
            <a:off x="9649609" y="1095933"/>
            <a:ext cx="893850" cy="893850"/>
          </a:xfrm>
          <a:prstGeom prst="rect">
            <a:avLst/>
          </a:prstGeom>
        </p:spPr>
      </p:pic>
      <p:pic>
        <p:nvPicPr>
          <p:cNvPr id="36" name="图片 35"/>
          <p:cNvPicPr>
            <a:picLocks noChangeAspect="1"/>
          </p:cNvPicPr>
          <p:nvPr/>
        </p:nvPicPr>
        <p:blipFill>
          <a:blip r:embed="rId7"/>
          <a:stretch>
            <a:fillRect/>
          </a:stretch>
        </p:blipFill>
        <p:spPr>
          <a:xfrm rot="540000">
            <a:off x="990261" y="1400270"/>
            <a:ext cx="832927" cy="832927"/>
          </a:xfrm>
          <a:prstGeom prst="rect">
            <a:avLst/>
          </a:prstGeom>
        </p:spPr>
      </p:pic>
      <p:pic>
        <p:nvPicPr>
          <p:cNvPr id="37" name="图片 36"/>
          <p:cNvPicPr>
            <a:picLocks noChangeAspect="1"/>
          </p:cNvPicPr>
          <p:nvPr/>
        </p:nvPicPr>
        <p:blipFill>
          <a:blip r:embed="rId8"/>
          <a:stretch>
            <a:fillRect/>
          </a:stretch>
        </p:blipFill>
        <p:spPr>
          <a:xfrm rot="1020000">
            <a:off x="2503568" y="1268405"/>
            <a:ext cx="824674" cy="801819"/>
          </a:xfrm>
          <a:prstGeom prst="rect">
            <a:avLst/>
          </a:prstGeom>
        </p:spPr>
      </p:pic>
      <p:pic>
        <p:nvPicPr>
          <p:cNvPr id="38" name="图片 37"/>
          <p:cNvPicPr>
            <a:picLocks noChangeAspect="1"/>
          </p:cNvPicPr>
          <p:nvPr/>
        </p:nvPicPr>
        <p:blipFill>
          <a:blip r:embed="rId9"/>
          <a:srcRect l="16103" t="27449" r="17764" b="27424"/>
          <a:stretch>
            <a:fillRect/>
          </a:stretch>
        </p:blipFill>
        <p:spPr>
          <a:xfrm rot="20880000">
            <a:off x="4981992" y="1928419"/>
            <a:ext cx="1331922" cy="533911"/>
          </a:xfrm>
          <a:prstGeom prst="rect">
            <a:avLst/>
          </a:prstGeom>
        </p:spPr>
      </p:pic>
      <p:pic>
        <p:nvPicPr>
          <p:cNvPr id="39" name="图片 38"/>
          <p:cNvPicPr>
            <a:picLocks noChangeAspect="1"/>
          </p:cNvPicPr>
          <p:nvPr/>
        </p:nvPicPr>
        <p:blipFill>
          <a:blip r:embed="rId10"/>
          <a:srcRect t="22884" b="29378"/>
          <a:stretch>
            <a:fillRect/>
          </a:stretch>
        </p:blipFill>
        <p:spPr>
          <a:xfrm rot="21000000">
            <a:off x="8546692" y="1915087"/>
            <a:ext cx="1173208" cy="559940"/>
          </a:xfrm>
          <a:prstGeom prst="rect">
            <a:avLst/>
          </a:prstGeom>
        </p:spPr>
      </p:pic>
      <p:pic>
        <p:nvPicPr>
          <p:cNvPr id="40" name="图片 39"/>
          <p:cNvPicPr>
            <a:picLocks noChangeAspect="1"/>
          </p:cNvPicPr>
          <p:nvPr/>
        </p:nvPicPr>
        <p:blipFill>
          <a:blip r:embed="rId11"/>
          <a:srcRect l="16265" t="11154" r="16636" b="2392"/>
          <a:stretch>
            <a:fillRect/>
          </a:stretch>
        </p:blipFill>
        <p:spPr>
          <a:xfrm rot="19620000">
            <a:off x="3892585" y="1543063"/>
            <a:ext cx="786583" cy="784678"/>
          </a:xfrm>
          <a:prstGeom prst="rect">
            <a:avLst/>
          </a:prstGeom>
        </p:spPr>
      </p:pic>
      <p:pic>
        <p:nvPicPr>
          <p:cNvPr id="41" name="图片 40"/>
          <p:cNvPicPr>
            <a:picLocks noChangeAspect="1"/>
          </p:cNvPicPr>
          <p:nvPr/>
        </p:nvPicPr>
        <p:blipFill>
          <a:blip r:embed="rId12"/>
          <a:srcRect l="3983" t="3467" r="3200" b="3717"/>
          <a:stretch>
            <a:fillRect/>
          </a:stretch>
        </p:blipFill>
        <p:spPr>
          <a:xfrm rot="1440000">
            <a:off x="10943897" y="1335466"/>
            <a:ext cx="898317" cy="89831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.1.3微博使用人群基本特点</a:t>
            </a:r>
            <a:r>
              <a:rPr lang="zh-CN" altLang="en-US" dirty="0"/>
              <a:t>  </a:t>
            </a:r>
            <a:endParaRPr lang="zh-CN" altLang="en-US" dirty="0">
              <a:solidFill>
                <a:srgbClr val="FF0000"/>
              </a:solidFill>
              <a:latin typeface="楷体" panose="02010609060101010101" pitchFamily="49" charset="-122"/>
              <a:ea typeface="楷体" panose="02010609060101010101" pitchFamily="49" charset="-122"/>
            </a:endParaRPr>
          </a:p>
        </p:txBody>
      </p:sp>
      <p:grpSp>
        <p:nvGrpSpPr>
          <p:cNvPr id="3" name="组合 2"/>
          <p:cNvGrpSpPr/>
          <p:nvPr/>
        </p:nvGrpSpPr>
        <p:grpSpPr>
          <a:xfrm>
            <a:off x="418499" y="1923703"/>
            <a:ext cx="2003441" cy="2240840"/>
            <a:chOff x="344383" y="2272708"/>
            <a:chExt cx="2316253" cy="2183753"/>
          </a:xfrm>
        </p:grpSpPr>
        <p:sp>
          <p:nvSpPr>
            <p:cNvPr id="85" name="文本框 8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21939" y="2272708"/>
              <a:ext cx="1844396"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接触新媒体</a:t>
              </a:r>
            </a:p>
          </p:txBody>
        </p:sp>
        <p:grpSp>
          <p:nvGrpSpPr>
            <p:cNvPr id="102" name="组合 10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44383" y="3416942"/>
              <a:ext cx="2316253" cy="1039519"/>
              <a:chOff x="390963" y="3719285"/>
              <a:chExt cx="2316969" cy="1039840"/>
            </a:xfrm>
          </p:grpSpPr>
          <p:sp>
            <p:nvSpPr>
              <p:cNvPr id="103"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algn="ctr" defTabSz="608843"/>
                <a:endParaRPr lang="en-US" sz="2400">
                  <a:solidFill>
                    <a:prstClr val="black"/>
                  </a:solidFill>
                  <a:latin typeface="Times New Roman"/>
                  <a:ea typeface="微软雅黑"/>
                </a:endParaRPr>
              </a:p>
            </p:txBody>
          </p:sp>
          <p:grpSp>
            <p:nvGrpSpPr>
              <p:cNvPr id="104" name="Group 40"/>
              <p:cNvGrpSpPr/>
              <p:nvPr/>
            </p:nvGrpSpPr>
            <p:grpSpPr>
              <a:xfrm>
                <a:off x="1212724" y="3976077"/>
                <a:ext cx="684405" cy="539203"/>
                <a:chOff x="1058564" y="1781841"/>
                <a:chExt cx="649993" cy="512092"/>
              </a:xfrm>
              <a:solidFill>
                <a:schemeClr val="bg1"/>
              </a:solidFill>
            </p:grpSpPr>
            <p:sp>
              <p:nvSpPr>
                <p:cNvPr id="105"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06"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0"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06543"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4015579" y="1923703"/>
            <a:ext cx="2506400" cy="2199580"/>
            <a:chOff x="4849076" y="2312917"/>
            <a:chExt cx="2897742" cy="2143544"/>
          </a:xfrm>
        </p:grpSpPr>
        <p:sp>
          <p:nvSpPr>
            <p:cNvPr id="86" name="文本框 8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849076" y="2312917"/>
              <a:ext cx="2897742" cy="418846"/>
            </a:xfrm>
            <a:prstGeom prst="rect">
              <a:avLst/>
            </a:prstGeom>
            <a:noFill/>
            <a:effectLst/>
          </p:spPr>
          <p:txBody>
            <a:bodyPr wrap="squar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宣泄与表达情感</a:t>
              </a:r>
            </a:p>
          </p:txBody>
        </p:sp>
        <p:grpSp>
          <p:nvGrpSpPr>
            <p:cNvPr id="93" name="组合 9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978990" y="3416942"/>
              <a:ext cx="2316253" cy="1039519"/>
              <a:chOff x="5027001" y="3719285"/>
              <a:chExt cx="2316969" cy="1039840"/>
            </a:xfrm>
          </p:grpSpPr>
          <p:sp>
            <p:nvSpPr>
              <p:cNvPr id="94"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grpSp>
            <p:nvGrpSpPr>
              <p:cNvPr id="95" name="Group 77"/>
              <p:cNvGrpSpPr/>
              <p:nvPr/>
            </p:nvGrpSpPr>
            <p:grpSpPr>
              <a:xfrm>
                <a:off x="5869058" y="3989143"/>
                <a:ext cx="653147" cy="500124"/>
                <a:chOff x="5552261" y="1554043"/>
                <a:chExt cx="363359" cy="278229"/>
              </a:xfrm>
              <a:solidFill>
                <a:schemeClr val="bg1"/>
              </a:solidFill>
            </p:grpSpPr>
            <p:sp>
              <p:nvSpPr>
                <p:cNvPr id="96"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7"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8" name="Rectangle 98"/>
                <p:cNvSpPr>
                  <a:spLocks noChangeArrowheads="1"/>
                </p:cNvSpPr>
                <p:nvPr/>
              </p:nvSpPr>
              <p:spPr bwMode="auto">
                <a:xfrm>
                  <a:off x="5710062" y="1715997"/>
                  <a:ext cx="45679" cy="18688"/>
                </a:xfrm>
                <a:prstGeom prst="rect">
                  <a:avLst/>
                </a:prstGeom>
                <a:solidFill>
                  <a:schemeClr val="bg1"/>
                </a:solidFill>
                <a:ln w="9525">
                  <a:noFill/>
                  <a:miter lim="800000"/>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1"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44452"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272316" y="3078646"/>
            <a:ext cx="2135872" cy="2295306"/>
            <a:chOff x="2660637" y="3416942"/>
            <a:chExt cx="2469362" cy="2236832"/>
          </a:xfrm>
        </p:grpSpPr>
        <p:sp>
          <p:nvSpPr>
            <p:cNvPr id="88" name="文本框 8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59423" y="5233864"/>
              <a:ext cx="2170576"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获取外界信息</a:t>
              </a:r>
            </a:p>
          </p:txBody>
        </p:sp>
        <p:grpSp>
          <p:nvGrpSpPr>
            <p:cNvPr id="90" name="组合 8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660637" y="3416942"/>
              <a:ext cx="2318352" cy="1039519"/>
              <a:chOff x="2707931" y="3719285"/>
              <a:chExt cx="2319068" cy="1039840"/>
            </a:xfrm>
          </p:grpSpPr>
          <p:sp>
            <p:nvSpPr>
              <p:cNvPr id="91"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92"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3"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24850" y="4525716"/>
              <a:ext cx="0" cy="546679"/>
            </a:xfrm>
            <a:prstGeom prst="line">
              <a:avLst/>
            </a:prstGeom>
            <a:ln w="28575">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981153" y="3024564"/>
            <a:ext cx="2129937" cy="2330840"/>
            <a:chOff x="7295246" y="3416942"/>
            <a:chExt cx="2462500" cy="2271460"/>
          </a:xfrm>
        </p:grpSpPr>
        <p:sp>
          <p:nvSpPr>
            <p:cNvPr id="89" name="文本框 8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587170" y="5268492"/>
              <a:ext cx="2170576"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进行自我展示</a:t>
              </a:r>
            </a:p>
          </p:txBody>
        </p:sp>
        <p:grpSp>
          <p:nvGrpSpPr>
            <p:cNvPr id="99" name="组合 9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295246" y="3416942"/>
              <a:ext cx="2316253" cy="1039519"/>
              <a:chOff x="7343970" y="3719285"/>
              <a:chExt cx="2316969" cy="1039840"/>
            </a:xfrm>
          </p:grpSpPr>
          <p:sp>
            <p:nvSpPr>
              <p:cNvPr id="100" name="Freeform 8"/>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101"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4"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611372" y="4525716"/>
              <a:ext cx="0" cy="546679"/>
            </a:xfrm>
            <a:prstGeom prst="line">
              <a:avLst/>
            </a:prstGeom>
            <a:ln w="28575">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8" name="文本框 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83276" y="992373"/>
            <a:ext cx="2441694" cy="430887"/>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微博用户使用需求</a:t>
            </a:r>
          </a:p>
        </p:txBody>
      </p:sp>
      <p:grpSp>
        <p:nvGrpSpPr>
          <p:cNvPr id="9" name="组合 8"/>
          <p:cNvGrpSpPr/>
          <p:nvPr/>
        </p:nvGrpSpPr>
        <p:grpSpPr>
          <a:xfrm>
            <a:off x="7822159" y="1902753"/>
            <a:ext cx="2003441" cy="2199580"/>
            <a:chOff x="4978990" y="2312917"/>
            <a:chExt cx="2316253" cy="2143544"/>
          </a:xfrm>
        </p:grpSpPr>
        <p:sp>
          <p:nvSpPr>
            <p:cNvPr id="10" name="文本框 9"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059170" y="2312917"/>
              <a:ext cx="2159566" cy="418846"/>
            </a:xfrm>
            <a:prstGeom prst="rect">
              <a:avLst/>
            </a:prstGeom>
            <a:noFill/>
            <a:effectLst/>
          </p:spPr>
          <p:txBody>
            <a:bodyPr wrap="squar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实现社会交往</a:t>
              </a:r>
            </a:p>
          </p:txBody>
        </p:sp>
        <p:grpSp>
          <p:nvGrpSpPr>
            <p:cNvPr id="11" name="组合 1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978990" y="3416942"/>
              <a:ext cx="2316253" cy="1039519"/>
              <a:chOff x="5027001" y="3719285"/>
              <a:chExt cx="2316969" cy="1039840"/>
            </a:xfrm>
          </p:grpSpPr>
          <p:sp>
            <p:nvSpPr>
              <p:cNvPr id="12"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grpSp>
            <p:nvGrpSpPr>
              <p:cNvPr id="13" name="Group 77"/>
              <p:cNvGrpSpPr/>
              <p:nvPr/>
            </p:nvGrpSpPr>
            <p:grpSpPr>
              <a:xfrm>
                <a:off x="5869058" y="3989143"/>
                <a:ext cx="653147" cy="500124"/>
                <a:chOff x="5552261" y="1554043"/>
                <a:chExt cx="363359" cy="278229"/>
              </a:xfrm>
              <a:solidFill>
                <a:schemeClr val="bg1"/>
              </a:solidFill>
            </p:grpSpPr>
            <p:sp>
              <p:nvSpPr>
                <p:cNvPr id="14"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5"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6" name="Rectangle 98"/>
                <p:cNvSpPr>
                  <a:spLocks noChangeArrowheads="1"/>
                </p:cNvSpPr>
                <p:nvPr/>
              </p:nvSpPr>
              <p:spPr bwMode="auto">
                <a:xfrm>
                  <a:off x="5710062" y="1715997"/>
                  <a:ext cx="45679" cy="18688"/>
                </a:xfrm>
                <a:prstGeom prst="rect">
                  <a:avLst/>
                </a:prstGeom>
                <a:solidFill>
                  <a:schemeClr val="bg1"/>
                </a:solidFill>
                <a:ln w="9525">
                  <a:noFill/>
                  <a:miter lim="800000"/>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27"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44452"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9513906" y="3000558"/>
            <a:ext cx="2558458" cy="2294359"/>
            <a:chOff x="2484275" y="3416942"/>
            <a:chExt cx="2957930" cy="2235909"/>
          </a:xfrm>
        </p:grpSpPr>
        <p:sp>
          <p:nvSpPr>
            <p:cNvPr id="29" name="文本框 2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484275" y="5234005"/>
              <a:ext cx="2957930" cy="418846"/>
            </a:xfrm>
            <a:prstGeom prst="rect">
              <a:avLst/>
            </a:prstGeom>
            <a:noFill/>
            <a:effectLst/>
          </p:spPr>
          <p:txBody>
            <a:bodyPr wrap="squar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参与社会公共事务</a:t>
              </a:r>
            </a:p>
          </p:txBody>
        </p:sp>
        <p:grpSp>
          <p:nvGrpSpPr>
            <p:cNvPr id="30" name="组合 2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660637" y="3416942"/>
              <a:ext cx="2318352" cy="1039519"/>
              <a:chOff x="2707931" y="3719285"/>
              <a:chExt cx="2319068" cy="1039840"/>
            </a:xfrm>
          </p:grpSpPr>
          <p:sp>
            <p:nvSpPr>
              <p:cNvPr id="31"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32"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33"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24850" y="4525716"/>
              <a:ext cx="0" cy="546679"/>
            </a:xfrm>
            <a:prstGeom prst="line">
              <a:avLst/>
            </a:prstGeom>
            <a:ln w="28575">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6" name="文本框 5"/>
          <p:cNvSpPr txBox="1"/>
          <p:nvPr/>
        </p:nvSpPr>
        <p:spPr>
          <a:xfrm>
            <a:off x="692925" y="889022"/>
            <a:ext cx="9812289" cy="829753"/>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      </a:t>
            </a:r>
            <a:r>
              <a:rPr lang="zh-CN" altLang="en-US" sz="2400" dirty="0">
                <a:solidFill>
                  <a:prstClr val="black"/>
                </a:solidFill>
                <a:latin typeface="Times New Roman"/>
                <a:ea typeface="微软雅黑"/>
              </a:rPr>
              <a:t> </a:t>
            </a:r>
          </a:p>
          <a:p>
            <a:pPr defTabSz="608843"/>
            <a:r>
              <a:rPr sz="2400" dirty="0">
                <a:solidFill>
                  <a:prstClr val="black"/>
                </a:solidFill>
                <a:latin typeface="Times New Roman"/>
                <a:ea typeface="微软雅黑"/>
              </a:rPr>
              <a:t>5</a:t>
            </a:r>
            <a:r>
              <a:rPr lang="en-US" sz="2400" dirty="0">
                <a:solidFill>
                  <a:prstClr val="black"/>
                </a:solidFill>
                <a:latin typeface="Times New Roman"/>
                <a:ea typeface="微软雅黑"/>
              </a:rPr>
              <a:t>.</a:t>
            </a:r>
            <a:r>
              <a:rPr sz="2400" dirty="0">
                <a:solidFill>
                  <a:prstClr val="black"/>
                </a:solidFill>
                <a:latin typeface="Times New Roman"/>
                <a:ea typeface="微软雅黑"/>
              </a:rPr>
              <a:t>短视频营销的策略</a:t>
            </a:r>
          </a:p>
        </p:txBody>
      </p:sp>
      <p:sp>
        <p:nvSpPr>
          <p:cNvPr id="3" name="内容占位符 2"/>
          <p:cNvSpPr>
            <a:spLocks noGrp="1"/>
          </p:cNvSpPr>
          <p:nvPr>
            <p:ph idx="1"/>
          </p:nvPr>
        </p:nvSpPr>
        <p:spPr>
          <a:xfrm>
            <a:off x="552622" y="1719182"/>
            <a:ext cx="10663627" cy="4457938"/>
          </a:xfrm>
        </p:spPr>
        <p:txBody>
          <a:bodyPr>
            <a:normAutofit/>
          </a:bodyPr>
          <a:lstStyle/>
          <a:p>
            <a:pPr fontAlgn="auto">
              <a:lnSpc>
                <a:spcPct val="150000"/>
              </a:lnSpc>
            </a:pPr>
            <a:r>
              <a:rPr lang="zh-CN" altLang="en-US"/>
              <a:t>（</a:t>
            </a:r>
            <a:r>
              <a:rPr lang="en-US" altLang="zh-CN"/>
              <a:t>2</a:t>
            </a:r>
            <a:r>
              <a:rPr lang="zh-CN" altLang="en-US"/>
              <a:t>）要保证短视频的质量。</a:t>
            </a:r>
          </a:p>
          <a:p>
            <a:pPr fontAlgn="auto">
              <a:lnSpc>
                <a:spcPct val="150000"/>
              </a:lnSpc>
            </a:pPr>
            <a:endParaRPr lang="zh-CN" altLang="en-US"/>
          </a:p>
          <a:p>
            <a:pPr marL="342831" indent="-342831">
              <a:lnSpc>
                <a:spcPct val="150000"/>
              </a:lnSpc>
              <a:buFont typeface="Arial" panose="020B0604020202020204" pitchFamily="34" charset="0"/>
              <a:buChar char="•"/>
            </a:pPr>
            <a:r>
              <a:rPr lang="zh-CN" altLang="en-US"/>
              <a:t>优质的内容：能给观众提供某种价值和趣味，让观众看完产生共鸣</a:t>
            </a:r>
          </a:p>
          <a:p>
            <a:pPr marL="342831" indent="-342831">
              <a:lnSpc>
                <a:spcPct val="150000"/>
              </a:lnSpc>
              <a:buFont typeface="Arial" panose="020B0604020202020204" pitchFamily="34" charset="0"/>
              <a:buChar char="•"/>
            </a:pPr>
            <a:r>
              <a:rPr lang="zh-CN" altLang="en-US"/>
              <a:t>精良的制作：这既是态度的体现，也能保证用户体验</a:t>
            </a:r>
          </a:p>
          <a:p>
            <a:pPr marL="342831" indent="-342831">
              <a:lnSpc>
                <a:spcPct val="150000"/>
              </a:lnSpc>
              <a:buFont typeface="Arial" panose="020B0604020202020204" pitchFamily="34" charset="0"/>
              <a:buChar char="•"/>
            </a:pPr>
            <a:r>
              <a:rPr lang="zh-CN" altLang="en-US"/>
              <a:t>有吸引力的标题：标题决定短视频的打开率</a:t>
            </a:r>
          </a:p>
          <a:p>
            <a:pPr marL="342831" indent="-342831">
              <a:lnSpc>
                <a:spcPct val="150000"/>
              </a:lnSpc>
              <a:buFont typeface="Arial" panose="020B0604020202020204" pitchFamily="34" charset="0"/>
              <a:buChar char="•"/>
            </a:pPr>
            <a:r>
              <a:rPr lang="zh-CN" altLang="en-US"/>
              <a:t>合适的配乐：有助于表达短视频的情绪和基调</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6" name="文本框 5"/>
          <p:cNvSpPr txBox="1"/>
          <p:nvPr/>
        </p:nvSpPr>
        <p:spPr>
          <a:xfrm>
            <a:off x="692925" y="889022"/>
            <a:ext cx="9812289" cy="829753"/>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      </a:t>
            </a:r>
            <a:r>
              <a:rPr lang="zh-CN" altLang="en-US" sz="2400" dirty="0">
                <a:solidFill>
                  <a:prstClr val="black"/>
                </a:solidFill>
                <a:latin typeface="Times New Roman"/>
                <a:ea typeface="微软雅黑"/>
              </a:rPr>
              <a:t> </a:t>
            </a:r>
          </a:p>
          <a:p>
            <a:pPr defTabSz="608843"/>
            <a:r>
              <a:rPr sz="2400" dirty="0">
                <a:solidFill>
                  <a:prstClr val="black"/>
                </a:solidFill>
                <a:latin typeface="Times New Roman"/>
                <a:ea typeface="微软雅黑"/>
              </a:rPr>
              <a:t>5</a:t>
            </a:r>
            <a:r>
              <a:rPr lang="en-US" sz="2400" dirty="0">
                <a:solidFill>
                  <a:prstClr val="black"/>
                </a:solidFill>
                <a:latin typeface="Times New Roman"/>
                <a:ea typeface="微软雅黑"/>
              </a:rPr>
              <a:t>.</a:t>
            </a:r>
            <a:r>
              <a:rPr sz="2400" dirty="0">
                <a:solidFill>
                  <a:prstClr val="black"/>
                </a:solidFill>
                <a:latin typeface="Times New Roman"/>
                <a:ea typeface="微软雅黑"/>
              </a:rPr>
              <a:t>短视频营销的策略</a:t>
            </a:r>
          </a:p>
        </p:txBody>
      </p:sp>
      <p:sp>
        <p:nvSpPr>
          <p:cNvPr id="3" name="内容占位符 2"/>
          <p:cNvSpPr>
            <a:spLocks noGrp="1"/>
          </p:cNvSpPr>
          <p:nvPr>
            <p:ph idx="1"/>
          </p:nvPr>
        </p:nvSpPr>
        <p:spPr>
          <a:xfrm>
            <a:off x="754506" y="1718547"/>
            <a:ext cx="10461743" cy="4458573"/>
          </a:xfrm>
        </p:spPr>
        <p:txBody>
          <a:bodyPr>
            <a:normAutofit/>
          </a:bodyPr>
          <a:lstStyle/>
          <a:p>
            <a:pPr fontAlgn="auto">
              <a:lnSpc>
                <a:spcPct val="150000"/>
              </a:lnSpc>
            </a:pPr>
            <a:r>
              <a:rPr lang="zh-CN" altLang="en-US"/>
              <a:t>（</a:t>
            </a:r>
            <a:r>
              <a:rPr lang="en-US" altLang="zh-CN"/>
              <a:t>3</a:t>
            </a:r>
            <a:r>
              <a:rPr lang="zh-CN" altLang="en-US"/>
              <a:t>）设置有传播力的账号和选题库</a:t>
            </a:r>
          </a:p>
          <a:p>
            <a:pPr fontAlgn="auto">
              <a:lnSpc>
                <a:spcPct val="150000"/>
              </a:lnSpc>
            </a:pPr>
            <a:r>
              <a:rPr lang="zh-CN" altLang="en-US"/>
              <a:t>短视频的账号设置涉及账号名、Logo、头像、标题等，</a:t>
            </a:r>
          </a:p>
          <a:p>
            <a:pPr fontAlgn="auto">
              <a:lnSpc>
                <a:spcPct val="150000"/>
              </a:lnSpc>
            </a:pPr>
            <a:r>
              <a:rPr lang="zh-CN" altLang="en-US"/>
              <a:t>它们会在很大程度上影响账号的形象和短视频的播放量。</a:t>
            </a:r>
          </a:p>
          <a:p>
            <a:pPr fontAlgn="auto">
              <a:lnSpc>
                <a:spcPct val="150000"/>
              </a:lnSpc>
            </a:pPr>
            <a:endParaRPr lang="en-US" altLang="zh-CN"/>
          </a:p>
          <a:p>
            <a:pPr fontAlgn="auto">
              <a:lnSpc>
                <a:spcPct val="150000"/>
              </a:lnSpc>
            </a:pPr>
            <a:r>
              <a:rPr lang="en-US" altLang="zh-CN">
                <a:solidFill>
                  <a:srgbClr val="FF0000"/>
                </a:solidFill>
              </a:rPr>
              <a:t>*</a:t>
            </a:r>
            <a:r>
              <a:rPr lang="zh-CN" altLang="en-US"/>
              <a:t>请尝试分析右图</a:t>
            </a:r>
            <a:r>
              <a:rPr lang="en-US" altLang="zh-CN"/>
              <a:t>papi</a:t>
            </a:r>
            <a:r>
              <a:rPr lang="zh-CN" altLang="en-US"/>
              <a:t>酱设置和内容选题。</a:t>
            </a:r>
          </a:p>
        </p:txBody>
      </p:sp>
      <p:pic>
        <p:nvPicPr>
          <p:cNvPr id="11" name="图片 4"/>
          <p:cNvPicPr>
            <a:picLocks noChangeAspect="1"/>
          </p:cNvPicPr>
          <p:nvPr/>
        </p:nvPicPr>
        <p:blipFill>
          <a:blip r:embed="rId2"/>
          <a:stretch>
            <a:fillRect/>
          </a:stretch>
        </p:blipFill>
        <p:spPr>
          <a:xfrm>
            <a:off x="8753019" y="1557929"/>
            <a:ext cx="3294887" cy="498296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6" name="文本框 5"/>
          <p:cNvSpPr txBox="1"/>
          <p:nvPr/>
        </p:nvSpPr>
        <p:spPr>
          <a:xfrm>
            <a:off x="692925" y="889022"/>
            <a:ext cx="9812289" cy="829753"/>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      </a:t>
            </a:r>
            <a:r>
              <a:rPr lang="zh-CN" altLang="en-US" sz="2400" dirty="0">
                <a:solidFill>
                  <a:prstClr val="black"/>
                </a:solidFill>
                <a:latin typeface="Times New Roman"/>
                <a:ea typeface="微软雅黑"/>
              </a:rPr>
              <a:t> </a:t>
            </a:r>
          </a:p>
          <a:p>
            <a:pPr defTabSz="608843"/>
            <a:r>
              <a:rPr sz="2400" dirty="0">
                <a:solidFill>
                  <a:prstClr val="black"/>
                </a:solidFill>
                <a:latin typeface="Times New Roman"/>
                <a:ea typeface="微软雅黑"/>
              </a:rPr>
              <a:t>5</a:t>
            </a:r>
            <a:r>
              <a:rPr lang="en-US" sz="2400" dirty="0">
                <a:solidFill>
                  <a:prstClr val="black"/>
                </a:solidFill>
                <a:latin typeface="Times New Roman"/>
                <a:ea typeface="微软雅黑"/>
              </a:rPr>
              <a:t>.</a:t>
            </a:r>
            <a:r>
              <a:rPr sz="2400" dirty="0">
                <a:solidFill>
                  <a:prstClr val="black"/>
                </a:solidFill>
                <a:latin typeface="Times New Roman"/>
                <a:ea typeface="微软雅黑"/>
              </a:rPr>
              <a:t>短视频营销的策略</a:t>
            </a:r>
          </a:p>
        </p:txBody>
      </p:sp>
      <p:sp>
        <p:nvSpPr>
          <p:cNvPr id="3" name="内容占位符 2"/>
          <p:cNvSpPr>
            <a:spLocks noGrp="1"/>
          </p:cNvSpPr>
          <p:nvPr>
            <p:ph idx="1"/>
          </p:nvPr>
        </p:nvSpPr>
        <p:spPr>
          <a:xfrm>
            <a:off x="552622" y="1719182"/>
            <a:ext cx="10663627" cy="4457938"/>
          </a:xfrm>
        </p:spPr>
        <p:txBody>
          <a:bodyPr>
            <a:normAutofit/>
          </a:bodyPr>
          <a:lstStyle/>
          <a:p>
            <a:pPr fontAlgn="auto">
              <a:lnSpc>
                <a:spcPct val="150000"/>
              </a:lnSpc>
            </a:pPr>
            <a:r>
              <a:rPr lang="zh-CN" altLang="en-US"/>
              <a:t>（</a:t>
            </a:r>
            <a:r>
              <a:rPr lang="en-US" altLang="zh-CN"/>
              <a:t>4</a:t>
            </a:r>
            <a:r>
              <a:rPr lang="zh-CN" altLang="en-US"/>
              <a:t>）视频知识和内容的专业化、垂直化。</a:t>
            </a:r>
          </a:p>
          <a:p>
            <a:pPr fontAlgn="auto">
              <a:lnSpc>
                <a:spcPct val="150000"/>
              </a:lnSpc>
            </a:pPr>
            <a:endParaRPr lang="zh-CN" altLang="en-US"/>
          </a:p>
          <a:p>
            <a:pPr marL="342831" indent="-342831">
              <a:lnSpc>
                <a:spcPct val="150000"/>
              </a:lnSpc>
              <a:buFont typeface="Arial" panose="020B0604020202020204" pitchFamily="34" charset="0"/>
              <a:buChar char="•"/>
            </a:pPr>
            <a:r>
              <a:rPr lang="zh-CN" altLang="en-US"/>
              <a:t>用户群体归属和情感认同的差异，将其裂变成更小的圈子。</a:t>
            </a:r>
          </a:p>
          <a:p>
            <a:pPr marL="342831" indent="-342831">
              <a:lnSpc>
                <a:spcPct val="150000"/>
              </a:lnSpc>
              <a:buFont typeface="Arial" panose="020B0604020202020204" pitchFamily="34" charset="0"/>
              <a:buChar char="•"/>
            </a:pPr>
            <a:r>
              <a:rPr lang="zh-CN" altLang="en-US"/>
              <a:t>短视频发展已经走向精耕细作时代。</a:t>
            </a:r>
          </a:p>
          <a:p>
            <a:pPr marL="342831" indent="-342831">
              <a:lnSpc>
                <a:spcPct val="150000"/>
              </a:lnSpc>
              <a:buFont typeface="Arial" panose="020B0604020202020204" pitchFamily="34" charset="0"/>
              <a:buChar char="•"/>
            </a:pPr>
            <a:r>
              <a:rPr lang="zh-CN" altLang="en-US"/>
              <a:t>用户更愿意为专业化、垂直化的内容买单。</a:t>
            </a:r>
          </a:p>
          <a:p>
            <a:pPr marL="342831" indent="-342831">
              <a:lnSpc>
                <a:spcPct val="150000"/>
              </a:lnSpc>
              <a:buFont typeface="Arial" panose="020B0604020202020204" pitchFamily="34" charset="0"/>
              <a:buChar char="•"/>
            </a:pPr>
            <a:r>
              <a:rPr lang="zh-CN" altLang="en-US"/>
              <a:t>垂直领域视频主，可以结合社群变现。</a:t>
            </a:r>
          </a:p>
          <a:p>
            <a:pPr indent="0">
              <a:lnSpc>
                <a:spcPct val="150000"/>
              </a:lnSpc>
            </a:pPr>
            <a:r>
              <a:rPr lang="en-US" altLang="zh-CN"/>
              <a:t> </a:t>
            </a:r>
          </a:p>
          <a:p>
            <a:pPr indent="0">
              <a:lnSpc>
                <a:spcPct val="150000"/>
              </a:lnSpc>
            </a:pPr>
            <a:r>
              <a:rPr lang="en-US" altLang="zh-CN">
                <a:solidFill>
                  <a:srgbClr val="FF0000"/>
                </a:solidFill>
              </a:rPr>
              <a:t>*</a:t>
            </a:r>
            <a:r>
              <a:rPr lang="zh-CN" altLang="en-US"/>
              <a:t>深入做红酒的抖音号“醉鹅娘”，粉丝量不大，年销售量过千万。</a:t>
            </a:r>
          </a:p>
        </p:txBody>
      </p:sp>
      <p:pic>
        <p:nvPicPr>
          <p:cNvPr id="13" name="图片 5"/>
          <p:cNvPicPr>
            <a:picLocks noChangeAspect="1"/>
          </p:cNvPicPr>
          <p:nvPr/>
        </p:nvPicPr>
        <p:blipFill>
          <a:blip r:embed="rId2"/>
          <a:stretch>
            <a:fillRect/>
          </a:stretch>
        </p:blipFill>
        <p:spPr>
          <a:xfrm>
            <a:off x="9034894" y="1719182"/>
            <a:ext cx="3059357" cy="499311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6" name="文本框 5"/>
          <p:cNvSpPr txBox="1"/>
          <p:nvPr/>
        </p:nvSpPr>
        <p:spPr>
          <a:xfrm>
            <a:off x="692925" y="889022"/>
            <a:ext cx="9812289" cy="829753"/>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      </a:t>
            </a:r>
            <a:r>
              <a:rPr lang="zh-CN" altLang="en-US" sz="2400" dirty="0">
                <a:solidFill>
                  <a:prstClr val="black"/>
                </a:solidFill>
                <a:latin typeface="Times New Roman"/>
                <a:ea typeface="微软雅黑"/>
              </a:rPr>
              <a:t> </a:t>
            </a:r>
          </a:p>
          <a:p>
            <a:pPr defTabSz="608843"/>
            <a:r>
              <a:rPr sz="2400" dirty="0">
                <a:solidFill>
                  <a:prstClr val="black"/>
                </a:solidFill>
                <a:latin typeface="Times New Roman"/>
                <a:ea typeface="微软雅黑"/>
              </a:rPr>
              <a:t>5</a:t>
            </a:r>
            <a:r>
              <a:rPr lang="en-US" sz="2400" dirty="0">
                <a:solidFill>
                  <a:prstClr val="black"/>
                </a:solidFill>
                <a:latin typeface="Times New Roman"/>
                <a:ea typeface="微软雅黑"/>
              </a:rPr>
              <a:t>.</a:t>
            </a:r>
            <a:r>
              <a:rPr sz="2400" dirty="0">
                <a:solidFill>
                  <a:prstClr val="black"/>
                </a:solidFill>
                <a:latin typeface="Times New Roman"/>
                <a:ea typeface="微软雅黑"/>
              </a:rPr>
              <a:t>短视频营销的策略</a:t>
            </a:r>
          </a:p>
        </p:txBody>
      </p:sp>
      <p:sp>
        <p:nvSpPr>
          <p:cNvPr id="3" name="内容占位符 2"/>
          <p:cNvSpPr>
            <a:spLocks noGrp="1"/>
          </p:cNvSpPr>
          <p:nvPr>
            <p:ph idx="1"/>
          </p:nvPr>
        </p:nvSpPr>
        <p:spPr>
          <a:xfrm>
            <a:off x="552622" y="1719182"/>
            <a:ext cx="10663627" cy="4457938"/>
          </a:xfrm>
        </p:spPr>
        <p:txBody>
          <a:bodyPr>
            <a:normAutofit/>
          </a:bodyPr>
          <a:lstStyle/>
          <a:p>
            <a:pPr fontAlgn="auto">
              <a:lnSpc>
                <a:spcPct val="150000"/>
              </a:lnSpc>
            </a:pPr>
            <a:r>
              <a:rPr lang="zh-CN" altLang="en-US"/>
              <a:t>（</a:t>
            </a:r>
            <a:r>
              <a:rPr lang="en-US" altLang="zh-CN"/>
              <a:t>5</a:t>
            </a:r>
            <a:r>
              <a:rPr lang="zh-CN" altLang="en-US"/>
              <a:t>）做好内容的持续产出</a:t>
            </a:r>
          </a:p>
          <a:p>
            <a:pPr fontAlgn="auto">
              <a:lnSpc>
                <a:spcPct val="150000"/>
              </a:lnSpc>
            </a:pPr>
            <a:endParaRPr lang="zh-CN" altLang="en-US"/>
          </a:p>
          <a:p>
            <a:pPr marL="342831" indent="-342831">
              <a:lnSpc>
                <a:spcPct val="150000"/>
              </a:lnSpc>
              <a:buFont typeface="Arial" panose="020B0604020202020204" pitchFamily="34" charset="0"/>
              <a:buChar char="•"/>
            </a:pPr>
            <a:r>
              <a:rPr lang="zh-CN" altLang="en-US"/>
              <a:t>短视频发布的数量和频率也非常重要。</a:t>
            </a:r>
          </a:p>
          <a:p>
            <a:pPr marL="342831" indent="-342831">
              <a:lnSpc>
                <a:spcPct val="150000"/>
              </a:lnSpc>
              <a:buFont typeface="Arial" panose="020B0604020202020204" pitchFamily="34" charset="0"/>
              <a:buChar char="•"/>
            </a:pPr>
            <a:r>
              <a:rPr lang="zh-CN" altLang="en-US"/>
              <a:t>更新的数量越多，曝光的几率越大。</a:t>
            </a:r>
          </a:p>
          <a:p>
            <a:pPr marL="342831" indent="-342831">
              <a:lnSpc>
                <a:spcPct val="150000"/>
              </a:lnSpc>
              <a:buFont typeface="Arial" panose="020B0604020202020204" pitchFamily="34" charset="0"/>
              <a:buChar char="•"/>
            </a:pPr>
            <a:r>
              <a:rPr lang="zh-CN" altLang="en-US"/>
              <a:t>持续规律地输出内容，可以培养用户观看习惯，增强用户黏性。</a:t>
            </a:r>
          </a:p>
          <a:p>
            <a:pPr marL="342831" indent="-342831">
              <a:lnSpc>
                <a:spcPct val="150000"/>
              </a:lnSpc>
              <a:buFont typeface="Arial" panose="020B0604020202020204" pitchFamily="34" charset="0"/>
              <a:buChar char="•"/>
            </a:pPr>
            <a:r>
              <a:rPr lang="zh-CN" altLang="en-US"/>
              <a:t>用户具备粉丝属性，能为后续营销变现打基础。</a:t>
            </a:r>
          </a:p>
        </p:txBody>
      </p:sp>
      <p:pic>
        <p:nvPicPr>
          <p:cNvPr id="32" name="图片 16"/>
          <p:cNvPicPr>
            <a:picLocks noChangeAspect="1"/>
          </p:cNvPicPr>
          <p:nvPr/>
        </p:nvPicPr>
        <p:blipFill>
          <a:blip r:embed="rId2"/>
          <a:stretch>
            <a:fillRect/>
          </a:stretch>
        </p:blipFill>
        <p:spPr>
          <a:xfrm>
            <a:off x="6971622" y="4230344"/>
            <a:ext cx="5014704" cy="2550205"/>
          </a:xfrm>
          <a:prstGeom prst="rect">
            <a:avLst/>
          </a:prstGeom>
          <a:noFill/>
          <a:ln>
            <a:noFill/>
          </a:ln>
        </p:spPr>
      </p:pic>
      <p:sp>
        <p:nvSpPr>
          <p:cNvPr id="4" name="文本框 3"/>
          <p:cNvSpPr txBox="1"/>
          <p:nvPr/>
        </p:nvSpPr>
        <p:spPr>
          <a:xfrm>
            <a:off x="1113197" y="6483120"/>
            <a:ext cx="5728914" cy="337107"/>
          </a:xfrm>
          <a:prstGeom prst="rect">
            <a:avLst/>
          </a:prstGeom>
          <a:noFill/>
        </p:spPr>
        <p:txBody>
          <a:bodyPr wrap="square" rtlCol="0">
            <a:spAutoFit/>
          </a:bodyPr>
          <a:lstStyle/>
          <a:p>
            <a:pPr defTabSz="608843"/>
            <a:r>
              <a:rPr lang="en-US" altLang="zh-CN" sz="1600">
                <a:solidFill>
                  <a:srgbClr val="E6460C"/>
                </a:solidFill>
                <a:latin typeface="Times New Roman"/>
                <a:ea typeface="微软雅黑"/>
              </a:rPr>
              <a:t>*</a:t>
            </a:r>
            <a:r>
              <a:rPr lang="en-US" altLang="zh-CN" sz="1600">
                <a:solidFill>
                  <a:prstClr val="black"/>
                </a:solidFill>
                <a:latin typeface="Times New Roman"/>
                <a:ea typeface="微软雅黑"/>
              </a:rPr>
              <a:t>“</a:t>
            </a:r>
            <a:r>
              <a:rPr lang="zh-CN" altLang="en-US" sz="1600">
                <a:solidFill>
                  <a:prstClr val="black"/>
                </a:solidFill>
                <a:latin typeface="Times New Roman"/>
                <a:ea typeface="微软雅黑"/>
              </a:rPr>
              <a:t>李子柒</a:t>
            </a:r>
            <a:r>
              <a:rPr lang="en-US" altLang="zh-CN" sz="1600">
                <a:solidFill>
                  <a:prstClr val="black"/>
                </a:solidFill>
                <a:latin typeface="Times New Roman"/>
                <a:ea typeface="微软雅黑"/>
              </a:rPr>
              <a:t>”</a:t>
            </a:r>
            <a:r>
              <a:rPr lang="zh-CN" altLang="en-US" sz="1600">
                <a:solidFill>
                  <a:prstClr val="black"/>
                </a:solidFill>
                <a:latin typeface="Times New Roman"/>
                <a:ea typeface="微软雅黑"/>
              </a:rPr>
              <a:t>视频制作精良，耗时久，但依然保持规律输出。</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6" name="文本框 5"/>
          <p:cNvSpPr txBox="1"/>
          <p:nvPr/>
        </p:nvSpPr>
        <p:spPr>
          <a:xfrm>
            <a:off x="692925" y="889022"/>
            <a:ext cx="9812289" cy="829753"/>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      </a:t>
            </a:r>
            <a:r>
              <a:rPr lang="zh-CN" altLang="en-US" sz="2400" dirty="0">
                <a:solidFill>
                  <a:prstClr val="black"/>
                </a:solidFill>
                <a:latin typeface="Times New Roman"/>
                <a:ea typeface="微软雅黑"/>
              </a:rPr>
              <a:t> </a:t>
            </a:r>
          </a:p>
          <a:p>
            <a:pPr defTabSz="608843"/>
            <a:r>
              <a:rPr sz="2400" dirty="0">
                <a:solidFill>
                  <a:prstClr val="black"/>
                </a:solidFill>
                <a:latin typeface="Times New Roman"/>
                <a:ea typeface="微软雅黑"/>
              </a:rPr>
              <a:t>5</a:t>
            </a:r>
            <a:r>
              <a:rPr lang="en-US" sz="2400" dirty="0">
                <a:solidFill>
                  <a:prstClr val="black"/>
                </a:solidFill>
                <a:latin typeface="Times New Roman"/>
                <a:ea typeface="微软雅黑"/>
              </a:rPr>
              <a:t>.</a:t>
            </a:r>
            <a:r>
              <a:rPr sz="2400" dirty="0">
                <a:solidFill>
                  <a:prstClr val="black"/>
                </a:solidFill>
                <a:latin typeface="Times New Roman"/>
                <a:ea typeface="微软雅黑"/>
              </a:rPr>
              <a:t>短视频营销的策略</a:t>
            </a:r>
          </a:p>
        </p:txBody>
      </p:sp>
      <p:sp>
        <p:nvSpPr>
          <p:cNvPr id="3" name="内容占位符 2"/>
          <p:cNvSpPr>
            <a:spLocks noGrp="1"/>
          </p:cNvSpPr>
          <p:nvPr>
            <p:ph idx="1"/>
          </p:nvPr>
        </p:nvSpPr>
        <p:spPr>
          <a:xfrm>
            <a:off x="552622" y="1719182"/>
            <a:ext cx="10663627" cy="4457938"/>
          </a:xfrm>
        </p:spPr>
        <p:txBody>
          <a:bodyPr>
            <a:normAutofit/>
          </a:bodyPr>
          <a:lstStyle/>
          <a:p>
            <a:pPr fontAlgn="auto">
              <a:lnSpc>
                <a:spcPct val="150000"/>
              </a:lnSpc>
            </a:pPr>
            <a:r>
              <a:rPr lang="zh-CN" altLang="en-US"/>
              <a:t>（</a:t>
            </a:r>
            <a:r>
              <a:rPr lang="en-US" altLang="zh-CN"/>
              <a:t>6</a:t>
            </a:r>
            <a:r>
              <a:rPr lang="zh-CN" altLang="en-US"/>
              <a:t>）实现短视频商业变现</a:t>
            </a:r>
          </a:p>
          <a:p>
            <a:pPr fontAlgn="auto">
              <a:lnSpc>
                <a:spcPct val="150000"/>
              </a:lnSpc>
            </a:pPr>
            <a:endParaRPr lang="zh-CN" altLang="en-US"/>
          </a:p>
          <a:p>
            <a:pPr marL="342831" indent="-342831">
              <a:lnSpc>
                <a:spcPct val="150000"/>
              </a:lnSpc>
              <a:buFont typeface="Arial" panose="020B0604020202020204" pitchFamily="34" charset="0"/>
              <a:buChar char="•"/>
            </a:pPr>
            <a:r>
              <a:rPr lang="zh-CN" altLang="en-US"/>
              <a:t>有偿提供高价值视频内容，用户付费有偿观看变现</a:t>
            </a:r>
          </a:p>
          <a:p>
            <a:pPr marL="342831" indent="-342831">
              <a:lnSpc>
                <a:spcPct val="150000"/>
              </a:lnSpc>
              <a:buFont typeface="Arial" panose="020B0604020202020204" pitchFamily="34" charset="0"/>
              <a:buChar char="•"/>
            </a:pPr>
            <a:r>
              <a:rPr lang="zh-CN" altLang="en-US"/>
              <a:t>利用流量和粉丝价值，视频植入广告变现</a:t>
            </a:r>
          </a:p>
          <a:p>
            <a:pPr marL="342831" indent="-342831">
              <a:lnSpc>
                <a:spcPct val="150000"/>
              </a:lnSpc>
              <a:buFont typeface="Arial" panose="020B0604020202020204" pitchFamily="34" charset="0"/>
              <a:buChar char="•"/>
            </a:pPr>
            <a:r>
              <a:rPr lang="zh-CN" altLang="en-US"/>
              <a:t>直播带货变现</a:t>
            </a:r>
          </a:p>
          <a:p>
            <a:pPr marL="342831" indent="-342831">
              <a:lnSpc>
                <a:spcPct val="150000"/>
              </a:lnSpc>
              <a:buFont typeface="Arial" panose="020B0604020202020204" pitchFamily="34" charset="0"/>
              <a:buChar char="•"/>
            </a:pPr>
            <a:r>
              <a:rPr lang="zh-CN" altLang="en-US"/>
              <a:t>其它变现方式，如发放补贴分成</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5" name="图片 6"/>
          <p:cNvPicPr>
            <a:picLocks noGrp="1" noChangeAspect="1"/>
          </p:cNvPicPr>
          <p:nvPr>
            <p:ph idx="1"/>
          </p:nvPr>
        </p:nvPicPr>
        <p:blipFill>
          <a:blip r:embed="rId2"/>
          <a:stretch>
            <a:fillRect/>
          </a:stretch>
        </p:blipFill>
        <p:spPr>
          <a:xfrm>
            <a:off x="652930" y="905300"/>
            <a:ext cx="2651781" cy="5303562"/>
          </a:xfrm>
          <a:prstGeom prst="rect">
            <a:avLst/>
          </a:prstGeom>
          <a:noFill/>
          <a:ln>
            <a:noFill/>
          </a:ln>
        </p:spPr>
      </p:pic>
      <p:pic>
        <p:nvPicPr>
          <p:cNvPr id="17" name="图片 8"/>
          <p:cNvPicPr>
            <a:picLocks noChangeAspect="1"/>
          </p:cNvPicPr>
          <p:nvPr/>
        </p:nvPicPr>
        <p:blipFill>
          <a:blip r:embed="rId3"/>
          <a:stretch>
            <a:fillRect/>
          </a:stretch>
        </p:blipFill>
        <p:spPr>
          <a:xfrm>
            <a:off x="4086215" y="895778"/>
            <a:ext cx="2910801" cy="5313085"/>
          </a:xfrm>
          <a:prstGeom prst="rect">
            <a:avLst/>
          </a:prstGeom>
          <a:noFill/>
          <a:ln>
            <a:noFill/>
          </a:ln>
        </p:spPr>
      </p:pic>
      <p:pic>
        <p:nvPicPr>
          <p:cNvPr id="18" name="图片 9"/>
          <p:cNvPicPr>
            <a:picLocks noChangeAspect="1"/>
          </p:cNvPicPr>
          <p:nvPr/>
        </p:nvPicPr>
        <p:blipFill>
          <a:blip r:embed="rId4"/>
          <a:stretch>
            <a:fillRect/>
          </a:stretch>
        </p:blipFill>
        <p:spPr>
          <a:xfrm>
            <a:off x="7842005" y="1018304"/>
            <a:ext cx="2924133" cy="5190558"/>
          </a:xfrm>
          <a:prstGeom prst="rect">
            <a:avLst/>
          </a:prstGeom>
          <a:noFill/>
          <a:ln>
            <a:noFill/>
          </a:ln>
        </p:spPr>
      </p:pic>
      <p:sp>
        <p:nvSpPr>
          <p:cNvPr id="4" name="文本框 3"/>
          <p:cNvSpPr txBox="1"/>
          <p:nvPr/>
        </p:nvSpPr>
        <p:spPr>
          <a:xfrm>
            <a:off x="1202711" y="6345356"/>
            <a:ext cx="1552851" cy="398688"/>
          </a:xfrm>
          <a:prstGeom prst="rect">
            <a:avLst/>
          </a:prstGeom>
          <a:noFill/>
        </p:spPr>
        <p:txBody>
          <a:bodyPr wrap="square" rtlCol="0">
            <a:spAutoFit/>
          </a:bodyPr>
          <a:lstStyle/>
          <a:p>
            <a:pPr defTabSz="608843"/>
            <a:r>
              <a:rPr lang="zh-CN" altLang="en-US" sz="2000">
                <a:solidFill>
                  <a:prstClr val="black"/>
                </a:solidFill>
                <a:latin typeface="Times New Roman"/>
                <a:ea typeface="微软雅黑"/>
              </a:rPr>
              <a:t>付费变现</a:t>
            </a:r>
          </a:p>
        </p:txBody>
      </p:sp>
      <p:sp>
        <p:nvSpPr>
          <p:cNvPr id="5" name="文本框 4"/>
          <p:cNvSpPr txBox="1"/>
          <p:nvPr/>
        </p:nvSpPr>
        <p:spPr>
          <a:xfrm>
            <a:off x="4631554" y="6335833"/>
            <a:ext cx="2011849" cy="398688"/>
          </a:xfrm>
          <a:prstGeom prst="rect">
            <a:avLst/>
          </a:prstGeom>
          <a:noFill/>
        </p:spPr>
        <p:txBody>
          <a:bodyPr wrap="square" rtlCol="0">
            <a:spAutoFit/>
          </a:bodyPr>
          <a:lstStyle/>
          <a:p>
            <a:pPr defTabSz="608843"/>
            <a:r>
              <a:rPr lang="zh-CN" altLang="en-US" sz="2000">
                <a:solidFill>
                  <a:prstClr val="black"/>
                </a:solidFill>
                <a:latin typeface="Times New Roman"/>
                <a:ea typeface="微软雅黑"/>
              </a:rPr>
              <a:t>广告植入变现</a:t>
            </a:r>
          </a:p>
        </p:txBody>
      </p:sp>
      <p:sp>
        <p:nvSpPr>
          <p:cNvPr id="6" name="文本框 5"/>
          <p:cNvSpPr txBox="1"/>
          <p:nvPr/>
        </p:nvSpPr>
        <p:spPr>
          <a:xfrm>
            <a:off x="8377186" y="6335833"/>
            <a:ext cx="2177546" cy="398688"/>
          </a:xfrm>
          <a:prstGeom prst="rect">
            <a:avLst/>
          </a:prstGeom>
          <a:noFill/>
        </p:spPr>
        <p:txBody>
          <a:bodyPr wrap="square" rtlCol="0">
            <a:spAutoFit/>
          </a:bodyPr>
          <a:lstStyle/>
          <a:p>
            <a:pPr defTabSz="608843"/>
            <a:r>
              <a:rPr lang="zh-CN" altLang="en-US" sz="2000">
                <a:solidFill>
                  <a:prstClr val="black"/>
                </a:solidFill>
                <a:latin typeface="Times New Roman"/>
                <a:ea typeface="微软雅黑"/>
              </a:rPr>
              <a:t>直播带货变现</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课堂训练</a:t>
            </a:r>
          </a:p>
        </p:txBody>
      </p:sp>
      <p:sp>
        <p:nvSpPr>
          <p:cNvPr id="3" name="内容占位符 2"/>
          <p:cNvSpPr>
            <a:spLocks noGrp="1"/>
          </p:cNvSpPr>
          <p:nvPr>
            <p:ph idx="1"/>
          </p:nvPr>
        </p:nvSpPr>
        <p:spPr/>
        <p:txBody>
          <a:bodyPr/>
          <a:lstStyle/>
          <a:p>
            <a:pPr fontAlgn="auto">
              <a:lnSpc>
                <a:spcPct val="150000"/>
              </a:lnSpc>
            </a:pPr>
            <a:r>
              <a:rPr lang="en-US" altLang="zh-CN" sz="24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全班同学按 5 人左右分组，尝试创立一个全新的视频号。</a:t>
            </a:r>
          </a:p>
          <a:p>
            <a:pPr fontAlgn="auto">
              <a:lnSpc>
                <a:spcPct val="150000"/>
              </a:lnSpc>
            </a:pPr>
            <a:endParaRPr lang="en-US" altLang="zh-CN" sz="24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pPr fontAlgn="auto">
              <a:lnSpc>
                <a:spcPct val="150000"/>
              </a:lnSpc>
            </a:pPr>
            <a:r>
              <a:rPr lang="en-US" altLang="zh-CN" sz="24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请构思并描述出</a:t>
            </a:r>
            <a:r>
              <a:rPr lang="zh-CN" altLang="en-US" sz="24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a:t>
            </a:r>
            <a:endParaRPr lang="en-US" altLang="zh-CN" sz="24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pPr fontAlgn="auto">
              <a:lnSpc>
                <a:spcPct val="150000"/>
              </a:lnSpc>
            </a:pPr>
            <a:r>
              <a:rPr lang="en-US" altLang="zh-CN" sz="2400" kern="100" dirty="0">
                <a:solidFill>
                  <a:srgbClr val="000000"/>
                </a:solidFill>
                <a:latin typeface="Calibri" panose="020F0502020204030204" pitchFamily="34" charset="0"/>
                <a:ea typeface="华文楷体" panose="02010600040101010101" pitchFamily="2" charset="-122"/>
                <a:cs typeface="Arial" panose="020B0604020202020204" pitchFamily="34" charset="0"/>
              </a:rPr>
              <a:t>视频账号名称、所属类型、人设、垂类、头像、标题、LOGO 设计、广告语、主要变现模式等内容。</a:t>
            </a:r>
          </a:p>
          <a:p>
            <a:endParaRPr sz="2400" kern="100" dirty="0">
              <a:latin typeface="Calibri" panose="020F0502020204030204" pitchFamily="34" charset="0"/>
              <a:ea typeface="华文楷体" panose="02010600040101010101" pitchFamily="2"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2.5.2  </a:t>
            </a:r>
            <a:r>
              <a:rPr lang="zh-CN" altLang="zh-CN" dirty="0">
                <a:sym typeface="+mn-ea"/>
              </a:rPr>
              <a:t>直播营销</a:t>
            </a:r>
            <a:br>
              <a:rPr lang="zh-CN" altLang="en-US" dirty="0"/>
            </a:br>
            <a:endParaRPr lang="zh-CN" altLang="en-US"/>
          </a:p>
        </p:txBody>
      </p:sp>
      <p:sp>
        <p:nvSpPr>
          <p:cNvPr id="3" name="内容占位符 2"/>
          <p:cNvSpPr>
            <a:spLocks noGrp="1"/>
          </p:cNvSpPr>
          <p:nvPr>
            <p:ph idx="1"/>
          </p:nvPr>
        </p:nvSpPr>
        <p:spPr>
          <a:xfrm>
            <a:off x="840211" y="1005608"/>
            <a:ext cx="10960103" cy="5410852"/>
          </a:xfrm>
        </p:spPr>
        <p:txBody>
          <a:bodyPr/>
          <a:lstStyle/>
          <a:p>
            <a:pPr fontAlgn="auto">
              <a:lnSpc>
                <a:spcPct val="150000"/>
              </a:lnSpc>
            </a:pPr>
            <a:r>
              <a:rPr lang="zh-CN" altLang="en-US"/>
              <a:t>1. 什么是直播营销</a:t>
            </a:r>
          </a:p>
          <a:p>
            <a:pPr fontAlgn="auto">
              <a:lnSpc>
                <a:spcPct val="150000"/>
              </a:lnSpc>
            </a:pPr>
            <a:r>
              <a:rPr lang="zh-CN" altLang="en-US"/>
              <a:t>直播行业最初阶段，以主播播，观众看，盈利以打赏为主，商业模式盈利难。</a:t>
            </a:r>
          </a:p>
          <a:p>
            <a:pPr fontAlgn="auto">
              <a:lnSpc>
                <a:spcPct val="150000"/>
              </a:lnSpc>
            </a:pPr>
            <a:r>
              <a:rPr lang="zh-CN" altLang="en-US"/>
              <a:t>发展至今，“直播带货”成为一种异军突起的主力营销模式。</a:t>
            </a:r>
          </a:p>
          <a:p>
            <a:pPr fontAlgn="auto">
              <a:lnSpc>
                <a:spcPct val="150000"/>
              </a:lnSpc>
            </a:pPr>
            <a:endParaRPr lang="zh-CN" altLang="en-US"/>
          </a:p>
          <a:p>
            <a:pPr fontAlgn="auto">
              <a:lnSpc>
                <a:spcPct val="150000"/>
              </a:lnSpc>
            </a:pPr>
            <a:r>
              <a:rPr lang="zh-CN" altLang="en-US"/>
              <a:t>百度百科对“直播营销”解释为：在现场随着事件的发生、发展进程同时制作和播出节目的营销方式，该营销活动以直播平台为载体，达到企业获得品牌的提升或是销量的增长的目的。</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2.5.2  </a:t>
            </a:r>
            <a:r>
              <a:rPr lang="zh-CN" altLang="zh-CN" dirty="0">
                <a:sym typeface="+mn-ea"/>
              </a:rPr>
              <a:t>直播营销</a:t>
            </a:r>
            <a:br>
              <a:rPr lang="zh-CN" altLang="en-US" dirty="0"/>
            </a:br>
            <a:endParaRPr lang="zh-CN" altLang="en-US"/>
          </a:p>
        </p:txBody>
      </p:sp>
      <p:sp>
        <p:nvSpPr>
          <p:cNvPr id="3" name="内容占位符 2"/>
          <p:cNvSpPr>
            <a:spLocks noGrp="1"/>
          </p:cNvSpPr>
          <p:nvPr>
            <p:ph idx="1"/>
          </p:nvPr>
        </p:nvSpPr>
        <p:spPr>
          <a:xfrm>
            <a:off x="840211" y="1005608"/>
            <a:ext cx="10960103" cy="5410852"/>
          </a:xfrm>
        </p:spPr>
        <p:txBody>
          <a:bodyPr>
            <a:normAutofit/>
          </a:bodyPr>
          <a:lstStyle/>
          <a:p>
            <a:pPr fontAlgn="auto">
              <a:lnSpc>
                <a:spcPct val="150000"/>
              </a:lnSpc>
            </a:pPr>
            <a:r>
              <a:rPr lang="zh-CN" altLang="en-US"/>
              <a:t>2</a:t>
            </a:r>
            <a:r>
              <a:rPr lang="en-US" altLang="zh-CN"/>
              <a:t>.</a:t>
            </a:r>
            <a:r>
              <a:rPr lang="zh-CN" altLang="en-US"/>
              <a:t>直播营销的优势</a:t>
            </a:r>
          </a:p>
          <a:p>
            <a:pPr fontAlgn="auto">
              <a:lnSpc>
                <a:spcPct val="150000"/>
              </a:lnSpc>
            </a:pPr>
            <a:r>
              <a:rPr lang="zh-CN" altLang="en-US"/>
              <a:t>（1）展示更丰富，分享更便捷。</a:t>
            </a:r>
          </a:p>
          <a:p>
            <a:pPr fontAlgn="auto">
              <a:lnSpc>
                <a:spcPct val="150000"/>
              </a:lnSpc>
            </a:pPr>
            <a:r>
              <a:rPr lang="zh-CN" altLang="en-US"/>
              <a:t>（2）用户群加更精准，黏性更足。</a:t>
            </a:r>
          </a:p>
          <a:p>
            <a:pPr fontAlgn="auto">
              <a:lnSpc>
                <a:spcPct val="150000"/>
              </a:lnSpc>
            </a:pPr>
            <a:r>
              <a:rPr lang="zh-CN" altLang="en-US"/>
              <a:t>（3）实时互动更多，社交属性更强。</a:t>
            </a:r>
          </a:p>
          <a:p>
            <a:pPr fontAlgn="auto">
              <a:lnSpc>
                <a:spcPct val="150000"/>
              </a:lnSpc>
            </a:pPr>
            <a:r>
              <a:rPr lang="zh-CN" altLang="en-US"/>
              <a:t>（4）沟通更深入，情感更容易共鸣。</a:t>
            </a:r>
          </a:p>
          <a:p>
            <a:pPr fontAlgn="auto">
              <a:lnSpc>
                <a:spcPct val="150000"/>
              </a:lnSpc>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2.5.2  </a:t>
            </a:r>
            <a:r>
              <a:rPr lang="zh-CN" altLang="zh-CN" dirty="0">
                <a:sym typeface="+mn-ea"/>
              </a:rPr>
              <a:t>直播营销</a:t>
            </a:r>
            <a:br>
              <a:rPr lang="zh-CN" altLang="en-US" dirty="0"/>
            </a:br>
            <a:endParaRPr lang="zh-CN" altLang="en-US"/>
          </a:p>
        </p:txBody>
      </p:sp>
      <p:sp>
        <p:nvSpPr>
          <p:cNvPr id="3" name="内容占位符 2"/>
          <p:cNvSpPr>
            <a:spLocks noGrp="1"/>
          </p:cNvSpPr>
          <p:nvPr>
            <p:ph idx="1"/>
          </p:nvPr>
        </p:nvSpPr>
        <p:spPr>
          <a:xfrm>
            <a:off x="265669" y="1005608"/>
            <a:ext cx="11534645" cy="5410852"/>
          </a:xfrm>
        </p:spPr>
        <p:txBody>
          <a:bodyPr>
            <a:normAutofit fontScale="92500"/>
          </a:bodyPr>
          <a:lstStyle/>
          <a:p>
            <a:pPr fontAlgn="auto">
              <a:lnSpc>
                <a:spcPct val="150000"/>
              </a:lnSpc>
            </a:pPr>
            <a:r>
              <a:t>3</a:t>
            </a:r>
            <a:r>
              <a:rPr lang="en-US"/>
              <a:t>.</a:t>
            </a:r>
            <a:r>
              <a:t>直播营销的代表平台</a:t>
            </a:r>
          </a:p>
          <a:p>
            <a:pPr fontAlgn="auto">
              <a:lnSpc>
                <a:spcPct val="150000"/>
              </a:lnSpc>
            </a:pPr>
            <a:r>
              <a:t>直播营销</a:t>
            </a:r>
            <a:r>
              <a:rPr lang="zh-CN"/>
              <a:t>讲求</a:t>
            </a:r>
            <a:r>
              <a:t>“人货场”</a:t>
            </a:r>
            <a:r>
              <a:rPr lang="zh-CN"/>
              <a:t>。</a:t>
            </a:r>
          </a:p>
          <a:p>
            <a:pPr fontAlgn="auto">
              <a:lnSpc>
                <a:spcPct val="150000"/>
              </a:lnSpc>
            </a:pPr>
            <a:r>
              <a:rPr b="1"/>
              <a:t>人</a:t>
            </a:r>
            <a:r>
              <a:rPr lang="zh-CN" b="1"/>
              <a:t>：</a:t>
            </a:r>
            <a:r>
              <a:rPr b="1"/>
              <a:t>主播的感召力</a:t>
            </a:r>
          </a:p>
          <a:p>
            <a:pPr fontAlgn="auto">
              <a:lnSpc>
                <a:spcPct val="150000"/>
              </a:lnSpc>
            </a:pPr>
            <a:r>
              <a:rPr b="1"/>
              <a:t>货</a:t>
            </a:r>
            <a:r>
              <a:rPr lang="zh-CN" b="1"/>
              <a:t>：</a:t>
            </a:r>
            <a:r>
              <a:rPr b="1"/>
              <a:t>侧重商品的展示</a:t>
            </a:r>
          </a:p>
          <a:p>
            <a:pPr fontAlgn="auto">
              <a:lnSpc>
                <a:spcPct val="150000"/>
              </a:lnSpc>
            </a:pPr>
            <a:r>
              <a:rPr b="1"/>
              <a:t>场</a:t>
            </a:r>
            <a:r>
              <a:rPr lang="zh-CN" b="1"/>
              <a:t>：</a:t>
            </a:r>
            <a:r>
              <a:rPr b="1"/>
              <a:t>在于构建商品使用场景。</a:t>
            </a:r>
          </a:p>
          <a:p>
            <a:pPr fontAlgn="auto">
              <a:lnSpc>
                <a:spcPct val="150000"/>
              </a:lnSpc>
            </a:pPr>
            <a:endParaRPr b="1"/>
          </a:p>
          <a:p>
            <a:pPr fontAlgn="auto">
              <a:lnSpc>
                <a:spcPct val="150000"/>
              </a:lnSpc>
            </a:pPr>
            <a:r>
              <a:t>蘑菇街、小红书KOL、KOC带货，快手“老铁”经济，</a:t>
            </a:r>
            <a:r>
              <a:rPr lang="zh-CN"/>
              <a:t>直播</a:t>
            </a:r>
            <a:r>
              <a:t>重点在“人”，</a:t>
            </a:r>
          </a:p>
          <a:p>
            <a:pPr fontAlgn="auto">
              <a:lnSpc>
                <a:spcPct val="150000"/>
              </a:lnSpc>
            </a:pPr>
            <a:r>
              <a:t>淘宝、京东、拼多多</a:t>
            </a:r>
            <a:r>
              <a:rPr lang="zh-CN"/>
              <a:t>等购物平台，</a:t>
            </a:r>
            <a:r>
              <a:t>直播强调“货”，</a:t>
            </a:r>
          </a:p>
          <a:p>
            <a:pPr fontAlgn="auto">
              <a:lnSpc>
                <a:spcPct val="150000"/>
              </a:lnSpc>
            </a:pPr>
            <a:r>
              <a:t>抖音直播则重在“场”。</a:t>
            </a:r>
          </a:p>
          <a:p>
            <a:pPr fontAlgn="auto">
              <a:lnSpc>
                <a:spcPct val="150000"/>
              </a:lnSpc>
            </a:pPr>
            <a:endParaRPr/>
          </a:p>
          <a:p>
            <a:pPr fontAlgn="auto">
              <a:lnSpc>
                <a:spcPct val="150000"/>
              </a:lnSpc>
            </a:pPr>
            <a:r>
              <a:rPr lang="zh-CN">
                <a:sym typeface="+mn-ea"/>
              </a:rPr>
              <a:t>目前，直播</a:t>
            </a:r>
            <a:r>
              <a:rPr>
                <a:sym typeface="+mn-ea"/>
              </a:rPr>
              <a:t>营销领域已经形成了以快手</a:t>
            </a:r>
            <a:r>
              <a:rPr lang="zh-CN">
                <a:sym typeface="+mn-ea"/>
              </a:rPr>
              <a:t>（人）</a:t>
            </a:r>
            <a:r>
              <a:rPr>
                <a:sym typeface="+mn-ea"/>
              </a:rPr>
              <a:t>、淘宝</a:t>
            </a:r>
            <a:r>
              <a:rPr lang="zh-CN">
                <a:sym typeface="+mn-ea"/>
              </a:rPr>
              <a:t>（货）</a:t>
            </a:r>
            <a:r>
              <a:rPr>
                <a:sym typeface="+mn-ea"/>
              </a:rPr>
              <a:t>、抖音</a:t>
            </a:r>
            <a:r>
              <a:rPr lang="zh-CN">
                <a:sym typeface="+mn-ea"/>
              </a:rPr>
              <a:t>（场）</a:t>
            </a:r>
            <a:r>
              <a:rPr>
                <a:sym typeface="+mn-ea"/>
              </a:rPr>
              <a:t>为代表的格局。</a:t>
            </a:r>
          </a:p>
          <a:p>
            <a:pPr fontAlgn="auto">
              <a:lnSpc>
                <a:spcPct val="150000"/>
              </a:lnSpc>
            </a:pPr>
            <a:endParaRPr>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.1.4微博的账号类型与内容规划</a:t>
            </a:r>
          </a:p>
        </p:txBody>
      </p:sp>
      <p:sp>
        <p:nvSpPr>
          <p:cNvPr id="3" name="内容占位符 2"/>
          <p:cNvSpPr>
            <a:spLocks noGrp="1"/>
          </p:cNvSpPr>
          <p:nvPr>
            <p:ph idx="1"/>
          </p:nvPr>
        </p:nvSpPr>
        <p:spPr>
          <a:xfrm>
            <a:off x="840845" y="1259548"/>
            <a:ext cx="9656115" cy="5171513"/>
          </a:xfrm>
        </p:spPr>
        <p:txBody>
          <a:bodyPr/>
          <a:lstStyle/>
          <a:p>
            <a:r>
              <a:rPr b="1" dirty="0">
                <a:solidFill>
                  <a:schemeClr val="accent1"/>
                </a:solidFill>
              </a:rPr>
              <a:t>1.名人微博</a:t>
            </a:r>
          </a:p>
          <a:p>
            <a:r>
              <a:rPr dirty="0"/>
              <a:t>名人微博是指本来在社会上就已经饱受关注的名人们开通的微博，他们的微博关注度也很高。微博用户中的名人包括各行各业的专家、知名作家、娱乐明星、体育明星等等，名人微博大多拥有较多的粉丝，包括现实生活中的追随者和通过微博吸引来的新粉丝。虽然名人微博的内容、风格各不相同，但是名人微博都让大众离名人更近了，让粉丝们能看见镜头后面的名人生活，微博摘掉了名人的神秘光环，缩小了大众和精英之间的距离。</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00948" y="5485765"/>
            <a:ext cx="11417197" cy="691355"/>
          </a:xfrm>
        </p:spPr>
        <p:txBody>
          <a:bodyPr>
            <a:normAutofit/>
          </a:bodyPr>
          <a:lstStyle/>
          <a:p>
            <a:r>
              <a:rPr>
                <a:sym typeface="+mn-ea"/>
              </a:rPr>
              <a:t>三大平台著名主播：</a:t>
            </a:r>
            <a:r>
              <a:rPr>
                <a:solidFill>
                  <a:srgbClr val="FF0000"/>
                </a:solidFill>
                <a:sym typeface="+mn-ea"/>
              </a:rPr>
              <a:t>快手</a:t>
            </a:r>
            <a:r>
              <a:rPr>
                <a:sym typeface="+mn-ea"/>
              </a:rPr>
              <a:t>散打哥、</a:t>
            </a:r>
            <a:r>
              <a:rPr>
                <a:solidFill>
                  <a:srgbClr val="FF0000"/>
                </a:solidFill>
                <a:sym typeface="+mn-ea"/>
              </a:rPr>
              <a:t>抖音</a:t>
            </a:r>
            <a:r>
              <a:rPr>
                <a:sym typeface="+mn-ea"/>
              </a:rPr>
              <a:t>大狼狗夫妇、</a:t>
            </a:r>
            <a:r>
              <a:rPr>
                <a:solidFill>
                  <a:srgbClr val="FF0000"/>
                </a:solidFill>
                <a:sym typeface="+mn-ea"/>
              </a:rPr>
              <a:t>淘宝</a:t>
            </a:r>
            <a:r>
              <a:rPr>
                <a:sym typeface="+mn-ea"/>
              </a:rPr>
              <a:t>薇娅直播插图</a:t>
            </a:r>
          </a:p>
          <a:p>
            <a:endParaRPr lang="zh-CN" altLang="en-US"/>
          </a:p>
        </p:txBody>
      </p:sp>
      <p:pic>
        <p:nvPicPr>
          <p:cNvPr id="10" name="图片 1"/>
          <p:cNvPicPr>
            <a:picLocks noChangeAspect="1"/>
          </p:cNvPicPr>
          <p:nvPr/>
        </p:nvPicPr>
        <p:blipFill>
          <a:blip r:embed="rId2"/>
          <a:stretch>
            <a:fillRect/>
          </a:stretch>
        </p:blipFill>
        <p:spPr>
          <a:xfrm>
            <a:off x="6384383" y="916728"/>
            <a:ext cx="2456246" cy="4318905"/>
          </a:xfrm>
          <a:prstGeom prst="rect">
            <a:avLst/>
          </a:prstGeom>
          <a:noFill/>
          <a:ln>
            <a:noFill/>
          </a:ln>
        </p:spPr>
      </p:pic>
      <p:pic>
        <p:nvPicPr>
          <p:cNvPr id="20" name="图片 11"/>
          <p:cNvPicPr>
            <a:picLocks noChangeAspect="1"/>
          </p:cNvPicPr>
          <p:nvPr/>
        </p:nvPicPr>
        <p:blipFill>
          <a:blip r:embed="rId3"/>
          <a:stretch>
            <a:fillRect/>
          </a:stretch>
        </p:blipFill>
        <p:spPr>
          <a:xfrm>
            <a:off x="3867190" y="938948"/>
            <a:ext cx="2117235" cy="4296051"/>
          </a:xfrm>
          <a:prstGeom prst="rect">
            <a:avLst/>
          </a:prstGeom>
          <a:noFill/>
          <a:ln>
            <a:noFill/>
          </a:ln>
        </p:spPr>
      </p:pic>
      <p:pic>
        <p:nvPicPr>
          <p:cNvPr id="19" name="图片 10"/>
          <p:cNvPicPr>
            <a:picLocks noChangeAspect="1"/>
          </p:cNvPicPr>
          <p:nvPr/>
        </p:nvPicPr>
        <p:blipFill>
          <a:blip r:embed="rId4"/>
          <a:stretch>
            <a:fillRect/>
          </a:stretch>
        </p:blipFill>
        <p:spPr>
          <a:xfrm>
            <a:off x="1358886" y="938948"/>
            <a:ext cx="2288010" cy="429668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2.5.2  </a:t>
            </a:r>
            <a:r>
              <a:rPr lang="zh-CN" altLang="zh-CN" dirty="0">
                <a:sym typeface="+mn-ea"/>
              </a:rPr>
              <a:t>直播营销</a:t>
            </a:r>
            <a:br>
              <a:rPr lang="zh-CN" altLang="en-US" dirty="0"/>
            </a:br>
            <a:endParaRPr lang="zh-CN" altLang="en-US"/>
          </a:p>
        </p:txBody>
      </p:sp>
      <p:sp>
        <p:nvSpPr>
          <p:cNvPr id="3" name="内容占位符 2"/>
          <p:cNvSpPr>
            <a:spLocks noGrp="1"/>
          </p:cNvSpPr>
          <p:nvPr>
            <p:ph idx="1"/>
          </p:nvPr>
        </p:nvSpPr>
        <p:spPr>
          <a:xfrm>
            <a:off x="265669" y="1005608"/>
            <a:ext cx="10845829" cy="5410852"/>
          </a:xfrm>
        </p:spPr>
        <p:txBody>
          <a:bodyPr>
            <a:normAutofit/>
          </a:bodyPr>
          <a:lstStyle/>
          <a:p>
            <a:pPr fontAlgn="auto">
              <a:lnSpc>
                <a:spcPct val="150000"/>
              </a:lnSpc>
            </a:pPr>
            <a:r>
              <a:rPr lang="zh-CN"/>
              <a:t>（</a:t>
            </a:r>
            <a:r>
              <a:t>1</a:t>
            </a:r>
            <a:r>
              <a:rPr lang="zh-CN"/>
              <a:t>）</a:t>
            </a:r>
            <a:r>
              <a:t>快手直播</a:t>
            </a:r>
          </a:p>
          <a:p>
            <a:pPr fontAlgn="auto">
              <a:lnSpc>
                <a:spcPct val="150000"/>
              </a:lnSpc>
            </a:pPr>
            <a:r>
              <a:t>快手直播带货模式</a:t>
            </a:r>
            <a:r>
              <a:rPr lang="zh-CN"/>
              <a:t>：</a:t>
            </a:r>
            <a:r>
              <a:t>视频主通过短视频吸粉后导流至直播，再接入电商平台实现流量变现。</a:t>
            </a:r>
          </a:p>
          <a:p>
            <a:pPr fontAlgn="auto">
              <a:lnSpc>
                <a:spcPct val="150000"/>
              </a:lnSpc>
            </a:pPr>
            <a:endParaRPr/>
          </a:p>
          <a:p>
            <a:pPr fontAlgn="auto">
              <a:lnSpc>
                <a:spcPct val="150000"/>
              </a:lnSpc>
            </a:pPr>
            <a:r>
              <a:t>快手主打下沉市场，</a:t>
            </a:r>
            <a:r>
              <a:rPr lang="zh-CN"/>
              <a:t>目标客户</a:t>
            </a:r>
            <a:r>
              <a:t>注重价格和品质。在快手平台的直播间中经常会有砍价玩法等，让利给用户。</a:t>
            </a:r>
          </a:p>
          <a:p>
            <a:pPr fontAlgn="auto">
              <a:lnSpc>
                <a:spcPct val="150000"/>
              </a:lnSpc>
            </a:pPr>
            <a:endParaRPr/>
          </a:p>
          <a:p>
            <a:pPr fontAlgn="auto">
              <a:lnSpc>
                <a:spcPct val="150000"/>
              </a:lnSpc>
            </a:pPr>
            <a:r>
              <a:t>快手平台中，主播起到关键作用</a:t>
            </a:r>
            <a:r>
              <a:rPr lang="zh-CN"/>
              <a:t>。</a:t>
            </a:r>
            <a:r>
              <a:t>资深主播和新人主播之间实行师徒签约制。</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2.5.2  </a:t>
            </a:r>
            <a:r>
              <a:rPr lang="zh-CN" altLang="zh-CN" dirty="0">
                <a:sym typeface="+mn-ea"/>
              </a:rPr>
              <a:t>直播营销</a:t>
            </a:r>
            <a:br>
              <a:rPr lang="zh-CN" altLang="en-US" dirty="0"/>
            </a:br>
            <a:endParaRPr lang="zh-CN" altLang="en-US"/>
          </a:p>
        </p:txBody>
      </p:sp>
      <p:sp>
        <p:nvSpPr>
          <p:cNvPr id="3" name="内容占位符 2"/>
          <p:cNvSpPr>
            <a:spLocks noGrp="1"/>
          </p:cNvSpPr>
          <p:nvPr>
            <p:ph idx="1"/>
          </p:nvPr>
        </p:nvSpPr>
        <p:spPr>
          <a:xfrm>
            <a:off x="265669" y="1005608"/>
            <a:ext cx="11534645" cy="5410852"/>
          </a:xfrm>
        </p:spPr>
        <p:txBody>
          <a:bodyPr>
            <a:normAutofit/>
          </a:bodyPr>
          <a:lstStyle/>
          <a:p>
            <a:pPr fontAlgn="auto">
              <a:lnSpc>
                <a:spcPct val="150000"/>
              </a:lnSpc>
            </a:pPr>
            <a:r>
              <a:rPr lang="zh-CN"/>
              <a:t>（</a:t>
            </a:r>
            <a:r>
              <a:t>2</a:t>
            </a:r>
            <a:r>
              <a:rPr lang="zh-CN"/>
              <a:t>）</a:t>
            </a:r>
            <a:r>
              <a:t>淘宝直播</a:t>
            </a:r>
          </a:p>
          <a:p>
            <a:pPr fontAlgn="auto">
              <a:lnSpc>
                <a:spcPct val="150000"/>
              </a:lnSpc>
            </a:pPr>
            <a:r>
              <a:t>淘宝直播于2016年3月推出，借助淘宝原有的电商体系，使用直播技术近距离商品展示、实现买家和卖家的即时互动。</a:t>
            </a:r>
          </a:p>
          <a:p>
            <a:pPr fontAlgn="auto">
              <a:lnSpc>
                <a:spcPct val="150000"/>
              </a:lnSpc>
            </a:pPr>
            <a:endParaRPr/>
          </a:p>
          <a:p>
            <a:pPr fontAlgn="auto">
              <a:lnSpc>
                <a:spcPct val="150000"/>
              </a:lnSpc>
            </a:pPr>
            <a:r>
              <a:t>淘宝直播的优势在于拥有李佳琦、薇娅等头部主播和具有天然的购物属性。</a:t>
            </a:r>
          </a:p>
          <a:p>
            <a:pPr fontAlgn="auto">
              <a:lnSpc>
                <a:spcPct val="150000"/>
              </a:lnSpc>
            </a:pPr>
            <a:endParaRPr/>
          </a:p>
          <a:p>
            <a:pPr fontAlgn="auto">
              <a:lnSpc>
                <a:spcPct val="150000"/>
              </a:lnSpc>
            </a:pPr>
            <a:r>
              <a:t>淘宝直播带货拥有千亿级直播成交总额和8亿用户的平台，市场潜力极大。</a:t>
            </a:r>
          </a:p>
          <a:p>
            <a:pPr fontAlgn="auto">
              <a:lnSpc>
                <a:spcPct val="150000"/>
              </a:lnSpc>
            </a:pPr>
            <a:endParaRPr/>
          </a:p>
          <a:p>
            <a:pPr fontAlgn="auto">
              <a:lnSpc>
                <a:spcPct val="150000"/>
              </a:lnSpc>
            </a:pPr>
            <a:r>
              <a:t>淘宝直播带货直接依附在淘宝电商平台，有极高的知名度和信任度，每个主播身后有淘宝店店做背书，消费者容易对主播产生信任和偏好。</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2.5.2  </a:t>
            </a:r>
            <a:r>
              <a:rPr lang="zh-CN" altLang="zh-CN" dirty="0">
                <a:sym typeface="+mn-ea"/>
              </a:rPr>
              <a:t>直播营销</a:t>
            </a:r>
            <a:br>
              <a:rPr lang="zh-CN" altLang="en-US" dirty="0"/>
            </a:br>
            <a:endParaRPr lang="zh-CN" altLang="en-US"/>
          </a:p>
        </p:txBody>
      </p:sp>
      <p:sp>
        <p:nvSpPr>
          <p:cNvPr id="3" name="内容占位符 2"/>
          <p:cNvSpPr>
            <a:spLocks noGrp="1"/>
          </p:cNvSpPr>
          <p:nvPr>
            <p:ph idx="1"/>
          </p:nvPr>
        </p:nvSpPr>
        <p:spPr>
          <a:xfrm>
            <a:off x="265669" y="1005608"/>
            <a:ext cx="11534645" cy="5410852"/>
          </a:xfrm>
        </p:spPr>
        <p:txBody>
          <a:bodyPr>
            <a:normAutofit lnSpcReduction="10000"/>
          </a:bodyPr>
          <a:lstStyle/>
          <a:p>
            <a:pPr fontAlgn="auto">
              <a:lnSpc>
                <a:spcPct val="150000"/>
              </a:lnSpc>
            </a:pPr>
            <a:r>
              <a:rPr lang="zh-CN"/>
              <a:t>（</a:t>
            </a:r>
            <a:r>
              <a:t>3</a:t>
            </a:r>
            <a:r>
              <a:rPr lang="zh-CN"/>
              <a:t>）</a:t>
            </a:r>
            <a:r>
              <a:t>抖音直播</a:t>
            </a:r>
          </a:p>
          <a:p>
            <a:pPr fontAlgn="auto">
              <a:lnSpc>
                <a:spcPct val="150000"/>
              </a:lnSpc>
            </a:pPr>
            <a:r>
              <a:rPr lang="en-US"/>
              <a:t>2018</a:t>
            </a:r>
            <a:r>
              <a:rPr lang="zh-CN" altLang="en-US"/>
              <a:t>年，</a:t>
            </a:r>
            <a:r>
              <a:t>抖音正式入局电商直播</a:t>
            </a:r>
            <a:r>
              <a:rPr lang="zh-CN"/>
              <a:t>。</a:t>
            </a:r>
          </a:p>
          <a:p>
            <a:pPr fontAlgn="auto">
              <a:lnSpc>
                <a:spcPct val="150000"/>
              </a:lnSpc>
            </a:pPr>
            <a:endParaRPr lang="zh-CN"/>
          </a:p>
          <a:p>
            <a:pPr fontAlgn="auto">
              <a:lnSpc>
                <a:spcPct val="150000"/>
              </a:lnSpc>
            </a:pPr>
            <a:r>
              <a:t>抖音更注重内容。</a:t>
            </a:r>
            <a:r>
              <a:rPr>
                <a:sym typeface="+mn-ea"/>
              </a:rPr>
              <a:t>抖音通过优质的短视频内容，导流直播</a:t>
            </a:r>
            <a:r>
              <a:rPr lang="zh-CN">
                <a:sym typeface="+mn-ea"/>
              </a:rPr>
              <a:t>，</a:t>
            </a:r>
            <a:r>
              <a:t>容易制造爆款。</a:t>
            </a:r>
          </a:p>
          <a:p>
            <a:pPr fontAlgn="auto">
              <a:lnSpc>
                <a:spcPct val="150000"/>
              </a:lnSpc>
            </a:pPr>
            <a:endParaRPr/>
          </a:p>
          <a:p>
            <a:pPr fontAlgn="auto">
              <a:lnSpc>
                <a:spcPct val="150000"/>
              </a:lnSpc>
            </a:pPr>
            <a:r>
              <a:t>抖音直播带货平台日活用户量大，年龄层次低，购买能力强。</a:t>
            </a:r>
          </a:p>
          <a:p>
            <a:pPr fontAlgn="auto">
              <a:lnSpc>
                <a:spcPct val="150000"/>
              </a:lnSpc>
            </a:pPr>
            <a:endParaRPr/>
          </a:p>
          <a:p>
            <a:pPr fontAlgn="auto">
              <a:lnSpc>
                <a:spcPct val="150000"/>
              </a:lnSpc>
            </a:pPr>
            <a:r>
              <a:t>抖音直播最大的优势在于，入驻非常简便，只需要两步即可开通直播</a:t>
            </a:r>
            <a:r>
              <a:rPr lang="zh-CN"/>
              <a:t>。</a:t>
            </a:r>
          </a:p>
          <a:p>
            <a:pPr fontAlgn="auto">
              <a:lnSpc>
                <a:spcPct val="150000"/>
              </a:lnSpc>
            </a:pPr>
            <a:endParaRPr lang="zh-CN"/>
          </a:p>
          <a:p>
            <a:pPr fontAlgn="auto">
              <a:lnSpc>
                <a:spcPct val="150000"/>
              </a:lnSpc>
            </a:pPr>
            <a:r>
              <a:t>抖音直播间的商品链接分享也很便捷，可以分享到外部社交平台如微信、朋友圈、</a:t>
            </a:r>
            <a:r>
              <a:rPr lang="en-US"/>
              <a:t>QQ</a:t>
            </a:r>
            <a:r>
              <a:t>好友等，好友通过扫直播间二维码图片，在抖音APP里进入直播间。</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课堂训练</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根据以上三大直播平台的介绍，</a:t>
            </a:r>
            <a:r>
              <a:rPr lang="zh-CN" altLang="en-US" sz="1800" kern="100" dirty="0">
                <a:latin typeface="Calibri" panose="020F0502020204030204" pitchFamily="34" charset="0"/>
                <a:ea typeface="华文楷体" panose="02010600040101010101" pitchFamily="2" charset="-122"/>
                <a:cs typeface="Arial" panose="020B0604020202020204" pitchFamily="34" charset="0"/>
              </a:rPr>
              <a:t>结合平时同学们自身观看直播带货的经验，</a:t>
            </a:r>
            <a:r>
              <a:rPr sz="1800" kern="100" dirty="0">
                <a:latin typeface="Calibri" panose="020F0502020204030204" pitchFamily="34" charset="0"/>
                <a:ea typeface="华文楷体" panose="02010600040101010101" pitchFamily="2" charset="-122"/>
                <a:cs typeface="Arial" panose="020B0604020202020204" pitchFamily="34" charset="0"/>
              </a:rPr>
              <a:t>归纳三大直播的突出特点。</a:t>
            </a:r>
          </a:p>
        </p:txBody>
      </p:sp>
      <p:pic>
        <p:nvPicPr>
          <p:cNvPr id="4" name="图片 3"/>
          <p:cNvPicPr>
            <a:picLocks noChangeAspect="1"/>
          </p:cNvPicPr>
          <p:nvPr/>
        </p:nvPicPr>
        <p:blipFill>
          <a:blip r:embed="rId2"/>
          <a:stretch>
            <a:fillRect/>
          </a:stretch>
        </p:blipFill>
        <p:spPr>
          <a:xfrm>
            <a:off x="990037" y="3317742"/>
            <a:ext cx="9285995" cy="22346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2.5.2  </a:t>
            </a:r>
            <a:r>
              <a:rPr lang="zh-CN" altLang="zh-CN" dirty="0">
                <a:sym typeface="+mn-ea"/>
              </a:rPr>
              <a:t>直播营销</a:t>
            </a:r>
            <a:br>
              <a:rPr lang="zh-CN" altLang="en-US" dirty="0"/>
            </a:br>
            <a:endParaRPr lang="zh-CN" altLang="en-US"/>
          </a:p>
        </p:txBody>
      </p:sp>
      <p:sp>
        <p:nvSpPr>
          <p:cNvPr id="3" name="内容占位符 2"/>
          <p:cNvSpPr>
            <a:spLocks noGrp="1"/>
          </p:cNvSpPr>
          <p:nvPr>
            <p:ph idx="1"/>
          </p:nvPr>
        </p:nvSpPr>
        <p:spPr>
          <a:xfrm>
            <a:off x="265669" y="1005608"/>
            <a:ext cx="11534645" cy="5410852"/>
          </a:xfrm>
        </p:spPr>
        <p:txBody>
          <a:bodyPr>
            <a:normAutofit/>
          </a:bodyPr>
          <a:lstStyle/>
          <a:p>
            <a:pPr fontAlgn="auto">
              <a:lnSpc>
                <a:spcPct val="150000"/>
              </a:lnSpc>
            </a:pPr>
            <a:r>
              <a:t>4</a:t>
            </a:r>
            <a:r>
              <a:rPr lang="en-US"/>
              <a:t>.</a:t>
            </a:r>
            <a:r>
              <a:t>直播营销的流程</a:t>
            </a:r>
          </a:p>
          <a:p>
            <a:pPr fontAlgn="auto">
              <a:lnSpc>
                <a:spcPct val="150000"/>
              </a:lnSpc>
            </a:pPr>
            <a:r>
              <a:rPr lang="zh-CN"/>
              <a:t>（</a:t>
            </a:r>
            <a:r>
              <a:t>1</a:t>
            </a:r>
            <a:r>
              <a:rPr lang="zh-CN"/>
              <a:t>）</a:t>
            </a:r>
            <a:r>
              <a:t>精确的市场调研</a:t>
            </a:r>
          </a:p>
          <a:p>
            <a:pPr fontAlgn="auto">
              <a:lnSpc>
                <a:spcPct val="150000"/>
              </a:lnSpc>
            </a:pPr>
            <a:r>
              <a:t>直播前就要了解到用户需求</a:t>
            </a:r>
            <a:r>
              <a:rPr lang="en-US"/>
              <a:t>&amp;</a:t>
            </a:r>
            <a:r>
              <a:t>资源的优缺点</a:t>
            </a:r>
          </a:p>
          <a:p>
            <a:pPr fontAlgn="auto">
              <a:lnSpc>
                <a:spcPct val="150000"/>
              </a:lnSpc>
            </a:pPr>
            <a:endParaRPr/>
          </a:p>
          <a:p>
            <a:pPr fontAlgn="auto">
              <a:lnSpc>
                <a:spcPct val="150000"/>
              </a:lnSpc>
            </a:pPr>
            <a:r>
              <a:rPr lang="zh-CN"/>
              <a:t>（</a:t>
            </a:r>
            <a:r>
              <a:t>2</a:t>
            </a:r>
            <a:r>
              <a:rPr lang="zh-CN"/>
              <a:t>）</a:t>
            </a:r>
            <a:r>
              <a:t>选择合适的直播平台，做好个人设置</a:t>
            </a:r>
          </a:p>
          <a:p>
            <a:pPr fontAlgn="auto">
              <a:lnSpc>
                <a:spcPct val="150000"/>
              </a:lnSpc>
            </a:pPr>
            <a:r>
              <a:t>不同直播平台受众群体有所不同，可以根据产品的特征，选择最优的平台开通直播。</a:t>
            </a:r>
          </a:p>
          <a:p>
            <a:pPr fontAlgn="auto">
              <a:lnSpc>
                <a:spcPct val="150000"/>
              </a:lnSpc>
            </a:pPr>
            <a:r>
              <a:t>目前，平台开通直播的门槛越来越低，直播开通也极为便利。</a:t>
            </a:r>
          </a:p>
          <a:p>
            <a:pPr fontAlgn="auto">
              <a:lnSpc>
                <a:spcPct val="150000"/>
              </a:lnSpc>
            </a:pPr>
            <a:r>
              <a:rPr lang="zh-CN"/>
              <a:t>下面</a:t>
            </a:r>
            <a:r>
              <a:t>以抖音为例，简单四步</a:t>
            </a:r>
            <a:r>
              <a:rPr lang="zh-CN"/>
              <a:t>操作</a:t>
            </a:r>
            <a:r>
              <a:t>，就能开通直播，轻松带货。</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sz="2000">
                <a:sym typeface="+mn-ea"/>
              </a:rPr>
              <a:t>简单四步</a:t>
            </a:r>
            <a:r>
              <a:rPr lang="zh-CN" altLang="en-US" sz="2000">
                <a:sym typeface="+mn-ea"/>
              </a:rPr>
              <a:t>，轻松带货</a:t>
            </a:r>
          </a:p>
        </p:txBody>
      </p:sp>
      <p:pic>
        <p:nvPicPr>
          <p:cNvPr id="24" name="图片 2"/>
          <p:cNvPicPr>
            <a:picLocks noGrp="1" noChangeAspect="1"/>
          </p:cNvPicPr>
          <p:nvPr>
            <p:ph idx="1"/>
          </p:nvPr>
        </p:nvPicPr>
        <p:blipFill>
          <a:blip r:embed="rId2"/>
          <a:stretch>
            <a:fillRect/>
          </a:stretch>
        </p:blipFill>
        <p:spPr>
          <a:xfrm>
            <a:off x="332963" y="957994"/>
            <a:ext cx="2352765" cy="4007827"/>
          </a:xfrm>
          <a:prstGeom prst="rect">
            <a:avLst/>
          </a:prstGeom>
          <a:noFill/>
          <a:ln>
            <a:noFill/>
          </a:ln>
        </p:spPr>
      </p:pic>
      <p:pic>
        <p:nvPicPr>
          <p:cNvPr id="26" name="图片 4"/>
          <p:cNvPicPr>
            <a:picLocks noChangeAspect="1"/>
          </p:cNvPicPr>
          <p:nvPr/>
        </p:nvPicPr>
        <p:blipFill>
          <a:blip r:embed="rId3"/>
          <a:stretch>
            <a:fillRect/>
          </a:stretch>
        </p:blipFill>
        <p:spPr>
          <a:xfrm>
            <a:off x="2911101" y="989736"/>
            <a:ext cx="2743835" cy="3943707"/>
          </a:xfrm>
          <a:prstGeom prst="rect">
            <a:avLst/>
          </a:prstGeom>
          <a:noFill/>
          <a:ln>
            <a:noFill/>
          </a:ln>
        </p:spPr>
      </p:pic>
      <p:pic>
        <p:nvPicPr>
          <p:cNvPr id="30" name="图片 8"/>
          <p:cNvPicPr>
            <a:picLocks noChangeAspect="1"/>
          </p:cNvPicPr>
          <p:nvPr/>
        </p:nvPicPr>
        <p:blipFill>
          <a:blip r:embed="rId4"/>
          <a:stretch>
            <a:fillRect/>
          </a:stretch>
        </p:blipFill>
        <p:spPr>
          <a:xfrm>
            <a:off x="5880310" y="989736"/>
            <a:ext cx="2551474" cy="3970371"/>
          </a:xfrm>
          <a:prstGeom prst="rect">
            <a:avLst/>
          </a:prstGeom>
          <a:noFill/>
          <a:ln>
            <a:noFill/>
          </a:ln>
        </p:spPr>
      </p:pic>
      <p:pic>
        <p:nvPicPr>
          <p:cNvPr id="29" name="图片 7"/>
          <p:cNvPicPr>
            <a:picLocks noChangeAspect="1"/>
          </p:cNvPicPr>
          <p:nvPr/>
        </p:nvPicPr>
        <p:blipFill>
          <a:blip r:embed="rId5"/>
          <a:stretch>
            <a:fillRect/>
          </a:stretch>
        </p:blipFill>
        <p:spPr>
          <a:xfrm>
            <a:off x="8662870" y="989736"/>
            <a:ext cx="2544491" cy="3944342"/>
          </a:xfrm>
          <a:prstGeom prst="rect">
            <a:avLst/>
          </a:prstGeom>
          <a:noFill/>
          <a:ln>
            <a:noFill/>
          </a:ln>
        </p:spPr>
      </p:pic>
      <p:sp>
        <p:nvSpPr>
          <p:cNvPr id="4" name="文本框 3"/>
          <p:cNvSpPr txBox="1"/>
          <p:nvPr/>
        </p:nvSpPr>
        <p:spPr>
          <a:xfrm>
            <a:off x="271382" y="5083903"/>
            <a:ext cx="3613584" cy="552957"/>
          </a:xfrm>
          <a:prstGeom prst="rect">
            <a:avLst/>
          </a:prstGeom>
          <a:noFill/>
        </p:spPr>
        <p:txBody>
          <a:bodyPr wrap="square" rtlCol="0">
            <a:spAutoFit/>
          </a:bodyPr>
          <a:lstStyle/>
          <a:p>
            <a:pPr defTabSz="608843"/>
            <a:r>
              <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第一步：打卡抖音，</a:t>
            </a:r>
          </a:p>
          <a:p>
            <a:pPr defTabSz="608843"/>
            <a:r>
              <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点击首页下方</a:t>
            </a:r>
            <a:r>
              <a:rPr 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标志</a:t>
            </a:r>
            <a:endParaRPr lang="zh-CN" altLang="en-US" sz="160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3096479" y="5153737"/>
            <a:ext cx="2241666" cy="306634"/>
          </a:xfrm>
          <a:prstGeom prst="rect">
            <a:avLst/>
          </a:prstGeom>
          <a:noFill/>
        </p:spPr>
        <p:txBody>
          <a:bodyPr wrap="square" rtlCol="0">
            <a:spAutoFit/>
          </a:bodyPr>
          <a:lstStyle/>
          <a:p>
            <a:pPr defTabSz="608843"/>
            <a:r>
              <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第二步：选择“开直播”</a:t>
            </a:r>
          </a:p>
        </p:txBody>
      </p:sp>
      <p:sp>
        <p:nvSpPr>
          <p:cNvPr id="7" name="文本框 6"/>
          <p:cNvSpPr txBox="1"/>
          <p:nvPr/>
        </p:nvSpPr>
        <p:spPr>
          <a:xfrm>
            <a:off x="8509871" y="5179766"/>
            <a:ext cx="5179766" cy="952914"/>
          </a:xfrm>
          <a:prstGeom prst="rect">
            <a:avLst/>
          </a:prstGeom>
          <a:noFill/>
        </p:spPr>
        <p:txBody>
          <a:bodyPr wrap="square" rtlCol="0">
            <a:spAutoFit/>
          </a:bodyPr>
          <a:lstStyle/>
          <a:p>
            <a:pPr indent="266647" defTabSz="608843"/>
            <a:r>
              <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第四步：如果要在直播中卖货，</a:t>
            </a:r>
          </a:p>
          <a:p>
            <a:pPr indent="266647" defTabSz="608843"/>
            <a:r>
              <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在第三步时选择“商品”，</a:t>
            </a:r>
          </a:p>
          <a:p>
            <a:pPr indent="266647" defTabSz="608843"/>
            <a:r>
              <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进入本画面，完成认证和缴纳保证金后，</a:t>
            </a:r>
          </a:p>
          <a:p>
            <a:pPr indent="266647" defTabSz="608843"/>
            <a:r>
              <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即可申请直播带货。</a:t>
            </a:r>
            <a:endPar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5878405" y="5181036"/>
            <a:ext cx="2631466" cy="521849"/>
          </a:xfrm>
          <a:prstGeom prst="rect">
            <a:avLst/>
          </a:prstGeom>
          <a:noFill/>
        </p:spPr>
        <p:txBody>
          <a:bodyPr wrap="square" rtlCol="0" anchor="t">
            <a:spAutoFit/>
          </a:bodyPr>
          <a:lstStyle/>
          <a:p>
            <a:pPr defTabSz="608843"/>
            <a:r>
              <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第三步：点击“开始视频直播”</a:t>
            </a:r>
          </a:p>
          <a:p>
            <a:pPr defTabSz="608843"/>
            <a:r>
              <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即可进入直播间开始直播</a:t>
            </a:r>
            <a:endParaRPr lang="zh-CN" altLang="en-US" sz="140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2.5.2  </a:t>
            </a:r>
            <a:r>
              <a:rPr lang="zh-CN" altLang="zh-CN" dirty="0">
                <a:sym typeface="+mn-ea"/>
              </a:rPr>
              <a:t>直播营销</a:t>
            </a:r>
            <a:br>
              <a:rPr lang="zh-CN" altLang="en-US" dirty="0"/>
            </a:br>
            <a:endParaRPr lang="zh-CN" altLang="en-US"/>
          </a:p>
        </p:txBody>
      </p:sp>
      <p:sp>
        <p:nvSpPr>
          <p:cNvPr id="3" name="内容占位符 2"/>
          <p:cNvSpPr>
            <a:spLocks noGrp="1"/>
          </p:cNvSpPr>
          <p:nvPr>
            <p:ph idx="1"/>
          </p:nvPr>
        </p:nvSpPr>
        <p:spPr>
          <a:xfrm>
            <a:off x="265669" y="1005608"/>
            <a:ext cx="11534645" cy="5410852"/>
          </a:xfrm>
        </p:spPr>
        <p:txBody>
          <a:bodyPr>
            <a:normAutofit fontScale="92500"/>
          </a:bodyPr>
          <a:lstStyle/>
          <a:p>
            <a:pPr fontAlgn="auto">
              <a:lnSpc>
                <a:spcPct val="150000"/>
              </a:lnSpc>
            </a:pPr>
            <a:r>
              <a:t>4</a:t>
            </a:r>
            <a:r>
              <a:rPr lang="en-US"/>
              <a:t>.</a:t>
            </a:r>
            <a:r>
              <a:t>直播营销的流程</a:t>
            </a:r>
          </a:p>
          <a:p>
            <a:pPr fontAlgn="auto">
              <a:lnSpc>
                <a:spcPct val="150000"/>
              </a:lnSpc>
            </a:pPr>
            <a:r>
              <a:rPr lang="zh-CN"/>
              <a:t>（</a:t>
            </a:r>
            <a:r>
              <a:t>3</a:t>
            </a:r>
            <a:r>
              <a:rPr lang="zh-CN"/>
              <a:t>）</a:t>
            </a:r>
            <a:r>
              <a:t>直播间的设计</a:t>
            </a:r>
          </a:p>
          <a:p>
            <a:pPr fontAlgn="auto">
              <a:lnSpc>
                <a:spcPct val="150000"/>
              </a:lnSpc>
            </a:pPr>
            <a:r>
              <a:t>直播间类似于线下商业体的店面，其设计不容忽视。</a:t>
            </a:r>
          </a:p>
          <a:p>
            <a:pPr fontAlgn="auto">
              <a:lnSpc>
                <a:spcPct val="150000"/>
              </a:lnSpc>
            </a:pPr>
            <a:r>
              <a:t>直播间的装修风格要与产品定位相匹配</a:t>
            </a:r>
            <a:r>
              <a:rPr lang="zh-CN"/>
              <a:t>。</a:t>
            </a:r>
          </a:p>
          <a:p>
            <a:pPr fontAlgn="auto">
              <a:lnSpc>
                <a:spcPct val="150000"/>
              </a:lnSpc>
            </a:pPr>
            <a:endParaRPr lang="zh-CN"/>
          </a:p>
          <a:p>
            <a:pPr fontAlgn="auto">
              <a:lnSpc>
                <a:spcPct val="150000"/>
              </a:lnSpc>
            </a:pPr>
            <a:r>
              <a:rPr lang="zh-CN"/>
              <a:t>（</a:t>
            </a:r>
            <a:r>
              <a:t>4</a:t>
            </a:r>
            <a:r>
              <a:rPr lang="zh-CN"/>
              <a:t>）</a:t>
            </a:r>
            <a:r>
              <a:t>良好的直播方案设计</a:t>
            </a:r>
          </a:p>
          <a:p>
            <a:pPr fontAlgn="auto">
              <a:lnSpc>
                <a:spcPct val="150000"/>
              </a:lnSpc>
            </a:pPr>
            <a:r>
              <a:t>直播成功的关键在于最后呈现给受众的表现。</a:t>
            </a:r>
          </a:p>
          <a:p>
            <a:pPr fontAlgn="auto">
              <a:lnSpc>
                <a:spcPct val="150000"/>
              </a:lnSpc>
            </a:pPr>
            <a:r>
              <a:t>直播方案设计中需要进行销售策划和广告策划，增强视觉和营销效果。</a:t>
            </a:r>
          </a:p>
          <a:p>
            <a:pPr fontAlgn="auto">
              <a:lnSpc>
                <a:spcPct val="150000"/>
              </a:lnSpc>
            </a:pPr>
            <a:endParaRPr/>
          </a:p>
          <a:p>
            <a:pPr fontAlgn="auto">
              <a:lnSpc>
                <a:spcPct val="150000"/>
              </a:lnSpc>
            </a:pPr>
            <a:r>
              <a:rPr lang="zh-CN"/>
              <a:t>（</a:t>
            </a:r>
            <a:r>
              <a:t>5</a:t>
            </a:r>
            <a:r>
              <a:rPr lang="zh-CN"/>
              <a:t>）</a:t>
            </a:r>
            <a:r>
              <a:t>后期的复盘</a:t>
            </a:r>
          </a:p>
          <a:p>
            <a:pPr fontAlgn="auto">
              <a:lnSpc>
                <a:spcPct val="150000"/>
              </a:lnSpc>
            </a:pPr>
            <a:r>
              <a:t>直播营销最终要看转化率。</a:t>
            </a:r>
          </a:p>
          <a:p>
            <a:pPr fontAlgn="auto">
              <a:lnSpc>
                <a:spcPct val="150000"/>
              </a:lnSpc>
            </a:pPr>
            <a:r>
              <a:t>通过过程复盘和数据分析，不断修整后续直播方案，才能提高直播效果。</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2.5.2  </a:t>
            </a:r>
            <a:r>
              <a:rPr lang="zh-CN" altLang="zh-CN" dirty="0">
                <a:sym typeface="+mn-ea"/>
              </a:rPr>
              <a:t>直播营销</a:t>
            </a:r>
            <a:br>
              <a:rPr lang="zh-CN" altLang="en-US" dirty="0"/>
            </a:br>
            <a:endParaRPr lang="zh-CN" altLang="en-US"/>
          </a:p>
        </p:txBody>
      </p:sp>
      <p:sp>
        <p:nvSpPr>
          <p:cNvPr id="3" name="内容占位符 2"/>
          <p:cNvSpPr>
            <a:spLocks noGrp="1"/>
          </p:cNvSpPr>
          <p:nvPr>
            <p:ph idx="1"/>
          </p:nvPr>
        </p:nvSpPr>
        <p:spPr>
          <a:xfrm>
            <a:off x="265669" y="1005608"/>
            <a:ext cx="11534645" cy="5410852"/>
          </a:xfrm>
        </p:spPr>
        <p:txBody>
          <a:bodyPr>
            <a:normAutofit/>
          </a:bodyPr>
          <a:lstStyle/>
          <a:p>
            <a:pPr fontAlgn="auto">
              <a:lnSpc>
                <a:spcPct val="150000"/>
              </a:lnSpc>
            </a:pPr>
            <a:r>
              <a:rPr lang="en-US"/>
              <a:t>5.</a:t>
            </a:r>
            <a:r>
              <a:t>直播营销的策略</a:t>
            </a:r>
          </a:p>
          <a:p>
            <a:pPr fontAlgn="auto">
              <a:lnSpc>
                <a:spcPct val="150000"/>
              </a:lnSpc>
            </a:pPr>
            <a:r>
              <a:rPr lang="zh-CN"/>
              <a:t>（</a:t>
            </a:r>
            <a:r>
              <a:t>1</a:t>
            </a:r>
            <a:r>
              <a:rPr lang="zh-CN"/>
              <a:t>）</a:t>
            </a:r>
            <a:r>
              <a:t>选定合适的产品领域</a:t>
            </a:r>
          </a:p>
          <a:p>
            <a:pPr fontAlgn="auto">
              <a:lnSpc>
                <a:spcPct val="150000"/>
              </a:lnSpc>
            </a:pPr>
            <a:r>
              <a:t>找到合适的垂直领域和靠谱的运营机构，做小类目达人，是营销直播的未来机会。</a:t>
            </a:r>
          </a:p>
          <a:p>
            <a:pPr fontAlgn="auto">
              <a:lnSpc>
                <a:spcPct val="150000"/>
              </a:lnSpc>
            </a:pPr>
            <a:endParaRPr/>
          </a:p>
          <a:p>
            <a:pPr fontAlgn="auto">
              <a:lnSpc>
                <a:spcPct val="150000"/>
              </a:lnSpc>
            </a:pPr>
            <a:r>
              <a:rPr lang="zh-CN"/>
              <a:t>（</a:t>
            </a:r>
            <a:r>
              <a:t>2</a:t>
            </a:r>
            <a:r>
              <a:rPr lang="zh-CN"/>
              <a:t>）</a:t>
            </a:r>
            <a:r>
              <a:t>主动培养和支持主播 </a:t>
            </a:r>
          </a:p>
          <a:p>
            <a:pPr fontAlgn="auto">
              <a:lnSpc>
                <a:spcPct val="150000"/>
              </a:lnSpc>
            </a:pPr>
            <a:r>
              <a:t>对于企业品牌商而言，可以借助头部主播带货。</a:t>
            </a:r>
          </a:p>
          <a:p>
            <a:pPr fontAlgn="auto">
              <a:lnSpc>
                <a:spcPct val="150000"/>
              </a:lnSpc>
            </a:pPr>
            <a:r>
              <a:t>以企业文化吸引主播，以佣金甚至企业股权驱动主播，是企业当前常见的做法。</a:t>
            </a:r>
          </a:p>
          <a:p>
            <a:pPr fontAlgn="auto">
              <a:lnSpc>
                <a:spcPct val="150000"/>
              </a:lnSpc>
            </a:pPr>
            <a:endParaRPr/>
          </a:p>
          <a:p>
            <a:pPr fontAlgn="auto">
              <a:lnSpc>
                <a:spcPct val="150000"/>
              </a:lnSpc>
            </a:pPr>
            <a:r>
              <a:rPr lang="zh-CN"/>
              <a:t>（</a:t>
            </a:r>
            <a:r>
              <a:t>3</a:t>
            </a:r>
            <a:r>
              <a:rPr lang="zh-CN"/>
              <a:t>）</a:t>
            </a:r>
            <a:r>
              <a:t>邀请外部“网红”KOL合作带货</a:t>
            </a:r>
          </a:p>
          <a:p>
            <a:pPr fontAlgn="auto">
              <a:lnSpc>
                <a:spcPct val="150000"/>
              </a:lnSpc>
            </a:pPr>
            <a:r>
              <a:rPr lang="en-US"/>
              <a:t>  </a:t>
            </a:r>
            <a:r>
              <a:t>产品、品牌调性与KOL及其粉丝的属性是否匹配，合适才是最好。</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2.5.2  </a:t>
            </a:r>
            <a:r>
              <a:rPr lang="zh-CN" altLang="zh-CN" dirty="0">
                <a:sym typeface="+mn-ea"/>
              </a:rPr>
              <a:t>直播营销</a:t>
            </a:r>
            <a:br>
              <a:rPr lang="zh-CN" altLang="en-US" dirty="0"/>
            </a:br>
            <a:endParaRPr lang="zh-CN" altLang="en-US"/>
          </a:p>
        </p:txBody>
      </p:sp>
      <p:sp>
        <p:nvSpPr>
          <p:cNvPr id="3" name="内容占位符 2"/>
          <p:cNvSpPr>
            <a:spLocks noGrp="1"/>
          </p:cNvSpPr>
          <p:nvPr>
            <p:ph idx="1"/>
          </p:nvPr>
        </p:nvSpPr>
        <p:spPr>
          <a:xfrm>
            <a:off x="265669" y="1005608"/>
            <a:ext cx="11534645" cy="5410852"/>
          </a:xfrm>
        </p:spPr>
        <p:txBody>
          <a:bodyPr>
            <a:normAutofit/>
          </a:bodyPr>
          <a:lstStyle/>
          <a:p>
            <a:pPr fontAlgn="auto">
              <a:lnSpc>
                <a:spcPct val="150000"/>
              </a:lnSpc>
            </a:pPr>
            <a:r>
              <a:rPr lang="en-US"/>
              <a:t>5.</a:t>
            </a:r>
            <a:r>
              <a:t>直播营销的策略</a:t>
            </a:r>
          </a:p>
          <a:p>
            <a:pPr indent="0">
              <a:lnSpc>
                <a:spcPct val="150000"/>
              </a:lnSpc>
            </a:pPr>
            <a:endParaRPr lang="zh-CN"/>
          </a:p>
          <a:p>
            <a:pPr indent="0">
              <a:lnSpc>
                <a:spcPct val="150000"/>
              </a:lnSpc>
            </a:pPr>
            <a:r>
              <a:rPr lang="zh-CN"/>
              <a:t>（</a:t>
            </a:r>
            <a:r>
              <a:t>4</a:t>
            </a:r>
            <a:r>
              <a:rPr lang="zh-CN"/>
              <a:t>）</a:t>
            </a:r>
            <a:r>
              <a:t>重注提升直播技巧 </a:t>
            </a:r>
          </a:p>
          <a:p>
            <a:pPr marL="342831" indent="0">
              <a:lnSpc>
                <a:spcPct val="150000"/>
              </a:lnSpc>
              <a:buFont typeface="Arial" panose="020B0604020202020204" pitchFamily="34" charset="0"/>
              <a:buChar char="•"/>
            </a:pPr>
            <a:r>
              <a:rPr lang="en-US"/>
              <a:t>   </a:t>
            </a:r>
            <a:r>
              <a:t>抓住观众的注意力</a:t>
            </a:r>
          </a:p>
          <a:p>
            <a:pPr marL="342831" indent="0">
              <a:lnSpc>
                <a:spcPct val="150000"/>
              </a:lnSpc>
              <a:buFont typeface="Arial" panose="020B0604020202020204" pitchFamily="34" charset="0"/>
              <a:buChar char="•"/>
            </a:pPr>
            <a:r>
              <a:t>  迅速有效地传达信息</a:t>
            </a:r>
          </a:p>
          <a:p>
            <a:pPr marL="342831" indent="0">
              <a:lnSpc>
                <a:spcPct val="150000"/>
              </a:lnSpc>
              <a:buFont typeface="Arial" panose="020B0604020202020204" pitchFamily="34" charset="0"/>
              <a:buChar char="•"/>
            </a:pPr>
            <a:r>
              <a:t>   打消客户的顾虑</a:t>
            </a:r>
          </a:p>
          <a:p>
            <a:pPr marL="342831" indent="0">
              <a:lnSpc>
                <a:spcPct val="150000"/>
              </a:lnSpc>
              <a:buFont typeface="Arial" panose="020B0604020202020204" pitchFamily="34" charset="0"/>
              <a:buChar char="•"/>
            </a:pPr>
            <a:r>
              <a:rPr lang="en-US"/>
              <a:t>  </a:t>
            </a:r>
            <a:r>
              <a:t>制造稀缺，刺激购买观众马上购买</a:t>
            </a:r>
          </a:p>
          <a:p>
            <a:pPr indent="0">
              <a:lnSpc>
                <a:spcPct val="150000"/>
              </a:lnSpc>
            </a:pPr>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.1.4微博的账号类型与内容规划</a:t>
            </a:r>
          </a:p>
        </p:txBody>
      </p:sp>
      <p:sp>
        <p:nvSpPr>
          <p:cNvPr id="3" name="内容占位符 2"/>
          <p:cNvSpPr>
            <a:spLocks noGrp="1"/>
          </p:cNvSpPr>
          <p:nvPr>
            <p:ph idx="1"/>
          </p:nvPr>
        </p:nvSpPr>
        <p:spPr>
          <a:xfrm>
            <a:off x="840845" y="1259548"/>
            <a:ext cx="9656115" cy="5171513"/>
          </a:xfrm>
        </p:spPr>
        <p:txBody>
          <a:bodyPr/>
          <a:lstStyle/>
          <a:p>
            <a:r>
              <a:rPr b="1" dirty="0">
                <a:solidFill>
                  <a:schemeClr val="accent1"/>
                </a:solidFill>
              </a:rPr>
              <a:t>2.企业微博</a:t>
            </a:r>
          </a:p>
          <a:p>
            <a:r>
              <a:rPr dirty="0">
                <a:solidFill>
                  <a:schemeClr val="tx1"/>
                </a:solidFill>
              </a:rPr>
              <a:t>企业微博是指企业或品牌在微博中开通的官方账号，伴随着微博在互联网中的走俏，越来越多的企业开立官方微博、试水微博营销，不少微博也都达到了非常好的效果。例如中国移动、欧莱雅、柒牌服饰等品牌都通过自营或外包的方式运营企业微博，通过与网友们的亲密互动聚集人气，开拓品牌营销的新领地。</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任务实训</a:t>
            </a:r>
          </a:p>
        </p:txBody>
      </p:sp>
      <p:sp>
        <p:nvSpPr>
          <p:cNvPr id="32" name="内容占位符 2"/>
          <p:cNvSpPr txBox="1"/>
          <p:nvPr/>
        </p:nvSpPr>
        <p:spPr>
          <a:xfrm>
            <a:off x="840211" y="1851866"/>
            <a:ext cx="10376038" cy="3897998"/>
          </a:xfrm>
          <a:prstGeom prst="rect">
            <a:avLst/>
          </a:prstGeom>
        </p:spPr>
        <p:txBody>
          <a:bodyPr vert="horz" lIns="121871" tIns="60935" rIns="121871" bIns="60935" rtlCol="0">
            <a:normAutofit/>
          </a:bodyPr>
          <a:lstStyle>
            <a:lvl1pPr marL="0" indent="536575" algn="l" defTabSz="913765" rtl="0" eaLnBrk="1" latinLnBrk="0" hangingPunct="1">
              <a:lnSpc>
                <a:spcPct val="130000"/>
              </a:lnSpc>
              <a:spcBef>
                <a:spcPts val="0"/>
              </a:spcBef>
              <a:buFont typeface="Arial" panose="020B0604020202020204" pitchFamily="34" charset="0"/>
              <a:buNone/>
              <a:defRPr sz="22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lnSpc>
                <a:spcPts val="3999"/>
              </a:lnSpc>
            </a:pPr>
            <a:endParaRPr lang="zh-CN" altLang="en-US" dirty="0">
              <a:solidFill>
                <a:prstClr val="black"/>
              </a:solidFill>
              <a:latin typeface="Times New Roman"/>
              <a:ea typeface="微软雅黑"/>
            </a:endParaRPr>
          </a:p>
        </p:txBody>
      </p:sp>
      <p:sp>
        <p:nvSpPr>
          <p:cNvPr id="4" name="内容占位符 3"/>
          <p:cNvSpPr>
            <a:spLocks noGrp="1"/>
          </p:cNvSpPr>
          <p:nvPr>
            <p:ph idx="1"/>
          </p:nvPr>
        </p:nvSpPr>
        <p:spPr>
          <a:xfrm>
            <a:off x="966546" y="1183366"/>
            <a:ext cx="10622361" cy="4694738"/>
          </a:xfrm>
        </p:spPr>
        <p:txBody>
          <a:bodyPr>
            <a:normAutofit/>
          </a:bodyPr>
          <a:lstStyle/>
          <a:p>
            <a:r>
              <a:rPr dirty="0"/>
              <a:t>1.任务描述：</a:t>
            </a:r>
          </a:p>
          <a:p>
            <a:r>
              <a:rPr dirty="0"/>
              <a:t>选定某一家乡特产，或家乡当地企业生产的商品，备好若干真实货源，开通个直播平台的直播账号，做一场10分钟以上的直播。 </a:t>
            </a:r>
          </a:p>
          <a:p>
            <a:endParaRPr dirty="0"/>
          </a:p>
          <a:p>
            <a:r>
              <a:rPr lang="en-US" dirty="0"/>
              <a:t>2</a:t>
            </a:r>
            <a:r>
              <a:rPr dirty="0"/>
              <a:t>.任务要求：</a:t>
            </a:r>
          </a:p>
          <a:p>
            <a:r>
              <a:rPr dirty="0"/>
              <a:t>（1）运用到上文的直播技巧，直播前做好直播内容策划。</a:t>
            </a:r>
          </a:p>
          <a:p>
            <a:r>
              <a:rPr dirty="0"/>
              <a:t>（2）每小组成果展示时间为10分钟。</a:t>
            </a:r>
          </a:p>
          <a:p>
            <a:r>
              <a:rPr dirty="0"/>
              <a:t>（3）展示包括直播内容的直接展示（录屏或录像）5分钟，PPT内容展示5分钟。PPT讲解需要介绍直播内容的产生思路，如：产品的选品过程，主播表现形式的确定理由，顾客痛点分析，如何安排直播节奏，如何提升直播内容的吸引力等。</a:t>
            </a:r>
          </a:p>
        </p:txBody>
      </p:sp>
      <p:grpSp>
        <p:nvGrpSpPr>
          <p:cNvPr id="77" name="组合 76"/>
          <p:cNvGrpSpPr/>
          <p:nvPr/>
        </p:nvGrpSpPr>
        <p:grpSpPr>
          <a:xfrm>
            <a:off x="163519" y="5480324"/>
            <a:ext cx="10478841" cy="1352732"/>
            <a:chOff x="229774" y="4946104"/>
            <a:chExt cx="11381655" cy="1469277"/>
          </a:xfrm>
        </p:grpSpPr>
        <p:sp>
          <p:nvSpPr>
            <p:cNvPr id="78" name="矩形 77"/>
            <p:cNvSpPr/>
            <p:nvPr/>
          </p:nvSpPr>
          <p:spPr>
            <a:xfrm>
              <a:off x="2546028" y="6054882"/>
              <a:ext cx="9065401"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nvGrpSpPr>
            <p:cNvPr id="79" name="组合 78"/>
            <p:cNvGrpSpPr/>
            <p:nvPr/>
          </p:nvGrpSpPr>
          <p:grpSpPr>
            <a:xfrm>
              <a:off x="229774" y="4946104"/>
              <a:ext cx="2836482" cy="1469277"/>
              <a:chOff x="810345" y="1174447"/>
              <a:chExt cx="2836482" cy="1469277"/>
            </a:xfrm>
          </p:grpSpPr>
          <p:sp>
            <p:nvSpPr>
              <p:cNvPr id="80" name="矩形 79"/>
              <p:cNvSpPr/>
              <p:nvPr/>
            </p:nvSpPr>
            <p:spPr>
              <a:xfrm>
                <a:off x="810345" y="1425809"/>
                <a:ext cx="495299" cy="533400"/>
              </a:xfrm>
              <a:prstGeom prst="rect">
                <a:avLst/>
              </a:prstGeom>
              <a:solidFill>
                <a:srgbClr val="85D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1" name="矩形 80"/>
              <p:cNvSpPr/>
              <p:nvPr/>
            </p:nvSpPr>
            <p:spPr>
              <a:xfrm>
                <a:off x="1624373" y="2069288"/>
                <a:ext cx="266702" cy="287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2" name="矩形 81"/>
              <p:cNvSpPr/>
              <p:nvPr/>
            </p:nvSpPr>
            <p:spPr>
              <a:xfrm>
                <a:off x="1814878" y="1617707"/>
                <a:ext cx="342898" cy="3692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3" name="矩形 82"/>
              <p:cNvSpPr/>
              <p:nvPr/>
            </p:nvSpPr>
            <p:spPr>
              <a:xfrm>
                <a:off x="2253260" y="200170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4" name="矩形 83"/>
              <p:cNvSpPr/>
              <p:nvPr/>
            </p:nvSpPr>
            <p:spPr>
              <a:xfrm>
                <a:off x="3357266" y="1642520"/>
                <a:ext cx="4571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5" name="矩形 84"/>
              <p:cNvSpPr/>
              <p:nvPr/>
            </p:nvSpPr>
            <p:spPr>
              <a:xfrm flipV="1">
                <a:off x="1057995" y="2356506"/>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6" name="矩形 85"/>
              <p:cNvSpPr/>
              <p:nvPr/>
            </p:nvSpPr>
            <p:spPr>
              <a:xfrm>
                <a:off x="2712953" y="1913130"/>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7" name="矩形 86"/>
              <p:cNvSpPr/>
              <p:nvPr/>
            </p:nvSpPr>
            <p:spPr>
              <a:xfrm>
                <a:off x="3380125" y="1888614"/>
                <a:ext cx="266702" cy="28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8" name="矩形 87"/>
              <p:cNvSpPr/>
              <p:nvPr/>
            </p:nvSpPr>
            <p:spPr>
              <a:xfrm>
                <a:off x="2902421" y="2145310"/>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9" name="矩形 88"/>
              <p:cNvSpPr/>
              <p:nvPr/>
            </p:nvSpPr>
            <p:spPr>
              <a:xfrm>
                <a:off x="2632942" y="1474098"/>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90" name="矩形 89"/>
              <p:cNvSpPr/>
              <p:nvPr/>
            </p:nvSpPr>
            <p:spPr>
              <a:xfrm>
                <a:off x="2157776" y="1174447"/>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.1.4微博的账号类型与内容规划</a:t>
            </a:r>
          </a:p>
        </p:txBody>
      </p:sp>
      <p:sp>
        <p:nvSpPr>
          <p:cNvPr id="3" name="内容占位符 2"/>
          <p:cNvSpPr>
            <a:spLocks noGrp="1"/>
          </p:cNvSpPr>
          <p:nvPr>
            <p:ph idx="1"/>
          </p:nvPr>
        </p:nvSpPr>
        <p:spPr>
          <a:xfrm>
            <a:off x="840845" y="1259548"/>
            <a:ext cx="9656115" cy="5171513"/>
          </a:xfrm>
        </p:spPr>
        <p:txBody>
          <a:bodyPr/>
          <a:lstStyle/>
          <a:p>
            <a:r>
              <a:rPr b="1" dirty="0">
                <a:solidFill>
                  <a:schemeClr val="accent1"/>
                </a:solidFill>
              </a:rPr>
              <a:t>3.政务微博</a:t>
            </a:r>
          </a:p>
          <a:p>
            <a:r>
              <a:rPr dirty="0"/>
              <a:t>政务微博是指政务机构或公务人员开设的官方微博账户。政务微博在树立政府形象、引导社会舆论、创新社会管理等方面都发挥着重要。政务微博可以即时公开新出台的政策和规定，有利于政府信息公开；同时，政务微博还可以拉近政府和百姓的距离，有利于政府倾听民众的呼声。近年来，中国的政务微博快速发展，呈现出“井喷”的增长态势，具有个人特色、职能特色和地域特色的政务微博如“雨后春笋”般层出不穷，它们在社会事务中发挥着各自的影响力。</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.1.4微博的账号类型与内容规划</a:t>
            </a:r>
          </a:p>
        </p:txBody>
      </p:sp>
      <p:sp>
        <p:nvSpPr>
          <p:cNvPr id="3" name="内容占位符 2"/>
          <p:cNvSpPr>
            <a:spLocks noGrp="1"/>
          </p:cNvSpPr>
          <p:nvPr>
            <p:ph idx="1"/>
          </p:nvPr>
        </p:nvSpPr>
        <p:spPr>
          <a:xfrm>
            <a:off x="840845" y="1259548"/>
            <a:ext cx="9656115" cy="5171513"/>
          </a:xfrm>
        </p:spPr>
        <p:txBody>
          <a:bodyPr/>
          <a:lstStyle/>
          <a:p>
            <a:r>
              <a:rPr b="1" dirty="0">
                <a:solidFill>
                  <a:schemeClr val="accent1"/>
                </a:solidFill>
              </a:rPr>
              <a:t>4.草根微博</a:t>
            </a:r>
          </a:p>
          <a:p>
            <a:r>
              <a:rPr dirty="0"/>
              <a:t>草根微博是指现实生活中并不出名的普通人创建的微博账号，所有的微博网站都有草根名博，这些微博账号虽然掌握在普通人的手中，却有千千万万的用户主动关注。虽然有些账号在推广过程中运用了各种营销手段，但它们大多还是以内容制胜，或是能持续给用户带来有用的信息，例如生活百科类微博；或是能给用户带来欢乐，例如冷笑话类微博；或是能不断发布精彩、犀利、观点独特的原创段子，例如时事类微博。当然微博上最多的还是真正意义上的大众，他们不追求被很多人关注，只是在微博平台上获取自己想要的资讯了解朋友的动态，分享自己的生活见闻。</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.1.4微博的账号类型与内容规划</a:t>
            </a:r>
          </a:p>
        </p:txBody>
      </p:sp>
      <p:sp>
        <p:nvSpPr>
          <p:cNvPr id="3" name="内容占位符 2"/>
          <p:cNvSpPr>
            <a:spLocks noGrp="1"/>
          </p:cNvSpPr>
          <p:nvPr>
            <p:ph idx="1"/>
          </p:nvPr>
        </p:nvSpPr>
        <p:spPr>
          <a:xfrm>
            <a:off x="840845" y="1259548"/>
            <a:ext cx="9656115" cy="5171513"/>
          </a:xfrm>
        </p:spPr>
        <p:txBody>
          <a:bodyPr/>
          <a:lstStyle/>
          <a:p>
            <a:r>
              <a:rPr b="1" dirty="0">
                <a:solidFill>
                  <a:schemeClr val="accent1"/>
                </a:solidFill>
              </a:rPr>
              <a:t>5.其他类微博</a:t>
            </a:r>
          </a:p>
          <a:p>
            <a:r>
              <a:rPr dirty="0"/>
              <a:t>其他类微博比较庞杂，不易分类。如新电影上映会开通一个微博，企业的某个重要活动也会开通微博。</a:t>
            </a:r>
          </a:p>
        </p:txBody>
      </p:sp>
      <p:sp>
        <p:nvSpPr>
          <p:cNvPr id="4" name="文本框 3"/>
          <p:cNvSpPr txBox="1"/>
          <p:nvPr/>
        </p:nvSpPr>
        <p:spPr>
          <a:xfrm>
            <a:off x="1243342" y="3621837"/>
            <a:ext cx="9253618" cy="1937571"/>
          </a:xfrm>
          <a:prstGeom prst="rect">
            <a:avLst/>
          </a:prstGeom>
          <a:noFill/>
          <a:ln>
            <a:solidFill>
              <a:srgbClr val="3A98BC"/>
            </a:solidFill>
            <a:prstDash val="dash"/>
          </a:ln>
        </p:spPr>
        <p:txBody>
          <a:bodyPr wrap="square" rtlCol="0">
            <a:spAutoFit/>
          </a:bodyPr>
          <a:lstStyle/>
          <a:p>
            <a:pPr defTabSz="608843"/>
            <a:r>
              <a:rPr lang="zh-CN" altLang="en-US" sz="2400" dirty="0">
                <a:solidFill>
                  <a:srgbClr val="FF0000"/>
                </a:solidFill>
                <a:latin typeface="Times New Roman"/>
                <a:ea typeface="微软雅黑"/>
              </a:rPr>
              <a:t>课堂讨论：</a:t>
            </a:r>
            <a:endParaRPr lang="en-US" altLang="zh-CN" sz="2400" dirty="0">
              <a:solidFill>
                <a:srgbClr val="FF0000"/>
              </a:solidFill>
              <a:latin typeface="Times New Roman"/>
              <a:ea typeface="微软雅黑"/>
            </a:endParaRPr>
          </a:p>
          <a:p>
            <a:pPr defTabSz="608843"/>
            <a:endParaRPr lang="en-US" altLang="zh-CN" sz="2400" dirty="0">
              <a:solidFill>
                <a:srgbClr val="FF0000"/>
              </a:solidFill>
              <a:latin typeface="Times New Roman"/>
              <a:ea typeface="微软雅黑"/>
            </a:endParaRPr>
          </a:p>
          <a:p>
            <a:pPr defTabSz="608843"/>
            <a:r>
              <a:rPr sz="2400" kern="100" dirty="0">
                <a:solidFill>
                  <a:prstClr val="black"/>
                </a:solidFill>
                <a:latin typeface="Calibri" panose="020F0502020204030204" pitchFamily="34" charset="0"/>
                <a:ea typeface="华文楷体" panose="02010600040101010101" pitchFamily="2" charset="-122"/>
                <a:cs typeface="Arial" panose="020B0604020202020204" pitchFamily="34" charset="0"/>
                <a:sym typeface="+mn-ea"/>
              </a:rPr>
              <a:t>请分享你喜欢的微博账号，介绍其IP特点、粉丝特点、内容特色、经典营销活动等</a:t>
            </a:r>
            <a:r>
              <a:rPr lang="zh-CN" altLang="en-US" sz="2400" kern="100" dirty="0">
                <a:solidFill>
                  <a:prstClr val="black"/>
                </a:solidFill>
                <a:latin typeface="Calibri" panose="020F0502020204030204" pitchFamily="34" charset="0"/>
                <a:ea typeface="华文楷体" panose="02010600040101010101" pitchFamily="2" charset="-122"/>
                <a:cs typeface="Arial" panose="020B0604020202020204" pitchFamily="34" charset="0"/>
                <a:sym typeface="+mn-ea"/>
              </a:rPr>
              <a:t>。</a:t>
            </a:r>
            <a:endParaRPr lang="zh-CN" altLang="zh-CN" sz="24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endParaRPr>
          </a:p>
          <a:p>
            <a:pPr defTabSz="608843"/>
            <a:endParaRPr lang="zh-CN" altLang="en-US" sz="2400" dirty="0">
              <a:solidFill>
                <a:srgbClr val="FF0000"/>
              </a:solidFill>
              <a:latin typeface="Times New Roman"/>
              <a:ea typeface="微软雅黑"/>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.1.5微博营销与推广</a:t>
            </a:r>
          </a:p>
        </p:txBody>
      </p:sp>
      <p:sp>
        <p:nvSpPr>
          <p:cNvPr id="3" name="内容占位符 2"/>
          <p:cNvSpPr>
            <a:spLocks noGrp="1"/>
          </p:cNvSpPr>
          <p:nvPr>
            <p:ph idx="1"/>
          </p:nvPr>
        </p:nvSpPr>
        <p:spPr>
          <a:xfrm>
            <a:off x="1024318" y="1047507"/>
            <a:ext cx="9670082" cy="5171513"/>
          </a:xfrm>
        </p:spPr>
        <p:txBody>
          <a:bodyPr/>
          <a:lstStyle/>
          <a:p>
            <a:r>
              <a:rPr dirty="0"/>
              <a:t>微博营销中，内容、社交、互动是非常重要的几个层面，如何围绕这几个层面对品牌、产品和个人IP进行深入有效的传播和推广，微博用户可以从以下几个方面入手。</a:t>
            </a:r>
          </a:p>
          <a:p>
            <a:r>
              <a:rPr dirty="0"/>
              <a:t>1.吸粉、引流和粉丝运营可以打造较好的流量基础，方便营销活动的传播。</a:t>
            </a:r>
          </a:p>
          <a:p>
            <a:r>
              <a:rPr dirty="0"/>
              <a:t>2.内容和创意非常重要，营销信息需要做到差异化，突出亮点。</a:t>
            </a:r>
          </a:p>
          <a:p>
            <a:r>
              <a:rPr dirty="0"/>
              <a:t>3.综合运用多种内容形式传达更多详细的信息，增加营销的多元性，提升推广效果。</a:t>
            </a:r>
          </a:p>
          <a:p>
            <a:r>
              <a:rPr dirty="0"/>
              <a:t>4.随时关注微博舆论，在自身言论上做到诚信和严谨。</a:t>
            </a:r>
          </a:p>
          <a:p>
            <a:r>
              <a:rPr dirty="0"/>
              <a:t>5.借助微博打造更加具有年轻化和个性化的品牌形象。</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.1.5微博营销与推广</a:t>
            </a:r>
          </a:p>
        </p:txBody>
      </p:sp>
      <p:sp>
        <p:nvSpPr>
          <p:cNvPr id="3" name="内容占位符 2"/>
          <p:cNvSpPr>
            <a:spLocks noGrp="1"/>
          </p:cNvSpPr>
          <p:nvPr>
            <p:ph idx="1"/>
          </p:nvPr>
        </p:nvSpPr>
        <p:spPr>
          <a:xfrm>
            <a:off x="912584" y="893873"/>
            <a:ext cx="9670082" cy="5171513"/>
          </a:xfrm>
        </p:spPr>
        <p:txBody>
          <a:bodyPr/>
          <a:lstStyle/>
          <a:p>
            <a:r>
              <a:rPr dirty="0"/>
              <a:t>微博营销案例</a:t>
            </a:r>
            <a:r>
              <a:rPr lang="zh-CN" dirty="0"/>
              <a:t>一</a:t>
            </a:r>
            <a:r>
              <a:rPr dirty="0"/>
              <a:t>：</a:t>
            </a:r>
          </a:p>
          <a:p>
            <a:r>
              <a:rPr b="1" dirty="0">
                <a:solidFill>
                  <a:schemeClr val="accent1"/>
                </a:solidFill>
              </a:rPr>
              <a:t>海尔：企业界的微博大V</a:t>
            </a:r>
          </a:p>
          <a:p>
            <a:r>
              <a:rPr sz="1800" dirty="0"/>
              <a:t>提起海尔，多数人的固有印象还停留在民族家电企业或者海尔两兄弟的动画时代，然而早在2016年海尔就凭微博的神操作成为企业新媒体营销届的新标杆，它的影响力现在已经波及整个蓝V圈（企业微博圈），堪称蓝V营销界的典范。作为一家传统企业的官微，海尔怎么会有如此的威力？我们来看看海尔在微博上的那些“神操作”。</a:t>
            </a:r>
            <a:r>
              <a:rPr lang="zh-CN" altLang="en-US" sz="1800" dirty="0">
                <a:solidFill>
                  <a:schemeClr val="tx1">
                    <a:lumMod val="95000"/>
                    <a:lumOff val="5000"/>
                  </a:schemeClr>
                </a:solidFill>
                <a:latin typeface="微软雅黑" panose="020B0503020204020204" pitchFamily="34" charset="-122"/>
                <a:ea typeface="微软雅黑" panose="020B0503020204020204" pitchFamily="34" charset="-122"/>
                <a:sym typeface="+mn-ea"/>
              </a:rPr>
              <a:t>（详见教材</a:t>
            </a:r>
            <a:r>
              <a:rPr lang="en-US" altLang="zh-CN" sz="1800" dirty="0">
                <a:solidFill>
                  <a:schemeClr val="tx1">
                    <a:lumMod val="95000"/>
                    <a:lumOff val="5000"/>
                  </a:schemeClr>
                </a:solidFill>
                <a:latin typeface="微软雅黑" panose="020B0503020204020204" pitchFamily="34" charset="-122"/>
                <a:ea typeface="微软雅黑" panose="020B0503020204020204" pitchFamily="34" charset="-122"/>
                <a:sym typeface="+mn-ea"/>
              </a:rPr>
              <a:t>P35</a:t>
            </a:r>
            <a:r>
              <a:rPr lang="zh-CN" altLang="en-US" sz="1800"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p>
        </p:txBody>
      </p:sp>
      <p:pic>
        <p:nvPicPr>
          <p:cNvPr id="4" name="图片 3" descr="7e1b207b1e6f1a77f262a7ea6a04c547"/>
          <p:cNvPicPr>
            <a:picLocks noChangeAspect="1"/>
          </p:cNvPicPr>
          <p:nvPr/>
        </p:nvPicPr>
        <p:blipFill>
          <a:blip r:embed="rId2"/>
          <a:stretch>
            <a:fillRect/>
          </a:stretch>
        </p:blipFill>
        <p:spPr>
          <a:xfrm>
            <a:off x="1978184" y="3589777"/>
            <a:ext cx="2505130" cy="2980635"/>
          </a:xfrm>
          <a:prstGeom prst="rect">
            <a:avLst/>
          </a:prstGeom>
        </p:spPr>
      </p:pic>
      <p:pic>
        <p:nvPicPr>
          <p:cNvPr id="54" name="图片 54" descr="258157ad8796f9437e71bc47ef7773f3"/>
          <p:cNvPicPr>
            <a:picLocks noChangeAspect="1"/>
          </p:cNvPicPr>
          <p:nvPr/>
        </p:nvPicPr>
        <p:blipFill>
          <a:blip r:embed="rId3"/>
          <a:stretch>
            <a:fillRect/>
          </a:stretch>
        </p:blipFill>
        <p:spPr>
          <a:xfrm>
            <a:off x="5492731" y="3589778"/>
            <a:ext cx="3887840" cy="289683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.1.5微博营销与推广</a:t>
            </a:r>
          </a:p>
        </p:txBody>
      </p:sp>
      <p:sp>
        <p:nvSpPr>
          <p:cNvPr id="3" name="内容占位符 2"/>
          <p:cNvSpPr>
            <a:spLocks noGrp="1"/>
          </p:cNvSpPr>
          <p:nvPr>
            <p:ph idx="1"/>
          </p:nvPr>
        </p:nvSpPr>
        <p:spPr>
          <a:xfrm>
            <a:off x="912584" y="893873"/>
            <a:ext cx="9670082" cy="5171513"/>
          </a:xfrm>
        </p:spPr>
        <p:txBody>
          <a:bodyPr/>
          <a:lstStyle/>
          <a:p>
            <a:r>
              <a:rPr dirty="0"/>
              <a:t>微博营销案例</a:t>
            </a:r>
            <a:r>
              <a:rPr lang="zh-CN" dirty="0"/>
              <a:t>一</a:t>
            </a:r>
            <a:r>
              <a:rPr dirty="0"/>
              <a:t>：</a:t>
            </a:r>
          </a:p>
          <a:p>
            <a:r>
              <a:rPr b="1" dirty="0">
                <a:solidFill>
                  <a:schemeClr val="accent1"/>
                </a:solidFill>
              </a:rPr>
              <a:t>支付宝：祝你成为中国锦鲤</a:t>
            </a:r>
          </a:p>
          <a:p>
            <a:r>
              <a:rPr sz="1800" dirty="0"/>
              <a:t>“如何在传统的活动形式基础上进行创新”成为各家企业新媒体团队都在思考的问题</a:t>
            </a:r>
            <a:r>
              <a:rPr lang="zh-CN" altLang="en-US" sz="1800" dirty="0"/>
              <a:t>。</a:t>
            </a:r>
            <a:r>
              <a:rPr sz="1800" dirty="0"/>
              <a:t>2018年国庆黄金周前期，支付宝在传统的抽奖活动基础上进行创新，发起了“祝你成为中国锦鲤”的微博活动，有超过 300 万人参加，赚足了网友的眼球。</a:t>
            </a:r>
            <a:r>
              <a:rPr lang="zh-CN" altLang="en-US" sz="1800" dirty="0">
                <a:solidFill>
                  <a:schemeClr val="tx1">
                    <a:lumMod val="95000"/>
                    <a:lumOff val="5000"/>
                  </a:schemeClr>
                </a:solidFill>
                <a:latin typeface="微软雅黑" panose="020B0503020204020204" pitchFamily="34" charset="-122"/>
                <a:ea typeface="微软雅黑" panose="020B0503020204020204" pitchFamily="34" charset="-122"/>
                <a:sym typeface="+mn-ea"/>
              </a:rPr>
              <a:t>（详见教材</a:t>
            </a:r>
            <a:r>
              <a:rPr lang="en-US" altLang="zh-CN" sz="1800" dirty="0">
                <a:solidFill>
                  <a:schemeClr val="tx1">
                    <a:lumMod val="95000"/>
                    <a:lumOff val="5000"/>
                  </a:schemeClr>
                </a:solidFill>
                <a:latin typeface="微软雅黑" panose="020B0503020204020204" pitchFamily="34" charset="-122"/>
                <a:ea typeface="微软雅黑" panose="020B0503020204020204" pitchFamily="34" charset="-122"/>
                <a:sym typeface="+mn-ea"/>
              </a:rPr>
              <a:t>P36</a:t>
            </a:r>
            <a:r>
              <a:rPr lang="zh-CN" altLang="en-US" sz="1800" dirty="0">
                <a:solidFill>
                  <a:schemeClr val="tx1">
                    <a:lumMod val="95000"/>
                    <a:lumOff val="5000"/>
                  </a:schemeClr>
                </a:solidFill>
                <a:latin typeface="微软雅黑" panose="020B0503020204020204" pitchFamily="34" charset="-122"/>
                <a:ea typeface="微软雅黑" panose="020B0503020204020204" pitchFamily="34" charset="-122"/>
                <a:sym typeface="+mn-ea"/>
              </a:rPr>
              <a:t>）</a:t>
            </a:r>
          </a:p>
        </p:txBody>
      </p:sp>
      <p:pic>
        <p:nvPicPr>
          <p:cNvPr id="35"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2901" y="3100306"/>
            <a:ext cx="4733464" cy="2853664"/>
          </a:xfrm>
          <a:prstGeom prst="rect">
            <a:avLst/>
          </a:prstGeom>
        </p:spPr>
      </p:pic>
      <p:pic>
        <p:nvPicPr>
          <p:cNvPr id="36"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5393" y="3100306"/>
            <a:ext cx="5527031" cy="307586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.1.5微博营销与推广</a:t>
            </a:r>
          </a:p>
        </p:txBody>
      </p:sp>
      <p:sp>
        <p:nvSpPr>
          <p:cNvPr id="3" name="内容占位符 2"/>
          <p:cNvSpPr>
            <a:spLocks noGrp="1"/>
          </p:cNvSpPr>
          <p:nvPr>
            <p:ph idx="1"/>
          </p:nvPr>
        </p:nvSpPr>
        <p:spPr>
          <a:xfrm>
            <a:off x="912584" y="893873"/>
            <a:ext cx="9670082" cy="5171513"/>
          </a:xfrm>
        </p:spPr>
        <p:txBody>
          <a:bodyPr/>
          <a:lstStyle/>
          <a:p>
            <a:r>
              <a:rPr b="1" dirty="0">
                <a:solidFill>
                  <a:schemeClr val="accent1"/>
                </a:solidFill>
              </a:rPr>
              <a:t>微博的广告投放形式</a:t>
            </a:r>
            <a:r>
              <a:rPr lang="zh-CN" b="1" dirty="0">
                <a:solidFill>
                  <a:schemeClr val="accent1"/>
                </a:solidFill>
              </a:rPr>
              <a:t>：</a:t>
            </a:r>
            <a:endParaRPr b="1" dirty="0">
              <a:solidFill>
                <a:schemeClr val="accent1"/>
              </a:solidFill>
            </a:endParaRPr>
          </a:p>
          <a:p>
            <a:r>
              <a:rPr dirty="0">
                <a:solidFill>
                  <a:schemeClr val="tx1"/>
                </a:solidFill>
              </a:rPr>
              <a:t>1.粉丝通可以自定义投放用户库，是新浪微博主推的产品，针对所有新浪微博用户，根据地域、用户、年龄、关键词、兴趣爱好等精准定位投放信息。广告投放后会以微博图文名义出现在微博信息流中。用户可以将广告提交至粉丝通后台，选定投放的目标人群，如20-30岁北上广的女性，并出一定的价格，广告就可以投放给微博的目标客户了。</a:t>
            </a:r>
          </a:p>
        </p:txBody>
      </p:sp>
      <p:pic>
        <p:nvPicPr>
          <p:cNvPr id="4" name="图片 3"/>
          <p:cNvPicPr>
            <a:picLocks noChangeAspect="1"/>
          </p:cNvPicPr>
          <p:nvPr/>
        </p:nvPicPr>
        <p:blipFill>
          <a:blip r:embed="rId2"/>
          <a:stretch>
            <a:fillRect/>
          </a:stretch>
        </p:blipFill>
        <p:spPr>
          <a:xfrm>
            <a:off x="4143352" y="3722143"/>
            <a:ext cx="3744998" cy="252290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p:cNvSpPr/>
          <p:nvPr/>
        </p:nvSpPr>
        <p:spPr>
          <a:xfrm flipH="1">
            <a:off x="9499858" y="742361"/>
            <a:ext cx="2688059" cy="522861"/>
          </a:xfrm>
          <a:prstGeom prst="rect">
            <a:avLst/>
          </a:prstGeom>
          <a:solidFill>
            <a:schemeClr val="accent1"/>
          </a:solidFill>
          <a:ln w="9525">
            <a:noFill/>
          </a:ln>
        </p:spPr>
        <p:txBody>
          <a:bodyPr wrap="square" lIns="91375" tIns="45688" rIns="91375" bIns="45688" rtlCol="0" anchor="t">
            <a:spAutoFit/>
          </a:bodyPr>
          <a:lstStyle/>
          <a:p>
            <a:pPr algn="ctr" defTabSz="608843"/>
            <a:r>
              <a:rPr lang="en-US" altLang="zh-CN" sz="2799"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CONTENTS</a:t>
            </a:r>
          </a:p>
        </p:txBody>
      </p:sp>
      <p:sp>
        <p:nvSpPr>
          <p:cNvPr id="5" name="TextBox 25"/>
          <p:cNvSpPr txBox="1"/>
          <p:nvPr/>
        </p:nvSpPr>
        <p:spPr>
          <a:xfrm flipH="1">
            <a:off x="8974392" y="1318071"/>
            <a:ext cx="959464" cy="461324"/>
          </a:xfrm>
          <a:prstGeom prst="rect">
            <a:avLst/>
          </a:prstGeom>
          <a:noFill/>
        </p:spPr>
        <p:txBody>
          <a:bodyPr wrap="square" lIns="91375" tIns="45688" rIns="91375" bIns="45688" rtlCol="0">
            <a:spAutoFit/>
            <a:scene3d>
              <a:camera prst="orthographicFront"/>
              <a:lightRig rig="threePt" dir="t"/>
            </a:scene3d>
          </a:bodyPr>
          <a:lstStyle/>
          <a:p>
            <a:pPr algn="r" defTabSz="608843" fontAlgn="base"/>
            <a:r>
              <a:rPr lang="zh-CN" altLang="en-US" sz="2400" b="1" noProof="1">
                <a:solidFill>
                  <a:srgbClr val="3A98BC"/>
                </a:solidFill>
                <a:latin typeface="微软雅黑" panose="020B0503020204020204" pitchFamily="34" charset="-122"/>
                <a:ea typeface="微软雅黑" panose="020B0503020204020204" pitchFamily="34" charset="-122"/>
                <a:sym typeface="微软雅黑" panose="020B0503020204020204" pitchFamily="34" charset="-122"/>
              </a:rPr>
              <a:t>目 录 </a:t>
            </a:r>
          </a:p>
        </p:txBody>
      </p:sp>
      <p:sp>
        <p:nvSpPr>
          <p:cNvPr id="6" name="MH_Entry_1">
            <a:hlinkClick r:id="" action="ppaction://noaction"/>
          </p:cNvPr>
          <p:cNvSpPr txBox="1"/>
          <p:nvPr>
            <p:custDataLst>
              <p:tags r:id="rId1"/>
            </p:custDataLst>
          </p:nvPr>
        </p:nvSpPr>
        <p:spPr>
          <a:xfrm>
            <a:off x="1092198" y="946347"/>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accent1"/>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微博营销</a:t>
            </a:r>
          </a:p>
        </p:txBody>
      </p:sp>
      <p:sp>
        <p:nvSpPr>
          <p:cNvPr id="7" name="MH_Number_1">
            <a:hlinkClick r:id="" action="ppaction://noaction"/>
          </p:cNvPr>
          <p:cNvSpPr/>
          <p:nvPr>
            <p:custDataLst>
              <p:tags r:id="rId2"/>
            </p:custDataLst>
          </p:nvPr>
        </p:nvSpPr>
        <p:spPr>
          <a:xfrm>
            <a:off x="4975048" y="877844"/>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rgbClr val="3A98BC"/>
                </a:solidFill>
                <a:latin typeface="Times New Roman"/>
                <a:ea typeface="微软雅黑"/>
                <a:cs typeface="Times New Roman" panose="02020603050405020304" pitchFamily="18" charset="0"/>
              </a:rPr>
              <a:t>2.1</a:t>
            </a:r>
          </a:p>
        </p:txBody>
      </p:sp>
      <p:sp>
        <p:nvSpPr>
          <p:cNvPr id="8" name="MH_Entry_2">
            <a:hlinkClick r:id="" action="ppaction://noaction"/>
          </p:cNvPr>
          <p:cNvSpPr txBox="1"/>
          <p:nvPr>
            <p:custDataLst>
              <p:tags r:id="rId3"/>
            </p:custDataLst>
          </p:nvPr>
        </p:nvSpPr>
        <p:spPr>
          <a:xfrm>
            <a:off x="1092198" y="2057688"/>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微信营销</a:t>
            </a:r>
          </a:p>
        </p:txBody>
      </p:sp>
      <p:sp>
        <p:nvSpPr>
          <p:cNvPr id="10" name="MH_Entry_3">
            <a:hlinkClick r:id="rId13" action="ppaction://hlinksldjump"/>
          </p:cNvPr>
          <p:cNvSpPr txBox="1"/>
          <p:nvPr>
            <p:custDataLst>
              <p:tags r:id="rId4"/>
            </p:custDataLst>
          </p:nvPr>
        </p:nvSpPr>
        <p:spPr>
          <a:xfrm>
            <a:off x="1092198" y="3169028"/>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社群营销</a:t>
            </a:r>
          </a:p>
        </p:txBody>
      </p:sp>
      <p:sp>
        <p:nvSpPr>
          <p:cNvPr id="14" name="MH_Number_1">
            <a:hlinkClick r:id="" action="ppaction://noaction"/>
          </p:cNvPr>
          <p:cNvSpPr/>
          <p:nvPr>
            <p:custDataLst>
              <p:tags r:id="rId5"/>
            </p:custDataLst>
          </p:nvPr>
        </p:nvSpPr>
        <p:spPr>
          <a:xfrm>
            <a:off x="4975048" y="1981171"/>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2.2</a:t>
            </a:r>
          </a:p>
        </p:txBody>
      </p:sp>
      <p:sp>
        <p:nvSpPr>
          <p:cNvPr id="15" name="MH_Number_1">
            <a:hlinkClick r:id="" action="ppaction://noaction"/>
          </p:cNvPr>
          <p:cNvSpPr/>
          <p:nvPr>
            <p:custDataLst>
              <p:tags r:id="rId6"/>
            </p:custDataLst>
          </p:nvPr>
        </p:nvSpPr>
        <p:spPr>
          <a:xfrm>
            <a:off x="4975048" y="3097037"/>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2.3</a:t>
            </a:r>
          </a:p>
        </p:txBody>
      </p:sp>
      <p:grpSp>
        <p:nvGrpSpPr>
          <p:cNvPr id="11" name="组合 10"/>
          <p:cNvGrpSpPr/>
          <p:nvPr/>
        </p:nvGrpSpPr>
        <p:grpSpPr>
          <a:xfrm rot="21189419">
            <a:off x="8053987" y="2432265"/>
            <a:ext cx="2462417" cy="2341819"/>
            <a:chOff x="10541283" y="1103145"/>
            <a:chExt cx="1222262" cy="1556794"/>
          </a:xfrm>
        </p:grpSpPr>
        <p:pic>
          <p:nvPicPr>
            <p:cNvPr id="12" name="图片 11"/>
            <p:cNvPicPr>
              <a:picLocks noChangeAspect="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16775" t="12201" r="15768" b="9292"/>
            <a:stretch>
              <a:fillRect/>
            </a:stretch>
          </p:blipFill>
          <p:spPr>
            <a:xfrm rot="20719651">
              <a:off x="11222152" y="1211383"/>
              <a:ext cx="541393" cy="504056"/>
            </a:xfrm>
            <a:prstGeom prst="rect">
              <a:avLst/>
            </a:prstGeom>
          </p:spPr>
        </p:pic>
        <p:pic>
          <p:nvPicPr>
            <p:cNvPr id="13" name="图片 12"/>
            <p:cNvPicPr>
              <a:picLocks noChangeAspect="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84" r="12708"/>
            <a:stretch>
              <a:fillRect/>
            </a:stretch>
          </p:blipFill>
          <p:spPr>
            <a:xfrm rot="21032544">
              <a:off x="10756390" y="1502256"/>
              <a:ext cx="512878" cy="484531"/>
            </a:xfrm>
            <a:prstGeom prst="rect">
              <a:avLst/>
            </a:prstGeom>
          </p:spPr>
        </p:pic>
        <p:grpSp>
          <p:nvGrpSpPr>
            <p:cNvPr id="16" name="组合 15"/>
            <p:cNvGrpSpPr/>
            <p:nvPr/>
          </p:nvGrpSpPr>
          <p:grpSpPr>
            <a:xfrm>
              <a:off x="10541283" y="1758207"/>
              <a:ext cx="1012602" cy="901732"/>
              <a:chOff x="9712325" y="2736851"/>
              <a:chExt cx="652463" cy="581025"/>
            </a:xfrm>
            <a:solidFill>
              <a:schemeClr val="bg1">
                <a:lumMod val="65000"/>
                <a:lumOff val="35000"/>
              </a:schemeClr>
            </a:solidFill>
          </p:grpSpPr>
          <p:sp>
            <p:nvSpPr>
              <p:cNvPr id="20" name="Freeform 531"/>
              <p:cNvSpPr>
                <a:spLocks noEditPoints="1"/>
              </p:cNvSpPr>
              <p:nvPr/>
            </p:nvSpPr>
            <p:spPr bwMode="auto">
              <a:xfrm>
                <a:off x="9712325" y="2736851"/>
                <a:ext cx="557213" cy="484188"/>
              </a:xfrm>
              <a:custGeom>
                <a:avLst/>
                <a:gdLst>
                  <a:gd name="T0" fmla="*/ 21 w 46"/>
                  <a:gd name="T1" fmla="*/ 36 h 40"/>
                  <a:gd name="T2" fmla="*/ 21 w 46"/>
                  <a:gd name="T3" fmla="*/ 34 h 40"/>
                  <a:gd name="T4" fmla="*/ 22 w 46"/>
                  <a:gd name="T5" fmla="*/ 33 h 40"/>
                  <a:gd name="T6" fmla="*/ 25 w 46"/>
                  <a:gd name="T7" fmla="*/ 33 h 40"/>
                  <a:gd name="T8" fmla="*/ 29 w 46"/>
                  <a:gd name="T9" fmla="*/ 28 h 40"/>
                  <a:gd name="T10" fmla="*/ 29 w 46"/>
                  <a:gd name="T11" fmla="*/ 15 h 40"/>
                  <a:gd name="T12" fmla="*/ 32 w 46"/>
                  <a:gd name="T13" fmla="*/ 15 h 40"/>
                  <a:gd name="T14" fmla="*/ 32 w 46"/>
                  <a:gd name="T15" fmla="*/ 25 h 40"/>
                  <a:gd name="T16" fmla="*/ 34 w 46"/>
                  <a:gd name="T17" fmla="*/ 23 h 40"/>
                  <a:gd name="T18" fmla="*/ 34 w 46"/>
                  <a:gd name="T19" fmla="*/ 15 h 40"/>
                  <a:gd name="T20" fmla="*/ 37 w 46"/>
                  <a:gd name="T21" fmla="*/ 15 h 40"/>
                  <a:gd name="T22" fmla="*/ 37 w 46"/>
                  <a:gd name="T23" fmla="*/ 20 h 40"/>
                  <a:gd name="T24" fmla="*/ 39 w 46"/>
                  <a:gd name="T25" fmla="*/ 18 h 40"/>
                  <a:gd name="T26" fmla="*/ 39 w 46"/>
                  <a:gd name="T27" fmla="*/ 15 h 40"/>
                  <a:gd name="T28" fmla="*/ 42 w 46"/>
                  <a:gd name="T29" fmla="*/ 15 h 40"/>
                  <a:gd name="T30" fmla="*/ 42 w 46"/>
                  <a:gd name="T31" fmla="*/ 15 h 40"/>
                  <a:gd name="T32" fmla="*/ 46 w 46"/>
                  <a:gd name="T33" fmla="*/ 11 h 40"/>
                  <a:gd name="T34" fmla="*/ 17 w 46"/>
                  <a:gd name="T35" fmla="*/ 11 h 40"/>
                  <a:gd name="T36" fmla="*/ 14 w 46"/>
                  <a:gd name="T37" fmla="*/ 9 h 40"/>
                  <a:gd name="T38" fmla="*/ 12 w 46"/>
                  <a:gd name="T39" fmla="*/ 2 h 40"/>
                  <a:gd name="T40" fmla="*/ 10 w 46"/>
                  <a:gd name="T41" fmla="*/ 0 h 40"/>
                  <a:gd name="T42" fmla="*/ 1 w 46"/>
                  <a:gd name="T43" fmla="*/ 0 h 40"/>
                  <a:gd name="T44" fmla="*/ 2 w 46"/>
                  <a:gd name="T45" fmla="*/ 4 h 40"/>
                  <a:gd name="T46" fmla="*/ 9 w 46"/>
                  <a:gd name="T47" fmla="*/ 4 h 40"/>
                  <a:gd name="T48" fmla="*/ 11 w 46"/>
                  <a:gd name="T49" fmla="*/ 5 h 40"/>
                  <a:gd name="T50" fmla="*/ 18 w 46"/>
                  <a:gd name="T51" fmla="*/ 36 h 40"/>
                  <a:gd name="T52" fmla="*/ 18 w 46"/>
                  <a:gd name="T53" fmla="*/ 39 h 40"/>
                  <a:gd name="T54" fmla="*/ 17 w 46"/>
                  <a:gd name="T55" fmla="*/ 40 h 40"/>
                  <a:gd name="T56" fmla="*/ 21 w 46"/>
                  <a:gd name="T57" fmla="*/ 36 h 40"/>
                  <a:gd name="T58" fmla="*/ 21 w 46"/>
                  <a:gd name="T59" fmla="*/ 36 h 40"/>
                  <a:gd name="T60" fmla="*/ 25 w 46"/>
                  <a:gd name="T61" fmla="*/ 15 h 40"/>
                  <a:gd name="T62" fmla="*/ 27 w 46"/>
                  <a:gd name="T63" fmla="*/ 15 h 40"/>
                  <a:gd name="T64" fmla="*/ 27 w 46"/>
                  <a:gd name="T65" fmla="*/ 29 h 40"/>
                  <a:gd name="T66" fmla="*/ 25 w 46"/>
                  <a:gd name="T67" fmla="*/ 29 h 40"/>
                  <a:gd name="T68" fmla="*/ 25 w 46"/>
                  <a:gd name="T69" fmla="*/ 15 h 40"/>
                  <a:gd name="T70" fmla="*/ 20 w 46"/>
                  <a:gd name="T71" fmla="*/ 29 h 40"/>
                  <a:gd name="T72" fmla="*/ 20 w 46"/>
                  <a:gd name="T73" fmla="*/ 15 h 40"/>
                  <a:gd name="T74" fmla="*/ 22 w 46"/>
                  <a:gd name="T75" fmla="*/ 15 h 40"/>
                  <a:gd name="T76" fmla="*/ 22 w 46"/>
                  <a:gd name="T77" fmla="*/ 29 h 40"/>
                  <a:gd name="T78" fmla="*/ 20 w 46"/>
                  <a:gd name="T7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0">
                    <a:moveTo>
                      <a:pt x="21" y="36"/>
                    </a:moveTo>
                    <a:cubicBezTo>
                      <a:pt x="21" y="35"/>
                      <a:pt x="21" y="35"/>
                      <a:pt x="21" y="34"/>
                    </a:cubicBezTo>
                    <a:cubicBezTo>
                      <a:pt x="20" y="33"/>
                      <a:pt x="20" y="33"/>
                      <a:pt x="22" y="33"/>
                    </a:cubicBezTo>
                    <a:cubicBezTo>
                      <a:pt x="23" y="33"/>
                      <a:pt x="24" y="33"/>
                      <a:pt x="25" y="33"/>
                    </a:cubicBezTo>
                    <a:cubicBezTo>
                      <a:pt x="29" y="28"/>
                      <a:pt x="29" y="28"/>
                      <a:pt x="29" y="28"/>
                    </a:cubicBezTo>
                    <a:cubicBezTo>
                      <a:pt x="29" y="15"/>
                      <a:pt x="29" y="15"/>
                      <a:pt x="29" y="15"/>
                    </a:cubicBezTo>
                    <a:cubicBezTo>
                      <a:pt x="29" y="13"/>
                      <a:pt x="32" y="13"/>
                      <a:pt x="32" y="15"/>
                    </a:cubicBezTo>
                    <a:cubicBezTo>
                      <a:pt x="32" y="25"/>
                      <a:pt x="32" y="25"/>
                      <a:pt x="32" y="25"/>
                    </a:cubicBezTo>
                    <a:cubicBezTo>
                      <a:pt x="34" y="23"/>
                      <a:pt x="34" y="23"/>
                      <a:pt x="34" y="23"/>
                    </a:cubicBezTo>
                    <a:cubicBezTo>
                      <a:pt x="34" y="15"/>
                      <a:pt x="34" y="15"/>
                      <a:pt x="34" y="15"/>
                    </a:cubicBezTo>
                    <a:cubicBezTo>
                      <a:pt x="34" y="13"/>
                      <a:pt x="37" y="13"/>
                      <a:pt x="37" y="15"/>
                    </a:cubicBezTo>
                    <a:cubicBezTo>
                      <a:pt x="37" y="20"/>
                      <a:pt x="37" y="20"/>
                      <a:pt x="37" y="20"/>
                    </a:cubicBezTo>
                    <a:cubicBezTo>
                      <a:pt x="39" y="18"/>
                      <a:pt x="39" y="18"/>
                      <a:pt x="39" y="18"/>
                    </a:cubicBezTo>
                    <a:cubicBezTo>
                      <a:pt x="39" y="15"/>
                      <a:pt x="39" y="15"/>
                      <a:pt x="39" y="15"/>
                    </a:cubicBezTo>
                    <a:cubicBezTo>
                      <a:pt x="39" y="13"/>
                      <a:pt x="42" y="13"/>
                      <a:pt x="42" y="15"/>
                    </a:cubicBezTo>
                    <a:cubicBezTo>
                      <a:pt x="42" y="15"/>
                      <a:pt x="42" y="15"/>
                      <a:pt x="42" y="15"/>
                    </a:cubicBezTo>
                    <a:cubicBezTo>
                      <a:pt x="46" y="11"/>
                      <a:pt x="46" y="11"/>
                      <a:pt x="46" y="11"/>
                    </a:cubicBezTo>
                    <a:cubicBezTo>
                      <a:pt x="36" y="11"/>
                      <a:pt x="27" y="11"/>
                      <a:pt x="17" y="11"/>
                    </a:cubicBezTo>
                    <a:cubicBezTo>
                      <a:pt x="15" y="11"/>
                      <a:pt x="15" y="10"/>
                      <a:pt x="14" y="9"/>
                    </a:cubicBezTo>
                    <a:cubicBezTo>
                      <a:pt x="14" y="6"/>
                      <a:pt x="13" y="4"/>
                      <a:pt x="12" y="2"/>
                    </a:cubicBezTo>
                    <a:cubicBezTo>
                      <a:pt x="12" y="0"/>
                      <a:pt x="12" y="0"/>
                      <a:pt x="10" y="0"/>
                    </a:cubicBezTo>
                    <a:cubicBezTo>
                      <a:pt x="7" y="0"/>
                      <a:pt x="4" y="0"/>
                      <a:pt x="1" y="0"/>
                    </a:cubicBezTo>
                    <a:cubicBezTo>
                      <a:pt x="0" y="0"/>
                      <a:pt x="0" y="4"/>
                      <a:pt x="2" y="4"/>
                    </a:cubicBezTo>
                    <a:cubicBezTo>
                      <a:pt x="4" y="4"/>
                      <a:pt x="6" y="4"/>
                      <a:pt x="9" y="4"/>
                    </a:cubicBezTo>
                    <a:cubicBezTo>
                      <a:pt x="10" y="4"/>
                      <a:pt x="10" y="4"/>
                      <a:pt x="11" y="5"/>
                    </a:cubicBezTo>
                    <a:cubicBezTo>
                      <a:pt x="13" y="16"/>
                      <a:pt x="16" y="25"/>
                      <a:pt x="18" y="36"/>
                    </a:cubicBezTo>
                    <a:cubicBezTo>
                      <a:pt x="19" y="38"/>
                      <a:pt x="19" y="38"/>
                      <a:pt x="18" y="39"/>
                    </a:cubicBezTo>
                    <a:cubicBezTo>
                      <a:pt x="17" y="39"/>
                      <a:pt x="17" y="40"/>
                      <a:pt x="17" y="40"/>
                    </a:cubicBezTo>
                    <a:cubicBezTo>
                      <a:pt x="21" y="36"/>
                      <a:pt x="21" y="36"/>
                      <a:pt x="21" y="36"/>
                    </a:cubicBezTo>
                    <a:cubicBezTo>
                      <a:pt x="21" y="36"/>
                      <a:pt x="21" y="36"/>
                      <a:pt x="21" y="36"/>
                    </a:cubicBezTo>
                    <a:close/>
                    <a:moveTo>
                      <a:pt x="25" y="15"/>
                    </a:moveTo>
                    <a:cubicBezTo>
                      <a:pt x="25" y="13"/>
                      <a:pt x="27" y="13"/>
                      <a:pt x="27" y="15"/>
                    </a:cubicBezTo>
                    <a:cubicBezTo>
                      <a:pt x="27" y="29"/>
                      <a:pt x="27" y="29"/>
                      <a:pt x="27" y="29"/>
                    </a:cubicBezTo>
                    <a:cubicBezTo>
                      <a:pt x="27" y="30"/>
                      <a:pt x="25" y="30"/>
                      <a:pt x="25" y="29"/>
                    </a:cubicBezTo>
                    <a:lnTo>
                      <a:pt x="25" y="15"/>
                    </a:lnTo>
                    <a:close/>
                    <a:moveTo>
                      <a:pt x="20" y="29"/>
                    </a:moveTo>
                    <a:cubicBezTo>
                      <a:pt x="20" y="15"/>
                      <a:pt x="20" y="15"/>
                      <a:pt x="20" y="15"/>
                    </a:cubicBezTo>
                    <a:cubicBezTo>
                      <a:pt x="20" y="13"/>
                      <a:pt x="22" y="13"/>
                      <a:pt x="22" y="15"/>
                    </a:cubicBezTo>
                    <a:cubicBezTo>
                      <a:pt x="22" y="29"/>
                      <a:pt x="22" y="29"/>
                      <a:pt x="22" y="29"/>
                    </a:cubicBezTo>
                    <a:cubicBezTo>
                      <a:pt x="22" y="30"/>
                      <a:pt x="20" y="30"/>
                      <a:pt x="20"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21" name="Freeform 532"/>
              <p:cNvSpPr>
                <a:spLocks noEditPoints="1"/>
              </p:cNvSpPr>
              <p:nvPr/>
            </p:nvSpPr>
            <p:spPr bwMode="auto">
              <a:xfrm>
                <a:off x="9906000" y="2870201"/>
                <a:ext cx="458788" cy="447675"/>
              </a:xfrm>
              <a:custGeom>
                <a:avLst/>
                <a:gdLst>
                  <a:gd name="T0" fmla="*/ 26 w 38"/>
                  <a:gd name="T1" fmla="*/ 18 h 37"/>
                  <a:gd name="T2" fmla="*/ 23 w 38"/>
                  <a:gd name="T3" fmla="*/ 18 h 37"/>
                  <a:gd name="T4" fmla="*/ 23 w 38"/>
                  <a:gd name="T5" fmla="*/ 7 h 37"/>
                  <a:gd name="T6" fmla="*/ 21 w 38"/>
                  <a:gd name="T7" fmla="*/ 9 h 37"/>
                  <a:gd name="T8" fmla="*/ 21 w 38"/>
                  <a:gd name="T9" fmla="*/ 18 h 37"/>
                  <a:gd name="T10" fmla="*/ 18 w 38"/>
                  <a:gd name="T11" fmla="*/ 18 h 37"/>
                  <a:gd name="T12" fmla="*/ 18 w 38"/>
                  <a:gd name="T13" fmla="*/ 12 h 37"/>
                  <a:gd name="T14" fmla="*/ 16 w 38"/>
                  <a:gd name="T15" fmla="*/ 14 h 37"/>
                  <a:gd name="T16" fmla="*/ 16 w 38"/>
                  <a:gd name="T17" fmla="*/ 18 h 37"/>
                  <a:gd name="T18" fmla="*/ 13 w 38"/>
                  <a:gd name="T19" fmla="*/ 18 h 37"/>
                  <a:gd name="T20" fmla="*/ 13 w 38"/>
                  <a:gd name="T21" fmla="*/ 17 h 37"/>
                  <a:gd name="T22" fmla="*/ 9 w 38"/>
                  <a:gd name="T23" fmla="*/ 22 h 37"/>
                  <a:gd name="T24" fmla="*/ 30 w 38"/>
                  <a:gd name="T25" fmla="*/ 22 h 37"/>
                  <a:gd name="T26" fmla="*/ 33 w 38"/>
                  <a:gd name="T27" fmla="*/ 20 h 37"/>
                  <a:gd name="T28" fmla="*/ 37 w 38"/>
                  <a:gd name="T29" fmla="*/ 2 h 37"/>
                  <a:gd name="T30" fmla="*/ 36 w 38"/>
                  <a:gd name="T31" fmla="*/ 0 h 37"/>
                  <a:gd name="T32" fmla="*/ 30 w 38"/>
                  <a:gd name="T33" fmla="*/ 0 h 37"/>
                  <a:gd name="T34" fmla="*/ 26 w 38"/>
                  <a:gd name="T35" fmla="*/ 4 h 37"/>
                  <a:gd name="T36" fmla="*/ 26 w 38"/>
                  <a:gd name="T37" fmla="*/ 18 h 37"/>
                  <a:gd name="T38" fmla="*/ 31 w 38"/>
                  <a:gd name="T39" fmla="*/ 4 h 37"/>
                  <a:gd name="T40" fmla="*/ 31 w 38"/>
                  <a:gd name="T41" fmla="*/ 18 h 37"/>
                  <a:gd name="T42" fmla="*/ 28 w 38"/>
                  <a:gd name="T43" fmla="*/ 18 h 37"/>
                  <a:gd name="T44" fmla="*/ 28 w 38"/>
                  <a:gd name="T45" fmla="*/ 4 h 37"/>
                  <a:gd name="T46" fmla="*/ 31 w 38"/>
                  <a:gd name="T47" fmla="*/ 4 h 37"/>
                  <a:gd name="T48" fmla="*/ 6 w 38"/>
                  <a:gd name="T49" fmla="*/ 37 h 37"/>
                  <a:gd name="T50" fmla="*/ 10 w 38"/>
                  <a:gd name="T51" fmla="*/ 35 h 37"/>
                  <a:gd name="T52" fmla="*/ 13 w 38"/>
                  <a:gd name="T53" fmla="*/ 33 h 37"/>
                  <a:gd name="T54" fmla="*/ 22 w 38"/>
                  <a:gd name="T55" fmla="*/ 33 h 37"/>
                  <a:gd name="T56" fmla="*/ 24 w 38"/>
                  <a:gd name="T57" fmla="*/ 35 h 37"/>
                  <a:gd name="T58" fmla="*/ 29 w 38"/>
                  <a:gd name="T59" fmla="*/ 37 h 37"/>
                  <a:gd name="T60" fmla="*/ 34 w 38"/>
                  <a:gd name="T61" fmla="*/ 32 h 37"/>
                  <a:gd name="T62" fmla="*/ 29 w 38"/>
                  <a:gd name="T63" fmla="*/ 26 h 37"/>
                  <a:gd name="T64" fmla="*/ 24 w 38"/>
                  <a:gd name="T65" fmla="*/ 29 h 37"/>
                  <a:gd name="T66" fmla="*/ 22 w 38"/>
                  <a:gd name="T67" fmla="*/ 31 h 37"/>
                  <a:gd name="T68" fmla="*/ 13 w 38"/>
                  <a:gd name="T69" fmla="*/ 31 h 37"/>
                  <a:gd name="T70" fmla="*/ 10 w 38"/>
                  <a:gd name="T71" fmla="*/ 29 h 37"/>
                  <a:gd name="T72" fmla="*/ 7 w 38"/>
                  <a:gd name="T73" fmla="*/ 27 h 37"/>
                  <a:gd name="T74" fmla="*/ 5 w 38"/>
                  <a:gd name="T75" fmla="*/ 25 h 37"/>
                  <a:gd name="T76" fmla="*/ 1 w 38"/>
                  <a:gd name="T77" fmla="*/ 29 h 37"/>
                  <a:gd name="T78" fmla="*/ 0 w 38"/>
                  <a:gd name="T79" fmla="*/ 32 h 37"/>
                  <a:gd name="T80" fmla="*/ 6 w 38"/>
                  <a:gd name="T81" fmla="*/ 37 h 37"/>
                  <a:gd name="T82" fmla="*/ 29 w 38"/>
                  <a:gd name="T83" fmla="*/ 29 h 37"/>
                  <a:gd name="T84" fmla="*/ 31 w 38"/>
                  <a:gd name="T85" fmla="*/ 32 h 37"/>
                  <a:gd name="T86" fmla="*/ 29 w 38"/>
                  <a:gd name="T87" fmla="*/ 34 h 37"/>
                  <a:gd name="T88" fmla="*/ 26 w 38"/>
                  <a:gd name="T89" fmla="*/ 32 h 37"/>
                  <a:gd name="T90" fmla="*/ 29 w 38"/>
                  <a:gd name="T91" fmla="*/ 29 h 37"/>
                  <a:gd name="T92" fmla="*/ 6 w 38"/>
                  <a:gd name="T93" fmla="*/ 29 h 37"/>
                  <a:gd name="T94" fmla="*/ 8 w 38"/>
                  <a:gd name="T95" fmla="*/ 32 h 37"/>
                  <a:gd name="T96" fmla="*/ 6 w 38"/>
                  <a:gd name="T97" fmla="*/ 34 h 37"/>
                  <a:gd name="T98" fmla="*/ 3 w 38"/>
                  <a:gd name="T99" fmla="*/ 32 h 37"/>
                  <a:gd name="T100" fmla="*/ 6 w 38"/>
                  <a:gd name="T10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37">
                    <a:moveTo>
                      <a:pt x="26" y="18"/>
                    </a:moveTo>
                    <a:cubicBezTo>
                      <a:pt x="26" y="19"/>
                      <a:pt x="23" y="19"/>
                      <a:pt x="23" y="18"/>
                    </a:cubicBezTo>
                    <a:cubicBezTo>
                      <a:pt x="23" y="7"/>
                      <a:pt x="23" y="7"/>
                      <a:pt x="23" y="7"/>
                    </a:cubicBezTo>
                    <a:cubicBezTo>
                      <a:pt x="21" y="9"/>
                      <a:pt x="21" y="9"/>
                      <a:pt x="21" y="9"/>
                    </a:cubicBezTo>
                    <a:cubicBezTo>
                      <a:pt x="21" y="18"/>
                      <a:pt x="21" y="18"/>
                      <a:pt x="21" y="18"/>
                    </a:cubicBezTo>
                    <a:cubicBezTo>
                      <a:pt x="21" y="19"/>
                      <a:pt x="18" y="19"/>
                      <a:pt x="18" y="18"/>
                    </a:cubicBezTo>
                    <a:cubicBezTo>
                      <a:pt x="18" y="12"/>
                      <a:pt x="18" y="12"/>
                      <a:pt x="18" y="12"/>
                    </a:cubicBezTo>
                    <a:cubicBezTo>
                      <a:pt x="16" y="14"/>
                      <a:pt x="16" y="14"/>
                      <a:pt x="16" y="14"/>
                    </a:cubicBezTo>
                    <a:cubicBezTo>
                      <a:pt x="16" y="18"/>
                      <a:pt x="16" y="18"/>
                      <a:pt x="16" y="18"/>
                    </a:cubicBezTo>
                    <a:cubicBezTo>
                      <a:pt x="16" y="19"/>
                      <a:pt x="13" y="19"/>
                      <a:pt x="13" y="18"/>
                    </a:cubicBezTo>
                    <a:cubicBezTo>
                      <a:pt x="13" y="17"/>
                      <a:pt x="13" y="17"/>
                      <a:pt x="13" y="17"/>
                    </a:cubicBezTo>
                    <a:cubicBezTo>
                      <a:pt x="9" y="22"/>
                      <a:pt x="9" y="22"/>
                      <a:pt x="9" y="22"/>
                    </a:cubicBezTo>
                    <a:cubicBezTo>
                      <a:pt x="16" y="22"/>
                      <a:pt x="23" y="22"/>
                      <a:pt x="30" y="22"/>
                    </a:cubicBezTo>
                    <a:cubicBezTo>
                      <a:pt x="32" y="22"/>
                      <a:pt x="33" y="21"/>
                      <a:pt x="33" y="20"/>
                    </a:cubicBezTo>
                    <a:cubicBezTo>
                      <a:pt x="35" y="14"/>
                      <a:pt x="36" y="8"/>
                      <a:pt x="37" y="2"/>
                    </a:cubicBezTo>
                    <a:cubicBezTo>
                      <a:pt x="38" y="0"/>
                      <a:pt x="38" y="0"/>
                      <a:pt x="36" y="0"/>
                    </a:cubicBezTo>
                    <a:cubicBezTo>
                      <a:pt x="34" y="0"/>
                      <a:pt x="32" y="0"/>
                      <a:pt x="30" y="0"/>
                    </a:cubicBezTo>
                    <a:cubicBezTo>
                      <a:pt x="26" y="4"/>
                      <a:pt x="26" y="4"/>
                      <a:pt x="26" y="4"/>
                    </a:cubicBezTo>
                    <a:lnTo>
                      <a:pt x="26" y="18"/>
                    </a:lnTo>
                    <a:close/>
                    <a:moveTo>
                      <a:pt x="31" y="4"/>
                    </a:moveTo>
                    <a:cubicBezTo>
                      <a:pt x="31" y="18"/>
                      <a:pt x="31" y="18"/>
                      <a:pt x="31" y="18"/>
                    </a:cubicBezTo>
                    <a:cubicBezTo>
                      <a:pt x="31" y="19"/>
                      <a:pt x="28" y="19"/>
                      <a:pt x="28" y="18"/>
                    </a:cubicBezTo>
                    <a:cubicBezTo>
                      <a:pt x="28" y="4"/>
                      <a:pt x="28" y="4"/>
                      <a:pt x="28" y="4"/>
                    </a:cubicBezTo>
                    <a:cubicBezTo>
                      <a:pt x="28" y="2"/>
                      <a:pt x="31" y="2"/>
                      <a:pt x="31" y="4"/>
                    </a:cubicBezTo>
                    <a:close/>
                    <a:moveTo>
                      <a:pt x="6" y="37"/>
                    </a:moveTo>
                    <a:cubicBezTo>
                      <a:pt x="8" y="37"/>
                      <a:pt x="9" y="36"/>
                      <a:pt x="10" y="35"/>
                    </a:cubicBezTo>
                    <a:cubicBezTo>
                      <a:pt x="11" y="34"/>
                      <a:pt x="11" y="33"/>
                      <a:pt x="13" y="33"/>
                    </a:cubicBezTo>
                    <a:cubicBezTo>
                      <a:pt x="16" y="33"/>
                      <a:pt x="19" y="33"/>
                      <a:pt x="22" y="33"/>
                    </a:cubicBezTo>
                    <a:cubicBezTo>
                      <a:pt x="23" y="33"/>
                      <a:pt x="23" y="34"/>
                      <a:pt x="24" y="35"/>
                    </a:cubicBezTo>
                    <a:cubicBezTo>
                      <a:pt x="25" y="36"/>
                      <a:pt x="27" y="37"/>
                      <a:pt x="29" y="37"/>
                    </a:cubicBezTo>
                    <a:cubicBezTo>
                      <a:pt x="32" y="37"/>
                      <a:pt x="34" y="35"/>
                      <a:pt x="34" y="32"/>
                    </a:cubicBezTo>
                    <a:cubicBezTo>
                      <a:pt x="34" y="29"/>
                      <a:pt x="32" y="26"/>
                      <a:pt x="29" y="26"/>
                    </a:cubicBezTo>
                    <a:cubicBezTo>
                      <a:pt x="27" y="26"/>
                      <a:pt x="25" y="27"/>
                      <a:pt x="24" y="29"/>
                    </a:cubicBezTo>
                    <a:cubicBezTo>
                      <a:pt x="23" y="30"/>
                      <a:pt x="23" y="31"/>
                      <a:pt x="22" y="31"/>
                    </a:cubicBezTo>
                    <a:cubicBezTo>
                      <a:pt x="19" y="31"/>
                      <a:pt x="16" y="31"/>
                      <a:pt x="13" y="31"/>
                    </a:cubicBezTo>
                    <a:cubicBezTo>
                      <a:pt x="11" y="31"/>
                      <a:pt x="11" y="30"/>
                      <a:pt x="10" y="29"/>
                    </a:cubicBezTo>
                    <a:cubicBezTo>
                      <a:pt x="9" y="28"/>
                      <a:pt x="8" y="27"/>
                      <a:pt x="7" y="27"/>
                    </a:cubicBezTo>
                    <a:cubicBezTo>
                      <a:pt x="6" y="26"/>
                      <a:pt x="5" y="26"/>
                      <a:pt x="5" y="25"/>
                    </a:cubicBezTo>
                    <a:cubicBezTo>
                      <a:pt x="1" y="29"/>
                      <a:pt x="1" y="29"/>
                      <a:pt x="1" y="29"/>
                    </a:cubicBezTo>
                    <a:cubicBezTo>
                      <a:pt x="0" y="30"/>
                      <a:pt x="0" y="31"/>
                      <a:pt x="0" y="32"/>
                    </a:cubicBezTo>
                    <a:cubicBezTo>
                      <a:pt x="0" y="35"/>
                      <a:pt x="2" y="37"/>
                      <a:pt x="6" y="37"/>
                    </a:cubicBezTo>
                    <a:close/>
                    <a:moveTo>
                      <a:pt x="29" y="29"/>
                    </a:moveTo>
                    <a:cubicBezTo>
                      <a:pt x="30" y="29"/>
                      <a:pt x="31" y="31"/>
                      <a:pt x="31" y="32"/>
                    </a:cubicBezTo>
                    <a:cubicBezTo>
                      <a:pt x="31" y="33"/>
                      <a:pt x="30" y="34"/>
                      <a:pt x="29" y="34"/>
                    </a:cubicBezTo>
                    <a:cubicBezTo>
                      <a:pt x="28" y="34"/>
                      <a:pt x="26" y="33"/>
                      <a:pt x="26" y="32"/>
                    </a:cubicBezTo>
                    <a:cubicBezTo>
                      <a:pt x="26" y="31"/>
                      <a:pt x="28" y="29"/>
                      <a:pt x="29" y="29"/>
                    </a:cubicBezTo>
                    <a:close/>
                    <a:moveTo>
                      <a:pt x="6" y="29"/>
                    </a:moveTo>
                    <a:cubicBezTo>
                      <a:pt x="7" y="29"/>
                      <a:pt x="8" y="31"/>
                      <a:pt x="8" y="32"/>
                    </a:cubicBezTo>
                    <a:cubicBezTo>
                      <a:pt x="8" y="33"/>
                      <a:pt x="7" y="34"/>
                      <a:pt x="6" y="34"/>
                    </a:cubicBezTo>
                    <a:cubicBezTo>
                      <a:pt x="4" y="34"/>
                      <a:pt x="3" y="33"/>
                      <a:pt x="3" y="32"/>
                    </a:cubicBezTo>
                    <a:cubicBezTo>
                      <a:pt x="3" y="31"/>
                      <a:pt x="4" y="29"/>
                      <a:pt x="6"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pic>
          <p:nvPicPr>
            <p:cNvPr id="18" name="图片 17"/>
            <p:cNvPicPr>
              <a:picLocks noChangeAspect="1"/>
            </p:cNvPicPr>
            <p:nvPr/>
          </p:nvPicPr>
          <p:blipFill>
            <a:blip r:embed="rId16" cstate="print">
              <a:clrChange>
                <a:clrFrom>
                  <a:srgbClr val="F9FFFF"/>
                </a:clrFrom>
                <a:clrTo>
                  <a:srgbClr val="F9FFFF">
                    <a:alpha val="0"/>
                  </a:srgbClr>
                </a:clrTo>
              </a:clrChange>
              <a:extLst>
                <a:ext uri="{28A0092B-C50C-407E-A947-70E740481C1C}">
                  <a14:useLocalDpi xmlns:a14="http://schemas.microsoft.com/office/drawing/2010/main" val="0"/>
                </a:ext>
              </a:extLst>
            </a:blip>
            <a:stretch>
              <a:fillRect/>
            </a:stretch>
          </p:blipFill>
          <p:spPr>
            <a:xfrm rot="849809">
              <a:off x="11312555" y="1724963"/>
              <a:ext cx="360589" cy="360589"/>
            </a:xfrm>
            <a:prstGeom prst="rect">
              <a:avLst/>
            </a:prstGeom>
          </p:spPr>
        </p:pic>
        <p:pic>
          <p:nvPicPr>
            <p:cNvPr id="19" name="图片 18"/>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797609">
              <a:off x="10770475" y="1103145"/>
              <a:ext cx="496283" cy="496283"/>
            </a:xfrm>
            <a:prstGeom prst="rect">
              <a:avLst/>
            </a:prstGeom>
          </p:spPr>
        </p:pic>
      </p:grpSp>
      <p:sp>
        <p:nvSpPr>
          <p:cNvPr id="3" name="MH_Entry_3">
            <a:hlinkClick r:id="rId13" action="ppaction://hlinksldjump"/>
          </p:cNvPr>
          <p:cNvSpPr txBox="1"/>
          <p:nvPr>
            <p:custDataLst>
              <p:tags r:id="rId7"/>
            </p:custDataLst>
          </p:nvPr>
        </p:nvSpPr>
        <p:spPr>
          <a:xfrm>
            <a:off x="1092198" y="4211457"/>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自媒体平台营销</a:t>
            </a:r>
          </a:p>
        </p:txBody>
      </p:sp>
      <p:sp>
        <p:nvSpPr>
          <p:cNvPr id="9" name="MH_Number_1">
            <a:hlinkClick r:id="" action="ppaction://noaction"/>
          </p:cNvPr>
          <p:cNvSpPr/>
          <p:nvPr>
            <p:custDataLst>
              <p:tags r:id="rId8"/>
            </p:custDataLst>
          </p:nvPr>
        </p:nvSpPr>
        <p:spPr>
          <a:xfrm>
            <a:off x="4975048" y="4139466"/>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2.4</a:t>
            </a:r>
          </a:p>
        </p:txBody>
      </p:sp>
      <p:sp>
        <p:nvSpPr>
          <p:cNvPr id="22" name="MH_Entry_3">
            <a:hlinkClick r:id="rId13" action="ppaction://hlinksldjump"/>
            <a:extLst>
              <a:ext uri="{FF2B5EF4-FFF2-40B4-BE49-F238E27FC236}">
                <a16:creationId xmlns:a16="http://schemas.microsoft.com/office/drawing/2014/main" id="{98C22859-F7CD-4773-B6FA-8D0A4F4D6D3B}"/>
              </a:ext>
            </a:extLst>
          </p:cNvPr>
          <p:cNvSpPr txBox="1"/>
          <p:nvPr>
            <p:custDataLst>
              <p:tags r:id="rId9"/>
            </p:custDataLst>
          </p:nvPr>
        </p:nvSpPr>
        <p:spPr>
          <a:xfrm>
            <a:off x="1102550" y="5180547"/>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短视频与直播营销</a:t>
            </a:r>
          </a:p>
        </p:txBody>
      </p:sp>
      <p:sp>
        <p:nvSpPr>
          <p:cNvPr id="23" name="MH_Number_1">
            <a:hlinkClick r:id="" action="ppaction://noaction"/>
            <a:extLst>
              <a:ext uri="{FF2B5EF4-FFF2-40B4-BE49-F238E27FC236}">
                <a16:creationId xmlns:a16="http://schemas.microsoft.com/office/drawing/2014/main" id="{A54D4206-164C-4719-9783-53E40ECD7660}"/>
              </a:ext>
            </a:extLst>
          </p:cNvPr>
          <p:cNvSpPr/>
          <p:nvPr>
            <p:custDataLst>
              <p:tags r:id="rId10"/>
            </p:custDataLst>
          </p:nvPr>
        </p:nvSpPr>
        <p:spPr>
          <a:xfrm>
            <a:off x="4985400" y="5108556"/>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2.5</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.1.5微博营销与推广</a:t>
            </a:r>
          </a:p>
        </p:txBody>
      </p:sp>
      <p:sp>
        <p:nvSpPr>
          <p:cNvPr id="3" name="内容占位符 2"/>
          <p:cNvSpPr>
            <a:spLocks noGrp="1"/>
          </p:cNvSpPr>
          <p:nvPr>
            <p:ph idx="1"/>
          </p:nvPr>
        </p:nvSpPr>
        <p:spPr>
          <a:xfrm>
            <a:off x="912584" y="893873"/>
            <a:ext cx="9670082" cy="5171513"/>
          </a:xfrm>
        </p:spPr>
        <p:txBody>
          <a:bodyPr/>
          <a:lstStyle/>
          <a:p>
            <a:r>
              <a:rPr b="1" dirty="0">
                <a:solidFill>
                  <a:schemeClr val="accent1"/>
                </a:solidFill>
              </a:rPr>
              <a:t>微博的广告投放形式</a:t>
            </a:r>
            <a:r>
              <a:rPr lang="zh-CN" b="1" dirty="0">
                <a:solidFill>
                  <a:schemeClr val="accent1"/>
                </a:solidFill>
              </a:rPr>
              <a:t>：</a:t>
            </a:r>
            <a:endParaRPr b="1" dirty="0">
              <a:solidFill>
                <a:schemeClr val="accent1"/>
              </a:solidFill>
            </a:endParaRPr>
          </a:p>
          <a:p>
            <a:r>
              <a:rPr dirty="0">
                <a:solidFill>
                  <a:schemeClr val="tx1"/>
                </a:solidFill>
              </a:rPr>
              <a:t>2.粉丝头条是新浪微博官方推出的轻量级推广产品，当某条微博使用粉丝头条后，在24小时内，它将出现在该微博账号所有粉丝信息流的第一位，增加微博的阅读量，扩大微博的影响力。粉丝头条最早只能覆盖自己微博在24小时内登录的用户，现在增加了“路人转粉”功能，只要广告主愿意投入，微博主还可以让自己的微博出现在不是自己粉丝的人的微博第一条的位置。</a:t>
            </a:r>
          </a:p>
        </p:txBody>
      </p:sp>
      <p:pic>
        <p:nvPicPr>
          <p:cNvPr id="4" name="图片 3"/>
          <p:cNvPicPr>
            <a:picLocks noChangeAspect="1"/>
          </p:cNvPicPr>
          <p:nvPr/>
        </p:nvPicPr>
        <p:blipFill>
          <a:blip r:embed="rId2"/>
          <a:stretch>
            <a:fillRect/>
          </a:stretch>
        </p:blipFill>
        <p:spPr>
          <a:xfrm>
            <a:off x="4053202" y="3681513"/>
            <a:ext cx="3195850" cy="269812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.1.5微博营销与推广</a:t>
            </a:r>
          </a:p>
        </p:txBody>
      </p:sp>
      <p:sp>
        <p:nvSpPr>
          <p:cNvPr id="3" name="内容占位符 2"/>
          <p:cNvSpPr>
            <a:spLocks noGrp="1"/>
          </p:cNvSpPr>
          <p:nvPr>
            <p:ph idx="1"/>
          </p:nvPr>
        </p:nvSpPr>
        <p:spPr>
          <a:xfrm>
            <a:off x="912584" y="893873"/>
            <a:ext cx="9670082" cy="5171513"/>
          </a:xfrm>
        </p:spPr>
        <p:txBody>
          <a:bodyPr/>
          <a:lstStyle/>
          <a:p>
            <a:r>
              <a:rPr b="1" dirty="0">
                <a:solidFill>
                  <a:schemeClr val="accent1"/>
                </a:solidFill>
              </a:rPr>
              <a:t>微博的广告投放形式</a:t>
            </a:r>
            <a:r>
              <a:rPr lang="zh-CN" b="1" dirty="0">
                <a:solidFill>
                  <a:schemeClr val="accent1"/>
                </a:solidFill>
              </a:rPr>
              <a:t>：</a:t>
            </a:r>
            <a:endParaRPr b="1" dirty="0">
              <a:solidFill>
                <a:schemeClr val="accent1"/>
              </a:solidFill>
            </a:endParaRPr>
          </a:p>
          <a:p>
            <a:r>
              <a:rPr dirty="0">
                <a:solidFill>
                  <a:schemeClr val="tx1"/>
                </a:solidFill>
              </a:rPr>
              <a:t>3.有影响力的微博“大V”粉丝数量大，互动活跃度高，往往能引爆话题、带动热点，“大V”在微博中占据着一定的影响力，点赞量、评论数、转发量都不容小觑，因此很多企业经常通过微博“大V”投放品牌广告，在微博平台进行曝光。</a:t>
            </a:r>
          </a:p>
        </p:txBody>
      </p:sp>
      <p:pic>
        <p:nvPicPr>
          <p:cNvPr id="4" name="图片 3"/>
          <p:cNvPicPr>
            <a:picLocks noChangeAspect="1"/>
          </p:cNvPicPr>
          <p:nvPr/>
        </p:nvPicPr>
        <p:blipFill>
          <a:blip r:embed="rId2"/>
          <a:stretch>
            <a:fillRect/>
          </a:stretch>
        </p:blipFill>
        <p:spPr>
          <a:xfrm>
            <a:off x="4090659" y="2973017"/>
            <a:ext cx="3484708" cy="340598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课堂训练</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针对建党100周年的校园活动，设计一条微博话题，例如：#建党百年献礼#，并邀请好友参与该微博话题的讨论。</a:t>
            </a:r>
          </a:p>
        </p:txBody>
      </p:sp>
      <p:pic>
        <p:nvPicPr>
          <p:cNvPr id="4" name="图片 3"/>
          <p:cNvPicPr>
            <a:picLocks noChangeAspect="1"/>
          </p:cNvPicPr>
          <p:nvPr/>
        </p:nvPicPr>
        <p:blipFill>
          <a:blip r:embed="rId2"/>
          <a:stretch>
            <a:fillRect/>
          </a:stretch>
        </p:blipFill>
        <p:spPr>
          <a:xfrm>
            <a:off x="3885601" y="2466404"/>
            <a:ext cx="4285258" cy="34148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任务实训</a:t>
            </a:r>
          </a:p>
        </p:txBody>
      </p:sp>
      <p:sp>
        <p:nvSpPr>
          <p:cNvPr id="32" name="内容占位符 2"/>
          <p:cNvSpPr txBox="1"/>
          <p:nvPr/>
        </p:nvSpPr>
        <p:spPr>
          <a:xfrm>
            <a:off x="840211" y="1851866"/>
            <a:ext cx="10376038" cy="3897998"/>
          </a:xfrm>
          <a:prstGeom prst="rect">
            <a:avLst/>
          </a:prstGeom>
        </p:spPr>
        <p:txBody>
          <a:bodyPr vert="horz" lIns="121871" tIns="60935" rIns="121871" bIns="60935" rtlCol="0">
            <a:normAutofit/>
          </a:bodyPr>
          <a:lstStyle>
            <a:lvl1pPr marL="0" indent="536575" algn="l" defTabSz="913765" rtl="0" eaLnBrk="1" latinLnBrk="0" hangingPunct="1">
              <a:lnSpc>
                <a:spcPct val="130000"/>
              </a:lnSpc>
              <a:spcBef>
                <a:spcPts val="0"/>
              </a:spcBef>
              <a:buFont typeface="Arial" panose="020B0604020202020204" pitchFamily="34" charset="0"/>
              <a:buNone/>
              <a:defRPr sz="22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lnSpc>
                <a:spcPts val="3999"/>
              </a:lnSpc>
            </a:pPr>
            <a:endParaRPr lang="zh-CN" altLang="en-US" dirty="0">
              <a:solidFill>
                <a:prstClr val="black"/>
              </a:solidFill>
              <a:latin typeface="Times New Roman"/>
              <a:ea typeface="微软雅黑"/>
            </a:endParaRPr>
          </a:p>
        </p:txBody>
      </p:sp>
      <p:sp>
        <p:nvSpPr>
          <p:cNvPr id="4" name="内容占位符 3"/>
          <p:cNvSpPr>
            <a:spLocks noGrp="1"/>
          </p:cNvSpPr>
          <p:nvPr>
            <p:ph idx="1"/>
          </p:nvPr>
        </p:nvSpPr>
        <p:spPr>
          <a:xfrm>
            <a:off x="966301" y="1183505"/>
            <a:ext cx="10114673" cy="4694903"/>
          </a:xfrm>
        </p:spPr>
        <p:txBody>
          <a:bodyPr>
            <a:normAutofit/>
          </a:bodyPr>
          <a:lstStyle/>
          <a:p>
            <a:r>
              <a:rPr dirty="0"/>
              <a:t>1.任务描述：</a:t>
            </a:r>
          </a:p>
          <a:p>
            <a:r>
              <a:rPr dirty="0"/>
              <a:t>（1）以小组为单位，确定一种微博账号类型与IP形象，开通微博账号。</a:t>
            </a:r>
          </a:p>
          <a:p>
            <a:r>
              <a:rPr dirty="0"/>
              <a:t>（2）结合该微博账号的IP形象发布三条不同类型的微博，内容包括但不限于：营销活动、时事热点内容、产品介绍、日常生活记录。</a:t>
            </a:r>
          </a:p>
          <a:p>
            <a:r>
              <a:rPr dirty="0"/>
              <a:t>2.任务要求：</a:t>
            </a:r>
          </a:p>
          <a:p>
            <a:r>
              <a:rPr dirty="0"/>
              <a:t>（1）小组利用课外时间完成分工、资料收集整理、微博内容发布与维护、PPT制作等，课堂上每个小组进行8分钟的成果展示，教师点评5分钟。</a:t>
            </a:r>
          </a:p>
          <a:p>
            <a:r>
              <a:rPr dirty="0"/>
              <a:t>（2）展示内容包括微博账号与微博内容的直接展示，以及PPT内容展示，PPT内容包括IP形象说明，IP打造思路，微博内容规划、推广方式等。</a:t>
            </a:r>
          </a:p>
        </p:txBody>
      </p:sp>
      <p:grpSp>
        <p:nvGrpSpPr>
          <p:cNvPr id="77" name="组合 76"/>
          <p:cNvGrpSpPr/>
          <p:nvPr/>
        </p:nvGrpSpPr>
        <p:grpSpPr>
          <a:xfrm>
            <a:off x="163519" y="5480324"/>
            <a:ext cx="10478841" cy="1352732"/>
            <a:chOff x="229774" y="4946104"/>
            <a:chExt cx="11381655" cy="1469277"/>
          </a:xfrm>
        </p:grpSpPr>
        <p:sp>
          <p:nvSpPr>
            <p:cNvPr id="78" name="矩形 77"/>
            <p:cNvSpPr/>
            <p:nvPr/>
          </p:nvSpPr>
          <p:spPr>
            <a:xfrm>
              <a:off x="2546028" y="6054882"/>
              <a:ext cx="9065401"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nvGrpSpPr>
            <p:cNvPr id="79" name="组合 78"/>
            <p:cNvGrpSpPr/>
            <p:nvPr/>
          </p:nvGrpSpPr>
          <p:grpSpPr>
            <a:xfrm>
              <a:off x="229774" y="4946104"/>
              <a:ext cx="2836482" cy="1469277"/>
              <a:chOff x="810345" y="1174447"/>
              <a:chExt cx="2836482" cy="1469277"/>
            </a:xfrm>
          </p:grpSpPr>
          <p:sp>
            <p:nvSpPr>
              <p:cNvPr id="80" name="矩形 79"/>
              <p:cNvSpPr/>
              <p:nvPr/>
            </p:nvSpPr>
            <p:spPr>
              <a:xfrm>
                <a:off x="810345" y="1425809"/>
                <a:ext cx="495299" cy="533400"/>
              </a:xfrm>
              <a:prstGeom prst="rect">
                <a:avLst/>
              </a:prstGeom>
              <a:solidFill>
                <a:srgbClr val="85D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1" name="矩形 80"/>
              <p:cNvSpPr/>
              <p:nvPr/>
            </p:nvSpPr>
            <p:spPr>
              <a:xfrm>
                <a:off x="1624373" y="2069288"/>
                <a:ext cx="266702" cy="287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2" name="矩形 81"/>
              <p:cNvSpPr/>
              <p:nvPr/>
            </p:nvSpPr>
            <p:spPr>
              <a:xfrm>
                <a:off x="1814878" y="1617707"/>
                <a:ext cx="342898" cy="3692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3" name="矩形 82"/>
              <p:cNvSpPr/>
              <p:nvPr/>
            </p:nvSpPr>
            <p:spPr>
              <a:xfrm>
                <a:off x="2253260" y="200170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4" name="矩形 83"/>
              <p:cNvSpPr/>
              <p:nvPr/>
            </p:nvSpPr>
            <p:spPr>
              <a:xfrm>
                <a:off x="3357266" y="1642520"/>
                <a:ext cx="4571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5" name="矩形 84"/>
              <p:cNvSpPr/>
              <p:nvPr/>
            </p:nvSpPr>
            <p:spPr>
              <a:xfrm flipV="1">
                <a:off x="1057995" y="2356506"/>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6" name="矩形 85"/>
              <p:cNvSpPr/>
              <p:nvPr/>
            </p:nvSpPr>
            <p:spPr>
              <a:xfrm>
                <a:off x="2712953" y="1913130"/>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7" name="矩形 86"/>
              <p:cNvSpPr/>
              <p:nvPr/>
            </p:nvSpPr>
            <p:spPr>
              <a:xfrm>
                <a:off x="3380125" y="1888614"/>
                <a:ext cx="266702" cy="28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8" name="矩形 87"/>
              <p:cNvSpPr/>
              <p:nvPr/>
            </p:nvSpPr>
            <p:spPr>
              <a:xfrm>
                <a:off x="2902421" y="2145310"/>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9" name="矩形 88"/>
              <p:cNvSpPr/>
              <p:nvPr/>
            </p:nvSpPr>
            <p:spPr>
              <a:xfrm>
                <a:off x="2632942" y="1474098"/>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90" name="矩形 89"/>
              <p:cNvSpPr/>
              <p:nvPr/>
            </p:nvSpPr>
            <p:spPr>
              <a:xfrm>
                <a:off x="2157776" y="1174447"/>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p:cNvSpPr/>
          <p:nvPr/>
        </p:nvSpPr>
        <p:spPr>
          <a:xfrm flipH="1">
            <a:off x="9499858" y="742361"/>
            <a:ext cx="2688059" cy="522861"/>
          </a:xfrm>
          <a:prstGeom prst="rect">
            <a:avLst/>
          </a:prstGeom>
          <a:solidFill>
            <a:schemeClr val="accent1"/>
          </a:solidFill>
          <a:ln w="9525">
            <a:noFill/>
          </a:ln>
        </p:spPr>
        <p:txBody>
          <a:bodyPr wrap="square" lIns="91375" tIns="45688" rIns="91375" bIns="45688" rtlCol="0" anchor="t">
            <a:spAutoFit/>
          </a:bodyPr>
          <a:lstStyle/>
          <a:p>
            <a:pPr algn="ctr" defTabSz="608843"/>
            <a:r>
              <a:rPr lang="en-US" altLang="zh-CN" sz="2799"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CONTENTS</a:t>
            </a:r>
          </a:p>
        </p:txBody>
      </p:sp>
      <p:sp>
        <p:nvSpPr>
          <p:cNvPr id="5" name="TextBox 25"/>
          <p:cNvSpPr txBox="1"/>
          <p:nvPr/>
        </p:nvSpPr>
        <p:spPr>
          <a:xfrm flipH="1">
            <a:off x="8974392" y="1318071"/>
            <a:ext cx="959464" cy="461324"/>
          </a:xfrm>
          <a:prstGeom prst="rect">
            <a:avLst/>
          </a:prstGeom>
          <a:noFill/>
        </p:spPr>
        <p:txBody>
          <a:bodyPr wrap="square" lIns="91375" tIns="45688" rIns="91375" bIns="45688" rtlCol="0">
            <a:spAutoFit/>
            <a:scene3d>
              <a:camera prst="orthographicFront"/>
              <a:lightRig rig="threePt" dir="t"/>
            </a:scene3d>
          </a:bodyPr>
          <a:lstStyle/>
          <a:p>
            <a:pPr algn="r" defTabSz="608843" fontAlgn="base"/>
            <a:r>
              <a:rPr lang="zh-CN" altLang="en-US" sz="2400" b="1" noProof="1">
                <a:solidFill>
                  <a:srgbClr val="3A98BC"/>
                </a:solidFill>
                <a:latin typeface="微软雅黑" panose="020B0503020204020204" pitchFamily="34" charset="-122"/>
                <a:ea typeface="微软雅黑" panose="020B0503020204020204" pitchFamily="34" charset="-122"/>
                <a:sym typeface="微软雅黑" panose="020B0503020204020204" pitchFamily="34" charset="-122"/>
              </a:rPr>
              <a:t>目 录 </a:t>
            </a:r>
          </a:p>
        </p:txBody>
      </p:sp>
      <p:sp>
        <p:nvSpPr>
          <p:cNvPr id="6" name="MH_Entry_1">
            <a:hlinkClick r:id="" action="ppaction://noaction"/>
          </p:cNvPr>
          <p:cNvSpPr txBox="1"/>
          <p:nvPr>
            <p:custDataLst>
              <p:tags r:id="rId1"/>
            </p:custDataLst>
          </p:nvPr>
        </p:nvSpPr>
        <p:spPr>
          <a:xfrm>
            <a:off x="1092198" y="2009124"/>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accent1"/>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微信营销</a:t>
            </a:r>
          </a:p>
        </p:txBody>
      </p:sp>
      <p:sp>
        <p:nvSpPr>
          <p:cNvPr id="7" name="MH_Number_1">
            <a:hlinkClick r:id="" action="ppaction://noaction"/>
          </p:cNvPr>
          <p:cNvSpPr/>
          <p:nvPr>
            <p:custDataLst>
              <p:tags r:id="rId2"/>
            </p:custDataLst>
          </p:nvPr>
        </p:nvSpPr>
        <p:spPr>
          <a:xfrm>
            <a:off x="4975048" y="1940621"/>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rgbClr val="3A98BC"/>
                </a:solidFill>
                <a:latin typeface="Times New Roman"/>
                <a:ea typeface="微软雅黑"/>
                <a:cs typeface="Times New Roman" panose="02020603050405020304" pitchFamily="18" charset="0"/>
              </a:rPr>
              <a:t>2.2</a:t>
            </a:r>
          </a:p>
        </p:txBody>
      </p:sp>
      <p:sp>
        <p:nvSpPr>
          <p:cNvPr id="8" name="MH_Entry_2">
            <a:hlinkClick r:id="" action="ppaction://noaction"/>
          </p:cNvPr>
          <p:cNvSpPr txBox="1"/>
          <p:nvPr>
            <p:custDataLst>
              <p:tags r:id="rId3"/>
            </p:custDataLst>
          </p:nvPr>
        </p:nvSpPr>
        <p:spPr>
          <a:xfrm>
            <a:off x="1092198" y="843881"/>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微博营销</a:t>
            </a:r>
          </a:p>
        </p:txBody>
      </p:sp>
      <p:sp>
        <p:nvSpPr>
          <p:cNvPr id="10" name="MH_Entry_3">
            <a:hlinkClick r:id="rId13" action="ppaction://hlinksldjump"/>
          </p:cNvPr>
          <p:cNvSpPr txBox="1"/>
          <p:nvPr>
            <p:custDataLst>
              <p:tags r:id="rId4"/>
            </p:custDataLst>
          </p:nvPr>
        </p:nvSpPr>
        <p:spPr>
          <a:xfrm>
            <a:off x="1092198" y="3142397"/>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社群营销</a:t>
            </a:r>
          </a:p>
        </p:txBody>
      </p:sp>
      <p:sp>
        <p:nvSpPr>
          <p:cNvPr id="14" name="MH_Number_1">
            <a:hlinkClick r:id="" action="ppaction://noaction"/>
          </p:cNvPr>
          <p:cNvSpPr/>
          <p:nvPr>
            <p:custDataLst>
              <p:tags r:id="rId5"/>
            </p:custDataLst>
          </p:nvPr>
        </p:nvSpPr>
        <p:spPr>
          <a:xfrm>
            <a:off x="4975048" y="76736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2.1</a:t>
            </a:r>
          </a:p>
        </p:txBody>
      </p:sp>
      <p:sp>
        <p:nvSpPr>
          <p:cNvPr id="15" name="MH_Number_1">
            <a:hlinkClick r:id="" action="ppaction://noaction"/>
          </p:cNvPr>
          <p:cNvSpPr/>
          <p:nvPr>
            <p:custDataLst>
              <p:tags r:id="rId6"/>
            </p:custDataLst>
          </p:nvPr>
        </p:nvSpPr>
        <p:spPr>
          <a:xfrm>
            <a:off x="4975048" y="3070406"/>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2.3</a:t>
            </a:r>
          </a:p>
        </p:txBody>
      </p:sp>
      <p:grpSp>
        <p:nvGrpSpPr>
          <p:cNvPr id="11" name="组合 10"/>
          <p:cNvGrpSpPr/>
          <p:nvPr/>
        </p:nvGrpSpPr>
        <p:grpSpPr>
          <a:xfrm rot="21189419">
            <a:off x="8053987" y="2432265"/>
            <a:ext cx="2462417" cy="2341819"/>
            <a:chOff x="10541283" y="1103145"/>
            <a:chExt cx="1222262" cy="1556794"/>
          </a:xfrm>
        </p:grpSpPr>
        <p:pic>
          <p:nvPicPr>
            <p:cNvPr id="12" name="图片 11"/>
            <p:cNvPicPr>
              <a:picLocks noChangeAspect="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16775" t="12201" r="15768" b="9292"/>
            <a:stretch>
              <a:fillRect/>
            </a:stretch>
          </p:blipFill>
          <p:spPr>
            <a:xfrm rot="20719651">
              <a:off x="11222152" y="1211383"/>
              <a:ext cx="541393" cy="504056"/>
            </a:xfrm>
            <a:prstGeom prst="rect">
              <a:avLst/>
            </a:prstGeom>
          </p:spPr>
        </p:pic>
        <p:pic>
          <p:nvPicPr>
            <p:cNvPr id="13" name="图片 12"/>
            <p:cNvPicPr>
              <a:picLocks noChangeAspect="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84" r="12708"/>
            <a:stretch>
              <a:fillRect/>
            </a:stretch>
          </p:blipFill>
          <p:spPr>
            <a:xfrm rot="21032544">
              <a:off x="10756390" y="1502256"/>
              <a:ext cx="512878" cy="484531"/>
            </a:xfrm>
            <a:prstGeom prst="rect">
              <a:avLst/>
            </a:prstGeom>
          </p:spPr>
        </p:pic>
        <p:grpSp>
          <p:nvGrpSpPr>
            <p:cNvPr id="16" name="组合 15"/>
            <p:cNvGrpSpPr/>
            <p:nvPr/>
          </p:nvGrpSpPr>
          <p:grpSpPr>
            <a:xfrm>
              <a:off x="10541283" y="1758207"/>
              <a:ext cx="1012602" cy="901732"/>
              <a:chOff x="9712325" y="2736851"/>
              <a:chExt cx="652463" cy="581025"/>
            </a:xfrm>
            <a:solidFill>
              <a:schemeClr val="bg1">
                <a:lumMod val="65000"/>
                <a:lumOff val="35000"/>
              </a:schemeClr>
            </a:solidFill>
          </p:grpSpPr>
          <p:sp>
            <p:nvSpPr>
              <p:cNvPr id="20" name="Freeform 531"/>
              <p:cNvSpPr>
                <a:spLocks noEditPoints="1"/>
              </p:cNvSpPr>
              <p:nvPr/>
            </p:nvSpPr>
            <p:spPr bwMode="auto">
              <a:xfrm>
                <a:off x="9712325" y="2736851"/>
                <a:ext cx="557213" cy="484188"/>
              </a:xfrm>
              <a:custGeom>
                <a:avLst/>
                <a:gdLst>
                  <a:gd name="T0" fmla="*/ 21 w 46"/>
                  <a:gd name="T1" fmla="*/ 36 h 40"/>
                  <a:gd name="T2" fmla="*/ 21 w 46"/>
                  <a:gd name="T3" fmla="*/ 34 h 40"/>
                  <a:gd name="T4" fmla="*/ 22 w 46"/>
                  <a:gd name="T5" fmla="*/ 33 h 40"/>
                  <a:gd name="T6" fmla="*/ 25 w 46"/>
                  <a:gd name="T7" fmla="*/ 33 h 40"/>
                  <a:gd name="T8" fmla="*/ 29 w 46"/>
                  <a:gd name="T9" fmla="*/ 28 h 40"/>
                  <a:gd name="T10" fmla="*/ 29 w 46"/>
                  <a:gd name="T11" fmla="*/ 15 h 40"/>
                  <a:gd name="T12" fmla="*/ 32 w 46"/>
                  <a:gd name="T13" fmla="*/ 15 h 40"/>
                  <a:gd name="T14" fmla="*/ 32 w 46"/>
                  <a:gd name="T15" fmla="*/ 25 h 40"/>
                  <a:gd name="T16" fmla="*/ 34 w 46"/>
                  <a:gd name="T17" fmla="*/ 23 h 40"/>
                  <a:gd name="T18" fmla="*/ 34 w 46"/>
                  <a:gd name="T19" fmla="*/ 15 h 40"/>
                  <a:gd name="T20" fmla="*/ 37 w 46"/>
                  <a:gd name="T21" fmla="*/ 15 h 40"/>
                  <a:gd name="T22" fmla="*/ 37 w 46"/>
                  <a:gd name="T23" fmla="*/ 20 h 40"/>
                  <a:gd name="T24" fmla="*/ 39 w 46"/>
                  <a:gd name="T25" fmla="*/ 18 h 40"/>
                  <a:gd name="T26" fmla="*/ 39 w 46"/>
                  <a:gd name="T27" fmla="*/ 15 h 40"/>
                  <a:gd name="T28" fmla="*/ 42 w 46"/>
                  <a:gd name="T29" fmla="*/ 15 h 40"/>
                  <a:gd name="T30" fmla="*/ 42 w 46"/>
                  <a:gd name="T31" fmla="*/ 15 h 40"/>
                  <a:gd name="T32" fmla="*/ 46 w 46"/>
                  <a:gd name="T33" fmla="*/ 11 h 40"/>
                  <a:gd name="T34" fmla="*/ 17 w 46"/>
                  <a:gd name="T35" fmla="*/ 11 h 40"/>
                  <a:gd name="T36" fmla="*/ 14 w 46"/>
                  <a:gd name="T37" fmla="*/ 9 h 40"/>
                  <a:gd name="T38" fmla="*/ 12 w 46"/>
                  <a:gd name="T39" fmla="*/ 2 h 40"/>
                  <a:gd name="T40" fmla="*/ 10 w 46"/>
                  <a:gd name="T41" fmla="*/ 0 h 40"/>
                  <a:gd name="T42" fmla="*/ 1 w 46"/>
                  <a:gd name="T43" fmla="*/ 0 h 40"/>
                  <a:gd name="T44" fmla="*/ 2 w 46"/>
                  <a:gd name="T45" fmla="*/ 4 h 40"/>
                  <a:gd name="T46" fmla="*/ 9 w 46"/>
                  <a:gd name="T47" fmla="*/ 4 h 40"/>
                  <a:gd name="T48" fmla="*/ 11 w 46"/>
                  <a:gd name="T49" fmla="*/ 5 h 40"/>
                  <a:gd name="T50" fmla="*/ 18 w 46"/>
                  <a:gd name="T51" fmla="*/ 36 h 40"/>
                  <a:gd name="T52" fmla="*/ 18 w 46"/>
                  <a:gd name="T53" fmla="*/ 39 h 40"/>
                  <a:gd name="T54" fmla="*/ 17 w 46"/>
                  <a:gd name="T55" fmla="*/ 40 h 40"/>
                  <a:gd name="T56" fmla="*/ 21 w 46"/>
                  <a:gd name="T57" fmla="*/ 36 h 40"/>
                  <a:gd name="T58" fmla="*/ 21 w 46"/>
                  <a:gd name="T59" fmla="*/ 36 h 40"/>
                  <a:gd name="T60" fmla="*/ 25 w 46"/>
                  <a:gd name="T61" fmla="*/ 15 h 40"/>
                  <a:gd name="T62" fmla="*/ 27 w 46"/>
                  <a:gd name="T63" fmla="*/ 15 h 40"/>
                  <a:gd name="T64" fmla="*/ 27 w 46"/>
                  <a:gd name="T65" fmla="*/ 29 h 40"/>
                  <a:gd name="T66" fmla="*/ 25 w 46"/>
                  <a:gd name="T67" fmla="*/ 29 h 40"/>
                  <a:gd name="T68" fmla="*/ 25 w 46"/>
                  <a:gd name="T69" fmla="*/ 15 h 40"/>
                  <a:gd name="T70" fmla="*/ 20 w 46"/>
                  <a:gd name="T71" fmla="*/ 29 h 40"/>
                  <a:gd name="T72" fmla="*/ 20 w 46"/>
                  <a:gd name="T73" fmla="*/ 15 h 40"/>
                  <a:gd name="T74" fmla="*/ 22 w 46"/>
                  <a:gd name="T75" fmla="*/ 15 h 40"/>
                  <a:gd name="T76" fmla="*/ 22 w 46"/>
                  <a:gd name="T77" fmla="*/ 29 h 40"/>
                  <a:gd name="T78" fmla="*/ 20 w 46"/>
                  <a:gd name="T7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0">
                    <a:moveTo>
                      <a:pt x="21" y="36"/>
                    </a:moveTo>
                    <a:cubicBezTo>
                      <a:pt x="21" y="35"/>
                      <a:pt x="21" y="35"/>
                      <a:pt x="21" y="34"/>
                    </a:cubicBezTo>
                    <a:cubicBezTo>
                      <a:pt x="20" y="33"/>
                      <a:pt x="20" y="33"/>
                      <a:pt x="22" y="33"/>
                    </a:cubicBezTo>
                    <a:cubicBezTo>
                      <a:pt x="23" y="33"/>
                      <a:pt x="24" y="33"/>
                      <a:pt x="25" y="33"/>
                    </a:cubicBezTo>
                    <a:cubicBezTo>
                      <a:pt x="29" y="28"/>
                      <a:pt x="29" y="28"/>
                      <a:pt x="29" y="28"/>
                    </a:cubicBezTo>
                    <a:cubicBezTo>
                      <a:pt x="29" y="15"/>
                      <a:pt x="29" y="15"/>
                      <a:pt x="29" y="15"/>
                    </a:cubicBezTo>
                    <a:cubicBezTo>
                      <a:pt x="29" y="13"/>
                      <a:pt x="32" y="13"/>
                      <a:pt x="32" y="15"/>
                    </a:cubicBezTo>
                    <a:cubicBezTo>
                      <a:pt x="32" y="25"/>
                      <a:pt x="32" y="25"/>
                      <a:pt x="32" y="25"/>
                    </a:cubicBezTo>
                    <a:cubicBezTo>
                      <a:pt x="34" y="23"/>
                      <a:pt x="34" y="23"/>
                      <a:pt x="34" y="23"/>
                    </a:cubicBezTo>
                    <a:cubicBezTo>
                      <a:pt x="34" y="15"/>
                      <a:pt x="34" y="15"/>
                      <a:pt x="34" y="15"/>
                    </a:cubicBezTo>
                    <a:cubicBezTo>
                      <a:pt x="34" y="13"/>
                      <a:pt x="37" y="13"/>
                      <a:pt x="37" y="15"/>
                    </a:cubicBezTo>
                    <a:cubicBezTo>
                      <a:pt x="37" y="20"/>
                      <a:pt x="37" y="20"/>
                      <a:pt x="37" y="20"/>
                    </a:cubicBezTo>
                    <a:cubicBezTo>
                      <a:pt x="39" y="18"/>
                      <a:pt x="39" y="18"/>
                      <a:pt x="39" y="18"/>
                    </a:cubicBezTo>
                    <a:cubicBezTo>
                      <a:pt x="39" y="15"/>
                      <a:pt x="39" y="15"/>
                      <a:pt x="39" y="15"/>
                    </a:cubicBezTo>
                    <a:cubicBezTo>
                      <a:pt x="39" y="13"/>
                      <a:pt x="42" y="13"/>
                      <a:pt x="42" y="15"/>
                    </a:cubicBezTo>
                    <a:cubicBezTo>
                      <a:pt x="42" y="15"/>
                      <a:pt x="42" y="15"/>
                      <a:pt x="42" y="15"/>
                    </a:cubicBezTo>
                    <a:cubicBezTo>
                      <a:pt x="46" y="11"/>
                      <a:pt x="46" y="11"/>
                      <a:pt x="46" y="11"/>
                    </a:cubicBezTo>
                    <a:cubicBezTo>
                      <a:pt x="36" y="11"/>
                      <a:pt x="27" y="11"/>
                      <a:pt x="17" y="11"/>
                    </a:cubicBezTo>
                    <a:cubicBezTo>
                      <a:pt x="15" y="11"/>
                      <a:pt x="15" y="10"/>
                      <a:pt x="14" y="9"/>
                    </a:cubicBezTo>
                    <a:cubicBezTo>
                      <a:pt x="14" y="6"/>
                      <a:pt x="13" y="4"/>
                      <a:pt x="12" y="2"/>
                    </a:cubicBezTo>
                    <a:cubicBezTo>
                      <a:pt x="12" y="0"/>
                      <a:pt x="12" y="0"/>
                      <a:pt x="10" y="0"/>
                    </a:cubicBezTo>
                    <a:cubicBezTo>
                      <a:pt x="7" y="0"/>
                      <a:pt x="4" y="0"/>
                      <a:pt x="1" y="0"/>
                    </a:cubicBezTo>
                    <a:cubicBezTo>
                      <a:pt x="0" y="0"/>
                      <a:pt x="0" y="4"/>
                      <a:pt x="2" y="4"/>
                    </a:cubicBezTo>
                    <a:cubicBezTo>
                      <a:pt x="4" y="4"/>
                      <a:pt x="6" y="4"/>
                      <a:pt x="9" y="4"/>
                    </a:cubicBezTo>
                    <a:cubicBezTo>
                      <a:pt x="10" y="4"/>
                      <a:pt x="10" y="4"/>
                      <a:pt x="11" y="5"/>
                    </a:cubicBezTo>
                    <a:cubicBezTo>
                      <a:pt x="13" y="16"/>
                      <a:pt x="16" y="25"/>
                      <a:pt x="18" y="36"/>
                    </a:cubicBezTo>
                    <a:cubicBezTo>
                      <a:pt x="19" y="38"/>
                      <a:pt x="19" y="38"/>
                      <a:pt x="18" y="39"/>
                    </a:cubicBezTo>
                    <a:cubicBezTo>
                      <a:pt x="17" y="39"/>
                      <a:pt x="17" y="40"/>
                      <a:pt x="17" y="40"/>
                    </a:cubicBezTo>
                    <a:cubicBezTo>
                      <a:pt x="21" y="36"/>
                      <a:pt x="21" y="36"/>
                      <a:pt x="21" y="36"/>
                    </a:cubicBezTo>
                    <a:cubicBezTo>
                      <a:pt x="21" y="36"/>
                      <a:pt x="21" y="36"/>
                      <a:pt x="21" y="36"/>
                    </a:cubicBezTo>
                    <a:close/>
                    <a:moveTo>
                      <a:pt x="25" y="15"/>
                    </a:moveTo>
                    <a:cubicBezTo>
                      <a:pt x="25" y="13"/>
                      <a:pt x="27" y="13"/>
                      <a:pt x="27" y="15"/>
                    </a:cubicBezTo>
                    <a:cubicBezTo>
                      <a:pt x="27" y="29"/>
                      <a:pt x="27" y="29"/>
                      <a:pt x="27" y="29"/>
                    </a:cubicBezTo>
                    <a:cubicBezTo>
                      <a:pt x="27" y="30"/>
                      <a:pt x="25" y="30"/>
                      <a:pt x="25" y="29"/>
                    </a:cubicBezTo>
                    <a:lnTo>
                      <a:pt x="25" y="15"/>
                    </a:lnTo>
                    <a:close/>
                    <a:moveTo>
                      <a:pt x="20" y="29"/>
                    </a:moveTo>
                    <a:cubicBezTo>
                      <a:pt x="20" y="15"/>
                      <a:pt x="20" y="15"/>
                      <a:pt x="20" y="15"/>
                    </a:cubicBezTo>
                    <a:cubicBezTo>
                      <a:pt x="20" y="13"/>
                      <a:pt x="22" y="13"/>
                      <a:pt x="22" y="15"/>
                    </a:cubicBezTo>
                    <a:cubicBezTo>
                      <a:pt x="22" y="29"/>
                      <a:pt x="22" y="29"/>
                      <a:pt x="22" y="29"/>
                    </a:cubicBezTo>
                    <a:cubicBezTo>
                      <a:pt x="22" y="30"/>
                      <a:pt x="20" y="30"/>
                      <a:pt x="20"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21" name="Freeform 532"/>
              <p:cNvSpPr>
                <a:spLocks noEditPoints="1"/>
              </p:cNvSpPr>
              <p:nvPr/>
            </p:nvSpPr>
            <p:spPr bwMode="auto">
              <a:xfrm>
                <a:off x="9906000" y="2870201"/>
                <a:ext cx="458788" cy="447675"/>
              </a:xfrm>
              <a:custGeom>
                <a:avLst/>
                <a:gdLst>
                  <a:gd name="T0" fmla="*/ 26 w 38"/>
                  <a:gd name="T1" fmla="*/ 18 h 37"/>
                  <a:gd name="T2" fmla="*/ 23 w 38"/>
                  <a:gd name="T3" fmla="*/ 18 h 37"/>
                  <a:gd name="T4" fmla="*/ 23 w 38"/>
                  <a:gd name="T5" fmla="*/ 7 h 37"/>
                  <a:gd name="T6" fmla="*/ 21 w 38"/>
                  <a:gd name="T7" fmla="*/ 9 h 37"/>
                  <a:gd name="T8" fmla="*/ 21 w 38"/>
                  <a:gd name="T9" fmla="*/ 18 h 37"/>
                  <a:gd name="T10" fmla="*/ 18 w 38"/>
                  <a:gd name="T11" fmla="*/ 18 h 37"/>
                  <a:gd name="T12" fmla="*/ 18 w 38"/>
                  <a:gd name="T13" fmla="*/ 12 h 37"/>
                  <a:gd name="T14" fmla="*/ 16 w 38"/>
                  <a:gd name="T15" fmla="*/ 14 h 37"/>
                  <a:gd name="T16" fmla="*/ 16 w 38"/>
                  <a:gd name="T17" fmla="*/ 18 h 37"/>
                  <a:gd name="T18" fmla="*/ 13 w 38"/>
                  <a:gd name="T19" fmla="*/ 18 h 37"/>
                  <a:gd name="T20" fmla="*/ 13 w 38"/>
                  <a:gd name="T21" fmla="*/ 17 h 37"/>
                  <a:gd name="T22" fmla="*/ 9 w 38"/>
                  <a:gd name="T23" fmla="*/ 22 h 37"/>
                  <a:gd name="T24" fmla="*/ 30 w 38"/>
                  <a:gd name="T25" fmla="*/ 22 h 37"/>
                  <a:gd name="T26" fmla="*/ 33 w 38"/>
                  <a:gd name="T27" fmla="*/ 20 h 37"/>
                  <a:gd name="T28" fmla="*/ 37 w 38"/>
                  <a:gd name="T29" fmla="*/ 2 h 37"/>
                  <a:gd name="T30" fmla="*/ 36 w 38"/>
                  <a:gd name="T31" fmla="*/ 0 h 37"/>
                  <a:gd name="T32" fmla="*/ 30 w 38"/>
                  <a:gd name="T33" fmla="*/ 0 h 37"/>
                  <a:gd name="T34" fmla="*/ 26 w 38"/>
                  <a:gd name="T35" fmla="*/ 4 h 37"/>
                  <a:gd name="T36" fmla="*/ 26 w 38"/>
                  <a:gd name="T37" fmla="*/ 18 h 37"/>
                  <a:gd name="T38" fmla="*/ 31 w 38"/>
                  <a:gd name="T39" fmla="*/ 4 h 37"/>
                  <a:gd name="T40" fmla="*/ 31 w 38"/>
                  <a:gd name="T41" fmla="*/ 18 h 37"/>
                  <a:gd name="T42" fmla="*/ 28 w 38"/>
                  <a:gd name="T43" fmla="*/ 18 h 37"/>
                  <a:gd name="T44" fmla="*/ 28 w 38"/>
                  <a:gd name="T45" fmla="*/ 4 h 37"/>
                  <a:gd name="T46" fmla="*/ 31 w 38"/>
                  <a:gd name="T47" fmla="*/ 4 h 37"/>
                  <a:gd name="T48" fmla="*/ 6 w 38"/>
                  <a:gd name="T49" fmla="*/ 37 h 37"/>
                  <a:gd name="T50" fmla="*/ 10 w 38"/>
                  <a:gd name="T51" fmla="*/ 35 h 37"/>
                  <a:gd name="T52" fmla="*/ 13 w 38"/>
                  <a:gd name="T53" fmla="*/ 33 h 37"/>
                  <a:gd name="T54" fmla="*/ 22 w 38"/>
                  <a:gd name="T55" fmla="*/ 33 h 37"/>
                  <a:gd name="T56" fmla="*/ 24 w 38"/>
                  <a:gd name="T57" fmla="*/ 35 h 37"/>
                  <a:gd name="T58" fmla="*/ 29 w 38"/>
                  <a:gd name="T59" fmla="*/ 37 h 37"/>
                  <a:gd name="T60" fmla="*/ 34 w 38"/>
                  <a:gd name="T61" fmla="*/ 32 h 37"/>
                  <a:gd name="T62" fmla="*/ 29 w 38"/>
                  <a:gd name="T63" fmla="*/ 26 h 37"/>
                  <a:gd name="T64" fmla="*/ 24 w 38"/>
                  <a:gd name="T65" fmla="*/ 29 h 37"/>
                  <a:gd name="T66" fmla="*/ 22 w 38"/>
                  <a:gd name="T67" fmla="*/ 31 h 37"/>
                  <a:gd name="T68" fmla="*/ 13 w 38"/>
                  <a:gd name="T69" fmla="*/ 31 h 37"/>
                  <a:gd name="T70" fmla="*/ 10 w 38"/>
                  <a:gd name="T71" fmla="*/ 29 h 37"/>
                  <a:gd name="T72" fmla="*/ 7 w 38"/>
                  <a:gd name="T73" fmla="*/ 27 h 37"/>
                  <a:gd name="T74" fmla="*/ 5 w 38"/>
                  <a:gd name="T75" fmla="*/ 25 h 37"/>
                  <a:gd name="T76" fmla="*/ 1 w 38"/>
                  <a:gd name="T77" fmla="*/ 29 h 37"/>
                  <a:gd name="T78" fmla="*/ 0 w 38"/>
                  <a:gd name="T79" fmla="*/ 32 h 37"/>
                  <a:gd name="T80" fmla="*/ 6 w 38"/>
                  <a:gd name="T81" fmla="*/ 37 h 37"/>
                  <a:gd name="T82" fmla="*/ 29 w 38"/>
                  <a:gd name="T83" fmla="*/ 29 h 37"/>
                  <a:gd name="T84" fmla="*/ 31 w 38"/>
                  <a:gd name="T85" fmla="*/ 32 h 37"/>
                  <a:gd name="T86" fmla="*/ 29 w 38"/>
                  <a:gd name="T87" fmla="*/ 34 h 37"/>
                  <a:gd name="T88" fmla="*/ 26 w 38"/>
                  <a:gd name="T89" fmla="*/ 32 h 37"/>
                  <a:gd name="T90" fmla="*/ 29 w 38"/>
                  <a:gd name="T91" fmla="*/ 29 h 37"/>
                  <a:gd name="T92" fmla="*/ 6 w 38"/>
                  <a:gd name="T93" fmla="*/ 29 h 37"/>
                  <a:gd name="T94" fmla="*/ 8 w 38"/>
                  <a:gd name="T95" fmla="*/ 32 h 37"/>
                  <a:gd name="T96" fmla="*/ 6 w 38"/>
                  <a:gd name="T97" fmla="*/ 34 h 37"/>
                  <a:gd name="T98" fmla="*/ 3 w 38"/>
                  <a:gd name="T99" fmla="*/ 32 h 37"/>
                  <a:gd name="T100" fmla="*/ 6 w 38"/>
                  <a:gd name="T10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37">
                    <a:moveTo>
                      <a:pt x="26" y="18"/>
                    </a:moveTo>
                    <a:cubicBezTo>
                      <a:pt x="26" y="19"/>
                      <a:pt x="23" y="19"/>
                      <a:pt x="23" y="18"/>
                    </a:cubicBezTo>
                    <a:cubicBezTo>
                      <a:pt x="23" y="7"/>
                      <a:pt x="23" y="7"/>
                      <a:pt x="23" y="7"/>
                    </a:cubicBezTo>
                    <a:cubicBezTo>
                      <a:pt x="21" y="9"/>
                      <a:pt x="21" y="9"/>
                      <a:pt x="21" y="9"/>
                    </a:cubicBezTo>
                    <a:cubicBezTo>
                      <a:pt x="21" y="18"/>
                      <a:pt x="21" y="18"/>
                      <a:pt x="21" y="18"/>
                    </a:cubicBezTo>
                    <a:cubicBezTo>
                      <a:pt x="21" y="19"/>
                      <a:pt x="18" y="19"/>
                      <a:pt x="18" y="18"/>
                    </a:cubicBezTo>
                    <a:cubicBezTo>
                      <a:pt x="18" y="12"/>
                      <a:pt x="18" y="12"/>
                      <a:pt x="18" y="12"/>
                    </a:cubicBezTo>
                    <a:cubicBezTo>
                      <a:pt x="16" y="14"/>
                      <a:pt x="16" y="14"/>
                      <a:pt x="16" y="14"/>
                    </a:cubicBezTo>
                    <a:cubicBezTo>
                      <a:pt x="16" y="18"/>
                      <a:pt x="16" y="18"/>
                      <a:pt x="16" y="18"/>
                    </a:cubicBezTo>
                    <a:cubicBezTo>
                      <a:pt x="16" y="19"/>
                      <a:pt x="13" y="19"/>
                      <a:pt x="13" y="18"/>
                    </a:cubicBezTo>
                    <a:cubicBezTo>
                      <a:pt x="13" y="17"/>
                      <a:pt x="13" y="17"/>
                      <a:pt x="13" y="17"/>
                    </a:cubicBezTo>
                    <a:cubicBezTo>
                      <a:pt x="9" y="22"/>
                      <a:pt x="9" y="22"/>
                      <a:pt x="9" y="22"/>
                    </a:cubicBezTo>
                    <a:cubicBezTo>
                      <a:pt x="16" y="22"/>
                      <a:pt x="23" y="22"/>
                      <a:pt x="30" y="22"/>
                    </a:cubicBezTo>
                    <a:cubicBezTo>
                      <a:pt x="32" y="22"/>
                      <a:pt x="33" y="21"/>
                      <a:pt x="33" y="20"/>
                    </a:cubicBezTo>
                    <a:cubicBezTo>
                      <a:pt x="35" y="14"/>
                      <a:pt x="36" y="8"/>
                      <a:pt x="37" y="2"/>
                    </a:cubicBezTo>
                    <a:cubicBezTo>
                      <a:pt x="38" y="0"/>
                      <a:pt x="38" y="0"/>
                      <a:pt x="36" y="0"/>
                    </a:cubicBezTo>
                    <a:cubicBezTo>
                      <a:pt x="34" y="0"/>
                      <a:pt x="32" y="0"/>
                      <a:pt x="30" y="0"/>
                    </a:cubicBezTo>
                    <a:cubicBezTo>
                      <a:pt x="26" y="4"/>
                      <a:pt x="26" y="4"/>
                      <a:pt x="26" y="4"/>
                    </a:cubicBezTo>
                    <a:lnTo>
                      <a:pt x="26" y="18"/>
                    </a:lnTo>
                    <a:close/>
                    <a:moveTo>
                      <a:pt x="31" y="4"/>
                    </a:moveTo>
                    <a:cubicBezTo>
                      <a:pt x="31" y="18"/>
                      <a:pt x="31" y="18"/>
                      <a:pt x="31" y="18"/>
                    </a:cubicBezTo>
                    <a:cubicBezTo>
                      <a:pt x="31" y="19"/>
                      <a:pt x="28" y="19"/>
                      <a:pt x="28" y="18"/>
                    </a:cubicBezTo>
                    <a:cubicBezTo>
                      <a:pt x="28" y="4"/>
                      <a:pt x="28" y="4"/>
                      <a:pt x="28" y="4"/>
                    </a:cubicBezTo>
                    <a:cubicBezTo>
                      <a:pt x="28" y="2"/>
                      <a:pt x="31" y="2"/>
                      <a:pt x="31" y="4"/>
                    </a:cubicBezTo>
                    <a:close/>
                    <a:moveTo>
                      <a:pt x="6" y="37"/>
                    </a:moveTo>
                    <a:cubicBezTo>
                      <a:pt x="8" y="37"/>
                      <a:pt x="9" y="36"/>
                      <a:pt x="10" y="35"/>
                    </a:cubicBezTo>
                    <a:cubicBezTo>
                      <a:pt x="11" y="34"/>
                      <a:pt x="11" y="33"/>
                      <a:pt x="13" y="33"/>
                    </a:cubicBezTo>
                    <a:cubicBezTo>
                      <a:pt x="16" y="33"/>
                      <a:pt x="19" y="33"/>
                      <a:pt x="22" y="33"/>
                    </a:cubicBezTo>
                    <a:cubicBezTo>
                      <a:pt x="23" y="33"/>
                      <a:pt x="23" y="34"/>
                      <a:pt x="24" y="35"/>
                    </a:cubicBezTo>
                    <a:cubicBezTo>
                      <a:pt x="25" y="36"/>
                      <a:pt x="27" y="37"/>
                      <a:pt x="29" y="37"/>
                    </a:cubicBezTo>
                    <a:cubicBezTo>
                      <a:pt x="32" y="37"/>
                      <a:pt x="34" y="35"/>
                      <a:pt x="34" y="32"/>
                    </a:cubicBezTo>
                    <a:cubicBezTo>
                      <a:pt x="34" y="29"/>
                      <a:pt x="32" y="26"/>
                      <a:pt x="29" y="26"/>
                    </a:cubicBezTo>
                    <a:cubicBezTo>
                      <a:pt x="27" y="26"/>
                      <a:pt x="25" y="27"/>
                      <a:pt x="24" y="29"/>
                    </a:cubicBezTo>
                    <a:cubicBezTo>
                      <a:pt x="23" y="30"/>
                      <a:pt x="23" y="31"/>
                      <a:pt x="22" y="31"/>
                    </a:cubicBezTo>
                    <a:cubicBezTo>
                      <a:pt x="19" y="31"/>
                      <a:pt x="16" y="31"/>
                      <a:pt x="13" y="31"/>
                    </a:cubicBezTo>
                    <a:cubicBezTo>
                      <a:pt x="11" y="31"/>
                      <a:pt x="11" y="30"/>
                      <a:pt x="10" y="29"/>
                    </a:cubicBezTo>
                    <a:cubicBezTo>
                      <a:pt x="9" y="28"/>
                      <a:pt x="8" y="27"/>
                      <a:pt x="7" y="27"/>
                    </a:cubicBezTo>
                    <a:cubicBezTo>
                      <a:pt x="6" y="26"/>
                      <a:pt x="5" y="26"/>
                      <a:pt x="5" y="25"/>
                    </a:cubicBezTo>
                    <a:cubicBezTo>
                      <a:pt x="1" y="29"/>
                      <a:pt x="1" y="29"/>
                      <a:pt x="1" y="29"/>
                    </a:cubicBezTo>
                    <a:cubicBezTo>
                      <a:pt x="0" y="30"/>
                      <a:pt x="0" y="31"/>
                      <a:pt x="0" y="32"/>
                    </a:cubicBezTo>
                    <a:cubicBezTo>
                      <a:pt x="0" y="35"/>
                      <a:pt x="2" y="37"/>
                      <a:pt x="6" y="37"/>
                    </a:cubicBezTo>
                    <a:close/>
                    <a:moveTo>
                      <a:pt x="29" y="29"/>
                    </a:moveTo>
                    <a:cubicBezTo>
                      <a:pt x="30" y="29"/>
                      <a:pt x="31" y="31"/>
                      <a:pt x="31" y="32"/>
                    </a:cubicBezTo>
                    <a:cubicBezTo>
                      <a:pt x="31" y="33"/>
                      <a:pt x="30" y="34"/>
                      <a:pt x="29" y="34"/>
                    </a:cubicBezTo>
                    <a:cubicBezTo>
                      <a:pt x="28" y="34"/>
                      <a:pt x="26" y="33"/>
                      <a:pt x="26" y="32"/>
                    </a:cubicBezTo>
                    <a:cubicBezTo>
                      <a:pt x="26" y="31"/>
                      <a:pt x="28" y="29"/>
                      <a:pt x="29" y="29"/>
                    </a:cubicBezTo>
                    <a:close/>
                    <a:moveTo>
                      <a:pt x="6" y="29"/>
                    </a:moveTo>
                    <a:cubicBezTo>
                      <a:pt x="7" y="29"/>
                      <a:pt x="8" y="31"/>
                      <a:pt x="8" y="32"/>
                    </a:cubicBezTo>
                    <a:cubicBezTo>
                      <a:pt x="8" y="33"/>
                      <a:pt x="7" y="34"/>
                      <a:pt x="6" y="34"/>
                    </a:cubicBezTo>
                    <a:cubicBezTo>
                      <a:pt x="4" y="34"/>
                      <a:pt x="3" y="33"/>
                      <a:pt x="3" y="32"/>
                    </a:cubicBezTo>
                    <a:cubicBezTo>
                      <a:pt x="3" y="31"/>
                      <a:pt x="4" y="29"/>
                      <a:pt x="6"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pic>
          <p:nvPicPr>
            <p:cNvPr id="18" name="图片 17"/>
            <p:cNvPicPr>
              <a:picLocks noChangeAspect="1"/>
            </p:cNvPicPr>
            <p:nvPr/>
          </p:nvPicPr>
          <p:blipFill>
            <a:blip r:embed="rId16" cstate="print">
              <a:clrChange>
                <a:clrFrom>
                  <a:srgbClr val="F9FFFF"/>
                </a:clrFrom>
                <a:clrTo>
                  <a:srgbClr val="F9FFFF">
                    <a:alpha val="0"/>
                  </a:srgbClr>
                </a:clrTo>
              </a:clrChange>
              <a:extLst>
                <a:ext uri="{28A0092B-C50C-407E-A947-70E740481C1C}">
                  <a14:useLocalDpi xmlns:a14="http://schemas.microsoft.com/office/drawing/2010/main" val="0"/>
                </a:ext>
              </a:extLst>
            </a:blip>
            <a:stretch>
              <a:fillRect/>
            </a:stretch>
          </p:blipFill>
          <p:spPr>
            <a:xfrm rot="849809">
              <a:off x="11312555" y="1724963"/>
              <a:ext cx="360589" cy="360589"/>
            </a:xfrm>
            <a:prstGeom prst="rect">
              <a:avLst/>
            </a:prstGeom>
          </p:spPr>
        </p:pic>
        <p:pic>
          <p:nvPicPr>
            <p:cNvPr id="19" name="图片 18"/>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797609">
              <a:off x="10770475" y="1103145"/>
              <a:ext cx="496283" cy="496283"/>
            </a:xfrm>
            <a:prstGeom prst="rect">
              <a:avLst/>
            </a:prstGeom>
          </p:spPr>
        </p:pic>
      </p:grpSp>
      <p:sp>
        <p:nvSpPr>
          <p:cNvPr id="3" name="MH_Entry_3">
            <a:hlinkClick r:id="rId13" action="ppaction://hlinksldjump"/>
          </p:cNvPr>
          <p:cNvSpPr txBox="1"/>
          <p:nvPr>
            <p:custDataLst>
              <p:tags r:id="rId7"/>
            </p:custDataLst>
          </p:nvPr>
        </p:nvSpPr>
        <p:spPr>
          <a:xfrm>
            <a:off x="1092198" y="4184826"/>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自媒体平台营销</a:t>
            </a:r>
          </a:p>
        </p:txBody>
      </p:sp>
      <p:sp>
        <p:nvSpPr>
          <p:cNvPr id="9" name="MH_Number_1">
            <a:hlinkClick r:id="" action="ppaction://noaction"/>
          </p:cNvPr>
          <p:cNvSpPr/>
          <p:nvPr>
            <p:custDataLst>
              <p:tags r:id="rId8"/>
            </p:custDataLst>
          </p:nvPr>
        </p:nvSpPr>
        <p:spPr>
          <a:xfrm>
            <a:off x="4975048" y="411283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2.4</a:t>
            </a:r>
          </a:p>
        </p:txBody>
      </p:sp>
      <p:sp>
        <p:nvSpPr>
          <p:cNvPr id="22" name="MH_Entry_3">
            <a:hlinkClick r:id="rId13" action="ppaction://hlinksldjump"/>
            <a:extLst>
              <a:ext uri="{FF2B5EF4-FFF2-40B4-BE49-F238E27FC236}">
                <a16:creationId xmlns:a16="http://schemas.microsoft.com/office/drawing/2014/main" id="{91777720-8350-46B1-90DE-78FE422B8AB9}"/>
              </a:ext>
            </a:extLst>
          </p:cNvPr>
          <p:cNvSpPr txBox="1"/>
          <p:nvPr>
            <p:custDataLst>
              <p:tags r:id="rId9"/>
            </p:custDataLst>
          </p:nvPr>
        </p:nvSpPr>
        <p:spPr>
          <a:xfrm>
            <a:off x="1102550" y="5207181"/>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短视频与直播营销</a:t>
            </a:r>
          </a:p>
        </p:txBody>
      </p:sp>
      <p:sp>
        <p:nvSpPr>
          <p:cNvPr id="23" name="MH_Number_1">
            <a:hlinkClick r:id="" action="ppaction://noaction"/>
            <a:extLst>
              <a:ext uri="{FF2B5EF4-FFF2-40B4-BE49-F238E27FC236}">
                <a16:creationId xmlns:a16="http://schemas.microsoft.com/office/drawing/2014/main" id="{DB276E65-8799-4987-B812-1F7565DBB379}"/>
              </a:ext>
            </a:extLst>
          </p:cNvPr>
          <p:cNvSpPr/>
          <p:nvPr>
            <p:custDataLst>
              <p:tags r:id="rId10"/>
            </p:custDataLst>
          </p:nvPr>
        </p:nvSpPr>
        <p:spPr>
          <a:xfrm>
            <a:off x="4985400" y="5135190"/>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2.5</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04451" y="1619847"/>
            <a:ext cx="12722455" cy="518126"/>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sp>
        <p:nvSpPr>
          <p:cNvPr id="12" name="任意多边形 11"/>
          <p:cNvSpPr/>
          <p:nvPr/>
        </p:nvSpPr>
        <p:spPr>
          <a:xfrm flipH="1">
            <a:off x="-382199" y="1520272"/>
            <a:ext cx="12722455" cy="1125725"/>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grpSp>
        <p:nvGrpSpPr>
          <p:cNvPr id="17" name="组合 16"/>
          <p:cNvGrpSpPr/>
          <p:nvPr/>
        </p:nvGrpSpPr>
        <p:grpSpPr>
          <a:xfrm>
            <a:off x="5979028" y="1651909"/>
            <a:ext cx="555497" cy="555497"/>
            <a:chOff x="1539875" y="3062288"/>
            <a:chExt cx="811213" cy="811213"/>
          </a:xfrm>
          <a:solidFill>
            <a:srgbClr val="E5450F"/>
          </a:solidFill>
        </p:grpSpPr>
        <p:sp>
          <p:nvSpPr>
            <p:cNvPr id="18"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19"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0"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1"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2" name="Oval 51"/>
            <p:cNvSpPr>
              <a:spLocks noChangeArrowheads="1"/>
            </p:cNvSpPr>
            <p:nvPr/>
          </p:nvSpPr>
          <p:spPr bwMode="auto">
            <a:xfrm>
              <a:off x="1881188" y="3403600"/>
              <a:ext cx="128588" cy="128588"/>
            </a:xfrm>
            <a:prstGeom prst="ellipse">
              <a:avLst/>
            </a:pr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grpSp>
      <p:grpSp>
        <p:nvGrpSpPr>
          <p:cNvPr id="29" name="组合 28"/>
          <p:cNvGrpSpPr/>
          <p:nvPr/>
        </p:nvGrpSpPr>
        <p:grpSpPr>
          <a:xfrm>
            <a:off x="8860431" y="1585528"/>
            <a:ext cx="678054" cy="672590"/>
            <a:chOff x="1977747" y="1270594"/>
            <a:chExt cx="899446" cy="892198"/>
          </a:xfrm>
        </p:grpSpPr>
        <p:sp>
          <p:nvSpPr>
            <p:cNvPr id="30" name="Oval 107"/>
            <p:cNvSpPr>
              <a:spLocks noChangeArrowheads="1"/>
            </p:cNvSpPr>
            <p:nvPr/>
          </p:nvSpPr>
          <p:spPr bwMode="auto">
            <a:xfrm>
              <a:off x="1977747"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1" name="Oval 108"/>
            <p:cNvSpPr>
              <a:spLocks noChangeArrowheads="1"/>
            </p:cNvSpPr>
            <p:nvPr/>
          </p:nvSpPr>
          <p:spPr bwMode="auto">
            <a:xfrm>
              <a:off x="2028522"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2" name="Freeform 109"/>
            <p:cNvSpPr/>
            <p:nvPr/>
          </p:nvSpPr>
          <p:spPr bwMode="auto">
            <a:xfrm>
              <a:off x="2014015" y="1470069"/>
              <a:ext cx="718106" cy="667335"/>
            </a:xfrm>
            <a:custGeom>
              <a:avLst/>
              <a:gdLst>
                <a:gd name="T0" fmla="*/ 47 w 198"/>
                <a:gd name="T1" fmla="*/ 4 h 184"/>
                <a:gd name="T2" fmla="*/ 0 w 198"/>
                <a:gd name="T3" fmla="*/ 52 h 184"/>
                <a:gd name="T4" fmla="*/ 4 w 198"/>
                <a:gd name="T5" fmla="*/ 111 h 184"/>
                <a:gd name="T6" fmla="*/ 56 w 198"/>
                <a:gd name="T7" fmla="*/ 172 h 184"/>
                <a:gd name="T8" fmla="*/ 123 w 198"/>
                <a:gd name="T9" fmla="*/ 184 h 184"/>
                <a:gd name="T10" fmla="*/ 149 w 198"/>
                <a:gd name="T11" fmla="*/ 174 h 184"/>
                <a:gd name="T12" fmla="*/ 191 w 198"/>
                <a:gd name="T13" fmla="*/ 132 h 184"/>
                <a:gd name="T14" fmla="*/ 198 w 198"/>
                <a:gd name="T15" fmla="*/ 122 h 184"/>
                <a:gd name="T16" fmla="*/ 196 w 198"/>
                <a:gd name="T17" fmla="*/ 113 h 184"/>
                <a:gd name="T18" fmla="*/ 165 w 198"/>
                <a:gd name="T19" fmla="*/ 87 h 184"/>
                <a:gd name="T20" fmla="*/ 175 w 198"/>
                <a:gd name="T21" fmla="*/ 78 h 184"/>
                <a:gd name="T22" fmla="*/ 170 w 198"/>
                <a:gd name="T23" fmla="*/ 2 h 184"/>
                <a:gd name="T24" fmla="*/ 59 w 198"/>
                <a:gd name="T25" fmla="*/ 0 h 184"/>
                <a:gd name="T26" fmla="*/ 47 w 198"/>
                <a:gd name="T27"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84">
                  <a:moveTo>
                    <a:pt x="47" y="4"/>
                  </a:moveTo>
                  <a:lnTo>
                    <a:pt x="0" y="52"/>
                  </a:lnTo>
                  <a:lnTo>
                    <a:pt x="4" y="111"/>
                  </a:lnTo>
                  <a:lnTo>
                    <a:pt x="56" y="172"/>
                  </a:lnTo>
                  <a:lnTo>
                    <a:pt x="123" y="184"/>
                  </a:lnTo>
                  <a:lnTo>
                    <a:pt x="149" y="174"/>
                  </a:lnTo>
                  <a:lnTo>
                    <a:pt x="191" y="132"/>
                  </a:lnTo>
                  <a:lnTo>
                    <a:pt x="198" y="122"/>
                  </a:lnTo>
                  <a:lnTo>
                    <a:pt x="196" y="113"/>
                  </a:lnTo>
                  <a:lnTo>
                    <a:pt x="165" y="87"/>
                  </a:lnTo>
                  <a:lnTo>
                    <a:pt x="175" y="78"/>
                  </a:lnTo>
                  <a:lnTo>
                    <a:pt x="170" y="2"/>
                  </a:lnTo>
                  <a:lnTo>
                    <a:pt x="59" y="0"/>
                  </a:lnTo>
                  <a:lnTo>
                    <a:pt x="47" y="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3" name="Freeform 110"/>
            <p:cNvSpPr>
              <a:spLocks noEditPoints="1"/>
            </p:cNvSpPr>
            <p:nvPr/>
          </p:nvSpPr>
          <p:spPr bwMode="auto">
            <a:xfrm>
              <a:off x="2184474" y="14591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4" name="Freeform 111"/>
            <p:cNvSpPr>
              <a:spLocks noEditPoints="1"/>
            </p:cNvSpPr>
            <p:nvPr/>
          </p:nvSpPr>
          <p:spPr bwMode="auto">
            <a:xfrm>
              <a:off x="2108311" y="17783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5" name="Freeform 112"/>
            <p:cNvSpPr>
              <a:spLocks noEditPoints="1"/>
            </p:cNvSpPr>
            <p:nvPr/>
          </p:nvSpPr>
          <p:spPr bwMode="auto">
            <a:xfrm>
              <a:off x="2191728" y="14519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6" name="Freeform 113"/>
            <p:cNvSpPr>
              <a:spLocks noEditPoints="1"/>
            </p:cNvSpPr>
            <p:nvPr/>
          </p:nvSpPr>
          <p:spPr bwMode="auto">
            <a:xfrm>
              <a:off x="2115565" y="17674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37" name="组合 36"/>
          <p:cNvGrpSpPr/>
          <p:nvPr/>
        </p:nvGrpSpPr>
        <p:grpSpPr>
          <a:xfrm>
            <a:off x="4439780" y="1357694"/>
            <a:ext cx="787404" cy="781058"/>
            <a:chOff x="925975" y="1270594"/>
            <a:chExt cx="899446" cy="892198"/>
          </a:xfrm>
        </p:grpSpPr>
        <p:sp>
          <p:nvSpPr>
            <p:cNvPr id="38" name="Oval 114"/>
            <p:cNvSpPr>
              <a:spLocks noChangeArrowheads="1"/>
            </p:cNvSpPr>
            <p:nvPr/>
          </p:nvSpPr>
          <p:spPr bwMode="auto">
            <a:xfrm>
              <a:off x="925975"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9" name="Oval 115"/>
            <p:cNvSpPr>
              <a:spLocks noChangeArrowheads="1"/>
            </p:cNvSpPr>
            <p:nvPr/>
          </p:nvSpPr>
          <p:spPr bwMode="auto">
            <a:xfrm>
              <a:off x="976750"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0" name="Freeform 116"/>
            <p:cNvSpPr/>
            <p:nvPr/>
          </p:nvSpPr>
          <p:spPr bwMode="auto">
            <a:xfrm>
              <a:off x="951363" y="1459188"/>
              <a:ext cx="605675" cy="703603"/>
            </a:xfrm>
            <a:custGeom>
              <a:avLst/>
              <a:gdLst>
                <a:gd name="T0" fmla="*/ 71 w 167"/>
                <a:gd name="T1" fmla="*/ 0 h 194"/>
                <a:gd name="T2" fmla="*/ 0 w 167"/>
                <a:gd name="T3" fmla="*/ 73 h 194"/>
                <a:gd name="T4" fmla="*/ 12 w 167"/>
                <a:gd name="T5" fmla="*/ 111 h 194"/>
                <a:gd name="T6" fmla="*/ 28 w 167"/>
                <a:gd name="T7" fmla="*/ 149 h 194"/>
                <a:gd name="T8" fmla="*/ 52 w 167"/>
                <a:gd name="T9" fmla="*/ 170 h 194"/>
                <a:gd name="T10" fmla="*/ 116 w 167"/>
                <a:gd name="T11" fmla="*/ 194 h 194"/>
                <a:gd name="T12" fmla="*/ 167 w 167"/>
                <a:gd name="T13" fmla="*/ 142 h 194"/>
                <a:gd name="T14" fmla="*/ 165 w 167"/>
                <a:gd name="T15" fmla="*/ 5 h 194"/>
                <a:gd name="T16" fmla="*/ 71 w 167"/>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94">
                  <a:moveTo>
                    <a:pt x="71" y="0"/>
                  </a:moveTo>
                  <a:lnTo>
                    <a:pt x="0" y="73"/>
                  </a:lnTo>
                  <a:lnTo>
                    <a:pt x="12" y="111"/>
                  </a:lnTo>
                  <a:lnTo>
                    <a:pt x="28" y="149"/>
                  </a:lnTo>
                  <a:lnTo>
                    <a:pt x="52" y="170"/>
                  </a:lnTo>
                  <a:lnTo>
                    <a:pt x="116" y="194"/>
                  </a:lnTo>
                  <a:lnTo>
                    <a:pt x="167" y="142"/>
                  </a:lnTo>
                  <a:lnTo>
                    <a:pt x="165" y="5"/>
                  </a:lnTo>
                  <a:lnTo>
                    <a:pt x="71"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1" name="Freeform 117"/>
            <p:cNvSpPr>
              <a:spLocks noEditPoints="1"/>
            </p:cNvSpPr>
            <p:nvPr/>
          </p:nvSpPr>
          <p:spPr bwMode="auto">
            <a:xfrm>
              <a:off x="1190731" y="14338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2" name="Freeform 118"/>
            <p:cNvSpPr>
              <a:spLocks noEditPoints="1"/>
            </p:cNvSpPr>
            <p:nvPr/>
          </p:nvSpPr>
          <p:spPr bwMode="auto">
            <a:xfrm>
              <a:off x="1197985" y="14265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3" name="组合 42"/>
          <p:cNvGrpSpPr/>
          <p:nvPr/>
        </p:nvGrpSpPr>
        <p:grpSpPr>
          <a:xfrm>
            <a:off x="10412093" y="1245818"/>
            <a:ext cx="692558" cy="686977"/>
            <a:chOff x="6195714" y="1270594"/>
            <a:chExt cx="899446" cy="892198"/>
          </a:xfrm>
        </p:grpSpPr>
        <p:sp>
          <p:nvSpPr>
            <p:cNvPr id="44" name="Oval 119"/>
            <p:cNvSpPr>
              <a:spLocks noChangeArrowheads="1"/>
            </p:cNvSpPr>
            <p:nvPr/>
          </p:nvSpPr>
          <p:spPr bwMode="auto">
            <a:xfrm>
              <a:off x="6195714" y="1270594"/>
              <a:ext cx="899446" cy="892198"/>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5" name="Oval 120"/>
            <p:cNvSpPr>
              <a:spLocks noChangeArrowheads="1"/>
            </p:cNvSpPr>
            <p:nvPr/>
          </p:nvSpPr>
          <p:spPr bwMode="auto">
            <a:xfrm>
              <a:off x="6246489" y="1314115"/>
              <a:ext cx="797896" cy="797900"/>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6" name="Freeform 121"/>
            <p:cNvSpPr/>
            <p:nvPr/>
          </p:nvSpPr>
          <p:spPr bwMode="auto">
            <a:xfrm>
              <a:off x="6210221" y="1564366"/>
              <a:ext cx="678211" cy="598425"/>
            </a:xfrm>
            <a:custGeom>
              <a:avLst/>
              <a:gdLst>
                <a:gd name="T0" fmla="*/ 50 w 187"/>
                <a:gd name="T1" fmla="*/ 0 h 165"/>
                <a:gd name="T2" fmla="*/ 0 w 187"/>
                <a:gd name="T3" fmla="*/ 49 h 165"/>
                <a:gd name="T4" fmla="*/ 34 w 187"/>
                <a:gd name="T5" fmla="*/ 125 h 165"/>
                <a:gd name="T6" fmla="*/ 85 w 187"/>
                <a:gd name="T7" fmla="*/ 153 h 165"/>
                <a:gd name="T8" fmla="*/ 109 w 187"/>
                <a:gd name="T9" fmla="*/ 165 h 165"/>
                <a:gd name="T10" fmla="*/ 182 w 187"/>
                <a:gd name="T11" fmla="*/ 92 h 165"/>
                <a:gd name="T12" fmla="*/ 180 w 187"/>
                <a:gd name="T13" fmla="*/ 89 h 165"/>
                <a:gd name="T14" fmla="*/ 187 w 187"/>
                <a:gd name="T15" fmla="*/ 82 h 165"/>
                <a:gd name="T16" fmla="*/ 187 w 187"/>
                <a:gd name="T17" fmla="*/ 14 h 165"/>
                <a:gd name="T18" fmla="*/ 180 w 187"/>
                <a:gd name="T19" fmla="*/ 0 h 165"/>
                <a:gd name="T20" fmla="*/ 50 w 187"/>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65">
                  <a:moveTo>
                    <a:pt x="50" y="0"/>
                  </a:moveTo>
                  <a:lnTo>
                    <a:pt x="0" y="49"/>
                  </a:lnTo>
                  <a:lnTo>
                    <a:pt x="34" y="125"/>
                  </a:lnTo>
                  <a:lnTo>
                    <a:pt x="85" y="153"/>
                  </a:lnTo>
                  <a:lnTo>
                    <a:pt x="109" y="165"/>
                  </a:lnTo>
                  <a:lnTo>
                    <a:pt x="182" y="92"/>
                  </a:lnTo>
                  <a:lnTo>
                    <a:pt x="180" y="89"/>
                  </a:lnTo>
                  <a:lnTo>
                    <a:pt x="187" y="82"/>
                  </a:lnTo>
                  <a:lnTo>
                    <a:pt x="187" y="14"/>
                  </a:lnTo>
                  <a:lnTo>
                    <a:pt x="180" y="0"/>
                  </a:lnTo>
                  <a:lnTo>
                    <a:pt x="50"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7" name="Freeform 122"/>
            <p:cNvSpPr>
              <a:spLocks noEditPoints="1"/>
            </p:cNvSpPr>
            <p:nvPr/>
          </p:nvSpPr>
          <p:spPr bwMode="auto">
            <a:xfrm>
              <a:off x="6373427" y="1564366"/>
              <a:ext cx="515005" cy="333667"/>
            </a:xfrm>
            <a:custGeom>
              <a:avLst/>
              <a:gdLst>
                <a:gd name="T0" fmla="*/ 0 w 60"/>
                <a:gd name="T1" fmla="*/ 4 h 39"/>
                <a:gd name="T2" fmla="*/ 0 w 60"/>
                <a:gd name="T3" fmla="*/ 4 h 39"/>
                <a:gd name="T4" fmla="*/ 0 w 60"/>
                <a:gd name="T5" fmla="*/ 34 h 39"/>
                <a:gd name="T6" fmla="*/ 0 w 60"/>
                <a:gd name="T7" fmla="*/ 34 h 39"/>
                <a:gd name="T8" fmla="*/ 16 w 60"/>
                <a:gd name="T9" fmla="*/ 19 h 39"/>
                <a:gd name="T10" fmla="*/ 0 w 60"/>
                <a:gd name="T11" fmla="*/ 4 h 39"/>
                <a:gd name="T12" fmla="*/ 19 w 60"/>
                <a:gd name="T13" fmla="*/ 16 h 39"/>
                <a:gd name="T14" fmla="*/ 22 w 60"/>
                <a:gd name="T15" fmla="*/ 19 h 39"/>
                <a:gd name="T16" fmla="*/ 25 w 60"/>
                <a:gd name="T17" fmla="*/ 22 h 39"/>
                <a:gd name="T18" fmla="*/ 30 w 60"/>
                <a:gd name="T19" fmla="*/ 24 h 39"/>
                <a:gd name="T20" fmla="*/ 35 w 60"/>
                <a:gd name="T21" fmla="*/ 22 h 39"/>
                <a:gd name="T22" fmla="*/ 38 w 60"/>
                <a:gd name="T23" fmla="*/ 20 h 39"/>
                <a:gd name="T24" fmla="*/ 41 w 60"/>
                <a:gd name="T25" fmla="*/ 17 h 39"/>
                <a:gd name="T26" fmla="*/ 57 w 60"/>
                <a:gd name="T27" fmla="*/ 1 h 39"/>
                <a:gd name="T28" fmla="*/ 59 w 60"/>
                <a:gd name="T29" fmla="*/ 0 h 39"/>
                <a:gd name="T30" fmla="*/ 2 w 60"/>
                <a:gd name="T31" fmla="*/ 0 h 39"/>
                <a:gd name="T32" fmla="*/ 3 w 60"/>
                <a:gd name="T33" fmla="*/ 1 h 39"/>
                <a:gd name="T34" fmla="*/ 19 w 60"/>
                <a:gd name="T35" fmla="*/ 16 h 39"/>
                <a:gd name="T36" fmla="*/ 41 w 60"/>
                <a:gd name="T37" fmla="*/ 23 h 39"/>
                <a:gd name="T38" fmla="*/ 38 w 60"/>
                <a:gd name="T39" fmla="*/ 26 h 39"/>
                <a:gd name="T40" fmla="*/ 30 w 60"/>
                <a:gd name="T41" fmla="*/ 29 h 39"/>
                <a:gd name="T42" fmla="*/ 23 w 60"/>
                <a:gd name="T43" fmla="*/ 26 h 39"/>
                <a:gd name="T44" fmla="*/ 19 w 60"/>
                <a:gd name="T45" fmla="*/ 22 h 39"/>
                <a:gd name="T46" fmla="*/ 3 w 60"/>
                <a:gd name="T47" fmla="*/ 38 h 39"/>
                <a:gd name="T48" fmla="*/ 2 w 60"/>
                <a:gd name="T49" fmla="*/ 39 h 39"/>
                <a:gd name="T50" fmla="*/ 58 w 60"/>
                <a:gd name="T51" fmla="*/ 39 h 39"/>
                <a:gd name="T52" fmla="*/ 57 w 60"/>
                <a:gd name="T53" fmla="*/ 38 h 39"/>
                <a:gd name="T54" fmla="*/ 41 w 60"/>
                <a:gd name="T55" fmla="*/ 23 h 39"/>
                <a:gd name="T56" fmla="*/ 60 w 60"/>
                <a:gd name="T57" fmla="*/ 5 h 39"/>
                <a:gd name="T58" fmla="*/ 45 w 60"/>
                <a:gd name="T59" fmla="*/ 20 h 39"/>
                <a:gd name="T60" fmla="*/ 60 w 60"/>
                <a:gd name="T61" fmla="*/ 35 h 39"/>
                <a:gd name="T62" fmla="*/ 60 w 60"/>
                <a:gd name="T63" fmla="*/ 35 h 39"/>
                <a:gd name="T64" fmla="*/ 60 w 60"/>
                <a:gd name="T65" fmla="*/ 5 h 39"/>
                <a:gd name="T66" fmla="*/ 60 w 60"/>
                <a:gd name="T6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39">
                  <a:moveTo>
                    <a:pt x="0" y="4"/>
                  </a:moveTo>
                  <a:cubicBezTo>
                    <a:pt x="0" y="4"/>
                    <a:pt x="0" y="4"/>
                    <a:pt x="0" y="4"/>
                  </a:cubicBezTo>
                  <a:cubicBezTo>
                    <a:pt x="0" y="34"/>
                    <a:pt x="0" y="34"/>
                    <a:pt x="0" y="34"/>
                  </a:cubicBezTo>
                  <a:cubicBezTo>
                    <a:pt x="0" y="34"/>
                    <a:pt x="0" y="34"/>
                    <a:pt x="0" y="34"/>
                  </a:cubicBezTo>
                  <a:cubicBezTo>
                    <a:pt x="16" y="19"/>
                    <a:pt x="16" y="19"/>
                    <a:pt x="16" y="19"/>
                  </a:cubicBezTo>
                  <a:lnTo>
                    <a:pt x="0" y="4"/>
                  </a:lnTo>
                  <a:close/>
                  <a:moveTo>
                    <a:pt x="19" y="16"/>
                  </a:moveTo>
                  <a:cubicBezTo>
                    <a:pt x="22" y="19"/>
                    <a:pt x="22" y="19"/>
                    <a:pt x="22" y="19"/>
                  </a:cubicBezTo>
                  <a:cubicBezTo>
                    <a:pt x="25" y="22"/>
                    <a:pt x="25" y="22"/>
                    <a:pt x="25" y="22"/>
                  </a:cubicBezTo>
                  <a:cubicBezTo>
                    <a:pt x="27" y="24"/>
                    <a:pt x="29" y="24"/>
                    <a:pt x="30" y="24"/>
                  </a:cubicBezTo>
                  <a:cubicBezTo>
                    <a:pt x="32" y="24"/>
                    <a:pt x="34" y="24"/>
                    <a:pt x="35" y="22"/>
                  </a:cubicBezTo>
                  <a:cubicBezTo>
                    <a:pt x="38" y="20"/>
                    <a:pt x="38" y="20"/>
                    <a:pt x="38" y="20"/>
                  </a:cubicBezTo>
                  <a:cubicBezTo>
                    <a:pt x="41" y="17"/>
                    <a:pt x="41" y="17"/>
                    <a:pt x="41" y="17"/>
                  </a:cubicBezTo>
                  <a:cubicBezTo>
                    <a:pt x="57" y="1"/>
                    <a:pt x="57" y="1"/>
                    <a:pt x="57" y="1"/>
                  </a:cubicBezTo>
                  <a:cubicBezTo>
                    <a:pt x="58" y="0"/>
                    <a:pt x="58" y="0"/>
                    <a:pt x="59" y="0"/>
                  </a:cubicBezTo>
                  <a:cubicBezTo>
                    <a:pt x="2" y="0"/>
                    <a:pt x="2" y="0"/>
                    <a:pt x="2" y="0"/>
                  </a:cubicBezTo>
                  <a:cubicBezTo>
                    <a:pt x="2" y="0"/>
                    <a:pt x="2" y="0"/>
                    <a:pt x="3" y="1"/>
                  </a:cubicBezTo>
                  <a:lnTo>
                    <a:pt x="19" y="16"/>
                  </a:lnTo>
                  <a:close/>
                  <a:moveTo>
                    <a:pt x="41" y="23"/>
                  </a:moveTo>
                  <a:cubicBezTo>
                    <a:pt x="38" y="26"/>
                    <a:pt x="38" y="26"/>
                    <a:pt x="38" y="26"/>
                  </a:cubicBezTo>
                  <a:cubicBezTo>
                    <a:pt x="36" y="28"/>
                    <a:pt x="33" y="29"/>
                    <a:pt x="30" y="29"/>
                  </a:cubicBezTo>
                  <a:cubicBezTo>
                    <a:pt x="28" y="29"/>
                    <a:pt x="25" y="28"/>
                    <a:pt x="23" y="26"/>
                  </a:cubicBezTo>
                  <a:cubicBezTo>
                    <a:pt x="19" y="22"/>
                    <a:pt x="19" y="22"/>
                    <a:pt x="19" y="22"/>
                  </a:cubicBezTo>
                  <a:cubicBezTo>
                    <a:pt x="3" y="38"/>
                    <a:pt x="3" y="38"/>
                    <a:pt x="3" y="38"/>
                  </a:cubicBezTo>
                  <a:cubicBezTo>
                    <a:pt x="2" y="38"/>
                    <a:pt x="2" y="39"/>
                    <a:pt x="2" y="39"/>
                  </a:cubicBezTo>
                  <a:cubicBezTo>
                    <a:pt x="58" y="39"/>
                    <a:pt x="58" y="39"/>
                    <a:pt x="58" y="39"/>
                  </a:cubicBezTo>
                  <a:cubicBezTo>
                    <a:pt x="58" y="39"/>
                    <a:pt x="58" y="39"/>
                    <a:pt x="57" y="38"/>
                  </a:cubicBezTo>
                  <a:lnTo>
                    <a:pt x="41" y="23"/>
                  </a:lnTo>
                  <a:close/>
                  <a:moveTo>
                    <a:pt x="60" y="5"/>
                  </a:moveTo>
                  <a:cubicBezTo>
                    <a:pt x="45" y="20"/>
                    <a:pt x="45" y="20"/>
                    <a:pt x="45" y="20"/>
                  </a:cubicBezTo>
                  <a:cubicBezTo>
                    <a:pt x="60" y="35"/>
                    <a:pt x="60" y="35"/>
                    <a:pt x="60" y="35"/>
                  </a:cubicBezTo>
                  <a:cubicBezTo>
                    <a:pt x="60" y="35"/>
                    <a:pt x="60" y="35"/>
                    <a:pt x="60" y="35"/>
                  </a:cubicBezTo>
                  <a:cubicBezTo>
                    <a:pt x="60" y="5"/>
                    <a:pt x="60" y="5"/>
                    <a:pt x="60" y="5"/>
                  </a:cubicBezTo>
                  <a:cubicBezTo>
                    <a:pt x="60" y="5"/>
                    <a:pt x="60" y="5"/>
                    <a:pt x="60" y="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8" name="Freeform 123"/>
            <p:cNvSpPr>
              <a:spLocks noEditPoints="1"/>
            </p:cNvSpPr>
            <p:nvPr/>
          </p:nvSpPr>
          <p:spPr bwMode="auto">
            <a:xfrm>
              <a:off x="6384308" y="1546232"/>
              <a:ext cx="522259" cy="340921"/>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9" name="组合 48"/>
          <p:cNvGrpSpPr/>
          <p:nvPr/>
        </p:nvGrpSpPr>
        <p:grpSpPr>
          <a:xfrm>
            <a:off x="1058969" y="1786652"/>
            <a:ext cx="639701" cy="634546"/>
            <a:chOff x="3033145" y="1270594"/>
            <a:chExt cx="899446" cy="892198"/>
          </a:xfrm>
        </p:grpSpPr>
        <p:sp>
          <p:nvSpPr>
            <p:cNvPr id="50" name="Oval 136"/>
            <p:cNvSpPr>
              <a:spLocks noChangeArrowheads="1"/>
            </p:cNvSpPr>
            <p:nvPr/>
          </p:nvSpPr>
          <p:spPr bwMode="auto">
            <a:xfrm>
              <a:off x="3033145" y="1270594"/>
              <a:ext cx="899446" cy="892198"/>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1" name="Oval 137"/>
            <p:cNvSpPr>
              <a:spLocks noChangeArrowheads="1"/>
            </p:cNvSpPr>
            <p:nvPr/>
          </p:nvSpPr>
          <p:spPr bwMode="auto">
            <a:xfrm>
              <a:off x="3083920" y="1314115"/>
              <a:ext cx="797896" cy="797900"/>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2" name="Freeform 138"/>
            <p:cNvSpPr/>
            <p:nvPr/>
          </p:nvSpPr>
          <p:spPr bwMode="auto">
            <a:xfrm>
              <a:off x="3083920" y="1502710"/>
              <a:ext cx="703599" cy="616559"/>
            </a:xfrm>
            <a:custGeom>
              <a:avLst/>
              <a:gdLst>
                <a:gd name="T0" fmla="*/ 52 w 82"/>
                <a:gd name="T1" fmla="*/ 55 h 72"/>
                <a:gd name="T2" fmla="*/ 55 w 82"/>
                <a:gd name="T3" fmla="*/ 43 h 72"/>
                <a:gd name="T4" fmla="*/ 62 w 82"/>
                <a:gd name="T5" fmla="*/ 36 h 72"/>
                <a:gd name="T6" fmla="*/ 64 w 82"/>
                <a:gd name="T7" fmla="*/ 34 h 72"/>
                <a:gd name="T8" fmla="*/ 71 w 82"/>
                <a:gd name="T9" fmla="*/ 27 h 72"/>
                <a:gd name="T10" fmla="*/ 73 w 82"/>
                <a:gd name="T11" fmla="*/ 24 h 72"/>
                <a:gd name="T12" fmla="*/ 82 w 82"/>
                <a:gd name="T13" fmla="*/ 17 h 72"/>
                <a:gd name="T14" fmla="*/ 62 w 82"/>
                <a:gd name="T15" fmla="*/ 3 h 72"/>
                <a:gd name="T16" fmla="*/ 50 w 82"/>
                <a:gd name="T17" fmla="*/ 0 h 72"/>
                <a:gd name="T18" fmla="*/ 26 w 82"/>
                <a:gd name="T19" fmla="*/ 5 h 72"/>
                <a:gd name="T20" fmla="*/ 9 w 82"/>
                <a:gd name="T21" fmla="*/ 12 h 72"/>
                <a:gd name="T22" fmla="*/ 0 w 82"/>
                <a:gd name="T23" fmla="*/ 21 h 72"/>
                <a:gd name="T24" fmla="*/ 0 w 82"/>
                <a:gd name="T25" fmla="*/ 25 h 72"/>
                <a:gd name="T26" fmla="*/ 34 w 82"/>
                <a:gd name="T27" fmla="*/ 72 h 72"/>
                <a:gd name="T28" fmla="*/ 52 w 82"/>
                <a:gd name="T29"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72">
                  <a:moveTo>
                    <a:pt x="52" y="55"/>
                  </a:moveTo>
                  <a:cubicBezTo>
                    <a:pt x="55" y="43"/>
                    <a:pt x="55" y="43"/>
                    <a:pt x="55" y="43"/>
                  </a:cubicBezTo>
                  <a:cubicBezTo>
                    <a:pt x="62" y="36"/>
                    <a:pt x="62" y="36"/>
                    <a:pt x="62" y="36"/>
                  </a:cubicBezTo>
                  <a:cubicBezTo>
                    <a:pt x="64" y="34"/>
                    <a:pt x="64" y="34"/>
                    <a:pt x="64" y="34"/>
                  </a:cubicBezTo>
                  <a:cubicBezTo>
                    <a:pt x="71" y="27"/>
                    <a:pt x="71" y="27"/>
                    <a:pt x="71" y="27"/>
                  </a:cubicBezTo>
                  <a:cubicBezTo>
                    <a:pt x="73" y="24"/>
                    <a:pt x="73" y="24"/>
                    <a:pt x="73" y="24"/>
                  </a:cubicBezTo>
                  <a:cubicBezTo>
                    <a:pt x="82" y="17"/>
                    <a:pt x="82" y="17"/>
                    <a:pt x="82" y="17"/>
                  </a:cubicBezTo>
                  <a:cubicBezTo>
                    <a:pt x="82" y="17"/>
                    <a:pt x="63" y="3"/>
                    <a:pt x="62" y="3"/>
                  </a:cubicBezTo>
                  <a:cubicBezTo>
                    <a:pt x="61" y="3"/>
                    <a:pt x="50" y="0"/>
                    <a:pt x="50" y="0"/>
                  </a:cubicBezTo>
                  <a:cubicBezTo>
                    <a:pt x="26" y="5"/>
                    <a:pt x="26" y="5"/>
                    <a:pt x="26" y="5"/>
                  </a:cubicBezTo>
                  <a:cubicBezTo>
                    <a:pt x="9" y="12"/>
                    <a:pt x="9" y="12"/>
                    <a:pt x="9" y="12"/>
                  </a:cubicBezTo>
                  <a:cubicBezTo>
                    <a:pt x="0" y="21"/>
                    <a:pt x="0" y="21"/>
                    <a:pt x="0" y="21"/>
                  </a:cubicBezTo>
                  <a:cubicBezTo>
                    <a:pt x="0" y="23"/>
                    <a:pt x="0" y="24"/>
                    <a:pt x="0" y="25"/>
                  </a:cubicBezTo>
                  <a:cubicBezTo>
                    <a:pt x="0" y="49"/>
                    <a:pt x="16" y="72"/>
                    <a:pt x="34" y="72"/>
                  </a:cubicBezTo>
                  <a:lnTo>
                    <a:pt x="52" y="5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3" name="Freeform 139"/>
            <p:cNvSpPr/>
            <p:nvPr/>
          </p:nvSpPr>
          <p:spPr bwMode="auto">
            <a:xfrm>
              <a:off x="3323289" y="16985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4" name="Freeform 140"/>
            <p:cNvSpPr/>
            <p:nvPr/>
          </p:nvSpPr>
          <p:spPr bwMode="auto">
            <a:xfrm>
              <a:off x="3392198" y="18363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5" name="Freeform 141"/>
            <p:cNvSpPr/>
            <p:nvPr/>
          </p:nvSpPr>
          <p:spPr bwMode="auto">
            <a:xfrm>
              <a:off x="3239873" y="15716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6" name="Freeform 142"/>
            <p:cNvSpPr/>
            <p:nvPr/>
          </p:nvSpPr>
          <p:spPr bwMode="auto">
            <a:xfrm>
              <a:off x="3152830" y="14338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7" name="Freeform 143"/>
            <p:cNvSpPr/>
            <p:nvPr/>
          </p:nvSpPr>
          <p:spPr bwMode="auto">
            <a:xfrm>
              <a:off x="3334170" y="16913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8" name="Freeform 144"/>
            <p:cNvSpPr/>
            <p:nvPr/>
          </p:nvSpPr>
          <p:spPr bwMode="auto">
            <a:xfrm>
              <a:off x="3399452" y="18182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9" name="Freeform 145"/>
            <p:cNvSpPr/>
            <p:nvPr/>
          </p:nvSpPr>
          <p:spPr bwMode="auto">
            <a:xfrm>
              <a:off x="3247126" y="15534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0" name="Freeform 146"/>
            <p:cNvSpPr/>
            <p:nvPr/>
          </p:nvSpPr>
          <p:spPr bwMode="auto">
            <a:xfrm>
              <a:off x="3160083" y="14265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1" name="组合 60"/>
          <p:cNvGrpSpPr/>
          <p:nvPr/>
        </p:nvGrpSpPr>
        <p:grpSpPr>
          <a:xfrm>
            <a:off x="6971356" y="1602557"/>
            <a:ext cx="686549" cy="683795"/>
            <a:chOff x="4084917" y="2315118"/>
            <a:chExt cx="903073" cy="899451"/>
          </a:xfrm>
        </p:grpSpPr>
        <p:sp>
          <p:nvSpPr>
            <p:cNvPr id="62" name="Oval 187"/>
            <p:cNvSpPr>
              <a:spLocks noChangeArrowheads="1"/>
            </p:cNvSpPr>
            <p:nvPr/>
          </p:nvSpPr>
          <p:spPr bwMode="auto">
            <a:xfrm>
              <a:off x="4084917" y="2315118"/>
              <a:ext cx="903073" cy="899451"/>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3" name="Oval 188"/>
            <p:cNvSpPr>
              <a:spLocks noChangeArrowheads="1"/>
            </p:cNvSpPr>
            <p:nvPr/>
          </p:nvSpPr>
          <p:spPr bwMode="auto">
            <a:xfrm>
              <a:off x="4139319" y="2369520"/>
              <a:ext cx="794269" cy="794274"/>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4" name="Freeform 189"/>
            <p:cNvSpPr/>
            <p:nvPr/>
          </p:nvSpPr>
          <p:spPr bwMode="auto">
            <a:xfrm>
              <a:off x="4121185" y="2478325"/>
              <a:ext cx="692719" cy="721737"/>
            </a:xfrm>
            <a:custGeom>
              <a:avLst/>
              <a:gdLst>
                <a:gd name="T0" fmla="*/ 0 w 81"/>
                <a:gd name="T1" fmla="*/ 35 h 84"/>
                <a:gd name="T2" fmla="*/ 6 w 81"/>
                <a:gd name="T3" fmla="*/ 53 h 84"/>
                <a:gd name="T4" fmla="*/ 16 w 81"/>
                <a:gd name="T5" fmla="*/ 71 h 84"/>
                <a:gd name="T6" fmla="*/ 45 w 81"/>
                <a:gd name="T7" fmla="*/ 84 h 84"/>
                <a:gd name="T8" fmla="*/ 73 w 81"/>
                <a:gd name="T9" fmla="*/ 56 h 84"/>
                <a:gd name="T10" fmla="*/ 81 w 81"/>
                <a:gd name="T11" fmla="*/ 36 h 84"/>
                <a:gd name="T12" fmla="*/ 81 w 81"/>
                <a:gd name="T13" fmla="*/ 31 h 84"/>
                <a:gd name="T14" fmla="*/ 73 w 81"/>
                <a:gd name="T15" fmla="*/ 13 h 84"/>
                <a:gd name="T16" fmla="*/ 71 w 81"/>
                <a:gd name="T17" fmla="*/ 10 h 84"/>
                <a:gd name="T18" fmla="*/ 56 w 81"/>
                <a:gd name="T19" fmla="*/ 2 h 84"/>
                <a:gd name="T20" fmla="*/ 47 w 81"/>
                <a:gd name="T21" fmla="*/ 0 h 84"/>
                <a:gd name="T22" fmla="*/ 24 w 81"/>
                <a:gd name="T23" fmla="*/ 10 h 84"/>
                <a:gd name="T24" fmla="*/ 0 w 81"/>
                <a:gd name="T25"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4">
                  <a:moveTo>
                    <a:pt x="0" y="35"/>
                  </a:moveTo>
                  <a:cubicBezTo>
                    <a:pt x="6" y="53"/>
                    <a:pt x="6" y="53"/>
                    <a:pt x="6" y="53"/>
                  </a:cubicBezTo>
                  <a:cubicBezTo>
                    <a:pt x="16" y="71"/>
                    <a:pt x="16" y="71"/>
                    <a:pt x="16" y="71"/>
                  </a:cubicBezTo>
                  <a:cubicBezTo>
                    <a:pt x="16" y="71"/>
                    <a:pt x="44" y="84"/>
                    <a:pt x="45" y="84"/>
                  </a:cubicBezTo>
                  <a:cubicBezTo>
                    <a:pt x="46" y="84"/>
                    <a:pt x="73" y="56"/>
                    <a:pt x="73" y="56"/>
                  </a:cubicBezTo>
                  <a:cubicBezTo>
                    <a:pt x="81" y="36"/>
                    <a:pt x="81" y="36"/>
                    <a:pt x="81" y="36"/>
                  </a:cubicBezTo>
                  <a:cubicBezTo>
                    <a:pt x="81" y="31"/>
                    <a:pt x="81" y="31"/>
                    <a:pt x="81" y="31"/>
                  </a:cubicBezTo>
                  <a:cubicBezTo>
                    <a:pt x="73" y="13"/>
                    <a:pt x="73" y="13"/>
                    <a:pt x="73" y="13"/>
                  </a:cubicBezTo>
                  <a:cubicBezTo>
                    <a:pt x="71" y="10"/>
                    <a:pt x="71" y="10"/>
                    <a:pt x="71" y="10"/>
                  </a:cubicBezTo>
                  <a:cubicBezTo>
                    <a:pt x="56" y="2"/>
                    <a:pt x="56" y="2"/>
                    <a:pt x="56" y="2"/>
                  </a:cubicBezTo>
                  <a:cubicBezTo>
                    <a:pt x="56" y="2"/>
                    <a:pt x="51" y="0"/>
                    <a:pt x="47" y="0"/>
                  </a:cubicBezTo>
                  <a:cubicBezTo>
                    <a:pt x="42" y="0"/>
                    <a:pt x="24" y="10"/>
                    <a:pt x="24" y="10"/>
                  </a:cubicBezTo>
                  <a:lnTo>
                    <a:pt x="0" y="3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5" name="Freeform 190"/>
            <p:cNvSpPr>
              <a:spLocks noEditPoints="1"/>
            </p:cNvSpPr>
            <p:nvPr/>
          </p:nvSpPr>
          <p:spPr bwMode="auto">
            <a:xfrm>
              <a:off x="4240869" y="2489205"/>
              <a:ext cx="573034" cy="573038"/>
            </a:xfrm>
            <a:custGeom>
              <a:avLst/>
              <a:gdLst>
                <a:gd name="T0" fmla="*/ 67 w 67"/>
                <a:gd name="T1" fmla="*/ 32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0 w 67"/>
                <a:gd name="T29" fmla="*/ 56 h 67"/>
                <a:gd name="T30" fmla="*/ 46 w 67"/>
                <a:gd name="T31" fmla="*/ 5 h 67"/>
                <a:gd name="T32" fmla="*/ 50 w 67"/>
                <a:gd name="T33" fmla="*/ 11 h 67"/>
                <a:gd name="T34" fmla="*/ 42 w 67"/>
                <a:gd name="T35" fmla="*/ 1 h 67"/>
                <a:gd name="T36" fmla="*/ 49 w 67"/>
                <a:gd name="T37" fmla="*/ 15 h 67"/>
                <a:gd name="T38" fmla="*/ 35 w 67"/>
                <a:gd name="T39" fmla="*/ 32 h 67"/>
                <a:gd name="T40" fmla="*/ 49 w 67"/>
                <a:gd name="T41" fmla="*/ 15 h 67"/>
                <a:gd name="T42" fmla="*/ 20 w 67"/>
                <a:gd name="T43" fmla="*/ 12 h 67"/>
                <a:gd name="T44" fmla="*/ 32 w 67"/>
                <a:gd name="T45" fmla="*/ 0 h 67"/>
                <a:gd name="T46" fmla="*/ 14 w 67"/>
                <a:gd name="T47" fmla="*/ 32 h 67"/>
                <a:gd name="T48" fmla="*/ 32 w 67"/>
                <a:gd name="T49" fmla="*/ 17 h 67"/>
                <a:gd name="T50" fmla="*/ 14 w 67"/>
                <a:gd name="T51" fmla="*/ 32 h 67"/>
                <a:gd name="T52" fmla="*/ 8 w 67"/>
                <a:gd name="T53" fmla="*/ 12 h 67"/>
                <a:gd name="T54" fmla="*/ 10 w 67"/>
                <a:gd name="T55" fmla="*/ 32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4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6" y="32"/>
                  </a:moveTo>
                  <a:cubicBezTo>
                    <a:pt x="67" y="32"/>
                    <a:pt x="67" y="32"/>
                    <a:pt x="67" y="32"/>
                  </a:cubicBezTo>
                  <a:cubicBezTo>
                    <a:pt x="66" y="24"/>
                    <a:pt x="64" y="17"/>
                    <a:pt x="59" y="12"/>
                  </a:cubicBezTo>
                  <a:cubicBezTo>
                    <a:pt x="57" y="13"/>
                    <a:pt x="54" y="14"/>
                    <a:pt x="52" y="14"/>
                  </a:cubicBezTo>
                  <a:cubicBezTo>
                    <a:pt x="55" y="20"/>
                    <a:pt x="56" y="25"/>
                    <a:pt x="56" y="32"/>
                  </a:cubicBezTo>
                  <a:close/>
                  <a:moveTo>
                    <a:pt x="35" y="50"/>
                  </a:moveTo>
                  <a:cubicBezTo>
                    <a:pt x="40" y="50"/>
                    <a:pt x="44" y="51"/>
                    <a:pt x="49" y="52"/>
                  </a:cubicBezTo>
                  <a:cubicBezTo>
                    <a:pt x="51" y="47"/>
                    <a:pt x="53" y="41"/>
                    <a:pt x="53" y="35"/>
                  </a:cubicBezTo>
                  <a:cubicBezTo>
                    <a:pt x="35" y="35"/>
                    <a:pt x="35" y="35"/>
                    <a:pt x="35" y="35"/>
                  </a:cubicBezTo>
                  <a:lnTo>
                    <a:pt x="35" y="50"/>
                  </a:lnTo>
                  <a:close/>
                  <a:moveTo>
                    <a:pt x="43" y="7"/>
                  </a:moveTo>
                  <a:cubicBezTo>
                    <a:pt x="41" y="4"/>
                    <a:pt x="38" y="2"/>
                    <a:pt x="35" y="0"/>
                  </a:cubicBezTo>
                  <a:cubicBezTo>
                    <a:pt x="35" y="14"/>
                    <a:pt x="35" y="14"/>
                    <a:pt x="35" y="14"/>
                  </a:cubicBezTo>
                  <a:cubicBezTo>
                    <a:pt x="39" y="14"/>
                    <a:pt x="43" y="13"/>
                    <a:pt x="47" y="12"/>
                  </a:cubicBezTo>
                  <a:cubicBezTo>
                    <a:pt x="46" y="10"/>
                    <a:pt x="45" y="9"/>
                    <a:pt x="43" y="7"/>
                  </a:cubicBezTo>
                  <a:close/>
                  <a:moveTo>
                    <a:pt x="47" y="55"/>
                  </a:moveTo>
                  <a:cubicBezTo>
                    <a:pt x="43" y="54"/>
                    <a:pt x="39" y="54"/>
                    <a:pt x="35" y="54"/>
                  </a:cubicBezTo>
                  <a:cubicBezTo>
                    <a:pt x="35" y="67"/>
                    <a:pt x="35" y="67"/>
                    <a:pt x="35" y="67"/>
                  </a:cubicBezTo>
                  <a:cubicBezTo>
                    <a:pt x="38" y="65"/>
                    <a:pt x="41" y="63"/>
                    <a:pt x="43" y="60"/>
                  </a:cubicBezTo>
                  <a:cubicBezTo>
                    <a:pt x="45" y="58"/>
                    <a:pt x="46" y="57"/>
                    <a:pt x="47" y="55"/>
                  </a:cubicBezTo>
                  <a:close/>
                  <a:moveTo>
                    <a:pt x="56" y="35"/>
                  </a:moveTo>
                  <a:cubicBezTo>
                    <a:pt x="56" y="41"/>
                    <a:pt x="55" y="47"/>
                    <a:pt x="52" y="53"/>
                  </a:cubicBezTo>
                  <a:cubicBezTo>
                    <a:pt x="54" y="54"/>
                    <a:pt x="57" y="54"/>
                    <a:pt x="59" y="55"/>
                  </a:cubicBezTo>
                  <a:cubicBezTo>
                    <a:pt x="64" y="50"/>
                    <a:pt x="67" y="43"/>
                    <a:pt x="67" y="35"/>
                  </a:cubicBezTo>
                  <a:lnTo>
                    <a:pt x="56" y="35"/>
                  </a:lnTo>
                  <a:close/>
                  <a:moveTo>
                    <a:pt x="46" y="62"/>
                  </a:moveTo>
                  <a:cubicBezTo>
                    <a:pt x="46" y="62"/>
                    <a:pt x="46" y="62"/>
                    <a:pt x="46" y="62"/>
                  </a:cubicBezTo>
                  <a:cubicBezTo>
                    <a:pt x="45" y="64"/>
                    <a:pt x="43" y="65"/>
                    <a:pt x="42" y="66"/>
                  </a:cubicBezTo>
                  <a:cubicBezTo>
                    <a:pt x="47" y="65"/>
                    <a:pt x="52" y="62"/>
                    <a:pt x="57" y="58"/>
                  </a:cubicBezTo>
                  <a:cubicBezTo>
                    <a:pt x="55" y="57"/>
                    <a:pt x="53" y="56"/>
                    <a:pt x="50" y="56"/>
                  </a:cubicBezTo>
                  <a:cubicBezTo>
                    <a:pt x="49" y="58"/>
                    <a:pt x="48" y="60"/>
                    <a:pt x="46" y="62"/>
                  </a:cubicBezTo>
                  <a:close/>
                  <a:moveTo>
                    <a:pt x="46" y="5"/>
                  </a:moveTo>
                  <a:cubicBezTo>
                    <a:pt x="46" y="5"/>
                    <a:pt x="46" y="5"/>
                    <a:pt x="46" y="5"/>
                  </a:cubicBezTo>
                  <a:cubicBezTo>
                    <a:pt x="48" y="7"/>
                    <a:pt x="49" y="9"/>
                    <a:pt x="50" y="11"/>
                  </a:cubicBezTo>
                  <a:cubicBezTo>
                    <a:pt x="53" y="11"/>
                    <a:pt x="55" y="10"/>
                    <a:pt x="57" y="9"/>
                  </a:cubicBezTo>
                  <a:cubicBezTo>
                    <a:pt x="52" y="5"/>
                    <a:pt x="47" y="3"/>
                    <a:pt x="42" y="1"/>
                  </a:cubicBezTo>
                  <a:cubicBezTo>
                    <a:pt x="43" y="2"/>
                    <a:pt x="45" y="4"/>
                    <a:pt x="46" y="5"/>
                  </a:cubicBezTo>
                  <a:close/>
                  <a:moveTo>
                    <a:pt x="49" y="15"/>
                  </a:moveTo>
                  <a:cubicBezTo>
                    <a:pt x="44" y="16"/>
                    <a:pt x="40" y="17"/>
                    <a:pt x="35" y="17"/>
                  </a:cubicBezTo>
                  <a:cubicBezTo>
                    <a:pt x="35" y="32"/>
                    <a:pt x="35" y="32"/>
                    <a:pt x="35" y="32"/>
                  </a:cubicBezTo>
                  <a:cubicBezTo>
                    <a:pt x="53" y="32"/>
                    <a:pt x="53" y="32"/>
                    <a:pt x="53" y="32"/>
                  </a:cubicBezTo>
                  <a:cubicBezTo>
                    <a:pt x="53" y="26"/>
                    <a:pt x="51" y="20"/>
                    <a:pt x="49" y="15"/>
                  </a:cubicBezTo>
                  <a:close/>
                  <a:moveTo>
                    <a:pt x="23" y="7"/>
                  </a:moveTo>
                  <a:cubicBezTo>
                    <a:pt x="22" y="9"/>
                    <a:pt x="21" y="10"/>
                    <a:pt x="20" y="12"/>
                  </a:cubicBezTo>
                  <a:cubicBezTo>
                    <a:pt x="23" y="13"/>
                    <a:pt x="27" y="14"/>
                    <a:pt x="32" y="14"/>
                  </a:cubicBezTo>
                  <a:cubicBezTo>
                    <a:pt x="32" y="0"/>
                    <a:pt x="32" y="0"/>
                    <a:pt x="32" y="0"/>
                  </a:cubicBezTo>
                  <a:cubicBezTo>
                    <a:pt x="29" y="2"/>
                    <a:pt x="26" y="4"/>
                    <a:pt x="23" y="7"/>
                  </a:cubicBezTo>
                  <a:close/>
                  <a:moveTo>
                    <a:pt x="14" y="32"/>
                  </a:moveTo>
                  <a:cubicBezTo>
                    <a:pt x="32" y="32"/>
                    <a:pt x="32" y="32"/>
                    <a:pt x="32" y="32"/>
                  </a:cubicBezTo>
                  <a:cubicBezTo>
                    <a:pt x="32" y="17"/>
                    <a:pt x="32" y="17"/>
                    <a:pt x="32" y="17"/>
                  </a:cubicBezTo>
                  <a:cubicBezTo>
                    <a:pt x="27" y="17"/>
                    <a:pt x="22" y="16"/>
                    <a:pt x="18" y="15"/>
                  </a:cubicBezTo>
                  <a:cubicBezTo>
                    <a:pt x="15" y="20"/>
                    <a:pt x="14" y="26"/>
                    <a:pt x="14" y="32"/>
                  </a:cubicBezTo>
                  <a:close/>
                  <a:moveTo>
                    <a:pt x="15" y="14"/>
                  </a:moveTo>
                  <a:cubicBezTo>
                    <a:pt x="12" y="14"/>
                    <a:pt x="10" y="13"/>
                    <a:pt x="8" y="12"/>
                  </a:cubicBezTo>
                  <a:cubicBezTo>
                    <a:pt x="3" y="17"/>
                    <a:pt x="0" y="24"/>
                    <a:pt x="0" y="32"/>
                  </a:cubicBezTo>
                  <a:cubicBezTo>
                    <a:pt x="10" y="32"/>
                    <a:pt x="10" y="32"/>
                    <a:pt x="10" y="32"/>
                  </a:cubicBezTo>
                  <a:cubicBezTo>
                    <a:pt x="11" y="25"/>
                    <a:pt x="12" y="20"/>
                    <a:pt x="15" y="14"/>
                  </a:cubicBezTo>
                  <a:close/>
                  <a:moveTo>
                    <a:pt x="21" y="5"/>
                  </a:moveTo>
                  <a:cubicBezTo>
                    <a:pt x="22" y="4"/>
                    <a:pt x="23" y="2"/>
                    <a:pt x="25" y="1"/>
                  </a:cubicBezTo>
                  <a:cubicBezTo>
                    <a:pt x="19" y="3"/>
                    <a:pt x="14" y="5"/>
                    <a:pt x="10" y="9"/>
                  </a:cubicBezTo>
                  <a:cubicBezTo>
                    <a:pt x="12" y="10"/>
                    <a:pt x="14" y="11"/>
                    <a:pt x="16" y="11"/>
                  </a:cubicBezTo>
                  <a:cubicBezTo>
                    <a:pt x="17" y="9"/>
                    <a:pt x="19" y="7"/>
                    <a:pt x="21" y="5"/>
                  </a:cubicBezTo>
                  <a:close/>
                  <a:moveTo>
                    <a:pt x="10" y="35"/>
                  </a:moveTo>
                  <a:cubicBezTo>
                    <a:pt x="0" y="35"/>
                    <a:pt x="0" y="35"/>
                    <a:pt x="0" y="35"/>
                  </a:cubicBezTo>
                  <a:cubicBezTo>
                    <a:pt x="0" y="43"/>
                    <a:pt x="3" y="50"/>
                    <a:pt x="8" y="55"/>
                  </a:cubicBezTo>
                  <a:cubicBezTo>
                    <a:pt x="10" y="54"/>
                    <a:pt x="12" y="54"/>
                    <a:pt x="15" y="53"/>
                  </a:cubicBezTo>
                  <a:cubicBezTo>
                    <a:pt x="12" y="47"/>
                    <a:pt x="10" y="41"/>
                    <a:pt x="10" y="35"/>
                  </a:cubicBezTo>
                  <a:close/>
                  <a:moveTo>
                    <a:pt x="21" y="62"/>
                  </a:moveTo>
                  <a:cubicBezTo>
                    <a:pt x="19" y="60"/>
                    <a:pt x="17" y="58"/>
                    <a:pt x="16" y="56"/>
                  </a:cubicBezTo>
                  <a:cubicBezTo>
                    <a:pt x="14" y="56"/>
                    <a:pt x="12" y="57"/>
                    <a:pt x="10" y="58"/>
                  </a:cubicBezTo>
                  <a:cubicBezTo>
                    <a:pt x="14" y="62"/>
                    <a:pt x="19" y="65"/>
                    <a:pt x="25" y="66"/>
                  </a:cubicBezTo>
                  <a:cubicBezTo>
                    <a:pt x="23" y="65"/>
                    <a:pt x="22" y="64"/>
                    <a:pt x="21" y="62"/>
                  </a:cubicBezTo>
                  <a:close/>
                  <a:moveTo>
                    <a:pt x="18" y="52"/>
                  </a:moveTo>
                  <a:cubicBezTo>
                    <a:pt x="22" y="51"/>
                    <a:pt x="27" y="50"/>
                    <a:pt x="32" y="50"/>
                  </a:cubicBezTo>
                  <a:cubicBezTo>
                    <a:pt x="32" y="35"/>
                    <a:pt x="32" y="35"/>
                    <a:pt x="32" y="35"/>
                  </a:cubicBezTo>
                  <a:cubicBezTo>
                    <a:pt x="14" y="35"/>
                    <a:pt x="14" y="35"/>
                    <a:pt x="14" y="35"/>
                  </a:cubicBezTo>
                  <a:cubicBezTo>
                    <a:pt x="14" y="41"/>
                    <a:pt x="15" y="47"/>
                    <a:pt x="18" y="52"/>
                  </a:cubicBezTo>
                  <a:close/>
                  <a:moveTo>
                    <a:pt x="23" y="60"/>
                  </a:moveTo>
                  <a:cubicBezTo>
                    <a:pt x="26" y="63"/>
                    <a:pt x="29" y="65"/>
                    <a:pt x="32" y="67"/>
                  </a:cubicBezTo>
                  <a:cubicBezTo>
                    <a:pt x="32" y="54"/>
                    <a:pt x="32" y="54"/>
                    <a:pt x="32" y="54"/>
                  </a:cubicBezTo>
                  <a:cubicBezTo>
                    <a:pt x="27" y="54"/>
                    <a:pt x="23" y="54"/>
                    <a:pt x="20" y="55"/>
                  </a:cubicBezTo>
                  <a:cubicBezTo>
                    <a:pt x="21" y="57"/>
                    <a:pt x="22" y="58"/>
                    <a:pt x="23" y="60"/>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6" name="Freeform 191"/>
            <p:cNvSpPr>
              <a:spLocks noEditPoints="1"/>
            </p:cNvSpPr>
            <p:nvPr/>
          </p:nvSpPr>
          <p:spPr bwMode="auto">
            <a:xfrm>
              <a:off x="4248123" y="2478325"/>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7" name="组合 66"/>
          <p:cNvGrpSpPr/>
          <p:nvPr/>
        </p:nvGrpSpPr>
        <p:grpSpPr>
          <a:xfrm>
            <a:off x="2782895" y="1732482"/>
            <a:ext cx="634543" cy="634547"/>
            <a:chOff x="3033145" y="2315118"/>
            <a:chExt cx="899446" cy="899451"/>
          </a:xfrm>
        </p:grpSpPr>
        <p:sp>
          <p:nvSpPr>
            <p:cNvPr id="68" name="Oval 208"/>
            <p:cNvSpPr>
              <a:spLocks noChangeArrowheads="1"/>
            </p:cNvSpPr>
            <p:nvPr/>
          </p:nvSpPr>
          <p:spPr bwMode="auto">
            <a:xfrm>
              <a:off x="3033145" y="2315118"/>
              <a:ext cx="899446" cy="899451"/>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9" name="Oval 209"/>
            <p:cNvSpPr>
              <a:spLocks noChangeArrowheads="1"/>
            </p:cNvSpPr>
            <p:nvPr/>
          </p:nvSpPr>
          <p:spPr bwMode="auto">
            <a:xfrm>
              <a:off x="3083920" y="2369520"/>
              <a:ext cx="797896" cy="794274"/>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0" name="Freeform 210"/>
            <p:cNvSpPr/>
            <p:nvPr/>
          </p:nvSpPr>
          <p:spPr bwMode="auto">
            <a:xfrm>
              <a:off x="3058533" y="2590756"/>
              <a:ext cx="667331" cy="598425"/>
            </a:xfrm>
            <a:custGeom>
              <a:avLst/>
              <a:gdLst>
                <a:gd name="T0" fmla="*/ 33 w 184"/>
                <a:gd name="T1" fmla="*/ 0 h 165"/>
                <a:gd name="T2" fmla="*/ 0 w 184"/>
                <a:gd name="T3" fmla="*/ 35 h 165"/>
                <a:gd name="T4" fmla="*/ 26 w 184"/>
                <a:gd name="T5" fmla="*/ 125 h 165"/>
                <a:gd name="T6" fmla="*/ 90 w 184"/>
                <a:gd name="T7" fmla="*/ 161 h 165"/>
                <a:gd name="T8" fmla="*/ 123 w 184"/>
                <a:gd name="T9" fmla="*/ 165 h 165"/>
                <a:gd name="T10" fmla="*/ 165 w 184"/>
                <a:gd name="T11" fmla="*/ 123 h 165"/>
                <a:gd name="T12" fmla="*/ 156 w 184"/>
                <a:gd name="T13" fmla="*/ 102 h 165"/>
                <a:gd name="T14" fmla="*/ 170 w 184"/>
                <a:gd name="T15" fmla="*/ 87 h 165"/>
                <a:gd name="T16" fmla="*/ 184 w 184"/>
                <a:gd name="T17" fmla="*/ 31 h 165"/>
                <a:gd name="T18" fmla="*/ 83 w 184"/>
                <a:gd name="T19" fmla="*/ 28 h 165"/>
                <a:gd name="T20" fmla="*/ 76 w 184"/>
                <a:gd name="T21" fmla="*/ 5 h 165"/>
                <a:gd name="T22" fmla="*/ 50 w 184"/>
                <a:gd name="T23" fmla="*/ 0 h 165"/>
                <a:gd name="T24" fmla="*/ 33 w 184"/>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65">
                  <a:moveTo>
                    <a:pt x="33" y="0"/>
                  </a:moveTo>
                  <a:lnTo>
                    <a:pt x="0" y="35"/>
                  </a:lnTo>
                  <a:lnTo>
                    <a:pt x="26" y="125"/>
                  </a:lnTo>
                  <a:lnTo>
                    <a:pt x="90" y="161"/>
                  </a:lnTo>
                  <a:lnTo>
                    <a:pt x="123" y="165"/>
                  </a:lnTo>
                  <a:lnTo>
                    <a:pt x="165" y="123"/>
                  </a:lnTo>
                  <a:lnTo>
                    <a:pt x="156" y="102"/>
                  </a:lnTo>
                  <a:lnTo>
                    <a:pt x="170" y="87"/>
                  </a:lnTo>
                  <a:lnTo>
                    <a:pt x="184" y="31"/>
                  </a:lnTo>
                  <a:lnTo>
                    <a:pt x="83" y="28"/>
                  </a:lnTo>
                  <a:lnTo>
                    <a:pt x="76" y="5"/>
                  </a:lnTo>
                  <a:lnTo>
                    <a:pt x="50" y="0"/>
                  </a:lnTo>
                  <a:lnTo>
                    <a:pt x="33"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1" name="Oval 211"/>
            <p:cNvSpPr>
              <a:spLocks noChangeArrowheads="1"/>
            </p:cNvSpPr>
            <p:nvPr/>
          </p:nvSpPr>
          <p:spPr bwMode="auto">
            <a:xfrm>
              <a:off x="3392198" y="2949811"/>
              <a:ext cx="101550"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2" name="Oval 212"/>
            <p:cNvSpPr>
              <a:spLocks noChangeArrowheads="1"/>
            </p:cNvSpPr>
            <p:nvPr/>
          </p:nvSpPr>
          <p:spPr bwMode="auto">
            <a:xfrm>
              <a:off x="3573538" y="2949811"/>
              <a:ext cx="94297"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3" name="Freeform 213"/>
            <p:cNvSpPr>
              <a:spLocks noEditPoints="1"/>
            </p:cNvSpPr>
            <p:nvPr/>
          </p:nvSpPr>
          <p:spPr bwMode="auto">
            <a:xfrm>
              <a:off x="3178217" y="2583503"/>
              <a:ext cx="591168" cy="340921"/>
            </a:xfrm>
            <a:custGeom>
              <a:avLst/>
              <a:gdLst>
                <a:gd name="T0" fmla="*/ 66 w 69"/>
                <a:gd name="T1" fmla="*/ 12 h 40"/>
                <a:gd name="T2" fmla="*/ 26 w 69"/>
                <a:gd name="T3" fmla="*/ 12 h 40"/>
                <a:gd name="T4" fmla="*/ 22 w 69"/>
                <a:gd name="T5" fmla="*/ 8 h 40"/>
                <a:gd name="T6" fmla="*/ 21 w 69"/>
                <a:gd name="T7" fmla="*/ 4 h 40"/>
                <a:gd name="T8" fmla="*/ 17 w 69"/>
                <a:gd name="T9" fmla="*/ 0 h 40"/>
                <a:gd name="T10" fmla="*/ 4 w 69"/>
                <a:gd name="T11" fmla="*/ 0 h 40"/>
                <a:gd name="T12" fmla="*/ 0 w 69"/>
                <a:gd name="T13" fmla="*/ 3 h 40"/>
                <a:gd name="T14" fmla="*/ 4 w 69"/>
                <a:gd name="T15" fmla="*/ 7 h 40"/>
                <a:gd name="T16" fmla="*/ 9 w 69"/>
                <a:gd name="T17" fmla="*/ 7 h 40"/>
                <a:gd name="T18" fmla="*/ 14 w 69"/>
                <a:gd name="T19" fmla="*/ 11 h 40"/>
                <a:gd name="T20" fmla="*/ 24 w 69"/>
                <a:gd name="T21" fmla="*/ 36 h 40"/>
                <a:gd name="T22" fmla="*/ 29 w 69"/>
                <a:gd name="T23" fmla="*/ 40 h 40"/>
                <a:gd name="T24" fmla="*/ 54 w 69"/>
                <a:gd name="T25" fmla="*/ 40 h 40"/>
                <a:gd name="T26" fmla="*/ 60 w 69"/>
                <a:gd name="T27" fmla="*/ 36 h 40"/>
                <a:gd name="T28" fmla="*/ 68 w 69"/>
                <a:gd name="T29" fmla="*/ 16 h 40"/>
                <a:gd name="T30" fmla="*/ 66 w 69"/>
                <a:gd name="T31" fmla="*/ 12 h 40"/>
                <a:gd name="T32" fmla="*/ 53 w 69"/>
                <a:gd name="T33" fmla="*/ 34 h 40"/>
                <a:gd name="T34" fmla="*/ 31 w 69"/>
                <a:gd name="T35" fmla="*/ 34 h 40"/>
                <a:gd name="T36" fmla="*/ 26 w 69"/>
                <a:gd name="T37" fmla="*/ 18 h 40"/>
                <a:gd name="T38" fmla="*/ 59 w 69"/>
                <a:gd name="T39" fmla="*/ 18 h 40"/>
                <a:gd name="T40" fmla="*/ 53 w 69"/>
                <a:gd name="T4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2"/>
                  </a:moveTo>
                  <a:cubicBezTo>
                    <a:pt x="26" y="12"/>
                    <a:pt x="26" y="12"/>
                    <a:pt x="26" y="12"/>
                  </a:cubicBezTo>
                  <a:cubicBezTo>
                    <a:pt x="24" y="12"/>
                    <a:pt x="22" y="10"/>
                    <a:pt x="22" y="8"/>
                  </a:cubicBezTo>
                  <a:cubicBezTo>
                    <a:pt x="21" y="4"/>
                    <a:pt x="21" y="4"/>
                    <a:pt x="21" y="4"/>
                  </a:cubicBezTo>
                  <a:cubicBezTo>
                    <a:pt x="21" y="1"/>
                    <a:pt x="19" y="0"/>
                    <a:pt x="17" y="0"/>
                  </a:cubicBezTo>
                  <a:cubicBezTo>
                    <a:pt x="4" y="0"/>
                    <a:pt x="4" y="0"/>
                    <a:pt x="4" y="0"/>
                  </a:cubicBezTo>
                  <a:cubicBezTo>
                    <a:pt x="2" y="0"/>
                    <a:pt x="0" y="1"/>
                    <a:pt x="0" y="3"/>
                  </a:cubicBezTo>
                  <a:cubicBezTo>
                    <a:pt x="0" y="5"/>
                    <a:pt x="1" y="7"/>
                    <a:pt x="4" y="7"/>
                  </a:cubicBezTo>
                  <a:cubicBezTo>
                    <a:pt x="9" y="7"/>
                    <a:pt x="9" y="7"/>
                    <a:pt x="9" y="7"/>
                  </a:cubicBezTo>
                  <a:cubicBezTo>
                    <a:pt x="11" y="7"/>
                    <a:pt x="13" y="9"/>
                    <a:pt x="14" y="11"/>
                  </a:cubicBezTo>
                  <a:cubicBezTo>
                    <a:pt x="24" y="36"/>
                    <a:pt x="24" y="36"/>
                    <a:pt x="24" y="36"/>
                  </a:cubicBezTo>
                  <a:cubicBezTo>
                    <a:pt x="25" y="38"/>
                    <a:pt x="27" y="40"/>
                    <a:pt x="29" y="40"/>
                  </a:cubicBezTo>
                  <a:cubicBezTo>
                    <a:pt x="54" y="40"/>
                    <a:pt x="54" y="40"/>
                    <a:pt x="54" y="40"/>
                  </a:cubicBezTo>
                  <a:cubicBezTo>
                    <a:pt x="56" y="40"/>
                    <a:pt x="59" y="38"/>
                    <a:pt x="60" y="36"/>
                  </a:cubicBezTo>
                  <a:cubicBezTo>
                    <a:pt x="68" y="16"/>
                    <a:pt x="68" y="16"/>
                    <a:pt x="68" y="16"/>
                  </a:cubicBezTo>
                  <a:cubicBezTo>
                    <a:pt x="69" y="14"/>
                    <a:pt x="68" y="12"/>
                    <a:pt x="66" y="12"/>
                  </a:cubicBezTo>
                  <a:close/>
                  <a:moveTo>
                    <a:pt x="53" y="34"/>
                  </a:moveTo>
                  <a:cubicBezTo>
                    <a:pt x="31" y="34"/>
                    <a:pt x="31" y="34"/>
                    <a:pt x="31" y="34"/>
                  </a:cubicBezTo>
                  <a:cubicBezTo>
                    <a:pt x="26" y="18"/>
                    <a:pt x="26" y="18"/>
                    <a:pt x="26" y="18"/>
                  </a:cubicBezTo>
                  <a:cubicBezTo>
                    <a:pt x="59" y="18"/>
                    <a:pt x="59" y="18"/>
                    <a:pt x="59" y="18"/>
                  </a:cubicBezTo>
                  <a:lnTo>
                    <a:pt x="53" y="34"/>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4" name="Oval 214"/>
            <p:cNvSpPr>
              <a:spLocks noChangeArrowheads="1"/>
            </p:cNvSpPr>
            <p:nvPr/>
          </p:nvSpPr>
          <p:spPr bwMode="auto">
            <a:xfrm>
              <a:off x="3410332" y="2942558"/>
              <a:ext cx="94297"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5" name="Oval 215"/>
            <p:cNvSpPr>
              <a:spLocks noChangeArrowheads="1"/>
            </p:cNvSpPr>
            <p:nvPr/>
          </p:nvSpPr>
          <p:spPr bwMode="auto">
            <a:xfrm>
              <a:off x="3580792" y="2942558"/>
              <a:ext cx="101550"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6" name="Freeform 216"/>
            <p:cNvSpPr>
              <a:spLocks noEditPoints="1"/>
            </p:cNvSpPr>
            <p:nvPr/>
          </p:nvSpPr>
          <p:spPr bwMode="auto">
            <a:xfrm>
              <a:off x="3185471" y="256536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
        <p:nvSpPr>
          <p:cNvPr id="77" name="TextBox 25"/>
          <p:cNvSpPr/>
          <p:nvPr/>
        </p:nvSpPr>
        <p:spPr>
          <a:xfrm flipH="1">
            <a:off x="8958856" y="413370"/>
            <a:ext cx="3229061" cy="458999"/>
          </a:xfrm>
          <a:prstGeom prst="rect">
            <a:avLst/>
          </a:prstGeom>
          <a:solidFill>
            <a:schemeClr val="accent1"/>
          </a:solidFill>
          <a:ln w="9525">
            <a:noFill/>
          </a:ln>
        </p:spPr>
        <p:txBody>
          <a:bodyPr wrap="square" lIns="91375" tIns="45688" rIns="91375" bIns="45688" rtlCol="0" anchor="t">
            <a:spAutoFit/>
          </a:bodyPr>
          <a:lstStyle/>
          <a:p>
            <a:pPr algn="ctr" defTabSz="608843"/>
            <a:r>
              <a:rPr lang="zh-CN" altLang="en-US" sz="24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本   任   务  导  读</a:t>
            </a:r>
          </a:p>
        </p:txBody>
      </p:sp>
      <p:sp>
        <p:nvSpPr>
          <p:cNvPr id="79" name="内容占位符 2"/>
          <p:cNvSpPr txBox="1"/>
          <p:nvPr/>
        </p:nvSpPr>
        <p:spPr>
          <a:xfrm>
            <a:off x="840102" y="3394387"/>
            <a:ext cx="10537384" cy="2395472"/>
          </a:xfrm>
          <a:prstGeom prst="rect">
            <a:avLst/>
          </a:prstGeom>
        </p:spPr>
        <p:txBody>
          <a:bodyPr/>
          <a:lstStyle>
            <a:lvl1pPr marL="0" indent="536575" algn="l" defTabSz="913765"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defTabSz="913582"/>
            <a:r>
              <a:rPr lang="en-US" altLang="zh-CN" dirty="0">
                <a:solidFill>
                  <a:prstClr val="black"/>
                </a:solidFill>
                <a:latin typeface="Times New Roman"/>
                <a:ea typeface="微软雅黑"/>
              </a:rPr>
              <a:t>        </a:t>
            </a:r>
            <a:r>
              <a:rPr lang="zh-CN" altLang="en-US" dirty="0">
                <a:solidFill>
                  <a:prstClr val="black"/>
                </a:solidFill>
                <a:latin typeface="Times New Roman"/>
                <a:ea typeface="微软雅黑"/>
              </a:rPr>
              <a:t>微信作为腾讯在互联网最重要的布局，与传统互联网相比，覆盖人群更大，利用这一工具进行营销的影响力必然也是势不可挡。智能手机的流行意味着更快捷、更精准的营销，这也给利用微信进行营销带来了极大的方便。企业和个人都需要结合自身实际运用恰当的策略，为企业和个人更好的发展插上微信营销的翅膀。本小节将对微</a:t>
            </a:r>
            <a:r>
              <a:rPr dirty="0">
                <a:solidFill>
                  <a:prstClr val="black"/>
                </a:solidFill>
                <a:latin typeface="Times New Roman"/>
                <a:ea typeface="微软雅黑"/>
                <a:sym typeface="+mn-ea"/>
              </a:rPr>
              <a:t>信平台的特点与微信营销的价值</a:t>
            </a:r>
            <a:r>
              <a:rPr lang="zh-CN" altLang="en-US" dirty="0">
                <a:solidFill>
                  <a:prstClr val="black"/>
                </a:solidFill>
                <a:latin typeface="Times New Roman"/>
                <a:ea typeface="微软雅黑"/>
                <a:sym typeface="+mn-ea"/>
              </a:rPr>
              <a:t>进行介绍，并讲解</a:t>
            </a:r>
            <a:r>
              <a:rPr dirty="0">
                <a:solidFill>
                  <a:prstClr val="black"/>
                </a:solidFill>
                <a:latin typeface="Times New Roman"/>
                <a:ea typeface="微软雅黑"/>
                <a:sym typeface="+mn-ea"/>
              </a:rPr>
              <a:t>微信个人号</a:t>
            </a:r>
            <a:r>
              <a:rPr lang="zh-CN" altLang="en-US" dirty="0">
                <a:solidFill>
                  <a:prstClr val="black"/>
                </a:solidFill>
                <a:latin typeface="Times New Roman"/>
                <a:ea typeface="微软雅黑"/>
                <a:sym typeface="+mn-ea"/>
              </a:rPr>
              <a:t>、</a:t>
            </a:r>
            <a:r>
              <a:rPr dirty="0">
                <a:solidFill>
                  <a:prstClr val="black"/>
                </a:solidFill>
                <a:latin typeface="Times New Roman"/>
                <a:ea typeface="微软雅黑"/>
                <a:sym typeface="+mn-ea"/>
              </a:rPr>
              <a:t>微信公众号</a:t>
            </a:r>
            <a:r>
              <a:rPr lang="zh-CN" altLang="en-US" dirty="0">
                <a:solidFill>
                  <a:prstClr val="black"/>
                </a:solidFill>
                <a:latin typeface="Times New Roman"/>
                <a:ea typeface="微软雅黑"/>
                <a:sym typeface="+mn-ea"/>
              </a:rPr>
              <a:t>、</a:t>
            </a:r>
            <a:r>
              <a:rPr dirty="0">
                <a:solidFill>
                  <a:prstClr val="black"/>
                </a:solidFill>
                <a:latin typeface="Times New Roman"/>
                <a:ea typeface="微软雅黑"/>
                <a:sym typeface="+mn-ea"/>
              </a:rPr>
              <a:t>微信视频号</a:t>
            </a:r>
            <a:r>
              <a:rPr lang="zh-CN" altLang="en-US" dirty="0">
                <a:solidFill>
                  <a:prstClr val="black"/>
                </a:solidFill>
                <a:latin typeface="Times New Roman"/>
                <a:ea typeface="微软雅黑"/>
                <a:sym typeface="+mn-ea"/>
              </a:rPr>
              <a:t>的特点和</a:t>
            </a:r>
            <a:r>
              <a:rPr dirty="0">
                <a:solidFill>
                  <a:prstClr val="black"/>
                </a:solidFill>
                <a:latin typeface="Times New Roman"/>
                <a:ea typeface="微软雅黑"/>
                <a:sym typeface="+mn-ea"/>
              </a:rPr>
              <a:t>推广形式。</a:t>
            </a:r>
            <a:endParaRPr lang="zh-CN" altLang="en-US" dirty="0">
              <a:solidFill>
                <a:prstClr val="black"/>
              </a:solidFill>
              <a:latin typeface="Times New Roman"/>
              <a:ea typeface="微软雅黑"/>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dirty="0">
              <a:solidFill>
                <a:prstClr val="white"/>
              </a:solidFill>
              <a:latin typeface="Arial" panose="020B0604020202020204"/>
              <a:ea typeface="微软雅黑" panose="020B0503020204020204" pitchFamily="34" charset="-122"/>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sp>
        <p:nvSpPr>
          <p:cNvPr id="46" name="文本框 45"/>
          <p:cNvSpPr txBox="1"/>
          <p:nvPr/>
        </p:nvSpPr>
        <p:spPr>
          <a:xfrm>
            <a:off x="1909348" y="2183804"/>
            <a:ext cx="1781398" cy="460268"/>
          </a:xfrm>
          <a:prstGeom prst="rect">
            <a:avLst/>
          </a:prstGeom>
          <a:noFill/>
        </p:spPr>
        <p:txBody>
          <a:bodyPr wrap="square" rtlCol="0" anchor="t">
            <a:spAutoFit/>
          </a:bodyPr>
          <a:lstStyle/>
          <a:p>
            <a:pPr defTabSz="608843"/>
            <a:r>
              <a:rPr lang="zh-CN" altLang="en-US" sz="2400" b="1" dirty="0">
                <a:solidFill>
                  <a:prstClr val="black"/>
                </a:solidFill>
                <a:latin typeface="Times New Roman"/>
                <a:ea typeface="微软雅黑"/>
                <a:sym typeface="+mn-ea"/>
              </a:rPr>
              <a:t>知识目标：</a:t>
            </a:r>
          </a:p>
        </p:txBody>
      </p:sp>
      <p:sp>
        <p:nvSpPr>
          <p:cNvPr id="48" name="文本框 47"/>
          <p:cNvSpPr txBox="1"/>
          <p:nvPr/>
        </p:nvSpPr>
        <p:spPr>
          <a:xfrm>
            <a:off x="1967596" y="4523774"/>
            <a:ext cx="1723150" cy="461558"/>
          </a:xfrm>
          <a:prstGeom prst="rect">
            <a:avLst/>
          </a:prstGeom>
          <a:noFill/>
        </p:spPr>
        <p:txBody>
          <a:bodyPr wrap="none" rtlCol="0" anchor="t">
            <a:spAutoFit/>
          </a:bodyPr>
          <a:lstStyle/>
          <a:p>
            <a:pPr defTabSz="608843"/>
            <a:r>
              <a:rPr lang="zh-CN" altLang="en-US" sz="2400" b="1" dirty="0">
                <a:solidFill>
                  <a:prstClr val="black"/>
                </a:solidFill>
                <a:latin typeface="Times New Roman"/>
                <a:ea typeface="微软雅黑"/>
                <a:sym typeface="+mn-ea"/>
              </a:rPr>
              <a:t>技能目标：</a:t>
            </a:r>
          </a:p>
        </p:txBody>
      </p:sp>
      <p:sp>
        <p:nvSpPr>
          <p:cNvPr id="49" name="文本框 48"/>
          <p:cNvSpPr txBox="1"/>
          <p:nvPr/>
        </p:nvSpPr>
        <p:spPr>
          <a:xfrm>
            <a:off x="2639734" y="2729304"/>
            <a:ext cx="6600658" cy="1783302"/>
          </a:xfrm>
          <a:prstGeom prst="rect">
            <a:avLst/>
          </a:prstGeom>
          <a:noFill/>
        </p:spPr>
        <p:txBody>
          <a:bodyPr wrap="square">
            <a:spAutoFit/>
          </a:bodyPr>
          <a:lstStyle/>
          <a:p>
            <a:pPr defTabSz="608843"/>
            <a:r>
              <a:rPr sz="2200" dirty="0">
                <a:solidFill>
                  <a:prstClr val="black"/>
                </a:solidFill>
                <a:latin typeface="Times New Roman"/>
                <a:ea typeface="微软雅黑"/>
              </a:rPr>
              <a:t>1.了解微信平台的特点与微信营销的价值。</a:t>
            </a:r>
          </a:p>
          <a:p>
            <a:pPr defTabSz="608843"/>
            <a:r>
              <a:rPr sz="2200" dirty="0">
                <a:solidFill>
                  <a:prstClr val="black"/>
                </a:solidFill>
                <a:latin typeface="Times New Roman"/>
                <a:ea typeface="微软雅黑"/>
              </a:rPr>
              <a:t>2.掌握微信个人号的打造与管理。</a:t>
            </a:r>
          </a:p>
          <a:p>
            <a:pPr defTabSz="608843"/>
            <a:r>
              <a:rPr sz="2200" dirty="0">
                <a:solidFill>
                  <a:prstClr val="black"/>
                </a:solidFill>
                <a:latin typeface="Times New Roman"/>
                <a:ea typeface="微软雅黑"/>
              </a:rPr>
              <a:t>3.掌握微信公众号的类别与运营。</a:t>
            </a:r>
          </a:p>
          <a:p>
            <a:pPr defTabSz="608843"/>
            <a:r>
              <a:rPr sz="2200" dirty="0">
                <a:solidFill>
                  <a:prstClr val="black"/>
                </a:solidFill>
                <a:latin typeface="Times New Roman"/>
                <a:ea typeface="微软雅黑"/>
              </a:rPr>
              <a:t>4.了解微信视频号的现状与趋势。</a:t>
            </a:r>
          </a:p>
          <a:p>
            <a:pPr defTabSz="608843"/>
            <a:r>
              <a:rPr sz="2200" dirty="0">
                <a:solidFill>
                  <a:prstClr val="black"/>
                </a:solidFill>
                <a:latin typeface="Times New Roman"/>
                <a:ea typeface="微软雅黑"/>
              </a:rPr>
              <a:t>5.掌握微信广告推广形式。</a:t>
            </a:r>
          </a:p>
        </p:txBody>
      </p:sp>
      <p:sp>
        <p:nvSpPr>
          <p:cNvPr id="81" name="文本框 80"/>
          <p:cNvSpPr txBox="1"/>
          <p:nvPr/>
        </p:nvSpPr>
        <p:spPr>
          <a:xfrm>
            <a:off x="2639734" y="5169796"/>
            <a:ext cx="6600658" cy="768172"/>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掌握各类微信账号的运营策略、技巧，能够有效开展微信营销与运营相关活动。</a:t>
            </a:r>
          </a:p>
        </p:txBody>
      </p:sp>
      <p:grpSp>
        <p:nvGrpSpPr>
          <p:cNvPr id="82" name="组合 81"/>
          <p:cNvGrpSpPr/>
          <p:nvPr/>
        </p:nvGrpSpPr>
        <p:grpSpPr>
          <a:xfrm>
            <a:off x="1742795" y="2953438"/>
            <a:ext cx="766341" cy="623825"/>
            <a:chOff x="3721100" y="3419475"/>
            <a:chExt cx="858838" cy="682626"/>
          </a:xfrm>
          <a:solidFill>
            <a:schemeClr val="accent1">
              <a:lumMod val="50000"/>
            </a:schemeClr>
          </a:solidFill>
        </p:grpSpPr>
        <p:sp>
          <p:nvSpPr>
            <p:cNvPr id="83"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4"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5"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6"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7"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88" name="组合 87"/>
          <p:cNvGrpSpPr/>
          <p:nvPr/>
        </p:nvGrpSpPr>
        <p:grpSpPr>
          <a:xfrm>
            <a:off x="1779241" y="5114586"/>
            <a:ext cx="766341" cy="623825"/>
            <a:chOff x="3721100" y="3419475"/>
            <a:chExt cx="858838" cy="682626"/>
          </a:xfrm>
          <a:solidFill>
            <a:schemeClr val="accent1">
              <a:lumMod val="50000"/>
            </a:schemeClr>
          </a:solidFill>
        </p:grpSpPr>
        <p:sp>
          <p:nvSpPr>
            <p:cNvPr id="89"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0"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1"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2"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3"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dirty="0">
              <a:solidFill>
                <a:prstClr val="white"/>
              </a:solidFill>
              <a:latin typeface="Arial" panose="020B0604020202020204"/>
              <a:ea typeface="微软雅黑" panose="020B0503020204020204" pitchFamily="34" charset="-122"/>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sp>
        <p:nvSpPr>
          <p:cNvPr id="50" name="矩形 49"/>
          <p:cNvSpPr/>
          <p:nvPr/>
        </p:nvSpPr>
        <p:spPr>
          <a:xfrm>
            <a:off x="553436" y="1359869"/>
            <a:ext cx="7350283" cy="79842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08843"/>
            <a:r>
              <a:rPr lang="zh-CN" altLang="en-US" sz="3399" dirty="0">
                <a:solidFill>
                  <a:prstClr val="black">
                    <a:lumMod val="85000"/>
                    <a:lumOff val="15000"/>
                  </a:prstClr>
                </a:solidFill>
                <a:latin typeface="微软雅黑" panose="020B0503020204020204" pitchFamily="34" charset="-122"/>
                <a:ea typeface="微软雅黑" panose="020B0503020204020204" pitchFamily="34" charset="-122"/>
              </a:rPr>
              <a:t>案例导入</a:t>
            </a:r>
          </a:p>
        </p:txBody>
      </p:sp>
      <p:sp>
        <p:nvSpPr>
          <p:cNvPr id="51" name="矩形 50"/>
          <p:cNvSpPr/>
          <p:nvPr/>
        </p:nvSpPr>
        <p:spPr>
          <a:xfrm>
            <a:off x="1763922" y="2463229"/>
            <a:ext cx="10197010" cy="585335"/>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608843">
              <a:lnSpc>
                <a:spcPct val="150000"/>
              </a:lnSpc>
            </a:pP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莫言谈“两块砖墨讯”：一个以公众号传播传统文化的故事  （详见教材</a:t>
            </a:r>
            <a:r>
              <a:rPr lang="en-US" altLang="zh-CN" sz="2200" dirty="0">
                <a:solidFill>
                  <a:prstClr val="black">
                    <a:lumMod val="95000"/>
                    <a:lumOff val="5000"/>
                  </a:prstClr>
                </a:solidFill>
                <a:latin typeface="微软雅黑" panose="020B0503020204020204" pitchFamily="34" charset="-122"/>
                <a:ea typeface="微软雅黑" panose="020B0503020204020204" pitchFamily="34" charset="-122"/>
              </a:rPr>
              <a:t>P40</a:t>
            </a: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a:t>
            </a:r>
            <a:endParaRPr sz="22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875669" y="2515952"/>
            <a:ext cx="766341" cy="623825"/>
            <a:chOff x="3721100" y="3419475"/>
            <a:chExt cx="858838" cy="682626"/>
          </a:xfrm>
          <a:solidFill>
            <a:schemeClr val="accent1">
              <a:lumMod val="50000"/>
            </a:schemeClr>
          </a:solidFill>
        </p:grpSpPr>
        <p:sp>
          <p:nvSpPr>
            <p:cNvPr id="73"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4"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5"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6"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7"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grpSp>
      <p:pic>
        <p:nvPicPr>
          <p:cNvPr id="4" name="图片 4" descr="7675be9bb0977155c057c51c9d8b0a4b"/>
          <p:cNvPicPr>
            <a:picLocks noChangeAspect="1"/>
          </p:cNvPicPr>
          <p:nvPr/>
        </p:nvPicPr>
        <p:blipFill>
          <a:blip r:embed="rId3"/>
          <a:stretch>
            <a:fillRect/>
          </a:stretch>
        </p:blipFill>
        <p:spPr>
          <a:xfrm>
            <a:off x="3483739" y="3309489"/>
            <a:ext cx="4560784" cy="248291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.2.1微信平台的特点与微信营销的价值</a:t>
            </a:r>
          </a:p>
        </p:txBody>
      </p:sp>
      <p:sp>
        <p:nvSpPr>
          <p:cNvPr id="3" name="内容占位符 2"/>
          <p:cNvSpPr>
            <a:spLocks noGrp="1"/>
          </p:cNvSpPr>
          <p:nvPr>
            <p:ph idx="1"/>
          </p:nvPr>
        </p:nvSpPr>
        <p:spPr>
          <a:xfrm>
            <a:off x="751331" y="942756"/>
            <a:ext cx="10376038" cy="2070891"/>
          </a:xfrm>
        </p:spPr>
        <p:txBody>
          <a:bodyPr>
            <a:normAutofit fontScale="92500"/>
          </a:bodyPr>
          <a:lstStyle/>
          <a:p>
            <a:r>
              <a:rPr lang="zh-CN" altLang="en-US" dirty="0"/>
              <a:t>微信是腾讯公司于2011年初推出的一款通过网络快速发送语音短信、视频、图片和文字，支持多人群聊的手机通讯工具，用户可以通过微信与好友进行形式上更加丰富的即时通讯。微信也提供了公众平台、朋友圈、消息推送等功能，用户可以通过“摇一摇”、“搜索号码”、“附近的人”、“扫一扫”等方式添加好友和关注公众平台，同时可以将内容分享给好友以及将看到的精彩内容分享到微信朋友圈。</a:t>
            </a:r>
          </a:p>
        </p:txBody>
      </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5031" y="3243783"/>
            <a:ext cx="3815467" cy="2797797"/>
          </a:xfrm>
          <a:prstGeom prst="rect">
            <a:avLst/>
          </a:prstGeom>
        </p:spPr>
      </p:pic>
      <p:pic>
        <p:nvPicPr>
          <p:cNvPr id="4" name="图片 3"/>
          <p:cNvPicPr>
            <a:picLocks noChangeAspect="1"/>
          </p:cNvPicPr>
          <p:nvPr/>
        </p:nvPicPr>
        <p:blipFill>
          <a:blip r:embed="rId3"/>
          <a:stretch>
            <a:fillRect/>
          </a:stretch>
        </p:blipFill>
        <p:spPr>
          <a:xfrm>
            <a:off x="6487863" y="3244099"/>
            <a:ext cx="3633899" cy="276986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.2.1微信平台的特点与微信营销的价值</a:t>
            </a:r>
          </a:p>
        </p:txBody>
      </p:sp>
      <p:sp>
        <p:nvSpPr>
          <p:cNvPr id="3" name="内容占位符 2"/>
          <p:cNvSpPr>
            <a:spLocks noGrp="1"/>
          </p:cNvSpPr>
          <p:nvPr>
            <p:ph idx="1"/>
          </p:nvPr>
        </p:nvSpPr>
        <p:spPr>
          <a:xfrm>
            <a:off x="722763" y="1535709"/>
            <a:ext cx="10376038" cy="3143792"/>
          </a:xfrm>
        </p:spPr>
        <p:txBody>
          <a:bodyPr>
            <a:normAutofit/>
          </a:bodyPr>
          <a:lstStyle/>
          <a:p>
            <a:pPr>
              <a:lnSpc>
                <a:spcPct val="150000"/>
              </a:lnSpc>
            </a:pPr>
            <a:r>
              <a:rPr lang="zh-CN" altLang="en-US" b="1" dirty="0">
                <a:solidFill>
                  <a:schemeClr val="accent1"/>
                </a:solidFill>
              </a:rPr>
              <a:t>微信平台有以下几大特点：</a:t>
            </a:r>
          </a:p>
          <a:p>
            <a:pPr>
              <a:lnSpc>
                <a:spcPct val="150000"/>
              </a:lnSpc>
            </a:pPr>
            <a:r>
              <a:rPr lang="zh-CN" altLang="en-US" dirty="0"/>
              <a:t>1.熟人网络，小众传播，传播有效性更高。</a:t>
            </a:r>
          </a:p>
          <a:p>
            <a:pPr>
              <a:lnSpc>
                <a:spcPct val="150000"/>
              </a:lnSpc>
            </a:pPr>
            <a:r>
              <a:rPr lang="zh-CN" altLang="en-US" dirty="0"/>
              <a:t>2.可随时随地提供信息和服务，信息和服务能够到达的时间更长。</a:t>
            </a:r>
          </a:p>
          <a:p>
            <a:pPr>
              <a:lnSpc>
                <a:spcPct val="150000"/>
              </a:lnSpc>
            </a:pPr>
            <a:r>
              <a:rPr lang="zh-CN" altLang="en-US" dirty="0"/>
              <a:t>3.富媒体内容，便于分享。</a:t>
            </a:r>
          </a:p>
          <a:p>
            <a:pPr>
              <a:lnSpc>
                <a:spcPct val="150000"/>
              </a:lnSpc>
            </a:pPr>
            <a:r>
              <a:rPr lang="zh-CN" altLang="en-US" dirty="0"/>
              <a:t>4.微信公众平台，一对多传播，信息高达到率。</a:t>
            </a:r>
          </a:p>
          <a:p>
            <a:pPr>
              <a:lnSpc>
                <a:spcPct val="150000"/>
              </a:lnSpc>
            </a:pPr>
            <a:r>
              <a:rPr lang="zh-CN" altLang="en-US" dirty="0"/>
              <a:t>5.便利的互动性，信息推送迅速实时更新。</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04451" y="1619847"/>
            <a:ext cx="12722455" cy="518126"/>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sp>
        <p:nvSpPr>
          <p:cNvPr id="12" name="任意多边形 11"/>
          <p:cNvSpPr/>
          <p:nvPr/>
        </p:nvSpPr>
        <p:spPr>
          <a:xfrm flipH="1">
            <a:off x="-382199" y="1520272"/>
            <a:ext cx="12722455" cy="1125725"/>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grpSp>
        <p:nvGrpSpPr>
          <p:cNvPr id="17" name="组合 16"/>
          <p:cNvGrpSpPr/>
          <p:nvPr/>
        </p:nvGrpSpPr>
        <p:grpSpPr>
          <a:xfrm>
            <a:off x="5979028" y="1651909"/>
            <a:ext cx="555497" cy="555497"/>
            <a:chOff x="1539875" y="3062288"/>
            <a:chExt cx="811213" cy="811213"/>
          </a:xfrm>
          <a:solidFill>
            <a:srgbClr val="E5450F"/>
          </a:solidFill>
        </p:grpSpPr>
        <p:sp>
          <p:nvSpPr>
            <p:cNvPr id="18"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19"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0"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1"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2" name="Oval 51"/>
            <p:cNvSpPr>
              <a:spLocks noChangeArrowheads="1"/>
            </p:cNvSpPr>
            <p:nvPr/>
          </p:nvSpPr>
          <p:spPr bwMode="auto">
            <a:xfrm>
              <a:off x="1881188" y="3403600"/>
              <a:ext cx="128588" cy="128588"/>
            </a:xfrm>
            <a:prstGeom prst="ellipse">
              <a:avLst/>
            </a:pr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grpSp>
      <p:grpSp>
        <p:nvGrpSpPr>
          <p:cNvPr id="29" name="组合 28"/>
          <p:cNvGrpSpPr/>
          <p:nvPr/>
        </p:nvGrpSpPr>
        <p:grpSpPr>
          <a:xfrm>
            <a:off x="8860431" y="1585528"/>
            <a:ext cx="678054" cy="672590"/>
            <a:chOff x="1977747" y="1270594"/>
            <a:chExt cx="899446" cy="892198"/>
          </a:xfrm>
        </p:grpSpPr>
        <p:sp>
          <p:nvSpPr>
            <p:cNvPr id="30" name="Oval 107"/>
            <p:cNvSpPr>
              <a:spLocks noChangeArrowheads="1"/>
            </p:cNvSpPr>
            <p:nvPr/>
          </p:nvSpPr>
          <p:spPr bwMode="auto">
            <a:xfrm>
              <a:off x="1977747"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1" name="Oval 108"/>
            <p:cNvSpPr>
              <a:spLocks noChangeArrowheads="1"/>
            </p:cNvSpPr>
            <p:nvPr/>
          </p:nvSpPr>
          <p:spPr bwMode="auto">
            <a:xfrm>
              <a:off x="2028522"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2" name="Freeform 109"/>
            <p:cNvSpPr/>
            <p:nvPr/>
          </p:nvSpPr>
          <p:spPr bwMode="auto">
            <a:xfrm>
              <a:off x="2014015" y="1470069"/>
              <a:ext cx="718106" cy="667335"/>
            </a:xfrm>
            <a:custGeom>
              <a:avLst/>
              <a:gdLst>
                <a:gd name="T0" fmla="*/ 47 w 198"/>
                <a:gd name="T1" fmla="*/ 4 h 184"/>
                <a:gd name="T2" fmla="*/ 0 w 198"/>
                <a:gd name="T3" fmla="*/ 52 h 184"/>
                <a:gd name="T4" fmla="*/ 4 w 198"/>
                <a:gd name="T5" fmla="*/ 111 h 184"/>
                <a:gd name="T6" fmla="*/ 56 w 198"/>
                <a:gd name="T7" fmla="*/ 172 h 184"/>
                <a:gd name="T8" fmla="*/ 123 w 198"/>
                <a:gd name="T9" fmla="*/ 184 h 184"/>
                <a:gd name="T10" fmla="*/ 149 w 198"/>
                <a:gd name="T11" fmla="*/ 174 h 184"/>
                <a:gd name="T12" fmla="*/ 191 w 198"/>
                <a:gd name="T13" fmla="*/ 132 h 184"/>
                <a:gd name="T14" fmla="*/ 198 w 198"/>
                <a:gd name="T15" fmla="*/ 122 h 184"/>
                <a:gd name="T16" fmla="*/ 196 w 198"/>
                <a:gd name="T17" fmla="*/ 113 h 184"/>
                <a:gd name="T18" fmla="*/ 165 w 198"/>
                <a:gd name="T19" fmla="*/ 87 h 184"/>
                <a:gd name="T20" fmla="*/ 175 w 198"/>
                <a:gd name="T21" fmla="*/ 78 h 184"/>
                <a:gd name="T22" fmla="*/ 170 w 198"/>
                <a:gd name="T23" fmla="*/ 2 h 184"/>
                <a:gd name="T24" fmla="*/ 59 w 198"/>
                <a:gd name="T25" fmla="*/ 0 h 184"/>
                <a:gd name="T26" fmla="*/ 47 w 198"/>
                <a:gd name="T27"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84">
                  <a:moveTo>
                    <a:pt x="47" y="4"/>
                  </a:moveTo>
                  <a:lnTo>
                    <a:pt x="0" y="52"/>
                  </a:lnTo>
                  <a:lnTo>
                    <a:pt x="4" y="111"/>
                  </a:lnTo>
                  <a:lnTo>
                    <a:pt x="56" y="172"/>
                  </a:lnTo>
                  <a:lnTo>
                    <a:pt x="123" y="184"/>
                  </a:lnTo>
                  <a:lnTo>
                    <a:pt x="149" y="174"/>
                  </a:lnTo>
                  <a:lnTo>
                    <a:pt x="191" y="132"/>
                  </a:lnTo>
                  <a:lnTo>
                    <a:pt x="198" y="122"/>
                  </a:lnTo>
                  <a:lnTo>
                    <a:pt x="196" y="113"/>
                  </a:lnTo>
                  <a:lnTo>
                    <a:pt x="165" y="87"/>
                  </a:lnTo>
                  <a:lnTo>
                    <a:pt x="175" y="78"/>
                  </a:lnTo>
                  <a:lnTo>
                    <a:pt x="170" y="2"/>
                  </a:lnTo>
                  <a:lnTo>
                    <a:pt x="59" y="0"/>
                  </a:lnTo>
                  <a:lnTo>
                    <a:pt x="47" y="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3" name="Freeform 110"/>
            <p:cNvSpPr>
              <a:spLocks noEditPoints="1"/>
            </p:cNvSpPr>
            <p:nvPr/>
          </p:nvSpPr>
          <p:spPr bwMode="auto">
            <a:xfrm>
              <a:off x="2184474" y="14591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4" name="Freeform 111"/>
            <p:cNvSpPr>
              <a:spLocks noEditPoints="1"/>
            </p:cNvSpPr>
            <p:nvPr/>
          </p:nvSpPr>
          <p:spPr bwMode="auto">
            <a:xfrm>
              <a:off x="2108311" y="17783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5" name="Freeform 112"/>
            <p:cNvSpPr>
              <a:spLocks noEditPoints="1"/>
            </p:cNvSpPr>
            <p:nvPr/>
          </p:nvSpPr>
          <p:spPr bwMode="auto">
            <a:xfrm>
              <a:off x="2191728" y="14519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6" name="Freeform 113"/>
            <p:cNvSpPr>
              <a:spLocks noEditPoints="1"/>
            </p:cNvSpPr>
            <p:nvPr/>
          </p:nvSpPr>
          <p:spPr bwMode="auto">
            <a:xfrm>
              <a:off x="2115565" y="17674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37" name="组合 36"/>
          <p:cNvGrpSpPr/>
          <p:nvPr/>
        </p:nvGrpSpPr>
        <p:grpSpPr>
          <a:xfrm>
            <a:off x="4439780" y="1357694"/>
            <a:ext cx="787404" cy="781058"/>
            <a:chOff x="925975" y="1270594"/>
            <a:chExt cx="899446" cy="892198"/>
          </a:xfrm>
        </p:grpSpPr>
        <p:sp>
          <p:nvSpPr>
            <p:cNvPr id="38" name="Oval 114"/>
            <p:cNvSpPr>
              <a:spLocks noChangeArrowheads="1"/>
            </p:cNvSpPr>
            <p:nvPr/>
          </p:nvSpPr>
          <p:spPr bwMode="auto">
            <a:xfrm>
              <a:off x="925975"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9" name="Oval 115"/>
            <p:cNvSpPr>
              <a:spLocks noChangeArrowheads="1"/>
            </p:cNvSpPr>
            <p:nvPr/>
          </p:nvSpPr>
          <p:spPr bwMode="auto">
            <a:xfrm>
              <a:off x="976750"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0" name="Freeform 116"/>
            <p:cNvSpPr/>
            <p:nvPr/>
          </p:nvSpPr>
          <p:spPr bwMode="auto">
            <a:xfrm>
              <a:off x="951363" y="1459188"/>
              <a:ext cx="605675" cy="703603"/>
            </a:xfrm>
            <a:custGeom>
              <a:avLst/>
              <a:gdLst>
                <a:gd name="T0" fmla="*/ 71 w 167"/>
                <a:gd name="T1" fmla="*/ 0 h 194"/>
                <a:gd name="T2" fmla="*/ 0 w 167"/>
                <a:gd name="T3" fmla="*/ 73 h 194"/>
                <a:gd name="T4" fmla="*/ 12 w 167"/>
                <a:gd name="T5" fmla="*/ 111 h 194"/>
                <a:gd name="T6" fmla="*/ 28 w 167"/>
                <a:gd name="T7" fmla="*/ 149 h 194"/>
                <a:gd name="T8" fmla="*/ 52 w 167"/>
                <a:gd name="T9" fmla="*/ 170 h 194"/>
                <a:gd name="T10" fmla="*/ 116 w 167"/>
                <a:gd name="T11" fmla="*/ 194 h 194"/>
                <a:gd name="T12" fmla="*/ 167 w 167"/>
                <a:gd name="T13" fmla="*/ 142 h 194"/>
                <a:gd name="T14" fmla="*/ 165 w 167"/>
                <a:gd name="T15" fmla="*/ 5 h 194"/>
                <a:gd name="T16" fmla="*/ 71 w 167"/>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94">
                  <a:moveTo>
                    <a:pt x="71" y="0"/>
                  </a:moveTo>
                  <a:lnTo>
                    <a:pt x="0" y="73"/>
                  </a:lnTo>
                  <a:lnTo>
                    <a:pt x="12" y="111"/>
                  </a:lnTo>
                  <a:lnTo>
                    <a:pt x="28" y="149"/>
                  </a:lnTo>
                  <a:lnTo>
                    <a:pt x="52" y="170"/>
                  </a:lnTo>
                  <a:lnTo>
                    <a:pt x="116" y="194"/>
                  </a:lnTo>
                  <a:lnTo>
                    <a:pt x="167" y="142"/>
                  </a:lnTo>
                  <a:lnTo>
                    <a:pt x="165" y="5"/>
                  </a:lnTo>
                  <a:lnTo>
                    <a:pt x="71"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1" name="Freeform 117"/>
            <p:cNvSpPr>
              <a:spLocks noEditPoints="1"/>
            </p:cNvSpPr>
            <p:nvPr/>
          </p:nvSpPr>
          <p:spPr bwMode="auto">
            <a:xfrm>
              <a:off x="1190731" y="14338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2" name="Freeform 118"/>
            <p:cNvSpPr>
              <a:spLocks noEditPoints="1"/>
            </p:cNvSpPr>
            <p:nvPr/>
          </p:nvSpPr>
          <p:spPr bwMode="auto">
            <a:xfrm>
              <a:off x="1197985" y="14265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3" name="组合 42"/>
          <p:cNvGrpSpPr/>
          <p:nvPr/>
        </p:nvGrpSpPr>
        <p:grpSpPr>
          <a:xfrm>
            <a:off x="10412093" y="1245818"/>
            <a:ext cx="692558" cy="686977"/>
            <a:chOff x="6195714" y="1270594"/>
            <a:chExt cx="899446" cy="892198"/>
          </a:xfrm>
        </p:grpSpPr>
        <p:sp>
          <p:nvSpPr>
            <p:cNvPr id="44" name="Oval 119"/>
            <p:cNvSpPr>
              <a:spLocks noChangeArrowheads="1"/>
            </p:cNvSpPr>
            <p:nvPr/>
          </p:nvSpPr>
          <p:spPr bwMode="auto">
            <a:xfrm>
              <a:off x="6195714" y="1270594"/>
              <a:ext cx="899446" cy="892198"/>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5" name="Oval 120"/>
            <p:cNvSpPr>
              <a:spLocks noChangeArrowheads="1"/>
            </p:cNvSpPr>
            <p:nvPr/>
          </p:nvSpPr>
          <p:spPr bwMode="auto">
            <a:xfrm>
              <a:off x="6246489" y="1314115"/>
              <a:ext cx="797896" cy="797900"/>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6" name="Freeform 121"/>
            <p:cNvSpPr/>
            <p:nvPr/>
          </p:nvSpPr>
          <p:spPr bwMode="auto">
            <a:xfrm>
              <a:off x="6210221" y="1564366"/>
              <a:ext cx="678211" cy="598425"/>
            </a:xfrm>
            <a:custGeom>
              <a:avLst/>
              <a:gdLst>
                <a:gd name="T0" fmla="*/ 50 w 187"/>
                <a:gd name="T1" fmla="*/ 0 h 165"/>
                <a:gd name="T2" fmla="*/ 0 w 187"/>
                <a:gd name="T3" fmla="*/ 49 h 165"/>
                <a:gd name="T4" fmla="*/ 34 w 187"/>
                <a:gd name="T5" fmla="*/ 125 h 165"/>
                <a:gd name="T6" fmla="*/ 85 w 187"/>
                <a:gd name="T7" fmla="*/ 153 h 165"/>
                <a:gd name="T8" fmla="*/ 109 w 187"/>
                <a:gd name="T9" fmla="*/ 165 h 165"/>
                <a:gd name="T10" fmla="*/ 182 w 187"/>
                <a:gd name="T11" fmla="*/ 92 h 165"/>
                <a:gd name="T12" fmla="*/ 180 w 187"/>
                <a:gd name="T13" fmla="*/ 89 h 165"/>
                <a:gd name="T14" fmla="*/ 187 w 187"/>
                <a:gd name="T15" fmla="*/ 82 h 165"/>
                <a:gd name="T16" fmla="*/ 187 w 187"/>
                <a:gd name="T17" fmla="*/ 14 h 165"/>
                <a:gd name="T18" fmla="*/ 180 w 187"/>
                <a:gd name="T19" fmla="*/ 0 h 165"/>
                <a:gd name="T20" fmla="*/ 50 w 187"/>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65">
                  <a:moveTo>
                    <a:pt x="50" y="0"/>
                  </a:moveTo>
                  <a:lnTo>
                    <a:pt x="0" y="49"/>
                  </a:lnTo>
                  <a:lnTo>
                    <a:pt x="34" y="125"/>
                  </a:lnTo>
                  <a:lnTo>
                    <a:pt x="85" y="153"/>
                  </a:lnTo>
                  <a:lnTo>
                    <a:pt x="109" y="165"/>
                  </a:lnTo>
                  <a:lnTo>
                    <a:pt x="182" y="92"/>
                  </a:lnTo>
                  <a:lnTo>
                    <a:pt x="180" y="89"/>
                  </a:lnTo>
                  <a:lnTo>
                    <a:pt x="187" y="82"/>
                  </a:lnTo>
                  <a:lnTo>
                    <a:pt x="187" y="14"/>
                  </a:lnTo>
                  <a:lnTo>
                    <a:pt x="180" y="0"/>
                  </a:lnTo>
                  <a:lnTo>
                    <a:pt x="50"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7" name="Freeform 122"/>
            <p:cNvSpPr>
              <a:spLocks noEditPoints="1"/>
            </p:cNvSpPr>
            <p:nvPr/>
          </p:nvSpPr>
          <p:spPr bwMode="auto">
            <a:xfrm>
              <a:off x="6373427" y="1564366"/>
              <a:ext cx="515005" cy="333667"/>
            </a:xfrm>
            <a:custGeom>
              <a:avLst/>
              <a:gdLst>
                <a:gd name="T0" fmla="*/ 0 w 60"/>
                <a:gd name="T1" fmla="*/ 4 h 39"/>
                <a:gd name="T2" fmla="*/ 0 w 60"/>
                <a:gd name="T3" fmla="*/ 4 h 39"/>
                <a:gd name="T4" fmla="*/ 0 w 60"/>
                <a:gd name="T5" fmla="*/ 34 h 39"/>
                <a:gd name="T6" fmla="*/ 0 w 60"/>
                <a:gd name="T7" fmla="*/ 34 h 39"/>
                <a:gd name="T8" fmla="*/ 16 w 60"/>
                <a:gd name="T9" fmla="*/ 19 h 39"/>
                <a:gd name="T10" fmla="*/ 0 w 60"/>
                <a:gd name="T11" fmla="*/ 4 h 39"/>
                <a:gd name="T12" fmla="*/ 19 w 60"/>
                <a:gd name="T13" fmla="*/ 16 h 39"/>
                <a:gd name="T14" fmla="*/ 22 w 60"/>
                <a:gd name="T15" fmla="*/ 19 h 39"/>
                <a:gd name="T16" fmla="*/ 25 w 60"/>
                <a:gd name="T17" fmla="*/ 22 h 39"/>
                <a:gd name="T18" fmla="*/ 30 w 60"/>
                <a:gd name="T19" fmla="*/ 24 h 39"/>
                <a:gd name="T20" fmla="*/ 35 w 60"/>
                <a:gd name="T21" fmla="*/ 22 h 39"/>
                <a:gd name="T22" fmla="*/ 38 w 60"/>
                <a:gd name="T23" fmla="*/ 20 h 39"/>
                <a:gd name="T24" fmla="*/ 41 w 60"/>
                <a:gd name="T25" fmla="*/ 17 h 39"/>
                <a:gd name="T26" fmla="*/ 57 w 60"/>
                <a:gd name="T27" fmla="*/ 1 h 39"/>
                <a:gd name="T28" fmla="*/ 59 w 60"/>
                <a:gd name="T29" fmla="*/ 0 h 39"/>
                <a:gd name="T30" fmla="*/ 2 w 60"/>
                <a:gd name="T31" fmla="*/ 0 h 39"/>
                <a:gd name="T32" fmla="*/ 3 w 60"/>
                <a:gd name="T33" fmla="*/ 1 h 39"/>
                <a:gd name="T34" fmla="*/ 19 w 60"/>
                <a:gd name="T35" fmla="*/ 16 h 39"/>
                <a:gd name="T36" fmla="*/ 41 w 60"/>
                <a:gd name="T37" fmla="*/ 23 h 39"/>
                <a:gd name="T38" fmla="*/ 38 w 60"/>
                <a:gd name="T39" fmla="*/ 26 h 39"/>
                <a:gd name="T40" fmla="*/ 30 w 60"/>
                <a:gd name="T41" fmla="*/ 29 h 39"/>
                <a:gd name="T42" fmla="*/ 23 w 60"/>
                <a:gd name="T43" fmla="*/ 26 h 39"/>
                <a:gd name="T44" fmla="*/ 19 w 60"/>
                <a:gd name="T45" fmla="*/ 22 h 39"/>
                <a:gd name="T46" fmla="*/ 3 w 60"/>
                <a:gd name="T47" fmla="*/ 38 h 39"/>
                <a:gd name="T48" fmla="*/ 2 w 60"/>
                <a:gd name="T49" fmla="*/ 39 h 39"/>
                <a:gd name="T50" fmla="*/ 58 w 60"/>
                <a:gd name="T51" fmla="*/ 39 h 39"/>
                <a:gd name="T52" fmla="*/ 57 w 60"/>
                <a:gd name="T53" fmla="*/ 38 h 39"/>
                <a:gd name="T54" fmla="*/ 41 w 60"/>
                <a:gd name="T55" fmla="*/ 23 h 39"/>
                <a:gd name="T56" fmla="*/ 60 w 60"/>
                <a:gd name="T57" fmla="*/ 5 h 39"/>
                <a:gd name="T58" fmla="*/ 45 w 60"/>
                <a:gd name="T59" fmla="*/ 20 h 39"/>
                <a:gd name="T60" fmla="*/ 60 w 60"/>
                <a:gd name="T61" fmla="*/ 35 h 39"/>
                <a:gd name="T62" fmla="*/ 60 w 60"/>
                <a:gd name="T63" fmla="*/ 35 h 39"/>
                <a:gd name="T64" fmla="*/ 60 w 60"/>
                <a:gd name="T65" fmla="*/ 5 h 39"/>
                <a:gd name="T66" fmla="*/ 60 w 60"/>
                <a:gd name="T6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39">
                  <a:moveTo>
                    <a:pt x="0" y="4"/>
                  </a:moveTo>
                  <a:cubicBezTo>
                    <a:pt x="0" y="4"/>
                    <a:pt x="0" y="4"/>
                    <a:pt x="0" y="4"/>
                  </a:cubicBezTo>
                  <a:cubicBezTo>
                    <a:pt x="0" y="34"/>
                    <a:pt x="0" y="34"/>
                    <a:pt x="0" y="34"/>
                  </a:cubicBezTo>
                  <a:cubicBezTo>
                    <a:pt x="0" y="34"/>
                    <a:pt x="0" y="34"/>
                    <a:pt x="0" y="34"/>
                  </a:cubicBezTo>
                  <a:cubicBezTo>
                    <a:pt x="16" y="19"/>
                    <a:pt x="16" y="19"/>
                    <a:pt x="16" y="19"/>
                  </a:cubicBezTo>
                  <a:lnTo>
                    <a:pt x="0" y="4"/>
                  </a:lnTo>
                  <a:close/>
                  <a:moveTo>
                    <a:pt x="19" y="16"/>
                  </a:moveTo>
                  <a:cubicBezTo>
                    <a:pt x="22" y="19"/>
                    <a:pt x="22" y="19"/>
                    <a:pt x="22" y="19"/>
                  </a:cubicBezTo>
                  <a:cubicBezTo>
                    <a:pt x="25" y="22"/>
                    <a:pt x="25" y="22"/>
                    <a:pt x="25" y="22"/>
                  </a:cubicBezTo>
                  <a:cubicBezTo>
                    <a:pt x="27" y="24"/>
                    <a:pt x="29" y="24"/>
                    <a:pt x="30" y="24"/>
                  </a:cubicBezTo>
                  <a:cubicBezTo>
                    <a:pt x="32" y="24"/>
                    <a:pt x="34" y="24"/>
                    <a:pt x="35" y="22"/>
                  </a:cubicBezTo>
                  <a:cubicBezTo>
                    <a:pt x="38" y="20"/>
                    <a:pt x="38" y="20"/>
                    <a:pt x="38" y="20"/>
                  </a:cubicBezTo>
                  <a:cubicBezTo>
                    <a:pt x="41" y="17"/>
                    <a:pt x="41" y="17"/>
                    <a:pt x="41" y="17"/>
                  </a:cubicBezTo>
                  <a:cubicBezTo>
                    <a:pt x="57" y="1"/>
                    <a:pt x="57" y="1"/>
                    <a:pt x="57" y="1"/>
                  </a:cubicBezTo>
                  <a:cubicBezTo>
                    <a:pt x="58" y="0"/>
                    <a:pt x="58" y="0"/>
                    <a:pt x="59" y="0"/>
                  </a:cubicBezTo>
                  <a:cubicBezTo>
                    <a:pt x="2" y="0"/>
                    <a:pt x="2" y="0"/>
                    <a:pt x="2" y="0"/>
                  </a:cubicBezTo>
                  <a:cubicBezTo>
                    <a:pt x="2" y="0"/>
                    <a:pt x="2" y="0"/>
                    <a:pt x="3" y="1"/>
                  </a:cubicBezTo>
                  <a:lnTo>
                    <a:pt x="19" y="16"/>
                  </a:lnTo>
                  <a:close/>
                  <a:moveTo>
                    <a:pt x="41" y="23"/>
                  </a:moveTo>
                  <a:cubicBezTo>
                    <a:pt x="38" y="26"/>
                    <a:pt x="38" y="26"/>
                    <a:pt x="38" y="26"/>
                  </a:cubicBezTo>
                  <a:cubicBezTo>
                    <a:pt x="36" y="28"/>
                    <a:pt x="33" y="29"/>
                    <a:pt x="30" y="29"/>
                  </a:cubicBezTo>
                  <a:cubicBezTo>
                    <a:pt x="28" y="29"/>
                    <a:pt x="25" y="28"/>
                    <a:pt x="23" y="26"/>
                  </a:cubicBezTo>
                  <a:cubicBezTo>
                    <a:pt x="19" y="22"/>
                    <a:pt x="19" y="22"/>
                    <a:pt x="19" y="22"/>
                  </a:cubicBezTo>
                  <a:cubicBezTo>
                    <a:pt x="3" y="38"/>
                    <a:pt x="3" y="38"/>
                    <a:pt x="3" y="38"/>
                  </a:cubicBezTo>
                  <a:cubicBezTo>
                    <a:pt x="2" y="38"/>
                    <a:pt x="2" y="39"/>
                    <a:pt x="2" y="39"/>
                  </a:cubicBezTo>
                  <a:cubicBezTo>
                    <a:pt x="58" y="39"/>
                    <a:pt x="58" y="39"/>
                    <a:pt x="58" y="39"/>
                  </a:cubicBezTo>
                  <a:cubicBezTo>
                    <a:pt x="58" y="39"/>
                    <a:pt x="58" y="39"/>
                    <a:pt x="57" y="38"/>
                  </a:cubicBezTo>
                  <a:lnTo>
                    <a:pt x="41" y="23"/>
                  </a:lnTo>
                  <a:close/>
                  <a:moveTo>
                    <a:pt x="60" y="5"/>
                  </a:moveTo>
                  <a:cubicBezTo>
                    <a:pt x="45" y="20"/>
                    <a:pt x="45" y="20"/>
                    <a:pt x="45" y="20"/>
                  </a:cubicBezTo>
                  <a:cubicBezTo>
                    <a:pt x="60" y="35"/>
                    <a:pt x="60" y="35"/>
                    <a:pt x="60" y="35"/>
                  </a:cubicBezTo>
                  <a:cubicBezTo>
                    <a:pt x="60" y="35"/>
                    <a:pt x="60" y="35"/>
                    <a:pt x="60" y="35"/>
                  </a:cubicBezTo>
                  <a:cubicBezTo>
                    <a:pt x="60" y="5"/>
                    <a:pt x="60" y="5"/>
                    <a:pt x="60" y="5"/>
                  </a:cubicBezTo>
                  <a:cubicBezTo>
                    <a:pt x="60" y="5"/>
                    <a:pt x="60" y="5"/>
                    <a:pt x="60" y="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8" name="Freeform 123"/>
            <p:cNvSpPr>
              <a:spLocks noEditPoints="1"/>
            </p:cNvSpPr>
            <p:nvPr/>
          </p:nvSpPr>
          <p:spPr bwMode="auto">
            <a:xfrm>
              <a:off x="6384308" y="1546232"/>
              <a:ext cx="522259" cy="340921"/>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9" name="组合 48"/>
          <p:cNvGrpSpPr/>
          <p:nvPr/>
        </p:nvGrpSpPr>
        <p:grpSpPr>
          <a:xfrm>
            <a:off x="1058969" y="1786652"/>
            <a:ext cx="639701" cy="634546"/>
            <a:chOff x="3033145" y="1270594"/>
            <a:chExt cx="899446" cy="892198"/>
          </a:xfrm>
        </p:grpSpPr>
        <p:sp>
          <p:nvSpPr>
            <p:cNvPr id="50" name="Oval 136"/>
            <p:cNvSpPr>
              <a:spLocks noChangeArrowheads="1"/>
            </p:cNvSpPr>
            <p:nvPr/>
          </p:nvSpPr>
          <p:spPr bwMode="auto">
            <a:xfrm>
              <a:off x="3033145" y="1270594"/>
              <a:ext cx="899446" cy="892198"/>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1" name="Oval 137"/>
            <p:cNvSpPr>
              <a:spLocks noChangeArrowheads="1"/>
            </p:cNvSpPr>
            <p:nvPr/>
          </p:nvSpPr>
          <p:spPr bwMode="auto">
            <a:xfrm>
              <a:off x="3083920" y="1314115"/>
              <a:ext cx="797896" cy="797900"/>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2" name="Freeform 138"/>
            <p:cNvSpPr/>
            <p:nvPr/>
          </p:nvSpPr>
          <p:spPr bwMode="auto">
            <a:xfrm>
              <a:off x="3083920" y="1502710"/>
              <a:ext cx="703599" cy="616559"/>
            </a:xfrm>
            <a:custGeom>
              <a:avLst/>
              <a:gdLst>
                <a:gd name="T0" fmla="*/ 52 w 82"/>
                <a:gd name="T1" fmla="*/ 55 h 72"/>
                <a:gd name="T2" fmla="*/ 55 w 82"/>
                <a:gd name="T3" fmla="*/ 43 h 72"/>
                <a:gd name="T4" fmla="*/ 62 w 82"/>
                <a:gd name="T5" fmla="*/ 36 h 72"/>
                <a:gd name="T6" fmla="*/ 64 w 82"/>
                <a:gd name="T7" fmla="*/ 34 h 72"/>
                <a:gd name="T8" fmla="*/ 71 w 82"/>
                <a:gd name="T9" fmla="*/ 27 h 72"/>
                <a:gd name="T10" fmla="*/ 73 w 82"/>
                <a:gd name="T11" fmla="*/ 24 h 72"/>
                <a:gd name="T12" fmla="*/ 82 w 82"/>
                <a:gd name="T13" fmla="*/ 17 h 72"/>
                <a:gd name="T14" fmla="*/ 62 w 82"/>
                <a:gd name="T15" fmla="*/ 3 h 72"/>
                <a:gd name="T16" fmla="*/ 50 w 82"/>
                <a:gd name="T17" fmla="*/ 0 h 72"/>
                <a:gd name="T18" fmla="*/ 26 w 82"/>
                <a:gd name="T19" fmla="*/ 5 h 72"/>
                <a:gd name="T20" fmla="*/ 9 w 82"/>
                <a:gd name="T21" fmla="*/ 12 h 72"/>
                <a:gd name="T22" fmla="*/ 0 w 82"/>
                <a:gd name="T23" fmla="*/ 21 h 72"/>
                <a:gd name="T24" fmla="*/ 0 w 82"/>
                <a:gd name="T25" fmla="*/ 25 h 72"/>
                <a:gd name="T26" fmla="*/ 34 w 82"/>
                <a:gd name="T27" fmla="*/ 72 h 72"/>
                <a:gd name="T28" fmla="*/ 52 w 82"/>
                <a:gd name="T29"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72">
                  <a:moveTo>
                    <a:pt x="52" y="55"/>
                  </a:moveTo>
                  <a:cubicBezTo>
                    <a:pt x="55" y="43"/>
                    <a:pt x="55" y="43"/>
                    <a:pt x="55" y="43"/>
                  </a:cubicBezTo>
                  <a:cubicBezTo>
                    <a:pt x="62" y="36"/>
                    <a:pt x="62" y="36"/>
                    <a:pt x="62" y="36"/>
                  </a:cubicBezTo>
                  <a:cubicBezTo>
                    <a:pt x="64" y="34"/>
                    <a:pt x="64" y="34"/>
                    <a:pt x="64" y="34"/>
                  </a:cubicBezTo>
                  <a:cubicBezTo>
                    <a:pt x="71" y="27"/>
                    <a:pt x="71" y="27"/>
                    <a:pt x="71" y="27"/>
                  </a:cubicBezTo>
                  <a:cubicBezTo>
                    <a:pt x="73" y="24"/>
                    <a:pt x="73" y="24"/>
                    <a:pt x="73" y="24"/>
                  </a:cubicBezTo>
                  <a:cubicBezTo>
                    <a:pt x="82" y="17"/>
                    <a:pt x="82" y="17"/>
                    <a:pt x="82" y="17"/>
                  </a:cubicBezTo>
                  <a:cubicBezTo>
                    <a:pt x="82" y="17"/>
                    <a:pt x="63" y="3"/>
                    <a:pt x="62" y="3"/>
                  </a:cubicBezTo>
                  <a:cubicBezTo>
                    <a:pt x="61" y="3"/>
                    <a:pt x="50" y="0"/>
                    <a:pt x="50" y="0"/>
                  </a:cubicBezTo>
                  <a:cubicBezTo>
                    <a:pt x="26" y="5"/>
                    <a:pt x="26" y="5"/>
                    <a:pt x="26" y="5"/>
                  </a:cubicBezTo>
                  <a:cubicBezTo>
                    <a:pt x="9" y="12"/>
                    <a:pt x="9" y="12"/>
                    <a:pt x="9" y="12"/>
                  </a:cubicBezTo>
                  <a:cubicBezTo>
                    <a:pt x="0" y="21"/>
                    <a:pt x="0" y="21"/>
                    <a:pt x="0" y="21"/>
                  </a:cubicBezTo>
                  <a:cubicBezTo>
                    <a:pt x="0" y="23"/>
                    <a:pt x="0" y="24"/>
                    <a:pt x="0" y="25"/>
                  </a:cubicBezTo>
                  <a:cubicBezTo>
                    <a:pt x="0" y="49"/>
                    <a:pt x="16" y="72"/>
                    <a:pt x="34" y="72"/>
                  </a:cubicBezTo>
                  <a:lnTo>
                    <a:pt x="52" y="5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3" name="Freeform 139"/>
            <p:cNvSpPr/>
            <p:nvPr/>
          </p:nvSpPr>
          <p:spPr bwMode="auto">
            <a:xfrm>
              <a:off x="3323289" y="16985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4" name="Freeform 140"/>
            <p:cNvSpPr/>
            <p:nvPr/>
          </p:nvSpPr>
          <p:spPr bwMode="auto">
            <a:xfrm>
              <a:off x="3392198" y="18363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5" name="Freeform 141"/>
            <p:cNvSpPr/>
            <p:nvPr/>
          </p:nvSpPr>
          <p:spPr bwMode="auto">
            <a:xfrm>
              <a:off x="3239873" y="15716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6" name="Freeform 142"/>
            <p:cNvSpPr/>
            <p:nvPr/>
          </p:nvSpPr>
          <p:spPr bwMode="auto">
            <a:xfrm>
              <a:off x="3152830" y="14338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7" name="Freeform 143"/>
            <p:cNvSpPr/>
            <p:nvPr/>
          </p:nvSpPr>
          <p:spPr bwMode="auto">
            <a:xfrm>
              <a:off x="3334170" y="16913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8" name="Freeform 144"/>
            <p:cNvSpPr/>
            <p:nvPr/>
          </p:nvSpPr>
          <p:spPr bwMode="auto">
            <a:xfrm>
              <a:off x="3399452" y="18182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9" name="Freeform 145"/>
            <p:cNvSpPr/>
            <p:nvPr/>
          </p:nvSpPr>
          <p:spPr bwMode="auto">
            <a:xfrm>
              <a:off x="3247126" y="15534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0" name="Freeform 146"/>
            <p:cNvSpPr/>
            <p:nvPr/>
          </p:nvSpPr>
          <p:spPr bwMode="auto">
            <a:xfrm>
              <a:off x="3160083" y="14265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1" name="组合 60"/>
          <p:cNvGrpSpPr/>
          <p:nvPr/>
        </p:nvGrpSpPr>
        <p:grpSpPr>
          <a:xfrm>
            <a:off x="6971356" y="1602557"/>
            <a:ext cx="686549" cy="683795"/>
            <a:chOff x="4084917" y="2315118"/>
            <a:chExt cx="903073" cy="899451"/>
          </a:xfrm>
        </p:grpSpPr>
        <p:sp>
          <p:nvSpPr>
            <p:cNvPr id="62" name="Oval 187"/>
            <p:cNvSpPr>
              <a:spLocks noChangeArrowheads="1"/>
            </p:cNvSpPr>
            <p:nvPr/>
          </p:nvSpPr>
          <p:spPr bwMode="auto">
            <a:xfrm>
              <a:off x="4084917" y="2315118"/>
              <a:ext cx="903073" cy="899451"/>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3" name="Oval 188"/>
            <p:cNvSpPr>
              <a:spLocks noChangeArrowheads="1"/>
            </p:cNvSpPr>
            <p:nvPr/>
          </p:nvSpPr>
          <p:spPr bwMode="auto">
            <a:xfrm>
              <a:off x="4139319" y="2369520"/>
              <a:ext cx="794269" cy="794274"/>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4" name="Freeform 189"/>
            <p:cNvSpPr/>
            <p:nvPr/>
          </p:nvSpPr>
          <p:spPr bwMode="auto">
            <a:xfrm>
              <a:off x="4121185" y="2478325"/>
              <a:ext cx="692719" cy="721737"/>
            </a:xfrm>
            <a:custGeom>
              <a:avLst/>
              <a:gdLst>
                <a:gd name="T0" fmla="*/ 0 w 81"/>
                <a:gd name="T1" fmla="*/ 35 h 84"/>
                <a:gd name="T2" fmla="*/ 6 w 81"/>
                <a:gd name="T3" fmla="*/ 53 h 84"/>
                <a:gd name="T4" fmla="*/ 16 w 81"/>
                <a:gd name="T5" fmla="*/ 71 h 84"/>
                <a:gd name="T6" fmla="*/ 45 w 81"/>
                <a:gd name="T7" fmla="*/ 84 h 84"/>
                <a:gd name="T8" fmla="*/ 73 w 81"/>
                <a:gd name="T9" fmla="*/ 56 h 84"/>
                <a:gd name="T10" fmla="*/ 81 w 81"/>
                <a:gd name="T11" fmla="*/ 36 h 84"/>
                <a:gd name="T12" fmla="*/ 81 w 81"/>
                <a:gd name="T13" fmla="*/ 31 h 84"/>
                <a:gd name="T14" fmla="*/ 73 w 81"/>
                <a:gd name="T15" fmla="*/ 13 h 84"/>
                <a:gd name="T16" fmla="*/ 71 w 81"/>
                <a:gd name="T17" fmla="*/ 10 h 84"/>
                <a:gd name="T18" fmla="*/ 56 w 81"/>
                <a:gd name="T19" fmla="*/ 2 h 84"/>
                <a:gd name="T20" fmla="*/ 47 w 81"/>
                <a:gd name="T21" fmla="*/ 0 h 84"/>
                <a:gd name="T22" fmla="*/ 24 w 81"/>
                <a:gd name="T23" fmla="*/ 10 h 84"/>
                <a:gd name="T24" fmla="*/ 0 w 81"/>
                <a:gd name="T25"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4">
                  <a:moveTo>
                    <a:pt x="0" y="35"/>
                  </a:moveTo>
                  <a:cubicBezTo>
                    <a:pt x="6" y="53"/>
                    <a:pt x="6" y="53"/>
                    <a:pt x="6" y="53"/>
                  </a:cubicBezTo>
                  <a:cubicBezTo>
                    <a:pt x="16" y="71"/>
                    <a:pt x="16" y="71"/>
                    <a:pt x="16" y="71"/>
                  </a:cubicBezTo>
                  <a:cubicBezTo>
                    <a:pt x="16" y="71"/>
                    <a:pt x="44" y="84"/>
                    <a:pt x="45" y="84"/>
                  </a:cubicBezTo>
                  <a:cubicBezTo>
                    <a:pt x="46" y="84"/>
                    <a:pt x="73" y="56"/>
                    <a:pt x="73" y="56"/>
                  </a:cubicBezTo>
                  <a:cubicBezTo>
                    <a:pt x="81" y="36"/>
                    <a:pt x="81" y="36"/>
                    <a:pt x="81" y="36"/>
                  </a:cubicBezTo>
                  <a:cubicBezTo>
                    <a:pt x="81" y="31"/>
                    <a:pt x="81" y="31"/>
                    <a:pt x="81" y="31"/>
                  </a:cubicBezTo>
                  <a:cubicBezTo>
                    <a:pt x="73" y="13"/>
                    <a:pt x="73" y="13"/>
                    <a:pt x="73" y="13"/>
                  </a:cubicBezTo>
                  <a:cubicBezTo>
                    <a:pt x="71" y="10"/>
                    <a:pt x="71" y="10"/>
                    <a:pt x="71" y="10"/>
                  </a:cubicBezTo>
                  <a:cubicBezTo>
                    <a:pt x="56" y="2"/>
                    <a:pt x="56" y="2"/>
                    <a:pt x="56" y="2"/>
                  </a:cubicBezTo>
                  <a:cubicBezTo>
                    <a:pt x="56" y="2"/>
                    <a:pt x="51" y="0"/>
                    <a:pt x="47" y="0"/>
                  </a:cubicBezTo>
                  <a:cubicBezTo>
                    <a:pt x="42" y="0"/>
                    <a:pt x="24" y="10"/>
                    <a:pt x="24" y="10"/>
                  </a:cubicBezTo>
                  <a:lnTo>
                    <a:pt x="0" y="3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5" name="Freeform 190"/>
            <p:cNvSpPr>
              <a:spLocks noEditPoints="1"/>
            </p:cNvSpPr>
            <p:nvPr/>
          </p:nvSpPr>
          <p:spPr bwMode="auto">
            <a:xfrm>
              <a:off x="4240869" y="2489205"/>
              <a:ext cx="573034" cy="573038"/>
            </a:xfrm>
            <a:custGeom>
              <a:avLst/>
              <a:gdLst>
                <a:gd name="T0" fmla="*/ 67 w 67"/>
                <a:gd name="T1" fmla="*/ 32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0 w 67"/>
                <a:gd name="T29" fmla="*/ 56 h 67"/>
                <a:gd name="T30" fmla="*/ 46 w 67"/>
                <a:gd name="T31" fmla="*/ 5 h 67"/>
                <a:gd name="T32" fmla="*/ 50 w 67"/>
                <a:gd name="T33" fmla="*/ 11 h 67"/>
                <a:gd name="T34" fmla="*/ 42 w 67"/>
                <a:gd name="T35" fmla="*/ 1 h 67"/>
                <a:gd name="T36" fmla="*/ 49 w 67"/>
                <a:gd name="T37" fmla="*/ 15 h 67"/>
                <a:gd name="T38" fmla="*/ 35 w 67"/>
                <a:gd name="T39" fmla="*/ 32 h 67"/>
                <a:gd name="T40" fmla="*/ 49 w 67"/>
                <a:gd name="T41" fmla="*/ 15 h 67"/>
                <a:gd name="T42" fmla="*/ 20 w 67"/>
                <a:gd name="T43" fmla="*/ 12 h 67"/>
                <a:gd name="T44" fmla="*/ 32 w 67"/>
                <a:gd name="T45" fmla="*/ 0 h 67"/>
                <a:gd name="T46" fmla="*/ 14 w 67"/>
                <a:gd name="T47" fmla="*/ 32 h 67"/>
                <a:gd name="T48" fmla="*/ 32 w 67"/>
                <a:gd name="T49" fmla="*/ 17 h 67"/>
                <a:gd name="T50" fmla="*/ 14 w 67"/>
                <a:gd name="T51" fmla="*/ 32 h 67"/>
                <a:gd name="T52" fmla="*/ 8 w 67"/>
                <a:gd name="T53" fmla="*/ 12 h 67"/>
                <a:gd name="T54" fmla="*/ 10 w 67"/>
                <a:gd name="T55" fmla="*/ 32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4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6" y="32"/>
                  </a:moveTo>
                  <a:cubicBezTo>
                    <a:pt x="67" y="32"/>
                    <a:pt x="67" y="32"/>
                    <a:pt x="67" y="32"/>
                  </a:cubicBezTo>
                  <a:cubicBezTo>
                    <a:pt x="66" y="24"/>
                    <a:pt x="64" y="17"/>
                    <a:pt x="59" y="12"/>
                  </a:cubicBezTo>
                  <a:cubicBezTo>
                    <a:pt x="57" y="13"/>
                    <a:pt x="54" y="14"/>
                    <a:pt x="52" y="14"/>
                  </a:cubicBezTo>
                  <a:cubicBezTo>
                    <a:pt x="55" y="20"/>
                    <a:pt x="56" y="25"/>
                    <a:pt x="56" y="32"/>
                  </a:cubicBezTo>
                  <a:close/>
                  <a:moveTo>
                    <a:pt x="35" y="50"/>
                  </a:moveTo>
                  <a:cubicBezTo>
                    <a:pt x="40" y="50"/>
                    <a:pt x="44" y="51"/>
                    <a:pt x="49" y="52"/>
                  </a:cubicBezTo>
                  <a:cubicBezTo>
                    <a:pt x="51" y="47"/>
                    <a:pt x="53" y="41"/>
                    <a:pt x="53" y="35"/>
                  </a:cubicBezTo>
                  <a:cubicBezTo>
                    <a:pt x="35" y="35"/>
                    <a:pt x="35" y="35"/>
                    <a:pt x="35" y="35"/>
                  </a:cubicBezTo>
                  <a:lnTo>
                    <a:pt x="35" y="50"/>
                  </a:lnTo>
                  <a:close/>
                  <a:moveTo>
                    <a:pt x="43" y="7"/>
                  </a:moveTo>
                  <a:cubicBezTo>
                    <a:pt x="41" y="4"/>
                    <a:pt x="38" y="2"/>
                    <a:pt x="35" y="0"/>
                  </a:cubicBezTo>
                  <a:cubicBezTo>
                    <a:pt x="35" y="14"/>
                    <a:pt x="35" y="14"/>
                    <a:pt x="35" y="14"/>
                  </a:cubicBezTo>
                  <a:cubicBezTo>
                    <a:pt x="39" y="14"/>
                    <a:pt x="43" y="13"/>
                    <a:pt x="47" y="12"/>
                  </a:cubicBezTo>
                  <a:cubicBezTo>
                    <a:pt x="46" y="10"/>
                    <a:pt x="45" y="9"/>
                    <a:pt x="43" y="7"/>
                  </a:cubicBezTo>
                  <a:close/>
                  <a:moveTo>
                    <a:pt x="47" y="55"/>
                  </a:moveTo>
                  <a:cubicBezTo>
                    <a:pt x="43" y="54"/>
                    <a:pt x="39" y="54"/>
                    <a:pt x="35" y="54"/>
                  </a:cubicBezTo>
                  <a:cubicBezTo>
                    <a:pt x="35" y="67"/>
                    <a:pt x="35" y="67"/>
                    <a:pt x="35" y="67"/>
                  </a:cubicBezTo>
                  <a:cubicBezTo>
                    <a:pt x="38" y="65"/>
                    <a:pt x="41" y="63"/>
                    <a:pt x="43" y="60"/>
                  </a:cubicBezTo>
                  <a:cubicBezTo>
                    <a:pt x="45" y="58"/>
                    <a:pt x="46" y="57"/>
                    <a:pt x="47" y="55"/>
                  </a:cubicBezTo>
                  <a:close/>
                  <a:moveTo>
                    <a:pt x="56" y="35"/>
                  </a:moveTo>
                  <a:cubicBezTo>
                    <a:pt x="56" y="41"/>
                    <a:pt x="55" y="47"/>
                    <a:pt x="52" y="53"/>
                  </a:cubicBezTo>
                  <a:cubicBezTo>
                    <a:pt x="54" y="54"/>
                    <a:pt x="57" y="54"/>
                    <a:pt x="59" y="55"/>
                  </a:cubicBezTo>
                  <a:cubicBezTo>
                    <a:pt x="64" y="50"/>
                    <a:pt x="67" y="43"/>
                    <a:pt x="67" y="35"/>
                  </a:cubicBezTo>
                  <a:lnTo>
                    <a:pt x="56" y="35"/>
                  </a:lnTo>
                  <a:close/>
                  <a:moveTo>
                    <a:pt x="46" y="62"/>
                  </a:moveTo>
                  <a:cubicBezTo>
                    <a:pt x="46" y="62"/>
                    <a:pt x="46" y="62"/>
                    <a:pt x="46" y="62"/>
                  </a:cubicBezTo>
                  <a:cubicBezTo>
                    <a:pt x="45" y="64"/>
                    <a:pt x="43" y="65"/>
                    <a:pt x="42" y="66"/>
                  </a:cubicBezTo>
                  <a:cubicBezTo>
                    <a:pt x="47" y="65"/>
                    <a:pt x="52" y="62"/>
                    <a:pt x="57" y="58"/>
                  </a:cubicBezTo>
                  <a:cubicBezTo>
                    <a:pt x="55" y="57"/>
                    <a:pt x="53" y="56"/>
                    <a:pt x="50" y="56"/>
                  </a:cubicBezTo>
                  <a:cubicBezTo>
                    <a:pt x="49" y="58"/>
                    <a:pt x="48" y="60"/>
                    <a:pt x="46" y="62"/>
                  </a:cubicBezTo>
                  <a:close/>
                  <a:moveTo>
                    <a:pt x="46" y="5"/>
                  </a:moveTo>
                  <a:cubicBezTo>
                    <a:pt x="46" y="5"/>
                    <a:pt x="46" y="5"/>
                    <a:pt x="46" y="5"/>
                  </a:cubicBezTo>
                  <a:cubicBezTo>
                    <a:pt x="48" y="7"/>
                    <a:pt x="49" y="9"/>
                    <a:pt x="50" y="11"/>
                  </a:cubicBezTo>
                  <a:cubicBezTo>
                    <a:pt x="53" y="11"/>
                    <a:pt x="55" y="10"/>
                    <a:pt x="57" y="9"/>
                  </a:cubicBezTo>
                  <a:cubicBezTo>
                    <a:pt x="52" y="5"/>
                    <a:pt x="47" y="3"/>
                    <a:pt x="42" y="1"/>
                  </a:cubicBezTo>
                  <a:cubicBezTo>
                    <a:pt x="43" y="2"/>
                    <a:pt x="45" y="4"/>
                    <a:pt x="46" y="5"/>
                  </a:cubicBezTo>
                  <a:close/>
                  <a:moveTo>
                    <a:pt x="49" y="15"/>
                  </a:moveTo>
                  <a:cubicBezTo>
                    <a:pt x="44" y="16"/>
                    <a:pt x="40" y="17"/>
                    <a:pt x="35" y="17"/>
                  </a:cubicBezTo>
                  <a:cubicBezTo>
                    <a:pt x="35" y="32"/>
                    <a:pt x="35" y="32"/>
                    <a:pt x="35" y="32"/>
                  </a:cubicBezTo>
                  <a:cubicBezTo>
                    <a:pt x="53" y="32"/>
                    <a:pt x="53" y="32"/>
                    <a:pt x="53" y="32"/>
                  </a:cubicBezTo>
                  <a:cubicBezTo>
                    <a:pt x="53" y="26"/>
                    <a:pt x="51" y="20"/>
                    <a:pt x="49" y="15"/>
                  </a:cubicBezTo>
                  <a:close/>
                  <a:moveTo>
                    <a:pt x="23" y="7"/>
                  </a:moveTo>
                  <a:cubicBezTo>
                    <a:pt x="22" y="9"/>
                    <a:pt x="21" y="10"/>
                    <a:pt x="20" y="12"/>
                  </a:cubicBezTo>
                  <a:cubicBezTo>
                    <a:pt x="23" y="13"/>
                    <a:pt x="27" y="14"/>
                    <a:pt x="32" y="14"/>
                  </a:cubicBezTo>
                  <a:cubicBezTo>
                    <a:pt x="32" y="0"/>
                    <a:pt x="32" y="0"/>
                    <a:pt x="32" y="0"/>
                  </a:cubicBezTo>
                  <a:cubicBezTo>
                    <a:pt x="29" y="2"/>
                    <a:pt x="26" y="4"/>
                    <a:pt x="23" y="7"/>
                  </a:cubicBezTo>
                  <a:close/>
                  <a:moveTo>
                    <a:pt x="14" y="32"/>
                  </a:moveTo>
                  <a:cubicBezTo>
                    <a:pt x="32" y="32"/>
                    <a:pt x="32" y="32"/>
                    <a:pt x="32" y="32"/>
                  </a:cubicBezTo>
                  <a:cubicBezTo>
                    <a:pt x="32" y="17"/>
                    <a:pt x="32" y="17"/>
                    <a:pt x="32" y="17"/>
                  </a:cubicBezTo>
                  <a:cubicBezTo>
                    <a:pt x="27" y="17"/>
                    <a:pt x="22" y="16"/>
                    <a:pt x="18" y="15"/>
                  </a:cubicBezTo>
                  <a:cubicBezTo>
                    <a:pt x="15" y="20"/>
                    <a:pt x="14" y="26"/>
                    <a:pt x="14" y="32"/>
                  </a:cubicBezTo>
                  <a:close/>
                  <a:moveTo>
                    <a:pt x="15" y="14"/>
                  </a:moveTo>
                  <a:cubicBezTo>
                    <a:pt x="12" y="14"/>
                    <a:pt x="10" y="13"/>
                    <a:pt x="8" y="12"/>
                  </a:cubicBezTo>
                  <a:cubicBezTo>
                    <a:pt x="3" y="17"/>
                    <a:pt x="0" y="24"/>
                    <a:pt x="0" y="32"/>
                  </a:cubicBezTo>
                  <a:cubicBezTo>
                    <a:pt x="10" y="32"/>
                    <a:pt x="10" y="32"/>
                    <a:pt x="10" y="32"/>
                  </a:cubicBezTo>
                  <a:cubicBezTo>
                    <a:pt x="11" y="25"/>
                    <a:pt x="12" y="20"/>
                    <a:pt x="15" y="14"/>
                  </a:cubicBezTo>
                  <a:close/>
                  <a:moveTo>
                    <a:pt x="21" y="5"/>
                  </a:moveTo>
                  <a:cubicBezTo>
                    <a:pt x="22" y="4"/>
                    <a:pt x="23" y="2"/>
                    <a:pt x="25" y="1"/>
                  </a:cubicBezTo>
                  <a:cubicBezTo>
                    <a:pt x="19" y="3"/>
                    <a:pt x="14" y="5"/>
                    <a:pt x="10" y="9"/>
                  </a:cubicBezTo>
                  <a:cubicBezTo>
                    <a:pt x="12" y="10"/>
                    <a:pt x="14" y="11"/>
                    <a:pt x="16" y="11"/>
                  </a:cubicBezTo>
                  <a:cubicBezTo>
                    <a:pt x="17" y="9"/>
                    <a:pt x="19" y="7"/>
                    <a:pt x="21" y="5"/>
                  </a:cubicBezTo>
                  <a:close/>
                  <a:moveTo>
                    <a:pt x="10" y="35"/>
                  </a:moveTo>
                  <a:cubicBezTo>
                    <a:pt x="0" y="35"/>
                    <a:pt x="0" y="35"/>
                    <a:pt x="0" y="35"/>
                  </a:cubicBezTo>
                  <a:cubicBezTo>
                    <a:pt x="0" y="43"/>
                    <a:pt x="3" y="50"/>
                    <a:pt x="8" y="55"/>
                  </a:cubicBezTo>
                  <a:cubicBezTo>
                    <a:pt x="10" y="54"/>
                    <a:pt x="12" y="54"/>
                    <a:pt x="15" y="53"/>
                  </a:cubicBezTo>
                  <a:cubicBezTo>
                    <a:pt x="12" y="47"/>
                    <a:pt x="10" y="41"/>
                    <a:pt x="10" y="35"/>
                  </a:cubicBezTo>
                  <a:close/>
                  <a:moveTo>
                    <a:pt x="21" y="62"/>
                  </a:moveTo>
                  <a:cubicBezTo>
                    <a:pt x="19" y="60"/>
                    <a:pt x="17" y="58"/>
                    <a:pt x="16" y="56"/>
                  </a:cubicBezTo>
                  <a:cubicBezTo>
                    <a:pt x="14" y="56"/>
                    <a:pt x="12" y="57"/>
                    <a:pt x="10" y="58"/>
                  </a:cubicBezTo>
                  <a:cubicBezTo>
                    <a:pt x="14" y="62"/>
                    <a:pt x="19" y="65"/>
                    <a:pt x="25" y="66"/>
                  </a:cubicBezTo>
                  <a:cubicBezTo>
                    <a:pt x="23" y="65"/>
                    <a:pt x="22" y="64"/>
                    <a:pt x="21" y="62"/>
                  </a:cubicBezTo>
                  <a:close/>
                  <a:moveTo>
                    <a:pt x="18" y="52"/>
                  </a:moveTo>
                  <a:cubicBezTo>
                    <a:pt x="22" y="51"/>
                    <a:pt x="27" y="50"/>
                    <a:pt x="32" y="50"/>
                  </a:cubicBezTo>
                  <a:cubicBezTo>
                    <a:pt x="32" y="35"/>
                    <a:pt x="32" y="35"/>
                    <a:pt x="32" y="35"/>
                  </a:cubicBezTo>
                  <a:cubicBezTo>
                    <a:pt x="14" y="35"/>
                    <a:pt x="14" y="35"/>
                    <a:pt x="14" y="35"/>
                  </a:cubicBezTo>
                  <a:cubicBezTo>
                    <a:pt x="14" y="41"/>
                    <a:pt x="15" y="47"/>
                    <a:pt x="18" y="52"/>
                  </a:cubicBezTo>
                  <a:close/>
                  <a:moveTo>
                    <a:pt x="23" y="60"/>
                  </a:moveTo>
                  <a:cubicBezTo>
                    <a:pt x="26" y="63"/>
                    <a:pt x="29" y="65"/>
                    <a:pt x="32" y="67"/>
                  </a:cubicBezTo>
                  <a:cubicBezTo>
                    <a:pt x="32" y="54"/>
                    <a:pt x="32" y="54"/>
                    <a:pt x="32" y="54"/>
                  </a:cubicBezTo>
                  <a:cubicBezTo>
                    <a:pt x="27" y="54"/>
                    <a:pt x="23" y="54"/>
                    <a:pt x="20" y="55"/>
                  </a:cubicBezTo>
                  <a:cubicBezTo>
                    <a:pt x="21" y="57"/>
                    <a:pt x="22" y="58"/>
                    <a:pt x="23" y="60"/>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6" name="Freeform 191"/>
            <p:cNvSpPr>
              <a:spLocks noEditPoints="1"/>
            </p:cNvSpPr>
            <p:nvPr/>
          </p:nvSpPr>
          <p:spPr bwMode="auto">
            <a:xfrm>
              <a:off x="4248123" y="2478325"/>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7" name="组合 66"/>
          <p:cNvGrpSpPr/>
          <p:nvPr/>
        </p:nvGrpSpPr>
        <p:grpSpPr>
          <a:xfrm>
            <a:off x="2782895" y="1732482"/>
            <a:ext cx="634543" cy="634547"/>
            <a:chOff x="3033145" y="2315118"/>
            <a:chExt cx="899446" cy="899451"/>
          </a:xfrm>
        </p:grpSpPr>
        <p:sp>
          <p:nvSpPr>
            <p:cNvPr id="68" name="Oval 208"/>
            <p:cNvSpPr>
              <a:spLocks noChangeArrowheads="1"/>
            </p:cNvSpPr>
            <p:nvPr/>
          </p:nvSpPr>
          <p:spPr bwMode="auto">
            <a:xfrm>
              <a:off x="3033145" y="2315118"/>
              <a:ext cx="899446" cy="899451"/>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9" name="Oval 209"/>
            <p:cNvSpPr>
              <a:spLocks noChangeArrowheads="1"/>
            </p:cNvSpPr>
            <p:nvPr/>
          </p:nvSpPr>
          <p:spPr bwMode="auto">
            <a:xfrm>
              <a:off x="3083920" y="2369520"/>
              <a:ext cx="797896" cy="794274"/>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0" name="Freeform 210"/>
            <p:cNvSpPr/>
            <p:nvPr/>
          </p:nvSpPr>
          <p:spPr bwMode="auto">
            <a:xfrm>
              <a:off x="3058533" y="2590756"/>
              <a:ext cx="667331" cy="598425"/>
            </a:xfrm>
            <a:custGeom>
              <a:avLst/>
              <a:gdLst>
                <a:gd name="T0" fmla="*/ 33 w 184"/>
                <a:gd name="T1" fmla="*/ 0 h 165"/>
                <a:gd name="T2" fmla="*/ 0 w 184"/>
                <a:gd name="T3" fmla="*/ 35 h 165"/>
                <a:gd name="T4" fmla="*/ 26 w 184"/>
                <a:gd name="T5" fmla="*/ 125 h 165"/>
                <a:gd name="T6" fmla="*/ 90 w 184"/>
                <a:gd name="T7" fmla="*/ 161 h 165"/>
                <a:gd name="T8" fmla="*/ 123 w 184"/>
                <a:gd name="T9" fmla="*/ 165 h 165"/>
                <a:gd name="T10" fmla="*/ 165 w 184"/>
                <a:gd name="T11" fmla="*/ 123 h 165"/>
                <a:gd name="T12" fmla="*/ 156 w 184"/>
                <a:gd name="T13" fmla="*/ 102 h 165"/>
                <a:gd name="T14" fmla="*/ 170 w 184"/>
                <a:gd name="T15" fmla="*/ 87 h 165"/>
                <a:gd name="T16" fmla="*/ 184 w 184"/>
                <a:gd name="T17" fmla="*/ 31 h 165"/>
                <a:gd name="T18" fmla="*/ 83 w 184"/>
                <a:gd name="T19" fmla="*/ 28 h 165"/>
                <a:gd name="T20" fmla="*/ 76 w 184"/>
                <a:gd name="T21" fmla="*/ 5 h 165"/>
                <a:gd name="T22" fmla="*/ 50 w 184"/>
                <a:gd name="T23" fmla="*/ 0 h 165"/>
                <a:gd name="T24" fmla="*/ 33 w 184"/>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65">
                  <a:moveTo>
                    <a:pt x="33" y="0"/>
                  </a:moveTo>
                  <a:lnTo>
                    <a:pt x="0" y="35"/>
                  </a:lnTo>
                  <a:lnTo>
                    <a:pt x="26" y="125"/>
                  </a:lnTo>
                  <a:lnTo>
                    <a:pt x="90" y="161"/>
                  </a:lnTo>
                  <a:lnTo>
                    <a:pt x="123" y="165"/>
                  </a:lnTo>
                  <a:lnTo>
                    <a:pt x="165" y="123"/>
                  </a:lnTo>
                  <a:lnTo>
                    <a:pt x="156" y="102"/>
                  </a:lnTo>
                  <a:lnTo>
                    <a:pt x="170" y="87"/>
                  </a:lnTo>
                  <a:lnTo>
                    <a:pt x="184" y="31"/>
                  </a:lnTo>
                  <a:lnTo>
                    <a:pt x="83" y="28"/>
                  </a:lnTo>
                  <a:lnTo>
                    <a:pt x="76" y="5"/>
                  </a:lnTo>
                  <a:lnTo>
                    <a:pt x="50" y="0"/>
                  </a:lnTo>
                  <a:lnTo>
                    <a:pt x="33"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1" name="Oval 211"/>
            <p:cNvSpPr>
              <a:spLocks noChangeArrowheads="1"/>
            </p:cNvSpPr>
            <p:nvPr/>
          </p:nvSpPr>
          <p:spPr bwMode="auto">
            <a:xfrm>
              <a:off x="3392198" y="2949811"/>
              <a:ext cx="101550"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2" name="Oval 212"/>
            <p:cNvSpPr>
              <a:spLocks noChangeArrowheads="1"/>
            </p:cNvSpPr>
            <p:nvPr/>
          </p:nvSpPr>
          <p:spPr bwMode="auto">
            <a:xfrm>
              <a:off x="3573538" y="2949811"/>
              <a:ext cx="94297"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3" name="Freeform 213"/>
            <p:cNvSpPr>
              <a:spLocks noEditPoints="1"/>
            </p:cNvSpPr>
            <p:nvPr/>
          </p:nvSpPr>
          <p:spPr bwMode="auto">
            <a:xfrm>
              <a:off x="3178217" y="2583503"/>
              <a:ext cx="591168" cy="340921"/>
            </a:xfrm>
            <a:custGeom>
              <a:avLst/>
              <a:gdLst>
                <a:gd name="T0" fmla="*/ 66 w 69"/>
                <a:gd name="T1" fmla="*/ 12 h 40"/>
                <a:gd name="T2" fmla="*/ 26 w 69"/>
                <a:gd name="T3" fmla="*/ 12 h 40"/>
                <a:gd name="T4" fmla="*/ 22 w 69"/>
                <a:gd name="T5" fmla="*/ 8 h 40"/>
                <a:gd name="T6" fmla="*/ 21 w 69"/>
                <a:gd name="T7" fmla="*/ 4 h 40"/>
                <a:gd name="T8" fmla="*/ 17 w 69"/>
                <a:gd name="T9" fmla="*/ 0 h 40"/>
                <a:gd name="T10" fmla="*/ 4 w 69"/>
                <a:gd name="T11" fmla="*/ 0 h 40"/>
                <a:gd name="T12" fmla="*/ 0 w 69"/>
                <a:gd name="T13" fmla="*/ 3 h 40"/>
                <a:gd name="T14" fmla="*/ 4 w 69"/>
                <a:gd name="T15" fmla="*/ 7 h 40"/>
                <a:gd name="T16" fmla="*/ 9 w 69"/>
                <a:gd name="T17" fmla="*/ 7 h 40"/>
                <a:gd name="T18" fmla="*/ 14 w 69"/>
                <a:gd name="T19" fmla="*/ 11 h 40"/>
                <a:gd name="T20" fmla="*/ 24 w 69"/>
                <a:gd name="T21" fmla="*/ 36 h 40"/>
                <a:gd name="T22" fmla="*/ 29 w 69"/>
                <a:gd name="T23" fmla="*/ 40 h 40"/>
                <a:gd name="T24" fmla="*/ 54 w 69"/>
                <a:gd name="T25" fmla="*/ 40 h 40"/>
                <a:gd name="T26" fmla="*/ 60 w 69"/>
                <a:gd name="T27" fmla="*/ 36 h 40"/>
                <a:gd name="T28" fmla="*/ 68 w 69"/>
                <a:gd name="T29" fmla="*/ 16 h 40"/>
                <a:gd name="T30" fmla="*/ 66 w 69"/>
                <a:gd name="T31" fmla="*/ 12 h 40"/>
                <a:gd name="T32" fmla="*/ 53 w 69"/>
                <a:gd name="T33" fmla="*/ 34 h 40"/>
                <a:gd name="T34" fmla="*/ 31 w 69"/>
                <a:gd name="T35" fmla="*/ 34 h 40"/>
                <a:gd name="T36" fmla="*/ 26 w 69"/>
                <a:gd name="T37" fmla="*/ 18 h 40"/>
                <a:gd name="T38" fmla="*/ 59 w 69"/>
                <a:gd name="T39" fmla="*/ 18 h 40"/>
                <a:gd name="T40" fmla="*/ 53 w 69"/>
                <a:gd name="T4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2"/>
                  </a:moveTo>
                  <a:cubicBezTo>
                    <a:pt x="26" y="12"/>
                    <a:pt x="26" y="12"/>
                    <a:pt x="26" y="12"/>
                  </a:cubicBezTo>
                  <a:cubicBezTo>
                    <a:pt x="24" y="12"/>
                    <a:pt x="22" y="10"/>
                    <a:pt x="22" y="8"/>
                  </a:cubicBezTo>
                  <a:cubicBezTo>
                    <a:pt x="21" y="4"/>
                    <a:pt x="21" y="4"/>
                    <a:pt x="21" y="4"/>
                  </a:cubicBezTo>
                  <a:cubicBezTo>
                    <a:pt x="21" y="1"/>
                    <a:pt x="19" y="0"/>
                    <a:pt x="17" y="0"/>
                  </a:cubicBezTo>
                  <a:cubicBezTo>
                    <a:pt x="4" y="0"/>
                    <a:pt x="4" y="0"/>
                    <a:pt x="4" y="0"/>
                  </a:cubicBezTo>
                  <a:cubicBezTo>
                    <a:pt x="2" y="0"/>
                    <a:pt x="0" y="1"/>
                    <a:pt x="0" y="3"/>
                  </a:cubicBezTo>
                  <a:cubicBezTo>
                    <a:pt x="0" y="5"/>
                    <a:pt x="1" y="7"/>
                    <a:pt x="4" y="7"/>
                  </a:cubicBezTo>
                  <a:cubicBezTo>
                    <a:pt x="9" y="7"/>
                    <a:pt x="9" y="7"/>
                    <a:pt x="9" y="7"/>
                  </a:cubicBezTo>
                  <a:cubicBezTo>
                    <a:pt x="11" y="7"/>
                    <a:pt x="13" y="9"/>
                    <a:pt x="14" y="11"/>
                  </a:cubicBezTo>
                  <a:cubicBezTo>
                    <a:pt x="24" y="36"/>
                    <a:pt x="24" y="36"/>
                    <a:pt x="24" y="36"/>
                  </a:cubicBezTo>
                  <a:cubicBezTo>
                    <a:pt x="25" y="38"/>
                    <a:pt x="27" y="40"/>
                    <a:pt x="29" y="40"/>
                  </a:cubicBezTo>
                  <a:cubicBezTo>
                    <a:pt x="54" y="40"/>
                    <a:pt x="54" y="40"/>
                    <a:pt x="54" y="40"/>
                  </a:cubicBezTo>
                  <a:cubicBezTo>
                    <a:pt x="56" y="40"/>
                    <a:pt x="59" y="38"/>
                    <a:pt x="60" y="36"/>
                  </a:cubicBezTo>
                  <a:cubicBezTo>
                    <a:pt x="68" y="16"/>
                    <a:pt x="68" y="16"/>
                    <a:pt x="68" y="16"/>
                  </a:cubicBezTo>
                  <a:cubicBezTo>
                    <a:pt x="69" y="14"/>
                    <a:pt x="68" y="12"/>
                    <a:pt x="66" y="12"/>
                  </a:cubicBezTo>
                  <a:close/>
                  <a:moveTo>
                    <a:pt x="53" y="34"/>
                  </a:moveTo>
                  <a:cubicBezTo>
                    <a:pt x="31" y="34"/>
                    <a:pt x="31" y="34"/>
                    <a:pt x="31" y="34"/>
                  </a:cubicBezTo>
                  <a:cubicBezTo>
                    <a:pt x="26" y="18"/>
                    <a:pt x="26" y="18"/>
                    <a:pt x="26" y="18"/>
                  </a:cubicBezTo>
                  <a:cubicBezTo>
                    <a:pt x="59" y="18"/>
                    <a:pt x="59" y="18"/>
                    <a:pt x="59" y="18"/>
                  </a:cubicBezTo>
                  <a:lnTo>
                    <a:pt x="53" y="34"/>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4" name="Oval 214"/>
            <p:cNvSpPr>
              <a:spLocks noChangeArrowheads="1"/>
            </p:cNvSpPr>
            <p:nvPr/>
          </p:nvSpPr>
          <p:spPr bwMode="auto">
            <a:xfrm>
              <a:off x="3410332" y="2942558"/>
              <a:ext cx="94297"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5" name="Oval 215"/>
            <p:cNvSpPr>
              <a:spLocks noChangeArrowheads="1"/>
            </p:cNvSpPr>
            <p:nvPr/>
          </p:nvSpPr>
          <p:spPr bwMode="auto">
            <a:xfrm>
              <a:off x="3580792" y="2942558"/>
              <a:ext cx="101550"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6" name="Freeform 216"/>
            <p:cNvSpPr>
              <a:spLocks noEditPoints="1"/>
            </p:cNvSpPr>
            <p:nvPr/>
          </p:nvSpPr>
          <p:spPr bwMode="auto">
            <a:xfrm>
              <a:off x="3185471" y="256536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
        <p:nvSpPr>
          <p:cNvPr id="77" name="TextBox 25"/>
          <p:cNvSpPr/>
          <p:nvPr/>
        </p:nvSpPr>
        <p:spPr>
          <a:xfrm flipH="1">
            <a:off x="8958856" y="413370"/>
            <a:ext cx="3229061" cy="458999"/>
          </a:xfrm>
          <a:prstGeom prst="rect">
            <a:avLst/>
          </a:prstGeom>
          <a:solidFill>
            <a:schemeClr val="accent1"/>
          </a:solidFill>
          <a:ln w="9525">
            <a:noFill/>
          </a:ln>
        </p:spPr>
        <p:txBody>
          <a:bodyPr wrap="square" lIns="91375" tIns="45688" rIns="91375" bIns="45688" rtlCol="0" anchor="t">
            <a:spAutoFit/>
          </a:bodyPr>
          <a:lstStyle/>
          <a:p>
            <a:pPr algn="ctr" defTabSz="608843"/>
            <a:r>
              <a:rPr lang="zh-CN" altLang="en-US" sz="24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本   任   务  导  读</a:t>
            </a:r>
          </a:p>
        </p:txBody>
      </p:sp>
      <p:sp>
        <p:nvSpPr>
          <p:cNvPr id="79" name="内容占位符 2"/>
          <p:cNvSpPr txBox="1"/>
          <p:nvPr/>
        </p:nvSpPr>
        <p:spPr>
          <a:xfrm>
            <a:off x="827405" y="3041408"/>
            <a:ext cx="10537384" cy="2395472"/>
          </a:xfrm>
          <a:prstGeom prst="rect">
            <a:avLst/>
          </a:prstGeom>
        </p:spPr>
        <p:txBody>
          <a:bodyPr/>
          <a:lstStyle>
            <a:lvl1pPr marL="0" indent="536575" algn="l" defTabSz="913765"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defTabSz="913582"/>
            <a:r>
              <a:rPr lang="en-US" altLang="zh-CN" dirty="0">
                <a:solidFill>
                  <a:prstClr val="black"/>
                </a:solidFill>
                <a:latin typeface="Times New Roman"/>
                <a:ea typeface="微软雅黑"/>
              </a:rPr>
              <a:t>        </a:t>
            </a:r>
            <a:r>
              <a:rPr lang="zh-CN" altLang="en-US" dirty="0">
                <a:solidFill>
                  <a:prstClr val="black"/>
                </a:solidFill>
                <a:latin typeface="Times New Roman"/>
                <a:ea typeface="微软雅黑"/>
              </a:rPr>
              <a:t>微博营销是一种网络营销方式，通过微博的发布与讨论，营销产品或者服务，营销对象是微博的粉丝。每一个人都可以在微博平台注册一个账号，更新内容与粉丝交流，或者发布大家感兴趣的话题，以达到营销的目的</a:t>
            </a:r>
            <a:r>
              <a:rPr lang="zh-CN" altLang="en-US" dirty="0">
                <a:solidFill>
                  <a:prstClr val="black"/>
                </a:solidFill>
                <a:latin typeface="Times New Roman"/>
                <a:ea typeface="微软雅黑"/>
                <a:sym typeface="+mn-ea"/>
              </a:rPr>
              <a:t>。为扩大营销的效果，还需要掌握一些营销策略和推广技巧</a:t>
            </a:r>
            <a:r>
              <a:rPr lang="zh-CN" altLang="en-US" dirty="0">
                <a:solidFill>
                  <a:prstClr val="black"/>
                </a:solidFill>
                <a:latin typeface="Times New Roman"/>
                <a:ea typeface="微软雅黑"/>
              </a:rPr>
              <a:t>。本小节就将对微博</a:t>
            </a:r>
            <a:r>
              <a:rPr dirty="0">
                <a:solidFill>
                  <a:prstClr val="black"/>
                </a:solidFill>
                <a:latin typeface="Times New Roman"/>
                <a:ea typeface="微软雅黑"/>
                <a:sym typeface="+mn-ea"/>
              </a:rPr>
              <a:t>微博的发展历史及代表平台</a:t>
            </a:r>
            <a:r>
              <a:rPr lang="zh-CN" altLang="en-US" dirty="0">
                <a:solidFill>
                  <a:prstClr val="black"/>
                </a:solidFill>
                <a:latin typeface="Times New Roman"/>
                <a:ea typeface="微软雅黑"/>
              </a:rPr>
              <a:t>、</a:t>
            </a:r>
            <a:r>
              <a:rPr dirty="0">
                <a:solidFill>
                  <a:prstClr val="black"/>
                </a:solidFill>
                <a:latin typeface="Times New Roman"/>
                <a:ea typeface="微软雅黑"/>
                <a:sym typeface="+mn-ea"/>
              </a:rPr>
              <a:t>微博的功能与特点</a:t>
            </a:r>
            <a:r>
              <a:rPr lang="zh-CN" altLang="en-US" dirty="0">
                <a:solidFill>
                  <a:prstClr val="black"/>
                </a:solidFill>
                <a:latin typeface="Times New Roman"/>
                <a:ea typeface="微软雅黑"/>
                <a:sym typeface="+mn-ea"/>
              </a:rPr>
              <a:t>进行详细介绍，并讲解</a:t>
            </a:r>
            <a:r>
              <a:rPr dirty="0">
                <a:solidFill>
                  <a:prstClr val="black"/>
                </a:solidFill>
                <a:latin typeface="Times New Roman"/>
                <a:ea typeface="微软雅黑"/>
                <a:sym typeface="+mn-ea"/>
              </a:rPr>
              <a:t>微博账号类型与内容规划</a:t>
            </a:r>
            <a:r>
              <a:rPr lang="zh-CN" altLang="en-US" dirty="0">
                <a:solidFill>
                  <a:prstClr val="black"/>
                </a:solidFill>
                <a:latin typeface="Times New Roman"/>
                <a:ea typeface="微软雅黑"/>
                <a:sym typeface="+mn-ea"/>
              </a:rPr>
              <a:t>、</a:t>
            </a:r>
            <a:r>
              <a:rPr dirty="0">
                <a:solidFill>
                  <a:prstClr val="black"/>
                </a:solidFill>
                <a:latin typeface="Times New Roman"/>
                <a:ea typeface="微软雅黑"/>
                <a:sym typeface="+mn-ea"/>
              </a:rPr>
              <a:t>微博营销策略与推广技巧</a:t>
            </a:r>
            <a:r>
              <a:rPr lang="zh-CN" altLang="en-US" dirty="0">
                <a:solidFill>
                  <a:prstClr val="black"/>
                </a:solidFill>
                <a:latin typeface="Times New Roman"/>
                <a:ea typeface="微软雅黑"/>
                <a:sym typeface="+mn-ea"/>
              </a:rPr>
              <a:t>等</a:t>
            </a:r>
            <a:r>
              <a:rPr lang="zh-CN" altLang="en-US" dirty="0">
                <a:solidFill>
                  <a:prstClr val="black"/>
                </a:solidFill>
                <a:latin typeface="Times New Roman"/>
                <a:ea typeface="微软雅黑"/>
              </a:rPr>
              <a: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sym typeface="+mn-ea"/>
              </a:rPr>
              <a:t>2</a:t>
            </a:r>
            <a:r>
              <a:rPr dirty="0">
                <a:sym typeface="+mn-ea"/>
              </a:rPr>
              <a:t>.2.1微信平台的特点与微信营销的价值</a:t>
            </a:r>
            <a:endParaRPr lang="zh-CN" altLang="en-US" dirty="0">
              <a:solidFill>
                <a:srgbClr val="FF0000"/>
              </a:solidFill>
              <a:latin typeface="楷体" panose="02010609060101010101" pitchFamily="49" charset="-122"/>
              <a:ea typeface="楷体" panose="02010609060101010101" pitchFamily="49" charset="-122"/>
            </a:endParaRPr>
          </a:p>
        </p:txBody>
      </p:sp>
      <p:grpSp>
        <p:nvGrpSpPr>
          <p:cNvPr id="6" name="组合 5"/>
          <p:cNvGrpSpPr/>
          <p:nvPr/>
        </p:nvGrpSpPr>
        <p:grpSpPr>
          <a:xfrm>
            <a:off x="4785156" y="1417214"/>
            <a:ext cx="4262959" cy="4492678"/>
            <a:chOff x="4736440" y="1159567"/>
            <a:chExt cx="5277791" cy="5562196"/>
          </a:xfrm>
        </p:grpSpPr>
        <p:sp>
          <p:nvSpPr>
            <p:cNvPr id="17" name="Freeform 5"/>
            <p:cNvSpPr>
              <a:spLocks noEditPoints="1"/>
            </p:cNvSpPr>
            <p:nvPr/>
          </p:nvSpPr>
          <p:spPr bwMode="auto">
            <a:xfrm>
              <a:off x="4736440" y="1159567"/>
              <a:ext cx="5277791" cy="5562196"/>
            </a:xfrm>
            <a:custGeom>
              <a:avLst/>
              <a:gdLst>
                <a:gd name="T0" fmla="*/ 215 w 456"/>
                <a:gd name="T1" fmla="*/ 56 h 481"/>
                <a:gd name="T2" fmla="*/ 349 w 456"/>
                <a:gd name="T3" fmla="*/ 90 h 481"/>
                <a:gd name="T4" fmla="*/ 347 w 456"/>
                <a:gd name="T5" fmla="*/ 304 h 481"/>
                <a:gd name="T6" fmla="*/ 329 w 456"/>
                <a:gd name="T7" fmla="*/ 387 h 481"/>
                <a:gd name="T8" fmla="*/ 233 w 456"/>
                <a:gd name="T9" fmla="*/ 425 h 481"/>
                <a:gd name="T10" fmla="*/ 297 w 456"/>
                <a:gd name="T11" fmla="*/ 290 h 481"/>
                <a:gd name="T12" fmla="*/ 200 w 456"/>
                <a:gd name="T13" fmla="*/ 352 h 481"/>
                <a:gd name="T14" fmla="*/ 144 w 456"/>
                <a:gd name="T15" fmla="*/ 416 h 481"/>
                <a:gd name="T16" fmla="*/ 160 w 456"/>
                <a:gd name="T17" fmla="*/ 304 h 481"/>
                <a:gd name="T18" fmla="*/ 246 w 456"/>
                <a:gd name="T19" fmla="*/ 224 h 481"/>
                <a:gd name="T20" fmla="*/ 140 w 456"/>
                <a:gd name="T21" fmla="*/ 239 h 481"/>
                <a:gd name="T22" fmla="*/ 76 w 456"/>
                <a:gd name="T23" fmla="*/ 123 h 481"/>
                <a:gd name="T24" fmla="*/ 246 w 456"/>
                <a:gd name="T25" fmla="*/ 169 h 481"/>
                <a:gd name="T26" fmla="*/ 151 w 456"/>
                <a:gd name="T27" fmla="*/ 127 h 481"/>
                <a:gd name="T28" fmla="*/ 294 w 456"/>
                <a:gd name="T29" fmla="*/ 106 h 481"/>
                <a:gd name="T30" fmla="*/ 292 w 456"/>
                <a:gd name="T31" fmla="*/ 107 h 481"/>
                <a:gd name="T32" fmla="*/ 290 w 456"/>
                <a:gd name="T33" fmla="*/ 108 h 481"/>
                <a:gd name="T34" fmla="*/ 292 w 456"/>
                <a:gd name="T35" fmla="*/ 107 h 481"/>
                <a:gd name="T36" fmla="*/ 288 w 456"/>
                <a:gd name="T37" fmla="*/ 110 h 481"/>
                <a:gd name="T38" fmla="*/ 246 w 456"/>
                <a:gd name="T39" fmla="*/ 224 h 481"/>
                <a:gd name="T40" fmla="*/ 347 w 456"/>
                <a:gd name="T41" fmla="*/ 304 h 481"/>
                <a:gd name="T42" fmla="*/ 285 w 456"/>
                <a:gd name="T43" fmla="*/ 283 h 481"/>
                <a:gd name="T44" fmla="*/ 250 w 456"/>
                <a:gd name="T45" fmla="*/ 236 h 481"/>
                <a:gd name="T46" fmla="*/ 215 w 456"/>
                <a:gd name="T47" fmla="*/ 59 h 481"/>
                <a:gd name="T48" fmla="*/ 215 w 456"/>
                <a:gd name="T49" fmla="*/ 60 h 481"/>
                <a:gd name="T50" fmla="*/ 215 w 456"/>
                <a:gd name="T51" fmla="*/ 64 h 481"/>
                <a:gd name="T52" fmla="*/ 158 w 456"/>
                <a:gd name="T53" fmla="*/ 127 h 481"/>
                <a:gd name="T54" fmla="*/ 325 w 456"/>
                <a:gd name="T55" fmla="*/ 383 h 481"/>
                <a:gd name="T56" fmla="*/ 326 w 456"/>
                <a:gd name="T57" fmla="*/ 384 h 481"/>
                <a:gd name="T58" fmla="*/ 327 w 456"/>
                <a:gd name="T59" fmla="*/ 385 h 481"/>
                <a:gd name="T60" fmla="*/ 328 w 456"/>
                <a:gd name="T61" fmla="*/ 386 h 481"/>
                <a:gd name="T62" fmla="*/ 329 w 456"/>
                <a:gd name="T63" fmla="*/ 387 h 481"/>
                <a:gd name="T64" fmla="*/ 271 w 456"/>
                <a:gd name="T65" fmla="*/ 373 h 481"/>
                <a:gd name="T66" fmla="*/ 272 w 456"/>
                <a:gd name="T67" fmla="*/ 372 h 481"/>
                <a:gd name="T68" fmla="*/ 274 w 456"/>
                <a:gd name="T69" fmla="*/ 372 h 481"/>
                <a:gd name="T70" fmla="*/ 275 w 456"/>
                <a:gd name="T71" fmla="*/ 372 h 481"/>
                <a:gd name="T72" fmla="*/ 276 w 456"/>
                <a:gd name="T73" fmla="*/ 371 h 481"/>
                <a:gd name="T74" fmla="*/ 278 w 456"/>
                <a:gd name="T75" fmla="*/ 371 h 481"/>
                <a:gd name="T76" fmla="*/ 278 w 456"/>
                <a:gd name="T77" fmla="*/ 371 h 481"/>
                <a:gd name="T78" fmla="*/ 141 w 456"/>
                <a:gd name="T79" fmla="*/ 161 h 481"/>
                <a:gd name="T80" fmla="*/ 142 w 456"/>
                <a:gd name="T81" fmla="*/ 162 h 481"/>
                <a:gd name="T82" fmla="*/ 143 w 456"/>
                <a:gd name="T83" fmla="*/ 233 h 481"/>
                <a:gd name="T84" fmla="*/ 142 w 456"/>
                <a:gd name="T85" fmla="*/ 234 h 481"/>
                <a:gd name="T86" fmla="*/ 141 w 456"/>
                <a:gd name="T87" fmla="*/ 236 h 481"/>
                <a:gd name="T88" fmla="*/ 141 w 456"/>
                <a:gd name="T89" fmla="*/ 237 h 481"/>
                <a:gd name="T90" fmla="*/ 140 w 456"/>
                <a:gd name="T91" fmla="*/ 239 h 481"/>
                <a:gd name="T92" fmla="*/ 162 w 456"/>
                <a:gd name="T93" fmla="*/ 305 h 481"/>
                <a:gd name="T94" fmla="*/ 164 w 456"/>
                <a:gd name="T95" fmla="*/ 306 h 481"/>
                <a:gd name="T96" fmla="*/ 166 w 456"/>
                <a:gd name="T97" fmla="*/ 306 h 481"/>
                <a:gd name="T98" fmla="*/ 166 w 456"/>
                <a:gd name="T99" fmla="*/ 306 h 481"/>
                <a:gd name="T100" fmla="*/ 199 w 456"/>
                <a:gd name="T101" fmla="*/ 344 h 481"/>
                <a:gd name="T102" fmla="*/ 199 w 456"/>
                <a:gd name="T103" fmla="*/ 346 h 481"/>
                <a:gd name="T104" fmla="*/ 199 w 456"/>
                <a:gd name="T105" fmla="*/ 347 h 481"/>
                <a:gd name="T106" fmla="*/ 200 w 456"/>
                <a:gd name="T107" fmla="*/ 349 h 481"/>
                <a:gd name="T108" fmla="*/ 200 w 456"/>
                <a:gd name="T109" fmla="*/ 35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481">
                  <a:moveTo>
                    <a:pt x="151" y="0"/>
                  </a:moveTo>
                  <a:cubicBezTo>
                    <a:pt x="184" y="0"/>
                    <a:pt x="212" y="25"/>
                    <a:pt x="215" y="57"/>
                  </a:cubicBezTo>
                  <a:cubicBezTo>
                    <a:pt x="215" y="57"/>
                    <a:pt x="215" y="56"/>
                    <a:pt x="215" y="56"/>
                  </a:cubicBezTo>
                  <a:cubicBezTo>
                    <a:pt x="239" y="102"/>
                    <a:pt x="265" y="118"/>
                    <a:pt x="294" y="105"/>
                  </a:cubicBezTo>
                  <a:cubicBezTo>
                    <a:pt x="294" y="106"/>
                    <a:pt x="294" y="106"/>
                    <a:pt x="294" y="106"/>
                  </a:cubicBezTo>
                  <a:cubicBezTo>
                    <a:pt x="310" y="96"/>
                    <a:pt x="329" y="90"/>
                    <a:pt x="349" y="90"/>
                  </a:cubicBezTo>
                  <a:cubicBezTo>
                    <a:pt x="409" y="90"/>
                    <a:pt x="456" y="138"/>
                    <a:pt x="456" y="197"/>
                  </a:cubicBezTo>
                  <a:cubicBezTo>
                    <a:pt x="456" y="256"/>
                    <a:pt x="409" y="304"/>
                    <a:pt x="349" y="304"/>
                  </a:cubicBezTo>
                  <a:cubicBezTo>
                    <a:pt x="349" y="304"/>
                    <a:pt x="348" y="304"/>
                    <a:pt x="347" y="304"/>
                  </a:cubicBezTo>
                  <a:cubicBezTo>
                    <a:pt x="348" y="304"/>
                    <a:pt x="349" y="304"/>
                    <a:pt x="349" y="304"/>
                  </a:cubicBezTo>
                  <a:cubicBezTo>
                    <a:pt x="327" y="333"/>
                    <a:pt x="320" y="361"/>
                    <a:pt x="329" y="387"/>
                  </a:cubicBezTo>
                  <a:cubicBezTo>
                    <a:pt x="329" y="387"/>
                    <a:pt x="329" y="387"/>
                    <a:pt x="329" y="387"/>
                  </a:cubicBezTo>
                  <a:cubicBezTo>
                    <a:pt x="339" y="397"/>
                    <a:pt x="344" y="410"/>
                    <a:pt x="344" y="425"/>
                  </a:cubicBezTo>
                  <a:cubicBezTo>
                    <a:pt x="344" y="456"/>
                    <a:pt x="320" y="481"/>
                    <a:pt x="289" y="481"/>
                  </a:cubicBezTo>
                  <a:cubicBezTo>
                    <a:pt x="258" y="481"/>
                    <a:pt x="233" y="456"/>
                    <a:pt x="233" y="425"/>
                  </a:cubicBezTo>
                  <a:cubicBezTo>
                    <a:pt x="233" y="401"/>
                    <a:pt x="249" y="381"/>
                    <a:pt x="270" y="373"/>
                  </a:cubicBezTo>
                  <a:cubicBezTo>
                    <a:pt x="269" y="373"/>
                    <a:pt x="269" y="373"/>
                    <a:pt x="269" y="374"/>
                  </a:cubicBezTo>
                  <a:cubicBezTo>
                    <a:pt x="292" y="350"/>
                    <a:pt x="302" y="323"/>
                    <a:pt x="297" y="290"/>
                  </a:cubicBezTo>
                  <a:cubicBezTo>
                    <a:pt x="303" y="294"/>
                    <a:pt x="286" y="283"/>
                    <a:pt x="285" y="283"/>
                  </a:cubicBezTo>
                  <a:cubicBezTo>
                    <a:pt x="286" y="283"/>
                    <a:pt x="287" y="284"/>
                    <a:pt x="287" y="284"/>
                  </a:cubicBezTo>
                  <a:cubicBezTo>
                    <a:pt x="259" y="282"/>
                    <a:pt x="230" y="305"/>
                    <a:pt x="200" y="352"/>
                  </a:cubicBezTo>
                  <a:cubicBezTo>
                    <a:pt x="200" y="352"/>
                    <a:pt x="200" y="352"/>
                    <a:pt x="200" y="351"/>
                  </a:cubicBezTo>
                  <a:cubicBezTo>
                    <a:pt x="200" y="354"/>
                    <a:pt x="201" y="356"/>
                    <a:pt x="201" y="359"/>
                  </a:cubicBezTo>
                  <a:cubicBezTo>
                    <a:pt x="201" y="390"/>
                    <a:pt x="175" y="416"/>
                    <a:pt x="144" y="416"/>
                  </a:cubicBezTo>
                  <a:cubicBezTo>
                    <a:pt x="112" y="416"/>
                    <a:pt x="86" y="390"/>
                    <a:pt x="86" y="359"/>
                  </a:cubicBezTo>
                  <a:cubicBezTo>
                    <a:pt x="86" y="327"/>
                    <a:pt x="112" y="302"/>
                    <a:pt x="144" y="302"/>
                  </a:cubicBezTo>
                  <a:cubicBezTo>
                    <a:pt x="149" y="302"/>
                    <a:pt x="155" y="302"/>
                    <a:pt x="160" y="304"/>
                  </a:cubicBezTo>
                  <a:cubicBezTo>
                    <a:pt x="160" y="304"/>
                    <a:pt x="160" y="304"/>
                    <a:pt x="160" y="304"/>
                  </a:cubicBezTo>
                  <a:cubicBezTo>
                    <a:pt x="209" y="296"/>
                    <a:pt x="239" y="273"/>
                    <a:pt x="250" y="236"/>
                  </a:cubicBezTo>
                  <a:cubicBezTo>
                    <a:pt x="250" y="237"/>
                    <a:pt x="246" y="226"/>
                    <a:pt x="246" y="224"/>
                  </a:cubicBezTo>
                  <a:cubicBezTo>
                    <a:pt x="246" y="225"/>
                    <a:pt x="246" y="226"/>
                    <a:pt x="246" y="226"/>
                  </a:cubicBezTo>
                  <a:cubicBezTo>
                    <a:pt x="208" y="205"/>
                    <a:pt x="172" y="210"/>
                    <a:pt x="139" y="239"/>
                  </a:cubicBezTo>
                  <a:cubicBezTo>
                    <a:pt x="140" y="239"/>
                    <a:pt x="140" y="239"/>
                    <a:pt x="140" y="239"/>
                  </a:cubicBezTo>
                  <a:cubicBezTo>
                    <a:pt x="126" y="260"/>
                    <a:pt x="103" y="274"/>
                    <a:pt x="76" y="274"/>
                  </a:cubicBezTo>
                  <a:cubicBezTo>
                    <a:pt x="34" y="274"/>
                    <a:pt x="0" y="240"/>
                    <a:pt x="0" y="198"/>
                  </a:cubicBezTo>
                  <a:cubicBezTo>
                    <a:pt x="0" y="156"/>
                    <a:pt x="34" y="123"/>
                    <a:pt x="76" y="123"/>
                  </a:cubicBezTo>
                  <a:cubicBezTo>
                    <a:pt x="104" y="123"/>
                    <a:pt x="128" y="138"/>
                    <a:pt x="141" y="160"/>
                  </a:cubicBezTo>
                  <a:cubicBezTo>
                    <a:pt x="141" y="160"/>
                    <a:pt x="141" y="160"/>
                    <a:pt x="141" y="160"/>
                  </a:cubicBezTo>
                  <a:cubicBezTo>
                    <a:pt x="177" y="187"/>
                    <a:pt x="212" y="190"/>
                    <a:pt x="246" y="169"/>
                  </a:cubicBezTo>
                  <a:cubicBezTo>
                    <a:pt x="237" y="141"/>
                    <a:pt x="208" y="126"/>
                    <a:pt x="158" y="127"/>
                  </a:cubicBezTo>
                  <a:cubicBezTo>
                    <a:pt x="158" y="127"/>
                    <a:pt x="158" y="127"/>
                    <a:pt x="158" y="127"/>
                  </a:cubicBezTo>
                  <a:cubicBezTo>
                    <a:pt x="156" y="127"/>
                    <a:pt x="154" y="127"/>
                    <a:pt x="151" y="127"/>
                  </a:cubicBezTo>
                  <a:cubicBezTo>
                    <a:pt x="116" y="127"/>
                    <a:pt x="88" y="99"/>
                    <a:pt x="88" y="64"/>
                  </a:cubicBezTo>
                  <a:cubicBezTo>
                    <a:pt x="88" y="28"/>
                    <a:pt x="116" y="0"/>
                    <a:pt x="151" y="0"/>
                  </a:cubicBezTo>
                  <a:close/>
                  <a:moveTo>
                    <a:pt x="294" y="106"/>
                  </a:moveTo>
                  <a:cubicBezTo>
                    <a:pt x="293" y="106"/>
                    <a:pt x="292" y="107"/>
                    <a:pt x="292" y="107"/>
                  </a:cubicBezTo>
                  <a:cubicBezTo>
                    <a:pt x="292" y="107"/>
                    <a:pt x="293" y="106"/>
                    <a:pt x="294" y="106"/>
                  </a:cubicBezTo>
                  <a:close/>
                  <a:moveTo>
                    <a:pt x="292" y="107"/>
                  </a:moveTo>
                  <a:cubicBezTo>
                    <a:pt x="292" y="107"/>
                    <a:pt x="292" y="107"/>
                    <a:pt x="292" y="107"/>
                  </a:cubicBezTo>
                  <a:cubicBezTo>
                    <a:pt x="291" y="107"/>
                    <a:pt x="290" y="108"/>
                    <a:pt x="290" y="108"/>
                  </a:cubicBezTo>
                  <a:cubicBezTo>
                    <a:pt x="290" y="108"/>
                    <a:pt x="290" y="108"/>
                    <a:pt x="290" y="108"/>
                  </a:cubicBezTo>
                  <a:cubicBezTo>
                    <a:pt x="289" y="109"/>
                    <a:pt x="288" y="109"/>
                    <a:pt x="288" y="110"/>
                  </a:cubicBezTo>
                  <a:cubicBezTo>
                    <a:pt x="288" y="109"/>
                    <a:pt x="289" y="109"/>
                    <a:pt x="290" y="108"/>
                  </a:cubicBezTo>
                  <a:cubicBezTo>
                    <a:pt x="292" y="107"/>
                    <a:pt x="292" y="107"/>
                    <a:pt x="292" y="107"/>
                  </a:cubicBezTo>
                  <a:close/>
                  <a:moveTo>
                    <a:pt x="288" y="110"/>
                  </a:moveTo>
                  <a:cubicBezTo>
                    <a:pt x="287" y="110"/>
                    <a:pt x="286" y="111"/>
                    <a:pt x="285" y="111"/>
                  </a:cubicBezTo>
                  <a:cubicBezTo>
                    <a:pt x="286" y="111"/>
                    <a:pt x="287" y="110"/>
                    <a:pt x="288" y="110"/>
                  </a:cubicBezTo>
                  <a:close/>
                  <a:moveTo>
                    <a:pt x="285" y="111"/>
                  </a:moveTo>
                  <a:cubicBezTo>
                    <a:pt x="283" y="113"/>
                    <a:pt x="283" y="113"/>
                    <a:pt x="285" y="111"/>
                  </a:cubicBezTo>
                  <a:close/>
                  <a:moveTo>
                    <a:pt x="246" y="224"/>
                  </a:moveTo>
                  <a:cubicBezTo>
                    <a:pt x="244" y="218"/>
                    <a:pt x="244" y="218"/>
                    <a:pt x="246" y="224"/>
                  </a:cubicBezTo>
                  <a:close/>
                  <a:moveTo>
                    <a:pt x="347" y="304"/>
                  </a:moveTo>
                  <a:cubicBezTo>
                    <a:pt x="344" y="304"/>
                    <a:pt x="344" y="304"/>
                    <a:pt x="347" y="304"/>
                  </a:cubicBezTo>
                  <a:close/>
                  <a:moveTo>
                    <a:pt x="298" y="291"/>
                  </a:moveTo>
                  <a:cubicBezTo>
                    <a:pt x="304" y="294"/>
                    <a:pt x="304" y="294"/>
                    <a:pt x="298" y="291"/>
                  </a:cubicBezTo>
                  <a:close/>
                  <a:moveTo>
                    <a:pt x="285" y="283"/>
                  </a:moveTo>
                  <a:cubicBezTo>
                    <a:pt x="283" y="281"/>
                    <a:pt x="283" y="281"/>
                    <a:pt x="285" y="283"/>
                  </a:cubicBezTo>
                  <a:close/>
                  <a:moveTo>
                    <a:pt x="251" y="239"/>
                  </a:moveTo>
                  <a:cubicBezTo>
                    <a:pt x="251" y="238"/>
                    <a:pt x="250" y="237"/>
                    <a:pt x="250" y="236"/>
                  </a:cubicBezTo>
                  <a:cubicBezTo>
                    <a:pt x="250" y="237"/>
                    <a:pt x="251" y="238"/>
                    <a:pt x="251" y="239"/>
                  </a:cubicBezTo>
                  <a:close/>
                  <a:moveTo>
                    <a:pt x="215" y="57"/>
                  </a:moveTo>
                  <a:cubicBezTo>
                    <a:pt x="215" y="58"/>
                    <a:pt x="215" y="58"/>
                    <a:pt x="215" y="59"/>
                  </a:cubicBezTo>
                  <a:cubicBezTo>
                    <a:pt x="215" y="58"/>
                    <a:pt x="215" y="58"/>
                    <a:pt x="215" y="57"/>
                  </a:cubicBezTo>
                  <a:close/>
                  <a:moveTo>
                    <a:pt x="215" y="59"/>
                  </a:moveTo>
                  <a:cubicBezTo>
                    <a:pt x="215" y="59"/>
                    <a:pt x="215" y="60"/>
                    <a:pt x="215" y="60"/>
                  </a:cubicBezTo>
                  <a:cubicBezTo>
                    <a:pt x="215" y="60"/>
                    <a:pt x="215" y="59"/>
                    <a:pt x="215" y="59"/>
                  </a:cubicBezTo>
                  <a:close/>
                  <a:moveTo>
                    <a:pt x="215" y="60"/>
                  </a:moveTo>
                  <a:cubicBezTo>
                    <a:pt x="215" y="61"/>
                    <a:pt x="215" y="63"/>
                    <a:pt x="215" y="64"/>
                  </a:cubicBezTo>
                  <a:cubicBezTo>
                    <a:pt x="215" y="65"/>
                    <a:pt x="215" y="65"/>
                    <a:pt x="215" y="64"/>
                  </a:cubicBezTo>
                  <a:cubicBezTo>
                    <a:pt x="215" y="63"/>
                    <a:pt x="215" y="61"/>
                    <a:pt x="215" y="60"/>
                  </a:cubicBezTo>
                  <a:close/>
                  <a:moveTo>
                    <a:pt x="158" y="127"/>
                  </a:moveTo>
                  <a:cubicBezTo>
                    <a:pt x="160" y="127"/>
                    <a:pt x="160" y="127"/>
                    <a:pt x="158" y="127"/>
                  </a:cubicBezTo>
                  <a:close/>
                  <a:moveTo>
                    <a:pt x="324" y="382"/>
                  </a:moveTo>
                  <a:cubicBezTo>
                    <a:pt x="325" y="383"/>
                    <a:pt x="325" y="383"/>
                    <a:pt x="325" y="383"/>
                  </a:cubicBezTo>
                  <a:cubicBezTo>
                    <a:pt x="325" y="383"/>
                    <a:pt x="325" y="383"/>
                    <a:pt x="324" y="382"/>
                  </a:cubicBezTo>
                  <a:close/>
                  <a:moveTo>
                    <a:pt x="325" y="383"/>
                  </a:moveTo>
                  <a:cubicBezTo>
                    <a:pt x="326" y="384"/>
                    <a:pt x="326" y="384"/>
                    <a:pt x="326" y="384"/>
                  </a:cubicBezTo>
                  <a:cubicBezTo>
                    <a:pt x="326" y="384"/>
                    <a:pt x="326" y="384"/>
                    <a:pt x="325" y="383"/>
                  </a:cubicBezTo>
                  <a:close/>
                  <a:moveTo>
                    <a:pt x="326" y="384"/>
                  </a:moveTo>
                  <a:cubicBezTo>
                    <a:pt x="327" y="384"/>
                    <a:pt x="327" y="385"/>
                    <a:pt x="327" y="385"/>
                  </a:cubicBezTo>
                  <a:cubicBezTo>
                    <a:pt x="327" y="385"/>
                    <a:pt x="327" y="384"/>
                    <a:pt x="326" y="384"/>
                  </a:cubicBezTo>
                  <a:close/>
                  <a:moveTo>
                    <a:pt x="327" y="385"/>
                  </a:moveTo>
                  <a:cubicBezTo>
                    <a:pt x="327" y="385"/>
                    <a:pt x="328" y="386"/>
                    <a:pt x="328" y="386"/>
                  </a:cubicBezTo>
                  <a:cubicBezTo>
                    <a:pt x="328" y="386"/>
                    <a:pt x="327" y="385"/>
                    <a:pt x="327" y="385"/>
                  </a:cubicBezTo>
                  <a:close/>
                  <a:moveTo>
                    <a:pt x="328" y="386"/>
                  </a:moveTo>
                  <a:cubicBezTo>
                    <a:pt x="328" y="386"/>
                    <a:pt x="329" y="387"/>
                    <a:pt x="329" y="387"/>
                  </a:cubicBezTo>
                  <a:cubicBezTo>
                    <a:pt x="329" y="387"/>
                    <a:pt x="328" y="386"/>
                    <a:pt x="328" y="386"/>
                  </a:cubicBezTo>
                  <a:close/>
                  <a:moveTo>
                    <a:pt x="270" y="373"/>
                  </a:moveTo>
                  <a:cubicBezTo>
                    <a:pt x="270" y="373"/>
                    <a:pt x="271" y="373"/>
                    <a:pt x="271" y="373"/>
                  </a:cubicBezTo>
                  <a:cubicBezTo>
                    <a:pt x="271" y="373"/>
                    <a:pt x="270" y="373"/>
                    <a:pt x="270" y="373"/>
                  </a:cubicBezTo>
                  <a:close/>
                  <a:moveTo>
                    <a:pt x="271" y="373"/>
                  </a:moveTo>
                  <a:cubicBezTo>
                    <a:pt x="272" y="373"/>
                    <a:pt x="272" y="372"/>
                    <a:pt x="272" y="372"/>
                  </a:cubicBezTo>
                  <a:cubicBezTo>
                    <a:pt x="272" y="372"/>
                    <a:pt x="272" y="373"/>
                    <a:pt x="271" y="373"/>
                  </a:cubicBezTo>
                  <a:close/>
                  <a:moveTo>
                    <a:pt x="272" y="372"/>
                  </a:moveTo>
                  <a:cubicBezTo>
                    <a:pt x="273" y="372"/>
                    <a:pt x="273" y="372"/>
                    <a:pt x="274" y="372"/>
                  </a:cubicBezTo>
                  <a:cubicBezTo>
                    <a:pt x="273" y="372"/>
                    <a:pt x="273" y="372"/>
                    <a:pt x="272" y="372"/>
                  </a:cubicBezTo>
                  <a:close/>
                  <a:moveTo>
                    <a:pt x="274" y="372"/>
                  </a:moveTo>
                  <a:cubicBezTo>
                    <a:pt x="275" y="372"/>
                    <a:pt x="275" y="372"/>
                    <a:pt x="275" y="372"/>
                  </a:cubicBezTo>
                  <a:cubicBezTo>
                    <a:pt x="275" y="372"/>
                    <a:pt x="274" y="372"/>
                    <a:pt x="274" y="372"/>
                  </a:cubicBezTo>
                  <a:close/>
                  <a:moveTo>
                    <a:pt x="275" y="372"/>
                  </a:moveTo>
                  <a:cubicBezTo>
                    <a:pt x="275" y="371"/>
                    <a:pt x="276" y="371"/>
                    <a:pt x="276" y="371"/>
                  </a:cubicBezTo>
                  <a:cubicBezTo>
                    <a:pt x="276" y="371"/>
                    <a:pt x="275" y="371"/>
                    <a:pt x="275" y="372"/>
                  </a:cubicBezTo>
                  <a:close/>
                  <a:moveTo>
                    <a:pt x="276" y="371"/>
                  </a:moveTo>
                  <a:cubicBezTo>
                    <a:pt x="277" y="371"/>
                    <a:pt x="277" y="371"/>
                    <a:pt x="278" y="371"/>
                  </a:cubicBezTo>
                  <a:cubicBezTo>
                    <a:pt x="277" y="371"/>
                    <a:pt x="277" y="371"/>
                    <a:pt x="276" y="371"/>
                  </a:cubicBezTo>
                  <a:close/>
                  <a:moveTo>
                    <a:pt x="278" y="371"/>
                  </a:moveTo>
                  <a:cubicBezTo>
                    <a:pt x="281" y="370"/>
                    <a:pt x="281" y="370"/>
                    <a:pt x="278" y="371"/>
                  </a:cubicBezTo>
                  <a:close/>
                  <a:moveTo>
                    <a:pt x="141" y="161"/>
                  </a:moveTo>
                  <a:cubicBezTo>
                    <a:pt x="142" y="161"/>
                    <a:pt x="142" y="162"/>
                    <a:pt x="142" y="162"/>
                  </a:cubicBezTo>
                  <a:cubicBezTo>
                    <a:pt x="142" y="162"/>
                    <a:pt x="142" y="161"/>
                    <a:pt x="141" y="161"/>
                  </a:cubicBezTo>
                  <a:close/>
                  <a:moveTo>
                    <a:pt x="142" y="162"/>
                  </a:moveTo>
                  <a:cubicBezTo>
                    <a:pt x="143" y="163"/>
                    <a:pt x="143" y="163"/>
                    <a:pt x="143" y="164"/>
                  </a:cubicBezTo>
                  <a:cubicBezTo>
                    <a:pt x="143" y="163"/>
                    <a:pt x="143" y="163"/>
                    <a:pt x="142" y="162"/>
                  </a:cubicBezTo>
                  <a:close/>
                  <a:moveTo>
                    <a:pt x="143" y="164"/>
                  </a:moveTo>
                  <a:cubicBezTo>
                    <a:pt x="144" y="166"/>
                    <a:pt x="144" y="166"/>
                    <a:pt x="143" y="164"/>
                  </a:cubicBezTo>
                  <a:close/>
                  <a:moveTo>
                    <a:pt x="143" y="233"/>
                  </a:moveTo>
                  <a:cubicBezTo>
                    <a:pt x="144" y="231"/>
                    <a:pt x="144" y="231"/>
                    <a:pt x="143" y="233"/>
                  </a:cubicBezTo>
                  <a:close/>
                  <a:moveTo>
                    <a:pt x="143" y="233"/>
                  </a:moveTo>
                  <a:cubicBezTo>
                    <a:pt x="143" y="233"/>
                    <a:pt x="143" y="234"/>
                    <a:pt x="142" y="234"/>
                  </a:cubicBezTo>
                  <a:cubicBezTo>
                    <a:pt x="143" y="234"/>
                    <a:pt x="143" y="233"/>
                    <a:pt x="143" y="233"/>
                  </a:cubicBezTo>
                  <a:close/>
                  <a:moveTo>
                    <a:pt x="142" y="234"/>
                  </a:moveTo>
                  <a:cubicBezTo>
                    <a:pt x="142" y="235"/>
                    <a:pt x="142" y="235"/>
                    <a:pt x="141" y="236"/>
                  </a:cubicBezTo>
                  <a:cubicBezTo>
                    <a:pt x="142" y="235"/>
                    <a:pt x="142" y="235"/>
                    <a:pt x="142" y="234"/>
                  </a:cubicBezTo>
                  <a:close/>
                  <a:moveTo>
                    <a:pt x="141" y="236"/>
                  </a:moveTo>
                  <a:cubicBezTo>
                    <a:pt x="141" y="236"/>
                    <a:pt x="141" y="237"/>
                    <a:pt x="141" y="237"/>
                  </a:cubicBezTo>
                  <a:cubicBezTo>
                    <a:pt x="141" y="237"/>
                    <a:pt x="141" y="236"/>
                    <a:pt x="141" y="236"/>
                  </a:cubicBezTo>
                  <a:close/>
                  <a:moveTo>
                    <a:pt x="141" y="237"/>
                  </a:moveTo>
                  <a:cubicBezTo>
                    <a:pt x="140" y="238"/>
                    <a:pt x="140" y="238"/>
                    <a:pt x="140" y="239"/>
                  </a:cubicBezTo>
                  <a:cubicBezTo>
                    <a:pt x="140" y="238"/>
                    <a:pt x="140" y="238"/>
                    <a:pt x="141" y="237"/>
                  </a:cubicBezTo>
                  <a:close/>
                  <a:moveTo>
                    <a:pt x="161" y="304"/>
                  </a:moveTo>
                  <a:cubicBezTo>
                    <a:pt x="161" y="304"/>
                    <a:pt x="161" y="304"/>
                    <a:pt x="162" y="305"/>
                  </a:cubicBezTo>
                  <a:cubicBezTo>
                    <a:pt x="161" y="304"/>
                    <a:pt x="161" y="304"/>
                    <a:pt x="161" y="304"/>
                  </a:cubicBezTo>
                  <a:close/>
                  <a:moveTo>
                    <a:pt x="162" y="305"/>
                  </a:moveTo>
                  <a:cubicBezTo>
                    <a:pt x="163" y="305"/>
                    <a:pt x="164" y="305"/>
                    <a:pt x="164" y="306"/>
                  </a:cubicBezTo>
                  <a:cubicBezTo>
                    <a:pt x="164" y="305"/>
                    <a:pt x="163" y="305"/>
                    <a:pt x="162" y="305"/>
                  </a:cubicBezTo>
                  <a:close/>
                  <a:moveTo>
                    <a:pt x="165" y="306"/>
                  </a:moveTo>
                  <a:cubicBezTo>
                    <a:pt x="165" y="306"/>
                    <a:pt x="165" y="306"/>
                    <a:pt x="166" y="306"/>
                  </a:cubicBezTo>
                  <a:cubicBezTo>
                    <a:pt x="165" y="306"/>
                    <a:pt x="165" y="306"/>
                    <a:pt x="165" y="306"/>
                  </a:cubicBezTo>
                  <a:close/>
                  <a:moveTo>
                    <a:pt x="166" y="306"/>
                  </a:moveTo>
                  <a:cubicBezTo>
                    <a:pt x="167" y="307"/>
                    <a:pt x="167" y="307"/>
                    <a:pt x="166" y="306"/>
                  </a:cubicBezTo>
                  <a:close/>
                  <a:moveTo>
                    <a:pt x="199" y="344"/>
                  </a:moveTo>
                  <a:cubicBezTo>
                    <a:pt x="198" y="343"/>
                    <a:pt x="198" y="343"/>
                    <a:pt x="199" y="344"/>
                  </a:cubicBezTo>
                  <a:close/>
                  <a:moveTo>
                    <a:pt x="199" y="344"/>
                  </a:moveTo>
                  <a:cubicBezTo>
                    <a:pt x="199" y="345"/>
                    <a:pt x="199" y="345"/>
                    <a:pt x="199" y="346"/>
                  </a:cubicBezTo>
                  <a:cubicBezTo>
                    <a:pt x="199" y="345"/>
                    <a:pt x="199" y="345"/>
                    <a:pt x="199" y="344"/>
                  </a:cubicBezTo>
                  <a:close/>
                  <a:moveTo>
                    <a:pt x="199" y="346"/>
                  </a:moveTo>
                  <a:cubicBezTo>
                    <a:pt x="199" y="346"/>
                    <a:pt x="199" y="347"/>
                    <a:pt x="199" y="347"/>
                  </a:cubicBezTo>
                  <a:cubicBezTo>
                    <a:pt x="199" y="347"/>
                    <a:pt x="199" y="346"/>
                    <a:pt x="199" y="346"/>
                  </a:cubicBezTo>
                  <a:close/>
                  <a:moveTo>
                    <a:pt x="199" y="347"/>
                  </a:moveTo>
                  <a:cubicBezTo>
                    <a:pt x="200" y="348"/>
                    <a:pt x="200" y="348"/>
                    <a:pt x="200" y="349"/>
                  </a:cubicBezTo>
                  <a:cubicBezTo>
                    <a:pt x="200" y="348"/>
                    <a:pt x="200" y="348"/>
                    <a:pt x="199" y="347"/>
                  </a:cubicBezTo>
                  <a:close/>
                  <a:moveTo>
                    <a:pt x="200" y="349"/>
                  </a:moveTo>
                  <a:cubicBezTo>
                    <a:pt x="200" y="349"/>
                    <a:pt x="200" y="349"/>
                    <a:pt x="200" y="350"/>
                  </a:cubicBezTo>
                  <a:cubicBezTo>
                    <a:pt x="200" y="349"/>
                    <a:pt x="200" y="349"/>
                    <a:pt x="200" y="349"/>
                  </a:cubicBezTo>
                  <a:close/>
                  <a:moveTo>
                    <a:pt x="200" y="350"/>
                  </a:moveTo>
                  <a:cubicBezTo>
                    <a:pt x="200" y="350"/>
                    <a:pt x="200" y="351"/>
                    <a:pt x="200" y="351"/>
                  </a:cubicBezTo>
                  <a:cubicBezTo>
                    <a:pt x="200" y="351"/>
                    <a:pt x="200" y="350"/>
                    <a:pt x="200" y="350"/>
                  </a:cubicBezTo>
                  <a:close/>
                </a:path>
              </a:pathLst>
            </a:custGeom>
            <a:solidFill>
              <a:srgbClr val="3A98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defTabSz="608843"/>
              <a:endParaRPr lang="zh-CN" altLang="en-US" sz="2400">
                <a:solidFill>
                  <a:prstClr val="white"/>
                </a:solidFill>
                <a:latin typeface="Times New Roman"/>
                <a:ea typeface="微软雅黑"/>
              </a:endParaRPr>
            </a:p>
          </p:txBody>
        </p:sp>
        <p:sp>
          <p:nvSpPr>
            <p:cNvPr id="18" name="椭圆 17"/>
            <p:cNvSpPr/>
            <p:nvPr/>
          </p:nvSpPr>
          <p:spPr>
            <a:xfrm>
              <a:off x="4736440" y="2588938"/>
              <a:ext cx="1741874" cy="1740967"/>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5399" b="1" dirty="0">
                  <a:solidFill>
                    <a:prstClr val="white"/>
                  </a:solidFill>
                  <a:latin typeface="Times New Roman"/>
                  <a:ea typeface="微软雅黑"/>
                </a:rPr>
                <a:t>2</a:t>
              </a:r>
              <a:endParaRPr lang="zh-CN" altLang="en-US" sz="5399" b="1" dirty="0">
                <a:solidFill>
                  <a:prstClr val="white"/>
                </a:solidFill>
                <a:latin typeface="Times New Roman"/>
                <a:ea typeface="微软雅黑"/>
              </a:endParaRPr>
            </a:p>
          </p:txBody>
        </p:sp>
        <p:sp>
          <p:nvSpPr>
            <p:cNvPr id="19" name="椭圆 18"/>
            <p:cNvSpPr/>
            <p:nvPr/>
          </p:nvSpPr>
          <p:spPr>
            <a:xfrm>
              <a:off x="5753530" y="4672167"/>
              <a:ext cx="1286684" cy="1286014"/>
            </a:xfrm>
            <a:prstGeom prst="ellipse">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5399" b="1" dirty="0">
                  <a:solidFill>
                    <a:prstClr val="white"/>
                  </a:solidFill>
                  <a:latin typeface="Times New Roman"/>
                  <a:ea typeface="微软雅黑"/>
                </a:rPr>
                <a:t>3</a:t>
              </a:r>
              <a:endParaRPr lang="zh-CN" altLang="en-US" sz="5399" b="1" dirty="0">
                <a:solidFill>
                  <a:prstClr val="white"/>
                </a:solidFill>
                <a:latin typeface="Times New Roman"/>
                <a:ea typeface="微软雅黑"/>
              </a:endParaRPr>
            </a:p>
          </p:txBody>
        </p:sp>
        <p:sp>
          <p:nvSpPr>
            <p:cNvPr id="20" name="椭圆 19"/>
            <p:cNvSpPr/>
            <p:nvPr/>
          </p:nvSpPr>
          <p:spPr>
            <a:xfrm>
              <a:off x="7418266" y="5428115"/>
              <a:ext cx="1285648" cy="1284979"/>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5399" b="1" dirty="0">
                  <a:solidFill>
                    <a:prstClr val="white"/>
                  </a:solidFill>
                  <a:latin typeface="Times New Roman"/>
                  <a:ea typeface="微软雅黑"/>
                </a:rPr>
                <a:t>4</a:t>
              </a:r>
              <a:endParaRPr lang="zh-CN" altLang="en-US" sz="5399" b="1" dirty="0">
                <a:solidFill>
                  <a:prstClr val="white"/>
                </a:solidFill>
                <a:latin typeface="Times New Roman"/>
                <a:ea typeface="微软雅黑"/>
              </a:endParaRPr>
            </a:p>
          </p:txBody>
        </p:sp>
        <p:sp>
          <p:nvSpPr>
            <p:cNvPr id="21" name="椭圆 20"/>
            <p:cNvSpPr/>
            <p:nvPr/>
          </p:nvSpPr>
          <p:spPr>
            <a:xfrm>
              <a:off x="5753531" y="1159568"/>
              <a:ext cx="1443200" cy="1442449"/>
            </a:xfrm>
            <a:prstGeom prst="ellipse">
              <a:avLst/>
            </a:prstGeom>
            <a:solidFill>
              <a:srgbClr val="F830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5399" b="1" dirty="0">
                  <a:solidFill>
                    <a:prstClr val="white"/>
                  </a:solidFill>
                  <a:latin typeface="Times New Roman"/>
                  <a:ea typeface="微软雅黑"/>
                </a:rPr>
                <a:t>1</a:t>
              </a:r>
              <a:endParaRPr lang="zh-CN" altLang="en-US" sz="5399" b="1" dirty="0">
                <a:solidFill>
                  <a:prstClr val="white"/>
                </a:solidFill>
                <a:latin typeface="Times New Roman"/>
                <a:ea typeface="微软雅黑"/>
              </a:endParaRPr>
            </a:p>
          </p:txBody>
        </p:sp>
        <p:sp>
          <p:nvSpPr>
            <p:cNvPr id="22" name="文本框 21"/>
            <p:cNvSpPr txBox="1"/>
            <p:nvPr/>
          </p:nvSpPr>
          <p:spPr>
            <a:xfrm>
              <a:off x="7649477" y="2744850"/>
              <a:ext cx="2268131" cy="1483939"/>
            </a:xfrm>
            <a:prstGeom prst="rect">
              <a:avLst/>
            </a:prstGeom>
            <a:noFill/>
          </p:spPr>
          <p:txBody>
            <a:bodyPr wrap="square" rtlCol="0">
              <a:spAutoFit/>
            </a:bodyPr>
            <a:lstStyle/>
            <a:p>
              <a:pPr algn="ctr" defTabSz="608843"/>
              <a:r>
                <a:rPr lang="zh-CN" altLang="en-US" sz="3599" b="1" dirty="0">
                  <a:solidFill>
                    <a:prstClr val="black"/>
                  </a:solidFill>
                  <a:latin typeface="微软雅黑" panose="020B0503020204020204" pitchFamily="34" charset="-122"/>
                  <a:ea typeface="微软雅黑" panose="020B0503020204020204" pitchFamily="34" charset="-122"/>
                </a:rPr>
                <a:t>微信营销模式</a:t>
              </a:r>
            </a:p>
          </p:txBody>
        </p:sp>
      </p:grpSp>
      <p:sp>
        <p:nvSpPr>
          <p:cNvPr id="23" name="文本框 22"/>
          <p:cNvSpPr txBox="1"/>
          <p:nvPr/>
        </p:nvSpPr>
        <p:spPr>
          <a:xfrm>
            <a:off x="2890786" y="1516664"/>
            <a:ext cx="2842237" cy="521849"/>
          </a:xfrm>
          <a:prstGeom prst="rect">
            <a:avLst/>
          </a:prstGeom>
          <a:noFill/>
        </p:spPr>
        <p:txBody>
          <a:bodyPr wrap="square" rtlCol="0">
            <a:spAutoFit/>
          </a:bodyPr>
          <a:lstStyle/>
          <a:p>
            <a:pPr defTabSz="608843"/>
            <a:r>
              <a:rPr lang="zh-CN" altLang="en-US" sz="2799" b="1" dirty="0">
                <a:solidFill>
                  <a:prstClr val="black">
                    <a:lumMod val="85000"/>
                    <a:lumOff val="15000"/>
                  </a:prstClr>
                </a:solidFill>
                <a:latin typeface="微软雅黑" panose="020B0503020204020204" pitchFamily="34" charset="-122"/>
                <a:ea typeface="微软雅黑" panose="020B0503020204020204" pitchFamily="34" charset="-122"/>
              </a:rPr>
              <a:t>微信公众号模式</a:t>
            </a:r>
          </a:p>
        </p:txBody>
      </p:sp>
      <p:sp>
        <p:nvSpPr>
          <p:cNvPr id="24" name="文本框 23"/>
          <p:cNvSpPr txBox="1"/>
          <p:nvPr/>
        </p:nvSpPr>
        <p:spPr>
          <a:xfrm>
            <a:off x="2068652" y="3167917"/>
            <a:ext cx="2716536" cy="521849"/>
          </a:xfrm>
          <a:prstGeom prst="rect">
            <a:avLst/>
          </a:prstGeom>
          <a:noFill/>
        </p:spPr>
        <p:txBody>
          <a:bodyPr wrap="square" rtlCol="0">
            <a:spAutoFit/>
          </a:bodyPr>
          <a:lstStyle/>
          <a:p>
            <a:pPr defTabSz="608843"/>
            <a:r>
              <a:rPr lang="zh-CN" altLang="en-US" sz="2799" b="1" dirty="0">
                <a:solidFill>
                  <a:prstClr val="black">
                    <a:lumMod val="85000"/>
                    <a:lumOff val="15000"/>
                  </a:prstClr>
                </a:solidFill>
                <a:latin typeface="微软雅黑" panose="020B0503020204020204" pitchFamily="34" charset="-122"/>
                <a:ea typeface="微软雅黑" panose="020B0503020204020204" pitchFamily="34" charset="-122"/>
              </a:rPr>
              <a:t>微信朋友圈模式</a:t>
            </a:r>
          </a:p>
        </p:txBody>
      </p:sp>
      <p:sp>
        <p:nvSpPr>
          <p:cNvPr id="25" name="文本框 24"/>
          <p:cNvSpPr txBox="1"/>
          <p:nvPr/>
        </p:nvSpPr>
        <p:spPr>
          <a:xfrm>
            <a:off x="3829099" y="4864879"/>
            <a:ext cx="1644904" cy="521849"/>
          </a:xfrm>
          <a:prstGeom prst="rect">
            <a:avLst/>
          </a:prstGeom>
          <a:noFill/>
        </p:spPr>
        <p:txBody>
          <a:bodyPr wrap="square" rtlCol="0">
            <a:spAutoFit/>
          </a:bodyPr>
          <a:lstStyle/>
          <a:p>
            <a:pPr defTabSz="608843"/>
            <a:r>
              <a:rPr lang="zh-CN" altLang="en-US" sz="2799" b="1" dirty="0">
                <a:solidFill>
                  <a:prstClr val="black">
                    <a:lumMod val="85000"/>
                    <a:lumOff val="15000"/>
                  </a:prstClr>
                </a:solidFill>
                <a:latin typeface="微软雅黑" panose="020B0503020204020204" pitchFamily="34" charset="-122"/>
                <a:ea typeface="微软雅黑" panose="020B0503020204020204" pitchFamily="34" charset="-122"/>
              </a:rPr>
              <a:t>微店模式</a:t>
            </a:r>
          </a:p>
        </p:txBody>
      </p:sp>
      <p:sp>
        <p:nvSpPr>
          <p:cNvPr id="26" name="文本框 25"/>
          <p:cNvSpPr txBox="1"/>
          <p:nvPr/>
        </p:nvSpPr>
        <p:spPr>
          <a:xfrm>
            <a:off x="4907080" y="5909847"/>
            <a:ext cx="2377525" cy="521849"/>
          </a:xfrm>
          <a:prstGeom prst="rect">
            <a:avLst/>
          </a:prstGeom>
          <a:noFill/>
        </p:spPr>
        <p:txBody>
          <a:bodyPr wrap="square" rtlCol="0">
            <a:spAutoFit/>
          </a:bodyPr>
          <a:lstStyle/>
          <a:p>
            <a:pPr defTabSz="608843"/>
            <a:r>
              <a:rPr lang="zh-CN" altLang="en-US" sz="2799" b="1" dirty="0">
                <a:solidFill>
                  <a:prstClr val="black">
                    <a:lumMod val="85000"/>
                    <a:lumOff val="15000"/>
                  </a:prstClr>
                </a:solidFill>
                <a:latin typeface="微软雅黑" panose="020B0503020204020204" pitchFamily="34" charset="-122"/>
                <a:ea typeface="微软雅黑" panose="020B0503020204020204" pitchFamily="34" charset="-122"/>
              </a:rPr>
              <a:t>微信广告模式</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pPr indent="266647" algn="just">
              <a:lnSpc>
                <a:spcPct val="105000"/>
              </a:lnSpc>
            </a:pPr>
            <a:r>
              <a:rPr lang="en-US" altLang="zh-CN" sz="1800" kern="100" dirty="0">
                <a:latin typeface="Calibri" panose="020F0502020204030204" pitchFamily="34" charset="0"/>
                <a:ea typeface="楷体" panose="02010609060101010101" pitchFamily="49" charset="-122"/>
                <a:cs typeface="Times New Roman" panose="02020603050405020304" pitchFamily="18" charset="0"/>
              </a:rPr>
              <a:t> </a:t>
            </a:r>
            <a:r>
              <a:rPr lang="zh-CN" altLang="en-US" dirty="0"/>
              <a:t>在微信里面，有 4 个最常见的触点，需要我们重视并且精心设计，分别是微信昵称、微信头像、个性签名，还有朋友圈封面。</a:t>
            </a:r>
          </a:p>
          <a:p>
            <a:endParaRPr lang="zh-CN" altLang="en-US" dirty="0"/>
          </a:p>
        </p:txBody>
      </p:sp>
      <p:graphicFrame>
        <p:nvGraphicFramePr>
          <p:cNvPr id="4" name="表格 3"/>
          <p:cNvGraphicFramePr>
            <a:graphicFrameLocks noGrp="1"/>
          </p:cNvGraphicFramePr>
          <p:nvPr>
            <p:custDataLst>
              <p:tags r:id="rId1"/>
            </p:custDataLst>
          </p:nvPr>
        </p:nvGraphicFramePr>
        <p:xfrm>
          <a:off x="1634242" y="2747687"/>
          <a:ext cx="9023166" cy="2706379"/>
        </p:xfrm>
        <a:graphic>
          <a:graphicData uri="http://schemas.openxmlformats.org/drawingml/2006/table">
            <a:tbl>
              <a:tblPr firstRow="1" firstCol="1" bandRow="1">
                <a:tableStyleId>{5C22544A-7EE6-4342-B048-85BDC9FD1C3A}</a:tableStyleId>
              </a:tblPr>
              <a:tblGrid>
                <a:gridCol w="2788909">
                  <a:extLst>
                    <a:ext uri="{9D8B030D-6E8A-4147-A177-3AD203B41FA5}">
                      <a16:colId xmlns:a16="http://schemas.microsoft.com/office/drawing/2014/main" val="20000"/>
                    </a:ext>
                  </a:extLst>
                </a:gridCol>
                <a:gridCol w="6234257">
                  <a:extLst>
                    <a:ext uri="{9D8B030D-6E8A-4147-A177-3AD203B41FA5}">
                      <a16:colId xmlns:a16="http://schemas.microsoft.com/office/drawing/2014/main" val="20001"/>
                    </a:ext>
                  </a:extLst>
                </a:gridCol>
              </a:tblGrid>
              <a:tr h="502169">
                <a:tc>
                  <a:txBody>
                    <a:bodyPr/>
                    <a:lstStyle/>
                    <a:p>
                      <a:pPr algn="ctr">
                        <a:lnSpc>
                          <a:spcPct val="105000"/>
                        </a:lnSpc>
                        <a:buClrTx/>
                        <a:buSzTx/>
                        <a:buFontTx/>
                      </a:pPr>
                      <a:r>
                        <a:rPr lang="zh-CN" sz="2000" kern="100" dirty="0">
                          <a:effectLst/>
                        </a:rPr>
                        <a:t>个人号要素</a:t>
                      </a:r>
                    </a:p>
                  </a:txBody>
                  <a:tcPr marL="68564" marR="68564" marT="0" marB="0" anchor="ctr"/>
                </a:tc>
                <a:tc>
                  <a:txBody>
                    <a:bodyPr/>
                    <a:lstStyle/>
                    <a:p>
                      <a:pPr algn="ctr">
                        <a:lnSpc>
                          <a:spcPct val="105000"/>
                        </a:lnSpc>
                      </a:pPr>
                      <a:r>
                        <a:rPr lang="zh-CN" sz="2000" kern="100">
                          <a:effectLst/>
                        </a:rPr>
                        <a:t>要点</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4" marR="68564" marT="0" marB="0" anchor="ctr"/>
                </a:tc>
                <a:extLst>
                  <a:ext uri="{0D108BD9-81ED-4DB2-BD59-A6C34878D82A}">
                    <a16:rowId xmlns:a16="http://schemas.microsoft.com/office/drawing/2014/main" val="10000"/>
                  </a:ext>
                </a:extLst>
              </a:tr>
              <a:tr h="697069">
                <a:tc>
                  <a:txBody>
                    <a:bodyPr/>
                    <a:lstStyle/>
                    <a:p>
                      <a:pPr algn="ctr">
                        <a:lnSpc>
                          <a:spcPct val="105000"/>
                        </a:lnSpc>
                      </a:pPr>
                      <a:r>
                        <a:rPr lang="zh-CN" sz="2000" kern="100" dirty="0">
                          <a:effectLst/>
                        </a:rPr>
                        <a:t>微信昵称</a:t>
                      </a:r>
                    </a:p>
                  </a:txBody>
                  <a:tcPr marL="68564" marR="68564" marT="0" marB="0" anchor="ctr"/>
                </a:tc>
                <a:tc>
                  <a:txBody>
                    <a:bodyPr/>
                    <a:lstStyle/>
                    <a:p>
                      <a:pPr algn="just">
                        <a:lnSpc>
                          <a:spcPct val="105000"/>
                        </a:lnSpc>
                      </a:pPr>
                      <a:r>
                        <a:rPr lang="en-US" sz="2000" kern="100" dirty="0">
                          <a:effectLst/>
                        </a:rPr>
                        <a:t> 昵称+标签、昵称+功能、昵称+品牌或者团队名字、昵称+信念或者座右铭</a:t>
                      </a:r>
                    </a:p>
                  </a:txBody>
                  <a:tcPr marL="68564" marR="68564" marT="0" marB="0" anchor="ctr"/>
                </a:tc>
                <a:extLst>
                  <a:ext uri="{0D108BD9-81ED-4DB2-BD59-A6C34878D82A}">
                    <a16:rowId xmlns:a16="http://schemas.microsoft.com/office/drawing/2014/main" val="10001"/>
                  </a:ext>
                </a:extLst>
              </a:tr>
              <a:tr h="502169">
                <a:tc>
                  <a:txBody>
                    <a:bodyPr/>
                    <a:lstStyle/>
                    <a:p>
                      <a:pPr algn="ctr">
                        <a:lnSpc>
                          <a:spcPct val="105000"/>
                        </a:lnSpc>
                      </a:pPr>
                      <a:r>
                        <a:rPr lang="zh-CN" sz="2000" kern="100">
                          <a:effectLst/>
                        </a:rPr>
                        <a:t>微信头像</a:t>
                      </a:r>
                    </a:p>
                  </a:txBody>
                  <a:tcPr marL="68564" marR="68564" marT="0" marB="0" anchor="ctr"/>
                </a:tc>
                <a:tc>
                  <a:txBody>
                    <a:bodyPr/>
                    <a:lstStyle/>
                    <a:p>
                      <a:pPr algn="just">
                        <a:lnSpc>
                          <a:spcPct val="105000"/>
                        </a:lnSpc>
                      </a:pPr>
                      <a:r>
                        <a:rPr lang="en-US" sz="2000" kern="100" dirty="0">
                          <a:effectLst/>
                        </a:rPr>
                        <a:t> 个人职场写真</a:t>
                      </a:r>
                      <a:r>
                        <a:rPr lang="zh-CN" altLang="en-US" sz="2000" kern="100" dirty="0">
                          <a:effectLst/>
                        </a:rPr>
                        <a:t>、公司标识、主打产品、精致个人照</a:t>
                      </a:r>
                    </a:p>
                  </a:txBody>
                  <a:tcPr marL="68564" marR="68564" marT="0" marB="0" anchor="ctr"/>
                </a:tc>
                <a:extLst>
                  <a:ext uri="{0D108BD9-81ED-4DB2-BD59-A6C34878D82A}">
                    <a16:rowId xmlns:a16="http://schemas.microsoft.com/office/drawing/2014/main" val="10002"/>
                  </a:ext>
                </a:extLst>
              </a:tr>
              <a:tr h="502169">
                <a:tc>
                  <a:txBody>
                    <a:bodyPr/>
                    <a:lstStyle/>
                    <a:p>
                      <a:pPr algn="ctr">
                        <a:lnSpc>
                          <a:spcPct val="105000"/>
                        </a:lnSpc>
                      </a:pPr>
                      <a:r>
                        <a:rPr lang="zh-CN" sz="2000" kern="100">
                          <a:effectLst/>
                        </a:rPr>
                        <a:t>个性签名</a:t>
                      </a:r>
                    </a:p>
                  </a:txBody>
                  <a:tcPr marL="68564" marR="68564" marT="0" marB="0" anchor="ctr"/>
                </a:tc>
                <a:tc>
                  <a:txBody>
                    <a:bodyPr/>
                    <a:lstStyle/>
                    <a:p>
                      <a:pPr algn="just">
                        <a:lnSpc>
                          <a:spcPct val="105000"/>
                        </a:lnSpc>
                      </a:pPr>
                      <a:r>
                        <a:rPr lang="en-US" sz="2000" kern="100" dirty="0">
                          <a:effectLst/>
                        </a:rPr>
                        <a:t> 身份说明、价值展示、愿景号召、表达态度</a:t>
                      </a:r>
                    </a:p>
                  </a:txBody>
                  <a:tcPr marL="68564" marR="68564" marT="0" marB="0" anchor="ctr"/>
                </a:tc>
                <a:extLst>
                  <a:ext uri="{0D108BD9-81ED-4DB2-BD59-A6C34878D82A}">
                    <a16:rowId xmlns:a16="http://schemas.microsoft.com/office/drawing/2014/main" val="10003"/>
                  </a:ext>
                </a:extLst>
              </a:tr>
              <a:tr h="502804">
                <a:tc>
                  <a:txBody>
                    <a:bodyPr/>
                    <a:lstStyle/>
                    <a:p>
                      <a:pPr algn="ctr">
                        <a:lnSpc>
                          <a:spcPct val="105000"/>
                        </a:lnSpc>
                      </a:pPr>
                      <a:r>
                        <a:rPr lang="zh-CN" sz="2000" kern="100">
                          <a:effectLst/>
                        </a:rPr>
                        <a:t>朋友圈封面</a:t>
                      </a:r>
                    </a:p>
                  </a:txBody>
                  <a:tcPr marL="68564" marR="68564" marT="0" marB="0" anchor="ctr"/>
                </a:tc>
                <a:tc>
                  <a:txBody>
                    <a:bodyPr/>
                    <a:lstStyle/>
                    <a:p>
                      <a:pPr algn="just">
                        <a:lnSpc>
                          <a:spcPct val="105000"/>
                        </a:lnSpc>
                      </a:pPr>
                      <a:r>
                        <a:rPr lang="en-US" sz="2000" kern="100" dirty="0">
                          <a:effectLst/>
                        </a:rPr>
                        <a:t> 美观，让人赏心悦目，不要千篇一律</a:t>
                      </a:r>
                    </a:p>
                  </a:txBody>
                  <a:tcPr marL="68564" marR="68564" marT="0" marB="0" anchor="ctr"/>
                </a:tc>
                <a:extLst>
                  <a:ext uri="{0D108BD9-81ED-4DB2-BD59-A6C34878D82A}">
                    <a16:rowId xmlns:a16="http://schemas.microsoft.com/office/drawing/2014/main" val="10004"/>
                  </a:ext>
                </a:extLst>
              </a:tr>
            </a:tbl>
          </a:graphicData>
        </a:graphic>
      </p:graphicFrame>
      <p:sp>
        <p:nvSpPr>
          <p:cNvPr id="5" name="标题 4"/>
          <p:cNvSpPr>
            <a:spLocks noGrp="1"/>
          </p:cNvSpPr>
          <p:nvPr>
            <p:ph type="title"/>
          </p:nvPr>
        </p:nvSpPr>
        <p:spPr/>
        <p:txBody>
          <a:bodyPr/>
          <a:lstStyle/>
          <a:p>
            <a:r>
              <a:rPr lang="en-US" dirty="0">
                <a:sym typeface="+mn-ea"/>
              </a:rPr>
              <a:t>2</a:t>
            </a:r>
            <a:r>
              <a:rPr dirty="0">
                <a:sym typeface="+mn-ea"/>
              </a:rPr>
              <a:t>.2.2微信个人号打造与管理</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.2.3微信公众号的类别与运营</a:t>
            </a:r>
          </a:p>
        </p:txBody>
      </p:sp>
      <p:sp>
        <p:nvSpPr>
          <p:cNvPr id="3" name="内容占位符 2"/>
          <p:cNvSpPr>
            <a:spLocks noGrp="1"/>
          </p:cNvSpPr>
          <p:nvPr>
            <p:ph idx="1"/>
          </p:nvPr>
        </p:nvSpPr>
        <p:spPr>
          <a:xfrm>
            <a:off x="840846" y="1259548"/>
            <a:ext cx="4731560" cy="5171513"/>
          </a:xfrm>
        </p:spPr>
        <p:txBody>
          <a:bodyPr/>
          <a:lstStyle/>
          <a:p>
            <a:r>
              <a:rPr b="1" dirty="0">
                <a:solidFill>
                  <a:schemeClr val="accent1"/>
                </a:solidFill>
              </a:rPr>
              <a:t>1.订阅号</a:t>
            </a:r>
            <a:r>
              <a:rPr dirty="0"/>
              <a:t>：主要偏向于为用户传达资讯，普通用户可以像订阅报纸一样，每日获得所关注的订阅公众号推送的消息。申请订阅号的用户每天（24小时内）可以发送1条群发消息；发给订阅用户（粉丝）的消息，将会显示在对方的“订阅号消息”文件夹中；在订阅用户（粉丝）的通讯录中，订阅号将被放入公众号文件夹中。</a:t>
            </a:r>
          </a:p>
        </p:txBody>
      </p:sp>
      <p:pic>
        <p:nvPicPr>
          <p:cNvPr id="2050" name="图片 119"/>
          <p:cNvPicPr>
            <a:picLocks noChangeAspect="1" noChangeArrowheads="1"/>
          </p:cNvPicPr>
          <p:nvPr/>
        </p:nvPicPr>
        <p:blipFill>
          <a:blip r:embed="rId2" cstate="print">
            <a:extLst>
              <a:ext uri="{28A0092B-C50C-407E-A947-70E740481C1C}">
                <a14:useLocalDpi xmlns:a14="http://schemas.microsoft.com/office/drawing/2010/main" val="0"/>
              </a:ext>
            </a:extLst>
          </a:blip>
          <a:srcRect t="2787" b="10453"/>
          <a:stretch>
            <a:fillRect/>
          </a:stretch>
        </p:blipFill>
        <p:spPr>
          <a:xfrm>
            <a:off x="6277727" y="1528091"/>
            <a:ext cx="2993967" cy="4634427"/>
          </a:xfrm>
          <a:prstGeom prst="rect">
            <a:avLst/>
          </a:prstGeom>
          <a:noFill/>
          <a:ln>
            <a:noFill/>
          </a:ln>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.2.3微信公众号的类别与运营</a:t>
            </a:r>
          </a:p>
        </p:txBody>
      </p:sp>
      <p:sp>
        <p:nvSpPr>
          <p:cNvPr id="3" name="内容占位符 2"/>
          <p:cNvSpPr>
            <a:spLocks noGrp="1"/>
          </p:cNvSpPr>
          <p:nvPr>
            <p:ph idx="1"/>
          </p:nvPr>
        </p:nvSpPr>
        <p:spPr>
          <a:xfrm>
            <a:off x="701178" y="1728070"/>
            <a:ext cx="4731560" cy="5171513"/>
          </a:xfrm>
        </p:spPr>
        <p:txBody>
          <a:bodyPr/>
          <a:lstStyle/>
          <a:p>
            <a:r>
              <a:rPr b="1" dirty="0">
                <a:solidFill>
                  <a:schemeClr val="accent1"/>
                </a:solidFill>
              </a:rPr>
              <a:t>2.服务号</a:t>
            </a:r>
            <a:r>
              <a:rPr dirty="0"/>
              <a:t>：主要偏向于服务交互，它比订阅号的功能更全。服务号每个月可以发送4条群发消息；发给订阅用户（粉丝）的消息，会直接显示在对方的聊天列表中；同时服务号可申请自定义菜单以及更高级的商户功能，例如去某餐馆吃完饭之后，可以扫一扫该商户的服务号直接进行微信支付。</a:t>
            </a:r>
          </a:p>
        </p:txBody>
      </p:sp>
      <p:pic>
        <p:nvPicPr>
          <p:cNvPr id="9" name="图片 1" descr="IMG_256"/>
          <p:cNvPicPr>
            <a:picLocks noChangeAspect="1"/>
          </p:cNvPicPr>
          <p:nvPr/>
        </p:nvPicPr>
        <p:blipFill>
          <a:blip r:embed="rId2"/>
          <a:stretch>
            <a:fillRect/>
          </a:stretch>
        </p:blipFill>
        <p:spPr>
          <a:xfrm>
            <a:off x="5572405" y="1778223"/>
            <a:ext cx="6285045" cy="3852288"/>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.2.3微信公众号的类别与运营</a:t>
            </a:r>
          </a:p>
        </p:txBody>
      </p:sp>
      <p:sp>
        <p:nvSpPr>
          <p:cNvPr id="3" name="内容占位符 2"/>
          <p:cNvSpPr>
            <a:spLocks noGrp="1"/>
          </p:cNvSpPr>
          <p:nvPr>
            <p:ph idx="1"/>
          </p:nvPr>
        </p:nvSpPr>
        <p:spPr>
          <a:xfrm>
            <a:off x="1463637" y="1686169"/>
            <a:ext cx="8696852" cy="5171513"/>
          </a:xfrm>
        </p:spPr>
        <p:txBody>
          <a:bodyPr/>
          <a:lstStyle/>
          <a:p>
            <a:r>
              <a:rPr b="1" dirty="0">
                <a:solidFill>
                  <a:schemeClr val="accent1"/>
                </a:solidFill>
              </a:rPr>
              <a:t>3.企业号</a:t>
            </a:r>
            <a:r>
              <a:rPr dirty="0"/>
              <a:t>：企业号是微信团队于2014年上线的继订阅号和服务号后的又一平台。企业号适用于企业与员工或上下游供应链之间的沟通，旨在通过微信连接企业应用，为企业提供移动端办公入口。与订阅号和服务号不同的是，微信企业号只有企业通信录成员才能关注，同时一个微信企业号可配置多个类似服务号的应用，发送信息条数无限制，还能对消息进行安全设置，确保消息的安全和私密。　</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sym typeface="+mn-ea"/>
              </a:rPr>
              <a:t>2</a:t>
            </a:r>
            <a:r>
              <a:rPr dirty="0">
                <a:sym typeface="+mn-ea"/>
              </a:rPr>
              <a:t>.2.3微信公众号的类别与运营</a:t>
            </a:r>
            <a:endParaRPr lang="zh-CN" altLang="en-US" dirty="0">
              <a:solidFill>
                <a:srgbClr val="FF0000"/>
              </a:solidFill>
              <a:latin typeface="楷体" panose="02010609060101010101" pitchFamily="49" charset="-122"/>
              <a:ea typeface="楷体" panose="02010609060101010101" pitchFamily="49" charset="-122"/>
            </a:endParaRPr>
          </a:p>
        </p:txBody>
      </p:sp>
      <p:grpSp>
        <p:nvGrpSpPr>
          <p:cNvPr id="3" name="组合 2"/>
          <p:cNvGrpSpPr/>
          <p:nvPr/>
        </p:nvGrpSpPr>
        <p:grpSpPr>
          <a:xfrm>
            <a:off x="2248145" y="1923703"/>
            <a:ext cx="2003441" cy="2240840"/>
            <a:chOff x="344383" y="2272708"/>
            <a:chExt cx="2316253" cy="2183753"/>
          </a:xfrm>
        </p:grpSpPr>
        <p:sp>
          <p:nvSpPr>
            <p:cNvPr id="85" name="文本框 8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21939" y="2272708"/>
              <a:ext cx="1844396"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公众号定位</a:t>
              </a:r>
            </a:p>
          </p:txBody>
        </p:sp>
        <p:grpSp>
          <p:nvGrpSpPr>
            <p:cNvPr id="102" name="组合 10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44383" y="3416942"/>
              <a:ext cx="2316253" cy="1039519"/>
              <a:chOff x="390963" y="3719285"/>
              <a:chExt cx="2316969" cy="1039840"/>
            </a:xfrm>
          </p:grpSpPr>
          <p:sp>
            <p:nvSpPr>
              <p:cNvPr id="103"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algn="ctr" defTabSz="608843"/>
                <a:endParaRPr lang="en-US" sz="2400">
                  <a:solidFill>
                    <a:prstClr val="black"/>
                  </a:solidFill>
                  <a:latin typeface="Times New Roman"/>
                  <a:ea typeface="微软雅黑"/>
                </a:endParaRPr>
              </a:p>
            </p:txBody>
          </p:sp>
          <p:grpSp>
            <p:nvGrpSpPr>
              <p:cNvPr id="104" name="Group 40"/>
              <p:cNvGrpSpPr/>
              <p:nvPr/>
            </p:nvGrpSpPr>
            <p:grpSpPr>
              <a:xfrm>
                <a:off x="1212724" y="3976077"/>
                <a:ext cx="684405" cy="539203"/>
                <a:chOff x="1058564" y="1781841"/>
                <a:chExt cx="649993" cy="512092"/>
              </a:xfrm>
              <a:solidFill>
                <a:schemeClr val="bg1"/>
              </a:solidFill>
            </p:grpSpPr>
            <p:sp>
              <p:nvSpPr>
                <p:cNvPr id="105"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06"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0"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06543"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644608" y="1923703"/>
            <a:ext cx="2389587" cy="2199580"/>
            <a:chOff x="4617135" y="2312917"/>
            <a:chExt cx="2762690" cy="2143544"/>
          </a:xfrm>
        </p:grpSpPr>
        <p:sp>
          <p:nvSpPr>
            <p:cNvPr id="86" name="文本框 8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617135" y="2312917"/>
              <a:ext cx="2762690" cy="418846"/>
            </a:xfrm>
            <a:prstGeom prst="rect">
              <a:avLst/>
            </a:prstGeom>
            <a:noFill/>
            <a:effectLst/>
          </p:spPr>
          <p:txBody>
            <a:bodyPr wrap="squar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粉丝运营与互动</a:t>
              </a:r>
            </a:p>
          </p:txBody>
        </p:sp>
        <p:grpSp>
          <p:nvGrpSpPr>
            <p:cNvPr id="93" name="组合 9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978990" y="3416942"/>
              <a:ext cx="2316253" cy="1039519"/>
              <a:chOff x="5027001" y="3719285"/>
              <a:chExt cx="2316969" cy="1039840"/>
            </a:xfrm>
          </p:grpSpPr>
          <p:sp>
            <p:nvSpPr>
              <p:cNvPr id="94"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grpSp>
            <p:nvGrpSpPr>
              <p:cNvPr id="95" name="Group 77"/>
              <p:cNvGrpSpPr/>
              <p:nvPr/>
            </p:nvGrpSpPr>
            <p:grpSpPr>
              <a:xfrm>
                <a:off x="5869058" y="3989143"/>
                <a:ext cx="653147" cy="500124"/>
                <a:chOff x="5552261" y="1554043"/>
                <a:chExt cx="363359" cy="278229"/>
              </a:xfrm>
              <a:solidFill>
                <a:schemeClr val="bg1"/>
              </a:solidFill>
            </p:grpSpPr>
            <p:sp>
              <p:nvSpPr>
                <p:cNvPr id="96"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7"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8" name="Rectangle 98"/>
                <p:cNvSpPr>
                  <a:spLocks noChangeArrowheads="1"/>
                </p:cNvSpPr>
                <p:nvPr/>
              </p:nvSpPr>
              <p:spPr bwMode="auto">
                <a:xfrm>
                  <a:off x="5710062" y="1715997"/>
                  <a:ext cx="45679" cy="18688"/>
                </a:xfrm>
                <a:prstGeom prst="rect">
                  <a:avLst/>
                </a:prstGeom>
                <a:solidFill>
                  <a:schemeClr val="bg1"/>
                </a:solidFill>
                <a:ln w="9525">
                  <a:noFill/>
                  <a:miter lim="800000"/>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1"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44452"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4101963" y="3078646"/>
            <a:ext cx="2276937" cy="2295306"/>
            <a:chOff x="2660637" y="3416942"/>
            <a:chExt cx="2632453" cy="2236832"/>
          </a:xfrm>
        </p:grpSpPr>
        <p:sp>
          <p:nvSpPr>
            <p:cNvPr id="88" name="文本框 8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796334" y="5233864"/>
              <a:ext cx="2496756"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内容生产与运营</a:t>
              </a:r>
            </a:p>
          </p:txBody>
        </p:sp>
        <p:grpSp>
          <p:nvGrpSpPr>
            <p:cNvPr id="90" name="组合 8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660637" y="3416942"/>
              <a:ext cx="2318352" cy="1039519"/>
              <a:chOff x="2707931" y="3719285"/>
              <a:chExt cx="2319068" cy="1039840"/>
            </a:xfrm>
          </p:grpSpPr>
          <p:sp>
            <p:nvSpPr>
              <p:cNvPr id="91"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92"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3"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24850" y="4525716"/>
              <a:ext cx="0" cy="546679"/>
            </a:xfrm>
            <a:prstGeom prst="line">
              <a:avLst/>
            </a:prstGeom>
            <a:ln w="28575">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810798" y="3024564"/>
            <a:ext cx="2003440" cy="2330840"/>
            <a:chOff x="7295246" y="3416942"/>
            <a:chExt cx="2316253" cy="2271460"/>
          </a:xfrm>
        </p:grpSpPr>
        <p:sp>
          <p:nvSpPr>
            <p:cNvPr id="89" name="文本框 8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750259" y="5268492"/>
              <a:ext cx="1844397"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传播与裂变</a:t>
              </a:r>
            </a:p>
          </p:txBody>
        </p:sp>
        <p:grpSp>
          <p:nvGrpSpPr>
            <p:cNvPr id="99" name="组合 9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295246" y="3416942"/>
              <a:ext cx="2316253" cy="1039519"/>
              <a:chOff x="7343970" y="3719285"/>
              <a:chExt cx="2316969" cy="1039840"/>
            </a:xfrm>
          </p:grpSpPr>
          <p:sp>
            <p:nvSpPr>
              <p:cNvPr id="100" name="Freeform 8"/>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101"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4"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611372" y="4525716"/>
              <a:ext cx="0" cy="546679"/>
            </a:xfrm>
            <a:prstGeom prst="line">
              <a:avLst/>
            </a:prstGeom>
            <a:ln w="28575">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13589" y="974499"/>
            <a:ext cx="5973967" cy="429796"/>
          </a:xfrm>
          <a:prstGeom prst="rect">
            <a:avLst/>
          </a:prstGeom>
          <a:noFill/>
          <a:ln w="9525">
            <a:noFill/>
          </a:ln>
        </p:spPr>
        <p:txBody>
          <a:bodyPr wrap="square">
            <a:spAutoFit/>
          </a:bodyPr>
          <a:lstStyle/>
          <a:p>
            <a:pPr indent="266647" defTabSz="608843"/>
            <a:r>
              <a:rPr lang="zh-CN" altLang="en-US" sz="2200" b="1" dirty="0">
                <a:solidFill>
                  <a:srgbClr val="3A98BC"/>
                </a:solidFill>
                <a:latin typeface="微软雅黑" panose="020B0503020204020204" pitchFamily="34" charset="-122"/>
                <a:ea typeface="微软雅黑" panose="020B0503020204020204" pitchFamily="34" charset="-122"/>
              </a:rPr>
              <a:t>微信公众号的运营要从四个方面考虑</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课堂训练</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选择一个你喜欢的奶茶品牌，为其公众号设计以下内容：</a:t>
            </a:r>
          </a:p>
          <a:p>
            <a:r>
              <a:rPr sz="1800" kern="100" dirty="0">
                <a:latin typeface="Calibri" panose="020F0502020204030204" pitchFamily="34" charset="0"/>
                <a:ea typeface="华文楷体" panose="02010600040101010101" pitchFamily="2" charset="-122"/>
                <a:cs typeface="Arial" panose="020B0604020202020204" pitchFamily="34" charset="0"/>
              </a:rPr>
              <a:t>（1）粉丝关注后的欢迎语；</a:t>
            </a:r>
          </a:p>
          <a:p>
            <a:r>
              <a:rPr sz="1800" kern="100" dirty="0">
                <a:latin typeface="Calibri" panose="020F0502020204030204" pitchFamily="34" charset="0"/>
                <a:ea typeface="华文楷体" panose="02010600040101010101" pitchFamily="2" charset="-122"/>
                <a:cs typeface="Arial" panose="020B0604020202020204" pitchFamily="34" charset="0"/>
              </a:rPr>
              <a:t>（2）主页的介绍；</a:t>
            </a:r>
          </a:p>
          <a:p>
            <a:r>
              <a:rPr sz="1800" kern="100" dirty="0">
                <a:latin typeface="Calibri" panose="020F0502020204030204" pitchFamily="34" charset="0"/>
                <a:ea typeface="华文楷体" panose="02010600040101010101" pitchFamily="2" charset="-122"/>
                <a:cs typeface="Arial" panose="020B0604020202020204" pitchFamily="34" charset="0"/>
              </a:rPr>
              <a:t>（3）底部菜单栏。</a:t>
            </a:r>
          </a:p>
        </p:txBody>
      </p:sp>
      <p:pic>
        <p:nvPicPr>
          <p:cNvPr id="4" name="图片 3"/>
          <p:cNvPicPr>
            <a:picLocks noChangeAspect="1"/>
          </p:cNvPicPr>
          <p:nvPr/>
        </p:nvPicPr>
        <p:blipFill>
          <a:blip r:embed="rId2"/>
          <a:stretch>
            <a:fillRect/>
          </a:stretch>
        </p:blipFill>
        <p:spPr>
          <a:xfrm>
            <a:off x="5988234" y="2621943"/>
            <a:ext cx="4285258" cy="34148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.2.4微信视频号的现状与趋势</a:t>
            </a:r>
          </a:p>
        </p:txBody>
      </p:sp>
      <p:sp>
        <p:nvSpPr>
          <p:cNvPr id="3" name="内容占位符 2"/>
          <p:cNvSpPr>
            <a:spLocks noGrp="1"/>
          </p:cNvSpPr>
          <p:nvPr>
            <p:ph idx="1"/>
          </p:nvPr>
        </p:nvSpPr>
        <p:spPr>
          <a:xfrm>
            <a:off x="569128" y="1023383"/>
            <a:ext cx="10783614" cy="5171513"/>
          </a:xfrm>
        </p:spPr>
        <p:txBody>
          <a:bodyPr/>
          <a:lstStyle/>
          <a:p>
            <a:r>
              <a:rPr dirty="0"/>
              <a:t>2020年，微信视频号横空出世，跑步进入短视频、直播电商赛道。依靠微信巨大的流量池和强大的社交关系链，视频号成为了内容创作者们的流量新洼地，也被众人看作是短视频领域弯道超车的最后机会。短短一年多的时间，从视频内容到直播带货，基建都已配备。而其“公域流量+私域流量”的独特优势，以及“视频号+公众号+小程序+小商店+社群+个人微信号+朋友圈”的强大闭环，给创作者们提供了无限的想象空间。对于品牌企业主而言，公众号与视频号的打通，为日后“视频号成为企业官网”打下了基础，越来越多的企业、机构开始入局视频号，探索新的发展。</a:t>
            </a:r>
          </a:p>
        </p:txBody>
      </p:sp>
      <p:pic>
        <p:nvPicPr>
          <p:cNvPr id="4" name="图片 3"/>
          <p:cNvPicPr>
            <a:picLocks noChangeAspect="1"/>
          </p:cNvPicPr>
          <p:nvPr/>
        </p:nvPicPr>
        <p:blipFill>
          <a:blip r:embed="rId2"/>
          <a:stretch>
            <a:fillRect/>
          </a:stretch>
        </p:blipFill>
        <p:spPr>
          <a:xfrm>
            <a:off x="3260906" y="4404610"/>
            <a:ext cx="5399425" cy="179028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.2.4微信视频号的现状与趋势</a:t>
            </a:r>
          </a:p>
        </p:txBody>
      </p:sp>
      <p:sp>
        <p:nvSpPr>
          <p:cNvPr id="3" name="内容占位符 2"/>
          <p:cNvSpPr>
            <a:spLocks noGrp="1"/>
          </p:cNvSpPr>
          <p:nvPr>
            <p:ph idx="1"/>
          </p:nvPr>
        </p:nvSpPr>
        <p:spPr>
          <a:xfrm>
            <a:off x="569128" y="1023383"/>
            <a:ext cx="10783614" cy="5171513"/>
          </a:xfrm>
        </p:spPr>
        <p:txBody>
          <a:bodyPr/>
          <a:lstStyle/>
          <a:p>
            <a:r>
              <a:rPr dirty="0"/>
              <a:t>微信视频号的价值主要分三方面：</a:t>
            </a:r>
          </a:p>
          <a:p>
            <a:r>
              <a:rPr dirty="0">
                <a:solidFill>
                  <a:schemeClr val="accent1"/>
                </a:solidFill>
              </a:rPr>
              <a:t>对生产者的价值</a:t>
            </a:r>
            <a:r>
              <a:rPr dirty="0"/>
              <a:t>：视频号是一个人人可以记录和创作的平台，和朋友圈封闭社交相比，视频号可以拓圈，传播效率高，在微信生态内获得更好的曝光，形成扩大社交圈的个人社交名片。</a:t>
            </a:r>
          </a:p>
          <a:p>
            <a:r>
              <a:rPr dirty="0">
                <a:solidFill>
                  <a:schemeClr val="accent1"/>
                </a:solidFill>
              </a:rPr>
              <a:t>对消费者的价值</a:t>
            </a:r>
            <a:r>
              <a:rPr dirty="0"/>
              <a:t>：基于社交关系链，相比过去千人千面的算法推荐，基于微信社交关系链推荐分发方式，通过好友之间的互相推荐来扩大短视频内容的选择范围，带来的是一种新的社交体验。</a:t>
            </a:r>
          </a:p>
          <a:p>
            <a:r>
              <a:rPr dirty="0">
                <a:solidFill>
                  <a:schemeClr val="accent1"/>
                </a:solidFill>
              </a:rPr>
              <a:t>视频号对微信的价值</a:t>
            </a:r>
            <a:r>
              <a:rPr dirty="0"/>
              <a:t>：大量的用户基础，强大的社交关系链，连接超12亿微信月活用户，持续与用户保持互动，维护和持续活跃已有关系链，并帮助用户建立、拓展新的关系链。</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课堂讨论</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对比微信视频号与抖音、快手等短视频平台，谈谈它们之间的差异和发展前景。</a:t>
            </a:r>
          </a:p>
        </p:txBody>
      </p:sp>
      <p:pic>
        <p:nvPicPr>
          <p:cNvPr id="4" name="图片 3"/>
          <p:cNvPicPr>
            <a:picLocks noChangeAspect="1"/>
          </p:cNvPicPr>
          <p:nvPr/>
        </p:nvPicPr>
        <p:blipFill>
          <a:blip r:embed="rId2"/>
          <a:stretch>
            <a:fillRect/>
          </a:stretch>
        </p:blipFill>
        <p:spPr>
          <a:xfrm>
            <a:off x="3293283" y="2354035"/>
            <a:ext cx="4285258" cy="34148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dirty="0">
              <a:solidFill>
                <a:prstClr val="white"/>
              </a:solidFill>
              <a:latin typeface="Arial" panose="020B0604020202020204"/>
              <a:ea typeface="微软雅黑" panose="020B0503020204020204" pitchFamily="34" charset="-122"/>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sp>
        <p:nvSpPr>
          <p:cNvPr id="46" name="文本框 45"/>
          <p:cNvSpPr txBox="1"/>
          <p:nvPr/>
        </p:nvSpPr>
        <p:spPr>
          <a:xfrm>
            <a:off x="1909348" y="2183804"/>
            <a:ext cx="1781398" cy="460268"/>
          </a:xfrm>
          <a:prstGeom prst="rect">
            <a:avLst/>
          </a:prstGeom>
          <a:noFill/>
        </p:spPr>
        <p:txBody>
          <a:bodyPr wrap="square" rtlCol="0" anchor="t">
            <a:spAutoFit/>
          </a:bodyPr>
          <a:lstStyle/>
          <a:p>
            <a:pPr defTabSz="608843"/>
            <a:r>
              <a:rPr lang="zh-CN" altLang="en-US" sz="2400" b="1" dirty="0">
                <a:solidFill>
                  <a:prstClr val="black"/>
                </a:solidFill>
                <a:latin typeface="Times New Roman"/>
                <a:ea typeface="微软雅黑"/>
                <a:sym typeface="+mn-ea"/>
              </a:rPr>
              <a:t>知识目标：</a:t>
            </a:r>
          </a:p>
        </p:txBody>
      </p:sp>
      <p:sp>
        <p:nvSpPr>
          <p:cNvPr id="48" name="文本框 47"/>
          <p:cNvSpPr txBox="1"/>
          <p:nvPr/>
        </p:nvSpPr>
        <p:spPr>
          <a:xfrm>
            <a:off x="1967596" y="4523774"/>
            <a:ext cx="1723150" cy="461558"/>
          </a:xfrm>
          <a:prstGeom prst="rect">
            <a:avLst/>
          </a:prstGeom>
          <a:noFill/>
        </p:spPr>
        <p:txBody>
          <a:bodyPr wrap="none" rtlCol="0" anchor="t">
            <a:spAutoFit/>
          </a:bodyPr>
          <a:lstStyle/>
          <a:p>
            <a:pPr defTabSz="608843"/>
            <a:r>
              <a:rPr lang="zh-CN" altLang="en-US" sz="2400" b="1" dirty="0">
                <a:solidFill>
                  <a:prstClr val="black"/>
                </a:solidFill>
                <a:latin typeface="Times New Roman"/>
                <a:ea typeface="微软雅黑"/>
                <a:sym typeface="+mn-ea"/>
              </a:rPr>
              <a:t>技能目标：</a:t>
            </a:r>
          </a:p>
        </p:txBody>
      </p:sp>
      <p:sp>
        <p:nvSpPr>
          <p:cNvPr id="49" name="文本框 48"/>
          <p:cNvSpPr txBox="1"/>
          <p:nvPr/>
        </p:nvSpPr>
        <p:spPr>
          <a:xfrm>
            <a:off x="2639734" y="2729304"/>
            <a:ext cx="6600658" cy="1783302"/>
          </a:xfrm>
          <a:prstGeom prst="rect">
            <a:avLst/>
          </a:prstGeom>
          <a:noFill/>
        </p:spPr>
        <p:txBody>
          <a:bodyPr wrap="square">
            <a:spAutoFit/>
          </a:bodyPr>
          <a:lstStyle/>
          <a:p>
            <a:pPr defTabSz="608843"/>
            <a:r>
              <a:rPr sz="2200" dirty="0">
                <a:solidFill>
                  <a:prstClr val="black"/>
                </a:solidFill>
                <a:latin typeface="Times New Roman"/>
                <a:ea typeface="微软雅黑"/>
              </a:rPr>
              <a:t>1.了解微博的发展历史及代表平台</a:t>
            </a:r>
          </a:p>
          <a:p>
            <a:pPr defTabSz="608843"/>
            <a:r>
              <a:rPr sz="2200" dirty="0">
                <a:solidFill>
                  <a:prstClr val="black"/>
                </a:solidFill>
                <a:latin typeface="Times New Roman"/>
                <a:ea typeface="微软雅黑"/>
              </a:rPr>
              <a:t>2.了解微博的功能与特点。</a:t>
            </a:r>
          </a:p>
          <a:p>
            <a:pPr defTabSz="608843"/>
            <a:r>
              <a:rPr sz="2200" dirty="0">
                <a:solidFill>
                  <a:prstClr val="black"/>
                </a:solidFill>
                <a:latin typeface="Times New Roman"/>
                <a:ea typeface="微软雅黑"/>
              </a:rPr>
              <a:t>3.了解微博使用人群基本特点。</a:t>
            </a:r>
          </a:p>
          <a:p>
            <a:pPr defTabSz="608843"/>
            <a:r>
              <a:rPr sz="2200" dirty="0">
                <a:solidFill>
                  <a:prstClr val="black"/>
                </a:solidFill>
                <a:latin typeface="Times New Roman"/>
                <a:ea typeface="微软雅黑"/>
              </a:rPr>
              <a:t>4.掌握微博账号类型与内容规划。</a:t>
            </a:r>
          </a:p>
          <a:p>
            <a:pPr defTabSz="608843"/>
            <a:r>
              <a:rPr sz="2200" dirty="0">
                <a:solidFill>
                  <a:prstClr val="black"/>
                </a:solidFill>
                <a:latin typeface="Times New Roman"/>
                <a:ea typeface="微软雅黑"/>
              </a:rPr>
              <a:t>5.掌握微博营销策略与推广技巧。</a:t>
            </a:r>
          </a:p>
        </p:txBody>
      </p:sp>
      <p:sp>
        <p:nvSpPr>
          <p:cNvPr id="81" name="文本框 80"/>
          <p:cNvSpPr txBox="1"/>
          <p:nvPr/>
        </p:nvSpPr>
        <p:spPr>
          <a:xfrm>
            <a:off x="2639734" y="5169796"/>
            <a:ext cx="6600658" cy="768172"/>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掌握微博账号打造与推广技巧，能够有效开展微博营销与运营的相关活动。</a:t>
            </a:r>
          </a:p>
        </p:txBody>
      </p:sp>
      <p:grpSp>
        <p:nvGrpSpPr>
          <p:cNvPr id="82" name="组合 81"/>
          <p:cNvGrpSpPr/>
          <p:nvPr/>
        </p:nvGrpSpPr>
        <p:grpSpPr>
          <a:xfrm>
            <a:off x="1742795" y="2953438"/>
            <a:ext cx="766341" cy="623825"/>
            <a:chOff x="3721100" y="3419475"/>
            <a:chExt cx="858838" cy="682626"/>
          </a:xfrm>
          <a:solidFill>
            <a:schemeClr val="accent1">
              <a:lumMod val="50000"/>
            </a:schemeClr>
          </a:solidFill>
        </p:grpSpPr>
        <p:sp>
          <p:nvSpPr>
            <p:cNvPr id="83"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4"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5"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6"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7"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88" name="组合 87"/>
          <p:cNvGrpSpPr/>
          <p:nvPr/>
        </p:nvGrpSpPr>
        <p:grpSpPr>
          <a:xfrm>
            <a:off x="1779241" y="5114586"/>
            <a:ext cx="766341" cy="623825"/>
            <a:chOff x="3721100" y="3419475"/>
            <a:chExt cx="858838" cy="682626"/>
          </a:xfrm>
          <a:solidFill>
            <a:schemeClr val="accent1">
              <a:lumMod val="50000"/>
            </a:schemeClr>
          </a:solidFill>
        </p:grpSpPr>
        <p:sp>
          <p:nvSpPr>
            <p:cNvPr id="89"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0"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1"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2"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3"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2.5微信广告推广形式</a:t>
            </a:r>
          </a:p>
        </p:txBody>
      </p:sp>
      <p:sp>
        <p:nvSpPr>
          <p:cNvPr id="3" name="内容占位符 2"/>
          <p:cNvSpPr>
            <a:spLocks noGrp="1"/>
          </p:cNvSpPr>
          <p:nvPr>
            <p:ph idx="1"/>
          </p:nvPr>
        </p:nvSpPr>
        <p:spPr>
          <a:xfrm>
            <a:off x="1176048" y="1170034"/>
            <a:ext cx="5068667" cy="4749336"/>
          </a:xfrm>
        </p:spPr>
        <p:txBody>
          <a:bodyPr/>
          <a:lstStyle/>
          <a:p>
            <a:r>
              <a:rPr b="1" dirty="0">
                <a:solidFill>
                  <a:schemeClr val="accent1"/>
                </a:solidFill>
              </a:rPr>
              <a:t>1.朋友圈广告</a:t>
            </a:r>
          </a:p>
          <a:p>
            <a:r>
              <a:rPr dirty="0"/>
              <a:t>2015年1月，朋友圈出现了第一批商业广告。朋友圈中的信息流广告由于和朋友圈好友动态混排在一起，会在浏览动态的过程中被注意到，而由于信息流广告的形式具有较强的表现力，制作相对精良，也不像硬性广告那么突兀，所以用户会对其拥有较高的接受度。</a:t>
            </a:r>
          </a:p>
        </p:txBody>
      </p:sp>
      <p:pic>
        <p:nvPicPr>
          <p:cNvPr id="15" name="图片 3"/>
          <p:cNvPicPr>
            <a:picLocks noChangeAspect="1"/>
          </p:cNvPicPr>
          <p:nvPr/>
        </p:nvPicPr>
        <p:blipFill>
          <a:blip r:embed="rId2"/>
          <a:stretch>
            <a:fillRect/>
          </a:stretch>
        </p:blipFill>
        <p:spPr>
          <a:xfrm>
            <a:off x="6743074" y="1023383"/>
            <a:ext cx="3393290" cy="504263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2.5微信广告推广形式</a:t>
            </a:r>
          </a:p>
        </p:txBody>
      </p:sp>
      <p:sp>
        <p:nvSpPr>
          <p:cNvPr id="3" name="内容占位符 2"/>
          <p:cNvSpPr>
            <a:spLocks noGrp="1"/>
          </p:cNvSpPr>
          <p:nvPr>
            <p:ph idx="1"/>
          </p:nvPr>
        </p:nvSpPr>
        <p:spPr>
          <a:xfrm>
            <a:off x="1176048" y="1170034"/>
            <a:ext cx="5068667" cy="4749336"/>
          </a:xfrm>
        </p:spPr>
        <p:txBody>
          <a:bodyPr/>
          <a:lstStyle/>
          <a:p>
            <a:r>
              <a:rPr b="1" dirty="0">
                <a:solidFill>
                  <a:schemeClr val="accent1"/>
                </a:solidFill>
              </a:rPr>
              <a:t>2.公众号广告</a:t>
            </a:r>
          </a:p>
          <a:p>
            <a:r>
              <a:rPr dirty="0">
                <a:solidFill>
                  <a:schemeClr val="tx1"/>
                </a:solidFill>
              </a:rPr>
              <a:t>微信公众号广告是一个基于微信公众平台，可提供给广告主多种广告形式，并利用专业数据处理算法实现成本可控、效益可观、精准定向的广告投放系统。公众号广告支持底部广告、视频贴片广告和互选广告等广告资源位的投放，丰富的广告形态，能够满足广告主日益精细的投放需求。</a:t>
            </a:r>
          </a:p>
        </p:txBody>
      </p:sp>
      <p:pic>
        <p:nvPicPr>
          <p:cNvPr id="17" name="图片 1"/>
          <p:cNvPicPr>
            <a:picLocks noChangeAspect="1"/>
          </p:cNvPicPr>
          <p:nvPr/>
        </p:nvPicPr>
        <p:blipFill>
          <a:blip r:embed="rId2"/>
          <a:stretch>
            <a:fillRect/>
          </a:stretch>
        </p:blipFill>
        <p:spPr>
          <a:xfrm>
            <a:off x="6706253" y="944027"/>
            <a:ext cx="3252987" cy="578414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任务实训</a:t>
            </a:r>
          </a:p>
        </p:txBody>
      </p:sp>
      <p:sp>
        <p:nvSpPr>
          <p:cNvPr id="32" name="内容占位符 2"/>
          <p:cNvSpPr txBox="1"/>
          <p:nvPr/>
        </p:nvSpPr>
        <p:spPr>
          <a:xfrm>
            <a:off x="840211" y="1851866"/>
            <a:ext cx="10376038" cy="3897998"/>
          </a:xfrm>
          <a:prstGeom prst="rect">
            <a:avLst/>
          </a:prstGeom>
        </p:spPr>
        <p:txBody>
          <a:bodyPr vert="horz" lIns="121871" tIns="60935" rIns="121871" bIns="60935" rtlCol="0">
            <a:normAutofit/>
          </a:bodyPr>
          <a:lstStyle>
            <a:lvl1pPr marL="0" indent="536575" algn="l" defTabSz="913765" rtl="0" eaLnBrk="1" latinLnBrk="0" hangingPunct="1">
              <a:lnSpc>
                <a:spcPct val="130000"/>
              </a:lnSpc>
              <a:spcBef>
                <a:spcPts val="0"/>
              </a:spcBef>
              <a:buFont typeface="Arial" panose="020B0604020202020204" pitchFamily="34" charset="0"/>
              <a:buNone/>
              <a:defRPr sz="22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lnSpc>
                <a:spcPts val="3999"/>
              </a:lnSpc>
            </a:pPr>
            <a:endParaRPr lang="zh-CN" altLang="en-US" dirty="0">
              <a:solidFill>
                <a:prstClr val="black"/>
              </a:solidFill>
              <a:latin typeface="Times New Roman"/>
              <a:ea typeface="微软雅黑"/>
            </a:endParaRPr>
          </a:p>
        </p:txBody>
      </p:sp>
      <p:sp>
        <p:nvSpPr>
          <p:cNvPr id="4" name="内容占位符 3"/>
          <p:cNvSpPr>
            <a:spLocks noGrp="1"/>
          </p:cNvSpPr>
          <p:nvPr>
            <p:ph idx="1"/>
          </p:nvPr>
        </p:nvSpPr>
        <p:spPr>
          <a:xfrm>
            <a:off x="966301" y="1183505"/>
            <a:ext cx="10114673" cy="4694903"/>
          </a:xfrm>
        </p:spPr>
        <p:txBody>
          <a:bodyPr>
            <a:normAutofit/>
          </a:bodyPr>
          <a:lstStyle/>
          <a:p>
            <a:r>
              <a:rPr dirty="0"/>
              <a:t>1.任务描述：</a:t>
            </a:r>
          </a:p>
          <a:p>
            <a:r>
              <a:rPr dirty="0"/>
              <a:t>（1）以小组为单位，为某产品创造一则广告推文。</a:t>
            </a:r>
          </a:p>
          <a:p>
            <a:r>
              <a:rPr dirty="0"/>
              <a:t>（2）从选定主题、拟定推文标题、撰写营销文案、吸睛排版等几个方面完成文案创作及图文排版。</a:t>
            </a:r>
          </a:p>
          <a:p>
            <a:r>
              <a:rPr dirty="0"/>
              <a:t>2.任务要求：</a:t>
            </a:r>
          </a:p>
          <a:p>
            <a:r>
              <a:rPr dirty="0"/>
              <a:t>（1）小组利用课外时间完成推文实训任务，课堂上每个小组进行5分钟的成果展示，教师点评5分钟。</a:t>
            </a:r>
          </a:p>
          <a:p>
            <a:r>
              <a:rPr dirty="0"/>
              <a:t>（2）展示内容包括产品基本情况、推文主题及标题、文案及排版。</a:t>
            </a:r>
          </a:p>
        </p:txBody>
      </p:sp>
      <p:grpSp>
        <p:nvGrpSpPr>
          <p:cNvPr id="77" name="组合 76"/>
          <p:cNvGrpSpPr/>
          <p:nvPr/>
        </p:nvGrpSpPr>
        <p:grpSpPr>
          <a:xfrm>
            <a:off x="163519" y="5480324"/>
            <a:ext cx="10478841" cy="1352732"/>
            <a:chOff x="229774" y="4946104"/>
            <a:chExt cx="11381655" cy="1469277"/>
          </a:xfrm>
        </p:grpSpPr>
        <p:sp>
          <p:nvSpPr>
            <p:cNvPr id="78" name="矩形 77"/>
            <p:cNvSpPr/>
            <p:nvPr/>
          </p:nvSpPr>
          <p:spPr>
            <a:xfrm>
              <a:off x="2546028" y="6054882"/>
              <a:ext cx="9065401"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nvGrpSpPr>
            <p:cNvPr id="79" name="组合 78"/>
            <p:cNvGrpSpPr/>
            <p:nvPr/>
          </p:nvGrpSpPr>
          <p:grpSpPr>
            <a:xfrm>
              <a:off x="229774" y="4946104"/>
              <a:ext cx="2836482" cy="1469277"/>
              <a:chOff x="810345" y="1174447"/>
              <a:chExt cx="2836482" cy="1469277"/>
            </a:xfrm>
          </p:grpSpPr>
          <p:sp>
            <p:nvSpPr>
              <p:cNvPr id="80" name="矩形 79"/>
              <p:cNvSpPr/>
              <p:nvPr/>
            </p:nvSpPr>
            <p:spPr>
              <a:xfrm>
                <a:off x="810345" y="1425809"/>
                <a:ext cx="495299" cy="533400"/>
              </a:xfrm>
              <a:prstGeom prst="rect">
                <a:avLst/>
              </a:prstGeom>
              <a:solidFill>
                <a:srgbClr val="85D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1" name="矩形 80"/>
              <p:cNvSpPr/>
              <p:nvPr/>
            </p:nvSpPr>
            <p:spPr>
              <a:xfrm>
                <a:off x="1624373" y="2069288"/>
                <a:ext cx="266702" cy="287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2" name="矩形 81"/>
              <p:cNvSpPr/>
              <p:nvPr/>
            </p:nvSpPr>
            <p:spPr>
              <a:xfrm>
                <a:off x="1814878" y="1617707"/>
                <a:ext cx="342898" cy="3692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3" name="矩形 82"/>
              <p:cNvSpPr/>
              <p:nvPr/>
            </p:nvSpPr>
            <p:spPr>
              <a:xfrm>
                <a:off x="2253260" y="200170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4" name="矩形 83"/>
              <p:cNvSpPr/>
              <p:nvPr/>
            </p:nvSpPr>
            <p:spPr>
              <a:xfrm>
                <a:off x="3357266" y="1642520"/>
                <a:ext cx="4571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5" name="矩形 84"/>
              <p:cNvSpPr/>
              <p:nvPr/>
            </p:nvSpPr>
            <p:spPr>
              <a:xfrm flipV="1">
                <a:off x="1057995" y="2356506"/>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6" name="矩形 85"/>
              <p:cNvSpPr/>
              <p:nvPr/>
            </p:nvSpPr>
            <p:spPr>
              <a:xfrm>
                <a:off x="2712953" y="1913130"/>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7" name="矩形 86"/>
              <p:cNvSpPr/>
              <p:nvPr/>
            </p:nvSpPr>
            <p:spPr>
              <a:xfrm>
                <a:off x="3380125" y="1888614"/>
                <a:ext cx="266702" cy="28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8" name="矩形 87"/>
              <p:cNvSpPr/>
              <p:nvPr/>
            </p:nvSpPr>
            <p:spPr>
              <a:xfrm>
                <a:off x="2902421" y="2145310"/>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9" name="矩形 88"/>
              <p:cNvSpPr/>
              <p:nvPr/>
            </p:nvSpPr>
            <p:spPr>
              <a:xfrm>
                <a:off x="2632942" y="1474098"/>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90" name="矩形 89"/>
              <p:cNvSpPr/>
              <p:nvPr/>
            </p:nvSpPr>
            <p:spPr>
              <a:xfrm>
                <a:off x="2157776" y="1174447"/>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p:cNvSpPr/>
          <p:nvPr/>
        </p:nvSpPr>
        <p:spPr>
          <a:xfrm flipH="1">
            <a:off x="9499858" y="742361"/>
            <a:ext cx="2688059" cy="522861"/>
          </a:xfrm>
          <a:prstGeom prst="rect">
            <a:avLst/>
          </a:prstGeom>
          <a:solidFill>
            <a:schemeClr val="accent1"/>
          </a:solidFill>
          <a:ln w="9525">
            <a:noFill/>
          </a:ln>
        </p:spPr>
        <p:txBody>
          <a:bodyPr wrap="square" lIns="91375" tIns="45688" rIns="91375" bIns="45688" rtlCol="0" anchor="t">
            <a:spAutoFit/>
          </a:bodyPr>
          <a:lstStyle/>
          <a:p>
            <a:pPr algn="ctr" defTabSz="608843"/>
            <a:r>
              <a:rPr lang="en-US" altLang="zh-CN" sz="2799"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CONTENTS</a:t>
            </a:r>
          </a:p>
        </p:txBody>
      </p:sp>
      <p:sp>
        <p:nvSpPr>
          <p:cNvPr id="5" name="TextBox 25"/>
          <p:cNvSpPr txBox="1"/>
          <p:nvPr/>
        </p:nvSpPr>
        <p:spPr>
          <a:xfrm flipH="1">
            <a:off x="8974392" y="1318071"/>
            <a:ext cx="959464" cy="461324"/>
          </a:xfrm>
          <a:prstGeom prst="rect">
            <a:avLst/>
          </a:prstGeom>
          <a:noFill/>
        </p:spPr>
        <p:txBody>
          <a:bodyPr wrap="square" lIns="91375" tIns="45688" rIns="91375" bIns="45688" rtlCol="0">
            <a:spAutoFit/>
            <a:scene3d>
              <a:camera prst="orthographicFront"/>
              <a:lightRig rig="threePt" dir="t"/>
            </a:scene3d>
          </a:bodyPr>
          <a:lstStyle/>
          <a:p>
            <a:pPr algn="r" defTabSz="608843" fontAlgn="base"/>
            <a:r>
              <a:rPr lang="zh-CN" altLang="en-US" sz="2400" b="1" noProof="1">
                <a:solidFill>
                  <a:srgbClr val="3A98BC"/>
                </a:solidFill>
                <a:latin typeface="微软雅黑" panose="020B0503020204020204" pitchFamily="34" charset="-122"/>
                <a:ea typeface="微软雅黑" panose="020B0503020204020204" pitchFamily="34" charset="-122"/>
                <a:sym typeface="微软雅黑" panose="020B0503020204020204" pitchFamily="34" charset="-122"/>
              </a:rPr>
              <a:t>目 录 </a:t>
            </a:r>
          </a:p>
        </p:txBody>
      </p:sp>
      <p:sp>
        <p:nvSpPr>
          <p:cNvPr id="6" name="MH_Entry_1">
            <a:hlinkClick r:id="" action="ppaction://noaction"/>
          </p:cNvPr>
          <p:cNvSpPr txBox="1"/>
          <p:nvPr>
            <p:custDataLst>
              <p:tags r:id="rId1"/>
            </p:custDataLst>
          </p:nvPr>
        </p:nvSpPr>
        <p:spPr>
          <a:xfrm>
            <a:off x="1092198" y="3161859"/>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accent1"/>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社群营销</a:t>
            </a:r>
          </a:p>
        </p:txBody>
      </p:sp>
      <p:sp>
        <p:nvSpPr>
          <p:cNvPr id="7" name="MH_Number_1">
            <a:hlinkClick r:id="" action="ppaction://noaction"/>
          </p:cNvPr>
          <p:cNvSpPr/>
          <p:nvPr>
            <p:custDataLst>
              <p:tags r:id="rId2"/>
            </p:custDataLst>
          </p:nvPr>
        </p:nvSpPr>
        <p:spPr>
          <a:xfrm>
            <a:off x="4975048" y="3093356"/>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rgbClr val="3A98BC"/>
                </a:solidFill>
                <a:latin typeface="Times New Roman"/>
                <a:ea typeface="微软雅黑"/>
                <a:cs typeface="Times New Roman" panose="02020603050405020304" pitchFamily="18" charset="0"/>
              </a:rPr>
              <a:t>2.3</a:t>
            </a:r>
          </a:p>
        </p:txBody>
      </p:sp>
      <p:sp>
        <p:nvSpPr>
          <p:cNvPr id="8" name="MH_Entry_2">
            <a:hlinkClick r:id="" action="ppaction://noaction"/>
          </p:cNvPr>
          <p:cNvSpPr txBox="1"/>
          <p:nvPr>
            <p:custDataLst>
              <p:tags r:id="rId3"/>
            </p:custDataLst>
          </p:nvPr>
        </p:nvSpPr>
        <p:spPr>
          <a:xfrm>
            <a:off x="1092198" y="97704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微博营销</a:t>
            </a:r>
          </a:p>
        </p:txBody>
      </p:sp>
      <p:sp>
        <p:nvSpPr>
          <p:cNvPr id="10" name="MH_Entry_3">
            <a:hlinkClick r:id="rId13" action="ppaction://hlinksldjump"/>
          </p:cNvPr>
          <p:cNvSpPr txBox="1"/>
          <p:nvPr>
            <p:custDataLst>
              <p:tags r:id="rId4"/>
            </p:custDataLst>
          </p:nvPr>
        </p:nvSpPr>
        <p:spPr>
          <a:xfrm>
            <a:off x="1092198" y="2060450"/>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微信营销</a:t>
            </a:r>
          </a:p>
        </p:txBody>
      </p:sp>
      <p:sp>
        <p:nvSpPr>
          <p:cNvPr id="14" name="MH_Number_1">
            <a:hlinkClick r:id="" action="ppaction://noaction"/>
          </p:cNvPr>
          <p:cNvSpPr/>
          <p:nvPr>
            <p:custDataLst>
              <p:tags r:id="rId5"/>
            </p:custDataLst>
          </p:nvPr>
        </p:nvSpPr>
        <p:spPr>
          <a:xfrm>
            <a:off x="4975048" y="900526"/>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2.1</a:t>
            </a:r>
          </a:p>
        </p:txBody>
      </p:sp>
      <p:sp>
        <p:nvSpPr>
          <p:cNvPr id="15" name="MH_Number_1">
            <a:hlinkClick r:id="" action="ppaction://noaction"/>
          </p:cNvPr>
          <p:cNvSpPr/>
          <p:nvPr>
            <p:custDataLst>
              <p:tags r:id="rId6"/>
            </p:custDataLst>
          </p:nvPr>
        </p:nvSpPr>
        <p:spPr>
          <a:xfrm>
            <a:off x="4975048" y="1988458"/>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2.2</a:t>
            </a:r>
          </a:p>
        </p:txBody>
      </p:sp>
      <p:grpSp>
        <p:nvGrpSpPr>
          <p:cNvPr id="11" name="组合 10"/>
          <p:cNvGrpSpPr/>
          <p:nvPr/>
        </p:nvGrpSpPr>
        <p:grpSpPr>
          <a:xfrm rot="21189419">
            <a:off x="8053987" y="2432265"/>
            <a:ext cx="2462417" cy="2341819"/>
            <a:chOff x="10541283" y="1103145"/>
            <a:chExt cx="1222262" cy="1556794"/>
          </a:xfrm>
        </p:grpSpPr>
        <p:pic>
          <p:nvPicPr>
            <p:cNvPr id="12" name="图片 11"/>
            <p:cNvPicPr>
              <a:picLocks noChangeAspect="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16775" t="12201" r="15768" b="9292"/>
            <a:stretch>
              <a:fillRect/>
            </a:stretch>
          </p:blipFill>
          <p:spPr>
            <a:xfrm rot="20719651">
              <a:off x="11222152" y="1211383"/>
              <a:ext cx="541393" cy="504056"/>
            </a:xfrm>
            <a:prstGeom prst="rect">
              <a:avLst/>
            </a:prstGeom>
          </p:spPr>
        </p:pic>
        <p:pic>
          <p:nvPicPr>
            <p:cNvPr id="13" name="图片 12"/>
            <p:cNvPicPr>
              <a:picLocks noChangeAspect="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84" r="12708"/>
            <a:stretch>
              <a:fillRect/>
            </a:stretch>
          </p:blipFill>
          <p:spPr>
            <a:xfrm rot="21032544">
              <a:off x="10756390" y="1502256"/>
              <a:ext cx="512878" cy="484531"/>
            </a:xfrm>
            <a:prstGeom prst="rect">
              <a:avLst/>
            </a:prstGeom>
          </p:spPr>
        </p:pic>
        <p:grpSp>
          <p:nvGrpSpPr>
            <p:cNvPr id="16" name="组合 15"/>
            <p:cNvGrpSpPr/>
            <p:nvPr/>
          </p:nvGrpSpPr>
          <p:grpSpPr>
            <a:xfrm>
              <a:off x="10541283" y="1758207"/>
              <a:ext cx="1012602" cy="901732"/>
              <a:chOff x="9712325" y="2736851"/>
              <a:chExt cx="652463" cy="581025"/>
            </a:xfrm>
            <a:solidFill>
              <a:schemeClr val="bg1">
                <a:lumMod val="65000"/>
                <a:lumOff val="35000"/>
              </a:schemeClr>
            </a:solidFill>
          </p:grpSpPr>
          <p:sp>
            <p:nvSpPr>
              <p:cNvPr id="20" name="Freeform 531"/>
              <p:cNvSpPr>
                <a:spLocks noEditPoints="1"/>
              </p:cNvSpPr>
              <p:nvPr/>
            </p:nvSpPr>
            <p:spPr bwMode="auto">
              <a:xfrm>
                <a:off x="9712325" y="2736851"/>
                <a:ext cx="557213" cy="484188"/>
              </a:xfrm>
              <a:custGeom>
                <a:avLst/>
                <a:gdLst>
                  <a:gd name="T0" fmla="*/ 21 w 46"/>
                  <a:gd name="T1" fmla="*/ 36 h 40"/>
                  <a:gd name="T2" fmla="*/ 21 w 46"/>
                  <a:gd name="T3" fmla="*/ 34 h 40"/>
                  <a:gd name="T4" fmla="*/ 22 w 46"/>
                  <a:gd name="T5" fmla="*/ 33 h 40"/>
                  <a:gd name="T6" fmla="*/ 25 w 46"/>
                  <a:gd name="T7" fmla="*/ 33 h 40"/>
                  <a:gd name="T8" fmla="*/ 29 w 46"/>
                  <a:gd name="T9" fmla="*/ 28 h 40"/>
                  <a:gd name="T10" fmla="*/ 29 w 46"/>
                  <a:gd name="T11" fmla="*/ 15 h 40"/>
                  <a:gd name="T12" fmla="*/ 32 w 46"/>
                  <a:gd name="T13" fmla="*/ 15 h 40"/>
                  <a:gd name="T14" fmla="*/ 32 w 46"/>
                  <a:gd name="T15" fmla="*/ 25 h 40"/>
                  <a:gd name="T16" fmla="*/ 34 w 46"/>
                  <a:gd name="T17" fmla="*/ 23 h 40"/>
                  <a:gd name="T18" fmla="*/ 34 w 46"/>
                  <a:gd name="T19" fmla="*/ 15 h 40"/>
                  <a:gd name="T20" fmla="*/ 37 w 46"/>
                  <a:gd name="T21" fmla="*/ 15 h 40"/>
                  <a:gd name="T22" fmla="*/ 37 w 46"/>
                  <a:gd name="T23" fmla="*/ 20 h 40"/>
                  <a:gd name="T24" fmla="*/ 39 w 46"/>
                  <a:gd name="T25" fmla="*/ 18 h 40"/>
                  <a:gd name="T26" fmla="*/ 39 w 46"/>
                  <a:gd name="T27" fmla="*/ 15 h 40"/>
                  <a:gd name="T28" fmla="*/ 42 w 46"/>
                  <a:gd name="T29" fmla="*/ 15 h 40"/>
                  <a:gd name="T30" fmla="*/ 42 w 46"/>
                  <a:gd name="T31" fmla="*/ 15 h 40"/>
                  <a:gd name="T32" fmla="*/ 46 w 46"/>
                  <a:gd name="T33" fmla="*/ 11 h 40"/>
                  <a:gd name="T34" fmla="*/ 17 w 46"/>
                  <a:gd name="T35" fmla="*/ 11 h 40"/>
                  <a:gd name="T36" fmla="*/ 14 w 46"/>
                  <a:gd name="T37" fmla="*/ 9 h 40"/>
                  <a:gd name="T38" fmla="*/ 12 w 46"/>
                  <a:gd name="T39" fmla="*/ 2 h 40"/>
                  <a:gd name="T40" fmla="*/ 10 w 46"/>
                  <a:gd name="T41" fmla="*/ 0 h 40"/>
                  <a:gd name="T42" fmla="*/ 1 w 46"/>
                  <a:gd name="T43" fmla="*/ 0 h 40"/>
                  <a:gd name="T44" fmla="*/ 2 w 46"/>
                  <a:gd name="T45" fmla="*/ 4 h 40"/>
                  <a:gd name="T46" fmla="*/ 9 w 46"/>
                  <a:gd name="T47" fmla="*/ 4 h 40"/>
                  <a:gd name="T48" fmla="*/ 11 w 46"/>
                  <a:gd name="T49" fmla="*/ 5 h 40"/>
                  <a:gd name="T50" fmla="*/ 18 w 46"/>
                  <a:gd name="T51" fmla="*/ 36 h 40"/>
                  <a:gd name="T52" fmla="*/ 18 w 46"/>
                  <a:gd name="T53" fmla="*/ 39 h 40"/>
                  <a:gd name="T54" fmla="*/ 17 w 46"/>
                  <a:gd name="T55" fmla="*/ 40 h 40"/>
                  <a:gd name="T56" fmla="*/ 21 w 46"/>
                  <a:gd name="T57" fmla="*/ 36 h 40"/>
                  <a:gd name="T58" fmla="*/ 21 w 46"/>
                  <a:gd name="T59" fmla="*/ 36 h 40"/>
                  <a:gd name="T60" fmla="*/ 25 w 46"/>
                  <a:gd name="T61" fmla="*/ 15 h 40"/>
                  <a:gd name="T62" fmla="*/ 27 w 46"/>
                  <a:gd name="T63" fmla="*/ 15 h 40"/>
                  <a:gd name="T64" fmla="*/ 27 w 46"/>
                  <a:gd name="T65" fmla="*/ 29 h 40"/>
                  <a:gd name="T66" fmla="*/ 25 w 46"/>
                  <a:gd name="T67" fmla="*/ 29 h 40"/>
                  <a:gd name="T68" fmla="*/ 25 w 46"/>
                  <a:gd name="T69" fmla="*/ 15 h 40"/>
                  <a:gd name="T70" fmla="*/ 20 w 46"/>
                  <a:gd name="T71" fmla="*/ 29 h 40"/>
                  <a:gd name="T72" fmla="*/ 20 w 46"/>
                  <a:gd name="T73" fmla="*/ 15 h 40"/>
                  <a:gd name="T74" fmla="*/ 22 w 46"/>
                  <a:gd name="T75" fmla="*/ 15 h 40"/>
                  <a:gd name="T76" fmla="*/ 22 w 46"/>
                  <a:gd name="T77" fmla="*/ 29 h 40"/>
                  <a:gd name="T78" fmla="*/ 20 w 46"/>
                  <a:gd name="T7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0">
                    <a:moveTo>
                      <a:pt x="21" y="36"/>
                    </a:moveTo>
                    <a:cubicBezTo>
                      <a:pt x="21" y="35"/>
                      <a:pt x="21" y="35"/>
                      <a:pt x="21" y="34"/>
                    </a:cubicBezTo>
                    <a:cubicBezTo>
                      <a:pt x="20" y="33"/>
                      <a:pt x="20" y="33"/>
                      <a:pt x="22" y="33"/>
                    </a:cubicBezTo>
                    <a:cubicBezTo>
                      <a:pt x="23" y="33"/>
                      <a:pt x="24" y="33"/>
                      <a:pt x="25" y="33"/>
                    </a:cubicBezTo>
                    <a:cubicBezTo>
                      <a:pt x="29" y="28"/>
                      <a:pt x="29" y="28"/>
                      <a:pt x="29" y="28"/>
                    </a:cubicBezTo>
                    <a:cubicBezTo>
                      <a:pt x="29" y="15"/>
                      <a:pt x="29" y="15"/>
                      <a:pt x="29" y="15"/>
                    </a:cubicBezTo>
                    <a:cubicBezTo>
                      <a:pt x="29" y="13"/>
                      <a:pt x="32" y="13"/>
                      <a:pt x="32" y="15"/>
                    </a:cubicBezTo>
                    <a:cubicBezTo>
                      <a:pt x="32" y="25"/>
                      <a:pt x="32" y="25"/>
                      <a:pt x="32" y="25"/>
                    </a:cubicBezTo>
                    <a:cubicBezTo>
                      <a:pt x="34" y="23"/>
                      <a:pt x="34" y="23"/>
                      <a:pt x="34" y="23"/>
                    </a:cubicBezTo>
                    <a:cubicBezTo>
                      <a:pt x="34" y="15"/>
                      <a:pt x="34" y="15"/>
                      <a:pt x="34" y="15"/>
                    </a:cubicBezTo>
                    <a:cubicBezTo>
                      <a:pt x="34" y="13"/>
                      <a:pt x="37" y="13"/>
                      <a:pt x="37" y="15"/>
                    </a:cubicBezTo>
                    <a:cubicBezTo>
                      <a:pt x="37" y="20"/>
                      <a:pt x="37" y="20"/>
                      <a:pt x="37" y="20"/>
                    </a:cubicBezTo>
                    <a:cubicBezTo>
                      <a:pt x="39" y="18"/>
                      <a:pt x="39" y="18"/>
                      <a:pt x="39" y="18"/>
                    </a:cubicBezTo>
                    <a:cubicBezTo>
                      <a:pt x="39" y="15"/>
                      <a:pt x="39" y="15"/>
                      <a:pt x="39" y="15"/>
                    </a:cubicBezTo>
                    <a:cubicBezTo>
                      <a:pt x="39" y="13"/>
                      <a:pt x="42" y="13"/>
                      <a:pt x="42" y="15"/>
                    </a:cubicBezTo>
                    <a:cubicBezTo>
                      <a:pt x="42" y="15"/>
                      <a:pt x="42" y="15"/>
                      <a:pt x="42" y="15"/>
                    </a:cubicBezTo>
                    <a:cubicBezTo>
                      <a:pt x="46" y="11"/>
                      <a:pt x="46" y="11"/>
                      <a:pt x="46" y="11"/>
                    </a:cubicBezTo>
                    <a:cubicBezTo>
                      <a:pt x="36" y="11"/>
                      <a:pt x="27" y="11"/>
                      <a:pt x="17" y="11"/>
                    </a:cubicBezTo>
                    <a:cubicBezTo>
                      <a:pt x="15" y="11"/>
                      <a:pt x="15" y="10"/>
                      <a:pt x="14" y="9"/>
                    </a:cubicBezTo>
                    <a:cubicBezTo>
                      <a:pt x="14" y="6"/>
                      <a:pt x="13" y="4"/>
                      <a:pt x="12" y="2"/>
                    </a:cubicBezTo>
                    <a:cubicBezTo>
                      <a:pt x="12" y="0"/>
                      <a:pt x="12" y="0"/>
                      <a:pt x="10" y="0"/>
                    </a:cubicBezTo>
                    <a:cubicBezTo>
                      <a:pt x="7" y="0"/>
                      <a:pt x="4" y="0"/>
                      <a:pt x="1" y="0"/>
                    </a:cubicBezTo>
                    <a:cubicBezTo>
                      <a:pt x="0" y="0"/>
                      <a:pt x="0" y="4"/>
                      <a:pt x="2" y="4"/>
                    </a:cubicBezTo>
                    <a:cubicBezTo>
                      <a:pt x="4" y="4"/>
                      <a:pt x="6" y="4"/>
                      <a:pt x="9" y="4"/>
                    </a:cubicBezTo>
                    <a:cubicBezTo>
                      <a:pt x="10" y="4"/>
                      <a:pt x="10" y="4"/>
                      <a:pt x="11" y="5"/>
                    </a:cubicBezTo>
                    <a:cubicBezTo>
                      <a:pt x="13" y="16"/>
                      <a:pt x="16" y="25"/>
                      <a:pt x="18" y="36"/>
                    </a:cubicBezTo>
                    <a:cubicBezTo>
                      <a:pt x="19" y="38"/>
                      <a:pt x="19" y="38"/>
                      <a:pt x="18" y="39"/>
                    </a:cubicBezTo>
                    <a:cubicBezTo>
                      <a:pt x="17" y="39"/>
                      <a:pt x="17" y="40"/>
                      <a:pt x="17" y="40"/>
                    </a:cubicBezTo>
                    <a:cubicBezTo>
                      <a:pt x="21" y="36"/>
                      <a:pt x="21" y="36"/>
                      <a:pt x="21" y="36"/>
                    </a:cubicBezTo>
                    <a:cubicBezTo>
                      <a:pt x="21" y="36"/>
                      <a:pt x="21" y="36"/>
                      <a:pt x="21" y="36"/>
                    </a:cubicBezTo>
                    <a:close/>
                    <a:moveTo>
                      <a:pt x="25" y="15"/>
                    </a:moveTo>
                    <a:cubicBezTo>
                      <a:pt x="25" y="13"/>
                      <a:pt x="27" y="13"/>
                      <a:pt x="27" y="15"/>
                    </a:cubicBezTo>
                    <a:cubicBezTo>
                      <a:pt x="27" y="29"/>
                      <a:pt x="27" y="29"/>
                      <a:pt x="27" y="29"/>
                    </a:cubicBezTo>
                    <a:cubicBezTo>
                      <a:pt x="27" y="30"/>
                      <a:pt x="25" y="30"/>
                      <a:pt x="25" y="29"/>
                    </a:cubicBezTo>
                    <a:lnTo>
                      <a:pt x="25" y="15"/>
                    </a:lnTo>
                    <a:close/>
                    <a:moveTo>
                      <a:pt x="20" y="29"/>
                    </a:moveTo>
                    <a:cubicBezTo>
                      <a:pt x="20" y="15"/>
                      <a:pt x="20" y="15"/>
                      <a:pt x="20" y="15"/>
                    </a:cubicBezTo>
                    <a:cubicBezTo>
                      <a:pt x="20" y="13"/>
                      <a:pt x="22" y="13"/>
                      <a:pt x="22" y="15"/>
                    </a:cubicBezTo>
                    <a:cubicBezTo>
                      <a:pt x="22" y="29"/>
                      <a:pt x="22" y="29"/>
                      <a:pt x="22" y="29"/>
                    </a:cubicBezTo>
                    <a:cubicBezTo>
                      <a:pt x="22" y="30"/>
                      <a:pt x="20" y="30"/>
                      <a:pt x="20"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21" name="Freeform 532"/>
              <p:cNvSpPr>
                <a:spLocks noEditPoints="1"/>
              </p:cNvSpPr>
              <p:nvPr/>
            </p:nvSpPr>
            <p:spPr bwMode="auto">
              <a:xfrm>
                <a:off x="9906000" y="2870201"/>
                <a:ext cx="458788" cy="447675"/>
              </a:xfrm>
              <a:custGeom>
                <a:avLst/>
                <a:gdLst>
                  <a:gd name="T0" fmla="*/ 26 w 38"/>
                  <a:gd name="T1" fmla="*/ 18 h 37"/>
                  <a:gd name="T2" fmla="*/ 23 w 38"/>
                  <a:gd name="T3" fmla="*/ 18 h 37"/>
                  <a:gd name="T4" fmla="*/ 23 w 38"/>
                  <a:gd name="T5" fmla="*/ 7 h 37"/>
                  <a:gd name="T6" fmla="*/ 21 w 38"/>
                  <a:gd name="T7" fmla="*/ 9 h 37"/>
                  <a:gd name="T8" fmla="*/ 21 w 38"/>
                  <a:gd name="T9" fmla="*/ 18 h 37"/>
                  <a:gd name="T10" fmla="*/ 18 w 38"/>
                  <a:gd name="T11" fmla="*/ 18 h 37"/>
                  <a:gd name="T12" fmla="*/ 18 w 38"/>
                  <a:gd name="T13" fmla="*/ 12 h 37"/>
                  <a:gd name="T14" fmla="*/ 16 w 38"/>
                  <a:gd name="T15" fmla="*/ 14 h 37"/>
                  <a:gd name="T16" fmla="*/ 16 w 38"/>
                  <a:gd name="T17" fmla="*/ 18 h 37"/>
                  <a:gd name="T18" fmla="*/ 13 w 38"/>
                  <a:gd name="T19" fmla="*/ 18 h 37"/>
                  <a:gd name="T20" fmla="*/ 13 w 38"/>
                  <a:gd name="T21" fmla="*/ 17 h 37"/>
                  <a:gd name="T22" fmla="*/ 9 w 38"/>
                  <a:gd name="T23" fmla="*/ 22 h 37"/>
                  <a:gd name="T24" fmla="*/ 30 w 38"/>
                  <a:gd name="T25" fmla="*/ 22 h 37"/>
                  <a:gd name="T26" fmla="*/ 33 w 38"/>
                  <a:gd name="T27" fmla="*/ 20 h 37"/>
                  <a:gd name="T28" fmla="*/ 37 w 38"/>
                  <a:gd name="T29" fmla="*/ 2 h 37"/>
                  <a:gd name="T30" fmla="*/ 36 w 38"/>
                  <a:gd name="T31" fmla="*/ 0 h 37"/>
                  <a:gd name="T32" fmla="*/ 30 w 38"/>
                  <a:gd name="T33" fmla="*/ 0 h 37"/>
                  <a:gd name="T34" fmla="*/ 26 w 38"/>
                  <a:gd name="T35" fmla="*/ 4 h 37"/>
                  <a:gd name="T36" fmla="*/ 26 w 38"/>
                  <a:gd name="T37" fmla="*/ 18 h 37"/>
                  <a:gd name="T38" fmla="*/ 31 w 38"/>
                  <a:gd name="T39" fmla="*/ 4 h 37"/>
                  <a:gd name="T40" fmla="*/ 31 w 38"/>
                  <a:gd name="T41" fmla="*/ 18 h 37"/>
                  <a:gd name="T42" fmla="*/ 28 w 38"/>
                  <a:gd name="T43" fmla="*/ 18 h 37"/>
                  <a:gd name="T44" fmla="*/ 28 w 38"/>
                  <a:gd name="T45" fmla="*/ 4 h 37"/>
                  <a:gd name="T46" fmla="*/ 31 w 38"/>
                  <a:gd name="T47" fmla="*/ 4 h 37"/>
                  <a:gd name="T48" fmla="*/ 6 w 38"/>
                  <a:gd name="T49" fmla="*/ 37 h 37"/>
                  <a:gd name="T50" fmla="*/ 10 w 38"/>
                  <a:gd name="T51" fmla="*/ 35 h 37"/>
                  <a:gd name="T52" fmla="*/ 13 w 38"/>
                  <a:gd name="T53" fmla="*/ 33 h 37"/>
                  <a:gd name="T54" fmla="*/ 22 w 38"/>
                  <a:gd name="T55" fmla="*/ 33 h 37"/>
                  <a:gd name="T56" fmla="*/ 24 w 38"/>
                  <a:gd name="T57" fmla="*/ 35 h 37"/>
                  <a:gd name="T58" fmla="*/ 29 w 38"/>
                  <a:gd name="T59" fmla="*/ 37 h 37"/>
                  <a:gd name="T60" fmla="*/ 34 w 38"/>
                  <a:gd name="T61" fmla="*/ 32 h 37"/>
                  <a:gd name="T62" fmla="*/ 29 w 38"/>
                  <a:gd name="T63" fmla="*/ 26 h 37"/>
                  <a:gd name="T64" fmla="*/ 24 w 38"/>
                  <a:gd name="T65" fmla="*/ 29 h 37"/>
                  <a:gd name="T66" fmla="*/ 22 w 38"/>
                  <a:gd name="T67" fmla="*/ 31 h 37"/>
                  <a:gd name="T68" fmla="*/ 13 w 38"/>
                  <a:gd name="T69" fmla="*/ 31 h 37"/>
                  <a:gd name="T70" fmla="*/ 10 w 38"/>
                  <a:gd name="T71" fmla="*/ 29 h 37"/>
                  <a:gd name="T72" fmla="*/ 7 w 38"/>
                  <a:gd name="T73" fmla="*/ 27 h 37"/>
                  <a:gd name="T74" fmla="*/ 5 w 38"/>
                  <a:gd name="T75" fmla="*/ 25 h 37"/>
                  <a:gd name="T76" fmla="*/ 1 w 38"/>
                  <a:gd name="T77" fmla="*/ 29 h 37"/>
                  <a:gd name="T78" fmla="*/ 0 w 38"/>
                  <a:gd name="T79" fmla="*/ 32 h 37"/>
                  <a:gd name="T80" fmla="*/ 6 w 38"/>
                  <a:gd name="T81" fmla="*/ 37 h 37"/>
                  <a:gd name="T82" fmla="*/ 29 w 38"/>
                  <a:gd name="T83" fmla="*/ 29 h 37"/>
                  <a:gd name="T84" fmla="*/ 31 w 38"/>
                  <a:gd name="T85" fmla="*/ 32 h 37"/>
                  <a:gd name="T86" fmla="*/ 29 w 38"/>
                  <a:gd name="T87" fmla="*/ 34 h 37"/>
                  <a:gd name="T88" fmla="*/ 26 w 38"/>
                  <a:gd name="T89" fmla="*/ 32 h 37"/>
                  <a:gd name="T90" fmla="*/ 29 w 38"/>
                  <a:gd name="T91" fmla="*/ 29 h 37"/>
                  <a:gd name="T92" fmla="*/ 6 w 38"/>
                  <a:gd name="T93" fmla="*/ 29 h 37"/>
                  <a:gd name="T94" fmla="*/ 8 w 38"/>
                  <a:gd name="T95" fmla="*/ 32 h 37"/>
                  <a:gd name="T96" fmla="*/ 6 w 38"/>
                  <a:gd name="T97" fmla="*/ 34 h 37"/>
                  <a:gd name="T98" fmla="*/ 3 w 38"/>
                  <a:gd name="T99" fmla="*/ 32 h 37"/>
                  <a:gd name="T100" fmla="*/ 6 w 38"/>
                  <a:gd name="T10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37">
                    <a:moveTo>
                      <a:pt x="26" y="18"/>
                    </a:moveTo>
                    <a:cubicBezTo>
                      <a:pt x="26" y="19"/>
                      <a:pt x="23" y="19"/>
                      <a:pt x="23" y="18"/>
                    </a:cubicBezTo>
                    <a:cubicBezTo>
                      <a:pt x="23" y="7"/>
                      <a:pt x="23" y="7"/>
                      <a:pt x="23" y="7"/>
                    </a:cubicBezTo>
                    <a:cubicBezTo>
                      <a:pt x="21" y="9"/>
                      <a:pt x="21" y="9"/>
                      <a:pt x="21" y="9"/>
                    </a:cubicBezTo>
                    <a:cubicBezTo>
                      <a:pt x="21" y="18"/>
                      <a:pt x="21" y="18"/>
                      <a:pt x="21" y="18"/>
                    </a:cubicBezTo>
                    <a:cubicBezTo>
                      <a:pt x="21" y="19"/>
                      <a:pt x="18" y="19"/>
                      <a:pt x="18" y="18"/>
                    </a:cubicBezTo>
                    <a:cubicBezTo>
                      <a:pt x="18" y="12"/>
                      <a:pt x="18" y="12"/>
                      <a:pt x="18" y="12"/>
                    </a:cubicBezTo>
                    <a:cubicBezTo>
                      <a:pt x="16" y="14"/>
                      <a:pt x="16" y="14"/>
                      <a:pt x="16" y="14"/>
                    </a:cubicBezTo>
                    <a:cubicBezTo>
                      <a:pt x="16" y="18"/>
                      <a:pt x="16" y="18"/>
                      <a:pt x="16" y="18"/>
                    </a:cubicBezTo>
                    <a:cubicBezTo>
                      <a:pt x="16" y="19"/>
                      <a:pt x="13" y="19"/>
                      <a:pt x="13" y="18"/>
                    </a:cubicBezTo>
                    <a:cubicBezTo>
                      <a:pt x="13" y="17"/>
                      <a:pt x="13" y="17"/>
                      <a:pt x="13" y="17"/>
                    </a:cubicBezTo>
                    <a:cubicBezTo>
                      <a:pt x="9" y="22"/>
                      <a:pt x="9" y="22"/>
                      <a:pt x="9" y="22"/>
                    </a:cubicBezTo>
                    <a:cubicBezTo>
                      <a:pt x="16" y="22"/>
                      <a:pt x="23" y="22"/>
                      <a:pt x="30" y="22"/>
                    </a:cubicBezTo>
                    <a:cubicBezTo>
                      <a:pt x="32" y="22"/>
                      <a:pt x="33" y="21"/>
                      <a:pt x="33" y="20"/>
                    </a:cubicBezTo>
                    <a:cubicBezTo>
                      <a:pt x="35" y="14"/>
                      <a:pt x="36" y="8"/>
                      <a:pt x="37" y="2"/>
                    </a:cubicBezTo>
                    <a:cubicBezTo>
                      <a:pt x="38" y="0"/>
                      <a:pt x="38" y="0"/>
                      <a:pt x="36" y="0"/>
                    </a:cubicBezTo>
                    <a:cubicBezTo>
                      <a:pt x="34" y="0"/>
                      <a:pt x="32" y="0"/>
                      <a:pt x="30" y="0"/>
                    </a:cubicBezTo>
                    <a:cubicBezTo>
                      <a:pt x="26" y="4"/>
                      <a:pt x="26" y="4"/>
                      <a:pt x="26" y="4"/>
                    </a:cubicBezTo>
                    <a:lnTo>
                      <a:pt x="26" y="18"/>
                    </a:lnTo>
                    <a:close/>
                    <a:moveTo>
                      <a:pt x="31" y="4"/>
                    </a:moveTo>
                    <a:cubicBezTo>
                      <a:pt x="31" y="18"/>
                      <a:pt x="31" y="18"/>
                      <a:pt x="31" y="18"/>
                    </a:cubicBezTo>
                    <a:cubicBezTo>
                      <a:pt x="31" y="19"/>
                      <a:pt x="28" y="19"/>
                      <a:pt x="28" y="18"/>
                    </a:cubicBezTo>
                    <a:cubicBezTo>
                      <a:pt x="28" y="4"/>
                      <a:pt x="28" y="4"/>
                      <a:pt x="28" y="4"/>
                    </a:cubicBezTo>
                    <a:cubicBezTo>
                      <a:pt x="28" y="2"/>
                      <a:pt x="31" y="2"/>
                      <a:pt x="31" y="4"/>
                    </a:cubicBezTo>
                    <a:close/>
                    <a:moveTo>
                      <a:pt x="6" y="37"/>
                    </a:moveTo>
                    <a:cubicBezTo>
                      <a:pt x="8" y="37"/>
                      <a:pt x="9" y="36"/>
                      <a:pt x="10" y="35"/>
                    </a:cubicBezTo>
                    <a:cubicBezTo>
                      <a:pt x="11" y="34"/>
                      <a:pt x="11" y="33"/>
                      <a:pt x="13" y="33"/>
                    </a:cubicBezTo>
                    <a:cubicBezTo>
                      <a:pt x="16" y="33"/>
                      <a:pt x="19" y="33"/>
                      <a:pt x="22" y="33"/>
                    </a:cubicBezTo>
                    <a:cubicBezTo>
                      <a:pt x="23" y="33"/>
                      <a:pt x="23" y="34"/>
                      <a:pt x="24" y="35"/>
                    </a:cubicBezTo>
                    <a:cubicBezTo>
                      <a:pt x="25" y="36"/>
                      <a:pt x="27" y="37"/>
                      <a:pt x="29" y="37"/>
                    </a:cubicBezTo>
                    <a:cubicBezTo>
                      <a:pt x="32" y="37"/>
                      <a:pt x="34" y="35"/>
                      <a:pt x="34" y="32"/>
                    </a:cubicBezTo>
                    <a:cubicBezTo>
                      <a:pt x="34" y="29"/>
                      <a:pt x="32" y="26"/>
                      <a:pt x="29" y="26"/>
                    </a:cubicBezTo>
                    <a:cubicBezTo>
                      <a:pt x="27" y="26"/>
                      <a:pt x="25" y="27"/>
                      <a:pt x="24" y="29"/>
                    </a:cubicBezTo>
                    <a:cubicBezTo>
                      <a:pt x="23" y="30"/>
                      <a:pt x="23" y="31"/>
                      <a:pt x="22" y="31"/>
                    </a:cubicBezTo>
                    <a:cubicBezTo>
                      <a:pt x="19" y="31"/>
                      <a:pt x="16" y="31"/>
                      <a:pt x="13" y="31"/>
                    </a:cubicBezTo>
                    <a:cubicBezTo>
                      <a:pt x="11" y="31"/>
                      <a:pt x="11" y="30"/>
                      <a:pt x="10" y="29"/>
                    </a:cubicBezTo>
                    <a:cubicBezTo>
                      <a:pt x="9" y="28"/>
                      <a:pt x="8" y="27"/>
                      <a:pt x="7" y="27"/>
                    </a:cubicBezTo>
                    <a:cubicBezTo>
                      <a:pt x="6" y="26"/>
                      <a:pt x="5" y="26"/>
                      <a:pt x="5" y="25"/>
                    </a:cubicBezTo>
                    <a:cubicBezTo>
                      <a:pt x="1" y="29"/>
                      <a:pt x="1" y="29"/>
                      <a:pt x="1" y="29"/>
                    </a:cubicBezTo>
                    <a:cubicBezTo>
                      <a:pt x="0" y="30"/>
                      <a:pt x="0" y="31"/>
                      <a:pt x="0" y="32"/>
                    </a:cubicBezTo>
                    <a:cubicBezTo>
                      <a:pt x="0" y="35"/>
                      <a:pt x="2" y="37"/>
                      <a:pt x="6" y="37"/>
                    </a:cubicBezTo>
                    <a:close/>
                    <a:moveTo>
                      <a:pt x="29" y="29"/>
                    </a:moveTo>
                    <a:cubicBezTo>
                      <a:pt x="30" y="29"/>
                      <a:pt x="31" y="31"/>
                      <a:pt x="31" y="32"/>
                    </a:cubicBezTo>
                    <a:cubicBezTo>
                      <a:pt x="31" y="33"/>
                      <a:pt x="30" y="34"/>
                      <a:pt x="29" y="34"/>
                    </a:cubicBezTo>
                    <a:cubicBezTo>
                      <a:pt x="28" y="34"/>
                      <a:pt x="26" y="33"/>
                      <a:pt x="26" y="32"/>
                    </a:cubicBezTo>
                    <a:cubicBezTo>
                      <a:pt x="26" y="31"/>
                      <a:pt x="28" y="29"/>
                      <a:pt x="29" y="29"/>
                    </a:cubicBezTo>
                    <a:close/>
                    <a:moveTo>
                      <a:pt x="6" y="29"/>
                    </a:moveTo>
                    <a:cubicBezTo>
                      <a:pt x="7" y="29"/>
                      <a:pt x="8" y="31"/>
                      <a:pt x="8" y="32"/>
                    </a:cubicBezTo>
                    <a:cubicBezTo>
                      <a:pt x="8" y="33"/>
                      <a:pt x="7" y="34"/>
                      <a:pt x="6" y="34"/>
                    </a:cubicBezTo>
                    <a:cubicBezTo>
                      <a:pt x="4" y="34"/>
                      <a:pt x="3" y="33"/>
                      <a:pt x="3" y="32"/>
                    </a:cubicBezTo>
                    <a:cubicBezTo>
                      <a:pt x="3" y="31"/>
                      <a:pt x="4" y="29"/>
                      <a:pt x="6"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pic>
          <p:nvPicPr>
            <p:cNvPr id="18" name="图片 17"/>
            <p:cNvPicPr>
              <a:picLocks noChangeAspect="1"/>
            </p:cNvPicPr>
            <p:nvPr/>
          </p:nvPicPr>
          <p:blipFill>
            <a:blip r:embed="rId16" cstate="print">
              <a:clrChange>
                <a:clrFrom>
                  <a:srgbClr val="F9FFFF"/>
                </a:clrFrom>
                <a:clrTo>
                  <a:srgbClr val="F9FFFF">
                    <a:alpha val="0"/>
                  </a:srgbClr>
                </a:clrTo>
              </a:clrChange>
              <a:extLst>
                <a:ext uri="{28A0092B-C50C-407E-A947-70E740481C1C}">
                  <a14:useLocalDpi xmlns:a14="http://schemas.microsoft.com/office/drawing/2010/main" val="0"/>
                </a:ext>
              </a:extLst>
            </a:blip>
            <a:stretch>
              <a:fillRect/>
            </a:stretch>
          </p:blipFill>
          <p:spPr>
            <a:xfrm rot="849809">
              <a:off x="11312555" y="1724963"/>
              <a:ext cx="360589" cy="360589"/>
            </a:xfrm>
            <a:prstGeom prst="rect">
              <a:avLst/>
            </a:prstGeom>
          </p:spPr>
        </p:pic>
        <p:pic>
          <p:nvPicPr>
            <p:cNvPr id="19" name="图片 18"/>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797609">
              <a:off x="10770475" y="1103145"/>
              <a:ext cx="496283" cy="496283"/>
            </a:xfrm>
            <a:prstGeom prst="rect">
              <a:avLst/>
            </a:prstGeom>
          </p:spPr>
        </p:pic>
      </p:grpSp>
      <p:sp>
        <p:nvSpPr>
          <p:cNvPr id="3" name="MH_Entry_3">
            <a:hlinkClick r:id="rId13" action="ppaction://hlinksldjump"/>
          </p:cNvPr>
          <p:cNvSpPr txBox="1"/>
          <p:nvPr>
            <p:custDataLst>
              <p:tags r:id="rId7"/>
            </p:custDataLst>
          </p:nvPr>
        </p:nvSpPr>
        <p:spPr>
          <a:xfrm>
            <a:off x="1092198" y="4317987"/>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自媒体平台营销</a:t>
            </a:r>
          </a:p>
        </p:txBody>
      </p:sp>
      <p:sp>
        <p:nvSpPr>
          <p:cNvPr id="9" name="MH_Number_1">
            <a:hlinkClick r:id="" action="ppaction://noaction"/>
          </p:cNvPr>
          <p:cNvSpPr/>
          <p:nvPr>
            <p:custDataLst>
              <p:tags r:id="rId8"/>
            </p:custDataLst>
          </p:nvPr>
        </p:nvSpPr>
        <p:spPr>
          <a:xfrm>
            <a:off x="4975048" y="4245996"/>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2.4</a:t>
            </a:r>
          </a:p>
        </p:txBody>
      </p:sp>
      <p:sp>
        <p:nvSpPr>
          <p:cNvPr id="22" name="MH_Entry_3">
            <a:hlinkClick r:id="rId13" action="ppaction://hlinksldjump"/>
            <a:extLst>
              <a:ext uri="{FF2B5EF4-FFF2-40B4-BE49-F238E27FC236}">
                <a16:creationId xmlns:a16="http://schemas.microsoft.com/office/drawing/2014/main" id="{6B01E415-CDEF-4472-8E1F-C962EA600353}"/>
              </a:ext>
            </a:extLst>
          </p:cNvPr>
          <p:cNvSpPr txBox="1"/>
          <p:nvPr>
            <p:custDataLst>
              <p:tags r:id="rId9"/>
            </p:custDataLst>
          </p:nvPr>
        </p:nvSpPr>
        <p:spPr>
          <a:xfrm>
            <a:off x="1102550" y="5295956"/>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短视频与直播营销</a:t>
            </a:r>
          </a:p>
        </p:txBody>
      </p:sp>
      <p:sp>
        <p:nvSpPr>
          <p:cNvPr id="23" name="MH_Number_1">
            <a:hlinkClick r:id="" action="ppaction://noaction"/>
            <a:extLst>
              <a:ext uri="{FF2B5EF4-FFF2-40B4-BE49-F238E27FC236}">
                <a16:creationId xmlns:a16="http://schemas.microsoft.com/office/drawing/2014/main" id="{67E9DCCB-E5E3-441F-A106-3503E0ADEC24}"/>
              </a:ext>
            </a:extLst>
          </p:cNvPr>
          <p:cNvSpPr/>
          <p:nvPr>
            <p:custDataLst>
              <p:tags r:id="rId10"/>
            </p:custDataLst>
          </p:nvPr>
        </p:nvSpPr>
        <p:spPr>
          <a:xfrm>
            <a:off x="4985400" y="5223965"/>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2.5</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04451" y="1619847"/>
            <a:ext cx="12722455" cy="518126"/>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sp>
        <p:nvSpPr>
          <p:cNvPr id="12" name="任意多边形 11"/>
          <p:cNvSpPr/>
          <p:nvPr/>
        </p:nvSpPr>
        <p:spPr>
          <a:xfrm flipH="1">
            <a:off x="-382199" y="1520272"/>
            <a:ext cx="12722455" cy="1125725"/>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grpSp>
        <p:nvGrpSpPr>
          <p:cNvPr id="17" name="组合 16"/>
          <p:cNvGrpSpPr/>
          <p:nvPr/>
        </p:nvGrpSpPr>
        <p:grpSpPr>
          <a:xfrm>
            <a:off x="5979028" y="1651909"/>
            <a:ext cx="555497" cy="555497"/>
            <a:chOff x="1539875" y="3062288"/>
            <a:chExt cx="811213" cy="811213"/>
          </a:xfrm>
          <a:solidFill>
            <a:srgbClr val="E5450F"/>
          </a:solidFill>
        </p:grpSpPr>
        <p:sp>
          <p:nvSpPr>
            <p:cNvPr id="18"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19"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0"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1"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2" name="Oval 51"/>
            <p:cNvSpPr>
              <a:spLocks noChangeArrowheads="1"/>
            </p:cNvSpPr>
            <p:nvPr/>
          </p:nvSpPr>
          <p:spPr bwMode="auto">
            <a:xfrm>
              <a:off x="1881188" y="3403600"/>
              <a:ext cx="128588" cy="128588"/>
            </a:xfrm>
            <a:prstGeom prst="ellipse">
              <a:avLst/>
            </a:pr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grpSp>
      <p:grpSp>
        <p:nvGrpSpPr>
          <p:cNvPr id="29" name="组合 28"/>
          <p:cNvGrpSpPr/>
          <p:nvPr/>
        </p:nvGrpSpPr>
        <p:grpSpPr>
          <a:xfrm>
            <a:off x="8860431" y="1585528"/>
            <a:ext cx="678054" cy="672590"/>
            <a:chOff x="1977747" y="1270594"/>
            <a:chExt cx="899446" cy="892198"/>
          </a:xfrm>
        </p:grpSpPr>
        <p:sp>
          <p:nvSpPr>
            <p:cNvPr id="30" name="Oval 107"/>
            <p:cNvSpPr>
              <a:spLocks noChangeArrowheads="1"/>
            </p:cNvSpPr>
            <p:nvPr/>
          </p:nvSpPr>
          <p:spPr bwMode="auto">
            <a:xfrm>
              <a:off x="1977747"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1" name="Oval 108"/>
            <p:cNvSpPr>
              <a:spLocks noChangeArrowheads="1"/>
            </p:cNvSpPr>
            <p:nvPr/>
          </p:nvSpPr>
          <p:spPr bwMode="auto">
            <a:xfrm>
              <a:off x="2028522"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2" name="Freeform 109"/>
            <p:cNvSpPr/>
            <p:nvPr/>
          </p:nvSpPr>
          <p:spPr bwMode="auto">
            <a:xfrm>
              <a:off x="2014015" y="1470069"/>
              <a:ext cx="718106" cy="667335"/>
            </a:xfrm>
            <a:custGeom>
              <a:avLst/>
              <a:gdLst>
                <a:gd name="T0" fmla="*/ 47 w 198"/>
                <a:gd name="T1" fmla="*/ 4 h 184"/>
                <a:gd name="T2" fmla="*/ 0 w 198"/>
                <a:gd name="T3" fmla="*/ 52 h 184"/>
                <a:gd name="T4" fmla="*/ 4 w 198"/>
                <a:gd name="T5" fmla="*/ 111 h 184"/>
                <a:gd name="T6" fmla="*/ 56 w 198"/>
                <a:gd name="T7" fmla="*/ 172 h 184"/>
                <a:gd name="T8" fmla="*/ 123 w 198"/>
                <a:gd name="T9" fmla="*/ 184 h 184"/>
                <a:gd name="T10" fmla="*/ 149 w 198"/>
                <a:gd name="T11" fmla="*/ 174 h 184"/>
                <a:gd name="T12" fmla="*/ 191 w 198"/>
                <a:gd name="T13" fmla="*/ 132 h 184"/>
                <a:gd name="T14" fmla="*/ 198 w 198"/>
                <a:gd name="T15" fmla="*/ 122 h 184"/>
                <a:gd name="T16" fmla="*/ 196 w 198"/>
                <a:gd name="T17" fmla="*/ 113 h 184"/>
                <a:gd name="T18" fmla="*/ 165 w 198"/>
                <a:gd name="T19" fmla="*/ 87 h 184"/>
                <a:gd name="T20" fmla="*/ 175 w 198"/>
                <a:gd name="T21" fmla="*/ 78 h 184"/>
                <a:gd name="T22" fmla="*/ 170 w 198"/>
                <a:gd name="T23" fmla="*/ 2 h 184"/>
                <a:gd name="T24" fmla="*/ 59 w 198"/>
                <a:gd name="T25" fmla="*/ 0 h 184"/>
                <a:gd name="T26" fmla="*/ 47 w 198"/>
                <a:gd name="T27"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84">
                  <a:moveTo>
                    <a:pt x="47" y="4"/>
                  </a:moveTo>
                  <a:lnTo>
                    <a:pt x="0" y="52"/>
                  </a:lnTo>
                  <a:lnTo>
                    <a:pt x="4" y="111"/>
                  </a:lnTo>
                  <a:lnTo>
                    <a:pt x="56" y="172"/>
                  </a:lnTo>
                  <a:lnTo>
                    <a:pt x="123" y="184"/>
                  </a:lnTo>
                  <a:lnTo>
                    <a:pt x="149" y="174"/>
                  </a:lnTo>
                  <a:lnTo>
                    <a:pt x="191" y="132"/>
                  </a:lnTo>
                  <a:lnTo>
                    <a:pt x="198" y="122"/>
                  </a:lnTo>
                  <a:lnTo>
                    <a:pt x="196" y="113"/>
                  </a:lnTo>
                  <a:lnTo>
                    <a:pt x="165" y="87"/>
                  </a:lnTo>
                  <a:lnTo>
                    <a:pt x="175" y="78"/>
                  </a:lnTo>
                  <a:lnTo>
                    <a:pt x="170" y="2"/>
                  </a:lnTo>
                  <a:lnTo>
                    <a:pt x="59" y="0"/>
                  </a:lnTo>
                  <a:lnTo>
                    <a:pt x="47" y="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3" name="Freeform 110"/>
            <p:cNvSpPr>
              <a:spLocks noEditPoints="1"/>
            </p:cNvSpPr>
            <p:nvPr/>
          </p:nvSpPr>
          <p:spPr bwMode="auto">
            <a:xfrm>
              <a:off x="2184474" y="14591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4" name="Freeform 111"/>
            <p:cNvSpPr>
              <a:spLocks noEditPoints="1"/>
            </p:cNvSpPr>
            <p:nvPr/>
          </p:nvSpPr>
          <p:spPr bwMode="auto">
            <a:xfrm>
              <a:off x="2108311" y="17783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5" name="Freeform 112"/>
            <p:cNvSpPr>
              <a:spLocks noEditPoints="1"/>
            </p:cNvSpPr>
            <p:nvPr/>
          </p:nvSpPr>
          <p:spPr bwMode="auto">
            <a:xfrm>
              <a:off x="2191728" y="14519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6" name="Freeform 113"/>
            <p:cNvSpPr>
              <a:spLocks noEditPoints="1"/>
            </p:cNvSpPr>
            <p:nvPr/>
          </p:nvSpPr>
          <p:spPr bwMode="auto">
            <a:xfrm>
              <a:off x="2115565" y="17674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37" name="组合 36"/>
          <p:cNvGrpSpPr/>
          <p:nvPr/>
        </p:nvGrpSpPr>
        <p:grpSpPr>
          <a:xfrm>
            <a:off x="4439780" y="1357694"/>
            <a:ext cx="787404" cy="781058"/>
            <a:chOff x="925975" y="1270594"/>
            <a:chExt cx="899446" cy="892198"/>
          </a:xfrm>
        </p:grpSpPr>
        <p:sp>
          <p:nvSpPr>
            <p:cNvPr id="38" name="Oval 114"/>
            <p:cNvSpPr>
              <a:spLocks noChangeArrowheads="1"/>
            </p:cNvSpPr>
            <p:nvPr/>
          </p:nvSpPr>
          <p:spPr bwMode="auto">
            <a:xfrm>
              <a:off x="925975"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9" name="Oval 115"/>
            <p:cNvSpPr>
              <a:spLocks noChangeArrowheads="1"/>
            </p:cNvSpPr>
            <p:nvPr/>
          </p:nvSpPr>
          <p:spPr bwMode="auto">
            <a:xfrm>
              <a:off x="976750"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0" name="Freeform 116"/>
            <p:cNvSpPr/>
            <p:nvPr/>
          </p:nvSpPr>
          <p:spPr bwMode="auto">
            <a:xfrm>
              <a:off x="951363" y="1459188"/>
              <a:ext cx="605675" cy="703603"/>
            </a:xfrm>
            <a:custGeom>
              <a:avLst/>
              <a:gdLst>
                <a:gd name="T0" fmla="*/ 71 w 167"/>
                <a:gd name="T1" fmla="*/ 0 h 194"/>
                <a:gd name="T2" fmla="*/ 0 w 167"/>
                <a:gd name="T3" fmla="*/ 73 h 194"/>
                <a:gd name="T4" fmla="*/ 12 w 167"/>
                <a:gd name="T5" fmla="*/ 111 h 194"/>
                <a:gd name="T6" fmla="*/ 28 w 167"/>
                <a:gd name="T7" fmla="*/ 149 h 194"/>
                <a:gd name="T8" fmla="*/ 52 w 167"/>
                <a:gd name="T9" fmla="*/ 170 h 194"/>
                <a:gd name="T10" fmla="*/ 116 w 167"/>
                <a:gd name="T11" fmla="*/ 194 h 194"/>
                <a:gd name="T12" fmla="*/ 167 w 167"/>
                <a:gd name="T13" fmla="*/ 142 h 194"/>
                <a:gd name="T14" fmla="*/ 165 w 167"/>
                <a:gd name="T15" fmla="*/ 5 h 194"/>
                <a:gd name="T16" fmla="*/ 71 w 167"/>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94">
                  <a:moveTo>
                    <a:pt x="71" y="0"/>
                  </a:moveTo>
                  <a:lnTo>
                    <a:pt x="0" y="73"/>
                  </a:lnTo>
                  <a:lnTo>
                    <a:pt x="12" y="111"/>
                  </a:lnTo>
                  <a:lnTo>
                    <a:pt x="28" y="149"/>
                  </a:lnTo>
                  <a:lnTo>
                    <a:pt x="52" y="170"/>
                  </a:lnTo>
                  <a:lnTo>
                    <a:pt x="116" y="194"/>
                  </a:lnTo>
                  <a:lnTo>
                    <a:pt x="167" y="142"/>
                  </a:lnTo>
                  <a:lnTo>
                    <a:pt x="165" y="5"/>
                  </a:lnTo>
                  <a:lnTo>
                    <a:pt x="71"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1" name="Freeform 117"/>
            <p:cNvSpPr>
              <a:spLocks noEditPoints="1"/>
            </p:cNvSpPr>
            <p:nvPr/>
          </p:nvSpPr>
          <p:spPr bwMode="auto">
            <a:xfrm>
              <a:off x="1190731" y="14338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2" name="Freeform 118"/>
            <p:cNvSpPr>
              <a:spLocks noEditPoints="1"/>
            </p:cNvSpPr>
            <p:nvPr/>
          </p:nvSpPr>
          <p:spPr bwMode="auto">
            <a:xfrm>
              <a:off x="1197985" y="14265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3" name="组合 42"/>
          <p:cNvGrpSpPr/>
          <p:nvPr/>
        </p:nvGrpSpPr>
        <p:grpSpPr>
          <a:xfrm>
            <a:off x="10412093" y="1245818"/>
            <a:ext cx="692558" cy="686977"/>
            <a:chOff x="6195714" y="1270594"/>
            <a:chExt cx="899446" cy="892198"/>
          </a:xfrm>
        </p:grpSpPr>
        <p:sp>
          <p:nvSpPr>
            <p:cNvPr id="44" name="Oval 119"/>
            <p:cNvSpPr>
              <a:spLocks noChangeArrowheads="1"/>
            </p:cNvSpPr>
            <p:nvPr/>
          </p:nvSpPr>
          <p:spPr bwMode="auto">
            <a:xfrm>
              <a:off x="6195714" y="1270594"/>
              <a:ext cx="899446" cy="892198"/>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5" name="Oval 120"/>
            <p:cNvSpPr>
              <a:spLocks noChangeArrowheads="1"/>
            </p:cNvSpPr>
            <p:nvPr/>
          </p:nvSpPr>
          <p:spPr bwMode="auto">
            <a:xfrm>
              <a:off x="6246489" y="1314115"/>
              <a:ext cx="797896" cy="797900"/>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6" name="Freeform 121"/>
            <p:cNvSpPr/>
            <p:nvPr/>
          </p:nvSpPr>
          <p:spPr bwMode="auto">
            <a:xfrm>
              <a:off x="6210221" y="1564366"/>
              <a:ext cx="678211" cy="598425"/>
            </a:xfrm>
            <a:custGeom>
              <a:avLst/>
              <a:gdLst>
                <a:gd name="T0" fmla="*/ 50 w 187"/>
                <a:gd name="T1" fmla="*/ 0 h 165"/>
                <a:gd name="T2" fmla="*/ 0 w 187"/>
                <a:gd name="T3" fmla="*/ 49 h 165"/>
                <a:gd name="T4" fmla="*/ 34 w 187"/>
                <a:gd name="T5" fmla="*/ 125 h 165"/>
                <a:gd name="T6" fmla="*/ 85 w 187"/>
                <a:gd name="T7" fmla="*/ 153 h 165"/>
                <a:gd name="T8" fmla="*/ 109 w 187"/>
                <a:gd name="T9" fmla="*/ 165 h 165"/>
                <a:gd name="T10" fmla="*/ 182 w 187"/>
                <a:gd name="T11" fmla="*/ 92 h 165"/>
                <a:gd name="T12" fmla="*/ 180 w 187"/>
                <a:gd name="T13" fmla="*/ 89 h 165"/>
                <a:gd name="T14" fmla="*/ 187 w 187"/>
                <a:gd name="T15" fmla="*/ 82 h 165"/>
                <a:gd name="T16" fmla="*/ 187 w 187"/>
                <a:gd name="T17" fmla="*/ 14 h 165"/>
                <a:gd name="T18" fmla="*/ 180 w 187"/>
                <a:gd name="T19" fmla="*/ 0 h 165"/>
                <a:gd name="T20" fmla="*/ 50 w 187"/>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65">
                  <a:moveTo>
                    <a:pt x="50" y="0"/>
                  </a:moveTo>
                  <a:lnTo>
                    <a:pt x="0" y="49"/>
                  </a:lnTo>
                  <a:lnTo>
                    <a:pt x="34" y="125"/>
                  </a:lnTo>
                  <a:lnTo>
                    <a:pt x="85" y="153"/>
                  </a:lnTo>
                  <a:lnTo>
                    <a:pt x="109" y="165"/>
                  </a:lnTo>
                  <a:lnTo>
                    <a:pt x="182" y="92"/>
                  </a:lnTo>
                  <a:lnTo>
                    <a:pt x="180" y="89"/>
                  </a:lnTo>
                  <a:lnTo>
                    <a:pt x="187" y="82"/>
                  </a:lnTo>
                  <a:lnTo>
                    <a:pt x="187" y="14"/>
                  </a:lnTo>
                  <a:lnTo>
                    <a:pt x="180" y="0"/>
                  </a:lnTo>
                  <a:lnTo>
                    <a:pt x="50"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7" name="Freeform 122"/>
            <p:cNvSpPr>
              <a:spLocks noEditPoints="1"/>
            </p:cNvSpPr>
            <p:nvPr/>
          </p:nvSpPr>
          <p:spPr bwMode="auto">
            <a:xfrm>
              <a:off x="6373427" y="1564366"/>
              <a:ext cx="515005" cy="333667"/>
            </a:xfrm>
            <a:custGeom>
              <a:avLst/>
              <a:gdLst>
                <a:gd name="T0" fmla="*/ 0 w 60"/>
                <a:gd name="T1" fmla="*/ 4 h 39"/>
                <a:gd name="T2" fmla="*/ 0 w 60"/>
                <a:gd name="T3" fmla="*/ 4 h 39"/>
                <a:gd name="T4" fmla="*/ 0 w 60"/>
                <a:gd name="T5" fmla="*/ 34 h 39"/>
                <a:gd name="T6" fmla="*/ 0 w 60"/>
                <a:gd name="T7" fmla="*/ 34 h 39"/>
                <a:gd name="T8" fmla="*/ 16 w 60"/>
                <a:gd name="T9" fmla="*/ 19 h 39"/>
                <a:gd name="T10" fmla="*/ 0 w 60"/>
                <a:gd name="T11" fmla="*/ 4 h 39"/>
                <a:gd name="T12" fmla="*/ 19 w 60"/>
                <a:gd name="T13" fmla="*/ 16 h 39"/>
                <a:gd name="T14" fmla="*/ 22 w 60"/>
                <a:gd name="T15" fmla="*/ 19 h 39"/>
                <a:gd name="T16" fmla="*/ 25 w 60"/>
                <a:gd name="T17" fmla="*/ 22 h 39"/>
                <a:gd name="T18" fmla="*/ 30 w 60"/>
                <a:gd name="T19" fmla="*/ 24 h 39"/>
                <a:gd name="T20" fmla="*/ 35 w 60"/>
                <a:gd name="T21" fmla="*/ 22 h 39"/>
                <a:gd name="T22" fmla="*/ 38 w 60"/>
                <a:gd name="T23" fmla="*/ 20 h 39"/>
                <a:gd name="T24" fmla="*/ 41 w 60"/>
                <a:gd name="T25" fmla="*/ 17 h 39"/>
                <a:gd name="T26" fmla="*/ 57 w 60"/>
                <a:gd name="T27" fmla="*/ 1 h 39"/>
                <a:gd name="T28" fmla="*/ 59 w 60"/>
                <a:gd name="T29" fmla="*/ 0 h 39"/>
                <a:gd name="T30" fmla="*/ 2 w 60"/>
                <a:gd name="T31" fmla="*/ 0 h 39"/>
                <a:gd name="T32" fmla="*/ 3 w 60"/>
                <a:gd name="T33" fmla="*/ 1 h 39"/>
                <a:gd name="T34" fmla="*/ 19 w 60"/>
                <a:gd name="T35" fmla="*/ 16 h 39"/>
                <a:gd name="T36" fmla="*/ 41 w 60"/>
                <a:gd name="T37" fmla="*/ 23 h 39"/>
                <a:gd name="T38" fmla="*/ 38 w 60"/>
                <a:gd name="T39" fmla="*/ 26 h 39"/>
                <a:gd name="T40" fmla="*/ 30 w 60"/>
                <a:gd name="T41" fmla="*/ 29 h 39"/>
                <a:gd name="T42" fmla="*/ 23 w 60"/>
                <a:gd name="T43" fmla="*/ 26 h 39"/>
                <a:gd name="T44" fmla="*/ 19 w 60"/>
                <a:gd name="T45" fmla="*/ 22 h 39"/>
                <a:gd name="T46" fmla="*/ 3 w 60"/>
                <a:gd name="T47" fmla="*/ 38 h 39"/>
                <a:gd name="T48" fmla="*/ 2 w 60"/>
                <a:gd name="T49" fmla="*/ 39 h 39"/>
                <a:gd name="T50" fmla="*/ 58 w 60"/>
                <a:gd name="T51" fmla="*/ 39 h 39"/>
                <a:gd name="T52" fmla="*/ 57 w 60"/>
                <a:gd name="T53" fmla="*/ 38 h 39"/>
                <a:gd name="T54" fmla="*/ 41 w 60"/>
                <a:gd name="T55" fmla="*/ 23 h 39"/>
                <a:gd name="T56" fmla="*/ 60 w 60"/>
                <a:gd name="T57" fmla="*/ 5 h 39"/>
                <a:gd name="T58" fmla="*/ 45 w 60"/>
                <a:gd name="T59" fmla="*/ 20 h 39"/>
                <a:gd name="T60" fmla="*/ 60 w 60"/>
                <a:gd name="T61" fmla="*/ 35 h 39"/>
                <a:gd name="T62" fmla="*/ 60 w 60"/>
                <a:gd name="T63" fmla="*/ 35 h 39"/>
                <a:gd name="T64" fmla="*/ 60 w 60"/>
                <a:gd name="T65" fmla="*/ 5 h 39"/>
                <a:gd name="T66" fmla="*/ 60 w 60"/>
                <a:gd name="T6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39">
                  <a:moveTo>
                    <a:pt x="0" y="4"/>
                  </a:moveTo>
                  <a:cubicBezTo>
                    <a:pt x="0" y="4"/>
                    <a:pt x="0" y="4"/>
                    <a:pt x="0" y="4"/>
                  </a:cubicBezTo>
                  <a:cubicBezTo>
                    <a:pt x="0" y="34"/>
                    <a:pt x="0" y="34"/>
                    <a:pt x="0" y="34"/>
                  </a:cubicBezTo>
                  <a:cubicBezTo>
                    <a:pt x="0" y="34"/>
                    <a:pt x="0" y="34"/>
                    <a:pt x="0" y="34"/>
                  </a:cubicBezTo>
                  <a:cubicBezTo>
                    <a:pt x="16" y="19"/>
                    <a:pt x="16" y="19"/>
                    <a:pt x="16" y="19"/>
                  </a:cubicBezTo>
                  <a:lnTo>
                    <a:pt x="0" y="4"/>
                  </a:lnTo>
                  <a:close/>
                  <a:moveTo>
                    <a:pt x="19" y="16"/>
                  </a:moveTo>
                  <a:cubicBezTo>
                    <a:pt x="22" y="19"/>
                    <a:pt x="22" y="19"/>
                    <a:pt x="22" y="19"/>
                  </a:cubicBezTo>
                  <a:cubicBezTo>
                    <a:pt x="25" y="22"/>
                    <a:pt x="25" y="22"/>
                    <a:pt x="25" y="22"/>
                  </a:cubicBezTo>
                  <a:cubicBezTo>
                    <a:pt x="27" y="24"/>
                    <a:pt x="29" y="24"/>
                    <a:pt x="30" y="24"/>
                  </a:cubicBezTo>
                  <a:cubicBezTo>
                    <a:pt x="32" y="24"/>
                    <a:pt x="34" y="24"/>
                    <a:pt x="35" y="22"/>
                  </a:cubicBezTo>
                  <a:cubicBezTo>
                    <a:pt x="38" y="20"/>
                    <a:pt x="38" y="20"/>
                    <a:pt x="38" y="20"/>
                  </a:cubicBezTo>
                  <a:cubicBezTo>
                    <a:pt x="41" y="17"/>
                    <a:pt x="41" y="17"/>
                    <a:pt x="41" y="17"/>
                  </a:cubicBezTo>
                  <a:cubicBezTo>
                    <a:pt x="57" y="1"/>
                    <a:pt x="57" y="1"/>
                    <a:pt x="57" y="1"/>
                  </a:cubicBezTo>
                  <a:cubicBezTo>
                    <a:pt x="58" y="0"/>
                    <a:pt x="58" y="0"/>
                    <a:pt x="59" y="0"/>
                  </a:cubicBezTo>
                  <a:cubicBezTo>
                    <a:pt x="2" y="0"/>
                    <a:pt x="2" y="0"/>
                    <a:pt x="2" y="0"/>
                  </a:cubicBezTo>
                  <a:cubicBezTo>
                    <a:pt x="2" y="0"/>
                    <a:pt x="2" y="0"/>
                    <a:pt x="3" y="1"/>
                  </a:cubicBezTo>
                  <a:lnTo>
                    <a:pt x="19" y="16"/>
                  </a:lnTo>
                  <a:close/>
                  <a:moveTo>
                    <a:pt x="41" y="23"/>
                  </a:moveTo>
                  <a:cubicBezTo>
                    <a:pt x="38" y="26"/>
                    <a:pt x="38" y="26"/>
                    <a:pt x="38" y="26"/>
                  </a:cubicBezTo>
                  <a:cubicBezTo>
                    <a:pt x="36" y="28"/>
                    <a:pt x="33" y="29"/>
                    <a:pt x="30" y="29"/>
                  </a:cubicBezTo>
                  <a:cubicBezTo>
                    <a:pt x="28" y="29"/>
                    <a:pt x="25" y="28"/>
                    <a:pt x="23" y="26"/>
                  </a:cubicBezTo>
                  <a:cubicBezTo>
                    <a:pt x="19" y="22"/>
                    <a:pt x="19" y="22"/>
                    <a:pt x="19" y="22"/>
                  </a:cubicBezTo>
                  <a:cubicBezTo>
                    <a:pt x="3" y="38"/>
                    <a:pt x="3" y="38"/>
                    <a:pt x="3" y="38"/>
                  </a:cubicBezTo>
                  <a:cubicBezTo>
                    <a:pt x="2" y="38"/>
                    <a:pt x="2" y="39"/>
                    <a:pt x="2" y="39"/>
                  </a:cubicBezTo>
                  <a:cubicBezTo>
                    <a:pt x="58" y="39"/>
                    <a:pt x="58" y="39"/>
                    <a:pt x="58" y="39"/>
                  </a:cubicBezTo>
                  <a:cubicBezTo>
                    <a:pt x="58" y="39"/>
                    <a:pt x="58" y="39"/>
                    <a:pt x="57" y="38"/>
                  </a:cubicBezTo>
                  <a:lnTo>
                    <a:pt x="41" y="23"/>
                  </a:lnTo>
                  <a:close/>
                  <a:moveTo>
                    <a:pt x="60" y="5"/>
                  </a:moveTo>
                  <a:cubicBezTo>
                    <a:pt x="45" y="20"/>
                    <a:pt x="45" y="20"/>
                    <a:pt x="45" y="20"/>
                  </a:cubicBezTo>
                  <a:cubicBezTo>
                    <a:pt x="60" y="35"/>
                    <a:pt x="60" y="35"/>
                    <a:pt x="60" y="35"/>
                  </a:cubicBezTo>
                  <a:cubicBezTo>
                    <a:pt x="60" y="35"/>
                    <a:pt x="60" y="35"/>
                    <a:pt x="60" y="35"/>
                  </a:cubicBezTo>
                  <a:cubicBezTo>
                    <a:pt x="60" y="5"/>
                    <a:pt x="60" y="5"/>
                    <a:pt x="60" y="5"/>
                  </a:cubicBezTo>
                  <a:cubicBezTo>
                    <a:pt x="60" y="5"/>
                    <a:pt x="60" y="5"/>
                    <a:pt x="60" y="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8" name="Freeform 123"/>
            <p:cNvSpPr>
              <a:spLocks noEditPoints="1"/>
            </p:cNvSpPr>
            <p:nvPr/>
          </p:nvSpPr>
          <p:spPr bwMode="auto">
            <a:xfrm>
              <a:off x="6384308" y="1546232"/>
              <a:ext cx="522259" cy="340921"/>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9" name="组合 48"/>
          <p:cNvGrpSpPr/>
          <p:nvPr/>
        </p:nvGrpSpPr>
        <p:grpSpPr>
          <a:xfrm>
            <a:off x="1058969" y="1786652"/>
            <a:ext cx="639701" cy="634546"/>
            <a:chOff x="3033145" y="1270594"/>
            <a:chExt cx="899446" cy="892198"/>
          </a:xfrm>
        </p:grpSpPr>
        <p:sp>
          <p:nvSpPr>
            <p:cNvPr id="50" name="Oval 136"/>
            <p:cNvSpPr>
              <a:spLocks noChangeArrowheads="1"/>
            </p:cNvSpPr>
            <p:nvPr/>
          </p:nvSpPr>
          <p:spPr bwMode="auto">
            <a:xfrm>
              <a:off x="3033145" y="1270594"/>
              <a:ext cx="899446" cy="892198"/>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1" name="Oval 137"/>
            <p:cNvSpPr>
              <a:spLocks noChangeArrowheads="1"/>
            </p:cNvSpPr>
            <p:nvPr/>
          </p:nvSpPr>
          <p:spPr bwMode="auto">
            <a:xfrm>
              <a:off x="3083920" y="1314115"/>
              <a:ext cx="797896" cy="797900"/>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2" name="Freeform 138"/>
            <p:cNvSpPr/>
            <p:nvPr/>
          </p:nvSpPr>
          <p:spPr bwMode="auto">
            <a:xfrm>
              <a:off x="3083920" y="1502710"/>
              <a:ext cx="703599" cy="616559"/>
            </a:xfrm>
            <a:custGeom>
              <a:avLst/>
              <a:gdLst>
                <a:gd name="T0" fmla="*/ 52 w 82"/>
                <a:gd name="T1" fmla="*/ 55 h 72"/>
                <a:gd name="T2" fmla="*/ 55 w 82"/>
                <a:gd name="T3" fmla="*/ 43 h 72"/>
                <a:gd name="T4" fmla="*/ 62 w 82"/>
                <a:gd name="T5" fmla="*/ 36 h 72"/>
                <a:gd name="T6" fmla="*/ 64 w 82"/>
                <a:gd name="T7" fmla="*/ 34 h 72"/>
                <a:gd name="T8" fmla="*/ 71 w 82"/>
                <a:gd name="T9" fmla="*/ 27 h 72"/>
                <a:gd name="T10" fmla="*/ 73 w 82"/>
                <a:gd name="T11" fmla="*/ 24 h 72"/>
                <a:gd name="T12" fmla="*/ 82 w 82"/>
                <a:gd name="T13" fmla="*/ 17 h 72"/>
                <a:gd name="T14" fmla="*/ 62 w 82"/>
                <a:gd name="T15" fmla="*/ 3 h 72"/>
                <a:gd name="T16" fmla="*/ 50 w 82"/>
                <a:gd name="T17" fmla="*/ 0 h 72"/>
                <a:gd name="T18" fmla="*/ 26 w 82"/>
                <a:gd name="T19" fmla="*/ 5 h 72"/>
                <a:gd name="T20" fmla="*/ 9 w 82"/>
                <a:gd name="T21" fmla="*/ 12 h 72"/>
                <a:gd name="T22" fmla="*/ 0 w 82"/>
                <a:gd name="T23" fmla="*/ 21 h 72"/>
                <a:gd name="T24" fmla="*/ 0 w 82"/>
                <a:gd name="T25" fmla="*/ 25 h 72"/>
                <a:gd name="T26" fmla="*/ 34 w 82"/>
                <a:gd name="T27" fmla="*/ 72 h 72"/>
                <a:gd name="T28" fmla="*/ 52 w 82"/>
                <a:gd name="T29"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72">
                  <a:moveTo>
                    <a:pt x="52" y="55"/>
                  </a:moveTo>
                  <a:cubicBezTo>
                    <a:pt x="55" y="43"/>
                    <a:pt x="55" y="43"/>
                    <a:pt x="55" y="43"/>
                  </a:cubicBezTo>
                  <a:cubicBezTo>
                    <a:pt x="62" y="36"/>
                    <a:pt x="62" y="36"/>
                    <a:pt x="62" y="36"/>
                  </a:cubicBezTo>
                  <a:cubicBezTo>
                    <a:pt x="64" y="34"/>
                    <a:pt x="64" y="34"/>
                    <a:pt x="64" y="34"/>
                  </a:cubicBezTo>
                  <a:cubicBezTo>
                    <a:pt x="71" y="27"/>
                    <a:pt x="71" y="27"/>
                    <a:pt x="71" y="27"/>
                  </a:cubicBezTo>
                  <a:cubicBezTo>
                    <a:pt x="73" y="24"/>
                    <a:pt x="73" y="24"/>
                    <a:pt x="73" y="24"/>
                  </a:cubicBezTo>
                  <a:cubicBezTo>
                    <a:pt x="82" y="17"/>
                    <a:pt x="82" y="17"/>
                    <a:pt x="82" y="17"/>
                  </a:cubicBezTo>
                  <a:cubicBezTo>
                    <a:pt x="82" y="17"/>
                    <a:pt x="63" y="3"/>
                    <a:pt x="62" y="3"/>
                  </a:cubicBezTo>
                  <a:cubicBezTo>
                    <a:pt x="61" y="3"/>
                    <a:pt x="50" y="0"/>
                    <a:pt x="50" y="0"/>
                  </a:cubicBezTo>
                  <a:cubicBezTo>
                    <a:pt x="26" y="5"/>
                    <a:pt x="26" y="5"/>
                    <a:pt x="26" y="5"/>
                  </a:cubicBezTo>
                  <a:cubicBezTo>
                    <a:pt x="9" y="12"/>
                    <a:pt x="9" y="12"/>
                    <a:pt x="9" y="12"/>
                  </a:cubicBezTo>
                  <a:cubicBezTo>
                    <a:pt x="0" y="21"/>
                    <a:pt x="0" y="21"/>
                    <a:pt x="0" y="21"/>
                  </a:cubicBezTo>
                  <a:cubicBezTo>
                    <a:pt x="0" y="23"/>
                    <a:pt x="0" y="24"/>
                    <a:pt x="0" y="25"/>
                  </a:cubicBezTo>
                  <a:cubicBezTo>
                    <a:pt x="0" y="49"/>
                    <a:pt x="16" y="72"/>
                    <a:pt x="34" y="72"/>
                  </a:cubicBezTo>
                  <a:lnTo>
                    <a:pt x="52" y="5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3" name="Freeform 139"/>
            <p:cNvSpPr/>
            <p:nvPr/>
          </p:nvSpPr>
          <p:spPr bwMode="auto">
            <a:xfrm>
              <a:off x="3323289" y="16985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4" name="Freeform 140"/>
            <p:cNvSpPr/>
            <p:nvPr/>
          </p:nvSpPr>
          <p:spPr bwMode="auto">
            <a:xfrm>
              <a:off x="3392198" y="18363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5" name="Freeform 141"/>
            <p:cNvSpPr/>
            <p:nvPr/>
          </p:nvSpPr>
          <p:spPr bwMode="auto">
            <a:xfrm>
              <a:off x="3239873" y="15716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6" name="Freeform 142"/>
            <p:cNvSpPr/>
            <p:nvPr/>
          </p:nvSpPr>
          <p:spPr bwMode="auto">
            <a:xfrm>
              <a:off x="3152830" y="14338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7" name="Freeform 143"/>
            <p:cNvSpPr/>
            <p:nvPr/>
          </p:nvSpPr>
          <p:spPr bwMode="auto">
            <a:xfrm>
              <a:off x="3334170" y="16913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8" name="Freeform 144"/>
            <p:cNvSpPr/>
            <p:nvPr/>
          </p:nvSpPr>
          <p:spPr bwMode="auto">
            <a:xfrm>
              <a:off x="3399452" y="18182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9" name="Freeform 145"/>
            <p:cNvSpPr/>
            <p:nvPr/>
          </p:nvSpPr>
          <p:spPr bwMode="auto">
            <a:xfrm>
              <a:off x="3247126" y="15534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0" name="Freeform 146"/>
            <p:cNvSpPr/>
            <p:nvPr/>
          </p:nvSpPr>
          <p:spPr bwMode="auto">
            <a:xfrm>
              <a:off x="3160083" y="14265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1" name="组合 60"/>
          <p:cNvGrpSpPr/>
          <p:nvPr/>
        </p:nvGrpSpPr>
        <p:grpSpPr>
          <a:xfrm>
            <a:off x="6971356" y="1602557"/>
            <a:ext cx="686549" cy="683795"/>
            <a:chOff x="4084917" y="2315118"/>
            <a:chExt cx="903073" cy="899451"/>
          </a:xfrm>
        </p:grpSpPr>
        <p:sp>
          <p:nvSpPr>
            <p:cNvPr id="62" name="Oval 187"/>
            <p:cNvSpPr>
              <a:spLocks noChangeArrowheads="1"/>
            </p:cNvSpPr>
            <p:nvPr/>
          </p:nvSpPr>
          <p:spPr bwMode="auto">
            <a:xfrm>
              <a:off x="4084917" y="2315118"/>
              <a:ext cx="903073" cy="899451"/>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3" name="Oval 188"/>
            <p:cNvSpPr>
              <a:spLocks noChangeArrowheads="1"/>
            </p:cNvSpPr>
            <p:nvPr/>
          </p:nvSpPr>
          <p:spPr bwMode="auto">
            <a:xfrm>
              <a:off x="4139319" y="2369520"/>
              <a:ext cx="794269" cy="794274"/>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4" name="Freeform 189"/>
            <p:cNvSpPr/>
            <p:nvPr/>
          </p:nvSpPr>
          <p:spPr bwMode="auto">
            <a:xfrm>
              <a:off x="4121185" y="2478325"/>
              <a:ext cx="692719" cy="721737"/>
            </a:xfrm>
            <a:custGeom>
              <a:avLst/>
              <a:gdLst>
                <a:gd name="T0" fmla="*/ 0 w 81"/>
                <a:gd name="T1" fmla="*/ 35 h 84"/>
                <a:gd name="T2" fmla="*/ 6 w 81"/>
                <a:gd name="T3" fmla="*/ 53 h 84"/>
                <a:gd name="T4" fmla="*/ 16 w 81"/>
                <a:gd name="T5" fmla="*/ 71 h 84"/>
                <a:gd name="T6" fmla="*/ 45 w 81"/>
                <a:gd name="T7" fmla="*/ 84 h 84"/>
                <a:gd name="T8" fmla="*/ 73 w 81"/>
                <a:gd name="T9" fmla="*/ 56 h 84"/>
                <a:gd name="T10" fmla="*/ 81 w 81"/>
                <a:gd name="T11" fmla="*/ 36 h 84"/>
                <a:gd name="T12" fmla="*/ 81 w 81"/>
                <a:gd name="T13" fmla="*/ 31 h 84"/>
                <a:gd name="T14" fmla="*/ 73 w 81"/>
                <a:gd name="T15" fmla="*/ 13 h 84"/>
                <a:gd name="T16" fmla="*/ 71 w 81"/>
                <a:gd name="T17" fmla="*/ 10 h 84"/>
                <a:gd name="T18" fmla="*/ 56 w 81"/>
                <a:gd name="T19" fmla="*/ 2 h 84"/>
                <a:gd name="T20" fmla="*/ 47 w 81"/>
                <a:gd name="T21" fmla="*/ 0 h 84"/>
                <a:gd name="T22" fmla="*/ 24 w 81"/>
                <a:gd name="T23" fmla="*/ 10 h 84"/>
                <a:gd name="T24" fmla="*/ 0 w 81"/>
                <a:gd name="T25"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4">
                  <a:moveTo>
                    <a:pt x="0" y="35"/>
                  </a:moveTo>
                  <a:cubicBezTo>
                    <a:pt x="6" y="53"/>
                    <a:pt x="6" y="53"/>
                    <a:pt x="6" y="53"/>
                  </a:cubicBezTo>
                  <a:cubicBezTo>
                    <a:pt x="16" y="71"/>
                    <a:pt x="16" y="71"/>
                    <a:pt x="16" y="71"/>
                  </a:cubicBezTo>
                  <a:cubicBezTo>
                    <a:pt x="16" y="71"/>
                    <a:pt x="44" y="84"/>
                    <a:pt x="45" y="84"/>
                  </a:cubicBezTo>
                  <a:cubicBezTo>
                    <a:pt x="46" y="84"/>
                    <a:pt x="73" y="56"/>
                    <a:pt x="73" y="56"/>
                  </a:cubicBezTo>
                  <a:cubicBezTo>
                    <a:pt x="81" y="36"/>
                    <a:pt x="81" y="36"/>
                    <a:pt x="81" y="36"/>
                  </a:cubicBezTo>
                  <a:cubicBezTo>
                    <a:pt x="81" y="31"/>
                    <a:pt x="81" y="31"/>
                    <a:pt x="81" y="31"/>
                  </a:cubicBezTo>
                  <a:cubicBezTo>
                    <a:pt x="73" y="13"/>
                    <a:pt x="73" y="13"/>
                    <a:pt x="73" y="13"/>
                  </a:cubicBezTo>
                  <a:cubicBezTo>
                    <a:pt x="71" y="10"/>
                    <a:pt x="71" y="10"/>
                    <a:pt x="71" y="10"/>
                  </a:cubicBezTo>
                  <a:cubicBezTo>
                    <a:pt x="56" y="2"/>
                    <a:pt x="56" y="2"/>
                    <a:pt x="56" y="2"/>
                  </a:cubicBezTo>
                  <a:cubicBezTo>
                    <a:pt x="56" y="2"/>
                    <a:pt x="51" y="0"/>
                    <a:pt x="47" y="0"/>
                  </a:cubicBezTo>
                  <a:cubicBezTo>
                    <a:pt x="42" y="0"/>
                    <a:pt x="24" y="10"/>
                    <a:pt x="24" y="10"/>
                  </a:cubicBezTo>
                  <a:lnTo>
                    <a:pt x="0" y="3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5" name="Freeform 190"/>
            <p:cNvSpPr>
              <a:spLocks noEditPoints="1"/>
            </p:cNvSpPr>
            <p:nvPr/>
          </p:nvSpPr>
          <p:spPr bwMode="auto">
            <a:xfrm>
              <a:off x="4240869" y="2489205"/>
              <a:ext cx="573034" cy="573038"/>
            </a:xfrm>
            <a:custGeom>
              <a:avLst/>
              <a:gdLst>
                <a:gd name="T0" fmla="*/ 67 w 67"/>
                <a:gd name="T1" fmla="*/ 32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0 w 67"/>
                <a:gd name="T29" fmla="*/ 56 h 67"/>
                <a:gd name="T30" fmla="*/ 46 w 67"/>
                <a:gd name="T31" fmla="*/ 5 h 67"/>
                <a:gd name="T32" fmla="*/ 50 w 67"/>
                <a:gd name="T33" fmla="*/ 11 h 67"/>
                <a:gd name="T34" fmla="*/ 42 w 67"/>
                <a:gd name="T35" fmla="*/ 1 h 67"/>
                <a:gd name="T36" fmla="*/ 49 w 67"/>
                <a:gd name="T37" fmla="*/ 15 h 67"/>
                <a:gd name="T38" fmla="*/ 35 w 67"/>
                <a:gd name="T39" fmla="*/ 32 h 67"/>
                <a:gd name="T40" fmla="*/ 49 w 67"/>
                <a:gd name="T41" fmla="*/ 15 h 67"/>
                <a:gd name="T42" fmla="*/ 20 w 67"/>
                <a:gd name="T43" fmla="*/ 12 h 67"/>
                <a:gd name="T44" fmla="*/ 32 w 67"/>
                <a:gd name="T45" fmla="*/ 0 h 67"/>
                <a:gd name="T46" fmla="*/ 14 w 67"/>
                <a:gd name="T47" fmla="*/ 32 h 67"/>
                <a:gd name="T48" fmla="*/ 32 w 67"/>
                <a:gd name="T49" fmla="*/ 17 h 67"/>
                <a:gd name="T50" fmla="*/ 14 w 67"/>
                <a:gd name="T51" fmla="*/ 32 h 67"/>
                <a:gd name="T52" fmla="*/ 8 w 67"/>
                <a:gd name="T53" fmla="*/ 12 h 67"/>
                <a:gd name="T54" fmla="*/ 10 w 67"/>
                <a:gd name="T55" fmla="*/ 32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4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6" y="32"/>
                  </a:moveTo>
                  <a:cubicBezTo>
                    <a:pt x="67" y="32"/>
                    <a:pt x="67" y="32"/>
                    <a:pt x="67" y="32"/>
                  </a:cubicBezTo>
                  <a:cubicBezTo>
                    <a:pt x="66" y="24"/>
                    <a:pt x="64" y="17"/>
                    <a:pt x="59" y="12"/>
                  </a:cubicBezTo>
                  <a:cubicBezTo>
                    <a:pt x="57" y="13"/>
                    <a:pt x="54" y="14"/>
                    <a:pt x="52" y="14"/>
                  </a:cubicBezTo>
                  <a:cubicBezTo>
                    <a:pt x="55" y="20"/>
                    <a:pt x="56" y="25"/>
                    <a:pt x="56" y="32"/>
                  </a:cubicBezTo>
                  <a:close/>
                  <a:moveTo>
                    <a:pt x="35" y="50"/>
                  </a:moveTo>
                  <a:cubicBezTo>
                    <a:pt x="40" y="50"/>
                    <a:pt x="44" y="51"/>
                    <a:pt x="49" y="52"/>
                  </a:cubicBezTo>
                  <a:cubicBezTo>
                    <a:pt x="51" y="47"/>
                    <a:pt x="53" y="41"/>
                    <a:pt x="53" y="35"/>
                  </a:cubicBezTo>
                  <a:cubicBezTo>
                    <a:pt x="35" y="35"/>
                    <a:pt x="35" y="35"/>
                    <a:pt x="35" y="35"/>
                  </a:cubicBezTo>
                  <a:lnTo>
                    <a:pt x="35" y="50"/>
                  </a:lnTo>
                  <a:close/>
                  <a:moveTo>
                    <a:pt x="43" y="7"/>
                  </a:moveTo>
                  <a:cubicBezTo>
                    <a:pt x="41" y="4"/>
                    <a:pt x="38" y="2"/>
                    <a:pt x="35" y="0"/>
                  </a:cubicBezTo>
                  <a:cubicBezTo>
                    <a:pt x="35" y="14"/>
                    <a:pt x="35" y="14"/>
                    <a:pt x="35" y="14"/>
                  </a:cubicBezTo>
                  <a:cubicBezTo>
                    <a:pt x="39" y="14"/>
                    <a:pt x="43" y="13"/>
                    <a:pt x="47" y="12"/>
                  </a:cubicBezTo>
                  <a:cubicBezTo>
                    <a:pt x="46" y="10"/>
                    <a:pt x="45" y="9"/>
                    <a:pt x="43" y="7"/>
                  </a:cubicBezTo>
                  <a:close/>
                  <a:moveTo>
                    <a:pt x="47" y="55"/>
                  </a:moveTo>
                  <a:cubicBezTo>
                    <a:pt x="43" y="54"/>
                    <a:pt x="39" y="54"/>
                    <a:pt x="35" y="54"/>
                  </a:cubicBezTo>
                  <a:cubicBezTo>
                    <a:pt x="35" y="67"/>
                    <a:pt x="35" y="67"/>
                    <a:pt x="35" y="67"/>
                  </a:cubicBezTo>
                  <a:cubicBezTo>
                    <a:pt x="38" y="65"/>
                    <a:pt x="41" y="63"/>
                    <a:pt x="43" y="60"/>
                  </a:cubicBezTo>
                  <a:cubicBezTo>
                    <a:pt x="45" y="58"/>
                    <a:pt x="46" y="57"/>
                    <a:pt x="47" y="55"/>
                  </a:cubicBezTo>
                  <a:close/>
                  <a:moveTo>
                    <a:pt x="56" y="35"/>
                  </a:moveTo>
                  <a:cubicBezTo>
                    <a:pt x="56" y="41"/>
                    <a:pt x="55" y="47"/>
                    <a:pt x="52" y="53"/>
                  </a:cubicBezTo>
                  <a:cubicBezTo>
                    <a:pt x="54" y="54"/>
                    <a:pt x="57" y="54"/>
                    <a:pt x="59" y="55"/>
                  </a:cubicBezTo>
                  <a:cubicBezTo>
                    <a:pt x="64" y="50"/>
                    <a:pt x="67" y="43"/>
                    <a:pt x="67" y="35"/>
                  </a:cubicBezTo>
                  <a:lnTo>
                    <a:pt x="56" y="35"/>
                  </a:lnTo>
                  <a:close/>
                  <a:moveTo>
                    <a:pt x="46" y="62"/>
                  </a:moveTo>
                  <a:cubicBezTo>
                    <a:pt x="46" y="62"/>
                    <a:pt x="46" y="62"/>
                    <a:pt x="46" y="62"/>
                  </a:cubicBezTo>
                  <a:cubicBezTo>
                    <a:pt x="45" y="64"/>
                    <a:pt x="43" y="65"/>
                    <a:pt x="42" y="66"/>
                  </a:cubicBezTo>
                  <a:cubicBezTo>
                    <a:pt x="47" y="65"/>
                    <a:pt x="52" y="62"/>
                    <a:pt x="57" y="58"/>
                  </a:cubicBezTo>
                  <a:cubicBezTo>
                    <a:pt x="55" y="57"/>
                    <a:pt x="53" y="56"/>
                    <a:pt x="50" y="56"/>
                  </a:cubicBezTo>
                  <a:cubicBezTo>
                    <a:pt x="49" y="58"/>
                    <a:pt x="48" y="60"/>
                    <a:pt x="46" y="62"/>
                  </a:cubicBezTo>
                  <a:close/>
                  <a:moveTo>
                    <a:pt x="46" y="5"/>
                  </a:moveTo>
                  <a:cubicBezTo>
                    <a:pt x="46" y="5"/>
                    <a:pt x="46" y="5"/>
                    <a:pt x="46" y="5"/>
                  </a:cubicBezTo>
                  <a:cubicBezTo>
                    <a:pt x="48" y="7"/>
                    <a:pt x="49" y="9"/>
                    <a:pt x="50" y="11"/>
                  </a:cubicBezTo>
                  <a:cubicBezTo>
                    <a:pt x="53" y="11"/>
                    <a:pt x="55" y="10"/>
                    <a:pt x="57" y="9"/>
                  </a:cubicBezTo>
                  <a:cubicBezTo>
                    <a:pt x="52" y="5"/>
                    <a:pt x="47" y="3"/>
                    <a:pt x="42" y="1"/>
                  </a:cubicBezTo>
                  <a:cubicBezTo>
                    <a:pt x="43" y="2"/>
                    <a:pt x="45" y="4"/>
                    <a:pt x="46" y="5"/>
                  </a:cubicBezTo>
                  <a:close/>
                  <a:moveTo>
                    <a:pt x="49" y="15"/>
                  </a:moveTo>
                  <a:cubicBezTo>
                    <a:pt x="44" y="16"/>
                    <a:pt x="40" y="17"/>
                    <a:pt x="35" y="17"/>
                  </a:cubicBezTo>
                  <a:cubicBezTo>
                    <a:pt x="35" y="32"/>
                    <a:pt x="35" y="32"/>
                    <a:pt x="35" y="32"/>
                  </a:cubicBezTo>
                  <a:cubicBezTo>
                    <a:pt x="53" y="32"/>
                    <a:pt x="53" y="32"/>
                    <a:pt x="53" y="32"/>
                  </a:cubicBezTo>
                  <a:cubicBezTo>
                    <a:pt x="53" y="26"/>
                    <a:pt x="51" y="20"/>
                    <a:pt x="49" y="15"/>
                  </a:cubicBezTo>
                  <a:close/>
                  <a:moveTo>
                    <a:pt x="23" y="7"/>
                  </a:moveTo>
                  <a:cubicBezTo>
                    <a:pt x="22" y="9"/>
                    <a:pt x="21" y="10"/>
                    <a:pt x="20" y="12"/>
                  </a:cubicBezTo>
                  <a:cubicBezTo>
                    <a:pt x="23" y="13"/>
                    <a:pt x="27" y="14"/>
                    <a:pt x="32" y="14"/>
                  </a:cubicBezTo>
                  <a:cubicBezTo>
                    <a:pt x="32" y="0"/>
                    <a:pt x="32" y="0"/>
                    <a:pt x="32" y="0"/>
                  </a:cubicBezTo>
                  <a:cubicBezTo>
                    <a:pt x="29" y="2"/>
                    <a:pt x="26" y="4"/>
                    <a:pt x="23" y="7"/>
                  </a:cubicBezTo>
                  <a:close/>
                  <a:moveTo>
                    <a:pt x="14" y="32"/>
                  </a:moveTo>
                  <a:cubicBezTo>
                    <a:pt x="32" y="32"/>
                    <a:pt x="32" y="32"/>
                    <a:pt x="32" y="32"/>
                  </a:cubicBezTo>
                  <a:cubicBezTo>
                    <a:pt x="32" y="17"/>
                    <a:pt x="32" y="17"/>
                    <a:pt x="32" y="17"/>
                  </a:cubicBezTo>
                  <a:cubicBezTo>
                    <a:pt x="27" y="17"/>
                    <a:pt x="22" y="16"/>
                    <a:pt x="18" y="15"/>
                  </a:cubicBezTo>
                  <a:cubicBezTo>
                    <a:pt x="15" y="20"/>
                    <a:pt x="14" y="26"/>
                    <a:pt x="14" y="32"/>
                  </a:cubicBezTo>
                  <a:close/>
                  <a:moveTo>
                    <a:pt x="15" y="14"/>
                  </a:moveTo>
                  <a:cubicBezTo>
                    <a:pt x="12" y="14"/>
                    <a:pt x="10" y="13"/>
                    <a:pt x="8" y="12"/>
                  </a:cubicBezTo>
                  <a:cubicBezTo>
                    <a:pt x="3" y="17"/>
                    <a:pt x="0" y="24"/>
                    <a:pt x="0" y="32"/>
                  </a:cubicBezTo>
                  <a:cubicBezTo>
                    <a:pt x="10" y="32"/>
                    <a:pt x="10" y="32"/>
                    <a:pt x="10" y="32"/>
                  </a:cubicBezTo>
                  <a:cubicBezTo>
                    <a:pt x="11" y="25"/>
                    <a:pt x="12" y="20"/>
                    <a:pt x="15" y="14"/>
                  </a:cubicBezTo>
                  <a:close/>
                  <a:moveTo>
                    <a:pt x="21" y="5"/>
                  </a:moveTo>
                  <a:cubicBezTo>
                    <a:pt x="22" y="4"/>
                    <a:pt x="23" y="2"/>
                    <a:pt x="25" y="1"/>
                  </a:cubicBezTo>
                  <a:cubicBezTo>
                    <a:pt x="19" y="3"/>
                    <a:pt x="14" y="5"/>
                    <a:pt x="10" y="9"/>
                  </a:cubicBezTo>
                  <a:cubicBezTo>
                    <a:pt x="12" y="10"/>
                    <a:pt x="14" y="11"/>
                    <a:pt x="16" y="11"/>
                  </a:cubicBezTo>
                  <a:cubicBezTo>
                    <a:pt x="17" y="9"/>
                    <a:pt x="19" y="7"/>
                    <a:pt x="21" y="5"/>
                  </a:cubicBezTo>
                  <a:close/>
                  <a:moveTo>
                    <a:pt x="10" y="35"/>
                  </a:moveTo>
                  <a:cubicBezTo>
                    <a:pt x="0" y="35"/>
                    <a:pt x="0" y="35"/>
                    <a:pt x="0" y="35"/>
                  </a:cubicBezTo>
                  <a:cubicBezTo>
                    <a:pt x="0" y="43"/>
                    <a:pt x="3" y="50"/>
                    <a:pt x="8" y="55"/>
                  </a:cubicBezTo>
                  <a:cubicBezTo>
                    <a:pt x="10" y="54"/>
                    <a:pt x="12" y="54"/>
                    <a:pt x="15" y="53"/>
                  </a:cubicBezTo>
                  <a:cubicBezTo>
                    <a:pt x="12" y="47"/>
                    <a:pt x="10" y="41"/>
                    <a:pt x="10" y="35"/>
                  </a:cubicBezTo>
                  <a:close/>
                  <a:moveTo>
                    <a:pt x="21" y="62"/>
                  </a:moveTo>
                  <a:cubicBezTo>
                    <a:pt x="19" y="60"/>
                    <a:pt x="17" y="58"/>
                    <a:pt x="16" y="56"/>
                  </a:cubicBezTo>
                  <a:cubicBezTo>
                    <a:pt x="14" y="56"/>
                    <a:pt x="12" y="57"/>
                    <a:pt x="10" y="58"/>
                  </a:cubicBezTo>
                  <a:cubicBezTo>
                    <a:pt x="14" y="62"/>
                    <a:pt x="19" y="65"/>
                    <a:pt x="25" y="66"/>
                  </a:cubicBezTo>
                  <a:cubicBezTo>
                    <a:pt x="23" y="65"/>
                    <a:pt x="22" y="64"/>
                    <a:pt x="21" y="62"/>
                  </a:cubicBezTo>
                  <a:close/>
                  <a:moveTo>
                    <a:pt x="18" y="52"/>
                  </a:moveTo>
                  <a:cubicBezTo>
                    <a:pt x="22" y="51"/>
                    <a:pt x="27" y="50"/>
                    <a:pt x="32" y="50"/>
                  </a:cubicBezTo>
                  <a:cubicBezTo>
                    <a:pt x="32" y="35"/>
                    <a:pt x="32" y="35"/>
                    <a:pt x="32" y="35"/>
                  </a:cubicBezTo>
                  <a:cubicBezTo>
                    <a:pt x="14" y="35"/>
                    <a:pt x="14" y="35"/>
                    <a:pt x="14" y="35"/>
                  </a:cubicBezTo>
                  <a:cubicBezTo>
                    <a:pt x="14" y="41"/>
                    <a:pt x="15" y="47"/>
                    <a:pt x="18" y="52"/>
                  </a:cubicBezTo>
                  <a:close/>
                  <a:moveTo>
                    <a:pt x="23" y="60"/>
                  </a:moveTo>
                  <a:cubicBezTo>
                    <a:pt x="26" y="63"/>
                    <a:pt x="29" y="65"/>
                    <a:pt x="32" y="67"/>
                  </a:cubicBezTo>
                  <a:cubicBezTo>
                    <a:pt x="32" y="54"/>
                    <a:pt x="32" y="54"/>
                    <a:pt x="32" y="54"/>
                  </a:cubicBezTo>
                  <a:cubicBezTo>
                    <a:pt x="27" y="54"/>
                    <a:pt x="23" y="54"/>
                    <a:pt x="20" y="55"/>
                  </a:cubicBezTo>
                  <a:cubicBezTo>
                    <a:pt x="21" y="57"/>
                    <a:pt x="22" y="58"/>
                    <a:pt x="23" y="60"/>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6" name="Freeform 191"/>
            <p:cNvSpPr>
              <a:spLocks noEditPoints="1"/>
            </p:cNvSpPr>
            <p:nvPr/>
          </p:nvSpPr>
          <p:spPr bwMode="auto">
            <a:xfrm>
              <a:off x="4248123" y="2478325"/>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7" name="组合 66"/>
          <p:cNvGrpSpPr/>
          <p:nvPr/>
        </p:nvGrpSpPr>
        <p:grpSpPr>
          <a:xfrm>
            <a:off x="2782895" y="1732482"/>
            <a:ext cx="634543" cy="634547"/>
            <a:chOff x="3033145" y="2315118"/>
            <a:chExt cx="899446" cy="899451"/>
          </a:xfrm>
        </p:grpSpPr>
        <p:sp>
          <p:nvSpPr>
            <p:cNvPr id="68" name="Oval 208"/>
            <p:cNvSpPr>
              <a:spLocks noChangeArrowheads="1"/>
            </p:cNvSpPr>
            <p:nvPr/>
          </p:nvSpPr>
          <p:spPr bwMode="auto">
            <a:xfrm>
              <a:off x="3033145" y="2315118"/>
              <a:ext cx="899446" cy="899451"/>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9" name="Oval 209"/>
            <p:cNvSpPr>
              <a:spLocks noChangeArrowheads="1"/>
            </p:cNvSpPr>
            <p:nvPr/>
          </p:nvSpPr>
          <p:spPr bwMode="auto">
            <a:xfrm>
              <a:off x="3083920" y="2369520"/>
              <a:ext cx="797896" cy="794274"/>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0" name="Freeform 210"/>
            <p:cNvSpPr/>
            <p:nvPr/>
          </p:nvSpPr>
          <p:spPr bwMode="auto">
            <a:xfrm>
              <a:off x="3058533" y="2590756"/>
              <a:ext cx="667331" cy="598425"/>
            </a:xfrm>
            <a:custGeom>
              <a:avLst/>
              <a:gdLst>
                <a:gd name="T0" fmla="*/ 33 w 184"/>
                <a:gd name="T1" fmla="*/ 0 h 165"/>
                <a:gd name="T2" fmla="*/ 0 w 184"/>
                <a:gd name="T3" fmla="*/ 35 h 165"/>
                <a:gd name="T4" fmla="*/ 26 w 184"/>
                <a:gd name="T5" fmla="*/ 125 h 165"/>
                <a:gd name="T6" fmla="*/ 90 w 184"/>
                <a:gd name="T7" fmla="*/ 161 h 165"/>
                <a:gd name="T8" fmla="*/ 123 w 184"/>
                <a:gd name="T9" fmla="*/ 165 h 165"/>
                <a:gd name="T10" fmla="*/ 165 w 184"/>
                <a:gd name="T11" fmla="*/ 123 h 165"/>
                <a:gd name="T12" fmla="*/ 156 w 184"/>
                <a:gd name="T13" fmla="*/ 102 h 165"/>
                <a:gd name="T14" fmla="*/ 170 w 184"/>
                <a:gd name="T15" fmla="*/ 87 h 165"/>
                <a:gd name="T16" fmla="*/ 184 w 184"/>
                <a:gd name="T17" fmla="*/ 31 h 165"/>
                <a:gd name="T18" fmla="*/ 83 w 184"/>
                <a:gd name="T19" fmla="*/ 28 h 165"/>
                <a:gd name="T20" fmla="*/ 76 w 184"/>
                <a:gd name="T21" fmla="*/ 5 h 165"/>
                <a:gd name="T22" fmla="*/ 50 w 184"/>
                <a:gd name="T23" fmla="*/ 0 h 165"/>
                <a:gd name="T24" fmla="*/ 33 w 184"/>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65">
                  <a:moveTo>
                    <a:pt x="33" y="0"/>
                  </a:moveTo>
                  <a:lnTo>
                    <a:pt x="0" y="35"/>
                  </a:lnTo>
                  <a:lnTo>
                    <a:pt x="26" y="125"/>
                  </a:lnTo>
                  <a:lnTo>
                    <a:pt x="90" y="161"/>
                  </a:lnTo>
                  <a:lnTo>
                    <a:pt x="123" y="165"/>
                  </a:lnTo>
                  <a:lnTo>
                    <a:pt x="165" y="123"/>
                  </a:lnTo>
                  <a:lnTo>
                    <a:pt x="156" y="102"/>
                  </a:lnTo>
                  <a:lnTo>
                    <a:pt x="170" y="87"/>
                  </a:lnTo>
                  <a:lnTo>
                    <a:pt x="184" y="31"/>
                  </a:lnTo>
                  <a:lnTo>
                    <a:pt x="83" y="28"/>
                  </a:lnTo>
                  <a:lnTo>
                    <a:pt x="76" y="5"/>
                  </a:lnTo>
                  <a:lnTo>
                    <a:pt x="50" y="0"/>
                  </a:lnTo>
                  <a:lnTo>
                    <a:pt x="33"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1" name="Oval 211"/>
            <p:cNvSpPr>
              <a:spLocks noChangeArrowheads="1"/>
            </p:cNvSpPr>
            <p:nvPr/>
          </p:nvSpPr>
          <p:spPr bwMode="auto">
            <a:xfrm>
              <a:off x="3392198" y="2949811"/>
              <a:ext cx="101550"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2" name="Oval 212"/>
            <p:cNvSpPr>
              <a:spLocks noChangeArrowheads="1"/>
            </p:cNvSpPr>
            <p:nvPr/>
          </p:nvSpPr>
          <p:spPr bwMode="auto">
            <a:xfrm>
              <a:off x="3573538" y="2949811"/>
              <a:ext cx="94297"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3" name="Freeform 213"/>
            <p:cNvSpPr>
              <a:spLocks noEditPoints="1"/>
            </p:cNvSpPr>
            <p:nvPr/>
          </p:nvSpPr>
          <p:spPr bwMode="auto">
            <a:xfrm>
              <a:off x="3178217" y="2583503"/>
              <a:ext cx="591168" cy="340921"/>
            </a:xfrm>
            <a:custGeom>
              <a:avLst/>
              <a:gdLst>
                <a:gd name="T0" fmla="*/ 66 w 69"/>
                <a:gd name="T1" fmla="*/ 12 h 40"/>
                <a:gd name="T2" fmla="*/ 26 w 69"/>
                <a:gd name="T3" fmla="*/ 12 h 40"/>
                <a:gd name="T4" fmla="*/ 22 w 69"/>
                <a:gd name="T5" fmla="*/ 8 h 40"/>
                <a:gd name="T6" fmla="*/ 21 w 69"/>
                <a:gd name="T7" fmla="*/ 4 h 40"/>
                <a:gd name="T8" fmla="*/ 17 w 69"/>
                <a:gd name="T9" fmla="*/ 0 h 40"/>
                <a:gd name="T10" fmla="*/ 4 w 69"/>
                <a:gd name="T11" fmla="*/ 0 h 40"/>
                <a:gd name="T12" fmla="*/ 0 w 69"/>
                <a:gd name="T13" fmla="*/ 3 h 40"/>
                <a:gd name="T14" fmla="*/ 4 w 69"/>
                <a:gd name="T15" fmla="*/ 7 h 40"/>
                <a:gd name="T16" fmla="*/ 9 w 69"/>
                <a:gd name="T17" fmla="*/ 7 h 40"/>
                <a:gd name="T18" fmla="*/ 14 w 69"/>
                <a:gd name="T19" fmla="*/ 11 h 40"/>
                <a:gd name="T20" fmla="*/ 24 w 69"/>
                <a:gd name="T21" fmla="*/ 36 h 40"/>
                <a:gd name="T22" fmla="*/ 29 w 69"/>
                <a:gd name="T23" fmla="*/ 40 h 40"/>
                <a:gd name="T24" fmla="*/ 54 w 69"/>
                <a:gd name="T25" fmla="*/ 40 h 40"/>
                <a:gd name="T26" fmla="*/ 60 w 69"/>
                <a:gd name="T27" fmla="*/ 36 h 40"/>
                <a:gd name="T28" fmla="*/ 68 w 69"/>
                <a:gd name="T29" fmla="*/ 16 h 40"/>
                <a:gd name="T30" fmla="*/ 66 w 69"/>
                <a:gd name="T31" fmla="*/ 12 h 40"/>
                <a:gd name="T32" fmla="*/ 53 w 69"/>
                <a:gd name="T33" fmla="*/ 34 h 40"/>
                <a:gd name="T34" fmla="*/ 31 w 69"/>
                <a:gd name="T35" fmla="*/ 34 h 40"/>
                <a:gd name="T36" fmla="*/ 26 w 69"/>
                <a:gd name="T37" fmla="*/ 18 h 40"/>
                <a:gd name="T38" fmla="*/ 59 w 69"/>
                <a:gd name="T39" fmla="*/ 18 h 40"/>
                <a:gd name="T40" fmla="*/ 53 w 69"/>
                <a:gd name="T4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2"/>
                  </a:moveTo>
                  <a:cubicBezTo>
                    <a:pt x="26" y="12"/>
                    <a:pt x="26" y="12"/>
                    <a:pt x="26" y="12"/>
                  </a:cubicBezTo>
                  <a:cubicBezTo>
                    <a:pt x="24" y="12"/>
                    <a:pt x="22" y="10"/>
                    <a:pt x="22" y="8"/>
                  </a:cubicBezTo>
                  <a:cubicBezTo>
                    <a:pt x="21" y="4"/>
                    <a:pt x="21" y="4"/>
                    <a:pt x="21" y="4"/>
                  </a:cubicBezTo>
                  <a:cubicBezTo>
                    <a:pt x="21" y="1"/>
                    <a:pt x="19" y="0"/>
                    <a:pt x="17" y="0"/>
                  </a:cubicBezTo>
                  <a:cubicBezTo>
                    <a:pt x="4" y="0"/>
                    <a:pt x="4" y="0"/>
                    <a:pt x="4" y="0"/>
                  </a:cubicBezTo>
                  <a:cubicBezTo>
                    <a:pt x="2" y="0"/>
                    <a:pt x="0" y="1"/>
                    <a:pt x="0" y="3"/>
                  </a:cubicBezTo>
                  <a:cubicBezTo>
                    <a:pt x="0" y="5"/>
                    <a:pt x="1" y="7"/>
                    <a:pt x="4" y="7"/>
                  </a:cubicBezTo>
                  <a:cubicBezTo>
                    <a:pt x="9" y="7"/>
                    <a:pt x="9" y="7"/>
                    <a:pt x="9" y="7"/>
                  </a:cubicBezTo>
                  <a:cubicBezTo>
                    <a:pt x="11" y="7"/>
                    <a:pt x="13" y="9"/>
                    <a:pt x="14" y="11"/>
                  </a:cubicBezTo>
                  <a:cubicBezTo>
                    <a:pt x="24" y="36"/>
                    <a:pt x="24" y="36"/>
                    <a:pt x="24" y="36"/>
                  </a:cubicBezTo>
                  <a:cubicBezTo>
                    <a:pt x="25" y="38"/>
                    <a:pt x="27" y="40"/>
                    <a:pt x="29" y="40"/>
                  </a:cubicBezTo>
                  <a:cubicBezTo>
                    <a:pt x="54" y="40"/>
                    <a:pt x="54" y="40"/>
                    <a:pt x="54" y="40"/>
                  </a:cubicBezTo>
                  <a:cubicBezTo>
                    <a:pt x="56" y="40"/>
                    <a:pt x="59" y="38"/>
                    <a:pt x="60" y="36"/>
                  </a:cubicBezTo>
                  <a:cubicBezTo>
                    <a:pt x="68" y="16"/>
                    <a:pt x="68" y="16"/>
                    <a:pt x="68" y="16"/>
                  </a:cubicBezTo>
                  <a:cubicBezTo>
                    <a:pt x="69" y="14"/>
                    <a:pt x="68" y="12"/>
                    <a:pt x="66" y="12"/>
                  </a:cubicBezTo>
                  <a:close/>
                  <a:moveTo>
                    <a:pt x="53" y="34"/>
                  </a:moveTo>
                  <a:cubicBezTo>
                    <a:pt x="31" y="34"/>
                    <a:pt x="31" y="34"/>
                    <a:pt x="31" y="34"/>
                  </a:cubicBezTo>
                  <a:cubicBezTo>
                    <a:pt x="26" y="18"/>
                    <a:pt x="26" y="18"/>
                    <a:pt x="26" y="18"/>
                  </a:cubicBezTo>
                  <a:cubicBezTo>
                    <a:pt x="59" y="18"/>
                    <a:pt x="59" y="18"/>
                    <a:pt x="59" y="18"/>
                  </a:cubicBezTo>
                  <a:lnTo>
                    <a:pt x="53" y="34"/>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4" name="Oval 214"/>
            <p:cNvSpPr>
              <a:spLocks noChangeArrowheads="1"/>
            </p:cNvSpPr>
            <p:nvPr/>
          </p:nvSpPr>
          <p:spPr bwMode="auto">
            <a:xfrm>
              <a:off x="3410332" y="2942558"/>
              <a:ext cx="94297"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5" name="Oval 215"/>
            <p:cNvSpPr>
              <a:spLocks noChangeArrowheads="1"/>
            </p:cNvSpPr>
            <p:nvPr/>
          </p:nvSpPr>
          <p:spPr bwMode="auto">
            <a:xfrm>
              <a:off x="3580792" y="2942558"/>
              <a:ext cx="101550"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6" name="Freeform 216"/>
            <p:cNvSpPr>
              <a:spLocks noEditPoints="1"/>
            </p:cNvSpPr>
            <p:nvPr/>
          </p:nvSpPr>
          <p:spPr bwMode="auto">
            <a:xfrm>
              <a:off x="3185471" y="256536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
        <p:nvSpPr>
          <p:cNvPr id="77" name="TextBox 25"/>
          <p:cNvSpPr/>
          <p:nvPr/>
        </p:nvSpPr>
        <p:spPr>
          <a:xfrm flipH="1">
            <a:off x="8958856" y="413370"/>
            <a:ext cx="3229061" cy="458999"/>
          </a:xfrm>
          <a:prstGeom prst="rect">
            <a:avLst/>
          </a:prstGeom>
          <a:solidFill>
            <a:schemeClr val="accent1"/>
          </a:solidFill>
          <a:ln w="9525">
            <a:noFill/>
          </a:ln>
        </p:spPr>
        <p:txBody>
          <a:bodyPr wrap="square" lIns="91375" tIns="45688" rIns="91375" bIns="45688" rtlCol="0" anchor="t">
            <a:spAutoFit/>
          </a:bodyPr>
          <a:lstStyle/>
          <a:p>
            <a:pPr algn="ctr" defTabSz="608843"/>
            <a:r>
              <a:rPr lang="zh-CN" altLang="en-US" sz="24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本   任   务  导  读</a:t>
            </a:r>
          </a:p>
        </p:txBody>
      </p:sp>
      <p:sp>
        <p:nvSpPr>
          <p:cNvPr id="79" name="内容占位符 2"/>
          <p:cNvSpPr txBox="1"/>
          <p:nvPr/>
        </p:nvSpPr>
        <p:spPr>
          <a:xfrm>
            <a:off x="840102" y="3394387"/>
            <a:ext cx="10537384" cy="2395472"/>
          </a:xfrm>
          <a:prstGeom prst="rect">
            <a:avLst/>
          </a:prstGeom>
        </p:spPr>
        <p:txBody>
          <a:bodyPr/>
          <a:lstStyle>
            <a:lvl1pPr marL="0" indent="536575" algn="l" defTabSz="913765"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r>
              <a:rPr lang="zh-CN" altLang="en-US" dirty="0">
                <a:solidFill>
                  <a:prstClr val="black"/>
                </a:solidFill>
                <a:latin typeface="Times New Roman"/>
                <a:ea typeface="微软雅黑"/>
              </a:rPr>
              <a:t>新流量时代下，社群已经成为了重要的商业工具。社群的优点是能帮助企业用更少的成本获取更大的收益。社群的圈层性决定了群成员有共同的需求，能为企业带来更精准的流量，节约流量成本。同时，社群基于微信的高频使用和熟人社交，能够突破时空限制，短时间内快速传播活动信息，且能够直接成交，节约营销成本。社群还可以用较低的成本实现批量管理和运营，沉淀粉丝、增加用户粘性，带来成交和复购，节约获客成本等。</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dirty="0">
              <a:solidFill>
                <a:prstClr val="white"/>
              </a:solidFill>
              <a:latin typeface="Arial" panose="020B0604020202020204"/>
              <a:ea typeface="微软雅黑" panose="020B0503020204020204" pitchFamily="34" charset="-122"/>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sp>
        <p:nvSpPr>
          <p:cNvPr id="46" name="文本框 45"/>
          <p:cNvSpPr txBox="1"/>
          <p:nvPr/>
        </p:nvSpPr>
        <p:spPr>
          <a:xfrm>
            <a:off x="1909348" y="2183804"/>
            <a:ext cx="1781398" cy="460268"/>
          </a:xfrm>
          <a:prstGeom prst="rect">
            <a:avLst/>
          </a:prstGeom>
          <a:noFill/>
        </p:spPr>
        <p:txBody>
          <a:bodyPr wrap="square" rtlCol="0" anchor="t">
            <a:spAutoFit/>
          </a:bodyPr>
          <a:lstStyle/>
          <a:p>
            <a:pPr defTabSz="608843"/>
            <a:r>
              <a:rPr lang="zh-CN" altLang="en-US" sz="2400" b="1" dirty="0">
                <a:solidFill>
                  <a:prstClr val="black"/>
                </a:solidFill>
                <a:latin typeface="Times New Roman"/>
                <a:ea typeface="微软雅黑"/>
                <a:sym typeface="+mn-ea"/>
              </a:rPr>
              <a:t>知识目标：</a:t>
            </a:r>
          </a:p>
        </p:txBody>
      </p:sp>
      <p:sp>
        <p:nvSpPr>
          <p:cNvPr id="48" name="文本框 47"/>
          <p:cNvSpPr txBox="1"/>
          <p:nvPr/>
        </p:nvSpPr>
        <p:spPr>
          <a:xfrm>
            <a:off x="1967596" y="4523774"/>
            <a:ext cx="1723150" cy="461558"/>
          </a:xfrm>
          <a:prstGeom prst="rect">
            <a:avLst/>
          </a:prstGeom>
          <a:noFill/>
        </p:spPr>
        <p:txBody>
          <a:bodyPr wrap="none" rtlCol="0" anchor="t">
            <a:spAutoFit/>
          </a:bodyPr>
          <a:lstStyle/>
          <a:p>
            <a:pPr defTabSz="608843"/>
            <a:r>
              <a:rPr lang="zh-CN" altLang="en-US" sz="2400" b="1" dirty="0">
                <a:solidFill>
                  <a:prstClr val="black"/>
                </a:solidFill>
                <a:latin typeface="Times New Roman"/>
                <a:ea typeface="微软雅黑"/>
                <a:sym typeface="+mn-ea"/>
              </a:rPr>
              <a:t>技能目标：</a:t>
            </a:r>
          </a:p>
        </p:txBody>
      </p:sp>
      <p:sp>
        <p:nvSpPr>
          <p:cNvPr id="49" name="文本框 48"/>
          <p:cNvSpPr txBox="1"/>
          <p:nvPr/>
        </p:nvSpPr>
        <p:spPr>
          <a:xfrm>
            <a:off x="2639734" y="2729304"/>
            <a:ext cx="6600658" cy="1783302"/>
          </a:xfrm>
          <a:prstGeom prst="rect">
            <a:avLst/>
          </a:prstGeom>
          <a:noFill/>
        </p:spPr>
        <p:txBody>
          <a:bodyPr wrap="square">
            <a:spAutoFit/>
          </a:bodyPr>
          <a:lstStyle/>
          <a:p>
            <a:pPr defTabSz="608843"/>
            <a:r>
              <a:rPr sz="2200" dirty="0">
                <a:solidFill>
                  <a:prstClr val="black"/>
                </a:solidFill>
                <a:latin typeface="Times New Roman"/>
                <a:ea typeface="微软雅黑"/>
              </a:rPr>
              <a:t>1.了解社群的概念与特点。</a:t>
            </a:r>
          </a:p>
          <a:p>
            <a:pPr defTabSz="608843"/>
            <a:r>
              <a:rPr sz="2200" dirty="0">
                <a:solidFill>
                  <a:prstClr val="black"/>
                </a:solidFill>
                <a:latin typeface="Times New Roman"/>
                <a:ea typeface="微软雅黑"/>
              </a:rPr>
              <a:t>2.了解社群营销与私域流量。</a:t>
            </a:r>
          </a:p>
          <a:p>
            <a:pPr defTabSz="608843"/>
            <a:r>
              <a:rPr sz="2200" dirty="0">
                <a:solidFill>
                  <a:prstClr val="black"/>
                </a:solidFill>
                <a:latin typeface="Times New Roman"/>
                <a:ea typeface="微软雅黑"/>
              </a:rPr>
              <a:t>3.掌握社群搭建与运营。</a:t>
            </a:r>
          </a:p>
          <a:p>
            <a:pPr defTabSz="608843"/>
            <a:r>
              <a:rPr sz="2200" dirty="0">
                <a:solidFill>
                  <a:prstClr val="black"/>
                </a:solidFill>
                <a:latin typeface="Times New Roman"/>
                <a:ea typeface="微软雅黑"/>
              </a:rPr>
              <a:t>4.掌握社群营销转化。</a:t>
            </a:r>
          </a:p>
          <a:p>
            <a:pPr defTabSz="608843"/>
            <a:r>
              <a:rPr sz="2200" dirty="0">
                <a:solidFill>
                  <a:prstClr val="black"/>
                </a:solidFill>
                <a:latin typeface="Times New Roman"/>
                <a:ea typeface="微软雅黑"/>
              </a:rPr>
              <a:t>5.掌握社群营销工具。</a:t>
            </a:r>
          </a:p>
        </p:txBody>
      </p:sp>
      <p:sp>
        <p:nvSpPr>
          <p:cNvPr id="81" name="文本框 80"/>
          <p:cNvSpPr txBox="1"/>
          <p:nvPr/>
        </p:nvSpPr>
        <p:spPr>
          <a:xfrm>
            <a:off x="2639734" y="5169796"/>
            <a:ext cx="6600658" cy="768172"/>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掌握社群搭建与运营，能够利用社群工具进行社群营销转化。</a:t>
            </a:r>
          </a:p>
        </p:txBody>
      </p:sp>
      <p:grpSp>
        <p:nvGrpSpPr>
          <p:cNvPr id="82" name="组合 81"/>
          <p:cNvGrpSpPr/>
          <p:nvPr/>
        </p:nvGrpSpPr>
        <p:grpSpPr>
          <a:xfrm>
            <a:off x="1742795" y="2953438"/>
            <a:ext cx="766341" cy="623825"/>
            <a:chOff x="3721100" y="3419475"/>
            <a:chExt cx="858838" cy="682626"/>
          </a:xfrm>
          <a:solidFill>
            <a:schemeClr val="accent1">
              <a:lumMod val="50000"/>
            </a:schemeClr>
          </a:solidFill>
        </p:grpSpPr>
        <p:sp>
          <p:nvSpPr>
            <p:cNvPr id="83"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4"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5"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6"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7"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88" name="组合 87"/>
          <p:cNvGrpSpPr/>
          <p:nvPr/>
        </p:nvGrpSpPr>
        <p:grpSpPr>
          <a:xfrm>
            <a:off x="1779241" y="5114586"/>
            <a:ext cx="766341" cy="623825"/>
            <a:chOff x="3721100" y="3419475"/>
            <a:chExt cx="858838" cy="682626"/>
          </a:xfrm>
          <a:solidFill>
            <a:schemeClr val="accent1">
              <a:lumMod val="50000"/>
            </a:schemeClr>
          </a:solidFill>
        </p:grpSpPr>
        <p:sp>
          <p:nvSpPr>
            <p:cNvPr id="89"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0"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1"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2"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3"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dirty="0">
              <a:solidFill>
                <a:prstClr val="white"/>
              </a:solidFill>
              <a:latin typeface="Arial" panose="020B0604020202020204"/>
              <a:ea typeface="微软雅黑" panose="020B0503020204020204" pitchFamily="34" charset="-122"/>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sp>
        <p:nvSpPr>
          <p:cNvPr id="50" name="矩形 49"/>
          <p:cNvSpPr/>
          <p:nvPr/>
        </p:nvSpPr>
        <p:spPr>
          <a:xfrm>
            <a:off x="553436" y="1359869"/>
            <a:ext cx="7350283" cy="79842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08843"/>
            <a:r>
              <a:rPr lang="zh-CN" altLang="en-US" sz="3399" dirty="0">
                <a:solidFill>
                  <a:prstClr val="black">
                    <a:lumMod val="85000"/>
                    <a:lumOff val="15000"/>
                  </a:prstClr>
                </a:solidFill>
                <a:latin typeface="微软雅黑" panose="020B0503020204020204" pitchFamily="34" charset="-122"/>
                <a:ea typeface="微软雅黑" panose="020B0503020204020204" pitchFamily="34" charset="-122"/>
              </a:rPr>
              <a:t>案例导入</a:t>
            </a:r>
          </a:p>
        </p:txBody>
      </p:sp>
      <p:sp>
        <p:nvSpPr>
          <p:cNvPr id="51" name="矩形 50"/>
          <p:cNvSpPr/>
          <p:nvPr/>
        </p:nvSpPr>
        <p:spPr>
          <a:xfrm>
            <a:off x="1763634" y="2463251"/>
            <a:ext cx="7684261" cy="58511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608843">
              <a:lnSpc>
                <a:spcPct val="150000"/>
              </a:lnSpc>
            </a:pP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社群运营：助力传统文化创新与可持续发展  （详见教材</a:t>
            </a:r>
            <a:r>
              <a:rPr lang="en-US" altLang="zh-CN" sz="2200" dirty="0">
                <a:solidFill>
                  <a:prstClr val="black">
                    <a:lumMod val="95000"/>
                    <a:lumOff val="5000"/>
                  </a:prstClr>
                </a:solidFill>
                <a:latin typeface="微软雅黑" panose="020B0503020204020204" pitchFamily="34" charset="-122"/>
                <a:ea typeface="微软雅黑" panose="020B0503020204020204" pitchFamily="34" charset="-122"/>
              </a:rPr>
              <a:t>P55</a:t>
            </a: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a:t>
            </a:r>
            <a:endParaRPr sz="22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875669" y="2515952"/>
            <a:ext cx="766341" cy="623825"/>
            <a:chOff x="3721100" y="3419475"/>
            <a:chExt cx="858838" cy="682626"/>
          </a:xfrm>
          <a:solidFill>
            <a:schemeClr val="accent1">
              <a:lumMod val="50000"/>
            </a:schemeClr>
          </a:solidFill>
        </p:grpSpPr>
        <p:sp>
          <p:nvSpPr>
            <p:cNvPr id="73"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4"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5"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6"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7"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grpSp>
      <p:pic>
        <p:nvPicPr>
          <p:cNvPr id="25" name="图片 25" descr="464a6941eb93e6f4a4c42803903e0845"/>
          <p:cNvPicPr>
            <a:picLocks noChangeAspect="1"/>
          </p:cNvPicPr>
          <p:nvPr/>
        </p:nvPicPr>
        <p:blipFill>
          <a:blip r:embed="rId3"/>
          <a:stretch>
            <a:fillRect/>
          </a:stretch>
        </p:blipFill>
        <p:spPr>
          <a:xfrm>
            <a:off x="2033734" y="3338057"/>
            <a:ext cx="3270763" cy="2442280"/>
          </a:xfrm>
          <a:prstGeom prst="rect">
            <a:avLst/>
          </a:prstGeom>
        </p:spPr>
      </p:pic>
      <p:pic>
        <p:nvPicPr>
          <p:cNvPr id="26" name="图片 26" descr="9a00e7fa1fee5c1a627e1f6e02da2b35"/>
          <p:cNvPicPr>
            <a:picLocks noChangeAspect="1"/>
          </p:cNvPicPr>
          <p:nvPr/>
        </p:nvPicPr>
        <p:blipFill>
          <a:blip r:embed="rId4"/>
          <a:stretch>
            <a:fillRect/>
          </a:stretch>
        </p:blipFill>
        <p:spPr>
          <a:xfrm>
            <a:off x="6034579" y="3335518"/>
            <a:ext cx="3273937" cy="2444184"/>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.3.1社群的概念与特点</a:t>
            </a:r>
          </a:p>
        </p:txBody>
      </p:sp>
      <p:sp>
        <p:nvSpPr>
          <p:cNvPr id="3" name="内容占位符 2"/>
          <p:cNvSpPr>
            <a:spLocks noGrp="1"/>
          </p:cNvSpPr>
          <p:nvPr>
            <p:ph idx="1"/>
          </p:nvPr>
        </p:nvSpPr>
        <p:spPr>
          <a:xfrm>
            <a:off x="751331" y="817056"/>
            <a:ext cx="10376038" cy="2649242"/>
          </a:xfrm>
        </p:spPr>
        <p:txBody>
          <a:bodyPr/>
          <a:lstStyle/>
          <a:p>
            <a:r>
              <a:rPr lang="zh-CN" altLang="en-US" sz="1800" dirty="0"/>
              <a:t>社群是指基于一个点、需求和爱好聚合在一起的人群，社群个体之间有较为一致的群体意识、行为规范、行动能力及持续的互动关系。不同于社区，社群的范围空间更广，不仅是线下邻里、区域，更活跃于线上的社交平台，微信群、贴吧、知乎等平台场景，通过以某一个兴趣爱好或文化背景为载体的链接，将同频的人聚合在一起成为社群。</a:t>
            </a:r>
          </a:p>
          <a:p>
            <a:r>
              <a:rPr lang="zh-CN" altLang="en-US" sz="1800" dirty="0"/>
              <a:t>一个真正的社群必须包含同好( Interest )、结构( Structure )、输出( Output)、运营( Operate)、复制(Copy)五个要素。</a:t>
            </a:r>
          </a:p>
        </p:txBody>
      </p:sp>
      <p:graphicFrame>
        <p:nvGraphicFramePr>
          <p:cNvPr id="5" name="表格 4"/>
          <p:cNvGraphicFramePr>
            <a:graphicFrameLocks noGrp="1"/>
          </p:cNvGraphicFramePr>
          <p:nvPr>
            <p:custDataLst>
              <p:tags r:id="rId1"/>
            </p:custDataLst>
          </p:nvPr>
        </p:nvGraphicFramePr>
        <p:xfrm>
          <a:off x="1563774" y="3125424"/>
          <a:ext cx="9023166" cy="3039676"/>
        </p:xfrm>
        <a:graphic>
          <a:graphicData uri="http://schemas.openxmlformats.org/drawingml/2006/table">
            <a:tbl>
              <a:tblPr firstRow="1" firstCol="1" bandRow="1">
                <a:tableStyleId>{5C22544A-7EE6-4342-B048-85BDC9FD1C3A}</a:tableStyleId>
              </a:tblPr>
              <a:tblGrid>
                <a:gridCol w="2788909">
                  <a:extLst>
                    <a:ext uri="{9D8B030D-6E8A-4147-A177-3AD203B41FA5}">
                      <a16:colId xmlns:a16="http://schemas.microsoft.com/office/drawing/2014/main" val="20000"/>
                    </a:ext>
                  </a:extLst>
                </a:gridCol>
                <a:gridCol w="6234257">
                  <a:extLst>
                    <a:ext uri="{9D8B030D-6E8A-4147-A177-3AD203B41FA5}">
                      <a16:colId xmlns:a16="http://schemas.microsoft.com/office/drawing/2014/main" val="20001"/>
                    </a:ext>
                  </a:extLst>
                </a:gridCol>
              </a:tblGrid>
              <a:tr h="502169">
                <a:tc>
                  <a:txBody>
                    <a:bodyPr/>
                    <a:lstStyle/>
                    <a:p>
                      <a:pPr algn="ctr">
                        <a:lnSpc>
                          <a:spcPct val="105000"/>
                        </a:lnSpc>
                        <a:buClrTx/>
                        <a:buSzTx/>
                        <a:buFontTx/>
                      </a:pPr>
                      <a:r>
                        <a:rPr lang="zh-CN" sz="2000" kern="100" dirty="0">
                          <a:effectLst/>
                        </a:rPr>
                        <a:t>社群要素</a:t>
                      </a:r>
                    </a:p>
                  </a:txBody>
                  <a:tcPr marL="68564" marR="68564" marT="0" marB="0" anchor="ctr"/>
                </a:tc>
                <a:tc>
                  <a:txBody>
                    <a:bodyPr/>
                    <a:lstStyle/>
                    <a:p>
                      <a:pPr algn="ctr">
                        <a:lnSpc>
                          <a:spcPct val="105000"/>
                        </a:lnSpc>
                      </a:pPr>
                      <a:r>
                        <a:rPr lang="zh-CN" sz="2000" kern="100">
                          <a:effectLst/>
                        </a:rPr>
                        <a:t>要点</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4" marR="68564" marT="0" marB="0" anchor="ctr"/>
                </a:tc>
                <a:extLst>
                  <a:ext uri="{0D108BD9-81ED-4DB2-BD59-A6C34878D82A}">
                    <a16:rowId xmlns:a16="http://schemas.microsoft.com/office/drawing/2014/main" val="10000"/>
                  </a:ext>
                </a:extLst>
              </a:tr>
              <a:tr h="527563">
                <a:tc>
                  <a:txBody>
                    <a:bodyPr/>
                    <a:lstStyle/>
                    <a:p>
                      <a:pPr algn="ctr">
                        <a:lnSpc>
                          <a:spcPct val="105000"/>
                        </a:lnSpc>
                      </a:pPr>
                      <a:r>
                        <a:rPr lang="zh-CN" sz="2000" kern="100" dirty="0">
                          <a:effectLst/>
                        </a:rPr>
                        <a:t>同好</a:t>
                      </a:r>
                    </a:p>
                  </a:txBody>
                  <a:tcPr marL="68564" marR="68564" marT="0" marB="0" anchor="ctr"/>
                </a:tc>
                <a:tc>
                  <a:txBody>
                    <a:bodyPr/>
                    <a:lstStyle/>
                    <a:p>
                      <a:pPr algn="just">
                        <a:lnSpc>
                          <a:spcPct val="105000"/>
                        </a:lnSpc>
                      </a:pPr>
                      <a:r>
                        <a:rPr lang="en-US" sz="2000" kern="100" dirty="0">
                          <a:effectLst/>
                        </a:rPr>
                        <a:t> 对某种事物的共同认可或行为</a:t>
                      </a:r>
                    </a:p>
                  </a:txBody>
                  <a:tcPr marL="68564" marR="68564" marT="0" marB="0" anchor="ctr"/>
                </a:tc>
                <a:extLst>
                  <a:ext uri="{0D108BD9-81ED-4DB2-BD59-A6C34878D82A}">
                    <a16:rowId xmlns:a16="http://schemas.microsoft.com/office/drawing/2014/main" val="10001"/>
                  </a:ext>
                </a:extLst>
              </a:tr>
              <a:tr h="502169">
                <a:tc>
                  <a:txBody>
                    <a:bodyPr/>
                    <a:lstStyle/>
                    <a:p>
                      <a:pPr algn="ctr">
                        <a:lnSpc>
                          <a:spcPct val="105000"/>
                        </a:lnSpc>
                      </a:pPr>
                      <a:r>
                        <a:rPr lang="zh-CN" sz="2000" kern="100">
                          <a:effectLst/>
                        </a:rPr>
                        <a:t>结构</a:t>
                      </a:r>
                    </a:p>
                  </a:txBody>
                  <a:tcPr marL="68564" marR="68564" marT="0" marB="0" anchor="ctr"/>
                </a:tc>
                <a:tc>
                  <a:txBody>
                    <a:bodyPr/>
                    <a:lstStyle/>
                    <a:p>
                      <a:pPr algn="just">
                        <a:lnSpc>
                          <a:spcPct val="105000"/>
                        </a:lnSpc>
                      </a:pPr>
                      <a:r>
                        <a:rPr lang="en-US" sz="2000" kern="100" dirty="0">
                          <a:effectLst/>
                        </a:rPr>
                        <a:t> </a:t>
                      </a:r>
                      <a:r>
                        <a:rPr sz="2000" kern="100" dirty="0">
                          <a:effectLst/>
                        </a:rPr>
                        <a:t>结构包括组成成员、交流平台、加入原则、管理规范</a:t>
                      </a:r>
                    </a:p>
                  </a:txBody>
                  <a:tcPr marL="68564" marR="68564" marT="0" marB="0" anchor="ctr"/>
                </a:tc>
                <a:extLst>
                  <a:ext uri="{0D108BD9-81ED-4DB2-BD59-A6C34878D82A}">
                    <a16:rowId xmlns:a16="http://schemas.microsoft.com/office/drawing/2014/main" val="10002"/>
                  </a:ext>
                </a:extLst>
              </a:tr>
              <a:tr h="502169">
                <a:tc>
                  <a:txBody>
                    <a:bodyPr/>
                    <a:lstStyle/>
                    <a:p>
                      <a:pPr algn="ctr">
                        <a:lnSpc>
                          <a:spcPct val="105000"/>
                        </a:lnSpc>
                      </a:pPr>
                      <a:r>
                        <a:rPr lang="zh-CN" sz="2000" kern="100">
                          <a:effectLst/>
                        </a:rPr>
                        <a:t>输出</a:t>
                      </a:r>
                    </a:p>
                  </a:txBody>
                  <a:tcPr marL="68564" marR="68564" marT="0" marB="0" anchor="ctr"/>
                </a:tc>
                <a:tc>
                  <a:txBody>
                    <a:bodyPr/>
                    <a:lstStyle/>
                    <a:p>
                      <a:pPr algn="just">
                        <a:lnSpc>
                          <a:spcPct val="105000"/>
                        </a:lnSpc>
                      </a:pPr>
                      <a:r>
                        <a:rPr lang="en-US" sz="2000" kern="100" dirty="0">
                          <a:effectLst/>
                        </a:rPr>
                        <a:t> 不断输出优质内容</a:t>
                      </a:r>
                    </a:p>
                  </a:txBody>
                  <a:tcPr marL="68564" marR="68564" marT="0" marB="0" anchor="ctr"/>
                </a:tc>
                <a:extLst>
                  <a:ext uri="{0D108BD9-81ED-4DB2-BD59-A6C34878D82A}">
                    <a16:rowId xmlns:a16="http://schemas.microsoft.com/office/drawing/2014/main" val="10003"/>
                  </a:ext>
                </a:extLst>
              </a:tr>
              <a:tr h="502804">
                <a:tc>
                  <a:txBody>
                    <a:bodyPr/>
                    <a:lstStyle/>
                    <a:p>
                      <a:pPr algn="ctr">
                        <a:lnSpc>
                          <a:spcPct val="105000"/>
                        </a:lnSpc>
                      </a:pPr>
                      <a:r>
                        <a:rPr lang="zh-CN" sz="2000" kern="100">
                          <a:effectLst/>
                        </a:rPr>
                        <a:t>运营</a:t>
                      </a:r>
                    </a:p>
                  </a:txBody>
                  <a:tcPr marL="68564" marR="68564" marT="0" marB="0" anchor="ctr"/>
                </a:tc>
                <a:tc>
                  <a:txBody>
                    <a:bodyPr/>
                    <a:lstStyle/>
                    <a:p>
                      <a:pPr algn="just">
                        <a:lnSpc>
                          <a:spcPct val="105000"/>
                        </a:lnSpc>
                      </a:pPr>
                      <a:r>
                        <a:rPr lang="en-US" sz="2000" kern="100" dirty="0">
                          <a:effectLst/>
                        </a:rPr>
                        <a:t> 通过运营建设仪式感、参与感、组织感和归属感</a:t>
                      </a:r>
                    </a:p>
                  </a:txBody>
                  <a:tcPr marL="68564" marR="68564" marT="0" marB="0" anchor="ctr"/>
                </a:tc>
                <a:extLst>
                  <a:ext uri="{0D108BD9-81ED-4DB2-BD59-A6C34878D82A}">
                    <a16:rowId xmlns:a16="http://schemas.microsoft.com/office/drawing/2014/main" val="10004"/>
                  </a:ext>
                </a:extLst>
              </a:tr>
              <a:tr h="502804">
                <a:tc>
                  <a:txBody>
                    <a:bodyPr/>
                    <a:lstStyle/>
                    <a:p>
                      <a:pPr algn="ctr">
                        <a:lnSpc>
                          <a:spcPct val="105000"/>
                        </a:lnSpc>
                        <a:buNone/>
                      </a:pPr>
                      <a:r>
                        <a:rPr lang="zh-CN" altLang="en-US" sz="2000" kern="100">
                          <a:effectLst/>
                        </a:rPr>
                        <a:t>复制</a:t>
                      </a:r>
                    </a:p>
                  </a:txBody>
                  <a:tcPr marL="68564" marR="68564" marT="0" marB="0" anchor="ctr"/>
                </a:tc>
                <a:tc>
                  <a:txBody>
                    <a:bodyPr/>
                    <a:lstStyle/>
                    <a:p>
                      <a:pPr algn="just">
                        <a:lnSpc>
                          <a:spcPct val="105000"/>
                        </a:lnSpc>
                        <a:buNone/>
                      </a:pPr>
                      <a:r>
                        <a:rPr lang="en-US" altLang="en-US" sz="2000" kern="100" dirty="0">
                          <a:effectLst/>
                        </a:rPr>
                        <a:t>复制多个平行社群</a:t>
                      </a:r>
                    </a:p>
                  </a:txBody>
                  <a:tcPr marL="68564" marR="68564" marT="0" marB="0" anchor="ct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sym typeface="+mn-ea"/>
              </a:rPr>
              <a:t>2</a:t>
            </a:r>
            <a:r>
              <a:rPr dirty="0">
                <a:sym typeface="+mn-ea"/>
              </a:rPr>
              <a:t>.3.1社群的概念与特点</a:t>
            </a:r>
            <a:r>
              <a:rPr lang="zh-CN" altLang="en-US" dirty="0"/>
              <a:t>  </a:t>
            </a:r>
            <a:endParaRPr lang="zh-CN" altLang="en-US" dirty="0">
              <a:solidFill>
                <a:srgbClr val="FF0000"/>
              </a:solidFill>
              <a:latin typeface="楷体" panose="02010609060101010101" pitchFamily="49" charset="-122"/>
              <a:ea typeface="楷体" panose="02010609060101010101" pitchFamily="49" charset="-122"/>
            </a:endParaRPr>
          </a:p>
        </p:txBody>
      </p:sp>
      <p:grpSp>
        <p:nvGrpSpPr>
          <p:cNvPr id="3" name="组合 2"/>
          <p:cNvGrpSpPr/>
          <p:nvPr/>
        </p:nvGrpSpPr>
        <p:grpSpPr>
          <a:xfrm>
            <a:off x="1410139" y="1923703"/>
            <a:ext cx="2003441" cy="2240840"/>
            <a:chOff x="344383" y="2272708"/>
            <a:chExt cx="2316253" cy="2183753"/>
          </a:xfrm>
        </p:grpSpPr>
        <p:sp>
          <p:nvSpPr>
            <p:cNvPr id="85" name="文本框 8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21939" y="2272708"/>
              <a:ext cx="1844396" cy="419910"/>
            </a:xfrm>
            <a:prstGeom prst="rect">
              <a:avLst/>
            </a:prstGeom>
            <a:noFill/>
            <a:effectLst/>
          </p:spPr>
          <p:txBody>
            <a:bodyPr wrap="none" rtlCol="0">
              <a:spAutoFit/>
            </a:bodyPr>
            <a:lstStyle/>
            <a:p>
              <a:pPr algn="ctr" defTabSz="608843"/>
              <a:r>
                <a:rPr lang="en-US" altLang="zh-CN" sz="2200" b="1" dirty="0">
                  <a:solidFill>
                    <a:prstClr val="black">
                      <a:lumMod val="85000"/>
                      <a:lumOff val="15000"/>
                    </a:prstClr>
                  </a:solidFill>
                  <a:latin typeface="微软雅黑" panose="020B0503020204020204" pitchFamily="34" charset="-122"/>
                  <a:ea typeface="微软雅黑" panose="020B0503020204020204" pitchFamily="34" charset="-122"/>
                </a:rPr>
                <a:t>产品型社群</a:t>
              </a:r>
            </a:p>
          </p:txBody>
        </p:sp>
        <p:grpSp>
          <p:nvGrpSpPr>
            <p:cNvPr id="102" name="组合 10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44383" y="3416942"/>
              <a:ext cx="2316253" cy="1039519"/>
              <a:chOff x="390963" y="3719285"/>
              <a:chExt cx="2316969" cy="1039840"/>
            </a:xfrm>
          </p:grpSpPr>
          <p:sp>
            <p:nvSpPr>
              <p:cNvPr id="103"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algn="ctr" defTabSz="608843"/>
                <a:endParaRPr lang="en-US" sz="2400">
                  <a:solidFill>
                    <a:prstClr val="black"/>
                  </a:solidFill>
                  <a:latin typeface="Times New Roman"/>
                  <a:ea typeface="微软雅黑"/>
                </a:endParaRPr>
              </a:p>
            </p:txBody>
          </p:sp>
          <p:grpSp>
            <p:nvGrpSpPr>
              <p:cNvPr id="104" name="Group 40"/>
              <p:cNvGrpSpPr/>
              <p:nvPr/>
            </p:nvGrpSpPr>
            <p:grpSpPr>
              <a:xfrm>
                <a:off x="1212724" y="3976077"/>
                <a:ext cx="684405" cy="539203"/>
                <a:chOff x="1058564" y="1781841"/>
                <a:chExt cx="649993" cy="512092"/>
              </a:xfrm>
              <a:solidFill>
                <a:schemeClr val="bg1"/>
              </a:solidFill>
            </p:grpSpPr>
            <p:sp>
              <p:nvSpPr>
                <p:cNvPr id="105"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06"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0"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06543"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119590" y="1923703"/>
            <a:ext cx="2003441" cy="2199580"/>
            <a:chOff x="4978990" y="2312917"/>
            <a:chExt cx="2316253" cy="2143544"/>
          </a:xfrm>
        </p:grpSpPr>
        <p:sp>
          <p:nvSpPr>
            <p:cNvPr id="86" name="文本框 8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059170" y="2312917"/>
              <a:ext cx="2159566" cy="418846"/>
            </a:xfrm>
            <a:prstGeom prst="rect">
              <a:avLst/>
            </a:prstGeom>
            <a:noFill/>
            <a:effectLst/>
          </p:spPr>
          <p:txBody>
            <a:bodyPr wrap="squar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品牌型社群</a:t>
              </a:r>
            </a:p>
          </p:txBody>
        </p:sp>
        <p:grpSp>
          <p:nvGrpSpPr>
            <p:cNvPr id="93" name="组合 9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978990" y="3416942"/>
              <a:ext cx="2316253" cy="1039519"/>
              <a:chOff x="5027001" y="3719285"/>
              <a:chExt cx="2316969" cy="1039840"/>
            </a:xfrm>
          </p:grpSpPr>
          <p:sp>
            <p:nvSpPr>
              <p:cNvPr id="94"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grpSp>
            <p:nvGrpSpPr>
              <p:cNvPr id="95" name="Group 77"/>
              <p:cNvGrpSpPr/>
              <p:nvPr/>
            </p:nvGrpSpPr>
            <p:grpSpPr>
              <a:xfrm>
                <a:off x="5869058" y="3989143"/>
                <a:ext cx="653147" cy="500124"/>
                <a:chOff x="5552261" y="1554043"/>
                <a:chExt cx="363359" cy="278229"/>
              </a:xfrm>
              <a:solidFill>
                <a:schemeClr val="bg1"/>
              </a:solidFill>
            </p:grpSpPr>
            <p:sp>
              <p:nvSpPr>
                <p:cNvPr id="96"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7"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8" name="Rectangle 98"/>
                <p:cNvSpPr>
                  <a:spLocks noChangeArrowheads="1"/>
                </p:cNvSpPr>
                <p:nvPr/>
              </p:nvSpPr>
              <p:spPr bwMode="auto">
                <a:xfrm>
                  <a:off x="5710062" y="1715997"/>
                  <a:ext cx="45679" cy="18688"/>
                </a:xfrm>
                <a:prstGeom prst="rect">
                  <a:avLst/>
                </a:prstGeom>
                <a:solidFill>
                  <a:schemeClr val="bg1"/>
                </a:solidFill>
                <a:ln w="9525">
                  <a:noFill/>
                  <a:miter lim="800000"/>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1"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44452"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3263956" y="3078646"/>
            <a:ext cx="2005256" cy="2295306"/>
            <a:chOff x="2660637" y="3416942"/>
            <a:chExt cx="2318352" cy="2236832"/>
          </a:xfrm>
        </p:grpSpPr>
        <p:sp>
          <p:nvSpPr>
            <p:cNvPr id="88" name="文本框 8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122513" y="5233864"/>
              <a:ext cx="1844397"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兴趣型社群</a:t>
              </a:r>
            </a:p>
          </p:txBody>
        </p:sp>
        <p:grpSp>
          <p:nvGrpSpPr>
            <p:cNvPr id="90" name="组合 8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660637" y="3416942"/>
              <a:ext cx="2318352" cy="1039519"/>
              <a:chOff x="2707931" y="3719285"/>
              <a:chExt cx="2319068" cy="1039840"/>
            </a:xfrm>
          </p:grpSpPr>
          <p:sp>
            <p:nvSpPr>
              <p:cNvPr id="91"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92"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3"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24850" y="4525716"/>
              <a:ext cx="0" cy="546679"/>
            </a:xfrm>
            <a:prstGeom prst="line">
              <a:avLst/>
            </a:prstGeom>
            <a:ln w="28575">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972792" y="3024564"/>
            <a:ext cx="2003440" cy="2330840"/>
            <a:chOff x="7295246" y="3416942"/>
            <a:chExt cx="2316253" cy="2271460"/>
          </a:xfrm>
        </p:grpSpPr>
        <p:sp>
          <p:nvSpPr>
            <p:cNvPr id="89" name="文本框 8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750259" y="5268492"/>
              <a:ext cx="1844397"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知识型社群</a:t>
              </a:r>
            </a:p>
          </p:txBody>
        </p:sp>
        <p:grpSp>
          <p:nvGrpSpPr>
            <p:cNvPr id="99" name="组合 9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295246" y="3416942"/>
              <a:ext cx="2316253" cy="1039519"/>
              <a:chOff x="7343970" y="3719285"/>
              <a:chExt cx="2316969" cy="1039840"/>
            </a:xfrm>
          </p:grpSpPr>
          <p:sp>
            <p:nvSpPr>
              <p:cNvPr id="100" name="Freeform 8"/>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101"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4"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611372" y="4525716"/>
              <a:ext cx="0" cy="546679"/>
            </a:xfrm>
            <a:prstGeom prst="line">
              <a:avLst/>
            </a:prstGeom>
            <a:ln w="28575">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813796" y="1850060"/>
            <a:ext cx="2003441" cy="2240840"/>
            <a:chOff x="344383" y="2272708"/>
            <a:chExt cx="2316253" cy="2183753"/>
          </a:xfrm>
        </p:grpSpPr>
        <p:sp>
          <p:nvSpPr>
            <p:cNvPr id="8" name="文本框 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21939" y="2272708"/>
              <a:ext cx="1844396"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工具性社群</a:t>
              </a:r>
            </a:p>
          </p:txBody>
        </p:sp>
        <p:grpSp>
          <p:nvGrpSpPr>
            <p:cNvPr id="9" name="组合 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44383" y="3416942"/>
              <a:ext cx="2316253" cy="1039519"/>
              <a:chOff x="390963" y="3719285"/>
              <a:chExt cx="2316969" cy="1039840"/>
            </a:xfrm>
          </p:grpSpPr>
          <p:sp>
            <p:nvSpPr>
              <p:cNvPr id="10"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algn="ctr" defTabSz="608843"/>
                <a:endParaRPr lang="en-US" sz="2400">
                  <a:solidFill>
                    <a:prstClr val="black"/>
                  </a:solidFill>
                  <a:latin typeface="Times New Roman"/>
                  <a:ea typeface="微软雅黑"/>
                </a:endParaRPr>
              </a:p>
            </p:txBody>
          </p:sp>
          <p:grpSp>
            <p:nvGrpSpPr>
              <p:cNvPr id="11" name="Group 40"/>
              <p:cNvGrpSpPr/>
              <p:nvPr/>
            </p:nvGrpSpPr>
            <p:grpSpPr>
              <a:xfrm>
                <a:off x="1212724" y="3976077"/>
                <a:ext cx="684405" cy="539203"/>
                <a:chOff x="1058564" y="1781841"/>
                <a:chExt cx="649993" cy="512092"/>
              </a:xfrm>
              <a:solidFill>
                <a:schemeClr val="bg1"/>
              </a:solidFill>
            </p:grpSpPr>
            <p:sp>
              <p:nvSpPr>
                <p:cNvPr id="12"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3"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4"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06543"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.3.1社群的概念与特点</a:t>
            </a:r>
          </a:p>
        </p:txBody>
      </p:sp>
      <p:sp>
        <p:nvSpPr>
          <p:cNvPr id="3" name="内容占位符 2"/>
          <p:cNvSpPr>
            <a:spLocks noGrp="1"/>
          </p:cNvSpPr>
          <p:nvPr>
            <p:ph idx="1"/>
          </p:nvPr>
        </p:nvSpPr>
        <p:spPr>
          <a:xfrm>
            <a:off x="779900" y="1603639"/>
            <a:ext cx="10376038" cy="3650405"/>
          </a:xfrm>
        </p:spPr>
        <p:txBody>
          <a:bodyPr>
            <a:noAutofit/>
          </a:bodyPr>
          <a:lstStyle/>
          <a:p>
            <a:r>
              <a:rPr lang="zh-CN" altLang="en-US" sz="2000" dirty="0">
                <a:cs typeface="+mn-lt"/>
              </a:rPr>
              <a:t>经营得好的社群会给所有的群成员带来正效益。不仅是自媒体，任何尝试成功运营社群的企业，都可以通过社群变现，这主要取决于社群的几大特点：</a:t>
            </a:r>
          </a:p>
          <a:p>
            <a:r>
              <a:rPr lang="zh-CN" altLang="en-US" sz="2000" dirty="0">
                <a:cs typeface="+mn-lt"/>
              </a:rPr>
              <a:t>1.依靠专业的优质内容输出形成社群圈层，并建立中心化的信任关系，依靠专业度建立信任感。</a:t>
            </a:r>
          </a:p>
          <a:p>
            <a:r>
              <a:rPr lang="zh-CN" altLang="en-US" sz="2000" dirty="0">
                <a:cs typeface="+mn-lt"/>
              </a:rPr>
              <a:t>2.依靠社交平台沉淀社群关系，确保和积极群员高频互动。</a:t>
            </a:r>
          </a:p>
          <a:p>
            <a:r>
              <a:rPr lang="zh-CN" altLang="en-US" sz="2000" dirty="0">
                <a:cs typeface="+mn-lt"/>
              </a:rPr>
              <a:t>3.提供和受众人群属性匹配度高的商品和服务实现流量变现，提供的商品和服务要和受众的兴趣、关注点及人群属性有较高的匹配度。</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dirty="0">
              <a:solidFill>
                <a:prstClr val="white"/>
              </a:solidFill>
              <a:latin typeface="Arial" panose="020B0604020202020204"/>
              <a:ea typeface="微软雅黑" panose="020B0503020204020204" pitchFamily="34" charset="-122"/>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sp>
        <p:nvSpPr>
          <p:cNvPr id="50" name="矩形 49"/>
          <p:cNvSpPr/>
          <p:nvPr/>
        </p:nvSpPr>
        <p:spPr>
          <a:xfrm>
            <a:off x="553436" y="1359869"/>
            <a:ext cx="7350283" cy="79842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08843"/>
            <a:r>
              <a:rPr lang="zh-CN" altLang="en-US" sz="3399" dirty="0">
                <a:solidFill>
                  <a:prstClr val="black">
                    <a:lumMod val="85000"/>
                    <a:lumOff val="15000"/>
                  </a:prstClr>
                </a:solidFill>
                <a:latin typeface="微软雅黑" panose="020B0503020204020204" pitchFamily="34" charset="-122"/>
                <a:ea typeface="微软雅黑" panose="020B0503020204020204" pitchFamily="34" charset="-122"/>
              </a:rPr>
              <a:t>案例导入</a:t>
            </a:r>
          </a:p>
        </p:txBody>
      </p:sp>
      <p:sp>
        <p:nvSpPr>
          <p:cNvPr id="51" name="矩形 50"/>
          <p:cNvSpPr/>
          <p:nvPr/>
        </p:nvSpPr>
        <p:spPr>
          <a:xfrm>
            <a:off x="1763634" y="2463251"/>
            <a:ext cx="7684261" cy="58511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608843">
              <a:lnSpc>
                <a:spcPct val="150000"/>
              </a:lnSpc>
            </a:pP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春节微博话题阅读量破亿的背后  （详见教材</a:t>
            </a:r>
            <a:r>
              <a:rPr lang="en-US" altLang="zh-CN" sz="2200" dirty="0">
                <a:solidFill>
                  <a:prstClr val="black">
                    <a:lumMod val="95000"/>
                    <a:lumOff val="5000"/>
                  </a:prstClr>
                </a:solidFill>
                <a:latin typeface="微软雅黑" panose="020B0503020204020204" pitchFamily="34" charset="-122"/>
                <a:ea typeface="微软雅黑" panose="020B0503020204020204" pitchFamily="34" charset="-122"/>
              </a:rPr>
              <a:t>P27</a:t>
            </a: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a:t>
            </a:r>
            <a:endParaRPr sz="22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875669" y="2515952"/>
            <a:ext cx="766341" cy="623825"/>
            <a:chOff x="3721100" y="3419475"/>
            <a:chExt cx="858838" cy="682626"/>
          </a:xfrm>
          <a:solidFill>
            <a:schemeClr val="accent1">
              <a:lumMod val="50000"/>
            </a:schemeClr>
          </a:solidFill>
        </p:grpSpPr>
        <p:sp>
          <p:nvSpPr>
            <p:cNvPr id="73"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4"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5"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6"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7"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grpSp>
      <p:pic>
        <p:nvPicPr>
          <p:cNvPr id="13" name="图片 5" descr="IMG_256"/>
          <p:cNvPicPr>
            <a:picLocks noChangeAspect="1"/>
          </p:cNvPicPr>
          <p:nvPr/>
        </p:nvPicPr>
        <p:blipFill>
          <a:blip r:embed="rId3"/>
          <a:stretch>
            <a:fillRect/>
          </a:stretch>
        </p:blipFill>
        <p:spPr>
          <a:xfrm>
            <a:off x="3345341" y="3139984"/>
            <a:ext cx="1766161" cy="2724154"/>
          </a:xfrm>
          <a:prstGeom prst="rect">
            <a:avLst/>
          </a:prstGeom>
          <a:noFill/>
          <a:ln w="9525">
            <a:noFill/>
          </a:ln>
        </p:spPr>
      </p:pic>
      <p:pic>
        <p:nvPicPr>
          <p:cNvPr id="12" name="图片 4" descr="IMG_257"/>
          <p:cNvPicPr>
            <a:picLocks noChangeAspect="1"/>
          </p:cNvPicPr>
          <p:nvPr/>
        </p:nvPicPr>
        <p:blipFill>
          <a:blip r:embed="rId4"/>
          <a:stretch>
            <a:fillRect/>
          </a:stretch>
        </p:blipFill>
        <p:spPr>
          <a:xfrm>
            <a:off x="5960301" y="3139984"/>
            <a:ext cx="1682995" cy="2966668"/>
          </a:xfrm>
          <a:prstGeom prst="rect">
            <a:avLst/>
          </a:prstGeom>
          <a:noFill/>
          <a:ln w="9525">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.3.2社群营销与私域流量</a:t>
            </a:r>
          </a:p>
        </p:txBody>
      </p:sp>
      <p:sp>
        <p:nvSpPr>
          <p:cNvPr id="3" name="内容占位符 2"/>
          <p:cNvSpPr>
            <a:spLocks noGrp="1"/>
          </p:cNvSpPr>
          <p:nvPr>
            <p:ph idx="1"/>
          </p:nvPr>
        </p:nvSpPr>
        <p:spPr>
          <a:xfrm>
            <a:off x="654199" y="926250"/>
            <a:ext cx="10629345" cy="3650405"/>
          </a:xfrm>
        </p:spPr>
        <p:txBody>
          <a:bodyPr>
            <a:noAutofit/>
          </a:bodyPr>
          <a:lstStyle/>
          <a:p>
            <a:r>
              <a:rPr lang="zh-CN" altLang="en-US" sz="2000" dirty="0">
                <a:cs typeface="+mn-lt"/>
              </a:rPr>
              <a:t>社群营销建立在社群的基础上，是在网络社区营销及社会化媒体营销基础上发展起来的用户连接及交流更为紧密的网络营销方式。研究社群营销，绕不过小米手机。创立之初，小米就定位于“走群众路线”，通过为用户营造参与感，打造“100个梦想的赞助商”，并借助社会化媒体形成了早期种子用户爆发。此外，小米还通过“同城会”跟用户交朋友，让发烧友最先体验产品。这极大的增加了用户的粘性和参与感。除了营造参与感，“米粉节”也是小米回馈众多米粉的节日。通过这些方式，小米凝聚了一个粘性极强的米粉社群。</a:t>
            </a:r>
          </a:p>
        </p:txBody>
      </p:sp>
      <p:pic>
        <p:nvPicPr>
          <p:cNvPr id="4" name="图片 3"/>
          <p:cNvPicPr>
            <a:picLocks noChangeAspect="1"/>
          </p:cNvPicPr>
          <p:nvPr/>
        </p:nvPicPr>
        <p:blipFill>
          <a:blip r:embed="rId3"/>
          <a:stretch>
            <a:fillRect/>
          </a:stretch>
        </p:blipFill>
        <p:spPr>
          <a:xfrm>
            <a:off x="2865392" y="3437095"/>
            <a:ext cx="5895880" cy="324727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.3.2社群营销与私域流量</a:t>
            </a:r>
          </a:p>
        </p:txBody>
      </p:sp>
      <p:sp>
        <p:nvSpPr>
          <p:cNvPr id="3" name="内容占位符 2"/>
          <p:cNvSpPr>
            <a:spLocks noGrp="1"/>
          </p:cNvSpPr>
          <p:nvPr>
            <p:ph idx="1"/>
          </p:nvPr>
        </p:nvSpPr>
        <p:spPr>
          <a:xfrm>
            <a:off x="654199" y="926250"/>
            <a:ext cx="10629345" cy="3650405"/>
          </a:xfrm>
        </p:spPr>
        <p:txBody>
          <a:bodyPr>
            <a:noAutofit/>
          </a:bodyPr>
          <a:lstStyle/>
          <a:p>
            <a:r>
              <a:rPr lang="zh-CN" altLang="en-US" sz="2000" dirty="0">
                <a:cs typeface="+mn-lt"/>
              </a:rPr>
              <a:t>用好社群营销，将会给企业、个人、社会带来</a:t>
            </a:r>
            <a:r>
              <a:rPr lang="zh-CN" altLang="en-US" sz="2000" b="1" dirty="0">
                <a:solidFill>
                  <a:schemeClr val="accent1"/>
                </a:solidFill>
                <a:cs typeface="+mn-lt"/>
              </a:rPr>
              <a:t>六大营销价值</a:t>
            </a:r>
            <a:r>
              <a:rPr lang="zh-CN" altLang="en-US" sz="2000" dirty="0">
                <a:cs typeface="+mn-lt"/>
              </a:rPr>
              <a:t>：</a:t>
            </a:r>
          </a:p>
          <a:p>
            <a:r>
              <a:rPr lang="zh-CN" altLang="en-US" sz="2000" dirty="0">
                <a:cs typeface="+mn-lt"/>
              </a:rPr>
              <a:t>1.拥抱更多潜在用户，为企业注入新的血液，继而精准定向有效转化购买，避免不必要的营销沟通成本；</a:t>
            </a:r>
          </a:p>
          <a:p>
            <a:r>
              <a:rPr lang="zh-CN" altLang="en-US" sz="2000" dirty="0">
                <a:cs typeface="+mn-lt"/>
              </a:rPr>
              <a:t>2.社群+的营销方式，极大的降低用户信任成本和品牌沟通门槛，将用户与品牌深度捆绑，提高了用户服务品质；</a:t>
            </a:r>
          </a:p>
          <a:p>
            <a:r>
              <a:rPr lang="zh-CN" altLang="en-US" sz="2000" dirty="0">
                <a:cs typeface="+mn-lt"/>
              </a:rPr>
              <a:t>3.百万级的社群，就是百万级的渠道，也是百万级的流量，可以大幅度降低了品牌渠道推广成本，为品牌主、个人协作成本上减负；</a:t>
            </a:r>
          </a:p>
          <a:p>
            <a:r>
              <a:rPr lang="zh-CN" altLang="en-US" sz="2000" dirty="0">
                <a:cs typeface="+mn-lt"/>
              </a:rPr>
              <a:t>4.构建竞争壁垒，打造品牌圈层，让用户的社交关系进行沉淀并且与商品属性进行了捆绑融合，提高群和用户之间的黏性，也让品牌更具活力；</a:t>
            </a:r>
          </a:p>
          <a:p>
            <a:r>
              <a:rPr lang="zh-CN" altLang="en-US" sz="2000" dirty="0">
                <a:cs typeface="+mn-lt"/>
              </a:rPr>
              <a:t>5.将用户沉淀为私域流量，搭建品牌用户沟通桥梁，利于后期的客户管理，配合助理式服务运营粉丝群体，最终达到提升营销转化的目的，深度捆绑价值赋能；</a:t>
            </a:r>
          </a:p>
          <a:p>
            <a:r>
              <a:rPr lang="zh-CN" altLang="en-US" sz="2000" dirty="0">
                <a:cs typeface="+mn-lt"/>
              </a:rPr>
              <a:t>6.可以打造相同取向和价值观的社群圈层，并将高度重叠的社群化圈子常态化、生活化，进而改变现实世界的生活轨迹与人际关系，社群经济对未来生活、工作、社会产生巨大影响。</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sym typeface="+mn-ea"/>
              </a:rPr>
              <a:t>2</a:t>
            </a:r>
            <a:r>
              <a:rPr dirty="0">
                <a:sym typeface="+mn-ea"/>
              </a:rPr>
              <a:t>.3.2社群营销与私域流量</a:t>
            </a:r>
            <a:endParaRPr lang="zh-CN" altLang="en-US" dirty="0">
              <a:solidFill>
                <a:srgbClr val="FF0000"/>
              </a:solidFill>
              <a:latin typeface="楷体" panose="02010609060101010101" pitchFamily="49" charset="-122"/>
              <a:ea typeface="楷体" panose="02010609060101010101" pitchFamily="49" charset="-122"/>
            </a:endParaRPr>
          </a:p>
        </p:txBody>
      </p:sp>
      <p:grpSp>
        <p:nvGrpSpPr>
          <p:cNvPr id="6" name="组合 5"/>
          <p:cNvGrpSpPr/>
          <p:nvPr/>
        </p:nvGrpSpPr>
        <p:grpSpPr>
          <a:xfrm>
            <a:off x="4785156" y="1417214"/>
            <a:ext cx="4262959" cy="4492678"/>
            <a:chOff x="4736440" y="1159567"/>
            <a:chExt cx="5277791" cy="5562196"/>
          </a:xfrm>
        </p:grpSpPr>
        <p:sp>
          <p:nvSpPr>
            <p:cNvPr id="17" name="Freeform 5"/>
            <p:cNvSpPr>
              <a:spLocks noEditPoints="1"/>
            </p:cNvSpPr>
            <p:nvPr/>
          </p:nvSpPr>
          <p:spPr bwMode="auto">
            <a:xfrm>
              <a:off x="4736440" y="1159567"/>
              <a:ext cx="5277791" cy="5562196"/>
            </a:xfrm>
            <a:custGeom>
              <a:avLst/>
              <a:gdLst>
                <a:gd name="T0" fmla="*/ 215 w 456"/>
                <a:gd name="T1" fmla="*/ 56 h 481"/>
                <a:gd name="T2" fmla="*/ 349 w 456"/>
                <a:gd name="T3" fmla="*/ 90 h 481"/>
                <a:gd name="T4" fmla="*/ 347 w 456"/>
                <a:gd name="T5" fmla="*/ 304 h 481"/>
                <a:gd name="T6" fmla="*/ 329 w 456"/>
                <a:gd name="T7" fmla="*/ 387 h 481"/>
                <a:gd name="T8" fmla="*/ 233 w 456"/>
                <a:gd name="T9" fmla="*/ 425 h 481"/>
                <a:gd name="T10" fmla="*/ 297 w 456"/>
                <a:gd name="T11" fmla="*/ 290 h 481"/>
                <a:gd name="T12" fmla="*/ 200 w 456"/>
                <a:gd name="T13" fmla="*/ 352 h 481"/>
                <a:gd name="T14" fmla="*/ 144 w 456"/>
                <a:gd name="T15" fmla="*/ 416 h 481"/>
                <a:gd name="T16" fmla="*/ 160 w 456"/>
                <a:gd name="T17" fmla="*/ 304 h 481"/>
                <a:gd name="T18" fmla="*/ 246 w 456"/>
                <a:gd name="T19" fmla="*/ 224 h 481"/>
                <a:gd name="T20" fmla="*/ 140 w 456"/>
                <a:gd name="T21" fmla="*/ 239 h 481"/>
                <a:gd name="T22" fmla="*/ 76 w 456"/>
                <a:gd name="T23" fmla="*/ 123 h 481"/>
                <a:gd name="T24" fmla="*/ 246 w 456"/>
                <a:gd name="T25" fmla="*/ 169 h 481"/>
                <a:gd name="T26" fmla="*/ 151 w 456"/>
                <a:gd name="T27" fmla="*/ 127 h 481"/>
                <a:gd name="T28" fmla="*/ 294 w 456"/>
                <a:gd name="T29" fmla="*/ 106 h 481"/>
                <a:gd name="T30" fmla="*/ 292 w 456"/>
                <a:gd name="T31" fmla="*/ 107 h 481"/>
                <a:gd name="T32" fmla="*/ 290 w 456"/>
                <a:gd name="T33" fmla="*/ 108 h 481"/>
                <a:gd name="T34" fmla="*/ 292 w 456"/>
                <a:gd name="T35" fmla="*/ 107 h 481"/>
                <a:gd name="T36" fmla="*/ 288 w 456"/>
                <a:gd name="T37" fmla="*/ 110 h 481"/>
                <a:gd name="T38" fmla="*/ 246 w 456"/>
                <a:gd name="T39" fmla="*/ 224 h 481"/>
                <a:gd name="T40" fmla="*/ 347 w 456"/>
                <a:gd name="T41" fmla="*/ 304 h 481"/>
                <a:gd name="T42" fmla="*/ 285 w 456"/>
                <a:gd name="T43" fmla="*/ 283 h 481"/>
                <a:gd name="T44" fmla="*/ 250 w 456"/>
                <a:gd name="T45" fmla="*/ 236 h 481"/>
                <a:gd name="T46" fmla="*/ 215 w 456"/>
                <a:gd name="T47" fmla="*/ 59 h 481"/>
                <a:gd name="T48" fmla="*/ 215 w 456"/>
                <a:gd name="T49" fmla="*/ 60 h 481"/>
                <a:gd name="T50" fmla="*/ 215 w 456"/>
                <a:gd name="T51" fmla="*/ 64 h 481"/>
                <a:gd name="T52" fmla="*/ 158 w 456"/>
                <a:gd name="T53" fmla="*/ 127 h 481"/>
                <a:gd name="T54" fmla="*/ 325 w 456"/>
                <a:gd name="T55" fmla="*/ 383 h 481"/>
                <a:gd name="T56" fmla="*/ 326 w 456"/>
                <a:gd name="T57" fmla="*/ 384 h 481"/>
                <a:gd name="T58" fmla="*/ 327 w 456"/>
                <a:gd name="T59" fmla="*/ 385 h 481"/>
                <a:gd name="T60" fmla="*/ 328 w 456"/>
                <a:gd name="T61" fmla="*/ 386 h 481"/>
                <a:gd name="T62" fmla="*/ 329 w 456"/>
                <a:gd name="T63" fmla="*/ 387 h 481"/>
                <a:gd name="T64" fmla="*/ 271 w 456"/>
                <a:gd name="T65" fmla="*/ 373 h 481"/>
                <a:gd name="T66" fmla="*/ 272 w 456"/>
                <a:gd name="T67" fmla="*/ 372 h 481"/>
                <a:gd name="T68" fmla="*/ 274 w 456"/>
                <a:gd name="T69" fmla="*/ 372 h 481"/>
                <a:gd name="T70" fmla="*/ 275 w 456"/>
                <a:gd name="T71" fmla="*/ 372 h 481"/>
                <a:gd name="T72" fmla="*/ 276 w 456"/>
                <a:gd name="T73" fmla="*/ 371 h 481"/>
                <a:gd name="T74" fmla="*/ 278 w 456"/>
                <a:gd name="T75" fmla="*/ 371 h 481"/>
                <a:gd name="T76" fmla="*/ 278 w 456"/>
                <a:gd name="T77" fmla="*/ 371 h 481"/>
                <a:gd name="T78" fmla="*/ 141 w 456"/>
                <a:gd name="T79" fmla="*/ 161 h 481"/>
                <a:gd name="T80" fmla="*/ 142 w 456"/>
                <a:gd name="T81" fmla="*/ 162 h 481"/>
                <a:gd name="T82" fmla="*/ 143 w 456"/>
                <a:gd name="T83" fmla="*/ 233 h 481"/>
                <a:gd name="T84" fmla="*/ 142 w 456"/>
                <a:gd name="T85" fmla="*/ 234 h 481"/>
                <a:gd name="T86" fmla="*/ 141 w 456"/>
                <a:gd name="T87" fmla="*/ 236 h 481"/>
                <a:gd name="T88" fmla="*/ 141 w 456"/>
                <a:gd name="T89" fmla="*/ 237 h 481"/>
                <a:gd name="T90" fmla="*/ 140 w 456"/>
                <a:gd name="T91" fmla="*/ 239 h 481"/>
                <a:gd name="T92" fmla="*/ 162 w 456"/>
                <a:gd name="T93" fmla="*/ 305 h 481"/>
                <a:gd name="T94" fmla="*/ 164 w 456"/>
                <a:gd name="T95" fmla="*/ 306 h 481"/>
                <a:gd name="T96" fmla="*/ 166 w 456"/>
                <a:gd name="T97" fmla="*/ 306 h 481"/>
                <a:gd name="T98" fmla="*/ 166 w 456"/>
                <a:gd name="T99" fmla="*/ 306 h 481"/>
                <a:gd name="T100" fmla="*/ 199 w 456"/>
                <a:gd name="T101" fmla="*/ 344 h 481"/>
                <a:gd name="T102" fmla="*/ 199 w 456"/>
                <a:gd name="T103" fmla="*/ 346 h 481"/>
                <a:gd name="T104" fmla="*/ 199 w 456"/>
                <a:gd name="T105" fmla="*/ 347 h 481"/>
                <a:gd name="T106" fmla="*/ 200 w 456"/>
                <a:gd name="T107" fmla="*/ 349 h 481"/>
                <a:gd name="T108" fmla="*/ 200 w 456"/>
                <a:gd name="T109" fmla="*/ 35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481">
                  <a:moveTo>
                    <a:pt x="151" y="0"/>
                  </a:moveTo>
                  <a:cubicBezTo>
                    <a:pt x="184" y="0"/>
                    <a:pt x="212" y="25"/>
                    <a:pt x="215" y="57"/>
                  </a:cubicBezTo>
                  <a:cubicBezTo>
                    <a:pt x="215" y="57"/>
                    <a:pt x="215" y="56"/>
                    <a:pt x="215" y="56"/>
                  </a:cubicBezTo>
                  <a:cubicBezTo>
                    <a:pt x="239" y="102"/>
                    <a:pt x="265" y="118"/>
                    <a:pt x="294" y="105"/>
                  </a:cubicBezTo>
                  <a:cubicBezTo>
                    <a:pt x="294" y="106"/>
                    <a:pt x="294" y="106"/>
                    <a:pt x="294" y="106"/>
                  </a:cubicBezTo>
                  <a:cubicBezTo>
                    <a:pt x="310" y="96"/>
                    <a:pt x="329" y="90"/>
                    <a:pt x="349" y="90"/>
                  </a:cubicBezTo>
                  <a:cubicBezTo>
                    <a:pt x="409" y="90"/>
                    <a:pt x="456" y="138"/>
                    <a:pt x="456" y="197"/>
                  </a:cubicBezTo>
                  <a:cubicBezTo>
                    <a:pt x="456" y="256"/>
                    <a:pt x="409" y="304"/>
                    <a:pt x="349" y="304"/>
                  </a:cubicBezTo>
                  <a:cubicBezTo>
                    <a:pt x="349" y="304"/>
                    <a:pt x="348" y="304"/>
                    <a:pt x="347" y="304"/>
                  </a:cubicBezTo>
                  <a:cubicBezTo>
                    <a:pt x="348" y="304"/>
                    <a:pt x="349" y="304"/>
                    <a:pt x="349" y="304"/>
                  </a:cubicBezTo>
                  <a:cubicBezTo>
                    <a:pt x="327" y="333"/>
                    <a:pt x="320" y="361"/>
                    <a:pt x="329" y="387"/>
                  </a:cubicBezTo>
                  <a:cubicBezTo>
                    <a:pt x="329" y="387"/>
                    <a:pt x="329" y="387"/>
                    <a:pt x="329" y="387"/>
                  </a:cubicBezTo>
                  <a:cubicBezTo>
                    <a:pt x="339" y="397"/>
                    <a:pt x="344" y="410"/>
                    <a:pt x="344" y="425"/>
                  </a:cubicBezTo>
                  <a:cubicBezTo>
                    <a:pt x="344" y="456"/>
                    <a:pt x="320" y="481"/>
                    <a:pt x="289" y="481"/>
                  </a:cubicBezTo>
                  <a:cubicBezTo>
                    <a:pt x="258" y="481"/>
                    <a:pt x="233" y="456"/>
                    <a:pt x="233" y="425"/>
                  </a:cubicBezTo>
                  <a:cubicBezTo>
                    <a:pt x="233" y="401"/>
                    <a:pt x="249" y="381"/>
                    <a:pt x="270" y="373"/>
                  </a:cubicBezTo>
                  <a:cubicBezTo>
                    <a:pt x="269" y="373"/>
                    <a:pt x="269" y="373"/>
                    <a:pt x="269" y="374"/>
                  </a:cubicBezTo>
                  <a:cubicBezTo>
                    <a:pt x="292" y="350"/>
                    <a:pt x="302" y="323"/>
                    <a:pt x="297" y="290"/>
                  </a:cubicBezTo>
                  <a:cubicBezTo>
                    <a:pt x="303" y="294"/>
                    <a:pt x="286" y="283"/>
                    <a:pt x="285" y="283"/>
                  </a:cubicBezTo>
                  <a:cubicBezTo>
                    <a:pt x="286" y="283"/>
                    <a:pt x="287" y="284"/>
                    <a:pt x="287" y="284"/>
                  </a:cubicBezTo>
                  <a:cubicBezTo>
                    <a:pt x="259" y="282"/>
                    <a:pt x="230" y="305"/>
                    <a:pt x="200" y="352"/>
                  </a:cubicBezTo>
                  <a:cubicBezTo>
                    <a:pt x="200" y="352"/>
                    <a:pt x="200" y="352"/>
                    <a:pt x="200" y="351"/>
                  </a:cubicBezTo>
                  <a:cubicBezTo>
                    <a:pt x="200" y="354"/>
                    <a:pt x="201" y="356"/>
                    <a:pt x="201" y="359"/>
                  </a:cubicBezTo>
                  <a:cubicBezTo>
                    <a:pt x="201" y="390"/>
                    <a:pt x="175" y="416"/>
                    <a:pt x="144" y="416"/>
                  </a:cubicBezTo>
                  <a:cubicBezTo>
                    <a:pt x="112" y="416"/>
                    <a:pt x="86" y="390"/>
                    <a:pt x="86" y="359"/>
                  </a:cubicBezTo>
                  <a:cubicBezTo>
                    <a:pt x="86" y="327"/>
                    <a:pt x="112" y="302"/>
                    <a:pt x="144" y="302"/>
                  </a:cubicBezTo>
                  <a:cubicBezTo>
                    <a:pt x="149" y="302"/>
                    <a:pt x="155" y="302"/>
                    <a:pt x="160" y="304"/>
                  </a:cubicBezTo>
                  <a:cubicBezTo>
                    <a:pt x="160" y="304"/>
                    <a:pt x="160" y="304"/>
                    <a:pt x="160" y="304"/>
                  </a:cubicBezTo>
                  <a:cubicBezTo>
                    <a:pt x="209" y="296"/>
                    <a:pt x="239" y="273"/>
                    <a:pt x="250" y="236"/>
                  </a:cubicBezTo>
                  <a:cubicBezTo>
                    <a:pt x="250" y="237"/>
                    <a:pt x="246" y="226"/>
                    <a:pt x="246" y="224"/>
                  </a:cubicBezTo>
                  <a:cubicBezTo>
                    <a:pt x="246" y="225"/>
                    <a:pt x="246" y="226"/>
                    <a:pt x="246" y="226"/>
                  </a:cubicBezTo>
                  <a:cubicBezTo>
                    <a:pt x="208" y="205"/>
                    <a:pt x="172" y="210"/>
                    <a:pt x="139" y="239"/>
                  </a:cubicBezTo>
                  <a:cubicBezTo>
                    <a:pt x="140" y="239"/>
                    <a:pt x="140" y="239"/>
                    <a:pt x="140" y="239"/>
                  </a:cubicBezTo>
                  <a:cubicBezTo>
                    <a:pt x="126" y="260"/>
                    <a:pt x="103" y="274"/>
                    <a:pt x="76" y="274"/>
                  </a:cubicBezTo>
                  <a:cubicBezTo>
                    <a:pt x="34" y="274"/>
                    <a:pt x="0" y="240"/>
                    <a:pt x="0" y="198"/>
                  </a:cubicBezTo>
                  <a:cubicBezTo>
                    <a:pt x="0" y="156"/>
                    <a:pt x="34" y="123"/>
                    <a:pt x="76" y="123"/>
                  </a:cubicBezTo>
                  <a:cubicBezTo>
                    <a:pt x="104" y="123"/>
                    <a:pt x="128" y="138"/>
                    <a:pt x="141" y="160"/>
                  </a:cubicBezTo>
                  <a:cubicBezTo>
                    <a:pt x="141" y="160"/>
                    <a:pt x="141" y="160"/>
                    <a:pt x="141" y="160"/>
                  </a:cubicBezTo>
                  <a:cubicBezTo>
                    <a:pt x="177" y="187"/>
                    <a:pt x="212" y="190"/>
                    <a:pt x="246" y="169"/>
                  </a:cubicBezTo>
                  <a:cubicBezTo>
                    <a:pt x="237" y="141"/>
                    <a:pt x="208" y="126"/>
                    <a:pt x="158" y="127"/>
                  </a:cubicBezTo>
                  <a:cubicBezTo>
                    <a:pt x="158" y="127"/>
                    <a:pt x="158" y="127"/>
                    <a:pt x="158" y="127"/>
                  </a:cubicBezTo>
                  <a:cubicBezTo>
                    <a:pt x="156" y="127"/>
                    <a:pt x="154" y="127"/>
                    <a:pt x="151" y="127"/>
                  </a:cubicBezTo>
                  <a:cubicBezTo>
                    <a:pt x="116" y="127"/>
                    <a:pt x="88" y="99"/>
                    <a:pt x="88" y="64"/>
                  </a:cubicBezTo>
                  <a:cubicBezTo>
                    <a:pt x="88" y="28"/>
                    <a:pt x="116" y="0"/>
                    <a:pt x="151" y="0"/>
                  </a:cubicBezTo>
                  <a:close/>
                  <a:moveTo>
                    <a:pt x="294" y="106"/>
                  </a:moveTo>
                  <a:cubicBezTo>
                    <a:pt x="293" y="106"/>
                    <a:pt x="292" y="107"/>
                    <a:pt x="292" y="107"/>
                  </a:cubicBezTo>
                  <a:cubicBezTo>
                    <a:pt x="292" y="107"/>
                    <a:pt x="293" y="106"/>
                    <a:pt x="294" y="106"/>
                  </a:cubicBezTo>
                  <a:close/>
                  <a:moveTo>
                    <a:pt x="292" y="107"/>
                  </a:moveTo>
                  <a:cubicBezTo>
                    <a:pt x="292" y="107"/>
                    <a:pt x="292" y="107"/>
                    <a:pt x="292" y="107"/>
                  </a:cubicBezTo>
                  <a:cubicBezTo>
                    <a:pt x="291" y="107"/>
                    <a:pt x="290" y="108"/>
                    <a:pt x="290" y="108"/>
                  </a:cubicBezTo>
                  <a:cubicBezTo>
                    <a:pt x="290" y="108"/>
                    <a:pt x="290" y="108"/>
                    <a:pt x="290" y="108"/>
                  </a:cubicBezTo>
                  <a:cubicBezTo>
                    <a:pt x="289" y="109"/>
                    <a:pt x="288" y="109"/>
                    <a:pt x="288" y="110"/>
                  </a:cubicBezTo>
                  <a:cubicBezTo>
                    <a:pt x="288" y="109"/>
                    <a:pt x="289" y="109"/>
                    <a:pt x="290" y="108"/>
                  </a:cubicBezTo>
                  <a:cubicBezTo>
                    <a:pt x="292" y="107"/>
                    <a:pt x="292" y="107"/>
                    <a:pt x="292" y="107"/>
                  </a:cubicBezTo>
                  <a:close/>
                  <a:moveTo>
                    <a:pt x="288" y="110"/>
                  </a:moveTo>
                  <a:cubicBezTo>
                    <a:pt x="287" y="110"/>
                    <a:pt x="286" y="111"/>
                    <a:pt x="285" y="111"/>
                  </a:cubicBezTo>
                  <a:cubicBezTo>
                    <a:pt x="286" y="111"/>
                    <a:pt x="287" y="110"/>
                    <a:pt x="288" y="110"/>
                  </a:cubicBezTo>
                  <a:close/>
                  <a:moveTo>
                    <a:pt x="285" y="111"/>
                  </a:moveTo>
                  <a:cubicBezTo>
                    <a:pt x="283" y="113"/>
                    <a:pt x="283" y="113"/>
                    <a:pt x="285" y="111"/>
                  </a:cubicBezTo>
                  <a:close/>
                  <a:moveTo>
                    <a:pt x="246" y="224"/>
                  </a:moveTo>
                  <a:cubicBezTo>
                    <a:pt x="244" y="218"/>
                    <a:pt x="244" y="218"/>
                    <a:pt x="246" y="224"/>
                  </a:cubicBezTo>
                  <a:close/>
                  <a:moveTo>
                    <a:pt x="347" y="304"/>
                  </a:moveTo>
                  <a:cubicBezTo>
                    <a:pt x="344" y="304"/>
                    <a:pt x="344" y="304"/>
                    <a:pt x="347" y="304"/>
                  </a:cubicBezTo>
                  <a:close/>
                  <a:moveTo>
                    <a:pt x="298" y="291"/>
                  </a:moveTo>
                  <a:cubicBezTo>
                    <a:pt x="304" y="294"/>
                    <a:pt x="304" y="294"/>
                    <a:pt x="298" y="291"/>
                  </a:cubicBezTo>
                  <a:close/>
                  <a:moveTo>
                    <a:pt x="285" y="283"/>
                  </a:moveTo>
                  <a:cubicBezTo>
                    <a:pt x="283" y="281"/>
                    <a:pt x="283" y="281"/>
                    <a:pt x="285" y="283"/>
                  </a:cubicBezTo>
                  <a:close/>
                  <a:moveTo>
                    <a:pt x="251" y="239"/>
                  </a:moveTo>
                  <a:cubicBezTo>
                    <a:pt x="251" y="238"/>
                    <a:pt x="250" y="237"/>
                    <a:pt x="250" y="236"/>
                  </a:cubicBezTo>
                  <a:cubicBezTo>
                    <a:pt x="250" y="237"/>
                    <a:pt x="251" y="238"/>
                    <a:pt x="251" y="239"/>
                  </a:cubicBezTo>
                  <a:close/>
                  <a:moveTo>
                    <a:pt x="215" y="57"/>
                  </a:moveTo>
                  <a:cubicBezTo>
                    <a:pt x="215" y="58"/>
                    <a:pt x="215" y="58"/>
                    <a:pt x="215" y="59"/>
                  </a:cubicBezTo>
                  <a:cubicBezTo>
                    <a:pt x="215" y="58"/>
                    <a:pt x="215" y="58"/>
                    <a:pt x="215" y="57"/>
                  </a:cubicBezTo>
                  <a:close/>
                  <a:moveTo>
                    <a:pt x="215" y="59"/>
                  </a:moveTo>
                  <a:cubicBezTo>
                    <a:pt x="215" y="59"/>
                    <a:pt x="215" y="60"/>
                    <a:pt x="215" y="60"/>
                  </a:cubicBezTo>
                  <a:cubicBezTo>
                    <a:pt x="215" y="60"/>
                    <a:pt x="215" y="59"/>
                    <a:pt x="215" y="59"/>
                  </a:cubicBezTo>
                  <a:close/>
                  <a:moveTo>
                    <a:pt x="215" y="60"/>
                  </a:moveTo>
                  <a:cubicBezTo>
                    <a:pt x="215" y="61"/>
                    <a:pt x="215" y="63"/>
                    <a:pt x="215" y="64"/>
                  </a:cubicBezTo>
                  <a:cubicBezTo>
                    <a:pt x="215" y="65"/>
                    <a:pt x="215" y="65"/>
                    <a:pt x="215" y="64"/>
                  </a:cubicBezTo>
                  <a:cubicBezTo>
                    <a:pt x="215" y="63"/>
                    <a:pt x="215" y="61"/>
                    <a:pt x="215" y="60"/>
                  </a:cubicBezTo>
                  <a:close/>
                  <a:moveTo>
                    <a:pt x="158" y="127"/>
                  </a:moveTo>
                  <a:cubicBezTo>
                    <a:pt x="160" y="127"/>
                    <a:pt x="160" y="127"/>
                    <a:pt x="158" y="127"/>
                  </a:cubicBezTo>
                  <a:close/>
                  <a:moveTo>
                    <a:pt x="324" y="382"/>
                  </a:moveTo>
                  <a:cubicBezTo>
                    <a:pt x="325" y="383"/>
                    <a:pt x="325" y="383"/>
                    <a:pt x="325" y="383"/>
                  </a:cubicBezTo>
                  <a:cubicBezTo>
                    <a:pt x="325" y="383"/>
                    <a:pt x="325" y="383"/>
                    <a:pt x="324" y="382"/>
                  </a:cubicBezTo>
                  <a:close/>
                  <a:moveTo>
                    <a:pt x="325" y="383"/>
                  </a:moveTo>
                  <a:cubicBezTo>
                    <a:pt x="326" y="384"/>
                    <a:pt x="326" y="384"/>
                    <a:pt x="326" y="384"/>
                  </a:cubicBezTo>
                  <a:cubicBezTo>
                    <a:pt x="326" y="384"/>
                    <a:pt x="326" y="384"/>
                    <a:pt x="325" y="383"/>
                  </a:cubicBezTo>
                  <a:close/>
                  <a:moveTo>
                    <a:pt x="326" y="384"/>
                  </a:moveTo>
                  <a:cubicBezTo>
                    <a:pt x="327" y="384"/>
                    <a:pt x="327" y="385"/>
                    <a:pt x="327" y="385"/>
                  </a:cubicBezTo>
                  <a:cubicBezTo>
                    <a:pt x="327" y="385"/>
                    <a:pt x="327" y="384"/>
                    <a:pt x="326" y="384"/>
                  </a:cubicBezTo>
                  <a:close/>
                  <a:moveTo>
                    <a:pt x="327" y="385"/>
                  </a:moveTo>
                  <a:cubicBezTo>
                    <a:pt x="327" y="385"/>
                    <a:pt x="328" y="386"/>
                    <a:pt x="328" y="386"/>
                  </a:cubicBezTo>
                  <a:cubicBezTo>
                    <a:pt x="328" y="386"/>
                    <a:pt x="327" y="385"/>
                    <a:pt x="327" y="385"/>
                  </a:cubicBezTo>
                  <a:close/>
                  <a:moveTo>
                    <a:pt x="328" y="386"/>
                  </a:moveTo>
                  <a:cubicBezTo>
                    <a:pt x="328" y="386"/>
                    <a:pt x="329" y="387"/>
                    <a:pt x="329" y="387"/>
                  </a:cubicBezTo>
                  <a:cubicBezTo>
                    <a:pt x="329" y="387"/>
                    <a:pt x="328" y="386"/>
                    <a:pt x="328" y="386"/>
                  </a:cubicBezTo>
                  <a:close/>
                  <a:moveTo>
                    <a:pt x="270" y="373"/>
                  </a:moveTo>
                  <a:cubicBezTo>
                    <a:pt x="270" y="373"/>
                    <a:pt x="271" y="373"/>
                    <a:pt x="271" y="373"/>
                  </a:cubicBezTo>
                  <a:cubicBezTo>
                    <a:pt x="271" y="373"/>
                    <a:pt x="270" y="373"/>
                    <a:pt x="270" y="373"/>
                  </a:cubicBezTo>
                  <a:close/>
                  <a:moveTo>
                    <a:pt x="271" y="373"/>
                  </a:moveTo>
                  <a:cubicBezTo>
                    <a:pt x="272" y="373"/>
                    <a:pt x="272" y="372"/>
                    <a:pt x="272" y="372"/>
                  </a:cubicBezTo>
                  <a:cubicBezTo>
                    <a:pt x="272" y="372"/>
                    <a:pt x="272" y="373"/>
                    <a:pt x="271" y="373"/>
                  </a:cubicBezTo>
                  <a:close/>
                  <a:moveTo>
                    <a:pt x="272" y="372"/>
                  </a:moveTo>
                  <a:cubicBezTo>
                    <a:pt x="273" y="372"/>
                    <a:pt x="273" y="372"/>
                    <a:pt x="274" y="372"/>
                  </a:cubicBezTo>
                  <a:cubicBezTo>
                    <a:pt x="273" y="372"/>
                    <a:pt x="273" y="372"/>
                    <a:pt x="272" y="372"/>
                  </a:cubicBezTo>
                  <a:close/>
                  <a:moveTo>
                    <a:pt x="274" y="372"/>
                  </a:moveTo>
                  <a:cubicBezTo>
                    <a:pt x="275" y="372"/>
                    <a:pt x="275" y="372"/>
                    <a:pt x="275" y="372"/>
                  </a:cubicBezTo>
                  <a:cubicBezTo>
                    <a:pt x="275" y="372"/>
                    <a:pt x="274" y="372"/>
                    <a:pt x="274" y="372"/>
                  </a:cubicBezTo>
                  <a:close/>
                  <a:moveTo>
                    <a:pt x="275" y="372"/>
                  </a:moveTo>
                  <a:cubicBezTo>
                    <a:pt x="275" y="371"/>
                    <a:pt x="276" y="371"/>
                    <a:pt x="276" y="371"/>
                  </a:cubicBezTo>
                  <a:cubicBezTo>
                    <a:pt x="276" y="371"/>
                    <a:pt x="275" y="371"/>
                    <a:pt x="275" y="372"/>
                  </a:cubicBezTo>
                  <a:close/>
                  <a:moveTo>
                    <a:pt x="276" y="371"/>
                  </a:moveTo>
                  <a:cubicBezTo>
                    <a:pt x="277" y="371"/>
                    <a:pt x="277" y="371"/>
                    <a:pt x="278" y="371"/>
                  </a:cubicBezTo>
                  <a:cubicBezTo>
                    <a:pt x="277" y="371"/>
                    <a:pt x="277" y="371"/>
                    <a:pt x="276" y="371"/>
                  </a:cubicBezTo>
                  <a:close/>
                  <a:moveTo>
                    <a:pt x="278" y="371"/>
                  </a:moveTo>
                  <a:cubicBezTo>
                    <a:pt x="281" y="370"/>
                    <a:pt x="281" y="370"/>
                    <a:pt x="278" y="371"/>
                  </a:cubicBezTo>
                  <a:close/>
                  <a:moveTo>
                    <a:pt x="141" y="161"/>
                  </a:moveTo>
                  <a:cubicBezTo>
                    <a:pt x="142" y="161"/>
                    <a:pt x="142" y="162"/>
                    <a:pt x="142" y="162"/>
                  </a:cubicBezTo>
                  <a:cubicBezTo>
                    <a:pt x="142" y="162"/>
                    <a:pt x="142" y="161"/>
                    <a:pt x="141" y="161"/>
                  </a:cubicBezTo>
                  <a:close/>
                  <a:moveTo>
                    <a:pt x="142" y="162"/>
                  </a:moveTo>
                  <a:cubicBezTo>
                    <a:pt x="143" y="163"/>
                    <a:pt x="143" y="163"/>
                    <a:pt x="143" y="164"/>
                  </a:cubicBezTo>
                  <a:cubicBezTo>
                    <a:pt x="143" y="163"/>
                    <a:pt x="143" y="163"/>
                    <a:pt x="142" y="162"/>
                  </a:cubicBezTo>
                  <a:close/>
                  <a:moveTo>
                    <a:pt x="143" y="164"/>
                  </a:moveTo>
                  <a:cubicBezTo>
                    <a:pt x="144" y="166"/>
                    <a:pt x="144" y="166"/>
                    <a:pt x="143" y="164"/>
                  </a:cubicBezTo>
                  <a:close/>
                  <a:moveTo>
                    <a:pt x="143" y="233"/>
                  </a:moveTo>
                  <a:cubicBezTo>
                    <a:pt x="144" y="231"/>
                    <a:pt x="144" y="231"/>
                    <a:pt x="143" y="233"/>
                  </a:cubicBezTo>
                  <a:close/>
                  <a:moveTo>
                    <a:pt x="143" y="233"/>
                  </a:moveTo>
                  <a:cubicBezTo>
                    <a:pt x="143" y="233"/>
                    <a:pt x="143" y="234"/>
                    <a:pt x="142" y="234"/>
                  </a:cubicBezTo>
                  <a:cubicBezTo>
                    <a:pt x="143" y="234"/>
                    <a:pt x="143" y="233"/>
                    <a:pt x="143" y="233"/>
                  </a:cubicBezTo>
                  <a:close/>
                  <a:moveTo>
                    <a:pt x="142" y="234"/>
                  </a:moveTo>
                  <a:cubicBezTo>
                    <a:pt x="142" y="235"/>
                    <a:pt x="142" y="235"/>
                    <a:pt x="141" y="236"/>
                  </a:cubicBezTo>
                  <a:cubicBezTo>
                    <a:pt x="142" y="235"/>
                    <a:pt x="142" y="235"/>
                    <a:pt x="142" y="234"/>
                  </a:cubicBezTo>
                  <a:close/>
                  <a:moveTo>
                    <a:pt x="141" y="236"/>
                  </a:moveTo>
                  <a:cubicBezTo>
                    <a:pt x="141" y="236"/>
                    <a:pt x="141" y="237"/>
                    <a:pt x="141" y="237"/>
                  </a:cubicBezTo>
                  <a:cubicBezTo>
                    <a:pt x="141" y="237"/>
                    <a:pt x="141" y="236"/>
                    <a:pt x="141" y="236"/>
                  </a:cubicBezTo>
                  <a:close/>
                  <a:moveTo>
                    <a:pt x="141" y="237"/>
                  </a:moveTo>
                  <a:cubicBezTo>
                    <a:pt x="140" y="238"/>
                    <a:pt x="140" y="238"/>
                    <a:pt x="140" y="239"/>
                  </a:cubicBezTo>
                  <a:cubicBezTo>
                    <a:pt x="140" y="238"/>
                    <a:pt x="140" y="238"/>
                    <a:pt x="141" y="237"/>
                  </a:cubicBezTo>
                  <a:close/>
                  <a:moveTo>
                    <a:pt x="161" y="304"/>
                  </a:moveTo>
                  <a:cubicBezTo>
                    <a:pt x="161" y="304"/>
                    <a:pt x="161" y="304"/>
                    <a:pt x="162" y="305"/>
                  </a:cubicBezTo>
                  <a:cubicBezTo>
                    <a:pt x="161" y="304"/>
                    <a:pt x="161" y="304"/>
                    <a:pt x="161" y="304"/>
                  </a:cubicBezTo>
                  <a:close/>
                  <a:moveTo>
                    <a:pt x="162" y="305"/>
                  </a:moveTo>
                  <a:cubicBezTo>
                    <a:pt x="163" y="305"/>
                    <a:pt x="164" y="305"/>
                    <a:pt x="164" y="306"/>
                  </a:cubicBezTo>
                  <a:cubicBezTo>
                    <a:pt x="164" y="305"/>
                    <a:pt x="163" y="305"/>
                    <a:pt x="162" y="305"/>
                  </a:cubicBezTo>
                  <a:close/>
                  <a:moveTo>
                    <a:pt x="165" y="306"/>
                  </a:moveTo>
                  <a:cubicBezTo>
                    <a:pt x="165" y="306"/>
                    <a:pt x="165" y="306"/>
                    <a:pt x="166" y="306"/>
                  </a:cubicBezTo>
                  <a:cubicBezTo>
                    <a:pt x="165" y="306"/>
                    <a:pt x="165" y="306"/>
                    <a:pt x="165" y="306"/>
                  </a:cubicBezTo>
                  <a:close/>
                  <a:moveTo>
                    <a:pt x="166" y="306"/>
                  </a:moveTo>
                  <a:cubicBezTo>
                    <a:pt x="167" y="307"/>
                    <a:pt x="167" y="307"/>
                    <a:pt x="166" y="306"/>
                  </a:cubicBezTo>
                  <a:close/>
                  <a:moveTo>
                    <a:pt x="199" y="344"/>
                  </a:moveTo>
                  <a:cubicBezTo>
                    <a:pt x="198" y="343"/>
                    <a:pt x="198" y="343"/>
                    <a:pt x="199" y="344"/>
                  </a:cubicBezTo>
                  <a:close/>
                  <a:moveTo>
                    <a:pt x="199" y="344"/>
                  </a:moveTo>
                  <a:cubicBezTo>
                    <a:pt x="199" y="345"/>
                    <a:pt x="199" y="345"/>
                    <a:pt x="199" y="346"/>
                  </a:cubicBezTo>
                  <a:cubicBezTo>
                    <a:pt x="199" y="345"/>
                    <a:pt x="199" y="345"/>
                    <a:pt x="199" y="344"/>
                  </a:cubicBezTo>
                  <a:close/>
                  <a:moveTo>
                    <a:pt x="199" y="346"/>
                  </a:moveTo>
                  <a:cubicBezTo>
                    <a:pt x="199" y="346"/>
                    <a:pt x="199" y="347"/>
                    <a:pt x="199" y="347"/>
                  </a:cubicBezTo>
                  <a:cubicBezTo>
                    <a:pt x="199" y="347"/>
                    <a:pt x="199" y="346"/>
                    <a:pt x="199" y="346"/>
                  </a:cubicBezTo>
                  <a:close/>
                  <a:moveTo>
                    <a:pt x="199" y="347"/>
                  </a:moveTo>
                  <a:cubicBezTo>
                    <a:pt x="200" y="348"/>
                    <a:pt x="200" y="348"/>
                    <a:pt x="200" y="349"/>
                  </a:cubicBezTo>
                  <a:cubicBezTo>
                    <a:pt x="200" y="348"/>
                    <a:pt x="200" y="348"/>
                    <a:pt x="199" y="347"/>
                  </a:cubicBezTo>
                  <a:close/>
                  <a:moveTo>
                    <a:pt x="200" y="349"/>
                  </a:moveTo>
                  <a:cubicBezTo>
                    <a:pt x="200" y="349"/>
                    <a:pt x="200" y="349"/>
                    <a:pt x="200" y="350"/>
                  </a:cubicBezTo>
                  <a:cubicBezTo>
                    <a:pt x="200" y="349"/>
                    <a:pt x="200" y="349"/>
                    <a:pt x="200" y="349"/>
                  </a:cubicBezTo>
                  <a:close/>
                  <a:moveTo>
                    <a:pt x="200" y="350"/>
                  </a:moveTo>
                  <a:cubicBezTo>
                    <a:pt x="200" y="350"/>
                    <a:pt x="200" y="351"/>
                    <a:pt x="200" y="351"/>
                  </a:cubicBezTo>
                  <a:cubicBezTo>
                    <a:pt x="200" y="351"/>
                    <a:pt x="200" y="350"/>
                    <a:pt x="200" y="350"/>
                  </a:cubicBezTo>
                  <a:close/>
                </a:path>
              </a:pathLst>
            </a:custGeom>
            <a:solidFill>
              <a:srgbClr val="3A98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defTabSz="608843"/>
              <a:endParaRPr lang="zh-CN" altLang="en-US" sz="2400">
                <a:solidFill>
                  <a:prstClr val="white"/>
                </a:solidFill>
                <a:latin typeface="Times New Roman"/>
                <a:ea typeface="微软雅黑"/>
              </a:endParaRPr>
            </a:p>
          </p:txBody>
        </p:sp>
        <p:sp>
          <p:nvSpPr>
            <p:cNvPr id="18" name="椭圆 17"/>
            <p:cNvSpPr/>
            <p:nvPr/>
          </p:nvSpPr>
          <p:spPr>
            <a:xfrm>
              <a:off x="4736440" y="2588938"/>
              <a:ext cx="1741874" cy="1740967"/>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5399" b="1" dirty="0">
                  <a:solidFill>
                    <a:prstClr val="white"/>
                  </a:solidFill>
                  <a:latin typeface="Times New Roman"/>
                  <a:ea typeface="微软雅黑"/>
                </a:rPr>
                <a:t>2</a:t>
              </a:r>
              <a:endParaRPr lang="zh-CN" altLang="en-US" sz="5399" b="1" dirty="0">
                <a:solidFill>
                  <a:prstClr val="white"/>
                </a:solidFill>
                <a:latin typeface="Times New Roman"/>
                <a:ea typeface="微软雅黑"/>
              </a:endParaRPr>
            </a:p>
          </p:txBody>
        </p:sp>
        <p:sp>
          <p:nvSpPr>
            <p:cNvPr id="19" name="椭圆 18"/>
            <p:cNvSpPr/>
            <p:nvPr/>
          </p:nvSpPr>
          <p:spPr>
            <a:xfrm>
              <a:off x="5753530" y="4672167"/>
              <a:ext cx="1286684" cy="1286014"/>
            </a:xfrm>
            <a:prstGeom prst="ellipse">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5399" b="1" dirty="0">
                  <a:solidFill>
                    <a:prstClr val="white"/>
                  </a:solidFill>
                  <a:latin typeface="Times New Roman"/>
                  <a:ea typeface="微软雅黑"/>
                </a:rPr>
                <a:t>3</a:t>
              </a:r>
              <a:endParaRPr lang="zh-CN" altLang="en-US" sz="5399" b="1" dirty="0">
                <a:solidFill>
                  <a:prstClr val="white"/>
                </a:solidFill>
                <a:latin typeface="Times New Roman"/>
                <a:ea typeface="微软雅黑"/>
              </a:endParaRPr>
            </a:p>
          </p:txBody>
        </p:sp>
        <p:sp>
          <p:nvSpPr>
            <p:cNvPr id="20" name="椭圆 19"/>
            <p:cNvSpPr/>
            <p:nvPr/>
          </p:nvSpPr>
          <p:spPr>
            <a:xfrm>
              <a:off x="7418266" y="5428115"/>
              <a:ext cx="1285648" cy="1284979"/>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5399" b="1" dirty="0">
                  <a:solidFill>
                    <a:prstClr val="white"/>
                  </a:solidFill>
                  <a:latin typeface="Times New Roman"/>
                  <a:ea typeface="微软雅黑"/>
                </a:rPr>
                <a:t>4</a:t>
              </a:r>
              <a:endParaRPr lang="zh-CN" altLang="en-US" sz="5399" b="1" dirty="0">
                <a:solidFill>
                  <a:prstClr val="white"/>
                </a:solidFill>
                <a:latin typeface="Times New Roman"/>
                <a:ea typeface="微软雅黑"/>
              </a:endParaRPr>
            </a:p>
          </p:txBody>
        </p:sp>
        <p:sp>
          <p:nvSpPr>
            <p:cNvPr id="21" name="椭圆 20"/>
            <p:cNvSpPr/>
            <p:nvPr/>
          </p:nvSpPr>
          <p:spPr>
            <a:xfrm>
              <a:off x="5753531" y="1159568"/>
              <a:ext cx="1443200" cy="1442449"/>
            </a:xfrm>
            <a:prstGeom prst="ellipse">
              <a:avLst/>
            </a:prstGeom>
            <a:solidFill>
              <a:srgbClr val="F830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r>
                <a:rPr lang="en-US" altLang="zh-CN" sz="5399" b="1" dirty="0">
                  <a:solidFill>
                    <a:prstClr val="white"/>
                  </a:solidFill>
                  <a:latin typeface="Times New Roman"/>
                  <a:ea typeface="微软雅黑"/>
                </a:rPr>
                <a:t>1</a:t>
              </a:r>
              <a:endParaRPr lang="zh-CN" altLang="en-US" sz="5399" b="1" dirty="0">
                <a:solidFill>
                  <a:prstClr val="white"/>
                </a:solidFill>
                <a:latin typeface="Times New Roman"/>
                <a:ea typeface="微软雅黑"/>
              </a:endParaRPr>
            </a:p>
          </p:txBody>
        </p:sp>
        <p:sp>
          <p:nvSpPr>
            <p:cNvPr id="22" name="文本框 21"/>
            <p:cNvSpPr txBox="1"/>
            <p:nvPr/>
          </p:nvSpPr>
          <p:spPr>
            <a:xfrm>
              <a:off x="7649477" y="2744850"/>
              <a:ext cx="2268131" cy="1483939"/>
            </a:xfrm>
            <a:prstGeom prst="rect">
              <a:avLst/>
            </a:prstGeom>
            <a:noFill/>
          </p:spPr>
          <p:txBody>
            <a:bodyPr wrap="square" rtlCol="0">
              <a:spAutoFit/>
            </a:bodyPr>
            <a:lstStyle/>
            <a:p>
              <a:pPr algn="ctr" defTabSz="608843"/>
              <a:r>
                <a:rPr lang="zh-CN" altLang="en-US" sz="3599" b="1" dirty="0">
                  <a:solidFill>
                    <a:prstClr val="black"/>
                  </a:solidFill>
                  <a:latin typeface="微软雅黑" panose="020B0503020204020204" pitchFamily="34" charset="-122"/>
                  <a:ea typeface="微软雅黑" panose="020B0503020204020204" pitchFamily="34" charset="-122"/>
                </a:rPr>
                <a:t>私域流量优势</a:t>
              </a:r>
            </a:p>
          </p:txBody>
        </p:sp>
      </p:grpSp>
      <p:sp>
        <p:nvSpPr>
          <p:cNvPr id="23" name="文本框 22"/>
          <p:cNvSpPr txBox="1"/>
          <p:nvPr/>
        </p:nvSpPr>
        <p:spPr>
          <a:xfrm>
            <a:off x="2890786" y="1516664"/>
            <a:ext cx="2842237" cy="829753"/>
          </a:xfrm>
          <a:prstGeom prst="rect">
            <a:avLst/>
          </a:prstGeom>
          <a:noFill/>
        </p:spPr>
        <p:txBody>
          <a:bodyPr wrap="square" rtlCol="0">
            <a:spAutoFit/>
          </a:bodyPr>
          <a:lstStyle/>
          <a:p>
            <a:pPr defTabSz="608843"/>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降低企业机构的获客成本</a:t>
            </a:r>
          </a:p>
        </p:txBody>
      </p:sp>
      <p:sp>
        <p:nvSpPr>
          <p:cNvPr id="24" name="文本框 23"/>
          <p:cNvSpPr txBox="1"/>
          <p:nvPr/>
        </p:nvSpPr>
        <p:spPr>
          <a:xfrm>
            <a:off x="2068652" y="3167917"/>
            <a:ext cx="2716536" cy="829753"/>
          </a:xfrm>
          <a:prstGeom prst="rect">
            <a:avLst/>
          </a:prstGeom>
          <a:noFill/>
        </p:spPr>
        <p:txBody>
          <a:bodyPr wrap="square" rtlCol="0">
            <a:spAutoFit/>
          </a:bodyPr>
          <a:lstStyle/>
          <a:p>
            <a:pPr defTabSz="608843"/>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提升客户对企业品牌的忠诚度</a:t>
            </a:r>
          </a:p>
        </p:txBody>
      </p:sp>
      <p:sp>
        <p:nvSpPr>
          <p:cNvPr id="25" name="文本框 24"/>
          <p:cNvSpPr txBox="1"/>
          <p:nvPr/>
        </p:nvSpPr>
        <p:spPr>
          <a:xfrm>
            <a:off x="2518128" y="4864879"/>
            <a:ext cx="3088560" cy="460268"/>
          </a:xfrm>
          <a:prstGeom prst="rect">
            <a:avLst/>
          </a:prstGeom>
          <a:noFill/>
        </p:spPr>
        <p:txBody>
          <a:bodyPr wrap="square" rtlCol="0">
            <a:spAutoFit/>
          </a:bodyPr>
          <a:lstStyle/>
          <a:p>
            <a:pPr defTabSz="608843"/>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有助于塑造品牌价值</a:t>
            </a:r>
          </a:p>
        </p:txBody>
      </p:sp>
      <p:sp>
        <p:nvSpPr>
          <p:cNvPr id="26" name="文本框 25"/>
          <p:cNvSpPr txBox="1"/>
          <p:nvPr/>
        </p:nvSpPr>
        <p:spPr>
          <a:xfrm>
            <a:off x="4058281" y="5909847"/>
            <a:ext cx="3421858" cy="829753"/>
          </a:xfrm>
          <a:prstGeom prst="rect">
            <a:avLst/>
          </a:prstGeom>
          <a:noFill/>
        </p:spPr>
        <p:txBody>
          <a:bodyPr wrap="square" rtlCol="0">
            <a:spAutoFit/>
          </a:bodyPr>
          <a:lstStyle/>
          <a:p>
            <a:pPr defTabSz="608843"/>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有效防止企业机构的客户流失</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.2.3社群搭建与运营</a:t>
            </a:r>
          </a:p>
        </p:txBody>
      </p:sp>
      <p:sp>
        <p:nvSpPr>
          <p:cNvPr id="3" name="内容占位符 2"/>
          <p:cNvSpPr>
            <a:spLocks noGrp="1"/>
          </p:cNvSpPr>
          <p:nvPr>
            <p:ph idx="1"/>
          </p:nvPr>
        </p:nvSpPr>
        <p:spPr>
          <a:xfrm>
            <a:off x="887190" y="1338906"/>
            <a:ext cx="10376038" cy="1436672"/>
          </a:xfrm>
        </p:spPr>
        <p:txBody>
          <a:bodyPr/>
          <a:lstStyle/>
          <a:p>
            <a:r>
              <a:rPr lang="zh-CN" altLang="en-US" sz="2000" dirty="0"/>
              <a:t>有效的社群运营就是要将群体成员以一定纽带联系起来，使成员之间有共同目标和持续的相互交往，群体成员有共同的群体意识和规范。下面介绍社群的搭建与运营的方法。</a:t>
            </a:r>
          </a:p>
        </p:txBody>
      </p:sp>
      <p:graphicFrame>
        <p:nvGraphicFramePr>
          <p:cNvPr id="5" name="表格 4"/>
          <p:cNvGraphicFramePr>
            <a:graphicFrameLocks noGrp="1"/>
          </p:cNvGraphicFramePr>
          <p:nvPr>
            <p:custDataLst>
              <p:tags r:id="rId1"/>
            </p:custDataLst>
          </p:nvPr>
        </p:nvGraphicFramePr>
        <p:xfrm>
          <a:off x="1394268" y="2433435"/>
          <a:ext cx="9023166" cy="3814832"/>
        </p:xfrm>
        <a:graphic>
          <a:graphicData uri="http://schemas.openxmlformats.org/drawingml/2006/table">
            <a:tbl>
              <a:tblPr firstRow="1" firstCol="1" bandRow="1">
                <a:tableStyleId>{5C22544A-7EE6-4342-B048-85BDC9FD1C3A}</a:tableStyleId>
              </a:tblPr>
              <a:tblGrid>
                <a:gridCol w="2788909">
                  <a:extLst>
                    <a:ext uri="{9D8B030D-6E8A-4147-A177-3AD203B41FA5}">
                      <a16:colId xmlns:a16="http://schemas.microsoft.com/office/drawing/2014/main" val="20000"/>
                    </a:ext>
                  </a:extLst>
                </a:gridCol>
                <a:gridCol w="6234257">
                  <a:extLst>
                    <a:ext uri="{9D8B030D-6E8A-4147-A177-3AD203B41FA5}">
                      <a16:colId xmlns:a16="http://schemas.microsoft.com/office/drawing/2014/main" val="20001"/>
                    </a:ext>
                  </a:extLst>
                </a:gridCol>
              </a:tblGrid>
              <a:tr h="502169">
                <a:tc>
                  <a:txBody>
                    <a:bodyPr/>
                    <a:lstStyle/>
                    <a:p>
                      <a:pPr algn="ctr">
                        <a:lnSpc>
                          <a:spcPct val="105000"/>
                        </a:lnSpc>
                        <a:buClrTx/>
                        <a:buSzTx/>
                        <a:buFontTx/>
                      </a:pPr>
                      <a:endParaRPr lang="zh-CN" sz="2000" kern="100" dirty="0">
                        <a:effectLst/>
                      </a:endParaRPr>
                    </a:p>
                  </a:txBody>
                  <a:tcPr marL="68564" marR="68564" marT="0" marB="0" anchor="ctr"/>
                </a:tc>
                <a:tc>
                  <a:txBody>
                    <a:bodyPr/>
                    <a:lstStyle/>
                    <a:p>
                      <a:pPr algn="ctr">
                        <a:lnSpc>
                          <a:spcPct val="105000"/>
                        </a:lnSpc>
                      </a:pPr>
                      <a:r>
                        <a:rPr lang="zh-CN" sz="2000" kern="100">
                          <a:effectLst/>
                        </a:rPr>
                        <a:t>要点</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4" marR="68564" marT="0" marB="0" anchor="ctr"/>
                </a:tc>
                <a:extLst>
                  <a:ext uri="{0D108BD9-81ED-4DB2-BD59-A6C34878D82A}">
                    <a16:rowId xmlns:a16="http://schemas.microsoft.com/office/drawing/2014/main" val="10000"/>
                  </a:ext>
                </a:extLst>
              </a:tr>
              <a:tr h="527563">
                <a:tc>
                  <a:txBody>
                    <a:bodyPr/>
                    <a:lstStyle/>
                    <a:p>
                      <a:pPr algn="ctr">
                        <a:lnSpc>
                          <a:spcPct val="105000"/>
                        </a:lnSpc>
                      </a:pPr>
                      <a:r>
                        <a:rPr lang="zh-CN" sz="2000" kern="100" dirty="0">
                          <a:effectLst/>
                        </a:rPr>
                        <a:t>社群框架搭建</a:t>
                      </a:r>
                    </a:p>
                  </a:txBody>
                  <a:tcPr marL="68564" marR="68564" marT="0" marB="0" anchor="ctr"/>
                </a:tc>
                <a:tc>
                  <a:txBody>
                    <a:bodyPr/>
                    <a:lstStyle/>
                    <a:p>
                      <a:pPr algn="just">
                        <a:lnSpc>
                          <a:spcPct val="105000"/>
                        </a:lnSpc>
                      </a:pPr>
                      <a:r>
                        <a:rPr lang="en-US" sz="2000" kern="100" dirty="0">
                          <a:effectLst/>
                        </a:rPr>
                        <a:t> </a:t>
                      </a:r>
                      <a:r>
                        <a:rPr lang="zh-CN" altLang="en-US" sz="2000" kern="100" dirty="0">
                          <a:effectLst/>
                        </a:rPr>
                        <a:t>身份门槛、兴趣门槛、付费门槛、综合门槛</a:t>
                      </a:r>
                    </a:p>
                  </a:txBody>
                  <a:tcPr marL="68564" marR="68564" marT="0" marB="0" anchor="ctr"/>
                </a:tc>
                <a:extLst>
                  <a:ext uri="{0D108BD9-81ED-4DB2-BD59-A6C34878D82A}">
                    <a16:rowId xmlns:a16="http://schemas.microsoft.com/office/drawing/2014/main" val="10001"/>
                  </a:ext>
                </a:extLst>
              </a:tr>
              <a:tr h="502169">
                <a:tc>
                  <a:txBody>
                    <a:bodyPr/>
                    <a:lstStyle/>
                    <a:p>
                      <a:pPr algn="ctr">
                        <a:lnSpc>
                          <a:spcPct val="105000"/>
                        </a:lnSpc>
                      </a:pPr>
                      <a:r>
                        <a:rPr lang="zh-CN" sz="2000" kern="100">
                          <a:effectLst/>
                        </a:rPr>
                        <a:t>社群规则制定</a:t>
                      </a:r>
                    </a:p>
                  </a:txBody>
                  <a:tcPr marL="68564" marR="68564" marT="0" marB="0" anchor="ctr"/>
                </a:tc>
                <a:tc>
                  <a:txBody>
                    <a:bodyPr/>
                    <a:lstStyle/>
                    <a:p>
                      <a:pPr algn="just">
                        <a:lnSpc>
                          <a:spcPct val="105000"/>
                        </a:lnSpc>
                      </a:pPr>
                      <a:r>
                        <a:rPr lang="en-US" sz="2000" kern="100" dirty="0">
                          <a:effectLst/>
                        </a:rPr>
                        <a:t> </a:t>
                      </a:r>
                      <a:r>
                        <a:rPr lang="zh-CN" altLang="en-US" sz="2000" kern="100" dirty="0">
                          <a:effectLst/>
                        </a:rPr>
                        <a:t>鼓励行为、违规行为、违规处理</a:t>
                      </a:r>
                    </a:p>
                  </a:txBody>
                  <a:tcPr marL="68564" marR="68564" marT="0" marB="0" anchor="ctr"/>
                </a:tc>
                <a:extLst>
                  <a:ext uri="{0D108BD9-81ED-4DB2-BD59-A6C34878D82A}">
                    <a16:rowId xmlns:a16="http://schemas.microsoft.com/office/drawing/2014/main" val="10002"/>
                  </a:ext>
                </a:extLst>
              </a:tr>
              <a:tr h="620188">
                <a:tc>
                  <a:txBody>
                    <a:bodyPr/>
                    <a:lstStyle/>
                    <a:p>
                      <a:pPr algn="ctr">
                        <a:lnSpc>
                          <a:spcPct val="105000"/>
                        </a:lnSpc>
                      </a:pPr>
                      <a:r>
                        <a:rPr lang="zh-CN" sz="2000" kern="100">
                          <a:effectLst/>
                        </a:rPr>
                        <a:t>聚集社群成员</a:t>
                      </a:r>
                    </a:p>
                  </a:txBody>
                  <a:tcPr marL="68564" marR="68564" marT="0" marB="0" anchor="ctr"/>
                </a:tc>
                <a:tc>
                  <a:txBody>
                    <a:bodyPr/>
                    <a:lstStyle/>
                    <a:p>
                      <a:pPr algn="just">
                        <a:lnSpc>
                          <a:spcPct val="105000"/>
                        </a:lnSpc>
                      </a:pPr>
                      <a:r>
                        <a:rPr lang="zh-CN" altLang="en-US" sz="2000" kern="100" dirty="0">
                          <a:effectLst/>
                        </a:rPr>
                        <a:t>通过</a:t>
                      </a:r>
                      <a:r>
                        <a:rPr lang="en-US" sz="2000" kern="100" dirty="0">
                          <a:effectLst/>
                        </a:rPr>
                        <a:t>官网</a:t>
                      </a:r>
                      <a:r>
                        <a:rPr lang="zh-CN" altLang="en-US" sz="2000" kern="100" dirty="0">
                          <a:effectLst/>
                        </a:rPr>
                        <a:t>、</a:t>
                      </a:r>
                      <a:r>
                        <a:rPr lang="en-US" sz="2000" kern="100" dirty="0">
                          <a:effectLst/>
                        </a:rPr>
                        <a:t>微信公众平台</a:t>
                      </a:r>
                      <a:r>
                        <a:rPr lang="zh-CN" sz="2000" kern="100" dirty="0">
                          <a:effectLst/>
                        </a:rPr>
                        <a:t>、</a:t>
                      </a:r>
                      <a:r>
                        <a:rPr lang="en-US" sz="2000" kern="100" dirty="0">
                          <a:effectLst/>
                        </a:rPr>
                        <a:t>微博</a:t>
                      </a:r>
                      <a:r>
                        <a:rPr lang="zh-CN" sz="2000" kern="100" dirty="0">
                          <a:effectLst/>
                        </a:rPr>
                        <a:t>、</a:t>
                      </a:r>
                      <a:r>
                        <a:rPr lang="en-US" sz="2000" kern="100" dirty="0">
                          <a:effectLst/>
                        </a:rPr>
                        <a:t>线下活动</a:t>
                      </a:r>
                      <a:r>
                        <a:rPr lang="zh-CN" sz="2000" kern="100" dirty="0">
                          <a:effectLst/>
                        </a:rPr>
                        <a:t>、</a:t>
                      </a:r>
                      <a:r>
                        <a:rPr lang="en-US" sz="2000" kern="100" dirty="0">
                          <a:effectLst/>
                        </a:rPr>
                        <a:t>短信</a:t>
                      </a:r>
                      <a:r>
                        <a:rPr lang="zh-CN" sz="2000" kern="100" dirty="0">
                          <a:effectLst/>
                        </a:rPr>
                        <a:t>、</a:t>
                      </a:r>
                      <a:r>
                        <a:rPr lang="en-US" sz="2000" kern="100" dirty="0">
                          <a:effectLst/>
                        </a:rPr>
                        <a:t>以老带新</a:t>
                      </a:r>
                      <a:r>
                        <a:rPr lang="zh-CN" altLang="en-US" sz="2000" kern="100" dirty="0">
                          <a:effectLst/>
                        </a:rPr>
                        <a:t>等方式引导入群</a:t>
                      </a:r>
                    </a:p>
                  </a:txBody>
                  <a:tcPr marL="68564" marR="68564" marT="0" marB="0" anchor="ctr"/>
                </a:tc>
                <a:extLst>
                  <a:ext uri="{0D108BD9-81ED-4DB2-BD59-A6C34878D82A}">
                    <a16:rowId xmlns:a16="http://schemas.microsoft.com/office/drawing/2014/main" val="10003"/>
                  </a:ext>
                </a:extLst>
              </a:tr>
              <a:tr h="620188">
                <a:tc>
                  <a:txBody>
                    <a:bodyPr/>
                    <a:lstStyle/>
                    <a:p>
                      <a:pPr algn="ctr">
                        <a:lnSpc>
                          <a:spcPct val="105000"/>
                        </a:lnSpc>
                      </a:pPr>
                      <a:r>
                        <a:rPr lang="zh-CN" sz="2000" kern="100">
                          <a:effectLst/>
                        </a:rPr>
                        <a:t>社群日常运营</a:t>
                      </a:r>
                    </a:p>
                  </a:txBody>
                  <a:tcPr marL="68564" marR="68564" marT="0" marB="0" anchor="ctr"/>
                </a:tc>
                <a:tc>
                  <a:txBody>
                    <a:bodyPr/>
                    <a:lstStyle/>
                    <a:p>
                      <a:pPr algn="just">
                        <a:lnSpc>
                          <a:spcPct val="105000"/>
                        </a:lnSpc>
                      </a:pPr>
                      <a:r>
                        <a:rPr lang="en-US" sz="2000" kern="100" dirty="0">
                          <a:effectLst/>
                        </a:rPr>
                        <a:t> 设置入群惯例</a:t>
                      </a:r>
                      <a:r>
                        <a:rPr lang="zh-CN" altLang="en-US" sz="2000" kern="100" dirty="0">
                          <a:effectLst/>
                        </a:rPr>
                        <a:t>、手册发放、问题咨询、信息发布、内部测试、社群团购</a:t>
                      </a:r>
                    </a:p>
                  </a:txBody>
                  <a:tcPr marL="68564" marR="68564" marT="0" marB="0" anchor="ctr"/>
                </a:tc>
                <a:extLst>
                  <a:ext uri="{0D108BD9-81ED-4DB2-BD59-A6C34878D82A}">
                    <a16:rowId xmlns:a16="http://schemas.microsoft.com/office/drawing/2014/main" val="10004"/>
                  </a:ext>
                </a:extLst>
              </a:tr>
              <a:tr h="502804">
                <a:tc>
                  <a:txBody>
                    <a:bodyPr/>
                    <a:lstStyle/>
                    <a:p>
                      <a:pPr algn="ctr">
                        <a:lnSpc>
                          <a:spcPct val="105000"/>
                        </a:lnSpc>
                        <a:buNone/>
                      </a:pPr>
                      <a:r>
                        <a:rPr lang="zh-CN" altLang="en-US" sz="2000" kern="100">
                          <a:effectLst/>
                        </a:rPr>
                        <a:t>促进社群活跃</a:t>
                      </a:r>
                    </a:p>
                  </a:txBody>
                  <a:tcPr marL="68564" marR="68564" marT="0" marB="0" anchor="ctr"/>
                </a:tc>
                <a:tc>
                  <a:txBody>
                    <a:bodyPr/>
                    <a:lstStyle/>
                    <a:p>
                      <a:pPr algn="just">
                        <a:lnSpc>
                          <a:spcPct val="105000"/>
                        </a:lnSpc>
                        <a:buNone/>
                      </a:pPr>
                      <a:r>
                        <a:rPr lang="en-US" altLang="en-US" sz="2000" kern="100" dirty="0">
                          <a:effectLst/>
                        </a:rPr>
                        <a:t>信息推送</a:t>
                      </a:r>
                      <a:r>
                        <a:rPr lang="zh-CN" altLang="en-US" sz="2000" kern="100" dirty="0">
                          <a:effectLst/>
                        </a:rPr>
                        <a:t>、社群分享、社群会诊、活动策划、内容精选</a:t>
                      </a:r>
                    </a:p>
                  </a:txBody>
                  <a:tcPr marL="68564" marR="68564" marT="0" marB="0" anchor="ctr"/>
                </a:tc>
                <a:extLst>
                  <a:ext uri="{0D108BD9-81ED-4DB2-BD59-A6C34878D82A}">
                    <a16:rowId xmlns:a16="http://schemas.microsoft.com/office/drawing/2014/main" val="10005"/>
                  </a:ext>
                </a:extLst>
              </a:tr>
              <a:tr h="502804">
                <a:tc>
                  <a:txBody>
                    <a:bodyPr/>
                    <a:lstStyle/>
                    <a:p>
                      <a:pPr algn="ctr">
                        <a:lnSpc>
                          <a:spcPct val="105000"/>
                        </a:lnSpc>
                        <a:buNone/>
                      </a:pPr>
                      <a:r>
                        <a:rPr lang="zh-CN" altLang="en-US" sz="2000" kern="100">
                          <a:effectLst/>
                        </a:rPr>
                        <a:t>延长社群生命周期</a:t>
                      </a:r>
                    </a:p>
                  </a:txBody>
                  <a:tcPr marL="68564" marR="68564" marT="0" marB="0" anchor="ctr"/>
                </a:tc>
                <a:tc>
                  <a:txBody>
                    <a:bodyPr/>
                    <a:lstStyle/>
                    <a:p>
                      <a:pPr algn="just">
                        <a:lnSpc>
                          <a:spcPct val="105000"/>
                        </a:lnSpc>
                        <a:buNone/>
                      </a:pPr>
                      <a:r>
                        <a:rPr lang="zh-CN" altLang="en-US" sz="2000" kern="100" dirty="0">
                          <a:effectLst/>
                        </a:rPr>
                        <a:t>定期淘汰、建立社群线上和线下的连接、推出福利</a:t>
                      </a:r>
                    </a:p>
                  </a:txBody>
                  <a:tcPr marL="68564" marR="68564" marT="0" marB="0" anchor="ctr"/>
                </a:tc>
                <a:extLst>
                  <a:ext uri="{0D108BD9-81ED-4DB2-BD59-A6C34878D82A}">
                    <a16:rowId xmlns:a16="http://schemas.microsoft.com/office/drawing/2014/main" val="10006"/>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课堂讨论</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请参考网络资料，从加人规则、入群规则、交流规则、分享规则、淘汰规则等视角，探讨如何编辑一则有品牌辨识度、有温度的社群规则？</a:t>
            </a:r>
          </a:p>
        </p:txBody>
      </p:sp>
      <p:pic>
        <p:nvPicPr>
          <p:cNvPr id="4" name="图片 3"/>
          <p:cNvPicPr>
            <a:picLocks noChangeAspect="1"/>
          </p:cNvPicPr>
          <p:nvPr/>
        </p:nvPicPr>
        <p:blipFill>
          <a:blip r:embed="rId2"/>
          <a:stretch>
            <a:fillRect/>
          </a:stretch>
        </p:blipFill>
        <p:spPr>
          <a:xfrm>
            <a:off x="3293283" y="2354035"/>
            <a:ext cx="4285258" cy="34148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2.4社群营销转化</a:t>
            </a:r>
          </a:p>
        </p:txBody>
      </p:sp>
      <p:grpSp>
        <p:nvGrpSpPr>
          <p:cNvPr id="3" name="组合 2"/>
          <p:cNvGrpSpPr/>
          <p:nvPr/>
        </p:nvGrpSpPr>
        <p:grpSpPr>
          <a:xfrm>
            <a:off x="1410139" y="1923703"/>
            <a:ext cx="2003441" cy="2240840"/>
            <a:chOff x="344383" y="2272708"/>
            <a:chExt cx="2316253" cy="2183753"/>
          </a:xfrm>
        </p:grpSpPr>
        <p:sp>
          <p:nvSpPr>
            <p:cNvPr id="85" name="文本框 8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85029" y="2272708"/>
              <a:ext cx="1518216" cy="419910"/>
            </a:xfrm>
            <a:prstGeom prst="rect">
              <a:avLst/>
            </a:prstGeom>
            <a:noFill/>
            <a:effectLst/>
          </p:spPr>
          <p:txBody>
            <a:bodyPr wrap="none" rtlCol="0">
              <a:spAutoFit/>
            </a:bodyPr>
            <a:lstStyle/>
            <a:p>
              <a:pPr algn="ctr" defTabSz="608843"/>
              <a:r>
                <a:rPr lang="en-US" altLang="zh-CN" sz="2200" b="1" dirty="0">
                  <a:solidFill>
                    <a:prstClr val="black">
                      <a:lumMod val="85000"/>
                      <a:lumOff val="15000"/>
                    </a:prstClr>
                  </a:solidFill>
                  <a:latin typeface="微软雅黑" panose="020B0503020204020204" pitchFamily="34" charset="-122"/>
                  <a:ea typeface="微软雅黑" panose="020B0503020204020204" pitchFamily="34" charset="-122"/>
                </a:rPr>
                <a:t>背书转化</a:t>
              </a:r>
            </a:p>
          </p:txBody>
        </p:sp>
        <p:grpSp>
          <p:nvGrpSpPr>
            <p:cNvPr id="102" name="组合 10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44383" y="3416942"/>
              <a:ext cx="2316253" cy="1039519"/>
              <a:chOff x="390963" y="3719285"/>
              <a:chExt cx="2316969" cy="1039840"/>
            </a:xfrm>
          </p:grpSpPr>
          <p:sp>
            <p:nvSpPr>
              <p:cNvPr id="103"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algn="ctr" defTabSz="608843"/>
                <a:endParaRPr lang="en-US" sz="2400">
                  <a:solidFill>
                    <a:prstClr val="black"/>
                  </a:solidFill>
                  <a:latin typeface="Times New Roman"/>
                  <a:ea typeface="微软雅黑"/>
                </a:endParaRPr>
              </a:p>
            </p:txBody>
          </p:sp>
          <p:grpSp>
            <p:nvGrpSpPr>
              <p:cNvPr id="104" name="Group 40"/>
              <p:cNvGrpSpPr/>
              <p:nvPr/>
            </p:nvGrpSpPr>
            <p:grpSpPr>
              <a:xfrm>
                <a:off x="1212724" y="3976077"/>
                <a:ext cx="684405" cy="539203"/>
                <a:chOff x="1058564" y="1781841"/>
                <a:chExt cx="649993" cy="512092"/>
              </a:xfrm>
              <a:solidFill>
                <a:schemeClr val="bg1"/>
              </a:solidFill>
            </p:grpSpPr>
            <p:sp>
              <p:nvSpPr>
                <p:cNvPr id="105"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06"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0"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06543"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119590" y="1923703"/>
            <a:ext cx="2003441" cy="2199580"/>
            <a:chOff x="4978990" y="2312917"/>
            <a:chExt cx="2316253" cy="2143544"/>
          </a:xfrm>
        </p:grpSpPr>
        <p:sp>
          <p:nvSpPr>
            <p:cNvPr id="86" name="文本框 8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059170" y="2312917"/>
              <a:ext cx="2159566" cy="418846"/>
            </a:xfrm>
            <a:prstGeom prst="rect">
              <a:avLst/>
            </a:prstGeom>
            <a:noFill/>
            <a:effectLst/>
          </p:spPr>
          <p:txBody>
            <a:bodyPr wrap="squar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裂变转化</a:t>
              </a:r>
            </a:p>
          </p:txBody>
        </p:sp>
        <p:grpSp>
          <p:nvGrpSpPr>
            <p:cNvPr id="93" name="组合 9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978990" y="3416942"/>
              <a:ext cx="2316253" cy="1039519"/>
              <a:chOff x="5027001" y="3719285"/>
              <a:chExt cx="2316969" cy="1039840"/>
            </a:xfrm>
          </p:grpSpPr>
          <p:sp>
            <p:nvSpPr>
              <p:cNvPr id="94"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grpSp>
            <p:nvGrpSpPr>
              <p:cNvPr id="95" name="Group 77"/>
              <p:cNvGrpSpPr/>
              <p:nvPr/>
            </p:nvGrpSpPr>
            <p:grpSpPr>
              <a:xfrm>
                <a:off x="5869058" y="3989143"/>
                <a:ext cx="653147" cy="500124"/>
                <a:chOff x="5552261" y="1554043"/>
                <a:chExt cx="363359" cy="278229"/>
              </a:xfrm>
              <a:solidFill>
                <a:schemeClr val="bg1"/>
              </a:solidFill>
            </p:grpSpPr>
            <p:sp>
              <p:nvSpPr>
                <p:cNvPr id="96"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7"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8" name="Rectangle 98"/>
                <p:cNvSpPr>
                  <a:spLocks noChangeArrowheads="1"/>
                </p:cNvSpPr>
                <p:nvPr/>
              </p:nvSpPr>
              <p:spPr bwMode="auto">
                <a:xfrm>
                  <a:off x="5710062" y="1715997"/>
                  <a:ext cx="45679" cy="18688"/>
                </a:xfrm>
                <a:prstGeom prst="rect">
                  <a:avLst/>
                </a:prstGeom>
                <a:solidFill>
                  <a:schemeClr val="bg1"/>
                </a:solidFill>
                <a:ln w="9525">
                  <a:noFill/>
                  <a:miter lim="800000"/>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1"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44452"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3263956" y="3078646"/>
            <a:ext cx="2135654" cy="2295207"/>
            <a:chOff x="2660637" y="3416942"/>
            <a:chExt cx="2469110" cy="2236735"/>
          </a:xfrm>
        </p:grpSpPr>
        <p:sp>
          <p:nvSpPr>
            <p:cNvPr id="88" name="文本框 8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59673" y="5233864"/>
              <a:ext cx="2170074" cy="419813"/>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优惠团购转化</a:t>
              </a:r>
            </a:p>
          </p:txBody>
        </p:sp>
        <p:grpSp>
          <p:nvGrpSpPr>
            <p:cNvPr id="90" name="组合 8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660637" y="3416942"/>
              <a:ext cx="2318352" cy="1039519"/>
              <a:chOff x="2707931" y="3719285"/>
              <a:chExt cx="2319068" cy="1039840"/>
            </a:xfrm>
          </p:grpSpPr>
          <p:sp>
            <p:nvSpPr>
              <p:cNvPr id="91"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92"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3"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24850" y="4525716"/>
              <a:ext cx="0" cy="546679"/>
            </a:xfrm>
            <a:prstGeom prst="line">
              <a:avLst/>
            </a:prstGeom>
            <a:ln w="28575">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972792" y="3024564"/>
            <a:ext cx="2003440" cy="2330840"/>
            <a:chOff x="7295246" y="3416942"/>
            <a:chExt cx="2316253" cy="2271460"/>
          </a:xfrm>
        </p:grpSpPr>
        <p:sp>
          <p:nvSpPr>
            <p:cNvPr id="89" name="文本框 8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750258" y="5268492"/>
              <a:ext cx="1844397"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老带新转化</a:t>
              </a:r>
            </a:p>
          </p:txBody>
        </p:sp>
        <p:grpSp>
          <p:nvGrpSpPr>
            <p:cNvPr id="99" name="组合 9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295246" y="3416942"/>
              <a:ext cx="2316253" cy="1039519"/>
              <a:chOff x="7343970" y="3719285"/>
              <a:chExt cx="2316969" cy="1039840"/>
            </a:xfrm>
          </p:grpSpPr>
          <p:sp>
            <p:nvSpPr>
              <p:cNvPr id="100" name="Freeform 8"/>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101"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4"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611372" y="4525716"/>
              <a:ext cx="0" cy="546679"/>
            </a:xfrm>
            <a:prstGeom prst="line">
              <a:avLst/>
            </a:prstGeom>
            <a:ln w="28575">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066417" y="1850060"/>
            <a:ext cx="3570208" cy="2240840"/>
            <a:chOff x="-519688" y="2272708"/>
            <a:chExt cx="4127650" cy="2183753"/>
          </a:xfrm>
        </p:grpSpPr>
        <p:sp>
          <p:nvSpPr>
            <p:cNvPr id="8" name="文本框 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19688" y="2272708"/>
              <a:ext cx="4127650"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利用营销心理学做铺垫转化</a:t>
              </a:r>
            </a:p>
          </p:txBody>
        </p:sp>
        <p:grpSp>
          <p:nvGrpSpPr>
            <p:cNvPr id="9" name="组合 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44383" y="3416942"/>
              <a:ext cx="2316253" cy="1039519"/>
              <a:chOff x="390963" y="3719285"/>
              <a:chExt cx="2316969" cy="1039840"/>
            </a:xfrm>
          </p:grpSpPr>
          <p:sp>
            <p:nvSpPr>
              <p:cNvPr id="10"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algn="ctr" defTabSz="608843"/>
                <a:endParaRPr lang="en-US" sz="2400">
                  <a:solidFill>
                    <a:prstClr val="black"/>
                  </a:solidFill>
                  <a:latin typeface="Times New Roman"/>
                  <a:ea typeface="微软雅黑"/>
                </a:endParaRPr>
              </a:p>
            </p:txBody>
          </p:sp>
          <p:grpSp>
            <p:nvGrpSpPr>
              <p:cNvPr id="11" name="Group 40"/>
              <p:cNvGrpSpPr/>
              <p:nvPr/>
            </p:nvGrpSpPr>
            <p:grpSpPr>
              <a:xfrm>
                <a:off x="1212724" y="3976077"/>
                <a:ext cx="684405" cy="539203"/>
                <a:chOff x="1058564" y="1781841"/>
                <a:chExt cx="649993" cy="512092"/>
              </a:xfrm>
              <a:solidFill>
                <a:schemeClr val="bg1"/>
              </a:solidFill>
            </p:grpSpPr>
            <p:sp>
              <p:nvSpPr>
                <p:cNvPr id="12"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3"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4"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06543"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课堂讨论</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你是否在你加入的社群中有过购买和付费行为，请分享一下该次付费购买的具体情形和体验。</a:t>
            </a:r>
          </a:p>
        </p:txBody>
      </p:sp>
      <p:pic>
        <p:nvPicPr>
          <p:cNvPr id="4" name="图片 3"/>
          <p:cNvPicPr>
            <a:picLocks noChangeAspect="1"/>
          </p:cNvPicPr>
          <p:nvPr/>
        </p:nvPicPr>
        <p:blipFill>
          <a:blip r:embed="rId2"/>
          <a:stretch>
            <a:fillRect/>
          </a:stretch>
        </p:blipFill>
        <p:spPr>
          <a:xfrm>
            <a:off x="3293283" y="2354035"/>
            <a:ext cx="4285258" cy="34148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2.2.5社群营销工具</a:t>
            </a:r>
          </a:p>
        </p:txBody>
      </p:sp>
      <p:sp>
        <p:nvSpPr>
          <p:cNvPr id="3" name="内容占位符 2"/>
          <p:cNvSpPr>
            <a:spLocks noGrp="1"/>
          </p:cNvSpPr>
          <p:nvPr>
            <p:ph idx="1"/>
          </p:nvPr>
        </p:nvSpPr>
        <p:spPr>
          <a:xfrm>
            <a:off x="615473" y="1244947"/>
            <a:ext cx="5269280" cy="5171513"/>
          </a:xfrm>
        </p:spPr>
        <p:txBody>
          <a:bodyPr>
            <a:normAutofit lnSpcReduction="10000"/>
          </a:bodyPr>
          <a:lstStyle/>
          <a:p>
            <a:r>
              <a:rPr b="1" dirty="0">
                <a:solidFill>
                  <a:schemeClr val="accent1"/>
                </a:solidFill>
              </a:rPr>
              <a:t>1.社群管理工具——小U管家。</a:t>
            </a:r>
          </a:p>
          <a:p>
            <a:r>
              <a:rPr dirty="0">
                <a:solidFill>
                  <a:schemeClr val="tx1"/>
                </a:solidFill>
              </a:rPr>
              <a:t>小U管家是一个综合性的社群管理工具，有引流、新人入群及时欢迎、群签到、关键词自动回复、查询群内成员发言数、群积分、保存群内聊天内容、多样化群游戏、群数据统计、快速踢出群内广告户、潜水者、僵尸粉等上百种功能。小U管家可以帮助开通社群空间，实现群数据统计、内容沉淀、娱乐游戏等功能，并将拉人踢人、发红包、签到通知自动化，可以有效提升微信群管理的效率和活跃度。</a:t>
            </a:r>
          </a:p>
        </p:txBody>
      </p:sp>
      <p:pic>
        <p:nvPicPr>
          <p:cNvPr id="4" name="图片 3"/>
          <p:cNvPicPr>
            <a:picLocks noChangeAspect="1"/>
          </p:cNvPicPr>
          <p:nvPr/>
        </p:nvPicPr>
        <p:blipFill>
          <a:blip r:embed="rId2"/>
          <a:stretch>
            <a:fillRect/>
          </a:stretch>
        </p:blipFill>
        <p:spPr>
          <a:xfrm>
            <a:off x="5972998" y="1992169"/>
            <a:ext cx="5652731" cy="287398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2.2.5社群营销工具</a:t>
            </a:r>
          </a:p>
        </p:txBody>
      </p:sp>
      <p:sp>
        <p:nvSpPr>
          <p:cNvPr id="3" name="内容占位符 2"/>
          <p:cNvSpPr>
            <a:spLocks noGrp="1"/>
          </p:cNvSpPr>
          <p:nvPr>
            <p:ph idx="1"/>
          </p:nvPr>
        </p:nvSpPr>
        <p:spPr>
          <a:xfrm>
            <a:off x="502469" y="1907733"/>
            <a:ext cx="5269280" cy="5171513"/>
          </a:xfrm>
        </p:spPr>
        <p:txBody>
          <a:bodyPr>
            <a:normAutofit/>
          </a:bodyPr>
          <a:lstStyle/>
          <a:p>
            <a:r>
              <a:rPr b="1" dirty="0">
                <a:solidFill>
                  <a:schemeClr val="accent1"/>
                </a:solidFill>
              </a:rPr>
              <a:t>2.多社群直播工具——一起学堂。</a:t>
            </a:r>
          </a:p>
          <a:p>
            <a:r>
              <a:rPr dirty="0"/>
              <a:t>一起学堂集“直播+录播+重播+移动互动在线教育”于一体，是简易好用的社群直播平台。具有微信群同步工具，能实时同步语音、图文、小视频、小程序、文件和链接等，群内课程还会即时保存在直播间内，方便随时重播。</a:t>
            </a:r>
          </a:p>
        </p:txBody>
      </p:sp>
      <p:pic>
        <p:nvPicPr>
          <p:cNvPr id="5" name="图片 4"/>
          <p:cNvPicPr>
            <a:picLocks noChangeAspect="1"/>
          </p:cNvPicPr>
          <p:nvPr/>
        </p:nvPicPr>
        <p:blipFill>
          <a:blip r:embed="rId2"/>
          <a:stretch>
            <a:fillRect/>
          </a:stretch>
        </p:blipFill>
        <p:spPr>
          <a:xfrm>
            <a:off x="6170437" y="1400486"/>
            <a:ext cx="4450955" cy="445095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2.2.5社群营销工具</a:t>
            </a:r>
          </a:p>
        </p:txBody>
      </p:sp>
      <p:sp>
        <p:nvSpPr>
          <p:cNvPr id="3" name="内容占位符 2"/>
          <p:cNvSpPr>
            <a:spLocks noGrp="1"/>
          </p:cNvSpPr>
          <p:nvPr>
            <p:ph idx="1"/>
          </p:nvPr>
        </p:nvSpPr>
        <p:spPr>
          <a:xfrm>
            <a:off x="756410" y="1258913"/>
            <a:ext cx="5269280" cy="5171513"/>
          </a:xfrm>
        </p:spPr>
        <p:txBody>
          <a:bodyPr>
            <a:normAutofit/>
          </a:bodyPr>
          <a:lstStyle/>
          <a:p>
            <a:r>
              <a:rPr b="1" dirty="0">
                <a:solidFill>
                  <a:schemeClr val="accent1"/>
                </a:solidFill>
              </a:rPr>
              <a:t>3.在线图片设计工具——创客贴。</a:t>
            </a:r>
          </a:p>
          <a:p>
            <a:r>
              <a:rPr dirty="0">
                <a:solidFill>
                  <a:schemeClr val="tx1"/>
                </a:solidFill>
              </a:rPr>
              <a:t>创客贴是一款简单易用的线上图形设计工具，不会PS也能轻松作图。该平台提供大量的图片、字体、模板等素材，通过简单的拖拉拽操作就可以轻松设计出精美的海报、PPT等图片，非常方便高效，对于没有美工基础的人来说堪称神器。无论是海报还是邀请卡，或者是公众号首图、PPT、印刷海报、易拉宝、名片、折页、菜单等等，都可以通过创客贴便捷地制作出来。</a:t>
            </a:r>
          </a:p>
        </p:txBody>
      </p:sp>
      <p:pic>
        <p:nvPicPr>
          <p:cNvPr id="4" name="图片 3"/>
          <p:cNvPicPr>
            <a:picLocks noChangeAspect="1"/>
          </p:cNvPicPr>
          <p:nvPr/>
        </p:nvPicPr>
        <p:blipFill>
          <a:blip r:embed="rId2"/>
          <a:stretch>
            <a:fillRect/>
          </a:stretch>
        </p:blipFill>
        <p:spPr>
          <a:xfrm>
            <a:off x="6417395" y="1888688"/>
            <a:ext cx="3658023" cy="365802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.1.1微博的发展历史及代表平台</a:t>
            </a:r>
          </a:p>
        </p:txBody>
      </p:sp>
      <p:sp>
        <p:nvSpPr>
          <p:cNvPr id="3" name="内容占位符 2"/>
          <p:cNvSpPr>
            <a:spLocks noGrp="1"/>
          </p:cNvSpPr>
          <p:nvPr>
            <p:ph idx="1"/>
          </p:nvPr>
        </p:nvSpPr>
        <p:spPr>
          <a:xfrm>
            <a:off x="751331" y="942756"/>
            <a:ext cx="10376038" cy="2070891"/>
          </a:xfrm>
        </p:spPr>
        <p:txBody>
          <a:bodyPr>
            <a:normAutofit/>
          </a:bodyPr>
          <a:lstStyle/>
          <a:p>
            <a:r>
              <a:rPr lang="zh-CN" altLang="en-US" dirty="0"/>
              <a:t>微博，微型博客（MicroBlog）的简称，是一种通过关注机制分享简短实时信息的广播式的社交网络平台。</a:t>
            </a:r>
          </a:p>
          <a:p>
            <a:r>
              <a:rPr lang="zh-CN" altLang="en-US" dirty="0"/>
              <a:t>国际上最早也最知名的微博网站是推特。</a:t>
            </a:r>
          </a:p>
          <a:p>
            <a:r>
              <a:rPr lang="zh-CN" altLang="en-US" dirty="0"/>
              <a:t>目前国内知名度最广、活跃度最高的微博平台是新浪微博。</a:t>
            </a:r>
          </a:p>
        </p:txBody>
      </p:sp>
      <p:pic>
        <p:nvPicPr>
          <p:cNvPr id="5" name="图片 4"/>
          <p:cNvPicPr>
            <a:picLocks noChangeAspect="1"/>
          </p:cNvPicPr>
          <p:nvPr/>
        </p:nvPicPr>
        <p:blipFill>
          <a:blip r:embed="rId2"/>
          <a:stretch>
            <a:fillRect/>
          </a:stretch>
        </p:blipFill>
        <p:spPr>
          <a:xfrm>
            <a:off x="1655997" y="3486613"/>
            <a:ext cx="3081577" cy="1974393"/>
          </a:xfrm>
          <a:prstGeom prst="rect">
            <a:avLst/>
          </a:prstGeom>
        </p:spPr>
      </p:pic>
      <p:pic>
        <p:nvPicPr>
          <p:cNvPr id="7" name="图片 6"/>
          <p:cNvPicPr>
            <a:picLocks noChangeAspect="1"/>
          </p:cNvPicPr>
          <p:nvPr/>
        </p:nvPicPr>
        <p:blipFill>
          <a:blip r:embed="rId3"/>
          <a:stretch>
            <a:fillRect/>
          </a:stretch>
        </p:blipFill>
        <p:spPr>
          <a:xfrm>
            <a:off x="5562248" y="3486613"/>
            <a:ext cx="4142416" cy="178076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2.2.5社群营销工具</a:t>
            </a:r>
          </a:p>
        </p:txBody>
      </p:sp>
      <p:sp>
        <p:nvSpPr>
          <p:cNvPr id="3" name="内容占位符 2"/>
          <p:cNvSpPr>
            <a:spLocks noGrp="1"/>
          </p:cNvSpPr>
          <p:nvPr>
            <p:ph idx="1"/>
          </p:nvPr>
        </p:nvSpPr>
        <p:spPr>
          <a:xfrm>
            <a:off x="756410" y="1258913"/>
            <a:ext cx="5269280" cy="5171513"/>
          </a:xfrm>
        </p:spPr>
        <p:txBody>
          <a:bodyPr>
            <a:normAutofit/>
          </a:bodyPr>
          <a:lstStyle/>
          <a:p>
            <a:r>
              <a:rPr b="1" dirty="0">
                <a:solidFill>
                  <a:schemeClr val="accent1"/>
                </a:solidFill>
              </a:rPr>
              <a:t>4.社群裂变工具——建群宝。</a:t>
            </a:r>
          </a:p>
          <a:p>
            <a:r>
              <a:rPr dirty="0">
                <a:solidFill>
                  <a:schemeClr val="tx1"/>
                </a:solidFill>
              </a:rPr>
              <a:t>建群宝是一款通过做任务来帮助企业快速完成用户拉新的高效社群工具，通过策划活动以优质课程、知名IP或KOL等吸引用户进群，并引导用户不断在微信群/朋友圈转发活动进行快速传播，然后转化到公众号，APP，官网。拥有快速建群、智能机器人自动发送消息、灵活分配二维码、后台统一管理、广告拦截、快速推送消息、老群托管等功能。</a:t>
            </a:r>
          </a:p>
        </p:txBody>
      </p:sp>
      <p:pic>
        <p:nvPicPr>
          <p:cNvPr id="5" name="图片 4"/>
          <p:cNvPicPr>
            <a:picLocks noChangeAspect="1"/>
          </p:cNvPicPr>
          <p:nvPr/>
        </p:nvPicPr>
        <p:blipFill>
          <a:blip r:embed="rId2"/>
          <a:stretch>
            <a:fillRect/>
          </a:stretch>
        </p:blipFill>
        <p:spPr>
          <a:xfrm>
            <a:off x="6240271" y="1721721"/>
            <a:ext cx="5366413" cy="341424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2.2.5社群营销工具</a:t>
            </a:r>
          </a:p>
        </p:txBody>
      </p:sp>
      <p:sp>
        <p:nvSpPr>
          <p:cNvPr id="3" name="内容占位符 2"/>
          <p:cNvSpPr>
            <a:spLocks noGrp="1"/>
          </p:cNvSpPr>
          <p:nvPr>
            <p:ph idx="1"/>
          </p:nvPr>
        </p:nvSpPr>
        <p:spPr>
          <a:xfrm>
            <a:off x="1038285" y="1456353"/>
            <a:ext cx="5269280" cy="5171513"/>
          </a:xfrm>
        </p:spPr>
        <p:txBody>
          <a:bodyPr>
            <a:normAutofit/>
          </a:bodyPr>
          <a:lstStyle/>
          <a:p>
            <a:r>
              <a:rPr b="1" dirty="0">
                <a:solidFill>
                  <a:schemeClr val="accent1"/>
                </a:solidFill>
              </a:rPr>
              <a:t>5.打卡工具——知识圈、鲸打卡、小打卡。</a:t>
            </a:r>
          </a:p>
          <a:p>
            <a:r>
              <a:rPr dirty="0">
                <a:solidFill>
                  <a:schemeClr val="tx1"/>
                </a:solidFill>
              </a:rPr>
              <a:t>以知识圈为例，它致力于帮助教育机构和老师更久地陪伴学生成长，形成持续的传播、复购。产品基于微信端研发，用户使用门槛低；支持小程序和H5展现，可嵌入服务号使用，搭建专属学习社群。非常适合知识内付费社群，是一款特别好用的学习型打卡工具。</a:t>
            </a:r>
          </a:p>
        </p:txBody>
      </p:sp>
      <p:pic>
        <p:nvPicPr>
          <p:cNvPr id="4" name="图片 3"/>
          <p:cNvPicPr>
            <a:picLocks noChangeAspect="1"/>
          </p:cNvPicPr>
          <p:nvPr/>
        </p:nvPicPr>
        <p:blipFill>
          <a:blip r:embed="rId2"/>
          <a:stretch>
            <a:fillRect/>
          </a:stretch>
        </p:blipFill>
        <p:spPr>
          <a:xfrm>
            <a:off x="6847825" y="1823933"/>
            <a:ext cx="2899374" cy="289937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2.2.5社群营销工具</a:t>
            </a:r>
          </a:p>
        </p:txBody>
      </p:sp>
      <p:sp>
        <p:nvSpPr>
          <p:cNvPr id="3" name="内容占位符 2"/>
          <p:cNvSpPr>
            <a:spLocks noGrp="1"/>
          </p:cNvSpPr>
          <p:nvPr>
            <p:ph idx="1"/>
          </p:nvPr>
        </p:nvSpPr>
        <p:spPr>
          <a:xfrm>
            <a:off x="1038285" y="1456353"/>
            <a:ext cx="5269280" cy="5171513"/>
          </a:xfrm>
        </p:spPr>
        <p:txBody>
          <a:bodyPr>
            <a:normAutofit/>
          </a:bodyPr>
          <a:lstStyle/>
          <a:p>
            <a:r>
              <a:rPr b="1" dirty="0">
                <a:solidFill>
                  <a:schemeClr val="accent1"/>
                </a:solidFill>
              </a:rPr>
              <a:t>6.社群团购接龙工具——群接龙</a:t>
            </a:r>
            <a:r>
              <a:rPr lang="zh-CN" b="1" dirty="0">
                <a:solidFill>
                  <a:schemeClr val="accent1"/>
                </a:solidFill>
              </a:rPr>
              <a:t>。</a:t>
            </a:r>
          </a:p>
          <a:p>
            <a:r>
              <a:rPr dirty="0">
                <a:solidFill>
                  <a:schemeClr val="tx1"/>
                </a:solidFill>
              </a:rPr>
              <a:t>群接龙小程序是一款面向所有用户免费开放的微信社群营销工具，傻瓜式的模块化编辑、实时统计数据、在线支付退款、物流查询、用户沉淀、促销自动推送及一键分享，为用户提供团购、拼团、报名、缴费、互动、众筹、募资等营销问题，社群想要实现的活动，都可以通过群接龙小程序实现。</a:t>
            </a:r>
          </a:p>
        </p:txBody>
      </p:sp>
      <p:pic>
        <p:nvPicPr>
          <p:cNvPr id="23" name="图片 1" descr="IMG_256"/>
          <p:cNvPicPr>
            <a:picLocks noChangeAspect="1"/>
          </p:cNvPicPr>
          <p:nvPr/>
        </p:nvPicPr>
        <p:blipFill>
          <a:blip r:embed="rId2"/>
          <a:stretch>
            <a:fillRect/>
          </a:stretch>
        </p:blipFill>
        <p:spPr>
          <a:xfrm>
            <a:off x="6744979" y="1137657"/>
            <a:ext cx="2891756" cy="514167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2.2.5社群营销工具</a:t>
            </a:r>
          </a:p>
        </p:txBody>
      </p:sp>
      <p:sp>
        <p:nvSpPr>
          <p:cNvPr id="3" name="内容占位符 2"/>
          <p:cNvSpPr>
            <a:spLocks noGrp="1"/>
          </p:cNvSpPr>
          <p:nvPr>
            <p:ph idx="1"/>
          </p:nvPr>
        </p:nvSpPr>
        <p:spPr>
          <a:xfrm>
            <a:off x="1038285" y="1917256"/>
            <a:ext cx="5269280" cy="5171513"/>
          </a:xfrm>
        </p:spPr>
        <p:txBody>
          <a:bodyPr>
            <a:normAutofit/>
          </a:bodyPr>
          <a:lstStyle/>
          <a:p>
            <a:r>
              <a:rPr b="1" dirty="0">
                <a:solidFill>
                  <a:schemeClr val="accent1"/>
                </a:solidFill>
              </a:rPr>
              <a:t>7.社群线下活动工具——微现场。</a:t>
            </a:r>
          </a:p>
          <a:p>
            <a:r>
              <a:rPr dirty="0">
                <a:solidFill>
                  <a:schemeClr val="tx1"/>
                </a:solidFill>
              </a:rPr>
              <a:t>微现场帮助微信与现场活动链接，互动性强，观众通过扫描活动二维码，便可以将各种文字、照片上墙，使现场微信大屏幕成为活动交流的空间和焦点，配合弹幕、抽奖投票、摇一摇打赏等功能，能极大催化线下活动的现场氛围。</a:t>
            </a:r>
          </a:p>
        </p:txBody>
      </p:sp>
      <p:pic>
        <p:nvPicPr>
          <p:cNvPr id="4" name="图片 3"/>
          <p:cNvPicPr>
            <a:picLocks noChangeAspect="1"/>
          </p:cNvPicPr>
          <p:nvPr/>
        </p:nvPicPr>
        <p:blipFill>
          <a:blip r:embed="rId2"/>
          <a:stretch>
            <a:fillRect/>
          </a:stretch>
        </p:blipFill>
        <p:spPr>
          <a:xfrm>
            <a:off x="6684033" y="1917256"/>
            <a:ext cx="4151939" cy="3114589"/>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课堂训练</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完成以下两项课堂实训任务：</a:t>
            </a:r>
          </a:p>
          <a:p>
            <a:r>
              <a:rPr sz="1800" kern="100" dirty="0">
                <a:latin typeface="Calibri" panose="020F0502020204030204" pitchFamily="34" charset="0"/>
                <a:ea typeface="华文楷体" panose="02010600040101010101" pitchFamily="2" charset="-122"/>
                <a:cs typeface="Arial" panose="020B0604020202020204" pitchFamily="34" charset="0"/>
              </a:rPr>
              <a:t>（1）使用在线图片设计工具，设计一款营销活动海报；</a:t>
            </a:r>
          </a:p>
          <a:p>
            <a:r>
              <a:rPr sz="1800" kern="100" dirty="0">
                <a:latin typeface="Calibri" panose="020F0502020204030204" pitchFamily="34" charset="0"/>
                <a:ea typeface="华文楷体" panose="02010600040101010101" pitchFamily="2" charset="-122"/>
                <a:cs typeface="Arial" panose="020B0604020202020204" pitchFamily="34" charset="0"/>
              </a:rPr>
              <a:t>（2）使用群接龙工具，对某一产品或某一活动进行接龙统计与管理。</a:t>
            </a:r>
          </a:p>
        </p:txBody>
      </p:sp>
      <p:pic>
        <p:nvPicPr>
          <p:cNvPr id="4" name="图片 3"/>
          <p:cNvPicPr>
            <a:picLocks noChangeAspect="1"/>
          </p:cNvPicPr>
          <p:nvPr/>
        </p:nvPicPr>
        <p:blipFill>
          <a:blip r:embed="rId2"/>
          <a:stretch>
            <a:fillRect/>
          </a:stretch>
        </p:blipFill>
        <p:spPr>
          <a:xfrm>
            <a:off x="3462154" y="2762246"/>
            <a:ext cx="4285258" cy="34148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任务实训</a:t>
            </a:r>
          </a:p>
        </p:txBody>
      </p:sp>
      <p:sp>
        <p:nvSpPr>
          <p:cNvPr id="32" name="内容占位符 2"/>
          <p:cNvSpPr txBox="1"/>
          <p:nvPr/>
        </p:nvSpPr>
        <p:spPr>
          <a:xfrm>
            <a:off x="840211" y="1851866"/>
            <a:ext cx="10376038" cy="3897998"/>
          </a:xfrm>
          <a:prstGeom prst="rect">
            <a:avLst/>
          </a:prstGeom>
        </p:spPr>
        <p:txBody>
          <a:bodyPr vert="horz" lIns="121871" tIns="60935" rIns="121871" bIns="60935" rtlCol="0">
            <a:normAutofit/>
          </a:bodyPr>
          <a:lstStyle>
            <a:lvl1pPr marL="0" indent="536575" algn="l" defTabSz="913765" rtl="0" eaLnBrk="1" latinLnBrk="0" hangingPunct="1">
              <a:lnSpc>
                <a:spcPct val="130000"/>
              </a:lnSpc>
              <a:spcBef>
                <a:spcPts val="0"/>
              </a:spcBef>
              <a:buFont typeface="Arial" panose="020B0604020202020204" pitchFamily="34" charset="0"/>
              <a:buNone/>
              <a:defRPr sz="22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lnSpc>
                <a:spcPts val="3999"/>
              </a:lnSpc>
            </a:pPr>
            <a:endParaRPr lang="zh-CN" altLang="en-US" dirty="0">
              <a:solidFill>
                <a:prstClr val="black"/>
              </a:solidFill>
              <a:latin typeface="Times New Roman"/>
              <a:ea typeface="微软雅黑"/>
            </a:endParaRPr>
          </a:p>
        </p:txBody>
      </p:sp>
      <p:sp>
        <p:nvSpPr>
          <p:cNvPr id="4" name="内容占位符 3"/>
          <p:cNvSpPr>
            <a:spLocks noGrp="1"/>
          </p:cNvSpPr>
          <p:nvPr>
            <p:ph idx="1"/>
          </p:nvPr>
        </p:nvSpPr>
        <p:spPr>
          <a:xfrm>
            <a:off x="966301" y="1183505"/>
            <a:ext cx="10114673" cy="4694903"/>
          </a:xfrm>
        </p:spPr>
        <p:txBody>
          <a:bodyPr>
            <a:normAutofit/>
          </a:bodyPr>
          <a:lstStyle/>
          <a:p>
            <a:r>
              <a:rPr dirty="0"/>
              <a:t>1.任务描述：</a:t>
            </a:r>
          </a:p>
          <a:p>
            <a:r>
              <a:rPr dirty="0"/>
              <a:t>（1）某企业为传统的线下连锁水果零售商，经历疫情之后，该公司决定开拓线上社群营销渠道。</a:t>
            </a:r>
          </a:p>
          <a:p>
            <a:r>
              <a:rPr dirty="0"/>
              <a:t>（2）以小组为单位，为该企业制定一份社群营销转型培训手册，培训内容包括平台选择、社群搭建、规则制定、客户拉新、线下客户转化、社群运营、推广方式以及运用的社群工具等。</a:t>
            </a:r>
          </a:p>
          <a:p>
            <a:r>
              <a:rPr dirty="0"/>
              <a:t>2.任务要求：</a:t>
            </a:r>
          </a:p>
          <a:p>
            <a:r>
              <a:rPr dirty="0"/>
              <a:t>小组利用课外时间完成该实训任务，制作PPT进行展示，课堂上每个小组进行6分钟的成果展示，教师点评5分钟。</a:t>
            </a:r>
          </a:p>
        </p:txBody>
      </p:sp>
      <p:grpSp>
        <p:nvGrpSpPr>
          <p:cNvPr id="77" name="组合 76"/>
          <p:cNvGrpSpPr/>
          <p:nvPr/>
        </p:nvGrpSpPr>
        <p:grpSpPr>
          <a:xfrm>
            <a:off x="163519" y="5480324"/>
            <a:ext cx="10478841" cy="1352732"/>
            <a:chOff x="229774" y="4946104"/>
            <a:chExt cx="11381655" cy="1469277"/>
          </a:xfrm>
        </p:grpSpPr>
        <p:sp>
          <p:nvSpPr>
            <p:cNvPr id="78" name="矩形 77"/>
            <p:cNvSpPr/>
            <p:nvPr/>
          </p:nvSpPr>
          <p:spPr>
            <a:xfrm>
              <a:off x="2546028" y="6054882"/>
              <a:ext cx="9065401"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nvGrpSpPr>
            <p:cNvPr id="79" name="组合 78"/>
            <p:cNvGrpSpPr/>
            <p:nvPr/>
          </p:nvGrpSpPr>
          <p:grpSpPr>
            <a:xfrm>
              <a:off x="229774" y="4946104"/>
              <a:ext cx="2836482" cy="1469277"/>
              <a:chOff x="810345" y="1174447"/>
              <a:chExt cx="2836482" cy="1469277"/>
            </a:xfrm>
          </p:grpSpPr>
          <p:sp>
            <p:nvSpPr>
              <p:cNvPr id="80" name="矩形 79"/>
              <p:cNvSpPr/>
              <p:nvPr/>
            </p:nvSpPr>
            <p:spPr>
              <a:xfrm>
                <a:off x="810345" y="1425809"/>
                <a:ext cx="495299" cy="533400"/>
              </a:xfrm>
              <a:prstGeom prst="rect">
                <a:avLst/>
              </a:prstGeom>
              <a:solidFill>
                <a:srgbClr val="85D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1" name="矩形 80"/>
              <p:cNvSpPr/>
              <p:nvPr/>
            </p:nvSpPr>
            <p:spPr>
              <a:xfrm>
                <a:off x="1624373" y="2069288"/>
                <a:ext cx="266702" cy="287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2" name="矩形 81"/>
              <p:cNvSpPr/>
              <p:nvPr/>
            </p:nvSpPr>
            <p:spPr>
              <a:xfrm>
                <a:off x="1814878" y="1617707"/>
                <a:ext cx="342898" cy="3692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3" name="矩形 82"/>
              <p:cNvSpPr/>
              <p:nvPr/>
            </p:nvSpPr>
            <p:spPr>
              <a:xfrm>
                <a:off x="2253260" y="200170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4" name="矩形 83"/>
              <p:cNvSpPr/>
              <p:nvPr/>
            </p:nvSpPr>
            <p:spPr>
              <a:xfrm>
                <a:off x="3357266" y="1642520"/>
                <a:ext cx="4571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5" name="矩形 84"/>
              <p:cNvSpPr/>
              <p:nvPr/>
            </p:nvSpPr>
            <p:spPr>
              <a:xfrm flipV="1">
                <a:off x="1057995" y="2356506"/>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6" name="矩形 85"/>
              <p:cNvSpPr/>
              <p:nvPr/>
            </p:nvSpPr>
            <p:spPr>
              <a:xfrm>
                <a:off x="2712953" y="1913130"/>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7" name="矩形 86"/>
              <p:cNvSpPr/>
              <p:nvPr/>
            </p:nvSpPr>
            <p:spPr>
              <a:xfrm>
                <a:off x="3380125" y="1888614"/>
                <a:ext cx="266702" cy="28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8" name="矩形 87"/>
              <p:cNvSpPr/>
              <p:nvPr/>
            </p:nvSpPr>
            <p:spPr>
              <a:xfrm>
                <a:off x="2902421" y="2145310"/>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9" name="矩形 88"/>
              <p:cNvSpPr/>
              <p:nvPr/>
            </p:nvSpPr>
            <p:spPr>
              <a:xfrm>
                <a:off x="2632942" y="1474098"/>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90" name="矩形 89"/>
              <p:cNvSpPr/>
              <p:nvPr/>
            </p:nvSpPr>
            <p:spPr>
              <a:xfrm>
                <a:off x="2157776" y="1174447"/>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p:cNvSpPr/>
          <p:nvPr/>
        </p:nvSpPr>
        <p:spPr>
          <a:xfrm flipH="1">
            <a:off x="9499858" y="742361"/>
            <a:ext cx="2688059" cy="522861"/>
          </a:xfrm>
          <a:prstGeom prst="rect">
            <a:avLst/>
          </a:prstGeom>
          <a:solidFill>
            <a:schemeClr val="accent1"/>
          </a:solidFill>
          <a:ln w="9525">
            <a:noFill/>
          </a:ln>
        </p:spPr>
        <p:txBody>
          <a:bodyPr wrap="square" lIns="91375" tIns="45688" rIns="91375" bIns="45688" rtlCol="0" anchor="t">
            <a:spAutoFit/>
          </a:bodyPr>
          <a:lstStyle/>
          <a:p>
            <a:pPr algn="ctr" defTabSz="608843"/>
            <a:r>
              <a:rPr lang="en-US" altLang="zh-CN" sz="2799"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CONTENTS</a:t>
            </a:r>
          </a:p>
        </p:txBody>
      </p:sp>
      <p:sp>
        <p:nvSpPr>
          <p:cNvPr id="5" name="TextBox 25"/>
          <p:cNvSpPr txBox="1"/>
          <p:nvPr/>
        </p:nvSpPr>
        <p:spPr>
          <a:xfrm flipH="1">
            <a:off x="8974392" y="1318071"/>
            <a:ext cx="959464" cy="461324"/>
          </a:xfrm>
          <a:prstGeom prst="rect">
            <a:avLst/>
          </a:prstGeom>
          <a:noFill/>
        </p:spPr>
        <p:txBody>
          <a:bodyPr wrap="square" lIns="91375" tIns="45688" rIns="91375" bIns="45688" rtlCol="0">
            <a:spAutoFit/>
            <a:scene3d>
              <a:camera prst="orthographicFront"/>
              <a:lightRig rig="threePt" dir="t"/>
            </a:scene3d>
          </a:bodyPr>
          <a:lstStyle/>
          <a:p>
            <a:pPr algn="r" defTabSz="608843" fontAlgn="base"/>
            <a:r>
              <a:rPr lang="zh-CN" altLang="en-US" sz="2400" b="1" noProof="1">
                <a:solidFill>
                  <a:srgbClr val="3A98BC"/>
                </a:solidFill>
                <a:latin typeface="微软雅黑" panose="020B0503020204020204" pitchFamily="34" charset="-122"/>
                <a:ea typeface="微软雅黑" panose="020B0503020204020204" pitchFamily="34" charset="-122"/>
                <a:sym typeface="微软雅黑" panose="020B0503020204020204" pitchFamily="34" charset="-122"/>
              </a:rPr>
              <a:t>目 录 </a:t>
            </a:r>
          </a:p>
        </p:txBody>
      </p:sp>
      <p:sp>
        <p:nvSpPr>
          <p:cNvPr id="6" name="MH_Entry_1">
            <a:hlinkClick r:id="" action="ppaction://noaction"/>
          </p:cNvPr>
          <p:cNvSpPr txBox="1"/>
          <p:nvPr>
            <p:custDataLst>
              <p:tags r:id="rId1"/>
            </p:custDataLst>
          </p:nvPr>
        </p:nvSpPr>
        <p:spPr>
          <a:xfrm>
            <a:off x="1092198" y="4497352"/>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accent1"/>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自媒体平台营销</a:t>
            </a:r>
          </a:p>
        </p:txBody>
      </p:sp>
      <p:sp>
        <p:nvSpPr>
          <p:cNvPr id="7" name="MH_Number_1">
            <a:hlinkClick r:id="" action="ppaction://noaction"/>
          </p:cNvPr>
          <p:cNvSpPr/>
          <p:nvPr>
            <p:custDataLst>
              <p:tags r:id="rId2"/>
            </p:custDataLst>
          </p:nvPr>
        </p:nvSpPr>
        <p:spPr>
          <a:xfrm>
            <a:off x="4975048" y="4428849"/>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rgbClr val="3A98BC"/>
                </a:solidFill>
                <a:latin typeface="Times New Roman"/>
                <a:ea typeface="微软雅黑"/>
                <a:cs typeface="Times New Roman" panose="02020603050405020304" pitchFamily="18" charset="0"/>
              </a:rPr>
              <a:t>2.4</a:t>
            </a:r>
          </a:p>
        </p:txBody>
      </p:sp>
      <p:sp>
        <p:nvSpPr>
          <p:cNvPr id="8" name="MH_Entry_2">
            <a:hlinkClick r:id="" action="ppaction://noaction"/>
          </p:cNvPr>
          <p:cNvSpPr txBox="1"/>
          <p:nvPr>
            <p:custDataLst>
              <p:tags r:id="rId3"/>
            </p:custDataLst>
          </p:nvPr>
        </p:nvSpPr>
        <p:spPr>
          <a:xfrm>
            <a:off x="1092198" y="1181227"/>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微博营销</a:t>
            </a:r>
          </a:p>
        </p:txBody>
      </p:sp>
      <p:sp>
        <p:nvSpPr>
          <p:cNvPr id="10" name="MH_Entry_3">
            <a:hlinkClick r:id="rId13" action="ppaction://hlinksldjump"/>
          </p:cNvPr>
          <p:cNvSpPr txBox="1"/>
          <p:nvPr>
            <p:custDataLst>
              <p:tags r:id="rId4"/>
            </p:custDataLst>
          </p:nvPr>
        </p:nvSpPr>
        <p:spPr>
          <a:xfrm>
            <a:off x="1092198" y="2264635"/>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微信营销</a:t>
            </a:r>
          </a:p>
        </p:txBody>
      </p:sp>
      <p:sp>
        <p:nvSpPr>
          <p:cNvPr id="14" name="MH_Number_1">
            <a:hlinkClick r:id="" action="ppaction://noaction"/>
          </p:cNvPr>
          <p:cNvSpPr/>
          <p:nvPr>
            <p:custDataLst>
              <p:tags r:id="rId5"/>
            </p:custDataLst>
          </p:nvPr>
        </p:nvSpPr>
        <p:spPr>
          <a:xfrm>
            <a:off x="4975048" y="1104711"/>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2.1</a:t>
            </a:r>
          </a:p>
        </p:txBody>
      </p:sp>
      <p:sp>
        <p:nvSpPr>
          <p:cNvPr id="15" name="MH_Number_1">
            <a:hlinkClick r:id="" action="ppaction://noaction"/>
          </p:cNvPr>
          <p:cNvSpPr/>
          <p:nvPr>
            <p:custDataLst>
              <p:tags r:id="rId6"/>
            </p:custDataLst>
          </p:nvPr>
        </p:nvSpPr>
        <p:spPr>
          <a:xfrm>
            <a:off x="4975048" y="2192643"/>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2.2</a:t>
            </a:r>
          </a:p>
        </p:txBody>
      </p:sp>
      <p:grpSp>
        <p:nvGrpSpPr>
          <p:cNvPr id="11" name="组合 10"/>
          <p:cNvGrpSpPr/>
          <p:nvPr/>
        </p:nvGrpSpPr>
        <p:grpSpPr>
          <a:xfrm rot="21189419">
            <a:off x="8053987" y="2432265"/>
            <a:ext cx="2462417" cy="2341819"/>
            <a:chOff x="10541283" y="1103145"/>
            <a:chExt cx="1222262" cy="1556794"/>
          </a:xfrm>
        </p:grpSpPr>
        <p:pic>
          <p:nvPicPr>
            <p:cNvPr id="12" name="图片 11"/>
            <p:cNvPicPr>
              <a:picLocks noChangeAspect="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16775" t="12201" r="15768" b="9292"/>
            <a:stretch>
              <a:fillRect/>
            </a:stretch>
          </p:blipFill>
          <p:spPr>
            <a:xfrm rot="20719651">
              <a:off x="11222152" y="1211383"/>
              <a:ext cx="541393" cy="504056"/>
            </a:xfrm>
            <a:prstGeom prst="rect">
              <a:avLst/>
            </a:prstGeom>
          </p:spPr>
        </p:pic>
        <p:pic>
          <p:nvPicPr>
            <p:cNvPr id="13" name="图片 12"/>
            <p:cNvPicPr>
              <a:picLocks noChangeAspect="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84" r="12708"/>
            <a:stretch>
              <a:fillRect/>
            </a:stretch>
          </p:blipFill>
          <p:spPr>
            <a:xfrm rot="21032544">
              <a:off x="10756390" y="1502256"/>
              <a:ext cx="512878" cy="484531"/>
            </a:xfrm>
            <a:prstGeom prst="rect">
              <a:avLst/>
            </a:prstGeom>
          </p:spPr>
        </p:pic>
        <p:grpSp>
          <p:nvGrpSpPr>
            <p:cNvPr id="16" name="组合 15"/>
            <p:cNvGrpSpPr/>
            <p:nvPr/>
          </p:nvGrpSpPr>
          <p:grpSpPr>
            <a:xfrm>
              <a:off x="10541283" y="1758207"/>
              <a:ext cx="1012602" cy="901732"/>
              <a:chOff x="9712325" y="2736851"/>
              <a:chExt cx="652463" cy="581025"/>
            </a:xfrm>
            <a:solidFill>
              <a:schemeClr val="bg1">
                <a:lumMod val="65000"/>
                <a:lumOff val="35000"/>
              </a:schemeClr>
            </a:solidFill>
          </p:grpSpPr>
          <p:sp>
            <p:nvSpPr>
              <p:cNvPr id="20" name="Freeform 531"/>
              <p:cNvSpPr>
                <a:spLocks noEditPoints="1"/>
              </p:cNvSpPr>
              <p:nvPr/>
            </p:nvSpPr>
            <p:spPr bwMode="auto">
              <a:xfrm>
                <a:off x="9712325" y="2736851"/>
                <a:ext cx="557213" cy="484188"/>
              </a:xfrm>
              <a:custGeom>
                <a:avLst/>
                <a:gdLst>
                  <a:gd name="T0" fmla="*/ 21 w 46"/>
                  <a:gd name="T1" fmla="*/ 36 h 40"/>
                  <a:gd name="T2" fmla="*/ 21 w 46"/>
                  <a:gd name="T3" fmla="*/ 34 h 40"/>
                  <a:gd name="T4" fmla="*/ 22 w 46"/>
                  <a:gd name="T5" fmla="*/ 33 h 40"/>
                  <a:gd name="T6" fmla="*/ 25 w 46"/>
                  <a:gd name="T7" fmla="*/ 33 h 40"/>
                  <a:gd name="T8" fmla="*/ 29 w 46"/>
                  <a:gd name="T9" fmla="*/ 28 h 40"/>
                  <a:gd name="T10" fmla="*/ 29 w 46"/>
                  <a:gd name="T11" fmla="*/ 15 h 40"/>
                  <a:gd name="T12" fmla="*/ 32 w 46"/>
                  <a:gd name="T13" fmla="*/ 15 h 40"/>
                  <a:gd name="T14" fmla="*/ 32 w 46"/>
                  <a:gd name="T15" fmla="*/ 25 h 40"/>
                  <a:gd name="T16" fmla="*/ 34 w 46"/>
                  <a:gd name="T17" fmla="*/ 23 h 40"/>
                  <a:gd name="T18" fmla="*/ 34 w 46"/>
                  <a:gd name="T19" fmla="*/ 15 h 40"/>
                  <a:gd name="T20" fmla="*/ 37 w 46"/>
                  <a:gd name="T21" fmla="*/ 15 h 40"/>
                  <a:gd name="T22" fmla="*/ 37 w 46"/>
                  <a:gd name="T23" fmla="*/ 20 h 40"/>
                  <a:gd name="T24" fmla="*/ 39 w 46"/>
                  <a:gd name="T25" fmla="*/ 18 h 40"/>
                  <a:gd name="T26" fmla="*/ 39 w 46"/>
                  <a:gd name="T27" fmla="*/ 15 h 40"/>
                  <a:gd name="T28" fmla="*/ 42 w 46"/>
                  <a:gd name="T29" fmla="*/ 15 h 40"/>
                  <a:gd name="T30" fmla="*/ 42 w 46"/>
                  <a:gd name="T31" fmla="*/ 15 h 40"/>
                  <a:gd name="T32" fmla="*/ 46 w 46"/>
                  <a:gd name="T33" fmla="*/ 11 h 40"/>
                  <a:gd name="T34" fmla="*/ 17 w 46"/>
                  <a:gd name="T35" fmla="*/ 11 h 40"/>
                  <a:gd name="T36" fmla="*/ 14 w 46"/>
                  <a:gd name="T37" fmla="*/ 9 h 40"/>
                  <a:gd name="T38" fmla="*/ 12 w 46"/>
                  <a:gd name="T39" fmla="*/ 2 h 40"/>
                  <a:gd name="T40" fmla="*/ 10 w 46"/>
                  <a:gd name="T41" fmla="*/ 0 h 40"/>
                  <a:gd name="T42" fmla="*/ 1 w 46"/>
                  <a:gd name="T43" fmla="*/ 0 h 40"/>
                  <a:gd name="T44" fmla="*/ 2 w 46"/>
                  <a:gd name="T45" fmla="*/ 4 h 40"/>
                  <a:gd name="T46" fmla="*/ 9 w 46"/>
                  <a:gd name="T47" fmla="*/ 4 h 40"/>
                  <a:gd name="T48" fmla="*/ 11 w 46"/>
                  <a:gd name="T49" fmla="*/ 5 h 40"/>
                  <a:gd name="T50" fmla="*/ 18 w 46"/>
                  <a:gd name="T51" fmla="*/ 36 h 40"/>
                  <a:gd name="T52" fmla="*/ 18 w 46"/>
                  <a:gd name="T53" fmla="*/ 39 h 40"/>
                  <a:gd name="T54" fmla="*/ 17 w 46"/>
                  <a:gd name="T55" fmla="*/ 40 h 40"/>
                  <a:gd name="T56" fmla="*/ 21 w 46"/>
                  <a:gd name="T57" fmla="*/ 36 h 40"/>
                  <a:gd name="T58" fmla="*/ 21 w 46"/>
                  <a:gd name="T59" fmla="*/ 36 h 40"/>
                  <a:gd name="T60" fmla="*/ 25 w 46"/>
                  <a:gd name="T61" fmla="*/ 15 h 40"/>
                  <a:gd name="T62" fmla="*/ 27 w 46"/>
                  <a:gd name="T63" fmla="*/ 15 h 40"/>
                  <a:gd name="T64" fmla="*/ 27 w 46"/>
                  <a:gd name="T65" fmla="*/ 29 h 40"/>
                  <a:gd name="T66" fmla="*/ 25 w 46"/>
                  <a:gd name="T67" fmla="*/ 29 h 40"/>
                  <a:gd name="T68" fmla="*/ 25 w 46"/>
                  <a:gd name="T69" fmla="*/ 15 h 40"/>
                  <a:gd name="T70" fmla="*/ 20 w 46"/>
                  <a:gd name="T71" fmla="*/ 29 h 40"/>
                  <a:gd name="T72" fmla="*/ 20 w 46"/>
                  <a:gd name="T73" fmla="*/ 15 h 40"/>
                  <a:gd name="T74" fmla="*/ 22 w 46"/>
                  <a:gd name="T75" fmla="*/ 15 h 40"/>
                  <a:gd name="T76" fmla="*/ 22 w 46"/>
                  <a:gd name="T77" fmla="*/ 29 h 40"/>
                  <a:gd name="T78" fmla="*/ 20 w 46"/>
                  <a:gd name="T7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0">
                    <a:moveTo>
                      <a:pt x="21" y="36"/>
                    </a:moveTo>
                    <a:cubicBezTo>
                      <a:pt x="21" y="35"/>
                      <a:pt x="21" y="35"/>
                      <a:pt x="21" y="34"/>
                    </a:cubicBezTo>
                    <a:cubicBezTo>
                      <a:pt x="20" y="33"/>
                      <a:pt x="20" y="33"/>
                      <a:pt x="22" y="33"/>
                    </a:cubicBezTo>
                    <a:cubicBezTo>
                      <a:pt x="23" y="33"/>
                      <a:pt x="24" y="33"/>
                      <a:pt x="25" y="33"/>
                    </a:cubicBezTo>
                    <a:cubicBezTo>
                      <a:pt x="29" y="28"/>
                      <a:pt x="29" y="28"/>
                      <a:pt x="29" y="28"/>
                    </a:cubicBezTo>
                    <a:cubicBezTo>
                      <a:pt x="29" y="15"/>
                      <a:pt x="29" y="15"/>
                      <a:pt x="29" y="15"/>
                    </a:cubicBezTo>
                    <a:cubicBezTo>
                      <a:pt x="29" y="13"/>
                      <a:pt x="32" y="13"/>
                      <a:pt x="32" y="15"/>
                    </a:cubicBezTo>
                    <a:cubicBezTo>
                      <a:pt x="32" y="25"/>
                      <a:pt x="32" y="25"/>
                      <a:pt x="32" y="25"/>
                    </a:cubicBezTo>
                    <a:cubicBezTo>
                      <a:pt x="34" y="23"/>
                      <a:pt x="34" y="23"/>
                      <a:pt x="34" y="23"/>
                    </a:cubicBezTo>
                    <a:cubicBezTo>
                      <a:pt x="34" y="15"/>
                      <a:pt x="34" y="15"/>
                      <a:pt x="34" y="15"/>
                    </a:cubicBezTo>
                    <a:cubicBezTo>
                      <a:pt x="34" y="13"/>
                      <a:pt x="37" y="13"/>
                      <a:pt x="37" y="15"/>
                    </a:cubicBezTo>
                    <a:cubicBezTo>
                      <a:pt x="37" y="20"/>
                      <a:pt x="37" y="20"/>
                      <a:pt x="37" y="20"/>
                    </a:cubicBezTo>
                    <a:cubicBezTo>
                      <a:pt x="39" y="18"/>
                      <a:pt x="39" y="18"/>
                      <a:pt x="39" y="18"/>
                    </a:cubicBezTo>
                    <a:cubicBezTo>
                      <a:pt x="39" y="15"/>
                      <a:pt x="39" y="15"/>
                      <a:pt x="39" y="15"/>
                    </a:cubicBezTo>
                    <a:cubicBezTo>
                      <a:pt x="39" y="13"/>
                      <a:pt x="42" y="13"/>
                      <a:pt x="42" y="15"/>
                    </a:cubicBezTo>
                    <a:cubicBezTo>
                      <a:pt x="42" y="15"/>
                      <a:pt x="42" y="15"/>
                      <a:pt x="42" y="15"/>
                    </a:cubicBezTo>
                    <a:cubicBezTo>
                      <a:pt x="46" y="11"/>
                      <a:pt x="46" y="11"/>
                      <a:pt x="46" y="11"/>
                    </a:cubicBezTo>
                    <a:cubicBezTo>
                      <a:pt x="36" y="11"/>
                      <a:pt x="27" y="11"/>
                      <a:pt x="17" y="11"/>
                    </a:cubicBezTo>
                    <a:cubicBezTo>
                      <a:pt x="15" y="11"/>
                      <a:pt x="15" y="10"/>
                      <a:pt x="14" y="9"/>
                    </a:cubicBezTo>
                    <a:cubicBezTo>
                      <a:pt x="14" y="6"/>
                      <a:pt x="13" y="4"/>
                      <a:pt x="12" y="2"/>
                    </a:cubicBezTo>
                    <a:cubicBezTo>
                      <a:pt x="12" y="0"/>
                      <a:pt x="12" y="0"/>
                      <a:pt x="10" y="0"/>
                    </a:cubicBezTo>
                    <a:cubicBezTo>
                      <a:pt x="7" y="0"/>
                      <a:pt x="4" y="0"/>
                      <a:pt x="1" y="0"/>
                    </a:cubicBezTo>
                    <a:cubicBezTo>
                      <a:pt x="0" y="0"/>
                      <a:pt x="0" y="4"/>
                      <a:pt x="2" y="4"/>
                    </a:cubicBezTo>
                    <a:cubicBezTo>
                      <a:pt x="4" y="4"/>
                      <a:pt x="6" y="4"/>
                      <a:pt x="9" y="4"/>
                    </a:cubicBezTo>
                    <a:cubicBezTo>
                      <a:pt x="10" y="4"/>
                      <a:pt x="10" y="4"/>
                      <a:pt x="11" y="5"/>
                    </a:cubicBezTo>
                    <a:cubicBezTo>
                      <a:pt x="13" y="16"/>
                      <a:pt x="16" y="25"/>
                      <a:pt x="18" y="36"/>
                    </a:cubicBezTo>
                    <a:cubicBezTo>
                      <a:pt x="19" y="38"/>
                      <a:pt x="19" y="38"/>
                      <a:pt x="18" y="39"/>
                    </a:cubicBezTo>
                    <a:cubicBezTo>
                      <a:pt x="17" y="39"/>
                      <a:pt x="17" y="40"/>
                      <a:pt x="17" y="40"/>
                    </a:cubicBezTo>
                    <a:cubicBezTo>
                      <a:pt x="21" y="36"/>
                      <a:pt x="21" y="36"/>
                      <a:pt x="21" y="36"/>
                    </a:cubicBezTo>
                    <a:cubicBezTo>
                      <a:pt x="21" y="36"/>
                      <a:pt x="21" y="36"/>
                      <a:pt x="21" y="36"/>
                    </a:cubicBezTo>
                    <a:close/>
                    <a:moveTo>
                      <a:pt x="25" y="15"/>
                    </a:moveTo>
                    <a:cubicBezTo>
                      <a:pt x="25" y="13"/>
                      <a:pt x="27" y="13"/>
                      <a:pt x="27" y="15"/>
                    </a:cubicBezTo>
                    <a:cubicBezTo>
                      <a:pt x="27" y="29"/>
                      <a:pt x="27" y="29"/>
                      <a:pt x="27" y="29"/>
                    </a:cubicBezTo>
                    <a:cubicBezTo>
                      <a:pt x="27" y="30"/>
                      <a:pt x="25" y="30"/>
                      <a:pt x="25" y="29"/>
                    </a:cubicBezTo>
                    <a:lnTo>
                      <a:pt x="25" y="15"/>
                    </a:lnTo>
                    <a:close/>
                    <a:moveTo>
                      <a:pt x="20" y="29"/>
                    </a:moveTo>
                    <a:cubicBezTo>
                      <a:pt x="20" y="15"/>
                      <a:pt x="20" y="15"/>
                      <a:pt x="20" y="15"/>
                    </a:cubicBezTo>
                    <a:cubicBezTo>
                      <a:pt x="20" y="13"/>
                      <a:pt x="22" y="13"/>
                      <a:pt x="22" y="15"/>
                    </a:cubicBezTo>
                    <a:cubicBezTo>
                      <a:pt x="22" y="29"/>
                      <a:pt x="22" y="29"/>
                      <a:pt x="22" y="29"/>
                    </a:cubicBezTo>
                    <a:cubicBezTo>
                      <a:pt x="22" y="30"/>
                      <a:pt x="20" y="30"/>
                      <a:pt x="20"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21" name="Freeform 532"/>
              <p:cNvSpPr>
                <a:spLocks noEditPoints="1"/>
              </p:cNvSpPr>
              <p:nvPr/>
            </p:nvSpPr>
            <p:spPr bwMode="auto">
              <a:xfrm>
                <a:off x="9906000" y="2870201"/>
                <a:ext cx="458788" cy="447675"/>
              </a:xfrm>
              <a:custGeom>
                <a:avLst/>
                <a:gdLst>
                  <a:gd name="T0" fmla="*/ 26 w 38"/>
                  <a:gd name="T1" fmla="*/ 18 h 37"/>
                  <a:gd name="T2" fmla="*/ 23 w 38"/>
                  <a:gd name="T3" fmla="*/ 18 h 37"/>
                  <a:gd name="T4" fmla="*/ 23 w 38"/>
                  <a:gd name="T5" fmla="*/ 7 h 37"/>
                  <a:gd name="T6" fmla="*/ 21 w 38"/>
                  <a:gd name="T7" fmla="*/ 9 h 37"/>
                  <a:gd name="T8" fmla="*/ 21 w 38"/>
                  <a:gd name="T9" fmla="*/ 18 h 37"/>
                  <a:gd name="T10" fmla="*/ 18 w 38"/>
                  <a:gd name="T11" fmla="*/ 18 h 37"/>
                  <a:gd name="T12" fmla="*/ 18 w 38"/>
                  <a:gd name="T13" fmla="*/ 12 h 37"/>
                  <a:gd name="T14" fmla="*/ 16 w 38"/>
                  <a:gd name="T15" fmla="*/ 14 h 37"/>
                  <a:gd name="T16" fmla="*/ 16 w 38"/>
                  <a:gd name="T17" fmla="*/ 18 h 37"/>
                  <a:gd name="T18" fmla="*/ 13 w 38"/>
                  <a:gd name="T19" fmla="*/ 18 h 37"/>
                  <a:gd name="T20" fmla="*/ 13 w 38"/>
                  <a:gd name="T21" fmla="*/ 17 h 37"/>
                  <a:gd name="T22" fmla="*/ 9 w 38"/>
                  <a:gd name="T23" fmla="*/ 22 h 37"/>
                  <a:gd name="T24" fmla="*/ 30 w 38"/>
                  <a:gd name="T25" fmla="*/ 22 h 37"/>
                  <a:gd name="T26" fmla="*/ 33 w 38"/>
                  <a:gd name="T27" fmla="*/ 20 h 37"/>
                  <a:gd name="T28" fmla="*/ 37 w 38"/>
                  <a:gd name="T29" fmla="*/ 2 h 37"/>
                  <a:gd name="T30" fmla="*/ 36 w 38"/>
                  <a:gd name="T31" fmla="*/ 0 h 37"/>
                  <a:gd name="T32" fmla="*/ 30 w 38"/>
                  <a:gd name="T33" fmla="*/ 0 h 37"/>
                  <a:gd name="T34" fmla="*/ 26 w 38"/>
                  <a:gd name="T35" fmla="*/ 4 h 37"/>
                  <a:gd name="T36" fmla="*/ 26 w 38"/>
                  <a:gd name="T37" fmla="*/ 18 h 37"/>
                  <a:gd name="T38" fmla="*/ 31 w 38"/>
                  <a:gd name="T39" fmla="*/ 4 h 37"/>
                  <a:gd name="T40" fmla="*/ 31 w 38"/>
                  <a:gd name="T41" fmla="*/ 18 h 37"/>
                  <a:gd name="T42" fmla="*/ 28 w 38"/>
                  <a:gd name="T43" fmla="*/ 18 h 37"/>
                  <a:gd name="T44" fmla="*/ 28 w 38"/>
                  <a:gd name="T45" fmla="*/ 4 h 37"/>
                  <a:gd name="T46" fmla="*/ 31 w 38"/>
                  <a:gd name="T47" fmla="*/ 4 h 37"/>
                  <a:gd name="T48" fmla="*/ 6 w 38"/>
                  <a:gd name="T49" fmla="*/ 37 h 37"/>
                  <a:gd name="T50" fmla="*/ 10 w 38"/>
                  <a:gd name="T51" fmla="*/ 35 h 37"/>
                  <a:gd name="T52" fmla="*/ 13 w 38"/>
                  <a:gd name="T53" fmla="*/ 33 h 37"/>
                  <a:gd name="T54" fmla="*/ 22 w 38"/>
                  <a:gd name="T55" fmla="*/ 33 h 37"/>
                  <a:gd name="T56" fmla="*/ 24 w 38"/>
                  <a:gd name="T57" fmla="*/ 35 h 37"/>
                  <a:gd name="T58" fmla="*/ 29 w 38"/>
                  <a:gd name="T59" fmla="*/ 37 h 37"/>
                  <a:gd name="T60" fmla="*/ 34 w 38"/>
                  <a:gd name="T61" fmla="*/ 32 h 37"/>
                  <a:gd name="T62" fmla="*/ 29 w 38"/>
                  <a:gd name="T63" fmla="*/ 26 h 37"/>
                  <a:gd name="T64" fmla="*/ 24 w 38"/>
                  <a:gd name="T65" fmla="*/ 29 h 37"/>
                  <a:gd name="T66" fmla="*/ 22 w 38"/>
                  <a:gd name="T67" fmla="*/ 31 h 37"/>
                  <a:gd name="T68" fmla="*/ 13 w 38"/>
                  <a:gd name="T69" fmla="*/ 31 h 37"/>
                  <a:gd name="T70" fmla="*/ 10 w 38"/>
                  <a:gd name="T71" fmla="*/ 29 h 37"/>
                  <a:gd name="T72" fmla="*/ 7 w 38"/>
                  <a:gd name="T73" fmla="*/ 27 h 37"/>
                  <a:gd name="T74" fmla="*/ 5 w 38"/>
                  <a:gd name="T75" fmla="*/ 25 h 37"/>
                  <a:gd name="T76" fmla="*/ 1 w 38"/>
                  <a:gd name="T77" fmla="*/ 29 h 37"/>
                  <a:gd name="T78" fmla="*/ 0 w 38"/>
                  <a:gd name="T79" fmla="*/ 32 h 37"/>
                  <a:gd name="T80" fmla="*/ 6 w 38"/>
                  <a:gd name="T81" fmla="*/ 37 h 37"/>
                  <a:gd name="T82" fmla="*/ 29 w 38"/>
                  <a:gd name="T83" fmla="*/ 29 h 37"/>
                  <a:gd name="T84" fmla="*/ 31 w 38"/>
                  <a:gd name="T85" fmla="*/ 32 h 37"/>
                  <a:gd name="T86" fmla="*/ 29 w 38"/>
                  <a:gd name="T87" fmla="*/ 34 h 37"/>
                  <a:gd name="T88" fmla="*/ 26 w 38"/>
                  <a:gd name="T89" fmla="*/ 32 h 37"/>
                  <a:gd name="T90" fmla="*/ 29 w 38"/>
                  <a:gd name="T91" fmla="*/ 29 h 37"/>
                  <a:gd name="T92" fmla="*/ 6 w 38"/>
                  <a:gd name="T93" fmla="*/ 29 h 37"/>
                  <a:gd name="T94" fmla="*/ 8 w 38"/>
                  <a:gd name="T95" fmla="*/ 32 h 37"/>
                  <a:gd name="T96" fmla="*/ 6 w 38"/>
                  <a:gd name="T97" fmla="*/ 34 h 37"/>
                  <a:gd name="T98" fmla="*/ 3 w 38"/>
                  <a:gd name="T99" fmla="*/ 32 h 37"/>
                  <a:gd name="T100" fmla="*/ 6 w 38"/>
                  <a:gd name="T10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37">
                    <a:moveTo>
                      <a:pt x="26" y="18"/>
                    </a:moveTo>
                    <a:cubicBezTo>
                      <a:pt x="26" y="19"/>
                      <a:pt x="23" y="19"/>
                      <a:pt x="23" y="18"/>
                    </a:cubicBezTo>
                    <a:cubicBezTo>
                      <a:pt x="23" y="7"/>
                      <a:pt x="23" y="7"/>
                      <a:pt x="23" y="7"/>
                    </a:cubicBezTo>
                    <a:cubicBezTo>
                      <a:pt x="21" y="9"/>
                      <a:pt x="21" y="9"/>
                      <a:pt x="21" y="9"/>
                    </a:cubicBezTo>
                    <a:cubicBezTo>
                      <a:pt x="21" y="18"/>
                      <a:pt x="21" y="18"/>
                      <a:pt x="21" y="18"/>
                    </a:cubicBezTo>
                    <a:cubicBezTo>
                      <a:pt x="21" y="19"/>
                      <a:pt x="18" y="19"/>
                      <a:pt x="18" y="18"/>
                    </a:cubicBezTo>
                    <a:cubicBezTo>
                      <a:pt x="18" y="12"/>
                      <a:pt x="18" y="12"/>
                      <a:pt x="18" y="12"/>
                    </a:cubicBezTo>
                    <a:cubicBezTo>
                      <a:pt x="16" y="14"/>
                      <a:pt x="16" y="14"/>
                      <a:pt x="16" y="14"/>
                    </a:cubicBezTo>
                    <a:cubicBezTo>
                      <a:pt x="16" y="18"/>
                      <a:pt x="16" y="18"/>
                      <a:pt x="16" y="18"/>
                    </a:cubicBezTo>
                    <a:cubicBezTo>
                      <a:pt x="16" y="19"/>
                      <a:pt x="13" y="19"/>
                      <a:pt x="13" y="18"/>
                    </a:cubicBezTo>
                    <a:cubicBezTo>
                      <a:pt x="13" y="17"/>
                      <a:pt x="13" y="17"/>
                      <a:pt x="13" y="17"/>
                    </a:cubicBezTo>
                    <a:cubicBezTo>
                      <a:pt x="9" y="22"/>
                      <a:pt x="9" y="22"/>
                      <a:pt x="9" y="22"/>
                    </a:cubicBezTo>
                    <a:cubicBezTo>
                      <a:pt x="16" y="22"/>
                      <a:pt x="23" y="22"/>
                      <a:pt x="30" y="22"/>
                    </a:cubicBezTo>
                    <a:cubicBezTo>
                      <a:pt x="32" y="22"/>
                      <a:pt x="33" y="21"/>
                      <a:pt x="33" y="20"/>
                    </a:cubicBezTo>
                    <a:cubicBezTo>
                      <a:pt x="35" y="14"/>
                      <a:pt x="36" y="8"/>
                      <a:pt x="37" y="2"/>
                    </a:cubicBezTo>
                    <a:cubicBezTo>
                      <a:pt x="38" y="0"/>
                      <a:pt x="38" y="0"/>
                      <a:pt x="36" y="0"/>
                    </a:cubicBezTo>
                    <a:cubicBezTo>
                      <a:pt x="34" y="0"/>
                      <a:pt x="32" y="0"/>
                      <a:pt x="30" y="0"/>
                    </a:cubicBezTo>
                    <a:cubicBezTo>
                      <a:pt x="26" y="4"/>
                      <a:pt x="26" y="4"/>
                      <a:pt x="26" y="4"/>
                    </a:cubicBezTo>
                    <a:lnTo>
                      <a:pt x="26" y="18"/>
                    </a:lnTo>
                    <a:close/>
                    <a:moveTo>
                      <a:pt x="31" y="4"/>
                    </a:moveTo>
                    <a:cubicBezTo>
                      <a:pt x="31" y="18"/>
                      <a:pt x="31" y="18"/>
                      <a:pt x="31" y="18"/>
                    </a:cubicBezTo>
                    <a:cubicBezTo>
                      <a:pt x="31" y="19"/>
                      <a:pt x="28" y="19"/>
                      <a:pt x="28" y="18"/>
                    </a:cubicBezTo>
                    <a:cubicBezTo>
                      <a:pt x="28" y="4"/>
                      <a:pt x="28" y="4"/>
                      <a:pt x="28" y="4"/>
                    </a:cubicBezTo>
                    <a:cubicBezTo>
                      <a:pt x="28" y="2"/>
                      <a:pt x="31" y="2"/>
                      <a:pt x="31" y="4"/>
                    </a:cubicBezTo>
                    <a:close/>
                    <a:moveTo>
                      <a:pt x="6" y="37"/>
                    </a:moveTo>
                    <a:cubicBezTo>
                      <a:pt x="8" y="37"/>
                      <a:pt x="9" y="36"/>
                      <a:pt x="10" y="35"/>
                    </a:cubicBezTo>
                    <a:cubicBezTo>
                      <a:pt x="11" y="34"/>
                      <a:pt x="11" y="33"/>
                      <a:pt x="13" y="33"/>
                    </a:cubicBezTo>
                    <a:cubicBezTo>
                      <a:pt x="16" y="33"/>
                      <a:pt x="19" y="33"/>
                      <a:pt x="22" y="33"/>
                    </a:cubicBezTo>
                    <a:cubicBezTo>
                      <a:pt x="23" y="33"/>
                      <a:pt x="23" y="34"/>
                      <a:pt x="24" y="35"/>
                    </a:cubicBezTo>
                    <a:cubicBezTo>
                      <a:pt x="25" y="36"/>
                      <a:pt x="27" y="37"/>
                      <a:pt x="29" y="37"/>
                    </a:cubicBezTo>
                    <a:cubicBezTo>
                      <a:pt x="32" y="37"/>
                      <a:pt x="34" y="35"/>
                      <a:pt x="34" y="32"/>
                    </a:cubicBezTo>
                    <a:cubicBezTo>
                      <a:pt x="34" y="29"/>
                      <a:pt x="32" y="26"/>
                      <a:pt x="29" y="26"/>
                    </a:cubicBezTo>
                    <a:cubicBezTo>
                      <a:pt x="27" y="26"/>
                      <a:pt x="25" y="27"/>
                      <a:pt x="24" y="29"/>
                    </a:cubicBezTo>
                    <a:cubicBezTo>
                      <a:pt x="23" y="30"/>
                      <a:pt x="23" y="31"/>
                      <a:pt x="22" y="31"/>
                    </a:cubicBezTo>
                    <a:cubicBezTo>
                      <a:pt x="19" y="31"/>
                      <a:pt x="16" y="31"/>
                      <a:pt x="13" y="31"/>
                    </a:cubicBezTo>
                    <a:cubicBezTo>
                      <a:pt x="11" y="31"/>
                      <a:pt x="11" y="30"/>
                      <a:pt x="10" y="29"/>
                    </a:cubicBezTo>
                    <a:cubicBezTo>
                      <a:pt x="9" y="28"/>
                      <a:pt x="8" y="27"/>
                      <a:pt x="7" y="27"/>
                    </a:cubicBezTo>
                    <a:cubicBezTo>
                      <a:pt x="6" y="26"/>
                      <a:pt x="5" y="26"/>
                      <a:pt x="5" y="25"/>
                    </a:cubicBezTo>
                    <a:cubicBezTo>
                      <a:pt x="1" y="29"/>
                      <a:pt x="1" y="29"/>
                      <a:pt x="1" y="29"/>
                    </a:cubicBezTo>
                    <a:cubicBezTo>
                      <a:pt x="0" y="30"/>
                      <a:pt x="0" y="31"/>
                      <a:pt x="0" y="32"/>
                    </a:cubicBezTo>
                    <a:cubicBezTo>
                      <a:pt x="0" y="35"/>
                      <a:pt x="2" y="37"/>
                      <a:pt x="6" y="37"/>
                    </a:cubicBezTo>
                    <a:close/>
                    <a:moveTo>
                      <a:pt x="29" y="29"/>
                    </a:moveTo>
                    <a:cubicBezTo>
                      <a:pt x="30" y="29"/>
                      <a:pt x="31" y="31"/>
                      <a:pt x="31" y="32"/>
                    </a:cubicBezTo>
                    <a:cubicBezTo>
                      <a:pt x="31" y="33"/>
                      <a:pt x="30" y="34"/>
                      <a:pt x="29" y="34"/>
                    </a:cubicBezTo>
                    <a:cubicBezTo>
                      <a:pt x="28" y="34"/>
                      <a:pt x="26" y="33"/>
                      <a:pt x="26" y="32"/>
                    </a:cubicBezTo>
                    <a:cubicBezTo>
                      <a:pt x="26" y="31"/>
                      <a:pt x="28" y="29"/>
                      <a:pt x="29" y="29"/>
                    </a:cubicBezTo>
                    <a:close/>
                    <a:moveTo>
                      <a:pt x="6" y="29"/>
                    </a:moveTo>
                    <a:cubicBezTo>
                      <a:pt x="7" y="29"/>
                      <a:pt x="8" y="31"/>
                      <a:pt x="8" y="32"/>
                    </a:cubicBezTo>
                    <a:cubicBezTo>
                      <a:pt x="8" y="33"/>
                      <a:pt x="7" y="34"/>
                      <a:pt x="6" y="34"/>
                    </a:cubicBezTo>
                    <a:cubicBezTo>
                      <a:pt x="4" y="34"/>
                      <a:pt x="3" y="33"/>
                      <a:pt x="3" y="32"/>
                    </a:cubicBezTo>
                    <a:cubicBezTo>
                      <a:pt x="3" y="31"/>
                      <a:pt x="4" y="29"/>
                      <a:pt x="6"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pic>
          <p:nvPicPr>
            <p:cNvPr id="18" name="图片 17"/>
            <p:cNvPicPr>
              <a:picLocks noChangeAspect="1"/>
            </p:cNvPicPr>
            <p:nvPr/>
          </p:nvPicPr>
          <p:blipFill>
            <a:blip r:embed="rId16" cstate="print">
              <a:clrChange>
                <a:clrFrom>
                  <a:srgbClr val="F9FFFF"/>
                </a:clrFrom>
                <a:clrTo>
                  <a:srgbClr val="F9FFFF">
                    <a:alpha val="0"/>
                  </a:srgbClr>
                </a:clrTo>
              </a:clrChange>
              <a:extLst>
                <a:ext uri="{28A0092B-C50C-407E-A947-70E740481C1C}">
                  <a14:useLocalDpi xmlns:a14="http://schemas.microsoft.com/office/drawing/2010/main" val="0"/>
                </a:ext>
              </a:extLst>
            </a:blip>
            <a:stretch>
              <a:fillRect/>
            </a:stretch>
          </p:blipFill>
          <p:spPr>
            <a:xfrm rot="849809">
              <a:off x="11312555" y="1724963"/>
              <a:ext cx="360589" cy="360589"/>
            </a:xfrm>
            <a:prstGeom prst="rect">
              <a:avLst/>
            </a:prstGeom>
          </p:spPr>
        </p:pic>
        <p:pic>
          <p:nvPicPr>
            <p:cNvPr id="19" name="图片 18"/>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797609">
              <a:off x="10770475" y="1103145"/>
              <a:ext cx="496283" cy="496283"/>
            </a:xfrm>
            <a:prstGeom prst="rect">
              <a:avLst/>
            </a:prstGeom>
          </p:spPr>
        </p:pic>
      </p:grpSp>
      <p:sp>
        <p:nvSpPr>
          <p:cNvPr id="3" name="MH_Entry_3">
            <a:hlinkClick r:id="rId13" action="ppaction://hlinksldjump"/>
          </p:cNvPr>
          <p:cNvSpPr txBox="1"/>
          <p:nvPr>
            <p:custDataLst>
              <p:tags r:id="rId7"/>
            </p:custDataLst>
          </p:nvPr>
        </p:nvSpPr>
        <p:spPr>
          <a:xfrm>
            <a:off x="1092198" y="3376897"/>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社群营销</a:t>
            </a:r>
          </a:p>
        </p:txBody>
      </p:sp>
      <p:sp>
        <p:nvSpPr>
          <p:cNvPr id="9" name="MH_Number_1">
            <a:hlinkClick r:id="" action="ppaction://noaction"/>
          </p:cNvPr>
          <p:cNvSpPr/>
          <p:nvPr>
            <p:custDataLst>
              <p:tags r:id="rId8"/>
            </p:custDataLst>
          </p:nvPr>
        </p:nvSpPr>
        <p:spPr>
          <a:xfrm>
            <a:off x="4975048" y="3304906"/>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2.3</a:t>
            </a:r>
          </a:p>
        </p:txBody>
      </p:sp>
      <p:sp>
        <p:nvSpPr>
          <p:cNvPr id="22" name="MH_Entry_3">
            <a:hlinkClick r:id="rId13" action="ppaction://hlinksldjump"/>
            <a:extLst>
              <a:ext uri="{FF2B5EF4-FFF2-40B4-BE49-F238E27FC236}">
                <a16:creationId xmlns:a16="http://schemas.microsoft.com/office/drawing/2014/main" id="{AA550BDC-CC5C-4C50-A265-022BF9CBD23C}"/>
              </a:ext>
            </a:extLst>
          </p:cNvPr>
          <p:cNvSpPr txBox="1"/>
          <p:nvPr>
            <p:custDataLst>
              <p:tags r:id="rId9"/>
            </p:custDataLst>
          </p:nvPr>
        </p:nvSpPr>
        <p:spPr>
          <a:xfrm>
            <a:off x="1102550" y="5437995"/>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短视频与直播营销</a:t>
            </a:r>
          </a:p>
        </p:txBody>
      </p:sp>
      <p:sp>
        <p:nvSpPr>
          <p:cNvPr id="23" name="MH_Number_1">
            <a:hlinkClick r:id="" action="ppaction://noaction"/>
            <a:extLst>
              <a:ext uri="{FF2B5EF4-FFF2-40B4-BE49-F238E27FC236}">
                <a16:creationId xmlns:a16="http://schemas.microsoft.com/office/drawing/2014/main" id="{3FBCF3C3-FD87-4AEE-A641-0EB63BF39872}"/>
              </a:ext>
            </a:extLst>
          </p:cNvPr>
          <p:cNvSpPr/>
          <p:nvPr>
            <p:custDataLst>
              <p:tags r:id="rId10"/>
            </p:custDataLst>
          </p:nvPr>
        </p:nvSpPr>
        <p:spPr>
          <a:xfrm>
            <a:off x="4985400" y="5366004"/>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2.5</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04451" y="1619847"/>
            <a:ext cx="12722455" cy="518126"/>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sp>
        <p:nvSpPr>
          <p:cNvPr id="12" name="任意多边形 11"/>
          <p:cNvSpPr/>
          <p:nvPr/>
        </p:nvSpPr>
        <p:spPr>
          <a:xfrm flipH="1">
            <a:off x="-382199" y="1520272"/>
            <a:ext cx="12722455" cy="1125725"/>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grpSp>
        <p:nvGrpSpPr>
          <p:cNvPr id="17" name="组合 16"/>
          <p:cNvGrpSpPr/>
          <p:nvPr/>
        </p:nvGrpSpPr>
        <p:grpSpPr>
          <a:xfrm>
            <a:off x="5979028" y="1651909"/>
            <a:ext cx="555497" cy="555497"/>
            <a:chOff x="1539875" y="3062288"/>
            <a:chExt cx="811213" cy="811213"/>
          </a:xfrm>
          <a:solidFill>
            <a:srgbClr val="E5450F"/>
          </a:solidFill>
        </p:grpSpPr>
        <p:sp>
          <p:nvSpPr>
            <p:cNvPr id="18"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19"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0"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1"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2" name="Oval 51"/>
            <p:cNvSpPr>
              <a:spLocks noChangeArrowheads="1"/>
            </p:cNvSpPr>
            <p:nvPr/>
          </p:nvSpPr>
          <p:spPr bwMode="auto">
            <a:xfrm>
              <a:off x="1881188" y="3403600"/>
              <a:ext cx="128588" cy="128588"/>
            </a:xfrm>
            <a:prstGeom prst="ellipse">
              <a:avLst/>
            </a:pr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grpSp>
      <p:grpSp>
        <p:nvGrpSpPr>
          <p:cNvPr id="29" name="组合 28"/>
          <p:cNvGrpSpPr/>
          <p:nvPr/>
        </p:nvGrpSpPr>
        <p:grpSpPr>
          <a:xfrm>
            <a:off x="8860431" y="1585528"/>
            <a:ext cx="678054" cy="672590"/>
            <a:chOff x="1977747" y="1270594"/>
            <a:chExt cx="899446" cy="892198"/>
          </a:xfrm>
        </p:grpSpPr>
        <p:sp>
          <p:nvSpPr>
            <p:cNvPr id="30" name="Oval 107"/>
            <p:cNvSpPr>
              <a:spLocks noChangeArrowheads="1"/>
            </p:cNvSpPr>
            <p:nvPr/>
          </p:nvSpPr>
          <p:spPr bwMode="auto">
            <a:xfrm>
              <a:off x="1977747"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1" name="Oval 108"/>
            <p:cNvSpPr>
              <a:spLocks noChangeArrowheads="1"/>
            </p:cNvSpPr>
            <p:nvPr/>
          </p:nvSpPr>
          <p:spPr bwMode="auto">
            <a:xfrm>
              <a:off x="2028522"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2" name="Freeform 109"/>
            <p:cNvSpPr/>
            <p:nvPr/>
          </p:nvSpPr>
          <p:spPr bwMode="auto">
            <a:xfrm>
              <a:off x="2014015" y="1470069"/>
              <a:ext cx="718106" cy="667335"/>
            </a:xfrm>
            <a:custGeom>
              <a:avLst/>
              <a:gdLst>
                <a:gd name="T0" fmla="*/ 47 w 198"/>
                <a:gd name="T1" fmla="*/ 4 h 184"/>
                <a:gd name="T2" fmla="*/ 0 w 198"/>
                <a:gd name="T3" fmla="*/ 52 h 184"/>
                <a:gd name="T4" fmla="*/ 4 w 198"/>
                <a:gd name="T5" fmla="*/ 111 h 184"/>
                <a:gd name="T6" fmla="*/ 56 w 198"/>
                <a:gd name="T7" fmla="*/ 172 h 184"/>
                <a:gd name="T8" fmla="*/ 123 w 198"/>
                <a:gd name="T9" fmla="*/ 184 h 184"/>
                <a:gd name="T10" fmla="*/ 149 w 198"/>
                <a:gd name="T11" fmla="*/ 174 h 184"/>
                <a:gd name="T12" fmla="*/ 191 w 198"/>
                <a:gd name="T13" fmla="*/ 132 h 184"/>
                <a:gd name="T14" fmla="*/ 198 w 198"/>
                <a:gd name="T15" fmla="*/ 122 h 184"/>
                <a:gd name="T16" fmla="*/ 196 w 198"/>
                <a:gd name="T17" fmla="*/ 113 h 184"/>
                <a:gd name="T18" fmla="*/ 165 w 198"/>
                <a:gd name="T19" fmla="*/ 87 h 184"/>
                <a:gd name="T20" fmla="*/ 175 w 198"/>
                <a:gd name="T21" fmla="*/ 78 h 184"/>
                <a:gd name="T22" fmla="*/ 170 w 198"/>
                <a:gd name="T23" fmla="*/ 2 h 184"/>
                <a:gd name="T24" fmla="*/ 59 w 198"/>
                <a:gd name="T25" fmla="*/ 0 h 184"/>
                <a:gd name="T26" fmla="*/ 47 w 198"/>
                <a:gd name="T27"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84">
                  <a:moveTo>
                    <a:pt x="47" y="4"/>
                  </a:moveTo>
                  <a:lnTo>
                    <a:pt x="0" y="52"/>
                  </a:lnTo>
                  <a:lnTo>
                    <a:pt x="4" y="111"/>
                  </a:lnTo>
                  <a:lnTo>
                    <a:pt x="56" y="172"/>
                  </a:lnTo>
                  <a:lnTo>
                    <a:pt x="123" y="184"/>
                  </a:lnTo>
                  <a:lnTo>
                    <a:pt x="149" y="174"/>
                  </a:lnTo>
                  <a:lnTo>
                    <a:pt x="191" y="132"/>
                  </a:lnTo>
                  <a:lnTo>
                    <a:pt x="198" y="122"/>
                  </a:lnTo>
                  <a:lnTo>
                    <a:pt x="196" y="113"/>
                  </a:lnTo>
                  <a:lnTo>
                    <a:pt x="165" y="87"/>
                  </a:lnTo>
                  <a:lnTo>
                    <a:pt x="175" y="78"/>
                  </a:lnTo>
                  <a:lnTo>
                    <a:pt x="170" y="2"/>
                  </a:lnTo>
                  <a:lnTo>
                    <a:pt x="59" y="0"/>
                  </a:lnTo>
                  <a:lnTo>
                    <a:pt x="47" y="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3" name="Freeform 110"/>
            <p:cNvSpPr>
              <a:spLocks noEditPoints="1"/>
            </p:cNvSpPr>
            <p:nvPr/>
          </p:nvSpPr>
          <p:spPr bwMode="auto">
            <a:xfrm>
              <a:off x="2184474" y="14591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4" name="Freeform 111"/>
            <p:cNvSpPr>
              <a:spLocks noEditPoints="1"/>
            </p:cNvSpPr>
            <p:nvPr/>
          </p:nvSpPr>
          <p:spPr bwMode="auto">
            <a:xfrm>
              <a:off x="2108311" y="17783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5" name="Freeform 112"/>
            <p:cNvSpPr>
              <a:spLocks noEditPoints="1"/>
            </p:cNvSpPr>
            <p:nvPr/>
          </p:nvSpPr>
          <p:spPr bwMode="auto">
            <a:xfrm>
              <a:off x="2191728" y="14519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6" name="Freeform 113"/>
            <p:cNvSpPr>
              <a:spLocks noEditPoints="1"/>
            </p:cNvSpPr>
            <p:nvPr/>
          </p:nvSpPr>
          <p:spPr bwMode="auto">
            <a:xfrm>
              <a:off x="2115565" y="17674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37" name="组合 36"/>
          <p:cNvGrpSpPr/>
          <p:nvPr/>
        </p:nvGrpSpPr>
        <p:grpSpPr>
          <a:xfrm>
            <a:off x="4439780" y="1357694"/>
            <a:ext cx="787404" cy="781058"/>
            <a:chOff x="925975" y="1270594"/>
            <a:chExt cx="899446" cy="892198"/>
          </a:xfrm>
        </p:grpSpPr>
        <p:sp>
          <p:nvSpPr>
            <p:cNvPr id="38" name="Oval 114"/>
            <p:cNvSpPr>
              <a:spLocks noChangeArrowheads="1"/>
            </p:cNvSpPr>
            <p:nvPr/>
          </p:nvSpPr>
          <p:spPr bwMode="auto">
            <a:xfrm>
              <a:off x="925975"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9" name="Oval 115"/>
            <p:cNvSpPr>
              <a:spLocks noChangeArrowheads="1"/>
            </p:cNvSpPr>
            <p:nvPr/>
          </p:nvSpPr>
          <p:spPr bwMode="auto">
            <a:xfrm>
              <a:off x="976750"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0" name="Freeform 116"/>
            <p:cNvSpPr/>
            <p:nvPr/>
          </p:nvSpPr>
          <p:spPr bwMode="auto">
            <a:xfrm>
              <a:off x="951363" y="1459188"/>
              <a:ext cx="605675" cy="703603"/>
            </a:xfrm>
            <a:custGeom>
              <a:avLst/>
              <a:gdLst>
                <a:gd name="T0" fmla="*/ 71 w 167"/>
                <a:gd name="T1" fmla="*/ 0 h 194"/>
                <a:gd name="T2" fmla="*/ 0 w 167"/>
                <a:gd name="T3" fmla="*/ 73 h 194"/>
                <a:gd name="T4" fmla="*/ 12 w 167"/>
                <a:gd name="T5" fmla="*/ 111 h 194"/>
                <a:gd name="T6" fmla="*/ 28 w 167"/>
                <a:gd name="T7" fmla="*/ 149 h 194"/>
                <a:gd name="T8" fmla="*/ 52 w 167"/>
                <a:gd name="T9" fmla="*/ 170 h 194"/>
                <a:gd name="T10" fmla="*/ 116 w 167"/>
                <a:gd name="T11" fmla="*/ 194 h 194"/>
                <a:gd name="T12" fmla="*/ 167 w 167"/>
                <a:gd name="T13" fmla="*/ 142 h 194"/>
                <a:gd name="T14" fmla="*/ 165 w 167"/>
                <a:gd name="T15" fmla="*/ 5 h 194"/>
                <a:gd name="T16" fmla="*/ 71 w 167"/>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94">
                  <a:moveTo>
                    <a:pt x="71" y="0"/>
                  </a:moveTo>
                  <a:lnTo>
                    <a:pt x="0" y="73"/>
                  </a:lnTo>
                  <a:lnTo>
                    <a:pt x="12" y="111"/>
                  </a:lnTo>
                  <a:lnTo>
                    <a:pt x="28" y="149"/>
                  </a:lnTo>
                  <a:lnTo>
                    <a:pt x="52" y="170"/>
                  </a:lnTo>
                  <a:lnTo>
                    <a:pt x="116" y="194"/>
                  </a:lnTo>
                  <a:lnTo>
                    <a:pt x="167" y="142"/>
                  </a:lnTo>
                  <a:lnTo>
                    <a:pt x="165" y="5"/>
                  </a:lnTo>
                  <a:lnTo>
                    <a:pt x="71"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1" name="Freeform 117"/>
            <p:cNvSpPr>
              <a:spLocks noEditPoints="1"/>
            </p:cNvSpPr>
            <p:nvPr/>
          </p:nvSpPr>
          <p:spPr bwMode="auto">
            <a:xfrm>
              <a:off x="1190731" y="14338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2" name="Freeform 118"/>
            <p:cNvSpPr>
              <a:spLocks noEditPoints="1"/>
            </p:cNvSpPr>
            <p:nvPr/>
          </p:nvSpPr>
          <p:spPr bwMode="auto">
            <a:xfrm>
              <a:off x="1197985" y="14265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3" name="组合 42"/>
          <p:cNvGrpSpPr/>
          <p:nvPr/>
        </p:nvGrpSpPr>
        <p:grpSpPr>
          <a:xfrm>
            <a:off x="10412093" y="1245818"/>
            <a:ext cx="692558" cy="686977"/>
            <a:chOff x="6195714" y="1270594"/>
            <a:chExt cx="899446" cy="892198"/>
          </a:xfrm>
        </p:grpSpPr>
        <p:sp>
          <p:nvSpPr>
            <p:cNvPr id="44" name="Oval 119"/>
            <p:cNvSpPr>
              <a:spLocks noChangeArrowheads="1"/>
            </p:cNvSpPr>
            <p:nvPr/>
          </p:nvSpPr>
          <p:spPr bwMode="auto">
            <a:xfrm>
              <a:off x="6195714" y="1270594"/>
              <a:ext cx="899446" cy="892198"/>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5" name="Oval 120"/>
            <p:cNvSpPr>
              <a:spLocks noChangeArrowheads="1"/>
            </p:cNvSpPr>
            <p:nvPr/>
          </p:nvSpPr>
          <p:spPr bwMode="auto">
            <a:xfrm>
              <a:off x="6246489" y="1314115"/>
              <a:ext cx="797896" cy="797900"/>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6" name="Freeform 121"/>
            <p:cNvSpPr/>
            <p:nvPr/>
          </p:nvSpPr>
          <p:spPr bwMode="auto">
            <a:xfrm>
              <a:off x="6210221" y="1564366"/>
              <a:ext cx="678211" cy="598425"/>
            </a:xfrm>
            <a:custGeom>
              <a:avLst/>
              <a:gdLst>
                <a:gd name="T0" fmla="*/ 50 w 187"/>
                <a:gd name="T1" fmla="*/ 0 h 165"/>
                <a:gd name="T2" fmla="*/ 0 w 187"/>
                <a:gd name="T3" fmla="*/ 49 h 165"/>
                <a:gd name="T4" fmla="*/ 34 w 187"/>
                <a:gd name="T5" fmla="*/ 125 h 165"/>
                <a:gd name="T6" fmla="*/ 85 w 187"/>
                <a:gd name="T7" fmla="*/ 153 h 165"/>
                <a:gd name="T8" fmla="*/ 109 w 187"/>
                <a:gd name="T9" fmla="*/ 165 h 165"/>
                <a:gd name="T10" fmla="*/ 182 w 187"/>
                <a:gd name="T11" fmla="*/ 92 h 165"/>
                <a:gd name="T12" fmla="*/ 180 w 187"/>
                <a:gd name="T13" fmla="*/ 89 h 165"/>
                <a:gd name="T14" fmla="*/ 187 w 187"/>
                <a:gd name="T15" fmla="*/ 82 h 165"/>
                <a:gd name="T16" fmla="*/ 187 w 187"/>
                <a:gd name="T17" fmla="*/ 14 h 165"/>
                <a:gd name="T18" fmla="*/ 180 w 187"/>
                <a:gd name="T19" fmla="*/ 0 h 165"/>
                <a:gd name="T20" fmla="*/ 50 w 187"/>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65">
                  <a:moveTo>
                    <a:pt x="50" y="0"/>
                  </a:moveTo>
                  <a:lnTo>
                    <a:pt x="0" y="49"/>
                  </a:lnTo>
                  <a:lnTo>
                    <a:pt x="34" y="125"/>
                  </a:lnTo>
                  <a:lnTo>
                    <a:pt x="85" y="153"/>
                  </a:lnTo>
                  <a:lnTo>
                    <a:pt x="109" y="165"/>
                  </a:lnTo>
                  <a:lnTo>
                    <a:pt x="182" y="92"/>
                  </a:lnTo>
                  <a:lnTo>
                    <a:pt x="180" y="89"/>
                  </a:lnTo>
                  <a:lnTo>
                    <a:pt x="187" y="82"/>
                  </a:lnTo>
                  <a:lnTo>
                    <a:pt x="187" y="14"/>
                  </a:lnTo>
                  <a:lnTo>
                    <a:pt x="180" y="0"/>
                  </a:lnTo>
                  <a:lnTo>
                    <a:pt x="50"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7" name="Freeform 122"/>
            <p:cNvSpPr>
              <a:spLocks noEditPoints="1"/>
            </p:cNvSpPr>
            <p:nvPr/>
          </p:nvSpPr>
          <p:spPr bwMode="auto">
            <a:xfrm>
              <a:off x="6373427" y="1564366"/>
              <a:ext cx="515005" cy="333667"/>
            </a:xfrm>
            <a:custGeom>
              <a:avLst/>
              <a:gdLst>
                <a:gd name="T0" fmla="*/ 0 w 60"/>
                <a:gd name="T1" fmla="*/ 4 h 39"/>
                <a:gd name="T2" fmla="*/ 0 w 60"/>
                <a:gd name="T3" fmla="*/ 4 h 39"/>
                <a:gd name="T4" fmla="*/ 0 w 60"/>
                <a:gd name="T5" fmla="*/ 34 h 39"/>
                <a:gd name="T6" fmla="*/ 0 w 60"/>
                <a:gd name="T7" fmla="*/ 34 h 39"/>
                <a:gd name="T8" fmla="*/ 16 w 60"/>
                <a:gd name="T9" fmla="*/ 19 h 39"/>
                <a:gd name="T10" fmla="*/ 0 w 60"/>
                <a:gd name="T11" fmla="*/ 4 h 39"/>
                <a:gd name="T12" fmla="*/ 19 w 60"/>
                <a:gd name="T13" fmla="*/ 16 h 39"/>
                <a:gd name="T14" fmla="*/ 22 w 60"/>
                <a:gd name="T15" fmla="*/ 19 h 39"/>
                <a:gd name="T16" fmla="*/ 25 w 60"/>
                <a:gd name="T17" fmla="*/ 22 h 39"/>
                <a:gd name="T18" fmla="*/ 30 w 60"/>
                <a:gd name="T19" fmla="*/ 24 h 39"/>
                <a:gd name="T20" fmla="*/ 35 w 60"/>
                <a:gd name="T21" fmla="*/ 22 h 39"/>
                <a:gd name="T22" fmla="*/ 38 w 60"/>
                <a:gd name="T23" fmla="*/ 20 h 39"/>
                <a:gd name="T24" fmla="*/ 41 w 60"/>
                <a:gd name="T25" fmla="*/ 17 h 39"/>
                <a:gd name="T26" fmla="*/ 57 w 60"/>
                <a:gd name="T27" fmla="*/ 1 h 39"/>
                <a:gd name="T28" fmla="*/ 59 w 60"/>
                <a:gd name="T29" fmla="*/ 0 h 39"/>
                <a:gd name="T30" fmla="*/ 2 w 60"/>
                <a:gd name="T31" fmla="*/ 0 h 39"/>
                <a:gd name="T32" fmla="*/ 3 w 60"/>
                <a:gd name="T33" fmla="*/ 1 h 39"/>
                <a:gd name="T34" fmla="*/ 19 w 60"/>
                <a:gd name="T35" fmla="*/ 16 h 39"/>
                <a:gd name="T36" fmla="*/ 41 w 60"/>
                <a:gd name="T37" fmla="*/ 23 h 39"/>
                <a:gd name="T38" fmla="*/ 38 w 60"/>
                <a:gd name="T39" fmla="*/ 26 h 39"/>
                <a:gd name="T40" fmla="*/ 30 w 60"/>
                <a:gd name="T41" fmla="*/ 29 h 39"/>
                <a:gd name="T42" fmla="*/ 23 w 60"/>
                <a:gd name="T43" fmla="*/ 26 h 39"/>
                <a:gd name="T44" fmla="*/ 19 w 60"/>
                <a:gd name="T45" fmla="*/ 22 h 39"/>
                <a:gd name="T46" fmla="*/ 3 w 60"/>
                <a:gd name="T47" fmla="*/ 38 h 39"/>
                <a:gd name="T48" fmla="*/ 2 w 60"/>
                <a:gd name="T49" fmla="*/ 39 h 39"/>
                <a:gd name="T50" fmla="*/ 58 w 60"/>
                <a:gd name="T51" fmla="*/ 39 h 39"/>
                <a:gd name="T52" fmla="*/ 57 w 60"/>
                <a:gd name="T53" fmla="*/ 38 h 39"/>
                <a:gd name="T54" fmla="*/ 41 w 60"/>
                <a:gd name="T55" fmla="*/ 23 h 39"/>
                <a:gd name="T56" fmla="*/ 60 w 60"/>
                <a:gd name="T57" fmla="*/ 5 h 39"/>
                <a:gd name="T58" fmla="*/ 45 w 60"/>
                <a:gd name="T59" fmla="*/ 20 h 39"/>
                <a:gd name="T60" fmla="*/ 60 w 60"/>
                <a:gd name="T61" fmla="*/ 35 h 39"/>
                <a:gd name="T62" fmla="*/ 60 w 60"/>
                <a:gd name="T63" fmla="*/ 35 h 39"/>
                <a:gd name="T64" fmla="*/ 60 w 60"/>
                <a:gd name="T65" fmla="*/ 5 h 39"/>
                <a:gd name="T66" fmla="*/ 60 w 60"/>
                <a:gd name="T6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39">
                  <a:moveTo>
                    <a:pt x="0" y="4"/>
                  </a:moveTo>
                  <a:cubicBezTo>
                    <a:pt x="0" y="4"/>
                    <a:pt x="0" y="4"/>
                    <a:pt x="0" y="4"/>
                  </a:cubicBezTo>
                  <a:cubicBezTo>
                    <a:pt x="0" y="34"/>
                    <a:pt x="0" y="34"/>
                    <a:pt x="0" y="34"/>
                  </a:cubicBezTo>
                  <a:cubicBezTo>
                    <a:pt x="0" y="34"/>
                    <a:pt x="0" y="34"/>
                    <a:pt x="0" y="34"/>
                  </a:cubicBezTo>
                  <a:cubicBezTo>
                    <a:pt x="16" y="19"/>
                    <a:pt x="16" y="19"/>
                    <a:pt x="16" y="19"/>
                  </a:cubicBezTo>
                  <a:lnTo>
                    <a:pt x="0" y="4"/>
                  </a:lnTo>
                  <a:close/>
                  <a:moveTo>
                    <a:pt x="19" y="16"/>
                  </a:moveTo>
                  <a:cubicBezTo>
                    <a:pt x="22" y="19"/>
                    <a:pt x="22" y="19"/>
                    <a:pt x="22" y="19"/>
                  </a:cubicBezTo>
                  <a:cubicBezTo>
                    <a:pt x="25" y="22"/>
                    <a:pt x="25" y="22"/>
                    <a:pt x="25" y="22"/>
                  </a:cubicBezTo>
                  <a:cubicBezTo>
                    <a:pt x="27" y="24"/>
                    <a:pt x="29" y="24"/>
                    <a:pt x="30" y="24"/>
                  </a:cubicBezTo>
                  <a:cubicBezTo>
                    <a:pt x="32" y="24"/>
                    <a:pt x="34" y="24"/>
                    <a:pt x="35" y="22"/>
                  </a:cubicBezTo>
                  <a:cubicBezTo>
                    <a:pt x="38" y="20"/>
                    <a:pt x="38" y="20"/>
                    <a:pt x="38" y="20"/>
                  </a:cubicBezTo>
                  <a:cubicBezTo>
                    <a:pt x="41" y="17"/>
                    <a:pt x="41" y="17"/>
                    <a:pt x="41" y="17"/>
                  </a:cubicBezTo>
                  <a:cubicBezTo>
                    <a:pt x="57" y="1"/>
                    <a:pt x="57" y="1"/>
                    <a:pt x="57" y="1"/>
                  </a:cubicBezTo>
                  <a:cubicBezTo>
                    <a:pt x="58" y="0"/>
                    <a:pt x="58" y="0"/>
                    <a:pt x="59" y="0"/>
                  </a:cubicBezTo>
                  <a:cubicBezTo>
                    <a:pt x="2" y="0"/>
                    <a:pt x="2" y="0"/>
                    <a:pt x="2" y="0"/>
                  </a:cubicBezTo>
                  <a:cubicBezTo>
                    <a:pt x="2" y="0"/>
                    <a:pt x="2" y="0"/>
                    <a:pt x="3" y="1"/>
                  </a:cubicBezTo>
                  <a:lnTo>
                    <a:pt x="19" y="16"/>
                  </a:lnTo>
                  <a:close/>
                  <a:moveTo>
                    <a:pt x="41" y="23"/>
                  </a:moveTo>
                  <a:cubicBezTo>
                    <a:pt x="38" y="26"/>
                    <a:pt x="38" y="26"/>
                    <a:pt x="38" y="26"/>
                  </a:cubicBezTo>
                  <a:cubicBezTo>
                    <a:pt x="36" y="28"/>
                    <a:pt x="33" y="29"/>
                    <a:pt x="30" y="29"/>
                  </a:cubicBezTo>
                  <a:cubicBezTo>
                    <a:pt x="28" y="29"/>
                    <a:pt x="25" y="28"/>
                    <a:pt x="23" y="26"/>
                  </a:cubicBezTo>
                  <a:cubicBezTo>
                    <a:pt x="19" y="22"/>
                    <a:pt x="19" y="22"/>
                    <a:pt x="19" y="22"/>
                  </a:cubicBezTo>
                  <a:cubicBezTo>
                    <a:pt x="3" y="38"/>
                    <a:pt x="3" y="38"/>
                    <a:pt x="3" y="38"/>
                  </a:cubicBezTo>
                  <a:cubicBezTo>
                    <a:pt x="2" y="38"/>
                    <a:pt x="2" y="39"/>
                    <a:pt x="2" y="39"/>
                  </a:cubicBezTo>
                  <a:cubicBezTo>
                    <a:pt x="58" y="39"/>
                    <a:pt x="58" y="39"/>
                    <a:pt x="58" y="39"/>
                  </a:cubicBezTo>
                  <a:cubicBezTo>
                    <a:pt x="58" y="39"/>
                    <a:pt x="58" y="39"/>
                    <a:pt x="57" y="38"/>
                  </a:cubicBezTo>
                  <a:lnTo>
                    <a:pt x="41" y="23"/>
                  </a:lnTo>
                  <a:close/>
                  <a:moveTo>
                    <a:pt x="60" y="5"/>
                  </a:moveTo>
                  <a:cubicBezTo>
                    <a:pt x="45" y="20"/>
                    <a:pt x="45" y="20"/>
                    <a:pt x="45" y="20"/>
                  </a:cubicBezTo>
                  <a:cubicBezTo>
                    <a:pt x="60" y="35"/>
                    <a:pt x="60" y="35"/>
                    <a:pt x="60" y="35"/>
                  </a:cubicBezTo>
                  <a:cubicBezTo>
                    <a:pt x="60" y="35"/>
                    <a:pt x="60" y="35"/>
                    <a:pt x="60" y="35"/>
                  </a:cubicBezTo>
                  <a:cubicBezTo>
                    <a:pt x="60" y="5"/>
                    <a:pt x="60" y="5"/>
                    <a:pt x="60" y="5"/>
                  </a:cubicBezTo>
                  <a:cubicBezTo>
                    <a:pt x="60" y="5"/>
                    <a:pt x="60" y="5"/>
                    <a:pt x="60" y="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8" name="Freeform 123"/>
            <p:cNvSpPr>
              <a:spLocks noEditPoints="1"/>
            </p:cNvSpPr>
            <p:nvPr/>
          </p:nvSpPr>
          <p:spPr bwMode="auto">
            <a:xfrm>
              <a:off x="6384308" y="1546232"/>
              <a:ext cx="522259" cy="340921"/>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9" name="组合 48"/>
          <p:cNvGrpSpPr/>
          <p:nvPr/>
        </p:nvGrpSpPr>
        <p:grpSpPr>
          <a:xfrm>
            <a:off x="1058969" y="1786652"/>
            <a:ext cx="639701" cy="634546"/>
            <a:chOff x="3033145" y="1270594"/>
            <a:chExt cx="899446" cy="892198"/>
          </a:xfrm>
        </p:grpSpPr>
        <p:sp>
          <p:nvSpPr>
            <p:cNvPr id="50" name="Oval 136"/>
            <p:cNvSpPr>
              <a:spLocks noChangeArrowheads="1"/>
            </p:cNvSpPr>
            <p:nvPr/>
          </p:nvSpPr>
          <p:spPr bwMode="auto">
            <a:xfrm>
              <a:off x="3033145" y="1270594"/>
              <a:ext cx="899446" cy="892198"/>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1" name="Oval 137"/>
            <p:cNvSpPr>
              <a:spLocks noChangeArrowheads="1"/>
            </p:cNvSpPr>
            <p:nvPr/>
          </p:nvSpPr>
          <p:spPr bwMode="auto">
            <a:xfrm>
              <a:off x="3083920" y="1314115"/>
              <a:ext cx="797896" cy="797900"/>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2" name="Freeform 138"/>
            <p:cNvSpPr/>
            <p:nvPr/>
          </p:nvSpPr>
          <p:spPr bwMode="auto">
            <a:xfrm>
              <a:off x="3083920" y="1502710"/>
              <a:ext cx="703599" cy="616559"/>
            </a:xfrm>
            <a:custGeom>
              <a:avLst/>
              <a:gdLst>
                <a:gd name="T0" fmla="*/ 52 w 82"/>
                <a:gd name="T1" fmla="*/ 55 h 72"/>
                <a:gd name="T2" fmla="*/ 55 w 82"/>
                <a:gd name="T3" fmla="*/ 43 h 72"/>
                <a:gd name="T4" fmla="*/ 62 w 82"/>
                <a:gd name="T5" fmla="*/ 36 h 72"/>
                <a:gd name="T6" fmla="*/ 64 w 82"/>
                <a:gd name="T7" fmla="*/ 34 h 72"/>
                <a:gd name="T8" fmla="*/ 71 w 82"/>
                <a:gd name="T9" fmla="*/ 27 h 72"/>
                <a:gd name="T10" fmla="*/ 73 w 82"/>
                <a:gd name="T11" fmla="*/ 24 h 72"/>
                <a:gd name="T12" fmla="*/ 82 w 82"/>
                <a:gd name="T13" fmla="*/ 17 h 72"/>
                <a:gd name="T14" fmla="*/ 62 w 82"/>
                <a:gd name="T15" fmla="*/ 3 h 72"/>
                <a:gd name="T16" fmla="*/ 50 w 82"/>
                <a:gd name="T17" fmla="*/ 0 h 72"/>
                <a:gd name="T18" fmla="*/ 26 w 82"/>
                <a:gd name="T19" fmla="*/ 5 h 72"/>
                <a:gd name="T20" fmla="*/ 9 w 82"/>
                <a:gd name="T21" fmla="*/ 12 h 72"/>
                <a:gd name="T22" fmla="*/ 0 w 82"/>
                <a:gd name="T23" fmla="*/ 21 h 72"/>
                <a:gd name="T24" fmla="*/ 0 w 82"/>
                <a:gd name="T25" fmla="*/ 25 h 72"/>
                <a:gd name="T26" fmla="*/ 34 w 82"/>
                <a:gd name="T27" fmla="*/ 72 h 72"/>
                <a:gd name="T28" fmla="*/ 52 w 82"/>
                <a:gd name="T29"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72">
                  <a:moveTo>
                    <a:pt x="52" y="55"/>
                  </a:moveTo>
                  <a:cubicBezTo>
                    <a:pt x="55" y="43"/>
                    <a:pt x="55" y="43"/>
                    <a:pt x="55" y="43"/>
                  </a:cubicBezTo>
                  <a:cubicBezTo>
                    <a:pt x="62" y="36"/>
                    <a:pt x="62" y="36"/>
                    <a:pt x="62" y="36"/>
                  </a:cubicBezTo>
                  <a:cubicBezTo>
                    <a:pt x="64" y="34"/>
                    <a:pt x="64" y="34"/>
                    <a:pt x="64" y="34"/>
                  </a:cubicBezTo>
                  <a:cubicBezTo>
                    <a:pt x="71" y="27"/>
                    <a:pt x="71" y="27"/>
                    <a:pt x="71" y="27"/>
                  </a:cubicBezTo>
                  <a:cubicBezTo>
                    <a:pt x="73" y="24"/>
                    <a:pt x="73" y="24"/>
                    <a:pt x="73" y="24"/>
                  </a:cubicBezTo>
                  <a:cubicBezTo>
                    <a:pt x="82" y="17"/>
                    <a:pt x="82" y="17"/>
                    <a:pt x="82" y="17"/>
                  </a:cubicBezTo>
                  <a:cubicBezTo>
                    <a:pt x="82" y="17"/>
                    <a:pt x="63" y="3"/>
                    <a:pt x="62" y="3"/>
                  </a:cubicBezTo>
                  <a:cubicBezTo>
                    <a:pt x="61" y="3"/>
                    <a:pt x="50" y="0"/>
                    <a:pt x="50" y="0"/>
                  </a:cubicBezTo>
                  <a:cubicBezTo>
                    <a:pt x="26" y="5"/>
                    <a:pt x="26" y="5"/>
                    <a:pt x="26" y="5"/>
                  </a:cubicBezTo>
                  <a:cubicBezTo>
                    <a:pt x="9" y="12"/>
                    <a:pt x="9" y="12"/>
                    <a:pt x="9" y="12"/>
                  </a:cubicBezTo>
                  <a:cubicBezTo>
                    <a:pt x="0" y="21"/>
                    <a:pt x="0" y="21"/>
                    <a:pt x="0" y="21"/>
                  </a:cubicBezTo>
                  <a:cubicBezTo>
                    <a:pt x="0" y="23"/>
                    <a:pt x="0" y="24"/>
                    <a:pt x="0" y="25"/>
                  </a:cubicBezTo>
                  <a:cubicBezTo>
                    <a:pt x="0" y="49"/>
                    <a:pt x="16" y="72"/>
                    <a:pt x="34" y="72"/>
                  </a:cubicBezTo>
                  <a:lnTo>
                    <a:pt x="52" y="5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3" name="Freeform 139"/>
            <p:cNvSpPr/>
            <p:nvPr/>
          </p:nvSpPr>
          <p:spPr bwMode="auto">
            <a:xfrm>
              <a:off x="3323289" y="16985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4" name="Freeform 140"/>
            <p:cNvSpPr/>
            <p:nvPr/>
          </p:nvSpPr>
          <p:spPr bwMode="auto">
            <a:xfrm>
              <a:off x="3392198" y="18363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5" name="Freeform 141"/>
            <p:cNvSpPr/>
            <p:nvPr/>
          </p:nvSpPr>
          <p:spPr bwMode="auto">
            <a:xfrm>
              <a:off x="3239873" y="15716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6" name="Freeform 142"/>
            <p:cNvSpPr/>
            <p:nvPr/>
          </p:nvSpPr>
          <p:spPr bwMode="auto">
            <a:xfrm>
              <a:off x="3152830" y="14338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7" name="Freeform 143"/>
            <p:cNvSpPr/>
            <p:nvPr/>
          </p:nvSpPr>
          <p:spPr bwMode="auto">
            <a:xfrm>
              <a:off x="3334170" y="16913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8" name="Freeform 144"/>
            <p:cNvSpPr/>
            <p:nvPr/>
          </p:nvSpPr>
          <p:spPr bwMode="auto">
            <a:xfrm>
              <a:off x="3399452" y="18182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9" name="Freeform 145"/>
            <p:cNvSpPr/>
            <p:nvPr/>
          </p:nvSpPr>
          <p:spPr bwMode="auto">
            <a:xfrm>
              <a:off x="3247126" y="15534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0" name="Freeform 146"/>
            <p:cNvSpPr/>
            <p:nvPr/>
          </p:nvSpPr>
          <p:spPr bwMode="auto">
            <a:xfrm>
              <a:off x="3160083" y="14265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1" name="组合 60"/>
          <p:cNvGrpSpPr/>
          <p:nvPr/>
        </p:nvGrpSpPr>
        <p:grpSpPr>
          <a:xfrm>
            <a:off x="6971356" y="1602557"/>
            <a:ext cx="686549" cy="683795"/>
            <a:chOff x="4084917" y="2315118"/>
            <a:chExt cx="903073" cy="899451"/>
          </a:xfrm>
        </p:grpSpPr>
        <p:sp>
          <p:nvSpPr>
            <p:cNvPr id="62" name="Oval 187"/>
            <p:cNvSpPr>
              <a:spLocks noChangeArrowheads="1"/>
            </p:cNvSpPr>
            <p:nvPr/>
          </p:nvSpPr>
          <p:spPr bwMode="auto">
            <a:xfrm>
              <a:off x="4084917" y="2315118"/>
              <a:ext cx="903073" cy="899451"/>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3" name="Oval 188"/>
            <p:cNvSpPr>
              <a:spLocks noChangeArrowheads="1"/>
            </p:cNvSpPr>
            <p:nvPr/>
          </p:nvSpPr>
          <p:spPr bwMode="auto">
            <a:xfrm>
              <a:off x="4139319" y="2369520"/>
              <a:ext cx="794269" cy="794274"/>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4" name="Freeform 189"/>
            <p:cNvSpPr/>
            <p:nvPr/>
          </p:nvSpPr>
          <p:spPr bwMode="auto">
            <a:xfrm>
              <a:off x="4121185" y="2478325"/>
              <a:ext cx="692719" cy="721737"/>
            </a:xfrm>
            <a:custGeom>
              <a:avLst/>
              <a:gdLst>
                <a:gd name="T0" fmla="*/ 0 w 81"/>
                <a:gd name="T1" fmla="*/ 35 h 84"/>
                <a:gd name="T2" fmla="*/ 6 w 81"/>
                <a:gd name="T3" fmla="*/ 53 h 84"/>
                <a:gd name="T4" fmla="*/ 16 w 81"/>
                <a:gd name="T5" fmla="*/ 71 h 84"/>
                <a:gd name="T6" fmla="*/ 45 w 81"/>
                <a:gd name="T7" fmla="*/ 84 h 84"/>
                <a:gd name="T8" fmla="*/ 73 w 81"/>
                <a:gd name="T9" fmla="*/ 56 h 84"/>
                <a:gd name="T10" fmla="*/ 81 w 81"/>
                <a:gd name="T11" fmla="*/ 36 h 84"/>
                <a:gd name="T12" fmla="*/ 81 w 81"/>
                <a:gd name="T13" fmla="*/ 31 h 84"/>
                <a:gd name="T14" fmla="*/ 73 w 81"/>
                <a:gd name="T15" fmla="*/ 13 h 84"/>
                <a:gd name="T16" fmla="*/ 71 w 81"/>
                <a:gd name="T17" fmla="*/ 10 h 84"/>
                <a:gd name="T18" fmla="*/ 56 w 81"/>
                <a:gd name="T19" fmla="*/ 2 h 84"/>
                <a:gd name="T20" fmla="*/ 47 w 81"/>
                <a:gd name="T21" fmla="*/ 0 h 84"/>
                <a:gd name="T22" fmla="*/ 24 w 81"/>
                <a:gd name="T23" fmla="*/ 10 h 84"/>
                <a:gd name="T24" fmla="*/ 0 w 81"/>
                <a:gd name="T25"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4">
                  <a:moveTo>
                    <a:pt x="0" y="35"/>
                  </a:moveTo>
                  <a:cubicBezTo>
                    <a:pt x="6" y="53"/>
                    <a:pt x="6" y="53"/>
                    <a:pt x="6" y="53"/>
                  </a:cubicBezTo>
                  <a:cubicBezTo>
                    <a:pt x="16" y="71"/>
                    <a:pt x="16" y="71"/>
                    <a:pt x="16" y="71"/>
                  </a:cubicBezTo>
                  <a:cubicBezTo>
                    <a:pt x="16" y="71"/>
                    <a:pt x="44" y="84"/>
                    <a:pt x="45" y="84"/>
                  </a:cubicBezTo>
                  <a:cubicBezTo>
                    <a:pt x="46" y="84"/>
                    <a:pt x="73" y="56"/>
                    <a:pt x="73" y="56"/>
                  </a:cubicBezTo>
                  <a:cubicBezTo>
                    <a:pt x="81" y="36"/>
                    <a:pt x="81" y="36"/>
                    <a:pt x="81" y="36"/>
                  </a:cubicBezTo>
                  <a:cubicBezTo>
                    <a:pt x="81" y="31"/>
                    <a:pt x="81" y="31"/>
                    <a:pt x="81" y="31"/>
                  </a:cubicBezTo>
                  <a:cubicBezTo>
                    <a:pt x="73" y="13"/>
                    <a:pt x="73" y="13"/>
                    <a:pt x="73" y="13"/>
                  </a:cubicBezTo>
                  <a:cubicBezTo>
                    <a:pt x="71" y="10"/>
                    <a:pt x="71" y="10"/>
                    <a:pt x="71" y="10"/>
                  </a:cubicBezTo>
                  <a:cubicBezTo>
                    <a:pt x="56" y="2"/>
                    <a:pt x="56" y="2"/>
                    <a:pt x="56" y="2"/>
                  </a:cubicBezTo>
                  <a:cubicBezTo>
                    <a:pt x="56" y="2"/>
                    <a:pt x="51" y="0"/>
                    <a:pt x="47" y="0"/>
                  </a:cubicBezTo>
                  <a:cubicBezTo>
                    <a:pt x="42" y="0"/>
                    <a:pt x="24" y="10"/>
                    <a:pt x="24" y="10"/>
                  </a:cubicBezTo>
                  <a:lnTo>
                    <a:pt x="0" y="3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5" name="Freeform 190"/>
            <p:cNvSpPr>
              <a:spLocks noEditPoints="1"/>
            </p:cNvSpPr>
            <p:nvPr/>
          </p:nvSpPr>
          <p:spPr bwMode="auto">
            <a:xfrm>
              <a:off x="4240869" y="2489205"/>
              <a:ext cx="573034" cy="573038"/>
            </a:xfrm>
            <a:custGeom>
              <a:avLst/>
              <a:gdLst>
                <a:gd name="T0" fmla="*/ 67 w 67"/>
                <a:gd name="T1" fmla="*/ 32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0 w 67"/>
                <a:gd name="T29" fmla="*/ 56 h 67"/>
                <a:gd name="T30" fmla="*/ 46 w 67"/>
                <a:gd name="T31" fmla="*/ 5 h 67"/>
                <a:gd name="T32" fmla="*/ 50 w 67"/>
                <a:gd name="T33" fmla="*/ 11 h 67"/>
                <a:gd name="T34" fmla="*/ 42 w 67"/>
                <a:gd name="T35" fmla="*/ 1 h 67"/>
                <a:gd name="T36" fmla="*/ 49 w 67"/>
                <a:gd name="T37" fmla="*/ 15 h 67"/>
                <a:gd name="T38" fmla="*/ 35 w 67"/>
                <a:gd name="T39" fmla="*/ 32 h 67"/>
                <a:gd name="T40" fmla="*/ 49 w 67"/>
                <a:gd name="T41" fmla="*/ 15 h 67"/>
                <a:gd name="T42" fmla="*/ 20 w 67"/>
                <a:gd name="T43" fmla="*/ 12 h 67"/>
                <a:gd name="T44" fmla="*/ 32 w 67"/>
                <a:gd name="T45" fmla="*/ 0 h 67"/>
                <a:gd name="T46" fmla="*/ 14 w 67"/>
                <a:gd name="T47" fmla="*/ 32 h 67"/>
                <a:gd name="T48" fmla="*/ 32 w 67"/>
                <a:gd name="T49" fmla="*/ 17 h 67"/>
                <a:gd name="T50" fmla="*/ 14 w 67"/>
                <a:gd name="T51" fmla="*/ 32 h 67"/>
                <a:gd name="T52" fmla="*/ 8 w 67"/>
                <a:gd name="T53" fmla="*/ 12 h 67"/>
                <a:gd name="T54" fmla="*/ 10 w 67"/>
                <a:gd name="T55" fmla="*/ 32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4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6" y="32"/>
                  </a:moveTo>
                  <a:cubicBezTo>
                    <a:pt x="67" y="32"/>
                    <a:pt x="67" y="32"/>
                    <a:pt x="67" y="32"/>
                  </a:cubicBezTo>
                  <a:cubicBezTo>
                    <a:pt x="66" y="24"/>
                    <a:pt x="64" y="17"/>
                    <a:pt x="59" y="12"/>
                  </a:cubicBezTo>
                  <a:cubicBezTo>
                    <a:pt x="57" y="13"/>
                    <a:pt x="54" y="14"/>
                    <a:pt x="52" y="14"/>
                  </a:cubicBezTo>
                  <a:cubicBezTo>
                    <a:pt x="55" y="20"/>
                    <a:pt x="56" y="25"/>
                    <a:pt x="56" y="32"/>
                  </a:cubicBezTo>
                  <a:close/>
                  <a:moveTo>
                    <a:pt x="35" y="50"/>
                  </a:moveTo>
                  <a:cubicBezTo>
                    <a:pt x="40" y="50"/>
                    <a:pt x="44" y="51"/>
                    <a:pt x="49" y="52"/>
                  </a:cubicBezTo>
                  <a:cubicBezTo>
                    <a:pt x="51" y="47"/>
                    <a:pt x="53" y="41"/>
                    <a:pt x="53" y="35"/>
                  </a:cubicBezTo>
                  <a:cubicBezTo>
                    <a:pt x="35" y="35"/>
                    <a:pt x="35" y="35"/>
                    <a:pt x="35" y="35"/>
                  </a:cubicBezTo>
                  <a:lnTo>
                    <a:pt x="35" y="50"/>
                  </a:lnTo>
                  <a:close/>
                  <a:moveTo>
                    <a:pt x="43" y="7"/>
                  </a:moveTo>
                  <a:cubicBezTo>
                    <a:pt x="41" y="4"/>
                    <a:pt x="38" y="2"/>
                    <a:pt x="35" y="0"/>
                  </a:cubicBezTo>
                  <a:cubicBezTo>
                    <a:pt x="35" y="14"/>
                    <a:pt x="35" y="14"/>
                    <a:pt x="35" y="14"/>
                  </a:cubicBezTo>
                  <a:cubicBezTo>
                    <a:pt x="39" y="14"/>
                    <a:pt x="43" y="13"/>
                    <a:pt x="47" y="12"/>
                  </a:cubicBezTo>
                  <a:cubicBezTo>
                    <a:pt x="46" y="10"/>
                    <a:pt x="45" y="9"/>
                    <a:pt x="43" y="7"/>
                  </a:cubicBezTo>
                  <a:close/>
                  <a:moveTo>
                    <a:pt x="47" y="55"/>
                  </a:moveTo>
                  <a:cubicBezTo>
                    <a:pt x="43" y="54"/>
                    <a:pt x="39" y="54"/>
                    <a:pt x="35" y="54"/>
                  </a:cubicBezTo>
                  <a:cubicBezTo>
                    <a:pt x="35" y="67"/>
                    <a:pt x="35" y="67"/>
                    <a:pt x="35" y="67"/>
                  </a:cubicBezTo>
                  <a:cubicBezTo>
                    <a:pt x="38" y="65"/>
                    <a:pt x="41" y="63"/>
                    <a:pt x="43" y="60"/>
                  </a:cubicBezTo>
                  <a:cubicBezTo>
                    <a:pt x="45" y="58"/>
                    <a:pt x="46" y="57"/>
                    <a:pt x="47" y="55"/>
                  </a:cubicBezTo>
                  <a:close/>
                  <a:moveTo>
                    <a:pt x="56" y="35"/>
                  </a:moveTo>
                  <a:cubicBezTo>
                    <a:pt x="56" y="41"/>
                    <a:pt x="55" y="47"/>
                    <a:pt x="52" y="53"/>
                  </a:cubicBezTo>
                  <a:cubicBezTo>
                    <a:pt x="54" y="54"/>
                    <a:pt x="57" y="54"/>
                    <a:pt x="59" y="55"/>
                  </a:cubicBezTo>
                  <a:cubicBezTo>
                    <a:pt x="64" y="50"/>
                    <a:pt x="67" y="43"/>
                    <a:pt x="67" y="35"/>
                  </a:cubicBezTo>
                  <a:lnTo>
                    <a:pt x="56" y="35"/>
                  </a:lnTo>
                  <a:close/>
                  <a:moveTo>
                    <a:pt x="46" y="62"/>
                  </a:moveTo>
                  <a:cubicBezTo>
                    <a:pt x="46" y="62"/>
                    <a:pt x="46" y="62"/>
                    <a:pt x="46" y="62"/>
                  </a:cubicBezTo>
                  <a:cubicBezTo>
                    <a:pt x="45" y="64"/>
                    <a:pt x="43" y="65"/>
                    <a:pt x="42" y="66"/>
                  </a:cubicBezTo>
                  <a:cubicBezTo>
                    <a:pt x="47" y="65"/>
                    <a:pt x="52" y="62"/>
                    <a:pt x="57" y="58"/>
                  </a:cubicBezTo>
                  <a:cubicBezTo>
                    <a:pt x="55" y="57"/>
                    <a:pt x="53" y="56"/>
                    <a:pt x="50" y="56"/>
                  </a:cubicBezTo>
                  <a:cubicBezTo>
                    <a:pt x="49" y="58"/>
                    <a:pt x="48" y="60"/>
                    <a:pt x="46" y="62"/>
                  </a:cubicBezTo>
                  <a:close/>
                  <a:moveTo>
                    <a:pt x="46" y="5"/>
                  </a:moveTo>
                  <a:cubicBezTo>
                    <a:pt x="46" y="5"/>
                    <a:pt x="46" y="5"/>
                    <a:pt x="46" y="5"/>
                  </a:cubicBezTo>
                  <a:cubicBezTo>
                    <a:pt x="48" y="7"/>
                    <a:pt x="49" y="9"/>
                    <a:pt x="50" y="11"/>
                  </a:cubicBezTo>
                  <a:cubicBezTo>
                    <a:pt x="53" y="11"/>
                    <a:pt x="55" y="10"/>
                    <a:pt x="57" y="9"/>
                  </a:cubicBezTo>
                  <a:cubicBezTo>
                    <a:pt x="52" y="5"/>
                    <a:pt x="47" y="3"/>
                    <a:pt x="42" y="1"/>
                  </a:cubicBezTo>
                  <a:cubicBezTo>
                    <a:pt x="43" y="2"/>
                    <a:pt x="45" y="4"/>
                    <a:pt x="46" y="5"/>
                  </a:cubicBezTo>
                  <a:close/>
                  <a:moveTo>
                    <a:pt x="49" y="15"/>
                  </a:moveTo>
                  <a:cubicBezTo>
                    <a:pt x="44" y="16"/>
                    <a:pt x="40" y="17"/>
                    <a:pt x="35" y="17"/>
                  </a:cubicBezTo>
                  <a:cubicBezTo>
                    <a:pt x="35" y="32"/>
                    <a:pt x="35" y="32"/>
                    <a:pt x="35" y="32"/>
                  </a:cubicBezTo>
                  <a:cubicBezTo>
                    <a:pt x="53" y="32"/>
                    <a:pt x="53" y="32"/>
                    <a:pt x="53" y="32"/>
                  </a:cubicBezTo>
                  <a:cubicBezTo>
                    <a:pt x="53" y="26"/>
                    <a:pt x="51" y="20"/>
                    <a:pt x="49" y="15"/>
                  </a:cubicBezTo>
                  <a:close/>
                  <a:moveTo>
                    <a:pt x="23" y="7"/>
                  </a:moveTo>
                  <a:cubicBezTo>
                    <a:pt x="22" y="9"/>
                    <a:pt x="21" y="10"/>
                    <a:pt x="20" y="12"/>
                  </a:cubicBezTo>
                  <a:cubicBezTo>
                    <a:pt x="23" y="13"/>
                    <a:pt x="27" y="14"/>
                    <a:pt x="32" y="14"/>
                  </a:cubicBezTo>
                  <a:cubicBezTo>
                    <a:pt x="32" y="0"/>
                    <a:pt x="32" y="0"/>
                    <a:pt x="32" y="0"/>
                  </a:cubicBezTo>
                  <a:cubicBezTo>
                    <a:pt x="29" y="2"/>
                    <a:pt x="26" y="4"/>
                    <a:pt x="23" y="7"/>
                  </a:cubicBezTo>
                  <a:close/>
                  <a:moveTo>
                    <a:pt x="14" y="32"/>
                  </a:moveTo>
                  <a:cubicBezTo>
                    <a:pt x="32" y="32"/>
                    <a:pt x="32" y="32"/>
                    <a:pt x="32" y="32"/>
                  </a:cubicBezTo>
                  <a:cubicBezTo>
                    <a:pt x="32" y="17"/>
                    <a:pt x="32" y="17"/>
                    <a:pt x="32" y="17"/>
                  </a:cubicBezTo>
                  <a:cubicBezTo>
                    <a:pt x="27" y="17"/>
                    <a:pt x="22" y="16"/>
                    <a:pt x="18" y="15"/>
                  </a:cubicBezTo>
                  <a:cubicBezTo>
                    <a:pt x="15" y="20"/>
                    <a:pt x="14" y="26"/>
                    <a:pt x="14" y="32"/>
                  </a:cubicBezTo>
                  <a:close/>
                  <a:moveTo>
                    <a:pt x="15" y="14"/>
                  </a:moveTo>
                  <a:cubicBezTo>
                    <a:pt x="12" y="14"/>
                    <a:pt x="10" y="13"/>
                    <a:pt x="8" y="12"/>
                  </a:cubicBezTo>
                  <a:cubicBezTo>
                    <a:pt x="3" y="17"/>
                    <a:pt x="0" y="24"/>
                    <a:pt x="0" y="32"/>
                  </a:cubicBezTo>
                  <a:cubicBezTo>
                    <a:pt x="10" y="32"/>
                    <a:pt x="10" y="32"/>
                    <a:pt x="10" y="32"/>
                  </a:cubicBezTo>
                  <a:cubicBezTo>
                    <a:pt x="11" y="25"/>
                    <a:pt x="12" y="20"/>
                    <a:pt x="15" y="14"/>
                  </a:cubicBezTo>
                  <a:close/>
                  <a:moveTo>
                    <a:pt x="21" y="5"/>
                  </a:moveTo>
                  <a:cubicBezTo>
                    <a:pt x="22" y="4"/>
                    <a:pt x="23" y="2"/>
                    <a:pt x="25" y="1"/>
                  </a:cubicBezTo>
                  <a:cubicBezTo>
                    <a:pt x="19" y="3"/>
                    <a:pt x="14" y="5"/>
                    <a:pt x="10" y="9"/>
                  </a:cubicBezTo>
                  <a:cubicBezTo>
                    <a:pt x="12" y="10"/>
                    <a:pt x="14" y="11"/>
                    <a:pt x="16" y="11"/>
                  </a:cubicBezTo>
                  <a:cubicBezTo>
                    <a:pt x="17" y="9"/>
                    <a:pt x="19" y="7"/>
                    <a:pt x="21" y="5"/>
                  </a:cubicBezTo>
                  <a:close/>
                  <a:moveTo>
                    <a:pt x="10" y="35"/>
                  </a:moveTo>
                  <a:cubicBezTo>
                    <a:pt x="0" y="35"/>
                    <a:pt x="0" y="35"/>
                    <a:pt x="0" y="35"/>
                  </a:cubicBezTo>
                  <a:cubicBezTo>
                    <a:pt x="0" y="43"/>
                    <a:pt x="3" y="50"/>
                    <a:pt x="8" y="55"/>
                  </a:cubicBezTo>
                  <a:cubicBezTo>
                    <a:pt x="10" y="54"/>
                    <a:pt x="12" y="54"/>
                    <a:pt x="15" y="53"/>
                  </a:cubicBezTo>
                  <a:cubicBezTo>
                    <a:pt x="12" y="47"/>
                    <a:pt x="10" y="41"/>
                    <a:pt x="10" y="35"/>
                  </a:cubicBezTo>
                  <a:close/>
                  <a:moveTo>
                    <a:pt x="21" y="62"/>
                  </a:moveTo>
                  <a:cubicBezTo>
                    <a:pt x="19" y="60"/>
                    <a:pt x="17" y="58"/>
                    <a:pt x="16" y="56"/>
                  </a:cubicBezTo>
                  <a:cubicBezTo>
                    <a:pt x="14" y="56"/>
                    <a:pt x="12" y="57"/>
                    <a:pt x="10" y="58"/>
                  </a:cubicBezTo>
                  <a:cubicBezTo>
                    <a:pt x="14" y="62"/>
                    <a:pt x="19" y="65"/>
                    <a:pt x="25" y="66"/>
                  </a:cubicBezTo>
                  <a:cubicBezTo>
                    <a:pt x="23" y="65"/>
                    <a:pt x="22" y="64"/>
                    <a:pt x="21" y="62"/>
                  </a:cubicBezTo>
                  <a:close/>
                  <a:moveTo>
                    <a:pt x="18" y="52"/>
                  </a:moveTo>
                  <a:cubicBezTo>
                    <a:pt x="22" y="51"/>
                    <a:pt x="27" y="50"/>
                    <a:pt x="32" y="50"/>
                  </a:cubicBezTo>
                  <a:cubicBezTo>
                    <a:pt x="32" y="35"/>
                    <a:pt x="32" y="35"/>
                    <a:pt x="32" y="35"/>
                  </a:cubicBezTo>
                  <a:cubicBezTo>
                    <a:pt x="14" y="35"/>
                    <a:pt x="14" y="35"/>
                    <a:pt x="14" y="35"/>
                  </a:cubicBezTo>
                  <a:cubicBezTo>
                    <a:pt x="14" y="41"/>
                    <a:pt x="15" y="47"/>
                    <a:pt x="18" y="52"/>
                  </a:cubicBezTo>
                  <a:close/>
                  <a:moveTo>
                    <a:pt x="23" y="60"/>
                  </a:moveTo>
                  <a:cubicBezTo>
                    <a:pt x="26" y="63"/>
                    <a:pt x="29" y="65"/>
                    <a:pt x="32" y="67"/>
                  </a:cubicBezTo>
                  <a:cubicBezTo>
                    <a:pt x="32" y="54"/>
                    <a:pt x="32" y="54"/>
                    <a:pt x="32" y="54"/>
                  </a:cubicBezTo>
                  <a:cubicBezTo>
                    <a:pt x="27" y="54"/>
                    <a:pt x="23" y="54"/>
                    <a:pt x="20" y="55"/>
                  </a:cubicBezTo>
                  <a:cubicBezTo>
                    <a:pt x="21" y="57"/>
                    <a:pt x="22" y="58"/>
                    <a:pt x="23" y="60"/>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6" name="Freeform 191"/>
            <p:cNvSpPr>
              <a:spLocks noEditPoints="1"/>
            </p:cNvSpPr>
            <p:nvPr/>
          </p:nvSpPr>
          <p:spPr bwMode="auto">
            <a:xfrm>
              <a:off x="4248123" y="2478325"/>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7" name="组合 66"/>
          <p:cNvGrpSpPr/>
          <p:nvPr/>
        </p:nvGrpSpPr>
        <p:grpSpPr>
          <a:xfrm>
            <a:off x="2782895" y="1732482"/>
            <a:ext cx="634543" cy="634547"/>
            <a:chOff x="3033145" y="2315118"/>
            <a:chExt cx="899446" cy="899451"/>
          </a:xfrm>
        </p:grpSpPr>
        <p:sp>
          <p:nvSpPr>
            <p:cNvPr id="68" name="Oval 208"/>
            <p:cNvSpPr>
              <a:spLocks noChangeArrowheads="1"/>
            </p:cNvSpPr>
            <p:nvPr/>
          </p:nvSpPr>
          <p:spPr bwMode="auto">
            <a:xfrm>
              <a:off x="3033145" y="2315118"/>
              <a:ext cx="899446" cy="899451"/>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9" name="Oval 209"/>
            <p:cNvSpPr>
              <a:spLocks noChangeArrowheads="1"/>
            </p:cNvSpPr>
            <p:nvPr/>
          </p:nvSpPr>
          <p:spPr bwMode="auto">
            <a:xfrm>
              <a:off x="3083920" y="2369520"/>
              <a:ext cx="797896" cy="794274"/>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0" name="Freeform 210"/>
            <p:cNvSpPr/>
            <p:nvPr/>
          </p:nvSpPr>
          <p:spPr bwMode="auto">
            <a:xfrm>
              <a:off x="3058533" y="2590756"/>
              <a:ext cx="667331" cy="598425"/>
            </a:xfrm>
            <a:custGeom>
              <a:avLst/>
              <a:gdLst>
                <a:gd name="T0" fmla="*/ 33 w 184"/>
                <a:gd name="T1" fmla="*/ 0 h 165"/>
                <a:gd name="T2" fmla="*/ 0 w 184"/>
                <a:gd name="T3" fmla="*/ 35 h 165"/>
                <a:gd name="T4" fmla="*/ 26 w 184"/>
                <a:gd name="T5" fmla="*/ 125 h 165"/>
                <a:gd name="T6" fmla="*/ 90 w 184"/>
                <a:gd name="T7" fmla="*/ 161 h 165"/>
                <a:gd name="T8" fmla="*/ 123 w 184"/>
                <a:gd name="T9" fmla="*/ 165 h 165"/>
                <a:gd name="T10" fmla="*/ 165 w 184"/>
                <a:gd name="T11" fmla="*/ 123 h 165"/>
                <a:gd name="T12" fmla="*/ 156 w 184"/>
                <a:gd name="T13" fmla="*/ 102 h 165"/>
                <a:gd name="T14" fmla="*/ 170 w 184"/>
                <a:gd name="T15" fmla="*/ 87 h 165"/>
                <a:gd name="T16" fmla="*/ 184 w 184"/>
                <a:gd name="T17" fmla="*/ 31 h 165"/>
                <a:gd name="T18" fmla="*/ 83 w 184"/>
                <a:gd name="T19" fmla="*/ 28 h 165"/>
                <a:gd name="T20" fmla="*/ 76 w 184"/>
                <a:gd name="T21" fmla="*/ 5 h 165"/>
                <a:gd name="T22" fmla="*/ 50 w 184"/>
                <a:gd name="T23" fmla="*/ 0 h 165"/>
                <a:gd name="T24" fmla="*/ 33 w 184"/>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65">
                  <a:moveTo>
                    <a:pt x="33" y="0"/>
                  </a:moveTo>
                  <a:lnTo>
                    <a:pt x="0" y="35"/>
                  </a:lnTo>
                  <a:lnTo>
                    <a:pt x="26" y="125"/>
                  </a:lnTo>
                  <a:lnTo>
                    <a:pt x="90" y="161"/>
                  </a:lnTo>
                  <a:lnTo>
                    <a:pt x="123" y="165"/>
                  </a:lnTo>
                  <a:lnTo>
                    <a:pt x="165" y="123"/>
                  </a:lnTo>
                  <a:lnTo>
                    <a:pt x="156" y="102"/>
                  </a:lnTo>
                  <a:lnTo>
                    <a:pt x="170" y="87"/>
                  </a:lnTo>
                  <a:lnTo>
                    <a:pt x="184" y="31"/>
                  </a:lnTo>
                  <a:lnTo>
                    <a:pt x="83" y="28"/>
                  </a:lnTo>
                  <a:lnTo>
                    <a:pt x="76" y="5"/>
                  </a:lnTo>
                  <a:lnTo>
                    <a:pt x="50" y="0"/>
                  </a:lnTo>
                  <a:lnTo>
                    <a:pt x="33"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1" name="Oval 211"/>
            <p:cNvSpPr>
              <a:spLocks noChangeArrowheads="1"/>
            </p:cNvSpPr>
            <p:nvPr/>
          </p:nvSpPr>
          <p:spPr bwMode="auto">
            <a:xfrm>
              <a:off x="3392198" y="2949811"/>
              <a:ext cx="101550"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2" name="Oval 212"/>
            <p:cNvSpPr>
              <a:spLocks noChangeArrowheads="1"/>
            </p:cNvSpPr>
            <p:nvPr/>
          </p:nvSpPr>
          <p:spPr bwMode="auto">
            <a:xfrm>
              <a:off x="3573538" y="2949811"/>
              <a:ext cx="94297"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3" name="Freeform 213"/>
            <p:cNvSpPr>
              <a:spLocks noEditPoints="1"/>
            </p:cNvSpPr>
            <p:nvPr/>
          </p:nvSpPr>
          <p:spPr bwMode="auto">
            <a:xfrm>
              <a:off x="3178217" y="2583503"/>
              <a:ext cx="591168" cy="340921"/>
            </a:xfrm>
            <a:custGeom>
              <a:avLst/>
              <a:gdLst>
                <a:gd name="T0" fmla="*/ 66 w 69"/>
                <a:gd name="T1" fmla="*/ 12 h 40"/>
                <a:gd name="T2" fmla="*/ 26 w 69"/>
                <a:gd name="T3" fmla="*/ 12 h 40"/>
                <a:gd name="T4" fmla="*/ 22 w 69"/>
                <a:gd name="T5" fmla="*/ 8 h 40"/>
                <a:gd name="T6" fmla="*/ 21 w 69"/>
                <a:gd name="T7" fmla="*/ 4 h 40"/>
                <a:gd name="T8" fmla="*/ 17 w 69"/>
                <a:gd name="T9" fmla="*/ 0 h 40"/>
                <a:gd name="T10" fmla="*/ 4 w 69"/>
                <a:gd name="T11" fmla="*/ 0 h 40"/>
                <a:gd name="T12" fmla="*/ 0 w 69"/>
                <a:gd name="T13" fmla="*/ 3 h 40"/>
                <a:gd name="T14" fmla="*/ 4 w 69"/>
                <a:gd name="T15" fmla="*/ 7 h 40"/>
                <a:gd name="T16" fmla="*/ 9 w 69"/>
                <a:gd name="T17" fmla="*/ 7 h 40"/>
                <a:gd name="T18" fmla="*/ 14 w 69"/>
                <a:gd name="T19" fmla="*/ 11 h 40"/>
                <a:gd name="T20" fmla="*/ 24 w 69"/>
                <a:gd name="T21" fmla="*/ 36 h 40"/>
                <a:gd name="T22" fmla="*/ 29 w 69"/>
                <a:gd name="T23" fmla="*/ 40 h 40"/>
                <a:gd name="T24" fmla="*/ 54 w 69"/>
                <a:gd name="T25" fmla="*/ 40 h 40"/>
                <a:gd name="T26" fmla="*/ 60 w 69"/>
                <a:gd name="T27" fmla="*/ 36 h 40"/>
                <a:gd name="T28" fmla="*/ 68 w 69"/>
                <a:gd name="T29" fmla="*/ 16 h 40"/>
                <a:gd name="T30" fmla="*/ 66 w 69"/>
                <a:gd name="T31" fmla="*/ 12 h 40"/>
                <a:gd name="T32" fmla="*/ 53 w 69"/>
                <a:gd name="T33" fmla="*/ 34 h 40"/>
                <a:gd name="T34" fmla="*/ 31 w 69"/>
                <a:gd name="T35" fmla="*/ 34 h 40"/>
                <a:gd name="T36" fmla="*/ 26 w 69"/>
                <a:gd name="T37" fmla="*/ 18 h 40"/>
                <a:gd name="T38" fmla="*/ 59 w 69"/>
                <a:gd name="T39" fmla="*/ 18 h 40"/>
                <a:gd name="T40" fmla="*/ 53 w 69"/>
                <a:gd name="T4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2"/>
                  </a:moveTo>
                  <a:cubicBezTo>
                    <a:pt x="26" y="12"/>
                    <a:pt x="26" y="12"/>
                    <a:pt x="26" y="12"/>
                  </a:cubicBezTo>
                  <a:cubicBezTo>
                    <a:pt x="24" y="12"/>
                    <a:pt x="22" y="10"/>
                    <a:pt x="22" y="8"/>
                  </a:cubicBezTo>
                  <a:cubicBezTo>
                    <a:pt x="21" y="4"/>
                    <a:pt x="21" y="4"/>
                    <a:pt x="21" y="4"/>
                  </a:cubicBezTo>
                  <a:cubicBezTo>
                    <a:pt x="21" y="1"/>
                    <a:pt x="19" y="0"/>
                    <a:pt x="17" y="0"/>
                  </a:cubicBezTo>
                  <a:cubicBezTo>
                    <a:pt x="4" y="0"/>
                    <a:pt x="4" y="0"/>
                    <a:pt x="4" y="0"/>
                  </a:cubicBezTo>
                  <a:cubicBezTo>
                    <a:pt x="2" y="0"/>
                    <a:pt x="0" y="1"/>
                    <a:pt x="0" y="3"/>
                  </a:cubicBezTo>
                  <a:cubicBezTo>
                    <a:pt x="0" y="5"/>
                    <a:pt x="1" y="7"/>
                    <a:pt x="4" y="7"/>
                  </a:cubicBezTo>
                  <a:cubicBezTo>
                    <a:pt x="9" y="7"/>
                    <a:pt x="9" y="7"/>
                    <a:pt x="9" y="7"/>
                  </a:cubicBezTo>
                  <a:cubicBezTo>
                    <a:pt x="11" y="7"/>
                    <a:pt x="13" y="9"/>
                    <a:pt x="14" y="11"/>
                  </a:cubicBezTo>
                  <a:cubicBezTo>
                    <a:pt x="24" y="36"/>
                    <a:pt x="24" y="36"/>
                    <a:pt x="24" y="36"/>
                  </a:cubicBezTo>
                  <a:cubicBezTo>
                    <a:pt x="25" y="38"/>
                    <a:pt x="27" y="40"/>
                    <a:pt x="29" y="40"/>
                  </a:cubicBezTo>
                  <a:cubicBezTo>
                    <a:pt x="54" y="40"/>
                    <a:pt x="54" y="40"/>
                    <a:pt x="54" y="40"/>
                  </a:cubicBezTo>
                  <a:cubicBezTo>
                    <a:pt x="56" y="40"/>
                    <a:pt x="59" y="38"/>
                    <a:pt x="60" y="36"/>
                  </a:cubicBezTo>
                  <a:cubicBezTo>
                    <a:pt x="68" y="16"/>
                    <a:pt x="68" y="16"/>
                    <a:pt x="68" y="16"/>
                  </a:cubicBezTo>
                  <a:cubicBezTo>
                    <a:pt x="69" y="14"/>
                    <a:pt x="68" y="12"/>
                    <a:pt x="66" y="12"/>
                  </a:cubicBezTo>
                  <a:close/>
                  <a:moveTo>
                    <a:pt x="53" y="34"/>
                  </a:moveTo>
                  <a:cubicBezTo>
                    <a:pt x="31" y="34"/>
                    <a:pt x="31" y="34"/>
                    <a:pt x="31" y="34"/>
                  </a:cubicBezTo>
                  <a:cubicBezTo>
                    <a:pt x="26" y="18"/>
                    <a:pt x="26" y="18"/>
                    <a:pt x="26" y="18"/>
                  </a:cubicBezTo>
                  <a:cubicBezTo>
                    <a:pt x="59" y="18"/>
                    <a:pt x="59" y="18"/>
                    <a:pt x="59" y="18"/>
                  </a:cubicBezTo>
                  <a:lnTo>
                    <a:pt x="53" y="34"/>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4" name="Oval 214"/>
            <p:cNvSpPr>
              <a:spLocks noChangeArrowheads="1"/>
            </p:cNvSpPr>
            <p:nvPr/>
          </p:nvSpPr>
          <p:spPr bwMode="auto">
            <a:xfrm>
              <a:off x="3410332" y="2942558"/>
              <a:ext cx="94297"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5" name="Oval 215"/>
            <p:cNvSpPr>
              <a:spLocks noChangeArrowheads="1"/>
            </p:cNvSpPr>
            <p:nvPr/>
          </p:nvSpPr>
          <p:spPr bwMode="auto">
            <a:xfrm>
              <a:off x="3580792" y="2942558"/>
              <a:ext cx="101550"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6" name="Freeform 216"/>
            <p:cNvSpPr>
              <a:spLocks noEditPoints="1"/>
            </p:cNvSpPr>
            <p:nvPr/>
          </p:nvSpPr>
          <p:spPr bwMode="auto">
            <a:xfrm>
              <a:off x="3185471" y="256536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
        <p:nvSpPr>
          <p:cNvPr id="77" name="TextBox 25"/>
          <p:cNvSpPr/>
          <p:nvPr/>
        </p:nvSpPr>
        <p:spPr>
          <a:xfrm flipH="1">
            <a:off x="8958856" y="413370"/>
            <a:ext cx="3229061" cy="458999"/>
          </a:xfrm>
          <a:prstGeom prst="rect">
            <a:avLst/>
          </a:prstGeom>
          <a:solidFill>
            <a:schemeClr val="accent1"/>
          </a:solidFill>
          <a:ln w="9525">
            <a:noFill/>
          </a:ln>
        </p:spPr>
        <p:txBody>
          <a:bodyPr wrap="square" lIns="91375" tIns="45688" rIns="91375" bIns="45688" rtlCol="0" anchor="t">
            <a:spAutoFit/>
          </a:bodyPr>
          <a:lstStyle/>
          <a:p>
            <a:pPr algn="ctr" defTabSz="608843"/>
            <a:r>
              <a:rPr lang="zh-CN" altLang="en-US" sz="24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本   任   务  导  读</a:t>
            </a:r>
          </a:p>
        </p:txBody>
      </p:sp>
      <p:sp>
        <p:nvSpPr>
          <p:cNvPr id="79" name="内容占位符 2"/>
          <p:cNvSpPr txBox="1"/>
          <p:nvPr/>
        </p:nvSpPr>
        <p:spPr>
          <a:xfrm>
            <a:off x="827405" y="3379785"/>
            <a:ext cx="10537384" cy="2395472"/>
          </a:xfrm>
          <a:prstGeom prst="rect">
            <a:avLst/>
          </a:prstGeom>
        </p:spPr>
        <p:txBody>
          <a:bodyPr/>
          <a:lstStyle>
            <a:lvl1pPr marL="0" indent="536575" algn="l" defTabSz="913765"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defTabSz="913582"/>
            <a:r>
              <a:rPr lang="en-US" altLang="zh-CN" dirty="0">
                <a:solidFill>
                  <a:prstClr val="black"/>
                </a:solidFill>
                <a:latin typeface="Times New Roman"/>
                <a:ea typeface="微软雅黑"/>
              </a:rPr>
              <a:t>        </a:t>
            </a:r>
            <a:r>
              <a:rPr lang="zh-CN" altLang="en-US" dirty="0">
                <a:solidFill>
                  <a:prstClr val="black"/>
                </a:solidFill>
                <a:latin typeface="Times New Roman"/>
                <a:ea typeface="微软雅黑"/>
              </a:rPr>
              <a:t>近几年，自媒体热度持续升温，从最早的论坛、贴吧、博客到今日的微博、微信、抖音等，每一个新兴的自媒体平台的出现都在营销界掀起一番新的混战。那么企业和个人应该如何做好自媒体营销、如何搭建自媒体矩阵并做好多平台运营，最大化地达到营销效果呢？本小节将对</a:t>
            </a:r>
            <a:r>
              <a:rPr dirty="0">
                <a:solidFill>
                  <a:prstClr val="black"/>
                </a:solidFill>
                <a:latin typeface="Times New Roman"/>
                <a:ea typeface="微软雅黑"/>
                <a:sym typeface="+mn-ea"/>
              </a:rPr>
              <a:t>自媒体平台的分类及典型平台</a:t>
            </a:r>
            <a:r>
              <a:rPr lang="zh-CN" altLang="en-US" dirty="0">
                <a:solidFill>
                  <a:prstClr val="black"/>
                </a:solidFill>
                <a:latin typeface="Times New Roman"/>
                <a:ea typeface="微软雅黑"/>
                <a:sym typeface="+mn-ea"/>
              </a:rPr>
              <a:t>进行介绍，并讲解</a:t>
            </a:r>
            <a:r>
              <a:rPr dirty="0">
                <a:solidFill>
                  <a:prstClr val="black"/>
                </a:solidFill>
                <a:latin typeface="Times New Roman"/>
                <a:ea typeface="微软雅黑"/>
                <a:sym typeface="+mn-ea"/>
              </a:rPr>
              <a:t>搭建自媒体矩阵的方法</a:t>
            </a:r>
            <a:r>
              <a:rPr lang="zh-CN" altLang="en-US" dirty="0">
                <a:solidFill>
                  <a:prstClr val="black"/>
                </a:solidFill>
                <a:latin typeface="Times New Roman"/>
                <a:ea typeface="微软雅黑"/>
              </a:rPr>
              <a:t>和</a:t>
            </a:r>
            <a:r>
              <a:rPr dirty="0">
                <a:solidFill>
                  <a:prstClr val="black"/>
                </a:solidFill>
                <a:latin typeface="Times New Roman"/>
                <a:ea typeface="微软雅黑"/>
                <a:sym typeface="+mn-ea"/>
              </a:rPr>
              <a:t>多平台运营技巧</a:t>
            </a:r>
            <a:r>
              <a:rPr lang="zh-CN" altLang="en-US" dirty="0">
                <a:solidFill>
                  <a:prstClr val="black"/>
                </a:solidFill>
                <a:latin typeface="Times New Roman"/>
                <a:ea typeface="微软雅黑"/>
              </a:rPr>
              <a: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dirty="0">
              <a:solidFill>
                <a:prstClr val="white"/>
              </a:solidFill>
              <a:latin typeface="Arial" panose="020B0604020202020204"/>
              <a:ea typeface="微软雅黑" panose="020B0503020204020204" pitchFamily="34" charset="-122"/>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sp>
        <p:nvSpPr>
          <p:cNvPr id="46" name="文本框 45"/>
          <p:cNvSpPr txBox="1"/>
          <p:nvPr/>
        </p:nvSpPr>
        <p:spPr>
          <a:xfrm>
            <a:off x="1909348" y="2183804"/>
            <a:ext cx="1781398" cy="460268"/>
          </a:xfrm>
          <a:prstGeom prst="rect">
            <a:avLst/>
          </a:prstGeom>
          <a:noFill/>
        </p:spPr>
        <p:txBody>
          <a:bodyPr wrap="square" rtlCol="0" anchor="t">
            <a:spAutoFit/>
          </a:bodyPr>
          <a:lstStyle/>
          <a:p>
            <a:pPr defTabSz="608843"/>
            <a:r>
              <a:rPr lang="zh-CN" altLang="en-US" sz="2400" b="1" dirty="0">
                <a:solidFill>
                  <a:prstClr val="black"/>
                </a:solidFill>
                <a:latin typeface="Times New Roman"/>
                <a:ea typeface="微软雅黑"/>
                <a:sym typeface="+mn-ea"/>
              </a:rPr>
              <a:t>知识目标：</a:t>
            </a:r>
          </a:p>
        </p:txBody>
      </p:sp>
      <p:sp>
        <p:nvSpPr>
          <p:cNvPr id="48" name="文本框 47"/>
          <p:cNvSpPr txBox="1"/>
          <p:nvPr/>
        </p:nvSpPr>
        <p:spPr>
          <a:xfrm>
            <a:off x="1967596" y="4523774"/>
            <a:ext cx="1723150" cy="461558"/>
          </a:xfrm>
          <a:prstGeom prst="rect">
            <a:avLst/>
          </a:prstGeom>
          <a:noFill/>
        </p:spPr>
        <p:txBody>
          <a:bodyPr wrap="none" rtlCol="0" anchor="t">
            <a:spAutoFit/>
          </a:bodyPr>
          <a:lstStyle/>
          <a:p>
            <a:pPr defTabSz="608843"/>
            <a:r>
              <a:rPr lang="zh-CN" altLang="en-US" sz="2400" b="1" dirty="0">
                <a:solidFill>
                  <a:prstClr val="black"/>
                </a:solidFill>
                <a:latin typeface="Times New Roman"/>
                <a:ea typeface="微软雅黑"/>
                <a:sym typeface="+mn-ea"/>
              </a:rPr>
              <a:t>技能目标：</a:t>
            </a:r>
          </a:p>
        </p:txBody>
      </p:sp>
      <p:sp>
        <p:nvSpPr>
          <p:cNvPr id="49" name="文本框 48"/>
          <p:cNvSpPr txBox="1"/>
          <p:nvPr/>
        </p:nvSpPr>
        <p:spPr>
          <a:xfrm>
            <a:off x="2639734" y="2729303"/>
            <a:ext cx="6600658" cy="1444926"/>
          </a:xfrm>
          <a:prstGeom prst="rect">
            <a:avLst/>
          </a:prstGeom>
          <a:noFill/>
        </p:spPr>
        <p:txBody>
          <a:bodyPr wrap="square">
            <a:spAutoFit/>
          </a:bodyPr>
          <a:lstStyle/>
          <a:p>
            <a:pPr defTabSz="608843"/>
            <a:r>
              <a:rPr sz="2200" dirty="0">
                <a:solidFill>
                  <a:prstClr val="black"/>
                </a:solidFill>
                <a:latin typeface="Times New Roman"/>
                <a:ea typeface="微软雅黑"/>
              </a:rPr>
              <a:t>1.了解自媒体营销的概念与发展</a:t>
            </a:r>
          </a:p>
          <a:p>
            <a:pPr defTabSz="608843"/>
            <a:r>
              <a:rPr sz="2200" dirty="0">
                <a:solidFill>
                  <a:prstClr val="black"/>
                </a:solidFill>
                <a:latin typeface="Times New Roman"/>
                <a:ea typeface="微软雅黑"/>
              </a:rPr>
              <a:t>2.了解自媒体平台的分类及典型平台</a:t>
            </a:r>
          </a:p>
          <a:p>
            <a:pPr defTabSz="608843"/>
            <a:r>
              <a:rPr sz="2200" dirty="0">
                <a:solidFill>
                  <a:prstClr val="black"/>
                </a:solidFill>
                <a:latin typeface="Times New Roman"/>
                <a:ea typeface="微软雅黑"/>
              </a:rPr>
              <a:t>3.掌握搭建自媒体矩阵的方法</a:t>
            </a:r>
          </a:p>
          <a:p>
            <a:pPr defTabSz="608843"/>
            <a:r>
              <a:rPr sz="2200" dirty="0">
                <a:solidFill>
                  <a:prstClr val="black"/>
                </a:solidFill>
                <a:latin typeface="Times New Roman"/>
                <a:ea typeface="微软雅黑"/>
              </a:rPr>
              <a:t>4.掌握多平台运营技巧</a:t>
            </a:r>
          </a:p>
        </p:txBody>
      </p:sp>
      <p:sp>
        <p:nvSpPr>
          <p:cNvPr id="81" name="文本框 80"/>
          <p:cNvSpPr txBox="1"/>
          <p:nvPr/>
        </p:nvSpPr>
        <p:spPr>
          <a:xfrm>
            <a:off x="2639734" y="5169796"/>
            <a:ext cx="6600658" cy="768172"/>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熟悉掌握各类自媒体平台的特点，能够结合需求搭建自媒体矩阵并进行多平台运营。</a:t>
            </a:r>
          </a:p>
        </p:txBody>
      </p:sp>
      <p:grpSp>
        <p:nvGrpSpPr>
          <p:cNvPr id="82" name="组合 81"/>
          <p:cNvGrpSpPr/>
          <p:nvPr/>
        </p:nvGrpSpPr>
        <p:grpSpPr>
          <a:xfrm>
            <a:off x="1742795" y="2953438"/>
            <a:ext cx="766341" cy="623825"/>
            <a:chOff x="3721100" y="3419475"/>
            <a:chExt cx="858838" cy="682626"/>
          </a:xfrm>
          <a:solidFill>
            <a:schemeClr val="accent1">
              <a:lumMod val="50000"/>
            </a:schemeClr>
          </a:solidFill>
        </p:grpSpPr>
        <p:sp>
          <p:nvSpPr>
            <p:cNvPr id="83"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4"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5"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6"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7"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88" name="组合 87"/>
          <p:cNvGrpSpPr/>
          <p:nvPr/>
        </p:nvGrpSpPr>
        <p:grpSpPr>
          <a:xfrm>
            <a:off x="1779241" y="5114586"/>
            <a:ext cx="766341" cy="623825"/>
            <a:chOff x="3721100" y="3419475"/>
            <a:chExt cx="858838" cy="682626"/>
          </a:xfrm>
          <a:solidFill>
            <a:schemeClr val="accent1">
              <a:lumMod val="50000"/>
            </a:schemeClr>
          </a:solidFill>
        </p:grpSpPr>
        <p:sp>
          <p:nvSpPr>
            <p:cNvPr id="89"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0"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1"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2"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3"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dirty="0">
              <a:solidFill>
                <a:prstClr val="white"/>
              </a:solidFill>
              <a:latin typeface="Arial" panose="020B0604020202020204"/>
              <a:ea typeface="微软雅黑" panose="020B0503020204020204" pitchFamily="34" charset="-122"/>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sp>
        <p:nvSpPr>
          <p:cNvPr id="50" name="矩形 49"/>
          <p:cNvSpPr/>
          <p:nvPr/>
        </p:nvSpPr>
        <p:spPr>
          <a:xfrm>
            <a:off x="553436" y="1359869"/>
            <a:ext cx="7350283" cy="79842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08843"/>
            <a:r>
              <a:rPr lang="zh-CN" altLang="en-US" sz="3399" dirty="0">
                <a:solidFill>
                  <a:prstClr val="black">
                    <a:lumMod val="85000"/>
                    <a:lumOff val="15000"/>
                  </a:prstClr>
                </a:solidFill>
                <a:latin typeface="微软雅黑" panose="020B0503020204020204" pitchFamily="34" charset="-122"/>
                <a:ea typeface="微软雅黑" panose="020B0503020204020204" pitchFamily="34" charset="-122"/>
              </a:rPr>
              <a:t>案例导入</a:t>
            </a:r>
          </a:p>
        </p:txBody>
      </p:sp>
      <p:sp>
        <p:nvSpPr>
          <p:cNvPr id="51" name="矩形 50"/>
          <p:cNvSpPr/>
          <p:nvPr/>
        </p:nvSpPr>
        <p:spPr>
          <a:xfrm>
            <a:off x="1763634" y="2463251"/>
            <a:ext cx="7684261" cy="58511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608843">
              <a:lnSpc>
                <a:spcPct val="150000"/>
              </a:lnSpc>
            </a:pP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自媒体承载传统文化“复兴梦”  （详见教材</a:t>
            </a:r>
            <a:r>
              <a:rPr lang="en-US" altLang="zh-CN" sz="2200" dirty="0">
                <a:solidFill>
                  <a:prstClr val="black">
                    <a:lumMod val="95000"/>
                    <a:lumOff val="5000"/>
                  </a:prstClr>
                </a:solidFill>
                <a:latin typeface="微软雅黑" panose="020B0503020204020204" pitchFamily="34" charset="-122"/>
                <a:ea typeface="微软雅黑" panose="020B0503020204020204" pitchFamily="34" charset="-122"/>
              </a:rPr>
              <a:t>P69</a:t>
            </a: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a:t>
            </a:r>
            <a:endParaRPr sz="22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875669" y="2515952"/>
            <a:ext cx="766341" cy="623825"/>
            <a:chOff x="3721100" y="3419475"/>
            <a:chExt cx="858838" cy="682626"/>
          </a:xfrm>
          <a:solidFill>
            <a:schemeClr val="accent1">
              <a:lumMod val="50000"/>
            </a:schemeClr>
          </a:solidFill>
        </p:grpSpPr>
        <p:sp>
          <p:nvSpPr>
            <p:cNvPr id="73"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4"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5"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6"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7"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grpSp>
      <p:pic>
        <p:nvPicPr>
          <p:cNvPr id="19" name="图片 19" descr="4706bbe5cf5183d7d76becff7354de7e"/>
          <p:cNvPicPr>
            <a:picLocks noChangeAspect="1"/>
          </p:cNvPicPr>
          <p:nvPr/>
        </p:nvPicPr>
        <p:blipFill>
          <a:blip r:embed="rId3"/>
          <a:stretch>
            <a:fillRect/>
          </a:stretch>
        </p:blipFill>
        <p:spPr>
          <a:xfrm>
            <a:off x="2780322" y="3139983"/>
            <a:ext cx="1619510" cy="2804781"/>
          </a:xfrm>
          <a:prstGeom prst="rect">
            <a:avLst/>
          </a:prstGeom>
        </p:spPr>
      </p:pic>
      <p:pic>
        <p:nvPicPr>
          <p:cNvPr id="20" name="图片 20" descr="d75920e2341ab99c06024f349bc811ac"/>
          <p:cNvPicPr>
            <a:picLocks noChangeAspect="1"/>
          </p:cNvPicPr>
          <p:nvPr/>
        </p:nvPicPr>
        <p:blipFill>
          <a:blip r:embed="rId4"/>
          <a:stretch>
            <a:fillRect/>
          </a:stretch>
        </p:blipFill>
        <p:spPr>
          <a:xfrm>
            <a:off x="5096901" y="3382497"/>
            <a:ext cx="4152574" cy="231975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.1.2微博的功能与特点</a:t>
            </a:r>
            <a:r>
              <a:rPr lang="zh-CN" altLang="en-US" dirty="0"/>
              <a:t>  </a:t>
            </a:r>
            <a:endParaRPr lang="zh-CN" altLang="en-US"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559605" y="1123690"/>
            <a:ext cx="10792502" cy="5168339"/>
          </a:xfrm>
          <a:prstGeom prst="rect">
            <a:avLst/>
          </a:prstGeom>
          <a:noFill/>
          <a:ln w="9525">
            <a:noFill/>
          </a:ln>
        </p:spPr>
        <p:txBody>
          <a:bodyPr wrap="square">
            <a:spAutoFit/>
          </a:bodyPr>
          <a:lstStyle/>
          <a:p>
            <a:pPr indent="266647" defTabSz="608843"/>
            <a:r>
              <a:rPr lang="zh-CN" altLang="en-US" sz="2200" dirty="0">
                <a:solidFill>
                  <a:prstClr val="black"/>
                </a:solidFill>
                <a:latin typeface="Times New Roman"/>
                <a:ea typeface="微软雅黑"/>
              </a:rPr>
              <a:t>微博的几类基本功能：</a:t>
            </a:r>
          </a:p>
          <a:p>
            <a:pPr indent="266647" defTabSz="608843"/>
            <a:r>
              <a:rPr lang="zh-CN" altLang="en-US" sz="2200" dirty="0">
                <a:solidFill>
                  <a:srgbClr val="3A98BC"/>
                </a:solidFill>
                <a:latin typeface="Times New Roman"/>
                <a:ea typeface="微软雅黑"/>
              </a:rPr>
              <a:t>    发布功能</a:t>
            </a:r>
            <a:r>
              <a:rPr lang="zh-CN" altLang="en-US" sz="2200" dirty="0">
                <a:solidFill>
                  <a:prstClr val="black"/>
                </a:solidFill>
                <a:latin typeface="Times New Roman"/>
                <a:ea typeface="微软雅黑"/>
              </a:rPr>
              <a:t>：微博用户可以像博客、聊天工具一样发布内容，包括文字、图片、视频等多种形式。</a:t>
            </a:r>
          </a:p>
          <a:p>
            <a:pPr indent="266647" defTabSz="608843"/>
            <a:r>
              <a:rPr lang="zh-CN" altLang="en-US" sz="2200" dirty="0">
                <a:solidFill>
                  <a:prstClr val="black"/>
                </a:solidFill>
                <a:latin typeface="Times New Roman"/>
                <a:ea typeface="微软雅黑"/>
              </a:rPr>
              <a:t>    </a:t>
            </a:r>
            <a:r>
              <a:rPr lang="zh-CN" altLang="en-US" sz="2200" dirty="0">
                <a:solidFill>
                  <a:srgbClr val="3A98BC"/>
                </a:solidFill>
                <a:latin typeface="Times New Roman"/>
                <a:ea typeface="微软雅黑"/>
              </a:rPr>
              <a:t>转发功能</a:t>
            </a:r>
            <a:r>
              <a:rPr lang="zh-CN" altLang="en-US" sz="2200" dirty="0">
                <a:solidFill>
                  <a:prstClr val="black"/>
                </a:solidFill>
                <a:latin typeface="Times New Roman"/>
                <a:ea typeface="微软雅黑"/>
              </a:rPr>
              <a:t>：微博用户可以把自己喜欢的内容一键转发到自己的微博，转发时还可以加上自己的评论。</a:t>
            </a:r>
          </a:p>
          <a:p>
            <a:pPr indent="266647" defTabSz="608843"/>
            <a:r>
              <a:rPr lang="zh-CN" altLang="en-US" sz="2200" dirty="0">
                <a:solidFill>
                  <a:srgbClr val="3A98BC"/>
                </a:solidFill>
                <a:latin typeface="Times New Roman"/>
                <a:ea typeface="微软雅黑"/>
              </a:rPr>
              <a:t>关注功能</a:t>
            </a:r>
            <a:r>
              <a:rPr lang="zh-CN" altLang="en-US" sz="2200" dirty="0">
                <a:solidFill>
                  <a:prstClr val="black"/>
                </a:solidFill>
                <a:latin typeface="Times New Roman"/>
                <a:ea typeface="微软雅黑"/>
              </a:rPr>
              <a:t>：微博用户可以对自己喜欢的用户进行关注，成为这个用户的关注者（即“粉丝”）。   </a:t>
            </a:r>
          </a:p>
          <a:p>
            <a:pPr indent="266647" defTabSz="608843"/>
            <a:r>
              <a:rPr lang="zh-CN" altLang="en-US" sz="2200" dirty="0">
                <a:solidFill>
                  <a:prstClr val="black"/>
                </a:solidFill>
                <a:latin typeface="Times New Roman"/>
                <a:ea typeface="微软雅黑"/>
              </a:rPr>
              <a:t>    </a:t>
            </a:r>
            <a:r>
              <a:rPr lang="zh-CN" altLang="en-US" sz="2200" dirty="0">
                <a:solidFill>
                  <a:srgbClr val="3A98BC"/>
                </a:solidFill>
                <a:latin typeface="Times New Roman"/>
                <a:ea typeface="微软雅黑"/>
              </a:rPr>
              <a:t>评论点赞功能</a:t>
            </a:r>
            <a:r>
              <a:rPr lang="zh-CN" altLang="en-US" sz="2200" dirty="0">
                <a:solidFill>
                  <a:prstClr val="black"/>
                </a:solidFill>
                <a:latin typeface="Times New Roman"/>
                <a:ea typeface="微软雅黑"/>
              </a:rPr>
              <a:t>：微博用户可以对任何一条微博进行评论或点赞。 </a:t>
            </a:r>
          </a:p>
          <a:p>
            <a:pPr indent="266647" defTabSz="608843"/>
            <a:r>
              <a:rPr lang="zh-CN" altLang="en-US" sz="2200" dirty="0">
                <a:solidFill>
                  <a:prstClr val="black"/>
                </a:solidFill>
                <a:latin typeface="Times New Roman"/>
                <a:ea typeface="微软雅黑"/>
              </a:rPr>
              <a:t>    </a:t>
            </a:r>
            <a:r>
              <a:rPr lang="zh-CN" altLang="en-US" sz="2200" dirty="0">
                <a:solidFill>
                  <a:srgbClr val="3A98BC"/>
                </a:solidFill>
                <a:latin typeface="Times New Roman"/>
                <a:ea typeface="微软雅黑"/>
              </a:rPr>
              <a:t>@别人功能</a:t>
            </a:r>
            <a:r>
              <a:rPr lang="zh-CN" altLang="en-US" sz="2200" dirty="0">
                <a:solidFill>
                  <a:prstClr val="black"/>
                </a:solidFill>
                <a:latin typeface="Times New Roman"/>
                <a:ea typeface="微软雅黑"/>
              </a:rPr>
              <a:t>：微博用户如果想对某人说话,或想将某人的微博推荐给朋友,都可以使用@别人功能，发微博的时候只要在用户名之前加上@即可。</a:t>
            </a:r>
          </a:p>
          <a:p>
            <a:pPr indent="266647" defTabSz="608843"/>
            <a:r>
              <a:rPr lang="zh-CN" altLang="en-US" sz="2200" dirty="0">
                <a:solidFill>
                  <a:prstClr val="black"/>
                </a:solidFill>
                <a:latin typeface="Times New Roman"/>
                <a:ea typeface="微软雅黑"/>
              </a:rPr>
              <a:t>    </a:t>
            </a:r>
            <a:r>
              <a:rPr lang="zh-CN" altLang="en-US" sz="2200" dirty="0">
                <a:solidFill>
                  <a:srgbClr val="3A98BC"/>
                </a:solidFill>
                <a:latin typeface="Times New Roman"/>
                <a:ea typeface="微软雅黑"/>
              </a:rPr>
              <a:t>话题功能</a:t>
            </a:r>
            <a:r>
              <a:rPr lang="zh-CN" altLang="en-US" sz="2200" dirty="0">
                <a:solidFill>
                  <a:prstClr val="black"/>
                </a:solidFill>
                <a:latin typeface="Times New Roman"/>
                <a:ea typeface="微软雅黑"/>
              </a:rPr>
              <a:t>：微博用户可以在两个#号之间，插入某一话题。例如发布话题#某一话题#，用户点击话题，就可以自动搜索微博上所有包含#某一话题#的相关微博，方便展开讨论，实现信息的聚合。 </a:t>
            </a:r>
          </a:p>
          <a:p>
            <a:pPr indent="266647" defTabSz="608843"/>
            <a:r>
              <a:rPr lang="zh-CN" altLang="en-US" sz="2200" dirty="0">
                <a:solidFill>
                  <a:prstClr val="black"/>
                </a:solidFill>
                <a:latin typeface="Times New Roman"/>
                <a:ea typeface="微软雅黑"/>
              </a:rPr>
              <a:t>    </a:t>
            </a:r>
            <a:r>
              <a:rPr lang="zh-CN" altLang="en-US" sz="2000" dirty="0">
                <a:solidFill>
                  <a:srgbClr val="3A98BC"/>
                </a:solidFill>
                <a:latin typeface="Times New Roman"/>
                <a:ea typeface="微软雅黑"/>
              </a:rPr>
              <a:t>私信功能</a:t>
            </a:r>
            <a:r>
              <a:rPr lang="zh-CN" altLang="en-US" sz="2200" dirty="0">
                <a:solidFill>
                  <a:prstClr val="black"/>
                </a:solidFill>
                <a:latin typeface="Times New Roman"/>
                <a:ea typeface="微软雅黑"/>
              </a:rPr>
              <a:t>：微博用户可以点击私信，给微博上开放了私信端口的用户发送私信，这条私信将只被对方看到，实现私密的交流。</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.4.1自媒体营销的概念与发展</a:t>
            </a:r>
          </a:p>
        </p:txBody>
      </p:sp>
      <p:sp>
        <p:nvSpPr>
          <p:cNvPr id="3" name="内容占位符 2"/>
          <p:cNvSpPr>
            <a:spLocks noGrp="1"/>
          </p:cNvSpPr>
          <p:nvPr>
            <p:ph idx="1"/>
          </p:nvPr>
        </p:nvSpPr>
        <p:spPr>
          <a:xfrm>
            <a:off x="751331" y="817056"/>
            <a:ext cx="10376038" cy="2042957"/>
          </a:xfrm>
        </p:spPr>
        <p:txBody>
          <a:bodyPr/>
          <a:lstStyle/>
          <a:p>
            <a:r>
              <a:rPr lang="zh-CN" altLang="en-US" sz="1800" dirty="0"/>
              <a:t>自媒体营销就是利用社会化网络、在线社区、博客、百科、短视频、微博、微信、今日头条、百度、搜狐、凤凰、UC等平台或者其他互联网协作平台和媒体来传播和发布资讯，从而形成的营销、销售、公共关系处理和客户关系服务维护及开拓的一种方式。自媒体营销与传统营销相比，成本降低，并且打破了时空界限，买家与卖家通过交互获得自己满意的商品，更好地体现了营销的互动性，从而使口碑效应进一步放大。</a:t>
            </a:r>
          </a:p>
        </p:txBody>
      </p:sp>
      <p:pic>
        <p:nvPicPr>
          <p:cNvPr id="38" name="图片 4"/>
          <p:cNvPicPr>
            <a:picLocks noChangeAspect="1"/>
          </p:cNvPicPr>
          <p:nvPr/>
        </p:nvPicPr>
        <p:blipFill>
          <a:blip r:embed="rId3"/>
          <a:stretch>
            <a:fillRect/>
          </a:stretch>
        </p:blipFill>
        <p:spPr>
          <a:xfrm>
            <a:off x="1793126" y="2763516"/>
            <a:ext cx="8605433" cy="381356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.4.1自媒体营销的概念与发展</a:t>
            </a:r>
          </a:p>
        </p:txBody>
      </p:sp>
      <p:sp>
        <p:nvSpPr>
          <p:cNvPr id="3" name="内容占位符 2"/>
          <p:cNvSpPr>
            <a:spLocks noGrp="1"/>
          </p:cNvSpPr>
          <p:nvPr>
            <p:ph idx="1"/>
          </p:nvPr>
        </p:nvSpPr>
        <p:spPr>
          <a:xfrm>
            <a:off x="1077011" y="2076604"/>
            <a:ext cx="5410218" cy="3749442"/>
          </a:xfrm>
        </p:spPr>
        <p:txBody>
          <a:bodyPr/>
          <a:lstStyle/>
          <a:p>
            <a:pPr>
              <a:lnSpc>
                <a:spcPct val="150000"/>
              </a:lnSpc>
            </a:pPr>
            <a:r>
              <a:rPr lang="zh-CN" altLang="en-US" sz="2000" dirty="0"/>
              <a:t>随着Z世代的到来和科技的发展，自媒体营销对新一代用户群体的影响力不断上升，也呈现出以下发展趋势。</a:t>
            </a:r>
          </a:p>
          <a:p>
            <a:pPr>
              <a:lnSpc>
                <a:spcPct val="150000"/>
              </a:lnSpc>
            </a:pPr>
            <a:r>
              <a:rPr lang="zh-CN" altLang="en-US" sz="2000" dirty="0"/>
              <a:t>1.动态不平衡是自媒体营销的常态。</a:t>
            </a:r>
          </a:p>
          <a:p>
            <a:pPr>
              <a:lnSpc>
                <a:spcPct val="150000"/>
              </a:lnSpc>
            </a:pPr>
            <a:r>
              <a:rPr lang="zh-CN" altLang="en-US" sz="2000" dirty="0"/>
              <a:t>2.自媒体营销节奏越来越高频。</a:t>
            </a:r>
          </a:p>
          <a:p>
            <a:pPr>
              <a:lnSpc>
                <a:spcPct val="150000"/>
              </a:lnSpc>
            </a:pPr>
            <a:r>
              <a:rPr lang="zh-CN" altLang="en-US" sz="2000" dirty="0"/>
              <a:t>3.自媒体营销进入数据化时代。</a:t>
            </a:r>
          </a:p>
        </p:txBody>
      </p:sp>
      <p:pic>
        <p:nvPicPr>
          <p:cNvPr id="4" name="图片 3"/>
          <p:cNvPicPr>
            <a:picLocks noChangeAspect="1"/>
          </p:cNvPicPr>
          <p:nvPr/>
        </p:nvPicPr>
        <p:blipFill>
          <a:blip r:embed="rId3"/>
          <a:stretch>
            <a:fillRect/>
          </a:stretch>
        </p:blipFill>
        <p:spPr>
          <a:xfrm>
            <a:off x="6753232" y="2076605"/>
            <a:ext cx="4344934" cy="344661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.4.2自媒体平台分类及典型平台介绍</a:t>
            </a:r>
          </a:p>
        </p:txBody>
      </p:sp>
      <p:sp>
        <p:nvSpPr>
          <p:cNvPr id="3" name="内容占位符 2"/>
          <p:cNvSpPr>
            <a:spLocks noGrp="1"/>
          </p:cNvSpPr>
          <p:nvPr>
            <p:ph idx="1"/>
          </p:nvPr>
        </p:nvSpPr>
        <p:spPr>
          <a:xfrm>
            <a:off x="708796" y="1215744"/>
            <a:ext cx="10376038" cy="1549676"/>
          </a:xfrm>
        </p:spPr>
        <p:txBody>
          <a:bodyPr/>
          <a:lstStyle/>
          <a:p>
            <a:r>
              <a:rPr lang="zh-CN" altLang="en-US" sz="2000" dirty="0"/>
              <a:t>新媒体领域几乎没有永远“火”的平台，从个人网站到博客、贴吧，再到微博、微信等，平均每隔1-3年就会诞生一个有影响力的新媒体平台。</a:t>
            </a:r>
          </a:p>
        </p:txBody>
      </p:sp>
      <p:pic>
        <p:nvPicPr>
          <p:cNvPr id="33" name="图片 2"/>
          <p:cNvPicPr>
            <a:picLocks noChangeAspect="1"/>
          </p:cNvPicPr>
          <p:nvPr/>
        </p:nvPicPr>
        <p:blipFill>
          <a:blip r:embed="rId3"/>
          <a:stretch>
            <a:fillRect/>
          </a:stretch>
        </p:blipFill>
        <p:spPr>
          <a:xfrm>
            <a:off x="2407028" y="2412441"/>
            <a:ext cx="7376992" cy="3839591"/>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sym typeface="+mn-ea"/>
              </a:rPr>
              <a:t>2</a:t>
            </a:r>
            <a:r>
              <a:rPr dirty="0">
                <a:sym typeface="+mn-ea"/>
              </a:rPr>
              <a:t>.4.2自媒体平台分类及典型平台介绍</a:t>
            </a:r>
            <a:endParaRPr dirty="0"/>
          </a:p>
        </p:txBody>
      </p:sp>
      <p:sp>
        <p:nvSpPr>
          <p:cNvPr id="3" name="内容占位符 2"/>
          <p:cNvSpPr>
            <a:spLocks noGrp="1"/>
          </p:cNvSpPr>
          <p:nvPr>
            <p:ph idx="1"/>
          </p:nvPr>
        </p:nvSpPr>
        <p:spPr>
          <a:xfrm>
            <a:off x="788788" y="1460797"/>
            <a:ext cx="10376038" cy="1436672"/>
          </a:xfrm>
        </p:spPr>
        <p:txBody>
          <a:bodyPr/>
          <a:lstStyle/>
          <a:p>
            <a:r>
              <a:rPr lang="zh-CN" altLang="en-US" sz="2000" dirty="0"/>
              <a:t>自媒体平台按照内容形式，大致可以分为以下几个类型：</a:t>
            </a:r>
          </a:p>
        </p:txBody>
      </p:sp>
      <p:graphicFrame>
        <p:nvGraphicFramePr>
          <p:cNvPr id="5" name="表格 4"/>
          <p:cNvGraphicFramePr>
            <a:graphicFrameLocks noGrp="1"/>
          </p:cNvGraphicFramePr>
          <p:nvPr>
            <p:custDataLst>
              <p:tags r:id="rId1"/>
            </p:custDataLst>
          </p:nvPr>
        </p:nvGraphicFramePr>
        <p:xfrm>
          <a:off x="1352368" y="2122992"/>
          <a:ext cx="9023166" cy="3565970"/>
        </p:xfrm>
        <a:graphic>
          <a:graphicData uri="http://schemas.openxmlformats.org/drawingml/2006/table">
            <a:tbl>
              <a:tblPr firstRow="1" firstCol="1" bandRow="1">
                <a:tableStyleId>{5C22544A-7EE6-4342-B048-85BDC9FD1C3A}</a:tableStyleId>
              </a:tblPr>
              <a:tblGrid>
                <a:gridCol w="2788909">
                  <a:extLst>
                    <a:ext uri="{9D8B030D-6E8A-4147-A177-3AD203B41FA5}">
                      <a16:colId xmlns:a16="http://schemas.microsoft.com/office/drawing/2014/main" val="20000"/>
                    </a:ext>
                  </a:extLst>
                </a:gridCol>
                <a:gridCol w="6234257">
                  <a:extLst>
                    <a:ext uri="{9D8B030D-6E8A-4147-A177-3AD203B41FA5}">
                      <a16:colId xmlns:a16="http://schemas.microsoft.com/office/drawing/2014/main" val="20001"/>
                    </a:ext>
                  </a:extLst>
                </a:gridCol>
              </a:tblGrid>
              <a:tr h="502169">
                <a:tc>
                  <a:txBody>
                    <a:bodyPr/>
                    <a:lstStyle/>
                    <a:p>
                      <a:pPr algn="ctr">
                        <a:lnSpc>
                          <a:spcPct val="105000"/>
                        </a:lnSpc>
                        <a:buClrTx/>
                        <a:buSzTx/>
                        <a:buFontTx/>
                      </a:pPr>
                      <a:r>
                        <a:rPr lang="zh-CN" sz="2000" kern="100" dirty="0">
                          <a:effectLst/>
                        </a:rPr>
                        <a:t>类型</a:t>
                      </a:r>
                    </a:p>
                  </a:txBody>
                  <a:tcPr marL="68564" marR="68564" marT="0" marB="0" anchor="ctr"/>
                </a:tc>
                <a:tc>
                  <a:txBody>
                    <a:bodyPr/>
                    <a:lstStyle/>
                    <a:p>
                      <a:pPr algn="ctr">
                        <a:lnSpc>
                          <a:spcPct val="105000"/>
                        </a:lnSpc>
                      </a:pPr>
                      <a:r>
                        <a:rPr lang="zh-CN" sz="2000" kern="100">
                          <a:effectLst/>
                        </a:rPr>
                        <a:t>典型平台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64" marR="68564" marT="0" marB="0" anchor="ctr"/>
                </a:tc>
                <a:extLst>
                  <a:ext uri="{0D108BD9-81ED-4DB2-BD59-A6C34878D82A}">
                    <a16:rowId xmlns:a16="http://schemas.microsoft.com/office/drawing/2014/main" val="10000"/>
                  </a:ext>
                </a:extLst>
              </a:tr>
              <a:tr h="527563">
                <a:tc>
                  <a:txBody>
                    <a:bodyPr/>
                    <a:lstStyle/>
                    <a:p>
                      <a:pPr algn="ctr">
                        <a:lnSpc>
                          <a:spcPct val="105000"/>
                        </a:lnSpc>
                      </a:pPr>
                      <a:r>
                        <a:rPr lang="zh-CN" sz="2000" kern="100" dirty="0">
                          <a:effectLst/>
                        </a:rPr>
                        <a:t>图文类自媒体平台</a:t>
                      </a:r>
                    </a:p>
                  </a:txBody>
                  <a:tcPr marL="68564" marR="68564" marT="0" marB="0" anchor="ctr"/>
                </a:tc>
                <a:tc>
                  <a:txBody>
                    <a:bodyPr/>
                    <a:lstStyle/>
                    <a:p>
                      <a:pPr algn="just">
                        <a:lnSpc>
                          <a:spcPct val="105000"/>
                        </a:lnSpc>
                      </a:pPr>
                      <a:r>
                        <a:rPr lang="en-US" sz="2000" kern="100" dirty="0">
                          <a:effectLst/>
                        </a:rPr>
                        <a:t> </a:t>
                      </a:r>
                      <a:r>
                        <a:rPr lang="zh-CN" altLang="en-US" sz="2000" kern="100" dirty="0">
                          <a:effectLst/>
                        </a:rPr>
                        <a:t>微信公众号、头条号、百家号</a:t>
                      </a:r>
                    </a:p>
                  </a:txBody>
                  <a:tcPr marL="68564" marR="68564" marT="0" marB="0" anchor="ctr"/>
                </a:tc>
                <a:extLst>
                  <a:ext uri="{0D108BD9-81ED-4DB2-BD59-A6C34878D82A}">
                    <a16:rowId xmlns:a16="http://schemas.microsoft.com/office/drawing/2014/main" val="10001"/>
                  </a:ext>
                </a:extLst>
              </a:tr>
              <a:tr h="502169">
                <a:tc>
                  <a:txBody>
                    <a:bodyPr/>
                    <a:lstStyle/>
                    <a:p>
                      <a:pPr algn="ctr">
                        <a:lnSpc>
                          <a:spcPct val="105000"/>
                        </a:lnSpc>
                      </a:pPr>
                      <a:r>
                        <a:rPr lang="zh-CN" sz="2000" kern="100">
                          <a:effectLst/>
                        </a:rPr>
                        <a:t>视频类自媒体平台</a:t>
                      </a:r>
                    </a:p>
                  </a:txBody>
                  <a:tcPr marL="68564" marR="68564" marT="0" marB="0" anchor="ctr"/>
                </a:tc>
                <a:tc>
                  <a:txBody>
                    <a:bodyPr/>
                    <a:lstStyle/>
                    <a:p>
                      <a:pPr algn="just">
                        <a:lnSpc>
                          <a:spcPct val="105000"/>
                        </a:lnSpc>
                      </a:pPr>
                      <a:r>
                        <a:rPr lang="en-US" sz="2000" kern="100" dirty="0">
                          <a:effectLst/>
                        </a:rPr>
                        <a:t> </a:t>
                      </a:r>
                      <a:r>
                        <a:rPr lang="zh-CN" altLang="en-US" sz="2000" kern="100" dirty="0">
                          <a:effectLst/>
                        </a:rPr>
                        <a:t>腾讯、爱奇艺、优酷</a:t>
                      </a:r>
                    </a:p>
                  </a:txBody>
                  <a:tcPr marL="68564" marR="68564" marT="0" marB="0" anchor="ctr"/>
                </a:tc>
                <a:extLst>
                  <a:ext uri="{0D108BD9-81ED-4DB2-BD59-A6C34878D82A}">
                    <a16:rowId xmlns:a16="http://schemas.microsoft.com/office/drawing/2014/main" val="10002"/>
                  </a:ext>
                </a:extLst>
              </a:tr>
              <a:tr h="525658">
                <a:tc>
                  <a:txBody>
                    <a:bodyPr/>
                    <a:lstStyle/>
                    <a:p>
                      <a:pPr algn="ctr">
                        <a:lnSpc>
                          <a:spcPct val="105000"/>
                        </a:lnSpc>
                      </a:pPr>
                      <a:r>
                        <a:rPr lang="zh-CN" sz="2000" kern="100">
                          <a:effectLst/>
                        </a:rPr>
                        <a:t>短视频类自媒体平台</a:t>
                      </a:r>
                    </a:p>
                  </a:txBody>
                  <a:tcPr marL="68564" marR="68564" marT="0" marB="0" anchor="ctr"/>
                </a:tc>
                <a:tc>
                  <a:txBody>
                    <a:bodyPr/>
                    <a:lstStyle/>
                    <a:p>
                      <a:pPr algn="just">
                        <a:lnSpc>
                          <a:spcPct val="105000"/>
                        </a:lnSpc>
                      </a:pPr>
                      <a:r>
                        <a:rPr sz="2000" kern="100" dirty="0">
                          <a:effectLst/>
                        </a:rPr>
                        <a:t>抖音、快手、火山</a:t>
                      </a:r>
                    </a:p>
                  </a:txBody>
                  <a:tcPr marL="68564" marR="68564" marT="0" marB="0" anchor="ctr"/>
                </a:tc>
                <a:extLst>
                  <a:ext uri="{0D108BD9-81ED-4DB2-BD59-A6C34878D82A}">
                    <a16:rowId xmlns:a16="http://schemas.microsoft.com/office/drawing/2014/main" val="10003"/>
                  </a:ext>
                </a:extLst>
              </a:tr>
              <a:tr h="502804">
                <a:tc>
                  <a:txBody>
                    <a:bodyPr/>
                    <a:lstStyle/>
                    <a:p>
                      <a:pPr algn="ctr">
                        <a:lnSpc>
                          <a:spcPct val="105000"/>
                        </a:lnSpc>
                      </a:pPr>
                      <a:r>
                        <a:rPr lang="zh-CN" sz="2000" kern="100">
                          <a:effectLst/>
                        </a:rPr>
                        <a:t>音频类自媒体平台</a:t>
                      </a:r>
                    </a:p>
                  </a:txBody>
                  <a:tcPr marL="68564" marR="68564" marT="0" marB="0" anchor="ctr"/>
                </a:tc>
                <a:tc>
                  <a:txBody>
                    <a:bodyPr/>
                    <a:lstStyle/>
                    <a:p>
                      <a:pPr algn="just">
                        <a:lnSpc>
                          <a:spcPct val="105000"/>
                        </a:lnSpc>
                      </a:pPr>
                      <a:r>
                        <a:rPr lang="en-US" sz="2000" kern="100" dirty="0">
                          <a:effectLst/>
                        </a:rPr>
                        <a:t> </a:t>
                      </a:r>
                      <a:r>
                        <a:rPr sz="2000" kern="100" dirty="0">
                          <a:effectLst/>
                        </a:rPr>
                        <a:t>喜马拉雅FM、荔枝FM、蜻蜓FM</a:t>
                      </a:r>
                    </a:p>
                  </a:txBody>
                  <a:tcPr marL="68564" marR="68564" marT="0" marB="0" anchor="ctr"/>
                </a:tc>
                <a:extLst>
                  <a:ext uri="{0D108BD9-81ED-4DB2-BD59-A6C34878D82A}">
                    <a16:rowId xmlns:a16="http://schemas.microsoft.com/office/drawing/2014/main" val="10004"/>
                  </a:ext>
                </a:extLst>
              </a:tr>
              <a:tr h="502804">
                <a:tc>
                  <a:txBody>
                    <a:bodyPr/>
                    <a:lstStyle/>
                    <a:p>
                      <a:pPr algn="ctr">
                        <a:lnSpc>
                          <a:spcPct val="105000"/>
                        </a:lnSpc>
                        <a:buNone/>
                      </a:pPr>
                      <a:r>
                        <a:rPr lang="zh-CN" altLang="en-US" sz="2000" kern="100">
                          <a:effectLst/>
                        </a:rPr>
                        <a:t>问答类自媒体平台</a:t>
                      </a:r>
                    </a:p>
                  </a:txBody>
                  <a:tcPr marL="68564" marR="68564" marT="0" marB="0" anchor="ctr"/>
                </a:tc>
                <a:tc>
                  <a:txBody>
                    <a:bodyPr/>
                    <a:lstStyle/>
                    <a:p>
                      <a:pPr algn="just">
                        <a:lnSpc>
                          <a:spcPct val="105000"/>
                        </a:lnSpc>
                        <a:buNone/>
                      </a:pPr>
                      <a:r>
                        <a:rPr altLang="en-US" sz="2000" kern="100" dirty="0">
                          <a:effectLst/>
                        </a:rPr>
                        <a:t>知乎、悟空问答</a:t>
                      </a:r>
                    </a:p>
                  </a:txBody>
                  <a:tcPr marL="68564" marR="68564" marT="0" marB="0" anchor="ctr"/>
                </a:tc>
                <a:extLst>
                  <a:ext uri="{0D108BD9-81ED-4DB2-BD59-A6C34878D82A}">
                    <a16:rowId xmlns:a16="http://schemas.microsoft.com/office/drawing/2014/main" val="10005"/>
                  </a:ext>
                </a:extLst>
              </a:tr>
              <a:tr h="502804">
                <a:tc>
                  <a:txBody>
                    <a:bodyPr/>
                    <a:lstStyle/>
                    <a:p>
                      <a:pPr algn="ctr">
                        <a:lnSpc>
                          <a:spcPct val="105000"/>
                        </a:lnSpc>
                        <a:buNone/>
                      </a:pPr>
                      <a:r>
                        <a:rPr lang="zh-CN" altLang="en-US" sz="2000" kern="100">
                          <a:effectLst/>
                        </a:rPr>
                        <a:t>直播自媒体平台</a:t>
                      </a:r>
                    </a:p>
                  </a:txBody>
                  <a:tcPr marL="68564" marR="68564" marT="0" marB="0" anchor="ctr"/>
                </a:tc>
                <a:tc>
                  <a:txBody>
                    <a:bodyPr/>
                    <a:lstStyle/>
                    <a:p>
                      <a:pPr algn="just">
                        <a:lnSpc>
                          <a:spcPct val="105000"/>
                        </a:lnSpc>
                        <a:buNone/>
                      </a:pPr>
                      <a:r>
                        <a:rPr lang="zh-CN" altLang="en-US" sz="2000" kern="100" dirty="0">
                          <a:effectLst/>
                        </a:rPr>
                        <a:t>一直播、花椒、虎牙、映客</a:t>
                      </a:r>
                    </a:p>
                  </a:txBody>
                  <a:tcPr marL="68564" marR="68564" marT="0" marB="0" anchor="ctr"/>
                </a:tc>
                <a:extLst>
                  <a:ext uri="{0D108BD9-81ED-4DB2-BD59-A6C34878D82A}">
                    <a16:rowId xmlns:a16="http://schemas.microsoft.com/office/drawing/2014/main" val="10006"/>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.4.2自媒体平台分类及典型平台介绍</a:t>
            </a:r>
          </a:p>
        </p:txBody>
      </p:sp>
      <p:sp>
        <p:nvSpPr>
          <p:cNvPr id="3" name="内容占位符 2"/>
          <p:cNvSpPr>
            <a:spLocks noGrp="1"/>
          </p:cNvSpPr>
          <p:nvPr>
            <p:ph idx="1"/>
          </p:nvPr>
        </p:nvSpPr>
        <p:spPr>
          <a:xfrm>
            <a:off x="1132243" y="1257644"/>
            <a:ext cx="10135429" cy="1549676"/>
          </a:xfrm>
        </p:spPr>
        <p:txBody>
          <a:bodyPr>
            <a:noAutofit/>
          </a:bodyPr>
          <a:lstStyle/>
          <a:p>
            <a:r>
              <a:rPr lang="zh-CN" altLang="en-US" sz="2000" b="1" dirty="0">
                <a:solidFill>
                  <a:schemeClr val="accent1"/>
                </a:solidFill>
              </a:rPr>
              <a:t>1.头条号</a:t>
            </a:r>
          </a:p>
          <a:p>
            <a:r>
              <a:rPr lang="zh-CN" altLang="en-US" sz="2000" dirty="0"/>
              <a:t>头条号，曾命名为“今日头条媒体平台”，是今日头条旗下的自媒体平台，为用户提供内容体裁的创作，包括文章、图集、短视频、问答等类型。致力于帮助企业、机构、媒体和自媒体在移动端获得更多曝光和关注，在移动互联网时代持续扩大影响力，同时实现品牌传播和内容变现。另一方面也为今日头条这个用户量众多的平台输出更优质的内容，创造更好的用户体验。</a:t>
            </a:r>
          </a:p>
        </p:txBody>
      </p:sp>
      <p:pic>
        <p:nvPicPr>
          <p:cNvPr id="10" name="图片 5"/>
          <p:cNvPicPr>
            <a:picLocks noChangeAspect="1"/>
          </p:cNvPicPr>
          <p:nvPr/>
        </p:nvPicPr>
        <p:blipFill>
          <a:blip r:embed="rId3"/>
          <a:stretch>
            <a:fillRect/>
          </a:stretch>
        </p:blipFill>
        <p:spPr>
          <a:xfrm>
            <a:off x="2838728" y="3889745"/>
            <a:ext cx="5957461" cy="1505871"/>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.4.2自媒体平台分类及典型平台介绍</a:t>
            </a:r>
          </a:p>
        </p:txBody>
      </p:sp>
      <p:sp>
        <p:nvSpPr>
          <p:cNvPr id="3" name="内容占位符 2"/>
          <p:cNvSpPr>
            <a:spLocks noGrp="1"/>
          </p:cNvSpPr>
          <p:nvPr>
            <p:ph idx="1"/>
          </p:nvPr>
        </p:nvSpPr>
        <p:spPr>
          <a:xfrm>
            <a:off x="1117642" y="1074172"/>
            <a:ext cx="10135429" cy="1549676"/>
          </a:xfrm>
        </p:spPr>
        <p:txBody>
          <a:bodyPr>
            <a:noAutofit/>
          </a:bodyPr>
          <a:lstStyle/>
          <a:p>
            <a:r>
              <a:rPr lang="zh-CN" altLang="en-US" sz="2000" b="1" dirty="0">
                <a:solidFill>
                  <a:schemeClr val="accent1"/>
                </a:solidFill>
              </a:rPr>
              <a:t>2.小红书</a:t>
            </a:r>
          </a:p>
          <a:p>
            <a:r>
              <a:rPr lang="zh-CN" altLang="en-US" sz="2000" dirty="0"/>
              <a:t>小红书是一个生活方式平台和消费决策入口，在小红书社区，用户通过文字、图片、视频笔记的分享，记录年轻人的正能量和美好生活。小红书旗下设有电商业务，和其他电商平台不同，小红书是从社区起家，一开始，用户注重于在社区里分享海外购物经验，到后来，除了美妆、个护，小红书上出现了关于运动、旅游、家居、旅行、酒店、餐馆的信息分享，触及了消费经验和生活方式的方方面面。</a:t>
            </a:r>
          </a:p>
        </p:txBody>
      </p:sp>
      <p:pic>
        <p:nvPicPr>
          <p:cNvPr id="32" name="图片 32"/>
          <p:cNvPicPr>
            <a:picLocks noChangeAspect="1" noChangeArrowheads="1"/>
          </p:cNvPicPr>
          <p:nvPr/>
        </p:nvPicPr>
        <p:blipFill>
          <a:blip r:embed="rId3">
            <a:extLst>
              <a:ext uri="{28A0092B-C50C-407E-A947-70E740481C1C}">
                <a14:useLocalDpi xmlns:a14="http://schemas.microsoft.com/office/drawing/2010/main" val="0"/>
              </a:ext>
            </a:extLst>
          </a:blip>
          <a:srcRect b="8056"/>
          <a:stretch>
            <a:fillRect/>
          </a:stretch>
        </p:blipFill>
        <p:spPr>
          <a:xfrm>
            <a:off x="3893220" y="3751982"/>
            <a:ext cx="3995130" cy="293873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.4.2自媒体平台分类及典型平台介绍</a:t>
            </a:r>
          </a:p>
        </p:txBody>
      </p:sp>
      <p:sp>
        <p:nvSpPr>
          <p:cNvPr id="3" name="内容占位符 2"/>
          <p:cNvSpPr>
            <a:spLocks noGrp="1"/>
          </p:cNvSpPr>
          <p:nvPr>
            <p:ph idx="1"/>
          </p:nvPr>
        </p:nvSpPr>
        <p:spPr>
          <a:xfrm>
            <a:off x="972260" y="934504"/>
            <a:ext cx="10135429" cy="1549676"/>
          </a:xfrm>
        </p:spPr>
        <p:txBody>
          <a:bodyPr>
            <a:noAutofit/>
          </a:bodyPr>
          <a:lstStyle/>
          <a:p>
            <a:r>
              <a:rPr lang="zh-CN" altLang="en-US" sz="2000" b="1" dirty="0">
                <a:solidFill>
                  <a:schemeClr val="accent1"/>
                </a:solidFill>
              </a:rPr>
              <a:t>3.知乎</a:t>
            </a:r>
          </a:p>
          <a:p>
            <a:r>
              <a:rPr lang="zh-CN" altLang="en-US" sz="2000" dirty="0"/>
              <a:t>知乎是中文互联网高质量的问答社区和创作者聚集的原创内容平台，于2011年1月正式上线，以“让人们更好地分享知识、经验和见解，找到自己的解答”为品牌使命。知乎凭借认真、专业、友善的社区氛围、独特的产品机制以及结构化和易获得的优质内容，聚集了互联网科技、商业、影视、时尚、文化领域最具创造力的人群，已成为综合性、全品类、在诸多领域具有关键影响力的知识分享社区和创作者聚集的原创内容平台，建立起了以社区驱动的内容变现商业模式。</a:t>
            </a:r>
          </a:p>
        </p:txBody>
      </p:sp>
      <p:pic>
        <p:nvPicPr>
          <p:cNvPr id="18434" name="图片 9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638008" y="3805309"/>
            <a:ext cx="4719498" cy="2953336"/>
          </a:xfrm>
          <a:prstGeom prst="rect">
            <a:avLst/>
          </a:prstGeom>
          <a:noFill/>
          <a:ln>
            <a:noFill/>
          </a:ln>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.4.2自媒体平台分类及典型平台介绍</a:t>
            </a:r>
          </a:p>
        </p:txBody>
      </p:sp>
      <p:sp>
        <p:nvSpPr>
          <p:cNvPr id="3" name="内容占位符 2"/>
          <p:cNvSpPr>
            <a:spLocks noGrp="1"/>
          </p:cNvSpPr>
          <p:nvPr>
            <p:ph idx="1"/>
          </p:nvPr>
        </p:nvSpPr>
        <p:spPr>
          <a:xfrm>
            <a:off x="1028128" y="1145910"/>
            <a:ext cx="10135429" cy="1549676"/>
          </a:xfrm>
        </p:spPr>
        <p:txBody>
          <a:bodyPr>
            <a:noAutofit/>
          </a:bodyPr>
          <a:lstStyle/>
          <a:p>
            <a:r>
              <a:rPr lang="zh-CN" altLang="en-US" sz="2000" b="1" dirty="0">
                <a:solidFill>
                  <a:schemeClr val="accent1"/>
                </a:solidFill>
              </a:rPr>
              <a:t>4.喜马拉雅FM</a:t>
            </a:r>
          </a:p>
          <a:p>
            <a:r>
              <a:rPr lang="zh-CN" altLang="en-US" sz="2000" dirty="0"/>
              <a:t>喜马拉雅FM是中国领先的音频分享平台。喜马拉雅拥有丰富的音频内容生态，包括最头部的PGC专业内容和UGC内容；涵盖泛知识领域的金融、文化、历史类专辑，泛娱乐领域的小说和娱乐类专辑，适合少儿的教育内容和适合中老年的经典内容。内容上既有音频播客的形式，也有音频直播的形式。</a:t>
            </a:r>
          </a:p>
        </p:txBody>
      </p:sp>
      <p:pic>
        <p:nvPicPr>
          <p:cNvPr id="34" name="图片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537066" y="3483438"/>
            <a:ext cx="5116916" cy="255845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课堂讨论</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去知乎搜索问题“有哪些软件堪称‘神器’，却不为大众所知”，阅读这篇长文，在学习干货的同时，讨论一下在知乎做营销需要哪些元素？请试着为某产品设计一则带有营销属性的知乎问题。</a:t>
            </a:r>
          </a:p>
        </p:txBody>
      </p:sp>
      <p:pic>
        <p:nvPicPr>
          <p:cNvPr id="4" name="图片 3"/>
          <p:cNvPicPr>
            <a:picLocks noChangeAspect="1"/>
          </p:cNvPicPr>
          <p:nvPr/>
        </p:nvPicPr>
        <p:blipFill>
          <a:blip r:embed="rId2"/>
          <a:stretch>
            <a:fillRect/>
          </a:stretch>
        </p:blipFill>
        <p:spPr>
          <a:xfrm>
            <a:off x="3293283" y="2354035"/>
            <a:ext cx="4285258" cy="34148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.4.3搭建自媒体矩阵</a:t>
            </a:r>
          </a:p>
        </p:txBody>
      </p:sp>
      <p:sp>
        <p:nvSpPr>
          <p:cNvPr id="3" name="内容占位符 2"/>
          <p:cNvSpPr>
            <a:spLocks noGrp="1"/>
          </p:cNvSpPr>
          <p:nvPr>
            <p:ph idx="1"/>
          </p:nvPr>
        </p:nvSpPr>
        <p:spPr>
          <a:xfrm>
            <a:off x="1028128" y="1145910"/>
            <a:ext cx="10135429" cy="1549676"/>
          </a:xfrm>
        </p:spPr>
        <p:txBody>
          <a:bodyPr>
            <a:noAutofit/>
          </a:bodyPr>
          <a:lstStyle/>
          <a:p>
            <a:r>
              <a:rPr lang="zh-CN" altLang="en-US" sz="2000" b="1" dirty="0">
                <a:solidFill>
                  <a:schemeClr val="accent1"/>
                </a:solidFill>
              </a:rPr>
              <a:t>1.横向矩阵。</a:t>
            </a:r>
          </a:p>
          <a:p>
            <a:r>
              <a:rPr lang="zh-CN" altLang="en-US" sz="2000" dirty="0"/>
              <a:t>横向矩阵指企业在全媒体平台的布局，包括自有App、网站和各类新媒体平台如微信、微博、今日头条、小红书、抖音、快手、知乎等等，也可以称为外矩阵。</a:t>
            </a:r>
          </a:p>
        </p:txBody>
      </p:sp>
      <p:pic>
        <p:nvPicPr>
          <p:cNvPr id="5" name="图片 5" descr="3cc64d4284f8805f8212dac8bb58283f"/>
          <p:cNvPicPr>
            <a:picLocks noChangeAspect="1"/>
          </p:cNvPicPr>
          <p:nvPr/>
        </p:nvPicPr>
        <p:blipFill>
          <a:blip r:embed="rId3"/>
          <a:stretch>
            <a:fillRect/>
          </a:stretch>
        </p:blipFill>
        <p:spPr>
          <a:xfrm>
            <a:off x="2334655" y="2542587"/>
            <a:ext cx="7241769" cy="371960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.1.2微博的功能与特点</a:t>
            </a:r>
            <a:r>
              <a:rPr lang="zh-CN" altLang="en-US" dirty="0"/>
              <a:t>  </a:t>
            </a:r>
            <a:endParaRPr lang="zh-CN" altLang="en-US" dirty="0">
              <a:solidFill>
                <a:srgbClr val="FF0000"/>
              </a:solidFill>
              <a:latin typeface="楷体" panose="02010609060101010101" pitchFamily="49" charset="-122"/>
              <a:ea typeface="楷体" panose="02010609060101010101" pitchFamily="49" charset="-122"/>
            </a:endParaRPr>
          </a:p>
        </p:txBody>
      </p:sp>
      <p:grpSp>
        <p:nvGrpSpPr>
          <p:cNvPr id="3" name="组合 2"/>
          <p:cNvGrpSpPr/>
          <p:nvPr/>
        </p:nvGrpSpPr>
        <p:grpSpPr>
          <a:xfrm>
            <a:off x="2248145" y="1923703"/>
            <a:ext cx="2003441" cy="2240840"/>
            <a:chOff x="344383" y="2272708"/>
            <a:chExt cx="2316253" cy="2183753"/>
          </a:xfrm>
        </p:grpSpPr>
        <p:sp>
          <p:nvSpPr>
            <p:cNvPr id="85" name="文本框 8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85029" y="2272708"/>
              <a:ext cx="1518216"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入门简便</a:t>
              </a:r>
              <a:endParaRPr lang="en-US" altLang="zh-CN" sz="22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102" name="组合 10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44383" y="3416942"/>
              <a:ext cx="2316253" cy="1039519"/>
              <a:chOff x="390963" y="3719285"/>
              <a:chExt cx="2316969" cy="1039840"/>
            </a:xfrm>
          </p:grpSpPr>
          <p:sp>
            <p:nvSpPr>
              <p:cNvPr id="103"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algn="ctr" defTabSz="608843"/>
                <a:endParaRPr lang="en-US" sz="2400">
                  <a:solidFill>
                    <a:prstClr val="black"/>
                  </a:solidFill>
                  <a:latin typeface="Times New Roman"/>
                  <a:ea typeface="微软雅黑"/>
                </a:endParaRPr>
              </a:p>
            </p:txBody>
          </p:sp>
          <p:grpSp>
            <p:nvGrpSpPr>
              <p:cNvPr id="104" name="Group 40"/>
              <p:cNvGrpSpPr/>
              <p:nvPr/>
            </p:nvGrpSpPr>
            <p:grpSpPr>
              <a:xfrm>
                <a:off x="1212724" y="3976077"/>
                <a:ext cx="684405" cy="539203"/>
                <a:chOff x="1058564" y="1781841"/>
                <a:chExt cx="649993" cy="512092"/>
              </a:xfrm>
              <a:solidFill>
                <a:schemeClr val="bg1"/>
              </a:solidFill>
            </p:grpSpPr>
            <p:sp>
              <p:nvSpPr>
                <p:cNvPr id="105"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06"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0"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06543"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957596" y="1923703"/>
            <a:ext cx="2003441" cy="2199580"/>
            <a:chOff x="4978990" y="2312917"/>
            <a:chExt cx="2316253" cy="2143544"/>
          </a:xfrm>
        </p:grpSpPr>
        <p:sp>
          <p:nvSpPr>
            <p:cNvPr id="86" name="文本框 8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059170" y="2312917"/>
              <a:ext cx="2159566" cy="418846"/>
            </a:xfrm>
            <a:prstGeom prst="rect">
              <a:avLst/>
            </a:prstGeom>
            <a:noFill/>
            <a:effectLst/>
          </p:spPr>
          <p:txBody>
            <a:bodyPr wrap="squar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互动性强</a:t>
              </a:r>
              <a:endParaRPr lang="en-US" altLang="zh-CN" sz="22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93" name="组合 9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978990" y="3416942"/>
              <a:ext cx="2316253" cy="1039519"/>
              <a:chOff x="5027001" y="3719285"/>
              <a:chExt cx="2316969" cy="1039840"/>
            </a:xfrm>
          </p:grpSpPr>
          <p:sp>
            <p:nvSpPr>
              <p:cNvPr id="94"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grpSp>
            <p:nvGrpSpPr>
              <p:cNvPr id="95" name="Group 77"/>
              <p:cNvGrpSpPr/>
              <p:nvPr/>
            </p:nvGrpSpPr>
            <p:grpSpPr>
              <a:xfrm>
                <a:off x="5869058" y="3989143"/>
                <a:ext cx="653147" cy="500124"/>
                <a:chOff x="5552261" y="1554043"/>
                <a:chExt cx="363359" cy="278229"/>
              </a:xfrm>
              <a:solidFill>
                <a:schemeClr val="bg1"/>
              </a:solidFill>
            </p:grpSpPr>
            <p:sp>
              <p:nvSpPr>
                <p:cNvPr id="96"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7"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8" name="Rectangle 98"/>
                <p:cNvSpPr>
                  <a:spLocks noChangeArrowheads="1"/>
                </p:cNvSpPr>
                <p:nvPr/>
              </p:nvSpPr>
              <p:spPr bwMode="auto">
                <a:xfrm>
                  <a:off x="5710062" y="1715997"/>
                  <a:ext cx="45679" cy="18688"/>
                </a:xfrm>
                <a:prstGeom prst="rect">
                  <a:avLst/>
                </a:prstGeom>
                <a:solidFill>
                  <a:schemeClr val="bg1"/>
                </a:solidFill>
                <a:ln w="9525">
                  <a:noFill/>
                  <a:miter lim="800000"/>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1"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44452"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4101962" y="3078646"/>
            <a:ext cx="2005256" cy="2295306"/>
            <a:chOff x="2660637" y="3416942"/>
            <a:chExt cx="2318352" cy="2236832"/>
          </a:xfrm>
        </p:grpSpPr>
        <p:sp>
          <p:nvSpPr>
            <p:cNvPr id="88" name="文本框 8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285605" y="5233864"/>
              <a:ext cx="1518217"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碎片时间</a:t>
              </a:r>
              <a:endParaRPr lang="en-US" altLang="zh-CN" sz="22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90" name="组合 8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660637" y="3416942"/>
              <a:ext cx="2318352" cy="1039519"/>
              <a:chOff x="2707931" y="3719285"/>
              <a:chExt cx="2319068" cy="1039840"/>
            </a:xfrm>
          </p:grpSpPr>
          <p:sp>
            <p:nvSpPr>
              <p:cNvPr id="91"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92"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3"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24850" y="4525716"/>
              <a:ext cx="0" cy="546679"/>
            </a:xfrm>
            <a:prstGeom prst="line">
              <a:avLst/>
            </a:prstGeom>
            <a:ln w="28575">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810798" y="3024564"/>
            <a:ext cx="2003440" cy="2330840"/>
            <a:chOff x="7295246" y="3416942"/>
            <a:chExt cx="2316253" cy="2271460"/>
          </a:xfrm>
        </p:grpSpPr>
        <p:sp>
          <p:nvSpPr>
            <p:cNvPr id="89" name="文本框 8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913350" y="5268492"/>
              <a:ext cx="1518217"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社交传播</a:t>
              </a:r>
              <a:endParaRPr lang="en-US" altLang="zh-CN" sz="22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99" name="组合 9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295246" y="3416942"/>
              <a:ext cx="2316253" cy="1039519"/>
              <a:chOff x="7343970" y="3719285"/>
              <a:chExt cx="2316969" cy="1039840"/>
            </a:xfrm>
          </p:grpSpPr>
          <p:sp>
            <p:nvSpPr>
              <p:cNvPr id="100" name="Freeform 8"/>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101"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4"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611372" y="4525716"/>
              <a:ext cx="0" cy="546679"/>
            </a:xfrm>
            <a:prstGeom prst="line">
              <a:avLst/>
            </a:prstGeom>
            <a:ln w="28575">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.4.3搭建自媒体矩阵</a:t>
            </a:r>
          </a:p>
        </p:txBody>
      </p:sp>
      <p:sp>
        <p:nvSpPr>
          <p:cNvPr id="3" name="内容占位符 2"/>
          <p:cNvSpPr>
            <a:spLocks noGrp="1"/>
          </p:cNvSpPr>
          <p:nvPr>
            <p:ph idx="1"/>
          </p:nvPr>
        </p:nvSpPr>
        <p:spPr>
          <a:xfrm>
            <a:off x="1028128" y="1145910"/>
            <a:ext cx="10135429" cy="1549676"/>
          </a:xfrm>
        </p:spPr>
        <p:txBody>
          <a:bodyPr>
            <a:noAutofit/>
          </a:bodyPr>
          <a:lstStyle/>
          <a:p>
            <a:r>
              <a:rPr lang="zh-CN" altLang="en-US" sz="2000" b="1" dirty="0">
                <a:solidFill>
                  <a:schemeClr val="accent1"/>
                </a:solidFill>
              </a:rPr>
              <a:t>2.纵向矩阵。</a:t>
            </a:r>
          </a:p>
          <a:p>
            <a:r>
              <a:rPr lang="zh-CN" altLang="en-US" sz="2000" dirty="0"/>
              <a:t>纵向矩阵主要指企业在某个媒体平台的生态布局，是其各个产品线的纵深布局，也可以称为内矩阵。这些平台一般都是大平台，比如微信，在微信平台可以布局订阅号、服务号、社群、个人号及小程序等等，进行多账号组合。</a:t>
            </a:r>
          </a:p>
        </p:txBody>
      </p:sp>
      <p:pic>
        <p:nvPicPr>
          <p:cNvPr id="6" name="图片 6" descr="2dce2268b16a7460734531230985a670"/>
          <p:cNvPicPr>
            <a:picLocks noChangeAspect="1"/>
          </p:cNvPicPr>
          <p:nvPr/>
        </p:nvPicPr>
        <p:blipFill>
          <a:blip r:embed="rId3"/>
          <a:stretch>
            <a:fillRect/>
          </a:stretch>
        </p:blipFill>
        <p:spPr>
          <a:xfrm>
            <a:off x="1973423" y="3131730"/>
            <a:ext cx="7900111" cy="266828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sym typeface="+mn-ea"/>
              </a:rPr>
              <a:t>2</a:t>
            </a:r>
            <a:r>
              <a:rPr dirty="0">
                <a:sym typeface="+mn-ea"/>
              </a:rPr>
              <a:t>.4.3搭建自媒体矩阵</a:t>
            </a:r>
            <a:endParaRPr lang="zh-CN" altLang="en-US" dirty="0">
              <a:solidFill>
                <a:srgbClr val="FF0000"/>
              </a:solidFill>
              <a:latin typeface="楷体" panose="02010609060101010101" pitchFamily="49" charset="-122"/>
              <a:ea typeface="楷体" panose="02010609060101010101" pitchFamily="49" charset="-122"/>
            </a:endParaRPr>
          </a:p>
        </p:txBody>
      </p:sp>
      <p:grpSp>
        <p:nvGrpSpPr>
          <p:cNvPr id="3" name="组合 2"/>
          <p:cNvGrpSpPr/>
          <p:nvPr/>
        </p:nvGrpSpPr>
        <p:grpSpPr>
          <a:xfrm>
            <a:off x="418499" y="1923703"/>
            <a:ext cx="2003441" cy="2240840"/>
            <a:chOff x="344383" y="2272708"/>
            <a:chExt cx="2316253" cy="2183753"/>
          </a:xfrm>
        </p:grpSpPr>
        <p:sp>
          <p:nvSpPr>
            <p:cNvPr id="85" name="文本框 8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85029" y="2272708"/>
              <a:ext cx="1518216"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梳理现状</a:t>
              </a:r>
            </a:p>
          </p:txBody>
        </p:sp>
        <p:grpSp>
          <p:nvGrpSpPr>
            <p:cNvPr id="102" name="组合 10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44383" y="3416942"/>
              <a:ext cx="2316253" cy="1039519"/>
              <a:chOff x="390963" y="3719285"/>
              <a:chExt cx="2316969" cy="1039840"/>
            </a:xfrm>
          </p:grpSpPr>
          <p:sp>
            <p:nvSpPr>
              <p:cNvPr id="103"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algn="ctr" defTabSz="608843"/>
                <a:endParaRPr lang="en-US" sz="2400">
                  <a:solidFill>
                    <a:prstClr val="black"/>
                  </a:solidFill>
                  <a:latin typeface="Times New Roman"/>
                  <a:ea typeface="微软雅黑"/>
                </a:endParaRPr>
              </a:p>
            </p:txBody>
          </p:sp>
          <p:grpSp>
            <p:nvGrpSpPr>
              <p:cNvPr id="104" name="Group 40"/>
              <p:cNvGrpSpPr/>
              <p:nvPr/>
            </p:nvGrpSpPr>
            <p:grpSpPr>
              <a:xfrm>
                <a:off x="1212724" y="3976077"/>
                <a:ext cx="684405" cy="539203"/>
                <a:chOff x="1058564" y="1781841"/>
                <a:chExt cx="649993" cy="512092"/>
              </a:xfrm>
              <a:solidFill>
                <a:schemeClr val="bg1"/>
              </a:solidFill>
            </p:grpSpPr>
            <p:sp>
              <p:nvSpPr>
                <p:cNvPr id="105"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06"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0"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06543"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4015579" y="1923703"/>
            <a:ext cx="2506400" cy="2199580"/>
            <a:chOff x="4849076" y="2312917"/>
            <a:chExt cx="2897742" cy="2143544"/>
          </a:xfrm>
        </p:grpSpPr>
        <p:sp>
          <p:nvSpPr>
            <p:cNvPr id="86" name="文本框 8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849076" y="2312917"/>
              <a:ext cx="2897742" cy="418846"/>
            </a:xfrm>
            <a:prstGeom prst="rect">
              <a:avLst/>
            </a:prstGeom>
            <a:noFill/>
            <a:effectLst/>
          </p:spPr>
          <p:txBody>
            <a:bodyPr wrap="squar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选择平台</a:t>
              </a:r>
            </a:p>
          </p:txBody>
        </p:sp>
        <p:grpSp>
          <p:nvGrpSpPr>
            <p:cNvPr id="93" name="组合 9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978990" y="3416942"/>
              <a:ext cx="2316253" cy="1039519"/>
              <a:chOff x="5027001" y="3719285"/>
              <a:chExt cx="2316969" cy="1039840"/>
            </a:xfrm>
          </p:grpSpPr>
          <p:sp>
            <p:nvSpPr>
              <p:cNvPr id="94"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grpSp>
            <p:nvGrpSpPr>
              <p:cNvPr id="95" name="Group 77"/>
              <p:cNvGrpSpPr/>
              <p:nvPr/>
            </p:nvGrpSpPr>
            <p:grpSpPr>
              <a:xfrm>
                <a:off x="5869058" y="3989143"/>
                <a:ext cx="653147" cy="500124"/>
                <a:chOff x="5552261" y="1554043"/>
                <a:chExt cx="363359" cy="278229"/>
              </a:xfrm>
              <a:solidFill>
                <a:schemeClr val="bg1"/>
              </a:solidFill>
            </p:grpSpPr>
            <p:sp>
              <p:nvSpPr>
                <p:cNvPr id="96"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7"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98" name="Rectangle 98"/>
                <p:cNvSpPr>
                  <a:spLocks noChangeArrowheads="1"/>
                </p:cNvSpPr>
                <p:nvPr/>
              </p:nvSpPr>
              <p:spPr bwMode="auto">
                <a:xfrm>
                  <a:off x="5710062" y="1715997"/>
                  <a:ext cx="45679" cy="18688"/>
                </a:xfrm>
                <a:prstGeom prst="rect">
                  <a:avLst/>
                </a:prstGeom>
                <a:solidFill>
                  <a:schemeClr val="bg1"/>
                </a:solidFill>
                <a:ln w="9525">
                  <a:noFill/>
                  <a:miter lim="800000"/>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111"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44452"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272316" y="3078646"/>
            <a:ext cx="2276936" cy="2295306"/>
            <a:chOff x="2660637" y="3416942"/>
            <a:chExt cx="2632452" cy="2236832"/>
          </a:xfrm>
        </p:grpSpPr>
        <p:sp>
          <p:nvSpPr>
            <p:cNvPr id="88" name="文本框 8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796333" y="5233864"/>
              <a:ext cx="2496756"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细分人群及需求</a:t>
              </a:r>
            </a:p>
          </p:txBody>
        </p:sp>
        <p:grpSp>
          <p:nvGrpSpPr>
            <p:cNvPr id="90" name="组合 8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660637" y="3416942"/>
              <a:ext cx="2318352" cy="1039519"/>
              <a:chOff x="2707931" y="3719285"/>
              <a:chExt cx="2319068" cy="1039840"/>
            </a:xfrm>
          </p:grpSpPr>
          <p:sp>
            <p:nvSpPr>
              <p:cNvPr id="91"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92"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3"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24850" y="4525716"/>
              <a:ext cx="0" cy="546679"/>
            </a:xfrm>
            <a:prstGeom prst="line">
              <a:avLst/>
            </a:prstGeom>
            <a:ln w="28575">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981152" y="3024564"/>
            <a:ext cx="2003440" cy="2330840"/>
            <a:chOff x="7295246" y="3416942"/>
            <a:chExt cx="2316253" cy="2271460"/>
          </a:xfrm>
        </p:grpSpPr>
        <p:sp>
          <p:nvSpPr>
            <p:cNvPr id="89" name="文本框 8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750260" y="5268492"/>
              <a:ext cx="1844397" cy="419910"/>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账号人格化</a:t>
              </a:r>
            </a:p>
          </p:txBody>
        </p:sp>
        <p:grpSp>
          <p:nvGrpSpPr>
            <p:cNvPr id="99" name="组合 9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295246" y="3416942"/>
              <a:ext cx="2316253" cy="1039519"/>
              <a:chOff x="7343970" y="3719285"/>
              <a:chExt cx="2316969" cy="1039840"/>
            </a:xfrm>
          </p:grpSpPr>
          <p:sp>
            <p:nvSpPr>
              <p:cNvPr id="100" name="Freeform 8"/>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101"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114"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611372" y="4525716"/>
              <a:ext cx="0" cy="546679"/>
            </a:xfrm>
            <a:prstGeom prst="line">
              <a:avLst/>
            </a:prstGeom>
            <a:ln w="28575">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8" name="文本框 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24341" y="992373"/>
            <a:ext cx="2159566" cy="430887"/>
          </a:xfrm>
          <a:prstGeom prst="rect">
            <a:avLst/>
          </a:prstGeom>
          <a:noFill/>
          <a:effectLst/>
        </p:spPr>
        <p:txBody>
          <a:bodyPr wrap="non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自媒体搭建步骤</a:t>
            </a:r>
          </a:p>
        </p:txBody>
      </p:sp>
      <p:grpSp>
        <p:nvGrpSpPr>
          <p:cNvPr id="9" name="组合 8"/>
          <p:cNvGrpSpPr/>
          <p:nvPr/>
        </p:nvGrpSpPr>
        <p:grpSpPr>
          <a:xfrm>
            <a:off x="7822159" y="1902753"/>
            <a:ext cx="2003441" cy="2199580"/>
            <a:chOff x="4978990" y="2312917"/>
            <a:chExt cx="2316253" cy="2143544"/>
          </a:xfrm>
        </p:grpSpPr>
        <p:sp>
          <p:nvSpPr>
            <p:cNvPr id="10" name="文本框 9"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059170" y="2312917"/>
              <a:ext cx="2159566" cy="418846"/>
            </a:xfrm>
            <a:prstGeom prst="rect">
              <a:avLst/>
            </a:prstGeom>
            <a:noFill/>
            <a:effectLst/>
          </p:spPr>
          <p:txBody>
            <a:bodyPr wrap="squar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搭建团队</a:t>
              </a:r>
            </a:p>
          </p:txBody>
        </p:sp>
        <p:grpSp>
          <p:nvGrpSpPr>
            <p:cNvPr id="11" name="组合 1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978990" y="3416942"/>
              <a:ext cx="2316253" cy="1039519"/>
              <a:chOff x="5027001" y="3719285"/>
              <a:chExt cx="2316969" cy="1039840"/>
            </a:xfrm>
          </p:grpSpPr>
          <p:sp>
            <p:nvSpPr>
              <p:cNvPr id="12"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grpSp>
            <p:nvGrpSpPr>
              <p:cNvPr id="13" name="Group 77"/>
              <p:cNvGrpSpPr/>
              <p:nvPr/>
            </p:nvGrpSpPr>
            <p:grpSpPr>
              <a:xfrm>
                <a:off x="5869058" y="3989143"/>
                <a:ext cx="653147" cy="500124"/>
                <a:chOff x="5552261" y="1554043"/>
                <a:chExt cx="363359" cy="278229"/>
              </a:xfrm>
              <a:solidFill>
                <a:schemeClr val="bg1"/>
              </a:solidFill>
            </p:grpSpPr>
            <p:sp>
              <p:nvSpPr>
                <p:cNvPr id="14"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5"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solidFill>
                  <a:schemeClr val="bg1"/>
                </a:solidFill>
                <a:ln w="9525">
                  <a:noFill/>
                  <a:round/>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sp>
              <p:nvSpPr>
                <p:cNvPr id="16" name="Rectangle 98"/>
                <p:cNvSpPr>
                  <a:spLocks noChangeArrowheads="1"/>
                </p:cNvSpPr>
                <p:nvPr/>
              </p:nvSpPr>
              <p:spPr bwMode="auto">
                <a:xfrm>
                  <a:off x="5710062" y="1715997"/>
                  <a:ext cx="45679" cy="18688"/>
                </a:xfrm>
                <a:prstGeom prst="rect">
                  <a:avLst/>
                </a:prstGeom>
                <a:solidFill>
                  <a:schemeClr val="bg1"/>
                </a:solidFill>
                <a:ln w="9525">
                  <a:noFill/>
                  <a:miter lim="800000"/>
                </a:ln>
              </p:spPr>
              <p:txBody>
                <a:bodyPr vert="horz" wrap="square" lIns="162472" tIns="81236" rIns="162472" bIns="81236" numCol="1" anchor="t" anchorCtr="0" compatLnSpc="1"/>
                <a:lstStyle/>
                <a:p>
                  <a:pPr defTabSz="608843"/>
                  <a:endParaRPr lang="en-US" sz="2400" dirty="0">
                    <a:solidFill>
                      <a:prstClr val="black"/>
                    </a:solidFill>
                    <a:latin typeface="Times New Roman"/>
                    <a:ea typeface="微软雅黑"/>
                  </a:endParaRPr>
                </a:p>
              </p:txBody>
            </p:sp>
          </p:grpSp>
        </p:grpSp>
        <p:cxnSp>
          <p:nvCxnSpPr>
            <p:cNvPr id="27"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44452" y="2798845"/>
              <a:ext cx="0" cy="546679"/>
            </a:xfrm>
            <a:prstGeom prst="line">
              <a:avLst/>
            </a:prstGeom>
            <a:ln w="28575">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9513906" y="3000558"/>
            <a:ext cx="2558458" cy="2294359"/>
            <a:chOff x="2484275" y="3416942"/>
            <a:chExt cx="2957930" cy="2235909"/>
          </a:xfrm>
        </p:grpSpPr>
        <p:sp>
          <p:nvSpPr>
            <p:cNvPr id="29" name="文本框 2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484275" y="5234005"/>
              <a:ext cx="2957930" cy="418846"/>
            </a:xfrm>
            <a:prstGeom prst="rect">
              <a:avLst/>
            </a:prstGeom>
            <a:noFill/>
            <a:effectLst/>
          </p:spPr>
          <p:txBody>
            <a:bodyPr wrap="square" rtlCol="0">
              <a:spAutoFit/>
            </a:bodyPr>
            <a:lstStyle/>
            <a:p>
              <a:pPr algn="ctr" defTabSz="608843"/>
              <a:r>
                <a:rPr lang="zh-CN" altLang="en-US" sz="2200" b="1" dirty="0">
                  <a:solidFill>
                    <a:prstClr val="black">
                      <a:lumMod val="85000"/>
                      <a:lumOff val="15000"/>
                    </a:prstClr>
                  </a:solidFill>
                  <a:latin typeface="微软雅黑" panose="020B0503020204020204" pitchFamily="34" charset="-122"/>
                  <a:ea typeface="微软雅黑" panose="020B0503020204020204" pitchFamily="34" charset="-122"/>
                </a:rPr>
                <a:t>制定运营目标</a:t>
              </a:r>
            </a:p>
          </p:txBody>
        </p:sp>
        <p:grpSp>
          <p:nvGrpSpPr>
            <p:cNvPr id="30" name="组合 2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660637" y="3416942"/>
              <a:ext cx="2318352" cy="1039519"/>
              <a:chOff x="2707931" y="3719285"/>
              <a:chExt cx="2319068" cy="1039840"/>
            </a:xfrm>
          </p:grpSpPr>
          <p:sp>
            <p:nvSpPr>
              <p:cNvPr id="31"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a:effectLst/>
            </p:spPr>
            <p:txBody>
              <a:bodyPr vert="horz" wrap="square" lIns="91389" tIns="45694" rIns="91389" bIns="45694" numCol="1" anchor="t" anchorCtr="0" compatLnSpc="1"/>
              <a:lstStyle/>
              <a:p>
                <a:pPr defTabSz="608843"/>
                <a:endParaRPr lang="en-US" sz="2400">
                  <a:solidFill>
                    <a:prstClr val="black"/>
                  </a:solidFill>
                  <a:latin typeface="Times New Roman"/>
                  <a:ea typeface="微软雅黑"/>
                </a:endParaRPr>
              </a:p>
            </p:txBody>
          </p:sp>
          <p:sp>
            <p:nvSpPr>
              <p:cNvPr id="32"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121852" tIns="60926" rIns="121852" bIns="60926" numCol="1" anchor="t" anchorCtr="0" compatLnSpc="1"/>
              <a:lstStyle/>
              <a:p>
                <a:pPr defTabSz="608843"/>
                <a:endParaRPr lang="en-US" sz="2400" dirty="0">
                  <a:solidFill>
                    <a:prstClr val="black"/>
                  </a:solidFill>
                  <a:latin typeface="Times New Roman"/>
                  <a:ea typeface="微软雅黑"/>
                </a:endParaRPr>
              </a:p>
            </p:txBody>
          </p:sp>
        </p:grpSp>
        <p:cxnSp>
          <p:nvCxnSpPr>
            <p:cNvPr id="33"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24850" y="4525716"/>
              <a:ext cx="0" cy="546679"/>
            </a:xfrm>
            <a:prstGeom prst="line">
              <a:avLst/>
            </a:prstGeom>
            <a:ln w="28575">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课堂讨论</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请选择你熟悉的自媒体平台，谈谈平台的类型、调性、内容、用户等特点，并分析平台之间的区别。</a:t>
            </a:r>
          </a:p>
        </p:txBody>
      </p:sp>
      <p:pic>
        <p:nvPicPr>
          <p:cNvPr id="4" name="图片 3"/>
          <p:cNvPicPr>
            <a:picLocks noChangeAspect="1"/>
          </p:cNvPicPr>
          <p:nvPr/>
        </p:nvPicPr>
        <p:blipFill>
          <a:blip r:embed="rId2"/>
          <a:stretch>
            <a:fillRect/>
          </a:stretch>
        </p:blipFill>
        <p:spPr>
          <a:xfrm>
            <a:off x="3293283" y="2354035"/>
            <a:ext cx="4285258" cy="34148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2</a:t>
            </a:r>
            <a:r>
              <a:rPr dirty="0"/>
              <a:t>.4.4多平台运营</a:t>
            </a:r>
          </a:p>
        </p:txBody>
      </p:sp>
      <p:sp>
        <p:nvSpPr>
          <p:cNvPr id="3" name="内容占位符 2"/>
          <p:cNvSpPr>
            <a:spLocks noGrp="1"/>
          </p:cNvSpPr>
          <p:nvPr>
            <p:ph idx="1"/>
          </p:nvPr>
        </p:nvSpPr>
        <p:spPr>
          <a:xfrm>
            <a:off x="1028128" y="1527457"/>
            <a:ext cx="10135429" cy="1549676"/>
          </a:xfrm>
        </p:spPr>
        <p:txBody>
          <a:bodyPr>
            <a:noAutofit/>
          </a:bodyPr>
          <a:lstStyle/>
          <a:p>
            <a:pPr>
              <a:lnSpc>
                <a:spcPct val="150000"/>
              </a:lnSpc>
            </a:pPr>
            <a:r>
              <a:rPr lang="zh-CN" altLang="en-US" sz="2000" b="1" dirty="0"/>
              <a:t>多平台运营的三个核心能力包括对平台的理解力、跨平台整合力及平台数据化驱动力。</a:t>
            </a:r>
          </a:p>
          <a:p>
            <a:pPr>
              <a:lnSpc>
                <a:spcPct val="150000"/>
              </a:lnSpc>
            </a:pPr>
            <a:r>
              <a:rPr lang="zh-CN" altLang="en-US" sz="2000" b="1" dirty="0">
                <a:solidFill>
                  <a:schemeClr val="accent1"/>
                </a:solidFill>
              </a:rPr>
              <a:t>1.对平台的理解力。</a:t>
            </a:r>
            <a:r>
              <a:rPr lang="zh-CN" altLang="en-US" sz="2000" dirty="0"/>
              <a:t>对平台运作机制的了解；对平台人群的研究；对平台实力的研究对平台发展趋势的理解。</a:t>
            </a:r>
          </a:p>
          <a:p>
            <a:pPr>
              <a:lnSpc>
                <a:spcPct val="150000"/>
              </a:lnSpc>
            </a:pPr>
            <a:r>
              <a:rPr lang="zh-CN" altLang="en-US" sz="2000" b="1" dirty="0">
                <a:solidFill>
                  <a:schemeClr val="accent1"/>
                </a:solidFill>
              </a:rPr>
              <a:t>2.跨平台整合力。</a:t>
            </a:r>
            <a:r>
              <a:rPr lang="zh-CN" altLang="en-US" sz="2000" dirty="0"/>
              <a:t>一是联动内部资源；二是联动外部资源。</a:t>
            </a:r>
          </a:p>
          <a:p>
            <a:pPr>
              <a:lnSpc>
                <a:spcPct val="150000"/>
              </a:lnSpc>
            </a:pPr>
            <a:r>
              <a:rPr lang="zh-CN" altLang="en-US" sz="2000" b="1" dirty="0">
                <a:solidFill>
                  <a:schemeClr val="accent1"/>
                </a:solidFill>
              </a:rPr>
              <a:t>3.平台数据化驱动力。</a:t>
            </a:r>
            <a:r>
              <a:rPr lang="zh-CN" altLang="en-US" sz="2000" dirty="0"/>
              <a:t>通过数据分析，不仅能够呈现结果、帮助总结分析，还有助于优化前期经验、准确预判等，无论是对内容、用户还是活动运营，都大有裨益。</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任务实训</a:t>
            </a:r>
          </a:p>
        </p:txBody>
      </p:sp>
      <p:sp>
        <p:nvSpPr>
          <p:cNvPr id="32" name="内容占位符 2"/>
          <p:cNvSpPr txBox="1"/>
          <p:nvPr/>
        </p:nvSpPr>
        <p:spPr>
          <a:xfrm>
            <a:off x="840211" y="1851866"/>
            <a:ext cx="10376038" cy="3897998"/>
          </a:xfrm>
          <a:prstGeom prst="rect">
            <a:avLst/>
          </a:prstGeom>
        </p:spPr>
        <p:txBody>
          <a:bodyPr vert="horz" lIns="121871" tIns="60935" rIns="121871" bIns="60935" rtlCol="0">
            <a:normAutofit/>
          </a:bodyPr>
          <a:lstStyle>
            <a:lvl1pPr marL="0" indent="536575" algn="l" defTabSz="913765" rtl="0" eaLnBrk="1" latinLnBrk="0" hangingPunct="1">
              <a:lnSpc>
                <a:spcPct val="130000"/>
              </a:lnSpc>
              <a:spcBef>
                <a:spcPts val="0"/>
              </a:spcBef>
              <a:buFont typeface="Arial" panose="020B0604020202020204" pitchFamily="34" charset="0"/>
              <a:buNone/>
              <a:defRPr sz="22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lnSpc>
                <a:spcPts val="3999"/>
              </a:lnSpc>
            </a:pPr>
            <a:endParaRPr lang="zh-CN" altLang="en-US" dirty="0">
              <a:solidFill>
                <a:prstClr val="black"/>
              </a:solidFill>
              <a:latin typeface="Times New Roman"/>
              <a:ea typeface="微软雅黑"/>
            </a:endParaRPr>
          </a:p>
        </p:txBody>
      </p:sp>
      <p:sp>
        <p:nvSpPr>
          <p:cNvPr id="4" name="内容占位符 3"/>
          <p:cNvSpPr>
            <a:spLocks noGrp="1"/>
          </p:cNvSpPr>
          <p:nvPr>
            <p:ph idx="1"/>
          </p:nvPr>
        </p:nvSpPr>
        <p:spPr>
          <a:xfrm>
            <a:off x="966301" y="1183505"/>
            <a:ext cx="10114673" cy="4694903"/>
          </a:xfrm>
        </p:spPr>
        <p:txBody>
          <a:bodyPr>
            <a:normAutofit/>
          </a:bodyPr>
          <a:lstStyle/>
          <a:p>
            <a:r>
              <a:rPr dirty="0"/>
              <a:t>1.任务描述：</a:t>
            </a:r>
          </a:p>
          <a:p>
            <a:r>
              <a:rPr dirty="0"/>
              <a:t>（1）以小组为单位，为学校搭建自媒体矩阵。</a:t>
            </a:r>
          </a:p>
          <a:p>
            <a:r>
              <a:rPr dirty="0"/>
              <a:t>（2）在不同自媒体平台为学校设计IP形象、打造差异化内容，制作PPT并展示。</a:t>
            </a:r>
          </a:p>
          <a:p>
            <a:r>
              <a:rPr dirty="0"/>
              <a:t>2.任务要求：</a:t>
            </a:r>
          </a:p>
          <a:p>
            <a:r>
              <a:rPr dirty="0"/>
              <a:t>小组利用课外时间完成该实训任务，制作PPT进行展示，课堂上每个小组进行6分钟的成果展示，教师点评5分钟。</a:t>
            </a:r>
          </a:p>
        </p:txBody>
      </p:sp>
      <p:grpSp>
        <p:nvGrpSpPr>
          <p:cNvPr id="77" name="组合 76"/>
          <p:cNvGrpSpPr/>
          <p:nvPr/>
        </p:nvGrpSpPr>
        <p:grpSpPr>
          <a:xfrm>
            <a:off x="163519" y="5480324"/>
            <a:ext cx="10478841" cy="1352732"/>
            <a:chOff x="229774" y="4946104"/>
            <a:chExt cx="11381655" cy="1469277"/>
          </a:xfrm>
        </p:grpSpPr>
        <p:sp>
          <p:nvSpPr>
            <p:cNvPr id="78" name="矩形 77"/>
            <p:cNvSpPr/>
            <p:nvPr/>
          </p:nvSpPr>
          <p:spPr>
            <a:xfrm>
              <a:off x="2546028" y="6054882"/>
              <a:ext cx="9065401"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nvGrpSpPr>
            <p:cNvPr id="79" name="组合 78"/>
            <p:cNvGrpSpPr/>
            <p:nvPr/>
          </p:nvGrpSpPr>
          <p:grpSpPr>
            <a:xfrm>
              <a:off x="229774" y="4946104"/>
              <a:ext cx="2836482" cy="1469277"/>
              <a:chOff x="810345" y="1174447"/>
              <a:chExt cx="2836482" cy="1469277"/>
            </a:xfrm>
          </p:grpSpPr>
          <p:sp>
            <p:nvSpPr>
              <p:cNvPr id="80" name="矩形 79"/>
              <p:cNvSpPr/>
              <p:nvPr/>
            </p:nvSpPr>
            <p:spPr>
              <a:xfrm>
                <a:off x="810345" y="1425809"/>
                <a:ext cx="495299" cy="533400"/>
              </a:xfrm>
              <a:prstGeom prst="rect">
                <a:avLst/>
              </a:prstGeom>
              <a:solidFill>
                <a:srgbClr val="85D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1" name="矩形 80"/>
              <p:cNvSpPr/>
              <p:nvPr/>
            </p:nvSpPr>
            <p:spPr>
              <a:xfrm>
                <a:off x="1624373" y="2069288"/>
                <a:ext cx="266702" cy="287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2" name="矩形 81"/>
              <p:cNvSpPr/>
              <p:nvPr/>
            </p:nvSpPr>
            <p:spPr>
              <a:xfrm>
                <a:off x="1814878" y="1617707"/>
                <a:ext cx="342898" cy="3692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3" name="矩形 82"/>
              <p:cNvSpPr/>
              <p:nvPr/>
            </p:nvSpPr>
            <p:spPr>
              <a:xfrm>
                <a:off x="2253260" y="200170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4" name="矩形 83"/>
              <p:cNvSpPr/>
              <p:nvPr/>
            </p:nvSpPr>
            <p:spPr>
              <a:xfrm>
                <a:off x="3357266" y="1642520"/>
                <a:ext cx="4571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5" name="矩形 84"/>
              <p:cNvSpPr/>
              <p:nvPr/>
            </p:nvSpPr>
            <p:spPr>
              <a:xfrm flipV="1">
                <a:off x="1057995" y="2356506"/>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6" name="矩形 85"/>
              <p:cNvSpPr/>
              <p:nvPr/>
            </p:nvSpPr>
            <p:spPr>
              <a:xfrm>
                <a:off x="2712953" y="1913130"/>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7" name="矩形 86"/>
              <p:cNvSpPr/>
              <p:nvPr/>
            </p:nvSpPr>
            <p:spPr>
              <a:xfrm>
                <a:off x="3380125" y="1888614"/>
                <a:ext cx="266702" cy="28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8" name="矩形 87"/>
              <p:cNvSpPr/>
              <p:nvPr/>
            </p:nvSpPr>
            <p:spPr>
              <a:xfrm>
                <a:off x="2902421" y="2145310"/>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89" name="矩形 88"/>
              <p:cNvSpPr/>
              <p:nvPr/>
            </p:nvSpPr>
            <p:spPr>
              <a:xfrm>
                <a:off x="2632942" y="1474098"/>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sp>
            <p:nvSpPr>
              <p:cNvPr id="90" name="矩形 89"/>
              <p:cNvSpPr/>
              <p:nvPr/>
            </p:nvSpPr>
            <p:spPr>
              <a:xfrm>
                <a:off x="2157776" y="1174447"/>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843"/>
                <a:endParaRPr lang="zh-CN" altLang="en-US" sz="2400">
                  <a:solidFill>
                    <a:prstClr val="white"/>
                  </a:solidFill>
                  <a:latin typeface="Times New Roman"/>
                  <a:ea typeface="微软雅黑"/>
                </a:endParaRPr>
              </a:p>
            </p:txBody>
          </p:sp>
        </p:gr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p:cNvSpPr/>
          <p:nvPr/>
        </p:nvSpPr>
        <p:spPr>
          <a:xfrm flipH="1">
            <a:off x="9499858" y="742361"/>
            <a:ext cx="2688059" cy="522861"/>
          </a:xfrm>
          <a:prstGeom prst="rect">
            <a:avLst/>
          </a:prstGeom>
          <a:solidFill>
            <a:schemeClr val="accent1"/>
          </a:solidFill>
          <a:ln w="9525">
            <a:noFill/>
          </a:ln>
        </p:spPr>
        <p:txBody>
          <a:bodyPr wrap="square" lIns="91375" tIns="45688" rIns="91375" bIns="45688" rtlCol="0" anchor="t">
            <a:spAutoFit/>
          </a:bodyPr>
          <a:lstStyle/>
          <a:p>
            <a:pPr algn="ctr" defTabSz="608843"/>
            <a:r>
              <a:rPr lang="en-US" altLang="zh-CN" sz="2799"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CONTENTS</a:t>
            </a:r>
          </a:p>
        </p:txBody>
      </p:sp>
      <p:sp>
        <p:nvSpPr>
          <p:cNvPr id="5" name="TextBox 25"/>
          <p:cNvSpPr txBox="1"/>
          <p:nvPr/>
        </p:nvSpPr>
        <p:spPr>
          <a:xfrm flipH="1">
            <a:off x="8974392" y="1318071"/>
            <a:ext cx="959464" cy="461324"/>
          </a:xfrm>
          <a:prstGeom prst="rect">
            <a:avLst/>
          </a:prstGeom>
          <a:noFill/>
        </p:spPr>
        <p:txBody>
          <a:bodyPr wrap="square" lIns="91375" tIns="45688" rIns="91375" bIns="45688" rtlCol="0">
            <a:spAutoFit/>
            <a:scene3d>
              <a:camera prst="orthographicFront"/>
              <a:lightRig rig="threePt" dir="t"/>
            </a:scene3d>
          </a:bodyPr>
          <a:lstStyle/>
          <a:p>
            <a:pPr algn="r" defTabSz="608843" fontAlgn="base"/>
            <a:r>
              <a:rPr lang="zh-CN" altLang="en-US" sz="2400" b="1" noProof="1">
                <a:solidFill>
                  <a:srgbClr val="3A98BC"/>
                </a:solidFill>
                <a:latin typeface="微软雅黑" panose="020B0503020204020204" pitchFamily="34" charset="-122"/>
                <a:ea typeface="微软雅黑" panose="020B0503020204020204" pitchFamily="34" charset="-122"/>
                <a:sym typeface="微软雅黑" panose="020B0503020204020204" pitchFamily="34" charset="-122"/>
              </a:rPr>
              <a:t>目 录 </a:t>
            </a:r>
          </a:p>
        </p:txBody>
      </p:sp>
      <p:sp>
        <p:nvSpPr>
          <p:cNvPr id="8" name="MH_Entry_2">
            <a:hlinkClick r:id="" action="ppaction://noaction"/>
          </p:cNvPr>
          <p:cNvSpPr txBox="1"/>
          <p:nvPr>
            <p:custDataLst>
              <p:tags r:id="rId1"/>
            </p:custDataLst>
          </p:nvPr>
        </p:nvSpPr>
        <p:spPr>
          <a:xfrm>
            <a:off x="1092198" y="1074698"/>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微博营销</a:t>
            </a:r>
          </a:p>
        </p:txBody>
      </p:sp>
      <p:sp>
        <p:nvSpPr>
          <p:cNvPr id="10" name="MH_Entry_3">
            <a:hlinkClick r:id="rId13" action="ppaction://hlinksldjump"/>
          </p:cNvPr>
          <p:cNvSpPr txBox="1"/>
          <p:nvPr>
            <p:custDataLst>
              <p:tags r:id="rId2"/>
            </p:custDataLst>
          </p:nvPr>
        </p:nvSpPr>
        <p:spPr>
          <a:xfrm>
            <a:off x="1092198" y="2158106"/>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微信营销</a:t>
            </a:r>
          </a:p>
        </p:txBody>
      </p:sp>
      <p:sp>
        <p:nvSpPr>
          <p:cNvPr id="14" name="MH_Number_1">
            <a:hlinkClick r:id="" action="ppaction://noaction"/>
          </p:cNvPr>
          <p:cNvSpPr/>
          <p:nvPr>
            <p:custDataLst>
              <p:tags r:id="rId3"/>
            </p:custDataLst>
          </p:nvPr>
        </p:nvSpPr>
        <p:spPr>
          <a:xfrm>
            <a:off x="4975048" y="998182"/>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2.1</a:t>
            </a:r>
          </a:p>
        </p:txBody>
      </p:sp>
      <p:sp>
        <p:nvSpPr>
          <p:cNvPr id="15" name="MH_Number_1">
            <a:hlinkClick r:id="" action="ppaction://noaction"/>
          </p:cNvPr>
          <p:cNvSpPr/>
          <p:nvPr>
            <p:custDataLst>
              <p:tags r:id="rId4"/>
            </p:custDataLst>
          </p:nvPr>
        </p:nvSpPr>
        <p:spPr>
          <a:xfrm>
            <a:off x="4975048" y="2086114"/>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2.2</a:t>
            </a:r>
          </a:p>
        </p:txBody>
      </p:sp>
      <p:grpSp>
        <p:nvGrpSpPr>
          <p:cNvPr id="11" name="组合 10"/>
          <p:cNvGrpSpPr/>
          <p:nvPr/>
        </p:nvGrpSpPr>
        <p:grpSpPr>
          <a:xfrm rot="21189419">
            <a:off x="8053987" y="2432265"/>
            <a:ext cx="2462417" cy="2341819"/>
            <a:chOff x="10541283" y="1103145"/>
            <a:chExt cx="1222262" cy="1556794"/>
          </a:xfrm>
        </p:grpSpPr>
        <p:pic>
          <p:nvPicPr>
            <p:cNvPr id="12" name="图片 11"/>
            <p:cNvPicPr>
              <a:picLocks noChangeAspect="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16775" t="12201" r="15768" b="9292"/>
            <a:stretch>
              <a:fillRect/>
            </a:stretch>
          </p:blipFill>
          <p:spPr>
            <a:xfrm rot="20719651">
              <a:off x="11222152" y="1211383"/>
              <a:ext cx="541393" cy="504056"/>
            </a:xfrm>
            <a:prstGeom prst="rect">
              <a:avLst/>
            </a:prstGeom>
          </p:spPr>
        </p:pic>
        <p:pic>
          <p:nvPicPr>
            <p:cNvPr id="13" name="图片 12"/>
            <p:cNvPicPr>
              <a:picLocks noChangeAspect="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84" r="12708"/>
            <a:stretch>
              <a:fillRect/>
            </a:stretch>
          </p:blipFill>
          <p:spPr>
            <a:xfrm rot="21032544">
              <a:off x="10756390" y="1502256"/>
              <a:ext cx="512878" cy="484531"/>
            </a:xfrm>
            <a:prstGeom prst="rect">
              <a:avLst/>
            </a:prstGeom>
          </p:spPr>
        </p:pic>
        <p:grpSp>
          <p:nvGrpSpPr>
            <p:cNvPr id="16" name="组合 15"/>
            <p:cNvGrpSpPr/>
            <p:nvPr/>
          </p:nvGrpSpPr>
          <p:grpSpPr>
            <a:xfrm>
              <a:off x="10541283" y="1758207"/>
              <a:ext cx="1012602" cy="901732"/>
              <a:chOff x="9712325" y="2736851"/>
              <a:chExt cx="652463" cy="581025"/>
            </a:xfrm>
            <a:solidFill>
              <a:schemeClr val="bg1">
                <a:lumMod val="65000"/>
                <a:lumOff val="35000"/>
              </a:schemeClr>
            </a:solidFill>
          </p:grpSpPr>
          <p:sp>
            <p:nvSpPr>
              <p:cNvPr id="20" name="Freeform 531"/>
              <p:cNvSpPr>
                <a:spLocks noEditPoints="1"/>
              </p:cNvSpPr>
              <p:nvPr/>
            </p:nvSpPr>
            <p:spPr bwMode="auto">
              <a:xfrm>
                <a:off x="9712325" y="2736851"/>
                <a:ext cx="557213" cy="484188"/>
              </a:xfrm>
              <a:custGeom>
                <a:avLst/>
                <a:gdLst>
                  <a:gd name="T0" fmla="*/ 21 w 46"/>
                  <a:gd name="T1" fmla="*/ 36 h 40"/>
                  <a:gd name="T2" fmla="*/ 21 w 46"/>
                  <a:gd name="T3" fmla="*/ 34 h 40"/>
                  <a:gd name="T4" fmla="*/ 22 w 46"/>
                  <a:gd name="T5" fmla="*/ 33 h 40"/>
                  <a:gd name="T6" fmla="*/ 25 w 46"/>
                  <a:gd name="T7" fmla="*/ 33 h 40"/>
                  <a:gd name="T8" fmla="*/ 29 w 46"/>
                  <a:gd name="T9" fmla="*/ 28 h 40"/>
                  <a:gd name="T10" fmla="*/ 29 w 46"/>
                  <a:gd name="T11" fmla="*/ 15 h 40"/>
                  <a:gd name="T12" fmla="*/ 32 w 46"/>
                  <a:gd name="T13" fmla="*/ 15 h 40"/>
                  <a:gd name="T14" fmla="*/ 32 w 46"/>
                  <a:gd name="T15" fmla="*/ 25 h 40"/>
                  <a:gd name="T16" fmla="*/ 34 w 46"/>
                  <a:gd name="T17" fmla="*/ 23 h 40"/>
                  <a:gd name="T18" fmla="*/ 34 w 46"/>
                  <a:gd name="T19" fmla="*/ 15 h 40"/>
                  <a:gd name="T20" fmla="*/ 37 w 46"/>
                  <a:gd name="T21" fmla="*/ 15 h 40"/>
                  <a:gd name="T22" fmla="*/ 37 w 46"/>
                  <a:gd name="T23" fmla="*/ 20 h 40"/>
                  <a:gd name="T24" fmla="*/ 39 w 46"/>
                  <a:gd name="T25" fmla="*/ 18 h 40"/>
                  <a:gd name="T26" fmla="*/ 39 w 46"/>
                  <a:gd name="T27" fmla="*/ 15 h 40"/>
                  <a:gd name="T28" fmla="*/ 42 w 46"/>
                  <a:gd name="T29" fmla="*/ 15 h 40"/>
                  <a:gd name="T30" fmla="*/ 42 w 46"/>
                  <a:gd name="T31" fmla="*/ 15 h 40"/>
                  <a:gd name="T32" fmla="*/ 46 w 46"/>
                  <a:gd name="T33" fmla="*/ 11 h 40"/>
                  <a:gd name="T34" fmla="*/ 17 w 46"/>
                  <a:gd name="T35" fmla="*/ 11 h 40"/>
                  <a:gd name="T36" fmla="*/ 14 w 46"/>
                  <a:gd name="T37" fmla="*/ 9 h 40"/>
                  <a:gd name="T38" fmla="*/ 12 w 46"/>
                  <a:gd name="T39" fmla="*/ 2 h 40"/>
                  <a:gd name="T40" fmla="*/ 10 w 46"/>
                  <a:gd name="T41" fmla="*/ 0 h 40"/>
                  <a:gd name="T42" fmla="*/ 1 w 46"/>
                  <a:gd name="T43" fmla="*/ 0 h 40"/>
                  <a:gd name="T44" fmla="*/ 2 w 46"/>
                  <a:gd name="T45" fmla="*/ 4 h 40"/>
                  <a:gd name="T46" fmla="*/ 9 w 46"/>
                  <a:gd name="T47" fmla="*/ 4 h 40"/>
                  <a:gd name="T48" fmla="*/ 11 w 46"/>
                  <a:gd name="T49" fmla="*/ 5 h 40"/>
                  <a:gd name="T50" fmla="*/ 18 w 46"/>
                  <a:gd name="T51" fmla="*/ 36 h 40"/>
                  <a:gd name="T52" fmla="*/ 18 w 46"/>
                  <a:gd name="T53" fmla="*/ 39 h 40"/>
                  <a:gd name="T54" fmla="*/ 17 w 46"/>
                  <a:gd name="T55" fmla="*/ 40 h 40"/>
                  <a:gd name="T56" fmla="*/ 21 w 46"/>
                  <a:gd name="T57" fmla="*/ 36 h 40"/>
                  <a:gd name="T58" fmla="*/ 21 w 46"/>
                  <a:gd name="T59" fmla="*/ 36 h 40"/>
                  <a:gd name="T60" fmla="*/ 25 w 46"/>
                  <a:gd name="T61" fmla="*/ 15 h 40"/>
                  <a:gd name="T62" fmla="*/ 27 w 46"/>
                  <a:gd name="T63" fmla="*/ 15 h 40"/>
                  <a:gd name="T64" fmla="*/ 27 w 46"/>
                  <a:gd name="T65" fmla="*/ 29 h 40"/>
                  <a:gd name="T66" fmla="*/ 25 w 46"/>
                  <a:gd name="T67" fmla="*/ 29 h 40"/>
                  <a:gd name="T68" fmla="*/ 25 w 46"/>
                  <a:gd name="T69" fmla="*/ 15 h 40"/>
                  <a:gd name="T70" fmla="*/ 20 w 46"/>
                  <a:gd name="T71" fmla="*/ 29 h 40"/>
                  <a:gd name="T72" fmla="*/ 20 w 46"/>
                  <a:gd name="T73" fmla="*/ 15 h 40"/>
                  <a:gd name="T74" fmla="*/ 22 w 46"/>
                  <a:gd name="T75" fmla="*/ 15 h 40"/>
                  <a:gd name="T76" fmla="*/ 22 w 46"/>
                  <a:gd name="T77" fmla="*/ 29 h 40"/>
                  <a:gd name="T78" fmla="*/ 20 w 46"/>
                  <a:gd name="T7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0">
                    <a:moveTo>
                      <a:pt x="21" y="36"/>
                    </a:moveTo>
                    <a:cubicBezTo>
                      <a:pt x="21" y="35"/>
                      <a:pt x="21" y="35"/>
                      <a:pt x="21" y="34"/>
                    </a:cubicBezTo>
                    <a:cubicBezTo>
                      <a:pt x="20" y="33"/>
                      <a:pt x="20" y="33"/>
                      <a:pt x="22" y="33"/>
                    </a:cubicBezTo>
                    <a:cubicBezTo>
                      <a:pt x="23" y="33"/>
                      <a:pt x="24" y="33"/>
                      <a:pt x="25" y="33"/>
                    </a:cubicBezTo>
                    <a:cubicBezTo>
                      <a:pt x="29" y="28"/>
                      <a:pt x="29" y="28"/>
                      <a:pt x="29" y="28"/>
                    </a:cubicBezTo>
                    <a:cubicBezTo>
                      <a:pt x="29" y="15"/>
                      <a:pt x="29" y="15"/>
                      <a:pt x="29" y="15"/>
                    </a:cubicBezTo>
                    <a:cubicBezTo>
                      <a:pt x="29" y="13"/>
                      <a:pt x="32" y="13"/>
                      <a:pt x="32" y="15"/>
                    </a:cubicBezTo>
                    <a:cubicBezTo>
                      <a:pt x="32" y="25"/>
                      <a:pt x="32" y="25"/>
                      <a:pt x="32" y="25"/>
                    </a:cubicBezTo>
                    <a:cubicBezTo>
                      <a:pt x="34" y="23"/>
                      <a:pt x="34" y="23"/>
                      <a:pt x="34" y="23"/>
                    </a:cubicBezTo>
                    <a:cubicBezTo>
                      <a:pt x="34" y="15"/>
                      <a:pt x="34" y="15"/>
                      <a:pt x="34" y="15"/>
                    </a:cubicBezTo>
                    <a:cubicBezTo>
                      <a:pt x="34" y="13"/>
                      <a:pt x="37" y="13"/>
                      <a:pt x="37" y="15"/>
                    </a:cubicBezTo>
                    <a:cubicBezTo>
                      <a:pt x="37" y="20"/>
                      <a:pt x="37" y="20"/>
                      <a:pt x="37" y="20"/>
                    </a:cubicBezTo>
                    <a:cubicBezTo>
                      <a:pt x="39" y="18"/>
                      <a:pt x="39" y="18"/>
                      <a:pt x="39" y="18"/>
                    </a:cubicBezTo>
                    <a:cubicBezTo>
                      <a:pt x="39" y="15"/>
                      <a:pt x="39" y="15"/>
                      <a:pt x="39" y="15"/>
                    </a:cubicBezTo>
                    <a:cubicBezTo>
                      <a:pt x="39" y="13"/>
                      <a:pt x="42" y="13"/>
                      <a:pt x="42" y="15"/>
                    </a:cubicBezTo>
                    <a:cubicBezTo>
                      <a:pt x="42" y="15"/>
                      <a:pt x="42" y="15"/>
                      <a:pt x="42" y="15"/>
                    </a:cubicBezTo>
                    <a:cubicBezTo>
                      <a:pt x="46" y="11"/>
                      <a:pt x="46" y="11"/>
                      <a:pt x="46" y="11"/>
                    </a:cubicBezTo>
                    <a:cubicBezTo>
                      <a:pt x="36" y="11"/>
                      <a:pt x="27" y="11"/>
                      <a:pt x="17" y="11"/>
                    </a:cubicBezTo>
                    <a:cubicBezTo>
                      <a:pt x="15" y="11"/>
                      <a:pt x="15" y="10"/>
                      <a:pt x="14" y="9"/>
                    </a:cubicBezTo>
                    <a:cubicBezTo>
                      <a:pt x="14" y="6"/>
                      <a:pt x="13" y="4"/>
                      <a:pt x="12" y="2"/>
                    </a:cubicBezTo>
                    <a:cubicBezTo>
                      <a:pt x="12" y="0"/>
                      <a:pt x="12" y="0"/>
                      <a:pt x="10" y="0"/>
                    </a:cubicBezTo>
                    <a:cubicBezTo>
                      <a:pt x="7" y="0"/>
                      <a:pt x="4" y="0"/>
                      <a:pt x="1" y="0"/>
                    </a:cubicBezTo>
                    <a:cubicBezTo>
                      <a:pt x="0" y="0"/>
                      <a:pt x="0" y="4"/>
                      <a:pt x="2" y="4"/>
                    </a:cubicBezTo>
                    <a:cubicBezTo>
                      <a:pt x="4" y="4"/>
                      <a:pt x="6" y="4"/>
                      <a:pt x="9" y="4"/>
                    </a:cubicBezTo>
                    <a:cubicBezTo>
                      <a:pt x="10" y="4"/>
                      <a:pt x="10" y="4"/>
                      <a:pt x="11" y="5"/>
                    </a:cubicBezTo>
                    <a:cubicBezTo>
                      <a:pt x="13" y="16"/>
                      <a:pt x="16" y="25"/>
                      <a:pt x="18" y="36"/>
                    </a:cubicBezTo>
                    <a:cubicBezTo>
                      <a:pt x="19" y="38"/>
                      <a:pt x="19" y="38"/>
                      <a:pt x="18" y="39"/>
                    </a:cubicBezTo>
                    <a:cubicBezTo>
                      <a:pt x="17" y="39"/>
                      <a:pt x="17" y="40"/>
                      <a:pt x="17" y="40"/>
                    </a:cubicBezTo>
                    <a:cubicBezTo>
                      <a:pt x="21" y="36"/>
                      <a:pt x="21" y="36"/>
                      <a:pt x="21" y="36"/>
                    </a:cubicBezTo>
                    <a:cubicBezTo>
                      <a:pt x="21" y="36"/>
                      <a:pt x="21" y="36"/>
                      <a:pt x="21" y="36"/>
                    </a:cubicBezTo>
                    <a:close/>
                    <a:moveTo>
                      <a:pt x="25" y="15"/>
                    </a:moveTo>
                    <a:cubicBezTo>
                      <a:pt x="25" y="13"/>
                      <a:pt x="27" y="13"/>
                      <a:pt x="27" y="15"/>
                    </a:cubicBezTo>
                    <a:cubicBezTo>
                      <a:pt x="27" y="29"/>
                      <a:pt x="27" y="29"/>
                      <a:pt x="27" y="29"/>
                    </a:cubicBezTo>
                    <a:cubicBezTo>
                      <a:pt x="27" y="30"/>
                      <a:pt x="25" y="30"/>
                      <a:pt x="25" y="29"/>
                    </a:cubicBezTo>
                    <a:lnTo>
                      <a:pt x="25" y="15"/>
                    </a:lnTo>
                    <a:close/>
                    <a:moveTo>
                      <a:pt x="20" y="29"/>
                    </a:moveTo>
                    <a:cubicBezTo>
                      <a:pt x="20" y="15"/>
                      <a:pt x="20" y="15"/>
                      <a:pt x="20" y="15"/>
                    </a:cubicBezTo>
                    <a:cubicBezTo>
                      <a:pt x="20" y="13"/>
                      <a:pt x="22" y="13"/>
                      <a:pt x="22" y="15"/>
                    </a:cubicBezTo>
                    <a:cubicBezTo>
                      <a:pt x="22" y="29"/>
                      <a:pt x="22" y="29"/>
                      <a:pt x="22" y="29"/>
                    </a:cubicBezTo>
                    <a:cubicBezTo>
                      <a:pt x="22" y="30"/>
                      <a:pt x="20" y="30"/>
                      <a:pt x="20"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21" name="Freeform 532"/>
              <p:cNvSpPr>
                <a:spLocks noEditPoints="1"/>
              </p:cNvSpPr>
              <p:nvPr/>
            </p:nvSpPr>
            <p:spPr bwMode="auto">
              <a:xfrm>
                <a:off x="9906000" y="2870201"/>
                <a:ext cx="458788" cy="447675"/>
              </a:xfrm>
              <a:custGeom>
                <a:avLst/>
                <a:gdLst>
                  <a:gd name="T0" fmla="*/ 26 w 38"/>
                  <a:gd name="T1" fmla="*/ 18 h 37"/>
                  <a:gd name="T2" fmla="*/ 23 w 38"/>
                  <a:gd name="T3" fmla="*/ 18 h 37"/>
                  <a:gd name="T4" fmla="*/ 23 w 38"/>
                  <a:gd name="T5" fmla="*/ 7 h 37"/>
                  <a:gd name="T6" fmla="*/ 21 w 38"/>
                  <a:gd name="T7" fmla="*/ 9 h 37"/>
                  <a:gd name="T8" fmla="*/ 21 w 38"/>
                  <a:gd name="T9" fmla="*/ 18 h 37"/>
                  <a:gd name="T10" fmla="*/ 18 w 38"/>
                  <a:gd name="T11" fmla="*/ 18 h 37"/>
                  <a:gd name="T12" fmla="*/ 18 w 38"/>
                  <a:gd name="T13" fmla="*/ 12 h 37"/>
                  <a:gd name="T14" fmla="*/ 16 w 38"/>
                  <a:gd name="T15" fmla="*/ 14 h 37"/>
                  <a:gd name="T16" fmla="*/ 16 w 38"/>
                  <a:gd name="T17" fmla="*/ 18 h 37"/>
                  <a:gd name="T18" fmla="*/ 13 w 38"/>
                  <a:gd name="T19" fmla="*/ 18 h 37"/>
                  <a:gd name="T20" fmla="*/ 13 w 38"/>
                  <a:gd name="T21" fmla="*/ 17 h 37"/>
                  <a:gd name="T22" fmla="*/ 9 w 38"/>
                  <a:gd name="T23" fmla="*/ 22 h 37"/>
                  <a:gd name="T24" fmla="*/ 30 w 38"/>
                  <a:gd name="T25" fmla="*/ 22 h 37"/>
                  <a:gd name="T26" fmla="*/ 33 w 38"/>
                  <a:gd name="T27" fmla="*/ 20 h 37"/>
                  <a:gd name="T28" fmla="*/ 37 w 38"/>
                  <a:gd name="T29" fmla="*/ 2 h 37"/>
                  <a:gd name="T30" fmla="*/ 36 w 38"/>
                  <a:gd name="T31" fmla="*/ 0 h 37"/>
                  <a:gd name="T32" fmla="*/ 30 w 38"/>
                  <a:gd name="T33" fmla="*/ 0 h 37"/>
                  <a:gd name="T34" fmla="*/ 26 w 38"/>
                  <a:gd name="T35" fmla="*/ 4 h 37"/>
                  <a:gd name="T36" fmla="*/ 26 w 38"/>
                  <a:gd name="T37" fmla="*/ 18 h 37"/>
                  <a:gd name="T38" fmla="*/ 31 w 38"/>
                  <a:gd name="T39" fmla="*/ 4 h 37"/>
                  <a:gd name="T40" fmla="*/ 31 w 38"/>
                  <a:gd name="T41" fmla="*/ 18 h 37"/>
                  <a:gd name="T42" fmla="*/ 28 w 38"/>
                  <a:gd name="T43" fmla="*/ 18 h 37"/>
                  <a:gd name="T44" fmla="*/ 28 w 38"/>
                  <a:gd name="T45" fmla="*/ 4 h 37"/>
                  <a:gd name="T46" fmla="*/ 31 w 38"/>
                  <a:gd name="T47" fmla="*/ 4 h 37"/>
                  <a:gd name="T48" fmla="*/ 6 w 38"/>
                  <a:gd name="T49" fmla="*/ 37 h 37"/>
                  <a:gd name="T50" fmla="*/ 10 w 38"/>
                  <a:gd name="T51" fmla="*/ 35 h 37"/>
                  <a:gd name="T52" fmla="*/ 13 w 38"/>
                  <a:gd name="T53" fmla="*/ 33 h 37"/>
                  <a:gd name="T54" fmla="*/ 22 w 38"/>
                  <a:gd name="T55" fmla="*/ 33 h 37"/>
                  <a:gd name="T56" fmla="*/ 24 w 38"/>
                  <a:gd name="T57" fmla="*/ 35 h 37"/>
                  <a:gd name="T58" fmla="*/ 29 w 38"/>
                  <a:gd name="T59" fmla="*/ 37 h 37"/>
                  <a:gd name="T60" fmla="*/ 34 w 38"/>
                  <a:gd name="T61" fmla="*/ 32 h 37"/>
                  <a:gd name="T62" fmla="*/ 29 w 38"/>
                  <a:gd name="T63" fmla="*/ 26 h 37"/>
                  <a:gd name="T64" fmla="*/ 24 w 38"/>
                  <a:gd name="T65" fmla="*/ 29 h 37"/>
                  <a:gd name="T66" fmla="*/ 22 w 38"/>
                  <a:gd name="T67" fmla="*/ 31 h 37"/>
                  <a:gd name="T68" fmla="*/ 13 w 38"/>
                  <a:gd name="T69" fmla="*/ 31 h 37"/>
                  <a:gd name="T70" fmla="*/ 10 w 38"/>
                  <a:gd name="T71" fmla="*/ 29 h 37"/>
                  <a:gd name="T72" fmla="*/ 7 w 38"/>
                  <a:gd name="T73" fmla="*/ 27 h 37"/>
                  <a:gd name="T74" fmla="*/ 5 w 38"/>
                  <a:gd name="T75" fmla="*/ 25 h 37"/>
                  <a:gd name="T76" fmla="*/ 1 w 38"/>
                  <a:gd name="T77" fmla="*/ 29 h 37"/>
                  <a:gd name="T78" fmla="*/ 0 w 38"/>
                  <a:gd name="T79" fmla="*/ 32 h 37"/>
                  <a:gd name="T80" fmla="*/ 6 w 38"/>
                  <a:gd name="T81" fmla="*/ 37 h 37"/>
                  <a:gd name="T82" fmla="*/ 29 w 38"/>
                  <a:gd name="T83" fmla="*/ 29 h 37"/>
                  <a:gd name="T84" fmla="*/ 31 w 38"/>
                  <a:gd name="T85" fmla="*/ 32 h 37"/>
                  <a:gd name="T86" fmla="*/ 29 w 38"/>
                  <a:gd name="T87" fmla="*/ 34 h 37"/>
                  <a:gd name="T88" fmla="*/ 26 w 38"/>
                  <a:gd name="T89" fmla="*/ 32 h 37"/>
                  <a:gd name="T90" fmla="*/ 29 w 38"/>
                  <a:gd name="T91" fmla="*/ 29 h 37"/>
                  <a:gd name="T92" fmla="*/ 6 w 38"/>
                  <a:gd name="T93" fmla="*/ 29 h 37"/>
                  <a:gd name="T94" fmla="*/ 8 w 38"/>
                  <a:gd name="T95" fmla="*/ 32 h 37"/>
                  <a:gd name="T96" fmla="*/ 6 w 38"/>
                  <a:gd name="T97" fmla="*/ 34 h 37"/>
                  <a:gd name="T98" fmla="*/ 3 w 38"/>
                  <a:gd name="T99" fmla="*/ 32 h 37"/>
                  <a:gd name="T100" fmla="*/ 6 w 38"/>
                  <a:gd name="T10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37">
                    <a:moveTo>
                      <a:pt x="26" y="18"/>
                    </a:moveTo>
                    <a:cubicBezTo>
                      <a:pt x="26" y="19"/>
                      <a:pt x="23" y="19"/>
                      <a:pt x="23" y="18"/>
                    </a:cubicBezTo>
                    <a:cubicBezTo>
                      <a:pt x="23" y="7"/>
                      <a:pt x="23" y="7"/>
                      <a:pt x="23" y="7"/>
                    </a:cubicBezTo>
                    <a:cubicBezTo>
                      <a:pt x="21" y="9"/>
                      <a:pt x="21" y="9"/>
                      <a:pt x="21" y="9"/>
                    </a:cubicBezTo>
                    <a:cubicBezTo>
                      <a:pt x="21" y="18"/>
                      <a:pt x="21" y="18"/>
                      <a:pt x="21" y="18"/>
                    </a:cubicBezTo>
                    <a:cubicBezTo>
                      <a:pt x="21" y="19"/>
                      <a:pt x="18" y="19"/>
                      <a:pt x="18" y="18"/>
                    </a:cubicBezTo>
                    <a:cubicBezTo>
                      <a:pt x="18" y="12"/>
                      <a:pt x="18" y="12"/>
                      <a:pt x="18" y="12"/>
                    </a:cubicBezTo>
                    <a:cubicBezTo>
                      <a:pt x="16" y="14"/>
                      <a:pt x="16" y="14"/>
                      <a:pt x="16" y="14"/>
                    </a:cubicBezTo>
                    <a:cubicBezTo>
                      <a:pt x="16" y="18"/>
                      <a:pt x="16" y="18"/>
                      <a:pt x="16" y="18"/>
                    </a:cubicBezTo>
                    <a:cubicBezTo>
                      <a:pt x="16" y="19"/>
                      <a:pt x="13" y="19"/>
                      <a:pt x="13" y="18"/>
                    </a:cubicBezTo>
                    <a:cubicBezTo>
                      <a:pt x="13" y="17"/>
                      <a:pt x="13" y="17"/>
                      <a:pt x="13" y="17"/>
                    </a:cubicBezTo>
                    <a:cubicBezTo>
                      <a:pt x="9" y="22"/>
                      <a:pt x="9" y="22"/>
                      <a:pt x="9" y="22"/>
                    </a:cubicBezTo>
                    <a:cubicBezTo>
                      <a:pt x="16" y="22"/>
                      <a:pt x="23" y="22"/>
                      <a:pt x="30" y="22"/>
                    </a:cubicBezTo>
                    <a:cubicBezTo>
                      <a:pt x="32" y="22"/>
                      <a:pt x="33" y="21"/>
                      <a:pt x="33" y="20"/>
                    </a:cubicBezTo>
                    <a:cubicBezTo>
                      <a:pt x="35" y="14"/>
                      <a:pt x="36" y="8"/>
                      <a:pt x="37" y="2"/>
                    </a:cubicBezTo>
                    <a:cubicBezTo>
                      <a:pt x="38" y="0"/>
                      <a:pt x="38" y="0"/>
                      <a:pt x="36" y="0"/>
                    </a:cubicBezTo>
                    <a:cubicBezTo>
                      <a:pt x="34" y="0"/>
                      <a:pt x="32" y="0"/>
                      <a:pt x="30" y="0"/>
                    </a:cubicBezTo>
                    <a:cubicBezTo>
                      <a:pt x="26" y="4"/>
                      <a:pt x="26" y="4"/>
                      <a:pt x="26" y="4"/>
                    </a:cubicBezTo>
                    <a:lnTo>
                      <a:pt x="26" y="18"/>
                    </a:lnTo>
                    <a:close/>
                    <a:moveTo>
                      <a:pt x="31" y="4"/>
                    </a:moveTo>
                    <a:cubicBezTo>
                      <a:pt x="31" y="18"/>
                      <a:pt x="31" y="18"/>
                      <a:pt x="31" y="18"/>
                    </a:cubicBezTo>
                    <a:cubicBezTo>
                      <a:pt x="31" y="19"/>
                      <a:pt x="28" y="19"/>
                      <a:pt x="28" y="18"/>
                    </a:cubicBezTo>
                    <a:cubicBezTo>
                      <a:pt x="28" y="4"/>
                      <a:pt x="28" y="4"/>
                      <a:pt x="28" y="4"/>
                    </a:cubicBezTo>
                    <a:cubicBezTo>
                      <a:pt x="28" y="2"/>
                      <a:pt x="31" y="2"/>
                      <a:pt x="31" y="4"/>
                    </a:cubicBezTo>
                    <a:close/>
                    <a:moveTo>
                      <a:pt x="6" y="37"/>
                    </a:moveTo>
                    <a:cubicBezTo>
                      <a:pt x="8" y="37"/>
                      <a:pt x="9" y="36"/>
                      <a:pt x="10" y="35"/>
                    </a:cubicBezTo>
                    <a:cubicBezTo>
                      <a:pt x="11" y="34"/>
                      <a:pt x="11" y="33"/>
                      <a:pt x="13" y="33"/>
                    </a:cubicBezTo>
                    <a:cubicBezTo>
                      <a:pt x="16" y="33"/>
                      <a:pt x="19" y="33"/>
                      <a:pt x="22" y="33"/>
                    </a:cubicBezTo>
                    <a:cubicBezTo>
                      <a:pt x="23" y="33"/>
                      <a:pt x="23" y="34"/>
                      <a:pt x="24" y="35"/>
                    </a:cubicBezTo>
                    <a:cubicBezTo>
                      <a:pt x="25" y="36"/>
                      <a:pt x="27" y="37"/>
                      <a:pt x="29" y="37"/>
                    </a:cubicBezTo>
                    <a:cubicBezTo>
                      <a:pt x="32" y="37"/>
                      <a:pt x="34" y="35"/>
                      <a:pt x="34" y="32"/>
                    </a:cubicBezTo>
                    <a:cubicBezTo>
                      <a:pt x="34" y="29"/>
                      <a:pt x="32" y="26"/>
                      <a:pt x="29" y="26"/>
                    </a:cubicBezTo>
                    <a:cubicBezTo>
                      <a:pt x="27" y="26"/>
                      <a:pt x="25" y="27"/>
                      <a:pt x="24" y="29"/>
                    </a:cubicBezTo>
                    <a:cubicBezTo>
                      <a:pt x="23" y="30"/>
                      <a:pt x="23" y="31"/>
                      <a:pt x="22" y="31"/>
                    </a:cubicBezTo>
                    <a:cubicBezTo>
                      <a:pt x="19" y="31"/>
                      <a:pt x="16" y="31"/>
                      <a:pt x="13" y="31"/>
                    </a:cubicBezTo>
                    <a:cubicBezTo>
                      <a:pt x="11" y="31"/>
                      <a:pt x="11" y="30"/>
                      <a:pt x="10" y="29"/>
                    </a:cubicBezTo>
                    <a:cubicBezTo>
                      <a:pt x="9" y="28"/>
                      <a:pt x="8" y="27"/>
                      <a:pt x="7" y="27"/>
                    </a:cubicBezTo>
                    <a:cubicBezTo>
                      <a:pt x="6" y="26"/>
                      <a:pt x="5" y="26"/>
                      <a:pt x="5" y="25"/>
                    </a:cubicBezTo>
                    <a:cubicBezTo>
                      <a:pt x="1" y="29"/>
                      <a:pt x="1" y="29"/>
                      <a:pt x="1" y="29"/>
                    </a:cubicBezTo>
                    <a:cubicBezTo>
                      <a:pt x="0" y="30"/>
                      <a:pt x="0" y="31"/>
                      <a:pt x="0" y="32"/>
                    </a:cubicBezTo>
                    <a:cubicBezTo>
                      <a:pt x="0" y="35"/>
                      <a:pt x="2" y="37"/>
                      <a:pt x="6" y="37"/>
                    </a:cubicBezTo>
                    <a:close/>
                    <a:moveTo>
                      <a:pt x="29" y="29"/>
                    </a:moveTo>
                    <a:cubicBezTo>
                      <a:pt x="30" y="29"/>
                      <a:pt x="31" y="31"/>
                      <a:pt x="31" y="32"/>
                    </a:cubicBezTo>
                    <a:cubicBezTo>
                      <a:pt x="31" y="33"/>
                      <a:pt x="30" y="34"/>
                      <a:pt x="29" y="34"/>
                    </a:cubicBezTo>
                    <a:cubicBezTo>
                      <a:pt x="28" y="34"/>
                      <a:pt x="26" y="33"/>
                      <a:pt x="26" y="32"/>
                    </a:cubicBezTo>
                    <a:cubicBezTo>
                      <a:pt x="26" y="31"/>
                      <a:pt x="28" y="29"/>
                      <a:pt x="29" y="29"/>
                    </a:cubicBezTo>
                    <a:close/>
                    <a:moveTo>
                      <a:pt x="6" y="29"/>
                    </a:moveTo>
                    <a:cubicBezTo>
                      <a:pt x="7" y="29"/>
                      <a:pt x="8" y="31"/>
                      <a:pt x="8" y="32"/>
                    </a:cubicBezTo>
                    <a:cubicBezTo>
                      <a:pt x="8" y="33"/>
                      <a:pt x="7" y="34"/>
                      <a:pt x="6" y="34"/>
                    </a:cubicBezTo>
                    <a:cubicBezTo>
                      <a:pt x="4" y="34"/>
                      <a:pt x="3" y="33"/>
                      <a:pt x="3" y="32"/>
                    </a:cubicBezTo>
                    <a:cubicBezTo>
                      <a:pt x="3" y="31"/>
                      <a:pt x="4" y="29"/>
                      <a:pt x="6" y="29"/>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pic>
          <p:nvPicPr>
            <p:cNvPr id="18" name="图片 17"/>
            <p:cNvPicPr>
              <a:picLocks noChangeAspect="1"/>
            </p:cNvPicPr>
            <p:nvPr/>
          </p:nvPicPr>
          <p:blipFill>
            <a:blip r:embed="rId16" cstate="print">
              <a:clrChange>
                <a:clrFrom>
                  <a:srgbClr val="F9FFFF"/>
                </a:clrFrom>
                <a:clrTo>
                  <a:srgbClr val="F9FFFF">
                    <a:alpha val="0"/>
                  </a:srgbClr>
                </a:clrTo>
              </a:clrChange>
              <a:extLst>
                <a:ext uri="{28A0092B-C50C-407E-A947-70E740481C1C}">
                  <a14:useLocalDpi xmlns:a14="http://schemas.microsoft.com/office/drawing/2010/main" val="0"/>
                </a:ext>
              </a:extLst>
            </a:blip>
            <a:stretch>
              <a:fillRect/>
            </a:stretch>
          </p:blipFill>
          <p:spPr>
            <a:xfrm rot="849809">
              <a:off x="11312555" y="1724963"/>
              <a:ext cx="360589" cy="360589"/>
            </a:xfrm>
            <a:prstGeom prst="rect">
              <a:avLst/>
            </a:prstGeom>
          </p:spPr>
        </p:pic>
        <p:pic>
          <p:nvPicPr>
            <p:cNvPr id="19" name="图片 18"/>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797609">
              <a:off x="10770475" y="1103145"/>
              <a:ext cx="496283" cy="496283"/>
            </a:xfrm>
            <a:prstGeom prst="rect">
              <a:avLst/>
            </a:prstGeom>
          </p:spPr>
        </p:pic>
      </p:grpSp>
      <p:sp>
        <p:nvSpPr>
          <p:cNvPr id="3" name="MH_Entry_3">
            <a:hlinkClick r:id="rId13" action="ppaction://hlinksldjump"/>
          </p:cNvPr>
          <p:cNvSpPr txBox="1"/>
          <p:nvPr>
            <p:custDataLst>
              <p:tags r:id="rId5"/>
            </p:custDataLst>
          </p:nvPr>
        </p:nvSpPr>
        <p:spPr>
          <a:xfrm>
            <a:off x="1092198" y="3270368"/>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Times New Roman"/>
                <a:ea typeface="微软雅黑" panose="020B0503020204020204" pitchFamily="34" charset="-122"/>
              </a:rPr>
              <a:t>社群营销</a:t>
            </a:r>
          </a:p>
        </p:txBody>
      </p:sp>
      <p:sp>
        <p:nvSpPr>
          <p:cNvPr id="9" name="MH_Number_1">
            <a:hlinkClick r:id="" action="ppaction://noaction"/>
          </p:cNvPr>
          <p:cNvSpPr/>
          <p:nvPr>
            <p:custDataLst>
              <p:tags r:id="rId6"/>
            </p:custDataLst>
          </p:nvPr>
        </p:nvSpPr>
        <p:spPr>
          <a:xfrm>
            <a:off x="4975048" y="3198377"/>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2.3</a:t>
            </a:r>
          </a:p>
        </p:txBody>
      </p:sp>
      <p:sp>
        <p:nvSpPr>
          <p:cNvPr id="22" name="MH_Entry_1">
            <a:hlinkClick r:id="" action="ppaction://noaction"/>
            <a:extLst>
              <a:ext uri="{FF2B5EF4-FFF2-40B4-BE49-F238E27FC236}">
                <a16:creationId xmlns:a16="http://schemas.microsoft.com/office/drawing/2014/main" id="{D140A003-BD00-45C4-B716-AEEC22E47DF9}"/>
              </a:ext>
            </a:extLst>
          </p:cNvPr>
          <p:cNvSpPr txBox="1"/>
          <p:nvPr>
            <p:custDataLst>
              <p:tags r:id="rId7"/>
            </p:custDataLst>
          </p:nvPr>
        </p:nvSpPr>
        <p:spPr>
          <a:xfrm>
            <a:off x="1091871" y="5220826"/>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accent1"/>
          </a:solidFill>
          <a:ln>
            <a:noFill/>
          </a:ln>
        </p:spPr>
        <p:txBody>
          <a:bodyPr wrap="square" lIns="71949" tIns="0" rIns="287793" bIns="0" anchor="ctr">
            <a:no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短视频与直播营销</a:t>
            </a:r>
          </a:p>
        </p:txBody>
      </p:sp>
      <p:sp>
        <p:nvSpPr>
          <p:cNvPr id="23" name="MH_Number_1">
            <a:hlinkClick r:id="" action="ppaction://noaction"/>
            <a:extLst>
              <a:ext uri="{FF2B5EF4-FFF2-40B4-BE49-F238E27FC236}">
                <a16:creationId xmlns:a16="http://schemas.microsoft.com/office/drawing/2014/main" id="{0286790C-2EFD-4072-8F6E-68C7A81F3E9A}"/>
              </a:ext>
            </a:extLst>
          </p:cNvPr>
          <p:cNvSpPr/>
          <p:nvPr>
            <p:custDataLst>
              <p:tags r:id="rId8"/>
            </p:custDataLst>
          </p:nvPr>
        </p:nvSpPr>
        <p:spPr>
          <a:xfrm>
            <a:off x="4974721" y="5152323"/>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srgbClr val="3A98BC"/>
                </a:solidFill>
                <a:latin typeface="Times New Roman"/>
                <a:ea typeface="微软雅黑"/>
                <a:cs typeface="Times New Roman" panose="02020603050405020304" pitchFamily="18" charset="0"/>
              </a:rPr>
              <a:t>2.5</a:t>
            </a:r>
          </a:p>
        </p:txBody>
      </p:sp>
      <p:sp>
        <p:nvSpPr>
          <p:cNvPr id="24" name="MH_Entry_3">
            <a:hlinkClick r:id="rId13" action="ppaction://hlinksldjump"/>
            <a:extLst>
              <a:ext uri="{FF2B5EF4-FFF2-40B4-BE49-F238E27FC236}">
                <a16:creationId xmlns:a16="http://schemas.microsoft.com/office/drawing/2014/main" id="{2FEAEF66-ADFF-402F-9454-5E82BBBF4913}"/>
              </a:ext>
            </a:extLst>
          </p:cNvPr>
          <p:cNvSpPr txBox="1"/>
          <p:nvPr>
            <p:custDataLst>
              <p:tags r:id="rId9"/>
            </p:custDataLst>
          </p:nvPr>
        </p:nvSpPr>
        <p:spPr>
          <a:xfrm>
            <a:off x="1055683" y="4216684"/>
            <a:ext cx="3883177" cy="4439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chemeClr val="tx1">
              <a:lumMod val="50000"/>
              <a:lumOff val="50000"/>
            </a:schemeClr>
          </a:solidFill>
          <a:ln>
            <a:noFill/>
          </a:ln>
        </p:spPr>
        <p:txBody>
          <a:bodyPr wrap="square" lIns="71949" tIns="0" rIns="287793" bIns="0" anchor="ctr">
            <a:normAutofit/>
          </a:bodyPr>
          <a:lstStyle/>
          <a:p>
            <a:pPr algn="ctr" defTabSz="608843"/>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自媒体平台营销</a:t>
            </a:r>
          </a:p>
        </p:txBody>
      </p:sp>
      <p:sp>
        <p:nvSpPr>
          <p:cNvPr id="25" name="MH_Number_1">
            <a:hlinkClick r:id="" action="ppaction://noaction"/>
            <a:extLst>
              <a:ext uri="{FF2B5EF4-FFF2-40B4-BE49-F238E27FC236}">
                <a16:creationId xmlns:a16="http://schemas.microsoft.com/office/drawing/2014/main" id="{2C4CEED2-59F5-4C97-826D-86BA9B016EC9}"/>
              </a:ext>
            </a:extLst>
          </p:cNvPr>
          <p:cNvSpPr/>
          <p:nvPr>
            <p:custDataLst>
              <p:tags r:id="rId10"/>
            </p:custDataLst>
          </p:nvPr>
        </p:nvSpPr>
        <p:spPr>
          <a:xfrm>
            <a:off x="4938533" y="4144693"/>
            <a:ext cx="1492798" cy="5124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9525" cap="sq">
            <a:solidFill>
              <a:schemeClr val="tx1">
                <a:lumMod val="50000"/>
                <a:lumOff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688" rIns="0" bIns="45688" numCol="1" spcCol="0" rtlCol="0" fromWordArt="0" anchor="ctr" anchorCtr="0" forceAA="0" compatLnSpc="1">
            <a:noAutofit/>
          </a:bodyPr>
          <a:lstStyle/>
          <a:p>
            <a:pPr algn="ctr" defTabSz="608843">
              <a:spcBef>
                <a:spcPct val="0"/>
              </a:spcBef>
            </a:pPr>
            <a:r>
              <a:rPr lang="en-US" altLang="zh-CN" sz="2400" dirty="0">
                <a:solidFill>
                  <a:prstClr val="black">
                    <a:lumMod val="50000"/>
                    <a:lumOff val="50000"/>
                  </a:prstClr>
                </a:solidFill>
                <a:latin typeface="Times New Roman"/>
                <a:ea typeface="微软雅黑"/>
                <a:cs typeface="Times New Roman" panose="02020603050405020304" pitchFamily="18" charset="0"/>
              </a:rPr>
              <a:t>2.4</a:t>
            </a:r>
          </a:p>
        </p:txBody>
      </p:sp>
    </p:spTree>
    <p:extLst>
      <p:ext uri="{BB962C8B-B14F-4D97-AF65-F5344CB8AC3E}">
        <p14:creationId xmlns:p14="http://schemas.microsoft.com/office/powerpoint/2010/main" val="34672946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04451" y="1619847"/>
            <a:ext cx="12722455" cy="518126"/>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sp>
        <p:nvSpPr>
          <p:cNvPr id="12" name="任意多边形 11"/>
          <p:cNvSpPr/>
          <p:nvPr/>
        </p:nvSpPr>
        <p:spPr>
          <a:xfrm flipH="1">
            <a:off x="-382199" y="1520272"/>
            <a:ext cx="12722455" cy="1125725"/>
          </a:xfrm>
          <a:custGeom>
            <a:avLst/>
            <a:gdLst>
              <a:gd name="connsiteX0" fmla="*/ 0 w 12725400"/>
              <a:gd name="connsiteY0" fmla="*/ 518246 h 518246"/>
              <a:gd name="connsiteX1" fmla="*/ 1356360 w 12725400"/>
              <a:gd name="connsiteY1" fmla="*/ 106766 h 518246"/>
              <a:gd name="connsiteX2" fmla="*/ 2971800 w 12725400"/>
              <a:gd name="connsiteY2" fmla="*/ 259166 h 518246"/>
              <a:gd name="connsiteX3" fmla="*/ 4663440 w 12725400"/>
              <a:gd name="connsiteY3" fmla="*/ 86 h 518246"/>
              <a:gd name="connsiteX4" fmla="*/ 6492240 w 12725400"/>
              <a:gd name="connsiteY4" fmla="*/ 228686 h 518246"/>
              <a:gd name="connsiteX5" fmla="*/ 8915400 w 12725400"/>
              <a:gd name="connsiteY5" fmla="*/ 76286 h 518246"/>
              <a:gd name="connsiteX6" fmla="*/ 10637520 w 12725400"/>
              <a:gd name="connsiteY6" fmla="*/ 320126 h 518246"/>
              <a:gd name="connsiteX7" fmla="*/ 12725400 w 12725400"/>
              <a:gd name="connsiteY7" fmla="*/ 61046 h 5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5400" h="518246">
                <a:moveTo>
                  <a:pt x="0" y="518246"/>
                </a:moveTo>
                <a:cubicBezTo>
                  <a:pt x="430530" y="334096"/>
                  <a:pt x="861060" y="149946"/>
                  <a:pt x="1356360" y="106766"/>
                </a:cubicBezTo>
                <a:cubicBezTo>
                  <a:pt x="1851660" y="63586"/>
                  <a:pt x="2420620" y="276946"/>
                  <a:pt x="2971800" y="259166"/>
                </a:cubicBezTo>
                <a:cubicBezTo>
                  <a:pt x="3522980" y="241386"/>
                  <a:pt x="4076700" y="5166"/>
                  <a:pt x="4663440" y="86"/>
                </a:cubicBezTo>
                <a:cubicBezTo>
                  <a:pt x="5250180" y="-4994"/>
                  <a:pt x="5783580" y="215986"/>
                  <a:pt x="6492240" y="228686"/>
                </a:cubicBezTo>
                <a:cubicBezTo>
                  <a:pt x="7200900" y="241386"/>
                  <a:pt x="8224520" y="61046"/>
                  <a:pt x="8915400" y="76286"/>
                </a:cubicBezTo>
                <a:cubicBezTo>
                  <a:pt x="9606280" y="91526"/>
                  <a:pt x="10002520" y="322666"/>
                  <a:pt x="10637520" y="320126"/>
                </a:cubicBezTo>
                <a:cubicBezTo>
                  <a:pt x="11272520" y="317586"/>
                  <a:pt x="11998960" y="189316"/>
                  <a:pt x="12725400" y="61046"/>
                </a:cubicBezTo>
              </a:path>
            </a:pathLst>
          </a:custGeom>
          <a:ln w="952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608843"/>
            <a:endParaRPr lang="zh-CN" altLang="en-US" sz="2400">
              <a:solidFill>
                <a:prstClr val="black"/>
              </a:solidFill>
              <a:latin typeface="Times New Roman"/>
              <a:ea typeface="微软雅黑"/>
            </a:endParaRPr>
          </a:p>
        </p:txBody>
      </p:sp>
      <p:grpSp>
        <p:nvGrpSpPr>
          <p:cNvPr id="17" name="组合 16"/>
          <p:cNvGrpSpPr/>
          <p:nvPr/>
        </p:nvGrpSpPr>
        <p:grpSpPr>
          <a:xfrm>
            <a:off x="5979028" y="1651909"/>
            <a:ext cx="555497" cy="555497"/>
            <a:chOff x="1539875" y="3062288"/>
            <a:chExt cx="811213" cy="811213"/>
          </a:xfrm>
          <a:solidFill>
            <a:srgbClr val="E5450F"/>
          </a:solidFill>
        </p:grpSpPr>
        <p:sp>
          <p:nvSpPr>
            <p:cNvPr id="18"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19"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0"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1"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sp>
          <p:nvSpPr>
            <p:cNvPr id="22" name="Oval 51"/>
            <p:cNvSpPr>
              <a:spLocks noChangeArrowheads="1"/>
            </p:cNvSpPr>
            <p:nvPr/>
          </p:nvSpPr>
          <p:spPr bwMode="auto">
            <a:xfrm>
              <a:off x="1881188" y="3403600"/>
              <a:ext cx="128588" cy="128588"/>
            </a:xfrm>
            <a:prstGeom prst="ellipse">
              <a:avLst/>
            </a:prstGeom>
            <a:grpFill/>
            <a:ln>
              <a:noFill/>
            </a:ln>
          </p:spPr>
          <p:txBody>
            <a:bodyPr vert="horz" wrap="square" lIns="91419" tIns="45709" rIns="91419" bIns="45709" numCol="1" anchor="t" anchorCtr="0" compatLnSpc="1"/>
            <a:lstStyle/>
            <a:p>
              <a:pPr defTabSz="608843"/>
              <a:endParaRPr lang="zh-CN" altLang="en-US" sz="2400">
                <a:solidFill>
                  <a:srgbClr val="FF0000"/>
                </a:solidFill>
                <a:latin typeface="Times New Roman"/>
                <a:ea typeface="微软雅黑"/>
              </a:endParaRPr>
            </a:p>
          </p:txBody>
        </p:sp>
      </p:grpSp>
      <p:grpSp>
        <p:nvGrpSpPr>
          <p:cNvPr id="29" name="组合 28"/>
          <p:cNvGrpSpPr/>
          <p:nvPr/>
        </p:nvGrpSpPr>
        <p:grpSpPr>
          <a:xfrm>
            <a:off x="8860431" y="1585528"/>
            <a:ext cx="678054" cy="672590"/>
            <a:chOff x="1977747" y="1270594"/>
            <a:chExt cx="899446" cy="892198"/>
          </a:xfrm>
        </p:grpSpPr>
        <p:sp>
          <p:nvSpPr>
            <p:cNvPr id="30" name="Oval 107"/>
            <p:cNvSpPr>
              <a:spLocks noChangeArrowheads="1"/>
            </p:cNvSpPr>
            <p:nvPr/>
          </p:nvSpPr>
          <p:spPr bwMode="auto">
            <a:xfrm>
              <a:off x="1977747"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1" name="Oval 108"/>
            <p:cNvSpPr>
              <a:spLocks noChangeArrowheads="1"/>
            </p:cNvSpPr>
            <p:nvPr/>
          </p:nvSpPr>
          <p:spPr bwMode="auto">
            <a:xfrm>
              <a:off x="2028522"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2" name="Freeform 109"/>
            <p:cNvSpPr/>
            <p:nvPr/>
          </p:nvSpPr>
          <p:spPr bwMode="auto">
            <a:xfrm>
              <a:off x="2014015" y="1470069"/>
              <a:ext cx="718106" cy="667335"/>
            </a:xfrm>
            <a:custGeom>
              <a:avLst/>
              <a:gdLst>
                <a:gd name="T0" fmla="*/ 47 w 198"/>
                <a:gd name="T1" fmla="*/ 4 h 184"/>
                <a:gd name="T2" fmla="*/ 0 w 198"/>
                <a:gd name="T3" fmla="*/ 52 h 184"/>
                <a:gd name="T4" fmla="*/ 4 w 198"/>
                <a:gd name="T5" fmla="*/ 111 h 184"/>
                <a:gd name="T6" fmla="*/ 56 w 198"/>
                <a:gd name="T7" fmla="*/ 172 h 184"/>
                <a:gd name="T8" fmla="*/ 123 w 198"/>
                <a:gd name="T9" fmla="*/ 184 h 184"/>
                <a:gd name="T10" fmla="*/ 149 w 198"/>
                <a:gd name="T11" fmla="*/ 174 h 184"/>
                <a:gd name="T12" fmla="*/ 191 w 198"/>
                <a:gd name="T13" fmla="*/ 132 h 184"/>
                <a:gd name="T14" fmla="*/ 198 w 198"/>
                <a:gd name="T15" fmla="*/ 122 h 184"/>
                <a:gd name="T16" fmla="*/ 196 w 198"/>
                <a:gd name="T17" fmla="*/ 113 h 184"/>
                <a:gd name="T18" fmla="*/ 165 w 198"/>
                <a:gd name="T19" fmla="*/ 87 h 184"/>
                <a:gd name="T20" fmla="*/ 175 w 198"/>
                <a:gd name="T21" fmla="*/ 78 h 184"/>
                <a:gd name="T22" fmla="*/ 170 w 198"/>
                <a:gd name="T23" fmla="*/ 2 h 184"/>
                <a:gd name="T24" fmla="*/ 59 w 198"/>
                <a:gd name="T25" fmla="*/ 0 h 184"/>
                <a:gd name="T26" fmla="*/ 47 w 198"/>
                <a:gd name="T27"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84">
                  <a:moveTo>
                    <a:pt x="47" y="4"/>
                  </a:moveTo>
                  <a:lnTo>
                    <a:pt x="0" y="52"/>
                  </a:lnTo>
                  <a:lnTo>
                    <a:pt x="4" y="111"/>
                  </a:lnTo>
                  <a:lnTo>
                    <a:pt x="56" y="172"/>
                  </a:lnTo>
                  <a:lnTo>
                    <a:pt x="123" y="184"/>
                  </a:lnTo>
                  <a:lnTo>
                    <a:pt x="149" y="174"/>
                  </a:lnTo>
                  <a:lnTo>
                    <a:pt x="191" y="132"/>
                  </a:lnTo>
                  <a:lnTo>
                    <a:pt x="198" y="122"/>
                  </a:lnTo>
                  <a:lnTo>
                    <a:pt x="196" y="113"/>
                  </a:lnTo>
                  <a:lnTo>
                    <a:pt x="165" y="87"/>
                  </a:lnTo>
                  <a:lnTo>
                    <a:pt x="175" y="78"/>
                  </a:lnTo>
                  <a:lnTo>
                    <a:pt x="170" y="2"/>
                  </a:lnTo>
                  <a:lnTo>
                    <a:pt x="59" y="0"/>
                  </a:lnTo>
                  <a:lnTo>
                    <a:pt x="47" y="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3" name="Freeform 110"/>
            <p:cNvSpPr>
              <a:spLocks noEditPoints="1"/>
            </p:cNvSpPr>
            <p:nvPr/>
          </p:nvSpPr>
          <p:spPr bwMode="auto">
            <a:xfrm>
              <a:off x="2184474" y="14591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4" name="Freeform 111"/>
            <p:cNvSpPr>
              <a:spLocks noEditPoints="1"/>
            </p:cNvSpPr>
            <p:nvPr/>
          </p:nvSpPr>
          <p:spPr bwMode="auto">
            <a:xfrm>
              <a:off x="2108311" y="17783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5" name="Freeform 112"/>
            <p:cNvSpPr>
              <a:spLocks noEditPoints="1"/>
            </p:cNvSpPr>
            <p:nvPr/>
          </p:nvSpPr>
          <p:spPr bwMode="auto">
            <a:xfrm>
              <a:off x="2191728" y="14519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6" name="Freeform 113"/>
            <p:cNvSpPr>
              <a:spLocks noEditPoints="1"/>
            </p:cNvSpPr>
            <p:nvPr/>
          </p:nvSpPr>
          <p:spPr bwMode="auto">
            <a:xfrm>
              <a:off x="2115565" y="17674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37" name="组合 36"/>
          <p:cNvGrpSpPr/>
          <p:nvPr/>
        </p:nvGrpSpPr>
        <p:grpSpPr>
          <a:xfrm>
            <a:off x="4439780" y="1357694"/>
            <a:ext cx="787404" cy="781058"/>
            <a:chOff x="925975" y="1270594"/>
            <a:chExt cx="899446" cy="892198"/>
          </a:xfrm>
        </p:grpSpPr>
        <p:sp>
          <p:nvSpPr>
            <p:cNvPr id="38" name="Oval 114"/>
            <p:cNvSpPr>
              <a:spLocks noChangeArrowheads="1"/>
            </p:cNvSpPr>
            <p:nvPr/>
          </p:nvSpPr>
          <p:spPr bwMode="auto">
            <a:xfrm>
              <a:off x="925975" y="1270594"/>
              <a:ext cx="899446" cy="89219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39" name="Oval 115"/>
            <p:cNvSpPr>
              <a:spLocks noChangeArrowheads="1"/>
            </p:cNvSpPr>
            <p:nvPr/>
          </p:nvSpPr>
          <p:spPr bwMode="auto">
            <a:xfrm>
              <a:off x="976750" y="1314115"/>
              <a:ext cx="797896" cy="797900"/>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0" name="Freeform 116"/>
            <p:cNvSpPr/>
            <p:nvPr/>
          </p:nvSpPr>
          <p:spPr bwMode="auto">
            <a:xfrm>
              <a:off x="951363" y="1459188"/>
              <a:ext cx="605675" cy="703603"/>
            </a:xfrm>
            <a:custGeom>
              <a:avLst/>
              <a:gdLst>
                <a:gd name="T0" fmla="*/ 71 w 167"/>
                <a:gd name="T1" fmla="*/ 0 h 194"/>
                <a:gd name="T2" fmla="*/ 0 w 167"/>
                <a:gd name="T3" fmla="*/ 73 h 194"/>
                <a:gd name="T4" fmla="*/ 12 w 167"/>
                <a:gd name="T5" fmla="*/ 111 h 194"/>
                <a:gd name="T6" fmla="*/ 28 w 167"/>
                <a:gd name="T7" fmla="*/ 149 h 194"/>
                <a:gd name="T8" fmla="*/ 52 w 167"/>
                <a:gd name="T9" fmla="*/ 170 h 194"/>
                <a:gd name="T10" fmla="*/ 116 w 167"/>
                <a:gd name="T11" fmla="*/ 194 h 194"/>
                <a:gd name="T12" fmla="*/ 167 w 167"/>
                <a:gd name="T13" fmla="*/ 142 h 194"/>
                <a:gd name="T14" fmla="*/ 165 w 167"/>
                <a:gd name="T15" fmla="*/ 5 h 194"/>
                <a:gd name="T16" fmla="*/ 71 w 167"/>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94">
                  <a:moveTo>
                    <a:pt x="71" y="0"/>
                  </a:moveTo>
                  <a:lnTo>
                    <a:pt x="0" y="73"/>
                  </a:lnTo>
                  <a:lnTo>
                    <a:pt x="12" y="111"/>
                  </a:lnTo>
                  <a:lnTo>
                    <a:pt x="28" y="149"/>
                  </a:lnTo>
                  <a:lnTo>
                    <a:pt x="52" y="170"/>
                  </a:lnTo>
                  <a:lnTo>
                    <a:pt x="116" y="194"/>
                  </a:lnTo>
                  <a:lnTo>
                    <a:pt x="167" y="142"/>
                  </a:lnTo>
                  <a:lnTo>
                    <a:pt x="165" y="5"/>
                  </a:lnTo>
                  <a:lnTo>
                    <a:pt x="71"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1" name="Freeform 117"/>
            <p:cNvSpPr>
              <a:spLocks noEditPoints="1"/>
            </p:cNvSpPr>
            <p:nvPr/>
          </p:nvSpPr>
          <p:spPr bwMode="auto">
            <a:xfrm>
              <a:off x="1190731" y="1433801"/>
              <a:ext cx="377187" cy="583918"/>
            </a:xfrm>
            <a:custGeom>
              <a:avLst/>
              <a:gdLst>
                <a:gd name="T0" fmla="*/ 35 w 44"/>
                <a:gd name="T1" fmla="*/ 0 h 68"/>
                <a:gd name="T2" fmla="*/ 9 w 44"/>
                <a:gd name="T3" fmla="*/ 0 h 68"/>
                <a:gd name="T4" fmla="*/ 0 w 44"/>
                <a:gd name="T5" fmla="*/ 9 h 68"/>
                <a:gd name="T6" fmla="*/ 0 w 44"/>
                <a:gd name="T7" fmla="*/ 59 h 68"/>
                <a:gd name="T8" fmla="*/ 9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2 w 44"/>
                <a:gd name="T31" fmla="*/ 55 h 68"/>
                <a:gd name="T32" fmla="*/ 12 w 44"/>
                <a:gd name="T33" fmla="*/ 55 h 68"/>
                <a:gd name="T34" fmla="*/ 5 w 44"/>
                <a:gd name="T35" fmla="*/ 48 h 68"/>
                <a:gd name="T36" fmla="*/ 5 w 44"/>
                <a:gd name="T37" fmla="*/ 13 h 68"/>
                <a:gd name="T38" fmla="*/ 12 w 44"/>
                <a:gd name="T39" fmla="*/ 6 h 68"/>
                <a:gd name="T40" fmla="*/ 32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9" y="0"/>
                    <a:pt x="9" y="0"/>
                    <a:pt x="9" y="0"/>
                  </a:cubicBezTo>
                  <a:cubicBezTo>
                    <a:pt x="4" y="0"/>
                    <a:pt x="0" y="4"/>
                    <a:pt x="0" y="9"/>
                  </a:cubicBezTo>
                  <a:cubicBezTo>
                    <a:pt x="0" y="59"/>
                    <a:pt x="0" y="59"/>
                    <a:pt x="0" y="59"/>
                  </a:cubicBezTo>
                  <a:cubicBezTo>
                    <a:pt x="0" y="64"/>
                    <a:pt x="4" y="68"/>
                    <a:pt x="9"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4"/>
                    <a:pt x="18" y="61"/>
                  </a:cubicBezTo>
                  <a:cubicBezTo>
                    <a:pt x="18" y="59"/>
                    <a:pt x="20" y="57"/>
                    <a:pt x="22" y="57"/>
                  </a:cubicBezTo>
                  <a:cubicBezTo>
                    <a:pt x="24" y="57"/>
                    <a:pt x="26" y="59"/>
                    <a:pt x="26" y="61"/>
                  </a:cubicBezTo>
                  <a:cubicBezTo>
                    <a:pt x="26" y="64"/>
                    <a:pt x="24" y="65"/>
                    <a:pt x="22" y="65"/>
                  </a:cubicBezTo>
                  <a:close/>
                  <a:moveTo>
                    <a:pt x="40" y="48"/>
                  </a:moveTo>
                  <a:cubicBezTo>
                    <a:pt x="40" y="52"/>
                    <a:pt x="36" y="55"/>
                    <a:pt x="32" y="55"/>
                  </a:cubicBezTo>
                  <a:cubicBezTo>
                    <a:pt x="12" y="55"/>
                    <a:pt x="12" y="55"/>
                    <a:pt x="12" y="55"/>
                  </a:cubicBezTo>
                  <a:cubicBezTo>
                    <a:pt x="8" y="55"/>
                    <a:pt x="5" y="52"/>
                    <a:pt x="5" y="48"/>
                  </a:cubicBezTo>
                  <a:cubicBezTo>
                    <a:pt x="5" y="13"/>
                    <a:pt x="5" y="13"/>
                    <a:pt x="5" y="13"/>
                  </a:cubicBezTo>
                  <a:cubicBezTo>
                    <a:pt x="5" y="9"/>
                    <a:pt x="8" y="6"/>
                    <a:pt x="12" y="6"/>
                  </a:cubicBezTo>
                  <a:cubicBezTo>
                    <a:pt x="32" y="6"/>
                    <a:pt x="32" y="6"/>
                    <a:pt x="32" y="6"/>
                  </a:cubicBezTo>
                  <a:cubicBezTo>
                    <a:pt x="36" y="6"/>
                    <a:pt x="40" y="9"/>
                    <a:pt x="40" y="13"/>
                  </a:cubicBezTo>
                  <a:lnTo>
                    <a:pt x="40" y="4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2" name="Freeform 118"/>
            <p:cNvSpPr>
              <a:spLocks noEditPoints="1"/>
            </p:cNvSpPr>
            <p:nvPr/>
          </p:nvSpPr>
          <p:spPr bwMode="auto">
            <a:xfrm>
              <a:off x="1197985" y="1426547"/>
              <a:ext cx="377187" cy="5802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3" name="组合 42"/>
          <p:cNvGrpSpPr/>
          <p:nvPr/>
        </p:nvGrpSpPr>
        <p:grpSpPr>
          <a:xfrm>
            <a:off x="10412093" y="1245818"/>
            <a:ext cx="692558" cy="686977"/>
            <a:chOff x="6195714" y="1270594"/>
            <a:chExt cx="899446" cy="892198"/>
          </a:xfrm>
        </p:grpSpPr>
        <p:sp>
          <p:nvSpPr>
            <p:cNvPr id="44" name="Oval 119"/>
            <p:cNvSpPr>
              <a:spLocks noChangeArrowheads="1"/>
            </p:cNvSpPr>
            <p:nvPr/>
          </p:nvSpPr>
          <p:spPr bwMode="auto">
            <a:xfrm>
              <a:off x="6195714" y="1270594"/>
              <a:ext cx="899446" cy="892198"/>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5" name="Oval 120"/>
            <p:cNvSpPr>
              <a:spLocks noChangeArrowheads="1"/>
            </p:cNvSpPr>
            <p:nvPr/>
          </p:nvSpPr>
          <p:spPr bwMode="auto">
            <a:xfrm>
              <a:off x="6246489" y="1314115"/>
              <a:ext cx="797896" cy="797900"/>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6" name="Freeform 121"/>
            <p:cNvSpPr/>
            <p:nvPr/>
          </p:nvSpPr>
          <p:spPr bwMode="auto">
            <a:xfrm>
              <a:off x="6210221" y="1564366"/>
              <a:ext cx="678211" cy="598425"/>
            </a:xfrm>
            <a:custGeom>
              <a:avLst/>
              <a:gdLst>
                <a:gd name="T0" fmla="*/ 50 w 187"/>
                <a:gd name="T1" fmla="*/ 0 h 165"/>
                <a:gd name="T2" fmla="*/ 0 w 187"/>
                <a:gd name="T3" fmla="*/ 49 h 165"/>
                <a:gd name="T4" fmla="*/ 34 w 187"/>
                <a:gd name="T5" fmla="*/ 125 h 165"/>
                <a:gd name="T6" fmla="*/ 85 w 187"/>
                <a:gd name="T7" fmla="*/ 153 h 165"/>
                <a:gd name="T8" fmla="*/ 109 w 187"/>
                <a:gd name="T9" fmla="*/ 165 h 165"/>
                <a:gd name="T10" fmla="*/ 182 w 187"/>
                <a:gd name="T11" fmla="*/ 92 h 165"/>
                <a:gd name="T12" fmla="*/ 180 w 187"/>
                <a:gd name="T13" fmla="*/ 89 h 165"/>
                <a:gd name="T14" fmla="*/ 187 w 187"/>
                <a:gd name="T15" fmla="*/ 82 h 165"/>
                <a:gd name="T16" fmla="*/ 187 w 187"/>
                <a:gd name="T17" fmla="*/ 14 h 165"/>
                <a:gd name="T18" fmla="*/ 180 w 187"/>
                <a:gd name="T19" fmla="*/ 0 h 165"/>
                <a:gd name="T20" fmla="*/ 50 w 187"/>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65">
                  <a:moveTo>
                    <a:pt x="50" y="0"/>
                  </a:moveTo>
                  <a:lnTo>
                    <a:pt x="0" y="49"/>
                  </a:lnTo>
                  <a:lnTo>
                    <a:pt x="34" y="125"/>
                  </a:lnTo>
                  <a:lnTo>
                    <a:pt x="85" y="153"/>
                  </a:lnTo>
                  <a:lnTo>
                    <a:pt x="109" y="165"/>
                  </a:lnTo>
                  <a:lnTo>
                    <a:pt x="182" y="92"/>
                  </a:lnTo>
                  <a:lnTo>
                    <a:pt x="180" y="89"/>
                  </a:lnTo>
                  <a:lnTo>
                    <a:pt x="187" y="82"/>
                  </a:lnTo>
                  <a:lnTo>
                    <a:pt x="187" y="14"/>
                  </a:lnTo>
                  <a:lnTo>
                    <a:pt x="180" y="0"/>
                  </a:lnTo>
                  <a:lnTo>
                    <a:pt x="50"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7" name="Freeform 122"/>
            <p:cNvSpPr>
              <a:spLocks noEditPoints="1"/>
            </p:cNvSpPr>
            <p:nvPr/>
          </p:nvSpPr>
          <p:spPr bwMode="auto">
            <a:xfrm>
              <a:off x="6373427" y="1564366"/>
              <a:ext cx="515005" cy="333667"/>
            </a:xfrm>
            <a:custGeom>
              <a:avLst/>
              <a:gdLst>
                <a:gd name="T0" fmla="*/ 0 w 60"/>
                <a:gd name="T1" fmla="*/ 4 h 39"/>
                <a:gd name="T2" fmla="*/ 0 w 60"/>
                <a:gd name="T3" fmla="*/ 4 h 39"/>
                <a:gd name="T4" fmla="*/ 0 w 60"/>
                <a:gd name="T5" fmla="*/ 34 h 39"/>
                <a:gd name="T6" fmla="*/ 0 w 60"/>
                <a:gd name="T7" fmla="*/ 34 h 39"/>
                <a:gd name="T8" fmla="*/ 16 w 60"/>
                <a:gd name="T9" fmla="*/ 19 h 39"/>
                <a:gd name="T10" fmla="*/ 0 w 60"/>
                <a:gd name="T11" fmla="*/ 4 h 39"/>
                <a:gd name="T12" fmla="*/ 19 w 60"/>
                <a:gd name="T13" fmla="*/ 16 h 39"/>
                <a:gd name="T14" fmla="*/ 22 w 60"/>
                <a:gd name="T15" fmla="*/ 19 h 39"/>
                <a:gd name="T16" fmla="*/ 25 w 60"/>
                <a:gd name="T17" fmla="*/ 22 h 39"/>
                <a:gd name="T18" fmla="*/ 30 w 60"/>
                <a:gd name="T19" fmla="*/ 24 h 39"/>
                <a:gd name="T20" fmla="*/ 35 w 60"/>
                <a:gd name="T21" fmla="*/ 22 h 39"/>
                <a:gd name="T22" fmla="*/ 38 w 60"/>
                <a:gd name="T23" fmla="*/ 20 h 39"/>
                <a:gd name="T24" fmla="*/ 41 w 60"/>
                <a:gd name="T25" fmla="*/ 17 h 39"/>
                <a:gd name="T26" fmla="*/ 57 w 60"/>
                <a:gd name="T27" fmla="*/ 1 h 39"/>
                <a:gd name="T28" fmla="*/ 59 w 60"/>
                <a:gd name="T29" fmla="*/ 0 h 39"/>
                <a:gd name="T30" fmla="*/ 2 w 60"/>
                <a:gd name="T31" fmla="*/ 0 h 39"/>
                <a:gd name="T32" fmla="*/ 3 w 60"/>
                <a:gd name="T33" fmla="*/ 1 h 39"/>
                <a:gd name="T34" fmla="*/ 19 w 60"/>
                <a:gd name="T35" fmla="*/ 16 h 39"/>
                <a:gd name="T36" fmla="*/ 41 w 60"/>
                <a:gd name="T37" fmla="*/ 23 h 39"/>
                <a:gd name="T38" fmla="*/ 38 w 60"/>
                <a:gd name="T39" fmla="*/ 26 h 39"/>
                <a:gd name="T40" fmla="*/ 30 w 60"/>
                <a:gd name="T41" fmla="*/ 29 h 39"/>
                <a:gd name="T42" fmla="*/ 23 w 60"/>
                <a:gd name="T43" fmla="*/ 26 h 39"/>
                <a:gd name="T44" fmla="*/ 19 w 60"/>
                <a:gd name="T45" fmla="*/ 22 h 39"/>
                <a:gd name="T46" fmla="*/ 3 w 60"/>
                <a:gd name="T47" fmla="*/ 38 h 39"/>
                <a:gd name="T48" fmla="*/ 2 w 60"/>
                <a:gd name="T49" fmla="*/ 39 h 39"/>
                <a:gd name="T50" fmla="*/ 58 w 60"/>
                <a:gd name="T51" fmla="*/ 39 h 39"/>
                <a:gd name="T52" fmla="*/ 57 w 60"/>
                <a:gd name="T53" fmla="*/ 38 h 39"/>
                <a:gd name="T54" fmla="*/ 41 w 60"/>
                <a:gd name="T55" fmla="*/ 23 h 39"/>
                <a:gd name="T56" fmla="*/ 60 w 60"/>
                <a:gd name="T57" fmla="*/ 5 h 39"/>
                <a:gd name="T58" fmla="*/ 45 w 60"/>
                <a:gd name="T59" fmla="*/ 20 h 39"/>
                <a:gd name="T60" fmla="*/ 60 w 60"/>
                <a:gd name="T61" fmla="*/ 35 h 39"/>
                <a:gd name="T62" fmla="*/ 60 w 60"/>
                <a:gd name="T63" fmla="*/ 35 h 39"/>
                <a:gd name="T64" fmla="*/ 60 w 60"/>
                <a:gd name="T65" fmla="*/ 5 h 39"/>
                <a:gd name="T66" fmla="*/ 60 w 60"/>
                <a:gd name="T6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39">
                  <a:moveTo>
                    <a:pt x="0" y="4"/>
                  </a:moveTo>
                  <a:cubicBezTo>
                    <a:pt x="0" y="4"/>
                    <a:pt x="0" y="4"/>
                    <a:pt x="0" y="4"/>
                  </a:cubicBezTo>
                  <a:cubicBezTo>
                    <a:pt x="0" y="34"/>
                    <a:pt x="0" y="34"/>
                    <a:pt x="0" y="34"/>
                  </a:cubicBezTo>
                  <a:cubicBezTo>
                    <a:pt x="0" y="34"/>
                    <a:pt x="0" y="34"/>
                    <a:pt x="0" y="34"/>
                  </a:cubicBezTo>
                  <a:cubicBezTo>
                    <a:pt x="16" y="19"/>
                    <a:pt x="16" y="19"/>
                    <a:pt x="16" y="19"/>
                  </a:cubicBezTo>
                  <a:lnTo>
                    <a:pt x="0" y="4"/>
                  </a:lnTo>
                  <a:close/>
                  <a:moveTo>
                    <a:pt x="19" y="16"/>
                  </a:moveTo>
                  <a:cubicBezTo>
                    <a:pt x="22" y="19"/>
                    <a:pt x="22" y="19"/>
                    <a:pt x="22" y="19"/>
                  </a:cubicBezTo>
                  <a:cubicBezTo>
                    <a:pt x="25" y="22"/>
                    <a:pt x="25" y="22"/>
                    <a:pt x="25" y="22"/>
                  </a:cubicBezTo>
                  <a:cubicBezTo>
                    <a:pt x="27" y="24"/>
                    <a:pt x="29" y="24"/>
                    <a:pt x="30" y="24"/>
                  </a:cubicBezTo>
                  <a:cubicBezTo>
                    <a:pt x="32" y="24"/>
                    <a:pt x="34" y="24"/>
                    <a:pt x="35" y="22"/>
                  </a:cubicBezTo>
                  <a:cubicBezTo>
                    <a:pt x="38" y="20"/>
                    <a:pt x="38" y="20"/>
                    <a:pt x="38" y="20"/>
                  </a:cubicBezTo>
                  <a:cubicBezTo>
                    <a:pt x="41" y="17"/>
                    <a:pt x="41" y="17"/>
                    <a:pt x="41" y="17"/>
                  </a:cubicBezTo>
                  <a:cubicBezTo>
                    <a:pt x="57" y="1"/>
                    <a:pt x="57" y="1"/>
                    <a:pt x="57" y="1"/>
                  </a:cubicBezTo>
                  <a:cubicBezTo>
                    <a:pt x="58" y="0"/>
                    <a:pt x="58" y="0"/>
                    <a:pt x="59" y="0"/>
                  </a:cubicBezTo>
                  <a:cubicBezTo>
                    <a:pt x="2" y="0"/>
                    <a:pt x="2" y="0"/>
                    <a:pt x="2" y="0"/>
                  </a:cubicBezTo>
                  <a:cubicBezTo>
                    <a:pt x="2" y="0"/>
                    <a:pt x="2" y="0"/>
                    <a:pt x="3" y="1"/>
                  </a:cubicBezTo>
                  <a:lnTo>
                    <a:pt x="19" y="16"/>
                  </a:lnTo>
                  <a:close/>
                  <a:moveTo>
                    <a:pt x="41" y="23"/>
                  </a:moveTo>
                  <a:cubicBezTo>
                    <a:pt x="38" y="26"/>
                    <a:pt x="38" y="26"/>
                    <a:pt x="38" y="26"/>
                  </a:cubicBezTo>
                  <a:cubicBezTo>
                    <a:pt x="36" y="28"/>
                    <a:pt x="33" y="29"/>
                    <a:pt x="30" y="29"/>
                  </a:cubicBezTo>
                  <a:cubicBezTo>
                    <a:pt x="28" y="29"/>
                    <a:pt x="25" y="28"/>
                    <a:pt x="23" y="26"/>
                  </a:cubicBezTo>
                  <a:cubicBezTo>
                    <a:pt x="19" y="22"/>
                    <a:pt x="19" y="22"/>
                    <a:pt x="19" y="22"/>
                  </a:cubicBezTo>
                  <a:cubicBezTo>
                    <a:pt x="3" y="38"/>
                    <a:pt x="3" y="38"/>
                    <a:pt x="3" y="38"/>
                  </a:cubicBezTo>
                  <a:cubicBezTo>
                    <a:pt x="2" y="38"/>
                    <a:pt x="2" y="39"/>
                    <a:pt x="2" y="39"/>
                  </a:cubicBezTo>
                  <a:cubicBezTo>
                    <a:pt x="58" y="39"/>
                    <a:pt x="58" y="39"/>
                    <a:pt x="58" y="39"/>
                  </a:cubicBezTo>
                  <a:cubicBezTo>
                    <a:pt x="58" y="39"/>
                    <a:pt x="58" y="39"/>
                    <a:pt x="57" y="38"/>
                  </a:cubicBezTo>
                  <a:lnTo>
                    <a:pt x="41" y="23"/>
                  </a:lnTo>
                  <a:close/>
                  <a:moveTo>
                    <a:pt x="60" y="5"/>
                  </a:moveTo>
                  <a:cubicBezTo>
                    <a:pt x="45" y="20"/>
                    <a:pt x="45" y="20"/>
                    <a:pt x="45" y="20"/>
                  </a:cubicBezTo>
                  <a:cubicBezTo>
                    <a:pt x="60" y="35"/>
                    <a:pt x="60" y="35"/>
                    <a:pt x="60" y="35"/>
                  </a:cubicBezTo>
                  <a:cubicBezTo>
                    <a:pt x="60" y="35"/>
                    <a:pt x="60" y="35"/>
                    <a:pt x="60" y="35"/>
                  </a:cubicBezTo>
                  <a:cubicBezTo>
                    <a:pt x="60" y="5"/>
                    <a:pt x="60" y="5"/>
                    <a:pt x="60" y="5"/>
                  </a:cubicBezTo>
                  <a:cubicBezTo>
                    <a:pt x="60" y="5"/>
                    <a:pt x="60" y="5"/>
                    <a:pt x="60" y="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48" name="Freeform 123"/>
            <p:cNvSpPr>
              <a:spLocks noEditPoints="1"/>
            </p:cNvSpPr>
            <p:nvPr/>
          </p:nvSpPr>
          <p:spPr bwMode="auto">
            <a:xfrm>
              <a:off x="6384308" y="1546232"/>
              <a:ext cx="522259" cy="340921"/>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49" name="组合 48"/>
          <p:cNvGrpSpPr/>
          <p:nvPr/>
        </p:nvGrpSpPr>
        <p:grpSpPr>
          <a:xfrm>
            <a:off x="1058969" y="1786652"/>
            <a:ext cx="639701" cy="634546"/>
            <a:chOff x="3033145" y="1270594"/>
            <a:chExt cx="899446" cy="892198"/>
          </a:xfrm>
        </p:grpSpPr>
        <p:sp>
          <p:nvSpPr>
            <p:cNvPr id="50" name="Oval 136"/>
            <p:cNvSpPr>
              <a:spLocks noChangeArrowheads="1"/>
            </p:cNvSpPr>
            <p:nvPr/>
          </p:nvSpPr>
          <p:spPr bwMode="auto">
            <a:xfrm>
              <a:off x="3033145" y="1270594"/>
              <a:ext cx="899446" cy="892198"/>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1" name="Oval 137"/>
            <p:cNvSpPr>
              <a:spLocks noChangeArrowheads="1"/>
            </p:cNvSpPr>
            <p:nvPr/>
          </p:nvSpPr>
          <p:spPr bwMode="auto">
            <a:xfrm>
              <a:off x="3083920" y="1314115"/>
              <a:ext cx="797896" cy="797900"/>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2" name="Freeform 138"/>
            <p:cNvSpPr/>
            <p:nvPr/>
          </p:nvSpPr>
          <p:spPr bwMode="auto">
            <a:xfrm>
              <a:off x="3083920" y="1502710"/>
              <a:ext cx="703599" cy="616559"/>
            </a:xfrm>
            <a:custGeom>
              <a:avLst/>
              <a:gdLst>
                <a:gd name="T0" fmla="*/ 52 w 82"/>
                <a:gd name="T1" fmla="*/ 55 h 72"/>
                <a:gd name="T2" fmla="*/ 55 w 82"/>
                <a:gd name="T3" fmla="*/ 43 h 72"/>
                <a:gd name="T4" fmla="*/ 62 w 82"/>
                <a:gd name="T5" fmla="*/ 36 h 72"/>
                <a:gd name="T6" fmla="*/ 64 w 82"/>
                <a:gd name="T7" fmla="*/ 34 h 72"/>
                <a:gd name="T8" fmla="*/ 71 w 82"/>
                <a:gd name="T9" fmla="*/ 27 h 72"/>
                <a:gd name="T10" fmla="*/ 73 w 82"/>
                <a:gd name="T11" fmla="*/ 24 h 72"/>
                <a:gd name="T12" fmla="*/ 82 w 82"/>
                <a:gd name="T13" fmla="*/ 17 h 72"/>
                <a:gd name="T14" fmla="*/ 62 w 82"/>
                <a:gd name="T15" fmla="*/ 3 h 72"/>
                <a:gd name="T16" fmla="*/ 50 w 82"/>
                <a:gd name="T17" fmla="*/ 0 h 72"/>
                <a:gd name="T18" fmla="*/ 26 w 82"/>
                <a:gd name="T19" fmla="*/ 5 h 72"/>
                <a:gd name="T20" fmla="*/ 9 w 82"/>
                <a:gd name="T21" fmla="*/ 12 h 72"/>
                <a:gd name="T22" fmla="*/ 0 w 82"/>
                <a:gd name="T23" fmla="*/ 21 h 72"/>
                <a:gd name="T24" fmla="*/ 0 w 82"/>
                <a:gd name="T25" fmla="*/ 25 h 72"/>
                <a:gd name="T26" fmla="*/ 34 w 82"/>
                <a:gd name="T27" fmla="*/ 72 h 72"/>
                <a:gd name="T28" fmla="*/ 52 w 82"/>
                <a:gd name="T29"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72">
                  <a:moveTo>
                    <a:pt x="52" y="55"/>
                  </a:moveTo>
                  <a:cubicBezTo>
                    <a:pt x="55" y="43"/>
                    <a:pt x="55" y="43"/>
                    <a:pt x="55" y="43"/>
                  </a:cubicBezTo>
                  <a:cubicBezTo>
                    <a:pt x="62" y="36"/>
                    <a:pt x="62" y="36"/>
                    <a:pt x="62" y="36"/>
                  </a:cubicBezTo>
                  <a:cubicBezTo>
                    <a:pt x="64" y="34"/>
                    <a:pt x="64" y="34"/>
                    <a:pt x="64" y="34"/>
                  </a:cubicBezTo>
                  <a:cubicBezTo>
                    <a:pt x="71" y="27"/>
                    <a:pt x="71" y="27"/>
                    <a:pt x="71" y="27"/>
                  </a:cubicBezTo>
                  <a:cubicBezTo>
                    <a:pt x="73" y="24"/>
                    <a:pt x="73" y="24"/>
                    <a:pt x="73" y="24"/>
                  </a:cubicBezTo>
                  <a:cubicBezTo>
                    <a:pt x="82" y="17"/>
                    <a:pt x="82" y="17"/>
                    <a:pt x="82" y="17"/>
                  </a:cubicBezTo>
                  <a:cubicBezTo>
                    <a:pt x="82" y="17"/>
                    <a:pt x="63" y="3"/>
                    <a:pt x="62" y="3"/>
                  </a:cubicBezTo>
                  <a:cubicBezTo>
                    <a:pt x="61" y="3"/>
                    <a:pt x="50" y="0"/>
                    <a:pt x="50" y="0"/>
                  </a:cubicBezTo>
                  <a:cubicBezTo>
                    <a:pt x="26" y="5"/>
                    <a:pt x="26" y="5"/>
                    <a:pt x="26" y="5"/>
                  </a:cubicBezTo>
                  <a:cubicBezTo>
                    <a:pt x="9" y="12"/>
                    <a:pt x="9" y="12"/>
                    <a:pt x="9" y="12"/>
                  </a:cubicBezTo>
                  <a:cubicBezTo>
                    <a:pt x="0" y="21"/>
                    <a:pt x="0" y="21"/>
                    <a:pt x="0" y="21"/>
                  </a:cubicBezTo>
                  <a:cubicBezTo>
                    <a:pt x="0" y="23"/>
                    <a:pt x="0" y="24"/>
                    <a:pt x="0" y="25"/>
                  </a:cubicBezTo>
                  <a:cubicBezTo>
                    <a:pt x="0" y="49"/>
                    <a:pt x="16" y="72"/>
                    <a:pt x="34" y="72"/>
                  </a:cubicBezTo>
                  <a:lnTo>
                    <a:pt x="52" y="5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3" name="Freeform 139"/>
            <p:cNvSpPr/>
            <p:nvPr/>
          </p:nvSpPr>
          <p:spPr bwMode="auto">
            <a:xfrm>
              <a:off x="3323289" y="1698558"/>
              <a:ext cx="301024"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4" name="Freeform 140"/>
            <p:cNvSpPr/>
            <p:nvPr/>
          </p:nvSpPr>
          <p:spPr bwMode="auto">
            <a:xfrm>
              <a:off x="3392198" y="1836378"/>
              <a:ext cx="163206" cy="163207"/>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5" name="Freeform 141"/>
            <p:cNvSpPr/>
            <p:nvPr/>
          </p:nvSpPr>
          <p:spPr bwMode="auto">
            <a:xfrm>
              <a:off x="3239873" y="1571620"/>
              <a:ext cx="471484" cy="170461"/>
            </a:xfrm>
            <a:custGeom>
              <a:avLst/>
              <a:gdLst>
                <a:gd name="T0" fmla="*/ 49 w 55"/>
                <a:gd name="T1" fmla="*/ 18 h 20"/>
                <a:gd name="T2" fmla="*/ 5 w 55"/>
                <a:gd name="T3" fmla="*/ 18 h 20"/>
                <a:gd name="T4" fmla="*/ 5 w 55"/>
                <a:gd name="T5" fmla="*/ 18 h 20"/>
                <a:gd name="T6" fmla="*/ 1 w 55"/>
                <a:gd name="T7" fmla="*/ 18 h 20"/>
                <a:gd name="T8" fmla="*/ 1 w 55"/>
                <a:gd name="T9" fmla="*/ 18 h 20"/>
                <a:gd name="T10" fmla="*/ 1 w 55"/>
                <a:gd name="T11" fmla="*/ 14 h 20"/>
                <a:gd name="T12" fmla="*/ 1 w 55"/>
                <a:gd name="T13" fmla="*/ 14 h 20"/>
                <a:gd name="T14" fmla="*/ 54 w 55"/>
                <a:gd name="T15" fmla="*/ 14 h 20"/>
                <a:gd name="T16" fmla="*/ 54 w 55"/>
                <a:gd name="T17" fmla="*/ 14 h 20"/>
                <a:gd name="T18" fmla="*/ 54 w 55"/>
                <a:gd name="T19" fmla="*/ 18 h 20"/>
                <a:gd name="T20" fmla="*/ 54 w 55"/>
                <a:gd name="T21" fmla="*/ 18 h 20"/>
                <a:gd name="T22" fmla="*/ 49 w 55"/>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49" y="18"/>
                  </a:moveTo>
                  <a:cubicBezTo>
                    <a:pt x="37" y="6"/>
                    <a:pt x="18" y="6"/>
                    <a:pt x="5" y="18"/>
                  </a:cubicBezTo>
                  <a:cubicBezTo>
                    <a:pt x="5" y="18"/>
                    <a:pt x="5" y="18"/>
                    <a:pt x="5" y="18"/>
                  </a:cubicBezTo>
                  <a:cubicBezTo>
                    <a:pt x="4" y="20"/>
                    <a:pt x="2" y="20"/>
                    <a:pt x="1" y="18"/>
                  </a:cubicBezTo>
                  <a:cubicBezTo>
                    <a:pt x="1" y="18"/>
                    <a:pt x="1" y="18"/>
                    <a:pt x="1" y="18"/>
                  </a:cubicBezTo>
                  <a:cubicBezTo>
                    <a:pt x="0" y="17"/>
                    <a:pt x="0" y="15"/>
                    <a:pt x="1" y="14"/>
                  </a:cubicBezTo>
                  <a:cubicBezTo>
                    <a:pt x="1" y="14"/>
                    <a:pt x="1" y="14"/>
                    <a:pt x="1" y="14"/>
                  </a:cubicBezTo>
                  <a:cubicBezTo>
                    <a:pt x="16" y="0"/>
                    <a:pt x="39" y="0"/>
                    <a:pt x="54" y="14"/>
                  </a:cubicBezTo>
                  <a:cubicBezTo>
                    <a:pt x="54" y="14"/>
                    <a:pt x="54" y="14"/>
                    <a:pt x="54" y="14"/>
                  </a:cubicBezTo>
                  <a:cubicBezTo>
                    <a:pt x="55" y="15"/>
                    <a:pt x="55" y="17"/>
                    <a:pt x="54" y="18"/>
                  </a:cubicBezTo>
                  <a:cubicBezTo>
                    <a:pt x="54" y="18"/>
                    <a:pt x="54" y="18"/>
                    <a:pt x="54" y="18"/>
                  </a:cubicBezTo>
                  <a:cubicBezTo>
                    <a:pt x="53" y="20"/>
                    <a:pt x="51" y="20"/>
                    <a:pt x="49" y="18"/>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6" name="Freeform 142"/>
            <p:cNvSpPr/>
            <p:nvPr/>
          </p:nvSpPr>
          <p:spPr bwMode="auto">
            <a:xfrm>
              <a:off x="3152830" y="1433801"/>
              <a:ext cx="641943" cy="224863"/>
            </a:xfrm>
            <a:custGeom>
              <a:avLst/>
              <a:gdLst>
                <a:gd name="T0" fmla="*/ 69 w 75"/>
                <a:gd name="T1" fmla="*/ 25 h 26"/>
                <a:gd name="T2" fmla="*/ 6 w 75"/>
                <a:gd name="T3" fmla="*/ 25 h 26"/>
                <a:gd name="T4" fmla="*/ 6 w 75"/>
                <a:gd name="T5" fmla="*/ 25 h 26"/>
                <a:gd name="T6" fmla="*/ 1 w 75"/>
                <a:gd name="T7" fmla="*/ 25 h 26"/>
                <a:gd name="T8" fmla="*/ 1 w 75"/>
                <a:gd name="T9" fmla="*/ 25 h 26"/>
                <a:gd name="T10" fmla="*/ 1 w 75"/>
                <a:gd name="T11" fmla="*/ 20 h 26"/>
                <a:gd name="T12" fmla="*/ 1 w 75"/>
                <a:gd name="T13" fmla="*/ 20 h 26"/>
                <a:gd name="T14" fmla="*/ 74 w 75"/>
                <a:gd name="T15" fmla="*/ 20 h 26"/>
                <a:gd name="T16" fmla="*/ 74 w 75"/>
                <a:gd name="T17" fmla="*/ 20 h 26"/>
                <a:gd name="T18" fmla="*/ 74 w 75"/>
                <a:gd name="T19" fmla="*/ 25 h 26"/>
                <a:gd name="T20" fmla="*/ 74 w 75"/>
                <a:gd name="T21" fmla="*/ 25 h 26"/>
                <a:gd name="T22" fmla="*/ 69 w 75"/>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6">
                  <a:moveTo>
                    <a:pt x="69" y="25"/>
                  </a:moveTo>
                  <a:cubicBezTo>
                    <a:pt x="52" y="7"/>
                    <a:pt x="23" y="7"/>
                    <a:pt x="6" y="25"/>
                  </a:cubicBezTo>
                  <a:cubicBezTo>
                    <a:pt x="6" y="25"/>
                    <a:pt x="6" y="25"/>
                    <a:pt x="6" y="25"/>
                  </a:cubicBezTo>
                  <a:cubicBezTo>
                    <a:pt x="4" y="26"/>
                    <a:pt x="2" y="26"/>
                    <a:pt x="1" y="25"/>
                  </a:cubicBezTo>
                  <a:cubicBezTo>
                    <a:pt x="1" y="25"/>
                    <a:pt x="1" y="25"/>
                    <a:pt x="1" y="25"/>
                  </a:cubicBezTo>
                  <a:cubicBezTo>
                    <a:pt x="0" y="23"/>
                    <a:pt x="0" y="21"/>
                    <a:pt x="1" y="20"/>
                  </a:cubicBezTo>
                  <a:cubicBezTo>
                    <a:pt x="1" y="20"/>
                    <a:pt x="1" y="20"/>
                    <a:pt x="1" y="20"/>
                  </a:cubicBezTo>
                  <a:cubicBezTo>
                    <a:pt x="21" y="0"/>
                    <a:pt x="54" y="0"/>
                    <a:pt x="74" y="20"/>
                  </a:cubicBezTo>
                  <a:cubicBezTo>
                    <a:pt x="74" y="20"/>
                    <a:pt x="74" y="20"/>
                    <a:pt x="74" y="20"/>
                  </a:cubicBezTo>
                  <a:cubicBezTo>
                    <a:pt x="75" y="21"/>
                    <a:pt x="75" y="23"/>
                    <a:pt x="74" y="25"/>
                  </a:cubicBezTo>
                  <a:cubicBezTo>
                    <a:pt x="74" y="25"/>
                    <a:pt x="74" y="25"/>
                    <a:pt x="74" y="25"/>
                  </a:cubicBezTo>
                  <a:cubicBezTo>
                    <a:pt x="72" y="26"/>
                    <a:pt x="70" y="26"/>
                    <a:pt x="69" y="25"/>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7" name="Freeform 143"/>
            <p:cNvSpPr/>
            <p:nvPr/>
          </p:nvSpPr>
          <p:spPr bwMode="auto">
            <a:xfrm>
              <a:off x="3334170" y="1691305"/>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8" name="Freeform 144"/>
            <p:cNvSpPr/>
            <p:nvPr/>
          </p:nvSpPr>
          <p:spPr bwMode="auto">
            <a:xfrm>
              <a:off x="3399452" y="1818244"/>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59" name="Freeform 145"/>
            <p:cNvSpPr/>
            <p:nvPr/>
          </p:nvSpPr>
          <p:spPr bwMode="auto">
            <a:xfrm>
              <a:off x="3247126" y="1553486"/>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0" name="Freeform 146"/>
            <p:cNvSpPr/>
            <p:nvPr/>
          </p:nvSpPr>
          <p:spPr bwMode="auto">
            <a:xfrm>
              <a:off x="3160083" y="1426547"/>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1" name="组合 60"/>
          <p:cNvGrpSpPr/>
          <p:nvPr/>
        </p:nvGrpSpPr>
        <p:grpSpPr>
          <a:xfrm>
            <a:off x="6971356" y="1602557"/>
            <a:ext cx="686549" cy="683795"/>
            <a:chOff x="4084917" y="2315118"/>
            <a:chExt cx="903073" cy="899451"/>
          </a:xfrm>
        </p:grpSpPr>
        <p:sp>
          <p:nvSpPr>
            <p:cNvPr id="62" name="Oval 187"/>
            <p:cNvSpPr>
              <a:spLocks noChangeArrowheads="1"/>
            </p:cNvSpPr>
            <p:nvPr/>
          </p:nvSpPr>
          <p:spPr bwMode="auto">
            <a:xfrm>
              <a:off x="4084917" y="2315118"/>
              <a:ext cx="903073" cy="899451"/>
            </a:xfrm>
            <a:prstGeom prst="ellipse">
              <a:avLst/>
            </a:pr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3" name="Oval 188"/>
            <p:cNvSpPr>
              <a:spLocks noChangeArrowheads="1"/>
            </p:cNvSpPr>
            <p:nvPr/>
          </p:nvSpPr>
          <p:spPr bwMode="auto">
            <a:xfrm>
              <a:off x="4139319" y="2369520"/>
              <a:ext cx="794269" cy="794274"/>
            </a:xfrm>
            <a:prstGeom prst="ellipse">
              <a:avLst/>
            </a:prstGeom>
            <a:solidFill>
              <a:srgbClr val="3A98BC"/>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4" name="Freeform 189"/>
            <p:cNvSpPr/>
            <p:nvPr/>
          </p:nvSpPr>
          <p:spPr bwMode="auto">
            <a:xfrm>
              <a:off x="4121185" y="2478325"/>
              <a:ext cx="692719" cy="721737"/>
            </a:xfrm>
            <a:custGeom>
              <a:avLst/>
              <a:gdLst>
                <a:gd name="T0" fmla="*/ 0 w 81"/>
                <a:gd name="T1" fmla="*/ 35 h 84"/>
                <a:gd name="T2" fmla="*/ 6 w 81"/>
                <a:gd name="T3" fmla="*/ 53 h 84"/>
                <a:gd name="T4" fmla="*/ 16 w 81"/>
                <a:gd name="T5" fmla="*/ 71 h 84"/>
                <a:gd name="T6" fmla="*/ 45 w 81"/>
                <a:gd name="T7" fmla="*/ 84 h 84"/>
                <a:gd name="T8" fmla="*/ 73 w 81"/>
                <a:gd name="T9" fmla="*/ 56 h 84"/>
                <a:gd name="T10" fmla="*/ 81 w 81"/>
                <a:gd name="T11" fmla="*/ 36 h 84"/>
                <a:gd name="T12" fmla="*/ 81 w 81"/>
                <a:gd name="T13" fmla="*/ 31 h 84"/>
                <a:gd name="T14" fmla="*/ 73 w 81"/>
                <a:gd name="T15" fmla="*/ 13 h 84"/>
                <a:gd name="T16" fmla="*/ 71 w 81"/>
                <a:gd name="T17" fmla="*/ 10 h 84"/>
                <a:gd name="T18" fmla="*/ 56 w 81"/>
                <a:gd name="T19" fmla="*/ 2 h 84"/>
                <a:gd name="T20" fmla="*/ 47 w 81"/>
                <a:gd name="T21" fmla="*/ 0 h 84"/>
                <a:gd name="T22" fmla="*/ 24 w 81"/>
                <a:gd name="T23" fmla="*/ 10 h 84"/>
                <a:gd name="T24" fmla="*/ 0 w 81"/>
                <a:gd name="T25"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4">
                  <a:moveTo>
                    <a:pt x="0" y="35"/>
                  </a:moveTo>
                  <a:cubicBezTo>
                    <a:pt x="6" y="53"/>
                    <a:pt x="6" y="53"/>
                    <a:pt x="6" y="53"/>
                  </a:cubicBezTo>
                  <a:cubicBezTo>
                    <a:pt x="16" y="71"/>
                    <a:pt x="16" y="71"/>
                    <a:pt x="16" y="71"/>
                  </a:cubicBezTo>
                  <a:cubicBezTo>
                    <a:pt x="16" y="71"/>
                    <a:pt x="44" y="84"/>
                    <a:pt x="45" y="84"/>
                  </a:cubicBezTo>
                  <a:cubicBezTo>
                    <a:pt x="46" y="84"/>
                    <a:pt x="73" y="56"/>
                    <a:pt x="73" y="56"/>
                  </a:cubicBezTo>
                  <a:cubicBezTo>
                    <a:pt x="81" y="36"/>
                    <a:pt x="81" y="36"/>
                    <a:pt x="81" y="36"/>
                  </a:cubicBezTo>
                  <a:cubicBezTo>
                    <a:pt x="81" y="31"/>
                    <a:pt x="81" y="31"/>
                    <a:pt x="81" y="31"/>
                  </a:cubicBezTo>
                  <a:cubicBezTo>
                    <a:pt x="73" y="13"/>
                    <a:pt x="73" y="13"/>
                    <a:pt x="73" y="13"/>
                  </a:cubicBezTo>
                  <a:cubicBezTo>
                    <a:pt x="71" y="10"/>
                    <a:pt x="71" y="10"/>
                    <a:pt x="71" y="10"/>
                  </a:cubicBezTo>
                  <a:cubicBezTo>
                    <a:pt x="56" y="2"/>
                    <a:pt x="56" y="2"/>
                    <a:pt x="56" y="2"/>
                  </a:cubicBezTo>
                  <a:cubicBezTo>
                    <a:pt x="56" y="2"/>
                    <a:pt x="51" y="0"/>
                    <a:pt x="47" y="0"/>
                  </a:cubicBezTo>
                  <a:cubicBezTo>
                    <a:pt x="42" y="0"/>
                    <a:pt x="24" y="10"/>
                    <a:pt x="24" y="10"/>
                  </a:cubicBezTo>
                  <a:lnTo>
                    <a:pt x="0" y="35"/>
                  </a:lnTo>
                  <a:close/>
                </a:path>
              </a:pathLst>
            </a:custGeom>
            <a:solidFill>
              <a:srgbClr val="2A6F8A"/>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5" name="Freeform 190"/>
            <p:cNvSpPr>
              <a:spLocks noEditPoints="1"/>
            </p:cNvSpPr>
            <p:nvPr/>
          </p:nvSpPr>
          <p:spPr bwMode="auto">
            <a:xfrm>
              <a:off x="4240869" y="2489205"/>
              <a:ext cx="573034" cy="573038"/>
            </a:xfrm>
            <a:custGeom>
              <a:avLst/>
              <a:gdLst>
                <a:gd name="T0" fmla="*/ 67 w 67"/>
                <a:gd name="T1" fmla="*/ 32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0 w 67"/>
                <a:gd name="T29" fmla="*/ 56 h 67"/>
                <a:gd name="T30" fmla="*/ 46 w 67"/>
                <a:gd name="T31" fmla="*/ 5 h 67"/>
                <a:gd name="T32" fmla="*/ 50 w 67"/>
                <a:gd name="T33" fmla="*/ 11 h 67"/>
                <a:gd name="T34" fmla="*/ 42 w 67"/>
                <a:gd name="T35" fmla="*/ 1 h 67"/>
                <a:gd name="T36" fmla="*/ 49 w 67"/>
                <a:gd name="T37" fmla="*/ 15 h 67"/>
                <a:gd name="T38" fmla="*/ 35 w 67"/>
                <a:gd name="T39" fmla="*/ 32 h 67"/>
                <a:gd name="T40" fmla="*/ 49 w 67"/>
                <a:gd name="T41" fmla="*/ 15 h 67"/>
                <a:gd name="T42" fmla="*/ 20 w 67"/>
                <a:gd name="T43" fmla="*/ 12 h 67"/>
                <a:gd name="T44" fmla="*/ 32 w 67"/>
                <a:gd name="T45" fmla="*/ 0 h 67"/>
                <a:gd name="T46" fmla="*/ 14 w 67"/>
                <a:gd name="T47" fmla="*/ 32 h 67"/>
                <a:gd name="T48" fmla="*/ 32 w 67"/>
                <a:gd name="T49" fmla="*/ 17 h 67"/>
                <a:gd name="T50" fmla="*/ 14 w 67"/>
                <a:gd name="T51" fmla="*/ 32 h 67"/>
                <a:gd name="T52" fmla="*/ 8 w 67"/>
                <a:gd name="T53" fmla="*/ 12 h 67"/>
                <a:gd name="T54" fmla="*/ 10 w 67"/>
                <a:gd name="T55" fmla="*/ 32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4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6" y="32"/>
                  </a:moveTo>
                  <a:cubicBezTo>
                    <a:pt x="67" y="32"/>
                    <a:pt x="67" y="32"/>
                    <a:pt x="67" y="32"/>
                  </a:cubicBezTo>
                  <a:cubicBezTo>
                    <a:pt x="66" y="24"/>
                    <a:pt x="64" y="17"/>
                    <a:pt x="59" y="12"/>
                  </a:cubicBezTo>
                  <a:cubicBezTo>
                    <a:pt x="57" y="13"/>
                    <a:pt x="54" y="14"/>
                    <a:pt x="52" y="14"/>
                  </a:cubicBezTo>
                  <a:cubicBezTo>
                    <a:pt x="55" y="20"/>
                    <a:pt x="56" y="25"/>
                    <a:pt x="56" y="32"/>
                  </a:cubicBezTo>
                  <a:close/>
                  <a:moveTo>
                    <a:pt x="35" y="50"/>
                  </a:moveTo>
                  <a:cubicBezTo>
                    <a:pt x="40" y="50"/>
                    <a:pt x="44" y="51"/>
                    <a:pt x="49" y="52"/>
                  </a:cubicBezTo>
                  <a:cubicBezTo>
                    <a:pt x="51" y="47"/>
                    <a:pt x="53" y="41"/>
                    <a:pt x="53" y="35"/>
                  </a:cubicBezTo>
                  <a:cubicBezTo>
                    <a:pt x="35" y="35"/>
                    <a:pt x="35" y="35"/>
                    <a:pt x="35" y="35"/>
                  </a:cubicBezTo>
                  <a:lnTo>
                    <a:pt x="35" y="50"/>
                  </a:lnTo>
                  <a:close/>
                  <a:moveTo>
                    <a:pt x="43" y="7"/>
                  </a:moveTo>
                  <a:cubicBezTo>
                    <a:pt x="41" y="4"/>
                    <a:pt x="38" y="2"/>
                    <a:pt x="35" y="0"/>
                  </a:cubicBezTo>
                  <a:cubicBezTo>
                    <a:pt x="35" y="14"/>
                    <a:pt x="35" y="14"/>
                    <a:pt x="35" y="14"/>
                  </a:cubicBezTo>
                  <a:cubicBezTo>
                    <a:pt x="39" y="14"/>
                    <a:pt x="43" y="13"/>
                    <a:pt x="47" y="12"/>
                  </a:cubicBezTo>
                  <a:cubicBezTo>
                    <a:pt x="46" y="10"/>
                    <a:pt x="45" y="9"/>
                    <a:pt x="43" y="7"/>
                  </a:cubicBezTo>
                  <a:close/>
                  <a:moveTo>
                    <a:pt x="47" y="55"/>
                  </a:moveTo>
                  <a:cubicBezTo>
                    <a:pt x="43" y="54"/>
                    <a:pt x="39" y="54"/>
                    <a:pt x="35" y="54"/>
                  </a:cubicBezTo>
                  <a:cubicBezTo>
                    <a:pt x="35" y="67"/>
                    <a:pt x="35" y="67"/>
                    <a:pt x="35" y="67"/>
                  </a:cubicBezTo>
                  <a:cubicBezTo>
                    <a:pt x="38" y="65"/>
                    <a:pt x="41" y="63"/>
                    <a:pt x="43" y="60"/>
                  </a:cubicBezTo>
                  <a:cubicBezTo>
                    <a:pt x="45" y="58"/>
                    <a:pt x="46" y="57"/>
                    <a:pt x="47" y="55"/>
                  </a:cubicBezTo>
                  <a:close/>
                  <a:moveTo>
                    <a:pt x="56" y="35"/>
                  </a:moveTo>
                  <a:cubicBezTo>
                    <a:pt x="56" y="41"/>
                    <a:pt x="55" y="47"/>
                    <a:pt x="52" y="53"/>
                  </a:cubicBezTo>
                  <a:cubicBezTo>
                    <a:pt x="54" y="54"/>
                    <a:pt x="57" y="54"/>
                    <a:pt x="59" y="55"/>
                  </a:cubicBezTo>
                  <a:cubicBezTo>
                    <a:pt x="64" y="50"/>
                    <a:pt x="67" y="43"/>
                    <a:pt x="67" y="35"/>
                  </a:cubicBezTo>
                  <a:lnTo>
                    <a:pt x="56" y="35"/>
                  </a:lnTo>
                  <a:close/>
                  <a:moveTo>
                    <a:pt x="46" y="62"/>
                  </a:moveTo>
                  <a:cubicBezTo>
                    <a:pt x="46" y="62"/>
                    <a:pt x="46" y="62"/>
                    <a:pt x="46" y="62"/>
                  </a:cubicBezTo>
                  <a:cubicBezTo>
                    <a:pt x="45" y="64"/>
                    <a:pt x="43" y="65"/>
                    <a:pt x="42" y="66"/>
                  </a:cubicBezTo>
                  <a:cubicBezTo>
                    <a:pt x="47" y="65"/>
                    <a:pt x="52" y="62"/>
                    <a:pt x="57" y="58"/>
                  </a:cubicBezTo>
                  <a:cubicBezTo>
                    <a:pt x="55" y="57"/>
                    <a:pt x="53" y="56"/>
                    <a:pt x="50" y="56"/>
                  </a:cubicBezTo>
                  <a:cubicBezTo>
                    <a:pt x="49" y="58"/>
                    <a:pt x="48" y="60"/>
                    <a:pt x="46" y="62"/>
                  </a:cubicBezTo>
                  <a:close/>
                  <a:moveTo>
                    <a:pt x="46" y="5"/>
                  </a:moveTo>
                  <a:cubicBezTo>
                    <a:pt x="46" y="5"/>
                    <a:pt x="46" y="5"/>
                    <a:pt x="46" y="5"/>
                  </a:cubicBezTo>
                  <a:cubicBezTo>
                    <a:pt x="48" y="7"/>
                    <a:pt x="49" y="9"/>
                    <a:pt x="50" y="11"/>
                  </a:cubicBezTo>
                  <a:cubicBezTo>
                    <a:pt x="53" y="11"/>
                    <a:pt x="55" y="10"/>
                    <a:pt x="57" y="9"/>
                  </a:cubicBezTo>
                  <a:cubicBezTo>
                    <a:pt x="52" y="5"/>
                    <a:pt x="47" y="3"/>
                    <a:pt x="42" y="1"/>
                  </a:cubicBezTo>
                  <a:cubicBezTo>
                    <a:pt x="43" y="2"/>
                    <a:pt x="45" y="4"/>
                    <a:pt x="46" y="5"/>
                  </a:cubicBezTo>
                  <a:close/>
                  <a:moveTo>
                    <a:pt x="49" y="15"/>
                  </a:moveTo>
                  <a:cubicBezTo>
                    <a:pt x="44" y="16"/>
                    <a:pt x="40" y="17"/>
                    <a:pt x="35" y="17"/>
                  </a:cubicBezTo>
                  <a:cubicBezTo>
                    <a:pt x="35" y="32"/>
                    <a:pt x="35" y="32"/>
                    <a:pt x="35" y="32"/>
                  </a:cubicBezTo>
                  <a:cubicBezTo>
                    <a:pt x="53" y="32"/>
                    <a:pt x="53" y="32"/>
                    <a:pt x="53" y="32"/>
                  </a:cubicBezTo>
                  <a:cubicBezTo>
                    <a:pt x="53" y="26"/>
                    <a:pt x="51" y="20"/>
                    <a:pt x="49" y="15"/>
                  </a:cubicBezTo>
                  <a:close/>
                  <a:moveTo>
                    <a:pt x="23" y="7"/>
                  </a:moveTo>
                  <a:cubicBezTo>
                    <a:pt x="22" y="9"/>
                    <a:pt x="21" y="10"/>
                    <a:pt x="20" y="12"/>
                  </a:cubicBezTo>
                  <a:cubicBezTo>
                    <a:pt x="23" y="13"/>
                    <a:pt x="27" y="14"/>
                    <a:pt x="32" y="14"/>
                  </a:cubicBezTo>
                  <a:cubicBezTo>
                    <a:pt x="32" y="0"/>
                    <a:pt x="32" y="0"/>
                    <a:pt x="32" y="0"/>
                  </a:cubicBezTo>
                  <a:cubicBezTo>
                    <a:pt x="29" y="2"/>
                    <a:pt x="26" y="4"/>
                    <a:pt x="23" y="7"/>
                  </a:cubicBezTo>
                  <a:close/>
                  <a:moveTo>
                    <a:pt x="14" y="32"/>
                  </a:moveTo>
                  <a:cubicBezTo>
                    <a:pt x="32" y="32"/>
                    <a:pt x="32" y="32"/>
                    <a:pt x="32" y="32"/>
                  </a:cubicBezTo>
                  <a:cubicBezTo>
                    <a:pt x="32" y="17"/>
                    <a:pt x="32" y="17"/>
                    <a:pt x="32" y="17"/>
                  </a:cubicBezTo>
                  <a:cubicBezTo>
                    <a:pt x="27" y="17"/>
                    <a:pt x="22" y="16"/>
                    <a:pt x="18" y="15"/>
                  </a:cubicBezTo>
                  <a:cubicBezTo>
                    <a:pt x="15" y="20"/>
                    <a:pt x="14" y="26"/>
                    <a:pt x="14" y="32"/>
                  </a:cubicBezTo>
                  <a:close/>
                  <a:moveTo>
                    <a:pt x="15" y="14"/>
                  </a:moveTo>
                  <a:cubicBezTo>
                    <a:pt x="12" y="14"/>
                    <a:pt x="10" y="13"/>
                    <a:pt x="8" y="12"/>
                  </a:cubicBezTo>
                  <a:cubicBezTo>
                    <a:pt x="3" y="17"/>
                    <a:pt x="0" y="24"/>
                    <a:pt x="0" y="32"/>
                  </a:cubicBezTo>
                  <a:cubicBezTo>
                    <a:pt x="10" y="32"/>
                    <a:pt x="10" y="32"/>
                    <a:pt x="10" y="32"/>
                  </a:cubicBezTo>
                  <a:cubicBezTo>
                    <a:pt x="11" y="25"/>
                    <a:pt x="12" y="20"/>
                    <a:pt x="15" y="14"/>
                  </a:cubicBezTo>
                  <a:close/>
                  <a:moveTo>
                    <a:pt x="21" y="5"/>
                  </a:moveTo>
                  <a:cubicBezTo>
                    <a:pt x="22" y="4"/>
                    <a:pt x="23" y="2"/>
                    <a:pt x="25" y="1"/>
                  </a:cubicBezTo>
                  <a:cubicBezTo>
                    <a:pt x="19" y="3"/>
                    <a:pt x="14" y="5"/>
                    <a:pt x="10" y="9"/>
                  </a:cubicBezTo>
                  <a:cubicBezTo>
                    <a:pt x="12" y="10"/>
                    <a:pt x="14" y="11"/>
                    <a:pt x="16" y="11"/>
                  </a:cubicBezTo>
                  <a:cubicBezTo>
                    <a:pt x="17" y="9"/>
                    <a:pt x="19" y="7"/>
                    <a:pt x="21" y="5"/>
                  </a:cubicBezTo>
                  <a:close/>
                  <a:moveTo>
                    <a:pt x="10" y="35"/>
                  </a:moveTo>
                  <a:cubicBezTo>
                    <a:pt x="0" y="35"/>
                    <a:pt x="0" y="35"/>
                    <a:pt x="0" y="35"/>
                  </a:cubicBezTo>
                  <a:cubicBezTo>
                    <a:pt x="0" y="43"/>
                    <a:pt x="3" y="50"/>
                    <a:pt x="8" y="55"/>
                  </a:cubicBezTo>
                  <a:cubicBezTo>
                    <a:pt x="10" y="54"/>
                    <a:pt x="12" y="54"/>
                    <a:pt x="15" y="53"/>
                  </a:cubicBezTo>
                  <a:cubicBezTo>
                    <a:pt x="12" y="47"/>
                    <a:pt x="10" y="41"/>
                    <a:pt x="10" y="35"/>
                  </a:cubicBezTo>
                  <a:close/>
                  <a:moveTo>
                    <a:pt x="21" y="62"/>
                  </a:moveTo>
                  <a:cubicBezTo>
                    <a:pt x="19" y="60"/>
                    <a:pt x="17" y="58"/>
                    <a:pt x="16" y="56"/>
                  </a:cubicBezTo>
                  <a:cubicBezTo>
                    <a:pt x="14" y="56"/>
                    <a:pt x="12" y="57"/>
                    <a:pt x="10" y="58"/>
                  </a:cubicBezTo>
                  <a:cubicBezTo>
                    <a:pt x="14" y="62"/>
                    <a:pt x="19" y="65"/>
                    <a:pt x="25" y="66"/>
                  </a:cubicBezTo>
                  <a:cubicBezTo>
                    <a:pt x="23" y="65"/>
                    <a:pt x="22" y="64"/>
                    <a:pt x="21" y="62"/>
                  </a:cubicBezTo>
                  <a:close/>
                  <a:moveTo>
                    <a:pt x="18" y="52"/>
                  </a:moveTo>
                  <a:cubicBezTo>
                    <a:pt x="22" y="51"/>
                    <a:pt x="27" y="50"/>
                    <a:pt x="32" y="50"/>
                  </a:cubicBezTo>
                  <a:cubicBezTo>
                    <a:pt x="32" y="35"/>
                    <a:pt x="32" y="35"/>
                    <a:pt x="32" y="35"/>
                  </a:cubicBezTo>
                  <a:cubicBezTo>
                    <a:pt x="14" y="35"/>
                    <a:pt x="14" y="35"/>
                    <a:pt x="14" y="35"/>
                  </a:cubicBezTo>
                  <a:cubicBezTo>
                    <a:pt x="14" y="41"/>
                    <a:pt x="15" y="47"/>
                    <a:pt x="18" y="52"/>
                  </a:cubicBezTo>
                  <a:close/>
                  <a:moveTo>
                    <a:pt x="23" y="60"/>
                  </a:moveTo>
                  <a:cubicBezTo>
                    <a:pt x="26" y="63"/>
                    <a:pt x="29" y="65"/>
                    <a:pt x="32" y="67"/>
                  </a:cubicBezTo>
                  <a:cubicBezTo>
                    <a:pt x="32" y="54"/>
                    <a:pt x="32" y="54"/>
                    <a:pt x="32" y="54"/>
                  </a:cubicBezTo>
                  <a:cubicBezTo>
                    <a:pt x="27" y="54"/>
                    <a:pt x="23" y="54"/>
                    <a:pt x="20" y="55"/>
                  </a:cubicBezTo>
                  <a:cubicBezTo>
                    <a:pt x="21" y="57"/>
                    <a:pt x="22" y="58"/>
                    <a:pt x="23" y="60"/>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6" name="Freeform 191"/>
            <p:cNvSpPr>
              <a:spLocks noEditPoints="1"/>
            </p:cNvSpPr>
            <p:nvPr/>
          </p:nvSpPr>
          <p:spPr bwMode="auto">
            <a:xfrm>
              <a:off x="4248123" y="2478325"/>
              <a:ext cx="576661" cy="57666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67" name="组合 66"/>
          <p:cNvGrpSpPr/>
          <p:nvPr/>
        </p:nvGrpSpPr>
        <p:grpSpPr>
          <a:xfrm>
            <a:off x="2782895" y="1732482"/>
            <a:ext cx="634543" cy="634547"/>
            <a:chOff x="3033145" y="2315118"/>
            <a:chExt cx="899446" cy="899451"/>
          </a:xfrm>
        </p:grpSpPr>
        <p:sp>
          <p:nvSpPr>
            <p:cNvPr id="68" name="Oval 208"/>
            <p:cNvSpPr>
              <a:spLocks noChangeArrowheads="1"/>
            </p:cNvSpPr>
            <p:nvPr/>
          </p:nvSpPr>
          <p:spPr bwMode="auto">
            <a:xfrm>
              <a:off x="3033145" y="2315118"/>
              <a:ext cx="899446" cy="899451"/>
            </a:xfrm>
            <a:prstGeom prst="ellipse">
              <a:avLst/>
            </a:pr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69" name="Oval 209"/>
            <p:cNvSpPr>
              <a:spLocks noChangeArrowheads="1"/>
            </p:cNvSpPr>
            <p:nvPr/>
          </p:nvSpPr>
          <p:spPr bwMode="auto">
            <a:xfrm>
              <a:off x="3083920" y="2369520"/>
              <a:ext cx="797896" cy="794274"/>
            </a:xfrm>
            <a:prstGeom prst="ellipse">
              <a:avLst/>
            </a:prstGeom>
            <a:solidFill>
              <a:srgbClr val="E5450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0" name="Freeform 210"/>
            <p:cNvSpPr/>
            <p:nvPr/>
          </p:nvSpPr>
          <p:spPr bwMode="auto">
            <a:xfrm>
              <a:off x="3058533" y="2590756"/>
              <a:ext cx="667331" cy="598425"/>
            </a:xfrm>
            <a:custGeom>
              <a:avLst/>
              <a:gdLst>
                <a:gd name="T0" fmla="*/ 33 w 184"/>
                <a:gd name="T1" fmla="*/ 0 h 165"/>
                <a:gd name="T2" fmla="*/ 0 w 184"/>
                <a:gd name="T3" fmla="*/ 35 h 165"/>
                <a:gd name="T4" fmla="*/ 26 w 184"/>
                <a:gd name="T5" fmla="*/ 125 h 165"/>
                <a:gd name="T6" fmla="*/ 90 w 184"/>
                <a:gd name="T7" fmla="*/ 161 h 165"/>
                <a:gd name="T8" fmla="*/ 123 w 184"/>
                <a:gd name="T9" fmla="*/ 165 h 165"/>
                <a:gd name="T10" fmla="*/ 165 w 184"/>
                <a:gd name="T11" fmla="*/ 123 h 165"/>
                <a:gd name="T12" fmla="*/ 156 w 184"/>
                <a:gd name="T13" fmla="*/ 102 h 165"/>
                <a:gd name="T14" fmla="*/ 170 w 184"/>
                <a:gd name="T15" fmla="*/ 87 h 165"/>
                <a:gd name="T16" fmla="*/ 184 w 184"/>
                <a:gd name="T17" fmla="*/ 31 h 165"/>
                <a:gd name="T18" fmla="*/ 83 w 184"/>
                <a:gd name="T19" fmla="*/ 28 h 165"/>
                <a:gd name="T20" fmla="*/ 76 w 184"/>
                <a:gd name="T21" fmla="*/ 5 h 165"/>
                <a:gd name="T22" fmla="*/ 50 w 184"/>
                <a:gd name="T23" fmla="*/ 0 h 165"/>
                <a:gd name="T24" fmla="*/ 33 w 184"/>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65">
                  <a:moveTo>
                    <a:pt x="33" y="0"/>
                  </a:moveTo>
                  <a:lnTo>
                    <a:pt x="0" y="35"/>
                  </a:lnTo>
                  <a:lnTo>
                    <a:pt x="26" y="125"/>
                  </a:lnTo>
                  <a:lnTo>
                    <a:pt x="90" y="161"/>
                  </a:lnTo>
                  <a:lnTo>
                    <a:pt x="123" y="165"/>
                  </a:lnTo>
                  <a:lnTo>
                    <a:pt x="165" y="123"/>
                  </a:lnTo>
                  <a:lnTo>
                    <a:pt x="156" y="102"/>
                  </a:lnTo>
                  <a:lnTo>
                    <a:pt x="170" y="87"/>
                  </a:lnTo>
                  <a:lnTo>
                    <a:pt x="184" y="31"/>
                  </a:lnTo>
                  <a:lnTo>
                    <a:pt x="83" y="28"/>
                  </a:lnTo>
                  <a:lnTo>
                    <a:pt x="76" y="5"/>
                  </a:lnTo>
                  <a:lnTo>
                    <a:pt x="50" y="0"/>
                  </a:lnTo>
                  <a:lnTo>
                    <a:pt x="33" y="0"/>
                  </a:lnTo>
                  <a:close/>
                </a:path>
              </a:pathLst>
            </a:custGeom>
            <a:solidFill>
              <a:srgbClr val="912D09"/>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1" name="Oval 211"/>
            <p:cNvSpPr>
              <a:spLocks noChangeArrowheads="1"/>
            </p:cNvSpPr>
            <p:nvPr/>
          </p:nvSpPr>
          <p:spPr bwMode="auto">
            <a:xfrm>
              <a:off x="3392198" y="2949811"/>
              <a:ext cx="101550"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2" name="Oval 212"/>
            <p:cNvSpPr>
              <a:spLocks noChangeArrowheads="1"/>
            </p:cNvSpPr>
            <p:nvPr/>
          </p:nvSpPr>
          <p:spPr bwMode="auto">
            <a:xfrm>
              <a:off x="3573538" y="2949811"/>
              <a:ext cx="94297" cy="94297"/>
            </a:xfrm>
            <a:prstGeom prst="ellipse">
              <a:avLst/>
            </a:pr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3" name="Freeform 213"/>
            <p:cNvSpPr>
              <a:spLocks noEditPoints="1"/>
            </p:cNvSpPr>
            <p:nvPr/>
          </p:nvSpPr>
          <p:spPr bwMode="auto">
            <a:xfrm>
              <a:off x="3178217" y="2583503"/>
              <a:ext cx="591168" cy="340921"/>
            </a:xfrm>
            <a:custGeom>
              <a:avLst/>
              <a:gdLst>
                <a:gd name="T0" fmla="*/ 66 w 69"/>
                <a:gd name="T1" fmla="*/ 12 h 40"/>
                <a:gd name="T2" fmla="*/ 26 w 69"/>
                <a:gd name="T3" fmla="*/ 12 h 40"/>
                <a:gd name="T4" fmla="*/ 22 w 69"/>
                <a:gd name="T5" fmla="*/ 8 h 40"/>
                <a:gd name="T6" fmla="*/ 21 w 69"/>
                <a:gd name="T7" fmla="*/ 4 h 40"/>
                <a:gd name="T8" fmla="*/ 17 w 69"/>
                <a:gd name="T9" fmla="*/ 0 h 40"/>
                <a:gd name="T10" fmla="*/ 4 w 69"/>
                <a:gd name="T11" fmla="*/ 0 h 40"/>
                <a:gd name="T12" fmla="*/ 0 w 69"/>
                <a:gd name="T13" fmla="*/ 3 h 40"/>
                <a:gd name="T14" fmla="*/ 4 w 69"/>
                <a:gd name="T15" fmla="*/ 7 h 40"/>
                <a:gd name="T16" fmla="*/ 9 w 69"/>
                <a:gd name="T17" fmla="*/ 7 h 40"/>
                <a:gd name="T18" fmla="*/ 14 w 69"/>
                <a:gd name="T19" fmla="*/ 11 h 40"/>
                <a:gd name="T20" fmla="*/ 24 w 69"/>
                <a:gd name="T21" fmla="*/ 36 h 40"/>
                <a:gd name="T22" fmla="*/ 29 w 69"/>
                <a:gd name="T23" fmla="*/ 40 h 40"/>
                <a:gd name="T24" fmla="*/ 54 w 69"/>
                <a:gd name="T25" fmla="*/ 40 h 40"/>
                <a:gd name="T26" fmla="*/ 60 w 69"/>
                <a:gd name="T27" fmla="*/ 36 h 40"/>
                <a:gd name="T28" fmla="*/ 68 w 69"/>
                <a:gd name="T29" fmla="*/ 16 h 40"/>
                <a:gd name="T30" fmla="*/ 66 w 69"/>
                <a:gd name="T31" fmla="*/ 12 h 40"/>
                <a:gd name="T32" fmla="*/ 53 w 69"/>
                <a:gd name="T33" fmla="*/ 34 h 40"/>
                <a:gd name="T34" fmla="*/ 31 w 69"/>
                <a:gd name="T35" fmla="*/ 34 h 40"/>
                <a:gd name="T36" fmla="*/ 26 w 69"/>
                <a:gd name="T37" fmla="*/ 18 h 40"/>
                <a:gd name="T38" fmla="*/ 59 w 69"/>
                <a:gd name="T39" fmla="*/ 18 h 40"/>
                <a:gd name="T40" fmla="*/ 53 w 69"/>
                <a:gd name="T4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2"/>
                  </a:moveTo>
                  <a:cubicBezTo>
                    <a:pt x="26" y="12"/>
                    <a:pt x="26" y="12"/>
                    <a:pt x="26" y="12"/>
                  </a:cubicBezTo>
                  <a:cubicBezTo>
                    <a:pt x="24" y="12"/>
                    <a:pt x="22" y="10"/>
                    <a:pt x="22" y="8"/>
                  </a:cubicBezTo>
                  <a:cubicBezTo>
                    <a:pt x="21" y="4"/>
                    <a:pt x="21" y="4"/>
                    <a:pt x="21" y="4"/>
                  </a:cubicBezTo>
                  <a:cubicBezTo>
                    <a:pt x="21" y="1"/>
                    <a:pt x="19" y="0"/>
                    <a:pt x="17" y="0"/>
                  </a:cubicBezTo>
                  <a:cubicBezTo>
                    <a:pt x="4" y="0"/>
                    <a:pt x="4" y="0"/>
                    <a:pt x="4" y="0"/>
                  </a:cubicBezTo>
                  <a:cubicBezTo>
                    <a:pt x="2" y="0"/>
                    <a:pt x="0" y="1"/>
                    <a:pt x="0" y="3"/>
                  </a:cubicBezTo>
                  <a:cubicBezTo>
                    <a:pt x="0" y="5"/>
                    <a:pt x="1" y="7"/>
                    <a:pt x="4" y="7"/>
                  </a:cubicBezTo>
                  <a:cubicBezTo>
                    <a:pt x="9" y="7"/>
                    <a:pt x="9" y="7"/>
                    <a:pt x="9" y="7"/>
                  </a:cubicBezTo>
                  <a:cubicBezTo>
                    <a:pt x="11" y="7"/>
                    <a:pt x="13" y="9"/>
                    <a:pt x="14" y="11"/>
                  </a:cubicBezTo>
                  <a:cubicBezTo>
                    <a:pt x="24" y="36"/>
                    <a:pt x="24" y="36"/>
                    <a:pt x="24" y="36"/>
                  </a:cubicBezTo>
                  <a:cubicBezTo>
                    <a:pt x="25" y="38"/>
                    <a:pt x="27" y="40"/>
                    <a:pt x="29" y="40"/>
                  </a:cubicBezTo>
                  <a:cubicBezTo>
                    <a:pt x="54" y="40"/>
                    <a:pt x="54" y="40"/>
                    <a:pt x="54" y="40"/>
                  </a:cubicBezTo>
                  <a:cubicBezTo>
                    <a:pt x="56" y="40"/>
                    <a:pt x="59" y="38"/>
                    <a:pt x="60" y="36"/>
                  </a:cubicBezTo>
                  <a:cubicBezTo>
                    <a:pt x="68" y="16"/>
                    <a:pt x="68" y="16"/>
                    <a:pt x="68" y="16"/>
                  </a:cubicBezTo>
                  <a:cubicBezTo>
                    <a:pt x="69" y="14"/>
                    <a:pt x="68" y="12"/>
                    <a:pt x="66" y="12"/>
                  </a:cubicBezTo>
                  <a:close/>
                  <a:moveTo>
                    <a:pt x="53" y="34"/>
                  </a:moveTo>
                  <a:cubicBezTo>
                    <a:pt x="31" y="34"/>
                    <a:pt x="31" y="34"/>
                    <a:pt x="31" y="34"/>
                  </a:cubicBezTo>
                  <a:cubicBezTo>
                    <a:pt x="26" y="18"/>
                    <a:pt x="26" y="18"/>
                    <a:pt x="26" y="18"/>
                  </a:cubicBezTo>
                  <a:cubicBezTo>
                    <a:pt x="59" y="18"/>
                    <a:pt x="59" y="18"/>
                    <a:pt x="59" y="18"/>
                  </a:cubicBezTo>
                  <a:lnTo>
                    <a:pt x="53" y="34"/>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4" name="Oval 214"/>
            <p:cNvSpPr>
              <a:spLocks noChangeArrowheads="1"/>
            </p:cNvSpPr>
            <p:nvPr/>
          </p:nvSpPr>
          <p:spPr bwMode="auto">
            <a:xfrm>
              <a:off x="3410332" y="2942558"/>
              <a:ext cx="94297"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5" name="Oval 215"/>
            <p:cNvSpPr>
              <a:spLocks noChangeArrowheads="1"/>
            </p:cNvSpPr>
            <p:nvPr/>
          </p:nvSpPr>
          <p:spPr bwMode="auto">
            <a:xfrm>
              <a:off x="3580792" y="2942558"/>
              <a:ext cx="101550" cy="942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76" name="Freeform 216"/>
            <p:cNvSpPr>
              <a:spLocks noEditPoints="1"/>
            </p:cNvSpPr>
            <p:nvPr/>
          </p:nvSpPr>
          <p:spPr bwMode="auto">
            <a:xfrm>
              <a:off x="3185471" y="2565368"/>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
        <p:nvSpPr>
          <p:cNvPr id="77" name="TextBox 25"/>
          <p:cNvSpPr/>
          <p:nvPr/>
        </p:nvSpPr>
        <p:spPr>
          <a:xfrm flipH="1">
            <a:off x="8958856" y="413370"/>
            <a:ext cx="3229061" cy="458999"/>
          </a:xfrm>
          <a:prstGeom prst="rect">
            <a:avLst/>
          </a:prstGeom>
          <a:solidFill>
            <a:schemeClr val="accent1"/>
          </a:solidFill>
          <a:ln w="9525">
            <a:noFill/>
          </a:ln>
        </p:spPr>
        <p:txBody>
          <a:bodyPr wrap="square" lIns="91375" tIns="45688" rIns="91375" bIns="45688" rtlCol="0" anchor="t">
            <a:spAutoFit/>
          </a:bodyPr>
          <a:lstStyle/>
          <a:p>
            <a:pPr algn="ctr" defTabSz="608843"/>
            <a:r>
              <a:rPr lang="zh-CN" altLang="en-US" sz="24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本   任   务  导  读</a:t>
            </a:r>
          </a:p>
        </p:txBody>
      </p:sp>
      <p:sp>
        <p:nvSpPr>
          <p:cNvPr id="79" name="内容占位符 2"/>
          <p:cNvSpPr txBox="1"/>
          <p:nvPr/>
        </p:nvSpPr>
        <p:spPr>
          <a:xfrm>
            <a:off x="840102" y="3394387"/>
            <a:ext cx="10537384" cy="2395472"/>
          </a:xfrm>
          <a:prstGeom prst="rect">
            <a:avLst/>
          </a:prstGeom>
        </p:spPr>
        <p:txBody>
          <a:bodyPr/>
          <a:lstStyle>
            <a:lvl1pPr marL="0" indent="536575" algn="l" defTabSz="913765" rtl="0" eaLnBrk="1" latinLnBrk="0" hangingPunct="1">
              <a:lnSpc>
                <a:spcPct val="130000"/>
              </a:lnSpc>
              <a:spcBef>
                <a:spcPts val="0"/>
              </a:spcBef>
              <a:buFont typeface="Arial" panose="020B0604020202020204" pitchFamily="34" charset="0"/>
              <a:buNone/>
              <a:defRPr sz="20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36468" defTabSz="913582"/>
            <a:r>
              <a:rPr lang="en-US" altLang="zh-CN" dirty="0">
                <a:solidFill>
                  <a:prstClr val="black"/>
                </a:solidFill>
                <a:latin typeface="Times New Roman"/>
                <a:ea typeface="微软雅黑"/>
              </a:rPr>
              <a:t>        </a:t>
            </a:r>
            <a:r>
              <a:rPr lang="zh-CN" altLang="en-US" dirty="0">
                <a:solidFill>
                  <a:prstClr val="black"/>
                </a:solidFill>
                <a:latin typeface="Times New Roman"/>
                <a:ea typeface="微软雅黑"/>
              </a:rPr>
              <a:t>近几年，短视频营销和直播营销呈</a:t>
            </a:r>
            <a:r>
              <a:rPr lang="en-US" altLang="zh-CN" dirty="0">
                <a:solidFill>
                  <a:prstClr val="black"/>
                </a:solidFill>
                <a:latin typeface="Times New Roman"/>
                <a:ea typeface="微软雅黑"/>
              </a:rPr>
              <a:t>“</a:t>
            </a:r>
            <a:r>
              <a:rPr lang="zh-CN" altLang="en-US" dirty="0">
                <a:solidFill>
                  <a:prstClr val="black"/>
                </a:solidFill>
                <a:latin typeface="Times New Roman"/>
                <a:ea typeface="微软雅黑"/>
              </a:rPr>
              <a:t>井喷</a:t>
            </a:r>
            <a:r>
              <a:rPr lang="en-US" altLang="zh-CN" dirty="0">
                <a:solidFill>
                  <a:prstClr val="black"/>
                </a:solidFill>
                <a:latin typeface="Times New Roman"/>
                <a:ea typeface="微软雅黑"/>
              </a:rPr>
              <a:t>”</a:t>
            </a:r>
            <a:r>
              <a:rPr lang="zh-CN" altLang="en-US" dirty="0">
                <a:solidFill>
                  <a:prstClr val="black"/>
                </a:solidFill>
                <a:latin typeface="Times New Roman"/>
                <a:ea typeface="微软雅黑"/>
              </a:rPr>
              <a:t>式发展，成为企业重要的营销工具。</a:t>
            </a:r>
          </a:p>
          <a:p>
            <a:pPr indent="536468" defTabSz="913582"/>
            <a:r>
              <a:rPr lang="zh-CN" altLang="en-US" dirty="0">
                <a:solidFill>
                  <a:prstClr val="black"/>
                </a:solidFill>
                <a:latin typeface="Times New Roman"/>
                <a:ea typeface="微软雅黑"/>
              </a:rPr>
              <a:t>这两种方式，是时下营销的新趋势，本小节就将对其进行详细介绍。</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dirty="0">
              <a:solidFill>
                <a:prstClr val="white"/>
              </a:solidFill>
              <a:latin typeface="Arial" panose="020B0604020202020204"/>
              <a:ea typeface="微软雅黑" panose="020B0503020204020204" pitchFamily="34" charset="-122"/>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sp>
        <p:nvSpPr>
          <p:cNvPr id="46" name="文本框 45"/>
          <p:cNvSpPr txBox="1"/>
          <p:nvPr/>
        </p:nvSpPr>
        <p:spPr>
          <a:xfrm>
            <a:off x="1779203" y="1424520"/>
            <a:ext cx="1781398" cy="460268"/>
          </a:xfrm>
          <a:prstGeom prst="rect">
            <a:avLst/>
          </a:prstGeom>
          <a:noFill/>
        </p:spPr>
        <p:txBody>
          <a:bodyPr wrap="square" rtlCol="0" anchor="t">
            <a:spAutoFit/>
          </a:bodyPr>
          <a:lstStyle/>
          <a:p>
            <a:pPr defTabSz="608843"/>
            <a:r>
              <a:rPr lang="zh-CN" altLang="en-US" sz="2400" b="1" dirty="0">
                <a:solidFill>
                  <a:prstClr val="black"/>
                </a:solidFill>
                <a:latin typeface="Times New Roman"/>
                <a:ea typeface="微软雅黑"/>
                <a:sym typeface="+mn-ea"/>
              </a:rPr>
              <a:t>知识目标：</a:t>
            </a:r>
          </a:p>
        </p:txBody>
      </p:sp>
      <p:sp>
        <p:nvSpPr>
          <p:cNvPr id="48" name="文本框 47"/>
          <p:cNvSpPr txBox="1"/>
          <p:nvPr/>
        </p:nvSpPr>
        <p:spPr>
          <a:xfrm>
            <a:off x="1760113" y="4562054"/>
            <a:ext cx="1722356" cy="460268"/>
          </a:xfrm>
          <a:prstGeom prst="rect">
            <a:avLst/>
          </a:prstGeom>
          <a:noFill/>
        </p:spPr>
        <p:txBody>
          <a:bodyPr wrap="square" rtlCol="0" anchor="t">
            <a:spAutoFit/>
          </a:bodyPr>
          <a:lstStyle/>
          <a:p>
            <a:pPr defTabSz="608843"/>
            <a:r>
              <a:rPr lang="en-US" altLang="zh-CN" sz="2400" b="1" dirty="0">
                <a:solidFill>
                  <a:prstClr val="black"/>
                </a:solidFill>
                <a:latin typeface="Times New Roman"/>
                <a:ea typeface="微软雅黑"/>
                <a:sym typeface="+mn-ea"/>
              </a:rPr>
              <a:t> </a:t>
            </a:r>
            <a:r>
              <a:rPr lang="zh-CN" altLang="en-US" sz="2400" b="1" dirty="0">
                <a:solidFill>
                  <a:prstClr val="black"/>
                </a:solidFill>
                <a:latin typeface="Times New Roman"/>
                <a:ea typeface="微软雅黑"/>
                <a:sym typeface="+mn-ea"/>
              </a:rPr>
              <a:t>技能目标：</a:t>
            </a:r>
          </a:p>
        </p:txBody>
      </p:sp>
      <p:sp>
        <p:nvSpPr>
          <p:cNvPr id="49" name="文本框 48"/>
          <p:cNvSpPr txBox="1"/>
          <p:nvPr/>
        </p:nvSpPr>
        <p:spPr>
          <a:xfrm>
            <a:off x="2419440" y="1884948"/>
            <a:ext cx="6600658" cy="3137444"/>
          </a:xfrm>
          <a:prstGeom prst="rect">
            <a:avLst/>
          </a:prstGeom>
          <a:noFill/>
        </p:spPr>
        <p:txBody>
          <a:bodyPr wrap="square">
            <a:spAutoFit/>
          </a:bodyPr>
          <a:lstStyle/>
          <a:p>
            <a:pPr defTabSz="608843">
              <a:lnSpc>
                <a:spcPct val="150000"/>
              </a:lnSpc>
            </a:pPr>
            <a:r>
              <a:rPr sz="2200" dirty="0">
                <a:solidFill>
                  <a:prstClr val="black"/>
                </a:solidFill>
                <a:latin typeface="Times New Roman"/>
                <a:ea typeface="微软雅黑"/>
              </a:rPr>
              <a:t>1.了解短视频营销的基本概念和短视频的价值。</a:t>
            </a:r>
          </a:p>
          <a:p>
            <a:pPr defTabSz="608843">
              <a:lnSpc>
                <a:spcPct val="150000"/>
              </a:lnSpc>
            </a:pPr>
            <a:r>
              <a:rPr sz="2200" dirty="0">
                <a:solidFill>
                  <a:prstClr val="black"/>
                </a:solidFill>
                <a:latin typeface="Times New Roman"/>
                <a:ea typeface="微软雅黑"/>
              </a:rPr>
              <a:t>2.熟悉短视频的常见类型和主流平台。</a:t>
            </a:r>
          </a:p>
          <a:p>
            <a:pPr defTabSz="608843">
              <a:lnSpc>
                <a:spcPct val="150000"/>
              </a:lnSpc>
            </a:pPr>
            <a:r>
              <a:rPr sz="2200" dirty="0">
                <a:solidFill>
                  <a:prstClr val="black"/>
                </a:solidFill>
                <a:latin typeface="Times New Roman"/>
                <a:ea typeface="微软雅黑"/>
              </a:rPr>
              <a:t>3.掌握短视频营销的策略。</a:t>
            </a:r>
          </a:p>
          <a:p>
            <a:pPr defTabSz="608843">
              <a:lnSpc>
                <a:spcPct val="150000"/>
              </a:lnSpc>
            </a:pPr>
            <a:r>
              <a:rPr sz="2200" dirty="0">
                <a:solidFill>
                  <a:prstClr val="black"/>
                </a:solidFill>
                <a:latin typeface="Times New Roman"/>
                <a:ea typeface="微软雅黑"/>
              </a:rPr>
              <a:t>4.了解直播营销的基本概念</a:t>
            </a:r>
            <a:r>
              <a:rPr lang="zh-CN" altLang="en-US" sz="2200" dirty="0">
                <a:solidFill>
                  <a:prstClr val="black"/>
                </a:solidFill>
                <a:latin typeface="Times New Roman"/>
                <a:ea typeface="微软雅黑"/>
              </a:rPr>
              <a:t>、</a:t>
            </a:r>
            <a:r>
              <a:rPr sz="2200" dirty="0">
                <a:solidFill>
                  <a:prstClr val="black"/>
                </a:solidFill>
                <a:latin typeface="Times New Roman"/>
                <a:ea typeface="微软雅黑"/>
              </a:rPr>
              <a:t>优势和主要代表平台。</a:t>
            </a:r>
          </a:p>
          <a:p>
            <a:pPr defTabSz="608843">
              <a:lnSpc>
                <a:spcPct val="150000"/>
              </a:lnSpc>
            </a:pPr>
            <a:r>
              <a:rPr lang="en-US" sz="2200" dirty="0">
                <a:solidFill>
                  <a:prstClr val="black"/>
                </a:solidFill>
                <a:latin typeface="Times New Roman"/>
                <a:ea typeface="微软雅黑"/>
              </a:rPr>
              <a:t>5</a:t>
            </a:r>
            <a:r>
              <a:rPr sz="2200" dirty="0">
                <a:solidFill>
                  <a:prstClr val="black"/>
                </a:solidFill>
                <a:latin typeface="Times New Roman"/>
                <a:ea typeface="微软雅黑"/>
              </a:rPr>
              <a:t>.掌握直播营销的流程</a:t>
            </a:r>
            <a:r>
              <a:rPr lang="zh-CN" altLang="en-US" sz="2200" dirty="0">
                <a:solidFill>
                  <a:prstClr val="black"/>
                </a:solidFill>
                <a:latin typeface="Times New Roman"/>
                <a:ea typeface="微软雅黑"/>
              </a:rPr>
              <a:t>和策略</a:t>
            </a:r>
            <a:r>
              <a:rPr sz="2200" dirty="0">
                <a:solidFill>
                  <a:prstClr val="black"/>
                </a:solidFill>
                <a:latin typeface="Times New Roman"/>
                <a:ea typeface="微软雅黑"/>
              </a:rPr>
              <a:t>。</a:t>
            </a:r>
          </a:p>
          <a:p>
            <a:pPr defTabSz="608843">
              <a:lnSpc>
                <a:spcPct val="150000"/>
              </a:lnSpc>
            </a:pPr>
            <a:endParaRPr sz="2200" dirty="0">
              <a:solidFill>
                <a:prstClr val="black"/>
              </a:solidFill>
              <a:latin typeface="Times New Roman"/>
              <a:ea typeface="微软雅黑"/>
            </a:endParaRPr>
          </a:p>
        </p:txBody>
      </p:sp>
      <p:sp>
        <p:nvSpPr>
          <p:cNvPr id="81" name="文本框 80"/>
          <p:cNvSpPr txBox="1"/>
          <p:nvPr/>
        </p:nvSpPr>
        <p:spPr>
          <a:xfrm>
            <a:off x="2419726" y="5156911"/>
            <a:ext cx="6763089" cy="429796"/>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提升学生运用短视频和直播进行营销活动能力。</a:t>
            </a:r>
            <a:endParaRPr lang="en-US" altLang="zh-CN" sz="2200" dirty="0">
              <a:solidFill>
                <a:prstClr val="black"/>
              </a:solidFill>
              <a:latin typeface="Times New Roman"/>
              <a:ea typeface="微软雅黑"/>
            </a:endParaRPr>
          </a:p>
        </p:txBody>
      </p:sp>
      <p:grpSp>
        <p:nvGrpSpPr>
          <p:cNvPr id="82" name="组合 81"/>
          <p:cNvGrpSpPr/>
          <p:nvPr/>
        </p:nvGrpSpPr>
        <p:grpSpPr>
          <a:xfrm>
            <a:off x="1156191" y="1888790"/>
            <a:ext cx="766341" cy="623825"/>
            <a:chOff x="3721100" y="3419475"/>
            <a:chExt cx="858838" cy="682626"/>
          </a:xfrm>
          <a:solidFill>
            <a:schemeClr val="accent1">
              <a:lumMod val="50000"/>
            </a:schemeClr>
          </a:solidFill>
        </p:grpSpPr>
        <p:sp>
          <p:nvSpPr>
            <p:cNvPr id="83"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4"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5"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6"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87"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grpSp>
        <p:nvGrpSpPr>
          <p:cNvPr id="88" name="组合 87"/>
          <p:cNvGrpSpPr/>
          <p:nvPr/>
        </p:nvGrpSpPr>
        <p:grpSpPr>
          <a:xfrm>
            <a:off x="1284056" y="5156486"/>
            <a:ext cx="766341" cy="623825"/>
            <a:chOff x="3721100" y="3419475"/>
            <a:chExt cx="858838" cy="682626"/>
          </a:xfrm>
          <a:solidFill>
            <a:schemeClr val="accent1">
              <a:lumMod val="50000"/>
            </a:schemeClr>
          </a:solidFill>
        </p:grpSpPr>
        <p:sp>
          <p:nvSpPr>
            <p:cNvPr id="89"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0"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1"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2"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sp>
          <p:nvSpPr>
            <p:cNvPr id="93"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Times New Roman"/>
                <a:ea typeface="微软雅黑"/>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06" y="219295"/>
            <a:ext cx="12187592" cy="1166354"/>
            <a:chOff x="2" y="0"/>
            <a:chExt cx="12192000" cy="2333298"/>
          </a:xfrm>
          <a:solidFill>
            <a:srgbClr val="1A92C0"/>
          </a:solidFill>
        </p:grpSpPr>
        <p:sp>
          <p:nvSpPr>
            <p:cNvPr id="61" name="矩形 60"/>
            <p:cNvSpPr/>
            <p:nvPr/>
          </p:nvSpPr>
          <p:spPr>
            <a:xfrm>
              <a:off x="2" y="0"/>
              <a:ext cx="12192000" cy="2333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nvGrpSpPr>
            <p:cNvPr id="64" name="组合 63"/>
            <p:cNvGrpSpPr/>
            <p:nvPr/>
          </p:nvGrpSpPr>
          <p:grpSpPr>
            <a:xfrm>
              <a:off x="2" y="0"/>
              <a:ext cx="12191998" cy="2333298"/>
              <a:chOff x="2118360" y="0"/>
              <a:chExt cx="7955281" cy="6858001"/>
            </a:xfrm>
            <a:grpFill/>
          </p:grpSpPr>
          <p:sp>
            <p:nvSpPr>
              <p:cNvPr id="62" name="等腰三角形 61"/>
              <p:cNvSpPr/>
              <p:nvPr/>
            </p:nvSpPr>
            <p:spPr>
              <a:xfrm flipV="1">
                <a:off x="2118360" y="0"/>
                <a:ext cx="7955281" cy="6858001"/>
              </a:xfrm>
              <a:prstGeom prst="triangle">
                <a:avLst/>
              </a:prstGeom>
              <a:grp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63" name="等腰三角形 62"/>
              <p:cNvSpPr/>
              <p:nvPr/>
            </p:nvSpPr>
            <p:spPr>
              <a:xfrm>
                <a:off x="3444240" y="2286004"/>
                <a:ext cx="5303520" cy="4571997"/>
              </a:xfrm>
              <a:prstGeom prst="triangle">
                <a:avLst/>
              </a:prstGeom>
              <a:grp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grpSp>
      </p:grpSp>
      <p:sp>
        <p:nvSpPr>
          <p:cNvPr id="35" name="矩形 34"/>
          <p:cNvSpPr/>
          <p:nvPr/>
        </p:nvSpPr>
        <p:spPr>
          <a:xfrm>
            <a:off x="1049576" y="6243755"/>
            <a:ext cx="10911703" cy="457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latin typeface="Arial" panose="020B0604020202020204"/>
              <a:ea typeface="微软雅黑" panose="020B0503020204020204" pitchFamily="34" charset="-122"/>
            </a:endParaRPr>
          </a:p>
        </p:txBody>
      </p:sp>
      <p:sp>
        <p:nvSpPr>
          <p:cNvPr id="39" name="Oval 4"/>
          <p:cNvSpPr/>
          <p:nvPr/>
        </p:nvSpPr>
        <p:spPr>
          <a:xfrm>
            <a:off x="9563932"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1" name="Group 21"/>
          <p:cNvGrpSpPr/>
          <p:nvPr/>
        </p:nvGrpSpPr>
        <p:grpSpPr>
          <a:xfrm>
            <a:off x="5622201" y="958098"/>
            <a:ext cx="999295" cy="999295"/>
            <a:chOff x="4529124" y="2743206"/>
            <a:chExt cx="760650" cy="760650"/>
          </a:xfrm>
        </p:grpSpPr>
        <p:sp>
          <p:nvSpPr>
            <p:cNvPr id="42" name="Oval 5"/>
            <p:cNvSpPr/>
            <p:nvPr/>
          </p:nvSpPr>
          <p:spPr>
            <a:xfrm>
              <a:off x="4529124" y="2743206"/>
              <a:ext cx="760650" cy="76065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grpSp>
          <p:nvGrpSpPr>
            <p:cNvPr id="43" name="Group 18"/>
            <p:cNvGrpSpPr/>
            <p:nvPr/>
          </p:nvGrpSpPr>
          <p:grpSpPr>
            <a:xfrm>
              <a:off x="4786314" y="2928958"/>
              <a:ext cx="251543" cy="366676"/>
              <a:chOff x="3500430" y="4071948"/>
              <a:chExt cx="251543" cy="366676"/>
            </a:xfrm>
            <a:solidFill>
              <a:schemeClr val="accent1"/>
            </a:solidFill>
          </p:grpSpPr>
          <p:sp>
            <p:nvSpPr>
              <p:cNvPr id="44"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sp>
            <p:nvSpPr>
              <p:cNvPr id="45"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w="12700" cap="flat" cmpd="sng">
                <a:solidFill>
                  <a:schemeClr val="tx1">
                    <a:lumMod val="50000"/>
                    <a:lumOff val="50000"/>
                  </a:scheme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86" tIns="38086" rIns="38086" bIns="38086" anchor="ctr"/>
              <a:lstStyle/>
              <a:p>
                <a:pPr defTabSz="457109"/>
                <a:endParaRPr lang="en-US" sz="2999">
                  <a:solidFill>
                    <a:srgbClr val="FFFFFF"/>
                  </a:solidFill>
                  <a:effectLst>
                    <a:outerShdw blurRad="38100" dist="38100" dir="2700000" algn="tl">
                      <a:srgbClr val="000000"/>
                    </a:outerShdw>
                  </a:effectLst>
                  <a:latin typeface="Arial" panose="020B0604020202020204"/>
                  <a:ea typeface="微软雅黑" panose="020B0503020204020204" pitchFamily="34" charset="-122"/>
                </a:endParaRPr>
              </a:p>
            </p:txBody>
          </p:sp>
        </p:grpSp>
      </p:grpSp>
      <p:sp>
        <p:nvSpPr>
          <p:cNvPr id="47" name="Oval 3"/>
          <p:cNvSpPr/>
          <p:nvPr/>
        </p:nvSpPr>
        <p:spPr>
          <a:xfrm>
            <a:off x="8250021" y="958098"/>
            <a:ext cx="999295" cy="999295"/>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a:solidFill>
                <a:prstClr val="white"/>
              </a:solidFill>
              <a:latin typeface="Arial" panose="020B0604020202020204"/>
              <a:ea typeface="微软雅黑" panose="020B0503020204020204" pitchFamily="34" charset="-122"/>
            </a:endParaRPr>
          </a:p>
        </p:txBody>
      </p:sp>
      <p:sp>
        <p:nvSpPr>
          <p:cNvPr id="52" name="Oval 2"/>
          <p:cNvSpPr/>
          <p:nvPr/>
        </p:nvSpPr>
        <p:spPr>
          <a:xfrm>
            <a:off x="6936110" y="958098"/>
            <a:ext cx="999295" cy="999295"/>
          </a:xfrm>
          <a:prstGeom prst="ellipse">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dirty="0">
              <a:solidFill>
                <a:prstClr val="white"/>
              </a:solidFill>
              <a:latin typeface="Arial" panose="020B0604020202020204"/>
              <a:ea typeface="微软雅黑" panose="020B0503020204020204" pitchFamily="34" charset="-122"/>
            </a:endParaRPr>
          </a:p>
        </p:txBody>
      </p:sp>
      <p:grpSp>
        <p:nvGrpSpPr>
          <p:cNvPr id="54" name="组合 53"/>
          <p:cNvGrpSpPr/>
          <p:nvPr/>
        </p:nvGrpSpPr>
        <p:grpSpPr>
          <a:xfrm>
            <a:off x="7165551" y="1187536"/>
            <a:ext cx="563141" cy="563141"/>
            <a:chOff x="1539875" y="3062288"/>
            <a:chExt cx="811213" cy="811213"/>
          </a:xfrm>
          <a:solidFill>
            <a:schemeClr val="accent1">
              <a:lumMod val="50000"/>
            </a:schemeClr>
          </a:solidFill>
        </p:grpSpPr>
        <p:sp>
          <p:nvSpPr>
            <p:cNvPr id="5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sp>
          <p:nvSpPr>
            <p:cNvPr id="59" name="Oval 51"/>
            <p:cNvSpPr>
              <a:spLocks noChangeArrowheads="1"/>
            </p:cNvSpPr>
            <p:nvPr/>
          </p:nvSpPr>
          <p:spPr bwMode="auto">
            <a:xfrm>
              <a:off x="1881188" y="3403600"/>
              <a:ext cx="128588" cy="128588"/>
            </a:xfrm>
            <a:prstGeom prst="ellipse">
              <a:avLst/>
            </a:prstGeom>
            <a:grpFill/>
            <a:ln>
              <a:noFill/>
            </a:ln>
          </p:spPr>
          <p:txBody>
            <a:bodyPr vert="horz" wrap="square" lIns="91407" tIns="45703" rIns="91407" bIns="45703" numCol="1" anchor="t" anchorCtr="0" compatLnSpc="1"/>
            <a:lstStyle/>
            <a:p>
              <a:pPr defTabSz="914217"/>
              <a:endParaRPr lang="zh-CN" altLang="en-US">
                <a:solidFill>
                  <a:srgbClr val="FF0000"/>
                </a:solidFill>
                <a:latin typeface="Arial" panose="020B0604020202020204"/>
                <a:ea typeface="微软雅黑" panose="020B0503020204020204" pitchFamily="34" charset="-122"/>
              </a:endParaRPr>
            </a:p>
          </p:txBody>
        </p:sp>
      </p:grpSp>
      <p:grpSp>
        <p:nvGrpSpPr>
          <p:cNvPr id="60" name="组合 59"/>
          <p:cNvGrpSpPr/>
          <p:nvPr/>
        </p:nvGrpSpPr>
        <p:grpSpPr>
          <a:xfrm>
            <a:off x="9789782" y="1216908"/>
            <a:ext cx="547598" cy="481675"/>
            <a:chOff x="568325" y="503238"/>
            <a:chExt cx="989013" cy="869950"/>
          </a:xfrm>
          <a:solidFill>
            <a:schemeClr val="accent1">
              <a:lumMod val="50000"/>
            </a:schemeClr>
          </a:solidFill>
        </p:grpSpPr>
        <p:sp>
          <p:nvSpPr>
            <p:cNvPr id="65" name="Oval 27"/>
            <p:cNvSpPr>
              <a:spLocks noChangeArrowheads="1"/>
            </p:cNvSpPr>
            <p:nvPr/>
          </p:nvSpPr>
          <p:spPr bwMode="auto">
            <a:xfrm>
              <a:off x="654050" y="560388"/>
              <a:ext cx="171450" cy="158750"/>
            </a:xfrm>
            <a:prstGeom prst="ellipse">
              <a:avLst/>
            </a:pr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6" name="Freeform 28"/>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67" name="Freeform 29"/>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w="9525">
              <a:noFill/>
              <a:round/>
            </a:ln>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grpSp>
        <p:nvGrpSpPr>
          <p:cNvPr id="68" name="组合 67"/>
          <p:cNvGrpSpPr/>
          <p:nvPr/>
        </p:nvGrpSpPr>
        <p:grpSpPr>
          <a:xfrm>
            <a:off x="8461815" y="1179238"/>
            <a:ext cx="603648" cy="571439"/>
            <a:chOff x="4787900" y="539750"/>
            <a:chExt cx="803275" cy="760413"/>
          </a:xfrm>
          <a:solidFill>
            <a:schemeClr val="tx1">
              <a:lumMod val="65000"/>
              <a:lumOff val="35000"/>
            </a:schemeClr>
          </a:solidFill>
        </p:grpSpPr>
        <p:sp>
          <p:nvSpPr>
            <p:cNvPr id="69"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0"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1"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sp>
          <p:nvSpPr>
            <p:cNvPr id="72"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defTabSz="914217"/>
              <a:endParaRPr lang="zh-CN" altLang="en-US">
                <a:solidFill>
                  <a:prstClr val="black"/>
                </a:solidFill>
                <a:latin typeface="Arial" panose="020B0604020202020204"/>
                <a:ea typeface="微软雅黑" panose="020B0503020204020204" pitchFamily="34" charset="-122"/>
              </a:endParaRPr>
            </a:p>
          </p:txBody>
        </p:sp>
      </p:grpSp>
      <p:sp>
        <p:nvSpPr>
          <p:cNvPr id="50" name="矩形 49"/>
          <p:cNvSpPr/>
          <p:nvPr/>
        </p:nvSpPr>
        <p:spPr>
          <a:xfrm>
            <a:off x="553436" y="1359869"/>
            <a:ext cx="7350283" cy="79842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08843"/>
            <a:r>
              <a:rPr lang="zh-CN" altLang="en-US" sz="3399" dirty="0">
                <a:solidFill>
                  <a:prstClr val="black">
                    <a:lumMod val="85000"/>
                    <a:lumOff val="15000"/>
                  </a:prstClr>
                </a:solidFill>
                <a:latin typeface="微软雅黑" panose="020B0503020204020204" pitchFamily="34" charset="-122"/>
                <a:ea typeface="微软雅黑" panose="020B0503020204020204" pitchFamily="34" charset="-122"/>
              </a:rPr>
              <a:t>案例导入</a:t>
            </a:r>
          </a:p>
        </p:txBody>
      </p:sp>
      <p:sp>
        <p:nvSpPr>
          <p:cNvPr id="51" name="矩形 50"/>
          <p:cNvSpPr/>
          <p:nvPr/>
        </p:nvSpPr>
        <p:spPr>
          <a:xfrm>
            <a:off x="1763634" y="2463251"/>
            <a:ext cx="7684261" cy="58511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608843">
              <a:lnSpc>
                <a:spcPct val="150000"/>
              </a:lnSpc>
            </a:pP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“80 后”闽剧传承人成网红（详见教材</a:t>
            </a:r>
            <a:r>
              <a:rPr lang="en-US" altLang="zh-CN" sz="2200" dirty="0">
                <a:solidFill>
                  <a:prstClr val="black">
                    <a:lumMod val="95000"/>
                    <a:lumOff val="5000"/>
                  </a:prstClr>
                </a:solidFill>
                <a:latin typeface="微软雅黑" panose="020B0503020204020204" pitchFamily="34" charset="-122"/>
                <a:ea typeface="微软雅黑" panose="020B0503020204020204" pitchFamily="34" charset="-122"/>
              </a:rPr>
              <a:t>P81</a:t>
            </a:r>
            <a:r>
              <a:rPr lang="zh-CN" altLang="en-US" sz="2200" dirty="0">
                <a:solidFill>
                  <a:prstClr val="black">
                    <a:lumMod val="95000"/>
                    <a:lumOff val="5000"/>
                  </a:prstClr>
                </a:solidFill>
                <a:latin typeface="微软雅黑" panose="020B0503020204020204" pitchFamily="34" charset="-122"/>
                <a:ea typeface="微软雅黑" panose="020B0503020204020204" pitchFamily="34" charset="-122"/>
              </a:rPr>
              <a:t>）</a:t>
            </a:r>
            <a:endParaRPr sz="22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875669" y="2515952"/>
            <a:ext cx="766341" cy="623825"/>
            <a:chOff x="3721100" y="3419475"/>
            <a:chExt cx="858838" cy="682626"/>
          </a:xfrm>
          <a:solidFill>
            <a:schemeClr val="accent1">
              <a:lumMod val="50000"/>
            </a:schemeClr>
          </a:solidFill>
        </p:grpSpPr>
        <p:sp>
          <p:nvSpPr>
            <p:cNvPr id="73"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4"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5"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6"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sp>
          <p:nvSpPr>
            <p:cNvPr id="77"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608843"/>
              <a:endParaRPr lang="zh-CN" altLang="en-US" sz="2400">
                <a:solidFill>
                  <a:prstClr val="black"/>
                </a:solidFill>
                <a:latin typeface="Arial"/>
                <a:ea typeface="微软雅黑"/>
              </a:endParaRPr>
            </a:p>
          </p:txBody>
        </p:sp>
      </p:grpSp>
      <p:pic>
        <p:nvPicPr>
          <p:cNvPr id="40" name="图片 39">
            <a:extLst>
              <a:ext uri="{FF2B5EF4-FFF2-40B4-BE49-F238E27FC236}">
                <a16:creationId xmlns:a16="http://schemas.microsoft.com/office/drawing/2014/main" id="{4EEDDF95-D8BA-415A-9AFD-A9EDB8710A7C}"/>
              </a:ext>
            </a:extLst>
          </p:cNvPr>
          <p:cNvPicPr/>
          <p:nvPr/>
        </p:nvPicPr>
        <p:blipFill>
          <a:blip r:embed="rId3">
            <a:extLst>
              <a:ext uri="{28A0092B-C50C-407E-A947-70E740481C1C}">
                <a14:useLocalDpi xmlns:a14="http://schemas.microsoft.com/office/drawing/2010/main" val="0"/>
              </a:ext>
            </a:extLst>
          </a:blip>
          <a:stretch>
            <a:fillRect/>
          </a:stretch>
        </p:blipFill>
        <p:spPr>
          <a:xfrm>
            <a:off x="3885998" y="3382491"/>
            <a:ext cx="4297777" cy="2587323"/>
          </a:xfrm>
          <a:prstGeom prst="rect">
            <a:avLst/>
          </a:prstGeom>
          <a:ln>
            <a:solidFill>
              <a:schemeClr val="accent1"/>
            </a:solid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2.5.1  </a:t>
            </a:r>
            <a:r>
              <a:rPr lang="zh-CN" altLang="en-US" dirty="0"/>
              <a:t>短视频营销</a:t>
            </a:r>
          </a:p>
        </p:txBody>
      </p:sp>
      <p:sp>
        <p:nvSpPr>
          <p:cNvPr id="3" name="内容占位符 2"/>
          <p:cNvSpPr>
            <a:spLocks noGrp="1"/>
          </p:cNvSpPr>
          <p:nvPr>
            <p:ph idx="1"/>
          </p:nvPr>
        </p:nvSpPr>
        <p:spPr>
          <a:xfrm>
            <a:off x="751633" y="942645"/>
            <a:ext cx="10376147" cy="4201795"/>
          </a:xfrm>
        </p:spPr>
        <p:txBody>
          <a:bodyPr>
            <a:normAutofit/>
          </a:bodyPr>
          <a:lstStyle/>
          <a:p>
            <a:pPr fontAlgn="auto">
              <a:lnSpc>
                <a:spcPct val="150000"/>
              </a:lnSpc>
            </a:pPr>
            <a:r>
              <a:rPr lang="en-US" altLang="zh-CN" dirty="0"/>
              <a:t>1.</a:t>
            </a:r>
            <a:r>
              <a:rPr lang="zh-CN" altLang="en-US" dirty="0"/>
              <a:t>什么是短视频营销</a:t>
            </a:r>
          </a:p>
          <a:p>
            <a:pPr fontAlgn="auto">
              <a:lnSpc>
                <a:spcPct val="150000"/>
              </a:lnSpc>
            </a:pPr>
            <a:r>
              <a:rPr lang="zh-CN" altLang="en-US" dirty="0"/>
              <a:t>短视频：指在各种新媒体平台上播放的、适合在移动状态和短时休闲状态下观看的、高频推送的视频内容，几秒到几分钟不等。</a:t>
            </a:r>
          </a:p>
          <a:p>
            <a:pPr fontAlgn="auto">
              <a:lnSpc>
                <a:spcPct val="150000"/>
              </a:lnSpc>
            </a:pPr>
            <a:r>
              <a:rPr lang="zh-CN" altLang="en-US" dirty="0"/>
              <a:t>百度百科对其的定义为：指在各种新媒体平台上播放的、适合在移动状态和短时休闲状态下观看的、高频推送的视频内容，几秒到几分钟不等。</a:t>
            </a:r>
          </a:p>
          <a:p>
            <a:pPr fontAlgn="auto">
              <a:lnSpc>
                <a:spcPct val="150000"/>
              </a:lnSpc>
            </a:pPr>
            <a:endParaRPr lang="zh-CN" altLang="en-US" dirty="0"/>
          </a:p>
          <a:p>
            <a:pPr fontAlgn="auto">
              <a:lnSpc>
                <a:spcPct val="150000"/>
              </a:lnSpc>
            </a:pPr>
            <a:r>
              <a:rPr lang="zh-CN" altLang="en-US" dirty="0"/>
              <a:t>短视频营销，可以理解为企业和品牌主借助于短视频这种媒介形式，用以社会化营销的一种方式。</a:t>
            </a:r>
          </a:p>
        </p:txBody>
      </p:sp>
      <p:sp>
        <p:nvSpPr>
          <p:cNvPr id="6" name="文本框 5"/>
          <p:cNvSpPr txBox="1"/>
          <p:nvPr/>
        </p:nvSpPr>
        <p:spPr>
          <a:xfrm>
            <a:off x="751632" y="4729038"/>
            <a:ext cx="10376147" cy="460268"/>
          </a:xfrm>
          <a:prstGeom prst="rect">
            <a:avLst/>
          </a:prstGeom>
          <a:noFill/>
        </p:spPr>
        <p:txBody>
          <a:bodyPr wrap="square">
            <a:spAutoFit/>
          </a:bodyPr>
          <a:lstStyle/>
          <a:p>
            <a:pPr defTabSz="608843"/>
            <a:r>
              <a:rPr lang="zh-CN" altLang="en-US" sz="2400" dirty="0">
                <a:solidFill>
                  <a:prstClr val="black"/>
                </a:solidFill>
                <a:latin typeface="Times New Roman"/>
                <a:ea typeface="微软雅黑"/>
              </a:rPr>
              <a:t>       </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课堂讨论</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下图是一则典型的微博营销活动案例，这是2014年魅族手机的一个营销活动，此次营销使魅族实现了20秒内500部魅族MX4手机被一抢而空、销售额约90万元的成绩。当你看到这个活动后，你们的关注点在哪里？它利用了微博的哪些功能，体现了微博的哪些特点？</a:t>
            </a:r>
            <a:endParaRPr lang="zh-CN" altLang="zh-CN" sz="1800" kern="100" dirty="0">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pic>
        <p:nvPicPr>
          <p:cNvPr id="4" name="图片 1" descr="c979679c597ce0389b2cbc09857f6b8"/>
          <p:cNvPicPr>
            <a:picLocks noChangeAspect="1"/>
          </p:cNvPicPr>
          <p:nvPr>
            <p:custDataLst>
              <p:tags r:id="rId1"/>
            </p:custDataLst>
          </p:nvPr>
        </p:nvPicPr>
        <p:blipFill>
          <a:blip r:embed="rId3"/>
          <a:stretch>
            <a:fillRect/>
          </a:stretch>
        </p:blipFill>
        <p:spPr>
          <a:xfrm>
            <a:off x="4509026" y="2647337"/>
            <a:ext cx="3038407" cy="37818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8" name="图片 2"/>
          <p:cNvPicPr>
            <a:picLocks noGrp="1" noChangeAspect="1"/>
          </p:cNvPicPr>
          <p:nvPr>
            <p:ph idx="1"/>
            <p:custDataLst>
              <p:tags r:id="rId1"/>
            </p:custDataLst>
          </p:nvPr>
        </p:nvPicPr>
        <p:blipFill>
          <a:blip r:embed="rId3"/>
          <a:stretch>
            <a:fillRect/>
          </a:stretch>
        </p:blipFill>
        <p:spPr>
          <a:xfrm>
            <a:off x="442158" y="1069093"/>
            <a:ext cx="5541632" cy="3372974"/>
          </a:xfrm>
          <a:prstGeom prst="rect">
            <a:avLst/>
          </a:prstGeom>
          <a:noFill/>
          <a:ln>
            <a:noFill/>
          </a:ln>
        </p:spPr>
      </p:pic>
      <p:pic>
        <p:nvPicPr>
          <p:cNvPr id="7" name="图片 1"/>
          <p:cNvPicPr>
            <a:picLocks noChangeAspect="1"/>
          </p:cNvPicPr>
          <p:nvPr/>
        </p:nvPicPr>
        <p:blipFill>
          <a:blip r:embed="rId4"/>
          <a:stretch>
            <a:fillRect/>
          </a:stretch>
        </p:blipFill>
        <p:spPr>
          <a:xfrm>
            <a:off x="6105047" y="1241137"/>
            <a:ext cx="6281236" cy="3444713"/>
          </a:xfrm>
          <a:prstGeom prst="rect">
            <a:avLst/>
          </a:prstGeom>
          <a:noFill/>
          <a:ln>
            <a:noFill/>
          </a:ln>
        </p:spPr>
      </p:pic>
      <p:sp>
        <p:nvSpPr>
          <p:cNvPr id="100" name="文本框 99"/>
          <p:cNvSpPr txBox="1"/>
          <p:nvPr/>
        </p:nvSpPr>
        <p:spPr>
          <a:xfrm>
            <a:off x="861161" y="5047082"/>
            <a:ext cx="10740444" cy="874205"/>
          </a:xfrm>
          <a:prstGeom prst="rect">
            <a:avLst/>
          </a:prstGeom>
          <a:noFill/>
          <a:ln w="9525">
            <a:noFill/>
          </a:ln>
        </p:spPr>
        <p:txBody>
          <a:bodyPr wrap="square">
            <a:spAutoFit/>
          </a:bodyPr>
          <a:lstStyle/>
          <a:p>
            <a:pPr indent="266647" defTabSz="608843">
              <a:lnSpc>
                <a:spcPct val="150000"/>
              </a:lnSpc>
            </a:pPr>
            <a:r>
              <a:rPr lang="zh-CN" altLang="en-US">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截止</a:t>
            </a:r>
            <a:r>
              <a:rPr lang="en-US" altLang="zh-CN">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2020</a:t>
            </a:r>
            <a:r>
              <a:rPr lang="zh-CN" altLang="en-US">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月，中国短视频月活跃用户规模达到</a:t>
            </a:r>
            <a:r>
              <a:rPr lang="en-US" altLang="zh-CN">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8.52</a:t>
            </a:r>
            <a:r>
              <a:rPr lang="zh-CN" altLang="en-US">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亿人，全网使用率达到</a:t>
            </a:r>
            <a:r>
              <a:rPr lang="en-US" altLang="zh-CN">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73.9%</a:t>
            </a:r>
            <a:r>
              <a:rPr lang="zh-CN" altLang="en-US">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，平均单日使用时长达</a:t>
            </a:r>
            <a:r>
              <a:rPr lang="en-US" altLang="zh-CN">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110</a:t>
            </a:r>
            <a:r>
              <a:rPr lang="zh-CN" altLang="en-US">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分钟。极为迅猛的用户规模增长，最高的单日使用时长，说明了短视频形态的绝对流量地位。</a:t>
            </a:r>
            <a:endParaRPr lang="zh-CN" altLang="en-US">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3" name="内容占位符 2"/>
          <p:cNvSpPr>
            <a:spLocks noGrp="1"/>
          </p:cNvSpPr>
          <p:nvPr>
            <p:ph idx="1"/>
          </p:nvPr>
        </p:nvSpPr>
        <p:spPr>
          <a:xfrm>
            <a:off x="615522" y="1005607"/>
            <a:ext cx="10600728" cy="5171357"/>
          </a:xfrm>
        </p:spPr>
        <p:txBody>
          <a:bodyPr>
            <a:normAutofit/>
          </a:bodyPr>
          <a:lstStyle/>
          <a:p>
            <a:r>
              <a:rPr lang="en-US" altLang="zh-CN" dirty="0"/>
              <a:t>2.</a:t>
            </a:r>
            <a:r>
              <a:rPr lang="zh-CN" altLang="en-US" dirty="0"/>
              <a:t>常见短视频类型</a:t>
            </a:r>
          </a:p>
          <a:p>
            <a:r>
              <a:rPr lang="zh-CN" altLang="en-US" dirty="0"/>
              <a:t>网络上</a:t>
            </a:r>
            <a:r>
              <a:rPr lang="en-US" altLang="zh-CN" dirty="0"/>
              <a:t>80% 的短视频内容，可以分为以下几大类型：</a:t>
            </a:r>
          </a:p>
          <a:p>
            <a:r>
              <a:rPr lang="en-US" altLang="zh-CN" dirty="0"/>
              <a:t>（1）短纪录片型。国内典型的代表</a:t>
            </a:r>
            <a:r>
              <a:rPr lang="zh-CN" altLang="zh-CN" dirty="0"/>
              <a:t>有</a:t>
            </a:r>
            <a:r>
              <a:rPr lang="en-US" altLang="zh-CN" dirty="0"/>
              <a:t>一条、二更。</a:t>
            </a:r>
          </a:p>
          <a:p>
            <a:r>
              <a:rPr lang="en-US" altLang="zh-CN" dirty="0"/>
              <a:t>（2）网红型。如 Papi 酱、李佳琦，都是网红届的代表。</a:t>
            </a:r>
          </a:p>
          <a:p>
            <a:r>
              <a:rPr lang="en-US" altLang="zh-CN" dirty="0"/>
              <a:t>（3）恶搞类。如抖音里的多余和毛毛姐，属于这一系列。</a:t>
            </a:r>
          </a:p>
          <a:p>
            <a:r>
              <a:rPr lang="en-US" altLang="zh-CN" dirty="0"/>
              <a:t>（4）情景短剧型。</a:t>
            </a:r>
            <a:r>
              <a:rPr lang="zh-CN" altLang="en-US" dirty="0"/>
              <a:t>如：</a:t>
            </a:r>
            <a:r>
              <a:rPr lang="en-US" altLang="zh-CN" dirty="0"/>
              <a:t>陈翔六点半、大狼狗夫妇、祝晓晗</a:t>
            </a:r>
            <a:r>
              <a:rPr lang="zh-CN" altLang="en-US" dirty="0"/>
              <a:t>。</a:t>
            </a:r>
            <a:endParaRPr lang="en-US" altLang="zh-CN" dirty="0"/>
          </a:p>
          <a:p>
            <a:r>
              <a:rPr lang="en-US" altLang="zh-CN" dirty="0"/>
              <a:t>（5）技能分享型。如</a:t>
            </a:r>
            <a:r>
              <a:rPr lang="zh-CN" altLang="en-US" dirty="0"/>
              <a:t>：</a:t>
            </a:r>
            <a:r>
              <a:rPr lang="en-US" altLang="zh-CN" dirty="0"/>
              <a:t>快学英语 Emily 老师，蔡仲杨手机摄影。</a:t>
            </a:r>
          </a:p>
          <a:p>
            <a:r>
              <a:rPr lang="en-US" altLang="zh-CN" dirty="0"/>
              <a:t>（6）街头采访型。 如</a:t>
            </a:r>
            <a:r>
              <a:rPr lang="zh-CN" altLang="en-US" dirty="0"/>
              <a:t>：</a:t>
            </a:r>
            <a:r>
              <a:rPr lang="en-US" altLang="zh-CN" dirty="0"/>
              <a:t>小七街坊，成都最街访。</a:t>
            </a:r>
          </a:p>
          <a:p>
            <a:r>
              <a:rPr lang="en-US" altLang="zh-CN" dirty="0"/>
              <a:t>（7）美食类。</a:t>
            </a:r>
            <a:r>
              <a:rPr lang="zh-CN" altLang="en-US" dirty="0"/>
              <a:t>如：</a:t>
            </a:r>
            <a:r>
              <a:rPr lang="en-US" altLang="zh-CN" dirty="0"/>
              <a:t>李子柒、蜀中桃子姐。</a:t>
            </a:r>
          </a:p>
          <a:p>
            <a:r>
              <a:rPr lang="en-US" altLang="zh-CN" dirty="0"/>
              <a:t>（8）科普类。科普类涵盖的范围很大，上至天文、地理、军事、建筑、艺术，下至汽车、化妆、服饰搭配、生活常识小妙招等</a:t>
            </a:r>
            <a:r>
              <a:rPr lang="zh-CN" altLang="en-US" dirty="0"/>
              <a: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课堂训练</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1. 请说出你平时最常用的短视频平台。</a:t>
            </a:r>
          </a:p>
          <a:p>
            <a:r>
              <a:rPr sz="1800" kern="100" dirty="0">
                <a:latin typeface="Calibri" panose="020F0502020204030204" pitchFamily="34" charset="0"/>
                <a:ea typeface="华文楷体" panose="02010600040101010101" pitchFamily="2" charset="-122"/>
                <a:cs typeface="Arial" panose="020B0604020202020204" pitchFamily="34" charset="0"/>
              </a:rPr>
              <a:t>2. 除了文中举例的视频号，请在你常用的短视频平台上，找出表 2-1 中视</a:t>
            </a:r>
          </a:p>
          <a:p>
            <a:r>
              <a:rPr sz="1800" kern="100" dirty="0">
                <a:latin typeface="Calibri" panose="020F0502020204030204" pitchFamily="34" charset="0"/>
                <a:ea typeface="华文楷体" panose="02010600040101010101" pitchFamily="2" charset="-122"/>
                <a:cs typeface="Arial" panose="020B0604020202020204" pitchFamily="34" charset="0"/>
              </a:rPr>
              <a:t>频类型粉丝量大的视频号。</a:t>
            </a:r>
          </a:p>
          <a:p>
            <a:endParaRPr sz="1800" kern="100" dirty="0">
              <a:latin typeface="Calibri" panose="020F0502020204030204" pitchFamily="34" charset="0"/>
              <a:ea typeface="华文楷体" panose="02010600040101010101" pitchFamily="2" charset="-122"/>
              <a:cs typeface="Arial" panose="020B0604020202020204" pitchFamily="34" charset="0"/>
            </a:endParaRPr>
          </a:p>
        </p:txBody>
      </p:sp>
      <p:pic>
        <p:nvPicPr>
          <p:cNvPr id="5" name="图片 4"/>
          <p:cNvPicPr>
            <a:picLocks noChangeAspect="1"/>
          </p:cNvPicPr>
          <p:nvPr/>
        </p:nvPicPr>
        <p:blipFill>
          <a:blip r:embed="rId2"/>
          <a:stretch>
            <a:fillRect/>
          </a:stretch>
        </p:blipFill>
        <p:spPr>
          <a:xfrm>
            <a:off x="1429355" y="2640354"/>
            <a:ext cx="8303243" cy="391323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6" name="文本框 5"/>
          <p:cNvSpPr txBox="1"/>
          <p:nvPr/>
        </p:nvSpPr>
        <p:spPr>
          <a:xfrm>
            <a:off x="692925" y="889022"/>
            <a:ext cx="9812289" cy="829753"/>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      </a:t>
            </a:r>
            <a:r>
              <a:rPr lang="zh-CN" altLang="en-US" sz="2400" dirty="0">
                <a:solidFill>
                  <a:prstClr val="black"/>
                </a:solidFill>
                <a:latin typeface="Times New Roman"/>
                <a:ea typeface="微软雅黑"/>
              </a:rPr>
              <a:t> </a:t>
            </a:r>
          </a:p>
          <a:p>
            <a:pPr defTabSz="608843"/>
            <a:r>
              <a:rPr sz="2400" dirty="0">
                <a:solidFill>
                  <a:prstClr val="black"/>
                </a:solidFill>
                <a:latin typeface="Times New Roman"/>
                <a:ea typeface="微软雅黑"/>
              </a:rPr>
              <a:t>3</a:t>
            </a:r>
            <a:r>
              <a:rPr lang="en-US" sz="2400" dirty="0">
                <a:solidFill>
                  <a:prstClr val="black"/>
                </a:solidFill>
                <a:latin typeface="Times New Roman"/>
                <a:ea typeface="微软雅黑"/>
              </a:rPr>
              <a:t>.</a:t>
            </a:r>
            <a:r>
              <a:rPr sz="2400" dirty="0">
                <a:solidFill>
                  <a:prstClr val="black"/>
                </a:solidFill>
                <a:latin typeface="Times New Roman"/>
                <a:ea typeface="微软雅黑"/>
              </a:rPr>
              <a:t>短视频营销的价值</a:t>
            </a:r>
          </a:p>
        </p:txBody>
      </p:sp>
      <p:sp>
        <p:nvSpPr>
          <p:cNvPr id="3" name="内容占位符 2"/>
          <p:cNvSpPr>
            <a:spLocks noGrp="1"/>
          </p:cNvSpPr>
          <p:nvPr>
            <p:ph idx="1"/>
          </p:nvPr>
        </p:nvSpPr>
        <p:spPr>
          <a:xfrm>
            <a:off x="1156368" y="1838534"/>
            <a:ext cx="10059881" cy="4338586"/>
          </a:xfrm>
        </p:spPr>
        <p:txBody>
          <a:bodyPr/>
          <a:lstStyle/>
          <a:p>
            <a:pPr fontAlgn="auto">
              <a:lnSpc>
                <a:spcPct val="150000"/>
              </a:lnSpc>
            </a:pPr>
            <a:r>
              <a:rPr lang="zh-CN" altLang="en-US"/>
              <a:t>（1）流量价值：扩大品牌覆盖面</a:t>
            </a:r>
          </a:p>
          <a:p>
            <a:pPr fontAlgn="auto">
              <a:lnSpc>
                <a:spcPct val="150000"/>
              </a:lnSpc>
            </a:pPr>
            <a:r>
              <a:rPr lang="zh-CN" altLang="en-US"/>
              <a:t>（2）用户价值：提升品牌转化率</a:t>
            </a:r>
          </a:p>
          <a:p>
            <a:pPr fontAlgn="auto">
              <a:lnSpc>
                <a:spcPct val="150000"/>
              </a:lnSpc>
            </a:pPr>
            <a:r>
              <a:rPr lang="zh-CN" altLang="en-US"/>
              <a:t>（ 3）产品价值：增加品牌互动  </a:t>
            </a:r>
          </a:p>
          <a:p>
            <a:pPr fontAlgn="auto">
              <a:lnSpc>
                <a:spcPct val="150000"/>
              </a:lnSpc>
            </a:pPr>
            <a:r>
              <a:rPr lang="zh-CN" altLang="en-US"/>
              <a:t>（4）传播价值：增大品牌传播范围</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6" name="文本框 5"/>
          <p:cNvSpPr txBox="1"/>
          <p:nvPr/>
        </p:nvSpPr>
        <p:spPr>
          <a:xfrm>
            <a:off x="692925" y="889022"/>
            <a:ext cx="9812289" cy="829753"/>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      </a:t>
            </a:r>
            <a:r>
              <a:rPr lang="zh-CN" altLang="en-US" sz="2400" dirty="0">
                <a:solidFill>
                  <a:prstClr val="black"/>
                </a:solidFill>
                <a:latin typeface="Times New Roman"/>
                <a:ea typeface="微软雅黑"/>
              </a:rPr>
              <a:t> </a:t>
            </a:r>
          </a:p>
          <a:p>
            <a:pPr defTabSz="608843"/>
            <a:r>
              <a:rPr sz="2400" dirty="0">
                <a:solidFill>
                  <a:prstClr val="black"/>
                </a:solidFill>
                <a:latin typeface="Times New Roman"/>
                <a:ea typeface="微软雅黑"/>
              </a:rPr>
              <a:t>4</a:t>
            </a:r>
            <a:r>
              <a:rPr lang="en-US" sz="2400" dirty="0">
                <a:solidFill>
                  <a:prstClr val="black"/>
                </a:solidFill>
                <a:latin typeface="Times New Roman"/>
                <a:ea typeface="微软雅黑"/>
              </a:rPr>
              <a:t>.</a:t>
            </a:r>
            <a:r>
              <a:rPr sz="2400" dirty="0">
                <a:solidFill>
                  <a:prstClr val="black"/>
                </a:solidFill>
                <a:latin typeface="Times New Roman"/>
                <a:ea typeface="微软雅黑"/>
              </a:rPr>
              <a:t>三大主流短视频平台介绍</a:t>
            </a:r>
          </a:p>
        </p:txBody>
      </p:sp>
      <p:sp>
        <p:nvSpPr>
          <p:cNvPr id="3" name="内容占位符 2"/>
          <p:cNvSpPr>
            <a:spLocks noGrp="1"/>
          </p:cNvSpPr>
          <p:nvPr>
            <p:ph idx="1"/>
          </p:nvPr>
        </p:nvSpPr>
        <p:spPr>
          <a:xfrm>
            <a:off x="1070028" y="1718547"/>
            <a:ext cx="10146221" cy="4458573"/>
          </a:xfrm>
        </p:spPr>
        <p:txBody>
          <a:bodyPr>
            <a:normAutofit/>
          </a:bodyPr>
          <a:lstStyle/>
          <a:p>
            <a:pPr fontAlgn="auto">
              <a:lnSpc>
                <a:spcPct val="150000"/>
              </a:lnSpc>
            </a:pPr>
            <a:r>
              <a:rPr lang="zh-CN" altLang="en-US"/>
              <a:t>不同的短视频平台差异巨大，各大短视频平台近两年都在快速增长扩张，平台定位也不断在转变。</a:t>
            </a:r>
          </a:p>
          <a:p>
            <a:pPr fontAlgn="auto">
              <a:lnSpc>
                <a:spcPct val="150000"/>
              </a:lnSpc>
            </a:pPr>
            <a:endParaRPr lang="zh-CN" altLang="en-US"/>
          </a:p>
        </p:txBody>
      </p:sp>
      <p:pic>
        <p:nvPicPr>
          <p:cNvPr id="5" name="图片 2"/>
          <p:cNvPicPr>
            <a:picLocks noChangeAspect="1"/>
          </p:cNvPicPr>
          <p:nvPr/>
        </p:nvPicPr>
        <p:blipFill>
          <a:blip r:embed="rId2"/>
          <a:stretch>
            <a:fillRect/>
          </a:stretch>
        </p:blipFill>
        <p:spPr>
          <a:xfrm>
            <a:off x="1895337" y="2747644"/>
            <a:ext cx="6919263" cy="405163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6" name="文本框 5"/>
          <p:cNvSpPr txBox="1"/>
          <p:nvPr/>
        </p:nvSpPr>
        <p:spPr>
          <a:xfrm>
            <a:off x="569129" y="611999"/>
            <a:ext cx="9936085" cy="949977"/>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      </a:t>
            </a:r>
            <a:r>
              <a:rPr lang="zh-CN" altLang="en-US" sz="2400" dirty="0">
                <a:solidFill>
                  <a:prstClr val="black"/>
                </a:solidFill>
                <a:latin typeface="Times New Roman"/>
                <a:ea typeface="微软雅黑"/>
              </a:rPr>
              <a:t> </a:t>
            </a:r>
          </a:p>
          <a:p>
            <a:pPr defTabSz="608843">
              <a:lnSpc>
                <a:spcPct val="150000"/>
              </a:lnSpc>
            </a:pPr>
            <a:r>
              <a:rPr lang="zh-CN" altLang="en-US" sz="2400">
                <a:solidFill>
                  <a:prstClr val="black"/>
                </a:solidFill>
                <a:latin typeface="Times New Roman"/>
                <a:ea typeface="微软雅黑"/>
                <a:sym typeface="+mn-ea"/>
              </a:rPr>
              <a:t>（1）抖音短视频</a:t>
            </a:r>
            <a:endParaRPr sz="2400" dirty="0">
              <a:solidFill>
                <a:prstClr val="black"/>
              </a:solidFill>
              <a:latin typeface="Times New Roman"/>
              <a:ea typeface="微软雅黑"/>
            </a:endParaRPr>
          </a:p>
        </p:txBody>
      </p:sp>
      <p:sp>
        <p:nvSpPr>
          <p:cNvPr id="3" name="内容占位符 2"/>
          <p:cNvSpPr>
            <a:spLocks noGrp="1"/>
          </p:cNvSpPr>
          <p:nvPr>
            <p:ph idx="1"/>
          </p:nvPr>
        </p:nvSpPr>
        <p:spPr>
          <a:xfrm>
            <a:off x="568494" y="1733149"/>
            <a:ext cx="11279434" cy="4932173"/>
          </a:xfrm>
        </p:spPr>
        <p:txBody>
          <a:bodyPr>
            <a:normAutofit fontScale="97500"/>
          </a:bodyPr>
          <a:lstStyle/>
          <a:p>
            <a:pPr fontAlgn="auto">
              <a:lnSpc>
                <a:spcPct val="150000"/>
              </a:lnSpc>
            </a:pPr>
            <a:r>
              <a:rPr lang="zh-CN" altLang="en-US"/>
              <a:t>所属企业： 头条系（字节跳动）</a:t>
            </a:r>
          </a:p>
          <a:p>
            <a:pPr fontAlgn="auto">
              <a:lnSpc>
                <a:spcPct val="150000"/>
              </a:lnSpc>
            </a:pPr>
            <a:r>
              <a:rPr lang="zh-CN" altLang="en-US"/>
              <a:t>平台口号：记录美好生活</a:t>
            </a:r>
          </a:p>
          <a:p>
            <a:pPr fontAlgn="auto">
              <a:lnSpc>
                <a:spcPct val="150000"/>
              </a:lnSpc>
            </a:pPr>
            <a:r>
              <a:rPr lang="zh-CN" altLang="en-US"/>
              <a:t>用户群体：年轻、时尚、颜值、女性居多，一二线城市的中产用户。</a:t>
            </a:r>
          </a:p>
          <a:p>
            <a:pPr fontAlgn="auto">
              <a:lnSpc>
                <a:spcPct val="150000"/>
              </a:lnSpc>
            </a:pPr>
            <a:r>
              <a:rPr lang="zh-CN" altLang="en-US"/>
              <a:t>平台特色：多元化，智能推荐算法，平衡流量、内容、用户、产品之间的关系，提升商业变现。</a:t>
            </a:r>
          </a:p>
          <a:p>
            <a:pPr fontAlgn="auto">
              <a:lnSpc>
                <a:spcPct val="150000"/>
              </a:lnSpc>
            </a:pPr>
            <a:r>
              <a:rPr lang="zh-CN" altLang="en-US"/>
              <a:t>日活用户：约4亿</a:t>
            </a:r>
          </a:p>
          <a:p>
            <a:pPr fontAlgn="auto">
              <a:lnSpc>
                <a:spcPct val="150000"/>
              </a:lnSpc>
            </a:pPr>
            <a:r>
              <a:rPr lang="zh-CN" altLang="en-US"/>
              <a:t>呈现方式：竖屏为主，小视频</a:t>
            </a:r>
          </a:p>
          <a:p>
            <a:pPr fontAlgn="auto">
              <a:lnSpc>
                <a:spcPct val="150000"/>
              </a:lnSpc>
            </a:pPr>
            <a:r>
              <a:rPr lang="zh-CN" altLang="en-US"/>
              <a:t>内容生产：UGC、PGC、OGC</a:t>
            </a:r>
          </a:p>
          <a:p>
            <a:pPr fontAlgn="auto">
              <a:lnSpc>
                <a:spcPct val="150000"/>
              </a:lnSpc>
            </a:pPr>
            <a:r>
              <a:rPr lang="zh-CN" altLang="en-US"/>
              <a:t>变现渠道：广告、电商、平台活动、流量分成、KOL、KOC</a:t>
            </a:r>
          </a:p>
          <a:p>
            <a:pPr fontAlgn="auto">
              <a:lnSpc>
                <a:spcPct val="150000"/>
              </a:lnSpc>
            </a:pPr>
            <a:r>
              <a:rPr lang="zh-CN" altLang="en-US"/>
              <a:t>建议：商业价值高，可以作为首选的短视频平台。</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6" name="文本框 5"/>
          <p:cNvSpPr txBox="1"/>
          <p:nvPr/>
        </p:nvSpPr>
        <p:spPr>
          <a:xfrm>
            <a:off x="569129" y="611999"/>
            <a:ext cx="9936085" cy="949977"/>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      </a:t>
            </a:r>
            <a:r>
              <a:rPr lang="zh-CN" altLang="en-US" sz="2400" dirty="0">
                <a:solidFill>
                  <a:prstClr val="black"/>
                </a:solidFill>
                <a:latin typeface="Times New Roman"/>
                <a:ea typeface="微软雅黑"/>
              </a:rPr>
              <a:t> </a:t>
            </a:r>
          </a:p>
          <a:p>
            <a:pPr defTabSz="608843">
              <a:lnSpc>
                <a:spcPct val="150000"/>
              </a:lnSpc>
            </a:pPr>
            <a:r>
              <a:rPr lang="zh-CN" altLang="en-US" sz="2400">
                <a:solidFill>
                  <a:prstClr val="black"/>
                </a:solidFill>
                <a:latin typeface="Times New Roman"/>
                <a:ea typeface="微软雅黑"/>
                <a:sym typeface="+mn-ea"/>
              </a:rPr>
              <a:t>（</a:t>
            </a:r>
            <a:r>
              <a:rPr lang="en-US" altLang="zh-CN" sz="2400">
                <a:solidFill>
                  <a:prstClr val="black"/>
                </a:solidFill>
                <a:latin typeface="Times New Roman"/>
                <a:ea typeface="微软雅黑"/>
                <a:sym typeface="+mn-ea"/>
              </a:rPr>
              <a:t>2</a:t>
            </a:r>
            <a:r>
              <a:rPr lang="zh-CN" altLang="en-US" sz="2400">
                <a:solidFill>
                  <a:prstClr val="black"/>
                </a:solidFill>
                <a:latin typeface="Times New Roman"/>
                <a:ea typeface="微软雅黑"/>
                <a:sym typeface="+mn-ea"/>
              </a:rPr>
              <a:t>）快手</a:t>
            </a:r>
            <a:endParaRPr sz="2400" dirty="0">
              <a:solidFill>
                <a:prstClr val="black"/>
              </a:solidFill>
              <a:latin typeface="Times New Roman"/>
              <a:ea typeface="微软雅黑"/>
            </a:endParaRPr>
          </a:p>
        </p:txBody>
      </p:sp>
      <p:sp>
        <p:nvSpPr>
          <p:cNvPr id="3" name="内容占位符 2"/>
          <p:cNvSpPr>
            <a:spLocks noGrp="1"/>
          </p:cNvSpPr>
          <p:nvPr>
            <p:ph idx="1"/>
          </p:nvPr>
        </p:nvSpPr>
        <p:spPr>
          <a:xfrm>
            <a:off x="568494" y="1733149"/>
            <a:ext cx="11279434" cy="4932173"/>
          </a:xfrm>
        </p:spPr>
        <p:txBody>
          <a:bodyPr>
            <a:normAutofit fontScale="97500"/>
          </a:bodyPr>
          <a:lstStyle/>
          <a:p>
            <a:pPr fontAlgn="auto">
              <a:lnSpc>
                <a:spcPct val="150000"/>
              </a:lnSpc>
            </a:pPr>
            <a:r>
              <a:rPr lang="zh-CN" altLang="en-US"/>
              <a:t>所属系：快手（百度、腾讯参与投资）</a:t>
            </a:r>
          </a:p>
          <a:p>
            <a:pPr fontAlgn="auto">
              <a:lnSpc>
                <a:spcPct val="150000"/>
              </a:lnSpc>
            </a:pPr>
            <a:r>
              <a:rPr lang="zh-CN" altLang="en-US"/>
              <a:t>平台口号：快手，记录世界，记录你</a:t>
            </a:r>
          </a:p>
          <a:p>
            <a:pPr fontAlgn="auto">
              <a:lnSpc>
                <a:spcPct val="150000"/>
              </a:lnSpc>
            </a:pPr>
            <a:r>
              <a:rPr lang="zh-CN" altLang="en-US"/>
              <a:t>用户群体：老铁文化、低线人群，三四线城市，真实热爱分享的群体。</a:t>
            </a:r>
          </a:p>
          <a:p>
            <a:pPr fontAlgn="auto">
              <a:lnSpc>
                <a:spcPct val="150000"/>
              </a:lnSpc>
            </a:pPr>
            <a:r>
              <a:rPr lang="zh-CN" altLang="en-US"/>
              <a:t>平台特色：多元化，依托算法打通推荐和关注的协同关系。</a:t>
            </a:r>
          </a:p>
          <a:p>
            <a:pPr fontAlgn="auto">
              <a:lnSpc>
                <a:spcPct val="150000"/>
              </a:lnSpc>
            </a:pPr>
            <a:r>
              <a:rPr lang="zh-CN" altLang="en-US"/>
              <a:t>日活用户：约3亿</a:t>
            </a:r>
          </a:p>
          <a:p>
            <a:pPr fontAlgn="auto">
              <a:lnSpc>
                <a:spcPct val="150000"/>
              </a:lnSpc>
            </a:pPr>
            <a:r>
              <a:rPr lang="zh-CN" altLang="en-US"/>
              <a:t>呈现方式：竖屏为主，小视频</a:t>
            </a:r>
          </a:p>
          <a:p>
            <a:pPr fontAlgn="auto">
              <a:lnSpc>
                <a:spcPct val="150000"/>
              </a:lnSpc>
            </a:pPr>
            <a:r>
              <a:rPr lang="zh-CN" altLang="en-US"/>
              <a:t>内容生产：UGC、PGC</a:t>
            </a:r>
          </a:p>
          <a:p>
            <a:pPr fontAlgn="auto">
              <a:lnSpc>
                <a:spcPct val="150000"/>
              </a:lnSpc>
            </a:pPr>
            <a:r>
              <a:rPr lang="zh-CN" altLang="en-US"/>
              <a:t>变现渠道：广告、电商、平台活动、KOL、KOC</a:t>
            </a:r>
          </a:p>
          <a:p>
            <a:pPr fontAlgn="auto">
              <a:lnSpc>
                <a:spcPct val="150000"/>
              </a:lnSpc>
            </a:pPr>
            <a:r>
              <a:rPr lang="zh-CN" altLang="en-US"/>
              <a:t>建议：目前快手是短视频领域的榜二，用户群体主要集中是在三四线城市。目标受众集中在这一群体的，可以以快手作为切入平台。</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6" name="文本框 5"/>
          <p:cNvSpPr txBox="1"/>
          <p:nvPr/>
        </p:nvSpPr>
        <p:spPr>
          <a:xfrm>
            <a:off x="569129" y="611999"/>
            <a:ext cx="9936085" cy="949977"/>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      </a:t>
            </a:r>
            <a:r>
              <a:rPr lang="zh-CN" altLang="en-US" sz="2400" dirty="0">
                <a:solidFill>
                  <a:prstClr val="black"/>
                </a:solidFill>
                <a:latin typeface="Times New Roman"/>
                <a:ea typeface="微软雅黑"/>
              </a:rPr>
              <a:t> </a:t>
            </a:r>
          </a:p>
          <a:p>
            <a:pPr defTabSz="608843">
              <a:lnSpc>
                <a:spcPct val="150000"/>
              </a:lnSpc>
            </a:pPr>
            <a:r>
              <a:rPr lang="zh-CN" altLang="en-US" sz="2400">
                <a:solidFill>
                  <a:prstClr val="black"/>
                </a:solidFill>
                <a:latin typeface="Times New Roman"/>
                <a:ea typeface="微软雅黑"/>
                <a:sym typeface="+mn-ea"/>
              </a:rPr>
              <a:t>（</a:t>
            </a:r>
            <a:r>
              <a:rPr lang="en-US" altLang="zh-CN" sz="2400">
                <a:solidFill>
                  <a:prstClr val="black"/>
                </a:solidFill>
                <a:latin typeface="Times New Roman"/>
                <a:ea typeface="微软雅黑"/>
                <a:sym typeface="+mn-ea"/>
              </a:rPr>
              <a:t>3</a:t>
            </a:r>
            <a:r>
              <a:rPr lang="zh-CN" altLang="en-US" sz="2400">
                <a:solidFill>
                  <a:prstClr val="black"/>
                </a:solidFill>
                <a:latin typeface="Times New Roman"/>
                <a:ea typeface="微软雅黑"/>
                <a:sym typeface="+mn-ea"/>
              </a:rPr>
              <a:t>）西瓜视频</a:t>
            </a:r>
          </a:p>
        </p:txBody>
      </p:sp>
      <p:sp>
        <p:nvSpPr>
          <p:cNvPr id="3" name="内容占位符 2"/>
          <p:cNvSpPr>
            <a:spLocks noGrp="1"/>
          </p:cNvSpPr>
          <p:nvPr>
            <p:ph idx="1"/>
          </p:nvPr>
        </p:nvSpPr>
        <p:spPr>
          <a:xfrm>
            <a:off x="568494" y="1733149"/>
            <a:ext cx="11279434" cy="4932173"/>
          </a:xfrm>
        </p:spPr>
        <p:txBody>
          <a:bodyPr>
            <a:normAutofit fontScale="97500"/>
          </a:bodyPr>
          <a:lstStyle/>
          <a:p>
            <a:pPr fontAlgn="auto">
              <a:lnSpc>
                <a:spcPct val="150000"/>
              </a:lnSpc>
            </a:pPr>
            <a:r>
              <a:rPr lang="zh-CN" altLang="en-US"/>
              <a:t>所属系：头条系（字节跳动）</a:t>
            </a:r>
          </a:p>
          <a:p>
            <a:pPr fontAlgn="auto">
              <a:lnSpc>
                <a:spcPct val="150000"/>
              </a:lnSpc>
            </a:pPr>
            <a:r>
              <a:rPr lang="zh-CN" altLang="en-US"/>
              <a:t>平台口号：给你新鲜好看</a:t>
            </a:r>
          </a:p>
          <a:p>
            <a:pPr fontAlgn="auto">
              <a:lnSpc>
                <a:spcPct val="150000"/>
              </a:lnSpc>
            </a:pPr>
            <a:r>
              <a:rPr lang="zh-CN" altLang="en-US"/>
              <a:t>用户属性：一线、新一线、二线城市为主，80后、90后群体用户。</a:t>
            </a:r>
          </a:p>
          <a:p>
            <a:pPr fontAlgn="auto">
              <a:lnSpc>
                <a:spcPct val="150000"/>
              </a:lnSpc>
            </a:pPr>
            <a:r>
              <a:rPr lang="zh-CN" altLang="en-US"/>
              <a:t>平台特色：基于人工智能算法，为用户推荐适合的内容，内容频道丰富。</a:t>
            </a:r>
          </a:p>
          <a:p>
            <a:pPr fontAlgn="auto">
              <a:lnSpc>
                <a:spcPct val="150000"/>
              </a:lnSpc>
            </a:pPr>
            <a:r>
              <a:rPr lang="zh-CN" altLang="en-US"/>
              <a:t>日活用户：约5000万</a:t>
            </a:r>
          </a:p>
          <a:p>
            <a:pPr fontAlgn="auto">
              <a:lnSpc>
                <a:spcPct val="150000"/>
              </a:lnSpc>
            </a:pPr>
            <a:r>
              <a:rPr lang="zh-CN" altLang="en-US"/>
              <a:t>呈现方式：横屏，短视频</a:t>
            </a:r>
          </a:p>
          <a:p>
            <a:pPr fontAlgn="auto">
              <a:lnSpc>
                <a:spcPct val="150000"/>
              </a:lnSpc>
            </a:pPr>
            <a:r>
              <a:rPr lang="zh-CN" altLang="en-US"/>
              <a:t>内容生产：UGC、PGC、OGC</a:t>
            </a:r>
          </a:p>
          <a:p>
            <a:pPr fontAlgn="auto">
              <a:lnSpc>
                <a:spcPct val="150000"/>
              </a:lnSpc>
            </a:pPr>
            <a:r>
              <a:rPr lang="zh-CN" altLang="en-US"/>
              <a:t>变现渠道：电商、平台活动、流量分成、KOL、KOC</a:t>
            </a:r>
          </a:p>
          <a:p>
            <a:pPr fontAlgn="auto">
              <a:lnSpc>
                <a:spcPct val="150000"/>
              </a:lnSpc>
            </a:pPr>
            <a:r>
              <a:rPr lang="zh-CN" altLang="en-US"/>
              <a:t>建议：西瓜视频侧重内容建设，对品质要求高。西瓜视频对Vlog和三农领域有较大的官方支持，如果想涉足这些领域，可优先选择西瓜视频。</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课堂训练</a:t>
            </a:r>
          </a:p>
        </p:txBody>
      </p:sp>
      <p:sp>
        <p:nvSpPr>
          <p:cNvPr id="3" name="内容占位符 2"/>
          <p:cNvSpPr>
            <a:spLocks noGrp="1"/>
          </p:cNvSpPr>
          <p:nvPr>
            <p:ph idx="1"/>
          </p:nvPr>
        </p:nvSpPr>
        <p:spPr/>
        <p:txBody>
          <a:bodyPr/>
          <a:lstStyle/>
          <a:p>
            <a:endParaRPr lang="en-US" altLang="zh-CN" sz="1800" kern="100" dirty="0">
              <a:solidFill>
                <a:srgbClr val="000000"/>
              </a:solidFill>
              <a:latin typeface="Calibri" panose="020F0502020204030204" pitchFamily="34" charset="0"/>
              <a:ea typeface="华文楷体" panose="02010600040101010101" pitchFamily="2" charset="-122"/>
              <a:cs typeface="Arial" panose="020B0604020202020204" pitchFamily="34" charset="0"/>
            </a:endParaRPr>
          </a:p>
          <a:p>
            <a:r>
              <a:rPr sz="1800" kern="100" dirty="0">
                <a:latin typeface="Calibri" panose="020F0502020204030204" pitchFamily="34" charset="0"/>
                <a:ea typeface="华文楷体" panose="02010600040101010101" pitchFamily="2" charset="-122"/>
                <a:cs typeface="Arial" panose="020B0604020202020204" pitchFamily="34" charset="0"/>
              </a:rPr>
              <a:t>根据以上三大平台的介绍，结合您本人的短视频浏览习惯，在三大平台中各选一个你关注程度高的视频号，重点分析其具体的内容、目标受众、变现方式。</a:t>
            </a:r>
          </a:p>
        </p:txBody>
      </p:sp>
      <p:pic>
        <p:nvPicPr>
          <p:cNvPr id="6" name="图片 5"/>
          <p:cNvPicPr>
            <a:picLocks noChangeAspect="1"/>
          </p:cNvPicPr>
          <p:nvPr/>
        </p:nvPicPr>
        <p:blipFill>
          <a:blip r:embed="rId2"/>
          <a:stretch>
            <a:fillRect/>
          </a:stretch>
        </p:blipFill>
        <p:spPr>
          <a:xfrm>
            <a:off x="511357" y="2394666"/>
            <a:ext cx="11393073" cy="385038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2.5.1  </a:t>
            </a:r>
            <a:r>
              <a:rPr lang="zh-CN" altLang="en-US" dirty="0">
                <a:sym typeface="+mn-ea"/>
              </a:rPr>
              <a:t>短视频营销</a:t>
            </a:r>
            <a:endParaRPr lang="zh-CN" altLang="en-US" dirty="0"/>
          </a:p>
        </p:txBody>
      </p:sp>
      <p:sp>
        <p:nvSpPr>
          <p:cNvPr id="6" name="文本框 5"/>
          <p:cNvSpPr txBox="1"/>
          <p:nvPr/>
        </p:nvSpPr>
        <p:spPr>
          <a:xfrm>
            <a:off x="692925" y="889022"/>
            <a:ext cx="9812289" cy="829753"/>
          </a:xfrm>
          <a:prstGeom prst="rect">
            <a:avLst/>
          </a:prstGeom>
          <a:noFill/>
        </p:spPr>
        <p:txBody>
          <a:bodyPr wrap="square">
            <a:spAutoFit/>
          </a:bodyPr>
          <a:lstStyle/>
          <a:p>
            <a:pPr defTabSz="608843"/>
            <a:r>
              <a:rPr lang="zh-CN" altLang="en-US" sz="2200" dirty="0">
                <a:solidFill>
                  <a:prstClr val="black"/>
                </a:solidFill>
                <a:latin typeface="Times New Roman"/>
                <a:ea typeface="微软雅黑"/>
              </a:rPr>
              <a:t>      </a:t>
            </a:r>
            <a:r>
              <a:rPr lang="zh-CN" altLang="en-US" sz="2400" dirty="0">
                <a:solidFill>
                  <a:prstClr val="black"/>
                </a:solidFill>
                <a:latin typeface="Times New Roman"/>
                <a:ea typeface="微软雅黑"/>
              </a:rPr>
              <a:t> </a:t>
            </a:r>
          </a:p>
          <a:p>
            <a:pPr defTabSz="608843"/>
            <a:r>
              <a:rPr sz="2400" dirty="0">
                <a:solidFill>
                  <a:prstClr val="black"/>
                </a:solidFill>
                <a:latin typeface="Times New Roman"/>
                <a:ea typeface="微软雅黑"/>
              </a:rPr>
              <a:t>5</a:t>
            </a:r>
            <a:r>
              <a:rPr lang="en-US" sz="2400" dirty="0">
                <a:solidFill>
                  <a:prstClr val="black"/>
                </a:solidFill>
                <a:latin typeface="Times New Roman"/>
                <a:ea typeface="微软雅黑"/>
              </a:rPr>
              <a:t>.</a:t>
            </a:r>
            <a:r>
              <a:rPr sz="2400" dirty="0">
                <a:solidFill>
                  <a:prstClr val="black"/>
                </a:solidFill>
                <a:latin typeface="Times New Roman"/>
                <a:ea typeface="微软雅黑"/>
              </a:rPr>
              <a:t>短视频营销的策略</a:t>
            </a:r>
          </a:p>
        </p:txBody>
      </p:sp>
      <p:sp>
        <p:nvSpPr>
          <p:cNvPr id="3" name="内容占位符 2"/>
          <p:cNvSpPr>
            <a:spLocks noGrp="1"/>
          </p:cNvSpPr>
          <p:nvPr>
            <p:ph idx="1"/>
          </p:nvPr>
        </p:nvSpPr>
        <p:spPr>
          <a:xfrm>
            <a:off x="1070028" y="1718547"/>
            <a:ext cx="10146221" cy="4458573"/>
          </a:xfrm>
        </p:spPr>
        <p:txBody>
          <a:bodyPr>
            <a:normAutofit/>
          </a:bodyPr>
          <a:lstStyle/>
          <a:p>
            <a:pPr fontAlgn="auto">
              <a:lnSpc>
                <a:spcPct val="150000"/>
              </a:lnSpc>
            </a:pPr>
            <a:r>
              <a:rPr lang="zh-CN" altLang="en-US"/>
              <a:t>（1）视频号要目标明确，标签明显，人设尽量统一</a:t>
            </a:r>
          </a:p>
          <a:p>
            <a:pPr fontAlgn="auto">
              <a:lnSpc>
                <a:spcPct val="150000"/>
              </a:lnSpc>
            </a:pPr>
            <a:r>
              <a:rPr lang="zh-CN" altLang="en-US"/>
              <a:t>应先确定视频的基调和人设，单一方向多元开拓内容才容易被算法认识，吸引到核心圈粉丝。</a:t>
            </a:r>
          </a:p>
          <a:p>
            <a:pPr fontAlgn="auto">
              <a:lnSpc>
                <a:spcPct val="150000"/>
              </a:lnSpc>
            </a:pPr>
            <a:endParaRPr lang="zh-CN" altLang="en-US"/>
          </a:p>
          <a:p>
            <a:pPr fontAlgn="auto">
              <a:lnSpc>
                <a:spcPct val="150000"/>
              </a:lnSpc>
            </a:pPr>
            <a:r>
              <a:rPr lang="zh-CN" altLang="en-US"/>
              <a:t>如：</a:t>
            </a:r>
            <a:r>
              <a:rPr lang="en-US" altLang="zh-CN"/>
              <a:t>“</a:t>
            </a:r>
            <a:r>
              <a:rPr lang="zh-CN" altLang="en-US"/>
              <a:t>人设</a:t>
            </a:r>
            <a:r>
              <a:rPr lang="en-US" altLang="zh-CN"/>
              <a:t>”</a:t>
            </a:r>
            <a:r>
              <a:rPr lang="zh-CN" altLang="en-US"/>
              <a:t>鲜明的刘二豆、一禅小和尚</a:t>
            </a:r>
          </a:p>
        </p:txBody>
      </p:sp>
      <p:pic>
        <p:nvPicPr>
          <p:cNvPr id="4" name="图片 1"/>
          <p:cNvPicPr>
            <a:picLocks noChangeAspect="1"/>
          </p:cNvPicPr>
          <p:nvPr/>
        </p:nvPicPr>
        <p:blipFill>
          <a:blip r:embed="rId2"/>
          <a:stretch>
            <a:fillRect/>
          </a:stretch>
        </p:blipFill>
        <p:spPr>
          <a:xfrm>
            <a:off x="6656416" y="2743200"/>
            <a:ext cx="2042957" cy="4085914"/>
          </a:xfrm>
          <a:prstGeom prst="rect">
            <a:avLst/>
          </a:prstGeom>
          <a:noFill/>
          <a:ln>
            <a:noFill/>
          </a:ln>
        </p:spPr>
      </p:pic>
      <p:pic>
        <p:nvPicPr>
          <p:cNvPr id="7" name="图片 2"/>
          <p:cNvPicPr>
            <a:picLocks noChangeAspect="1"/>
          </p:cNvPicPr>
          <p:nvPr/>
        </p:nvPicPr>
        <p:blipFill>
          <a:blip r:embed="rId3"/>
          <a:stretch>
            <a:fillRect/>
          </a:stretch>
        </p:blipFill>
        <p:spPr>
          <a:xfrm>
            <a:off x="8833327" y="2771451"/>
            <a:ext cx="2246110" cy="402814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ASKTAG" val="normalMask"/>
</p:tagLst>
</file>

<file path=ppt/tags/tag1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518,&quot;width&quot;:3630}"/>
</p:tagLst>
</file>

<file path=ppt/tags/tag1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1a242cd9-c064-4c12-ad57-6e63fba31f3a}"/>
  <p:tag name="TABLE_ENDDRAG_ORIGIN_RECT" val="710*213"/>
  <p:tag name="TABLE_ENDDRAG_RECT" val="128*216*710*213"/>
</p:tagLst>
</file>

<file path=ppt/tags/tag2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3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1a242cd9-c064-4c12-ad57-6e63fba31f3a}"/>
  <p:tag name="TABLE_ENDDRAG_ORIGIN_RECT" val="710*213"/>
  <p:tag name="TABLE_ENDDRAG_RECT" val="128*216*710*213"/>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1a242cd9-c064-4c12-ad57-6e63fba31f3a}"/>
  <p:tag name="TABLE_ENDDRAG_ORIGIN_RECT" val="710*213"/>
  <p:tag name="TABLE_ENDDRAG_RECT" val="128*216*710*213"/>
</p:tagLst>
</file>

<file path=ppt/tags/tag3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3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KSO_WM_UNIT_TABLE_BEAUTIFY" val="smartTable{1a242cd9-c064-4c12-ad57-6e63fba31f3a}"/>
  <p:tag name="TABLE_ENDDRAG_ORIGIN_RECT" val="710*213"/>
  <p:tag name="TABLE_ENDDRAG_RECT" val="128*216*710*213"/>
</p:tagLst>
</file>

<file path=ppt/tags/tag4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2"/>
</p:tagLst>
</file>

<file path=ppt/tags/tag4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135,&quot;width&quot;:10080}"/>
</p:tagLst>
</file>

<file path=ppt/tags/tag6.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ENTRY"/>
  <p:tag name="ID" val="545818"/>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427150712"/>
  <p:tag name="MH_LIBRARY" val="CONTENTS"/>
  <p:tag name="MH_TYPE" val="NUMBER"/>
  <p:tag name="ID" val="545818"/>
  <p:tag name="MH_ORDER" val="1"/>
</p:tagLst>
</file>

<file path=ppt/theme/theme1.xml><?xml version="1.0" encoding="utf-8"?>
<a:theme xmlns:a="http://schemas.openxmlformats.org/drawingml/2006/main" name="1_Office 主题​​">
  <a:themeElements>
    <a:clrScheme name="自定义 646">
      <a:dk1>
        <a:sysClr val="windowText" lastClr="000000"/>
      </a:dk1>
      <a:lt1>
        <a:sysClr val="window" lastClr="FFFFFF"/>
      </a:lt1>
      <a:dk2>
        <a:srgbClr val="44546A"/>
      </a:dk2>
      <a:lt2>
        <a:srgbClr val="E7E6E6"/>
      </a:lt2>
      <a:accent1>
        <a:srgbClr val="3A98BC"/>
      </a:accent1>
      <a:accent2>
        <a:srgbClr val="E6460C"/>
      </a:accent2>
      <a:accent3>
        <a:srgbClr val="3A98BC"/>
      </a:accent3>
      <a:accent4>
        <a:srgbClr val="E6460C"/>
      </a:accent4>
      <a:accent5>
        <a:srgbClr val="5B9BD5"/>
      </a:accent5>
      <a:accent6>
        <a:srgbClr val="70AD47"/>
      </a:accent6>
      <a:hlink>
        <a:srgbClr val="0563C1"/>
      </a:hlink>
      <a:folHlink>
        <a:srgbClr val="954F72"/>
      </a:folHlink>
    </a:clrScheme>
    <a:fontScheme name="常用">
      <a:majorFont>
        <a:latin typeface="Arial"/>
        <a:ea typeface="微软雅黑"/>
        <a:cs typeface=""/>
      </a:majorFont>
      <a:minorFont>
        <a:latin typeface="Times New Roman"/>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PT分享网整理发布www.pptfx.com">
  <a:themeElements>
    <a:clrScheme name="JD.com">
      <a:dk1>
        <a:sysClr val="windowText" lastClr="000000"/>
      </a:dk1>
      <a:lt1>
        <a:sysClr val="window" lastClr="FFFFFF"/>
      </a:lt1>
      <a:dk2>
        <a:srgbClr val="C81623"/>
      </a:dk2>
      <a:lt2>
        <a:srgbClr val="B5B5B6"/>
      </a:lt2>
      <a:accent1>
        <a:srgbClr val="3DB7E5"/>
      </a:accent1>
      <a:accent2>
        <a:srgbClr val="9BCB1C"/>
      </a:accent2>
      <a:accent3>
        <a:srgbClr val="E86F1A"/>
      </a:accent3>
      <a:accent4>
        <a:srgbClr val="E0005D"/>
      </a:accent4>
      <a:accent5>
        <a:srgbClr val="BC9F5D"/>
      </a:accent5>
      <a:accent6>
        <a:srgbClr val="C81623"/>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7007</Words>
  <Application>Microsoft Office PowerPoint</Application>
  <PresentationFormat>宽屏</PresentationFormat>
  <Paragraphs>720</Paragraphs>
  <Slides>120</Slides>
  <Notes>31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120</vt:i4>
      </vt:variant>
    </vt:vector>
  </HeadingPairs>
  <TitlesOfParts>
    <vt:vector size="130" baseType="lpstr">
      <vt:lpstr>等线</vt:lpstr>
      <vt:lpstr>楷体</vt:lpstr>
      <vt:lpstr>微软雅黑</vt:lpstr>
      <vt:lpstr>Arial</vt:lpstr>
      <vt:lpstr>Calibri</vt:lpstr>
      <vt:lpstr>Constantia</vt:lpstr>
      <vt:lpstr>Times New Roman</vt:lpstr>
      <vt:lpstr>Wingdings</vt:lpstr>
      <vt:lpstr>1_Office 主题​​</vt:lpstr>
      <vt:lpstr>PPT分享网整理发布www.pptfx.com</vt:lpstr>
      <vt:lpstr>PowerPoint 演示文稿</vt:lpstr>
      <vt:lpstr>PowerPoint 演示文稿</vt:lpstr>
      <vt:lpstr>PowerPoint 演示文稿</vt:lpstr>
      <vt:lpstr>PowerPoint 演示文稿</vt:lpstr>
      <vt:lpstr>PowerPoint 演示文稿</vt:lpstr>
      <vt:lpstr>2.1.1微博的发展历史及代表平台</vt:lpstr>
      <vt:lpstr>2.1.2微博的功能与特点  </vt:lpstr>
      <vt:lpstr>2.1.2微博的功能与特点  </vt:lpstr>
      <vt:lpstr>课堂讨论</vt:lpstr>
      <vt:lpstr>2.1.3微博使用人群基本特点  </vt:lpstr>
      <vt:lpstr>2.1.4微博的账号类型与内容规划</vt:lpstr>
      <vt:lpstr>2.1.4微博的账号类型与内容规划</vt:lpstr>
      <vt:lpstr>2.1.4微博的账号类型与内容规划</vt:lpstr>
      <vt:lpstr>2.1.4微博的账号类型与内容规划</vt:lpstr>
      <vt:lpstr>2.1.4微博的账号类型与内容规划</vt:lpstr>
      <vt:lpstr>2.1.5微博营销与推广</vt:lpstr>
      <vt:lpstr>2.1.5微博营销与推广</vt:lpstr>
      <vt:lpstr>2.1.5微博营销与推广</vt:lpstr>
      <vt:lpstr>2.1.5微博营销与推广</vt:lpstr>
      <vt:lpstr>2.1.5微博营销与推广</vt:lpstr>
      <vt:lpstr>2.1.5微博营销与推广</vt:lpstr>
      <vt:lpstr>课堂训练</vt:lpstr>
      <vt:lpstr>任务实训</vt:lpstr>
      <vt:lpstr>PowerPoint 演示文稿</vt:lpstr>
      <vt:lpstr>PowerPoint 演示文稿</vt:lpstr>
      <vt:lpstr>PowerPoint 演示文稿</vt:lpstr>
      <vt:lpstr>PowerPoint 演示文稿</vt:lpstr>
      <vt:lpstr>2.2.1微信平台的特点与微信营销的价值</vt:lpstr>
      <vt:lpstr>2.2.1微信平台的特点与微信营销的价值</vt:lpstr>
      <vt:lpstr>2.2.1微信平台的特点与微信营销的价值</vt:lpstr>
      <vt:lpstr>2.2.2微信个人号打造与管理</vt:lpstr>
      <vt:lpstr>2.2.3微信公众号的类别与运营</vt:lpstr>
      <vt:lpstr>2.2.3微信公众号的类别与运营</vt:lpstr>
      <vt:lpstr>2.2.3微信公众号的类别与运营</vt:lpstr>
      <vt:lpstr>2.2.3微信公众号的类别与运营</vt:lpstr>
      <vt:lpstr>课堂训练</vt:lpstr>
      <vt:lpstr>2.2.4微信视频号的现状与趋势</vt:lpstr>
      <vt:lpstr>2.2.4微信视频号的现状与趋势</vt:lpstr>
      <vt:lpstr>课堂讨论</vt:lpstr>
      <vt:lpstr>2.2.5微信广告推广形式</vt:lpstr>
      <vt:lpstr>2.2.5微信广告推广形式</vt:lpstr>
      <vt:lpstr>任务实训</vt:lpstr>
      <vt:lpstr>PowerPoint 演示文稿</vt:lpstr>
      <vt:lpstr>PowerPoint 演示文稿</vt:lpstr>
      <vt:lpstr>PowerPoint 演示文稿</vt:lpstr>
      <vt:lpstr>PowerPoint 演示文稿</vt:lpstr>
      <vt:lpstr>2.3.1社群的概念与特点</vt:lpstr>
      <vt:lpstr>2.3.1社群的概念与特点  </vt:lpstr>
      <vt:lpstr>2.3.1社群的概念与特点</vt:lpstr>
      <vt:lpstr>2.3.2社群营销与私域流量</vt:lpstr>
      <vt:lpstr>2.3.2社群营销与私域流量</vt:lpstr>
      <vt:lpstr>2.3.2社群营销与私域流量</vt:lpstr>
      <vt:lpstr>2.2.3社群搭建与运营</vt:lpstr>
      <vt:lpstr>课堂讨论</vt:lpstr>
      <vt:lpstr>2.2.4社群营销转化</vt:lpstr>
      <vt:lpstr>课堂讨论</vt:lpstr>
      <vt:lpstr>2.2.5社群营销工具</vt:lpstr>
      <vt:lpstr>2.2.5社群营销工具</vt:lpstr>
      <vt:lpstr>2.2.5社群营销工具</vt:lpstr>
      <vt:lpstr>2.2.5社群营销工具</vt:lpstr>
      <vt:lpstr>2.2.5社群营销工具</vt:lpstr>
      <vt:lpstr>2.2.5社群营销工具</vt:lpstr>
      <vt:lpstr>2.2.5社群营销工具</vt:lpstr>
      <vt:lpstr>课堂训练</vt:lpstr>
      <vt:lpstr>任务实训</vt:lpstr>
      <vt:lpstr>PowerPoint 演示文稿</vt:lpstr>
      <vt:lpstr>PowerPoint 演示文稿</vt:lpstr>
      <vt:lpstr>PowerPoint 演示文稿</vt:lpstr>
      <vt:lpstr>PowerPoint 演示文稿</vt:lpstr>
      <vt:lpstr>2.4.1自媒体营销的概念与发展</vt:lpstr>
      <vt:lpstr>2.4.1自媒体营销的概念与发展</vt:lpstr>
      <vt:lpstr>2.4.2自媒体平台分类及典型平台介绍</vt:lpstr>
      <vt:lpstr>2.4.2自媒体平台分类及典型平台介绍</vt:lpstr>
      <vt:lpstr>2.4.2自媒体平台分类及典型平台介绍</vt:lpstr>
      <vt:lpstr>2.4.2自媒体平台分类及典型平台介绍</vt:lpstr>
      <vt:lpstr>2.4.2自媒体平台分类及典型平台介绍</vt:lpstr>
      <vt:lpstr>2.4.2自媒体平台分类及典型平台介绍</vt:lpstr>
      <vt:lpstr>课堂讨论</vt:lpstr>
      <vt:lpstr>2.4.3搭建自媒体矩阵</vt:lpstr>
      <vt:lpstr>2.4.3搭建自媒体矩阵</vt:lpstr>
      <vt:lpstr>2.4.3搭建自媒体矩阵</vt:lpstr>
      <vt:lpstr>课堂讨论</vt:lpstr>
      <vt:lpstr>2.4.4多平台运营</vt:lpstr>
      <vt:lpstr>任务实训</vt:lpstr>
      <vt:lpstr>PowerPoint 演示文稿</vt:lpstr>
      <vt:lpstr>PowerPoint 演示文稿</vt:lpstr>
      <vt:lpstr>PowerPoint 演示文稿</vt:lpstr>
      <vt:lpstr>PowerPoint 演示文稿</vt:lpstr>
      <vt:lpstr>2.5.1  短视频营销</vt:lpstr>
      <vt:lpstr>PowerPoint 演示文稿</vt:lpstr>
      <vt:lpstr>2.5.1  短视频营销</vt:lpstr>
      <vt:lpstr>课堂训练</vt:lpstr>
      <vt:lpstr>2.5.1  短视频营销</vt:lpstr>
      <vt:lpstr>2.5.1  短视频营销</vt:lpstr>
      <vt:lpstr>2.5.1  短视频营销</vt:lpstr>
      <vt:lpstr>2.5.1  短视频营销</vt:lpstr>
      <vt:lpstr>2.5.1  短视频营销</vt:lpstr>
      <vt:lpstr>课堂训练</vt:lpstr>
      <vt:lpstr>2.5.1  短视频营销</vt:lpstr>
      <vt:lpstr>2.5.1  短视频营销</vt:lpstr>
      <vt:lpstr>2.5.1  短视频营销</vt:lpstr>
      <vt:lpstr>2.5.1  短视频营销</vt:lpstr>
      <vt:lpstr>2.5.1  短视频营销</vt:lpstr>
      <vt:lpstr>2.5.1  短视频营销</vt:lpstr>
      <vt:lpstr>PowerPoint 演示文稿</vt:lpstr>
      <vt:lpstr>课堂训练</vt:lpstr>
      <vt:lpstr>2.5.2  直播营销 </vt:lpstr>
      <vt:lpstr>2.5.2  直播营销 </vt:lpstr>
      <vt:lpstr>2.5.2  直播营销 </vt:lpstr>
      <vt:lpstr>PowerPoint 演示文稿</vt:lpstr>
      <vt:lpstr>2.5.2  直播营销 </vt:lpstr>
      <vt:lpstr>2.5.2  直播营销 </vt:lpstr>
      <vt:lpstr>2.5.2  直播营销 </vt:lpstr>
      <vt:lpstr>课堂训练</vt:lpstr>
      <vt:lpstr>2.5.2  直播营销 </vt:lpstr>
      <vt:lpstr>简单四步，轻松带货</vt:lpstr>
      <vt:lpstr>2.5.2  直播营销 </vt:lpstr>
      <vt:lpstr>2.5.2  直播营销 </vt:lpstr>
      <vt:lpstr>2.5.2  直播营销 </vt:lpstr>
      <vt:lpstr>任务实训</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lailuyan</dc:creator>
  <cp:lastModifiedBy>lailuyan</cp:lastModifiedBy>
  <cp:revision>5</cp:revision>
  <dcterms:created xsi:type="dcterms:W3CDTF">2021-07-22T08:50:07Z</dcterms:created>
  <dcterms:modified xsi:type="dcterms:W3CDTF">2021-07-22T09:02:36Z</dcterms:modified>
</cp:coreProperties>
</file>