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handoutMasters/handoutMaster1.xml" ContentType="application/vnd.openxmlformats-officedocument.presentationml.handoutMaster+xml"/>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 id="2147483656" r:id="rId3"/>
  </p:sldMasterIdLst>
  <p:notesMasterIdLst>
    <p:notesMasterId r:id="rId5"/>
  </p:notesMasterIdLst>
  <p:handoutMasterIdLst>
    <p:handoutMasterId r:id="rId27"/>
  </p:handoutMasterIdLst>
  <p:sldIdLst>
    <p:sldId id="639" r:id="rId4"/>
    <p:sldId id="617" r:id="rId6"/>
    <p:sldId id="842" r:id="rId7"/>
    <p:sldId id="636" r:id="rId8"/>
    <p:sldId id="713" r:id="rId9"/>
    <p:sldId id="611" r:id="rId10"/>
    <p:sldId id="544" r:id="rId11"/>
    <p:sldId id="826" r:id="rId12"/>
    <p:sldId id="827" r:id="rId13"/>
    <p:sldId id="828" r:id="rId14"/>
    <p:sldId id="806" r:id="rId15"/>
    <p:sldId id="710" r:id="rId16"/>
    <p:sldId id="807" r:id="rId17"/>
    <p:sldId id="829" r:id="rId18"/>
    <p:sldId id="712" r:id="rId19"/>
    <p:sldId id="808" r:id="rId20"/>
    <p:sldId id="809" r:id="rId21"/>
    <p:sldId id="830" r:id="rId22"/>
    <p:sldId id="711" r:id="rId23"/>
    <p:sldId id="831" r:id="rId24"/>
    <p:sldId id="832" r:id="rId25"/>
    <p:sldId id="582" r:id="rId26"/>
  </p:sldIdLst>
  <p:sldSz cx="12195175" cy="6859270"/>
  <p:notesSz cx="6858000" cy="9144000"/>
  <p:embeddedFontLst>
    <p:embeddedFont>
      <p:font typeface="黑体" panose="02010609060101010101" charset="-122"/>
      <p:regular r:id="rId32"/>
    </p:embeddedFont>
    <p:embeddedFont>
      <p:font typeface="微软雅黑" panose="020B0503020204020204" charset="-122"/>
      <p:regular r:id="rId33"/>
    </p:embeddedFont>
  </p:embeddedFontLst>
  <p:custDataLst>
    <p:tags r:id="rId34"/>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p:cViewPr>
        <p:scale>
          <a:sx n="70" d="100"/>
          <a:sy n="70" d="100"/>
        </p:scale>
        <p:origin x="-654" y="-426"/>
      </p:cViewPr>
      <p:guideLst>
        <p:guide orient="horz" pos="2174"/>
        <p:guide orient="horz" pos="336"/>
        <p:guide orient="horz" pos="3992"/>
        <p:guide pos="3869"/>
        <p:guide pos="458"/>
        <p:guide pos="7267"/>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898"/>
        <p:guide pos="2176"/>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4" Type="http://schemas.openxmlformats.org/officeDocument/2006/relationships/tags" Target="tags/tag145.xml"/><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黑体" panose="02010609060101010101" charset="-122"/>
              <a:ea typeface="黑体" panose="02010609060101010101"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黑体" panose="02010609060101010101" charset="-122"/>
              </a:rPr>
            </a:fld>
            <a:endParaRPr lang="zh-CN" altLang="en-US">
              <a:latin typeface="黑体" panose="02010609060101010101"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ea typeface="黑体" panose="02010609060101010101"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黑体" panose="02010609060101010101" charset="-122"/>
              </a:rPr>
            </a:fld>
            <a:endParaRPr lang="zh-CN" altLang="en-US">
              <a:latin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ea typeface="黑体" panose="02010609060101010101" charset="-122"/>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ea typeface="黑体" panose="02010609060101010101" charset="-122"/>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ea typeface="黑体" panose="02010609060101010101" charset="-122"/>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ea typeface="黑体" panose="02010609060101010101" charset="-122"/>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矩形 8"/>
          <p:cNvSpPr/>
          <p:nvPr>
            <p:custDataLst>
              <p:tags r:id="rId3"/>
            </p:custDataLst>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 name="图文框 3"/>
          <p:cNvSpPr/>
          <p:nvPr userDrawn="1">
            <p:custDataLst>
              <p:tags r:id="rId4"/>
            </p:custDataLst>
          </p:nvPr>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7.jpeg"/><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黑体" panose="02010609060101010101" charset="-122"/>
                <a:ea typeface="黑体" panose="02010609060101010101"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黑体" panose="02010609060101010101" charset="-122"/>
                <a:ea typeface="黑体" panose="02010609060101010101"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黑体" panose="02010609060101010101" charset="-122"/>
                <a:ea typeface="黑体" panose="02010609060101010101"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黑体" panose="02010609060101010101" charset="-122"/>
          <a:ea typeface="黑体" panose="02010609060101010101"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黑体" panose="02010609060101010101" charset="-122"/>
          <a:ea typeface="黑体" panose="02010609060101010101" charset="-122"/>
          <a:cs typeface="+mn-cs"/>
        </a:defRPr>
      </a:lvl1pPr>
      <a:lvl2pPr marL="884555" indent="-340360" algn="l" rtl="0" fontAlgn="base">
        <a:spcBef>
          <a:spcPct val="20000"/>
        </a:spcBef>
        <a:spcAft>
          <a:spcPct val="0"/>
        </a:spcAft>
        <a:buChar char="–"/>
        <a:defRPr sz="3400">
          <a:solidFill>
            <a:schemeClr val="tx1"/>
          </a:solidFill>
          <a:latin typeface="黑体" panose="02010609060101010101" charset="-122"/>
          <a:ea typeface="黑体" panose="02010609060101010101" charset="-122"/>
        </a:defRPr>
      </a:lvl2pPr>
      <a:lvl3pPr marL="1360805" indent="-272415" algn="l" rtl="0" fontAlgn="base">
        <a:spcBef>
          <a:spcPct val="20000"/>
        </a:spcBef>
        <a:spcAft>
          <a:spcPct val="0"/>
        </a:spcAft>
        <a:buChar char="•"/>
        <a:defRPr sz="2900">
          <a:solidFill>
            <a:schemeClr val="tx1"/>
          </a:solidFill>
          <a:latin typeface="黑体" panose="02010609060101010101" charset="-122"/>
          <a:ea typeface="黑体" panose="02010609060101010101" charset="-122"/>
        </a:defRPr>
      </a:lvl3pPr>
      <a:lvl4pPr marL="1905000" indent="-272415" algn="l" rtl="0" fontAlgn="base">
        <a:spcBef>
          <a:spcPct val="20000"/>
        </a:spcBef>
        <a:spcAft>
          <a:spcPct val="0"/>
        </a:spcAft>
        <a:buChar char="–"/>
        <a:defRPr sz="2400">
          <a:solidFill>
            <a:schemeClr val="tx1"/>
          </a:solidFill>
          <a:latin typeface="黑体" panose="02010609060101010101" charset="-122"/>
          <a:ea typeface="黑体" panose="02010609060101010101" charset="-122"/>
        </a:defRPr>
      </a:lvl4pPr>
      <a:lvl5pPr marL="2449830" indent="-272415" algn="l" rtl="0" fontAlgn="base">
        <a:spcBef>
          <a:spcPct val="20000"/>
        </a:spcBef>
        <a:spcAft>
          <a:spcPct val="0"/>
        </a:spcAft>
        <a:buChar char="»"/>
        <a:defRPr sz="2400">
          <a:solidFill>
            <a:schemeClr val="tx1"/>
          </a:solidFill>
          <a:latin typeface="黑体" panose="02010609060101010101" charset="-122"/>
          <a:ea typeface="黑体" panose="02010609060101010101"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黑体" panose="02010609060101010101" charset="-122"/>
                <a:ea typeface="黑体" panose="02010609060101010101"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黑体" panose="02010609060101010101" charset="-122"/>
                <a:ea typeface="黑体" panose="02010609060101010101"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黑体" panose="02010609060101010101" charset="-122"/>
                <a:ea typeface="黑体" panose="02010609060101010101"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57" r:id="rId1"/>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黑体" panose="02010609060101010101" charset="-122"/>
          <a:ea typeface="黑体" panose="02010609060101010101"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黑体" panose="02010609060101010101" charset="-122"/>
          <a:ea typeface="黑体" panose="02010609060101010101" charset="-122"/>
          <a:cs typeface="+mn-cs"/>
        </a:defRPr>
      </a:lvl1pPr>
      <a:lvl2pPr marL="884555" indent="-340360" algn="l" rtl="0" fontAlgn="base">
        <a:spcBef>
          <a:spcPct val="20000"/>
        </a:spcBef>
        <a:spcAft>
          <a:spcPct val="0"/>
        </a:spcAft>
        <a:buChar char="–"/>
        <a:defRPr sz="3400">
          <a:solidFill>
            <a:schemeClr val="tx1"/>
          </a:solidFill>
          <a:latin typeface="黑体" panose="02010609060101010101" charset="-122"/>
          <a:ea typeface="黑体" panose="02010609060101010101" charset="-122"/>
        </a:defRPr>
      </a:lvl2pPr>
      <a:lvl3pPr marL="1360805" indent="-272415" algn="l" rtl="0" fontAlgn="base">
        <a:spcBef>
          <a:spcPct val="20000"/>
        </a:spcBef>
        <a:spcAft>
          <a:spcPct val="0"/>
        </a:spcAft>
        <a:buChar char="•"/>
        <a:defRPr sz="2900">
          <a:solidFill>
            <a:schemeClr val="tx1"/>
          </a:solidFill>
          <a:latin typeface="黑体" panose="02010609060101010101" charset="-122"/>
          <a:ea typeface="黑体" panose="02010609060101010101" charset="-122"/>
        </a:defRPr>
      </a:lvl3pPr>
      <a:lvl4pPr marL="1905000" indent="-272415" algn="l" rtl="0" fontAlgn="base">
        <a:spcBef>
          <a:spcPct val="20000"/>
        </a:spcBef>
        <a:spcAft>
          <a:spcPct val="0"/>
        </a:spcAft>
        <a:buChar char="–"/>
        <a:defRPr sz="2400">
          <a:solidFill>
            <a:schemeClr val="tx1"/>
          </a:solidFill>
          <a:latin typeface="黑体" panose="02010609060101010101" charset="-122"/>
          <a:ea typeface="黑体" panose="02010609060101010101" charset="-122"/>
        </a:defRPr>
      </a:lvl4pPr>
      <a:lvl5pPr marL="2449830" indent="-272415" algn="l" rtl="0" fontAlgn="base">
        <a:spcBef>
          <a:spcPct val="20000"/>
        </a:spcBef>
        <a:spcAft>
          <a:spcPct val="0"/>
        </a:spcAft>
        <a:buChar char="»"/>
        <a:defRPr sz="2400">
          <a:solidFill>
            <a:schemeClr val="tx1"/>
          </a:solidFill>
          <a:latin typeface="黑体" panose="02010609060101010101" charset="-122"/>
          <a:ea typeface="黑体" panose="02010609060101010101"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7" Type="http://schemas.openxmlformats.org/officeDocument/2006/relationships/notesSlide" Target="../notesSlides/notesSlide11.xml"/><Relationship Id="rId26" Type="http://schemas.openxmlformats.org/officeDocument/2006/relationships/slideLayout" Target="../slideLayouts/slideLayout3.xml"/><Relationship Id="rId25" Type="http://schemas.openxmlformats.org/officeDocument/2006/relationships/tags" Target="../tags/tag94.xml"/><Relationship Id="rId24" Type="http://schemas.openxmlformats.org/officeDocument/2006/relationships/tags" Target="../tags/tag93.xml"/><Relationship Id="rId23" Type="http://schemas.openxmlformats.org/officeDocument/2006/relationships/tags" Target="../tags/tag92.xml"/><Relationship Id="rId22" Type="http://schemas.openxmlformats.org/officeDocument/2006/relationships/tags" Target="../tags/tag91.xml"/><Relationship Id="rId21" Type="http://schemas.openxmlformats.org/officeDocument/2006/relationships/tags" Target="../tags/tag90.xml"/><Relationship Id="rId20" Type="http://schemas.openxmlformats.org/officeDocument/2006/relationships/tags" Target="../tags/tag89.xml"/><Relationship Id="rId2" Type="http://schemas.openxmlformats.org/officeDocument/2006/relationships/tags" Target="../tags/tag71.xml"/><Relationship Id="rId19" Type="http://schemas.openxmlformats.org/officeDocument/2006/relationships/tags" Target="../tags/tag88.xml"/><Relationship Id="rId18" Type="http://schemas.openxmlformats.org/officeDocument/2006/relationships/tags" Target="../tags/tag87.xml"/><Relationship Id="rId17" Type="http://schemas.openxmlformats.org/officeDocument/2006/relationships/tags" Target="../tags/tag86.xml"/><Relationship Id="rId16" Type="http://schemas.openxmlformats.org/officeDocument/2006/relationships/tags" Target="../tags/tag85.xml"/><Relationship Id="rId15" Type="http://schemas.openxmlformats.org/officeDocument/2006/relationships/tags" Target="../tags/tag84.xml"/><Relationship Id="rId14" Type="http://schemas.openxmlformats.org/officeDocument/2006/relationships/tags" Target="../tags/tag83.xml"/><Relationship Id="rId13" Type="http://schemas.openxmlformats.org/officeDocument/2006/relationships/tags" Target="../tags/tag82.xml"/><Relationship Id="rId12" Type="http://schemas.openxmlformats.org/officeDocument/2006/relationships/tags" Target="../tags/tag81.xml"/><Relationship Id="rId11" Type="http://schemas.openxmlformats.org/officeDocument/2006/relationships/tags" Target="../tags/tag80.xml"/><Relationship Id="rId10" Type="http://schemas.openxmlformats.org/officeDocument/2006/relationships/tags" Target="../tags/tag79.xml"/><Relationship Id="rId1" Type="http://schemas.openxmlformats.org/officeDocument/2006/relationships/tags" Target="../tags/tag7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5.xml"/></Relationships>
</file>

<file path=ppt/slides/_rels/slide18.xml.rels><?xml version="1.0" encoding="UTF-8" standalone="yes"?>
<Relationships xmlns="http://schemas.openxmlformats.org/package/2006/relationships"><Relationship Id="rId9" Type="http://schemas.openxmlformats.org/officeDocument/2006/relationships/image" Target="../media/image17.svg"/><Relationship Id="rId8" Type="http://schemas.openxmlformats.org/officeDocument/2006/relationships/image" Target="../media/image16.png"/><Relationship Id="rId7" Type="http://schemas.openxmlformats.org/officeDocument/2006/relationships/tags" Target="../tags/tag98.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tags" Target="../tags/tag97.xml"/><Relationship Id="rId3" Type="http://schemas.openxmlformats.org/officeDocument/2006/relationships/image" Target="../media/image13.svg"/><Relationship Id="rId26" Type="http://schemas.openxmlformats.org/officeDocument/2006/relationships/notesSlide" Target="../notesSlides/notesSlide12.xml"/><Relationship Id="rId25" Type="http://schemas.openxmlformats.org/officeDocument/2006/relationships/slideLayout" Target="../slideLayouts/slideLayout3.xml"/><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tags" Target="../tags/tag107.xml"/><Relationship Id="rId21" Type="http://schemas.openxmlformats.org/officeDocument/2006/relationships/image" Target="../media/image21.svg"/><Relationship Id="rId20" Type="http://schemas.openxmlformats.org/officeDocument/2006/relationships/image" Target="../media/image20.png"/><Relationship Id="rId2" Type="http://schemas.openxmlformats.org/officeDocument/2006/relationships/image" Target="../media/image12.png"/><Relationship Id="rId19" Type="http://schemas.openxmlformats.org/officeDocument/2006/relationships/tags" Target="../tags/tag106.xml"/><Relationship Id="rId18" Type="http://schemas.openxmlformats.org/officeDocument/2006/relationships/image" Target="../media/image19.svg"/><Relationship Id="rId17" Type="http://schemas.openxmlformats.org/officeDocument/2006/relationships/image" Target="../media/image18.png"/><Relationship Id="rId16" Type="http://schemas.openxmlformats.org/officeDocument/2006/relationships/tags" Target="../tags/tag105.xml"/><Relationship Id="rId15" Type="http://schemas.openxmlformats.org/officeDocument/2006/relationships/tags" Target="../tags/tag104.xml"/><Relationship Id="rId14" Type="http://schemas.openxmlformats.org/officeDocument/2006/relationships/tags" Target="../tags/tag103.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tags" Target="../tags/tag96.xml"/></Relationships>
</file>

<file path=ppt/slides/_rels/slide19.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8" Type="http://schemas.openxmlformats.org/officeDocument/2006/relationships/notesSlide" Target="../notesSlides/notesSlide13.xml"/><Relationship Id="rId27" Type="http://schemas.openxmlformats.org/officeDocument/2006/relationships/slideLayout" Target="../slideLayouts/slideLayout3.xml"/><Relationship Id="rId26" Type="http://schemas.openxmlformats.org/officeDocument/2006/relationships/tags" Target="../tags/tag133.xml"/><Relationship Id="rId25" Type="http://schemas.openxmlformats.org/officeDocument/2006/relationships/tags" Target="../tags/tag132.xml"/><Relationship Id="rId24" Type="http://schemas.openxmlformats.org/officeDocument/2006/relationships/tags" Target="../tags/tag131.xml"/><Relationship Id="rId23" Type="http://schemas.openxmlformats.org/officeDocument/2006/relationships/tags" Target="../tags/tag130.xml"/><Relationship Id="rId22" Type="http://schemas.openxmlformats.org/officeDocument/2006/relationships/tags" Target="../tags/tag129.xml"/><Relationship Id="rId21" Type="http://schemas.openxmlformats.org/officeDocument/2006/relationships/tags" Target="../tags/tag128.xml"/><Relationship Id="rId20" Type="http://schemas.openxmlformats.org/officeDocument/2006/relationships/tags" Target="../tags/tag127.xml"/><Relationship Id="rId2" Type="http://schemas.openxmlformats.org/officeDocument/2006/relationships/tags" Target="../tags/tag109.xml"/><Relationship Id="rId19" Type="http://schemas.openxmlformats.org/officeDocument/2006/relationships/tags" Target="../tags/tag126.xml"/><Relationship Id="rId18" Type="http://schemas.openxmlformats.org/officeDocument/2006/relationships/tags" Target="../tags/tag125.xml"/><Relationship Id="rId17" Type="http://schemas.openxmlformats.org/officeDocument/2006/relationships/tags" Target="../tags/tag124.xml"/><Relationship Id="rId16" Type="http://schemas.openxmlformats.org/officeDocument/2006/relationships/tags" Target="../tags/tag123.xml"/><Relationship Id="rId15" Type="http://schemas.openxmlformats.org/officeDocument/2006/relationships/tags" Target="../tags/tag122.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tags" Target="../tags/tag10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image" Target="../media/image27.svg"/><Relationship Id="rId7" Type="http://schemas.openxmlformats.org/officeDocument/2006/relationships/image" Target="../media/image26.png"/><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3" Type="http://schemas.openxmlformats.org/officeDocument/2006/relationships/image" Target="../media/image25.svg"/><Relationship Id="rId23" Type="http://schemas.openxmlformats.org/officeDocument/2006/relationships/notesSlide" Target="../notesSlides/notesSlide15.xml"/><Relationship Id="rId22" Type="http://schemas.openxmlformats.org/officeDocument/2006/relationships/slideLayout" Target="../slideLayouts/slideLayout3.xml"/><Relationship Id="rId21" Type="http://schemas.openxmlformats.org/officeDocument/2006/relationships/image" Target="../media/image33.svg"/><Relationship Id="rId20" Type="http://schemas.openxmlformats.org/officeDocument/2006/relationships/image" Target="../media/image32.png"/><Relationship Id="rId2" Type="http://schemas.openxmlformats.org/officeDocument/2006/relationships/image" Target="../media/image24.png"/><Relationship Id="rId19" Type="http://schemas.openxmlformats.org/officeDocument/2006/relationships/tags" Target="../tags/tag144.xml"/><Relationship Id="rId18" Type="http://schemas.openxmlformats.org/officeDocument/2006/relationships/image" Target="../media/image31.svg"/><Relationship Id="rId17" Type="http://schemas.openxmlformats.org/officeDocument/2006/relationships/image" Target="../media/image30.png"/><Relationship Id="rId16" Type="http://schemas.openxmlformats.org/officeDocument/2006/relationships/tags" Target="../tags/tag143.xml"/><Relationship Id="rId15" Type="http://schemas.openxmlformats.org/officeDocument/2006/relationships/tags" Target="../tags/tag142.xml"/><Relationship Id="rId14" Type="http://schemas.openxmlformats.org/officeDocument/2006/relationships/tags" Target="../tags/tag141.xml"/><Relationship Id="rId13" Type="http://schemas.openxmlformats.org/officeDocument/2006/relationships/tags" Target="../tags/tag140.xml"/><Relationship Id="rId12" Type="http://schemas.openxmlformats.org/officeDocument/2006/relationships/tags" Target="../tags/tag139.xml"/><Relationship Id="rId11" Type="http://schemas.openxmlformats.org/officeDocument/2006/relationships/image" Target="../media/image29.svg"/><Relationship Id="rId10" Type="http://schemas.openxmlformats.org/officeDocument/2006/relationships/image" Target="../media/image28.png"/><Relationship Id="rId1" Type="http://schemas.openxmlformats.org/officeDocument/2006/relationships/tags" Target="../tags/tag13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0" Type="http://schemas.openxmlformats.org/officeDocument/2006/relationships/slideLayout" Target="../slideLayouts/slideLayout6.xml"/><Relationship Id="rId1" Type="http://schemas.openxmlformats.org/officeDocument/2006/relationships/tags" Target="../tags/tag5.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15.xml"/><Relationship Id="rId1" Type="http://schemas.openxmlformats.org/officeDocument/2006/relationships/tags" Target="../tags/tag1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8" Type="http://schemas.openxmlformats.org/officeDocument/2006/relationships/notesSlide" Target="../notesSlides/notesSlide5.xml"/><Relationship Id="rId17" Type="http://schemas.openxmlformats.org/officeDocument/2006/relationships/slideLayout" Target="../slideLayouts/slideLayout3.xml"/><Relationship Id="rId16" Type="http://schemas.openxmlformats.org/officeDocument/2006/relationships/tags" Target="../tags/tag32.xml"/><Relationship Id="rId15" Type="http://schemas.openxmlformats.org/officeDocument/2006/relationships/tags" Target="../tags/tag31.xml"/><Relationship Id="rId14" Type="http://schemas.openxmlformats.org/officeDocument/2006/relationships/tags" Target="../tags/tag30.xml"/><Relationship Id="rId13" Type="http://schemas.openxmlformats.org/officeDocument/2006/relationships/tags" Target="../tags/tag29.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tags" Target="../tags/tag17.xml"/></Relationships>
</file>

<file path=ppt/slides/_rels/slide8.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0" Type="http://schemas.openxmlformats.org/officeDocument/2006/relationships/notesSlide" Target="../notesSlides/notesSlide6.xml"/><Relationship Id="rId2" Type="http://schemas.openxmlformats.org/officeDocument/2006/relationships/tags" Target="../tags/tag34.xml"/><Relationship Id="rId19" Type="http://schemas.openxmlformats.org/officeDocument/2006/relationships/slideLayout" Target="../slideLayouts/slideLayout8.xml"/><Relationship Id="rId18" Type="http://schemas.openxmlformats.org/officeDocument/2006/relationships/tags" Target="../tags/tag50.xml"/><Relationship Id="rId17" Type="http://schemas.openxmlformats.org/officeDocument/2006/relationships/tags" Target="../tags/tag49.xml"/><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3.xml"/></Relationships>
</file>

<file path=ppt/slides/_rels/slide9.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5" Type="http://schemas.openxmlformats.org/officeDocument/2006/relationships/notesSlide" Target="../notesSlides/notesSlide7.xml"/><Relationship Id="rId14" Type="http://schemas.openxmlformats.org/officeDocument/2006/relationships/slideLayout" Target="../slideLayouts/slideLayout8.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黑体" panose="02010609060101010101" charset="-122"/>
                <a:ea typeface="黑体" panose="02010609060101010101" charset="-122"/>
              </a:rPr>
              <a:t>北京出版社</a:t>
            </a:r>
            <a:endParaRPr lang="zh-CN" sz="3200" kern="0" spc="300" dirty="0">
              <a:solidFill>
                <a:schemeClr val="bg1"/>
              </a:solidFill>
              <a:latin typeface="黑体" panose="02010609060101010101" charset="-122"/>
              <a:ea typeface="黑体" panose="02010609060101010101"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pPr algn="ctr"/>
            <a:r>
              <a:rPr lang="zh-CN" sz="6000" b="1" spc="600" dirty="0" smtClean="0">
                <a:ln w="28575">
                  <a:noFill/>
                </a:ln>
                <a:solidFill>
                  <a:schemeClr val="tx2"/>
                </a:solidFill>
                <a:latin typeface="黑体" panose="02010609060101010101" charset="-122"/>
                <a:ea typeface="黑体" panose="02010609060101010101" charset="-122"/>
              </a:rPr>
              <a:t>基础会计（第二版）</a:t>
            </a:r>
            <a:endParaRPr lang="zh-CN" sz="6000" b="1" spc="600" dirty="0" smtClean="0">
              <a:ln w="28575">
                <a:noFill/>
              </a:ln>
              <a:solidFill>
                <a:schemeClr val="tx2"/>
              </a:solidFill>
              <a:latin typeface="黑体" panose="02010609060101010101" charset="-122"/>
              <a:ea typeface="黑体" panose="02010609060101010101"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85825" y="599440"/>
            <a:ext cx="434276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三、财务报表的编制要求</a:t>
            </a:r>
            <a:endParaRPr lang="zh-CN" altLang="en-US" sz="2600" dirty="0">
              <a:latin typeface="黑体" panose="02010609060101010101" charset="-122"/>
              <a:ea typeface="黑体" panose="02010609060101010101" charset="-122"/>
            </a:endParaRPr>
          </a:p>
        </p:txBody>
      </p:sp>
      <p:sp>
        <p:nvSpPr>
          <p:cNvPr id="42" name="任意多边形: 形状 41"/>
          <p:cNvSpPr/>
          <p:nvPr>
            <p:custDataLst>
              <p:tags r:id="rId1"/>
            </p:custDataLst>
          </p:nvPr>
        </p:nvSpPr>
        <p:spPr>
          <a:xfrm flipH="1">
            <a:off x="828447" y="1630976"/>
            <a:ext cx="4615525" cy="898463"/>
          </a:xfrm>
          <a:custGeom>
            <a:avLst/>
            <a:gdLst>
              <a:gd name="connsiteX0" fmla="*/ 4661898 w 5110073"/>
              <a:gd name="connsiteY0" fmla="*/ 0 h 898463"/>
              <a:gd name="connsiteX1" fmla="*/ 4274183 w 5110073"/>
              <a:gd name="connsiteY1" fmla="*/ 0 h 898463"/>
              <a:gd name="connsiteX2" fmla="*/ 4274172 w 5110073"/>
              <a:gd name="connsiteY2" fmla="*/ 1 h 898463"/>
              <a:gd name="connsiteX3" fmla="*/ 835902 w 5110073"/>
              <a:gd name="connsiteY3" fmla="*/ 1 h 898463"/>
              <a:gd name="connsiteX4" fmla="*/ 835891 w 5110073"/>
              <a:gd name="connsiteY4" fmla="*/ 0 h 898463"/>
              <a:gd name="connsiteX5" fmla="*/ 448175 w 5110073"/>
              <a:gd name="connsiteY5" fmla="*/ 0 h 898463"/>
              <a:gd name="connsiteX6" fmla="*/ 0 w 5110073"/>
              <a:gd name="connsiteY6" fmla="*/ 449230 h 898463"/>
              <a:gd name="connsiteX7" fmla="*/ 448175 w 5110073"/>
              <a:gd name="connsiteY7" fmla="*/ 898460 h 898463"/>
              <a:gd name="connsiteX8" fmla="*/ 495677 w 5110073"/>
              <a:gd name="connsiteY8" fmla="*/ 898460 h 898463"/>
              <a:gd name="connsiteX9" fmla="*/ 495677 w 5110073"/>
              <a:gd name="connsiteY9" fmla="*/ 898463 h 898463"/>
              <a:gd name="connsiteX10" fmla="*/ 4431223 w 5110073"/>
              <a:gd name="connsiteY10" fmla="*/ 898463 h 898463"/>
              <a:gd name="connsiteX11" fmla="*/ 4431223 w 5110073"/>
              <a:gd name="connsiteY11" fmla="*/ 896354 h 898463"/>
              <a:gd name="connsiteX12" fmla="*/ 4614396 w 5110073"/>
              <a:gd name="connsiteY12" fmla="*/ 896354 h 898463"/>
              <a:gd name="connsiteX13" fmla="*/ 4614396 w 5110073"/>
              <a:gd name="connsiteY13" fmla="*/ 896351 h 898463"/>
              <a:gd name="connsiteX14" fmla="*/ 4661898 w 5110073"/>
              <a:gd name="connsiteY14" fmla="*/ 896351 h 898463"/>
              <a:gd name="connsiteX15" fmla="*/ 5110073 w 5110073"/>
              <a:gd name="connsiteY15" fmla="*/ 448175 h 898463"/>
              <a:gd name="connsiteX16" fmla="*/ 4661898 w 5110073"/>
              <a:gd name="connsiteY16" fmla="*/ 0 h 898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10073" h="898463">
                <a:moveTo>
                  <a:pt x="4661898" y="0"/>
                </a:moveTo>
                <a:lnTo>
                  <a:pt x="4274183" y="0"/>
                </a:lnTo>
                <a:lnTo>
                  <a:pt x="4274172" y="1"/>
                </a:lnTo>
                <a:lnTo>
                  <a:pt x="835902" y="1"/>
                </a:lnTo>
                <a:lnTo>
                  <a:pt x="835891" y="0"/>
                </a:lnTo>
                <a:lnTo>
                  <a:pt x="448175" y="0"/>
                </a:lnTo>
                <a:cubicBezTo>
                  <a:pt x="200655" y="0"/>
                  <a:pt x="0" y="201127"/>
                  <a:pt x="0" y="449230"/>
                </a:cubicBezTo>
                <a:cubicBezTo>
                  <a:pt x="0" y="697333"/>
                  <a:pt x="200655" y="898460"/>
                  <a:pt x="448175" y="898460"/>
                </a:cubicBezTo>
                <a:lnTo>
                  <a:pt x="495677" y="898460"/>
                </a:lnTo>
                <a:lnTo>
                  <a:pt x="495677" y="898463"/>
                </a:lnTo>
                <a:lnTo>
                  <a:pt x="4431223" y="898463"/>
                </a:lnTo>
                <a:lnTo>
                  <a:pt x="4431223" y="896354"/>
                </a:lnTo>
                <a:lnTo>
                  <a:pt x="4614396" y="896354"/>
                </a:lnTo>
                <a:lnTo>
                  <a:pt x="4614396" y="896351"/>
                </a:lnTo>
                <a:lnTo>
                  <a:pt x="4661898" y="896351"/>
                </a:lnTo>
                <a:cubicBezTo>
                  <a:pt x="4909418" y="896351"/>
                  <a:pt x="5110073" y="695696"/>
                  <a:pt x="5110073" y="448175"/>
                </a:cubicBezTo>
                <a:cubicBezTo>
                  <a:pt x="5110073" y="200655"/>
                  <a:pt x="4909418" y="0"/>
                  <a:pt x="4661898" y="0"/>
                </a:cubicBezTo>
                <a:close/>
              </a:path>
            </a:pathLst>
          </a:custGeom>
          <a:solidFill>
            <a:srgbClr val="1F74AD"/>
          </a:solidFill>
          <a:ln w="12700" cap="flat" cmpd="sng" algn="ctr">
            <a:noFill/>
            <a:prstDash val="solid"/>
            <a:miter lim="800000"/>
          </a:ln>
          <a:effectLst/>
        </p:spPr>
        <p:txBody>
          <a:bodyPr wrap="square" anchor="ctr">
            <a:noAutofit/>
          </a:bodyPr>
          <a:p>
            <a:pPr algn="ctr">
              <a:lnSpc>
                <a:spcPct val="130000"/>
              </a:lnSpc>
            </a:pPr>
            <a:endParaRPr>
              <a:latin typeface="微软雅黑" panose="020B0503020204020204" charset="-122"/>
              <a:ea typeface="微软雅黑" panose="020B0503020204020204" charset="-122"/>
            </a:endParaRPr>
          </a:p>
        </p:txBody>
      </p:sp>
      <p:sp>
        <p:nvSpPr>
          <p:cNvPr id="23" name="文本框 22"/>
          <p:cNvSpPr txBox="1"/>
          <p:nvPr>
            <p:custDataLst>
              <p:tags r:id="rId2"/>
            </p:custDataLst>
          </p:nvPr>
        </p:nvSpPr>
        <p:spPr>
          <a:xfrm>
            <a:off x="1976514" y="1750272"/>
            <a:ext cx="2319391" cy="659871"/>
          </a:xfrm>
          <a:prstGeom prst="rect">
            <a:avLst/>
          </a:prstGeom>
        </p:spPr>
        <p:txBody>
          <a:bodyPr wrap="square" anchor="ctr">
            <a:normAutofit/>
          </a:bodyPr>
          <a:p>
            <a:pPr algn="ctr">
              <a:lnSpc>
                <a:spcPct val="120000"/>
              </a:lnSpc>
              <a:buClr>
                <a:srgbClr val="000000">
                  <a:lumMod val="85000"/>
                  <a:lumOff val="15000"/>
                </a:srgbClr>
              </a:buClr>
              <a:buSzPct val="105000"/>
            </a:pPr>
            <a:r>
              <a:rPr lang="zh-CN" altLang="en-US" sz="2000" b="1" spc="300" dirty="0">
                <a:solidFill>
                  <a:sysClr val="window" lastClr="FFFFFF"/>
                </a:solidFill>
                <a:latin typeface="微软雅黑" panose="020B0503020204020204" charset="-122"/>
                <a:ea typeface="微软雅黑" panose="020B0503020204020204" charset="-122"/>
                <a:cs typeface="+mn-ea"/>
              </a:rPr>
              <a:t>（五）结账</a:t>
            </a:r>
            <a:endParaRPr lang="zh-CN" altLang="en-US" sz="2000" b="1" spc="300" dirty="0">
              <a:solidFill>
                <a:sysClr val="window" lastClr="FFFFFF"/>
              </a:solidFill>
              <a:latin typeface="微软雅黑" panose="020B0503020204020204" charset="-122"/>
              <a:ea typeface="微软雅黑" panose="020B0503020204020204" charset="-122"/>
              <a:cs typeface="+mn-ea"/>
            </a:endParaRPr>
          </a:p>
        </p:txBody>
      </p:sp>
      <p:sp>
        <p:nvSpPr>
          <p:cNvPr id="86" name="椭圆 85"/>
          <p:cNvSpPr/>
          <p:nvPr>
            <p:custDataLst>
              <p:tags r:id="rId3"/>
            </p:custDataLst>
          </p:nvPr>
        </p:nvSpPr>
        <p:spPr>
          <a:xfrm>
            <a:off x="6864656" y="1850148"/>
            <a:ext cx="582457" cy="582455"/>
          </a:xfrm>
          <a:prstGeom prst="ellipse">
            <a:avLst/>
          </a:prstGeom>
          <a:noFill/>
          <a:ln w="12700" cap="flat" cmpd="sng" algn="ctr">
            <a:solidFill>
              <a:srgbClr val="1F74AD"/>
            </a:solidFill>
            <a:prstDash val="solid"/>
            <a:miter lim="800000"/>
          </a:ln>
          <a:effectLst/>
        </p:spPr>
        <p:txBody>
          <a:bodyPr anchor="ctr"/>
          <a:p>
            <a:pPr algn="ctr">
              <a:lnSpc>
                <a:spcPct val="130000"/>
              </a:lnSpc>
            </a:pPr>
            <a:endParaRPr>
              <a:latin typeface="微软雅黑" panose="020B0503020204020204" charset="-122"/>
              <a:ea typeface="微软雅黑" panose="020B0503020204020204" charset="-122"/>
            </a:endParaRPr>
          </a:p>
        </p:txBody>
      </p:sp>
      <p:sp>
        <p:nvSpPr>
          <p:cNvPr id="87" name="任意多边形 18"/>
          <p:cNvSpPr/>
          <p:nvPr>
            <p:custDataLst>
              <p:tags r:id="rId4"/>
            </p:custDataLst>
          </p:nvPr>
        </p:nvSpPr>
        <p:spPr bwMode="auto">
          <a:xfrm>
            <a:off x="6966998" y="1952489"/>
            <a:ext cx="377773" cy="377773"/>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rgbClr val="1F74AD"/>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88" name="文本框 87"/>
          <p:cNvSpPr txBox="1"/>
          <p:nvPr>
            <p:custDataLst>
              <p:tags r:id="rId5"/>
            </p:custDataLst>
          </p:nvPr>
        </p:nvSpPr>
        <p:spPr bwMode="auto">
          <a:xfrm>
            <a:off x="7725410" y="1630680"/>
            <a:ext cx="3586480" cy="2291715"/>
          </a:xfrm>
          <a:prstGeom prst="rect">
            <a:avLst/>
          </a:prstGeom>
          <a:noFill/>
          <a:scene3d>
            <a:camera prst="orthographicFront">
              <a:rot lat="0" lon="0" rev="0"/>
            </a:camera>
            <a:lightRig rig="threePt" dir="t"/>
          </a:scene3d>
          <a:sp3d prstMaterial="matte">
            <a:bevelT w="1270" h="1270"/>
          </a:sp3d>
        </p:spPr>
        <p:txBody>
          <a:bodyPr wrap="square" lIns="90000" tIns="46800" rIns="90000" bIns="0" anchor="b" anchorCtr="0"/>
          <a:p>
            <a:pPr>
              <a:lnSpc>
                <a:spcPct val="120000"/>
              </a:lnSpc>
              <a:buClr>
                <a:prstClr val="white"/>
              </a:buClr>
              <a:defRPr/>
            </a:pPr>
            <a:r>
              <a:rPr lang="zh-CN" altLang="en-US" sz="1600" b="1" spc="300" dirty="0">
                <a:solidFill>
                  <a:srgbClr val="1F74AD"/>
                </a:solidFill>
                <a:latin typeface="微软雅黑" panose="020B0503020204020204" charset="-122"/>
                <a:ea typeface="微软雅黑" panose="020B0503020204020204" charset="-122"/>
                <a:cs typeface="+mn-ea"/>
              </a:rPr>
              <a:t>结账就是在会计期末计算并结转各账户的本期发生额和期末余额。结账程序主要包括以下两个步骤：①结账前，必须将属于本期内发生的各项经济业务和应由本期受益的收入、负担的费用全部登记入账；②结账时，应结出每个账户的期末余额。</a:t>
            </a:r>
            <a:endParaRPr lang="zh-CN" altLang="en-US" sz="1600" b="1" spc="300" dirty="0">
              <a:solidFill>
                <a:srgbClr val="1F74AD"/>
              </a:solidFill>
              <a:latin typeface="微软雅黑" panose="020B0503020204020204" charset="-122"/>
              <a:ea typeface="微软雅黑" panose="020B0503020204020204" charset="-122"/>
              <a:cs typeface="+mn-ea"/>
            </a:endParaRPr>
          </a:p>
        </p:txBody>
      </p:sp>
      <p:pic>
        <p:nvPicPr>
          <p:cNvPr id="2" name="图片 1"/>
          <p:cNvPicPr>
            <a:picLocks noChangeAspect="1"/>
          </p:cNvPicPr>
          <p:nvPr/>
        </p:nvPicPr>
        <p:blipFill>
          <a:blip r:embed="rId6"/>
          <a:stretch>
            <a:fillRect/>
          </a:stretch>
        </p:blipFill>
        <p:spPr>
          <a:xfrm>
            <a:off x="960120" y="2967990"/>
            <a:ext cx="4572000" cy="3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018270" y="1125855"/>
            <a:ext cx="921385" cy="5033010"/>
          </a:xfrm>
          <a:prstGeom prst="rect">
            <a:avLst/>
          </a:prstGeom>
          <a:noFill/>
        </p:spPr>
        <p:txBody>
          <a:bodyPr vert="eaVert" wrap="square" rtlCol="0" anchor="t" anchorCtr="0">
            <a:spAutoFit/>
          </a:bodyPr>
          <a:p>
            <a:pPr algn="l"/>
            <a:r>
              <a:rPr lang="zh-CN" altLang="en-US" sz="4800" dirty="0">
                <a:solidFill>
                  <a:schemeClr val="tx2"/>
                </a:solidFill>
                <a:latin typeface="黑体" panose="02010609060101010101" charset="-122"/>
                <a:ea typeface="黑体" panose="02010609060101010101" charset="-122"/>
                <a:sym typeface="+mn-ea"/>
              </a:rPr>
              <a:t>资产负债表的编制</a:t>
            </a:r>
            <a:endParaRPr lang="zh-CN" altLang="en-US" sz="4800" dirty="0">
              <a:solidFill>
                <a:schemeClr val="tx2"/>
              </a:solidFill>
              <a:latin typeface="黑体" panose="02010609060101010101" charset="-122"/>
              <a:ea typeface="黑体" panose="02010609060101010101" charset="-122"/>
              <a:sym typeface="+mn-ea"/>
            </a:endParaRPr>
          </a:p>
        </p:txBody>
      </p:sp>
      <p:sp>
        <p:nvSpPr>
          <p:cNvPr id="4" name="文本框 3"/>
          <p:cNvSpPr txBox="1"/>
          <p:nvPr/>
        </p:nvSpPr>
        <p:spPr>
          <a:xfrm>
            <a:off x="6962775" y="2119630"/>
            <a:ext cx="3775710" cy="922020"/>
          </a:xfrm>
          <a:prstGeom prst="rect">
            <a:avLst/>
          </a:prstGeom>
          <a:noFill/>
        </p:spPr>
        <p:txBody>
          <a:bodyPr wrap="square" rtlCol="0">
            <a:spAutoFit/>
          </a:bodyPr>
          <a:p>
            <a:r>
              <a:rPr lang="zh-CN" altLang="en-US" sz="5400" b="1">
                <a:latin typeface="黑体" panose="02010609060101010101" charset="-122"/>
                <a:ea typeface="黑体" panose="02010609060101010101" charset="-122"/>
              </a:rPr>
              <a:t>任务二</a:t>
            </a:r>
            <a:endParaRPr lang="zh-CN" altLang="en-US" sz="5400" b="1">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754967" y="20766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33" name="Freeform 9"/>
          <p:cNvSpPr/>
          <p:nvPr/>
        </p:nvSpPr>
        <p:spPr bwMode="auto">
          <a:xfrm>
            <a:off x="5890685" y="30030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36" name="Freeform 12"/>
          <p:cNvSpPr/>
          <p:nvPr/>
        </p:nvSpPr>
        <p:spPr bwMode="auto">
          <a:xfrm>
            <a:off x="5530851" y="21597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37" name="Freeform 13"/>
          <p:cNvSpPr/>
          <p:nvPr/>
        </p:nvSpPr>
        <p:spPr bwMode="auto">
          <a:xfrm>
            <a:off x="3365500" y="37094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nvGrpSpPr>
          <p:cNvPr id="38" name="Group 14"/>
          <p:cNvGrpSpPr/>
          <p:nvPr/>
        </p:nvGrpSpPr>
        <p:grpSpPr bwMode="auto">
          <a:xfrm>
            <a:off x="3774018" y="40968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grpSp>
        <p:nvGrpSpPr>
          <p:cNvPr id="60" name="Group 30"/>
          <p:cNvGrpSpPr/>
          <p:nvPr/>
        </p:nvGrpSpPr>
        <p:grpSpPr bwMode="auto">
          <a:xfrm>
            <a:off x="6464301" y="35591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grpSp>
        <p:nvGrpSpPr>
          <p:cNvPr id="63" name="Group 33"/>
          <p:cNvGrpSpPr/>
          <p:nvPr/>
        </p:nvGrpSpPr>
        <p:grpSpPr bwMode="auto">
          <a:xfrm>
            <a:off x="5810251" y="24267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sp>
        <p:nvSpPr>
          <p:cNvPr id="66" name="Freeform 36"/>
          <p:cNvSpPr>
            <a:spLocks noEditPoints="1"/>
          </p:cNvSpPr>
          <p:nvPr/>
        </p:nvSpPr>
        <p:spPr bwMode="auto">
          <a:xfrm>
            <a:off x="4413251" y="27696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67" name="Freeform 37"/>
          <p:cNvSpPr/>
          <p:nvPr/>
        </p:nvSpPr>
        <p:spPr bwMode="auto">
          <a:xfrm>
            <a:off x="3420533" y="23057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71" name="Freeform 41"/>
          <p:cNvSpPr/>
          <p:nvPr/>
        </p:nvSpPr>
        <p:spPr bwMode="auto">
          <a:xfrm flipH="1">
            <a:off x="3041651" y="4452620"/>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72" name="Freeform 42"/>
          <p:cNvSpPr/>
          <p:nvPr/>
        </p:nvSpPr>
        <p:spPr bwMode="auto">
          <a:xfrm flipV="1">
            <a:off x="6761693" y="24463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74" name="Rectangle 44"/>
          <p:cNvSpPr>
            <a:spLocks noChangeArrowheads="1"/>
          </p:cNvSpPr>
          <p:nvPr/>
        </p:nvSpPr>
        <p:spPr bwMode="auto">
          <a:xfrm>
            <a:off x="295275" y="1364615"/>
            <a:ext cx="3459480" cy="295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16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（一）资产负债表的概念</a:t>
            </a:r>
            <a:endParaRPr lang="zh-CN" altLang="en-US" sz="16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endParaRPr>
          </a:p>
          <a:p>
            <a:pPr lvl="0" algn="l">
              <a:lnSpc>
                <a:spcPct val="150000"/>
              </a:lnSpc>
            </a:pPr>
            <a:r>
              <a:rPr lang="zh-CN" altLang="en-US" sz="16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资产负债表是反映企业某一特定日期财务状况的财务报表。其中，特定日期通常是指会计期末，即月末、季末、半年末或年末；而财务状况是指企业拥有或控制的经济资源，即企业的资产数量、企业所承担的现有义务和所有者对净资产的要求权。</a:t>
            </a:r>
            <a:endParaRPr lang="zh-CN" altLang="en-US" sz="16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endParaRPr>
          </a:p>
        </p:txBody>
      </p:sp>
      <p:sp>
        <p:nvSpPr>
          <p:cNvPr id="77" name="Rectangle 47"/>
          <p:cNvSpPr>
            <a:spLocks noChangeArrowheads="1"/>
          </p:cNvSpPr>
          <p:nvPr/>
        </p:nvSpPr>
        <p:spPr bwMode="auto">
          <a:xfrm>
            <a:off x="7856855" y="2076450"/>
            <a:ext cx="3820160" cy="1477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16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（三）资产负债表的作用</a:t>
            </a:r>
            <a:endParaRPr lang="zh-CN" altLang="en-US" sz="16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endParaRPr>
          </a:p>
          <a:p>
            <a:pPr lvl="0" algn="l">
              <a:lnSpc>
                <a:spcPct val="150000"/>
              </a:lnSpc>
            </a:pPr>
            <a:r>
              <a:rPr lang="zh-CN" altLang="en-US" sz="16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1. 反映企业资产的构成及其状况</a:t>
            </a:r>
            <a:endParaRPr lang="zh-CN" altLang="en-US" sz="16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endParaRPr>
          </a:p>
          <a:p>
            <a:pPr lvl="0" algn="l">
              <a:lnSpc>
                <a:spcPct val="150000"/>
              </a:lnSpc>
            </a:pPr>
            <a:r>
              <a:rPr lang="zh-CN" altLang="en-US" sz="16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2. 反映企业的偿债能力和资本结构</a:t>
            </a:r>
            <a:endParaRPr lang="zh-CN" altLang="en-US" sz="16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endParaRPr>
          </a:p>
          <a:p>
            <a:pPr lvl="0" algn="l">
              <a:lnSpc>
                <a:spcPct val="150000"/>
              </a:lnSpc>
            </a:pPr>
            <a:r>
              <a:rPr lang="zh-CN" altLang="en-US" sz="16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3. 分析企业的财务现状和未来发展趋势</a:t>
            </a:r>
            <a:endParaRPr lang="zh-CN" altLang="en-US" sz="16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endParaRPr>
          </a:p>
        </p:txBody>
      </p:sp>
      <p:sp>
        <p:nvSpPr>
          <p:cNvPr id="78" name="Rectangle 48"/>
          <p:cNvSpPr>
            <a:spLocks noChangeArrowheads="1"/>
          </p:cNvSpPr>
          <p:nvPr/>
        </p:nvSpPr>
        <p:spPr bwMode="auto">
          <a:xfrm>
            <a:off x="4413250" y="4545330"/>
            <a:ext cx="6736080" cy="189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16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（二）资产负债表的编制依据</a:t>
            </a:r>
            <a:endParaRPr lang="zh-CN" altLang="en-US" sz="16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endParaRPr>
          </a:p>
          <a:p>
            <a:pPr lvl="0" algn="l">
              <a:lnSpc>
                <a:spcPct val="150000"/>
              </a:lnSpc>
            </a:pPr>
            <a:r>
              <a:rPr lang="zh-CN" altLang="en-US" sz="16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资产负债表主要提供企业财务状况方面的信息，即某一特定日期关于企业资产、负债和所有者权益的总额以及具体构成情况。编制资产负债表的理论依据是基本会计等式：</a:t>
            </a:r>
            <a:endParaRPr lang="zh-CN" altLang="en-US" sz="16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endParaRPr>
          </a:p>
          <a:p>
            <a:pPr lvl="0" algn="l">
              <a:lnSpc>
                <a:spcPct val="150000"/>
              </a:lnSpc>
            </a:pPr>
            <a:r>
              <a:rPr lang="zh-CN" altLang="en-US" sz="18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资产 = 负债 + 所有者权益</a:t>
            </a:r>
            <a:endParaRPr lang="zh-CN" altLang="en-US" sz="18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endParaRPr>
          </a:p>
        </p:txBody>
      </p:sp>
      <p:sp>
        <p:nvSpPr>
          <p:cNvPr id="25" name="文本框 2"/>
          <p:cNvSpPr txBox="1"/>
          <p:nvPr/>
        </p:nvSpPr>
        <p:spPr>
          <a:xfrm>
            <a:off x="885825" y="599440"/>
            <a:ext cx="50330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一、资产负债表的概念</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575627" y="1466215"/>
            <a:ext cx="5690235" cy="4614545"/>
            <a:chOff x="870843" y="1952214"/>
            <a:chExt cx="5690235" cy="4614545"/>
          </a:xfrm>
        </p:grpSpPr>
        <p:sp>
          <p:nvSpPr>
            <p:cNvPr id="83" name="TextBox 82"/>
            <p:cNvSpPr txBox="1"/>
            <p:nvPr/>
          </p:nvSpPr>
          <p:spPr>
            <a:xfrm>
              <a:off x="870843" y="1952214"/>
              <a:ext cx="4153535"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（一）资产负债表的内容</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992763" y="2412589"/>
              <a:ext cx="5568315" cy="4154170"/>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1. 资产</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资产负债表中的资产应当按照流动资产和非流动资产两大类别在资产负债表中列示，在流动资产和非流动资产类别下进一步按性质分项列示。</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 负债</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资产负债表中的负债应当按照流动负债和非流动负债在资产负债表中进行列示，在流动负债和非流动负债类别下再进一步按性质分项列示。</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 所有者权益</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资产负债表中的所有者权益应当按照留在企业的永久程度排序，一般为实收资本、资本公积、盈余公积和未分配利润。</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556323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二、资产负债表的内容和结构</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6859905" y="2272665"/>
            <a:ext cx="4752975" cy="3228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575627" y="1466215"/>
            <a:ext cx="5690235" cy="4244975"/>
            <a:chOff x="870843" y="1952214"/>
            <a:chExt cx="5690235" cy="4244975"/>
          </a:xfrm>
        </p:grpSpPr>
        <p:sp>
          <p:nvSpPr>
            <p:cNvPr id="83" name="TextBox 82"/>
            <p:cNvSpPr txBox="1"/>
            <p:nvPr/>
          </p:nvSpPr>
          <p:spPr>
            <a:xfrm>
              <a:off x="870843" y="1952214"/>
              <a:ext cx="4153535"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（二）资产负债表的结构</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992763" y="2412589"/>
              <a:ext cx="5568315" cy="3784600"/>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资产负债表的结构有账户式和报告式两种，我国要求采用账户式的结构编制资产负债表。账户式的资产负债表分左右两方。左方列示资产项目，反映企业全部资产的分布及存在形态；资产项目按其流动性排列，流动资产在前，非流动资产在后。右方列示负债和所有者权益项目，反映企业全部负债和所有者权益的内容和构成情况；负债项目按流动性排列，先反映流动负债，后反映非流动负债；最后是所有者权益项目。账户式的资产负债表左方资产项目的合计应当等于右方负债及所有者权益项目的合计。</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账户式的资产负债表的基本格式如表 7 - 3 所示。</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556323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二、资产负债表的内容和结构</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6562090" y="2129155"/>
            <a:ext cx="5041265" cy="33807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030" y="1437005"/>
            <a:ext cx="7797165" cy="4229735"/>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657725" y="1579245"/>
            <a:ext cx="6561455" cy="1170305"/>
          </a:xfrm>
          <a:prstGeom prst="rect">
            <a:avLst/>
          </a:prstGeom>
          <a:noFill/>
        </p:spPr>
        <p:txBody>
          <a:bodyPr wrap="square" rtlCol="0">
            <a:spAutoFit/>
          </a:bodyPr>
          <a:p>
            <a:pPr>
              <a:lnSpc>
                <a:spcPct val="130000"/>
              </a:lnSpc>
              <a:spcBef>
                <a:spcPts val="0"/>
              </a:spcBef>
              <a:spcAft>
                <a:spcPts val="0"/>
              </a:spcAft>
            </a:pPr>
            <a:r>
              <a:rPr b="1" dirty="0">
                <a:latin typeface="黑体" panose="02010609060101010101" charset="-122"/>
                <a:ea typeface="黑体" panose="02010609060101010101" charset="-122"/>
              </a:rPr>
              <a:t>（一）年初余额的填列方法</a:t>
            </a:r>
            <a:endParaRPr b="1" dirty="0">
              <a:latin typeface="黑体" panose="02010609060101010101" charset="-122"/>
              <a:ea typeface="黑体" panose="02010609060101010101" charset="-122"/>
            </a:endParaRPr>
          </a:p>
          <a:p>
            <a:pPr>
              <a:lnSpc>
                <a:spcPct val="130000"/>
              </a:lnSpc>
              <a:spcBef>
                <a:spcPts val="0"/>
              </a:spcBef>
              <a:spcAft>
                <a:spcPts val="0"/>
              </a:spcAft>
            </a:pPr>
            <a:r>
              <a:rPr dirty="0">
                <a:latin typeface="黑体" panose="02010609060101010101" charset="-122"/>
                <a:ea typeface="黑体" panose="02010609060101010101" charset="-122"/>
              </a:rPr>
              <a:t>“年初余额”栏内各项目数字，应根据上年末资产负债表“期末余额”栏内所列数字填列。</a:t>
            </a:r>
            <a:endParaRPr dirty="0">
              <a:latin typeface="黑体" panose="02010609060101010101" charset="-122"/>
              <a:ea typeface="黑体" panose="02010609060101010101"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5" name="文本框 2"/>
          <p:cNvSpPr txBox="1"/>
          <p:nvPr/>
        </p:nvSpPr>
        <p:spPr>
          <a:xfrm>
            <a:off x="1617980" y="2862580"/>
            <a:ext cx="295211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三、资产负债表的编制方法</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4712335" y="2749550"/>
            <a:ext cx="6450330" cy="26689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99770" y="1235075"/>
            <a:ext cx="4401820"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（二）期末余额填列方法</a:t>
            </a:r>
            <a:endParaRPr lang="en-US" sz="2400" b="1" spc="300" dirty="0" smtClean="0">
              <a:solidFill>
                <a:schemeClr val="tx2"/>
              </a:solidFill>
              <a:latin typeface="+mn-ea"/>
              <a:ea typeface="黑体" panose="02010609060101010101" charset="-122"/>
            </a:endParaRPr>
          </a:p>
        </p:txBody>
      </p:sp>
      <p:sp>
        <p:nvSpPr>
          <p:cNvPr id="25" name="文本框 2"/>
          <p:cNvSpPr txBox="1"/>
          <p:nvPr/>
        </p:nvSpPr>
        <p:spPr>
          <a:xfrm>
            <a:off x="813435" y="544830"/>
            <a:ext cx="56172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三、资产负债表的编制方法</a:t>
            </a:r>
            <a:endParaRPr lang="zh-CN" altLang="en-US" sz="2600" dirty="0">
              <a:latin typeface="黑体" panose="02010609060101010101" charset="-122"/>
              <a:ea typeface="黑体" panose="02010609060101010101" charset="-122"/>
            </a:endParaRPr>
          </a:p>
        </p:txBody>
      </p:sp>
      <p:sp>
        <p:nvSpPr>
          <p:cNvPr id="3" name="立方体 2"/>
          <p:cNvSpPr/>
          <p:nvPr>
            <p:custDataLst>
              <p:tags r:id="rId1"/>
            </p:custDataLst>
          </p:nvPr>
        </p:nvSpPr>
        <p:spPr>
          <a:xfrm rot="21091489" flipH="1">
            <a:off x="1383680" y="4601243"/>
            <a:ext cx="1668644" cy="679683"/>
          </a:xfrm>
          <a:prstGeom prst="cube">
            <a:avLst>
              <a:gd name="adj" fmla="val 80345"/>
            </a:avLst>
          </a:prstGeom>
          <a:solidFill>
            <a:srgbClr val="FE8B44"/>
          </a:solidFill>
          <a:ln w="12700" cap="flat" cmpd="sng" algn="ctr">
            <a:noFill/>
            <a:prstDash val="solid"/>
            <a:miter lim="800000"/>
          </a:ln>
          <a:effectLst/>
        </p:spPr>
        <p:txBody>
          <a:bodyPr rtlCol="0" anchor="ctr">
            <a:normAutofit fontScale="25000" lnSpcReduction="20000"/>
          </a:bodyPr>
          <a:p>
            <a:pPr algn="ctr"/>
            <a:endParaRPr lang="zh-CN" altLang="en-US">
              <a:ea typeface="黑体" panose="02010609060101010101" charset="-122"/>
              <a:sym typeface="Arial" panose="020B0604020202020204" pitchFamily="34" charset="0"/>
            </a:endParaRPr>
          </a:p>
        </p:txBody>
      </p:sp>
      <p:cxnSp>
        <p:nvCxnSpPr>
          <p:cNvPr id="12" name="直接连接符 11"/>
          <p:cNvCxnSpPr/>
          <p:nvPr>
            <p:custDataLst>
              <p:tags r:id="rId2"/>
            </p:custDataLst>
          </p:nvPr>
        </p:nvCxnSpPr>
        <p:spPr>
          <a:xfrm>
            <a:off x="2168368" y="4140266"/>
            <a:ext cx="0" cy="683448"/>
          </a:xfrm>
          <a:prstGeom prst="line">
            <a:avLst/>
          </a:prstGeom>
          <a:noFill/>
          <a:ln w="6350" cap="flat" cmpd="sng" algn="ctr">
            <a:solidFill>
              <a:srgbClr val="FE8B44">
                <a:lumMod val="60000"/>
                <a:lumOff val="40000"/>
              </a:srgbClr>
            </a:solidFill>
            <a:prstDash val="solid"/>
            <a:miter lim="800000"/>
            <a:headEnd type="none"/>
            <a:tailEnd type="oval"/>
          </a:ln>
          <a:effectLst/>
        </p:spPr>
      </p:cxnSp>
      <p:sp>
        <p:nvSpPr>
          <p:cNvPr id="14" name="椭圆 13"/>
          <p:cNvSpPr/>
          <p:nvPr>
            <p:custDataLst>
              <p:tags r:id="rId3"/>
            </p:custDataLst>
          </p:nvPr>
        </p:nvSpPr>
        <p:spPr>
          <a:xfrm>
            <a:off x="1960088" y="3829341"/>
            <a:ext cx="416560" cy="416560"/>
          </a:xfrm>
          <a:prstGeom prst="ellipse">
            <a:avLst/>
          </a:prstGeom>
          <a:solidFill>
            <a:srgbClr val="FE8B44"/>
          </a:solidFill>
          <a:ln w="12700" cap="flat" cmpd="sng" algn="ctr">
            <a:noFill/>
            <a:prstDash val="solid"/>
            <a:miter lim="800000"/>
          </a:ln>
          <a:effectLst/>
        </p:spPr>
        <p:txBody>
          <a:bodyPr rtlCol="0" anchor="ctr">
            <a:normAutofit fontScale="75000" lnSpcReduction="20000"/>
          </a:bodyPr>
          <a:p>
            <a:pPr algn="ctr"/>
            <a:endParaRPr lang="zh-CN" altLang="en-US">
              <a:ea typeface="黑体" panose="02010609060101010101" charset="-122"/>
              <a:sym typeface="Arial" panose="020B0604020202020204" pitchFamily="34" charset="0"/>
            </a:endParaRPr>
          </a:p>
        </p:txBody>
      </p:sp>
      <p:sp>
        <p:nvSpPr>
          <p:cNvPr id="22" name="KSO_Shape"/>
          <p:cNvSpPr/>
          <p:nvPr>
            <p:custDataLst>
              <p:tags r:id="rId4"/>
            </p:custDataLst>
          </p:nvPr>
        </p:nvSpPr>
        <p:spPr bwMode="auto">
          <a:xfrm>
            <a:off x="2059654" y="3920636"/>
            <a:ext cx="219509" cy="231771"/>
          </a:xfrm>
          <a:custGeom>
            <a:avLst/>
            <a:gdLst>
              <a:gd name="T0" fmla="*/ 285195 w 3309"/>
              <a:gd name="T1" fmla="*/ 209540 h 3497"/>
              <a:gd name="T2" fmla="*/ 645550 w 3309"/>
              <a:gd name="T3" fmla="*/ 713569 h 3497"/>
              <a:gd name="T4" fmla="*/ 601793 w 3309"/>
              <a:gd name="T5" fmla="*/ 534919 h 3497"/>
              <a:gd name="T6" fmla="*/ 661509 w 3309"/>
              <a:gd name="T7" fmla="*/ 415476 h 3497"/>
              <a:gd name="T8" fmla="*/ 813887 w 3309"/>
              <a:gd name="T9" fmla="*/ 515870 h 3497"/>
              <a:gd name="T10" fmla="*/ 876692 w 3309"/>
              <a:gd name="T11" fmla="*/ 497336 h 3497"/>
              <a:gd name="T12" fmla="*/ 887503 w 3309"/>
              <a:gd name="T13" fmla="*/ 374804 h 3497"/>
              <a:gd name="T14" fmla="*/ 1038337 w 3309"/>
              <a:gd name="T15" fmla="*/ 387675 h 3497"/>
              <a:gd name="T16" fmla="*/ 1050692 w 3309"/>
              <a:gd name="T17" fmla="*/ 422684 h 3497"/>
              <a:gd name="T18" fmla="*/ 1104230 w 3309"/>
              <a:gd name="T19" fmla="*/ 505058 h 3497"/>
              <a:gd name="T20" fmla="*/ 1111952 w 3309"/>
              <a:gd name="T21" fmla="*/ 466960 h 3497"/>
              <a:gd name="T22" fmla="*/ 1209763 w 3309"/>
              <a:gd name="T23" fmla="*/ 413417 h 3497"/>
              <a:gd name="T24" fmla="*/ 1424946 w 3309"/>
              <a:gd name="T25" fmla="*/ 1166114 h 3497"/>
              <a:gd name="T26" fmla="*/ 1072313 w 3309"/>
              <a:gd name="T27" fmla="*/ 1638222 h 3497"/>
              <a:gd name="T28" fmla="*/ 669230 w 3309"/>
              <a:gd name="T29" fmla="*/ 1337041 h 3497"/>
              <a:gd name="T30" fmla="*/ 188414 w 3309"/>
              <a:gd name="T31" fmla="*/ 1154272 h 3497"/>
              <a:gd name="T32" fmla="*/ 298065 w 3309"/>
              <a:gd name="T33" fmla="*/ 1078076 h 3497"/>
              <a:gd name="T34" fmla="*/ 569361 w 3309"/>
              <a:gd name="T35" fmla="*/ 1102788 h 3497"/>
              <a:gd name="T36" fmla="*/ 152379 w 3309"/>
              <a:gd name="T37" fmla="*/ 294489 h 3497"/>
              <a:gd name="T38" fmla="*/ 178118 w 3309"/>
              <a:gd name="T39" fmla="*/ 166293 h 3497"/>
              <a:gd name="T40" fmla="*/ 109651 w 3309"/>
              <a:gd name="T41" fmla="*/ 62811 h 3497"/>
              <a:gd name="T42" fmla="*/ 53024 w 3309"/>
              <a:gd name="T43" fmla="*/ 354210 h 3497"/>
              <a:gd name="T44" fmla="*/ 401538 w 3309"/>
              <a:gd name="T45" fmla="*/ 962752 h 3497"/>
              <a:gd name="T46" fmla="*/ 171941 w 3309"/>
              <a:gd name="T47" fmla="*/ 981801 h 3497"/>
              <a:gd name="T48" fmla="*/ 242467 w 3309"/>
              <a:gd name="T49" fmla="*/ 1385436 h 3497"/>
              <a:gd name="T50" fmla="*/ 876177 w 3309"/>
              <a:gd name="T51" fmla="*/ 1548125 h 3497"/>
              <a:gd name="T52" fmla="*/ 1023923 w 3309"/>
              <a:gd name="T53" fmla="*/ 1800397 h 3497"/>
              <a:gd name="T54" fmla="*/ 1597402 w 3309"/>
              <a:gd name="T55" fmla="*/ 1469355 h 3497"/>
              <a:gd name="T56" fmla="*/ 1643218 w 3309"/>
              <a:gd name="T57" fmla="*/ 1301517 h 3497"/>
              <a:gd name="T58" fmla="*/ 1421857 w 3309"/>
              <a:gd name="T59" fmla="*/ 540582 h 3497"/>
              <a:gd name="T60" fmla="*/ 1420313 w 3309"/>
              <a:gd name="T61" fmla="*/ 533890 h 3497"/>
              <a:gd name="T62" fmla="*/ 1370893 w 3309"/>
              <a:gd name="T63" fmla="*/ 389734 h 3497"/>
              <a:gd name="T64" fmla="*/ 1127396 w 3309"/>
              <a:gd name="T65" fmla="*/ 295518 h 3497"/>
              <a:gd name="T66" fmla="*/ 825727 w 3309"/>
              <a:gd name="T67" fmla="*/ 267717 h 3497"/>
              <a:gd name="T68" fmla="*/ 599733 w 3309"/>
              <a:gd name="T69" fmla="*/ 308389 h 3497"/>
              <a:gd name="T70" fmla="*/ 518396 w 3309"/>
              <a:gd name="T71" fmla="*/ 363992 h 3497"/>
              <a:gd name="T72" fmla="*/ 391242 w 3309"/>
              <a:gd name="T73" fmla="*/ 145700 h 3497"/>
              <a:gd name="T74" fmla="*/ 116343 w 3309"/>
              <a:gd name="T75" fmla="*/ 59207 h 34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309" h="3497">
                <a:moveTo>
                  <a:pt x="346" y="323"/>
                </a:moveTo>
                <a:cubicBezTo>
                  <a:pt x="432" y="274"/>
                  <a:pt x="502" y="323"/>
                  <a:pt x="554" y="407"/>
                </a:cubicBezTo>
                <a:cubicBezTo>
                  <a:pt x="554" y="407"/>
                  <a:pt x="1109" y="1359"/>
                  <a:pt x="1116" y="1370"/>
                </a:cubicBezTo>
                <a:cubicBezTo>
                  <a:pt x="1143" y="1418"/>
                  <a:pt x="1223" y="1404"/>
                  <a:pt x="1254" y="1386"/>
                </a:cubicBezTo>
                <a:cubicBezTo>
                  <a:pt x="1297" y="1361"/>
                  <a:pt x="1321" y="1286"/>
                  <a:pt x="1266" y="1192"/>
                </a:cubicBezTo>
                <a:cubicBezTo>
                  <a:pt x="1169" y="1039"/>
                  <a:pt x="1169" y="1039"/>
                  <a:pt x="1169" y="1039"/>
                </a:cubicBezTo>
                <a:cubicBezTo>
                  <a:pt x="1111" y="956"/>
                  <a:pt x="1168" y="886"/>
                  <a:pt x="1251" y="828"/>
                </a:cubicBezTo>
                <a:cubicBezTo>
                  <a:pt x="1262" y="821"/>
                  <a:pt x="1274" y="813"/>
                  <a:pt x="1285" y="807"/>
                </a:cubicBezTo>
                <a:cubicBezTo>
                  <a:pt x="1355" y="766"/>
                  <a:pt x="1421" y="758"/>
                  <a:pt x="1471" y="830"/>
                </a:cubicBezTo>
                <a:cubicBezTo>
                  <a:pt x="1581" y="1002"/>
                  <a:pt x="1581" y="1002"/>
                  <a:pt x="1581" y="1002"/>
                </a:cubicBezTo>
                <a:cubicBezTo>
                  <a:pt x="1621" y="1045"/>
                  <a:pt x="1649" y="1050"/>
                  <a:pt x="1667" y="1039"/>
                </a:cubicBezTo>
                <a:cubicBezTo>
                  <a:pt x="1697" y="1022"/>
                  <a:pt x="1703" y="966"/>
                  <a:pt x="1703" y="966"/>
                </a:cubicBezTo>
                <a:cubicBezTo>
                  <a:pt x="1671" y="878"/>
                  <a:pt x="1671" y="878"/>
                  <a:pt x="1671" y="878"/>
                </a:cubicBezTo>
                <a:cubicBezTo>
                  <a:pt x="1645" y="805"/>
                  <a:pt x="1668" y="760"/>
                  <a:pt x="1724" y="728"/>
                </a:cubicBezTo>
                <a:cubicBezTo>
                  <a:pt x="1740" y="719"/>
                  <a:pt x="1760" y="710"/>
                  <a:pt x="1782" y="702"/>
                </a:cubicBezTo>
                <a:cubicBezTo>
                  <a:pt x="1877" y="668"/>
                  <a:pt x="1982" y="658"/>
                  <a:pt x="2017" y="753"/>
                </a:cubicBezTo>
                <a:cubicBezTo>
                  <a:pt x="2041" y="821"/>
                  <a:pt x="2041" y="821"/>
                  <a:pt x="2041" y="821"/>
                </a:cubicBezTo>
                <a:cubicBezTo>
                  <a:pt x="2041" y="821"/>
                  <a:pt x="2041" y="821"/>
                  <a:pt x="2041" y="821"/>
                </a:cubicBezTo>
                <a:cubicBezTo>
                  <a:pt x="2041" y="821"/>
                  <a:pt x="2082" y="1031"/>
                  <a:pt x="2127" y="1005"/>
                </a:cubicBezTo>
                <a:cubicBezTo>
                  <a:pt x="2133" y="1002"/>
                  <a:pt x="2139" y="994"/>
                  <a:pt x="2145" y="981"/>
                </a:cubicBezTo>
                <a:cubicBezTo>
                  <a:pt x="2145" y="981"/>
                  <a:pt x="2145" y="981"/>
                  <a:pt x="2145" y="981"/>
                </a:cubicBezTo>
                <a:cubicBezTo>
                  <a:pt x="2160" y="907"/>
                  <a:pt x="2160" y="907"/>
                  <a:pt x="2160" y="907"/>
                </a:cubicBezTo>
                <a:cubicBezTo>
                  <a:pt x="2162" y="864"/>
                  <a:pt x="2179" y="838"/>
                  <a:pt x="2205" y="823"/>
                </a:cubicBezTo>
                <a:cubicBezTo>
                  <a:pt x="2240" y="802"/>
                  <a:pt x="2293" y="801"/>
                  <a:pt x="2350" y="803"/>
                </a:cubicBezTo>
                <a:cubicBezTo>
                  <a:pt x="2452" y="806"/>
                  <a:pt x="2473" y="906"/>
                  <a:pt x="2527" y="1102"/>
                </a:cubicBezTo>
                <a:cubicBezTo>
                  <a:pt x="2768" y="2265"/>
                  <a:pt x="2768" y="2265"/>
                  <a:pt x="2768" y="2265"/>
                </a:cubicBezTo>
                <a:cubicBezTo>
                  <a:pt x="2990" y="2659"/>
                  <a:pt x="2990" y="2659"/>
                  <a:pt x="2990" y="2659"/>
                </a:cubicBezTo>
                <a:cubicBezTo>
                  <a:pt x="2083" y="3182"/>
                  <a:pt x="2083" y="3182"/>
                  <a:pt x="2083" y="3182"/>
                </a:cubicBezTo>
                <a:cubicBezTo>
                  <a:pt x="1848" y="2781"/>
                  <a:pt x="1848" y="2781"/>
                  <a:pt x="1848" y="2781"/>
                </a:cubicBezTo>
                <a:cubicBezTo>
                  <a:pt x="1848" y="2781"/>
                  <a:pt x="1615" y="2786"/>
                  <a:pt x="1300" y="2597"/>
                </a:cubicBezTo>
                <a:cubicBezTo>
                  <a:pt x="514" y="2455"/>
                  <a:pt x="514" y="2455"/>
                  <a:pt x="514" y="2455"/>
                </a:cubicBezTo>
                <a:cubicBezTo>
                  <a:pt x="414" y="2437"/>
                  <a:pt x="348" y="2341"/>
                  <a:pt x="366" y="2242"/>
                </a:cubicBezTo>
                <a:cubicBezTo>
                  <a:pt x="375" y="2186"/>
                  <a:pt x="409" y="2141"/>
                  <a:pt x="455" y="2115"/>
                </a:cubicBezTo>
                <a:cubicBezTo>
                  <a:pt x="491" y="2094"/>
                  <a:pt x="534" y="2086"/>
                  <a:pt x="579" y="2094"/>
                </a:cubicBezTo>
                <a:cubicBezTo>
                  <a:pt x="1031" y="2149"/>
                  <a:pt x="1031" y="2149"/>
                  <a:pt x="1031" y="2149"/>
                </a:cubicBezTo>
                <a:cubicBezTo>
                  <a:pt x="1064" y="2154"/>
                  <a:pt x="1089" y="2152"/>
                  <a:pt x="1106" y="2142"/>
                </a:cubicBezTo>
                <a:cubicBezTo>
                  <a:pt x="1170" y="2105"/>
                  <a:pt x="1104" y="1947"/>
                  <a:pt x="891" y="1577"/>
                </a:cubicBezTo>
                <a:cubicBezTo>
                  <a:pt x="296" y="572"/>
                  <a:pt x="296" y="572"/>
                  <a:pt x="296" y="572"/>
                </a:cubicBezTo>
                <a:cubicBezTo>
                  <a:pt x="242" y="486"/>
                  <a:pt x="255" y="380"/>
                  <a:pt x="340" y="326"/>
                </a:cubicBezTo>
                <a:cubicBezTo>
                  <a:pt x="342" y="325"/>
                  <a:pt x="344" y="324"/>
                  <a:pt x="346" y="323"/>
                </a:cubicBezTo>
                <a:moveTo>
                  <a:pt x="226" y="115"/>
                </a:moveTo>
                <a:cubicBezTo>
                  <a:pt x="222" y="117"/>
                  <a:pt x="217" y="120"/>
                  <a:pt x="213" y="122"/>
                </a:cubicBezTo>
                <a:cubicBezTo>
                  <a:pt x="117" y="183"/>
                  <a:pt x="50" y="277"/>
                  <a:pt x="25" y="387"/>
                </a:cubicBezTo>
                <a:cubicBezTo>
                  <a:pt x="0" y="496"/>
                  <a:pt x="45" y="593"/>
                  <a:pt x="103" y="688"/>
                </a:cubicBezTo>
                <a:cubicBezTo>
                  <a:pt x="696" y="1691"/>
                  <a:pt x="696" y="1691"/>
                  <a:pt x="696" y="1691"/>
                </a:cubicBezTo>
                <a:cubicBezTo>
                  <a:pt x="735" y="1758"/>
                  <a:pt x="754" y="1823"/>
                  <a:pt x="780" y="1870"/>
                </a:cubicBezTo>
                <a:cubicBezTo>
                  <a:pt x="617" y="1856"/>
                  <a:pt x="617" y="1856"/>
                  <a:pt x="617" y="1856"/>
                </a:cubicBezTo>
                <a:cubicBezTo>
                  <a:pt x="520" y="1840"/>
                  <a:pt x="420" y="1858"/>
                  <a:pt x="334" y="1907"/>
                </a:cubicBezTo>
                <a:cubicBezTo>
                  <a:pt x="226" y="1969"/>
                  <a:pt x="151" y="2076"/>
                  <a:pt x="129" y="2199"/>
                </a:cubicBezTo>
                <a:cubicBezTo>
                  <a:pt x="88" y="2429"/>
                  <a:pt x="241" y="2650"/>
                  <a:pt x="471" y="2691"/>
                </a:cubicBezTo>
                <a:cubicBezTo>
                  <a:pt x="1215" y="2826"/>
                  <a:pt x="1215" y="2826"/>
                  <a:pt x="1215" y="2826"/>
                </a:cubicBezTo>
                <a:cubicBezTo>
                  <a:pt x="1415" y="2939"/>
                  <a:pt x="1586" y="2986"/>
                  <a:pt x="1702" y="3007"/>
                </a:cubicBezTo>
                <a:cubicBezTo>
                  <a:pt x="1868" y="3291"/>
                  <a:pt x="1868" y="3291"/>
                  <a:pt x="1868" y="3291"/>
                </a:cubicBezTo>
                <a:cubicBezTo>
                  <a:pt x="1989" y="3497"/>
                  <a:pt x="1989" y="3497"/>
                  <a:pt x="1989" y="3497"/>
                </a:cubicBezTo>
                <a:cubicBezTo>
                  <a:pt x="2196" y="3377"/>
                  <a:pt x="2196" y="3377"/>
                  <a:pt x="2196" y="3377"/>
                </a:cubicBezTo>
                <a:cubicBezTo>
                  <a:pt x="3103" y="2854"/>
                  <a:pt x="3103" y="2854"/>
                  <a:pt x="3103" y="2854"/>
                </a:cubicBezTo>
                <a:cubicBezTo>
                  <a:pt x="3309" y="2735"/>
                  <a:pt x="3309" y="2735"/>
                  <a:pt x="3309" y="2735"/>
                </a:cubicBezTo>
                <a:cubicBezTo>
                  <a:pt x="3192" y="2528"/>
                  <a:pt x="3192" y="2528"/>
                  <a:pt x="3192" y="2528"/>
                </a:cubicBezTo>
                <a:cubicBezTo>
                  <a:pt x="2995" y="2179"/>
                  <a:pt x="2995" y="2179"/>
                  <a:pt x="2995" y="2179"/>
                </a:cubicBezTo>
                <a:cubicBezTo>
                  <a:pt x="2762" y="1050"/>
                  <a:pt x="2762" y="1050"/>
                  <a:pt x="2762" y="1050"/>
                </a:cubicBezTo>
                <a:cubicBezTo>
                  <a:pt x="2761" y="1044"/>
                  <a:pt x="2761" y="1044"/>
                  <a:pt x="2761" y="1044"/>
                </a:cubicBezTo>
                <a:cubicBezTo>
                  <a:pt x="2759" y="1037"/>
                  <a:pt x="2759" y="1037"/>
                  <a:pt x="2759" y="1037"/>
                </a:cubicBezTo>
                <a:cubicBezTo>
                  <a:pt x="2749" y="1003"/>
                  <a:pt x="2749" y="1003"/>
                  <a:pt x="2749" y="1003"/>
                </a:cubicBezTo>
                <a:cubicBezTo>
                  <a:pt x="2721" y="903"/>
                  <a:pt x="2700" y="824"/>
                  <a:pt x="2663" y="757"/>
                </a:cubicBezTo>
                <a:cubicBezTo>
                  <a:pt x="2574" y="594"/>
                  <a:pt x="2435" y="565"/>
                  <a:pt x="2359" y="563"/>
                </a:cubicBezTo>
                <a:cubicBezTo>
                  <a:pt x="2304" y="561"/>
                  <a:pt x="2246" y="561"/>
                  <a:pt x="2190" y="574"/>
                </a:cubicBezTo>
                <a:cubicBezTo>
                  <a:pt x="2104" y="461"/>
                  <a:pt x="1943" y="388"/>
                  <a:pt x="1700" y="476"/>
                </a:cubicBezTo>
                <a:cubicBezTo>
                  <a:pt x="1663" y="490"/>
                  <a:pt x="1632" y="504"/>
                  <a:pt x="1604" y="520"/>
                </a:cubicBezTo>
                <a:cubicBezTo>
                  <a:pt x="1577" y="536"/>
                  <a:pt x="1553" y="553"/>
                  <a:pt x="1532" y="572"/>
                </a:cubicBezTo>
                <a:cubicBezTo>
                  <a:pt x="1436" y="523"/>
                  <a:pt x="1309" y="515"/>
                  <a:pt x="1165" y="599"/>
                </a:cubicBezTo>
                <a:cubicBezTo>
                  <a:pt x="1148" y="608"/>
                  <a:pt x="1092" y="642"/>
                  <a:pt x="1075" y="654"/>
                </a:cubicBezTo>
                <a:cubicBezTo>
                  <a:pt x="1050" y="671"/>
                  <a:pt x="1027" y="688"/>
                  <a:pt x="1007" y="707"/>
                </a:cubicBezTo>
                <a:cubicBezTo>
                  <a:pt x="893" y="511"/>
                  <a:pt x="786" y="328"/>
                  <a:pt x="762" y="286"/>
                </a:cubicBezTo>
                <a:cubicBezTo>
                  <a:pt x="760" y="283"/>
                  <a:pt x="760" y="283"/>
                  <a:pt x="760" y="283"/>
                </a:cubicBezTo>
                <a:cubicBezTo>
                  <a:pt x="758" y="279"/>
                  <a:pt x="758" y="279"/>
                  <a:pt x="758" y="279"/>
                </a:cubicBezTo>
                <a:cubicBezTo>
                  <a:pt x="636" y="85"/>
                  <a:pt x="425" y="0"/>
                  <a:pt x="226" y="115"/>
                </a:cubicBezTo>
                <a:close/>
              </a:path>
            </a:pathLst>
          </a:custGeom>
          <a:solidFill>
            <a:srgbClr val="FFFFFF"/>
          </a:solidFill>
          <a:ln>
            <a:noFill/>
          </a:ln>
        </p:spPr>
        <p:txBody>
          <a:bodyPr anchor="ctr" anchorCtr="1">
            <a:normAutofit fontScale="52500" lnSpcReduction="20000"/>
          </a:bodyPr>
          <a:p>
            <a:endParaRPr lang="zh-CN" altLang="en-US">
              <a:ea typeface="黑体" panose="02010609060101010101" charset="-122"/>
              <a:sym typeface="Arial" panose="020B0604020202020204" pitchFamily="34" charset="0"/>
            </a:endParaRPr>
          </a:p>
        </p:txBody>
      </p:sp>
      <p:sp>
        <p:nvSpPr>
          <p:cNvPr id="29" name="文本框 28"/>
          <p:cNvSpPr txBox="1"/>
          <p:nvPr>
            <p:custDataLst>
              <p:tags r:id="rId5"/>
            </p:custDataLst>
          </p:nvPr>
        </p:nvSpPr>
        <p:spPr>
          <a:xfrm>
            <a:off x="1341755" y="5316220"/>
            <a:ext cx="2086610" cy="742315"/>
          </a:xfrm>
          <a:prstGeom prst="rect">
            <a:avLst/>
          </a:prstGeom>
          <a:noFill/>
        </p:spPr>
        <p:txBody>
          <a:bodyPr wrap="square" rtlCol="0"/>
          <a:p>
            <a:pPr algn="l"/>
            <a:r>
              <a:rPr lang="en-US" altLang="zh-CN" sz="1800">
                <a:solidFill>
                  <a:srgbClr val="FE8B44"/>
                </a:solidFill>
                <a:latin typeface="Arial" panose="020B0604020202020204" pitchFamily="34" charset="0"/>
                <a:ea typeface="+mn-ea"/>
                <a:cs typeface="+mn-ea"/>
                <a:sym typeface="Arial" panose="020B0604020202020204" pitchFamily="34" charset="0"/>
              </a:rPr>
              <a:t>1. 根据若干总账科目的余额计算填列</a:t>
            </a:r>
            <a:endParaRPr lang="en-US" altLang="zh-CN" sz="1800">
              <a:solidFill>
                <a:srgbClr val="FE8B44"/>
              </a:solidFill>
              <a:latin typeface="Arial" panose="020B0604020202020204" pitchFamily="34" charset="0"/>
              <a:ea typeface="+mn-ea"/>
              <a:cs typeface="+mn-ea"/>
              <a:sym typeface="Arial" panose="020B0604020202020204" pitchFamily="34" charset="0"/>
            </a:endParaRPr>
          </a:p>
        </p:txBody>
      </p:sp>
      <p:sp>
        <p:nvSpPr>
          <p:cNvPr id="4" name="立方体 3"/>
          <p:cNvSpPr/>
          <p:nvPr>
            <p:custDataLst>
              <p:tags r:id="rId6"/>
            </p:custDataLst>
          </p:nvPr>
        </p:nvSpPr>
        <p:spPr>
          <a:xfrm rot="21091489" flipH="1">
            <a:off x="3065887" y="4109524"/>
            <a:ext cx="1668644" cy="679683"/>
          </a:xfrm>
          <a:prstGeom prst="cube">
            <a:avLst>
              <a:gd name="adj" fmla="val 80345"/>
            </a:avLst>
          </a:prstGeom>
          <a:solidFill>
            <a:srgbClr val="A5CC44"/>
          </a:solidFill>
          <a:ln w="12700" cap="flat" cmpd="sng" algn="ctr">
            <a:noFill/>
            <a:prstDash val="solid"/>
            <a:miter lim="800000"/>
          </a:ln>
          <a:effectLst/>
        </p:spPr>
        <p:txBody>
          <a:bodyPr rtlCol="0" anchor="ctr">
            <a:normAutofit fontScale="25000" lnSpcReduction="20000"/>
          </a:bodyPr>
          <a:p>
            <a:pPr algn="ctr"/>
            <a:endParaRPr lang="zh-CN" altLang="en-US">
              <a:ea typeface="黑体" panose="02010609060101010101" charset="-122"/>
              <a:sym typeface="Arial" panose="020B0604020202020204" pitchFamily="34" charset="0"/>
            </a:endParaRPr>
          </a:p>
        </p:txBody>
      </p:sp>
      <p:cxnSp>
        <p:nvCxnSpPr>
          <p:cNvPr id="11" name="直接连接符 10"/>
          <p:cNvCxnSpPr/>
          <p:nvPr>
            <p:custDataLst>
              <p:tags r:id="rId7"/>
            </p:custDataLst>
          </p:nvPr>
        </p:nvCxnSpPr>
        <p:spPr>
          <a:xfrm>
            <a:off x="3853629" y="3648547"/>
            <a:ext cx="0" cy="683448"/>
          </a:xfrm>
          <a:prstGeom prst="line">
            <a:avLst/>
          </a:prstGeom>
          <a:noFill/>
          <a:ln w="6350" cap="flat" cmpd="sng" algn="ctr">
            <a:solidFill>
              <a:srgbClr val="A5CC44">
                <a:lumMod val="60000"/>
                <a:lumOff val="40000"/>
              </a:srgbClr>
            </a:solidFill>
            <a:prstDash val="solid"/>
            <a:miter lim="800000"/>
            <a:headEnd type="none"/>
            <a:tailEnd type="oval"/>
          </a:ln>
          <a:effectLst/>
        </p:spPr>
      </p:cxnSp>
      <p:sp>
        <p:nvSpPr>
          <p:cNvPr id="15" name="椭圆 14"/>
          <p:cNvSpPr/>
          <p:nvPr>
            <p:custDataLst>
              <p:tags r:id="rId8"/>
            </p:custDataLst>
          </p:nvPr>
        </p:nvSpPr>
        <p:spPr>
          <a:xfrm>
            <a:off x="3645350" y="3347760"/>
            <a:ext cx="416560" cy="416560"/>
          </a:xfrm>
          <a:prstGeom prst="ellipse">
            <a:avLst/>
          </a:prstGeom>
          <a:solidFill>
            <a:srgbClr val="A5CC44"/>
          </a:solidFill>
          <a:ln w="12700" cap="flat" cmpd="sng" algn="ctr">
            <a:noFill/>
            <a:prstDash val="solid"/>
            <a:miter lim="800000"/>
          </a:ln>
          <a:effectLst/>
        </p:spPr>
        <p:txBody>
          <a:bodyPr rtlCol="0" anchor="ctr">
            <a:normAutofit fontScale="75000" lnSpcReduction="20000"/>
          </a:bodyPr>
          <a:p>
            <a:pPr algn="ctr"/>
            <a:endParaRPr lang="zh-CN" altLang="en-US">
              <a:ea typeface="黑体" panose="02010609060101010101" charset="-122"/>
              <a:sym typeface="Arial" panose="020B0604020202020204" pitchFamily="34" charset="0"/>
            </a:endParaRPr>
          </a:p>
        </p:txBody>
      </p:sp>
      <p:sp>
        <p:nvSpPr>
          <p:cNvPr id="23" name="KSO_Shape"/>
          <p:cNvSpPr/>
          <p:nvPr>
            <p:custDataLst>
              <p:tags r:id="rId9"/>
            </p:custDataLst>
          </p:nvPr>
        </p:nvSpPr>
        <p:spPr bwMode="auto">
          <a:xfrm>
            <a:off x="3719915" y="3431097"/>
            <a:ext cx="267427" cy="229223"/>
          </a:xfrm>
          <a:custGeom>
            <a:avLst/>
            <a:gdLst>
              <a:gd name="T0" fmla="*/ 852289 w 12766676"/>
              <a:gd name="T1" fmla="*/ 1146683 h 10934699"/>
              <a:gd name="T2" fmla="*/ 948108 w 12766676"/>
              <a:gd name="T3" fmla="*/ 1146683 h 10934699"/>
              <a:gd name="T4" fmla="*/ 948108 w 12766676"/>
              <a:gd name="T5" fmla="*/ 1542045 h 10934699"/>
              <a:gd name="T6" fmla="*/ 852289 w 12766676"/>
              <a:gd name="T7" fmla="*/ 1542045 h 10934699"/>
              <a:gd name="T8" fmla="*/ 1193698 w 12766676"/>
              <a:gd name="T9" fmla="*/ 1055119 h 10934699"/>
              <a:gd name="T10" fmla="*/ 1391603 w 12766676"/>
              <a:gd name="T11" fmla="*/ 1397646 h 10934699"/>
              <a:gd name="T12" fmla="*/ 1308545 w 12766676"/>
              <a:gd name="T13" fmla="*/ 1445108 h 10934699"/>
              <a:gd name="T14" fmla="*/ 1110640 w 12766676"/>
              <a:gd name="T15" fmla="*/ 1102804 h 10934699"/>
              <a:gd name="T16" fmla="*/ 606028 w 12766676"/>
              <a:gd name="T17" fmla="*/ 1055119 h 10934699"/>
              <a:gd name="T18" fmla="*/ 689309 w 12766676"/>
              <a:gd name="T19" fmla="*/ 1102804 h 10934699"/>
              <a:gd name="T20" fmla="*/ 491180 w 12766676"/>
              <a:gd name="T21" fmla="*/ 1445108 h 10934699"/>
              <a:gd name="T22" fmla="*/ 408123 w 12766676"/>
              <a:gd name="T23" fmla="*/ 1397646 h 10934699"/>
              <a:gd name="T24" fmla="*/ 1360932 w 12766676"/>
              <a:gd name="T25" fmla="*/ 852289 h 10934699"/>
              <a:gd name="T26" fmla="*/ 1703459 w 12766676"/>
              <a:gd name="T27" fmla="*/ 1050194 h 10934699"/>
              <a:gd name="T28" fmla="*/ 1655774 w 12766676"/>
              <a:gd name="T29" fmla="*/ 1133475 h 10934699"/>
              <a:gd name="T30" fmla="*/ 1312799 w 12766676"/>
              <a:gd name="T31" fmla="*/ 936018 h 10934699"/>
              <a:gd name="T32" fmla="*/ 438794 w 12766676"/>
              <a:gd name="T33" fmla="*/ 852289 h 10934699"/>
              <a:gd name="T34" fmla="*/ 486927 w 12766676"/>
              <a:gd name="T35" fmla="*/ 935346 h 10934699"/>
              <a:gd name="T36" fmla="*/ 144623 w 12766676"/>
              <a:gd name="T37" fmla="*/ 1133475 h 10934699"/>
              <a:gd name="T38" fmla="*/ 96266 w 12766676"/>
              <a:gd name="T39" fmla="*/ 1050194 h 10934699"/>
              <a:gd name="T40" fmla="*/ 1404363 w 12766676"/>
              <a:gd name="T41" fmla="*/ 593938 h 10934699"/>
              <a:gd name="T42" fmla="*/ 1800397 w 12766676"/>
              <a:gd name="T43" fmla="*/ 593938 h 10934699"/>
              <a:gd name="T44" fmla="*/ 1800397 w 12766676"/>
              <a:gd name="T45" fmla="*/ 689756 h 10934699"/>
              <a:gd name="T46" fmla="*/ 1404363 w 12766676"/>
              <a:gd name="T47" fmla="*/ 689756 h 10934699"/>
              <a:gd name="T48" fmla="*/ 0 w 12766676"/>
              <a:gd name="T49" fmla="*/ 593938 h 10934699"/>
              <a:gd name="T50" fmla="*/ 395362 w 12766676"/>
              <a:gd name="T51" fmla="*/ 593938 h 10934699"/>
              <a:gd name="T52" fmla="*/ 395362 w 12766676"/>
              <a:gd name="T53" fmla="*/ 689756 h 10934699"/>
              <a:gd name="T54" fmla="*/ 0 w 12766676"/>
              <a:gd name="T55" fmla="*/ 689756 h 10934699"/>
              <a:gd name="T56" fmla="*/ 899934 w 12766676"/>
              <a:gd name="T57" fmla="*/ 167297 h 10934699"/>
              <a:gd name="T58" fmla="*/ 813106 w 12766676"/>
              <a:gd name="T59" fmla="*/ 175767 h 10934699"/>
              <a:gd name="T60" fmla="*/ 813106 w 12766676"/>
              <a:gd name="T61" fmla="*/ 274769 h 10934699"/>
              <a:gd name="T62" fmla="*/ 743750 w 12766676"/>
              <a:gd name="T63" fmla="*/ 401830 h 10934699"/>
              <a:gd name="T64" fmla="*/ 612978 w 12766676"/>
              <a:gd name="T65" fmla="*/ 642716 h 10934699"/>
              <a:gd name="T66" fmla="*/ 899934 w 12766676"/>
              <a:gd name="T67" fmla="*/ 929661 h 10934699"/>
              <a:gd name="T68" fmla="*/ 1186890 w 12766676"/>
              <a:gd name="T69" fmla="*/ 642716 h 10934699"/>
              <a:gd name="T70" fmla="*/ 1056648 w 12766676"/>
              <a:gd name="T71" fmla="*/ 401830 h 10934699"/>
              <a:gd name="T72" fmla="*/ 987291 w 12766676"/>
              <a:gd name="T73" fmla="*/ 274769 h 10934699"/>
              <a:gd name="T74" fmla="*/ 987291 w 12766676"/>
              <a:gd name="T75" fmla="*/ 175767 h 10934699"/>
              <a:gd name="T76" fmla="*/ 899934 w 12766676"/>
              <a:gd name="T77" fmla="*/ 167297 h 10934699"/>
              <a:gd name="T78" fmla="*/ 899934 w 12766676"/>
              <a:gd name="T79" fmla="*/ 0 h 10934699"/>
              <a:gd name="T80" fmla="*/ 1083120 w 12766676"/>
              <a:gd name="T81" fmla="*/ 26471 h 10934699"/>
              <a:gd name="T82" fmla="*/ 1083120 w 12766676"/>
              <a:gd name="T83" fmla="*/ 274769 h 10934699"/>
              <a:gd name="T84" fmla="*/ 1104826 w 12766676"/>
              <a:gd name="T85" fmla="*/ 319240 h 10934699"/>
              <a:gd name="T86" fmla="*/ 1283247 w 12766676"/>
              <a:gd name="T87" fmla="*/ 642716 h 10934699"/>
              <a:gd name="T88" fmla="*/ 899934 w 12766676"/>
              <a:gd name="T89" fmla="*/ 1026015 h 10934699"/>
              <a:gd name="T90" fmla="*/ 517150 w 12766676"/>
              <a:gd name="T91" fmla="*/ 642716 h 10934699"/>
              <a:gd name="T92" fmla="*/ 695041 w 12766676"/>
              <a:gd name="T93" fmla="*/ 319240 h 10934699"/>
              <a:gd name="T94" fmla="*/ 717278 w 12766676"/>
              <a:gd name="T95" fmla="*/ 274769 h 10934699"/>
              <a:gd name="T96" fmla="*/ 717278 w 12766676"/>
              <a:gd name="T97" fmla="*/ 26471 h 10934699"/>
              <a:gd name="T98" fmla="*/ 899934 w 12766676"/>
              <a:gd name="T99" fmla="*/ 0 h 109346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766676" h="10934699">
                <a:moveTo>
                  <a:pt x="6043613" y="8131174"/>
                </a:moveTo>
                <a:lnTo>
                  <a:pt x="6723063" y="8131174"/>
                </a:lnTo>
                <a:lnTo>
                  <a:pt x="6723063" y="10934699"/>
                </a:lnTo>
                <a:lnTo>
                  <a:pt x="6043613" y="10934699"/>
                </a:lnTo>
                <a:lnTo>
                  <a:pt x="6043613" y="8131174"/>
                </a:lnTo>
                <a:close/>
                <a:moveTo>
                  <a:pt x="8464551" y="7481887"/>
                </a:moveTo>
                <a:lnTo>
                  <a:pt x="9867901" y="9910762"/>
                </a:lnTo>
                <a:lnTo>
                  <a:pt x="9278939" y="10247312"/>
                </a:lnTo>
                <a:lnTo>
                  <a:pt x="7875588" y="7820025"/>
                </a:lnTo>
                <a:lnTo>
                  <a:pt x="8464551" y="7481887"/>
                </a:lnTo>
                <a:close/>
                <a:moveTo>
                  <a:pt x="4297364" y="7481887"/>
                </a:moveTo>
                <a:lnTo>
                  <a:pt x="4887914" y="7820025"/>
                </a:lnTo>
                <a:lnTo>
                  <a:pt x="3482976" y="10247312"/>
                </a:lnTo>
                <a:lnTo>
                  <a:pt x="2894013" y="9910762"/>
                </a:lnTo>
                <a:lnTo>
                  <a:pt x="4297364" y="7481887"/>
                </a:lnTo>
                <a:close/>
                <a:moveTo>
                  <a:pt x="9650413" y="6043612"/>
                </a:moveTo>
                <a:lnTo>
                  <a:pt x="12079288" y="7446962"/>
                </a:lnTo>
                <a:lnTo>
                  <a:pt x="11741151" y="8037512"/>
                </a:lnTo>
                <a:lnTo>
                  <a:pt x="9309100" y="6637337"/>
                </a:lnTo>
                <a:lnTo>
                  <a:pt x="9650413" y="6043612"/>
                </a:lnTo>
                <a:close/>
                <a:moveTo>
                  <a:pt x="3111501" y="6043612"/>
                </a:moveTo>
                <a:lnTo>
                  <a:pt x="3452813" y="6632575"/>
                </a:lnTo>
                <a:lnTo>
                  <a:pt x="1025525" y="8037512"/>
                </a:lnTo>
                <a:lnTo>
                  <a:pt x="682625" y="7446962"/>
                </a:lnTo>
                <a:lnTo>
                  <a:pt x="3111501" y="6043612"/>
                </a:lnTo>
                <a:close/>
                <a:moveTo>
                  <a:pt x="9958388" y="4211638"/>
                </a:moveTo>
                <a:lnTo>
                  <a:pt x="12766676" y="4211638"/>
                </a:lnTo>
                <a:lnTo>
                  <a:pt x="12766676" y="4891088"/>
                </a:lnTo>
                <a:lnTo>
                  <a:pt x="9958388" y="4891088"/>
                </a:lnTo>
                <a:lnTo>
                  <a:pt x="9958388" y="4211638"/>
                </a:lnTo>
                <a:close/>
                <a:moveTo>
                  <a:pt x="0" y="4211637"/>
                </a:moveTo>
                <a:lnTo>
                  <a:pt x="2803525" y="4211637"/>
                </a:lnTo>
                <a:lnTo>
                  <a:pt x="2803525" y="4891087"/>
                </a:lnTo>
                <a:lnTo>
                  <a:pt x="0" y="4891087"/>
                </a:lnTo>
                <a:lnTo>
                  <a:pt x="0" y="4211637"/>
                </a:lnTo>
                <a:close/>
                <a:moveTo>
                  <a:pt x="6381460" y="1186307"/>
                </a:moveTo>
                <a:cubicBezTo>
                  <a:pt x="6171222" y="1186307"/>
                  <a:pt x="5964738" y="1208832"/>
                  <a:pt x="5765762" y="1246373"/>
                </a:cubicBezTo>
                <a:cubicBezTo>
                  <a:pt x="5765762" y="1246373"/>
                  <a:pt x="5765762" y="1832018"/>
                  <a:pt x="5765762" y="1948396"/>
                </a:cubicBezTo>
                <a:cubicBezTo>
                  <a:pt x="5765762" y="2481483"/>
                  <a:pt x="5457912" y="2744273"/>
                  <a:pt x="5273953" y="2849389"/>
                </a:cubicBezTo>
                <a:cubicBezTo>
                  <a:pt x="4703304" y="3187261"/>
                  <a:pt x="4346649" y="3840480"/>
                  <a:pt x="4346649" y="4557520"/>
                </a:cubicBezTo>
                <a:cubicBezTo>
                  <a:pt x="4346649" y="5680005"/>
                  <a:pt x="5262690" y="6592260"/>
                  <a:pt x="6381460" y="6592260"/>
                </a:cubicBezTo>
                <a:cubicBezTo>
                  <a:pt x="7503986" y="6592260"/>
                  <a:pt x="8416274" y="5680005"/>
                  <a:pt x="8416274" y="4557520"/>
                </a:cubicBezTo>
                <a:cubicBezTo>
                  <a:pt x="8416274" y="3840480"/>
                  <a:pt x="8063372" y="3187261"/>
                  <a:pt x="7492724" y="2849389"/>
                </a:cubicBezTo>
                <a:cubicBezTo>
                  <a:pt x="7308765" y="2744273"/>
                  <a:pt x="7000915" y="2481483"/>
                  <a:pt x="7000915" y="1948396"/>
                </a:cubicBezTo>
                <a:cubicBezTo>
                  <a:pt x="7000915" y="1749427"/>
                  <a:pt x="7000915" y="1246373"/>
                  <a:pt x="7000915" y="1246373"/>
                </a:cubicBezTo>
                <a:cubicBezTo>
                  <a:pt x="6798184" y="1208832"/>
                  <a:pt x="6595454" y="1186307"/>
                  <a:pt x="6381460" y="1186307"/>
                </a:cubicBezTo>
                <a:close/>
                <a:moveTo>
                  <a:pt x="6381460" y="0"/>
                </a:moveTo>
                <a:cubicBezTo>
                  <a:pt x="6835727" y="0"/>
                  <a:pt x="7271222" y="63821"/>
                  <a:pt x="7680437" y="187707"/>
                </a:cubicBezTo>
                <a:cubicBezTo>
                  <a:pt x="7680437" y="187707"/>
                  <a:pt x="7680437" y="1696869"/>
                  <a:pt x="7680437" y="1948396"/>
                </a:cubicBezTo>
                <a:cubicBezTo>
                  <a:pt x="7680437" y="2079791"/>
                  <a:pt x="7714225" y="2192415"/>
                  <a:pt x="7834362" y="2263744"/>
                </a:cubicBezTo>
                <a:cubicBezTo>
                  <a:pt x="8611495" y="2717994"/>
                  <a:pt x="9099550" y="3592707"/>
                  <a:pt x="9099550" y="4557520"/>
                </a:cubicBezTo>
                <a:cubicBezTo>
                  <a:pt x="9099550" y="6055418"/>
                  <a:pt x="7879413" y="7275512"/>
                  <a:pt x="6381460" y="7275512"/>
                </a:cubicBezTo>
                <a:cubicBezTo>
                  <a:pt x="4883509" y="7275512"/>
                  <a:pt x="3667126" y="6055418"/>
                  <a:pt x="3667126" y="4557520"/>
                </a:cubicBezTo>
                <a:cubicBezTo>
                  <a:pt x="3667126" y="3592707"/>
                  <a:pt x="4155181" y="2717994"/>
                  <a:pt x="4928560" y="2263744"/>
                </a:cubicBezTo>
                <a:cubicBezTo>
                  <a:pt x="5052451" y="2192415"/>
                  <a:pt x="5086240" y="2079791"/>
                  <a:pt x="5086240" y="1948396"/>
                </a:cubicBezTo>
                <a:cubicBezTo>
                  <a:pt x="5086240" y="1621787"/>
                  <a:pt x="5086240" y="187707"/>
                  <a:pt x="5086240" y="187707"/>
                </a:cubicBezTo>
                <a:cubicBezTo>
                  <a:pt x="5499209" y="63821"/>
                  <a:pt x="5934704" y="0"/>
                  <a:pt x="6381460" y="0"/>
                </a:cubicBezTo>
                <a:close/>
              </a:path>
            </a:pathLst>
          </a:custGeom>
          <a:solidFill>
            <a:srgbClr val="FFFFFF"/>
          </a:solidFill>
          <a:ln>
            <a:noFill/>
          </a:ln>
        </p:spPr>
        <p:txBody>
          <a:bodyPr anchor="ctr" anchorCtr="1">
            <a:normAutofit fontScale="52500" lnSpcReduction="20000"/>
          </a:bodyPr>
          <a:p>
            <a:endParaRPr lang="zh-CN" altLang="en-US">
              <a:ea typeface="黑体" panose="02010609060101010101" charset="-122"/>
              <a:sym typeface="Arial" panose="020B0604020202020204" pitchFamily="34" charset="0"/>
            </a:endParaRPr>
          </a:p>
        </p:txBody>
      </p:sp>
      <p:sp>
        <p:nvSpPr>
          <p:cNvPr id="31" name="文本框 30"/>
          <p:cNvSpPr txBox="1"/>
          <p:nvPr>
            <p:custDataLst>
              <p:tags r:id="rId10"/>
            </p:custDataLst>
          </p:nvPr>
        </p:nvSpPr>
        <p:spPr>
          <a:xfrm>
            <a:off x="3521075" y="4908550"/>
            <a:ext cx="1681480" cy="1134110"/>
          </a:xfrm>
          <a:prstGeom prst="rect">
            <a:avLst/>
          </a:prstGeom>
          <a:noFill/>
        </p:spPr>
        <p:txBody>
          <a:bodyPr wrap="square" rtlCol="0"/>
          <a:p>
            <a:pPr algn="l"/>
            <a:r>
              <a:rPr lang="en-US" altLang="zh-CN" sz="1800">
                <a:solidFill>
                  <a:srgbClr val="A5CC44"/>
                </a:solidFill>
                <a:latin typeface="Arial" panose="020B0604020202020204" pitchFamily="34" charset="0"/>
                <a:ea typeface="+mn-ea"/>
                <a:cs typeface="+mn-ea"/>
                <a:sym typeface="Arial" panose="020B0604020202020204" pitchFamily="34" charset="0"/>
              </a:rPr>
              <a:t>2. 根据有关明细科目的余额计算填列</a:t>
            </a:r>
            <a:endParaRPr lang="en-US" altLang="zh-CN" sz="1800">
              <a:solidFill>
                <a:srgbClr val="A5CC44"/>
              </a:solidFill>
              <a:latin typeface="Arial" panose="020B0604020202020204" pitchFamily="34" charset="0"/>
              <a:ea typeface="+mn-ea"/>
              <a:cs typeface="+mn-ea"/>
              <a:sym typeface="Arial" panose="020B0604020202020204" pitchFamily="34" charset="0"/>
            </a:endParaRPr>
          </a:p>
        </p:txBody>
      </p:sp>
      <p:sp>
        <p:nvSpPr>
          <p:cNvPr id="5" name="立方体 4"/>
          <p:cNvSpPr/>
          <p:nvPr>
            <p:custDataLst>
              <p:tags r:id="rId11"/>
            </p:custDataLst>
          </p:nvPr>
        </p:nvSpPr>
        <p:spPr>
          <a:xfrm rot="21091489" flipH="1">
            <a:off x="4818802" y="3613159"/>
            <a:ext cx="1668644" cy="679683"/>
          </a:xfrm>
          <a:prstGeom prst="cube">
            <a:avLst>
              <a:gd name="adj" fmla="val 80345"/>
            </a:avLst>
          </a:prstGeom>
          <a:solidFill>
            <a:srgbClr val="48D0B9"/>
          </a:solidFill>
          <a:ln w="12700" cap="flat" cmpd="sng" algn="ctr">
            <a:noFill/>
            <a:prstDash val="solid"/>
            <a:miter lim="800000"/>
          </a:ln>
          <a:effectLst/>
        </p:spPr>
        <p:txBody>
          <a:bodyPr rtlCol="0" anchor="ctr">
            <a:normAutofit fontScale="25000" lnSpcReduction="20000"/>
          </a:bodyPr>
          <a:p>
            <a:pPr algn="ctr"/>
            <a:endParaRPr lang="zh-CN" altLang="en-US">
              <a:ea typeface="黑体" panose="02010609060101010101" charset="-122"/>
              <a:sym typeface="Arial" panose="020B0604020202020204" pitchFamily="34" charset="0"/>
            </a:endParaRPr>
          </a:p>
        </p:txBody>
      </p:sp>
      <p:cxnSp>
        <p:nvCxnSpPr>
          <p:cNvPr id="10" name="直接连接符 9"/>
          <p:cNvCxnSpPr/>
          <p:nvPr>
            <p:custDataLst>
              <p:tags r:id="rId12"/>
            </p:custDataLst>
          </p:nvPr>
        </p:nvCxnSpPr>
        <p:spPr>
          <a:xfrm>
            <a:off x="5609597" y="3152182"/>
            <a:ext cx="0" cy="683448"/>
          </a:xfrm>
          <a:prstGeom prst="line">
            <a:avLst/>
          </a:prstGeom>
          <a:noFill/>
          <a:ln w="6350" cap="flat" cmpd="sng" algn="ctr">
            <a:solidFill>
              <a:srgbClr val="48D0B9">
                <a:lumMod val="60000"/>
                <a:lumOff val="40000"/>
              </a:srgbClr>
            </a:solidFill>
            <a:prstDash val="solid"/>
            <a:miter lim="800000"/>
            <a:headEnd type="none"/>
            <a:tailEnd type="oval"/>
          </a:ln>
          <a:effectLst/>
        </p:spPr>
      </p:cxnSp>
      <p:sp>
        <p:nvSpPr>
          <p:cNvPr id="16" name="椭圆 15"/>
          <p:cNvSpPr/>
          <p:nvPr>
            <p:custDataLst>
              <p:tags r:id="rId13"/>
            </p:custDataLst>
          </p:nvPr>
        </p:nvSpPr>
        <p:spPr>
          <a:xfrm>
            <a:off x="5401318" y="2861533"/>
            <a:ext cx="416560" cy="416560"/>
          </a:xfrm>
          <a:prstGeom prst="ellipse">
            <a:avLst/>
          </a:prstGeom>
          <a:solidFill>
            <a:srgbClr val="48D0B9"/>
          </a:solidFill>
          <a:ln w="12700" cap="flat" cmpd="sng" algn="ctr">
            <a:noFill/>
            <a:prstDash val="solid"/>
            <a:miter lim="800000"/>
          </a:ln>
          <a:effectLst/>
        </p:spPr>
        <p:txBody>
          <a:bodyPr rtlCol="0" anchor="ctr">
            <a:normAutofit fontScale="75000" lnSpcReduction="20000"/>
          </a:bodyPr>
          <a:p>
            <a:pPr algn="ctr"/>
            <a:endParaRPr lang="zh-CN" altLang="en-US">
              <a:ea typeface="黑体" panose="02010609060101010101" charset="-122"/>
              <a:sym typeface="Arial" panose="020B0604020202020204" pitchFamily="34" charset="0"/>
            </a:endParaRPr>
          </a:p>
        </p:txBody>
      </p:sp>
      <p:sp>
        <p:nvSpPr>
          <p:cNvPr id="24" name="KSO_Shape"/>
          <p:cNvSpPr/>
          <p:nvPr>
            <p:custDataLst>
              <p:tags r:id="rId14"/>
            </p:custDataLst>
          </p:nvPr>
        </p:nvSpPr>
        <p:spPr bwMode="auto">
          <a:xfrm>
            <a:off x="5499545" y="2929107"/>
            <a:ext cx="220103" cy="250097"/>
          </a:xfrm>
          <a:custGeom>
            <a:avLst/>
            <a:gdLst>
              <a:gd name="T0" fmla="*/ 1552862 w 4875"/>
              <a:gd name="T1" fmla="*/ 906214 h 5537"/>
              <a:gd name="T2" fmla="*/ 1431535 w 4875"/>
              <a:gd name="T3" fmla="*/ 1123744 h 5537"/>
              <a:gd name="T4" fmla="*/ 1250031 w 4875"/>
              <a:gd name="T5" fmla="*/ 1281771 h 5537"/>
              <a:gd name="T6" fmla="*/ 1018761 w 4875"/>
              <a:gd name="T7" fmla="*/ 1367287 h 5537"/>
              <a:gd name="T8" fmla="*/ 814488 w 4875"/>
              <a:gd name="T9" fmla="*/ 1370214 h 5537"/>
              <a:gd name="T10" fmla="*/ 653802 w 4875"/>
              <a:gd name="T11" fmla="*/ 1310385 h 5537"/>
              <a:gd name="T12" fmla="*/ 527596 w 4875"/>
              <a:gd name="T13" fmla="*/ 1200807 h 5537"/>
              <a:gd name="T14" fmla="*/ 443024 w 4875"/>
              <a:gd name="T15" fmla="*/ 1049608 h 5537"/>
              <a:gd name="T16" fmla="*/ 419930 w 4875"/>
              <a:gd name="T17" fmla="*/ 886379 h 5537"/>
              <a:gd name="T18" fmla="*/ 455060 w 4875"/>
              <a:gd name="T19" fmla="*/ 715346 h 5537"/>
              <a:gd name="T20" fmla="*/ 551991 w 4875"/>
              <a:gd name="T21" fmla="*/ 569351 h 5537"/>
              <a:gd name="T22" fmla="*/ 684378 w 4875"/>
              <a:gd name="T23" fmla="*/ 469527 h 5537"/>
              <a:gd name="T24" fmla="*/ 850269 w 4875"/>
              <a:gd name="T25" fmla="*/ 422054 h 5537"/>
              <a:gd name="T26" fmla="*/ 1011280 w 4875"/>
              <a:gd name="T27" fmla="*/ 432459 h 5537"/>
              <a:gd name="T28" fmla="*/ 1162207 w 4875"/>
              <a:gd name="T29" fmla="*/ 498466 h 5537"/>
              <a:gd name="T30" fmla="*/ 1279957 w 4875"/>
              <a:gd name="T31" fmla="*/ 608044 h 5537"/>
              <a:gd name="T32" fmla="*/ 1356396 w 4875"/>
              <a:gd name="T33" fmla="*/ 753715 h 5537"/>
              <a:gd name="T34" fmla="*/ 1390225 w 4875"/>
              <a:gd name="T35" fmla="*/ 822323 h 5537"/>
              <a:gd name="T36" fmla="*/ 1407139 w 4875"/>
              <a:gd name="T37" fmla="*/ 662996 h 5537"/>
              <a:gd name="T38" fmla="*/ 1365504 w 4875"/>
              <a:gd name="T39" fmla="*/ 481883 h 5537"/>
              <a:gd name="T40" fmla="*/ 1258163 w 4875"/>
              <a:gd name="T41" fmla="*/ 327759 h 5537"/>
              <a:gd name="T42" fmla="*/ 1115693 w 4875"/>
              <a:gd name="T43" fmla="*/ 225334 h 5537"/>
              <a:gd name="T44" fmla="*/ 936792 w 4875"/>
              <a:gd name="T45" fmla="*/ 179487 h 5537"/>
              <a:gd name="T46" fmla="*/ 703570 w 4875"/>
              <a:gd name="T47" fmla="*/ 203223 h 5537"/>
              <a:gd name="T48" fmla="*/ 471649 w 4875"/>
              <a:gd name="T49" fmla="*/ 318004 h 5537"/>
              <a:gd name="T50" fmla="*/ 296651 w 4875"/>
              <a:gd name="T51" fmla="*/ 501393 h 5537"/>
              <a:gd name="T52" fmla="*/ 194514 w 4875"/>
              <a:gd name="T53" fmla="*/ 739408 h 5537"/>
              <a:gd name="T54" fmla="*/ 183130 w 4875"/>
              <a:gd name="T55" fmla="*/ 991405 h 5537"/>
              <a:gd name="T56" fmla="*/ 260220 w 4875"/>
              <a:gd name="T57" fmla="*/ 1239175 h 5537"/>
              <a:gd name="T58" fmla="*/ 415701 w 4875"/>
              <a:gd name="T59" fmla="*/ 1435895 h 5537"/>
              <a:gd name="T60" fmla="*/ 637539 w 4875"/>
              <a:gd name="T61" fmla="*/ 1575713 h 5537"/>
              <a:gd name="T62" fmla="*/ 897433 w 4875"/>
              <a:gd name="T63" fmla="*/ 1622211 h 5537"/>
              <a:gd name="T64" fmla="*/ 1101381 w 4875"/>
              <a:gd name="T65" fmla="*/ 1592947 h 5537"/>
              <a:gd name="T66" fmla="*/ 1299798 w 4875"/>
              <a:gd name="T67" fmla="*/ 1496700 h 5537"/>
              <a:gd name="T68" fmla="*/ 1454304 w 4875"/>
              <a:gd name="T69" fmla="*/ 1379968 h 5537"/>
              <a:gd name="T70" fmla="*/ 1515456 w 4875"/>
              <a:gd name="T71" fmla="*/ 1391349 h 5537"/>
              <a:gd name="T72" fmla="*/ 1561319 w 4875"/>
              <a:gd name="T73" fmla="*/ 1470687 h 5537"/>
              <a:gd name="T74" fmla="*/ 1440642 w 4875"/>
              <a:gd name="T75" fmla="*/ 1620910 h 5537"/>
              <a:gd name="T76" fmla="*/ 1157653 w 4875"/>
              <a:gd name="T77" fmla="*/ 1761378 h 5537"/>
              <a:gd name="T78" fmla="*/ 852220 w 4875"/>
              <a:gd name="T79" fmla="*/ 1799422 h 5537"/>
              <a:gd name="T80" fmla="*/ 533776 w 4875"/>
              <a:gd name="T81" fmla="*/ 1725936 h 5537"/>
              <a:gd name="T82" fmla="*/ 263147 w 4875"/>
              <a:gd name="T83" fmla="*/ 1536044 h 5537"/>
              <a:gd name="T84" fmla="*/ 83270 w 4875"/>
              <a:gd name="T85" fmla="*/ 1284372 h 5537"/>
              <a:gd name="T86" fmla="*/ 2277 w 4875"/>
              <a:gd name="T87" fmla="*/ 968969 h 5537"/>
              <a:gd name="T88" fmla="*/ 31226 w 4875"/>
              <a:gd name="T89" fmla="*/ 657468 h 5537"/>
              <a:gd name="T90" fmla="*/ 173697 w 4875"/>
              <a:gd name="T91" fmla="*/ 367103 h 5537"/>
              <a:gd name="T92" fmla="*/ 401714 w 4875"/>
              <a:gd name="T93" fmla="*/ 148597 h 5537"/>
              <a:gd name="T94" fmla="*/ 697389 w 4875"/>
              <a:gd name="T95" fmla="*/ 21135 h 5537"/>
              <a:gd name="T96" fmla="*/ 984607 w 4875"/>
              <a:gd name="T97" fmla="*/ 4877 h 5537"/>
              <a:gd name="T98" fmla="*/ 1221082 w 4875"/>
              <a:gd name="T99" fmla="*/ 79013 h 5537"/>
              <a:gd name="T100" fmla="*/ 1408765 w 4875"/>
              <a:gd name="T101" fmla="*/ 227610 h 5537"/>
              <a:gd name="T102" fmla="*/ 1541478 w 4875"/>
              <a:gd name="T103" fmla="*/ 439938 h 5537"/>
              <a:gd name="T104" fmla="*/ 1585715 w 4875"/>
              <a:gd name="T105" fmla="*/ 688358 h 5537"/>
              <a:gd name="T106" fmla="*/ 1146594 w 4875"/>
              <a:gd name="T107" fmla="*/ 732580 h 5537"/>
              <a:gd name="T108" fmla="*/ 984282 w 4875"/>
              <a:gd name="T109" fmla="*/ 610646 h 5537"/>
              <a:gd name="T110" fmla="*/ 782611 w 4875"/>
              <a:gd name="T111" fmla="*/ 620075 h 5537"/>
              <a:gd name="T112" fmla="*/ 632334 w 4875"/>
              <a:gd name="T113" fmla="*/ 757617 h 5537"/>
              <a:gd name="T114" fmla="*/ 603385 w 4875"/>
              <a:gd name="T115" fmla="*/ 958564 h 5537"/>
              <a:gd name="T116" fmla="*/ 708449 w 4875"/>
              <a:gd name="T117" fmla="*/ 1131873 h 5537"/>
              <a:gd name="T118" fmla="*/ 898084 w 4875"/>
              <a:gd name="T119" fmla="*/ 1199181 h 5537"/>
              <a:gd name="T120" fmla="*/ 1097803 w 4875"/>
              <a:gd name="T121" fmla="*/ 1121468 h 5537"/>
              <a:gd name="T122" fmla="*/ 1193108 w 4875"/>
              <a:gd name="T123" fmla="*/ 943932 h 55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875" h="5537">
                <a:moveTo>
                  <a:pt x="4875" y="2117"/>
                </a:moveTo>
                <a:lnTo>
                  <a:pt x="4875" y="2117"/>
                </a:lnTo>
                <a:lnTo>
                  <a:pt x="4875" y="2172"/>
                </a:lnTo>
                <a:lnTo>
                  <a:pt x="4873" y="2226"/>
                </a:lnTo>
                <a:lnTo>
                  <a:pt x="4869" y="2280"/>
                </a:lnTo>
                <a:lnTo>
                  <a:pt x="4866" y="2333"/>
                </a:lnTo>
                <a:lnTo>
                  <a:pt x="4860" y="2386"/>
                </a:lnTo>
                <a:lnTo>
                  <a:pt x="4853" y="2437"/>
                </a:lnTo>
                <a:lnTo>
                  <a:pt x="4845" y="2490"/>
                </a:lnTo>
                <a:lnTo>
                  <a:pt x="4836" y="2540"/>
                </a:lnTo>
                <a:lnTo>
                  <a:pt x="4826" y="2591"/>
                </a:lnTo>
                <a:lnTo>
                  <a:pt x="4815" y="2640"/>
                </a:lnTo>
                <a:lnTo>
                  <a:pt x="4802" y="2690"/>
                </a:lnTo>
                <a:lnTo>
                  <a:pt x="4788" y="2740"/>
                </a:lnTo>
                <a:lnTo>
                  <a:pt x="4774" y="2787"/>
                </a:lnTo>
                <a:lnTo>
                  <a:pt x="4756" y="2835"/>
                </a:lnTo>
                <a:lnTo>
                  <a:pt x="4739" y="2883"/>
                </a:lnTo>
                <a:lnTo>
                  <a:pt x="4720" y="2930"/>
                </a:lnTo>
                <a:lnTo>
                  <a:pt x="4701" y="2977"/>
                </a:lnTo>
                <a:lnTo>
                  <a:pt x="4679" y="3023"/>
                </a:lnTo>
                <a:lnTo>
                  <a:pt x="4657" y="3068"/>
                </a:lnTo>
                <a:lnTo>
                  <a:pt x="4633" y="3114"/>
                </a:lnTo>
                <a:lnTo>
                  <a:pt x="4608" y="3158"/>
                </a:lnTo>
                <a:lnTo>
                  <a:pt x="4583" y="3202"/>
                </a:lnTo>
                <a:lnTo>
                  <a:pt x="4556" y="3245"/>
                </a:lnTo>
                <a:lnTo>
                  <a:pt x="4527" y="3288"/>
                </a:lnTo>
                <a:lnTo>
                  <a:pt x="4497" y="3331"/>
                </a:lnTo>
                <a:lnTo>
                  <a:pt x="4467" y="3373"/>
                </a:lnTo>
                <a:lnTo>
                  <a:pt x="4435" y="3415"/>
                </a:lnTo>
                <a:lnTo>
                  <a:pt x="4401" y="3456"/>
                </a:lnTo>
                <a:lnTo>
                  <a:pt x="4367" y="3496"/>
                </a:lnTo>
                <a:lnTo>
                  <a:pt x="4331" y="3536"/>
                </a:lnTo>
                <a:lnTo>
                  <a:pt x="4294" y="3576"/>
                </a:lnTo>
                <a:lnTo>
                  <a:pt x="4257" y="3615"/>
                </a:lnTo>
                <a:lnTo>
                  <a:pt x="4217" y="3653"/>
                </a:lnTo>
                <a:lnTo>
                  <a:pt x="4178" y="3690"/>
                </a:lnTo>
                <a:lnTo>
                  <a:pt x="4138" y="3726"/>
                </a:lnTo>
                <a:lnTo>
                  <a:pt x="4097" y="3760"/>
                </a:lnTo>
                <a:lnTo>
                  <a:pt x="4056" y="3793"/>
                </a:lnTo>
                <a:lnTo>
                  <a:pt x="4015" y="3826"/>
                </a:lnTo>
                <a:lnTo>
                  <a:pt x="3972" y="3857"/>
                </a:lnTo>
                <a:lnTo>
                  <a:pt x="3930" y="3887"/>
                </a:lnTo>
                <a:lnTo>
                  <a:pt x="3888" y="3915"/>
                </a:lnTo>
                <a:lnTo>
                  <a:pt x="3843" y="3942"/>
                </a:lnTo>
                <a:lnTo>
                  <a:pt x="3800" y="3968"/>
                </a:lnTo>
                <a:lnTo>
                  <a:pt x="3755" y="3993"/>
                </a:lnTo>
                <a:lnTo>
                  <a:pt x="3711" y="4017"/>
                </a:lnTo>
                <a:lnTo>
                  <a:pt x="3665" y="4038"/>
                </a:lnTo>
                <a:lnTo>
                  <a:pt x="3620" y="4060"/>
                </a:lnTo>
                <a:lnTo>
                  <a:pt x="3573" y="4081"/>
                </a:lnTo>
                <a:lnTo>
                  <a:pt x="3526" y="4099"/>
                </a:lnTo>
                <a:lnTo>
                  <a:pt x="3478" y="4116"/>
                </a:lnTo>
                <a:lnTo>
                  <a:pt x="3430" y="4133"/>
                </a:lnTo>
                <a:lnTo>
                  <a:pt x="3382" y="4148"/>
                </a:lnTo>
                <a:lnTo>
                  <a:pt x="3333" y="4162"/>
                </a:lnTo>
                <a:lnTo>
                  <a:pt x="3284" y="4174"/>
                </a:lnTo>
                <a:lnTo>
                  <a:pt x="3234" y="4186"/>
                </a:lnTo>
                <a:lnTo>
                  <a:pt x="3184" y="4196"/>
                </a:lnTo>
                <a:lnTo>
                  <a:pt x="3132" y="4205"/>
                </a:lnTo>
                <a:lnTo>
                  <a:pt x="3081" y="4213"/>
                </a:lnTo>
                <a:lnTo>
                  <a:pt x="3028" y="4220"/>
                </a:lnTo>
                <a:lnTo>
                  <a:pt x="2976" y="4226"/>
                </a:lnTo>
                <a:lnTo>
                  <a:pt x="2923" y="4230"/>
                </a:lnTo>
                <a:lnTo>
                  <a:pt x="2870" y="4232"/>
                </a:lnTo>
                <a:lnTo>
                  <a:pt x="2816" y="4235"/>
                </a:lnTo>
                <a:lnTo>
                  <a:pt x="2761" y="4235"/>
                </a:lnTo>
                <a:lnTo>
                  <a:pt x="2724" y="4235"/>
                </a:lnTo>
                <a:lnTo>
                  <a:pt x="2686" y="4234"/>
                </a:lnTo>
                <a:lnTo>
                  <a:pt x="2649" y="4231"/>
                </a:lnTo>
                <a:lnTo>
                  <a:pt x="2613" y="4229"/>
                </a:lnTo>
                <a:lnTo>
                  <a:pt x="2576" y="4224"/>
                </a:lnTo>
                <a:lnTo>
                  <a:pt x="2540" y="4220"/>
                </a:lnTo>
                <a:lnTo>
                  <a:pt x="2504" y="4214"/>
                </a:lnTo>
                <a:lnTo>
                  <a:pt x="2469" y="4208"/>
                </a:lnTo>
                <a:lnTo>
                  <a:pt x="2434" y="4200"/>
                </a:lnTo>
                <a:lnTo>
                  <a:pt x="2399" y="4192"/>
                </a:lnTo>
                <a:lnTo>
                  <a:pt x="2365" y="4184"/>
                </a:lnTo>
                <a:lnTo>
                  <a:pt x="2331" y="4174"/>
                </a:lnTo>
                <a:lnTo>
                  <a:pt x="2298" y="4164"/>
                </a:lnTo>
                <a:lnTo>
                  <a:pt x="2265" y="4152"/>
                </a:lnTo>
                <a:lnTo>
                  <a:pt x="2232" y="4140"/>
                </a:lnTo>
                <a:lnTo>
                  <a:pt x="2198" y="4127"/>
                </a:lnTo>
                <a:lnTo>
                  <a:pt x="2166" y="4114"/>
                </a:lnTo>
                <a:lnTo>
                  <a:pt x="2135" y="4099"/>
                </a:lnTo>
                <a:lnTo>
                  <a:pt x="2103" y="4083"/>
                </a:lnTo>
                <a:lnTo>
                  <a:pt x="2072" y="4066"/>
                </a:lnTo>
                <a:lnTo>
                  <a:pt x="2041" y="4049"/>
                </a:lnTo>
                <a:lnTo>
                  <a:pt x="2010" y="4030"/>
                </a:lnTo>
                <a:lnTo>
                  <a:pt x="1979" y="4012"/>
                </a:lnTo>
                <a:lnTo>
                  <a:pt x="1950" y="3992"/>
                </a:lnTo>
                <a:lnTo>
                  <a:pt x="1920" y="3971"/>
                </a:lnTo>
                <a:lnTo>
                  <a:pt x="1891" y="3949"/>
                </a:lnTo>
                <a:lnTo>
                  <a:pt x="1862" y="3928"/>
                </a:lnTo>
                <a:lnTo>
                  <a:pt x="1833" y="3904"/>
                </a:lnTo>
                <a:lnTo>
                  <a:pt x="1806" y="3880"/>
                </a:lnTo>
                <a:lnTo>
                  <a:pt x="1777" y="3855"/>
                </a:lnTo>
                <a:lnTo>
                  <a:pt x="1750" y="3829"/>
                </a:lnTo>
                <a:lnTo>
                  <a:pt x="1722" y="3803"/>
                </a:lnTo>
                <a:lnTo>
                  <a:pt x="1696" y="3776"/>
                </a:lnTo>
                <a:lnTo>
                  <a:pt x="1670" y="3748"/>
                </a:lnTo>
                <a:lnTo>
                  <a:pt x="1646" y="3720"/>
                </a:lnTo>
                <a:lnTo>
                  <a:pt x="1622" y="3693"/>
                </a:lnTo>
                <a:lnTo>
                  <a:pt x="1598" y="3664"/>
                </a:lnTo>
                <a:lnTo>
                  <a:pt x="1576" y="3634"/>
                </a:lnTo>
                <a:lnTo>
                  <a:pt x="1555" y="3606"/>
                </a:lnTo>
                <a:lnTo>
                  <a:pt x="1534" y="3576"/>
                </a:lnTo>
                <a:lnTo>
                  <a:pt x="1514" y="3545"/>
                </a:lnTo>
                <a:lnTo>
                  <a:pt x="1495" y="3516"/>
                </a:lnTo>
                <a:lnTo>
                  <a:pt x="1477" y="3485"/>
                </a:lnTo>
                <a:lnTo>
                  <a:pt x="1460" y="3454"/>
                </a:lnTo>
                <a:lnTo>
                  <a:pt x="1443" y="3423"/>
                </a:lnTo>
                <a:lnTo>
                  <a:pt x="1428" y="3391"/>
                </a:lnTo>
                <a:lnTo>
                  <a:pt x="1413" y="3359"/>
                </a:lnTo>
                <a:lnTo>
                  <a:pt x="1399" y="3327"/>
                </a:lnTo>
                <a:lnTo>
                  <a:pt x="1386" y="3294"/>
                </a:lnTo>
                <a:lnTo>
                  <a:pt x="1373" y="3261"/>
                </a:lnTo>
                <a:lnTo>
                  <a:pt x="1362" y="3228"/>
                </a:lnTo>
                <a:lnTo>
                  <a:pt x="1351" y="3194"/>
                </a:lnTo>
                <a:lnTo>
                  <a:pt x="1342" y="3160"/>
                </a:lnTo>
                <a:lnTo>
                  <a:pt x="1333" y="3125"/>
                </a:lnTo>
                <a:lnTo>
                  <a:pt x="1325" y="3091"/>
                </a:lnTo>
                <a:lnTo>
                  <a:pt x="1318" y="3056"/>
                </a:lnTo>
                <a:lnTo>
                  <a:pt x="1312" y="3020"/>
                </a:lnTo>
                <a:lnTo>
                  <a:pt x="1306" y="2985"/>
                </a:lnTo>
                <a:lnTo>
                  <a:pt x="1301" y="2948"/>
                </a:lnTo>
                <a:lnTo>
                  <a:pt x="1298" y="2912"/>
                </a:lnTo>
                <a:lnTo>
                  <a:pt x="1294" y="2875"/>
                </a:lnTo>
                <a:lnTo>
                  <a:pt x="1292" y="2839"/>
                </a:lnTo>
                <a:lnTo>
                  <a:pt x="1291" y="2801"/>
                </a:lnTo>
                <a:lnTo>
                  <a:pt x="1291" y="2763"/>
                </a:lnTo>
                <a:lnTo>
                  <a:pt x="1291" y="2726"/>
                </a:lnTo>
                <a:lnTo>
                  <a:pt x="1292" y="2688"/>
                </a:lnTo>
                <a:lnTo>
                  <a:pt x="1294" y="2650"/>
                </a:lnTo>
                <a:lnTo>
                  <a:pt x="1298" y="2614"/>
                </a:lnTo>
                <a:lnTo>
                  <a:pt x="1301" y="2577"/>
                </a:lnTo>
                <a:lnTo>
                  <a:pt x="1306" y="2542"/>
                </a:lnTo>
                <a:lnTo>
                  <a:pt x="1312" y="2506"/>
                </a:lnTo>
                <a:lnTo>
                  <a:pt x="1318" y="2470"/>
                </a:lnTo>
                <a:lnTo>
                  <a:pt x="1325" y="2436"/>
                </a:lnTo>
                <a:lnTo>
                  <a:pt x="1333" y="2401"/>
                </a:lnTo>
                <a:lnTo>
                  <a:pt x="1342" y="2366"/>
                </a:lnTo>
                <a:lnTo>
                  <a:pt x="1351" y="2332"/>
                </a:lnTo>
                <a:lnTo>
                  <a:pt x="1362" y="2299"/>
                </a:lnTo>
                <a:lnTo>
                  <a:pt x="1373" y="2266"/>
                </a:lnTo>
                <a:lnTo>
                  <a:pt x="1386" y="2233"/>
                </a:lnTo>
                <a:lnTo>
                  <a:pt x="1399" y="2200"/>
                </a:lnTo>
                <a:lnTo>
                  <a:pt x="1413" y="2168"/>
                </a:lnTo>
                <a:lnTo>
                  <a:pt x="1428" y="2136"/>
                </a:lnTo>
                <a:lnTo>
                  <a:pt x="1444" y="2104"/>
                </a:lnTo>
                <a:lnTo>
                  <a:pt x="1460" y="2073"/>
                </a:lnTo>
                <a:lnTo>
                  <a:pt x="1477" y="2042"/>
                </a:lnTo>
                <a:lnTo>
                  <a:pt x="1495" y="2011"/>
                </a:lnTo>
                <a:lnTo>
                  <a:pt x="1515" y="1981"/>
                </a:lnTo>
                <a:lnTo>
                  <a:pt x="1534" y="1951"/>
                </a:lnTo>
                <a:lnTo>
                  <a:pt x="1555" y="1921"/>
                </a:lnTo>
                <a:lnTo>
                  <a:pt x="1576" y="1893"/>
                </a:lnTo>
                <a:lnTo>
                  <a:pt x="1599" y="1863"/>
                </a:lnTo>
                <a:lnTo>
                  <a:pt x="1622" y="1834"/>
                </a:lnTo>
                <a:lnTo>
                  <a:pt x="1646" y="1807"/>
                </a:lnTo>
                <a:lnTo>
                  <a:pt x="1671" y="1778"/>
                </a:lnTo>
                <a:lnTo>
                  <a:pt x="1697" y="1751"/>
                </a:lnTo>
                <a:lnTo>
                  <a:pt x="1724" y="1724"/>
                </a:lnTo>
                <a:lnTo>
                  <a:pt x="1751" y="1697"/>
                </a:lnTo>
                <a:lnTo>
                  <a:pt x="1778" y="1671"/>
                </a:lnTo>
                <a:lnTo>
                  <a:pt x="1806" y="1647"/>
                </a:lnTo>
                <a:lnTo>
                  <a:pt x="1834" y="1622"/>
                </a:lnTo>
                <a:lnTo>
                  <a:pt x="1863" y="1599"/>
                </a:lnTo>
                <a:lnTo>
                  <a:pt x="1891" y="1576"/>
                </a:lnTo>
                <a:lnTo>
                  <a:pt x="1921" y="1556"/>
                </a:lnTo>
                <a:lnTo>
                  <a:pt x="1951" y="1534"/>
                </a:lnTo>
                <a:lnTo>
                  <a:pt x="1980" y="1515"/>
                </a:lnTo>
                <a:lnTo>
                  <a:pt x="2011" y="1495"/>
                </a:lnTo>
                <a:lnTo>
                  <a:pt x="2041" y="1478"/>
                </a:lnTo>
                <a:lnTo>
                  <a:pt x="2073" y="1460"/>
                </a:lnTo>
                <a:lnTo>
                  <a:pt x="2104" y="1444"/>
                </a:lnTo>
                <a:lnTo>
                  <a:pt x="2136" y="1428"/>
                </a:lnTo>
                <a:lnTo>
                  <a:pt x="2168" y="1413"/>
                </a:lnTo>
                <a:lnTo>
                  <a:pt x="2200" y="1400"/>
                </a:lnTo>
                <a:lnTo>
                  <a:pt x="2233" y="1387"/>
                </a:lnTo>
                <a:lnTo>
                  <a:pt x="2266" y="1374"/>
                </a:lnTo>
                <a:lnTo>
                  <a:pt x="2299" y="1363"/>
                </a:lnTo>
                <a:lnTo>
                  <a:pt x="2332" y="1353"/>
                </a:lnTo>
                <a:lnTo>
                  <a:pt x="2366" y="1342"/>
                </a:lnTo>
                <a:lnTo>
                  <a:pt x="2400" y="1333"/>
                </a:lnTo>
                <a:lnTo>
                  <a:pt x="2436" y="1325"/>
                </a:lnTo>
                <a:lnTo>
                  <a:pt x="2470" y="1319"/>
                </a:lnTo>
                <a:lnTo>
                  <a:pt x="2506" y="1313"/>
                </a:lnTo>
                <a:lnTo>
                  <a:pt x="2542" y="1307"/>
                </a:lnTo>
                <a:lnTo>
                  <a:pt x="2577" y="1303"/>
                </a:lnTo>
                <a:lnTo>
                  <a:pt x="2614" y="1298"/>
                </a:lnTo>
                <a:lnTo>
                  <a:pt x="2652" y="1296"/>
                </a:lnTo>
                <a:lnTo>
                  <a:pt x="2688" y="1293"/>
                </a:lnTo>
                <a:lnTo>
                  <a:pt x="2726" y="1292"/>
                </a:lnTo>
                <a:lnTo>
                  <a:pt x="2763" y="1291"/>
                </a:lnTo>
                <a:lnTo>
                  <a:pt x="2799" y="1292"/>
                </a:lnTo>
                <a:lnTo>
                  <a:pt x="2835" y="1293"/>
                </a:lnTo>
                <a:lnTo>
                  <a:pt x="2871" y="1295"/>
                </a:lnTo>
                <a:lnTo>
                  <a:pt x="2905" y="1298"/>
                </a:lnTo>
                <a:lnTo>
                  <a:pt x="2940" y="1301"/>
                </a:lnTo>
                <a:lnTo>
                  <a:pt x="2975" y="1306"/>
                </a:lnTo>
                <a:lnTo>
                  <a:pt x="3009" y="1311"/>
                </a:lnTo>
                <a:lnTo>
                  <a:pt x="3043" y="1316"/>
                </a:lnTo>
                <a:lnTo>
                  <a:pt x="3076" y="1323"/>
                </a:lnTo>
                <a:lnTo>
                  <a:pt x="3109" y="1330"/>
                </a:lnTo>
                <a:lnTo>
                  <a:pt x="3142" y="1338"/>
                </a:lnTo>
                <a:lnTo>
                  <a:pt x="3176" y="1347"/>
                </a:lnTo>
                <a:lnTo>
                  <a:pt x="3208" y="1357"/>
                </a:lnTo>
                <a:lnTo>
                  <a:pt x="3239" y="1368"/>
                </a:lnTo>
                <a:lnTo>
                  <a:pt x="3271" y="1379"/>
                </a:lnTo>
                <a:lnTo>
                  <a:pt x="3303" y="1390"/>
                </a:lnTo>
                <a:lnTo>
                  <a:pt x="3334" y="1403"/>
                </a:lnTo>
                <a:lnTo>
                  <a:pt x="3365" y="1417"/>
                </a:lnTo>
                <a:lnTo>
                  <a:pt x="3396" y="1432"/>
                </a:lnTo>
                <a:lnTo>
                  <a:pt x="3427" y="1446"/>
                </a:lnTo>
                <a:lnTo>
                  <a:pt x="3456" y="1462"/>
                </a:lnTo>
                <a:lnTo>
                  <a:pt x="3486" y="1478"/>
                </a:lnTo>
                <a:lnTo>
                  <a:pt x="3516" y="1497"/>
                </a:lnTo>
                <a:lnTo>
                  <a:pt x="3544" y="1515"/>
                </a:lnTo>
                <a:lnTo>
                  <a:pt x="3573" y="1533"/>
                </a:lnTo>
                <a:lnTo>
                  <a:pt x="3601" y="1554"/>
                </a:lnTo>
                <a:lnTo>
                  <a:pt x="3630" y="1574"/>
                </a:lnTo>
                <a:lnTo>
                  <a:pt x="3658" y="1595"/>
                </a:lnTo>
                <a:lnTo>
                  <a:pt x="3686" y="1616"/>
                </a:lnTo>
                <a:lnTo>
                  <a:pt x="3713" y="1639"/>
                </a:lnTo>
                <a:lnTo>
                  <a:pt x="3739" y="1663"/>
                </a:lnTo>
                <a:lnTo>
                  <a:pt x="3767" y="1687"/>
                </a:lnTo>
                <a:lnTo>
                  <a:pt x="3793" y="1712"/>
                </a:lnTo>
                <a:lnTo>
                  <a:pt x="3818" y="1737"/>
                </a:lnTo>
                <a:lnTo>
                  <a:pt x="3843" y="1764"/>
                </a:lnTo>
                <a:lnTo>
                  <a:pt x="3867" y="1790"/>
                </a:lnTo>
                <a:lnTo>
                  <a:pt x="3890" y="1816"/>
                </a:lnTo>
                <a:lnTo>
                  <a:pt x="3913" y="1842"/>
                </a:lnTo>
                <a:lnTo>
                  <a:pt x="3935" y="1870"/>
                </a:lnTo>
                <a:lnTo>
                  <a:pt x="3955" y="1897"/>
                </a:lnTo>
                <a:lnTo>
                  <a:pt x="3976" y="1925"/>
                </a:lnTo>
                <a:lnTo>
                  <a:pt x="3995" y="1953"/>
                </a:lnTo>
                <a:lnTo>
                  <a:pt x="4013" y="1982"/>
                </a:lnTo>
                <a:lnTo>
                  <a:pt x="4032" y="2010"/>
                </a:lnTo>
                <a:lnTo>
                  <a:pt x="4049" y="2040"/>
                </a:lnTo>
                <a:lnTo>
                  <a:pt x="4065" y="2070"/>
                </a:lnTo>
                <a:lnTo>
                  <a:pt x="4081" y="2099"/>
                </a:lnTo>
                <a:lnTo>
                  <a:pt x="4096" y="2129"/>
                </a:lnTo>
                <a:lnTo>
                  <a:pt x="4109" y="2160"/>
                </a:lnTo>
                <a:lnTo>
                  <a:pt x="4123" y="2191"/>
                </a:lnTo>
                <a:lnTo>
                  <a:pt x="4136" y="2222"/>
                </a:lnTo>
                <a:lnTo>
                  <a:pt x="4148" y="2254"/>
                </a:lnTo>
                <a:lnTo>
                  <a:pt x="4158" y="2286"/>
                </a:lnTo>
                <a:lnTo>
                  <a:pt x="4170" y="2318"/>
                </a:lnTo>
                <a:lnTo>
                  <a:pt x="4179" y="2351"/>
                </a:lnTo>
                <a:lnTo>
                  <a:pt x="4188" y="2385"/>
                </a:lnTo>
                <a:lnTo>
                  <a:pt x="4196" y="2418"/>
                </a:lnTo>
                <a:lnTo>
                  <a:pt x="4203" y="2452"/>
                </a:lnTo>
                <a:lnTo>
                  <a:pt x="4210" y="2486"/>
                </a:lnTo>
                <a:lnTo>
                  <a:pt x="4217" y="2520"/>
                </a:lnTo>
                <a:lnTo>
                  <a:pt x="4221" y="2556"/>
                </a:lnTo>
                <a:lnTo>
                  <a:pt x="4226" y="2591"/>
                </a:lnTo>
                <a:lnTo>
                  <a:pt x="4229" y="2627"/>
                </a:lnTo>
                <a:lnTo>
                  <a:pt x="4233" y="2662"/>
                </a:lnTo>
                <a:lnTo>
                  <a:pt x="4244" y="2630"/>
                </a:lnTo>
                <a:lnTo>
                  <a:pt x="4254" y="2597"/>
                </a:lnTo>
                <a:lnTo>
                  <a:pt x="4264" y="2564"/>
                </a:lnTo>
                <a:lnTo>
                  <a:pt x="4274" y="2529"/>
                </a:lnTo>
                <a:lnTo>
                  <a:pt x="4283" y="2496"/>
                </a:lnTo>
                <a:lnTo>
                  <a:pt x="4291" y="2463"/>
                </a:lnTo>
                <a:lnTo>
                  <a:pt x="4298" y="2429"/>
                </a:lnTo>
                <a:lnTo>
                  <a:pt x="4303" y="2395"/>
                </a:lnTo>
                <a:lnTo>
                  <a:pt x="4309" y="2362"/>
                </a:lnTo>
                <a:lnTo>
                  <a:pt x="4315" y="2327"/>
                </a:lnTo>
                <a:lnTo>
                  <a:pt x="4318" y="2293"/>
                </a:lnTo>
                <a:lnTo>
                  <a:pt x="4322" y="2258"/>
                </a:lnTo>
                <a:lnTo>
                  <a:pt x="4325" y="2224"/>
                </a:lnTo>
                <a:lnTo>
                  <a:pt x="4326" y="2189"/>
                </a:lnTo>
                <a:lnTo>
                  <a:pt x="4327" y="2154"/>
                </a:lnTo>
                <a:lnTo>
                  <a:pt x="4327" y="2119"/>
                </a:lnTo>
                <a:lnTo>
                  <a:pt x="4327" y="2079"/>
                </a:lnTo>
                <a:lnTo>
                  <a:pt x="4326" y="2039"/>
                </a:lnTo>
                <a:lnTo>
                  <a:pt x="4324" y="1999"/>
                </a:lnTo>
                <a:lnTo>
                  <a:pt x="4320" y="1959"/>
                </a:lnTo>
                <a:lnTo>
                  <a:pt x="4317" y="1920"/>
                </a:lnTo>
                <a:lnTo>
                  <a:pt x="4311" y="1881"/>
                </a:lnTo>
                <a:lnTo>
                  <a:pt x="4306" y="1844"/>
                </a:lnTo>
                <a:lnTo>
                  <a:pt x="4299" y="1806"/>
                </a:lnTo>
                <a:lnTo>
                  <a:pt x="4292" y="1768"/>
                </a:lnTo>
                <a:lnTo>
                  <a:pt x="4283" y="1731"/>
                </a:lnTo>
                <a:lnTo>
                  <a:pt x="4274" y="1694"/>
                </a:lnTo>
                <a:lnTo>
                  <a:pt x="4263" y="1658"/>
                </a:lnTo>
                <a:lnTo>
                  <a:pt x="4252" y="1622"/>
                </a:lnTo>
                <a:lnTo>
                  <a:pt x="4239" y="1586"/>
                </a:lnTo>
                <a:lnTo>
                  <a:pt x="4227" y="1551"/>
                </a:lnTo>
                <a:lnTo>
                  <a:pt x="4213" y="1516"/>
                </a:lnTo>
                <a:lnTo>
                  <a:pt x="4198" y="1482"/>
                </a:lnTo>
                <a:lnTo>
                  <a:pt x="4182" y="1447"/>
                </a:lnTo>
                <a:lnTo>
                  <a:pt x="4166" y="1413"/>
                </a:lnTo>
                <a:lnTo>
                  <a:pt x="4148" y="1380"/>
                </a:lnTo>
                <a:lnTo>
                  <a:pt x="4130" y="1347"/>
                </a:lnTo>
                <a:lnTo>
                  <a:pt x="4110" y="1314"/>
                </a:lnTo>
                <a:lnTo>
                  <a:pt x="4091" y="1282"/>
                </a:lnTo>
                <a:lnTo>
                  <a:pt x="4069" y="1250"/>
                </a:lnTo>
                <a:lnTo>
                  <a:pt x="4048" y="1218"/>
                </a:lnTo>
                <a:lnTo>
                  <a:pt x="4025" y="1187"/>
                </a:lnTo>
                <a:lnTo>
                  <a:pt x="4001" y="1156"/>
                </a:lnTo>
                <a:lnTo>
                  <a:pt x="3976" y="1126"/>
                </a:lnTo>
                <a:lnTo>
                  <a:pt x="3951" y="1096"/>
                </a:lnTo>
                <a:lnTo>
                  <a:pt x="3924" y="1066"/>
                </a:lnTo>
                <a:lnTo>
                  <a:pt x="3897" y="1037"/>
                </a:lnTo>
                <a:lnTo>
                  <a:pt x="3868" y="1008"/>
                </a:lnTo>
                <a:lnTo>
                  <a:pt x="3840" y="980"/>
                </a:lnTo>
                <a:lnTo>
                  <a:pt x="3810" y="952"/>
                </a:lnTo>
                <a:lnTo>
                  <a:pt x="3781" y="926"/>
                </a:lnTo>
                <a:lnTo>
                  <a:pt x="3751" y="901"/>
                </a:lnTo>
                <a:lnTo>
                  <a:pt x="3720" y="876"/>
                </a:lnTo>
                <a:lnTo>
                  <a:pt x="3689" y="852"/>
                </a:lnTo>
                <a:lnTo>
                  <a:pt x="3658" y="829"/>
                </a:lnTo>
                <a:lnTo>
                  <a:pt x="3628" y="807"/>
                </a:lnTo>
                <a:lnTo>
                  <a:pt x="3596" y="786"/>
                </a:lnTo>
                <a:lnTo>
                  <a:pt x="3562" y="765"/>
                </a:lnTo>
                <a:lnTo>
                  <a:pt x="3531" y="747"/>
                </a:lnTo>
                <a:lnTo>
                  <a:pt x="3497" y="727"/>
                </a:lnTo>
                <a:lnTo>
                  <a:pt x="3464" y="710"/>
                </a:lnTo>
                <a:lnTo>
                  <a:pt x="3430" y="693"/>
                </a:lnTo>
                <a:lnTo>
                  <a:pt x="3396" y="678"/>
                </a:lnTo>
                <a:lnTo>
                  <a:pt x="3362" y="663"/>
                </a:lnTo>
                <a:lnTo>
                  <a:pt x="3327" y="649"/>
                </a:lnTo>
                <a:lnTo>
                  <a:pt x="3292" y="636"/>
                </a:lnTo>
                <a:lnTo>
                  <a:pt x="3257" y="623"/>
                </a:lnTo>
                <a:lnTo>
                  <a:pt x="3220" y="613"/>
                </a:lnTo>
                <a:lnTo>
                  <a:pt x="3184" y="603"/>
                </a:lnTo>
                <a:lnTo>
                  <a:pt x="3147" y="593"/>
                </a:lnTo>
                <a:lnTo>
                  <a:pt x="3110" y="585"/>
                </a:lnTo>
                <a:lnTo>
                  <a:pt x="3073" y="577"/>
                </a:lnTo>
                <a:lnTo>
                  <a:pt x="3035" y="570"/>
                </a:lnTo>
                <a:lnTo>
                  <a:pt x="2997" y="564"/>
                </a:lnTo>
                <a:lnTo>
                  <a:pt x="2959" y="560"/>
                </a:lnTo>
                <a:lnTo>
                  <a:pt x="2920" y="555"/>
                </a:lnTo>
                <a:lnTo>
                  <a:pt x="2880" y="552"/>
                </a:lnTo>
                <a:lnTo>
                  <a:pt x="2841" y="549"/>
                </a:lnTo>
                <a:lnTo>
                  <a:pt x="2801" y="548"/>
                </a:lnTo>
                <a:lnTo>
                  <a:pt x="2760" y="548"/>
                </a:lnTo>
                <a:lnTo>
                  <a:pt x="2703" y="548"/>
                </a:lnTo>
                <a:lnTo>
                  <a:pt x="2647" y="550"/>
                </a:lnTo>
                <a:lnTo>
                  <a:pt x="2591" y="554"/>
                </a:lnTo>
                <a:lnTo>
                  <a:pt x="2535" y="558"/>
                </a:lnTo>
                <a:lnTo>
                  <a:pt x="2480" y="564"/>
                </a:lnTo>
                <a:lnTo>
                  <a:pt x="2427" y="571"/>
                </a:lnTo>
                <a:lnTo>
                  <a:pt x="2373" y="579"/>
                </a:lnTo>
                <a:lnTo>
                  <a:pt x="2319" y="589"/>
                </a:lnTo>
                <a:lnTo>
                  <a:pt x="2267" y="599"/>
                </a:lnTo>
                <a:lnTo>
                  <a:pt x="2214" y="612"/>
                </a:lnTo>
                <a:lnTo>
                  <a:pt x="2163" y="625"/>
                </a:lnTo>
                <a:lnTo>
                  <a:pt x="2112" y="639"/>
                </a:lnTo>
                <a:lnTo>
                  <a:pt x="2060" y="655"/>
                </a:lnTo>
                <a:lnTo>
                  <a:pt x="2010" y="673"/>
                </a:lnTo>
                <a:lnTo>
                  <a:pt x="1961" y="691"/>
                </a:lnTo>
                <a:lnTo>
                  <a:pt x="1912" y="711"/>
                </a:lnTo>
                <a:lnTo>
                  <a:pt x="1863" y="732"/>
                </a:lnTo>
                <a:lnTo>
                  <a:pt x="1815" y="754"/>
                </a:lnTo>
                <a:lnTo>
                  <a:pt x="1768" y="778"/>
                </a:lnTo>
                <a:lnTo>
                  <a:pt x="1720" y="803"/>
                </a:lnTo>
                <a:lnTo>
                  <a:pt x="1675" y="829"/>
                </a:lnTo>
                <a:lnTo>
                  <a:pt x="1628" y="856"/>
                </a:lnTo>
                <a:lnTo>
                  <a:pt x="1582" y="885"/>
                </a:lnTo>
                <a:lnTo>
                  <a:pt x="1538" y="914"/>
                </a:lnTo>
                <a:lnTo>
                  <a:pt x="1493" y="945"/>
                </a:lnTo>
                <a:lnTo>
                  <a:pt x="1450" y="978"/>
                </a:lnTo>
                <a:lnTo>
                  <a:pt x="1406" y="1012"/>
                </a:lnTo>
                <a:lnTo>
                  <a:pt x="1363" y="1047"/>
                </a:lnTo>
                <a:lnTo>
                  <a:pt x="1321" y="1083"/>
                </a:lnTo>
                <a:lnTo>
                  <a:pt x="1278" y="1121"/>
                </a:lnTo>
                <a:lnTo>
                  <a:pt x="1237" y="1160"/>
                </a:lnTo>
                <a:lnTo>
                  <a:pt x="1196" y="1200"/>
                </a:lnTo>
                <a:lnTo>
                  <a:pt x="1156" y="1241"/>
                </a:lnTo>
                <a:lnTo>
                  <a:pt x="1117" y="1282"/>
                </a:lnTo>
                <a:lnTo>
                  <a:pt x="1081" y="1324"/>
                </a:lnTo>
                <a:lnTo>
                  <a:pt x="1044" y="1366"/>
                </a:lnTo>
                <a:lnTo>
                  <a:pt x="1009" y="1410"/>
                </a:lnTo>
                <a:lnTo>
                  <a:pt x="976" y="1453"/>
                </a:lnTo>
                <a:lnTo>
                  <a:pt x="944" y="1497"/>
                </a:lnTo>
                <a:lnTo>
                  <a:pt x="912" y="1542"/>
                </a:lnTo>
                <a:lnTo>
                  <a:pt x="882" y="1587"/>
                </a:lnTo>
                <a:lnTo>
                  <a:pt x="854" y="1632"/>
                </a:lnTo>
                <a:lnTo>
                  <a:pt x="826" y="1679"/>
                </a:lnTo>
                <a:lnTo>
                  <a:pt x="801" y="1725"/>
                </a:lnTo>
                <a:lnTo>
                  <a:pt x="776" y="1773"/>
                </a:lnTo>
                <a:lnTo>
                  <a:pt x="752" y="1821"/>
                </a:lnTo>
                <a:lnTo>
                  <a:pt x="731" y="1869"/>
                </a:lnTo>
                <a:lnTo>
                  <a:pt x="710" y="1918"/>
                </a:lnTo>
                <a:lnTo>
                  <a:pt x="689" y="1967"/>
                </a:lnTo>
                <a:lnTo>
                  <a:pt x="671" y="2017"/>
                </a:lnTo>
                <a:lnTo>
                  <a:pt x="654" y="2067"/>
                </a:lnTo>
                <a:lnTo>
                  <a:pt x="638" y="2117"/>
                </a:lnTo>
                <a:lnTo>
                  <a:pt x="624" y="2169"/>
                </a:lnTo>
                <a:lnTo>
                  <a:pt x="611" y="2221"/>
                </a:lnTo>
                <a:lnTo>
                  <a:pt x="598" y="2274"/>
                </a:lnTo>
                <a:lnTo>
                  <a:pt x="588" y="2326"/>
                </a:lnTo>
                <a:lnTo>
                  <a:pt x="579" y="2380"/>
                </a:lnTo>
                <a:lnTo>
                  <a:pt x="570" y="2434"/>
                </a:lnTo>
                <a:lnTo>
                  <a:pt x="563" y="2488"/>
                </a:lnTo>
                <a:lnTo>
                  <a:pt x="557" y="2543"/>
                </a:lnTo>
                <a:lnTo>
                  <a:pt x="552" y="2599"/>
                </a:lnTo>
                <a:lnTo>
                  <a:pt x="550" y="2655"/>
                </a:lnTo>
                <a:lnTo>
                  <a:pt x="548" y="2711"/>
                </a:lnTo>
                <a:lnTo>
                  <a:pt x="547" y="2768"/>
                </a:lnTo>
                <a:lnTo>
                  <a:pt x="548" y="2826"/>
                </a:lnTo>
                <a:lnTo>
                  <a:pt x="550" y="2882"/>
                </a:lnTo>
                <a:lnTo>
                  <a:pt x="552" y="2938"/>
                </a:lnTo>
                <a:lnTo>
                  <a:pt x="557" y="2994"/>
                </a:lnTo>
                <a:lnTo>
                  <a:pt x="563" y="3049"/>
                </a:lnTo>
                <a:lnTo>
                  <a:pt x="570" y="3104"/>
                </a:lnTo>
                <a:lnTo>
                  <a:pt x="579" y="3157"/>
                </a:lnTo>
                <a:lnTo>
                  <a:pt x="588" y="3211"/>
                </a:lnTo>
                <a:lnTo>
                  <a:pt x="598" y="3263"/>
                </a:lnTo>
                <a:lnTo>
                  <a:pt x="611" y="3316"/>
                </a:lnTo>
                <a:lnTo>
                  <a:pt x="624" y="3368"/>
                </a:lnTo>
                <a:lnTo>
                  <a:pt x="638" y="3420"/>
                </a:lnTo>
                <a:lnTo>
                  <a:pt x="654" y="3470"/>
                </a:lnTo>
                <a:lnTo>
                  <a:pt x="671" y="3520"/>
                </a:lnTo>
                <a:lnTo>
                  <a:pt x="689" y="3570"/>
                </a:lnTo>
                <a:lnTo>
                  <a:pt x="709" y="3619"/>
                </a:lnTo>
                <a:lnTo>
                  <a:pt x="731" y="3669"/>
                </a:lnTo>
                <a:lnTo>
                  <a:pt x="752" y="3716"/>
                </a:lnTo>
                <a:lnTo>
                  <a:pt x="776" y="3764"/>
                </a:lnTo>
                <a:lnTo>
                  <a:pt x="800" y="3811"/>
                </a:lnTo>
                <a:lnTo>
                  <a:pt x="826" y="3858"/>
                </a:lnTo>
                <a:lnTo>
                  <a:pt x="854" y="3905"/>
                </a:lnTo>
                <a:lnTo>
                  <a:pt x="882" y="3950"/>
                </a:lnTo>
                <a:lnTo>
                  <a:pt x="912" y="3995"/>
                </a:lnTo>
                <a:lnTo>
                  <a:pt x="943" y="4039"/>
                </a:lnTo>
                <a:lnTo>
                  <a:pt x="976" y="4084"/>
                </a:lnTo>
                <a:lnTo>
                  <a:pt x="1009" y="4127"/>
                </a:lnTo>
                <a:lnTo>
                  <a:pt x="1043" y="4171"/>
                </a:lnTo>
                <a:lnTo>
                  <a:pt x="1080" y="4213"/>
                </a:lnTo>
                <a:lnTo>
                  <a:pt x="1117" y="4255"/>
                </a:lnTo>
                <a:lnTo>
                  <a:pt x="1156" y="4296"/>
                </a:lnTo>
                <a:lnTo>
                  <a:pt x="1196" y="4337"/>
                </a:lnTo>
                <a:lnTo>
                  <a:pt x="1236" y="4377"/>
                </a:lnTo>
                <a:lnTo>
                  <a:pt x="1278" y="4416"/>
                </a:lnTo>
                <a:lnTo>
                  <a:pt x="1320" y="4454"/>
                </a:lnTo>
                <a:lnTo>
                  <a:pt x="1362" y="4490"/>
                </a:lnTo>
                <a:lnTo>
                  <a:pt x="1405" y="4526"/>
                </a:lnTo>
                <a:lnTo>
                  <a:pt x="1449" y="4559"/>
                </a:lnTo>
                <a:lnTo>
                  <a:pt x="1492" y="4592"/>
                </a:lnTo>
                <a:lnTo>
                  <a:pt x="1536" y="4623"/>
                </a:lnTo>
                <a:lnTo>
                  <a:pt x="1582" y="4652"/>
                </a:lnTo>
                <a:lnTo>
                  <a:pt x="1627" y="4681"/>
                </a:lnTo>
                <a:lnTo>
                  <a:pt x="1673" y="4708"/>
                </a:lnTo>
                <a:lnTo>
                  <a:pt x="1719" y="4735"/>
                </a:lnTo>
                <a:lnTo>
                  <a:pt x="1767" y="4760"/>
                </a:lnTo>
                <a:lnTo>
                  <a:pt x="1814" y="4784"/>
                </a:lnTo>
                <a:lnTo>
                  <a:pt x="1862" y="4805"/>
                </a:lnTo>
                <a:lnTo>
                  <a:pt x="1911" y="4826"/>
                </a:lnTo>
                <a:lnTo>
                  <a:pt x="1960" y="4846"/>
                </a:lnTo>
                <a:lnTo>
                  <a:pt x="2009" y="4865"/>
                </a:lnTo>
                <a:lnTo>
                  <a:pt x="2059" y="4882"/>
                </a:lnTo>
                <a:lnTo>
                  <a:pt x="2111" y="4898"/>
                </a:lnTo>
                <a:lnTo>
                  <a:pt x="2162" y="4913"/>
                </a:lnTo>
                <a:lnTo>
                  <a:pt x="2213" y="4925"/>
                </a:lnTo>
                <a:lnTo>
                  <a:pt x="2266" y="4938"/>
                </a:lnTo>
                <a:lnTo>
                  <a:pt x="2318" y="4948"/>
                </a:lnTo>
                <a:lnTo>
                  <a:pt x="2371" y="4958"/>
                </a:lnTo>
                <a:lnTo>
                  <a:pt x="2426" y="4966"/>
                </a:lnTo>
                <a:lnTo>
                  <a:pt x="2479" y="4973"/>
                </a:lnTo>
                <a:lnTo>
                  <a:pt x="2534" y="4979"/>
                </a:lnTo>
                <a:lnTo>
                  <a:pt x="2590" y="4983"/>
                </a:lnTo>
                <a:lnTo>
                  <a:pt x="2646" y="4987"/>
                </a:lnTo>
                <a:lnTo>
                  <a:pt x="2702" y="4989"/>
                </a:lnTo>
                <a:lnTo>
                  <a:pt x="2759" y="4989"/>
                </a:lnTo>
                <a:lnTo>
                  <a:pt x="2806" y="4989"/>
                </a:lnTo>
                <a:lnTo>
                  <a:pt x="2851" y="4987"/>
                </a:lnTo>
                <a:lnTo>
                  <a:pt x="2898" y="4985"/>
                </a:lnTo>
                <a:lnTo>
                  <a:pt x="2944" y="4982"/>
                </a:lnTo>
                <a:lnTo>
                  <a:pt x="2988" y="4978"/>
                </a:lnTo>
                <a:lnTo>
                  <a:pt x="3034" y="4973"/>
                </a:lnTo>
                <a:lnTo>
                  <a:pt x="3079" y="4966"/>
                </a:lnTo>
                <a:lnTo>
                  <a:pt x="3124" y="4959"/>
                </a:lnTo>
                <a:lnTo>
                  <a:pt x="3168" y="4953"/>
                </a:lnTo>
                <a:lnTo>
                  <a:pt x="3212" y="4943"/>
                </a:lnTo>
                <a:lnTo>
                  <a:pt x="3255" y="4934"/>
                </a:lnTo>
                <a:lnTo>
                  <a:pt x="3300" y="4923"/>
                </a:lnTo>
                <a:lnTo>
                  <a:pt x="3342" y="4911"/>
                </a:lnTo>
                <a:lnTo>
                  <a:pt x="3386" y="4899"/>
                </a:lnTo>
                <a:lnTo>
                  <a:pt x="3429" y="4886"/>
                </a:lnTo>
                <a:lnTo>
                  <a:pt x="3471" y="4872"/>
                </a:lnTo>
                <a:lnTo>
                  <a:pt x="3513" y="4857"/>
                </a:lnTo>
                <a:lnTo>
                  <a:pt x="3555" y="4841"/>
                </a:lnTo>
                <a:lnTo>
                  <a:pt x="3597" y="4824"/>
                </a:lnTo>
                <a:lnTo>
                  <a:pt x="3638" y="4805"/>
                </a:lnTo>
                <a:lnTo>
                  <a:pt x="3679" y="4787"/>
                </a:lnTo>
                <a:lnTo>
                  <a:pt x="3719" y="4768"/>
                </a:lnTo>
                <a:lnTo>
                  <a:pt x="3760" y="4747"/>
                </a:lnTo>
                <a:lnTo>
                  <a:pt x="3800" y="4725"/>
                </a:lnTo>
                <a:lnTo>
                  <a:pt x="3840" y="4703"/>
                </a:lnTo>
                <a:lnTo>
                  <a:pt x="3880" y="4680"/>
                </a:lnTo>
                <a:lnTo>
                  <a:pt x="3919" y="4655"/>
                </a:lnTo>
                <a:lnTo>
                  <a:pt x="3957" y="4630"/>
                </a:lnTo>
                <a:lnTo>
                  <a:pt x="3996" y="4603"/>
                </a:lnTo>
                <a:lnTo>
                  <a:pt x="4035" y="4577"/>
                </a:lnTo>
                <a:lnTo>
                  <a:pt x="4074" y="4549"/>
                </a:lnTo>
                <a:lnTo>
                  <a:pt x="4112" y="4520"/>
                </a:lnTo>
                <a:lnTo>
                  <a:pt x="4150" y="4482"/>
                </a:lnTo>
                <a:lnTo>
                  <a:pt x="4199" y="4438"/>
                </a:lnTo>
                <a:lnTo>
                  <a:pt x="4258" y="4386"/>
                </a:lnTo>
                <a:lnTo>
                  <a:pt x="4325" y="4328"/>
                </a:lnTo>
                <a:lnTo>
                  <a:pt x="4350" y="4307"/>
                </a:lnTo>
                <a:lnTo>
                  <a:pt x="4375" y="4288"/>
                </a:lnTo>
                <a:lnTo>
                  <a:pt x="4400" y="4273"/>
                </a:lnTo>
                <a:lnTo>
                  <a:pt x="4424" y="4261"/>
                </a:lnTo>
                <a:lnTo>
                  <a:pt x="4448" y="4251"/>
                </a:lnTo>
                <a:lnTo>
                  <a:pt x="4471" y="4244"/>
                </a:lnTo>
                <a:lnTo>
                  <a:pt x="4494" y="4239"/>
                </a:lnTo>
                <a:lnTo>
                  <a:pt x="4505" y="4238"/>
                </a:lnTo>
                <a:lnTo>
                  <a:pt x="4517" y="4238"/>
                </a:lnTo>
                <a:lnTo>
                  <a:pt x="4530" y="4238"/>
                </a:lnTo>
                <a:lnTo>
                  <a:pt x="4545" y="4239"/>
                </a:lnTo>
                <a:lnTo>
                  <a:pt x="4559" y="4240"/>
                </a:lnTo>
                <a:lnTo>
                  <a:pt x="4572" y="4244"/>
                </a:lnTo>
                <a:lnTo>
                  <a:pt x="4585" y="4246"/>
                </a:lnTo>
                <a:lnTo>
                  <a:pt x="4598" y="4251"/>
                </a:lnTo>
                <a:lnTo>
                  <a:pt x="4611" y="4254"/>
                </a:lnTo>
                <a:lnTo>
                  <a:pt x="4624" y="4260"/>
                </a:lnTo>
                <a:lnTo>
                  <a:pt x="4635" y="4265"/>
                </a:lnTo>
                <a:lnTo>
                  <a:pt x="4648" y="4272"/>
                </a:lnTo>
                <a:lnTo>
                  <a:pt x="4659" y="4279"/>
                </a:lnTo>
                <a:lnTo>
                  <a:pt x="4672" y="4287"/>
                </a:lnTo>
                <a:lnTo>
                  <a:pt x="4694" y="4304"/>
                </a:lnTo>
                <a:lnTo>
                  <a:pt x="4715" y="4325"/>
                </a:lnTo>
                <a:lnTo>
                  <a:pt x="4736" y="4348"/>
                </a:lnTo>
                <a:lnTo>
                  <a:pt x="4753" y="4370"/>
                </a:lnTo>
                <a:lnTo>
                  <a:pt x="4768" y="4394"/>
                </a:lnTo>
                <a:lnTo>
                  <a:pt x="4779" y="4418"/>
                </a:lnTo>
                <a:lnTo>
                  <a:pt x="4784" y="4431"/>
                </a:lnTo>
                <a:lnTo>
                  <a:pt x="4788" y="4444"/>
                </a:lnTo>
                <a:lnTo>
                  <a:pt x="4792" y="4456"/>
                </a:lnTo>
                <a:lnTo>
                  <a:pt x="4795" y="4470"/>
                </a:lnTo>
                <a:lnTo>
                  <a:pt x="4799" y="4496"/>
                </a:lnTo>
                <a:lnTo>
                  <a:pt x="4800" y="4523"/>
                </a:lnTo>
                <a:lnTo>
                  <a:pt x="4799" y="4549"/>
                </a:lnTo>
                <a:lnTo>
                  <a:pt x="4795" y="4574"/>
                </a:lnTo>
                <a:lnTo>
                  <a:pt x="4788" y="4599"/>
                </a:lnTo>
                <a:lnTo>
                  <a:pt x="4779" y="4623"/>
                </a:lnTo>
                <a:lnTo>
                  <a:pt x="4768" y="4648"/>
                </a:lnTo>
                <a:lnTo>
                  <a:pt x="4753" y="4672"/>
                </a:lnTo>
                <a:lnTo>
                  <a:pt x="4736" y="4696"/>
                </a:lnTo>
                <a:lnTo>
                  <a:pt x="4715" y="4721"/>
                </a:lnTo>
                <a:lnTo>
                  <a:pt x="4672" y="4768"/>
                </a:lnTo>
                <a:lnTo>
                  <a:pt x="4626" y="4813"/>
                </a:lnTo>
                <a:lnTo>
                  <a:pt x="4580" y="4858"/>
                </a:lnTo>
                <a:lnTo>
                  <a:pt x="4532" y="4901"/>
                </a:lnTo>
                <a:lnTo>
                  <a:pt x="4481" y="4943"/>
                </a:lnTo>
                <a:lnTo>
                  <a:pt x="4429" y="4985"/>
                </a:lnTo>
                <a:lnTo>
                  <a:pt x="4376" y="5024"/>
                </a:lnTo>
                <a:lnTo>
                  <a:pt x="4320" y="5062"/>
                </a:lnTo>
                <a:lnTo>
                  <a:pt x="4264" y="5100"/>
                </a:lnTo>
                <a:lnTo>
                  <a:pt x="4205" y="5135"/>
                </a:lnTo>
                <a:lnTo>
                  <a:pt x="4146" y="5171"/>
                </a:lnTo>
                <a:lnTo>
                  <a:pt x="4084" y="5204"/>
                </a:lnTo>
                <a:lnTo>
                  <a:pt x="4020" y="5236"/>
                </a:lnTo>
                <a:lnTo>
                  <a:pt x="3956" y="5266"/>
                </a:lnTo>
                <a:lnTo>
                  <a:pt x="3889" y="5296"/>
                </a:lnTo>
                <a:lnTo>
                  <a:pt x="3822" y="5325"/>
                </a:lnTo>
                <a:lnTo>
                  <a:pt x="3755" y="5351"/>
                </a:lnTo>
                <a:lnTo>
                  <a:pt x="3690" y="5375"/>
                </a:lnTo>
                <a:lnTo>
                  <a:pt x="3624" y="5397"/>
                </a:lnTo>
                <a:lnTo>
                  <a:pt x="3559" y="5417"/>
                </a:lnTo>
                <a:lnTo>
                  <a:pt x="3493" y="5437"/>
                </a:lnTo>
                <a:lnTo>
                  <a:pt x="3427" y="5454"/>
                </a:lnTo>
                <a:lnTo>
                  <a:pt x="3360" y="5470"/>
                </a:lnTo>
                <a:lnTo>
                  <a:pt x="3294" y="5483"/>
                </a:lnTo>
                <a:lnTo>
                  <a:pt x="3228" y="5496"/>
                </a:lnTo>
                <a:lnTo>
                  <a:pt x="3162" y="5507"/>
                </a:lnTo>
                <a:lnTo>
                  <a:pt x="3096" y="5516"/>
                </a:lnTo>
                <a:lnTo>
                  <a:pt x="3028" y="5523"/>
                </a:lnTo>
                <a:lnTo>
                  <a:pt x="2962" y="5529"/>
                </a:lnTo>
                <a:lnTo>
                  <a:pt x="2895" y="5534"/>
                </a:lnTo>
                <a:lnTo>
                  <a:pt x="2827" y="5536"/>
                </a:lnTo>
                <a:lnTo>
                  <a:pt x="2761" y="5537"/>
                </a:lnTo>
                <a:lnTo>
                  <a:pt x="2689" y="5536"/>
                </a:lnTo>
                <a:lnTo>
                  <a:pt x="2620" y="5534"/>
                </a:lnTo>
                <a:lnTo>
                  <a:pt x="2550" y="5529"/>
                </a:lnTo>
                <a:lnTo>
                  <a:pt x="2480" y="5523"/>
                </a:lnTo>
                <a:lnTo>
                  <a:pt x="2412" y="5516"/>
                </a:lnTo>
                <a:lnTo>
                  <a:pt x="2345" y="5508"/>
                </a:lnTo>
                <a:lnTo>
                  <a:pt x="2277" y="5498"/>
                </a:lnTo>
                <a:lnTo>
                  <a:pt x="2211" y="5486"/>
                </a:lnTo>
                <a:lnTo>
                  <a:pt x="2145" y="5472"/>
                </a:lnTo>
                <a:lnTo>
                  <a:pt x="2080" y="5457"/>
                </a:lnTo>
                <a:lnTo>
                  <a:pt x="2016" y="5441"/>
                </a:lnTo>
                <a:lnTo>
                  <a:pt x="1952" y="5423"/>
                </a:lnTo>
                <a:lnTo>
                  <a:pt x="1888" y="5402"/>
                </a:lnTo>
                <a:lnTo>
                  <a:pt x="1825" y="5381"/>
                </a:lnTo>
                <a:lnTo>
                  <a:pt x="1764" y="5358"/>
                </a:lnTo>
                <a:lnTo>
                  <a:pt x="1702" y="5334"/>
                </a:lnTo>
                <a:lnTo>
                  <a:pt x="1641" y="5308"/>
                </a:lnTo>
                <a:lnTo>
                  <a:pt x="1582" y="5280"/>
                </a:lnTo>
                <a:lnTo>
                  <a:pt x="1523" y="5250"/>
                </a:lnTo>
                <a:lnTo>
                  <a:pt x="1463" y="5220"/>
                </a:lnTo>
                <a:lnTo>
                  <a:pt x="1405" y="5187"/>
                </a:lnTo>
                <a:lnTo>
                  <a:pt x="1348" y="5152"/>
                </a:lnTo>
                <a:lnTo>
                  <a:pt x="1291" y="5117"/>
                </a:lnTo>
                <a:lnTo>
                  <a:pt x="1235" y="5080"/>
                </a:lnTo>
                <a:lnTo>
                  <a:pt x="1180" y="5042"/>
                </a:lnTo>
                <a:lnTo>
                  <a:pt x="1125" y="5001"/>
                </a:lnTo>
                <a:lnTo>
                  <a:pt x="1071" y="4958"/>
                </a:lnTo>
                <a:lnTo>
                  <a:pt x="1017" y="4915"/>
                </a:lnTo>
                <a:lnTo>
                  <a:pt x="965" y="4870"/>
                </a:lnTo>
                <a:lnTo>
                  <a:pt x="912" y="4824"/>
                </a:lnTo>
                <a:lnTo>
                  <a:pt x="861" y="4775"/>
                </a:lnTo>
                <a:lnTo>
                  <a:pt x="809" y="4724"/>
                </a:lnTo>
                <a:lnTo>
                  <a:pt x="760" y="4674"/>
                </a:lnTo>
                <a:lnTo>
                  <a:pt x="711" y="4622"/>
                </a:lnTo>
                <a:lnTo>
                  <a:pt x="665" y="4569"/>
                </a:lnTo>
                <a:lnTo>
                  <a:pt x="620" y="4517"/>
                </a:lnTo>
                <a:lnTo>
                  <a:pt x="576" y="4463"/>
                </a:lnTo>
                <a:lnTo>
                  <a:pt x="534" y="4408"/>
                </a:lnTo>
                <a:lnTo>
                  <a:pt x="494" y="4353"/>
                </a:lnTo>
                <a:lnTo>
                  <a:pt x="455" y="4297"/>
                </a:lnTo>
                <a:lnTo>
                  <a:pt x="418" y="4242"/>
                </a:lnTo>
                <a:lnTo>
                  <a:pt x="382" y="4184"/>
                </a:lnTo>
                <a:lnTo>
                  <a:pt x="348" y="4127"/>
                </a:lnTo>
                <a:lnTo>
                  <a:pt x="316" y="4069"/>
                </a:lnTo>
                <a:lnTo>
                  <a:pt x="285" y="4010"/>
                </a:lnTo>
                <a:lnTo>
                  <a:pt x="256" y="3950"/>
                </a:lnTo>
                <a:lnTo>
                  <a:pt x="228" y="3890"/>
                </a:lnTo>
                <a:lnTo>
                  <a:pt x="202" y="3829"/>
                </a:lnTo>
                <a:lnTo>
                  <a:pt x="178" y="3768"/>
                </a:lnTo>
                <a:lnTo>
                  <a:pt x="155" y="3706"/>
                </a:lnTo>
                <a:lnTo>
                  <a:pt x="134" y="3643"/>
                </a:lnTo>
                <a:lnTo>
                  <a:pt x="114" y="3580"/>
                </a:lnTo>
                <a:lnTo>
                  <a:pt x="96" y="3516"/>
                </a:lnTo>
                <a:lnTo>
                  <a:pt x="79" y="3452"/>
                </a:lnTo>
                <a:lnTo>
                  <a:pt x="64" y="3386"/>
                </a:lnTo>
                <a:lnTo>
                  <a:pt x="50" y="3320"/>
                </a:lnTo>
                <a:lnTo>
                  <a:pt x="39" y="3253"/>
                </a:lnTo>
                <a:lnTo>
                  <a:pt x="29" y="3186"/>
                </a:lnTo>
                <a:lnTo>
                  <a:pt x="19" y="3118"/>
                </a:lnTo>
                <a:lnTo>
                  <a:pt x="13" y="3050"/>
                </a:lnTo>
                <a:lnTo>
                  <a:pt x="7" y="2980"/>
                </a:lnTo>
                <a:lnTo>
                  <a:pt x="3" y="2911"/>
                </a:lnTo>
                <a:lnTo>
                  <a:pt x="0" y="2840"/>
                </a:lnTo>
                <a:lnTo>
                  <a:pt x="0" y="2769"/>
                </a:lnTo>
                <a:lnTo>
                  <a:pt x="0" y="2697"/>
                </a:lnTo>
                <a:lnTo>
                  <a:pt x="3" y="2627"/>
                </a:lnTo>
                <a:lnTo>
                  <a:pt x="7" y="2557"/>
                </a:lnTo>
                <a:lnTo>
                  <a:pt x="13" y="2488"/>
                </a:lnTo>
                <a:lnTo>
                  <a:pt x="19" y="2419"/>
                </a:lnTo>
                <a:lnTo>
                  <a:pt x="29" y="2351"/>
                </a:lnTo>
                <a:lnTo>
                  <a:pt x="39" y="2284"/>
                </a:lnTo>
                <a:lnTo>
                  <a:pt x="50" y="2218"/>
                </a:lnTo>
                <a:lnTo>
                  <a:pt x="64" y="2152"/>
                </a:lnTo>
                <a:lnTo>
                  <a:pt x="79" y="2086"/>
                </a:lnTo>
                <a:lnTo>
                  <a:pt x="96" y="2022"/>
                </a:lnTo>
                <a:lnTo>
                  <a:pt x="113" y="1958"/>
                </a:lnTo>
                <a:lnTo>
                  <a:pt x="134" y="1894"/>
                </a:lnTo>
                <a:lnTo>
                  <a:pt x="154" y="1831"/>
                </a:lnTo>
                <a:lnTo>
                  <a:pt x="178" y="1769"/>
                </a:lnTo>
                <a:lnTo>
                  <a:pt x="202" y="1708"/>
                </a:lnTo>
                <a:lnTo>
                  <a:pt x="228" y="1647"/>
                </a:lnTo>
                <a:lnTo>
                  <a:pt x="256" y="1587"/>
                </a:lnTo>
                <a:lnTo>
                  <a:pt x="285" y="1527"/>
                </a:lnTo>
                <a:lnTo>
                  <a:pt x="316" y="1468"/>
                </a:lnTo>
                <a:lnTo>
                  <a:pt x="348" y="1410"/>
                </a:lnTo>
                <a:lnTo>
                  <a:pt x="382" y="1353"/>
                </a:lnTo>
                <a:lnTo>
                  <a:pt x="418" y="1296"/>
                </a:lnTo>
                <a:lnTo>
                  <a:pt x="455" y="1240"/>
                </a:lnTo>
                <a:lnTo>
                  <a:pt x="494" y="1184"/>
                </a:lnTo>
                <a:lnTo>
                  <a:pt x="534" y="1129"/>
                </a:lnTo>
                <a:lnTo>
                  <a:pt x="576" y="1074"/>
                </a:lnTo>
                <a:lnTo>
                  <a:pt x="620" y="1021"/>
                </a:lnTo>
                <a:lnTo>
                  <a:pt x="664" y="968"/>
                </a:lnTo>
                <a:lnTo>
                  <a:pt x="711" y="916"/>
                </a:lnTo>
                <a:lnTo>
                  <a:pt x="759" y="863"/>
                </a:lnTo>
                <a:lnTo>
                  <a:pt x="809" y="813"/>
                </a:lnTo>
                <a:lnTo>
                  <a:pt x="861" y="763"/>
                </a:lnTo>
                <a:lnTo>
                  <a:pt x="912" y="715"/>
                </a:lnTo>
                <a:lnTo>
                  <a:pt x="963" y="668"/>
                </a:lnTo>
                <a:lnTo>
                  <a:pt x="1017" y="622"/>
                </a:lnTo>
                <a:lnTo>
                  <a:pt x="1071" y="579"/>
                </a:lnTo>
                <a:lnTo>
                  <a:pt x="1124" y="537"/>
                </a:lnTo>
                <a:lnTo>
                  <a:pt x="1179" y="497"/>
                </a:lnTo>
                <a:lnTo>
                  <a:pt x="1235" y="457"/>
                </a:lnTo>
                <a:lnTo>
                  <a:pt x="1291" y="420"/>
                </a:lnTo>
                <a:lnTo>
                  <a:pt x="1348" y="385"/>
                </a:lnTo>
                <a:lnTo>
                  <a:pt x="1405" y="351"/>
                </a:lnTo>
                <a:lnTo>
                  <a:pt x="1463" y="318"/>
                </a:lnTo>
                <a:lnTo>
                  <a:pt x="1522" y="287"/>
                </a:lnTo>
                <a:lnTo>
                  <a:pt x="1581" y="257"/>
                </a:lnTo>
                <a:lnTo>
                  <a:pt x="1641" y="230"/>
                </a:lnTo>
                <a:lnTo>
                  <a:pt x="1702" y="203"/>
                </a:lnTo>
                <a:lnTo>
                  <a:pt x="1762" y="179"/>
                </a:lnTo>
                <a:lnTo>
                  <a:pt x="1825" y="155"/>
                </a:lnTo>
                <a:lnTo>
                  <a:pt x="1887" y="135"/>
                </a:lnTo>
                <a:lnTo>
                  <a:pt x="1951" y="114"/>
                </a:lnTo>
                <a:lnTo>
                  <a:pt x="2015" y="96"/>
                </a:lnTo>
                <a:lnTo>
                  <a:pt x="2079" y="80"/>
                </a:lnTo>
                <a:lnTo>
                  <a:pt x="2144" y="65"/>
                </a:lnTo>
                <a:lnTo>
                  <a:pt x="2210" y="52"/>
                </a:lnTo>
                <a:lnTo>
                  <a:pt x="2276" y="39"/>
                </a:lnTo>
                <a:lnTo>
                  <a:pt x="2343" y="29"/>
                </a:lnTo>
                <a:lnTo>
                  <a:pt x="2411" y="21"/>
                </a:lnTo>
                <a:lnTo>
                  <a:pt x="2479" y="13"/>
                </a:lnTo>
                <a:lnTo>
                  <a:pt x="2549" y="7"/>
                </a:lnTo>
                <a:lnTo>
                  <a:pt x="2619" y="4"/>
                </a:lnTo>
                <a:lnTo>
                  <a:pt x="2688" y="1"/>
                </a:lnTo>
                <a:lnTo>
                  <a:pt x="2760" y="0"/>
                </a:lnTo>
                <a:lnTo>
                  <a:pt x="2814" y="1"/>
                </a:lnTo>
                <a:lnTo>
                  <a:pt x="2868" y="3"/>
                </a:lnTo>
                <a:lnTo>
                  <a:pt x="2921" y="6"/>
                </a:lnTo>
                <a:lnTo>
                  <a:pt x="2975" y="11"/>
                </a:lnTo>
                <a:lnTo>
                  <a:pt x="3027" y="15"/>
                </a:lnTo>
                <a:lnTo>
                  <a:pt x="3079" y="22"/>
                </a:lnTo>
                <a:lnTo>
                  <a:pt x="3130" y="30"/>
                </a:lnTo>
                <a:lnTo>
                  <a:pt x="3181" y="39"/>
                </a:lnTo>
                <a:lnTo>
                  <a:pt x="3231" y="49"/>
                </a:lnTo>
                <a:lnTo>
                  <a:pt x="3282" y="61"/>
                </a:lnTo>
                <a:lnTo>
                  <a:pt x="3331" y="73"/>
                </a:lnTo>
                <a:lnTo>
                  <a:pt x="3380" y="88"/>
                </a:lnTo>
                <a:lnTo>
                  <a:pt x="3429" y="103"/>
                </a:lnTo>
                <a:lnTo>
                  <a:pt x="3477" y="119"/>
                </a:lnTo>
                <a:lnTo>
                  <a:pt x="3525" y="137"/>
                </a:lnTo>
                <a:lnTo>
                  <a:pt x="3572" y="155"/>
                </a:lnTo>
                <a:lnTo>
                  <a:pt x="3617" y="176"/>
                </a:lnTo>
                <a:lnTo>
                  <a:pt x="3664" y="197"/>
                </a:lnTo>
                <a:lnTo>
                  <a:pt x="3710" y="219"/>
                </a:lnTo>
                <a:lnTo>
                  <a:pt x="3754" y="243"/>
                </a:lnTo>
                <a:lnTo>
                  <a:pt x="3799" y="267"/>
                </a:lnTo>
                <a:lnTo>
                  <a:pt x="3842" y="294"/>
                </a:lnTo>
                <a:lnTo>
                  <a:pt x="3887" y="321"/>
                </a:lnTo>
                <a:lnTo>
                  <a:pt x="3929" y="350"/>
                </a:lnTo>
                <a:lnTo>
                  <a:pt x="3971" y="379"/>
                </a:lnTo>
                <a:lnTo>
                  <a:pt x="4013" y="410"/>
                </a:lnTo>
                <a:lnTo>
                  <a:pt x="4056" y="442"/>
                </a:lnTo>
                <a:lnTo>
                  <a:pt x="4097" y="475"/>
                </a:lnTo>
                <a:lnTo>
                  <a:pt x="4137" y="510"/>
                </a:lnTo>
                <a:lnTo>
                  <a:pt x="4177" y="546"/>
                </a:lnTo>
                <a:lnTo>
                  <a:pt x="4217" y="582"/>
                </a:lnTo>
                <a:lnTo>
                  <a:pt x="4255" y="621"/>
                </a:lnTo>
                <a:lnTo>
                  <a:pt x="4293" y="660"/>
                </a:lnTo>
                <a:lnTo>
                  <a:pt x="4331" y="700"/>
                </a:lnTo>
                <a:lnTo>
                  <a:pt x="4366" y="740"/>
                </a:lnTo>
                <a:lnTo>
                  <a:pt x="4400" y="780"/>
                </a:lnTo>
                <a:lnTo>
                  <a:pt x="4433" y="821"/>
                </a:lnTo>
                <a:lnTo>
                  <a:pt x="4465" y="863"/>
                </a:lnTo>
                <a:lnTo>
                  <a:pt x="4496" y="904"/>
                </a:lnTo>
                <a:lnTo>
                  <a:pt x="4526" y="948"/>
                </a:lnTo>
                <a:lnTo>
                  <a:pt x="4554" y="990"/>
                </a:lnTo>
                <a:lnTo>
                  <a:pt x="4582" y="1034"/>
                </a:lnTo>
                <a:lnTo>
                  <a:pt x="4608" y="1078"/>
                </a:lnTo>
                <a:lnTo>
                  <a:pt x="4633" y="1122"/>
                </a:lnTo>
                <a:lnTo>
                  <a:pt x="4657" y="1168"/>
                </a:lnTo>
                <a:lnTo>
                  <a:pt x="4679" y="1212"/>
                </a:lnTo>
                <a:lnTo>
                  <a:pt x="4701" y="1259"/>
                </a:lnTo>
                <a:lnTo>
                  <a:pt x="4720" y="1306"/>
                </a:lnTo>
                <a:lnTo>
                  <a:pt x="4739" y="1353"/>
                </a:lnTo>
                <a:lnTo>
                  <a:pt x="4756" y="1400"/>
                </a:lnTo>
                <a:lnTo>
                  <a:pt x="4772" y="1447"/>
                </a:lnTo>
                <a:lnTo>
                  <a:pt x="4788" y="1497"/>
                </a:lnTo>
                <a:lnTo>
                  <a:pt x="4802" y="1546"/>
                </a:lnTo>
                <a:lnTo>
                  <a:pt x="4815" y="1595"/>
                </a:lnTo>
                <a:lnTo>
                  <a:pt x="4826" y="1645"/>
                </a:lnTo>
                <a:lnTo>
                  <a:pt x="4836" y="1695"/>
                </a:lnTo>
                <a:lnTo>
                  <a:pt x="4845" y="1747"/>
                </a:lnTo>
                <a:lnTo>
                  <a:pt x="4853" y="1798"/>
                </a:lnTo>
                <a:lnTo>
                  <a:pt x="4860" y="1850"/>
                </a:lnTo>
                <a:lnTo>
                  <a:pt x="4866" y="1903"/>
                </a:lnTo>
                <a:lnTo>
                  <a:pt x="4869" y="1955"/>
                </a:lnTo>
                <a:lnTo>
                  <a:pt x="4873" y="2009"/>
                </a:lnTo>
                <a:lnTo>
                  <a:pt x="4875" y="2064"/>
                </a:lnTo>
                <a:lnTo>
                  <a:pt x="4875" y="2117"/>
                </a:lnTo>
                <a:close/>
                <a:moveTo>
                  <a:pt x="3677" y="2763"/>
                </a:moveTo>
                <a:lnTo>
                  <a:pt x="3677" y="2763"/>
                </a:lnTo>
                <a:lnTo>
                  <a:pt x="3676" y="2717"/>
                </a:lnTo>
                <a:lnTo>
                  <a:pt x="3673" y="2670"/>
                </a:lnTo>
                <a:lnTo>
                  <a:pt x="3668" y="2624"/>
                </a:lnTo>
                <a:lnTo>
                  <a:pt x="3661" y="2580"/>
                </a:lnTo>
                <a:lnTo>
                  <a:pt x="3650" y="2536"/>
                </a:lnTo>
                <a:lnTo>
                  <a:pt x="3639" y="2493"/>
                </a:lnTo>
                <a:lnTo>
                  <a:pt x="3625" y="2451"/>
                </a:lnTo>
                <a:lnTo>
                  <a:pt x="3609" y="2410"/>
                </a:lnTo>
                <a:lnTo>
                  <a:pt x="3591" y="2370"/>
                </a:lnTo>
                <a:lnTo>
                  <a:pt x="3572" y="2330"/>
                </a:lnTo>
                <a:lnTo>
                  <a:pt x="3549" y="2291"/>
                </a:lnTo>
                <a:lnTo>
                  <a:pt x="3525" y="2253"/>
                </a:lnTo>
                <a:lnTo>
                  <a:pt x="3499" y="2217"/>
                </a:lnTo>
                <a:lnTo>
                  <a:pt x="3470" y="2180"/>
                </a:lnTo>
                <a:lnTo>
                  <a:pt x="3439" y="2145"/>
                </a:lnTo>
                <a:lnTo>
                  <a:pt x="3406" y="2111"/>
                </a:lnTo>
                <a:lnTo>
                  <a:pt x="3372" y="2078"/>
                </a:lnTo>
                <a:lnTo>
                  <a:pt x="3338" y="2047"/>
                </a:lnTo>
                <a:lnTo>
                  <a:pt x="3301" y="2018"/>
                </a:lnTo>
                <a:lnTo>
                  <a:pt x="3265" y="1992"/>
                </a:lnTo>
                <a:lnTo>
                  <a:pt x="3227" y="1968"/>
                </a:lnTo>
                <a:lnTo>
                  <a:pt x="3189" y="1945"/>
                </a:lnTo>
                <a:lnTo>
                  <a:pt x="3149" y="1925"/>
                </a:lnTo>
                <a:lnTo>
                  <a:pt x="3109" y="1907"/>
                </a:lnTo>
                <a:lnTo>
                  <a:pt x="3068" y="1891"/>
                </a:lnTo>
                <a:lnTo>
                  <a:pt x="3026" y="1878"/>
                </a:lnTo>
                <a:lnTo>
                  <a:pt x="2984" y="1865"/>
                </a:lnTo>
                <a:lnTo>
                  <a:pt x="2940" y="1856"/>
                </a:lnTo>
                <a:lnTo>
                  <a:pt x="2896" y="1848"/>
                </a:lnTo>
                <a:lnTo>
                  <a:pt x="2850" y="1844"/>
                </a:lnTo>
                <a:lnTo>
                  <a:pt x="2805" y="1840"/>
                </a:lnTo>
                <a:lnTo>
                  <a:pt x="2758" y="1839"/>
                </a:lnTo>
                <a:lnTo>
                  <a:pt x="2711" y="1840"/>
                </a:lnTo>
                <a:lnTo>
                  <a:pt x="2665" y="1844"/>
                </a:lnTo>
                <a:lnTo>
                  <a:pt x="2620" y="1848"/>
                </a:lnTo>
                <a:lnTo>
                  <a:pt x="2575" y="1856"/>
                </a:lnTo>
                <a:lnTo>
                  <a:pt x="2532" y="1865"/>
                </a:lnTo>
                <a:lnTo>
                  <a:pt x="2488" y="1878"/>
                </a:lnTo>
                <a:lnTo>
                  <a:pt x="2447" y="1891"/>
                </a:lnTo>
                <a:lnTo>
                  <a:pt x="2406" y="1907"/>
                </a:lnTo>
                <a:lnTo>
                  <a:pt x="2366" y="1925"/>
                </a:lnTo>
                <a:lnTo>
                  <a:pt x="2326" y="1945"/>
                </a:lnTo>
                <a:lnTo>
                  <a:pt x="2289" y="1968"/>
                </a:lnTo>
                <a:lnTo>
                  <a:pt x="2251" y="1992"/>
                </a:lnTo>
                <a:lnTo>
                  <a:pt x="2213" y="2018"/>
                </a:lnTo>
                <a:lnTo>
                  <a:pt x="2178" y="2047"/>
                </a:lnTo>
                <a:lnTo>
                  <a:pt x="2143" y="2078"/>
                </a:lnTo>
                <a:lnTo>
                  <a:pt x="2108" y="2111"/>
                </a:lnTo>
                <a:lnTo>
                  <a:pt x="2076" y="2145"/>
                </a:lnTo>
                <a:lnTo>
                  <a:pt x="2045" y="2180"/>
                </a:lnTo>
                <a:lnTo>
                  <a:pt x="2017" y="2217"/>
                </a:lnTo>
                <a:lnTo>
                  <a:pt x="1991" y="2253"/>
                </a:lnTo>
                <a:lnTo>
                  <a:pt x="1966" y="2291"/>
                </a:lnTo>
                <a:lnTo>
                  <a:pt x="1944" y="2330"/>
                </a:lnTo>
                <a:lnTo>
                  <a:pt x="1923" y="2370"/>
                </a:lnTo>
                <a:lnTo>
                  <a:pt x="1906" y="2410"/>
                </a:lnTo>
                <a:lnTo>
                  <a:pt x="1890" y="2451"/>
                </a:lnTo>
                <a:lnTo>
                  <a:pt x="1877" y="2493"/>
                </a:lnTo>
                <a:lnTo>
                  <a:pt x="1865" y="2536"/>
                </a:lnTo>
                <a:lnTo>
                  <a:pt x="1855" y="2580"/>
                </a:lnTo>
                <a:lnTo>
                  <a:pt x="1848" y="2624"/>
                </a:lnTo>
                <a:lnTo>
                  <a:pt x="1842" y="2670"/>
                </a:lnTo>
                <a:lnTo>
                  <a:pt x="1840" y="2717"/>
                </a:lnTo>
                <a:lnTo>
                  <a:pt x="1839" y="2763"/>
                </a:lnTo>
                <a:lnTo>
                  <a:pt x="1840" y="2811"/>
                </a:lnTo>
                <a:lnTo>
                  <a:pt x="1842" y="2858"/>
                </a:lnTo>
                <a:lnTo>
                  <a:pt x="1848" y="2904"/>
                </a:lnTo>
                <a:lnTo>
                  <a:pt x="1855" y="2948"/>
                </a:lnTo>
                <a:lnTo>
                  <a:pt x="1865" y="2993"/>
                </a:lnTo>
                <a:lnTo>
                  <a:pt x="1877" y="3036"/>
                </a:lnTo>
                <a:lnTo>
                  <a:pt x="1890" y="3078"/>
                </a:lnTo>
                <a:lnTo>
                  <a:pt x="1906" y="3120"/>
                </a:lnTo>
                <a:lnTo>
                  <a:pt x="1923" y="3160"/>
                </a:lnTo>
                <a:lnTo>
                  <a:pt x="1944" y="3199"/>
                </a:lnTo>
                <a:lnTo>
                  <a:pt x="1966" y="3238"/>
                </a:lnTo>
                <a:lnTo>
                  <a:pt x="1991" y="3276"/>
                </a:lnTo>
                <a:lnTo>
                  <a:pt x="2017" y="3312"/>
                </a:lnTo>
                <a:lnTo>
                  <a:pt x="2045" y="3349"/>
                </a:lnTo>
                <a:lnTo>
                  <a:pt x="2076" y="3383"/>
                </a:lnTo>
                <a:lnTo>
                  <a:pt x="2108" y="3417"/>
                </a:lnTo>
                <a:lnTo>
                  <a:pt x="2143" y="3451"/>
                </a:lnTo>
                <a:lnTo>
                  <a:pt x="2178" y="3481"/>
                </a:lnTo>
                <a:lnTo>
                  <a:pt x="2214" y="3510"/>
                </a:lnTo>
                <a:lnTo>
                  <a:pt x="2251" y="3536"/>
                </a:lnTo>
                <a:lnTo>
                  <a:pt x="2289" y="3560"/>
                </a:lnTo>
                <a:lnTo>
                  <a:pt x="2327" y="3582"/>
                </a:lnTo>
                <a:lnTo>
                  <a:pt x="2366" y="3602"/>
                </a:lnTo>
                <a:lnTo>
                  <a:pt x="2407" y="3621"/>
                </a:lnTo>
                <a:lnTo>
                  <a:pt x="2448" y="3637"/>
                </a:lnTo>
                <a:lnTo>
                  <a:pt x="2491" y="3650"/>
                </a:lnTo>
                <a:lnTo>
                  <a:pt x="2533" y="3662"/>
                </a:lnTo>
                <a:lnTo>
                  <a:pt x="2577" y="3671"/>
                </a:lnTo>
                <a:lnTo>
                  <a:pt x="2622" y="3678"/>
                </a:lnTo>
                <a:lnTo>
                  <a:pt x="2668" y="3683"/>
                </a:lnTo>
                <a:lnTo>
                  <a:pt x="2714" y="3687"/>
                </a:lnTo>
                <a:lnTo>
                  <a:pt x="2761" y="3688"/>
                </a:lnTo>
                <a:lnTo>
                  <a:pt x="2808" y="3687"/>
                </a:lnTo>
                <a:lnTo>
                  <a:pt x="2855" y="3683"/>
                </a:lnTo>
                <a:lnTo>
                  <a:pt x="2899" y="3678"/>
                </a:lnTo>
                <a:lnTo>
                  <a:pt x="2944" y="3671"/>
                </a:lnTo>
                <a:lnTo>
                  <a:pt x="2987" y="3662"/>
                </a:lnTo>
                <a:lnTo>
                  <a:pt x="3029" y="3649"/>
                </a:lnTo>
                <a:lnTo>
                  <a:pt x="3072" y="3635"/>
                </a:lnTo>
                <a:lnTo>
                  <a:pt x="3113" y="3619"/>
                </a:lnTo>
                <a:lnTo>
                  <a:pt x="3153" y="3601"/>
                </a:lnTo>
                <a:lnTo>
                  <a:pt x="3192" y="3582"/>
                </a:lnTo>
                <a:lnTo>
                  <a:pt x="3230" y="3559"/>
                </a:lnTo>
                <a:lnTo>
                  <a:pt x="3268" y="3535"/>
                </a:lnTo>
                <a:lnTo>
                  <a:pt x="3305" y="3509"/>
                </a:lnTo>
                <a:lnTo>
                  <a:pt x="3340" y="3480"/>
                </a:lnTo>
                <a:lnTo>
                  <a:pt x="3375" y="3449"/>
                </a:lnTo>
                <a:lnTo>
                  <a:pt x="3408" y="3416"/>
                </a:lnTo>
                <a:lnTo>
                  <a:pt x="3442" y="3382"/>
                </a:lnTo>
                <a:lnTo>
                  <a:pt x="3471" y="3347"/>
                </a:lnTo>
                <a:lnTo>
                  <a:pt x="3500" y="3310"/>
                </a:lnTo>
                <a:lnTo>
                  <a:pt x="3526" y="3274"/>
                </a:lnTo>
                <a:lnTo>
                  <a:pt x="3550" y="3236"/>
                </a:lnTo>
                <a:lnTo>
                  <a:pt x="3572" y="3197"/>
                </a:lnTo>
                <a:lnTo>
                  <a:pt x="3592" y="3157"/>
                </a:lnTo>
                <a:lnTo>
                  <a:pt x="3610" y="3117"/>
                </a:lnTo>
                <a:lnTo>
                  <a:pt x="3625" y="3076"/>
                </a:lnTo>
                <a:lnTo>
                  <a:pt x="3639" y="3034"/>
                </a:lnTo>
                <a:lnTo>
                  <a:pt x="3650" y="2991"/>
                </a:lnTo>
                <a:lnTo>
                  <a:pt x="3661" y="2947"/>
                </a:lnTo>
                <a:lnTo>
                  <a:pt x="3668" y="2903"/>
                </a:lnTo>
                <a:lnTo>
                  <a:pt x="3673" y="2857"/>
                </a:lnTo>
                <a:lnTo>
                  <a:pt x="3676" y="2810"/>
                </a:lnTo>
                <a:lnTo>
                  <a:pt x="3677" y="2763"/>
                </a:lnTo>
                <a:close/>
              </a:path>
            </a:pathLst>
          </a:custGeom>
          <a:solidFill>
            <a:srgbClr val="FFFFFF"/>
          </a:solidFill>
          <a:ln>
            <a:noFill/>
          </a:ln>
        </p:spPr>
        <p:txBody>
          <a:bodyPr anchor="ctr" anchorCtr="1">
            <a:normAutofit fontScale="60000" lnSpcReduction="20000"/>
          </a:bodyPr>
          <a:p>
            <a:endParaRPr lang="zh-CN" altLang="en-US">
              <a:ea typeface="黑体" panose="02010609060101010101" charset="-122"/>
              <a:sym typeface="Arial" panose="020B0604020202020204" pitchFamily="34" charset="0"/>
            </a:endParaRPr>
          </a:p>
        </p:txBody>
      </p:sp>
      <p:sp>
        <p:nvSpPr>
          <p:cNvPr id="33" name="文本框 32"/>
          <p:cNvSpPr txBox="1"/>
          <p:nvPr>
            <p:custDataLst>
              <p:tags r:id="rId15"/>
            </p:custDataLst>
          </p:nvPr>
        </p:nvSpPr>
        <p:spPr>
          <a:xfrm>
            <a:off x="5295265" y="4331970"/>
            <a:ext cx="1700530" cy="1256030"/>
          </a:xfrm>
          <a:prstGeom prst="rect">
            <a:avLst/>
          </a:prstGeom>
          <a:noFill/>
        </p:spPr>
        <p:txBody>
          <a:bodyPr wrap="square" rtlCol="0"/>
          <a:p>
            <a:pPr algn="l"/>
            <a:r>
              <a:rPr lang="en-US" altLang="zh-CN" sz="1800">
                <a:solidFill>
                  <a:srgbClr val="48D0B9"/>
                </a:solidFill>
                <a:latin typeface="Arial" panose="020B0604020202020204" pitchFamily="34" charset="0"/>
                <a:ea typeface="+mn-ea"/>
                <a:cs typeface="+mn-ea"/>
                <a:sym typeface="Arial" panose="020B0604020202020204" pitchFamily="34" charset="0"/>
              </a:rPr>
              <a:t>3. 根据总账科目和所属明细科目的余额分析计算填列</a:t>
            </a:r>
            <a:endParaRPr lang="en-US" altLang="zh-CN" sz="1800">
              <a:solidFill>
                <a:srgbClr val="48D0B9"/>
              </a:solidFill>
              <a:latin typeface="Arial" panose="020B0604020202020204" pitchFamily="34" charset="0"/>
              <a:ea typeface="+mn-ea"/>
              <a:cs typeface="+mn-ea"/>
              <a:sym typeface="Arial" panose="020B0604020202020204" pitchFamily="34" charset="0"/>
            </a:endParaRPr>
          </a:p>
        </p:txBody>
      </p:sp>
      <p:sp>
        <p:nvSpPr>
          <p:cNvPr id="6" name="立方体 5"/>
          <p:cNvSpPr/>
          <p:nvPr>
            <p:custDataLst>
              <p:tags r:id="rId16"/>
            </p:custDataLst>
          </p:nvPr>
        </p:nvSpPr>
        <p:spPr>
          <a:xfrm rot="21091489" flipH="1">
            <a:off x="6618855" y="3112147"/>
            <a:ext cx="1668644" cy="679683"/>
          </a:xfrm>
          <a:prstGeom prst="cube">
            <a:avLst>
              <a:gd name="adj" fmla="val 80345"/>
            </a:avLst>
          </a:prstGeom>
          <a:solidFill>
            <a:srgbClr val="2DBCEF"/>
          </a:solidFill>
          <a:ln w="12700" cap="flat" cmpd="sng" algn="ctr">
            <a:noFill/>
            <a:prstDash val="solid"/>
            <a:miter lim="800000"/>
          </a:ln>
          <a:effectLst/>
        </p:spPr>
        <p:txBody>
          <a:bodyPr rtlCol="0" anchor="ctr">
            <a:normAutofit fontScale="25000" lnSpcReduction="20000"/>
          </a:bodyPr>
          <a:p>
            <a:pPr algn="ctr"/>
            <a:endParaRPr lang="zh-CN" altLang="en-US">
              <a:ea typeface="黑体" panose="02010609060101010101" charset="-122"/>
              <a:sym typeface="Arial" panose="020B0604020202020204" pitchFamily="34" charset="0"/>
            </a:endParaRPr>
          </a:p>
        </p:txBody>
      </p:sp>
      <p:cxnSp>
        <p:nvCxnSpPr>
          <p:cNvPr id="9" name="直接连接符 8"/>
          <p:cNvCxnSpPr/>
          <p:nvPr>
            <p:custDataLst>
              <p:tags r:id="rId17"/>
            </p:custDataLst>
          </p:nvPr>
        </p:nvCxnSpPr>
        <p:spPr>
          <a:xfrm>
            <a:off x="7412705" y="2651170"/>
            <a:ext cx="0" cy="683448"/>
          </a:xfrm>
          <a:prstGeom prst="line">
            <a:avLst/>
          </a:prstGeom>
          <a:noFill/>
          <a:ln w="6350" cap="flat" cmpd="sng" algn="ctr">
            <a:solidFill>
              <a:srgbClr val="2DBCEF">
                <a:lumMod val="60000"/>
                <a:lumOff val="40000"/>
              </a:srgbClr>
            </a:solidFill>
            <a:prstDash val="solid"/>
            <a:miter lim="800000"/>
            <a:headEnd type="none"/>
            <a:tailEnd type="oval"/>
          </a:ln>
          <a:effectLst/>
        </p:spPr>
      </p:cxnSp>
      <p:sp>
        <p:nvSpPr>
          <p:cNvPr id="17" name="椭圆 16"/>
          <p:cNvSpPr/>
          <p:nvPr>
            <p:custDataLst>
              <p:tags r:id="rId18"/>
            </p:custDataLst>
          </p:nvPr>
        </p:nvSpPr>
        <p:spPr>
          <a:xfrm>
            <a:off x="7204425" y="2370660"/>
            <a:ext cx="416560" cy="416560"/>
          </a:xfrm>
          <a:prstGeom prst="ellipse">
            <a:avLst/>
          </a:prstGeom>
          <a:solidFill>
            <a:srgbClr val="2DBCEF"/>
          </a:solidFill>
          <a:ln w="12700" cap="flat" cmpd="sng" algn="ctr">
            <a:noFill/>
            <a:prstDash val="solid"/>
            <a:miter lim="800000"/>
          </a:ln>
          <a:effectLst/>
        </p:spPr>
        <p:txBody>
          <a:bodyPr rtlCol="0" anchor="ctr">
            <a:normAutofit fontScale="75000" lnSpcReduction="20000"/>
          </a:bodyPr>
          <a:p>
            <a:pPr algn="ctr"/>
            <a:endParaRPr lang="zh-CN" altLang="en-US">
              <a:ea typeface="黑体" panose="02010609060101010101" charset="-122"/>
              <a:sym typeface="Arial" panose="020B0604020202020204" pitchFamily="34" charset="0"/>
            </a:endParaRPr>
          </a:p>
        </p:txBody>
      </p:sp>
      <p:sp>
        <p:nvSpPr>
          <p:cNvPr id="7" name="KSO_Shape"/>
          <p:cNvSpPr/>
          <p:nvPr>
            <p:custDataLst>
              <p:tags r:id="rId19"/>
            </p:custDataLst>
          </p:nvPr>
        </p:nvSpPr>
        <p:spPr bwMode="auto">
          <a:xfrm>
            <a:off x="7308693" y="2462339"/>
            <a:ext cx="208024" cy="222883"/>
          </a:xfrm>
          <a:custGeom>
            <a:avLst/>
            <a:gdLst>
              <a:gd name="T0" fmla="*/ 290686076 w 10453"/>
              <a:gd name="T1" fmla="*/ 290702762 h 11199"/>
              <a:gd name="T2" fmla="*/ 290686076 w 10453"/>
              <a:gd name="T3" fmla="*/ 290702762 h 11199"/>
              <a:gd name="T4" fmla="*/ 290686076 w 10453"/>
              <a:gd name="T5" fmla="*/ 290702762 h 11199"/>
              <a:gd name="T6" fmla="*/ 290686076 w 10453"/>
              <a:gd name="T7" fmla="*/ 290702762 h 11199"/>
              <a:gd name="T8" fmla="*/ 290686076 w 10453"/>
              <a:gd name="T9" fmla="*/ 290702762 h 11199"/>
              <a:gd name="T10" fmla="*/ 290686076 w 10453"/>
              <a:gd name="T11" fmla="*/ 290702762 h 11199"/>
              <a:gd name="T12" fmla="*/ 290686076 w 10453"/>
              <a:gd name="T13" fmla="*/ 290702762 h 11199"/>
              <a:gd name="T14" fmla="*/ 290686076 w 10453"/>
              <a:gd name="T15" fmla="*/ 290702762 h 11199"/>
              <a:gd name="T16" fmla="*/ 290686076 w 10453"/>
              <a:gd name="T17" fmla="*/ 290702762 h 11199"/>
              <a:gd name="T18" fmla="*/ 290686076 w 10453"/>
              <a:gd name="T19" fmla="*/ 290702762 h 11199"/>
              <a:gd name="T20" fmla="*/ 290686076 w 10453"/>
              <a:gd name="T21" fmla="*/ 290702762 h 11199"/>
              <a:gd name="T22" fmla="*/ 290686076 w 10453"/>
              <a:gd name="T23" fmla="*/ 290702762 h 11199"/>
              <a:gd name="T24" fmla="*/ 290686076 w 10453"/>
              <a:gd name="T25" fmla="*/ 290702762 h 11199"/>
              <a:gd name="T26" fmla="*/ 290686076 w 10453"/>
              <a:gd name="T27" fmla="*/ 290702762 h 11199"/>
              <a:gd name="T28" fmla="*/ 290686076 w 10453"/>
              <a:gd name="T29" fmla="*/ 290702762 h 11199"/>
              <a:gd name="T30" fmla="*/ 290686076 w 10453"/>
              <a:gd name="T31" fmla="*/ 290702762 h 11199"/>
              <a:gd name="T32" fmla="*/ 290686076 w 10453"/>
              <a:gd name="T33" fmla="*/ 290702762 h 11199"/>
              <a:gd name="T34" fmla="*/ 290686076 w 10453"/>
              <a:gd name="T35" fmla="*/ 290702762 h 11199"/>
              <a:gd name="T36" fmla="*/ 290686076 w 10453"/>
              <a:gd name="T37" fmla="*/ 290702762 h 11199"/>
              <a:gd name="T38" fmla="*/ 290686076 w 10453"/>
              <a:gd name="T39" fmla="*/ 290702762 h 11199"/>
              <a:gd name="T40" fmla="*/ 290686076 w 10453"/>
              <a:gd name="T41" fmla="*/ 290702762 h 11199"/>
              <a:gd name="T42" fmla="*/ 290686076 w 10453"/>
              <a:gd name="T43" fmla="*/ 290702762 h 11199"/>
              <a:gd name="T44" fmla="*/ 290686076 w 10453"/>
              <a:gd name="T45" fmla="*/ 290702762 h 11199"/>
              <a:gd name="T46" fmla="*/ 290686076 w 10453"/>
              <a:gd name="T47" fmla="*/ 290702762 h 11199"/>
              <a:gd name="T48" fmla="*/ 290686076 w 10453"/>
              <a:gd name="T49" fmla="*/ 290702762 h 11199"/>
              <a:gd name="T50" fmla="*/ 290686076 w 10453"/>
              <a:gd name="T51" fmla="*/ 290702762 h 11199"/>
              <a:gd name="T52" fmla="*/ 290686076 w 10453"/>
              <a:gd name="T53" fmla="*/ 290702762 h 11199"/>
              <a:gd name="T54" fmla="*/ 290686076 w 10453"/>
              <a:gd name="T55" fmla="*/ 290702762 h 11199"/>
              <a:gd name="T56" fmla="*/ 290686076 w 10453"/>
              <a:gd name="T57" fmla="*/ 290702762 h 11199"/>
              <a:gd name="T58" fmla="*/ 290686076 w 10453"/>
              <a:gd name="T59" fmla="*/ 290702762 h 11199"/>
              <a:gd name="T60" fmla="*/ 290686076 w 10453"/>
              <a:gd name="T61" fmla="*/ 290702762 h 11199"/>
              <a:gd name="T62" fmla="*/ 290686076 w 10453"/>
              <a:gd name="T63" fmla="*/ 290702762 h 11199"/>
              <a:gd name="T64" fmla="*/ 290686076 w 10453"/>
              <a:gd name="T65" fmla="*/ 290702762 h 11199"/>
              <a:gd name="T66" fmla="*/ 290686076 w 10453"/>
              <a:gd name="T67" fmla="*/ 290702762 h 11199"/>
              <a:gd name="T68" fmla="*/ 290686076 w 10453"/>
              <a:gd name="T69" fmla="*/ 290702762 h 11199"/>
              <a:gd name="T70" fmla="*/ 290686076 w 10453"/>
              <a:gd name="T71" fmla="*/ 290702762 h 11199"/>
              <a:gd name="T72" fmla="*/ 290686076 w 10453"/>
              <a:gd name="T73" fmla="*/ 290702762 h 11199"/>
              <a:gd name="T74" fmla="*/ 290686076 w 10453"/>
              <a:gd name="T75" fmla="*/ 290702762 h 11199"/>
              <a:gd name="T76" fmla="*/ 290686076 w 10453"/>
              <a:gd name="T77" fmla="*/ 290702762 h 11199"/>
              <a:gd name="T78" fmla="*/ 290686076 w 10453"/>
              <a:gd name="T79" fmla="*/ 290702762 h 11199"/>
              <a:gd name="T80" fmla="*/ 290686076 w 10453"/>
              <a:gd name="T81" fmla="*/ 290702762 h 11199"/>
              <a:gd name="T82" fmla="*/ 290686076 w 10453"/>
              <a:gd name="T83" fmla="*/ 290702762 h 11199"/>
              <a:gd name="T84" fmla="*/ 290686076 w 10453"/>
              <a:gd name="T85" fmla="*/ 290702762 h 11199"/>
              <a:gd name="T86" fmla="*/ 290686076 w 10453"/>
              <a:gd name="T87" fmla="*/ 290702762 h 11199"/>
              <a:gd name="T88" fmla="*/ 290686076 w 10453"/>
              <a:gd name="T89" fmla="*/ 290702762 h 11199"/>
              <a:gd name="T90" fmla="*/ 290686076 w 10453"/>
              <a:gd name="T91" fmla="*/ 290702762 h 11199"/>
              <a:gd name="T92" fmla="*/ 290686076 w 10453"/>
              <a:gd name="T93" fmla="*/ 290702762 h 11199"/>
              <a:gd name="T94" fmla="*/ 290686076 w 10453"/>
              <a:gd name="T95" fmla="*/ 290702762 h 11199"/>
              <a:gd name="T96" fmla="*/ 290686076 w 10453"/>
              <a:gd name="T97" fmla="*/ 290702762 h 11199"/>
              <a:gd name="T98" fmla="*/ 290686076 w 10453"/>
              <a:gd name="T99" fmla="*/ 290702762 h 11199"/>
              <a:gd name="T100" fmla="*/ 290686076 w 10453"/>
              <a:gd name="T101" fmla="*/ 290702762 h 11199"/>
              <a:gd name="T102" fmla="*/ 290686076 w 10453"/>
              <a:gd name="T103" fmla="*/ 290702762 h 11199"/>
              <a:gd name="T104" fmla="*/ 290686076 w 10453"/>
              <a:gd name="T105" fmla="*/ 290702762 h 11199"/>
              <a:gd name="T106" fmla="*/ 290686076 w 10453"/>
              <a:gd name="T107" fmla="*/ 290702762 h 11199"/>
              <a:gd name="T108" fmla="*/ 290686076 w 10453"/>
              <a:gd name="T109" fmla="*/ 290702762 h 11199"/>
              <a:gd name="T110" fmla="*/ 290686076 w 10453"/>
              <a:gd name="T111" fmla="*/ 290702762 h 111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0453" h="11199">
                <a:moveTo>
                  <a:pt x="1185" y="5973"/>
                </a:moveTo>
                <a:lnTo>
                  <a:pt x="219" y="6939"/>
                </a:lnTo>
                <a:lnTo>
                  <a:pt x="193" y="6966"/>
                </a:lnTo>
                <a:lnTo>
                  <a:pt x="168" y="6994"/>
                </a:lnTo>
                <a:lnTo>
                  <a:pt x="144" y="7025"/>
                </a:lnTo>
                <a:lnTo>
                  <a:pt x="123" y="7055"/>
                </a:lnTo>
                <a:lnTo>
                  <a:pt x="104" y="7087"/>
                </a:lnTo>
                <a:lnTo>
                  <a:pt x="85" y="7119"/>
                </a:lnTo>
                <a:lnTo>
                  <a:pt x="70" y="7152"/>
                </a:lnTo>
                <a:lnTo>
                  <a:pt x="54" y="7185"/>
                </a:lnTo>
                <a:lnTo>
                  <a:pt x="42" y="7219"/>
                </a:lnTo>
                <a:lnTo>
                  <a:pt x="31" y="7254"/>
                </a:lnTo>
                <a:lnTo>
                  <a:pt x="21" y="7288"/>
                </a:lnTo>
                <a:lnTo>
                  <a:pt x="14" y="7323"/>
                </a:lnTo>
                <a:lnTo>
                  <a:pt x="8" y="7359"/>
                </a:lnTo>
                <a:lnTo>
                  <a:pt x="3" y="7394"/>
                </a:lnTo>
                <a:lnTo>
                  <a:pt x="1" y="7430"/>
                </a:lnTo>
                <a:lnTo>
                  <a:pt x="0" y="7467"/>
                </a:lnTo>
                <a:lnTo>
                  <a:pt x="1" y="7502"/>
                </a:lnTo>
                <a:lnTo>
                  <a:pt x="3" y="7538"/>
                </a:lnTo>
                <a:lnTo>
                  <a:pt x="8" y="7573"/>
                </a:lnTo>
                <a:lnTo>
                  <a:pt x="14" y="7609"/>
                </a:lnTo>
                <a:lnTo>
                  <a:pt x="21" y="7644"/>
                </a:lnTo>
                <a:lnTo>
                  <a:pt x="31" y="7678"/>
                </a:lnTo>
                <a:lnTo>
                  <a:pt x="42" y="7713"/>
                </a:lnTo>
                <a:lnTo>
                  <a:pt x="54" y="7747"/>
                </a:lnTo>
                <a:lnTo>
                  <a:pt x="70" y="7780"/>
                </a:lnTo>
                <a:lnTo>
                  <a:pt x="85" y="7813"/>
                </a:lnTo>
                <a:lnTo>
                  <a:pt x="104" y="7845"/>
                </a:lnTo>
                <a:lnTo>
                  <a:pt x="123" y="7877"/>
                </a:lnTo>
                <a:lnTo>
                  <a:pt x="144" y="7907"/>
                </a:lnTo>
                <a:lnTo>
                  <a:pt x="168" y="7938"/>
                </a:lnTo>
                <a:lnTo>
                  <a:pt x="193" y="7966"/>
                </a:lnTo>
                <a:lnTo>
                  <a:pt x="219" y="7994"/>
                </a:lnTo>
                <a:lnTo>
                  <a:pt x="1712" y="9487"/>
                </a:lnTo>
                <a:lnTo>
                  <a:pt x="3205" y="10980"/>
                </a:lnTo>
                <a:lnTo>
                  <a:pt x="3233" y="11006"/>
                </a:lnTo>
                <a:lnTo>
                  <a:pt x="3262" y="11031"/>
                </a:lnTo>
                <a:lnTo>
                  <a:pt x="3291" y="11055"/>
                </a:lnTo>
                <a:lnTo>
                  <a:pt x="3322" y="11076"/>
                </a:lnTo>
                <a:lnTo>
                  <a:pt x="3354" y="11095"/>
                </a:lnTo>
                <a:lnTo>
                  <a:pt x="3386" y="11113"/>
                </a:lnTo>
                <a:lnTo>
                  <a:pt x="3419" y="11129"/>
                </a:lnTo>
                <a:lnTo>
                  <a:pt x="3452" y="11143"/>
                </a:lnTo>
                <a:lnTo>
                  <a:pt x="3487" y="11156"/>
                </a:lnTo>
                <a:lnTo>
                  <a:pt x="3521" y="11168"/>
                </a:lnTo>
                <a:lnTo>
                  <a:pt x="3555" y="11178"/>
                </a:lnTo>
                <a:lnTo>
                  <a:pt x="3591" y="11185"/>
                </a:lnTo>
                <a:lnTo>
                  <a:pt x="3626" y="11191"/>
                </a:lnTo>
                <a:lnTo>
                  <a:pt x="3662" y="11195"/>
                </a:lnTo>
                <a:lnTo>
                  <a:pt x="3697" y="11198"/>
                </a:lnTo>
                <a:lnTo>
                  <a:pt x="3733" y="11199"/>
                </a:lnTo>
                <a:lnTo>
                  <a:pt x="3769" y="11198"/>
                </a:lnTo>
                <a:lnTo>
                  <a:pt x="3805" y="11195"/>
                </a:lnTo>
                <a:lnTo>
                  <a:pt x="3840" y="11191"/>
                </a:lnTo>
                <a:lnTo>
                  <a:pt x="3876" y="11185"/>
                </a:lnTo>
                <a:lnTo>
                  <a:pt x="3911" y="11178"/>
                </a:lnTo>
                <a:lnTo>
                  <a:pt x="3946" y="11168"/>
                </a:lnTo>
                <a:lnTo>
                  <a:pt x="3980" y="11156"/>
                </a:lnTo>
                <a:lnTo>
                  <a:pt x="4014" y="11143"/>
                </a:lnTo>
                <a:lnTo>
                  <a:pt x="4048" y="11129"/>
                </a:lnTo>
                <a:lnTo>
                  <a:pt x="4081" y="11113"/>
                </a:lnTo>
                <a:lnTo>
                  <a:pt x="4113" y="11095"/>
                </a:lnTo>
                <a:lnTo>
                  <a:pt x="4143" y="11076"/>
                </a:lnTo>
                <a:lnTo>
                  <a:pt x="4174" y="11055"/>
                </a:lnTo>
                <a:lnTo>
                  <a:pt x="4204" y="11031"/>
                </a:lnTo>
                <a:lnTo>
                  <a:pt x="4233" y="11006"/>
                </a:lnTo>
                <a:lnTo>
                  <a:pt x="4261" y="10980"/>
                </a:lnTo>
                <a:lnTo>
                  <a:pt x="4288" y="10952"/>
                </a:lnTo>
                <a:lnTo>
                  <a:pt x="4313" y="10923"/>
                </a:lnTo>
                <a:lnTo>
                  <a:pt x="4335" y="10894"/>
                </a:lnTo>
                <a:lnTo>
                  <a:pt x="4356" y="10863"/>
                </a:lnTo>
                <a:lnTo>
                  <a:pt x="4377" y="10831"/>
                </a:lnTo>
                <a:lnTo>
                  <a:pt x="4394" y="10799"/>
                </a:lnTo>
                <a:lnTo>
                  <a:pt x="4411" y="10766"/>
                </a:lnTo>
                <a:lnTo>
                  <a:pt x="4425" y="10733"/>
                </a:lnTo>
                <a:lnTo>
                  <a:pt x="4438" y="10698"/>
                </a:lnTo>
                <a:lnTo>
                  <a:pt x="4449" y="10664"/>
                </a:lnTo>
                <a:lnTo>
                  <a:pt x="4458" y="10630"/>
                </a:lnTo>
                <a:lnTo>
                  <a:pt x="4467" y="10594"/>
                </a:lnTo>
                <a:lnTo>
                  <a:pt x="4472" y="10559"/>
                </a:lnTo>
                <a:lnTo>
                  <a:pt x="4476" y="10523"/>
                </a:lnTo>
                <a:lnTo>
                  <a:pt x="4478" y="10488"/>
                </a:lnTo>
                <a:lnTo>
                  <a:pt x="4480" y="10452"/>
                </a:lnTo>
                <a:lnTo>
                  <a:pt x="4480" y="10046"/>
                </a:lnTo>
                <a:lnTo>
                  <a:pt x="4480" y="9133"/>
                </a:lnTo>
                <a:lnTo>
                  <a:pt x="4480" y="8959"/>
                </a:lnTo>
                <a:lnTo>
                  <a:pt x="9706" y="8959"/>
                </a:lnTo>
                <a:lnTo>
                  <a:pt x="9744" y="8958"/>
                </a:lnTo>
                <a:lnTo>
                  <a:pt x="9782" y="8955"/>
                </a:lnTo>
                <a:lnTo>
                  <a:pt x="9820" y="8951"/>
                </a:lnTo>
                <a:lnTo>
                  <a:pt x="9856" y="8943"/>
                </a:lnTo>
                <a:lnTo>
                  <a:pt x="9892" y="8935"/>
                </a:lnTo>
                <a:lnTo>
                  <a:pt x="9927" y="8926"/>
                </a:lnTo>
                <a:lnTo>
                  <a:pt x="9963" y="8914"/>
                </a:lnTo>
                <a:lnTo>
                  <a:pt x="9996" y="8901"/>
                </a:lnTo>
                <a:lnTo>
                  <a:pt x="10029" y="8885"/>
                </a:lnTo>
                <a:lnTo>
                  <a:pt x="10061" y="8869"/>
                </a:lnTo>
                <a:lnTo>
                  <a:pt x="10093" y="8851"/>
                </a:lnTo>
                <a:lnTo>
                  <a:pt x="10123" y="8831"/>
                </a:lnTo>
                <a:lnTo>
                  <a:pt x="10152" y="8811"/>
                </a:lnTo>
                <a:lnTo>
                  <a:pt x="10181" y="8788"/>
                </a:lnTo>
                <a:lnTo>
                  <a:pt x="10208" y="8765"/>
                </a:lnTo>
                <a:lnTo>
                  <a:pt x="10234" y="8740"/>
                </a:lnTo>
                <a:lnTo>
                  <a:pt x="10259" y="8714"/>
                </a:lnTo>
                <a:lnTo>
                  <a:pt x="10282" y="8688"/>
                </a:lnTo>
                <a:lnTo>
                  <a:pt x="10304" y="8659"/>
                </a:lnTo>
                <a:lnTo>
                  <a:pt x="10325" y="8630"/>
                </a:lnTo>
                <a:lnTo>
                  <a:pt x="10344" y="8599"/>
                </a:lnTo>
                <a:lnTo>
                  <a:pt x="10362" y="8568"/>
                </a:lnTo>
                <a:lnTo>
                  <a:pt x="10378" y="8536"/>
                </a:lnTo>
                <a:lnTo>
                  <a:pt x="10394" y="8503"/>
                </a:lnTo>
                <a:lnTo>
                  <a:pt x="10407" y="8469"/>
                </a:lnTo>
                <a:lnTo>
                  <a:pt x="10419" y="8435"/>
                </a:lnTo>
                <a:lnTo>
                  <a:pt x="10429" y="8399"/>
                </a:lnTo>
                <a:lnTo>
                  <a:pt x="10437" y="8362"/>
                </a:lnTo>
                <a:lnTo>
                  <a:pt x="10443" y="8326"/>
                </a:lnTo>
                <a:lnTo>
                  <a:pt x="10448" y="8289"/>
                </a:lnTo>
                <a:lnTo>
                  <a:pt x="10452" y="8251"/>
                </a:lnTo>
                <a:lnTo>
                  <a:pt x="10453" y="8212"/>
                </a:lnTo>
                <a:lnTo>
                  <a:pt x="10453" y="6720"/>
                </a:lnTo>
                <a:lnTo>
                  <a:pt x="10452" y="6681"/>
                </a:lnTo>
                <a:lnTo>
                  <a:pt x="10448" y="6643"/>
                </a:lnTo>
                <a:lnTo>
                  <a:pt x="10443" y="6606"/>
                </a:lnTo>
                <a:lnTo>
                  <a:pt x="10437" y="6570"/>
                </a:lnTo>
                <a:lnTo>
                  <a:pt x="10429" y="6533"/>
                </a:lnTo>
                <a:lnTo>
                  <a:pt x="10419" y="6497"/>
                </a:lnTo>
                <a:lnTo>
                  <a:pt x="10407" y="6463"/>
                </a:lnTo>
                <a:lnTo>
                  <a:pt x="10394" y="6429"/>
                </a:lnTo>
                <a:lnTo>
                  <a:pt x="10378" y="6396"/>
                </a:lnTo>
                <a:lnTo>
                  <a:pt x="10362" y="6364"/>
                </a:lnTo>
                <a:lnTo>
                  <a:pt x="10344" y="6333"/>
                </a:lnTo>
                <a:lnTo>
                  <a:pt x="10325" y="6302"/>
                </a:lnTo>
                <a:lnTo>
                  <a:pt x="10304" y="6273"/>
                </a:lnTo>
                <a:lnTo>
                  <a:pt x="10282" y="6244"/>
                </a:lnTo>
                <a:lnTo>
                  <a:pt x="10259" y="6218"/>
                </a:lnTo>
                <a:lnTo>
                  <a:pt x="10234" y="6192"/>
                </a:lnTo>
                <a:lnTo>
                  <a:pt x="10208" y="6167"/>
                </a:lnTo>
                <a:lnTo>
                  <a:pt x="10181" y="6144"/>
                </a:lnTo>
                <a:lnTo>
                  <a:pt x="10152" y="6121"/>
                </a:lnTo>
                <a:lnTo>
                  <a:pt x="10123" y="6101"/>
                </a:lnTo>
                <a:lnTo>
                  <a:pt x="10093" y="6081"/>
                </a:lnTo>
                <a:lnTo>
                  <a:pt x="10061" y="6063"/>
                </a:lnTo>
                <a:lnTo>
                  <a:pt x="10029" y="6046"/>
                </a:lnTo>
                <a:lnTo>
                  <a:pt x="9996" y="6031"/>
                </a:lnTo>
                <a:lnTo>
                  <a:pt x="9963" y="6018"/>
                </a:lnTo>
                <a:lnTo>
                  <a:pt x="9927" y="6006"/>
                </a:lnTo>
                <a:lnTo>
                  <a:pt x="9892" y="5997"/>
                </a:lnTo>
                <a:lnTo>
                  <a:pt x="9856" y="5988"/>
                </a:lnTo>
                <a:lnTo>
                  <a:pt x="9820" y="5981"/>
                </a:lnTo>
                <a:lnTo>
                  <a:pt x="9782" y="5977"/>
                </a:lnTo>
                <a:lnTo>
                  <a:pt x="9744" y="5974"/>
                </a:lnTo>
                <a:lnTo>
                  <a:pt x="9706" y="5973"/>
                </a:lnTo>
                <a:lnTo>
                  <a:pt x="9578" y="5973"/>
                </a:lnTo>
                <a:lnTo>
                  <a:pt x="8831" y="6720"/>
                </a:lnTo>
                <a:lnTo>
                  <a:pt x="9706" y="6720"/>
                </a:lnTo>
                <a:lnTo>
                  <a:pt x="9706" y="8212"/>
                </a:lnTo>
                <a:lnTo>
                  <a:pt x="3733" y="8212"/>
                </a:lnTo>
                <a:lnTo>
                  <a:pt x="3733" y="10046"/>
                </a:lnTo>
                <a:lnTo>
                  <a:pt x="3733" y="10452"/>
                </a:lnTo>
                <a:lnTo>
                  <a:pt x="747" y="7467"/>
                </a:lnTo>
                <a:lnTo>
                  <a:pt x="2240" y="5973"/>
                </a:lnTo>
                <a:lnTo>
                  <a:pt x="1185" y="5973"/>
                </a:lnTo>
                <a:close/>
                <a:moveTo>
                  <a:pt x="7248" y="219"/>
                </a:moveTo>
                <a:lnTo>
                  <a:pt x="8740" y="1713"/>
                </a:lnTo>
                <a:lnTo>
                  <a:pt x="10234" y="3205"/>
                </a:lnTo>
                <a:lnTo>
                  <a:pt x="10260" y="3234"/>
                </a:lnTo>
                <a:lnTo>
                  <a:pt x="10285" y="3262"/>
                </a:lnTo>
                <a:lnTo>
                  <a:pt x="10308" y="3292"/>
                </a:lnTo>
                <a:lnTo>
                  <a:pt x="10330" y="3322"/>
                </a:lnTo>
                <a:lnTo>
                  <a:pt x="10349" y="3354"/>
                </a:lnTo>
                <a:lnTo>
                  <a:pt x="10368" y="3386"/>
                </a:lnTo>
                <a:lnTo>
                  <a:pt x="10383" y="3419"/>
                </a:lnTo>
                <a:lnTo>
                  <a:pt x="10397" y="3452"/>
                </a:lnTo>
                <a:lnTo>
                  <a:pt x="10410" y="3487"/>
                </a:lnTo>
                <a:lnTo>
                  <a:pt x="10422" y="3521"/>
                </a:lnTo>
                <a:lnTo>
                  <a:pt x="10432" y="3555"/>
                </a:lnTo>
                <a:lnTo>
                  <a:pt x="10439" y="3591"/>
                </a:lnTo>
                <a:lnTo>
                  <a:pt x="10445" y="3626"/>
                </a:lnTo>
                <a:lnTo>
                  <a:pt x="10449" y="3662"/>
                </a:lnTo>
                <a:lnTo>
                  <a:pt x="10452" y="3697"/>
                </a:lnTo>
                <a:lnTo>
                  <a:pt x="10453" y="3733"/>
                </a:lnTo>
                <a:lnTo>
                  <a:pt x="10452" y="3770"/>
                </a:lnTo>
                <a:lnTo>
                  <a:pt x="10449" y="3805"/>
                </a:lnTo>
                <a:lnTo>
                  <a:pt x="10445" y="3841"/>
                </a:lnTo>
                <a:lnTo>
                  <a:pt x="10439" y="3876"/>
                </a:lnTo>
                <a:lnTo>
                  <a:pt x="10432" y="3912"/>
                </a:lnTo>
                <a:lnTo>
                  <a:pt x="10422" y="3946"/>
                </a:lnTo>
                <a:lnTo>
                  <a:pt x="10410" y="3980"/>
                </a:lnTo>
                <a:lnTo>
                  <a:pt x="10397" y="4015"/>
                </a:lnTo>
                <a:lnTo>
                  <a:pt x="10383" y="4048"/>
                </a:lnTo>
                <a:lnTo>
                  <a:pt x="10368" y="4081"/>
                </a:lnTo>
                <a:lnTo>
                  <a:pt x="10349" y="4113"/>
                </a:lnTo>
                <a:lnTo>
                  <a:pt x="10330" y="4145"/>
                </a:lnTo>
                <a:lnTo>
                  <a:pt x="10308" y="4174"/>
                </a:lnTo>
                <a:lnTo>
                  <a:pt x="10285" y="4205"/>
                </a:lnTo>
                <a:lnTo>
                  <a:pt x="10260" y="4234"/>
                </a:lnTo>
                <a:lnTo>
                  <a:pt x="10234" y="4261"/>
                </a:lnTo>
                <a:lnTo>
                  <a:pt x="8740" y="5754"/>
                </a:lnTo>
                <a:lnTo>
                  <a:pt x="7248" y="7248"/>
                </a:lnTo>
                <a:lnTo>
                  <a:pt x="7219" y="7274"/>
                </a:lnTo>
                <a:lnTo>
                  <a:pt x="7191" y="7299"/>
                </a:lnTo>
                <a:lnTo>
                  <a:pt x="7161" y="7321"/>
                </a:lnTo>
                <a:lnTo>
                  <a:pt x="7131" y="7343"/>
                </a:lnTo>
                <a:lnTo>
                  <a:pt x="7099" y="7362"/>
                </a:lnTo>
                <a:lnTo>
                  <a:pt x="7067" y="7380"/>
                </a:lnTo>
                <a:lnTo>
                  <a:pt x="7034" y="7397"/>
                </a:lnTo>
                <a:lnTo>
                  <a:pt x="7000" y="7411"/>
                </a:lnTo>
                <a:lnTo>
                  <a:pt x="6966" y="7424"/>
                </a:lnTo>
                <a:lnTo>
                  <a:pt x="6932" y="7435"/>
                </a:lnTo>
                <a:lnTo>
                  <a:pt x="6897" y="7444"/>
                </a:lnTo>
                <a:lnTo>
                  <a:pt x="6862" y="7452"/>
                </a:lnTo>
                <a:lnTo>
                  <a:pt x="6826" y="7458"/>
                </a:lnTo>
                <a:lnTo>
                  <a:pt x="6791" y="7463"/>
                </a:lnTo>
                <a:lnTo>
                  <a:pt x="6755" y="7465"/>
                </a:lnTo>
                <a:lnTo>
                  <a:pt x="6720" y="7465"/>
                </a:lnTo>
                <a:lnTo>
                  <a:pt x="6683" y="7465"/>
                </a:lnTo>
                <a:lnTo>
                  <a:pt x="6648" y="7463"/>
                </a:lnTo>
                <a:lnTo>
                  <a:pt x="6612" y="7458"/>
                </a:lnTo>
                <a:lnTo>
                  <a:pt x="6577" y="7452"/>
                </a:lnTo>
                <a:lnTo>
                  <a:pt x="6541" y="7444"/>
                </a:lnTo>
                <a:lnTo>
                  <a:pt x="6507" y="7435"/>
                </a:lnTo>
                <a:lnTo>
                  <a:pt x="6473" y="7424"/>
                </a:lnTo>
                <a:lnTo>
                  <a:pt x="6438" y="7411"/>
                </a:lnTo>
                <a:lnTo>
                  <a:pt x="6405" y="7397"/>
                </a:lnTo>
                <a:lnTo>
                  <a:pt x="6372" y="7380"/>
                </a:lnTo>
                <a:lnTo>
                  <a:pt x="6340" y="7362"/>
                </a:lnTo>
                <a:lnTo>
                  <a:pt x="6309" y="7343"/>
                </a:lnTo>
                <a:lnTo>
                  <a:pt x="6279" y="7321"/>
                </a:lnTo>
                <a:lnTo>
                  <a:pt x="6248" y="7299"/>
                </a:lnTo>
                <a:lnTo>
                  <a:pt x="6219" y="7274"/>
                </a:lnTo>
                <a:lnTo>
                  <a:pt x="6192" y="7248"/>
                </a:lnTo>
                <a:lnTo>
                  <a:pt x="6165" y="7219"/>
                </a:lnTo>
                <a:lnTo>
                  <a:pt x="6140" y="7191"/>
                </a:lnTo>
                <a:lnTo>
                  <a:pt x="6118" y="7161"/>
                </a:lnTo>
                <a:lnTo>
                  <a:pt x="6096" y="7130"/>
                </a:lnTo>
                <a:lnTo>
                  <a:pt x="6076" y="7099"/>
                </a:lnTo>
                <a:lnTo>
                  <a:pt x="6058" y="7067"/>
                </a:lnTo>
                <a:lnTo>
                  <a:pt x="6042" y="7033"/>
                </a:lnTo>
                <a:lnTo>
                  <a:pt x="6028" y="7000"/>
                </a:lnTo>
                <a:lnTo>
                  <a:pt x="6015" y="6966"/>
                </a:lnTo>
                <a:lnTo>
                  <a:pt x="6004" y="6932"/>
                </a:lnTo>
                <a:lnTo>
                  <a:pt x="5994" y="6897"/>
                </a:lnTo>
                <a:lnTo>
                  <a:pt x="5986" y="6862"/>
                </a:lnTo>
                <a:lnTo>
                  <a:pt x="5980" y="6826"/>
                </a:lnTo>
                <a:lnTo>
                  <a:pt x="5977" y="6791"/>
                </a:lnTo>
                <a:lnTo>
                  <a:pt x="5974" y="6755"/>
                </a:lnTo>
                <a:lnTo>
                  <a:pt x="5973" y="6720"/>
                </a:lnTo>
                <a:lnTo>
                  <a:pt x="5973" y="6314"/>
                </a:lnTo>
                <a:lnTo>
                  <a:pt x="5973" y="5400"/>
                </a:lnTo>
                <a:lnTo>
                  <a:pt x="5973" y="5226"/>
                </a:lnTo>
                <a:lnTo>
                  <a:pt x="747" y="5226"/>
                </a:lnTo>
                <a:lnTo>
                  <a:pt x="709" y="5225"/>
                </a:lnTo>
                <a:lnTo>
                  <a:pt x="671" y="5223"/>
                </a:lnTo>
                <a:lnTo>
                  <a:pt x="633" y="5218"/>
                </a:lnTo>
                <a:lnTo>
                  <a:pt x="596" y="5211"/>
                </a:lnTo>
                <a:lnTo>
                  <a:pt x="560" y="5203"/>
                </a:lnTo>
                <a:lnTo>
                  <a:pt x="525" y="5193"/>
                </a:lnTo>
                <a:lnTo>
                  <a:pt x="490" y="5181"/>
                </a:lnTo>
                <a:lnTo>
                  <a:pt x="457" y="5168"/>
                </a:lnTo>
                <a:lnTo>
                  <a:pt x="424" y="5153"/>
                </a:lnTo>
                <a:lnTo>
                  <a:pt x="390" y="5136"/>
                </a:lnTo>
                <a:lnTo>
                  <a:pt x="360" y="5119"/>
                </a:lnTo>
                <a:lnTo>
                  <a:pt x="329" y="5099"/>
                </a:lnTo>
                <a:lnTo>
                  <a:pt x="300" y="5078"/>
                </a:lnTo>
                <a:lnTo>
                  <a:pt x="272" y="5056"/>
                </a:lnTo>
                <a:lnTo>
                  <a:pt x="245" y="5032"/>
                </a:lnTo>
                <a:lnTo>
                  <a:pt x="219" y="5007"/>
                </a:lnTo>
                <a:lnTo>
                  <a:pt x="194" y="4981"/>
                </a:lnTo>
                <a:lnTo>
                  <a:pt x="170" y="4955"/>
                </a:lnTo>
                <a:lnTo>
                  <a:pt x="149" y="4927"/>
                </a:lnTo>
                <a:lnTo>
                  <a:pt x="128" y="4897"/>
                </a:lnTo>
                <a:lnTo>
                  <a:pt x="109" y="4867"/>
                </a:lnTo>
                <a:lnTo>
                  <a:pt x="90" y="4836"/>
                </a:lnTo>
                <a:lnTo>
                  <a:pt x="74" y="4804"/>
                </a:lnTo>
                <a:lnTo>
                  <a:pt x="59" y="4771"/>
                </a:lnTo>
                <a:lnTo>
                  <a:pt x="46" y="4736"/>
                </a:lnTo>
                <a:lnTo>
                  <a:pt x="34" y="4702"/>
                </a:lnTo>
                <a:lnTo>
                  <a:pt x="24" y="4667"/>
                </a:lnTo>
                <a:lnTo>
                  <a:pt x="15" y="4630"/>
                </a:lnTo>
                <a:lnTo>
                  <a:pt x="9" y="4593"/>
                </a:lnTo>
                <a:lnTo>
                  <a:pt x="5" y="4557"/>
                </a:lnTo>
                <a:lnTo>
                  <a:pt x="1" y="4519"/>
                </a:lnTo>
                <a:lnTo>
                  <a:pt x="0" y="4480"/>
                </a:lnTo>
                <a:lnTo>
                  <a:pt x="0" y="2987"/>
                </a:lnTo>
                <a:lnTo>
                  <a:pt x="1" y="2948"/>
                </a:lnTo>
                <a:lnTo>
                  <a:pt x="5" y="2910"/>
                </a:lnTo>
                <a:lnTo>
                  <a:pt x="9" y="2874"/>
                </a:lnTo>
                <a:lnTo>
                  <a:pt x="15" y="2837"/>
                </a:lnTo>
                <a:lnTo>
                  <a:pt x="24" y="2800"/>
                </a:lnTo>
                <a:lnTo>
                  <a:pt x="34" y="2765"/>
                </a:lnTo>
                <a:lnTo>
                  <a:pt x="46" y="2731"/>
                </a:lnTo>
                <a:lnTo>
                  <a:pt x="59" y="2696"/>
                </a:lnTo>
                <a:lnTo>
                  <a:pt x="74" y="2663"/>
                </a:lnTo>
                <a:lnTo>
                  <a:pt x="90" y="2631"/>
                </a:lnTo>
                <a:lnTo>
                  <a:pt x="109" y="2600"/>
                </a:lnTo>
                <a:lnTo>
                  <a:pt x="128" y="2570"/>
                </a:lnTo>
                <a:lnTo>
                  <a:pt x="149" y="2540"/>
                </a:lnTo>
                <a:lnTo>
                  <a:pt x="170" y="2512"/>
                </a:lnTo>
                <a:lnTo>
                  <a:pt x="194" y="2486"/>
                </a:lnTo>
                <a:lnTo>
                  <a:pt x="219" y="2460"/>
                </a:lnTo>
                <a:lnTo>
                  <a:pt x="245" y="2435"/>
                </a:lnTo>
                <a:lnTo>
                  <a:pt x="272" y="2411"/>
                </a:lnTo>
                <a:lnTo>
                  <a:pt x="300" y="2389"/>
                </a:lnTo>
                <a:lnTo>
                  <a:pt x="329" y="2368"/>
                </a:lnTo>
                <a:lnTo>
                  <a:pt x="360" y="2348"/>
                </a:lnTo>
                <a:lnTo>
                  <a:pt x="390" y="2331"/>
                </a:lnTo>
                <a:lnTo>
                  <a:pt x="424" y="2314"/>
                </a:lnTo>
                <a:lnTo>
                  <a:pt x="457" y="2299"/>
                </a:lnTo>
                <a:lnTo>
                  <a:pt x="490" y="2286"/>
                </a:lnTo>
                <a:lnTo>
                  <a:pt x="525" y="2274"/>
                </a:lnTo>
                <a:lnTo>
                  <a:pt x="560" y="2264"/>
                </a:lnTo>
                <a:lnTo>
                  <a:pt x="596" y="2256"/>
                </a:lnTo>
                <a:lnTo>
                  <a:pt x="633" y="2249"/>
                </a:lnTo>
                <a:lnTo>
                  <a:pt x="671" y="2244"/>
                </a:lnTo>
                <a:lnTo>
                  <a:pt x="709" y="2242"/>
                </a:lnTo>
                <a:lnTo>
                  <a:pt x="747" y="2241"/>
                </a:lnTo>
                <a:lnTo>
                  <a:pt x="5973" y="2241"/>
                </a:lnTo>
                <a:lnTo>
                  <a:pt x="5973" y="2067"/>
                </a:lnTo>
                <a:lnTo>
                  <a:pt x="5973" y="1153"/>
                </a:lnTo>
                <a:lnTo>
                  <a:pt x="5973" y="747"/>
                </a:lnTo>
                <a:lnTo>
                  <a:pt x="5974" y="712"/>
                </a:lnTo>
                <a:lnTo>
                  <a:pt x="5977" y="676"/>
                </a:lnTo>
                <a:lnTo>
                  <a:pt x="5980" y="641"/>
                </a:lnTo>
                <a:lnTo>
                  <a:pt x="5986" y="605"/>
                </a:lnTo>
                <a:lnTo>
                  <a:pt x="5994" y="570"/>
                </a:lnTo>
                <a:lnTo>
                  <a:pt x="6004" y="535"/>
                </a:lnTo>
                <a:lnTo>
                  <a:pt x="6015" y="500"/>
                </a:lnTo>
                <a:lnTo>
                  <a:pt x="6028" y="467"/>
                </a:lnTo>
                <a:lnTo>
                  <a:pt x="6042" y="434"/>
                </a:lnTo>
                <a:lnTo>
                  <a:pt x="6058" y="400"/>
                </a:lnTo>
                <a:lnTo>
                  <a:pt x="6076" y="369"/>
                </a:lnTo>
                <a:lnTo>
                  <a:pt x="6096" y="337"/>
                </a:lnTo>
                <a:lnTo>
                  <a:pt x="6118" y="306"/>
                </a:lnTo>
                <a:lnTo>
                  <a:pt x="6140" y="276"/>
                </a:lnTo>
                <a:lnTo>
                  <a:pt x="6165" y="248"/>
                </a:lnTo>
                <a:lnTo>
                  <a:pt x="6192" y="219"/>
                </a:lnTo>
                <a:lnTo>
                  <a:pt x="6219" y="193"/>
                </a:lnTo>
                <a:lnTo>
                  <a:pt x="6248" y="169"/>
                </a:lnTo>
                <a:lnTo>
                  <a:pt x="6279" y="145"/>
                </a:lnTo>
                <a:lnTo>
                  <a:pt x="6309" y="124"/>
                </a:lnTo>
                <a:lnTo>
                  <a:pt x="6340" y="105"/>
                </a:lnTo>
                <a:lnTo>
                  <a:pt x="6372" y="87"/>
                </a:lnTo>
                <a:lnTo>
                  <a:pt x="6405" y="70"/>
                </a:lnTo>
                <a:lnTo>
                  <a:pt x="6438" y="56"/>
                </a:lnTo>
                <a:lnTo>
                  <a:pt x="6473" y="43"/>
                </a:lnTo>
                <a:lnTo>
                  <a:pt x="6507" y="31"/>
                </a:lnTo>
                <a:lnTo>
                  <a:pt x="6541" y="22"/>
                </a:lnTo>
                <a:lnTo>
                  <a:pt x="6577" y="15"/>
                </a:lnTo>
                <a:lnTo>
                  <a:pt x="6612" y="9"/>
                </a:lnTo>
                <a:lnTo>
                  <a:pt x="6648" y="4"/>
                </a:lnTo>
                <a:lnTo>
                  <a:pt x="6683" y="2"/>
                </a:lnTo>
                <a:lnTo>
                  <a:pt x="6720" y="0"/>
                </a:lnTo>
                <a:lnTo>
                  <a:pt x="6755" y="2"/>
                </a:lnTo>
                <a:lnTo>
                  <a:pt x="6791" y="4"/>
                </a:lnTo>
                <a:lnTo>
                  <a:pt x="6826" y="9"/>
                </a:lnTo>
                <a:lnTo>
                  <a:pt x="6862" y="15"/>
                </a:lnTo>
                <a:lnTo>
                  <a:pt x="6897" y="22"/>
                </a:lnTo>
                <a:lnTo>
                  <a:pt x="6932" y="31"/>
                </a:lnTo>
                <a:lnTo>
                  <a:pt x="6966" y="43"/>
                </a:lnTo>
                <a:lnTo>
                  <a:pt x="7000" y="56"/>
                </a:lnTo>
                <a:lnTo>
                  <a:pt x="7034" y="70"/>
                </a:lnTo>
                <a:lnTo>
                  <a:pt x="7067" y="87"/>
                </a:lnTo>
                <a:lnTo>
                  <a:pt x="7099" y="105"/>
                </a:lnTo>
                <a:lnTo>
                  <a:pt x="7131" y="124"/>
                </a:lnTo>
                <a:lnTo>
                  <a:pt x="7161" y="145"/>
                </a:lnTo>
                <a:lnTo>
                  <a:pt x="7191" y="169"/>
                </a:lnTo>
                <a:lnTo>
                  <a:pt x="7219" y="193"/>
                </a:lnTo>
                <a:lnTo>
                  <a:pt x="7248" y="219"/>
                </a:lnTo>
                <a:close/>
                <a:moveTo>
                  <a:pt x="5226" y="5973"/>
                </a:moveTo>
                <a:lnTo>
                  <a:pt x="4480" y="5973"/>
                </a:lnTo>
                <a:lnTo>
                  <a:pt x="3733" y="5973"/>
                </a:lnTo>
                <a:lnTo>
                  <a:pt x="3733" y="6720"/>
                </a:lnTo>
                <a:lnTo>
                  <a:pt x="5226" y="6720"/>
                </a:lnTo>
                <a:lnTo>
                  <a:pt x="5226" y="5973"/>
                </a:lnTo>
                <a:close/>
              </a:path>
            </a:pathLst>
          </a:custGeom>
          <a:solidFill>
            <a:srgbClr val="FFFFFF"/>
          </a:solidFill>
          <a:ln>
            <a:noFill/>
          </a:ln>
        </p:spPr>
        <p:txBody>
          <a:bodyPr anchor="ctr">
            <a:normAutofit fontScale="45000" lnSpcReduction="20000"/>
          </a:bodyPr>
          <a:p>
            <a:endParaRPr lang="zh-CN" altLang="en-US">
              <a:ea typeface="黑体" panose="02010609060101010101" charset="-122"/>
              <a:sym typeface="Arial" panose="020B0604020202020204" pitchFamily="34" charset="0"/>
            </a:endParaRPr>
          </a:p>
        </p:txBody>
      </p:sp>
      <p:sp>
        <p:nvSpPr>
          <p:cNvPr id="35" name="文本框 34"/>
          <p:cNvSpPr txBox="1"/>
          <p:nvPr>
            <p:custDataLst>
              <p:tags r:id="rId20"/>
            </p:custDataLst>
          </p:nvPr>
        </p:nvSpPr>
        <p:spPr>
          <a:xfrm>
            <a:off x="6995795" y="3888105"/>
            <a:ext cx="1996440" cy="934720"/>
          </a:xfrm>
          <a:prstGeom prst="rect">
            <a:avLst/>
          </a:prstGeom>
          <a:noFill/>
        </p:spPr>
        <p:txBody>
          <a:bodyPr wrap="square" rtlCol="0"/>
          <a:p>
            <a:pPr algn="l"/>
            <a:r>
              <a:rPr lang="en-US" altLang="zh-CN" sz="1800">
                <a:solidFill>
                  <a:srgbClr val="2DBCEF"/>
                </a:solidFill>
                <a:latin typeface="Arial" panose="020B0604020202020204" pitchFamily="34" charset="0"/>
                <a:ea typeface="+mn-ea"/>
                <a:cs typeface="+mn-ea"/>
                <a:sym typeface="Arial" panose="020B0604020202020204" pitchFamily="34" charset="0"/>
              </a:rPr>
              <a:t>4. 根据总账科目与其备抵科目抵销后的净额填列</a:t>
            </a:r>
            <a:endParaRPr lang="en-US" altLang="zh-CN" sz="1800">
              <a:solidFill>
                <a:srgbClr val="2DBCEF"/>
              </a:solidFill>
              <a:latin typeface="Arial" panose="020B0604020202020204" pitchFamily="34" charset="0"/>
              <a:ea typeface="+mn-ea"/>
              <a:cs typeface="+mn-ea"/>
              <a:sym typeface="Arial" panose="020B0604020202020204" pitchFamily="34" charset="0"/>
            </a:endParaRPr>
          </a:p>
        </p:txBody>
      </p:sp>
      <p:sp>
        <p:nvSpPr>
          <p:cNvPr id="8" name="立方体 7"/>
          <p:cNvSpPr/>
          <p:nvPr>
            <p:custDataLst>
              <p:tags r:id="rId21"/>
            </p:custDataLst>
          </p:nvPr>
        </p:nvSpPr>
        <p:spPr>
          <a:xfrm rot="21091489" flipH="1">
            <a:off x="8403612" y="2622189"/>
            <a:ext cx="1668644" cy="679683"/>
          </a:xfrm>
          <a:prstGeom prst="cube">
            <a:avLst>
              <a:gd name="adj" fmla="val 80345"/>
            </a:avLst>
          </a:prstGeom>
          <a:solidFill>
            <a:srgbClr val="6D82D1"/>
          </a:solidFill>
          <a:ln w="12700" cap="flat" cmpd="sng" algn="ctr">
            <a:noFill/>
            <a:prstDash val="solid"/>
            <a:miter lim="800000"/>
          </a:ln>
          <a:effectLst/>
        </p:spPr>
        <p:txBody>
          <a:bodyPr rtlCol="0" anchor="ctr">
            <a:normAutofit fontScale="25000" lnSpcReduction="20000"/>
          </a:bodyPr>
          <a:p>
            <a:pPr algn="ctr"/>
            <a:endParaRPr lang="zh-CN" altLang="en-US">
              <a:ea typeface="黑体" panose="02010609060101010101" charset="-122"/>
              <a:sym typeface="Arial" panose="020B0604020202020204" pitchFamily="34" charset="0"/>
            </a:endParaRPr>
          </a:p>
        </p:txBody>
      </p:sp>
      <p:cxnSp>
        <p:nvCxnSpPr>
          <p:cNvPr id="13" name="直接连接符 12"/>
          <p:cNvCxnSpPr/>
          <p:nvPr>
            <p:custDataLst>
              <p:tags r:id="rId22"/>
            </p:custDataLst>
          </p:nvPr>
        </p:nvCxnSpPr>
        <p:spPr>
          <a:xfrm>
            <a:off x="9200517" y="2161212"/>
            <a:ext cx="0" cy="683448"/>
          </a:xfrm>
          <a:prstGeom prst="line">
            <a:avLst/>
          </a:prstGeom>
          <a:noFill/>
          <a:ln w="6350" cap="flat" cmpd="sng" algn="ctr">
            <a:solidFill>
              <a:srgbClr val="6D82D1">
                <a:lumMod val="60000"/>
                <a:lumOff val="40000"/>
              </a:srgbClr>
            </a:solidFill>
            <a:prstDash val="solid"/>
            <a:miter lim="800000"/>
            <a:headEnd type="none"/>
            <a:tailEnd type="oval"/>
          </a:ln>
          <a:effectLst/>
        </p:spPr>
      </p:cxnSp>
      <p:sp>
        <p:nvSpPr>
          <p:cNvPr id="18" name="椭圆 17"/>
          <p:cNvSpPr/>
          <p:nvPr>
            <p:custDataLst>
              <p:tags r:id="rId23"/>
            </p:custDataLst>
          </p:nvPr>
        </p:nvSpPr>
        <p:spPr>
          <a:xfrm>
            <a:off x="8992237" y="1890839"/>
            <a:ext cx="416560" cy="416560"/>
          </a:xfrm>
          <a:prstGeom prst="ellipse">
            <a:avLst/>
          </a:prstGeom>
          <a:solidFill>
            <a:srgbClr val="6D82D1"/>
          </a:solidFill>
          <a:ln w="12700" cap="flat" cmpd="sng" algn="ctr">
            <a:noFill/>
            <a:prstDash val="solid"/>
            <a:miter lim="800000"/>
          </a:ln>
          <a:effectLst/>
        </p:spPr>
        <p:txBody>
          <a:bodyPr rtlCol="0" anchor="ctr">
            <a:normAutofit fontScale="75000" lnSpcReduction="20000"/>
          </a:bodyPr>
          <a:p>
            <a:pPr algn="ctr"/>
            <a:endParaRPr lang="zh-CN" altLang="en-US">
              <a:ea typeface="黑体" panose="02010609060101010101" charset="-122"/>
              <a:sym typeface="Arial" panose="020B0604020202020204" pitchFamily="34" charset="0"/>
            </a:endParaRPr>
          </a:p>
        </p:txBody>
      </p:sp>
      <p:sp>
        <p:nvSpPr>
          <p:cNvPr id="20" name="KSO_Shape"/>
          <p:cNvSpPr/>
          <p:nvPr>
            <p:custDataLst>
              <p:tags r:id="rId24"/>
            </p:custDataLst>
          </p:nvPr>
        </p:nvSpPr>
        <p:spPr bwMode="auto">
          <a:xfrm>
            <a:off x="9086635" y="1973066"/>
            <a:ext cx="227763" cy="252723"/>
          </a:xfrm>
          <a:custGeom>
            <a:avLst/>
            <a:gdLst>
              <a:gd name="T0" fmla="*/ 1592169 w 3407"/>
              <a:gd name="T1" fmla="*/ 450338 h 3778"/>
              <a:gd name="T2" fmla="*/ 1432047 w 3407"/>
              <a:gd name="T3" fmla="*/ 900675 h 3778"/>
              <a:gd name="T4" fmla="*/ 1591216 w 3407"/>
              <a:gd name="T5" fmla="*/ 1351013 h 3778"/>
              <a:gd name="T6" fmla="*/ 1121333 w 3407"/>
              <a:gd name="T7" fmla="*/ 1435838 h 3778"/>
              <a:gd name="T8" fmla="*/ 811573 w 3407"/>
              <a:gd name="T9" fmla="*/ 1800397 h 3778"/>
              <a:gd name="T10" fmla="*/ 502765 w 3407"/>
              <a:gd name="T11" fmla="*/ 1436791 h 3778"/>
              <a:gd name="T12" fmla="*/ 32882 w 3407"/>
              <a:gd name="T13" fmla="*/ 1350059 h 3778"/>
              <a:gd name="T14" fmla="*/ 193005 w 3407"/>
              <a:gd name="T15" fmla="*/ 900675 h 3778"/>
              <a:gd name="T16" fmla="*/ 31929 w 3407"/>
              <a:gd name="T17" fmla="*/ 450338 h 3778"/>
              <a:gd name="T18" fmla="*/ 502765 w 3407"/>
              <a:gd name="T19" fmla="*/ 364082 h 3778"/>
              <a:gd name="T20" fmla="*/ 811573 w 3407"/>
              <a:gd name="T21" fmla="*/ 0 h 3778"/>
              <a:gd name="T22" fmla="*/ 1121333 w 3407"/>
              <a:gd name="T23" fmla="*/ 363129 h 3778"/>
              <a:gd name="T24" fmla="*/ 222551 w 3407"/>
              <a:gd name="T25" fmla="*/ 391722 h 3778"/>
              <a:gd name="T26" fmla="*/ 75772 w 3407"/>
              <a:gd name="T27" fmla="*/ 644769 h 3778"/>
              <a:gd name="T28" fmla="*/ 438430 w 3407"/>
              <a:gd name="T29" fmla="*/ 683846 h 3778"/>
              <a:gd name="T30" fmla="*/ 222551 w 3407"/>
              <a:gd name="T31" fmla="*/ 391722 h 3778"/>
              <a:gd name="T32" fmla="*/ 76249 w 3407"/>
              <a:gd name="T33" fmla="*/ 1156581 h 3778"/>
              <a:gd name="T34" fmla="*/ 223028 w 3407"/>
              <a:gd name="T35" fmla="*/ 1409151 h 3778"/>
              <a:gd name="T36" fmla="*/ 438430 w 3407"/>
              <a:gd name="T37" fmla="*/ 1118457 h 3778"/>
              <a:gd name="T38" fmla="*/ 267347 w 3407"/>
              <a:gd name="T39" fmla="*/ 900675 h 3778"/>
              <a:gd name="T40" fmla="*/ 426516 w 3407"/>
              <a:gd name="T41" fmla="*/ 899722 h 3778"/>
              <a:gd name="T42" fmla="*/ 430329 w 3407"/>
              <a:gd name="T43" fmla="*/ 762953 h 3778"/>
              <a:gd name="T44" fmla="*/ 647161 w 3407"/>
              <a:gd name="T45" fmla="*/ 1183744 h 3778"/>
              <a:gd name="T46" fmla="*/ 976461 w 3407"/>
              <a:gd name="T47" fmla="*/ 1183744 h 3778"/>
              <a:gd name="T48" fmla="*/ 1139919 w 3407"/>
              <a:gd name="T49" fmla="*/ 899722 h 3778"/>
              <a:gd name="T50" fmla="*/ 975508 w 3407"/>
              <a:gd name="T51" fmla="*/ 616176 h 3778"/>
              <a:gd name="T52" fmla="*/ 649544 w 3407"/>
              <a:gd name="T53" fmla="*/ 616176 h 3778"/>
              <a:gd name="T54" fmla="*/ 485133 w 3407"/>
              <a:gd name="T55" fmla="*/ 899722 h 3778"/>
              <a:gd name="T56" fmla="*/ 647161 w 3407"/>
              <a:gd name="T57" fmla="*/ 1183744 h 3778"/>
              <a:gd name="T58" fmla="*/ 742949 w 3407"/>
              <a:gd name="T59" fmla="*/ 501328 h 3778"/>
              <a:gd name="T60" fmla="*/ 499906 w 3407"/>
              <a:gd name="T61" fmla="*/ 641910 h 3778"/>
              <a:gd name="T62" fmla="*/ 742949 w 3407"/>
              <a:gd name="T63" fmla="*/ 1300022 h 3778"/>
              <a:gd name="T64" fmla="*/ 500859 w 3407"/>
              <a:gd name="T65" fmla="*/ 1160394 h 3778"/>
              <a:gd name="T66" fmla="*/ 742949 w 3407"/>
              <a:gd name="T67" fmla="*/ 1300022 h 3778"/>
              <a:gd name="T68" fmla="*/ 1070342 w 3407"/>
              <a:gd name="T69" fmla="*/ 376949 h 3778"/>
              <a:gd name="T70" fmla="*/ 811573 w 3407"/>
              <a:gd name="T71" fmla="*/ 44795 h 3778"/>
              <a:gd name="T72" fmla="*/ 553757 w 3407"/>
              <a:gd name="T73" fmla="*/ 375043 h 3778"/>
              <a:gd name="T74" fmla="*/ 812526 w 3407"/>
              <a:gd name="T75" fmla="*/ 1332427 h 3778"/>
              <a:gd name="T76" fmla="*/ 665747 w 3407"/>
              <a:gd name="T77" fmla="*/ 1665534 h 3778"/>
              <a:gd name="T78" fmla="*/ 957398 w 3407"/>
              <a:gd name="T79" fmla="*/ 1665534 h 3778"/>
              <a:gd name="T80" fmla="*/ 812526 w 3407"/>
              <a:gd name="T81" fmla="*/ 1332427 h 3778"/>
              <a:gd name="T82" fmla="*/ 880673 w 3407"/>
              <a:gd name="T83" fmla="*/ 1300022 h 3778"/>
              <a:gd name="T84" fmla="*/ 1124193 w 3407"/>
              <a:gd name="T85" fmla="*/ 1161347 h 3778"/>
              <a:gd name="T86" fmla="*/ 1085115 w 3407"/>
              <a:gd name="T87" fmla="*/ 427940 h 3778"/>
              <a:gd name="T88" fmla="*/ 1004101 w 3407"/>
              <a:gd name="T89" fmla="*/ 566615 h 3778"/>
              <a:gd name="T90" fmla="*/ 1085115 w 3407"/>
              <a:gd name="T91" fmla="*/ 427940 h 3778"/>
              <a:gd name="T92" fmla="*/ 1547373 w 3407"/>
              <a:gd name="T93" fmla="*/ 644769 h 3778"/>
              <a:gd name="T94" fmla="*/ 1401547 w 3407"/>
              <a:gd name="T95" fmla="*/ 392199 h 3778"/>
              <a:gd name="T96" fmla="*/ 1186621 w 3407"/>
              <a:gd name="T97" fmla="*/ 685752 h 3778"/>
              <a:gd name="T98" fmla="*/ 1401071 w 3407"/>
              <a:gd name="T99" fmla="*/ 1409628 h 3778"/>
              <a:gd name="T100" fmla="*/ 1546897 w 3407"/>
              <a:gd name="T101" fmla="*/ 1157534 h 3778"/>
              <a:gd name="T102" fmla="*/ 1185668 w 3407"/>
              <a:gd name="T103" fmla="*/ 1117504 h 3778"/>
              <a:gd name="T104" fmla="*/ 1401071 w 3407"/>
              <a:gd name="T105" fmla="*/ 1409628 h 3778"/>
              <a:gd name="T106" fmla="*/ 1356751 w 3407"/>
              <a:gd name="T107" fmla="*/ 900675 h 3778"/>
              <a:gd name="T108" fmla="*/ 1198535 w 3407"/>
              <a:gd name="T109" fmla="*/ 899722 h 3778"/>
              <a:gd name="T110" fmla="*/ 1280026 w 3407"/>
              <a:gd name="T111" fmla="*/ 972634 h 37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07" h="3778">
                <a:moveTo>
                  <a:pt x="2976" y="731"/>
                </a:moveTo>
                <a:cubicBezTo>
                  <a:pt x="3154" y="759"/>
                  <a:pt x="3275" y="830"/>
                  <a:pt x="3341" y="945"/>
                </a:cubicBezTo>
                <a:cubicBezTo>
                  <a:pt x="3406" y="1060"/>
                  <a:pt x="3407" y="1201"/>
                  <a:pt x="3344" y="1368"/>
                </a:cubicBezTo>
                <a:cubicBezTo>
                  <a:pt x="3280" y="1536"/>
                  <a:pt x="3167" y="1710"/>
                  <a:pt x="3005" y="1890"/>
                </a:cubicBezTo>
                <a:cubicBezTo>
                  <a:pt x="3166" y="2070"/>
                  <a:pt x="3278" y="2244"/>
                  <a:pt x="3342" y="2412"/>
                </a:cubicBezTo>
                <a:cubicBezTo>
                  <a:pt x="3405" y="2579"/>
                  <a:pt x="3404" y="2720"/>
                  <a:pt x="3339" y="2835"/>
                </a:cubicBezTo>
                <a:cubicBezTo>
                  <a:pt x="3272" y="2950"/>
                  <a:pt x="3150" y="3022"/>
                  <a:pt x="2974" y="3050"/>
                </a:cubicBezTo>
                <a:cubicBezTo>
                  <a:pt x="2798" y="3079"/>
                  <a:pt x="2590" y="3067"/>
                  <a:pt x="2353" y="3013"/>
                </a:cubicBezTo>
                <a:cubicBezTo>
                  <a:pt x="2279" y="3246"/>
                  <a:pt x="2185" y="3431"/>
                  <a:pt x="2072" y="3570"/>
                </a:cubicBezTo>
                <a:cubicBezTo>
                  <a:pt x="1958" y="3709"/>
                  <a:pt x="1836" y="3778"/>
                  <a:pt x="1703" y="3778"/>
                </a:cubicBezTo>
                <a:cubicBezTo>
                  <a:pt x="1570" y="3778"/>
                  <a:pt x="1448" y="3709"/>
                  <a:pt x="1335" y="3570"/>
                </a:cubicBezTo>
                <a:cubicBezTo>
                  <a:pt x="1222" y="3431"/>
                  <a:pt x="1129" y="3246"/>
                  <a:pt x="1055" y="3015"/>
                </a:cubicBezTo>
                <a:cubicBezTo>
                  <a:pt x="817" y="3066"/>
                  <a:pt x="610" y="3077"/>
                  <a:pt x="433" y="3048"/>
                </a:cubicBezTo>
                <a:cubicBezTo>
                  <a:pt x="256" y="3020"/>
                  <a:pt x="135" y="2948"/>
                  <a:pt x="69" y="2833"/>
                </a:cubicBezTo>
                <a:cubicBezTo>
                  <a:pt x="4" y="2718"/>
                  <a:pt x="2" y="2577"/>
                  <a:pt x="65" y="2411"/>
                </a:cubicBezTo>
                <a:cubicBezTo>
                  <a:pt x="128" y="2244"/>
                  <a:pt x="241" y="2070"/>
                  <a:pt x="405" y="1890"/>
                </a:cubicBezTo>
                <a:cubicBezTo>
                  <a:pt x="241" y="1710"/>
                  <a:pt x="127" y="1536"/>
                  <a:pt x="64" y="1368"/>
                </a:cubicBezTo>
                <a:cubicBezTo>
                  <a:pt x="0" y="1201"/>
                  <a:pt x="1" y="1060"/>
                  <a:pt x="67" y="945"/>
                </a:cubicBezTo>
                <a:cubicBezTo>
                  <a:pt x="133" y="830"/>
                  <a:pt x="254" y="759"/>
                  <a:pt x="432" y="731"/>
                </a:cubicBezTo>
                <a:cubicBezTo>
                  <a:pt x="610" y="703"/>
                  <a:pt x="817" y="714"/>
                  <a:pt x="1055" y="764"/>
                </a:cubicBezTo>
                <a:cubicBezTo>
                  <a:pt x="1127" y="534"/>
                  <a:pt x="1220" y="348"/>
                  <a:pt x="1334" y="209"/>
                </a:cubicBezTo>
                <a:cubicBezTo>
                  <a:pt x="1447" y="70"/>
                  <a:pt x="1570" y="0"/>
                  <a:pt x="1703" y="0"/>
                </a:cubicBezTo>
                <a:cubicBezTo>
                  <a:pt x="1836" y="0"/>
                  <a:pt x="1958" y="69"/>
                  <a:pt x="2072" y="208"/>
                </a:cubicBezTo>
                <a:cubicBezTo>
                  <a:pt x="2185" y="347"/>
                  <a:pt x="2279" y="531"/>
                  <a:pt x="2353" y="762"/>
                </a:cubicBezTo>
                <a:cubicBezTo>
                  <a:pt x="2590" y="713"/>
                  <a:pt x="2798" y="703"/>
                  <a:pt x="2976" y="731"/>
                </a:cubicBezTo>
                <a:close/>
                <a:moveTo>
                  <a:pt x="467" y="822"/>
                </a:moveTo>
                <a:cubicBezTo>
                  <a:pt x="309" y="841"/>
                  <a:pt x="204" y="898"/>
                  <a:pt x="149" y="992"/>
                </a:cubicBezTo>
                <a:cubicBezTo>
                  <a:pt x="93" y="1088"/>
                  <a:pt x="96" y="1208"/>
                  <a:pt x="159" y="1353"/>
                </a:cubicBezTo>
                <a:cubicBezTo>
                  <a:pt x="222" y="1498"/>
                  <a:pt x="329" y="1650"/>
                  <a:pt x="481" y="1810"/>
                </a:cubicBezTo>
                <a:cubicBezTo>
                  <a:pt x="610" y="1680"/>
                  <a:pt x="756" y="1555"/>
                  <a:pt x="920" y="1435"/>
                </a:cubicBezTo>
                <a:cubicBezTo>
                  <a:pt x="939" y="1241"/>
                  <a:pt x="974" y="1052"/>
                  <a:pt x="1024" y="867"/>
                </a:cubicBezTo>
                <a:cubicBezTo>
                  <a:pt x="810" y="818"/>
                  <a:pt x="624" y="803"/>
                  <a:pt x="467" y="822"/>
                </a:cubicBezTo>
                <a:close/>
                <a:moveTo>
                  <a:pt x="479" y="1970"/>
                </a:moveTo>
                <a:cubicBezTo>
                  <a:pt x="329" y="2130"/>
                  <a:pt x="222" y="2282"/>
                  <a:pt x="160" y="2427"/>
                </a:cubicBezTo>
                <a:cubicBezTo>
                  <a:pt x="98" y="2572"/>
                  <a:pt x="95" y="2692"/>
                  <a:pt x="151" y="2786"/>
                </a:cubicBezTo>
                <a:cubicBezTo>
                  <a:pt x="206" y="2882"/>
                  <a:pt x="311" y="2939"/>
                  <a:pt x="468" y="2957"/>
                </a:cubicBezTo>
                <a:cubicBezTo>
                  <a:pt x="624" y="2975"/>
                  <a:pt x="810" y="2959"/>
                  <a:pt x="1024" y="2909"/>
                </a:cubicBezTo>
                <a:cubicBezTo>
                  <a:pt x="974" y="2728"/>
                  <a:pt x="939" y="2541"/>
                  <a:pt x="920" y="2347"/>
                </a:cubicBezTo>
                <a:cubicBezTo>
                  <a:pt x="756" y="2227"/>
                  <a:pt x="609" y="2101"/>
                  <a:pt x="479" y="1970"/>
                </a:cubicBezTo>
                <a:close/>
                <a:moveTo>
                  <a:pt x="561" y="1890"/>
                </a:moveTo>
                <a:cubicBezTo>
                  <a:pt x="657" y="1987"/>
                  <a:pt x="772" y="2085"/>
                  <a:pt x="907" y="2185"/>
                </a:cubicBezTo>
                <a:cubicBezTo>
                  <a:pt x="899" y="2095"/>
                  <a:pt x="895" y="1996"/>
                  <a:pt x="895" y="1888"/>
                </a:cubicBezTo>
                <a:cubicBezTo>
                  <a:pt x="895" y="1839"/>
                  <a:pt x="896" y="1791"/>
                  <a:pt x="897" y="1743"/>
                </a:cubicBezTo>
                <a:cubicBezTo>
                  <a:pt x="899" y="1696"/>
                  <a:pt x="901" y="1649"/>
                  <a:pt x="903" y="1601"/>
                </a:cubicBezTo>
                <a:cubicBezTo>
                  <a:pt x="774" y="1695"/>
                  <a:pt x="659" y="1792"/>
                  <a:pt x="561" y="1890"/>
                </a:cubicBezTo>
                <a:close/>
                <a:moveTo>
                  <a:pt x="1358" y="2484"/>
                </a:moveTo>
                <a:cubicBezTo>
                  <a:pt x="1472" y="2551"/>
                  <a:pt x="1587" y="2612"/>
                  <a:pt x="1705" y="2665"/>
                </a:cubicBezTo>
                <a:cubicBezTo>
                  <a:pt x="1825" y="2610"/>
                  <a:pt x="1940" y="2550"/>
                  <a:pt x="2049" y="2484"/>
                </a:cubicBezTo>
                <a:cubicBezTo>
                  <a:pt x="2171" y="2413"/>
                  <a:pt x="2280" y="2344"/>
                  <a:pt x="2375" y="2277"/>
                </a:cubicBezTo>
                <a:cubicBezTo>
                  <a:pt x="2386" y="2165"/>
                  <a:pt x="2392" y="2036"/>
                  <a:pt x="2392" y="1888"/>
                </a:cubicBezTo>
                <a:cubicBezTo>
                  <a:pt x="2392" y="1742"/>
                  <a:pt x="2386" y="1613"/>
                  <a:pt x="2375" y="1500"/>
                </a:cubicBezTo>
                <a:cubicBezTo>
                  <a:pt x="2273" y="1432"/>
                  <a:pt x="2163" y="1363"/>
                  <a:pt x="2047" y="1293"/>
                </a:cubicBezTo>
                <a:cubicBezTo>
                  <a:pt x="1935" y="1230"/>
                  <a:pt x="1821" y="1171"/>
                  <a:pt x="1705" y="1115"/>
                </a:cubicBezTo>
                <a:cubicBezTo>
                  <a:pt x="1587" y="1171"/>
                  <a:pt x="1473" y="1230"/>
                  <a:pt x="1363" y="1293"/>
                </a:cubicBezTo>
                <a:cubicBezTo>
                  <a:pt x="1238" y="1367"/>
                  <a:pt x="1129" y="1437"/>
                  <a:pt x="1035" y="1503"/>
                </a:cubicBezTo>
                <a:cubicBezTo>
                  <a:pt x="1024" y="1612"/>
                  <a:pt x="1018" y="1740"/>
                  <a:pt x="1018" y="1888"/>
                </a:cubicBezTo>
                <a:cubicBezTo>
                  <a:pt x="1018" y="2036"/>
                  <a:pt x="1024" y="2165"/>
                  <a:pt x="1035" y="2275"/>
                </a:cubicBezTo>
                <a:cubicBezTo>
                  <a:pt x="1121" y="2337"/>
                  <a:pt x="1229" y="2407"/>
                  <a:pt x="1358" y="2484"/>
                </a:cubicBezTo>
                <a:close/>
                <a:moveTo>
                  <a:pt x="1301" y="1189"/>
                </a:moveTo>
                <a:cubicBezTo>
                  <a:pt x="1380" y="1141"/>
                  <a:pt x="1466" y="1095"/>
                  <a:pt x="1559" y="1052"/>
                </a:cubicBezTo>
                <a:cubicBezTo>
                  <a:pt x="1415" y="990"/>
                  <a:pt x="1272" y="939"/>
                  <a:pt x="1133" y="898"/>
                </a:cubicBezTo>
                <a:cubicBezTo>
                  <a:pt x="1096" y="1041"/>
                  <a:pt x="1068" y="1191"/>
                  <a:pt x="1049" y="1347"/>
                </a:cubicBezTo>
                <a:cubicBezTo>
                  <a:pt x="1124" y="1295"/>
                  <a:pt x="1208" y="1242"/>
                  <a:pt x="1301" y="1189"/>
                </a:cubicBezTo>
                <a:close/>
                <a:moveTo>
                  <a:pt x="1559" y="2728"/>
                </a:moveTo>
                <a:cubicBezTo>
                  <a:pt x="1461" y="2682"/>
                  <a:pt x="1374" y="2635"/>
                  <a:pt x="1299" y="2589"/>
                </a:cubicBezTo>
                <a:cubicBezTo>
                  <a:pt x="1214" y="2543"/>
                  <a:pt x="1132" y="2491"/>
                  <a:pt x="1051" y="2435"/>
                </a:cubicBezTo>
                <a:cubicBezTo>
                  <a:pt x="1067" y="2583"/>
                  <a:pt x="1094" y="2731"/>
                  <a:pt x="1131" y="2880"/>
                </a:cubicBezTo>
                <a:cubicBezTo>
                  <a:pt x="1265" y="2845"/>
                  <a:pt x="1408" y="2794"/>
                  <a:pt x="1559" y="2728"/>
                </a:cubicBezTo>
                <a:close/>
                <a:moveTo>
                  <a:pt x="1705" y="982"/>
                </a:moveTo>
                <a:cubicBezTo>
                  <a:pt x="1899" y="897"/>
                  <a:pt x="2079" y="834"/>
                  <a:pt x="2246" y="791"/>
                </a:cubicBezTo>
                <a:cubicBezTo>
                  <a:pt x="2183" y="579"/>
                  <a:pt x="2104" y="410"/>
                  <a:pt x="2009" y="284"/>
                </a:cubicBezTo>
                <a:cubicBezTo>
                  <a:pt x="1914" y="157"/>
                  <a:pt x="1812" y="94"/>
                  <a:pt x="1703" y="94"/>
                </a:cubicBezTo>
                <a:cubicBezTo>
                  <a:pt x="1593" y="94"/>
                  <a:pt x="1492" y="157"/>
                  <a:pt x="1397" y="284"/>
                </a:cubicBezTo>
                <a:cubicBezTo>
                  <a:pt x="1303" y="410"/>
                  <a:pt x="1225" y="578"/>
                  <a:pt x="1162" y="787"/>
                </a:cubicBezTo>
                <a:cubicBezTo>
                  <a:pt x="1338" y="836"/>
                  <a:pt x="1519" y="901"/>
                  <a:pt x="1705" y="982"/>
                </a:cubicBezTo>
                <a:close/>
                <a:moveTo>
                  <a:pt x="1705" y="2796"/>
                </a:moveTo>
                <a:cubicBezTo>
                  <a:pt x="1527" y="2877"/>
                  <a:pt x="1347" y="2941"/>
                  <a:pt x="1164" y="2989"/>
                </a:cubicBezTo>
                <a:cubicBezTo>
                  <a:pt x="1225" y="3201"/>
                  <a:pt x="1303" y="3369"/>
                  <a:pt x="1397" y="3495"/>
                </a:cubicBezTo>
                <a:cubicBezTo>
                  <a:pt x="1492" y="3621"/>
                  <a:pt x="1593" y="3684"/>
                  <a:pt x="1703" y="3684"/>
                </a:cubicBezTo>
                <a:cubicBezTo>
                  <a:pt x="1812" y="3684"/>
                  <a:pt x="1914" y="3621"/>
                  <a:pt x="2009" y="3495"/>
                </a:cubicBezTo>
                <a:cubicBezTo>
                  <a:pt x="2104" y="3369"/>
                  <a:pt x="2183" y="3201"/>
                  <a:pt x="2246" y="2989"/>
                </a:cubicBezTo>
                <a:cubicBezTo>
                  <a:pt x="2064" y="2942"/>
                  <a:pt x="1884" y="2878"/>
                  <a:pt x="1705" y="2796"/>
                </a:cubicBezTo>
                <a:close/>
                <a:moveTo>
                  <a:pt x="2111" y="2589"/>
                </a:moveTo>
                <a:cubicBezTo>
                  <a:pt x="2011" y="2648"/>
                  <a:pt x="1924" y="2694"/>
                  <a:pt x="1848" y="2728"/>
                </a:cubicBezTo>
                <a:cubicBezTo>
                  <a:pt x="1999" y="2794"/>
                  <a:pt x="2142" y="2845"/>
                  <a:pt x="2277" y="2880"/>
                </a:cubicBezTo>
                <a:cubicBezTo>
                  <a:pt x="2310" y="2753"/>
                  <a:pt x="2337" y="2605"/>
                  <a:pt x="2359" y="2437"/>
                </a:cubicBezTo>
                <a:cubicBezTo>
                  <a:pt x="2281" y="2488"/>
                  <a:pt x="2198" y="2538"/>
                  <a:pt x="2111" y="2589"/>
                </a:cubicBezTo>
                <a:close/>
                <a:moveTo>
                  <a:pt x="2277" y="898"/>
                </a:moveTo>
                <a:cubicBezTo>
                  <a:pt x="2146" y="935"/>
                  <a:pt x="2003" y="985"/>
                  <a:pt x="1850" y="1049"/>
                </a:cubicBezTo>
                <a:cubicBezTo>
                  <a:pt x="1952" y="1101"/>
                  <a:pt x="2037" y="1148"/>
                  <a:pt x="2107" y="1189"/>
                </a:cubicBezTo>
                <a:cubicBezTo>
                  <a:pt x="2200" y="1242"/>
                  <a:pt x="2284" y="1295"/>
                  <a:pt x="2359" y="1347"/>
                </a:cubicBezTo>
                <a:cubicBezTo>
                  <a:pt x="2341" y="1195"/>
                  <a:pt x="2314" y="1045"/>
                  <a:pt x="2277" y="898"/>
                </a:cubicBezTo>
                <a:close/>
                <a:moveTo>
                  <a:pt x="2927" y="1810"/>
                </a:moveTo>
                <a:cubicBezTo>
                  <a:pt x="3078" y="1650"/>
                  <a:pt x="3185" y="1498"/>
                  <a:pt x="3247" y="1353"/>
                </a:cubicBezTo>
                <a:cubicBezTo>
                  <a:pt x="3310" y="1208"/>
                  <a:pt x="3313" y="1088"/>
                  <a:pt x="3259" y="992"/>
                </a:cubicBezTo>
                <a:cubicBezTo>
                  <a:pt x="3204" y="898"/>
                  <a:pt x="3098" y="841"/>
                  <a:pt x="2941" y="823"/>
                </a:cubicBezTo>
                <a:cubicBezTo>
                  <a:pt x="2784" y="805"/>
                  <a:pt x="2598" y="821"/>
                  <a:pt x="2384" y="871"/>
                </a:cubicBezTo>
                <a:cubicBezTo>
                  <a:pt x="2434" y="1047"/>
                  <a:pt x="2470" y="1237"/>
                  <a:pt x="2490" y="1439"/>
                </a:cubicBezTo>
                <a:cubicBezTo>
                  <a:pt x="2649" y="1554"/>
                  <a:pt x="2794" y="1677"/>
                  <a:pt x="2927" y="1810"/>
                </a:cubicBezTo>
                <a:close/>
                <a:moveTo>
                  <a:pt x="2940" y="2958"/>
                </a:moveTo>
                <a:cubicBezTo>
                  <a:pt x="3097" y="2939"/>
                  <a:pt x="3202" y="2882"/>
                  <a:pt x="3257" y="2788"/>
                </a:cubicBezTo>
                <a:cubicBezTo>
                  <a:pt x="3311" y="2693"/>
                  <a:pt x="3308" y="2574"/>
                  <a:pt x="3246" y="2429"/>
                </a:cubicBezTo>
                <a:cubicBezTo>
                  <a:pt x="3183" y="2284"/>
                  <a:pt x="3077" y="2131"/>
                  <a:pt x="2927" y="1970"/>
                </a:cubicBezTo>
                <a:cubicBezTo>
                  <a:pt x="2797" y="2101"/>
                  <a:pt x="2651" y="2226"/>
                  <a:pt x="2488" y="2345"/>
                </a:cubicBezTo>
                <a:cubicBezTo>
                  <a:pt x="2467" y="2541"/>
                  <a:pt x="2433" y="2728"/>
                  <a:pt x="2384" y="2909"/>
                </a:cubicBezTo>
                <a:cubicBezTo>
                  <a:pt x="2598" y="2961"/>
                  <a:pt x="2784" y="2977"/>
                  <a:pt x="2940" y="2958"/>
                </a:cubicBezTo>
                <a:close/>
                <a:moveTo>
                  <a:pt x="2686" y="2041"/>
                </a:moveTo>
                <a:cubicBezTo>
                  <a:pt x="2744" y="1991"/>
                  <a:pt x="2798" y="1941"/>
                  <a:pt x="2847" y="1890"/>
                </a:cubicBezTo>
                <a:cubicBezTo>
                  <a:pt x="2754" y="1798"/>
                  <a:pt x="2640" y="1701"/>
                  <a:pt x="2504" y="1597"/>
                </a:cubicBezTo>
                <a:cubicBezTo>
                  <a:pt x="2511" y="1706"/>
                  <a:pt x="2515" y="1803"/>
                  <a:pt x="2515" y="1888"/>
                </a:cubicBezTo>
                <a:cubicBezTo>
                  <a:pt x="2515" y="1982"/>
                  <a:pt x="2511" y="2084"/>
                  <a:pt x="2504" y="2193"/>
                </a:cubicBezTo>
                <a:cubicBezTo>
                  <a:pt x="2567" y="2141"/>
                  <a:pt x="2628" y="2091"/>
                  <a:pt x="2686" y="2041"/>
                </a:cubicBezTo>
                <a:close/>
              </a:path>
            </a:pathLst>
          </a:custGeom>
          <a:solidFill>
            <a:srgbClr val="FFFFFF"/>
          </a:solidFill>
          <a:ln>
            <a:noFill/>
          </a:ln>
        </p:spPr>
        <p:txBody>
          <a:bodyPr anchor="ctr" anchorCtr="1">
            <a:normAutofit fontScale="60000" lnSpcReduction="20000"/>
          </a:bodyPr>
          <a:p>
            <a:endParaRPr lang="zh-CN" altLang="en-US">
              <a:ea typeface="黑体" panose="02010609060101010101" charset="-122"/>
              <a:sym typeface="Arial" panose="020B0604020202020204" pitchFamily="34" charset="0"/>
            </a:endParaRPr>
          </a:p>
        </p:txBody>
      </p:sp>
      <p:sp>
        <p:nvSpPr>
          <p:cNvPr id="37" name="文本框 36"/>
          <p:cNvSpPr txBox="1"/>
          <p:nvPr>
            <p:custDataLst>
              <p:tags r:id="rId25"/>
            </p:custDataLst>
          </p:nvPr>
        </p:nvSpPr>
        <p:spPr>
          <a:xfrm>
            <a:off x="8991600" y="3397250"/>
            <a:ext cx="1757680" cy="848995"/>
          </a:xfrm>
          <a:prstGeom prst="rect">
            <a:avLst/>
          </a:prstGeom>
          <a:noFill/>
        </p:spPr>
        <p:txBody>
          <a:bodyPr wrap="square" rtlCol="0"/>
          <a:p>
            <a:pPr algn="l"/>
            <a:r>
              <a:rPr lang="en-US" altLang="zh-CN" sz="1800">
                <a:solidFill>
                  <a:srgbClr val="6D82D1"/>
                </a:solidFill>
                <a:latin typeface="Arial" panose="020B0604020202020204" pitchFamily="34" charset="0"/>
                <a:ea typeface="+mn-ea"/>
                <a:cs typeface="+mn-ea"/>
                <a:sym typeface="Arial" panose="020B0604020202020204" pitchFamily="34" charset="0"/>
              </a:rPr>
              <a:t>5. 根据总账科目的余额填列</a:t>
            </a:r>
            <a:endParaRPr lang="en-US" altLang="zh-CN" sz="1800">
              <a:solidFill>
                <a:srgbClr val="6D82D1"/>
              </a:solidFill>
              <a:latin typeface="Arial" panose="020B0604020202020204" pitchFamily="34" charset="0"/>
              <a:ea typeface="+mn-ea"/>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682480" y="1346835"/>
            <a:ext cx="921385" cy="4165600"/>
          </a:xfrm>
          <a:prstGeom prst="rect">
            <a:avLst/>
          </a:prstGeom>
          <a:noFill/>
        </p:spPr>
        <p:txBody>
          <a:bodyPr vert="eaVert" wrap="square" rtlCol="0" anchor="t" anchorCtr="0">
            <a:spAutoFit/>
          </a:bodyPr>
          <a:p>
            <a:pPr algn="l"/>
            <a:r>
              <a:rPr lang="zh-CN" altLang="en-US" sz="4800" dirty="0">
                <a:solidFill>
                  <a:schemeClr val="tx2"/>
                </a:solidFill>
                <a:latin typeface="黑体" panose="02010609060101010101" charset="-122"/>
                <a:ea typeface="黑体" panose="02010609060101010101" charset="-122"/>
                <a:sym typeface="+mn-ea"/>
              </a:rPr>
              <a:t>利润表的编制</a:t>
            </a:r>
            <a:endParaRPr lang="zh-CN" altLang="en-US" sz="4800" dirty="0">
              <a:solidFill>
                <a:schemeClr val="tx2"/>
              </a:solidFill>
              <a:latin typeface="黑体" panose="02010609060101010101" charset="-122"/>
              <a:ea typeface="黑体" panose="02010609060101010101"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黑体" panose="02010609060101010101" charset="-122"/>
                <a:ea typeface="黑体" panose="02010609060101010101" charset="-122"/>
              </a:rPr>
              <a:t>任务三</a:t>
            </a:r>
            <a:endParaRPr lang="zh-CN" altLang="en-US" sz="5400" b="1">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13435" y="544830"/>
            <a:ext cx="56172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一、利润表的概念</a:t>
            </a:r>
            <a:endParaRPr lang="zh-CN" altLang="en-US" sz="2600" dirty="0">
              <a:latin typeface="黑体" panose="02010609060101010101" charset="-122"/>
              <a:ea typeface="黑体" panose="02010609060101010101" charset="-122"/>
              <a:sym typeface="+mn-ea"/>
            </a:endParaRPr>
          </a:p>
        </p:txBody>
      </p:sp>
      <p:pic>
        <p:nvPicPr>
          <p:cNvPr id="2" name="图片 1" descr="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rot="2700000">
            <a:off x="5750312" y="3687452"/>
            <a:ext cx="2857500" cy="2143125"/>
          </a:xfrm>
          <a:prstGeom prst="rect">
            <a:avLst/>
          </a:prstGeom>
        </p:spPr>
      </p:pic>
      <p:pic>
        <p:nvPicPr>
          <p:cNvPr id="19" name="图片 18" descr="1"/>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rot="9900000">
            <a:off x="3617501" y="3538379"/>
            <a:ext cx="2857500" cy="2143125"/>
          </a:xfrm>
          <a:prstGeom prst="rect">
            <a:avLst/>
          </a:prstGeom>
        </p:spPr>
      </p:pic>
      <p:pic>
        <p:nvPicPr>
          <p:cNvPr id="21" name="图片 20" descr="1"/>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rot="17100000">
            <a:off x="4920985" y="1810129"/>
            <a:ext cx="2857500" cy="2143125"/>
          </a:xfrm>
          <a:prstGeom prst="rect">
            <a:avLst/>
          </a:prstGeom>
        </p:spPr>
      </p:pic>
      <p:sp>
        <p:nvSpPr>
          <p:cNvPr id="26" name="文本框 25"/>
          <p:cNvSpPr txBox="1"/>
          <p:nvPr>
            <p:custDataLst>
              <p:tags r:id="rId10"/>
            </p:custDataLst>
          </p:nvPr>
        </p:nvSpPr>
        <p:spPr>
          <a:xfrm>
            <a:off x="8532178" y="4052570"/>
            <a:ext cx="2540000" cy="396134"/>
          </a:xfrm>
          <a:prstGeom prst="rect">
            <a:avLst/>
          </a:prstGeom>
          <a:noFill/>
        </p:spPr>
        <p:txBody>
          <a:bodyPr wrap="square" rtlCol="0" anchor="t">
            <a:normAutofit lnSpcReduction="10000"/>
          </a:bodyPr>
          <a:p>
            <a:pPr>
              <a:lnSpc>
                <a:spcPct val="120000"/>
              </a:lnSpc>
            </a:pPr>
            <a:r>
              <a:rPr lang="zh-CN" altLang="en-US" b="1">
                <a:solidFill>
                  <a:srgbClr val="9FB8CD"/>
                </a:solidFill>
                <a:latin typeface="Arial" panose="020B0604020202020204" pitchFamily="34" charset="0"/>
                <a:ea typeface="微软雅黑" panose="020B0503020204020204" charset="-122"/>
              </a:rPr>
              <a:t>（三）利润表的作用</a:t>
            </a:r>
            <a:endParaRPr lang="zh-CN" altLang="en-US" b="1">
              <a:solidFill>
                <a:srgbClr val="9FB8CD"/>
              </a:solidFill>
              <a:latin typeface="Arial" panose="020B0604020202020204" pitchFamily="34" charset="0"/>
              <a:ea typeface="微软雅黑" panose="020B0503020204020204" charset="-122"/>
            </a:endParaRPr>
          </a:p>
        </p:txBody>
      </p:sp>
      <p:sp>
        <p:nvSpPr>
          <p:cNvPr id="27" name="文本框 26"/>
          <p:cNvSpPr txBox="1"/>
          <p:nvPr>
            <p:custDataLst>
              <p:tags r:id="rId11"/>
            </p:custDataLst>
          </p:nvPr>
        </p:nvSpPr>
        <p:spPr>
          <a:xfrm>
            <a:off x="8469630" y="4448810"/>
            <a:ext cx="3458210" cy="1566545"/>
          </a:xfrm>
          <a:prstGeom prst="rect">
            <a:avLst/>
          </a:prstGeom>
          <a:noFill/>
        </p:spPr>
        <p:txBody>
          <a:bodyPr wrap="square" rtlCol="0" anchor="t"/>
          <a:p>
            <a:pPr>
              <a:lnSpc>
                <a:spcPct val="130000"/>
              </a:lnSpc>
            </a:pPr>
            <a:r>
              <a:rPr lang="zh-CN" altLang="en-US" sz="1600">
                <a:solidFill>
                  <a:sysClr val="windowText" lastClr="000000">
                    <a:lumMod val="65000"/>
                    <a:lumOff val="35000"/>
                  </a:sysClr>
                </a:solidFill>
                <a:latin typeface="Arial" panose="020B0604020202020204" pitchFamily="34" charset="0"/>
                <a:ea typeface="微软雅黑" panose="020B0503020204020204" charset="-122"/>
              </a:rPr>
              <a:t>1. 反映企业的经营成果、预测企业的获利能力</a:t>
            </a:r>
            <a:endParaRPr lang="zh-CN" altLang="en-US" sz="1600">
              <a:solidFill>
                <a:sysClr val="windowText" lastClr="000000">
                  <a:lumMod val="65000"/>
                  <a:lumOff val="35000"/>
                </a:sysClr>
              </a:solidFill>
              <a:latin typeface="Arial" panose="020B0604020202020204" pitchFamily="34" charset="0"/>
              <a:ea typeface="微软雅黑" panose="020B0503020204020204" charset="-122"/>
            </a:endParaRPr>
          </a:p>
          <a:p>
            <a:pPr>
              <a:lnSpc>
                <a:spcPct val="130000"/>
              </a:lnSpc>
            </a:pPr>
            <a:r>
              <a:rPr lang="zh-CN" altLang="en-US" sz="1600">
                <a:solidFill>
                  <a:sysClr val="windowText" lastClr="000000">
                    <a:lumMod val="65000"/>
                    <a:lumOff val="35000"/>
                  </a:sysClr>
                </a:solidFill>
                <a:latin typeface="Arial" panose="020B0604020202020204" pitchFamily="34" charset="0"/>
                <a:ea typeface="微软雅黑" panose="020B0503020204020204" charset="-122"/>
              </a:rPr>
              <a:t>2. 考核评价企业管理人员的经营业绩</a:t>
            </a:r>
            <a:endParaRPr lang="zh-CN" altLang="en-US" sz="1600">
              <a:solidFill>
                <a:sysClr val="windowText" lastClr="000000">
                  <a:lumMod val="65000"/>
                  <a:lumOff val="35000"/>
                </a:sysClr>
              </a:solidFill>
              <a:latin typeface="Arial" panose="020B0604020202020204" pitchFamily="34" charset="0"/>
              <a:ea typeface="微软雅黑" panose="020B0503020204020204" charset="-122"/>
            </a:endParaRPr>
          </a:p>
          <a:p>
            <a:pPr>
              <a:lnSpc>
                <a:spcPct val="130000"/>
              </a:lnSpc>
            </a:pPr>
            <a:r>
              <a:rPr lang="zh-CN" altLang="en-US" sz="1600">
                <a:solidFill>
                  <a:sysClr val="windowText" lastClr="000000">
                    <a:lumMod val="65000"/>
                    <a:lumOff val="35000"/>
                  </a:sysClr>
                </a:solidFill>
                <a:latin typeface="Arial" panose="020B0604020202020204" pitchFamily="34" charset="0"/>
                <a:ea typeface="微软雅黑" panose="020B0503020204020204" charset="-122"/>
              </a:rPr>
              <a:t>3. 评价企业的经济效益、预测企业的盈利趋势</a:t>
            </a:r>
            <a:endParaRPr lang="zh-CN" altLang="en-US" sz="1600">
              <a:solidFill>
                <a:sysClr val="windowText" lastClr="000000">
                  <a:lumMod val="65000"/>
                  <a:lumOff val="35000"/>
                </a:sysClr>
              </a:solidFill>
              <a:latin typeface="Arial" panose="020B0604020202020204" pitchFamily="34" charset="0"/>
              <a:ea typeface="微软雅黑" panose="020B0503020204020204" charset="-122"/>
            </a:endParaRPr>
          </a:p>
        </p:txBody>
      </p:sp>
      <p:sp>
        <p:nvSpPr>
          <p:cNvPr id="28" name="文本框 27"/>
          <p:cNvSpPr txBox="1"/>
          <p:nvPr>
            <p:custDataLst>
              <p:tags r:id="rId12"/>
            </p:custDataLst>
          </p:nvPr>
        </p:nvSpPr>
        <p:spPr>
          <a:xfrm>
            <a:off x="7754938" y="1710690"/>
            <a:ext cx="2540000" cy="396134"/>
          </a:xfrm>
          <a:prstGeom prst="rect">
            <a:avLst/>
          </a:prstGeom>
          <a:noFill/>
        </p:spPr>
        <p:txBody>
          <a:bodyPr wrap="square" rtlCol="0" anchor="t">
            <a:normAutofit fontScale="90000"/>
          </a:bodyPr>
          <a:p>
            <a:pPr algn="l">
              <a:lnSpc>
                <a:spcPct val="120000"/>
              </a:lnSpc>
            </a:pPr>
            <a:r>
              <a:rPr lang="zh-CN" altLang="en-US" b="1">
                <a:solidFill>
                  <a:srgbClr val="727CA3"/>
                </a:solidFill>
                <a:latin typeface="Arial" panose="020B0604020202020204" pitchFamily="34" charset="0"/>
                <a:ea typeface="微软雅黑" panose="020B0503020204020204" charset="-122"/>
              </a:rPr>
              <a:t>（二）利润表的编制依据</a:t>
            </a:r>
            <a:endParaRPr lang="zh-CN" altLang="en-US" b="1">
              <a:solidFill>
                <a:srgbClr val="727CA3"/>
              </a:solidFill>
              <a:latin typeface="Arial" panose="020B0604020202020204" pitchFamily="34" charset="0"/>
              <a:ea typeface="微软雅黑" panose="020B0503020204020204" charset="-122"/>
            </a:endParaRPr>
          </a:p>
        </p:txBody>
      </p:sp>
      <p:sp>
        <p:nvSpPr>
          <p:cNvPr id="30" name="文本框 29"/>
          <p:cNvSpPr txBox="1"/>
          <p:nvPr>
            <p:custDataLst>
              <p:tags r:id="rId13"/>
            </p:custDataLst>
          </p:nvPr>
        </p:nvSpPr>
        <p:spPr>
          <a:xfrm>
            <a:off x="7755255" y="2070735"/>
            <a:ext cx="3587115" cy="1581785"/>
          </a:xfrm>
          <a:prstGeom prst="rect">
            <a:avLst/>
          </a:prstGeom>
          <a:noFill/>
        </p:spPr>
        <p:txBody>
          <a:bodyPr wrap="square" rtlCol="0" anchor="t"/>
          <a:p>
            <a:pPr algn="l">
              <a:lnSpc>
                <a:spcPct val="130000"/>
              </a:lnSpc>
            </a:pPr>
            <a:r>
              <a:rPr lang="zh-CN" altLang="en-US" sz="1600">
                <a:solidFill>
                  <a:sysClr val="windowText" lastClr="000000">
                    <a:lumMod val="65000"/>
                    <a:lumOff val="35000"/>
                  </a:sysClr>
                </a:solidFill>
                <a:latin typeface="Arial" panose="020B0604020202020204" pitchFamily="34" charset="0"/>
                <a:ea typeface="微软雅黑" panose="020B0503020204020204" charset="-122"/>
              </a:rPr>
              <a:t>利润表主要提供企业经营成果方面的信息，即某一会计期间企业的收入、费用、利润或亏损的数额及构成情况。编制利润表的理论依据是：</a:t>
            </a:r>
            <a:endParaRPr lang="zh-CN" altLang="en-US" sz="1600">
              <a:solidFill>
                <a:sysClr val="windowText" lastClr="000000">
                  <a:lumMod val="65000"/>
                  <a:lumOff val="35000"/>
                </a:sysClr>
              </a:solidFill>
              <a:latin typeface="Arial" panose="020B0604020202020204" pitchFamily="34" charset="0"/>
              <a:ea typeface="微软雅黑" panose="020B0503020204020204" charset="-122"/>
            </a:endParaRPr>
          </a:p>
          <a:p>
            <a:pPr algn="l">
              <a:lnSpc>
                <a:spcPct val="130000"/>
              </a:lnSpc>
            </a:pPr>
            <a:r>
              <a:rPr lang="zh-CN" altLang="en-US" sz="1600">
                <a:solidFill>
                  <a:sysClr val="windowText" lastClr="000000">
                    <a:lumMod val="65000"/>
                    <a:lumOff val="35000"/>
                  </a:sysClr>
                </a:solidFill>
                <a:latin typeface="Arial" panose="020B0604020202020204" pitchFamily="34" charset="0"/>
                <a:ea typeface="微软雅黑" panose="020B0503020204020204" charset="-122"/>
              </a:rPr>
              <a:t>利润 = 收入 - 费用</a:t>
            </a:r>
            <a:endParaRPr lang="zh-CN" altLang="en-US" sz="1600">
              <a:solidFill>
                <a:sysClr val="windowText" lastClr="000000">
                  <a:lumMod val="65000"/>
                  <a:lumOff val="35000"/>
                </a:sysClr>
              </a:solidFill>
              <a:latin typeface="Arial" panose="020B0604020202020204" pitchFamily="34" charset="0"/>
              <a:ea typeface="微软雅黑" panose="020B0503020204020204" charset="-122"/>
            </a:endParaRPr>
          </a:p>
        </p:txBody>
      </p:sp>
      <p:sp>
        <p:nvSpPr>
          <p:cNvPr id="32" name="文本框 31"/>
          <p:cNvSpPr txBox="1"/>
          <p:nvPr>
            <p:custDataLst>
              <p:tags r:id="rId14"/>
            </p:custDataLst>
          </p:nvPr>
        </p:nvSpPr>
        <p:spPr>
          <a:xfrm>
            <a:off x="848678" y="3873500"/>
            <a:ext cx="2540000" cy="396134"/>
          </a:xfrm>
          <a:prstGeom prst="rect">
            <a:avLst/>
          </a:prstGeom>
          <a:noFill/>
        </p:spPr>
        <p:txBody>
          <a:bodyPr wrap="square" rtlCol="0" anchor="t">
            <a:normAutofit lnSpcReduction="10000"/>
          </a:bodyPr>
          <a:p>
            <a:pPr algn="l">
              <a:lnSpc>
                <a:spcPct val="120000"/>
              </a:lnSpc>
            </a:pPr>
            <a:r>
              <a:rPr lang="zh-CN" altLang="en-US" b="1" dirty="0">
                <a:solidFill>
                  <a:srgbClr val="D2DA7A"/>
                </a:solidFill>
                <a:latin typeface="Arial" panose="020B0604020202020204" pitchFamily="34" charset="0"/>
                <a:ea typeface="微软雅黑" panose="020B0503020204020204" charset="-122"/>
              </a:rPr>
              <a:t>（一）利润表的概念</a:t>
            </a:r>
            <a:endParaRPr lang="zh-CN" altLang="en-US" b="1" dirty="0">
              <a:solidFill>
                <a:srgbClr val="D2DA7A"/>
              </a:solidFill>
              <a:latin typeface="Arial" panose="020B0604020202020204" pitchFamily="34" charset="0"/>
              <a:ea typeface="微软雅黑" panose="020B0503020204020204" charset="-122"/>
            </a:endParaRPr>
          </a:p>
        </p:txBody>
      </p:sp>
      <p:sp>
        <p:nvSpPr>
          <p:cNvPr id="34" name="文本框 33"/>
          <p:cNvSpPr txBox="1"/>
          <p:nvPr>
            <p:custDataLst>
              <p:tags r:id="rId15"/>
            </p:custDataLst>
          </p:nvPr>
        </p:nvSpPr>
        <p:spPr>
          <a:xfrm>
            <a:off x="848678" y="4233545"/>
            <a:ext cx="2540000" cy="1534302"/>
          </a:xfrm>
          <a:prstGeom prst="rect">
            <a:avLst/>
          </a:prstGeom>
          <a:noFill/>
        </p:spPr>
        <p:txBody>
          <a:bodyPr wrap="square" rtlCol="0" anchor="t">
            <a:noAutofit/>
          </a:bodyPr>
          <a:p>
            <a:pPr algn="l">
              <a:lnSpc>
                <a:spcPct val="140000"/>
              </a:lnSpc>
            </a:pPr>
            <a:r>
              <a:rPr lang="zh-CN" altLang="en-US" sz="1600">
                <a:solidFill>
                  <a:sysClr val="windowText" lastClr="000000">
                    <a:lumMod val="65000"/>
                    <a:lumOff val="35000"/>
                  </a:sysClr>
                </a:solidFill>
                <a:latin typeface="Arial" panose="020B0604020202020204" pitchFamily="34" charset="0"/>
                <a:ea typeface="微软雅黑" panose="020B0503020204020204" charset="-122"/>
              </a:rPr>
              <a:t>利润表是反映企业在一定会计期间经营成果的财务报表，由于它反映的是某</a:t>
            </a:r>
            <a:endParaRPr lang="zh-CN" altLang="en-US" sz="1600">
              <a:solidFill>
                <a:sysClr val="windowText" lastClr="000000">
                  <a:lumMod val="65000"/>
                  <a:lumOff val="35000"/>
                </a:sysClr>
              </a:solidFill>
              <a:latin typeface="Arial" panose="020B0604020202020204" pitchFamily="34" charset="0"/>
              <a:ea typeface="微软雅黑" panose="020B0503020204020204" charset="-122"/>
            </a:endParaRPr>
          </a:p>
          <a:p>
            <a:pPr algn="l">
              <a:lnSpc>
                <a:spcPct val="140000"/>
              </a:lnSpc>
            </a:pPr>
            <a:r>
              <a:rPr lang="zh-CN" altLang="en-US" sz="1600">
                <a:solidFill>
                  <a:sysClr val="windowText" lastClr="000000">
                    <a:lumMod val="65000"/>
                    <a:lumOff val="35000"/>
                  </a:sysClr>
                </a:solidFill>
                <a:latin typeface="Arial" panose="020B0604020202020204" pitchFamily="34" charset="0"/>
                <a:ea typeface="微软雅黑" panose="020B0503020204020204" charset="-122"/>
              </a:rPr>
              <a:t>一期间的情况，所以利润表是一张动态财务报表。</a:t>
            </a:r>
            <a:endParaRPr lang="zh-CN" altLang="en-US" sz="1600">
              <a:solidFill>
                <a:sysClr val="windowText" lastClr="000000">
                  <a:lumMod val="65000"/>
                  <a:lumOff val="35000"/>
                </a:sysClr>
              </a:solidFill>
              <a:latin typeface="Arial" panose="020B0604020202020204" pitchFamily="34" charset="0"/>
              <a:ea typeface="微软雅黑" panose="020B0503020204020204" charset="-122"/>
            </a:endParaRPr>
          </a:p>
        </p:txBody>
      </p:sp>
      <p:pic>
        <p:nvPicPr>
          <p:cNvPr id="36" name="图片 35" descr="17420514"/>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6793548" y="1969135"/>
            <a:ext cx="576000" cy="576000"/>
          </a:xfrm>
          <a:prstGeom prst="rect">
            <a:avLst/>
          </a:prstGeom>
        </p:spPr>
      </p:pic>
      <p:pic>
        <p:nvPicPr>
          <p:cNvPr id="38" name="图片 37" descr="17420522"/>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7178993" y="5438775"/>
            <a:ext cx="576000" cy="576000"/>
          </a:xfrm>
          <a:prstGeom prst="rect">
            <a:avLst/>
          </a:prstGeom>
        </p:spPr>
      </p:pic>
      <p:pic>
        <p:nvPicPr>
          <p:cNvPr id="39" name="图片 38" descr="17420509"/>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3951288" y="3963035"/>
            <a:ext cx="576000" cy="576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51485" y="1300480"/>
            <a:ext cx="5953125" cy="829945"/>
          </a:xfrm>
          <a:prstGeom prst="rect">
            <a:avLst/>
          </a:prstGeom>
          <a:noFill/>
        </p:spPr>
        <p:txBody>
          <a:bodyPr wrap="square" rtlCol="0">
            <a:spAutoFit/>
          </a:bodyPr>
          <a:lstStyle/>
          <a:p>
            <a:pPr>
              <a:lnSpc>
                <a:spcPct val="150000"/>
              </a:lnSpc>
            </a:pPr>
            <a:r>
              <a:rPr lang="en-US" sz="1600" spc="300" dirty="0" smtClean="0">
                <a:solidFill>
                  <a:schemeClr val="tx2"/>
                </a:solidFill>
                <a:latin typeface="黑体" panose="02010609060101010101" charset="-122"/>
                <a:ea typeface="黑体" panose="02010609060101010101" charset="-122"/>
              </a:rPr>
              <a:t>（一）利润表的内容</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利润表包括以下内容。</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95" y="599440"/>
            <a:ext cx="520827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二、利润表的内容和结构</a:t>
            </a:r>
            <a:endParaRPr lang="zh-CN" altLang="en-US" sz="2600" dirty="0">
              <a:latin typeface="黑体" panose="02010609060101010101" charset="-122"/>
              <a:ea typeface="黑体" panose="02010609060101010101" charset="-122"/>
            </a:endParaRPr>
          </a:p>
        </p:txBody>
      </p:sp>
      <p:cxnSp>
        <p:nvCxnSpPr>
          <p:cNvPr id="22" name="直接连接符 21"/>
          <p:cNvCxnSpPr/>
          <p:nvPr>
            <p:custDataLst>
              <p:tags r:id="rId1"/>
            </p:custDataLst>
          </p:nvPr>
        </p:nvCxnSpPr>
        <p:spPr>
          <a:xfrm flipH="1">
            <a:off x="620713" y="5213294"/>
            <a:ext cx="10843895" cy="0"/>
          </a:xfrm>
          <a:prstGeom prst="line">
            <a:avLst/>
          </a:prstGeom>
          <a:noFill/>
          <a:ln w="19050" cap="flat" cmpd="sng" algn="ctr">
            <a:solidFill>
              <a:srgbClr val="000000">
                <a:lumMod val="50000"/>
                <a:lumOff val="50000"/>
              </a:srgbClr>
            </a:solidFill>
            <a:prstDash val="solid"/>
            <a:miter lim="800000"/>
          </a:ln>
          <a:effectLst/>
        </p:spPr>
      </p:cxnSp>
      <p:sp>
        <p:nvSpPr>
          <p:cNvPr id="3" name="圆角矩形 2"/>
          <p:cNvSpPr/>
          <p:nvPr>
            <p:custDataLst>
              <p:tags r:id="rId2"/>
            </p:custDataLst>
          </p:nvPr>
        </p:nvSpPr>
        <p:spPr>
          <a:xfrm>
            <a:off x="1053921" y="2219672"/>
            <a:ext cx="1729447" cy="2442931"/>
          </a:xfrm>
          <a:prstGeom prst="roundRect">
            <a:avLst/>
          </a:prstGeom>
          <a:solidFill>
            <a:srgbClr val="1F74AD">
              <a:lumMod val="20000"/>
              <a:lumOff val="80000"/>
            </a:srgbClr>
          </a:solidFill>
          <a:ln w="38100" cap="flat" cmpd="sng" algn="ctr">
            <a:noFill/>
            <a:prstDash val="solid"/>
            <a:miter lim="800000"/>
          </a:ln>
          <a:effectLst/>
        </p:spPr>
        <p:txBody>
          <a:bodyPr rtlCol="0" anchor="ctr">
            <a:normAutofit lnSpcReduction="10000"/>
          </a:bodyPr>
          <a:p>
            <a:pPr algn="l">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营业收入是企业正常的生产经营活动所产生的收入。营业收入包括主营业务收入和其他业务收入。</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4" name="泪滴形 3"/>
          <p:cNvSpPr/>
          <p:nvPr>
            <p:custDataLst>
              <p:tags r:id="rId3"/>
            </p:custDataLst>
          </p:nvPr>
        </p:nvSpPr>
        <p:spPr>
          <a:xfrm rot="8100000">
            <a:off x="1669743" y="4410614"/>
            <a:ext cx="506127" cy="506127"/>
          </a:xfrm>
          <a:prstGeom prst="teardrop">
            <a:avLst>
              <a:gd name="adj" fmla="val 125412"/>
            </a:avLst>
          </a:prstGeom>
          <a:solidFill>
            <a:srgbClr val="1F74AD"/>
          </a:solidFill>
          <a:ln w="38100" cap="flat" cmpd="sng" algn="ctr">
            <a:solidFill>
              <a:sysClr val="window" lastClr="FFFFFF">
                <a:lumMod val="95000"/>
              </a:sysClr>
            </a:solidFill>
            <a:prstDash val="solid"/>
            <a:miter lim="800000"/>
          </a:ln>
          <a:effectLst/>
        </p:spPr>
        <p:txBody>
          <a:bodyPr rtlCol="0" anchor="ctr">
            <a:normAutofit fontScale="90000" lnSpcReduction="20000"/>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椭圆 4"/>
          <p:cNvSpPr/>
          <p:nvPr>
            <p:custDataLst>
              <p:tags r:id="rId4"/>
            </p:custDataLst>
          </p:nvPr>
        </p:nvSpPr>
        <p:spPr>
          <a:xfrm rot="8100000">
            <a:off x="1787208" y="4528079"/>
            <a:ext cx="262872" cy="262872"/>
          </a:xfrm>
          <a:prstGeom prst="ellipse">
            <a:avLst/>
          </a:prstGeom>
          <a:solidFill>
            <a:sysClr val="window" lastClr="FFFFFF">
              <a:lumMod val="95000"/>
            </a:sysClr>
          </a:solidFill>
          <a:ln w="12700" cap="flat" cmpd="sng" algn="ctr">
            <a:noFill/>
            <a:prstDash val="solid"/>
            <a:miter lim="800000"/>
          </a:ln>
          <a:effectLst/>
        </p:spPr>
        <p:txBody>
          <a:bodyPr rtlCol="0" anchor="ctr">
            <a:normAutofit fontScale="30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椭圆 5"/>
          <p:cNvSpPr/>
          <p:nvPr>
            <p:custDataLst>
              <p:tags r:id="rId5"/>
            </p:custDataLst>
          </p:nvPr>
        </p:nvSpPr>
        <p:spPr>
          <a:xfrm>
            <a:off x="1871291" y="5161778"/>
            <a:ext cx="103031" cy="103031"/>
          </a:xfrm>
          <a:prstGeom prst="ellipse">
            <a:avLst/>
          </a:prstGeom>
          <a:solidFill>
            <a:sysClr val="window" lastClr="FFFFFF">
              <a:lumMod val="95000"/>
            </a:sysClr>
          </a:solidFill>
          <a:ln w="38100" cap="flat" cmpd="sng" algn="ctr">
            <a:solidFill>
              <a:srgbClr val="000000">
                <a:lumMod val="50000"/>
                <a:lumOff val="50000"/>
              </a:srgbClr>
            </a:solidFill>
            <a:prstDash val="solid"/>
            <a:miter lim="800000"/>
          </a:ln>
          <a:effectLst/>
        </p:spPr>
        <p:txBody>
          <a:bodyPr rtlCol="0" anchor="ctr">
            <a:normAutofit fontScale="25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文本框 26"/>
          <p:cNvSpPr txBox="1"/>
          <p:nvPr>
            <p:custDataLst>
              <p:tags r:id="rId6"/>
            </p:custDataLst>
          </p:nvPr>
        </p:nvSpPr>
        <p:spPr>
          <a:xfrm>
            <a:off x="994284" y="5565343"/>
            <a:ext cx="1843153" cy="766486"/>
          </a:xfrm>
          <a:prstGeom prst="rect">
            <a:avLst/>
          </a:prstGeom>
          <a:noFill/>
        </p:spPr>
        <p:txBody>
          <a:bodyPr wrap="square" rtlCol="0">
            <a:normAutofit/>
          </a:bodyPr>
          <a:p>
            <a:pPr algn="ctr">
              <a:lnSpc>
                <a:spcPct val="120000"/>
              </a:lnSpc>
            </a:pPr>
            <a:r>
              <a:rPr lang="zh-CN" altLang="en-US" sz="20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1. 营业收入</a:t>
            </a:r>
            <a:endParaRPr lang="zh-CN" altLang="en-US" sz="20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18" name="圆角矩形 17"/>
          <p:cNvSpPr/>
          <p:nvPr>
            <p:custDataLst>
              <p:tags r:id="rId7"/>
            </p:custDataLst>
          </p:nvPr>
        </p:nvSpPr>
        <p:spPr>
          <a:xfrm>
            <a:off x="2952115" y="2219960"/>
            <a:ext cx="1954530" cy="2442845"/>
          </a:xfrm>
          <a:prstGeom prst="roundRect">
            <a:avLst/>
          </a:prstGeom>
          <a:solidFill>
            <a:srgbClr val="3498DB">
              <a:lumMod val="20000"/>
              <a:lumOff val="80000"/>
            </a:srgbClr>
          </a:solidFill>
          <a:ln w="38100" cap="flat" cmpd="sng" algn="ctr">
            <a:noFill/>
            <a:prstDash val="solid"/>
            <a:miter lim="800000"/>
          </a:ln>
          <a:effectLst/>
        </p:spPr>
        <p:txBody>
          <a:bodyPr rtlCol="0" anchor="ctr">
            <a:normAutofit fontScale="90000" lnSpcReduction="10000"/>
          </a:bodyPr>
          <a:p>
            <a:pPr algn="l">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营业利润是企业在营业收入的基础上，扣除营业成本、税金及附加、期间费用、资产减值损失，再加上投资收益和公允价值变动损益后的结果。</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19" name="泪滴形 18"/>
          <p:cNvSpPr/>
          <p:nvPr>
            <p:custDataLst>
              <p:tags r:id="rId8"/>
            </p:custDataLst>
          </p:nvPr>
        </p:nvSpPr>
        <p:spPr>
          <a:xfrm rot="8100000">
            <a:off x="3736154" y="4410614"/>
            <a:ext cx="506127" cy="506127"/>
          </a:xfrm>
          <a:prstGeom prst="teardrop">
            <a:avLst>
              <a:gd name="adj" fmla="val 125412"/>
            </a:avLst>
          </a:prstGeom>
          <a:solidFill>
            <a:srgbClr val="3498DB"/>
          </a:solidFill>
          <a:ln w="38100" cap="flat" cmpd="sng" algn="ctr">
            <a:solidFill>
              <a:sysClr val="window" lastClr="FFFFFF">
                <a:lumMod val="95000"/>
              </a:sysClr>
            </a:solidFill>
            <a:prstDash val="solid"/>
            <a:miter lim="800000"/>
          </a:ln>
          <a:effectLst/>
        </p:spPr>
        <p:txBody>
          <a:bodyPr rtlCol="0" anchor="ctr">
            <a:normAutofit/>
          </a:bodyPr>
          <a:p>
            <a:pPr algn="ctr">
              <a:lnSpc>
                <a:spcPct val="12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20" name="椭圆 19"/>
          <p:cNvSpPr/>
          <p:nvPr>
            <p:custDataLst>
              <p:tags r:id="rId9"/>
            </p:custDataLst>
          </p:nvPr>
        </p:nvSpPr>
        <p:spPr>
          <a:xfrm rot="8100000">
            <a:off x="3853619" y="4528079"/>
            <a:ext cx="262872" cy="262872"/>
          </a:xfrm>
          <a:prstGeom prst="ellipse">
            <a:avLst/>
          </a:prstGeom>
          <a:solidFill>
            <a:sysClr val="window" lastClr="FFFFFF">
              <a:lumMod val="95000"/>
            </a:sysClr>
          </a:solidFill>
          <a:ln w="12700" cap="flat" cmpd="sng" algn="ctr">
            <a:noFill/>
            <a:prstDash val="solid"/>
            <a:miter lim="800000"/>
          </a:ln>
          <a:effectLst/>
        </p:spPr>
        <p:txBody>
          <a:bodyPr rtlCol="0" anchor="ctr">
            <a:normAutofit fontScale="375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21" name="椭圆 20"/>
          <p:cNvSpPr/>
          <p:nvPr>
            <p:custDataLst>
              <p:tags r:id="rId10"/>
            </p:custDataLst>
          </p:nvPr>
        </p:nvSpPr>
        <p:spPr>
          <a:xfrm>
            <a:off x="3937701" y="5161778"/>
            <a:ext cx="103031" cy="103031"/>
          </a:xfrm>
          <a:prstGeom prst="ellipse">
            <a:avLst/>
          </a:prstGeom>
          <a:solidFill>
            <a:sysClr val="window" lastClr="FFFFFF">
              <a:lumMod val="95000"/>
            </a:sysClr>
          </a:solidFill>
          <a:ln w="38100" cap="flat" cmpd="sng" algn="ctr">
            <a:solidFill>
              <a:srgbClr val="000000">
                <a:lumMod val="50000"/>
                <a:lumOff val="50000"/>
              </a:srgbClr>
            </a:solidFill>
            <a:prstDash val="solid"/>
            <a:miter lim="800000"/>
          </a:ln>
          <a:effectLst/>
        </p:spPr>
        <p:txBody>
          <a:bodyPr rtlCol="0" anchor="ctr">
            <a:normAutofit fontScale="250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26" name="圆角矩形 25"/>
          <p:cNvSpPr/>
          <p:nvPr>
            <p:custDataLst>
              <p:tags r:id="rId11"/>
            </p:custDataLst>
          </p:nvPr>
        </p:nvSpPr>
        <p:spPr>
          <a:xfrm>
            <a:off x="5186743" y="2219672"/>
            <a:ext cx="1729447" cy="2442931"/>
          </a:xfrm>
          <a:prstGeom prst="roundRect">
            <a:avLst/>
          </a:prstGeom>
          <a:solidFill>
            <a:srgbClr val="1AA3AA">
              <a:lumMod val="20000"/>
              <a:lumOff val="80000"/>
            </a:srgbClr>
          </a:solidFill>
          <a:ln w="38100" cap="flat" cmpd="sng" algn="ctr">
            <a:noFill/>
            <a:prstDash val="solid"/>
            <a:miter lim="800000"/>
          </a:ln>
          <a:effectLst/>
        </p:spPr>
        <p:txBody>
          <a:bodyPr rtlCol="0" anchor="ctr">
            <a:normAutofit/>
          </a:bodyPr>
          <a:p>
            <a:pPr algn="l">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利润总额是企业在一定时期内实现的盈亏总额，反映企业最终的财务成果。</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9" name="泪滴形 28"/>
          <p:cNvSpPr/>
          <p:nvPr>
            <p:custDataLst>
              <p:tags r:id="rId12"/>
            </p:custDataLst>
          </p:nvPr>
        </p:nvSpPr>
        <p:spPr>
          <a:xfrm rot="8100000">
            <a:off x="5802565" y="4410614"/>
            <a:ext cx="506127" cy="506127"/>
          </a:xfrm>
          <a:prstGeom prst="teardrop">
            <a:avLst>
              <a:gd name="adj" fmla="val 125412"/>
            </a:avLst>
          </a:prstGeom>
          <a:solidFill>
            <a:srgbClr val="1AA3AA"/>
          </a:solidFill>
          <a:ln w="38100" cap="flat" cmpd="sng" algn="ctr">
            <a:solidFill>
              <a:sysClr val="window" lastClr="FFFFFF">
                <a:lumMod val="95000"/>
              </a:sysClr>
            </a:solidFill>
            <a:prstDash val="solid"/>
            <a:miter lim="800000"/>
          </a:ln>
          <a:effectLst/>
        </p:spPr>
        <p:txBody>
          <a:bodyPr rtlCol="0" anchor="ctr">
            <a:normAutofit/>
          </a:bodyPr>
          <a:p>
            <a:pPr algn="ctr">
              <a:lnSpc>
                <a:spcPct val="12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30" name="椭圆 29"/>
          <p:cNvSpPr/>
          <p:nvPr>
            <p:custDataLst>
              <p:tags r:id="rId13"/>
            </p:custDataLst>
          </p:nvPr>
        </p:nvSpPr>
        <p:spPr>
          <a:xfrm rot="8100000">
            <a:off x="5920030" y="4528079"/>
            <a:ext cx="262872" cy="262872"/>
          </a:xfrm>
          <a:prstGeom prst="ellipse">
            <a:avLst/>
          </a:prstGeom>
          <a:solidFill>
            <a:sysClr val="window" lastClr="FFFFFF">
              <a:lumMod val="95000"/>
            </a:sysClr>
          </a:solidFill>
          <a:ln w="12700" cap="flat" cmpd="sng" algn="ctr">
            <a:noFill/>
            <a:prstDash val="solid"/>
            <a:miter lim="800000"/>
          </a:ln>
          <a:effectLst/>
        </p:spPr>
        <p:txBody>
          <a:bodyPr rtlCol="0" anchor="ctr">
            <a:normAutofit fontScale="375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33" name="椭圆 32"/>
          <p:cNvSpPr/>
          <p:nvPr>
            <p:custDataLst>
              <p:tags r:id="rId14"/>
            </p:custDataLst>
          </p:nvPr>
        </p:nvSpPr>
        <p:spPr>
          <a:xfrm>
            <a:off x="6004113" y="5161778"/>
            <a:ext cx="103031" cy="103031"/>
          </a:xfrm>
          <a:prstGeom prst="ellipse">
            <a:avLst/>
          </a:prstGeom>
          <a:solidFill>
            <a:sysClr val="window" lastClr="FFFFFF">
              <a:lumMod val="95000"/>
            </a:sysClr>
          </a:solidFill>
          <a:ln w="38100" cap="flat" cmpd="sng" algn="ctr">
            <a:solidFill>
              <a:srgbClr val="000000">
                <a:lumMod val="50000"/>
                <a:lumOff val="50000"/>
              </a:srgbClr>
            </a:solidFill>
            <a:prstDash val="solid"/>
            <a:miter lim="800000"/>
          </a:ln>
          <a:effectLst/>
        </p:spPr>
        <p:txBody>
          <a:bodyPr rtlCol="0" anchor="ctr">
            <a:normAutofit fontScale="250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38" name="圆角矩形 37"/>
          <p:cNvSpPr/>
          <p:nvPr>
            <p:custDataLst>
              <p:tags r:id="rId15"/>
            </p:custDataLst>
          </p:nvPr>
        </p:nvSpPr>
        <p:spPr>
          <a:xfrm>
            <a:off x="7253153" y="2219672"/>
            <a:ext cx="1729447" cy="2442931"/>
          </a:xfrm>
          <a:prstGeom prst="roundRect">
            <a:avLst/>
          </a:prstGeom>
          <a:solidFill>
            <a:srgbClr val="69A35B">
              <a:lumMod val="20000"/>
              <a:lumOff val="80000"/>
            </a:srgbClr>
          </a:solidFill>
          <a:ln w="38100" cap="flat" cmpd="sng" algn="ctr">
            <a:noFill/>
            <a:prstDash val="solid"/>
            <a:miter lim="800000"/>
          </a:ln>
          <a:effectLst/>
        </p:spPr>
        <p:txBody>
          <a:bodyPr rtlCol="0" anchor="ctr">
            <a:normAutofit/>
          </a:bodyPr>
          <a:p>
            <a:pPr algn="l">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净利润也称为税后利润，是在利润总额的基础上，减去所得税费用后的结果。</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39" name="泪滴形 38"/>
          <p:cNvSpPr/>
          <p:nvPr>
            <p:custDataLst>
              <p:tags r:id="rId16"/>
            </p:custDataLst>
          </p:nvPr>
        </p:nvSpPr>
        <p:spPr>
          <a:xfrm rot="8100000">
            <a:off x="7868975" y="4410614"/>
            <a:ext cx="506127" cy="506127"/>
          </a:xfrm>
          <a:prstGeom prst="teardrop">
            <a:avLst>
              <a:gd name="adj" fmla="val 125412"/>
            </a:avLst>
          </a:prstGeom>
          <a:solidFill>
            <a:srgbClr val="69A35B"/>
          </a:solidFill>
          <a:ln w="38100" cap="flat" cmpd="sng" algn="ctr">
            <a:solidFill>
              <a:sysClr val="window" lastClr="FFFFFF">
                <a:lumMod val="95000"/>
              </a:sysClr>
            </a:solidFill>
            <a:prstDash val="solid"/>
            <a:miter lim="800000"/>
          </a:ln>
          <a:effectLst/>
        </p:spPr>
        <p:txBody>
          <a:bodyPr rtlCol="0" anchor="ctr">
            <a:normAutofit/>
          </a:bodyPr>
          <a:p>
            <a:pPr algn="ctr">
              <a:lnSpc>
                <a:spcPct val="12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40" name="椭圆 39"/>
          <p:cNvSpPr/>
          <p:nvPr>
            <p:custDataLst>
              <p:tags r:id="rId17"/>
            </p:custDataLst>
          </p:nvPr>
        </p:nvSpPr>
        <p:spPr>
          <a:xfrm rot="8100000">
            <a:off x="7986440" y="4528079"/>
            <a:ext cx="262872" cy="262872"/>
          </a:xfrm>
          <a:prstGeom prst="ellipse">
            <a:avLst/>
          </a:prstGeom>
          <a:solidFill>
            <a:sysClr val="window" lastClr="FFFFFF">
              <a:lumMod val="95000"/>
            </a:sysClr>
          </a:solidFill>
          <a:ln w="12700" cap="flat" cmpd="sng" algn="ctr">
            <a:noFill/>
            <a:prstDash val="solid"/>
            <a:miter lim="800000"/>
          </a:ln>
          <a:effectLst/>
        </p:spPr>
        <p:txBody>
          <a:bodyPr rtlCol="0" anchor="ctr">
            <a:normAutofit fontScale="375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41" name="椭圆 40"/>
          <p:cNvSpPr/>
          <p:nvPr>
            <p:custDataLst>
              <p:tags r:id="rId18"/>
            </p:custDataLst>
          </p:nvPr>
        </p:nvSpPr>
        <p:spPr>
          <a:xfrm>
            <a:off x="8070523" y="5161778"/>
            <a:ext cx="103031" cy="103031"/>
          </a:xfrm>
          <a:prstGeom prst="ellipse">
            <a:avLst/>
          </a:prstGeom>
          <a:solidFill>
            <a:sysClr val="window" lastClr="FFFFFF">
              <a:lumMod val="95000"/>
            </a:sysClr>
          </a:solidFill>
          <a:ln w="38100" cap="flat" cmpd="sng" algn="ctr">
            <a:solidFill>
              <a:srgbClr val="000000">
                <a:lumMod val="50000"/>
                <a:lumOff val="50000"/>
              </a:srgbClr>
            </a:solidFill>
            <a:prstDash val="solid"/>
            <a:miter lim="800000"/>
          </a:ln>
          <a:effectLst/>
        </p:spPr>
        <p:txBody>
          <a:bodyPr rtlCol="0" anchor="ctr">
            <a:normAutofit fontScale="250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45" name="圆角矩形 44"/>
          <p:cNvSpPr/>
          <p:nvPr>
            <p:custDataLst>
              <p:tags r:id="rId19"/>
            </p:custDataLst>
          </p:nvPr>
        </p:nvSpPr>
        <p:spPr>
          <a:xfrm>
            <a:off x="9319563" y="2219672"/>
            <a:ext cx="1729447" cy="2442931"/>
          </a:xfrm>
          <a:prstGeom prst="roundRect">
            <a:avLst/>
          </a:prstGeom>
          <a:solidFill>
            <a:srgbClr val="9BBB59">
              <a:lumMod val="20000"/>
              <a:lumOff val="80000"/>
            </a:srgbClr>
          </a:solidFill>
          <a:ln w="38100" cap="flat" cmpd="sng" algn="ctr">
            <a:noFill/>
            <a:prstDash val="solid"/>
            <a:miter lim="800000"/>
          </a:ln>
          <a:effectLst/>
        </p:spPr>
        <p:txBody>
          <a:bodyPr rtlCol="0" anchor="ctr">
            <a:normAutofit/>
          </a:bodyPr>
          <a:p>
            <a:pPr algn="l">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每股收益是指普通股股东每持有一股所能享有的企业净利润或需承担的企业净亏损。</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46" name="泪滴形 45"/>
          <p:cNvSpPr/>
          <p:nvPr>
            <p:custDataLst>
              <p:tags r:id="rId20"/>
            </p:custDataLst>
          </p:nvPr>
        </p:nvSpPr>
        <p:spPr>
          <a:xfrm rot="8100000">
            <a:off x="9935386" y="4410614"/>
            <a:ext cx="506127" cy="506127"/>
          </a:xfrm>
          <a:prstGeom prst="teardrop">
            <a:avLst>
              <a:gd name="adj" fmla="val 125412"/>
            </a:avLst>
          </a:prstGeom>
          <a:solidFill>
            <a:srgbClr val="9BBB59"/>
          </a:solidFill>
          <a:ln w="38100" cap="flat" cmpd="sng" algn="ctr">
            <a:solidFill>
              <a:sysClr val="window" lastClr="FFFFFF">
                <a:lumMod val="95000"/>
              </a:sysClr>
            </a:solidFill>
            <a:prstDash val="solid"/>
            <a:miter lim="800000"/>
          </a:ln>
          <a:effectLst/>
        </p:spPr>
        <p:txBody>
          <a:bodyPr rtlCol="0" anchor="ctr">
            <a:normAutofit/>
          </a:bodyPr>
          <a:p>
            <a:pPr algn="ctr">
              <a:lnSpc>
                <a:spcPct val="12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47" name="椭圆 46"/>
          <p:cNvSpPr/>
          <p:nvPr>
            <p:custDataLst>
              <p:tags r:id="rId21"/>
            </p:custDataLst>
          </p:nvPr>
        </p:nvSpPr>
        <p:spPr>
          <a:xfrm rot="8100000">
            <a:off x="10052851" y="4528079"/>
            <a:ext cx="262872" cy="262872"/>
          </a:xfrm>
          <a:prstGeom prst="ellipse">
            <a:avLst/>
          </a:prstGeom>
          <a:solidFill>
            <a:sysClr val="window" lastClr="FFFFFF">
              <a:lumMod val="95000"/>
            </a:sysClr>
          </a:solidFill>
          <a:ln w="12700" cap="flat" cmpd="sng" algn="ctr">
            <a:noFill/>
            <a:prstDash val="solid"/>
            <a:miter lim="800000"/>
          </a:ln>
          <a:effectLst/>
        </p:spPr>
        <p:txBody>
          <a:bodyPr rtlCol="0" anchor="ctr">
            <a:normAutofit fontScale="375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48" name="椭圆 47"/>
          <p:cNvSpPr/>
          <p:nvPr>
            <p:custDataLst>
              <p:tags r:id="rId22"/>
            </p:custDataLst>
          </p:nvPr>
        </p:nvSpPr>
        <p:spPr>
          <a:xfrm>
            <a:off x="10136934" y="5161778"/>
            <a:ext cx="103031" cy="103031"/>
          </a:xfrm>
          <a:prstGeom prst="ellipse">
            <a:avLst/>
          </a:prstGeom>
          <a:solidFill>
            <a:sysClr val="window" lastClr="FFFFFF">
              <a:lumMod val="95000"/>
            </a:sysClr>
          </a:solidFill>
          <a:ln w="38100" cap="flat" cmpd="sng" algn="ctr">
            <a:solidFill>
              <a:srgbClr val="000000">
                <a:lumMod val="50000"/>
                <a:lumOff val="50000"/>
              </a:srgbClr>
            </a:solidFill>
            <a:prstDash val="solid"/>
            <a:miter lim="800000"/>
          </a:ln>
          <a:effectLst/>
        </p:spPr>
        <p:txBody>
          <a:bodyPr rtlCol="0" anchor="ctr">
            <a:normAutofit fontScale="250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49" name="文本框 48"/>
          <p:cNvSpPr txBox="1"/>
          <p:nvPr>
            <p:custDataLst>
              <p:tags r:id="rId23"/>
            </p:custDataLst>
          </p:nvPr>
        </p:nvSpPr>
        <p:spPr>
          <a:xfrm>
            <a:off x="3063479" y="5565343"/>
            <a:ext cx="1843153" cy="766486"/>
          </a:xfrm>
          <a:prstGeom prst="rect">
            <a:avLst/>
          </a:prstGeom>
          <a:noFill/>
        </p:spPr>
        <p:txBody>
          <a:bodyPr wrap="square" rtlCol="0">
            <a:normAutofit/>
          </a:bodyPr>
          <a:p>
            <a:pPr algn="ctr">
              <a:lnSpc>
                <a:spcPct val="120000"/>
              </a:lnSpc>
            </a:pPr>
            <a:r>
              <a:rPr lang="zh-CN" altLang="en-US" sz="20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2. 营业利润</a:t>
            </a:r>
            <a:endParaRPr lang="zh-CN" altLang="en-US" sz="20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24"/>
            </p:custDataLst>
          </p:nvPr>
        </p:nvSpPr>
        <p:spPr>
          <a:xfrm>
            <a:off x="5132674" y="5565343"/>
            <a:ext cx="1843153" cy="766486"/>
          </a:xfrm>
          <a:prstGeom prst="rect">
            <a:avLst/>
          </a:prstGeom>
          <a:noFill/>
        </p:spPr>
        <p:txBody>
          <a:bodyPr wrap="square" rtlCol="0">
            <a:normAutofit/>
          </a:bodyPr>
          <a:p>
            <a:pPr algn="ctr">
              <a:lnSpc>
                <a:spcPct val="120000"/>
              </a:lnSpc>
            </a:pPr>
            <a:r>
              <a:rPr lang="zh-CN" altLang="en-US" sz="20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3. 利润总额</a:t>
            </a:r>
            <a:endParaRPr lang="zh-CN" altLang="en-US" sz="20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1" name="文本框 50"/>
          <p:cNvSpPr txBox="1"/>
          <p:nvPr>
            <p:custDataLst>
              <p:tags r:id="rId25"/>
            </p:custDataLst>
          </p:nvPr>
        </p:nvSpPr>
        <p:spPr>
          <a:xfrm>
            <a:off x="7201869" y="5565343"/>
            <a:ext cx="1843153" cy="766486"/>
          </a:xfrm>
          <a:prstGeom prst="rect">
            <a:avLst/>
          </a:prstGeom>
          <a:noFill/>
        </p:spPr>
        <p:txBody>
          <a:bodyPr wrap="square" rtlCol="0">
            <a:normAutofit/>
          </a:bodyPr>
          <a:p>
            <a:pPr algn="ctr">
              <a:lnSpc>
                <a:spcPct val="120000"/>
              </a:lnSpc>
            </a:pPr>
            <a:r>
              <a:rPr lang="zh-CN" altLang="en-US" sz="20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4. 净利润</a:t>
            </a:r>
            <a:endParaRPr lang="zh-CN" altLang="en-US" sz="20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2" name="文本框 51"/>
          <p:cNvSpPr txBox="1"/>
          <p:nvPr>
            <p:custDataLst>
              <p:tags r:id="rId26"/>
            </p:custDataLst>
          </p:nvPr>
        </p:nvSpPr>
        <p:spPr>
          <a:xfrm>
            <a:off x="9205660" y="5565343"/>
            <a:ext cx="1843153" cy="766486"/>
          </a:xfrm>
          <a:prstGeom prst="rect">
            <a:avLst/>
          </a:prstGeom>
          <a:noFill/>
        </p:spPr>
        <p:txBody>
          <a:bodyPr wrap="square" rtlCol="0">
            <a:normAutofit/>
          </a:bodyPr>
          <a:p>
            <a:pPr algn="ctr">
              <a:lnSpc>
                <a:spcPct val="120000"/>
              </a:lnSpc>
            </a:pPr>
            <a:r>
              <a:rPr lang="zh-CN" altLang="en-US" sz="20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5. 每股收益</a:t>
            </a:r>
            <a:endParaRPr lang="zh-CN" altLang="en-US" sz="20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71780" y="2104390"/>
            <a:ext cx="5205730" cy="1568450"/>
          </a:xfrm>
          <a:prstGeom prst="rect">
            <a:avLst/>
          </a:prstGeom>
          <a:noFill/>
        </p:spPr>
        <p:txBody>
          <a:bodyPr wrap="square" rtlCol="0">
            <a:spAutoFit/>
          </a:bodyPr>
          <a:p>
            <a:r>
              <a:rPr lang="zh-CN" sz="4800" spc="600" dirty="0" smtClean="0">
                <a:ln w="28575">
                  <a:noFill/>
                </a:ln>
                <a:solidFill>
                  <a:schemeClr val="tx2"/>
                </a:solidFill>
                <a:latin typeface="黑体" panose="02010609060101010101" charset="-122"/>
                <a:ea typeface="黑体" panose="02010609060101010101" charset="-122"/>
              </a:rPr>
              <a:t>项目七 </a:t>
            </a:r>
            <a:endParaRPr lang="zh-CN" sz="4800" spc="600" dirty="0" smtClean="0">
              <a:ln w="28575">
                <a:noFill/>
              </a:ln>
              <a:solidFill>
                <a:schemeClr val="tx2"/>
              </a:solidFill>
              <a:latin typeface="黑体" panose="02010609060101010101" charset="-122"/>
              <a:ea typeface="黑体" panose="02010609060101010101" charset="-122"/>
            </a:endParaRPr>
          </a:p>
          <a:p>
            <a:r>
              <a:rPr lang="zh-CN" sz="4800" spc="600" dirty="0" smtClean="0">
                <a:ln w="28575">
                  <a:noFill/>
                </a:ln>
                <a:solidFill>
                  <a:schemeClr val="tx2"/>
                </a:solidFill>
                <a:latin typeface="黑体" panose="02010609060101010101" charset="-122"/>
                <a:ea typeface="黑体" panose="02010609060101010101" charset="-122"/>
              </a:rPr>
              <a:t>财务报表的编制</a:t>
            </a:r>
            <a:endParaRPr lang="zh-CN" sz="4800" spc="600" dirty="0" smtClean="0">
              <a:ln w="28575">
                <a:noFill/>
              </a:ln>
              <a:solidFill>
                <a:schemeClr val="tx2"/>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38175" y="1227455"/>
            <a:ext cx="10918825" cy="5262245"/>
          </a:xfrm>
          <a:prstGeom prst="rect">
            <a:avLst/>
          </a:prstGeom>
          <a:noFill/>
        </p:spPr>
        <p:txBody>
          <a:bodyPr wrap="square" rtlCol="0">
            <a:spAutoFit/>
          </a:bodyPr>
          <a:lstStyle/>
          <a:p>
            <a:pPr>
              <a:lnSpc>
                <a:spcPct val="150000"/>
              </a:lnSpc>
            </a:pPr>
            <a:r>
              <a:rPr lang="en-US" sz="1600" spc="300" dirty="0" smtClean="0">
                <a:solidFill>
                  <a:schemeClr val="tx2"/>
                </a:solidFill>
                <a:latin typeface="黑体" panose="02010609060101010101" charset="-122"/>
                <a:ea typeface="黑体" panose="02010609060101010101" charset="-122"/>
              </a:rPr>
              <a:t>（二）利润表的结构</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利润表的结构有单步式和多步式两种，我国要求采用多步式的结构编制利润表。多步式利润表可以反映企业利润的构成情况，其编制及计算步骤如下。</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第一步：计算营业利润。</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b="1" spc="300" dirty="0" smtClean="0">
                <a:solidFill>
                  <a:schemeClr val="tx2"/>
                </a:solidFill>
                <a:latin typeface="黑体" panose="02010609060101010101" charset="-122"/>
                <a:ea typeface="黑体" panose="02010609060101010101" charset="-122"/>
              </a:rPr>
              <a:t>营业利润 = 营业收入 - 营业成本 - 税金及附加 - 销售费用 - 管理费用 - 财务费用 - 资产减值损失 + 公允价值变动收益 + 投资收益</a:t>
            </a:r>
            <a:endParaRPr lang="en-US" sz="1600" b="1"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其中，“营业收入”由主营业务收入和其他业务收入组成；“营业成本”由主营业务成本和其他业务成本组成。</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第二步：计算利润总额。</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b="1" spc="300" dirty="0" smtClean="0">
                <a:solidFill>
                  <a:schemeClr val="tx2"/>
                </a:solidFill>
                <a:latin typeface="黑体" panose="02010609060101010101" charset="-122"/>
                <a:ea typeface="黑体" panose="02010609060101010101" charset="-122"/>
              </a:rPr>
              <a:t>利润总额 = 营业利润 + 营业外收入 - 营业外支出</a:t>
            </a:r>
            <a:endParaRPr lang="en-US" sz="1600" b="1"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第三步：计算净利润。</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b="1" spc="300" dirty="0" smtClean="0">
                <a:solidFill>
                  <a:schemeClr val="tx2"/>
                </a:solidFill>
                <a:latin typeface="黑体" panose="02010609060101010101" charset="-122"/>
                <a:ea typeface="黑体" panose="02010609060101010101" charset="-122"/>
              </a:rPr>
              <a:t>净利润 = 利润总额 - 所得税费用</a:t>
            </a:r>
            <a:endParaRPr lang="en-US" sz="1600" b="1"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第四步：计算每股收益。</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每股收益包括基本每股收益和稀释每股收益两项指标</a:t>
            </a:r>
            <a:r>
              <a:rPr lang="zh-CN" altLang="en-US" sz="1600" spc="300" dirty="0" smtClean="0">
                <a:solidFill>
                  <a:schemeClr val="tx2"/>
                </a:solidFill>
                <a:latin typeface="黑体" panose="02010609060101010101" charset="-122"/>
                <a:ea typeface="黑体" panose="02010609060101010101" charset="-122"/>
              </a:rPr>
              <a:t>。</a:t>
            </a:r>
            <a:endParaRPr lang="zh-CN" alt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95" y="599440"/>
            <a:ext cx="520827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二、利润表的内容和结构</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blinds(horizontal)">
                                      <p:cBhvr>
                                        <p:cTn id="7"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3"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99795" y="599440"/>
            <a:ext cx="520827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三、利润表的编制方法</a:t>
            </a:r>
            <a:endParaRPr lang="zh-CN" altLang="en-US" sz="2600" dirty="0">
              <a:latin typeface="黑体" panose="02010609060101010101" charset="-122"/>
              <a:ea typeface="黑体" panose="02010609060101010101" charset="-122"/>
            </a:endParaRPr>
          </a:p>
        </p:txBody>
      </p:sp>
      <p:pic>
        <p:nvPicPr>
          <p:cNvPr id="10" name="图片 9" descr="资源 93"/>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5290043" y="1416050"/>
            <a:ext cx="720090" cy="539750"/>
          </a:xfrm>
          <a:prstGeom prst="rect">
            <a:avLst/>
          </a:prstGeom>
        </p:spPr>
      </p:pic>
      <p:pic>
        <p:nvPicPr>
          <p:cNvPr id="11" name="图片 10" descr="资源 93"/>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flipH="1">
            <a:off x="6010133" y="1416050"/>
            <a:ext cx="720090" cy="539750"/>
          </a:xfrm>
          <a:prstGeom prst="rect">
            <a:avLst/>
          </a:prstGeom>
        </p:spPr>
      </p:pic>
      <p:cxnSp>
        <p:nvCxnSpPr>
          <p:cNvPr id="12" name="直接连接符 11"/>
          <p:cNvCxnSpPr>
            <a:stCxn id="11" idx="3"/>
          </p:cNvCxnSpPr>
          <p:nvPr>
            <p:custDataLst>
              <p:tags r:id="rId5"/>
            </p:custDataLst>
          </p:nvPr>
        </p:nvCxnSpPr>
        <p:spPr>
          <a:xfrm>
            <a:off x="6010133" y="1685925"/>
            <a:ext cx="0" cy="3223260"/>
          </a:xfrm>
          <a:prstGeom prst="line">
            <a:avLst/>
          </a:prstGeom>
          <a:noFill/>
          <a:ln w="63500" cap="flat" cmpd="sng" algn="ctr">
            <a:solidFill>
              <a:srgbClr val="B88472">
                <a:lumMod val="75000"/>
              </a:srgbClr>
            </a:solidFill>
            <a:prstDash val="solid"/>
            <a:miter lim="800000"/>
          </a:ln>
          <a:effectLst/>
        </p:spPr>
      </p:cxnSp>
      <p:pic>
        <p:nvPicPr>
          <p:cNvPr id="13" name="图片 12" descr="资源 93"/>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4089893" y="2165985"/>
            <a:ext cx="1920240" cy="1440180"/>
          </a:xfrm>
          <a:prstGeom prst="rect">
            <a:avLst/>
          </a:prstGeom>
        </p:spPr>
      </p:pic>
      <p:pic>
        <p:nvPicPr>
          <p:cNvPr id="16" name="图片 15" descr="资源 93"/>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flipH="1">
            <a:off x="6010133" y="2165985"/>
            <a:ext cx="1920240" cy="1440180"/>
          </a:xfrm>
          <a:prstGeom prst="rect">
            <a:avLst/>
          </a:prstGeom>
        </p:spPr>
      </p:pic>
      <p:sp>
        <p:nvSpPr>
          <p:cNvPr id="2" name="文本框 1"/>
          <p:cNvSpPr txBox="1"/>
          <p:nvPr>
            <p:custDataLst>
              <p:tags r:id="rId12"/>
            </p:custDataLst>
          </p:nvPr>
        </p:nvSpPr>
        <p:spPr>
          <a:xfrm>
            <a:off x="8392160" y="2120265"/>
            <a:ext cx="3480435" cy="396240"/>
          </a:xfrm>
          <a:prstGeom prst="rect">
            <a:avLst/>
          </a:prstGeom>
          <a:noFill/>
        </p:spPr>
        <p:txBody>
          <a:bodyPr wrap="square" rtlCol="0" anchor="t"/>
          <a:p>
            <a:pPr algn="l">
              <a:lnSpc>
                <a:spcPct val="120000"/>
              </a:lnSpc>
            </a:pPr>
            <a:r>
              <a:rPr lang="zh-CN" altLang="en-US" sz="1600" b="1" spc="30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（二）本期金额的填列方法</a:t>
            </a:r>
            <a:endParaRPr lang="zh-CN" altLang="en-US" sz="1600" b="1" spc="30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custDataLst>
              <p:tags r:id="rId13"/>
            </p:custDataLst>
          </p:nvPr>
        </p:nvSpPr>
        <p:spPr>
          <a:xfrm>
            <a:off x="8392160" y="2572385"/>
            <a:ext cx="3480435" cy="1298575"/>
          </a:xfrm>
          <a:prstGeom prst="rect">
            <a:avLst/>
          </a:prstGeom>
          <a:noFill/>
        </p:spPr>
        <p:txBody>
          <a:bodyPr wrap="square" rtlCol="0" anchor="t"/>
          <a:p>
            <a:pPr algn="l">
              <a:lnSpc>
                <a:spcPct val="120000"/>
              </a:lnSpc>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“本期金额”栏内各期数字，除“基本每股收益”和“稀释每股收益”项目外，应当根据相关损益类科目本期发生额分析填列。</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35" name="文本框 34"/>
          <p:cNvSpPr txBox="1"/>
          <p:nvPr>
            <p:custDataLst>
              <p:tags r:id="rId14"/>
            </p:custDataLst>
          </p:nvPr>
        </p:nvSpPr>
        <p:spPr>
          <a:xfrm>
            <a:off x="445770" y="2120265"/>
            <a:ext cx="3576320" cy="396240"/>
          </a:xfrm>
          <a:prstGeom prst="rect">
            <a:avLst/>
          </a:prstGeom>
          <a:noFill/>
        </p:spPr>
        <p:txBody>
          <a:bodyPr wrap="square" rtlCol="0" anchor="t"/>
          <a:p>
            <a:pPr algn="l">
              <a:lnSpc>
                <a:spcPct val="120000"/>
              </a:lnSpc>
            </a:pPr>
            <a:r>
              <a:rPr lang="zh-CN" altLang="en-US" sz="1800" b="1" spc="30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（一）上期金额的填列方法</a:t>
            </a:r>
            <a:endParaRPr lang="zh-CN" altLang="en-US" sz="1800" b="1" spc="30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36" name="文本框 35"/>
          <p:cNvSpPr txBox="1"/>
          <p:nvPr>
            <p:custDataLst>
              <p:tags r:id="rId15"/>
            </p:custDataLst>
          </p:nvPr>
        </p:nvSpPr>
        <p:spPr>
          <a:xfrm>
            <a:off x="603885" y="2572385"/>
            <a:ext cx="3363595" cy="1033780"/>
          </a:xfrm>
          <a:prstGeom prst="rect">
            <a:avLst/>
          </a:prstGeom>
          <a:noFill/>
        </p:spPr>
        <p:txBody>
          <a:bodyPr wrap="square" rtlCol="0" anchor="t"/>
          <a:p>
            <a:pPr algn="l">
              <a:lnSpc>
                <a:spcPct val="120000"/>
              </a:lnSpc>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“上期金额”栏内各项目数字，应根据上期利润表中相关项目所列数字填列。</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pic>
        <p:nvPicPr>
          <p:cNvPr id="8" name="图片 7" descr="19976619"/>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714098" y="2459355"/>
            <a:ext cx="432000" cy="432000"/>
          </a:xfrm>
          <a:prstGeom prst="rect">
            <a:avLst/>
          </a:prstGeom>
        </p:spPr>
      </p:pic>
      <p:pic>
        <p:nvPicPr>
          <p:cNvPr id="9" name="图片 8" descr="19976631"/>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6874368" y="2459355"/>
            <a:ext cx="432000" cy="432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黑体" panose="02010609060101010101" charset="-122"/>
                <a:ea typeface="黑体" panose="02010609060101010101" charset="-122"/>
              </a:rPr>
              <a:t>谢谢观看</a:t>
            </a:r>
            <a:endParaRPr lang="zh-CN" altLang="en-US" sz="6000" spc="600" dirty="0" smtClean="0">
              <a:ln w="28575">
                <a:noFill/>
              </a:ln>
              <a:solidFill>
                <a:schemeClr val="tx2"/>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6" name="KSO_Shape"/>
          <p:cNvSpPr/>
          <p:nvPr>
            <p:custDataLst>
              <p:tags r:id="rId1"/>
            </p:custDataLst>
          </p:nvPr>
        </p:nvSpPr>
        <p:spPr>
          <a:xfrm>
            <a:off x="5299692" y="2212906"/>
            <a:ext cx="212718" cy="212718"/>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27CED7"/>
          </a:solidFill>
          <a:ln w="12700" cap="flat" cmpd="sng" algn="ctr">
            <a:noFill/>
            <a:prstDash val="solid"/>
            <a:miter lim="800000"/>
          </a:ln>
          <a:effectLst/>
        </p:spPr>
        <p:txBody>
          <a:bodyPr anchor="ctr">
            <a:normAutofit fontScale="42500" lnSpcReduction="20000"/>
            <a:scene3d>
              <a:camera prst="orthographicFront"/>
              <a:lightRig rig="threePt" dir="t"/>
            </a:scene3d>
            <a:sp3d contourW="12700">
              <a:contourClr>
                <a:srgbClr val="FFFFFF"/>
              </a:contourClr>
            </a:sp3d>
          </a:bodyPr>
          <a:p>
            <a:pPr algn="ctr">
              <a:defRPr/>
            </a:pPr>
            <a:endParaRPr lang="zh-CN" altLang="en-US">
              <a:solidFill>
                <a:sysClr val="window" lastClr="FFFFFF"/>
              </a:solidFill>
            </a:endParaRPr>
          </a:p>
        </p:txBody>
      </p:sp>
      <p:grpSp>
        <p:nvGrpSpPr>
          <p:cNvPr id="12" name="组合 11"/>
          <p:cNvGrpSpPr/>
          <p:nvPr/>
        </p:nvGrpSpPr>
        <p:grpSpPr>
          <a:xfrm>
            <a:off x="3006725" y="1679575"/>
            <a:ext cx="2484120" cy="4220845"/>
            <a:chOff x="4709" y="2749"/>
            <a:chExt cx="3912" cy="6647"/>
          </a:xfrm>
        </p:grpSpPr>
        <p:sp>
          <p:nvSpPr>
            <p:cNvPr id="3" name="椭圆 2"/>
            <p:cNvSpPr/>
            <p:nvPr>
              <p:custDataLst>
                <p:tags r:id="rId2"/>
              </p:custDataLst>
            </p:nvPr>
          </p:nvSpPr>
          <p:spPr>
            <a:xfrm>
              <a:off x="5517" y="2749"/>
              <a:ext cx="1807" cy="1807"/>
            </a:xfrm>
            <a:prstGeom prst="ellipse">
              <a:avLst/>
            </a:prstGeom>
            <a:gradFill flip="none" rotWithShape="1">
              <a:gsLst>
                <a:gs pos="0">
                  <a:srgbClr val="49C782">
                    <a:lumMod val="60000"/>
                    <a:lumOff val="40000"/>
                  </a:srgbClr>
                </a:gs>
                <a:gs pos="100000">
                  <a:srgbClr val="49C782">
                    <a:lumMod val="75000"/>
                  </a:srgbClr>
                </a:gs>
              </a:gsLst>
              <a:path path="circle">
                <a:fillToRect l="50000" t="50000" r="50000" b="50000"/>
              </a:path>
              <a:tileRect/>
            </a:gradFill>
            <a:ln w="25400" cap="flat" cmpd="sng" algn="ctr">
              <a:noFill/>
              <a:prstDash val="solid"/>
              <a:miter lim="800000"/>
            </a:ln>
            <a:effectLst/>
          </p:spPr>
          <p:txBody>
            <a:bodyPr lIns="0" tIns="0" rIns="0" bIns="0" rtlCol="0" anchor="ctr">
              <a:normAutofit/>
            </a:bodyPr>
            <a:p>
              <a:pPr algn="ctr"/>
              <a:r>
                <a:rPr lang="en-US" altLang="zh-CN" smtClean="0">
                  <a:solidFill>
                    <a:sysClr val="window" lastClr="FFFFFF"/>
                  </a:solidFill>
                  <a:latin typeface="微软雅黑" panose="020B0503020204020204" charset="-122"/>
                  <a:ea typeface="微软雅黑" panose="020B0503020204020204" charset="-122"/>
                  <a:cs typeface="+mn-ea"/>
                </a:rPr>
                <a:t>知识</a:t>
              </a:r>
              <a:endParaRPr lang="en-US" altLang="zh-CN" smtClean="0">
                <a:solidFill>
                  <a:sysClr val="window" lastClr="FFFFFF"/>
                </a:solidFill>
                <a:latin typeface="微软雅黑" panose="020B0503020204020204" charset="-122"/>
                <a:ea typeface="微软雅黑" panose="020B0503020204020204" charset="-122"/>
                <a:cs typeface="+mn-ea"/>
              </a:endParaRPr>
            </a:p>
            <a:p>
              <a:pPr algn="ctr"/>
              <a:r>
                <a:rPr lang="en-US" altLang="zh-CN" smtClean="0">
                  <a:solidFill>
                    <a:sysClr val="window" lastClr="FFFFFF"/>
                  </a:solidFill>
                  <a:latin typeface="微软雅黑" panose="020B0503020204020204" charset="-122"/>
                  <a:ea typeface="微软雅黑" panose="020B0503020204020204" charset="-122"/>
                  <a:cs typeface="+mn-ea"/>
                </a:rPr>
                <a:t>目标</a:t>
              </a:r>
              <a:endParaRPr lang="en-US" altLang="zh-CN" smtClean="0">
                <a:solidFill>
                  <a:sysClr val="window" lastClr="FFFFFF"/>
                </a:solidFill>
                <a:latin typeface="微软雅黑" panose="020B0503020204020204" charset="-122"/>
                <a:ea typeface="微软雅黑" panose="020B0503020204020204" charset="-122"/>
                <a:cs typeface="+mn-ea"/>
              </a:endParaRPr>
            </a:p>
          </p:txBody>
        </p:sp>
        <p:sp>
          <p:nvSpPr>
            <p:cNvPr id="8" name="文本框 7"/>
            <p:cNvSpPr txBox="1"/>
            <p:nvPr>
              <p:custDataLst>
                <p:tags r:id="rId3"/>
              </p:custDataLst>
            </p:nvPr>
          </p:nvSpPr>
          <p:spPr>
            <a:xfrm>
              <a:off x="4709" y="4986"/>
              <a:ext cx="3912" cy="4410"/>
            </a:xfrm>
            <a:prstGeom prst="rect">
              <a:avLst/>
            </a:prstGeom>
            <a:noFill/>
          </p:spPr>
          <p:txBody>
            <a:bodyPr wrap="square" lIns="0" tIns="0" rIns="0" bIns="0" rtlCol="0" anchor="t" anchorCtr="0">
              <a:normAutofit/>
            </a:bodyPr>
            <a:p>
              <a:pPr algn="just">
                <a:lnSpc>
                  <a:spcPct val="130000"/>
                </a:lnSpc>
                <a:buClrTx/>
                <a:buSzTx/>
                <a:buFontTx/>
              </a:pPr>
              <a:r>
                <a:rPr lang="zh-CN" altLang="en-US" sz="1400" dirty="0">
                  <a:solidFill>
                    <a:sysClr val="windowText" lastClr="000000">
                      <a:lumMod val="65000"/>
                      <a:lumOff val="35000"/>
                    </a:sysClr>
                  </a:solidFill>
                  <a:latin typeface="微软雅黑" panose="020B0503020204020204" charset="-122"/>
                  <a:ea typeface="微软雅黑" panose="020B0503020204020204" charset="-122"/>
                </a:rPr>
                <a:t>熟悉财务报表的基本概念、种类、编制要求；掌握财务报表编制前需要做的具体准备工作；熟悉资产负债表和利润表的结构、主要项目、编制原理和编制依据；掌握资产负债表和利润表的编制方法。</a:t>
              </a:r>
              <a:endParaRPr lang="zh-CN" altLang="en-US" sz="1400" dirty="0">
                <a:solidFill>
                  <a:sysClr val="windowText" lastClr="000000">
                    <a:lumMod val="65000"/>
                    <a:lumOff val="35000"/>
                  </a:sysClr>
                </a:solidFill>
                <a:latin typeface="微软雅黑" panose="020B0503020204020204" charset="-122"/>
                <a:ea typeface="微软雅黑" panose="020B0503020204020204" charset="-122"/>
              </a:endParaRPr>
            </a:p>
          </p:txBody>
        </p:sp>
      </p:grpSp>
      <p:sp>
        <p:nvSpPr>
          <p:cNvPr id="26" name="KSO_Shape"/>
          <p:cNvSpPr/>
          <p:nvPr>
            <p:custDataLst>
              <p:tags r:id="rId4"/>
            </p:custDataLst>
          </p:nvPr>
        </p:nvSpPr>
        <p:spPr>
          <a:xfrm>
            <a:off x="7957363" y="2212906"/>
            <a:ext cx="212718" cy="212718"/>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27CED7"/>
          </a:solidFill>
          <a:ln w="12700" cap="flat" cmpd="sng" algn="ctr">
            <a:noFill/>
            <a:prstDash val="solid"/>
            <a:miter lim="800000"/>
          </a:ln>
          <a:effectLst/>
        </p:spPr>
        <p:txBody>
          <a:bodyPr anchor="ctr">
            <a:normAutofit fontScale="42500" lnSpcReduction="20000"/>
            <a:scene3d>
              <a:camera prst="orthographicFront"/>
              <a:lightRig rig="threePt" dir="t"/>
            </a:scene3d>
            <a:sp3d contourW="12700">
              <a:contourClr>
                <a:srgbClr val="FFFFFF"/>
              </a:contourClr>
            </a:sp3d>
          </a:bodyPr>
          <a:p>
            <a:pPr algn="ctr">
              <a:defRPr/>
            </a:pPr>
            <a:endParaRPr lang="zh-CN" altLang="en-US">
              <a:solidFill>
                <a:sysClr val="window" lastClr="FFFFFF"/>
              </a:solidFill>
            </a:endParaRPr>
          </a:p>
        </p:txBody>
      </p:sp>
      <p:grpSp>
        <p:nvGrpSpPr>
          <p:cNvPr id="13" name="组合 12"/>
          <p:cNvGrpSpPr/>
          <p:nvPr/>
        </p:nvGrpSpPr>
        <p:grpSpPr>
          <a:xfrm>
            <a:off x="5866765" y="1637030"/>
            <a:ext cx="2174240" cy="4221480"/>
            <a:chOff x="9213" y="2682"/>
            <a:chExt cx="3424" cy="6648"/>
          </a:xfrm>
        </p:grpSpPr>
        <p:sp>
          <p:nvSpPr>
            <p:cNvPr id="28" name="椭圆 27"/>
            <p:cNvSpPr/>
            <p:nvPr>
              <p:custDataLst>
                <p:tags r:id="rId5"/>
              </p:custDataLst>
            </p:nvPr>
          </p:nvSpPr>
          <p:spPr>
            <a:xfrm>
              <a:off x="9662" y="2682"/>
              <a:ext cx="1807" cy="1807"/>
            </a:xfrm>
            <a:prstGeom prst="ellipse">
              <a:avLst/>
            </a:prstGeom>
            <a:gradFill flip="none" rotWithShape="1">
              <a:gsLst>
                <a:gs pos="0">
                  <a:srgbClr val="FABE00">
                    <a:lumMod val="60000"/>
                    <a:lumOff val="40000"/>
                  </a:srgbClr>
                </a:gs>
                <a:gs pos="100000">
                  <a:srgbClr val="FABE00">
                    <a:lumMod val="75000"/>
                  </a:srgbClr>
                </a:gs>
              </a:gsLst>
              <a:path path="circle">
                <a:fillToRect l="50000" t="50000" r="50000" b="50000"/>
              </a:path>
              <a:tileRect/>
            </a:gradFill>
            <a:ln w="25400" cap="flat" cmpd="sng" algn="ctr">
              <a:noFill/>
              <a:prstDash val="solid"/>
              <a:miter lim="800000"/>
            </a:ln>
            <a:effectLst/>
          </p:spPr>
          <p:txBody>
            <a:bodyPr lIns="0" tIns="0" rIns="0" bIns="0" rtlCol="0" anchor="ctr">
              <a:normAutofit/>
            </a:bodyPr>
            <a:p>
              <a:pPr algn="ctr"/>
              <a:r>
                <a:rPr lang="en-US" altLang="zh-CN" smtClean="0">
                  <a:solidFill>
                    <a:sysClr val="window" lastClr="FFFFFF"/>
                  </a:solidFill>
                  <a:latin typeface="微软雅黑" panose="020B0503020204020204" charset="-122"/>
                  <a:ea typeface="微软雅黑" panose="020B0503020204020204" charset="-122"/>
                  <a:cs typeface="+mn-ea"/>
                </a:rPr>
                <a:t>能力</a:t>
              </a:r>
              <a:endParaRPr lang="en-US" altLang="zh-CN" smtClean="0">
                <a:solidFill>
                  <a:sysClr val="window" lastClr="FFFFFF"/>
                </a:solidFill>
                <a:latin typeface="微软雅黑" panose="020B0503020204020204" charset="-122"/>
                <a:ea typeface="微软雅黑" panose="020B0503020204020204" charset="-122"/>
                <a:cs typeface="+mn-ea"/>
              </a:endParaRPr>
            </a:p>
            <a:p>
              <a:pPr algn="ctr"/>
              <a:r>
                <a:rPr lang="en-US" altLang="zh-CN" smtClean="0">
                  <a:solidFill>
                    <a:sysClr val="window" lastClr="FFFFFF"/>
                  </a:solidFill>
                  <a:latin typeface="微软雅黑" panose="020B0503020204020204" charset="-122"/>
                  <a:ea typeface="微软雅黑" panose="020B0503020204020204" charset="-122"/>
                  <a:cs typeface="+mn-ea"/>
                </a:rPr>
                <a:t>目标</a:t>
              </a:r>
              <a:endParaRPr lang="en-US" altLang="zh-CN" smtClean="0">
                <a:solidFill>
                  <a:sysClr val="window" lastClr="FFFFFF"/>
                </a:solidFill>
                <a:latin typeface="微软雅黑" panose="020B0503020204020204" charset="-122"/>
                <a:ea typeface="微软雅黑" panose="020B0503020204020204" charset="-122"/>
                <a:cs typeface="+mn-ea"/>
              </a:endParaRPr>
            </a:p>
          </p:txBody>
        </p:sp>
        <p:sp>
          <p:nvSpPr>
            <p:cNvPr id="7" name="文本框 6"/>
            <p:cNvSpPr txBox="1"/>
            <p:nvPr>
              <p:custDataLst>
                <p:tags r:id="rId6"/>
              </p:custDataLst>
            </p:nvPr>
          </p:nvSpPr>
          <p:spPr>
            <a:xfrm>
              <a:off x="9213" y="4920"/>
              <a:ext cx="3424" cy="4410"/>
            </a:xfrm>
            <a:prstGeom prst="rect">
              <a:avLst/>
            </a:prstGeom>
            <a:noFill/>
          </p:spPr>
          <p:txBody>
            <a:bodyPr wrap="square" lIns="0" tIns="0" rIns="0" bIns="0" rtlCol="0" anchor="t" anchorCtr="0">
              <a:normAutofit/>
            </a:bodyPr>
            <a:p>
              <a:pPr algn="just">
                <a:lnSpc>
                  <a:spcPct val="130000"/>
                </a:lnSpc>
              </a:pPr>
              <a:r>
                <a:rPr lang="zh-CN" altLang="en-US" sz="1400" dirty="0">
                  <a:solidFill>
                    <a:sysClr val="windowText" lastClr="000000">
                      <a:lumMod val="65000"/>
                      <a:lumOff val="35000"/>
                    </a:sysClr>
                  </a:solidFill>
                  <a:latin typeface="微软雅黑" panose="020B0503020204020204" charset="-122"/>
                  <a:ea typeface="微软雅黑" panose="020B0503020204020204" charset="-122"/>
                </a:rPr>
                <a:t>会根据账户余额编制试算平衡表；会根据账簿资料编制资产负债表和利润表。</a:t>
              </a:r>
              <a:endParaRPr lang="zh-CN" altLang="en-US" sz="1400" dirty="0">
                <a:solidFill>
                  <a:sysClr val="windowText" lastClr="000000">
                    <a:lumMod val="65000"/>
                    <a:lumOff val="35000"/>
                  </a:sysClr>
                </a:solidFill>
                <a:latin typeface="微软雅黑" panose="020B0503020204020204" charset="-122"/>
                <a:ea typeface="微软雅黑" panose="020B0503020204020204" charset="-122"/>
              </a:endParaRPr>
            </a:p>
          </p:txBody>
        </p:sp>
      </p:grpSp>
      <p:grpSp>
        <p:nvGrpSpPr>
          <p:cNvPr id="14" name="组合 13"/>
          <p:cNvGrpSpPr/>
          <p:nvPr/>
        </p:nvGrpSpPr>
        <p:grpSpPr>
          <a:xfrm>
            <a:off x="8321675" y="1679575"/>
            <a:ext cx="2519680" cy="4220845"/>
            <a:chOff x="13079" y="2749"/>
            <a:chExt cx="3968" cy="6647"/>
          </a:xfrm>
        </p:grpSpPr>
        <p:sp>
          <p:nvSpPr>
            <p:cNvPr id="9" name="椭圆 8"/>
            <p:cNvSpPr/>
            <p:nvPr>
              <p:custDataLst>
                <p:tags r:id="rId7"/>
              </p:custDataLst>
            </p:nvPr>
          </p:nvSpPr>
          <p:spPr>
            <a:xfrm>
              <a:off x="13888" y="2749"/>
              <a:ext cx="1807" cy="1807"/>
            </a:xfrm>
            <a:prstGeom prst="ellipse">
              <a:avLst/>
            </a:prstGeom>
            <a:gradFill>
              <a:gsLst>
                <a:gs pos="0">
                  <a:srgbClr val="27CED7">
                    <a:lumMod val="60000"/>
                    <a:lumOff val="40000"/>
                  </a:srgbClr>
                </a:gs>
                <a:gs pos="100000">
                  <a:srgbClr val="27CED7">
                    <a:lumMod val="75000"/>
                  </a:srgbClr>
                </a:gs>
              </a:gsLst>
              <a:path path="circle">
                <a:fillToRect l="50000" t="50000" r="50000" b="50000"/>
              </a:path>
            </a:gradFill>
            <a:ln w="25400" cap="flat" cmpd="sng" algn="ctr">
              <a:noFill/>
              <a:prstDash val="solid"/>
              <a:miter lim="800000"/>
            </a:ln>
            <a:effectLst/>
          </p:spPr>
          <p:txBody>
            <a:bodyPr lIns="0" tIns="0" rIns="0" bIns="0" rtlCol="0" anchor="ctr">
              <a:normAutofit/>
            </a:bodyPr>
            <a:p>
              <a:pPr algn="ctr"/>
              <a:r>
                <a:rPr lang="en-US" altLang="zh-CN" smtClean="0">
                  <a:solidFill>
                    <a:sysClr val="window" lastClr="FFFFFF"/>
                  </a:solidFill>
                  <a:latin typeface="微软雅黑" panose="020B0503020204020204" charset="-122"/>
                  <a:ea typeface="微软雅黑" panose="020B0503020204020204" charset="-122"/>
                  <a:cs typeface="+mn-ea"/>
                </a:rPr>
                <a:t>素养</a:t>
              </a:r>
              <a:endParaRPr lang="en-US" altLang="zh-CN" smtClean="0">
                <a:solidFill>
                  <a:sysClr val="window" lastClr="FFFFFF"/>
                </a:solidFill>
                <a:latin typeface="微软雅黑" panose="020B0503020204020204" charset="-122"/>
                <a:ea typeface="微软雅黑" panose="020B0503020204020204" charset="-122"/>
                <a:cs typeface="+mn-ea"/>
              </a:endParaRPr>
            </a:p>
            <a:p>
              <a:pPr algn="ctr"/>
              <a:r>
                <a:rPr lang="en-US" altLang="zh-CN" smtClean="0">
                  <a:solidFill>
                    <a:sysClr val="window" lastClr="FFFFFF"/>
                  </a:solidFill>
                  <a:latin typeface="微软雅黑" panose="020B0503020204020204" charset="-122"/>
                  <a:ea typeface="微软雅黑" panose="020B0503020204020204" charset="-122"/>
                  <a:cs typeface="+mn-ea"/>
                </a:rPr>
                <a:t>目标</a:t>
              </a:r>
              <a:endParaRPr lang="en-US" altLang="zh-CN" smtClean="0">
                <a:solidFill>
                  <a:sysClr val="window" lastClr="FFFFFF"/>
                </a:solidFill>
                <a:latin typeface="微软雅黑" panose="020B0503020204020204" charset="-122"/>
                <a:ea typeface="微软雅黑" panose="020B0503020204020204" charset="-122"/>
                <a:cs typeface="+mn-ea"/>
              </a:endParaRPr>
            </a:p>
          </p:txBody>
        </p:sp>
        <p:sp>
          <p:nvSpPr>
            <p:cNvPr id="10" name="文本框 9"/>
            <p:cNvSpPr txBox="1"/>
            <p:nvPr>
              <p:custDataLst>
                <p:tags r:id="rId8"/>
              </p:custDataLst>
            </p:nvPr>
          </p:nvSpPr>
          <p:spPr>
            <a:xfrm>
              <a:off x="13079" y="4986"/>
              <a:ext cx="3968" cy="4410"/>
            </a:xfrm>
            <a:prstGeom prst="rect">
              <a:avLst/>
            </a:prstGeom>
            <a:noFill/>
          </p:spPr>
          <p:txBody>
            <a:bodyPr wrap="square" lIns="0" tIns="0" rIns="0" bIns="0" rtlCol="0" anchor="t" anchorCtr="0">
              <a:normAutofit lnSpcReduction="20000"/>
            </a:bodyPr>
            <a:p>
              <a:pPr algn="just">
                <a:lnSpc>
                  <a:spcPct val="130000"/>
                </a:lnSpc>
              </a:pPr>
              <a:r>
                <a:rPr lang="zh-CN" altLang="en-US" sz="1400" dirty="0">
                  <a:solidFill>
                    <a:sysClr val="windowText" lastClr="000000">
                      <a:lumMod val="65000"/>
                      <a:lumOff val="35000"/>
                    </a:sysClr>
                  </a:solidFill>
                  <a:latin typeface="微软雅黑" panose="020B0503020204020204" charset="-122"/>
                  <a:ea typeface="微软雅黑" panose="020B0503020204020204" charset="-122"/>
                </a:rPr>
                <a:t>引导学生把就业选择与国家需要紧密结合，领会“走技能成才、技能报国之路，为全面建设社会主义现代化国家贡献力量”之含义，用实际行动践行劳模精神、劳动精神、工匠精神。</a:t>
              </a:r>
              <a:endParaRPr lang="zh-CN" altLang="en-US" sz="1400" dirty="0">
                <a:solidFill>
                  <a:sysClr val="windowText" lastClr="000000">
                    <a:lumMod val="65000"/>
                    <a:lumOff val="35000"/>
                  </a:sysClr>
                </a:solidFill>
                <a:latin typeface="微软雅黑" panose="020B0503020204020204" charset="-122"/>
                <a:ea typeface="微软雅黑" panose="020B0503020204020204" charset="-122"/>
              </a:endParaRPr>
            </a:p>
          </p:txBody>
        </p:sp>
      </p:grpSp>
      <p:sp>
        <p:nvSpPr>
          <p:cNvPr id="11" name="矩形 10"/>
          <p:cNvSpPr/>
          <p:nvPr>
            <p:custDataLst>
              <p:tags r:id="rId9"/>
            </p:custDataLst>
          </p:nvPr>
        </p:nvSpPr>
        <p:spPr>
          <a:xfrm>
            <a:off x="2287046" y="381573"/>
            <a:ext cx="7710712" cy="921266"/>
          </a:xfrm>
          <a:prstGeom prst="rect">
            <a:avLst/>
          </a:prstGeom>
        </p:spPr>
        <p:txBody>
          <a:bodyPr wrap="none" anchor="ctr" anchorCtr="0">
            <a:normAutofit/>
          </a:bodyPr>
          <a:p>
            <a:pPr algn="ctr"/>
            <a:r>
              <a:rPr lang="zh-CN" altLang="en-US" sz="3000" b="1" dirty="0">
                <a:latin typeface="微软雅黑" panose="020B0503020204020204" charset="-122"/>
                <a:ea typeface="微软雅黑" panose="020B0503020204020204" charset="-122"/>
              </a:rPr>
              <a:t>学习目标</a:t>
            </a:r>
            <a:endParaRPr lang="zh-CN" altLang="en-US" sz="3000" b="1"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000"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0-#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000"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0-#ppt_w/2"/>
                                          </p:val>
                                        </p:tav>
                                        <p:tav tm="100000">
                                          <p:val>
                                            <p:strVal val="#ppt_x"/>
                                          </p:val>
                                        </p:tav>
                                      </p:tavLst>
                                    </p:anim>
                                    <p:anim calcmode="lin" valueType="num">
                                      <p:cBhvr additive="base">
                                        <p:cTn id="13" dur="10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0"/>
                                  </p:stCondLst>
                                  <p:childTnLst>
                                    <p:set>
                                      <p:cBhvr>
                                        <p:cTn id="16" dur="1000" fill="hold">
                                          <p:stCondLst>
                                            <p:cond delay="0"/>
                                          </p:stCondLst>
                                        </p:cTn>
                                        <p:tgtEl>
                                          <p:spTgt spid="13"/>
                                        </p:tgtEl>
                                        <p:attrNameLst>
                                          <p:attrName>style.visibility</p:attrName>
                                        </p:attrNameLst>
                                      </p:cBhvr>
                                      <p:to>
                                        <p:strVal val="visible"/>
                                      </p:to>
                                    </p:set>
                                    <p:anim calcmode="lin" valueType="num">
                                      <p:cBhvr additive="base">
                                        <p:cTn id="17" dur="1000" fill="hold"/>
                                        <p:tgtEl>
                                          <p:spTgt spid="13"/>
                                        </p:tgtEl>
                                        <p:attrNameLst>
                                          <p:attrName>ppt_x</p:attrName>
                                        </p:attrNameLst>
                                      </p:cBhvr>
                                      <p:tavLst>
                                        <p:tav tm="0">
                                          <p:val>
                                            <p:strVal val="0-#ppt_w/2"/>
                                          </p:val>
                                        </p:tav>
                                        <p:tav tm="100000">
                                          <p:val>
                                            <p:strVal val="#ppt_x"/>
                                          </p:val>
                                        </p:tav>
                                      </p:tavLst>
                                    </p:anim>
                                    <p:anim calcmode="lin" valueType="num">
                                      <p:cBhvr additive="base">
                                        <p:cTn id="18" dur="10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fill="hold" grpId="0" nodeType="afterEffect">
                                  <p:stCondLst>
                                    <p:cond delay="0"/>
                                  </p:stCondLst>
                                  <p:childTnLst>
                                    <p:set>
                                      <p:cBhvr>
                                        <p:cTn id="21" dur="1000" fill="hold">
                                          <p:stCondLst>
                                            <p:cond delay="0"/>
                                          </p:stCondLst>
                                        </p:cTn>
                                        <p:tgtEl>
                                          <p:spTgt spid="26"/>
                                        </p:tgtEl>
                                        <p:attrNameLst>
                                          <p:attrName>style.visibility</p:attrName>
                                        </p:attrNameLst>
                                      </p:cBhvr>
                                      <p:to>
                                        <p:strVal val="visible"/>
                                      </p:to>
                                    </p:set>
                                    <p:anim calcmode="lin" valueType="num">
                                      <p:cBhvr additive="base">
                                        <p:cTn id="22" dur="1000" fill="hold"/>
                                        <p:tgtEl>
                                          <p:spTgt spid="26"/>
                                        </p:tgtEl>
                                        <p:attrNameLst>
                                          <p:attrName>ppt_x</p:attrName>
                                        </p:attrNameLst>
                                      </p:cBhvr>
                                      <p:tavLst>
                                        <p:tav tm="0">
                                          <p:val>
                                            <p:strVal val="0-#ppt_w/2"/>
                                          </p:val>
                                        </p:tav>
                                        <p:tav tm="100000">
                                          <p:val>
                                            <p:strVal val="#ppt_x"/>
                                          </p:val>
                                        </p:tav>
                                      </p:tavLst>
                                    </p:anim>
                                    <p:anim calcmode="lin" valueType="num">
                                      <p:cBhvr additive="base">
                                        <p:cTn id="23" dur="1000" fill="hold"/>
                                        <p:tgtEl>
                                          <p:spTgt spid="26"/>
                                        </p:tgtEl>
                                        <p:attrNameLst>
                                          <p:attrName>ppt_y</p:attrName>
                                        </p:attrNameLst>
                                      </p:cBhvr>
                                      <p:tavLst>
                                        <p:tav tm="0">
                                          <p:val>
                                            <p:strVal val="#ppt_y"/>
                                          </p:val>
                                        </p:tav>
                                        <p:tav tm="100000">
                                          <p:val>
                                            <p:strVal val="#ppt_y"/>
                                          </p:val>
                                        </p:tav>
                                      </p:tavLst>
                                    </p:anim>
                                  </p:childTnLst>
                                </p:cTn>
                              </p:par>
                            </p:childTnLst>
                          </p:cTn>
                        </p:par>
                        <p:par>
                          <p:cTn id="24" fill="hold">
                            <p:stCondLst>
                              <p:cond delay="4000"/>
                            </p:stCondLst>
                            <p:childTnLst>
                              <p:par>
                                <p:cTn id="25" presetID="2" presetClass="entr" presetSubtype="8" fill="hold" nodeType="afterEffect">
                                  <p:stCondLst>
                                    <p:cond delay="0"/>
                                  </p:stCondLst>
                                  <p:childTnLst>
                                    <p:set>
                                      <p:cBhvr>
                                        <p:cTn id="26" dur="1000" fill="hold">
                                          <p:stCondLst>
                                            <p:cond delay="0"/>
                                          </p:stCondLst>
                                        </p:cTn>
                                        <p:tgtEl>
                                          <p:spTgt spid="14"/>
                                        </p:tgtEl>
                                        <p:attrNameLst>
                                          <p:attrName>style.visibility</p:attrName>
                                        </p:attrNameLst>
                                      </p:cBhvr>
                                      <p:to>
                                        <p:strVal val="visible"/>
                                      </p:to>
                                    </p:set>
                                    <p:anim calcmode="lin" valueType="num">
                                      <p:cBhvr additive="base">
                                        <p:cTn id="27" dur="1000" fill="hold"/>
                                        <p:tgtEl>
                                          <p:spTgt spid="14"/>
                                        </p:tgtEl>
                                        <p:attrNameLst>
                                          <p:attrName>ppt_x</p:attrName>
                                        </p:attrNameLst>
                                      </p:cBhvr>
                                      <p:tavLst>
                                        <p:tav tm="0">
                                          <p:val>
                                            <p:strVal val="0-#ppt_w/2"/>
                                          </p:val>
                                        </p:tav>
                                        <p:tav tm="100000">
                                          <p:val>
                                            <p:strVal val="#ppt_x"/>
                                          </p:val>
                                        </p:tav>
                                      </p:tavLst>
                                    </p:anim>
                                    <p:anim calcmode="lin" valueType="num">
                                      <p:cBhvr additive="base">
                                        <p:cTn id="28"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310640"/>
            <a:ext cx="6863715" cy="4053205"/>
            <a:chOff x="0" y="1401692"/>
            <a:chExt cx="6863715"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824865" y="3285608"/>
              <a:ext cx="6038850" cy="1784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黑体" panose="02010609060101010101" charset="-122"/>
                  <a:ea typeface="黑体" panose="02010609060101010101" charset="-122"/>
                  <a:cs typeface="黑体" panose="02010609060101010101" charset="-122"/>
                </a:rPr>
                <a:t>任务一　财务报表认知</a:t>
              </a:r>
              <a:endParaRPr lang="zh-CN" altLang="en-US" sz="2000" spc="600" dirty="0" smtClean="0">
                <a:solidFill>
                  <a:schemeClr val="tx2"/>
                </a:solidFill>
                <a:latin typeface="黑体" panose="02010609060101010101" charset="-122"/>
                <a:ea typeface="黑体" panose="02010609060101010101" charset="-122"/>
                <a:cs typeface="黑体" panose="02010609060101010101"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黑体" panose="02010609060101010101" charset="-122"/>
                  <a:ea typeface="黑体" panose="02010609060101010101" charset="-122"/>
                  <a:cs typeface="黑体" panose="02010609060101010101" charset="-122"/>
                </a:rPr>
                <a:t>任务二　资产负债表的编制</a:t>
              </a:r>
              <a:endParaRPr lang="zh-CN" altLang="en-US" sz="2000" spc="600" dirty="0" smtClean="0">
                <a:solidFill>
                  <a:schemeClr val="tx2"/>
                </a:solidFill>
                <a:latin typeface="黑体" panose="02010609060101010101" charset="-122"/>
                <a:ea typeface="黑体" panose="02010609060101010101" charset="-122"/>
                <a:cs typeface="黑体" panose="02010609060101010101"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黑体" panose="02010609060101010101" charset="-122"/>
                  <a:ea typeface="黑体" panose="02010609060101010101" charset="-122"/>
                  <a:cs typeface="黑体" panose="02010609060101010101" charset="-122"/>
                </a:rPr>
                <a:t>任务三　利润表的编制</a:t>
              </a:r>
              <a:endParaRPr lang="zh-CN" altLang="en-US" sz="2000" spc="600" dirty="0" smtClean="0">
                <a:solidFill>
                  <a:schemeClr val="tx2"/>
                </a:solidFill>
                <a:latin typeface="黑体" panose="02010609060101010101" charset="-122"/>
                <a:ea typeface="黑体" panose="02010609060101010101" charset="-122"/>
                <a:cs typeface="黑体" panose="02010609060101010101"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黑体" panose="02010609060101010101" charset="-122"/>
                <a:ea typeface="黑体" panose="02010609060101010101" charset="-122"/>
              </a:rPr>
              <a:t>目 录</a:t>
            </a:r>
            <a:endParaRPr lang="zh-CN" altLang="en-US" sz="4400" dirty="0">
              <a:solidFill>
                <a:schemeClr val="bg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669020" y="1560195"/>
            <a:ext cx="921385" cy="3866515"/>
          </a:xfrm>
          <a:prstGeom prst="rect">
            <a:avLst/>
          </a:prstGeom>
          <a:noFill/>
        </p:spPr>
        <p:txBody>
          <a:bodyPr vert="eaVert" wrap="square" rtlCol="0" anchor="t" anchorCtr="0">
            <a:spAutoFit/>
          </a:bodyPr>
          <a:p>
            <a:pPr algn="l"/>
            <a:r>
              <a:rPr lang="zh-CN" altLang="en-US" sz="4800" dirty="0">
                <a:solidFill>
                  <a:schemeClr val="tx2"/>
                </a:solidFill>
                <a:latin typeface="黑体" panose="02010609060101010101" charset="-122"/>
                <a:ea typeface="黑体" panose="02010609060101010101" charset="-122"/>
                <a:sym typeface="+mn-ea"/>
              </a:rPr>
              <a:t>财务报表认知</a:t>
            </a:r>
            <a:endParaRPr lang="zh-CN" altLang="en-US" sz="4800" dirty="0">
              <a:solidFill>
                <a:schemeClr val="tx2"/>
              </a:solidFill>
              <a:latin typeface="黑体" panose="02010609060101010101" charset="-122"/>
              <a:ea typeface="黑体" panose="02010609060101010101" charset="-122"/>
              <a:sym typeface="+mn-ea"/>
            </a:endParaRPr>
          </a:p>
        </p:txBody>
      </p:sp>
      <p:sp>
        <p:nvSpPr>
          <p:cNvPr id="4" name="文本框 3"/>
          <p:cNvSpPr txBox="1"/>
          <p:nvPr/>
        </p:nvSpPr>
        <p:spPr>
          <a:xfrm>
            <a:off x="7196455" y="1877060"/>
            <a:ext cx="3775710" cy="922020"/>
          </a:xfrm>
          <a:prstGeom prst="rect">
            <a:avLst/>
          </a:prstGeom>
          <a:noFill/>
        </p:spPr>
        <p:txBody>
          <a:bodyPr wrap="square" rtlCol="0">
            <a:spAutoFit/>
          </a:bodyPr>
          <a:p>
            <a:r>
              <a:rPr lang="zh-CN" altLang="en-US" sz="5400" b="1">
                <a:latin typeface="黑体" panose="02010609060101010101" charset="-122"/>
                <a:ea typeface="黑体" panose="02010609060101010101" charset="-122"/>
              </a:rPr>
              <a:t>任务一</a:t>
            </a:r>
            <a:endParaRPr lang="zh-CN" altLang="en-US" sz="5400" b="1">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a:grpSpLocks noChangeAspect="1"/>
          </p:cNvGrpSpPr>
          <p:nvPr/>
        </p:nvGrpSpPr>
        <p:grpSpPr>
          <a:xfrm>
            <a:off x="696952" y="1231424"/>
            <a:ext cx="10800080" cy="4803140"/>
            <a:chOff x="663505" y="2309043"/>
            <a:chExt cx="10859906" cy="4829747"/>
          </a:xfrm>
        </p:grpSpPr>
        <p:sp>
          <p:nvSpPr>
            <p:cNvPr id="58" name="4"/>
            <p:cNvSpPr/>
            <p:nvPr/>
          </p:nvSpPr>
          <p:spPr>
            <a:xfrm>
              <a:off x="663505"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（一）财务报表的概念</a:t>
              </a:r>
              <a:endParaRPr lang="en-US" altLang="zh-CN" b="1" dirty="0">
                <a:solidFill>
                  <a:schemeClr val="bg1"/>
                </a:solidFill>
                <a:latin typeface="+mn-ea"/>
              </a:endParaRPr>
            </a:p>
          </p:txBody>
        </p:sp>
        <p:sp>
          <p:nvSpPr>
            <p:cNvPr id="59" name="3"/>
            <p:cNvSpPr/>
            <p:nvPr/>
          </p:nvSpPr>
          <p:spPr>
            <a:xfrm>
              <a:off x="6442899"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（二）财务报表的内容</a:t>
              </a:r>
              <a:endParaRPr lang="en-US" altLang="zh-CN" b="1" dirty="0">
                <a:solidFill>
                  <a:schemeClr val="bg1"/>
                </a:solidFill>
                <a:latin typeface="+mn-ea"/>
              </a:endParaRPr>
            </a:p>
          </p:txBody>
        </p:sp>
        <p:sp>
          <p:nvSpPr>
            <p:cNvPr id="60" name="2"/>
            <p:cNvSpPr/>
            <p:nvPr/>
          </p:nvSpPr>
          <p:spPr>
            <a:xfrm>
              <a:off x="2934546"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A</a:t>
              </a:r>
              <a:endParaRPr lang="zh-CN" altLang="en-US" sz="2400" b="1" dirty="0">
                <a:solidFill>
                  <a:schemeClr val="tx2"/>
                </a:solidFill>
                <a:latin typeface="+mn-ea"/>
              </a:endParaRPr>
            </a:p>
          </p:txBody>
        </p:sp>
        <p:sp>
          <p:nvSpPr>
            <p:cNvPr id="61" name="1"/>
            <p:cNvSpPr/>
            <p:nvPr/>
          </p:nvSpPr>
          <p:spPr>
            <a:xfrm>
              <a:off x="8713940"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B</a:t>
              </a:r>
              <a:endParaRPr lang="zh-CN" altLang="en-US" sz="2400" b="1" dirty="0">
                <a:solidFill>
                  <a:schemeClr val="tx2"/>
                </a:solidFill>
                <a:latin typeface="+mn-ea"/>
              </a:endParaRPr>
            </a:p>
          </p:txBody>
        </p:sp>
        <p:sp>
          <p:nvSpPr>
            <p:cNvPr id="80" name="41"/>
            <p:cNvSpPr txBox="1"/>
            <p:nvPr/>
          </p:nvSpPr>
          <p:spPr>
            <a:xfrm>
              <a:off x="801425" y="3292360"/>
              <a:ext cx="4803567" cy="3462042"/>
            </a:xfrm>
            <a:prstGeom prst="rect">
              <a:avLst/>
            </a:prstGeom>
            <a:noFill/>
            <a:ln>
              <a:noFill/>
            </a:ln>
          </p:spPr>
          <p:txBody>
            <a:bodyPr lIns="91440" tIns="45720" rIns="91440" bIns="45720" anchor="t" anchorCtr="0">
              <a:noAutofit/>
            </a:bodyPr>
            <a:lstStyle/>
            <a:p>
              <a:pPr algn="l">
                <a:lnSpc>
                  <a:spcPct val="150000"/>
                </a:lnSpc>
                <a:buSzPct val="25000"/>
              </a:pPr>
              <a:r>
                <a:rPr sz="1600" dirty="0">
                  <a:solidFill>
                    <a:schemeClr val="tx1">
                      <a:lumMod val="65000"/>
                      <a:lumOff val="35000"/>
                    </a:schemeClr>
                  </a:solidFill>
                  <a:latin typeface="+mn-ea"/>
                  <a:ea typeface="+mn-ea"/>
                </a:rPr>
                <a:t>财务报表是对企业财务状况、经营成果和现金流量的结构性表述。定期编制财务报表并对外报告，是会计工作的重要组成部分，也是会计核算的又一种专门方法。通过财务报表提供的相关会计信息，可以使报表使用者了解企业的财务状况、经营成果和现金流量等有关的会计信息，反映企业管理者受托责任的履行情况，有助于财务报告使用者做出经济决策。财务报表的使用者通常包括投资人、债权人、政府及其有关部门和社会公众等。</a:t>
              </a:r>
              <a:endParaRPr sz="1600" dirty="0">
                <a:solidFill>
                  <a:schemeClr val="tx1">
                    <a:lumMod val="65000"/>
                    <a:lumOff val="35000"/>
                  </a:schemeClr>
                </a:solidFill>
                <a:latin typeface="+mn-ea"/>
                <a:ea typeface="+mn-ea"/>
              </a:endParaRPr>
            </a:p>
          </p:txBody>
        </p:sp>
        <p:sp>
          <p:nvSpPr>
            <p:cNvPr id="71" name="41"/>
            <p:cNvSpPr txBox="1"/>
            <p:nvPr/>
          </p:nvSpPr>
          <p:spPr>
            <a:xfrm>
              <a:off x="6444004" y="3292360"/>
              <a:ext cx="5079407" cy="3846430"/>
            </a:xfrm>
            <a:prstGeom prst="rect">
              <a:avLst/>
            </a:prstGeom>
            <a:noFill/>
            <a:ln>
              <a:noFill/>
            </a:ln>
          </p:spPr>
          <p:txBody>
            <a:bodyPr lIns="91440" tIns="45720" rIns="91440" bIns="45720" anchor="t" anchorCtr="0">
              <a:noAutofit/>
            </a:bodyPr>
            <a:lstStyle/>
            <a:p>
              <a:pPr algn="l">
                <a:lnSpc>
                  <a:spcPct val="150000"/>
                </a:lnSpc>
                <a:buSzPct val="25000"/>
              </a:pPr>
              <a:r>
                <a:rPr sz="1600" dirty="0">
                  <a:solidFill>
                    <a:schemeClr val="tx1">
                      <a:lumMod val="65000"/>
                      <a:lumOff val="35000"/>
                    </a:schemeClr>
                  </a:solidFill>
                  <a:latin typeface="+mn-ea"/>
                  <a:ea typeface="+mn-ea"/>
                </a:rPr>
                <a:t>财务报表至少应该包括资产负债表、利润表、现金流量表、所有者权益变动表（也称股东权益变动表）和附注等内容。资产负债表是反映企业某一特定日期财务状况的财务报表。利润表是反映企业在一定会计期间经营成果的财务报表。现金流量表是反映企业一定会计期间现金和现金等价物流入和流出的报表。编制现金流量表，可以帮助报表使用者了解企业获取现金和现金等价物的能力，并据以预测企业未来的现金流量，从而评价企业的支付能力和偿债能力，并预测企业未来的财务前景。</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55594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一、财务报表的概念</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85825" y="599440"/>
            <a:ext cx="386016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二、财务报表的种类</a:t>
            </a:r>
            <a:endParaRPr lang="zh-CN" altLang="en-US" sz="2600" dirty="0">
              <a:latin typeface="黑体" panose="02010609060101010101" charset="-122"/>
              <a:ea typeface="黑体" panose="02010609060101010101" charset="-122"/>
            </a:endParaRPr>
          </a:p>
        </p:txBody>
      </p:sp>
      <p:sp>
        <p:nvSpPr>
          <p:cNvPr id="3" name="圆角右箭头 2"/>
          <p:cNvSpPr/>
          <p:nvPr>
            <p:custDataLst>
              <p:tags r:id="rId1"/>
            </p:custDataLst>
          </p:nvPr>
        </p:nvSpPr>
        <p:spPr bwMode="auto">
          <a:xfrm rot="5400000">
            <a:off x="5101067" y="2016435"/>
            <a:ext cx="1850879" cy="1221005"/>
          </a:xfrm>
          <a:prstGeom prst="bentArrow">
            <a:avLst>
              <a:gd name="adj1" fmla="val 51385"/>
              <a:gd name="adj2" fmla="val 44445"/>
              <a:gd name="adj3" fmla="val 44585"/>
              <a:gd name="adj4" fmla="val 67108"/>
            </a:avLst>
          </a:prstGeom>
          <a:solidFill>
            <a:srgbClr val="1F74AD"/>
          </a:solidFill>
          <a:ln w="9525">
            <a:noFill/>
            <a:round/>
          </a:ln>
        </p:spPr>
        <p:txBody>
          <a:bodyPr anchor="ctr"/>
          <a:p>
            <a:pPr algn="ctr">
              <a:lnSpc>
                <a:spcPct val="130000"/>
              </a:lnSpc>
            </a:pPr>
            <a:endParaRPr>
              <a:latin typeface="微软雅黑" panose="020B0503020204020204" charset="-122"/>
              <a:ea typeface="微软雅黑" panose="020B0503020204020204" charset="-122"/>
            </a:endParaRPr>
          </a:p>
        </p:txBody>
      </p:sp>
      <p:sp>
        <p:nvSpPr>
          <p:cNvPr id="4" name="圆角矩形 3"/>
          <p:cNvSpPr/>
          <p:nvPr>
            <p:custDataLst>
              <p:tags r:id="rId2"/>
            </p:custDataLst>
          </p:nvPr>
        </p:nvSpPr>
        <p:spPr bwMode="auto">
          <a:xfrm>
            <a:off x="4613757" y="1604522"/>
            <a:ext cx="802249" cy="802248"/>
          </a:xfrm>
          <a:prstGeom prst="roundRect">
            <a:avLst/>
          </a:prstGeom>
          <a:solidFill>
            <a:srgbClr val="1F74AD"/>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charset="-122"/>
                <a:ea typeface="微软雅黑" panose="020B0503020204020204" charset="-122"/>
              </a:rPr>
              <a:t>01</a:t>
            </a:r>
            <a:endParaRPr lang="en-US" sz="2800" dirty="0">
              <a:solidFill>
                <a:sysClr val="window" lastClr="FFFFFF"/>
              </a:solidFill>
              <a:latin typeface="微软雅黑" panose="020B0503020204020204" charset="-122"/>
              <a:ea typeface="微软雅黑" panose="020B0503020204020204" charset="-122"/>
            </a:endParaRPr>
          </a:p>
        </p:txBody>
      </p:sp>
      <p:sp>
        <p:nvSpPr>
          <p:cNvPr id="5" name="圆角右箭头 4"/>
          <p:cNvSpPr/>
          <p:nvPr>
            <p:custDataLst>
              <p:tags r:id="rId3"/>
            </p:custDataLst>
          </p:nvPr>
        </p:nvSpPr>
        <p:spPr bwMode="auto">
          <a:xfrm rot="10800000">
            <a:off x="6114901" y="2894717"/>
            <a:ext cx="1850879" cy="1221005"/>
          </a:xfrm>
          <a:prstGeom prst="bentArrow">
            <a:avLst>
              <a:gd name="adj1" fmla="val 51385"/>
              <a:gd name="adj2" fmla="val 44445"/>
              <a:gd name="adj3" fmla="val 44585"/>
              <a:gd name="adj4" fmla="val 67108"/>
            </a:avLst>
          </a:prstGeom>
          <a:solidFill>
            <a:srgbClr val="3498DB"/>
          </a:solidFill>
          <a:ln w="9525">
            <a:noFill/>
            <a:round/>
          </a:ln>
        </p:spPr>
        <p:txBody>
          <a:bodyPr anchor="ctr"/>
          <a:p>
            <a:pPr algn="ctr">
              <a:lnSpc>
                <a:spcPct val="130000"/>
              </a:lnSpc>
            </a:pPr>
            <a:endParaRPr>
              <a:latin typeface="微软雅黑" panose="020B0503020204020204" charset="-122"/>
              <a:ea typeface="微软雅黑" panose="020B0503020204020204" charset="-122"/>
            </a:endParaRPr>
          </a:p>
        </p:txBody>
      </p:sp>
      <p:sp>
        <p:nvSpPr>
          <p:cNvPr id="6" name="圆角矩形 5"/>
          <p:cNvSpPr/>
          <p:nvPr>
            <p:custDataLst>
              <p:tags r:id="rId4"/>
            </p:custDataLst>
          </p:nvPr>
        </p:nvSpPr>
        <p:spPr bwMode="auto">
          <a:xfrm>
            <a:off x="7260506" y="2092470"/>
            <a:ext cx="802249" cy="802248"/>
          </a:xfrm>
          <a:prstGeom prst="roundRect">
            <a:avLst/>
          </a:prstGeom>
          <a:solidFill>
            <a:srgbClr val="3498D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a:solidFill>
                  <a:sysClr val="window" lastClr="FFFFFF"/>
                </a:solidFill>
                <a:latin typeface="微软雅黑" panose="020B0503020204020204" charset="-122"/>
                <a:ea typeface="微软雅黑" panose="020B0503020204020204" charset="-122"/>
              </a:rPr>
              <a:t>02</a:t>
            </a:r>
            <a:endParaRPr lang="en-US" sz="2800">
              <a:solidFill>
                <a:sysClr val="window" lastClr="FFFFFF"/>
              </a:solidFill>
              <a:latin typeface="微软雅黑" panose="020B0503020204020204" charset="-122"/>
              <a:ea typeface="微软雅黑" panose="020B0503020204020204" charset="-122"/>
            </a:endParaRPr>
          </a:p>
        </p:txBody>
      </p:sp>
      <p:sp>
        <p:nvSpPr>
          <p:cNvPr id="7" name="圆角右箭头 6"/>
          <p:cNvSpPr/>
          <p:nvPr>
            <p:custDataLst>
              <p:tags r:id="rId5"/>
            </p:custDataLst>
          </p:nvPr>
        </p:nvSpPr>
        <p:spPr bwMode="auto">
          <a:xfrm rot="5400000" flipH="1" flipV="1">
            <a:off x="5243230" y="3903985"/>
            <a:ext cx="1850879" cy="1221005"/>
          </a:xfrm>
          <a:prstGeom prst="bentArrow">
            <a:avLst>
              <a:gd name="adj1" fmla="val 51385"/>
              <a:gd name="adj2" fmla="val 44445"/>
              <a:gd name="adj3" fmla="val 44585"/>
              <a:gd name="adj4" fmla="val 67108"/>
            </a:avLst>
          </a:prstGeom>
          <a:solidFill>
            <a:srgbClr val="1AA3AA"/>
          </a:solidFill>
          <a:ln w="9525">
            <a:noFill/>
            <a:round/>
          </a:ln>
        </p:spPr>
        <p:txBody>
          <a:bodyPr anchor="ctr"/>
          <a:p>
            <a:pPr algn="ctr">
              <a:lnSpc>
                <a:spcPct val="130000"/>
              </a:lnSpc>
            </a:pPr>
            <a:endParaRPr>
              <a:latin typeface="微软雅黑" panose="020B0503020204020204" charset="-122"/>
              <a:ea typeface="微软雅黑" panose="020B0503020204020204" charset="-122"/>
            </a:endParaRPr>
          </a:p>
        </p:txBody>
      </p:sp>
      <p:sp>
        <p:nvSpPr>
          <p:cNvPr id="8" name="圆角矩形 7"/>
          <p:cNvSpPr/>
          <p:nvPr>
            <p:custDataLst>
              <p:tags r:id="rId6"/>
            </p:custDataLst>
          </p:nvPr>
        </p:nvSpPr>
        <p:spPr bwMode="auto">
          <a:xfrm flipH="1">
            <a:off x="6779171" y="4734654"/>
            <a:ext cx="802249" cy="802248"/>
          </a:xfrm>
          <a:prstGeom prst="roundRect">
            <a:avLst/>
          </a:prstGeom>
          <a:solidFill>
            <a:srgbClr val="1AA3AA"/>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a:solidFill>
                  <a:sysClr val="window" lastClr="FFFFFF"/>
                </a:solidFill>
                <a:latin typeface="微软雅黑" panose="020B0503020204020204" charset="-122"/>
                <a:ea typeface="微软雅黑" panose="020B0503020204020204" charset="-122"/>
              </a:rPr>
              <a:t>03</a:t>
            </a:r>
            <a:endParaRPr lang="en-US" sz="2800">
              <a:solidFill>
                <a:sysClr val="window" lastClr="FFFFFF"/>
              </a:solidFill>
              <a:latin typeface="微软雅黑" panose="020B0503020204020204" charset="-122"/>
              <a:ea typeface="微软雅黑" panose="020B0503020204020204" charset="-122"/>
            </a:endParaRPr>
          </a:p>
        </p:txBody>
      </p:sp>
      <p:sp>
        <p:nvSpPr>
          <p:cNvPr id="9" name="圆角右箭头 8"/>
          <p:cNvSpPr/>
          <p:nvPr>
            <p:custDataLst>
              <p:tags r:id="rId7"/>
            </p:custDataLst>
          </p:nvPr>
        </p:nvSpPr>
        <p:spPr bwMode="auto">
          <a:xfrm rot="10800000" flipH="1" flipV="1">
            <a:off x="4229398" y="3025705"/>
            <a:ext cx="1850879" cy="1221005"/>
          </a:xfrm>
          <a:prstGeom prst="bentArrow">
            <a:avLst>
              <a:gd name="adj1" fmla="val 51385"/>
              <a:gd name="adj2" fmla="val 44445"/>
              <a:gd name="adj3" fmla="val 44585"/>
              <a:gd name="adj4" fmla="val 67108"/>
            </a:avLst>
          </a:prstGeom>
          <a:solidFill>
            <a:srgbClr val="69A35B"/>
          </a:solidFill>
          <a:ln w="9525">
            <a:noFill/>
            <a:round/>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0" name="圆角矩形 9"/>
          <p:cNvSpPr/>
          <p:nvPr>
            <p:custDataLst>
              <p:tags r:id="rId8"/>
            </p:custDataLst>
          </p:nvPr>
        </p:nvSpPr>
        <p:spPr bwMode="auto">
          <a:xfrm flipH="1">
            <a:off x="4132421" y="4246707"/>
            <a:ext cx="802249" cy="802248"/>
          </a:xfrm>
          <a:prstGeom prst="roundRect">
            <a:avLst/>
          </a:prstGeom>
          <a:solidFill>
            <a:srgbClr val="69A35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charset="-122"/>
                <a:ea typeface="微软雅黑" panose="020B0503020204020204" charset="-122"/>
              </a:rPr>
              <a:t>04</a:t>
            </a:r>
            <a:endParaRPr lang="en-US" sz="2800" dirty="0">
              <a:solidFill>
                <a:sysClr val="window" lastClr="FFFFFF"/>
              </a:solidFill>
              <a:latin typeface="微软雅黑" panose="020B0503020204020204" charset="-122"/>
              <a:ea typeface="微软雅黑" panose="020B0503020204020204" charset="-122"/>
            </a:endParaRPr>
          </a:p>
        </p:txBody>
      </p:sp>
      <p:sp>
        <p:nvSpPr>
          <p:cNvPr id="21" name="文本框 20"/>
          <p:cNvSpPr txBox="1"/>
          <p:nvPr>
            <p:custDataLst>
              <p:tags r:id="rId9"/>
            </p:custDataLst>
          </p:nvPr>
        </p:nvSpPr>
        <p:spPr bwMode="auto">
          <a:xfrm>
            <a:off x="8062595" y="1891665"/>
            <a:ext cx="4132580" cy="570230"/>
          </a:xfrm>
          <a:prstGeom prst="rect">
            <a:avLst/>
          </a:prstGeom>
          <a:noFill/>
        </p:spPr>
        <p:txBody>
          <a:bodyPr wrap="square" lIns="90000" tIns="46800" rIns="90000" bIns="0" anchor="b" anchorCtr="0"/>
          <a:p>
            <a:pPr algn="l" latinLnBrk="0">
              <a:lnSpc>
                <a:spcPct val="120000"/>
              </a:lnSpc>
            </a:pPr>
            <a:r>
              <a:rPr lang="zh-CN" altLang="en-US" sz="1800" b="1" spc="300">
                <a:solidFill>
                  <a:srgbClr val="3498DB"/>
                </a:solidFill>
                <a:effectLst/>
                <a:latin typeface="微软雅黑" panose="020B0503020204020204" charset="-122"/>
                <a:ea typeface="微软雅黑" panose="020B0503020204020204" charset="-122"/>
                <a:cs typeface="+mn-ea"/>
              </a:rPr>
              <a:t>（二）按报表编制时间不同分类</a:t>
            </a:r>
            <a:endParaRPr lang="zh-CN" altLang="en-US" sz="1800" b="1" spc="300">
              <a:solidFill>
                <a:srgbClr val="3498DB"/>
              </a:solidFill>
              <a:effectLst/>
              <a:latin typeface="微软雅黑" panose="020B0503020204020204" charset="-122"/>
              <a:ea typeface="微软雅黑" panose="020B0503020204020204" charset="-122"/>
              <a:cs typeface="+mn-ea"/>
            </a:endParaRPr>
          </a:p>
        </p:txBody>
      </p:sp>
      <p:sp>
        <p:nvSpPr>
          <p:cNvPr id="22" name="文本框 21"/>
          <p:cNvSpPr txBox="1"/>
          <p:nvPr>
            <p:custDataLst>
              <p:tags r:id="rId10"/>
            </p:custDataLst>
          </p:nvPr>
        </p:nvSpPr>
        <p:spPr bwMode="auto">
          <a:xfrm>
            <a:off x="8357870" y="2515235"/>
            <a:ext cx="3498215" cy="2028825"/>
          </a:xfrm>
          <a:prstGeom prst="rect">
            <a:avLst/>
          </a:prstGeom>
          <a:noFill/>
        </p:spPr>
        <p:txBody>
          <a:bodyPr wrap="square" lIns="90000" tIns="0" rIns="90000" bIns="46800" anchor="t" anchorCtr="0"/>
          <a:p>
            <a:pPr algn="just" latinLnBrk="0">
              <a:lnSpc>
                <a:spcPct val="120000"/>
              </a:lnSpc>
            </a:pPr>
            <a:r>
              <a:rPr lang="zh-CN" altLang="en-US" sz="1600" b="0" spc="150" dirty="0">
                <a:solidFill>
                  <a:srgbClr val="000000"/>
                </a:solidFill>
                <a:effectLst/>
                <a:latin typeface="微软雅黑" panose="020B0503020204020204" charset="-122"/>
                <a:ea typeface="微软雅黑" panose="020B0503020204020204" charset="-122"/>
              </a:rPr>
              <a:t>财务报表按其编制时间的不同，可以分为年度财务报表和中期财务报表。年度财务报表简称年报，主要包括资产负债表、利润表、现金流量表、所有者权益变动表和附注等。</a:t>
            </a:r>
            <a:endParaRPr lang="zh-CN" altLang="en-US" sz="1600" b="0" spc="150" dirty="0">
              <a:solidFill>
                <a:srgbClr val="000000"/>
              </a:solidFill>
              <a:effectLst/>
              <a:latin typeface="微软雅黑" panose="020B0503020204020204" charset="-122"/>
              <a:ea typeface="微软雅黑" panose="020B0503020204020204" charset="-122"/>
            </a:endParaRPr>
          </a:p>
        </p:txBody>
      </p:sp>
      <p:sp>
        <p:nvSpPr>
          <p:cNvPr id="19" name="文本框 18"/>
          <p:cNvSpPr txBox="1"/>
          <p:nvPr>
            <p:custDataLst>
              <p:tags r:id="rId11"/>
            </p:custDataLst>
          </p:nvPr>
        </p:nvSpPr>
        <p:spPr bwMode="auto">
          <a:xfrm>
            <a:off x="513080" y="4021455"/>
            <a:ext cx="3362325" cy="624205"/>
          </a:xfrm>
          <a:prstGeom prst="rect">
            <a:avLst/>
          </a:prstGeom>
          <a:noFill/>
        </p:spPr>
        <p:txBody>
          <a:bodyPr wrap="square" lIns="90000" tIns="46800" rIns="90000" bIns="0" anchor="b" anchorCtr="0"/>
          <a:p>
            <a:pPr algn="l" latinLnBrk="0">
              <a:lnSpc>
                <a:spcPct val="120000"/>
              </a:lnSpc>
            </a:pPr>
            <a:r>
              <a:rPr lang="zh-CN" altLang="en-US" sz="1800" b="1" spc="300">
                <a:solidFill>
                  <a:srgbClr val="69A35B"/>
                </a:solidFill>
                <a:effectLst/>
                <a:latin typeface="微软雅黑" panose="020B0503020204020204" charset="-122"/>
                <a:ea typeface="微软雅黑" panose="020B0503020204020204" charset="-122"/>
                <a:cs typeface="+mn-ea"/>
              </a:rPr>
              <a:t>（四）按报表服务的对象不同分类</a:t>
            </a:r>
            <a:endParaRPr lang="zh-CN" altLang="en-US" sz="1800" b="1" spc="300">
              <a:solidFill>
                <a:srgbClr val="69A35B"/>
              </a:solidFill>
              <a:effectLst/>
              <a:latin typeface="微软雅黑" panose="020B0503020204020204" charset="-122"/>
              <a:ea typeface="微软雅黑" panose="020B0503020204020204" charset="-122"/>
              <a:cs typeface="+mn-ea"/>
            </a:endParaRPr>
          </a:p>
        </p:txBody>
      </p:sp>
      <p:sp>
        <p:nvSpPr>
          <p:cNvPr id="20" name="文本框 19"/>
          <p:cNvSpPr txBox="1"/>
          <p:nvPr>
            <p:custDataLst>
              <p:tags r:id="rId12"/>
            </p:custDataLst>
          </p:nvPr>
        </p:nvSpPr>
        <p:spPr bwMode="auto">
          <a:xfrm>
            <a:off x="512445" y="4707890"/>
            <a:ext cx="3475990" cy="1864360"/>
          </a:xfrm>
          <a:prstGeom prst="rect">
            <a:avLst/>
          </a:prstGeom>
          <a:noFill/>
        </p:spPr>
        <p:txBody>
          <a:bodyPr wrap="square" lIns="90000" tIns="0" rIns="90000" bIns="46800" anchor="t" anchorCtr="0"/>
          <a:p>
            <a:pPr algn="just" latinLnBrk="0">
              <a:lnSpc>
                <a:spcPct val="120000"/>
              </a:lnSpc>
            </a:pPr>
            <a:r>
              <a:rPr lang="zh-CN" altLang="en-US" sz="1600" b="0" spc="150" dirty="0">
                <a:solidFill>
                  <a:srgbClr val="000000"/>
                </a:solidFill>
                <a:effectLst/>
                <a:latin typeface="微软雅黑" panose="020B0503020204020204" charset="-122"/>
                <a:ea typeface="微软雅黑" panose="020B0503020204020204" charset="-122"/>
              </a:rPr>
              <a:t>财务报表按其服务对象的不同，可以分为对内报表和对外报表。对内报表是指为企业内部经营管理服务而编制的不对外公开的财务报表，它不要求统一格式，没有统一指标体系。</a:t>
            </a:r>
            <a:endParaRPr lang="zh-CN" altLang="en-US" sz="1600" b="0" spc="150" dirty="0">
              <a:solidFill>
                <a:srgbClr val="000000"/>
              </a:solidFill>
              <a:effectLst/>
              <a:latin typeface="微软雅黑" panose="020B0503020204020204" charset="-122"/>
              <a:ea typeface="微软雅黑" panose="020B0503020204020204" charset="-122"/>
            </a:endParaRPr>
          </a:p>
        </p:txBody>
      </p:sp>
      <p:sp>
        <p:nvSpPr>
          <p:cNvPr id="17" name="文本框 16"/>
          <p:cNvSpPr txBox="1"/>
          <p:nvPr>
            <p:custDataLst>
              <p:tags r:id="rId13"/>
            </p:custDataLst>
          </p:nvPr>
        </p:nvSpPr>
        <p:spPr bwMode="auto">
          <a:xfrm>
            <a:off x="1149985" y="1346835"/>
            <a:ext cx="3206750" cy="642620"/>
          </a:xfrm>
          <a:prstGeom prst="rect">
            <a:avLst/>
          </a:prstGeom>
          <a:noFill/>
        </p:spPr>
        <p:txBody>
          <a:bodyPr wrap="square" lIns="90000" tIns="46800" rIns="90000" bIns="0" anchor="b" anchorCtr="0"/>
          <a:p>
            <a:pPr algn="l" latinLnBrk="0">
              <a:lnSpc>
                <a:spcPct val="120000"/>
              </a:lnSpc>
            </a:pPr>
            <a:r>
              <a:rPr lang="zh-CN" altLang="en-US" sz="1800" b="1" spc="300" dirty="0">
                <a:solidFill>
                  <a:srgbClr val="1F74AD"/>
                </a:solidFill>
                <a:effectLst/>
                <a:latin typeface="微软雅黑" panose="020B0503020204020204" charset="-122"/>
                <a:ea typeface="微软雅黑" panose="020B0503020204020204" charset="-122"/>
                <a:cs typeface="+mn-ea"/>
              </a:rPr>
              <a:t>（一）按报表反映财务活动的方式分类</a:t>
            </a:r>
            <a:endParaRPr lang="zh-CN" altLang="en-US" sz="1800" b="1" spc="300" dirty="0">
              <a:solidFill>
                <a:srgbClr val="1F74AD"/>
              </a:solidFill>
              <a:effectLst/>
              <a:latin typeface="微软雅黑" panose="020B0503020204020204" charset="-122"/>
              <a:ea typeface="微软雅黑" panose="020B0503020204020204" charset="-122"/>
              <a:cs typeface="+mn-ea"/>
            </a:endParaRPr>
          </a:p>
        </p:txBody>
      </p:sp>
      <p:sp>
        <p:nvSpPr>
          <p:cNvPr id="18" name="文本框 17"/>
          <p:cNvSpPr txBox="1"/>
          <p:nvPr>
            <p:custDataLst>
              <p:tags r:id="rId14"/>
            </p:custDataLst>
          </p:nvPr>
        </p:nvSpPr>
        <p:spPr bwMode="auto">
          <a:xfrm>
            <a:off x="1150620" y="2052320"/>
            <a:ext cx="3206115" cy="1082040"/>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微软雅黑" panose="020B0503020204020204" charset="-122"/>
                <a:ea typeface="微软雅黑" panose="020B0503020204020204" charset="-122"/>
              </a:rPr>
              <a:t>财务报表按其反映财务活动方式的不同，可以分为动态财务报表和静态财务报表。</a:t>
            </a:r>
            <a:endParaRPr lang="zh-CN" altLang="en-US" sz="1600" b="0" spc="150" dirty="0">
              <a:solidFill>
                <a:srgbClr val="000000"/>
              </a:solidFill>
              <a:effectLst/>
              <a:latin typeface="微软雅黑" panose="020B0503020204020204" charset="-122"/>
              <a:ea typeface="微软雅黑" panose="020B0503020204020204" charset="-122"/>
            </a:endParaRPr>
          </a:p>
        </p:txBody>
      </p:sp>
      <p:sp>
        <p:nvSpPr>
          <p:cNvPr id="15" name="文本框 14"/>
          <p:cNvSpPr txBox="1"/>
          <p:nvPr>
            <p:custDataLst>
              <p:tags r:id="rId15"/>
            </p:custDataLst>
          </p:nvPr>
        </p:nvSpPr>
        <p:spPr bwMode="auto">
          <a:xfrm>
            <a:off x="7876540" y="4364990"/>
            <a:ext cx="4063365" cy="369570"/>
          </a:xfrm>
          <a:prstGeom prst="rect">
            <a:avLst/>
          </a:prstGeom>
          <a:noFill/>
        </p:spPr>
        <p:txBody>
          <a:bodyPr wrap="square" lIns="90000" tIns="46800" rIns="90000" bIns="0" anchor="b" anchorCtr="0"/>
          <a:p>
            <a:pPr algn="l" latinLnBrk="0">
              <a:lnSpc>
                <a:spcPct val="120000"/>
              </a:lnSpc>
            </a:pPr>
            <a:r>
              <a:rPr lang="zh-CN" altLang="en-US" sz="1800" b="1" spc="300" dirty="0">
                <a:solidFill>
                  <a:srgbClr val="1AA3AA"/>
                </a:solidFill>
                <a:effectLst/>
                <a:latin typeface="微软雅黑" panose="020B0503020204020204" charset="-122"/>
                <a:ea typeface="微软雅黑" panose="020B0503020204020204" charset="-122"/>
                <a:cs typeface="+mn-ea"/>
              </a:rPr>
              <a:t>（三）按报表编报主体不同分类</a:t>
            </a:r>
            <a:endParaRPr lang="zh-CN" altLang="en-US" sz="1800" b="1" spc="300" dirty="0">
              <a:solidFill>
                <a:srgbClr val="1AA3AA"/>
              </a:solidFill>
              <a:effectLst/>
              <a:latin typeface="微软雅黑" panose="020B0503020204020204" charset="-122"/>
              <a:ea typeface="微软雅黑" panose="020B0503020204020204" charset="-122"/>
              <a:cs typeface="+mn-ea"/>
            </a:endParaRPr>
          </a:p>
        </p:txBody>
      </p:sp>
      <p:sp>
        <p:nvSpPr>
          <p:cNvPr id="16" name="文本框 15"/>
          <p:cNvSpPr txBox="1"/>
          <p:nvPr>
            <p:custDataLst>
              <p:tags r:id="rId16"/>
            </p:custDataLst>
          </p:nvPr>
        </p:nvSpPr>
        <p:spPr bwMode="auto">
          <a:xfrm>
            <a:off x="7876540" y="4707890"/>
            <a:ext cx="3980180" cy="1864360"/>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微软雅黑" panose="020B0503020204020204" charset="-122"/>
                <a:ea typeface="微软雅黑" panose="020B0503020204020204" charset="-122"/>
              </a:rPr>
              <a:t>财务报表按其编报主体的不同，可以分为个别财务报表和合并财务报表。个别财务报表是企业在自身会计核算基础上对账簿记录进行加工而编制的财务报</a:t>
            </a:r>
            <a:endParaRPr lang="zh-CN" altLang="en-US" sz="1600" b="0" spc="150" dirty="0">
              <a:solidFill>
                <a:srgbClr val="000000"/>
              </a:solidFill>
              <a:effectLst/>
              <a:latin typeface="微软雅黑" panose="020B0503020204020204" charset="-122"/>
              <a:ea typeface="微软雅黑" panose="020B0503020204020204" charset="-122"/>
            </a:endParaRPr>
          </a:p>
          <a:p>
            <a:pPr algn="l" latinLnBrk="0">
              <a:lnSpc>
                <a:spcPct val="120000"/>
              </a:lnSpc>
            </a:pPr>
            <a:r>
              <a:rPr lang="zh-CN" altLang="en-US" sz="1600" b="0" spc="150" dirty="0">
                <a:solidFill>
                  <a:srgbClr val="000000"/>
                </a:solidFill>
                <a:effectLst/>
                <a:latin typeface="微软雅黑" panose="020B0503020204020204" charset="-122"/>
                <a:ea typeface="微软雅黑" panose="020B0503020204020204" charset="-122"/>
              </a:rPr>
              <a:t>表，它主要反映企业自身的财务状况、经营成果和现金流量情况。</a:t>
            </a:r>
            <a:endParaRPr lang="zh-CN" altLang="en-US" sz="1600" b="0" spc="150" dirty="0">
              <a:solidFill>
                <a:srgbClr val="000000"/>
              </a:solidFill>
              <a:effectLst/>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85825" y="599440"/>
            <a:ext cx="434276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三、财务报表的编制要求</a:t>
            </a:r>
            <a:endParaRPr lang="zh-CN" altLang="en-US" sz="2600" dirty="0">
              <a:latin typeface="黑体" panose="02010609060101010101" charset="-122"/>
              <a:ea typeface="黑体" panose="02010609060101010101" charset="-122"/>
            </a:endParaRPr>
          </a:p>
        </p:txBody>
      </p:sp>
      <p:sp>
        <p:nvSpPr>
          <p:cNvPr id="2" name="对角圆角矩形 1"/>
          <p:cNvSpPr/>
          <p:nvPr>
            <p:custDataLst>
              <p:tags r:id="rId1"/>
            </p:custDataLst>
          </p:nvPr>
        </p:nvSpPr>
        <p:spPr>
          <a:xfrm>
            <a:off x="1373350" y="1734688"/>
            <a:ext cx="2092080" cy="2022943"/>
          </a:xfrm>
          <a:prstGeom prst="round2DiagRect">
            <a:avLst>
              <a:gd name="adj1" fmla="val 33386"/>
              <a:gd name="adj2" fmla="val 0"/>
            </a:avLst>
          </a:prstGeom>
          <a:solidFill>
            <a:srgbClr val="6A5BD8"/>
          </a:solidFill>
          <a:ln w="12700" cap="flat" cmpd="sng" algn="ctr">
            <a:noFill/>
            <a:prstDash val="solid"/>
            <a:miter lim="800000"/>
          </a:ln>
          <a:effectLst/>
        </p:spPr>
        <p:txBody>
          <a:bodyPr rtlCol="0" anchor="ctr"/>
          <a:p>
            <a:pPr algn="ctr">
              <a:lnSpc>
                <a:spcPct val="120000"/>
              </a:lnSpc>
            </a:pPr>
            <a:endParaRPr kumimoji="1" lang="zh-CN" altLang="en-US" sz="1800">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2"/>
            </p:custDataLst>
          </p:nvPr>
        </p:nvSpPr>
        <p:spPr>
          <a:xfrm>
            <a:off x="1703544" y="2064409"/>
            <a:ext cx="1431692" cy="1363501"/>
          </a:xfrm>
          <a:prstGeom prst="rect">
            <a:avLst/>
          </a:prstGeom>
          <a:noFill/>
        </p:spPr>
        <p:txBody>
          <a:bodyPr wrap="square" rtlCol="0" anchor="ctr">
            <a:normAutofit/>
          </a:bodyPr>
          <a:p>
            <a:pPr algn="ctr">
              <a:lnSpc>
                <a:spcPct val="120000"/>
              </a:lnSpc>
            </a:pPr>
            <a:r>
              <a:rPr lang="zh-CN" altLang="en-US" sz="1600" b="1" spc="150">
                <a:solidFill>
                  <a:srgbClr val="FFFFFF"/>
                </a:solidFill>
                <a:latin typeface="Arial" panose="020B0604020202020204" pitchFamily="34" charset="0"/>
                <a:ea typeface="微软雅黑" panose="020B0503020204020204" charset="-122"/>
                <a:sym typeface="Arial" panose="020B0604020202020204" pitchFamily="34" charset="0"/>
              </a:rPr>
              <a:t>（一）以持续经营为基础</a:t>
            </a:r>
            <a:endParaRPr lang="zh-CN" altLang="en-US" sz="1600" b="1"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3"/>
            </p:custDataLst>
          </p:nvPr>
        </p:nvSpPr>
        <p:spPr>
          <a:xfrm>
            <a:off x="1163539" y="1623891"/>
            <a:ext cx="749817" cy="749817"/>
          </a:xfrm>
          <a:prstGeom prst="ellipse">
            <a:avLst/>
          </a:prstGeom>
          <a:solidFill>
            <a:srgbClr val="6A5BD8">
              <a:lumMod val="90000"/>
            </a:srgbClr>
          </a:solidFill>
          <a:ln w="12700" cap="flat" cmpd="sng" algn="ctr">
            <a:noFill/>
            <a:prstDash val="solid"/>
            <a:miter lim="800000"/>
          </a:ln>
          <a:effectLst/>
        </p:spPr>
        <p:txBody>
          <a:bodyPr rtlCol="0" anchor="ctr">
            <a:normAutofit/>
          </a:bodyPr>
          <a:p>
            <a:pPr algn="ctr">
              <a:lnSpc>
                <a:spcPct val="120000"/>
              </a:lnSpc>
            </a:pPr>
            <a:r>
              <a:rPr kumimoji="1" lang="en-US" altLang="zh-CN" sz="2400" b="1" dirty="0">
                <a:solidFill>
                  <a:srgbClr val="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01</a:t>
            </a:r>
            <a:endParaRPr kumimoji="1" lang="zh-CN" altLang="en-US" sz="2400" b="1" dirty="0">
              <a:solidFill>
                <a:srgbClr val="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 name="对角圆角矩形 12"/>
          <p:cNvSpPr/>
          <p:nvPr>
            <p:custDataLst>
              <p:tags r:id="rId4"/>
            </p:custDataLst>
          </p:nvPr>
        </p:nvSpPr>
        <p:spPr>
          <a:xfrm>
            <a:off x="5164350" y="1735727"/>
            <a:ext cx="2092080" cy="2022943"/>
          </a:xfrm>
          <a:prstGeom prst="round2DiagRect">
            <a:avLst>
              <a:gd name="adj1" fmla="val 33386"/>
              <a:gd name="adj2" fmla="val 0"/>
            </a:avLst>
          </a:prstGeom>
          <a:solidFill>
            <a:srgbClr val="6A5BD8"/>
          </a:solidFill>
          <a:ln w="12700" cap="flat" cmpd="sng" algn="ctr">
            <a:noFill/>
            <a:prstDash val="solid"/>
            <a:miter lim="800000"/>
          </a:ln>
          <a:effectLst/>
        </p:spPr>
        <p:txBody>
          <a:bodyPr rtlCol="0" anchor="ctr"/>
          <a:p>
            <a:pPr algn="ctr">
              <a:lnSpc>
                <a:spcPct val="120000"/>
              </a:lnSpc>
            </a:pPr>
            <a:endParaRPr kumimoji="1" lang="zh-CN" altLang="en-US" sz="1800">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5"/>
            </p:custDataLst>
          </p:nvPr>
        </p:nvSpPr>
        <p:spPr>
          <a:xfrm>
            <a:off x="5494544" y="2065448"/>
            <a:ext cx="1431692" cy="1363501"/>
          </a:xfrm>
          <a:prstGeom prst="rect">
            <a:avLst/>
          </a:prstGeom>
          <a:noFill/>
        </p:spPr>
        <p:txBody>
          <a:bodyPr wrap="square" rtlCol="0" anchor="ctr">
            <a:normAutofit/>
          </a:bodyPr>
          <a:p>
            <a:pPr algn="ctr">
              <a:lnSpc>
                <a:spcPct val="120000"/>
              </a:lnSpc>
            </a:pPr>
            <a:r>
              <a:rPr lang="zh-CN" altLang="en-US" sz="1600" b="1" spc="150">
                <a:solidFill>
                  <a:srgbClr val="FFFFFF"/>
                </a:solidFill>
                <a:latin typeface="Arial" panose="020B0604020202020204" pitchFamily="34" charset="0"/>
                <a:ea typeface="微软雅黑" panose="020B0503020204020204" charset="-122"/>
                <a:sym typeface="Arial" panose="020B0604020202020204" pitchFamily="34" charset="0"/>
              </a:rPr>
              <a:t>（二）列报的一致性</a:t>
            </a:r>
            <a:endParaRPr lang="zh-CN" altLang="en-US" sz="1600" b="1"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3" name="椭圆 22"/>
          <p:cNvSpPr/>
          <p:nvPr>
            <p:custDataLst>
              <p:tags r:id="rId6"/>
            </p:custDataLst>
          </p:nvPr>
        </p:nvSpPr>
        <p:spPr>
          <a:xfrm>
            <a:off x="4954539" y="1624930"/>
            <a:ext cx="749817" cy="749817"/>
          </a:xfrm>
          <a:prstGeom prst="ellipse">
            <a:avLst/>
          </a:prstGeom>
          <a:solidFill>
            <a:srgbClr val="6A5BD8">
              <a:lumMod val="90000"/>
            </a:srgbClr>
          </a:solidFill>
          <a:ln w="12700" cap="flat" cmpd="sng" algn="ctr">
            <a:noFill/>
            <a:prstDash val="solid"/>
            <a:miter lim="800000"/>
          </a:ln>
          <a:effectLst/>
        </p:spPr>
        <p:txBody>
          <a:bodyPr rtlCol="0" anchor="ctr">
            <a:normAutofit/>
          </a:bodyPr>
          <a:p>
            <a:pPr algn="ctr">
              <a:lnSpc>
                <a:spcPct val="120000"/>
              </a:lnSpc>
            </a:pPr>
            <a:r>
              <a:rPr kumimoji="1" lang="en-US" altLang="zh-CN" sz="2400" b="1" dirty="0">
                <a:solidFill>
                  <a:srgbClr val="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02</a:t>
            </a:r>
            <a:endParaRPr kumimoji="1" lang="zh-CN" altLang="en-US" sz="2400" b="1" dirty="0">
              <a:solidFill>
                <a:srgbClr val="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4" name="对角圆角矩形 23"/>
          <p:cNvSpPr/>
          <p:nvPr>
            <p:custDataLst>
              <p:tags r:id="rId7"/>
            </p:custDataLst>
          </p:nvPr>
        </p:nvSpPr>
        <p:spPr>
          <a:xfrm>
            <a:off x="8955350" y="1680329"/>
            <a:ext cx="2092080" cy="2022943"/>
          </a:xfrm>
          <a:prstGeom prst="round2DiagRect">
            <a:avLst>
              <a:gd name="adj1" fmla="val 33386"/>
              <a:gd name="adj2" fmla="val 0"/>
            </a:avLst>
          </a:prstGeom>
          <a:solidFill>
            <a:srgbClr val="6A5BD8"/>
          </a:solidFill>
          <a:ln w="12700" cap="flat" cmpd="sng" algn="ctr">
            <a:noFill/>
            <a:prstDash val="solid"/>
            <a:miter lim="800000"/>
          </a:ln>
          <a:effectLst/>
        </p:spPr>
        <p:txBody>
          <a:bodyPr rtlCol="0" anchor="ctr"/>
          <a:p>
            <a:pPr algn="ctr">
              <a:lnSpc>
                <a:spcPct val="120000"/>
              </a:lnSpc>
            </a:pPr>
            <a:endParaRPr kumimoji="1" lang="zh-CN" altLang="en-US" sz="1800">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custDataLst>
              <p:tags r:id="rId8"/>
            </p:custDataLst>
          </p:nvPr>
        </p:nvSpPr>
        <p:spPr>
          <a:xfrm>
            <a:off x="9285605" y="2009775"/>
            <a:ext cx="1549400" cy="1363345"/>
          </a:xfrm>
          <a:prstGeom prst="rect">
            <a:avLst/>
          </a:prstGeom>
          <a:noFill/>
        </p:spPr>
        <p:txBody>
          <a:bodyPr wrap="square" rtlCol="0" anchor="ctr">
            <a:normAutofit/>
          </a:bodyPr>
          <a:p>
            <a:pPr algn="ctr">
              <a:lnSpc>
                <a:spcPct val="120000"/>
              </a:lnSpc>
            </a:pPr>
            <a:r>
              <a:rPr lang="zh-CN" altLang="en-US" sz="1600" b="1" spc="150">
                <a:solidFill>
                  <a:srgbClr val="FFFFFF"/>
                </a:solidFill>
                <a:latin typeface="Arial" panose="020B0604020202020204" pitchFamily="34" charset="0"/>
                <a:ea typeface="微软雅黑" panose="020B0503020204020204" charset="-122"/>
                <a:sym typeface="Arial" panose="020B0604020202020204" pitchFamily="34" charset="0"/>
              </a:rPr>
              <a:t>（三）重要性和项目列报</a:t>
            </a:r>
            <a:endParaRPr lang="zh-CN" altLang="en-US" sz="1600" b="1"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7" name="椭圆 26"/>
          <p:cNvSpPr/>
          <p:nvPr>
            <p:custDataLst>
              <p:tags r:id="rId9"/>
            </p:custDataLst>
          </p:nvPr>
        </p:nvSpPr>
        <p:spPr>
          <a:xfrm>
            <a:off x="8745539" y="1569532"/>
            <a:ext cx="749817" cy="749817"/>
          </a:xfrm>
          <a:prstGeom prst="ellipse">
            <a:avLst/>
          </a:prstGeom>
          <a:solidFill>
            <a:srgbClr val="6A5BD8">
              <a:lumMod val="90000"/>
            </a:srgbClr>
          </a:solidFill>
          <a:ln w="12700" cap="flat" cmpd="sng" algn="ctr">
            <a:noFill/>
            <a:prstDash val="solid"/>
            <a:miter lim="800000"/>
          </a:ln>
          <a:effectLst/>
        </p:spPr>
        <p:txBody>
          <a:bodyPr rtlCol="0" anchor="ctr">
            <a:normAutofit/>
          </a:bodyPr>
          <a:p>
            <a:pPr algn="ctr">
              <a:lnSpc>
                <a:spcPct val="120000"/>
              </a:lnSpc>
            </a:pPr>
            <a:r>
              <a:rPr kumimoji="1" lang="en-US" altLang="zh-CN" sz="2400" b="1" dirty="0">
                <a:solidFill>
                  <a:srgbClr val="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03</a:t>
            </a:r>
            <a:endParaRPr kumimoji="1" lang="zh-CN" altLang="en-US" sz="2400" b="1" dirty="0">
              <a:solidFill>
                <a:srgbClr val="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3" name="对角圆角矩形 32"/>
          <p:cNvSpPr/>
          <p:nvPr>
            <p:custDataLst>
              <p:tags r:id="rId10"/>
            </p:custDataLst>
          </p:nvPr>
        </p:nvSpPr>
        <p:spPr>
          <a:xfrm>
            <a:off x="1373350" y="4198149"/>
            <a:ext cx="2092080" cy="2022943"/>
          </a:xfrm>
          <a:prstGeom prst="round2DiagRect">
            <a:avLst>
              <a:gd name="adj1" fmla="val 33386"/>
              <a:gd name="adj2" fmla="val 0"/>
            </a:avLst>
          </a:prstGeom>
          <a:solidFill>
            <a:srgbClr val="6A5BD8"/>
          </a:solidFill>
          <a:ln w="12700" cap="flat" cmpd="sng" algn="ctr">
            <a:noFill/>
            <a:prstDash val="solid"/>
            <a:miter lim="800000"/>
          </a:ln>
          <a:effectLst/>
        </p:spPr>
        <p:txBody>
          <a:bodyPr rtlCol="0" anchor="ctr"/>
          <a:p>
            <a:pPr algn="ctr">
              <a:lnSpc>
                <a:spcPct val="120000"/>
              </a:lnSpc>
            </a:pPr>
            <a:endParaRPr kumimoji="1" lang="zh-CN" altLang="en-US" sz="1800">
              <a:latin typeface="Arial" panose="020B0604020202020204" pitchFamily="34" charset="0"/>
              <a:ea typeface="微软雅黑" panose="020B0503020204020204" charset="-122"/>
              <a:sym typeface="Arial" panose="020B0604020202020204" pitchFamily="34" charset="0"/>
            </a:endParaRPr>
          </a:p>
        </p:txBody>
      </p:sp>
      <p:sp>
        <p:nvSpPr>
          <p:cNvPr id="34" name="文本框 33"/>
          <p:cNvSpPr txBox="1"/>
          <p:nvPr>
            <p:custDataLst>
              <p:tags r:id="rId11"/>
            </p:custDataLst>
          </p:nvPr>
        </p:nvSpPr>
        <p:spPr>
          <a:xfrm>
            <a:off x="1703544" y="4527870"/>
            <a:ext cx="1431692" cy="1363501"/>
          </a:xfrm>
          <a:prstGeom prst="rect">
            <a:avLst/>
          </a:prstGeom>
          <a:noFill/>
        </p:spPr>
        <p:txBody>
          <a:bodyPr wrap="square" rtlCol="0" anchor="ctr">
            <a:normAutofit/>
          </a:bodyPr>
          <a:p>
            <a:pPr algn="ctr">
              <a:lnSpc>
                <a:spcPct val="120000"/>
              </a:lnSpc>
            </a:pPr>
            <a:r>
              <a:rPr lang="zh-CN" altLang="en-US" sz="1600" b="1" spc="150">
                <a:solidFill>
                  <a:srgbClr val="FFFFFF"/>
                </a:solidFill>
                <a:latin typeface="Arial" panose="020B0604020202020204" pitchFamily="34" charset="0"/>
                <a:ea typeface="微软雅黑" panose="020B0503020204020204" charset="-122"/>
                <a:sym typeface="Arial" panose="020B0604020202020204" pitchFamily="34" charset="0"/>
              </a:rPr>
              <a:t>（四）报表项目金额间的相互抵销</a:t>
            </a:r>
            <a:endParaRPr lang="zh-CN" altLang="en-US" sz="1600" b="1"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2" name="椭圆 31"/>
          <p:cNvSpPr/>
          <p:nvPr>
            <p:custDataLst>
              <p:tags r:id="rId12"/>
            </p:custDataLst>
          </p:nvPr>
        </p:nvSpPr>
        <p:spPr>
          <a:xfrm>
            <a:off x="1163539" y="4087352"/>
            <a:ext cx="749817" cy="749817"/>
          </a:xfrm>
          <a:prstGeom prst="ellipse">
            <a:avLst/>
          </a:prstGeom>
          <a:solidFill>
            <a:srgbClr val="6A5BD8">
              <a:lumMod val="90000"/>
            </a:srgbClr>
          </a:solidFill>
          <a:ln w="12700" cap="flat" cmpd="sng" algn="ctr">
            <a:noFill/>
            <a:prstDash val="solid"/>
            <a:miter lim="800000"/>
          </a:ln>
          <a:effectLst/>
        </p:spPr>
        <p:txBody>
          <a:bodyPr rtlCol="0" anchor="ctr">
            <a:normAutofit/>
          </a:bodyPr>
          <a:p>
            <a:pPr algn="ctr">
              <a:lnSpc>
                <a:spcPct val="120000"/>
              </a:lnSpc>
            </a:pPr>
            <a:r>
              <a:rPr kumimoji="1" lang="en-US" altLang="zh-CN" sz="2400" b="1" dirty="0">
                <a:solidFill>
                  <a:srgbClr val="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04</a:t>
            </a:r>
            <a:endParaRPr kumimoji="1" lang="zh-CN" altLang="en-US" sz="2400" b="1" dirty="0">
              <a:solidFill>
                <a:srgbClr val="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8" name="对角圆角矩形 37"/>
          <p:cNvSpPr/>
          <p:nvPr>
            <p:custDataLst>
              <p:tags r:id="rId13"/>
            </p:custDataLst>
          </p:nvPr>
        </p:nvSpPr>
        <p:spPr>
          <a:xfrm>
            <a:off x="5164350" y="4199188"/>
            <a:ext cx="2092080" cy="2022943"/>
          </a:xfrm>
          <a:prstGeom prst="round2DiagRect">
            <a:avLst>
              <a:gd name="adj1" fmla="val 33386"/>
              <a:gd name="adj2" fmla="val 0"/>
            </a:avLst>
          </a:prstGeom>
          <a:solidFill>
            <a:srgbClr val="6A5BD8"/>
          </a:solidFill>
          <a:ln w="12700" cap="flat" cmpd="sng" algn="ctr">
            <a:noFill/>
            <a:prstDash val="solid"/>
            <a:miter lim="800000"/>
          </a:ln>
          <a:effectLst/>
        </p:spPr>
        <p:txBody>
          <a:bodyPr rtlCol="0" anchor="ctr"/>
          <a:p>
            <a:pPr algn="ctr">
              <a:lnSpc>
                <a:spcPct val="120000"/>
              </a:lnSpc>
            </a:pPr>
            <a:endParaRPr kumimoji="1" lang="zh-CN" altLang="en-US" sz="1800">
              <a:latin typeface="Arial" panose="020B0604020202020204" pitchFamily="34" charset="0"/>
              <a:ea typeface="微软雅黑" panose="020B0503020204020204" charset="-122"/>
              <a:sym typeface="Arial" panose="020B0604020202020204" pitchFamily="34" charset="0"/>
            </a:endParaRPr>
          </a:p>
        </p:txBody>
      </p:sp>
      <p:sp>
        <p:nvSpPr>
          <p:cNvPr id="39" name="文本框 38"/>
          <p:cNvSpPr txBox="1"/>
          <p:nvPr>
            <p:custDataLst>
              <p:tags r:id="rId14"/>
            </p:custDataLst>
          </p:nvPr>
        </p:nvSpPr>
        <p:spPr>
          <a:xfrm>
            <a:off x="5494544" y="4528909"/>
            <a:ext cx="1431692" cy="1363501"/>
          </a:xfrm>
          <a:prstGeom prst="rect">
            <a:avLst/>
          </a:prstGeom>
          <a:noFill/>
        </p:spPr>
        <p:txBody>
          <a:bodyPr wrap="square" rtlCol="0" anchor="ctr">
            <a:normAutofit/>
          </a:bodyPr>
          <a:p>
            <a:pPr algn="ctr">
              <a:lnSpc>
                <a:spcPct val="120000"/>
              </a:lnSpc>
            </a:pPr>
            <a:r>
              <a:rPr lang="zh-CN" altLang="en-US" sz="1600" b="1" spc="150">
                <a:solidFill>
                  <a:srgbClr val="FFFFFF"/>
                </a:solidFill>
                <a:latin typeface="Arial" panose="020B0604020202020204" pitchFamily="34" charset="0"/>
                <a:ea typeface="微软雅黑" panose="020B0503020204020204" charset="-122"/>
                <a:sym typeface="Arial" panose="020B0604020202020204" pitchFamily="34" charset="0"/>
              </a:rPr>
              <a:t>（五）比较信息的列报</a:t>
            </a:r>
            <a:endParaRPr lang="zh-CN" altLang="en-US" sz="1600" b="1"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7" name="椭圆 36"/>
          <p:cNvSpPr/>
          <p:nvPr>
            <p:custDataLst>
              <p:tags r:id="rId15"/>
            </p:custDataLst>
          </p:nvPr>
        </p:nvSpPr>
        <p:spPr>
          <a:xfrm>
            <a:off x="4954539" y="4088391"/>
            <a:ext cx="749817" cy="749817"/>
          </a:xfrm>
          <a:prstGeom prst="ellipse">
            <a:avLst/>
          </a:prstGeom>
          <a:solidFill>
            <a:srgbClr val="6A5BD8">
              <a:lumMod val="90000"/>
            </a:srgbClr>
          </a:solidFill>
          <a:ln w="12700" cap="flat" cmpd="sng" algn="ctr">
            <a:noFill/>
            <a:prstDash val="solid"/>
            <a:miter lim="800000"/>
          </a:ln>
          <a:effectLst/>
        </p:spPr>
        <p:txBody>
          <a:bodyPr rtlCol="0" anchor="ctr">
            <a:normAutofit/>
          </a:bodyPr>
          <a:p>
            <a:pPr algn="ctr">
              <a:lnSpc>
                <a:spcPct val="120000"/>
              </a:lnSpc>
            </a:pPr>
            <a:r>
              <a:rPr kumimoji="1" lang="en-US" altLang="zh-CN" sz="2400" b="1" dirty="0">
                <a:solidFill>
                  <a:srgbClr val="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05</a:t>
            </a:r>
            <a:endParaRPr kumimoji="1" lang="zh-CN" altLang="en-US" sz="2400" b="1" dirty="0">
              <a:solidFill>
                <a:srgbClr val="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3" name="对角圆角矩形 42"/>
          <p:cNvSpPr/>
          <p:nvPr>
            <p:custDataLst>
              <p:tags r:id="rId16"/>
            </p:custDataLst>
          </p:nvPr>
        </p:nvSpPr>
        <p:spPr>
          <a:xfrm>
            <a:off x="8955350" y="4143790"/>
            <a:ext cx="2092080" cy="2022943"/>
          </a:xfrm>
          <a:prstGeom prst="round2DiagRect">
            <a:avLst>
              <a:gd name="adj1" fmla="val 33386"/>
              <a:gd name="adj2" fmla="val 0"/>
            </a:avLst>
          </a:prstGeom>
          <a:solidFill>
            <a:srgbClr val="6A5BD8"/>
          </a:solidFill>
          <a:ln w="12700" cap="flat" cmpd="sng" algn="ctr">
            <a:noFill/>
            <a:prstDash val="solid"/>
            <a:miter lim="800000"/>
          </a:ln>
          <a:effectLst/>
        </p:spPr>
        <p:txBody>
          <a:bodyPr rtlCol="0" anchor="ctr"/>
          <a:p>
            <a:pPr algn="ctr">
              <a:lnSpc>
                <a:spcPct val="120000"/>
              </a:lnSpc>
            </a:pPr>
            <a:endParaRPr kumimoji="1" lang="zh-CN" altLang="en-US" sz="1800">
              <a:latin typeface="Arial" panose="020B0604020202020204" pitchFamily="34" charset="0"/>
              <a:ea typeface="微软雅黑" panose="020B0503020204020204" charset="-122"/>
              <a:sym typeface="Arial" panose="020B0604020202020204" pitchFamily="34" charset="0"/>
            </a:endParaRPr>
          </a:p>
        </p:txBody>
      </p:sp>
      <p:sp>
        <p:nvSpPr>
          <p:cNvPr id="44" name="文本框 43"/>
          <p:cNvSpPr txBox="1"/>
          <p:nvPr>
            <p:custDataLst>
              <p:tags r:id="rId17"/>
            </p:custDataLst>
          </p:nvPr>
        </p:nvSpPr>
        <p:spPr>
          <a:xfrm>
            <a:off x="9285544" y="4473511"/>
            <a:ext cx="1431692" cy="1363501"/>
          </a:xfrm>
          <a:prstGeom prst="rect">
            <a:avLst/>
          </a:prstGeom>
          <a:noFill/>
        </p:spPr>
        <p:txBody>
          <a:bodyPr wrap="square" rtlCol="0" anchor="ctr">
            <a:normAutofit/>
          </a:bodyPr>
          <a:p>
            <a:pPr algn="ctr">
              <a:lnSpc>
                <a:spcPct val="120000"/>
              </a:lnSpc>
            </a:pPr>
            <a:r>
              <a:rPr lang="zh-CN" altLang="en-US" sz="1600" b="1" spc="150">
                <a:solidFill>
                  <a:srgbClr val="FFFFFF"/>
                </a:solidFill>
                <a:latin typeface="Arial" panose="020B0604020202020204" pitchFamily="34" charset="0"/>
                <a:ea typeface="微软雅黑" panose="020B0503020204020204" charset="-122"/>
                <a:sym typeface="Arial" panose="020B0604020202020204" pitchFamily="34" charset="0"/>
              </a:rPr>
              <a:t>（六）财务报表表首的列报要求</a:t>
            </a:r>
            <a:endParaRPr lang="zh-CN" altLang="en-US" sz="1600" b="1"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42" name="椭圆 41"/>
          <p:cNvSpPr/>
          <p:nvPr>
            <p:custDataLst>
              <p:tags r:id="rId18"/>
            </p:custDataLst>
          </p:nvPr>
        </p:nvSpPr>
        <p:spPr>
          <a:xfrm>
            <a:off x="8745539" y="4032993"/>
            <a:ext cx="749817" cy="749817"/>
          </a:xfrm>
          <a:prstGeom prst="ellipse">
            <a:avLst/>
          </a:prstGeom>
          <a:solidFill>
            <a:srgbClr val="6A5BD8">
              <a:lumMod val="90000"/>
            </a:srgbClr>
          </a:solidFill>
          <a:ln w="12700" cap="flat" cmpd="sng" algn="ctr">
            <a:noFill/>
            <a:prstDash val="solid"/>
            <a:miter lim="800000"/>
          </a:ln>
          <a:effectLst/>
        </p:spPr>
        <p:txBody>
          <a:bodyPr rtlCol="0" anchor="ctr">
            <a:normAutofit/>
          </a:bodyPr>
          <a:p>
            <a:pPr algn="ctr">
              <a:lnSpc>
                <a:spcPct val="120000"/>
              </a:lnSpc>
            </a:pPr>
            <a:r>
              <a:rPr kumimoji="1" lang="en-US" altLang="zh-CN" sz="2400" b="1" dirty="0">
                <a:solidFill>
                  <a:srgbClr val="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06</a:t>
            </a:r>
            <a:endParaRPr kumimoji="1" lang="zh-CN" altLang="en-US" sz="2400" b="1" dirty="0">
              <a:solidFill>
                <a:srgbClr val="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85825" y="599440"/>
            <a:ext cx="53390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四、财务报表编制前的准备工作</a:t>
            </a:r>
            <a:endParaRPr lang="zh-CN" altLang="en-US" sz="2600" dirty="0">
              <a:latin typeface="黑体" panose="02010609060101010101" charset="-122"/>
              <a:ea typeface="黑体" panose="02010609060101010101" charset="-122"/>
            </a:endParaRPr>
          </a:p>
        </p:txBody>
      </p:sp>
      <p:cxnSp>
        <p:nvCxnSpPr>
          <p:cNvPr id="4" name="直接连接符 3"/>
          <p:cNvCxnSpPr/>
          <p:nvPr>
            <p:custDataLst>
              <p:tags r:id="rId1"/>
            </p:custDataLst>
          </p:nvPr>
        </p:nvCxnSpPr>
        <p:spPr>
          <a:xfrm>
            <a:off x="483381" y="1056037"/>
            <a:ext cx="0" cy="5581745"/>
          </a:xfrm>
          <a:prstGeom prst="line">
            <a:avLst/>
          </a:prstGeom>
          <a:noFill/>
          <a:ln w="6350" cap="flat" cmpd="sng" algn="ctr">
            <a:solidFill>
              <a:srgbClr val="1F74AD"/>
            </a:solidFill>
            <a:prstDash val="solid"/>
            <a:miter lim="800000"/>
          </a:ln>
          <a:effectLst/>
        </p:spPr>
      </p:cxnSp>
      <p:sp>
        <p:nvSpPr>
          <p:cNvPr id="35" name="任意多边形 34"/>
          <p:cNvSpPr/>
          <p:nvPr>
            <p:custDataLst>
              <p:tags r:id="rId2"/>
            </p:custDataLst>
          </p:nvPr>
        </p:nvSpPr>
        <p:spPr>
          <a:xfrm>
            <a:off x="483382" y="2845707"/>
            <a:ext cx="679942" cy="834472"/>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3498DB">
              <a:lumMod val="75000"/>
            </a:srgbClr>
          </a:solidFill>
          <a:ln w="12700" cap="flat" cmpd="sng" algn="ctr">
            <a:noFill/>
            <a:prstDash val="solid"/>
            <a:miter lim="800000"/>
          </a:ln>
          <a:effectLst/>
        </p:spPr>
        <p:txBody>
          <a:bodyPr rtlCol="0" anchor="ctr">
            <a:normAutofit/>
          </a:bodyPr>
          <a:p>
            <a:pPr algn="ctr">
              <a:lnSpc>
                <a:spcPct val="120000"/>
              </a:lnSpc>
            </a:pPr>
            <a:endParaRPr lang="zh-CN" altLang="en-US" sz="2000">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3"/>
            </p:custDataLst>
          </p:nvPr>
        </p:nvSpPr>
        <p:spPr>
          <a:xfrm>
            <a:off x="1163326" y="3195981"/>
            <a:ext cx="462737" cy="484199"/>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3498DB"/>
          </a:solidFill>
          <a:ln w="12700" cap="flat" cmpd="sng" algn="ctr">
            <a:noFill/>
            <a:prstDash val="solid"/>
            <a:miter lim="800000"/>
          </a:ln>
          <a:effectLst/>
        </p:spPr>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zh-CN" altLang="en-US"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5" name="文本框 74"/>
          <p:cNvSpPr txBox="1"/>
          <p:nvPr>
            <p:custDataLst>
              <p:tags r:id="rId4"/>
            </p:custDataLst>
          </p:nvPr>
        </p:nvSpPr>
        <p:spPr>
          <a:xfrm>
            <a:off x="1687830" y="3166745"/>
            <a:ext cx="9686290" cy="534670"/>
          </a:xfrm>
          <a:prstGeom prst="rect">
            <a:avLst/>
          </a:prstGeom>
          <a:noFill/>
        </p:spPr>
        <p:txBody>
          <a:bodyPr wrap="square" rtlCol="0" anchor="ctr"/>
          <a:p>
            <a:pPr>
              <a:lnSpc>
                <a:spcPct val="120000"/>
              </a:lnSpc>
            </a:pPr>
            <a:r>
              <a:rPr lang="zh-CN" altLang="en-US" sz="1600" spc="150" dirty="0">
                <a:solidFill>
                  <a:srgbClr val="3498DB"/>
                </a:solidFill>
                <a:latin typeface="Arial" panose="020B0604020202020204" pitchFamily="34" charset="0"/>
                <a:ea typeface="微软雅黑" panose="020B0503020204020204" charset="-122"/>
                <a:sym typeface="Arial" panose="020B0604020202020204" pitchFamily="34" charset="0"/>
              </a:rPr>
              <a:t>（二）全面清查资产、核实债务</a:t>
            </a:r>
            <a:endParaRPr lang="zh-CN" altLang="en-US" sz="1600" spc="150" dirty="0">
              <a:solidFill>
                <a:srgbClr val="3498DB"/>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600" spc="150" dirty="0">
                <a:solidFill>
                  <a:srgbClr val="3498DB"/>
                </a:solidFill>
                <a:latin typeface="Arial" panose="020B0604020202020204" pitchFamily="34" charset="0"/>
                <a:ea typeface="微软雅黑" panose="020B0503020204020204" charset="-122"/>
                <a:sym typeface="Arial" panose="020B0604020202020204" pitchFamily="34" charset="0"/>
              </a:rPr>
              <a:t>清查资产、核实债务包括：结算款项是否存在，是否与债务债权单位的债权、债务金额一致。</a:t>
            </a:r>
            <a:endParaRPr lang="zh-CN" altLang="en-US" sz="1600" spc="150" dirty="0">
              <a:solidFill>
                <a:srgbClr val="3498DB"/>
              </a:solidFill>
              <a:latin typeface="Arial" panose="020B0604020202020204" pitchFamily="34" charset="0"/>
              <a:ea typeface="微软雅黑" panose="020B0503020204020204" charset="-122"/>
              <a:sym typeface="Arial" panose="020B0604020202020204" pitchFamily="34" charset="0"/>
            </a:endParaRPr>
          </a:p>
        </p:txBody>
      </p:sp>
      <p:sp>
        <p:nvSpPr>
          <p:cNvPr id="63" name="任意多边形 62"/>
          <p:cNvSpPr/>
          <p:nvPr>
            <p:custDataLst>
              <p:tags r:id="rId5"/>
            </p:custDataLst>
          </p:nvPr>
        </p:nvSpPr>
        <p:spPr>
          <a:xfrm>
            <a:off x="483382" y="4310995"/>
            <a:ext cx="679942" cy="834473"/>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AA3AA">
              <a:lumMod val="75000"/>
            </a:srgbClr>
          </a:solidFill>
          <a:ln w="12700" cap="flat" cmpd="sng" algn="ctr">
            <a:noFill/>
            <a:prstDash val="solid"/>
            <a:miter lim="800000"/>
          </a:ln>
          <a:effectLst/>
        </p:spPr>
        <p:txBody>
          <a:bodyPr rtlCol="0" anchor="ctr">
            <a:normAutofit/>
          </a:bodyPr>
          <a:p>
            <a:pPr algn="ctr">
              <a:lnSpc>
                <a:spcPct val="120000"/>
              </a:lnSpc>
            </a:pPr>
            <a:endParaRPr lang="zh-CN" altLang="en-US" sz="2000">
              <a:latin typeface="Arial" panose="020B0604020202020204" pitchFamily="34" charset="0"/>
              <a:ea typeface="微软雅黑" panose="020B0503020204020204" charset="-122"/>
              <a:sym typeface="Arial" panose="020B0604020202020204" pitchFamily="34" charset="0"/>
            </a:endParaRPr>
          </a:p>
        </p:txBody>
      </p:sp>
      <p:sp>
        <p:nvSpPr>
          <p:cNvPr id="64" name="任意多边形 63"/>
          <p:cNvSpPr/>
          <p:nvPr>
            <p:custDataLst>
              <p:tags r:id="rId6"/>
            </p:custDataLst>
          </p:nvPr>
        </p:nvSpPr>
        <p:spPr>
          <a:xfrm>
            <a:off x="1163326" y="4661269"/>
            <a:ext cx="462737" cy="484200"/>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1AA3AA"/>
          </a:solidFill>
          <a:ln w="12700" cap="flat" cmpd="sng" algn="ctr">
            <a:noFill/>
            <a:prstDash val="solid"/>
            <a:miter lim="800000"/>
          </a:ln>
          <a:effectLst/>
        </p:spPr>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zh-CN" altLang="en-US"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6" name="文本框 75"/>
          <p:cNvSpPr txBox="1"/>
          <p:nvPr>
            <p:custDataLst>
              <p:tags r:id="rId7"/>
            </p:custDataLst>
          </p:nvPr>
        </p:nvSpPr>
        <p:spPr>
          <a:xfrm>
            <a:off x="1687830" y="4509135"/>
            <a:ext cx="9686290" cy="934720"/>
          </a:xfrm>
          <a:prstGeom prst="rect">
            <a:avLst/>
          </a:prstGeom>
          <a:noFill/>
        </p:spPr>
        <p:txBody>
          <a:bodyPr wrap="square" rtlCol="0" anchor="ctr"/>
          <a:p>
            <a:pPr>
              <a:lnSpc>
                <a:spcPct val="120000"/>
              </a:lnSpc>
            </a:pPr>
            <a:r>
              <a:rPr lang="zh-CN" altLang="en-US" sz="1600" spc="150">
                <a:solidFill>
                  <a:srgbClr val="1AA3AA"/>
                </a:solidFill>
                <a:latin typeface="Arial" panose="020B0604020202020204" pitchFamily="34" charset="0"/>
                <a:ea typeface="微软雅黑" panose="020B0503020204020204" charset="-122"/>
                <a:sym typeface="Arial" panose="020B0604020202020204" pitchFamily="34" charset="0"/>
              </a:rPr>
              <a:t>（三）编制工作底稿</a:t>
            </a:r>
            <a:endParaRPr lang="zh-CN" altLang="en-US" sz="1600" spc="150">
              <a:solidFill>
                <a:srgbClr val="1AA3AA"/>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600" spc="150">
                <a:solidFill>
                  <a:srgbClr val="1AA3AA"/>
                </a:solidFill>
                <a:latin typeface="Arial" panose="020B0604020202020204" pitchFamily="34" charset="0"/>
                <a:ea typeface="微软雅黑" panose="020B0503020204020204" charset="-122"/>
                <a:sym typeface="Arial" panose="020B0604020202020204" pitchFamily="34" charset="0"/>
              </a:rPr>
              <a:t>工作底稿，也称“工作底表”，是将一定会计期间核算所得到的会计资料汇集在一起，为最终取得一定的会计信息而进行调整、试算、分析的表式。</a:t>
            </a:r>
            <a:endParaRPr lang="zh-CN" altLang="en-US" sz="1600" spc="150">
              <a:solidFill>
                <a:srgbClr val="1AA3AA"/>
              </a:solidFill>
              <a:latin typeface="Arial" panose="020B0604020202020204" pitchFamily="34" charset="0"/>
              <a:ea typeface="微软雅黑" panose="020B0503020204020204" charset="-122"/>
              <a:sym typeface="Arial" panose="020B0604020202020204" pitchFamily="34" charset="0"/>
            </a:endParaRPr>
          </a:p>
        </p:txBody>
      </p:sp>
      <p:sp>
        <p:nvSpPr>
          <p:cNvPr id="69" name="任意多边形 68"/>
          <p:cNvSpPr/>
          <p:nvPr>
            <p:custDataLst>
              <p:tags r:id="rId8"/>
            </p:custDataLst>
          </p:nvPr>
        </p:nvSpPr>
        <p:spPr>
          <a:xfrm>
            <a:off x="483382" y="5524931"/>
            <a:ext cx="679942" cy="834473"/>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69A35B">
              <a:lumMod val="75000"/>
            </a:srgbClr>
          </a:solidFill>
          <a:ln w="12700" cap="flat" cmpd="sng" algn="ctr">
            <a:noFill/>
            <a:prstDash val="solid"/>
            <a:miter lim="800000"/>
          </a:ln>
          <a:effectLst/>
        </p:spPr>
        <p:txBody>
          <a:bodyPr rtlCol="0" anchor="ctr">
            <a:normAutofit/>
          </a:bodyPr>
          <a:p>
            <a:pPr algn="ctr">
              <a:lnSpc>
                <a:spcPct val="120000"/>
              </a:lnSpc>
            </a:pPr>
            <a:endParaRPr lang="zh-CN" altLang="en-US" sz="2000">
              <a:latin typeface="Arial" panose="020B0604020202020204" pitchFamily="34" charset="0"/>
              <a:ea typeface="微软雅黑" panose="020B0503020204020204" charset="-122"/>
              <a:sym typeface="Arial" panose="020B0604020202020204" pitchFamily="34" charset="0"/>
            </a:endParaRPr>
          </a:p>
        </p:txBody>
      </p:sp>
      <p:sp>
        <p:nvSpPr>
          <p:cNvPr id="70" name="任意多边形 69"/>
          <p:cNvSpPr/>
          <p:nvPr>
            <p:custDataLst>
              <p:tags r:id="rId9"/>
            </p:custDataLst>
          </p:nvPr>
        </p:nvSpPr>
        <p:spPr>
          <a:xfrm>
            <a:off x="1163326" y="5875205"/>
            <a:ext cx="462737" cy="484200"/>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69A35B"/>
          </a:solidFill>
          <a:ln w="12700" cap="flat" cmpd="sng" algn="ctr">
            <a:noFill/>
            <a:prstDash val="solid"/>
            <a:miter lim="800000"/>
          </a:ln>
          <a:effectLst/>
        </p:spPr>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rPr>
              <a:t>D</a:t>
            </a:r>
            <a:endParaRPr lang="zh-CN" altLang="en-US"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7" name="文本框 76"/>
          <p:cNvSpPr txBox="1"/>
          <p:nvPr>
            <p:custDataLst>
              <p:tags r:id="rId10"/>
            </p:custDataLst>
          </p:nvPr>
        </p:nvSpPr>
        <p:spPr>
          <a:xfrm>
            <a:off x="1687871" y="5824541"/>
            <a:ext cx="6580800" cy="534932"/>
          </a:xfrm>
          <a:prstGeom prst="rect">
            <a:avLst/>
          </a:prstGeom>
          <a:noFill/>
        </p:spPr>
        <p:txBody>
          <a:bodyPr wrap="square" rtlCol="0" anchor="ctr"/>
          <a:p>
            <a:pPr>
              <a:lnSpc>
                <a:spcPct val="120000"/>
              </a:lnSpc>
            </a:pPr>
            <a:r>
              <a:rPr lang="zh-CN" altLang="en-US" sz="1600" spc="150" dirty="0">
                <a:solidFill>
                  <a:srgbClr val="69A35B"/>
                </a:solidFill>
                <a:latin typeface="Arial" panose="020B0604020202020204" pitchFamily="34" charset="0"/>
                <a:ea typeface="微软雅黑" panose="020B0503020204020204" charset="-122"/>
                <a:sym typeface="Arial" panose="020B0604020202020204" pitchFamily="34" charset="0"/>
              </a:rPr>
              <a:t>（四）对账</a:t>
            </a:r>
            <a:endParaRPr lang="zh-CN" altLang="en-US" sz="1600" spc="150" dirty="0">
              <a:solidFill>
                <a:srgbClr val="69A35B"/>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600" spc="150" dirty="0">
                <a:solidFill>
                  <a:srgbClr val="69A35B"/>
                </a:solidFill>
                <a:latin typeface="Arial" panose="020B0604020202020204" pitchFamily="34" charset="0"/>
                <a:ea typeface="微软雅黑" panose="020B0503020204020204" charset="-122"/>
                <a:sym typeface="Arial" panose="020B0604020202020204" pitchFamily="34" charset="0"/>
              </a:rPr>
              <a:t>对账就是在有关经济业务入账以后，进行账簿记录的核对。</a:t>
            </a:r>
            <a:endParaRPr lang="zh-CN" altLang="en-US" sz="1600" spc="150" dirty="0">
              <a:solidFill>
                <a:srgbClr val="69A35B"/>
              </a:solidFill>
              <a:latin typeface="Arial" panose="020B0604020202020204" pitchFamily="34" charset="0"/>
              <a:ea typeface="微软雅黑" panose="020B0503020204020204" charset="-122"/>
              <a:sym typeface="Arial" panose="020B0604020202020204" pitchFamily="34" charset="0"/>
            </a:endParaRPr>
          </a:p>
        </p:txBody>
      </p:sp>
      <p:sp>
        <p:nvSpPr>
          <p:cNvPr id="22" name="任意多边形 21"/>
          <p:cNvSpPr/>
          <p:nvPr>
            <p:custDataLst>
              <p:tags r:id="rId11"/>
            </p:custDataLst>
          </p:nvPr>
        </p:nvSpPr>
        <p:spPr>
          <a:xfrm>
            <a:off x="483382" y="1380419"/>
            <a:ext cx="679942" cy="834472"/>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F74AD">
              <a:lumMod val="75000"/>
            </a:srgbClr>
          </a:solidFill>
          <a:ln w="12700" cap="flat" cmpd="sng" algn="ctr">
            <a:noFill/>
            <a:prstDash val="solid"/>
            <a:miter lim="800000"/>
          </a:ln>
          <a:effectLst/>
        </p:spPr>
        <p:txBody>
          <a:bodyPr rtlCol="0" anchor="ctr">
            <a:normAutofit/>
          </a:bodyPr>
          <a:p>
            <a:pPr algn="ctr">
              <a:lnSpc>
                <a:spcPct val="120000"/>
              </a:lnSpc>
            </a:pPr>
            <a:endParaRPr lang="zh-CN" altLang="en-US" sz="2000">
              <a:latin typeface="Arial" panose="020B0604020202020204" pitchFamily="34" charset="0"/>
              <a:ea typeface="微软雅黑" panose="020B0503020204020204" charset="-122"/>
              <a:sym typeface="Arial" panose="020B0604020202020204" pitchFamily="34" charset="0"/>
            </a:endParaRPr>
          </a:p>
        </p:txBody>
      </p:sp>
      <p:sp>
        <p:nvSpPr>
          <p:cNvPr id="5" name="任意多边形 4"/>
          <p:cNvSpPr/>
          <p:nvPr>
            <p:custDataLst>
              <p:tags r:id="rId12"/>
            </p:custDataLst>
          </p:nvPr>
        </p:nvSpPr>
        <p:spPr>
          <a:xfrm>
            <a:off x="1163326" y="1730693"/>
            <a:ext cx="462737" cy="484199"/>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1F74AD"/>
          </a:solidFill>
          <a:ln w="12700" cap="flat" cmpd="sng" algn="ctr">
            <a:noFill/>
            <a:prstDash val="solid"/>
            <a:miter lim="800000"/>
          </a:ln>
          <a:effectLst/>
        </p:spPr>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13"/>
            </p:custDataLst>
          </p:nvPr>
        </p:nvSpPr>
        <p:spPr>
          <a:xfrm>
            <a:off x="1687830" y="1547495"/>
            <a:ext cx="9868535" cy="851535"/>
          </a:xfrm>
          <a:prstGeom prst="rect">
            <a:avLst/>
          </a:prstGeom>
          <a:noFill/>
        </p:spPr>
        <p:txBody>
          <a:bodyPr wrap="square" rtlCol="0" anchor="ctr"/>
          <a:p>
            <a:pPr>
              <a:lnSpc>
                <a:spcPct val="120000"/>
              </a:lnSpc>
            </a:pPr>
            <a:r>
              <a:rPr lang="zh-CN" altLang="en-US" sz="1600" spc="150" dirty="0">
                <a:solidFill>
                  <a:srgbClr val="1F74AD"/>
                </a:solidFill>
                <a:latin typeface="Arial" panose="020B0604020202020204" pitchFamily="34" charset="0"/>
                <a:ea typeface="微软雅黑" panose="020B0503020204020204" charset="-122"/>
                <a:sym typeface="Arial" panose="020B0604020202020204" pitchFamily="34" charset="0"/>
              </a:rPr>
              <a:t>（一）期末账项调整</a:t>
            </a:r>
            <a:endParaRPr lang="zh-CN" altLang="en-US" sz="1600" spc="150" dirty="0">
              <a:solidFill>
                <a:srgbClr val="1F74AD"/>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600" spc="150" dirty="0">
                <a:solidFill>
                  <a:srgbClr val="1F74AD"/>
                </a:solidFill>
                <a:latin typeface="Arial" panose="020B0604020202020204" pitchFamily="34" charset="0"/>
                <a:ea typeface="微软雅黑" panose="020B0503020204020204" charset="-122"/>
                <a:sym typeface="Arial" panose="020B0604020202020204" pitchFamily="34" charset="0"/>
              </a:rPr>
              <a:t>按照权责发生制的原则，正确地划分各个会计期间的收入、费用，为正确地计算结转本期经营成果提供有用的资料。</a:t>
            </a:r>
            <a:endParaRPr lang="zh-CN" altLang="en-US" sz="1600" spc="150"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tags/tag1.xml><?xml version="1.0" encoding="utf-8"?>
<p:tagLst xmlns:p="http://schemas.openxmlformats.org/presentationml/2006/main">
  <p:tag name="REFSHAPE" val="215154100"/>
</p:tagLst>
</file>

<file path=ppt/tags/tag10.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f"/>
  <p:tag name="KSO_WM_UNIT_INDEX" val="1_2_1"/>
  <p:tag name="KSO_WM_UNIT_ID" val="diagram160115_3*m_h_f*1_2_1"/>
  <p:tag name="KSO_WM_UNIT_CLEAR" val="1"/>
  <p:tag name="KSO_WM_UNIT_LAYERLEVEL" val="1_1_1"/>
  <p:tag name="KSO_WM_UNIT_VALUE" val="42"/>
  <p:tag name="KSO_WM_UNIT_HIGHLIGHT" val="0"/>
  <p:tag name="KSO_WM_UNIT_COMPATIBLE" val="0"/>
  <p:tag name="KSO_WM_UNIT_PRESET_TEXT_INDEX" val="3"/>
  <p:tag name="KSO_WM_UNIT_PRESET_TEXT_LEN" val="54"/>
  <p:tag name="KSO_WM_DIAGRAM_GROUP_CODE" val="m1-1"/>
  <p:tag name="KSO_WM_UNIT_TEXT_FILL_FORE_SCHEMECOLOR_INDEX" val="13"/>
  <p:tag name="KSO_WM_UNIT_TEXT_FILL_TYPE" val="1"/>
</p:tagLst>
</file>

<file path=ppt/tags/tag100.xml><?xml version="1.0" encoding="utf-8"?>
<p:tagLst xmlns:p="http://schemas.openxmlformats.org/presentationml/2006/main">
  <p:tag name="KSO_WM_UNIT_PRESET_TEXT_INDEX" val="4"/>
  <p:tag name="KSO_WM_UNIT_PRESET_TEXT_LEN" val="12"/>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3334_2*l_h_f*1_3_1"/>
  <p:tag name="KSO_WM_TEMPLATE_CATEGORY" val="diagram"/>
  <p:tag name="KSO_WM_TEMPLATE_INDEX" val="20203334"/>
  <p:tag name="KSO_WM_UNIT_LAYERLEVEL" val="1_1_1"/>
  <p:tag name="KSO_WM_TAG_VERSION" val="1.0"/>
  <p:tag name="KSO_WM_BEAUTIFY_FLAG" val="#wm#"/>
  <p:tag name="KSO_WM_UNIT_TEXT_FILL_FORE_SCHEMECOLOR_INDEX" val="13"/>
  <p:tag name="KSO_WM_UNIT_TEXT_FILL_TYPE" val="1"/>
</p:tagLst>
</file>

<file path=ppt/tags/tag101.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3334_2*l_h_a*1_2_1"/>
  <p:tag name="KSO_WM_TEMPLATE_CATEGORY" val="diagram"/>
  <p:tag name="KSO_WM_TEMPLATE_INDEX" val="20203334"/>
  <p:tag name="KSO_WM_UNIT_LAYERLEVEL" val="1_1_1"/>
  <p:tag name="KSO_WM_TAG_VERSION" val="1.0"/>
  <p:tag name="KSO_WM_BEAUTIFY_FLAG" val="#wm#"/>
  <p:tag name="KSO_WM_UNIT_TEXT_FILL_FORE_SCHEMECOLOR_INDEX" val="5"/>
  <p:tag name="KSO_WM_UNIT_TEXT_FILL_TYPE" val="1"/>
</p:tagLst>
</file>

<file path=ppt/tags/tag102.xml><?xml version="1.0" encoding="utf-8"?>
<p:tagLst xmlns:p="http://schemas.openxmlformats.org/presentationml/2006/main">
  <p:tag name="KSO_WM_UNIT_PRESET_TEXT_INDEX" val="4"/>
  <p:tag name="KSO_WM_UNIT_PRESET_TEXT_LEN" val="12"/>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3334_2*l_h_f*1_2_1"/>
  <p:tag name="KSO_WM_TEMPLATE_CATEGORY" val="diagram"/>
  <p:tag name="KSO_WM_TEMPLATE_INDEX" val="20203334"/>
  <p:tag name="KSO_WM_UNIT_LAYERLEVEL" val="1_1_1"/>
  <p:tag name="KSO_WM_TAG_VERSION" val="1.0"/>
  <p:tag name="KSO_WM_BEAUTIFY_FLAG" val="#wm#"/>
  <p:tag name="KSO_WM_UNIT_TEXT_FILL_FORE_SCHEMECOLOR_INDEX" val="13"/>
  <p:tag name="KSO_WM_UNIT_TEXT_FILL_TYPE" val="1"/>
</p:tagLst>
</file>

<file path=ppt/tags/tag103.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3334_2*l_h_a*1_1_1"/>
  <p:tag name="KSO_WM_TEMPLATE_CATEGORY" val="diagram"/>
  <p:tag name="KSO_WM_TEMPLATE_INDEX" val="20203334"/>
  <p:tag name="KSO_WM_UNIT_LAYERLEVEL" val="1_1_1"/>
  <p:tag name="KSO_WM_TAG_VERSION" val="1.0"/>
  <p:tag name="KSO_WM_BEAUTIFY_FLAG" val="#wm#"/>
  <p:tag name="KSO_WM_UNIT_TEXT_FILL_FORE_SCHEMECOLOR_INDEX" val="7"/>
  <p:tag name="KSO_WM_UNIT_TEXT_FILL_TYPE" val="1"/>
</p:tagLst>
</file>

<file path=ppt/tags/tag104.xml><?xml version="1.0" encoding="utf-8"?>
<p:tagLst xmlns:p="http://schemas.openxmlformats.org/presentationml/2006/main">
  <p:tag name="KSO_WM_UNIT_PRESET_TEXT_INDEX" val="4"/>
  <p:tag name="KSO_WM_UNIT_PRESET_TEXT_LEN" val="12"/>
  <p:tag name="KSO_WM_UNIT_NOCLEAR" val="0"/>
  <p:tag name="KSO_WM_UNIT_VALUE" val="6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3334_2*l_h_f*1_1_1"/>
  <p:tag name="KSO_WM_TEMPLATE_CATEGORY" val="diagram"/>
  <p:tag name="KSO_WM_TEMPLATE_INDEX" val="20203334"/>
  <p:tag name="KSO_WM_UNIT_LAYERLEVEL" val="1_1_1"/>
  <p:tag name="KSO_WM_TAG_VERSION" val="1.0"/>
  <p:tag name="KSO_WM_BEAUTIFY_FLAG" val="#wm#"/>
  <p:tag name="KSO_WM_UNIT_TEXT_FILL_FORE_SCHEMECOLOR_INDEX" val="13"/>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3334_2*l_h_i*1_2_2"/>
  <p:tag name="KSO_WM_TEMPLATE_CATEGORY" val="diagram"/>
  <p:tag name="KSO_WM_TEMPLATE_INDEX" val="20203334"/>
  <p:tag name="KSO_WM_UNIT_LAYERLEVEL" val="1_1_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3334_2*l_h_i*1_3_2"/>
  <p:tag name="KSO_WM_TEMPLATE_CATEGORY" val="diagram"/>
  <p:tag name="KSO_WM_TEMPLATE_INDEX" val="20203334"/>
  <p:tag name="KSO_WM_UNIT_LAYERLEVEL" val="1_1_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3334_2*l_h_i*1_1_2"/>
  <p:tag name="KSO_WM_TEMPLATE_CATEGORY" val="diagram"/>
  <p:tag name="KSO_WM_TEMPLATE_INDEX" val="20203334"/>
  <p:tag name="KSO_WM_UNIT_LAYERLEVEL" val="1_1_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33_4*m_i*1_1"/>
  <p:tag name="KSO_WM_TEMPLATE_CATEGORY" val="diagram"/>
  <p:tag name="KSO_WM_TEMPLATE_INDEX" val="160433"/>
  <p:tag name="KSO_WM_UNIT_LAYERLEVEL" val="1_1"/>
  <p:tag name="KSO_WM_TAG_VERSION" val="1.0"/>
  <p:tag name="KSO_WM_BEAUTIFY_FLAG" val="#wm#"/>
  <p:tag name="KSO_WM_UNIT_LINE_FORE_SCHEMECOLOR_INDEX" val="13"/>
  <p:tag name="KSO_WM_UNIT_LINE_FILL_TYPE" val="2"/>
</p:tagLst>
</file>

<file path=ppt/tags/tag109.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33_4*m_h_f*1_1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5"/>
  <p:tag name="KSO_WM_UNIT_FILL_TYPE" val="1"/>
  <p:tag name="KSO_WM_UNIT_TEXT_FILL_FORE_SCHEMECOLOR_INDEX" val="13"/>
  <p:tag name="KSO_WM_UNIT_TEXT_FILL_TYPE" val="1"/>
</p:tagLst>
</file>

<file path=ppt/tags/tag11.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a"/>
  <p:tag name="KSO_WM_UNIT_INDEX" val="1_3_1"/>
  <p:tag name="KSO_WM_UNIT_ID" val="diagram160115_3*m_h_a*1_3_1"/>
  <p:tag name="KSO_WM_UNIT_CLEAR" val="1"/>
  <p:tag name="KSO_WM_UNIT_LAYERLEVEL" val="1_1_1"/>
  <p:tag name="KSO_WM_UNIT_VALUE" val="12"/>
  <p:tag name="KSO_WM_UNIT_HIGHLIGHT" val="0"/>
  <p:tag name="KSO_WM_UNIT_COMPATIBLE" val="0"/>
  <p:tag name="KSO_WM_DIAGRAM_GROUP_CODE" val="m1-1"/>
  <p:tag name="KSO_WM_UNIT_PRESET_TEXT" val="AMET"/>
  <p:tag name="KSO_WM_UNIT_FILL_FORE_SCHEMECOLOR_INDEX" val="7"/>
  <p:tag name="KSO_WM_UNIT_FILL_TYPE" val="1"/>
  <p:tag name="KSO_WM_UNIT_TEXT_FILL_FORE_SCHEMECOLOR_INDEX" val="14"/>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433_4*m_h_i*1_1_3"/>
  <p:tag name="KSO_WM_TEMPLATE_CATEGORY" val="diagram"/>
  <p:tag name="KSO_WM_TEMPLATE_INDEX" val="160433"/>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433_4*m_h_i*1_1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33_4*m_h_i*1_1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13.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433_4*m_h_a*1_1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14.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33_4*m_h_f*1_2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6"/>
  <p:tag name="KSO_WM_UNIT_FILL_TYPE" val="1"/>
  <p:tag name="KSO_WM_UNIT_TEXT_FILL_FORE_SCHEMECOLOR_INDEX" val="13"/>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160433_4*m_h_i*1_2_3"/>
  <p:tag name="KSO_WM_TEMPLATE_CATEGORY" val="diagram"/>
  <p:tag name="KSO_WM_TEMPLATE_INDEX" val="160433"/>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433_4*m_h_i*1_2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33_4*m_h_i*1_2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18.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33_4*m_h_f*1_3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7"/>
  <p:tag name="KSO_WM_UNIT_FILL_TYPE" val="1"/>
  <p:tag name="KSO_WM_UNIT_TEXT_FILL_FORE_SCHEMECOLOR_INDEX" val="13"/>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433_4*m_h_i*1_3_2"/>
  <p:tag name="KSO_WM_TEMPLATE_CATEGORY" val="diagram"/>
  <p:tag name="KSO_WM_TEMPLATE_INDEX" val="160433"/>
  <p:tag name="KSO_WM_UNIT_LAYERLEVEL" val="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12.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f"/>
  <p:tag name="KSO_WM_UNIT_INDEX" val="1_3_1"/>
  <p:tag name="KSO_WM_UNIT_ID" val="diagram160115_3*m_h_f*1_3_1"/>
  <p:tag name="KSO_WM_UNIT_CLEAR" val="1"/>
  <p:tag name="KSO_WM_UNIT_LAYERLEVEL" val="1_1_1"/>
  <p:tag name="KSO_WM_UNIT_VALUE" val="42"/>
  <p:tag name="KSO_WM_UNIT_HIGHLIGHT" val="0"/>
  <p:tag name="KSO_WM_UNIT_COMPATIBLE" val="0"/>
  <p:tag name="KSO_WM_UNIT_PRESET_TEXT_INDEX" val="3"/>
  <p:tag name="KSO_WM_UNIT_PRESET_TEXT_LEN" val="54"/>
  <p:tag name="KSO_WM_DIAGRAM_GROUP_CODE" val="m1-1"/>
  <p:tag name="KSO_WM_UNIT_TEXT_FILL_FORE_SCHEMECOLOR_INDEX" val="13"/>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33_4*m_h_i*1_3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160433_4*m_h_i*1_3_3"/>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22.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160433_4*m_h_f*1_4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8"/>
  <p:tag name="KSO_WM_UNIT_FILL_TYPE" val="1"/>
  <p:tag name="KSO_WM_UNIT_TEXT_FILL_FORE_SCHEMECOLOR_INDEX" val="13"/>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160433_4*m_h_i*1_4_3"/>
  <p:tag name="KSO_WM_TEMPLATE_CATEGORY" val="diagram"/>
  <p:tag name="KSO_WM_TEMPLATE_INDEX" val="160433"/>
  <p:tag name="KSO_WM_UNIT_LAYERLEVEL" val="1_1_1"/>
  <p:tag name="KSO_WM_TAG_VERSION" val="1.0"/>
  <p:tag name="KSO_WM_BEAUTIFY_FLAG" val="#wm#"/>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160433_4*m_h_i*1_4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160433_4*m_h_i*1_4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26.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160433_4*m_h_f*1_5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9"/>
  <p:tag name="KSO_WM_UNIT_FILL_TYPE" val="1"/>
  <p:tag name="KSO_WM_UNIT_TEXT_FILL_FORE_SCHEMECOLOR_INDEX" val="13"/>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160433_4*m_h_i*1_5_3"/>
  <p:tag name="KSO_WM_TEMPLATE_CATEGORY" val="diagram"/>
  <p:tag name="KSO_WM_TEMPLATE_INDEX" val="160433"/>
  <p:tag name="KSO_WM_UNIT_LAYERLEVEL" val="1_1_1"/>
  <p:tag name="KSO_WM_TAG_VERSION" val="1.0"/>
  <p:tag name="KSO_WM_BEAUTIFY_FLAG" val="#wm#"/>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160433_4*m_h_i*1_5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160433_4*m_h_i*1_5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3.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g"/>
  <p:tag name="KSO_WM_UNIT_INDEX" val="1"/>
  <p:tag name="KSO_WM_UNIT_ID" val="diagram160115_3*g*1"/>
  <p:tag name="KSO_WM_UNIT_CLEAR" val="1"/>
  <p:tag name="KSO_WM_UNIT_LAYERLEVEL" val="1"/>
  <p:tag name="KSO_WM_UNIT_VALUE" val="48"/>
  <p:tag name="KSO_WM_UNIT_HIGHLIGHT" val="0"/>
  <p:tag name="KSO_WM_UNIT_COMPATIBLE" val="1"/>
  <p:tag name="KSO_WM_UNIT_RELATE_UNITID" val="diagram160115_3*m*1"/>
  <p:tag name="KSO_WM_UNIT_PRESET_TEXT_INDEX" val="3"/>
  <p:tag name="KSO_WM_UNIT_PRESET_TEXT_LEN" val="17"/>
</p:tagLst>
</file>

<file path=ppt/tags/tag130.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433_4*m_h_a*1_2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31.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160433_4*m_h_a*1_3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32.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160433_4*m_h_a*1_4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33.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160433_4*m_h_a*1_5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3501_1*l_i*1_1"/>
  <p:tag name="KSO_WM_TEMPLATE_CATEGORY" val="diagram"/>
  <p:tag name="KSO_WM_TEMPLATE_INDEX" val="20203501"/>
  <p:tag name="KSO_WM_UNIT_LAYERLEVEL" val="1_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3501_1*l_i*1_2"/>
  <p:tag name="KSO_WM_TEMPLATE_CATEGORY" val="diagram"/>
  <p:tag name="KSO_WM_TEMPLATE_INDEX" val="20203501"/>
  <p:tag name="KSO_WM_UNIT_LAYERLEVEL" val="1_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03501_1*l_i*1_3"/>
  <p:tag name="KSO_WM_TEMPLATE_CATEGORY" val="diagram"/>
  <p:tag name="KSO_WM_TEMPLATE_INDEX" val="20203501"/>
  <p:tag name="KSO_WM_UNIT_LAYERLEVEL" val="1_1"/>
  <p:tag name="KSO_WM_TAG_VERSION" val="1.0"/>
  <p:tag name="KSO_WM_BEAUTIFY_FLAG" val="#wm#"/>
  <p:tag name="KSO_WM_UNIT_LINE_FORE_SCHEMECOLOR_INDEX" val="9"/>
  <p:tag name="KSO_WM_UNIT_LINE_FILL_TYPE"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3501_1*l_h_i*1_1_1"/>
  <p:tag name="KSO_WM_TEMPLATE_CATEGORY" val="diagram"/>
  <p:tag name="KSO_WM_TEMPLATE_INDEX" val="20203501"/>
  <p:tag name="KSO_WM_UNIT_LAYERLEVEL" val="1_1_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3501_1*l_h_i*1_2_1"/>
  <p:tag name="KSO_WM_TEMPLATE_CATEGORY" val="diagram"/>
  <p:tag name="KSO_WM_TEMPLATE_INDEX" val="20203501"/>
  <p:tag name="KSO_WM_UNIT_LAYERLEVEL" val="1_1_1"/>
  <p:tag name="KSO_WM_TAG_VERSION" val="1.0"/>
  <p:tag name="KSO_WM_BEAUTIFY_FLAG" val="#wm#"/>
</p:tagLst>
</file>

<file path=ppt/tags/tag13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3501_1*l_h_a*1_2_1"/>
  <p:tag name="KSO_WM_TEMPLATE_CATEGORY" val="diagram"/>
  <p:tag name="KSO_WM_TEMPLATE_INDEX" val="2020350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4.xml><?xml version="1.0" encoding="utf-8"?>
<p:tagLst xmlns:p="http://schemas.openxmlformats.org/presentationml/2006/main">
  <p:tag name="MH" val="20180804121219"/>
  <p:tag name="MH_LIBRARY" val="CONTENTS"/>
  <p:tag name="MH_TYPE" val="ENTRY"/>
  <p:tag name="ID" val="626777"/>
  <p:tag name="MH_ORDER" val="1"/>
</p:tagLst>
</file>

<file path=ppt/tags/tag140.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3501_1*l_h_f*1_2_1"/>
  <p:tag name="KSO_WM_TEMPLATE_CATEGORY" val="diagram"/>
  <p:tag name="KSO_WM_TEMPLATE_INDEX" val="20203501"/>
  <p:tag name="KSO_WM_UNIT_LAYERLEVEL" val="1_1_1"/>
  <p:tag name="KSO_WM_TAG_VERSION" val="1.0"/>
  <p:tag name="KSO_WM_BEAUTIFY_FLAG" val="#wm#"/>
  <p:tag name="KSO_WM_UNIT_PRESET_TEXT" val="单击此处添加文本"/>
  <p:tag name="KSO_WM_UNIT_TEXT_FILL_FORE_SCHEMECOLOR_INDEX" val="13"/>
  <p:tag name="KSO_WM_UNIT_TEXT_FILL_TYPE" val="1"/>
</p:tagLst>
</file>

<file path=ppt/tags/tag14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3501_1*l_h_a*1_1_1"/>
  <p:tag name="KSO_WM_TEMPLATE_CATEGORY" val="diagram"/>
  <p:tag name="KSO_WM_TEMPLATE_INDEX" val="2020350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42.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3501_1*l_h_f*1_1_1"/>
  <p:tag name="KSO_WM_TEMPLATE_CATEGORY" val="diagram"/>
  <p:tag name="KSO_WM_TEMPLATE_INDEX" val="20203501"/>
  <p:tag name="KSO_WM_UNIT_LAYERLEVEL" val="1_1_1"/>
  <p:tag name="KSO_WM_TAG_VERSION" val="1.0"/>
  <p:tag name="KSO_WM_BEAUTIFY_FLAG" val="#wm#"/>
  <p:tag name="KSO_WM_UNIT_PRESET_TEXT" val="单击此处添加文本"/>
  <p:tag name="KSO_WM_UNIT_TEXT_FILL_FORE_SCHEMECOLOR_INDEX" val="13"/>
  <p:tag name="KSO_WM_UNIT_TEXT_FILL_TYPE" val="1"/>
</p:tagLst>
</file>

<file path=ppt/tags/tag143.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3501_1*l_h_x*1_1_1"/>
  <p:tag name="KSO_WM_TEMPLATE_CATEGORY" val="diagram"/>
  <p:tag name="KSO_WM_TEMPLATE_INDEX" val="20203501"/>
  <p:tag name="KSO_WM_UNIT_LAYERLEVEL" val="1_1_1"/>
  <p:tag name="KSO_WM_TAG_VERSION" val="1.0"/>
  <p:tag name="KSO_WM_BEAUTIFY_FLAG" val="#wm#"/>
</p:tagLst>
</file>

<file path=ppt/tags/tag144.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3501_1*l_h_x*1_2_1"/>
  <p:tag name="KSO_WM_TEMPLATE_CATEGORY" val="diagram"/>
  <p:tag name="KSO_WM_TEMPLATE_INDEX" val="20203501"/>
  <p:tag name="KSO_WM_UNIT_LAYERLEVEL" val="1_1_1"/>
  <p:tag name="KSO_WM_TAG_VERSION" val="1.0"/>
  <p:tag name="KSO_WM_BEAUTIFY_FLAG" val="#wm#"/>
</p:tagLst>
</file>

<file path=ppt/tags/tag145.xml><?xml version="1.0" encoding="utf-8"?>
<p:tagLst xmlns:p="http://schemas.openxmlformats.org/presentationml/2006/main">
  <p:tag name="MH_CONTENTSID" val="635"/>
  <p:tag name="KSO_WPP_MARK_KEY" val="0ed6155c-69a0-44d7-af9b-3c2817be38b9"/>
  <p:tag name="COMMONDATA" val="eyJoZGlkIjoiNzQ3MTk3OTEyZDg4NzA3ZGRmN2U4ZTcxY2Y1ODYwYzQifQ=="/>
</p:tagLst>
</file>

<file path=ppt/tags/tag15.xml><?xml version="1.0" encoding="utf-8"?>
<p:tagLst xmlns:p="http://schemas.openxmlformats.org/presentationml/2006/main">
  <p:tag name="MH" val="20180804121219"/>
  <p:tag name="MH_LIBRARY" val="CONTENTS"/>
  <p:tag name="MH_TYPE" val="NUMBER"/>
  <p:tag name="ID" val="626777"/>
  <p:tag name="MH_ORDER" val="1"/>
</p:tagLst>
</file>

<file path=ppt/tags/tag16.xml><?xml version="1.0" encoding="utf-8"?>
<p:tagLst xmlns:p="http://schemas.openxmlformats.org/presentationml/2006/main">
  <p:tag name="KSO_WM_BEAUTIFY_FLAG" val="#wm#"/>
  <p:tag name="KSO_WM_TEMPLATE_CATEGORY" val="diagram"/>
  <p:tag name="KSO_WM_TEMPLATE_INDEX" val="790"/>
</p:tagLst>
</file>

<file path=ppt/tags/tag17.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2"/>
  <p:tag name="KSO_WM_UNIT_ID" val="diagram20188904_2*q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TEXT_FILL_FORE_SCHEMECOLOR_INDEX" val="13"/>
  <p:tag name="KSO_WM_UNIT_TEXT_FILL_TYPE" val="1"/>
</p:tagLst>
</file>

<file path=ppt/tags/tag18.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1"/>
  <p:tag name="KSO_WM_UNIT_ID" val="diagram20188904_2*q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19.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2"/>
  <p:tag name="KSO_WM_UNIT_ID" val="diagram20188904_2*q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TEXT_FILL_FORE_SCHEMECOLOR_INDEX" val="13"/>
  <p:tag name="KSO_WM_UNIT_TEXT_FILL_TYPE" val="1"/>
</p:tagLst>
</file>

<file path=ppt/tags/tag2.xml><?xml version="1.0" encoding="utf-8"?>
<p:tagLst xmlns:p="http://schemas.openxmlformats.org/presentationml/2006/main">
  <p:tag name="REFSHAPE" val="215155868"/>
</p:tagLst>
</file>

<file path=ppt/tags/tag20.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1"/>
  <p:tag name="KSO_WM_UNIT_ID" val="diagram20188904_2*q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21.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2"/>
  <p:tag name="KSO_WM_UNIT_ID" val="diagram20188904_2*q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TEXT_FILL_FORE_SCHEMECOLOR_INDEX" val="13"/>
  <p:tag name="KSO_WM_UNIT_TEXT_FILL_TYPE" val="1"/>
</p:tagLst>
</file>

<file path=ppt/tags/tag22.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1"/>
  <p:tag name="KSO_WM_UNIT_ID" val="diagram20188904_2*q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23.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1"/>
  <p:tag name="KSO_WM_UNIT_ID" val="diagram20188904_2*q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TEXT_FILL_FORE_SCHEMECOLOR_INDEX" val="13"/>
  <p:tag name="KSO_WM_UNIT_TEXT_FILL_TYPE" val="1"/>
</p:tagLst>
</file>

<file path=ppt/tags/tag24.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2"/>
  <p:tag name="KSO_WM_UNIT_ID" val="diagram20188904_2*q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4"/>
  <p:tag name="KSO_WM_UNIT_TEXT_FILL_TYPE" val="1"/>
</p:tagLst>
</file>

<file path=ppt/tags/tag25.xml><?xml version="1.0" encoding="utf-8"?>
<p:tagLst xmlns:p="http://schemas.openxmlformats.org/presentationml/2006/main">
  <p:tag name="KSO_WM_TEMPLATE_CATEGORY" val="diagram"/>
  <p:tag name="KSO_WM_TEMPLATE_INDEX" val="20188904"/>
  <p:tag name="KSO_WM_UNIT_TYPE" val="q_h_a"/>
  <p:tag name="KSO_WM_UNIT_INDEX" val="1_2_1"/>
  <p:tag name="KSO_WM_UNIT_ID" val="diagram20188904_2*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26.xml><?xml version="1.0" encoding="utf-8"?>
<p:tagLst xmlns:p="http://schemas.openxmlformats.org/presentationml/2006/main">
  <p:tag name="KSO_WM_TEMPLATE_CATEGORY" val="diagram"/>
  <p:tag name="KSO_WM_TEMPLATE_INDEX" val="20188904"/>
  <p:tag name="KSO_WM_UNIT_TYPE" val="q_h_f"/>
  <p:tag name="KSO_WM_UNIT_INDEX" val="1_2_1"/>
  <p:tag name="KSO_WM_UNIT_ID" val="diagram20188904_2*q_h_f*1_2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27.xml><?xml version="1.0" encoding="utf-8"?>
<p:tagLst xmlns:p="http://schemas.openxmlformats.org/presentationml/2006/main">
  <p:tag name="KSO_WM_TEMPLATE_CATEGORY" val="diagram"/>
  <p:tag name="KSO_WM_TEMPLATE_INDEX" val="20188904"/>
  <p:tag name="KSO_WM_UNIT_TYPE" val="q_h_a"/>
  <p:tag name="KSO_WM_UNIT_INDEX" val="1_4_1"/>
  <p:tag name="KSO_WM_UNIT_ID" val="diagram20188904_2*q_h_a*1_4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28.xml><?xml version="1.0" encoding="utf-8"?>
<p:tagLst xmlns:p="http://schemas.openxmlformats.org/presentationml/2006/main">
  <p:tag name="KSO_WM_TEMPLATE_CATEGORY" val="diagram"/>
  <p:tag name="KSO_WM_TEMPLATE_INDEX" val="20188904"/>
  <p:tag name="KSO_WM_UNIT_TYPE" val="q_h_f"/>
  <p:tag name="KSO_WM_UNIT_INDEX" val="1_4_1"/>
  <p:tag name="KSO_WM_UNIT_ID" val="diagram20188904_2*q_h_f*1_4_1"/>
  <p:tag name="KSO_WM_UNIT_LAYERLEVEL" val="1_1_1"/>
  <p:tag name="KSO_WM_UNIT_VALUE" val="32"/>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29.xml><?xml version="1.0" encoding="utf-8"?>
<p:tagLst xmlns:p="http://schemas.openxmlformats.org/presentationml/2006/main">
  <p:tag name="KSO_WM_TEMPLATE_CATEGORY" val="diagram"/>
  <p:tag name="KSO_WM_TEMPLATE_INDEX" val="20188904"/>
  <p:tag name="KSO_WM_UNIT_TYPE" val="q_h_a"/>
  <p:tag name="KSO_WM_UNIT_INDEX" val="1_1_1"/>
  <p:tag name="KSO_WM_UNIT_ID" val="diagram20188904_2*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3.xml><?xml version="1.0" encoding="utf-8"?>
<p:tagLst xmlns:p="http://schemas.openxmlformats.org/presentationml/2006/main">
  <p:tag name="REFSHAPE" val="215153148"/>
</p:tagLst>
</file>

<file path=ppt/tags/tag30.xml><?xml version="1.0" encoding="utf-8"?>
<p:tagLst xmlns:p="http://schemas.openxmlformats.org/presentationml/2006/main">
  <p:tag name="KSO_WM_TEMPLATE_CATEGORY" val="diagram"/>
  <p:tag name="KSO_WM_TEMPLATE_INDEX" val="20188904"/>
  <p:tag name="KSO_WM_UNIT_TYPE" val="q_h_f"/>
  <p:tag name="KSO_WM_UNIT_INDEX" val="1_1_1"/>
  <p:tag name="KSO_WM_UNIT_ID" val="diagram20188904_2*q_h_f*1_1_1"/>
  <p:tag name="KSO_WM_UNIT_LAYERLEVEL" val="1_1_1"/>
  <p:tag name="KSO_WM_UNIT_VALUE" val="34"/>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31.xml><?xml version="1.0" encoding="utf-8"?>
<p:tagLst xmlns:p="http://schemas.openxmlformats.org/presentationml/2006/main">
  <p:tag name="KSO_WM_TEMPLATE_CATEGORY" val="diagram"/>
  <p:tag name="KSO_WM_TEMPLATE_INDEX" val="20188904"/>
  <p:tag name="KSO_WM_UNIT_TYPE" val="q_h_a"/>
  <p:tag name="KSO_WM_UNIT_INDEX" val="1_3_1"/>
  <p:tag name="KSO_WM_UNIT_ID" val="diagram20188904_2*q_h_a*1_3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Lst>
</file>

<file path=ppt/tags/tag32.xml><?xml version="1.0" encoding="utf-8"?>
<p:tagLst xmlns:p="http://schemas.openxmlformats.org/presentationml/2006/main">
  <p:tag name="KSO_WM_TEMPLATE_CATEGORY" val="diagram"/>
  <p:tag name="KSO_WM_TEMPLATE_INDEX" val="20188904"/>
  <p:tag name="KSO_WM_UNIT_TYPE" val="q_h_f"/>
  <p:tag name="KSO_WM_UNIT_INDEX" val="1_3_1"/>
  <p:tag name="KSO_WM_UNIT_ID" val="diagram20188904_2*q_h_f*1_3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85_6*m_h_i*1_1_1"/>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DIAGRAM_SCHEMECOLOR_ID" val="0"/>
  <p:tag name="KSO_WM_UNIT_USESOURCEFORMAT_APPLY" val="1"/>
</p:tagLst>
</file>

<file path=ppt/tags/tag34.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85_6*m_h_f*1_1_1"/>
  <p:tag name="KSO_WM_TEMPLATE_CATEGORY" val="diagram"/>
  <p:tag name="KSO_WM_TEMPLATE_INDEX" val="16048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DIAGRAM_SCHEMECOLOR_ID" val="0"/>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160485_6*m_h_i*1_1_2"/>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DIAGRAM_SCHEMECOLOR_ID" val="0"/>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85_6*m_h_i*1_2_1"/>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DIAGRAM_SCHEMECOLOR_ID" val="0"/>
  <p:tag name="KSO_WM_UNIT_USESOURCEFORMAT_APPLY" val="1"/>
</p:tagLst>
</file>

<file path=ppt/tags/tag37.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85_6*m_h_f*1_2_1"/>
  <p:tag name="KSO_WM_TEMPLATE_CATEGORY" val="diagram"/>
  <p:tag name="KSO_WM_TEMPLATE_INDEX" val="16048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DIAGRAM_SCHEMECOLOR_ID" val="0"/>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160485_6*m_h_i*1_2_2"/>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DIAGRAM_SCHEMECOLOR_ID" val="0"/>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85_6*m_h_i*1_3_1"/>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DIAGRAM_SCHEMECOLOR_ID" val="0"/>
  <p:tag name="KSO_WM_UNIT_USESOURCEFORMAT_APPLY" val="1"/>
</p:tagLst>
</file>

<file path=ppt/tags/tag4.xml><?xml version="1.0" encoding="utf-8"?>
<p:tagLst xmlns:p="http://schemas.openxmlformats.org/presentationml/2006/main">
  <p:tag name="MH" val="20180926094856"/>
  <p:tag name="MH_LIBRARY" val="CONTENTS"/>
  <p:tag name="MH_AUTOCOLOR" val="TRUE"/>
  <p:tag name="MH_TYPE" val="CONTENTS"/>
  <p:tag name="ID" val="626777"/>
</p:tagLst>
</file>

<file path=ppt/tags/tag40.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85_6*m_h_f*1_3_1"/>
  <p:tag name="KSO_WM_TEMPLATE_CATEGORY" val="diagram"/>
  <p:tag name="KSO_WM_TEMPLATE_INDEX" val="16048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DIAGRAM_SCHEMECOLOR_ID" val="0"/>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ID" val="diagram160485_6*m_h_i*1_3_2"/>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DIAGRAM_SCHEMECOLOR_ID" val="0"/>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160485_6*m_h_i*1_4_1"/>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DIAGRAM_SCHEMECOLOR_ID" val="0"/>
  <p:tag name="KSO_WM_UNIT_USESOURCEFORMAT_APPLY" val="1"/>
</p:tagLst>
</file>

<file path=ppt/tags/tag43.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160485_6*m_h_f*1_4_1"/>
  <p:tag name="KSO_WM_TEMPLATE_CATEGORY" val="diagram"/>
  <p:tag name="KSO_WM_TEMPLATE_INDEX" val="16048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DIAGRAM_SCHEMECOLOR_ID" val="0"/>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2"/>
  <p:tag name="KSO_WM_UNIT_ID" val="diagram160485_6*m_h_i*1_4_2"/>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DIAGRAM_SCHEMECOLOR_ID" val="0"/>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160485_6*m_h_i*1_5_1"/>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DIAGRAM_SCHEMECOLOR_ID" val="0"/>
  <p:tag name="KSO_WM_UNIT_USESOURCEFORMAT_APPLY" val="1"/>
</p:tagLst>
</file>

<file path=ppt/tags/tag46.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160485_6*m_h_f*1_5_1"/>
  <p:tag name="KSO_WM_TEMPLATE_CATEGORY" val="diagram"/>
  <p:tag name="KSO_WM_TEMPLATE_INDEX" val="16048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DIAGRAM_SCHEMECOLOR_ID" val="0"/>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2"/>
  <p:tag name="KSO_WM_UNIT_ID" val="diagram160485_6*m_h_i*1_5_2"/>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DIAGRAM_SCHEMECOLOR_ID" val="0"/>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160485_6*m_h_i*1_6_1"/>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DIAGRAM_SCHEMECOLOR_ID" val="0"/>
  <p:tag name="KSO_WM_UNIT_USESOURCEFORMAT_APPLY" val="1"/>
</p:tagLst>
</file>

<file path=ppt/tags/tag49.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m1-1"/>
  <p:tag name="KSO_WM_UNIT_TYPE" val="m_h_f"/>
  <p:tag name="KSO_WM_UNIT_INDEX" val="1_6_1"/>
  <p:tag name="KSO_WM_UNIT_ID" val="diagram160485_6*m_h_f*1_6_1"/>
  <p:tag name="KSO_WM_TEMPLATE_CATEGORY" val="diagram"/>
  <p:tag name="KSO_WM_TEMPLATE_INDEX" val="16048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DIAGRAM_SCHEMECOLOR_ID" val="0"/>
  <p:tag name="KSO_WM_UNIT_USESOURCEFORMAT_APPLY" val="1"/>
</p:tagLst>
</file>

<file path=ppt/tags/tag5.xml><?xml version="1.0" encoding="utf-8"?>
<p:tagLst xmlns:p="http://schemas.openxmlformats.org/presentationml/2006/main">
  <p:tag name="KSO_WM_TAG_VERSION" val="1.0"/>
  <p:tag name="KSO_WM_TEMPLATE_CATEGORY" val="diagram"/>
  <p:tag name="KSO_WM_TEMPLATE_INDEX" val="160115"/>
  <p:tag name="KSO_WM_UNIT_ID" val="diagram160115_3*m_i*1_1"/>
  <p:tag name="KSO_WM_UNIT_CLEAR" val="1"/>
  <p:tag name="KSO_WM_UNIT_LAYERLEVEL" val="1_1"/>
  <p:tag name="KSO_WM_DIAGRAM_GROUP_CODE" val="m1-1"/>
  <p:tag name="KSO_WM_UNIT_FILL_FORE_SCHEMECOLOR_INDEX" val="7"/>
  <p:tag name="KSO_WM_UNIT_FILL_TYPE" val="1"/>
  <p:tag name="KSO_WM_UNIT_TEXT_FILL_FORE_SCHEMECOLOR_INDEX" val="14"/>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6_2"/>
  <p:tag name="KSO_WM_UNIT_ID" val="diagram160485_6*m_h_i*1_6_2"/>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DIAGRAM_SCHEMECOLOR_ID" val="0"/>
  <p:tag name="KSO_WM_UNIT_USESOURCEFORMAT_APPLY" val="1"/>
</p:tagLst>
</file>

<file path=ppt/tags/tag5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04_3*m_i*1_1"/>
  <p:tag name="KSO_WM_TEMPLATE_CATEGORY" val="diagram"/>
  <p:tag name="KSO_WM_TEMPLATE_INDEX" val="160404"/>
  <p:tag name="KSO_WM_UNIT_LAYERLEVEL" val="1_1"/>
  <p:tag name="KSO_WM_TAG_VERSION" val="1.0"/>
  <p:tag name="KSO_WM_BEAUTIFY_FLAG" val="#wm#"/>
  <p:tag name="KSO_WM_UNIT_LINE_FORE_SCHEMECOLOR_INDEX" val="5"/>
  <p:tag name="KSO_WM_UNIT_LINE_FILL_TYPE" val="2"/>
</p:tagLst>
</file>

<file path=ppt/tags/tag5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04_3*m_h_i*1_2_1"/>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5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160404_3*m_h_i*1_2_2"/>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54.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04_3*m_h_f*1_2_1"/>
  <p:tag name="KSO_WM_TEMPLATE_CATEGORY" val="diagram"/>
  <p:tag name="KSO_WM_TEMPLATE_INDEX" val="160404"/>
  <p:tag name="KSO_WM_UNIT_LAYERLEVEL" val="1_1_1"/>
  <p:tag name="KSO_WM_TAG_VERSION" val="1.0"/>
  <p:tag name="KSO_WM_BEAUTIFY_FLAG" val="#wm#"/>
  <p:tag name="KSO_WM_UNIT_TEXT_FILL_FORE_SCHEMECOLOR_INDEX" val="6"/>
  <p:tag name="KSO_WM_UNIT_TEXT_FILL_TYPE" val="1"/>
</p:tagLst>
</file>

<file path=ppt/tags/tag5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04_3*m_h_i*1_3_1"/>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5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ID" val="diagram160404_3*m_h_i*1_3_2"/>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57.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04_3*m_h_f*1_3_1"/>
  <p:tag name="KSO_WM_TEMPLATE_CATEGORY" val="diagram"/>
  <p:tag name="KSO_WM_TEMPLATE_INDEX" val="160404"/>
  <p:tag name="KSO_WM_UNIT_LAYERLEVEL" val="1_1_1"/>
  <p:tag name="KSO_WM_TAG_VERSION" val="1.0"/>
  <p:tag name="KSO_WM_BEAUTIFY_FLAG" val="#wm#"/>
  <p:tag name="KSO_WM_UNIT_TEXT_FILL_FORE_SCHEMECOLOR_INDEX" val="7"/>
  <p:tag name="KSO_WM_UNIT_TEXT_FILL_TYPE" val="1"/>
</p:tagLst>
</file>

<file path=ppt/tags/tag5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160404_3*m_h_i*1_4_1"/>
  <p:tag name="KSO_WM_TEMPLATE_CATEGORY" val="diagram"/>
  <p:tag name="KSO_WM_TEMPLATE_INDEX" val="16040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5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2"/>
  <p:tag name="KSO_WM_UNIT_ID" val="diagram160404_3*m_h_i*1_4_2"/>
  <p:tag name="KSO_WM_TEMPLATE_CATEGORY" val="diagram"/>
  <p:tag name="KSO_WM_TEMPLATE_INDEX" val="160404"/>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6.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a"/>
  <p:tag name="KSO_WM_UNIT_INDEX" val="1_1_1"/>
  <p:tag name="KSO_WM_UNIT_ID" val="diagram160115_3*m_h_a*1_1_1"/>
  <p:tag name="KSO_WM_UNIT_CLEAR" val="1"/>
  <p:tag name="KSO_WM_UNIT_LAYERLEVEL" val="1_1_1"/>
  <p:tag name="KSO_WM_UNIT_VALUE" val="12"/>
  <p:tag name="KSO_WM_UNIT_HIGHLIGHT" val="0"/>
  <p:tag name="KSO_WM_UNIT_COMPATIBLE" val="0"/>
  <p:tag name="KSO_WM_DIAGRAM_GROUP_CODE" val="m1-1"/>
  <p:tag name="KSO_WM_UNIT_PRESET_TEXT" val="AMET"/>
  <p:tag name="KSO_WM_UNIT_FILL_FORE_SCHEMECOLOR_INDEX" val="5"/>
  <p:tag name="KSO_WM_UNIT_FILL_TYPE" val="1"/>
  <p:tag name="KSO_WM_UNIT_TEXT_FILL_FORE_SCHEMECOLOR_INDEX" val="14"/>
  <p:tag name="KSO_WM_UNIT_TEXT_FILL_TYPE" val="1"/>
</p:tagLst>
</file>

<file path=ppt/tags/tag60.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160404_3*m_h_f*1_4_1"/>
  <p:tag name="KSO_WM_TEMPLATE_CATEGORY" val="diagram"/>
  <p:tag name="KSO_WM_TEMPLATE_INDEX" val="160404"/>
  <p:tag name="KSO_WM_UNIT_LAYERLEVEL" val="1_1_1"/>
  <p:tag name="KSO_WM_TAG_VERSION" val="1.0"/>
  <p:tag name="KSO_WM_BEAUTIFY_FLAG" val="#wm#"/>
  <p:tag name="KSO_WM_UNIT_TEXT_FILL_FORE_SCHEMECOLOR_INDEX" val="8"/>
  <p:tag name="KSO_WM_UNIT_TEXT_FILL_TYPE" val="1"/>
</p:tagLst>
</file>

<file path=ppt/tags/tag6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04_3*m_h_i*1_1_1"/>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160404_3*m_h_i*1_1_2"/>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3.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04_3*m_h_f*1_1_1"/>
  <p:tag name="KSO_WM_TEMPLATE_CATEGORY" val="diagram"/>
  <p:tag name="KSO_WM_TEMPLATE_INDEX" val="160404"/>
  <p:tag name="KSO_WM_UNIT_LAYERLEVEL" val="1_1_1"/>
  <p:tag name="KSO_WM_TAG_VERSION" val="1.0"/>
  <p:tag name="KSO_WM_BEAUTIFY_FLAG" val="#wm#"/>
  <p:tag name="KSO_WM_UNIT_TEXT_FILL_FORE_SCHEMECOLOR_INDEX" val="5"/>
  <p:tag name="KSO_WM_UNIT_TEXT_FILL_TYPE" val="1"/>
</p:tagLst>
</file>

<file path=ppt/tags/tag64.xml><?xml version="1.0" encoding="utf-8"?>
<p:tagLst xmlns:p="http://schemas.openxmlformats.org/presentationml/2006/main">
  <p:tag name="KSO_WM_TEMPLATE_CATEGORY" val="diagram"/>
  <p:tag name="KSO_WM_TEMPLATE_INDEX" val="20188059"/>
  <p:tag name="KSO_WM_UNIT_ID" val="diagram20188059_1*o_h_i*1_1_1"/>
  <p:tag name="KSO_WM_UNIT_LAYERLEVEL" val="1_1_1"/>
  <p:tag name="KSO_WM_BEAUTIFY_FLAG" val="#wm#"/>
  <p:tag name="KSO_WM_TAG_VERSION" val="1.0"/>
  <p:tag name="KSO_WM_UNIT_HIGHLIGHT" val="0"/>
  <p:tag name="KSO_WM_UNIT_COMPATIBLE" val="0"/>
  <p:tag name="KSO_WM_UNIT_DIAGRAM_ISNUMVISUAL" val="0"/>
  <p:tag name="KSO_WM_UNIT_DIAGRAM_ISREFERUNIT" val="0"/>
  <p:tag name="KSO_WM_DIAGRAM_GROUP_CODE" val="o1-1"/>
  <p:tag name="KSO_WM_UNIT_TYPE" val="o_h_i"/>
  <p:tag name="KSO_WM_UNIT_INDEX" val="1_1_1"/>
  <p:tag name="KSO_WM_UNIT_FILL_FORE_SCHEMECOLOR_INDEX" val="5"/>
  <p:tag name="KSO_WM_UNIT_FILL_TYPE" val="1"/>
  <p:tag name="KSO_WM_UNIT_TEXT_FILL_FORE_SCHEMECOLOR_INDEX" val="2"/>
  <p:tag name="KSO_WM_UNIT_TEXT_FILL_TYPE" val="1"/>
</p:tagLst>
</file>

<file path=ppt/tags/tag65.xml><?xml version="1.0" encoding="utf-8"?>
<p:tagLst xmlns:p="http://schemas.openxmlformats.org/presentationml/2006/main">
  <p:tag name="KSO_WM_TEMPLATE_CATEGORY" val="diagram"/>
  <p:tag name="KSO_WM_TEMPLATE_INDEX" val="20188059"/>
  <p:tag name="KSO_WM_UNIT_ID" val="diagram20188059_1*o_h_a*1_1_1"/>
  <p:tag name="KSO_WM_UNIT_LAYERLEVEL" val="1_1_1"/>
  <p:tag name="KSO_WM_UNIT_VALUE" val="9"/>
  <p:tag name="KSO_WM_UNIT_HIGHLIGHT" val="0"/>
  <p:tag name="KSO_WM_UNIT_COMPATIBLE" val="0"/>
  <p:tag name="KSO_WM_BEAUTIFY_FLAG" val="#wm#"/>
  <p:tag name="KSO_WM_TAG_VERSION" val="1.0"/>
  <p:tag name="KSO_WM_UNIT_ISCONTENTSTITLE" val="0"/>
  <p:tag name="KSO_WM_UNIT_DIAGRAM_ISNUMVISUAL" val="0"/>
  <p:tag name="KSO_WM_UNIT_DIAGRAM_ISREFERUNIT" val="0"/>
  <p:tag name="KSO_WM_UNIT_PRESET_TEXT" val="添加标题"/>
  <p:tag name="KSO_WM_DIAGRAM_GROUP_CODE" val="o1-1"/>
  <p:tag name="KSO_WM_UNIT_TYPE" val="o_h_a"/>
  <p:tag name="KSO_WM_UNIT_INDEX" val="1_1_1"/>
  <p:tag name="KSO_WM_UNIT_NOCLEAR" val="0"/>
  <p:tag name="KSO_WM_UNIT_TEXT_FILL_FORE_SCHEMECOLOR_INDEX" val="14"/>
  <p:tag name="KSO_WM_UNIT_TEXT_FILL_TYPE" val="1"/>
</p:tagLst>
</file>

<file path=ppt/tags/tag66.xml><?xml version="1.0" encoding="utf-8"?>
<p:tagLst xmlns:p="http://schemas.openxmlformats.org/presentationml/2006/main">
  <p:tag name="KSO_WM_TEMPLATE_CATEGORY" val="diagram"/>
  <p:tag name="KSO_WM_TEMPLATE_INDEX" val="20188059"/>
  <p:tag name="KSO_WM_UNIT_ID" val="diagram20188059_1*o_h_h_i*1_1_1_2"/>
  <p:tag name="KSO_WM_UNIT_LAYERLEVEL" val="1_1_1_1"/>
  <p:tag name="KSO_WM_BEAUTIFY_FLAG" val="#wm#"/>
  <p:tag name="KSO_WM_TAG_VERSION" val="1.0"/>
  <p:tag name="KSO_WM_UNIT_HIGHLIGHT" val="0"/>
  <p:tag name="KSO_WM_UNIT_COMPATIBLE" val="0"/>
  <p:tag name="KSO_WM_UNIT_DIAGRAM_ISNUMVISUAL" val="0"/>
  <p:tag name="KSO_WM_UNIT_DIAGRAM_ISREFERUNIT" val="0"/>
  <p:tag name="KSO_WM_DIAGRAM_GROUP_CODE" val="o1-1"/>
  <p:tag name="KSO_WM_UNIT_TYPE" val="o_h_h_i"/>
  <p:tag name="KSO_WM_UNIT_INDEX" val="1_1_1_2"/>
  <p:tag name="KSO_WM_UNIT_LINE_FORE_SCHEMECOLOR_INDEX" val="5"/>
  <p:tag name="KSO_WM_UNIT_LINE_FILL_TYPE" val="2"/>
  <p:tag name="KSO_WM_UNIT_TEXT_FILL_FORE_SCHEMECOLOR_INDEX" val="2"/>
  <p:tag name="KSO_WM_UNIT_TEXT_FILL_TYPE" val="1"/>
</p:tagLst>
</file>

<file path=ppt/tags/tag67.xml><?xml version="1.0" encoding="utf-8"?>
<p:tagLst xmlns:p="http://schemas.openxmlformats.org/presentationml/2006/main">
  <p:tag name="KSO_WM_TEMPLATE_CATEGORY" val="diagram"/>
  <p:tag name="KSO_WM_TEMPLATE_INDEX" val="20188059"/>
  <p:tag name="KSO_WM_UNIT_ID" val="diagram20188059_1*o_h_h_i*1_1_1_1"/>
  <p:tag name="KSO_WM_UNIT_LAYERLEVEL" val="1_1_1_1"/>
  <p:tag name="KSO_WM_BEAUTIFY_FLAG" val="#wm#"/>
  <p:tag name="KSO_WM_TAG_VERSION" val="1.0"/>
  <p:tag name="KSO_WM_UNIT_HIGHLIGHT" val="0"/>
  <p:tag name="KSO_WM_UNIT_COMPATIBLE" val="0"/>
  <p:tag name="KSO_WM_UNIT_DIAGRAM_ISNUMVISUAL" val="0"/>
  <p:tag name="KSO_WM_UNIT_DIAGRAM_ISREFERUNIT" val="0"/>
  <p:tag name="KSO_WM_DIAGRAM_GROUP_CODE" val="o1-1"/>
  <p:tag name="KSO_WM_UNIT_TYPE" val="o_h_h_i"/>
  <p:tag name="KSO_WM_UNIT_INDEX" val="1_1_1_1"/>
  <p:tag name="KSO_WM_UNIT_FILL_FORE_SCHEMECOLOR_INDEX" val="5"/>
  <p:tag name="KSO_WM_UNIT_FILL_TYPE" val="1"/>
  <p:tag name="KSO_WM_UNIT_TEXT_FILL_FORE_SCHEMECOLOR_INDEX" val="13"/>
  <p:tag name="KSO_WM_UNIT_TEXT_FILL_TYPE" val="1"/>
</p:tagLst>
</file>

<file path=ppt/tags/tag68.xml><?xml version="1.0" encoding="utf-8"?>
<p:tagLst xmlns:p="http://schemas.openxmlformats.org/presentationml/2006/main">
  <p:tag name="KSO_WM_TEMPLATE_CATEGORY" val="diagram"/>
  <p:tag name="KSO_WM_TEMPLATE_INDEX" val="20188059"/>
  <p:tag name="KSO_WM_UNIT_ID" val="diagram20188059_1*o_h_h_a*1_1_1_1"/>
  <p:tag name="KSO_WM_UNIT_LAYERLEVEL" val="1_1_1_1"/>
  <p:tag name="KSO_WM_UNIT_VALUE" val="6"/>
  <p:tag name="KSO_WM_UNIT_HIGHLIGHT" val="0"/>
  <p:tag name="KSO_WM_UNIT_COMPATIBLE" val="0"/>
  <p:tag name="KSO_WM_BEAUTIFY_FLAG" val="#wm#"/>
  <p:tag name="KSO_WM_TAG_VERSION" val="1.0"/>
  <p:tag name="KSO_WM_UNIT_ISCONTENTSTITLE" val="0"/>
  <p:tag name="KSO_WM_UNIT_DIAGRAM_ISNUMVISUAL" val="0"/>
  <p:tag name="KSO_WM_UNIT_DIAGRAM_ISREFERUNIT" val="0"/>
  <p:tag name="KSO_WM_UNIT_PRESET_TEXT" val="单击此处添加标题"/>
  <p:tag name="KSO_WM_DIAGRAM_GROUP_CODE" val="o1-1"/>
  <p:tag name="KSO_WM_UNIT_TYPE" val="o_h_h_a"/>
  <p:tag name="KSO_WM_UNIT_INDEX" val="1_1_1_1"/>
  <p:tag name="KSO_WM_UNIT_NOCLEAR" val="0"/>
  <p:tag name="KSO_WM_UNIT_TEXT_FILL_FORE_SCHEMECOLOR_INDEX" val="5"/>
  <p:tag name="KSO_WM_UNIT_TEXT_FILL_TYPE" val="1"/>
</p:tagLst>
</file>

<file path=ppt/tags/tag69.xml><?xml version="1.0" encoding="utf-8"?>
<p:tagLst xmlns:p="http://schemas.openxmlformats.org/presentationml/2006/main">
  <p:tag name="KSO_WM_BEAUTIFY_FLAG" val="#wm#"/>
  <p:tag name="KSO_WM_TEMPLATE_CATEGORY" val="diagram"/>
  <p:tag name="KSO_WM_TEMPLATE_INDEX" val="790"/>
</p:tagLst>
</file>

<file path=ppt/tags/tag7.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f"/>
  <p:tag name="KSO_WM_UNIT_INDEX" val="1_1_1"/>
  <p:tag name="KSO_WM_UNIT_ID" val="diagram160115_3*m_h_f*1_1_1"/>
  <p:tag name="KSO_WM_UNIT_CLEAR" val="1"/>
  <p:tag name="KSO_WM_UNIT_LAYERLEVEL" val="1_1_1"/>
  <p:tag name="KSO_WM_UNIT_VALUE" val="42"/>
  <p:tag name="KSO_WM_UNIT_HIGHLIGHT" val="0"/>
  <p:tag name="KSO_WM_UNIT_COMPATIBLE" val="0"/>
  <p:tag name="KSO_WM_UNIT_PRESET_TEXT_INDEX" val="3"/>
  <p:tag name="KSO_WM_UNIT_PRESET_TEXT_LEN" val="54"/>
  <p:tag name="KSO_WM_DIAGRAM_GROUP_CODE" val="m1-1"/>
  <p:tag name="KSO_WM_UNIT_TEXT_FILL_FORE_SCHEMECOLOR_INDEX" val="13"/>
  <p:tag name="KSO_WM_UNIT_TEXT_FILL_TYPE" val="1"/>
</p:tagLst>
</file>

<file path=ppt/tags/tag70.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1"/>
  <p:tag name="KSO_WM_UNIT_ID" val="diagram776_1*m_i*1_1"/>
  <p:tag name="KSO_WM_UNIT_CLEAR" val="1"/>
  <p:tag name="KSO_WM_UNIT_LAYERLEVEL" val="1_1"/>
  <p:tag name="KSO_WM_DIAGRAM_GROUP_CODE" val="m1-1"/>
  <p:tag name="KSO_WM_UNIT_FILL_FORE_SCHEMECOLOR_INDEX" val="9"/>
  <p:tag name="KSO_WM_UNIT_FILL_TYPE" val="1"/>
  <p:tag name="KSO_WM_UNIT_TEXT_FILL_FORE_SCHEMECOLOR_INDEX" val="2"/>
  <p:tag name="KSO_WM_UNIT_TEXT_FILL_TYPE" val="1"/>
</p:tagLst>
</file>

<file path=ppt/tags/tag71.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9"/>
  <p:tag name="KSO_WM_UNIT_ID" val="diagram776_1*m_i*1_9"/>
  <p:tag name="KSO_WM_UNIT_CLEAR" val="1"/>
  <p:tag name="KSO_WM_UNIT_LAYERLEVEL" val="1_1"/>
  <p:tag name="KSO_WM_DIAGRAM_GROUP_CODE" val="m1-1"/>
  <p:tag name="KSO_WM_UNIT_LINE_FORE_SCHEMECOLOR_INDEX" val="9"/>
  <p:tag name="KSO_WM_UNIT_LINE_FILL_TYPE" val="2"/>
</p:tagLst>
</file>

<file path=ppt/tags/tag72.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11"/>
  <p:tag name="KSO_WM_UNIT_ID" val="diagram776_1*m_i*1_11"/>
  <p:tag name="KSO_WM_UNIT_CLEAR" val="1"/>
  <p:tag name="KSO_WM_UNIT_LAYERLEVEL" val="1_1"/>
  <p:tag name="KSO_WM_DIAGRAM_GROUP_CODE" val="m1-1"/>
  <p:tag name="KSO_WM_UNIT_FILL_FORE_SCHEMECOLOR_INDEX" val="9"/>
  <p:tag name="KSO_WM_UNIT_FILL_TYPE" val="1"/>
  <p:tag name="KSO_WM_UNIT_TEXT_FILL_FORE_SCHEMECOLOR_INDEX" val="2"/>
  <p:tag name="KSO_WM_UNIT_TEXT_FILL_TYPE" val="1"/>
</p:tagLst>
</file>

<file path=ppt/tags/tag73.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17"/>
  <p:tag name="KSO_WM_UNIT_ID" val="diagram776_1*m_i*1_17"/>
  <p:tag name="KSO_WM_UNIT_CLEAR" val="1"/>
  <p:tag name="KSO_WM_UNIT_LAYERLEVEL" val="1_1"/>
  <p:tag name="KSO_WM_DIAGRAM_GROUP_CODE" val="m1-1"/>
  <p:tag name="KSO_WM_UNIT_TEXT_FILL_FORE_SCHEMECOLOR_INDEX" val="13"/>
  <p:tag name="KSO_WM_UNIT_TEXT_FILL_TYPE" val="1"/>
</p:tagLst>
</file>

<file path=ppt/tags/tag74.xml><?xml version="1.0" encoding="utf-8"?>
<p:tagLst xmlns:p="http://schemas.openxmlformats.org/presentationml/2006/main">
  <p:tag name="KSO_WM_TEMPLATE_CATEGORY" val="diagram"/>
  <p:tag name="KSO_WM_TEMPLATE_INDEX" val="776"/>
  <p:tag name="KSO_WM_TAG_VERSION" val="1.0"/>
  <p:tag name="KSO_WM_BEAUTIFY_FLAG" val="#wm#"/>
  <p:tag name="KSO_WM_UNIT_TYPE" val="m_h_a"/>
  <p:tag name="KSO_WM_UNIT_INDEX" val="1_1_1"/>
  <p:tag name="KSO_WM_UNIT_ID" val="diagram776_1*m_h_a*1_1_1"/>
  <p:tag name="KSO_WM_UNIT_CLEAR" val="1"/>
  <p:tag name="KSO_WM_UNIT_LAYERLEVEL" val="1_1_1"/>
  <p:tag name="KSO_WM_UNIT_VALUE" val="4"/>
  <p:tag name="KSO_WM_UNIT_HIGHLIGHT" val="0"/>
  <p:tag name="KSO_WM_UNIT_COMPATIBLE" val="0"/>
  <p:tag name="KSO_WM_DIAGRAM_GROUP_CODE" val="m1-1"/>
  <p:tag name="KSO_WM_UNIT_PRESET_TEXT" val="LOREM"/>
  <p:tag name="KSO_WM_UNIT_TEXT_FILL_FORE_SCHEMECOLOR_INDEX" val="9"/>
  <p:tag name="KSO_WM_UNIT_TEXT_FILL_TYPE" val="1"/>
</p:tagLst>
</file>

<file path=ppt/tags/tag75.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2"/>
  <p:tag name="KSO_WM_UNIT_ID" val="diagram776_1*m_i*1_2"/>
  <p:tag name="KSO_WM_UNIT_CLEAR" val="1"/>
  <p:tag name="KSO_WM_UNIT_LAYERLEVEL" val="1_1"/>
  <p:tag name="KSO_WM_DIAGRAM_GROUP_CODE" val="m1-1"/>
  <p:tag name="KSO_WM_UNIT_FILL_FORE_SCHEMECOLOR_INDEX" val="8"/>
  <p:tag name="KSO_WM_UNIT_FILL_TYPE" val="1"/>
  <p:tag name="KSO_WM_UNIT_TEXT_FILL_FORE_SCHEMECOLOR_INDEX" val="2"/>
  <p:tag name="KSO_WM_UNIT_TEXT_FILL_TYPE" val="1"/>
</p:tagLst>
</file>

<file path=ppt/tags/tag76.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8"/>
  <p:tag name="KSO_WM_UNIT_ID" val="diagram776_1*m_i*1_8"/>
  <p:tag name="KSO_WM_UNIT_CLEAR" val="1"/>
  <p:tag name="KSO_WM_UNIT_LAYERLEVEL" val="1_1"/>
  <p:tag name="KSO_WM_DIAGRAM_GROUP_CODE" val="m1-1"/>
  <p:tag name="KSO_WM_UNIT_LINE_FORE_SCHEMECOLOR_INDEX" val="8"/>
  <p:tag name="KSO_WM_UNIT_LINE_FILL_TYPE" val="2"/>
</p:tagLst>
</file>

<file path=ppt/tags/tag77.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12"/>
  <p:tag name="KSO_WM_UNIT_ID" val="diagram776_1*m_i*1_12"/>
  <p:tag name="KSO_WM_UNIT_CLEAR" val="1"/>
  <p:tag name="KSO_WM_UNIT_LAYERLEVEL" val="1_1"/>
  <p:tag name="KSO_WM_DIAGRAM_GROUP_CODE" val="m1-1"/>
  <p:tag name="KSO_WM_UNIT_FILL_FORE_SCHEMECOLOR_INDEX" val="8"/>
  <p:tag name="KSO_WM_UNIT_FILL_TYPE" val="1"/>
  <p:tag name="KSO_WM_UNIT_TEXT_FILL_FORE_SCHEMECOLOR_INDEX" val="2"/>
  <p:tag name="KSO_WM_UNIT_TEXT_FILL_TYPE" val="1"/>
</p:tagLst>
</file>

<file path=ppt/tags/tag78.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18"/>
  <p:tag name="KSO_WM_UNIT_ID" val="diagram776_1*m_i*1_18"/>
  <p:tag name="KSO_WM_UNIT_CLEAR" val="1"/>
  <p:tag name="KSO_WM_UNIT_LAYERLEVEL" val="1_1"/>
  <p:tag name="KSO_WM_DIAGRAM_GROUP_CODE" val="m1-1"/>
  <p:tag name="KSO_WM_UNIT_TEXT_FILL_FORE_SCHEMECOLOR_INDEX" val="13"/>
  <p:tag name="KSO_WM_UNIT_TEXT_FILL_TYPE" val="1"/>
</p:tagLst>
</file>

<file path=ppt/tags/tag79.xml><?xml version="1.0" encoding="utf-8"?>
<p:tagLst xmlns:p="http://schemas.openxmlformats.org/presentationml/2006/main">
  <p:tag name="KSO_WM_TEMPLATE_CATEGORY" val="diagram"/>
  <p:tag name="KSO_WM_TEMPLATE_INDEX" val="776"/>
  <p:tag name="KSO_WM_TAG_VERSION" val="1.0"/>
  <p:tag name="KSO_WM_BEAUTIFY_FLAG" val="#wm#"/>
  <p:tag name="KSO_WM_UNIT_TYPE" val="m_h_a"/>
  <p:tag name="KSO_WM_UNIT_INDEX" val="1_2_1"/>
  <p:tag name="KSO_WM_UNIT_ID" val="diagram776_1*m_h_a*1_2_1"/>
  <p:tag name="KSO_WM_UNIT_CLEAR" val="1"/>
  <p:tag name="KSO_WM_UNIT_LAYERLEVEL" val="1_1_1"/>
  <p:tag name="KSO_WM_UNIT_VALUE" val="4"/>
  <p:tag name="KSO_WM_UNIT_HIGHLIGHT" val="0"/>
  <p:tag name="KSO_WM_UNIT_COMPATIBLE" val="0"/>
  <p:tag name="KSO_WM_DIAGRAM_GROUP_CODE" val="m1-1"/>
  <p:tag name="KSO_WM_UNIT_PRESET_TEXT" val="LOREM"/>
  <p:tag name="KSO_WM_UNIT_TEXT_FILL_FORE_SCHEMECOLOR_INDEX" val="8"/>
  <p:tag name="KSO_WM_UNIT_TEXT_FILL_TYPE" val="1"/>
</p:tagLst>
</file>

<file path=ppt/tags/tag8.xml><?xml version="1.0" encoding="utf-8"?>
<p:tagLst xmlns:p="http://schemas.openxmlformats.org/presentationml/2006/main">
  <p:tag name="KSO_WM_TAG_VERSION" val="1.0"/>
  <p:tag name="KSO_WM_TEMPLATE_CATEGORY" val="diagram"/>
  <p:tag name="KSO_WM_TEMPLATE_INDEX" val="160115"/>
  <p:tag name="KSO_WM_UNIT_ID" val="diagram160115_3*m_i*1_2"/>
  <p:tag name="KSO_WM_UNIT_CLEAR" val="1"/>
  <p:tag name="KSO_WM_UNIT_LAYERLEVEL" val="1_1"/>
  <p:tag name="KSO_WM_DIAGRAM_GROUP_CODE" val="m1-1"/>
  <p:tag name="KSO_WM_UNIT_FILL_FORE_SCHEMECOLOR_INDEX" val="7"/>
  <p:tag name="KSO_WM_UNIT_FILL_TYPE" val="1"/>
  <p:tag name="KSO_WM_UNIT_TEXT_FILL_FORE_SCHEMECOLOR_INDEX" val="14"/>
  <p:tag name="KSO_WM_UNIT_TEXT_FILL_TYPE" val="1"/>
</p:tagLst>
</file>

<file path=ppt/tags/tag80.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3"/>
  <p:tag name="KSO_WM_UNIT_ID" val="diagram776_1*m_i*1_3"/>
  <p:tag name="KSO_WM_UNIT_CLEAR" val="1"/>
  <p:tag name="KSO_WM_UNIT_LAYERLEVEL" val="1_1"/>
  <p:tag name="KSO_WM_DIAGRAM_GROUP_CODE" val="m1-1"/>
  <p:tag name="KSO_WM_UNIT_FILL_FORE_SCHEMECOLOR_INDEX" val="7"/>
  <p:tag name="KSO_WM_UNIT_FILL_TYPE" val="1"/>
  <p:tag name="KSO_WM_UNIT_TEXT_FILL_FORE_SCHEMECOLOR_INDEX" val="2"/>
  <p:tag name="KSO_WM_UNIT_TEXT_FILL_TYPE" val="1"/>
</p:tagLst>
</file>

<file path=ppt/tags/tag81.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7"/>
  <p:tag name="KSO_WM_UNIT_ID" val="diagram776_1*m_i*1_7"/>
  <p:tag name="KSO_WM_UNIT_CLEAR" val="1"/>
  <p:tag name="KSO_WM_UNIT_LAYERLEVEL" val="1_1"/>
  <p:tag name="KSO_WM_DIAGRAM_GROUP_CODE" val="m1-1"/>
  <p:tag name="KSO_WM_UNIT_LINE_FORE_SCHEMECOLOR_INDEX" val="7"/>
  <p:tag name="KSO_WM_UNIT_LINE_FILL_TYPE" val="2"/>
</p:tagLst>
</file>

<file path=ppt/tags/tag82.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13"/>
  <p:tag name="KSO_WM_UNIT_ID" val="diagram776_1*m_i*1_13"/>
  <p:tag name="KSO_WM_UNIT_CLEAR" val="1"/>
  <p:tag name="KSO_WM_UNIT_LAYERLEVEL" val="1_1"/>
  <p:tag name="KSO_WM_DIAGRAM_GROUP_CODE" val="m1-1"/>
  <p:tag name="KSO_WM_UNIT_FILL_FORE_SCHEMECOLOR_INDEX" val="7"/>
  <p:tag name="KSO_WM_UNIT_FILL_TYPE" val="1"/>
  <p:tag name="KSO_WM_UNIT_TEXT_FILL_FORE_SCHEMECOLOR_INDEX" val="2"/>
  <p:tag name="KSO_WM_UNIT_TEXT_FILL_TYPE" val="1"/>
</p:tagLst>
</file>

<file path=ppt/tags/tag83.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19"/>
  <p:tag name="KSO_WM_UNIT_ID" val="diagram776_1*m_i*1_19"/>
  <p:tag name="KSO_WM_UNIT_CLEAR" val="1"/>
  <p:tag name="KSO_WM_UNIT_LAYERLEVEL" val="1_1"/>
  <p:tag name="KSO_WM_DIAGRAM_GROUP_CODE" val="m1-1"/>
  <p:tag name="KSO_WM_UNIT_TEXT_FILL_FORE_SCHEMECOLOR_INDEX" val="13"/>
  <p:tag name="KSO_WM_UNIT_TEXT_FILL_TYPE" val="1"/>
</p:tagLst>
</file>

<file path=ppt/tags/tag84.xml><?xml version="1.0" encoding="utf-8"?>
<p:tagLst xmlns:p="http://schemas.openxmlformats.org/presentationml/2006/main">
  <p:tag name="KSO_WM_TEMPLATE_CATEGORY" val="diagram"/>
  <p:tag name="KSO_WM_TEMPLATE_INDEX" val="776"/>
  <p:tag name="KSO_WM_TAG_VERSION" val="1.0"/>
  <p:tag name="KSO_WM_BEAUTIFY_FLAG" val="#wm#"/>
  <p:tag name="KSO_WM_UNIT_TYPE" val="m_h_a"/>
  <p:tag name="KSO_WM_UNIT_INDEX" val="1_3_1"/>
  <p:tag name="KSO_WM_UNIT_ID" val="diagram776_1*m_h_a*1_3_1"/>
  <p:tag name="KSO_WM_UNIT_CLEAR" val="1"/>
  <p:tag name="KSO_WM_UNIT_LAYERLEVEL" val="1_1_1"/>
  <p:tag name="KSO_WM_UNIT_VALUE" val="4"/>
  <p:tag name="KSO_WM_UNIT_HIGHLIGHT" val="0"/>
  <p:tag name="KSO_WM_UNIT_COMPATIBLE" val="0"/>
  <p:tag name="KSO_WM_DIAGRAM_GROUP_CODE" val="m1-1"/>
  <p:tag name="KSO_WM_UNIT_PRESET_TEXT" val="LOREM"/>
  <p:tag name="KSO_WM_UNIT_TEXT_FILL_FORE_SCHEMECOLOR_INDEX" val="7"/>
  <p:tag name="KSO_WM_UNIT_TEXT_FILL_TYPE" val="1"/>
</p:tagLst>
</file>

<file path=ppt/tags/tag85.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4"/>
  <p:tag name="KSO_WM_UNIT_ID" val="diagram776_1*m_i*1_4"/>
  <p:tag name="KSO_WM_UNIT_CLEAR" val="1"/>
  <p:tag name="KSO_WM_UNIT_LAYERLEVEL" val="1_1"/>
  <p:tag name="KSO_WM_DIAGRAM_GROUP_CODE" val="m1-1"/>
  <p:tag name="KSO_WM_UNIT_FILL_FORE_SCHEMECOLOR_INDEX" val="6"/>
  <p:tag name="KSO_WM_UNIT_FILL_TYPE" val="1"/>
  <p:tag name="KSO_WM_UNIT_TEXT_FILL_FORE_SCHEMECOLOR_INDEX" val="2"/>
  <p:tag name="KSO_WM_UNIT_TEXT_FILL_TYPE" val="1"/>
</p:tagLst>
</file>

<file path=ppt/tags/tag86.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6"/>
  <p:tag name="KSO_WM_UNIT_ID" val="diagram776_1*m_i*1_6"/>
  <p:tag name="KSO_WM_UNIT_CLEAR" val="1"/>
  <p:tag name="KSO_WM_UNIT_LAYERLEVEL" val="1_1"/>
  <p:tag name="KSO_WM_DIAGRAM_GROUP_CODE" val="m1-1"/>
  <p:tag name="KSO_WM_UNIT_LINE_FORE_SCHEMECOLOR_INDEX" val="6"/>
  <p:tag name="KSO_WM_UNIT_LINE_FILL_TYPE" val="2"/>
</p:tagLst>
</file>

<file path=ppt/tags/tag87.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14"/>
  <p:tag name="KSO_WM_UNIT_ID" val="diagram776_1*m_i*1_14"/>
  <p:tag name="KSO_WM_UNIT_CLEAR" val="1"/>
  <p:tag name="KSO_WM_UNIT_LAYERLEVEL" val="1_1"/>
  <p:tag name="KSO_WM_DIAGRAM_GROUP_CODE" val="m1-1"/>
  <p:tag name="KSO_WM_UNIT_FILL_FORE_SCHEMECOLOR_INDEX" val="6"/>
  <p:tag name="KSO_WM_UNIT_FILL_TYPE" val="1"/>
  <p:tag name="KSO_WM_UNIT_TEXT_FILL_FORE_SCHEMECOLOR_INDEX" val="2"/>
  <p:tag name="KSO_WM_UNIT_TEXT_FILL_TYPE" val="1"/>
</p:tagLst>
</file>

<file path=ppt/tags/tag88.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20"/>
  <p:tag name="KSO_WM_UNIT_ID" val="diagram776_1*m_i*1_20"/>
  <p:tag name="KSO_WM_UNIT_CLEAR" val="1"/>
  <p:tag name="KSO_WM_UNIT_LAYERLEVEL" val="1_1"/>
  <p:tag name="KSO_WM_DIAGRAM_GROUP_CODE" val="m1-1"/>
  <p:tag name="KSO_WM_UNIT_TEXT_FILL_FORE_SCHEMECOLOR_INDEX" val="13"/>
  <p:tag name="KSO_WM_UNIT_TEXT_FILL_TYPE" val="1"/>
</p:tagLst>
</file>

<file path=ppt/tags/tag89.xml><?xml version="1.0" encoding="utf-8"?>
<p:tagLst xmlns:p="http://schemas.openxmlformats.org/presentationml/2006/main">
  <p:tag name="KSO_WM_TEMPLATE_CATEGORY" val="diagram"/>
  <p:tag name="KSO_WM_TEMPLATE_INDEX" val="776"/>
  <p:tag name="KSO_WM_TAG_VERSION" val="1.0"/>
  <p:tag name="KSO_WM_BEAUTIFY_FLAG" val="#wm#"/>
  <p:tag name="KSO_WM_UNIT_TYPE" val="m_h_a"/>
  <p:tag name="KSO_WM_UNIT_INDEX" val="1_4_1"/>
  <p:tag name="KSO_WM_UNIT_ID" val="diagram776_1*m_h_a*1_4_1"/>
  <p:tag name="KSO_WM_UNIT_CLEAR" val="1"/>
  <p:tag name="KSO_WM_UNIT_LAYERLEVEL" val="1_1_1"/>
  <p:tag name="KSO_WM_UNIT_VALUE" val="4"/>
  <p:tag name="KSO_WM_UNIT_HIGHLIGHT" val="0"/>
  <p:tag name="KSO_WM_UNIT_COMPATIBLE" val="0"/>
  <p:tag name="KSO_WM_DIAGRAM_GROUP_CODE" val="m1-1"/>
  <p:tag name="KSO_WM_UNIT_PRESET_TEXT" val="LOREM"/>
  <p:tag name="KSO_WM_UNIT_TEXT_FILL_FORE_SCHEMECOLOR_INDEX" val="6"/>
  <p:tag name="KSO_WM_UNIT_TEXT_FILL_TYPE" val="1"/>
</p:tagLst>
</file>

<file path=ppt/tags/tag9.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a"/>
  <p:tag name="KSO_WM_UNIT_INDEX" val="1_2_1"/>
  <p:tag name="KSO_WM_UNIT_ID" val="diagram160115_3*m_h_a*1_2_1"/>
  <p:tag name="KSO_WM_UNIT_CLEAR" val="1"/>
  <p:tag name="KSO_WM_UNIT_LAYERLEVEL" val="1_1_1"/>
  <p:tag name="KSO_WM_UNIT_VALUE" val="12"/>
  <p:tag name="KSO_WM_UNIT_HIGHLIGHT" val="0"/>
  <p:tag name="KSO_WM_UNIT_COMPATIBLE" val="0"/>
  <p:tag name="KSO_WM_DIAGRAM_GROUP_CODE" val="m1-1"/>
  <p:tag name="KSO_WM_UNIT_PRESET_TEXT" val="AMET"/>
  <p:tag name="KSO_WM_UNIT_FILL_FORE_SCHEMECOLOR_INDEX" val="6"/>
  <p:tag name="KSO_WM_UNIT_FILL_TYPE" val="1"/>
  <p:tag name="KSO_WM_UNIT_TEXT_FILL_FORE_SCHEMECOLOR_INDEX" val="14"/>
  <p:tag name="KSO_WM_UNIT_TEXT_FILL_TYPE" val="1"/>
</p:tagLst>
</file>

<file path=ppt/tags/tag90.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5"/>
  <p:tag name="KSO_WM_UNIT_ID" val="diagram776_1*m_i*1_5"/>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Lst>
</file>

<file path=ppt/tags/tag91.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10"/>
  <p:tag name="KSO_WM_UNIT_ID" val="diagram776_1*m_i*1_10"/>
  <p:tag name="KSO_WM_UNIT_CLEAR" val="1"/>
  <p:tag name="KSO_WM_UNIT_LAYERLEVEL" val="1_1"/>
  <p:tag name="KSO_WM_DIAGRAM_GROUP_CODE" val="m1-1"/>
  <p:tag name="KSO_WM_UNIT_LINE_FORE_SCHEMECOLOR_INDEX" val="5"/>
  <p:tag name="KSO_WM_UNIT_LINE_FILL_TYPE" val="2"/>
</p:tagLst>
</file>

<file path=ppt/tags/tag92.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15"/>
  <p:tag name="KSO_WM_UNIT_ID" val="diagram776_1*m_i*1_15"/>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Lst>
</file>

<file path=ppt/tags/tag93.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16"/>
  <p:tag name="KSO_WM_UNIT_ID" val="diagram776_1*m_i*1_16"/>
  <p:tag name="KSO_WM_UNIT_CLEAR" val="1"/>
  <p:tag name="KSO_WM_UNIT_LAYERLEVEL" val="1_1"/>
  <p:tag name="KSO_WM_DIAGRAM_GROUP_CODE" val="m1-1"/>
  <p:tag name="KSO_WM_UNIT_TEXT_FILL_FORE_SCHEMECOLOR_INDEX" val="13"/>
  <p:tag name="KSO_WM_UNIT_TEXT_FILL_TYPE" val="1"/>
</p:tagLst>
</file>

<file path=ppt/tags/tag94.xml><?xml version="1.0" encoding="utf-8"?>
<p:tagLst xmlns:p="http://schemas.openxmlformats.org/presentationml/2006/main">
  <p:tag name="KSO_WM_TEMPLATE_CATEGORY" val="diagram"/>
  <p:tag name="KSO_WM_TEMPLATE_INDEX" val="776"/>
  <p:tag name="KSO_WM_TAG_VERSION" val="1.0"/>
  <p:tag name="KSO_WM_BEAUTIFY_FLAG" val="#wm#"/>
  <p:tag name="KSO_WM_UNIT_TYPE" val="m_h_a"/>
  <p:tag name="KSO_WM_UNIT_INDEX" val="1_5_1"/>
  <p:tag name="KSO_WM_UNIT_ID" val="diagram776_1*m_h_a*1_5_1"/>
  <p:tag name="KSO_WM_UNIT_CLEAR" val="1"/>
  <p:tag name="KSO_WM_UNIT_LAYERLEVEL" val="1_1_1"/>
  <p:tag name="KSO_WM_UNIT_VALUE" val="4"/>
  <p:tag name="KSO_WM_UNIT_HIGHLIGHT" val="0"/>
  <p:tag name="KSO_WM_UNIT_COMPATIBLE" val="0"/>
  <p:tag name="KSO_WM_DIAGRAM_GROUP_CODE" val="m1-1"/>
  <p:tag name="KSO_WM_UNIT_PRESET_TEXT" val="LOREM"/>
  <p:tag name="KSO_WM_UNIT_TEXT_FILL_FORE_SCHEMECOLOR_INDEX" val="5"/>
  <p:tag name="KSO_WM_UNIT_TEXT_FILL_TYPE" val="1"/>
</p:tagLst>
</file>

<file path=ppt/tags/tag95.xml><?xml version="1.0" encoding="utf-8"?>
<p:tagLst xmlns:p="http://schemas.openxmlformats.org/presentationml/2006/main">
  <p:tag name="KSO_WM_BEAUTIFY_FLAG" val="#wm#"/>
  <p:tag name="KSO_WM_TEMPLATE_CATEGORY" val="diagram"/>
  <p:tag name="KSO_WM_TEMPLATE_INDEX" val="790"/>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3334_2*l_h_i*1_3_1"/>
  <p:tag name="KSO_WM_TEMPLATE_CATEGORY" val="diagram"/>
  <p:tag name="KSO_WM_TEMPLATE_INDEX" val="20203334"/>
  <p:tag name="KSO_WM_UNIT_LAYERLEVEL" val="1_1_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3334_2*l_h_i*1_1_1"/>
  <p:tag name="KSO_WM_TEMPLATE_CATEGORY" val="diagram"/>
  <p:tag name="KSO_WM_TEMPLATE_INDEX" val="20203334"/>
  <p:tag name="KSO_WM_UNIT_LAYERLEVEL" val="1_1_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3334_2*l_h_i*1_2_1"/>
  <p:tag name="KSO_WM_TEMPLATE_CATEGORY" val="diagram"/>
  <p:tag name="KSO_WM_TEMPLATE_INDEX" val="20203334"/>
  <p:tag name="KSO_WM_UNIT_LAYERLEVEL" val="1_1_1"/>
  <p:tag name="KSO_WM_TAG_VERSION" val="1.0"/>
  <p:tag name="KSO_WM_BEAUTIFY_FLAG" val="#wm#"/>
</p:tagLst>
</file>

<file path=ppt/tags/tag99.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3334_2*l_h_a*1_3_1"/>
  <p:tag name="KSO_WM_TEMPLATE_CATEGORY" val="diagram"/>
  <p:tag name="KSO_WM_TEMPLATE_INDEX" val="20203334"/>
  <p:tag name="KSO_WM_UNIT_LAYERLEVEL" val="1_1_1"/>
  <p:tag name="KSO_WM_TAG_VERSION" val="1.0"/>
  <p:tag name="KSO_WM_BEAUTIFY_FLAG" val="#wm#"/>
  <p:tag name="KSO_WM_UNIT_TEXT_FILL_FORE_SCHEMECOLOR_INDEX" val="6"/>
  <p:tag name="KSO_WM_UNIT_TEXT_FILL_TYPE" val="1"/>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3488</Words>
  <Application>WPS 演示</Application>
  <PresentationFormat>自定义</PresentationFormat>
  <Paragraphs>259</Paragraphs>
  <Slides>22</Slides>
  <Notes>25</Notes>
  <HiddenSlides>0</HiddenSlides>
  <MMClips>1</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22</vt:i4>
      </vt:variant>
    </vt:vector>
  </HeadingPairs>
  <TitlesOfParts>
    <vt:vector size="33" baseType="lpstr">
      <vt:lpstr>Arial</vt:lpstr>
      <vt:lpstr>宋体</vt:lpstr>
      <vt:lpstr>Wingdings</vt:lpstr>
      <vt:lpstr>Rockwell</vt:lpstr>
      <vt:lpstr>黑体</vt:lpstr>
      <vt:lpstr>Calibri</vt:lpstr>
      <vt:lpstr>Arial Unicode MS</vt:lpstr>
      <vt:lpstr>思源黑体 CN Bold</vt:lpstr>
      <vt:lpstr>微软雅黑</vt:lpstr>
      <vt:lpstr>千图网海量PPT模板www.58pic.com</vt:lpstr>
      <vt:lpstr>1_千图网海量PPT模板www.58pic.com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老学生一枚</cp:lastModifiedBy>
  <cp:revision>10642</cp:revision>
  <cp:lastPrinted>2113-01-01T00:00:00Z</cp:lastPrinted>
  <dcterms:created xsi:type="dcterms:W3CDTF">2015-07-08T08:22:00Z</dcterms:created>
  <dcterms:modified xsi:type="dcterms:W3CDTF">2022-10-24T05:40:00Z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2052-11.1.0.12598</vt:lpwstr>
  </property>
  <property fmtid="{D5CDD505-2E9C-101B-9397-08002B2CF9AE}" pid="4" name="ICV">
    <vt:lpwstr>9AA73040C04F481395531E60408FB685</vt:lpwstr>
  </property>
</Properties>
</file>