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dp" ContentType="image/vnd.ms-photo"/>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media/image11.svg" ContentType="image/svg+xml"/>
  <Override PartName="/ppt/media/image13.svg" ContentType="image/svg+xml"/>
  <Override PartName="/ppt/media/image15.svg" ContentType="image/svg+xml"/>
  <Override PartName="/ppt/media/image21.svg" ContentType="image/svg+xml"/>
  <Override PartName="/ppt/media/image23.svg" ContentType="image/svg+xml"/>
  <Override PartName="/ppt/media/image25.svg" ContentType="image/svg+xml"/>
  <Override PartName="/ppt/media/image27.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 id="2147483656" r:id="rId3"/>
  </p:sldMasterIdLst>
  <p:notesMasterIdLst>
    <p:notesMasterId r:id="rId5"/>
  </p:notesMasterIdLst>
  <p:handoutMasterIdLst>
    <p:handoutMasterId r:id="rId114"/>
  </p:handoutMasterIdLst>
  <p:sldIdLst>
    <p:sldId id="639" r:id="rId4"/>
    <p:sldId id="617" r:id="rId6"/>
    <p:sldId id="902" r:id="rId7"/>
    <p:sldId id="636" r:id="rId8"/>
    <p:sldId id="713" r:id="rId9"/>
    <p:sldId id="611" r:id="rId10"/>
    <p:sldId id="544" r:id="rId11"/>
    <p:sldId id="825" r:id="rId12"/>
    <p:sldId id="807" r:id="rId13"/>
    <p:sldId id="826" r:id="rId14"/>
    <p:sldId id="827" r:id="rId15"/>
    <p:sldId id="828" r:id="rId16"/>
    <p:sldId id="806" r:id="rId17"/>
    <p:sldId id="808" r:id="rId18"/>
    <p:sldId id="829" r:id="rId19"/>
    <p:sldId id="830" r:id="rId20"/>
    <p:sldId id="831" r:id="rId21"/>
    <p:sldId id="832" r:id="rId22"/>
    <p:sldId id="904" r:id="rId23"/>
    <p:sldId id="905" r:id="rId24"/>
    <p:sldId id="906" r:id="rId25"/>
    <p:sldId id="833" r:id="rId26"/>
    <p:sldId id="835" r:id="rId27"/>
    <p:sldId id="711" r:id="rId28"/>
    <p:sldId id="836" r:id="rId29"/>
    <p:sldId id="837" r:id="rId30"/>
    <p:sldId id="838" r:id="rId31"/>
    <p:sldId id="583" r:id="rId32"/>
    <p:sldId id="839" r:id="rId33"/>
    <p:sldId id="840" r:id="rId34"/>
    <p:sldId id="676" r:id="rId35"/>
    <p:sldId id="810" r:id="rId36"/>
    <p:sldId id="841" r:id="rId37"/>
    <p:sldId id="842" r:id="rId38"/>
    <p:sldId id="809" r:id="rId39"/>
    <p:sldId id="664" r:id="rId40"/>
    <p:sldId id="861" r:id="rId41"/>
    <p:sldId id="862" r:id="rId42"/>
    <p:sldId id="863" r:id="rId43"/>
    <p:sldId id="864" r:id="rId44"/>
    <p:sldId id="865" r:id="rId45"/>
    <p:sldId id="866" r:id="rId46"/>
    <p:sldId id="811" r:id="rId47"/>
    <p:sldId id="867" r:id="rId48"/>
    <p:sldId id="868" r:id="rId49"/>
    <p:sldId id="869" r:id="rId50"/>
    <p:sldId id="870" r:id="rId51"/>
    <p:sldId id="907" r:id="rId52"/>
    <p:sldId id="909" r:id="rId53"/>
    <p:sldId id="910" r:id="rId54"/>
    <p:sldId id="911" r:id="rId55"/>
    <p:sldId id="913" r:id="rId56"/>
    <p:sldId id="915" r:id="rId57"/>
    <p:sldId id="917" r:id="rId58"/>
    <p:sldId id="919" r:id="rId59"/>
    <p:sldId id="920" r:id="rId60"/>
    <p:sldId id="921" r:id="rId61"/>
    <p:sldId id="922" r:id="rId62"/>
    <p:sldId id="923" r:id="rId63"/>
    <p:sldId id="925" r:id="rId64"/>
    <p:sldId id="926" r:id="rId65"/>
    <p:sldId id="927" r:id="rId66"/>
    <p:sldId id="928" r:id="rId67"/>
    <p:sldId id="929" r:id="rId68"/>
    <p:sldId id="930" r:id="rId69"/>
    <p:sldId id="932" r:id="rId70"/>
    <p:sldId id="933" r:id="rId71"/>
    <p:sldId id="934" r:id="rId72"/>
    <p:sldId id="935" r:id="rId73"/>
    <p:sldId id="936" r:id="rId74"/>
    <p:sldId id="937" r:id="rId75"/>
    <p:sldId id="938" r:id="rId76"/>
    <p:sldId id="939" r:id="rId77"/>
    <p:sldId id="940" r:id="rId78"/>
    <p:sldId id="712" r:id="rId79"/>
    <p:sldId id="871" r:id="rId80"/>
    <p:sldId id="882" r:id="rId81"/>
    <p:sldId id="941" r:id="rId82"/>
    <p:sldId id="883" r:id="rId83"/>
    <p:sldId id="884" r:id="rId84"/>
    <p:sldId id="885" r:id="rId85"/>
    <p:sldId id="886" r:id="rId86"/>
    <p:sldId id="887" r:id="rId87"/>
    <p:sldId id="944" r:id="rId88"/>
    <p:sldId id="946" r:id="rId89"/>
    <p:sldId id="947" r:id="rId90"/>
    <p:sldId id="948" r:id="rId91"/>
    <p:sldId id="950" r:id="rId92"/>
    <p:sldId id="888" r:id="rId93"/>
    <p:sldId id="889" r:id="rId94"/>
    <p:sldId id="890" r:id="rId95"/>
    <p:sldId id="891" r:id="rId96"/>
    <p:sldId id="892" r:id="rId97"/>
    <p:sldId id="893" r:id="rId98"/>
    <p:sldId id="894" r:id="rId99"/>
    <p:sldId id="895" r:id="rId100"/>
    <p:sldId id="1001" r:id="rId101"/>
    <p:sldId id="1002" r:id="rId102"/>
    <p:sldId id="1003" r:id="rId103"/>
    <p:sldId id="1004" r:id="rId104"/>
    <p:sldId id="1005" r:id="rId105"/>
    <p:sldId id="1006" r:id="rId106"/>
    <p:sldId id="1007" r:id="rId107"/>
    <p:sldId id="1008" r:id="rId108"/>
    <p:sldId id="812" r:id="rId109"/>
    <p:sldId id="710" r:id="rId110"/>
    <p:sldId id="813" r:id="rId111"/>
    <p:sldId id="896" r:id="rId112"/>
    <p:sldId id="582" r:id="rId113"/>
  </p:sldIdLst>
  <p:sldSz cx="12195175" cy="6859270"/>
  <p:notesSz cx="6858000" cy="9144000"/>
  <p:embeddedFontLst>
    <p:embeddedFont>
      <p:font typeface="Rockwell" panose="02060603020205020403" pitchFamily="18" charset="0"/>
      <p:regular r:id="rId119"/>
      <p:bold r:id="rId120"/>
      <p:italic r:id="rId121"/>
      <p:boldItalic r:id="rId122"/>
    </p:embeddedFont>
    <p:embeddedFont>
      <p:font typeface="黑体" panose="02010609060101010101" charset="-122"/>
      <p:regular r:id="rId123"/>
    </p:embeddedFont>
    <p:embeddedFont>
      <p:font typeface="微软雅黑" panose="020B0503020204020204" charset="-122"/>
      <p:regular r:id="rId124"/>
    </p:embeddedFont>
    <p:embeddedFont>
      <p:font typeface="Calibri" panose="020F0502020204030204" pitchFamily="34" charset="0"/>
      <p:regular r:id="rId125"/>
      <p:bold r:id="rId126"/>
      <p:italic r:id="rId127"/>
      <p:boldItalic r:id="rId128"/>
    </p:embeddedFont>
  </p:embeddedFontLst>
  <p:custDataLst>
    <p:tags r:id="rId129"/>
  </p:custDataLst>
  <p:defaultTextStyle>
    <a:defPPr>
      <a:defRPr lang="zh-CN"/>
    </a:defPPr>
    <a:lvl1pPr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1pPr>
    <a:lvl2pPr marL="54419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2pPr>
    <a:lvl3pPr marL="108902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3pPr>
    <a:lvl4pPr marL="1633220"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4pPr>
    <a:lvl5pPr marL="217741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5pPr>
    <a:lvl6pPr marL="272161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6pPr>
    <a:lvl7pPr marL="326644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7pPr>
    <a:lvl8pPr marL="3810635"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8pPr>
    <a:lvl9pPr marL="435483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A69DE8"/>
    <a:srgbClr val="023593"/>
    <a:srgbClr val="C0C0F6"/>
    <a:srgbClr val="7EA3F5"/>
    <a:srgbClr val="E1EDFF"/>
    <a:srgbClr val="8576B8"/>
    <a:srgbClr val="002E73"/>
    <a:srgbClr val="161448"/>
    <a:srgbClr val="FEB71D"/>
    <a:srgbClr val="8031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338" autoAdjust="0"/>
    <p:restoredTop sz="94660"/>
  </p:normalViewPr>
  <p:slideViewPr>
    <p:cSldViewPr>
      <p:cViewPr>
        <p:scale>
          <a:sx n="70" d="100"/>
          <a:sy n="70" d="100"/>
        </p:scale>
        <p:origin x="-654" y="-426"/>
      </p:cViewPr>
      <p:guideLst>
        <p:guide orient="horz" pos="2180"/>
        <p:guide orient="horz" pos="319"/>
        <p:guide orient="horz" pos="3992"/>
        <p:guide pos="3895"/>
        <p:guide pos="433"/>
        <p:guide pos="7321"/>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4" d="100"/>
          <a:sy n="64" d="100"/>
        </p:scale>
        <p:origin x="-2946" y="-120"/>
      </p:cViewPr>
      <p:guideLst>
        <p:guide orient="horz" pos="2905"/>
        <p:guide pos="2190"/>
      </p:guideLst>
    </p:cSldViewPr>
  </p:notesViewPr>
  <p:gridSpacing cx="76200" cy="76200"/>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5.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9" Type="http://schemas.openxmlformats.org/officeDocument/2006/relationships/tags" Target="tags/tag103.xml"/><Relationship Id="rId128" Type="http://schemas.openxmlformats.org/officeDocument/2006/relationships/font" Target="fonts/font10.fntdata"/><Relationship Id="rId127" Type="http://schemas.openxmlformats.org/officeDocument/2006/relationships/font" Target="fonts/font9.fntdata"/><Relationship Id="rId126" Type="http://schemas.openxmlformats.org/officeDocument/2006/relationships/font" Target="fonts/font8.fntdata"/><Relationship Id="rId125" Type="http://schemas.openxmlformats.org/officeDocument/2006/relationships/font" Target="fonts/font7.fntdata"/><Relationship Id="rId124" Type="http://schemas.openxmlformats.org/officeDocument/2006/relationships/font" Target="fonts/font6.fntdata"/><Relationship Id="rId123" Type="http://schemas.openxmlformats.org/officeDocument/2006/relationships/font" Target="fonts/font5.fntdata"/><Relationship Id="rId122" Type="http://schemas.openxmlformats.org/officeDocument/2006/relationships/font" Target="fonts/font4.fntdata"/><Relationship Id="rId121" Type="http://schemas.openxmlformats.org/officeDocument/2006/relationships/font" Target="fonts/font3.fntdata"/><Relationship Id="rId120" Type="http://schemas.openxmlformats.org/officeDocument/2006/relationships/font" Target="fonts/font2.fntdata"/><Relationship Id="rId12" Type="http://schemas.openxmlformats.org/officeDocument/2006/relationships/slide" Target="slides/slide8.xml"/><Relationship Id="rId119" Type="http://schemas.openxmlformats.org/officeDocument/2006/relationships/font" Target="fonts/font1.fntdata"/><Relationship Id="rId118" Type="http://schemas.openxmlformats.org/officeDocument/2006/relationships/commentAuthors" Target="commentAuthors.xml"/><Relationship Id="rId117" Type="http://schemas.openxmlformats.org/officeDocument/2006/relationships/tableStyles" Target="tableStyles.xml"/><Relationship Id="rId116" Type="http://schemas.openxmlformats.org/officeDocument/2006/relationships/viewProps" Target="viewProps.xml"/><Relationship Id="rId115" Type="http://schemas.openxmlformats.org/officeDocument/2006/relationships/presProps" Target="presProps.xml"/><Relationship Id="rId114" Type="http://schemas.openxmlformats.org/officeDocument/2006/relationships/handoutMaster" Target="handoutMasters/handoutMaster1.xml"/><Relationship Id="rId113" Type="http://schemas.openxmlformats.org/officeDocument/2006/relationships/slide" Target="slides/slide109.xml"/><Relationship Id="rId112" Type="http://schemas.openxmlformats.org/officeDocument/2006/relationships/slide" Target="slides/slide108.xml"/><Relationship Id="rId111" Type="http://schemas.openxmlformats.org/officeDocument/2006/relationships/slide" Target="slides/slide107.xml"/><Relationship Id="rId110" Type="http://schemas.openxmlformats.org/officeDocument/2006/relationships/slide" Target="slides/slide106.xml"/><Relationship Id="rId11" Type="http://schemas.openxmlformats.org/officeDocument/2006/relationships/slide" Target="slides/slide7.xml"/><Relationship Id="rId109" Type="http://schemas.openxmlformats.org/officeDocument/2006/relationships/slide" Target="slides/slide105.xml"/><Relationship Id="rId108" Type="http://schemas.openxmlformats.org/officeDocument/2006/relationships/slide" Target="slides/slide104.xml"/><Relationship Id="rId107" Type="http://schemas.openxmlformats.org/officeDocument/2006/relationships/slide" Target="slides/slide103.xml"/><Relationship Id="rId106" Type="http://schemas.openxmlformats.org/officeDocument/2006/relationships/slide" Target="slides/slide102.xml"/><Relationship Id="rId105" Type="http://schemas.openxmlformats.org/officeDocument/2006/relationships/slide" Target="slides/slide101.xml"/><Relationship Id="rId104" Type="http://schemas.openxmlformats.org/officeDocument/2006/relationships/slide" Target="slides/slide100.xml"/><Relationship Id="rId103" Type="http://schemas.openxmlformats.org/officeDocument/2006/relationships/slide" Target="slides/slide99.xml"/><Relationship Id="rId102" Type="http://schemas.openxmlformats.org/officeDocument/2006/relationships/slide" Target="slides/slide98.xml"/><Relationship Id="rId101" Type="http://schemas.openxmlformats.org/officeDocument/2006/relationships/slide" Target="slides/slide97.xml"/><Relationship Id="rId100" Type="http://schemas.openxmlformats.org/officeDocument/2006/relationships/slide" Target="slides/slide96.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latin typeface="黑体" panose="02010609060101010101" charset="-122"/>
              <a:ea typeface="黑体" panose="02010609060101010101" charset="-122"/>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45F79B9-B306-4393-BDEE-A582750E71C3}" type="datetimeFigureOut">
              <a:rPr lang="zh-CN" altLang="en-US" smtClean="0">
                <a:latin typeface="黑体" panose="02010609060101010101" charset="-122"/>
              </a:rPr>
            </a:fld>
            <a:endParaRPr lang="zh-CN" altLang="en-US">
              <a:latin typeface="黑体" panose="02010609060101010101" charset="-122"/>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latin typeface="黑体" panose="02010609060101010101" charset="-122"/>
              <a:ea typeface="黑体" panose="02010609060101010101" charset="-122"/>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5AE7E33-F89F-41F1-924F-2B2BBDA1E022}" type="slidenum">
              <a:rPr lang="zh-CN" altLang="en-US" smtClean="0">
                <a:latin typeface="黑体" panose="02010609060101010101" charset="-122"/>
              </a:rPr>
            </a:fld>
            <a:endParaRPr lang="zh-CN" altLang="en-US">
              <a:latin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atin typeface="Arial" panose="020B0604020202020204" pitchFamily="34" charset="0"/>
                <a:ea typeface="黑体" panose="02010609060101010101" charset="-122"/>
              </a:defRPr>
            </a:lvl1pPr>
          </a:lstStyle>
          <a:p>
            <a:endParaRPr lang="en-US" altLang="zh-CN"/>
          </a:p>
        </p:txBody>
      </p:sp>
      <p:sp>
        <p:nvSpPr>
          <p:cNvPr id="1229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atin typeface="Arial" panose="020B0604020202020204" pitchFamily="34" charset="0"/>
                <a:ea typeface="黑体" panose="02010609060101010101" charset="-122"/>
              </a:defRPr>
            </a:lvl1pPr>
          </a:lstStyle>
          <a:p>
            <a:endParaRPr lang="en-US" altLang="zh-CN"/>
          </a:p>
        </p:txBody>
      </p:sp>
      <p:sp>
        <p:nvSpPr>
          <p:cNvPr id="12292"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229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atin typeface="Arial" panose="020B0604020202020204" pitchFamily="34" charset="0"/>
                <a:ea typeface="黑体" panose="02010609060101010101" charset="-122"/>
              </a:defRPr>
            </a:lvl1pPr>
          </a:lstStyle>
          <a:p>
            <a:endParaRPr lang="en-US" altLang="zh-CN"/>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atin typeface="Arial" panose="020B0604020202020204" pitchFamily="34" charset="0"/>
                <a:ea typeface="黑体" panose="02010609060101010101" charset="-122"/>
              </a:defRPr>
            </a:lvl1pPr>
          </a:lstStyle>
          <a:p>
            <a:fld id="{F9743CD7-97CD-4F57-B351-69A253B17F80}"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400" kern="1200">
        <a:solidFill>
          <a:schemeClr val="tx1"/>
        </a:solidFill>
        <a:latin typeface="Arial" panose="020B0604020202020204" pitchFamily="34" charset="0"/>
        <a:ea typeface="黑体" panose="02010609060101010101" charset="-122"/>
        <a:cs typeface="+mn-cs"/>
      </a:defRPr>
    </a:lvl1pPr>
    <a:lvl2pPr marL="544195" algn="l" rtl="0" fontAlgn="base">
      <a:spcBef>
        <a:spcPct val="30000"/>
      </a:spcBef>
      <a:spcAft>
        <a:spcPct val="0"/>
      </a:spcAft>
      <a:defRPr sz="1400" kern="1200">
        <a:solidFill>
          <a:schemeClr val="tx1"/>
        </a:solidFill>
        <a:latin typeface="Arial" panose="020B0604020202020204" pitchFamily="34" charset="0"/>
        <a:ea typeface="黑体" panose="02010609060101010101" charset="-122"/>
        <a:cs typeface="+mn-cs"/>
      </a:defRPr>
    </a:lvl2pPr>
    <a:lvl3pPr marL="1089025" algn="l" rtl="0" fontAlgn="base">
      <a:spcBef>
        <a:spcPct val="30000"/>
      </a:spcBef>
      <a:spcAft>
        <a:spcPct val="0"/>
      </a:spcAft>
      <a:defRPr sz="1400" kern="1200">
        <a:solidFill>
          <a:schemeClr val="tx1"/>
        </a:solidFill>
        <a:latin typeface="Arial" panose="020B0604020202020204" pitchFamily="34" charset="0"/>
        <a:ea typeface="黑体" panose="02010609060101010101" charset="-122"/>
        <a:cs typeface="+mn-cs"/>
      </a:defRPr>
    </a:lvl3pPr>
    <a:lvl4pPr marL="1633220" algn="l" rtl="0" fontAlgn="base">
      <a:spcBef>
        <a:spcPct val="30000"/>
      </a:spcBef>
      <a:spcAft>
        <a:spcPct val="0"/>
      </a:spcAft>
      <a:defRPr sz="1400" kern="1200">
        <a:solidFill>
          <a:schemeClr val="tx1"/>
        </a:solidFill>
        <a:latin typeface="Arial" panose="020B0604020202020204" pitchFamily="34" charset="0"/>
        <a:ea typeface="黑体" panose="02010609060101010101" charset="-122"/>
        <a:cs typeface="+mn-cs"/>
      </a:defRPr>
    </a:lvl4pPr>
    <a:lvl5pPr marL="2177415" algn="l" rtl="0" fontAlgn="base">
      <a:spcBef>
        <a:spcPct val="30000"/>
      </a:spcBef>
      <a:spcAft>
        <a:spcPct val="0"/>
      </a:spcAft>
      <a:defRPr sz="1400" kern="1200">
        <a:solidFill>
          <a:schemeClr val="tx1"/>
        </a:solidFill>
        <a:latin typeface="Arial" panose="020B0604020202020204" pitchFamily="34" charset="0"/>
        <a:ea typeface="黑体" panose="02010609060101010101" charset="-122"/>
        <a:cs typeface="+mn-cs"/>
      </a:defRPr>
    </a:lvl5pPr>
    <a:lvl6pPr marL="2721610" algn="l" defTabSz="1089025" rtl="0" eaLnBrk="1" latinLnBrk="0" hangingPunct="1">
      <a:defRPr sz="1400" kern="1200">
        <a:solidFill>
          <a:schemeClr val="tx1"/>
        </a:solidFill>
        <a:latin typeface="+mn-lt"/>
        <a:ea typeface="+mn-ea"/>
        <a:cs typeface="+mn-cs"/>
      </a:defRPr>
    </a:lvl6pPr>
    <a:lvl7pPr marL="3266440" algn="l" defTabSz="1089025" rtl="0" eaLnBrk="1" latinLnBrk="0" hangingPunct="1">
      <a:defRPr sz="1400" kern="1200">
        <a:solidFill>
          <a:schemeClr val="tx1"/>
        </a:solidFill>
        <a:latin typeface="+mn-lt"/>
        <a:ea typeface="+mn-ea"/>
        <a:cs typeface="+mn-cs"/>
      </a:defRPr>
    </a:lvl7pPr>
    <a:lvl8pPr marL="3810635" algn="l" defTabSz="1089025" rtl="0" eaLnBrk="1" latinLnBrk="0" hangingPunct="1">
      <a:defRPr sz="1400" kern="1200">
        <a:solidFill>
          <a:schemeClr val="tx1"/>
        </a:solidFill>
        <a:latin typeface="+mn-lt"/>
        <a:ea typeface="+mn-ea"/>
        <a:cs typeface="+mn-cs"/>
      </a:defRPr>
    </a:lvl8pPr>
    <a:lvl9pPr marL="4354830" algn="l" defTabSz="1089025"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image4.wdp"/><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封面">
    <p:spTree>
      <p:nvGrpSpPr>
        <p:cNvPr id="1" name=""/>
        <p:cNvGrpSpPr/>
        <p:nvPr/>
      </p:nvGrpSpPr>
      <p:grpSpPr>
        <a:xfrm>
          <a:off x="0" y="0"/>
          <a:ext cx="0" cy="0"/>
          <a:chOff x="0" y="0"/>
          <a:chExt cx="0" cy="0"/>
        </a:xfrm>
      </p:grpSpPr>
      <p:sp>
        <p:nvSpPr>
          <p:cNvPr id="7" name="椭圆 6"/>
          <p:cNvSpPr>
            <a:spLocks noChangeAspect="1"/>
          </p:cNvSpPr>
          <p:nvPr userDrawn="1"/>
        </p:nvSpPr>
        <p:spPr>
          <a:xfrm>
            <a:off x="-1598613" y="-1980406"/>
            <a:ext cx="5400000" cy="5400000"/>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userDrawn="1"/>
        </p:nvSpPr>
        <p:spPr>
          <a:xfrm>
            <a:off x="-1534413" y="5585594"/>
            <a:ext cx="3060000" cy="2340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1548000" y="409946"/>
            <a:ext cx="10647175" cy="6039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标题幻灯片">
    <p:bg>
      <p:bgPr>
        <a:noFill/>
        <a:effectLst/>
      </p:bgPr>
    </p:bg>
    <p:spTree>
      <p:nvGrpSpPr>
        <p:cNvPr id="1" name=""/>
        <p:cNvGrpSpPr/>
        <p:nvPr/>
      </p:nvGrpSpPr>
      <p:grpSpPr>
        <a:xfrm>
          <a:off x="0" y="0"/>
          <a:ext cx="0" cy="0"/>
          <a:chOff x="0" y="0"/>
          <a:chExt cx="0" cy="0"/>
        </a:xfrm>
      </p:grpSpPr>
      <p:sp>
        <p:nvSpPr>
          <p:cNvPr id="7" name="矩形 6"/>
          <p:cNvSpPr/>
          <p:nvPr userDrawn="1"/>
        </p:nvSpPr>
        <p:spPr>
          <a:xfrm>
            <a:off x="6435175" y="720000"/>
            <a:ext cx="5760000" cy="360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999" y="0"/>
            <a:ext cx="432000" cy="1080000"/>
          </a:xfrm>
          <a:custGeom>
            <a:avLst/>
            <a:gdLst/>
            <a:ahLst/>
            <a:cxnLst/>
            <a:rect l="l" t="t" r="r" b="b"/>
            <a:pathLst>
              <a:path w="432000" h="1080000">
                <a:moveTo>
                  <a:pt x="108951" y="0"/>
                </a:moveTo>
                <a:lnTo>
                  <a:pt x="432000" y="0"/>
                </a:lnTo>
                <a:lnTo>
                  <a:pt x="432000" y="1080000"/>
                </a:lnTo>
                <a:lnTo>
                  <a:pt x="108951" y="1080000"/>
                </a:lnTo>
                <a:close/>
                <a:moveTo>
                  <a:pt x="0" y="0"/>
                </a:moveTo>
                <a:lnTo>
                  <a:pt x="64610" y="0"/>
                </a:lnTo>
                <a:lnTo>
                  <a:pt x="64610" y="1080000"/>
                </a:lnTo>
                <a:lnTo>
                  <a:pt x="0" y="108000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图文框 3"/>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a:stretch>
            <a:fillRect/>
          </a:stretch>
        </p:blipFill>
        <p:spPr>
          <a:xfrm>
            <a:off x="7315199" y="0"/>
            <a:ext cx="4879975" cy="6859588"/>
          </a:xfrm>
          <a:prstGeom prst="rect">
            <a:avLst/>
          </a:prstGeom>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过渡">
    <p:spTree>
      <p:nvGrpSpPr>
        <p:cNvPr id="1" name=""/>
        <p:cNvGrpSpPr/>
        <p:nvPr/>
      </p:nvGrpSpPr>
      <p:grpSpPr>
        <a:xfrm>
          <a:off x="0" y="0"/>
          <a:ext cx="0" cy="0"/>
          <a:chOff x="0" y="0"/>
          <a:chExt cx="0" cy="0"/>
        </a:xfrm>
      </p:grpSpPr>
      <p:pic>
        <p:nvPicPr>
          <p:cNvPr id="7" name="图片 6"/>
          <p:cNvPicPr preferRelativeResize="0"/>
          <p:nvPr userDrawn="1"/>
        </p:nvPicPr>
        <p:blipFill>
          <a:blip r:embed="rId2">
            <a:extLst>
              <a:ext uri="{28A0092B-C50C-407E-A947-70E740481C1C}">
                <a14:useLocalDpi xmlns:a14="http://schemas.microsoft.com/office/drawing/2010/main" val="0"/>
              </a:ext>
            </a:extLst>
          </a:blip>
          <a:stretch>
            <a:fillRect/>
          </a:stretch>
        </p:blipFill>
        <p:spPr>
          <a:xfrm>
            <a:off x="2448476" y="1077"/>
            <a:ext cx="9746699" cy="6857434"/>
          </a:xfrm>
          <a:prstGeom prst="rect">
            <a:avLst/>
          </a:prstGeom>
        </p:spPr>
      </p:pic>
      <p:sp>
        <p:nvSpPr>
          <p:cNvPr id="5" name="图文框 4"/>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400000" y="405794"/>
            <a:ext cx="6048000" cy="604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标题幻灯片">
    <p:bg>
      <p:bgPr>
        <a:noFill/>
        <a:effectLst/>
      </p:bgPr>
    </p:bg>
    <p:spTree>
      <p:nvGrpSpPr>
        <p:cNvPr id="1" name=""/>
        <p:cNvGrpSpPr/>
        <p:nvPr/>
      </p:nvGrpSpPr>
      <p:grpSpPr>
        <a:xfrm>
          <a:off x="0" y="0"/>
          <a:ext cx="0" cy="0"/>
          <a:chOff x="0" y="0"/>
          <a:chExt cx="0" cy="0"/>
        </a:xfrm>
      </p:grpSpPr>
      <p:sp>
        <p:nvSpPr>
          <p:cNvPr id="6" name="图文框 5"/>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bg>
      <p:bgPr>
        <a:no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标题幻灯片">
    <p:bg>
      <p:bgPr>
        <a:noFill/>
        <a:effectLst/>
      </p:bgPr>
    </p:bg>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6435175" y="720000"/>
            <a:ext cx="5760000" cy="360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矩形 8"/>
          <p:cNvSpPr/>
          <p:nvPr>
            <p:custDataLst>
              <p:tags r:id="rId3"/>
            </p:custDataLst>
          </p:nvPr>
        </p:nvSpPr>
        <p:spPr>
          <a:xfrm>
            <a:off x="395999" y="0"/>
            <a:ext cx="432000" cy="1080000"/>
          </a:xfrm>
          <a:custGeom>
            <a:avLst/>
            <a:gdLst/>
            <a:ahLst/>
            <a:cxnLst/>
            <a:rect l="l" t="t" r="r" b="b"/>
            <a:pathLst>
              <a:path w="432000" h="1080000">
                <a:moveTo>
                  <a:pt x="108951" y="0"/>
                </a:moveTo>
                <a:lnTo>
                  <a:pt x="432000" y="0"/>
                </a:lnTo>
                <a:lnTo>
                  <a:pt x="432000" y="1080000"/>
                </a:lnTo>
                <a:lnTo>
                  <a:pt x="108951" y="1080000"/>
                </a:lnTo>
                <a:close/>
                <a:moveTo>
                  <a:pt x="0" y="0"/>
                </a:moveTo>
                <a:lnTo>
                  <a:pt x="64610" y="0"/>
                </a:lnTo>
                <a:lnTo>
                  <a:pt x="64610" y="1080000"/>
                </a:lnTo>
                <a:lnTo>
                  <a:pt x="0" y="108000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 name="图文框 3"/>
          <p:cNvSpPr/>
          <p:nvPr userDrawn="1">
            <p:custDataLst>
              <p:tags r:id="rId4"/>
            </p:custDataLst>
          </p:nvPr>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7.jpe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image" Target="../media/image7.jpeg"/><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760" y="274703"/>
            <a:ext cx="10975657" cy="1143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09760" y="1600571"/>
            <a:ext cx="10975657" cy="4527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609758"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defRPr sz="1600">
                <a:latin typeface="黑体" panose="02010609060101010101" charset="-122"/>
                <a:ea typeface="黑体" panose="02010609060101010101" charset="-122"/>
              </a:defRPr>
            </a:lvl1pPr>
          </a:lstStyle>
          <a:p>
            <a:endParaRPr lang="en-US" altLang="zh-CN"/>
          </a:p>
        </p:txBody>
      </p:sp>
      <p:sp>
        <p:nvSpPr>
          <p:cNvPr id="1029" name="Rectangle 5"/>
          <p:cNvSpPr>
            <a:spLocks noGrp="1" noChangeArrowheads="1"/>
          </p:cNvSpPr>
          <p:nvPr>
            <p:ph type="ftr" sz="quarter" idx="3"/>
          </p:nvPr>
        </p:nvSpPr>
        <p:spPr bwMode="auto">
          <a:xfrm>
            <a:off x="4166685" y="6246671"/>
            <a:ext cx="3861806"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ctr">
              <a:defRPr sz="1600">
                <a:latin typeface="黑体" panose="02010609060101010101" charset="-122"/>
                <a:ea typeface="黑体" panose="02010609060101010101" charset="-122"/>
              </a:defRPr>
            </a:lvl1pPr>
          </a:lstStyle>
          <a:p>
            <a:endParaRPr lang="en-US" altLang="zh-CN"/>
          </a:p>
        </p:txBody>
      </p:sp>
      <p:sp>
        <p:nvSpPr>
          <p:cNvPr id="1030" name="Rectangle 6"/>
          <p:cNvSpPr>
            <a:spLocks noGrp="1" noChangeArrowheads="1"/>
          </p:cNvSpPr>
          <p:nvPr>
            <p:ph type="sldNum" sz="quarter" idx="4"/>
          </p:nvPr>
        </p:nvSpPr>
        <p:spPr bwMode="auto">
          <a:xfrm>
            <a:off x="8739876"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r">
              <a:defRPr sz="1600">
                <a:latin typeface="黑体" panose="02010609060101010101" charset="-122"/>
                <a:ea typeface="黑体" panose="02010609060101010101" charset="-122"/>
              </a:defRPr>
            </a:lvl1pPr>
          </a:lstStyle>
          <a:p>
            <a:fld id="{D0A27C80-5FD3-4361-BB31-75FBA1966619}"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hf sldNum="0" hdr="0" ftr="0" dt="0"/>
  <p:txStyles>
    <p:titleStyle>
      <a:lvl1pPr algn="ctr" rtl="0" fontAlgn="base">
        <a:spcBef>
          <a:spcPct val="0"/>
        </a:spcBef>
        <a:spcAft>
          <a:spcPct val="0"/>
        </a:spcAft>
        <a:defRPr sz="5300">
          <a:solidFill>
            <a:schemeClr val="tx2"/>
          </a:solidFill>
          <a:latin typeface="黑体" panose="02010609060101010101" charset="-122"/>
          <a:ea typeface="黑体" panose="02010609060101010101" charset="-122"/>
          <a:cs typeface="+mj-cs"/>
        </a:defRPr>
      </a:lvl1pPr>
      <a:lvl2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5pPr>
      <a:lvl6pPr marL="54419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6pPr>
      <a:lvl7pPr marL="108902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7pPr>
      <a:lvl8pPr marL="1633220"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8pPr>
      <a:lvl9pPr marL="217741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9pPr>
    </p:titleStyle>
    <p:bodyStyle>
      <a:lvl1pPr marL="408305" indent="-408305" algn="l" rtl="0" fontAlgn="base">
        <a:spcBef>
          <a:spcPct val="20000"/>
        </a:spcBef>
        <a:spcAft>
          <a:spcPct val="0"/>
        </a:spcAft>
        <a:buChar char="•"/>
        <a:defRPr sz="3800">
          <a:solidFill>
            <a:schemeClr val="tx1"/>
          </a:solidFill>
          <a:latin typeface="黑体" panose="02010609060101010101" charset="-122"/>
          <a:ea typeface="黑体" panose="02010609060101010101" charset="-122"/>
          <a:cs typeface="+mn-cs"/>
        </a:defRPr>
      </a:lvl1pPr>
      <a:lvl2pPr marL="884555" indent="-340360" algn="l" rtl="0" fontAlgn="base">
        <a:spcBef>
          <a:spcPct val="20000"/>
        </a:spcBef>
        <a:spcAft>
          <a:spcPct val="0"/>
        </a:spcAft>
        <a:buChar char="–"/>
        <a:defRPr sz="3400">
          <a:solidFill>
            <a:schemeClr val="tx1"/>
          </a:solidFill>
          <a:latin typeface="黑体" panose="02010609060101010101" charset="-122"/>
          <a:ea typeface="黑体" panose="02010609060101010101" charset="-122"/>
        </a:defRPr>
      </a:lvl2pPr>
      <a:lvl3pPr marL="1360805" indent="-272415" algn="l" rtl="0" fontAlgn="base">
        <a:spcBef>
          <a:spcPct val="20000"/>
        </a:spcBef>
        <a:spcAft>
          <a:spcPct val="0"/>
        </a:spcAft>
        <a:buChar char="•"/>
        <a:defRPr sz="2900">
          <a:solidFill>
            <a:schemeClr val="tx1"/>
          </a:solidFill>
          <a:latin typeface="黑体" panose="02010609060101010101" charset="-122"/>
          <a:ea typeface="黑体" panose="02010609060101010101" charset="-122"/>
        </a:defRPr>
      </a:lvl3pPr>
      <a:lvl4pPr marL="1905000" indent="-272415" algn="l" rtl="0" fontAlgn="base">
        <a:spcBef>
          <a:spcPct val="20000"/>
        </a:spcBef>
        <a:spcAft>
          <a:spcPct val="0"/>
        </a:spcAft>
        <a:buChar char="–"/>
        <a:defRPr sz="2400">
          <a:solidFill>
            <a:schemeClr val="tx1"/>
          </a:solidFill>
          <a:latin typeface="黑体" panose="02010609060101010101" charset="-122"/>
          <a:ea typeface="黑体" panose="02010609060101010101" charset="-122"/>
        </a:defRPr>
      </a:lvl4pPr>
      <a:lvl5pPr marL="2449830" indent="-272415" algn="l" rtl="0" fontAlgn="base">
        <a:spcBef>
          <a:spcPct val="20000"/>
        </a:spcBef>
        <a:spcAft>
          <a:spcPct val="0"/>
        </a:spcAft>
        <a:buChar char="»"/>
        <a:defRPr sz="2400">
          <a:solidFill>
            <a:schemeClr val="tx1"/>
          </a:solidFill>
          <a:latin typeface="黑体" panose="02010609060101010101" charset="-122"/>
          <a:ea typeface="黑体" panose="02010609060101010101" charset="-122"/>
        </a:defRPr>
      </a:lvl5pPr>
      <a:lvl6pPr marL="2994025" indent="-272415" algn="l" rtl="0" fontAlgn="base">
        <a:spcBef>
          <a:spcPct val="20000"/>
        </a:spcBef>
        <a:spcAft>
          <a:spcPct val="0"/>
        </a:spcAft>
        <a:buChar char="»"/>
        <a:defRPr sz="2400">
          <a:solidFill>
            <a:schemeClr val="tx1"/>
          </a:solidFill>
          <a:latin typeface="+mn-lt"/>
          <a:ea typeface="+mn-ea"/>
        </a:defRPr>
      </a:lvl6pPr>
      <a:lvl7pPr marL="3538220" indent="-272415" algn="l" rtl="0" fontAlgn="base">
        <a:spcBef>
          <a:spcPct val="20000"/>
        </a:spcBef>
        <a:spcAft>
          <a:spcPct val="0"/>
        </a:spcAft>
        <a:buChar char="»"/>
        <a:defRPr sz="2400">
          <a:solidFill>
            <a:schemeClr val="tx1"/>
          </a:solidFill>
          <a:latin typeface="+mn-lt"/>
          <a:ea typeface="+mn-ea"/>
        </a:defRPr>
      </a:lvl7pPr>
      <a:lvl8pPr marL="4082415" indent="-272415" algn="l" rtl="0" fontAlgn="base">
        <a:spcBef>
          <a:spcPct val="20000"/>
        </a:spcBef>
        <a:spcAft>
          <a:spcPct val="0"/>
        </a:spcAft>
        <a:buChar char="»"/>
        <a:defRPr sz="2400">
          <a:solidFill>
            <a:schemeClr val="tx1"/>
          </a:solidFill>
          <a:latin typeface="+mn-lt"/>
          <a:ea typeface="+mn-ea"/>
        </a:defRPr>
      </a:lvl8pPr>
      <a:lvl9pPr marL="4627245" indent="-272415" algn="l" rtl="0" fontAlgn="base">
        <a:spcBef>
          <a:spcPct val="20000"/>
        </a:spcBef>
        <a:spcAft>
          <a:spcPct val="0"/>
        </a:spcAft>
        <a:buChar char="»"/>
        <a:defRPr sz="2400">
          <a:solidFill>
            <a:schemeClr val="tx1"/>
          </a:solidFill>
          <a:latin typeface="+mn-lt"/>
          <a:ea typeface="+mn-ea"/>
        </a:defRPr>
      </a:lvl9pPr>
    </p:bodyStyle>
    <p:otherStyle>
      <a:defPPr>
        <a:defRPr lang="zh-CN"/>
      </a:defPPr>
      <a:lvl1pPr marL="0" algn="l" defTabSz="1089025" rtl="0" eaLnBrk="1" latinLnBrk="0" hangingPunct="1">
        <a:defRPr sz="2100" kern="1200">
          <a:solidFill>
            <a:schemeClr val="tx1"/>
          </a:solidFill>
          <a:latin typeface="+mn-lt"/>
          <a:ea typeface="+mn-ea"/>
          <a:cs typeface="+mn-cs"/>
        </a:defRPr>
      </a:lvl1pPr>
      <a:lvl2pPr marL="544195" algn="l" defTabSz="1089025" rtl="0" eaLnBrk="1" latinLnBrk="0" hangingPunct="1">
        <a:defRPr sz="2100" kern="1200">
          <a:solidFill>
            <a:schemeClr val="tx1"/>
          </a:solidFill>
          <a:latin typeface="+mn-lt"/>
          <a:ea typeface="+mn-ea"/>
          <a:cs typeface="+mn-cs"/>
        </a:defRPr>
      </a:lvl2pPr>
      <a:lvl3pPr marL="1089025" algn="l" defTabSz="1089025" rtl="0" eaLnBrk="1" latinLnBrk="0" hangingPunct="1">
        <a:defRPr sz="2100" kern="1200">
          <a:solidFill>
            <a:schemeClr val="tx1"/>
          </a:solidFill>
          <a:latin typeface="+mn-lt"/>
          <a:ea typeface="+mn-ea"/>
          <a:cs typeface="+mn-cs"/>
        </a:defRPr>
      </a:lvl3pPr>
      <a:lvl4pPr marL="1633220" algn="l" defTabSz="1089025" rtl="0" eaLnBrk="1" latinLnBrk="0" hangingPunct="1">
        <a:defRPr sz="2100" kern="1200">
          <a:solidFill>
            <a:schemeClr val="tx1"/>
          </a:solidFill>
          <a:latin typeface="+mn-lt"/>
          <a:ea typeface="+mn-ea"/>
          <a:cs typeface="+mn-cs"/>
        </a:defRPr>
      </a:lvl4pPr>
      <a:lvl5pPr marL="2177415" algn="l" defTabSz="1089025" rtl="0" eaLnBrk="1" latinLnBrk="0" hangingPunct="1">
        <a:defRPr sz="2100" kern="1200">
          <a:solidFill>
            <a:schemeClr val="tx1"/>
          </a:solidFill>
          <a:latin typeface="+mn-lt"/>
          <a:ea typeface="+mn-ea"/>
          <a:cs typeface="+mn-cs"/>
        </a:defRPr>
      </a:lvl5pPr>
      <a:lvl6pPr marL="2721610" algn="l" defTabSz="1089025" rtl="0" eaLnBrk="1" latinLnBrk="0" hangingPunct="1">
        <a:defRPr sz="2100" kern="1200">
          <a:solidFill>
            <a:schemeClr val="tx1"/>
          </a:solidFill>
          <a:latin typeface="+mn-lt"/>
          <a:ea typeface="+mn-ea"/>
          <a:cs typeface="+mn-cs"/>
        </a:defRPr>
      </a:lvl6pPr>
      <a:lvl7pPr marL="3266440" algn="l" defTabSz="1089025" rtl="0" eaLnBrk="1" latinLnBrk="0" hangingPunct="1">
        <a:defRPr sz="2100" kern="1200">
          <a:solidFill>
            <a:schemeClr val="tx1"/>
          </a:solidFill>
          <a:latin typeface="+mn-lt"/>
          <a:ea typeface="+mn-ea"/>
          <a:cs typeface="+mn-cs"/>
        </a:defRPr>
      </a:lvl7pPr>
      <a:lvl8pPr marL="3810635" algn="l" defTabSz="1089025" rtl="0" eaLnBrk="1" latinLnBrk="0" hangingPunct="1">
        <a:defRPr sz="2100" kern="1200">
          <a:solidFill>
            <a:schemeClr val="tx1"/>
          </a:solidFill>
          <a:latin typeface="+mn-lt"/>
          <a:ea typeface="+mn-ea"/>
          <a:cs typeface="+mn-cs"/>
        </a:defRPr>
      </a:lvl8pPr>
      <a:lvl9pPr marL="4354830" algn="l" defTabSz="1089025" rtl="0" eaLnBrk="1" latinLnBrk="0" hangingPunct="1">
        <a:defRPr sz="21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760" y="274703"/>
            <a:ext cx="10975657" cy="1143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09760" y="1600571"/>
            <a:ext cx="10975657" cy="4527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609758"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defRPr sz="1600">
                <a:latin typeface="黑体" panose="02010609060101010101" charset="-122"/>
                <a:ea typeface="黑体" panose="02010609060101010101" charset="-122"/>
              </a:defRPr>
            </a:lvl1pPr>
          </a:lstStyle>
          <a:p>
            <a:endParaRPr lang="en-US" altLang="zh-CN"/>
          </a:p>
        </p:txBody>
      </p:sp>
      <p:sp>
        <p:nvSpPr>
          <p:cNvPr id="1029" name="Rectangle 5"/>
          <p:cNvSpPr>
            <a:spLocks noGrp="1" noChangeArrowheads="1"/>
          </p:cNvSpPr>
          <p:nvPr>
            <p:ph type="ftr" sz="quarter" idx="3"/>
          </p:nvPr>
        </p:nvSpPr>
        <p:spPr bwMode="auto">
          <a:xfrm>
            <a:off x="4166685" y="6246671"/>
            <a:ext cx="3861806"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ctr">
              <a:defRPr sz="1600">
                <a:latin typeface="黑体" panose="02010609060101010101" charset="-122"/>
                <a:ea typeface="黑体" panose="02010609060101010101" charset="-122"/>
              </a:defRPr>
            </a:lvl1pPr>
          </a:lstStyle>
          <a:p>
            <a:endParaRPr lang="en-US" altLang="zh-CN"/>
          </a:p>
        </p:txBody>
      </p:sp>
      <p:sp>
        <p:nvSpPr>
          <p:cNvPr id="1030" name="Rectangle 6"/>
          <p:cNvSpPr>
            <a:spLocks noGrp="1" noChangeArrowheads="1"/>
          </p:cNvSpPr>
          <p:nvPr>
            <p:ph type="sldNum" sz="quarter" idx="4"/>
          </p:nvPr>
        </p:nvSpPr>
        <p:spPr bwMode="auto">
          <a:xfrm>
            <a:off x="8739876"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r">
              <a:defRPr sz="1600">
                <a:latin typeface="黑体" panose="02010609060101010101" charset="-122"/>
                <a:ea typeface="黑体" panose="02010609060101010101" charset="-122"/>
              </a:defRPr>
            </a:lvl1pPr>
          </a:lstStyle>
          <a:p>
            <a:fld id="{D0A27C80-5FD3-4361-BB31-75FBA1966619}"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57" r:id="rId1"/>
  </p:sldLayoutIdLst>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hf sldNum="0" hdr="0" ftr="0" dt="0"/>
  <p:txStyles>
    <p:titleStyle>
      <a:lvl1pPr algn="ctr" rtl="0" fontAlgn="base">
        <a:spcBef>
          <a:spcPct val="0"/>
        </a:spcBef>
        <a:spcAft>
          <a:spcPct val="0"/>
        </a:spcAft>
        <a:defRPr sz="5300">
          <a:solidFill>
            <a:schemeClr val="tx2"/>
          </a:solidFill>
          <a:latin typeface="黑体" panose="02010609060101010101" charset="-122"/>
          <a:ea typeface="黑体" panose="02010609060101010101" charset="-122"/>
          <a:cs typeface="+mj-cs"/>
        </a:defRPr>
      </a:lvl1pPr>
      <a:lvl2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5pPr>
      <a:lvl6pPr marL="54419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6pPr>
      <a:lvl7pPr marL="108902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7pPr>
      <a:lvl8pPr marL="1633220"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8pPr>
      <a:lvl9pPr marL="217741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9pPr>
    </p:titleStyle>
    <p:bodyStyle>
      <a:lvl1pPr marL="408305" indent="-408305" algn="l" rtl="0" fontAlgn="base">
        <a:spcBef>
          <a:spcPct val="20000"/>
        </a:spcBef>
        <a:spcAft>
          <a:spcPct val="0"/>
        </a:spcAft>
        <a:buChar char="•"/>
        <a:defRPr sz="3800">
          <a:solidFill>
            <a:schemeClr val="tx1"/>
          </a:solidFill>
          <a:latin typeface="黑体" panose="02010609060101010101" charset="-122"/>
          <a:ea typeface="黑体" panose="02010609060101010101" charset="-122"/>
          <a:cs typeface="+mn-cs"/>
        </a:defRPr>
      </a:lvl1pPr>
      <a:lvl2pPr marL="884555" indent="-340360" algn="l" rtl="0" fontAlgn="base">
        <a:spcBef>
          <a:spcPct val="20000"/>
        </a:spcBef>
        <a:spcAft>
          <a:spcPct val="0"/>
        </a:spcAft>
        <a:buChar char="–"/>
        <a:defRPr sz="3400">
          <a:solidFill>
            <a:schemeClr val="tx1"/>
          </a:solidFill>
          <a:latin typeface="黑体" panose="02010609060101010101" charset="-122"/>
          <a:ea typeface="黑体" panose="02010609060101010101" charset="-122"/>
        </a:defRPr>
      </a:lvl2pPr>
      <a:lvl3pPr marL="1360805" indent="-272415" algn="l" rtl="0" fontAlgn="base">
        <a:spcBef>
          <a:spcPct val="20000"/>
        </a:spcBef>
        <a:spcAft>
          <a:spcPct val="0"/>
        </a:spcAft>
        <a:buChar char="•"/>
        <a:defRPr sz="2900">
          <a:solidFill>
            <a:schemeClr val="tx1"/>
          </a:solidFill>
          <a:latin typeface="黑体" panose="02010609060101010101" charset="-122"/>
          <a:ea typeface="黑体" panose="02010609060101010101" charset="-122"/>
        </a:defRPr>
      </a:lvl3pPr>
      <a:lvl4pPr marL="1905000" indent="-272415" algn="l" rtl="0" fontAlgn="base">
        <a:spcBef>
          <a:spcPct val="20000"/>
        </a:spcBef>
        <a:spcAft>
          <a:spcPct val="0"/>
        </a:spcAft>
        <a:buChar char="–"/>
        <a:defRPr sz="2400">
          <a:solidFill>
            <a:schemeClr val="tx1"/>
          </a:solidFill>
          <a:latin typeface="黑体" panose="02010609060101010101" charset="-122"/>
          <a:ea typeface="黑体" panose="02010609060101010101" charset="-122"/>
        </a:defRPr>
      </a:lvl4pPr>
      <a:lvl5pPr marL="2449830" indent="-272415" algn="l" rtl="0" fontAlgn="base">
        <a:spcBef>
          <a:spcPct val="20000"/>
        </a:spcBef>
        <a:spcAft>
          <a:spcPct val="0"/>
        </a:spcAft>
        <a:buChar char="»"/>
        <a:defRPr sz="2400">
          <a:solidFill>
            <a:schemeClr val="tx1"/>
          </a:solidFill>
          <a:latin typeface="黑体" panose="02010609060101010101" charset="-122"/>
          <a:ea typeface="黑体" panose="02010609060101010101" charset="-122"/>
        </a:defRPr>
      </a:lvl5pPr>
      <a:lvl6pPr marL="2994025" indent="-272415" algn="l" rtl="0" fontAlgn="base">
        <a:spcBef>
          <a:spcPct val="20000"/>
        </a:spcBef>
        <a:spcAft>
          <a:spcPct val="0"/>
        </a:spcAft>
        <a:buChar char="»"/>
        <a:defRPr sz="2400">
          <a:solidFill>
            <a:schemeClr val="tx1"/>
          </a:solidFill>
          <a:latin typeface="+mn-lt"/>
          <a:ea typeface="+mn-ea"/>
        </a:defRPr>
      </a:lvl6pPr>
      <a:lvl7pPr marL="3538220" indent="-272415" algn="l" rtl="0" fontAlgn="base">
        <a:spcBef>
          <a:spcPct val="20000"/>
        </a:spcBef>
        <a:spcAft>
          <a:spcPct val="0"/>
        </a:spcAft>
        <a:buChar char="»"/>
        <a:defRPr sz="2400">
          <a:solidFill>
            <a:schemeClr val="tx1"/>
          </a:solidFill>
          <a:latin typeface="+mn-lt"/>
          <a:ea typeface="+mn-ea"/>
        </a:defRPr>
      </a:lvl7pPr>
      <a:lvl8pPr marL="4082415" indent="-272415" algn="l" rtl="0" fontAlgn="base">
        <a:spcBef>
          <a:spcPct val="20000"/>
        </a:spcBef>
        <a:spcAft>
          <a:spcPct val="0"/>
        </a:spcAft>
        <a:buChar char="»"/>
        <a:defRPr sz="2400">
          <a:solidFill>
            <a:schemeClr val="tx1"/>
          </a:solidFill>
          <a:latin typeface="+mn-lt"/>
          <a:ea typeface="+mn-ea"/>
        </a:defRPr>
      </a:lvl8pPr>
      <a:lvl9pPr marL="4627245" indent="-272415" algn="l" rtl="0" fontAlgn="base">
        <a:spcBef>
          <a:spcPct val="20000"/>
        </a:spcBef>
        <a:spcAft>
          <a:spcPct val="0"/>
        </a:spcAft>
        <a:buChar char="»"/>
        <a:defRPr sz="2400">
          <a:solidFill>
            <a:schemeClr val="tx1"/>
          </a:solidFill>
          <a:latin typeface="+mn-lt"/>
          <a:ea typeface="+mn-ea"/>
        </a:defRPr>
      </a:lvl9pPr>
    </p:bodyStyle>
    <p:otherStyle>
      <a:defPPr>
        <a:defRPr lang="zh-CN"/>
      </a:defPPr>
      <a:lvl1pPr marL="0" algn="l" defTabSz="1089025" rtl="0" eaLnBrk="1" latinLnBrk="0" hangingPunct="1">
        <a:defRPr sz="2100" kern="1200">
          <a:solidFill>
            <a:schemeClr val="tx1"/>
          </a:solidFill>
          <a:latin typeface="+mn-lt"/>
          <a:ea typeface="+mn-ea"/>
          <a:cs typeface="+mn-cs"/>
        </a:defRPr>
      </a:lvl1pPr>
      <a:lvl2pPr marL="544195" algn="l" defTabSz="1089025" rtl="0" eaLnBrk="1" latinLnBrk="0" hangingPunct="1">
        <a:defRPr sz="2100" kern="1200">
          <a:solidFill>
            <a:schemeClr val="tx1"/>
          </a:solidFill>
          <a:latin typeface="+mn-lt"/>
          <a:ea typeface="+mn-ea"/>
          <a:cs typeface="+mn-cs"/>
        </a:defRPr>
      </a:lvl2pPr>
      <a:lvl3pPr marL="1089025" algn="l" defTabSz="1089025" rtl="0" eaLnBrk="1" latinLnBrk="0" hangingPunct="1">
        <a:defRPr sz="2100" kern="1200">
          <a:solidFill>
            <a:schemeClr val="tx1"/>
          </a:solidFill>
          <a:latin typeface="+mn-lt"/>
          <a:ea typeface="+mn-ea"/>
          <a:cs typeface="+mn-cs"/>
        </a:defRPr>
      </a:lvl3pPr>
      <a:lvl4pPr marL="1633220" algn="l" defTabSz="1089025" rtl="0" eaLnBrk="1" latinLnBrk="0" hangingPunct="1">
        <a:defRPr sz="2100" kern="1200">
          <a:solidFill>
            <a:schemeClr val="tx1"/>
          </a:solidFill>
          <a:latin typeface="+mn-lt"/>
          <a:ea typeface="+mn-ea"/>
          <a:cs typeface="+mn-cs"/>
        </a:defRPr>
      </a:lvl4pPr>
      <a:lvl5pPr marL="2177415" algn="l" defTabSz="1089025" rtl="0" eaLnBrk="1" latinLnBrk="0" hangingPunct="1">
        <a:defRPr sz="2100" kern="1200">
          <a:solidFill>
            <a:schemeClr val="tx1"/>
          </a:solidFill>
          <a:latin typeface="+mn-lt"/>
          <a:ea typeface="+mn-ea"/>
          <a:cs typeface="+mn-cs"/>
        </a:defRPr>
      </a:lvl5pPr>
      <a:lvl6pPr marL="2721610" algn="l" defTabSz="1089025" rtl="0" eaLnBrk="1" latinLnBrk="0" hangingPunct="1">
        <a:defRPr sz="2100" kern="1200">
          <a:solidFill>
            <a:schemeClr val="tx1"/>
          </a:solidFill>
          <a:latin typeface="+mn-lt"/>
          <a:ea typeface="+mn-ea"/>
          <a:cs typeface="+mn-cs"/>
        </a:defRPr>
      </a:lvl6pPr>
      <a:lvl7pPr marL="3266440" algn="l" defTabSz="1089025" rtl="0" eaLnBrk="1" latinLnBrk="0" hangingPunct="1">
        <a:defRPr sz="2100" kern="1200">
          <a:solidFill>
            <a:schemeClr val="tx1"/>
          </a:solidFill>
          <a:latin typeface="+mn-lt"/>
          <a:ea typeface="+mn-ea"/>
          <a:cs typeface="+mn-cs"/>
        </a:defRPr>
      </a:lvl7pPr>
      <a:lvl8pPr marL="3810635" algn="l" defTabSz="1089025" rtl="0" eaLnBrk="1" latinLnBrk="0" hangingPunct="1">
        <a:defRPr sz="2100" kern="1200">
          <a:solidFill>
            <a:schemeClr val="tx1"/>
          </a:solidFill>
          <a:latin typeface="+mn-lt"/>
          <a:ea typeface="+mn-ea"/>
          <a:cs typeface="+mn-cs"/>
        </a:defRPr>
      </a:lvl8pPr>
      <a:lvl9pPr marL="4354830" algn="l" defTabSz="1089025"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image" Target="../media/image18.png"/></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3.xml"/><Relationship Id="rId1" Type="http://schemas.openxmlformats.org/officeDocument/2006/relationships/image" Target="../media/image68.png"/></Relationships>
</file>

<file path=ppt/slides/_rels/slide10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9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tags" Target="../tags/tag100.xml"/><Relationship Id="rId7" Type="http://schemas.openxmlformats.org/officeDocument/2006/relationships/tags" Target="../tags/tag99.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1" Type="http://schemas.openxmlformats.org/officeDocument/2006/relationships/slideLayout" Target="../slideLayouts/slideLayout3.xml"/><Relationship Id="rId10" Type="http://schemas.openxmlformats.org/officeDocument/2006/relationships/tags" Target="../tags/tag102.xml"/><Relationship Id="rId1" Type="http://schemas.openxmlformats.org/officeDocument/2006/relationships/tags" Target="../tags/tag93.xml"/></Relationships>
</file>

<file path=ppt/slides/_rels/slide10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7.png"/></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image" Target="../media/image19.png"/></Relationships>
</file>

<file path=ppt/slides/_rels/slide12.xml.rels><?xml version="1.0" encoding="UTF-8" standalone="yes"?>
<Relationships xmlns="http://schemas.openxmlformats.org/package/2006/relationships"><Relationship Id="rId9" Type="http://schemas.openxmlformats.org/officeDocument/2006/relationships/image" Target="../media/image25.svg"/><Relationship Id="rId8" Type="http://schemas.openxmlformats.org/officeDocument/2006/relationships/image" Target="../media/image24.png"/><Relationship Id="rId7" Type="http://schemas.openxmlformats.org/officeDocument/2006/relationships/tags" Target="../tags/tag28.xml"/><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tags" Target="../tags/tag27.xml"/><Relationship Id="rId3" Type="http://schemas.openxmlformats.org/officeDocument/2006/relationships/image" Target="../media/image21.svg"/><Relationship Id="rId2" Type="http://schemas.openxmlformats.org/officeDocument/2006/relationships/image" Target="../media/image20.png"/><Relationship Id="rId18" Type="http://schemas.openxmlformats.org/officeDocument/2006/relationships/notesSlide" Target="../notesSlides/notesSlide10.xml"/><Relationship Id="rId17" Type="http://schemas.openxmlformats.org/officeDocument/2006/relationships/slideLayout" Target="../slideLayouts/slideLayout3.xml"/><Relationship Id="rId16" Type="http://schemas.openxmlformats.org/officeDocument/2006/relationships/tags" Target="../tags/tag33.xml"/><Relationship Id="rId15" Type="http://schemas.openxmlformats.org/officeDocument/2006/relationships/tags" Target="../tags/tag32.xml"/><Relationship Id="rId14" Type="http://schemas.openxmlformats.org/officeDocument/2006/relationships/tags" Target="../tags/tag31.xml"/><Relationship Id="rId13" Type="http://schemas.openxmlformats.org/officeDocument/2006/relationships/tags" Target="../tags/tag30.xml"/><Relationship Id="rId12" Type="http://schemas.openxmlformats.org/officeDocument/2006/relationships/image" Target="../media/image27.svg"/><Relationship Id="rId11" Type="http://schemas.openxmlformats.org/officeDocument/2006/relationships/image" Target="../media/image26.png"/><Relationship Id="rId10" Type="http://schemas.openxmlformats.org/officeDocument/2006/relationships/tags" Target="../tags/tag29.xml"/><Relationship Id="rId1" Type="http://schemas.openxmlformats.org/officeDocument/2006/relationships/tags" Target="../tags/tag26.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image" Target="../media/image28.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image" Target="../media/image29.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9" Type="http://schemas.openxmlformats.org/officeDocument/2006/relationships/tags" Target="../tags/tag43.xml"/><Relationship Id="rId8" Type="http://schemas.openxmlformats.org/officeDocument/2006/relationships/tags" Target="../tags/tag42.xml"/><Relationship Id="rId7" Type="http://schemas.openxmlformats.org/officeDocument/2006/relationships/tags" Target="../tags/tag41.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6" Type="http://schemas.openxmlformats.org/officeDocument/2006/relationships/notesSlide" Target="../notesSlides/notesSlide19.xml"/><Relationship Id="rId25" Type="http://schemas.openxmlformats.org/officeDocument/2006/relationships/slideLayout" Target="../slideLayouts/slideLayout3.xml"/><Relationship Id="rId24" Type="http://schemas.openxmlformats.org/officeDocument/2006/relationships/tags" Target="../tags/tag58.xml"/><Relationship Id="rId23" Type="http://schemas.openxmlformats.org/officeDocument/2006/relationships/tags" Target="../tags/tag57.xml"/><Relationship Id="rId22" Type="http://schemas.openxmlformats.org/officeDocument/2006/relationships/tags" Target="../tags/tag56.xml"/><Relationship Id="rId21" Type="http://schemas.openxmlformats.org/officeDocument/2006/relationships/tags" Target="../tags/tag55.xml"/><Relationship Id="rId20" Type="http://schemas.openxmlformats.org/officeDocument/2006/relationships/tags" Target="../tags/tag54.xml"/><Relationship Id="rId2" Type="http://schemas.openxmlformats.org/officeDocument/2006/relationships/tags" Target="../tags/tag36.xml"/><Relationship Id="rId19" Type="http://schemas.openxmlformats.org/officeDocument/2006/relationships/tags" Target="../tags/tag53.xml"/><Relationship Id="rId18" Type="http://schemas.openxmlformats.org/officeDocument/2006/relationships/tags" Target="../tags/tag52.xml"/><Relationship Id="rId17" Type="http://schemas.openxmlformats.org/officeDocument/2006/relationships/tags" Target="../tags/tag51.xml"/><Relationship Id="rId16" Type="http://schemas.openxmlformats.org/officeDocument/2006/relationships/tags" Target="../tags/tag50.xml"/><Relationship Id="rId15" Type="http://schemas.openxmlformats.org/officeDocument/2006/relationships/tags" Target="../tags/tag49.xml"/><Relationship Id="rId14" Type="http://schemas.openxmlformats.org/officeDocument/2006/relationships/tags" Target="../tags/tag48.xml"/><Relationship Id="rId13" Type="http://schemas.openxmlformats.org/officeDocument/2006/relationships/tags" Target="../tags/tag47.xml"/><Relationship Id="rId12" Type="http://schemas.openxmlformats.org/officeDocument/2006/relationships/tags" Target="../tags/tag46.xml"/><Relationship Id="rId11" Type="http://schemas.openxmlformats.org/officeDocument/2006/relationships/tags" Target="../tags/tag45.xml"/><Relationship Id="rId10" Type="http://schemas.openxmlformats.org/officeDocument/2006/relationships/tags" Target="../tags/tag44.xml"/><Relationship Id="rId1" Type="http://schemas.openxmlformats.org/officeDocument/2006/relationships/tags" Target="../tags/tag35.xml"/></Relationships>
</file>

<file path=ppt/slides/_rels/slide23.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7" Type="http://schemas.openxmlformats.org/officeDocument/2006/relationships/notesSlide" Target="../notesSlides/notesSlide20.xml"/><Relationship Id="rId26" Type="http://schemas.openxmlformats.org/officeDocument/2006/relationships/slideLayout" Target="../slideLayouts/slideLayout8.xml"/><Relationship Id="rId25" Type="http://schemas.openxmlformats.org/officeDocument/2006/relationships/themeOverride" Target="../theme/themeOverride1.xml"/><Relationship Id="rId24" Type="http://schemas.openxmlformats.org/officeDocument/2006/relationships/tags" Target="../tags/tag82.xml"/><Relationship Id="rId23" Type="http://schemas.openxmlformats.org/officeDocument/2006/relationships/tags" Target="../tags/tag81.xml"/><Relationship Id="rId22" Type="http://schemas.openxmlformats.org/officeDocument/2006/relationships/tags" Target="../tags/tag80.xml"/><Relationship Id="rId21" Type="http://schemas.openxmlformats.org/officeDocument/2006/relationships/tags" Target="../tags/tag79.xml"/><Relationship Id="rId20" Type="http://schemas.openxmlformats.org/officeDocument/2006/relationships/tags" Target="../tags/tag78.xml"/><Relationship Id="rId2" Type="http://schemas.openxmlformats.org/officeDocument/2006/relationships/tags" Target="../tags/tag60.xml"/><Relationship Id="rId19" Type="http://schemas.openxmlformats.org/officeDocument/2006/relationships/tags" Target="../tags/tag77.xml"/><Relationship Id="rId18" Type="http://schemas.openxmlformats.org/officeDocument/2006/relationships/tags" Target="../tags/tag76.xml"/><Relationship Id="rId17" Type="http://schemas.openxmlformats.org/officeDocument/2006/relationships/tags" Target="../tags/tag75.xml"/><Relationship Id="rId16" Type="http://schemas.openxmlformats.org/officeDocument/2006/relationships/tags" Target="../tags/tag74.xml"/><Relationship Id="rId15" Type="http://schemas.openxmlformats.org/officeDocument/2006/relationships/tags" Target="../tags/tag73.xml"/><Relationship Id="rId14" Type="http://schemas.openxmlformats.org/officeDocument/2006/relationships/tags" Target="../tags/tag72.xml"/><Relationship Id="rId13" Type="http://schemas.openxmlformats.org/officeDocument/2006/relationships/tags" Target="../tags/tag71.xml"/><Relationship Id="rId12" Type="http://schemas.openxmlformats.org/officeDocument/2006/relationships/tags" Target="../tags/tag70.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tags" Target="../tags/tag59.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image" Target="../media/image30.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3.xml"/><Relationship Id="rId2" Type="http://schemas.openxmlformats.org/officeDocument/2006/relationships/image" Target="../media/image32.png"/><Relationship Id="rId1" Type="http://schemas.openxmlformats.org/officeDocument/2006/relationships/image" Target="../media/image31.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image" Target="../media/image33.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image" Target="../media/image34.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image" Target="../media/image35.png"/></Relationships>
</file>

<file path=ppt/slides/_rels/slide3.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0" Type="http://schemas.openxmlformats.org/officeDocument/2006/relationships/slideLayout" Target="../slideLayouts/slideLayout6.xml"/><Relationship Id="rId1" Type="http://schemas.openxmlformats.org/officeDocument/2006/relationships/tags" Target="../tags/tag5.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image" Target="../media/image36.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38.jpeg"/><Relationship Id="rId1" Type="http://schemas.openxmlformats.org/officeDocument/2006/relationships/image" Target="../media/image37.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image" Target="../media/image39.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image" Target="../media/image40.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3.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1.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3.png"/><Relationship Id="rId1" Type="http://schemas.openxmlformats.org/officeDocument/2006/relationships/image" Target="../media/image42.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5.png"/><Relationship Id="rId1" Type="http://schemas.openxmlformats.org/officeDocument/2006/relationships/image" Target="../media/image44.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7.png"/><Relationship Id="rId1" Type="http://schemas.openxmlformats.org/officeDocument/2006/relationships/image" Target="../media/image46.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4.xml"/><Relationship Id="rId2" Type="http://schemas.openxmlformats.org/officeDocument/2006/relationships/tags" Target="../tags/tag15.xml"/><Relationship Id="rId1" Type="http://schemas.openxmlformats.org/officeDocument/2006/relationships/tags" Target="../tags/tag1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image" Target="../media/image48.png"/></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3.xml"/><Relationship Id="rId2" Type="http://schemas.openxmlformats.org/officeDocument/2006/relationships/image" Target="../media/image50.png"/><Relationship Id="rId1" Type="http://schemas.openxmlformats.org/officeDocument/2006/relationships/image" Target="../media/image49.png"/></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3.xml"/><Relationship Id="rId2" Type="http://schemas.openxmlformats.org/officeDocument/2006/relationships/image" Target="../media/image52.png"/><Relationship Id="rId1" Type="http://schemas.openxmlformats.org/officeDocument/2006/relationships/image" Target="../media/image51.png"/></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3.xml"/><Relationship Id="rId2" Type="http://schemas.openxmlformats.org/officeDocument/2006/relationships/image" Target="../media/image54.png"/><Relationship Id="rId1" Type="http://schemas.openxmlformats.org/officeDocument/2006/relationships/image" Target="../media/image53.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image" Target="../media/image41.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xml"/><Relationship Id="rId1" Type="http://schemas.openxmlformats.org/officeDocument/2006/relationships/image" Target="../media/image30.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91.xml"/><Relationship Id="rId7" Type="http://schemas.openxmlformats.org/officeDocument/2006/relationships/tags" Target="../tags/tag90.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0" Type="http://schemas.openxmlformats.org/officeDocument/2006/relationships/notesSlide" Target="../notesSlides/notesSlide41.xml"/><Relationship Id="rId1" Type="http://schemas.openxmlformats.org/officeDocument/2006/relationships/tags" Target="../tags/tag84.xml"/></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3.xml"/><Relationship Id="rId2" Type="http://schemas.openxmlformats.org/officeDocument/2006/relationships/image" Target="../media/image56.png"/><Relationship Id="rId1" Type="http://schemas.openxmlformats.org/officeDocument/2006/relationships/image" Target="../media/image55.png"/></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3.xml"/><Relationship Id="rId2" Type="http://schemas.openxmlformats.org/officeDocument/2006/relationships/image" Target="../media/image58.png"/><Relationship Id="rId1" Type="http://schemas.openxmlformats.org/officeDocument/2006/relationships/image" Target="../media/image57.png"/></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3.xml"/><Relationship Id="rId2" Type="http://schemas.openxmlformats.org/officeDocument/2006/relationships/image" Target="../media/image60.png"/><Relationship Id="rId1" Type="http://schemas.openxmlformats.org/officeDocument/2006/relationships/image" Target="../media/image59.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3.xml"/><Relationship Id="rId1" Type="http://schemas.openxmlformats.org/officeDocument/2006/relationships/image" Target="../media/image61.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3.xml"/><Relationship Id="rId1" Type="http://schemas.openxmlformats.org/officeDocument/2006/relationships/image" Target="../media/image48.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3.xml"/><Relationship Id="rId1" Type="http://schemas.openxmlformats.org/officeDocument/2006/relationships/image" Target="../media/image62.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3.xml"/><Relationship Id="rId1" Type="http://schemas.openxmlformats.org/officeDocument/2006/relationships/image" Target="../media/image63.png"/></Relationships>
</file>

<file path=ppt/slides/_rels/slide64.xml.rels><?xml version="1.0" encoding="UTF-8" standalone="yes"?>
<Relationships xmlns="http://schemas.openxmlformats.org/package/2006/relationships"><Relationship Id="rId6" Type="http://schemas.openxmlformats.org/officeDocument/2006/relationships/notesSlide" Target="../notesSlides/notesSlide51.xml"/><Relationship Id="rId5" Type="http://schemas.openxmlformats.org/officeDocument/2006/relationships/vmlDrawing" Target="../drawings/vmlDrawing1.vml"/><Relationship Id="rId4" Type="http://schemas.openxmlformats.org/officeDocument/2006/relationships/slideLayout" Target="../slideLayouts/slideLayout3.xml"/><Relationship Id="rId3" Type="http://schemas.openxmlformats.org/officeDocument/2006/relationships/image" Target="../media/image65.png"/><Relationship Id="rId2" Type="http://schemas.openxmlformats.org/officeDocument/2006/relationships/image" Target="../media/image64.wmf"/><Relationship Id="rId1" Type="http://schemas.openxmlformats.org/officeDocument/2006/relationships/oleObject" Target="../embeddings/oleObject1.bin"/></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3.xml"/><Relationship Id="rId1" Type="http://schemas.openxmlformats.org/officeDocument/2006/relationships/image" Target="../media/image66.pn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3.xml"/><Relationship Id="rId1" Type="http://schemas.openxmlformats.org/officeDocument/2006/relationships/image" Target="../media/image67.pn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3.xml"/><Relationship Id="rId1" Type="http://schemas.openxmlformats.org/officeDocument/2006/relationships/image" Target="../media/image63.png"/></Relationships>
</file>

<file path=ppt/slides/_rels/slide7.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tags" Target="../tags/tag18.xml"/><Relationship Id="rId3" Type="http://schemas.openxmlformats.org/officeDocument/2006/relationships/image" Target="../media/image9.svg"/><Relationship Id="rId2" Type="http://schemas.openxmlformats.org/officeDocument/2006/relationships/image" Target="../media/image8.png"/><Relationship Id="rId18" Type="http://schemas.openxmlformats.org/officeDocument/2006/relationships/notesSlide" Target="../notesSlides/notesSlide5.xml"/><Relationship Id="rId17" Type="http://schemas.openxmlformats.org/officeDocument/2006/relationships/slideLayout" Target="../slideLayouts/slideLayout3.xml"/><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tags" Target="../tags/tag24.xml"/><Relationship Id="rId13" Type="http://schemas.openxmlformats.org/officeDocument/2006/relationships/image" Target="../media/image13.svg"/><Relationship Id="rId12" Type="http://schemas.openxmlformats.org/officeDocument/2006/relationships/image" Target="../media/image12.png"/><Relationship Id="rId11" Type="http://schemas.openxmlformats.org/officeDocument/2006/relationships/tags" Target="../tags/tag23.xml"/><Relationship Id="rId10" Type="http://schemas.openxmlformats.org/officeDocument/2006/relationships/tags" Target="../tags/tag22.xml"/><Relationship Id="rId1" Type="http://schemas.openxmlformats.org/officeDocument/2006/relationships/tags" Target="../tags/tag17.xml"/></Relationships>
</file>

<file path=ppt/slides/_rels/slide70.xml.rels><?xml version="1.0" encoding="UTF-8" standalone="yes"?>
<Relationships xmlns="http://schemas.openxmlformats.org/package/2006/relationships"><Relationship Id="rId6" Type="http://schemas.openxmlformats.org/officeDocument/2006/relationships/notesSlide" Target="../notesSlides/notesSlide57.xml"/><Relationship Id="rId5" Type="http://schemas.openxmlformats.org/officeDocument/2006/relationships/vmlDrawing" Target="../drawings/vmlDrawing2.vml"/><Relationship Id="rId4" Type="http://schemas.openxmlformats.org/officeDocument/2006/relationships/slideLayout" Target="../slideLayouts/slideLayout3.xml"/><Relationship Id="rId3" Type="http://schemas.openxmlformats.org/officeDocument/2006/relationships/image" Target="../media/image69.wmf"/><Relationship Id="rId2" Type="http://schemas.openxmlformats.org/officeDocument/2006/relationships/oleObject" Target="../embeddings/oleObject2.bin"/><Relationship Id="rId1" Type="http://schemas.openxmlformats.org/officeDocument/2006/relationships/image" Target="../media/image68.pn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3.xml"/><Relationship Id="rId1" Type="http://schemas.openxmlformats.org/officeDocument/2006/relationships/image" Target="../media/image70.png"/></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3.xml"/><Relationship Id="rId1" Type="http://schemas.openxmlformats.org/officeDocument/2006/relationships/image" Target="../media/image67.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4" Type="http://schemas.openxmlformats.org/officeDocument/2006/relationships/notesSlide" Target="../notesSlides/notesSlide62.xml"/><Relationship Id="rId3" Type="http://schemas.openxmlformats.org/officeDocument/2006/relationships/slideLayout" Target="../slideLayouts/slideLayout3.xml"/><Relationship Id="rId2" Type="http://schemas.openxmlformats.org/officeDocument/2006/relationships/image" Target="../media/image72.png"/><Relationship Id="rId1" Type="http://schemas.openxmlformats.org/officeDocument/2006/relationships/image" Target="../media/image71.png"/></Relationships>
</file>

<file path=ppt/slides/_rels/slide77.xml.rels><?xml version="1.0" encoding="UTF-8" standalone="yes"?>
<Relationships xmlns="http://schemas.openxmlformats.org/package/2006/relationships"><Relationship Id="rId4" Type="http://schemas.openxmlformats.org/officeDocument/2006/relationships/notesSlide" Target="../notesSlides/notesSlide63.xml"/><Relationship Id="rId3" Type="http://schemas.openxmlformats.org/officeDocument/2006/relationships/slideLayout" Target="../slideLayouts/slideLayout3.xml"/><Relationship Id="rId2" Type="http://schemas.openxmlformats.org/officeDocument/2006/relationships/image" Target="../media/image74.png"/><Relationship Id="rId1" Type="http://schemas.openxmlformats.org/officeDocument/2006/relationships/image" Target="../media/image73.png"/></Relationships>
</file>

<file path=ppt/slides/_rels/slide78.xml.rels><?xml version="1.0" encoding="UTF-8" standalone="yes"?>
<Relationships xmlns="http://schemas.openxmlformats.org/package/2006/relationships"><Relationship Id="rId4" Type="http://schemas.openxmlformats.org/officeDocument/2006/relationships/notesSlide" Target="../notesSlides/notesSlide64.xml"/><Relationship Id="rId3" Type="http://schemas.openxmlformats.org/officeDocument/2006/relationships/slideLayout" Target="../slideLayouts/slideLayout3.xml"/><Relationship Id="rId2" Type="http://schemas.openxmlformats.org/officeDocument/2006/relationships/image" Target="../media/image68.png"/><Relationship Id="rId1" Type="http://schemas.openxmlformats.org/officeDocument/2006/relationships/image" Target="../media/image75.png"/></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3.xml"/><Relationship Id="rId2" Type="http://schemas.openxmlformats.org/officeDocument/2006/relationships/image" Target="../media/image16.png"/><Relationship Id="rId1" Type="http://schemas.openxmlformats.org/officeDocument/2006/relationships/tags" Target="../tags/tag25.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3.xml"/><Relationship Id="rId1" Type="http://schemas.openxmlformats.org/officeDocument/2006/relationships/image" Target="../media/image76.png"/></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3.xml"/><Relationship Id="rId1" Type="http://schemas.openxmlformats.org/officeDocument/2006/relationships/image" Target="../media/image62.png"/></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3.xml"/><Relationship Id="rId1" Type="http://schemas.openxmlformats.org/officeDocument/2006/relationships/image" Target="../media/image66.png"/></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3.xml"/><Relationship Id="rId1" Type="http://schemas.openxmlformats.org/officeDocument/2006/relationships/image" Target="../media/image76.png"/></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3.xml"/><Relationship Id="rId1" Type="http://schemas.openxmlformats.org/officeDocument/2006/relationships/image" Target="../media/image77.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image" Target="../media/image17.png"/></Relationships>
</file>

<file path=ppt/slides/_rels/slide90.xml.rels><?xml version="1.0" encoding="UTF-8" standalone="yes"?>
<Relationships xmlns="http://schemas.openxmlformats.org/package/2006/relationships"><Relationship Id="rId4" Type="http://schemas.openxmlformats.org/officeDocument/2006/relationships/notesSlide" Target="../notesSlides/notesSlide76.xml"/><Relationship Id="rId3" Type="http://schemas.openxmlformats.org/officeDocument/2006/relationships/slideLayout" Target="../slideLayouts/slideLayout3.xml"/><Relationship Id="rId2" Type="http://schemas.openxmlformats.org/officeDocument/2006/relationships/image" Target="../media/image79.png"/><Relationship Id="rId1" Type="http://schemas.openxmlformats.org/officeDocument/2006/relationships/image" Target="../media/image78.png"/></Relationships>
</file>

<file path=ppt/slides/_rels/slide91.xml.rels><?xml version="1.0" encoding="UTF-8" standalone="yes"?>
<Relationships xmlns="http://schemas.openxmlformats.org/package/2006/relationships"><Relationship Id="rId4" Type="http://schemas.openxmlformats.org/officeDocument/2006/relationships/notesSlide" Target="../notesSlides/notesSlide77.xml"/><Relationship Id="rId3" Type="http://schemas.openxmlformats.org/officeDocument/2006/relationships/slideLayout" Target="../slideLayouts/slideLayout3.xml"/><Relationship Id="rId2" Type="http://schemas.openxmlformats.org/officeDocument/2006/relationships/image" Target="../media/image81.png"/><Relationship Id="rId1" Type="http://schemas.openxmlformats.org/officeDocument/2006/relationships/image" Target="../media/image80.png"/></Relationships>
</file>

<file path=ppt/slides/_rels/slide92.xml.rels><?xml version="1.0" encoding="UTF-8" standalone="yes"?>
<Relationships xmlns="http://schemas.openxmlformats.org/package/2006/relationships"><Relationship Id="rId4" Type="http://schemas.openxmlformats.org/officeDocument/2006/relationships/notesSlide" Target="../notesSlides/notesSlide78.xml"/><Relationship Id="rId3" Type="http://schemas.openxmlformats.org/officeDocument/2006/relationships/slideLayout" Target="../slideLayouts/slideLayout3.xml"/><Relationship Id="rId2" Type="http://schemas.openxmlformats.org/officeDocument/2006/relationships/image" Target="../media/image83.png"/><Relationship Id="rId1" Type="http://schemas.openxmlformats.org/officeDocument/2006/relationships/image" Target="../media/image82.png"/></Relationships>
</file>

<file path=ppt/slides/_rels/slide93.xml.rels><?xml version="1.0" encoding="UTF-8" standalone="yes"?>
<Relationships xmlns="http://schemas.openxmlformats.org/package/2006/relationships"><Relationship Id="rId4" Type="http://schemas.openxmlformats.org/officeDocument/2006/relationships/notesSlide" Target="../notesSlides/notesSlide79.xml"/><Relationship Id="rId3" Type="http://schemas.openxmlformats.org/officeDocument/2006/relationships/slideLayout" Target="../slideLayouts/slideLayout3.xml"/><Relationship Id="rId2" Type="http://schemas.openxmlformats.org/officeDocument/2006/relationships/image" Target="../media/image85.png"/><Relationship Id="rId1" Type="http://schemas.openxmlformats.org/officeDocument/2006/relationships/image" Target="../media/image84.png"/></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3.xml"/><Relationship Id="rId1" Type="http://schemas.openxmlformats.org/officeDocument/2006/relationships/image" Target="../media/image86.png"/></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3.xml"/><Relationship Id="rId1" Type="http://schemas.openxmlformats.org/officeDocument/2006/relationships/image" Target="../media/image67.png"/></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9"/>
          <p:cNvSpPr txBox="1"/>
          <p:nvPr/>
        </p:nvSpPr>
        <p:spPr>
          <a:xfrm rot="16200000">
            <a:off x="9128760" y="2957195"/>
            <a:ext cx="727075" cy="3002915"/>
          </a:xfrm>
          <a:prstGeom prst="rect">
            <a:avLst/>
          </a:prstGeom>
          <a:solidFill>
            <a:schemeClr val="accent6"/>
          </a:solidFill>
          <a:effectLst/>
        </p:spPr>
        <p:txBody>
          <a:bodyPr vert="eaVert" wrap="square" lIns="91450" tIns="45725" rIns="90000" bIns="45725" rtlCol="0" anchor="ctr" anchorCtr="1">
            <a:noAutofit/>
          </a:bodyPr>
          <a:lstStyle/>
          <a:p>
            <a:pPr algn="ctr">
              <a:defRPr/>
            </a:pPr>
            <a:r>
              <a:rPr lang="zh-CN" sz="3200" kern="0" spc="300" dirty="0">
                <a:solidFill>
                  <a:schemeClr val="bg1"/>
                </a:solidFill>
                <a:latin typeface="黑体" panose="02010609060101010101" charset="-122"/>
                <a:ea typeface="黑体" panose="02010609060101010101" charset="-122"/>
              </a:rPr>
              <a:t>北京出版社</a:t>
            </a:r>
            <a:endParaRPr lang="zh-CN" sz="3200" kern="0" spc="300" dirty="0">
              <a:solidFill>
                <a:schemeClr val="bg1"/>
              </a:solidFill>
              <a:latin typeface="黑体" panose="02010609060101010101" charset="-122"/>
              <a:ea typeface="黑体" panose="02010609060101010101" charset="-122"/>
            </a:endParaRPr>
          </a:p>
        </p:txBody>
      </p:sp>
      <p:sp>
        <p:nvSpPr>
          <p:cNvPr id="6" name="文本框 5"/>
          <p:cNvSpPr txBox="1"/>
          <p:nvPr/>
        </p:nvSpPr>
        <p:spPr>
          <a:xfrm>
            <a:off x="7327900" y="1453515"/>
            <a:ext cx="4612005" cy="1938020"/>
          </a:xfrm>
          <a:prstGeom prst="rect">
            <a:avLst/>
          </a:prstGeom>
          <a:noFill/>
        </p:spPr>
        <p:txBody>
          <a:bodyPr wrap="square" rtlCol="0">
            <a:spAutoFit/>
          </a:bodyPr>
          <a:p>
            <a:pPr algn="ctr"/>
            <a:r>
              <a:rPr lang="zh-CN" sz="6000" b="1" spc="600" dirty="0" smtClean="0">
                <a:ln w="28575">
                  <a:noFill/>
                </a:ln>
                <a:solidFill>
                  <a:schemeClr val="tx2"/>
                </a:solidFill>
                <a:latin typeface="黑体" panose="02010609060101010101" charset="-122"/>
                <a:ea typeface="黑体" panose="02010609060101010101" charset="-122"/>
              </a:rPr>
              <a:t>基础会计（第二版）</a:t>
            </a:r>
            <a:endParaRPr lang="zh-CN" sz="6000" b="1" spc="600" dirty="0" smtClean="0">
              <a:ln w="28575">
                <a:noFill/>
              </a:ln>
              <a:solidFill>
                <a:schemeClr val="tx2"/>
              </a:solidFill>
              <a:latin typeface="黑体" panose="02010609060101010101" charset="-122"/>
              <a:ea typeface="黑体" panose="02010609060101010101" charset="-122"/>
            </a:endParaRPr>
          </a:p>
        </p:txBody>
      </p:sp>
    </p:spTree>
    <p:custDataLst>
      <p:tags r:id="rId1"/>
    </p:custDataLst>
  </p:cSld>
  <p:clrMapOvr>
    <a:masterClrMapping/>
  </p:clrMapOvr>
  <p:transition spd="slow" advTm="2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742632" y="1892935"/>
            <a:ext cx="4548505" cy="3794760"/>
            <a:chOff x="974348" y="2451959"/>
            <a:chExt cx="4548505" cy="3794760"/>
          </a:xfrm>
        </p:grpSpPr>
        <p:sp>
          <p:nvSpPr>
            <p:cNvPr id="83" name="TextBox 82"/>
            <p:cNvSpPr txBox="1"/>
            <p:nvPr/>
          </p:nvSpPr>
          <p:spPr>
            <a:xfrm>
              <a:off x="974348" y="2451959"/>
              <a:ext cx="4548505" cy="460375"/>
            </a:xfrm>
            <a:prstGeom prst="rect">
              <a:avLst/>
            </a:prstGeom>
            <a:noFill/>
          </p:spPr>
          <p:txBody>
            <a:bodyPr wrap="square" rtlCol="0">
              <a:spAutoFit/>
            </a:bodyPr>
            <a:lstStyle/>
            <a:p>
              <a:r>
                <a:rPr lang="en-US" sz="2400" b="1" spc="300" dirty="0" smtClean="0">
                  <a:solidFill>
                    <a:schemeClr val="tx2"/>
                  </a:solidFill>
                  <a:latin typeface="+mn-ea"/>
                  <a:ea typeface="黑体" panose="02010609060101010101" charset="-122"/>
                </a:rPr>
                <a:t>（一）按经济业务内容分类</a:t>
              </a:r>
              <a:endParaRPr lang="en-US" sz="2400" b="1" spc="300" dirty="0" smtClean="0">
                <a:solidFill>
                  <a:schemeClr val="tx2"/>
                </a:solidFill>
                <a:latin typeface="+mn-ea"/>
                <a:ea typeface="黑体" panose="02010609060101010101" charset="-122"/>
              </a:endParaRPr>
            </a:p>
          </p:txBody>
        </p:sp>
        <p:sp>
          <p:nvSpPr>
            <p:cNvPr id="84" name="TextBox 83"/>
            <p:cNvSpPr txBox="1"/>
            <p:nvPr/>
          </p:nvSpPr>
          <p:spPr>
            <a:xfrm>
              <a:off x="974348" y="2831689"/>
              <a:ext cx="4422140" cy="3415030"/>
            </a:xfrm>
            <a:prstGeom prst="rect">
              <a:avLst/>
            </a:prstGeom>
            <a:noFill/>
          </p:spPr>
          <p:txBody>
            <a:bodyPr wrap="square" rtlCol="0">
              <a:spAutoFit/>
            </a:bodyPr>
            <a:lstStyle/>
            <a:p>
              <a:pPr algn="just">
                <a:lnSpc>
                  <a:spcPct val="150000"/>
                </a:lnSpc>
              </a:pPr>
              <a:r>
                <a:rPr sz="1600" dirty="0">
                  <a:solidFill>
                    <a:schemeClr val="tx1">
                      <a:lumMod val="65000"/>
                      <a:lumOff val="35000"/>
                    </a:schemeClr>
                  </a:solidFill>
                  <a:latin typeface="+mn-ea"/>
                  <a:ea typeface="+mn-ea"/>
                </a:rPr>
                <a:t>2. 付款凭证</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付款凭证是指用于记录库存现金和银行存款付款业务的会计凭证。它是根据有关库存现金和银行存款付出业务的原始凭证填制的。付款凭证，又可以分为库存现金付款凭证和银行存款付款凭证两种。付款凭证是登记现金日记账、银行存款日记账及有关明细分类账和总分类账等账簿的依据，也是出纳人员付讫款项的依据。付款凭证的格式，如表 4 - 2 所示。</a:t>
              </a:r>
              <a:endParaRPr sz="1600" dirty="0">
                <a:solidFill>
                  <a:schemeClr val="tx1">
                    <a:lumMod val="65000"/>
                    <a:lumOff val="35000"/>
                  </a:schemeClr>
                </a:solidFill>
                <a:latin typeface="+mn-ea"/>
                <a:ea typeface="+mn-ea"/>
              </a:endParaRPr>
            </a:p>
          </p:txBody>
        </p:sp>
      </p:grpSp>
      <p:sp>
        <p:nvSpPr>
          <p:cNvPr id="25" name="文本框 2"/>
          <p:cNvSpPr txBox="1"/>
          <p:nvPr/>
        </p:nvSpPr>
        <p:spPr>
          <a:xfrm>
            <a:off x="885825" y="599440"/>
            <a:ext cx="368617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四、记账凭证的种类</a:t>
            </a:r>
            <a:endParaRPr lang="zh-CN" altLang="en-US" sz="2600" dirty="0">
              <a:latin typeface="黑体" panose="02010609060101010101" charset="-122"/>
              <a:ea typeface="黑体" panose="02010609060101010101" charset="-122"/>
            </a:endParaRPr>
          </a:p>
        </p:txBody>
      </p:sp>
      <p:pic>
        <p:nvPicPr>
          <p:cNvPr id="3" name="图片 2"/>
          <p:cNvPicPr>
            <a:picLocks noChangeAspect="1"/>
          </p:cNvPicPr>
          <p:nvPr/>
        </p:nvPicPr>
        <p:blipFill>
          <a:blip r:embed="rId1"/>
          <a:stretch>
            <a:fillRect/>
          </a:stretch>
        </p:blipFill>
        <p:spPr>
          <a:xfrm>
            <a:off x="5420360" y="1892935"/>
            <a:ext cx="6128385" cy="34531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535305" y="1372235"/>
            <a:ext cx="11463655" cy="4523105"/>
          </a:xfrm>
          <a:prstGeom prst="rect">
            <a:avLst/>
          </a:prstGeom>
          <a:noFill/>
        </p:spPr>
        <p:txBody>
          <a:bodyPr wrap="square" rtlCol="0">
            <a:spAutoFit/>
          </a:bodyPr>
          <a:lstStyle/>
          <a:p>
            <a:pPr>
              <a:lnSpc>
                <a:spcPct val="150000"/>
              </a:lnSpc>
            </a:pPr>
            <a:r>
              <a:rPr lang="en-US" sz="1600" spc="300" dirty="0" smtClean="0">
                <a:solidFill>
                  <a:schemeClr val="tx2"/>
                </a:solidFill>
                <a:latin typeface="黑体" panose="02010609060101010101" charset="-122"/>
                <a:ea typeface="黑体" panose="02010609060101010101" charset="-122"/>
              </a:rPr>
              <a:t>计算的应交所得税一方面增加企业的所得税费用，应计入“所得税费用”账户的借方；另一方面该所得税尚未交纳，增加了企业负债，增加的负债计入“应交税费——应交所得税”账户的贷方。</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② 结转所得税费用时，应将“所得税费用”账户余额从其贷方转入“本年利润”账户的借方；结转后可以计算企业的净利润。</a:t>
            </a:r>
            <a:endParaRPr lang="en-US" sz="1600" spc="300" dirty="0" smtClean="0">
              <a:solidFill>
                <a:schemeClr val="tx2"/>
              </a:solidFill>
              <a:latin typeface="黑体" panose="02010609060101010101" charset="-122"/>
              <a:ea typeface="黑体" panose="02010609060101010101" charset="-122"/>
            </a:endParaRPr>
          </a:p>
          <a:p>
            <a:pPr algn="ctr">
              <a:lnSpc>
                <a:spcPct val="150000"/>
              </a:lnSpc>
            </a:pPr>
            <a:r>
              <a:rPr lang="en-US" sz="1600" spc="300" dirty="0" smtClean="0">
                <a:solidFill>
                  <a:schemeClr val="tx2"/>
                </a:solidFill>
                <a:latin typeface="黑体" panose="02010609060101010101" charset="-122"/>
                <a:ea typeface="黑体" panose="02010609060101010101" charset="-122"/>
              </a:rPr>
              <a:t>税后净利润 = 907 495 - 226 873.75 = 680 621.25（元）</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（3）编制记账凭证：该笔业务需要编制转账凭证。</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3. 工作成果</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该笔业务应编制的会计分录如下。</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借：所得税费用                226 873.75</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   贷：应交税费——应交所得税       226 873.75</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借：本年利润                  226 873.75</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    贷：所得税费用                226 873.75</a:t>
            </a:r>
            <a:endParaRPr lang="en-US" sz="1600" spc="300" dirty="0" smtClean="0">
              <a:solidFill>
                <a:schemeClr val="tx2"/>
              </a:solidFill>
              <a:latin typeface="黑体" panose="02010609060101010101" charset="-122"/>
              <a:ea typeface="黑体" panose="02010609060101010101" charset="-122"/>
            </a:endParaRPr>
          </a:p>
        </p:txBody>
      </p:sp>
      <p:sp>
        <p:nvSpPr>
          <p:cNvPr id="25" name="文本框 2"/>
          <p:cNvSpPr txBox="1"/>
          <p:nvPr/>
        </p:nvSpPr>
        <p:spPr>
          <a:xfrm>
            <a:off x="899795" y="599440"/>
            <a:ext cx="473900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五、利润构成和分配的核算</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535305" y="1372235"/>
            <a:ext cx="11463655" cy="4892675"/>
          </a:xfrm>
          <a:prstGeom prst="rect">
            <a:avLst/>
          </a:prstGeom>
          <a:noFill/>
        </p:spPr>
        <p:txBody>
          <a:bodyPr wrap="square" rtlCol="0">
            <a:spAutoFit/>
          </a:bodyPr>
          <a:lstStyle/>
          <a:p>
            <a:pPr>
              <a:lnSpc>
                <a:spcPct val="150000"/>
              </a:lnSpc>
            </a:pPr>
            <a:r>
              <a:rPr lang="en-US" sz="1600" spc="300" dirty="0" smtClean="0">
                <a:solidFill>
                  <a:schemeClr val="tx2"/>
                </a:solidFill>
                <a:latin typeface="黑体" panose="02010609060101010101" charset="-122"/>
                <a:ea typeface="黑体" panose="02010609060101010101" charset="-122"/>
              </a:rPr>
              <a:t>例 4-17：本年利润的形成与结转业务的核算</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1. 资料</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北京百佳乐食品厂 2020 年 12 月 31 日结转本年净利润。</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2. 工作行动</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（1）审核该笔业务相关的原始凭证：该笔业务没有原始凭证。</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（2）分析：该企业本年度实现净利润 680 621.25 元，记录在“本年利润”账户的贷方。结转时将“本年利润”账户余额从其借方转入“利润分配——未分配利润”账户的贷方；结转后“本年利润”账户没有余额。</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（3）编制记账凭证：该笔业务需要编制转账凭证。</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3. 工作成果</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该笔业务应编制的会计分录如下。</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借：本年利润                 680 621.25</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    贷：利润分配——未分配利润     680 621.25</a:t>
            </a:r>
            <a:endParaRPr lang="en-US" sz="1600" spc="300" dirty="0" smtClean="0">
              <a:solidFill>
                <a:schemeClr val="tx2"/>
              </a:solidFill>
              <a:latin typeface="黑体" panose="02010609060101010101" charset="-122"/>
              <a:ea typeface="黑体" panose="02010609060101010101" charset="-122"/>
            </a:endParaRPr>
          </a:p>
        </p:txBody>
      </p:sp>
      <p:sp>
        <p:nvSpPr>
          <p:cNvPr id="25" name="文本框 2"/>
          <p:cNvSpPr txBox="1"/>
          <p:nvPr/>
        </p:nvSpPr>
        <p:spPr>
          <a:xfrm>
            <a:off x="899795" y="599440"/>
            <a:ext cx="473900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五、利润构成和分配的核算</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535305" y="1372235"/>
            <a:ext cx="11463655" cy="4892675"/>
          </a:xfrm>
          <a:prstGeom prst="rect">
            <a:avLst/>
          </a:prstGeom>
          <a:noFill/>
        </p:spPr>
        <p:txBody>
          <a:bodyPr wrap="square" rtlCol="0">
            <a:spAutoFit/>
          </a:bodyPr>
          <a:lstStyle/>
          <a:p>
            <a:pPr>
              <a:lnSpc>
                <a:spcPct val="150000"/>
              </a:lnSpc>
            </a:pPr>
            <a:r>
              <a:rPr lang="en-US" sz="1600" spc="300" dirty="0" smtClean="0">
                <a:solidFill>
                  <a:schemeClr val="tx2"/>
                </a:solidFill>
                <a:latin typeface="黑体" panose="02010609060101010101" charset="-122"/>
                <a:ea typeface="黑体" panose="02010609060101010101" charset="-122"/>
              </a:rPr>
              <a:t>例 4-18：利润分配业务的核算</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1. 资料</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北京百佳乐食品厂 2020 年 12 月 31 日发生如下业务。</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（1）12 月 31 日，按税后利润的 10% 计算提取法定盈余公积。</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（2）12 月 31 日，根据董事会决定，向投资者分配利润 300 000 元。</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（3）12 月 31 日，将利润分配各明细账的余额转入“利润分配——未分配利润”明细科目。</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2. 工作行动</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业务（1）：</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①审核该笔业务相关的原始凭证：盈余公积计算表。</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②分析：计算应提取法定盈余公积：680 621.25×10% ≈ 68 062.13（元）。提取法定盈余公积属于利润分配的内容，借方应计入“利润分配——提取法定盈余公积”账户；提取后增加的盈余公积计入“盈余公积”账户的贷方。</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③编制记账凭证：该笔业务需要编制转账凭证。</a:t>
            </a:r>
            <a:endParaRPr lang="en-US" sz="1600" spc="300" dirty="0" smtClean="0">
              <a:solidFill>
                <a:schemeClr val="tx2"/>
              </a:solidFill>
              <a:latin typeface="黑体" panose="02010609060101010101" charset="-122"/>
              <a:ea typeface="黑体" panose="02010609060101010101" charset="-122"/>
            </a:endParaRPr>
          </a:p>
        </p:txBody>
      </p:sp>
      <p:sp>
        <p:nvSpPr>
          <p:cNvPr id="25" name="文本框 2"/>
          <p:cNvSpPr txBox="1"/>
          <p:nvPr/>
        </p:nvSpPr>
        <p:spPr>
          <a:xfrm>
            <a:off x="899795" y="599440"/>
            <a:ext cx="473900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五、利润构成和分配的核算</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534670" y="1524635"/>
            <a:ext cx="11463655" cy="4154170"/>
          </a:xfrm>
          <a:prstGeom prst="rect">
            <a:avLst/>
          </a:prstGeom>
          <a:noFill/>
        </p:spPr>
        <p:txBody>
          <a:bodyPr wrap="square" rtlCol="0">
            <a:spAutoFit/>
          </a:bodyPr>
          <a:lstStyle/>
          <a:p>
            <a:pPr algn="just">
              <a:lnSpc>
                <a:spcPct val="150000"/>
              </a:lnSpc>
            </a:pPr>
            <a:r>
              <a:rPr lang="en-US" sz="1600" spc="300" dirty="0" smtClean="0">
                <a:solidFill>
                  <a:schemeClr val="tx2"/>
                </a:solidFill>
                <a:latin typeface="黑体" panose="02010609060101010101" charset="-122"/>
                <a:ea typeface="黑体" panose="02010609060101010101" charset="-122"/>
              </a:rPr>
              <a:t>业务（2）：</a:t>
            </a:r>
            <a:endParaRPr lang="en-US" sz="1600" spc="300" dirty="0" smtClean="0">
              <a:solidFill>
                <a:schemeClr val="tx2"/>
              </a:solidFill>
              <a:latin typeface="黑体" panose="02010609060101010101" charset="-122"/>
              <a:ea typeface="黑体" panose="02010609060101010101" charset="-122"/>
            </a:endParaRPr>
          </a:p>
          <a:p>
            <a:pPr algn="just">
              <a:lnSpc>
                <a:spcPct val="150000"/>
              </a:lnSpc>
            </a:pPr>
            <a:r>
              <a:rPr lang="en-US" sz="1600" spc="300" dirty="0" smtClean="0">
                <a:solidFill>
                  <a:schemeClr val="tx2"/>
                </a:solidFill>
                <a:latin typeface="黑体" panose="02010609060101010101" charset="-122"/>
                <a:ea typeface="黑体" panose="02010609060101010101" charset="-122"/>
              </a:rPr>
              <a:t>①审核该笔业务相关的原始凭证：现金股利分配计算表。</a:t>
            </a:r>
            <a:endParaRPr lang="en-US" sz="1600" spc="300" dirty="0" smtClean="0">
              <a:solidFill>
                <a:schemeClr val="tx2"/>
              </a:solidFill>
              <a:latin typeface="黑体" panose="02010609060101010101" charset="-122"/>
              <a:ea typeface="黑体" panose="02010609060101010101" charset="-122"/>
            </a:endParaRPr>
          </a:p>
          <a:p>
            <a:pPr algn="just">
              <a:lnSpc>
                <a:spcPct val="150000"/>
              </a:lnSpc>
            </a:pPr>
            <a:r>
              <a:rPr lang="en-US" sz="1600" spc="300" dirty="0" smtClean="0">
                <a:solidFill>
                  <a:schemeClr val="tx2"/>
                </a:solidFill>
                <a:latin typeface="黑体" panose="02010609060101010101" charset="-122"/>
                <a:ea typeface="黑体" panose="02010609060101010101" charset="-122"/>
              </a:rPr>
              <a:t>②分析：向投资者分配利润属于利润分配的内容，借方应计入“利润分配——应付利润”账户；该利润尚未实际支付导致企业负债增加，增加的负债计入“应付利润”账户的贷方。</a:t>
            </a:r>
            <a:endParaRPr lang="en-US" sz="1600" spc="300" dirty="0" smtClean="0">
              <a:solidFill>
                <a:schemeClr val="tx2"/>
              </a:solidFill>
              <a:latin typeface="黑体" panose="02010609060101010101" charset="-122"/>
              <a:ea typeface="黑体" panose="02010609060101010101" charset="-122"/>
            </a:endParaRPr>
          </a:p>
          <a:p>
            <a:pPr algn="just">
              <a:lnSpc>
                <a:spcPct val="150000"/>
              </a:lnSpc>
            </a:pPr>
            <a:r>
              <a:rPr lang="en-US" sz="1600" spc="300" dirty="0" smtClean="0">
                <a:solidFill>
                  <a:schemeClr val="tx2"/>
                </a:solidFill>
                <a:latin typeface="黑体" panose="02010609060101010101" charset="-122"/>
                <a:ea typeface="黑体" panose="02010609060101010101" charset="-122"/>
              </a:rPr>
              <a:t>③编制记账凭证：该笔业务需要编制转账凭证。</a:t>
            </a:r>
            <a:endParaRPr lang="en-US" sz="1600" spc="300" dirty="0" smtClean="0">
              <a:solidFill>
                <a:schemeClr val="tx2"/>
              </a:solidFill>
              <a:latin typeface="黑体" panose="02010609060101010101" charset="-122"/>
              <a:ea typeface="黑体" panose="02010609060101010101" charset="-122"/>
            </a:endParaRPr>
          </a:p>
          <a:p>
            <a:pPr algn="just">
              <a:lnSpc>
                <a:spcPct val="150000"/>
              </a:lnSpc>
            </a:pPr>
            <a:r>
              <a:rPr lang="en-US" sz="1600" spc="300" dirty="0" smtClean="0">
                <a:solidFill>
                  <a:schemeClr val="tx2"/>
                </a:solidFill>
                <a:latin typeface="黑体" panose="02010609060101010101" charset="-122"/>
                <a:ea typeface="黑体" panose="02010609060101010101" charset="-122"/>
              </a:rPr>
              <a:t>业务（3）：</a:t>
            </a:r>
            <a:endParaRPr lang="en-US" sz="1600" spc="300" dirty="0" smtClean="0">
              <a:solidFill>
                <a:schemeClr val="tx2"/>
              </a:solidFill>
              <a:latin typeface="黑体" panose="02010609060101010101" charset="-122"/>
              <a:ea typeface="黑体" panose="02010609060101010101" charset="-122"/>
            </a:endParaRPr>
          </a:p>
          <a:p>
            <a:pPr algn="just">
              <a:lnSpc>
                <a:spcPct val="150000"/>
              </a:lnSpc>
            </a:pPr>
            <a:r>
              <a:rPr lang="en-US" sz="1600" spc="300" dirty="0" smtClean="0">
                <a:solidFill>
                  <a:schemeClr val="tx2"/>
                </a:solidFill>
                <a:latin typeface="黑体" panose="02010609060101010101" charset="-122"/>
                <a:ea typeface="黑体" panose="02010609060101010101" charset="-122"/>
              </a:rPr>
              <a:t>①审核该笔业务相关的原始凭证：该笔业务没有原始凭证。</a:t>
            </a:r>
            <a:endParaRPr lang="en-US" sz="1600" spc="300" dirty="0" smtClean="0">
              <a:solidFill>
                <a:schemeClr val="tx2"/>
              </a:solidFill>
              <a:latin typeface="黑体" panose="02010609060101010101" charset="-122"/>
              <a:ea typeface="黑体" panose="02010609060101010101" charset="-122"/>
            </a:endParaRPr>
          </a:p>
          <a:p>
            <a:pPr algn="just">
              <a:lnSpc>
                <a:spcPct val="150000"/>
              </a:lnSpc>
            </a:pPr>
            <a:r>
              <a:rPr lang="en-US" sz="1600" spc="300" dirty="0" smtClean="0">
                <a:solidFill>
                  <a:schemeClr val="tx2"/>
                </a:solidFill>
                <a:latin typeface="黑体" panose="02010609060101010101" charset="-122"/>
                <a:ea typeface="黑体" panose="02010609060101010101" charset="-122"/>
              </a:rPr>
              <a:t>②分析：利润分配核算完毕后，将“利润分配——提取法定盈余公积”和“利润分配——应付利润”账户的余额从其贷方转入“利润分配——未分配利润”账户的借方，结转后“利润分配——提取法定盈余公积”和“利润分配——应付利润”账户均没有余额。</a:t>
            </a:r>
            <a:endParaRPr lang="en-US" sz="1600" spc="300" dirty="0" smtClean="0">
              <a:solidFill>
                <a:schemeClr val="tx2"/>
              </a:solidFill>
              <a:latin typeface="黑体" panose="02010609060101010101" charset="-122"/>
              <a:ea typeface="黑体" panose="02010609060101010101" charset="-122"/>
            </a:endParaRPr>
          </a:p>
          <a:p>
            <a:pPr algn="just">
              <a:lnSpc>
                <a:spcPct val="150000"/>
              </a:lnSpc>
            </a:pPr>
            <a:r>
              <a:rPr lang="en-US" sz="1600" spc="300" dirty="0" smtClean="0">
                <a:solidFill>
                  <a:schemeClr val="tx2"/>
                </a:solidFill>
                <a:latin typeface="黑体" panose="02010609060101010101" charset="-122"/>
                <a:ea typeface="黑体" panose="02010609060101010101" charset="-122"/>
              </a:rPr>
              <a:t>③编制记账凭证：该笔业务需要编制转账凭证。</a:t>
            </a:r>
            <a:endParaRPr lang="en-US" sz="1600" spc="300" dirty="0" smtClean="0">
              <a:solidFill>
                <a:schemeClr val="tx2"/>
              </a:solidFill>
              <a:latin typeface="黑体" panose="02010609060101010101" charset="-122"/>
              <a:ea typeface="黑体" panose="02010609060101010101" charset="-122"/>
            </a:endParaRPr>
          </a:p>
        </p:txBody>
      </p:sp>
      <p:sp>
        <p:nvSpPr>
          <p:cNvPr id="25" name="文本框 2"/>
          <p:cNvSpPr txBox="1"/>
          <p:nvPr/>
        </p:nvSpPr>
        <p:spPr>
          <a:xfrm>
            <a:off x="899795" y="599440"/>
            <a:ext cx="473900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五、利润构成和分配的核算</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535305" y="1905635"/>
            <a:ext cx="11463655" cy="4154170"/>
          </a:xfrm>
          <a:prstGeom prst="rect">
            <a:avLst/>
          </a:prstGeom>
          <a:noFill/>
        </p:spPr>
        <p:txBody>
          <a:bodyPr wrap="square" rtlCol="0">
            <a:spAutoFit/>
          </a:bodyPr>
          <a:lstStyle/>
          <a:p>
            <a:pPr algn="just">
              <a:lnSpc>
                <a:spcPct val="150000"/>
              </a:lnSpc>
            </a:pPr>
            <a:r>
              <a:rPr lang="en-US" sz="1600" spc="300" dirty="0" smtClean="0">
                <a:solidFill>
                  <a:schemeClr val="tx2"/>
                </a:solidFill>
                <a:latin typeface="黑体" panose="02010609060101010101" charset="-122"/>
                <a:ea typeface="黑体" panose="02010609060101010101" charset="-122"/>
              </a:rPr>
              <a:t>3. 工作成果</a:t>
            </a:r>
            <a:endParaRPr lang="en-US" sz="1600" spc="300" dirty="0" smtClean="0">
              <a:solidFill>
                <a:schemeClr val="tx2"/>
              </a:solidFill>
              <a:latin typeface="黑体" panose="02010609060101010101" charset="-122"/>
              <a:ea typeface="黑体" panose="02010609060101010101" charset="-122"/>
            </a:endParaRPr>
          </a:p>
          <a:p>
            <a:pPr algn="just">
              <a:lnSpc>
                <a:spcPct val="150000"/>
              </a:lnSpc>
            </a:pPr>
            <a:r>
              <a:rPr lang="en-US" sz="1600" spc="300" dirty="0" smtClean="0">
                <a:solidFill>
                  <a:schemeClr val="tx2"/>
                </a:solidFill>
                <a:latin typeface="黑体" panose="02010609060101010101" charset="-122"/>
                <a:ea typeface="黑体" panose="02010609060101010101" charset="-122"/>
              </a:rPr>
              <a:t>业务（1）应编制的会计分录如下。</a:t>
            </a:r>
            <a:endParaRPr lang="en-US" sz="1600" spc="300" dirty="0" smtClean="0">
              <a:solidFill>
                <a:schemeClr val="tx2"/>
              </a:solidFill>
              <a:latin typeface="黑体" panose="02010609060101010101" charset="-122"/>
              <a:ea typeface="黑体" panose="02010609060101010101" charset="-122"/>
            </a:endParaRPr>
          </a:p>
          <a:p>
            <a:pPr algn="just">
              <a:lnSpc>
                <a:spcPct val="150000"/>
              </a:lnSpc>
            </a:pPr>
            <a:r>
              <a:rPr lang="en-US" sz="1600" spc="300" dirty="0" smtClean="0">
                <a:solidFill>
                  <a:schemeClr val="tx2"/>
                </a:solidFill>
                <a:latin typeface="黑体" panose="02010609060101010101" charset="-122"/>
                <a:ea typeface="黑体" panose="02010609060101010101" charset="-122"/>
              </a:rPr>
              <a:t>借：利润分配——提取法定盈余公积             68 062.13</a:t>
            </a:r>
            <a:endParaRPr lang="en-US" sz="1600" spc="300" dirty="0" smtClean="0">
              <a:solidFill>
                <a:schemeClr val="tx2"/>
              </a:solidFill>
              <a:latin typeface="黑体" panose="02010609060101010101" charset="-122"/>
              <a:ea typeface="黑体" panose="02010609060101010101" charset="-122"/>
            </a:endParaRPr>
          </a:p>
          <a:p>
            <a:pPr algn="just">
              <a:lnSpc>
                <a:spcPct val="150000"/>
              </a:lnSpc>
            </a:pPr>
            <a:r>
              <a:rPr lang="en-US" sz="1600" spc="300" dirty="0" smtClean="0">
                <a:solidFill>
                  <a:schemeClr val="tx2"/>
                </a:solidFill>
                <a:latin typeface="黑体" panose="02010609060101010101" charset="-122"/>
                <a:ea typeface="黑体" panose="02010609060101010101" charset="-122"/>
              </a:rPr>
              <a:t>    贷：盈余公积——法定盈余公积                 68 062.13</a:t>
            </a:r>
            <a:endParaRPr lang="en-US" sz="1600" spc="300" dirty="0" smtClean="0">
              <a:solidFill>
                <a:schemeClr val="tx2"/>
              </a:solidFill>
              <a:latin typeface="黑体" panose="02010609060101010101" charset="-122"/>
              <a:ea typeface="黑体" panose="02010609060101010101" charset="-122"/>
            </a:endParaRPr>
          </a:p>
          <a:p>
            <a:pPr algn="just">
              <a:lnSpc>
                <a:spcPct val="150000"/>
              </a:lnSpc>
            </a:pPr>
            <a:r>
              <a:rPr lang="en-US" sz="1600" spc="300" dirty="0" smtClean="0">
                <a:solidFill>
                  <a:schemeClr val="tx2"/>
                </a:solidFill>
                <a:latin typeface="黑体" panose="02010609060101010101" charset="-122"/>
                <a:ea typeface="黑体" panose="02010609060101010101" charset="-122"/>
              </a:rPr>
              <a:t>业务（2）应编制的会计分录如下。</a:t>
            </a:r>
            <a:endParaRPr lang="en-US" sz="1600" spc="300" dirty="0" smtClean="0">
              <a:solidFill>
                <a:schemeClr val="tx2"/>
              </a:solidFill>
              <a:latin typeface="黑体" panose="02010609060101010101" charset="-122"/>
              <a:ea typeface="黑体" panose="02010609060101010101" charset="-122"/>
            </a:endParaRPr>
          </a:p>
          <a:p>
            <a:pPr algn="just">
              <a:lnSpc>
                <a:spcPct val="150000"/>
              </a:lnSpc>
            </a:pPr>
            <a:r>
              <a:rPr lang="en-US" sz="1600" spc="300" dirty="0" smtClean="0">
                <a:solidFill>
                  <a:schemeClr val="tx2"/>
                </a:solidFill>
                <a:latin typeface="黑体" panose="02010609060101010101" charset="-122"/>
                <a:ea typeface="黑体" panose="02010609060101010101" charset="-122"/>
              </a:rPr>
              <a:t>借：利润分配——应付利润                    300 000</a:t>
            </a:r>
            <a:endParaRPr lang="en-US" sz="1600" spc="300" dirty="0" smtClean="0">
              <a:solidFill>
                <a:schemeClr val="tx2"/>
              </a:solidFill>
              <a:latin typeface="黑体" panose="02010609060101010101" charset="-122"/>
              <a:ea typeface="黑体" panose="02010609060101010101" charset="-122"/>
            </a:endParaRPr>
          </a:p>
          <a:p>
            <a:pPr algn="just">
              <a:lnSpc>
                <a:spcPct val="150000"/>
              </a:lnSpc>
            </a:pPr>
            <a:r>
              <a:rPr lang="en-US" sz="1600" spc="300" dirty="0" smtClean="0">
                <a:solidFill>
                  <a:schemeClr val="tx2"/>
                </a:solidFill>
                <a:latin typeface="黑体" panose="02010609060101010101" charset="-122"/>
                <a:ea typeface="黑体" panose="02010609060101010101" charset="-122"/>
              </a:rPr>
              <a:t>    贷：应付利润                              300 000</a:t>
            </a:r>
            <a:endParaRPr lang="en-US" sz="1600" spc="300" dirty="0" smtClean="0">
              <a:solidFill>
                <a:schemeClr val="tx2"/>
              </a:solidFill>
              <a:latin typeface="黑体" panose="02010609060101010101" charset="-122"/>
              <a:ea typeface="黑体" panose="02010609060101010101" charset="-122"/>
            </a:endParaRPr>
          </a:p>
          <a:p>
            <a:pPr algn="just">
              <a:lnSpc>
                <a:spcPct val="150000"/>
              </a:lnSpc>
            </a:pPr>
            <a:r>
              <a:rPr lang="en-US" sz="1600" spc="300" dirty="0" smtClean="0">
                <a:solidFill>
                  <a:schemeClr val="tx2"/>
                </a:solidFill>
                <a:latin typeface="黑体" panose="02010609060101010101" charset="-122"/>
                <a:ea typeface="黑体" panose="02010609060101010101" charset="-122"/>
              </a:rPr>
              <a:t>业务（3）应编制的会计分录如下。</a:t>
            </a:r>
            <a:endParaRPr lang="en-US" sz="1600" spc="300" dirty="0" smtClean="0">
              <a:solidFill>
                <a:schemeClr val="tx2"/>
              </a:solidFill>
              <a:latin typeface="黑体" panose="02010609060101010101" charset="-122"/>
              <a:ea typeface="黑体" panose="02010609060101010101" charset="-122"/>
            </a:endParaRPr>
          </a:p>
          <a:p>
            <a:pPr algn="just">
              <a:lnSpc>
                <a:spcPct val="150000"/>
              </a:lnSpc>
            </a:pPr>
            <a:r>
              <a:rPr lang="en-US" sz="1600" spc="300" dirty="0" smtClean="0">
                <a:solidFill>
                  <a:schemeClr val="tx2"/>
                </a:solidFill>
                <a:latin typeface="黑体" panose="02010609060101010101" charset="-122"/>
                <a:ea typeface="黑体" panose="02010609060101010101" charset="-122"/>
              </a:rPr>
              <a:t>借：利润分配——未分配利润                  368 062.13</a:t>
            </a:r>
            <a:endParaRPr lang="en-US" sz="1600" spc="300" dirty="0" smtClean="0">
              <a:solidFill>
                <a:schemeClr val="tx2"/>
              </a:solidFill>
              <a:latin typeface="黑体" panose="02010609060101010101" charset="-122"/>
              <a:ea typeface="黑体" panose="02010609060101010101" charset="-122"/>
            </a:endParaRPr>
          </a:p>
          <a:p>
            <a:pPr algn="just">
              <a:lnSpc>
                <a:spcPct val="150000"/>
              </a:lnSpc>
            </a:pPr>
            <a:r>
              <a:rPr lang="en-US" sz="1600" spc="300" dirty="0" smtClean="0">
                <a:solidFill>
                  <a:schemeClr val="tx2"/>
                </a:solidFill>
                <a:latin typeface="黑体" panose="02010609060101010101" charset="-122"/>
                <a:ea typeface="黑体" panose="02010609060101010101" charset="-122"/>
              </a:rPr>
              <a:t>    贷：利润分配——提取法定盈余公积              68 062.13</a:t>
            </a:r>
            <a:endParaRPr lang="en-US" sz="1600" spc="300" dirty="0" smtClean="0">
              <a:solidFill>
                <a:schemeClr val="tx2"/>
              </a:solidFill>
              <a:latin typeface="黑体" panose="02010609060101010101" charset="-122"/>
              <a:ea typeface="黑体" panose="02010609060101010101" charset="-122"/>
            </a:endParaRPr>
          </a:p>
          <a:p>
            <a:pPr algn="just">
              <a:lnSpc>
                <a:spcPct val="150000"/>
              </a:lnSpc>
            </a:pPr>
            <a:r>
              <a:rPr lang="en-US" sz="1600" spc="300" dirty="0" smtClean="0">
                <a:solidFill>
                  <a:schemeClr val="tx2"/>
                </a:solidFill>
                <a:latin typeface="黑体" panose="02010609060101010101" charset="-122"/>
                <a:ea typeface="黑体" panose="02010609060101010101" charset="-122"/>
              </a:rPr>
              <a:t> ——应付利润                                    300 000</a:t>
            </a:r>
            <a:endParaRPr lang="en-US" sz="1600" spc="300" dirty="0" smtClean="0">
              <a:solidFill>
                <a:schemeClr val="tx2"/>
              </a:solidFill>
              <a:latin typeface="黑体" panose="02010609060101010101" charset="-122"/>
              <a:ea typeface="黑体" panose="02010609060101010101" charset="-122"/>
            </a:endParaRPr>
          </a:p>
        </p:txBody>
      </p:sp>
      <p:sp>
        <p:nvSpPr>
          <p:cNvPr id="25" name="文本框 2"/>
          <p:cNvSpPr txBox="1"/>
          <p:nvPr/>
        </p:nvSpPr>
        <p:spPr>
          <a:xfrm>
            <a:off x="899795" y="599440"/>
            <a:ext cx="473900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五、利润构成和分配的核算</a:t>
            </a:r>
            <a:endParaRPr lang="zh-CN" altLang="en-US" sz="2600" dirty="0">
              <a:latin typeface="黑体" panose="02010609060101010101" charset="-122"/>
              <a:ea typeface="黑体" panose="02010609060101010101" charset="-122"/>
            </a:endParaRPr>
          </a:p>
        </p:txBody>
      </p:sp>
      <p:pic>
        <p:nvPicPr>
          <p:cNvPr id="5" name="图片 4"/>
          <p:cNvPicPr>
            <a:picLocks noChangeAspect="1"/>
          </p:cNvPicPr>
          <p:nvPr/>
        </p:nvPicPr>
        <p:blipFill>
          <a:blip r:embed="rId1"/>
          <a:stretch>
            <a:fillRect/>
          </a:stretch>
        </p:blipFill>
        <p:spPr>
          <a:xfrm>
            <a:off x="8916670" y="2896235"/>
            <a:ext cx="2315845" cy="23583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8693150" y="1597025"/>
            <a:ext cx="1659890" cy="3664585"/>
          </a:xfrm>
          <a:prstGeom prst="rect">
            <a:avLst/>
          </a:prstGeom>
          <a:noFill/>
        </p:spPr>
        <p:txBody>
          <a:bodyPr vert="eaVert" wrap="square" rtlCol="0" anchor="t" anchorCtr="0">
            <a:spAutoFit/>
          </a:bodyPr>
          <a:p>
            <a:pPr algn="l"/>
            <a:r>
              <a:rPr lang="zh-CN" altLang="en-US" sz="4800" dirty="0">
                <a:solidFill>
                  <a:schemeClr val="tx2"/>
                </a:solidFill>
                <a:latin typeface="黑体" panose="02010609060101010101" charset="-122"/>
                <a:ea typeface="黑体" panose="02010609060101010101" charset="-122"/>
                <a:sym typeface="+mn-ea"/>
              </a:rPr>
              <a:t>记账凭证的审核与传递</a:t>
            </a:r>
            <a:endParaRPr lang="zh-CN" altLang="en-US" sz="4800" dirty="0">
              <a:solidFill>
                <a:schemeClr val="tx2"/>
              </a:solidFill>
              <a:latin typeface="黑体" panose="02010609060101010101" charset="-122"/>
              <a:ea typeface="黑体" panose="02010609060101010101" charset="-122"/>
              <a:sym typeface="+mn-ea"/>
            </a:endParaRPr>
          </a:p>
        </p:txBody>
      </p:sp>
      <p:sp>
        <p:nvSpPr>
          <p:cNvPr id="4" name="文本框 3"/>
          <p:cNvSpPr txBox="1"/>
          <p:nvPr/>
        </p:nvSpPr>
        <p:spPr>
          <a:xfrm>
            <a:off x="7579995" y="1862455"/>
            <a:ext cx="3775710" cy="922020"/>
          </a:xfrm>
          <a:prstGeom prst="rect">
            <a:avLst/>
          </a:prstGeom>
          <a:noFill/>
        </p:spPr>
        <p:txBody>
          <a:bodyPr wrap="square" rtlCol="0">
            <a:spAutoFit/>
          </a:bodyPr>
          <a:p>
            <a:r>
              <a:rPr lang="zh-CN" altLang="en-US" sz="5400" b="1">
                <a:latin typeface="黑体" panose="02010609060101010101" charset="-122"/>
                <a:ea typeface="黑体" panose="02010609060101010101" charset="-122"/>
              </a:rPr>
              <a:t>任务四</a:t>
            </a:r>
            <a:endParaRPr lang="zh-CN" altLang="en-US" sz="5400" b="1">
              <a:latin typeface="黑体" panose="02010609060101010101" charset="-122"/>
              <a:ea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Freeform 8"/>
          <p:cNvSpPr/>
          <p:nvPr/>
        </p:nvSpPr>
        <p:spPr bwMode="auto">
          <a:xfrm>
            <a:off x="3754967" y="2076655"/>
            <a:ext cx="1670051" cy="1620431"/>
          </a:xfrm>
          <a:prstGeom prst="ellipse">
            <a:avLst/>
          </a:prstGeom>
          <a:solidFill>
            <a:srgbClr val="2EA6EB"/>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33" name="Freeform 9"/>
          <p:cNvSpPr/>
          <p:nvPr/>
        </p:nvSpPr>
        <p:spPr bwMode="auto">
          <a:xfrm>
            <a:off x="5890685" y="3003065"/>
            <a:ext cx="1500716" cy="1449859"/>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34" name="Freeform 10"/>
          <p:cNvSpPr/>
          <p:nvPr/>
        </p:nvSpPr>
        <p:spPr bwMode="auto">
          <a:xfrm>
            <a:off x="7493000" y="3332733"/>
            <a:ext cx="865717" cy="838644"/>
          </a:xfrm>
          <a:prstGeom prst="ellipse">
            <a:avLst/>
          </a:prstGeom>
          <a:solidFill>
            <a:schemeClr val="accent2"/>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35" name="Freeform 11"/>
          <p:cNvSpPr/>
          <p:nvPr/>
        </p:nvSpPr>
        <p:spPr bwMode="auto">
          <a:xfrm>
            <a:off x="2813051" y="3002552"/>
            <a:ext cx="840316" cy="815545"/>
          </a:xfrm>
          <a:prstGeom prst="ellipse">
            <a:avLst/>
          </a:prstGeom>
          <a:solidFill>
            <a:schemeClr val="accent2"/>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36" name="Freeform 12"/>
          <p:cNvSpPr/>
          <p:nvPr/>
        </p:nvSpPr>
        <p:spPr bwMode="auto">
          <a:xfrm>
            <a:off x="5530851" y="2159743"/>
            <a:ext cx="910167" cy="881287"/>
          </a:xfrm>
          <a:prstGeom prst="ellipse">
            <a:avLst/>
          </a:prstGeom>
          <a:solidFill>
            <a:srgbClr val="FE9B0C"/>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37" name="Freeform 13"/>
          <p:cNvSpPr/>
          <p:nvPr/>
        </p:nvSpPr>
        <p:spPr bwMode="auto">
          <a:xfrm>
            <a:off x="3365500" y="3709460"/>
            <a:ext cx="1153584" cy="1117600"/>
          </a:xfrm>
          <a:prstGeom prst="ellipse">
            <a:avLst/>
          </a:prstGeom>
          <a:solidFill>
            <a:srgbClr val="FDC01A"/>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grpSp>
        <p:nvGrpSpPr>
          <p:cNvPr id="38" name="Group 14"/>
          <p:cNvGrpSpPr/>
          <p:nvPr/>
        </p:nvGrpSpPr>
        <p:grpSpPr bwMode="auto">
          <a:xfrm>
            <a:off x="3774018" y="4096809"/>
            <a:ext cx="336549" cy="355600"/>
            <a:chOff x="0" y="0"/>
            <a:chExt cx="159" cy="168"/>
          </a:xfrm>
        </p:grpSpPr>
        <p:sp>
          <p:nvSpPr>
            <p:cNvPr id="39" name="Freeform 15"/>
            <p:cNvSpPr/>
            <p:nvPr/>
          </p:nvSpPr>
          <p:spPr bwMode="auto">
            <a:xfrm>
              <a:off x="127" y="40"/>
              <a:ext cx="13" cy="128"/>
            </a:xfrm>
            <a:custGeom>
              <a:avLst/>
              <a:gdLst>
                <a:gd name="T0" fmla="*/ 4 w 7"/>
                <a:gd name="T1" fmla="*/ 0 h 67"/>
                <a:gd name="T2" fmla="*/ 0 w 7"/>
                <a:gd name="T3" fmla="*/ 3 h 67"/>
                <a:gd name="T4" fmla="*/ 0 w 7"/>
                <a:gd name="T5" fmla="*/ 63 h 67"/>
                <a:gd name="T6" fmla="*/ 4 w 7"/>
                <a:gd name="T7" fmla="*/ 67 h 67"/>
                <a:gd name="T8" fmla="*/ 7 w 7"/>
                <a:gd name="T9" fmla="*/ 63 h 67"/>
                <a:gd name="T10" fmla="*/ 7 w 7"/>
                <a:gd name="T11" fmla="*/ 3 h 67"/>
                <a:gd name="T12" fmla="*/ 4 w 7"/>
                <a:gd name="T13" fmla="*/ 0 h 67"/>
              </a:gdLst>
              <a:ahLst/>
              <a:cxnLst>
                <a:cxn ang="0">
                  <a:pos x="T0" y="T1"/>
                </a:cxn>
                <a:cxn ang="0">
                  <a:pos x="T2" y="T3"/>
                </a:cxn>
                <a:cxn ang="0">
                  <a:pos x="T4" y="T5"/>
                </a:cxn>
                <a:cxn ang="0">
                  <a:pos x="T6" y="T7"/>
                </a:cxn>
                <a:cxn ang="0">
                  <a:pos x="T8" y="T9"/>
                </a:cxn>
                <a:cxn ang="0">
                  <a:pos x="T10" y="T11"/>
                </a:cxn>
                <a:cxn ang="0">
                  <a:pos x="T12" y="T13"/>
                </a:cxn>
              </a:cxnLst>
              <a:rect l="0" t="0" r="r" b="b"/>
              <a:pathLst>
                <a:path w="7" h="67">
                  <a:moveTo>
                    <a:pt x="4" y="0"/>
                  </a:moveTo>
                  <a:cubicBezTo>
                    <a:pt x="2" y="0"/>
                    <a:pt x="0" y="1"/>
                    <a:pt x="0" y="3"/>
                  </a:cubicBezTo>
                  <a:cubicBezTo>
                    <a:pt x="0" y="63"/>
                    <a:pt x="0" y="63"/>
                    <a:pt x="0" y="63"/>
                  </a:cubicBezTo>
                  <a:cubicBezTo>
                    <a:pt x="0" y="65"/>
                    <a:pt x="2" y="67"/>
                    <a:pt x="4" y="67"/>
                  </a:cubicBezTo>
                  <a:cubicBezTo>
                    <a:pt x="6" y="67"/>
                    <a:pt x="7" y="65"/>
                    <a:pt x="7" y="63"/>
                  </a:cubicBezTo>
                  <a:cubicBezTo>
                    <a:pt x="7" y="3"/>
                    <a:pt x="7" y="3"/>
                    <a:pt x="7" y="3"/>
                  </a:cubicBezTo>
                  <a:cubicBezTo>
                    <a:pt x="7" y="1"/>
                    <a:pt x="6"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40" name="Freeform 16"/>
            <p:cNvSpPr/>
            <p:nvPr/>
          </p:nvSpPr>
          <p:spPr bwMode="auto">
            <a:xfrm>
              <a:off x="146" y="61"/>
              <a:ext cx="13" cy="107"/>
            </a:xfrm>
            <a:custGeom>
              <a:avLst/>
              <a:gdLst>
                <a:gd name="T0" fmla="*/ 3 w 7"/>
                <a:gd name="T1" fmla="*/ 0 h 56"/>
                <a:gd name="T2" fmla="*/ 0 w 7"/>
                <a:gd name="T3" fmla="*/ 4 h 56"/>
                <a:gd name="T4" fmla="*/ 0 w 7"/>
                <a:gd name="T5" fmla="*/ 52 h 56"/>
                <a:gd name="T6" fmla="*/ 3 w 7"/>
                <a:gd name="T7" fmla="*/ 56 h 56"/>
                <a:gd name="T8" fmla="*/ 7 w 7"/>
                <a:gd name="T9" fmla="*/ 52 h 56"/>
                <a:gd name="T10" fmla="*/ 7 w 7"/>
                <a:gd name="T11" fmla="*/ 4 h 56"/>
                <a:gd name="T12" fmla="*/ 3 w 7"/>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7" h="56">
                  <a:moveTo>
                    <a:pt x="3" y="0"/>
                  </a:moveTo>
                  <a:cubicBezTo>
                    <a:pt x="1" y="0"/>
                    <a:pt x="0" y="2"/>
                    <a:pt x="0" y="4"/>
                  </a:cubicBezTo>
                  <a:cubicBezTo>
                    <a:pt x="0" y="52"/>
                    <a:pt x="0" y="52"/>
                    <a:pt x="0" y="52"/>
                  </a:cubicBezTo>
                  <a:cubicBezTo>
                    <a:pt x="0" y="54"/>
                    <a:pt x="1" y="56"/>
                    <a:pt x="3" y="56"/>
                  </a:cubicBezTo>
                  <a:cubicBezTo>
                    <a:pt x="5" y="56"/>
                    <a:pt x="7" y="54"/>
                    <a:pt x="7" y="52"/>
                  </a:cubicBezTo>
                  <a:cubicBezTo>
                    <a:pt x="7" y="4"/>
                    <a:pt x="7" y="4"/>
                    <a:pt x="7" y="4"/>
                  </a:cubicBezTo>
                  <a:cubicBezTo>
                    <a:pt x="7" y="2"/>
                    <a:pt x="5"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41" name="Freeform 17"/>
            <p:cNvSpPr/>
            <p:nvPr/>
          </p:nvSpPr>
          <p:spPr bwMode="auto">
            <a:xfrm>
              <a:off x="31" y="48"/>
              <a:ext cx="57" cy="15"/>
            </a:xfrm>
            <a:custGeom>
              <a:avLst/>
              <a:gdLst>
                <a:gd name="T0" fmla="*/ 27 w 30"/>
                <a:gd name="T1" fmla="*/ 0 h 8"/>
                <a:gd name="T2" fmla="*/ 4 w 30"/>
                <a:gd name="T3" fmla="*/ 0 h 8"/>
                <a:gd name="T4" fmla="*/ 0 w 30"/>
                <a:gd name="T5" fmla="*/ 4 h 8"/>
                <a:gd name="T6" fmla="*/ 4 w 30"/>
                <a:gd name="T7" fmla="*/ 8 h 8"/>
                <a:gd name="T8" fmla="*/ 27 w 30"/>
                <a:gd name="T9" fmla="*/ 8 h 8"/>
                <a:gd name="T10" fmla="*/ 30 w 30"/>
                <a:gd name="T11" fmla="*/ 4 h 8"/>
                <a:gd name="T12" fmla="*/ 27 w 30"/>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0" h="8">
                  <a:moveTo>
                    <a:pt x="27" y="0"/>
                  </a:moveTo>
                  <a:cubicBezTo>
                    <a:pt x="4" y="0"/>
                    <a:pt x="4" y="0"/>
                    <a:pt x="4" y="0"/>
                  </a:cubicBezTo>
                  <a:cubicBezTo>
                    <a:pt x="2" y="0"/>
                    <a:pt x="0" y="2"/>
                    <a:pt x="0" y="4"/>
                  </a:cubicBezTo>
                  <a:cubicBezTo>
                    <a:pt x="0" y="6"/>
                    <a:pt x="2" y="8"/>
                    <a:pt x="4" y="8"/>
                  </a:cubicBezTo>
                  <a:cubicBezTo>
                    <a:pt x="27" y="8"/>
                    <a:pt x="27" y="8"/>
                    <a:pt x="27" y="8"/>
                  </a:cubicBezTo>
                  <a:cubicBezTo>
                    <a:pt x="29" y="8"/>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42" name="Freeform 18"/>
            <p:cNvSpPr/>
            <p:nvPr/>
          </p:nvSpPr>
          <p:spPr bwMode="auto">
            <a:xfrm>
              <a:off x="31" y="77"/>
              <a:ext cx="57" cy="13"/>
            </a:xfrm>
            <a:custGeom>
              <a:avLst/>
              <a:gdLst>
                <a:gd name="T0" fmla="*/ 27 w 30"/>
                <a:gd name="T1" fmla="*/ 0 h 7"/>
                <a:gd name="T2" fmla="*/ 4 w 30"/>
                <a:gd name="T3" fmla="*/ 0 h 7"/>
                <a:gd name="T4" fmla="*/ 0 w 30"/>
                <a:gd name="T5" fmla="*/ 4 h 7"/>
                <a:gd name="T6" fmla="*/ 4 w 30"/>
                <a:gd name="T7" fmla="*/ 7 h 7"/>
                <a:gd name="T8" fmla="*/ 27 w 30"/>
                <a:gd name="T9" fmla="*/ 7 h 7"/>
                <a:gd name="T10" fmla="*/ 30 w 30"/>
                <a:gd name="T11" fmla="*/ 4 h 7"/>
                <a:gd name="T12" fmla="*/ 27 w 30"/>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30" h="7">
                  <a:moveTo>
                    <a:pt x="27" y="0"/>
                  </a:moveTo>
                  <a:cubicBezTo>
                    <a:pt x="4" y="0"/>
                    <a:pt x="4" y="0"/>
                    <a:pt x="4" y="0"/>
                  </a:cubicBezTo>
                  <a:cubicBezTo>
                    <a:pt x="2" y="0"/>
                    <a:pt x="0" y="2"/>
                    <a:pt x="0" y="4"/>
                  </a:cubicBezTo>
                  <a:cubicBezTo>
                    <a:pt x="0" y="6"/>
                    <a:pt x="2" y="7"/>
                    <a:pt x="4" y="7"/>
                  </a:cubicBezTo>
                  <a:cubicBezTo>
                    <a:pt x="27" y="7"/>
                    <a:pt x="27" y="7"/>
                    <a:pt x="27" y="7"/>
                  </a:cubicBezTo>
                  <a:cubicBezTo>
                    <a:pt x="29" y="7"/>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43" name="Freeform 19"/>
            <p:cNvSpPr/>
            <p:nvPr/>
          </p:nvSpPr>
          <p:spPr bwMode="auto">
            <a:xfrm>
              <a:off x="31" y="105"/>
              <a:ext cx="44" cy="14"/>
            </a:xfrm>
            <a:custGeom>
              <a:avLst/>
              <a:gdLst>
                <a:gd name="T0" fmla="*/ 19 w 23"/>
                <a:gd name="T1" fmla="*/ 0 h 7"/>
                <a:gd name="T2" fmla="*/ 4 w 23"/>
                <a:gd name="T3" fmla="*/ 0 h 7"/>
                <a:gd name="T4" fmla="*/ 0 w 23"/>
                <a:gd name="T5" fmla="*/ 3 h 7"/>
                <a:gd name="T6" fmla="*/ 4 w 23"/>
                <a:gd name="T7" fmla="*/ 7 h 7"/>
                <a:gd name="T8" fmla="*/ 19 w 23"/>
                <a:gd name="T9" fmla="*/ 7 h 7"/>
                <a:gd name="T10" fmla="*/ 23 w 23"/>
                <a:gd name="T11" fmla="*/ 3 h 7"/>
                <a:gd name="T12" fmla="*/ 19 w 23"/>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3" h="7">
                  <a:moveTo>
                    <a:pt x="19" y="0"/>
                  </a:moveTo>
                  <a:cubicBezTo>
                    <a:pt x="4" y="0"/>
                    <a:pt x="4" y="0"/>
                    <a:pt x="4" y="0"/>
                  </a:cubicBezTo>
                  <a:cubicBezTo>
                    <a:pt x="2" y="0"/>
                    <a:pt x="0" y="1"/>
                    <a:pt x="0" y="3"/>
                  </a:cubicBezTo>
                  <a:cubicBezTo>
                    <a:pt x="0" y="5"/>
                    <a:pt x="2" y="7"/>
                    <a:pt x="4" y="7"/>
                  </a:cubicBezTo>
                  <a:cubicBezTo>
                    <a:pt x="19" y="7"/>
                    <a:pt x="19" y="7"/>
                    <a:pt x="19" y="7"/>
                  </a:cubicBezTo>
                  <a:cubicBezTo>
                    <a:pt x="22" y="7"/>
                    <a:pt x="23" y="5"/>
                    <a:pt x="23" y="3"/>
                  </a:cubicBezTo>
                  <a:cubicBezTo>
                    <a:pt x="23" y="1"/>
                    <a:pt x="22" y="0"/>
                    <a:pt x="1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48" name="Freeform 20"/>
            <p:cNvSpPr>
              <a:spLocks noEditPoints="1"/>
            </p:cNvSpPr>
            <p:nvPr/>
          </p:nvSpPr>
          <p:spPr bwMode="auto">
            <a:xfrm>
              <a:off x="0" y="0"/>
              <a:ext cx="121" cy="168"/>
            </a:xfrm>
            <a:custGeom>
              <a:avLst/>
              <a:gdLst>
                <a:gd name="T0" fmla="*/ 55 w 63"/>
                <a:gd name="T1" fmla="*/ 0 h 88"/>
                <a:gd name="T2" fmla="*/ 9 w 63"/>
                <a:gd name="T3" fmla="*/ 0 h 88"/>
                <a:gd name="T4" fmla="*/ 0 w 63"/>
                <a:gd name="T5" fmla="*/ 8 h 88"/>
                <a:gd name="T6" fmla="*/ 0 w 63"/>
                <a:gd name="T7" fmla="*/ 79 h 88"/>
                <a:gd name="T8" fmla="*/ 9 w 63"/>
                <a:gd name="T9" fmla="*/ 88 h 88"/>
                <a:gd name="T10" fmla="*/ 55 w 63"/>
                <a:gd name="T11" fmla="*/ 88 h 88"/>
                <a:gd name="T12" fmla="*/ 63 w 63"/>
                <a:gd name="T13" fmla="*/ 79 h 88"/>
                <a:gd name="T14" fmla="*/ 63 w 63"/>
                <a:gd name="T15" fmla="*/ 8 h 88"/>
                <a:gd name="T16" fmla="*/ 55 w 63"/>
                <a:gd name="T17" fmla="*/ 0 h 88"/>
                <a:gd name="T18" fmla="*/ 55 w 63"/>
                <a:gd name="T19" fmla="*/ 79 h 88"/>
                <a:gd name="T20" fmla="*/ 55 w 63"/>
                <a:gd name="T21" fmla="*/ 80 h 88"/>
                <a:gd name="T22" fmla="*/ 9 w 63"/>
                <a:gd name="T23" fmla="*/ 80 h 88"/>
                <a:gd name="T24" fmla="*/ 8 w 63"/>
                <a:gd name="T25" fmla="*/ 79 h 88"/>
                <a:gd name="T26" fmla="*/ 8 w 63"/>
                <a:gd name="T27" fmla="*/ 8 h 88"/>
                <a:gd name="T28" fmla="*/ 9 w 63"/>
                <a:gd name="T29" fmla="*/ 7 h 88"/>
                <a:gd name="T30" fmla="*/ 55 w 63"/>
                <a:gd name="T31" fmla="*/ 7 h 88"/>
                <a:gd name="T32" fmla="*/ 55 w 63"/>
                <a:gd name="T33" fmla="*/ 8 h 88"/>
                <a:gd name="T34" fmla="*/ 55 w 63"/>
                <a:gd name="T35" fmla="*/ 7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 h="88">
                  <a:moveTo>
                    <a:pt x="55" y="0"/>
                  </a:moveTo>
                  <a:cubicBezTo>
                    <a:pt x="9" y="0"/>
                    <a:pt x="9" y="0"/>
                    <a:pt x="9" y="0"/>
                  </a:cubicBezTo>
                  <a:cubicBezTo>
                    <a:pt x="4" y="0"/>
                    <a:pt x="0" y="3"/>
                    <a:pt x="0" y="8"/>
                  </a:cubicBezTo>
                  <a:cubicBezTo>
                    <a:pt x="0" y="79"/>
                    <a:pt x="0" y="79"/>
                    <a:pt x="0" y="79"/>
                  </a:cubicBezTo>
                  <a:cubicBezTo>
                    <a:pt x="0" y="84"/>
                    <a:pt x="4" y="88"/>
                    <a:pt x="9" y="88"/>
                  </a:cubicBezTo>
                  <a:cubicBezTo>
                    <a:pt x="55" y="88"/>
                    <a:pt x="55" y="88"/>
                    <a:pt x="55" y="88"/>
                  </a:cubicBezTo>
                  <a:cubicBezTo>
                    <a:pt x="59" y="88"/>
                    <a:pt x="63" y="84"/>
                    <a:pt x="63" y="79"/>
                  </a:cubicBezTo>
                  <a:cubicBezTo>
                    <a:pt x="63" y="8"/>
                    <a:pt x="63" y="8"/>
                    <a:pt x="63" y="8"/>
                  </a:cubicBezTo>
                  <a:cubicBezTo>
                    <a:pt x="63" y="3"/>
                    <a:pt x="59" y="0"/>
                    <a:pt x="55" y="0"/>
                  </a:cubicBezTo>
                  <a:close/>
                  <a:moveTo>
                    <a:pt x="55" y="79"/>
                  </a:moveTo>
                  <a:cubicBezTo>
                    <a:pt x="55" y="80"/>
                    <a:pt x="55" y="80"/>
                    <a:pt x="55" y="80"/>
                  </a:cubicBezTo>
                  <a:cubicBezTo>
                    <a:pt x="9" y="80"/>
                    <a:pt x="9" y="80"/>
                    <a:pt x="9" y="80"/>
                  </a:cubicBezTo>
                  <a:cubicBezTo>
                    <a:pt x="8" y="80"/>
                    <a:pt x="8" y="80"/>
                    <a:pt x="8" y="79"/>
                  </a:cubicBezTo>
                  <a:cubicBezTo>
                    <a:pt x="8" y="8"/>
                    <a:pt x="8" y="8"/>
                    <a:pt x="8" y="8"/>
                  </a:cubicBezTo>
                  <a:cubicBezTo>
                    <a:pt x="8" y="8"/>
                    <a:pt x="8" y="7"/>
                    <a:pt x="9" y="7"/>
                  </a:cubicBezTo>
                  <a:cubicBezTo>
                    <a:pt x="55" y="7"/>
                    <a:pt x="55" y="7"/>
                    <a:pt x="55" y="7"/>
                  </a:cubicBezTo>
                  <a:cubicBezTo>
                    <a:pt x="55" y="7"/>
                    <a:pt x="55" y="8"/>
                    <a:pt x="55" y="8"/>
                  </a:cubicBezTo>
                  <a:lnTo>
                    <a:pt x="55" y="7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grpSp>
      <p:grpSp>
        <p:nvGrpSpPr>
          <p:cNvPr id="49" name="Group 21"/>
          <p:cNvGrpSpPr/>
          <p:nvPr/>
        </p:nvGrpSpPr>
        <p:grpSpPr bwMode="auto">
          <a:xfrm>
            <a:off x="3054351" y="3235325"/>
            <a:ext cx="355600" cy="355600"/>
            <a:chOff x="0" y="0"/>
            <a:chExt cx="168" cy="168"/>
          </a:xfrm>
        </p:grpSpPr>
        <p:sp>
          <p:nvSpPr>
            <p:cNvPr id="50" name="Freeform 22"/>
            <p:cNvSpPr>
              <a:spLocks noEditPoints="1"/>
            </p:cNvSpPr>
            <p:nvPr/>
          </p:nvSpPr>
          <p:spPr bwMode="auto">
            <a:xfrm>
              <a:off x="0" y="0"/>
              <a:ext cx="168" cy="16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80 h 88"/>
                <a:gd name="T12" fmla="*/ 8 w 88"/>
                <a:gd name="T13" fmla="*/ 44 h 88"/>
                <a:gd name="T14" fmla="*/ 44 w 88"/>
                <a:gd name="T15" fmla="*/ 7 h 88"/>
                <a:gd name="T16" fmla="*/ 80 w 88"/>
                <a:gd name="T17" fmla="*/ 44 h 88"/>
                <a:gd name="T18" fmla="*/ 44 w 88"/>
                <a:gd name="T19" fmla="*/ 8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80"/>
                  </a:moveTo>
                  <a:cubicBezTo>
                    <a:pt x="24" y="80"/>
                    <a:pt x="8" y="64"/>
                    <a:pt x="8" y="44"/>
                  </a:cubicBezTo>
                  <a:cubicBezTo>
                    <a:pt x="8" y="24"/>
                    <a:pt x="24" y="7"/>
                    <a:pt x="44" y="7"/>
                  </a:cubicBezTo>
                  <a:cubicBezTo>
                    <a:pt x="64" y="7"/>
                    <a:pt x="80" y="24"/>
                    <a:pt x="80" y="44"/>
                  </a:cubicBezTo>
                  <a:cubicBezTo>
                    <a:pt x="80" y="64"/>
                    <a:pt x="64" y="80"/>
                    <a:pt x="44" y="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51" name="Freeform 23"/>
            <p:cNvSpPr/>
            <p:nvPr/>
          </p:nvSpPr>
          <p:spPr bwMode="auto">
            <a:xfrm>
              <a:off x="52" y="56"/>
              <a:ext cx="78" cy="63"/>
            </a:xfrm>
            <a:custGeom>
              <a:avLst/>
              <a:gdLst>
                <a:gd name="T0" fmla="*/ 39 w 41"/>
                <a:gd name="T1" fmla="*/ 1 h 33"/>
                <a:gd name="T2" fmla="*/ 34 w 41"/>
                <a:gd name="T3" fmla="*/ 2 h 33"/>
                <a:gd name="T4" fmla="*/ 17 w 41"/>
                <a:gd name="T5" fmla="*/ 23 h 33"/>
                <a:gd name="T6" fmla="*/ 6 w 41"/>
                <a:gd name="T7" fmla="*/ 12 h 33"/>
                <a:gd name="T8" fmla="*/ 1 w 41"/>
                <a:gd name="T9" fmla="*/ 12 h 33"/>
                <a:gd name="T10" fmla="*/ 1 w 41"/>
                <a:gd name="T11" fmla="*/ 17 h 33"/>
                <a:gd name="T12" fmla="*/ 14 w 41"/>
                <a:gd name="T13" fmla="*/ 32 h 33"/>
                <a:gd name="T14" fmla="*/ 17 w 41"/>
                <a:gd name="T15" fmla="*/ 33 h 33"/>
                <a:gd name="T16" fmla="*/ 17 w 41"/>
                <a:gd name="T17" fmla="*/ 33 h 33"/>
                <a:gd name="T18" fmla="*/ 20 w 41"/>
                <a:gd name="T19" fmla="*/ 31 h 33"/>
                <a:gd name="T20" fmla="*/ 40 w 41"/>
                <a:gd name="T21" fmla="*/ 6 h 33"/>
                <a:gd name="T22" fmla="*/ 39 w 41"/>
                <a:gd name="T23" fmla="*/ 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33">
                  <a:moveTo>
                    <a:pt x="39" y="1"/>
                  </a:moveTo>
                  <a:cubicBezTo>
                    <a:pt x="38" y="0"/>
                    <a:pt x="35" y="0"/>
                    <a:pt x="34" y="2"/>
                  </a:cubicBezTo>
                  <a:cubicBezTo>
                    <a:pt x="17" y="23"/>
                    <a:pt x="17" y="23"/>
                    <a:pt x="17" y="23"/>
                  </a:cubicBezTo>
                  <a:cubicBezTo>
                    <a:pt x="6" y="12"/>
                    <a:pt x="6" y="12"/>
                    <a:pt x="6" y="12"/>
                  </a:cubicBezTo>
                  <a:cubicBezTo>
                    <a:pt x="5" y="11"/>
                    <a:pt x="3" y="11"/>
                    <a:pt x="1" y="12"/>
                  </a:cubicBezTo>
                  <a:cubicBezTo>
                    <a:pt x="0" y="14"/>
                    <a:pt x="0" y="16"/>
                    <a:pt x="1" y="17"/>
                  </a:cubicBezTo>
                  <a:cubicBezTo>
                    <a:pt x="14" y="32"/>
                    <a:pt x="14" y="32"/>
                    <a:pt x="14" y="32"/>
                  </a:cubicBezTo>
                  <a:cubicBezTo>
                    <a:pt x="15" y="32"/>
                    <a:pt x="16" y="33"/>
                    <a:pt x="17" y="33"/>
                  </a:cubicBezTo>
                  <a:cubicBezTo>
                    <a:pt x="17" y="33"/>
                    <a:pt x="17" y="33"/>
                    <a:pt x="17" y="33"/>
                  </a:cubicBezTo>
                  <a:cubicBezTo>
                    <a:pt x="18" y="33"/>
                    <a:pt x="19" y="32"/>
                    <a:pt x="20" y="31"/>
                  </a:cubicBezTo>
                  <a:cubicBezTo>
                    <a:pt x="40" y="6"/>
                    <a:pt x="40" y="6"/>
                    <a:pt x="40" y="6"/>
                  </a:cubicBezTo>
                  <a:cubicBezTo>
                    <a:pt x="41" y="5"/>
                    <a:pt x="41" y="2"/>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grpSp>
      <p:grpSp>
        <p:nvGrpSpPr>
          <p:cNvPr id="52" name="Group 24"/>
          <p:cNvGrpSpPr/>
          <p:nvPr/>
        </p:nvGrpSpPr>
        <p:grpSpPr bwMode="auto">
          <a:xfrm>
            <a:off x="7787218" y="3576109"/>
            <a:ext cx="275167" cy="355600"/>
            <a:chOff x="0" y="0"/>
            <a:chExt cx="130" cy="168"/>
          </a:xfrm>
        </p:grpSpPr>
        <p:sp>
          <p:nvSpPr>
            <p:cNvPr id="54" name="Freeform 25"/>
            <p:cNvSpPr/>
            <p:nvPr/>
          </p:nvSpPr>
          <p:spPr bwMode="auto">
            <a:xfrm>
              <a:off x="0" y="0"/>
              <a:ext cx="130" cy="168"/>
            </a:xfrm>
            <a:custGeom>
              <a:avLst/>
              <a:gdLst>
                <a:gd name="T0" fmla="*/ 15 w 68"/>
                <a:gd name="T1" fmla="*/ 81 h 88"/>
                <a:gd name="T2" fmla="*/ 8 w 68"/>
                <a:gd name="T3" fmla="*/ 81 h 88"/>
                <a:gd name="T4" fmla="*/ 8 w 68"/>
                <a:gd name="T5" fmla="*/ 8 h 88"/>
                <a:gd name="T6" fmla="*/ 65 w 68"/>
                <a:gd name="T7" fmla="*/ 8 h 88"/>
                <a:gd name="T8" fmla="*/ 68 w 68"/>
                <a:gd name="T9" fmla="*/ 4 h 88"/>
                <a:gd name="T10" fmla="*/ 65 w 68"/>
                <a:gd name="T11" fmla="*/ 0 h 88"/>
                <a:gd name="T12" fmla="*/ 4 w 68"/>
                <a:gd name="T13" fmla="*/ 0 h 88"/>
                <a:gd name="T14" fmla="*/ 0 w 68"/>
                <a:gd name="T15" fmla="*/ 4 h 88"/>
                <a:gd name="T16" fmla="*/ 0 w 68"/>
                <a:gd name="T17" fmla="*/ 84 h 88"/>
                <a:gd name="T18" fmla="*/ 4 w 68"/>
                <a:gd name="T19" fmla="*/ 88 h 88"/>
                <a:gd name="T20" fmla="*/ 15 w 68"/>
                <a:gd name="T21" fmla="*/ 88 h 88"/>
                <a:gd name="T22" fmla="*/ 19 w 68"/>
                <a:gd name="T23" fmla="*/ 84 h 88"/>
                <a:gd name="T24" fmla="*/ 15 w 68"/>
                <a:gd name="T25" fmla="*/ 8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88">
                  <a:moveTo>
                    <a:pt x="15" y="81"/>
                  </a:moveTo>
                  <a:cubicBezTo>
                    <a:pt x="8" y="81"/>
                    <a:pt x="8" y="81"/>
                    <a:pt x="8" y="81"/>
                  </a:cubicBezTo>
                  <a:cubicBezTo>
                    <a:pt x="8" y="8"/>
                    <a:pt x="8" y="8"/>
                    <a:pt x="8" y="8"/>
                  </a:cubicBezTo>
                  <a:cubicBezTo>
                    <a:pt x="65" y="8"/>
                    <a:pt x="65" y="8"/>
                    <a:pt x="65" y="8"/>
                  </a:cubicBezTo>
                  <a:cubicBezTo>
                    <a:pt x="67" y="8"/>
                    <a:pt x="68" y="6"/>
                    <a:pt x="68" y="4"/>
                  </a:cubicBezTo>
                  <a:cubicBezTo>
                    <a:pt x="68" y="2"/>
                    <a:pt x="67" y="0"/>
                    <a:pt x="65" y="0"/>
                  </a:cubicBezTo>
                  <a:cubicBezTo>
                    <a:pt x="4" y="0"/>
                    <a:pt x="4" y="0"/>
                    <a:pt x="4" y="0"/>
                  </a:cubicBezTo>
                  <a:cubicBezTo>
                    <a:pt x="2" y="0"/>
                    <a:pt x="0" y="2"/>
                    <a:pt x="0" y="4"/>
                  </a:cubicBezTo>
                  <a:cubicBezTo>
                    <a:pt x="0" y="84"/>
                    <a:pt x="0" y="84"/>
                    <a:pt x="0" y="84"/>
                  </a:cubicBezTo>
                  <a:cubicBezTo>
                    <a:pt x="0" y="87"/>
                    <a:pt x="2" y="88"/>
                    <a:pt x="4" y="88"/>
                  </a:cubicBezTo>
                  <a:cubicBezTo>
                    <a:pt x="15" y="88"/>
                    <a:pt x="15" y="88"/>
                    <a:pt x="15" y="88"/>
                  </a:cubicBezTo>
                  <a:cubicBezTo>
                    <a:pt x="17" y="88"/>
                    <a:pt x="19" y="87"/>
                    <a:pt x="19" y="84"/>
                  </a:cubicBezTo>
                  <a:cubicBezTo>
                    <a:pt x="19" y="82"/>
                    <a:pt x="17" y="81"/>
                    <a:pt x="15"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55" name="Freeform 26"/>
            <p:cNvSpPr/>
            <p:nvPr/>
          </p:nvSpPr>
          <p:spPr bwMode="auto">
            <a:xfrm>
              <a:off x="83" y="99"/>
              <a:ext cx="47" cy="69"/>
            </a:xfrm>
            <a:custGeom>
              <a:avLst/>
              <a:gdLst>
                <a:gd name="T0" fmla="*/ 22 w 25"/>
                <a:gd name="T1" fmla="*/ 0 h 36"/>
                <a:gd name="T2" fmla="*/ 18 w 25"/>
                <a:gd name="T3" fmla="*/ 4 h 36"/>
                <a:gd name="T4" fmla="*/ 18 w 25"/>
                <a:gd name="T5" fmla="*/ 29 h 36"/>
                <a:gd name="T6" fmla="*/ 4 w 25"/>
                <a:gd name="T7" fmla="*/ 29 h 36"/>
                <a:gd name="T8" fmla="*/ 0 w 25"/>
                <a:gd name="T9" fmla="*/ 32 h 36"/>
                <a:gd name="T10" fmla="*/ 4 w 25"/>
                <a:gd name="T11" fmla="*/ 36 h 36"/>
                <a:gd name="T12" fmla="*/ 22 w 25"/>
                <a:gd name="T13" fmla="*/ 36 h 36"/>
                <a:gd name="T14" fmla="*/ 24 w 25"/>
                <a:gd name="T15" fmla="*/ 35 h 36"/>
                <a:gd name="T16" fmla="*/ 25 w 25"/>
                <a:gd name="T17" fmla="*/ 32 h 36"/>
                <a:gd name="T18" fmla="*/ 25 w 25"/>
                <a:gd name="T19" fmla="*/ 4 h 36"/>
                <a:gd name="T20" fmla="*/ 22 w 25"/>
                <a:gd name="T2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36">
                  <a:moveTo>
                    <a:pt x="22" y="0"/>
                  </a:moveTo>
                  <a:cubicBezTo>
                    <a:pt x="20" y="0"/>
                    <a:pt x="18" y="1"/>
                    <a:pt x="18" y="4"/>
                  </a:cubicBezTo>
                  <a:cubicBezTo>
                    <a:pt x="18" y="29"/>
                    <a:pt x="18" y="29"/>
                    <a:pt x="18" y="29"/>
                  </a:cubicBezTo>
                  <a:cubicBezTo>
                    <a:pt x="4" y="29"/>
                    <a:pt x="4" y="29"/>
                    <a:pt x="4" y="29"/>
                  </a:cubicBezTo>
                  <a:cubicBezTo>
                    <a:pt x="2" y="29"/>
                    <a:pt x="0" y="30"/>
                    <a:pt x="0" y="32"/>
                  </a:cubicBezTo>
                  <a:cubicBezTo>
                    <a:pt x="0" y="35"/>
                    <a:pt x="2" y="36"/>
                    <a:pt x="4" y="36"/>
                  </a:cubicBezTo>
                  <a:cubicBezTo>
                    <a:pt x="22" y="36"/>
                    <a:pt x="22" y="36"/>
                    <a:pt x="22" y="36"/>
                  </a:cubicBezTo>
                  <a:cubicBezTo>
                    <a:pt x="23" y="36"/>
                    <a:pt x="24" y="36"/>
                    <a:pt x="24" y="35"/>
                  </a:cubicBezTo>
                  <a:cubicBezTo>
                    <a:pt x="25" y="34"/>
                    <a:pt x="25" y="33"/>
                    <a:pt x="25" y="32"/>
                  </a:cubicBezTo>
                  <a:cubicBezTo>
                    <a:pt x="25" y="4"/>
                    <a:pt x="25" y="4"/>
                    <a:pt x="25" y="4"/>
                  </a:cubicBezTo>
                  <a:cubicBezTo>
                    <a:pt x="25" y="1"/>
                    <a:pt x="24" y="0"/>
                    <a:pt x="2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57" name="Freeform 27"/>
            <p:cNvSpPr>
              <a:spLocks noEditPoints="1"/>
            </p:cNvSpPr>
            <p:nvPr/>
          </p:nvSpPr>
          <p:spPr bwMode="auto">
            <a:xfrm>
              <a:off x="48" y="36"/>
              <a:ext cx="80" cy="119"/>
            </a:xfrm>
            <a:custGeom>
              <a:avLst/>
              <a:gdLst>
                <a:gd name="T0" fmla="*/ 37 w 42"/>
                <a:gd name="T1" fmla="*/ 1 h 62"/>
                <a:gd name="T2" fmla="*/ 32 w 42"/>
                <a:gd name="T3" fmla="*/ 0 h 62"/>
                <a:gd name="T4" fmla="*/ 24 w 42"/>
                <a:gd name="T5" fmla="*/ 4 h 62"/>
                <a:gd name="T6" fmla="*/ 0 w 42"/>
                <a:gd name="T7" fmla="*/ 46 h 62"/>
                <a:gd name="T8" fmla="*/ 0 w 42"/>
                <a:gd name="T9" fmla="*/ 48 h 62"/>
                <a:gd name="T10" fmla="*/ 0 w 42"/>
                <a:gd name="T11" fmla="*/ 58 h 62"/>
                <a:gd name="T12" fmla="*/ 2 w 42"/>
                <a:gd name="T13" fmla="*/ 61 h 62"/>
                <a:gd name="T14" fmla="*/ 4 w 42"/>
                <a:gd name="T15" fmla="*/ 62 h 62"/>
                <a:gd name="T16" fmla="*/ 5 w 42"/>
                <a:gd name="T17" fmla="*/ 61 h 62"/>
                <a:gd name="T18" fmla="*/ 14 w 42"/>
                <a:gd name="T19" fmla="*/ 57 h 62"/>
                <a:gd name="T20" fmla="*/ 15 w 42"/>
                <a:gd name="T21" fmla="*/ 55 h 62"/>
                <a:gd name="T22" fmla="*/ 40 w 42"/>
                <a:gd name="T23" fmla="*/ 13 h 62"/>
                <a:gd name="T24" fmla="*/ 37 w 42"/>
                <a:gd name="T25" fmla="*/ 1 h 62"/>
                <a:gd name="T26" fmla="*/ 33 w 42"/>
                <a:gd name="T27" fmla="*/ 9 h 62"/>
                <a:gd name="T28" fmla="*/ 9 w 42"/>
                <a:gd name="T29" fmla="*/ 50 h 62"/>
                <a:gd name="T30" fmla="*/ 7 w 42"/>
                <a:gd name="T31" fmla="*/ 52 h 62"/>
                <a:gd name="T32" fmla="*/ 7 w 42"/>
                <a:gd name="T33" fmla="*/ 49 h 62"/>
                <a:gd name="T34" fmla="*/ 31 w 42"/>
                <a:gd name="T35" fmla="*/ 8 h 62"/>
                <a:gd name="T36" fmla="*/ 33 w 42"/>
                <a:gd name="T37" fmla="*/ 7 h 62"/>
                <a:gd name="T38" fmla="*/ 33 w 42"/>
                <a:gd name="T39" fmla="*/ 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 h="62">
                  <a:moveTo>
                    <a:pt x="37" y="1"/>
                  </a:moveTo>
                  <a:cubicBezTo>
                    <a:pt x="35" y="0"/>
                    <a:pt x="34" y="0"/>
                    <a:pt x="32" y="0"/>
                  </a:cubicBezTo>
                  <a:cubicBezTo>
                    <a:pt x="29" y="0"/>
                    <a:pt x="26" y="1"/>
                    <a:pt x="24" y="4"/>
                  </a:cubicBezTo>
                  <a:cubicBezTo>
                    <a:pt x="0" y="46"/>
                    <a:pt x="0" y="46"/>
                    <a:pt x="0" y="46"/>
                  </a:cubicBezTo>
                  <a:cubicBezTo>
                    <a:pt x="0" y="47"/>
                    <a:pt x="0" y="48"/>
                    <a:pt x="0" y="48"/>
                  </a:cubicBezTo>
                  <a:cubicBezTo>
                    <a:pt x="0" y="58"/>
                    <a:pt x="0" y="58"/>
                    <a:pt x="0" y="58"/>
                  </a:cubicBezTo>
                  <a:cubicBezTo>
                    <a:pt x="0" y="59"/>
                    <a:pt x="1" y="60"/>
                    <a:pt x="2" y="61"/>
                  </a:cubicBezTo>
                  <a:cubicBezTo>
                    <a:pt x="2" y="61"/>
                    <a:pt x="3" y="62"/>
                    <a:pt x="4" y="62"/>
                  </a:cubicBezTo>
                  <a:cubicBezTo>
                    <a:pt x="4" y="62"/>
                    <a:pt x="5" y="61"/>
                    <a:pt x="5" y="61"/>
                  </a:cubicBezTo>
                  <a:cubicBezTo>
                    <a:pt x="14" y="57"/>
                    <a:pt x="14" y="57"/>
                    <a:pt x="14" y="57"/>
                  </a:cubicBezTo>
                  <a:cubicBezTo>
                    <a:pt x="15" y="56"/>
                    <a:pt x="15" y="56"/>
                    <a:pt x="15" y="55"/>
                  </a:cubicBezTo>
                  <a:cubicBezTo>
                    <a:pt x="40" y="13"/>
                    <a:pt x="40" y="13"/>
                    <a:pt x="40" y="13"/>
                  </a:cubicBezTo>
                  <a:cubicBezTo>
                    <a:pt x="42" y="9"/>
                    <a:pt x="41" y="3"/>
                    <a:pt x="37" y="1"/>
                  </a:cubicBezTo>
                  <a:close/>
                  <a:moveTo>
                    <a:pt x="33" y="9"/>
                  </a:moveTo>
                  <a:cubicBezTo>
                    <a:pt x="9" y="50"/>
                    <a:pt x="9" y="50"/>
                    <a:pt x="9" y="50"/>
                  </a:cubicBezTo>
                  <a:cubicBezTo>
                    <a:pt x="7" y="52"/>
                    <a:pt x="7" y="52"/>
                    <a:pt x="7" y="52"/>
                  </a:cubicBezTo>
                  <a:cubicBezTo>
                    <a:pt x="7" y="49"/>
                    <a:pt x="7" y="49"/>
                    <a:pt x="7" y="49"/>
                  </a:cubicBezTo>
                  <a:cubicBezTo>
                    <a:pt x="31" y="8"/>
                    <a:pt x="31" y="8"/>
                    <a:pt x="31" y="8"/>
                  </a:cubicBezTo>
                  <a:cubicBezTo>
                    <a:pt x="31" y="7"/>
                    <a:pt x="32" y="7"/>
                    <a:pt x="33" y="7"/>
                  </a:cubicBezTo>
                  <a:cubicBezTo>
                    <a:pt x="33" y="8"/>
                    <a:pt x="34" y="9"/>
                    <a:pt x="33"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58" name="Freeform 28"/>
            <p:cNvSpPr/>
            <p:nvPr/>
          </p:nvSpPr>
          <p:spPr bwMode="auto">
            <a:xfrm>
              <a:off x="25" y="48"/>
              <a:ext cx="50" cy="15"/>
            </a:xfrm>
            <a:custGeom>
              <a:avLst/>
              <a:gdLst>
                <a:gd name="T0" fmla="*/ 26 w 26"/>
                <a:gd name="T1" fmla="*/ 4 h 8"/>
                <a:gd name="T2" fmla="*/ 23 w 26"/>
                <a:gd name="T3" fmla="*/ 0 h 8"/>
                <a:gd name="T4" fmla="*/ 4 w 26"/>
                <a:gd name="T5" fmla="*/ 0 h 8"/>
                <a:gd name="T6" fmla="*/ 0 w 26"/>
                <a:gd name="T7" fmla="*/ 4 h 8"/>
                <a:gd name="T8" fmla="*/ 4 w 26"/>
                <a:gd name="T9" fmla="*/ 8 h 8"/>
                <a:gd name="T10" fmla="*/ 23 w 26"/>
                <a:gd name="T11" fmla="*/ 8 h 8"/>
                <a:gd name="T12" fmla="*/ 26 w 26"/>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26" h="8">
                  <a:moveTo>
                    <a:pt x="26" y="4"/>
                  </a:moveTo>
                  <a:cubicBezTo>
                    <a:pt x="26" y="2"/>
                    <a:pt x="25" y="0"/>
                    <a:pt x="23" y="0"/>
                  </a:cubicBezTo>
                  <a:cubicBezTo>
                    <a:pt x="4" y="0"/>
                    <a:pt x="4" y="0"/>
                    <a:pt x="4" y="0"/>
                  </a:cubicBezTo>
                  <a:cubicBezTo>
                    <a:pt x="2" y="0"/>
                    <a:pt x="0" y="2"/>
                    <a:pt x="0" y="4"/>
                  </a:cubicBezTo>
                  <a:cubicBezTo>
                    <a:pt x="0" y="6"/>
                    <a:pt x="2" y="8"/>
                    <a:pt x="4" y="8"/>
                  </a:cubicBezTo>
                  <a:cubicBezTo>
                    <a:pt x="23" y="8"/>
                    <a:pt x="23" y="8"/>
                    <a:pt x="23" y="8"/>
                  </a:cubicBezTo>
                  <a:cubicBezTo>
                    <a:pt x="25" y="8"/>
                    <a:pt x="26" y="6"/>
                    <a:pt x="26"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59" name="Freeform 29"/>
            <p:cNvSpPr/>
            <p:nvPr/>
          </p:nvSpPr>
          <p:spPr bwMode="auto">
            <a:xfrm>
              <a:off x="25" y="76"/>
              <a:ext cx="33" cy="15"/>
            </a:xfrm>
            <a:custGeom>
              <a:avLst/>
              <a:gdLst>
                <a:gd name="T0" fmla="*/ 4 w 17"/>
                <a:gd name="T1" fmla="*/ 0 h 8"/>
                <a:gd name="T2" fmla="*/ 0 w 17"/>
                <a:gd name="T3" fmla="*/ 4 h 8"/>
                <a:gd name="T4" fmla="*/ 4 w 17"/>
                <a:gd name="T5" fmla="*/ 8 h 8"/>
                <a:gd name="T6" fmla="*/ 13 w 17"/>
                <a:gd name="T7" fmla="*/ 8 h 8"/>
                <a:gd name="T8" fmla="*/ 17 w 17"/>
                <a:gd name="T9" fmla="*/ 4 h 8"/>
                <a:gd name="T10" fmla="*/ 13 w 17"/>
                <a:gd name="T11" fmla="*/ 0 h 8"/>
                <a:gd name="T12" fmla="*/ 4 w 17"/>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7" h="8">
                  <a:moveTo>
                    <a:pt x="4" y="0"/>
                  </a:moveTo>
                  <a:cubicBezTo>
                    <a:pt x="2" y="0"/>
                    <a:pt x="0" y="2"/>
                    <a:pt x="0" y="4"/>
                  </a:cubicBezTo>
                  <a:cubicBezTo>
                    <a:pt x="0" y="6"/>
                    <a:pt x="2" y="8"/>
                    <a:pt x="4" y="8"/>
                  </a:cubicBezTo>
                  <a:cubicBezTo>
                    <a:pt x="13" y="8"/>
                    <a:pt x="13" y="8"/>
                    <a:pt x="13" y="8"/>
                  </a:cubicBezTo>
                  <a:cubicBezTo>
                    <a:pt x="15" y="8"/>
                    <a:pt x="17" y="6"/>
                    <a:pt x="17" y="4"/>
                  </a:cubicBezTo>
                  <a:cubicBezTo>
                    <a:pt x="17" y="2"/>
                    <a:pt x="15" y="0"/>
                    <a:pt x="13" y="0"/>
                  </a:cubicBez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grpSp>
      <p:grpSp>
        <p:nvGrpSpPr>
          <p:cNvPr id="60" name="Group 30"/>
          <p:cNvGrpSpPr/>
          <p:nvPr/>
        </p:nvGrpSpPr>
        <p:grpSpPr bwMode="auto">
          <a:xfrm>
            <a:off x="6464301" y="3559176"/>
            <a:ext cx="353484" cy="355600"/>
            <a:chOff x="0" y="0"/>
            <a:chExt cx="167" cy="168"/>
          </a:xfrm>
        </p:grpSpPr>
        <p:sp>
          <p:nvSpPr>
            <p:cNvPr id="61" name="Freeform 31"/>
            <p:cNvSpPr>
              <a:spLocks noEditPoints="1"/>
            </p:cNvSpPr>
            <p:nvPr/>
          </p:nvSpPr>
          <p:spPr bwMode="auto">
            <a:xfrm>
              <a:off x="0" y="0"/>
              <a:ext cx="167" cy="168"/>
            </a:xfrm>
            <a:custGeom>
              <a:avLst/>
              <a:gdLst>
                <a:gd name="T0" fmla="*/ 84 w 87"/>
                <a:gd name="T1" fmla="*/ 34 h 88"/>
                <a:gd name="T2" fmla="*/ 76 w 87"/>
                <a:gd name="T3" fmla="*/ 28 h 88"/>
                <a:gd name="T4" fmla="*/ 79 w 87"/>
                <a:gd name="T5" fmla="*/ 18 h 88"/>
                <a:gd name="T6" fmla="*/ 66 w 87"/>
                <a:gd name="T7" fmla="*/ 8 h 88"/>
                <a:gd name="T8" fmla="*/ 56 w 87"/>
                <a:gd name="T9" fmla="*/ 10 h 88"/>
                <a:gd name="T10" fmla="*/ 50 w 87"/>
                <a:gd name="T11" fmla="*/ 0 h 88"/>
                <a:gd name="T12" fmla="*/ 34 w 87"/>
                <a:gd name="T13" fmla="*/ 3 h 88"/>
                <a:gd name="T14" fmla="*/ 28 w 87"/>
                <a:gd name="T15" fmla="*/ 11 h 88"/>
                <a:gd name="T16" fmla="*/ 18 w 87"/>
                <a:gd name="T17" fmla="*/ 8 h 88"/>
                <a:gd name="T18" fmla="*/ 8 w 87"/>
                <a:gd name="T19" fmla="*/ 22 h 88"/>
                <a:gd name="T20" fmla="*/ 9 w 87"/>
                <a:gd name="T21" fmla="*/ 32 h 88"/>
                <a:gd name="T22" fmla="*/ 0 w 87"/>
                <a:gd name="T23" fmla="*/ 37 h 88"/>
                <a:gd name="T24" fmla="*/ 0 w 87"/>
                <a:gd name="T25" fmla="*/ 50 h 88"/>
                <a:gd name="T26" fmla="*/ 9 w 87"/>
                <a:gd name="T27" fmla="*/ 56 h 88"/>
                <a:gd name="T28" fmla="*/ 8 w 87"/>
                <a:gd name="T29" fmla="*/ 66 h 88"/>
                <a:gd name="T30" fmla="*/ 18 w 87"/>
                <a:gd name="T31" fmla="*/ 79 h 88"/>
                <a:gd name="T32" fmla="*/ 28 w 87"/>
                <a:gd name="T33" fmla="*/ 76 h 88"/>
                <a:gd name="T34" fmla="*/ 34 w 87"/>
                <a:gd name="T35" fmla="*/ 85 h 88"/>
                <a:gd name="T36" fmla="*/ 43 w 87"/>
                <a:gd name="T37" fmla="*/ 88 h 88"/>
                <a:gd name="T38" fmla="*/ 53 w 87"/>
                <a:gd name="T39" fmla="*/ 85 h 88"/>
                <a:gd name="T40" fmla="*/ 59 w 87"/>
                <a:gd name="T41" fmla="*/ 76 h 88"/>
                <a:gd name="T42" fmla="*/ 69 w 87"/>
                <a:gd name="T43" fmla="*/ 79 h 88"/>
                <a:gd name="T44" fmla="*/ 79 w 87"/>
                <a:gd name="T45" fmla="*/ 66 h 88"/>
                <a:gd name="T46" fmla="*/ 77 w 87"/>
                <a:gd name="T47" fmla="*/ 56 h 88"/>
                <a:gd name="T48" fmla="*/ 87 w 87"/>
                <a:gd name="T49" fmla="*/ 50 h 88"/>
                <a:gd name="T50" fmla="*/ 87 w 87"/>
                <a:gd name="T51" fmla="*/ 37 h 88"/>
                <a:gd name="T52" fmla="*/ 73 w 87"/>
                <a:gd name="T53" fmla="*/ 49 h 88"/>
                <a:gd name="T54" fmla="*/ 69 w 87"/>
                <a:gd name="T55" fmla="*/ 57 h 88"/>
                <a:gd name="T56" fmla="*/ 71 w 87"/>
                <a:gd name="T57" fmla="*/ 67 h 88"/>
                <a:gd name="T58" fmla="*/ 61 w 87"/>
                <a:gd name="T59" fmla="*/ 69 h 88"/>
                <a:gd name="T60" fmla="*/ 52 w 87"/>
                <a:gd name="T61" fmla="*/ 71 h 88"/>
                <a:gd name="T62" fmla="*/ 47 w 87"/>
                <a:gd name="T63" fmla="*/ 80 h 88"/>
                <a:gd name="T64" fmla="*/ 38 w 87"/>
                <a:gd name="T65" fmla="*/ 74 h 88"/>
                <a:gd name="T66" fmla="*/ 30 w 87"/>
                <a:gd name="T67" fmla="*/ 69 h 88"/>
                <a:gd name="T68" fmla="*/ 20 w 87"/>
                <a:gd name="T69" fmla="*/ 72 h 88"/>
                <a:gd name="T70" fmla="*/ 18 w 87"/>
                <a:gd name="T71" fmla="*/ 61 h 88"/>
                <a:gd name="T72" fmla="*/ 16 w 87"/>
                <a:gd name="T73" fmla="*/ 52 h 88"/>
                <a:gd name="T74" fmla="*/ 7 w 87"/>
                <a:gd name="T75" fmla="*/ 47 h 88"/>
                <a:gd name="T76" fmla="*/ 7 w 87"/>
                <a:gd name="T77" fmla="*/ 40 h 88"/>
                <a:gd name="T78" fmla="*/ 16 w 87"/>
                <a:gd name="T79" fmla="*/ 36 h 88"/>
                <a:gd name="T80" fmla="*/ 18 w 87"/>
                <a:gd name="T81" fmla="*/ 27 h 88"/>
                <a:gd name="T82" fmla="*/ 20 w 87"/>
                <a:gd name="T83" fmla="*/ 16 h 88"/>
                <a:gd name="T84" fmla="*/ 30 w 87"/>
                <a:gd name="T85" fmla="*/ 19 h 88"/>
                <a:gd name="T86" fmla="*/ 38 w 87"/>
                <a:gd name="T87" fmla="*/ 14 h 88"/>
                <a:gd name="T88" fmla="*/ 47 w 87"/>
                <a:gd name="T89" fmla="*/ 8 h 88"/>
                <a:gd name="T90" fmla="*/ 52 w 87"/>
                <a:gd name="T91" fmla="*/ 16 h 88"/>
                <a:gd name="T92" fmla="*/ 61 w 87"/>
                <a:gd name="T93" fmla="*/ 19 h 88"/>
                <a:gd name="T94" fmla="*/ 71 w 87"/>
                <a:gd name="T95" fmla="*/ 21 h 88"/>
                <a:gd name="T96" fmla="*/ 69 w 87"/>
                <a:gd name="T97" fmla="*/ 30 h 88"/>
                <a:gd name="T98" fmla="*/ 73 w 87"/>
                <a:gd name="T99" fmla="*/ 38 h 88"/>
                <a:gd name="T100" fmla="*/ 80 w 87"/>
                <a:gd name="T101" fmla="*/ 4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7" h="88">
                  <a:moveTo>
                    <a:pt x="87" y="37"/>
                  </a:moveTo>
                  <a:cubicBezTo>
                    <a:pt x="87" y="36"/>
                    <a:pt x="86" y="35"/>
                    <a:pt x="84" y="34"/>
                  </a:cubicBezTo>
                  <a:cubicBezTo>
                    <a:pt x="77" y="32"/>
                    <a:pt x="77" y="32"/>
                    <a:pt x="77" y="32"/>
                  </a:cubicBezTo>
                  <a:cubicBezTo>
                    <a:pt x="77" y="31"/>
                    <a:pt x="77" y="29"/>
                    <a:pt x="76" y="28"/>
                  </a:cubicBezTo>
                  <a:cubicBezTo>
                    <a:pt x="79" y="22"/>
                    <a:pt x="79" y="22"/>
                    <a:pt x="79" y="22"/>
                  </a:cubicBezTo>
                  <a:cubicBezTo>
                    <a:pt x="80" y="20"/>
                    <a:pt x="80" y="19"/>
                    <a:pt x="79" y="18"/>
                  </a:cubicBezTo>
                  <a:cubicBezTo>
                    <a:pt x="76" y="14"/>
                    <a:pt x="73" y="11"/>
                    <a:pt x="69" y="8"/>
                  </a:cubicBezTo>
                  <a:cubicBezTo>
                    <a:pt x="68" y="8"/>
                    <a:pt x="67" y="7"/>
                    <a:pt x="66" y="8"/>
                  </a:cubicBezTo>
                  <a:cubicBezTo>
                    <a:pt x="59" y="11"/>
                    <a:pt x="59" y="11"/>
                    <a:pt x="59" y="11"/>
                  </a:cubicBezTo>
                  <a:cubicBezTo>
                    <a:pt x="58" y="11"/>
                    <a:pt x="57" y="10"/>
                    <a:pt x="56" y="10"/>
                  </a:cubicBezTo>
                  <a:cubicBezTo>
                    <a:pt x="53" y="3"/>
                    <a:pt x="53" y="3"/>
                    <a:pt x="53" y="3"/>
                  </a:cubicBezTo>
                  <a:cubicBezTo>
                    <a:pt x="53" y="2"/>
                    <a:pt x="52" y="1"/>
                    <a:pt x="50" y="0"/>
                  </a:cubicBezTo>
                  <a:cubicBezTo>
                    <a:pt x="45" y="0"/>
                    <a:pt x="42" y="0"/>
                    <a:pt x="37" y="0"/>
                  </a:cubicBezTo>
                  <a:cubicBezTo>
                    <a:pt x="35" y="1"/>
                    <a:pt x="34" y="2"/>
                    <a:pt x="34" y="3"/>
                  </a:cubicBezTo>
                  <a:cubicBezTo>
                    <a:pt x="31" y="10"/>
                    <a:pt x="31" y="10"/>
                    <a:pt x="31" y="10"/>
                  </a:cubicBezTo>
                  <a:cubicBezTo>
                    <a:pt x="30" y="10"/>
                    <a:pt x="29" y="11"/>
                    <a:pt x="28" y="11"/>
                  </a:cubicBezTo>
                  <a:cubicBezTo>
                    <a:pt x="21" y="8"/>
                    <a:pt x="21" y="8"/>
                    <a:pt x="21" y="8"/>
                  </a:cubicBezTo>
                  <a:cubicBezTo>
                    <a:pt x="20" y="7"/>
                    <a:pt x="19" y="8"/>
                    <a:pt x="18" y="8"/>
                  </a:cubicBezTo>
                  <a:cubicBezTo>
                    <a:pt x="14" y="11"/>
                    <a:pt x="11" y="14"/>
                    <a:pt x="8" y="18"/>
                  </a:cubicBezTo>
                  <a:cubicBezTo>
                    <a:pt x="7" y="19"/>
                    <a:pt x="7" y="20"/>
                    <a:pt x="8" y="22"/>
                  </a:cubicBezTo>
                  <a:cubicBezTo>
                    <a:pt x="11" y="28"/>
                    <a:pt x="11" y="28"/>
                    <a:pt x="11" y="28"/>
                  </a:cubicBezTo>
                  <a:cubicBezTo>
                    <a:pt x="10" y="29"/>
                    <a:pt x="10" y="31"/>
                    <a:pt x="9" y="32"/>
                  </a:cubicBezTo>
                  <a:cubicBezTo>
                    <a:pt x="3" y="34"/>
                    <a:pt x="3" y="34"/>
                    <a:pt x="3" y="34"/>
                  </a:cubicBezTo>
                  <a:cubicBezTo>
                    <a:pt x="1" y="35"/>
                    <a:pt x="0" y="36"/>
                    <a:pt x="0" y="37"/>
                  </a:cubicBezTo>
                  <a:cubicBezTo>
                    <a:pt x="0" y="40"/>
                    <a:pt x="0" y="42"/>
                    <a:pt x="0" y="44"/>
                  </a:cubicBezTo>
                  <a:cubicBezTo>
                    <a:pt x="0" y="46"/>
                    <a:pt x="0" y="48"/>
                    <a:pt x="0" y="50"/>
                  </a:cubicBezTo>
                  <a:cubicBezTo>
                    <a:pt x="0" y="52"/>
                    <a:pt x="1" y="53"/>
                    <a:pt x="3" y="53"/>
                  </a:cubicBezTo>
                  <a:cubicBezTo>
                    <a:pt x="9" y="56"/>
                    <a:pt x="9" y="56"/>
                    <a:pt x="9" y="56"/>
                  </a:cubicBezTo>
                  <a:cubicBezTo>
                    <a:pt x="10" y="57"/>
                    <a:pt x="10" y="58"/>
                    <a:pt x="11" y="59"/>
                  </a:cubicBezTo>
                  <a:cubicBezTo>
                    <a:pt x="8" y="66"/>
                    <a:pt x="8" y="66"/>
                    <a:pt x="8" y="66"/>
                  </a:cubicBezTo>
                  <a:cubicBezTo>
                    <a:pt x="7" y="67"/>
                    <a:pt x="7" y="69"/>
                    <a:pt x="8" y="70"/>
                  </a:cubicBezTo>
                  <a:cubicBezTo>
                    <a:pt x="11" y="73"/>
                    <a:pt x="14" y="77"/>
                    <a:pt x="18" y="79"/>
                  </a:cubicBezTo>
                  <a:cubicBezTo>
                    <a:pt x="19" y="80"/>
                    <a:pt x="20" y="80"/>
                    <a:pt x="21" y="80"/>
                  </a:cubicBezTo>
                  <a:cubicBezTo>
                    <a:pt x="28" y="76"/>
                    <a:pt x="28" y="76"/>
                    <a:pt x="28" y="76"/>
                  </a:cubicBezTo>
                  <a:cubicBezTo>
                    <a:pt x="29" y="77"/>
                    <a:pt x="30" y="77"/>
                    <a:pt x="31" y="78"/>
                  </a:cubicBezTo>
                  <a:cubicBezTo>
                    <a:pt x="34" y="85"/>
                    <a:pt x="34" y="85"/>
                    <a:pt x="34" y="85"/>
                  </a:cubicBezTo>
                  <a:cubicBezTo>
                    <a:pt x="34" y="86"/>
                    <a:pt x="35" y="87"/>
                    <a:pt x="37" y="87"/>
                  </a:cubicBezTo>
                  <a:cubicBezTo>
                    <a:pt x="39" y="88"/>
                    <a:pt x="41" y="88"/>
                    <a:pt x="43" y="88"/>
                  </a:cubicBezTo>
                  <a:cubicBezTo>
                    <a:pt x="46" y="88"/>
                    <a:pt x="48" y="88"/>
                    <a:pt x="50" y="87"/>
                  </a:cubicBezTo>
                  <a:cubicBezTo>
                    <a:pt x="52" y="87"/>
                    <a:pt x="53" y="86"/>
                    <a:pt x="53" y="85"/>
                  </a:cubicBezTo>
                  <a:cubicBezTo>
                    <a:pt x="56" y="78"/>
                    <a:pt x="56" y="78"/>
                    <a:pt x="56" y="78"/>
                  </a:cubicBezTo>
                  <a:cubicBezTo>
                    <a:pt x="57" y="77"/>
                    <a:pt x="58" y="77"/>
                    <a:pt x="59" y="76"/>
                  </a:cubicBezTo>
                  <a:cubicBezTo>
                    <a:pt x="66" y="80"/>
                    <a:pt x="66" y="80"/>
                    <a:pt x="66" y="80"/>
                  </a:cubicBezTo>
                  <a:cubicBezTo>
                    <a:pt x="67" y="80"/>
                    <a:pt x="68" y="80"/>
                    <a:pt x="69" y="79"/>
                  </a:cubicBezTo>
                  <a:cubicBezTo>
                    <a:pt x="73" y="77"/>
                    <a:pt x="76" y="73"/>
                    <a:pt x="79" y="70"/>
                  </a:cubicBezTo>
                  <a:cubicBezTo>
                    <a:pt x="80" y="69"/>
                    <a:pt x="80" y="67"/>
                    <a:pt x="79" y="66"/>
                  </a:cubicBezTo>
                  <a:cubicBezTo>
                    <a:pt x="76" y="59"/>
                    <a:pt x="76" y="59"/>
                    <a:pt x="76" y="59"/>
                  </a:cubicBezTo>
                  <a:cubicBezTo>
                    <a:pt x="77" y="58"/>
                    <a:pt x="77" y="57"/>
                    <a:pt x="77" y="56"/>
                  </a:cubicBezTo>
                  <a:cubicBezTo>
                    <a:pt x="84" y="53"/>
                    <a:pt x="84" y="53"/>
                    <a:pt x="84" y="53"/>
                  </a:cubicBezTo>
                  <a:cubicBezTo>
                    <a:pt x="86" y="53"/>
                    <a:pt x="87" y="52"/>
                    <a:pt x="87" y="50"/>
                  </a:cubicBezTo>
                  <a:cubicBezTo>
                    <a:pt x="87" y="48"/>
                    <a:pt x="87" y="46"/>
                    <a:pt x="87" y="44"/>
                  </a:cubicBezTo>
                  <a:cubicBezTo>
                    <a:pt x="87" y="42"/>
                    <a:pt x="87" y="40"/>
                    <a:pt x="87" y="37"/>
                  </a:cubicBezTo>
                  <a:close/>
                  <a:moveTo>
                    <a:pt x="80" y="47"/>
                  </a:moveTo>
                  <a:cubicBezTo>
                    <a:pt x="73" y="49"/>
                    <a:pt x="73" y="49"/>
                    <a:pt x="73" y="49"/>
                  </a:cubicBezTo>
                  <a:cubicBezTo>
                    <a:pt x="72" y="50"/>
                    <a:pt x="71" y="51"/>
                    <a:pt x="71" y="52"/>
                  </a:cubicBezTo>
                  <a:cubicBezTo>
                    <a:pt x="70" y="54"/>
                    <a:pt x="70" y="56"/>
                    <a:pt x="69" y="57"/>
                  </a:cubicBezTo>
                  <a:cubicBezTo>
                    <a:pt x="68" y="58"/>
                    <a:pt x="68" y="60"/>
                    <a:pt x="68" y="61"/>
                  </a:cubicBezTo>
                  <a:cubicBezTo>
                    <a:pt x="71" y="67"/>
                    <a:pt x="71" y="67"/>
                    <a:pt x="71" y="67"/>
                  </a:cubicBezTo>
                  <a:cubicBezTo>
                    <a:pt x="70" y="69"/>
                    <a:pt x="68" y="70"/>
                    <a:pt x="67" y="72"/>
                  </a:cubicBezTo>
                  <a:cubicBezTo>
                    <a:pt x="61" y="69"/>
                    <a:pt x="61" y="69"/>
                    <a:pt x="61" y="69"/>
                  </a:cubicBezTo>
                  <a:cubicBezTo>
                    <a:pt x="59" y="68"/>
                    <a:pt x="58" y="68"/>
                    <a:pt x="57" y="69"/>
                  </a:cubicBezTo>
                  <a:cubicBezTo>
                    <a:pt x="55" y="70"/>
                    <a:pt x="54" y="71"/>
                    <a:pt x="52" y="71"/>
                  </a:cubicBezTo>
                  <a:cubicBezTo>
                    <a:pt x="50" y="71"/>
                    <a:pt x="50" y="72"/>
                    <a:pt x="49" y="74"/>
                  </a:cubicBezTo>
                  <a:cubicBezTo>
                    <a:pt x="47" y="80"/>
                    <a:pt x="47" y="80"/>
                    <a:pt x="47" y="80"/>
                  </a:cubicBezTo>
                  <a:cubicBezTo>
                    <a:pt x="44" y="80"/>
                    <a:pt x="43" y="80"/>
                    <a:pt x="40" y="80"/>
                  </a:cubicBezTo>
                  <a:cubicBezTo>
                    <a:pt x="38" y="74"/>
                    <a:pt x="38" y="74"/>
                    <a:pt x="38" y="74"/>
                  </a:cubicBezTo>
                  <a:cubicBezTo>
                    <a:pt x="37" y="72"/>
                    <a:pt x="37" y="71"/>
                    <a:pt x="35" y="71"/>
                  </a:cubicBezTo>
                  <a:cubicBezTo>
                    <a:pt x="33" y="71"/>
                    <a:pt x="32" y="70"/>
                    <a:pt x="30" y="69"/>
                  </a:cubicBezTo>
                  <a:cubicBezTo>
                    <a:pt x="29" y="68"/>
                    <a:pt x="28" y="68"/>
                    <a:pt x="26" y="69"/>
                  </a:cubicBezTo>
                  <a:cubicBezTo>
                    <a:pt x="20" y="72"/>
                    <a:pt x="20" y="72"/>
                    <a:pt x="20" y="72"/>
                  </a:cubicBezTo>
                  <a:cubicBezTo>
                    <a:pt x="19" y="70"/>
                    <a:pt x="17" y="69"/>
                    <a:pt x="16" y="67"/>
                  </a:cubicBezTo>
                  <a:cubicBezTo>
                    <a:pt x="18" y="61"/>
                    <a:pt x="18" y="61"/>
                    <a:pt x="18" y="61"/>
                  </a:cubicBezTo>
                  <a:cubicBezTo>
                    <a:pt x="19" y="60"/>
                    <a:pt x="19" y="58"/>
                    <a:pt x="18" y="57"/>
                  </a:cubicBezTo>
                  <a:cubicBezTo>
                    <a:pt x="17" y="56"/>
                    <a:pt x="17" y="54"/>
                    <a:pt x="16" y="52"/>
                  </a:cubicBezTo>
                  <a:cubicBezTo>
                    <a:pt x="16" y="51"/>
                    <a:pt x="15" y="50"/>
                    <a:pt x="14" y="49"/>
                  </a:cubicBezTo>
                  <a:cubicBezTo>
                    <a:pt x="7" y="47"/>
                    <a:pt x="7" y="47"/>
                    <a:pt x="7" y="47"/>
                  </a:cubicBezTo>
                  <a:cubicBezTo>
                    <a:pt x="7" y="46"/>
                    <a:pt x="7" y="45"/>
                    <a:pt x="7" y="44"/>
                  </a:cubicBezTo>
                  <a:cubicBezTo>
                    <a:pt x="7" y="43"/>
                    <a:pt x="7" y="42"/>
                    <a:pt x="7" y="40"/>
                  </a:cubicBezTo>
                  <a:cubicBezTo>
                    <a:pt x="14" y="38"/>
                    <a:pt x="14" y="38"/>
                    <a:pt x="14" y="38"/>
                  </a:cubicBezTo>
                  <a:cubicBezTo>
                    <a:pt x="15" y="38"/>
                    <a:pt x="16" y="37"/>
                    <a:pt x="16" y="36"/>
                  </a:cubicBezTo>
                  <a:cubicBezTo>
                    <a:pt x="17" y="34"/>
                    <a:pt x="17" y="32"/>
                    <a:pt x="18" y="30"/>
                  </a:cubicBezTo>
                  <a:cubicBezTo>
                    <a:pt x="19" y="29"/>
                    <a:pt x="19" y="28"/>
                    <a:pt x="18" y="27"/>
                  </a:cubicBezTo>
                  <a:cubicBezTo>
                    <a:pt x="16" y="21"/>
                    <a:pt x="16" y="21"/>
                    <a:pt x="16" y="21"/>
                  </a:cubicBezTo>
                  <a:cubicBezTo>
                    <a:pt x="17" y="19"/>
                    <a:pt x="19" y="17"/>
                    <a:pt x="20" y="16"/>
                  </a:cubicBezTo>
                  <a:cubicBezTo>
                    <a:pt x="26" y="19"/>
                    <a:pt x="26" y="19"/>
                    <a:pt x="26" y="19"/>
                  </a:cubicBezTo>
                  <a:cubicBezTo>
                    <a:pt x="28" y="19"/>
                    <a:pt x="29" y="19"/>
                    <a:pt x="30" y="19"/>
                  </a:cubicBezTo>
                  <a:cubicBezTo>
                    <a:pt x="32" y="18"/>
                    <a:pt x="33" y="17"/>
                    <a:pt x="35" y="16"/>
                  </a:cubicBezTo>
                  <a:cubicBezTo>
                    <a:pt x="37" y="16"/>
                    <a:pt x="37" y="15"/>
                    <a:pt x="38" y="14"/>
                  </a:cubicBezTo>
                  <a:cubicBezTo>
                    <a:pt x="40" y="8"/>
                    <a:pt x="40" y="8"/>
                    <a:pt x="40" y="8"/>
                  </a:cubicBezTo>
                  <a:cubicBezTo>
                    <a:pt x="42" y="7"/>
                    <a:pt x="44" y="7"/>
                    <a:pt x="47" y="8"/>
                  </a:cubicBezTo>
                  <a:cubicBezTo>
                    <a:pt x="49" y="14"/>
                    <a:pt x="49" y="14"/>
                    <a:pt x="49" y="14"/>
                  </a:cubicBezTo>
                  <a:cubicBezTo>
                    <a:pt x="50" y="15"/>
                    <a:pt x="50" y="16"/>
                    <a:pt x="52" y="16"/>
                  </a:cubicBezTo>
                  <a:cubicBezTo>
                    <a:pt x="54" y="17"/>
                    <a:pt x="55" y="18"/>
                    <a:pt x="57" y="19"/>
                  </a:cubicBezTo>
                  <a:cubicBezTo>
                    <a:pt x="58" y="19"/>
                    <a:pt x="59" y="19"/>
                    <a:pt x="61" y="19"/>
                  </a:cubicBezTo>
                  <a:cubicBezTo>
                    <a:pt x="67" y="16"/>
                    <a:pt x="67" y="16"/>
                    <a:pt x="67" y="16"/>
                  </a:cubicBezTo>
                  <a:cubicBezTo>
                    <a:pt x="68" y="17"/>
                    <a:pt x="70" y="19"/>
                    <a:pt x="71" y="21"/>
                  </a:cubicBezTo>
                  <a:cubicBezTo>
                    <a:pt x="68" y="27"/>
                    <a:pt x="68" y="27"/>
                    <a:pt x="68" y="27"/>
                  </a:cubicBezTo>
                  <a:cubicBezTo>
                    <a:pt x="68" y="28"/>
                    <a:pt x="68" y="29"/>
                    <a:pt x="69" y="30"/>
                  </a:cubicBezTo>
                  <a:cubicBezTo>
                    <a:pt x="70" y="32"/>
                    <a:pt x="70" y="34"/>
                    <a:pt x="71" y="36"/>
                  </a:cubicBezTo>
                  <a:cubicBezTo>
                    <a:pt x="71" y="37"/>
                    <a:pt x="72" y="38"/>
                    <a:pt x="73" y="38"/>
                  </a:cubicBezTo>
                  <a:cubicBezTo>
                    <a:pt x="80" y="40"/>
                    <a:pt x="80" y="40"/>
                    <a:pt x="80" y="40"/>
                  </a:cubicBezTo>
                  <a:cubicBezTo>
                    <a:pt x="80" y="42"/>
                    <a:pt x="80" y="43"/>
                    <a:pt x="80" y="44"/>
                  </a:cubicBezTo>
                  <a:cubicBezTo>
                    <a:pt x="80" y="45"/>
                    <a:pt x="80" y="46"/>
                    <a:pt x="80"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62" name="Freeform 32"/>
            <p:cNvSpPr>
              <a:spLocks noEditPoints="1"/>
            </p:cNvSpPr>
            <p:nvPr/>
          </p:nvSpPr>
          <p:spPr bwMode="auto">
            <a:xfrm>
              <a:off x="50" y="48"/>
              <a:ext cx="67" cy="67"/>
            </a:xfrm>
            <a:custGeom>
              <a:avLst/>
              <a:gdLst>
                <a:gd name="T0" fmla="*/ 17 w 35"/>
                <a:gd name="T1" fmla="*/ 0 h 35"/>
                <a:gd name="T2" fmla="*/ 0 w 35"/>
                <a:gd name="T3" fmla="*/ 18 h 35"/>
                <a:gd name="T4" fmla="*/ 17 w 35"/>
                <a:gd name="T5" fmla="*/ 35 h 35"/>
                <a:gd name="T6" fmla="*/ 35 w 35"/>
                <a:gd name="T7" fmla="*/ 18 h 35"/>
                <a:gd name="T8" fmla="*/ 17 w 35"/>
                <a:gd name="T9" fmla="*/ 0 h 35"/>
                <a:gd name="T10" fmla="*/ 17 w 35"/>
                <a:gd name="T11" fmla="*/ 28 h 35"/>
                <a:gd name="T12" fmla="*/ 8 w 35"/>
                <a:gd name="T13" fmla="*/ 18 h 35"/>
                <a:gd name="T14" fmla="*/ 17 w 35"/>
                <a:gd name="T15" fmla="*/ 8 h 35"/>
                <a:gd name="T16" fmla="*/ 27 w 35"/>
                <a:gd name="T17" fmla="*/ 18 h 35"/>
                <a:gd name="T18" fmla="*/ 17 w 35"/>
                <a:gd name="T19"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17" y="0"/>
                  </a:moveTo>
                  <a:cubicBezTo>
                    <a:pt x="8" y="0"/>
                    <a:pt x="0" y="8"/>
                    <a:pt x="0" y="18"/>
                  </a:cubicBezTo>
                  <a:cubicBezTo>
                    <a:pt x="0" y="28"/>
                    <a:pt x="8" y="35"/>
                    <a:pt x="17" y="35"/>
                  </a:cubicBezTo>
                  <a:cubicBezTo>
                    <a:pt x="27" y="35"/>
                    <a:pt x="35" y="28"/>
                    <a:pt x="35" y="18"/>
                  </a:cubicBezTo>
                  <a:cubicBezTo>
                    <a:pt x="35" y="8"/>
                    <a:pt x="27" y="0"/>
                    <a:pt x="17" y="0"/>
                  </a:cubicBezTo>
                  <a:close/>
                  <a:moveTo>
                    <a:pt x="17" y="28"/>
                  </a:moveTo>
                  <a:cubicBezTo>
                    <a:pt x="12" y="28"/>
                    <a:pt x="8" y="23"/>
                    <a:pt x="8" y="18"/>
                  </a:cubicBezTo>
                  <a:cubicBezTo>
                    <a:pt x="8" y="12"/>
                    <a:pt x="12" y="8"/>
                    <a:pt x="17" y="8"/>
                  </a:cubicBezTo>
                  <a:cubicBezTo>
                    <a:pt x="23" y="8"/>
                    <a:pt x="27" y="12"/>
                    <a:pt x="27" y="18"/>
                  </a:cubicBezTo>
                  <a:cubicBezTo>
                    <a:pt x="27" y="23"/>
                    <a:pt x="23" y="28"/>
                    <a:pt x="17"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grpSp>
      <p:grpSp>
        <p:nvGrpSpPr>
          <p:cNvPr id="63" name="Group 33"/>
          <p:cNvGrpSpPr/>
          <p:nvPr/>
        </p:nvGrpSpPr>
        <p:grpSpPr bwMode="auto">
          <a:xfrm>
            <a:off x="5810251" y="2426759"/>
            <a:ext cx="351367" cy="355600"/>
            <a:chOff x="0" y="0"/>
            <a:chExt cx="166" cy="168"/>
          </a:xfrm>
        </p:grpSpPr>
        <p:sp>
          <p:nvSpPr>
            <p:cNvPr id="64" name="Freeform 34"/>
            <p:cNvSpPr/>
            <p:nvPr/>
          </p:nvSpPr>
          <p:spPr bwMode="auto">
            <a:xfrm>
              <a:off x="0" y="0"/>
              <a:ext cx="166" cy="120"/>
            </a:xfrm>
            <a:custGeom>
              <a:avLst/>
              <a:gdLst>
                <a:gd name="T0" fmla="*/ 67 w 87"/>
                <a:gd name="T1" fmla="*/ 23 h 63"/>
                <a:gd name="T2" fmla="*/ 63 w 87"/>
                <a:gd name="T3" fmla="*/ 24 h 63"/>
                <a:gd name="T4" fmla="*/ 63 w 87"/>
                <a:gd name="T5" fmla="*/ 22 h 63"/>
                <a:gd name="T6" fmla="*/ 41 w 87"/>
                <a:gd name="T7" fmla="*/ 0 h 63"/>
                <a:gd name="T8" fmla="*/ 20 w 87"/>
                <a:gd name="T9" fmla="*/ 18 h 63"/>
                <a:gd name="T10" fmla="*/ 14 w 87"/>
                <a:gd name="T11" fmla="*/ 19 h 63"/>
                <a:gd name="T12" fmla="*/ 14 w 87"/>
                <a:gd name="T13" fmla="*/ 19 h 63"/>
                <a:gd name="T14" fmla="*/ 5 w 87"/>
                <a:gd name="T15" fmla="*/ 32 h 63"/>
                <a:gd name="T16" fmla="*/ 6 w 87"/>
                <a:gd name="T17" fmla="*/ 38 h 63"/>
                <a:gd name="T18" fmla="*/ 0 w 87"/>
                <a:gd name="T19" fmla="*/ 50 h 63"/>
                <a:gd name="T20" fmla="*/ 14 w 87"/>
                <a:gd name="T21" fmla="*/ 63 h 63"/>
                <a:gd name="T22" fmla="*/ 28 w 87"/>
                <a:gd name="T23" fmla="*/ 63 h 63"/>
                <a:gd name="T24" fmla="*/ 32 w 87"/>
                <a:gd name="T25" fmla="*/ 60 h 63"/>
                <a:gd name="T26" fmla="*/ 28 w 87"/>
                <a:gd name="T27" fmla="*/ 56 h 63"/>
                <a:gd name="T28" fmla="*/ 14 w 87"/>
                <a:gd name="T29" fmla="*/ 56 h 63"/>
                <a:gd name="T30" fmla="*/ 8 w 87"/>
                <a:gd name="T31" fmla="*/ 50 h 63"/>
                <a:gd name="T32" fmla="*/ 13 w 87"/>
                <a:gd name="T33" fmla="*/ 43 h 63"/>
                <a:gd name="T34" fmla="*/ 16 w 87"/>
                <a:gd name="T35" fmla="*/ 41 h 63"/>
                <a:gd name="T36" fmla="*/ 15 w 87"/>
                <a:gd name="T37" fmla="*/ 37 h 63"/>
                <a:gd name="T38" fmla="*/ 13 w 87"/>
                <a:gd name="T39" fmla="*/ 32 h 63"/>
                <a:gd name="T40" fmla="*/ 17 w 87"/>
                <a:gd name="T41" fmla="*/ 26 h 63"/>
                <a:gd name="T42" fmla="*/ 17 w 87"/>
                <a:gd name="T43" fmla="*/ 26 h 63"/>
                <a:gd name="T44" fmla="*/ 22 w 87"/>
                <a:gd name="T45" fmla="*/ 27 h 63"/>
                <a:gd name="T46" fmla="*/ 26 w 87"/>
                <a:gd name="T47" fmla="*/ 26 h 63"/>
                <a:gd name="T48" fmla="*/ 28 w 87"/>
                <a:gd name="T49" fmla="*/ 23 h 63"/>
                <a:gd name="T50" fmla="*/ 27 w 87"/>
                <a:gd name="T51" fmla="*/ 22 h 63"/>
                <a:gd name="T52" fmla="*/ 27 w 87"/>
                <a:gd name="T53" fmla="*/ 22 h 63"/>
                <a:gd name="T54" fmla="*/ 41 w 87"/>
                <a:gd name="T55" fmla="*/ 8 h 63"/>
                <a:gd name="T56" fmla="*/ 55 w 87"/>
                <a:gd name="T57" fmla="*/ 22 h 63"/>
                <a:gd name="T58" fmla="*/ 53 w 87"/>
                <a:gd name="T59" fmla="*/ 29 h 63"/>
                <a:gd name="T60" fmla="*/ 54 w 87"/>
                <a:gd name="T61" fmla="*/ 34 h 63"/>
                <a:gd name="T62" fmla="*/ 59 w 87"/>
                <a:gd name="T63" fmla="*/ 34 h 63"/>
                <a:gd name="T64" fmla="*/ 67 w 87"/>
                <a:gd name="T65" fmla="*/ 31 h 63"/>
                <a:gd name="T66" fmla="*/ 79 w 87"/>
                <a:gd name="T67" fmla="*/ 43 h 63"/>
                <a:gd name="T68" fmla="*/ 67 w 87"/>
                <a:gd name="T69" fmla="*/ 56 h 63"/>
                <a:gd name="T70" fmla="*/ 59 w 87"/>
                <a:gd name="T71" fmla="*/ 56 h 63"/>
                <a:gd name="T72" fmla="*/ 55 w 87"/>
                <a:gd name="T73" fmla="*/ 60 h 63"/>
                <a:gd name="T74" fmla="*/ 59 w 87"/>
                <a:gd name="T75" fmla="*/ 63 h 63"/>
                <a:gd name="T76" fmla="*/ 67 w 87"/>
                <a:gd name="T77" fmla="*/ 63 h 63"/>
                <a:gd name="T78" fmla="*/ 87 w 87"/>
                <a:gd name="T79" fmla="*/ 43 h 63"/>
                <a:gd name="T80" fmla="*/ 67 w 87"/>
                <a:gd name="T81" fmla="*/ 2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 h="63">
                  <a:moveTo>
                    <a:pt x="67" y="23"/>
                  </a:moveTo>
                  <a:cubicBezTo>
                    <a:pt x="65" y="23"/>
                    <a:pt x="64" y="24"/>
                    <a:pt x="63" y="24"/>
                  </a:cubicBezTo>
                  <a:cubicBezTo>
                    <a:pt x="63" y="23"/>
                    <a:pt x="63" y="23"/>
                    <a:pt x="63" y="22"/>
                  </a:cubicBezTo>
                  <a:cubicBezTo>
                    <a:pt x="63" y="10"/>
                    <a:pt x="53" y="0"/>
                    <a:pt x="41" y="0"/>
                  </a:cubicBezTo>
                  <a:cubicBezTo>
                    <a:pt x="31" y="0"/>
                    <a:pt x="22" y="8"/>
                    <a:pt x="20" y="18"/>
                  </a:cubicBezTo>
                  <a:cubicBezTo>
                    <a:pt x="18" y="18"/>
                    <a:pt x="16" y="18"/>
                    <a:pt x="14" y="19"/>
                  </a:cubicBezTo>
                  <a:cubicBezTo>
                    <a:pt x="14" y="19"/>
                    <a:pt x="14" y="19"/>
                    <a:pt x="14" y="19"/>
                  </a:cubicBezTo>
                  <a:cubicBezTo>
                    <a:pt x="9" y="21"/>
                    <a:pt x="5" y="26"/>
                    <a:pt x="5" y="32"/>
                  </a:cubicBezTo>
                  <a:cubicBezTo>
                    <a:pt x="5" y="34"/>
                    <a:pt x="6" y="36"/>
                    <a:pt x="6" y="38"/>
                  </a:cubicBezTo>
                  <a:cubicBezTo>
                    <a:pt x="3" y="41"/>
                    <a:pt x="0" y="45"/>
                    <a:pt x="0" y="50"/>
                  </a:cubicBezTo>
                  <a:cubicBezTo>
                    <a:pt x="0" y="57"/>
                    <a:pt x="6" y="63"/>
                    <a:pt x="14" y="63"/>
                  </a:cubicBezTo>
                  <a:cubicBezTo>
                    <a:pt x="28" y="63"/>
                    <a:pt x="28" y="63"/>
                    <a:pt x="28" y="63"/>
                  </a:cubicBezTo>
                  <a:cubicBezTo>
                    <a:pt x="30" y="63"/>
                    <a:pt x="32" y="62"/>
                    <a:pt x="32" y="60"/>
                  </a:cubicBezTo>
                  <a:cubicBezTo>
                    <a:pt x="32" y="58"/>
                    <a:pt x="30" y="56"/>
                    <a:pt x="28" y="56"/>
                  </a:cubicBezTo>
                  <a:cubicBezTo>
                    <a:pt x="14" y="56"/>
                    <a:pt x="14" y="56"/>
                    <a:pt x="14" y="56"/>
                  </a:cubicBezTo>
                  <a:cubicBezTo>
                    <a:pt x="10" y="56"/>
                    <a:pt x="8" y="53"/>
                    <a:pt x="8" y="50"/>
                  </a:cubicBezTo>
                  <a:cubicBezTo>
                    <a:pt x="8" y="47"/>
                    <a:pt x="10" y="44"/>
                    <a:pt x="13" y="43"/>
                  </a:cubicBezTo>
                  <a:cubicBezTo>
                    <a:pt x="15" y="43"/>
                    <a:pt x="16" y="42"/>
                    <a:pt x="16" y="41"/>
                  </a:cubicBezTo>
                  <a:cubicBezTo>
                    <a:pt x="17" y="39"/>
                    <a:pt x="16" y="38"/>
                    <a:pt x="15" y="37"/>
                  </a:cubicBezTo>
                  <a:cubicBezTo>
                    <a:pt x="13" y="36"/>
                    <a:pt x="13" y="34"/>
                    <a:pt x="13" y="32"/>
                  </a:cubicBezTo>
                  <a:cubicBezTo>
                    <a:pt x="13" y="29"/>
                    <a:pt x="14" y="27"/>
                    <a:pt x="17" y="26"/>
                  </a:cubicBezTo>
                  <a:cubicBezTo>
                    <a:pt x="17" y="26"/>
                    <a:pt x="17" y="26"/>
                    <a:pt x="17" y="26"/>
                  </a:cubicBezTo>
                  <a:cubicBezTo>
                    <a:pt x="18" y="25"/>
                    <a:pt x="20" y="26"/>
                    <a:pt x="22" y="27"/>
                  </a:cubicBezTo>
                  <a:cubicBezTo>
                    <a:pt x="23" y="27"/>
                    <a:pt x="25" y="27"/>
                    <a:pt x="26" y="26"/>
                  </a:cubicBezTo>
                  <a:cubicBezTo>
                    <a:pt x="27" y="26"/>
                    <a:pt x="28" y="24"/>
                    <a:pt x="28" y="23"/>
                  </a:cubicBezTo>
                  <a:cubicBezTo>
                    <a:pt x="27" y="23"/>
                    <a:pt x="27" y="22"/>
                    <a:pt x="27" y="22"/>
                  </a:cubicBezTo>
                  <a:cubicBezTo>
                    <a:pt x="27" y="22"/>
                    <a:pt x="27" y="22"/>
                    <a:pt x="27" y="22"/>
                  </a:cubicBezTo>
                  <a:cubicBezTo>
                    <a:pt x="27" y="14"/>
                    <a:pt x="34" y="8"/>
                    <a:pt x="41" y="8"/>
                  </a:cubicBezTo>
                  <a:cubicBezTo>
                    <a:pt x="49" y="8"/>
                    <a:pt x="55" y="14"/>
                    <a:pt x="55" y="22"/>
                  </a:cubicBezTo>
                  <a:cubicBezTo>
                    <a:pt x="55" y="24"/>
                    <a:pt x="55" y="27"/>
                    <a:pt x="53" y="29"/>
                  </a:cubicBezTo>
                  <a:cubicBezTo>
                    <a:pt x="52" y="31"/>
                    <a:pt x="53" y="33"/>
                    <a:pt x="54" y="34"/>
                  </a:cubicBezTo>
                  <a:cubicBezTo>
                    <a:pt x="55" y="35"/>
                    <a:pt x="57" y="35"/>
                    <a:pt x="59" y="34"/>
                  </a:cubicBezTo>
                  <a:cubicBezTo>
                    <a:pt x="60" y="33"/>
                    <a:pt x="63" y="31"/>
                    <a:pt x="67" y="31"/>
                  </a:cubicBezTo>
                  <a:cubicBezTo>
                    <a:pt x="74" y="31"/>
                    <a:pt x="79" y="37"/>
                    <a:pt x="79" y="43"/>
                  </a:cubicBezTo>
                  <a:cubicBezTo>
                    <a:pt x="79" y="50"/>
                    <a:pt x="74" y="56"/>
                    <a:pt x="67" y="56"/>
                  </a:cubicBezTo>
                  <a:cubicBezTo>
                    <a:pt x="59" y="56"/>
                    <a:pt x="59" y="56"/>
                    <a:pt x="59" y="56"/>
                  </a:cubicBezTo>
                  <a:cubicBezTo>
                    <a:pt x="56" y="56"/>
                    <a:pt x="55" y="58"/>
                    <a:pt x="55" y="60"/>
                  </a:cubicBezTo>
                  <a:cubicBezTo>
                    <a:pt x="55" y="62"/>
                    <a:pt x="56" y="63"/>
                    <a:pt x="59" y="63"/>
                  </a:cubicBezTo>
                  <a:cubicBezTo>
                    <a:pt x="67" y="63"/>
                    <a:pt x="67" y="63"/>
                    <a:pt x="67" y="63"/>
                  </a:cubicBezTo>
                  <a:cubicBezTo>
                    <a:pt x="78" y="63"/>
                    <a:pt x="87" y="54"/>
                    <a:pt x="87" y="43"/>
                  </a:cubicBezTo>
                  <a:cubicBezTo>
                    <a:pt x="87" y="32"/>
                    <a:pt x="78" y="23"/>
                    <a:pt x="67"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65" name="Freeform 35"/>
            <p:cNvSpPr/>
            <p:nvPr/>
          </p:nvSpPr>
          <p:spPr bwMode="auto">
            <a:xfrm>
              <a:off x="51" y="69"/>
              <a:ext cx="63" cy="99"/>
            </a:xfrm>
            <a:custGeom>
              <a:avLst/>
              <a:gdLst>
                <a:gd name="T0" fmla="*/ 27 w 33"/>
                <a:gd name="T1" fmla="*/ 33 h 52"/>
                <a:gd name="T2" fmla="*/ 20 w 33"/>
                <a:gd name="T3" fmla="*/ 39 h 52"/>
                <a:gd name="T4" fmla="*/ 20 w 33"/>
                <a:gd name="T5" fmla="*/ 3 h 52"/>
                <a:gd name="T6" fmla="*/ 16 w 33"/>
                <a:gd name="T7" fmla="*/ 0 h 52"/>
                <a:gd name="T8" fmla="*/ 13 w 33"/>
                <a:gd name="T9" fmla="*/ 3 h 52"/>
                <a:gd name="T10" fmla="*/ 13 w 33"/>
                <a:gd name="T11" fmla="*/ 39 h 52"/>
                <a:gd name="T12" fmla="*/ 6 w 33"/>
                <a:gd name="T13" fmla="*/ 33 h 52"/>
                <a:gd name="T14" fmla="*/ 1 w 33"/>
                <a:gd name="T15" fmla="*/ 33 h 52"/>
                <a:gd name="T16" fmla="*/ 1 w 33"/>
                <a:gd name="T17" fmla="*/ 38 h 52"/>
                <a:gd name="T18" fmla="*/ 14 w 33"/>
                <a:gd name="T19" fmla="*/ 51 h 52"/>
                <a:gd name="T20" fmla="*/ 16 w 33"/>
                <a:gd name="T21" fmla="*/ 52 h 52"/>
                <a:gd name="T22" fmla="*/ 19 w 33"/>
                <a:gd name="T23" fmla="*/ 51 h 52"/>
                <a:gd name="T24" fmla="*/ 32 w 33"/>
                <a:gd name="T25" fmla="*/ 38 h 52"/>
                <a:gd name="T26" fmla="*/ 32 w 33"/>
                <a:gd name="T27" fmla="*/ 33 h 52"/>
                <a:gd name="T28" fmla="*/ 27 w 33"/>
                <a:gd name="T29" fmla="*/ 3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52">
                  <a:moveTo>
                    <a:pt x="27" y="33"/>
                  </a:moveTo>
                  <a:cubicBezTo>
                    <a:pt x="20" y="39"/>
                    <a:pt x="20" y="39"/>
                    <a:pt x="20" y="39"/>
                  </a:cubicBezTo>
                  <a:cubicBezTo>
                    <a:pt x="20" y="3"/>
                    <a:pt x="20" y="3"/>
                    <a:pt x="20" y="3"/>
                  </a:cubicBezTo>
                  <a:cubicBezTo>
                    <a:pt x="20" y="1"/>
                    <a:pt x="19" y="0"/>
                    <a:pt x="16" y="0"/>
                  </a:cubicBezTo>
                  <a:cubicBezTo>
                    <a:pt x="14" y="0"/>
                    <a:pt x="13" y="1"/>
                    <a:pt x="13" y="3"/>
                  </a:cubicBezTo>
                  <a:cubicBezTo>
                    <a:pt x="13" y="39"/>
                    <a:pt x="13" y="39"/>
                    <a:pt x="13" y="39"/>
                  </a:cubicBezTo>
                  <a:cubicBezTo>
                    <a:pt x="6" y="33"/>
                    <a:pt x="6" y="33"/>
                    <a:pt x="6" y="33"/>
                  </a:cubicBezTo>
                  <a:cubicBezTo>
                    <a:pt x="5" y="32"/>
                    <a:pt x="2" y="32"/>
                    <a:pt x="1" y="33"/>
                  </a:cubicBezTo>
                  <a:cubicBezTo>
                    <a:pt x="0" y="34"/>
                    <a:pt x="0" y="37"/>
                    <a:pt x="1" y="38"/>
                  </a:cubicBezTo>
                  <a:cubicBezTo>
                    <a:pt x="14" y="51"/>
                    <a:pt x="14" y="51"/>
                    <a:pt x="14" y="51"/>
                  </a:cubicBezTo>
                  <a:cubicBezTo>
                    <a:pt x="15" y="52"/>
                    <a:pt x="15" y="52"/>
                    <a:pt x="16" y="52"/>
                  </a:cubicBezTo>
                  <a:cubicBezTo>
                    <a:pt x="17" y="52"/>
                    <a:pt x="18" y="52"/>
                    <a:pt x="19" y="51"/>
                  </a:cubicBezTo>
                  <a:cubicBezTo>
                    <a:pt x="32" y="38"/>
                    <a:pt x="32" y="38"/>
                    <a:pt x="32" y="38"/>
                  </a:cubicBezTo>
                  <a:cubicBezTo>
                    <a:pt x="33" y="37"/>
                    <a:pt x="33" y="34"/>
                    <a:pt x="32" y="33"/>
                  </a:cubicBezTo>
                  <a:cubicBezTo>
                    <a:pt x="30" y="32"/>
                    <a:pt x="28" y="32"/>
                    <a:pt x="27" y="3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grpSp>
      <p:sp>
        <p:nvSpPr>
          <p:cNvPr id="66" name="Freeform 36"/>
          <p:cNvSpPr>
            <a:spLocks noEditPoints="1"/>
          </p:cNvSpPr>
          <p:nvPr/>
        </p:nvSpPr>
        <p:spPr bwMode="auto">
          <a:xfrm>
            <a:off x="4413251" y="2769659"/>
            <a:ext cx="357716" cy="247651"/>
          </a:xfrm>
          <a:custGeom>
            <a:avLst/>
            <a:gdLst>
              <a:gd name="T0" fmla="*/ 84 w 88"/>
              <a:gd name="T1" fmla="*/ 7 h 61"/>
              <a:gd name="T2" fmla="*/ 76 w 88"/>
              <a:gd name="T3" fmla="*/ 4 h 61"/>
              <a:gd name="T4" fmla="*/ 68 w 88"/>
              <a:gd name="T5" fmla="*/ 7 h 61"/>
              <a:gd name="T6" fmla="*/ 64 w 88"/>
              <a:gd name="T7" fmla="*/ 15 h 61"/>
              <a:gd name="T8" fmla="*/ 65 w 88"/>
              <a:gd name="T9" fmla="*/ 20 h 61"/>
              <a:gd name="T10" fmla="*/ 51 w 88"/>
              <a:gd name="T11" fmla="*/ 33 h 61"/>
              <a:gd name="T12" fmla="*/ 43 w 88"/>
              <a:gd name="T13" fmla="*/ 31 h 61"/>
              <a:gd name="T14" fmla="*/ 36 w 88"/>
              <a:gd name="T15" fmla="*/ 33 h 61"/>
              <a:gd name="T16" fmla="*/ 25 w 88"/>
              <a:gd name="T17" fmla="*/ 21 h 61"/>
              <a:gd name="T18" fmla="*/ 23 w 88"/>
              <a:gd name="T19" fmla="*/ 4 h 61"/>
              <a:gd name="T20" fmla="*/ 14 w 88"/>
              <a:gd name="T21" fmla="*/ 0 h 61"/>
              <a:gd name="T22" fmla="*/ 4 w 88"/>
              <a:gd name="T23" fmla="*/ 4 h 61"/>
              <a:gd name="T24" fmla="*/ 0 w 88"/>
              <a:gd name="T25" fmla="*/ 14 h 61"/>
              <a:gd name="T26" fmla="*/ 4 w 88"/>
              <a:gd name="T27" fmla="*/ 23 h 61"/>
              <a:gd name="T28" fmla="*/ 14 w 88"/>
              <a:gd name="T29" fmla="*/ 27 h 61"/>
              <a:gd name="T30" fmla="*/ 20 w 88"/>
              <a:gd name="T31" fmla="*/ 26 h 61"/>
              <a:gd name="T32" fmla="*/ 30 w 88"/>
              <a:gd name="T33" fmla="*/ 38 h 61"/>
              <a:gd name="T34" fmla="*/ 33 w 88"/>
              <a:gd name="T35" fmla="*/ 56 h 61"/>
              <a:gd name="T36" fmla="*/ 43 w 88"/>
              <a:gd name="T37" fmla="*/ 61 h 61"/>
              <a:gd name="T38" fmla="*/ 54 w 88"/>
              <a:gd name="T39" fmla="*/ 56 h 61"/>
              <a:gd name="T40" fmla="*/ 56 w 88"/>
              <a:gd name="T41" fmla="*/ 38 h 61"/>
              <a:gd name="T42" fmla="*/ 71 w 88"/>
              <a:gd name="T43" fmla="*/ 26 h 61"/>
              <a:gd name="T44" fmla="*/ 76 w 88"/>
              <a:gd name="T45" fmla="*/ 27 h 61"/>
              <a:gd name="T46" fmla="*/ 84 w 88"/>
              <a:gd name="T47" fmla="*/ 24 h 61"/>
              <a:gd name="T48" fmla="*/ 88 w 88"/>
              <a:gd name="T49" fmla="*/ 15 h 61"/>
              <a:gd name="T50" fmla="*/ 84 w 88"/>
              <a:gd name="T51" fmla="*/ 7 h 61"/>
              <a:gd name="T52" fmla="*/ 9 w 88"/>
              <a:gd name="T53" fmla="*/ 18 h 61"/>
              <a:gd name="T54" fmla="*/ 7 w 88"/>
              <a:gd name="T55" fmla="*/ 14 h 61"/>
              <a:gd name="T56" fmla="*/ 9 w 88"/>
              <a:gd name="T57" fmla="*/ 9 h 61"/>
              <a:gd name="T58" fmla="*/ 14 w 88"/>
              <a:gd name="T59" fmla="*/ 8 h 61"/>
              <a:gd name="T60" fmla="*/ 18 w 88"/>
              <a:gd name="T61" fmla="*/ 9 h 61"/>
              <a:gd name="T62" fmla="*/ 18 w 88"/>
              <a:gd name="T63" fmla="*/ 18 h 61"/>
              <a:gd name="T64" fmla="*/ 9 w 88"/>
              <a:gd name="T65" fmla="*/ 18 h 61"/>
              <a:gd name="T66" fmla="*/ 79 w 88"/>
              <a:gd name="T67" fmla="*/ 18 h 61"/>
              <a:gd name="T68" fmla="*/ 73 w 88"/>
              <a:gd name="T69" fmla="*/ 18 h 61"/>
              <a:gd name="T70" fmla="*/ 72 w 88"/>
              <a:gd name="T71" fmla="*/ 15 h 61"/>
              <a:gd name="T72" fmla="*/ 73 w 88"/>
              <a:gd name="T73" fmla="*/ 12 h 61"/>
              <a:gd name="T74" fmla="*/ 76 w 88"/>
              <a:gd name="T75" fmla="*/ 11 h 61"/>
              <a:gd name="T76" fmla="*/ 79 w 88"/>
              <a:gd name="T77" fmla="*/ 12 h 61"/>
              <a:gd name="T78" fmla="*/ 80 w 88"/>
              <a:gd name="T79" fmla="*/ 15 h 61"/>
              <a:gd name="T80" fmla="*/ 79 w 88"/>
              <a:gd name="T81" fmla="*/ 1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8" h="61">
                <a:moveTo>
                  <a:pt x="84" y="7"/>
                </a:moveTo>
                <a:cubicBezTo>
                  <a:pt x="82" y="5"/>
                  <a:pt x="79" y="4"/>
                  <a:pt x="76" y="4"/>
                </a:cubicBezTo>
                <a:cubicBezTo>
                  <a:pt x="73" y="4"/>
                  <a:pt x="70" y="5"/>
                  <a:pt x="68" y="7"/>
                </a:cubicBezTo>
                <a:cubicBezTo>
                  <a:pt x="65" y="9"/>
                  <a:pt x="64" y="12"/>
                  <a:pt x="64" y="15"/>
                </a:cubicBezTo>
                <a:cubicBezTo>
                  <a:pt x="64" y="17"/>
                  <a:pt x="65" y="19"/>
                  <a:pt x="65" y="20"/>
                </a:cubicBezTo>
                <a:cubicBezTo>
                  <a:pt x="51" y="33"/>
                  <a:pt x="51" y="33"/>
                  <a:pt x="51" y="33"/>
                </a:cubicBezTo>
                <a:cubicBezTo>
                  <a:pt x="48" y="32"/>
                  <a:pt x="46" y="31"/>
                  <a:pt x="43" y="31"/>
                </a:cubicBezTo>
                <a:cubicBezTo>
                  <a:pt x="40" y="31"/>
                  <a:pt x="38" y="32"/>
                  <a:pt x="36" y="33"/>
                </a:cubicBezTo>
                <a:cubicBezTo>
                  <a:pt x="25" y="21"/>
                  <a:pt x="25" y="21"/>
                  <a:pt x="25" y="21"/>
                </a:cubicBezTo>
                <a:cubicBezTo>
                  <a:pt x="28" y="15"/>
                  <a:pt x="28" y="8"/>
                  <a:pt x="23" y="4"/>
                </a:cubicBezTo>
                <a:cubicBezTo>
                  <a:pt x="21" y="1"/>
                  <a:pt x="17" y="0"/>
                  <a:pt x="14" y="0"/>
                </a:cubicBezTo>
                <a:cubicBezTo>
                  <a:pt x="10" y="0"/>
                  <a:pt x="6" y="1"/>
                  <a:pt x="4" y="4"/>
                </a:cubicBezTo>
                <a:cubicBezTo>
                  <a:pt x="1" y="7"/>
                  <a:pt x="0" y="10"/>
                  <a:pt x="0" y="14"/>
                </a:cubicBezTo>
                <a:cubicBezTo>
                  <a:pt x="0" y="17"/>
                  <a:pt x="1" y="21"/>
                  <a:pt x="4" y="23"/>
                </a:cubicBezTo>
                <a:cubicBezTo>
                  <a:pt x="6" y="26"/>
                  <a:pt x="10" y="27"/>
                  <a:pt x="14" y="27"/>
                </a:cubicBezTo>
                <a:cubicBezTo>
                  <a:pt x="16" y="27"/>
                  <a:pt x="18" y="27"/>
                  <a:pt x="20" y="26"/>
                </a:cubicBezTo>
                <a:cubicBezTo>
                  <a:pt x="30" y="38"/>
                  <a:pt x="30" y="38"/>
                  <a:pt x="30" y="38"/>
                </a:cubicBezTo>
                <a:cubicBezTo>
                  <a:pt x="27" y="44"/>
                  <a:pt x="28" y="51"/>
                  <a:pt x="33" y="56"/>
                </a:cubicBezTo>
                <a:cubicBezTo>
                  <a:pt x="35" y="59"/>
                  <a:pt x="39" y="61"/>
                  <a:pt x="43" y="61"/>
                </a:cubicBezTo>
                <a:cubicBezTo>
                  <a:pt x="47" y="61"/>
                  <a:pt x="51" y="59"/>
                  <a:pt x="54" y="56"/>
                </a:cubicBezTo>
                <a:cubicBezTo>
                  <a:pt x="58" y="51"/>
                  <a:pt x="59" y="44"/>
                  <a:pt x="56" y="38"/>
                </a:cubicBezTo>
                <a:cubicBezTo>
                  <a:pt x="71" y="26"/>
                  <a:pt x="71" y="26"/>
                  <a:pt x="71" y="26"/>
                </a:cubicBezTo>
                <a:cubicBezTo>
                  <a:pt x="72" y="27"/>
                  <a:pt x="74" y="27"/>
                  <a:pt x="76" y="27"/>
                </a:cubicBezTo>
                <a:cubicBezTo>
                  <a:pt x="79" y="27"/>
                  <a:pt x="82" y="26"/>
                  <a:pt x="84" y="24"/>
                </a:cubicBezTo>
                <a:cubicBezTo>
                  <a:pt x="87" y="21"/>
                  <a:pt x="88" y="18"/>
                  <a:pt x="88" y="15"/>
                </a:cubicBezTo>
                <a:cubicBezTo>
                  <a:pt x="88" y="12"/>
                  <a:pt x="87" y="9"/>
                  <a:pt x="84" y="7"/>
                </a:cubicBezTo>
                <a:close/>
                <a:moveTo>
                  <a:pt x="9" y="18"/>
                </a:moveTo>
                <a:cubicBezTo>
                  <a:pt x="8" y="17"/>
                  <a:pt x="7" y="15"/>
                  <a:pt x="7" y="14"/>
                </a:cubicBezTo>
                <a:cubicBezTo>
                  <a:pt x="7" y="12"/>
                  <a:pt x="8" y="11"/>
                  <a:pt x="9" y="9"/>
                </a:cubicBezTo>
                <a:cubicBezTo>
                  <a:pt x="10" y="8"/>
                  <a:pt x="12" y="8"/>
                  <a:pt x="14" y="8"/>
                </a:cubicBezTo>
                <a:cubicBezTo>
                  <a:pt x="15" y="8"/>
                  <a:pt x="17" y="8"/>
                  <a:pt x="18" y="9"/>
                </a:cubicBezTo>
                <a:cubicBezTo>
                  <a:pt x="20" y="12"/>
                  <a:pt x="20" y="16"/>
                  <a:pt x="18" y="18"/>
                </a:cubicBezTo>
                <a:cubicBezTo>
                  <a:pt x="16" y="20"/>
                  <a:pt x="12" y="20"/>
                  <a:pt x="9" y="18"/>
                </a:cubicBezTo>
                <a:close/>
                <a:moveTo>
                  <a:pt x="79" y="18"/>
                </a:moveTo>
                <a:cubicBezTo>
                  <a:pt x="77" y="20"/>
                  <a:pt x="75" y="20"/>
                  <a:pt x="73" y="18"/>
                </a:cubicBezTo>
                <a:cubicBezTo>
                  <a:pt x="72" y="18"/>
                  <a:pt x="72" y="16"/>
                  <a:pt x="72" y="15"/>
                </a:cubicBezTo>
                <a:cubicBezTo>
                  <a:pt x="72" y="14"/>
                  <a:pt x="72" y="13"/>
                  <a:pt x="73" y="12"/>
                </a:cubicBezTo>
                <a:cubicBezTo>
                  <a:pt x="74" y="12"/>
                  <a:pt x="75" y="11"/>
                  <a:pt x="76" y="11"/>
                </a:cubicBezTo>
                <a:cubicBezTo>
                  <a:pt x="77" y="11"/>
                  <a:pt x="78" y="12"/>
                  <a:pt x="79" y="12"/>
                </a:cubicBezTo>
                <a:cubicBezTo>
                  <a:pt x="80" y="13"/>
                  <a:pt x="80" y="14"/>
                  <a:pt x="80" y="15"/>
                </a:cubicBezTo>
                <a:cubicBezTo>
                  <a:pt x="80" y="16"/>
                  <a:pt x="80" y="18"/>
                  <a:pt x="79"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67" name="Freeform 37"/>
          <p:cNvSpPr/>
          <p:nvPr/>
        </p:nvSpPr>
        <p:spPr bwMode="auto">
          <a:xfrm>
            <a:off x="3420533" y="2305796"/>
            <a:ext cx="939800" cy="275167"/>
          </a:xfrm>
          <a:custGeom>
            <a:avLst/>
            <a:gdLst>
              <a:gd name="T0" fmla="*/ 444 w 444"/>
              <a:gd name="T1" fmla="*/ 130 h 130"/>
              <a:gd name="T2" fmla="*/ 444 w 444"/>
              <a:gd name="T3" fmla="*/ 0 h 130"/>
              <a:gd name="T4" fmla="*/ 0 w 444"/>
              <a:gd name="T5" fmla="*/ 0 h 130"/>
            </a:gdLst>
            <a:ahLst/>
            <a:cxnLst>
              <a:cxn ang="0">
                <a:pos x="T0" y="T1"/>
              </a:cxn>
              <a:cxn ang="0">
                <a:pos x="T2" y="T3"/>
              </a:cxn>
              <a:cxn ang="0">
                <a:pos x="T4" y="T5"/>
              </a:cxn>
            </a:cxnLst>
            <a:rect l="0" t="0" r="r" b="b"/>
            <a:pathLst>
              <a:path w="444" h="130">
                <a:moveTo>
                  <a:pt x="444" y="130"/>
                </a:moveTo>
                <a:lnTo>
                  <a:pt x="444" y="0"/>
                </a:lnTo>
                <a:lnTo>
                  <a:pt x="0" y="0"/>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71" name="Freeform 41"/>
          <p:cNvSpPr/>
          <p:nvPr/>
        </p:nvSpPr>
        <p:spPr bwMode="auto">
          <a:xfrm flipH="1">
            <a:off x="3041651" y="4452620"/>
            <a:ext cx="1318683" cy="594784"/>
          </a:xfrm>
          <a:custGeom>
            <a:avLst/>
            <a:gdLst>
              <a:gd name="T0" fmla="*/ 476 w 623"/>
              <a:gd name="T1" fmla="*/ 0 h 281"/>
              <a:gd name="T2" fmla="*/ 623 w 623"/>
              <a:gd name="T3" fmla="*/ 0 h 281"/>
              <a:gd name="T4" fmla="*/ 623 w 623"/>
              <a:gd name="T5" fmla="*/ 281 h 281"/>
              <a:gd name="T6" fmla="*/ 0 w 623"/>
              <a:gd name="T7" fmla="*/ 281 h 281"/>
            </a:gdLst>
            <a:ahLst/>
            <a:cxnLst>
              <a:cxn ang="0">
                <a:pos x="T0" y="T1"/>
              </a:cxn>
              <a:cxn ang="0">
                <a:pos x="T2" y="T3"/>
              </a:cxn>
              <a:cxn ang="0">
                <a:pos x="T4" y="T5"/>
              </a:cxn>
              <a:cxn ang="0">
                <a:pos x="T6" y="T7"/>
              </a:cxn>
            </a:cxnLst>
            <a:rect l="0" t="0" r="r" b="b"/>
            <a:pathLst>
              <a:path w="623" h="281">
                <a:moveTo>
                  <a:pt x="476" y="0"/>
                </a:moveTo>
                <a:lnTo>
                  <a:pt x="623" y="0"/>
                </a:lnTo>
                <a:lnTo>
                  <a:pt x="623" y="281"/>
                </a:lnTo>
                <a:lnTo>
                  <a:pt x="0" y="281"/>
                </a:lnTo>
              </a:path>
            </a:pathLst>
          </a:custGeom>
          <a:noFill/>
          <a:ln w="6350" cap="flat" cmpd="sng">
            <a:solidFill>
              <a:srgbClr val="D74B4B"/>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72" name="Freeform 42"/>
          <p:cNvSpPr/>
          <p:nvPr/>
        </p:nvSpPr>
        <p:spPr bwMode="auto">
          <a:xfrm flipV="1">
            <a:off x="6761693" y="2446368"/>
            <a:ext cx="1095375" cy="909157"/>
          </a:xfrm>
          <a:custGeom>
            <a:avLst/>
            <a:gdLst>
              <a:gd name="T0" fmla="*/ 159 w 729"/>
              <a:gd name="T1" fmla="*/ 0 h 487"/>
              <a:gd name="T2" fmla="*/ 0 w 729"/>
              <a:gd name="T3" fmla="*/ 0 h 487"/>
              <a:gd name="T4" fmla="*/ 0 w 729"/>
              <a:gd name="T5" fmla="*/ 487 h 487"/>
              <a:gd name="T6" fmla="*/ 729 w 729"/>
              <a:gd name="T7" fmla="*/ 487 h 487"/>
            </a:gdLst>
            <a:ahLst/>
            <a:cxnLst>
              <a:cxn ang="0">
                <a:pos x="T0" y="T1"/>
              </a:cxn>
              <a:cxn ang="0">
                <a:pos x="T2" y="T3"/>
              </a:cxn>
              <a:cxn ang="0">
                <a:pos x="T4" y="T5"/>
              </a:cxn>
              <a:cxn ang="0">
                <a:pos x="T6" y="T7"/>
              </a:cxn>
            </a:cxnLst>
            <a:rect l="0" t="0" r="r" b="b"/>
            <a:pathLst>
              <a:path w="729" h="487">
                <a:moveTo>
                  <a:pt x="159" y="0"/>
                </a:moveTo>
                <a:lnTo>
                  <a:pt x="0" y="0"/>
                </a:lnTo>
                <a:lnTo>
                  <a:pt x="0" y="487"/>
                </a:lnTo>
                <a:lnTo>
                  <a:pt x="729" y="487"/>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黑体" panose="02010609060101010101" charset="-122"/>
              <a:ea typeface="黑体" panose="02010609060101010101" charset="-122"/>
              <a:cs typeface="+mn-ea"/>
              <a:sym typeface="黑体" panose="02010609060101010101" charset="-122"/>
            </a:endParaRPr>
          </a:p>
        </p:txBody>
      </p:sp>
      <p:sp>
        <p:nvSpPr>
          <p:cNvPr id="74" name="Rectangle 44"/>
          <p:cNvSpPr>
            <a:spLocks noChangeArrowheads="1"/>
          </p:cNvSpPr>
          <p:nvPr/>
        </p:nvSpPr>
        <p:spPr bwMode="auto">
          <a:xfrm>
            <a:off x="304165" y="1953895"/>
            <a:ext cx="3202940" cy="1384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l">
              <a:lnSpc>
                <a:spcPct val="150000"/>
              </a:lnSpc>
            </a:pPr>
            <a:r>
              <a:rPr lang="zh-CN" altLang="en-US" sz="2000" b="1"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rPr>
              <a:t>（一）审核记账凭证是否附有原始凭证、填写内容是否真实</a:t>
            </a:r>
            <a:endParaRPr lang="zh-CN" altLang="en-US" sz="2000" b="1"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endParaRPr>
          </a:p>
        </p:txBody>
      </p:sp>
      <p:sp>
        <p:nvSpPr>
          <p:cNvPr id="77" name="Rectangle 47"/>
          <p:cNvSpPr>
            <a:spLocks noChangeArrowheads="1"/>
          </p:cNvSpPr>
          <p:nvPr/>
        </p:nvSpPr>
        <p:spPr bwMode="auto">
          <a:xfrm>
            <a:off x="8358505" y="2085340"/>
            <a:ext cx="3573780" cy="92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l">
              <a:lnSpc>
                <a:spcPct val="150000"/>
              </a:lnSpc>
            </a:pPr>
            <a:r>
              <a:rPr lang="zh-CN" altLang="en-US" sz="2000" b="1"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rPr>
              <a:t>（二）审核记账凭证会计科目及金额是否正确</a:t>
            </a:r>
            <a:endParaRPr lang="zh-CN" altLang="en-US" sz="2000" b="1"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endParaRPr>
          </a:p>
        </p:txBody>
      </p:sp>
      <p:sp>
        <p:nvSpPr>
          <p:cNvPr id="78" name="Rectangle 48"/>
          <p:cNvSpPr>
            <a:spLocks noChangeArrowheads="1"/>
          </p:cNvSpPr>
          <p:nvPr/>
        </p:nvSpPr>
        <p:spPr bwMode="auto">
          <a:xfrm>
            <a:off x="4029710" y="5255895"/>
            <a:ext cx="6736080" cy="461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l">
              <a:lnSpc>
                <a:spcPct val="150000"/>
              </a:lnSpc>
            </a:pPr>
            <a:r>
              <a:rPr lang="zh-CN" altLang="en-US" sz="2000" b="1"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rPr>
              <a:t>（三）审核记账凭证项目填写是否齐全</a:t>
            </a:r>
            <a:endParaRPr lang="zh-CN" altLang="en-US" sz="2000" b="1"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endParaRPr>
          </a:p>
        </p:txBody>
      </p:sp>
      <p:sp>
        <p:nvSpPr>
          <p:cNvPr id="25" name="文本框 2"/>
          <p:cNvSpPr txBox="1"/>
          <p:nvPr/>
        </p:nvSpPr>
        <p:spPr>
          <a:xfrm>
            <a:off x="885825" y="599440"/>
            <a:ext cx="50330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一、记账凭证的审核</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矩形 15"/>
          <p:cNvSpPr>
            <a:spLocks noChangeArrowheads="1"/>
          </p:cNvSpPr>
          <p:nvPr/>
        </p:nvSpPr>
        <p:spPr bwMode="auto">
          <a:xfrm>
            <a:off x="417195" y="1823720"/>
            <a:ext cx="1121346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sz="1600" dirty="0">
                <a:solidFill>
                  <a:schemeClr val="tx1">
                    <a:lumMod val="50000"/>
                    <a:lumOff val="50000"/>
                  </a:schemeClr>
                </a:solidFill>
                <a:latin typeface="黑体" panose="02010609060101010101" charset="-122"/>
                <a:ea typeface="黑体" panose="02010609060101010101" charset="-122"/>
                <a:cs typeface="黑体" panose="02010609060101010101" charset="-122"/>
                <a:sym typeface="+mn-ea"/>
              </a:rPr>
              <a:t>会计凭证的传递，是指会计凭证从编制时起到归档时止，在单位内部各有关部门及人员之间的传递程序和传递时间。正确组织会计凭证的传递，对于及时处理和登记经济业务、明确经济责任、实行会计监督，具有重要作用。从一定意义上说，会计凭证的传递起着在单位内部经营管理各环节之间协调和组织的作用，具体如下。</a:t>
            </a:r>
            <a:endParaRPr sz="1600" dirty="0">
              <a:solidFill>
                <a:schemeClr val="tx1">
                  <a:lumMod val="50000"/>
                  <a:lumOff val="50000"/>
                </a:schemeClr>
              </a:solidFill>
              <a:latin typeface="黑体" panose="02010609060101010101" charset="-122"/>
              <a:ea typeface="黑体" panose="02010609060101010101" charset="-122"/>
              <a:cs typeface="黑体" panose="02010609060101010101" charset="-122"/>
              <a:sym typeface="+mn-ea"/>
            </a:endParaRPr>
          </a:p>
        </p:txBody>
      </p:sp>
      <p:sp>
        <p:nvSpPr>
          <p:cNvPr id="47" name="文本框 16"/>
          <p:cNvSpPr txBox="1">
            <a:spLocks noChangeArrowheads="1"/>
          </p:cNvSpPr>
          <p:nvPr/>
        </p:nvSpPr>
        <p:spPr bwMode="auto">
          <a:xfrm>
            <a:off x="521970" y="1363345"/>
            <a:ext cx="412877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accent4">
                    <a:lumMod val="10000"/>
                  </a:schemeClr>
                </a:solidFill>
                <a:effectLst/>
                <a:uLnTx/>
                <a:uFillTx/>
                <a:latin typeface="黑体" panose="02010609060101010101" charset="-122"/>
                <a:ea typeface="黑体" panose="02010609060101010101" charset="-122"/>
                <a:cs typeface="+mn-cs"/>
              </a:rPr>
              <a:t>（一）会计凭证传递的作用</a:t>
            </a:r>
            <a:endParaRPr kumimoji="0" lang="zh-CN" altLang="en-US" sz="2400" b="0" i="0" u="none" strike="noStrike" kern="1200" cap="none" spc="0" normalizeH="0" baseline="0" noProof="0" dirty="0">
              <a:ln>
                <a:noFill/>
              </a:ln>
              <a:solidFill>
                <a:schemeClr val="accent4">
                  <a:lumMod val="10000"/>
                </a:schemeClr>
              </a:solidFill>
              <a:effectLst/>
              <a:uLnTx/>
              <a:uFillTx/>
              <a:latin typeface="黑体" panose="02010609060101010101" charset="-122"/>
              <a:ea typeface="黑体" panose="02010609060101010101" charset="-122"/>
              <a:cs typeface="+mn-cs"/>
            </a:endParaRPr>
          </a:p>
        </p:txBody>
      </p:sp>
      <p:sp>
        <p:nvSpPr>
          <p:cNvPr id="25" name="文本框 2"/>
          <p:cNvSpPr txBox="1"/>
          <p:nvPr/>
        </p:nvSpPr>
        <p:spPr>
          <a:xfrm>
            <a:off x="885825" y="599440"/>
            <a:ext cx="437388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二、记账凭证的传递</a:t>
            </a:r>
            <a:endParaRPr lang="zh-CN" altLang="en-US" sz="2600" dirty="0">
              <a:latin typeface="黑体" panose="02010609060101010101" charset="-122"/>
              <a:ea typeface="黑体" panose="02010609060101010101" charset="-122"/>
            </a:endParaRPr>
          </a:p>
        </p:txBody>
      </p:sp>
      <p:sp>
        <p:nvSpPr>
          <p:cNvPr id="3" name="矩形 2"/>
          <p:cNvSpPr/>
          <p:nvPr>
            <p:custDataLst>
              <p:tags r:id="rId1"/>
            </p:custDataLst>
          </p:nvPr>
        </p:nvSpPr>
        <p:spPr>
          <a:xfrm>
            <a:off x="311237" y="3369657"/>
            <a:ext cx="9313029" cy="1121825"/>
          </a:xfrm>
          <a:prstGeom prst="rect">
            <a:avLst/>
          </a:prstGeom>
          <a:solidFill>
            <a:sysClr val="window" lastClr="FFFFFF">
              <a:lumMod val="95000"/>
            </a:sysClr>
          </a:solidFill>
          <a:ln w="12700" cap="flat" cmpd="sng" algn="ctr">
            <a:noFill/>
            <a:prstDash val="solid"/>
            <a:miter lim="800000"/>
          </a:ln>
          <a:effectLst/>
        </p:spPr>
        <p:txBody>
          <a:bodyPr wrap="square" rtlCol="0" anchor="ctr">
            <a:normAutofit/>
          </a:bodyPr>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9" name="Rectangle 10"/>
          <p:cNvSpPr/>
          <p:nvPr>
            <p:custDataLst>
              <p:tags r:id="rId2"/>
            </p:custDataLst>
          </p:nvPr>
        </p:nvSpPr>
        <p:spPr>
          <a:xfrm>
            <a:off x="9412437" y="3369657"/>
            <a:ext cx="2507960" cy="1121825"/>
          </a:xfrm>
          <a:prstGeom prst="rect">
            <a:avLst/>
          </a:prstGeom>
          <a:solidFill>
            <a:srgbClr val="1F74AD"/>
          </a:solidFill>
          <a:ln w="12700" cap="flat" cmpd="sng" algn="ctr">
            <a:noFill/>
            <a:prstDash val="solid"/>
            <a:miter lim="800000"/>
          </a:ln>
          <a:effectLst/>
        </p:spPr>
        <p:txBody>
          <a:bodyPr wrap="square" rtlCol="0" anchor="ctr">
            <a:normAutofit/>
          </a:bodyPr>
          <a:p>
            <a:pPr marL="0" marR="0" lvl="0" indent="0" algn="ctr" defTabSz="913765" rtl="0" eaLnBrk="1" fontAlgn="auto" latinLnBrk="0" hangingPunct="1">
              <a:lnSpc>
                <a:spcPct val="12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0" name="Isosceles Triangle 11"/>
          <p:cNvSpPr/>
          <p:nvPr>
            <p:custDataLst>
              <p:tags r:id="rId3"/>
            </p:custDataLst>
          </p:nvPr>
        </p:nvSpPr>
        <p:spPr>
          <a:xfrm rot="16200000">
            <a:off x="8683682" y="3762724"/>
            <a:ext cx="1121827" cy="335693"/>
          </a:xfrm>
          <a:prstGeom prst="triangle">
            <a:avLst/>
          </a:prstGeom>
          <a:solidFill>
            <a:srgbClr val="1F74AD"/>
          </a:solidFill>
          <a:ln w="12700" cap="flat" cmpd="sng" algn="ctr">
            <a:noFill/>
            <a:prstDash val="solid"/>
            <a:miter lim="800000"/>
          </a:ln>
          <a:effectLst/>
        </p:spPr>
        <p:txBody>
          <a:bodyPr wrap="square" rtlCol="0" anchor="ctr">
            <a:normAutofit fontScale="30000" lnSpcReduction="20000"/>
          </a:bodyPr>
          <a:p>
            <a:pPr marL="0" marR="0" lvl="0" indent="0" algn="ctr" defTabSz="913765" rtl="0" eaLnBrk="1" fontAlgn="auto" latinLnBrk="0" hangingPunct="1">
              <a:lnSpc>
                <a:spcPct val="14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4"/>
            </p:custDataLst>
          </p:nvPr>
        </p:nvSpPr>
        <p:spPr>
          <a:xfrm>
            <a:off x="9761367" y="3384352"/>
            <a:ext cx="1810099" cy="1092435"/>
          </a:xfrm>
          <a:prstGeom prst="rect">
            <a:avLst/>
          </a:prstGeom>
          <a:noFill/>
        </p:spPr>
        <p:txBody>
          <a:bodyPr wrap="square" rtlCol="0" anchor="ctr" anchorCtr="1">
            <a:normAutofit fontScale="90000"/>
          </a:bodyPr>
          <a:p>
            <a:pPr marL="0" marR="0" lvl="0" indent="0" algn="ctr" defTabSz="914400" rtl="0" eaLnBrk="1" fontAlgn="auto" latinLnBrk="0" hangingPunct="1">
              <a:lnSpc>
                <a:spcPct val="120000"/>
              </a:lnSpc>
              <a:buClrTx/>
              <a:buSzTx/>
              <a:buFontTx/>
              <a:buNone/>
            </a:pPr>
            <a:r>
              <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1. 有利于完善经济责任制和进行会计监督</a:t>
            </a:r>
            <a:endPar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5"/>
            </p:custDataLst>
          </p:nvPr>
        </p:nvSpPr>
        <p:spPr>
          <a:xfrm>
            <a:off x="1060450" y="3364230"/>
            <a:ext cx="7616190" cy="1132840"/>
          </a:xfrm>
          <a:prstGeom prst="rect">
            <a:avLst/>
          </a:prstGeom>
          <a:noFill/>
        </p:spPr>
        <p:txBody>
          <a:bodyPr wrap="square" rtlCol="0" anchor="ctr">
            <a:noAutofit/>
          </a:bodyPr>
          <a:p>
            <a:pPr marL="0" marR="0" lvl="0" indent="0" algn="l" defTabSz="914400" rtl="0" eaLnBrk="1" fontAlgn="auto" latinLnBrk="0" hangingPunct="1">
              <a:lnSpc>
                <a:spcPct val="120000"/>
              </a:lnSpc>
              <a:buClrTx/>
              <a:buSzTx/>
              <a:buFontTx/>
              <a:buNone/>
            </a:pPr>
            <a:r>
              <a:rPr kumimoji="0" lang="zh-CN" altLang="en-US" sz="16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经济业务的发生或完成及记录，是由若干责任人分工完成的，会计凭证作为记录经济业务、明确经济责任的书面证据，体现了经济责任制的执行情况。会计凭证上对有关业务和执行人员的记录也是进行会计监督的基础。</a:t>
            </a:r>
            <a:endParaRPr kumimoji="0" lang="zh-CN" altLang="en-US" sz="16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8" name="矩形 47"/>
          <p:cNvSpPr/>
          <p:nvPr>
            <p:custDataLst>
              <p:tags r:id="rId6"/>
            </p:custDataLst>
          </p:nvPr>
        </p:nvSpPr>
        <p:spPr>
          <a:xfrm>
            <a:off x="311237" y="5234177"/>
            <a:ext cx="9313029" cy="1121825"/>
          </a:xfrm>
          <a:prstGeom prst="rect">
            <a:avLst/>
          </a:prstGeom>
          <a:solidFill>
            <a:sysClr val="window" lastClr="FFFFFF">
              <a:lumMod val="95000"/>
            </a:sysClr>
          </a:solidFill>
          <a:ln w="12700" cap="flat" cmpd="sng" algn="ctr">
            <a:noFill/>
            <a:prstDash val="solid"/>
            <a:miter lim="800000"/>
          </a:ln>
          <a:effectLst/>
        </p:spPr>
        <p:txBody>
          <a:bodyPr wrap="square" rtlCol="0" anchor="ctr">
            <a:normAutofit/>
          </a:bodyPr>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4" name="Rectangle 9"/>
          <p:cNvSpPr/>
          <p:nvPr>
            <p:custDataLst>
              <p:tags r:id="rId7"/>
            </p:custDataLst>
          </p:nvPr>
        </p:nvSpPr>
        <p:spPr>
          <a:xfrm>
            <a:off x="9412437" y="5234177"/>
            <a:ext cx="2507960" cy="1121825"/>
          </a:xfrm>
          <a:prstGeom prst="rect">
            <a:avLst/>
          </a:prstGeom>
          <a:solidFill>
            <a:srgbClr val="3498DB"/>
          </a:solidFill>
          <a:ln w="12700" cap="flat" cmpd="sng" algn="ctr">
            <a:noFill/>
            <a:prstDash val="solid"/>
            <a:miter lim="800000"/>
          </a:ln>
          <a:effectLst/>
        </p:spPr>
        <p:txBody>
          <a:bodyPr wrap="square" rtlCol="0" anchor="ctr">
            <a:normAutofit/>
          </a:bodyPr>
          <a:p>
            <a:pPr marL="0" marR="0" lvl="0" indent="0" algn="ctr" defTabSz="913765" rtl="0" eaLnBrk="1" fontAlgn="auto" latinLnBrk="0" hangingPunct="1">
              <a:lnSpc>
                <a:spcPct val="12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 name="Isosceles Triangle 12"/>
          <p:cNvSpPr/>
          <p:nvPr>
            <p:custDataLst>
              <p:tags r:id="rId8"/>
            </p:custDataLst>
          </p:nvPr>
        </p:nvSpPr>
        <p:spPr>
          <a:xfrm rot="16200000">
            <a:off x="8683682" y="5627244"/>
            <a:ext cx="1121827" cy="335692"/>
          </a:xfrm>
          <a:prstGeom prst="triangle">
            <a:avLst/>
          </a:prstGeom>
          <a:solidFill>
            <a:srgbClr val="3498DB"/>
          </a:solidFill>
          <a:ln w="12700" cap="flat" cmpd="sng" algn="ctr">
            <a:noFill/>
            <a:prstDash val="solid"/>
            <a:miter lim="800000"/>
          </a:ln>
          <a:effectLst/>
        </p:spPr>
        <p:txBody>
          <a:bodyPr wrap="square" rtlCol="0" anchor="ctr">
            <a:normAutofit fontScale="30000" lnSpcReduction="20000"/>
          </a:bodyPr>
          <a:p>
            <a:pPr marL="0" marR="0" lvl="0" indent="0" algn="ctr" defTabSz="913765" rtl="0" eaLnBrk="1" fontAlgn="auto" latinLnBrk="0" hangingPunct="1">
              <a:lnSpc>
                <a:spcPct val="14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0" name="文本框 49"/>
          <p:cNvSpPr txBox="1"/>
          <p:nvPr>
            <p:custDataLst>
              <p:tags r:id="rId9"/>
            </p:custDataLst>
          </p:nvPr>
        </p:nvSpPr>
        <p:spPr>
          <a:xfrm>
            <a:off x="9761220" y="5244465"/>
            <a:ext cx="1995805" cy="1101090"/>
          </a:xfrm>
          <a:prstGeom prst="rect">
            <a:avLst/>
          </a:prstGeom>
          <a:noFill/>
        </p:spPr>
        <p:txBody>
          <a:bodyPr wrap="square" rtlCol="0" anchor="ctr" anchorCtr="1">
            <a:normAutofit/>
          </a:bodyPr>
          <a:p>
            <a:pPr marL="0" marR="0" lvl="0" indent="0" algn="ctr" defTabSz="914400" rtl="0" eaLnBrk="1" fontAlgn="auto" latinLnBrk="0" hangingPunct="1">
              <a:lnSpc>
                <a:spcPct val="120000"/>
              </a:lnSpc>
              <a:buClrTx/>
              <a:buSzTx/>
              <a:buFontTx/>
              <a:buNone/>
            </a:pPr>
            <a:r>
              <a:rPr kumimoji="0" lang="zh-CN" altLang="en-US" sz="1600"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2. 有利于及时进行会计记录</a:t>
            </a:r>
            <a:endParaRPr kumimoji="0" lang="zh-CN" altLang="en-US" sz="1600"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2" name="文本框 51"/>
          <p:cNvSpPr txBox="1"/>
          <p:nvPr>
            <p:custDataLst>
              <p:tags r:id="rId10"/>
            </p:custDataLst>
          </p:nvPr>
        </p:nvSpPr>
        <p:spPr>
          <a:xfrm>
            <a:off x="1060450" y="5228590"/>
            <a:ext cx="7160895" cy="1132840"/>
          </a:xfrm>
          <a:prstGeom prst="rect">
            <a:avLst/>
          </a:prstGeom>
          <a:noFill/>
        </p:spPr>
        <p:txBody>
          <a:bodyPr wrap="square" rtlCol="0" anchor="ctr">
            <a:noAutofit/>
          </a:bodyPr>
          <a:p>
            <a:pPr marL="0" marR="0" lvl="0" indent="0" algn="l" defTabSz="914400" rtl="0" eaLnBrk="1" fontAlgn="auto" latinLnBrk="0" hangingPunct="1">
              <a:lnSpc>
                <a:spcPct val="120000"/>
              </a:lnSpc>
              <a:buClrTx/>
              <a:buSzTx/>
              <a:buFontTx/>
              <a:buNone/>
            </a:pPr>
            <a:r>
              <a:rPr kumimoji="0" lang="zh-CN" altLang="en-US" sz="16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从经济业务的发生到账簿登记有一定的时间间隔，通过会计凭证的传递，使会计部门尽早了解经济业务发生和完成情况，并通过会计部门内部的凭证传递，及时记录经济业务，进行会计核算。</a:t>
            </a:r>
            <a:endParaRPr kumimoji="0" lang="zh-CN" altLang="en-US" sz="16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500"/>
                                        <p:tgtEl>
                                          <p:spTgt spid="4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矩形 15"/>
          <p:cNvSpPr>
            <a:spLocks noChangeArrowheads="1"/>
          </p:cNvSpPr>
          <p:nvPr/>
        </p:nvSpPr>
        <p:spPr bwMode="auto">
          <a:xfrm>
            <a:off x="356870" y="2040890"/>
            <a:ext cx="7268845" cy="4154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sz="1600" dirty="0">
                <a:solidFill>
                  <a:schemeClr val="tx1">
                    <a:lumMod val="50000"/>
                    <a:lumOff val="50000"/>
                  </a:schemeClr>
                </a:solidFill>
                <a:latin typeface="黑体" panose="02010609060101010101" charset="-122"/>
                <a:ea typeface="黑体" panose="02010609060101010101" charset="-122"/>
                <a:cs typeface="黑体" panose="02010609060101010101" charset="-122"/>
                <a:sym typeface="+mn-ea"/>
              </a:rPr>
              <a:t>在制定会计凭证传递程序时，应遵循以下原则。</a:t>
            </a:r>
            <a:endParaRPr sz="1600" dirty="0">
              <a:solidFill>
                <a:schemeClr val="tx1">
                  <a:lumMod val="50000"/>
                  <a:lumOff val="50000"/>
                </a:schemeClr>
              </a:solidFill>
              <a:latin typeface="黑体" panose="02010609060101010101" charset="-122"/>
              <a:ea typeface="黑体" panose="02010609060101010101" charset="-122"/>
              <a:cs typeface="黑体" panose="02010609060101010101" charset="-122"/>
              <a:sym typeface="+mn-ea"/>
            </a:endParaRPr>
          </a:p>
          <a:p>
            <a:pPr>
              <a:lnSpc>
                <a:spcPct val="150000"/>
              </a:lnSpc>
            </a:pPr>
            <a:r>
              <a:rPr sz="1600" dirty="0">
                <a:solidFill>
                  <a:schemeClr val="tx1">
                    <a:lumMod val="50000"/>
                    <a:lumOff val="50000"/>
                  </a:schemeClr>
                </a:solidFill>
                <a:latin typeface="黑体" panose="02010609060101010101" charset="-122"/>
                <a:ea typeface="黑体" panose="02010609060101010101" charset="-122"/>
                <a:cs typeface="黑体" panose="02010609060101010101" charset="-122"/>
                <a:sym typeface="+mn-ea"/>
              </a:rPr>
              <a:t>（1）要根据经济业务的特点、企业内部机构的设置和人员分工的情况以及经营管理上的需要，恰当地规定各种会计凭证的联数和所传递的必要环节，做到既要使各有关部门和人员能利用凭证了解经济业务的情况，并按照规定手续进行处理和审核，又要避免凭证传递通过不必要的环节，影响传递速度。</a:t>
            </a:r>
            <a:endParaRPr sz="1600" dirty="0">
              <a:solidFill>
                <a:schemeClr val="tx1">
                  <a:lumMod val="50000"/>
                  <a:lumOff val="50000"/>
                </a:schemeClr>
              </a:solidFill>
              <a:latin typeface="黑体" panose="02010609060101010101" charset="-122"/>
              <a:ea typeface="黑体" panose="02010609060101010101" charset="-122"/>
              <a:cs typeface="黑体" panose="02010609060101010101" charset="-122"/>
              <a:sym typeface="+mn-ea"/>
            </a:endParaRPr>
          </a:p>
          <a:p>
            <a:pPr>
              <a:lnSpc>
                <a:spcPct val="150000"/>
              </a:lnSpc>
            </a:pPr>
            <a:r>
              <a:rPr sz="1600" dirty="0">
                <a:solidFill>
                  <a:schemeClr val="tx1">
                    <a:lumMod val="50000"/>
                    <a:lumOff val="50000"/>
                  </a:schemeClr>
                </a:solidFill>
                <a:latin typeface="黑体" panose="02010609060101010101" charset="-122"/>
                <a:ea typeface="黑体" panose="02010609060101010101" charset="-122"/>
                <a:cs typeface="黑体" panose="02010609060101010101" charset="-122"/>
                <a:sym typeface="+mn-ea"/>
              </a:rPr>
              <a:t>（2）要根据有关部门和人员对经济业务办理必要手续（如计量、检验、审核、登记等）的需要，确定凭证在各个环节停留的时间，保证业务手续的完成。但又要防止不必要的耽搁，从而使会计凭证以最快速度传递，以充分发挥它及时传递经济信息的作用。</a:t>
            </a:r>
            <a:endParaRPr sz="1600" dirty="0">
              <a:solidFill>
                <a:schemeClr val="tx1">
                  <a:lumMod val="50000"/>
                  <a:lumOff val="50000"/>
                </a:schemeClr>
              </a:solidFill>
              <a:latin typeface="黑体" panose="02010609060101010101" charset="-122"/>
              <a:ea typeface="黑体" panose="02010609060101010101" charset="-122"/>
              <a:cs typeface="黑体" panose="02010609060101010101" charset="-122"/>
              <a:sym typeface="+mn-ea"/>
            </a:endParaRPr>
          </a:p>
          <a:p>
            <a:pPr>
              <a:lnSpc>
                <a:spcPct val="150000"/>
              </a:lnSpc>
            </a:pPr>
            <a:r>
              <a:rPr sz="1600" dirty="0">
                <a:solidFill>
                  <a:schemeClr val="tx1">
                    <a:lumMod val="50000"/>
                    <a:lumOff val="50000"/>
                  </a:schemeClr>
                </a:solidFill>
                <a:latin typeface="黑体" panose="02010609060101010101" charset="-122"/>
                <a:ea typeface="黑体" panose="02010609060101010101" charset="-122"/>
                <a:cs typeface="黑体" panose="02010609060101010101" charset="-122"/>
                <a:sym typeface="+mn-ea"/>
              </a:rPr>
              <a:t>（3）建立凭证交接的签收制度。为了确保会计凭证的安全和完整，在各个环节中都应指定专人办理交接手续，做到责任明确，手续完备、严密、简便易行。</a:t>
            </a:r>
            <a:endParaRPr sz="1600" dirty="0">
              <a:solidFill>
                <a:schemeClr val="tx1">
                  <a:lumMod val="50000"/>
                  <a:lumOff val="50000"/>
                </a:schemeClr>
              </a:solidFill>
              <a:latin typeface="黑体" panose="02010609060101010101" charset="-122"/>
              <a:ea typeface="黑体" panose="02010609060101010101" charset="-122"/>
              <a:cs typeface="黑体" panose="02010609060101010101" charset="-122"/>
              <a:sym typeface="+mn-ea"/>
            </a:endParaRPr>
          </a:p>
        </p:txBody>
      </p:sp>
      <p:sp>
        <p:nvSpPr>
          <p:cNvPr id="47" name="文本框 16"/>
          <p:cNvSpPr txBox="1">
            <a:spLocks noChangeArrowheads="1"/>
          </p:cNvSpPr>
          <p:nvPr/>
        </p:nvSpPr>
        <p:spPr bwMode="auto">
          <a:xfrm>
            <a:off x="356870" y="1480185"/>
            <a:ext cx="506666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accent4">
                    <a:lumMod val="10000"/>
                  </a:schemeClr>
                </a:solidFill>
                <a:effectLst/>
                <a:uLnTx/>
                <a:uFillTx/>
                <a:latin typeface="黑体" panose="02010609060101010101" charset="-122"/>
                <a:ea typeface="黑体" panose="02010609060101010101" charset="-122"/>
                <a:cs typeface="+mn-cs"/>
              </a:rPr>
              <a:t>（二）会计凭证传递的设计原则</a:t>
            </a:r>
            <a:endParaRPr kumimoji="0" lang="zh-CN" altLang="en-US" sz="2400" b="0" i="0" u="none" strike="noStrike" kern="1200" cap="none" spc="0" normalizeH="0" baseline="0" noProof="0" dirty="0">
              <a:ln>
                <a:noFill/>
              </a:ln>
              <a:solidFill>
                <a:schemeClr val="accent4">
                  <a:lumMod val="10000"/>
                </a:schemeClr>
              </a:solidFill>
              <a:effectLst/>
              <a:uLnTx/>
              <a:uFillTx/>
              <a:latin typeface="黑体" panose="02010609060101010101" charset="-122"/>
              <a:ea typeface="黑体" panose="02010609060101010101" charset="-122"/>
              <a:cs typeface="+mn-cs"/>
            </a:endParaRPr>
          </a:p>
        </p:txBody>
      </p:sp>
      <p:sp>
        <p:nvSpPr>
          <p:cNvPr id="25" name="文本框 2"/>
          <p:cNvSpPr txBox="1"/>
          <p:nvPr/>
        </p:nvSpPr>
        <p:spPr>
          <a:xfrm>
            <a:off x="885825" y="599440"/>
            <a:ext cx="437388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二、记账凭证的传递</a:t>
            </a:r>
            <a:endParaRPr lang="zh-CN" altLang="en-US" sz="2600" dirty="0">
              <a:latin typeface="黑体" panose="02010609060101010101" charset="-122"/>
              <a:ea typeface="黑体" panose="02010609060101010101" charset="-122"/>
            </a:endParaRPr>
          </a:p>
        </p:txBody>
      </p:sp>
      <p:pic>
        <p:nvPicPr>
          <p:cNvPr id="2" name="图片 1"/>
          <p:cNvPicPr>
            <a:picLocks noChangeAspect="1"/>
          </p:cNvPicPr>
          <p:nvPr/>
        </p:nvPicPr>
        <p:blipFill>
          <a:blip r:embed="rId1"/>
          <a:stretch>
            <a:fillRect/>
          </a:stretch>
        </p:blipFill>
        <p:spPr>
          <a:xfrm>
            <a:off x="7748905" y="2040890"/>
            <a:ext cx="4032885" cy="40328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500"/>
                                        <p:tgtEl>
                                          <p:spTgt spid="4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40080" y="2484120"/>
            <a:ext cx="4108450" cy="1014730"/>
          </a:xfrm>
          <a:prstGeom prst="rect">
            <a:avLst/>
          </a:prstGeom>
          <a:noFill/>
        </p:spPr>
        <p:txBody>
          <a:bodyPr wrap="square" rtlCol="0">
            <a:spAutoFit/>
          </a:bodyPr>
          <a:p>
            <a:r>
              <a:rPr lang="zh-CN" altLang="en-US" sz="6000" spc="600" dirty="0" smtClean="0">
                <a:ln w="28575">
                  <a:noFill/>
                </a:ln>
                <a:solidFill>
                  <a:schemeClr val="tx2"/>
                </a:solidFill>
                <a:latin typeface="黑体" panose="02010609060101010101" charset="-122"/>
                <a:ea typeface="黑体" panose="02010609060101010101" charset="-122"/>
              </a:rPr>
              <a:t>谢谢观看</a:t>
            </a:r>
            <a:endParaRPr lang="zh-CN" altLang="en-US" sz="6000" spc="600" dirty="0" smtClean="0">
              <a:ln w="28575">
                <a:noFill/>
              </a:ln>
              <a:solidFill>
                <a:schemeClr val="tx2"/>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r"/>
      </p:transition>
    </mc:Choice>
    <mc:Fallback>
      <p:transition spd="slow" advTm="200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742632" y="1892935"/>
            <a:ext cx="4604385" cy="2686685"/>
            <a:chOff x="974348" y="2451959"/>
            <a:chExt cx="4604385" cy="2686685"/>
          </a:xfrm>
        </p:grpSpPr>
        <p:sp>
          <p:nvSpPr>
            <p:cNvPr id="83" name="TextBox 82"/>
            <p:cNvSpPr txBox="1"/>
            <p:nvPr/>
          </p:nvSpPr>
          <p:spPr>
            <a:xfrm>
              <a:off x="974348" y="2451959"/>
              <a:ext cx="4548505" cy="460375"/>
            </a:xfrm>
            <a:prstGeom prst="rect">
              <a:avLst/>
            </a:prstGeom>
            <a:noFill/>
          </p:spPr>
          <p:txBody>
            <a:bodyPr wrap="square" rtlCol="0">
              <a:spAutoFit/>
            </a:bodyPr>
            <a:lstStyle/>
            <a:p>
              <a:r>
                <a:rPr lang="en-US" sz="2400" b="1" spc="300" dirty="0" smtClean="0">
                  <a:solidFill>
                    <a:schemeClr val="tx2"/>
                  </a:solidFill>
                  <a:latin typeface="+mn-ea"/>
                  <a:ea typeface="黑体" panose="02010609060101010101" charset="-122"/>
                </a:rPr>
                <a:t>（一）按经济业务内容分类</a:t>
              </a:r>
              <a:endParaRPr lang="en-US" sz="2400" b="1" spc="300" dirty="0" smtClean="0">
                <a:solidFill>
                  <a:schemeClr val="tx2"/>
                </a:solidFill>
                <a:latin typeface="+mn-ea"/>
                <a:ea typeface="黑体" panose="02010609060101010101" charset="-122"/>
              </a:endParaRPr>
            </a:p>
          </p:txBody>
        </p:sp>
        <p:sp>
          <p:nvSpPr>
            <p:cNvPr id="84" name="TextBox 83"/>
            <p:cNvSpPr txBox="1"/>
            <p:nvPr/>
          </p:nvSpPr>
          <p:spPr>
            <a:xfrm>
              <a:off x="974348" y="2831689"/>
              <a:ext cx="4604385" cy="2306955"/>
            </a:xfrm>
            <a:prstGeom prst="rect">
              <a:avLst/>
            </a:prstGeom>
            <a:noFill/>
          </p:spPr>
          <p:txBody>
            <a:bodyPr wrap="square" rtlCol="0">
              <a:spAutoFit/>
            </a:bodyPr>
            <a:lstStyle/>
            <a:p>
              <a:pPr algn="just">
                <a:lnSpc>
                  <a:spcPct val="150000"/>
                </a:lnSpc>
              </a:pPr>
              <a:r>
                <a:rPr sz="1600" dirty="0">
                  <a:solidFill>
                    <a:schemeClr val="tx1">
                      <a:lumMod val="65000"/>
                      <a:lumOff val="35000"/>
                    </a:schemeClr>
                  </a:solidFill>
                  <a:latin typeface="+mn-ea"/>
                  <a:ea typeface="+mn-ea"/>
                </a:rPr>
                <a:t>3. 转账凭证</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转账凭证是指用于记录不涉及库存现金和银行存款业务的会计凭证。它是根据不涉及库存现金和银行存款收付的有关转账业务的原始凭证填制的。转账凭证是登记明细分类账和总分类账等有关账簿的依据。转账凭证的格式如表 4 - 3 所示。</a:t>
              </a:r>
              <a:endParaRPr sz="1600" dirty="0">
                <a:solidFill>
                  <a:schemeClr val="tx1">
                    <a:lumMod val="65000"/>
                    <a:lumOff val="35000"/>
                  </a:schemeClr>
                </a:solidFill>
                <a:latin typeface="+mn-ea"/>
                <a:ea typeface="+mn-ea"/>
              </a:endParaRPr>
            </a:p>
          </p:txBody>
        </p:sp>
      </p:grpSp>
      <p:sp>
        <p:nvSpPr>
          <p:cNvPr id="25" name="文本框 2"/>
          <p:cNvSpPr txBox="1"/>
          <p:nvPr/>
        </p:nvSpPr>
        <p:spPr>
          <a:xfrm>
            <a:off x="885825" y="599440"/>
            <a:ext cx="368617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四、记账凭证的种类</a:t>
            </a:r>
            <a:endParaRPr lang="zh-CN" altLang="en-US" sz="2600" dirty="0">
              <a:latin typeface="黑体" panose="02010609060101010101" charset="-122"/>
              <a:ea typeface="黑体" panose="02010609060101010101" charset="-122"/>
            </a:endParaRPr>
          </a:p>
        </p:txBody>
      </p:sp>
      <p:pic>
        <p:nvPicPr>
          <p:cNvPr id="2" name="图片 1"/>
          <p:cNvPicPr>
            <a:picLocks noChangeAspect="1"/>
          </p:cNvPicPr>
          <p:nvPr/>
        </p:nvPicPr>
        <p:blipFill>
          <a:blip r:embed="rId1"/>
          <a:stretch>
            <a:fillRect/>
          </a:stretch>
        </p:blipFill>
        <p:spPr>
          <a:xfrm>
            <a:off x="5463540" y="1729105"/>
            <a:ext cx="5991860" cy="31953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742315" y="1087120"/>
            <a:ext cx="4548505" cy="460375"/>
          </a:xfrm>
          <a:prstGeom prst="rect">
            <a:avLst/>
          </a:prstGeom>
          <a:noFill/>
        </p:spPr>
        <p:txBody>
          <a:bodyPr wrap="square" rtlCol="0">
            <a:spAutoFit/>
          </a:bodyPr>
          <a:lstStyle/>
          <a:p>
            <a:r>
              <a:rPr lang="en-US" sz="2400" b="1" spc="300" dirty="0" smtClean="0">
                <a:solidFill>
                  <a:schemeClr val="tx2"/>
                </a:solidFill>
                <a:latin typeface="+mn-ea"/>
                <a:ea typeface="黑体" panose="02010609060101010101" charset="-122"/>
              </a:rPr>
              <a:t>（二）按填制方式分类</a:t>
            </a:r>
            <a:endParaRPr lang="en-US" sz="2400" b="1" spc="300" dirty="0" smtClean="0">
              <a:solidFill>
                <a:schemeClr val="tx2"/>
              </a:solidFill>
              <a:latin typeface="+mn-ea"/>
              <a:ea typeface="黑体" panose="02010609060101010101" charset="-122"/>
            </a:endParaRPr>
          </a:p>
        </p:txBody>
      </p:sp>
      <p:sp>
        <p:nvSpPr>
          <p:cNvPr id="25" name="文本框 2"/>
          <p:cNvSpPr txBox="1"/>
          <p:nvPr/>
        </p:nvSpPr>
        <p:spPr>
          <a:xfrm>
            <a:off x="913130" y="371475"/>
            <a:ext cx="368617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四、记账凭证的种类</a:t>
            </a:r>
            <a:endParaRPr lang="zh-CN" altLang="en-US" sz="2600" dirty="0">
              <a:latin typeface="黑体" panose="02010609060101010101" charset="-122"/>
              <a:ea typeface="黑体" panose="02010609060101010101" charset="-122"/>
            </a:endParaRPr>
          </a:p>
        </p:txBody>
      </p:sp>
      <p:pic>
        <p:nvPicPr>
          <p:cNvPr id="69" name="图片 68" descr="3"/>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rot="10800000">
            <a:off x="6288406" y="2523173"/>
            <a:ext cx="2569210" cy="1727835"/>
          </a:xfrm>
          <a:prstGeom prst="rect">
            <a:avLst/>
          </a:prstGeom>
        </p:spPr>
      </p:pic>
      <p:pic>
        <p:nvPicPr>
          <p:cNvPr id="70" name="图片 69" descr="3"/>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3719196" y="2523173"/>
            <a:ext cx="2569210" cy="1727835"/>
          </a:xfrm>
          <a:prstGeom prst="rect">
            <a:avLst/>
          </a:prstGeom>
        </p:spPr>
      </p:pic>
      <p:pic>
        <p:nvPicPr>
          <p:cNvPr id="74" name="图片 73" descr="17423468"/>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7829233" y="3063240"/>
            <a:ext cx="648000" cy="648000"/>
          </a:xfrm>
          <a:prstGeom prst="rect">
            <a:avLst/>
          </a:prstGeom>
        </p:spPr>
      </p:pic>
      <p:pic>
        <p:nvPicPr>
          <p:cNvPr id="76" name="图片 75" descr="17423460"/>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4063683" y="3095625"/>
            <a:ext cx="648000" cy="648000"/>
          </a:xfrm>
          <a:prstGeom prst="rect">
            <a:avLst/>
          </a:prstGeom>
        </p:spPr>
      </p:pic>
      <p:sp>
        <p:nvSpPr>
          <p:cNvPr id="85" name="文本框 84"/>
          <p:cNvSpPr txBox="1"/>
          <p:nvPr>
            <p:custDataLst>
              <p:tags r:id="rId13"/>
            </p:custDataLst>
          </p:nvPr>
        </p:nvSpPr>
        <p:spPr>
          <a:xfrm>
            <a:off x="796925" y="2059305"/>
            <a:ext cx="2372360" cy="396240"/>
          </a:xfrm>
          <a:prstGeom prst="rect">
            <a:avLst/>
          </a:prstGeom>
          <a:noFill/>
        </p:spPr>
        <p:txBody>
          <a:bodyPr wrap="square" rtlCol="0" anchor="t"/>
          <a:p>
            <a:pPr algn="l">
              <a:lnSpc>
                <a:spcPct val="120000"/>
              </a:lnSpc>
            </a:pPr>
            <a:r>
              <a:rPr lang="zh-CN" altLang="en-US" sz="1800" b="1">
                <a:solidFill>
                  <a:sysClr val="windowText" lastClr="000000">
                    <a:lumMod val="75000"/>
                    <a:lumOff val="25000"/>
                  </a:sysClr>
                </a:solidFill>
                <a:latin typeface="Arial" panose="020B0604020202020204" pitchFamily="34" charset="0"/>
                <a:ea typeface="微软雅黑" panose="020B0503020204020204" charset="-122"/>
              </a:rPr>
              <a:t>1. 复式记账凭证</a:t>
            </a:r>
            <a:endParaRPr lang="zh-CN" altLang="en-US" sz="1800" b="1">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86" name="文本框 85"/>
          <p:cNvSpPr txBox="1"/>
          <p:nvPr>
            <p:custDataLst>
              <p:tags r:id="rId14"/>
            </p:custDataLst>
          </p:nvPr>
        </p:nvSpPr>
        <p:spPr>
          <a:xfrm>
            <a:off x="605155" y="2592705"/>
            <a:ext cx="2677160" cy="3183890"/>
          </a:xfrm>
          <a:prstGeom prst="rect">
            <a:avLst/>
          </a:prstGeom>
          <a:noFill/>
        </p:spPr>
        <p:txBody>
          <a:bodyPr wrap="square" rtlCol="0" anchor="t"/>
          <a:p>
            <a:pPr algn="l">
              <a:lnSpc>
                <a:spcPct val="120000"/>
              </a:lnSpc>
            </a:pPr>
            <a:r>
              <a:rPr lang="zh-CN" altLang="en-US" sz="1600">
                <a:solidFill>
                  <a:sysClr val="windowText" lastClr="000000">
                    <a:lumMod val="65000"/>
                    <a:lumOff val="35000"/>
                  </a:sysClr>
                </a:solidFill>
                <a:latin typeface="Arial" panose="020B0604020202020204" pitchFamily="34" charset="0"/>
                <a:ea typeface="微软雅黑" panose="020B0503020204020204" charset="-122"/>
              </a:rPr>
              <a:t>复式记账凭证是指将每一笔经济业务事项所涉及的全部会计科目及其发生额均在同一张记账凭证中反映的一种凭证。复式记账凭证可以集中反映一项经济业务的科目对应关系，便于了解有关经济业务的全貌；编制复式记账凭证可以减少凭证数量，节约纸张。</a:t>
            </a:r>
            <a:endParaRPr lang="zh-CN" altLang="en-US" sz="1600">
              <a:solidFill>
                <a:sysClr val="windowText" lastClr="000000">
                  <a:lumMod val="65000"/>
                  <a:lumOff val="35000"/>
                </a:sysClr>
              </a:solidFill>
              <a:latin typeface="Arial" panose="020B0604020202020204" pitchFamily="34" charset="0"/>
              <a:ea typeface="微软雅黑" panose="020B0503020204020204" charset="-122"/>
            </a:endParaRPr>
          </a:p>
        </p:txBody>
      </p:sp>
      <p:sp>
        <p:nvSpPr>
          <p:cNvPr id="91" name="文本框 90"/>
          <p:cNvSpPr txBox="1"/>
          <p:nvPr>
            <p:custDataLst>
              <p:tags r:id="rId15"/>
            </p:custDataLst>
          </p:nvPr>
        </p:nvSpPr>
        <p:spPr>
          <a:xfrm>
            <a:off x="9065895" y="2059305"/>
            <a:ext cx="1962150" cy="396240"/>
          </a:xfrm>
          <a:prstGeom prst="rect">
            <a:avLst/>
          </a:prstGeom>
          <a:noFill/>
        </p:spPr>
        <p:txBody>
          <a:bodyPr wrap="square" rtlCol="0" anchor="t"/>
          <a:p>
            <a:pPr algn="l">
              <a:lnSpc>
                <a:spcPct val="120000"/>
              </a:lnSpc>
            </a:pPr>
            <a:r>
              <a:rPr lang="zh-CN" altLang="en-US" sz="1800" b="1">
                <a:solidFill>
                  <a:sysClr val="windowText" lastClr="000000">
                    <a:lumMod val="75000"/>
                    <a:lumOff val="25000"/>
                  </a:sysClr>
                </a:solidFill>
                <a:latin typeface="Arial" panose="020B0604020202020204" pitchFamily="34" charset="0"/>
                <a:ea typeface="微软雅黑" panose="020B0503020204020204" charset="-122"/>
              </a:rPr>
              <a:t>2. 单式记账凭证</a:t>
            </a:r>
            <a:endParaRPr lang="zh-CN" altLang="en-US" sz="1800" b="1">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92" name="文本框 91"/>
          <p:cNvSpPr txBox="1"/>
          <p:nvPr>
            <p:custDataLst>
              <p:tags r:id="rId16"/>
            </p:custDataLst>
          </p:nvPr>
        </p:nvSpPr>
        <p:spPr>
          <a:xfrm>
            <a:off x="8984615" y="2455545"/>
            <a:ext cx="3018790" cy="3768090"/>
          </a:xfrm>
          <a:prstGeom prst="rect">
            <a:avLst/>
          </a:prstGeom>
          <a:noFill/>
        </p:spPr>
        <p:txBody>
          <a:bodyPr wrap="square" rtlCol="0" anchor="t"/>
          <a:p>
            <a:pPr algn="l">
              <a:lnSpc>
                <a:spcPct val="120000"/>
              </a:lnSpc>
            </a:pPr>
            <a:r>
              <a:rPr lang="zh-CN" altLang="en-US" sz="1600">
                <a:solidFill>
                  <a:sysClr val="windowText" lastClr="000000">
                    <a:lumMod val="65000"/>
                    <a:lumOff val="35000"/>
                  </a:sysClr>
                </a:solidFill>
                <a:latin typeface="Arial" panose="020B0604020202020204" pitchFamily="34" charset="0"/>
                <a:ea typeface="微软雅黑" panose="020B0503020204020204" charset="-122"/>
              </a:rPr>
              <a:t>单式记账凭证是指每一张记账凭证只填列经济业务事项所涉及的一个会计科目及其金额的记账凭证。填列借方科目的称为借项凭证，填列贷方科目的称为贷项凭证。在采用单式记账凭证的情况下，一项经济业务的会计分录，涉及几个对应的会计科目，就应分别填制几张记账凭证，借方科目填制借项记账凭证，贷方科目填制贷项记账凭证。</a:t>
            </a:r>
            <a:endParaRPr lang="zh-CN" altLang="en-US" sz="1600">
              <a:solidFill>
                <a:sysClr val="windowText" lastClr="000000">
                  <a:lumMod val="65000"/>
                  <a:lumOff val="35000"/>
                </a:sysClr>
              </a:solidFill>
              <a:latin typeface="Arial" panose="020B0604020202020204" pitchFamily="34" charset="0"/>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9102090" y="979805"/>
            <a:ext cx="921385" cy="4530725"/>
          </a:xfrm>
          <a:prstGeom prst="rect">
            <a:avLst/>
          </a:prstGeom>
          <a:noFill/>
        </p:spPr>
        <p:txBody>
          <a:bodyPr vert="eaVert" wrap="square" rtlCol="0" anchor="t" anchorCtr="0">
            <a:spAutoFit/>
          </a:bodyPr>
          <a:p>
            <a:pPr algn="l"/>
            <a:r>
              <a:rPr lang="zh-CN" altLang="en-US" sz="4800" dirty="0">
                <a:solidFill>
                  <a:schemeClr val="tx2"/>
                </a:solidFill>
                <a:latin typeface="黑体" panose="02010609060101010101" charset="-122"/>
                <a:ea typeface="黑体" panose="02010609060101010101" charset="-122"/>
                <a:sym typeface="+mn-ea"/>
              </a:rPr>
              <a:t>记账凭证的填制</a:t>
            </a:r>
            <a:endParaRPr lang="zh-CN" altLang="en-US" sz="4800" dirty="0">
              <a:solidFill>
                <a:schemeClr val="tx2"/>
              </a:solidFill>
              <a:latin typeface="黑体" panose="02010609060101010101" charset="-122"/>
              <a:ea typeface="黑体" panose="02010609060101010101" charset="-122"/>
              <a:sym typeface="+mn-ea"/>
            </a:endParaRPr>
          </a:p>
        </p:txBody>
      </p:sp>
      <p:sp>
        <p:nvSpPr>
          <p:cNvPr id="4" name="文本框 3"/>
          <p:cNvSpPr txBox="1"/>
          <p:nvPr/>
        </p:nvSpPr>
        <p:spPr>
          <a:xfrm>
            <a:off x="7215505" y="1862455"/>
            <a:ext cx="3775710" cy="922020"/>
          </a:xfrm>
          <a:prstGeom prst="rect">
            <a:avLst/>
          </a:prstGeom>
          <a:noFill/>
        </p:spPr>
        <p:txBody>
          <a:bodyPr wrap="square" rtlCol="0">
            <a:spAutoFit/>
          </a:bodyPr>
          <a:p>
            <a:r>
              <a:rPr lang="zh-CN" altLang="en-US" sz="5400" b="1">
                <a:latin typeface="黑体" panose="02010609060101010101" charset="-122"/>
                <a:ea typeface="黑体" panose="02010609060101010101" charset="-122"/>
              </a:rPr>
              <a:t>任务二</a:t>
            </a:r>
            <a:endParaRPr lang="zh-CN" altLang="en-US" sz="5400" b="1">
              <a:latin typeface="黑体" panose="02010609060101010101" charset="-122"/>
              <a:ea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312102" y="1071245"/>
            <a:ext cx="7101840" cy="5353050"/>
            <a:chOff x="400308" y="1669004"/>
            <a:chExt cx="7101840" cy="5353050"/>
          </a:xfrm>
        </p:grpSpPr>
        <p:sp>
          <p:nvSpPr>
            <p:cNvPr id="83" name="TextBox 82"/>
            <p:cNvSpPr txBox="1"/>
            <p:nvPr/>
          </p:nvSpPr>
          <p:spPr>
            <a:xfrm>
              <a:off x="400308" y="1669004"/>
              <a:ext cx="3471545" cy="460375"/>
            </a:xfrm>
            <a:prstGeom prst="rect">
              <a:avLst/>
            </a:prstGeom>
            <a:noFill/>
          </p:spPr>
          <p:txBody>
            <a:bodyPr wrap="square" rtlCol="0">
              <a:spAutoFit/>
            </a:bodyPr>
            <a:lstStyle/>
            <a:p>
              <a:r>
                <a:rPr lang="en-US" sz="2400" b="1" spc="300" dirty="0" smtClean="0">
                  <a:solidFill>
                    <a:schemeClr val="tx2"/>
                  </a:solidFill>
                  <a:latin typeface="+mn-ea"/>
                  <a:ea typeface="黑体" panose="02010609060101010101" charset="-122"/>
                </a:rPr>
                <a:t>（一）企业背景介绍</a:t>
              </a:r>
              <a:endParaRPr lang="en-US" sz="2400" b="1" spc="300" dirty="0" smtClean="0">
                <a:solidFill>
                  <a:schemeClr val="tx2"/>
                </a:solidFill>
                <a:latin typeface="+mn-ea"/>
                <a:ea typeface="黑体" panose="02010609060101010101" charset="-122"/>
              </a:endParaRPr>
            </a:p>
          </p:txBody>
        </p:sp>
        <p:sp>
          <p:nvSpPr>
            <p:cNvPr id="84" name="TextBox 83"/>
            <p:cNvSpPr txBox="1"/>
            <p:nvPr/>
          </p:nvSpPr>
          <p:spPr>
            <a:xfrm>
              <a:off x="400308" y="2129379"/>
              <a:ext cx="7101840" cy="4892675"/>
            </a:xfrm>
            <a:prstGeom prst="rect">
              <a:avLst/>
            </a:prstGeom>
            <a:noFill/>
          </p:spPr>
          <p:txBody>
            <a:bodyPr wrap="square" rtlCol="0">
              <a:spAutoFit/>
            </a:bodyPr>
            <a:lstStyle/>
            <a:p>
              <a:pPr algn="just">
                <a:lnSpc>
                  <a:spcPct val="150000"/>
                </a:lnSpc>
              </a:pPr>
              <a:r>
                <a:rPr sz="1600" dirty="0">
                  <a:solidFill>
                    <a:schemeClr val="tx1">
                      <a:lumMod val="65000"/>
                      <a:lumOff val="35000"/>
                    </a:schemeClr>
                  </a:solidFill>
                  <a:latin typeface="+mn-ea"/>
                  <a:ea typeface="+mn-ea"/>
                </a:rPr>
                <a:t>（1）企业名称：北京百佳乐食品厂。</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（2）法定代表人：郑雯之。</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（3）注册地址：北京市石景山区鲁谷大街 68 号。</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（4）注册资本：600 万元。</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（5）企业类型：民营企业。</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（6）企业经营范围及主要产品：各种饼干、蛋糕、面包等烘焙类食品糕点（本教材以吐司面包和曲奇饼干两种产品为案例）。</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（7）经营方式：食品加工。</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（8）企业组织：共有职工 60 人，其中生产车间 40 人，企业下设采购部、生产车间、销售部、财务部、公司办公室。</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（9）财务部及人员分工。</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财务主管：李曼；会计：杜扬、赵宏佳；出纳：李丽；审核：宋雪。</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（10）其他资料。</a:t>
              </a:r>
              <a:endParaRPr sz="1600" dirty="0">
                <a:solidFill>
                  <a:schemeClr val="tx1">
                    <a:lumMod val="65000"/>
                    <a:lumOff val="35000"/>
                  </a:schemeClr>
                </a:solidFill>
                <a:latin typeface="+mn-ea"/>
                <a:ea typeface="+mn-ea"/>
              </a:endParaRPr>
            </a:p>
          </p:txBody>
        </p:sp>
      </p:grpSp>
      <p:sp>
        <p:nvSpPr>
          <p:cNvPr id="25" name="文本框 2"/>
          <p:cNvSpPr txBox="1"/>
          <p:nvPr/>
        </p:nvSpPr>
        <p:spPr>
          <a:xfrm>
            <a:off x="904152" y="261998"/>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一、背景资料</a:t>
            </a:r>
            <a:endParaRPr lang="zh-CN" altLang="en-US" sz="2600" dirty="0">
              <a:latin typeface="黑体" panose="02010609060101010101" charset="-122"/>
              <a:ea typeface="黑体" panose="02010609060101010101" charset="-122"/>
            </a:endParaRPr>
          </a:p>
        </p:txBody>
      </p:sp>
      <p:pic>
        <p:nvPicPr>
          <p:cNvPr id="3" name="图片 2"/>
          <p:cNvPicPr>
            <a:picLocks noChangeAspect="1"/>
          </p:cNvPicPr>
          <p:nvPr/>
        </p:nvPicPr>
        <p:blipFill>
          <a:blip r:embed="rId1"/>
          <a:stretch>
            <a:fillRect/>
          </a:stretch>
        </p:blipFill>
        <p:spPr>
          <a:xfrm>
            <a:off x="7586980" y="2270125"/>
            <a:ext cx="4186555" cy="31743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312102" y="1071245"/>
            <a:ext cx="11501120" cy="5353050"/>
            <a:chOff x="400308" y="1669004"/>
            <a:chExt cx="11501120" cy="5353050"/>
          </a:xfrm>
        </p:grpSpPr>
        <p:sp>
          <p:nvSpPr>
            <p:cNvPr id="83" name="TextBox 82"/>
            <p:cNvSpPr txBox="1"/>
            <p:nvPr/>
          </p:nvSpPr>
          <p:spPr>
            <a:xfrm>
              <a:off x="400308" y="1669004"/>
              <a:ext cx="3917315" cy="460375"/>
            </a:xfrm>
            <a:prstGeom prst="rect">
              <a:avLst/>
            </a:prstGeom>
            <a:noFill/>
          </p:spPr>
          <p:txBody>
            <a:bodyPr wrap="square" rtlCol="0">
              <a:spAutoFit/>
            </a:bodyPr>
            <a:lstStyle/>
            <a:p>
              <a:r>
                <a:rPr lang="en-US" sz="2400" b="1" spc="300" dirty="0" smtClean="0">
                  <a:solidFill>
                    <a:schemeClr val="tx2"/>
                  </a:solidFill>
                  <a:latin typeface="+mn-ea"/>
                  <a:ea typeface="黑体" panose="02010609060101010101" charset="-122"/>
                </a:rPr>
                <a:t>（二）生产工艺及流程</a:t>
              </a:r>
              <a:endParaRPr lang="en-US" sz="2400" b="1" spc="300" dirty="0" smtClean="0">
                <a:solidFill>
                  <a:schemeClr val="tx2"/>
                </a:solidFill>
                <a:latin typeface="+mn-ea"/>
                <a:ea typeface="黑体" panose="02010609060101010101" charset="-122"/>
              </a:endParaRPr>
            </a:p>
          </p:txBody>
        </p:sp>
        <p:sp>
          <p:nvSpPr>
            <p:cNvPr id="84" name="TextBox 83"/>
            <p:cNvSpPr txBox="1"/>
            <p:nvPr/>
          </p:nvSpPr>
          <p:spPr>
            <a:xfrm>
              <a:off x="400308" y="2129379"/>
              <a:ext cx="11501120" cy="4892675"/>
            </a:xfrm>
            <a:prstGeom prst="rect">
              <a:avLst/>
            </a:prstGeom>
            <a:noFill/>
          </p:spPr>
          <p:txBody>
            <a:bodyPr wrap="square" rtlCol="0">
              <a:spAutoFit/>
            </a:bodyPr>
            <a:lstStyle/>
            <a:p>
              <a:pPr algn="just">
                <a:lnSpc>
                  <a:spcPct val="150000"/>
                </a:lnSpc>
              </a:pPr>
              <a:r>
                <a:rPr sz="1600" b="1" dirty="0">
                  <a:solidFill>
                    <a:schemeClr val="tx1">
                      <a:lumMod val="65000"/>
                      <a:lumOff val="35000"/>
                    </a:schemeClr>
                  </a:solidFill>
                  <a:latin typeface="+mn-ea"/>
                  <a:ea typeface="+mn-ea"/>
                </a:rPr>
                <a:t>1. 吐司面包</a:t>
              </a:r>
              <a:endParaRPr sz="1600" b="1"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（1）工艺流程：</a:t>
              </a:r>
              <a:r>
                <a:rPr sz="1600" dirty="0">
                  <a:solidFill>
                    <a:schemeClr val="accent1"/>
                  </a:solidFill>
                  <a:effectLst>
                    <a:outerShdw blurRad="38100" dist="25400" dir="5400000" algn="ctr" rotWithShape="0">
                      <a:srgbClr val="6E747A">
                        <a:alpha val="43000"/>
                      </a:srgbClr>
                    </a:outerShdw>
                  </a:effectLst>
                  <a:latin typeface="+mn-ea"/>
                  <a:ea typeface="+mn-ea"/>
                </a:rPr>
                <a:t>原材料称重调配后和面 → 一次发酵 → 切割面团并醒发 → 面团整形后进行第二次发酵 → 烘烤 → 冷却 → 包装 → 成品。</a:t>
              </a:r>
              <a:endParaRPr sz="1600" dirty="0">
                <a:solidFill>
                  <a:schemeClr val="accent1"/>
                </a:solidFill>
                <a:effectLst>
                  <a:outerShdw blurRad="38100" dist="25400" dir="5400000" algn="ctr" rotWithShape="0">
                    <a:srgbClr val="6E747A">
                      <a:alpha val="43000"/>
                    </a:srgbClr>
                  </a:outerShdw>
                </a:effectLst>
                <a:latin typeface="+mn-ea"/>
                <a:ea typeface="+mn-ea"/>
              </a:endParaRPr>
            </a:p>
            <a:p>
              <a:pPr algn="just">
                <a:lnSpc>
                  <a:spcPct val="150000"/>
                </a:lnSpc>
              </a:pPr>
              <a:r>
                <a:rPr sz="1600" dirty="0">
                  <a:solidFill>
                    <a:schemeClr val="tx1">
                      <a:lumMod val="65000"/>
                      <a:lumOff val="35000"/>
                    </a:schemeClr>
                  </a:solidFill>
                  <a:latin typeface="+mn-ea"/>
                  <a:ea typeface="+mn-ea"/>
                </a:rPr>
                <a:t>（2）每箱吐司面包生产配方。</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高筋粉：5 千克；白砂糖：1 千克；奶粉：0.25 千克；干酵母：0.1 千克；黄油：0.1 千克；鸡蛋：0.5 千克；食盐：0.05 千克；面包改良剂：0.05 千克；水：2 千克。</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（3）销售定价：每箱吐司面包批发价 160 元，零售价 180 元。</a:t>
              </a:r>
              <a:endParaRPr sz="1600" dirty="0">
                <a:solidFill>
                  <a:schemeClr val="tx1">
                    <a:lumMod val="65000"/>
                    <a:lumOff val="35000"/>
                  </a:schemeClr>
                </a:solidFill>
                <a:latin typeface="+mn-ea"/>
                <a:ea typeface="+mn-ea"/>
              </a:endParaRPr>
            </a:p>
            <a:p>
              <a:pPr algn="just">
                <a:lnSpc>
                  <a:spcPct val="150000"/>
                </a:lnSpc>
              </a:pPr>
              <a:r>
                <a:rPr sz="1600" b="1" dirty="0">
                  <a:solidFill>
                    <a:schemeClr val="tx1">
                      <a:lumMod val="65000"/>
                      <a:lumOff val="35000"/>
                    </a:schemeClr>
                  </a:solidFill>
                  <a:latin typeface="+mn-ea"/>
                  <a:ea typeface="+mn-ea"/>
                </a:rPr>
                <a:t>2. 曲奇饼干</a:t>
              </a:r>
              <a:endParaRPr sz="1600" b="1"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（1）工艺流程：</a:t>
              </a:r>
              <a:r>
                <a:rPr sz="1600" dirty="0">
                  <a:solidFill>
                    <a:schemeClr val="accent1"/>
                  </a:solidFill>
                  <a:effectLst>
                    <a:outerShdw blurRad="38100" dist="25400" dir="5400000" algn="ctr" rotWithShape="0">
                      <a:srgbClr val="6E747A">
                        <a:alpha val="43000"/>
                      </a:srgbClr>
                    </a:outerShdw>
                  </a:effectLst>
                  <a:latin typeface="+mn-ea"/>
                  <a:ea typeface="+mn-ea"/>
                </a:rPr>
                <a:t>原材料称重 →黄油软化后加入白砂糖和食盐打发 → 分次加入鸡蛋继续搅拌 → 筛入低筋粉和奶粉 → 挤花成型 → 烤焙 → 冷却 → 包装 →成品。</a:t>
              </a:r>
              <a:endParaRPr sz="1600" dirty="0">
                <a:solidFill>
                  <a:schemeClr val="accent1"/>
                </a:solidFill>
                <a:effectLst>
                  <a:outerShdw blurRad="38100" dist="25400" dir="5400000" algn="ctr" rotWithShape="0">
                    <a:srgbClr val="6E747A">
                      <a:alpha val="43000"/>
                    </a:srgbClr>
                  </a:outerShdw>
                </a:effectLst>
                <a:latin typeface="+mn-ea"/>
                <a:ea typeface="+mn-ea"/>
              </a:endParaRPr>
            </a:p>
            <a:p>
              <a:pPr algn="just">
                <a:lnSpc>
                  <a:spcPct val="150000"/>
                </a:lnSpc>
              </a:pPr>
              <a:r>
                <a:rPr sz="1600" dirty="0">
                  <a:solidFill>
                    <a:schemeClr val="tx1">
                      <a:lumMod val="65000"/>
                      <a:lumOff val="35000"/>
                    </a:schemeClr>
                  </a:solidFill>
                  <a:latin typeface="+mn-ea"/>
                  <a:ea typeface="+mn-ea"/>
                </a:rPr>
                <a:t>（2）每箱曲奇饼干生产配方。</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低筋粉：3.6 千克；黄油：2.5 千克；白砂糖：1.25 千克；鸡蛋：1.25 千克；食盐：0.03 千克；奶粉 0.01 千克。</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（3）销售定价：每箱曲奇饼干批发价 210 元，零售价 240 元。</a:t>
              </a:r>
              <a:endParaRPr sz="1600" dirty="0">
                <a:solidFill>
                  <a:schemeClr val="tx1">
                    <a:lumMod val="65000"/>
                    <a:lumOff val="35000"/>
                  </a:schemeClr>
                </a:solidFill>
                <a:latin typeface="+mn-ea"/>
                <a:ea typeface="+mn-ea"/>
              </a:endParaRPr>
            </a:p>
          </p:txBody>
        </p:sp>
      </p:grpSp>
      <p:sp>
        <p:nvSpPr>
          <p:cNvPr id="25" name="文本框 2"/>
          <p:cNvSpPr txBox="1"/>
          <p:nvPr/>
        </p:nvSpPr>
        <p:spPr>
          <a:xfrm>
            <a:off x="904152" y="261998"/>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一、背景资料</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1602105" y="1372235"/>
            <a:ext cx="6640830" cy="460375"/>
          </a:xfrm>
          <a:prstGeom prst="rect">
            <a:avLst/>
          </a:prstGeom>
          <a:noFill/>
        </p:spPr>
        <p:txBody>
          <a:bodyPr wrap="square" rtlCol="0">
            <a:spAutoFit/>
          </a:bodyPr>
          <a:lstStyle/>
          <a:p>
            <a:r>
              <a:rPr lang="en-US" sz="2400" b="1" spc="300" dirty="0" smtClean="0">
                <a:solidFill>
                  <a:schemeClr val="tx2"/>
                </a:solidFill>
                <a:latin typeface="+mn-ea"/>
                <a:ea typeface="黑体" panose="02010609060101010101" charset="-122"/>
              </a:rPr>
              <a:t>（三）企业期初总账及明细账余额资料</a:t>
            </a:r>
            <a:endParaRPr lang="en-US" sz="2400" b="1" spc="300" dirty="0" smtClean="0">
              <a:solidFill>
                <a:schemeClr val="tx2"/>
              </a:solidFill>
              <a:latin typeface="+mn-ea"/>
              <a:ea typeface="黑体" panose="02010609060101010101" charset="-122"/>
            </a:endParaRPr>
          </a:p>
        </p:txBody>
      </p:sp>
      <p:sp>
        <p:nvSpPr>
          <p:cNvPr id="25" name="文本框 2"/>
          <p:cNvSpPr txBox="1"/>
          <p:nvPr/>
        </p:nvSpPr>
        <p:spPr>
          <a:xfrm>
            <a:off x="904152" y="261998"/>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一、背景资料</a:t>
            </a:r>
            <a:endParaRPr lang="zh-CN" altLang="en-US" sz="2600" dirty="0">
              <a:latin typeface="黑体" panose="02010609060101010101" charset="-122"/>
              <a:ea typeface="黑体" panose="02010609060101010101" charset="-122"/>
            </a:endParaRPr>
          </a:p>
        </p:txBody>
      </p:sp>
      <p:pic>
        <p:nvPicPr>
          <p:cNvPr id="2" name="图片 1"/>
          <p:cNvPicPr>
            <a:picLocks noChangeAspect="1"/>
          </p:cNvPicPr>
          <p:nvPr/>
        </p:nvPicPr>
        <p:blipFill>
          <a:blip r:embed="rId1"/>
          <a:stretch>
            <a:fillRect/>
          </a:stretch>
        </p:blipFill>
        <p:spPr>
          <a:xfrm>
            <a:off x="1754505" y="1981835"/>
            <a:ext cx="6886575" cy="45504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312102" y="1071245"/>
            <a:ext cx="11501120" cy="4983480"/>
            <a:chOff x="400308" y="1669004"/>
            <a:chExt cx="11501120" cy="4983480"/>
          </a:xfrm>
        </p:grpSpPr>
        <p:sp>
          <p:nvSpPr>
            <p:cNvPr id="83" name="TextBox 82"/>
            <p:cNvSpPr txBox="1"/>
            <p:nvPr/>
          </p:nvSpPr>
          <p:spPr>
            <a:xfrm>
              <a:off x="400308" y="1669004"/>
              <a:ext cx="4499610" cy="460375"/>
            </a:xfrm>
            <a:prstGeom prst="rect">
              <a:avLst/>
            </a:prstGeom>
            <a:noFill/>
          </p:spPr>
          <p:txBody>
            <a:bodyPr wrap="square" rtlCol="0">
              <a:spAutoFit/>
            </a:bodyPr>
            <a:lstStyle/>
            <a:p>
              <a:r>
                <a:rPr lang="en-US" sz="2400" b="1" spc="300" dirty="0" smtClean="0">
                  <a:solidFill>
                    <a:schemeClr val="tx2"/>
                  </a:solidFill>
                  <a:latin typeface="+mn-ea"/>
                  <a:ea typeface="黑体" panose="02010609060101010101" charset="-122"/>
                </a:rPr>
                <a:t>（四）企业经济业务资料</a:t>
              </a:r>
              <a:endParaRPr lang="en-US" sz="2400" b="1" spc="300" dirty="0" smtClean="0">
                <a:solidFill>
                  <a:schemeClr val="tx2"/>
                </a:solidFill>
                <a:latin typeface="+mn-ea"/>
                <a:ea typeface="黑体" panose="02010609060101010101" charset="-122"/>
              </a:endParaRPr>
            </a:p>
          </p:txBody>
        </p:sp>
        <p:sp>
          <p:nvSpPr>
            <p:cNvPr id="84" name="TextBox 83"/>
            <p:cNvSpPr txBox="1"/>
            <p:nvPr/>
          </p:nvSpPr>
          <p:spPr>
            <a:xfrm>
              <a:off x="400308" y="2129379"/>
              <a:ext cx="11501120" cy="4523105"/>
            </a:xfrm>
            <a:prstGeom prst="rect">
              <a:avLst/>
            </a:prstGeom>
            <a:noFill/>
          </p:spPr>
          <p:txBody>
            <a:bodyPr wrap="square" rtlCol="0">
              <a:spAutoFit/>
            </a:bodyPr>
            <a:lstStyle/>
            <a:p>
              <a:pPr algn="just">
                <a:lnSpc>
                  <a:spcPct val="150000"/>
                </a:lnSpc>
              </a:pPr>
              <a:r>
                <a:rPr sz="1600" b="1" dirty="0">
                  <a:solidFill>
                    <a:schemeClr val="tx1">
                      <a:lumMod val="65000"/>
                      <a:lumOff val="35000"/>
                    </a:schemeClr>
                  </a:solidFill>
                  <a:latin typeface="+mn-ea"/>
                  <a:ea typeface="+mn-ea"/>
                </a:rPr>
                <a:t>2020 年 12 月北京百佳乐食品厂发生的经济业务如下。</a:t>
              </a:r>
              <a:endParaRPr sz="1600" b="1" dirty="0">
                <a:solidFill>
                  <a:schemeClr val="tx1">
                    <a:lumMod val="65000"/>
                    <a:lumOff val="35000"/>
                  </a:schemeClr>
                </a:solidFill>
                <a:latin typeface="+mn-ea"/>
                <a:ea typeface="+mn-ea"/>
              </a:endParaRPr>
            </a:p>
            <a:p>
              <a:pPr algn="just">
                <a:lnSpc>
                  <a:spcPct val="150000"/>
                </a:lnSpc>
              </a:pPr>
              <a:r>
                <a:rPr sz="1600" b="1" dirty="0">
                  <a:solidFill>
                    <a:schemeClr val="tx1">
                      <a:lumMod val="65000"/>
                      <a:lumOff val="35000"/>
                    </a:schemeClr>
                  </a:solidFill>
                  <a:latin typeface="+mn-ea"/>
                  <a:ea typeface="+mn-ea"/>
                </a:rPr>
                <a:t>（1）12 月 1 日，向银行借入三个月期限生产周转借款 360 000 元存入银行。</a:t>
              </a:r>
              <a:endParaRPr sz="1600" b="1" dirty="0">
                <a:solidFill>
                  <a:schemeClr val="tx1">
                    <a:lumMod val="65000"/>
                    <a:lumOff val="35000"/>
                  </a:schemeClr>
                </a:solidFill>
                <a:latin typeface="+mn-ea"/>
                <a:ea typeface="+mn-ea"/>
              </a:endParaRPr>
            </a:p>
            <a:p>
              <a:pPr algn="just">
                <a:lnSpc>
                  <a:spcPct val="150000"/>
                </a:lnSpc>
              </a:pPr>
              <a:r>
                <a:rPr sz="1600" b="1" dirty="0">
                  <a:solidFill>
                    <a:schemeClr val="tx1">
                      <a:lumMod val="65000"/>
                      <a:lumOff val="35000"/>
                    </a:schemeClr>
                  </a:solidFill>
                  <a:latin typeface="+mn-ea"/>
                  <a:ea typeface="+mn-ea"/>
                </a:rPr>
                <a:t>（2）12 月 2 日，收到转账支票一张，中粮集团投入资金 400 000 元已入账。</a:t>
              </a:r>
              <a:endParaRPr sz="1600" b="1" dirty="0">
                <a:solidFill>
                  <a:schemeClr val="tx1">
                    <a:lumMod val="65000"/>
                    <a:lumOff val="35000"/>
                  </a:schemeClr>
                </a:solidFill>
                <a:latin typeface="+mn-ea"/>
                <a:ea typeface="+mn-ea"/>
              </a:endParaRPr>
            </a:p>
            <a:p>
              <a:pPr algn="just">
                <a:lnSpc>
                  <a:spcPct val="150000"/>
                </a:lnSpc>
              </a:pPr>
              <a:r>
                <a:rPr sz="1600" b="1" dirty="0">
                  <a:solidFill>
                    <a:schemeClr val="tx1">
                      <a:lumMod val="65000"/>
                      <a:lumOff val="35000"/>
                    </a:schemeClr>
                  </a:solidFill>
                  <a:latin typeface="+mn-ea"/>
                  <a:ea typeface="+mn-ea"/>
                </a:rPr>
                <a:t>（3）12 月 3 日购买一台新型烤箱，单价 4 000 元，增值税专用发票注明货款共计 4 000 元，增值税进项税额 520 元，烤箱已经验收入库，不需要专业安装。全部款项以转账支票支付。</a:t>
              </a:r>
              <a:endParaRPr sz="1600" b="1" dirty="0">
                <a:solidFill>
                  <a:schemeClr val="tx1">
                    <a:lumMod val="65000"/>
                    <a:lumOff val="35000"/>
                  </a:schemeClr>
                </a:solidFill>
                <a:latin typeface="+mn-ea"/>
                <a:ea typeface="+mn-ea"/>
              </a:endParaRPr>
            </a:p>
            <a:p>
              <a:pPr algn="just">
                <a:lnSpc>
                  <a:spcPct val="150000"/>
                </a:lnSpc>
              </a:pPr>
              <a:r>
                <a:rPr sz="1600" b="1" dirty="0">
                  <a:solidFill>
                    <a:schemeClr val="tx1">
                      <a:lumMod val="65000"/>
                      <a:lumOff val="35000"/>
                    </a:schemeClr>
                  </a:solidFill>
                  <a:latin typeface="+mn-ea"/>
                  <a:ea typeface="+mn-ea"/>
                </a:rPr>
                <a:t>（4）12 月 4 日，开出转账支票一张，从北京麦德龙公司购入黄油 10 000 千克，单位成本 20.90 元，增值税专用发票注明货款共计 209 000 元，增值税进项税额27 170 元，运费 1 000 元，材料已经验收入库。</a:t>
              </a:r>
              <a:endParaRPr sz="1600" b="1" dirty="0">
                <a:solidFill>
                  <a:schemeClr val="tx1">
                    <a:lumMod val="65000"/>
                    <a:lumOff val="35000"/>
                  </a:schemeClr>
                </a:solidFill>
                <a:latin typeface="+mn-ea"/>
                <a:ea typeface="+mn-ea"/>
              </a:endParaRPr>
            </a:p>
            <a:p>
              <a:pPr algn="just">
                <a:lnSpc>
                  <a:spcPct val="150000"/>
                </a:lnSpc>
              </a:pPr>
              <a:r>
                <a:rPr sz="1600" b="1" dirty="0">
                  <a:solidFill>
                    <a:schemeClr val="tx1">
                      <a:lumMod val="65000"/>
                      <a:lumOff val="35000"/>
                    </a:schemeClr>
                  </a:solidFill>
                  <a:latin typeface="+mn-ea"/>
                  <a:ea typeface="+mn-ea"/>
                </a:rPr>
                <a:t>（5）12 月 5 日，从天津利达面粉厂购入原材料一批，其中，高筋粉 40 000千克，单位成本 3 元，共 120 000 元；低筋粉 70 000 千克，单位成本 2.5 元，共175 000 元，收到的增值税专用发票上注明价款 295 000 元，增值税进项税额为38 350 元。所购材料尚未验收入库，货税款尚未支付。</a:t>
              </a:r>
              <a:endParaRPr sz="1600" b="1" dirty="0">
                <a:solidFill>
                  <a:schemeClr val="tx1">
                    <a:lumMod val="65000"/>
                    <a:lumOff val="35000"/>
                  </a:schemeClr>
                </a:solidFill>
                <a:latin typeface="+mn-ea"/>
                <a:ea typeface="+mn-ea"/>
              </a:endParaRPr>
            </a:p>
            <a:p>
              <a:pPr algn="just">
                <a:lnSpc>
                  <a:spcPct val="150000"/>
                </a:lnSpc>
              </a:pPr>
              <a:r>
                <a:rPr sz="1600" b="1" dirty="0">
                  <a:solidFill>
                    <a:schemeClr val="tx1">
                      <a:lumMod val="65000"/>
                      <a:lumOff val="35000"/>
                    </a:schemeClr>
                  </a:solidFill>
                  <a:latin typeface="+mn-ea"/>
                  <a:ea typeface="+mn-ea"/>
                </a:rPr>
                <a:t>（6）12 月 6 日，从天津利达面粉厂购入的面粉运达企业，验收入库。</a:t>
              </a:r>
              <a:endParaRPr sz="1600" b="1" dirty="0">
                <a:solidFill>
                  <a:schemeClr val="tx1">
                    <a:lumMod val="65000"/>
                    <a:lumOff val="35000"/>
                  </a:schemeClr>
                </a:solidFill>
                <a:latin typeface="+mn-ea"/>
                <a:ea typeface="+mn-ea"/>
              </a:endParaRPr>
            </a:p>
            <a:p>
              <a:pPr algn="just">
                <a:lnSpc>
                  <a:spcPct val="150000"/>
                </a:lnSpc>
              </a:pPr>
              <a:r>
                <a:rPr sz="1600" b="1" dirty="0">
                  <a:solidFill>
                    <a:schemeClr val="tx1">
                      <a:lumMod val="65000"/>
                      <a:lumOff val="35000"/>
                    </a:schemeClr>
                  </a:solidFill>
                  <a:latin typeface="+mn-ea"/>
                  <a:ea typeface="+mn-ea"/>
                </a:rPr>
                <a:t>（7）12 月 7 日，收到开户银行转来的付款通知，支付 12 月 6 日从天津利达面粉厂货税款及运杂费共计 333 350 元。</a:t>
              </a:r>
              <a:endParaRPr sz="1600" b="1" dirty="0">
                <a:solidFill>
                  <a:schemeClr val="tx1">
                    <a:lumMod val="65000"/>
                    <a:lumOff val="35000"/>
                  </a:schemeClr>
                </a:solidFill>
                <a:latin typeface="+mn-ea"/>
                <a:ea typeface="+mn-ea"/>
              </a:endParaRPr>
            </a:p>
          </p:txBody>
        </p:sp>
      </p:grpSp>
      <p:sp>
        <p:nvSpPr>
          <p:cNvPr id="25" name="文本框 2"/>
          <p:cNvSpPr txBox="1"/>
          <p:nvPr/>
        </p:nvSpPr>
        <p:spPr>
          <a:xfrm>
            <a:off x="904152" y="261998"/>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一、背景资料</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312102" y="1071245"/>
            <a:ext cx="11501120" cy="5353050"/>
            <a:chOff x="400308" y="1669004"/>
            <a:chExt cx="11501120" cy="5353050"/>
          </a:xfrm>
        </p:grpSpPr>
        <p:sp>
          <p:nvSpPr>
            <p:cNvPr id="83" name="TextBox 82"/>
            <p:cNvSpPr txBox="1"/>
            <p:nvPr/>
          </p:nvSpPr>
          <p:spPr>
            <a:xfrm>
              <a:off x="400308" y="1669004"/>
              <a:ext cx="4499610" cy="460375"/>
            </a:xfrm>
            <a:prstGeom prst="rect">
              <a:avLst/>
            </a:prstGeom>
            <a:noFill/>
          </p:spPr>
          <p:txBody>
            <a:bodyPr wrap="square" rtlCol="0">
              <a:spAutoFit/>
            </a:bodyPr>
            <a:lstStyle/>
            <a:p>
              <a:r>
                <a:rPr lang="en-US" sz="2400" b="1" spc="300" dirty="0" smtClean="0">
                  <a:solidFill>
                    <a:schemeClr val="tx2"/>
                  </a:solidFill>
                  <a:latin typeface="+mn-ea"/>
                  <a:ea typeface="黑体" panose="02010609060101010101" charset="-122"/>
                </a:rPr>
                <a:t>（四）企业经济业务资料</a:t>
              </a:r>
              <a:endParaRPr lang="en-US" sz="2400" b="1" spc="300" dirty="0" smtClean="0">
                <a:solidFill>
                  <a:schemeClr val="tx2"/>
                </a:solidFill>
                <a:latin typeface="+mn-ea"/>
                <a:ea typeface="黑体" panose="02010609060101010101" charset="-122"/>
              </a:endParaRPr>
            </a:p>
          </p:txBody>
        </p:sp>
        <p:sp>
          <p:nvSpPr>
            <p:cNvPr id="84" name="TextBox 83"/>
            <p:cNvSpPr txBox="1"/>
            <p:nvPr/>
          </p:nvSpPr>
          <p:spPr>
            <a:xfrm>
              <a:off x="400308" y="2129379"/>
              <a:ext cx="11501120" cy="4892675"/>
            </a:xfrm>
            <a:prstGeom prst="rect">
              <a:avLst/>
            </a:prstGeom>
            <a:noFill/>
          </p:spPr>
          <p:txBody>
            <a:bodyPr wrap="square" rtlCol="0">
              <a:spAutoFit/>
            </a:bodyPr>
            <a:lstStyle/>
            <a:p>
              <a:pPr algn="just">
                <a:lnSpc>
                  <a:spcPct val="150000"/>
                </a:lnSpc>
              </a:pPr>
              <a:r>
                <a:rPr sz="1600" b="1" dirty="0">
                  <a:solidFill>
                    <a:schemeClr val="tx1">
                      <a:lumMod val="65000"/>
                      <a:lumOff val="35000"/>
                    </a:schemeClr>
                  </a:solidFill>
                  <a:latin typeface="+mn-ea"/>
                  <a:ea typeface="+mn-ea"/>
                </a:rPr>
                <a:t>（8）12 月 6 日，上月从亚美艺星包装厂购买的饼干包装箱 8 000 支，单位成本 10 元，共计 80 000 元；面包包装箱 5 000 支，单位成本 11 元，共计 55 000 元，现已运达企业并验收入库。</a:t>
              </a:r>
              <a:endParaRPr sz="1600" b="1" dirty="0">
                <a:solidFill>
                  <a:schemeClr val="tx1">
                    <a:lumMod val="65000"/>
                    <a:lumOff val="35000"/>
                  </a:schemeClr>
                </a:solidFill>
                <a:latin typeface="+mn-ea"/>
                <a:ea typeface="+mn-ea"/>
              </a:endParaRPr>
            </a:p>
            <a:p>
              <a:pPr algn="just">
                <a:lnSpc>
                  <a:spcPct val="150000"/>
                </a:lnSpc>
              </a:pPr>
              <a:r>
                <a:rPr sz="1600" b="1" dirty="0">
                  <a:solidFill>
                    <a:schemeClr val="tx1">
                      <a:lumMod val="65000"/>
                      <a:lumOff val="35000"/>
                    </a:schemeClr>
                  </a:solidFill>
                  <a:latin typeface="+mn-ea"/>
                  <a:ea typeface="+mn-ea"/>
                </a:rPr>
                <a:t>（9）12 月 7 日，开出增值税专用发票，向美廉美连锁超市销售库存吐司面包5 000 箱，单位售价 160 元，共计货款 800 000 元，增值税销项税额共计 104 000 元，货税款尚未收到。该批面包的单位成本为 105 元。</a:t>
              </a:r>
              <a:endParaRPr sz="1600" b="1" dirty="0">
                <a:solidFill>
                  <a:schemeClr val="tx1">
                    <a:lumMod val="65000"/>
                    <a:lumOff val="35000"/>
                  </a:schemeClr>
                </a:solidFill>
                <a:latin typeface="+mn-ea"/>
                <a:ea typeface="+mn-ea"/>
              </a:endParaRPr>
            </a:p>
            <a:p>
              <a:pPr algn="just">
                <a:lnSpc>
                  <a:spcPct val="150000"/>
                </a:lnSpc>
              </a:pPr>
              <a:r>
                <a:rPr sz="1600" b="1" dirty="0">
                  <a:solidFill>
                    <a:schemeClr val="tx1">
                      <a:lumMod val="65000"/>
                      <a:lumOff val="35000"/>
                    </a:schemeClr>
                  </a:solidFill>
                  <a:latin typeface="+mn-ea"/>
                  <a:ea typeface="+mn-ea"/>
                </a:rPr>
                <a:t>（10）12 月 16 日，开出增值税专用发票，向超市发连锁超市销售库存曲奇饼干 5 000 箱，单位售价 210 元，共计 1 050 000 元，增值税销项税额 136 500 元，商品已经发出，收到超市的转账支票一张，当日存入银行。该批饼干的单位成本</a:t>
              </a:r>
              <a:endParaRPr sz="1600" b="1" dirty="0">
                <a:solidFill>
                  <a:schemeClr val="tx1">
                    <a:lumMod val="65000"/>
                    <a:lumOff val="35000"/>
                  </a:schemeClr>
                </a:solidFill>
                <a:latin typeface="+mn-ea"/>
                <a:ea typeface="+mn-ea"/>
              </a:endParaRPr>
            </a:p>
            <a:p>
              <a:pPr algn="just">
                <a:lnSpc>
                  <a:spcPct val="150000"/>
                </a:lnSpc>
              </a:pPr>
              <a:r>
                <a:rPr sz="1600" b="1" dirty="0">
                  <a:solidFill>
                    <a:schemeClr val="tx1">
                      <a:lumMod val="65000"/>
                      <a:lumOff val="35000"/>
                    </a:schemeClr>
                  </a:solidFill>
                  <a:latin typeface="+mn-ea"/>
                  <a:ea typeface="+mn-ea"/>
                </a:rPr>
                <a:t>为 110 元。</a:t>
              </a:r>
              <a:endParaRPr sz="1600" b="1" dirty="0">
                <a:solidFill>
                  <a:schemeClr val="tx1">
                    <a:lumMod val="65000"/>
                    <a:lumOff val="35000"/>
                  </a:schemeClr>
                </a:solidFill>
                <a:latin typeface="+mn-ea"/>
                <a:ea typeface="+mn-ea"/>
              </a:endParaRPr>
            </a:p>
            <a:p>
              <a:pPr algn="just">
                <a:lnSpc>
                  <a:spcPct val="150000"/>
                </a:lnSpc>
              </a:pPr>
              <a:r>
                <a:rPr sz="1600" b="1" dirty="0">
                  <a:solidFill>
                    <a:schemeClr val="tx1">
                      <a:lumMod val="65000"/>
                      <a:lumOff val="35000"/>
                    </a:schemeClr>
                  </a:solidFill>
                  <a:latin typeface="+mn-ea"/>
                  <a:ea typeface="+mn-ea"/>
                </a:rPr>
                <a:t>（11）12 月 17 日，收到美廉美连锁超市转账支票一张，收回其上月所欠购货款 100 000 元。</a:t>
              </a:r>
              <a:endParaRPr sz="1600" b="1" dirty="0">
                <a:solidFill>
                  <a:schemeClr val="tx1">
                    <a:lumMod val="65000"/>
                    <a:lumOff val="35000"/>
                  </a:schemeClr>
                </a:solidFill>
                <a:latin typeface="+mn-ea"/>
                <a:ea typeface="+mn-ea"/>
              </a:endParaRPr>
            </a:p>
            <a:p>
              <a:pPr algn="just">
                <a:lnSpc>
                  <a:spcPct val="150000"/>
                </a:lnSpc>
              </a:pPr>
              <a:r>
                <a:rPr sz="1600" b="1" dirty="0">
                  <a:solidFill>
                    <a:schemeClr val="tx1">
                      <a:lumMod val="65000"/>
                      <a:lumOff val="35000"/>
                    </a:schemeClr>
                  </a:solidFill>
                  <a:latin typeface="+mn-ea"/>
                  <a:ea typeface="+mn-ea"/>
                </a:rPr>
                <a:t>（12）12 月 18 日，接到曲奇饼干订单，订单数量为 10 000 箱。生产车间领用低筋粉 36 000 千克，单位成本 2.5 元；领用白砂糖 12 500 千克，单价 4.8 元；领用奶粉 10 千克，单价 50 元；领用黄油 25 000 千克，单价 21 元；领用鸡蛋</a:t>
              </a:r>
              <a:endParaRPr sz="1600" b="1" dirty="0">
                <a:solidFill>
                  <a:schemeClr val="tx1">
                    <a:lumMod val="65000"/>
                    <a:lumOff val="35000"/>
                  </a:schemeClr>
                </a:solidFill>
                <a:latin typeface="+mn-ea"/>
                <a:ea typeface="+mn-ea"/>
              </a:endParaRPr>
            </a:p>
            <a:p>
              <a:pPr algn="just">
                <a:lnSpc>
                  <a:spcPct val="150000"/>
                </a:lnSpc>
              </a:pPr>
              <a:r>
                <a:rPr sz="1600" b="1" dirty="0">
                  <a:solidFill>
                    <a:schemeClr val="tx1">
                      <a:lumMod val="65000"/>
                      <a:lumOff val="35000"/>
                    </a:schemeClr>
                  </a:solidFill>
                  <a:latin typeface="+mn-ea"/>
                  <a:ea typeface="+mn-ea"/>
                </a:rPr>
                <a:t>12 500 千克，单价 7 元；领用食盐 300 千克，单价 7 元。</a:t>
              </a:r>
              <a:endParaRPr sz="1600" b="1" dirty="0">
                <a:solidFill>
                  <a:schemeClr val="tx1">
                    <a:lumMod val="65000"/>
                    <a:lumOff val="35000"/>
                  </a:schemeClr>
                </a:solidFill>
                <a:latin typeface="+mn-ea"/>
                <a:ea typeface="+mn-ea"/>
              </a:endParaRPr>
            </a:p>
            <a:p>
              <a:pPr algn="just">
                <a:lnSpc>
                  <a:spcPct val="150000"/>
                </a:lnSpc>
              </a:pPr>
              <a:r>
                <a:rPr sz="1600" b="1" dirty="0">
                  <a:solidFill>
                    <a:schemeClr val="tx1">
                      <a:lumMod val="65000"/>
                      <a:lumOff val="35000"/>
                    </a:schemeClr>
                  </a:solidFill>
                  <a:latin typeface="+mn-ea"/>
                  <a:ea typeface="+mn-ea"/>
                </a:rPr>
                <a:t>（13）12 月 20 日，生产曲奇饼干 10 000 箱。领用饼干包装袋 700 包，单位成本 60 元；领用饼干包装箱 10 000 支，单位成本 10 元。包装袋和包装箱成本按先进先出法计算。</a:t>
              </a:r>
              <a:endParaRPr sz="1600" b="1" dirty="0">
                <a:solidFill>
                  <a:schemeClr val="tx1">
                    <a:lumMod val="65000"/>
                    <a:lumOff val="35000"/>
                  </a:schemeClr>
                </a:solidFill>
                <a:latin typeface="+mn-ea"/>
                <a:ea typeface="+mn-ea"/>
              </a:endParaRPr>
            </a:p>
          </p:txBody>
        </p:sp>
      </p:grpSp>
      <p:sp>
        <p:nvSpPr>
          <p:cNvPr id="25" name="文本框 2"/>
          <p:cNvSpPr txBox="1"/>
          <p:nvPr/>
        </p:nvSpPr>
        <p:spPr>
          <a:xfrm>
            <a:off x="904152" y="261998"/>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一、背景资料</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312102" y="1071245"/>
            <a:ext cx="11501120" cy="5524500"/>
            <a:chOff x="400308" y="1669004"/>
            <a:chExt cx="11501120" cy="5524500"/>
          </a:xfrm>
        </p:grpSpPr>
        <p:sp>
          <p:nvSpPr>
            <p:cNvPr id="83" name="TextBox 82"/>
            <p:cNvSpPr txBox="1"/>
            <p:nvPr/>
          </p:nvSpPr>
          <p:spPr>
            <a:xfrm>
              <a:off x="400308" y="1669004"/>
              <a:ext cx="4499610" cy="460375"/>
            </a:xfrm>
            <a:prstGeom prst="rect">
              <a:avLst/>
            </a:prstGeom>
            <a:noFill/>
          </p:spPr>
          <p:txBody>
            <a:bodyPr wrap="square" rtlCol="0">
              <a:spAutoFit/>
            </a:bodyPr>
            <a:lstStyle/>
            <a:p>
              <a:r>
                <a:rPr lang="en-US" sz="2400" b="1" spc="300" dirty="0" smtClean="0">
                  <a:solidFill>
                    <a:schemeClr val="tx2"/>
                  </a:solidFill>
                  <a:latin typeface="+mn-ea"/>
                  <a:ea typeface="黑体" panose="02010609060101010101" charset="-122"/>
                </a:rPr>
                <a:t>（四）企业经济业务资料</a:t>
              </a:r>
              <a:endParaRPr lang="en-US" sz="2400" b="1" spc="300" dirty="0" smtClean="0">
                <a:solidFill>
                  <a:schemeClr val="tx2"/>
                </a:solidFill>
                <a:latin typeface="+mn-ea"/>
                <a:ea typeface="黑体" panose="02010609060101010101" charset="-122"/>
              </a:endParaRPr>
            </a:p>
          </p:txBody>
        </p:sp>
        <p:sp>
          <p:nvSpPr>
            <p:cNvPr id="84" name="TextBox 83"/>
            <p:cNvSpPr txBox="1"/>
            <p:nvPr/>
          </p:nvSpPr>
          <p:spPr>
            <a:xfrm>
              <a:off x="400308" y="2281779"/>
              <a:ext cx="11501120" cy="4911725"/>
            </a:xfrm>
            <a:prstGeom prst="rect">
              <a:avLst/>
            </a:prstGeom>
            <a:noFill/>
          </p:spPr>
          <p:txBody>
            <a:bodyPr wrap="square" rtlCol="0">
              <a:spAutoFit/>
            </a:bodyPr>
            <a:lstStyle/>
            <a:p>
              <a:pPr algn="just">
                <a:lnSpc>
                  <a:spcPct val="140000"/>
                </a:lnSpc>
                <a:spcBef>
                  <a:spcPts val="0"/>
                </a:spcBef>
                <a:spcAft>
                  <a:spcPts val="0"/>
                </a:spcAft>
              </a:pPr>
              <a:r>
                <a:rPr sz="1600" b="1" dirty="0">
                  <a:solidFill>
                    <a:schemeClr val="tx1">
                      <a:lumMod val="65000"/>
                      <a:lumOff val="35000"/>
                    </a:schemeClr>
                  </a:solidFill>
                  <a:latin typeface="+mn-ea"/>
                  <a:ea typeface="+mn-ea"/>
                </a:rPr>
                <a:t>(14) 12月28日接到吐司面包订单，订单数量为5 000箱。 生产车间领用高筋粉25 000千克，单位成本 3元；领用白砂糖5 000千克，单价4.8元；领用奶粉1 250千克，单价50元；领用干酵母500千克，单价44元；领用黄油500千克，单价21元；领用鸡蛋2 500千克，单价7元；领用食盐250千克，单价7元；面包改良剂250千克，单价60元。</a:t>
              </a:r>
              <a:endParaRPr sz="1600" b="1" dirty="0">
                <a:solidFill>
                  <a:schemeClr val="tx1">
                    <a:lumMod val="65000"/>
                    <a:lumOff val="35000"/>
                  </a:schemeClr>
                </a:solidFill>
                <a:latin typeface="+mn-ea"/>
                <a:ea typeface="+mn-ea"/>
              </a:endParaRPr>
            </a:p>
            <a:p>
              <a:pPr algn="just">
                <a:lnSpc>
                  <a:spcPct val="140000"/>
                </a:lnSpc>
                <a:spcBef>
                  <a:spcPts val="0"/>
                </a:spcBef>
                <a:spcAft>
                  <a:spcPts val="0"/>
                </a:spcAft>
              </a:pPr>
              <a:r>
                <a:rPr sz="1600" b="1" dirty="0">
                  <a:solidFill>
                    <a:schemeClr val="tx1">
                      <a:lumMod val="65000"/>
                      <a:lumOff val="35000"/>
                    </a:schemeClr>
                  </a:solidFill>
                  <a:latin typeface="+mn-ea"/>
                  <a:ea typeface="+mn-ea"/>
                </a:rPr>
                <a:t>(15) 12月28 B, 生产吐司面包5 000箱。 领用面包包装袋200 包，单位成本 50元；领用面包包装箱5 000 支，单位成本 11元。 包装袋和包装箱成本按先进先出法计算。</a:t>
              </a:r>
              <a:endParaRPr sz="1600" b="1" dirty="0">
                <a:solidFill>
                  <a:schemeClr val="tx1">
                    <a:lumMod val="65000"/>
                    <a:lumOff val="35000"/>
                  </a:schemeClr>
                </a:solidFill>
                <a:latin typeface="+mn-ea"/>
                <a:ea typeface="+mn-ea"/>
              </a:endParaRPr>
            </a:p>
            <a:p>
              <a:pPr algn="just">
                <a:lnSpc>
                  <a:spcPct val="140000"/>
                </a:lnSpc>
                <a:spcBef>
                  <a:spcPts val="0"/>
                </a:spcBef>
                <a:spcAft>
                  <a:spcPts val="0"/>
                </a:spcAft>
              </a:pPr>
              <a:r>
                <a:rPr sz="1600" b="1" dirty="0">
                  <a:solidFill>
                    <a:schemeClr val="tx1">
                      <a:lumMod val="65000"/>
                      <a:lumOff val="35000"/>
                    </a:schemeClr>
                  </a:solidFill>
                  <a:latin typeface="+mn-ea"/>
                  <a:ea typeface="+mn-ea"/>
                </a:rPr>
                <a:t>(16) 12月28日，厂部办公室员工李伟出差向财务部预借差旅费2 000元，以现金支付。</a:t>
              </a:r>
              <a:endParaRPr sz="1600" b="1" dirty="0">
                <a:solidFill>
                  <a:schemeClr val="tx1">
                    <a:lumMod val="65000"/>
                    <a:lumOff val="35000"/>
                  </a:schemeClr>
                </a:solidFill>
                <a:latin typeface="+mn-ea"/>
                <a:ea typeface="+mn-ea"/>
              </a:endParaRPr>
            </a:p>
            <a:p>
              <a:pPr algn="just">
                <a:lnSpc>
                  <a:spcPct val="140000"/>
                </a:lnSpc>
                <a:spcBef>
                  <a:spcPts val="0"/>
                </a:spcBef>
                <a:spcAft>
                  <a:spcPts val="0"/>
                </a:spcAft>
              </a:pPr>
              <a:r>
                <a:rPr sz="1600" b="1" dirty="0">
                  <a:solidFill>
                    <a:schemeClr val="tx1">
                      <a:lumMod val="65000"/>
                      <a:lumOff val="35000"/>
                    </a:schemeClr>
                  </a:solidFill>
                  <a:latin typeface="+mn-ea"/>
                  <a:ea typeface="+mn-ea"/>
                </a:rPr>
                <a:t>(17)12月29日，李伟出差回来报销差旅费1 700元，交回剩余差旅费现金300元。</a:t>
              </a:r>
              <a:endParaRPr sz="1600" b="1" dirty="0">
                <a:solidFill>
                  <a:schemeClr val="tx1">
                    <a:lumMod val="65000"/>
                    <a:lumOff val="35000"/>
                  </a:schemeClr>
                </a:solidFill>
                <a:latin typeface="+mn-ea"/>
                <a:ea typeface="+mn-ea"/>
              </a:endParaRPr>
            </a:p>
            <a:p>
              <a:pPr algn="just">
                <a:lnSpc>
                  <a:spcPct val="140000"/>
                </a:lnSpc>
                <a:spcBef>
                  <a:spcPts val="0"/>
                </a:spcBef>
                <a:spcAft>
                  <a:spcPts val="0"/>
                </a:spcAft>
              </a:pPr>
              <a:r>
                <a:rPr sz="1600" b="1" dirty="0">
                  <a:solidFill>
                    <a:schemeClr val="tx1">
                      <a:lumMod val="65000"/>
                      <a:lumOff val="35000"/>
                    </a:schemeClr>
                  </a:solidFill>
                  <a:latin typeface="+mn-ea"/>
                  <a:ea typeface="+mn-ea"/>
                </a:rPr>
                <a:t>(18)12月30日，编制本月工资汇总表：根据工时和考勤记录计算分配职工工资，其中生产工人工资210 000元（ 生产工人工资桉生产工时比例分配，其中，饼干生产工时1 800小时， 面包生产工时1 200小时），车间管理人员工资16 000元，企业管理人员工资58 800元， 销售部门人员工资15 200元。</a:t>
              </a:r>
              <a:endParaRPr sz="1600" b="1" dirty="0">
                <a:solidFill>
                  <a:schemeClr val="tx1">
                    <a:lumMod val="65000"/>
                    <a:lumOff val="35000"/>
                  </a:schemeClr>
                </a:solidFill>
                <a:latin typeface="+mn-ea"/>
                <a:ea typeface="+mn-ea"/>
              </a:endParaRPr>
            </a:p>
            <a:p>
              <a:pPr algn="just">
                <a:lnSpc>
                  <a:spcPct val="140000"/>
                </a:lnSpc>
                <a:spcBef>
                  <a:spcPts val="0"/>
                </a:spcBef>
                <a:spcAft>
                  <a:spcPts val="0"/>
                </a:spcAft>
              </a:pPr>
              <a:r>
                <a:rPr sz="1600" b="1" dirty="0">
                  <a:solidFill>
                    <a:schemeClr val="tx1">
                      <a:lumMod val="65000"/>
                      <a:lumOff val="35000"/>
                    </a:schemeClr>
                  </a:solidFill>
                  <a:latin typeface="+mn-ea"/>
                  <a:ea typeface="+mn-ea"/>
                </a:rPr>
                <a:t>(19) 12月30日，收到自来水公司发票和银行的付款通知，本月支付水费3 000元，其中生产吐司面包耗用150元， 车间 一 般耗用1 200元，企业管理部门耗用1 180元， 销售部门耗用470元。</a:t>
              </a:r>
              <a:endParaRPr sz="1600" b="1" dirty="0">
                <a:solidFill>
                  <a:schemeClr val="tx1">
                    <a:lumMod val="65000"/>
                    <a:lumOff val="35000"/>
                  </a:schemeClr>
                </a:solidFill>
                <a:latin typeface="+mn-ea"/>
                <a:ea typeface="+mn-ea"/>
              </a:endParaRPr>
            </a:p>
            <a:p>
              <a:pPr algn="just">
                <a:lnSpc>
                  <a:spcPct val="140000"/>
                </a:lnSpc>
                <a:spcBef>
                  <a:spcPts val="0"/>
                </a:spcBef>
                <a:spcAft>
                  <a:spcPts val="0"/>
                </a:spcAft>
              </a:pPr>
              <a:r>
                <a:rPr sz="1600" b="1" dirty="0">
                  <a:solidFill>
                    <a:schemeClr val="tx1">
                      <a:lumMod val="65000"/>
                      <a:lumOff val="35000"/>
                    </a:schemeClr>
                  </a:solidFill>
                  <a:latin typeface="+mn-ea"/>
                  <a:ea typeface="+mn-ea"/>
                </a:rPr>
                <a:t>(20) 12月30日，收到区供电局发票和银行的付款通知， 支付电费8 400元，其中车间 一般耗用6 300元，企业管理部门耗用1 600元， 销售部门耗用500元。</a:t>
              </a:r>
              <a:endParaRPr sz="1600" b="1" dirty="0">
                <a:solidFill>
                  <a:schemeClr val="tx1">
                    <a:lumMod val="65000"/>
                    <a:lumOff val="35000"/>
                  </a:schemeClr>
                </a:solidFill>
                <a:latin typeface="+mn-ea"/>
                <a:ea typeface="+mn-ea"/>
              </a:endParaRPr>
            </a:p>
          </p:txBody>
        </p:sp>
      </p:grpSp>
      <p:sp>
        <p:nvSpPr>
          <p:cNvPr id="25" name="文本框 2"/>
          <p:cNvSpPr txBox="1"/>
          <p:nvPr/>
        </p:nvSpPr>
        <p:spPr>
          <a:xfrm>
            <a:off x="904152" y="261998"/>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一、背景资料</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71780" y="2104390"/>
            <a:ext cx="5205730" cy="2306955"/>
          </a:xfrm>
          <a:prstGeom prst="rect">
            <a:avLst/>
          </a:prstGeom>
          <a:noFill/>
        </p:spPr>
        <p:txBody>
          <a:bodyPr wrap="square" rtlCol="0">
            <a:spAutoFit/>
          </a:bodyPr>
          <a:p>
            <a:r>
              <a:rPr lang="zh-CN" sz="4800" spc="600" dirty="0" smtClean="0">
                <a:ln w="28575">
                  <a:noFill/>
                </a:ln>
                <a:solidFill>
                  <a:schemeClr val="tx2"/>
                </a:solidFill>
                <a:latin typeface="黑体" panose="02010609060101010101" charset="-122"/>
                <a:ea typeface="黑体" panose="02010609060101010101" charset="-122"/>
              </a:rPr>
              <a:t>项目四 </a:t>
            </a:r>
            <a:endParaRPr lang="zh-CN" sz="4800" spc="600" dirty="0" smtClean="0">
              <a:ln w="28575">
                <a:noFill/>
              </a:ln>
              <a:solidFill>
                <a:schemeClr val="tx2"/>
              </a:solidFill>
              <a:latin typeface="黑体" panose="02010609060101010101" charset="-122"/>
              <a:ea typeface="黑体" panose="02010609060101010101" charset="-122"/>
            </a:endParaRPr>
          </a:p>
          <a:p>
            <a:r>
              <a:rPr lang="zh-CN" sz="4800" spc="600" dirty="0" smtClean="0">
                <a:ln w="28575">
                  <a:noFill/>
                </a:ln>
                <a:solidFill>
                  <a:schemeClr val="tx2"/>
                </a:solidFill>
                <a:latin typeface="黑体" panose="02010609060101010101" charset="-122"/>
                <a:ea typeface="黑体" panose="02010609060101010101" charset="-122"/>
              </a:rPr>
              <a:t>记账凭证与企业经济业务的核算</a:t>
            </a:r>
            <a:endParaRPr lang="zh-CN" sz="4800" spc="600" dirty="0" smtClean="0">
              <a:ln w="28575">
                <a:noFill/>
              </a:ln>
              <a:solidFill>
                <a:schemeClr val="tx2"/>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312102" y="1071245"/>
            <a:ext cx="11501120" cy="5288280"/>
            <a:chOff x="400308" y="1669004"/>
            <a:chExt cx="11501120" cy="5288280"/>
          </a:xfrm>
        </p:grpSpPr>
        <p:sp>
          <p:nvSpPr>
            <p:cNvPr id="83" name="TextBox 82"/>
            <p:cNvSpPr txBox="1"/>
            <p:nvPr/>
          </p:nvSpPr>
          <p:spPr>
            <a:xfrm>
              <a:off x="400308" y="1669004"/>
              <a:ext cx="4499610" cy="460375"/>
            </a:xfrm>
            <a:prstGeom prst="rect">
              <a:avLst/>
            </a:prstGeom>
            <a:noFill/>
          </p:spPr>
          <p:txBody>
            <a:bodyPr wrap="square" rtlCol="0">
              <a:spAutoFit/>
            </a:bodyPr>
            <a:lstStyle/>
            <a:p>
              <a:r>
                <a:rPr lang="en-US" sz="2400" b="1" spc="300" dirty="0" smtClean="0">
                  <a:solidFill>
                    <a:schemeClr val="tx2"/>
                  </a:solidFill>
                  <a:latin typeface="+mn-ea"/>
                  <a:ea typeface="黑体" panose="02010609060101010101" charset="-122"/>
                </a:rPr>
                <a:t>（四）企业经济业务资料</a:t>
              </a:r>
              <a:endParaRPr lang="en-US" sz="2400" b="1" spc="300" dirty="0" smtClean="0">
                <a:solidFill>
                  <a:schemeClr val="tx2"/>
                </a:solidFill>
                <a:latin typeface="+mn-ea"/>
                <a:ea typeface="黑体" panose="02010609060101010101" charset="-122"/>
              </a:endParaRPr>
            </a:p>
          </p:txBody>
        </p:sp>
        <p:sp>
          <p:nvSpPr>
            <p:cNvPr id="84" name="TextBox 83"/>
            <p:cNvSpPr txBox="1"/>
            <p:nvPr/>
          </p:nvSpPr>
          <p:spPr>
            <a:xfrm>
              <a:off x="400308" y="2434179"/>
              <a:ext cx="11501120" cy="4523105"/>
            </a:xfrm>
            <a:prstGeom prst="rect">
              <a:avLst/>
            </a:prstGeom>
            <a:noFill/>
          </p:spPr>
          <p:txBody>
            <a:bodyPr wrap="square" rtlCol="0">
              <a:spAutoFit/>
            </a:bodyPr>
            <a:lstStyle/>
            <a:p>
              <a:pPr algn="just">
                <a:lnSpc>
                  <a:spcPct val="150000"/>
                </a:lnSpc>
                <a:spcBef>
                  <a:spcPts val="0"/>
                </a:spcBef>
                <a:spcAft>
                  <a:spcPts val="0"/>
                </a:spcAft>
              </a:pPr>
              <a:r>
                <a:rPr sz="1600" b="1" dirty="0">
                  <a:solidFill>
                    <a:schemeClr val="tx1">
                      <a:lumMod val="65000"/>
                      <a:lumOff val="35000"/>
                    </a:schemeClr>
                  </a:solidFill>
                  <a:latin typeface="+mn-ea"/>
                  <a:ea typeface="+mn-ea"/>
                </a:rPr>
                <a:t>(21) 12月30日，计算提取本月固定资产折旧，本月应计提折旧金额为52 785元。其中车间设备应计提折旧30 500元，管理部门 应计提19 885元， 销售部门应计提折旧2 400元。</a:t>
              </a:r>
              <a:endParaRPr sz="1600" b="1" dirty="0">
                <a:solidFill>
                  <a:schemeClr val="tx1">
                    <a:lumMod val="65000"/>
                    <a:lumOff val="35000"/>
                  </a:schemeClr>
                </a:solidFill>
                <a:latin typeface="+mn-ea"/>
                <a:ea typeface="+mn-ea"/>
              </a:endParaRPr>
            </a:p>
            <a:p>
              <a:pPr algn="just">
                <a:lnSpc>
                  <a:spcPct val="150000"/>
                </a:lnSpc>
                <a:spcBef>
                  <a:spcPts val="0"/>
                </a:spcBef>
                <a:spcAft>
                  <a:spcPts val="0"/>
                </a:spcAft>
              </a:pPr>
              <a:r>
                <a:rPr sz="1600" b="1" dirty="0">
                  <a:solidFill>
                    <a:schemeClr val="tx1">
                      <a:lumMod val="65000"/>
                      <a:lumOff val="35000"/>
                    </a:schemeClr>
                  </a:solidFill>
                  <a:latin typeface="+mn-ea"/>
                  <a:ea typeface="+mn-ea"/>
                </a:rPr>
                <a:t>(22) 12月30 B, 通过银行发放本月职工工资300 000元。</a:t>
              </a:r>
              <a:endParaRPr sz="1600" b="1" dirty="0">
                <a:solidFill>
                  <a:schemeClr val="tx1">
                    <a:lumMod val="65000"/>
                    <a:lumOff val="35000"/>
                  </a:schemeClr>
                </a:solidFill>
                <a:latin typeface="+mn-ea"/>
                <a:ea typeface="+mn-ea"/>
              </a:endParaRPr>
            </a:p>
            <a:p>
              <a:pPr algn="just">
                <a:lnSpc>
                  <a:spcPct val="150000"/>
                </a:lnSpc>
                <a:spcBef>
                  <a:spcPts val="0"/>
                </a:spcBef>
                <a:spcAft>
                  <a:spcPts val="0"/>
                </a:spcAft>
              </a:pPr>
              <a:r>
                <a:rPr sz="1600" b="1" dirty="0">
                  <a:solidFill>
                    <a:schemeClr val="tx1">
                      <a:lumMod val="65000"/>
                      <a:lumOff val="35000"/>
                    </a:schemeClr>
                  </a:solidFill>
                  <a:latin typeface="+mn-ea"/>
                  <a:ea typeface="+mn-ea"/>
                </a:rPr>
                <a:t>(23) 12月30日，开出转账支票一张给广告公司， 支付产品的广告制作费用12 000元。</a:t>
              </a:r>
              <a:endParaRPr sz="1600" b="1" dirty="0">
                <a:solidFill>
                  <a:schemeClr val="tx1">
                    <a:lumMod val="65000"/>
                    <a:lumOff val="35000"/>
                  </a:schemeClr>
                </a:solidFill>
                <a:latin typeface="+mn-ea"/>
                <a:ea typeface="+mn-ea"/>
              </a:endParaRPr>
            </a:p>
            <a:p>
              <a:pPr algn="just">
                <a:lnSpc>
                  <a:spcPct val="150000"/>
                </a:lnSpc>
                <a:spcBef>
                  <a:spcPts val="0"/>
                </a:spcBef>
                <a:spcAft>
                  <a:spcPts val="0"/>
                </a:spcAft>
              </a:pPr>
              <a:r>
                <a:rPr sz="1600" b="1" dirty="0">
                  <a:solidFill>
                    <a:schemeClr val="tx1">
                      <a:lumMod val="65000"/>
                      <a:lumOff val="35000"/>
                    </a:schemeClr>
                  </a:solidFill>
                  <a:latin typeface="+mn-ea"/>
                  <a:ea typeface="+mn-ea"/>
                </a:rPr>
                <a:t>(24) 12月30日，计算分配本月制造费用，本月制造费用共计54 000元（按生产工时比例分配，其中，饼干生产工时1 800小时， 面包生产工时1 200小时）。</a:t>
              </a:r>
              <a:endParaRPr sz="1600" b="1" dirty="0">
                <a:solidFill>
                  <a:schemeClr val="tx1">
                    <a:lumMod val="65000"/>
                    <a:lumOff val="35000"/>
                  </a:schemeClr>
                </a:solidFill>
                <a:latin typeface="+mn-ea"/>
                <a:ea typeface="+mn-ea"/>
              </a:endParaRPr>
            </a:p>
            <a:p>
              <a:pPr algn="just">
                <a:lnSpc>
                  <a:spcPct val="150000"/>
                </a:lnSpc>
                <a:spcBef>
                  <a:spcPts val="0"/>
                </a:spcBef>
                <a:spcAft>
                  <a:spcPts val="0"/>
                </a:spcAft>
              </a:pPr>
              <a:r>
                <a:rPr sz="1600" b="1" dirty="0">
                  <a:solidFill>
                    <a:schemeClr val="tx1">
                      <a:lumMod val="65000"/>
                      <a:lumOff val="35000"/>
                    </a:schemeClr>
                  </a:solidFill>
                  <a:latin typeface="+mn-ea"/>
                  <a:ea typeface="+mn-ea"/>
                </a:rPr>
                <a:t>(25) 12月30日， 本月生产曲奇饼干10 000箱、 吐司面包5 000箱全部完工，结转完工产品成本 。</a:t>
              </a:r>
              <a:endParaRPr sz="1600" b="1" dirty="0">
                <a:solidFill>
                  <a:schemeClr val="tx1">
                    <a:lumMod val="65000"/>
                    <a:lumOff val="35000"/>
                  </a:schemeClr>
                </a:solidFill>
                <a:latin typeface="+mn-ea"/>
                <a:ea typeface="+mn-ea"/>
              </a:endParaRPr>
            </a:p>
            <a:p>
              <a:pPr algn="just">
                <a:lnSpc>
                  <a:spcPct val="150000"/>
                </a:lnSpc>
                <a:spcBef>
                  <a:spcPts val="0"/>
                </a:spcBef>
                <a:spcAft>
                  <a:spcPts val="0"/>
                </a:spcAft>
              </a:pPr>
              <a:r>
                <a:rPr sz="1600" b="1" dirty="0">
                  <a:solidFill>
                    <a:schemeClr val="tx1">
                      <a:lumMod val="65000"/>
                      <a:lumOff val="35000"/>
                    </a:schemeClr>
                  </a:solidFill>
                  <a:latin typeface="+mn-ea"/>
                  <a:ea typeface="+mn-ea"/>
                </a:rPr>
                <a:t>(26) 12月31日，开出增值税专用 发票 ，向美廉美连锁超市销售吐司面包4 800箱，单位售价160元， 共计货款768 000元，增值税销项税额 共计99 840元，货税款尚未收到。 该批面包的单位成本为106.55元。</a:t>
              </a:r>
              <a:endParaRPr sz="1600" b="1" dirty="0">
                <a:solidFill>
                  <a:schemeClr val="tx1">
                    <a:lumMod val="65000"/>
                    <a:lumOff val="35000"/>
                  </a:schemeClr>
                </a:solidFill>
                <a:latin typeface="+mn-ea"/>
                <a:ea typeface="+mn-ea"/>
              </a:endParaRPr>
            </a:p>
            <a:p>
              <a:pPr algn="just">
                <a:lnSpc>
                  <a:spcPct val="150000"/>
                </a:lnSpc>
                <a:spcBef>
                  <a:spcPts val="0"/>
                </a:spcBef>
                <a:spcAft>
                  <a:spcPts val="0"/>
                </a:spcAft>
              </a:pPr>
              <a:r>
                <a:rPr sz="1600" b="1" dirty="0">
                  <a:solidFill>
                    <a:schemeClr val="tx1">
                      <a:lumMod val="65000"/>
                      <a:lumOff val="35000"/>
                    </a:schemeClr>
                  </a:solidFill>
                  <a:latin typeface="+mn-ea"/>
                  <a:ea typeface="+mn-ea"/>
                </a:rPr>
                <a:t>(27) 12月31日，计提本月短期借款利息900元，月利率0.25%。</a:t>
              </a:r>
              <a:endParaRPr sz="1600" b="1" dirty="0">
                <a:solidFill>
                  <a:schemeClr val="tx1">
                    <a:lumMod val="65000"/>
                    <a:lumOff val="35000"/>
                  </a:schemeClr>
                </a:solidFill>
                <a:latin typeface="+mn-ea"/>
                <a:ea typeface="+mn-ea"/>
              </a:endParaRPr>
            </a:p>
            <a:p>
              <a:pPr algn="just">
                <a:lnSpc>
                  <a:spcPct val="150000"/>
                </a:lnSpc>
                <a:spcBef>
                  <a:spcPts val="0"/>
                </a:spcBef>
                <a:spcAft>
                  <a:spcPts val="0"/>
                </a:spcAft>
              </a:pPr>
              <a:r>
                <a:rPr sz="1600" b="1" dirty="0">
                  <a:solidFill>
                    <a:schemeClr val="tx1">
                      <a:lumMod val="65000"/>
                      <a:lumOff val="35000"/>
                    </a:schemeClr>
                  </a:solidFill>
                  <a:latin typeface="+mn-ea"/>
                  <a:ea typeface="+mn-ea"/>
                </a:rPr>
                <a:t>(28) 12月31日，开出转账支票一张， 支付罚款2 000元。</a:t>
              </a:r>
              <a:endParaRPr sz="1600" b="1" dirty="0">
                <a:solidFill>
                  <a:schemeClr val="tx1">
                    <a:lumMod val="65000"/>
                    <a:lumOff val="35000"/>
                  </a:schemeClr>
                </a:solidFill>
                <a:latin typeface="+mn-ea"/>
                <a:ea typeface="+mn-ea"/>
              </a:endParaRPr>
            </a:p>
            <a:p>
              <a:pPr algn="just">
                <a:lnSpc>
                  <a:spcPct val="150000"/>
                </a:lnSpc>
                <a:spcBef>
                  <a:spcPts val="0"/>
                </a:spcBef>
                <a:spcAft>
                  <a:spcPts val="0"/>
                </a:spcAft>
              </a:pPr>
              <a:r>
                <a:rPr sz="1600" b="1" dirty="0">
                  <a:solidFill>
                    <a:schemeClr val="tx1">
                      <a:lumMod val="65000"/>
                      <a:lumOff val="35000"/>
                    </a:schemeClr>
                  </a:solidFill>
                  <a:latin typeface="+mn-ea"/>
                  <a:ea typeface="+mn-ea"/>
                </a:rPr>
                <a:t>（29）12 月 31 日，收到银行通知，浙江瑞安食品机械公司支付的违约金 20 000 元已经到账。</a:t>
              </a:r>
              <a:endParaRPr sz="1600" b="1" dirty="0">
                <a:solidFill>
                  <a:schemeClr val="tx1">
                    <a:lumMod val="65000"/>
                    <a:lumOff val="35000"/>
                  </a:schemeClr>
                </a:solidFill>
                <a:latin typeface="+mn-ea"/>
                <a:ea typeface="+mn-ea"/>
              </a:endParaRPr>
            </a:p>
          </p:txBody>
        </p:sp>
      </p:grpSp>
      <p:sp>
        <p:nvSpPr>
          <p:cNvPr id="25" name="文本框 2"/>
          <p:cNvSpPr txBox="1"/>
          <p:nvPr/>
        </p:nvSpPr>
        <p:spPr>
          <a:xfrm>
            <a:off x="904152" y="261998"/>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一、背景资料</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307022" y="1372235"/>
            <a:ext cx="11454130" cy="4763770"/>
            <a:chOff x="395228" y="1969994"/>
            <a:chExt cx="11454130" cy="4763770"/>
          </a:xfrm>
        </p:grpSpPr>
        <p:sp>
          <p:nvSpPr>
            <p:cNvPr id="83" name="TextBox 82"/>
            <p:cNvSpPr txBox="1"/>
            <p:nvPr/>
          </p:nvSpPr>
          <p:spPr>
            <a:xfrm>
              <a:off x="395228" y="1969994"/>
              <a:ext cx="4499610" cy="460375"/>
            </a:xfrm>
            <a:prstGeom prst="rect">
              <a:avLst/>
            </a:prstGeom>
            <a:noFill/>
          </p:spPr>
          <p:txBody>
            <a:bodyPr wrap="square" rtlCol="0">
              <a:spAutoFit/>
            </a:bodyPr>
            <a:lstStyle/>
            <a:p>
              <a:r>
                <a:rPr lang="en-US" sz="2400" b="1" spc="300" dirty="0" smtClean="0">
                  <a:solidFill>
                    <a:schemeClr val="tx2"/>
                  </a:solidFill>
                  <a:latin typeface="+mn-ea"/>
                  <a:ea typeface="黑体" panose="02010609060101010101" charset="-122"/>
                </a:rPr>
                <a:t>（四）企业经济业务资料</a:t>
              </a:r>
              <a:endParaRPr lang="en-US" sz="2400" b="1" spc="300" dirty="0" smtClean="0">
                <a:solidFill>
                  <a:schemeClr val="tx2"/>
                </a:solidFill>
                <a:latin typeface="+mn-ea"/>
                <a:ea typeface="黑体" panose="02010609060101010101" charset="-122"/>
              </a:endParaRPr>
            </a:p>
          </p:txBody>
        </p:sp>
        <p:sp>
          <p:nvSpPr>
            <p:cNvPr id="84" name="TextBox 83"/>
            <p:cNvSpPr txBox="1"/>
            <p:nvPr/>
          </p:nvSpPr>
          <p:spPr>
            <a:xfrm>
              <a:off x="546993" y="2579594"/>
              <a:ext cx="11302365" cy="4154170"/>
            </a:xfrm>
            <a:prstGeom prst="rect">
              <a:avLst/>
            </a:prstGeom>
            <a:noFill/>
          </p:spPr>
          <p:txBody>
            <a:bodyPr wrap="square" rtlCol="0">
              <a:spAutoFit/>
            </a:bodyPr>
            <a:lstStyle/>
            <a:p>
              <a:pPr algn="just">
                <a:lnSpc>
                  <a:spcPct val="150000"/>
                </a:lnSpc>
                <a:spcBef>
                  <a:spcPts val="0"/>
                </a:spcBef>
                <a:spcAft>
                  <a:spcPts val="0"/>
                </a:spcAft>
              </a:pPr>
              <a:r>
                <a:rPr sz="1600" b="1" dirty="0">
                  <a:solidFill>
                    <a:schemeClr val="tx1">
                      <a:lumMod val="65000"/>
                      <a:lumOff val="35000"/>
                    </a:schemeClr>
                  </a:solidFill>
                  <a:latin typeface="+mn-ea"/>
                  <a:ea typeface="+mn-ea"/>
                </a:rPr>
                <a:t>（30）12 月 31 日，结转本月产品销售成本。产品的销售成本按先进先出法计算。</a:t>
              </a:r>
              <a:endParaRPr sz="1600" b="1" dirty="0">
                <a:solidFill>
                  <a:schemeClr val="tx1">
                    <a:lumMod val="65000"/>
                    <a:lumOff val="35000"/>
                  </a:schemeClr>
                </a:solidFill>
                <a:latin typeface="+mn-ea"/>
                <a:ea typeface="+mn-ea"/>
              </a:endParaRPr>
            </a:p>
            <a:p>
              <a:pPr algn="just">
                <a:lnSpc>
                  <a:spcPct val="150000"/>
                </a:lnSpc>
                <a:spcBef>
                  <a:spcPts val="0"/>
                </a:spcBef>
                <a:spcAft>
                  <a:spcPts val="0"/>
                </a:spcAft>
              </a:pPr>
              <a:r>
                <a:rPr sz="1600" b="1" dirty="0">
                  <a:solidFill>
                    <a:schemeClr val="tx1">
                      <a:lumMod val="65000"/>
                      <a:lumOff val="35000"/>
                    </a:schemeClr>
                  </a:solidFill>
                  <a:latin typeface="+mn-ea"/>
                  <a:ea typeface="+mn-ea"/>
                </a:rPr>
                <a:t>（31）12 月 31 日，计算本期销售产品应交纳的城市维护建设税和教育费附加，城市维护建设税的税率为 7%，教育费附加的征收比率按 3% 计算。</a:t>
              </a:r>
              <a:endParaRPr sz="1600" b="1" dirty="0">
                <a:solidFill>
                  <a:schemeClr val="tx1">
                    <a:lumMod val="65000"/>
                    <a:lumOff val="35000"/>
                  </a:schemeClr>
                </a:solidFill>
                <a:latin typeface="+mn-ea"/>
                <a:ea typeface="+mn-ea"/>
              </a:endParaRPr>
            </a:p>
            <a:p>
              <a:pPr algn="just">
                <a:lnSpc>
                  <a:spcPct val="150000"/>
                </a:lnSpc>
                <a:spcBef>
                  <a:spcPts val="0"/>
                </a:spcBef>
                <a:spcAft>
                  <a:spcPts val="0"/>
                </a:spcAft>
              </a:pPr>
              <a:r>
                <a:rPr sz="1600" b="1" dirty="0">
                  <a:solidFill>
                    <a:schemeClr val="tx1">
                      <a:lumMod val="65000"/>
                      <a:lumOff val="35000"/>
                    </a:schemeClr>
                  </a:solidFill>
                  <a:latin typeface="+mn-ea"/>
                  <a:ea typeface="+mn-ea"/>
                </a:rPr>
                <a:t>（32）12 月 31 日，根据税收缴款书，开出转账支票支付本月应交增值税、城市维护建设税及教育费附加。</a:t>
              </a:r>
              <a:endParaRPr sz="1600" b="1" dirty="0">
                <a:solidFill>
                  <a:schemeClr val="tx1">
                    <a:lumMod val="65000"/>
                    <a:lumOff val="35000"/>
                  </a:schemeClr>
                </a:solidFill>
                <a:latin typeface="+mn-ea"/>
                <a:ea typeface="+mn-ea"/>
              </a:endParaRPr>
            </a:p>
            <a:p>
              <a:pPr algn="just">
                <a:lnSpc>
                  <a:spcPct val="150000"/>
                </a:lnSpc>
                <a:spcBef>
                  <a:spcPts val="0"/>
                </a:spcBef>
                <a:spcAft>
                  <a:spcPts val="0"/>
                </a:spcAft>
              </a:pPr>
              <a:r>
                <a:rPr sz="1600" b="1" dirty="0">
                  <a:solidFill>
                    <a:schemeClr val="tx1">
                      <a:lumMod val="65000"/>
                      <a:lumOff val="35000"/>
                    </a:schemeClr>
                  </a:solidFill>
                  <a:latin typeface="+mn-ea"/>
                  <a:ea typeface="+mn-ea"/>
                </a:rPr>
                <a:t>（33）12 月 31 日，签发现金支票，提取库存现金 5 000 元备用。</a:t>
              </a:r>
              <a:endParaRPr sz="1600" b="1" dirty="0">
                <a:solidFill>
                  <a:schemeClr val="tx1">
                    <a:lumMod val="65000"/>
                    <a:lumOff val="35000"/>
                  </a:schemeClr>
                </a:solidFill>
                <a:latin typeface="+mn-ea"/>
                <a:ea typeface="+mn-ea"/>
              </a:endParaRPr>
            </a:p>
            <a:p>
              <a:pPr algn="just">
                <a:lnSpc>
                  <a:spcPct val="150000"/>
                </a:lnSpc>
                <a:spcBef>
                  <a:spcPts val="0"/>
                </a:spcBef>
                <a:spcAft>
                  <a:spcPts val="0"/>
                </a:spcAft>
              </a:pPr>
              <a:r>
                <a:rPr sz="1600" b="1" dirty="0">
                  <a:solidFill>
                    <a:schemeClr val="tx1">
                      <a:lumMod val="65000"/>
                      <a:lumOff val="35000"/>
                    </a:schemeClr>
                  </a:solidFill>
                  <a:latin typeface="+mn-ea"/>
                  <a:ea typeface="+mn-ea"/>
                </a:rPr>
                <a:t>（34）12 月 31 日，结转本月损益类账户，计算本月利润总额。</a:t>
              </a:r>
              <a:endParaRPr sz="1600" b="1" dirty="0">
                <a:solidFill>
                  <a:schemeClr val="tx1">
                    <a:lumMod val="65000"/>
                    <a:lumOff val="35000"/>
                  </a:schemeClr>
                </a:solidFill>
                <a:latin typeface="+mn-ea"/>
                <a:ea typeface="+mn-ea"/>
              </a:endParaRPr>
            </a:p>
            <a:p>
              <a:pPr algn="just">
                <a:lnSpc>
                  <a:spcPct val="150000"/>
                </a:lnSpc>
                <a:spcBef>
                  <a:spcPts val="0"/>
                </a:spcBef>
                <a:spcAft>
                  <a:spcPts val="0"/>
                </a:spcAft>
              </a:pPr>
              <a:r>
                <a:rPr sz="1600" b="1" dirty="0">
                  <a:solidFill>
                    <a:schemeClr val="tx1">
                      <a:lumMod val="65000"/>
                      <a:lumOff val="35000"/>
                    </a:schemeClr>
                  </a:solidFill>
                  <a:latin typeface="+mn-ea"/>
                  <a:ea typeface="+mn-ea"/>
                </a:rPr>
                <a:t>（35）12 月 31 日，计算并结转本月应缴所得税额，所得税税率 25%，并计算出本月税后净利润。</a:t>
              </a:r>
              <a:endParaRPr sz="1600" b="1" dirty="0">
                <a:solidFill>
                  <a:schemeClr val="tx1">
                    <a:lumMod val="65000"/>
                    <a:lumOff val="35000"/>
                  </a:schemeClr>
                </a:solidFill>
                <a:latin typeface="+mn-ea"/>
                <a:ea typeface="+mn-ea"/>
              </a:endParaRPr>
            </a:p>
            <a:p>
              <a:pPr algn="just">
                <a:lnSpc>
                  <a:spcPct val="150000"/>
                </a:lnSpc>
                <a:spcBef>
                  <a:spcPts val="0"/>
                </a:spcBef>
                <a:spcAft>
                  <a:spcPts val="0"/>
                </a:spcAft>
              </a:pPr>
              <a:r>
                <a:rPr sz="1600" b="1" dirty="0">
                  <a:solidFill>
                    <a:schemeClr val="tx1">
                      <a:lumMod val="65000"/>
                      <a:lumOff val="35000"/>
                    </a:schemeClr>
                  </a:solidFill>
                  <a:latin typeface="+mn-ea"/>
                  <a:ea typeface="+mn-ea"/>
                </a:rPr>
                <a:t>（36）12 月 31 日，年终结转本年净利润。</a:t>
              </a:r>
              <a:endParaRPr sz="1600" b="1" dirty="0">
                <a:solidFill>
                  <a:schemeClr val="tx1">
                    <a:lumMod val="65000"/>
                    <a:lumOff val="35000"/>
                  </a:schemeClr>
                </a:solidFill>
                <a:latin typeface="+mn-ea"/>
                <a:ea typeface="+mn-ea"/>
              </a:endParaRPr>
            </a:p>
            <a:p>
              <a:pPr algn="just">
                <a:lnSpc>
                  <a:spcPct val="150000"/>
                </a:lnSpc>
                <a:spcBef>
                  <a:spcPts val="0"/>
                </a:spcBef>
                <a:spcAft>
                  <a:spcPts val="0"/>
                </a:spcAft>
              </a:pPr>
              <a:r>
                <a:rPr sz="1600" b="1" dirty="0">
                  <a:solidFill>
                    <a:schemeClr val="tx1">
                      <a:lumMod val="65000"/>
                      <a:lumOff val="35000"/>
                    </a:schemeClr>
                  </a:solidFill>
                  <a:latin typeface="+mn-ea"/>
                  <a:ea typeface="+mn-ea"/>
                </a:rPr>
                <a:t>（37）12 月 31 日，按税后利润的 10% 计算提取法定盈余公积金。</a:t>
              </a:r>
              <a:endParaRPr sz="1600" b="1" dirty="0">
                <a:solidFill>
                  <a:schemeClr val="tx1">
                    <a:lumMod val="65000"/>
                    <a:lumOff val="35000"/>
                  </a:schemeClr>
                </a:solidFill>
                <a:latin typeface="+mn-ea"/>
                <a:ea typeface="+mn-ea"/>
              </a:endParaRPr>
            </a:p>
            <a:p>
              <a:pPr algn="just">
                <a:lnSpc>
                  <a:spcPct val="150000"/>
                </a:lnSpc>
                <a:spcBef>
                  <a:spcPts val="0"/>
                </a:spcBef>
                <a:spcAft>
                  <a:spcPts val="0"/>
                </a:spcAft>
              </a:pPr>
              <a:r>
                <a:rPr sz="1600" b="1" dirty="0">
                  <a:solidFill>
                    <a:schemeClr val="tx1">
                      <a:lumMod val="65000"/>
                      <a:lumOff val="35000"/>
                    </a:schemeClr>
                  </a:solidFill>
                  <a:latin typeface="+mn-ea"/>
                  <a:ea typeface="+mn-ea"/>
                </a:rPr>
                <a:t>（38）12 月 31 日，根据董事会决定，向投资者分配利润 300 000 元。</a:t>
              </a:r>
              <a:endParaRPr sz="1600" b="1" dirty="0">
                <a:solidFill>
                  <a:schemeClr val="tx1">
                    <a:lumMod val="65000"/>
                    <a:lumOff val="35000"/>
                  </a:schemeClr>
                </a:solidFill>
                <a:latin typeface="+mn-ea"/>
                <a:ea typeface="+mn-ea"/>
              </a:endParaRPr>
            </a:p>
            <a:p>
              <a:pPr algn="just">
                <a:lnSpc>
                  <a:spcPct val="150000"/>
                </a:lnSpc>
                <a:spcBef>
                  <a:spcPts val="0"/>
                </a:spcBef>
                <a:spcAft>
                  <a:spcPts val="0"/>
                </a:spcAft>
              </a:pPr>
              <a:r>
                <a:rPr sz="1600" b="1" dirty="0">
                  <a:solidFill>
                    <a:schemeClr val="tx1">
                      <a:lumMod val="65000"/>
                      <a:lumOff val="35000"/>
                    </a:schemeClr>
                  </a:solidFill>
                  <a:latin typeface="+mn-ea"/>
                  <a:ea typeface="+mn-ea"/>
                </a:rPr>
                <a:t>（39）12 月 31 日，将利润分配各明细账的余额转入“未分配利润”明细科目。</a:t>
              </a:r>
              <a:endParaRPr sz="1600" b="1" dirty="0">
                <a:solidFill>
                  <a:schemeClr val="tx1">
                    <a:lumMod val="65000"/>
                    <a:lumOff val="35000"/>
                  </a:schemeClr>
                </a:solidFill>
                <a:latin typeface="+mn-ea"/>
                <a:ea typeface="+mn-ea"/>
              </a:endParaRPr>
            </a:p>
          </p:txBody>
        </p:sp>
      </p:grpSp>
      <p:sp>
        <p:nvSpPr>
          <p:cNvPr id="25" name="文本框 2"/>
          <p:cNvSpPr txBox="1"/>
          <p:nvPr/>
        </p:nvSpPr>
        <p:spPr>
          <a:xfrm>
            <a:off x="904152" y="261998"/>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一、背景资料</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
          <p:cNvSpPr txBox="1"/>
          <p:nvPr/>
        </p:nvSpPr>
        <p:spPr>
          <a:xfrm>
            <a:off x="904240" y="262255"/>
            <a:ext cx="553529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二、记账凭证填制的基本要求</a:t>
            </a:r>
            <a:endParaRPr lang="zh-CN" altLang="en-US" sz="2600" dirty="0">
              <a:latin typeface="黑体" panose="02010609060101010101" charset="-122"/>
              <a:ea typeface="黑体" panose="02010609060101010101" charset="-122"/>
            </a:endParaRPr>
          </a:p>
        </p:txBody>
      </p:sp>
      <p:sp>
        <p:nvSpPr>
          <p:cNvPr id="36" name="Shape 84"/>
          <p:cNvSpPr/>
          <p:nvPr>
            <p:custDataLst>
              <p:tags r:id="rId1"/>
            </p:custDataLst>
          </p:nvPr>
        </p:nvSpPr>
        <p:spPr>
          <a:xfrm flipH="1">
            <a:off x="6228402" y="3660396"/>
            <a:ext cx="4624038" cy="1773996"/>
          </a:xfrm>
          <a:prstGeom prst="rect">
            <a:avLst/>
          </a:prstGeom>
          <a:noFill/>
          <a:ln w="25400" cap="flat">
            <a:solidFill>
              <a:sysClr val="window" lastClr="FFFFFF">
                <a:lumMod val="85000"/>
              </a:sysClr>
            </a:solidFill>
            <a:prstDash val="solid"/>
            <a:miter lim="400000"/>
          </a:ln>
          <a:effectLst/>
        </p:spPr>
        <p:txBody>
          <a:bodyPr wrap="square" lIns="50800" tIns="50800" rIns="50800" bIns="50800" numCol="1" anchor="ctr">
            <a:noAutofit/>
          </a:bodyPr>
          <a:lstStyle/>
          <a:p>
            <a:pPr>
              <a:lnSpc>
                <a:spcPct val="120000"/>
              </a:lnSpc>
              <a:defRPr sz="3200">
                <a:solidFill>
                  <a:srgbClr val="FFFFFF"/>
                </a:solidFill>
                <a:latin typeface="Arial" panose="020B0604020202020204" pitchFamily="34" charset="0"/>
                <a:ea typeface="微软雅黑" panose="020B0503020204020204" charset="-122"/>
                <a:cs typeface="+mn-ea"/>
                <a:sym typeface="Helvetica Light" panose="00000400000000000000"/>
              </a:defRPr>
            </a:pPr>
            <a:endParaRPr sz="32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37" name="Shape 85"/>
          <p:cNvSpPr/>
          <p:nvPr>
            <p:custDataLst>
              <p:tags r:id="rId2"/>
            </p:custDataLst>
          </p:nvPr>
        </p:nvSpPr>
        <p:spPr>
          <a:xfrm flipH="1">
            <a:off x="10620918" y="3646104"/>
            <a:ext cx="1078118" cy="1806871"/>
          </a:xfrm>
          <a:prstGeom prst="rect">
            <a:avLst/>
          </a:prstGeom>
          <a:solidFill>
            <a:srgbClr val="1F74AD"/>
          </a:solidFill>
          <a:ln w="12700" cap="flat">
            <a:noFill/>
            <a:miter lim="400000"/>
          </a:ln>
          <a:effectLst/>
        </p:spPr>
        <p:txBody>
          <a:bodyPr wrap="square" lIns="50800" tIns="50800" rIns="50800" bIns="50800" numCol="1" anchor="ctr">
            <a:noAutofit/>
          </a:bodyPr>
          <a:lstStyle/>
          <a:p>
            <a:pPr>
              <a:lnSpc>
                <a:spcPct val="120000"/>
              </a:lnSpc>
              <a:defRPr sz="3200">
                <a:solidFill>
                  <a:srgbClr val="FFFFFF"/>
                </a:solidFill>
                <a:latin typeface="Arial" panose="020B0604020202020204" pitchFamily="34" charset="0"/>
                <a:ea typeface="微软雅黑" panose="020B0503020204020204" charset="-122"/>
                <a:cs typeface="+mn-ea"/>
                <a:sym typeface="Helvetica Light" panose="00000400000000000000"/>
              </a:defRPr>
            </a:pPr>
            <a:endParaRPr sz="32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9" name="Shape 78"/>
          <p:cNvSpPr/>
          <p:nvPr>
            <p:custDataLst>
              <p:tags r:id="rId3"/>
            </p:custDataLst>
          </p:nvPr>
        </p:nvSpPr>
        <p:spPr>
          <a:xfrm>
            <a:off x="1178637" y="3662441"/>
            <a:ext cx="4585845" cy="1773996"/>
          </a:xfrm>
          <a:prstGeom prst="rect">
            <a:avLst/>
          </a:prstGeom>
          <a:noFill/>
          <a:ln w="25400" cap="flat">
            <a:solidFill>
              <a:sysClr val="window" lastClr="FFFFFF">
                <a:lumMod val="85000"/>
              </a:sysClr>
            </a:solidFill>
            <a:prstDash val="solid"/>
            <a:miter lim="400000"/>
          </a:ln>
          <a:effectLst/>
        </p:spPr>
        <p:txBody>
          <a:bodyPr wrap="square" lIns="50800" tIns="50800" rIns="50800" bIns="50800" numCol="1" anchor="ctr">
            <a:noAutofit/>
          </a:bodyPr>
          <a:lstStyle/>
          <a:p>
            <a:pPr>
              <a:lnSpc>
                <a:spcPct val="120000"/>
              </a:lnSpc>
              <a:defRPr sz="3200">
                <a:solidFill>
                  <a:srgbClr val="FFFFFF"/>
                </a:solidFill>
                <a:latin typeface="Arial" panose="020B0604020202020204" pitchFamily="34" charset="0"/>
                <a:ea typeface="微软雅黑" panose="020B0503020204020204" charset="-122"/>
                <a:cs typeface="+mn-ea"/>
                <a:sym typeface="Helvetica Light" panose="00000400000000000000"/>
              </a:defRPr>
            </a:pPr>
            <a:endParaRPr sz="32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61" name="Shape 84"/>
          <p:cNvSpPr/>
          <p:nvPr>
            <p:custDataLst>
              <p:tags r:id="rId4"/>
            </p:custDataLst>
          </p:nvPr>
        </p:nvSpPr>
        <p:spPr>
          <a:xfrm flipH="1">
            <a:off x="6228402" y="1548265"/>
            <a:ext cx="4624038" cy="1773996"/>
          </a:xfrm>
          <a:prstGeom prst="rect">
            <a:avLst/>
          </a:prstGeom>
          <a:noFill/>
          <a:ln w="25400" cap="flat">
            <a:solidFill>
              <a:sysClr val="window" lastClr="FFFFFF">
                <a:lumMod val="85000"/>
              </a:sysClr>
            </a:solidFill>
            <a:prstDash val="solid"/>
            <a:miter lim="400000"/>
          </a:ln>
          <a:effectLst/>
        </p:spPr>
        <p:txBody>
          <a:bodyPr wrap="square" lIns="50800" tIns="50800" rIns="50800" bIns="50800" numCol="1" anchor="ctr">
            <a:noAutofit/>
          </a:bodyPr>
          <a:lstStyle/>
          <a:p>
            <a:pPr>
              <a:lnSpc>
                <a:spcPct val="120000"/>
              </a:lnSpc>
              <a:defRPr sz="3200">
                <a:solidFill>
                  <a:srgbClr val="FFFFFF"/>
                </a:solidFill>
                <a:latin typeface="Arial" panose="020B0604020202020204" pitchFamily="34" charset="0"/>
                <a:ea typeface="微软雅黑" panose="020B0503020204020204" charset="-122"/>
                <a:cs typeface="+mn-ea"/>
                <a:sym typeface="Helvetica Light" panose="00000400000000000000"/>
              </a:defRPr>
            </a:pPr>
            <a:endParaRPr sz="32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62" name="Shape 85"/>
          <p:cNvSpPr/>
          <p:nvPr>
            <p:custDataLst>
              <p:tags r:id="rId5"/>
            </p:custDataLst>
          </p:nvPr>
        </p:nvSpPr>
        <p:spPr>
          <a:xfrm flipH="1">
            <a:off x="10620918" y="1533974"/>
            <a:ext cx="1078118" cy="1806871"/>
          </a:xfrm>
          <a:prstGeom prst="rect">
            <a:avLst/>
          </a:prstGeom>
          <a:solidFill>
            <a:srgbClr val="1F74AD"/>
          </a:solidFill>
          <a:ln w="12700" cap="flat">
            <a:noFill/>
            <a:miter lim="400000"/>
          </a:ln>
          <a:effectLst/>
        </p:spPr>
        <p:txBody>
          <a:bodyPr wrap="square" lIns="50800" tIns="50800" rIns="50800" bIns="50800" numCol="1" anchor="ctr">
            <a:noAutofit/>
          </a:bodyPr>
          <a:lstStyle/>
          <a:p>
            <a:pPr>
              <a:lnSpc>
                <a:spcPct val="120000"/>
              </a:lnSpc>
              <a:defRPr sz="3200">
                <a:solidFill>
                  <a:srgbClr val="FFFFFF"/>
                </a:solidFill>
                <a:latin typeface="Arial" panose="020B0604020202020204" pitchFamily="34" charset="0"/>
                <a:ea typeface="微软雅黑" panose="020B0503020204020204" charset="-122"/>
                <a:cs typeface="+mn-ea"/>
                <a:sym typeface="Helvetica Light" panose="00000400000000000000"/>
              </a:defRPr>
            </a:pPr>
            <a:endParaRPr sz="32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7" name="Shape 75"/>
          <p:cNvSpPr/>
          <p:nvPr>
            <p:custDataLst>
              <p:tags r:id="rId6"/>
            </p:custDataLst>
          </p:nvPr>
        </p:nvSpPr>
        <p:spPr>
          <a:xfrm>
            <a:off x="937379" y="1554392"/>
            <a:ext cx="4827105" cy="1773996"/>
          </a:xfrm>
          <a:prstGeom prst="rect">
            <a:avLst/>
          </a:prstGeom>
          <a:noFill/>
          <a:ln w="25400" cap="flat">
            <a:solidFill>
              <a:sysClr val="window" lastClr="FFFFFF">
                <a:lumMod val="85000"/>
              </a:sysClr>
            </a:solidFill>
            <a:prstDash val="solid"/>
            <a:miter lim="400000"/>
          </a:ln>
          <a:effectLst/>
        </p:spPr>
        <p:txBody>
          <a:bodyPr wrap="square" lIns="50800" tIns="50800" rIns="50800" bIns="50800" numCol="1" anchor="ctr">
            <a:noAutofit/>
          </a:bodyPr>
          <a:lstStyle/>
          <a:p>
            <a:pPr>
              <a:lnSpc>
                <a:spcPct val="120000"/>
              </a:lnSpc>
              <a:defRPr sz="3200">
                <a:solidFill>
                  <a:srgbClr val="FFFFFF"/>
                </a:solidFill>
                <a:latin typeface="Arial" panose="020B0604020202020204" pitchFamily="34" charset="0"/>
                <a:ea typeface="微软雅黑" panose="020B0503020204020204" charset="-122"/>
                <a:cs typeface="+mn-ea"/>
                <a:sym typeface="Helvetica Light" panose="00000400000000000000"/>
              </a:defRPr>
            </a:pPr>
            <a:endParaRPr lang="en-US" sz="32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8" name="Shape 76"/>
          <p:cNvSpPr/>
          <p:nvPr>
            <p:custDataLst>
              <p:tags r:id="rId7"/>
            </p:custDataLst>
          </p:nvPr>
        </p:nvSpPr>
        <p:spPr>
          <a:xfrm>
            <a:off x="311818" y="1539077"/>
            <a:ext cx="1078118" cy="1806871"/>
          </a:xfrm>
          <a:prstGeom prst="rect">
            <a:avLst/>
          </a:prstGeom>
          <a:solidFill>
            <a:srgbClr val="FFC000"/>
          </a:solidFill>
          <a:ln w="12700" cap="flat">
            <a:noFill/>
            <a:miter lim="400000"/>
          </a:ln>
          <a:effectLst/>
        </p:spPr>
        <p:txBody>
          <a:bodyPr wrap="square" lIns="50800" tIns="50800" rIns="50800" bIns="50800" numCol="1" anchor="ctr">
            <a:noAutofit/>
          </a:bodyPr>
          <a:lstStyle/>
          <a:p>
            <a:pPr>
              <a:lnSpc>
                <a:spcPct val="120000"/>
              </a:lnSpc>
              <a:defRPr sz="3200">
                <a:solidFill>
                  <a:srgbClr val="FFFFFF"/>
                </a:solidFill>
                <a:latin typeface="Arial" panose="020B0604020202020204" pitchFamily="34" charset="0"/>
                <a:ea typeface="微软雅黑" panose="020B0503020204020204" charset="-122"/>
                <a:cs typeface="+mn-ea"/>
                <a:sym typeface="Helvetica Light" panose="00000400000000000000"/>
              </a:defRPr>
            </a:pPr>
            <a:endParaRPr sz="32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0" name="Shape 79"/>
          <p:cNvSpPr/>
          <p:nvPr>
            <p:custDataLst>
              <p:tags r:id="rId8"/>
            </p:custDataLst>
          </p:nvPr>
        </p:nvSpPr>
        <p:spPr>
          <a:xfrm>
            <a:off x="311818" y="3646104"/>
            <a:ext cx="1078118" cy="1808708"/>
          </a:xfrm>
          <a:prstGeom prst="rect">
            <a:avLst/>
          </a:prstGeom>
          <a:solidFill>
            <a:srgbClr val="1F74AD"/>
          </a:solidFill>
          <a:ln w="12700" cap="flat">
            <a:noFill/>
            <a:miter lim="400000"/>
          </a:ln>
          <a:effectLst/>
        </p:spPr>
        <p:txBody>
          <a:bodyPr wrap="square" lIns="50800" tIns="50800" rIns="50800" bIns="50800" numCol="1" anchor="ctr">
            <a:noAutofit/>
          </a:bodyPr>
          <a:lstStyle/>
          <a:p>
            <a:pPr>
              <a:lnSpc>
                <a:spcPct val="120000"/>
              </a:lnSpc>
              <a:defRPr sz="3200">
                <a:solidFill>
                  <a:srgbClr val="FFFFFF"/>
                </a:solidFill>
                <a:latin typeface="Arial" panose="020B0604020202020204" pitchFamily="34" charset="0"/>
                <a:ea typeface="微软雅黑" panose="020B0503020204020204" charset="-122"/>
                <a:cs typeface="+mn-ea"/>
                <a:sym typeface="Helvetica Light" panose="00000400000000000000"/>
              </a:defRPr>
            </a:pPr>
            <a:endParaRPr sz="32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6" name="Shape 90"/>
          <p:cNvSpPr/>
          <p:nvPr>
            <p:custDataLst>
              <p:tags r:id="rId9"/>
            </p:custDataLst>
          </p:nvPr>
        </p:nvSpPr>
        <p:spPr>
          <a:xfrm>
            <a:off x="6000830" y="3115137"/>
            <a:ext cx="380343" cy="38034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F74AD">
              <a:lumMod val="60000"/>
              <a:lumOff val="40000"/>
            </a:srgbClr>
          </a:solidFill>
          <a:ln w="12700" cap="flat">
            <a:noFill/>
            <a:miter lim="400000"/>
          </a:ln>
          <a:effectLst/>
        </p:spPr>
        <p:txBody>
          <a:bodyPr wrap="square" lIns="50800" tIns="50800" rIns="50800" bIns="50800" numCol="1" anchor="ctr">
            <a:noAutofit/>
          </a:bodyPr>
          <a:lstStyle/>
          <a:p>
            <a:pPr>
              <a:lnSpc>
                <a:spcPct val="120000"/>
              </a:lnSpc>
              <a:defRPr sz="3200">
                <a:solidFill>
                  <a:srgbClr val="FFFFFF"/>
                </a:solidFill>
                <a:latin typeface="Arial" panose="020B0604020202020204" pitchFamily="34" charset="0"/>
                <a:ea typeface="微软雅黑" panose="020B0503020204020204" charset="-122"/>
                <a:cs typeface="+mn-ea"/>
                <a:sym typeface="Helvetica Light" panose="00000400000000000000"/>
              </a:defRPr>
            </a:pPr>
            <a:endParaRPr sz="32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7" name="Shape 93"/>
          <p:cNvSpPr/>
          <p:nvPr>
            <p:custDataLst>
              <p:tags r:id="rId10"/>
            </p:custDataLst>
          </p:nvPr>
        </p:nvSpPr>
        <p:spPr>
          <a:xfrm>
            <a:off x="5619549" y="3495478"/>
            <a:ext cx="380343" cy="38034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F74AD">
              <a:lumMod val="60000"/>
              <a:lumOff val="40000"/>
            </a:srgbClr>
          </a:solidFill>
          <a:ln w="12700" cap="flat">
            <a:noFill/>
            <a:miter lim="400000"/>
          </a:ln>
          <a:effectLst/>
        </p:spPr>
        <p:txBody>
          <a:bodyPr wrap="square" lIns="50800" tIns="50800" rIns="50800" bIns="50800" numCol="1" anchor="ctr">
            <a:noAutofit/>
          </a:bodyPr>
          <a:lstStyle/>
          <a:p>
            <a:pPr>
              <a:lnSpc>
                <a:spcPct val="120000"/>
              </a:lnSpc>
              <a:defRPr sz="3200">
                <a:solidFill>
                  <a:srgbClr val="FFFFFF"/>
                </a:solidFill>
                <a:latin typeface="Arial" panose="020B0604020202020204" pitchFamily="34" charset="0"/>
                <a:ea typeface="微软雅黑" panose="020B0503020204020204" charset="-122"/>
                <a:cs typeface="+mn-ea"/>
                <a:sym typeface="Helvetica Light" panose="00000400000000000000"/>
              </a:defRPr>
            </a:pPr>
            <a:endParaRPr sz="32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8" name="Shape 96"/>
          <p:cNvSpPr/>
          <p:nvPr>
            <p:custDataLst>
              <p:tags r:id="rId11"/>
            </p:custDataLst>
          </p:nvPr>
        </p:nvSpPr>
        <p:spPr>
          <a:xfrm>
            <a:off x="6000830" y="3495478"/>
            <a:ext cx="380343" cy="38034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F74AD">
              <a:lumMod val="60000"/>
              <a:lumOff val="40000"/>
            </a:srgbClr>
          </a:solidFill>
          <a:ln w="12700" cap="flat">
            <a:noFill/>
            <a:miter lim="400000"/>
          </a:ln>
          <a:effectLst/>
        </p:spPr>
        <p:txBody>
          <a:bodyPr wrap="square" lIns="50800" tIns="50800" rIns="50800" bIns="50800" numCol="1" anchor="ctr">
            <a:noAutofit/>
          </a:bodyPr>
          <a:lstStyle/>
          <a:p>
            <a:pPr>
              <a:lnSpc>
                <a:spcPct val="120000"/>
              </a:lnSpc>
              <a:defRPr sz="3200">
                <a:solidFill>
                  <a:srgbClr val="FFFFFF"/>
                </a:solidFill>
                <a:latin typeface="Arial" panose="020B0604020202020204" pitchFamily="34" charset="0"/>
                <a:ea typeface="微软雅黑" panose="020B0503020204020204" charset="-122"/>
                <a:cs typeface="+mn-ea"/>
                <a:sym typeface="Helvetica Light" panose="00000400000000000000"/>
              </a:defRPr>
            </a:pPr>
            <a:endParaRPr sz="32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5" name="Shape 87"/>
          <p:cNvSpPr/>
          <p:nvPr>
            <p:custDataLst>
              <p:tags r:id="rId12"/>
            </p:custDataLst>
          </p:nvPr>
        </p:nvSpPr>
        <p:spPr>
          <a:xfrm>
            <a:off x="5619549" y="3115137"/>
            <a:ext cx="380343" cy="38034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C000">
              <a:lumMod val="60000"/>
              <a:lumOff val="40000"/>
            </a:srgbClr>
          </a:solidFill>
          <a:ln w="12700" cap="flat">
            <a:noFill/>
            <a:miter lim="400000"/>
          </a:ln>
          <a:effectLst/>
        </p:spPr>
        <p:txBody>
          <a:bodyPr wrap="square" lIns="50800" tIns="50800" rIns="50800" bIns="50800" numCol="1" anchor="ctr">
            <a:noAutofit/>
          </a:bodyPr>
          <a:lstStyle/>
          <a:p>
            <a:pPr>
              <a:lnSpc>
                <a:spcPct val="120000"/>
              </a:lnSpc>
              <a:defRPr sz="3200">
                <a:solidFill>
                  <a:srgbClr val="FFFFFF"/>
                </a:solidFill>
                <a:latin typeface="Arial" panose="020B0604020202020204" pitchFamily="34" charset="0"/>
                <a:ea typeface="微软雅黑" panose="020B0503020204020204" charset="-122"/>
                <a:cs typeface="+mn-ea"/>
                <a:sym typeface="Helvetica Light" panose="00000400000000000000"/>
              </a:defRPr>
            </a:pPr>
            <a:endParaRPr sz="32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54" name="任意多边形 34"/>
          <p:cNvSpPr/>
          <p:nvPr>
            <p:custDataLst>
              <p:tags r:id="rId13"/>
            </p:custDataLst>
          </p:nvPr>
        </p:nvSpPr>
        <p:spPr bwMode="auto">
          <a:xfrm>
            <a:off x="661356" y="2280082"/>
            <a:ext cx="379041" cy="365086"/>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ysClr val="window" lastClr="FFFFFF"/>
          </a:solidFill>
          <a:ln>
            <a:noFill/>
          </a:ln>
        </p:spPr>
        <p:txBody>
          <a:bodyPr anchor="ctr"/>
          <a:lstStyle/>
          <a:p>
            <a:pPr algn="ctr">
              <a:lnSpc>
                <a:spcPct val="120000"/>
              </a:lnSpc>
            </a:pPr>
            <a:endParaRPr>
              <a:latin typeface="Arial" panose="020B0604020202020204" pitchFamily="34" charset="0"/>
              <a:ea typeface="微软雅黑" panose="020B0503020204020204" charset="-122"/>
              <a:cs typeface="Impact" panose="020B0806030902050204" charset="0"/>
              <a:sym typeface="Arial" panose="020B0604020202020204" pitchFamily="34" charset="0"/>
            </a:endParaRPr>
          </a:p>
        </p:txBody>
      </p:sp>
      <p:sp>
        <p:nvSpPr>
          <p:cNvPr id="55" name="任意多边形 84"/>
          <p:cNvSpPr/>
          <p:nvPr>
            <p:custDataLst>
              <p:tags r:id="rId14"/>
            </p:custDataLst>
          </p:nvPr>
        </p:nvSpPr>
        <p:spPr bwMode="auto">
          <a:xfrm>
            <a:off x="661356" y="4372203"/>
            <a:ext cx="377779" cy="417106"/>
          </a:xfrm>
          <a:custGeom>
            <a:avLst/>
            <a:gdLst>
              <a:gd name="connsiteX0" fmla="*/ 261051 w 522989"/>
              <a:gd name="connsiteY0" fmla="*/ 362763 h 577432"/>
              <a:gd name="connsiteX1" fmla="*/ 288791 w 522989"/>
              <a:gd name="connsiteY1" fmla="*/ 390429 h 577432"/>
              <a:gd name="connsiteX2" fmla="*/ 261051 w 522989"/>
              <a:gd name="connsiteY2" fmla="*/ 418095 h 577432"/>
              <a:gd name="connsiteX3" fmla="*/ 233311 w 522989"/>
              <a:gd name="connsiteY3" fmla="*/ 390429 h 577432"/>
              <a:gd name="connsiteX4" fmla="*/ 261051 w 522989"/>
              <a:gd name="connsiteY4" fmla="*/ 362763 h 577432"/>
              <a:gd name="connsiteX5" fmla="*/ 446328 w 522989"/>
              <a:gd name="connsiteY5" fmla="*/ 358474 h 577432"/>
              <a:gd name="connsiteX6" fmla="*/ 454749 w 522989"/>
              <a:gd name="connsiteY6" fmla="*/ 360086 h 577432"/>
              <a:gd name="connsiteX7" fmla="*/ 483355 w 522989"/>
              <a:gd name="connsiteY7" fmla="*/ 376670 h 577432"/>
              <a:gd name="connsiteX8" fmla="*/ 487969 w 522989"/>
              <a:gd name="connsiteY8" fmla="*/ 391410 h 577432"/>
              <a:gd name="connsiteX9" fmla="*/ 477818 w 522989"/>
              <a:gd name="connsiteY9" fmla="*/ 396938 h 577432"/>
              <a:gd name="connsiteX10" fmla="*/ 472281 w 522989"/>
              <a:gd name="connsiteY10" fmla="*/ 395096 h 577432"/>
              <a:gd name="connsiteX11" fmla="*/ 443675 w 522989"/>
              <a:gd name="connsiteY11" fmla="*/ 378512 h 577432"/>
              <a:gd name="connsiteX12" fmla="*/ 439984 w 522989"/>
              <a:gd name="connsiteY12" fmla="*/ 363772 h 577432"/>
              <a:gd name="connsiteX13" fmla="*/ 446328 w 522989"/>
              <a:gd name="connsiteY13" fmla="*/ 358474 h 577432"/>
              <a:gd name="connsiteX14" fmla="*/ 76344 w 522989"/>
              <a:gd name="connsiteY14" fmla="*/ 358474 h 577432"/>
              <a:gd name="connsiteX15" fmla="*/ 83038 w 522989"/>
              <a:gd name="connsiteY15" fmla="*/ 363772 h 577432"/>
              <a:gd name="connsiteX16" fmla="*/ 79344 w 522989"/>
              <a:gd name="connsiteY16" fmla="*/ 378512 h 577432"/>
              <a:gd name="connsiteX17" fmla="*/ 49796 w 522989"/>
              <a:gd name="connsiteY17" fmla="*/ 395096 h 577432"/>
              <a:gd name="connsiteX18" fmla="*/ 44256 w 522989"/>
              <a:gd name="connsiteY18" fmla="*/ 396938 h 577432"/>
              <a:gd name="connsiteX19" fmla="*/ 35022 w 522989"/>
              <a:gd name="connsiteY19" fmla="*/ 391410 h 577432"/>
              <a:gd name="connsiteX20" fmla="*/ 38716 w 522989"/>
              <a:gd name="connsiteY20" fmla="*/ 376670 h 577432"/>
              <a:gd name="connsiteX21" fmla="*/ 68264 w 522989"/>
              <a:gd name="connsiteY21" fmla="*/ 360086 h 577432"/>
              <a:gd name="connsiteX22" fmla="*/ 76344 w 522989"/>
              <a:gd name="connsiteY22" fmla="*/ 358474 h 577432"/>
              <a:gd name="connsiteX23" fmla="*/ 478723 w 522989"/>
              <a:gd name="connsiteY23" fmla="*/ 249584 h 577432"/>
              <a:gd name="connsiteX24" fmla="*/ 511923 w 522989"/>
              <a:gd name="connsiteY24" fmla="*/ 249584 h 577432"/>
              <a:gd name="connsiteX25" fmla="*/ 522989 w 522989"/>
              <a:gd name="connsiteY25" fmla="*/ 260606 h 577432"/>
              <a:gd name="connsiteX26" fmla="*/ 511923 w 522989"/>
              <a:gd name="connsiteY26" fmla="*/ 271628 h 577432"/>
              <a:gd name="connsiteX27" fmla="*/ 478723 w 522989"/>
              <a:gd name="connsiteY27" fmla="*/ 271628 h 577432"/>
              <a:gd name="connsiteX28" fmla="*/ 467657 w 522989"/>
              <a:gd name="connsiteY28" fmla="*/ 260606 h 577432"/>
              <a:gd name="connsiteX29" fmla="*/ 478723 w 522989"/>
              <a:gd name="connsiteY29" fmla="*/ 249584 h 577432"/>
              <a:gd name="connsiteX30" fmla="*/ 11066 w 522989"/>
              <a:gd name="connsiteY30" fmla="*/ 249584 h 577432"/>
              <a:gd name="connsiteX31" fmla="*/ 44266 w 522989"/>
              <a:gd name="connsiteY31" fmla="*/ 249584 h 577432"/>
              <a:gd name="connsiteX32" fmla="*/ 55332 w 522989"/>
              <a:gd name="connsiteY32" fmla="*/ 260606 h 577432"/>
              <a:gd name="connsiteX33" fmla="*/ 44266 w 522989"/>
              <a:gd name="connsiteY33" fmla="*/ 271628 h 577432"/>
              <a:gd name="connsiteX34" fmla="*/ 11066 w 522989"/>
              <a:gd name="connsiteY34" fmla="*/ 271628 h 577432"/>
              <a:gd name="connsiteX35" fmla="*/ 0 w 522989"/>
              <a:gd name="connsiteY35" fmla="*/ 260606 h 577432"/>
              <a:gd name="connsiteX36" fmla="*/ 11066 w 522989"/>
              <a:gd name="connsiteY36" fmla="*/ 249584 h 577432"/>
              <a:gd name="connsiteX37" fmla="*/ 261050 w 522989"/>
              <a:gd name="connsiteY37" fmla="*/ 167622 h 577432"/>
              <a:gd name="connsiteX38" fmla="*/ 287754 w 522989"/>
              <a:gd name="connsiteY38" fmla="*/ 193402 h 577432"/>
              <a:gd name="connsiteX39" fmla="*/ 287754 w 522989"/>
              <a:gd name="connsiteY39" fmla="*/ 232993 h 577432"/>
              <a:gd name="connsiteX40" fmla="*/ 286833 w 522989"/>
              <a:gd name="connsiteY40" fmla="*/ 248645 h 577432"/>
              <a:gd name="connsiteX41" fmla="*/ 276704 w 522989"/>
              <a:gd name="connsiteY41" fmla="*/ 327828 h 577432"/>
              <a:gd name="connsiteX42" fmla="*/ 261050 w 522989"/>
              <a:gd name="connsiteY42" fmla="*/ 340718 h 577432"/>
              <a:gd name="connsiteX43" fmla="*/ 246317 w 522989"/>
              <a:gd name="connsiteY43" fmla="*/ 327828 h 577432"/>
              <a:gd name="connsiteX44" fmla="*/ 236188 w 522989"/>
              <a:gd name="connsiteY44" fmla="*/ 248645 h 577432"/>
              <a:gd name="connsiteX45" fmla="*/ 234346 w 522989"/>
              <a:gd name="connsiteY45" fmla="*/ 232993 h 577432"/>
              <a:gd name="connsiteX46" fmla="*/ 234346 w 522989"/>
              <a:gd name="connsiteY46" fmla="*/ 193402 h 577432"/>
              <a:gd name="connsiteX47" fmla="*/ 261050 w 522989"/>
              <a:gd name="connsiteY47" fmla="*/ 167622 h 577432"/>
              <a:gd name="connsiteX48" fmla="*/ 261034 w 522989"/>
              <a:gd name="connsiteY48" fmla="*/ 133592 h 577432"/>
              <a:gd name="connsiteX49" fmla="*/ 130076 w 522989"/>
              <a:gd name="connsiteY49" fmla="*/ 258825 h 577432"/>
              <a:gd name="connsiteX50" fmla="*/ 165121 w 522989"/>
              <a:gd name="connsiteY50" fmla="*/ 356433 h 577432"/>
              <a:gd name="connsiteX51" fmla="*/ 190022 w 522989"/>
              <a:gd name="connsiteY51" fmla="*/ 418129 h 577432"/>
              <a:gd name="connsiteX52" fmla="*/ 206622 w 522989"/>
              <a:gd name="connsiteY52" fmla="*/ 442070 h 577432"/>
              <a:gd name="connsiteX53" fmla="*/ 315446 w 522989"/>
              <a:gd name="connsiteY53" fmla="*/ 442070 h 577432"/>
              <a:gd name="connsiteX54" fmla="*/ 332046 w 522989"/>
              <a:gd name="connsiteY54" fmla="*/ 418129 h 577432"/>
              <a:gd name="connsiteX55" fmla="*/ 357869 w 522989"/>
              <a:gd name="connsiteY55" fmla="*/ 357354 h 577432"/>
              <a:gd name="connsiteX56" fmla="*/ 392914 w 522989"/>
              <a:gd name="connsiteY56" fmla="*/ 258825 h 577432"/>
              <a:gd name="connsiteX57" fmla="*/ 261034 w 522989"/>
              <a:gd name="connsiteY57" fmla="*/ 133592 h 577432"/>
              <a:gd name="connsiteX58" fmla="*/ 472281 w 522989"/>
              <a:gd name="connsiteY58" fmla="*/ 126151 h 577432"/>
              <a:gd name="connsiteX59" fmla="*/ 487969 w 522989"/>
              <a:gd name="connsiteY59" fmla="*/ 130757 h 577432"/>
              <a:gd name="connsiteX60" fmla="*/ 483355 w 522989"/>
              <a:gd name="connsiteY60" fmla="*/ 145498 h 577432"/>
              <a:gd name="connsiteX61" fmla="*/ 454749 w 522989"/>
              <a:gd name="connsiteY61" fmla="*/ 162081 h 577432"/>
              <a:gd name="connsiteX62" fmla="*/ 449212 w 522989"/>
              <a:gd name="connsiteY62" fmla="*/ 163924 h 577432"/>
              <a:gd name="connsiteX63" fmla="*/ 439984 w 522989"/>
              <a:gd name="connsiteY63" fmla="*/ 158396 h 577432"/>
              <a:gd name="connsiteX64" fmla="*/ 443675 w 522989"/>
              <a:gd name="connsiteY64" fmla="*/ 142734 h 577432"/>
              <a:gd name="connsiteX65" fmla="*/ 49796 w 522989"/>
              <a:gd name="connsiteY65" fmla="*/ 126151 h 577432"/>
              <a:gd name="connsiteX66" fmla="*/ 79344 w 522989"/>
              <a:gd name="connsiteY66" fmla="*/ 142734 h 577432"/>
              <a:gd name="connsiteX67" fmla="*/ 83038 w 522989"/>
              <a:gd name="connsiteY67" fmla="*/ 158396 h 577432"/>
              <a:gd name="connsiteX68" fmla="*/ 73804 w 522989"/>
              <a:gd name="connsiteY68" fmla="*/ 163924 h 577432"/>
              <a:gd name="connsiteX69" fmla="*/ 68264 w 522989"/>
              <a:gd name="connsiteY69" fmla="*/ 162081 h 577432"/>
              <a:gd name="connsiteX70" fmla="*/ 38716 w 522989"/>
              <a:gd name="connsiteY70" fmla="*/ 145498 h 577432"/>
              <a:gd name="connsiteX71" fmla="*/ 35022 w 522989"/>
              <a:gd name="connsiteY71" fmla="*/ 130757 h 577432"/>
              <a:gd name="connsiteX72" fmla="*/ 49796 w 522989"/>
              <a:gd name="connsiteY72" fmla="*/ 126151 h 577432"/>
              <a:gd name="connsiteX73" fmla="*/ 261034 w 522989"/>
              <a:gd name="connsiteY73" fmla="*/ 88472 h 577432"/>
              <a:gd name="connsiteX74" fmla="*/ 437181 w 522989"/>
              <a:gd name="connsiteY74" fmla="*/ 258825 h 577432"/>
              <a:gd name="connsiteX75" fmla="*/ 394758 w 522989"/>
              <a:gd name="connsiteY75" fmla="*/ 382217 h 577432"/>
              <a:gd name="connsiteX76" fmla="*/ 377236 w 522989"/>
              <a:gd name="connsiteY76" fmla="*/ 418129 h 577432"/>
              <a:gd name="connsiteX77" fmla="*/ 344035 w 522989"/>
              <a:gd name="connsiteY77" fmla="*/ 476141 h 577432"/>
              <a:gd name="connsiteX78" fmla="*/ 341268 w 522989"/>
              <a:gd name="connsiteY78" fmla="*/ 521262 h 577432"/>
              <a:gd name="connsiteX79" fmla="*/ 305301 w 522989"/>
              <a:gd name="connsiteY79" fmla="*/ 559016 h 577432"/>
              <a:gd name="connsiteX80" fmla="*/ 290545 w 522989"/>
              <a:gd name="connsiteY80" fmla="*/ 573749 h 577432"/>
              <a:gd name="connsiteX81" fmla="*/ 278556 w 522989"/>
              <a:gd name="connsiteY81" fmla="*/ 577432 h 577432"/>
              <a:gd name="connsiteX82" fmla="*/ 244434 w 522989"/>
              <a:gd name="connsiteY82" fmla="*/ 577432 h 577432"/>
              <a:gd name="connsiteX83" fmla="*/ 231522 w 522989"/>
              <a:gd name="connsiteY83" fmla="*/ 573749 h 577432"/>
              <a:gd name="connsiteX84" fmla="*/ 217689 w 522989"/>
              <a:gd name="connsiteY84" fmla="*/ 559016 h 577432"/>
              <a:gd name="connsiteX85" fmla="*/ 180799 w 522989"/>
              <a:gd name="connsiteY85" fmla="*/ 521262 h 577432"/>
              <a:gd name="connsiteX86" fmla="*/ 178955 w 522989"/>
              <a:gd name="connsiteY86" fmla="*/ 476141 h 577432"/>
              <a:gd name="connsiteX87" fmla="*/ 145754 w 522989"/>
              <a:gd name="connsiteY87" fmla="*/ 418129 h 577432"/>
              <a:gd name="connsiteX88" fmla="*/ 128232 w 522989"/>
              <a:gd name="connsiteY88" fmla="*/ 382217 h 577432"/>
              <a:gd name="connsiteX89" fmla="*/ 85809 w 522989"/>
              <a:gd name="connsiteY89" fmla="*/ 258825 h 577432"/>
              <a:gd name="connsiteX90" fmla="*/ 261034 w 522989"/>
              <a:gd name="connsiteY90" fmla="*/ 88472 h 577432"/>
              <a:gd name="connsiteX91" fmla="*/ 392070 w 522989"/>
              <a:gd name="connsiteY91" fmla="*/ 35016 h 577432"/>
              <a:gd name="connsiteX92" fmla="*/ 395762 w 522989"/>
              <a:gd name="connsiteY92" fmla="*/ 49759 h 577432"/>
              <a:gd name="connsiteX93" fmla="*/ 379147 w 522989"/>
              <a:gd name="connsiteY93" fmla="*/ 79244 h 577432"/>
              <a:gd name="connsiteX94" fmla="*/ 369917 w 522989"/>
              <a:gd name="connsiteY94" fmla="*/ 84773 h 577432"/>
              <a:gd name="connsiteX95" fmla="*/ 364378 w 522989"/>
              <a:gd name="connsiteY95" fmla="*/ 82930 h 577432"/>
              <a:gd name="connsiteX96" fmla="*/ 360686 w 522989"/>
              <a:gd name="connsiteY96" fmla="*/ 68187 h 577432"/>
              <a:gd name="connsiteX97" fmla="*/ 377301 w 522989"/>
              <a:gd name="connsiteY97" fmla="*/ 38702 h 577432"/>
              <a:gd name="connsiteX98" fmla="*/ 392070 w 522989"/>
              <a:gd name="connsiteY98" fmla="*/ 35016 h 577432"/>
              <a:gd name="connsiteX99" fmla="*/ 131042 w 522989"/>
              <a:gd name="connsiteY99" fmla="*/ 35016 h 577432"/>
              <a:gd name="connsiteX100" fmla="*/ 145759 w 522989"/>
              <a:gd name="connsiteY100" fmla="*/ 38702 h 577432"/>
              <a:gd name="connsiteX101" fmla="*/ 162317 w 522989"/>
              <a:gd name="connsiteY101" fmla="*/ 68187 h 577432"/>
              <a:gd name="connsiteX102" fmla="*/ 158637 w 522989"/>
              <a:gd name="connsiteY102" fmla="*/ 82930 h 577432"/>
              <a:gd name="connsiteX103" fmla="*/ 153118 w 522989"/>
              <a:gd name="connsiteY103" fmla="*/ 84773 h 577432"/>
              <a:gd name="connsiteX104" fmla="*/ 143000 w 522989"/>
              <a:gd name="connsiteY104" fmla="*/ 79244 h 577432"/>
              <a:gd name="connsiteX105" fmla="*/ 126443 w 522989"/>
              <a:gd name="connsiteY105" fmla="*/ 49759 h 577432"/>
              <a:gd name="connsiteX106" fmla="*/ 131042 w 522989"/>
              <a:gd name="connsiteY106" fmla="*/ 35016 h 577432"/>
              <a:gd name="connsiteX107" fmla="*/ 261051 w 522989"/>
              <a:gd name="connsiteY107" fmla="*/ 0 h 577432"/>
              <a:gd name="connsiteX108" fmla="*/ 272073 w 522989"/>
              <a:gd name="connsiteY108" fmla="*/ 11037 h 577432"/>
              <a:gd name="connsiteX109" fmla="*/ 272073 w 522989"/>
              <a:gd name="connsiteY109" fmla="*/ 44147 h 577432"/>
              <a:gd name="connsiteX110" fmla="*/ 261051 w 522989"/>
              <a:gd name="connsiteY110" fmla="*/ 55184 h 577432"/>
              <a:gd name="connsiteX111" fmla="*/ 250029 w 522989"/>
              <a:gd name="connsiteY111" fmla="*/ 44147 h 577432"/>
              <a:gd name="connsiteX112" fmla="*/ 250029 w 522989"/>
              <a:gd name="connsiteY112" fmla="*/ 11037 h 577432"/>
              <a:gd name="connsiteX113" fmla="*/ 261051 w 522989"/>
              <a:gd name="connsiteY113"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522989" h="577432">
                <a:moveTo>
                  <a:pt x="261051" y="362763"/>
                </a:moveTo>
                <a:cubicBezTo>
                  <a:pt x="276371" y="362763"/>
                  <a:pt x="288791" y="375149"/>
                  <a:pt x="288791" y="390429"/>
                </a:cubicBezTo>
                <a:cubicBezTo>
                  <a:pt x="288791" y="405709"/>
                  <a:pt x="276371" y="418095"/>
                  <a:pt x="261051" y="418095"/>
                </a:cubicBezTo>
                <a:cubicBezTo>
                  <a:pt x="245731" y="418095"/>
                  <a:pt x="233311" y="405709"/>
                  <a:pt x="233311" y="390429"/>
                </a:cubicBezTo>
                <a:cubicBezTo>
                  <a:pt x="233311" y="375149"/>
                  <a:pt x="245731" y="362763"/>
                  <a:pt x="261051" y="362763"/>
                </a:cubicBezTo>
                <a:close/>
                <a:moveTo>
                  <a:pt x="446328" y="358474"/>
                </a:moveTo>
                <a:cubicBezTo>
                  <a:pt x="448981" y="357783"/>
                  <a:pt x="451980" y="358243"/>
                  <a:pt x="454749" y="360086"/>
                </a:cubicBezTo>
                <a:lnTo>
                  <a:pt x="483355" y="376670"/>
                </a:lnTo>
                <a:cubicBezTo>
                  <a:pt x="488891" y="379434"/>
                  <a:pt x="490737" y="385883"/>
                  <a:pt x="487969" y="391410"/>
                </a:cubicBezTo>
                <a:cubicBezTo>
                  <a:pt x="486123" y="395096"/>
                  <a:pt x="481509" y="396938"/>
                  <a:pt x="477818" y="396938"/>
                </a:cubicBezTo>
                <a:cubicBezTo>
                  <a:pt x="475973" y="396938"/>
                  <a:pt x="474127" y="396938"/>
                  <a:pt x="472281" y="395096"/>
                </a:cubicBezTo>
                <a:lnTo>
                  <a:pt x="443675" y="378512"/>
                </a:lnTo>
                <a:cubicBezTo>
                  <a:pt x="438139" y="375748"/>
                  <a:pt x="436293" y="369299"/>
                  <a:pt x="439984" y="363772"/>
                </a:cubicBezTo>
                <a:cubicBezTo>
                  <a:pt x="441368" y="361007"/>
                  <a:pt x="443675" y="359165"/>
                  <a:pt x="446328" y="358474"/>
                </a:cubicBezTo>
                <a:close/>
                <a:moveTo>
                  <a:pt x="76344" y="358474"/>
                </a:moveTo>
                <a:cubicBezTo>
                  <a:pt x="79114" y="359165"/>
                  <a:pt x="81653" y="361007"/>
                  <a:pt x="83038" y="363772"/>
                </a:cubicBezTo>
                <a:cubicBezTo>
                  <a:pt x="85808" y="369299"/>
                  <a:pt x="83961" y="375748"/>
                  <a:pt x="79344" y="378512"/>
                </a:cubicBezTo>
                <a:lnTo>
                  <a:pt x="49796" y="395096"/>
                </a:lnTo>
                <a:cubicBezTo>
                  <a:pt x="47949" y="396938"/>
                  <a:pt x="46103" y="396938"/>
                  <a:pt x="44256" y="396938"/>
                </a:cubicBezTo>
                <a:cubicBezTo>
                  <a:pt x="40562" y="396938"/>
                  <a:pt x="36869" y="395096"/>
                  <a:pt x="35022" y="391410"/>
                </a:cubicBezTo>
                <a:cubicBezTo>
                  <a:pt x="32252" y="385883"/>
                  <a:pt x="34099" y="379434"/>
                  <a:pt x="38716" y="376670"/>
                </a:cubicBezTo>
                <a:lnTo>
                  <a:pt x="68264" y="360086"/>
                </a:lnTo>
                <a:cubicBezTo>
                  <a:pt x="70573" y="358243"/>
                  <a:pt x="73574" y="357783"/>
                  <a:pt x="76344" y="358474"/>
                </a:cubicBezTo>
                <a:close/>
                <a:moveTo>
                  <a:pt x="478723" y="249584"/>
                </a:moveTo>
                <a:lnTo>
                  <a:pt x="511923" y="249584"/>
                </a:lnTo>
                <a:cubicBezTo>
                  <a:pt x="517456" y="249584"/>
                  <a:pt x="522989" y="255095"/>
                  <a:pt x="522989" y="260606"/>
                </a:cubicBezTo>
                <a:cubicBezTo>
                  <a:pt x="522989" y="267035"/>
                  <a:pt x="517456" y="271628"/>
                  <a:pt x="511923" y="271628"/>
                </a:cubicBezTo>
                <a:lnTo>
                  <a:pt x="478723" y="271628"/>
                </a:lnTo>
                <a:cubicBezTo>
                  <a:pt x="472268" y="271628"/>
                  <a:pt x="467657" y="267035"/>
                  <a:pt x="467657" y="260606"/>
                </a:cubicBezTo>
                <a:cubicBezTo>
                  <a:pt x="467657" y="255095"/>
                  <a:pt x="472268" y="249584"/>
                  <a:pt x="478723" y="249584"/>
                </a:cubicBezTo>
                <a:close/>
                <a:moveTo>
                  <a:pt x="11066" y="249584"/>
                </a:moveTo>
                <a:lnTo>
                  <a:pt x="44266" y="249584"/>
                </a:lnTo>
                <a:cubicBezTo>
                  <a:pt x="50721" y="249584"/>
                  <a:pt x="55332" y="255095"/>
                  <a:pt x="55332" y="260606"/>
                </a:cubicBezTo>
                <a:cubicBezTo>
                  <a:pt x="55332" y="267035"/>
                  <a:pt x="50721" y="271628"/>
                  <a:pt x="44266" y="271628"/>
                </a:cubicBezTo>
                <a:lnTo>
                  <a:pt x="11066" y="271628"/>
                </a:lnTo>
                <a:cubicBezTo>
                  <a:pt x="4611" y="271628"/>
                  <a:pt x="0" y="267035"/>
                  <a:pt x="0" y="260606"/>
                </a:cubicBezTo>
                <a:cubicBezTo>
                  <a:pt x="0" y="255095"/>
                  <a:pt x="4611" y="249584"/>
                  <a:pt x="11066" y="249584"/>
                </a:cubicBezTo>
                <a:close/>
                <a:moveTo>
                  <a:pt x="261050" y="167622"/>
                </a:moveTo>
                <a:cubicBezTo>
                  <a:pt x="278546" y="167622"/>
                  <a:pt x="287754" y="176829"/>
                  <a:pt x="287754" y="193402"/>
                </a:cubicBezTo>
                <a:lnTo>
                  <a:pt x="287754" y="232993"/>
                </a:lnTo>
                <a:cubicBezTo>
                  <a:pt x="287754" y="237597"/>
                  <a:pt x="287754" y="243121"/>
                  <a:pt x="286833" y="248645"/>
                </a:cubicBezTo>
                <a:lnTo>
                  <a:pt x="276704" y="327828"/>
                </a:lnTo>
                <a:cubicBezTo>
                  <a:pt x="274862" y="337956"/>
                  <a:pt x="270258" y="340718"/>
                  <a:pt x="261050" y="340718"/>
                </a:cubicBezTo>
                <a:cubicBezTo>
                  <a:pt x="252763" y="340718"/>
                  <a:pt x="248158" y="337956"/>
                  <a:pt x="246317" y="327828"/>
                </a:cubicBezTo>
                <a:lnTo>
                  <a:pt x="236188" y="248645"/>
                </a:lnTo>
                <a:cubicBezTo>
                  <a:pt x="235267" y="243121"/>
                  <a:pt x="234346" y="237597"/>
                  <a:pt x="234346" y="232993"/>
                </a:cubicBezTo>
                <a:lnTo>
                  <a:pt x="234346" y="193402"/>
                </a:lnTo>
                <a:cubicBezTo>
                  <a:pt x="234346" y="176829"/>
                  <a:pt x="244475" y="167622"/>
                  <a:pt x="261050" y="167622"/>
                </a:cubicBezTo>
                <a:close/>
                <a:moveTo>
                  <a:pt x="261034" y="133592"/>
                </a:moveTo>
                <a:cubicBezTo>
                  <a:pt x="189099" y="133592"/>
                  <a:pt x="130076" y="189763"/>
                  <a:pt x="130076" y="258825"/>
                </a:cubicBezTo>
                <a:cubicBezTo>
                  <a:pt x="130076" y="305787"/>
                  <a:pt x="148521" y="332491"/>
                  <a:pt x="165121" y="356433"/>
                </a:cubicBezTo>
                <a:cubicBezTo>
                  <a:pt x="178033" y="375771"/>
                  <a:pt x="190022" y="394187"/>
                  <a:pt x="190022" y="418129"/>
                </a:cubicBezTo>
                <a:cubicBezTo>
                  <a:pt x="190022" y="428258"/>
                  <a:pt x="200166" y="437466"/>
                  <a:pt x="206622" y="442070"/>
                </a:cubicBezTo>
                <a:lnTo>
                  <a:pt x="315446" y="442070"/>
                </a:lnTo>
                <a:cubicBezTo>
                  <a:pt x="322824" y="436545"/>
                  <a:pt x="332046" y="428258"/>
                  <a:pt x="332046" y="418129"/>
                </a:cubicBezTo>
                <a:cubicBezTo>
                  <a:pt x="332046" y="394187"/>
                  <a:pt x="344957" y="375771"/>
                  <a:pt x="357869" y="357354"/>
                </a:cubicBezTo>
                <a:cubicBezTo>
                  <a:pt x="374469" y="332491"/>
                  <a:pt x="392914" y="305787"/>
                  <a:pt x="392914" y="258825"/>
                </a:cubicBezTo>
                <a:cubicBezTo>
                  <a:pt x="392914" y="189763"/>
                  <a:pt x="333891" y="133592"/>
                  <a:pt x="261034" y="133592"/>
                </a:cubicBezTo>
                <a:close/>
                <a:moveTo>
                  <a:pt x="472281" y="126151"/>
                </a:moveTo>
                <a:cubicBezTo>
                  <a:pt x="477818" y="123387"/>
                  <a:pt x="484278" y="125229"/>
                  <a:pt x="487969" y="130757"/>
                </a:cubicBezTo>
                <a:cubicBezTo>
                  <a:pt x="490737" y="135364"/>
                  <a:pt x="488891" y="142734"/>
                  <a:pt x="483355" y="145498"/>
                </a:cubicBezTo>
                <a:lnTo>
                  <a:pt x="454749" y="162081"/>
                </a:lnTo>
                <a:cubicBezTo>
                  <a:pt x="452903" y="163002"/>
                  <a:pt x="451057" y="163924"/>
                  <a:pt x="449212" y="163924"/>
                </a:cubicBezTo>
                <a:cubicBezTo>
                  <a:pt x="445521" y="163924"/>
                  <a:pt x="441830" y="162081"/>
                  <a:pt x="439984" y="158396"/>
                </a:cubicBezTo>
                <a:cubicBezTo>
                  <a:pt x="436293" y="152868"/>
                  <a:pt x="438139" y="146419"/>
                  <a:pt x="443675" y="142734"/>
                </a:cubicBezTo>
                <a:close/>
                <a:moveTo>
                  <a:pt x="49796" y="126151"/>
                </a:moveTo>
                <a:lnTo>
                  <a:pt x="79344" y="142734"/>
                </a:lnTo>
                <a:cubicBezTo>
                  <a:pt x="83961" y="146419"/>
                  <a:pt x="85808" y="152868"/>
                  <a:pt x="83038" y="158396"/>
                </a:cubicBezTo>
                <a:cubicBezTo>
                  <a:pt x="81191" y="162081"/>
                  <a:pt x="77498" y="163924"/>
                  <a:pt x="73804" y="163924"/>
                </a:cubicBezTo>
                <a:cubicBezTo>
                  <a:pt x="71957" y="163924"/>
                  <a:pt x="70111" y="163002"/>
                  <a:pt x="68264" y="162081"/>
                </a:cubicBezTo>
                <a:lnTo>
                  <a:pt x="38716" y="145498"/>
                </a:lnTo>
                <a:cubicBezTo>
                  <a:pt x="34099" y="142734"/>
                  <a:pt x="32252" y="135364"/>
                  <a:pt x="35022" y="130757"/>
                </a:cubicBezTo>
                <a:cubicBezTo>
                  <a:pt x="37792" y="125229"/>
                  <a:pt x="45179" y="123387"/>
                  <a:pt x="49796" y="126151"/>
                </a:cubicBezTo>
                <a:close/>
                <a:moveTo>
                  <a:pt x="261034" y="88472"/>
                </a:moveTo>
                <a:cubicBezTo>
                  <a:pt x="357869" y="88472"/>
                  <a:pt x="437181" y="164901"/>
                  <a:pt x="437181" y="258825"/>
                </a:cubicBezTo>
                <a:cubicBezTo>
                  <a:pt x="437181" y="319600"/>
                  <a:pt x="412281" y="355512"/>
                  <a:pt x="394758" y="382217"/>
                </a:cubicBezTo>
                <a:cubicBezTo>
                  <a:pt x="382769" y="398791"/>
                  <a:pt x="377236" y="408000"/>
                  <a:pt x="377236" y="418129"/>
                </a:cubicBezTo>
                <a:cubicBezTo>
                  <a:pt x="377236" y="440229"/>
                  <a:pt x="365247" y="460487"/>
                  <a:pt x="344035" y="476141"/>
                </a:cubicBezTo>
                <a:cubicBezTo>
                  <a:pt x="343113" y="489033"/>
                  <a:pt x="341268" y="521262"/>
                  <a:pt x="341268" y="521262"/>
                </a:cubicBezTo>
                <a:cubicBezTo>
                  <a:pt x="341268" y="529549"/>
                  <a:pt x="336657" y="548887"/>
                  <a:pt x="305301" y="559016"/>
                </a:cubicBezTo>
                <a:cubicBezTo>
                  <a:pt x="301612" y="564541"/>
                  <a:pt x="297001" y="569145"/>
                  <a:pt x="290545" y="573749"/>
                </a:cubicBezTo>
                <a:cubicBezTo>
                  <a:pt x="286856" y="575591"/>
                  <a:pt x="283168" y="577432"/>
                  <a:pt x="278556" y="577432"/>
                </a:cubicBezTo>
                <a:lnTo>
                  <a:pt x="244434" y="577432"/>
                </a:lnTo>
                <a:cubicBezTo>
                  <a:pt x="239822" y="577432"/>
                  <a:pt x="235211" y="575591"/>
                  <a:pt x="231522" y="573749"/>
                </a:cubicBezTo>
                <a:cubicBezTo>
                  <a:pt x="225989" y="569145"/>
                  <a:pt x="221378" y="564541"/>
                  <a:pt x="217689" y="559016"/>
                </a:cubicBezTo>
                <a:cubicBezTo>
                  <a:pt x="186333" y="548887"/>
                  <a:pt x="181722" y="530470"/>
                  <a:pt x="180799" y="521262"/>
                </a:cubicBezTo>
                <a:cubicBezTo>
                  <a:pt x="180799" y="521262"/>
                  <a:pt x="178955" y="489033"/>
                  <a:pt x="178955" y="476141"/>
                </a:cubicBezTo>
                <a:cubicBezTo>
                  <a:pt x="157743" y="460487"/>
                  <a:pt x="145754" y="440229"/>
                  <a:pt x="145754" y="418129"/>
                </a:cubicBezTo>
                <a:cubicBezTo>
                  <a:pt x="145754" y="408000"/>
                  <a:pt x="139299" y="398791"/>
                  <a:pt x="128232" y="382217"/>
                </a:cubicBezTo>
                <a:cubicBezTo>
                  <a:pt x="109787" y="355512"/>
                  <a:pt x="85809" y="319600"/>
                  <a:pt x="85809" y="258825"/>
                </a:cubicBezTo>
                <a:cubicBezTo>
                  <a:pt x="85809" y="164901"/>
                  <a:pt x="164199" y="88472"/>
                  <a:pt x="261034" y="88472"/>
                </a:cubicBezTo>
                <a:close/>
                <a:moveTo>
                  <a:pt x="392070" y="35016"/>
                </a:moveTo>
                <a:cubicBezTo>
                  <a:pt x="397608" y="37780"/>
                  <a:pt x="399454" y="45152"/>
                  <a:pt x="395762" y="49759"/>
                </a:cubicBezTo>
                <a:lnTo>
                  <a:pt x="379147" y="79244"/>
                </a:lnTo>
                <a:cubicBezTo>
                  <a:pt x="377301" y="82930"/>
                  <a:pt x="373609" y="84773"/>
                  <a:pt x="369917" y="84773"/>
                </a:cubicBezTo>
                <a:cubicBezTo>
                  <a:pt x="368071" y="84773"/>
                  <a:pt x="366224" y="83851"/>
                  <a:pt x="364378" y="82930"/>
                </a:cubicBezTo>
                <a:cubicBezTo>
                  <a:pt x="358840" y="80166"/>
                  <a:pt x="356994" y="72794"/>
                  <a:pt x="360686" y="68187"/>
                </a:cubicBezTo>
                <a:lnTo>
                  <a:pt x="377301" y="38702"/>
                </a:lnTo>
                <a:cubicBezTo>
                  <a:pt x="380070" y="34095"/>
                  <a:pt x="386531" y="32252"/>
                  <a:pt x="392070" y="35016"/>
                </a:cubicBezTo>
                <a:close/>
                <a:moveTo>
                  <a:pt x="131042" y="35016"/>
                </a:moveTo>
                <a:cubicBezTo>
                  <a:pt x="135641" y="32252"/>
                  <a:pt x="143000" y="34095"/>
                  <a:pt x="145759" y="38702"/>
                </a:cubicBezTo>
                <a:lnTo>
                  <a:pt x="162317" y="68187"/>
                </a:lnTo>
                <a:cubicBezTo>
                  <a:pt x="165996" y="72794"/>
                  <a:pt x="164156" y="80166"/>
                  <a:pt x="158637" y="82930"/>
                </a:cubicBezTo>
                <a:cubicBezTo>
                  <a:pt x="156798" y="83851"/>
                  <a:pt x="154958" y="84773"/>
                  <a:pt x="153118" y="84773"/>
                </a:cubicBezTo>
                <a:cubicBezTo>
                  <a:pt x="149439" y="84773"/>
                  <a:pt x="145759" y="82930"/>
                  <a:pt x="143000" y="79244"/>
                </a:cubicBezTo>
                <a:lnTo>
                  <a:pt x="126443" y="49759"/>
                </a:lnTo>
                <a:cubicBezTo>
                  <a:pt x="123683" y="45152"/>
                  <a:pt x="125523" y="37780"/>
                  <a:pt x="131042" y="35016"/>
                </a:cubicBezTo>
                <a:close/>
                <a:moveTo>
                  <a:pt x="261051" y="0"/>
                </a:moveTo>
                <a:cubicBezTo>
                  <a:pt x="267480" y="0"/>
                  <a:pt x="272073" y="4598"/>
                  <a:pt x="272073" y="11037"/>
                </a:cubicBezTo>
                <a:lnTo>
                  <a:pt x="272073" y="44147"/>
                </a:lnTo>
                <a:cubicBezTo>
                  <a:pt x="272073" y="50585"/>
                  <a:pt x="267480" y="55184"/>
                  <a:pt x="261051" y="55184"/>
                </a:cubicBezTo>
                <a:cubicBezTo>
                  <a:pt x="255540" y="55184"/>
                  <a:pt x="250029" y="50585"/>
                  <a:pt x="250029" y="44147"/>
                </a:cubicBezTo>
                <a:lnTo>
                  <a:pt x="250029" y="11037"/>
                </a:lnTo>
                <a:cubicBezTo>
                  <a:pt x="250029" y="4598"/>
                  <a:pt x="255540" y="0"/>
                  <a:pt x="261051" y="0"/>
                </a:cubicBezTo>
                <a:close/>
              </a:path>
            </a:pathLst>
          </a:custGeom>
          <a:solidFill>
            <a:sysClr val="window" lastClr="FFFFFF"/>
          </a:solidFill>
          <a:ln>
            <a:noFill/>
          </a:ln>
        </p:spPr>
        <p:txBody>
          <a:bodyPr anchor="ct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gn="ctr">
              <a:lnSpc>
                <a:spcPct val="120000"/>
              </a:lnSpc>
            </a:pPr>
            <a:endParaRPr>
              <a:latin typeface="Arial" panose="020B0604020202020204" pitchFamily="34" charset="0"/>
              <a:ea typeface="微软雅黑" panose="020B0503020204020204" charset="-122"/>
              <a:cs typeface="Impact" panose="020B0806030902050204" charset="0"/>
              <a:sym typeface="Arial" panose="020B0604020202020204" pitchFamily="34" charset="0"/>
            </a:endParaRPr>
          </a:p>
        </p:txBody>
      </p:sp>
      <p:sp>
        <p:nvSpPr>
          <p:cNvPr id="56" name="任意多边形 82"/>
          <p:cNvSpPr/>
          <p:nvPr>
            <p:custDataLst>
              <p:tags r:id="rId15"/>
            </p:custDataLst>
          </p:nvPr>
        </p:nvSpPr>
        <p:spPr bwMode="auto">
          <a:xfrm>
            <a:off x="10977092" y="2251868"/>
            <a:ext cx="365766" cy="379042"/>
          </a:xfrm>
          <a:custGeom>
            <a:avLst/>
            <a:gdLst>
              <a:gd name="connsiteX0" fmla="*/ 447790 w 584385"/>
              <a:gd name="connsiteY0" fmla="*/ 469190 h 605593"/>
              <a:gd name="connsiteX1" fmla="*/ 477338 w 584385"/>
              <a:gd name="connsiteY1" fmla="*/ 498570 h 605593"/>
              <a:gd name="connsiteX2" fmla="*/ 466490 w 584385"/>
              <a:gd name="connsiteY2" fmla="*/ 538773 h 605593"/>
              <a:gd name="connsiteX3" fmla="*/ 426300 w 584385"/>
              <a:gd name="connsiteY3" fmla="*/ 549494 h 605593"/>
              <a:gd name="connsiteX4" fmla="*/ 396752 w 584385"/>
              <a:gd name="connsiteY4" fmla="*/ 520114 h 605593"/>
              <a:gd name="connsiteX5" fmla="*/ 407600 w 584385"/>
              <a:gd name="connsiteY5" fmla="*/ 479911 h 605593"/>
              <a:gd name="connsiteX6" fmla="*/ 448054 w 584385"/>
              <a:gd name="connsiteY6" fmla="*/ 453715 h 605593"/>
              <a:gd name="connsiteX7" fmla="*/ 399530 w 584385"/>
              <a:gd name="connsiteY7" fmla="*/ 466706 h 605593"/>
              <a:gd name="connsiteX8" fmla="*/ 394367 w 584385"/>
              <a:gd name="connsiteY8" fmla="*/ 471965 h 605593"/>
              <a:gd name="connsiteX9" fmla="*/ 381359 w 584385"/>
              <a:gd name="connsiteY9" fmla="*/ 520426 h 605593"/>
              <a:gd name="connsiteX10" fmla="*/ 383217 w 584385"/>
              <a:gd name="connsiteY10" fmla="*/ 527540 h 605593"/>
              <a:gd name="connsiteX11" fmla="*/ 418733 w 584385"/>
              <a:gd name="connsiteY11" fmla="*/ 563009 h 605593"/>
              <a:gd name="connsiteX12" fmla="*/ 423998 w 584385"/>
              <a:gd name="connsiteY12" fmla="*/ 565175 h 605593"/>
              <a:gd name="connsiteX13" fmla="*/ 425960 w 584385"/>
              <a:gd name="connsiteY13" fmla="*/ 564865 h 605593"/>
              <a:gd name="connsiteX14" fmla="*/ 474381 w 584385"/>
              <a:gd name="connsiteY14" fmla="*/ 551977 h 605593"/>
              <a:gd name="connsiteX15" fmla="*/ 479647 w 584385"/>
              <a:gd name="connsiteY15" fmla="*/ 546718 h 605593"/>
              <a:gd name="connsiteX16" fmla="*/ 492655 w 584385"/>
              <a:gd name="connsiteY16" fmla="*/ 498257 h 605593"/>
              <a:gd name="connsiteX17" fmla="*/ 490694 w 584385"/>
              <a:gd name="connsiteY17" fmla="*/ 491143 h 605593"/>
              <a:gd name="connsiteX18" fmla="*/ 455178 w 584385"/>
              <a:gd name="connsiteY18" fmla="*/ 455674 h 605593"/>
              <a:gd name="connsiteX19" fmla="*/ 448054 w 584385"/>
              <a:gd name="connsiteY19" fmla="*/ 453715 h 605593"/>
              <a:gd name="connsiteX20" fmla="*/ 437007 w 584385"/>
              <a:gd name="connsiteY20" fmla="*/ 413090 h 605593"/>
              <a:gd name="connsiteX21" fmla="*/ 505148 w 584385"/>
              <a:gd name="connsiteY21" fmla="*/ 441239 h 605593"/>
              <a:gd name="connsiteX22" fmla="*/ 533436 w 584385"/>
              <a:gd name="connsiteY22" fmla="*/ 509290 h 605593"/>
              <a:gd name="connsiteX23" fmla="*/ 505148 w 584385"/>
              <a:gd name="connsiteY23" fmla="*/ 577444 h 605593"/>
              <a:gd name="connsiteX24" fmla="*/ 437007 w 584385"/>
              <a:gd name="connsiteY24" fmla="*/ 605593 h 605593"/>
              <a:gd name="connsiteX25" fmla="*/ 368866 w 584385"/>
              <a:gd name="connsiteY25" fmla="*/ 577444 h 605593"/>
              <a:gd name="connsiteX26" fmla="*/ 346979 w 584385"/>
              <a:gd name="connsiteY26" fmla="*/ 475161 h 605593"/>
              <a:gd name="connsiteX27" fmla="*/ 347598 w 584385"/>
              <a:gd name="connsiteY27" fmla="*/ 473821 h 605593"/>
              <a:gd name="connsiteX28" fmla="*/ 348424 w 584385"/>
              <a:gd name="connsiteY28" fmla="*/ 471552 h 605593"/>
              <a:gd name="connsiteX29" fmla="*/ 349043 w 584385"/>
              <a:gd name="connsiteY29" fmla="*/ 470109 h 605593"/>
              <a:gd name="connsiteX30" fmla="*/ 368866 w 584385"/>
              <a:gd name="connsiteY30" fmla="*/ 441239 h 605593"/>
              <a:gd name="connsiteX31" fmla="*/ 437007 w 584385"/>
              <a:gd name="connsiteY31" fmla="*/ 413090 h 605593"/>
              <a:gd name="connsiteX32" fmla="*/ 332446 w 584385"/>
              <a:gd name="connsiteY32" fmla="*/ 356991 h 605593"/>
              <a:gd name="connsiteX33" fmla="*/ 384402 w 584385"/>
              <a:gd name="connsiteY33" fmla="*/ 408842 h 605593"/>
              <a:gd name="connsiteX34" fmla="*/ 359715 w 584385"/>
              <a:gd name="connsiteY34" fmla="*/ 427295 h 605593"/>
              <a:gd name="connsiteX35" fmla="*/ 338127 w 584385"/>
              <a:gd name="connsiteY35" fmla="*/ 458323 h 605593"/>
              <a:gd name="connsiteX36" fmla="*/ 284623 w 584385"/>
              <a:gd name="connsiteY36" fmla="*/ 404925 h 605593"/>
              <a:gd name="connsiteX37" fmla="*/ 332446 w 584385"/>
              <a:gd name="connsiteY37" fmla="*/ 356991 h 605593"/>
              <a:gd name="connsiteX38" fmla="*/ 195145 w 584385"/>
              <a:gd name="connsiteY38" fmla="*/ 219882 h 605593"/>
              <a:gd name="connsiteX39" fmla="*/ 274038 w 584385"/>
              <a:gd name="connsiteY39" fmla="*/ 298642 h 605593"/>
              <a:gd name="connsiteX40" fmla="*/ 226124 w 584385"/>
              <a:gd name="connsiteY40" fmla="*/ 346476 h 605593"/>
              <a:gd name="connsiteX41" fmla="*/ 147232 w 584385"/>
              <a:gd name="connsiteY41" fmla="*/ 267819 h 605593"/>
              <a:gd name="connsiteX42" fmla="*/ 148987 w 584385"/>
              <a:gd name="connsiteY42" fmla="*/ 266891 h 605593"/>
              <a:gd name="connsiteX43" fmla="*/ 151982 w 584385"/>
              <a:gd name="connsiteY43" fmla="*/ 265138 h 605593"/>
              <a:gd name="connsiteX44" fmla="*/ 157351 w 584385"/>
              <a:gd name="connsiteY44" fmla="*/ 261839 h 605593"/>
              <a:gd name="connsiteX45" fmla="*/ 160243 w 584385"/>
              <a:gd name="connsiteY45" fmla="*/ 259881 h 605593"/>
              <a:gd name="connsiteX46" fmla="*/ 165509 w 584385"/>
              <a:gd name="connsiteY46" fmla="*/ 255963 h 605593"/>
              <a:gd name="connsiteX47" fmla="*/ 167987 w 584385"/>
              <a:gd name="connsiteY47" fmla="*/ 254108 h 605593"/>
              <a:gd name="connsiteX48" fmla="*/ 175009 w 584385"/>
              <a:gd name="connsiteY48" fmla="*/ 247613 h 605593"/>
              <a:gd name="connsiteX49" fmla="*/ 181825 w 584385"/>
              <a:gd name="connsiteY49" fmla="*/ 240088 h 605593"/>
              <a:gd name="connsiteX50" fmla="*/ 183683 w 584385"/>
              <a:gd name="connsiteY50" fmla="*/ 237716 h 605593"/>
              <a:gd name="connsiteX51" fmla="*/ 188124 w 584385"/>
              <a:gd name="connsiteY51" fmla="*/ 231737 h 605593"/>
              <a:gd name="connsiteX52" fmla="*/ 189879 w 584385"/>
              <a:gd name="connsiteY52" fmla="*/ 229057 h 605593"/>
              <a:gd name="connsiteX53" fmla="*/ 194319 w 584385"/>
              <a:gd name="connsiteY53" fmla="*/ 221222 h 605593"/>
              <a:gd name="connsiteX54" fmla="*/ 195042 w 584385"/>
              <a:gd name="connsiteY54" fmla="*/ 220088 h 605593"/>
              <a:gd name="connsiteX55" fmla="*/ 195145 w 584385"/>
              <a:gd name="connsiteY55" fmla="*/ 219882 h 605593"/>
              <a:gd name="connsiteX56" fmla="*/ 382962 w 584385"/>
              <a:gd name="connsiteY56" fmla="*/ 211555 h 605593"/>
              <a:gd name="connsiteX57" fmla="*/ 419615 w 584385"/>
              <a:gd name="connsiteY57" fmla="*/ 248152 h 605593"/>
              <a:gd name="connsiteX58" fmla="*/ 115242 w 584385"/>
              <a:gd name="connsiteY58" fmla="*/ 552884 h 605593"/>
              <a:gd name="connsiteX59" fmla="*/ 114932 w 584385"/>
              <a:gd name="connsiteY59" fmla="*/ 553193 h 605593"/>
              <a:gd name="connsiteX60" fmla="*/ 112351 w 584385"/>
              <a:gd name="connsiteY60" fmla="*/ 555771 h 605593"/>
              <a:gd name="connsiteX61" fmla="*/ 110905 w 584385"/>
              <a:gd name="connsiteY61" fmla="*/ 556492 h 605593"/>
              <a:gd name="connsiteX62" fmla="*/ 98206 w 584385"/>
              <a:gd name="connsiteY62" fmla="*/ 560616 h 605593"/>
              <a:gd name="connsiteX63" fmla="*/ 78382 w 584385"/>
              <a:gd name="connsiteY63" fmla="*/ 553090 h 605593"/>
              <a:gd name="connsiteX64" fmla="*/ 74872 w 584385"/>
              <a:gd name="connsiteY64" fmla="*/ 519999 h 605593"/>
              <a:gd name="connsiteX65" fmla="*/ 75698 w 584385"/>
              <a:gd name="connsiteY65" fmla="*/ 518452 h 605593"/>
              <a:gd name="connsiteX66" fmla="*/ 96419 w 584385"/>
              <a:gd name="connsiteY66" fmla="*/ 72965 h 605593"/>
              <a:gd name="connsiteX67" fmla="*/ 164556 w 584385"/>
              <a:gd name="connsiteY67" fmla="*/ 101113 h 605593"/>
              <a:gd name="connsiteX68" fmla="*/ 187165 w 584385"/>
              <a:gd name="connsiteY68" fmla="*/ 201228 h 605593"/>
              <a:gd name="connsiteX69" fmla="*/ 186546 w 584385"/>
              <a:gd name="connsiteY69" fmla="*/ 202671 h 605593"/>
              <a:gd name="connsiteX70" fmla="*/ 185823 w 584385"/>
              <a:gd name="connsiteY70" fmla="*/ 204321 h 605593"/>
              <a:gd name="connsiteX71" fmla="*/ 164453 w 584385"/>
              <a:gd name="connsiteY71" fmla="*/ 237211 h 605593"/>
              <a:gd name="connsiteX72" fmla="*/ 134824 w 584385"/>
              <a:gd name="connsiteY72" fmla="*/ 257317 h 605593"/>
              <a:gd name="connsiteX73" fmla="*/ 133069 w 584385"/>
              <a:gd name="connsiteY73" fmla="*/ 258039 h 605593"/>
              <a:gd name="connsiteX74" fmla="*/ 131623 w 584385"/>
              <a:gd name="connsiteY74" fmla="*/ 258554 h 605593"/>
              <a:gd name="connsiteX75" fmla="*/ 96109 w 584385"/>
              <a:gd name="connsiteY75" fmla="*/ 265256 h 605593"/>
              <a:gd name="connsiteX76" fmla="*/ 28282 w 584385"/>
              <a:gd name="connsiteY76" fmla="*/ 237211 h 605593"/>
              <a:gd name="connsiteX77" fmla="*/ 3505 w 584385"/>
              <a:gd name="connsiteY77" fmla="*/ 143592 h 605593"/>
              <a:gd name="connsiteX78" fmla="*/ 49962 w 584385"/>
              <a:gd name="connsiteY78" fmla="*/ 189989 h 605593"/>
              <a:gd name="connsiteX79" fmla="*/ 55640 w 584385"/>
              <a:gd name="connsiteY79" fmla="*/ 192154 h 605593"/>
              <a:gd name="connsiteX80" fmla="*/ 109530 w 584385"/>
              <a:gd name="connsiteY80" fmla="*/ 189268 h 605593"/>
              <a:gd name="connsiteX81" fmla="*/ 116551 w 584385"/>
              <a:gd name="connsiteY81" fmla="*/ 182256 h 605593"/>
              <a:gd name="connsiteX82" fmla="*/ 119441 w 584385"/>
              <a:gd name="connsiteY82" fmla="*/ 128436 h 605593"/>
              <a:gd name="connsiteX83" fmla="*/ 117273 w 584385"/>
              <a:gd name="connsiteY83" fmla="*/ 122868 h 605593"/>
              <a:gd name="connsiteX84" fmla="*/ 70713 w 584385"/>
              <a:gd name="connsiteY84" fmla="*/ 76367 h 605593"/>
              <a:gd name="connsiteX85" fmla="*/ 96419 w 584385"/>
              <a:gd name="connsiteY85" fmla="*/ 72965 h 605593"/>
              <a:gd name="connsiteX86" fmla="*/ 408632 w 584385"/>
              <a:gd name="connsiteY86" fmla="*/ 0 h 605593"/>
              <a:gd name="connsiteX87" fmla="*/ 413898 w 584385"/>
              <a:gd name="connsiteY87" fmla="*/ 2165 h 605593"/>
              <a:gd name="connsiteX88" fmla="*/ 584385 w 584385"/>
              <a:gd name="connsiteY88" fmla="*/ 172357 h 605593"/>
              <a:gd name="connsiteX89" fmla="*/ 584385 w 584385"/>
              <a:gd name="connsiteY89" fmla="*/ 307913 h 605593"/>
              <a:gd name="connsiteX90" fmla="*/ 547624 w 584385"/>
              <a:gd name="connsiteY90" fmla="*/ 344611 h 605593"/>
              <a:gd name="connsiteX91" fmla="*/ 537091 w 584385"/>
              <a:gd name="connsiteY91" fmla="*/ 344611 h 605593"/>
              <a:gd name="connsiteX92" fmla="*/ 439404 w 584385"/>
              <a:gd name="connsiteY92" fmla="*/ 246990 h 605593"/>
              <a:gd name="connsiteX93" fmla="*/ 437236 w 584385"/>
              <a:gd name="connsiteY93" fmla="*/ 241630 h 605593"/>
              <a:gd name="connsiteX94" fmla="*/ 389734 w 584385"/>
              <a:gd name="connsiteY94" fmla="*/ 194314 h 605593"/>
              <a:gd name="connsiteX95" fmla="*/ 384468 w 584385"/>
              <a:gd name="connsiteY95" fmla="*/ 192252 h 605593"/>
              <a:gd name="connsiteX96" fmla="*/ 304026 w 584385"/>
              <a:gd name="connsiteY96" fmla="*/ 111846 h 605593"/>
              <a:gd name="connsiteX97" fmla="*/ 304026 w 584385"/>
              <a:gd name="connsiteY97" fmla="*/ 101435 h 605593"/>
              <a:gd name="connsiteX98" fmla="*/ 403365 w 584385"/>
              <a:gd name="connsiteY98" fmla="*/ 2165 h 605593"/>
              <a:gd name="connsiteX99" fmla="*/ 408632 w 584385"/>
              <a:gd name="connsiteY99" fmla="*/ 0 h 605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584385" h="605593">
                <a:moveTo>
                  <a:pt x="447790" y="469190"/>
                </a:moveTo>
                <a:lnTo>
                  <a:pt x="477338" y="498570"/>
                </a:lnTo>
                <a:lnTo>
                  <a:pt x="466490" y="538773"/>
                </a:lnTo>
                <a:lnTo>
                  <a:pt x="426300" y="549494"/>
                </a:lnTo>
                <a:lnTo>
                  <a:pt x="396752" y="520114"/>
                </a:lnTo>
                <a:lnTo>
                  <a:pt x="407600" y="479911"/>
                </a:lnTo>
                <a:close/>
                <a:moveTo>
                  <a:pt x="448054" y="453715"/>
                </a:moveTo>
                <a:lnTo>
                  <a:pt x="399530" y="466706"/>
                </a:lnTo>
                <a:cubicBezTo>
                  <a:pt x="397052" y="467428"/>
                  <a:pt x="394987" y="469387"/>
                  <a:pt x="394367" y="471965"/>
                </a:cubicBezTo>
                <a:lnTo>
                  <a:pt x="381359" y="520426"/>
                </a:lnTo>
                <a:cubicBezTo>
                  <a:pt x="380636" y="522900"/>
                  <a:pt x="381359" y="525684"/>
                  <a:pt x="383217" y="527540"/>
                </a:cubicBezTo>
                <a:lnTo>
                  <a:pt x="418733" y="563009"/>
                </a:lnTo>
                <a:cubicBezTo>
                  <a:pt x="420179" y="564453"/>
                  <a:pt x="422037" y="565175"/>
                  <a:pt x="423998" y="565175"/>
                </a:cubicBezTo>
                <a:cubicBezTo>
                  <a:pt x="424618" y="565175"/>
                  <a:pt x="425341" y="565071"/>
                  <a:pt x="425960" y="564865"/>
                </a:cubicBezTo>
                <a:lnTo>
                  <a:pt x="474381" y="551977"/>
                </a:lnTo>
                <a:cubicBezTo>
                  <a:pt x="476962" y="551255"/>
                  <a:pt x="479027" y="549296"/>
                  <a:pt x="479647" y="546718"/>
                </a:cubicBezTo>
                <a:lnTo>
                  <a:pt x="492655" y="498257"/>
                </a:lnTo>
                <a:cubicBezTo>
                  <a:pt x="493378" y="495680"/>
                  <a:pt x="492655" y="492999"/>
                  <a:pt x="490694" y="491143"/>
                </a:cubicBezTo>
                <a:lnTo>
                  <a:pt x="455178" y="455674"/>
                </a:lnTo>
                <a:cubicBezTo>
                  <a:pt x="453320" y="453818"/>
                  <a:pt x="450635" y="453096"/>
                  <a:pt x="448054" y="453715"/>
                </a:cubicBezTo>
                <a:close/>
                <a:moveTo>
                  <a:pt x="437007" y="413090"/>
                </a:moveTo>
                <a:cubicBezTo>
                  <a:pt x="462715" y="413090"/>
                  <a:pt x="486977" y="423091"/>
                  <a:pt x="505148" y="441239"/>
                </a:cubicBezTo>
                <a:cubicBezTo>
                  <a:pt x="523318" y="459489"/>
                  <a:pt x="533436" y="483616"/>
                  <a:pt x="533436" y="509290"/>
                </a:cubicBezTo>
                <a:cubicBezTo>
                  <a:pt x="533436" y="535067"/>
                  <a:pt x="523318" y="559194"/>
                  <a:pt x="505148" y="577444"/>
                </a:cubicBezTo>
                <a:cubicBezTo>
                  <a:pt x="486977" y="595591"/>
                  <a:pt x="462715" y="605593"/>
                  <a:pt x="437007" y="605593"/>
                </a:cubicBezTo>
                <a:cubicBezTo>
                  <a:pt x="411300" y="605593"/>
                  <a:pt x="387037" y="595591"/>
                  <a:pt x="368866" y="577444"/>
                </a:cubicBezTo>
                <a:cubicBezTo>
                  <a:pt x="342023" y="550533"/>
                  <a:pt x="333454" y="510527"/>
                  <a:pt x="346979" y="475161"/>
                </a:cubicBezTo>
                <a:cubicBezTo>
                  <a:pt x="347185" y="474749"/>
                  <a:pt x="347392" y="474233"/>
                  <a:pt x="347598" y="473821"/>
                </a:cubicBezTo>
                <a:cubicBezTo>
                  <a:pt x="347805" y="473099"/>
                  <a:pt x="348114" y="472274"/>
                  <a:pt x="348424" y="471552"/>
                </a:cubicBezTo>
                <a:lnTo>
                  <a:pt x="349043" y="470109"/>
                </a:lnTo>
                <a:cubicBezTo>
                  <a:pt x="353999" y="459179"/>
                  <a:pt x="360607" y="449487"/>
                  <a:pt x="368866" y="441239"/>
                </a:cubicBezTo>
                <a:cubicBezTo>
                  <a:pt x="387037" y="423091"/>
                  <a:pt x="411300" y="413090"/>
                  <a:pt x="437007" y="413090"/>
                </a:cubicBezTo>
                <a:close/>
                <a:moveTo>
                  <a:pt x="332446" y="356991"/>
                </a:moveTo>
                <a:lnTo>
                  <a:pt x="384402" y="408842"/>
                </a:lnTo>
                <a:cubicBezTo>
                  <a:pt x="375312" y="413791"/>
                  <a:pt x="367049" y="420079"/>
                  <a:pt x="359715" y="427295"/>
                </a:cubicBezTo>
                <a:cubicBezTo>
                  <a:pt x="350832" y="436263"/>
                  <a:pt x="343499" y="446778"/>
                  <a:pt x="338127" y="458323"/>
                </a:cubicBezTo>
                <a:lnTo>
                  <a:pt x="284623" y="404925"/>
                </a:lnTo>
                <a:cubicBezTo>
                  <a:pt x="300220" y="389360"/>
                  <a:pt x="316333" y="373175"/>
                  <a:pt x="332446" y="356991"/>
                </a:cubicBezTo>
                <a:close/>
                <a:moveTo>
                  <a:pt x="195145" y="219882"/>
                </a:moveTo>
                <a:lnTo>
                  <a:pt x="274038" y="298642"/>
                </a:lnTo>
                <a:lnTo>
                  <a:pt x="226124" y="346476"/>
                </a:lnTo>
                <a:lnTo>
                  <a:pt x="147232" y="267819"/>
                </a:lnTo>
                <a:cubicBezTo>
                  <a:pt x="147851" y="267509"/>
                  <a:pt x="148368" y="267200"/>
                  <a:pt x="148987" y="266891"/>
                </a:cubicBezTo>
                <a:cubicBezTo>
                  <a:pt x="150020" y="266272"/>
                  <a:pt x="150949" y="265757"/>
                  <a:pt x="151982" y="265138"/>
                </a:cubicBezTo>
                <a:cubicBezTo>
                  <a:pt x="153841" y="264107"/>
                  <a:pt x="155596" y="262973"/>
                  <a:pt x="157351" y="261839"/>
                </a:cubicBezTo>
                <a:cubicBezTo>
                  <a:pt x="158384" y="261221"/>
                  <a:pt x="159313" y="260602"/>
                  <a:pt x="160243" y="259881"/>
                </a:cubicBezTo>
                <a:cubicBezTo>
                  <a:pt x="162102" y="258644"/>
                  <a:pt x="163857" y="257304"/>
                  <a:pt x="165509" y="255963"/>
                </a:cubicBezTo>
                <a:cubicBezTo>
                  <a:pt x="166335" y="255345"/>
                  <a:pt x="167161" y="254726"/>
                  <a:pt x="167987" y="254108"/>
                </a:cubicBezTo>
                <a:cubicBezTo>
                  <a:pt x="170362" y="252046"/>
                  <a:pt x="172738" y="249881"/>
                  <a:pt x="175009" y="247613"/>
                </a:cubicBezTo>
                <a:cubicBezTo>
                  <a:pt x="177384" y="245242"/>
                  <a:pt x="179656" y="242768"/>
                  <a:pt x="181825" y="240088"/>
                </a:cubicBezTo>
                <a:cubicBezTo>
                  <a:pt x="182444" y="239366"/>
                  <a:pt x="183064" y="238541"/>
                  <a:pt x="183683" y="237716"/>
                </a:cubicBezTo>
                <a:cubicBezTo>
                  <a:pt x="185232" y="235758"/>
                  <a:pt x="186678" y="233799"/>
                  <a:pt x="188124" y="231737"/>
                </a:cubicBezTo>
                <a:cubicBezTo>
                  <a:pt x="188640" y="230809"/>
                  <a:pt x="189259" y="229985"/>
                  <a:pt x="189879" y="229057"/>
                </a:cubicBezTo>
                <a:cubicBezTo>
                  <a:pt x="191428" y="226480"/>
                  <a:pt x="192977" y="223902"/>
                  <a:pt x="194319" y="221222"/>
                </a:cubicBezTo>
                <a:cubicBezTo>
                  <a:pt x="194526" y="220913"/>
                  <a:pt x="194836" y="220501"/>
                  <a:pt x="195042" y="220088"/>
                </a:cubicBezTo>
                <a:cubicBezTo>
                  <a:pt x="195042" y="219985"/>
                  <a:pt x="195042" y="219882"/>
                  <a:pt x="195145" y="219882"/>
                </a:cubicBezTo>
                <a:close/>
                <a:moveTo>
                  <a:pt x="382962" y="211555"/>
                </a:moveTo>
                <a:lnTo>
                  <a:pt x="419615" y="248152"/>
                </a:lnTo>
                <a:lnTo>
                  <a:pt x="115242" y="552884"/>
                </a:lnTo>
                <a:cubicBezTo>
                  <a:pt x="115139" y="552987"/>
                  <a:pt x="115035" y="553090"/>
                  <a:pt x="114932" y="553193"/>
                </a:cubicBezTo>
                <a:lnTo>
                  <a:pt x="112351" y="555771"/>
                </a:lnTo>
                <a:cubicBezTo>
                  <a:pt x="111835" y="555874"/>
                  <a:pt x="111318" y="556183"/>
                  <a:pt x="110905" y="556492"/>
                </a:cubicBezTo>
                <a:cubicBezTo>
                  <a:pt x="107085" y="558966"/>
                  <a:pt x="102646" y="560306"/>
                  <a:pt x="98206" y="560616"/>
                </a:cubicBezTo>
                <a:cubicBezTo>
                  <a:pt x="90979" y="560925"/>
                  <a:pt x="83648" y="558348"/>
                  <a:pt x="78382" y="553090"/>
                </a:cubicBezTo>
                <a:cubicBezTo>
                  <a:pt x="69503" y="544328"/>
                  <a:pt x="68058" y="530307"/>
                  <a:pt x="74872" y="519999"/>
                </a:cubicBezTo>
                <a:cubicBezTo>
                  <a:pt x="75182" y="519483"/>
                  <a:pt x="75492" y="518968"/>
                  <a:pt x="75698" y="518452"/>
                </a:cubicBezTo>
                <a:close/>
                <a:moveTo>
                  <a:pt x="96419" y="72965"/>
                </a:moveTo>
                <a:cubicBezTo>
                  <a:pt x="122125" y="72965"/>
                  <a:pt x="146283" y="82966"/>
                  <a:pt x="164556" y="101113"/>
                </a:cubicBezTo>
                <a:cubicBezTo>
                  <a:pt x="190572" y="127095"/>
                  <a:pt x="199451" y="166378"/>
                  <a:pt x="187165" y="201228"/>
                </a:cubicBezTo>
                <a:cubicBezTo>
                  <a:pt x="186959" y="201640"/>
                  <a:pt x="186752" y="202156"/>
                  <a:pt x="186546" y="202671"/>
                </a:cubicBezTo>
                <a:cubicBezTo>
                  <a:pt x="186340" y="203187"/>
                  <a:pt x="186030" y="203805"/>
                  <a:pt x="185823" y="204321"/>
                </a:cubicBezTo>
                <a:cubicBezTo>
                  <a:pt x="180868" y="217003"/>
                  <a:pt x="173744" y="228035"/>
                  <a:pt x="164453" y="237211"/>
                </a:cubicBezTo>
                <a:cubicBezTo>
                  <a:pt x="156091" y="245666"/>
                  <a:pt x="146077" y="252471"/>
                  <a:pt x="134824" y="257317"/>
                </a:cubicBezTo>
                <a:cubicBezTo>
                  <a:pt x="134204" y="257626"/>
                  <a:pt x="133585" y="257832"/>
                  <a:pt x="133069" y="258039"/>
                </a:cubicBezTo>
                <a:lnTo>
                  <a:pt x="131623" y="258554"/>
                </a:lnTo>
                <a:cubicBezTo>
                  <a:pt x="120370" y="262988"/>
                  <a:pt x="108395" y="265256"/>
                  <a:pt x="96109" y="265256"/>
                </a:cubicBezTo>
                <a:cubicBezTo>
                  <a:pt x="70506" y="265256"/>
                  <a:pt x="46349" y="255358"/>
                  <a:pt x="28282" y="237211"/>
                </a:cubicBezTo>
                <a:cubicBezTo>
                  <a:pt x="3402" y="212466"/>
                  <a:pt x="-5683" y="176689"/>
                  <a:pt x="3505" y="143592"/>
                </a:cubicBezTo>
                <a:lnTo>
                  <a:pt x="49962" y="189989"/>
                </a:lnTo>
                <a:cubicBezTo>
                  <a:pt x="51511" y="191536"/>
                  <a:pt x="53575" y="192258"/>
                  <a:pt x="55640" y="192154"/>
                </a:cubicBezTo>
                <a:lnTo>
                  <a:pt x="109530" y="189268"/>
                </a:lnTo>
                <a:cubicBezTo>
                  <a:pt x="113350" y="189061"/>
                  <a:pt x="116344" y="186071"/>
                  <a:pt x="116551" y="182256"/>
                </a:cubicBezTo>
                <a:lnTo>
                  <a:pt x="119441" y="128436"/>
                </a:lnTo>
                <a:cubicBezTo>
                  <a:pt x="119545" y="126373"/>
                  <a:pt x="118719" y="124311"/>
                  <a:pt x="117273" y="122868"/>
                </a:cubicBezTo>
                <a:lnTo>
                  <a:pt x="70713" y="76367"/>
                </a:lnTo>
                <a:cubicBezTo>
                  <a:pt x="79075" y="74099"/>
                  <a:pt x="87644" y="72965"/>
                  <a:pt x="96419" y="72965"/>
                </a:cubicBezTo>
                <a:close/>
                <a:moveTo>
                  <a:pt x="408632" y="0"/>
                </a:moveTo>
                <a:cubicBezTo>
                  <a:pt x="410594" y="0"/>
                  <a:pt x="412453" y="722"/>
                  <a:pt x="413898" y="2165"/>
                </a:cubicBezTo>
                <a:lnTo>
                  <a:pt x="584385" y="172357"/>
                </a:lnTo>
                <a:lnTo>
                  <a:pt x="584385" y="307913"/>
                </a:lnTo>
                <a:lnTo>
                  <a:pt x="547624" y="344611"/>
                </a:lnTo>
                <a:cubicBezTo>
                  <a:pt x="544836" y="347394"/>
                  <a:pt x="539879" y="347394"/>
                  <a:pt x="537091" y="344611"/>
                </a:cubicBezTo>
                <a:lnTo>
                  <a:pt x="439404" y="246990"/>
                </a:lnTo>
                <a:cubicBezTo>
                  <a:pt x="439404" y="245031"/>
                  <a:pt x="438681" y="243176"/>
                  <a:pt x="437236" y="241630"/>
                </a:cubicBezTo>
                <a:lnTo>
                  <a:pt x="389734" y="194314"/>
                </a:lnTo>
                <a:cubicBezTo>
                  <a:pt x="388392" y="192871"/>
                  <a:pt x="386430" y="192149"/>
                  <a:pt x="384468" y="192252"/>
                </a:cubicBezTo>
                <a:lnTo>
                  <a:pt x="304026" y="111846"/>
                </a:lnTo>
                <a:cubicBezTo>
                  <a:pt x="301135" y="108960"/>
                  <a:pt x="301135" y="104321"/>
                  <a:pt x="304026" y="101435"/>
                </a:cubicBezTo>
                <a:lnTo>
                  <a:pt x="403365" y="2165"/>
                </a:lnTo>
                <a:cubicBezTo>
                  <a:pt x="404811" y="722"/>
                  <a:pt x="406670" y="0"/>
                  <a:pt x="408632" y="0"/>
                </a:cubicBezTo>
                <a:close/>
              </a:path>
            </a:pathLst>
          </a:custGeom>
          <a:solidFill>
            <a:sysClr val="window" lastClr="FFFFFF"/>
          </a:solidFill>
          <a:ln>
            <a:noFill/>
          </a:ln>
        </p:spPr>
        <p:txBody>
          <a:bodyPr anchor="ct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gn="ctr">
              <a:lnSpc>
                <a:spcPct val="120000"/>
              </a:lnSpc>
            </a:pPr>
            <a:endParaRPr>
              <a:latin typeface="Arial" panose="020B0604020202020204" pitchFamily="34" charset="0"/>
              <a:ea typeface="微软雅黑" panose="020B0503020204020204" charset="-122"/>
              <a:cs typeface="Impact" panose="020B0806030902050204" charset="0"/>
              <a:sym typeface="Arial" panose="020B0604020202020204" pitchFamily="34" charset="0"/>
            </a:endParaRPr>
          </a:p>
        </p:txBody>
      </p:sp>
      <p:sp>
        <p:nvSpPr>
          <p:cNvPr id="57" name="任意多边形 38"/>
          <p:cNvSpPr/>
          <p:nvPr>
            <p:custDataLst>
              <p:tags r:id="rId16"/>
            </p:custDataLst>
          </p:nvPr>
        </p:nvSpPr>
        <p:spPr bwMode="auto">
          <a:xfrm>
            <a:off x="10970454" y="4426931"/>
            <a:ext cx="379041" cy="365086"/>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ysClr val="window" lastClr="FFFFFF"/>
          </a:solidFill>
          <a:ln>
            <a:noFill/>
          </a:ln>
        </p:spPr>
        <p:txBody>
          <a:bodyPr anchor="ctr"/>
          <a:lstStyle/>
          <a:p>
            <a:pPr algn="ctr">
              <a:lnSpc>
                <a:spcPct val="120000"/>
              </a:lnSpc>
            </a:pPr>
            <a:endParaRPr>
              <a:latin typeface="Arial" panose="020B0604020202020204" pitchFamily="34" charset="0"/>
              <a:ea typeface="微软雅黑" panose="020B0503020204020204" charset="-122"/>
              <a:cs typeface="Impact" panose="020B0806030902050204" charset="0"/>
              <a:sym typeface="Arial" panose="020B0604020202020204" pitchFamily="34" charset="0"/>
            </a:endParaRPr>
          </a:p>
        </p:txBody>
      </p:sp>
      <p:sp>
        <p:nvSpPr>
          <p:cNvPr id="3" name="文本框 2"/>
          <p:cNvSpPr txBox="1"/>
          <p:nvPr>
            <p:custDataLst>
              <p:tags r:id="rId17"/>
            </p:custDataLst>
          </p:nvPr>
        </p:nvSpPr>
        <p:spPr>
          <a:xfrm>
            <a:off x="1379804" y="1552531"/>
            <a:ext cx="4254990" cy="1804350"/>
          </a:xfrm>
          <a:prstGeom prst="rect">
            <a:avLst/>
          </a:prstGeom>
          <a:noFill/>
        </p:spPr>
        <p:txBody>
          <a:bodyPr wrap="square" rtlCol="0" anchor="ctr" anchorCtr="1">
            <a:normAutofit/>
          </a:bodyPr>
          <a:lstStyle/>
          <a:p>
            <a:pPr marL="285750" indent="-285750">
              <a:lnSpc>
                <a:spcPct val="120000"/>
              </a:lnSpc>
              <a:buClr>
                <a:srgbClr val="FFC000"/>
              </a:buClr>
              <a:buFont typeface="Wingdings" panose="05000000000000000000" pitchFamily="2" charset="2"/>
              <a:buChar char="ü"/>
            </a:pPr>
            <a:r>
              <a:rPr lang="zh-CN" altLang="en-US" sz="2000" spc="150" dirty="0">
                <a:latin typeface="Arial" panose="020B0604020202020204" pitchFamily="34" charset="0"/>
                <a:ea typeface="微软雅黑" panose="020B0503020204020204" charset="-122"/>
              </a:rPr>
              <a:t>（一）必须以审核无误的原始凭证为依据</a:t>
            </a:r>
            <a:endParaRPr lang="zh-CN" altLang="en-US" sz="2000" spc="150" dirty="0">
              <a:latin typeface="Arial" panose="020B0604020202020204" pitchFamily="34" charset="0"/>
              <a:ea typeface="微软雅黑" panose="020B0503020204020204" charset="-122"/>
            </a:endParaRPr>
          </a:p>
        </p:txBody>
      </p:sp>
      <p:sp>
        <p:nvSpPr>
          <p:cNvPr id="63" name="文本框 62"/>
          <p:cNvSpPr txBox="1"/>
          <p:nvPr>
            <p:custDataLst>
              <p:tags r:id="rId18"/>
            </p:custDataLst>
          </p:nvPr>
        </p:nvSpPr>
        <p:spPr>
          <a:xfrm>
            <a:off x="1391984" y="3654792"/>
            <a:ext cx="4254990" cy="1804350"/>
          </a:xfrm>
          <a:prstGeom prst="rect">
            <a:avLst/>
          </a:prstGeom>
          <a:noFill/>
        </p:spPr>
        <p:txBody>
          <a:bodyPr wrap="square" rtlCol="0" anchor="ctr" anchorCtr="1">
            <a:normAutofit/>
          </a:bodyPr>
          <a:lstStyle/>
          <a:p>
            <a:pPr marL="285750" indent="-285750">
              <a:lnSpc>
                <a:spcPct val="120000"/>
              </a:lnSpc>
              <a:buClr>
                <a:srgbClr val="1F74AD"/>
              </a:buClr>
              <a:buFont typeface="Wingdings" panose="05000000000000000000" pitchFamily="2" charset="2"/>
              <a:buChar char="ü"/>
            </a:pPr>
            <a:r>
              <a:rPr lang="zh-CN" altLang="en-US" sz="2000" spc="150">
                <a:latin typeface="Arial" panose="020B0604020202020204" pitchFamily="34" charset="0"/>
                <a:ea typeface="微软雅黑" panose="020B0503020204020204" charset="-122"/>
              </a:rPr>
              <a:t>（三）凭证摘要简明、准确</a:t>
            </a:r>
            <a:endParaRPr lang="zh-CN" altLang="en-US" sz="2000" spc="150">
              <a:latin typeface="Arial" panose="020B0604020202020204" pitchFamily="34" charset="0"/>
              <a:ea typeface="微软雅黑" panose="020B0503020204020204" charset="-122"/>
            </a:endParaRPr>
          </a:p>
        </p:txBody>
      </p:sp>
      <p:sp>
        <p:nvSpPr>
          <p:cNvPr id="64" name="文本框 63"/>
          <p:cNvSpPr txBox="1"/>
          <p:nvPr>
            <p:custDataLst>
              <p:tags r:id="rId19"/>
            </p:custDataLst>
          </p:nvPr>
        </p:nvSpPr>
        <p:spPr>
          <a:xfrm>
            <a:off x="6123940" y="1534160"/>
            <a:ext cx="4493895" cy="1804035"/>
          </a:xfrm>
          <a:prstGeom prst="rect">
            <a:avLst/>
          </a:prstGeom>
          <a:noFill/>
        </p:spPr>
        <p:txBody>
          <a:bodyPr wrap="square" rtlCol="0" anchor="ctr" anchorCtr="1">
            <a:normAutofit/>
          </a:bodyPr>
          <a:lstStyle/>
          <a:p>
            <a:pPr marL="285750" indent="-285750">
              <a:lnSpc>
                <a:spcPct val="120000"/>
              </a:lnSpc>
              <a:buClr>
                <a:srgbClr val="1F74AD"/>
              </a:buClr>
              <a:buFont typeface="Wingdings" panose="05000000000000000000" pitchFamily="2" charset="2"/>
              <a:buChar char="ü"/>
            </a:pPr>
            <a:r>
              <a:rPr lang="zh-CN" altLang="en-US" sz="2000" spc="150" dirty="0">
                <a:latin typeface="Arial" panose="020B0604020202020204" pitchFamily="34" charset="0"/>
                <a:ea typeface="微软雅黑" panose="020B0503020204020204" charset="-122"/>
              </a:rPr>
              <a:t>（二）正确填写记账凭证的日期</a:t>
            </a:r>
            <a:endParaRPr lang="zh-CN" altLang="en-US" sz="2000" spc="150" dirty="0">
              <a:latin typeface="Arial" panose="020B0604020202020204" pitchFamily="34" charset="0"/>
              <a:ea typeface="微软雅黑" panose="020B0503020204020204" charset="-122"/>
            </a:endParaRPr>
          </a:p>
        </p:txBody>
      </p:sp>
      <p:sp>
        <p:nvSpPr>
          <p:cNvPr id="65" name="文本框 64"/>
          <p:cNvSpPr txBox="1"/>
          <p:nvPr>
            <p:custDataLst>
              <p:tags r:id="rId20"/>
            </p:custDataLst>
          </p:nvPr>
        </p:nvSpPr>
        <p:spPr>
          <a:xfrm>
            <a:off x="6362561" y="3650809"/>
            <a:ext cx="4254990" cy="1804350"/>
          </a:xfrm>
          <a:prstGeom prst="rect">
            <a:avLst/>
          </a:prstGeom>
          <a:noFill/>
        </p:spPr>
        <p:txBody>
          <a:bodyPr wrap="square" rtlCol="0" anchor="ctr" anchorCtr="1">
            <a:normAutofit/>
          </a:bodyPr>
          <a:lstStyle/>
          <a:p>
            <a:pPr marL="285750" indent="-285750">
              <a:lnSpc>
                <a:spcPct val="120000"/>
              </a:lnSpc>
              <a:buClr>
                <a:srgbClr val="1F74AD"/>
              </a:buClr>
              <a:buFont typeface="Wingdings" panose="05000000000000000000" pitchFamily="2" charset="2"/>
              <a:buChar char="ü"/>
            </a:pPr>
            <a:r>
              <a:rPr lang="zh-CN" altLang="en-US" sz="2000" spc="150" dirty="0">
                <a:latin typeface="Arial" panose="020B0604020202020204" pitchFamily="34" charset="0"/>
                <a:ea typeface="微软雅黑" panose="020B0503020204020204" charset="-122"/>
              </a:rPr>
              <a:t>（四）会计科目使用正确</a:t>
            </a:r>
            <a:endParaRPr lang="zh-CN" altLang="en-US" sz="2000" spc="150" dirty="0">
              <a:latin typeface="Arial" panose="020B0604020202020204" pitchFamily="34" charset="0"/>
              <a:ea typeface="微软雅黑" panose="020B0503020204020204" charset="-122"/>
            </a:endParaRPr>
          </a:p>
        </p:txBody>
      </p:sp>
      <p:sp>
        <p:nvSpPr>
          <p:cNvPr id="32" name="TextBox 47"/>
          <p:cNvSpPr txBox="1"/>
          <p:nvPr>
            <p:custDataLst>
              <p:tags r:id="rId21"/>
            </p:custDataLst>
          </p:nvPr>
        </p:nvSpPr>
        <p:spPr>
          <a:xfrm>
            <a:off x="6002965" y="3101825"/>
            <a:ext cx="376074" cy="395872"/>
          </a:xfrm>
          <a:prstGeom prst="rect">
            <a:avLst/>
          </a:prstGeom>
          <a:noFill/>
        </p:spPr>
        <p:txBody>
          <a:bodyPr wrap="square" rtlCol="0">
            <a:normAutofit lnSpcReduction="20000"/>
          </a:bodyPr>
          <a:lstStyle/>
          <a:p>
            <a:pPr algn="ctr">
              <a:lnSpc>
                <a:spcPct val="120000"/>
              </a:lnSpc>
            </a:pPr>
            <a:r>
              <a:rPr lang="en-US" altLang="zh-CN" sz="1400" dirty="0">
                <a:solidFill>
                  <a:prstClr val="white"/>
                </a:solidFill>
                <a:latin typeface="Arial" panose="020B0604020202020204" pitchFamily="34" charset="0"/>
                <a:ea typeface="微软雅黑" panose="020B0503020204020204" charset="-122"/>
                <a:sym typeface="Arial" panose="020B0604020202020204" pitchFamily="34" charset="0"/>
              </a:rPr>
              <a:t>2</a:t>
            </a:r>
            <a:endParaRPr lang="en-US" altLang="zh-CN" sz="1400" dirty="0">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33" name="TextBox 48"/>
          <p:cNvSpPr txBox="1"/>
          <p:nvPr>
            <p:custDataLst>
              <p:tags r:id="rId22"/>
            </p:custDataLst>
          </p:nvPr>
        </p:nvSpPr>
        <p:spPr>
          <a:xfrm>
            <a:off x="5621683" y="3482167"/>
            <a:ext cx="376074" cy="395872"/>
          </a:xfrm>
          <a:prstGeom prst="rect">
            <a:avLst/>
          </a:prstGeom>
          <a:noFill/>
        </p:spPr>
        <p:txBody>
          <a:bodyPr wrap="square" rtlCol="0">
            <a:normAutofit lnSpcReduction="20000"/>
          </a:bodyPr>
          <a:lstStyle/>
          <a:p>
            <a:pPr algn="ctr">
              <a:lnSpc>
                <a:spcPct val="120000"/>
              </a:lnSpc>
            </a:pPr>
            <a:r>
              <a:rPr lang="en-US" altLang="zh-CN" sz="1400" dirty="0">
                <a:solidFill>
                  <a:prstClr val="white"/>
                </a:solidFill>
                <a:latin typeface="Arial" panose="020B0604020202020204" pitchFamily="34" charset="0"/>
                <a:ea typeface="微软雅黑" panose="020B0503020204020204" charset="-122"/>
                <a:sym typeface="Arial" panose="020B0604020202020204" pitchFamily="34" charset="0"/>
              </a:rPr>
              <a:t>3</a:t>
            </a:r>
            <a:endParaRPr lang="en-US" altLang="zh-CN" sz="1400" dirty="0">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34" name="TextBox 49"/>
          <p:cNvSpPr txBox="1"/>
          <p:nvPr>
            <p:custDataLst>
              <p:tags r:id="rId23"/>
            </p:custDataLst>
          </p:nvPr>
        </p:nvSpPr>
        <p:spPr>
          <a:xfrm>
            <a:off x="6002965" y="3482167"/>
            <a:ext cx="376074" cy="395872"/>
          </a:xfrm>
          <a:prstGeom prst="rect">
            <a:avLst/>
          </a:prstGeom>
          <a:noFill/>
        </p:spPr>
        <p:txBody>
          <a:bodyPr wrap="square" rtlCol="0">
            <a:normAutofit lnSpcReduction="20000"/>
          </a:bodyPr>
          <a:lstStyle/>
          <a:p>
            <a:pPr algn="ctr">
              <a:lnSpc>
                <a:spcPct val="120000"/>
              </a:lnSpc>
            </a:pPr>
            <a:r>
              <a:rPr lang="en-US" altLang="zh-CN" sz="1400" dirty="0">
                <a:solidFill>
                  <a:prstClr val="white"/>
                </a:solidFill>
                <a:latin typeface="Arial" panose="020B0604020202020204" pitchFamily="34" charset="0"/>
                <a:ea typeface="微软雅黑" panose="020B0503020204020204" charset="-122"/>
                <a:sym typeface="Arial" panose="020B0604020202020204" pitchFamily="34" charset="0"/>
              </a:rPr>
              <a:t>4</a:t>
            </a:r>
            <a:endParaRPr lang="en-US" altLang="zh-CN" sz="1400" dirty="0">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35" name="TextBox 46"/>
          <p:cNvSpPr txBox="1"/>
          <p:nvPr>
            <p:custDataLst>
              <p:tags r:id="rId24"/>
            </p:custDataLst>
          </p:nvPr>
        </p:nvSpPr>
        <p:spPr>
          <a:xfrm>
            <a:off x="5621683" y="3102177"/>
            <a:ext cx="376074" cy="395872"/>
          </a:xfrm>
          <a:prstGeom prst="rect">
            <a:avLst/>
          </a:prstGeom>
          <a:noFill/>
        </p:spPr>
        <p:txBody>
          <a:bodyPr wrap="square" rtlCol="0">
            <a:normAutofit lnSpcReduction="20000"/>
          </a:bodyPr>
          <a:lstStyle/>
          <a:p>
            <a:pPr algn="ctr">
              <a:lnSpc>
                <a:spcPct val="120000"/>
              </a:lnSpc>
            </a:pPr>
            <a:r>
              <a:rPr lang="en-US" altLang="zh-CN" sz="1400" dirty="0">
                <a:solidFill>
                  <a:prstClr val="white"/>
                </a:solidFill>
                <a:latin typeface="Arial" panose="020B0604020202020204" pitchFamily="34" charset="0"/>
                <a:ea typeface="微软雅黑" panose="020B0503020204020204" charset="-122"/>
                <a:sym typeface="Arial" panose="020B0604020202020204" pitchFamily="34" charset="0"/>
              </a:rPr>
              <a:t>1</a:t>
            </a:r>
            <a:endParaRPr lang="en-US" altLang="zh-CN" sz="1400" dirty="0">
              <a:solidFill>
                <a:prstClr val="white"/>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
          <p:cNvSpPr txBox="1"/>
          <p:nvPr/>
        </p:nvSpPr>
        <p:spPr>
          <a:xfrm>
            <a:off x="904240" y="262255"/>
            <a:ext cx="553529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二、记账凭证填制的基本要求</a:t>
            </a:r>
            <a:endParaRPr lang="zh-CN" altLang="en-US" sz="2600" dirty="0">
              <a:latin typeface="黑体" panose="02010609060101010101" charset="-122"/>
              <a:ea typeface="黑体" panose="02010609060101010101" charset="-122"/>
            </a:endParaRPr>
          </a:p>
        </p:txBody>
      </p:sp>
      <p:sp>
        <p:nvSpPr>
          <p:cNvPr id="36" name="Shape 84"/>
          <p:cNvSpPr/>
          <p:nvPr>
            <p:custDataLst>
              <p:tags r:id="rId1"/>
            </p:custDataLst>
          </p:nvPr>
        </p:nvSpPr>
        <p:spPr>
          <a:xfrm flipH="1">
            <a:off x="6228402" y="3660396"/>
            <a:ext cx="4624038" cy="1773996"/>
          </a:xfrm>
          <a:prstGeom prst="rect">
            <a:avLst/>
          </a:prstGeom>
          <a:noFill/>
          <a:ln w="25400" cap="flat">
            <a:solidFill>
              <a:sysClr val="window" lastClr="FFFFFF">
                <a:lumMod val="85000"/>
              </a:sysClr>
            </a:solidFill>
            <a:prstDash val="solid"/>
            <a:miter lim="400000"/>
          </a:ln>
          <a:effectLst/>
        </p:spPr>
        <p:txBody>
          <a:bodyPr wrap="square" lIns="50800" tIns="50800" rIns="50800" bIns="50800" numCol="1" anchor="ctr">
            <a:noAutofit/>
          </a:bodyPr>
          <a:lstStyle/>
          <a:p>
            <a:pPr>
              <a:lnSpc>
                <a:spcPct val="120000"/>
              </a:lnSpc>
              <a:defRPr sz="3200">
                <a:solidFill>
                  <a:srgbClr val="FFFFFF"/>
                </a:solidFill>
                <a:latin typeface="Arial" panose="020B0604020202020204" pitchFamily="34" charset="0"/>
                <a:ea typeface="微软雅黑" panose="020B0503020204020204" charset="-122"/>
                <a:cs typeface="+mn-ea"/>
                <a:sym typeface="Helvetica Light" panose="00000400000000000000"/>
              </a:defRPr>
            </a:pPr>
            <a:endParaRPr sz="32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37" name="Shape 85"/>
          <p:cNvSpPr/>
          <p:nvPr>
            <p:custDataLst>
              <p:tags r:id="rId2"/>
            </p:custDataLst>
          </p:nvPr>
        </p:nvSpPr>
        <p:spPr>
          <a:xfrm flipH="1">
            <a:off x="10620918" y="3646104"/>
            <a:ext cx="1078118" cy="1806871"/>
          </a:xfrm>
          <a:prstGeom prst="rect">
            <a:avLst/>
          </a:prstGeom>
          <a:solidFill>
            <a:srgbClr val="1F74AD"/>
          </a:solidFill>
          <a:ln w="12700" cap="flat">
            <a:noFill/>
            <a:miter lim="400000"/>
          </a:ln>
          <a:effectLst/>
        </p:spPr>
        <p:txBody>
          <a:bodyPr wrap="square" lIns="50800" tIns="50800" rIns="50800" bIns="50800" numCol="1" anchor="ctr">
            <a:noAutofit/>
          </a:bodyPr>
          <a:lstStyle/>
          <a:p>
            <a:pPr>
              <a:lnSpc>
                <a:spcPct val="120000"/>
              </a:lnSpc>
              <a:defRPr sz="3200">
                <a:solidFill>
                  <a:srgbClr val="FFFFFF"/>
                </a:solidFill>
                <a:latin typeface="Arial" panose="020B0604020202020204" pitchFamily="34" charset="0"/>
                <a:ea typeface="微软雅黑" panose="020B0503020204020204" charset="-122"/>
                <a:cs typeface="+mn-ea"/>
                <a:sym typeface="Helvetica Light" panose="00000400000000000000"/>
              </a:defRPr>
            </a:pPr>
            <a:endParaRPr sz="32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9" name="Shape 78"/>
          <p:cNvSpPr/>
          <p:nvPr>
            <p:custDataLst>
              <p:tags r:id="rId3"/>
            </p:custDataLst>
          </p:nvPr>
        </p:nvSpPr>
        <p:spPr>
          <a:xfrm>
            <a:off x="1178637" y="3662441"/>
            <a:ext cx="4585845" cy="1773996"/>
          </a:xfrm>
          <a:prstGeom prst="rect">
            <a:avLst/>
          </a:prstGeom>
          <a:noFill/>
          <a:ln w="25400" cap="flat">
            <a:solidFill>
              <a:sysClr val="window" lastClr="FFFFFF">
                <a:lumMod val="85000"/>
              </a:sysClr>
            </a:solidFill>
            <a:prstDash val="solid"/>
            <a:miter lim="400000"/>
          </a:ln>
          <a:effectLst/>
        </p:spPr>
        <p:txBody>
          <a:bodyPr wrap="square" lIns="50800" tIns="50800" rIns="50800" bIns="50800" numCol="1" anchor="ctr">
            <a:noAutofit/>
          </a:bodyPr>
          <a:lstStyle/>
          <a:p>
            <a:pPr>
              <a:lnSpc>
                <a:spcPct val="120000"/>
              </a:lnSpc>
              <a:defRPr sz="3200">
                <a:solidFill>
                  <a:srgbClr val="FFFFFF"/>
                </a:solidFill>
                <a:latin typeface="Arial" panose="020B0604020202020204" pitchFamily="34" charset="0"/>
                <a:ea typeface="微软雅黑" panose="020B0503020204020204" charset="-122"/>
                <a:cs typeface="+mn-ea"/>
                <a:sym typeface="Helvetica Light" panose="00000400000000000000"/>
              </a:defRPr>
            </a:pPr>
            <a:endParaRPr sz="32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61" name="Shape 84"/>
          <p:cNvSpPr/>
          <p:nvPr>
            <p:custDataLst>
              <p:tags r:id="rId4"/>
            </p:custDataLst>
          </p:nvPr>
        </p:nvSpPr>
        <p:spPr>
          <a:xfrm flipH="1">
            <a:off x="6228402" y="1548265"/>
            <a:ext cx="4624038" cy="1773996"/>
          </a:xfrm>
          <a:prstGeom prst="rect">
            <a:avLst/>
          </a:prstGeom>
          <a:noFill/>
          <a:ln w="25400" cap="flat">
            <a:solidFill>
              <a:sysClr val="window" lastClr="FFFFFF">
                <a:lumMod val="85000"/>
              </a:sysClr>
            </a:solidFill>
            <a:prstDash val="solid"/>
            <a:miter lim="400000"/>
          </a:ln>
          <a:effectLst/>
        </p:spPr>
        <p:txBody>
          <a:bodyPr wrap="square" lIns="50800" tIns="50800" rIns="50800" bIns="50800" numCol="1" anchor="ctr">
            <a:noAutofit/>
          </a:bodyPr>
          <a:lstStyle/>
          <a:p>
            <a:pPr>
              <a:lnSpc>
                <a:spcPct val="120000"/>
              </a:lnSpc>
              <a:defRPr sz="3200">
                <a:solidFill>
                  <a:srgbClr val="FFFFFF"/>
                </a:solidFill>
                <a:latin typeface="Arial" panose="020B0604020202020204" pitchFamily="34" charset="0"/>
                <a:ea typeface="微软雅黑" panose="020B0503020204020204" charset="-122"/>
                <a:cs typeface="+mn-ea"/>
                <a:sym typeface="Helvetica Light" panose="00000400000000000000"/>
              </a:defRPr>
            </a:pPr>
            <a:endParaRPr sz="32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62" name="Shape 85"/>
          <p:cNvSpPr/>
          <p:nvPr>
            <p:custDataLst>
              <p:tags r:id="rId5"/>
            </p:custDataLst>
          </p:nvPr>
        </p:nvSpPr>
        <p:spPr>
          <a:xfrm flipH="1">
            <a:off x="10620918" y="1533974"/>
            <a:ext cx="1078118" cy="1806871"/>
          </a:xfrm>
          <a:prstGeom prst="rect">
            <a:avLst/>
          </a:prstGeom>
          <a:solidFill>
            <a:srgbClr val="1F74AD"/>
          </a:solidFill>
          <a:ln w="12700" cap="flat">
            <a:noFill/>
            <a:miter lim="400000"/>
          </a:ln>
          <a:effectLst/>
        </p:spPr>
        <p:txBody>
          <a:bodyPr wrap="square" lIns="50800" tIns="50800" rIns="50800" bIns="50800" numCol="1" anchor="ctr">
            <a:noAutofit/>
          </a:bodyPr>
          <a:lstStyle/>
          <a:p>
            <a:pPr>
              <a:lnSpc>
                <a:spcPct val="120000"/>
              </a:lnSpc>
              <a:defRPr sz="3200">
                <a:solidFill>
                  <a:srgbClr val="FFFFFF"/>
                </a:solidFill>
                <a:latin typeface="Arial" panose="020B0604020202020204" pitchFamily="34" charset="0"/>
                <a:ea typeface="微软雅黑" panose="020B0503020204020204" charset="-122"/>
                <a:cs typeface="+mn-ea"/>
                <a:sym typeface="Helvetica Light" panose="00000400000000000000"/>
              </a:defRPr>
            </a:pPr>
            <a:endParaRPr sz="32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7" name="Shape 75"/>
          <p:cNvSpPr/>
          <p:nvPr>
            <p:custDataLst>
              <p:tags r:id="rId6"/>
            </p:custDataLst>
          </p:nvPr>
        </p:nvSpPr>
        <p:spPr>
          <a:xfrm>
            <a:off x="937379" y="1554392"/>
            <a:ext cx="4827105" cy="1773996"/>
          </a:xfrm>
          <a:prstGeom prst="rect">
            <a:avLst/>
          </a:prstGeom>
          <a:noFill/>
          <a:ln w="25400" cap="flat">
            <a:solidFill>
              <a:sysClr val="window" lastClr="FFFFFF">
                <a:lumMod val="85000"/>
              </a:sysClr>
            </a:solidFill>
            <a:prstDash val="solid"/>
            <a:miter lim="400000"/>
          </a:ln>
          <a:effectLst/>
        </p:spPr>
        <p:txBody>
          <a:bodyPr wrap="square" lIns="50800" tIns="50800" rIns="50800" bIns="50800" numCol="1" anchor="ctr">
            <a:noAutofit/>
          </a:bodyPr>
          <a:lstStyle/>
          <a:p>
            <a:pPr>
              <a:lnSpc>
                <a:spcPct val="120000"/>
              </a:lnSpc>
              <a:defRPr sz="3200">
                <a:solidFill>
                  <a:srgbClr val="FFFFFF"/>
                </a:solidFill>
                <a:latin typeface="Arial" panose="020B0604020202020204" pitchFamily="34" charset="0"/>
                <a:ea typeface="微软雅黑" panose="020B0503020204020204" charset="-122"/>
                <a:cs typeface="+mn-ea"/>
                <a:sym typeface="Helvetica Light" panose="00000400000000000000"/>
              </a:defRPr>
            </a:pPr>
            <a:endParaRPr lang="en-US" sz="32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8" name="Shape 76"/>
          <p:cNvSpPr/>
          <p:nvPr>
            <p:custDataLst>
              <p:tags r:id="rId7"/>
            </p:custDataLst>
          </p:nvPr>
        </p:nvSpPr>
        <p:spPr>
          <a:xfrm>
            <a:off x="311818" y="1539077"/>
            <a:ext cx="1078118" cy="1806871"/>
          </a:xfrm>
          <a:prstGeom prst="rect">
            <a:avLst/>
          </a:prstGeom>
          <a:solidFill>
            <a:srgbClr val="FFC000"/>
          </a:solidFill>
          <a:ln w="12700" cap="flat">
            <a:noFill/>
            <a:miter lim="400000"/>
          </a:ln>
          <a:effectLst/>
        </p:spPr>
        <p:txBody>
          <a:bodyPr wrap="square" lIns="50800" tIns="50800" rIns="50800" bIns="50800" numCol="1" anchor="ctr">
            <a:noAutofit/>
          </a:bodyPr>
          <a:lstStyle/>
          <a:p>
            <a:pPr>
              <a:lnSpc>
                <a:spcPct val="120000"/>
              </a:lnSpc>
              <a:defRPr sz="3200">
                <a:solidFill>
                  <a:srgbClr val="FFFFFF"/>
                </a:solidFill>
                <a:latin typeface="Arial" panose="020B0604020202020204" pitchFamily="34" charset="0"/>
                <a:ea typeface="微软雅黑" panose="020B0503020204020204" charset="-122"/>
                <a:cs typeface="+mn-ea"/>
                <a:sym typeface="Helvetica Light" panose="00000400000000000000"/>
              </a:defRPr>
            </a:pPr>
            <a:endParaRPr sz="32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0" name="Shape 79"/>
          <p:cNvSpPr/>
          <p:nvPr>
            <p:custDataLst>
              <p:tags r:id="rId8"/>
            </p:custDataLst>
          </p:nvPr>
        </p:nvSpPr>
        <p:spPr>
          <a:xfrm>
            <a:off x="311818" y="3646104"/>
            <a:ext cx="1078118" cy="1808708"/>
          </a:xfrm>
          <a:prstGeom prst="rect">
            <a:avLst/>
          </a:prstGeom>
          <a:solidFill>
            <a:srgbClr val="1F74AD"/>
          </a:solidFill>
          <a:ln w="12700" cap="flat">
            <a:noFill/>
            <a:miter lim="400000"/>
          </a:ln>
          <a:effectLst/>
        </p:spPr>
        <p:txBody>
          <a:bodyPr wrap="square" lIns="50800" tIns="50800" rIns="50800" bIns="50800" numCol="1" anchor="ctr">
            <a:noAutofit/>
          </a:bodyPr>
          <a:lstStyle/>
          <a:p>
            <a:pPr>
              <a:lnSpc>
                <a:spcPct val="120000"/>
              </a:lnSpc>
              <a:defRPr sz="3200">
                <a:solidFill>
                  <a:srgbClr val="FFFFFF"/>
                </a:solidFill>
                <a:latin typeface="Arial" panose="020B0604020202020204" pitchFamily="34" charset="0"/>
                <a:ea typeface="微软雅黑" panose="020B0503020204020204" charset="-122"/>
                <a:cs typeface="+mn-ea"/>
                <a:sym typeface="Helvetica Light" panose="00000400000000000000"/>
              </a:defRPr>
            </a:pPr>
            <a:endParaRPr sz="32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6" name="Shape 90"/>
          <p:cNvSpPr/>
          <p:nvPr>
            <p:custDataLst>
              <p:tags r:id="rId9"/>
            </p:custDataLst>
          </p:nvPr>
        </p:nvSpPr>
        <p:spPr>
          <a:xfrm>
            <a:off x="6000830" y="3115137"/>
            <a:ext cx="380343" cy="38034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F74AD">
              <a:lumMod val="60000"/>
              <a:lumOff val="40000"/>
            </a:srgbClr>
          </a:solidFill>
          <a:ln w="12700" cap="flat">
            <a:noFill/>
            <a:miter lim="400000"/>
          </a:ln>
          <a:effectLst/>
        </p:spPr>
        <p:txBody>
          <a:bodyPr wrap="square" lIns="50800" tIns="50800" rIns="50800" bIns="50800" numCol="1" anchor="ctr">
            <a:noAutofit/>
          </a:bodyPr>
          <a:lstStyle/>
          <a:p>
            <a:pPr>
              <a:lnSpc>
                <a:spcPct val="120000"/>
              </a:lnSpc>
              <a:defRPr sz="3200">
                <a:solidFill>
                  <a:srgbClr val="FFFFFF"/>
                </a:solidFill>
                <a:latin typeface="Arial" panose="020B0604020202020204" pitchFamily="34" charset="0"/>
                <a:ea typeface="微软雅黑" panose="020B0503020204020204" charset="-122"/>
                <a:cs typeface="+mn-ea"/>
                <a:sym typeface="Helvetica Light" panose="00000400000000000000"/>
              </a:defRPr>
            </a:pPr>
            <a:endParaRPr sz="32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7" name="Shape 93"/>
          <p:cNvSpPr/>
          <p:nvPr>
            <p:custDataLst>
              <p:tags r:id="rId10"/>
            </p:custDataLst>
          </p:nvPr>
        </p:nvSpPr>
        <p:spPr>
          <a:xfrm>
            <a:off x="5619549" y="3495478"/>
            <a:ext cx="380343" cy="38034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F74AD">
              <a:lumMod val="60000"/>
              <a:lumOff val="40000"/>
            </a:srgbClr>
          </a:solidFill>
          <a:ln w="12700" cap="flat">
            <a:noFill/>
            <a:miter lim="400000"/>
          </a:ln>
          <a:effectLst/>
        </p:spPr>
        <p:txBody>
          <a:bodyPr wrap="square" lIns="50800" tIns="50800" rIns="50800" bIns="50800" numCol="1" anchor="ctr">
            <a:noAutofit/>
          </a:bodyPr>
          <a:lstStyle/>
          <a:p>
            <a:pPr>
              <a:lnSpc>
                <a:spcPct val="120000"/>
              </a:lnSpc>
              <a:defRPr sz="3200">
                <a:solidFill>
                  <a:srgbClr val="FFFFFF"/>
                </a:solidFill>
                <a:latin typeface="Arial" panose="020B0604020202020204" pitchFamily="34" charset="0"/>
                <a:ea typeface="微软雅黑" panose="020B0503020204020204" charset="-122"/>
                <a:cs typeface="+mn-ea"/>
                <a:sym typeface="Helvetica Light" panose="00000400000000000000"/>
              </a:defRPr>
            </a:pPr>
            <a:endParaRPr sz="32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8" name="Shape 96"/>
          <p:cNvSpPr/>
          <p:nvPr>
            <p:custDataLst>
              <p:tags r:id="rId11"/>
            </p:custDataLst>
          </p:nvPr>
        </p:nvSpPr>
        <p:spPr>
          <a:xfrm>
            <a:off x="6000830" y="3495478"/>
            <a:ext cx="380343" cy="38034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F74AD">
              <a:lumMod val="60000"/>
              <a:lumOff val="40000"/>
            </a:srgbClr>
          </a:solidFill>
          <a:ln w="12700" cap="flat">
            <a:noFill/>
            <a:miter lim="400000"/>
          </a:ln>
          <a:effectLst/>
        </p:spPr>
        <p:txBody>
          <a:bodyPr wrap="square" lIns="50800" tIns="50800" rIns="50800" bIns="50800" numCol="1" anchor="ctr">
            <a:noAutofit/>
          </a:bodyPr>
          <a:lstStyle/>
          <a:p>
            <a:pPr>
              <a:lnSpc>
                <a:spcPct val="120000"/>
              </a:lnSpc>
              <a:defRPr sz="3200">
                <a:solidFill>
                  <a:srgbClr val="FFFFFF"/>
                </a:solidFill>
                <a:latin typeface="Arial" panose="020B0604020202020204" pitchFamily="34" charset="0"/>
                <a:ea typeface="微软雅黑" panose="020B0503020204020204" charset="-122"/>
                <a:cs typeface="+mn-ea"/>
                <a:sym typeface="Helvetica Light" panose="00000400000000000000"/>
              </a:defRPr>
            </a:pPr>
            <a:endParaRPr sz="32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5" name="Shape 87"/>
          <p:cNvSpPr/>
          <p:nvPr>
            <p:custDataLst>
              <p:tags r:id="rId12"/>
            </p:custDataLst>
          </p:nvPr>
        </p:nvSpPr>
        <p:spPr>
          <a:xfrm>
            <a:off x="5619549" y="3115137"/>
            <a:ext cx="380343" cy="38034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C000">
              <a:lumMod val="60000"/>
              <a:lumOff val="40000"/>
            </a:srgbClr>
          </a:solidFill>
          <a:ln w="12700" cap="flat">
            <a:noFill/>
            <a:miter lim="400000"/>
          </a:ln>
          <a:effectLst/>
        </p:spPr>
        <p:txBody>
          <a:bodyPr wrap="square" lIns="50800" tIns="50800" rIns="50800" bIns="50800" numCol="1" anchor="ctr">
            <a:noAutofit/>
          </a:bodyPr>
          <a:lstStyle/>
          <a:p>
            <a:pPr>
              <a:lnSpc>
                <a:spcPct val="120000"/>
              </a:lnSpc>
              <a:defRPr sz="3200">
                <a:solidFill>
                  <a:srgbClr val="FFFFFF"/>
                </a:solidFill>
                <a:latin typeface="Arial" panose="020B0604020202020204" pitchFamily="34" charset="0"/>
                <a:ea typeface="微软雅黑" panose="020B0503020204020204" charset="-122"/>
                <a:cs typeface="+mn-ea"/>
                <a:sym typeface="Helvetica Light" panose="00000400000000000000"/>
              </a:defRPr>
            </a:pPr>
            <a:endParaRPr sz="32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54" name="任意多边形 34"/>
          <p:cNvSpPr/>
          <p:nvPr>
            <p:custDataLst>
              <p:tags r:id="rId13"/>
            </p:custDataLst>
          </p:nvPr>
        </p:nvSpPr>
        <p:spPr bwMode="auto">
          <a:xfrm>
            <a:off x="661356" y="2280082"/>
            <a:ext cx="379041" cy="365086"/>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ysClr val="window" lastClr="FFFFFF"/>
          </a:solidFill>
          <a:ln>
            <a:noFill/>
          </a:ln>
        </p:spPr>
        <p:txBody>
          <a:bodyPr anchor="ctr"/>
          <a:lstStyle/>
          <a:p>
            <a:pPr algn="ctr">
              <a:lnSpc>
                <a:spcPct val="120000"/>
              </a:lnSpc>
            </a:pPr>
            <a:endParaRPr sz="1800">
              <a:latin typeface="Arial" panose="020B0604020202020204" pitchFamily="34" charset="0"/>
              <a:ea typeface="微软雅黑" panose="020B0503020204020204" charset="-122"/>
              <a:cs typeface="Impact" panose="020B0806030902050204" charset="0"/>
              <a:sym typeface="Arial" panose="020B0604020202020204" pitchFamily="34" charset="0"/>
            </a:endParaRPr>
          </a:p>
        </p:txBody>
      </p:sp>
      <p:sp>
        <p:nvSpPr>
          <p:cNvPr id="55" name="任意多边形 84"/>
          <p:cNvSpPr/>
          <p:nvPr>
            <p:custDataLst>
              <p:tags r:id="rId14"/>
            </p:custDataLst>
          </p:nvPr>
        </p:nvSpPr>
        <p:spPr bwMode="auto">
          <a:xfrm>
            <a:off x="661356" y="4372203"/>
            <a:ext cx="377779" cy="417106"/>
          </a:xfrm>
          <a:custGeom>
            <a:avLst/>
            <a:gdLst>
              <a:gd name="connsiteX0" fmla="*/ 261051 w 522989"/>
              <a:gd name="connsiteY0" fmla="*/ 362763 h 577432"/>
              <a:gd name="connsiteX1" fmla="*/ 288791 w 522989"/>
              <a:gd name="connsiteY1" fmla="*/ 390429 h 577432"/>
              <a:gd name="connsiteX2" fmla="*/ 261051 w 522989"/>
              <a:gd name="connsiteY2" fmla="*/ 418095 h 577432"/>
              <a:gd name="connsiteX3" fmla="*/ 233311 w 522989"/>
              <a:gd name="connsiteY3" fmla="*/ 390429 h 577432"/>
              <a:gd name="connsiteX4" fmla="*/ 261051 w 522989"/>
              <a:gd name="connsiteY4" fmla="*/ 362763 h 577432"/>
              <a:gd name="connsiteX5" fmla="*/ 446328 w 522989"/>
              <a:gd name="connsiteY5" fmla="*/ 358474 h 577432"/>
              <a:gd name="connsiteX6" fmla="*/ 454749 w 522989"/>
              <a:gd name="connsiteY6" fmla="*/ 360086 h 577432"/>
              <a:gd name="connsiteX7" fmla="*/ 483355 w 522989"/>
              <a:gd name="connsiteY7" fmla="*/ 376670 h 577432"/>
              <a:gd name="connsiteX8" fmla="*/ 487969 w 522989"/>
              <a:gd name="connsiteY8" fmla="*/ 391410 h 577432"/>
              <a:gd name="connsiteX9" fmla="*/ 477818 w 522989"/>
              <a:gd name="connsiteY9" fmla="*/ 396938 h 577432"/>
              <a:gd name="connsiteX10" fmla="*/ 472281 w 522989"/>
              <a:gd name="connsiteY10" fmla="*/ 395096 h 577432"/>
              <a:gd name="connsiteX11" fmla="*/ 443675 w 522989"/>
              <a:gd name="connsiteY11" fmla="*/ 378512 h 577432"/>
              <a:gd name="connsiteX12" fmla="*/ 439984 w 522989"/>
              <a:gd name="connsiteY12" fmla="*/ 363772 h 577432"/>
              <a:gd name="connsiteX13" fmla="*/ 446328 w 522989"/>
              <a:gd name="connsiteY13" fmla="*/ 358474 h 577432"/>
              <a:gd name="connsiteX14" fmla="*/ 76344 w 522989"/>
              <a:gd name="connsiteY14" fmla="*/ 358474 h 577432"/>
              <a:gd name="connsiteX15" fmla="*/ 83038 w 522989"/>
              <a:gd name="connsiteY15" fmla="*/ 363772 h 577432"/>
              <a:gd name="connsiteX16" fmla="*/ 79344 w 522989"/>
              <a:gd name="connsiteY16" fmla="*/ 378512 h 577432"/>
              <a:gd name="connsiteX17" fmla="*/ 49796 w 522989"/>
              <a:gd name="connsiteY17" fmla="*/ 395096 h 577432"/>
              <a:gd name="connsiteX18" fmla="*/ 44256 w 522989"/>
              <a:gd name="connsiteY18" fmla="*/ 396938 h 577432"/>
              <a:gd name="connsiteX19" fmla="*/ 35022 w 522989"/>
              <a:gd name="connsiteY19" fmla="*/ 391410 h 577432"/>
              <a:gd name="connsiteX20" fmla="*/ 38716 w 522989"/>
              <a:gd name="connsiteY20" fmla="*/ 376670 h 577432"/>
              <a:gd name="connsiteX21" fmla="*/ 68264 w 522989"/>
              <a:gd name="connsiteY21" fmla="*/ 360086 h 577432"/>
              <a:gd name="connsiteX22" fmla="*/ 76344 w 522989"/>
              <a:gd name="connsiteY22" fmla="*/ 358474 h 577432"/>
              <a:gd name="connsiteX23" fmla="*/ 478723 w 522989"/>
              <a:gd name="connsiteY23" fmla="*/ 249584 h 577432"/>
              <a:gd name="connsiteX24" fmla="*/ 511923 w 522989"/>
              <a:gd name="connsiteY24" fmla="*/ 249584 h 577432"/>
              <a:gd name="connsiteX25" fmla="*/ 522989 w 522989"/>
              <a:gd name="connsiteY25" fmla="*/ 260606 h 577432"/>
              <a:gd name="connsiteX26" fmla="*/ 511923 w 522989"/>
              <a:gd name="connsiteY26" fmla="*/ 271628 h 577432"/>
              <a:gd name="connsiteX27" fmla="*/ 478723 w 522989"/>
              <a:gd name="connsiteY27" fmla="*/ 271628 h 577432"/>
              <a:gd name="connsiteX28" fmla="*/ 467657 w 522989"/>
              <a:gd name="connsiteY28" fmla="*/ 260606 h 577432"/>
              <a:gd name="connsiteX29" fmla="*/ 478723 w 522989"/>
              <a:gd name="connsiteY29" fmla="*/ 249584 h 577432"/>
              <a:gd name="connsiteX30" fmla="*/ 11066 w 522989"/>
              <a:gd name="connsiteY30" fmla="*/ 249584 h 577432"/>
              <a:gd name="connsiteX31" fmla="*/ 44266 w 522989"/>
              <a:gd name="connsiteY31" fmla="*/ 249584 h 577432"/>
              <a:gd name="connsiteX32" fmla="*/ 55332 w 522989"/>
              <a:gd name="connsiteY32" fmla="*/ 260606 h 577432"/>
              <a:gd name="connsiteX33" fmla="*/ 44266 w 522989"/>
              <a:gd name="connsiteY33" fmla="*/ 271628 h 577432"/>
              <a:gd name="connsiteX34" fmla="*/ 11066 w 522989"/>
              <a:gd name="connsiteY34" fmla="*/ 271628 h 577432"/>
              <a:gd name="connsiteX35" fmla="*/ 0 w 522989"/>
              <a:gd name="connsiteY35" fmla="*/ 260606 h 577432"/>
              <a:gd name="connsiteX36" fmla="*/ 11066 w 522989"/>
              <a:gd name="connsiteY36" fmla="*/ 249584 h 577432"/>
              <a:gd name="connsiteX37" fmla="*/ 261050 w 522989"/>
              <a:gd name="connsiteY37" fmla="*/ 167622 h 577432"/>
              <a:gd name="connsiteX38" fmla="*/ 287754 w 522989"/>
              <a:gd name="connsiteY38" fmla="*/ 193402 h 577432"/>
              <a:gd name="connsiteX39" fmla="*/ 287754 w 522989"/>
              <a:gd name="connsiteY39" fmla="*/ 232993 h 577432"/>
              <a:gd name="connsiteX40" fmla="*/ 286833 w 522989"/>
              <a:gd name="connsiteY40" fmla="*/ 248645 h 577432"/>
              <a:gd name="connsiteX41" fmla="*/ 276704 w 522989"/>
              <a:gd name="connsiteY41" fmla="*/ 327828 h 577432"/>
              <a:gd name="connsiteX42" fmla="*/ 261050 w 522989"/>
              <a:gd name="connsiteY42" fmla="*/ 340718 h 577432"/>
              <a:gd name="connsiteX43" fmla="*/ 246317 w 522989"/>
              <a:gd name="connsiteY43" fmla="*/ 327828 h 577432"/>
              <a:gd name="connsiteX44" fmla="*/ 236188 w 522989"/>
              <a:gd name="connsiteY44" fmla="*/ 248645 h 577432"/>
              <a:gd name="connsiteX45" fmla="*/ 234346 w 522989"/>
              <a:gd name="connsiteY45" fmla="*/ 232993 h 577432"/>
              <a:gd name="connsiteX46" fmla="*/ 234346 w 522989"/>
              <a:gd name="connsiteY46" fmla="*/ 193402 h 577432"/>
              <a:gd name="connsiteX47" fmla="*/ 261050 w 522989"/>
              <a:gd name="connsiteY47" fmla="*/ 167622 h 577432"/>
              <a:gd name="connsiteX48" fmla="*/ 261034 w 522989"/>
              <a:gd name="connsiteY48" fmla="*/ 133592 h 577432"/>
              <a:gd name="connsiteX49" fmla="*/ 130076 w 522989"/>
              <a:gd name="connsiteY49" fmla="*/ 258825 h 577432"/>
              <a:gd name="connsiteX50" fmla="*/ 165121 w 522989"/>
              <a:gd name="connsiteY50" fmla="*/ 356433 h 577432"/>
              <a:gd name="connsiteX51" fmla="*/ 190022 w 522989"/>
              <a:gd name="connsiteY51" fmla="*/ 418129 h 577432"/>
              <a:gd name="connsiteX52" fmla="*/ 206622 w 522989"/>
              <a:gd name="connsiteY52" fmla="*/ 442070 h 577432"/>
              <a:gd name="connsiteX53" fmla="*/ 315446 w 522989"/>
              <a:gd name="connsiteY53" fmla="*/ 442070 h 577432"/>
              <a:gd name="connsiteX54" fmla="*/ 332046 w 522989"/>
              <a:gd name="connsiteY54" fmla="*/ 418129 h 577432"/>
              <a:gd name="connsiteX55" fmla="*/ 357869 w 522989"/>
              <a:gd name="connsiteY55" fmla="*/ 357354 h 577432"/>
              <a:gd name="connsiteX56" fmla="*/ 392914 w 522989"/>
              <a:gd name="connsiteY56" fmla="*/ 258825 h 577432"/>
              <a:gd name="connsiteX57" fmla="*/ 261034 w 522989"/>
              <a:gd name="connsiteY57" fmla="*/ 133592 h 577432"/>
              <a:gd name="connsiteX58" fmla="*/ 472281 w 522989"/>
              <a:gd name="connsiteY58" fmla="*/ 126151 h 577432"/>
              <a:gd name="connsiteX59" fmla="*/ 487969 w 522989"/>
              <a:gd name="connsiteY59" fmla="*/ 130757 h 577432"/>
              <a:gd name="connsiteX60" fmla="*/ 483355 w 522989"/>
              <a:gd name="connsiteY60" fmla="*/ 145498 h 577432"/>
              <a:gd name="connsiteX61" fmla="*/ 454749 w 522989"/>
              <a:gd name="connsiteY61" fmla="*/ 162081 h 577432"/>
              <a:gd name="connsiteX62" fmla="*/ 449212 w 522989"/>
              <a:gd name="connsiteY62" fmla="*/ 163924 h 577432"/>
              <a:gd name="connsiteX63" fmla="*/ 439984 w 522989"/>
              <a:gd name="connsiteY63" fmla="*/ 158396 h 577432"/>
              <a:gd name="connsiteX64" fmla="*/ 443675 w 522989"/>
              <a:gd name="connsiteY64" fmla="*/ 142734 h 577432"/>
              <a:gd name="connsiteX65" fmla="*/ 49796 w 522989"/>
              <a:gd name="connsiteY65" fmla="*/ 126151 h 577432"/>
              <a:gd name="connsiteX66" fmla="*/ 79344 w 522989"/>
              <a:gd name="connsiteY66" fmla="*/ 142734 h 577432"/>
              <a:gd name="connsiteX67" fmla="*/ 83038 w 522989"/>
              <a:gd name="connsiteY67" fmla="*/ 158396 h 577432"/>
              <a:gd name="connsiteX68" fmla="*/ 73804 w 522989"/>
              <a:gd name="connsiteY68" fmla="*/ 163924 h 577432"/>
              <a:gd name="connsiteX69" fmla="*/ 68264 w 522989"/>
              <a:gd name="connsiteY69" fmla="*/ 162081 h 577432"/>
              <a:gd name="connsiteX70" fmla="*/ 38716 w 522989"/>
              <a:gd name="connsiteY70" fmla="*/ 145498 h 577432"/>
              <a:gd name="connsiteX71" fmla="*/ 35022 w 522989"/>
              <a:gd name="connsiteY71" fmla="*/ 130757 h 577432"/>
              <a:gd name="connsiteX72" fmla="*/ 49796 w 522989"/>
              <a:gd name="connsiteY72" fmla="*/ 126151 h 577432"/>
              <a:gd name="connsiteX73" fmla="*/ 261034 w 522989"/>
              <a:gd name="connsiteY73" fmla="*/ 88472 h 577432"/>
              <a:gd name="connsiteX74" fmla="*/ 437181 w 522989"/>
              <a:gd name="connsiteY74" fmla="*/ 258825 h 577432"/>
              <a:gd name="connsiteX75" fmla="*/ 394758 w 522989"/>
              <a:gd name="connsiteY75" fmla="*/ 382217 h 577432"/>
              <a:gd name="connsiteX76" fmla="*/ 377236 w 522989"/>
              <a:gd name="connsiteY76" fmla="*/ 418129 h 577432"/>
              <a:gd name="connsiteX77" fmla="*/ 344035 w 522989"/>
              <a:gd name="connsiteY77" fmla="*/ 476141 h 577432"/>
              <a:gd name="connsiteX78" fmla="*/ 341268 w 522989"/>
              <a:gd name="connsiteY78" fmla="*/ 521262 h 577432"/>
              <a:gd name="connsiteX79" fmla="*/ 305301 w 522989"/>
              <a:gd name="connsiteY79" fmla="*/ 559016 h 577432"/>
              <a:gd name="connsiteX80" fmla="*/ 290545 w 522989"/>
              <a:gd name="connsiteY80" fmla="*/ 573749 h 577432"/>
              <a:gd name="connsiteX81" fmla="*/ 278556 w 522989"/>
              <a:gd name="connsiteY81" fmla="*/ 577432 h 577432"/>
              <a:gd name="connsiteX82" fmla="*/ 244434 w 522989"/>
              <a:gd name="connsiteY82" fmla="*/ 577432 h 577432"/>
              <a:gd name="connsiteX83" fmla="*/ 231522 w 522989"/>
              <a:gd name="connsiteY83" fmla="*/ 573749 h 577432"/>
              <a:gd name="connsiteX84" fmla="*/ 217689 w 522989"/>
              <a:gd name="connsiteY84" fmla="*/ 559016 h 577432"/>
              <a:gd name="connsiteX85" fmla="*/ 180799 w 522989"/>
              <a:gd name="connsiteY85" fmla="*/ 521262 h 577432"/>
              <a:gd name="connsiteX86" fmla="*/ 178955 w 522989"/>
              <a:gd name="connsiteY86" fmla="*/ 476141 h 577432"/>
              <a:gd name="connsiteX87" fmla="*/ 145754 w 522989"/>
              <a:gd name="connsiteY87" fmla="*/ 418129 h 577432"/>
              <a:gd name="connsiteX88" fmla="*/ 128232 w 522989"/>
              <a:gd name="connsiteY88" fmla="*/ 382217 h 577432"/>
              <a:gd name="connsiteX89" fmla="*/ 85809 w 522989"/>
              <a:gd name="connsiteY89" fmla="*/ 258825 h 577432"/>
              <a:gd name="connsiteX90" fmla="*/ 261034 w 522989"/>
              <a:gd name="connsiteY90" fmla="*/ 88472 h 577432"/>
              <a:gd name="connsiteX91" fmla="*/ 392070 w 522989"/>
              <a:gd name="connsiteY91" fmla="*/ 35016 h 577432"/>
              <a:gd name="connsiteX92" fmla="*/ 395762 w 522989"/>
              <a:gd name="connsiteY92" fmla="*/ 49759 h 577432"/>
              <a:gd name="connsiteX93" fmla="*/ 379147 w 522989"/>
              <a:gd name="connsiteY93" fmla="*/ 79244 h 577432"/>
              <a:gd name="connsiteX94" fmla="*/ 369917 w 522989"/>
              <a:gd name="connsiteY94" fmla="*/ 84773 h 577432"/>
              <a:gd name="connsiteX95" fmla="*/ 364378 w 522989"/>
              <a:gd name="connsiteY95" fmla="*/ 82930 h 577432"/>
              <a:gd name="connsiteX96" fmla="*/ 360686 w 522989"/>
              <a:gd name="connsiteY96" fmla="*/ 68187 h 577432"/>
              <a:gd name="connsiteX97" fmla="*/ 377301 w 522989"/>
              <a:gd name="connsiteY97" fmla="*/ 38702 h 577432"/>
              <a:gd name="connsiteX98" fmla="*/ 392070 w 522989"/>
              <a:gd name="connsiteY98" fmla="*/ 35016 h 577432"/>
              <a:gd name="connsiteX99" fmla="*/ 131042 w 522989"/>
              <a:gd name="connsiteY99" fmla="*/ 35016 h 577432"/>
              <a:gd name="connsiteX100" fmla="*/ 145759 w 522989"/>
              <a:gd name="connsiteY100" fmla="*/ 38702 h 577432"/>
              <a:gd name="connsiteX101" fmla="*/ 162317 w 522989"/>
              <a:gd name="connsiteY101" fmla="*/ 68187 h 577432"/>
              <a:gd name="connsiteX102" fmla="*/ 158637 w 522989"/>
              <a:gd name="connsiteY102" fmla="*/ 82930 h 577432"/>
              <a:gd name="connsiteX103" fmla="*/ 153118 w 522989"/>
              <a:gd name="connsiteY103" fmla="*/ 84773 h 577432"/>
              <a:gd name="connsiteX104" fmla="*/ 143000 w 522989"/>
              <a:gd name="connsiteY104" fmla="*/ 79244 h 577432"/>
              <a:gd name="connsiteX105" fmla="*/ 126443 w 522989"/>
              <a:gd name="connsiteY105" fmla="*/ 49759 h 577432"/>
              <a:gd name="connsiteX106" fmla="*/ 131042 w 522989"/>
              <a:gd name="connsiteY106" fmla="*/ 35016 h 577432"/>
              <a:gd name="connsiteX107" fmla="*/ 261051 w 522989"/>
              <a:gd name="connsiteY107" fmla="*/ 0 h 577432"/>
              <a:gd name="connsiteX108" fmla="*/ 272073 w 522989"/>
              <a:gd name="connsiteY108" fmla="*/ 11037 h 577432"/>
              <a:gd name="connsiteX109" fmla="*/ 272073 w 522989"/>
              <a:gd name="connsiteY109" fmla="*/ 44147 h 577432"/>
              <a:gd name="connsiteX110" fmla="*/ 261051 w 522989"/>
              <a:gd name="connsiteY110" fmla="*/ 55184 h 577432"/>
              <a:gd name="connsiteX111" fmla="*/ 250029 w 522989"/>
              <a:gd name="connsiteY111" fmla="*/ 44147 h 577432"/>
              <a:gd name="connsiteX112" fmla="*/ 250029 w 522989"/>
              <a:gd name="connsiteY112" fmla="*/ 11037 h 577432"/>
              <a:gd name="connsiteX113" fmla="*/ 261051 w 522989"/>
              <a:gd name="connsiteY113"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522989" h="577432">
                <a:moveTo>
                  <a:pt x="261051" y="362763"/>
                </a:moveTo>
                <a:cubicBezTo>
                  <a:pt x="276371" y="362763"/>
                  <a:pt x="288791" y="375149"/>
                  <a:pt x="288791" y="390429"/>
                </a:cubicBezTo>
                <a:cubicBezTo>
                  <a:pt x="288791" y="405709"/>
                  <a:pt x="276371" y="418095"/>
                  <a:pt x="261051" y="418095"/>
                </a:cubicBezTo>
                <a:cubicBezTo>
                  <a:pt x="245731" y="418095"/>
                  <a:pt x="233311" y="405709"/>
                  <a:pt x="233311" y="390429"/>
                </a:cubicBezTo>
                <a:cubicBezTo>
                  <a:pt x="233311" y="375149"/>
                  <a:pt x="245731" y="362763"/>
                  <a:pt x="261051" y="362763"/>
                </a:cubicBezTo>
                <a:close/>
                <a:moveTo>
                  <a:pt x="446328" y="358474"/>
                </a:moveTo>
                <a:cubicBezTo>
                  <a:pt x="448981" y="357783"/>
                  <a:pt x="451980" y="358243"/>
                  <a:pt x="454749" y="360086"/>
                </a:cubicBezTo>
                <a:lnTo>
                  <a:pt x="483355" y="376670"/>
                </a:lnTo>
                <a:cubicBezTo>
                  <a:pt x="488891" y="379434"/>
                  <a:pt x="490737" y="385883"/>
                  <a:pt x="487969" y="391410"/>
                </a:cubicBezTo>
                <a:cubicBezTo>
                  <a:pt x="486123" y="395096"/>
                  <a:pt x="481509" y="396938"/>
                  <a:pt x="477818" y="396938"/>
                </a:cubicBezTo>
                <a:cubicBezTo>
                  <a:pt x="475973" y="396938"/>
                  <a:pt x="474127" y="396938"/>
                  <a:pt x="472281" y="395096"/>
                </a:cubicBezTo>
                <a:lnTo>
                  <a:pt x="443675" y="378512"/>
                </a:lnTo>
                <a:cubicBezTo>
                  <a:pt x="438139" y="375748"/>
                  <a:pt x="436293" y="369299"/>
                  <a:pt x="439984" y="363772"/>
                </a:cubicBezTo>
                <a:cubicBezTo>
                  <a:pt x="441368" y="361007"/>
                  <a:pt x="443675" y="359165"/>
                  <a:pt x="446328" y="358474"/>
                </a:cubicBezTo>
                <a:close/>
                <a:moveTo>
                  <a:pt x="76344" y="358474"/>
                </a:moveTo>
                <a:cubicBezTo>
                  <a:pt x="79114" y="359165"/>
                  <a:pt x="81653" y="361007"/>
                  <a:pt x="83038" y="363772"/>
                </a:cubicBezTo>
                <a:cubicBezTo>
                  <a:pt x="85808" y="369299"/>
                  <a:pt x="83961" y="375748"/>
                  <a:pt x="79344" y="378512"/>
                </a:cubicBezTo>
                <a:lnTo>
                  <a:pt x="49796" y="395096"/>
                </a:lnTo>
                <a:cubicBezTo>
                  <a:pt x="47949" y="396938"/>
                  <a:pt x="46103" y="396938"/>
                  <a:pt x="44256" y="396938"/>
                </a:cubicBezTo>
                <a:cubicBezTo>
                  <a:pt x="40562" y="396938"/>
                  <a:pt x="36869" y="395096"/>
                  <a:pt x="35022" y="391410"/>
                </a:cubicBezTo>
                <a:cubicBezTo>
                  <a:pt x="32252" y="385883"/>
                  <a:pt x="34099" y="379434"/>
                  <a:pt x="38716" y="376670"/>
                </a:cubicBezTo>
                <a:lnTo>
                  <a:pt x="68264" y="360086"/>
                </a:lnTo>
                <a:cubicBezTo>
                  <a:pt x="70573" y="358243"/>
                  <a:pt x="73574" y="357783"/>
                  <a:pt x="76344" y="358474"/>
                </a:cubicBezTo>
                <a:close/>
                <a:moveTo>
                  <a:pt x="478723" y="249584"/>
                </a:moveTo>
                <a:lnTo>
                  <a:pt x="511923" y="249584"/>
                </a:lnTo>
                <a:cubicBezTo>
                  <a:pt x="517456" y="249584"/>
                  <a:pt x="522989" y="255095"/>
                  <a:pt x="522989" y="260606"/>
                </a:cubicBezTo>
                <a:cubicBezTo>
                  <a:pt x="522989" y="267035"/>
                  <a:pt x="517456" y="271628"/>
                  <a:pt x="511923" y="271628"/>
                </a:cubicBezTo>
                <a:lnTo>
                  <a:pt x="478723" y="271628"/>
                </a:lnTo>
                <a:cubicBezTo>
                  <a:pt x="472268" y="271628"/>
                  <a:pt x="467657" y="267035"/>
                  <a:pt x="467657" y="260606"/>
                </a:cubicBezTo>
                <a:cubicBezTo>
                  <a:pt x="467657" y="255095"/>
                  <a:pt x="472268" y="249584"/>
                  <a:pt x="478723" y="249584"/>
                </a:cubicBezTo>
                <a:close/>
                <a:moveTo>
                  <a:pt x="11066" y="249584"/>
                </a:moveTo>
                <a:lnTo>
                  <a:pt x="44266" y="249584"/>
                </a:lnTo>
                <a:cubicBezTo>
                  <a:pt x="50721" y="249584"/>
                  <a:pt x="55332" y="255095"/>
                  <a:pt x="55332" y="260606"/>
                </a:cubicBezTo>
                <a:cubicBezTo>
                  <a:pt x="55332" y="267035"/>
                  <a:pt x="50721" y="271628"/>
                  <a:pt x="44266" y="271628"/>
                </a:cubicBezTo>
                <a:lnTo>
                  <a:pt x="11066" y="271628"/>
                </a:lnTo>
                <a:cubicBezTo>
                  <a:pt x="4611" y="271628"/>
                  <a:pt x="0" y="267035"/>
                  <a:pt x="0" y="260606"/>
                </a:cubicBezTo>
                <a:cubicBezTo>
                  <a:pt x="0" y="255095"/>
                  <a:pt x="4611" y="249584"/>
                  <a:pt x="11066" y="249584"/>
                </a:cubicBezTo>
                <a:close/>
                <a:moveTo>
                  <a:pt x="261050" y="167622"/>
                </a:moveTo>
                <a:cubicBezTo>
                  <a:pt x="278546" y="167622"/>
                  <a:pt x="287754" y="176829"/>
                  <a:pt x="287754" y="193402"/>
                </a:cubicBezTo>
                <a:lnTo>
                  <a:pt x="287754" y="232993"/>
                </a:lnTo>
                <a:cubicBezTo>
                  <a:pt x="287754" y="237597"/>
                  <a:pt x="287754" y="243121"/>
                  <a:pt x="286833" y="248645"/>
                </a:cubicBezTo>
                <a:lnTo>
                  <a:pt x="276704" y="327828"/>
                </a:lnTo>
                <a:cubicBezTo>
                  <a:pt x="274862" y="337956"/>
                  <a:pt x="270258" y="340718"/>
                  <a:pt x="261050" y="340718"/>
                </a:cubicBezTo>
                <a:cubicBezTo>
                  <a:pt x="252763" y="340718"/>
                  <a:pt x="248158" y="337956"/>
                  <a:pt x="246317" y="327828"/>
                </a:cubicBezTo>
                <a:lnTo>
                  <a:pt x="236188" y="248645"/>
                </a:lnTo>
                <a:cubicBezTo>
                  <a:pt x="235267" y="243121"/>
                  <a:pt x="234346" y="237597"/>
                  <a:pt x="234346" y="232993"/>
                </a:cubicBezTo>
                <a:lnTo>
                  <a:pt x="234346" y="193402"/>
                </a:lnTo>
                <a:cubicBezTo>
                  <a:pt x="234346" y="176829"/>
                  <a:pt x="244475" y="167622"/>
                  <a:pt x="261050" y="167622"/>
                </a:cubicBezTo>
                <a:close/>
                <a:moveTo>
                  <a:pt x="261034" y="133592"/>
                </a:moveTo>
                <a:cubicBezTo>
                  <a:pt x="189099" y="133592"/>
                  <a:pt x="130076" y="189763"/>
                  <a:pt x="130076" y="258825"/>
                </a:cubicBezTo>
                <a:cubicBezTo>
                  <a:pt x="130076" y="305787"/>
                  <a:pt x="148521" y="332491"/>
                  <a:pt x="165121" y="356433"/>
                </a:cubicBezTo>
                <a:cubicBezTo>
                  <a:pt x="178033" y="375771"/>
                  <a:pt x="190022" y="394187"/>
                  <a:pt x="190022" y="418129"/>
                </a:cubicBezTo>
                <a:cubicBezTo>
                  <a:pt x="190022" y="428258"/>
                  <a:pt x="200166" y="437466"/>
                  <a:pt x="206622" y="442070"/>
                </a:cubicBezTo>
                <a:lnTo>
                  <a:pt x="315446" y="442070"/>
                </a:lnTo>
                <a:cubicBezTo>
                  <a:pt x="322824" y="436545"/>
                  <a:pt x="332046" y="428258"/>
                  <a:pt x="332046" y="418129"/>
                </a:cubicBezTo>
                <a:cubicBezTo>
                  <a:pt x="332046" y="394187"/>
                  <a:pt x="344957" y="375771"/>
                  <a:pt x="357869" y="357354"/>
                </a:cubicBezTo>
                <a:cubicBezTo>
                  <a:pt x="374469" y="332491"/>
                  <a:pt x="392914" y="305787"/>
                  <a:pt x="392914" y="258825"/>
                </a:cubicBezTo>
                <a:cubicBezTo>
                  <a:pt x="392914" y="189763"/>
                  <a:pt x="333891" y="133592"/>
                  <a:pt x="261034" y="133592"/>
                </a:cubicBezTo>
                <a:close/>
                <a:moveTo>
                  <a:pt x="472281" y="126151"/>
                </a:moveTo>
                <a:cubicBezTo>
                  <a:pt x="477818" y="123387"/>
                  <a:pt x="484278" y="125229"/>
                  <a:pt x="487969" y="130757"/>
                </a:cubicBezTo>
                <a:cubicBezTo>
                  <a:pt x="490737" y="135364"/>
                  <a:pt x="488891" y="142734"/>
                  <a:pt x="483355" y="145498"/>
                </a:cubicBezTo>
                <a:lnTo>
                  <a:pt x="454749" y="162081"/>
                </a:lnTo>
                <a:cubicBezTo>
                  <a:pt x="452903" y="163002"/>
                  <a:pt x="451057" y="163924"/>
                  <a:pt x="449212" y="163924"/>
                </a:cubicBezTo>
                <a:cubicBezTo>
                  <a:pt x="445521" y="163924"/>
                  <a:pt x="441830" y="162081"/>
                  <a:pt x="439984" y="158396"/>
                </a:cubicBezTo>
                <a:cubicBezTo>
                  <a:pt x="436293" y="152868"/>
                  <a:pt x="438139" y="146419"/>
                  <a:pt x="443675" y="142734"/>
                </a:cubicBezTo>
                <a:close/>
                <a:moveTo>
                  <a:pt x="49796" y="126151"/>
                </a:moveTo>
                <a:lnTo>
                  <a:pt x="79344" y="142734"/>
                </a:lnTo>
                <a:cubicBezTo>
                  <a:pt x="83961" y="146419"/>
                  <a:pt x="85808" y="152868"/>
                  <a:pt x="83038" y="158396"/>
                </a:cubicBezTo>
                <a:cubicBezTo>
                  <a:pt x="81191" y="162081"/>
                  <a:pt x="77498" y="163924"/>
                  <a:pt x="73804" y="163924"/>
                </a:cubicBezTo>
                <a:cubicBezTo>
                  <a:pt x="71957" y="163924"/>
                  <a:pt x="70111" y="163002"/>
                  <a:pt x="68264" y="162081"/>
                </a:cubicBezTo>
                <a:lnTo>
                  <a:pt x="38716" y="145498"/>
                </a:lnTo>
                <a:cubicBezTo>
                  <a:pt x="34099" y="142734"/>
                  <a:pt x="32252" y="135364"/>
                  <a:pt x="35022" y="130757"/>
                </a:cubicBezTo>
                <a:cubicBezTo>
                  <a:pt x="37792" y="125229"/>
                  <a:pt x="45179" y="123387"/>
                  <a:pt x="49796" y="126151"/>
                </a:cubicBezTo>
                <a:close/>
                <a:moveTo>
                  <a:pt x="261034" y="88472"/>
                </a:moveTo>
                <a:cubicBezTo>
                  <a:pt x="357869" y="88472"/>
                  <a:pt x="437181" y="164901"/>
                  <a:pt x="437181" y="258825"/>
                </a:cubicBezTo>
                <a:cubicBezTo>
                  <a:pt x="437181" y="319600"/>
                  <a:pt x="412281" y="355512"/>
                  <a:pt x="394758" y="382217"/>
                </a:cubicBezTo>
                <a:cubicBezTo>
                  <a:pt x="382769" y="398791"/>
                  <a:pt x="377236" y="408000"/>
                  <a:pt x="377236" y="418129"/>
                </a:cubicBezTo>
                <a:cubicBezTo>
                  <a:pt x="377236" y="440229"/>
                  <a:pt x="365247" y="460487"/>
                  <a:pt x="344035" y="476141"/>
                </a:cubicBezTo>
                <a:cubicBezTo>
                  <a:pt x="343113" y="489033"/>
                  <a:pt x="341268" y="521262"/>
                  <a:pt x="341268" y="521262"/>
                </a:cubicBezTo>
                <a:cubicBezTo>
                  <a:pt x="341268" y="529549"/>
                  <a:pt x="336657" y="548887"/>
                  <a:pt x="305301" y="559016"/>
                </a:cubicBezTo>
                <a:cubicBezTo>
                  <a:pt x="301612" y="564541"/>
                  <a:pt x="297001" y="569145"/>
                  <a:pt x="290545" y="573749"/>
                </a:cubicBezTo>
                <a:cubicBezTo>
                  <a:pt x="286856" y="575591"/>
                  <a:pt x="283168" y="577432"/>
                  <a:pt x="278556" y="577432"/>
                </a:cubicBezTo>
                <a:lnTo>
                  <a:pt x="244434" y="577432"/>
                </a:lnTo>
                <a:cubicBezTo>
                  <a:pt x="239822" y="577432"/>
                  <a:pt x="235211" y="575591"/>
                  <a:pt x="231522" y="573749"/>
                </a:cubicBezTo>
                <a:cubicBezTo>
                  <a:pt x="225989" y="569145"/>
                  <a:pt x="221378" y="564541"/>
                  <a:pt x="217689" y="559016"/>
                </a:cubicBezTo>
                <a:cubicBezTo>
                  <a:pt x="186333" y="548887"/>
                  <a:pt x="181722" y="530470"/>
                  <a:pt x="180799" y="521262"/>
                </a:cubicBezTo>
                <a:cubicBezTo>
                  <a:pt x="180799" y="521262"/>
                  <a:pt x="178955" y="489033"/>
                  <a:pt x="178955" y="476141"/>
                </a:cubicBezTo>
                <a:cubicBezTo>
                  <a:pt x="157743" y="460487"/>
                  <a:pt x="145754" y="440229"/>
                  <a:pt x="145754" y="418129"/>
                </a:cubicBezTo>
                <a:cubicBezTo>
                  <a:pt x="145754" y="408000"/>
                  <a:pt x="139299" y="398791"/>
                  <a:pt x="128232" y="382217"/>
                </a:cubicBezTo>
                <a:cubicBezTo>
                  <a:pt x="109787" y="355512"/>
                  <a:pt x="85809" y="319600"/>
                  <a:pt x="85809" y="258825"/>
                </a:cubicBezTo>
                <a:cubicBezTo>
                  <a:pt x="85809" y="164901"/>
                  <a:pt x="164199" y="88472"/>
                  <a:pt x="261034" y="88472"/>
                </a:cubicBezTo>
                <a:close/>
                <a:moveTo>
                  <a:pt x="392070" y="35016"/>
                </a:moveTo>
                <a:cubicBezTo>
                  <a:pt x="397608" y="37780"/>
                  <a:pt x="399454" y="45152"/>
                  <a:pt x="395762" y="49759"/>
                </a:cubicBezTo>
                <a:lnTo>
                  <a:pt x="379147" y="79244"/>
                </a:lnTo>
                <a:cubicBezTo>
                  <a:pt x="377301" y="82930"/>
                  <a:pt x="373609" y="84773"/>
                  <a:pt x="369917" y="84773"/>
                </a:cubicBezTo>
                <a:cubicBezTo>
                  <a:pt x="368071" y="84773"/>
                  <a:pt x="366224" y="83851"/>
                  <a:pt x="364378" y="82930"/>
                </a:cubicBezTo>
                <a:cubicBezTo>
                  <a:pt x="358840" y="80166"/>
                  <a:pt x="356994" y="72794"/>
                  <a:pt x="360686" y="68187"/>
                </a:cubicBezTo>
                <a:lnTo>
                  <a:pt x="377301" y="38702"/>
                </a:lnTo>
                <a:cubicBezTo>
                  <a:pt x="380070" y="34095"/>
                  <a:pt x="386531" y="32252"/>
                  <a:pt x="392070" y="35016"/>
                </a:cubicBezTo>
                <a:close/>
                <a:moveTo>
                  <a:pt x="131042" y="35016"/>
                </a:moveTo>
                <a:cubicBezTo>
                  <a:pt x="135641" y="32252"/>
                  <a:pt x="143000" y="34095"/>
                  <a:pt x="145759" y="38702"/>
                </a:cubicBezTo>
                <a:lnTo>
                  <a:pt x="162317" y="68187"/>
                </a:lnTo>
                <a:cubicBezTo>
                  <a:pt x="165996" y="72794"/>
                  <a:pt x="164156" y="80166"/>
                  <a:pt x="158637" y="82930"/>
                </a:cubicBezTo>
                <a:cubicBezTo>
                  <a:pt x="156798" y="83851"/>
                  <a:pt x="154958" y="84773"/>
                  <a:pt x="153118" y="84773"/>
                </a:cubicBezTo>
                <a:cubicBezTo>
                  <a:pt x="149439" y="84773"/>
                  <a:pt x="145759" y="82930"/>
                  <a:pt x="143000" y="79244"/>
                </a:cubicBezTo>
                <a:lnTo>
                  <a:pt x="126443" y="49759"/>
                </a:lnTo>
                <a:cubicBezTo>
                  <a:pt x="123683" y="45152"/>
                  <a:pt x="125523" y="37780"/>
                  <a:pt x="131042" y="35016"/>
                </a:cubicBezTo>
                <a:close/>
                <a:moveTo>
                  <a:pt x="261051" y="0"/>
                </a:moveTo>
                <a:cubicBezTo>
                  <a:pt x="267480" y="0"/>
                  <a:pt x="272073" y="4598"/>
                  <a:pt x="272073" y="11037"/>
                </a:cubicBezTo>
                <a:lnTo>
                  <a:pt x="272073" y="44147"/>
                </a:lnTo>
                <a:cubicBezTo>
                  <a:pt x="272073" y="50585"/>
                  <a:pt x="267480" y="55184"/>
                  <a:pt x="261051" y="55184"/>
                </a:cubicBezTo>
                <a:cubicBezTo>
                  <a:pt x="255540" y="55184"/>
                  <a:pt x="250029" y="50585"/>
                  <a:pt x="250029" y="44147"/>
                </a:cubicBezTo>
                <a:lnTo>
                  <a:pt x="250029" y="11037"/>
                </a:lnTo>
                <a:cubicBezTo>
                  <a:pt x="250029" y="4598"/>
                  <a:pt x="255540" y="0"/>
                  <a:pt x="261051" y="0"/>
                </a:cubicBezTo>
                <a:close/>
              </a:path>
            </a:pathLst>
          </a:custGeom>
          <a:solidFill>
            <a:sysClr val="window" lastClr="FFFFFF"/>
          </a:solidFill>
          <a:ln>
            <a:noFill/>
          </a:ln>
        </p:spPr>
        <p:txBody>
          <a:bodyPr anchor="ct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gn="ctr">
              <a:lnSpc>
                <a:spcPct val="120000"/>
              </a:lnSpc>
            </a:pPr>
            <a:endParaRPr>
              <a:latin typeface="Arial" panose="020B0604020202020204" pitchFamily="34" charset="0"/>
              <a:ea typeface="微软雅黑" panose="020B0503020204020204" charset="-122"/>
              <a:cs typeface="Impact" panose="020B0806030902050204" charset="0"/>
              <a:sym typeface="Arial" panose="020B0604020202020204" pitchFamily="34" charset="0"/>
            </a:endParaRPr>
          </a:p>
        </p:txBody>
      </p:sp>
      <p:sp>
        <p:nvSpPr>
          <p:cNvPr id="56" name="任意多边形 82"/>
          <p:cNvSpPr/>
          <p:nvPr>
            <p:custDataLst>
              <p:tags r:id="rId15"/>
            </p:custDataLst>
          </p:nvPr>
        </p:nvSpPr>
        <p:spPr bwMode="auto">
          <a:xfrm>
            <a:off x="10977092" y="2251868"/>
            <a:ext cx="365766" cy="379042"/>
          </a:xfrm>
          <a:custGeom>
            <a:avLst/>
            <a:gdLst>
              <a:gd name="connsiteX0" fmla="*/ 447790 w 584385"/>
              <a:gd name="connsiteY0" fmla="*/ 469190 h 605593"/>
              <a:gd name="connsiteX1" fmla="*/ 477338 w 584385"/>
              <a:gd name="connsiteY1" fmla="*/ 498570 h 605593"/>
              <a:gd name="connsiteX2" fmla="*/ 466490 w 584385"/>
              <a:gd name="connsiteY2" fmla="*/ 538773 h 605593"/>
              <a:gd name="connsiteX3" fmla="*/ 426300 w 584385"/>
              <a:gd name="connsiteY3" fmla="*/ 549494 h 605593"/>
              <a:gd name="connsiteX4" fmla="*/ 396752 w 584385"/>
              <a:gd name="connsiteY4" fmla="*/ 520114 h 605593"/>
              <a:gd name="connsiteX5" fmla="*/ 407600 w 584385"/>
              <a:gd name="connsiteY5" fmla="*/ 479911 h 605593"/>
              <a:gd name="connsiteX6" fmla="*/ 448054 w 584385"/>
              <a:gd name="connsiteY6" fmla="*/ 453715 h 605593"/>
              <a:gd name="connsiteX7" fmla="*/ 399530 w 584385"/>
              <a:gd name="connsiteY7" fmla="*/ 466706 h 605593"/>
              <a:gd name="connsiteX8" fmla="*/ 394367 w 584385"/>
              <a:gd name="connsiteY8" fmla="*/ 471965 h 605593"/>
              <a:gd name="connsiteX9" fmla="*/ 381359 w 584385"/>
              <a:gd name="connsiteY9" fmla="*/ 520426 h 605593"/>
              <a:gd name="connsiteX10" fmla="*/ 383217 w 584385"/>
              <a:gd name="connsiteY10" fmla="*/ 527540 h 605593"/>
              <a:gd name="connsiteX11" fmla="*/ 418733 w 584385"/>
              <a:gd name="connsiteY11" fmla="*/ 563009 h 605593"/>
              <a:gd name="connsiteX12" fmla="*/ 423998 w 584385"/>
              <a:gd name="connsiteY12" fmla="*/ 565175 h 605593"/>
              <a:gd name="connsiteX13" fmla="*/ 425960 w 584385"/>
              <a:gd name="connsiteY13" fmla="*/ 564865 h 605593"/>
              <a:gd name="connsiteX14" fmla="*/ 474381 w 584385"/>
              <a:gd name="connsiteY14" fmla="*/ 551977 h 605593"/>
              <a:gd name="connsiteX15" fmla="*/ 479647 w 584385"/>
              <a:gd name="connsiteY15" fmla="*/ 546718 h 605593"/>
              <a:gd name="connsiteX16" fmla="*/ 492655 w 584385"/>
              <a:gd name="connsiteY16" fmla="*/ 498257 h 605593"/>
              <a:gd name="connsiteX17" fmla="*/ 490694 w 584385"/>
              <a:gd name="connsiteY17" fmla="*/ 491143 h 605593"/>
              <a:gd name="connsiteX18" fmla="*/ 455178 w 584385"/>
              <a:gd name="connsiteY18" fmla="*/ 455674 h 605593"/>
              <a:gd name="connsiteX19" fmla="*/ 448054 w 584385"/>
              <a:gd name="connsiteY19" fmla="*/ 453715 h 605593"/>
              <a:gd name="connsiteX20" fmla="*/ 437007 w 584385"/>
              <a:gd name="connsiteY20" fmla="*/ 413090 h 605593"/>
              <a:gd name="connsiteX21" fmla="*/ 505148 w 584385"/>
              <a:gd name="connsiteY21" fmla="*/ 441239 h 605593"/>
              <a:gd name="connsiteX22" fmla="*/ 533436 w 584385"/>
              <a:gd name="connsiteY22" fmla="*/ 509290 h 605593"/>
              <a:gd name="connsiteX23" fmla="*/ 505148 w 584385"/>
              <a:gd name="connsiteY23" fmla="*/ 577444 h 605593"/>
              <a:gd name="connsiteX24" fmla="*/ 437007 w 584385"/>
              <a:gd name="connsiteY24" fmla="*/ 605593 h 605593"/>
              <a:gd name="connsiteX25" fmla="*/ 368866 w 584385"/>
              <a:gd name="connsiteY25" fmla="*/ 577444 h 605593"/>
              <a:gd name="connsiteX26" fmla="*/ 346979 w 584385"/>
              <a:gd name="connsiteY26" fmla="*/ 475161 h 605593"/>
              <a:gd name="connsiteX27" fmla="*/ 347598 w 584385"/>
              <a:gd name="connsiteY27" fmla="*/ 473821 h 605593"/>
              <a:gd name="connsiteX28" fmla="*/ 348424 w 584385"/>
              <a:gd name="connsiteY28" fmla="*/ 471552 h 605593"/>
              <a:gd name="connsiteX29" fmla="*/ 349043 w 584385"/>
              <a:gd name="connsiteY29" fmla="*/ 470109 h 605593"/>
              <a:gd name="connsiteX30" fmla="*/ 368866 w 584385"/>
              <a:gd name="connsiteY30" fmla="*/ 441239 h 605593"/>
              <a:gd name="connsiteX31" fmla="*/ 437007 w 584385"/>
              <a:gd name="connsiteY31" fmla="*/ 413090 h 605593"/>
              <a:gd name="connsiteX32" fmla="*/ 332446 w 584385"/>
              <a:gd name="connsiteY32" fmla="*/ 356991 h 605593"/>
              <a:gd name="connsiteX33" fmla="*/ 384402 w 584385"/>
              <a:gd name="connsiteY33" fmla="*/ 408842 h 605593"/>
              <a:gd name="connsiteX34" fmla="*/ 359715 w 584385"/>
              <a:gd name="connsiteY34" fmla="*/ 427295 h 605593"/>
              <a:gd name="connsiteX35" fmla="*/ 338127 w 584385"/>
              <a:gd name="connsiteY35" fmla="*/ 458323 h 605593"/>
              <a:gd name="connsiteX36" fmla="*/ 284623 w 584385"/>
              <a:gd name="connsiteY36" fmla="*/ 404925 h 605593"/>
              <a:gd name="connsiteX37" fmla="*/ 332446 w 584385"/>
              <a:gd name="connsiteY37" fmla="*/ 356991 h 605593"/>
              <a:gd name="connsiteX38" fmla="*/ 195145 w 584385"/>
              <a:gd name="connsiteY38" fmla="*/ 219882 h 605593"/>
              <a:gd name="connsiteX39" fmla="*/ 274038 w 584385"/>
              <a:gd name="connsiteY39" fmla="*/ 298642 h 605593"/>
              <a:gd name="connsiteX40" fmla="*/ 226124 w 584385"/>
              <a:gd name="connsiteY40" fmla="*/ 346476 h 605593"/>
              <a:gd name="connsiteX41" fmla="*/ 147232 w 584385"/>
              <a:gd name="connsiteY41" fmla="*/ 267819 h 605593"/>
              <a:gd name="connsiteX42" fmla="*/ 148987 w 584385"/>
              <a:gd name="connsiteY42" fmla="*/ 266891 h 605593"/>
              <a:gd name="connsiteX43" fmla="*/ 151982 w 584385"/>
              <a:gd name="connsiteY43" fmla="*/ 265138 h 605593"/>
              <a:gd name="connsiteX44" fmla="*/ 157351 w 584385"/>
              <a:gd name="connsiteY44" fmla="*/ 261839 h 605593"/>
              <a:gd name="connsiteX45" fmla="*/ 160243 w 584385"/>
              <a:gd name="connsiteY45" fmla="*/ 259881 h 605593"/>
              <a:gd name="connsiteX46" fmla="*/ 165509 w 584385"/>
              <a:gd name="connsiteY46" fmla="*/ 255963 h 605593"/>
              <a:gd name="connsiteX47" fmla="*/ 167987 w 584385"/>
              <a:gd name="connsiteY47" fmla="*/ 254108 h 605593"/>
              <a:gd name="connsiteX48" fmla="*/ 175009 w 584385"/>
              <a:gd name="connsiteY48" fmla="*/ 247613 h 605593"/>
              <a:gd name="connsiteX49" fmla="*/ 181825 w 584385"/>
              <a:gd name="connsiteY49" fmla="*/ 240088 h 605593"/>
              <a:gd name="connsiteX50" fmla="*/ 183683 w 584385"/>
              <a:gd name="connsiteY50" fmla="*/ 237716 h 605593"/>
              <a:gd name="connsiteX51" fmla="*/ 188124 w 584385"/>
              <a:gd name="connsiteY51" fmla="*/ 231737 h 605593"/>
              <a:gd name="connsiteX52" fmla="*/ 189879 w 584385"/>
              <a:gd name="connsiteY52" fmla="*/ 229057 h 605593"/>
              <a:gd name="connsiteX53" fmla="*/ 194319 w 584385"/>
              <a:gd name="connsiteY53" fmla="*/ 221222 h 605593"/>
              <a:gd name="connsiteX54" fmla="*/ 195042 w 584385"/>
              <a:gd name="connsiteY54" fmla="*/ 220088 h 605593"/>
              <a:gd name="connsiteX55" fmla="*/ 195145 w 584385"/>
              <a:gd name="connsiteY55" fmla="*/ 219882 h 605593"/>
              <a:gd name="connsiteX56" fmla="*/ 382962 w 584385"/>
              <a:gd name="connsiteY56" fmla="*/ 211555 h 605593"/>
              <a:gd name="connsiteX57" fmla="*/ 419615 w 584385"/>
              <a:gd name="connsiteY57" fmla="*/ 248152 h 605593"/>
              <a:gd name="connsiteX58" fmla="*/ 115242 w 584385"/>
              <a:gd name="connsiteY58" fmla="*/ 552884 h 605593"/>
              <a:gd name="connsiteX59" fmla="*/ 114932 w 584385"/>
              <a:gd name="connsiteY59" fmla="*/ 553193 h 605593"/>
              <a:gd name="connsiteX60" fmla="*/ 112351 w 584385"/>
              <a:gd name="connsiteY60" fmla="*/ 555771 h 605593"/>
              <a:gd name="connsiteX61" fmla="*/ 110905 w 584385"/>
              <a:gd name="connsiteY61" fmla="*/ 556492 h 605593"/>
              <a:gd name="connsiteX62" fmla="*/ 98206 w 584385"/>
              <a:gd name="connsiteY62" fmla="*/ 560616 h 605593"/>
              <a:gd name="connsiteX63" fmla="*/ 78382 w 584385"/>
              <a:gd name="connsiteY63" fmla="*/ 553090 h 605593"/>
              <a:gd name="connsiteX64" fmla="*/ 74872 w 584385"/>
              <a:gd name="connsiteY64" fmla="*/ 519999 h 605593"/>
              <a:gd name="connsiteX65" fmla="*/ 75698 w 584385"/>
              <a:gd name="connsiteY65" fmla="*/ 518452 h 605593"/>
              <a:gd name="connsiteX66" fmla="*/ 96419 w 584385"/>
              <a:gd name="connsiteY66" fmla="*/ 72965 h 605593"/>
              <a:gd name="connsiteX67" fmla="*/ 164556 w 584385"/>
              <a:gd name="connsiteY67" fmla="*/ 101113 h 605593"/>
              <a:gd name="connsiteX68" fmla="*/ 187165 w 584385"/>
              <a:gd name="connsiteY68" fmla="*/ 201228 h 605593"/>
              <a:gd name="connsiteX69" fmla="*/ 186546 w 584385"/>
              <a:gd name="connsiteY69" fmla="*/ 202671 h 605593"/>
              <a:gd name="connsiteX70" fmla="*/ 185823 w 584385"/>
              <a:gd name="connsiteY70" fmla="*/ 204321 h 605593"/>
              <a:gd name="connsiteX71" fmla="*/ 164453 w 584385"/>
              <a:gd name="connsiteY71" fmla="*/ 237211 h 605593"/>
              <a:gd name="connsiteX72" fmla="*/ 134824 w 584385"/>
              <a:gd name="connsiteY72" fmla="*/ 257317 h 605593"/>
              <a:gd name="connsiteX73" fmla="*/ 133069 w 584385"/>
              <a:gd name="connsiteY73" fmla="*/ 258039 h 605593"/>
              <a:gd name="connsiteX74" fmla="*/ 131623 w 584385"/>
              <a:gd name="connsiteY74" fmla="*/ 258554 h 605593"/>
              <a:gd name="connsiteX75" fmla="*/ 96109 w 584385"/>
              <a:gd name="connsiteY75" fmla="*/ 265256 h 605593"/>
              <a:gd name="connsiteX76" fmla="*/ 28282 w 584385"/>
              <a:gd name="connsiteY76" fmla="*/ 237211 h 605593"/>
              <a:gd name="connsiteX77" fmla="*/ 3505 w 584385"/>
              <a:gd name="connsiteY77" fmla="*/ 143592 h 605593"/>
              <a:gd name="connsiteX78" fmla="*/ 49962 w 584385"/>
              <a:gd name="connsiteY78" fmla="*/ 189989 h 605593"/>
              <a:gd name="connsiteX79" fmla="*/ 55640 w 584385"/>
              <a:gd name="connsiteY79" fmla="*/ 192154 h 605593"/>
              <a:gd name="connsiteX80" fmla="*/ 109530 w 584385"/>
              <a:gd name="connsiteY80" fmla="*/ 189268 h 605593"/>
              <a:gd name="connsiteX81" fmla="*/ 116551 w 584385"/>
              <a:gd name="connsiteY81" fmla="*/ 182256 h 605593"/>
              <a:gd name="connsiteX82" fmla="*/ 119441 w 584385"/>
              <a:gd name="connsiteY82" fmla="*/ 128436 h 605593"/>
              <a:gd name="connsiteX83" fmla="*/ 117273 w 584385"/>
              <a:gd name="connsiteY83" fmla="*/ 122868 h 605593"/>
              <a:gd name="connsiteX84" fmla="*/ 70713 w 584385"/>
              <a:gd name="connsiteY84" fmla="*/ 76367 h 605593"/>
              <a:gd name="connsiteX85" fmla="*/ 96419 w 584385"/>
              <a:gd name="connsiteY85" fmla="*/ 72965 h 605593"/>
              <a:gd name="connsiteX86" fmla="*/ 408632 w 584385"/>
              <a:gd name="connsiteY86" fmla="*/ 0 h 605593"/>
              <a:gd name="connsiteX87" fmla="*/ 413898 w 584385"/>
              <a:gd name="connsiteY87" fmla="*/ 2165 h 605593"/>
              <a:gd name="connsiteX88" fmla="*/ 584385 w 584385"/>
              <a:gd name="connsiteY88" fmla="*/ 172357 h 605593"/>
              <a:gd name="connsiteX89" fmla="*/ 584385 w 584385"/>
              <a:gd name="connsiteY89" fmla="*/ 307913 h 605593"/>
              <a:gd name="connsiteX90" fmla="*/ 547624 w 584385"/>
              <a:gd name="connsiteY90" fmla="*/ 344611 h 605593"/>
              <a:gd name="connsiteX91" fmla="*/ 537091 w 584385"/>
              <a:gd name="connsiteY91" fmla="*/ 344611 h 605593"/>
              <a:gd name="connsiteX92" fmla="*/ 439404 w 584385"/>
              <a:gd name="connsiteY92" fmla="*/ 246990 h 605593"/>
              <a:gd name="connsiteX93" fmla="*/ 437236 w 584385"/>
              <a:gd name="connsiteY93" fmla="*/ 241630 h 605593"/>
              <a:gd name="connsiteX94" fmla="*/ 389734 w 584385"/>
              <a:gd name="connsiteY94" fmla="*/ 194314 h 605593"/>
              <a:gd name="connsiteX95" fmla="*/ 384468 w 584385"/>
              <a:gd name="connsiteY95" fmla="*/ 192252 h 605593"/>
              <a:gd name="connsiteX96" fmla="*/ 304026 w 584385"/>
              <a:gd name="connsiteY96" fmla="*/ 111846 h 605593"/>
              <a:gd name="connsiteX97" fmla="*/ 304026 w 584385"/>
              <a:gd name="connsiteY97" fmla="*/ 101435 h 605593"/>
              <a:gd name="connsiteX98" fmla="*/ 403365 w 584385"/>
              <a:gd name="connsiteY98" fmla="*/ 2165 h 605593"/>
              <a:gd name="connsiteX99" fmla="*/ 408632 w 584385"/>
              <a:gd name="connsiteY99" fmla="*/ 0 h 605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584385" h="605593">
                <a:moveTo>
                  <a:pt x="447790" y="469190"/>
                </a:moveTo>
                <a:lnTo>
                  <a:pt x="477338" y="498570"/>
                </a:lnTo>
                <a:lnTo>
                  <a:pt x="466490" y="538773"/>
                </a:lnTo>
                <a:lnTo>
                  <a:pt x="426300" y="549494"/>
                </a:lnTo>
                <a:lnTo>
                  <a:pt x="396752" y="520114"/>
                </a:lnTo>
                <a:lnTo>
                  <a:pt x="407600" y="479911"/>
                </a:lnTo>
                <a:close/>
                <a:moveTo>
                  <a:pt x="448054" y="453715"/>
                </a:moveTo>
                <a:lnTo>
                  <a:pt x="399530" y="466706"/>
                </a:lnTo>
                <a:cubicBezTo>
                  <a:pt x="397052" y="467428"/>
                  <a:pt x="394987" y="469387"/>
                  <a:pt x="394367" y="471965"/>
                </a:cubicBezTo>
                <a:lnTo>
                  <a:pt x="381359" y="520426"/>
                </a:lnTo>
                <a:cubicBezTo>
                  <a:pt x="380636" y="522900"/>
                  <a:pt x="381359" y="525684"/>
                  <a:pt x="383217" y="527540"/>
                </a:cubicBezTo>
                <a:lnTo>
                  <a:pt x="418733" y="563009"/>
                </a:lnTo>
                <a:cubicBezTo>
                  <a:pt x="420179" y="564453"/>
                  <a:pt x="422037" y="565175"/>
                  <a:pt x="423998" y="565175"/>
                </a:cubicBezTo>
                <a:cubicBezTo>
                  <a:pt x="424618" y="565175"/>
                  <a:pt x="425341" y="565071"/>
                  <a:pt x="425960" y="564865"/>
                </a:cubicBezTo>
                <a:lnTo>
                  <a:pt x="474381" y="551977"/>
                </a:lnTo>
                <a:cubicBezTo>
                  <a:pt x="476962" y="551255"/>
                  <a:pt x="479027" y="549296"/>
                  <a:pt x="479647" y="546718"/>
                </a:cubicBezTo>
                <a:lnTo>
                  <a:pt x="492655" y="498257"/>
                </a:lnTo>
                <a:cubicBezTo>
                  <a:pt x="493378" y="495680"/>
                  <a:pt x="492655" y="492999"/>
                  <a:pt x="490694" y="491143"/>
                </a:cubicBezTo>
                <a:lnTo>
                  <a:pt x="455178" y="455674"/>
                </a:lnTo>
                <a:cubicBezTo>
                  <a:pt x="453320" y="453818"/>
                  <a:pt x="450635" y="453096"/>
                  <a:pt x="448054" y="453715"/>
                </a:cubicBezTo>
                <a:close/>
                <a:moveTo>
                  <a:pt x="437007" y="413090"/>
                </a:moveTo>
                <a:cubicBezTo>
                  <a:pt x="462715" y="413090"/>
                  <a:pt x="486977" y="423091"/>
                  <a:pt x="505148" y="441239"/>
                </a:cubicBezTo>
                <a:cubicBezTo>
                  <a:pt x="523318" y="459489"/>
                  <a:pt x="533436" y="483616"/>
                  <a:pt x="533436" y="509290"/>
                </a:cubicBezTo>
                <a:cubicBezTo>
                  <a:pt x="533436" y="535067"/>
                  <a:pt x="523318" y="559194"/>
                  <a:pt x="505148" y="577444"/>
                </a:cubicBezTo>
                <a:cubicBezTo>
                  <a:pt x="486977" y="595591"/>
                  <a:pt x="462715" y="605593"/>
                  <a:pt x="437007" y="605593"/>
                </a:cubicBezTo>
                <a:cubicBezTo>
                  <a:pt x="411300" y="605593"/>
                  <a:pt x="387037" y="595591"/>
                  <a:pt x="368866" y="577444"/>
                </a:cubicBezTo>
                <a:cubicBezTo>
                  <a:pt x="342023" y="550533"/>
                  <a:pt x="333454" y="510527"/>
                  <a:pt x="346979" y="475161"/>
                </a:cubicBezTo>
                <a:cubicBezTo>
                  <a:pt x="347185" y="474749"/>
                  <a:pt x="347392" y="474233"/>
                  <a:pt x="347598" y="473821"/>
                </a:cubicBezTo>
                <a:cubicBezTo>
                  <a:pt x="347805" y="473099"/>
                  <a:pt x="348114" y="472274"/>
                  <a:pt x="348424" y="471552"/>
                </a:cubicBezTo>
                <a:lnTo>
                  <a:pt x="349043" y="470109"/>
                </a:lnTo>
                <a:cubicBezTo>
                  <a:pt x="353999" y="459179"/>
                  <a:pt x="360607" y="449487"/>
                  <a:pt x="368866" y="441239"/>
                </a:cubicBezTo>
                <a:cubicBezTo>
                  <a:pt x="387037" y="423091"/>
                  <a:pt x="411300" y="413090"/>
                  <a:pt x="437007" y="413090"/>
                </a:cubicBezTo>
                <a:close/>
                <a:moveTo>
                  <a:pt x="332446" y="356991"/>
                </a:moveTo>
                <a:lnTo>
                  <a:pt x="384402" y="408842"/>
                </a:lnTo>
                <a:cubicBezTo>
                  <a:pt x="375312" y="413791"/>
                  <a:pt x="367049" y="420079"/>
                  <a:pt x="359715" y="427295"/>
                </a:cubicBezTo>
                <a:cubicBezTo>
                  <a:pt x="350832" y="436263"/>
                  <a:pt x="343499" y="446778"/>
                  <a:pt x="338127" y="458323"/>
                </a:cubicBezTo>
                <a:lnTo>
                  <a:pt x="284623" y="404925"/>
                </a:lnTo>
                <a:cubicBezTo>
                  <a:pt x="300220" y="389360"/>
                  <a:pt x="316333" y="373175"/>
                  <a:pt x="332446" y="356991"/>
                </a:cubicBezTo>
                <a:close/>
                <a:moveTo>
                  <a:pt x="195145" y="219882"/>
                </a:moveTo>
                <a:lnTo>
                  <a:pt x="274038" y="298642"/>
                </a:lnTo>
                <a:lnTo>
                  <a:pt x="226124" y="346476"/>
                </a:lnTo>
                <a:lnTo>
                  <a:pt x="147232" y="267819"/>
                </a:lnTo>
                <a:cubicBezTo>
                  <a:pt x="147851" y="267509"/>
                  <a:pt x="148368" y="267200"/>
                  <a:pt x="148987" y="266891"/>
                </a:cubicBezTo>
                <a:cubicBezTo>
                  <a:pt x="150020" y="266272"/>
                  <a:pt x="150949" y="265757"/>
                  <a:pt x="151982" y="265138"/>
                </a:cubicBezTo>
                <a:cubicBezTo>
                  <a:pt x="153841" y="264107"/>
                  <a:pt x="155596" y="262973"/>
                  <a:pt x="157351" y="261839"/>
                </a:cubicBezTo>
                <a:cubicBezTo>
                  <a:pt x="158384" y="261221"/>
                  <a:pt x="159313" y="260602"/>
                  <a:pt x="160243" y="259881"/>
                </a:cubicBezTo>
                <a:cubicBezTo>
                  <a:pt x="162102" y="258644"/>
                  <a:pt x="163857" y="257304"/>
                  <a:pt x="165509" y="255963"/>
                </a:cubicBezTo>
                <a:cubicBezTo>
                  <a:pt x="166335" y="255345"/>
                  <a:pt x="167161" y="254726"/>
                  <a:pt x="167987" y="254108"/>
                </a:cubicBezTo>
                <a:cubicBezTo>
                  <a:pt x="170362" y="252046"/>
                  <a:pt x="172738" y="249881"/>
                  <a:pt x="175009" y="247613"/>
                </a:cubicBezTo>
                <a:cubicBezTo>
                  <a:pt x="177384" y="245242"/>
                  <a:pt x="179656" y="242768"/>
                  <a:pt x="181825" y="240088"/>
                </a:cubicBezTo>
                <a:cubicBezTo>
                  <a:pt x="182444" y="239366"/>
                  <a:pt x="183064" y="238541"/>
                  <a:pt x="183683" y="237716"/>
                </a:cubicBezTo>
                <a:cubicBezTo>
                  <a:pt x="185232" y="235758"/>
                  <a:pt x="186678" y="233799"/>
                  <a:pt x="188124" y="231737"/>
                </a:cubicBezTo>
                <a:cubicBezTo>
                  <a:pt x="188640" y="230809"/>
                  <a:pt x="189259" y="229985"/>
                  <a:pt x="189879" y="229057"/>
                </a:cubicBezTo>
                <a:cubicBezTo>
                  <a:pt x="191428" y="226480"/>
                  <a:pt x="192977" y="223902"/>
                  <a:pt x="194319" y="221222"/>
                </a:cubicBezTo>
                <a:cubicBezTo>
                  <a:pt x="194526" y="220913"/>
                  <a:pt x="194836" y="220501"/>
                  <a:pt x="195042" y="220088"/>
                </a:cubicBezTo>
                <a:cubicBezTo>
                  <a:pt x="195042" y="219985"/>
                  <a:pt x="195042" y="219882"/>
                  <a:pt x="195145" y="219882"/>
                </a:cubicBezTo>
                <a:close/>
                <a:moveTo>
                  <a:pt x="382962" y="211555"/>
                </a:moveTo>
                <a:lnTo>
                  <a:pt x="419615" y="248152"/>
                </a:lnTo>
                <a:lnTo>
                  <a:pt x="115242" y="552884"/>
                </a:lnTo>
                <a:cubicBezTo>
                  <a:pt x="115139" y="552987"/>
                  <a:pt x="115035" y="553090"/>
                  <a:pt x="114932" y="553193"/>
                </a:cubicBezTo>
                <a:lnTo>
                  <a:pt x="112351" y="555771"/>
                </a:lnTo>
                <a:cubicBezTo>
                  <a:pt x="111835" y="555874"/>
                  <a:pt x="111318" y="556183"/>
                  <a:pt x="110905" y="556492"/>
                </a:cubicBezTo>
                <a:cubicBezTo>
                  <a:pt x="107085" y="558966"/>
                  <a:pt x="102646" y="560306"/>
                  <a:pt x="98206" y="560616"/>
                </a:cubicBezTo>
                <a:cubicBezTo>
                  <a:pt x="90979" y="560925"/>
                  <a:pt x="83648" y="558348"/>
                  <a:pt x="78382" y="553090"/>
                </a:cubicBezTo>
                <a:cubicBezTo>
                  <a:pt x="69503" y="544328"/>
                  <a:pt x="68058" y="530307"/>
                  <a:pt x="74872" y="519999"/>
                </a:cubicBezTo>
                <a:cubicBezTo>
                  <a:pt x="75182" y="519483"/>
                  <a:pt x="75492" y="518968"/>
                  <a:pt x="75698" y="518452"/>
                </a:cubicBezTo>
                <a:close/>
                <a:moveTo>
                  <a:pt x="96419" y="72965"/>
                </a:moveTo>
                <a:cubicBezTo>
                  <a:pt x="122125" y="72965"/>
                  <a:pt x="146283" y="82966"/>
                  <a:pt x="164556" y="101113"/>
                </a:cubicBezTo>
                <a:cubicBezTo>
                  <a:pt x="190572" y="127095"/>
                  <a:pt x="199451" y="166378"/>
                  <a:pt x="187165" y="201228"/>
                </a:cubicBezTo>
                <a:cubicBezTo>
                  <a:pt x="186959" y="201640"/>
                  <a:pt x="186752" y="202156"/>
                  <a:pt x="186546" y="202671"/>
                </a:cubicBezTo>
                <a:cubicBezTo>
                  <a:pt x="186340" y="203187"/>
                  <a:pt x="186030" y="203805"/>
                  <a:pt x="185823" y="204321"/>
                </a:cubicBezTo>
                <a:cubicBezTo>
                  <a:pt x="180868" y="217003"/>
                  <a:pt x="173744" y="228035"/>
                  <a:pt x="164453" y="237211"/>
                </a:cubicBezTo>
                <a:cubicBezTo>
                  <a:pt x="156091" y="245666"/>
                  <a:pt x="146077" y="252471"/>
                  <a:pt x="134824" y="257317"/>
                </a:cubicBezTo>
                <a:cubicBezTo>
                  <a:pt x="134204" y="257626"/>
                  <a:pt x="133585" y="257832"/>
                  <a:pt x="133069" y="258039"/>
                </a:cubicBezTo>
                <a:lnTo>
                  <a:pt x="131623" y="258554"/>
                </a:lnTo>
                <a:cubicBezTo>
                  <a:pt x="120370" y="262988"/>
                  <a:pt x="108395" y="265256"/>
                  <a:pt x="96109" y="265256"/>
                </a:cubicBezTo>
                <a:cubicBezTo>
                  <a:pt x="70506" y="265256"/>
                  <a:pt x="46349" y="255358"/>
                  <a:pt x="28282" y="237211"/>
                </a:cubicBezTo>
                <a:cubicBezTo>
                  <a:pt x="3402" y="212466"/>
                  <a:pt x="-5683" y="176689"/>
                  <a:pt x="3505" y="143592"/>
                </a:cubicBezTo>
                <a:lnTo>
                  <a:pt x="49962" y="189989"/>
                </a:lnTo>
                <a:cubicBezTo>
                  <a:pt x="51511" y="191536"/>
                  <a:pt x="53575" y="192258"/>
                  <a:pt x="55640" y="192154"/>
                </a:cubicBezTo>
                <a:lnTo>
                  <a:pt x="109530" y="189268"/>
                </a:lnTo>
                <a:cubicBezTo>
                  <a:pt x="113350" y="189061"/>
                  <a:pt x="116344" y="186071"/>
                  <a:pt x="116551" y="182256"/>
                </a:cubicBezTo>
                <a:lnTo>
                  <a:pt x="119441" y="128436"/>
                </a:lnTo>
                <a:cubicBezTo>
                  <a:pt x="119545" y="126373"/>
                  <a:pt x="118719" y="124311"/>
                  <a:pt x="117273" y="122868"/>
                </a:cubicBezTo>
                <a:lnTo>
                  <a:pt x="70713" y="76367"/>
                </a:lnTo>
                <a:cubicBezTo>
                  <a:pt x="79075" y="74099"/>
                  <a:pt x="87644" y="72965"/>
                  <a:pt x="96419" y="72965"/>
                </a:cubicBezTo>
                <a:close/>
                <a:moveTo>
                  <a:pt x="408632" y="0"/>
                </a:moveTo>
                <a:cubicBezTo>
                  <a:pt x="410594" y="0"/>
                  <a:pt x="412453" y="722"/>
                  <a:pt x="413898" y="2165"/>
                </a:cubicBezTo>
                <a:lnTo>
                  <a:pt x="584385" y="172357"/>
                </a:lnTo>
                <a:lnTo>
                  <a:pt x="584385" y="307913"/>
                </a:lnTo>
                <a:lnTo>
                  <a:pt x="547624" y="344611"/>
                </a:lnTo>
                <a:cubicBezTo>
                  <a:pt x="544836" y="347394"/>
                  <a:pt x="539879" y="347394"/>
                  <a:pt x="537091" y="344611"/>
                </a:cubicBezTo>
                <a:lnTo>
                  <a:pt x="439404" y="246990"/>
                </a:lnTo>
                <a:cubicBezTo>
                  <a:pt x="439404" y="245031"/>
                  <a:pt x="438681" y="243176"/>
                  <a:pt x="437236" y="241630"/>
                </a:cubicBezTo>
                <a:lnTo>
                  <a:pt x="389734" y="194314"/>
                </a:lnTo>
                <a:cubicBezTo>
                  <a:pt x="388392" y="192871"/>
                  <a:pt x="386430" y="192149"/>
                  <a:pt x="384468" y="192252"/>
                </a:cubicBezTo>
                <a:lnTo>
                  <a:pt x="304026" y="111846"/>
                </a:lnTo>
                <a:cubicBezTo>
                  <a:pt x="301135" y="108960"/>
                  <a:pt x="301135" y="104321"/>
                  <a:pt x="304026" y="101435"/>
                </a:cubicBezTo>
                <a:lnTo>
                  <a:pt x="403365" y="2165"/>
                </a:lnTo>
                <a:cubicBezTo>
                  <a:pt x="404811" y="722"/>
                  <a:pt x="406670" y="0"/>
                  <a:pt x="408632" y="0"/>
                </a:cubicBezTo>
                <a:close/>
              </a:path>
            </a:pathLst>
          </a:custGeom>
          <a:solidFill>
            <a:sysClr val="window" lastClr="FFFFFF"/>
          </a:solidFill>
          <a:ln>
            <a:noFill/>
          </a:ln>
        </p:spPr>
        <p:txBody>
          <a:bodyPr anchor="ct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gn="ctr">
              <a:lnSpc>
                <a:spcPct val="120000"/>
              </a:lnSpc>
            </a:pPr>
            <a:endParaRPr>
              <a:latin typeface="Arial" panose="020B0604020202020204" pitchFamily="34" charset="0"/>
              <a:ea typeface="微软雅黑" panose="020B0503020204020204" charset="-122"/>
              <a:cs typeface="Impact" panose="020B0806030902050204" charset="0"/>
              <a:sym typeface="Arial" panose="020B0604020202020204" pitchFamily="34" charset="0"/>
            </a:endParaRPr>
          </a:p>
        </p:txBody>
      </p:sp>
      <p:sp>
        <p:nvSpPr>
          <p:cNvPr id="57" name="任意多边形 38"/>
          <p:cNvSpPr/>
          <p:nvPr>
            <p:custDataLst>
              <p:tags r:id="rId16"/>
            </p:custDataLst>
          </p:nvPr>
        </p:nvSpPr>
        <p:spPr bwMode="auto">
          <a:xfrm>
            <a:off x="10970454" y="4426931"/>
            <a:ext cx="379041" cy="365086"/>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ysClr val="window" lastClr="FFFFFF"/>
          </a:solidFill>
          <a:ln>
            <a:noFill/>
          </a:ln>
        </p:spPr>
        <p:txBody>
          <a:bodyPr anchor="ctr"/>
          <a:lstStyle/>
          <a:p>
            <a:pPr algn="ctr">
              <a:lnSpc>
                <a:spcPct val="120000"/>
              </a:lnSpc>
            </a:pPr>
            <a:endParaRPr sz="1800">
              <a:latin typeface="Arial" panose="020B0604020202020204" pitchFamily="34" charset="0"/>
              <a:ea typeface="微软雅黑" panose="020B0503020204020204" charset="-122"/>
              <a:cs typeface="Impact" panose="020B0806030902050204" charset="0"/>
              <a:sym typeface="Arial" panose="020B0604020202020204" pitchFamily="34" charset="0"/>
            </a:endParaRPr>
          </a:p>
        </p:txBody>
      </p:sp>
      <p:sp>
        <p:nvSpPr>
          <p:cNvPr id="3" name="文本框 2"/>
          <p:cNvSpPr txBox="1"/>
          <p:nvPr>
            <p:custDataLst>
              <p:tags r:id="rId17"/>
            </p:custDataLst>
          </p:nvPr>
        </p:nvSpPr>
        <p:spPr>
          <a:xfrm>
            <a:off x="1379804" y="1552531"/>
            <a:ext cx="4254990" cy="1804350"/>
          </a:xfrm>
          <a:prstGeom prst="rect">
            <a:avLst/>
          </a:prstGeom>
          <a:noFill/>
        </p:spPr>
        <p:txBody>
          <a:bodyPr wrap="square" rtlCol="0" anchor="ctr" anchorCtr="1">
            <a:normAutofit/>
          </a:bodyPr>
          <a:lstStyle/>
          <a:p>
            <a:pPr marL="285750" indent="-285750">
              <a:lnSpc>
                <a:spcPct val="120000"/>
              </a:lnSpc>
              <a:buClr>
                <a:srgbClr val="FFC000"/>
              </a:buClr>
              <a:buFont typeface="Wingdings" panose="05000000000000000000" pitchFamily="2" charset="2"/>
              <a:buChar char="ü"/>
            </a:pPr>
            <a:r>
              <a:rPr lang="zh-CN" altLang="en-US" sz="2000" spc="150" dirty="0">
                <a:latin typeface="Arial" panose="020B0604020202020204" pitchFamily="34" charset="0"/>
                <a:ea typeface="微软雅黑" panose="020B0503020204020204" charset="-122"/>
              </a:rPr>
              <a:t>（五）记账凭证应连续编号</a:t>
            </a:r>
            <a:endParaRPr lang="zh-CN" altLang="en-US" sz="2000" spc="150" dirty="0">
              <a:latin typeface="Arial" panose="020B0604020202020204" pitchFamily="34" charset="0"/>
              <a:ea typeface="微软雅黑" panose="020B0503020204020204" charset="-122"/>
            </a:endParaRPr>
          </a:p>
        </p:txBody>
      </p:sp>
      <p:sp>
        <p:nvSpPr>
          <p:cNvPr id="63" name="文本框 62"/>
          <p:cNvSpPr txBox="1"/>
          <p:nvPr>
            <p:custDataLst>
              <p:tags r:id="rId18"/>
            </p:custDataLst>
          </p:nvPr>
        </p:nvSpPr>
        <p:spPr>
          <a:xfrm>
            <a:off x="1391984" y="3654792"/>
            <a:ext cx="4254990" cy="1804350"/>
          </a:xfrm>
          <a:prstGeom prst="rect">
            <a:avLst/>
          </a:prstGeom>
          <a:noFill/>
        </p:spPr>
        <p:txBody>
          <a:bodyPr wrap="square" rtlCol="0" anchor="ctr" anchorCtr="1">
            <a:normAutofit/>
          </a:bodyPr>
          <a:lstStyle/>
          <a:p>
            <a:pPr marL="285750" indent="-285750">
              <a:lnSpc>
                <a:spcPct val="120000"/>
              </a:lnSpc>
              <a:buClr>
                <a:srgbClr val="1F74AD"/>
              </a:buClr>
              <a:buFont typeface="Wingdings" panose="05000000000000000000" pitchFamily="2" charset="2"/>
              <a:buChar char="ü"/>
            </a:pPr>
            <a:r>
              <a:rPr lang="zh-CN" altLang="en-US" sz="2000" spc="150">
                <a:latin typeface="Arial" panose="020B0604020202020204" pitchFamily="34" charset="0"/>
                <a:ea typeface="微软雅黑" panose="020B0503020204020204" charset="-122"/>
              </a:rPr>
              <a:t>（七）填制记账凭证时若发生错误，应当重新填制</a:t>
            </a:r>
            <a:endParaRPr lang="zh-CN" altLang="en-US" sz="2000" spc="150">
              <a:latin typeface="Arial" panose="020B0604020202020204" pitchFamily="34" charset="0"/>
              <a:ea typeface="微软雅黑" panose="020B0503020204020204" charset="-122"/>
            </a:endParaRPr>
          </a:p>
        </p:txBody>
      </p:sp>
      <p:sp>
        <p:nvSpPr>
          <p:cNvPr id="64" name="文本框 63"/>
          <p:cNvSpPr txBox="1"/>
          <p:nvPr>
            <p:custDataLst>
              <p:tags r:id="rId19"/>
            </p:custDataLst>
          </p:nvPr>
        </p:nvSpPr>
        <p:spPr>
          <a:xfrm>
            <a:off x="6523355" y="1552575"/>
            <a:ext cx="3933825" cy="1804035"/>
          </a:xfrm>
          <a:prstGeom prst="rect">
            <a:avLst/>
          </a:prstGeom>
          <a:noFill/>
        </p:spPr>
        <p:txBody>
          <a:bodyPr wrap="square" rtlCol="0" anchor="ctr" anchorCtr="1">
            <a:normAutofit/>
          </a:bodyPr>
          <a:lstStyle/>
          <a:p>
            <a:pPr marL="285750" indent="-285750">
              <a:lnSpc>
                <a:spcPct val="120000"/>
              </a:lnSpc>
              <a:buClr>
                <a:srgbClr val="1F74AD"/>
              </a:buClr>
              <a:buFont typeface="Wingdings" panose="05000000000000000000" pitchFamily="2" charset="2"/>
              <a:buChar char="ü"/>
            </a:pPr>
            <a:r>
              <a:rPr lang="zh-CN" altLang="en-US" sz="2000" spc="150" dirty="0">
                <a:latin typeface="Arial" panose="020B0604020202020204" pitchFamily="34" charset="0"/>
                <a:ea typeface="微软雅黑" panose="020B0503020204020204" charset="-122"/>
              </a:rPr>
              <a:t>（六）记账凭证各项内容必须完整</a:t>
            </a:r>
            <a:endParaRPr lang="zh-CN" altLang="en-US" sz="2000" spc="150" dirty="0">
              <a:latin typeface="Arial" panose="020B0604020202020204" pitchFamily="34" charset="0"/>
              <a:ea typeface="微软雅黑" panose="020B0503020204020204" charset="-122"/>
            </a:endParaRPr>
          </a:p>
        </p:txBody>
      </p:sp>
      <p:sp>
        <p:nvSpPr>
          <p:cNvPr id="65" name="文本框 64"/>
          <p:cNvSpPr txBox="1"/>
          <p:nvPr>
            <p:custDataLst>
              <p:tags r:id="rId20"/>
            </p:custDataLst>
          </p:nvPr>
        </p:nvSpPr>
        <p:spPr>
          <a:xfrm>
            <a:off x="6362561" y="3650809"/>
            <a:ext cx="4254990" cy="1804350"/>
          </a:xfrm>
          <a:prstGeom prst="rect">
            <a:avLst/>
          </a:prstGeom>
          <a:noFill/>
        </p:spPr>
        <p:txBody>
          <a:bodyPr wrap="square" rtlCol="0" anchor="ctr" anchorCtr="1">
            <a:normAutofit/>
          </a:bodyPr>
          <a:lstStyle/>
          <a:p>
            <a:pPr marL="285750" indent="-285750">
              <a:lnSpc>
                <a:spcPct val="120000"/>
              </a:lnSpc>
              <a:buClr>
                <a:srgbClr val="1F74AD"/>
              </a:buClr>
              <a:buFont typeface="Wingdings" panose="05000000000000000000" pitchFamily="2" charset="2"/>
              <a:buChar char="ü"/>
            </a:pPr>
            <a:r>
              <a:rPr lang="zh-CN" altLang="en-US" sz="2000" spc="150" dirty="0">
                <a:latin typeface="Arial" panose="020B0604020202020204" pitchFamily="34" charset="0"/>
                <a:ea typeface="微软雅黑" panose="020B0503020204020204" charset="-122"/>
              </a:rPr>
              <a:t>（八）记账凭证一般用蓝黑墨水或碳素墨水填写</a:t>
            </a:r>
            <a:endParaRPr lang="zh-CN" altLang="en-US" sz="2000" spc="150" dirty="0">
              <a:latin typeface="Arial" panose="020B0604020202020204" pitchFamily="34" charset="0"/>
              <a:ea typeface="微软雅黑" panose="020B0503020204020204" charset="-122"/>
            </a:endParaRPr>
          </a:p>
        </p:txBody>
      </p:sp>
      <p:sp>
        <p:nvSpPr>
          <p:cNvPr id="32" name="TextBox 47"/>
          <p:cNvSpPr txBox="1"/>
          <p:nvPr>
            <p:custDataLst>
              <p:tags r:id="rId21"/>
            </p:custDataLst>
          </p:nvPr>
        </p:nvSpPr>
        <p:spPr>
          <a:xfrm>
            <a:off x="6005505" y="3101825"/>
            <a:ext cx="376074" cy="395872"/>
          </a:xfrm>
          <a:prstGeom prst="rect">
            <a:avLst/>
          </a:prstGeom>
          <a:noFill/>
        </p:spPr>
        <p:txBody>
          <a:bodyPr wrap="square" rtlCol="0">
            <a:normAutofit lnSpcReduction="20000"/>
          </a:bodyPr>
          <a:lstStyle/>
          <a:p>
            <a:pPr algn="ctr">
              <a:lnSpc>
                <a:spcPct val="120000"/>
              </a:lnSpc>
            </a:pPr>
            <a:r>
              <a:rPr lang="en-US" altLang="zh-CN" sz="1400" dirty="0">
                <a:solidFill>
                  <a:prstClr val="white"/>
                </a:solidFill>
                <a:latin typeface="Arial" panose="020B0604020202020204" pitchFamily="34" charset="0"/>
                <a:ea typeface="微软雅黑" panose="020B0503020204020204" charset="-122"/>
                <a:sym typeface="Arial" panose="020B0604020202020204" pitchFamily="34" charset="0"/>
              </a:rPr>
              <a:t>6</a:t>
            </a:r>
            <a:endParaRPr lang="en-US" altLang="zh-CN" sz="1400" dirty="0">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33" name="TextBox 48"/>
          <p:cNvSpPr txBox="1"/>
          <p:nvPr>
            <p:custDataLst>
              <p:tags r:id="rId22"/>
            </p:custDataLst>
          </p:nvPr>
        </p:nvSpPr>
        <p:spPr>
          <a:xfrm>
            <a:off x="5621683" y="3482167"/>
            <a:ext cx="376074" cy="395872"/>
          </a:xfrm>
          <a:prstGeom prst="rect">
            <a:avLst/>
          </a:prstGeom>
          <a:noFill/>
        </p:spPr>
        <p:txBody>
          <a:bodyPr wrap="square" rtlCol="0">
            <a:normAutofit lnSpcReduction="20000"/>
          </a:bodyPr>
          <a:lstStyle/>
          <a:p>
            <a:pPr algn="ctr">
              <a:lnSpc>
                <a:spcPct val="120000"/>
              </a:lnSpc>
            </a:pPr>
            <a:r>
              <a:rPr lang="en-US" altLang="zh-CN" sz="1400" dirty="0">
                <a:solidFill>
                  <a:prstClr val="white"/>
                </a:solidFill>
                <a:latin typeface="Arial" panose="020B0604020202020204" pitchFamily="34" charset="0"/>
                <a:ea typeface="微软雅黑" panose="020B0503020204020204" charset="-122"/>
                <a:sym typeface="Arial" panose="020B0604020202020204" pitchFamily="34" charset="0"/>
              </a:rPr>
              <a:t>7</a:t>
            </a:r>
            <a:endParaRPr lang="en-US" altLang="zh-CN" sz="1400" dirty="0">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34" name="TextBox 49"/>
          <p:cNvSpPr txBox="1"/>
          <p:nvPr>
            <p:custDataLst>
              <p:tags r:id="rId23"/>
            </p:custDataLst>
          </p:nvPr>
        </p:nvSpPr>
        <p:spPr>
          <a:xfrm>
            <a:off x="6002965" y="3482167"/>
            <a:ext cx="376074" cy="395872"/>
          </a:xfrm>
          <a:prstGeom prst="rect">
            <a:avLst/>
          </a:prstGeom>
          <a:noFill/>
        </p:spPr>
        <p:txBody>
          <a:bodyPr wrap="square" rtlCol="0">
            <a:normAutofit lnSpcReduction="20000"/>
          </a:bodyPr>
          <a:lstStyle/>
          <a:p>
            <a:pPr algn="ctr">
              <a:lnSpc>
                <a:spcPct val="120000"/>
              </a:lnSpc>
            </a:pPr>
            <a:r>
              <a:rPr lang="en-US" altLang="zh-CN" sz="1400" dirty="0">
                <a:solidFill>
                  <a:prstClr val="white"/>
                </a:solidFill>
                <a:latin typeface="Arial" panose="020B0604020202020204" pitchFamily="34" charset="0"/>
                <a:ea typeface="微软雅黑" panose="020B0503020204020204" charset="-122"/>
                <a:sym typeface="Arial" panose="020B0604020202020204" pitchFamily="34" charset="0"/>
              </a:rPr>
              <a:t>8</a:t>
            </a:r>
            <a:endParaRPr lang="en-US" altLang="zh-CN" sz="1400" dirty="0">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35" name="TextBox 46"/>
          <p:cNvSpPr txBox="1"/>
          <p:nvPr>
            <p:custDataLst>
              <p:tags r:id="rId24"/>
            </p:custDataLst>
          </p:nvPr>
        </p:nvSpPr>
        <p:spPr>
          <a:xfrm>
            <a:off x="5621683" y="3102177"/>
            <a:ext cx="376074" cy="395872"/>
          </a:xfrm>
          <a:prstGeom prst="rect">
            <a:avLst/>
          </a:prstGeom>
          <a:noFill/>
        </p:spPr>
        <p:txBody>
          <a:bodyPr wrap="square" rtlCol="0">
            <a:normAutofit lnSpcReduction="20000"/>
          </a:bodyPr>
          <a:lstStyle/>
          <a:p>
            <a:pPr algn="ctr">
              <a:lnSpc>
                <a:spcPct val="120000"/>
              </a:lnSpc>
            </a:pPr>
            <a:r>
              <a:rPr lang="en-US" altLang="zh-CN" sz="1400" dirty="0">
                <a:solidFill>
                  <a:prstClr val="white"/>
                </a:solidFill>
                <a:latin typeface="Arial" panose="020B0604020202020204" pitchFamily="34" charset="0"/>
                <a:ea typeface="微软雅黑" panose="020B0503020204020204" charset="-122"/>
                <a:sym typeface="Arial" panose="020B0604020202020204" pitchFamily="34" charset="0"/>
              </a:rPr>
              <a:t>5</a:t>
            </a:r>
            <a:endParaRPr lang="en-US" altLang="zh-CN" sz="1400" dirty="0">
              <a:solidFill>
                <a:prstClr val="white"/>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451485" y="1510030"/>
            <a:ext cx="5187950" cy="4569460"/>
          </a:xfrm>
          <a:prstGeom prst="rect">
            <a:avLst/>
          </a:prstGeom>
          <a:noFill/>
        </p:spPr>
        <p:txBody>
          <a:bodyPr wrap="square" rtlCol="0">
            <a:spAutoFit/>
          </a:bodyPr>
          <a:lstStyle/>
          <a:p>
            <a:pPr>
              <a:lnSpc>
                <a:spcPct val="150000"/>
              </a:lnSpc>
            </a:pPr>
            <a:r>
              <a:rPr lang="en-US" sz="1800" b="1" spc="300" dirty="0" smtClean="0">
                <a:solidFill>
                  <a:schemeClr val="tx2"/>
                </a:solidFill>
                <a:latin typeface="黑体" panose="02010609060101010101" charset="-122"/>
                <a:ea typeface="黑体" panose="02010609060101010101" charset="-122"/>
              </a:rPr>
              <a:t>（一）收款凭证的编制要求</a:t>
            </a:r>
            <a:endParaRPr lang="en-US" sz="1800" b="1"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收款凭证左上角的“借方科目”按收款的性质填写“库存现金”或“银行存款”；日期填写的是编制本凭证的日期；右上角填写编制收款凭证的顺序号；“摘要”填写对所记录的经济业务的简要说明；“贷方科目”填写与收入库存现金或银行存款相对应的会计科目；“记账”是指该凭证已登记账簿的标记，防止经济业务事项重记或漏记；“金额”是指该项经济业务事项的发生额；该凭证右边“附件　张”是指本记账凭证所附原始凭证的张数；最下边分别由有关人员签章，以明确经济责任。</a:t>
            </a:r>
            <a:endParaRPr lang="en-US" sz="1600" spc="300" dirty="0" smtClean="0">
              <a:solidFill>
                <a:schemeClr val="tx2"/>
              </a:solidFill>
              <a:latin typeface="黑体" panose="02010609060101010101" charset="-122"/>
              <a:ea typeface="黑体" panose="02010609060101010101" charset="-122"/>
            </a:endParaRPr>
          </a:p>
        </p:txBody>
      </p:sp>
      <p:sp>
        <p:nvSpPr>
          <p:cNvPr id="25" name="文本框 2"/>
          <p:cNvSpPr txBox="1"/>
          <p:nvPr/>
        </p:nvSpPr>
        <p:spPr>
          <a:xfrm>
            <a:off x="899795" y="599440"/>
            <a:ext cx="371411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三、收款凭证的填制</a:t>
            </a:r>
            <a:endParaRPr lang="zh-CN" altLang="en-US" sz="2600" dirty="0">
              <a:latin typeface="黑体" panose="02010609060101010101" charset="-122"/>
              <a:ea typeface="黑体" panose="02010609060101010101" charset="-122"/>
            </a:endParaRPr>
          </a:p>
        </p:txBody>
      </p:sp>
      <p:pic>
        <p:nvPicPr>
          <p:cNvPr id="3" name="图片 2"/>
          <p:cNvPicPr>
            <a:picLocks noChangeAspect="1"/>
          </p:cNvPicPr>
          <p:nvPr/>
        </p:nvPicPr>
        <p:blipFill>
          <a:blip r:embed="rId1"/>
          <a:stretch>
            <a:fillRect/>
          </a:stretch>
        </p:blipFill>
        <p:spPr>
          <a:xfrm>
            <a:off x="5797550" y="2114550"/>
            <a:ext cx="5509895" cy="32854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459105" y="1600835"/>
            <a:ext cx="6181090" cy="4246245"/>
          </a:xfrm>
          <a:prstGeom prst="rect">
            <a:avLst/>
          </a:prstGeom>
          <a:noFill/>
        </p:spPr>
        <p:txBody>
          <a:bodyPr wrap="square" rtlCol="0">
            <a:spAutoFit/>
          </a:bodyPr>
          <a:lstStyle/>
          <a:p>
            <a:pPr>
              <a:lnSpc>
                <a:spcPct val="150000"/>
              </a:lnSpc>
            </a:pPr>
            <a:r>
              <a:rPr lang="en-US" sz="1800" b="1" spc="300" dirty="0" smtClean="0">
                <a:solidFill>
                  <a:schemeClr val="tx2"/>
                </a:solidFill>
                <a:latin typeface="黑体" panose="02010609060101010101" charset="-122"/>
                <a:ea typeface="黑体" panose="02010609060101010101" charset="-122"/>
              </a:rPr>
              <a:t>（二）收款凭证的编制举例</a:t>
            </a:r>
            <a:endParaRPr lang="en-US" sz="1800" b="1" spc="300" dirty="0" smtClean="0">
              <a:solidFill>
                <a:schemeClr val="tx2"/>
              </a:solidFill>
              <a:latin typeface="黑体" panose="02010609060101010101" charset="-122"/>
              <a:ea typeface="黑体" panose="02010609060101010101" charset="-122"/>
            </a:endParaRPr>
          </a:p>
          <a:p>
            <a:pPr>
              <a:lnSpc>
                <a:spcPct val="150000"/>
              </a:lnSpc>
            </a:pPr>
            <a:r>
              <a:rPr lang="en-US" sz="1800" spc="300" dirty="0" smtClean="0">
                <a:solidFill>
                  <a:schemeClr val="tx2"/>
                </a:solidFill>
                <a:latin typeface="黑体" panose="02010609060101010101" charset="-122"/>
                <a:ea typeface="黑体" panose="02010609060101010101" charset="-122"/>
              </a:rPr>
              <a:t>1. 资料</a:t>
            </a:r>
            <a:endParaRPr lang="en-US" sz="1800" spc="300" dirty="0" smtClean="0">
              <a:solidFill>
                <a:schemeClr val="tx2"/>
              </a:solidFill>
              <a:latin typeface="黑体" panose="02010609060101010101" charset="-122"/>
              <a:ea typeface="黑体" panose="02010609060101010101" charset="-122"/>
            </a:endParaRPr>
          </a:p>
          <a:p>
            <a:pPr>
              <a:lnSpc>
                <a:spcPct val="150000"/>
              </a:lnSpc>
            </a:pPr>
            <a:r>
              <a:rPr lang="en-US" sz="1800" spc="300" dirty="0" smtClean="0">
                <a:solidFill>
                  <a:schemeClr val="tx2"/>
                </a:solidFill>
                <a:latin typeface="黑体" panose="02010609060101010101" charset="-122"/>
                <a:ea typeface="黑体" panose="02010609060101010101" charset="-122"/>
              </a:rPr>
              <a:t>北京百佳乐食品厂 2020 年 12 月 16 日开出增值税专用发票，向超市发连锁超市销售库存曲奇饼干 5 000 箱，单位售价 210 元，共计 1 050 000 元，增值税销项税税额 136 500 元，商品已经发出，收到超市的转账支票一张，当日存入银行。该批饼干的单位成本为 110 元。该笔经济业务相关的原始凭证有增值税发票和银行进账单，如表 4 - 6 和表 4 - 7 所示。</a:t>
            </a:r>
            <a:endParaRPr lang="en-US" sz="1800" spc="300" dirty="0" smtClean="0">
              <a:solidFill>
                <a:schemeClr val="tx2"/>
              </a:solidFill>
              <a:latin typeface="黑体" panose="02010609060101010101" charset="-122"/>
              <a:ea typeface="黑体" panose="02010609060101010101" charset="-122"/>
            </a:endParaRPr>
          </a:p>
        </p:txBody>
      </p:sp>
      <p:sp>
        <p:nvSpPr>
          <p:cNvPr id="25" name="文本框 2"/>
          <p:cNvSpPr txBox="1"/>
          <p:nvPr/>
        </p:nvSpPr>
        <p:spPr>
          <a:xfrm>
            <a:off x="899795" y="362585"/>
            <a:ext cx="371411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三、收款凭证的填制</a:t>
            </a:r>
            <a:endParaRPr lang="zh-CN" altLang="en-US" sz="2600" dirty="0">
              <a:latin typeface="黑体" panose="02010609060101010101" charset="-122"/>
              <a:ea typeface="黑体" panose="02010609060101010101" charset="-122"/>
            </a:endParaRPr>
          </a:p>
        </p:txBody>
      </p:sp>
      <p:pic>
        <p:nvPicPr>
          <p:cNvPr id="2" name="图片 1"/>
          <p:cNvPicPr>
            <a:picLocks noChangeAspect="1"/>
          </p:cNvPicPr>
          <p:nvPr/>
        </p:nvPicPr>
        <p:blipFill>
          <a:blip r:embed="rId1"/>
          <a:stretch>
            <a:fillRect/>
          </a:stretch>
        </p:blipFill>
        <p:spPr>
          <a:xfrm>
            <a:off x="6866890" y="1306830"/>
            <a:ext cx="4578985" cy="2481580"/>
          </a:xfrm>
          <a:prstGeom prst="rect">
            <a:avLst/>
          </a:prstGeom>
        </p:spPr>
      </p:pic>
      <p:pic>
        <p:nvPicPr>
          <p:cNvPr id="4" name="图片 3"/>
          <p:cNvPicPr>
            <a:picLocks noChangeAspect="1"/>
          </p:cNvPicPr>
          <p:nvPr/>
        </p:nvPicPr>
        <p:blipFill>
          <a:blip r:embed="rId2"/>
          <a:stretch>
            <a:fillRect/>
          </a:stretch>
        </p:blipFill>
        <p:spPr>
          <a:xfrm>
            <a:off x="6936105" y="3963035"/>
            <a:ext cx="4732020" cy="25527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342265" y="1306830"/>
            <a:ext cx="11008360" cy="4661535"/>
          </a:xfrm>
          <a:prstGeom prst="rect">
            <a:avLst/>
          </a:prstGeom>
          <a:noFill/>
        </p:spPr>
        <p:txBody>
          <a:bodyPr wrap="square" rtlCol="0">
            <a:spAutoFit/>
          </a:bodyPr>
          <a:lstStyle/>
          <a:p>
            <a:pPr>
              <a:lnSpc>
                <a:spcPct val="150000"/>
              </a:lnSpc>
            </a:pPr>
            <a:r>
              <a:rPr lang="en-US" sz="1800" b="1" spc="300" dirty="0" smtClean="0">
                <a:solidFill>
                  <a:schemeClr val="tx2"/>
                </a:solidFill>
                <a:latin typeface="黑体" panose="02010609060101010101" charset="-122"/>
                <a:ea typeface="黑体" panose="02010609060101010101" charset="-122"/>
              </a:rPr>
              <a:t>（二）收款凭证的编制举例</a:t>
            </a:r>
            <a:endParaRPr lang="en-US" sz="1800" b="1" spc="300" dirty="0" smtClean="0">
              <a:solidFill>
                <a:schemeClr val="tx2"/>
              </a:solidFill>
              <a:latin typeface="黑体" panose="02010609060101010101" charset="-122"/>
              <a:ea typeface="黑体" panose="02010609060101010101" charset="-122"/>
            </a:endParaRPr>
          </a:p>
          <a:p>
            <a:pPr>
              <a:lnSpc>
                <a:spcPct val="150000"/>
              </a:lnSpc>
            </a:pPr>
            <a:r>
              <a:rPr lang="en-US" sz="1800" spc="300" dirty="0" smtClean="0">
                <a:solidFill>
                  <a:schemeClr val="tx2"/>
                </a:solidFill>
                <a:latin typeface="黑体" panose="02010609060101010101" charset="-122"/>
                <a:ea typeface="黑体" panose="02010609060101010101" charset="-122"/>
              </a:rPr>
              <a:t>2. 工作行动</a:t>
            </a:r>
            <a:endParaRPr lang="en-US" sz="1800" spc="300" dirty="0" smtClean="0">
              <a:solidFill>
                <a:schemeClr val="tx2"/>
              </a:solidFill>
              <a:latin typeface="黑体" panose="02010609060101010101" charset="-122"/>
              <a:ea typeface="黑体" panose="02010609060101010101" charset="-122"/>
            </a:endParaRPr>
          </a:p>
          <a:p>
            <a:pPr>
              <a:lnSpc>
                <a:spcPct val="150000"/>
              </a:lnSpc>
            </a:pPr>
            <a:r>
              <a:rPr lang="en-US" sz="1800" spc="300" dirty="0" smtClean="0">
                <a:solidFill>
                  <a:schemeClr val="tx2"/>
                </a:solidFill>
                <a:latin typeface="黑体" panose="02010609060101010101" charset="-122"/>
                <a:ea typeface="黑体" panose="02010609060101010101" charset="-122"/>
              </a:rPr>
              <a:t>（1）根据原始凭证判断经济业务涉及的账户以及账户之间的对应关系，编制会计分录如下。</a:t>
            </a:r>
            <a:endParaRPr lang="en-US" sz="1800" spc="300" dirty="0" smtClean="0">
              <a:solidFill>
                <a:schemeClr val="tx2"/>
              </a:solidFill>
              <a:latin typeface="黑体" panose="02010609060101010101" charset="-122"/>
              <a:ea typeface="黑体" panose="02010609060101010101" charset="-122"/>
            </a:endParaRPr>
          </a:p>
          <a:p>
            <a:pPr>
              <a:lnSpc>
                <a:spcPct val="150000"/>
              </a:lnSpc>
            </a:pPr>
            <a:r>
              <a:rPr lang="en-US" sz="1800" b="1" spc="300" dirty="0" smtClean="0">
                <a:solidFill>
                  <a:schemeClr val="tx2"/>
                </a:solidFill>
                <a:latin typeface="黑体" panose="02010609060101010101" charset="-122"/>
                <a:ea typeface="黑体" panose="02010609060101010101" charset="-122"/>
              </a:rPr>
              <a:t>借：银行存款                                         1 186 500</a:t>
            </a:r>
            <a:endParaRPr lang="en-US" sz="1800" b="1" spc="300" dirty="0" smtClean="0">
              <a:solidFill>
                <a:schemeClr val="tx2"/>
              </a:solidFill>
              <a:latin typeface="黑体" panose="02010609060101010101" charset="-122"/>
              <a:ea typeface="黑体" panose="02010609060101010101" charset="-122"/>
            </a:endParaRPr>
          </a:p>
          <a:p>
            <a:pPr>
              <a:lnSpc>
                <a:spcPct val="150000"/>
              </a:lnSpc>
            </a:pPr>
            <a:r>
              <a:rPr lang="en-US" sz="1800" b="1" spc="300" dirty="0" smtClean="0">
                <a:solidFill>
                  <a:schemeClr val="tx2"/>
                </a:solidFill>
                <a:latin typeface="黑体" panose="02010609060101010101" charset="-122"/>
                <a:ea typeface="黑体" panose="02010609060101010101" charset="-122"/>
              </a:rPr>
              <a:t>   贷：主营业务收入——曲奇饼干                           1 050 000</a:t>
            </a:r>
            <a:endParaRPr lang="en-US" sz="1800" b="1" spc="300" dirty="0" smtClean="0">
              <a:solidFill>
                <a:schemeClr val="tx2"/>
              </a:solidFill>
              <a:latin typeface="黑体" panose="02010609060101010101" charset="-122"/>
              <a:ea typeface="黑体" panose="02010609060101010101" charset="-122"/>
            </a:endParaRPr>
          </a:p>
          <a:p>
            <a:pPr>
              <a:lnSpc>
                <a:spcPct val="150000"/>
              </a:lnSpc>
            </a:pPr>
            <a:r>
              <a:rPr lang="en-US" sz="1800" b="1" spc="300" dirty="0" smtClean="0">
                <a:solidFill>
                  <a:schemeClr val="tx2"/>
                </a:solidFill>
                <a:latin typeface="黑体" panose="02010609060101010101" charset="-122"/>
                <a:ea typeface="黑体" panose="02010609060101010101" charset="-122"/>
              </a:rPr>
              <a:t>       应交税费——应交增值税（销项税额）                  136 500</a:t>
            </a:r>
            <a:endParaRPr lang="en-US" sz="1800" b="1" spc="300" dirty="0" smtClean="0">
              <a:solidFill>
                <a:schemeClr val="tx2"/>
              </a:solidFill>
              <a:latin typeface="黑体" panose="02010609060101010101" charset="-122"/>
              <a:ea typeface="黑体" panose="02010609060101010101" charset="-122"/>
            </a:endParaRPr>
          </a:p>
          <a:p>
            <a:pPr>
              <a:lnSpc>
                <a:spcPct val="150000"/>
              </a:lnSpc>
            </a:pPr>
            <a:r>
              <a:rPr lang="en-US" sz="1800" spc="300" dirty="0" smtClean="0">
                <a:solidFill>
                  <a:schemeClr val="tx2"/>
                </a:solidFill>
                <a:latin typeface="黑体" panose="02010609060101010101" charset="-122"/>
                <a:ea typeface="黑体" panose="02010609060101010101" charset="-122"/>
              </a:rPr>
              <a:t>（2）根据经济业务的类型选择需要编制的记账凭证：因为该笔业务涉及银行存款的增加，所以需要编制收款凭证。</a:t>
            </a:r>
            <a:endParaRPr lang="en-US" sz="1800" spc="300" dirty="0" smtClean="0">
              <a:solidFill>
                <a:schemeClr val="tx2"/>
              </a:solidFill>
              <a:latin typeface="黑体" panose="02010609060101010101" charset="-122"/>
              <a:ea typeface="黑体" panose="02010609060101010101" charset="-122"/>
            </a:endParaRPr>
          </a:p>
          <a:p>
            <a:pPr>
              <a:lnSpc>
                <a:spcPct val="150000"/>
              </a:lnSpc>
            </a:pPr>
            <a:r>
              <a:rPr lang="en-US" sz="1800" spc="300" dirty="0" smtClean="0">
                <a:solidFill>
                  <a:schemeClr val="tx2"/>
                </a:solidFill>
                <a:latin typeface="黑体" panose="02010609060101010101" charset="-122"/>
                <a:ea typeface="黑体" panose="02010609060101010101" charset="-122"/>
              </a:rPr>
              <a:t>（3）按照收款凭证的编制要求及经济业务的具体内容，逐项填写相关项目：左上角“借方科目”应填写“银行存款”；凭证内部“贷方科目”分别填写“主营业务收入”和“应交税费”；合计金额前填入人民币符号“￥”。</a:t>
            </a:r>
            <a:endParaRPr lang="en-US" sz="1800" spc="300" dirty="0" smtClean="0">
              <a:solidFill>
                <a:schemeClr val="tx2"/>
              </a:solidFill>
              <a:latin typeface="黑体" panose="02010609060101010101" charset="-122"/>
              <a:ea typeface="黑体" panose="02010609060101010101" charset="-122"/>
            </a:endParaRPr>
          </a:p>
        </p:txBody>
      </p:sp>
      <p:sp>
        <p:nvSpPr>
          <p:cNvPr id="25" name="文本框 2"/>
          <p:cNvSpPr txBox="1"/>
          <p:nvPr/>
        </p:nvSpPr>
        <p:spPr>
          <a:xfrm>
            <a:off x="899795" y="362585"/>
            <a:ext cx="371411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三、收款凭证的填制</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342265" y="1306830"/>
            <a:ext cx="11008360" cy="1337945"/>
          </a:xfrm>
          <a:prstGeom prst="rect">
            <a:avLst/>
          </a:prstGeom>
          <a:noFill/>
        </p:spPr>
        <p:txBody>
          <a:bodyPr wrap="square" rtlCol="0">
            <a:spAutoFit/>
          </a:bodyPr>
          <a:lstStyle/>
          <a:p>
            <a:pPr>
              <a:lnSpc>
                <a:spcPct val="150000"/>
              </a:lnSpc>
            </a:pPr>
            <a:r>
              <a:rPr lang="en-US" sz="1800" b="1" spc="300" dirty="0" smtClean="0">
                <a:solidFill>
                  <a:schemeClr val="tx2"/>
                </a:solidFill>
                <a:latin typeface="黑体" panose="02010609060101010101" charset="-122"/>
                <a:ea typeface="黑体" panose="02010609060101010101" charset="-122"/>
              </a:rPr>
              <a:t>（二）收款凭证的编制举例</a:t>
            </a:r>
            <a:endParaRPr lang="en-US" sz="1800" b="1" spc="300" dirty="0" smtClean="0">
              <a:solidFill>
                <a:schemeClr val="tx2"/>
              </a:solidFill>
              <a:latin typeface="黑体" panose="02010609060101010101" charset="-122"/>
              <a:ea typeface="黑体" panose="02010609060101010101" charset="-122"/>
            </a:endParaRPr>
          </a:p>
          <a:p>
            <a:pPr>
              <a:lnSpc>
                <a:spcPct val="150000"/>
              </a:lnSpc>
            </a:pPr>
            <a:r>
              <a:rPr lang="en-US" sz="1800" spc="300" dirty="0" smtClean="0">
                <a:solidFill>
                  <a:schemeClr val="tx2"/>
                </a:solidFill>
                <a:latin typeface="黑体" panose="02010609060101010101" charset="-122"/>
                <a:ea typeface="黑体" panose="02010609060101010101" charset="-122"/>
              </a:rPr>
              <a:t>3. 工作成果</a:t>
            </a:r>
            <a:endParaRPr lang="en-US" sz="1800" spc="300" dirty="0" smtClean="0">
              <a:solidFill>
                <a:schemeClr val="tx2"/>
              </a:solidFill>
              <a:latin typeface="黑体" panose="02010609060101010101" charset="-122"/>
              <a:ea typeface="黑体" panose="02010609060101010101" charset="-122"/>
            </a:endParaRPr>
          </a:p>
          <a:p>
            <a:pPr>
              <a:lnSpc>
                <a:spcPct val="150000"/>
              </a:lnSpc>
            </a:pPr>
            <a:r>
              <a:rPr lang="en-US" sz="1800" spc="300" dirty="0" smtClean="0">
                <a:solidFill>
                  <a:schemeClr val="tx2"/>
                </a:solidFill>
                <a:latin typeface="黑体" panose="02010609060101010101" charset="-122"/>
                <a:ea typeface="黑体" panose="02010609060101010101" charset="-122"/>
              </a:rPr>
              <a:t>编制完成的收款凭证如表 4 - 8 所示。</a:t>
            </a:r>
            <a:endParaRPr lang="en-US" sz="1800" spc="300" dirty="0" smtClean="0">
              <a:solidFill>
                <a:schemeClr val="tx2"/>
              </a:solidFill>
              <a:latin typeface="黑体" panose="02010609060101010101" charset="-122"/>
              <a:ea typeface="黑体" panose="02010609060101010101" charset="-122"/>
            </a:endParaRPr>
          </a:p>
        </p:txBody>
      </p:sp>
      <p:sp>
        <p:nvSpPr>
          <p:cNvPr id="25" name="文本框 2"/>
          <p:cNvSpPr txBox="1"/>
          <p:nvPr/>
        </p:nvSpPr>
        <p:spPr>
          <a:xfrm>
            <a:off x="899795" y="362585"/>
            <a:ext cx="371411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三、收款凭证的填制</a:t>
            </a:r>
            <a:endParaRPr lang="zh-CN" altLang="en-US" sz="2600" dirty="0">
              <a:latin typeface="黑体" panose="02010609060101010101" charset="-122"/>
              <a:ea typeface="黑体" panose="02010609060101010101" charset="-122"/>
            </a:endParaRPr>
          </a:p>
        </p:txBody>
      </p:sp>
      <p:pic>
        <p:nvPicPr>
          <p:cNvPr id="2" name="图片 1"/>
          <p:cNvPicPr>
            <a:picLocks noChangeAspect="1"/>
          </p:cNvPicPr>
          <p:nvPr/>
        </p:nvPicPr>
        <p:blipFill>
          <a:blip r:embed="rId1"/>
          <a:stretch>
            <a:fillRect/>
          </a:stretch>
        </p:blipFill>
        <p:spPr>
          <a:xfrm>
            <a:off x="2576830" y="2644775"/>
            <a:ext cx="7490460" cy="3721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p:cNvSpPr/>
          <p:nvPr/>
        </p:nvSpPr>
        <p:spPr>
          <a:xfrm>
            <a:off x="5716905" y="1905635"/>
            <a:ext cx="5088255" cy="3507740"/>
          </a:xfrm>
          <a:prstGeom prst="rect">
            <a:avLst/>
          </a:prstGeom>
        </p:spPr>
        <p:txBody>
          <a:bodyPr wrap="square">
            <a:spAutoFit/>
          </a:bodyPr>
          <a:lstStyle/>
          <a:p>
            <a:pPr lvl="0" algn="just" fontAlgn="auto">
              <a:lnSpc>
                <a:spcPct val="150000"/>
              </a:lnSpc>
              <a:spcBef>
                <a:spcPts val="0"/>
              </a:spcBef>
              <a:spcAft>
                <a:spcPts val="0"/>
              </a:spcAft>
              <a:defRPr/>
            </a:pPr>
            <a:r>
              <a:rPr sz="1800" b="1" dirty="0">
                <a:solidFill>
                  <a:schemeClr val="tx1">
                    <a:lumMod val="65000"/>
                    <a:lumOff val="35000"/>
                  </a:schemeClr>
                </a:solidFill>
                <a:latin typeface="+mn-ea"/>
                <a:ea typeface="+mn-ea"/>
                <a:cs typeface="Calibri" panose="020F0502020204030204" pitchFamily="34" charset="0"/>
              </a:rPr>
              <a:t>（一）付款凭证的编制要求</a:t>
            </a:r>
            <a:endParaRPr sz="1800" b="1" dirty="0">
              <a:solidFill>
                <a:schemeClr val="tx1">
                  <a:lumMod val="65000"/>
                  <a:lumOff val="35000"/>
                </a:schemeClr>
              </a:solidFill>
              <a:latin typeface="+mn-ea"/>
              <a:ea typeface="+mn-ea"/>
              <a:cs typeface="Calibri" panose="020F0502020204030204" pitchFamily="34" charset="0"/>
            </a:endParaRPr>
          </a:p>
          <a:p>
            <a:pPr lvl="0" algn="just" fontAlgn="auto">
              <a:lnSpc>
                <a:spcPct val="150000"/>
              </a:lnSpc>
              <a:spcBef>
                <a:spcPts val="0"/>
              </a:spcBef>
              <a:spcAft>
                <a:spcPts val="0"/>
              </a:spcAft>
              <a:defRPr/>
            </a:pPr>
            <a:r>
              <a:rPr sz="1600" dirty="0">
                <a:solidFill>
                  <a:schemeClr val="tx1">
                    <a:lumMod val="65000"/>
                    <a:lumOff val="35000"/>
                  </a:schemeClr>
                </a:solidFill>
                <a:latin typeface="+mn-ea"/>
                <a:ea typeface="+mn-ea"/>
                <a:cs typeface="Calibri" panose="020F0502020204030204" pitchFamily="34" charset="0"/>
              </a:rPr>
              <a:t>付款凭证的编制方法与收款凭证基本相同，只是左上角由“借方科目”换为“贷方科目”，凭证中间的“贷方科目”换为“借方科目”。</a:t>
            </a:r>
            <a:endParaRPr sz="1600" dirty="0">
              <a:solidFill>
                <a:schemeClr val="tx1">
                  <a:lumMod val="65000"/>
                  <a:lumOff val="35000"/>
                </a:schemeClr>
              </a:solidFill>
              <a:latin typeface="+mn-ea"/>
              <a:ea typeface="+mn-ea"/>
              <a:cs typeface="Calibri" panose="020F0502020204030204" pitchFamily="34" charset="0"/>
            </a:endParaRPr>
          </a:p>
          <a:p>
            <a:pPr lvl="0" algn="just" fontAlgn="auto">
              <a:lnSpc>
                <a:spcPct val="150000"/>
              </a:lnSpc>
              <a:spcBef>
                <a:spcPts val="0"/>
              </a:spcBef>
              <a:spcAft>
                <a:spcPts val="0"/>
              </a:spcAft>
              <a:defRPr/>
            </a:pPr>
            <a:r>
              <a:rPr sz="1800" b="1" dirty="0">
                <a:solidFill>
                  <a:schemeClr val="tx1">
                    <a:lumMod val="65000"/>
                    <a:lumOff val="35000"/>
                  </a:schemeClr>
                </a:solidFill>
                <a:latin typeface="+mn-ea"/>
                <a:ea typeface="+mn-ea"/>
                <a:cs typeface="Calibri" panose="020F0502020204030204" pitchFamily="34" charset="0"/>
              </a:rPr>
              <a:t>（二）付款凭证的编制举例</a:t>
            </a:r>
            <a:endParaRPr sz="1800" b="1" dirty="0">
              <a:solidFill>
                <a:schemeClr val="tx1">
                  <a:lumMod val="65000"/>
                  <a:lumOff val="35000"/>
                </a:schemeClr>
              </a:solidFill>
              <a:latin typeface="+mn-ea"/>
              <a:ea typeface="+mn-ea"/>
              <a:cs typeface="Calibri" panose="020F0502020204030204" pitchFamily="34" charset="0"/>
            </a:endParaRPr>
          </a:p>
          <a:p>
            <a:pPr lvl="0" algn="just" fontAlgn="auto">
              <a:lnSpc>
                <a:spcPct val="150000"/>
              </a:lnSpc>
              <a:spcBef>
                <a:spcPts val="0"/>
              </a:spcBef>
              <a:spcAft>
                <a:spcPts val="0"/>
              </a:spcAft>
              <a:defRPr/>
            </a:pPr>
            <a:r>
              <a:rPr sz="1600" dirty="0">
                <a:solidFill>
                  <a:schemeClr val="tx1">
                    <a:lumMod val="65000"/>
                    <a:lumOff val="35000"/>
                  </a:schemeClr>
                </a:solidFill>
                <a:latin typeface="+mn-ea"/>
                <a:ea typeface="+mn-ea"/>
                <a:cs typeface="Calibri" panose="020F0502020204030204" pitchFamily="34" charset="0"/>
              </a:rPr>
              <a:t>1. 资料</a:t>
            </a:r>
            <a:endParaRPr sz="1600" dirty="0">
              <a:solidFill>
                <a:schemeClr val="tx1">
                  <a:lumMod val="65000"/>
                  <a:lumOff val="35000"/>
                </a:schemeClr>
              </a:solidFill>
              <a:latin typeface="+mn-ea"/>
              <a:ea typeface="+mn-ea"/>
              <a:cs typeface="Calibri" panose="020F0502020204030204" pitchFamily="34" charset="0"/>
            </a:endParaRPr>
          </a:p>
          <a:p>
            <a:pPr lvl="0" algn="just" fontAlgn="auto">
              <a:lnSpc>
                <a:spcPct val="150000"/>
              </a:lnSpc>
              <a:spcBef>
                <a:spcPts val="0"/>
              </a:spcBef>
              <a:spcAft>
                <a:spcPts val="0"/>
              </a:spcAft>
              <a:defRPr/>
            </a:pPr>
            <a:r>
              <a:rPr sz="1600" dirty="0">
                <a:solidFill>
                  <a:schemeClr val="tx1">
                    <a:lumMod val="65000"/>
                    <a:lumOff val="35000"/>
                  </a:schemeClr>
                </a:solidFill>
                <a:latin typeface="+mn-ea"/>
                <a:ea typeface="+mn-ea"/>
                <a:cs typeface="Calibri" panose="020F0502020204030204" pitchFamily="34" charset="0"/>
              </a:rPr>
              <a:t>北京百佳乐食品厂 2020 年 12 月 31 日签发现金支票，提取库存现金 5 000 元备用。该笔经济业务相关的原始凭证有支票存根，如表 4 - 9 所示。</a:t>
            </a:r>
            <a:endParaRPr sz="1600" dirty="0">
              <a:solidFill>
                <a:schemeClr val="tx1">
                  <a:lumMod val="65000"/>
                  <a:lumOff val="35000"/>
                </a:schemeClr>
              </a:solidFill>
              <a:latin typeface="+mn-ea"/>
              <a:ea typeface="+mn-ea"/>
              <a:cs typeface="Calibri" panose="020F0502020204030204" pitchFamily="34" charset="0"/>
            </a:endParaRPr>
          </a:p>
        </p:txBody>
      </p:sp>
      <p:sp>
        <p:nvSpPr>
          <p:cNvPr id="25" name="文本框 2"/>
          <p:cNvSpPr txBox="1"/>
          <p:nvPr/>
        </p:nvSpPr>
        <p:spPr>
          <a:xfrm>
            <a:off x="885825" y="599440"/>
            <a:ext cx="453961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四、付款凭证的填制</a:t>
            </a:r>
            <a:endParaRPr lang="zh-CN" altLang="en-US" sz="2600" dirty="0">
              <a:latin typeface="黑体" panose="02010609060101010101" charset="-122"/>
              <a:ea typeface="黑体" panose="02010609060101010101" charset="-122"/>
            </a:endParaRPr>
          </a:p>
        </p:txBody>
      </p:sp>
      <p:pic>
        <p:nvPicPr>
          <p:cNvPr id="2" name="图片 1"/>
          <p:cNvPicPr>
            <a:picLocks noChangeAspect="1"/>
          </p:cNvPicPr>
          <p:nvPr/>
        </p:nvPicPr>
        <p:blipFill>
          <a:blip r:embed="rId1"/>
          <a:stretch>
            <a:fillRect/>
          </a:stretch>
        </p:blipFill>
        <p:spPr>
          <a:xfrm>
            <a:off x="1830705" y="1753235"/>
            <a:ext cx="3230880" cy="3962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885824" y="1925475"/>
            <a:ext cx="10874375" cy="4210687"/>
            <a:chOff x="-579289" y="2939865"/>
            <a:chExt cx="11495039" cy="3177676"/>
          </a:xfrm>
        </p:grpSpPr>
        <p:pic>
          <p:nvPicPr>
            <p:cNvPr id="48" name="图片 47"/>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579289" y="2939865"/>
              <a:ext cx="5720669" cy="3124331"/>
            </a:xfrm>
            <a:custGeom>
              <a:avLst/>
              <a:gdLst>
                <a:gd name="connsiteX0" fmla="*/ 0 w 4491746"/>
                <a:gd name="connsiteY0" fmla="*/ 0 h 2987040"/>
                <a:gd name="connsiteX1" fmla="*/ 4491746 w 4491746"/>
                <a:gd name="connsiteY1" fmla="*/ 0 h 2987040"/>
                <a:gd name="connsiteX2" fmla="*/ 4491746 w 4491746"/>
                <a:gd name="connsiteY2" fmla="*/ 2987040 h 2987040"/>
                <a:gd name="connsiteX3" fmla="*/ 0 w 4491746"/>
                <a:gd name="connsiteY3" fmla="*/ 2987040 h 2987040"/>
              </a:gdLst>
              <a:ahLst/>
              <a:cxnLst>
                <a:cxn ang="0">
                  <a:pos x="connsiteX0" y="connsiteY0"/>
                </a:cxn>
                <a:cxn ang="0">
                  <a:pos x="connsiteX1" y="connsiteY1"/>
                </a:cxn>
                <a:cxn ang="0">
                  <a:pos x="connsiteX2" y="connsiteY2"/>
                </a:cxn>
                <a:cxn ang="0">
                  <a:pos x="connsiteX3" y="connsiteY3"/>
                </a:cxn>
              </a:cxnLst>
              <a:rect l="l" t="t" r="r" b="b"/>
              <a:pathLst>
                <a:path w="4491746" h="2987040">
                  <a:moveTo>
                    <a:pt x="0" y="0"/>
                  </a:moveTo>
                  <a:lnTo>
                    <a:pt x="4491746" y="0"/>
                  </a:lnTo>
                  <a:lnTo>
                    <a:pt x="4491746" y="2987040"/>
                  </a:lnTo>
                  <a:lnTo>
                    <a:pt x="0" y="2987040"/>
                  </a:lnTo>
                  <a:close/>
                </a:path>
              </a:pathLst>
            </a:custGeom>
          </p:spPr>
        </p:pic>
        <p:sp>
          <p:nvSpPr>
            <p:cNvPr id="49" name="矩形 48"/>
            <p:cNvSpPr/>
            <p:nvPr/>
          </p:nvSpPr>
          <p:spPr>
            <a:xfrm>
              <a:off x="5654546" y="2982516"/>
              <a:ext cx="5261204" cy="3135025"/>
            </a:xfrm>
            <a:prstGeom prst="rect">
              <a:avLst/>
            </a:prstGeom>
          </p:spPr>
          <p:txBody>
            <a:bodyPr wrap="square">
              <a:spAutoFit/>
            </a:bodyPr>
            <a:lstStyle/>
            <a:p>
              <a:pPr lvl="0" algn="just" fontAlgn="auto">
                <a:lnSpc>
                  <a:spcPct val="150000"/>
                </a:lnSpc>
                <a:spcBef>
                  <a:spcPts val="0"/>
                </a:spcBef>
                <a:spcAft>
                  <a:spcPts val="0"/>
                </a:spcAft>
                <a:defRPr/>
              </a:pPr>
              <a:r>
                <a:rPr sz="1600" dirty="0">
                  <a:solidFill>
                    <a:schemeClr val="tx1">
                      <a:lumMod val="65000"/>
                      <a:lumOff val="35000"/>
                    </a:schemeClr>
                  </a:solidFill>
                  <a:latin typeface="+mn-ea"/>
                  <a:ea typeface="+mn-ea"/>
                  <a:cs typeface="Calibri" panose="020F0502020204030204" pitchFamily="34" charset="0"/>
                </a:rPr>
                <a:t>2. 工作行动</a:t>
              </a:r>
              <a:endParaRPr sz="1600" dirty="0">
                <a:solidFill>
                  <a:schemeClr val="tx1">
                    <a:lumMod val="65000"/>
                    <a:lumOff val="35000"/>
                  </a:schemeClr>
                </a:solidFill>
                <a:latin typeface="+mn-ea"/>
                <a:ea typeface="+mn-ea"/>
                <a:cs typeface="Calibri" panose="020F0502020204030204" pitchFamily="34" charset="0"/>
              </a:endParaRPr>
            </a:p>
            <a:p>
              <a:pPr lvl="0" algn="just" fontAlgn="auto">
                <a:lnSpc>
                  <a:spcPct val="150000"/>
                </a:lnSpc>
                <a:spcBef>
                  <a:spcPts val="0"/>
                </a:spcBef>
                <a:spcAft>
                  <a:spcPts val="0"/>
                </a:spcAft>
                <a:defRPr/>
              </a:pPr>
              <a:r>
                <a:rPr sz="1600" dirty="0">
                  <a:solidFill>
                    <a:schemeClr val="tx1">
                      <a:lumMod val="65000"/>
                      <a:lumOff val="35000"/>
                    </a:schemeClr>
                  </a:solidFill>
                  <a:latin typeface="+mn-ea"/>
                  <a:ea typeface="+mn-ea"/>
                  <a:cs typeface="Calibri" panose="020F0502020204030204" pitchFamily="34" charset="0"/>
                </a:rPr>
                <a:t>（1）根据原始凭证判断经济业务涉及的账户及账户之间的对应关系，编制会计分录如下。</a:t>
              </a:r>
              <a:endParaRPr sz="1600" dirty="0">
                <a:solidFill>
                  <a:schemeClr val="tx1">
                    <a:lumMod val="65000"/>
                    <a:lumOff val="35000"/>
                  </a:schemeClr>
                </a:solidFill>
                <a:latin typeface="+mn-ea"/>
                <a:ea typeface="+mn-ea"/>
                <a:cs typeface="Calibri" panose="020F0502020204030204" pitchFamily="34" charset="0"/>
              </a:endParaRPr>
            </a:p>
            <a:p>
              <a:pPr lvl="0" algn="just" fontAlgn="auto">
                <a:lnSpc>
                  <a:spcPct val="150000"/>
                </a:lnSpc>
                <a:spcBef>
                  <a:spcPts val="0"/>
                </a:spcBef>
                <a:spcAft>
                  <a:spcPts val="0"/>
                </a:spcAft>
                <a:defRPr/>
              </a:pPr>
              <a:r>
                <a:rPr sz="1600" b="1" dirty="0">
                  <a:solidFill>
                    <a:schemeClr val="tx1">
                      <a:lumMod val="65000"/>
                      <a:lumOff val="35000"/>
                    </a:schemeClr>
                  </a:solidFill>
                  <a:latin typeface="+mn-ea"/>
                  <a:ea typeface="+mn-ea"/>
                  <a:cs typeface="Calibri" panose="020F0502020204030204" pitchFamily="34" charset="0"/>
                </a:rPr>
                <a:t>借：库存现金     5 000</a:t>
              </a:r>
              <a:endParaRPr sz="1600" b="1" dirty="0">
                <a:solidFill>
                  <a:schemeClr val="tx1">
                    <a:lumMod val="65000"/>
                    <a:lumOff val="35000"/>
                  </a:schemeClr>
                </a:solidFill>
                <a:latin typeface="+mn-ea"/>
                <a:ea typeface="+mn-ea"/>
                <a:cs typeface="Calibri" panose="020F0502020204030204" pitchFamily="34" charset="0"/>
              </a:endParaRPr>
            </a:p>
            <a:p>
              <a:pPr lvl="0" algn="just" fontAlgn="auto">
                <a:lnSpc>
                  <a:spcPct val="150000"/>
                </a:lnSpc>
                <a:spcBef>
                  <a:spcPts val="0"/>
                </a:spcBef>
                <a:spcAft>
                  <a:spcPts val="0"/>
                </a:spcAft>
                <a:defRPr/>
              </a:pPr>
              <a:r>
                <a:rPr sz="1600" b="1" dirty="0">
                  <a:solidFill>
                    <a:schemeClr val="tx1">
                      <a:lumMod val="65000"/>
                      <a:lumOff val="35000"/>
                    </a:schemeClr>
                  </a:solidFill>
                  <a:latin typeface="+mn-ea"/>
                  <a:ea typeface="+mn-ea"/>
                  <a:cs typeface="Calibri" panose="020F0502020204030204" pitchFamily="34" charset="0"/>
                </a:rPr>
                <a:t>  贷：银行存款   5 000</a:t>
              </a:r>
              <a:endParaRPr sz="1600" b="1" dirty="0">
                <a:solidFill>
                  <a:schemeClr val="tx1">
                    <a:lumMod val="65000"/>
                    <a:lumOff val="35000"/>
                  </a:schemeClr>
                </a:solidFill>
                <a:latin typeface="+mn-ea"/>
                <a:ea typeface="+mn-ea"/>
                <a:cs typeface="Calibri" panose="020F0502020204030204" pitchFamily="34" charset="0"/>
              </a:endParaRPr>
            </a:p>
            <a:p>
              <a:pPr lvl="0" algn="just" fontAlgn="auto">
                <a:lnSpc>
                  <a:spcPct val="150000"/>
                </a:lnSpc>
                <a:spcBef>
                  <a:spcPts val="0"/>
                </a:spcBef>
                <a:spcAft>
                  <a:spcPts val="0"/>
                </a:spcAft>
                <a:defRPr/>
              </a:pPr>
              <a:r>
                <a:rPr sz="1600" dirty="0">
                  <a:solidFill>
                    <a:schemeClr val="tx1">
                      <a:lumMod val="65000"/>
                      <a:lumOff val="35000"/>
                    </a:schemeClr>
                  </a:solidFill>
                  <a:latin typeface="+mn-ea"/>
                  <a:ea typeface="+mn-ea"/>
                  <a:cs typeface="Calibri" panose="020F0502020204030204" pitchFamily="34" charset="0"/>
                </a:rPr>
                <a:t>（2）根据经济业务的类型选择需要编制的记账凭证：因为该笔业务涉及银行存款和库存现金的划转业务，按规定这类业务需要编制付款凭证。</a:t>
              </a:r>
              <a:endParaRPr sz="1600" dirty="0">
                <a:solidFill>
                  <a:schemeClr val="tx1">
                    <a:lumMod val="65000"/>
                    <a:lumOff val="35000"/>
                  </a:schemeClr>
                </a:solidFill>
                <a:latin typeface="+mn-ea"/>
                <a:ea typeface="+mn-ea"/>
                <a:cs typeface="Calibri" panose="020F0502020204030204" pitchFamily="34" charset="0"/>
              </a:endParaRPr>
            </a:p>
            <a:p>
              <a:pPr lvl="0" algn="just" fontAlgn="auto">
                <a:lnSpc>
                  <a:spcPct val="150000"/>
                </a:lnSpc>
                <a:spcBef>
                  <a:spcPts val="0"/>
                </a:spcBef>
                <a:spcAft>
                  <a:spcPts val="0"/>
                </a:spcAft>
                <a:defRPr/>
              </a:pPr>
              <a:r>
                <a:rPr sz="1600" dirty="0">
                  <a:solidFill>
                    <a:schemeClr val="tx1">
                      <a:lumMod val="65000"/>
                      <a:lumOff val="35000"/>
                    </a:schemeClr>
                  </a:solidFill>
                  <a:latin typeface="+mn-ea"/>
                  <a:ea typeface="+mn-ea"/>
                  <a:cs typeface="Calibri" panose="020F0502020204030204" pitchFamily="34" charset="0"/>
                </a:rPr>
                <a:t>（3）按照付款凭证的编制要求及经济业务的具体内容，逐项填写相关项目：左上角“贷方科目”应填写“银行存款”；凭证内部“借方科目”填写“库存现金”。</a:t>
              </a:r>
              <a:endParaRPr sz="1600" dirty="0">
                <a:solidFill>
                  <a:schemeClr val="tx1">
                    <a:lumMod val="65000"/>
                    <a:lumOff val="35000"/>
                  </a:schemeClr>
                </a:solidFill>
                <a:latin typeface="+mn-ea"/>
                <a:ea typeface="+mn-ea"/>
                <a:cs typeface="Calibri" panose="020F0502020204030204" pitchFamily="34" charset="0"/>
              </a:endParaRPr>
            </a:p>
          </p:txBody>
        </p:sp>
      </p:grpSp>
      <p:sp>
        <p:nvSpPr>
          <p:cNvPr id="25" name="文本框 2"/>
          <p:cNvSpPr txBox="1"/>
          <p:nvPr/>
        </p:nvSpPr>
        <p:spPr>
          <a:xfrm>
            <a:off x="885825" y="599440"/>
            <a:ext cx="453961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四、付款凭证的填制</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left)">
                                      <p:cBhvr>
                                        <p:cTn id="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6" name="KSO_Shape"/>
          <p:cNvSpPr/>
          <p:nvPr>
            <p:custDataLst>
              <p:tags r:id="rId1"/>
            </p:custDataLst>
          </p:nvPr>
        </p:nvSpPr>
        <p:spPr>
          <a:xfrm>
            <a:off x="5299692" y="2212906"/>
            <a:ext cx="212718" cy="212718"/>
          </a:xfrm>
          <a:custGeom>
            <a:avLst/>
            <a:gdLst>
              <a:gd name="connsiteX0" fmla="*/ 158628 w 585904"/>
              <a:gd name="connsiteY0" fmla="*/ 130053 h 585904"/>
              <a:gd name="connsiteX1" fmla="*/ 321527 w 585904"/>
              <a:gd name="connsiteY1" fmla="*/ 292952 h 585904"/>
              <a:gd name="connsiteX2" fmla="*/ 158628 w 585904"/>
              <a:gd name="connsiteY2" fmla="*/ 455850 h 585904"/>
              <a:gd name="connsiteX3" fmla="*/ 321527 w 585904"/>
              <a:gd name="connsiteY3" fmla="*/ 455850 h 585904"/>
              <a:gd name="connsiteX4" fmla="*/ 484425 w 585904"/>
              <a:gd name="connsiteY4" fmla="*/ 292952 h 585904"/>
              <a:gd name="connsiteX5" fmla="*/ 321527 w 585904"/>
              <a:gd name="connsiteY5" fmla="*/ 130053 h 585904"/>
              <a:gd name="connsiteX6" fmla="*/ 292952 w 585904"/>
              <a:gd name="connsiteY6" fmla="*/ 0 h 585904"/>
              <a:gd name="connsiteX7" fmla="*/ 585904 w 585904"/>
              <a:gd name="connsiteY7" fmla="*/ 292952 h 585904"/>
              <a:gd name="connsiteX8" fmla="*/ 292952 w 585904"/>
              <a:gd name="connsiteY8" fmla="*/ 585904 h 585904"/>
              <a:gd name="connsiteX9" fmla="*/ 0 w 585904"/>
              <a:gd name="connsiteY9" fmla="*/ 292952 h 585904"/>
              <a:gd name="connsiteX10" fmla="*/ 292952 w 585904"/>
              <a:gd name="connsiteY10" fmla="*/ 0 h 58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5904" h="585904">
                <a:moveTo>
                  <a:pt x="158628" y="130053"/>
                </a:moveTo>
                <a:lnTo>
                  <a:pt x="321527" y="292952"/>
                </a:lnTo>
                <a:lnTo>
                  <a:pt x="158628" y="455850"/>
                </a:lnTo>
                <a:lnTo>
                  <a:pt x="321527" y="455850"/>
                </a:lnTo>
                <a:lnTo>
                  <a:pt x="484425" y="292952"/>
                </a:lnTo>
                <a:lnTo>
                  <a:pt x="321527" y="130053"/>
                </a:ln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27CED7"/>
          </a:solidFill>
          <a:ln w="12700" cap="flat" cmpd="sng" algn="ctr">
            <a:noFill/>
            <a:prstDash val="solid"/>
            <a:miter lim="800000"/>
          </a:ln>
          <a:effectLst/>
        </p:spPr>
        <p:txBody>
          <a:bodyPr anchor="ctr">
            <a:normAutofit fontScale="42500" lnSpcReduction="20000"/>
            <a:scene3d>
              <a:camera prst="orthographicFront"/>
              <a:lightRig rig="threePt" dir="t"/>
            </a:scene3d>
            <a:sp3d contourW="12700">
              <a:contourClr>
                <a:srgbClr val="FFFFFF"/>
              </a:contourClr>
            </a:sp3d>
          </a:bodyPr>
          <a:p>
            <a:pPr algn="ctr">
              <a:defRPr/>
            </a:pPr>
            <a:endParaRPr lang="zh-CN" altLang="en-US">
              <a:solidFill>
                <a:sysClr val="window" lastClr="FFFFFF"/>
              </a:solidFill>
            </a:endParaRPr>
          </a:p>
        </p:txBody>
      </p:sp>
      <p:grpSp>
        <p:nvGrpSpPr>
          <p:cNvPr id="12" name="组合 11"/>
          <p:cNvGrpSpPr/>
          <p:nvPr/>
        </p:nvGrpSpPr>
        <p:grpSpPr>
          <a:xfrm>
            <a:off x="3006725" y="1679575"/>
            <a:ext cx="2484120" cy="4220845"/>
            <a:chOff x="4709" y="2749"/>
            <a:chExt cx="3912" cy="6647"/>
          </a:xfrm>
        </p:grpSpPr>
        <p:sp>
          <p:nvSpPr>
            <p:cNvPr id="3" name="椭圆 2"/>
            <p:cNvSpPr/>
            <p:nvPr>
              <p:custDataLst>
                <p:tags r:id="rId2"/>
              </p:custDataLst>
            </p:nvPr>
          </p:nvSpPr>
          <p:spPr>
            <a:xfrm>
              <a:off x="5517" y="2749"/>
              <a:ext cx="1807" cy="1807"/>
            </a:xfrm>
            <a:prstGeom prst="ellipse">
              <a:avLst/>
            </a:prstGeom>
            <a:gradFill flip="none" rotWithShape="1">
              <a:gsLst>
                <a:gs pos="0">
                  <a:srgbClr val="49C782">
                    <a:lumMod val="60000"/>
                    <a:lumOff val="40000"/>
                  </a:srgbClr>
                </a:gs>
                <a:gs pos="100000">
                  <a:srgbClr val="49C782">
                    <a:lumMod val="75000"/>
                  </a:srgbClr>
                </a:gs>
              </a:gsLst>
              <a:path path="circle">
                <a:fillToRect l="50000" t="50000" r="50000" b="50000"/>
              </a:path>
              <a:tileRect/>
            </a:gradFill>
            <a:ln w="25400" cap="flat" cmpd="sng" algn="ctr">
              <a:noFill/>
              <a:prstDash val="solid"/>
              <a:miter lim="800000"/>
            </a:ln>
            <a:effectLst/>
          </p:spPr>
          <p:txBody>
            <a:bodyPr lIns="0" tIns="0" rIns="0" bIns="0" rtlCol="0" anchor="ctr">
              <a:normAutofit/>
            </a:bodyPr>
            <a:p>
              <a:pPr algn="ctr"/>
              <a:r>
                <a:rPr lang="en-US" altLang="zh-CN" smtClean="0">
                  <a:solidFill>
                    <a:sysClr val="window" lastClr="FFFFFF"/>
                  </a:solidFill>
                  <a:latin typeface="微软雅黑" panose="020B0503020204020204" charset="-122"/>
                  <a:ea typeface="微软雅黑" panose="020B0503020204020204" charset="-122"/>
                  <a:cs typeface="+mn-ea"/>
                </a:rPr>
                <a:t>知识</a:t>
              </a:r>
              <a:endParaRPr lang="en-US" altLang="zh-CN" smtClean="0">
                <a:solidFill>
                  <a:sysClr val="window" lastClr="FFFFFF"/>
                </a:solidFill>
                <a:latin typeface="微软雅黑" panose="020B0503020204020204" charset="-122"/>
                <a:ea typeface="微软雅黑" panose="020B0503020204020204" charset="-122"/>
                <a:cs typeface="+mn-ea"/>
              </a:endParaRPr>
            </a:p>
            <a:p>
              <a:pPr algn="ctr"/>
              <a:r>
                <a:rPr lang="en-US" altLang="zh-CN" smtClean="0">
                  <a:solidFill>
                    <a:sysClr val="window" lastClr="FFFFFF"/>
                  </a:solidFill>
                  <a:latin typeface="微软雅黑" panose="020B0503020204020204" charset="-122"/>
                  <a:ea typeface="微软雅黑" panose="020B0503020204020204" charset="-122"/>
                  <a:cs typeface="+mn-ea"/>
                </a:rPr>
                <a:t>目标</a:t>
              </a:r>
              <a:endParaRPr lang="en-US" altLang="zh-CN" smtClean="0">
                <a:solidFill>
                  <a:sysClr val="window" lastClr="FFFFFF"/>
                </a:solidFill>
                <a:latin typeface="微软雅黑" panose="020B0503020204020204" charset="-122"/>
                <a:ea typeface="微软雅黑" panose="020B0503020204020204" charset="-122"/>
                <a:cs typeface="+mn-ea"/>
              </a:endParaRPr>
            </a:p>
          </p:txBody>
        </p:sp>
        <p:sp>
          <p:nvSpPr>
            <p:cNvPr id="8" name="文本框 7"/>
            <p:cNvSpPr txBox="1"/>
            <p:nvPr>
              <p:custDataLst>
                <p:tags r:id="rId3"/>
              </p:custDataLst>
            </p:nvPr>
          </p:nvSpPr>
          <p:spPr>
            <a:xfrm>
              <a:off x="4709" y="4986"/>
              <a:ext cx="3912" cy="4410"/>
            </a:xfrm>
            <a:prstGeom prst="rect">
              <a:avLst/>
            </a:prstGeom>
            <a:noFill/>
          </p:spPr>
          <p:txBody>
            <a:bodyPr wrap="square" lIns="0" tIns="0" rIns="0" bIns="0" rtlCol="0" anchor="t" anchorCtr="0">
              <a:normAutofit fontScale="80000"/>
            </a:bodyPr>
            <a:p>
              <a:pPr algn="just">
                <a:lnSpc>
                  <a:spcPct val="130000"/>
                </a:lnSpc>
              </a:pPr>
              <a:r>
                <a:rPr lang="zh-CN" altLang="en-US" dirty="0">
                  <a:solidFill>
                    <a:sysClr val="windowText" lastClr="000000">
                      <a:lumMod val="65000"/>
                      <a:lumOff val="35000"/>
                    </a:sysClr>
                  </a:solidFill>
                  <a:latin typeface="微软雅黑" panose="020B0503020204020204" charset="-122"/>
                  <a:ea typeface="微软雅黑" panose="020B0503020204020204" charset="-122"/>
                </a:rPr>
                <a:t>掌握会计分录的概念与编制要求，理解会计分录与记账凭证的关系；熟悉收款凭证、付款凭证和转账凭证的使用范围和填制方法；了解企业主要经济业务的核算内容，掌握企业筹资业务、采购业务、生产业务、销售业务和财务成果形成及其分配业务的会计核算方法。</a:t>
              </a:r>
              <a:endParaRPr lang="zh-CN" altLang="en-US" dirty="0">
                <a:solidFill>
                  <a:sysClr val="windowText" lastClr="000000">
                    <a:lumMod val="65000"/>
                    <a:lumOff val="35000"/>
                  </a:sysClr>
                </a:solidFill>
                <a:latin typeface="微软雅黑" panose="020B0503020204020204" charset="-122"/>
                <a:ea typeface="微软雅黑" panose="020B0503020204020204" charset="-122"/>
              </a:endParaRPr>
            </a:p>
          </p:txBody>
        </p:sp>
      </p:grpSp>
      <p:sp>
        <p:nvSpPr>
          <p:cNvPr id="26" name="KSO_Shape"/>
          <p:cNvSpPr/>
          <p:nvPr>
            <p:custDataLst>
              <p:tags r:id="rId4"/>
            </p:custDataLst>
          </p:nvPr>
        </p:nvSpPr>
        <p:spPr>
          <a:xfrm>
            <a:off x="7957363" y="2212906"/>
            <a:ext cx="212718" cy="212718"/>
          </a:xfrm>
          <a:custGeom>
            <a:avLst/>
            <a:gdLst>
              <a:gd name="connsiteX0" fmla="*/ 158628 w 585904"/>
              <a:gd name="connsiteY0" fmla="*/ 130053 h 585904"/>
              <a:gd name="connsiteX1" fmla="*/ 321527 w 585904"/>
              <a:gd name="connsiteY1" fmla="*/ 292952 h 585904"/>
              <a:gd name="connsiteX2" fmla="*/ 158628 w 585904"/>
              <a:gd name="connsiteY2" fmla="*/ 455850 h 585904"/>
              <a:gd name="connsiteX3" fmla="*/ 321527 w 585904"/>
              <a:gd name="connsiteY3" fmla="*/ 455850 h 585904"/>
              <a:gd name="connsiteX4" fmla="*/ 484425 w 585904"/>
              <a:gd name="connsiteY4" fmla="*/ 292952 h 585904"/>
              <a:gd name="connsiteX5" fmla="*/ 321527 w 585904"/>
              <a:gd name="connsiteY5" fmla="*/ 130053 h 585904"/>
              <a:gd name="connsiteX6" fmla="*/ 292952 w 585904"/>
              <a:gd name="connsiteY6" fmla="*/ 0 h 585904"/>
              <a:gd name="connsiteX7" fmla="*/ 585904 w 585904"/>
              <a:gd name="connsiteY7" fmla="*/ 292952 h 585904"/>
              <a:gd name="connsiteX8" fmla="*/ 292952 w 585904"/>
              <a:gd name="connsiteY8" fmla="*/ 585904 h 585904"/>
              <a:gd name="connsiteX9" fmla="*/ 0 w 585904"/>
              <a:gd name="connsiteY9" fmla="*/ 292952 h 585904"/>
              <a:gd name="connsiteX10" fmla="*/ 292952 w 585904"/>
              <a:gd name="connsiteY10" fmla="*/ 0 h 58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5904" h="585904">
                <a:moveTo>
                  <a:pt x="158628" y="130053"/>
                </a:moveTo>
                <a:lnTo>
                  <a:pt x="321527" y="292952"/>
                </a:lnTo>
                <a:lnTo>
                  <a:pt x="158628" y="455850"/>
                </a:lnTo>
                <a:lnTo>
                  <a:pt x="321527" y="455850"/>
                </a:lnTo>
                <a:lnTo>
                  <a:pt x="484425" y="292952"/>
                </a:lnTo>
                <a:lnTo>
                  <a:pt x="321527" y="130053"/>
                </a:ln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27CED7"/>
          </a:solidFill>
          <a:ln w="12700" cap="flat" cmpd="sng" algn="ctr">
            <a:noFill/>
            <a:prstDash val="solid"/>
            <a:miter lim="800000"/>
          </a:ln>
          <a:effectLst/>
        </p:spPr>
        <p:txBody>
          <a:bodyPr anchor="ctr">
            <a:normAutofit fontScale="42500" lnSpcReduction="20000"/>
            <a:scene3d>
              <a:camera prst="orthographicFront"/>
              <a:lightRig rig="threePt" dir="t"/>
            </a:scene3d>
            <a:sp3d contourW="12700">
              <a:contourClr>
                <a:srgbClr val="FFFFFF"/>
              </a:contourClr>
            </a:sp3d>
          </a:bodyPr>
          <a:p>
            <a:pPr algn="ctr">
              <a:defRPr/>
            </a:pPr>
            <a:endParaRPr lang="zh-CN" altLang="en-US">
              <a:solidFill>
                <a:sysClr val="window" lastClr="FFFFFF"/>
              </a:solidFill>
            </a:endParaRPr>
          </a:p>
        </p:txBody>
      </p:sp>
      <p:grpSp>
        <p:nvGrpSpPr>
          <p:cNvPr id="13" name="组合 12"/>
          <p:cNvGrpSpPr/>
          <p:nvPr/>
        </p:nvGrpSpPr>
        <p:grpSpPr>
          <a:xfrm>
            <a:off x="5866765" y="1637030"/>
            <a:ext cx="2174240" cy="4221480"/>
            <a:chOff x="9213" y="2682"/>
            <a:chExt cx="3424" cy="6648"/>
          </a:xfrm>
        </p:grpSpPr>
        <p:sp>
          <p:nvSpPr>
            <p:cNvPr id="28" name="椭圆 27"/>
            <p:cNvSpPr/>
            <p:nvPr>
              <p:custDataLst>
                <p:tags r:id="rId5"/>
              </p:custDataLst>
            </p:nvPr>
          </p:nvSpPr>
          <p:spPr>
            <a:xfrm>
              <a:off x="9662" y="2682"/>
              <a:ext cx="1807" cy="1807"/>
            </a:xfrm>
            <a:prstGeom prst="ellipse">
              <a:avLst/>
            </a:prstGeom>
            <a:gradFill flip="none" rotWithShape="1">
              <a:gsLst>
                <a:gs pos="0">
                  <a:srgbClr val="FABE00">
                    <a:lumMod val="60000"/>
                    <a:lumOff val="40000"/>
                  </a:srgbClr>
                </a:gs>
                <a:gs pos="100000">
                  <a:srgbClr val="FABE00">
                    <a:lumMod val="75000"/>
                  </a:srgbClr>
                </a:gs>
              </a:gsLst>
              <a:path path="circle">
                <a:fillToRect l="50000" t="50000" r="50000" b="50000"/>
              </a:path>
              <a:tileRect/>
            </a:gradFill>
            <a:ln w="25400" cap="flat" cmpd="sng" algn="ctr">
              <a:noFill/>
              <a:prstDash val="solid"/>
              <a:miter lim="800000"/>
            </a:ln>
            <a:effectLst/>
          </p:spPr>
          <p:txBody>
            <a:bodyPr lIns="0" tIns="0" rIns="0" bIns="0" rtlCol="0" anchor="ctr">
              <a:normAutofit/>
            </a:bodyPr>
            <a:p>
              <a:pPr algn="ctr"/>
              <a:r>
                <a:rPr lang="en-US" altLang="zh-CN" smtClean="0">
                  <a:solidFill>
                    <a:sysClr val="window" lastClr="FFFFFF"/>
                  </a:solidFill>
                  <a:latin typeface="微软雅黑" panose="020B0503020204020204" charset="-122"/>
                  <a:ea typeface="微软雅黑" panose="020B0503020204020204" charset="-122"/>
                  <a:cs typeface="+mn-ea"/>
                </a:rPr>
                <a:t>能力</a:t>
              </a:r>
              <a:endParaRPr lang="en-US" altLang="zh-CN" smtClean="0">
                <a:solidFill>
                  <a:sysClr val="window" lastClr="FFFFFF"/>
                </a:solidFill>
                <a:latin typeface="微软雅黑" panose="020B0503020204020204" charset="-122"/>
                <a:ea typeface="微软雅黑" panose="020B0503020204020204" charset="-122"/>
                <a:cs typeface="+mn-ea"/>
              </a:endParaRPr>
            </a:p>
            <a:p>
              <a:pPr algn="ctr"/>
              <a:r>
                <a:rPr lang="en-US" altLang="zh-CN" smtClean="0">
                  <a:solidFill>
                    <a:sysClr val="window" lastClr="FFFFFF"/>
                  </a:solidFill>
                  <a:latin typeface="微软雅黑" panose="020B0503020204020204" charset="-122"/>
                  <a:ea typeface="微软雅黑" panose="020B0503020204020204" charset="-122"/>
                  <a:cs typeface="+mn-ea"/>
                </a:rPr>
                <a:t>目标</a:t>
              </a:r>
              <a:endParaRPr lang="en-US" altLang="zh-CN" smtClean="0">
                <a:solidFill>
                  <a:sysClr val="window" lastClr="FFFFFF"/>
                </a:solidFill>
                <a:latin typeface="微软雅黑" panose="020B0503020204020204" charset="-122"/>
                <a:ea typeface="微软雅黑" panose="020B0503020204020204" charset="-122"/>
                <a:cs typeface="+mn-ea"/>
              </a:endParaRPr>
            </a:p>
          </p:txBody>
        </p:sp>
        <p:sp>
          <p:nvSpPr>
            <p:cNvPr id="7" name="文本框 6"/>
            <p:cNvSpPr txBox="1"/>
            <p:nvPr>
              <p:custDataLst>
                <p:tags r:id="rId6"/>
              </p:custDataLst>
            </p:nvPr>
          </p:nvSpPr>
          <p:spPr>
            <a:xfrm>
              <a:off x="9213" y="4920"/>
              <a:ext cx="3424" cy="4410"/>
            </a:xfrm>
            <a:prstGeom prst="rect">
              <a:avLst/>
            </a:prstGeom>
            <a:noFill/>
          </p:spPr>
          <p:txBody>
            <a:bodyPr wrap="square" lIns="0" tIns="0" rIns="0" bIns="0" rtlCol="0" anchor="t" anchorCtr="0">
              <a:normAutofit/>
            </a:bodyPr>
            <a:p>
              <a:pPr algn="just">
                <a:lnSpc>
                  <a:spcPct val="130000"/>
                </a:lnSpc>
              </a:pPr>
              <a:r>
                <a:rPr lang="zh-CN" altLang="en-US" sz="1400" dirty="0">
                  <a:solidFill>
                    <a:sysClr val="windowText" lastClr="000000">
                      <a:lumMod val="65000"/>
                      <a:lumOff val="35000"/>
                    </a:sysClr>
                  </a:solidFill>
                  <a:latin typeface="微软雅黑" panose="020B0503020204020204" charset="-122"/>
                  <a:ea typeface="微软雅黑" panose="020B0503020204020204" charset="-122"/>
                </a:rPr>
                <a:t>会根据企业的主要经济业务，判断需要编制的记账凭证；能够对企业发生的主要经济业务进行会计核算，编制相关的会计分录，并填制记账凭证。</a:t>
              </a:r>
              <a:endParaRPr lang="zh-CN" altLang="en-US" sz="1400" dirty="0">
                <a:solidFill>
                  <a:sysClr val="windowText" lastClr="000000">
                    <a:lumMod val="65000"/>
                    <a:lumOff val="35000"/>
                  </a:sysClr>
                </a:solidFill>
                <a:latin typeface="微软雅黑" panose="020B0503020204020204" charset="-122"/>
                <a:ea typeface="微软雅黑" panose="020B0503020204020204" charset="-122"/>
              </a:endParaRPr>
            </a:p>
          </p:txBody>
        </p:sp>
      </p:grpSp>
      <p:grpSp>
        <p:nvGrpSpPr>
          <p:cNvPr id="14" name="组合 13"/>
          <p:cNvGrpSpPr/>
          <p:nvPr/>
        </p:nvGrpSpPr>
        <p:grpSpPr>
          <a:xfrm>
            <a:off x="8321675" y="1679575"/>
            <a:ext cx="2519680" cy="4220845"/>
            <a:chOff x="13079" y="2749"/>
            <a:chExt cx="3968" cy="6647"/>
          </a:xfrm>
        </p:grpSpPr>
        <p:sp>
          <p:nvSpPr>
            <p:cNvPr id="9" name="椭圆 8"/>
            <p:cNvSpPr/>
            <p:nvPr>
              <p:custDataLst>
                <p:tags r:id="rId7"/>
              </p:custDataLst>
            </p:nvPr>
          </p:nvSpPr>
          <p:spPr>
            <a:xfrm>
              <a:off x="13888" y="2749"/>
              <a:ext cx="1807" cy="1807"/>
            </a:xfrm>
            <a:prstGeom prst="ellipse">
              <a:avLst/>
            </a:prstGeom>
            <a:gradFill>
              <a:gsLst>
                <a:gs pos="0">
                  <a:srgbClr val="27CED7">
                    <a:lumMod val="60000"/>
                    <a:lumOff val="40000"/>
                  </a:srgbClr>
                </a:gs>
                <a:gs pos="100000">
                  <a:srgbClr val="27CED7">
                    <a:lumMod val="75000"/>
                  </a:srgbClr>
                </a:gs>
              </a:gsLst>
              <a:path path="circle">
                <a:fillToRect l="50000" t="50000" r="50000" b="50000"/>
              </a:path>
            </a:gradFill>
            <a:ln w="25400" cap="flat" cmpd="sng" algn="ctr">
              <a:noFill/>
              <a:prstDash val="solid"/>
              <a:miter lim="800000"/>
            </a:ln>
            <a:effectLst/>
          </p:spPr>
          <p:txBody>
            <a:bodyPr lIns="0" tIns="0" rIns="0" bIns="0" rtlCol="0" anchor="ctr">
              <a:normAutofit/>
            </a:bodyPr>
            <a:p>
              <a:pPr algn="ctr"/>
              <a:r>
                <a:rPr lang="en-US" altLang="zh-CN" smtClean="0">
                  <a:solidFill>
                    <a:sysClr val="window" lastClr="FFFFFF"/>
                  </a:solidFill>
                  <a:latin typeface="微软雅黑" panose="020B0503020204020204" charset="-122"/>
                  <a:ea typeface="微软雅黑" panose="020B0503020204020204" charset="-122"/>
                  <a:cs typeface="+mn-ea"/>
                </a:rPr>
                <a:t>素养</a:t>
              </a:r>
              <a:endParaRPr lang="en-US" altLang="zh-CN" smtClean="0">
                <a:solidFill>
                  <a:sysClr val="window" lastClr="FFFFFF"/>
                </a:solidFill>
                <a:latin typeface="微软雅黑" panose="020B0503020204020204" charset="-122"/>
                <a:ea typeface="微软雅黑" panose="020B0503020204020204" charset="-122"/>
                <a:cs typeface="+mn-ea"/>
              </a:endParaRPr>
            </a:p>
            <a:p>
              <a:pPr algn="ctr"/>
              <a:r>
                <a:rPr lang="en-US" altLang="zh-CN" smtClean="0">
                  <a:solidFill>
                    <a:sysClr val="window" lastClr="FFFFFF"/>
                  </a:solidFill>
                  <a:latin typeface="微软雅黑" panose="020B0503020204020204" charset="-122"/>
                  <a:ea typeface="微软雅黑" panose="020B0503020204020204" charset="-122"/>
                  <a:cs typeface="+mn-ea"/>
                </a:rPr>
                <a:t>目标</a:t>
              </a:r>
              <a:endParaRPr lang="en-US" altLang="zh-CN" smtClean="0">
                <a:solidFill>
                  <a:sysClr val="window" lastClr="FFFFFF"/>
                </a:solidFill>
                <a:latin typeface="微软雅黑" panose="020B0503020204020204" charset="-122"/>
                <a:ea typeface="微软雅黑" panose="020B0503020204020204" charset="-122"/>
                <a:cs typeface="+mn-ea"/>
              </a:endParaRPr>
            </a:p>
          </p:txBody>
        </p:sp>
        <p:sp>
          <p:nvSpPr>
            <p:cNvPr id="10" name="文本框 9"/>
            <p:cNvSpPr txBox="1"/>
            <p:nvPr>
              <p:custDataLst>
                <p:tags r:id="rId8"/>
              </p:custDataLst>
            </p:nvPr>
          </p:nvSpPr>
          <p:spPr>
            <a:xfrm>
              <a:off x="13079" y="4986"/>
              <a:ext cx="3968" cy="4410"/>
            </a:xfrm>
            <a:prstGeom prst="rect">
              <a:avLst/>
            </a:prstGeom>
            <a:noFill/>
          </p:spPr>
          <p:txBody>
            <a:bodyPr wrap="square" lIns="0" tIns="0" rIns="0" bIns="0" rtlCol="0" anchor="t" anchorCtr="0">
              <a:normAutofit/>
            </a:bodyPr>
            <a:p>
              <a:pPr algn="just">
                <a:lnSpc>
                  <a:spcPct val="130000"/>
                </a:lnSpc>
              </a:pPr>
              <a:r>
                <a:rPr lang="zh-CN" altLang="en-US" sz="1400" dirty="0">
                  <a:solidFill>
                    <a:sysClr val="windowText" lastClr="000000">
                      <a:lumMod val="65000"/>
                      <a:lumOff val="35000"/>
                    </a:sysClr>
                  </a:solidFill>
                  <a:latin typeface="微软雅黑" panose="020B0503020204020204" charset="-122"/>
                  <a:ea typeface="微软雅黑" panose="020B0503020204020204" charset="-122"/>
                </a:rPr>
                <a:t>体验会计职业劳动的辛苦，学习并践行劳模精神，从而深刻理解“富强、民主、文明、和谐、自由、平等、公正、法治、爱国、敬业、诚信、友善”社会主义核心价值观的内涵与意义。</a:t>
              </a:r>
              <a:endParaRPr lang="zh-CN" altLang="en-US" sz="1400" dirty="0">
                <a:solidFill>
                  <a:sysClr val="windowText" lastClr="000000">
                    <a:lumMod val="65000"/>
                    <a:lumOff val="35000"/>
                  </a:sysClr>
                </a:solidFill>
                <a:latin typeface="微软雅黑" panose="020B0503020204020204" charset="-122"/>
                <a:ea typeface="微软雅黑" panose="020B0503020204020204" charset="-122"/>
              </a:endParaRPr>
            </a:p>
          </p:txBody>
        </p:sp>
      </p:grpSp>
      <p:sp>
        <p:nvSpPr>
          <p:cNvPr id="11" name="矩形 10"/>
          <p:cNvSpPr/>
          <p:nvPr>
            <p:custDataLst>
              <p:tags r:id="rId9"/>
            </p:custDataLst>
          </p:nvPr>
        </p:nvSpPr>
        <p:spPr>
          <a:xfrm>
            <a:off x="2287046" y="381573"/>
            <a:ext cx="7710712" cy="921266"/>
          </a:xfrm>
          <a:prstGeom prst="rect">
            <a:avLst/>
          </a:prstGeom>
        </p:spPr>
        <p:txBody>
          <a:bodyPr wrap="none" anchor="ctr" anchorCtr="0">
            <a:normAutofit/>
          </a:bodyPr>
          <a:p>
            <a:pPr algn="ctr"/>
            <a:r>
              <a:rPr lang="zh-CN" altLang="en-US" sz="3000" b="1" dirty="0">
                <a:latin typeface="微软雅黑" panose="020B0503020204020204" charset="-122"/>
                <a:ea typeface="微软雅黑" panose="020B0503020204020204" charset="-122"/>
              </a:rPr>
              <a:t>学习目标</a:t>
            </a:r>
            <a:endParaRPr lang="zh-CN" altLang="en-US" sz="3000" b="1"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000"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0-#ppt_w/2"/>
                                          </p:val>
                                        </p:tav>
                                        <p:tav tm="100000">
                                          <p:val>
                                            <p:strVal val="#ppt_x"/>
                                          </p:val>
                                        </p:tav>
                                      </p:tavLst>
                                    </p:anim>
                                    <p:anim calcmode="lin" valueType="num">
                                      <p:cBhvr additive="base">
                                        <p:cTn id="8" dur="10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000" fill="hold">
                                          <p:stCondLst>
                                            <p:cond delay="0"/>
                                          </p:stCondLst>
                                        </p:cTn>
                                        <p:tgtEl>
                                          <p:spTgt spid="6"/>
                                        </p:tgtEl>
                                        <p:attrNameLst>
                                          <p:attrName>style.visibility</p:attrName>
                                        </p:attrNameLst>
                                      </p:cBhvr>
                                      <p:to>
                                        <p:strVal val="visible"/>
                                      </p:to>
                                    </p:set>
                                    <p:anim calcmode="lin" valueType="num">
                                      <p:cBhvr additive="base">
                                        <p:cTn id="12" dur="1000" fill="hold"/>
                                        <p:tgtEl>
                                          <p:spTgt spid="6"/>
                                        </p:tgtEl>
                                        <p:attrNameLst>
                                          <p:attrName>ppt_x</p:attrName>
                                        </p:attrNameLst>
                                      </p:cBhvr>
                                      <p:tavLst>
                                        <p:tav tm="0">
                                          <p:val>
                                            <p:strVal val="0-#ppt_w/2"/>
                                          </p:val>
                                        </p:tav>
                                        <p:tav tm="100000">
                                          <p:val>
                                            <p:strVal val="#ppt_x"/>
                                          </p:val>
                                        </p:tav>
                                      </p:tavLst>
                                    </p:anim>
                                    <p:anim calcmode="lin" valueType="num">
                                      <p:cBhvr additive="base">
                                        <p:cTn id="13" dur="10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8" fill="hold" nodeType="afterEffect">
                                  <p:stCondLst>
                                    <p:cond delay="0"/>
                                  </p:stCondLst>
                                  <p:childTnLst>
                                    <p:set>
                                      <p:cBhvr>
                                        <p:cTn id="16" dur="1000" fill="hold">
                                          <p:stCondLst>
                                            <p:cond delay="0"/>
                                          </p:stCondLst>
                                        </p:cTn>
                                        <p:tgtEl>
                                          <p:spTgt spid="13"/>
                                        </p:tgtEl>
                                        <p:attrNameLst>
                                          <p:attrName>style.visibility</p:attrName>
                                        </p:attrNameLst>
                                      </p:cBhvr>
                                      <p:to>
                                        <p:strVal val="visible"/>
                                      </p:to>
                                    </p:set>
                                    <p:anim calcmode="lin" valueType="num">
                                      <p:cBhvr additive="base">
                                        <p:cTn id="17" dur="1000" fill="hold"/>
                                        <p:tgtEl>
                                          <p:spTgt spid="13"/>
                                        </p:tgtEl>
                                        <p:attrNameLst>
                                          <p:attrName>ppt_x</p:attrName>
                                        </p:attrNameLst>
                                      </p:cBhvr>
                                      <p:tavLst>
                                        <p:tav tm="0">
                                          <p:val>
                                            <p:strVal val="0-#ppt_w/2"/>
                                          </p:val>
                                        </p:tav>
                                        <p:tav tm="100000">
                                          <p:val>
                                            <p:strVal val="#ppt_x"/>
                                          </p:val>
                                        </p:tav>
                                      </p:tavLst>
                                    </p:anim>
                                    <p:anim calcmode="lin" valueType="num">
                                      <p:cBhvr additive="base">
                                        <p:cTn id="18" dur="100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ID="2" presetClass="entr" presetSubtype="8" fill="hold" grpId="0" nodeType="afterEffect">
                                  <p:stCondLst>
                                    <p:cond delay="0"/>
                                  </p:stCondLst>
                                  <p:childTnLst>
                                    <p:set>
                                      <p:cBhvr>
                                        <p:cTn id="21" dur="1000" fill="hold">
                                          <p:stCondLst>
                                            <p:cond delay="0"/>
                                          </p:stCondLst>
                                        </p:cTn>
                                        <p:tgtEl>
                                          <p:spTgt spid="26"/>
                                        </p:tgtEl>
                                        <p:attrNameLst>
                                          <p:attrName>style.visibility</p:attrName>
                                        </p:attrNameLst>
                                      </p:cBhvr>
                                      <p:to>
                                        <p:strVal val="visible"/>
                                      </p:to>
                                    </p:set>
                                    <p:anim calcmode="lin" valueType="num">
                                      <p:cBhvr additive="base">
                                        <p:cTn id="22" dur="1000" fill="hold"/>
                                        <p:tgtEl>
                                          <p:spTgt spid="26"/>
                                        </p:tgtEl>
                                        <p:attrNameLst>
                                          <p:attrName>ppt_x</p:attrName>
                                        </p:attrNameLst>
                                      </p:cBhvr>
                                      <p:tavLst>
                                        <p:tav tm="0">
                                          <p:val>
                                            <p:strVal val="0-#ppt_w/2"/>
                                          </p:val>
                                        </p:tav>
                                        <p:tav tm="100000">
                                          <p:val>
                                            <p:strVal val="#ppt_x"/>
                                          </p:val>
                                        </p:tav>
                                      </p:tavLst>
                                    </p:anim>
                                    <p:anim calcmode="lin" valueType="num">
                                      <p:cBhvr additive="base">
                                        <p:cTn id="23" dur="1000" fill="hold"/>
                                        <p:tgtEl>
                                          <p:spTgt spid="26"/>
                                        </p:tgtEl>
                                        <p:attrNameLst>
                                          <p:attrName>ppt_y</p:attrName>
                                        </p:attrNameLst>
                                      </p:cBhvr>
                                      <p:tavLst>
                                        <p:tav tm="0">
                                          <p:val>
                                            <p:strVal val="#ppt_y"/>
                                          </p:val>
                                        </p:tav>
                                        <p:tav tm="100000">
                                          <p:val>
                                            <p:strVal val="#ppt_y"/>
                                          </p:val>
                                        </p:tav>
                                      </p:tavLst>
                                    </p:anim>
                                  </p:childTnLst>
                                </p:cTn>
                              </p:par>
                            </p:childTnLst>
                          </p:cTn>
                        </p:par>
                        <p:par>
                          <p:cTn id="24" fill="hold">
                            <p:stCondLst>
                              <p:cond delay="4000"/>
                            </p:stCondLst>
                            <p:childTnLst>
                              <p:par>
                                <p:cTn id="25" presetID="2" presetClass="entr" presetSubtype="8" fill="hold" nodeType="afterEffect">
                                  <p:stCondLst>
                                    <p:cond delay="0"/>
                                  </p:stCondLst>
                                  <p:childTnLst>
                                    <p:set>
                                      <p:cBhvr>
                                        <p:cTn id="26" dur="1000" fill="hold">
                                          <p:stCondLst>
                                            <p:cond delay="0"/>
                                          </p:stCondLst>
                                        </p:cTn>
                                        <p:tgtEl>
                                          <p:spTgt spid="14"/>
                                        </p:tgtEl>
                                        <p:attrNameLst>
                                          <p:attrName>style.visibility</p:attrName>
                                        </p:attrNameLst>
                                      </p:cBhvr>
                                      <p:to>
                                        <p:strVal val="visible"/>
                                      </p:to>
                                    </p:set>
                                    <p:anim calcmode="lin" valueType="num">
                                      <p:cBhvr additive="base">
                                        <p:cTn id="27" dur="1000" fill="hold"/>
                                        <p:tgtEl>
                                          <p:spTgt spid="14"/>
                                        </p:tgtEl>
                                        <p:attrNameLst>
                                          <p:attrName>ppt_x</p:attrName>
                                        </p:attrNameLst>
                                      </p:cBhvr>
                                      <p:tavLst>
                                        <p:tav tm="0">
                                          <p:val>
                                            <p:strVal val="0-#ppt_w/2"/>
                                          </p:val>
                                        </p:tav>
                                        <p:tav tm="100000">
                                          <p:val>
                                            <p:strVal val="#ppt_x"/>
                                          </p:val>
                                        </p:tav>
                                      </p:tavLst>
                                    </p:anim>
                                    <p:anim calcmode="lin" valueType="num">
                                      <p:cBhvr additive="base">
                                        <p:cTn id="28" dur="10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26"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p:cNvSpPr/>
          <p:nvPr/>
        </p:nvSpPr>
        <p:spPr>
          <a:xfrm>
            <a:off x="885825" y="1211580"/>
            <a:ext cx="4705350" cy="829945"/>
          </a:xfrm>
          <a:prstGeom prst="rect">
            <a:avLst/>
          </a:prstGeom>
        </p:spPr>
        <p:txBody>
          <a:bodyPr wrap="square">
            <a:spAutoFit/>
          </a:bodyPr>
          <a:lstStyle/>
          <a:p>
            <a:pPr lvl="0" algn="just" fontAlgn="auto">
              <a:lnSpc>
                <a:spcPct val="150000"/>
              </a:lnSpc>
              <a:spcBef>
                <a:spcPts val="0"/>
              </a:spcBef>
              <a:spcAft>
                <a:spcPts val="0"/>
              </a:spcAft>
              <a:defRPr/>
            </a:pPr>
            <a:r>
              <a:rPr sz="1600" dirty="0">
                <a:solidFill>
                  <a:schemeClr val="tx1">
                    <a:lumMod val="65000"/>
                    <a:lumOff val="35000"/>
                  </a:schemeClr>
                </a:solidFill>
                <a:latin typeface="+mn-ea"/>
                <a:ea typeface="+mn-ea"/>
                <a:cs typeface="Calibri" panose="020F0502020204030204" pitchFamily="34" charset="0"/>
              </a:rPr>
              <a:t>3. 工作成果</a:t>
            </a:r>
            <a:endParaRPr sz="1600" dirty="0">
              <a:solidFill>
                <a:schemeClr val="tx1">
                  <a:lumMod val="65000"/>
                  <a:lumOff val="35000"/>
                </a:schemeClr>
              </a:solidFill>
              <a:latin typeface="+mn-ea"/>
              <a:ea typeface="+mn-ea"/>
              <a:cs typeface="Calibri" panose="020F0502020204030204" pitchFamily="34" charset="0"/>
            </a:endParaRPr>
          </a:p>
          <a:p>
            <a:pPr lvl="0" algn="just" fontAlgn="auto">
              <a:lnSpc>
                <a:spcPct val="150000"/>
              </a:lnSpc>
              <a:spcBef>
                <a:spcPts val="0"/>
              </a:spcBef>
              <a:spcAft>
                <a:spcPts val="0"/>
              </a:spcAft>
              <a:defRPr/>
            </a:pPr>
            <a:r>
              <a:rPr sz="1600" dirty="0">
                <a:solidFill>
                  <a:schemeClr val="tx1">
                    <a:lumMod val="65000"/>
                    <a:lumOff val="35000"/>
                  </a:schemeClr>
                </a:solidFill>
                <a:latin typeface="+mn-ea"/>
                <a:ea typeface="+mn-ea"/>
                <a:cs typeface="Calibri" panose="020F0502020204030204" pitchFamily="34" charset="0"/>
              </a:rPr>
              <a:t>编制完成的付款凭证如表 4 - 10 所示。</a:t>
            </a:r>
            <a:endParaRPr sz="1600" dirty="0">
              <a:solidFill>
                <a:schemeClr val="tx1">
                  <a:lumMod val="65000"/>
                  <a:lumOff val="35000"/>
                </a:schemeClr>
              </a:solidFill>
              <a:latin typeface="+mn-ea"/>
              <a:ea typeface="+mn-ea"/>
              <a:cs typeface="Calibri" panose="020F0502020204030204" pitchFamily="34" charset="0"/>
            </a:endParaRPr>
          </a:p>
        </p:txBody>
      </p:sp>
      <p:sp>
        <p:nvSpPr>
          <p:cNvPr id="25" name="文本框 2"/>
          <p:cNvSpPr txBox="1"/>
          <p:nvPr/>
        </p:nvSpPr>
        <p:spPr>
          <a:xfrm>
            <a:off x="885825" y="252730"/>
            <a:ext cx="453961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四、付款凭证的填制</a:t>
            </a:r>
            <a:endParaRPr lang="zh-CN" altLang="en-US" sz="2600" dirty="0">
              <a:latin typeface="黑体" panose="02010609060101010101" charset="-122"/>
              <a:ea typeface="黑体" panose="02010609060101010101" charset="-122"/>
            </a:endParaRPr>
          </a:p>
        </p:txBody>
      </p:sp>
      <p:pic>
        <p:nvPicPr>
          <p:cNvPr id="2" name="图片 1"/>
          <p:cNvPicPr>
            <a:picLocks noChangeAspect="1"/>
          </p:cNvPicPr>
          <p:nvPr/>
        </p:nvPicPr>
        <p:blipFill>
          <a:blip r:embed="rId1"/>
          <a:stretch>
            <a:fillRect/>
          </a:stretch>
        </p:blipFill>
        <p:spPr>
          <a:xfrm>
            <a:off x="2364105" y="2362835"/>
            <a:ext cx="7351395" cy="40354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620" y="1828800"/>
            <a:ext cx="8289290" cy="3589655"/>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030" y="2000250"/>
            <a:ext cx="7797165" cy="3175000"/>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4808220" y="2367915"/>
            <a:ext cx="6297930" cy="2168525"/>
          </a:xfrm>
          <a:prstGeom prst="rect">
            <a:avLst/>
          </a:prstGeom>
          <a:noFill/>
        </p:spPr>
        <p:txBody>
          <a:bodyPr wrap="square" rtlCol="0">
            <a:spAutoFit/>
          </a:bodyPr>
          <a:p>
            <a:pPr>
              <a:lnSpc>
                <a:spcPct val="150000"/>
              </a:lnSpc>
            </a:pPr>
            <a:r>
              <a:rPr dirty="0">
                <a:latin typeface="黑体" panose="02010609060101010101" charset="-122"/>
                <a:ea typeface="黑体" panose="02010609060101010101" charset="-122"/>
              </a:rPr>
              <a:t>（一）转账凭证的编制要求</a:t>
            </a:r>
            <a:endParaRPr dirty="0">
              <a:latin typeface="黑体" panose="02010609060101010101" charset="-122"/>
              <a:ea typeface="黑体" panose="02010609060101010101" charset="-122"/>
            </a:endParaRPr>
          </a:p>
          <a:p>
            <a:pPr>
              <a:lnSpc>
                <a:spcPct val="150000"/>
              </a:lnSpc>
            </a:pPr>
            <a:r>
              <a:rPr dirty="0">
                <a:latin typeface="黑体" panose="02010609060101010101" charset="-122"/>
                <a:ea typeface="黑体" panose="02010609060101010101" charset="-122"/>
              </a:rPr>
              <a:t>转账凭证将经济业务事项中所涉及全部会计科目按照先借后贷的顺序记入“会计科目”栏中的“一级科目”和“二级及明细科目”，并按应借、应贷方向分别记入“借方金额”或“贷方金额”栏。其他项目的填列与收、付款凭证相同。</a:t>
            </a:r>
            <a:endParaRPr dirty="0">
              <a:latin typeface="黑体" panose="02010609060101010101" charset="-122"/>
              <a:ea typeface="黑体" panose="02010609060101010101"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1" name="Freeform 23"/>
          <p:cNvSpPr/>
          <p:nvPr/>
        </p:nvSpPr>
        <p:spPr bwMode="auto">
          <a:xfrm flipH="1">
            <a:off x="3669166" y="4768651"/>
            <a:ext cx="1139078" cy="1179027"/>
          </a:xfrm>
          <a:prstGeom prst="ellipse">
            <a:avLst/>
          </a:prstGeom>
          <a:blipFill dpi="0" rotWithShape="1">
            <a:blip r:embed="rId1"/>
            <a:srcRect/>
            <a:stretch>
              <a:fillRect/>
            </a:stretch>
          </a:blip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2" name="Freeform 27"/>
          <p:cNvSpPr/>
          <p:nvPr/>
        </p:nvSpPr>
        <p:spPr bwMode="auto">
          <a:xfrm flipH="1">
            <a:off x="2715866" y="821295"/>
            <a:ext cx="1499802" cy="1431594"/>
          </a:xfrm>
          <a:prstGeom prst="ellipse">
            <a:avLst/>
          </a:prstGeom>
          <a:blipFill dpi="0" rotWithShape="1">
            <a:blip r:embed="rId2"/>
            <a:srcRect/>
            <a:stretch>
              <a:fillRect/>
            </a:stretch>
          </a:blip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5" name="文本框 2"/>
          <p:cNvSpPr txBox="1"/>
          <p:nvPr/>
        </p:nvSpPr>
        <p:spPr>
          <a:xfrm>
            <a:off x="1819910" y="2862580"/>
            <a:ext cx="2300605" cy="88773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五、转账凭证的填制</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433070" y="1182370"/>
            <a:ext cx="11035665" cy="1568450"/>
          </a:xfrm>
          <a:prstGeom prst="rect">
            <a:avLst/>
          </a:prstGeom>
          <a:noFill/>
        </p:spPr>
        <p:txBody>
          <a:bodyPr wrap="square" rtlCol="0">
            <a:spAutoFit/>
          </a:bodyPr>
          <a:lstStyle/>
          <a:p>
            <a:pPr>
              <a:lnSpc>
                <a:spcPct val="150000"/>
              </a:lnSpc>
            </a:pPr>
            <a:r>
              <a:rPr lang="zh-CN" altLang="en-US" sz="1600" spc="300" dirty="0" smtClean="0">
                <a:solidFill>
                  <a:schemeClr val="tx2"/>
                </a:solidFill>
                <a:latin typeface="黑体" panose="02010609060101010101" charset="-122"/>
                <a:ea typeface="黑体" panose="02010609060101010101" charset="-122"/>
              </a:rPr>
              <a:t>（二）转正凭证的编制举例</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1. 资料</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北京百佳乐食品厂 2020 年 12 月 6 日，从天津利达面粉厂购入的面粉运达企业，验收入库。该笔经济业务相关的原始凭证有入库单，如表 4 - 11 所示 。</a:t>
            </a:r>
            <a:endParaRPr lang="en-US" sz="1600" spc="300" dirty="0" smtClean="0">
              <a:solidFill>
                <a:schemeClr val="tx2"/>
              </a:solidFill>
              <a:latin typeface="黑体" panose="02010609060101010101" charset="-122"/>
              <a:ea typeface="黑体" panose="02010609060101010101" charset="-122"/>
            </a:endParaRPr>
          </a:p>
        </p:txBody>
      </p:sp>
      <p:sp>
        <p:nvSpPr>
          <p:cNvPr id="25" name="文本框 2"/>
          <p:cNvSpPr txBox="1"/>
          <p:nvPr/>
        </p:nvSpPr>
        <p:spPr>
          <a:xfrm>
            <a:off x="899795" y="599440"/>
            <a:ext cx="550545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sym typeface="+mn-ea"/>
              </a:rPr>
              <a:t>五、转账凭证的填制</a:t>
            </a:r>
            <a:endParaRPr lang="zh-CN" altLang="en-US" sz="2600" dirty="0">
              <a:latin typeface="黑体" panose="02010609060101010101" charset="-122"/>
              <a:ea typeface="黑体" panose="02010609060101010101" charset="-122"/>
            </a:endParaRPr>
          </a:p>
        </p:txBody>
      </p:sp>
      <p:pic>
        <p:nvPicPr>
          <p:cNvPr id="2" name="图片 1"/>
          <p:cNvPicPr>
            <a:picLocks noChangeAspect="1"/>
          </p:cNvPicPr>
          <p:nvPr/>
        </p:nvPicPr>
        <p:blipFill>
          <a:blip r:embed="rId1"/>
          <a:stretch>
            <a:fillRect/>
          </a:stretch>
        </p:blipFill>
        <p:spPr>
          <a:xfrm>
            <a:off x="2592705" y="2972435"/>
            <a:ext cx="7117715" cy="35147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730885" y="1448435"/>
            <a:ext cx="10477500" cy="4523105"/>
          </a:xfrm>
          <a:prstGeom prst="rect">
            <a:avLst/>
          </a:prstGeom>
          <a:noFill/>
        </p:spPr>
        <p:txBody>
          <a:bodyPr wrap="square" rtlCol="0">
            <a:spAutoFit/>
          </a:bodyPr>
          <a:lstStyle/>
          <a:p>
            <a:pPr>
              <a:lnSpc>
                <a:spcPct val="150000"/>
              </a:lnSpc>
            </a:pPr>
            <a:r>
              <a:rPr lang="en-US" sz="1600" spc="300" dirty="0" smtClean="0">
                <a:solidFill>
                  <a:schemeClr val="tx2"/>
                </a:solidFill>
                <a:latin typeface="黑体" panose="02010609060101010101" charset="-122"/>
                <a:ea typeface="黑体" panose="02010609060101010101" charset="-122"/>
              </a:rPr>
              <a:t>2. 工作行动</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（1）根据原始凭证判断经济业务涉及的账户及账户之间的对应关系，编制会计分录如下。</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b="1" spc="300" dirty="0" smtClean="0">
                <a:solidFill>
                  <a:schemeClr val="tx2"/>
                </a:solidFill>
                <a:latin typeface="黑体" panose="02010609060101010101" charset="-122"/>
                <a:ea typeface="黑体" panose="02010609060101010101" charset="-122"/>
              </a:rPr>
              <a:t>借：原材料——高筋粉               120 000</a:t>
            </a:r>
            <a:endParaRPr lang="en-US" sz="1600" b="1" spc="300" dirty="0" smtClean="0">
              <a:solidFill>
                <a:schemeClr val="tx2"/>
              </a:solidFill>
              <a:latin typeface="黑体" panose="02010609060101010101" charset="-122"/>
              <a:ea typeface="黑体" panose="02010609060101010101" charset="-122"/>
            </a:endParaRPr>
          </a:p>
          <a:p>
            <a:pPr>
              <a:lnSpc>
                <a:spcPct val="150000"/>
              </a:lnSpc>
            </a:pPr>
            <a:r>
              <a:rPr lang="en-US" sz="1600" b="1" spc="300" dirty="0" smtClean="0">
                <a:solidFill>
                  <a:schemeClr val="tx2"/>
                </a:solidFill>
                <a:latin typeface="黑体" panose="02010609060101010101" charset="-122"/>
                <a:ea typeface="黑体" panose="02010609060101010101" charset="-122"/>
              </a:rPr>
              <a:t>         ——低筋粉               175 000</a:t>
            </a:r>
            <a:endParaRPr lang="en-US" sz="1600" b="1" spc="300" dirty="0" smtClean="0">
              <a:solidFill>
                <a:schemeClr val="tx2"/>
              </a:solidFill>
              <a:latin typeface="黑体" panose="02010609060101010101" charset="-122"/>
              <a:ea typeface="黑体" panose="02010609060101010101" charset="-122"/>
            </a:endParaRPr>
          </a:p>
          <a:p>
            <a:pPr>
              <a:lnSpc>
                <a:spcPct val="150000"/>
              </a:lnSpc>
            </a:pPr>
            <a:r>
              <a:rPr lang="en-US" sz="1600" b="1" spc="300" dirty="0" smtClean="0">
                <a:solidFill>
                  <a:schemeClr val="tx2"/>
                </a:solidFill>
                <a:latin typeface="黑体" panose="02010609060101010101" charset="-122"/>
                <a:ea typeface="黑体" panose="02010609060101010101" charset="-122"/>
              </a:rPr>
              <a:t>   贷：在途物资——高筋粉               120 000</a:t>
            </a:r>
            <a:endParaRPr lang="en-US" sz="1600" b="1" spc="300" dirty="0" smtClean="0">
              <a:solidFill>
                <a:schemeClr val="tx2"/>
              </a:solidFill>
              <a:latin typeface="黑体" panose="02010609060101010101" charset="-122"/>
              <a:ea typeface="黑体" panose="02010609060101010101" charset="-122"/>
            </a:endParaRPr>
          </a:p>
          <a:p>
            <a:pPr>
              <a:lnSpc>
                <a:spcPct val="150000"/>
              </a:lnSpc>
            </a:pPr>
            <a:r>
              <a:rPr lang="en-US" sz="1600" b="1" spc="300" dirty="0" smtClean="0">
                <a:solidFill>
                  <a:schemeClr val="tx2"/>
                </a:solidFill>
                <a:latin typeface="黑体" panose="02010609060101010101" charset="-122"/>
                <a:ea typeface="黑体" panose="02010609060101010101" charset="-122"/>
              </a:rPr>
              <a:t>              ——低筋粉               175 000</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（2）根据经济业务的类型选择需要编制的记账凭证：因为该笔业务没有涉及银行存款和库存现金，所以需要编制转账凭证。</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3）按照转账凭证的编制要求及经济业务的具体内容，逐项填写相关项目：将经济业务涉及的所有会计科目全部填列在转账凭证内，借方科目填在上行，贷方科目填在下行；借方科目的金额填入“借方金额”栏，贷方科目的金额填入“贷方金额”栏。注意借方与贷方金额的合计数应该相等，否则会出现记账错误。</a:t>
            </a:r>
            <a:endParaRPr lang="en-US" sz="1600" spc="300" dirty="0" smtClean="0">
              <a:solidFill>
                <a:schemeClr val="tx2"/>
              </a:solidFill>
              <a:latin typeface="黑体" panose="02010609060101010101" charset="-122"/>
              <a:ea typeface="黑体" panose="02010609060101010101" charset="-122"/>
            </a:endParaRPr>
          </a:p>
        </p:txBody>
      </p:sp>
      <p:sp>
        <p:nvSpPr>
          <p:cNvPr id="25" name="文本框 2"/>
          <p:cNvSpPr txBox="1"/>
          <p:nvPr/>
        </p:nvSpPr>
        <p:spPr>
          <a:xfrm>
            <a:off x="916305" y="686435"/>
            <a:ext cx="550545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sym typeface="+mn-ea"/>
              </a:rPr>
              <a:t>五、转账凭证的填制</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433070" y="1182370"/>
            <a:ext cx="11035665" cy="829945"/>
          </a:xfrm>
          <a:prstGeom prst="rect">
            <a:avLst/>
          </a:prstGeom>
          <a:noFill/>
        </p:spPr>
        <p:txBody>
          <a:bodyPr wrap="square" rtlCol="0">
            <a:spAutoFit/>
          </a:bodyPr>
          <a:lstStyle/>
          <a:p>
            <a:pPr>
              <a:lnSpc>
                <a:spcPct val="150000"/>
              </a:lnSpc>
            </a:pPr>
            <a:r>
              <a:rPr lang="en-US" sz="1600" spc="300" dirty="0" smtClean="0">
                <a:solidFill>
                  <a:schemeClr val="tx2"/>
                </a:solidFill>
                <a:latin typeface="黑体" panose="02010609060101010101" charset="-122"/>
                <a:ea typeface="黑体" panose="02010609060101010101" charset="-122"/>
              </a:rPr>
              <a:t>3. 工作成果</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编制完成的转账凭证如表 4 - 12 所示。</a:t>
            </a:r>
            <a:endParaRPr lang="en-US" sz="1600" spc="300" dirty="0" smtClean="0">
              <a:solidFill>
                <a:schemeClr val="tx2"/>
              </a:solidFill>
              <a:latin typeface="黑体" panose="02010609060101010101" charset="-122"/>
              <a:ea typeface="黑体" panose="02010609060101010101" charset="-122"/>
            </a:endParaRPr>
          </a:p>
        </p:txBody>
      </p:sp>
      <p:sp>
        <p:nvSpPr>
          <p:cNvPr id="25" name="文本框 2"/>
          <p:cNvSpPr txBox="1"/>
          <p:nvPr/>
        </p:nvSpPr>
        <p:spPr>
          <a:xfrm>
            <a:off x="899795" y="599440"/>
            <a:ext cx="550545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sym typeface="+mn-ea"/>
              </a:rPr>
              <a:t>五、转账凭证的填制</a:t>
            </a:r>
            <a:endParaRPr lang="zh-CN" altLang="en-US" sz="2600" dirty="0">
              <a:latin typeface="黑体" panose="02010609060101010101" charset="-122"/>
              <a:ea typeface="黑体" panose="02010609060101010101" charset="-122"/>
            </a:endParaRPr>
          </a:p>
        </p:txBody>
      </p:sp>
      <p:pic>
        <p:nvPicPr>
          <p:cNvPr id="2" name="图片 1"/>
          <p:cNvPicPr>
            <a:picLocks noChangeAspect="1"/>
          </p:cNvPicPr>
          <p:nvPr/>
        </p:nvPicPr>
        <p:blipFill>
          <a:blip r:embed="rId1"/>
          <a:stretch>
            <a:fillRect/>
          </a:stretch>
        </p:blipFill>
        <p:spPr>
          <a:xfrm>
            <a:off x="1475740" y="2115185"/>
            <a:ext cx="8221980" cy="41503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8825230" y="1464945"/>
            <a:ext cx="1659890" cy="3928745"/>
          </a:xfrm>
          <a:prstGeom prst="rect">
            <a:avLst/>
          </a:prstGeom>
          <a:noFill/>
        </p:spPr>
        <p:txBody>
          <a:bodyPr vert="eaVert" wrap="square" rtlCol="0" anchor="t" anchorCtr="0">
            <a:spAutoFit/>
          </a:bodyPr>
          <a:p>
            <a:pPr algn="l"/>
            <a:r>
              <a:rPr lang="zh-CN" altLang="en-US" sz="4800" dirty="0">
                <a:solidFill>
                  <a:schemeClr val="tx2"/>
                </a:solidFill>
                <a:latin typeface="黑体" panose="02010609060101010101" charset="-122"/>
                <a:ea typeface="黑体" panose="02010609060101010101" charset="-122"/>
                <a:sym typeface="+mn-ea"/>
              </a:rPr>
              <a:t>企业主要经济业务核算</a:t>
            </a:r>
            <a:endParaRPr lang="zh-CN" altLang="en-US" sz="4800" dirty="0">
              <a:solidFill>
                <a:schemeClr val="tx2"/>
              </a:solidFill>
              <a:latin typeface="黑体" panose="02010609060101010101" charset="-122"/>
              <a:ea typeface="黑体" panose="02010609060101010101" charset="-122"/>
              <a:sym typeface="+mn-ea"/>
            </a:endParaRPr>
          </a:p>
        </p:txBody>
      </p:sp>
      <p:sp>
        <p:nvSpPr>
          <p:cNvPr id="4" name="文本框 3"/>
          <p:cNvSpPr txBox="1"/>
          <p:nvPr/>
        </p:nvSpPr>
        <p:spPr>
          <a:xfrm>
            <a:off x="7579995" y="1862455"/>
            <a:ext cx="3775710" cy="922020"/>
          </a:xfrm>
          <a:prstGeom prst="rect">
            <a:avLst/>
          </a:prstGeom>
          <a:noFill/>
        </p:spPr>
        <p:txBody>
          <a:bodyPr wrap="square" rtlCol="0">
            <a:spAutoFit/>
          </a:bodyPr>
          <a:p>
            <a:r>
              <a:rPr lang="zh-CN" altLang="en-US" sz="5400" b="1">
                <a:latin typeface="黑体" panose="02010609060101010101" charset="-122"/>
                <a:ea typeface="黑体" panose="02010609060101010101" charset="-122"/>
              </a:rPr>
              <a:t>任务三</a:t>
            </a:r>
            <a:endParaRPr lang="zh-CN" altLang="en-US" sz="5400" b="1">
              <a:latin typeface="黑体" panose="02010609060101010101" charset="-122"/>
              <a:ea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矩形 15"/>
          <p:cNvSpPr>
            <a:spLocks noChangeArrowheads="1"/>
          </p:cNvSpPr>
          <p:nvPr/>
        </p:nvSpPr>
        <p:spPr bwMode="auto">
          <a:xfrm>
            <a:off x="885825" y="2058035"/>
            <a:ext cx="5761990" cy="4154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sz="1600" dirty="0">
                <a:solidFill>
                  <a:schemeClr val="tx1">
                    <a:lumMod val="50000"/>
                    <a:lumOff val="50000"/>
                  </a:schemeClr>
                </a:solidFill>
                <a:latin typeface="黑体" panose="02010609060101010101" charset="-122"/>
                <a:ea typeface="黑体" panose="02010609060101010101" charset="-122"/>
                <a:cs typeface="黑体" panose="02010609060101010101" charset="-122"/>
                <a:sym typeface="+mn-ea"/>
              </a:rPr>
              <a:t>资金对企业来说就像是人体中的血液，是企业生存和发展的必要条件，是企业从事生产经营活动的物质基础。企业资金的来源主要有两个渠道：一是接受投资人的直接投资；二是从银行等金融机构借入款项。投资者对企业的投资，形成所有者权益。投资人投入的财产可以是货币资金，也可以是实物资产或者无形资产等。按照投资主体的不同，投入资本可以分为国家投入资本、法人投入资本、个人投入资本和外商投入资本。投资人投入企业的资本，除法律另有规定外一般不能随意抽回。对所有者投资的核算应包括两个方面内容：一是揭示投入资本的形式和来源，即反映所有者对企业的实际投资的形式和金额；二是反映投资后所有者享有的权益，包括实收资本和资本公积。</a:t>
            </a:r>
            <a:endParaRPr sz="1600" dirty="0">
              <a:solidFill>
                <a:schemeClr val="tx1">
                  <a:lumMod val="50000"/>
                  <a:lumOff val="50000"/>
                </a:schemeClr>
              </a:solidFill>
              <a:latin typeface="黑体" panose="02010609060101010101" charset="-122"/>
              <a:ea typeface="黑体" panose="02010609060101010101" charset="-122"/>
              <a:cs typeface="黑体" panose="02010609060101010101" charset="-122"/>
              <a:sym typeface="+mn-ea"/>
            </a:endParaRPr>
          </a:p>
        </p:txBody>
      </p:sp>
      <p:sp>
        <p:nvSpPr>
          <p:cNvPr id="47" name="文本框 16"/>
          <p:cNvSpPr txBox="1">
            <a:spLocks noChangeArrowheads="1"/>
          </p:cNvSpPr>
          <p:nvPr/>
        </p:nvSpPr>
        <p:spPr bwMode="auto">
          <a:xfrm>
            <a:off x="885825" y="1549400"/>
            <a:ext cx="468249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accent4">
                    <a:lumMod val="10000"/>
                  </a:schemeClr>
                </a:solidFill>
                <a:effectLst/>
                <a:uLnTx/>
                <a:uFillTx/>
                <a:latin typeface="黑体" panose="02010609060101010101" charset="-122"/>
                <a:ea typeface="黑体" panose="02010609060101010101" charset="-122"/>
                <a:cs typeface="+mn-cs"/>
              </a:rPr>
              <a:t>（一）筹资业务的核算内容</a:t>
            </a:r>
            <a:endParaRPr kumimoji="0" lang="zh-CN" altLang="en-US" sz="2000" b="0" i="0" u="none" strike="noStrike" kern="1200" cap="none" spc="0" normalizeH="0" baseline="0" noProof="0" dirty="0">
              <a:ln>
                <a:noFill/>
              </a:ln>
              <a:solidFill>
                <a:schemeClr val="accent4">
                  <a:lumMod val="10000"/>
                </a:schemeClr>
              </a:solidFill>
              <a:effectLst/>
              <a:uLnTx/>
              <a:uFillTx/>
              <a:latin typeface="黑体" panose="02010609060101010101" charset="-122"/>
              <a:ea typeface="黑体" panose="02010609060101010101" charset="-122"/>
              <a:cs typeface="+mn-cs"/>
            </a:endParaRPr>
          </a:p>
        </p:txBody>
      </p:sp>
      <p:sp>
        <p:nvSpPr>
          <p:cNvPr id="25" name="文本框 2"/>
          <p:cNvSpPr txBox="1"/>
          <p:nvPr/>
        </p:nvSpPr>
        <p:spPr>
          <a:xfrm>
            <a:off x="885825" y="599440"/>
            <a:ext cx="437388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一、筹资业务的核算</a:t>
            </a:r>
            <a:endParaRPr lang="zh-CN" altLang="en-US" sz="2600" dirty="0">
              <a:latin typeface="黑体" panose="02010609060101010101" charset="-122"/>
              <a:ea typeface="黑体" panose="02010609060101010101" charset="-122"/>
            </a:endParaRPr>
          </a:p>
        </p:txBody>
      </p:sp>
      <p:pic>
        <p:nvPicPr>
          <p:cNvPr id="2" name="图片 1"/>
          <p:cNvPicPr>
            <a:picLocks noChangeAspect="1"/>
          </p:cNvPicPr>
          <p:nvPr/>
        </p:nvPicPr>
        <p:blipFill>
          <a:blip r:embed="rId1"/>
          <a:stretch>
            <a:fillRect/>
          </a:stretch>
        </p:blipFill>
        <p:spPr>
          <a:xfrm>
            <a:off x="7164705" y="2362835"/>
            <a:ext cx="4407535" cy="34169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500"/>
                                        <p:tgtEl>
                                          <p:spTgt spid="4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矩形 15"/>
          <p:cNvSpPr>
            <a:spLocks noChangeArrowheads="1"/>
          </p:cNvSpPr>
          <p:nvPr/>
        </p:nvSpPr>
        <p:spPr bwMode="auto">
          <a:xfrm>
            <a:off x="649605" y="2299970"/>
            <a:ext cx="6106795" cy="3415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threePt" dir="t"/>
            </a:scene3d>
          </a:bodyPr>
          <a:lstStyle/>
          <a:p>
            <a:pPr>
              <a:lnSpc>
                <a:spcPct val="150000"/>
              </a:lnSpc>
            </a:pPr>
            <a:r>
              <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1.“银行存款”账户</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r>
              <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（1）科目类别：资产类。</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r>
              <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（2）核算内容：核算企业存入银行或其他金融机构的各种存款。</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r>
              <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（3）账户结构：</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r>
              <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2.“库存现金”账户</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r>
              <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（1）科目类别：资产类。</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r>
              <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（2）核算内容：核算企业库存现金的增加、减少和结存情况。</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r>
              <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（3）账户结构：</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p:txBody>
      </p:sp>
      <p:sp>
        <p:nvSpPr>
          <p:cNvPr id="47" name="文本框 16"/>
          <p:cNvSpPr txBox="1">
            <a:spLocks noChangeArrowheads="1"/>
          </p:cNvSpPr>
          <p:nvPr/>
        </p:nvSpPr>
        <p:spPr bwMode="auto">
          <a:xfrm>
            <a:off x="649605" y="1829435"/>
            <a:ext cx="4371975"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accent4">
                    <a:lumMod val="10000"/>
                  </a:schemeClr>
                </a:solidFill>
                <a:effectLst/>
                <a:uLnTx/>
                <a:uFillTx/>
                <a:latin typeface="黑体" panose="02010609060101010101" charset="-122"/>
                <a:ea typeface="黑体" panose="02010609060101010101" charset="-122"/>
                <a:cs typeface="+mn-cs"/>
              </a:rPr>
              <a:t>（二）筹资业务核算设置的主要账户</a:t>
            </a:r>
            <a:endParaRPr kumimoji="0" lang="zh-CN" altLang="en-US" sz="2000" b="0" i="0" u="none" strike="noStrike" kern="1200" cap="none" spc="0" normalizeH="0" baseline="0" noProof="0" dirty="0">
              <a:ln>
                <a:noFill/>
              </a:ln>
              <a:solidFill>
                <a:schemeClr val="accent4">
                  <a:lumMod val="10000"/>
                </a:schemeClr>
              </a:solidFill>
              <a:effectLst/>
              <a:uLnTx/>
              <a:uFillTx/>
              <a:latin typeface="黑体" panose="02010609060101010101" charset="-122"/>
              <a:ea typeface="黑体" panose="02010609060101010101" charset="-122"/>
              <a:cs typeface="+mn-cs"/>
            </a:endParaRPr>
          </a:p>
        </p:txBody>
      </p:sp>
      <p:sp>
        <p:nvSpPr>
          <p:cNvPr id="25" name="文本框 2"/>
          <p:cNvSpPr txBox="1"/>
          <p:nvPr/>
        </p:nvSpPr>
        <p:spPr>
          <a:xfrm>
            <a:off x="885825" y="599440"/>
            <a:ext cx="437388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一、筹资业务的核算</a:t>
            </a:r>
            <a:endParaRPr lang="zh-CN" altLang="en-US" sz="2600" dirty="0">
              <a:latin typeface="黑体" panose="02010609060101010101" charset="-122"/>
              <a:ea typeface="黑体" panose="02010609060101010101" charset="-122"/>
            </a:endParaRPr>
          </a:p>
        </p:txBody>
      </p:sp>
      <p:pic>
        <p:nvPicPr>
          <p:cNvPr id="3" name="图片 2"/>
          <p:cNvPicPr>
            <a:picLocks noChangeAspect="1"/>
          </p:cNvPicPr>
          <p:nvPr/>
        </p:nvPicPr>
        <p:blipFill>
          <a:blip r:embed="rId1"/>
          <a:stretch>
            <a:fillRect/>
          </a:stretch>
        </p:blipFill>
        <p:spPr>
          <a:xfrm>
            <a:off x="6923405" y="1596390"/>
            <a:ext cx="4428490" cy="2091690"/>
          </a:xfrm>
          <a:prstGeom prst="rect">
            <a:avLst/>
          </a:prstGeom>
        </p:spPr>
      </p:pic>
      <p:pic>
        <p:nvPicPr>
          <p:cNvPr id="4" name="图片 3"/>
          <p:cNvPicPr>
            <a:picLocks noChangeAspect="1"/>
          </p:cNvPicPr>
          <p:nvPr/>
        </p:nvPicPr>
        <p:blipFill>
          <a:blip r:embed="rId2"/>
          <a:stretch>
            <a:fillRect/>
          </a:stretch>
        </p:blipFill>
        <p:spPr>
          <a:xfrm>
            <a:off x="6917690" y="4319270"/>
            <a:ext cx="4434205" cy="15563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500"/>
                                        <p:tgtEl>
                                          <p:spTgt spid="4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1000"/>
                                        <p:tgtEl>
                                          <p:spTgt spid="4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down)">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矩形 15"/>
          <p:cNvSpPr>
            <a:spLocks noChangeArrowheads="1"/>
          </p:cNvSpPr>
          <p:nvPr/>
        </p:nvSpPr>
        <p:spPr bwMode="auto">
          <a:xfrm>
            <a:off x="535305" y="2210435"/>
            <a:ext cx="6106795"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threePt" dir="t"/>
            </a:scene3d>
          </a:bodyPr>
          <a:lstStyle/>
          <a:p>
            <a:pPr>
              <a:lnSpc>
                <a:spcPct val="150000"/>
              </a:lnSpc>
            </a:pPr>
            <a:r>
              <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3.“实收资本”账户</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r>
              <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（1）科目类别：所有者权益类。</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r>
              <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（2）核算内容：核算投资者投入资本的增减变化情况及其结果。</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r>
              <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（3）账户结构：</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r>
              <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4.“短期借款”账户</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r>
              <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（1）科目类别：负债类。</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r>
              <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（2）核算内容：核算企业向银行或其他金融机构借入的期限在一年（含一年）以内的借款。</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r>
              <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（3）账户结构：</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p:txBody>
      </p:sp>
      <p:sp>
        <p:nvSpPr>
          <p:cNvPr id="47" name="文本框 16"/>
          <p:cNvSpPr txBox="1">
            <a:spLocks noChangeArrowheads="1"/>
          </p:cNvSpPr>
          <p:nvPr/>
        </p:nvSpPr>
        <p:spPr bwMode="auto">
          <a:xfrm>
            <a:off x="344805" y="1596390"/>
            <a:ext cx="5763895"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accent4">
                    <a:lumMod val="10000"/>
                  </a:schemeClr>
                </a:solidFill>
                <a:effectLst/>
                <a:uLnTx/>
                <a:uFillTx/>
                <a:latin typeface="黑体" panose="02010609060101010101" charset="-122"/>
                <a:ea typeface="黑体" panose="02010609060101010101" charset="-122"/>
                <a:cs typeface="+mn-cs"/>
              </a:rPr>
              <a:t>（二）筹资业务核算设置的主要账户</a:t>
            </a:r>
            <a:endParaRPr kumimoji="0" lang="zh-CN" altLang="en-US" sz="2000" b="0" i="0" u="none" strike="noStrike" kern="1200" cap="none" spc="0" normalizeH="0" baseline="0" noProof="0" dirty="0">
              <a:ln>
                <a:noFill/>
              </a:ln>
              <a:solidFill>
                <a:schemeClr val="accent4">
                  <a:lumMod val="10000"/>
                </a:schemeClr>
              </a:solidFill>
              <a:effectLst/>
              <a:uLnTx/>
              <a:uFillTx/>
              <a:latin typeface="黑体" panose="02010609060101010101" charset="-122"/>
              <a:ea typeface="黑体" panose="02010609060101010101" charset="-122"/>
              <a:cs typeface="+mn-cs"/>
            </a:endParaRPr>
          </a:p>
        </p:txBody>
      </p:sp>
      <p:sp>
        <p:nvSpPr>
          <p:cNvPr id="25" name="文本框 2"/>
          <p:cNvSpPr txBox="1"/>
          <p:nvPr/>
        </p:nvSpPr>
        <p:spPr>
          <a:xfrm>
            <a:off x="885825" y="599440"/>
            <a:ext cx="437388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一、筹资业务的核算</a:t>
            </a:r>
            <a:endParaRPr lang="zh-CN" altLang="en-US" sz="2600" dirty="0">
              <a:latin typeface="黑体" panose="02010609060101010101" charset="-122"/>
              <a:ea typeface="黑体" panose="02010609060101010101" charset="-122"/>
            </a:endParaRPr>
          </a:p>
        </p:txBody>
      </p:sp>
      <p:pic>
        <p:nvPicPr>
          <p:cNvPr id="2" name="图片 1"/>
          <p:cNvPicPr>
            <a:picLocks noChangeAspect="1"/>
          </p:cNvPicPr>
          <p:nvPr/>
        </p:nvPicPr>
        <p:blipFill>
          <a:blip r:embed="rId1"/>
          <a:stretch>
            <a:fillRect/>
          </a:stretch>
        </p:blipFill>
        <p:spPr>
          <a:xfrm>
            <a:off x="7178675" y="2272030"/>
            <a:ext cx="4198620" cy="1323340"/>
          </a:xfrm>
          <a:prstGeom prst="rect">
            <a:avLst/>
          </a:prstGeom>
        </p:spPr>
      </p:pic>
      <p:pic>
        <p:nvPicPr>
          <p:cNvPr id="5" name="图片 4"/>
          <p:cNvPicPr>
            <a:picLocks noChangeAspect="1"/>
          </p:cNvPicPr>
          <p:nvPr/>
        </p:nvPicPr>
        <p:blipFill>
          <a:blip r:embed="rId2"/>
          <a:stretch>
            <a:fillRect/>
          </a:stretch>
        </p:blipFill>
        <p:spPr>
          <a:xfrm>
            <a:off x="7178675" y="4351655"/>
            <a:ext cx="4178300" cy="12674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500"/>
                                        <p:tgtEl>
                                          <p:spTgt spid="4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矩形 15"/>
          <p:cNvSpPr>
            <a:spLocks noChangeArrowheads="1"/>
          </p:cNvSpPr>
          <p:nvPr/>
        </p:nvSpPr>
        <p:spPr bwMode="auto">
          <a:xfrm>
            <a:off x="611505" y="2362835"/>
            <a:ext cx="6106795" cy="3415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threePt" dir="t"/>
            </a:scene3d>
          </a:bodyPr>
          <a:lstStyle/>
          <a:p>
            <a:pPr>
              <a:lnSpc>
                <a:spcPct val="150000"/>
              </a:lnSpc>
            </a:pPr>
            <a:r>
              <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5.“财务费用”账户</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r>
              <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（1）科目类别：损益类。</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r>
              <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（2）核算内容：核算企业为筹集资金而发生的相关费用。</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r>
              <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（3）账户结构：</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r>
              <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6.“应付利息”账户</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r>
              <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（1）科目类别：负债类。</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r>
              <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（2）核算内容：核算企业在借款持有期间应付未付的借款利息。</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r>
              <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（3）账户结构：</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p:txBody>
      </p:sp>
      <p:sp>
        <p:nvSpPr>
          <p:cNvPr id="47" name="文本框 16"/>
          <p:cNvSpPr txBox="1">
            <a:spLocks noChangeArrowheads="1"/>
          </p:cNvSpPr>
          <p:nvPr/>
        </p:nvSpPr>
        <p:spPr bwMode="auto">
          <a:xfrm>
            <a:off x="344805" y="1596390"/>
            <a:ext cx="576389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accent4">
                    <a:lumMod val="10000"/>
                  </a:schemeClr>
                </a:solidFill>
                <a:effectLst/>
                <a:uLnTx/>
                <a:uFillTx/>
                <a:latin typeface="黑体" panose="02010609060101010101" charset="-122"/>
                <a:ea typeface="黑体" panose="02010609060101010101" charset="-122"/>
                <a:cs typeface="+mn-cs"/>
              </a:rPr>
              <a:t>（二）筹资业务核算设置的主要账户</a:t>
            </a:r>
            <a:endParaRPr kumimoji="0" lang="zh-CN" altLang="en-US" sz="2400" b="0" i="0" u="none" strike="noStrike" kern="1200" cap="none" spc="0" normalizeH="0" baseline="0" noProof="0" dirty="0">
              <a:ln>
                <a:noFill/>
              </a:ln>
              <a:solidFill>
                <a:schemeClr val="accent4">
                  <a:lumMod val="10000"/>
                </a:schemeClr>
              </a:solidFill>
              <a:effectLst/>
              <a:uLnTx/>
              <a:uFillTx/>
              <a:latin typeface="黑体" panose="02010609060101010101" charset="-122"/>
              <a:ea typeface="黑体" panose="02010609060101010101" charset="-122"/>
              <a:cs typeface="+mn-cs"/>
            </a:endParaRPr>
          </a:p>
        </p:txBody>
      </p:sp>
      <p:sp>
        <p:nvSpPr>
          <p:cNvPr id="25" name="文本框 2"/>
          <p:cNvSpPr txBox="1"/>
          <p:nvPr/>
        </p:nvSpPr>
        <p:spPr>
          <a:xfrm>
            <a:off x="885825" y="599440"/>
            <a:ext cx="437388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一、筹资业务的核算</a:t>
            </a:r>
            <a:endParaRPr lang="zh-CN" altLang="en-US" sz="2600" dirty="0">
              <a:latin typeface="黑体" panose="02010609060101010101" charset="-122"/>
              <a:ea typeface="黑体" panose="02010609060101010101" charset="-122"/>
            </a:endParaRPr>
          </a:p>
        </p:txBody>
      </p:sp>
      <p:pic>
        <p:nvPicPr>
          <p:cNvPr id="3" name="图片 2"/>
          <p:cNvPicPr>
            <a:picLocks noChangeAspect="1"/>
          </p:cNvPicPr>
          <p:nvPr/>
        </p:nvPicPr>
        <p:blipFill>
          <a:blip r:embed="rId1"/>
          <a:stretch>
            <a:fillRect/>
          </a:stretch>
        </p:blipFill>
        <p:spPr>
          <a:xfrm>
            <a:off x="6936105" y="2210435"/>
            <a:ext cx="4650105" cy="1111250"/>
          </a:xfrm>
          <a:prstGeom prst="rect">
            <a:avLst/>
          </a:prstGeom>
        </p:spPr>
      </p:pic>
      <p:pic>
        <p:nvPicPr>
          <p:cNvPr id="4" name="图片 3"/>
          <p:cNvPicPr>
            <a:picLocks noChangeAspect="1"/>
          </p:cNvPicPr>
          <p:nvPr/>
        </p:nvPicPr>
        <p:blipFill>
          <a:blip r:embed="rId2"/>
          <a:stretch>
            <a:fillRect/>
          </a:stretch>
        </p:blipFill>
        <p:spPr>
          <a:xfrm>
            <a:off x="6859905" y="4267835"/>
            <a:ext cx="4768850" cy="12452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500"/>
                                        <p:tgtEl>
                                          <p:spTgt spid="4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310640"/>
            <a:ext cx="6863715" cy="4053205"/>
            <a:chOff x="0" y="1401692"/>
            <a:chExt cx="6863715" cy="5223728"/>
          </a:xfrm>
        </p:grpSpPr>
        <p:cxnSp>
          <p:nvCxnSpPr>
            <p:cNvPr id="3" name="直接连接符 2"/>
            <p:cNvCxnSpPr/>
            <p:nvPr/>
          </p:nvCxnSpPr>
          <p:spPr>
            <a:xfrm>
              <a:off x="0" y="2041368"/>
              <a:ext cx="2952000"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6" name="12"/>
            <p:cNvSpPr>
              <a:spLocks noChangeArrowheads="1"/>
            </p:cNvSpPr>
            <p:nvPr>
              <p:custDataLst>
                <p:tags r:id="rId1"/>
              </p:custDataLst>
            </p:nvPr>
          </p:nvSpPr>
          <p:spPr bwMode="auto">
            <a:xfrm>
              <a:off x="824865" y="2990990"/>
              <a:ext cx="6038850" cy="2379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7" tIns="0" rIns="0" bIns="0" anchor="t"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黑体" panose="02010609060101010101" charset="-122"/>
                  <a:ea typeface="黑体" panose="02010609060101010101" charset="-122"/>
                  <a:cs typeface="黑体" panose="02010609060101010101" charset="-122"/>
                </a:rPr>
                <a:t>任务一　记账凭证认知</a:t>
              </a:r>
              <a:endParaRPr lang="zh-CN" altLang="en-US" sz="2000" spc="600" dirty="0" smtClean="0">
                <a:solidFill>
                  <a:schemeClr val="tx2"/>
                </a:solidFill>
                <a:latin typeface="黑体" panose="02010609060101010101" charset="-122"/>
                <a:ea typeface="黑体" panose="02010609060101010101" charset="-122"/>
                <a:cs typeface="黑体" panose="02010609060101010101"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黑体" panose="02010609060101010101" charset="-122"/>
                  <a:ea typeface="黑体" panose="02010609060101010101" charset="-122"/>
                  <a:cs typeface="黑体" panose="02010609060101010101" charset="-122"/>
                </a:rPr>
                <a:t>任务二　记账凭证的填制</a:t>
              </a:r>
              <a:endParaRPr lang="zh-CN" altLang="en-US" sz="2000" spc="600" dirty="0" smtClean="0">
                <a:solidFill>
                  <a:schemeClr val="tx2"/>
                </a:solidFill>
                <a:latin typeface="黑体" panose="02010609060101010101" charset="-122"/>
                <a:ea typeface="黑体" panose="02010609060101010101" charset="-122"/>
                <a:cs typeface="黑体" panose="02010609060101010101"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黑体" panose="02010609060101010101" charset="-122"/>
                  <a:ea typeface="黑体" panose="02010609060101010101" charset="-122"/>
                  <a:cs typeface="黑体" panose="02010609060101010101" charset="-122"/>
                </a:rPr>
                <a:t>任务三　企业主要经济业务核算</a:t>
              </a:r>
              <a:endParaRPr lang="zh-CN" altLang="en-US" sz="2000" spc="600" dirty="0" smtClean="0">
                <a:solidFill>
                  <a:schemeClr val="tx2"/>
                </a:solidFill>
                <a:latin typeface="黑体" panose="02010609060101010101" charset="-122"/>
                <a:ea typeface="黑体" panose="02010609060101010101" charset="-122"/>
                <a:cs typeface="黑体" panose="02010609060101010101"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黑体" panose="02010609060101010101" charset="-122"/>
                  <a:ea typeface="黑体" panose="02010609060101010101" charset="-122"/>
                  <a:cs typeface="黑体" panose="02010609060101010101" charset="-122"/>
                </a:rPr>
                <a:t>任务四　记账凭证的审核与传递</a:t>
              </a:r>
              <a:endParaRPr lang="zh-CN" altLang="en-US" sz="2000" spc="600" dirty="0" smtClean="0">
                <a:solidFill>
                  <a:schemeClr val="tx2"/>
                </a:solidFill>
                <a:latin typeface="黑体" panose="02010609060101010101" charset="-122"/>
                <a:ea typeface="黑体" panose="02010609060101010101" charset="-122"/>
                <a:cs typeface="黑体" panose="02010609060101010101" charset="-122"/>
              </a:endParaRPr>
            </a:p>
          </p:txBody>
        </p:sp>
        <p:sp>
          <p:nvSpPr>
            <p:cNvPr id="7" name="1"/>
            <p:cNvSpPr>
              <a:spLocks noChangeAspect="1"/>
            </p:cNvSpPr>
            <p:nvPr>
              <p:custDataLst>
                <p:tags r:id="rId2"/>
              </p:custDataLst>
            </p:nvPr>
          </p:nvSpPr>
          <p:spPr>
            <a:xfrm>
              <a:off x="2803015" y="1681368"/>
              <a:ext cx="720021" cy="720000"/>
            </a:xfrm>
            <a:prstGeom prst="diamond">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58" tIns="45729" rIns="91458" bIns="45729" rtlCol="0" anchor="ctr">
              <a:noAutofit/>
            </a:bodyPr>
            <a:lstStyle/>
            <a:p>
              <a:pPr algn="ctr"/>
              <a:endParaRPr lang="zh-CN" altLang="en-US" sz="2400" dirty="0">
                <a:solidFill>
                  <a:schemeClr val="bg1"/>
                </a:solidFill>
                <a:latin typeface="+mn-ea"/>
                <a:cs typeface="Arial Unicode MS" panose="020B0604020202020204" pitchFamily="34" charset="-122"/>
              </a:endParaRPr>
            </a:p>
          </p:txBody>
        </p:sp>
        <p:sp>
          <p:nvSpPr>
            <p:cNvPr id="8" name="1"/>
            <p:cNvSpPr txBox="1"/>
            <p:nvPr/>
          </p:nvSpPr>
          <p:spPr bwMode="auto">
            <a:xfrm>
              <a:off x="398187" y="1401692"/>
              <a:ext cx="2880000" cy="65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en-US" altLang="zh-CN" sz="4000" spc="300" dirty="0" smtClean="0">
                  <a:solidFill>
                    <a:schemeClr val="tx2"/>
                  </a:solidFill>
                  <a:latin typeface="+mn-ea"/>
                  <a:ea typeface="+mn-ea"/>
                </a:rPr>
                <a:t>Content</a:t>
              </a:r>
              <a:endParaRPr lang="en-US" altLang="zh-CN" sz="4000" spc="300" dirty="0">
                <a:solidFill>
                  <a:schemeClr val="tx2"/>
                </a:solidFill>
                <a:latin typeface="+mn-ea"/>
                <a:ea typeface="+mn-ea"/>
              </a:endParaRPr>
            </a:p>
          </p:txBody>
        </p:sp>
        <p:cxnSp>
          <p:nvCxnSpPr>
            <p:cNvPr id="9" name="直接连接符 8"/>
            <p:cNvCxnSpPr/>
            <p:nvPr/>
          </p:nvCxnSpPr>
          <p:spPr>
            <a:xfrm>
              <a:off x="825071" y="2485420"/>
              <a:ext cx="0" cy="414000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10" name="TextBox 4"/>
          <p:cNvSpPr txBox="1"/>
          <p:nvPr/>
        </p:nvSpPr>
        <p:spPr>
          <a:xfrm>
            <a:off x="6864047" y="2349794"/>
            <a:ext cx="792000" cy="2160000"/>
          </a:xfrm>
          <a:prstGeom prst="rect">
            <a:avLst/>
          </a:prstGeom>
          <a:solidFill>
            <a:schemeClr val="accent6"/>
          </a:solidFill>
        </p:spPr>
        <p:txBody>
          <a:bodyPr vert="eaVert" wrap="none" rtlCol="0" anchor="ctr" anchorCtr="1">
            <a:noAutofit/>
          </a:bodyPr>
          <a:lstStyle/>
          <a:p>
            <a:pPr algn="ctr"/>
            <a:r>
              <a:rPr lang="zh-CN" altLang="en-US" sz="4400" dirty="0" smtClean="0">
                <a:solidFill>
                  <a:schemeClr val="bg1"/>
                </a:solidFill>
                <a:latin typeface="黑体" panose="02010609060101010101" charset="-122"/>
                <a:ea typeface="黑体" panose="02010609060101010101" charset="-122"/>
              </a:rPr>
              <a:t>目 录</a:t>
            </a:r>
            <a:endParaRPr lang="zh-CN" altLang="en-US" sz="4400" dirty="0">
              <a:solidFill>
                <a:schemeClr val="bg1"/>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矩形 15"/>
          <p:cNvSpPr>
            <a:spLocks noChangeArrowheads="1"/>
          </p:cNvSpPr>
          <p:nvPr/>
        </p:nvSpPr>
        <p:spPr bwMode="auto">
          <a:xfrm>
            <a:off x="344805" y="1703705"/>
            <a:ext cx="10760075" cy="452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threePt" dir="t"/>
            </a:scene3d>
          </a:bodyPr>
          <a:lstStyle/>
          <a:p>
            <a:pPr>
              <a:lnSpc>
                <a:spcPct val="150000"/>
              </a:lnSpc>
            </a:pPr>
            <a:r>
              <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例 4-1：接受投资者投资业务的核算</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r>
              <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1. 资料</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r>
              <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2020 年 12 月 2 日北京百佳乐食品厂收到转账支票一张，中粮集团投入资金400 000 元已入账。</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r>
              <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2. 工作行动</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r>
              <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（1）审核该笔业务相关的原始凭证：投资协议及银行进账单。</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r>
              <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（2）分析：该笔业务涉及“银行存款”和“实收资本”账户，增加的存款计入“银行存款”账户的借方，投资者投入的资本应计入“实收资本”账户的贷方。</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r>
              <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（3）编制记账凭证：该笔业务需要编制收款凭证。（说明：因本教材篇幅有限，所有例题的记账凭证列示从略。）</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r>
              <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3. 工作成果</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r>
              <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该笔业务应编制的会计分录如下。</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r>
              <a:rPr sz="1600" b="1"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借：银行存款                           400 000</a:t>
            </a:r>
            <a:endParaRPr sz="1600" b="1"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r>
              <a:rPr sz="1600" b="1"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   贷：实收资本——中粮集团            400 000</a:t>
            </a:r>
            <a:endParaRPr sz="1600" b="1"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p:txBody>
      </p:sp>
      <p:sp>
        <p:nvSpPr>
          <p:cNvPr id="47" name="文本框 16"/>
          <p:cNvSpPr txBox="1">
            <a:spLocks noChangeArrowheads="1"/>
          </p:cNvSpPr>
          <p:nvPr/>
        </p:nvSpPr>
        <p:spPr bwMode="auto">
          <a:xfrm>
            <a:off x="344805" y="1243330"/>
            <a:ext cx="576389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accent4">
                    <a:lumMod val="10000"/>
                  </a:schemeClr>
                </a:solidFill>
                <a:effectLst/>
                <a:uLnTx/>
                <a:uFillTx/>
                <a:latin typeface="黑体" panose="02010609060101010101" charset="-122"/>
                <a:ea typeface="黑体" panose="02010609060101010101" charset="-122"/>
                <a:cs typeface="+mn-cs"/>
              </a:rPr>
              <a:t>（三）业务举例</a:t>
            </a:r>
            <a:endParaRPr kumimoji="0" lang="zh-CN" altLang="en-US" sz="2400" b="0" i="0" u="none" strike="noStrike" kern="1200" cap="none" spc="0" normalizeH="0" baseline="0" noProof="0" dirty="0">
              <a:ln>
                <a:noFill/>
              </a:ln>
              <a:solidFill>
                <a:schemeClr val="accent4">
                  <a:lumMod val="10000"/>
                </a:schemeClr>
              </a:solidFill>
              <a:effectLst/>
              <a:uLnTx/>
              <a:uFillTx/>
              <a:latin typeface="黑体" panose="02010609060101010101" charset="-122"/>
              <a:ea typeface="黑体" panose="02010609060101010101" charset="-122"/>
              <a:cs typeface="+mn-cs"/>
            </a:endParaRPr>
          </a:p>
        </p:txBody>
      </p:sp>
      <p:sp>
        <p:nvSpPr>
          <p:cNvPr id="25" name="文本框 2"/>
          <p:cNvSpPr txBox="1"/>
          <p:nvPr/>
        </p:nvSpPr>
        <p:spPr>
          <a:xfrm>
            <a:off x="885825" y="599440"/>
            <a:ext cx="437388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一、筹资业务的核算</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500"/>
                                        <p:tgtEl>
                                          <p:spTgt spid="4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矩形 15"/>
          <p:cNvSpPr>
            <a:spLocks noChangeArrowheads="1"/>
          </p:cNvSpPr>
          <p:nvPr/>
        </p:nvSpPr>
        <p:spPr bwMode="auto">
          <a:xfrm>
            <a:off x="344805" y="1703705"/>
            <a:ext cx="11513820" cy="4154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threePt" dir="t"/>
            </a:scene3d>
          </a:bodyPr>
          <a:lstStyle/>
          <a:p>
            <a:pPr>
              <a:lnSpc>
                <a:spcPct val="150000"/>
              </a:lnSpc>
            </a:pPr>
            <a:r>
              <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例 4-2：借入短期借款业务的核算</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r>
              <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1. 资料</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r>
              <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2020 年 12 月北京百佳乐食品厂发生以下与筹资有关的业务。</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r>
              <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（1）12 月 1 日，向银行借入三个月期限生产周转借款 360 000 元存入银行。</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r>
              <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（2）12 月 31 日，计提本月短期借款利息 900 元，月利率 0.25%。</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r>
              <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2. 工作行动</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r>
              <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业务（1）：</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r>
              <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① 审核该笔业务相关的原始凭证：贷款协议和银行进账单。</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r>
              <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② 分析：该笔业务涉及“银行存款”和“短期借款”账户，借入的款项存入银行后，增加的存款金额计入“银行存款”账户的借方，同时增加的负债金额计入“短期借款”账户的贷方。</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r>
              <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③ 编制记账凭证：该笔业务需要编制收款凭证。</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p:txBody>
      </p:sp>
      <p:sp>
        <p:nvSpPr>
          <p:cNvPr id="47" name="文本框 16"/>
          <p:cNvSpPr txBox="1">
            <a:spLocks noChangeArrowheads="1"/>
          </p:cNvSpPr>
          <p:nvPr/>
        </p:nvSpPr>
        <p:spPr bwMode="auto">
          <a:xfrm>
            <a:off x="344805" y="1243330"/>
            <a:ext cx="576389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accent4">
                    <a:lumMod val="10000"/>
                  </a:schemeClr>
                </a:solidFill>
                <a:effectLst/>
                <a:uLnTx/>
                <a:uFillTx/>
                <a:latin typeface="黑体" panose="02010609060101010101" charset="-122"/>
                <a:ea typeface="黑体" panose="02010609060101010101" charset="-122"/>
                <a:cs typeface="+mn-cs"/>
              </a:rPr>
              <a:t>（三）业务举例</a:t>
            </a:r>
            <a:endParaRPr kumimoji="0" lang="zh-CN" altLang="en-US" sz="2400" b="0" i="0" u="none" strike="noStrike" kern="1200" cap="none" spc="0" normalizeH="0" baseline="0" noProof="0" dirty="0">
              <a:ln>
                <a:noFill/>
              </a:ln>
              <a:solidFill>
                <a:schemeClr val="accent4">
                  <a:lumMod val="10000"/>
                </a:schemeClr>
              </a:solidFill>
              <a:effectLst/>
              <a:uLnTx/>
              <a:uFillTx/>
              <a:latin typeface="黑体" panose="02010609060101010101" charset="-122"/>
              <a:ea typeface="黑体" panose="02010609060101010101" charset="-122"/>
              <a:cs typeface="+mn-cs"/>
            </a:endParaRPr>
          </a:p>
        </p:txBody>
      </p:sp>
      <p:sp>
        <p:nvSpPr>
          <p:cNvPr id="25" name="文本框 2"/>
          <p:cNvSpPr txBox="1"/>
          <p:nvPr/>
        </p:nvSpPr>
        <p:spPr>
          <a:xfrm>
            <a:off x="885825" y="599440"/>
            <a:ext cx="437388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一、筹资业务的核算</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500"/>
                                        <p:tgtEl>
                                          <p:spTgt spid="4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矩形 15"/>
          <p:cNvSpPr>
            <a:spLocks noChangeArrowheads="1"/>
          </p:cNvSpPr>
          <p:nvPr/>
        </p:nvSpPr>
        <p:spPr bwMode="auto">
          <a:xfrm>
            <a:off x="520700" y="1703705"/>
            <a:ext cx="11262360" cy="489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threePt" dir="t"/>
            </a:scene3d>
          </a:bodyPr>
          <a:lstStyle/>
          <a:p>
            <a:pPr>
              <a:lnSpc>
                <a:spcPct val="150000"/>
              </a:lnSpc>
            </a:pPr>
            <a:r>
              <a:rPr sz="1600" dirty="0">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业务（2）：</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r>
              <a:rPr sz="1600" dirty="0">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① 审核该笔业务相关的原始凭证：贷款利息计算表。</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r>
              <a:rPr sz="1600" dirty="0">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② 分析：该笔业务涉及“财务费用”和“应付利息”账户，借款的利息属于企业的筹资费用，应该计入“财务费用”账户的借方，该笔利息尚未偿还导致企业负债增加，增加的负债金额计入“应付利息”账户的贷方。利息费用的计算：</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r>
              <a:rPr sz="1600" dirty="0">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利息费用 = 360 000×0.25% = 900（元）。</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r>
              <a:rPr sz="1600" dirty="0">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③ 编制记账凭证：该笔业务需要编制转账凭证。</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r>
              <a:rPr sz="1600" dirty="0">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3. 工作成果</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r>
              <a:rPr sz="1600" dirty="0">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业务（1）应编制的会计分录如下。</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r>
              <a:rPr sz="1600" dirty="0">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     借：银行存款                360 000</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r>
              <a:rPr sz="1600" dirty="0">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       贷：短期借款              360 000</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r>
              <a:rPr sz="1600" dirty="0">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业务（2）应编制的会计分录如下。</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r>
              <a:rPr sz="1600" dirty="0">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     借：财务费用——利息费            900</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a:lnSpc>
                <a:spcPct val="150000"/>
              </a:lnSpc>
            </a:pPr>
            <a:r>
              <a:rPr sz="1600" dirty="0">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       贷：应付利息——短期借款利息    900</a:t>
            </a:r>
            <a:endParaRPr sz="160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p:txBody>
      </p:sp>
      <p:sp>
        <p:nvSpPr>
          <p:cNvPr id="47" name="文本框 16"/>
          <p:cNvSpPr txBox="1">
            <a:spLocks noChangeArrowheads="1"/>
          </p:cNvSpPr>
          <p:nvPr/>
        </p:nvSpPr>
        <p:spPr bwMode="auto">
          <a:xfrm>
            <a:off x="344805" y="1243330"/>
            <a:ext cx="576389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accent4">
                    <a:lumMod val="10000"/>
                  </a:schemeClr>
                </a:solidFill>
                <a:effectLst/>
                <a:uLnTx/>
                <a:uFillTx/>
                <a:latin typeface="黑体" panose="02010609060101010101" charset="-122"/>
                <a:ea typeface="黑体" panose="02010609060101010101" charset="-122"/>
                <a:cs typeface="+mn-cs"/>
              </a:rPr>
              <a:t>（三）业务举例</a:t>
            </a:r>
            <a:endParaRPr kumimoji="0" lang="zh-CN" altLang="en-US" sz="2400" b="0" i="0" u="none" strike="noStrike" kern="1200" cap="none" spc="0" normalizeH="0" baseline="0" noProof="0" dirty="0">
              <a:ln>
                <a:noFill/>
              </a:ln>
              <a:solidFill>
                <a:schemeClr val="accent4">
                  <a:lumMod val="10000"/>
                </a:schemeClr>
              </a:solidFill>
              <a:effectLst/>
              <a:uLnTx/>
              <a:uFillTx/>
              <a:latin typeface="黑体" panose="02010609060101010101" charset="-122"/>
              <a:ea typeface="黑体" panose="02010609060101010101" charset="-122"/>
              <a:cs typeface="+mn-cs"/>
            </a:endParaRPr>
          </a:p>
        </p:txBody>
      </p:sp>
      <p:sp>
        <p:nvSpPr>
          <p:cNvPr id="25" name="文本框 2"/>
          <p:cNvSpPr txBox="1"/>
          <p:nvPr/>
        </p:nvSpPr>
        <p:spPr>
          <a:xfrm>
            <a:off x="885825" y="599440"/>
            <a:ext cx="437388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一、筹资业务的核算</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500"/>
                                        <p:tgtEl>
                                          <p:spTgt spid="4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445135" y="1482090"/>
            <a:ext cx="5843905" cy="4939030"/>
          </a:xfrm>
          <a:prstGeom prst="rect">
            <a:avLst/>
          </a:prstGeom>
          <a:noFill/>
        </p:spPr>
        <p:txBody>
          <a:bodyPr wrap="square" rtlCol="0">
            <a:spAutoFit/>
          </a:bodyPr>
          <a:lstStyle/>
          <a:p>
            <a:pPr algn="just">
              <a:lnSpc>
                <a:spcPct val="150000"/>
              </a:lnSpc>
            </a:pPr>
            <a:r>
              <a:rPr sz="1800" b="1" dirty="0">
                <a:solidFill>
                  <a:schemeClr val="tx1">
                    <a:lumMod val="65000"/>
                    <a:lumOff val="35000"/>
                  </a:schemeClr>
                </a:solidFill>
                <a:latin typeface="+mn-ea"/>
                <a:ea typeface="+mn-ea"/>
              </a:rPr>
              <a:t>（一）供应过程的核算内容</a:t>
            </a:r>
            <a:endParaRPr sz="1800" b="1"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供应过程属于企业生产经营活动的准备阶段，为了进行产品生产，企业需要建造厂房、购买机器设备等固定资产；同时还需要采购生产产品所需要的各种原材料和包装材料等生产物资。供应过程业务核算主要包括以下的内容：一是确定所购买财产物资的实际成本，并办理相关的验收入库核算；二是与供应单位结算货款的核算。企业购买固定资产的实际成本包括：购买价款及为使固定资产达到预计可使用状态所发生的相关费用，如包装费、运输费、保险费等，以上费用形成固定资产原值。机器设备的原值中不包括增值税。企业购买原材料的实际成本包括购买价款和采购费用，采购费用包括运输费、装卸费、保险费、途中合理损耗、入库前的挑选整理费用和相关税费（进口关税、消费税等），不包含增值税。</a:t>
            </a:r>
            <a:endParaRPr sz="1600" dirty="0">
              <a:solidFill>
                <a:schemeClr val="tx1">
                  <a:lumMod val="65000"/>
                  <a:lumOff val="35000"/>
                </a:schemeClr>
              </a:solidFill>
              <a:latin typeface="+mn-ea"/>
              <a:ea typeface="+mn-ea"/>
            </a:endParaRPr>
          </a:p>
        </p:txBody>
      </p:sp>
      <p:sp>
        <p:nvSpPr>
          <p:cNvPr id="25" name="文本框 2"/>
          <p:cNvSpPr txBox="1"/>
          <p:nvPr/>
        </p:nvSpPr>
        <p:spPr>
          <a:xfrm>
            <a:off x="885825" y="599440"/>
            <a:ext cx="55029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二、供应过程的业务核算</a:t>
            </a:r>
            <a:endParaRPr lang="zh-CN" altLang="en-US" sz="2600" dirty="0">
              <a:latin typeface="黑体" panose="02010609060101010101" charset="-122"/>
              <a:ea typeface="黑体" panose="02010609060101010101" charset="-122"/>
            </a:endParaRPr>
          </a:p>
        </p:txBody>
      </p:sp>
      <p:pic>
        <p:nvPicPr>
          <p:cNvPr id="3" name="图片 2"/>
          <p:cNvPicPr>
            <a:picLocks noChangeAspect="1"/>
          </p:cNvPicPr>
          <p:nvPr/>
        </p:nvPicPr>
        <p:blipFill>
          <a:blip r:embed="rId1"/>
          <a:stretch>
            <a:fillRect/>
          </a:stretch>
        </p:blipFill>
        <p:spPr>
          <a:xfrm>
            <a:off x="6616065" y="1744345"/>
            <a:ext cx="4988560" cy="43681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535305" y="1524635"/>
            <a:ext cx="5843905" cy="4199890"/>
          </a:xfrm>
          <a:prstGeom prst="rect">
            <a:avLst/>
          </a:prstGeom>
          <a:noFill/>
        </p:spPr>
        <p:txBody>
          <a:bodyPr wrap="square" rtlCol="0">
            <a:spAutoFit/>
          </a:bodyPr>
          <a:lstStyle/>
          <a:p>
            <a:pPr algn="just">
              <a:lnSpc>
                <a:spcPct val="150000"/>
              </a:lnSpc>
            </a:pPr>
            <a:r>
              <a:rPr sz="1800" b="1" dirty="0">
                <a:solidFill>
                  <a:schemeClr val="tx1">
                    <a:lumMod val="65000"/>
                    <a:lumOff val="35000"/>
                  </a:schemeClr>
                </a:solidFill>
                <a:latin typeface="+mn-ea"/>
                <a:ea typeface="+mn-ea"/>
              </a:rPr>
              <a:t>（二）供应过程业务核算设置的主要账户</a:t>
            </a:r>
            <a:endParaRPr sz="1800" b="1"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1.“固定资产”账户</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（1）科目类别：资产类。</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（2）核算内容：核算企业固定资产的原价。</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（3）账户结构：</a:t>
            </a:r>
            <a:endParaRPr sz="1600" dirty="0">
              <a:solidFill>
                <a:schemeClr val="tx1">
                  <a:lumMod val="65000"/>
                  <a:lumOff val="35000"/>
                </a:schemeClr>
              </a:solidFill>
              <a:latin typeface="+mn-ea"/>
              <a:ea typeface="+mn-ea"/>
            </a:endParaRPr>
          </a:p>
          <a:p>
            <a:pPr algn="just">
              <a:lnSpc>
                <a:spcPct val="150000"/>
              </a:lnSpc>
            </a:pPr>
            <a:endParaRPr sz="1600" dirty="0">
              <a:solidFill>
                <a:schemeClr val="tx1">
                  <a:lumMod val="65000"/>
                  <a:lumOff val="35000"/>
                </a:schemeClr>
              </a:solidFill>
              <a:latin typeface="+mn-ea"/>
              <a:ea typeface="+mn-ea"/>
            </a:endParaRPr>
          </a:p>
          <a:p>
            <a:pPr algn="just">
              <a:lnSpc>
                <a:spcPct val="150000"/>
              </a:lnSpc>
            </a:pP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2.“原材料”账户</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（1）科目类别：资产类。</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（2）核算内容：核算企业库存原材料的增加、减少和结存情况。</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（3）账户结构：</a:t>
            </a:r>
            <a:endParaRPr sz="1600" dirty="0">
              <a:solidFill>
                <a:schemeClr val="tx1">
                  <a:lumMod val="65000"/>
                  <a:lumOff val="35000"/>
                </a:schemeClr>
              </a:solidFill>
              <a:latin typeface="+mn-ea"/>
              <a:ea typeface="+mn-ea"/>
            </a:endParaRPr>
          </a:p>
        </p:txBody>
      </p:sp>
      <p:sp>
        <p:nvSpPr>
          <p:cNvPr id="25" name="文本框 2"/>
          <p:cNvSpPr txBox="1"/>
          <p:nvPr/>
        </p:nvSpPr>
        <p:spPr>
          <a:xfrm>
            <a:off x="885825" y="599440"/>
            <a:ext cx="55029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二、供应过程的业务核算</a:t>
            </a:r>
            <a:endParaRPr lang="zh-CN" altLang="en-US" sz="2600" dirty="0">
              <a:latin typeface="黑体" panose="02010609060101010101" charset="-122"/>
              <a:ea typeface="黑体" panose="02010609060101010101" charset="-122"/>
            </a:endParaRPr>
          </a:p>
        </p:txBody>
      </p:sp>
      <p:pic>
        <p:nvPicPr>
          <p:cNvPr id="2" name="图片 1"/>
          <p:cNvPicPr>
            <a:picLocks noChangeAspect="1"/>
          </p:cNvPicPr>
          <p:nvPr/>
        </p:nvPicPr>
        <p:blipFill>
          <a:blip r:embed="rId1"/>
          <a:stretch>
            <a:fillRect/>
          </a:stretch>
        </p:blipFill>
        <p:spPr>
          <a:xfrm>
            <a:off x="6859905" y="1905635"/>
            <a:ext cx="5059045" cy="1417320"/>
          </a:xfrm>
          <a:prstGeom prst="rect">
            <a:avLst/>
          </a:prstGeom>
        </p:spPr>
      </p:pic>
      <p:pic>
        <p:nvPicPr>
          <p:cNvPr id="4" name="图片 3"/>
          <p:cNvPicPr>
            <a:picLocks noChangeAspect="1"/>
          </p:cNvPicPr>
          <p:nvPr/>
        </p:nvPicPr>
        <p:blipFill>
          <a:blip r:embed="rId2"/>
          <a:stretch>
            <a:fillRect/>
          </a:stretch>
        </p:blipFill>
        <p:spPr>
          <a:xfrm>
            <a:off x="6941820" y="4191635"/>
            <a:ext cx="4893310" cy="14077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535305" y="1829435"/>
            <a:ext cx="6127750" cy="4199890"/>
          </a:xfrm>
          <a:prstGeom prst="rect">
            <a:avLst/>
          </a:prstGeom>
          <a:noFill/>
        </p:spPr>
        <p:txBody>
          <a:bodyPr wrap="square" rtlCol="0">
            <a:spAutoFit/>
          </a:bodyPr>
          <a:lstStyle/>
          <a:p>
            <a:pPr algn="just">
              <a:lnSpc>
                <a:spcPct val="150000"/>
              </a:lnSpc>
            </a:pPr>
            <a:r>
              <a:rPr sz="1800" b="1" dirty="0">
                <a:solidFill>
                  <a:schemeClr val="tx1">
                    <a:lumMod val="65000"/>
                    <a:lumOff val="35000"/>
                  </a:schemeClr>
                </a:solidFill>
                <a:latin typeface="+mn-ea"/>
                <a:ea typeface="+mn-ea"/>
              </a:rPr>
              <a:t>（二）供应过程业务核算设置的主要账户</a:t>
            </a:r>
            <a:endParaRPr sz="1800" b="1"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3.“在途物资”账户</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（1）科目类别：资产类。</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（2）核算内容：核算企业已经购买但尚未验收入库的在途物资的采购成本。</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（3）账户结构：</a:t>
            </a:r>
            <a:endParaRPr sz="1600" dirty="0">
              <a:solidFill>
                <a:schemeClr val="tx1">
                  <a:lumMod val="65000"/>
                  <a:lumOff val="35000"/>
                </a:schemeClr>
              </a:solidFill>
              <a:latin typeface="+mn-ea"/>
              <a:ea typeface="+mn-ea"/>
            </a:endParaRPr>
          </a:p>
          <a:p>
            <a:pPr algn="just">
              <a:lnSpc>
                <a:spcPct val="150000"/>
              </a:lnSpc>
            </a:pP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4.“周转材料”账户</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（1）科目类别：资产类。</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（2）核算内容：核算企业库存周转材料的增加、减少和结存情况。</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（3）账户结构：</a:t>
            </a:r>
            <a:endParaRPr sz="1600" dirty="0">
              <a:solidFill>
                <a:schemeClr val="tx1">
                  <a:lumMod val="65000"/>
                  <a:lumOff val="35000"/>
                </a:schemeClr>
              </a:solidFill>
              <a:latin typeface="+mn-ea"/>
              <a:ea typeface="+mn-ea"/>
            </a:endParaRPr>
          </a:p>
        </p:txBody>
      </p:sp>
      <p:sp>
        <p:nvSpPr>
          <p:cNvPr id="25" name="文本框 2"/>
          <p:cNvSpPr txBox="1"/>
          <p:nvPr/>
        </p:nvSpPr>
        <p:spPr>
          <a:xfrm>
            <a:off x="885825" y="599440"/>
            <a:ext cx="55029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二、供应过程的业务核算</a:t>
            </a:r>
            <a:endParaRPr lang="zh-CN" altLang="en-US" sz="2600" dirty="0">
              <a:latin typeface="黑体" panose="02010609060101010101" charset="-122"/>
              <a:ea typeface="黑体" panose="02010609060101010101" charset="-122"/>
            </a:endParaRPr>
          </a:p>
        </p:txBody>
      </p:sp>
      <p:pic>
        <p:nvPicPr>
          <p:cNvPr id="3" name="图片 2"/>
          <p:cNvPicPr>
            <a:picLocks noChangeAspect="1"/>
          </p:cNvPicPr>
          <p:nvPr/>
        </p:nvPicPr>
        <p:blipFill>
          <a:blip r:embed="rId1"/>
          <a:stretch>
            <a:fillRect/>
          </a:stretch>
        </p:blipFill>
        <p:spPr>
          <a:xfrm>
            <a:off x="7254875" y="1981835"/>
            <a:ext cx="4312285" cy="1262380"/>
          </a:xfrm>
          <a:prstGeom prst="rect">
            <a:avLst/>
          </a:prstGeom>
        </p:spPr>
      </p:pic>
      <p:pic>
        <p:nvPicPr>
          <p:cNvPr id="5" name="图片 4"/>
          <p:cNvPicPr>
            <a:picLocks noChangeAspect="1"/>
          </p:cNvPicPr>
          <p:nvPr/>
        </p:nvPicPr>
        <p:blipFill>
          <a:blip r:embed="rId2"/>
          <a:stretch>
            <a:fillRect/>
          </a:stretch>
        </p:blipFill>
        <p:spPr>
          <a:xfrm>
            <a:off x="7324090" y="4344035"/>
            <a:ext cx="4243070" cy="12344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346075" y="1809115"/>
            <a:ext cx="6127750" cy="4199890"/>
          </a:xfrm>
          <a:prstGeom prst="rect">
            <a:avLst/>
          </a:prstGeom>
          <a:noFill/>
        </p:spPr>
        <p:txBody>
          <a:bodyPr wrap="square" rtlCol="0">
            <a:spAutoFit/>
          </a:bodyPr>
          <a:lstStyle/>
          <a:p>
            <a:pPr algn="just">
              <a:lnSpc>
                <a:spcPct val="150000"/>
              </a:lnSpc>
            </a:pPr>
            <a:r>
              <a:rPr sz="1800" b="1" dirty="0">
                <a:solidFill>
                  <a:schemeClr val="tx1">
                    <a:lumMod val="65000"/>
                    <a:lumOff val="35000"/>
                  </a:schemeClr>
                </a:solidFill>
                <a:latin typeface="+mn-ea"/>
                <a:ea typeface="+mn-ea"/>
              </a:rPr>
              <a:t>（二）供应过程业务核算设置的主要账户</a:t>
            </a:r>
            <a:endParaRPr sz="1800" b="1"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5.“应付账款”账户</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（1）科目类别：负债类。</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（2）核算内容：核算企业因购买材料、商品和接受劳务等经营活动应支付给供应单位的款项。</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（3）账户结构：</a:t>
            </a:r>
            <a:endParaRPr sz="1600" dirty="0">
              <a:solidFill>
                <a:schemeClr val="tx1">
                  <a:lumMod val="65000"/>
                  <a:lumOff val="35000"/>
                </a:schemeClr>
              </a:solidFill>
              <a:latin typeface="+mn-ea"/>
              <a:ea typeface="+mn-ea"/>
            </a:endParaRPr>
          </a:p>
          <a:p>
            <a:pPr algn="just">
              <a:lnSpc>
                <a:spcPct val="150000"/>
              </a:lnSpc>
            </a:pP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6.“应交税费”账户</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（1）科目类别：负债类。</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（2）核算内容：核算企业按照税法等规定计算应交纳的各种税费。</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（3）账户结构：</a:t>
            </a:r>
            <a:endParaRPr sz="1600" dirty="0">
              <a:solidFill>
                <a:schemeClr val="tx1">
                  <a:lumMod val="65000"/>
                  <a:lumOff val="35000"/>
                </a:schemeClr>
              </a:solidFill>
              <a:latin typeface="+mn-ea"/>
              <a:ea typeface="+mn-ea"/>
            </a:endParaRPr>
          </a:p>
        </p:txBody>
      </p:sp>
      <p:sp>
        <p:nvSpPr>
          <p:cNvPr id="25" name="文本框 2"/>
          <p:cNvSpPr txBox="1"/>
          <p:nvPr/>
        </p:nvSpPr>
        <p:spPr>
          <a:xfrm>
            <a:off x="885825" y="599440"/>
            <a:ext cx="55029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二、供应过程的业务核算</a:t>
            </a:r>
            <a:endParaRPr lang="zh-CN" altLang="en-US" sz="2600" dirty="0">
              <a:latin typeface="黑体" panose="02010609060101010101" charset="-122"/>
              <a:ea typeface="黑体" panose="02010609060101010101" charset="-122"/>
            </a:endParaRPr>
          </a:p>
        </p:txBody>
      </p:sp>
      <p:pic>
        <p:nvPicPr>
          <p:cNvPr id="2" name="图片 1"/>
          <p:cNvPicPr>
            <a:picLocks noChangeAspect="1"/>
          </p:cNvPicPr>
          <p:nvPr/>
        </p:nvPicPr>
        <p:blipFill>
          <a:blip r:embed="rId1"/>
          <a:stretch>
            <a:fillRect/>
          </a:stretch>
        </p:blipFill>
        <p:spPr>
          <a:xfrm>
            <a:off x="6707505" y="2210435"/>
            <a:ext cx="4915535" cy="1670050"/>
          </a:xfrm>
          <a:prstGeom prst="rect">
            <a:avLst/>
          </a:prstGeom>
        </p:spPr>
      </p:pic>
      <p:pic>
        <p:nvPicPr>
          <p:cNvPr id="4" name="图片 3"/>
          <p:cNvPicPr>
            <a:picLocks noChangeAspect="1"/>
          </p:cNvPicPr>
          <p:nvPr/>
        </p:nvPicPr>
        <p:blipFill>
          <a:blip r:embed="rId2"/>
          <a:stretch>
            <a:fillRect/>
          </a:stretch>
        </p:blipFill>
        <p:spPr>
          <a:xfrm>
            <a:off x="6783705" y="4496435"/>
            <a:ext cx="4638675" cy="16040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344805" y="1219835"/>
            <a:ext cx="11506200" cy="5299075"/>
          </a:xfrm>
          <a:prstGeom prst="rect">
            <a:avLst/>
          </a:prstGeom>
          <a:noFill/>
        </p:spPr>
        <p:txBody>
          <a:bodyPr wrap="square" rtlCol="0">
            <a:spAutoFit/>
          </a:bodyPr>
          <a:lstStyle/>
          <a:p>
            <a:pPr algn="just">
              <a:lnSpc>
                <a:spcPct val="140000"/>
              </a:lnSpc>
              <a:spcBef>
                <a:spcPts val="0"/>
              </a:spcBef>
              <a:spcAft>
                <a:spcPts val="0"/>
              </a:spcAft>
            </a:pPr>
            <a:r>
              <a:rPr sz="1800" b="1" dirty="0">
                <a:solidFill>
                  <a:schemeClr val="tx1">
                    <a:lumMod val="65000"/>
                    <a:lumOff val="35000"/>
                  </a:schemeClr>
                </a:solidFill>
                <a:latin typeface="+mn-ea"/>
                <a:ea typeface="+mn-ea"/>
              </a:rPr>
              <a:t>（三）业务举例</a:t>
            </a:r>
            <a:endParaRPr sz="1800" b="1"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例 4-3：购买固定资产业务的核算</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1. 资料</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北京百佳乐食品厂 2020 年 12 月 3 日购买一台新型烤箱，单价 4 000 元，增值税专用发票注明货款共计 4 000 元，增值税进项税额 520 元，烤箱已经验收入库，不需要专业安装。全部款项以转账支票支付。</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2. 工作行动</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（1）审核该笔业务相关的原始凭证：固定资产购买发票及支票存根。</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（2）分析：该笔业务涉及“固定资产”“应交税费”和“银行存款”账户，购买的固定资产原值中不包括增值税，按 4 000 元计入“固定资产”账户的借方；增值税的进项税额计入“应交税费——应交增值税（进项税额）”的借方；实际支付的全部款项减少银行存款，计入“银行存款”账户的贷方。</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（3）编制记账凭证：该笔业务需要编制付款凭证。</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3. 工作成果</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借：固定资产——烤箱                          4 000</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    应交税费——应交增值税（进项税额）        520</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    贷：银行存款                              4 520</a:t>
            </a:r>
            <a:endParaRPr sz="1600" dirty="0">
              <a:solidFill>
                <a:schemeClr val="tx1">
                  <a:lumMod val="65000"/>
                  <a:lumOff val="35000"/>
                </a:schemeClr>
              </a:solidFill>
              <a:latin typeface="+mn-ea"/>
              <a:ea typeface="+mn-ea"/>
            </a:endParaRPr>
          </a:p>
        </p:txBody>
      </p:sp>
      <p:sp>
        <p:nvSpPr>
          <p:cNvPr id="25" name="文本框 2"/>
          <p:cNvSpPr txBox="1"/>
          <p:nvPr/>
        </p:nvSpPr>
        <p:spPr>
          <a:xfrm>
            <a:off x="885825" y="400050"/>
            <a:ext cx="55029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二、供应过程的业务核算</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blinds(horizontal)">
                                      <p:cBhvr>
                                        <p:cTn id="7"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4"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521335" y="1296035"/>
            <a:ext cx="11151870" cy="4954905"/>
          </a:xfrm>
          <a:prstGeom prst="rect">
            <a:avLst/>
          </a:prstGeom>
          <a:noFill/>
        </p:spPr>
        <p:txBody>
          <a:bodyPr wrap="square" rtlCol="0">
            <a:spAutoFit/>
          </a:bodyPr>
          <a:lstStyle/>
          <a:p>
            <a:pPr algn="just">
              <a:lnSpc>
                <a:spcPct val="140000"/>
              </a:lnSpc>
              <a:spcBef>
                <a:spcPts val="0"/>
              </a:spcBef>
              <a:spcAft>
                <a:spcPts val="0"/>
              </a:spcAft>
            </a:pPr>
            <a:r>
              <a:rPr sz="1800" b="1" dirty="0">
                <a:solidFill>
                  <a:schemeClr val="tx1">
                    <a:lumMod val="65000"/>
                    <a:lumOff val="35000"/>
                  </a:schemeClr>
                </a:solidFill>
                <a:latin typeface="+mn-ea"/>
                <a:ea typeface="+mn-ea"/>
              </a:rPr>
              <a:t>（三）业务举例</a:t>
            </a:r>
            <a:endParaRPr sz="1800" b="1"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例 4-4：购买原材料及周转材料业务的核算</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1. 资料</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北京百佳乐食品厂 2020 年 12 月发生如下原材料及周转材料购买业务。（1）12 月 4 日，开出转账支票一张，从北京麦德龙公司购入黄油 10 000 千克，单位成本 20.90 元，增值税专用发票注明货款共计 209 000 元，增值税进项税额 27 170 元，运费 1 000 元，材料已经验收入库。</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（2）12 月 5 日，从天津利达面粉厂购入原材料一批，其中，高筋粉 40 000千克，单位成本 3 元，共 120 000 元；低筋粉 70 000 千克，单位成本 2.5 元，共175 000 元，收到的增值税专用发票上注明价款 295 000 元，增值税进项税额为</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38 350 元。所购材料尚未验收入库，全部款项尚未支付。</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（3）12 月 6 日，从天津利达面粉厂购入的面粉运达企业，验收入库。</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（4）12 月 7 日，收到开户银行转来的付款通知，支付 12 月 6 日天津利达面粉厂货款和税款共计 333 350 元。</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（5）12 月 6 日，上月从亚美艺星包装厂购买的饼干包装箱 8 000 个，单位成本 10 元，共计 80 000 元；面包包装箱 5 000 个，单位成本 11 元，共计 55 000 元，现已运达企业并验收入库。</a:t>
            </a:r>
            <a:endParaRPr sz="1600" dirty="0">
              <a:solidFill>
                <a:schemeClr val="tx1">
                  <a:lumMod val="65000"/>
                  <a:lumOff val="35000"/>
                </a:schemeClr>
              </a:solidFill>
              <a:latin typeface="+mn-ea"/>
              <a:ea typeface="+mn-ea"/>
            </a:endParaRPr>
          </a:p>
        </p:txBody>
      </p:sp>
      <p:sp>
        <p:nvSpPr>
          <p:cNvPr id="25" name="文本框 2"/>
          <p:cNvSpPr txBox="1"/>
          <p:nvPr/>
        </p:nvSpPr>
        <p:spPr>
          <a:xfrm>
            <a:off x="885825" y="400050"/>
            <a:ext cx="55029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二、供应过程的业务核算</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blinds(horizontal)">
                                      <p:cBhvr>
                                        <p:cTn id="7"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4" grpId="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521335" y="1296035"/>
            <a:ext cx="11151870" cy="4610735"/>
          </a:xfrm>
          <a:prstGeom prst="rect">
            <a:avLst/>
          </a:prstGeom>
          <a:noFill/>
        </p:spPr>
        <p:txBody>
          <a:bodyPr wrap="square" rtlCol="0">
            <a:spAutoFit/>
          </a:bodyPr>
          <a:lstStyle/>
          <a:p>
            <a:pPr algn="just">
              <a:lnSpc>
                <a:spcPct val="140000"/>
              </a:lnSpc>
              <a:spcBef>
                <a:spcPts val="0"/>
              </a:spcBef>
              <a:spcAft>
                <a:spcPts val="0"/>
              </a:spcAft>
            </a:pPr>
            <a:r>
              <a:rPr sz="1800" b="1" dirty="0">
                <a:solidFill>
                  <a:schemeClr val="tx1">
                    <a:lumMod val="65000"/>
                    <a:lumOff val="35000"/>
                  </a:schemeClr>
                </a:solidFill>
                <a:latin typeface="+mn-ea"/>
                <a:ea typeface="+mn-ea"/>
              </a:rPr>
              <a:t>（三）业务举例</a:t>
            </a:r>
            <a:endParaRPr sz="1800" b="1"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2. 工作行动</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业务（1）：</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① 审核该笔业务相关的原始凭证：原材料的购买发票、支票存根和材料入库单。② 分析：该笔业务涉及“原材料”“应交税费”和“银行存款”账户，购买的原材料价值中包含材料买价和运输费用，共计 210 000 元，增加的材料计入“原材料——黄油”账户的借方；增值税的进项税额计入“应交税费——应交增值税（进项税额）”账户的借方；实际支付的全部款项减少银行存款，计入“银行存款”账户的贷方。③ 编制记账凭证：该笔业务需要编制付款凭证。</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业务（2）：</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① 审核该笔业务相关的原始凭证：原材料的购买发票。</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② 分析：该笔业务涉及“在途物资”“应交税费”和“应付账款”账户，购买的原材料因尚未验收入库，按材料的买价分别计入“在途物资——高筋粉”和“在途物资——低筋粉”账户的借方；两种材料增值税进项税额的合计金额计入“应交税费——应交增值税（进项税额）”账户的借方；尚未支付的全部款项导致企业负债增加，计入“应付账款”账户的贷方。③ 编制记账凭证：该笔业务需要编制转账凭证。</a:t>
            </a:r>
            <a:endParaRPr sz="1600" dirty="0">
              <a:solidFill>
                <a:schemeClr val="tx1">
                  <a:lumMod val="65000"/>
                  <a:lumOff val="35000"/>
                </a:schemeClr>
              </a:solidFill>
              <a:latin typeface="+mn-ea"/>
              <a:ea typeface="+mn-ea"/>
            </a:endParaRPr>
          </a:p>
        </p:txBody>
      </p:sp>
      <p:sp>
        <p:nvSpPr>
          <p:cNvPr id="25" name="文本框 2"/>
          <p:cNvSpPr txBox="1"/>
          <p:nvPr/>
        </p:nvSpPr>
        <p:spPr>
          <a:xfrm>
            <a:off x="885825" y="400050"/>
            <a:ext cx="55029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二、供应过程的业务核算</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blinds(horizontal)">
                                      <p:cBhvr>
                                        <p:cTn id="7"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9124950" y="676910"/>
            <a:ext cx="921385" cy="5505450"/>
          </a:xfrm>
          <a:prstGeom prst="rect">
            <a:avLst/>
          </a:prstGeom>
          <a:noFill/>
        </p:spPr>
        <p:txBody>
          <a:bodyPr vert="eaVert" wrap="square" rtlCol="0" anchor="t" anchorCtr="0">
            <a:spAutoFit/>
          </a:bodyPr>
          <a:p>
            <a:pPr algn="l"/>
            <a:r>
              <a:rPr lang="zh-CN" altLang="en-US" sz="4800" dirty="0">
                <a:solidFill>
                  <a:schemeClr val="tx2"/>
                </a:solidFill>
                <a:latin typeface="黑体" panose="02010609060101010101" charset="-122"/>
                <a:ea typeface="黑体" panose="02010609060101010101" charset="-122"/>
                <a:sym typeface="+mn-ea"/>
              </a:rPr>
              <a:t>记账凭证认知展</a:t>
            </a:r>
            <a:endParaRPr lang="zh-CN" altLang="en-US" sz="4800" dirty="0">
              <a:solidFill>
                <a:schemeClr val="tx2"/>
              </a:solidFill>
              <a:latin typeface="黑体" panose="02010609060101010101" charset="-122"/>
              <a:ea typeface="黑体" panose="02010609060101010101" charset="-122"/>
              <a:sym typeface="+mn-ea"/>
            </a:endParaRPr>
          </a:p>
        </p:txBody>
      </p:sp>
      <p:sp>
        <p:nvSpPr>
          <p:cNvPr id="4" name="文本框 3"/>
          <p:cNvSpPr txBox="1"/>
          <p:nvPr/>
        </p:nvSpPr>
        <p:spPr>
          <a:xfrm>
            <a:off x="7196455" y="1877060"/>
            <a:ext cx="3775710" cy="922020"/>
          </a:xfrm>
          <a:prstGeom prst="rect">
            <a:avLst/>
          </a:prstGeom>
          <a:noFill/>
        </p:spPr>
        <p:txBody>
          <a:bodyPr wrap="square" rtlCol="0">
            <a:spAutoFit/>
          </a:bodyPr>
          <a:p>
            <a:r>
              <a:rPr lang="zh-CN" altLang="en-US" sz="5400" b="1">
                <a:latin typeface="黑体" panose="02010609060101010101" charset="-122"/>
                <a:ea typeface="黑体" panose="02010609060101010101" charset="-122"/>
              </a:rPr>
              <a:t>任务一</a:t>
            </a:r>
            <a:endParaRPr lang="zh-CN" altLang="en-US" sz="5400" b="1">
              <a:latin typeface="黑体" panose="02010609060101010101" charset="-122"/>
              <a:ea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521335" y="1143635"/>
            <a:ext cx="11151870" cy="5299075"/>
          </a:xfrm>
          <a:prstGeom prst="rect">
            <a:avLst/>
          </a:prstGeom>
          <a:noFill/>
        </p:spPr>
        <p:txBody>
          <a:bodyPr wrap="square" rtlCol="0">
            <a:spAutoFit/>
          </a:bodyPr>
          <a:lstStyle/>
          <a:p>
            <a:pPr algn="just">
              <a:lnSpc>
                <a:spcPct val="140000"/>
              </a:lnSpc>
              <a:spcBef>
                <a:spcPts val="0"/>
              </a:spcBef>
              <a:spcAft>
                <a:spcPts val="0"/>
              </a:spcAft>
            </a:pPr>
            <a:r>
              <a:rPr sz="1800" b="1" dirty="0">
                <a:solidFill>
                  <a:schemeClr val="tx1">
                    <a:lumMod val="65000"/>
                    <a:lumOff val="35000"/>
                  </a:schemeClr>
                </a:solidFill>
                <a:latin typeface="+mn-ea"/>
                <a:ea typeface="+mn-ea"/>
              </a:rPr>
              <a:t>（三）业务举例</a:t>
            </a:r>
            <a:endParaRPr sz="1800" b="1"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业务（3）：</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① 审核该笔业务相关的原始凭证：原材料的验收入库单。② 分析：该笔业务涉及“原材料”和“在途物资”账户，购买的原材料验收入库，增加的原材料按其实际成本分别计入“原材料——高筋粉”和“原材料——低筋粉”账户的借方；同时减少的在途物资分别计入“在途物资——高筋粉”和“在途物资——低筋粉”账户的贷方。③ 编制记账凭证：该笔业务需要编制转账凭证。</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业务（4）：</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① 审核该笔业务相关的原始凭证：核对银行的付款通知书和购买发票金额。② 分析：该笔业务涉及“应付账款”和“银行存款”账户，偿还货款使企业负债减少，按实际还款的金额计入“应付账款”账户的借方；还款同时导致银行存款减少，计入“银行存款”账户的贷方。③ 编制记账凭证：该笔业务需要编制付款凭证。</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业务（5）：</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① 审核该笔业务相关的原始凭证：包装物的验收入库单。② 分析：该笔业务涉及“周转材料”和“在途物资”账户，购买的包装材料验收入库，增加的包装物，按其实际成本分别计入“周转材料——包装物——饼干包装箱”和“周转材料——包装物——面包包装箱”账户的借方；同时减少的在途物资分别计入“在途物资——包装物——饼干包装箱”和“在途物资——包装物——面包包装箱”账户的贷方。③ 编制记账凭证：该笔业务需要编制转账凭证。</a:t>
            </a:r>
            <a:endParaRPr sz="1600" dirty="0">
              <a:solidFill>
                <a:schemeClr val="tx1">
                  <a:lumMod val="65000"/>
                  <a:lumOff val="35000"/>
                </a:schemeClr>
              </a:solidFill>
              <a:latin typeface="+mn-ea"/>
              <a:ea typeface="+mn-ea"/>
            </a:endParaRPr>
          </a:p>
        </p:txBody>
      </p:sp>
      <p:sp>
        <p:nvSpPr>
          <p:cNvPr id="25" name="文本框 2"/>
          <p:cNvSpPr txBox="1"/>
          <p:nvPr/>
        </p:nvSpPr>
        <p:spPr>
          <a:xfrm>
            <a:off x="885825" y="400050"/>
            <a:ext cx="55029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二、供应过程的业务核算</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blinds(horizontal)">
                                      <p:cBhvr>
                                        <p:cTn id="7"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4" grpId="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521335" y="1143635"/>
            <a:ext cx="11151870" cy="5354320"/>
          </a:xfrm>
          <a:prstGeom prst="rect">
            <a:avLst/>
          </a:prstGeom>
          <a:noFill/>
        </p:spPr>
        <p:txBody>
          <a:bodyPr wrap="square" rtlCol="0">
            <a:spAutoFit/>
          </a:bodyPr>
          <a:lstStyle/>
          <a:p>
            <a:pPr algn="just">
              <a:lnSpc>
                <a:spcPct val="150000"/>
              </a:lnSpc>
              <a:spcBef>
                <a:spcPts val="0"/>
              </a:spcBef>
              <a:spcAft>
                <a:spcPts val="0"/>
              </a:spcAft>
            </a:pPr>
            <a:r>
              <a:rPr sz="1800" b="1" dirty="0">
                <a:solidFill>
                  <a:schemeClr val="tx1">
                    <a:lumMod val="65000"/>
                    <a:lumOff val="35000"/>
                  </a:schemeClr>
                </a:solidFill>
                <a:latin typeface="+mn-ea"/>
                <a:ea typeface="+mn-ea"/>
              </a:rPr>
              <a:t>（三）业务举例</a:t>
            </a:r>
            <a:endParaRPr sz="1800" b="1" dirty="0">
              <a:solidFill>
                <a:schemeClr val="tx1">
                  <a:lumMod val="65000"/>
                  <a:lumOff val="35000"/>
                </a:schemeClr>
              </a:solidFill>
              <a:latin typeface="+mn-ea"/>
              <a:ea typeface="+mn-ea"/>
            </a:endParaRPr>
          </a:p>
          <a:p>
            <a:pPr algn="just">
              <a:lnSpc>
                <a:spcPct val="150000"/>
              </a:lnSpc>
              <a:spcBef>
                <a:spcPts val="0"/>
              </a:spcBef>
              <a:spcAft>
                <a:spcPts val="0"/>
              </a:spcAft>
            </a:pPr>
            <a:r>
              <a:rPr sz="1400" dirty="0">
                <a:solidFill>
                  <a:schemeClr val="tx1">
                    <a:lumMod val="65000"/>
                    <a:lumOff val="35000"/>
                  </a:schemeClr>
                </a:solidFill>
                <a:latin typeface="+mn-ea"/>
                <a:ea typeface="+mn-ea"/>
              </a:rPr>
              <a:t>3. 工作成果</a:t>
            </a:r>
            <a:endParaRPr sz="1400" dirty="0">
              <a:solidFill>
                <a:schemeClr val="tx1">
                  <a:lumMod val="65000"/>
                  <a:lumOff val="35000"/>
                </a:schemeClr>
              </a:solidFill>
              <a:latin typeface="+mn-ea"/>
              <a:ea typeface="+mn-ea"/>
            </a:endParaRPr>
          </a:p>
          <a:p>
            <a:pPr algn="just">
              <a:lnSpc>
                <a:spcPct val="150000"/>
              </a:lnSpc>
              <a:spcBef>
                <a:spcPts val="0"/>
              </a:spcBef>
              <a:spcAft>
                <a:spcPts val="0"/>
              </a:spcAft>
            </a:pPr>
            <a:r>
              <a:rPr sz="1400" dirty="0">
                <a:solidFill>
                  <a:schemeClr val="tx1">
                    <a:lumMod val="65000"/>
                    <a:lumOff val="35000"/>
                  </a:schemeClr>
                </a:solidFill>
                <a:latin typeface="+mn-ea"/>
                <a:ea typeface="+mn-ea"/>
              </a:rPr>
              <a:t>业务（1）应编制的会计分录如下。</a:t>
            </a:r>
            <a:endParaRPr sz="1400" dirty="0">
              <a:solidFill>
                <a:schemeClr val="tx1">
                  <a:lumMod val="65000"/>
                  <a:lumOff val="35000"/>
                </a:schemeClr>
              </a:solidFill>
              <a:latin typeface="+mn-ea"/>
              <a:ea typeface="+mn-ea"/>
            </a:endParaRPr>
          </a:p>
          <a:p>
            <a:pPr algn="just">
              <a:lnSpc>
                <a:spcPct val="150000"/>
              </a:lnSpc>
              <a:spcBef>
                <a:spcPts val="0"/>
              </a:spcBef>
              <a:spcAft>
                <a:spcPts val="0"/>
              </a:spcAft>
            </a:pPr>
            <a:r>
              <a:rPr sz="1400" dirty="0">
                <a:solidFill>
                  <a:schemeClr val="tx1">
                    <a:lumMod val="65000"/>
                    <a:lumOff val="35000"/>
                  </a:schemeClr>
                </a:solidFill>
                <a:latin typeface="+mn-ea"/>
                <a:ea typeface="+mn-ea"/>
              </a:rPr>
              <a:t>借：原材料——黄油 </a:t>
            </a:r>
            <a:r>
              <a:rPr lang="en-US" sz="1400" dirty="0">
                <a:solidFill>
                  <a:schemeClr val="tx1">
                    <a:lumMod val="65000"/>
                    <a:lumOff val="35000"/>
                  </a:schemeClr>
                </a:solidFill>
                <a:latin typeface="+mn-ea"/>
                <a:ea typeface="+mn-ea"/>
              </a:rPr>
              <a:t>                   </a:t>
            </a:r>
            <a:r>
              <a:rPr sz="1400" dirty="0">
                <a:solidFill>
                  <a:schemeClr val="tx1">
                    <a:lumMod val="65000"/>
                    <a:lumOff val="35000"/>
                  </a:schemeClr>
                </a:solidFill>
                <a:latin typeface="+mn-ea"/>
                <a:ea typeface="+mn-ea"/>
              </a:rPr>
              <a:t>210 000</a:t>
            </a:r>
            <a:endParaRPr sz="1400" dirty="0">
              <a:solidFill>
                <a:schemeClr val="tx1">
                  <a:lumMod val="65000"/>
                  <a:lumOff val="35000"/>
                </a:schemeClr>
              </a:solidFill>
              <a:latin typeface="+mn-ea"/>
              <a:ea typeface="+mn-ea"/>
            </a:endParaRPr>
          </a:p>
          <a:p>
            <a:pPr algn="just">
              <a:lnSpc>
                <a:spcPct val="150000"/>
              </a:lnSpc>
              <a:spcBef>
                <a:spcPts val="0"/>
              </a:spcBef>
              <a:spcAft>
                <a:spcPts val="0"/>
              </a:spcAft>
            </a:pPr>
            <a:r>
              <a:rPr lang="en-US" sz="1400" dirty="0">
                <a:solidFill>
                  <a:schemeClr val="tx1">
                    <a:lumMod val="65000"/>
                    <a:lumOff val="35000"/>
                  </a:schemeClr>
                </a:solidFill>
                <a:latin typeface="+mn-ea"/>
                <a:ea typeface="+mn-ea"/>
              </a:rPr>
              <a:t>    </a:t>
            </a:r>
            <a:r>
              <a:rPr sz="1400" dirty="0">
                <a:solidFill>
                  <a:schemeClr val="tx1">
                    <a:lumMod val="65000"/>
                    <a:lumOff val="35000"/>
                  </a:schemeClr>
                </a:solidFill>
                <a:latin typeface="+mn-ea"/>
                <a:ea typeface="+mn-ea"/>
              </a:rPr>
              <a:t>应交税费——应交增值税（进项税额）</a:t>
            </a:r>
            <a:r>
              <a:rPr lang="en-US" sz="1400" dirty="0">
                <a:solidFill>
                  <a:schemeClr val="tx1">
                    <a:lumMod val="65000"/>
                    <a:lumOff val="35000"/>
                  </a:schemeClr>
                </a:solidFill>
                <a:latin typeface="+mn-ea"/>
                <a:ea typeface="+mn-ea"/>
              </a:rPr>
              <a:t> </a:t>
            </a:r>
            <a:r>
              <a:rPr sz="1400" dirty="0">
                <a:solidFill>
                  <a:schemeClr val="tx1">
                    <a:lumMod val="65000"/>
                    <a:lumOff val="35000"/>
                  </a:schemeClr>
                </a:solidFill>
                <a:latin typeface="+mn-ea"/>
                <a:ea typeface="+mn-ea"/>
              </a:rPr>
              <a:t> 27 170</a:t>
            </a:r>
            <a:endParaRPr sz="1400" dirty="0">
              <a:solidFill>
                <a:schemeClr val="tx1">
                  <a:lumMod val="65000"/>
                  <a:lumOff val="35000"/>
                </a:schemeClr>
              </a:solidFill>
              <a:latin typeface="+mn-ea"/>
              <a:ea typeface="+mn-ea"/>
            </a:endParaRPr>
          </a:p>
          <a:p>
            <a:pPr algn="just">
              <a:lnSpc>
                <a:spcPct val="150000"/>
              </a:lnSpc>
              <a:spcBef>
                <a:spcPts val="0"/>
              </a:spcBef>
              <a:spcAft>
                <a:spcPts val="0"/>
              </a:spcAft>
            </a:pPr>
            <a:r>
              <a:rPr lang="en-US" sz="1400" dirty="0">
                <a:solidFill>
                  <a:schemeClr val="tx1">
                    <a:lumMod val="65000"/>
                    <a:lumOff val="35000"/>
                  </a:schemeClr>
                </a:solidFill>
                <a:latin typeface="+mn-ea"/>
                <a:ea typeface="+mn-ea"/>
              </a:rPr>
              <a:t>    </a:t>
            </a:r>
            <a:r>
              <a:rPr sz="1400" dirty="0">
                <a:solidFill>
                  <a:schemeClr val="tx1">
                    <a:lumMod val="65000"/>
                    <a:lumOff val="35000"/>
                  </a:schemeClr>
                </a:solidFill>
                <a:latin typeface="+mn-ea"/>
                <a:ea typeface="+mn-ea"/>
              </a:rPr>
              <a:t>贷：银行存款</a:t>
            </a:r>
            <a:r>
              <a:rPr lang="en-US" sz="1400" dirty="0">
                <a:solidFill>
                  <a:schemeClr val="tx1">
                    <a:lumMod val="65000"/>
                    <a:lumOff val="35000"/>
                  </a:schemeClr>
                </a:solidFill>
                <a:latin typeface="+mn-ea"/>
                <a:ea typeface="+mn-ea"/>
              </a:rPr>
              <a:t> </a:t>
            </a:r>
            <a:r>
              <a:rPr sz="1400" dirty="0">
                <a:solidFill>
                  <a:schemeClr val="tx1">
                    <a:lumMod val="65000"/>
                    <a:lumOff val="35000"/>
                  </a:schemeClr>
                </a:solidFill>
                <a:latin typeface="+mn-ea"/>
                <a:ea typeface="+mn-ea"/>
              </a:rPr>
              <a:t> </a:t>
            </a:r>
            <a:r>
              <a:rPr lang="en-US" sz="1400" dirty="0">
                <a:solidFill>
                  <a:schemeClr val="tx1">
                    <a:lumMod val="65000"/>
                    <a:lumOff val="35000"/>
                  </a:schemeClr>
                </a:solidFill>
                <a:latin typeface="+mn-ea"/>
                <a:ea typeface="+mn-ea"/>
              </a:rPr>
              <a:t>                     </a:t>
            </a:r>
            <a:r>
              <a:rPr sz="1400" dirty="0">
                <a:solidFill>
                  <a:schemeClr val="tx1">
                    <a:lumMod val="65000"/>
                    <a:lumOff val="35000"/>
                  </a:schemeClr>
                </a:solidFill>
                <a:latin typeface="+mn-ea"/>
                <a:ea typeface="+mn-ea"/>
              </a:rPr>
              <a:t>237 170</a:t>
            </a:r>
            <a:endParaRPr sz="1400" dirty="0">
              <a:solidFill>
                <a:schemeClr val="tx1">
                  <a:lumMod val="65000"/>
                  <a:lumOff val="35000"/>
                </a:schemeClr>
              </a:solidFill>
              <a:latin typeface="+mn-ea"/>
              <a:ea typeface="+mn-ea"/>
            </a:endParaRPr>
          </a:p>
          <a:p>
            <a:pPr algn="just">
              <a:lnSpc>
                <a:spcPct val="150000"/>
              </a:lnSpc>
              <a:spcBef>
                <a:spcPts val="0"/>
              </a:spcBef>
              <a:spcAft>
                <a:spcPts val="0"/>
              </a:spcAft>
            </a:pPr>
            <a:r>
              <a:rPr sz="1400" dirty="0">
                <a:solidFill>
                  <a:schemeClr val="tx1">
                    <a:lumMod val="65000"/>
                    <a:lumOff val="35000"/>
                  </a:schemeClr>
                </a:solidFill>
                <a:latin typeface="+mn-ea"/>
                <a:ea typeface="+mn-ea"/>
              </a:rPr>
              <a:t>业务（2）应编制的会计分录如下。</a:t>
            </a:r>
            <a:endParaRPr sz="1400" dirty="0">
              <a:solidFill>
                <a:schemeClr val="tx1">
                  <a:lumMod val="65000"/>
                  <a:lumOff val="35000"/>
                </a:schemeClr>
              </a:solidFill>
              <a:latin typeface="+mn-ea"/>
              <a:ea typeface="+mn-ea"/>
            </a:endParaRPr>
          </a:p>
          <a:p>
            <a:pPr algn="just">
              <a:lnSpc>
                <a:spcPct val="150000"/>
              </a:lnSpc>
              <a:spcBef>
                <a:spcPts val="0"/>
              </a:spcBef>
              <a:spcAft>
                <a:spcPts val="0"/>
              </a:spcAft>
            </a:pPr>
            <a:r>
              <a:rPr sz="1400" dirty="0">
                <a:solidFill>
                  <a:schemeClr val="tx1">
                    <a:lumMod val="65000"/>
                    <a:lumOff val="35000"/>
                  </a:schemeClr>
                </a:solidFill>
                <a:latin typeface="+mn-ea"/>
                <a:ea typeface="+mn-ea"/>
              </a:rPr>
              <a:t>借：在途物资——高筋粉 </a:t>
            </a:r>
            <a:r>
              <a:rPr lang="en-US" sz="1400" dirty="0">
                <a:solidFill>
                  <a:schemeClr val="tx1">
                    <a:lumMod val="65000"/>
                    <a:lumOff val="35000"/>
                  </a:schemeClr>
                </a:solidFill>
                <a:latin typeface="+mn-ea"/>
                <a:ea typeface="+mn-ea"/>
              </a:rPr>
              <a:t>                </a:t>
            </a:r>
            <a:r>
              <a:rPr sz="1400" dirty="0">
                <a:solidFill>
                  <a:schemeClr val="tx1">
                    <a:lumMod val="65000"/>
                    <a:lumOff val="35000"/>
                  </a:schemeClr>
                </a:solidFill>
                <a:latin typeface="+mn-ea"/>
                <a:ea typeface="+mn-ea"/>
              </a:rPr>
              <a:t>120 000</a:t>
            </a:r>
            <a:endParaRPr sz="1400" dirty="0">
              <a:solidFill>
                <a:schemeClr val="tx1">
                  <a:lumMod val="65000"/>
                  <a:lumOff val="35000"/>
                </a:schemeClr>
              </a:solidFill>
              <a:latin typeface="+mn-ea"/>
              <a:ea typeface="+mn-ea"/>
            </a:endParaRPr>
          </a:p>
          <a:p>
            <a:pPr algn="just">
              <a:lnSpc>
                <a:spcPct val="150000"/>
              </a:lnSpc>
              <a:spcBef>
                <a:spcPts val="0"/>
              </a:spcBef>
              <a:spcAft>
                <a:spcPts val="0"/>
              </a:spcAft>
            </a:pPr>
            <a:r>
              <a:rPr sz="1400" dirty="0">
                <a:solidFill>
                  <a:schemeClr val="tx1">
                    <a:lumMod val="65000"/>
                    <a:lumOff val="35000"/>
                  </a:schemeClr>
                </a:solidFill>
                <a:latin typeface="+mn-ea"/>
                <a:ea typeface="+mn-ea"/>
              </a:rPr>
              <a:t> </a:t>
            </a:r>
            <a:r>
              <a:rPr lang="en-US" sz="1400" dirty="0">
                <a:solidFill>
                  <a:schemeClr val="tx1">
                    <a:lumMod val="65000"/>
                    <a:lumOff val="35000"/>
                  </a:schemeClr>
                </a:solidFill>
                <a:latin typeface="+mn-ea"/>
                <a:ea typeface="+mn-ea"/>
              </a:rPr>
              <a:t>           </a:t>
            </a:r>
            <a:r>
              <a:rPr sz="1400" dirty="0">
                <a:solidFill>
                  <a:schemeClr val="tx1">
                    <a:lumMod val="65000"/>
                    <a:lumOff val="35000"/>
                  </a:schemeClr>
                </a:solidFill>
                <a:latin typeface="+mn-ea"/>
                <a:ea typeface="+mn-ea"/>
              </a:rPr>
              <a:t>——低筋粉</a:t>
            </a:r>
            <a:r>
              <a:rPr lang="en-US" sz="1400" dirty="0">
                <a:solidFill>
                  <a:schemeClr val="tx1">
                    <a:lumMod val="65000"/>
                    <a:lumOff val="35000"/>
                  </a:schemeClr>
                </a:solidFill>
                <a:latin typeface="+mn-ea"/>
                <a:ea typeface="+mn-ea"/>
              </a:rPr>
              <a:t> </a:t>
            </a:r>
            <a:r>
              <a:rPr sz="1400" dirty="0">
                <a:solidFill>
                  <a:schemeClr val="tx1">
                    <a:lumMod val="65000"/>
                    <a:lumOff val="35000"/>
                  </a:schemeClr>
                </a:solidFill>
                <a:latin typeface="+mn-ea"/>
                <a:ea typeface="+mn-ea"/>
              </a:rPr>
              <a:t> </a:t>
            </a:r>
            <a:r>
              <a:rPr lang="en-US" sz="1400" dirty="0">
                <a:solidFill>
                  <a:schemeClr val="tx1">
                    <a:lumMod val="65000"/>
                    <a:lumOff val="35000"/>
                  </a:schemeClr>
                </a:solidFill>
                <a:latin typeface="+mn-ea"/>
                <a:ea typeface="+mn-ea"/>
              </a:rPr>
              <a:t>               </a:t>
            </a:r>
            <a:r>
              <a:rPr sz="1400" dirty="0">
                <a:solidFill>
                  <a:schemeClr val="tx1">
                    <a:lumMod val="65000"/>
                    <a:lumOff val="35000"/>
                  </a:schemeClr>
                </a:solidFill>
                <a:latin typeface="+mn-ea"/>
                <a:ea typeface="+mn-ea"/>
              </a:rPr>
              <a:t>175 000</a:t>
            </a:r>
            <a:endParaRPr sz="1400" dirty="0">
              <a:solidFill>
                <a:schemeClr val="tx1">
                  <a:lumMod val="65000"/>
                  <a:lumOff val="35000"/>
                </a:schemeClr>
              </a:solidFill>
              <a:latin typeface="+mn-ea"/>
              <a:ea typeface="+mn-ea"/>
            </a:endParaRPr>
          </a:p>
          <a:p>
            <a:pPr algn="just">
              <a:lnSpc>
                <a:spcPct val="150000"/>
              </a:lnSpc>
              <a:spcBef>
                <a:spcPts val="0"/>
              </a:spcBef>
              <a:spcAft>
                <a:spcPts val="0"/>
              </a:spcAft>
            </a:pPr>
            <a:r>
              <a:rPr sz="1400" dirty="0">
                <a:solidFill>
                  <a:schemeClr val="tx1">
                    <a:lumMod val="65000"/>
                    <a:lumOff val="35000"/>
                  </a:schemeClr>
                </a:solidFill>
                <a:latin typeface="+mn-ea"/>
                <a:ea typeface="+mn-ea"/>
              </a:rPr>
              <a:t>应交税费——应交增值税（进项税额）</a:t>
            </a:r>
            <a:r>
              <a:rPr lang="en-US" sz="1400" dirty="0">
                <a:solidFill>
                  <a:schemeClr val="tx1">
                    <a:lumMod val="65000"/>
                    <a:lumOff val="35000"/>
                  </a:schemeClr>
                </a:solidFill>
                <a:latin typeface="+mn-ea"/>
                <a:ea typeface="+mn-ea"/>
              </a:rPr>
              <a:t> </a:t>
            </a:r>
            <a:r>
              <a:rPr sz="1400" dirty="0">
                <a:solidFill>
                  <a:schemeClr val="tx1">
                    <a:lumMod val="65000"/>
                    <a:lumOff val="35000"/>
                  </a:schemeClr>
                </a:solidFill>
                <a:latin typeface="+mn-ea"/>
                <a:ea typeface="+mn-ea"/>
              </a:rPr>
              <a:t> </a:t>
            </a:r>
            <a:r>
              <a:rPr lang="en-US" sz="1400" dirty="0">
                <a:solidFill>
                  <a:schemeClr val="tx1">
                    <a:lumMod val="65000"/>
                    <a:lumOff val="35000"/>
                  </a:schemeClr>
                </a:solidFill>
                <a:latin typeface="+mn-ea"/>
                <a:ea typeface="+mn-ea"/>
              </a:rPr>
              <a:t>    </a:t>
            </a:r>
            <a:r>
              <a:rPr sz="1400" dirty="0">
                <a:solidFill>
                  <a:schemeClr val="tx1">
                    <a:lumMod val="65000"/>
                    <a:lumOff val="35000"/>
                  </a:schemeClr>
                </a:solidFill>
                <a:latin typeface="+mn-ea"/>
                <a:ea typeface="+mn-ea"/>
              </a:rPr>
              <a:t>38 350</a:t>
            </a:r>
            <a:endParaRPr sz="1400" dirty="0">
              <a:solidFill>
                <a:schemeClr val="tx1">
                  <a:lumMod val="65000"/>
                  <a:lumOff val="35000"/>
                </a:schemeClr>
              </a:solidFill>
              <a:latin typeface="+mn-ea"/>
              <a:ea typeface="+mn-ea"/>
            </a:endParaRPr>
          </a:p>
          <a:p>
            <a:pPr algn="just">
              <a:lnSpc>
                <a:spcPct val="150000"/>
              </a:lnSpc>
              <a:spcBef>
                <a:spcPts val="0"/>
              </a:spcBef>
              <a:spcAft>
                <a:spcPts val="0"/>
              </a:spcAft>
            </a:pPr>
            <a:r>
              <a:rPr sz="1400" dirty="0">
                <a:solidFill>
                  <a:schemeClr val="tx1">
                    <a:lumMod val="65000"/>
                    <a:lumOff val="35000"/>
                  </a:schemeClr>
                </a:solidFill>
                <a:latin typeface="+mn-ea"/>
                <a:ea typeface="+mn-ea"/>
              </a:rPr>
              <a:t>贷：应付账款——天津利达面粉厂 </a:t>
            </a:r>
            <a:r>
              <a:rPr lang="en-US" sz="1400" dirty="0">
                <a:solidFill>
                  <a:schemeClr val="tx1">
                    <a:lumMod val="65000"/>
                    <a:lumOff val="35000"/>
                  </a:schemeClr>
                </a:solidFill>
                <a:latin typeface="+mn-ea"/>
                <a:ea typeface="+mn-ea"/>
              </a:rPr>
              <a:t>       </a:t>
            </a:r>
            <a:r>
              <a:rPr sz="1400" dirty="0">
                <a:solidFill>
                  <a:schemeClr val="tx1">
                    <a:lumMod val="65000"/>
                    <a:lumOff val="35000"/>
                  </a:schemeClr>
                </a:solidFill>
                <a:latin typeface="+mn-ea"/>
                <a:ea typeface="+mn-ea"/>
              </a:rPr>
              <a:t>333 350</a:t>
            </a:r>
            <a:endParaRPr sz="1400" dirty="0">
              <a:solidFill>
                <a:schemeClr val="tx1">
                  <a:lumMod val="65000"/>
                  <a:lumOff val="35000"/>
                </a:schemeClr>
              </a:solidFill>
              <a:latin typeface="+mn-ea"/>
              <a:ea typeface="+mn-ea"/>
            </a:endParaRPr>
          </a:p>
          <a:p>
            <a:pPr algn="just">
              <a:lnSpc>
                <a:spcPct val="150000"/>
              </a:lnSpc>
              <a:spcBef>
                <a:spcPts val="0"/>
              </a:spcBef>
              <a:spcAft>
                <a:spcPts val="0"/>
              </a:spcAft>
            </a:pPr>
            <a:r>
              <a:rPr sz="1400" dirty="0">
                <a:solidFill>
                  <a:schemeClr val="tx1">
                    <a:lumMod val="65000"/>
                    <a:lumOff val="35000"/>
                  </a:schemeClr>
                </a:solidFill>
                <a:latin typeface="+mn-ea"/>
                <a:ea typeface="+mn-ea"/>
              </a:rPr>
              <a:t>业务（3）应编制的会计分录如下。</a:t>
            </a:r>
            <a:endParaRPr sz="1400" dirty="0">
              <a:solidFill>
                <a:schemeClr val="tx1">
                  <a:lumMod val="65000"/>
                  <a:lumOff val="35000"/>
                </a:schemeClr>
              </a:solidFill>
              <a:latin typeface="+mn-ea"/>
              <a:ea typeface="+mn-ea"/>
            </a:endParaRPr>
          </a:p>
          <a:p>
            <a:pPr algn="just">
              <a:lnSpc>
                <a:spcPct val="150000"/>
              </a:lnSpc>
              <a:spcBef>
                <a:spcPts val="0"/>
              </a:spcBef>
              <a:spcAft>
                <a:spcPts val="0"/>
              </a:spcAft>
            </a:pPr>
            <a:r>
              <a:rPr sz="1400" dirty="0">
                <a:solidFill>
                  <a:schemeClr val="tx1">
                    <a:lumMod val="65000"/>
                    <a:lumOff val="35000"/>
                  </a:schemeClr>
                </a:solidFill>
                <a:latin typeface="+mn-ea"/>
                <a:ea typeface="+mn-ea"/>
              </a:rPr>
              <a:t>借：原材料——高筋粉 120 000</a:t>
            </a:r>
            <a:endParaRPr sz="1400" dirty="0">
              <a:solidFill>
                <a:schemeClr val="tx1">
                  <a:lumMod val="65000"/>
                  <a:lumOff val="35000"/>
                </a:schemeClr>
              </a:solidFill>
              <a:latin typeface="+mn-ea"/>
              <a:ea typeface="+mn-ea"/>
            </a:endParaRPr>
          </a:p>
          <a:p>
            <a:pPr algn="just">
              <a:lnSpc>
                <a:spcPct val="150000"/>
              </a:lnSpc>
              <a:spcBef>
                <a:spcPts val="0"/>
              </a:spcBef>
              <a:spcAft>
                <a:spcPts val="0"/>
              </a:spcAft>
            </a:pPr>
            <a:r>
              <a:rPr sz="1400" dirty="0">
                <a:solidFill>
                  <a:schemeClr val="tx1">
                    <a:lumMod val="65000"/>
                    <a:lumOff val="35000"/>
                  </a:schemeClr>
                </a:solidFill>
                <a:latin typeface="+mn-ea"/>
                <a:ea typeface="+mn-ea"/>
              </a:rPr>
              <a:t> </a:t>
            </a:r>
            <a:r>
              <a:rPr lang="en-US" sz="1400" dirty="0">
                <a:solidFill>
                  <a:schemeClr val="tx1">
                    <a:lumMod val="65000"/>
                    <a:lumOff val="35000"/>
                  </a:schemeClr>
                </a:solidFill>
                <a:latin typeface="+mn-ea"/>
                <a:ea typeface="+mn-ea"/>
              </a:rPr>
              <a:t>         </a:t>
            </a:r>
            <a:r>
              <a:rPr sz="1400" dirty="0">
                <a:solidFill>
                  <a:schemeClr val="tx1">
                    <a:lumMod val="65000"/>
                    <a:lumOff val="35000"/>
                  </a:schemeClr>
                </a:solidFill>
                <a:latin typeface="+mn-ea"/>
                <a:ea typeface="+mn-ea"/>
              </a:rPr>
              <a:t>——低筋粉 175 000</a:t>
            </a:r>
            <a:endParaRPr sz="1400" dirty="0">
              <a:solidFill>
                <a:schemeClr val="tx1">
                  <a:lumMod val="65000"/>
                  <a:lumOff val="35000"/>
                </a:schemeClr>
              </a:solidFill>
              <a:latin typeface="+mn-ea"/>
              <a:ea typeface="+mn-ea"/>
            </a:endParaRPr>
          </a:p>
          <a:p>
            <a:pPr algn="just">
              <a:lnSpc>
                <a:spcPct val="150000"/>
              </a:lnSpc>
              <a:spcBef>
                <a:spcPts val="0"/>
              </a:spcBef>
              <a:spcAft>
                <a:spcPts val="0"/>
              </a:spcAft>
            </a:pPr>
            <a:r>
              <a:rPr sz="1400" dirty="0">
                <a:solidFill>
                  <a:schemeClr val="tx1">
                    <a:lumMod val="65000"/>
                    <a:lumOff val="35000"/>
                  </a:schemeClr>
                </a:solidFill>
                <a:latin typeface="+mn-ea"/>
                <a:ea typeface="+mn-ea"/>
              </a:rPr>
              <a:t>贷：在途物资——高筋粉 120 000</a:t>
            </a:r>
            <a:endParaRPr sz="1400" dirty="0">
              <a:solidFill>
                <a:schemeClr val="tx1">
                  <a:lumMod val="65000"/>
                  <a:lumOff val="35000"/>
                </a:schemeClr>
              </a:solidFill>
              <a:latin typeface="+mn-ea"/>
              <a:ea typeface="+mn-ea"/>
            </a:endParaRPr>
          </a:p>
          <a:p>
            <a:pPr algn="just">
              <a:lnSpc>
                <a:spcPct val="150000"/>
              </a:lnSpc>
              <a:spcBef>
                <a:spcPts val="0"/>
              </a:spcBef>
              <a:spcAft>
                <a:spcPts val="0"/>
              </a:spcAft>
            </a:pPr>
            <a:r>
              <a:rPr sz="1400" dirty="0">
                <a:solidFill>
                  <a:schemeClr val="tx1">
                    <a:lumMod val="65000"/>
                    <a:lumOff val="35000"/>
                  </a:schemeClr>
                </a:solidFill>
                <a:latin typeface="+mn-ea"/>
                <a:ea typeface="+mn-ea"/>
              </a:rPr>
              <a:t> </a:t>
            </a:r>
            <a:r>
              <a:rPr lang="en-US" sz="1400" dirty="0">
                <a:solidFill>
                  <a:schemeClr val="tx1">
                    <a:lumMod val="65000"/>
                    <a:lumOff val="35000"/>
                  </a:schemeClr>
                </a:solidFill>
                <a:latin typeface="+mn-ea"/>
                <a:ea typeface="+mn-ea"/>
              </a:rPr>
              <a:t>           </a:t>
            </a:r>
            <a:r>
              <a:rPr sz="1400" dirty="0">
                <a:solidFill>
                  <a:schemeClr val="tx1">
                    <a:lumMod val="65000"/>
                    <a:lumOff val="35000"/>
                  </a:schemeClr>
                </a:solidFill>
                <a:latin typeface="+mn-ea"/>
                <a:ea typeface="+mn-ea"/>
              </a:rPr>
              <a:t>——低筋粉 175 000</a:t>
            </a:r>
            <a:endParaRPr sz="1400" dirty="0">
              <a:solidFill>
                <a:schemeClr val="tx1">
                  <a:lumMod val="65000"/>
                  <a:lumOff val="35000"/>
                </a:schemeClr>
              </a:solidFill>
              <a:latin typeface="+mn-ea"/>
              <a:ea typeface="+mn-ea"/>
            </a:endParaRPr>
          </a:p>
        </p:txBody>
      </p:sp>
      <p:sp>
        <p:nvSpPr>
          <p:cNvPr id="25" name="文本框 2"/>
          <p:cNvSpPr txBox="1"/>
          <p:nvPr/>
        </p:nvSpPr>
        <p:spPr>
          <a:xfrm>
            <a:off x="885825" y="400050"/>
            <a:ext cx="55029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二、供应过程的业务核算</a:t>
            </a:r>
            <a:endParaRPr lang="zh-CN" altLang="en-US" sz="2600" dirty="0">
              <a:latin typeface="黑体" panose="02010609060101010101" charset="-122"/>
              <a:ea typeface="黑体" panose="02010609060101010101" charset="-122"/>
            </a:endParaRPr>
          </a:p>
        </p:txBody>
      </p:sp>
      <p:pic>
        <p:nvPicPr>
          <p:cNvPr id="2" name="图片 1"/>
          <p:cNvPicPr>
            <a:picLocks noChangeAspect="1"/>
          </p:cNvPicPr>
          <p:nvPr/>
        </p:nvPicPr>
        <p:blipFill>
          <a:blip r:embed="rId1"/>
          <a:stretch>
            <a:fillRect/>
          </a:stretch>
        </p:blipFill>
        <p:spPr>
          <a:xfrm>
            <a:off x="6097905" y="1981835"/>
            <a:ext cx="5449570" cy="34169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blinds(horizontal)">
                                      <p:cBhvr>
                                        <p:cTn id="7"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4" grpId="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459105" y="1677035"/>
            <a:ext cx="11151870" cy="3830955"/>
          </a:xfrm>
          <a:prstGeom prst="rect">
            <a:avLst/>
          </a:prstGeom>
          <a:noFill/>
        </p:spPr>
        <p:txBody>
          <a:bodyPr wrap="square" rtlCol="0">
            <a:spAutoFit/>
          </a:bodyPr>
          <a:lstStyle/>
          <a:p>
            <a:pPr algn="just">
              <a:lnSpc>
                <a:spcPct val="150000"/>
              </a:lnSpc>
              <a:spcBef>
                <a:spcPts val="0"/>
              </a:spcBef>
              <a:spcAft>
                <a:spcPts val="0"/>
              </a:spcAft>
            </a:pPr>
            <a:r>
              <a:rPr sz="1800" b="1" dirty="0">
                <a:solidFill>
                  <a:schemeClr val="tx1">
                    <a:lumMod val="65000"/>
                    <a:lumOff val="35000"/>
                  </a:schemeClr>
                </a:solidFill>
                <a:latin typeface="+mn-ea"/>
                <a:ea typeface="+mn-ea"/>
              </a:rPr>
              <a:t>（三）业务举例</a:t>
            </a:r>
            <a:endParaRPr sz="1800" b="1"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3. 工作成果</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业务（4）应编制的会计分录如下。</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借：应付账款——天津利达面粉厂 333 350</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贷：银行存款 333 350</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业务（5）应编制的会计分录如下：</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借：周转材料——包装物——饼干包装箱</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80 000</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——面包包装箱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55 000</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贷：在途物资——周转材料——饼干包装箱 80 000</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——面包包装箱 55 000</a:t>
            </a:r>
            <a:endParaRPr sz="1600" dirty="0">
              <a:solidFill>
                <a:schemeClr val="tx1">
                  <a:lumMod val="65000"/>
                  <a:lumOff val="35000"/>
                </a:schemeClr>
              </a:solidFill>
              <a:latin typeface="+mn-ea"/>
              <a:ea typeface="+mn-ea"/>
            </a:endParaRPr>
          </a:p>
        </p:txBody>
      </p:sp>
      <p:sp>
        <p:nvSpPr>
          <p:cNvPr id="25" name="文本框 2"/>
          <p:cNvSpPr txBox="1"/>
          <p:nvPr/>
        </p:nvSpPr>
        <p:spPr>
          <a:xfrm>
            <a:off x="885825" y="400050"/>
            <a:ext cx="55029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二、供应过程的业务核算</a:t>
            </a:r>
            <a:endParaRPr lang="zh-CN" altLang="en-US" sz="2600" dirty="0">
              <a:latin typeface="黑体" panose="02010609060101010101" charset="-122"/>
              <a:ea typeface="黑体" panose="02010609060101010101" charset="-122"/>
            </a:endParaRPr>
          </a:p>
        </p:txBody>
      </p:sp>
      <p:pic>
        <p:nvPicPr>
          <p:cNvPr id="3" name="图片 2"/>
          <p:cNvPicPr>
            <a:picLocks noChangeAspect="1"/>
          </p:cNvPicPr>
          <p:nvPr/>
        </p:nvPicPr>
        <p:blipFill>
          <a:blip r:embed="rId1"/>
          <a:stretch>
            <a:fillRect/>
          </a:stretch>
        </p:blipFill>
        <p:spPr>
          <a:xfrm>
            <a:off x="5793105" y="1950085"/>
            <a:ext cx="5509895" cy="32854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blinds(horizontal)">
                                      <p:cBhvr>
                                        <p:cTn id="7" dur="500"/>
                                        <p:tgtEl>
                                          <p:spTgt spid="8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4" grpId="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030" y="1437005"/>
            <a:ext cx="7797165" cy="4229735"/>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4712335" y="1753235"/>
            <a:ext cx="6561455" cy="3830955"/>
          </a:xfrm>
          <a:prstGeom prst="rect">
            <a:avLst/>
          </a:prstGeom>
          <a:noFill/>
        </p:spPr>
        <p:txBody>
          <a:bodyPr wrap="square" rtlCol="0">
            <a:spAutoFit/>
          </a:bodyPr>
          <a:p>
            <a:pPr algn="just">
              <a:lnSpc>
                <a:spcPct val="150000"/>
              </a:lnSpc>
              <a:spcBef>
                <a:spcPts val="0"/>
              </a:spcBef>
              <a:spcAft>
                <a:spcPts val="0"/>
              </a:spcAft>
            </a:pPr>
            <a:r>
              <a:rPr b="1" dirty="0">
                <a:latin typeface="黑体" panose="02010609060101010101" charset="-122"/>
                <a:ea typeface="黑体" panose="02010609060101010101" charset="-122"/>
              </a:rPr>
              <a:t>（一）生产过程的核算内容</a:t>
            </a:r>
            <a:endParaRPr b="1" dirty="0">
              <a:latin typeface="黑体" panose="02010609060101010101" charset="-122"/>
              <a:ea typeface="黑体" panose="02010609060101010101" charset="-122"/>
            </a:endParaRPr>
          </a:p>
          <a:p>
            <a:pPr algn="just">
              <a:lnSpc>
                <a:spcPct val="150000"/>
              </a:lnSpc>
              <a:spcBef>
                <a:spcPts val="0"/>
              </a:spcBef>
              <a:spcAft>
                <a:spcPts val="0"/>
              </a:spcAft>
            </a:pPr>
            <a:r>
              <a:rPr b="1" dirty="0">
                <a:latin typeface="黑体" panose="02010609060101010101" charset="-122"/>
                <a:ea typeface="黑体" panose="02010609060101010101" charset="-122"/>
              </a:rPr>
              <a:t>制造企业主要的经济活动是生产产品，所以生产过程是制造企业最重要的环节。生产过程是指从原材料投入产品生产开始，一直到产品完工并验收入库为止的全部过程。在产品的生产过程中，企业需要消耗原材料，支付人工费用，水、电、机器设备的折旧等各种费用。企业的生产过程不仅是生产的耗费过程，同时也是产品的形成过程。企业在生产过程中发生的所有费用最终都要归集、分配到一定种类和一定数量的产品上，形成产品成本。</a:t>
            </a:r>
            <a:endParaRPr b="1" dirty="0">
              <a:latin typeface="黑体" panose="02010609060101010101" charset="-122"/>
              <a:ea typeface="黑体" panose="02010609060101010101"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5" name="文本框 2"/>
          <p:cNvSpPr txBox="1"/>
          <p:nvPr/>
        </p:nvSpPr>
        <p:spPr>
          <a:xfrm>
            <a:off x="1338492" y="2862323"/>
            <a:ext cx="3231285" cy="88773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zh-CN" altLang="en-US" sz="2600" dirty="0">
                <a:latin typeface="黑体" panose="02010609060101010101" charset="-122"/>
                <a:ea typeface="黑体" panose="02010609060101010101" charset="-122"/>
              </a:rPr>
              <a:t>三、生产过程的业务核算</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521970" y="1753235"/>
            <a:ext cx="11151870" cy="460375"/>
          </a:xfrm>
          <a:prstGeom prst="rect">
            <a:avLst/>
          </a:prstGeom>
          <a:noFill/>
        </p:spPr>
        <p:txBody>
          <a:bodyPr wrap="square" rtlCol="0">
            <a:spAutoFit/>
          </a:bodyPr>
          <a:lstStyle/>
          <a:p>
            <a:pPr algn="just">
              <a:lnSpc>
                <a:spcPct val="150000"/>
              </a:lnSpc>
              <a:spcBef>
                <a:spcPts val="0"/>
              </a:spcBef>
              <a:spcAft>
                <a:spcPts val="0"/>
              </a:spcAft>
            </a:pPr>
            <a:r>
              <a:rPr sz="1600" dirty="0">
                <a:solidFill>
                  <a:schemeClr val="tx1">
                    <a:lumMod val="65000"/>
                    <a:lumOff val="35000"/>
                  </a:schemeClr>
                </a:solidFill>
                <a:latin typeface="+mn-ea"/>
                <a:ea typeface="+mn-ea"/>
              </a:rPr>
              <a:t>产品成本主要包括直接材料、直接人工和制造费用。</a:t>
            </a:r>
            <a:endParaRPr sz="1600" dirty="0">
              <a:solidFill>
                <a:schemeClr val="tx1">
                  <a:lumMod val="65000"/>
                  <a:lumOff val="35000"/>
                </a:schemeClr>
              </a:solidFill>
              <a:latin typeface="+mn-ea"/>
              <a:ea typeface="+mn-ea"/>
            </a:endParaRPr>
          </a:p>
        </p:txBody>
      </p:sp>
      <p:sp>
        <p:nvSpPr>
          <p:cNvPr id="25" name="文本框 2"/>
          <p:cNvSpPr txBox="1"/>
          <p:nvPr/>
        </p:nvSpPr>
        <p:spPr>
          <a:xfrm>
            <a:off x="885825" y="400050"/>
            <a:ext cx="55029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三、生产过程的业务核算</a:t>
            </a:r>
            <a:endParaRPr lang="zh-CN" altLang="en-US" sz="2600" dirty="0">
              <a:latin typeface="黑体" panose="02010609060101010101" charset="-122"/>
              <a:ea typeface="黑体" panose="02010609060101010101" charset="-122"/>
            </a:endParaRPr>
          </a:p>
        </p:txBody>
      </p:sp>
      <p:cxnSp>
        <p:nvCxnSpPr>
          <p:cNvPr id="47" name="直接连接符 46"/>
          <p:cNvCxnSpPr/>
          <p:nvPr>
            <p:custDataLst>
              <p:tags r:id="rId1"/>
            </p:custDataLst>
          </p:nvPr>
        </p:nvCxnSpPr>
        <p:spPr>
          <a:xfrm>
            <a:off x="4373138" y="2622578"/>
            <a:ext cx="0" cy="2413777"/>
          </a:xfrm>
          <a:prstGeom prst="line">
            <a:avLst/>
          </a:prstGeom>
          <a:noFill/>
          <a:ln w="6350" cap="flat" cmpd="sng" algn="ctr">
            <a:solidFill>
              <a:srgbClr val="FFFFFF">
                <a:lumMod val="75000"/>
              </a:srgbClr>
            </a:solidFill>
            <a:prstDash val="solid"/>
            <a:miter lim="800000"/>
          </a:ln>
          <a:effectLst/>
        </p:spPr>
      </p:cxnSp>
      <p:sp>
        <p:nvSpPr>
          <p:cNvPr id="51" name="KSO_Shape"/>
          <p:cNvSpPr/>
          <p:nvPr>
            <p:custDataLst>
              <p:tags r:id="rId2"/>
            </p:custDataLst>
          </p:nvPr>
        </p:nvSpPr>
        <p:spPr bwMode="auto">
          <a:xfrm>
            <a:off x="754962" y="3473772"/>
            <a:ext cx="568881" cy="479756"/>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47B6E7"/>
          </a:solidFill>
          <a:ln>
            <a:noFill/>
          </a:ln>
        </p:spPr>
        <p:txBody>
          <a:bodyPr anchor="ctr">
            <a:normAutofit/>
            <a:scene3d>
              <a:camera prst="orthographicFront"/>
              <a:lightRig rig="threePt" dir="t"/>
            </a:scene3d>
            <a:sp3d contourW="12700">
              <a:contourClr>
                <a:srgbClr val="FFFFFF"/>
              </a:contourClr>
            </a:sp3d>
          </a:bodyPr>
          <a:lstStyle/>
          <a:p>
            <a:pPr algn="ctr">
              <a:defRPr/>
            </a:pPr>
            <a:endParaRPr lang="zh-CN" altLang="en-US">
              <a:solidFill>
                <a:srgbClr val="FFFFFF"/>
              </a:solidFill>
              <a:sym typeface="Arial" panose="020B0604020202020204" pitchFamily="34" charset="0"/>
            </a:endParaRPr>
          </a:p>
        </p:txBody>
      </p:sp>
      <p:sp>
        <p:nvSpPr>
          <p:cNvPr id="57" name="KSO_Shape"/>
          <p:cNvSpPr/>
          <p:nvPr>
            <p:custDataLst>
              <p:tags r:id="rId3"/>
            </p:custDataLst>
          </p:nvPr>
        </p:nvSpPr>
        <p:spPr>
          <a:xfrm>
            <a:off x="4508129" y="3427187"/>
            <a:ext cx="609050" cy="567431"/>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628EE3"/>
          </a:solidFill>
          <a:ln w="12700" cap="flat" cmpd="sng" algn="ctr">
            <a:noFill/>
            <a:prstDash val="solid"/>
            <a:miter lim="800000"/>
          </a:ln>
          <a:effectLst/>
        </p:spPr>
        <p:txBody>
          <a:bodyPr anchor="ctr">
            <a:normAutofit/>
            <a:scene3d>
              <a:camera prst="orthographicFront"/>
              <a:lightRig rig="threePt" dir="t"/>
            </a:scene3d>
            <a:sp3d contourW="12700">
              <a:contourClr>
                <a:srgbClr val="FFFFFF"/>
              </a:contourClr>
            </a:sp3d>
          </a:bodyPr>
          <a:lstStyle/>
          <a:p>
            <a:pPr algn="ctr">
              <a:defRPr/>
            </a:pPr>
            <a:endParaRPr lang="zh-CN" altLang="en-US">
              <a:solidFill>
                <a:srgbClr val="FFFFFF"/>
              </a:solidFill>
              <a:sym typeface="Arial" panose="020B0604020202020204" pitchFamily="34" charset="0"/>
            </a:endParaRPr>
          </a:p>
        </p:txBody>
      </p:sp>
      <p:sp>
        <p:nvSpPr>
          <p:cNvPr id="58" name="KSO_Shape"/>
          <p:cNvSpPr/>
          <p:nvPr>
            <p:custDataLst>
              <p:tags r:id="rId4"/>
            </p:custDataLst>
          </p:nvPr>
        </p:nvSpPr>
        <p:spPr bwMode="auto">
          <a:xfrm>
            <a:off x="8083751" y="3479268"/>
            <a:ext cx="570505" cy="468764"/>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2BC3B5"/>
          </a:solidFill>
          <a:ln>
            <a:noFill/>
          </a:ln>
        </p:spPr>
        <p:txBody>
          <a:bodyPr anchor="ctr">
            <a:normAutofit/>
            <a:scene3d>
              <a:camera prst="orthographicFront"/>
              <a:lightRig rig="threePt" dir="t"/>
            </a:scene3d>
            <a:sp3d contourW="12700">
              <a:contourClr>
                <a:srgbClr val="FFFFFF"/>
              </a:contourClr>
            </a:sp3d>
          </a:bodyPr>
          <a:lstStyle/>
          <a:p>
            <a:pPr algn="ctr">
              <a:defRPr/>
            </a:pPr>
            <a:endParaRPr lang="zh-CN" altLang="en-US" dirty="0">
              <a:solidFill>
                <a:srgbClr val="FFFFFF"/>
              </a:solidFill>
              <a:sym typeface="Arial" panose="020B0604020202020204" pitchFamily="34" charset="0"/>
            </a:endParaRPr>
          </a:p>
        </p:txBody>
      </p:sp>
      <p:sp>
        <p:nvSpPr>
          <p:cNvPr id="20" name="标题 1"/>
          <p:cNvSpPr txBox="1"/>
          <p:nvPr>
            <p:custDataLst>
              <p:tags r:id="rId5"/>
            </p:custDataLst>
          </p:nvPr>
        </p:nvSpPr>
        <p:spPr>
          <a:xfrm>
            <a:off x="1526811" y="3065391"/>
            <a:ext cx="2477197" cy="1202640"/>
          </a:xfrm>
          <a:prstGeom prst="rect">
            <a:avLst/>
          </a:prstGeom>
          <a:noFill/>
        </p:spPr>
        <p:txBody>
          <a:bodyPr wrap="square" rtlCol="0">
            <a:noAutofit/>
          </a:bodyPr>
          <a:lstStyle>
            <a:defPPr>
              <a:defRPr lang="zh-CN"/>
            </a:defPPr>
            <a:lvl1pPr>
              <a:lnSpc>
                <a:spcPct val="130000"/>
              </a:lnSpc>
              <a:defRPr sz="1200"/>
            </a:lvl1pPr>
          </a:lstStyle>
          <a:p>
            <a:pPr algn="just">
              <a:lnSpc>
                <a:spcPct val="120000"/>
              </a:lnSpc>
              <a:spcBef>
                <a:spcPts val="0"/>
              </a:spcBef>
              <a:spcAft>
                <a:spcPts val="0"/>
              </a:spcAft>
              <a:buClrTx/>
              <a:buSzTx/>
              <a:buFontTx/>
            </a:pPr>
            <a:r>
              <a:rPr sz="1400" dirty="0">
                <a:solidFill>
                  <a:schemeClr val="tx1">
                    <a:lumMod val="65000"/>
                    <a:lumOff val="35000"/>
                  </a:schemeClr>
                </a:solidFill>
                <a:latin typeface="+mn-ea"/>
                <a:ea typeface="+mn-ea"/>
                <a:sym typeface="Arial" panose="020B0604020202020204" pitchFamily="34" charset="0"/>
              </a:rPr>
              <a:t>（1）直接材料费用是指企业生产过程中实际消耗的构成产品实体的原料及主要材料，以及有助于产品形成的辅助材料和其他材料费用。</a:t>
            </a:r>
            <a:endParaRPr sz="1400" dirty="0">
              <a:solidFill>
                <a:schemeClr val="tx1">
                  <a:lumMod val="65000"/>
                  <a:lumOff val="35000"/>
                </a:schemeClr>
              </a:solidFill>
              <a:latin typeface="+mn-ea"/>
              <a:ea typeface="+mn-ea"/>
              <a:sym typeface="Arial" panose="020B0604020202020204" pitchFamily="34" charset="0"/>
            </a:endParaRPr>
          </a:p>
        </p:txBody>
      </p:sp>
      <p:sp>
        <p:nvSpPr>
          <p:cNvPr id="22" name="标题 1"/>
          <p:cNvSpPr txBox="1"/>
          <p:nvPr>
            <p:custDataLst>
              <p:tags r:id="rId6"/>
            </p:custDataLst>
          </p:nvPr>
        </p:nvSpPr>
        <p:spPr>
          <a:xfrm>
            <a:off x="5331109" y="3065391"/>
            <a:ext cx="2477197" cy="1202640"/>
          </a:xfrm>
          <a:prstGeom prst="rect">
            <a:avLst/>
          </a:prstGeom>
          <a:noFill/>
        </p:spPr>
        <p:txBody>
          <a:bodyPr wrap="square" rtlCol="0">
            <a:normAutofit/>
          </a:bodyPr>
          <a:lstStyle>
            <a:defPPr>
              <a:defRPr lang="zh-CN"/>
            </a:defPPr>
            <a:lvl1pPr>
              <a:lnSpc>
                <a:spcPct val="130000"/>
              </a:lnSpc>
              <a:defRPr sz="1200"/>
            </a:lvl1pPr>
          </a:lstStyle>
          <a:p>
            <a:pPr algn="just">
              <a:lnSpc>
                <a:spcPct val="120000"/>
              </a:lnSpc>
              <a:spcBef>
                <a:spcPts val="0"/>
              </a:spcBef>
              <a:spcAft>
                <a:spcPts val="0"/>
              </a:spcAft>
              <a:buClrTx/>
              <a:buSzTx/>
              <a:buFontTx/>
            </a:pPr>
            <a:r>
              <a:rPr sz="1400" dirty="0">
                <a:solidFill>
                  <a:schemeClr val="tx1">
                    <a:lumMod val="65000"/>
                    <a:lumOff val="35000"/>
                  </a:schemeClr>
                </a:solidFill>
                <a:latin typeface="+mn-ea"/>
                <a:ea typeface="+mn-ea"/>
                <a:sym typeface="Arial" panose="020B0604020202020204" pitchFamily="34" charset="0"/>
              </a:rPr>
              <a:t>（2）直接人工费用是指企业直接从事产品生产的人员的工资及福利费等。</a:t>
            </a:r>
            <a:endParaRPr sz="1400" dirty="0">
              <a:solidFill>
                <a:schemeClr val="tx1">
                  <a:lumMod val="65000"/>
                  <a:lumOff val="35000"/>
                </a:schemeClr>
              </a:solidFill>
              <a:latin typeface="+mn-ea"/>
              <a:ea typeface="+mn-ea"/>
              <a:sym typeface="Arial" panose="020B0604020202020204" pitchFamily="34" charset="0"/>
            </a:endParaRPr>
          </a:p>
        </p:txBody>
      </p:sp>
      <p:sp>
        <p:nvSpPr>
          <p:cNvPr id="14" name="标题 1"/>
          <p:cNvSpPr txBox="1"/>
          <p:nvPr>
            <p:custDataLst>
              <p:tags r:id="rId7"/>
            </p:custDataLst>
          </p:nvPr>
        </p:nvSpPr>
        <p:spPr>
          <a:xfrm>
            <a:off x="8917694" y="3065392"/>
            <a:ext cx="2585024" cy="1202639"/>
          </a:xfrm>
          <a:prstGeom prst="rect">
            <a:avLst/>
          </a:prstGeom>
          <a:noFill/>
        </p:spPr>
        <p:txBody>
          <a:bodyPr wrap="square" rtlCol="0">
            <a:noAutofit/>
          </a:bodyPr>
          <a:lstStyle>
            <a:defPPr>
              <a:defRPr lang="zh-CN"/>
            </a:defPPr>
            <a:lvl1pPr>
              <a:lnSpc>
                <a:spcPct val="130000"/>
              </a:lnSpc>
              <a:defRPr sz="1200"/>
            </a:lvl1pPr>
          </a:lstStyle>
          <a:p>
            <a:pPr algn="just">
              <a:lnSpc>
                <a:spcPct val="120000"/>
              </a:lnSpc>
              <a:spcBef>
                <a:spcPts val="0"/>
              </a:spcBef>
              <a:spcAft>
                <a:spcPts val="0"/>
              </a:spcAft>
              <a:buClrTx/>
              <a:buSzTx/>
              <a:buFontTx/>
            </a:pPr>
            <a:r>
              <a:rPr sz="1400" dirty="0">
                <a:solidFill>
                  <a:schemeClr val="tx1">
                    <a:lumMod val="65000"/>
                    <a:lumOff val="35000"/>
                  </a:schemeClr>
                </a:solidFill>
                <a:latin typeface="+mn-ea"/>
                <a:ea typeface="+mn-ea"/>
                <a:sym typeface="Arial" panose="020B0604020202020204" pitchFamily="34" charset="0"/>
              </a:rPr>
              <a:t>（3）制造费用是指企业为组织和管理生产所发生的各种间接费用，一般包括生产单位管理人员薪酬，生产单位的固定资产折旧费、修理费、机物料消耗、水电费等。</a:t>
            </a:r>
            <a:endParaRPr sz="1400" dirty="0">
              <a:solidFill>
                <a:schemeClr val="tx1">
                  <a:lumMod val="65000"/>
                  <a:lumOff val="35000"/>
                </a:schemeClr>
              </a:solidFill>
              <a:latin typeface="+mn-ea"/>
              <a:ea typeface="+mn-ea"/>
              <a:sym typeface="Arial" panose="020B0604020202020204" pitchFamily="34" charset="0"/>
            </a:endParaRPr>
          </a:p>
        </p:txBody>
      </p:sp>
      <p:cxnSp>
        <p:nvCxnSpPr>
          <p:cNvPr id="12" name="直接连接符 11"/>
          <p:cNvCxnSpPr/>
          <p:nvPr>
            <p:custDataLst>
              <p:tags r:id="rId8"/>
            </p:custDataLst>
          </p:nvPr>
        </p:nvCxnSpPr>
        <p:spPr>
          <a:xfrm>
            <a:off x="7950723" y="2622578"/>
            <a:ext cx="0" cy="2413777"/>
          </a:xfrm>
          <a:prstGeom prst="line">
            <a:avLst/>
          </a:prstGeom>
          <a:noFill/>
          <a:ln w="6350" cap="flat" cmpd="sng" algn="ctr">
            <a:solidFill>
              <a:srgbClr val="FFFFFF">
                <a:lumMod val="75000"/>
              </a:srgbClr>
            </a:solidFill>
            <a:prstDash val="solid"/>
            <a:miter lim="800000"/>
          </a:ln>
          <a:effectLst/>
        </p:spPr>
      </p:cxnSp>
      <p:sp>
        <p:nvSpPr>
          <p:cNvPr id="2" name="TextBox 83"/>
          <p:cNvSpPr txBox="1"/>
          <p:nvPr/>
        </p:nvSpPr>
        <p:spPr>
          <a:xfrm>
            <a:off x="1602105" y="5258435"/>
            <a:ext cx="7979410" cy="829945"/>
          </a:xfrm>
          <a:prstGeom prst="rect">
            <a:avLst/>
          </a:prstGeom>
          <a:noFill/>
        </p:spPr>
        <p:txBody>
          <a:bodyPr wrap="square" rtlCol="0">
            <a:spAutoFit/>
          </a:bodyPr>
          <a:p>
            <a:pPr algn="ctr">
              <a:lnSpc>
                <a:spcPct val="150000"/>
              </a:lnSpc>
              <a:spcBef>
                <a:spcPts val="0"/>
              </a:spcBef>
              <a:spcAft>
                <a:spcPts val="0"/>
              </a:spcAft>
            </a:pPr>
            <a:r>
              <a:rPr sz="1600" dirty="0">
                <a:solidFill>
                  <a:schemeClr val="tx1">
                    <a:lumMod val="65000"/>
                    <a:lumOff val="35000"/>
                  </a:schemeClr>
                </a:solidFill>
                <a:latin typeface="+mn-ea"/>
                <a:ea typeface="+mn-ea"/>
              </a:rPr>
              <a:t>产品生产过程会计核算的主要内容包括生产费用的发生、归集，制造费用的分配及完工产品成本的计算和结转等。</a:t>
            </a:r>
            <a:endParaRPr sz="1600" dirty="0">
              <a:solidFill>
                <a:schemeClr val="tx1">
                  <a:lumMod val="65000"/>
                  <a:lumOff val="35000"/>
                </a:schemeClr>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bldLst>
      <p:bldP spid="84" grpId="1"/>
      <p:bldP spid="2" grpId="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535305" y="1829435"/>
            <a:ext cx="6127750" cy="1983740"/>
          </a:xfrm>
          <a:prstGeom prst="rect">
            <a:avLst/>
          </a:prstGeom>
          <a:noFill/>
        </p:spPr>
        <p:txBody>
          <a:bodyPr wrap="square" rtlCol="0">
            <a:spAutoFit/>
          </a:bodyPr>
          <a:lstStyle/>
          <a:p>
            <a:pPr algn="just">
              <a:lnSpc>
                <a:spcPct val="150000"/>
              </a:lnSpc>
            </a:pPr>
            <a:r>
              <a:rPr sz="1800" b="1" dirty="0">
                <a:solidFill>
                  <a:schemeClr val="tx1">
                    <a:lumMod val="65000"/>
                    <a:lumOff val="35000"/>
                  </a:schemeClr>
                </a:solidFill>
                <a:latin typeface="+mn-ea"/>
                <a:ea typeface="+mn-ea"/>
              </a:rPr>
              <a:t>（二）生产过程业务核算设置的主要账户</a:t>
            </a:r>
            <a:endParaRPr sz="1800" b="1"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1.“生产成本”账户</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（1）科目类别：成本类。</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（2）核算内容：核算企业在产品生产过程中发生的全部生产费用。</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（3）账户结构：</a:t>
            </a:r>
            <a:endParaRPr sz="1600" dirty="0">
              <a:solidFill>
                <a:schemeClr val="tx1">
                  <a:lumMod val="65000"/>
                  <a:lumOff val="35000"/>
                </a:schemeClr>
              </a:solidFill>
              <a:latin typeface="+mn-ea"/>
              <a:ea typeface="+mn-ea"/>
            </a:endParaRPr>
          </a:p>
        </p:txBody>
      </p:sp>
      <p:sp>
        <p:nvSpPr>
          <p:cNvPr id="25" name="文本框 2"/>
          <p:cNvSpPr txBox="1"/>
          <p:nvPr/>
        </p:nvSpPr>
        <p:spPr>
          <a:xfrm>
            <a:off x="885825" y="599440"/>
            <a:ext cx="55029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sym typeface="+mn-ea"/>
              </a:rPr>
              <a:t>三、生产过程的业务核算</a:t>
            </a:r>
            <a:endParaRPr lang="zh-CN" altLang="en-US" sz="2600" dirty="0">
              <a:latin typeface="黑体" panose="02010609060101010101" charset="-122"/>
              <a:ea typeface="黑体" panose="02010609060101010101" charset="-122"/>
            </a:endParaRPr>
          </a:p>
        </p:txBody>
      </p:sp>
      <p:pic>
        <p:nvPicPr>
          <p:cNvPr id="2" name="图片 1"/>
          <p:cNvPicPr>
            <a:picLocks noChangeAspect="1"/>
          </p:cNvPicPr>
          <p:nvPr/>
        </p:nvPicPr>
        <p:blipFill>
          <a:blip r:embed="rId1"/>
          <a:stretch>
            <a:fillRect/>
          </a:stretch>
        </p:blipFill>
        <p:spPr>
          <a:xfrm>
            <a:off x="7164070" y="1981835"/>
            <a:ext cx="4870450" cy="1359535"/>
          </a:xfrm>
          <a:prstGeom prst="rect">
            <a:avLst/>
          </a:prstGeom>
        </p:spPr>
      </p:pic>
      <p:sp>
        <p:nvSpPr>
          <p:cNvPr id="4" name="TextBox 83"/>
          <p:cNvSpPr txBox="1"/>
          <p:nvPr/>
        </p:nvSpPr>
        <p:spPr>
          <a:xfrm>
            <a:off x="610870" y="4115435"/>
            <a:ext cx="6127750" cy="1938020"/>
          </a:xfrm>
          <a:prstGeom prst="rect">
            <a:avLst/>
          </a:prstGeom>
          <a:noFill/>
        </p:spPr>
        <p:txBody>
          <a:bodyPr wrap="square" rtlCol="0">
            <a:spAutoFit/>
          </a:bodyPr>
          <a:p>
            <a:pPr algn="just">
              <a:lnSpc>
                <a:spcPct val="150000"/>
              </a:lnSpc>
            </a:pPr>
            <a:r>
              <a:rPr sz="1600" dirty="0">
                <a:solidFill>
                  <a:schemeClr val="tx1">
                    <a:lumMod val="65000"/>
                    <a:lumOff val="35000"/>
                  </a:schemeClr>
                </a:solidFill>
                <a:latin typeface="+mn-ea"/>
                <a:ea typeface="+mn-ea"/>
              </a:rPr>
              <a:t>2.“制造费用”账户</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（1）科目类别：成本类。</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（2）核算内容：核算企业生产车间为组织产品生产而发生的各种间接生产费用。</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（3）账户结构：</a:t>
            </a:r>
            <a:endParaRPr sz="1600" dirty="0">
              <a:solidFill>
                <a:schemeClr val="tx1">
                  <a:lumMod val="65000"/>
                  <a:lumOff val="35000"/>
                </a:schemeClr>
              </a:solidFill>
              <a:latin typeface="+mn-ea"/>
              <a:ea typeface="+mn-ea"/>
            </a:endParaRPr>
          </a:p>
        </p:txBody>
      </p:sp>
      <p:pic>
        <p:nvPicPr>
          <p:cNvPr id="6" name="图片 5"/>
          <p:cNvPicPr>
            <a:picLocks noChangeAspect="1"/>
          </p:cNvPicPr>
          <p:nvPr/>
        </p:nvPicPr>
        <p:blipFill>
          <a:blip r:embed="rId2"/>
          <a:stretch>
            <a:fillRect/>
          </a:stretch>
        </p:blipFill>
        <p:spPr>
          <a:xfrm>
            <a:off x="7164070" y="4725035"/>
            <a:ext cx="4410075" cy="9620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535305" y="1829435"/>
            <a:ext cx="6127750" cy="1568450"/>
          </a:xfrm>
          <a:prstGeom prst="rect">
            <a:avLst/>
          </a:prstGeom>
          <a:noFill/>
        </p:spPr>
        <p:txBody>
          <a:bodyPr wrap="square" rtlCol="0">
            <a:spAutoFit/>
          </a:bodyPr>
          <a:lstStyle/>
          <a:p>
            <a:pPr algn="just">
              <a:lnSpc>
                <a:spcPct val="150000"/>
              </a:lnSpc>
            </a:pPr>
            <a:r>
              <a:rPr sz="1600" dirty="0">
                <a:solidFill>
                  <a:schemeClr val="tx1">
                    <a:lumMod val="65000"/>
                    <a:lumOff val="35000"/>
                  </a:schemeClr>
                </a:solidFill>
                <a:latin typeface="+mn-ea"/>
                <a:ea typeface="+mn-ea"/>
              </a:rPr>
              <a:t>3.“应付职工薪酬”账户</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（1）科目类别：负债类。</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（2）核算内容：核算企业应付职工薪酬的计算、分配及使用情况。</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（3）账户结构：</a:t>
            </a:r>
            <a:endParaRPr sz="1600" dirty="0">
              <a:solidFill>
                <a:schemeClr val="tx1">
                  <a:lumMod val="65000"/>
                  <a:lumOff val="35000"/>
                </a:schemeClr>
              </a:solidFill>
              <a:latin typeface="+mn-ea"/>
              <a:ea typeface="+mn-ea"/>
            </a:endParaRPr>
          </a:p>
        </p:txBody>
      </p:sp>
      <p:sp>
        <p:nvSpPr>
          <p:cNvPr id="25" name="文本框 2"/>
          <p:cNvSpPr txBox="1"/>
          <p:nvPr/>
        </p:nvSpPr>
        <p:spPr>
          <a:xfrm>
            <a:off x="885825" y="599440"/>
            <a:ext cx="55029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sym typeface="+mn-ea"/>
              </a:rPr>
              <a:t>三、生产过程的业务核算</a:t>
            </a:r>
            <a:endParaRPr lang="zh-CN" altLang="en-US" sz="2600" dirty="0">
              <a:latin typeface="黑体" panose="02010609060101010101" charset="-122"/>
              <a:ea typeface="黑体" panose="02010609060101010101" charset="-122"/>
            </a:endParaRPr>
          </a:p>
        </p:txBody>
      </p:sp>
      <p:sp>
        <p:nvSpPr>
          <p:cNvPr id="4" name="TextBox 83"/>
          <p:cNvSpPr txBox="1"/>
          <p:nvPr/>
        </p:nvSpPr>
        <p:spPr>
          <a:xfrm>
            <a:off x="610870" y="3963035"/>
            <a:ext cx="6127750" cy="1938020"/>
          </a:xfrm>
          <a:prstGeom prst="rect">
            <a:avLst/>
          </a:prstGeom>
          <a:noFill/>
        </p:spPr>
        <p:txBody>
          <a:bodyPr wrap="square" rtlCol="0">
            <a:spAutoFit/>
          </a:bodyPr>
          <a:p>
            <a:pPr algn="just">
              <a:lnSpc>
                <a:spcPct val="150000"/>
              </a:lnSpc>
            </a:pPr>
            <a:r>
              <a:rPr sz="1600" dirty="0">
                <a:solidFill>
                  <a:schemeClr val="tx1">
                    <a:lumMod val="65000"/>
                    <a:lumOff val="35000"/>
                  </a:schemeClr>
                </a:solidFill>
                <a:latin typeface="+mn-ea"/>
                <a:ea typeface="+mn-ea"/>
              </a:rPr>
              <a:t>4.“累计折旧”账户</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（1）科目类别：资产类。</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（2）核算内容：核算企业固定资产的磨损价值，即累计计提的折旧情况。</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（3）账户结构：</a:t>
            </a:r>
            <a:endParaRPr sz="1600" dirty="0">
              <a:solidFill>
                <a:schemeClr val="tx1">
                  <a:lumMod val="65000"/>
                  <a:lumOff val="35000"/>
                </a:schemeClr>
              </a:solidFill>
              <a:latin typeface="+mn-ea"/>
              <a:ea typeface="+mn-ea"/>
            </a:endParaRPr>
          </a:p>
        </p:txBody>
      </p:sp>
      <p:pic>
        <p:nvPicPr>
          <p:cNvPr id="3" name="图片 2"/>
          <p:cNvPicPr>
            <a:picLocks noChangeAspect="1"/>
          </p:cNvPicPr>
          <p:nvPr/>
        </p:nvPicPr>
        <p:blipFill>
          <a:blip r:embed="rId1"/>
          <a:stretch>
            <a:fillRect/>
          </a:stretch>
        </p:blipFill>
        <p:spPr>
          <a:xfrm>
            <a:off x="6783070" y="1905635"/>
            <a:ext cx="5064125" cy="1260475"/>
          </a:xfrm>
          <a:prstGeom prst="rect">
            <a:avLst/>
          </a:prstGeom>
        </p:spPr>
      </p:pic>
      <p:pic>
        <p:nvPicPr>
          <p:cNvPr id="5" name="图片 4"/>
          <p:cNvPicPr>
            <a:picLocks noChangeAspect="1"/>
          </p:cNvPicPr>
          <p:nvPr/>
        </p:nvPicPr>
        <p:blipFill>
          <a:blip r:embed="rId2"/>
          <a:stretch>
            <a:fillRect/>
          </a:stretch>
        </p:blipFill>
        <p:spPr>
          <a:xfrm>
            <a:off x="6741160" y="4344670"/>
            <a:ext cx="5154930" cy="1168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610870" y="1600835"/>
            <a:ext cx="5550535" cy="1938020"/>
          </a:xfrm>
          <a:prstGeom prst="rect">
            <a:avLst/>
          </a:prstGeom>
          <a:noFill/>
        </p:spPr>
        <p:txBody>
          <a:bodyPr wrap="square" rtlCol="0">
            <a:spAutoFit/>
          </a:bodyPr>
          <a:lstStyle/>
          <a:p>
            <a:pPr algn="just">
              <a:lnSpc>
                <a:spcPct val="150000"/>
              </a:lnSpc>
            </a:pPr>
            <a:r>
              <a:rPr sz="1600" dirty="0">
                <a:solidFill>
                  <a:schemeClr val="tx1">
                    <a:lumMod val="65000"/>
                    <a:lumOff val="35000"/>
                  </a:schemeClr>
                </a:solidFill>
                <a:latin typeface="+mn-ea"/>
                <a:ea typeface="+mn-ea"/>
              </a:rPr>
              <a:t>5.“管理费用”账户</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（1）科目类别：损益类。</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（2）核算内容：核算企业行政管理部门为组织和管理企业生产经营活动所发生的各种费用。</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（3）账户结构：</a:t>
            </a:r>
            <a:endParaRPr sz="1600" dirty="0">
              <a:solidFill>
                <a:schemeClr val="tx1">
                  <a:lumMod val="65000"/>
                  <a:lumOff val="35000"/>
                </a:schemeClr>
              </a:solidFill>
              <a:latin typeface="+mn-ea"/>
              <a:ea typeface="+mn-ea"/>
            </a:endParaRPr>
          </a:p>
        </p:txBody>
      </p:sp>
      <p:sp>
        <p:nvSpPr>
          <p:cNvPr id="25" name="文本框 2"/>
          <p:cNvSpPr txBox="1"/>
          <p:nvPr/>
        </p:nvSpPr>
        <p:spPr>
          <a:xfrm>
            <a:off x="885825" y="599440"/>
            <a:ext cx="55029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sym typeface="+mn-ea"/>
              </a:rPr>
              <a:t>三、生产过程的业务核算</a:t>
            </a:r>
            <a:endParaRPr lang="zh-CN" altLang="en-US" sz="2600" dirty="0">
              <a:latin typeface="黑体" panose="02010609060101010101" charset="-122"/>
              <a:ea typeface="黑体" panose="02010609060101010101" charset="-122"/>
            </a:endParaRPr>
          </a:p>
        </p:txBody>
      </p:sp>
      <p:sp>
        <p:nvSpPr>
          <p:cNvPr id="4" name="TextBox 83"/>
          <p:cNvSpPr txBox="1"/>
          <p:nvPr/>
        </p:nvSpPr>
        <p:spPr>
          <a:xfrm>
            <a:off x="610870" y="3963035"/>
            <a:ext cx="5676900" cy="1938020"/>
          </a:xfrm>
          <a:prstGeom prst="rect">
            <a:avLst/>
          </a:prstGeom>
          <a:noFill/>
        </p:spPr>
        <p:txBody>
          <a:bodyPr wrap="square" rtlCol="0">
            <a:spAutoFit/>
          </a:bodyPr>
          <a:p>
            <a:pPr algn="just">
              <a:lnSpc>
                <a:spcPct val="150000"/>
              </a:lnSpc>
            </a:pPr>
            <a:r>
              <a:rPr sz="1600" dirty="0">
                <a:solidFill>
                  <a:schemeClr val="tx1">
                    <a:lumMod val="65000"/>
                    <a:lumOff val="35000"/>
                  </a:schemeClr>
                </a:solidFill>
                <a:latin typeface="+mn-ea"/>
                <a:ea typeface="+mn-ea"/>
              </a:rPr>
              <a:t>6.“库存商品”账户</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（1）科目类别：资产类。</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（2）核算内容：核算企业库存的可以直接销售产品的增加、减少和结存情况。</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（3）账户结构：</a:t>
            </a:r>
            <a:endParaRPr sz="1600" dirty="0">
              <a:solidFill>
                <a:schemeClr val="tx1">
                  <a:lumMod val="65000"/>
                  <a:lumOff val="35000"/>
                </a:schemeClr>
              </a:solidFill>
              <a:latin typeface="+mn-ea"/>
              <a:ea typeface="+mn-ea"/>
            </a:endParaRPr>
          </a:p>
        </p:txBody>
      </p:sp>
      <p:pic>
        <p:nvPicPr>
          <p:cNvPr id="2" name="图片 1"/>
          <p:cNvPicPr>
            <a:picLocks noChangeAspect="1"/>
          </p:cNvPicPr>
          <p:nvPr/>
        </p:nvPicPr>
        <p:blipFill>
          <a:blip r:embed="rId1"/>
          <a:stretch>
            <a:fillRect/>
          </a:stretch>
        </p:blipFill>
        <p:spPr>
          <a:xfrm>
            <a:off x="6554470" y="1995170"/>
            <a:ext cx="5243195" cy="1149350"/>
          </a:xfrm>
          <a:prstGeom prst="rect">
            <a:avLst/>
          </a:prstGeom>
        </p:spPr>
      </p:pic>
      <p:pic>
        <p:nvPicPr>
          <p:cNvPr id="6" name="图片 5"/>
          <p:cNvPicPr>
            <a:picLocks noChangeAspect="1"/>
          </p:cNvPicPr>
          <p:nvPr/>
        </p:nvPicPr>
        <p:blipFill>
          <a:blip r:embed="rId2"/>
          <a:stretch>
            <a:fillRect/>
          </a:stretch>
        </p:blipFill>
        <p:spPr>
          <a:xfrm>
            <a:off x="6585585" y="4344035"/>
            <a:ext cx="5180330" cy="13779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915670" y="1677035"/>
            <a:ext cx="10711815" cy="1568450"/>
          </a:xfrm>
          <a:prstGeom prst="rect">
            <a:avLst/>
          </a:prstGeom>
          <a:noFill/>
        </p:spPr>
        <p:txBody>
          <a:bodyPr wrap="square" rtlCol="0">
            <a:spAutoFit/>
          </a:bodyPr>
          <a:lstStyle/>
          <a:p>
            <a:pPr algn="just">
              <a:lnSpc>
                <a:spcPct val="150000"/>
              </a:lnSpc>
            </a:pPr>
            <a:r>
              <a:rPr sz="1600" dirty="0">
                <a:solidFill>
                  <a:schemeClr val="tx1">
                    <a:lumMod val="65000"/>
                    <a:lumOff val="35000"/>
                  </a:schemeClr>
                </a:solidFill>
                <a:latin typeface="+mn-ea"/>
                <a:ea typeface="+mn-ea"/>
              </a:rPr>
              <a:t>7.“其他应收款”账户</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（1）科目类别：资产类。</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（2）核算内容：核算企业除应收账款、应收票据、预付账款、应收股利和应收利息以外的应收或暂付款项。</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（3）账户结构：</a:t>
            </a:r>
            <a:endParaRPr sz="1600" dirty="0">
              <a:solidFill>
                <a:schemeClr val="tx1">
                  <a:lumMod val="65000"/>
                  <a:lumOff val="35000"/>
                </a:schemeClr>
              </a:solidFill>
              <a:latin typeface="+mn-ea"/>
              <a:ea typeface="+mn-ea"/>
            </a:endParaRPr>
          </a:p>
        </p:txBody>
      </p:sp>
      <p:sp>
        <p:nvSpPr>
          <p:cNvPr id="25" name="文本框 2"/>
          <p:cNvSpPr txBox="1"/>
          <p:nvPr/>
        </p:nvSpPr>
        <p:spPr>
          <a:xfrm>
            <a:off x="885825" y="599440"/>
            <a:ext cx="55029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sym typeface="+mn-ea"/>
              </a:rPr>
              <a:t>三、生产过程的业务核算</a:t>
            </a:r>
            <a:endParaRPr lang="zh-CN" altLang="en-US" sz="2600" dirty="0">
              <a:latin typeface="黑体" panose="02010609060101010101" charset="-122"/>
              <a:ea typeface="黑体" panose="02010609060101010101" charset="-122"/>
            </a:endParaRPr>
          </a:p>
        </p:txBody>
      </p:sp>
      <p:pic>
        <p:nvPicPr>
          <p:cNvPr id="3" name="图片 2"/>
          <p:cNvPicPr>
            <a:picLocks noChangeAspect="1"/>
          </p:cNvPicPr>
          <p:nvPr/>
        </p:nvPicPr>
        <p:blipFill>
          <a:blip r:embed="rId1"/>
          <a:stretch>
            <a:fillRect/>
          </a:stretch>
        </p:blipFill>
        <p:spPr>
          <a:xfrm>
            <a:off x="2363470" y="3886835"/>
            <a:ext cx="6536055" cy="17399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687070" y="1524635"/>
            <a:ext cx="10902315" cy="4610735"/>
          </a:xfrm>
          <a:prstGeom prst="rect">
            <a:avLst/>
          </a:prstGeom>
          <a:noFill/>
        </p:spPr>
        <p:txBody>
          <a:bodyPr wrap="square" rtlCol="0">
            <a:spAutoFit/>
          </a:bodyPr>
          <a:lstStyle/>
          <a:p>
            <a:pPr algn="just">
              <a:lnSpc>
                <a:spcPct val="140000"/>
              </a:lnSpc>
              <a:spcBef>
                <a:spcPts val="0"/>
              </a:spcBef>
              <a:spcAft>
                <a:spcPts val="0"/>
              </a:spcAft>
            </a:pPr>
            <a:r>
              <a:rPr sz="1800" b="1" dirty="0">
                <a:solidFill>
                  <a:schemeClr val="tx1">
                    <a:lumMod val="65000"/>
                    <a:lumOff val="35000"/>
                  </a:schemeClr>
                </a:solidFill>
                <a:latin typeface="+mn-ea"/>
                <a:ea typeface="+mn-ea"/>
              </a:rPr>
              <a:t>（三）业务举例</a:t>
            </a:r>
            <a:endParaRPr sz="1800" b="1"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例 4-5：领用原材料业务的核算</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1. 资料</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北京百佳乐食品厂 2020 年 12 月发生以下原材料及周转材料领用业务。</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（1）12 月 18 日，接到曲奇饼干订单，订单数量为 10 000 箱。生产车间领用低筋粉 36 000 千克，单位成本 2.5 元；领用白砂糖 12 500 千克，单价 4.8 元；领用奶粉 10 千克，单价 50 元；领用黄油 25 000 千克，单价 21 元；领用鸡蛋 12 500 千克，单价 7 元；领用食盐 300 千克，单价 7 元。</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（2）12 月 20 日，生产曲奇饼干 10 000 箱。领用饼干包装袋 700 包，单位成本 60 元；领用饼干包装箱 10 000 个，单位成本 10 元。包装袋和包装箱成本按先进先出法计算。</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（3）12 月 28 日接到吐司面包订单，订单数量为 5 000 箱。生产车间领用高筋粉 25 000 千克，单位成本 3 元；领用白砂糖 5 000 千克，单价 4.8 元；领用奶粉1 250 千克，单价 50 元；领用干酵母 500 千克，单价 44 元；领用黄油 500 千克，单价 21 元；领用鸡蛋 2 500 千克，单价 7 元；领用食盐 250 千克，单价 7 元；领用面包改良剂 250 千克，单价 60 元。</a:t>
            </a:r>
            <a:endParaRPr sz="1600" dirty="0">
              <a:solidFill>
                <a:schemeClr val="tx1">
                  <a:lumMod val="65000"/>
                  <a:lumOff val="35000"/>
                </a:schemeClr>
              </a:solidFill>
              <a:latin typeface="+mn-ea"/>
              <a:ea typeface="+mn-ea"/>
            </a:endParaRPr>
          </a:p>
        </p:txBody>
      </p:sp>
      <p:sp>
        <p:nvSpPr>
          <p:cNvPr id="25" name="文本框 2"/>
          <p:cNvSpPr txBox="1"/>
          <p:nvPr/>
        </p:nvSpPr>
        <p:spPr>
          <a:xfrm>
            <a:off x="885825" y="400050"/>
            <a:ext cx="55029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sym typeface="+mn-ea"/>
              </a:rPr>
              <a:t>三、生产过程的业务核算</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blinds(horizontal)">
                                      <p:cBhvr>
                                        <p:cTn id="7"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4"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a:grpSpLocks noChangeAspect="1"/>
          </p:cNvGrpSpPr>
          <p:nvPr/>
        </p:nvGrpSpPr>
        <p:grpSpPr>
          <a:xfrm>
            <a:off x="612497" y="1231424"/>
            <a:ext cx="11314430" cy="5207000"/>
            <a:chOff x="578582" y="2309043"/>
            <a:chExt cx="11377106" cy="5235844"/>
          </a:xfrm>
        </p:grpSpPr>
        <p:sp>
          <p:nvSpPr>
            <p:cNvPr id="58" name="4"/>
            <p:cNvSpPr/>
            <p:nvPr/>
          </p:nvSpPr>
          <p:spPr>
            <a:xfrm>
              <a:off x="663505" y="2578442"/>
              <a:ext cx="5080432" cy="71415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ormAutofit/>
            </a:bodyPr>
            <a:lstStyle/>
            <a:p>
              <a:pPr algn="ctr"/>
              <a:r>
                <a:rPr lang="en-US" altLang="zh-CN" b="1" dirty="0">
                  <a:solidFill>
                    <a:schemeClr val="bg1"/>
                  </a:solidFill>
                  <a:latin typeface="+mn-ea"/>
                </a:rPr>
                <a:t>（一）账户的对应关系</a:t>
              </a:r>
              <a:endParaRPr lang="en-US" altLang="zh-CN" b="1" dirty="0">
                <a:solidFill>
                  <a:schemeClr val="bg1"/>
                </a:solidFill>
                <a:latin typeface="+mn-ea"/>
              </a:endParaRPr>
            </a:p>
          </p:txBody>
        </p:sp>
        <p:sp>
          <p:nvSpPr>
            <p:cNvPr id="59" name="3"/>
            <p:cNvSpPr/>
            <p:nvPr/>
          </p:nvSpPr>
          <p:spPr>
            <a:xfrm>
              <a:off x="6442899" y="2578442"/>
              <a:ext cx="5080432" cy="71415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ormAutofit/>
            </a:bodyPr>
            <a:lstStyle/>
            <a:p>
              <a:pPr algn="ctr"/>
              <a:r>
                <a:rPr lang="en-US" altLang="zh-CN" b="1" dirty="0">
                  <a:solidFill>
                    <a:schemeClr val="bg1"/>
                  </a:solidFill>
                  <a:latin typeface="+mn-ea"/>
                </a:rPr>
                <a:t>（二）会计分录</a:t>
              </a:r>
              <a:endParaRPr lang="en-US" altLang="zh-CN" b="1" dirty="0">
                <a:solidFill>
                  <a:schemeClr val="bg1"/>
                </a:solidFill>
                <a:latin typeface="+mn-ea"/>
              </a:endParaRPr>
            </a:p>
          </p:txBody>
        </p:sp>
        <p:sp>
          <p:nvSpPr>
            <p:cNvPr id="60" name="2"/>
            <p:cNvSpPr/>
            <p:nvPr/>
          </p:nvSpPr>
          <p:spPr>
            <a:xfrm>
              <a:off x="2934546" y="2309043"/>
              <a:ext cx="538351" cy="538799"/>
            </a:xfrm>
            <a:prstGeom prst="ellipse">
              <a:avLst/>
            </a:prstGeom>
            <a:solidFill>
              <a:schemeClr val="bg1">
                <a:lumMod val="95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2400" b="1" dirty="0" smtClean="0">
                  <a:solidFill>
                    <a:schemeClr val="tx2"/>
                  </a:solidFill>
                  <a:latin typeface="+mn-ea"/>
                </a:rPr>
                <a:t>A</a:t>
              </a:r>
              <a:endParaRPr lang="zh-CN" altLang="en-US" sz="2400" b="1" dirty="0">
                <a:solidFill>
                  <a:schemeClr val="tx2"/>
                </a:solidFill>
                <a:latin typeface="+mn-ea"/>
              </a:endParaRPr>
            </a:p>
          </p:txBody>
        </p:sp>
        <p:sp>
          <p:nvSpPr>
            <p:cNvPr id="61" name="1"/>
            <p:cNvSpPr/>
            <p:nvPr/>
          </p:nvSpPr>
          <p:spPr>
            <a:xfrm>
              <a:off x="8713940" y="2309043"/>
              <a:ext cx="538351" cy="538799"/>
            </a:xfrm>
            <a:prstGeom prst="ellipse">
              <a:avLst/>
            </a:prstGeom>
            <a:solidFill>
              <a:schemeClr val="bg1">
                <a:lumMod val="95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2400" b="1" dirty="0" smtClean="0">
                  <a:solidFill>
                    <a:schemeClr val="tx2"/>
                  </a:solidFill>
                  <a:latin typeface="+mn-ea"/>
                </a:rPr>
                <a:t>B</a:t>
              </a:r>
              <a:endParaRPr lang="zh-CN" altLang="en-US" sz="2400" b="1" dirty="0">
                <a:solidFill>
                  <a:schemeClr val="tx2"/>
                </a:solidFill>
                <a:latin typeface="+mn-ea"/>
              </a:endParaRPr>
            </a:p>
          </p:txBody>
        </p:sp>
        <p:sp>
          <p:nvSpPr>
            <p:cNvPr id="80" name="41"/>
            <p:cNvSpPr txBox="1"/>
            <p:nvPr/>
          </p:nvSpPr>
          <p:spPr>
            <a:xfrm>
              <a:off x="578582" y="3292360"/>
              <a:ext cx="5318851" cy="4252527"/>
            </a:xfrm>
            <a:prstGeom prst="rect">
              <a:avLst/>
            </a:prstGeom>
            <a:noFill/>
            <a:ln>
              <a:noFill/>
            </a:ln>
          </p:spPr>
          <p:txBody>
            <a:bodyPr lIns="91440" tIns="45720" rIns="91440" bIns="45720" anchor="t" anchorCtr="0">
              <a:noAutofit/>
            </a:bodyPr>
            <a:lstStyle/>
            <a:p>
              <a:pPr algn="l">
                <a:lnSpc>
                  <a:spcPct val="150000"/>
                </a:lnSpc>
                <a:buSzPct val="25000"/>
              </a:pPr>
              <a:r>
                <a:rPr sz="1600" dirty="0">
                  <a:solidFill>
                    <a:schemeClr val="tx1">
                      <a:lumMod val="65000"/>
                      <a:lumOff val="35000"/>
                    </a:schemeClr>
                  </a:solidFill>
                  <a:latin typeface="+mn-ea"/>
                  <a:ea typeface="+mn-ea"/>
                </a:rPr>
                <a:t>根据借贷记账法的记账规则，企业发生的每项经济业务都要以相等的金额在两个或两个以上的账户中进行登记，即在计入一个账户借方的同时，还要以相等的金额计入另一个或几个账户的贷方，于是在有关账户之间便形成了应借、应贷的对应关系。账户的对应关系是指采用借贷记账法对每笔经济业务事项进行记录时，相关账户之间形成的应借、应贷的相互关系。存在对应关系的账户称为对应账户。通过分析账户之间的这种对应关系，可以了解企业经济业务内容及其所引起的资金增减变动情况，还可以检查对经济业务的账务处理是否合理合法，是否符合有关经济法规和财务会计制度。</a:t>
              </a:r>
              <a:endParaRPr sz="1600" dirty="0">
                <a:solidFill>
                  <a:schemeClr val="tx1">
                    <a:lumMod val="65000"/>
                    <a:lumOff val="35000"/>
                  </a:schemeClr>
                </a:solidFill>
                <a:latin typeface="+mn-ea"/>
                <a:ea typeface="+mn-ea"/>
              </a:endParaRPr>
            </a:p>
          </p:txBody>
        </p:sp>
        <p:sp>
          <p:nvSpPr>
            <p:cNvPr id="71" name="41"/>
            <p:cNvSpPr txBox="1"/>
            <p:nvPr/>
          </p:nvSpPr>
          <p:spPr>
            <a:xfrm>
              <a:off x="6316301" y="3292360"/>
              <a:ext cx="5639387" cy="4252527"/>
            </a:xfrm>
            <a:prstGeom prst="rect">
              <a:avLst/>
            </a:prstGeom>
            <a:noFill/>
            <a:ln>
              <a:noFill/>
            </a:ln>
          </p:spPr>
          <p:txBody>
            <a:bodyPr lIns="91440" tIns="45720" rIns="91440" bIns="45720" anchor="t" anchorCtr="0">
              <a:noAutofit/>
            </a:bodyPr>
            <a:lstStyle/>
            <a:p>
              <a:pPr algn="l">
                <a:lnSpc>
                  <a:spcPct val="150000"/>
                </a:lnSpc>
                <a:buSzPct val="25000"/>
              </a:pPr>
              <a:r>
                <a:rPr sz="1600" dirty="0">
                  <a:solidFill>
                    <a:schemeClr val="tx1">
                      <a:lumMod val="65000"/>
                      <a:lumOff val="35000"/>
                    </a:schemeClr>
                  </a:solidFill>
                  <a:latin typeface="+mn-ea"/>
                  <a:ea typeface="+mn-ea"/>
                </a:rPr>
                <a:t>1. 会计分录的概念</a:t>
              </a:r>
              <a:endParaRPr sz="1600" dirty="0">
                <a:solidFill>
                  <a:schemeClr val="tx1">
                    <a:lumMod val="65000"/>
                    <a:lumOff val="35000"/>
                  </a:schemeClr>
                </a:solidFill>
                <a:latin typeface="+mn-ea"/>
                <a:ea typeface="+mn-ea"/>
              </a:endParaRPr>
            </a:p>
            <a:p>
              <a:pPr algn="l">
                <a:lnSpc>
                  <a:spcPct val="150000"/>
                </a:lnSpc>
                <a:buSzPct val="25000"/>
              </a:pPr>
              <a:r>
                <a:rPr sz="1600" dirty="0">
                  <a:solidFill>
                    <a:schemeClr val="tx1">
                      <a:lumMod val="65000"/>
                      <a:lumOff val="35000"/>
                    </a:schemeClr>
                  </a:solidFill>
                  <a:latin typeface="+mn-ea"/>
                  <a:ea typeface="+mn-ea"/>
                </a:rPr>
                <a:t>会计分录是指根据经济业务的内容指明应借、应贷账户的方向、账户名称及其金额的一种会计记录。</a:t>
              </a:r>
              <a:endParaRPr sz="1600" dirty="0">
                <a:solidFill>
                  <a:schemeClr val="tx1">
                    <a:lumMod val="65000"/>
                    <a:lumOff val="35000"/>
                  </a:schemeClr>
                </a:solidFill>
                <a:latin typeface="+mn-ea"/>
                <a:ea typeface="+mn-ea"/>
              </a:endParaRPr>
            </a:p>
            <a:p>
              <a:pPr algn="l">
                <a:lnSpc>
                  <a:spcPct val="150000"/>
                </a:lnSpc>
                <a:buSzPct val="25000"/>
              </a:pPr>
              <a:r>
                <a:rPr sz="1600" dirty="0">
                  <a:solidFill>
                    <a:schemeClr val="tx1">
                      <a:lumMod val="65000"/>
                      <a:lumOff val="35000"/>
                    </a:schemeClr>
                  </a:solidFill>
                  <a:latin typeface="+mn-ea"/>
                  <a:ea typeface="+mn-ea"/>
                </a:rPr>
                <a:t>2. 会计分录的内容和格式</a:t>
              </a:r>
              <a:endParaRPr sz="1600" dirty="0">
                <a:solidFill>
                  <a:schemeClr val="tx1">
                    <a:lumMod val="65000"/>
                    <a:lumOff val="35000"/>
                  </a:schemeClr>
                </a:solidFill>
                <a:latin typeface="+mn-ea"/>
                <a:ea typeface="+mn-ea"/>
              </a:endParaRPr>
            </a:p>
            <a:p>
              <a:pPr algn="l">
                <a:lnSpc>
                  <a:spcPct val="150000"/>
                </a:lnSpc>
                <a:buSzPct val="25000"/>
              </a:pPr>
              <a:r>
                <a:rPr sz="1600" dirty="0">
                  <a:solidFill>
                    <a:schemeClr val="tx1">
                      <a:lumMod val="65000"/>
                      <a:lumOff val="35000"/>
                    </a:schemeClr>
                  </a:solidFill>
                  <a:latin typeface="+mn-ea"/>
                  <a:ea typeface="+mn-ea"/>
                </a:rPr>
                <a:t>会计分录应该包括三个要素：一是账户名称（即会计科目）；二是记账方向（即借方或贷方）；三是记账金额。按照经济业务所涉及账户的多少，会计分录可以分为简单会计分录和复合会计分录。 简单会计分录指只涉及一个账户借方和另一个账户贷方的会计分录，即一借一贷的会计分录；复合会计分录是指由两个以上（不含两个）对应账户所组成的会计分录，即一借多贷、一贷多借或多借多贷的会计分录。</a:t>
              </a:r>
              <a:endParaRPr sz="1600" dirty="0">
                <a:solidFill>
                  <a:schemeClr val="tx1">
                    <a:lumMod val="65000"/>
                    <a:lumOff val="35000"/>
                  </a:schemeClr>
                </a:solidFill>
                <a:latin typeface="+mn-ea"/>
                <a:ea typeface="+mn-ea"/>
              </a:endParaRPr>
            </a:p>
          </p:txBody>
        </p:sp>
      </p:grpSp>
      <p:sp>
        <p:nvSpPr>
          <p:cNvPr id="25" name="文本框 2"/>
          <p:cNvSpPr txBox="1"/>
          <p:nvPr/>
        </p:nvSpPr>
        <p:spPr>
          <a:xfrm>
            <a:off x="885825" y="599440"/>
            <a:ext cx="555942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一、会计分录</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up)">
                                      <p:cBhvr>
                                        <p:cTn id="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687070" y="1524635"/>
            <a:ext cx="10902315" cy="4567555"/>
          </a:xfrm>
          <a:prstGeom prst="rect">
            <a:avLst/>
          </a:prstGeom>
          <a:noFill/>
        </p:spPr>
        <p:txBody>
          <a:bodyPr wrap="square" rtlCol="0">
            <a:spAutoFit/>
          </a:bodyPr>
          <a:lstStyle/>
          <a:p>
            <a:pPr algn="just">
              <a:lnSpc>
                <a:spcPct val="140000"/>
              </a:lnSpc>
              <a:spcBef>
                <a:spcPts val="0"/>
              </a:spcBef>
              <a:spcAft>
                <a:spcPts val="0"/>
              </a:spcAft>
            </a:pPr>
            <a:r>
              <a:rPr sz="1600" dirty="0">
                <a:solidFill>
                  <a:schemeClr val="tx1">
                    <a:lumMod val="65000"/>
                    <a:lumOff val="35000"/>
                  </a:schemeClr>
                </a:solidFill>
                <a:latin typeface="+mn-ea"/>
                <a:ea typeface="+mn-ea"/>
              </a:rPr>
              <a:t>（4）12 月 28 日，生产吐司面包 5 000 箱。领用面包包装袋 200 包，单位成本50 元；领用面包包装箱 5 000 支，单位成本 11 元。包装袋和包装箱成本按先进先出法计算。</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2. 工作行动</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业务（1）：</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①审核该笔业务相关的原始凭证：领料单。</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②分析：该笔业务涉及“生产成本”和“原材料”账户，生产曲奇饼干领用的各种原材料全部计入“生产成本——曲奇饼干”账户的借方；相应减少的原材料计入“原材料”账户的贷方。</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③编制记账凭证：该笔业务需要编制转账凭证。</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业务（2）：</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①审核该笔业务相关的原始凭证：领料单。</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②分析：该笔业务涉及“生产成本”和“周转材料”账户，生产曲奇饼干领用的包装材料同样构成产品成本，因此包装袋与包装箱的成本全部计入“生产成本——曲奇饼干”账户的借方；相应减少的包装材料计入“周转材料”账户的贷方。</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③编制记账凭证：该笔业务需要编制转账凭证。</a:t>
            </a:r>
            <a:endParaRPr sz="1600" dirty="0">
              <a:solidFill>
                <a:schemeClr val="tx1">
                  <a:lumMod val="65000"/>
                  <a:lumOff val="35000"/>
                </a:schemeClr>
              </a:solidFill>
              <a:latin typeface="+mn-ea"/>
              <a:ea typeface="+mn-ea"/>
            </a:endParaRPr>
          </a:p>
        </p:txBody>
      </p:sp>
      <p:sp>
        <p:nvSpPr>
          <p:cNvPr id="25" name="文本框 2"/>
          <p:cNvSpPr txBox="1"/>
          <p:nvPr/>
        </p:nvSpPr>
        <p:spPr>
          <a:xfrm>
            <a:off x="885825" y="400050"/>
            <a:ext cx="55029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sym typeface="+mn-ea"/>
              </a:rPr>
              <a:t>三、生产过程的业务核算</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blinds(horizontal)">
                                      <p:cBhvr>
                                        <p:cTn id="7"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4" grpId="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687070" y="1524635"/>
            <a:ext cx="10902315" cy="4567555"/>
          </a:xfrm>
          <a:prstGeom prst="rect">
            <a:avLst/>
          </a:prstGeom>
          <a:noFill/>
        </p:spPr>
        <p:txBody>
          <a:bodyPr wrap="square" rtlCol="0">
            <a:spAutoFit/>
          </a:bodyPr>
          <a:lstStyle/>
          <a:p>
            <a:pPr algn="just">
              <a:lnSpc>
                <a:spcPct val="140000"/>
              </a:lnSpc>
              <a:spcBef>
                <a:spcPts val="0"/>
              </a:spcBef>
              <a:spcAft>
                <a:spcPts val="0"/>
              </a:spcAft>
            </a:pPr>
            <a:r>
              <a:rPr sz="1600" dirty="0">
                <a:solidFill>
                  <a:schemeClr val="tx1">
                    <a:lumMod val="65000"/>
                    <a:lumOff val="35000"/>
                  </a:schemeClr>
                </a:solidFill>
                <a:latin typeface="+mn-ea"/>
                <a:ea typeface="+mn-ea"/>
              </a:rPr>
              <a:t>业务（3）：</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业务（3）的工作行动过程与业务（1）相同。</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业务（4）：</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业务（4）的工作行动过程与业务（2）相同。</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3. 工作成果</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业务（1）应编制的会计分录如下。</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借：生产成本——曲奇饼干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765 100</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贷：原材料——低筋粉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90 000</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——白砂糖</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60 000</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——奶粉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500</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——黄油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525 000</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——鸡蛋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87 500</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——食盐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2 100</a:t>
            </a:r>
            <a:endParaRPr sz="1600" dirty="0">
              <a:solidFill>
                <a:schemeClr val="tx1">
                  <a:lumMod val="65000"/>
                  <a:lumOff val="35000"/>
                </a:schemeClr>
              </a:solidFill>
              <a:latin typeface="+mn-ea"/>
              <a:ea typeface="+mn-ea"/>
            </a:endParaRPr>
          </a:p>
        </p:txBody>
      </p:sp>
      <p:sp>
        <p:nvSpPr>
          <p:cNvPr id="25" name="文本框 2"/>
          <p:cNvSpPr txBox="1"/>
          <p:nvPr/>
        </p:nvSpPr>
        <p:spPr>
          <a:xfrm>
            <a:off x="885825" y="400050"/>
            <a:ext cx="55029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sym typeface="+mn-ea"/>
              </a:rPr>
              <a:t>三、生产过程的业务核算</a:t>
            </a:r>
            <a:endParaRPr lang="zh-CN" altLang="en-US" sz="2600" dirty="0">
              <a:latin typeface="黑体" panose="02010609060101010101" charset="-122"/>
              <a:ea typeface="黑体" panose="02010609060101010101" charset="-122"/>
            </a:endParaRPr>
          </a:p>
        </p:txBody>
      </p:sp>
      <p:pic>
        <p:nvPicPr>
          <p:cNvPr id="3" name="图片 2"/>
          <p:cNvPicPr>
            <a:picLocks noChangeAspect="1"/>
          </p:cNvPicPr>
          <p:nvPr/>
        </p:nvPicPr>
        <p:blipFill>
          <a:blip r:embed="rId1"/>
          <a:stretch>
            <a:fillRect/>
          </a:stretch>
        </p:blipFill>
        <p:spPr>
          <a:xfrm>
            <a:off x="7087870" y="1903730"/>
            <a:ext cx="4350385" cy="38093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bldLst>
      <p:bldP spid="84" grpId="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687070" y="1524635"/>
            <a:ext cx="10902315" cy="4911725"/>
          </a:xfrm>
          <a:prstGeom prst="rect">
            <a:avLst/>
          </a:prstGeom>
          <a:noFill/>
        </p:spPr>
        <p:txBody>
          <a:bodyPr wrap="square" rtlCol="0">
            <a:spAutoFit/>
          </a:bodyPr>
          <a:lstStyle/>
          <a:p>
            <a:pPr algn="just">
              <a:lnSpc>
                <a:spcPct val="140000"/>
              </a:lnSpc>
              <a:spcBef>
                <a:spcPts val="0"/>
              </a:spcBef>
              <a:spcAft>
                <a:spcPts val="0"/>
              </a:spcAft>
            </a:pPr>
            <a:r>
              <a:rPr sz="1600" dirty="0">
                <a:solidFill>
                  <a:schemeClr val="tx1">
                    <a:lumMod val="65000"/>
                    <a:lumOff val="35000"/>
                  </a:schemeClr>
                </a:solidFill>
                <a:latin typeface="+mn-ea"/>
                <a:ea typeface="+mn-ea"/>
              </a:rPr>
              <a:t>业务（2）应编制的会计分录如下。</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借：生产成本——曲奇饼干</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142 000</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贷：周转材料——包装物——饼干包装袋</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 42 000</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 ——饼干包装箱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100 000</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业务（3）应编制的会计分录如下。</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借：生产成本——吐司面包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228 250</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贷：原材料——高筋粉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75 000</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 ——白砂糖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24 000</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——奶粉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62 500</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——干酵母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22 000</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——黄油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10 500</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——鸡蛋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17 500</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——食盐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1 750</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——面包改良剂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15 000</a:t>
            </a:r>
            <a:endParaRPr sz="1600" dirty="0">
              <a:solidFill>
                <a:schemeClr val="tx1">
                  <a:lumMod val="65000"/>
                  <a:lumOff val="35000"/>
                </a:schemeClr>
              </a:solidFill>
              <a:latin typeface="+mn-ea"/>
              <a:ea typeface="+mn-ea"/>
            </a:endParaRPr>
          </a:p>
        </p:txBody>
      </p:sp>
      <p:sp>
        <p:nvSpPr>
          <p:cNvPr id="25" name="文本框 2"/>
          <p:cNvSpPr txBox="1"/>
          <p:nvPr/>
        </p:nvSpPr>
        <p:spPr>
          <a:xfrm>
            <a:off x="885825" y="400050"/>
            <a:ext cx="55029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sym typeface="+mn-ea"/>
              </a:rPr>
              <a:t>三、生产过程的业务核算</a:t>
            </a:r>
            <a:endParaRPr lang="zh-CN" altLang="en-US" sz="2600" dirty="0">
              <a:latin typeface="黑体" panose="02010609060101010101" charset="-122"/>
              <a:ea typeface="黑体" panose="02010609060101010101" charset="-122"/>
            </a:endParaRPr>
          </a:p>
        </p:txBody>
      </p:sp>
      <p:pic>
        <p:nvPicPr>
          <p:cNvPr id="2" name="图片 1"/>
          <p:cNvPicPr>
            <a:picLocks noChangeAspect="1"/>
          </p:cNvPicPr>
          <p:nvPr/>
        </p:nvPicPr>
        <p:blipFill>
          <a:blip r:embed="rId1"/>
          <a:stretch>
            <a:fillRect/>
          </a:stretch>
        </p:blipFill>
        <p:spPr>
          <a:xfrm>
            <a:off x="7367905" y="2591435"/>
            <a:ext cx="4221480" cy="30778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bldLst>
      <p:bldP spid="84" grpId="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687070" y="1524635"/>
            <a:ext cx="10902315" cy="4892675"/>
          </a:xfrm>
          <a:prstGeom prst="rect">
            <a:avLst/>
          </a:prstGeom>
          <a:noFill/>
        </p:spPr>
        <p:txBody>
          <a:bodyPr wrap="square" rtlCol="0">
            <a:spAutoFit/>
          </a:bodyPr>
          <a:lstStyle/>
          <a:p>
            <a:pPr algn="just">
              <a:lnSpc>
                <a:spcPct val="150000"/>
              </a:lnSpc>
              <a:spcBef>
                <a:spcPts val="0"/>
              </a:spcBef>
              <a:spcAft>
                <a:spcPts val="0"/>
              </a:spcAft>
            </a:pPr>
            <a:r>
              <a:rPr sz="1600" dirty="0">
                <a:solidFill>
                  <a:schemeClr val="tx1">
                    <a:lumMod val="65000"/>
                    <a:lumOff val="35000"/>
                  </a:schemeClr>
                </a:solidFill>
                <a:latin typeface="+mn-ea"/>
                <a:ea typeface="+mn-ea"/>
              </a:rPr>
              <a:t>业务（4）应编制的会计分录如下。</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借：生产成本——吐司面包 65 000</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贷：周转材料——包装物——面包包装袋 10 000</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 ——面包包装箱 55 000</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例 4-6：应付职工薪酬业务的核算</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1. 资料</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北京百佳乐食品厂 2020 年 12 月发生以下应付职工薪酬业务。（1）12 月 30 日，编制本月工资汇总表：根据工时和考勤记录计算分配职工工资，其中生产工人工资 210 000 元（生产工人工资按生产工时比例分配，其中，饼干生产工时 1 800 小时，面包生产工时 1 200 小时），车间管理人员工资 16 000 元，企业管理人员 58 800 元，销售部门人员 15 200 元。（2）12 月 30 日，通过银行发放本月职工工资 300 000 元。</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2. 工作行动</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业务（1）：</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①审核该笔业务相关的原始凭证：工资汇总表。</a:t>
            </a:r>
            <a:endParaRPr sz="1600" dirty="0">
              <a:solidFill>
                <a:schemeClr val="tx1">
                  <a:lumMod val="65000"/>
                  <a:lumOff val="35000"/>
                </a:schemeClr>
              </a:solidFill>
              <a:latin typeface="+mn-ea"/>
              <a:ea typeface="+mn-ea"/>
            </a:endParaRPr>
          </a:p>
        </p:txBody>
      </p:sp>
      <p:sp>
        <p:nvSpPr>
          <p:cNvPr id="25" name="文本框 2"/>
          <p:cNvSpPr txBox="1"/>
          <p:nvPr/>
        </p:nvSpPr>
        <p:spPr>
          <a:xfrm>
            <a:off x="885825" y="400050"/>
            <a:ext cx="55029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sym typeface="+mn-ea"/>
              </a:rPr>
              <a:t>三、生产过程的业务核算</a:t>
            </a:r>
            <a:endParaRPr lang="zh-CN" altLang="en-US" sz="2600" dirty="0">
              <a:latin typeface="黑体" panose="02010609060101010101" charset="-122"/>
              <a:ea typeface="黑体" panose="02010609060101010101" charset="-122"/>
            </a:endParaRPr>
          </a:p>
        </p:txBody>
      </p:sp>
      <p:pic>
        <p:nvPicPr>
          <p:cNvPr id="4" name="图片 3" descr="业务会计美元图标矢量模板"/>
          <p:cNvPicPr>
            <a:picLocks noChangeAspect="1"/>
          </p:cNvPicPr>
          <p:nvPr/>
        </p:nvPicPr>
        <p:blipFill>
          <a:blip r:embed="rId1"/>
          <a:stretch>
            <a:fillRect/>
          </a:stretch>
        </p:blipFill>
        <p:spPr>
          <a:xfrm>
            <a:off x="5868670" y="762635"/>
            <a:ext cx="4609465" cy="36849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bldLst>
      <p:bldP spid="84" grpId="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
          <p:cNvSpPr txBox="1"/>
          <p:nvPr/>
        </p:nvSpPr>
        <p:spPr>
          <a:xfrm>
            <a:off x="885825" y="400050"/>
            <a:ext cx="55029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sym typeface="+mn-ea"/>
              </a:rPr>
              <a:t>三、生产过程的业务核算</a:t>
            </a:r>
            <a:endParaRPr lang="zh-CN" altLang="en-US" sz="2600" dirty="0">
              <a:latin typeface="黑体" panose="02010609060101010101" charset="-122"/>
              <a:ea typeface="黑体" panose="02010609060101010101" charset="-122"/>
            </a:endParaRPr>
          </a:p>
        </p:txBody>
      </p:sp>
      <p:grpSp>
        <p:nvGrpSpPr>
          <p:cNvPr id="3" name="组合 2"/>
          <p:cNvGrpSpPr/>
          <p:nvPr/>
        </p:nvGrpSpPr>
        <p:grpSpPr>
          <a:xfrm>
            <a:off x="687070" y="1143635"/>
            <a:ext cx="10901680" cy="5261610"/>
            <a:chOff x="1082" y="1801"/>
            <a:chExt cx="17168" cy="8286"/>
          </a:xfrm>
        </p:grpSpPr>
        <p:sp>
          <p:nvSpPr>
            <p:cNvPr id="84" name="TextBox 83"/>
            <p:cNvSpPr txBox="1"/>
            <p:nvPr/>
          </p:nvSpPr>
          <p:spPr>
            <a:xfrm>
              <a:off x="1082" y="1801"/>
              <a:ext cx="17169" cy="8287"/>
            </a:xfrm>
            <a:prstGeom prst="rect">
              <a:avLst/>
            </a:prstGeom>
            <a:noFill/>
          </p:spPr>
          <p:txBody>
            <a:bodyPr wrap="square" rtlCol="0">
              <a:spAutoFit/>
            </a:bodyPr>
            <a:lstStyle/>
            <a:p>
              <a:pPr algn="just">
                <a:lnSpc>
                  <a:spcPct val="150000"/>
                </a:lnSpc>
                <a:spcBef>
                  <a:spcPts val="0"/>
                </a:spcBef>
                <a:spcAft>
                  <a:spcPts val="0"/>
                </a:spcAft>
              </a:pPr>
              <a:r>
                <a:rPr sz="1600" dirty="0">
                  <a:solidFill>
                    <a:schemeClr val="tx1">
                      <a:lumMod val="65000"/>
                      <a:lumOff val="35000"/>
                    </a:schemeClr>
                  </a:solidFill>
                  <a:latin typeface="+mn-ea"/>
                  <a:ea typeface="+mn-ea"/>
                </a:rPr>
                <a:t>②分析：企业计算分配工资费用时，按职工的工作岗位将其工资费用分别计入相关的成本费用账户。生产工人的工资计入“生产成本”账户的借方，车间管理人员和技术人员的工资计入“制造费用”账户的借方，行政管理人员工资计入“管理费用”账户的借方，销售人员工资计入“销售费用”账户的借方；应付职工薪酬的总额因为尚未实际支付，导致企业负债增加，计入“应付职工薪酬”账户的贷方。</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生产工人工资按生产工时比例法在两种产品之间进行如下分配。</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endParaRPr sz="1600" dirty="0">
                <a:solidFill>
                  <a:schemeClr val="tx1">
                    <a:lumMod val="65000"/>
                    <a:lumOff val="35000"/>
                  </a:schemeClr>
                </a:solidFill>
                <a:latin typeface="+mn-ea"/>
                <a:ea typeface="+mn-ea"/>
              </a:endParaRPr>
            </a:p>
            <a:p>
              <a:pPr algn="just">
                <a:lnSpc>
                  <a:spcPct val="150000"/>
                </a:lnSpc>
                <a:spcBef>
                  <a:spcPts val="0"/>
                </a:spcBef>
                <a:spcAft>
                  <a:spcPts val="0"/>
                </a:spcAft>
              </a:pP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饼干生产工人工资 = 70×1 800 = 126 000（元）；</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面包生产工人工资 = 70×1 200 = 84 000（元）。</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③编制记账凭证：该笔业务需要编制转账凭证。</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业务（2）：</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①审核该笔业务相关的原始凭证：核对工资汇总表和银行付款凭证金额。</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②分析：该笔业务涉及“应付职工薪酬”和“银行存款”账户，实际支付工资后企业负债减少，计入“应付职工薪酬”账户借方；同时通过银行发放工资，导致银行存款减少，计入“银行存款”账户的贷方。</a:t>
              </a:r>
              <a:endParaRPr sz="1600" dirty="0">
                <a:solidFill>
                  <a:schemeClr val="tx1">
                    <a:lumMod val="65000"/>
                    <a:lumOff val="35000"/>
                  </a:schemeClr>
                </a:solidFill>
                <a:latin typeface="+mn-ea"/>
                <a:ea typeface="+mn-ea"/>
              </a:endParaRPr>
            </a:p>
          </p:txBody>
        </p:sp>
        <p:graphicFrame>
          <p:nvGraphicFramePr>
            <p:cNvPr id="2" name="对象 1">
              <a:hlinkClick r:id="" action="ppaction://ole?verb="/>
            </p:cNvPr>
            <p:cNvGraphicFramePr>
              <a:graphicFrameLocks noChangeAspect="1"/>
            </p:cNvGraphicFramePr>
            <p:nvPr/>
          </p:nvGraphicFramePr>
          <p:xfrm>
            <a:off x="1322" y="4801"/>
            <a:ext cx="5640" cy="880"/>
          </p:xfrm>
          <a:graphic>
            <a:graphicData uri="http://schemas.openxmlformats.org/presentationml/2006/ole">
              <mc:AlternateContent xmlns:mc="http://schemas.openxmlformats.org/markup-compatibility/2006">
                <mc:Choice xmlns:v="urn:schemas-microsoft-com:vml" Requires="v">
                  <p:oleObj spid="_x0000_s1025" name="" r:id="rId1" imgW="3581400" imgH="558800" progId="Equation.KSEE3">
                    <p:embed/>
                  </p:oleObj>
                </mc:Choice>
                <mc:Fallback>
                  <p:oleObj name="" r:id="rId1" imgW="3581400" imgH="558800" progId="Equation.KSEE3">
                    <p:embed/>
                    <p:pic>
                      <p:nvPicPr>
                        <p:cNvPr id="0" name="图片 1024"/>
                        <p:cNvPicPr/>
                        <p:nvPr/>
                      </p:nvPicPr>
                      <p:blipFill>
                        <a:blip r:embed="rId2"/>
                        <a:stretch>
                          <a:fillRect/>
                        </a:stretch>
                      </p:blipFill>
                      <p:spPr>
                        <a:xfrm>
                          <a:off x="1322" y="4801"/>
                          <a:ext cx="5640" cy="880"/>
                        </a:xfrm>
                        <a:prstGeom prst="rect">
                          <a:avLst/>
                        </a:prstGeom>
                      </p:spPr>
                    </p:pic>
                  </p:oleObj>
                </mc:Fallback>
              </mc:AlternateContent>
            </a:graphicData>
          </a:graphic>
        </p:graphicFrame>
      </p:grpSp>
      <p:pic>
        <p:nvPicPr>
          <p:cNvPr id="5" name="图片 4"/>
          <p:cNvPicPr>
            <a:picLocks noChangeAspect="1"/>
          </p:cNvPicPr>
          <p:nvPr/>
        </p:nvPicPr>
        <p:blipFill>
          <a:blip r:embed="rId3"/>
          <a:stretch>
            <a:fillRect/>
          </a:stretch>
        </p:blipFill>
        <p:spPr>
          <a:xfrm>
            <a:off x="8154670" y="2591435"/>
            <a:ext cx="2680970" cy="26943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
          <p:cNvSpPr txBox="1"/>
          <p:nvPr/>
        </p:nvSpPr>
        <p:spPr>
          <a:xfrm>
            <a:off x="885825" y="400050"/>
            <a:ext cx="55029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sym typeface="+mn-ea"/>
              </a:rPr>
              <a:t>三、生产过程的业务核算</a:t>
            </a:r>
            <a:endParaRPr lang="zh-CN" altLang="en-US" sz="2600" dirty="0">
              <a:latin typeface="黑体" panose="02010609060101010101" charset="-122"/>
              <a:ea typeface="黑体" panose="02010609060101010101" charset="-122"/>
            </a:endParaRPr>
          </a:p>
        </p:txBody>
      </p:sp>
      <p:sp>
        <p:nvSpPr>
          <p:cNvPr id="84" name="TextBox 83"/>
          <p:cNvSpPr txBox="1"/>
          <p:nvPr/>
        </p:nvSpPr>
        <p:spPr>
          <a:xfrm>
            <a:off x="687070" y="1372235"/>
            <a:ext cx="10902315" cy="4523105"/>
          </a:xfrm>
          <a:prstGeom prst="rect">
            <a:avLst/>
          </a:prstGeom>
          <a:noFill/>
        </p:spPr>
        <p:txBody>
          <a:bodyPr wrap="square" rtlCol="0">
            <a:spAutoFit/>
          </a:bodyPr>
          <a:lstStyle/>
          <a:p>
            <a:pPr algn="just">
              <a:lnSpc>
                <a:spcPct val="150000"/>
              </a:lnSpc>
              <a:spcBef>
                <a:spcPts val="0"/>
              </a:spcBef>
              <a:spcAft>
                <a:spcPts val="0"/>
              </a:spcAft>
            </a:pPr>
            <a:r>
              <a:rPr sz="1600" dirty="0">
                <a:solidFill>
                  <a:schemeClr val="tx1">
                    <a:lumMod val="65000"/>
                    <a:lumOff val="35000"/>
                  </a:schemeClr>
                </a:solidFill>
                <a:latin typeface="+mn-ea"/>
                <a:ea typeface="+mn-ea"/>
              </a:rPr>
              <a:t>③编制记账凭证：该笔业务需要编制付款凭证。</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3. 工作成果</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业务（1）应编制的会计分录如下。</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借：生产成本——曲奇饼干</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 126 000</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——吐司面包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84 000</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制造费用——工资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16 000</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管理费用——工资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58 800</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销售费用——工资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15 200</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贷：应付职工薪酬——工资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300 000</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业务（2）应编制的会计分录如下。</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借：应付职工薪酬——工资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300 000</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贷：银行存款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300 000</a:t>
            </a:r>
            <a:endParaRPr sz="1600" dirty="0">
              <a:solidFill>
                <a:schemeClr val="tx1">
                  <a:lumMod val="65000"/>
                  <a:lumOff val="35000"/>
                </a:schemeClr>
              </a:solidFill>
              <a:latin typeface="+mn-ea"/>
              <a:ea typeface="+mn-ea"/>
            </a:endParaRPr>
          </a:p>
        </p:txBody>
      </p:sp>
      <p:pic>
        <p:nvPicPr>
          <p:cNvPr id="4" name="图片 3"/>
          <p:cNvPicPr>
            <a:picLocks noChangeAspect="1"/>
          </p:cNvPicPr>
          <p:nvPr/>
        </p:nvPicPr>
        <p:blipFill>
          <a:blip r:embed="rId1"/>
          <a:stretch>
            <a:fillRect/>
          </a:stretch>
        </p:blipFill>
        <p:spPr>
          <a:xfrm>
            <a:off x="7240270" y="1447800"/>
            <a:ext cx="3638550" cy="43719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687070" y="1219835"/>
            <a:ext cx="11012170" cy="5262245"/>
          </a:xfrm>
          <a:prstGeom prst="rect">
            <a:avLst/>
          </a:prstGeom>
          <a:noFill/>
        </p:spPr>
        <p:txBody>
          <a:bodyPr wrap="square" rtlCol="0">
            <a:spAutoFit/>
          </a:bodyPr>
          <a:lstStyle/>
          <a:p>
            <a:pPr algn="just">
              <a:lnSpc>
                <a:spcPct val="150000"/>
              </a:lnSpc>
              <a:spcBef>
                <a:spcPts val="0"/>
              </a:spcBef>
              <a:spcAft>
                <a:spcPts val="0"/>
              </a:spcAft>
            </a:pPr>
            <a:r>
              <a:rPr sz="1600" dirty="0">
                <a:solidFill>
                  <a:schemeClr val="tx1">
                    <a:lumMod val="65000"/>
                    <a:lumOff val="35000"/>
                  </a:schemeClr>
                </a:solidFill>
                <a:latin typeface="+mn-ea"/>
                <a:ea typeface="+mn-ea"/>
              </a:rPr>
              <a:t>例 4-7：机器设备折旧及水电费计算和支付业务的核算</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1. 资料</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北京百佳乐食品厂 2020 年 12 月发生以下经济业务。</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（1）12 月 30 日，收到自来水公司发票和银行的付款通知，本月支付水费3 000 元，其中生产吐司面包耗用 150 元，车间一般耗用 1 200 元，企业管理部门耗用 1 180 元，销售部门耗用 470 元。</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（2）12 月 30 日，收到区供电局发票和银行的付款通知，支付电费 8 400 元，其中车间一般耗用 6 300 元，企业管理部门耗用 1 600 元，销售部门耗用 500 元。</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（3）12 月 30 日，计算提取本月固定资产折旧，本月应计提折旧金额为52 785 元。其中车间设备应计提折旧 30 500 元，管理部门应计提折旧 19 885 元，销售部门应计提折旧 2 400 元。</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2. 工作行动</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业务（1）：</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①审核该笔业务相关的原始凭证：核对各部门本月用水数量，审核水费单据和银行付款通知书。</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②分析：水费应该按其用途和使用部门进行分配，增加相关的成本费用。生产产品直接耗用的水费计入“生产成本——吐司面包”账户的借方，车间一般耗用的水费计入“制造费用”账户的借方；行政管理部门耗用的水费计入“管理费用”</a:t>
            </a:r>
            <a:endParaRPr sz="1600" dirty="0">
              <a:solidFill>
                <a:schemeClr val="tx1">
                  <a:lumMod val="65000"/>
                  <a:lumOff val="35000"/>
                </a:schemeClr>
              </a:solidFill>
              <a:latin typeface="+mn-ea"/>
              <a:ea typeface="+mn-ea"/>
            </a:endParaRPr>
          </a:p>
        </p:txBody>
      </p:sp>
      <p:sp>
        <p:nvSpPr>
          <p:cNvPr id="25" name="文本框 2"/>
          <p:cNvSpPr txBox="1"/>
          <p:nvPr/>
        </p:nvSpPr>
        <p:spPr>
          <a:xfrm>
            <a:off x="885825" y="400050"/>
            <a:ext cx="55029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sym typeface="+mn-ea"/>
              </a:rPr>
              <a:t>三、生产过程的业务核算</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bldLst>
      <p:bldP spid="84" grpId="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687070" y="1219835"/>
            <a:ext cx="11012170" cy="5262245"/>
          </a:xfrm>
          <a:prstGeom prst="rect">
            <a:avLst/>
          </a:prstGeom>
          <a:noFill/>
        </p:spPr>
        <p:txBody>
          <a:bodyPr wrap="square" rtlCol="0">
            <a:spAutoFit/>
          </a:bodyPr>
          <a:lstStyle/>
          <a:p>
            <a:pPr algn="just">
              <a:lnSpc>
                <a:spcPct val="150000"/>
              </a:lnSpc>
              <a:spcBef>
                <a:spcPts val="0"/>
              </a:spcBef>
              <a:spcAft>
                <a:spcPts val="0"/>
              </a:spcAft>
            </a:pPr>
            <a:r>
              <a:rPr sz="1600" dirty="0">
                <a:solidFill>
                  <a:schemeClr val="tx1">
                    <a:lumMod val="65000"/>
                    <a:lumOff val="35000"/>
                  </a:schemeClr>
                </a:solidFill>
                <a:latin typeface="+mn-ea"/>
                <a:ea typeface="+mn-ea"/>
              </a:rPr>
              <a:t>账户的借方，销售部门耗用的水费计入“销售费用”账户的借方；实际支付水费减少的银行存款计入“银行存款”账户的贷方。</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③编制记账凭证：该笔业务需要编制付款凭证。</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业务（2）：</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①审核该笔业务相关的原始凭证：核对各部门本月用电数量，审核电费单据和银行付款通知书。</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②分析：电费应该按其用途和使用部门进行分配，增加相关的成本费用。车间一般耗用的电费计入“制造费用”账户的借方；行政管理部门耗用的电费计入“管理费用”账户的借方，销售部门耗用的电费计入“销售费用”账户的借方；实际支付电费减少的银行存款计入“银行存款”账户的贷方。</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③编制记账凭证：该笔业务需要编制付款凭证。</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业务（3）：</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①审核该笔业务相关的原始凭证：固定资产折旧计算表。</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②分析：机器设备的折旧费用一般是按使用部门单独核算，增加相关的成本费用。车间设备的折旧费计入“制造费用”账户的借方；行政管理部门设备的折旧费计入“管理费用”账户的借方，销售部门设备的折旧费计入“销售费用”账户的借方；累计计提的折旧金额计入“累计折旧”账户的贷方。</a:t>
            </a:r>
            <a:endParaRPr sz="1600" dirty="0">
              <a:solidFill>
                <a:schemeClr val="tx1">
                  <a:lumMod val="65000"/>
                  <a:lumOff val="35000"/>
                </a:schemeClr>
              </a:solidFill>
              <a:latin typeface="+mn-ea"/>
              <a:ea typeface="+mn-ea"/>
            </a:endParaRPr>
          </a:p>
        </p:txBody>
      </p:sp>
      <p:sp>
        <p:nvSpPr>
          <p:cNvPr id="25" name="文本框 2"/>
          <p:cNvSpPr txBox="1"/>
          <p:nvPr/>
        </p:nvSpPr>
        <p:spPr>
          <a:xfrm>
            <a:off x="885825" y="400050"/>
            <a:ext cx="55029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sym typeface="+mn-ea"/>
              </a:rPr>
              <a:t>三、生产过程的业务核算</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bldLst>
      <p:bldP spid="84" grpId="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
          <p:cNvSpPr txBox="1"/>
          <p:nvPr/>
        </p:nvSpPr>
        <p:spPr>
          <a:xfrm>
            <a:off x="885825" y="400050"/>
            <a:ext cx="55029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sym typeface="+mn-ea"/>
              </a:rPr>
              <a:t>三、生产过程的业务核算</a:t>
            </a:r>
            <a:endParaRPr lang="zh-CN" altLang="en-US" sz="2600" dirty="0">
              <a:latin typeface="黑体" panose="02010609060101010101" charset="-122"/>
              <a:ea typeface="黑体" panose="02010609060101010101" charset="-122"/>
            </a:endParaRPr>
          </a:p>
        </p:txBody>
      </p:sp>
      <p:sp>
        <p:nvSpPr>
          <p:cNvPr id="2" name="TextBox 83"/>
          <p:cNvSpPr txBox="1"/>
          <p:nvPr/>
        </p:nvSpPr>
        <p:spPr>
          <a:xfrm>
            <a:off x="763270" y="1219835"/>
            <a:ext cx="11012170" cy="4892675"/>
          </a:xfrm>
          <a:prstGeom prst="rect">
            <a:avLst/>
          </a:prstGeom>
          <a:noFill/>
        </p:spPr>
        <p:txBody>
          <a:bodyPr wrap="square" rtlCol="0">
            <a:spAutoFit/>
          </a:bodyPr>
          <a:p>
            <a:pPr algn="just">
              <a:lnSpc>
                <a:spcPct val="150000"/>
              </a:lnSpc>
              <a:spcBef>
                <a:spcPts val="0"/>
              </a:spcBef>
              <a:spcAft>
                <a:spcPts val="0"/>
              </a:spcAft>
            </a:pPr>
            <a:r>
              <a:rPr sz="1600" dirty="0">
                <a:solidFill>
                  <a:schemeClr val="tx1">
                    <a:lumMod val="65000"/>
                    <a:lumOff val="35000"/>
                  </a:schemeClr>
                </a:solidFill>
                <a:latin typeface="+mn-ea"/>
                <a:ea typeface="+mn-ea"/>
              </a:rPr>
              <a:t>③编制记账凭证：该笔业务需要编制转账凭证。</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3. 工作成果</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业务（1）应编制的会计分录如下。</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借：生产成本——吐司面包</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150</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制造费用——水费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1 200</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管理费用——水费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1 180</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销售费用——水费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470</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贷：银行存款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3 000</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业务（2）应编制的会计分录如下。</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借：制造费用——电费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6 300</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管理费用——电费</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 1 600</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销售费用——电费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500</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贷：银行存款</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 8 400</a:t>
            </a:r>
            <a:endParaRPr sz="1600" dirty="0">
              <a:solidFill>
                <a:schemeClr val="tx1">
                  <a:lumMod val="65000"/>
                  <a:lumOff val="35000"/>
                </a:schemeClr>
              </a:solidFill>
              <a:latin typeface="+mn-ea"/>
              <a:ea typeface="+mn-ea"/>
            </a:endParaRPr>
          </a:p>
        </p:txBody>
      </p:sp>
      <p:pic>
        <p:nvPicPr>
          <p:cNvPr id="3" name="图片 2"/>
          <p:cNvPicPr>
            <a:picLocks noChangeAspect="1"/>
          </p:cNvPicPr>
          <p:nvPr/>
        </p:nvPicPr>
        <p:blipFill>
          <a:blip r:embed="rId1"/>
          <a:stretch>
            <a:fillRect/>
          </a:stretch>
        </p:blipFill>
        <p:spPr>
          <a:xfrm>
            <a:off x="7316470" y="1829435"/>
            <a:ext cx="3518535" cy="35331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
          <p:cNvSpPr txBox="1"/>
          <p:nvPr/>
        </p:nvSpPr>
        <p:spPr>
          <a:xfrm>
            <a:off x="885825" y="400050"/>
            <a:ext cx="55029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sym typeface="+mn-ea"/>
              </a:rPr>
              <a:t>三、生产过程的业务核算</a:t>
            </a:r>
            <a:endParaRPr lang="zh-CN" altLang="en-US" sz="2600" dirty="0">
              <a:latin typeface="黑体" panose="02010609060101010101" charset="-122"/>
              <a:ea typeface="黑体" panose="02010609060101010101" charset="-122"/>
            </a:endParaRPr>
          </a:p>
        </p:txBody>
      </p:sp>
      <p:sp>
        <p:nvSpPr>
          <p:cNvPr id="2" name="TextBox 83"/>
          <p:cNvSpPr txBox="1"/>
          <p:nvPr/>
        </p:nvSpPr>
        <p:spPr>
          <a:xfrm>
            <a:off x="763270" y="1219835"/>
            <a:ext cx="11012170" cy="5255895"/>
          </a:xfrm>
          <a:prstGeom prst="rect">
            <a:avLst/>
          </a:prstGeom>
          <a:noFill/>
        </p:spPr>
        <p:txBody>
          <a:bodyPr wrap="square" rtlCol="0">
            <a:spAutoFit/>
          </a:bodyPr>
          <a:p>
            <a:pPr algn="just">
              <a:lnSpc>
                <a:spcPct val="140000"/>
              </a:lnSpc>
              <a:spcBef>
                <a:spcPts val="0"/>
              </a:spcBef>
              <a:spcAft>
                <a:spcPts val="0"/>
              </a:spcAft>
            </a:pPr>
            <a:r>
              <a:rPr sz="1600" dirty="0">
                <a:solidFill>
                  <a:schemeClr val="tx1">
                    <a:lumMod val="65000"/>
                    <a:lumOff val="35000"/>
                  </a:schemeClr>
                </a:solidFill>
                <a:latin typeface="+mn-ea"/>
                <a:ea typeface="+mn-ea"/>
              </a:rPr>
              <a:t>业务（3）应编制的会计分录如下。</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借：制造费用——折旧费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30 500</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管理费用——折旧费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19 885</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销售费用——折旧费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2 400</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贷：累计折旧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52 785</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例 4-8：制造费用的归集、分配和结转业务的核算</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1. 资料</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北京百佳乐食品厂 2020 年 12 月 30 日，计算分配本月制造费用，本月制造费用共计 54 000 元（按生产工时比例分配，其中，饼干生产工时 1 800 小时，面包生产工时 1 200 小时）。</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2. 工作行动</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（1）审核该笔业务相关的原始凭证：制造费用分配计算表。</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（2）分析。</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① 制造费用的归集：16 000 + 1 200 + 6 300 + 30 500 = 54 000（元）。</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② 制造费用分配。</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制造费用按生产工时比例法在两种产品之间进行分配如下。</a:t>
            </a:r>
            <a:endParaRPr sz="1600" dirty="0">
              <a:solidFill>
                <a:schemeClr val="tx1">
                  <a:lumMod val="65000"/>
                  <a:lumOff val="35000"/>
                </a:schemeClr>
              </a:solidFill>
              <a:latin typeface="+mn-ea"/>
              <a:ea typeface="+mn-ea"/>
            </a:endParaRPr>
          </a:p>
        </p:txBody>
      </p:sp>
      <p:pic>
        <p:nvPicPr>
          <p:cNvPr id="4" name="图片 3" descr="业务会计美元图标矢量模板"/>
          <p:cNvPicPr>
            <a:picLocks noChangeAspect="1"/>
          </p:cNvPicPr>
          <p:nvPr/>
        </p:nvPicPr>
        <p:blipFill>
          <a:blip r:embed="rId1"/>
          <a:stretch>
            <a:fillRect/>
          </a:stretch>
        </p:blipFill>
        <p:spPr>
          <a:xfrm>
            <a:off x="5868670" y="762635"/>
            <a:ext cx="4609465" cy="36849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二、记账凭证</a:t>
            </a:r>
            <a:endParaRPr lang="zh-CN" altLang="en-US" sz="2600" dirty="0">
              <a:latin typeface="黑体" panose="02010609060101010101" charset="-122"/>
              <a:ea typeface="黑体" panose="02010609060101010101" charset="-122"/>
            </a:endParaRPr>
          </a:p>
        </p:txBody>
      </p:sp>
      <p:pic>
        <p:nvPicPr>
          <p:cNvPr id="6" name="图片 5" descr="1"/>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a:off x="6082983" y="2324735"/>
            <a:ext cx="2857500" cy="2143125"/>
          </a:xfrm>
          <a:prstGeom prst="rect">
            <a:avLst/>
          </a:prstGeom>
        </p:spPr>
      </p:pic>
      <p:pic>
        <p:nvPicPr>
          <p:cNvPr id="7" name="图片 6" descr="1"/>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rot="10800000">
            <a:off x="3925253" y="2324735"/>
            <a:ext cx="2857500" cy="2143125"/>
          </a:xfrm>
          <a:prstGeom prst="rect">
            <a:avLst/>
          </a:prstGeom>
        </p:spPr>
      </p:pic>
      <p:sp>
        <p:nvSpPr>
          <p:cNvPr id="9" name="文本框 8"/>
          <p:cNvSpPr txBox="1"/>
          <p:nvPr>
            <p:custDataLst>
              <p:tags r:id="rId7"/>
            </p:custDataLst>
          </p:nvPr>
        </p:nvSpPr>
        <p:spPr>
          <a:xfrm>
            <a:off x="8866505" y="1765935"/>
            <a:ext cx="3065780" cy="396240"/>
          </a:xfrm>
          <a:prstGeom prst="rect">
            <a:avLst/>
          </a:prstGeom>
          <a:noFill/>
        </p:spPr>
        <p:txBody>
          <a:bodyPr wrap="square" rtlCol="0" anchor="t"/>
          <a:p>
            <a:pPr>
              <a:lnSpc>
                <a:spcPct val="120000"/>
              </a:lnSpc>
            </a:pPr>
            <a:r>
              <a:rPr lang="zh-CN" altLang="en-US" sz="1800" b="1" dirty="0">
                <a:solidFill>
                  <a:srgbClr val="9FB8CD"/>
                </a:solidFill>
                <a:latin typeface="Arial" panose="020B0604020202020204" pitchFamily="34" charset="0"/>
                <a:ea typeface="微软雅黑" panose="020B0503020204020204" charset="-122"/>
              </a:rPr>
              <a:t>（二）会计分录与记账凭证</a:t>
            </a:r>
            <a:endParaRPr lang="zh-CN" altLang="en-US" sz="1800" b="1" dirty="0">
              <a:solidFill>
                <a:srgbClr val="9FB8CD"/>
              </a:solidFill>
              <a:latin typeface="Arial" panose="020B0604020202020204" pitchFamily="34" charset="0"/>
              <a:ea typeface="微软雅黑" panose="020B0503020204020204" charset="-122"/>
            </a:endParaRPr>
          </a:p>
        </p:txBody>
      </p:sp>
      <p:sp>
        <p:nvSpPr>
          <p:cNvPr id="10" name="文本框 9"/>
          <p:cNvSpPr txBox="1"/>
          <p:nvPr>
            <p:custDataLst>
              <p:tags r:id="rId8"/>
            </p:custDataLst>
          </p:nvPr>
        </p:nvSpPr>
        <p:spPr>
          <a:xfrm>
            <a:off x="9074150" y="2280285"/>
            <a:ext cx="2595245" cy="3144520"/>
          </a:xfrm>
          <a:prstGeom prst="rect">
            <a:avLst/>
          </a:prstGeom>
          <a:noFill/>
        </p:spPr>
        <p:txBody>
          <a:bodyPr wrap="square" rtlCol="0" anchor="t"/>
          <a:p>
            <a:pPr>
              <a:lnSpc>
                <a:spcPct val="130000"/>
              </a:lnSpc>
              <a:spcBef>
                <a:spcPts val="0"/>
              </a:spcBef>
              <a:spcAft>
                <a:spcPts val="0"/>
              </a:spcAft>
            </a:pPr>
            <a:r>
              <a:rPr lang="zh-CN" altLang="en-US" sz="1600">
                <a:solidFill>
                  <a:sysClr val="windowText" lastClr="000000">
                    <a:lumMod val="65000"/>
                    <a:lumOff val="35000"/>
                  </a:sysClr>
                </a:solidFill>
                <a:latin typeface="Arial" panose="020B0604020202020204" pitchFamily="34" charset="0"/>
                <a:ea typeface="微软雅黑" panose="020B0503020204020204" charset="-122"/>
              </a:rPr>
              <a:t>在会计核算的实际工作中，会计分录是反映在记账凭证上的。记账凭证是根据原始凭证编制的，要求要素齐全，并有严格的审核与编制程序；而会计分录则只是表明记账凭证中应借应贷的科目与金额，是记账凭证的最简化形式。</a:t>
            </a:r>
            <a:endParaRPr lang="zh-CN" altLang="en-US" sz="1600">
              <a:solidFill>
                <a:sysClr val="windowText" lastClr="000000">
                  <a:lumMod val="65000"/>
                  <a:lumOff val="35000"/>
                </a:sysClr>
              </a:solidFill>
              <a:latin typeface="Arial" panose="020B0604020202020204" pitchFamily="34" charset="0"/>
              <a:ea typeface="微软雅黑" panose="020B0503020204020204" charset="-122"/>
            </a:endParaRPr>
          </a:p>
        </p:txBody>
      </p:sp>
      <p:sp>
        <p:nvSpPr>
          <p:cNvPr id="11" name="文本框 10"/>
          <p:cNvSpPr txBox="1"/>
          <p:nvPr>
            <p:custDataLst>
              <p:tags r:id="rId9"/>
            </p:custDataLst>
          </p:nvPr>
        </p:nvSpPr>
        <p:spPr>
          <a:xfrm>
            <a:off x="638175" y="1765935"/>
            <a:ext cx="3287395" cy="396240"/>
          </a:xfrm>
          <a:prstGeom prst="rect">
            <a:avLst/>
          </a:prstGeom>
          <a:noFill/>
        </p:spPr>
        <p:txBody>
          <a:bodyPr wrap="square" rtlCol="0" anchor="t"/>
          <a:p>
            <a:pPr algn="l">
              <a:lnSpc>
                <a:spcPct val="120000"/>
              </a:lnSpc>
            </a:pPr>
            <a:r>
              <a:rPr lang="zh-CN" altLang="en-US" sz="1800" b="1">
                <a:solidFill>
                  <a:srgbClr val="727CA3"/>
                </a:solidFill>
                <a:latin typeface="Arial" panose="020B0604020202020204" pitchFamily="34" charset="0"/>
                <a:ea typeface="微软雅黑" panose="020B0503020204020204" charset="-122"/>
              </a:rPr>
              <a:t>（一）记账凭证的概念和意义</a:t>
            </a:r>
            <a:endParaRPr lang="zh-CN" altLang="en-US" sz="1800" b="1">
              <a:solidFill>
                <a:srgbClr val="727CA3"/>
              </a:solidFill>
              <a:latin typeface="Arial" panose="020B0604020202020204" pitchFamily="34" charset="0"/>
              <a:ea typeface="微软雅黑" panose="020B0503020204020204" charset="-122"/>
            </a:endParaRPr>
          </a:p>
        </p:txBody>
      </p:sp>
      <p:sp>
        <p:nvSpPr>
          <p:cNvPr id="12" name="文本框 11"/>
          <p:cNvSpPr txBox="1"/>
          <p:nvPr>
            <p:custDataLst>
              <p:tags r:id="rId10"/>
            </p:custDataLst>
          </p:nvPr>
        </p:nvSpPr>
        <p:spPr>
          <a:xfrm>
            <a:off x="483870" y="2280285"/>
            <a:ext cx="3441700" cy="3618230"/>
          </a:xfrm>
          <a:prstGeom prst="rect">
            <a:avLst/>
          </a:prstGeom>
          <a:noFill/>
        </p:spPr>
        <p:txBody>
          <a:bodyPr wrap="square" rtlCol="0" anchor="t"/>
          <a:p>
            <a:pPr algn="l">
              <a:lnSpc>
                <a:spcPct val="130000"/>
              </a:lnSpc>
              <a:spcBef>
                <a:spcPts val="0"/>
              </a:spcBef>
              <a:spcAft>
                <a:spcPts val="0"/>
              </a:spcAft>
            </a:pPr>
            <a:r>
              <a:rPr lang="zh-CN" altLang="en-US" sz="1600">
                <a:solidFill>
                  <a:sysClr val="windowText" lastClr="000000">
                    <a:lumMod val="65000"/>
                    <a:lumOff val="35000"/>
                  </a:sysClr>
                </a:solidFill>
                <a:latin typeface="Arial" panose="020B0604020202020204" pitchFamily="34" charset="0"/>
                <a:ea typeface="微软雅黑" panose="020B0503020204020204" charset="-122"/>
              </a:rPr>
              <a:t>1. 记账凭证的概念</a:t>
            </a:r>
            <a:endParaRPr lang="zh-CN" altLang="en-US" sz="1600">
              <a:solidFill>
                <a:sysClr val="windowText" lastClr="000000">
                  <a:lumMod val="65000"/>
                  <a:lumOff val="35000"/>
                </a:sysClr>
              </a:solidFill>
              <a:latin typeface="Arial" panose="020B0604020202020204" pitchFamily="34" charset="0"/>
              <a:ea typeface="微软雅黑" panose="020B0503020204020204" charset="-122"/>
            </a:endParaRPr>
          </a:p>
          <a:p>
            <a:pPr algn="l">
              <a:lnSpc>
                <a:spcPct val="130000"/>
              </a:lnSpc>
              <a:spcBef>
                <a:spcPts val="0"/>
              </a:spcBef>
              <a:spcAft>
                <a:spcPts val="0"/>
              </a:spcAft>
            </a:pPr>
            <a:r>
              <a:rPr lang="zh-CN" altLang="en-US" sz="1600">
                <a:solidFill>
                  <a:sysClr val="windowText" lastClr="000000">
                    <a:lumMod val="65000"/>
                    <a:lumOff val="35000"/>
                  </a:sysClr>
                </a:solidFill>
                <a:latin typeface="Arial" panose="020B0604020202020204" pitchFamily="34" charset="0"/>
                <a:ea typeface="微软雅黑" panose="020B0503020204020204" charset="-122"/>
              </a:rPr>
              <a:t>记账凭证也称记账凭单或传票，是会计人员根据审核无误的原始凭证按照经业务事项的内容加以归类，并据以确定会计分录后所填制的会计凭证，它是登记账簿的直接依据。</a:t>
            </a:r>
            <a:endParaRPr lang="zh-CN" altLang="en-US" sz="1600">
              <a:solidFill>
                <a:sysClr val="windowText" lastClr="000000">
                  <a:lumMod val="65000"/>
                  <a:lumOff val="35000"/>
                </a:sysClr>
              </a:solidFill>
              <a:latin typeface="Arial" panose="020B0604020202020204" pitchFamily="34" charset="0"/>
              <a:ea typeface="微软雅黑" panose="020B0503020204020204" charset="-122"/>
            </a:endParaRPr>
          </a:p>
          <a:p>
            <a:pPr algn="l">
              <a:lnSpc>
                <a:spcPct val="130000"/>
              </a:lnSpc>
              <a:spcBef>
                <a:spcPts val="0"/>
              </a:spcBef>
              <a:spcAft>
                <a:spcPts val="0"/>
              </a:spcAft>
            </a:pPr>
            <a:r>
              <a:rPr lang="zh-CN" altLang="en-US" sz="1600">
                <a:solidFill>
                  <a:sysClr val="windowText" lastClr="000000">
                    <a:lumMod val="65000"/>
                    <a:lumOff val="35000"/>
                  </a:sysClr>
                </a:solidFill>
                <a:latin typeface="Arial" panose="020B0604020202020204" pitchFamily="34" charset="0"/>
                <a:ea typeface="微软雅黑" panose="020B0503020204020204" charset="-122"/>
              </a:rPr>
              <a:t>2. 记账凭证的意义</a:t>
            </a:r>
            <a:endParaRPr lang="zh-CN" altLang="en-US" sz="1600">
              <a:solidFill>
                <a:sysClr val="windowText" lastClr="000000">
                  <a:lumMod val="65000"/>
                  <a:lumOff val="35000"/>
                </a:sysClr>
              </a:solidFill>
              <a:latin typeface="Arial" panose="020B0604020202020204" pitchFamily="34" charset="0"/>
              <a:ea typeface="微软雅黑" panose="020B0503020204020204" charset="-122"/>
            </a:endParaRPr>
          </a:p>
          <a:p>
            <a:pPr algn="l">
              <a:lnSpc>
                <a:spcPct val="130000"/>
              </a:lnSpc>
              <a:spcBef>
                <a:spcPts val="0"/>
              </a:spcBef>
              <a:spcAft>
                <a:spcPts val="0"/>
              </a:spcAft>
            </a:pPr>
            <a:r>
              <a:rPr lang="zh-CN" altLang="en-US" sz="1600">
                <a:solidFill>
                  <a:sysClr val="windowText" lastClr="000000">
                    <a:lumMod val="65000"/>
                    <a:lumOff val="35000"/>
                  </a:sysClr>
                </a:solidFill>
                <a:latin typeface="Arial" panose="020B0604020202020204" pitchFamily="34" charset="0"/>
                <a:ea typeface="微软雅黑" panose="020B0503020204020204" charset="-122"/>
              </a:rPr>
              <a:t>（1）记录经济业务，提供记账依据。</a:t>
            </a:r>
            <a:endParaRPr lang="zh-CN" altLang="en-US" sz="1600">
              <a:solidFill>
                <a:sysClr val="windowText" lastClr="000000">
                  <a:lumMod val="65000"/>
                  <a:lumOff val="35000"/>
                </a:sysClr>
              </a:solidFill>
              <a:latin typeface="Arial" panose="020B0604020202020204" pitchFamily="34" charset="0"/>
              <a:ea typeface="微软雅黑" panose="020B0503020204020204" charset="-122"/>
            </a:endParaRPr>
          </a:p>
          <a:p>
            <a:pPr algn="l">
              <a:lnSpc>
                <a:spcPct val="130000"/>
              </a:lnSpc>
              <a:spcBef>
                <a:spcPts val="0"/>
              </a:spcBef>
              <a:spcAft>
                <a:spcPts val="0"/>
              </a:spcAft>
            </a:pPr>
            <a:r>
              <a:rPr lang="zh-CN" altLang="en-US" sz="1600">
                <a:solidFill>
                  <a:sysClr val="windowText" lastClr="000000">
                    <a:lumMod val="65000"/>
                    <a:lumOff val="35000"/>
                  </a:sysClr>
                </a:solidFill>
                <a:latin typeface="Arial" panose="020B0604020202020204" pitchFamily="34" charset="0"/>
                <a:ea typeface="微软雅黑" panose="020B0503020204020204" charset="-122"/>
              </a:rPr>
              <a:t>（2）明确经济责任，强化内部控制。</a:t>
            </a:r>
            <a:endParaRPr lang="zh-CN" altLang="en-US" sz="1600">
              <a:solidFill>
                <a:sysClr val="windowText" lastClr="000000">
                  <a:lumMod val="65000"/>
                  <a:lumOff val="35000"/>
                </a:sysClr>
              </a:solidFill>
              <a:latin typeface="Arial" panose="020B0604020202020204" pitchFamily="34" charset="0"/>
              <a:ea typeface="微软雅黑" panose="020B0503020204020204" charset="-122"/>
            </a:endParaRPr>
          </a:p>
          <a:p>
            <a:pPr algn="l">
              <a:lnSpc>
                <a:spcPct val="130000"/>
              </a:lnSpc>
              <a:spcBef>
                <a:spcPts val="0"/>
              </a:spcBef>
              <a:spcAft>
                <a:spcPts val="0"/>
              </a:spcAft>
            </a:pPr>
            <a:r>
              <a:rPr lang="zh-CN" altLang="en-US" sz="1600">
                <a:solidFill>
                  <a:sysClr val="windowText" lastClr="000000">
                    <a:lumMod val="65000"/>
                    <a:lumOff val="35000"/>
                  </a:sysClr>
                </a:solidFill>
                <a:latin typeface="Arial" panose="020B0604020202020204" pitchFamily="34" charset="0"/>
                <a:ea typeface="微软雅黑" panose="020B0503020204020204" charset="-122"/>
              </a:rPr>
              <a:t>（3）监督经济活动，控制经济运行。</a:t>
            </a:r>
            <a:endParaRPr lang="zh-CN" altLang="en-US" sz="1600">
              <a:solidFill>
                <a:sysClr val="windowText" lastClr="000000">
                  <a:lumMod val="65000"/>
                  <a:lumOff val="35000"/>
                </a:sysClr>
              </a:solidFill>
              <a:latin typeface="Arial" panose="020B0604020202020204" pitchFamily="34" charset="0"/>
              <a:ea typeface="微软雅黑" panose="020B0503020204020204" charset="-122"/>
            </a:endParaRPr>
          </a:p>
        </p:txBody>
      </p:sp>
      <p:pic>
        <p:nvPicPr>
          <p:cNvPr id="16" name="图片 15" descr="17420514"/>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4324668" y="2544445"/>
            <a:ext cx="576000" cy="576000"/>
          </a:xfrm>
          <a:prstGeom prst="rect">
            <a:avLst/>
          </a:prstGeom>
        </p:spPr>
      </p:pic>
      <p:pic>
        <p:nvPicPr>
          <p:cNvPr id="20" name="图片 19" descr="17420522"/>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7909243" y="3601085"/>
            <a:ext cx="576000" cy="576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
          <p:cNvSpPr txBox="1"/>
          <p:nvPr/>
        </p:nvSpPr>
        <p:spPr>
          <a:xfrm>
            <a:off x="885825" y="400050"/>
            <a:ext cx="55029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sym typeface="+mn-ea"/>
              </a:rPr>
              <a:t>三、生产过程的业务核算</a:t>
            </a:r>
            <a:endParaRPr lang="zh-CN" altLang="en-US" sz="2600" dirty="0">
              <a:latin typeface="黑体" panose="02010609060101010101" charset="-122"/>
              <a:ea typeface="黑体" panose="02010609060101010101" charset="-122"/>
            </a:endParaRPr>
          </a:p>
        </p:txBody>
      </p:sp>
      <p:grpSp>
        <p:nvGrpSpPr>
          <p:cNvPr id="6" name="组合 5"/>
          <p:cNvGrpSpPr/>
          <p:nvPr/>
        </p:nvGrpSpPr>
        <p:grpSpPr>
          <a:xfrm>
            <a:off x="687070" y="1448435"/>
            <a:ext cx="11012170" cy="4815205"/>
            <a:chOff x="1082" y="2041"/>
            <a:chExt cx="17342" cy="7583"/>
          </a:xfrm>
        </p:grpSpPr>
        <p:sp>
          <p:nvSpPr>
            <p:cNvPr id="2" name="TextBox 83"/>
            <p:cNvSpPr txBox="1"/>
            <p:nvPr/>
          </p:nvSpPr>
          <p:spPr>
            <a:xfrm>
              <a:off x="1082" y="3121"/>
              <a:ext cx="17342" cy="5960"/>
            </a:xfrm>
            <a:prstGeom prst="rect">
              <a:avLst/>
            </a:prstGeom>
            <a:noFill/>
          </p:spPr>
          <p:txBody>
            <a:bodyPr wrap="square" rtlCol="0">
              <a:spAutoFit/>
            </a:bodyPr>
            <a:p>
              <a:pPr algn="just">
                <a:lnSpc>
                  <a:spcPct val="150000"/>
                </a:lnSpc>
                <a:spcBef>
                  <a:spcPts val="0"/>
                </a:spcBef>
                <a:spcAft>
                  <a:spcPts val="0"/>
                </a:spcAft>
              </a:pPr>
              <a:r>
                <a:rPr sz="1600" dirty="0">
                  <a:solidFill>
                    <a:schemeClr val="tx1">
                      <a:lumMod val="65000"/>
                      <a:lumOff val="35000"/>
                    </a:schemeClr>
                  </a:solidFill>
                  <a:latin typeface="+mn-ea"/>
                  <a:ea typeface="+mn-ea"/>
                </a:rPr>
                <a:t>饼干应分配制造费用 = 18×1 800 = 32 400（元）；</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面包应分配制造费用 = 54 000 - 32 400 = 21 600（元）。</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③ 该笔业务涉及“制造费用”和“生产成本”账户，分配给每种产品的制造费用增加该产品的生产成本，计入“生产成本”账户的借方；转出的“制造费用”计入“制造费用”账户的贷方，结转后“制造费用”账户期末没有余额。（3）编制记账凭证：该笔业务需要编制转账凭证。</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3. 工作成果</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该笔经济业务应编制的会计分录如下。</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借：生产成本——曲奇饼干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32 400</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 ——吐司面包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21 600</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贷：制造费用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54 000</a:t>
              </a:r>
              <a:endParaRPr sz="1600" dirty="0">
                <a:solidFill>
                  <a:schemeClr val="tx1">
                    <a:lumMod val="65000"/>
                    <a:lumOff val="35000"/>
                  </a:schemeClr>
                </a:solidFill>
                <a:latin typeface="+mn-ea"/>
                <a:ea typeface="+mn-ea"/>
              </a:endParaRPr>
            </a:p>
          </p:txBody>
        </p:sp>
        <p:pic>
          <p:nvPicPr>
            <p:cNvPr id="3" name="图片 2"/>
            <p:cNvPicPr>
              <a:picLocks noChangeAspect="1"/>
            </p:cNvPicPr>
            <p:nvPr/>
          </p:nvPicPr>
          <p:blipFill>
            <a:blip r:embed="rId1"/>
            <a:stretch>
              <a:fillRect/>
            </a:stretch>
          </p:blipFill>
          <p:spPr>
            <a:xfrm>
              <a:off x="12482" y="6361"/>
              <a:ext cx="3204" cy="3263"/>
            </a:xfrm>
            <a:prstGeom prst="rect">
              <a:avLst/>
            </a:prstGeom>
          </p:spPr>
        </p:pic>
        <p:graphicFrame>
          <p:nvGraphicFramePr>
            <p:cNvPr id="5" name="对象 4">
              <a:hlinkClick r:id="" action="ppaction://ole?verb="/>
            </p:cNvPr>
            <p:cNvGraphicFramePr>
              <a:graphicFrameLocks noChangeAspect="1"/>
            </p:cNvGraphicFramePr>
            <p:nvPr/>
          </p:nvGraphicFramePr>
          <p:xfrm>
            <a:off x="1442" y="2041"/>
            <a:ext cx="5620" cy="880"/>
          </p:xfrm>
          <a:graphic>
            <a:graphicData uri="http://schemas.openxmlformats.org/presentationml/2006/ole">
              <mc:AlternateContent xmlns:mc="http://schemas.openxmlformats.org/markup-compatibility/2006">
                <mc:Choice xmlns:v="urn:schemas-microsoft-com:vml" Requires="v">
                  <p:oleObj spid="_x0000_s2049" name="" r:id="rId2" imgW="3568700" imgH="558800" progId="Equation.KSEE3">
                    <p:embed/>
                  </p:oleObj>
                </mc:Choice>
                <mc:Fallback>
                  <p:oleObj name="" r:id="rId2" imgW="3568700" imgH="558800" progId="Equation.KSEE3">
                    <p:embed/>
                    <p:pic>
                      <p:nvPicPr>
                        <p:cNvPr id="0" name="图片 2048"/>
                        <p:cNvPicPr/>
                        <p:nvPr/>
                      </p:nvPicPr>
                      <p:blipFill>
                        <a:blip r:embed="rId3"/>
                        <a:stretch>
                          <a:fillRect/>
                        </a:stretch>
                      </p:blipFill>
                      <p:spPr>
                        <a:xfrm>
                          <a:off x="1442" y="2041"/>
                          <a:ext cx="5620" cy="880"/>
                        </a:xfrm>
                        <a:prstGeom prst="rect">
                          <a:avLst/>
                        </a:prstGeom>
                      </p:spPr>
                    </p:pic>
                  </p:oleObj>
                </mc:Fallback>
              </mc:AlternateContent>
            </a:graphicData>
          </a:graphic>
        </p:graphicFrame>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
          <p:cNvSpPr txBox="1"/>
          <p:nvPr/>
        </p:nvSpPr>
        <p:spPr>
          <a:xfrm>
            <a:off x="885825" y="400050"/>
            <a:ext cx="55029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sym typeface="+mn-ea"/>
              </a:rPr>
              <a:t>三、生产过程的业务核算</a:t>
            </a:r>
            <a:endParaRPr lang="zh-CN" altLang="en-US" sz="2600" dirty="0">
              <a:latin typeface="黑体" panose="02010609060101010101" charset="-122"/>
              <a:ea typeface="黑体" panose="02010609060101010101" charset="-122"/>
            </a:endParaRPr>
          </a:p>
        </p:txBody>
      </p:sp>
      <p:sp>
        <p:nvSpPr>
          <p:cNvPr id="2" name="TextBox 83"/>
          <p:cNvSpPr txBox="1"/>
          <p:nvPr/>
        </p:nvSpPr>
        <p:spPr>
          <a:xfrm>
            <a:off x="610870" y="1829435"/>
            <a:ext cx="11012170" cy="4154170"/>
          </a:xfrm>
          <a:prstGeom prst="rect">
            <a:avLst/>
          </a:prstGeom>
          <a:noFill/>
        </p:spPr>
        <p:txBody>
          <a:bodyPr wrap="square" rtlCol="0">
            <a:spAutoFit/>
          </a:bodyPr>
          <a:p>
            <a:pPr algn="just">
              <a:lnSpc>
                <a:spcPct val="150000"/>
              </a:lnSpc>
              <a:spcBef>
                <a:spcPts val="0"/>
              </a:spcBef>
              <a:spcAft>
                <a:spcPts val="0"/>
              </a:spcAft>
            </a:pPr>
            <a:r>
              <a:rPr sz="1600" dirty="0">
                <a:solidFill>
                  <a:schemeClr val="tx1">
                    <a:lumMod val="65000"/>
                    <a:lumOff val="35000"/>
                  </a:schemeClr>
                </a:solidFill>
                <a:latin typeface="+mn-ea"/>
                <a:ea typeface="+mn-ea"/>
              </a:rPr>
              <a:t>例 4-9：产品成本的计算与结转业务的核算</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1. 资料</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2020 年 12 月 30 日北京百佳乐食品厂本月生产曲奇饼干 10 000 箱、吐司面包 5 000 箱全部完工，结转完工产品成本。</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2. 工作行动</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（1）审核该笔业务相关的原始凭证：产品成本计算分配表。</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（2）分析。</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① 曲奇饼干成本：765 100 + 42 000 + 100 000 + 126 000 + 32 400 = 1 065 500（元）</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② 吐司面包成本：228 250 + 10 000 + 55 000 + 84 000 + 150 + 21 600 = 399 000（元）</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③ 该笔业务涉及“库存商品”和“生产成本”账户，完工入库的产品使库存商品增加，计入“库存商品”账户借方；同时转出的生产成本金额计入“生产成本”账户贷方。</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（3）编制记账凭证：该笔业务需要编制转账凭证。</a:t>
            </a:r>
            <a:endParaRPr sz="1600" dirty="0">
              <a:solidFill>
                <a:schemeClr val="tx1">
                  <a:lumMod val="65000"/>
                  <a:lumOff val="35000"/>
                </a:schemeClr>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
          <p:cNvSpPr txBox="1"/>
          <p:nvPr/>
        </p:nvSpPr>
        <p:spPr>
          <a:xfrm>
            <a:off x="885825" y="400050"/>
            <a:ext cx="55029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sym typeface="+mn-ea"/>
              </a:rPr>
              <a:t>三、生产过程的业务核算</a:t>
            </a:r>
            <a:endParaRPr lang="zh-CN" altLang="en-US" sz="2600" dirty="0">
              <a:latin typeface="黑体" panose="02010609060101010101" charset="-122"/>
              <a:ea typeface="黑体" panose="02010609060101010101" charset="-122"/>
            </a:endParaRPr>
          </a:p>
        </p:txBody>
      </p:sp>
      <p:sp>
        <p:nvSpPr>
          <p:cNvPr id="2" name="TextBox 83"/>
          <p:cNvSpPr txBox="1"/>
          <p:nvPr/>
        </p:nvSpPr>
        <p:spPr>
          <a:xfrm>
            <a:off x="591820" y="1600835"/>
            <a:ext cx="11012170" cy="4523105"/>
          </a:xfrm>
          <a:prstGeom prst="rect">
            <a:avLst/>
          </a:prstGeom>
          <a:noFill/>
        </p:spPr>
        <p:txBody>
          <a:bodyPr wrap="square" rtlCol="0">
            <a:spAutoFit/>
          </a:bodyPr>
          <a:p>
            <a:pPr algn="just">
              <a:lnSpc>
                <a:spcPct val="150000"/>
              </a:lnSpc>
              <a:spcBef>
                <a:spcPts val="0"/>
              </a:spcBef>
              <a:spcAft>
                <a:spcPts val="0"/>
              </a:spcAft>
            </a:pPr>
            <a:r>
              <a:rPr sz="1600" dirty="0">
                <a:solidFill>
                  <a:schemeClr val="tx1">
                    <a:lumMod val="65000"/>
                    <a:lumOff val="35000"/>
                  </a:schemeClr>
                </a:solidFill>
                <a:latin typeface="+mn-ea"/>
                <a:ea typeface="+mn-ea"/>
              </a:rPr>
              <a:t>3. 工作成果</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上述经济业务应编制的会计分录如下。</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借：库存商品——曲奇饼干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1 065 500</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——吐司面包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399 000</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贷：生产成本——曲奇饼干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1 065 500</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 ——吐司面包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399 000</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例 4-10：现金提取和差旅费报销业务的核算</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1. 资料</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北京百佳乐食品厂 2020 年 12 月发生以下经济业务。</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（1）12 月 28 日，厂部办公室员工李伟出差向财务部预借差旅费 2 000 元，以现金支付。</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（2）12 月 29 日，李伟出差回来报销差旅费 1 700 元，交回剩余差旅费现金300 元。</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（3）12 月 31 日签发现金支票，提取库存现金 5 000 元备用。</a:t>
            </a:r>
            <a:endParaRPr sz="1600" dirty="0">
              <a:solidFill>
                <a:schemeClr val="tx1">
                  <a:lumMod val="65000"/>
                  <a:lumOff val="35000"/>
                </a:schemeClr>
              </a:solidFill>
              <a:latin typeface="+mn-ea"/>
              <a:ea typeface="+mn-ea"/>
            </a:endParaRPr>
          </a:p>
        </p:txBody>
      </p:sp>
      <p:pic>
        <p:nvPicPr>
          <p:cNvPr id="4" name="图片 3"/>
          <p:cNvPicPr>
            <a:picLocks noChangeAspect="1"/>
          </p:cNvPicPr>
          <p:nvPr/>
        </p:nvPicPr>
        <p:blipFill>
          <a:blip r:embed="rId1"/>
          <a:stretch>
            <a:fillRect/>
          </a:stretch>
        </p:blipFill>
        <p:spPr>
          <a:xfrm>
            <a:off x="7392670" y="1448435"/>
            <a:ext cx="2980690" cy="33261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
          <p:cNvSpPr txBox="1"/>
          <p:nvPr/>
        </p:nvSpPr>
        <p:spPr>
          <a:xfrm>
            <a:off x="885825" y="400050"/>
            <a:ext cx="55029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sym typeface="+mn-ea"/>
              </a:rPr>
              <a:t>三、生产过程的业务核算</a:t>
            </a:r>
            <a:endParaRPr lang="zh-CN" altLang="en-US" sz="2600" dirty="0">
              <a:latin typeface="黑体" panose="02010609060101010101" charset="-122"/>
              <a:ea typeface="黑体" panose="02010609060101010101" charset="-122"/>
            </a:endParaRPr>
          </a:p>
        </p:txBody>
      </p:sp>
      <p:sp>
        <p:nvSpPr>
          <p:cNvPr id="2" name="TextBox 83"/>
          <p:cNvSpPr txBox="1"/>
          <p:nvPr/>
        </p:nvSpPr>
        <p:spPr>
          <a:xfrm>
            <a:off x="610870" y="1524635"/>
            <a:ext cx="11012170" cy="4892675"/>
          </a:xfrm>
          <a:prstGeom prst="rect">
            <a:avLst/>
          </a:prstGeom>
          <a:noFill/>
        </p:spPr>
        <p:txBody>
          <a:bodyPr wrap="square" rtlCol="0">
            <a:spAutoFit/>
          </a:bodyPr>
          <a:p>
            <a:pPr algn="just">
              <a:lnSpc>
                <a:spcPct val="150000"/>
              </a:lnSpc>
              <a:spcBef>
                <a:spcPts val="0"/>
              </a:spcBef>
              <a:spcAft>
                <a:spcPts val="0"/>
              </a:spcAft>
            </a:pPr>
            <a:r>
              <a:rPr sz="1600" dirty="0">
                <a:solidFill>
                  <a:schemeClr val="tx1">
                    <a:lumMod val="65000"/>
                    <a:lumOff val="35000"/>
                  </a:schemeClr>
                </a:solidFill>
                <a:latin typeface="+mn-ea"/>
                <a:ea typeface="+mn-ea"/>
              </a:rPr>
              <a:t>2. 工作行动</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业务（1）：</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①审核该笔业务相关的原始凭证：现金借款单据。</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②分析：该笔业务发生使得库存现金减少，减少的现金计入“库存现金”账户的贷方。但因为费用尚未发生，且金额也不确定，所以应先计入“其他应收款”账户的借方。</a:t>
            </a:r>
            <a:endParaRPr sz="1600" dirty="0">
              <a:solidFill>
                <a:schemeClr val="tx1">
                  <a:lumMod val="65000"/>
                  <a:lumOff val="35000"/>
                </a:schemeClr>
              </a:solidFill>
              <a:latin typeface="+mn-ea"/>
              <a:ea typeface="+mn-ea"/>
            </a:endParaRPr>
          </a:p>
          <a:p>
            <a:pPr algn="just">
              <a:lnSpc>
                <a:spcPct val="150000"/>
              </a:lnSpc>
              <a:spcBef>
                <a:spcPts val="0"/>
              </a:spcBef>
              <a:spcAft>
                <a:spcPts val="0"/>
              </a:spcAft>
            </a:pPr>
            <a:r>
              <a:rPr sz="1600" dirty="0">
                <a:solidFill>
                  <a:schemeClr val="tx1">
                    <a:lumMod val="65000"/>
                    <a:lumOff val="35000"/>
                  </a:schemeClr>
                </a:solidFill>
                <a:latin typeface="+mn-ea"/>
                <a:ea typeface="+mn-ea"/>
              </a:rPr>
              <a:t>③编制记账凭证：该笔业务需要编制现金付款凭证</a:t>
            </a:r>
            <a:r>
              <a:rPr lang="zh-CN" sz="1600" dirty="0">
                <a:solidFill>
                  <a:schemeClr val="tx1">
                    <a:lumMod val="65000"/>
                    <a:lumOff val="35000"/>
                  </a:schemeClr>
                </a:solidFill>
                <a:latin typeface="+mn-ea"/>
                <a:ea typeface="+mn-ea"/>
              </a:rPr>
              <a:t>。</a:t>
            </a:r>
            <a:endParaRPr lang="zh-CN" sz="1600" dirty="0">
              <a:solidFill>
                <a:schemeClr val="tx1">
                  <a:lumMod val="65000"/>
                  <a:lumOff val="35000"/>
                </a:schemeClr>
              </a:solidFill>
              <a:latin typeface="+mn-ea"/>
              <a:ea typeface="+mn-ea"/>
            </a:endParaRPr>
          </a:p>
          <a:p>
            <a:pPr algn="just">
              <a:lnSpc>
                <a:spcPct val="150000"/>
              </a:lnSpc>
              <a:spcBef>
                <a:spcPts val="0"/>
              </a:spcBef>
              <a:spcAft>
                <a:spcPts val="0"/>
              </a:spcAft>
            </a:pPr>
            <a:r>
              <a:rPr lang="zh-CN" sz="1600" dirty="0">
                <a:solidFill>
                  <a:schemeClr val="tx1">
                    <a:lumMod val="65000"/>
                    <a:lumOff val="35000"/>
                  </a:schemeClr>
                </a:solidFill>
                <a:latin typeface="+mn-ea"/>
                <a:ea typeface="+mn-ea"/>
              </a:rPr>
              <a:t>业务（2）：</a:t>
            </a:r>
            <a:endParaRPr lang="zh-CN" sz="1600" dirty="0">
              <a:solidFill>
                <a:schemeClr val="tx1">
                  <a:lumMod val="65000"/>
                  <a:lumOff val="35000"/>
                </a:schemeClr>
              </a:solidFill>
              <a:latin typeface="+mn-ea"/>
              <a:ea typeface="+mn-ea"/>
            </a:endParaRPr>
          </a:p>
          <a:p>
            <a:pPr algn="just">
              <a:lnSpc>
                <a:spcPct val="150000"/>
              </a:lnSpc>
              <a:spcBef>
                <a:spcPts val="0"/>
              </a:spcBef>
              <a:spcAft>
                <a:spcPts val="0"/>
              </a:spcAft>
            </a:pPr>
            <a:r>
              <a:rPr lang="zh-CN" sz="1600" dirty="0">
                <a:solidFill>
                  <a:schemeClr val="tx1">
                    <a:lumMod val="65000"/>
                    <a:lumOff val="35000"/>
                  </a:schemeClr>
                </a:solidFill>
                <a:latin typeface="+mn-ea"/>
                <a:ea typeface="+mn-ea"/>
              </a:rPr>
              <a:t>①审核该笔业务相关的原始凭证：差旅费报销单据。</a:t>
            </a:r>
            <a:endParaRPr lang="zh-CN" sz="1600" dirty="0">
              <a:solidFill>
                <a:schemeClr val="tx1">
                  <a:lumMod val="65000"/>
                  <a:lumOff val="35000"/>
                </a:schemeClr>
              </a:solidFill>
              <a:latin typeface="+mn-ea"/>
              <a:ea typeface="+mn-ea"/>
            </a:endParaRPr>
          </a:p>
          <a:p>
            <a:pPr algn="just">
              <a:lnSpc>
                <a:spcPct val="150000"/>
              </a:lnSpc>
              <a:spcBef>
                <a:spcPts val="0"/>
              </a:spcBef>
              <a:spcAft>
                <a:spcPts val="0"/>
              </a:spcAft>
            </a:pPr>
            <a:r>
              <a:rPr lang="zh-CN" sz="1600" dirty="0">
                <a:solidFill>
                  <a:schemeClr val="tx1">
                    <a:lumMod val="65000"/>
                    <a:lumOff val="35000"/>
                  </a:schemeClr>
                </a:solidFill>
                <a:latin typeface="+mn-ea"/>
                <a:ea typeface="+mn-ea"/>
              </a:rPr>
              <a:t>②分析：因为是厂部办公室员工出差，所以该笔差旅费属于管理费用，报销的差旅费计入“管理费用”账户的借方，贷方计入“其他应收款”账户；交回的现金计入“库存现金”账户的借方，贷方计入“其他应收款”账户。</a:t>
            </a:r>
            <a:endParaRPr lang="zh-CN" sz="1600" dirty="0">
              <a:solidFill>
                <a:schemeClr val="tx1">
                  <a:lumMod val="65000"/>
                  <a:lumOff val="35000"/>
                </a:schemeClr>
              </a:solidFill>
              <a:latin typeface="+mn-ea"/>
              <a:ea typeface="+mn-ea"/>
            </a:endParaRPr>
          </a:p>
          <a:p>
            <a:pPr algn="just">
              <a:lnSpc>
                <a:spcPct val="150000"/>
              </a:lnSpc>
              <a:spcBef>
                <a:spcPts val="0"/>
              </a:spcBef>
              <a:spcAft>
                <a:spcPts val="0"/>
              </a:spcAft>
            </a:pPr>
            <a:r>
              <a:rPr lang="zh-CN" sz="1600" dirty="0">
                <a:solidFill>
                  <a:schemeClr val="tx1">
                    <a:lumMod val="65000"/>
                    <a:lumOff val="35000"/>
                  </a:schemeClr>
                </a:solidFill>
                <a:latin typeface="+mn-ea"/>
                <a:ea typeface="+mn-ea"/>
              </a:rPr>
              <a:t>③编制记账凭证：该笔业务需要编制收款凭证和转账凭证。</a:t>
            </a:r>
            <a:endParaRPr lang="zh-CN" sz="1600" dirty="0">
              <a:solidFill>
                <a:schemeClr val="tx1">
                  <a:lumMod val="65000"/>
                  <a:lumOff val="35000"/>
                </a:schemeClr>
              </a:solidFill>
              <a:latin typeface="+mn-ea"/>
              <a:ea typeface="+mn-ea"/>
            </a:endParaRPr>
          </a:p>
          <a:p>
            <a:pPr algn="just">
              <a:lnSpc>
                <a:spcPct val="150000"/>
              </a:lnSpc>
              <a:spcBef>
                <a:spcPts val="0"/>
              </a:spcBef>
              <a:spcAft>
                <a:spcPts val="0"/>
              </a:spcAft>
            </a:pPr>
            <a:r>
              <a:rPr lang="zh-CN" sz="1600" dirty="0">
                <a:solidFill>
                  <a:schemeClr val="tx1">
                    <a:lumMod val="65000"/>
                    <a:lumOff val="35000"/>
                  </a:schemeClr>
                </a:solidFill>
                <a:latin typeface="+mn-ea"/>
                <a:ea typeface="+mn-ea"/>
              </a:rPr>
              <a:t>业务（3）：</a:t>
            </a:r>
            <a:endParaRPr lang="zh-CN" sz="1600" dirty="0">
              <a:solidFill>
                <a:schemeClr val="tx1">
                  <a:lumMod val="65000"/>
                  <a:lumOff val="35000"/>
                </a:schemeClr>
              </a:solidFill>
              <a:latin typeface="+mn-ea"/>
              <a:ea typeface="+mn-ea"/>
            </a:endParaRPr>
          </a:p>
          <a:p>
            <a:pPr algn="just">
              <a:lnSpc>
                <a:spcPct val="150000"/>
              </a:lnSpc>
              <a:spcBef>
                <a:spcPts val="0"/>
              </a:spcBef>
              <a:spcAft>
                <a:spcPts val="0"/>
              </a:spcAft>
            </a:pPr>
            <a:r>
              <a:rPr lang="zh-CN" sz="1600" dirty="0">
                <a:solidFill>
                  <a:schemeClr val="tx1">
                    <a:lumMod val="65000"/>
                    <a:lumOff val="35000"/>
                  </a:schemeClr>
                </a:solidFill>
                <a:latin typeface="+mn-ea"/>
                <a:ea typeface="+mn-ea"/>
              </a:rPr>
              <a:t>①审核该笔业务相关的原始凭证：支票存根。</a:t>
            </a:r>
            <a:endParaRPr lang="zh-CN" sz="1600" dirty="0">
              <a:solidFill>
                <a:schemeClr val="tx1">
                  <a:lumMod val="65000"/>
                  <a:lumOff val="35000"/>
                </a:schemeClr>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
          <p:cNvSpPr txBox="1"/>
          <p:nvPr/>
        </p:nvSpPr>
        <p:spPr>
          <a:xfrm>
            <a:off x="885825" y="400050"/>
            <a:ext cx="55029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sym typeface="+mn-ea"/>
              </a:rPr>
              <a:t>三、生产过程的业务核算</a:t>
            </a:r>
            <a:endParaRPr lang="zh-CN" altLang="en-US" sz="2600" dirty="0">
              <a:latin typeface="黑体" panose="02010609060101010101" charset="-122"/>
              <a:ea typeface="黑体" panose="02010609060101010101" charset="-122"/>
            </a:endParaRPr>
          </a:p>
        </p:txBody>
      </p:sp>
      <p:sp>
        <p:nvSpPr>
          <p:cNvPr id="2" name="TextBox 83"/>
          <p:cNvSpPr txBox="1"/>
          <p:nvPr/>
        </p:nvSpPr>
        <p:spPr>
          <a:xfrm>
            <a:off x="687070" y="1219835"/>
            <a:ext cx="11012170" cy="5255895"/>
          </a:xfrm>
          <a:prstGeom prst="rect">
            <a:avLst/>
          </a:prstGeom>
          <a:noFill/>
        </p:spPr>
        <p:txBody>
          <a:bodyPr wrap="square" rtlCol="0">
            <a:spAutoFit/>
          </a:bodyPr>
          <a:p>
            <a:pPr algn="just">
              <a:lnSpc>
                <a:spcPct val="140000"/>
              </a:lnSpc>
              <a:spcBef>
                <a:spcPts val="0"/>
              </a:spcBef>
              <a:spcAft>
                <a:spcPts val="0"/>
              </a:spcAft>
            </a:pPr>
            <a:r>
              <a:rPr sz="1600" dirty="0">
                <a:solidFill>
                  <a:schemeClr val="tx1">
                    <a:lumMod val="65000"/>
                    <a:lumOff val="35000"/>
                  </a:schemeClr>
                </a:solidFill>
                <a:latin typeface="+mn-ea"/>
                <a:ea typeface="+mn-ea"/>
              </a:rPr>
              <a:t>②分析：该笔业务涉及“库存现金”和“银行存款”账户，从银行提取现金，增加的现金计入“库存现金”账户的借方；减少的存款计入“银行存款”账户的贷方。</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③编制记账凭证：该笔业务需要编制银行存款付款凭证。</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3. 工作成果</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业务（1）编制的会计分录如下。</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借：其他应收款——李伟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2 000</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贷：库存现金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2 000</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业务（2）编制的会计分录如下。</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借：管理费用——差旅费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1 700</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贷：其他应收款——李伟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1 700</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借：库存现金</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 300</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贷：其他应收款——李伟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300</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业务（3）编制的会计分录如下。</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借：库存现金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5 000</a:t>
            </a:r>
            <a:endParaRPr sz="1600" dirty="0">
              <a:solidFill>
                <a:schemeClr val="tx1">
                  <a:lumMod val="65000"/>
                  <a:lumOff val="35000"/>
                </a:schemeClr>
              </a:solidFill>
              <a:latin typeface="+mn-ea"/>
              <a:ea typeface="+mn-ea"/>
            </a:endParaRPr>
          </a:p>
          <a:p>
            <a:pPr algn="just">
              <a:lnSpc>
                <a:spcPct val="140000"/>
              </a:lnSpc>
              <a:spcBef>
                <a:spcPts val="0"/>
              </a:spcBef>
              <a:spcAft>
                <a:spcPts val="0"/>
              </a:spcAft>
            </a:pPr>
            <a:r>
              <a:rPr sz="1600" dirty="0">
                <a:solidFill>
                  <a:schemeClr val="tx1">
                    <a:lumMod val="65000"/>
                    <a:lumOff val="35000"/>
                  </a:schemeClr>
                </a:solidFill>
                <a:latin typeface="+mn-ea"/>
                <a:ea typeface="+mn-ea"/>
              </a:rPr>
              <a:t>贷：银行存款 </a:t>
            </a:r>
            <a:r>
              <a:rPr lang="en-US" sz="1600" dirty="0">
                <a:solidFill>
                  <a:schemeClr val="tx1">
                    <a:lumMod val="65000"/>
                    <a:lumOff val="35000"/>
                  </a:schemeClr>
                </a:solidFill>
                <a:latin typeface="+mn-ea"/>
                <a:ea typeface="+mn-ea"/>
              </a:rPr>
              <a:t>                       </a:t>
            </a:r>
            <a:r>
              <a:rPr sz="1600" dirty="0">
                <a:solidFill>
                  <a:schemeClr val="tx1">
                    <a:lumMod val="65000"/>
                    <a:lumOff val="35000"/>
                  </a:schemeClr>
                </a:solidFill>
                <a:latin typeface="+mn-ea"/>
                <a:ea typeface="+mn-ea"/>
              </a:rPr>
              <a:t>5 000</a:t>
            </a:r>
            <a:endParaRPr sz="1600" dirty="0">
              <a:solidFill>
                <a:schemeClr val="tx1">
                  <a:lumMod val="65000"/>
                  <a:lumOff val="35000"/>
                </a:schemeClr>
              </a:solidFill>
              <a:latin typeface="+mn-ea"/>
              <a:ea typeface="+mn-ea"/>
            </a:endParaRPr>
          </a:p>
        </p:txBody>
      </p:sp>
      <p:pic>
        <p:nvPicPr>
          <p:cNvPr id="3" name="图片 2"/>
          <p:cNvPicPr>
            <a:picLocks noChangeAspect="1"/>
          </p:cNvPicPr>
          <p:nvPr/>
        </p:nvPicPr>
        <p:blipFill>
          <a:blip r:embed="rId1"/>
          <a:stretch>
            <a:fillRect/>
          </a:stretch>
        </p:blipFill>
        <p:spPr>
          <a:xfrm>
            <a:off x="7087870" y="2210435"/>
            <a:ext cx="3518535" cy="35331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030" y="1437005"/>
            <a:ext cx="7797165" cy="4229735"/>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4712335" y="1464945"/>
            <a:ext cx="6561455" cy="4048125"/>
          </a:xfrm>
          <a:prstGeom prst="rect">
            <a:avLst/>
          </a:prstGeom>
          <a:noFill/>
        </p:spPr>
        <p:txBody>
          <a:bodyPr wrap="square" rtlCol="0">
            <a:spAutoFit/>
          </a:bodyPr>
          <a:p>
            <a:pPr>
              <a:lnSpc>
                <a:spcPct val="130000"/>
              </a:lnSpc>
              <a:spcBef>
                <a:spcPts val="0"/>
              </a:spcBef>
              <a:spcAft>
                <a:spcPts val="0"/>
              </a:spcAft>
            </a:pPr>
            <a:r>
              <a:rPr b="1" dirty="0">
                <a:latin typeface="黑体" panose="02010609060101010101" charset="-122"/>
                <a:ea typeface="黑体" panose="02010609060101010101" charset="-122"/>
              </a:rPr>
              <a:t>（一）销售过程的核算内容</a:t>
            </a:r>
            <a:endParaRPr b="1" dirty="0">
              <a:latin typeface="黑体" panose="02010609060101010101" charset="-122"/>
              <a:ea typeface="黑体" panose="02010609060101010101" charset="-122"/>
            </a:endParaRPr>
          </a:p>
          <a:p>
            <a:pPr>
              <a:lnSpc>
                <a:spcPct val="130000"/>
              </a:lnSpc>
              <a:spcBef>
                <a:spcPts val="0"/>
              </a:spcBef>
              <a:spcAft>
                <a:spcPts val="0"/>
              </a:spcAft>
            </a:pPr>
            <a:r>
              <a:rPr dirty="0">
                <a:latin typeface="黑体" panose="02010609060101010101" charset="-122"/>
                <a:ea typeface="黑体" panose="02010609060101010101" charset="-122"/>
              </a:rPr>
              <a:t>销售过程是制造企业生产经营活动的最后一个环节，这个过程是指商品从企业仓库发出开始，到商品销售给购买方为止的过程。这一过程是商品价值的实现过程，即收入的实现过程。企业为取得一定的销售收入，要付出相应的产品或劳务，为制造</a:t>
            </a:r>
            <a:endParaRPr dirty="0">
              <a:latin typeface="黑体" panose="02010609060101010101" charset="-122"/>
              <a:ea typeface="黑体" panose="02010609060101010101" charset="-122"/>
            </a:endParaRPr>
          </a:p>
          <a:p>
            <a:pPr>
              <a:lnSpc>
                <a:spcPct val="130000"/>
              </a:lnSpc>
              <a:spcBef>
                <a:spcPts val="0"/>
              </a:spcBef>
              <a:spcAft>
                <a:spcPts val="0"/>
              </a:spcAft>
            </a:pPr>
            <a:r>
              <a:rPr dirty="0">
                <a:latin typeface="黑体" panose="02010609060101010101" charset="-122"/>
                <a:ea typeface="黑体" panose="02010609060101010101" charset="-122"/>
              </a:rPr>
              <a:t>这些产品或提供这些劳务必然会发生各种耗费，即产品的销售成本；同时企业销售商品还需要支付各种销售费用，如广告费、商品的运输费用、专职销售人员的工资等；在销售过程中，企业还应该按国家相关税法的规定，计算并交纳销售税费。所以企业在确认收入实现的同时，还必须确认与实现收入配比的各项成本费用</a:t>
            </a:r>
            <a:r>
              <a:rPr lang="zh-CN" dirty="0">
                <a:latin typeface="黑体" panose="02010609060101010101" charset="-122"/>
                <a:ea typeface="黑体" panose="02010609060101010101" charset="-122"/>
              </a:rPr>
              <a:t>。</a:t>
            </a:r>
            <a:endParaRPr lang="zh-CN" dirty="0">
              <a:latin typeface="黑体" panose="02010609060101010101" charset="-122"/>
              <a:ea typeface="黑体" panose="02010609060101010101"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黑体" panose="02010609060101010101" charset="-122"/>
              <a:ea typeface="黑体" panose="02010609060101010101" charset="-122"/>
              <a:cs typeface="+mn-ea"/>
              <a:sym typeface="黑体" panose="02010609060101010101" charset="-122"/>
            </a:endParaRPr>
          </a:p>
        </p:txBody>
      </p:sp>
      <p:sp>
        <p:nvSpPr>
          <p:cNvPr id="5" name="文本框 2"/>
          <p:cNvSpPr txBox="1"/>
          <p:nvPr/>
        </p:nvSpPr>
        <p:spPr>
          <a:xfrm>
            <a:off x="1338492" y="2862323"/>
            <a:ext cx="3231285" cy="88773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zh-CN" altLang="en-US" sz="2600" dirty="0">
                <a:latin typeface="黑体" panose="02010609060101010101" charset="-122"/>
                <a:ea typeface="黑体" panose="02010609060101010101" charset="-122"/>
              </a:rPr>
              <a:t>四、销售过程的业务核算</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346075" y="1809115"/>
            <a:ext cx="6127750" cy="4569460"/>
          </a:xfrm>
          <a:prstGeom prst="rect">
            <a:avLst/>
          </a:prstGeom>
          <a:noFill/>
        </p:spPr>
        <p:txBody>
          <a:bodyPr wrap="square" rtlCol="0">
            <a:spAutoFit/>
          </a:bodyPr>
          <a:lstStyle/>
          <a:p>
            <a:pPr algn="just">
              <a:lnSpc>
                <a:spcPct val="150000"/>
              </a:lnSpc>
            </a:pPr>
            <a:r>
              <a:rPr sz="1800" b="1" dirty="0">
                <a:solidFill>
                  <a:schemeClr val="tx1">
                    <a:lumMod val="65000"/>
                    <a:lumOff val="35000"/>
                  </a:schemeClr>
                </a:solidFill>
                <a:latin typeface="+mn-ea"/>
                <a:ea typeface="+mn-ea"/>
              </a:rPr>
              <a:t>（二）销售过程业务核算设置的主要账户</a:t>
            </a:r>
            <a:endParaRPr sz="1800" b="1"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1.“主营业务收入”账户</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（1）科目类别：损益类。</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（2）核算内容：核算企业销售商品、提供劳务等主要经营业务取得的销售收入。</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（3）账户结构：</a:t>
            </a:r>
            <a:endParaRPr sz="1600" dirty="0">
              <a:solidFill>
                <a:schemeClr val="tx1">
                  <a:lumMod val="65000"/>
                  <a:lumOff val="35000"/>
                </a:schemeClr>
              </a:solidFill>
              <a:latin typeface="+mn-ea"/>
              <a:ea typeface="+mn-ea"/>
            </a:endParaRPr>
          </a:p>
          <a:p>
            <a:pPr algn="just">
              <a:lnSpc>
                <a:spcPct val="150000"/>
              </a:lnSpc>
            </a:pP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2.“主营业务成本”账户</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（1）科目类别：损益类。</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（2）核算内容：核算企业销售商品、提供劳务等主要经营业务所发生的成本。</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（3）账户结构：</a:t>
            </a:r>
            <a:endParaRPr sz="1600" dirty="0">
              <a:solidFill>
                <a:schemeClr val="tx1">
                  <a:lumMod val="65000"/>
                  <a:lumOff val="35000"/>
                </a:schemeClr>
              </a:solidFill>
              <a:latin typeface="+mn-ea"/>
              <a:ea typeface="+mn-ea"/>
            </a:endParaRPr>
          </a:p>
        </p:txBody>
      </p:sp>
      <p:sp>
        <p:nvSpPr>
          <p:cNvPr id="25" name="文本框 2"/>
          <p:cNvSpPr txBox="1"/>
          <p:nvPr/>
        </p:nvSpPr>
        <p:spPr>
          <a:xfrm>
            <a:off x="885825" y="599440"/>
            <a:ext cx="55029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sym typeface="+mn-ea"/>
              </a:rPr>
              <a:t>四、销售过程的业务核算</a:t>
            </a:r>
            <a:endParaRPr lang="zh-CN" altLang="en-US" sz="2600" dirty="0">
              <a:latin typeface="黑体" panose="02010609060101010101" charset="-122"/>
              <a:ea typeface="黑体" panose="02010609060101010101" charset="-122"/>
            </a:endParaRPr>
          </a:p>
        </p:txBody>
      </p:sp>
      <p:pic>
        <p:nvPicPr>
          <p:cNvPr id="3" name="图片 2"/>
          <p:cNvPicPr>
            <a:picLocks noChangeAspect="1"/>
          </p:cNvPicPr>
          <p:nvPr/>
        </p:nvPicPr>
        <p:blipFill>
          <a:blip r:embed="rId1"/>
          <a:stretch>
            <a:fillRect/>
          </a:stretch>
        </p:blipFill>
        <p:spPr>
          <a:xfrm>
            <a:off x="7240270" y="1981835"/>
            <a:ext cx="4380230" cy="1475105"/>
          </a:xfrm>
          <a:prstGeom prst="rect">
            <a:avLst/>
          </a:prstGeom>
        </p:spPr>
      </p:pic>
      <p:pic>
        <p:nvPicPr>
          <p:cNvPr id="5" name="图片 4"/>
          <p:cNvPicPr>
            <a:picLocks noChangeAspect="1"/>
          </p:cNvPicPr>
          <p:nvPr/>
        </p:nvPicPr>
        <p:blipFill>
          <a:blip r:embed="rId2"/>
          <a:stretch>
            <a:fillRect/>
          </a:stretch>
        </p:blipFill>
        <p:spPr>
          <a:xfrm>
            <a:off x="7316470" y="4572635"/>
            <a:ext cx="4093845" cy="11817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346075" y="1809115"/>
            <a:ext cx="6127750" cy="4199890"/>
          </a:xfrm>
          <a:prstGeom prst="rect">
            <a:avLst/>
          </a:prstGeom>
          <a:noFill/>
        </p:spPr>
        <p:txBody>
          <a:bodyPr wrap="square" rtlCol="0">
            <a:spAutoFit/>
          </a:bodyPr>
          <a:lstStyle/>
          <a:p>
            <a:pPr algn="just">
              <a:lnSpc>
                <a:spcPct val="150000"/>
              </a:lnSpc>
            </a:pPr>
            <a:r>
              <a:rPr sz="1800" b="1" dirty="0">
                <a:solidFill>
                  <a:schemeClr val="tx1">
                    <a:lumMod val="65000"/>
                    <a:lumOff val="35000"/>
                  </a:schemeClr>
                </a:solidFill>
                <a:latin typeface="+mn-ea"/>
                <a:ea typeface="+mn-ea"/>
              </a:rPr>
              <a:t>（二）销售过程业务核算设置的主要账户</a:t>
            </a:r>
            <a:endParaRPr sz="1800" b="1"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3.“应收账款”账户</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（1）科目类别：资产类。</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（2）核算内容：核算企业销售商品和提供劳务等经营活动应从购买方收取的款项。</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（3）账户结构：</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4.“税金及附加”账户</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（1）科目类别：损益类。</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（2）核算内容：核算企业经营过程中发生的消费税、城市维护建设税、教育费附加和资源税等相关税费。</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（3）账户结构：</a:t>
            </a:r>
            <a:endParaRPr sz="1600" dirty="0">
              <a:solidFill>
                <a:schemeClr val="tx1">
                  <a:lumMod val="65000"/>
                  <a:lumOff val="35000"/>
                </a:schemeClr>
              </a:solidFill>
              <a:latin typeface="+mn-ea"/>
              <a:ea typeface="+mn-ea"/>
            </a:endParaRPr>
          </a:p>
        </p:txBody>
      </p:sp>
      <p:sp>
        <p:nvSpPr>
          <p:cNvPr id="25" name="文本框 2"/>
          <p:cNvSpPr txBox="1"/>
          <p:nvPr/>
        </p:nvSpPr>
        <p:spPr>
          <a:xfrm>
            <a:off x="885825" y="599440"/>
            <a:ext cx="55029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sym typeface="+mn-ea"/>
              </a:rPr>
              <a:t>四、销售过程的业务核算</a:t>
            </a:r>
            <a:endParaRPr lang="zh-CN" altLang="en-US" sz="2600" dirty="0">
              <a:latin typeface="黑体" panose="02010609060101010101" charset="-122"/>
              <a:ea typeface="黑体" panose="02010609060101010101" charset="-122"/>
            </a:endParaRPr>
          </a:p>
        </p:txBody>
      </p:sp>
      <p:pic>
        <p:nvPicPr>
          <p:cNvPr id="2" name="图片 1"/>
          <p:cNvPicPr>
            <a:picLocks noChangeAspect="1"/>
          </p:cNvPicPr>
          <p:nvPr/>
        </p:nvPicPr>
        <p:blipFill>
          <a:blip r:embed="rId1"/>
          <a:stretch>
            <a:fillRect/>
          </a:stretch>
        </p:blipFill>
        <p:spPr>
          <a:xfrm>
            <a:off x="7152640" y="2467610"/>
            <a:ext cx="4344670" cy="1227455"/>
          </a:xfrm>
          <a:prstGeom prst="rect">
            <a:avLst/>
          </a:prstGeom>
        </p:spPr>
      </p:pic>
      <p:pic>
        <p:nvPicPr>
          <p:cNvPr id="4" name="图片 3"/>
          <p:cNvPicPr>
            <a:picLocks noChangeAspect="1"/>
          </p:cNvPicPr>
          <p:nvPr/>
        </p:nvPicPr>
        <p:blipFill>
          <a:blip r:embed="rId2"/>
          <a:stretch>
            <a:fillRect/>
          </a:stretch>
        </p:blipFill>
        <p:spPr>
          <a:xfrm>
            <a:off x="7240270" y="4572635"/>
            <a:ext cx="3933190" cy="9975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885825" y="1905635"/>
            <a:ext cx="6742430" cy="2101850"/>
          </a:xfrm>
          <a:prstGeom prst="rect">
            <a:avLst/>
          </a:prstGeom>
          <a:noFill/>
        </p:spPr>
        <p:txBody>
          <a:bodyPr wrap="square" rtlCol="0">
            <a:noAutofit/>
          </a:bodyPr>
          <a:lstStyle/>
          <a:p>
            <a:pPr algn="just">
              <a:lnSpc>
                <a:spcPct val="150000"/>
              </a:lnSpc>
            </a:pPr>
            <a:r>
              <a:rPr sz="1800" b="1" dirty="0">
                <a:solidFill>
                  <a:schemeClr val="tx1">
                    <a:lumMod val="65000"/>
                    <a:lumOff val="35000"/>
                  </a:schemeClr>
                </a:solidFill>
                <a:latin typeface="+mn-ea"/>
                <a:ea typeface="+mn-ea"/>
              </a:rPr>
              <a:t>（二）销售过程业务核算设置的主要账户</a:t>
            </a:r>
            <a:endParaRPr sz="1800" b="1"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5.“销售费用”账户</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（1）科目类别：损益类。</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（2）核算内容：核算企业销售商品过程中发生的销售费用。</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（3）账户结构：</a:t>
            </a:r>
            <a:endParaRPr sz="1600" dirty="0">
              <a:solidFill>
                <a:schemeClr val="tx1">
                  <a:lumMod val="65000"/>
                  <a:lumOff val="35000"/>
                </a:schemeClr>
              </a:solidFill>
              <a:latin typeface="+mn-ea"/>
              <a:ea typeface="+mn-ea"/>
            </a:endParaRPr>
          </a:p>
        </p:txBody>
      </p:sp>
      <p:sp>
        <p:nvSpPr>
          <p:cNvPr id="25" name="文本框 2"/>
          <p:cNvSpPr txBox="1"/>
          <p:nvPr/>
        </p:nvSpPr>
        <p:spPr>
          <a:xfrm>
            <a:off x="885825" y="599440"/>
            <a:ext cx="55029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sym typeface="+mn-ea"/>
              </a:rPr>
              <a:t>四、销售过程的业务核算</a:t>
            </a:r>
            <a:endParaRPr lang="zh-CN" altLang="en-US" sz="2600" dirty="0">
              <a:latin typeface="黑体" panose="02010609060101010101" charset="-122"/>
              <a:ea typeface="黑体" panose="02010609060101010101" charset="-122"/>
            </a:endParaRPr>
          </a:p>
        </p:txBody>
      </p:sp>
      <p:pic>
        <p:nvPicPr>
          <p:cNvPr id="3" name="图片 2"/>
          <p:cNvPicPr>
            <a:picLocks noChangeAspect="1"/>
          </p:cNvPicPr>
          <p:nvPr/>
        </p:nvPicPr>
        <p:blipFill>
          <a:blip r:embed="rId1"/>
          <a:stretch>
            <a:fillRect/>
          </a:stretch>
        </p:blipFill>
        <p:spPr>
          <a:xfrm>
            <a:off x="2134870" y="4877435"/>
            <a:ext cx="6572250" cy="1457325"/>
          </a:xfrm>
          <a:prstGeom prst="rect">
            <a:avLst/>
          </a:prstGeom>
        </p:spPr>
      </p:pic>
      <p:pic>
        <p:nvPicPr>
          <p:cNvPr id="5" name="图片 4"/>
          <p:cNvPicPr>
            <a:picLocks noChangeAspect="1"/>
          </p:cNvPicPr>
          <p:nvPr/>
        </p:nvPicPr>
        <p:blipFill>
          <a:blip r:embed="rId2"/>
          <a:stretch>
            <a:fillRect/>
          </a:stretch>
        </p:blipFill>
        <p:spPr>
          <a:xfrm>
            <a:off x="8154670" y="1600835"/>
            <a:ext cx="2315845" cy="23583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245745" y="1544955"/>
            <a:ext cx="11519535" cy="4569460"/>
          </a:xfrm>
          <a:prstGeom prst="rect">
            <a:avLst/>
          </a:prstGeom>
          <a:noFill/>
        </p:spPr>
        <p:txBody>
          <a:bodyPr wrap="square" rtlCol="0">
            <a:spAutoFit/>
          </a:bodyPr>
          <a:lstStyle/>
          <a:p>
            <a:pPr algn="just">
              <a:lnSpc>
                <a:spcPct val="150000"/>
              </a:lnSpc>
            </a:pPr>
            <a:r>
              <a:rPr sz="1800" b="1" dirty="0">
                <a:solidFill>
                  <a:schemeClr val="tx1">
                    <a:lumMod val="65000"/>
                    <a:lumOff val="35000"/>
                  </a:schemeClr>
                </a:solidFill>
                <a:latin typeface="+mn-ea"/>
                <a:ea typeface="+mn-ea"/>
              </a:rPr>
              <a:t>（三）业务举例</a:t>
            </a:r>
            <a:endParaRPr sz="1800" b="1"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例 4-11：销售商品确认收入业务的核算</a:t>
            </a:r>
            <a:endParaRPr sz="1600" dirty="0">
              <a:solidFill>
                <a:schemeClr val="tx1">
                  <a:lumMod val="65000"/>
                  <a:lumOff val="35000"/>
                </a:schemeClr>
              </a:solidFill>
              <a:latin typeface="+mn-ea"/>
              <a:ea typeface="+mn-ea"/>
            </a:endParaRPr>
          </a:p>
          <a:p>
            <a:pPr algn="just">
              <a:lnSpc>
                <a:spcPct val="150000"/>
              </a:lnSpc>
            </a:pPr>
            <a:r>
              <a:rPr sz="1600" b="1" dirty="0">
                <a:solidFill>
                  <a:schemeClr val="tx1">
                    <a:lumMod val="65000"/>
                    <a:lumOff val="35000"/>
                  </a:schemeClr>
                </a:solidFill>
                <a:latin typeface="+mn-ea"/>
                <a:ea typeface="+mn-ea"/>
              </a:rPr>
              <a:t>1. 资料</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北京百佳乐食品厂 2020 年 12 月发生以下销售业务。</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（1）12 月 7 日，开出增值税专用发票，向美廉美连锁超市销售库存吐司面包5 000 箱，每箱售价 160 元，共计货款 800 000 元，增值税销项税额共计 104 000 元，货税款尚未收到。该批面包的单位成本为每箱 105 元。</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（2）12 月 16 日，开出增值税专用发票，向超市发连锁超市销售库存曲奇饼干5 000 箱，每箱售价 210 元，共计 1 050 000 元，增值税销项税额 136 500 元，商品已经发出，收到超市的转账支票一张，当日存入银行。该批饼干的单位成本为</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每箱 110 元。</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（3）12 月 17 日，收到美廉美连锁超市转账支票一张，收回其上月所欠购货款100 000 元。</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（4）12 月 31 日，开出增值税专用发票，向美廉美连锁超市销售吐司面包 4 800 箱，每箱售价 160 元，共计货款 768 000 元，增值税销项税额共计 99 840 元，货税款尚未收到。该批面包每箱成本为 106.55 元。</a:t>
            </a:r>
            <a:endParaRPr sz="1600" dirty="0">
              <a:solidFill>
                <a:schemeClr val="tx1">
                  <a:lumMod val="65000"/>
                  <a:lumOff val="35000"/>
                </a:schemeClr>
              </a:solidFill>
              <a:latin typeface="+mn-ea"/>
              <a:ea typeface="+mn-ea"/>
            </a:endParaRPr>
          </a:p>
        </p:txBody>
      </p:sp>
      <p:sp>
        <p:nvSpPr>
          <p:cNvPr id="25" name="文本框 2"/>
          <p:cNvSpPr txBox="1"/>
          <p:nvPr/>
        </p:nvSpPr>
        <p:spPr>
          <a:xfrm>
            <a:off x="885825" y="599440"/>
            <a:ext cx="55029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sym typeface="+mn-ea"/>
              </a:rPr>
              <a:t>四、销售过程的业务核算</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
          <p:cNvSpPr txBox="1"/>
          <p:nvPr/>
        </p:nvSpPr>
        <p:spPr>
          <a:xfrm>
            <a:off x="885825" y="599440"/>
            <a:ext cx="483425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三、记账凭证的基本要素</a:t>
            </a:r>
            <a:endParaRPr lang="zh-CN" altLang="en-US" sz="2600" dirty="0">
              <a:latin typeface="黑体" panose="02010609060101010101" charset="-122"/>
              <a:ea typeface="黑体" panose="02010609060101010101" charset="-122"/>
            </a:endParaRPr>
          </a:p>
        </p:txBody>
      </p:sp>
      <p:sp>
        <p:nvSpPr>
          <p:cNvPr id="2" name="文本框 1"/>
          <p:cNvSpPr txBox="1"/>
          <p:nvPr/>
        </p:nvSpPr>
        <p:spPr>
          <a:xfrm>
            <a:off x="306705" y="1753235"/>
            <a:ext cx="6243955" cy="4592320"/>
          </a:xfrm>
          <a:prstGeom prst="rect">
            <a:avLst/>
          </a:prstGeom>
          <a:noFill/>
        </p:spPr>
        <p:txBody>
          <a:bodyPr wrap="square" rtlCol="0">
            <a:spAutoFit/>
          </a:bodyPr>
          <a:p>
            <a:pPr>
              <a:lnSpc>
                <a:spcPct val="125000"/>
              </a:lnSpc>
              <a:spcBef>
                <a:spcPts val="0"/>
              </a:spcBef>
              <a:spcAft>
                <a:spcPts val="0"/>
              </a:spcAft>
            </a:pPr>
            <a:r>
              <a:rPr lang="zh-CN" altLang="en-US">
                <a:ea typeface="黑体" panose="02010609060101010101" charset="-122"/>
              </a:rPr>
              <a:t>记账凭证种类甚多，格式不一，但其主要作用都在于对原始凭证进行分类、整理，按照复式记账的要求，运用会计科目，编制会计分录，据以登记账簿。因此，记账凭证必须具备以下基本内容。</a:t>
            </a:r>
            <a:endParaRPr lang="zh-CN" altLang="en-US">
              <a:ea typeface="黑体" panose="02010609060101010101" charset="-122"/>
            </a:endParaRPr>
          </a:p>
          <a:p>
            <a:pPr>
              <a:lnSpc>
                <a:spcPct val="125000"/>
              </a:lnSpc>
              <a:spcBef>
                <a:spcPts val="0"/>
              </a:spcBef>
              <a:spcAft>
                <a:spcPts val="0"/>
              </a:spcAft>
            </a:pPr>
            <a:r>
              <a:rPr lang="zh-CN" altLang="en-US">
                <a:ea typeface="黑体" panose="02010609060101010101" charset="-122"/>
              </a:rPr>
              <a:t>（1）记账凭证的名称。</a:t>
            </a:r>
            <a:endParaRPr lang="zh-CN" altLang="en-US">
              <a:ea typeface="黑体" panose="02010609060101010101" charset="-122"/>
            </a:endParaRPr>
          </a:p>
          <a:p>
            <a:pPr>
              <a:lnSpc>
                <a:spcPct val="125000"/>
              </a:lnSpc>
              <a:spcBef>
                <a:spcPts val="0"/>
              </a:spcBef>
              <a:spcAft>
                <a:spcPts val="0"/>
              </a:spcAft>
            </a:pPr>
            <a:r>
              <a:rPr lang="zh-CN" altLang="en-US">
                <a:ea typeface="黑体" panose="02010609060101010101" charset="-122"/>
              </a:rPr>
              <a:t>（2）填制记账凭证的日期。</a:t>
            </a:r>
            <a:endParaRPr lang="zh-CN" altLang="en-US">
              <a:ea typeface="黑体" panose="02010609060101010101" charset="-122"/>
            </a:endParaRPr>
          </a:p>
          <a:p>
            <a:pPr>
              <a:lnSpc>
                <a:spcPct val="125000"/>
              </a:lnSpc>
              <a:spcBef>
                <a:spcPts val="0"/>
              </a:spcBef>
              <a:spcAft>
                <a:spcPts val="0"/>
              </a:spcAft>
            </a:pPr>
            <a:r>
              <a:rPr lang="zh-CN" altLang="en-US">
                <a:ea typeface="黑体" panose="02010609060101010101" charset="-122"/>
              </a:rPr>
              <a:t>（3）记账凭证的编号。</a:t>
            </a:r>
            <a:endParaRPr lang="zh-CN" altLang="en-US">
              <a:ea typeface="黑体" panose="02010609060101010101" charset="-122"/>
            </a:endParaRPr>
          </a:p>
          <a:p>
            <a:pPr>
              <a:lnSpc>
                <a:spcPct val="125000"/>
              </a:lnSpc>
              <a:spcBef>
                <a:spcPts val="0"/>
              </a:spcBef>
              <a:spcAft>
                <a:spcPts val="0"/>
              </a:spcAft>
            </a:pPr>
            <a:r>
              <a:rPr lang="zh-CN" altLang="en-US">
                <a:ea typeface="黑体" panose="02010609060101010101" charset="-122"/>
              </a:rPr>
              <a:t>（4）经济业务事项的内容摘要。</a:t>
            </a:r>
            <a:endParaRPr lang="zh-CN" altLang="en-US">
              <a:ea typeface="黑体" panose="02010609060101010101" charset="-122"/>
            </a:endParaRPr>
          </a:p>
          <a:p>
            <a:pPr>
              <a:lnSpc>
                <a:spcPct val="125000"/>
              </a:lnSpc>
              <a:spcBef>
                <a:spcPts val="0"/>
              </a:spcBef>
              <a:spcAft>
                <a:spcPts val="0"/>
              </a:spcAft>
            </a:pPr>
            <a:r>
              <a:rPr lang="zh-CN" altLang="en-US">
                <a:ea typeface="黑体" panose="02010609060101010101" charset="-122"/>
              </a:rPr>
              <a:t>（5）经济业务事项所涉及的会计科目及其记账方向。</a:t>
            </a:r>
            <a:endParaRPr lang="zh-CN" altLang="en-US">
              <a:ea typeface="黑体" panose="02010609060101010101" charset="-122"/>
            </a:endParaRPr>
          </a:p>
          <a:p>
            <a:pPr>
              <a:lnSpc>
                <a:spcPct val="125000"/>
              </a:lnSpc>
              <a:spcBef>
                <a:spcPts val="0"/>
              </a:spcBef>
              <a:spcAft>
                <a:spcPts val="0"/>
              </a:spcAft>
            </a:pPr>
            <a:r>
              <a:rPr lang="zh-CN" altLang="en-US">
                <a:ea typeface="黑体" panose="02010609060101010101" charset="-122"/>
              </a:rPr>
              <a:t>（6）经济业务事项的金额。</a:t>
            </a:r>
            <a:endParaRPr lang="zh-CN" altLang="en-US">
              <a:ea typeface="黑体" panose="02010609060101010101" charset="-122"/>
            </a:endParaRPr>
          </a:p>
          <a:p>
            <a:pPr>
              <a:lnSpc>
                <a:spcPct val="125000"/>
              </a:lnSpc>
              <a:spcBef>
                <a:spcPts val="0"/>
              </a:spcBef>
              <a:spcAft>
                <a:spcPts val="0"/>
              </a:spcAft>
            </a:pPr>
            <a:r>
              <a:rPr lang="zh-CN" altLang="en-US">
                <a:ea typeface="黑体" panose="02010609060101010101" charset="-122"/>
              </a:rPr>
              <a:t>（7）记账标记。</a:t>
            </a:r>
            <a:endParaRPr lang="zh-CN" altLang="en-US">
              <a:ea typeface="黑体" panose="02010609060101010101" charset="-122"/>
            </a:endParaRPr>
          </a:p>
          <a:p>
            <a:pPr>
              <a:lnSpc>
                <a:spcPct val="125000"/>
              </a:lnSpc>
              <a:spcBef>
                <a:spcPts val="0"/>
              </a:spcBef>
              <a:spcAft>
                <a:spcPts val="0"/>
              </a:spcAft>
            </a:pPr>
            <a:r>
              <a:rPr lang="zh-CN" altLang="en-US">
                <a:ea typeface="黑体" panose="02010609060101010101" charset="-122"/>
              </a:rPr>
              <a:t>（8）所附原始凭证张数。</a:t>
            </a:r>
            <a:endParaRPr lang="zh-CN" altLang="en-US">
              <a:ea typeface="黑体" panose="02010609060101010101" charset="-122"/>
            </a:endParaRPr>
          </a:p>
          <a:p>
            <a:pPr>
              <a:lnSpc>
                <a:spcPct val="125000"/>
              </a:lnSpc>
              <a:spcBef>
                <a:spcPts val="0"/>
              </a:spcBef>
              <a:spcAft>
                <a:spcPts val="0"/>
              </a:spcAft>
            </a:pPr>
            <a:r>
              <a:rPr lang="zh-CN" altLang="en-US">
                <a:ea typeface="黑体" panose="02010609060101010101" charset="-122"/>
              </a:rPr>
              <a:t>（9）会计主管、记账、审核、出纳、制单等有关人员签章。</a:t>
            </a:r>
            <a:endParaRPr lang="zh-CN" altLang="en-US">
              <a:ea typeface="黑体" panose="02010609060101010101" charset="-122"/>
            </a:endParaRPr>
          </a:p>
        </p:txBody>
      </p:sp>
      <p:pic>
        <p:nvPicPr>
          <p:cNvPr id="3" name="图片 2"/>
          <p:cNvPicPr>
            <a:picLocks noChangeAspect="1"/>
          </p:cNvPicPr>
          <p:nvPr>
            <p:custDataLst>
              <p:tags r:id="rId1"/>
            </p:custDataLst>
          </p:nvPr>
        </p:nvPicPr>
        <p:blipFill>
          <a:blip r:embed="rId2"/>
          <a:stretch>
            <a:fillRect/>
          </a:stretch>
        </p:blipFill>
        <p:spPr>
          <a:xfrm>
            <a:off x="6810375" y="2112645"/>
            <a:ext cx="4876800" cy="32537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427990" y="1198880"/>
            <a:ext cx="11519535" cy="5307965"/>
          </a:xfrm>
          <a:prstGeom prst="rect">
            <a:avLst/>
          </a:prstGeom>
          <a:noFill/>
        </p:spPr>
        <p:txBody>
          <a:bodyPr wrap="square" rtlCol="0">
            <a:spAutoFit/>
          </a:bodyPr>
          <a:lstStyle/>
          <a:p>
            <a:pPr algn="just">
              <a:lnSpc>
                <a:spcPct val="150000"/>
              </a:lnSpc>
            </a:pPr>
            <a:r>
              <a:rPr sz="1800" b="1" dirty="0">
                <a:solidFill>
                  <a:schemeClr val="tx1">
                    <a:lumMod val="65000"/>
                    <a:lumOff val="35000"/>
                  </a:schemeClr>
                </a:solidFill>
                <a:latin typeface="+mn-ea"/>
                <a:ea typeface="+mn-ea"/>
              </a:rPr>
              <a:t>（三）业务举例</a:t>
            </a:r>
            <a:endParaRPr sz="1800" b="1"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例 4-11：销售商品确认收入业务的核算</a:t>
            </a:r>
            <a:endParaRPr sz="1600" dirty="0">
              <a:solidFill>
                <a:schemeClr val="tx1">
                  <a:lumMod val="65000"/>
                  <a:lumOff val="35000"/>
                </a:schemeClr>
              </a:solidFill>
              <a:latin typeface="+mn-ea"/>
              <a:ea typeface="+mn-ea"/>
            </a:endParaRPr>
          </a:p>
          <a:p>
            <a:pPr algn="just">
              <a:lnSpc>
                <a:spcPct val="150000"/>
              </a:lnSpc>
            </a:pPr>
            <a:r>
              <a:rPr sz="1600" b="1" dirty="0">
                <a:solidFill>
                  <a:schemeClr val="tx1">
                    <a:lumMod val="65000"/>
                    <a:lumOff val="35000"/>
                  </a:schemeClr>
                </a:solidFill>
                <a:latin typeface="+mn-ea"/>
                <a:ea typeface="+mn-ea"/>
              </a:rPr>
              <a:t>2. 工作行动</a:t>
            </a:r>
            <a:endParaRPr sz="1600" b="1"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业务（1）：</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①审核该笔业务相关的原始凭证：销售发票。</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②分析：销售商品货款尚未收回，企业应收账款增加，应计入“应收账款”账户的借方，金额是商品货款与增值税的合计；销售商品的货款确认为主营业务收入，增加的收入计入“主营业务收入”账户的贷方，销售商品计算的增值税销项税额应计入“应交税费——应交增值税（销项税额）”账户的贷方。</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③编制记账凭证：该笔业务需要编制转账凭证。</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业务（2）：</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①审核该笔业务相关的原始凭证：销售发票和银行收款通知书。</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②分析：销售商品收回货款，增加的银行存款应计入“银行存款”账户的借方，金额是商品货款与增值税的合计；销售商品的货款确认为主营业务收入，增加的收入计入“主营业务收入”账户的贷方，销售商品计算的增值税销项税额应计入“应交税费——应交增值税（销项税额）”账户的贷方。</a:t>
            </a:r>
            <a:endParaRPr sz="1600" dirty="0">
              <a:solidFill>
                <a:schemeClr val="tx1">
                  <a:lumMod val="65000"/>
                  <a:lumOff val="35000"/>
                </a:schemeClr>
              </a:solidFill>
              <a:latin typeface="+mn-ea"/>
              <a:ea typeface="+mn-ea"/>
            </a:endParaRPr>
          </a:p>
        </p:txBody>
      </p:sp>
      <p:sp>
        <p:nvSpPr>
          <p:cNvPr id="25" name="文本框 2"/>
          <p:cNvSpPr txBox="1"/>
          <p:nvPr/>
        </p:nvSpPr>
        <p:spPr>
          <a:xfrm>
            <a:off x="885825" y="599440"/>
            <a:ext cx="55029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sym typeface="+mn-ea"/>
              </a:rPr>
              <a:t>四、销售过程的业务核算</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427990" y="1198880"/>
            <a:ext cx="11519535" cy="4939030"/>
          </a:xfrm>
          <a:prstGeom prst="rect">
            <a:avLst/>
          </a:prstGeom>
          <a:noFill/>
        </p:spPr>
        <p:txBody>
          <a:bodyPr wrap="square" rtlCol="0">
            <a:spAutoFit/>
          </a:bodyPr>
          <a:lstStyle/>
          <a:p>
            <a:pPr algn="just">
              <a:lnSpc>
                <a:spcPct val="150000"/>
              </a:lnSpc>
            </a:pPr>
            <a:r>
              <a:rPr sz="1800" b="1" dirty="0">
                <a:solidFill>
                  <a:schemeClr val="tx1">
                    <a:lumMod val="65000"/>
                    <a:lumOff val="35000"/>
                  </a:schemeClr>
                </a:solidFill>
                <a:latin typeface="+mn-ea"/>
                <a:ea typeface="+mn-ea"/>
              </a:rPr>
              <a:t>（三）业务举例</a:t>
            </a:r>
            <a:endParaRPr sz="1800" b="1"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sym typeface="+mn-ea"/>
              </a:rPr>
              <a:t>③编制记账凭证：该笔业务需要编制收款凭证。</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sym typeface="+mn-ea"/>
              </a:rPr>
              <a:t>业务（3）：</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sym typeface="+mn-ea"/>
              </a:rPr>
              <a:t>①审核该笔业务相关的原始凭证：银行收款通知书。</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sym typeface="+mn-ea"/>
              </a:rPr>
              <a:t>②分析：该笔业务涉及“应收账款”与“银行存款”账户，收回购买方上月所欠的货款，增加的存款计入“银行存款”账户的借方；减少的应收账款应计入“应收账款”账户的贷方。</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sym typeface="+mn-ea"/>
              </a:rPr>
              <a:t>③编制记账凭证：该笔业务需要编制收款凭证。</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sym typeface="+mn-ea"/>
              </a:rPr>
              <a:t>业务（4）：</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sym typeface="+mn-ea"/>
              </a:rPr>
              <a:t>①审核该笔业务相关的原始凭证：销售发票。</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sym typeface="+mn-ea"/>
              </a:rPr>
              <a:t>②分析：销售商品货款尚未收回，企业应收账款增加，应计入“应收账款”账户的借方，金额是商品货款与增值税的合计；销售商品的货款确认为主营业务收入，增加的收入计入“主营业务收入”账户的贷方，销售商品计算的增值税销项税额应计入“应交税费——应交增值税（销项税额）”账户的贷方。</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sym typeface="+mn-ea"/>
              </a:rPr>
              <a:t>③编制记账凭证：该笔业务需要编制转账凭证。</a:t>
            </a:r>
            <a:endParaRPr sz="1600" dirty="0">
              <a:solidFill>
                <a:schemeClr val="tx1">
                  <a:lumMod val="65000"/>
                  <a:lumOff val="35000"/>
                </a:schemeClr>
              </a:solidFill>
              <a:latin typeface="+mn-ea"/>
              <a:ea typeface="+mn-ea"/>
            </a:endParaRPr>
          </a:p>
        </p:txBody>
      </p:sp>
      <p:sp>
        <p:nvSpPr>
          <p:cNvPr id="25" name="文本框 2"/>
          <p:cNvSpPr txBox="1"/>
          <p:nvPr/>
        </p:nvSpPr>
        <p:spPr>
          <a:xfrm>
            <a:off x="885825" y="599440"/>
            <a:ext cx="55029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sym typeface="+mn-ea"/>
              </a:rPr>
              <a:t>四、销售过程的业务核算</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310515" y="1433195"/>
            <a:ext cx="6811010" cy="3830955"/>
          </a:xfrm>
          <a:prstGeom prst="rect">
            <a:avLst/>
          </a:prstGeom>
          <a:noFill/>
        </p:spPr>
        <p:txBody>
          <a:bodyPr wrap="square" rtlCol="0">
            <a:spAutoFit/>
          </a:bodyPr>
          <a:lstStyle/>
          <a:p>
            <a:pPr algn="just">
              <a:lnSpc>
                <a:spcPct val="150000"/>
              </a:lnSpc>
            </a:pPr>
            <a:r>
              <a:rPr sz="1800" b="1" dirty="0">
                <a:solidFill>
                  <a:schemeClr val="tx1">
                    <a:lumMod val="65000"/>
                    <a:lumOff val="35000"/>
                  </a:schemeClr>
                </a:solidFill>
                <a:latin typeface="+mn-ea"/>
                <a:ea typeface="+mn-ea"/>
              </a:rPr>
              <a:t>（三）业务举例</a:t>
            </a:r>
            <a:endParaRPr sz="1800" b="1"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sym typeface="+mn-ea"/>
              </a:rPr>
              <a:t>3. 工作成果</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mn-ea"/>
                <a:ea typeface="+mn-ea"/>
                <a:sym typeface="+mn-ea"/>
              </a:rPr>
              <a:t>业务（1）应编制的会计分录如下。</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mn-ea"/>
                <a:ea typeface="+mn-ea"/>
                <a:sym typeface="+mn-ea"/>
              </a:rPr>
              <a:t>借：应收账款——美廉美超市                            904 000</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mn-ea"/>
                <a:ea typeface="+mn-ea"/>
                <a:sym typeface="+mn-ea"/>
              </a:rPr>
              <a:t>   </a:t>
            </a:r>
            <a:r>
              <a:rPr lang="en-US" sz="1600" dirty="0">
                <a:solidFill>
                  <a:schemeClr val="tx1">
                    <a:lumMod val="65000"/>
                    <a:lumOff val="35000"/>
                  </a:schemeClr>
                </a:solidFill>
                <a:latin typeface="+mn-ea"/>
                <a:ea typeface="+mn-ea"/>
                <a:sym typeface="+mn-ea"/>
              </a:rPr>
              <a:t> </a:t>
            </a:r>
            <a:r>
              <a:rPr sz="1600" dirty="0">
                <a:solidFill>
                  <a:schemeClr val="tx1">
                    <a:lumMod val="65000"/>
                    <a:lumOff val="35000"/>
                  </a:schemeClr>
                </a:solidFill>
                <a:latin typeface="+mn-ea"/>
                <a:ea typeface="+mn-ea"/>
                <a:sym typeface="+mn-ea"/>
              </a:rPr>
              <a:t>贷：主营业务收入——吐司面包                       800 000</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mn-ea"/>
                <a:ea typeface="+mn-ea"/>
                <a:sym typeface="+mn-ea"/>
              </a:rPr>
              <a:t>       </a:t>
            </a:r>
            <a:r>
              <a:rPr lang="en-US" sz="1600" dirty="0">
                <a:solidFill>
                  <a:schemeClr val="tx1">
                    <a:lumMod val="65000"/>
                    <a:lumOff val="35000"/>
                  </a:schemeClr>
                </a:solidFill>
                <a:latin typeface="+mn-ea"/>
                <a:ea typeface="+mn-ea"/>
                <a:sym typeface="+mn-ea"/>
              </a:rPr>
              <a:t> </a:t>
            </a:r>
            <a:r>
              <a:rPr sz="1600" dirty="0">
                <a:solidFill>
                  <a:schemeClr val="tx1">
                    <a:lumMod val="65000"/>
                    <a:lumOff val="35000"/>
                  </a:schemeClr>
                </a:solidFill>
                <a:latin typeface="+mn-ea"/>
                <a:ea typeface="+mn-ea"/>
                <a:sym typeface="+mn-ea"/>
              </a:rPr>
              <a:t>应交税费——应交增值税（销项税额）             104 000</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mn-ea"/>
                <a:ea typeface="+mn-ea"/>
                <a:sym typeface="+mn-ea"/>
              </a:rPr>
              <a:t>业务（2）应编制的会计分录如下。</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mn-ea"/>
                <a:ea typeface="+mn-ea"/>
                <a:sym typeface="+mn-ea"/>
              </a:rPr>
              <a:t>借：银行存款                                          1 186 500</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mn-ea"/>
                <a:ea typeface="+mn-ea"/>
                <a:sym typeface="+mn-ea"/>
              </a:rPr>
              <a:t>   </a:t>
            </a:r>
            <a:r>
              <a:rPr lang="en-US" sz="1600" dirty="0">
                <a:solidFill>
                  <a:schemeClr val="tx1">
                    <a:lumMod val="65000"/>
                    <a:lumOff val="35000"/>
                  </a:schemeClr>
                </a:solidFill>
                <a:latin typeface="+mn-ea"/>
                <a:ea typeface="+mn-ea"/>
                <a:sym typeface="+mn-ea"/>
              </a:rPr>
              <a:t> </a:t>
            </a:r>
            <a:r>
              <a:rPr sz="1600" dirty="0">
                <a:solidFill>
                  <a:schemeClr val="tx1">
                    <a:lumMod val="65000"/>
                    <a:lumOff val="35000"/>
                  </a:schemeClr>
                </a:solidFill>
                <a:latin typeface="+mn-ea"/>
                <a:ea typeface="+mn-ea"/>
                <a:sym typeface="+mn-ea"/>
              </a:rPr>
              <a:t>贷：主营业务收入——曲奇饼干                       1 050 000</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mn-ea"/>
                <a:ea typeface="+mn-ea"/>
                <a:sym typeface="+mn-ea"/>
              </a:rPr>
              <a:t>       </a:t>
            </a:r>
            <a:r>
              <a:rPr lang="en-US" sz="1600" dirty="0">
                <a:solidFill>
                  <a:schemeClr val="tx1">
                    <a:lumMod val="65000"/>
                    <a:lumOff val="35000"/>
                  </a:schemeClr>
                </a:solidFill>
                <a:latin typeface="+mn-ea"/>
                <a:ea typeface="+mn-ea"/>
                <a:sym typeface="+mn-ea"/>
              </a:rPr>
              <a:t> </a:t>
            </a:r>
            <a:r>
              <a:rPr sz="1600" dirty="0">
                <a:solidFill>
                  <a:schemeClr val="tx1">
                    <a:lumMod val="65000"/>
                    <a:lumOff val="35000"/>
                  </a:schemeClr>
                </a:solidFill>
                <a:latin typeface="+mn-ea"/>
                <a:ea typeface="+mn-ea"/>
                <a:sym typeface="+mn-ea"/>
              </a:rPr>
              <a:t>应交税费——应交增值税（销项税额）             136 500</a:t>
            </a:r>
            <a:endParaRPr sz="1600" dirty="0">
              <a:solidFill>
                <a:schemeClr val="tx1">
                  <a:lumMod val="65000"/>
                  <a:lumOff val="35000"/>
                </a:schemeClr>
              </a:solidFill>
              <a:latin typeface="+mn-ea"/>
              <a:ea typeface="+mn-ea"/>
              <a:sym typeface="+mn-ea"/>
            </a:endParaRPr>
          </a:p>
        </p:txBody>
      </p:sp>
      <p:sp>
        <p:nvSpPr>
          <p:cNvPr id="25" name="文本框 2"/>
          <p:cNvSpPr txBox="1"/>
          <p:nvPr/>
        </p:nvSpPr>
        <p:spPr>
          <a:xfrm>
            <a:off x="885825" y="599440"/>
            <a:ext cx="55029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sym typeface="+mn-ea"/>
              </a:rPr>
              <a:t>四、销售过程的业务核算</a:t>
            </a:r>
            <a:endParaRPr lang="zh-CN" altLang="en-US" sz="2600" dirty="0">
              <a:latin typeface="黑体" panose="02010609060101010101" charset="-122"/>
              <a:ea typeface="黑体" panose="02010609060101010101" charset="-122"/>
            </a:endParaRPr>
          </a:p>
        </p:txBody>
      </p:sp>
      <p:pic>
        <p:nvPicPr>
          <p:cNvPr id="2" name="图片 1"/>
          <p:cNvPicPr>
            <a:picLocks noChangeAspect="1"/>
          </p:cNvPicPr>
          <p:nvPr/>
        </p:nvPicPr>
        <p:blipFill>
          <a:blip r:embed="rId1"/>
          <a:stretch>
            <a:fillRect/>
          </a:stretch>
        </p:blipFill>
        <p:spPr>
          <a:xfrm>
            <a:off x="7244080" y="2144395"/>
            <a:ext cx="3901440" cy="39014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458470" y="2210435"/>
            <a:ext cx="6811010" cy="3091815"/>
          </a:xfrm>
          <a:prstGeom prst="rect">
            <a:avLst/>
          </a:prstGeom>
          <a:noFill/>
        </p:spPr>
        <p:txBody>
          <a:bodyPr wrap="square" rtlCol="0">
            <a:spAutoFit/>
          </a:bodyPr>
          <a:lstStyle/>
          <a:p>
            <a:pPr algn="just">
              <a:lnSpc>
                <a:spcPct val="150000"/>
              </a:lnSpc>
            </a:pPr>
            <a:r>
              <a:rPr sz="1800" b="1" dirty="0">
                <a:solidFill>
                  <a:schemeClr val="tx1">
                    <a:lumMod val="65000"/>
                    <a:lumOff val="35000"/>
                  </a:schemeClr>
                </a:solidFill>
                <a:latin typeface="+mn-ea"/>
                <a:ea typeface="+mn-ea"/>
              </a:rPr>
              <a:t>（三）业务举例</a:t>
            </a:r>
            <a:endParaRPr sz="1800" b="1"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sym typeface="+mn-ea"/>
              </a:rPr>
              <a:t>业务（3）应编制的会计分录如下。</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mn-ea"/>
                <a:ea typeface="+mn-ea"/>
                <a:sym typeface="+mn-ea"/>
              </a:rPr>
              <a:t>借：银行存款                                          100 000</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mn-ea"/>
                <a:ea typeface="+mn-ea"/>
                <a:sym typeface="+mn-ea"/>
              </a:rPr>
              <a:t>    贷：应收账款——美廉美连锁超市                   </a:t>
            </a:r>
            <a:r>
              <a:rPr lang="en-US" sz="1600" dirty="0">
                <a:solidFill>
                  <a:schemeClr val="tx1">
                    <a:lumMod val="65000"/>
                    <a:lumOff val="35000"/>
                  </a:schemeClr>
                </a:solidFill>
                <a:latin typeface="+mn-ea"/>
                <a:ea typeface="+mn-ea"/>
                <a:sym typeface="+mn-ea"/>
              </a:rPr>
              <a:t>    </a:t>
            </a:r>
            <a:r>
              <a:rPr sz="1600" dirty="0">
                <a:solidFill>
                  <a:schemeClr val="tx1">
                    <a:lumMod val="65000"/>
                    <a:lumOff val="35000"/>
                  </a:schemeClr>
                </a:solidFill>
                <a:latin typeface="+mn-ea"/>
                <a:ea typeface="+mn-ea"/>
                <a:sym typeface="+mn-ea"/>
              </a:rPr>
              <a:t> 100 000</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mn-ea"/>
                <a:ea typeface="+mn-ea"/>
                <a:sym typeface="+mn-ea"/>
              </a:rPr>
              <a:t>业务（4）应编制的会计分录如下。</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mn-ea"/>
                <a:ea typeface="+mn-ea"/>
                <a:sym typeface="+mn-ea"/>
              </a:rPr>
              <a:t>借：应收账款——美廉美超市                            867 840</a:t>
            </a:r>
            <a:endParaRPr sz="1600" dirty="0">
              <a:solidFill>
                <a:schemeClr val="tx1">
                  <a:lumMod val="65000"/>
                  <a:lumOff val="35000"/>
                </a:schemeClr>
              </a:solidFill>
              <a:latin typeface="+mn-ea"/>
              <a:ea typeface="+mn-ea"/>
              <a:sym typeface="+mn-ea"/>
            </a:endParaRPr>
          </a:p>
          <a:p>
            <a:pPr algn="just">
              <a:lnSpc>
                <a:spcPct val="150000"/>
              </a:lnSpc>
            </a:pPr>
            <a:r>
              <a:rPr lang="en-US" sz="1600" dirty="0">
                <a:solidFill>
                  <a:schemeClr val="tx1">
                    <a:lumMod val="65000"/>
                    <a:lumOff val="35000"/>
                  </a:schemeClr>
                </a:solidFill>
                <a:latin typeface="+mn-ea"/>
                <a:ea typeface="+mn-ea"/>
                <a:sym typeface="+mn-ea"/>
              </a:rPr>
              <a:t>    </a:t>
            </a:r>
            <a:r>
              <a:rPr sz="1600" dirty="0">
                <a:solidFill>
                  <a:schemeClr val="tx1">
                    <a:lumMod val="65000"/>
                    <a:lumOff val="35000"/>
                  </a:schemeClr>
                </a:solidFill>
                <a:latin typeface="+mn-ea"/>
                <a:ea typeface="+mn-ea"/>
                <a:sym typeface="+mn-ea"/>
              </a:rPr>
              <a:t>贷：主营业务收入——吐司面包                         </a:t>
            </a:r>
            <a:r>
              <a:rPr lang="en-US" sz="1600" dirty="0">
                <a:solidFill>
                  <a:schemeClr val="tx1">
                    <a:lumMod val="65000"/>
                    <a:lumOff val="35000"/>
                  </a:schemeClr>
                </a:solidFill>
                <a:latin typeface="+mn-ea"/>
                <a:ea typeface="+mn-ea"/>
                <a:sym typeface="+mn-ea"/>
              </a:rPr>
              <a:t> </a:t>
            </a:r>
            <a:r>
              <a:rPr sz="1600" dirty="0">
                <a:solidFill>
                  <a:schemeClr val="tx1">
                    <a:lumMod val="65000"/>
                    <a:lumOff val="35000"/>
                  </a:schemeClr>
                </a:solidFill>
                <a:latin typeface="+mn-ea"/>
                <a:ea typeface="+mn-ea"/>
                <a:sym typeface="+mn-ea"/>
              </a:rPr>
              <a:t>768 000</a:t>
            </a:r>
            <a:endParaRPr sz="1600" dirty="0">
              <a:solidFill>
                <a:schemeClr val="tx1">
                  <a:lumMod val="65000"/>
                  <a:lumOff val="35000"/>
                </a:schemeClr>
              </a:solidFill>
              <a:latin typeface="+mn-ea"/>
              <a:ea typeface="+mn-ea"/>
              <a:sym typeface="+mn-ea"/>
            </a:endParaRPr>
          </a:p>
          <a:p>
            <a:pPr algn="just">
              <a:lnSpc>
                <a:spcPct val="150000"/>
              </a:lnSpc>
            </a:pPr>
            <a:r>
              <a:rPr lang="en-US" sz="1600" dirty="0">
                <a:solidFill>
                  <a:schemeClr val="tx1">
                    <a:lumMod val="65000"/>
                    <a:lumOff val="35000"/>
                  </a:schemeClr>
                </a:solidFill>
                <a:latin typeface="+mn-ea"/>
                <a:ea typeface="+mn-ea"/>
                <a:sym typeface="+mn-ea"/>
              </a:rPr>
              <a:t>    </a:t>
            </a:r>
            <a:r>
              <a:rPr sz="1600" dirty="0">
                <a:solidFill>
                  <a:schemeClr val="tx1">
                    <a:lumMod val="65000"/>
                    <a:lumOff val="35000"/>
                  </a:schemeClr>
                </a:solidFill>
                <a:latin typeface="+mn-ea"/>
                <a:ea typeface="+mn-ea"/>
                <a:sym typeface="+mn-ea"/>
              </a:rPr>
              <a:t>应交税费——应交增值税（销项税额）                    </a:t>
            </a:r>
            <a:r>
              <a:rPr lang="en-US" sz="1600" dirty="0">
                <a:solidFill>
                  <a:schemeClr val="tx1">
                    <a:lumMod val="65000"/>
                    <a:lumOff val="35000"/>
                  </a:schemeClr>
                </a:solidFill>
                <a:latin typeface="+mn-ea"/>
                <a:ea typeface="+mn-ea"/>
                <a:sym typeface="+mn-ea"/>
              </a:rPr>
              <a:t> </a:t>
            </a:r>
            <a:r>
              <a:rPr sz="1600" dirty="0">
                <a:solidFill>
                  <a:schemeClr val="tx1">
                    <a:lumMod val="65000"/>
                    <a:lumOff val="35000"/>
                  </a:schemeClr>
                </a:solidFill>
                <a:latin typeface="+mn-ea"/>
                <a:ea typeface="+mn-ea"/>
                <a:sym typeface="+mn-ea"/>
              </a:rPr>
              <a:t>99 840</a:t>
            </a:r>
            <a:endParaRPr sz="1600" dirty="0">
              <a:solidFill>
                <a:schemeClr val="tx1">
                  <a:lumMod val="65000"/>
                  <a:lumOff val="35000"/>
                </a:schemeClr>
              </a:solidFill>
              <a:latin typeface="+mn-ea"/>
              <a:ea typeface="+mn-ea"/>
              <a:sym typeface="+mn-ea"/>
            </a:endParaRPr>
          </a:p>
        </p:txBody>
      </p:sp>
      <p:sp>
        <p:nvSpPr>
          <p:cNvPr id="25" name="文本框 2"/>
          <p:cNvSpPr txBox="1"/>
          <p:nvPr/>
        </p:nvSpPr>
        <p:spPr>
          <a:xfrm>
            <a:off x="885825" y="599440"/>
            <a:ext cx="55029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sym typeface="+mn-ea"/>
              </a:rPr>
              <a:t>四、销售过程的业务核算</a:t>
            </a:r>
            <a:endParaRPr lang="zh-CN" altLang="en-US" sz="2600" dirty="0">
              <a:latin typeface="黑体" panose="02010609060101010101" charset="-122"/>
              <a:ea typeface="黑体" panose="02010609060101010101" charset="-122"/>
            </a:endParaRPr>
          </a:p>
        </p:txBody>
      </p:sp>
      <p:pic>
        <p:nvPicPr>
          <p:cNvPr id="2" name="图片 1"/>
          <p:cNvPicPr>
            <a:picLocks noChangeAspect="1"/>
          </p:cNvPicPr>
          <p:nvPr/>
        </p:nvPicPr>
        <p:blipFill>
          <a:blip r:embed="rId1"/>
          <a:stretch>
            <a:fillRect/>
          </a:stretch>
        </p:blipFill>
        <p:spPr>
          <a:xfrm>
            <a:off x="7468870" y="2439035"/>
            <a:ext cx="4221480" cy="30778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687705" y="1372235"/>
            <a:ext cx="11033760" cy="4892675"/>
          </a:xfrm>
          <a:prstGeom prst="rect">
            <a:avLst/>
          </a:prstGeom>
          <a:noFill/>
        </p:spPr>
        <p:txBody>
          <a:bodyPr wrap="square" rtlCol="0">
            <a:spAutoFit/>
          </a:bodyPr>
          <a:lstStyle/>
          <a:p>
            <a:pPr algn="just">
              <a:lnSpc>
                <a:spcPct val="150000"/>
              </a:lnSpc>
            </a:pPr>
            <a:r>
              <a:rPr sz="1600" dirty="0">
                <a:solidFill>
                  <a:schemeClr val="tx1">
                    <a:lumMod val="65000"/>
                    <a:lumOff val="35000"/>
                  </a:schemeClr>
                </a:solidFill>
                <a:latin typeface="+mn-ea"/>
                <a:ea typeface="+mn-ea"/>
                <a:sym typeface="+mn-ea"/>
              </a:rPr>
              <a:t>例4-12: 销售商品结转成本业务的核算</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mn-ea"/>
                <a:ea typeface="+mn-ea"/>
                <a:sym typeface="+mn-ea"/>
              </a:rPr>
              <a:t>1. 资料</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mn-ea"/>
                <a:ea typeface="+mn-ea"/>
                <a:sym typeface="+mn-ea"/>
              </a:rPr>
              <a:t>北京百佳乐食品厂2020年12月31日，结转本月产品销售成本。 产品的销售成本按先进先出法计算。</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mn-ea"/>
                <a:ea typeface="+mn-ea"/>
                <a:sym typeface="+mn-ea"/>
              </a:rPr>
              <a:t>2. 工作行动</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mn-ea"/>
                <a:ea typeface="+mn-ea"/>
                <a:sym typeface="+mn-ea"/>
              </a:rPr>
              <a:t>(1) 审核该笔业务相关的原始凭证：库存商品出库单。</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mn-ea"/>
                <a:ea typeface="+mn-ea"/>
                <a:sym typeface="+mn-ea"/>
              </a:rPr>
              <a:t>(2)分析。</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Calibri" panose="020F0502020204030204" pitchFamily="34" charset="0"/>
                <a:ea typeface="+mn-ea"/>
                <a:sym typeface="+mn-ea"/>
              </a:rPr>
              <a:t>①</a:t>
            </a:r>
            <a:r>
              <a:rPr lang="en-US" sz="1600" dirty="0">
                <a:solidFill>
                  <a:schemeClr val="tx1">
                    <a:lumMod val="65000"/>
                    <a:lumOff val="35000"/>
                  </a:schemeClr>
                </a:solidFill>
                <a:latin typeface="Calibri" panose="020F0502020204030204" pitchFamily="34" charset="0"/>
                <a:ea typeface="+mn-ea"/>
                <a:sym typeface="+mn-ea"/>
              </a:rPr>
              <a:t> </a:t>
            </a:r>
            <a:r>
              <a:rPr sz="1600" dirty="0">
                <a:solidFill>
                  <a:schemeClr val="tx1">
                    <a:lumMod val="65000"/>
                    <a:lumOff val="35000"/>
                  </a:schemeClr>
                </a:solidFill>
                <a:latin typeface="+mn-ea"/>
                <a:ea typeface="+mn-ea"/>
                <a:sym typeface="+mn-ea"/>
              </a:rPr>
              <a:t>计算本月产品销售成本。</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mn-ea"/>
                <a:ea typeface="+mn-ea"/>
                <a:sym typeface="+mn-ea"/>
              </a:rPr>
              <a:t>曲奇饼干销售成本 =110 X 5 000=550 000( 元）；</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mn-ea"/>
                <a:ea typeface="+mn-ea"/>
                <a:sym typeface="+mn-ea"/>
              </a:rPr>
              <a:t>吐司面包销售成本 =105 X 5 000+ 106.55 X 4 800= 1 036 440( 元）。</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Calibri" panose="020F0502020204030204" pitchFamily="34" charset="0"/>
                <a:ea typeface="+mn-ea"/>
                <a:sym typeface="+mn-ea"/>
              </a:rPr>
              <a:t>②</a:t>
            </a:r>
            <a:r>
              <a:rPr lang="en-US" sz="1600" dirty="0">
                <a:solidFill>
                  <a:schemeClr val="tx1">
                    <a:lumMod val="65000"/>
                    <a:lumOff val="35000"/>
                  </a:schemeClr>
                </a:solidFill>
                <a:latin typeface="Calibri" panose="020F0502020204030204" pitchFamily="34" charset="0"/>
                <a:ea typeface="+mn-ea"/>
                <a:sym typeface="+mn-ea"/>
              </a:rPr>
              <a:t> </a:t>
            </a:r>
            <a:r>
              <a:rPr sz="1600" dirty="0">
                <a:solidFill>
                  <a:schemeClr val="tx1">
                    <a:lumMod val="65000"/>
                    <a:lumOff val="35000"/>
                  </a:schemeClr>
                </a:solidFill>
                <a:latin typeface="+mn-ea"/>
                <a:ea typeface="+mn-ea"/>
                <a:sym typeface="+mn-ea"/>
              </a:rPr>
              <a:t>该笔业务涉及 “主营业务成本 ” 和“库存商品 ＂ 账户。 企业销售商品后，一方面增加了企业的销售成本， 另 一方面减少了企业的库存商品。 已经出售并确认收入的商品， 其生产成本应计入 “主营业务成本 ＂ 账户的借方；减少的库存商品应计入 “库存商品 ＂ 账户的贷方。</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mn-ea"/>
                <a:ea typeface="+mn-ea"/>
                <a:sym typeface="+mn-ea"/>
              </a:rPr>
              <a:t>(3)编制记账凭证：该笔业务需要编制转账凭证。</a:t>
            </a:r>
            <a:endParaRPr sz="1600" dirty="0">
              <a:solidFill>
                <a:schemeClr val="tx1">
                  <a:lumMod val="65000"/>
                  <a:lumOff val="35000"/>
                </a:schemeClr>
              </a:solidFill>
              <a:latin typeface="+mn-ea"/>
              <a:ea typeface="+mn-ea"/>
              <a:sym typeface="+mn-ea"/>
            </a:endParaRPr>
          </a:p>
        </p:txBody>
      </p:sp>
      <p:sp>
        <p:nvSpPr>
          <p:cNvPr id="25" name="文本框 2"/>
          <p:cNvSpPr txBox="1"/>
          <p:nvPr/>
        </p:nvSpPr>
        <p:spPr>
          <a:xfrm>
            <a:off x="885825" y="599440"/>
            <a:ext cx="55029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sym typeface="+mn-ea"/>
              </a:rPr>
              <a:t>四、销售过程的业务核算</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687705" y="1372235"/>
            <a:ext cx="11033760" cy="4892675"/>
          </a:xfrm>
          <a:prstGeom prst="rect">
            <a:avLst/>
          </a:prstGeom>
          <a:noFill/>
        </p:spPr>
        <p:txBody>
          <a:bodyPr wrap="square" rtlCol="0">
            <a:spAutoFit/>
          </a:bodyPr>
          <a:lstStyle/>
          <a:p>
            <a:pPr algn="just">
              <a:lnSpc>
                <a:spcPct val="150000"/>
              </a:lnSpc>
            </a:pPr>
            <a:r>
              <a:rPr sz="1600" dirty="0">
                <a:solidFill>
                  <a:schemeClr val="tx1">
                    <a:lumMod val="65000"/>
                    <a:lumOff val="35000"/>
                  </a:schemeClr>
                </a:solidFill>
                <a:latin typeface="+mn-ea"/>
                <a:ea typeface="+mn-ea"/>
                <a:sym typeface="+mn-ea"/>
              </a:rPr>
              <a:t>3. 工作成果</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mn-ea"/>
                <a:ea typeface="+mn-ea"/>
                <a:sym typeface="+mn-ea"/>
              </a:rPr>
              <a:t>该笔业务应编制的会计分录如下。</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mn-ea"/>
                <a:ea typeface="+mn-ea"/>
                <a:sym typeface="+mn-ea"/>
              </a:rPr>
              <a:t>借：主营业务成本一曲奇饼干</a:t>
            </a:r>
            <a:r>
              <a:rPr lang="en-US" sz="1600" dirty="0">
                <a:solidFill>
                  <a:schemeClr val="tx1">
                    <a:lumMod val="65000"/>
                    <a:lumOff val="35000"/>
                  </a:schemeClr>
                </a:solidFill>
                <a:latin typeface="+mn-ea"/>
                <a:ea typeface="+mn-ea"/>
                <a:sym typeface="+mn-ea"/>
              </a:rPr>
              <a:t>           550 000</a:t>
            </a:r>
            <a:endParaRPr sz="1600" dirty="0">
              <a:solidFill>
                <a:schemeClr val="tx1">
                  <a:lumMod val="65000"/>
                  <a:lumOff val="35000"/>
                </a:schemeClr>
              </a:solidFill>
              <a:latin typeface="+mn-ea"/>
              <a:ea typeface="+mn-ea"/>
              <a:sym typeface="+mn-ea"/>
            </a:endParaRPr>
          </a:p>
          <a:p>
            <a:pPr algn="just">
              <a:lnSpc>
                <a:spcPct val="150000"/>
              </a:lnSpc>
            </a:pPr>
            <a:r>
              <a:rPr lang="en-US" sz="1600" dirty="0">
                <a:solidFill>
                  <a:schemeClr val="tx1">
                    <a:lumMod val="65000"/>
                    <a:lumOff val="35000"/>
                  </a:schemeClr>
                </a:solidFill>
                <a:latin typeface="+mn-ea"/>
                <a:ea typeface="+mn-ea"/>
                <a:sym typeface="+mn-ea"/>
              </a:rPr>
              <a:t>                </a:t>
            </a:r>
            <a:r>
              <a:rPr sz="1600" dirty="0">
                <a:solidFill>
                  <a:schemeClr val="tx1">
                    <a:lumMod val="65000"/>
                    <a:lumOff val="35000"/>
                  </a:schemeClr>
                </a:solidFill>
                <a:latin typeface="+mn-ea"/>
                <a:ea typeface="+mn-ea"/>
                <a:sym typeface="+mn-ea"/>
              </a:rPr>
              <a:t>—吐司面包</a:t>
            </a:r>
            <a:r>
              <a:rPr lang="en-US" sz="1600" dirty="0">
                <a:solidFill>
                  <a:schemeClr val="tx1">
                    <a:lumMod val="65000"/>
                    <a:lumOff val="35000"/>
                  </a:schemeClr>
                </a:solidFill>
                <a:latin typeface="+mn-ea"/>
                <a:ea typeface="+mn-ea"/>
                <a:sym typeface="+mn-ea"/>
              </a:rPr>
              <a:t>         1 036 440</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mn-ea"/>
                <a:ea typeface="+mn-ea"/>
                <a:sym typeface="+mn-ea"/>
              </a:rPr>
              <a:t>贷：库存商品一曲奇饼干</a:t>
            </a:r>
            <a:r>
              <a:rPr lang="en-US" sz="1600" dirty="0">
                <a:solidFill>
                  <a:schemeClr val="tx1">
                    <a:lumMod val="65000"/>
                    <a:lumOff val="35000"/>
                  </a:schemeClr>
                </a:solidFill>
                <a:latin typeface="+mn-ea"/>
                <a:ea typeface="+mn-ea"/>
                <a:sym typeface="+mn-ea"/>
              </a:rPr>
              <a:t>                   550 000</a:t>
            </a:r>
            <a:endParaRPr lang="en-US" sz="1600" dirty="0">
              <a:solidFill>
                <a:schemeClr val="tx1">
                  <a:lumMod val="65000"/>
                  <a:lumOff val="35000"/>
                </a:schemeClr>
              </a:solidFill>
              <a:latin typeface="+mn-ea"/>
              <a:ea typeface="+mn-ea"/>
              <a:sym typeface="+mn-ea"/>
            </a:endParaRPr>
          </a:p>
          <a:p>
            <a:pPr algn="just">
              <a:lnSpc>
                <a:spcPct val="150000"/>
              </a:lnSpc>
            </a:pPr>
            <a:r>
              <a:rPr lang="en-US" sz="1600" dirty="0">
                <a:solidFill>
                  <a:schemeClr val="tx1">
                    <a:lumMod val="65000"/>
                    <a:lumOff val="35000"/>
                  </a:schemeClr>
                </a:solidFill>
                <a:latin typeface="+mn-ea"/>
                <a:ea typeface="+mn-ea"/>
                <a:sym typeface="+mn-ea"/>
              </a:rPr>
              <a:t>            </a:t>
            </a:r>
            <a:r>
              <a:rPr sz="1600" dirty="0">
                <a:solidFill>
                  <a:schemeClr val="tx1">
                    <a:lumMod val="65000"/>
                    <a:lumOff val="35000"/>
                  </a:schemeClr>
                </a:solidFill>
                <a:latin typeface="+mn-ea"/>
                <a:ea typeface="+mn-ea"/>
                <a:sym typeface="+mn-ea"/>
              </a:rPr>
              <a:t>—吐司面包</a:t>
            </a:r>
            <a:r>
              <a:rPr lang="en-US" sz="1600" dirty="0">
                <a:solidFill>
                  <a:schemeClr val="tx1">
                    <a:lumMod val="65000"/>
                    <a:lumOff val="35000"/>
                  </a:schemeClr>
                </a:solidFill>
                <a:latin typeface="+mn-ea"/>
                <a:ea typeface="+mn-ea"/>
                <a:sym typeface="+mn-ea"/>
              </a:rPr>
              <a:t>                 1 036 440</a:t>
            </a:r>
            <a:endParaRPr lang="en-US"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mn-ea"/>
                <a:ea typeface="+mn-ea"/>
                <a:sym typeface="+mn-ea"/>
              </a:rPr>
              <a:t>例4-13: 销售商品支付相关税费的核算</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mn-ea"/>
                <a:ea typeface="+mn-ea"/>
                <a:sym typeface="+mn-ea"/>
              </a:rPr>
              <a:t>1. 资料</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mn-ea"/>
                <a:ea typeface="+mn-ea"/>
                <a:sym typeface="+mn-ea"/>
              </a:rPr>
              <a:t>北京百佳乐食品厂2020年12月发生以下业务。</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mn-ea"/>
                <a:ea typeface="+mn-ea"/>
                <a:sym typeface="+mn-ea"/>
              </a:rPr>
              <a:t>(1) 12月30日， 开出转账支票 一张给广告公司，支付 产品的广告制作费用12 000元。</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mn-ea"/>
                <a:ea typeface="+mn-ea"/>
                <a:sym typeface="+mn-ea"/>
              </a:rPr>
              <a:t>(2) 12月31日，计算本期销售 产品应交纳的 城市维护建设税和教育费附加，城建税的税率为7%, 教育费附加的征收比率按3%计算。</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mn-ea"/>
                <a:ea typeface="+mn-ea"/>
                <a:sym typeface="+mn-ea"/>
              </a:rPr>
              <a:t>(3) 12月31日，根据税收缴款书，开出转账支票支付本月城市维护建设税及教育费附加。</a:t>
            </a:r>
            <a:endParaRPr sz="1600" dirty="0">
              <a:solidFill>
                <a:schemeClr val="tx1">
                  <a:lumMod val="65000"/>
                  <a:lumOff val="35000"/>
                </a:schemeClr>
              </a:solidFill>
              <a:latin typeface="+mn-ea"/>
              <a:ea typeface="+mn-ea"/>
              <a:sym typeface="+mn-ea"/>
            </a:endParaRPr>
          </a:p>
        </p:txBody>
      </p:sp>
      <p:sp>
        <p:nvSpPr>
          <p:cNvPr id="25" name="文本框 2"/>
          <p:cNvSpPr txBox="1"/>
          <p:nvPr/>
        </p:nvSpPr>
        <p:spPr>
          <a:xfrm>
            <a:off x="885825" y="599440"/>
            <a:ext cx="55029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sym typeface="+mn-ea"/>
              </a:rPr>
              <a:t>四、销售过程的业务核算</a:t>
            </a:r>
            <a:endParaRPr lang="zh-CN" altLang="en-US" sz="2600" dirty="0">
              <a:latin typeface="黑体" panose="02010609060101010101" charset="-122"/>
              <a:ea typeface="黑体" panose="02010609060101010101" charset="-122"/>
            </a:endParaRPr>
          </a:p>
        </p:txBody>
      </p:sp>
      <p:pic>
        <p:nvPicPr>
          <p:cNvPr id="4" name="图片 3"/>
          <p:cNvPicPr>
            <a:picLocks noChangeAspect="1"/>
          </p:cNvPicPr>
          <p:nvPr/>
        </p:nvPicPr>
        <p:blipFill>
          <a:blip r:embed="rId1"/>
          <a:stretch>
            <a:fillRect/>
          </a:stretch>
        </p:blipFill>
        <p:spPr>
          <a:xfrm>
            <a:off x="7850505" y="1372235"/>
            <a:ext cx="2658745" cy="31946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687705" y="1296035"/>
            <a:ext cx="11033760" cy="5262245"/>
          </a:xfrm>
          <a:prstGeom prst="rect">
            <a:avLst/>
          </a:prstGeom>
          <a:noFill/>
        </p:spPr>
        <p:txBody>
          <a:bodyPr wrap="square" rtlCol="0">
            <a:spAutoFit/>
          </a:bodyPr>
          <a:lstStyle/>
          <a:p>
            <a:pPr algn="just">
              <a:lnSpc>
                <a:spcPct val="150000"/>
              </a:lnSpc>
            </a:pPr>
            <a:r>
              <a:rPr sz="1600" dirty="0">
                <a:solidFill>
                  <a:schemeClr val="tx1">
                    <a:lumMod val="65000"/>
                    <a:lumOff val="35000"/>
                  </a:schemeClr>
                </a:solidFill>
                <a:latin typeface="+mn-ea"/>
                <a:ea typeface="+mn-ea"/>
                <a:sym typeface="+mn-ea"/>
              </a:rPr>
              <a:t>2. 工作行动</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mn-ea"/>
                <a:ea typeface="+mn-ea"/>
                <a:sym typeface="+mn-ea"/>
              </a:rPr>
              <a:t>业务(1):</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Calibri" panose="020F0502020204030204" pitchFamily="34" charset="0"/>
                <a:ea typeface="+mn-ea"/>
                <a:sym typeface="+mn-ea"/>
              </a:rPr>
              <a:t>①</a:t>
            </a:r>
            <a:r>
              <a:rPr lang="en-US" sz="1600" dirty="0">
                <a:solidFill>
                  <a:schemeClr val="tx1">
                    <a:lumMod val="65000"/>
                    <a:lumOff val="35000"/>
                  </a:schemeClr>
                </a:solidFill>
                <a:latin typeface="Calibri" panose="020F0502020204030204" pitchFamily="34" charset="0"/>
                <a:ea typeface="+mn-ea"/>
                <a:sym typeface="+mn-ea"/>
              </a:rPr>
              <a:t> </a:t>
            </a:r>
            <a:r>
              <a:rPr sz="1600" dirty="0">
                <a:solidFill>
                  <a:schemeClr val="tx1">
                    <a:lumMod val="65000"/>
                    <a:lumOff val="35000"/>
                  </a:schemeClr>
                </a:solidFill>
                <a:latin typeface="+mn-ea"/>
                <a:ea typeface="+mn-ea"/>
                <a:sym typeface="+mn-ea"/>
              </a:rPr>
              <a:t>审核该笔业务相关的原始凭证：支票存根和发票。</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Calibri" panose="020F0502020204030204" pitchFamily="34" charset="0"/>
                <a:ea typeface="+mn-ea"/>
                <a:sym typeface="+mn-ea"/>
              </a:rPr>
              <a:t>②</a:t>
            </a:r>
            <a:r>
              <a:rPr lang="en-US" sz="1600" dirty="0">
                <a:solidFill>
                  <a:schemeClr val="tx1">
                    <a:lumMod val="65000"/>
                    <a:lumOff val="35000"/>
                  </a:schemeClr>
                </a:solidFill>
                <a:latin typeface="Calibri" panose="020F0502020204030204" pitchFamily="34" charset="0"/>
                <a:ea typeface="+mn-ea"/>
                <a:sym typeface="+mn-ea"/>
              </a:rPr>
              <a:t> </a:t>
            </a:r>
            <a:r>
              <a:rPr sz="1600" dirty="0">
                <a:solidFill>
                  <a:schemeClr val="tx1">
                    <a:lumMod val="65000"/>
                    <a:lumOff val="35000"/>
                  </a:schemeClr>
                </a:solidFill>
                <a:latin typeface="+mn-ea"/>
                <a:ea typeface="+mn-ea"/>
                <a:sym typeface="+mn-ea"/>
              </a:rPr>
              <a:t>分析： 该笔业务涉及 “销售费用 ” 和“ 银行存款＂ 账户，广告费属千销售费用，支付广告费增加的销售费用计入“销售费用”账户的借方;同时减少的存款计入“银行存款”账户的贷方。</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mn-ea"/>
                <a:ea typeface="+mn-ea"/>
                <a:sym typeface="+mn-ea"/>
              </a:rPr>
              <a:t>③编制记账凭证:该笔业务需要编制付款凭证。</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mn-ea"/>
                <a:ea typeface="+mn-ea"/>
                <a:sym typeface="+mn-ea"/>
              </a:rPr>
              <a:t>业务(2):</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mn-ea"/>
                <a:ea typeface="+mn-ea"/>
                <a:sym typeface="+mn-ea"/>
              </a:rPr>
              <a:t>①审核该笔业务相关的原始凭证:税费计算单。</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mn-ea"/>
                <a:ea typeface="+mn-ea"/>
                <a:sym typeface="+mn-ea"/>
              </a:rPr>
              <a:t>②分析:该笔业务涉及“税金及附加”和“应交税费”账户，销售商品应交纳的城市维护建设税和教育费附加，计入“税金及附加”账户的借方;尚未交纳的税费导致企业负债增加，计入“应交税费”账户的贷方。</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mn-ea"/>
                <a:ea typeface="+mn-ea"/>
                <a:sym typeface="+mn-ea"/>
              </a:rPr>
              <a:t>税费的计算如下。</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mn-ea"/>
                <a:ea typeface="+mn-ea"/>
                <a:sym typeface="+mn-ea"/>
              </a:rPr>
              <a:t>本月增值税销项税额=104 000+ 136 500+99 840=340 340 (元）；</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mn-ea"/>
                <a:ea typeface="+mn-ea"/>
                <a:sym typeface="+mn-ea"/>
              </a:rPr>
              <a:t>本月增值税进项税额=520+27 170+38 350=66 040 (元）；</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mn-ea"/>
                <a:ea typeface="+mn-ea"/>
                <a:sym typeface="+mn-ea"/>
              </a:rPr>
              <a:t>本月应交增值税=340 340-66 040=274 300 (元）；</a:t>
            </a:r>
            <a:endParaRPr sz="1600" dirty="0">
              <a:solidFill>
                <a:schemeClr val="tx1">
                  <a:lumMod val="65000"/>
                  <a:lumOff val="35000"/>
                </a:schemeClr>
              </a:solidFill>
              <a:latin typeface="+mn-ea"/>
              <a:ea typeface="+mn-ea"/>
              <a:sym typeface="+mn-ea"/>
            </a:endParaRPr>
          </a:p>
        </p:txBody>
      </p:sp>
      <p:sp>
        <p:nvSpPr>
          <p:cNvPr id="25" name="文本框 2"/>
          <p:cNvSpPr txBox="1"/>
          <p:nvPr/>
        </p:nvSpPr>
        <p:spPr>
          <a:xfrm>
            <a:off x="885825" y="599440"/>
            <a:ext cx="55029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sym typeface="+mn-ea"/>
              </a:rPr>
              <a:t>四、销售过程的业务核算</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687705" y="1296035"/>
            <a:ext cx="11033760" cy="5262245"/>
          </a:xfrm>
          <a:prstGeom prst="rect">
            <a:avLst/>
          </a:prstGeom>
          <a:noFill/>
        </p:spPr>
        <p:txBody>
          <a:bodyPr wrap="square" rtlCol="0">
            <a:spAutoFit/>
          </a:bodyPr>
          <a:lstStyle/>
          <a:p>
            <a:pPr algn="just">
              <a:lnSpc>
                <a:spcPct val="150000"/>
              </a:lnSpc>
            </a:pPr>
            <a:r>
              <a:rPr sz="1600" dirty="0">
                <a:solidFill>
                  <a:schemeClr val="tx1">
                    <a:lumMod val="65000"/>
                    <a:lumOff val="35000"/>
                  </a:schemeClr>
                </a:solidFill>
                <a:latin typeface="+mn-ea"/>
                <a:ea typeface="+mn-ea"/>
                <a:sym typeface="+mn-ea"/>
              </a:rPr>
              <a:t>本月应交城建税=274 300 X 7%= 19 201 (元）；</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mn-ea"/>
                <a:ea typeface="+mn-ea"/>
                <a:sym typeface="+mn-ea"/>
              </a:rPr>
              <a:t>本月应交教育费附加=274 300 X 3%=8 229 (元）。</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mn-ea"/>
                <a:ea typeface="+mn-ea"/>
                <a:sym typeface="+mn-ea"/>
              </a:rPr>
              <a:t>（说明：企业本月没有应缴消费税）</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Calibri" panose="020F0502020204030204" pitchFamily="34" charset="0"/>
                <a:ea typeface="+mn-ea"/>
                <a:sym typeface="+mn-ea"/>
              </a:rPr>
              <a:t>①</a:t>
            </a:r>
            <a:r>
              <a:rPr lang="en-US" sz="1600" dirty="0">
                <a:solidFill>
                  <a:schemeClr val="tx1">
                    <a:lumMod val="65000"/>
                    <a:lumOff val="35000"/>
                  </a:schemeClr>
                </a:solidFill>
                <a:latin typeface="Calibri" panose="020F0502020204030204" pitchFamily="34" charset="0"/>
                <a:ea typeface="+mn-ea"/>
                <a:sym typeface="+mn-ea"/>
              </a:rPr>
              <a:t> </a:t>
            </a:r>
            <a:r>
              <a:rPr sz="1600" dirty="0">
                <a:solidFill>
                  <a:schemeClr val="tx1">
                    <a:lumMod val="65000"/>
                    <a:lumOff val="35000"/>
                  </a:schemeClr>
                </a:solidFill>
                <a:latin typeface="+mn-ea"/>
                <a:ea typeface="+mn-ea"/>
                <a:sym typeface="+mn-ea"/>
              </a:rPr>
              <a:t>编制记账凭证：该笔业务需要编制转账凭证。</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mn-ea"/>
                <a:ea typeface="+mn-ea"/>
                <a:sym typeface="+mn-ea"/>
              </a:rPr>
              <a:t>业务(3):</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mn-ea"/>
                <a:ea typeface="+mn-ea"/>
                <a:sym typeface="+mn-ea"/>
              </a:rPr>
              <a:t>心审核该笔业务相关的原始凭证：税收缴款书和支票存根。</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Calibri" panose="020F0502020204030204" pitchFamily="34" charset="0"/>
                <a:ea typeface="+mn-ea"/>
                <a:sym typeface="+mn-ea"/>
              </a:rPr>
              <a:t>②</a:t>
            </a:r>
            <a:r>
              <a:rPr lang="en-US" sz="1600" dirty="0">
                <a:solidFill>
                  <a:schemeClr val="tx1">
                    <a:lumMod val="65000"/>
                    <a:lumOff val="35000"/>
                  </a:schemeClr>
                </a:solidFill>
                <a:latin typeface="Calibri" panose="020F0502020204030204" pitchFamily="34" charset="0"/>
                <a:ea typeface="+mn-ea"/>
                <a:sym typeface="+mn-ea"/>
              </a:rPr>
              <a:t> </a:t>
            </a:r>
            <a:r>
              <a:rPr sz="1600" dirty="0">
                <a:solidFill>
                  <a:schemeClr val="tx1">
                    <a:lumMod val="65000"/>
                    <a:lumOff val="35000"/>
                  </a:schemeClr>
                </a:solidFill>
                <a:latin typeface="+mn-ea"/>
                <a:ea typeface="+mn-ea"/>
                <a:sym typeface="+mn-ea"/>
              </a:rPr>
              <a:t>分析： 企业实际交纳税费时， 减少的负债计入 “ 应交税费＂ 账户的借方；同时减少的存款计入 “ 银行存款＂ 账户的贷方。</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Calibri" panose="020F0502020204030204" pitchFamily="34" charset="0"/>
                <a:ea typeface="+mn-ea"/>
                <a:sym typeface="+mn-ea"/>
              </a:rPr>
              <a:t>③</a:t>
            </a:r>
            <a:r>
              <a:rPr lang="en-US" sz="1600" dirty="0">
                <a:solidFill>
                  <a:schemeClr val="tx1">
                    <a:lumMod val="65000"/>
                    <a:lumOff val="35000"/>
                  </a:schemeClr>
                </a:solidFill>
                <a:latin typeface="Calibri" panose="020F0502020204030204" pitchFamily="34" charset="0"/>
                <a:ea typeface="+mn-ea"/>
                <a:sym typeface="+mn-ea"/>
              </a:rPr>
              <a:t> </a:t>
            </a:r>
            <a:r>
              <a:rPr sz="1600" dirty="0">
                <a:solidFill>
                  <a:schemeClr val="tx1">
                    <a:lumMod val="65000"/>
                    <a:lumOff val="35000"/>
                  </a:schemeClr>
                </a:solidFill>
                <a:latin typeface="+mn-ea"/>
                <a:ea typeface="+mn-ea"/>
                <a:sym typeface="+mn-ea"/>
              </a:rPr>
              <a:t>编制记账凭证：该笔业务需要编制付款凭证。</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mn-ea"/>
                <a:ea typeface="+mn-ea"/>
                <a:sym typeface="+mn-ea"/>
              </a:rPr>
              <a:t>3. 工作成果</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mn-ea"/>
                <a:ea typeface="+mn-ea"/>
                <a:sym typeface="+mn-ea"/>
              </a:rPr>
              <a:t>业务(1)应编制的会计分录如下。</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mn-ea"/>
                <a:ea typeface="+mn-ea"/>
                <a:sym typeface="+mn-ea"/>
              </a:rPr>
              <a:t>借：销售费用一广告费</a:t>
            </a:r>
            <a:r>
              <a:rPr lang="en-US" sz="1600" dirty="0">
                <a:solidFill>
                  <a:schemeClr val="tx1">
                    <a:lumMod val="65000"/>
                    <a:lumOff val="35000"/>
                  </a:schemeClr>
                </a:solidFill>
                <a:latin typeface="+mn-ea"/>
                <a:ea typeface="+mn-ea"/>
                <a:sym typeface="+mn-ea"/>
              </a:rPr>
              <a:t>        12 000</a:t>
            </a:r>
            <a:endParaRPr sz="1600" dirty="0">
              <a:solidFill>
                <a:schemeClr val="tx1">
                  <a:lumMod val="65000"/>
                  <a:lumOff val="35000"/>
                </a:schemeClr>
              </a:solidFill>
              <a:latin typeface="+mn-ea"/>
              <a:ea typeface="+mn-ea"/>
              <a:sym typeface="+mn-ea"/>
            </a:endParaRPr>
          </a:p>
          <a:p>
            <a:pPr algn="just">
              <a:lnSpc>
                <a:spcPct val="150000"/>
              </a:lnSpc>
            </a:pPr>
            <a:r>
              <a:rPr lang="en-US" sz="1600" dirty="0">
                <a:solidFill>
                  <a:schemeClr val="tx1">
                    <a:lumMod val="65000"/>
                    <a:lumOff val="35000"/>
                  </a:schemeClr>
                </a:solidFill>
                <a:latin typeface="+mn-ea"/>
                <a:ea typeface="+mn-ea"/>
                <a:sym typeface="+mn-ea"/>
              </a:rPr>
              <a:t>    </a:t>
            </a:r>
            <a:r>
              <a:rPr sz="1600" dirty="0">
                <a:solidFill>
                  <a:schemeClr val="tx1">
                    <a:lumMod val="65000"/>
                    <a:lumOff val="35000"/>
                  </a:schemeClr>
                </a:solidFill>
                <a:latin typeface="+mn-ea"/>
                <a:ea typeface="+mn-ea"/>
                <a:sym typeface="+mn-ea"/>
              </a:rPr>
              <a:t>贷：银行存款</a:t>
            </a:r>
            <a:r>
              <a:rPr lang="en-US" sz="1600" dirty="0">
                <a:solidFill>
                  <a:schemeClr val="tx1">
                    <a:lumMod val="65000"/>
                    <a:lumOff val="35000"/>
                  </a:schemeClr>
                </a:solidFill>
                <a:latin typeface="+mn-ea"/>
                <a:ea typeface="+mn-ea"/>
                <a:sym typeface="+mn-ea"/>
              </a:rPr>
              <a:t>                </a:t>
            </a:r>
            <a:r>
              <a:rPr sz="1600" dirty="0">
                <a:solidFill>
                  <a:schemeClr val="tx1">
                    <a:lumMod val="65000"/>
                    <a:lumOff val="35000"/>
                  </a:schemeClr>
                </a:solidFill>
                <a:latin typeface="+mn-ea"/>
                <a:ea typeface="+mn-ea"/>
                <a:sym typeface="+mn-ea"/>
              </a:rPr>
              <a:t>12 000</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mn-ea"/>
                <a:ea typeface="+mn-ea"/>
                <a:sym typeface="+mn-ea"/>
              </a:rPr>
              <a:t>业务(2)应编制的会计分录如下。</a:t>
            </a:r>
            <a:endParaRPr sz="1600" dirty="0">
              <a:solidFill>
                <a:schemeClr val="tx1">
                  <a:lumMod val="65000"/>
                  <a:lumOff val="35000"/>
                </a:schemeClr>
              </a:solidFill>
              <a:latin typeface="+mn-ea"/>
              <a:ea typeface="+mn-ea"/>
              <a:sym typeface="+mn-ea"/>
            </a:endParaRPr>
          </a:p>
        </p:txBody>
      </p:sp>
      <p:sp>
        <p:nvSpPr>
          <p:cNvPr id="25" name="文本框 2"/>
          <p:cNvSpPr txBox="1"/>
          <p:nvPr/>
        </p:nvSpPr>
        <p:spPr>
          <a:xfrm>
            <a:off x="885825" y="599440"/>
            <a:ext cx="55029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sym typeface="+mn-ea"/>
              </a:rPr>
              <a:t>四、销售过程的业务核算</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611505" y="2515235"/>
            <a:ext cx="11033760" cy="3046095"/>
          </a:xfrm>
          <a:prstGeom prst="rect">
            <a:avLst/>
          </a:prstGeom>
          <a:noFill/>
        </p:spPr>
        <p:txBody>
          <a:bodyPr wrap="square" rtlCol="0">
            <a:spAutoFit/>
          </a:bodyPr>
          <a:lstStyle/>
          <a:p>
            <a:pPr algn="just">
              <a:lnSpc>
                <a:spcPct val="150000"/>
              </a:lnSpc>
            </a:pPr>
            <a:r>
              <a:rPr sz="1600" dirty="0">
                <a:solidFill>
                  <a:schemeClr val="tx1">
                    <a:lumMod val="65000"/>
                    <a:lumOff val="35000"/>
                  </a:schemeClr>
                </a:solidFill>
                <a:latin typeface="+mn-ea"/>
                <a:ea typeface="+mn-ea"/>
                <a:sym typeface="+mn-ea"/>
              </a:rPr>
              <a:t>借：税金及附加一城市维护建设税</a:t>
            </a:r>
            <a:r>
              <a:rPr lang="en-US" sz="1600" dirty="0">
                <a:solidFill>
                  <a:schemeClr val="tx1">
                    <a:lumMod val="65000"/>
                    <a:lumOff val="35000"/>
                  </a:schemeClr>
                </a:solidFill>
                <a:latin typeface="+mn-ea"/>
                <a:ea typeface="+mn-ea"/>
                <a:sym typeface="+mn-ea"/>
              </a:rPr>
              <a:t>             19 201</a:t>
            </a:r>
            <a:endParaRPr sz="1600" dirty="0">
              <a:solidFill>
                <a:schemeClr val="tx1">
                  <a:lumMod val="65000"/>
                  <a:lumOff val="35000"/>
                </a:schemeClr>
              </a:solidFill>
              <a:latin typeface="+mn-ea"/>
              <a:ea typeface="+mn-ea"/>
              <a:sym typeface="+mn-ea"/>
            </a:endParaRPr>
          </a:p>
          <a:p>
            <a:pPr algn="just">
              <a:lnSpc>
                <a:spcPct val="150000"/>
              </a:lnSpc>
            </a:pPr>
            <a:r>
              <a:rPr lang="en-US" sz="1600" dirty="0">
                <a:solidFill>
                  <a:schemeClr val="tx1">
                    <a:lumMod val="65000"/>
                    <a:lumOff val="35000"/>
                  </a:schemeClr>
                </a:solidFill>
                <a:latin typeface="+mn-ea"/>
                <a:ea typeface="+mn-ea"/>
                <a:sym typeface="+mn-ea"/>
              </a:rPr>
              <a:t>              </a:t>
            </a:r>
            <a:r>
              <a:rPr sz="1600" dirty="0">
                <a:solidFill>
                  <a:schemeClr val="tx1">
                    <a:lumMod val="65000"/>
                    <a:lumOff val="35000"/>
                  </a:schemeClr>
                </a:solidFill>
                <a:latin typeface="+mn-ea"/>
                <a:ea typeface="+mn-ea"/>
                <a:sym typeface="+mn-ea"/>
              </a:rPr>
              <a:t>一</a:t>
            </a:r>
            <a:r>
              <a:rPr sz="1600" dirty="0">
                <a:solidFill>
                  <a:schemeClr val="tx1">
                    <a:lumMod val="65000"/>
                    <a:lumOff val="35000"/>
                  </a:schemeClr>
                </a:solidFill>
                <a:latin typeface="+mn-ea"/>
                <a:ea typeface="+mn-ea"/>
                <a:sym typeface="+mn-ea"/>
              </a:rPr>
              <a:t>教育费附加</a:t>
            </a:r>
            <a:r>
              <a:rPr lang="en-US" sz="1600" dirty="0">
                <a:solidFill>
                  <a:schemeClr val="tx1">
                    <a:lumMod val="65000"/>
                    <a:lumOff val="35000"/>
                  </a:schemeClr>
                </a:solidFill>
                <a:latin typeface="+mn-ea"/>
                <a:ea typeface="+mn-ea"/>
                <a:sym typeface="+mn-ea"/>
              </a:rPr>
              <a:t>                  8 229</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mn-ea"/>
                <a:ea typeface="+mn-ea"/>
                <a:sym typeface="+mn-ea"/>
              </a:rPr>
              <a:t>贷：应交税费一应交城市维护建设税</a:t>
            </a:r>
            <a:r>
              <a:rPr lang="en-US" sz="1600" dirty="0">
                <a:solidFill>
                  <a:schemeClr val="tx1">
                    <a:lumMod val="65000"/>
                    <a:lumOff val="35000"/>
                  </a:schemeClr>
                </a:solidFill>
                <a:latin typeface="+mn-ea"/>
                <a:ea typeface="+mn-ea"/>
                <a:sym typeface="+mn-ea"/>
              </a:rPr>
              <a:t>               19 201</a:t>
            </a:r>
            <a:endParaRPr sz="1600" dirty="0">
              <a:solidFill>
                <a:schemeClr val="tx1">
                  <a:lumMod val="65000"/>
                  <a:lumOff val="35000"/>
                </a:schemeClr>
              </a:solidFill>
              <a:latin typeface="+mn-ea"/>
              <a:ea typeface="+mn-ea"/>
              <a:sym typeface="+mn-ea"/>
            </a:endParaRPr>
          </a:p>
          <a:p>
            <a:pPr algn="just">
              <a:lnSpc>
                <a:spcPct val="150000"/>
              </a:lnSpc>
            </a:pPr>
            <a:r>
              <a:rPr lang="en-US" sz="1600" dirty="0">
                <a:solidFill>
                  <a:schemeClr val="tx1">
                    <a:lumMod val="65000"/>
                    <a:lumOff val="35000"/>
                  </a:schemeClr>
                </a:solidFill>
                <a:latin typeface="+mn-ea"/>
                <a:ea typeface="+mn-ea"/>
                <a:sym typeface="+mn-ea"/>
              </a:rPr>
              <a:t>            </a:t>
            </a:r>
            <a:r>
              <a:rPr sz="1600" dirty="0">
                <a:solidFill>
                  <a:schemeClr val="tx1">
                    <a:lumMod val="65000"/>
                    <a:lumOff val="35000"/>
                  </a:schemeClr>
                </a:solidFill>
                <a:latin typeface="+mn-ea"/>
                <a:ea typeface="+mn-ea"/>
                <a:sym typeface="+mn-ea"/>
              </a:rPr>
              <a:t>—应交教育费附加</a:t>
            </a:r>
            <a:r>
              <a:rPr lang="en-US" sz="1600" dirty="0">
                <a:solidFill>
                  <a:schemeClr val="tx1">
                    <a:lumMod val="65000"/>
                    <a:lumOff val="35000"/>
                  </a:schemeClr>
                </a:solidFill>
                <a:latin typeface="+mn-ea"/>
                <a:ea typeface="+mn-ea"/>
                <a:sym typeface="+mn-ea"/>
              </a:rPr>
              <a:t>                    8 229</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mn-ea"/>
                <a:ea typeface="+mn-ea"/>
                <a:sym typeface="+mn-ea"/>
              </a:rPr>
              <a:t>业务(3)应编制的会计分录如下。</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mn-ea"/>
                <a:ea typeface="+mn-ea"/>
                <a:sym typeface="+mn-ea"/>
              </a:rPr>
              <a:t>借：应交税费一应交城市维护建设税</a:t>
            </a:r>
            <a:r>
              <a:rPr lang="en-US" sz="1600" dirty="0">
                <a:solidFill>
                  <a:schemeClr val="tx1">
                    <a:lumMod val="65000"/>
                    <a:lumOff val="35000"/>
                  </a:schemeClr>
                </a:solidFill>
                <a:latin typeface="+mn-ea"/>
                <a:ea typeface="+mn-ea"/>
                <a:sym typeface="+mn-ea"/>
              </a:rPr>
              <a:t>               19 201</a:t>
            </a:r>
            <a:endParaRPr sz="1600" dirty="0">
              <a:solidFill>
                <a:schemeClr val="tx1">
                  <a:lumMod val="65000"/>
                  <a:lumOff val="35000"/>
                </a:schemeClr>
              </a:solidFill>
              <a:latin typeface="+mn-ea"/>
              <a:ea typeface="+mn-ea"/>
              <a:sym typeface="+mn-ea"/>
            </a:endParaRPr>
          </a:p>
          <a:p>
            <a:pPr algn="just">
              <a:lnSpc>
                <a:spcPct val="150000"/>
              </a:lnSpc>
            </a:pPr>
            <a:r>
              <a:rPr lang="en-US" sz="1600" dirty="0">
                <a:solidFill>
                  <a:schemeClr val="tx1">
                    <a:lumMod val="65000"/>
                    <a:lumOff val="35000"/>
                  </a:schemeClr>
                </a:solidFill>
                <a:latin typeface="+mn-ea"/>
                <a:ea typeface="+mn-ea"/>
                <a:sym typeface="+mn-ea"/>
              </a:rPr>
              <a:t>            </a:t>
            </a:r>
            <a:r>
              <a:rPr sz="1600" dirty="0">
                <a:solidFill>
                  <a:schemeClr val="tx1">
                    <a:lumMod val="65000"/>
                    <a:lumOff val="35000"/>
                  </a:schemeClr>
                </a:solidFill>
                <a:latin typeface="+mn-ea"/>
                <a:ea typeface="+mn-ea"/>
                <a:sym typeface="+mn-ea"/>
              </a:rPr>
              <a:t>—应交教育费附加</a:t>
            </a:r>
            <a:r>
              <a:rPr lang="en-US" sz="1600" dirty="0">
                <a:solidFill>
                  <a:schemeClr val="tx1">
                    <a:lumMod val="65000"/>
                    <a:lumOff val="35000"/>
                  </a:schemeClr>
                </a:solidFill>
                <a:latin typeface="+mn-ea"/>
                <a:ea typeface="+mn-ea"/>
                <a:sym typeface="+mn-ea"/>
              </a:rPr>
              <a:t>                    8 229</a:t>
            </a:r>
            <a:endParaRPr sz="1600" dirty="0">
              <a:solidFill>
                <a:schemeClr val="tx1">
                  <a:lumMod val="65000"/>
                  <a:lumOff val="35000"/>
                </a:schemeClr>
              </a:solidFill>
              <a:latin typeface="+mn-ea"/>
              <a:ea typeface="+mn-ea"/>
              <a:sym typeface="+mn-ea"/>
            </a:endParaRPr>
          </a:p>
          <a:p>
            <a:pPr algn="just">
              <a:lnSpc>
                <a:spcPct val="150000"/>
              </a:lnSpc>
            </a:pPr>
            <a:r>
              <a:rPr sz="1600" dirty="0">
                <a:solidFill>
                  <a:schemeClr val="tx1">
                    <a:lumMod val="65000"/>
                    <a:lumOff val="35000"/>
                  </a:schemeClr>
                </a:solidFill>
                <a:latin typeface="+mn-ea"/>
                <a:ea typeface="+mn-ea"/>
                <a:sym typeface="+mn-ea"/>
              </a:rPr>
              <a:t>贷：银行存款</a:t>
            </a:r>
            <a:r>
              <a:rPr lang="en-US" sz="1600" dirty="0">
                <a:solidFill>
                  <a:schemeClr val="tx1">
                    <a:lumMod val="65000"/>
                    <a:lumOff val="35000"/>
                  </a:schemeClr>
                </a:solidFill>
                <a:latin typeface="+mn-ea"/>
                <a:ea typeface="+mn-ea"/>
                <a:sym typeface="+mn-ea"/>
              </a:rPr>
              <a:t>                                       27 430</a:t>
            </a:r>
            <a:endParaRPr lang="en-US" sz="1600" dirty="0">
              <a:solidFill>
                <a:schemeClr val="tx1">
                  <a:lumMod val="65000"/>
                  <a:lumOff val="35000"/>
                </a:schemeClr>
              </a:solidFill>
              <a:latin typeface="+mn-ea"/>
              <a:ea typeface="+mn-ea"/>
              <a:sym typeface="+mn-ea"/>
            </a:endParaRPr>
          </a:p>
        </p:txBody>
      </p:sp>
      <p:sp>
        <p:nvSpPr>
          <p:cNvPr id="25" name="文本框 2"/>
          <p:cNvSpPr txBox="1"/>
          <p:nvPr/>
        </p:nvSpPr>
        <p:spPr>
          <a:xfrm>
            <a:off x="885825" y="599440"/>
            <a:ext cx="55029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sym typeface="+mn-ea"/>
              </a:rPr>
              <a:t>四、销售过程的业务核算</a:t>
            </a:r>
            <a:endParaRPr lang="zh-CN" altLang="en-US" sz="2600" dirty="0">
              <a:latin typeface="黑体" panose="02010609060101010101" charset="-122"/>
              <a:ea typeface="黑体" panose="02010609060101010101" charset="-122"/>
            </a:endParaRPr>
          </a:p>
        </p:txBody>
      </p:sp>
      <p:pic>
        <p:nvPicPr>
          <p:cNvPr id="2" name="图片 1"/>
          <p:cNvPicPr>
            <a:picLocks noChangeAspect="1"/>
          </p:cNvPicPr>
          <p:nvPr/>
        </p:nvPicPr>
        <p:blipFill>
          <a:blip r:embed="rId1"/>
          <a:stretch>
            <a:fillRect/>
          </a:stretch>
        </p:blipFill>
        <p:spPr>
          <a:xfrm>
            <a:off x="7244080" y="2144395"/>
            <a:ext cx="3901440" cy="39014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451485" y="1510030"/>
            <a:ext cx="5187950" cy="4939030"/>
          </a:xfrm>
          <a:prstGeom prst="rect">
            <a:avLst/>
          </a:prstGeom>
          <a:noFill/>
        </p:spPr>
        <p:txBody>
          <a:bodyPr wrap="square" rtlCol="0">
            <a:spAutoFit/>
          </a:bodyPr>
          <a:lstStyle/>
          <a:p>
            <a:pPr>
              <a:lnSpc>
                <a:spcPct val="150000"/>
              </a:lnSpc>
            </a:pPr>
            <a:r>
              <a:rPr lang="en-US" sz="1800" b="1" spc="300" dirty="0" smtClean="0">
                <a:solidFill>
                  <a:schemeClr val="tx2"/>
                </a:solidFill>
                <a:latin typeface="黑体" panose="02010609060101010101" charset="-122"/>
                <a:ea typeface="黑体" panose="02010609060101010101" charset="-122"/>
              </a:rPr>
              <a:t>（一）利润构成和分配的核算内容</a:t>
            </a:r>
            <a:endParaRPr lang="en-US" sz="1800" b="1"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利润是指企业在一定会计期间的经营成果，它是企业一定会计期间的收入与费用相抵后的余额。当收入大于费用时，其差额表现为利润；反之，当收入小于费用时，其差额表现为亏损。企业取得利润或发生亏损直接反映了企业的经营业绩和管理水平，因此利润指标是一个非常重要的财务指标。利润核算的主要内容是计算企业一定会计期间的利润（或亏损），并对实现的利润进行分配。利润核算的关键是正确计算企业在一定会计期间内实现的收入和发生的费用，通过收入与费用的配比来确定该会计期间的利润或亏损数额。</a:t>
            </a:r>
            <a:endParaRPr lang="en-US" sz="1600" spc="300" dirty="0" smtClean="0">
              <a:solidFill>
                <a:schemeClr val="tx2"/>
              </a:solidFill>
              <a:latin typeface="黑体" panose="02010609060101010101" charset="-122"/>
              <a:ea typeface="黑体" panose="02010609060101010101" charset="-122"/>
            </a:endParaRPr>
          </a:p>
        </p:txBody>
      </p:sp>
      <p:sp>
        <p:nvSpPr>
          <p:cNvPr id="25" name="文本框 2"/>
          <p:cNvSpPr txBox="1"/>
          <p:nvPr/>
        </p:nvSpPr>
        <p:spPr>
          <a:xfrm>
            <a:off x="899795" y="599440"/>
            <a:ext cx="473900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五、利润构成和分配的核算</a:t>
            </a:r>
            <a:endParaRPr lang="zh-CN" altLang="en-US" sz="2600" dirty="0">
              <a:latin typeface="黑体" panose="02010609060101010101" charset="-122"/>
              <a:ea typeface="黑体" panose="02010609060101010101" charset="-122"/>
            </a:endParaRPr>
          </a:p>
        </p:txBody>
      </p:sp>
      <p:pic>
        <p:nvPicPr>
          <p:cNvPr id="2" name="图片 1"/>
          <p:cNvPicPr>
            <a:picLocks noChangeAspect="1"/>
          </p:cNvPicPr>
          <p:nvPr/>
        </p:nvPicPr>
        <p:blipFill>
          <a:blip r:embed="rId1"/>
          <a:stretch>
            <a:fillRect/>
          </a:stretch>
        </p:blipFill>
        <p:spPr>
          <a:xfrm>
            <a:off x="5895975" y="2179320"/>
            <a:ext cx="5806440" cy="34016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742632" y="1892935"/>
            <a:ext cx="4548505" cy="3794760"/>
            <a:chOff x="974348" y="2451959"/>
            <a:chExt cx="4548505" cy="3794760"/>
          </a:xfrm>
        </p:grpSpPr>
        <p:sp>
          <p:nvSpPr>
            <p:cNvPr id="83" name="TextBox 82"/>
            <p:cNvSpPr txBox="1"/>
            <p:nvPr/>
          </p:nvSpPr>
          <p:spPr>
            <a:xfrm>
              <a:off x="974348" y="2451959"/>
              <a:ext cx="4548505" cy="460375"/>
            </a:xfrm>
            <a:prstGeom prst="rect">
              <a:avLst/>
            </a:prstGeom>
            <a:noFill/>
          </p:spPr>
          <p:txBody>
            <a:bodyPr wrap="square" rtlCol="0">
              <a:spAutoFit/>
            </a:bodyPr>
            <a:lstStyle/>
            <a:p>
              <a:r>
                <a:rPr lang="en-US" sz="2400" b="1" spc="300" dirty="0" smtClean="0">
                  <a:solidFill>
                    <a:schemeClr val="tx2"/>
                  </a:solidFill>
                  <a:latin typeface="+mn-ea"/>
                  <a:ea typeface="黑体" panose="02010609060101010101" charset="-122"/>
                </a:rPr>
                <a:t>（一）按经济业务内容分类</a:t>
              </a:r>
              <a:endParaRPr lang="en-US" sz="2400" b="1" spc="300" dirty="0" smtClean="0">
                <a:solidFill>
                  <a:schemeClr val="tx2"/>
                </a:solidFill>
                <a:latin typeface="+mn-ea"/>
                <a:ea typeface="黑体" panose="02010609060101010101" charset="-122"/>
              </a:endParaRPr>
            </a:p>
          </p:txBody>
        </p:sp>
        <p:sp>
          <p:nvSpPr>
            <p:cNvPr id="84" name="TextBox 83"/>
            <p:cNvSpPr txBox="1"/>
            <p:nvPr/>
          </p:nvSpPr>
          <p:spPr>
            <a:xfrm>
              <a:off x="974348" y="2831689"/>
              <a:ext cx="4422140" cy="3415030"/>
            </a:xfrm>
            <a:prstGeom prst="rect">
              <a:avLst/>
            </a:prstGeom>
            <a:noFill/>
          </p:spPr>
          <p:txBody>
            <a:bodyPr wrap="square" rtlCol="0">
              <a:spAutoFit/>
            </a:bodyPr>
            <a:lstStyle/>
            <a:p>
              <a:pPr algn="just">
                <a:lnSpc>
                  <a:spcPct val="150000"/>
                </a:lnSpc>
              </a:pPr>
              <a:r>
                <a:rPr sz="1600" dirty="0">
                  <a:solidFill>
                    <a:schemeClr val="tx1">
                      <a:lumMod val="65000"/>
                      <a:lumOff val="35000"/>
                    </a:schemeClr>
                  </a:solidFill>
                  <a:latin typeface="+mn-ea"/>
                  <a:ea typeface="+mn-ea"/>
                </a:rPr>
                <a:t>1. 收款凭证</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收款凭证是指用于记录库存现金和银行存款收款业务的会计凭证。它是根据有关库存现金和银行存款收入业务的原始凭证编制的。收款凭证又可以分为库存现金收款凭证和银行存款收款凭证两种。收款凭证是登记现金日记账、银行存款日记账及有关明细分类账和总分类账等账簿的依据，也是出纳人员收讫款项的依据。收款凭证的格式，如表 4 - 1 所示。</a:t>
              </a:r>
              <a:endParaRPr sz="1600" dirty="0">
                <a:solidFill>
                  <a:schemeClr val="tx1">
                    <a:lumMod val="65000"/>
                    <a:lumOff val="35000"/>
                  </a:schemeClr>
                </a:solidFill>
                <a:latin typeface="+mn-ea"/>
                <a:ea typeface="+mn-ea"/>
              </a:endParaRPr>
            </a:p>
          </p:txBody>
        </p:sp>
      </p:grpSp>
      <p:sp>
        <p:nvSpPr>
          <p:cNvPr id="25" name="文本框 2"/>
          <p:cNvSpPr txBox="1"/>
          <p:nvPr/>
        </p:nvSpPr>
        <p:spPr>
          <a:xfrm>
            <a:off x="885825" y="599440"/>
            <a:ext cx="368617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四、记账凭证的种类</a:t>
            </a:r>
            <a:endParaRPr lang="zh-CN" altLang="en-US" sz="2600" dirty="0">
              <a:latin typeface="黑体" panose="02010609060101010101" charset="-122"/>
              <a:ea typeface="黑体" panose="02010609060101010101" charset="-122"/>
            </a:endParaRPr>
          </a:p>
        </p:txBody>
      </p:sp>
      <p:pic>
        <p:nvPicPr>
          <p:cNvPr id="2" name="图片 1"/>
          <p:cNvPicPr>
            <a:picLocks noChangeAspect="1"/>
          </p:cNvPicPr>
          <p:nvPr/>
        </p:nvPicPr>
        <p:blipFill>
          <a:blip r:embed="rId1"/>
          <a:stretch>
            <a:fillRect/>
          </a:stretch>
        </p:blipFill>
        <p:spPr>
          <a:xfrm>
            <a:off x="5365750" y="2034540"/>
            <a:ext cx="6045200" cy="34105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459105" y="1753235"/>
            <a:ext cx="5961380" cy="4199890"/>
          </a:xfrm>
          <a:prstGeom prst="rect">
            <a:avLst/>
          </a:prstGeom>
          <a:noFill/>
        </p:spPr>
        <p:txBody>
          <a:bodyPr wrap="square" rtlCol="0">
            <a:spAutoFit/>
          </a:bodyPr>
          <a:lstStyle/>
          <a:p>
            <a:pPr>
              <a:lnSpc>
                <a:spcPct val="150000"/>
              </a:lnSpc>
            </a:pPr>
            <a:r>
              <a:rPr lang="en-US" sz="1800" b="1" spc="300" dirty="0" smtClean="0">
                <a:solidFill>
                  <a:schemeClr val="tx2"/>
                </a:solidFill>
                <a:latin typeface="黑体" panose="02010609060101010101" charset="-122"/>
                <a:ea typeface="黑体" panose="02010609060101010101" charset="-122"/>
              </a:rPr>
              <a:t>（二）利润构成和分配业务核算设置的主要账户</a:t>
            </a:r>
            <a:r>
              <a:rPr lang="en-US" sz="1600" spc="300" dirty="0" smtClean="0">
                <a:solidFill>
                  <a:schemeClr val="tx2"/>
                </a:solidFill>
                <a:latin typeface="黑体" panose="02010609060101010101" charset="-122"/>
                <a:ea typeface="黑体" panose="02010609060101010101" charset="-122"/>
              </a:rPr>
              <a:t>1.“其他业务收入”账户</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（1）科目类别：损益类。</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（2）核算内容：核算企业销售材料、出租资产等非主营业务取得的收入。</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（3）账户结构：</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2.“其他业务成本”账户</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（1）科目类别：损益类。</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（2）核算内容：核算企业销售材料、出租资产等非主营业务所发生的成本。</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（3）账户结构：</a:t>
            </a:r>
            <a:endParaRPr lang="en-US" sz="1600" spc="300" dirty="0" smtClean="0">
              <a:solidFill>
                <a:schemeClr val="tx2"/>
              </a:solidFill>
              <a:latin typeface="黑体" panose="02010609060101010101" charset="-122"/>
              <a:ea typeface="黑体" panose="02010609060101010101" charset="-122"/>
            </a:endParaRPr>
          </a:p>
        </p:txBody>
      </p:sp>
      <p:sp>
        <p:nvSpPr>
          <p:cNvPr id="25" name="文本框 2"/>
          <p:cNvSpPr txBox="1"/>
          <p:nvPr/>
        </p:nvSpPr>
        <p:spPr>
          <a:xfrm>
            <a:off x="899795" y="599440"/>
            <a:ext cx="473900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五、利润构成和分配的核算</a:t>
            </a:r>
            <a:endParaRPr lang="zh-CN" altLang="en-US" sz="2600" dirty="0">
              <a:latin typeface="黑体" panose="02010609060101010101" charset="-122"/>
              <a:ea typeface="黑体" panose="02010609060101010101" charset="-122"/>
            </a:endParaRPr>
          </a:p>
        </p:txBody>
      </p:sp>
      <p:pic>
        <p:nvPicPr>
          <p:cNvPr id="3" name="图片 2"/>
          <p:cNvPicPr>
            <a:picLocks noChangeAspect="1"/>
          </p:cNvPicPr>
          <p:nvPr/>
        </p:nvPicPr>
        <p:blipFill>
          <a:blip r:embed="rId1"/>
          <a:stretch>
            <a:fillRect/>
          </a:stretch>
        </p:blipFill>
        <p:spPr>
          <a:xfrm>
            <a:off x="7164070" y="1981835"/>
            <a:ext cx="4564380" cy="1118870"/>
          </a:xfrm>
          <a:prstGeom prst="rect">
            <a:avLst/>
          </a:prstGeom>
        </p:spPr>
      </p:pic>
      <p:pic>
        <p:nvPicPr>
          <p:cNvPr id="4" name="图片 3"/>
          <p:cNvPicPr>
            <a:picLocks noChangeAspect="1"/>
          </p:cNvPicPr>
          <p:nvPr/>
        </p:nvPicPr>
        <p:blipFill>
          <a:blip r:embed="rId2"/>
          <a:stretch>
            <a:fillRect/>
          </a:stretch>
        </p:blipFill>
        <p:spPr>
          <a:xfrm>
            <a:off x="7164070" y="4267835"/>
            <a:ext cx="4425950" cy="9734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451485" y="1510030"/>
            <a:ext cx="5961380" cy="4939030"/>
          </a:xfrm>
          <a:prstGeom prst="rect">
            <a:avLst/>
          </a:prstGeom>
          <a:noFill/>
        </p:spPr>
        <p:txBody>
          <a:bodyPr wrap="square" rtlCol="0">
            <a:spAutoFit/>
          </a:bodyPr>
          <a:lstStyle/>
          <a:p>
            <a:pPr>
              <a:lnSpc>
                <a:spcPct val="150000"/>
              </a:lnSpc>
            </a:pPr>
            <a:r>
              <a:rPr lang="en-US" sz="1800" b="1" spc="300" dirty="0" smtClean="0">
                <a:solidFill>
                  <a:schemeClr val="tx2"/>
                </a:solidFill>
                <a:latin typeface="黑体" panose="02010609060101010101" charset="-122"/>
                <a:ea typeface="黑体" panose="02010609060101010101" charset="-122"/>
              </a:rPr>
              <a:t>（二）利润构成和分配业务核算设置的主要账户</a:t>
            </a:r>
            <a:r>
              <a:rPr lang="en-US" sz="1600" spc="300" dirty="0" smtClean="0">
                <a:solidFill>
                  <a:schemeClr val="tx2"/>
                </a:solidFill>
                <a:latin typeface="黑体" panose="02010609060101010101" charset="-122"/>
                <a:ea typeface="黑体" panose="02010609060101010101" charset="-122"/>
              </a:rPr>
              <a:t>3.“营业外收入”账户</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（1）科目类别：损益类。</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（2）核算内容：核算企业与日常生产经营活动没有直接关系的各项利得，如处置长期资产的利得、固定资产盘盈利得、罚没利得和接收捐赠利得等内容。</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（3）账户结构：</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4.“营业外支出”账户</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（1）科目类别：损益类。</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（2）核算内容：核算企业与日常生产经营活动没有直接关系的各项损失，如处置长期资产的损失、非常损失、罚款支出和捐赠支出等。</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（3）账户结构：</a:t>
            </a:r>
            <a:endParaRPr lang="en-US" sz="1600" spc="300" dirty="0" smtClean="0">
              <a:solidFill>
                <a:schemeClr val="tx2"/>
              </a:solidFill>
              <a:latin typeface="黑体" panose="02010609060101010101" charset="-122"/>
              <a:ea typeface="黑体" panose="02010609060101010101" charset="-122"/>
            </a:endParaRPr>
          </a:p>
        </p:txBody>
      </p:sp>
      <p:sp>
        <p:nvSpPr>
          <p:cNvPr id="25" name="文本框 2"/>
          <p:cNvSpPr txBox="1"/>
          <p:nvPr/>
        </p:nvSpPr>
        <p:spPr>
          <a:xfrm>
            <a:off x="899795" y="599440"/>
            <a:ext cx="473900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五、利润构成和分配的核算</a:t>
            </a:r>
            <a:endParaRPr lang="zh-CN" altLang="en-US" sz="2600" dirty="0">
              <a:latin typeface="黑体" panose="02010609060101010101" charset="-122"/>
              <a:ea typeface="黑体" panose="02010609060101010101" charset="-122"/>
            </a:endParaRPr>
          </a:p>
        </p:txBody>
      </p:sp>
      <p:pic>
        <p:nvPicPr>
          <p:cNvPr id="2" name="图片 1"/>
          <p:cNvPicPr>
            <a:picLocks noChangeAspect="1"/>
          </p:cNvPicPr>
          <p:nvPr/>
        </p:nvPicPr>
        <p:blipFill>
          <a:blip r:embed="rId1"/>
          <a:stretch>
            <a:fillRect/>
          </a:stretch>
        </p:blipFill>
        <p:spPr>
          <a:xfrm>
            <a:off x="7621905" y="2591435"/>
            <a:ext cx="3823335" cy="989965"/>
          </a:xfrm>
          <a:prstGeom prst="rect">
            <a:avLst/>
          </a:prstGeom>
        </p:spPr>
      </p:pic>
      <p:pic>
        <p:nvPicPr>
          <p:cNvPr id="5" name="图片 4"/>
          <p:cNvPicPr>
            <a:picLocks noChangeAspect="1"/>
          </p:cNvPicPr>
          <p:nvPr/>
        </p:nvPicPr>
        <p:blipFill>
          <a:blip r:embed="rId2"/>
          <a:stretch>
            <a:fillRect/>
          </a:stretch>
        </p:blipFill>
        <p:spPr>
          <a:xfrm>
            <a:off x="7710170" y="4572635"/>
            <a:ext cx="3647440" cy="10255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459105" y="1753235"/>
            <a:ext cx="5989320" cy="3830955"/>
          </a:xfrm>
          <a:prstGeom prst="rect">
            <a:avLst/>
          </a:prstGeom>
          <a:noFill/>
        </p:spPr>
        <p:txBody>
          <a:bodyPr wrap="square" rtlCol="0">
            <a:spAutoFit/>
          </a:bodyPr>
          <a:lstStyle/>
          <a:p>
            <a:pPr>
              <a:lnSpc>
                <a:spcPct val="150000"/>
              </a:lnSpc>
            </a:pPr>
            <a:r>
              <a:rPr lang="en-US" sz="1800" b="1" spc="300" dirty="0" smtClean="0">
                <a:solidFill>
                  <a:schemeClr val="tx2"/>
                </a:solidFill>
                <a:latin typeface="黑体" panose="02010609060101010101" charset="-122"/>
                <a:ea typeface="黑体" panose="02010609060101010101" charset="-122"/>
              </a:rPr>
              <a:t>（二）利润构成和分配业务核算设置的主要账户</a:t>
            </a:r>
            <a:r>
              <a:rPr lang="en-US" sz="1600" spc="300" dirty="0" smtClean="0">
                <a:solidFill>
                  <a:schemeClr val="tx2"/>
                </a:solidFill>
                <a:latin typeface="黑体" panose="02010609060101010101" charset="-122"/>
                <a:ea typeface="黑体" panose="02010609060101010101" charset="-122"/>
              </a:rPr>
              <a:t>5.“本年利润”账户</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（1）科目类别：所有者权益类。</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（2）核算内容：核算企业当期实现的净利润或发生的净亏损。</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（3）账户结构：</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6.“所得税费用”账户</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（1）科目类别：损益类。</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（2）核算内容：核算企业的所得税费用。</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（3）账户结构：</a:t>
            </a:r>
            <a:endParaRPr lang="en-US" sz="1600" spc="300" dirty="0" smtClean="0">
              <a:solidFill>
                <a:schemeClr val="tx2"/>
              </a:solidFill>
              <a:latin typeface="黑体" panose="02010609060101010101" charset="-122"/>
              <a:ea typeface="黑体" panose="02010609060101010101" charset="-122"/>
            </a:endParaRPr>
          </a:p>
        </p:txBody>
      </p:sp>
      <p:sp>
        <p:nvSpPr>
          <p:cNvPr id="25" name="文本框 2"/>
          <p:cNvSpPr txBox="1"/>
          <p:nvPr/>
        </p:nvSpPr>
        <p:spPr>
          <a:xfrm>
            <a:off x="899795" y="599440"/>
            <a:ext cx="473900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五、利润构成和分配的核算</a:t>
            </a:r>
            <a:endParaRPr lang="zh-CN" altLang="en-US" sz="2600" dirty="0">
              <a:latin typeface="黑体" panose="02010609060101010101" charset="-122"/>
              <a:ea typeface="黑体" panose="02010609060101010101" charset="-122"/>
            </a:endParaRPr>
          </a:p>
        </p:txBody>
      </p:sp>
      <p:pic>
        <p:nvPicPr>
          <p:cNvPr id="3" name="图片 2"/>
          <p:cNvPicPr>
            <a:picLocks noChangeAspect="1"/>
          </p:cNvPicPr>
          <p:nvPr/>
        </p:nvPicPr>
        <p:blipFill>
          <a:blip r:embed="rId1"/>
          <a:stretch>
            <a:fillRect/>
          </a:stretch>
        </p:blipFill>
        <p:spPr>
          <a:xfrm>
            <a:off x="7393305" y="2058035"/>
            <a:ext cx="3818890" cy="1218565"/>
          </a:xfrm>
          <a:prstGeom prst="rect">
            <a:avLst/>
          </a:prstGeom>
        </p:spPr>
      </p:pic>
      <p:pic>
        <p:nvPicPr>
          <p:cNvPr id="4" name="图片 3"/>
          <p:cNvPicPr>
            <a:picLocks noChangeAspect="1"/>
          </p:cNvPicPr>
          <p:nvPr/>
        </p:nvPicPr>
        <p:blipFill>
          <a:blip r:embed="rId2"/>
          <a:stretch>
            <a:fillRect/>
          </a:stretch>
        </p:blipFill>
        <p:spPr>
          <a:xfrm>
            <a:off x="7393305" y="4115435"/>
            <a:ext cx="3477260" cy="11436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611505" y="1753235"/>
            <a:ext cx="5989320" cy="4199890"/>
          </a:xfrm>
          <a:prstGeom prst="rect">
            <a:avLst/>
          </a:prstGeom>
          <a:noFill/>
        </p:spPr>
        <p:txBody>
          <a:bodyPr wrap="square" rtlCol="0">
            <a:spAutoFit/>
          </a:bodyPr>
          <a:lstStyle/>
          <a:p>
            <a:pPr>
              <a:lnSpc>
                <a:spcPct val="150000"/>
              </a:lnSpc>
            </a:pPr>
            <a:r>
              <a:rPr lang="en-US" sz="1800" b="1" spc="300" dirty="0" smtClean="0">
                <a:solidFill>
                  <a:schemeClr val="tx2"/>
                </a:solidFill>
                <a:latin typeface="黑体" panose="02010609060101010101" charset="-122"/>
                <a:ea typeface="黑体" panose="02010609060101010101" charset="-122"/>
              </a:rPr>
              <a:t>（二）利润构成和分配业务核算设置的主要账户</a:t>
            </a:r>
            <a:r>
              <a:rPr lang="en-US" sz="1600" spc="300" dirty="0" smtClean="0">
                <a:solidFill>
                  <a:schemeClr val="tx2"/>
                </a:solidFill>
                <a:latin typeface="黑体" panose="02010609060101010101" charset="-122"/>
                <a:ea typeface="黑体" panose="02010609060101010101" charset="-122"/>
              </a:rPr>
              <a:t>7.“利润分配”账户</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（1）科目类别：所有者权益类。</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（2）核算内容：核算企业利润分配的各项数额及分配后的余额情况。</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（3）账户结构：</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8.“盈余公积”账户</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（1）科目类别：所有者权益类。</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（2）核算内容：核算企业盈余公积的提取、使用和结存情况。</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（3）账户结构：</a:t>
            </a:r>
            <a:endParaRPr lang="en-US" sz="1600" spc="300" dirty="0" smtClean="0">
              <a:solidFill>
                <a:schemeClr val="tx2"/>
              </a:solidFill>
              <a:latin typeface="黑体" panose="02010609060101010101" charset="-122"/>
              <a:ea typeface="黑体" panose="02010609060101010101" charset="-122"/>
            </a:endParaRPr>
          </a:p>
        </p:txBody>
      </p:sp>
      <p:sp>
        <p:nvSpPr>
          <p:cNvPr id="25" name="文本框 2"/>
          <p:cNvSpPr txBox="1"/>
          <p:nvPr/>
        </p:nvSpPr>
        <p:spPr>
          <a:xfrm>
            <a:off x="899795" y="599440"/>
            <a:ext cx="473900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五、利润构成和分配的核算</a:t>
            </a:r>
            <a:endParaRPr lang="zh-CN" altLang="en-US" sz="2600" dirty="0">
              <a:latin typeface="黑体" panose="02010609060101010101" charset="-122"/>
              <a:ea typeface="黑体" panose="02010609060101010101" charset="-122"/>
            </a:endParaRPr>
          </a:p>
        </p:txBody>
      </p:sp>
      <p:pic>
        <p:nvPicPr>
          <p:cNvPr id="2" name="图片 1"/>
          <p:cNvPicPr>
            <a:picLocks noChangeAspect="1"/>
          </p:cNvPicPr>
          <p:nvPr/>
        </p:nvPicPr>
        <p:blipFill>
          <a:blip r:embed="rId1"/>
          <a:stretch>
            <a:fillRect/>
          </a:stretch>
        </p:blipFill>
        <p:spPr>
          <a:xfrm>
            <a:off x="7012305" y="2134235"/>
            <a:ext cx="4427220" cy="1353820"/>
          </a:xfrm>
          <a:prstGeom prst="rect">
            <a:avLst/>
          </a:prstGeom>
        </p:spPr>
      </p:pic>
      <p:pic>
        <p:nvPicPr>
          <p:cNvPr id="5" name="图片 4"/>
          <p:cNvPicPr>
            <a:picLocks noChangeAspect="1"/>
          </p:cNvPicPr>
          <p:nvPr/>
        </p:nvPicPr>
        <p:blipFill>
          <a:blip r:embed="rId2"/>
          <a:stretch>
            <a:fillRect/>
          </a:stretch>
        </p:blipFill>
        <p:spPr>
          <a:xfrm>
            <a:off x="7240905" y="4267835"/>
            <a:ext cx="3872230" cy="12973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992505" y="1981835"/>
            <a:ext cx="7957185" cy="1983740"/>
          </a:xfrm>
          <a:prstGeom prst="rect">
            <a:avLst/>
          </a:prstGeom>
          <a:noFill/>
        </p:spPr>
        <p:txBody>
          <a:bodyPr wrap="square" rtlCol="0">
            <a:spAutoFit/>
          </a:bodyPr>
          <a:lstStyle/>
          <a:p>
            <a:pPr>
              <a:lnSpc>
                <a:spcPct val="150000"/>
              </a:lnSpc>
            </a:pPr>
            <a:r>
              <a:rPr lang="en-US" sz="1800" b="1" spc="300" dirty="0" smtClean="0">
                <a:solidFill>
                  <a:schemeClr val="tx2"/>
                </a:solidFill>
                <a:latin typeface="黑体" panose="02010609060101010101" charset="-122"/>
                <a:ea typeface="黑体" panose="02010609060101010101" charset="-122"/>
              </a:rPr>
              <a:t>（二）利润构成和分配业务核算设置的主要账户</a:t>
            </a:r>
            <a:endParaRPr lang="en-US" sz="1800" b="1"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9.“应付股利”账户</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（1）科目类别：负债类。</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（2）核算内容：核算企业分配给投资者的现金股利或利润。</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（3）账户结构：</a:t>
            </a:r>
            <a:endParaRPr lang="en-US" sz="1600" spc="300" dirty="0" smtClean="0">
              <a:solidFill>
                <a:schemeClr val="tx2"/>
              </a:solidFill>
              <a:latin typeface="黑体" panose="02010609060101010101" charset="-122"/>
              <a:ea typeface="黑体" panose="02010609060101010101" charset="-122"/>
            </a:endParaRPr>
          </a:p>
        </p:txBody>
      </p:sp>
      <p:sp>
        <p:nvSpPr>
          <p:cNvPr id="25" name="文本框 2"/>
          <p:cNvSpPr txBox="1"/>
          <p:nvPr/>
        </p:nvSpPr>
        <p:spPr>
          <a:xfrm>
            <a:off x="899795" y="599440"/>
            <a:ext cx="473900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五、利润构成和分配的核算</a:t>
            </a:r>
            <a:endParaRPr lang="zh-CN" altLang="en-US" sz="2600" dirty="0">
              <a:latin typeface="黑体" panose="02010609060101010101" charset="-122"/>
              <a:ea typeface="黑体" panose="02010609060101010101" charset="-122"/>
            </a:endParaRPr>
          </a:p>
        </p:txBody>
      </p:sp>
      <p:pic>
        <p:nvPicPr>
          <p:cNvPr id="3" name="图片 2"/>
          <p:cNvPicPr>
            <a:picLocks noChangeAspect="1"/>
          </p:cNvPicPr>
          <p:nvPr/>
        </p:nvPicPr>
        <p:blipFill>
          <a:blip r:embed="rId1"/>
          <a:stretch>
            <a:fillRect/>
          </a:stretch>
        </p:blipFill>
        <p:spPr>
          <a:xfrm>
            <a:off x="2973705" y="4420235"/>
            <a:ext cx="5965190" cy="15849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451485" y="1510030"/>
            <a:ext cx="11463655" cy="4939030"/>
          </a:xfrm>
          <a:prstGeom prst="rect">
            <a:avLst/>
          </a:prstGeom>
          <a:noFill/>
        </p:spPr>
        <p:txBody>
          <a:bodyPr wrap="square" rtlCol="0">
            <a:spAutoFit/>
          </a:bodyPr>
          <a:lstStyle/>
          <a:p>
            <a:pPr>
              <a:lnSpc>
                <a:spcPct val="150000"/>
              </a:lnSpc>
            </a:pPr>
            <a:r>
              <a:rPr lang="en-US" sz="1800" b="1" spc="300" dirty="0" smtClean="0">
                <a:solidFill>
                  <a:schemeClr val="tx2"/>
                </a:solidFill>
                <a:latin typeface="黑体" panose="02010609060101010101" charset="-122"/>
                <a:ea typeface="黑体" panose="02010609060101010101" charset="-122"/>
              </a:rPr>
              <a:t>（三）业务举例</a:t>
            </a:r>
            <a:endParaRPr lang="en-US" sz="1800" b="1"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例 4-14：营业外收支业务的核算</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1. 资料</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北京百佳乐食品厂 2020 年 12 月发生以下经济业务。</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（1）12 月 31 日，开出转账支票一张，支付罚款 2 000 元。</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（2）12 月 31 日，收到银行通知，浙江瑞安食品机械公司支付的违约金 20 000 元已经到账。</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2. 工作行动</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业务（1）：</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①审核该笔业务相关的原始凭证：罚款单和支票存根。</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②分析：该笔业务涉及“营业外支出”和“银行存款”账户，支付罚款不属于企业日常的生产经营活动，应计入“营业外支出”账户的借方；支付罚款减少的存款应计入“银行存款”账户的贷方。</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③编制记账凭证：该笔业务需要编制付款凭证。</a:t>
            </a:r>
            <a:endParaRPr lang="en-US" sz="1600" spc="300" dirty="0" smtClean="0">
              <a:solidFill>
                <a:schemeClr val="tx2"/>
              </a:solidFill>
              <a:latin typeface="黑体" panose="02010609060101010101" charset="-122"/>
              <a:ea typeface="黑体" panose="02010609060101010101" charset="-122"/>
            </a:endParaRPr>
          </a:p>
          <a:p>
            <a:pPr>
              <a:lnSpc>
                <a:spcPct val="150000"/>
              </a:lnSpc>
            </a:pPr>
            <a:endParaRPr lang="en-US" sz="1600" spc="300" dirty="0" smtClean="0">
              <a:solidFill>
                <a:schemeClr val="tx2"/>
              </a:solidFill>
              <a:latin typeface="黑体" panose="02010609060101010101" charset="-122"/>
              <a:ea typeface="黑体" panose="02010609060101010101" charset="-122"/>
            </a:endParaRPr>
          </a:p>
        </p:txBody>
      </p:sp>
      <p:sp>
        <p:nvSpPr>
          <p:cNvPr id="25" name="文本框 2"/>
          <p:cNvSpPr txBox="1"/>
          <p:nvPr/>
        </p:nvSpPr>
        <p:spPr>
          <a:xfrm>
            <a:off x="899795" y="599440"/>
            <a:ext cx="473900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五、利润构成和分配的核算</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451485" y="1510030"/>
            <a:ext cx="11463655" cy="5307965"/>
          </a:xfrm>
          <a:prstGeom prst="rect">
            <a:avLst/>
          </a:prstGeom>
          <a:noFill/>
        </p:spPr>
        <p:txBody>
          <a:bodyPr wrap="square" rtlCol="0">
            <a:spAutoFit/>
          </a:bodyPr>
          <a:lstStyle/>
          <a:p>
            <a:pPr>
              <a:lnSpc>
                <a:spcPct val="150000"/>
              </a:lnSpc>
            </a:pPr>
            <a:r>
              <a:rPr lang="en-US" sz="1800" b="1" spc="300" dirty="0" smtClean="0">
                <a:solidFill>
                  <a:schemeClr val="tx2"/>
                </a:solidFill>
                <a:latin typeface="黑体" panose="02010609060101010101" charset="-122"/>
                <a:ea typeface="黑体" panose="02010609060101010101" charset="-122"/>
              </a:rPr>
              <a:t>（三）业务举例</a:t>
            </a:r>
            <a:endParaRPr lang="en-US" sz="1800" b="1"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sym typeface="+mn-ea"/>
              </a:rPr>
              <a:t>业务（2）：</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sym typeface="+mn-ea"/>
              </a:rPr>
              <a:t>①审核该笔业务相关的原始凭证：银行收款通知书。</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sym typeface="+mn-ea"/>
              </a:rPr>
              <a:t>②分析：该笔业务涉及“营业外收入”和“银行存款”账户，收到的违约金不属于企业的日常生产经营活动，应计入“营业外收入”账户的贷方；增加的存款应计入“银行存款”账户的借方。</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sym typeface="+mn-ea"/>
              </a:rPr>
              <a:t>③编制记账凭证：该笔业务需要编制收款凭证。</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sym typeface="+mn-ea"/>
              </a:rPr>
              <a:t>3. 工作成果</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sym typeface="+mn-ea"/>
              </a:rPr>
              <a:t>业务（1）应编制的会计分录如下。</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sym typeface="+mn-ea"/>
              </a:rPr>
              <a:t>借：营业外支出——罚款支出                 2 000</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sym typeface="+mn-ea"/>
              </a:rPr>
              <a:t>    贷：银行存款                         2 000</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sym typeface="+mn-ea"/>
              </a:rPr>
              <a:t>业务（2）应编制的会计分录如下。</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sym typeface="+mn-ea"/>
              </a:rPr>
              <a:t>借：银行存款                             20 000</a:t>
            </a:r>
            <a:endParaRPr lang="en-US" sz="1600" spc="300" dirty="0" smtClean="0">
              <a:solidFill>
                <a:schemeClr val="tx2"/>
              </a:solidFill>
              <a:latin typeface="黑体" panose="02010609060101010101" charset="-122"/>
              <a:ea typeface="黑体" panose="02010609060101010101" charset="-122"/>
              <a:sym typeface="+mn-ea"/>
            </a:endParaRPr>
          </a:p>
          <a:p>
            <a:pPr>
              <a:lnSpc>
                <a:spcPct val="150000"/>
              </a:lnSpc>
            </a:pPr>
            <a:r>
              <a:rPr lang="en-US" sz="1600" spc="300" dirty="0" smtClean="0">
                <a:solidFill>
                  <a:schemeClr val="tx2"/>
                </a:solidFill>
                <a:latin typeface="黑体" panose="02010609060101010101" charset="-122"/>
                <a:ea typeface="黑体" panose="02010609060101010101" charset="-122"/>
              </a:rPr>
              <a:t>贷：营业外收入——瑞安食品机械公司赔款       20 000</a:t>
            </a:r>
            <a:r>
              <a:rPr lang="zh-CN" altLang="en-US" sz="1600" spc="300" dirty="0" smtClean="0">
                <a:solidFill>
                  <a:schemeClr val="tx2"/>
                </a:solidFill>
                <a:latin typeface="黑体" panose="02010609060101010101" charset="-122"/>
                <a:ea typeface="黑体" panose="02010609060101010101" charset="-122"/>
              </a:rPr>
              <a:t>（</a:t>
            </a:r>
            <a:r>
              <a:rPr lang="en-US" altLang="zh-CN" sz="1600" spc="300" dirty="0" smtClean="0">
                <a:solidFill>
                  <a:schemeClr val="tx2"/>
                </a:solidFill>
                <a:latin typeface="黑体" panose="02010609060101010101" charset="-122"/>
                <a:ea typeface="黑体" panose="02010609060101010101" charset="-122"/>
              </a:rPr>
              <a:t>113</a:t>
            </a:r>
            <a:r>
              <a:rPr lang="zh-CN" altLang="en-US" sz="1600" spc="300" dirty="0" smtClean="0">
                <a:solidFill>
                  <a:schemeClr val="tx2"/>
                </a:solidFill>
                <a:latin typeface="黑体" panose="02010609060101010101" charset="-122"/>
                <a:ea typeface="黑体" panose="02010609060101010101" charset="-122"/>
              </a:rPr>
              <a:t>页）</a:t>
            </a:r>
            <a:endParaRPr lang="en-US" sz="1600" spc="300" dirty="0" smtClean="0">
              <a:solidFill>
                <a:schemeClr val="tx2"/>
              </a:solidFill>
              <a:latin typeface="黑体" panose="02010609060101010101" charset="-122"/>
              <a:ea typeface="黑体" panose="02010609060101010101" charset="-122"/>
            </a:endParaRPr>
          </a:p>
          <a:p>
            <a:pPr>
              <a:lnSpc>
                <a:spcPct val="150000"/>
              </a:lnSpc>
            </a:pPr>
            <a:endParaRPr lang="en-US" sz="1600" spc="300" dirty="0" smtClean="0">
              <a:solidFill>
                <a:schemeClr val="tx2"/>
              </a:solidFill>
              <a:latin typeface="黑体" panose="02010609060101010101" charset="-122"/>
              <a:ea typeface="黑体" panose="02010609060101010101" charset="-122"/>
            </a:endParaRPr>
          </a:p>
        </p:txBody>
      </p:sp>
      <p:sp>
        <p:nvSpPr>
          <p:cNvPr id="25" name="文本框 2"/>
          <p:cNvSpPr txBox="1"/>
          <p:nvPr/>
        </p:nvSpPr>
        <p:spPr>
          <a:xfrm>
            <a:off x="899795" y="599440"/>
            <a:ext cx="473900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五、利润构成和分配的核算</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458470" y="1753235"/>
            <a:ext cx="11463655" cy="4154170"/>
          </a:xfrm>
          <a:prstGeom prst="rect">
            <a:avLst/>
          </a:prstGeom>
          <a:noFill/>
        </p:spPr>
        <p:txBody>
          <a:bodyPr wrap="square" rtlCol="0">
            <a:spAutoFit/>
          </a:bodyPr>
          <a:lstStyle/>
          <a:p>
            <a:pPr>
              <a:lnSpc>
                <a:spcPct val="150000"/>
              </a:lnSpc>
            </a:pPr>
            <a:r>
              <a:rPr lang="en-US" sz="1600" spc="300" dirty="0" smtClean="0">
                <a:solidFill>
                  <a:schemeClr val="tx2"/>
                </a:solidFill>
                <a:latin typeface="黑体" panose="02010609060101010101" charset="-122"/>
                <a:ea typeface="黑体" panose="02010609060101010101" charset="-122"/>
              </a:rPr>
              <a:t>例 4-15：损益类账户期末结转业务的核算</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1. 资料</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北京百佳乐食品厂 2020 年 12 月 31 日结转本月损益类账户，并计算本月利润总额。</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2. 工作行动</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（1）审核该笔业务相关的原始凭证：该笔业务没有原始凭证。</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2）分析：损益类账户中有反映收入和反映费用的两类账户，收入能导致所有者权益增加，而费用相反，会使所有者权益减少。所以期末结转时，收入账户与费用账户应该分别结转计入“本年利润”账户，不能将收入与费用账户合并结转。收入账户的发生额记在贷方，期末将所有收入账户余额从其借方转入“本年利润”账户的贷方，结转后收入账户没有余额；费用账户的发生额记在借方，期末将所有费用账户余额从其贷方转入“本年利润”账户的借方，结转后费用账户没有余额。</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（3）编制记账凭证：该笔业务需要编制转账凭证。</a:t>
            </a:r>
            <a:endParaRPr lang="en-US" sz="1600" spc="300" dirty="0" smtClean="0">
              <a:solidFill>
                <a:schemeClr val="tx2"/>
              </a:solidFill>
              <a:latin typeface="黑体" panose="02010609060101010101" charset="-122"/>
              <a:ea typeface="黑体" panose="02010609060101010101" charset="-122"/>
            </a:endParaRPr>
          </a:p>
        </p:txBody>
      </p:sp>
      <p:sp>
        <p:nvSpPr>
          <p:cNvPr id="25" name="文本框 2"/>
          <p:cNvSpPr txBox="1"/>
          <p:nvPr/>
        </p:nvSpPr>
        <p:spPr>
          <a:xfrm>
            <a:off x="899795" y="599440"/>
            <a:ext cx="473900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五、利润构成和分配的核算</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458470" y="1753235"/>
            <a:ext cx="11463655" cy="4515485"/>
          </a:xfrm>
          <a:prstGeom prst="rect">
            <a:avLst/>
          </a:prstGeom>
          <a:noFill/>
        </p:spPr>
        <p:txBody>
          <a:bodyPr wrap="square" rtlCol="0">
            <a:spAutoFit/>
          </a:bodyPr>
          <a:lstStyle/>
          <a:p>
            <a:pPr>
              <a:lnSpc>
                <a:spcPct val="120000"/>
              </a:lnSpc>
              <a:spcBef>
                <a:spcPts val="0"/>
              </a:spcBef>
              <a:spcAft>
                <a:spcPts val="0"/>
              </a:spcAft>
            </a:pPr>
            <a:r>
              <a:rPr lang="en-US" sz="1600" spc="300" dirty="0" smtClean="0">
                <a:solidFill>
                  <a:schemeClr val="tx2"/>
                </a:solidFill>
                <a:latin typeface="黑体" panose="02010609060101010101" charset="-122"/>
                <a:ea typeface="黑体" panose="02010609060101010101" charset="-122"/>
              </a:rPr>
              <a:t>3. 工作成果</a:t>
            </a:r>
            <a:endParaRPr lang="en-US" sz="1600" spc="300" dirty="0" smtClean="0">
              <a:solidFill>
                <a:schemeClr val="tx2"/>
              </a:solidFill>
              <a:latin typeface="黑体" panose="02010609060101010101" charset="-122"/>
              <a:ea typeface="黑体" panose="02010609060101010101" charset="-122"/>
            </a:endParaRPr>
          </a:p>
          <a:p>
            <a:pPr>
              <a:lnSpc>
                <a:spcPct val="120000"/>
              </a:lnSpc>
              <a:spcBef>
                <a:spcPts val="0"/>
              </a:spcBef>
              <a:spcAft>
                <a:spcPts val="0"/>
              </a:spcAft>
            </a:pPr>
            <a:r>
              <a:rPr lang="en-US" sz="1600" spc="300" dirty="0" smtClean="0">
                <a:solidFill>
                  <a:schemeClr val="tx2"/>
                </a:solidFill>
                <a:latin typeface="黑体" panose="02010609060101010101" charset="-122"/>
                <a:ea typeface="黑体" panose="02010609060101010101" charset="-122"/>
              </a:rPr>
              <a:t>（1）借：主营业务收入——曲奇饼干         1 050 000</a:t>
            </a:r>
            <a:endParaRPr lang="en-US" sz="1600" spc="300" dirty="0" smtClean="0">
              <a:solidFill>
                <a:schemeClr val="tx2"/>
              </a:solidFill>
              <a:latin typeface="黑体" panose="02010609060101010101" charset="-122"/>
              <a:ea typeface="黑体" panose="02010609060101010101" charset="-122"/>
            </a:endParaRPr>
          </a:p>
          <a:p>
            <a:pPr>
              <a:lnSpc>
                <a:spcPct val="120000"/>
              </a:lnSpc>
              <a:spcBef>
                <a:spcPts val="0"/>
              </a:spcBef>
              <a:spcAft>
                <a:spcPts val="0"/>
              </a:spcAft>
            </a:pPr>
            <a:r>
              <a:rPr lang="en-US" sz="1600" spc="300" dirty="0" smtClean="0">
                <a:solidFill>
                  <a:schemeClr val="tx2"/>
                </a:solidFill>
                <a:latin typeface="黑体" panose="02010609060101010101" charset="-122"/>
                <a:ea typeface="黑体" panose="02010609060101010101" charset="-122"/>
              </a:rPr>
              <a:t>                  ——吐司面包         1 568 000</a:t>
            </a:r>
            <a:endParaRPr lang="en-US" sz="1600" spc="300" dirty="0" smtClean="0">
              <a:solidFill>
                <a:schemeClr val="tx2"/>
              </a:solidFill>
              <a:latin typeface="黑体" panose="02010609060101010101" charset="-122"/>
              <a:ea typeface="黑体" panose="02010609060101010101" charset="-122"/>
            </a:endParaRPr>
          </a:p>
          <a:p>
            <a:pPr>
              <a:lnSpc>
                <a:spcPct val="120000"/>
              </a:lnSpc>
              <a:spcBef>
                <a:spcPts val="0"/>
              </a:spcBef>
              <a:spcAft>
                <a:spcPts val="0"/>
              </a:spcAft>
            </a:pPr>
            <a:r>
              <a:rPr lang="en-US" sz="1600" spc="300" dirty="0" smtClean="0">
                <a:solidFill>
                  <a:schemeClr val="tx2"/>
                </a:solidFill>
                <a:latin typeface="黑体" panose="02010609060101010101" charset="-122"/>
                <a:ea typeface="黑体" panose="02010609060101010101" charset="-122"/>
              </a:rPr>
              <a:t>        营业外收入——瑞安食品机械公司赔款   20 000</a:t>
            </a:r>
            <a:endParaRPr lang="en-US" sz="1600" spc="300" dirty="0" smtClean="0">
              <a:solidFill>
                <a:schemeClr val="tx2"/>
              </a:solidFill>
              <a:latin typeface="黑体" panose="02010609060101010101" charset="-122"/>
              <a:ea typeface="黑体" panose="02010609060101010101" charset="-122"/>
            </a:endParaRPr>
          </a:p>
          <a:p>
            <a:pPr>
              <a:lnSpc>
                <a:spcPct val="120000"/>
              </a:lnSpc>
              <a:spcBef>
                <a:spcPts val="0"/>
              </a:spcBef>
              <a:spcAft>
                <a:spcPts val="0"/>
              </a:spcAft>
            </a:pPr>
            <a:r>
              <a:rPr lang="en-US" sz="1600" spc="300" dirty="0" smtClean="0">
                <a:solidFill>
                  <a:schemeClr val="tx2"/>
                </a:solidFill>
                <a:latin typeface="黑体" panose="02010609060101010101" charset="-122"/>
                <a:ea typeface="黑体" panose="02010609060101010101" charset="-122"/>
              </a:rPr>
              <a:t>        贷：本年利润                   2 638 000</a:t>
            </a:r>
            <a:endParaRPr lang="en-US" sz="1600" spc="300" dirty="0" smtClean="0">
              <a:solidFill>
                <a:schemeClr val="tx2"/>
              </a:solidFill>
              <a:latin typeface="黑体" panose="02010609060101010101" charset="-122"/>
              <a:ea typeface="黑体" panose="02010609060101010101" charset="-122"/>
            </a:endParaRPr>
          </a:p>
          <a:p>
            <a:pPr>
              <a:lnSpc>
                <a:spcPct val="120000"/>
              </a:lnSpc>
              <a:spcBef>
                <a:spcPts val="0"/>
              </a:spcBef>
              <a:spcAft>
                <a:spcPts val="0"/>
              </a:spcAft>
            </a:pPr>
            <a:r>
              <a:rPr lang="en-US" sz="1600" spc="300" dirty="0" smtClean="0">
                <a:solidFill>
                  <a:schemeClr val="tx2"/>
                </a:solidFill>
                <a:latin typeface="黑体" panose="02010609060101010101" charset="-122"/>
                <a:ea typeface="黑体" panose="02010609060101010101" charset="-122"/>
              </a:rPr>
              <a:t>（2）借：本年利润                   1 730 505</a:t>
            </a:r>
            <a:endParaRPr lang="en-US" sz="1600" spc="300" dirty="0" smtClean="0">
              <a:solidFill>
                <a:schemeClr val="tx2"/>
              </a:solidFill>
              <a:latin typeface="黑体" panose="02010609060101010101" charset="-122"/>
              <a:ea typeface="黑体" panose="02010609060101010101" charset="-122"/>
            </a:endParaRPr>
          </a:p>
          <a:p>
            <a:pPr>
              <a:lnSpc>
                <a:spcPct val="120000"/>
              </a:lnSpc>
              <a:spcBef>
                <a:spcPts val="0"/>
              </a:spcBef>
              <a:spcAft>
                <a:spcPts val="0"/>
              </a:spcAft>
            </a:pPr>
            <a:r>
              <a:rPr lang="en-US" sz="1600" spc="300" dirty="0" smtClean="0">
                <a:solidFill>
                  <a:schemeClr val="tx2"/>
                </a:solidFill>
                <a:latin typeface="黑体" panose="02010609060101010101" charset="-122"/>
                <a:ea typeface="黑体" panose="02010609060101010101" charset="-122"/>
              </a:rPr>
              <a:t>        贷：主营业务成本——曲奇饼干        550 000</a:t>
            </a:r>
            <a:endParaRPr lang="en-US" sz="1600" spc="300" dirty="0" smtClean="0">
              <a:solidFill>
                <a:schemeClr val="tx2"/>
              </a:solidFill>
              <a:latin typeface="黑体" panose="02010609060101010101" charset="-122"/>
              <a:ea typeface="黑体" panose="02010609060101010101" charset="-122"/>
            </a:endParaRPr>
          </a:p>
          <a:p>
            <a:pPr>
              <a:lnSpc>
                <a:spcPct val="120000"/>
              </a:lnSpc>
              <a:spcBef>
                <a:spcPts val="0"/>
              </a:spcBef>
              <a:spcAft>
                <a:spcPts val="0"/>
              </a:spcAft>
            </a:pPr>
            <a:r>
              <a:rPr lang="en-US" sz="1600" spc="300" dirty="0" smtClean="0">
                <a:solidFill>
                  <a:schemeClr val="tx2"/>
                </a:solidFill>
                <a:latin typeface="黑体" panose="02010609060101010101" charset="-122"/>
                <a:ea typeface="黑体" panose="02010609060101010101" charset="-122"/>
              </a:rPr>
              <a:t>                      ——吐司面包      1 036 440</a:t>
            </a:r>
            <a:endParaRPr lang="en-US" sz="1600" spc="300" dirty="0" smtClean="0">
              <a:solidFill>
                <a:schemeClr val="tx2"/>
              </a:solidFill>
              <a:latin typeface="黑体" panose="02010609060101010101" charset="-122"/>
              <a:ea typeface="黑体" panose="02010609060101010101" charset="-122"/>
            </a:endParaRPr>
          </a:p>
          <a:p>
            <a:pPr>
              <a:lnSpc>
                <a:spcPct val="120000"/>
              </a:lnSpc>
              <a:spcBef>
                <a:spcPts val="0"/>
              </a:spcBef>
              <a:spcAft>
                <a:spcPts val="0"/>
              </a:spcAft>
            </a:pPr>
            <a:r>
              <a:rPr lang="en-US" sz="1600" spc="300" dirty="0" smtClean="0">
                <a:solidFill>
                  <a:schemeClr val="tx2"/>
                </a:solidFill>
                <a:latin typeface="黑体" panose="02010609060101010101" charset="-122"/>
                <a:ea typeface="黑体" panose="02010609060101010101" charset="-122"/>
              </a:rPr>
              <a:t>           税金及附加——城市维护建设税      19 201</a:t>
            </a:r>
            <a:endParaRPr lang="en-US" sz="1600" spc="300" dirty="0" smtClean="0">
              <a:solidFill>
                <a:schemeClr val="tx2"/>
              </a:solidFill>
              <a:latin typeface="黑体" panose="02010609060101010101" charset="-122"/>
              <a:ea typeface="黑体" panose="02010609060101010101" charset="-122"/>
            </a:endParaRPr>
          </a:p>
          <a:p>
            <a:pPr>
              <a:lnSpc>
                <a:spcPct val="120000"/>
              </a:lnSpc>
              <a:spcBef>
                <a:spcPts val="0"/>
              </a:spcBef>
              <a:spcAft>
                <a:spcPts val="0"/>
              </a:spcAft>
            </a:pPr>
            <a:r>
              <a:rPr lang="en-US" sz="1600" spc="300" dirty="0" smtClean="0">
                <a:solidFill>
                  <a:schemeClr val="tx2"/>
                </a:solidFill>
                <a:latin typeface="黑体" panose="02010609060101010101" charset="-122"/>
                <a:ea typeface="黑体" panose="02010609060101010101" charset="-122"/>
              </a:rPr>
              <a:t>                   ——教育费附加           8 229</a:t>
            </a:r>
            <a:endParaRPr lang="en-US" sz="1600" spc="300" dirty="0" smtClean="0">
              <a:solidFill>
                <a:schemeClr val="tx2"/>
              </a:solidFill>
              <a:latin typeface="黑体" panose="02010609060101010101" charset="-122"/>
              <a:ea typeface="黑体" panose="02010609060101010101" charset="-122"/>
            </a:endParaRPr>
          </a:p>
          <a:p>
            <a:pPr>
              <a:lnSpc>
                <a:spcPct val="120000"/>
              </a:lnSpc>
              <a:spcBef>
                <a:spcPts val="0"/>
              </a:spcBef>
              <a:spcAft>
                <a:spcPts val="0"/>
              </a:spcAft>
            </a:pPr>
            <a:r>
              <a:rPr lang="en-US" sz="1600" spc="300" dirty="0" smtClean="0">
                <a:solidFill>
                  <a:schemeClr val="tx2"/>
                </a:solidFill>
                <a:latin typeface="黑体" panose="02010609060101010101" charset="-122"/>
                <a:ea typeface="黑体" panose="02010609060101010101" charset="-122"/>
              </a:rPr>
              <a:t>           销售费用                       83 165</a:t>
            </a:r>
            <a:endParaRPr lang="en-US" sz="1600" spc="300" dirty="0" smtClean="0">
              <a:solidFill>
                <a:schemeClr val="tx2"/>
              </a:solidFill>
              <a:latin typeface="黑体" panose="02010609060101010101" charset="-122"/>
              <a:ea typeface="黑体" panose="02010609060101010101" charset="-122"/>
            </a:endParaRPr>
          </a:p>
          <a:p>
            <a:pPr>
              <a:lnSpc>
                <a:spcPct val="120000"/>
              </a:lnSpc>
              <a:spcBef>
                <a:spcPts val="0"/>
              </a:spcBef>
              <a:spcAft>
                <a:spcPts val="0"/>
              </a:spcAft>
            </a:pPr>
            <a:r>
              <a:rPr lang="en-US" sz="1600" spc="300" dirty="0" smtClean="0">
                <a:solidFill>
                  <a:schemeClr val="tx2"/>
                </a:solidFill>
                <a:latin typeface="黑体" panose="02010609060101010101" charset="-122"/>
                <a:ea typeface="黑体" panose="02010609060101010101" charset="-122"/>
              </a:rPr>
              <a:t>           管理费用                       30 570</a:t>
            </a:r>
            <a:endParaRPr lang="en-US" sz="1600" spc="300" dirty="0" smtClean="0">
              <a:solidFill>
                <a:schemeClr val="tx2"/>
              </a:solidFill>
              <a:latin typeface="黑体" panose="02010609060101010101" charset="-122"/>
              <a:ea typeface="黑体" panose="02010609060101010101" charset="-122"/>
            </a:endParaRPr>
          </a:p>
          <a:p>
            <a:pPr>
              <a:lnSpc>
                <a:spcPct val="120000"/>
              </a:lnSpc>
              <a:spcBef>
                <a:spcPts val="0"/>
              </a:spcBef>
              <a:spcAft>
                <a:spcPts val="0"/>
              </a:spcAft>
            </a:pPr>
            <a:r>
              <a:rPr lang="en-US" sz="1600" spc="300" dirty="0" smtClean="0">
                <a:solidFill>
                  <a:schemeClr val="tx2"/>
                </a:solidFill>
                <a:latin typeface="黑体" panose="02010609060101010101" charset="-122"/>
                <a:ea typeface="黑体" panose="02010609060101010101" charset="-122"/>
              </a:rPr>
              <a:t>           财务费用                          900</a:t>
            </a:r>
            <a:endParaRPr lang="en-US" sz="1600" spc="300" dirty="0" smtClean="0">
              <a:solidFill>
                <a:schemeClr val="tx2"/>
              </a:solidFill>
              <a:latin typeface="黑体" panose="02010609060101010101" charset="-122"/>
              <a:ea typeface="黑体" panose="02010609060101010101" charset="-122"/>
            </a:endParaRPr>
          </a:p>
          <a:p>
            <a:pPr>
              <a:lnSpc>
                <a:spcPct val="120000"/>
              </a:lnSpc>
              <a:spcBef>
                <a:spcPts val="0"/>
              </a:spcBef>
              <a:spcAft>
                <a:spcPts val="0"/>
              </a:spcAft>
            </a:pPr>
            <a:r>
              <a:rPr lang="en-US" sz="1600" spc="300" dirty="0" smtClean="0">
                <a:solidFill>
                  <a:schemeClr val="tx2"/>
                </a:solidFill>
                <a:latin typeface="黑体" panose="02010609060101010101" charset="-122"/>
                <a:ea typeface="黑体" panose="02010609060101010101" charset="-122"/>
              </a:rPr>
              <a:t>           营业外支出——罚款支出            2 000</a:t>
            </a:r>
            <a:endParaRPr lang="en-US" sz="1600" spc="300" dirty="0" smtClean="0">
              <a:solidFill>
                <a:schemeClr val="tx2"/>
              </a:solidFill>
              <a:latin typeface="黑体" panose="02010609060101010101" charset="-122"/>
              <a:ea typeface="黑体" panose="02010609060101010101" charset="-122"/>
            </a:endParaRPr>
          </a:p>
          <a:p>
            <a:pPr>
              <a:lnSpc>
                <a:spcPct val="120000"/>
              </a:lnSpc>
              <a:spcBef>
                <a:spcPts val="0"/>
              </a:spcBef>
              <a:spcAft>
                <a:spcPts val="0"/>
              </a:spcAft>
            </a:pPr>
            <a:r>
              <a:rPr lang="en-US" sz="1600" spc="300" dirty="0" smtClean="0">
                <a:solidFill>
                  <a:schemeClr val="tx2"/>
                </a:solidFill>
                <a:latin typeface="黑体" panose="02010609060101010101" charset="-122"/>
                <a:ea typeface="黑体" panose="02010609060101010101" charset="-122"/>
              </a:rPr>
              <a:t>（3）利润总额 = 2 638 000 - 1 730 505 = 907 495（元）</a:t>
            </a:r>
            <a:endParaRPr lang="en-US" sz="1600" spc="300" dirty="0" smtClean="0">
              <a:solidFill>
                <a:schemeClr val="tx2"/>
              </a:solidFill>
              <a:latin typeface="黑体" panose="02010609060101010101" charset="-122"/>
              <a:ea typeface="黑体" panose="02010609060101010101" charset="-122"/>
            </a:endParaRPr>
          </a:p>
        </p:txBody>
      </p:sp>
      <p:sp>
        <p:nvSpPr>
          <p:cNvPr id="25" name="文本框 2"/>
          <p:cNvSpPr txBox="1"/>
          <p:nvPr/>
        </p:nvSpPr>
        <p:spPr>
          <a:xfrm>
            <a:off x="899795" y="599440"/>
            <a:ext cx="473900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五、利润构成和分配的核算</a:t>
            </a:r>
            <a:endParaRPr lang="zh-CN" altLang="en-US" sz="2600" dirty="0">
              <a:latin typeface="黑体" panose="02010609060101010101" charset="-122"/>
              <a:ea typeface="黑体" panose="02010609060101010101" charset="-122"/>
            </a:endParaRPr>
          </a:p>
        </p:txBody>
      </p:sp>
      <p:pic>
        <p:nvPicPr>
          <p:cNvPr id="3" name="图片 2"/>
          <p:cNvPicPr>
            <a:picLocks noChangeAspect="1"/>
          </p:cNvPicPr>
          <p:nvPr/>
        </p:nvPicPr>
        <p:blipFill>
          <a:blip r:embed="rId1"/>
          <a:stretch>
            <a:fillRect/>
          </a:stretch>
        </p:blipFill>
        <p:spPr>
          <a:xfrm>
            <a:off x="8079105" y="2134235"/>
            <a:ext cx="3518535" cy="35331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535305" y="1372235"/>
            <a:ext cx="11463655" cy="5262245"/>
          </a:xfrm>
          <a:prstGeom prst="rect">
            <a:avLst/>
          </a:prstGeom>
          <a:noFill/>
        </p:spPr>
        <p:txBody>
          <a:bodyPr wrap="square" rtlCol="0">
            <a:spAutoFit/>
          </a:bodyPr>
          <a:lstStyle/>
          <a:p>
            <a:pPr>
              <a:lnSpc>
                <a:spcPct val="150000"/>
              </a:lnSpc>
            </a:pPr>
            <a:r>
              <a:rPr lang="en-US" sz="1600" spc="300" dirty="0" smtClean="0">
                <a:solidFill>
                  <a:schemeClr val="tx2"/>
                </a:solidFill>
                <a:latin typeface="黑体" panose="02010609060101010101" charset="-122"/>
                <a:ea typeface="黑体" panose="02010609060101010101" charset="-122"/>
              </a:rPr>
              <a:t>例 4-16：所得税费用计算和结转业务的核算</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企业所得税是对我国境内企业和经营单位的生产经营所得和其他所得征收的一种税。应交所得税是指企业按照税法规定计算确定的针对当期发生的交易和事项，应交纳给税务部门的所得税金额，即当期应交所得税。应纳税所得额是在企业会计利润的基础上调整确定的，计算公式为：</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应纳税所得额 = 税前会计利润 + 纳税调整增加额 - 纳税调整减少额应交所得税</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           = 应纳税所得额 × 所得税税率</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1. 资料</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北京百佳乐食品厂 2020 年 12 月 31 日计算并结转本月应缴所得税额，所得税税率 25%，并计算出本月税后净利润。</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2. 工作行动</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（1）审核该笔业务相关的原始凭证：税费计算单。</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（2）分析。</a:t>
            </a:r>
            <a:endParaRPr lang="en-US" sz="1600" spc="300" dirty="0" smtClean="0">
              <a:solidFill>
                <a:schemeClr val="tx2"/>
              </a:solidFill>
              <a:latin typeface="黑体" panose="02010609060101010101" charset="-122"/>
              <a:ea typeface="黑体" panose="02010609060101010101" charset="-122"/>
            </a:endParaRPr>
          </a:p>
          <a:p>
            <a:pPr>
              <a:lnSpc>
                <a:spcPct val="150000"/>
              </a:lnSpc>
            </a:pPr>
            <a:r>
              <a:rPr lang="en-US" sz="1600" spc="300" dirty="0" smtClean="0">
                <a:solidFill>
                  <a:schemeClr val="tx2"/>
                </a:solidFill>
                <a:latin typeface="黑体" panose="02010609060101010101" charset="-122"/>
                <a:ea typeface="黑体" panose="02010609060101010101" charset="-122"/>
              </a:rPr>
              <a:t>① 企业本年度没有纳税调整事项，所以根据本年利润总额计算应交所得税。</a:t>
            </a:r>
            <a:endParaRPr lang="en-US" sz="1600" spc="300" dirty="0" smtClean="0">
              <a:solidFill>
                <a:schemeClr val="tx2"/>
              </a:solidFill>
              <a:latin typeface="黑体" panose="02010609060101010101" charset="-122"/>
              <a:ea typeface="黑体" panose="02010609060101010101" charset="-122"/>
            </a:endParaRPr>
          </a:p>
          <a:p>
            <a:pPr algn="ctr">
              <a:lnSpc>
                <a:spcPct val="150000"/>
              </a:lnSpc>
            </a:pPr>
            <a:r>
              <a:rPr lang="en-US" sz="1600" spc="300" dirty="0" smtClean="0">
                <a:solidFill>
                  <a:schemeClr val="tx2"/>
                </a:solidFill>
                <a:latin typeface="黑体" panose="02010609060101010101" charset="-122"/>
                <a:ea typeface="黑体" panose="02010609060101010101" charset="-122"/>
              </a:rPr>
              <a:t>应交所得税 = 907 495×25% = 226 873.75（元）</a:t>
            </a:r>
            <a:endParaRPr lang="en-US" sz="1600" spc="300" dirty="0" smtClean="0">
              <a:solidFill>
                <a:schemeClr val="tx2"/>
              </a:solidFill>
              <a:latin typeface="黑体" panose="02010609060101010101" charset="-122"/>
              <a:ea typeface="黑体" panose="02010609060101010101" charset="-122"/>
            </a:endParaRPr>
          </a:p>
        </p:txBody>
      </p:sp>
      <p:sp>
        <p:nvSpPr>
          <p:cNvPr id="25" name="文本框 2"/>
          <p:cNvSpPr txBox="1"/>
          <p:nvPr/>
        </p:nvSpPr>
        <p:spPr>
          <a:xfrm>
            <a:off x="899795" y="599440"/>
            <a:ext cx="473900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黑体" panose="02010609060101010101" charset="-122"/>
                <a:ea typeface="黑体" panose="02010609060101010101" charset="-122"/>
              </a:rPr>
              <a:t>五、利润构成和分配的核算</a:t>
            </a:r>
            <a:endParaRPr lang="zh-CN" altLang="en-US" sz="26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tags/tag1.xml><?xml version="1.0" encoding="utf-8"?>
<p:tagLst xmlns:p="http://schemas.openxmlformats.org/presentationml/2006/main">
  <p:tag name="REFSHAPE" val="257219684"/>
</p:tagLst>
</file>

<file path=ppt/tags/tag10.xml><?xml version="1.0" encoding="utf-8"?>
<p:tagLst xmlns:p="http://schemas.openxmlformats.org/presentationml/2006/main">
  <p:tag name="KSO_WM_TAG_VERSION" val="1.0"/>
  <p:tag name="KSO_WM_BEAUTIFY_FLAG" val="#wm#"/>
  <p:tag name="KSO_WM_TEMPLATE_CATEGORY" val="diagram"/>
  <p:tag name="KSO_WM_TEMPLATE_INDEX" val="160115"/>
  <p:tag name="KSO_WM_UNIT_TYPE" val="m_h_f"/>
  <p:tag name="KSO_WM_UNIT_INDEX" val="1_2_1"/>
  <p:tag name="KSO_WM_UNIT_ID" val="diagram160115_3*m_h_f*1_2_1"/>
  <p:tag name="KSO_WM_UNIT_CLEAR" val="1"/>
  <p:tag name="KSO_WM_UNIT_LAYERLEVEL" val="1_1_1"/>
  <p:tag name="KSO_WM_UNIT_VALUE" val="42"/>
  <p:tag name="KSO_WM_UNIT_HIGHLIGHT" val="0"/>
  <p:tag name="KSO_WM_UNIT_COMPATIBLE" val="0"/>
  <p:tag name="KSO_WM_UNIT_PRESET_TEXT_INDEX" val="3"/>
  <p:tag name="KSO_WM_UNIT_PRESET_TEXT_LEN" val="54"/>
  <p:tag name="KSO_WM_DIAGRAM_GROUP_CODE" val="m1-1"/>
  <p:tag name="KSO_WM_UNIT_TEXT_FILL_FORE_SCHEMECOLOR_INDEX" val="13"/>
  <p:tag name="KSO_WM_UNIT_TEXT_FILL_TYPE" val="1"/>
</p:tagLst>
</file>

<file path=ppt/tags/tag10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98937_1*l_h_i*1_2_3"/>
  <p:tag name="KSO_WM_TEMPLATE_CATEGORY" val="diagram"/>
  <p:tag name="KSO_WM_TEMPLATE_INDEX" val="20198937"/>
  <p:tag name="KSO_WM_UNIT_LAYERLEVEL" val="1_1_1"/>
  <p:tag name="KSO_WM_TAG_VERSION" val="1.0"/>
  <p:tag name="KSO_WM_BEAUTIFY_FLAG" val="#wm#"/>
  <p:tag name="KSO_WM_UNIT_FILL_FORE_SCHEMECOLOR_INDEX" val="6"/>
  <p:tag name="KSO_WM_UNIT_FILL_TYPE" val="1"/>
</p:tagLst>
</file>

<file path=ppt/tags/tag101.xml><?xml version="1.0" encoding="utf-8"?>
<p:tagLst xmlns:p="http://schemas.openxmlformats.org/presentationml/2006/main">
  <p:tag name="KSO_WM_UNIT_DIAGRAM_MODELTYPE" val="stripeEnum"/>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937_1*l_h_a*1_2_1"/>
  <p:tag name="KSO_WM_TEMPLATE_CATEGORY" val="diagram"/>
  <p:tag name="KSO_WM_TEMPLATE_INDEX" val="2019893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02.xml><?xml version="1.0" encoding="utf-8"?>
<p:tagLst xmlns:p="http://schemas.openxmlformats.org/presentationml/2006/main">
  <p:tag name="KSO_WM_UNIT_DIAGRAM_MODELTYPE" val="stripeEnum"/>
  <p:tag name="KSO_WM_UNIT_SUBTYPE" val="a"/>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7_1*l_h_f*1_2_1"/>
  <p:tag name="KSO_WM_TEMPLATE_CATEGORY" val="diagram"/>
  <p:tag name="KSO_WM_TEMPLATE_INDEX" val="2019893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103.xml><?xml version="1.0" encoding="utf-8"?>
<p:tagLst xmlns:p="http://schemas.openxmlformats.org/presentationml/2006/main">
  <p:tag name="MH_CONTENTSID" val="635"/>
  <p:tag name="KSO_WPP_MARK_KEY" val="7195a12f-cf22-4484-b97c-d7974a8280da"/>
  <p:tag name="COMMONDATA" val="eyJoZGlkIjoiNzQ3MTk3OTEyZDg4NzA3ZGRmN2U4ZTcxY2Y1ODYwYzQifQ=="/>
</p:tagLst>
</file>

<file path=ppt/tags/tag11.xml><?xml version="1.0" encoding="utf-8"?>
<p:tagLst xmlns:p="http://schemas.openxmlformats.org/presentationml/2006/main">
  <p:tag name="KSO_WM_TAG_VERSION" val="1.0"/>
  <p:tag name="KSO_WM_BEAUTIFY_FLAG" val="#wm#"/>
  <p:tag name="KSO_WM_TEMPLATE_CATEGORY" val="diagram"/>
  <p:tag name="KSO_WM_TEMPLATE_INDEX" val="160115"/>
  <p:tag name="KSO_WM_UNIT_TYPE" val="m_h_a"/>
  <p:tag name="KSO_WM_UNIT_INDEX" val="1_3_1"/>
  <p:tag name="KSO_WM_UNIT_ID" val="diagram160115_3*m_h_a*1_3_1"/>
  <p:tag name="KSO_WM_UNIT_CLEAR" val="1"/>
  <p:tag name="KSO_WM_UNIT_LAYERLEVEL" val="1_1_1"/>
  <p:tag name="KSO_WM_UNIT_VALUE" val="12"/>
  <p:tag name="KSO_WM_UNIT_HIGHLIGHT" val="0"/>
  <p:tag name="KSO_WM_UNIT_COMPATIBLE" val="0"/>
  <p:tag name="KSO_WM_DIAGRAM_GROUP_CODE" val="m1-1"/>
  <p:tag name="KSO_WM_UNIT_PRESET_TEXT" val="AMET"/>
  <p:tag name="KSO_WM_UNIT_FILL_FORE_SCHEMECOLOR_INDEX" val="7"/>
  <p:tag name="KSO_WM_UNIT_FILL_TYPE" val="1"/>
  <p:tag name="KSO_WM_UNIT_TEXT_FILL_FORE_SCHEMECOLOR_INDEX" val="14"/>
  <p:tag name="KSO_WM_UNIT_TEXT_FILL_TYPE" val="1"/>
</p:tagLst>
</file>

<file path=ppt/tags/tag12.xml><?xml version="1.0" encoding="utf-8"?>
<p:tagLst xmlns:p="http://schemas.openxmlformats.org/presentationml/2006/main">
  <p:tag name="KSO_WM_TAG_VERSION" val="1.0"/>
  <p:tag name="KSO_WM_BEAUTIFY_FLAG" val="#wm#"/>
  <p:tag name="KSO_WM_TEMPLATE_CATEGORY" val="diagram"/>
  <p:tag name="KSO_WM_TEMPLATE_INDEX" val="160115"/>
  <p:tag name="KSO_WM_UNIT_TYPE" val="m_h_f"/>
  <p:tag name="KSO_WM_UNIT_INDEX" val="1_3_1"/>
  <p:tag name="KSO_WM_UNIT_ID" val="diagram160115_3*m_h_f*1_3_1"/>
  <p:tag name="KSO_WM_UNIT_CLEAR" val="1"/>
  <p:tag name="KSO_WM_UNIT_LAYERLEVEL" val="1_1_1"/>
  <p:tag name="KSO_WM_UNIT_VALUE" val="42"/>
  <p:tag name="KSO_WM_UNIT_HIGHLIGHT" val="0"/>
  <p:tag name="KSO_WM_UNIT_COMPATIBLE" val="0"/>
  <p:tag name="KSO_WM_UNIT_PRESET_TEXT_INDEX" val="3"/>
  <p:tag name="KSO_WM_UNIT_PRESET_TEXT_LEN" val="54"/>
  <p:tag name="KSO_WM_DIAGRAM_GROUP_CODE" val="m1-1"/>
  <p:tag name="KSO_WM_UNIT_TEXT_FILL_FORE_SCHEMECOLOR_INDEX" val="13"/>
  <p:tag name="KSO_WM_UNIT_TEXT_FILL_TYPE" val="1"/>
</p:tagLst>
</file>

<file path=ppt/tags/tag13.xml><?xml version="1.0" encoding="utf-8"?>
<p:tagLst xmlns:p="http://schemas.openxmlformats.org/presentationml/2006/main">
  <p:tag name="KSO_WM_TAG_VERSION" val="1.0"/>
  <p:tag name="KSO_WM_BEAUTIFY_FLAG" val="#wm#"/>
  <p:tag name="KSO_WM_TEMPLATE_CATEGORY" val="diagram"/>
  <p:tag name="KSO_WM_TEMPLATE_INDEX" val="160115"/>
  <p:tag name="KSO_WM_UNIT_TYPE" val="g"/>
  <p:tag name="KSO_WM_UNIT_INDEX" val="1"/>
  <p:tag name="KSO_WM_UNIT_ID" val="diagram160115_3*g*1"/>
  <p:tag name="KSO_WM_UNIT_CLEAR" val="1"/>
  <p:tag name="KSO_WM_UNIT_LAYERLEVEL" val="1"/>
  <p:tag name="KSO_WM_UNIT_VALUE" val="48"/>
  <p:tag name="KSO_WM_UNIT_HIGHLIGHT" val="0"/>
  <p:tag name="KSO_WM_UNIT_COMPATIBLE" val="1"/>
  <p:tag name="KSO_WM_UNIT_RELATE_UNITID" val="diagram160115_3*m*1"/>
  <p:tag name="KSO_WM_UNIT_PRESET_TEXT_INDEX" val="3"/>
  <p:tag name="KSO_WM_UNIT_PRESET_TEXT_LEN" val="17"/>
</p:tagLst>
</file>

<file path=ppt/tags/tag14.xml><?xml version="1.0" encoding="utf-8"?>
<p:tagLst xmlns:p="http://schemas.openxmlformats.org/presentationml/2006/main">
  <p:tag name="MH" val="20180804121219"/>
  <p:tag name="MH_LIBRARY" val="CONTENTS"/>
  <p:tag name="MH_TYPE" val="ENTRY"/>
  <p:tag name="ID" val="626777"/>
  <p:tag name="MH_ORDER" val="1"/>
</p:tagLst>
</file>

<file path=ppt/tags/tag15.xml><?xml version="1.0" encoding="utf-8"?>
<p:tagLst xmlns:p="http://schemas.openxmlformats.org/presentationml/2006/main">
  <p:tag name="MH" val="20180804121219"/>
  <p:tag name="MH_LIBRARY" val="CONTENTS"/>
  <p:tag name="MH_TYPE" val="NUMBER"/>
  <p:tag name="ID" val="626777"/>
  <p:tag name="MH_ORDER" val="1"/>
</p:tagLst>
</file>

<file path=ppt/tags/tag16.xml><?xml version="1.0" encoding="utf-8"?>
<p:tagLst xmlns:p="http://schemas.openxmlformats.org/presentationml/2006/main">
  <p:tag name="KSO_WM_BEAUTIFY_FLAG" val="#wm#"/>
  <p:tag name="KSO_WM_TEMPLATE_CATEGORY" val="diagram"/>
  <p:tag name="KSO_WM_TEMPLATE_INDEX" val="790"/>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3334_1*l_h_i*1_2_1"/>
  <p:tag name="KSO_WM_TEMPLATE_CATEGORY" val="diagram"/>
  <p:tag name="KSO_WM_TEMPLATE_INDEX" val="20203334"/>
  <p:tag name="KSO_WM_UNIT_LAYERLEVEL" val="1_1_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3334_1*l_h_i*1_1_1"/>
  <p:tag name="KSO_WM_TEMPLATE_CATEGORY" val="diagram"/>
  <p:tag name="KSO_WM_TEMPLATE_INDEX" val="20203334"/>
  <p:tag name="KSO_WM_UNIT_LAYERLEVEL" val="1_1_1"/>
  <p:tag name="KSO_WM_TAG_VERSION" val="1.0"/>
  <p:tag name="KSO_WM_BEAUTIFY_FLAG" val="#wm#"/>
</p:tagLst>
</file>

<file path=ppt/tags/tag19.xml><?xml version="1.0" encoding="utf-8"?>
<p:tagLst xmlns:p="http://schemas.openxmlformats.org/presentationml/2006/main">
  <p:tag name="KSO_WM_UNIT_ISCONTENTSTITLE" val="0"/>
  <p:tag name="KSO_WM_UNIT_PRESET_TEXT_INDEX" val="1"/>
  <p:tag name="KSO_WM_UNIT_PRESET_TEXT_LEN" val="4"/>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3334_1*l_h_a*1_2_1"/>
  <p:tag name="KSO_WM_TEMPLATE_CATEGORY" val="diagram"/>
  <p:tag name="KSO_WM_TEMPLATE_INDEX" val="20203334"/>
  <p:tag name="KSO_WM_UNIT_LAYERLEVEL" val="1_1_1"/>
  <p:tag name="KSO_WM_TAG_VERSION" val="1.0"/>
  <p:tag name="KSO_WM_BEAUTIFY_FLAG" val="#wm#"/>
  <p:tag name="KSO_WM_UNIT_TEXT_FILL_FORE_SCHEMECOLOR_INDEX" val="6"/>
  <p:tag name="KSO_WM_UNIT_TEXT_FILL_TYPE" val="1"/>
</p:tagLst>
</file>

<file path=ppt/tags/tag2.xml><?xml version="1.0" encoding="utf-8"?>
<p:tagLst xmlns:p="http://schemas.openxmlformats.org/presentationml/2006/main">
  <p:tag name="REFSHAPE" val="257220908"/>
</p:tagLst>
</file>

<file path=ppt/tags/tag20.xml><?xml version="1.0" encoding="utf-8"?>
<p:tagLst xmlns:p="http://schemas.openxmlformats.org/presentationml/2006/main">
  <p:tag name="KSO_WM_UNIT_PRESET_TEXT_INDEX" val="4"/>
  <p:tag name="KSO_WM_UNIT_PRESET_TEXT_LEN" val="12"/>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3334_1*l_h_f*1_2_1"/>
  <p:tag name="KSO_WM_TEMPLATE_CATEGORY" val="diagram"/>
  <p:tag name="KSO_WM_TEMPLATE_INDEX" val="20203334"/>
  <p:tag name="KSO_WM_UNIT_LAYERLEVEL" val="1_1_1"/>
  <p:tag name="KSO_WM_TAG_VERSION" val="1.0"/>
  <p:tag name="KSO_WM_BEAUTIFY_FLAG" val="#wm#"/>
  <p:tag name="KSO_WM_UNIT_TEXT_FILL_FORE_SCHEMECOLOR_INDEX" val="13"/>
  <p:tag name="KSO_WM_UNIT_TEXT_FILL_TYPE" val="1"/>
</p:tagLst>
</file>

<file path=ppt/tags/tag21.xml><?xml version="1.0" encoding="utf-8"?>
<p:tagLst xmlns:p="http://schemas.openxmlformats.org/presentationml/2006/main">
  <p:tag name="KSO_WM_UNIT_ISCONTENTSTITLE" val="0"/>
  <p:tag name="KSO_WM_UNIT_PRESET_TEXT_INDEX" val="1"/>
  <p:tag name="KSO_WM_UNIT_PRESET_TEXT_LEN" val="4"/>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3334_1*l_h_a*1_1_1"/>
  <p:tag name="KSO_WM_TEMPLATE_CATEGORY" val="diagram"/>
  <p:tag name="KSO_WM_TEMPLATE_INDEX" val="20203334"/>
  <p:tag name="KSO_WM_UNIT_LAYERLEVEL" val="1_1_1"/>
  <p:tag name="KSO_WM_TAG_VERSION" val="1.0"/>
  <p:tag name="KSO_WM_BEAUTIFY_FLAG" val="#wm#"/>
  <p:tag name="KSO_WM_UNIT_TEXT_FILL_FORE_SCHEMECOLOR_INDEX" val="5"/>
  <p:tag name="KSO_WM_UNIT_TEXT_FILL_TYPE" val="1"/>
</p:tagLst>
</file>

<file path=ppt/tags/tag22.xml><?xml version="1.0" encoding="utf-8"?>
<p:tagLst xmlns:p="http://schemas.openxmlformats.org/presentationml/2006/main">
  <p:tag name="KSO_WM_UNIT_PRESET_TEXT_INDEX" val="4"/>
  <p:tag name="KSO_WM_UNIT_PRESET_TEXT_LEN" val="12"/>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3334_1*l_h_f*1_1_1"/>
  <p:tag name="KSO_WM_TEMPLATE_CATEGORY" val="diagram"/>
  <p:tag name="KSO_WM_TEMPLATE_INDEX" val="20203334"/>
  <p:tag name="KSO_WM_UNIT_LAYERLEVEL" val="1_1_1"/>
  <p:tag name="KSO_WM_TAG_VERSION" val="1.0"/>
  <p:tag name="KSO_WM_BEAUTIFY_FLAG" val="#wm#"/>
  <p:tag name="KSO_WM_UNIT_TEXT_FILL_FORE_SCHEMECOLOR_INDEX" val="13"/>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3334_1*l_h_i*1_1_2"/>
  <p:tag name="KSO_WM_TEMPLATE_CATEGORY" val="diagram"/>
  <p:tag name="KSO_WM_TEMPLATE_INDEX" val="20203334"/>
  <p:tag name="KSO_WM_UNIT_LAYERLEVEL" val="1_1_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3334_1*l_h_i*1_2_2"/>
  <p:tag name="KSO_WM_TEMPLATE_CATEGORY" val="diagram"/>
  <p:tag name="KSO_WM_TEMPLATE_INDEX" val="20203334"/>
  <p:tag name="KSO_WM_UNIT_LAYERLEVEL" val="1_1_1"/>
  <p:tag name="KSO_WM_TAG_VERSION" val="1.0"/>
  <p:tag name="KSO_WM_BEAUTIFY_FLAG" val="#wm#"/>
</p:tagLst>
</file>

<file path=ppt/tags/tag25.xml><?xml version="1.0" encoding="utf-8"?>
<p:tagLst xmlns:p="http://schemas.openxmlformats.org/presentationml/2006/main">
  <p:tag name="KSO_WM_UNIT_PLACING_PICTURE_USER_VIEWPORT" val="{&quot;height&quot;:5124,&quot;width&quot;:7680}"/>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03336_1*q_h_i*1_2_1"/>
  <p:tag name="KSO_WM_TEMPLATE_CATEGORY" val="diagram"/>
  <p:tag name="KSO_WM_TEMPLATE_INDEX" val="20203336"/>
  <p:tag name="KSO_WM_UNIT_LAYERLEVEL" val="1_1_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03336_1*q_h_i*1_1_1"/>
  <p:tag name="KSO_WM_TEMPLATE_CATEGORY" val="diagram"/>
  <p:tag name="KSO_WM_TEMPLATE_INDEX" val="20203336"/>
  <p:tag name="KSO_WM_UNIT_LAYERLEVEL" val="1_1_1"/>
  <p:tag name="KSO_WM_TAG_VERSION" val="1.0"/>
  <p:tag name="KSO_WM_BEAUTIFY_FLAG" val="#wm#"/>
</p:tagLst>
</file>

<file path=ppt/tags/tag28.xml><?xml version="1.0" encoding="utf-8"?>
<p:tagLst xmlns:p="http://schemas.openxmlformats.org/presentationml/2006/main">
  <p:tag name="KSO_WM_UNIT_VALUE" val="180*180"/>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03336_1*q_h_x*1_2_1"/>
  <p:tag name="KSO_WM_TEMPLATE_CATEGORY" val="diagram"/>
  <p:tag name="KSO_WM_TEMPLATE_INDEX" val="20203336"/>
  <p:tag name="KSO_WM_UNIT_LAYERLEVEL" val="1_1_1"/>
  <p:tag name="KSO_WM_TAG_VERSION" val="1.0"/>
  <p:tag name="KSO_WM_BEAUTIFY_FLAG" val="#wm#"/>
</p:tagLst>
</file>

<file path=ppt/tags/tag29.xml><?xml version="1.0" encoding="utf-8"?>
<p:tagLst xmlns:p="http://schemas.openxmlformats.org/presentationml/2006/main">
  <p:tag name="KSO_WM_UNIT_VALUE" val="180*180"/>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03336_1*q_h_x*1_1_1"/>
  <p:tag name="KSO_WM_TEMPLATE_CATEGORY" val="diagram"/>
  <p:tag name="KSO_WM_TEMPLATE_INDEX" val="20203336"/>
  <p:tag name="KSO_WM_UNIT_LAYERLEVEL" val="1_1_1"/>
  <p:tag name="KSO_WM_TAG_VERSION" val="1.0"/>
  <p:tag name="KSO_WM_BEAUTIFY_FLAG" val="#wm#"/>
</p:tagLst>
</file>

<file path=ppt/tags/tag3.xml><?xml version="1.0" encoding="utf-8"?>
<p:tagLst xmlns:p="http://schemas.openxmlformats.org/presentationml/2006/main">
  <p:tag name="REFSHAPE" val="257221044"/>
</p:tagLst>
</file>

<file path=ppt/tags/tag30.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03336_1*q_h_a*1_1_1"/>
  <p:tag name="KSO_WM_TEMPLATE_CATEGORY" val="diagram"/>
  <p:tag name="KSO_WM_TEMPLATE_INDEX" val="20203336"/>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31.xml><?xml version="1.0" encoding="utf-8"?>
<p:tagLst xmlns:p="http://schemas.openxmlformats.org/presentationml/2006/main">
  <p:tag name="KSO_WM_UNIT_NOCLEAR" val="0"/>
  <p:tag name="KSO_WM_UNIT_VALUE" val="48"/>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03336_1*q_h_f*1_1_1"/>
  <p:tag name="KSO_WM_TEMPLATE_CATEGORY" val="diagram"/>
  <p:tag name="KSO_WM_TEMPLATE_INDEX" val="2020333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32.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03336_1*q_h_a*1_2_1"/>
  <p:tag name="KSO_WM_TEMPLATE_CATEGORY" val="diagram"/>
  <p:tag name="KSO_WM_TEMPLATE_INDEX" val="20203336"/>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33.xml><?xml version="1.0" encoding="utf-8"?>
<p:tagLst xmlns:p="http://schemas.openxmlformats.org/presentationml/2006/main">
  <p:tag name="KSO_WM_UNIT_NOCLEAR" val="0"/>
  <p:tag name="KSO_WM_UNIT_VALUE" val="48"/>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03336_1*q_h_f*1_2_1"/>
  <p:tag name="KSO_WM_TEMPLATE_CATEGORY" val="diagram"/>
  <p:tag name="KSO_WM_TEMPLATE_INDEX" val="2020333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34.xml><?xml version="1.0" encoding="utf-8"?>
<p:tagLst xmlns:p="http://schemas.openxmlformats.org/presentationml/2006/main">
  <p:tag name="KSO_WM_BEAUTIFY_FLAG" val="#wm#"/>
  <p:tag name="KSO_WM_TEMPLATE_CATEGORY" val="diagram"/>
  <p:tag name="KSO_WM_TEMPLATE_INDEX" val="790"/>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98898_1*l_h_i*1_4_1"/>
  <p:tag name="KSO_WM_TEMPLATE_CATEGORY" val="diagram"/>
  <p:tag name="KSO_WM_TEMPLATE_INDEX" val="20198898"/>
  <p:tag name="KSO_WM_UNIT_LAYERLEVEL" val="1_1_1"/>
  <p:tag name="KSO_WM_TAG_VERSION" val="1.0"/>
  <p:tag name="KSO_WM_BEAUTIFY_FLAG" val="#wm#"/>
  <p:tag name="KSO_WM_UNIT_LINE_FORE_SCHEMECOLOR_INDEX" val="14"/>
  <p:tag name="KSO_WM_UNIT_LINE_FILL_TYPE" val="2"/>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198898_1*l_h_i*1_4_3"/>
  <p:tag name="KSO_WM_TEMPLATE_CATEGORY" val="diagram"/>
  <p:tag name="KSO_WM_TEMPLATE_INDEX" val="20198898"/>
  <p:tag name="KSO_WM_UNIT_LAYERLEVEL" val="1_1_1"/>
  <p:tag name="KSO_WM_TAG_VERSION" val="1.0"/>
  <p:tag name="KSO_WM_BEAUTIFY_FLAG" val="#wm#"/>
  <p:tag name="KSO_WM_UNIT_FILL_FORE_SCHEMECOLOR_INDEX" val="5"/>
  <p:tag name="KSO_WM_UNI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898_1*l_h_i*1_3_1"/>
  <p:tag name="KSO_WM_TEMPLATE_CATEGORY" val="diagram"/>
  <p:tag name="KSO_WM_TEMPLATE_INDEX" val="20198898"/>
  <p:tag name="KSO_WM_UNIT_LAYERLEVEL" val="1_1_1"/>
  <p:tag name="KSO_WM_TAG_VERSION" val="1.0"/>
  <p:tag name="KSO_WM_BEAUTIFY_FLAG" val="#wm#"/>
  <p:tag name="KSO_WM_UNIT_LINE_FORE_SCHEMECOLOR_INDEX" val="14"/>
  <p:tag name="KSO_WM_UNIT_LINE_FILL_TYPE" val="2"/>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8898_1*l_h_i*1_2_1"/>
  <p:tag name="KSO_WM_TEMPLATE_CATEGORY" val="diagram"/>
  <p:tag name="KSO_WM_TEMPLATE_INDEX" val="20198898"/>
  <p:tag name="KSO_WM_UNIT_LAYERLEVEL" val="1_1_1"/>
  <p:tag name="KSO_WM_TAG_VERSION" val="1.0"/>
  <p:tag name="KSO_WM_BEAUTIFY_FLAG" val="#wm#"/>
  <p:tag name="KSO_WM_UNIT_LINE_FORE_SCHEMECOLOR_INDEX" val="14"/>
  <p:tag name="KSO_WM_UNIT_LINE_FILL_TYPE" val="2"/>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98898_1*l_h_i*1_2_3"/>
  <p:tag name="KSO_WM_TEMPLATE_CATEGORY" val="diagram"/>
  <p:tag name="KSO_WM_TEMPLATE_INDEX" val="20198898"/>
  <p:tag name="KSO_WM_UNIT_LAYERLEVEL" val="1_1_1"/>
  <p:tag name="KSO_WM_TAG_VERSION" val="1.0"/>
  <p:tag name="KSO_WM_BEAUTIFY_FLAG" val="#wm#"/>
  <p:tag name="KSO_WM_UNIT_FILL_FORE_SCHEMECOLOR_INDEX" val="5"/>
  <p:tag name="KSO_WM_UNIT_FILL_TYPE" val="1"/>
</p:tagLst>
</file>

<file path=ppt/tags/tag4.xml><?xml version="1.0" encoding="utf-8"?>
<p:tagLst xmlns:p="http://schemas.openxmlformats.org/presentationml/2006/main">
  <p:tag name="MH" val="20180926094856"/>
  <p:tag name="MH_LIBRARY" val="CONTENTS"/>
  <p:tag name="MH_AUTOCOLOR" val="TRUE"/>
  <p:tag name="MH_TYPE" val="CONTENTS"/>
  <p:tag name="ID" val="626777"/>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898_1*l_h_i*1_1_1"/>
  <p:tag name="KSO_WM_TEMPLATE_CATEGORY" val="diagram"/>
  <p:tag name="KSO_WM_TEMPLATE_INDEX" val="20198898"/>
  <p:tag name="KSO_WM_UNIT_LAYERLEVEL" val="1_1_1"/>
  <p:tag name="KSO_WM_TAG_VERSION" val="1.0"/>
  <p:tag name="KSO_WM_BEAUTIFY_FLAG" val="#wm#"/>
  <p:tag name="KSO_WM_UNIT_LINE_FORE_SCHEMECOLOR_INDEX" val="14"/>
  <p:tag name="KSO_WM_UNIT_LINE_FILL_TYPE" val="2"/>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98898_1*l_h_i*1_1_3"/>
  <p:tag name="KSO_WM_TEMPLATE_CATEGORY" val="diagram"/>
  <p:tag name="KSO_WM_TEMPLATE_INDEX" val="20198898"/>
  <p:tag name="KSO_WM_UNIT_LAYERLEVEL" val="1_1_1"/>
  <p:tag name="KSO_WM_TAG_VERSION" val="1.0"/>
  <p:tag name="KSO_WM_BEAUTIFY_FLAG" val="#wm#"/>
  <p:tag name="KSO_WM_UNIT_FILL_FORE_SCHEMECOLOR_INDEX" val="10"/>
  <p:tag name="KSO_WM_UNI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98898_1*l_h_i*1_3_3"/>
  <p:tag name="KSO_WM_TEMPLATE_CATEGORY" val="diagram"/>
  <p:tag name="KSO_WM_TEMPLATE_INDEX" val="20198898"/>
  <p:tag name="KSO_WM_UNIT_LAYERLEVEL" val="1_1_1"/>
  <p:tag name="KSO_WM_TAG_VERSION" val="1.0"/>
  <p:tag name="KSO_WM_BEAUTIFY_FLAG" val="#wm#"/>
  <p:tag name="KSO_WM_UNIT_FILL_FORE_SCHEMECOLOR_INDEX" val="5"/>
  <p:tag name="KSO_WM_UNI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198898_1*l_h_i*1_2_4"/>
  <p:tag name="KSO_WM_TEMPLATE_CATEGORY" val="diagram"/>
  <p:tag name="KSO_WM_TEMPLATE_INDEX" val="20198898"/>
  <p:tag name="KSO_WM_UNIT_LAYERLEVEL" val="1_1_1"/>
  <p:tag name="KSO_WM_TAG_VERSION" val="1.0"/>
  <p:tag name="KSO_WM_BEAUTIFY_FLAG" val="#wm#"/>
  <p:tag name="KSO_WM_UNIT_FILL_FORE_SCHEMECOLOR_INDEX" val="5"/>
  <p:tag name="KSO_WM_UNI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198898_1*l_h_i*1_3_4"/>
  <p:tag name="KSO_WM_TEMPLATE_CATEGORY" val="diagram"/>
  <p:tag name="KSO_WM_TEMPLATE_INDEX" val="20198898"/>
  <p:tag name="KSO_WM_UNIT_LAYERLEVEL" val="1_1_1"/>
  <p:tag name="KSO_WM_TAG_VERSION" val="1.0"/>
  <p:tag name="KSO_WM_BEAUTIFY_FLAG" val="#wm#"/>
  <p:tag name="KSO_WM_UNIT_FILL_FORE_SCHEMECOLOR_INDEX" val="5"/>
  <p:tag name="KSO_WM_UNI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198898_1*l_h_i*1_4_4"/>
  <p:tag name="KSO_WM_TEMPLATE_CATEGORY" val="diagram"/>
  <p:tag name="KSO_WM_TEMPLATE_INDEX" val="20198898"/>
  <p:tag name="KSO_WM_UNIT_LAYERLEVEL" val="1_1_1"/>
  <p:tag name="KSO_WM_TAG_VERSION" val="1.0"/>
  <p:tag name="KSO_WM_BEAUTIFY_FLAG" val="#wm#"/>
  <p:tag name="KSO_WM_UNIT_FILL_FORE_SCHEMECOLOR_INDEX" val="5"/>
  <p:tag name="KSO_WM_UNI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198898_1*l_h_i*1_1_4"/>
  <p:tag name="KSO_WM_TEMPLATE_CATEGORY" val="diagram"/>
  <p:tag name="KSO_WM_TEMPLATE_INDEX" val="20198898"/>
  <p:tag name="KSO_WM_UNIT_LAYERLEVEL" val="1_1_1"/>
  <p:tag name="KSO_WM_TAG_VERSION" val="1.0"/>
  <p:tag name="KSO_WM_BEAUTIFY_FLAG" val="#wm#"/>
  <p:tag name="KSO_WM_UNIT_FILL_FORE_SCHEMECOLOR_INDEX" val="10"/>
  <p:tag name="KSO_WM_UNIT_FILL_TYPE" val="1"/>
</p:tagLst>
</file>

<file path=ppt/tags/tag47.xml><?xml version="1.0" encoding="utf-8"?>
<p:tagLst xmlns:p="http://schemas.openxmlformats.org/presentationml/2006/main">
  <p:tag name="KSO_WM_UNIT_VALUE" val="79*82"/>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98898_1*l_h_x*1_1_1"/>
  <p:tag name="KSO_WM_TEMPLATE_CATEGORY" val="diagram"/>
  <p:tag name="KSO_WM_TEMPLATE_INDEX" val="2019889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48.xml><?xml version="1.0" encoding="utf-8"?>
<p:tagLst xmlns:p="http://schemas.openxmlformats.org/presentationml/2006/main">
  <p:tag name="KSO_WM_UNIT_VALUE" val="90*82"/>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98898_1*l_h_x*1_3_1"/>
  <p:tag name="KSO_WM_TEMPLATE_CATEGORY" val="diagram"/>
  <p:tag name="KSO_WM_TEMPLATE_INDEX" val="2019889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49.xml><?xml version="1.0" encoding="utf-8"?>
<p:tagLst xmlns:p="http://schemas.openxmlformats.org/presentationml/2006/main">
  <p:tag name="KSO_WM_UNIT_VALUE" val="82*79"/>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98898_1*l_h_x*1_2_1"/>
  <p:tag name="KSO_WM_TEMPLATE_CATEGORY" val="diagram"/>
  <p:tag name="KSO_WM_TEMPLATE_INDEX" val="2019889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5.xml><?xml version="1.0" encoding="utf-8"?>
<p:tagLst xmlns:p="http://schemas.openxmlformats.org/presentationml/2006/main">
  <p:tag name="KSO_WM_TAG_VERSION" val="1.0"/>
  <p:tag name="KSO_WM_TEMPLATE_CATEGORY" val="diagram"/>
  <p:tag name="KSO_WM_TEMPLATE_INDEX" val="160115"/>
  <p:tag name="KSO_WM_UNIT_ID" val="diagram160115_3*m_i*1_1"/>
  <p:tag name="KSO_WM_UNIT_CLEAR" val="1"/>
  <p:tag name="KSO_WM_UNIT_LAYERLEVEL" val="1_1"/>
  <p:tag name="KSO_WM_DIAGRAM_GROUP_CODE" val="m1-1"/>
  <p:tag name="KSO_WM_UNIT_FILL_FORE_SCHEMECOLOR_INDEX" val="7"/>
  <p:tag name="KSO_WM_UNIT_FILL_TYPE" val="1"/>
  <p:tag name="KSO_WM_UNIT_TEXT_FILL_FORE_SCHEMECOLOR_INDEX" val="14"/>
  <p:tag name="KSO_WM_UNIT_TEXT_FILL_TYPE" val="1"/>
</p:tagLst>
</file>

<file path=ppt/tags/tag50.xml><?xml version="1.0" encoding="utf-8"?>
<p:tagLst xmlns:p="http://schemas.openxmlformats.org/presentationml/2006/main">
  <p:tag name="KSO_WM_UNIT_VALUE" val="79*82"/>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98898_1*l_h_x*1_4_1"/>
  <p:tag name="KSO_WM_TEMPLATE_CATEGORY" val="diagram"/>
  <p:tag name="KSO_WM_TEMPLATE_INDEX" val="2019889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51.xml><?xml version="1.0" encoding="utf-8"?>
<p:tagLst xmlns:p="http://schemas.openxmlformats.org/presentationml/2006/main">
  <p:tag name="KSO_WM_UNIT_SUBTYPE" val="a"/>
  <p:tag name="KSO_WM_UNIT_NOCLEAR" val="0"/>
  <p:tag name="KSO_WM_UNIT_VALUE" val="12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898_1*l_h_f*1_1_1"/>
  <p:tag name="KSO_WM_TEMPLATE_CATEGORY" val="diagram"/>
  <p:tag name="KSO_WM_TEMPLATE_INDEX" val="20198898"/>
  <p:tag name="KSO_WM_UNIT_LAYERLEVEL" val="1_1_1"/>
  <p:tag name="KSO_WM_TAG_VERSION" val="1.0"/>
  <p:tag name="KSO_WM_BEAUTIFY_FLAG" val="#wm#"/>
  <p:tag name="KSO_WM_UNIT_PRESET_TEXT" val="单击此处输入你的正文，文字是您思想的提炼。&#13;为了最终演示发布的良好效果，请尽量言简意赅的阐述观点。&#13;根据需要可酌情增减文字。"/>
  <p:tag name="KSO_WM_UNIT_TEXT_FILL_FORE_SCHEMECOLOR_INDEX" val="13"/>
  <p:tag name="KSO_WM_UNIT_TEXT_FILL_TYPE" val="1"/>
</p:tagLst>
</file>

<file path=ppt/tags/tag5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898_1*l_h_f*1_3_1"/>
  <p:tag name="KSO_WM_TEMPLATE_CATEGORY" val="diagram"/>
  <p:tag name="KSO_WM_TEMPLATE_INDEX" val="20198898"/>
  <p:tag name="KSO_WM_UNIT_LAYERLEVEL" val="1_1_1"/>
  <p:tag name="KSO_WM_TAG_VERSION" val="1.0"/>
  <p:tag name="KSO_WM_BEAUTIFY_FLAG" val="#wm#"/>
  <p:tag name="KSO_WM_UNIT_PRESET_TEXT" val="单击此处输入你的正文，文字是您思想的提炼。&#13;为了最终演示发布的良好效果，请尽量言简意赅的阐述观点。&#13;根据需要可酌情增减文字。"/>
  <p:tag name="KSO_WM_UNIT_TEXT_FILL_FORE_SCHEMECOLOR_INDEX" val="13"/>
  <p:tag name="KSO_WM_UNIT_TEXT_FILL_TYPE" val="1"/>
</p:tagLst>
</file>

<file path=ppt/tags/tag5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898_1*l_h_f*1_2_1"/>
  <p:tag name="KSO_WM_TEMPLATE_CATEGORY" val="diagram"/>
  <p:tag name="KSO_WM_TEMPLATE_INDEX" val="20198898"/>
  <p:tag name="KSO_WM_UNIT_LAYERLEVEL" val="1_1_1"/>
  <p:tag name="KSO_WM_TAG_VERSION" val="1.0"/>
  <p:tag name="KSO_WM_BEAUTIFY_FLAG" val="#wm#"/>
  <p:tag name="KSO_WM_UNIT_PRESET_TEXT" val="单击此处输入你的正文，文字是您思想的提炼。&#13;为了最终演示发布的良好效果，请尽量言简意赅的阐述观点。&#13;根据需要可酌情增减文字。"/>
  <p:tag name="KSO_WM_UNIT_TEXT_FILL_FORE_SCHEMECOLOR_INDEX" val="13"/>
  <p:tag name="KSO_WM_UNIT_TEXT_FILL_TYPE" val="1"/>
</p:tagLst>
</file>

<file path=ppt/tags/tag54.xml><?xml version="1.0" encoding="utf-8"?>
<p:tagLst xmlns:p="http://schemas.openxmlformats.org/presentationml/2006/main">
  <p:tag name="KSO_WM_UNIT_SUBTYPE" val="a"/>
  <p:tag name="KSO_WM_UNIT_NOCLEAR" val="0"/>
  <p:tag name="KSO_WM_UNIT_VALUE" val="12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898_1*l_h_f*1_4_1"/>
  <p:tag name="KSO_WM_TEMPLATE_CATEGORY" val="diagram"/>
  <p:tag name="KSO_WM_TEMPLATE_INDEX" val="20198898"/>
  <p:tag name="KSO_WM_UNIT_LAYERLEVEL" val="1_1_1"/>
  <p:tag name="KSO_WM_TAG_VERSION" val="1.0"/>
  <p:tag name="KSO_WM_BEAUTIFY_FLAG" val="#wm#"/>
  <p:tag name="KSO_WM_UNIT_PRESET_TEXT" val="单击此处输入你的正文，文字是您思想的提炼。&#13;为了最终演示发布的良好效果，请尽量言简意赅的阐述观点。&#13;根据需要可酌情增减文字。"/>
  <p:tag name="KSO_WM_UNIT_TEXT_FILL_FORE_SCHEMECOLOR_INDEX" val="13"/>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198898_1*l_h_i*1_2_2"/>
  <p:tag name="KSO_WM_TEMPLATE_CATEGORY" val="diagram"/>
  <p:tag name="KSO_WM_TEMPLATE_INDEX" val="20198898"/>
  <p:tag name="KSO_WM_UNIT_LAYERLEVEL" val="1_1_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198898_1*l_h_i*1_3_2"/>
  <p:tag name="KSO_WM_TEMPLATE_CATEGORY" val="diagram"/>
  <p:tag name="KSO_WM_TEMPLATE_INDEX" val="20198898"/>
  <p:tag name="KSO_WM_UNIT_LAYERLEVEL" val="1_1_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198898_1*l_h_i*1_4_2"/>
  <p:tag name="KSO_WM_TEMPLATE_CATEGORY" val="diagram"/>
  <p:tag name="KSO_WM_TEMPLATE_INDEX" val="20198898"/>
  <p:tag name="KSO_WM_UNIT_LAYERLEVEL" val="1_1_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198898_1*l_h_i*1_1_2"/>
  <p:tag name="KSO_WM_TEMPLATE_CATEGORY" val="diagram"/>
  <p:tag name="KSO_WM_TEMPLATE_INDEX" val="20198898"/>
  <p:tag name="KSO_WM_UNIT_LAYERLEVEL" val="1_1_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98898_1*l_h_i*1_4_1"/>
  <p:tag name="KSO_WM_TEMPLATE_CATEGORY" val="diagram"/>
  <p:tag name="KSO_WM_TEMPLATE_INDEX" val="20198898"/>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6.xml><?xml version="1.0" encoding="utf-8"?>
<p:tagLst xmlns:p="http://schemas.openxmlformats.org/presentationml/2006/main">
  <p:tag name="KSO_WM_TAG_VERSION" val="1.0"/>
  <p:tag name="KSO_WM_BEAUTIFY_FLAG" val="#wm#"/>
  <p:tag name="KSO_WM_TEMPLATE_CATEGORY" val="diagram"/>
  <p:tag name="KSO_WM_TEMPLATE_INDEX" val="160115"/>
  <p:tag name="KSO_WM_UNIT_TYPE" val="m_h_a"/>
  <p:tag name="KSO_WM_UNIT_INDEX" val="1_1_1"/>
  <p:tag name="KSO_WM_UNIT_ID" val="diagram160115_3*m_h_a*1_1_1"/>
  <p:tag name="KSO_WM_UNIT_CLEAR" val="1"/>
  <p:tag name="KSO_WM_UNIT_LAYERLEVEL" val="1_1_1"/>
  <p:tag name="KSO_WM_UNIT_VALUE" val="12"/>
  <p:tag name="KSO_WM_UNIT_HIGHLIGHT" val="0"/>
  <p:tag name="KSO_WM_UNIT_COMPATIBLE" val="0"/>
  <p:tag name="KSO_WM_DIAGRAM_GROUP_CODE" val="m1-1"/>
  <p:tag name="KSO_WM_UNIT_PRESET_TEXT" val="AMET"/>
  <p:tag name="KSO_WM_UNIT_FILL_FORE_SCHEMECOLOR_INDEX" val="5"/>
  <p:tag name="KSO_WM_UNIT_FILL_TYPE" val="1"/>
  <p:tag name="KSO_WM_UNIT_TEXT_FILL_FORE_SCHEMECOLOR_INDEX" val="14"/>
  <p:tag name="KSO_WM_UNIT_TEXT_FILL_TYPE"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198898_1*l_h_i*1_4_3"/>
  <p:tag name="KSO_WM_TEMPLATE_CATEGORY" val="diagram"/>
  <p:tag name="KSO_WM_TEMPLATE_INDEX" val="20198898"/>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898_1*l_h_i*1_3_1"/>
  <p:tag name="KSO_WM_TEMPLATE_CATEGORY" val="diagram"/>
  <p:tag name="KSO_WM_TEMPLATE_INDEX" val="20198898"/>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8898_1*l_h_i*1_2_1"/>
  <p:tag name="KSO_WM_TEMPLATE_CATEGORY" val="diagram"/>
  <p:tag name="KSO_WM_TEMPLATE_INDEX" val="20198898"/>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98898_1*l_h_i*1_2_3"/>
  <p:tag name="KSO_WM_TEMPLATE_CATEGORY" val="diagram"/>
  <p:tag name="KSO_WM_TEMPLATE_INDEX" val="20198898"/>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898_1*l_h_i*1_1_1"/>
  <p:tag name="KSO_WM_TEMPLATE_CATEGORY" val="diagram"/>
  <p:tag name="KSO_WM_TEMPLATE_INDEX" val="20198898"/>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98898_1*l_h_i*1_1_3"/>
  <p:tag name="KSO_WM_TEMPLATE_CATEGORY" val="diagram"/>
  <p:tag name="KSO_WM_TEMPLATE_INDEX" val="20198898"/>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98898_1*l_h_i*1_3_3"/>
  <p:tag name="KSO_WM_TEMPLATE_CATEGORY" val="diagram"/>
  <p:tag name="KSO_WM_TEMPLATE_INDEX" val="20198898"/>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198898_1*l_h_i*1_2_4"/>
  <p:tag name="KSO_WM_TEMPLATE_CATEGORY" val="diagram"/>
  <p:tag name="KSO_WM_TEMPLATE_INDEX" val="20198898"/>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198898_1*l_h_i*1_3_4"/>
  <p:tag name="KSO_WM_TEMPLATE_CATEGORY" val="diagram"/>
  <p:tag name="KSO_WM_TEMPLATE_INDEX" val="20198898"/>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198898_1*l_h_i*1_4_4"/>
  <p:tag name="KSO_WM_TEMPLATE_CATEGORY" val="diagram"/>
  <p:tag name="KSO_WM_TEMPLATE_INDEX" val="20198898"/>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7.xml><?xml version="1.0" encoding="utf-8"?>
<p:tagLst xmlns:p="http://schemas.openxmlformats.org/presentationml/2006/main">
  <p:tag name="KSO_WM_TAG_VERSION" val="1.0"/>
  <p:tag name="KSO_WM_BEAUTIFY_FLAG" val="#wm#"/>
  <p:tag name="KSO_WM_TEMPLATE_CATEGORY" val="diagram"/>
  <p:tag name="KSO_WM_TEMPLATE_INDEX" val="160115"/>
  <p:tag name="KSO_WM_UNIT_TYPE" val="m_h_f"/>
  <p:tag name="KSO_WM_UNIT_INDEX" val="1_1_1"/>
  <p:tag name="KSO_WM_UNIT_ID" val="diagram160115_3*m_h_f*1_1_1"/>
  <p:tag name="KSO_WM_UNIT_CLEAR" val="1"/>
  <p:tag name="KSO_WM_UNIT_LAYERLEVEL" val="1_1_1"/>
  <p:tag name="KSO_WM_UNIT_VALUE" val="42"/>
  <p:tag name="KSO_WM_UNIT_HIGHLIGHT" val="0"/>
  <p:tag name="KSO_WM_UNIT_COMPATIBLE" val="0"/>
  <p:tag name="KSO_WM_UNIT_PRESET_TEXT_INDEX" val="3"/>
  <p:tag name="KSO_WM_UNIT_PRESET_TEXT_LEN" val="54"/>
  <p:tag name="KSO_WM_DIAGRAM_GROUP_CODE" val="m1-1"/>
  <p:tag name="KSO_WM_UNIT_TEXT_FILL_FORE_SCHEMECOLOR_INDEX" val="13"/>
  <p:tag name="KSO_WM_UNIT_TEXT_FILL_TYPE"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198898_1*l_h_i*1_1_4"/>
  <p:tag name="KSO_WM_TEMPLATE_CATEGORY" val="diagram"/>
  <p:tag name="KSO_WM_TEMPLATE_INDEX" val="20198898"/>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71.xml><?xml version="1.0" encoding="utf-8"?>
<p:tagLst xmlns:p="http://schemas.openxmlformats.org/presentationml/2006/main">
  <p:tag name="KSO_WM_UNIT_VALUE" val="79*82"/>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98898_1*l_h_x*1_1_1"/>
  <p:tag name="KSO_WM_TEMPLATE_CATEGORY" val="diagram"/>
  <p:tag name="KSO_WM_TEMPLATE_INDEX" val="2019889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72.xml><?xml version="1.0" encoding="utf-8"?>
<p:tagLst xmlns:p="http://schemas.openxmlformats.org/presentationml/2006/main">
  <p:tag name="KSO_WM_UNIT_VALUE" val="90*82"/>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98898_1*l_h_x*1_3_1"/>
  <p:tag name="KSO_WM_TEMPLATE_CATEGORY" val="diagram"/>
  <p:tag name="KSO_WM_TEMPLATE_INDEX" val="2019889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73.xml><?xml version="1.0" encoding="utf-8"?>
<p:tagLst xmlns:p="http://schemas.openxmlformats.org/presentationml/2006/main">
  <p:tag name="KSO_WM_UNIT_VALUE" val="82*79"/>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98898_1*l_h_x*1_2_1"/>
  <p:tag name="KSO_WM_TEMPLATE_CATEGORY" val="diagram"/>
  <p:tag name="KSO_WM_TEMPLATE_INDEX" val="2019889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74.xml><?xml version="1.0" encoding="utf-8"?>
<p:tagLst xmlns:p="http://schemas.openxmlformats.org/presentationml/2006/main">
  <p:tag name="KSO_WM_UNIT_VALUE" val="79*82"/>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98898_1*l_h_x*1_4_1"/>
  <p:tag name="KSO_WM_TEMPLATE_CATEGORY" val="diagram"/>
  <p:tag name="KSO_WM_TEMPLATE_INDEX" val="2019889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75.xml><?xml version="1.0" encoding="utf-8"?>
<p:tagLst xmlns:p="http://schemas.openxmlformats.org/presentationml/2006/main">
  <p:tag name="KSO_WM_UNIT_SUBTYPE" val="a"/>
  <p:tag name="KSO_WM_UNIT_NOCLEAR" val="0"/>
  <p:tag name="KSO_WM_UNIT_VALUE" val="12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898_1*l_h_f*1_1_1"/>
  <p:tag name="KSO_WM_TEMPLATE_CATEGORY" val="diagram"/>
  <p:tag name="KSO_WM_TEMPLATE_INDEX" val="20198898"/>
  <p:tag name="KSO_WM_UNIT_LAYERLEVEL" val="1_1_1"/>
  <p:tag name="KSO_WM_TAG_VERSION" val="1.0"/>
  <p:tag name="KSO_WM_BEAUTIFY_FLAG" val="#wm#"/>
  <p:tag name="KSO_WM_UNIT_PRESET_TEXT" val="单击此处输入你的正文，文字是您思想的提炼。&#13;为了最终演示发布的良好效果，请尽量言简意赅的阐述观点。&#13;根据需要可酌情增减文字。"/>
  <p:tag name="KSO_WM_UNIT_TEXT_FILL_FORE_SCHEMECOLOR_INDEX" val="13"/>
  <p:tag name="KSO_WM_UNIT_TEXT_FILL_TYPE" val="1"/>
  <p:tag name="KSO_WM_UNIT_USESOURCEFORMAT_APPLY" val="1"/>
</p:tagLst>
</file>

<file path=ppt/tags/tag7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898_1*l_h_f*1_3_1"/>
  <p:tag name="KSO_WM_TEMPLATE_CATEGORY" val="diagram"/>
  <p:tag name="KSO_WM_TEMPLATE_INDEX" val="20198898"/>
  <p:tag name="KSO_WM_UNIT_LAYERLEVEL" val="1_1_1"/>
  <p:tag name="KSO_WM_TAG_VERSION" val="1.0"/>
  <p:tag name="KSO_WM_BEAUTIFY_FLAG" val="#wm#"/>
  <p:tag name="KSO_WM_UNIT_PRESET_TEXT" val="单击此处输入你的正文，文字是您思想的提炼。&#13;为了最终演示发布的良好效果，请尽量言简意赅的阐述观点。&#13;根据需要可酌情增减文字。"/>
  <p:tag name="KSO_WM_UNIT_TEXT_FILL_FORE_SCHEMECOLOR_INDEX" val="13"/>
  <p:tag name="KSO_WM_UNIT_TEXT_FILL_TYPE" val="1"/>
  <p:tag name="KSO_WM_UNIT_USESOURCEFORMAT_APPLY" val="1"/>
</p:tagLst>
</file>

<file path=ppt/tags/tag7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898_1*l_h_f*1_2_1"/>
  <p:tag name="KSO_WM_TEMPLATE_CATEGORY" val="diagram"/>
  <p:tag name="KSO_WM_TEMPLATE_INDEX" val="20198898"/>
  <p:tag name="KSO_WM_UNIT_LAYERLEVEL" val="1_1_1"/>
  <p:tag name="KSO_WM_TAG_VERSION" val="1.0"/>
  <p:tag name="KSO_WM_BEAUTIFY_FLAG" val="#wm#"/>
  <p:tag name="KSO_WM_UNIT_PRESET_TEXT" val="单击此处输入你的正文，文字是您思想的提炼。&#13;为了最终演示发布的良好效果，请尽量言简意赅的阐述观点。&#13;根据需要可酌情增减文字。"/>
  <p:tag name="KSO_WM_UNIT_TEXT_FILL_FORE_SCHEMECOLOR_INDEX" val="13"/>
  <p:tag name="KSO_WM_UNIT_TEXT_FILL_TYPE" val="1"/>
  <p:tag name="KSO_WM_UNIT_USESOURCEFORMAT_APPLY" val="1"/>
</p:tagLst>
</file>

<file path=ppt/tags/tag78.xml><?xml version="1.0" encoding="utf-8"?>
<p:tagLst xmlns:p="http://schemas.openxmlformats.org/presentationml/2006/main">
  <p:tag name="KSO_WM_UNIT_SUBTYPE" val="a"/>
  <p:tag name="KSO_WM_UNIT_NOCLEAR" val="0"/>
  <p:tag name="KSO_WM_UNIT_VALUE" val="12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898_1*l_h_f*1_4_1"/>
  <p:tag name="KSO_WM_TEMPLATE_CATEGORY" val="diagram"/>
  <p:tag name="KSO_WM_TEMPLATE_INDEX" val="20198898"/>
  <p:tag name="KSO_WM_UNIT_LAYERLEVEL" val="1_1_1"/>
  <p:tag name="KSO_WM_TAG_VERSION" val="1.0"/>
  <p:tag name="KSO_WM_BEAUTIFY_FLAG" val="#wm#"/>
  <p:tag name="KSO_WM_UNIT_PRESET_TEXT" val="单击此处输入你的正文，文字是您思想的提炼。&#13;为了最终演示发布的良好效果，请尽量言简意赅的阐述观点。&#13;根据需要可酌情增减文字。"/>
  <p:tag name="KSO_WM_UNIT_TEXT_FILL_FORE_SCHEMECOLOR_INDEX" val="13"/>
  <p:tag name="KSO_WM_UNIT_TEXT_FILL_TYPE" val="1"/>
  <p:tag name="KSO_WM_UNIT_USESOURCEFORMAT_APPLY"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198898_1*l_h_i*1_2_2"/>
  <p:tag name="KSO_WM_TEMPLATE_CATEGORY" val="diagram"/>
  <p:tag name="KSO_WM_TEMPLATE_INDEX" val="20198898"/>
  <p:tag name="KSO_WM_UNIT_LAYERLEVEL" val="1_1_1"/>
  <p:tag name="KSO_WM_TAG_VERSION" val="1.0"/>
  <p:tag name="KSO_WM_BEAUTIFY_FLAG" val="#wm#"/>
  <p:tag name="KSO_WM_UNIT_USESOURCEFORMAT_APPLY" val="1"/>
</p:tagLst>
</file>

<file path=ppt/tags/tag8.xml><?xml version="1.0" encoding="utf-8"?>
<p:tagLst xmlns:p="http://schemas.openxmlformats.org/presentationml/2006/main">
  <p:tag name="KSO_WM_TAG_VERSION" val="1.0"/>
  <p:tag name="KSO_WM_TEMPLATE_CATEGORY" val="diagram"/>
  <p:tag name="KSO_WM_TEMPLATE_INDEX" val="160115"/>
  <p:tag name="KSO_WM_UNIT_ID" val="diagram160115_3*m_i*1_2"/>
  <p:tag name="KSO_WM_UNIT_CLEAR" val="1"/>
  <p:tag name="KSO_WM_UNIT_LAYERLEVEL" val="1_1"/>
  <p:tag name="KSO_WM_DIAGRAM_GROUP_CODE" val="m1-1"/>
  <p:tag name="KSO_WM_UNIT_FILL_FORE_SCHEMECOLOR_INDEX" val="7"/>
  <p:tag name="KSO_WM_UNIT_FILL_TYPE" val="1"/>
  <p:tag name="KSO_WM_UNIT_TEXT_FILL_FORE_SCHEMECOLOR_INDEX" val="14"/>
  <p:tag name="KSO_WM_UNIT_TEXT_FILL_TYPE"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198898_1*l_h_i*1_3_2"/>
  <p:tag name="KSO_WM_TEMPLATE_CATEGORY" val="diagram"/>
  <p:tag name="KSO_WM_TEMPLATE_INDEX" val="20198898"/>
  <p:tag name="KSO_WM_UNIT_LAYERLEVEL" val="1_1_1"/>
  <p:tag name="KSO_WM_TAG_VERSION" val="1.0"/>
  <p:tag name="KSO_WM_BEAUTIFY_FLAG" val="#wm#"/>
  <p:tag name="KSO_WM_UNIT_USESOURCEFORMAT_APPLY"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198898_1*l_h_i*1_4_2"/>
  <p:tag name="KSO_WM_TEMPLATE_CATEGORY" val="diagram"/>
  <p:tag name="KSO_WM_TEMPLATE_INDEX" val="20198898"/>
  <p:tag name="KSO_WM_UNIT_LAYERLEVEL" val="1_1_1"/>
  <p:tag name="KSO_WM_TAG_VERSION" val="1.0"/>
  <p:tag name="KSO_WM_BEAUTIFY_FLAG" val="#wm#"/>
  <p:tag name="KSO_WM_UNIT_USESOURCEFORMAT_APPLY"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198898_1*l_h_i*1_1_2"/>
  <p:tag name="KSO_WM_TEMPLATE_CATEGORY" val="diagram"/>
  <p:tag name="KSO_WM_TEMPLATE_INDEX" val="20198898"/>
  <p:tag name="KSO_WM_UNIT_LAYERLEVEL" val="1_1_1"/>
  <p:tag name="KSO_WM_TAG_VERSION" val="1.0"/>
  <p:tag name="KSO_WM_BEAUTIFY_FLAG" val="#wm#"/>
  <p:tag name="KSO_WM_UNIT_USESOURCEFORMAT_APPLY" val="1"/>
</p:tagLst>
</file>

<file path=ppt/tags/tag83.xml><?xml version="1.0" encoding="utf-8"?>
<p:tagLst xmlns:p="http://schemas.openxmlformats.org/presentationml/2006/main">
  <p:tag name="KSO_WM_BEAUTIFY_FLAG" val="#wm#"/>
  <p:tag name="KSO_WM_TEMPLATE_CATEGORY" val="diagram"/>
  <p:tag name="KSO_WM_TEMPLATE_INDEX" val="790"/>
</p:tagLst>
</file>

<file path=ppt/tags/tag84.xml><?xml version="1.0" encoding="utf-8"?>
<p:tagLst xmlns:p="http://schemas.openxmlformats.org/presentationml/2006/main">
  <p:tag name="KSO_WM_TEMPLATE_CATEGORY" val="diagram"/>
  <p:tag name="KSO_WM_TEMPLATE_INDEX" val="160053"/>
  <p:tag name="KSO_WM_TAG_VERSION" val="1.0"/>
  <p:tag name="KSO_WM_BEAUTIFY_FLAG" val="#wm#"/>
  <p:tag name="KSO_WM_UNIT_TYPE" val="l_i"/>
  <p:tag name="KSO_WM_UNIT_INDEX" val="1_2"/>
  <p:tag name="KSO_WM_UNIT_ID" val="diagram160053_4*l_i*1_2"/>
  <p:tag name="KSO_WM_UNIT_CLEAR" val="1"/>
  <p:tag name="KSO_WM_UNIT_LAYERLEVEL" val="1_1"/>
  <p:tag name="KSO_WM_DIAGRAM_GROUP_CODE" val="l1-1"/>
  <p:tag name="KSO_WM_UNIT_LINE_FORE_SCHEMECOLOR_INDEX" val="14"/>
  <p:tag name="KSO_WM_UNIT_LINE_FILL_TYPE" val="2"/>
</p:tagLst>
</file>

<file path=ppt/tags/tag85.xml><?xml version="1.0" encoding="utf-8"?>
<p:tagLst xmlns:p="http://schemas.openxmlformats.org/presentationml/2006/main">
  <p:tag name="KSO_WM_TEMPLATE_CATEGORY" val="diagram"/>
  <p:tag name="KSO_WM_TEMPLATE_INDEX" val="160053"/>
  <p:tag name="KSO_WM_TAG_VERSION" val="1.0"/>
  <p:tag name="KSO_WM_BEAUTIFY_FLAG" val="#wm#"/>
  <p:tag name="KSO_WM_UNIT_TYPE" val="l_i"/>
  <p:tag name="KSO_WM_UNIT_INDEX" val="1_4"/>
  <p:tag name="KSO_WM_UNIT_ID" val="diagram160053_4*l_i*1_4"/>
  <p:tag name="KSO_WM_UNIT_CLEAR" val="1"/>
  <p:tag name="KSO_WM_UNIT_LAYERLEVEL" val="1_1"/>
  <p:tag name="KSO_WM_DIAGRAM_GROUP_CODE" val="l1-1"/>
  <p:tag name="KSO_WM_UNIT_FILL_FORE_SCHEMECOLOR_INDEX" val="5"/>
  <p:tag name="KSO_WM_UNIT_FILL_TYPE" val="1"/>
</p:tagLst>
</file>

<file path=ppt/tags/tag86.xml><?xml version="1.0" encoding="utf-8"?>
<p:tagLst xmlns:p="http://schemas.openxmlformats.org/presentationml/2006/main">
  <p:tag name="KSO_WM_TEMPLATE_CATEGORY" val="diagram"/>
  <p:tag name="KSO_WM_TEMPLATE_INDEX" val="160053"/>
  <p:tag name="KSO_WM_TAG_VERSION" val="1.0"/>
  <p:tag name="KSO_WM_BEAUTIFY_FLAG" val="#wm#"/>
  <p:tag name="KSO_WM_UNIT_TYPE" val="l_i"/>
  <p:tag name="KSO_WM_UNIT_INDEX" val="1_5"/>
  <p:tag name="KSO_WM_UNIT_ID" val="diagram160053_4*l_i*1_5"/>
  <p:tag name="KSO_WM_UNIT_CLEAR" val="1"/>
  <p:tag name="KSO_WM_UNIT_LAYERLEVEL" val="1_1"/>
  <p:tag name="KSO_WM_DIAGRAM_GROUP_CODE" val="l1-1"/>
  <p:tag name="KSO_WM_UNIT_FILL_FORE_SCHEMECOLOR_INDEX" val="6"/>
  <p:tag name="KSO_WM_UNIT_FILL_TYPE" val="1"/>
</p:tagLst>
</file>

<file path=ppt/tags/tag87.xml><?xml version="1.0" encoding="utf-8"?>
<p:tagLst xmlns:p="http://schemas.openxmlformats.org/presentationml/2006/main">
  <p:tag name="KSO_WM_TEMPLATE_CATEGORY" val="diagram"/>
  <p:tag name="KSO_WM_TEMPLATE_INDEX" val="160053"/>
  <p:tag name="KSO_WM_TAG_VERSION" val="1.0"/>
  <p:tag name="KSO_WM_BEAUTIFY_FLAG" val="#wm#"/>
  <p:tag name="KSO_WM_UNIT_TYPE" val="l_i"/>
  <p:tag name="KSO_WM_UNIT_INDEX" val="1_6"/>
  <p:tag name="KSO_WM_UNIT_ID" val="diagram160053_4*l_i*1_6"/>
  <p:tag name="KSO_WM_UNIT_CLEAR" val="1"/>
  <p:tag name="KSO_WM_UNIT_LAYERLEVEL" val="1_1"/>
  <p:tag name="KSO_WM_DIAGRAM_GROUP_CODE" val="l1-1"/>
  <p:tag name="KSO_WM_UNIT_FILL_FORE_SCHEMECOLOR_INDEX" val="7"/>
  <p:tag name="KSO_WM_UNIT_FILL_TYPE" val="1"/>
</p:tagLst>
</file>

<file path=ppt/tags/tag88.xml><?xml version="1.0" encoding="utf-8"?>
<p:tagLst xmlns:p="http://schemas.openxmlformats.org/presentationml/2006/main">
  <p:tag name="KSO_WM_TEMPLATE_CATEGORY" val="diagram"/>
  <p:tag name="KSO_WM_TEMPLATE_INDEX" val="160053"/>
  <p:tag name="KSO_WM_TAG_VERSION" val="1.0"/>
  <p:tag name="KSO_WM_BEAUTIFY_FLAG" val="#wm#"/>
  <p:tag name="KSO_WM_UNIT_TYPE" val="l_h_f"/>
  <p:tag name="KSO_WM_UNIT_INDEX" val="1_1_1"/>
  <p:tag name="KSO_WM_UNIT_ID" val="diagram160053_4*l_h_f*1_1_1"/>
  <p:tag name="KSO_WM_UNIT_CLEAR" val="1"/>
  <p:tag name="KSO_WM_UNIT_LAYERLEVEL" val="1_1_1"/>
  <p:tag name="KSO_WM_UNIT_VALUE" val="30"/>
  <p:tag name="KSO_WM_UNIT_HIGHLIGHT" val="0"/>
  <p:tag name="KSO_WM_UNIT_COMPATIBLE" val="0"/>
  <p:tag name="KSO_WM_UNIT_PRESET_TEXT_INDEX" val="4"/>
  <p:tag name="KSO_WM_UNIT_PRESET_TEXT_LEN" val="57"/>
  <p:tag name="KSO_WM_DIAGRAM_GROUP_CODE" val="l1-1"/>
  <p:tag name="KSO_WM_UNIT_TEXT_FILL_FORE_SCHEMECOLOR_INDEX" val="13"/>
  <p:tag name="KSO_WM_UNIT_TEXT_FILL_TYPE" val="1"/>
</p:tagLst>
</file>

<file path=ppt/tags/tag89.xml><?xml version="1.0" encoding="utf-8"?>
<p:tagLst xmlns:p="http://schemas.openxmlformats.org/presentationml/2006/main">
  <p:tag name="KSO_WM_TEMPLATE_CATEGORY" val="diagram"/>
  <p:tag name="KSO_WM_TEMPLATE_INDEX" val="160053"/>
  <p:tag name="KSO_WM_TAG_VERSION" val="1.0"/>
  <p:tag name="KSO_WM_BEAUTIFY_FLAG" val="#wm#"/>
  <p:tag name="KSO_WM_UNIT_TYPE" val="l_h_f"/>
  <p:tag name="KSO_WM_UNIT_INDEX" val="1_2_1"/>
  <p:tag name="KSO_WM_UNIT_ID" val="diagram160053_4*l_h_f*1_2_1"/>
  <p:tag name="KSO_WM_UNIT_CLEAR" val="1"/>
  <p:tag name="KSO_WM_UNIT_LAYERLEVEL" val="1_1_1"/>
  <p:tag name="KSO_WM_UNIT_VALUE" val="30"/>
  <p:tag name="KSO_WM_UNIT_HIGHLIGHT" val="0"/>
  <p:tag name="KSO_WM_UNIT_COMPATIBLE" val="0"/>
  <p:tag name="KSO_WM_UNIT_PRESET_TEXT_INDEX" val="4"/>
  <p:tag name="KSO_WM_UNIT_PRESET_TEXT_LEN" val="57"/>
  <p:tag name="KSO_WM_DIAGRAM_GROUP_CODE" val="l1-1"/>
  <p:tag name="KSO_WM_UNIT_TEXT_FILL_FORE_SCHEMECOLOR_INDEX" val="13"/>
  <p:tag name="KSO_WM_UNIT_TEXT_FILL_TYPE" val="1"/>
</p:tagLst>
</file>

<file path=ppt/tags/tag9.xml><?xml version="1.0" encoding="utf-8"?>
<p:tagLst xmlns:p="http://schemas.openxmlformats.org/presentationml/2006/main">
  <p:tag name="KSO_WM_TAG_VERSION" val="1.0"/>
  <p:tag name="KSO_WM_BEAUTIFY_FLAG" val="#wm#"/>
  <p:tag name="KSO_WM_TEMPLATE_CATEGORY" val="diagram"/>
  <p:tag name="KSO_WM_TEMPLATE_INDEX" val="160115"/>
  <p:tag name="KSO_WM_UNIT_TYPE" val="m_h_a"/>
  <p:tag name="KSO_WM_UNIT_INDEX" val="1_2_1"/>
  <p:tag name="KSO_WM_UNIT_ID" val="diagram160115_3*m_h_a*1_2_1"/>
  <p:tag name="KSO_WM_UNIT_CLEAR" val="1"/>
  <p:tag name="KSO_WM_UNIT_LAYERLEVEL" val="1_1_1"/>
  <p:tag name="KSO_WM_UNIT_VALUE" val="12"/>
  <p:tag name="KSO_WM_UNIT_HIGHLIGHT" val="0"/>
  <p:tag name="KSO_WM_UNIT_COMPATIBLE" val="0"/>
  <p:tag name="KSO_WM_DIAGRAM_GROUP_CODE" val="m1-1"/>
  <p:tag name="KSO_WM_UNIT_PRESET_TEXT" val="AMET"/>
  <p:tag name="KSO_WM_UNIT_FILL_FORE_SCHEMECOLOR_INDEX" val="6"/>
  <p:tag name="KSO_WM_UNIT_FILL_TYPE" val="1"/>
  <p:tag name="KSO_WM_UNIT_TEXT_FILL_FORE_SCHEMECOLOR_INDEX" val="14"/>
  <p:tag name="KSO_WM_UNIT_TEXT_FILL_TYPE" val="1"/>
</p:tagLst>
</file>

<file path=ppt/tags/tag90.xml><?xml version="1.0" encoding="utf-8"?>
<p:tagLst xmlns:p="http://schemas.openxmlformats.org/presentationml/2006/main">
  <p:tag name="KSO_WM_TEMPLATE_CATEGORY" val="diagram"/>
  <p:tag name="KSO_WM_TEMPLATE_INDEX" val="160053"/>
  <p:tag name="KSO_WM_TAG_VERSION" val="1.0"/>
  <p:tag name="KSO_WM_BEAUTIFY_FLAG" val="#wm#"/>
  <p:tag name="KSO_WM_UNIT_TYPE" val="l_h_f"/>
  <p:tag name="KSO_WM_UNIT_INDEX" val="1_3_1"/>
  <p:tag name="KSO_WM_UNIT_ID" val="diagram160053_4*l_h_f*1_3_1"/>
  <p:tag name="KSO_WM_UNIT_CLEAR" val="1"/>
  <p:tag name="KSO_WM_UNIT_LAYERLEVEL" val="1_1_1"/>
  <p:tag name="KSO_WM_UNIT_VALUE" val="30"/>
  <p:tag name="KSO_WM_UNIT_HIGHLIGHT" val="0"/>
  <p:tag name="KSO_WM_UNIT_COMPATIBLE" val="0"/>
  <p:tag name="KSO_WM_UNIT_PRESET_TEXT_INDEX" val="4"/>
  <p:tag name="KSO_WM_UNIT_PRESET_TEXT_LEN" val="57"/>
  <p:tag name="KSO_WM_DIAGRAM_GROUP_CODE" val="l1-1"/>
  <p:tag name="KSO_WM_UNIT_TEXT_FILL_FORE_SCHEMECOLOR_INDEX" val="13"/>
  <p:tag name="KSO_WM_UNIT_TEXT_FILL_TYPE" val="1"/>
</p:tagLst>
</file>

<file path=ppt/tags/tag91.xml><?xml version="1.0" encoding="utf-8"?>
<p:tagLst xmlns:p="http://schemas.openxmlformats.org/presentationml/2006/main">
  <p:tag name="KSO_WM_TEMPLATE_CATEGORY" val="diagram"/>
  <p:tag name="KSO_WM_TEMPLATE_INDEX" val="160053"/>
  <p:tag name="KSO_WM_TAG_VERSION" val="1.0"/>
  <p:tag name="KSO_WM_BEAUTIFY_FLAG" val="#wm#"/>
  <p:tag name="KSO_WM_UNIT_TYPE" val="l_i"/>
  <p:tag name="KSO_WM_UNIT_INDEX" val="1_3"/>
  <p:tag name="KSO_WM_UNIT_ID" val="diagram160053_4*l_i*1_3"/>
  <p:tag name="KSO_WM_UNIT_CLEAR" val="1"/>
  <p:tag name="KSO_WM_UNIT_LAYERLEVEL" val="1_1"/>
  <p:tag name="KSO_WM_DIAGRAM_GROUP_CODE" val="l1-1"/>
  <p:tag name="KSO_WM_UNIT_LINE_FORE_SCHEMECOLOR_INDEX" val="14"/>
  <p:tag name="KSO_WM_UNIT_LINE_FILL_TYPE" val="2"/>
</p:tagLst>
</file>

<file path=ppt/tags/tag92.xml><?xml version="1.0" encoding="utf-8"?>
<p:tagLst xmlns:p="http://schemas.openxmlformats.org/presentationml/2006/main">
  <p:tag name="KSO_WM_BEAUTIFY_FLAG" val="#wm#"/>
  <p:tag name="KSO_WM_TEMPLATE_CATEGORY" val="diagram"/>
  <p:tag name="KSO_WM_TEMPLATE_INDEX" val="790"/>
</p:tagLst>
</file>

<file path=ppt/tags/tag9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37_1*l_h_i*1_1_1"/>
  <p:tag name="KSO_WM_TEMPLATE_CATEGORY" val="diagram"/>
  <p:tag name="KSO_WM_TEMPLATE_INDEX" val="20198937"/>
  <p:tag name="KSO_WM_UNIT_LAYERLEVEL" val="1_1_1"/>
  <p:tag name="KSO_WM_TAG_VERSION" val="1.0"/>
  <p:tag name="KSO_WM_BEAUTIFY_FLAG" val="#wm#"/>
  <p:tag name="KSO_WM_UNIT_FILL_FORE_SCHEMECOLOR_INDEX" val="14"/>
  <p:tag name="KSO_WM_UNIT_FILL_TYPE" val="1"/>
</p:tagLst>
</file>

<file path=ppt/tags/tag9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937_1*l_h_i*1_1_2"/>
  <p:tag name="KSO_WM_TEMPLATE_CATEGORY" val="diagram"/>
  <p:tag name="KSO_WM_TEMPLATE_INDEX" val="20198937"/>
  <p:tag name="KSO_WM_UNIT_LAYERLEVEL" val="1_1_1"/>
  <p:tag name="KSO_WM_TAG_VERSION" val="1.0"/>
  <p:tag name="KSO_WM_BEAUTIFY_FLAG" val="#wm#"/>
  <p:tag name="KSO_WM_UNIT_FILL_FORE_SCHEMECOLOR_INDEX" val="5"/>
  <p:tag name="KSO_WM_UNIT_FILL_TYPE" val="1"/>
</p:tagLst>
</file>

<file path=ppt/tags/tag9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98937_1*l_h_i*1_1_3"/>
  <p:tag name="KSO_WM_TEMPLATE_CATEGORY" val="diagram"/>
  <p:tag name="KSO_WM_TEMPLATE_INDEX" val="20198937"/>
  <p:tag name="KSO_WM_UNIT_LAYERLEVEL" val="1_1_1"/>
  <p:tag name="KSO_WM_TAG_VERSION" val="1.0"/>
  <p:tag name="KSO_WM_BEAUTIFY_FLAG" val="#wm#"/>
  <p:tag name="KSO_WM_UNIT_FILL_FORE_SCHEMECOLOR_INDEX" val="5"/>
  <p:tag name="KSO_WM_UNIT_FILL_TYPE" val="1"/>
</p:tagLst>
</file>

<file path=ppt/tags/tag96.xml><?xml version="1.0" encoding="utf-8"?>
<p:tagLst xmlns:p="http://schemas.openxmlformats.org/presentationml/2006/main">
  <p:tag name="KSO_WM_UNIT_DIAGRAM_MODELTYPE" val="stripeEnum"/>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37_1*l_h_a*1_1_1"/>
  <p:tag name="KSO_WM_TEMPLATE_CATEGORY" val="diagram"/>
  <p:tag name="KSO_WM_TEMPLATE_INDEX" val="2019893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97.xml><?xml version="1.0" encoding="utf-8"?>
<p:tagLst xmlns:p="http://schemas.openxmlformats.org/presentationml/2006/main">
  <p:tag name="KSO_WM_UNIT_DIAGRAM_MODELTYPE" val="stripeEnum"/>
  <p:tag name="KSO_WM_UNIT_SUBTYPE" val="a"/>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37_1*l_h_f*1_1_1"/>
  <p:tag name="KSO_WM_TEMPLATE_CATEGORY" val="diagram"/>
  <p:tag name="KSO_WM_TEMPLATE_INDEX" val="2019893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9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37_1*l_h_i*1_2_1"/>
  <p:tag name="KSO_WM_TEMPLATE_CATEGORY" val="diagram"/>
  <p:tag name="KSO_WM_TEMPLATE_INDEX" val="20198937"/>
  <p:tag name="KSO_WM_UNIT_LAYERLEVEL" val="1_1_1"/>
  <p:tag name="KSO_WM_TAG_VERSION" val="1.0"/>
  <p:tag name="KSO_WM_BEAUTIFY_FLAG" val="#wm#"/>
  <p:tag name="KSO_WM_UNIT_FILL_FORE_SCHEMECOLOR_INDEX" val="14"/>
  <p:tag name="KSO_WM_UNIT_FILL_TYPE" val="1"/>
</p:tagLst>
</file>

<file path=ppt/tags/tag9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937_1*l_h_i*1_2_2"/>
  <p:tag name="KSO_WM_TEMPLATE_CATEGORY" val="diagram"/>
  <p:tag name="KSO_WM_TEMPLATE_INDEX" val="20198937"/>
  <p:tag name="KSO_WM_UNIT_LAYERLEVEL" val="1_1_1"/>
  <p:tag name="KSO_WM_TAG_VERSION" val="1.0"/>
  <p:tag name="KSO_WM_BEAUTIFY_FLAG" val="#wm#"/>
  <p:tag name="KSO_WM_UNIT_FILL_FORE_SCHEMECOLOR_INDEX" val="6"/>
  <p:tag name="KSO_WM_UNIT_FILL_TYPE" val="1"/>
</p:tagLst>
</file>

<file path=ppt/theme/theme1.xml><?xml version="1.0" encoding="utf-8"?>
<a:theme xmlns:a="http://schemas.openxmlformats.org/drawingml/2006/main" name="千图网海量PPT模板www.58pic.com">
  <a:themeElements>
    <a:clrScheme name="自定义 1">
      <a:dk1>
        <a:sysClr val="windowText" lastClr="000000"/>
      </a:dk1>
      <a:lt1>
        <a:sysClr val="window" lastClr="FFFFFF"/>
      </a:lt1>
      <a:dk2>
        <a:srgbClr val="6A5BD8"/>
      </a:dk2>
      <a:lt2>
        <a:srgbClr val="D9E1F3"/>
      </a:lt2>
      <a:accent1>
        <a:srgbClr val="6A5BD8"/>
      </a:accent1>
      <a:accent2>
        <a:srgbClr val="F2F2F2"/>
      </a:accent2>
      <a:accent3>
        <a:srgbClr val="C0C0F6"/>
      </a:accent3>
      <a:accent4>
        <a:srgbClr val="6A5BD8"/>
      </a:accent4>
      <a:accent5>
        <a:srgbClr val="C0C0F6"/>
      </a:accent5>
      <a:accent6>
        <a:srgbClr val="6A5BD8"/>
      </a:accent6>
      <a:hlink>
        <a:srgbClr val="0000FF"/>
      </a:hlink>
      <a:folHlink>
        <a:srgbClr val="800080"/>
      </a:folHlink>
    </a:clrScheme>
    <a:fontScheme name="自定义 4">
      <a:majorFont>
        <a:latin typeface="黑体"/>
        <a:ea typeface="黑体"/>
        <a:cs typeface=""/>
      </a:majorFont>
      <a:minorFont>
        <a:latin typeface="黑体"/>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千图网海量PPT模板www.58pic.com">
  <a:themeElements>
    <a:clrScheme name="自定义 1">
      <a:dk1>
        <a:sysClr val="windowText" lastClr="000000"/>
      </a:dk1>
      <a:lt1>
        <a:sysClr val="window" lastClr="FFFFFF"/>
      </a:lt1>
      <a:dk2>
        <a:srgbClr val="6A5BD8"/>
      </a:dk2>
      <a:lt2>
        <a:srgbClr val="D9E1F3"/>
      </a:lt2>
      <a:accent1>
        <a:srgbClr val="6A5BD8"/>
      </a:accent1>
      <a:accent2>
        <a:srgbClr val="F2F2F2"/>
      </a:accent2>
      <a:accent3>
        <a:srgbClr val="C0C0F6"/>
      </a:accent3>
      <a:accent4>
        <a:srgbClr val="6A5BD8"/>
      </a:accent4>
      <a:accent5>
        <a:srgbClr val="C0C0F6"/>
      </a:accent5>
      <a:accent6>
        <a:srgbClr val="6A5BD8"/>
      </a:accent6>
      <a:hlink>
        <a:srgbClr val="0000FF"/>
      </a:hlink>
      <a:folHlink>
        <a:srgbClr val="800080"/>
      </a:folHlink>
    </a:clrScheme>
    <a:fontScheme name="自定义 4">
      <a:majorFont>
        <a:latin typeface="黑体"/>
        <a:ea typeface="黑体"/>
        <a:cs typeface=""/>
      </a:majorFont>
      <a:minorFont>
        <a:latin typeface="黑体"/>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crgbClr r="0" g="0" b="0">
        <a:alpha val="100000"/>
      </a:scrgbClr>
    </a:dk1>
    <a:lt1>
      <a:scrgbClr r="100000" g="100000" b="100000">
        <a:alpha val="100000"/>
      </a:scrgbClr>
    </a:lt1>
    <a:dk2>
      <a:scrgbClr r="12549" g="10196" b="14117">
        <a:alpha val="100000"/>
      </a:scrgbClr>
    </a:dk2>
    <a:lt2>
      <a:scrgbClr r="100000" g="100000" b="100000">
        <a:alpha val="100000"/>
      </a:scrgbClr>
    </a:lt2>
    <a:accent1>
      <a:scrgbClr r="62745" g="43921" b="90588">
        <a:alpha val="100000"/>
      </a:scrgbClr>
    </a:accent1>
    <a:accent2>
      <a:scrgbClr r="83529" g="41176" b="78431">
        <a:alpha val="100000"/>
      </a:scrgbClr>
    </a:accent2>
    <a:accent3>
      <a:scrgbClr r="94117" g="41568" b="65098">
        <a:alpha val="100000"/>
      </a:scrgbClr>
    </a:accent3>
    <a:accent4>
      <a:scrgbClr r="98039" g="47058" b="54117">
        <a:alpha val="100000"/>
      </a:scrgbClr>
    </a:accent4>
    <a:accent5>
      <a:scrgbClr r="96078" g="55686" b="47450">
        <a:alpha val="100000"/>
      </a:scrgbClr>
    </a:accent5>
    <a:accent6>
      <a:scrgbClr r="90588" g="62745" b="43921">
        <a:alpha val="100000"/>
      </a:scrgbClr>
    </a:accent6>
    <a:hlink>
      <a:scrgbClr r="39607" g="54509" b="83529">
        <a:alpha val="100000"/>
      </a:scrgbClr>
    </a:hlink>
    <a:folHlink>
      <a:scrgbClr r="62352" g="41176" b="63921">
        <a:alpha val="100000"/>
      </a:scrgbClr>
    </a:folHlink>
  </a:clrScheme>
</a:themeOverride>
</file>

<file path=docProps/app.xml><?xml version="1.0" encoding="utf-8"?>
<Properties xmlns="http://schemas.openxmlformats.org/officeDocument/2006/extended-properties" xmlns:vt="http://schemas.openxmlformats.org/officeDocument/2006/docPropsVTypes">
  <TotalTime>0</TotalTime>
  <Words>31016</Words>
  <Application>WPS 演示</Application>
  <PresentationFormat>自定义</PresentationFormat>
  <Paragraphs>1249</Paragraphs>
  <Slides>109</Slides>
  <Notes>25</Notes>
  <HiddenSlides>0</HiddenSlides>
  <MMClips>1</MMClips>
  <ScaleCrop>false</ScaleCrop>
  <HeadingPairs>
    <vt:vector size="8" baseType="variant">
      <vt:variant>
        <vt:lpstr>已用的字体</vt:lpstr>
      </vt:variant>
      <vt:variant>
        <vt:i4>11</vt:i4>
      </vt:variant>
      <vt:variant>
        <vt:lpstr>主题</vt:lpstr>
      </vt:variant>
      <vt:variant>
        <vt:i4>2</vt:i4>
      </vt:variant>
      <vt:variant>
        <vt:lpstr>嵌入 OLE 服务器</vt:lpstr>
      </vt:variant>
      <vt:variant>
        <vt:i4>2</vt:i4>
      </vt:variant>
      <vt:variant>
        <vt:lpstr>幻灯片标题</vt:lpstr>
      </vt:variant>
      <vt:variant>
        <vt:i4>109</vt:i4>
      </vt:variant>
    </vt:vector>
  </HeadingPairs>
  <TitlesOfParts>
    <vt:vector size="124" baseType="lpstr">
      <vt:lpstr>Arial</vt:lpstr>
      <vt:lpstr>宋体</vt:lpstr>
      <vt:lpstr>Wingdings</vt:lpstr>
      <vt:lpstr>Rockwell</vt:lpstr>
      <vt:lpstr>黑体</vt:lpstr>
      <vt:lpstr>微软雅黑</vt:lpstr>
      <vt:lpstr>Calibri</vt:lpstr>
      <vt:lpstr>Arial Unicode MS</vt:lpstr>
      <vt:lpstr>思源黑体 CN Bold</vt:lpstr>
      <vt:lpstr>Helvetica Light</vt:lpstr>
      <vt:lpstr>Impact</vt:lpstr>
      <vt:lpstr>千图网海量PPT模板www.58pic.com</vt:lpstr>
      <vt:lpstr>1_千图网海量PPT模板www.58pic.com</vt:lpstr>
      <vt:lpstr>Equation.KSEE3</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老学生一枚</cp:lastModifiedBy>
  <cp:revision>10791</cp:revision>
  <cp:lastPrinted>2113-01-01T00:00:00Z</cp:lastPrinted>
  <dcterms:created xsi:type="dcterms:W3CDTF">2015-07-08T08:22:00Z</dcterms:created>
  <dcterms:modified xsi:type="dcterms:W3CDTF">2022-10-24T02:54:18Z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2052-11.1.0.12598</vt:lpwstr>
  </property>
  <property fmtid="{D5CDD505-2E9C-101B-9397-08002B2CF9AE}" pid="4" name="ICV">
    <vt:lpwstr>58BDAAB62C2F4B1CBF1A79EAE33FF0AF</vt:lpwstr>
  </property>
</Properties>
</file>