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Lst>
  <p:notesMasterIdLst>
    <p:notesMasterId r:id="rId4"/>
  </p:notesMasterIdLst>
  <p:handoutMasterIdLst>
    <p:handoutMasterId r:id="rId26"/>
  </p:handoutMasterIdLst>
  <p:sldIdLst>
    <p:sldId id="639" r:id="rId3"/>
    <p:sldId id="617" r:id="rId5"/>
    <p:sldId id="837" r:id="rId6"/>
    <p:sldId id="636" r:id="rId7"/>
    <p:sldId id="713" r:id="rId8"/>
    <p:sldId id="710" r:id="rId9"/>
    <p:sldId id="712" r:id="rId10"/>
    <p:sldId id="544" r:id="rId11"/>
    <p:sldId id="806" r:id="rId12"/>
    <p:sldId id="807" r:id="rId13"/>
    <p:sldId id="808" r:id="rId14"/>
    <p:sldId id="825" r:id="rId15"/>
    <p:sldId id="826" r:id="rId16"/>
    <p:sldId id="827" r:id="rId17"/>
    <p:sldId id="611" r:id="rId18"/>
    <p:sldId id="676" r:id="rId19"/>
    <p:sldId id="809" r:id="rId20"/>
    <p:sldId id="711" r:id="rId21"/>
    <p:sldId id="828" r:id="rId22"/>
    <p:sldId id="664" r:id="rId23"/>
    <p:sldId id="811" r:id="rId24"/>
    <p:sldId id="582" r:id="rId25"/>
  </p:sldIdLst>
  <p:sldSz cx="12195175" cy="6859270"/>
  <p:notesSz cx="6858000" cy="9144000"/>
  <p:embeddedFontLst>
    <p:embeddedFont>
      <p:font typeface="黑体" panose="02010609060101010101" charset="-122"/>
      <p:regular r:id="rId31"/>
    </p:embeddedFont>
    <p:embeddedFont>
      <p:font typeface="微软雅黑" panose="020B0503020204020204" charset="-122"/>
      <p:regular r:id="rId32"/>
    </p:embeddedFont>
  </p:embeddedFontLst>
  <p:custDataLst>
    <p:tags r:id="rId33"/>
  </p:custDataLst>
  <p:defaultTextStyle>
    <a:defPPr>
      <a:defRPr lang="zh-CN"/>
    </a:defPPr>
    <a:lvl1pPr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1pPr>
    <a:lvl2pPr marL="54419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2pPr>
    <a:lvl3pPr marL="108902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3pPr>
    <a:lvl4pPr marL="1633220"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4pPr>
    <a:lvl5pPr marL="217741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5pPr>
    <a:lvl6pPr marL="272161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6pPr>
    <a:lvl7pPr marL="326644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7pPr>
    <a:lvl8pPr marL="3810635"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8pPr>
    <a:lvl9pPr marL="435483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A69DE8"/>
    <a:srgbClr val="023593"/>
    <a:srgbClr val="C0C0F6"/>
    <a:srgbClr val="7EA3F5"/>
    <a:srgbClr val="E1EDFF"/>
    <a:srgbClr val="8576B8"/>
    <a:srgbClr val="002E73"/>
    <a:srgbClr val="161448"/>
    <a:srgbClr val="FEB71D"/>
    <a:srgbClr val="8031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338" autoAdjust="0"/>
    <p:restoredTop sz="94660"/>
  </p:normalViewPr>
  <p:slideViewPr>
    <p:cSldViewPr>
      <p:cViewPr>
        <p:scale>
          <a:sx n="70" d="100"/>
          <a:sy n="70" d="100"/>
        </p:scale>
        <p:origin x="-654" y="-426"/>
      </p:cViewPr>
      <p:guideLst>
        <p:guide orient="horz" pos="2158"/>
        <p:guide orient="horz" pos="336"/>
        <p:guide orient="horz" pos="3992"/>
        <p:guide pos="3886"/>
        <p:guide pos="414"/>
        <p:guide pos="7267"/>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4" d="100"/>
          <a:sy n="64" d="100"/>
        </p:scale>
        <p:origin x="-2946" y="-120"/>
      </p:cViewPr>
      <p:guideLst>
        <p:guide orient="horz" pos="2876"/>
        <p:guide pos="2185"/>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3" Type="http://schemas.openxmlformats.org/officeDocument/2006/relationships/tags" Target="tags/tag45.xml"/><Relationship Id="rId32" Type="http://schemas.openxmlformats.org/officeDocument/2006/relationships/font" Target="fonts/font2.fntdata"/><Relationship Id="rId31" Type="http://schemas.openxmlformats.org/officeDocument/2006/relationships/font" Target="fonts/font1.fntdata"/><Relationship Id="rId30" Type="http://schemas.openxmlformats.org/officeDocument/2006/relationships/commentAuthors" Target="commentAuthors.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handoutMaster" Target="handoutMasters/handoutMaster1.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latin typeface="黑体" panose="02010609060101010101" charset="-122"/>
              <a:ea typeface="黑体" panose="02010609060101010101" charset="-122"/>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45F79B9-B306-4393-BDEE-A582750E71C3}" type="datetimeFigureOut">
              <a:rPr lang="zh-CN" altLang="en-US" smtClean="0">
                <a:latin typeface="黑体" panose="02010609060101010101" charset="-122"/>
              </a:rPr>
            </a:fld>
            <a:endParaRPr lang="zh-CN" altLang="en-US">
              <a:latin typeface="黑体" panose="02010609060101010101" charset="-122"/>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latin typeface="黑体" panose="02010609060101010101" charset="-122"/>
              <a:ea typeface="黑体" panose="02010609060101010101" charset="-122"/>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5AE7E33-F89F-41F1-924F-2B2BBDA1E022}" type="slidenum">
              <a:rPr lang="zh-CN" altLang="en-US" smtClean="0">
                <a:latin typeface="黑体" panose="02010609060101010101" charset="-122"/>
              </a:rPr>
            </a:fld>
            <a:endParaRPr lang="zh-CN" altLang="en-US">
              <a:latin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atin typeface="Arial" panose="020B0604020202020204" pitchFamily="34" charset="0"/>
                <a:ea typeface="黑体" panose="02010609060101010101" charset="-122"/>
              </a:defRPr>
            </a:lvl1pPr>
          </a:lstStyle>
          <a:p>
            <a:endParaRPr lang="en-US" altLang="zh-CN"/>
          </a:p>
        </p:txBody>
      </p:sp>
      <p:sp>
        <p:nvSpPr>
          <p:cNvPr id="1229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atin typeface="Arial" panose="020B0604020202020204" pitchFamily="34" charset="0"/>
                <a:ea typeface="黑体" panose="02010609060101010101" charset="-122"/>
              </a:defRPr>
            </a:lvl1pPr>
          </a:lstStyle>
          <a:p>
            <a:endParaRPr lang="en-US" altLang="zh-CN"/>
          </a:p>
        </p:txBody>
      </p:sp>
      <p:sp>
        <p:nvSpPr>
          <p:cNvPr id="12292"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29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229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atin typeface="Arial" panose="020B0604020202020204" pitchFamily="34" charset="0"/>
                <a:ea typeface="黑体" panose="02010609060101010101" charset="-122"/>
              </a:defRPr>
            </a:lvl1pPr>
          </a:lstStyle>
          <a:p>
            <a:endParaRPr lang="en-US" altLang="zh-CN"/>
          </a:p>
        </p:txBody>
      </p:sp>
      <p:sp>
        <p:nvSpPr>
          <p:cNvPr id="1229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atin typeface="Arial" panose="020B0604020202020204" pitchFamily="34" charset="0"/>
                <a:ea typeface="黑体" panose="02010609060101010101" charset="-122"/>
              </a:defRPr>
            </a:lvl1pPr>
          </a:lstStyle>
          <a:p>
            <a:fld id="{F9743CD7-97CD-4F57-B351-69A253B17F80}"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400" kern="1200">
        <a:solidFill>
          <a:schemeClr val="tx1"/>
        </a:solidFill>
        <a:latin typeface="Arial" panose="020B0604020202020204" pitchFamily="34" charset="0"/>
        <a:ea typeface="黑体" panose="02010609060101010101" charset="-122"/>
        <a:cs typeface="+mn-cs"/>
      </a:defRPr>
    </a:lvl1pPr>
    <a:lvl2pPr marL="544195" algn="l" rtl="0" fontAlgn="base">
      <a:spcBef>
        <a:spcPct val="30000"/>
      </a:spcBef>
      <a:spcAft>
        <a:spcPct val="0"/>
      </a:spcAft>
      <a:defRPr sz="1400" kern="1200">
        <a:solidFill>
          <a:schemeClr val="tx1"/>
        </a:solidFill>
        <a:latin typeface="Arial" panose="020B0604020202020204" pitchFamily="34" charset="0"/>
        <a:ea typeface="黑体" panose="02010609060101010101" charset="-122"/>
        <a:cs typeface="+mn-cs"/>
      </a:defRPr>
    </a:lvl2pPr>
    <a:lvl3pPr marL="1089025" algn="l" rtl="0" fontAlgn="base">
      <a:spcBef>
        <a:spcPct val="30000"/>
      </a:spcBef>
      <a:spcAft>
        <a:spcPct val="0"/>
      </a:spcAft>
      <a:defRPr sz="1400" kern="1200">
        <a:solidFill>
          <a:schemeClr val="tx1"/>
        </a:solidFill>
        <a:latin typeface="Arial" panose="020B0604020202020204" pitchFamily="34" charset="0"/>
        <a:ea typeface="黑体" panose="02010609060101010101" charset="-122"/>
        <a:cs typeface="+mn-cs"/>
      </a:defRPr>
    </a:lvl3pPr>
    <a:lvl4pPr marL="1633220" algn="l" rtl="0" fontAlgn="base">
      <a:spcBef>
        <a:spcPct val="30000"/>
      </a:spcBef>
      <a:spcAft>
        <a:spcPct val="0"/>
      </a:spcAft>
      <a:defRPr sz="1400" kern="1200">
        <a:solidFill>
          <a:schemeClr val="tx1"/>
        </a:solidFill>
        <a:latin typeface="Arial" panose="020B0604020202020204" pitchFamily="34" charset="0"/>
        <a:ea typeface="黑体" panose="02010609060101010101" charset="-122"/>
        <a:cs typeface="+mn-cs"/>
      </a:defRPr>
    </a:lvl4pPr>
    <a:lvl5pPr marL="2177415" algn="l" rtl="0" fontAlgn="base">
      <a:spcBef>
        <a:spcPct val="30000"/>
      </a:spcBef>
      <a:spcAft>
        <a:spcPct val="0"/>
      </a:spcAft>
      <a:defRPr sz="1400" kern="1200">
        <a:solidFill>
          <a:schemeClr val="tx1"/>
        </a:solidFill>
        <a:latin typeface="Arial" panose="020B0604020202020204" pitchFamily="34" charset="0"/>
        <a:ea typeface="黑体" panose="02010609060101010101" charset="-122"/>
        <a:cs typeface="+mn-cs"/>
      </a:defRPr>
    </a:lvl5pPr>
    <a:lvl6pPr marL="2721610" algn="l" defTabSz="1089025" rtl="0" eaLnBrk="1" latinLnBrk="0" hangingPunct="1">
      <a:defRPr sz="1400" kern="1200">
        <a:solidFill>
          <a:schemeClr val="tx1"/>
        </a:solidFill>
        <a:latin typeface="+mn-lt"/>
        <a:ea typeface="+mn-ea"/>
        <a:cs typeface="+mn-cs"/>
      </a:defRPr>
    </a:lvl6pPr>
    <a:lvl7pPr marL="3266440" algn="l" defTabSz="1089025" rtl="0" eaLnBrk="1" latinLnBrk="0" hangingPunct="1">
      <a:defRPr sz="1400" kern="1200">
        <a:solidFill>
          <a:schemeClr val="tx1"/>
        </a:solidFill>
        <a:latin typeface="+mn-lt"/>
        <a:ea typeface="+mn-ea"/>
        <a:cs typeface="+mn-cs"/>
      </a:defRPr>
    </a:lvl7pPr>
    <a:lvl8pPr marL="3810635" algn="l" defTabSz="1089025" rtl="0" eaLnBrk="1" latinLnBrk="0" hangingPunct="1">
      <a:defRPr sz="1400" kern="1200">
        <a:solidFill>
          <a:schemeClr val="tx1"/>
        </a:solidFill>
        <a:latin typeface="+mn-lt"/>
        <a:ea typeface="+mn-ea"/>
        <a:cs typeface="+mn-cs"/>
      </a:defRPr>
    </a:lvl8pPr>
    <a:lvl9pPr marL="4354830" algn="l" defTabSz="1089025"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image4.wdp"/><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封面">
    <p:spTree>
      <p:nvGrpSpPr>
        <p:cNvPr id="1" name=""/>
        <p:cNvGrpSpPr/>
        <p:nvPr/>
      </p:nvGrpSpPr>
      <p:grpSpPr>
        <a:xfrm>
          <a:off x="0" y="0"/>
          <a:ext cx="0" cy="0"/>
          <a:chOff x="0" y="0"/>
          <a:chExt cx="0" cy="0"/>
        </a:xfrm>
      </p:grpSpPr>
      <p:sp>
        <p:nvSpPr>
          <p:cNvPr id="7" name="椭圆 6"/>
          <p:cNvSpPr>
            <a:spLocks noChangeAspect="1"/>
          </p:cNvSpPr>
          <p:nvPr userDrawn="1"/>
        </p:nvSpPr>
        <p:spPr>
          <a:xfrm>
            <a:off x="-1598613" y="-1980406"/>
            <a:ext cx="5400000" cy="5400000"/>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userDrawn="1"/>
        </p:nvSpPr>
        <p:spPr>
          <a:xfrm>
            <a:off x="-1534413" y="5585594"/>
            <a:ext cx="3060000" cy="2340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1548000" y="409946"/>
            <a:ext cx="10647175" cy="6039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标题幻灯片">
    <p:bg>
      <p:bgPr>
        <a:noFill/>
        <a:effectLst/>
      </p:bgPr>
    </p:bg>
    <p:spTree>
      <p:nvGrpSpPr>
        <p:cNvPr id="1" name=""/>
        <p:cNvGrpSpPr/>
        <p:nvPr/>
      </p:nvGrpSpPr>
      <p:grpSpPr>
        <a:xfrm>
          <a:off x="0" y="0"/>
          <a:ext cx="0" cy="0"/>
          <a:chOff x="0" y="0"/>
          <a:chExt cx="0" cy="0"/>
        </a:xfrm>
      </p:grpSpPr>
      <p:sp>
        <p:nvSpPr>
          <p:cNvPr id="7" name="矩形 6"/>
          <p:cNvSpPr/>
          <p:nvPr userDrawn="1"/>
        </p:nvSpPr>
        <p:spPr>
          <a:xfrm>
            <a:off x="6435175" y="720000"/>
            <a:ext cx="5760000" cy="360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999" y="0"/>
            <a:ext cx="432000" cy="1080000"/>
          </a:xfrm>
          <a:custGeom>
            <a:avLst/>
            <a:gdLst/>
            <a:ahLst/>
            <a:cxnLst/>
            <a:rect l="l" t="t" r="r" b="b"/>
            <a:pathLst>
              <a:path w="432000" h="1080000">
                <a:moveTo>
                  <a:pt x="108951" y="0"/>
                </a:moveTo>
                <a:lnTo>
                  <a:pt x="432000" y="0"/>
                </a:lnTo>
                <a:lnTo>
                  <a:pt x="432000" y="1080000"/>
                </a:lnTo>
                <a:lnTo>
                  <a:pt x="108951" y="1080000"/>
                </a:lnTo>
                <a:close/>
                <a:moveTo>
                  <a:pt x="0" y="0"/>
                </a:moveTo>
                <a:lnTo>
                  <a:pt x="64610" y="0"/>
                </a:lnTo>
                <a:lnTo>
                  <a:pt x="64610" y="1080000"/>
                </a:lnTo>
                <a:lnTo>
                  <a:pt x="0" y="108000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图文框 3"/>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a:stretch>
            <a:fillRect/>
          </a:stretch>
        </p:blipFill>
        <p:spPr>
          <a:xfrm>
            <a:off x="7315199" y="0"/>
            <a:ext cx="4879975" cy="6859588"/>
          </a:xfrm>
          <a:prstGeom prst="rect">
            <a:avLst/>
          </a:prstGeom>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过渡">
    <p:spTree>
      <p:nvGrpSpPr>
        <p:cNvPr id="1" name=""/>
        <p:cNvGrpSpPr/>
        <p:nvPr/>
      </p:nvGrpSpPr>
      <p:grpSpPr>
        <a:xfrm>
          <a:off x="0" y="0"/>
          <a:ext cx="0" cy="0"/>
          <a:chOff x="0" y="0"/>
          <a:chExt cx="0" cy="0"/>
        </a:xfrm>
      </p:grpSpPr>
      <p:pic>
        <p:nvPicPr>
          <p:cNvPr id="7" name="图片 6"/>
          <p:cNvPicPr preferRelativeResize="0"/>
          <p:nvPr userDrawn="1"/>
        </p:nvPicPr>
        <p:blipFill>
          <a:blip r:embed="rId2">
            <a:extLst>
              <a:ext uri="{28A0092B-C50C-407E-A947-70E740481C1C}">
                <a14:useLocalDpi xmlns:a14="http://schemas.microsoft.com/office/drawing/2010/main" val="0"/>
              </a:ext>
            </a:extLst>
          </a:blip>
          <a:stretch>
            <a:fillRect/>
          </a:stretch>
        </p:blipFill>
        <p:spPr>
          <a:xfrm>
            <a:off x="2448476" y="1077"/>
            <a:ext cx="9746699" cy="6857434"/>
          </a:xfrm>
          <a:prstGeom prst="rect">
            <a:avLst/>
          </a:prstGeom>
        </p:spPr>
      </p:pic>
      <p:sp>
        <p:nvSpPr>
          <p:cNvPr id="5" name="图文框 4"/>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400000" y="405794"/>
            <a:ext cx="6048000" cy="604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标题幻灯片">
    <p:bg>
      <p:bgPr>
        <a:noFill/>
        <a:effectLst/>
      </p:bgPr>
    </p:bg>
    <p:spTree>
      <p:nvGrpSpPr>
        <p:cNvPr id="1" name=""/>
        <p:cNvGrpSpPr/>
        <p:nvPr/>
      </p:nvGrpSpPr>
      <p:grpSpPr>
        <a:xfrm>
          <a:off x="0" y="0"/>
          <a:ext cx="0" cy="0"/>
          <a:chOff x="0" y="0"/>
          <a:chExt cx="0" cy="0"/>
        </a:xfrm>
      </p:grpSpPr>
      <p:sp>
        <p:nvSpPr>
          <p:cNvPr id="6" name="图文框 5"/>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bg>
      <p:bgPr>
        <a:no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7.jpe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760" y="274703"/>
            <a:ext cx="10975657" cy="1143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609760" y="1600571"/>
            <a:ext cx="10975657" cy="4527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609758"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defRPr sz="1600">
                <a:latin typeface="黑体" panose="02010609060101010101" charset="-122"/>
                <a:ea typeface="黑体" panose="02010609060101010101" charset="-122"/>
              </a:defRPr>
            </a:lvl1pPr>
          </a:lstStyle>
          <a:p>
            <a:endParaRPr lang="en-US" altLang="zh-CN"/>
          </a:p>
        </p:txBody>
      </p:sp>
      <p:sp>
        <p:nvSpPr>
          <p:cNvPr id="1029" name="Rectangle 5"/>
          <p:cNvSpPr>
            <a:spLocks noGrp="1" noChangeArrowheads="1"/>
          </p:cNvSpPr>
          <p:nvPr>
            <p:ph type="ftr" sz="quarter" idx="3"/>
          </p:nvPr>
        </p:nvSpPr>
        <p:spPr bwMode="auto">
          <a:xfrm>
            <a:off x="4166685" y="6246671"/>
            <a:ext cx="3861806"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ctr">
              <a:defRPr sz="1600">
                <a:latin typeface="黑体" panose="02010609060101010101" charset="-122"/>
                <a:ea typeface="黑体" panose="02010609060101010101" charset="-122"/>
              </a:defRPr>
            </a:lvl1pPr>
          </a:lstStyle>
          <a:p>
            <a:endParaRPr lang="en-US" altLang="zh-CN"/>
          </a:p>
        </p:txBody>
      </p:sp>
      <p:sp>
        <p:nvSpPr>
          <p:cNvPr id="1030" name="Rectangle 6"/>
          <p:cNvSpPr>
            <a:spLocks noGrp="1" noChangeArrowheads="1"/>
          </p:cNvSpPr>
          <p:nvPr>
            <p:ph type="sldNum" sz="quarter" idx="4"/>
          </p:nvPr>
        </p:nvSpPr>
        <p:spPr bwMode="auto">
          <a:xfrm>
            <a:off x="8739876"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r">
              <a:defRPr sz="1600">
                <a:latin typeface="黑体" panose="02010609060101010101" charset="-122"/>
                <a:ea typeface="黑体" panose="02010609060101010101" charset="-122"/>
              </a:defRPr>
            </a:lvl1pPr>
          </a:lstStyle>
          <a:p>
            <a:fld id="{D0A27C80-5FD3-4361-BB31-75FBA1966619}"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hf sldNum="0" hdr="0" ftr="0" dt="0"/>
  <p:txStyles>
    <p:titleStyle>
      <a:lvl1pPr algn="ctr" rtl="0" fontAlgn="base">
        <a:spcBef>
          <a:spcPct val="0"/>
        </a:spcBef>
        <a:spcAft>
          <a:spcPct val="0"/>
        </a:spcAft>
        <a:defRPr sz="5300">
          <a:solidFill>
            <a:schemeClr val="tx2"/>
          </a:solidFill>
          <a:latin typeface="黑体" panose="02010609060101010101" charset="-122"/>
          <a:ea typeface="黑体" panose="02010609060101010101" charset="-122"/>
          <a:cs typeface="+mj-cs"/>
        </a:defRPr>
      </a:lvl1pPr>
      <a:lvl2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5pPr>
      <a:lvl6pPr marL="54419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6pPr>
      <a:lvl7pPr marL="108902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7pPr>
      <a:lvl8pPr marL="1633220"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8pPr>
      <a:lvl9pPr marL="217741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9pPr>
    </p:titleStyle>
    <p:bodyStyle>
      <a:lvl1pPr marL="408305" indent="-408305" algn="l" rtl="0" fontAlgn="base">
        <a:spcBef>
          <a:spcPct val="20000"/>
        </a:spcBef>
        <a:spcAft>
          <a:spcPct val="0"/>
        </a:spcAft>
        <a:buChar char="•"/>
        <a:defRPr sz="3800">
          <a:solidFill>
            <a:schemeClr val="tx1"/>
          </a:solidFill>
          <a:latin typeface="黑体" panose="02010609060101010101" charset="-122"/>
          <a:ea typeface="黑体" panose="02010609060101010101" charset="-122"/>
          <a:cs typeface="+mn-cs"/>
        </a:defRPr>
      </a:lvl1pPr>
      <a:lvl2pPr marL="884555" indent="-340360" algn="l" rtl="0" fontAlgn="base">
        <a:spcBef>
          <a:spcPct val="20000"/>
        </a:spcBef>
        <a:spcAft>
          <a:spcPct val="0"/>
        </a:spcAft>
        <a:buChar char="–"/>
        <a:defRPr sz="3400">
          <a:solidFill>
            <a:schemeClr val="tx1"/>
          </a:solidFill>
          <a:latin typeface="黑体" panose="02010609060101010101" charset="-122"/>
          <a:ea typeface="黑体" panose="02010609060101010101" charset="-122"/>
        </a:defRPr>
      </a:lvl2pPr>
      <a:lvl3pPr marL="1360805" indent="-272415" algn="l" rtl="0" fontAlgn="base">
        <a:spcBef>
          <a:spcPct val="20000"/>
        </a:spcBef>
        <a:spcAft>
          <a:spcPct val="0"/>
        </a:spcAft>
        <a:buChar char="•"/>
        <a:defRPr sz="2900">
          <a:solidFill>
            <a:schemeClr val="tx1"/>
          </a:solidFill>
          <a:latin typeface="黑体" panose="02010609060101010101" charset="-122"/>
          <a:ea typeface="黑体" panose="02010609060101010101" charset="-122"/>
        </a:defRPr>
      </a:lvl3pPr>
      <a:lvl4pPr marL="1905000" indent="-272415" algn="l" rtl="0" fontAlgn="base">
        <a:spcBef>
          <a:spcPct val="20000"/>
        </a:spcBef>
        <a:spcAft>
          <a:spcPct val="0"/>
        </a:spcAft>
        <a:buChar char="–"/>
        <a:defRPr sz="2400">
          <a:solidFill>
            <a:schemeClr val="tx1"/>
          </a:solidFill>
          <a:latin typeface="黑体" panose="02010609060101010101" charset="-122"/>
          <a:ea typeface="黑体" panose="02010609060101010101" charset="-122"/>
        </a:defRPr>
      </a:lvl4pPr>
      <a:lvl5pPr marL="2449830" indent="-272415" algn="l" rtl="0" fontAlgn="base">
        <a:spcBef>
          <a:spcPct val="20000"/>
        </a:spcBef>
        <a:spcAft>
          <a:spcPct val="0"/>
        </a:spcAft>
        <a:buChar char="»"/>
        <a:defRPr sz="2400">
          <a:solidFill>
            <a:schemeClr val="tx1"/>
          </a:solidFill>
          <a:latin typeface="黑体" panose="02010609060101010101" charset="-122"/>
          <a:ea typeface="黑体" panose="02010609060101010101" charset="-122"/>
        </a:defRPr>
      </a:lvl5pPr>
      <a:lvl6pPr marL="2994025" indent="-272415" algn="l" rtl="0" fontAlgn="base">
        <a:spcBef>
          <a:spcPct val="20000"/>
        </a:spcBef>
        <a:spcAft>
          <a:spcPct val="0"/>
        </a:spcAft>
        <a:buChar char="»"/>
        <a:defRPr sz="2400">
          <a:solidFill>
            <a:schemeClr val="tx1"/>
          </a:solidFill>
          <a:latin typeface="+mn-lt"/>
          <a:ea typeface="+mn-ea"/>
        </a:defRPr>
      </a:lvl6pPr>
      <a:lvl7pPr marL="3538220" indent="-272415" algn="l" rtl="0" fontAlgn="base">
        <a:spcBef>
          <a:spcPct val="20000"/>
        </a:spcBef>
        <a:spcAft>
          <a:spcPct val="0"/>
        </a:spcAft>
        <a:buChar char="»"/>
        <a:defRPr sz="2400">
          <a:solidFill>
            <a:schemeClr val="tx1"/>
          </a:solidFill>
          <a:latin typeface="+mn-lt"/>
          <a:ea typeface="+mn-ea"/>
        </a:defRPr>
      </a:lvl7pPr>
      <a:lvl8pPr marL="4082415" indent="-272415" algn="l" rtl="0" fontAlgn="base">
        <a:spcBef>
          <a:spcPct val="20000"/>
        </a:spcBef>
        <a:spcAft>
          <a:spcPct val="0"/>
        </a:spcAft>
        <a:buChar char="»"/>
        <a:defRPr sz="2400">
          <a:solidFill>
            <a:schemeClr val="tx1"/>
          </a:solidFill>
          <a:latin typeface="+mn-lt"/>
          <a:ea typeface="+mn-ea"/>
        </a:defRPr>
      </a:lvl8pPr>
      <a:lvl9pPr marL="4627245" indent="-272415" algn="l" rtl="0" fontAlgn="base">
        <a:spcBef>
          <a:spcPct val="20000"/>
        </a:spcBef>
        <a:spcAft>
          <a:spcPct val="0"/>
        </a:spcAft>
        <a:buChar char="»"/>
        <a:defRPr sz="2400">
          <a:solidFill>
            <a:schemeClr val="tx1"/>
          </a:solidFill>
          <a:latin typeface="+mn-lt"/>
          <a:ea typeface="+mn-ea"/>
        </a:defRPr>
      </a:lvl9pPr>
    </p:bodyStyle>
    <p:otherStyle>
      <a:defPPr>
        <a:defRPr lang="zh-CN"/>
      </a:defPPr>
      <a:lvl1pPr marL="0" algn="l" defTabSz="1089025" rtl="0" eaLnBrk="1" latinLnBrk="0" hangingPunct="1">
        <a:defRPr sz="2100" kern="1200">
          <a:solidFill>
            <a:schemeClr val="tx1"/>
          </a:solidFill>
          <a:latin typeface="+mn-lt"/>
          <a:ea typeface="+mn-ea"/>
          <a:cs typeface="+mn-cs"/>
        </a:defRPr>
      </a:lvl1pPr>
      <a:lvl2pPr marL="544195" algn="l" defTabSz="1089025" rtl="0" eaLnBrk="1" latinLnBrk="0" hangingPunct="1">
        <a:defRPr sz="2100" kern="1200">
          <a:solidFill>
            <a:schemeClr val="tx1"/>
          </a:solidFill>
          <a:latin typeface="+mn-lt"/>
          <a:ea typeface="+mn-ea"/>
          <a:cs typeface="+mn-cs"/>
        </a:defRPr>
      </a:lvl2pPr>
      <a:lvl3pPr marL="1089025" algn="l" defTabSz="1089025" rtl="0" eaLnBrk="1" latinLnBrk="0" hangingPunct="1">
        <a:defRPr sz="2100" kern="1200">
          <a:solidFill>
            <a:schemeClr val="tx1"/>
          </a:solidFill>
          <a:latin typeface="+mn-lt"/>
          <a:ea typeface="+mn-ea"/>
          <a:cs typeface="+mn-cs"/>
        </a:defRPr>
      </a:lvl3pPr>
      <a:lvl4pPr marL="1633220" algn="l" defTabSz="1089025" rtl="0" eaLnBrk="1" latinLnBrk="0" hangingPunct="1">
        <a:defRPr sz="2100" kern="1200">
          <a:solidFill>
            <a:schemeClr val="tx1"/>
          </a:solidFill>
          <a:latin typeface="+mn-lt"/>
          <a:ea typeface="+mn-ea"/>
          <a:cs typeface="+mn-cs"/>
        </a:defRPr>
      </a:lvl4pPr>
      <a:lvl5pPr marL="2177415" algn="l" defTabSz="1089025" rtl="0" eaLnBrk="1" latinLnBrk="0" hangingPunct="1">
        <a:defRPr sz="2100" kern="1200">
          <a:solidFill>
            <a:schemeClr val="tx1"/>
          </a:solidFill>
          <a:latin typeface="+mn-lt"/>
          <a:ea typeface="+mn-ea"/>
          <a:cs typeface="+mn-cs"/>
        </a:defRPr>
      </a:lvl5pPr>
      <a:lvl6pPr marL="2721610" algn="l" defTabSz="1089025" rtl="0" eaLnBrk="1" latinLnBrk="0" hangingPunct="1">
        <a:defRPr sz="2100" kern="1200">
          <a:solidFill>
            <a:schemeClr val="tx1"/>
          </a:solidFill>
          <a:latin typeface="+mn-lt"/>
          <a:ea typeface="+mn-ea"/>
          <a:cs typeface="+mn-cs"/>
        </a:defRPr>
      </a:lvl6pPr>
      <a:lvl7pPr marL="3266440" algn="l" defTabSz="1089025" rtl="0" eaLnBrk="1" latinLnBrk="0" hangingPunct="1">
        <a:defRPr sz="2100" kern="1200">
          <a:solidFill>
            <a:schemeClr val="tx1"/>
          </a:solidFill>
          <a:latin typeface="+mn-lt"/>
          <a:ea typeface="+mn-ea"/>
          <a:cs typeface="+mn-cs"/>
        </a:defRPr>
      </a:lvl7pPr>
      <a:lvl8pPr marL="3810635" algn="l" defTabSz="1089025" rtl="0" eaLnBrk="1" latinLnBrk="0" hangingPunct="1">
        <a:defRPr sz="2100" kern="1200">
          <a:solidFill>
            <a:schemeClr val="tx1"/>
          </a:solidFill>
          <a:latin typeface="+mn-lt"/>
          <a:ea typeface="+mn-ea"/>
          <a:cs typeface="+mn-cs"/>
        </a:defRPr>
      </a:lvl8pPr>
      <a:lvl9pPr marL="4354830" algn="l" defTabSz="1089025"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5" Type="http://schemas.openxmlformats.org/officeDocument/2006/relationships/notesSlide" Target="../notesSlides/notesSlide5.xml"/><Relationship Id="rId14" Type="http://schemas.openxmlformats.org/officeDocument/2006/relationships/slideLayout" Target="../slideLayouts/slideLayout3.xml"/><Relationship Id="rId13" Type="http://schemas.openxmlformats.org/officeDocument/2006/relationships/tags" Target="../tags/tag27.xml"/><Relationship Id="rId12" Type="http://schemas.openxmlformats.org/officeDocument/2006/relationships/tags" Target="../tags/tag26.xml"/><Relationship Id="rId11" Type="http://schemas.openxmlformats.org/officeDocument/2006/relationships/tags" Target="../tags/tag25.xml"/><Relationship Id="rId10" Type="http://schemas.openxmlformats.org/officeDocument/2006/relationships/tags" Target="../tags/tag24.xml"/><Relationship Id="rId1" Type="http://schemas.openxmlformats.org/officeDocument/2006/relationships/tags" Target="../tags/tag15.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9" Type="http://schemas.openxmlformats.org/officeDocument/2006/relationships/tags" Target="../tags/tag35.xml"/><Relationship Id="rId8" Type="http://schemas.openxmlformats.org/officeDocument/2006/relationships/tags" Target="../tags/tag34.xml"/><Relationship Id="rId7" Type="http://schemas.openxmlformats.org/officeDocument/2006/relationships/tags" Target="../tags/tag33.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image" Target="../media/image12.png"/><Relationship Id="rId3" Type="http://schemas.openxmlformats.org/officeDocument/2006/relationships/tags" Target="../tags/tag30.xml"/><Relationship Id="rId2" Type="http://schemas.openxmlformats.org/officeDocument/2006/relationships/tags" Target="../tags/tag29.xml"/><Relationship Id="rId19" Type="http://schemas.openxmlformats.org/officeDocument/2006/relationships/notesSlide" Target="../notesSlides/notesSlide9.xml"/><Relationship Id="rId18" Type="http://schemas.openxmlformats.org/officeDocument/2006/relationships/slideLayout" Target="../slideLayouts/slideLayout3.xml"/><Relationship Id="rId17" Type="http://schemas.openxmlformats.org/officeDocument/2006/relationships/tags" Target="../tags/tag43.xml"/><Relationship Id="rId16" Type="http://schemas.openxmlformats.org/officeDocument/2006/relationships/tags" Target="../tags/tag42.xml"/><Relationship Id="rId15" Type="http://schemas.openxmlformats.org/officeDocument/2006/relationships/tags" Target="../tags/tag41.xml"/><Relationship Id="rId14" Type="http://schemas.openxmlformats.org/officeDocument/2006/relationships/tags" Target="../tags/tag40.xml"/><Relationship Id="rId13" Type="http://schemas.openxmlformats.org/officeDocument/2006/relationships/tags" Target="../tags/tag39.xml"/><Relationship Id="rId12" Type="http://schemas.openxmlformats.org/officeDocument/2006/relationships/tags" Target="../tags/tag38.xml"/><Relationship Id="rId11" Type="http://schemas.openxmlformats.org/officeDocument/2006/relationships/tags" Target="../tags/tag37.xml"/><Relationship Id="rId10" Type="http://schemas.openxmlformats.org/officeDocument/2006/relationships/tags" Target="../tags/tag36.xml"/><Relationship Id="rId1" Type="http://schemas.openxmlformats.org/officeDocument/2006/relationships/tags" Target="../tags/tag2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4.jpeg"/><Relationship Id="rId1" Type="http://schemas.openxmlformats.org/officeDocument/2006/relationships/image" Target="../media/image13.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4.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image" Target="../media/image1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image" Target="../media/image18.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0" Type="http://schemas.openxmlformats.org/officeDocument/2006/relationships/slideLayout" Target="../slideLayouts/slideLayout6.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4.xml"/><Relationship Id="rId2" Type="http://schemas.openxmlformats.org/officeDocument/2006/relationships/tags" Target="../tags/tag12.xml"/><Relationship Id="rId1" Type="http://schemas.openxmlformats.org/officeDocument/2006/relationships/tags" Target="../tags/tag1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image" Target="../media/image9.png"/><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9"/>
          <p:cNvSpPr txBox="1"/>
          <p:nvPr/>
        </p:nvSpPr>
        <p:spPr>
          <a:xfrm rot="16200000">
            <a:off x="9128760" y="2957195"/>
            <a:ext cx="727075" cy="3002915"/>
          </a:xfrm>
          <a:prstGeom prst="rect">
            <a:avLst/>
          </a:prstGeom>
          <a:solidFill>
            <a:schemeClr val="accent6"/>
          </a:solidFill>
          <a:effectLst/>
        </p:spPr>
        <p:txBody>
          <a:bodyPr vert="eaVert" wrap="square" lIns="91450" tIns="45725" rIns="90000" bIns="45725" rtlCol="0" anchor="ctr" anchorCtr="1">
            <a:noAutofit/>
          </a:bodyPr>
          <a:lstStyle/>
          <a:p>
            <a:pPr algn="ctr">
              <a:defRPr/>
            </a:pPr>
            <a:r>
              <a:rPr lang="zh-CN" sz="3200" kern="0" spc="300" dirty="0">
                <a:solidFill>
                  <a:schemeClr val="bg1"/>
                </a:solidFill>
                <a:latin typeface="黑体" panose="02010609060101010101" charset="-122"/>
                <a:ea typeface="黑体" panose="02010609060101010101" charset="-122"/>
              </a:rPr>
              <a:t>北京出版社</a:t>
            </a:r>
            <a:endParaRPr lang="zh-CN" sz="3200" kern="0" spc="300" dirty="0">
              <a:solidFill>
                <a:schemeClr val="bg1"/>
              </a:solidFill>
              <a:latin typeface="黑体" panose="02010609060101010101" charset="-122"/>
              <a:ea typeface="黑体" panose="02010609060101010101" charset="-122"/>
            </a:endParaRPr>
          </a:p>
        </p:txBody>
      </p:sp>
      <p:sp>
        <p:nvSpPr>
          <p:cNvPr id="6" name="文本框 5"/>
          <p:cNvSpPr txBox="1"/>
          <p:nvPr/>
        </p:nvSpPr>
        <p:spPr>
          <a:xfrm>
            <a:off x="7327900" y="1453515"/>
            <a:ext cx="4612005" cy="1938020"/>
          </a:xfrm>
          <a:prstGeom prst="rect">
            <a:avLst/>
          </a:prstGeom>
          <a:noFill/>
        </p:spPr>
        <p:txBody>
          <a:bodyPr wrap="square" rtlCol="0">
            <a:spAutoFit/>
          </a:bodyPr>
          <a:p>
            <a:pPr algn="ctr"/>
            <a:r>
              <a:rPr lang="zh-CN" sz="6000" b="1" spc="600" dirty="0" smtClean="0">
                <a:ln w="28575">
                  <a:noFill/>
                </a:ln>
                <a:solidFill>
                  <a:schemeClr val="tx2"/>
                </a:solidFill>
                <a:latin typeface="黑体" panose="02010609060101010101" charset="-122"/>
                <a:ea typeface="黑体" panose="02010609060101010101" charset="-122"/>
              </a:rPr>
              <a:t>基础会计（第二版）</a:t>
            </a:r>
            <a:endParaRPr lang="zh-CN" sz="6000" b="1" spc="600" dirty="0" smtClean="0">
              <a:ln w="28575">
                <a:noFill/>
              </a:ln>
              <a:solidFill>
                <a:schemeClr val="tx2"/>
              </a:solidFill>
              <a:latin typeface="黑体" panose="02010609060101010101" charset="-122"/>
              <a:ea typeface="黑体" panose="02010609060101010101" charset="-122"/>
            </a:endParaRPr>
          </a:p>
        </p:txBody>
      </p:sp>
    </p:spTree>
    <p:custDataLst>
      <p:tags r:id="rId1"/>
    </p:custDataLst>
  </p:cSld>
  <p:clrMapOvr>
    <a:masterClrMapping/>
  </p:clrMapOvr>
  <p:transition spd="slow" advTm="2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一、财产清查认知</a:t>
            </a:r>
            <a:endParaRPr lang="zh-CN" altLang="en-US" sz="2600" dirty="0">
              <a:latin typeface="黑体" panose="02010609060101010101" charset="-122"/>
              <a:ea typeface="黑体" panose="02010609060101010101" charset="-122"/>
            </a:endParaRPr>
          </a:p>
        </p:txBody>
      </p:sp>
      <p:cxnSp>
        <p:nvCxnSpPr>
          <p:cNvPr id="2" name="直接连接符 1"/>
          <p:cNvCxnSpPr/>
          <p:nvPr>
            <p:custDataLst>
              <p:tags r:id="rId1"/>
            </p:custDataLst>
          </p:nvPr>
        </p:nvCxnSpPr>
        <p:spPr>
          <a:xfrm flipH="1">
            <a:off x="7508177" y="4354703"/>
            <a:ext cx="327272" cy="941832"/>
          </a:xfrm>
          <a:prstGeom prst="line">
            <a:avLst/>
          </a:prstGeom>
          <a:noFill/>
          <a:ln w="152400" cap="rnd" cmpd="sng" algn="ctr">
            <a:solidFill>
              <a:srgbClr val="000000">
                <a:lumMod val="20000"/>
                <a:lumOff val="80000"/>
              </a:srgbClr>
            </a:solidFill>
            <a:prstDash val="solid"/>
            <a:round/>
          </a:ln>
          <a:effectLst/>
        </p:spPr>
      </p:cxnSp>
      <p:cxnSp>
        <p:nvCxnSpPr>
          <p:cNvPr id="4" name="直接连接符 3"/>
          <p:cNvCxnSpPr/>
          <p:nvPr>
            <p:custDataLst>
              <p:tags r:id="rId2"/>
            </p:custDataLst>
          </p:nvPr>
        </p:nvCxnSpPr>
        <p:spPr>
          <a:xfrm flipH="1">
            <a:off x="3968333" y="5339686"/>
            <a:ext cx="291038" cy="876257"/>
          </a:xfrm>
          <a:prstGeom prst="line">
            <a:avLst/>
          </a:prstGeom>
          <a:noFill/>
          <a:ln w="152400" cap="rnd" cmpd="sng" algn="ctr">
            <a:solidFill>
              <a:srgbClr val="000000">
                <a:lumMod val="20000"/>
                <a:lumOff val="80000"/>
              </a:srgbClr>
            </a:solidFill>
            <a:prstDash val="solid"/>
            <a:round/>
          </a:ln>
          <a:effectLst/>
        </p:spPr>
      </p:cxnSp>
      <p:cxnSp>
        <p:nvCxnSpPr>
          <p:cNvPr id="5" name="直接连接符 4"/>
          <p:cNvCxnSpPr/>
          <p:nvPr>
            <p:custDataLst>
              <p:tags r:id="rId3"/>
            </p:custDataLst>
          </p:nvPr>
        </p:nvCxnSpPr>
        <p:spPr>
          <a:xfrm>
            <a:off x="632842" y="6303091"/>
            <a:ext cx="3357522" cy="0"/>
          </a:xfrm>
          <a:prstGeom prst="line">
            <a:avLst/>
          </a:prstGeom>
          <a:noFill/>
          <a:ln w="152400" cap="rnd" cmpd="sng" algn="ctr">
            <a:solidFill>
              <a:srgbClr val="000000">
                <a:lumMod val="20000"/>
                <a:lumOff val="80000"/>
              </a:srgbClr>
            </a:solidFill>
            <a:prstDash val="solid"/>
            <a:round/>
            <a:tailEnd type="arrow" w="sm" len="sm"/>
          </a:ln>
          <a:effectLst/>
        </p:spPr>
      </p:cxnSp>
      <p:cxnSp>
        <p:nvCxnSpPr>
          <p:cNvPr id="6" name="直接连接符 5"/>
          <p:cNvCxnSpPr/>
          <p:nvPr>
            <p:custDataLst>
              <p:tags r:id="rId4"/>
            </p:custDataLst>
          </p:nvPr>
        </p:nvCxnSpPr>
        <p:spPr>
          <a:xfrm>
            <a:off x="4259371" y="5337709"/>
            <a:ext cx="3320422" cy="0"/>
          </a:xfrm>
          <a:prstGeom prst="line">
            <a:avLst/>
          </a:prstGeom>
          <a:noFill/>
          <a:ln w="152400" cap="rnd" cmpd="sng" algn="ctr">
            <a:solidFill>
              <a:srgbClr val="000000">
                <a:lumMod val="20000"/>
                <a:lumOff val="80000"/>
              </a:srgbClr>
            </a:solidFill>
            <a:prstDash val="solid"/>
            <a:round/>
            <a:tailEnd type="arrow" w="sm" len="sm"/>
          </a:ln>
          <a:effectLst/>
        </p:spPr>
      </p:cxnSp>
      <p:cxnSp>
        <p:nvCxnSpPr>
          <p:cNvPr id="7" name="直接连接符 6"/>
          <p:cNvCxnSpPr/>
          <p:nvPr>
            <p:custDataLst>
              <p:tags r:id="rId5"/>
            </p:custDataLst>
          </p:nvPr>
        </p:nvCxnSpPr>
        <p:spPr>
          <a:xfrm>
            <a:off x="7844832" y="4354703"/>
            <a:ext cx="3539449" cy="0"/>
          </a:xfrm>
          <a:prstGeom prst="line">
            <a:avLst/>
          </a:prstGeom>
          <a:noFill/>
          <a:ln w="152400" cap="rnd" cmpd="sng" algn="ctr">
            <a:solidFill>
              <a:srgbClr val="000000">
                <a:lumMod val="20000"/>
                <a:lumOff val="80000"/>
              </a:srgbClr>
            </a:solidFill>
            <a:prstDash val="solid"/>
            <a:round/>
            <a:tailEnd type="arrow" w="sm" len="sm"/>
          </a:ln>
          <a:effectLst/>
        </p:spPr>
      </p:cxnSp>
      <p:sp>
        <p:nvSpPr>
          <p:cNvPr id="11" name="文本框 10"/>
          <p:cNvSpPr txBox="1"/>
          <p:nvPr>
            <p:custDataLst>
              <p:tags r:id="rId6"/>
            </p:custDataLst>
          </p:nvPr>
        </p:nvSpPr>
        <p:spPr>
          <a:xfrm>
            <a:off x="543415" y="4125777"/>
            <a:ext cx="2949156" cy="1381090"/>
          </a:xfrm>
          <a:prstGeom prst="rect">
            <a:avLst/>
          </a:prstGeom>
          <a:noFill/>
        </p:spPr>
        <p:txBody>
          <a:bodyPr wrap="square" lIns="90000" tIns="0" rIns="90000" bIns="46800" rtlCol="0">
            <a:normAutofit lnSpcReduction="20000"/>
          </a:bodyPr>
          <a:p>
            <a:pPr algn="l">
              <a:lnSpc>
                <a:spcPct val="120000"/>
              </a:lnSpc>
            </a:pPr>
            <a:r>
              <a:rPr lang="zh-CN" altLang="en-US" sz="1600" spc="150" dirty="0">
                <a:latin typeface="微软雅黑" panose="020B0503020204020204" charset="-122"/>
                <a:ea typeface="微软雅黑" panose="020B0503020204020204" charset="-122"/>
              </a:rPr>
              <a:t>财产清查是指对货币资金、实物资产和往来款项的盘点或核对，确定其实存数，查明账存数与实存数是否相符的一种专门方法。</a:t>
            </a:r>
            <a:endParaRPr lang="zh-CN" altLang="en-US" sz="1600" spc="150" dirty="0">
              <a:latin typeface="微软雅黑" panose="020B0503020204020204" charset="-122"/>
              <a:ea typeface="微软雅黑" panose="020B0503020204020204" charset="-122"/>
            </a:endParaRPr>
          </a:p>
        </p:txBody>
      </p:sp>
      <p:sp>
        <p:nvSpPr>
          <p:cNvPr id="12" name="文本框 11"/>
          <p:cNvSpPr txBox="1"/>
          <p:nvPr>
            <p:custDataLst>
              <p:tags r:id="rId7"/>
            </p:custDataLst>
          </p:nvPr>
        </p:nvSpPr>
        <p:spPr>
          <a:xfrm>
            <a:off x="543560" y="3331210"/>
            <a:ext cx="2948940" cy="730885"/>
          </a:xfrm>
          <a:prstGeom prst="rect">
            <a:avLst/>
          </a:prstGeom>
          <a:noFill/>
        </p:spPr>
        <p:txBody>
          <a:bodyPr wrap="square" lIns="90000" tIns="46800" rIns="90000" bIns="0" rtlCol="0" anchor="ctr"/>
          <a:p>
            <a:pPr lvl="0" algn="ctr" defTabSz="913765">
              <a:lnSpc>
                <a:spcPct val="120000"/>
              </a:lnSpc>
              <a:spcBef>
                <a:spcPct val="0"/>
              </a:spcBef>
              <a:defRPr/>
            </a:pPr>
            <a:r>
              <a:rPr lang="zh-CN" altLang="en-US" sz="1800" b="1" spc="300" dirty="0">
                <a:solidFill>
                  <a:srgbClr val="4276AA"/>
                </a:solidFill>
                <a:latin typeface="微软雅黑" panose="020B0503020204020204" charset="-122"/>
                <a:ea typeface="微软雅黑" panose="020B0503020204020204" charset="-122"/>
                <a:cs typeface="+mn-ea"/>
              </a:rPr>
              <a:t>（一）财产清查的概念和意义</a:t>
            </a:r>
            <a:endParaRPr lang="zh-CN" altLang="en-US" sz="1800" b="1" spc="300" dirty="0">
              <a:solidFill>
                <a:srgbClr val="4276AA"/>
              </a:solidFill>
              <a:latin typeface="微软雅黑" panose="020B0503020204020204" charset="-122"/>
              <a:ea typeface="微软雅黑" panose="020B0503020204020204" charset="-122"/>
              <a:cs typeface="+mn-ea"/>
            </a:endParaRPr>
          </a:p>
        </p:txBody>
      </p:sp>
      <p:sp>
        <p:nvSpPr>
          <p:cNvPr id="13" name="文本框 12"/>
          <p:cNvSpPr txBox="1"/>
          <p:nvPr>
            <p:custDataLst>
              <p:tags r:id="rId8"/>
            </p:custDataLst>
          </p:nvPr>
        </p:nvSpPr>
        <p:spPr>
          <a:xfrm>
            <a:off x="4200348" y="3093390"/>
            <a:ext cx="2949156" cy="1381090"/>
          </a:xfrm>
          <a:prstGeom prst="rect">
            <a:avLst/>
          </a:prstGeom>
          <a:noFill/>
        </p:spPr>
        <p:txBody>
          <a:bodyPr wrap="square" lIns="90000" tIns="0" rIns="90000" bIns="46800" rtlCol="0">
            <a:normAutofit/>
          </a:bodyPr>
          <a:p>
            <a:pPr algn="l">
              <a:lnSpc>
                <a:spcPct val="120000"/>
              </a:lnSpc>
            </a:pPr>
            <a:r>
              <a:rPr lang="zh-CN" altLang="en-US" sz="1600" spc="150" dirty="0">
                <a:latin typeface="微软雅黑" panose="020B0503020204020204" charset="-122"/>
                <a:ea typeface="微软雅黑" panose="020B0503020204020204" charset="-122"/>
              </a:rPr>
              <a:t>财产清查按其清查范围的大小，可分为全面清查和局部清查。</a:t>
            </a:r>
            <a:endParaRPr lang="zh-CN" altLang="en-US" sz="1600" spc="150" dirty="0">
              <a:latin typeface="微软雅黑" panose="020B0503020204020204" charset="-122"/>
              <a:ea typeface="微软雅黑" panose="020B0503020204020204" charset="-122"/>
            </a:endParaRPr>
          </a:p>
        </p:txBody>
      </p:sp>
      <p:sp>
        <p:nvSpPr>
          <p:cNvPr id="14" name="文本框 13"/>
          <p:cNvSpPr txBox="1"/>
          <p:nvPr>
            <p:custDataLst>
              <p:tags r:id="rId9"/>
            </p:custDataLst>
          </p:nvPr>
        </p:nvSpPr>
        <p:spPr>
          <a:xfrm>
            <a:off x="4200348" y="2521290"/>
            <a:ext cx="2949156" cy="471820"/>
          </a:xfrm>
          <a:prstGeom prst="rect">
            <a:avLst/>
          </a:prstGeom>
          <a:noFill/>
        </p:spPr>
        <p:txBody>
          <a:bodyPr wrap="square" lIns="90000" tIns="46800" rIns="90000" bIns="0" rtlCol="0" anchor="ctr">
            <a:normAutofit fontScale="90000"/>
          </a:bodyPr>
          <a:p>
            <a:pPr lvl="0" algn="ctr" defTabSz="913765">
              <a:lnSpc>
                <a:spcPct val="120000"/>
              </a:lnSpc>
              <a:spcBef>
                <a:spcPct val="0"/>
              </a:spcBef>
              <a:defRPr/>
            </a:pPr>
            <a:r>
              <a:rPr lang="zh-CN" altLang="en-US" sz="2000" b="1" spc="300" dirty="0">
                <a:solidFill>
                  <a:srgbClr val="178AA1"/>
                </a:solidFill>
                <a:latin typeface="微软雅黑" panose="020B0503020204020204" charset="-122"/>
                <a:ea typeface="微软雅黑" panose="020B0503020204020204" charset="-122"/>
                <a:cs typeface="+mn-ea"/>
              </a:rPr>
              <a:t>（二）财产清查的范围</a:t>
            </a:r>
            <a:endParaRPr lang="zh-CN" altLang="en-US" sz="2000" b="1" spc="300" dirty="0">
              <a:solidFill>
                <a:srgbClr val="178AA1"/>
              </a:solidFill>
              <a:latin typeface="微软雅黑" panose="020B0503020204020204" charset="-122"/>
              <a:ea typeface="微软雅黑" panose="020B0503020204020204" charset="-122"/>
              <a:cs typeface="+mn-ea"/>
            </a:endParaRPr>
          </a:p>
        </p:txBody>
      </p:sp>
      <p:sp>
        <p:nvSpPr>
          <p:cNvPr id="15" name="文本框 14"/>
          <p:cNvSpPr txBox="1"/>
          <p:nvPr>
            <p:custDataLst>
              <p:tags r:id="rId10"/>
            </p:custDataLst>
          </p:nvPr>
        </p:nvSpPr>
        <p:spPr>
          <a:xfrm>
            <a:off x="8021320" y="1882140"/>
            <a:ext cx="3363595" cy="1798955"/>
          </a:xfrm>
          <a:prstGeom prst="rect">
            <a:avLst/>
          </a:prstGeom>
          <a:noFill/>
        </p:spPr>
        <p:txBody>
          <a:bodyPr wrap="square" lIns="90000" tIns="0" rIns="90000" bIns="46800" rtlCol="0"/>
          <a:p>
            <a:pPr algn="l">
              <a:lnSpc>
                <a:spcPct val="120000"/>
              </a:lnSpc>
            </a:pPr>
            <a:r>
              <a:rPr lang="zh-CN" altLang="en-US" sz="1600" spc="150" dirty="0">
                <a:latin typeface="微软雅黑" panose="020B0503020204020204" charset="-122"/>
                <a:ea typeface="微软雅黑" panose="020B0503020204020204" charset="-122"/>
              </a:rPr>
              <a:t>（1）成立财产清查小组。（2）组织清查人员学习相关规定，掌握有关业务知识。（3）确定清查对象、范围，明确清查任务。（</a:t>
            </a:r>
            <a:r>
              <a:rPr lang="en-US" altLang="zh-CN" sz="1600" spc="150" dirty="0">
                <a:latin typeface="微软雅黑" panose="020B0503020204020204" charset="-122"/>
                <a:ea typeface="微软雅黑" panose="020B0503020204020204" charset="-122"/>
              </a:rPr>
              <a:t>4</a:t>
            </a:r>
            <a:r>
              <a:rPr lang="zh-CN" altLang="en-US" sz="1600" spc="150" dirty="0">
                <a:latin typeface="微软雅黑" panose="020B0503020204020204" charset="-122"/>
                <a:ea typeface="微软雅黑" panose="020B0503020204020204" charset="-122"/>
              </a:rPr>
              <a:t>）制定清查方案。</a:t>
            </a:r>
            <a:r>
              <a:rPr lang="en-US" altLang="zh-CN" sz="1600" spc="150" dirty="0">
                <a:latin typeface="微软雅黑" panose="020B0503020204020204" charset="-122"/>
                <a:ea typeface="微软雅黑" panose="020B0503020204020204" charset="-122"/>
              </a:rPr>
              <a:t>(5)</a:t>
            </a:r>
            <a:r>
              <a:rPr lang="zh-CN" altLang="en-US" sz="1600" spc="150" dirty="0">
                <a:latin typeface="微软雅黑" panose="020B0503020204020204" charset="-122"/>
                <a:ea typeface="微软雅黑" panose="020B0503020204020204" charset="-122"/>
              </a:rPr>
              <a:t>实施清查。（</a:t>
            </a:r>
            <a:r>
              <a:rPr lang="en-US" altLang="zh-CN" sz="1600" spc="150" dirty="0">
                <a:latin typeface="微软雅黑" panose="020B0503020204020204" charset="-122"/>
                <a:ea typeface="微软雅黑" panose="020B0503020204020204" charset="-122"/>
              </a:rPr>
              <a:t>6</a:t>
            </a:r>
            <a:r>
              <a:rPr lang="zh-CN" altLang="en-US" sz="1600" spc="150" dirty="0">
                <a:latin typeface="微软雅黑" panose="020B0503020204020204" charset="-122"/>
                <a:ea typeface="微软雅黑" panose="020B0503020204020204" charset="-122"/>
              </a:rPr>
              <a:t>）填制盘存清单。（</a:t>
            </a:r>
            <a:r>
              <a:rPr lang="en-US" altLang="zh-CN" sz="1600" spc="150" dirty="0">
                <a:latin typeface="微软雅黑" panose="020B0503020204020204" charset="-122"/>
                <a:ea typeface="微软雅黑" panose="020B0503020204020204" charset="-122"/>
              </a:rPr>
              <a:t>7</a:t>
            </a:r>
            <a:r>
              <a:rPr lang="zh-CN" altLang="en-US" sz="1600" spc="150" dirty="0">
                <a:latin typeface="微软雅黑" panose="020B0503020204020204" charset="-122"/>
                <a:ea typeface="微软雅黑" panose="020B0503020204020204" charset="-122"/>
              </a:rPr>
              <a:t>）填制实物、往来账项清查结果</a:t>
            </a:r>
            <a:r>
              <a:rPr lang="zh-CN" altLang="en-US" sz="1600" spc="150" dirty="0">
                <a:latin typeface="微软雅黑" panose="020B0503020204020204" charset="-122"/>
                <a:ea typeface="微软雅黑" panose="020B0503020204020204" charset="-122"/>
              </a:rPr>
              <a:t>报告表。</a:t>
            </a:r>
            <a:endParaRPr lang="zh-CN" altLang="en-US" sz="1600" spc="150" dirty="0">
              <a:latin typeface="微软雅黑" panose="020B0503020204020204" charset="-122"/>
              <a:ea typeface="微软雅黑" panose="020B0503020204020204" charset="-122"/>
            </a:endParaRPr>
          </a:p>
        </p:txBody>
      </p:sp>
      <p:sp>
        <p:nvSpPr>
          <p:cNvPr id="16" name="文本框 15"/>
          <p:cNvSpPr txBox="1"/>
          <p:nvPr>
            <p:custDataLst>
              <p:tags r:id="rId11"/>
            </p:custDataLst>
          </p:nvPr>
        </p:nvSpPr>
        <p:spPr>
          <a:xfrm>
            <a:off x="8020636" y="1309921"/>
            <a:ext cx="2949156" cy="471820"/>
          </a:xfrm>
          <a:prstGeom prst="rect">
            <a:avLst/>
          </a:prstGeom>
          <a:noFill/>
        </p:spPr>
        <p:txBody>
          <a:bodyPr wrap="square" lIns="90000" tIns="46800" rIns="90000" bIns="0" rtlCol="0" anchor="ctr">
            <a:normAutofit fontScale="90000"/>
          </a:bodyPr>
          <a:p>
            <a:pPr lvl="0" algn="ctr" defTabSz="913765">
              <a:lnSpc>
                <a:spcPct val="120000"/>
              </a:lnSpc>
              <a:spcBef>
                <a:spcPct val="0"/>
              </a:spcBef>
              <a:defRPr/>
            </a:pPr>
            <a:r>
              <a:rPr lang="zh-CN" altLang="en-US" sz="2000" b="1" spc="300" dirty="0">
                <a:solidFill>
                  <a:srgbClr val="40A693"/>
                </a:solidFill>
                <a:latin typeface="微软雅黑" panose="020B0503020204020204" charset="-122"/>
                <a:ea typeface="微软雅黑" panose="020B0503020204020204" charset="-122"/>
                <a:cs typeface="+mn-ea"/>
              </a:rPr>
              <a:t>（三）财产清查的程序</a:t>
            </a:r>
            <a:endParaRPr lang="zh-CN" altLang="en-US" sz="2000" b="1" spc="300" dirty="0">
              <a:solidFill>
                <a:srgbClr val="40A693"/>
              </a:solidFill>
              <a:latin typeface="微软雅黑" panose="020B0503020204020204" charset="-122"/>
              <a:ea typeface="微软雅黑" panose="020B0503020204020204" charset="-122"/>
              <a:cs typeface="+mn-ea"/>
            </a:endParaRPr>
          </a:p>
        </p:txBody>
      </p:sp>
      <p:cxnSp>
        <p:nvCxnSpPr>
          <p:cNvPr id="18" name="直接连接符 17"/>
          <p:cNvCxnSpPr/>
          <p:nvPr>
            <p:custDataLst>
              <p:tags r:id="rId12"/>
            </p:custDataLst>
          </p:nvPr>
        </p:nvCxnSpPr>
        <p:spPr>
          <a:xfrm>
            <a:off x="3709793" y="2391335"/>
            <a:ext cx="0" cy="2610000"/>
          </a:xfrm>
          <a:prstGeom prst="line">
            <a:avLst/>
          </a:prstGeom>
          <a:noFill/>
          <a:ln w="3175" cap="rnd" cmpd="sng" algn="ctr">
            <a:solidFill>
              <a:srgbClr val="FFFFFF">
                <a:lumMod val="85000"/>
              </a:srgbClr>
            </a:solidFill>
            <a:prstDash val="solid"/>
            <a:round/>
            <a:headEnd type="none"/>
            <a:tailEnd type="none" w="med" len="med"/>
          </a:ln>
          <a:effectLst/>
        </p:spPr>
      </p:cxnSp>
      <p:cxnSp>
        <p:nvCxnSpPr>
          <p:cNvPr id="19" name="直接连接符 18"/>
          <p:cNvCxnSpPr/>
          <p:nvPr>
            <p:custDataLst>
              <p:tags r:id="rId13"/>
            </p:custDataLst>
          </p:nvPr>
        </p:nvCxnSpPr>
        <p:spPr>
          <a:xfrm>
            <a:off x="7599458" y="2174793"/>
            <a:ext cx="0" cy="1759974"/>
          </a:xfrm>
          <a:prstGeom prst="line">
            <a:avLst/>
          </a:prstGeom>
          <a:noFill/>
          <a:ln w="3175" cap="rnd" cmpd="sng" algn="ctr">
            <a:solidFill>
              <a:srgbClr val="FFFFFF">
                <a:lumMod val="85000"/>
              </a:srgbClr>
            </a:solidFill>
            <a:prstDash val="solid"/>
            <a:round/>
            <a:headEnd type="none"/>
            <a:tailEnd type="none" w="med" len="med"/>
          </a:ln>
          <a:effectLst/>
        </p:spPr>
      </p:cxn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574992" y="2100580"/>
            <a:ext cx="4490085" cy="2677160"/>
            <a:chOff x="663198" y="2461484"/>
            <a:chExt cx="4490085" cy="2677160"/>
          </a:xfrm>
        </p:grpSpPr>
        <p:sp>
          <p:nvSpPr>
            <p:cNvPr id="83" name="TextBox 82"/>
            <p:cNvSpPr txBox="1"/>
            <p:nvPr/>
          </p:nvSpPr>
          <p:spPr>
            <a:xfrm>
              <a:off x="663198" y="2461484"/>
              <a:ext cx="4490085" cy="460375"/>
            </a:xfrm>
            <a:prstGeom prst="rect">
              <a:avLst/>
            </a:prstGeom>
            <a:noFill/>
          </p:spPr>
          <p:txBody>
            <a:bodyPr wrap="square" rtlCol="0">
              <a:spAutoFit/>
            </a:bodyPr>
            <a:lstStyle/>
            <a:p>
              <a:r>
                <a:rPr lang="en-US" sz="2400" b="1" spc="300" dirty="0" smtClean="0">
                  <a:solidFill>
                    <a:schemeClr val="tx2"/>
                  </a:solidFill>
                  <a:latin typeface="+mn-ea"/>
                  <a:ea typeface="黑体" panose="02010609060101010101" charset="-122"/>
                </a:rPr>
                <a:t>（一）库存现金的清查方法</a:t>
              </a:r>
              <a:endParaRPr lang="en-US" sz="2400" b="1" spc="300" dirty="0" smtClean="0">
                <a:solidFill>
                  <a:schemeClr val="tx2"/>
                </a:solidFill>
                <a:latin typeface="+mn-ea"/>
                <a:ea typeface="黑体" panose="02010609060101010101" charset="-122"/>
              </a:endParaRPr>
            </a:p>
          </p:txBody>
        </p:sp>
        <p:sp>
          <p:nvSpPr>
            <p:cNvPr id="84" name="TextBox 83"/>
            <p:cNvSpPr txBox="1"/>
            <p:nvPr/>
          </p:nvSpPr>
          <p:spPr>
            <a:xfrm>
              <a:off x="974348" y="2831689"/>
              <a:ext cx="4114800" cy="2306955"/>
            </a:xfrm>
            <a:prstGeom prst="rect">
              <a:avLst/>
            </a:prstGeom>
            <a:noFill/>
          </p:spPr>
          <p:txBody>
            <a:bodyPr wrap="square" rtlCol="0">
              <a:spAutoFit/>
            </a:bodyPr>
            <a:lstStyle/>
            <a:p>
              <a:pPr algn="just">
                <a:lnSpc>
                  <a:spcPct val="150000"/>
                </a:lnSpc>
              </a:pPr>
              <a:r>
                <a:rPr sz="1600" dirty="0">
                  <a:solidFill>
                    <a:schemeClr val="tx1">
                      <a:lumMod val="65000"/>
                      <a:lumOff val="35000"/>
                    </a:schemeClr>
                  </a:solidFill>
                  <a:latin typeface="+mn-ea"/>
                  <a:ea typeface="+mn-ea"/>
                </a:rPr>
                <a:t>库存现金的清查采用实地盘点的方法，确定库存现金的实存数，再与现金日记账的余额进行核对。盘点前出纳员应先将现金收付款凭证全部登记入账，并结出余额。盘点时出纳必须在场，最后根据盘点结果编制“现金盘点表”。</a:t>
              </a:r>
              <a:endParaRPr sz="1600" dirty="0">
                <a:solidFill>
                  <a:schemeClr val="tx1">
                    <a:lumMod val="65000"/>
                    <a:lumOff val="35000"/>
                  </a:schemeClr>
                </a:solidFill>
                <a:latin typeface="+mn-ea"/>
                <a:ea typeface="+mn-ea"/>
              </a:endParaRPr>
            </a:p>
          </p:txBody>
        </p:sp>
      </p:grpSp>
      <p:sp>
        <p:nvSpPr>
          <p:cNvPr id="25" name="文本框 2"/>
          <p:cNvSpPr txBox="1"/>
          <p:nvPr/>
        </p:nvSpPr>
        <p:spPr>
          <a:xfrm>
            <a:off x="885825" y="599440"/>
            <a:ext cx="40328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二、库存现金的清查</a:t>
            </a:r>
            <a:endParaRPr lang="zh-CN" altLang="en-US" sz="2600" dirty="0">
              <a:latin typeface="黑体" panose="02010609060101010101" charset="-122"/>
              <a:ea typeface="黑体" panose="02010609060101010101" charset="-122"/>
            </a:endParaRPr>
          </a:p>
        </p:txBody>
      </p:sp>
      <p:pic>
        <p:nvPicPr>
          <p:cNvPr id="2" name="图片 1"/>
          <p:cNvPicPr>
            <a:picLocks noChangeAspect="1"/>
          </p:cNvPicPr>
          <p:nvPr/>
        </p:nvPicPr>
        <p:blipFill>
          <a:blip r:embed="rId1"/>
          <a:stretch>
            <a:fillRect/>
          </a:stretch>
        </p:blipFill>
        <p:spPr>
          <a:xfrm>
            <a:off x="5748020" y="2100580"/>
            <a:ext cx="4762500" cy="29813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657225" y="1435735"/>
            <a:ext cx="11449050" cy="2028825"/>
            <a:chOff x="745748" y="1796639"/>
            <a:chExt cx="4490085" cy="2028825"/>
          </a:xfrm>
        </p:grpSpPr>
        <p:sp>
          <p:nvSpPr>
            <p:cNvPr id="83" name="TextBox 82"/>
            <p:cNvSpPr txBox="1"/>
            <p:nvPr/>
          </p:nvSpPr>
          <p:spPr>
            <a:xfrm>
              <a:off x="745748" y="1796639"/>
              <a:ext cx="4490085" cy="460375"/>
            </a:xfrm>
            <a:prstGeom prst="rect">
              <a:avLst/>
            </a:prstGeom>
            <a:noFill/>
          </p:spPr>
          <p:txBody>
            <a:bodyPr wrap="square" rtlCol="0">
              <a:spAutoFit/>
            </a:bodyPr>
            <a:lstStyle/>
            <a:p>
              <a:r>
                <a:rPr lang="en-US" sz="2400" b="1" spc="300" dirty="0" smtClean="0">
                  <a:solidFill>
                    <a:schemeClr val="tx2"/>
                  </a:solidFill>
                  <a:latin typeface="+mn-ea"/>
                  <a:ea typeface="黑体" panose="02010609060101010101" charset="-122"/>
                </a:rPr>
                <a:t>（二）库存现金清查结果的会计处理</a:t>
              </a:r>
              <a:endParaRPr lang="en-US" sz="2400" b="1" spc="300" dirty="0" smtClean="0">
                <a:solidFill>
                  <a:schemeClr val="tx2"/>
                </a:solidFill>
                <a:latin typeface="+mn-ea"/>
                <a:ea typeface="黑体" panose="02010609060101010101" charset="-122"/>
              </a:endParaRPr>
            </a:p>
          </p:txBody>
        </p:sp>
        <p:sp>
          <p:nvSpPr>
            <p:cNvPr id="84" name="TextBox 83"/>
            <p:cNvSpPr txBox="1"/>
            <p:nvPr/>
          </p:nvSpPr>
          <p:spPr>
            <a:xfrm>
              <a:off x="835387" y="2257014"/>
              <a:ext cx="4114800" cy="1568450"/>
            </a:xfrm>
            <a:prstGeom prst="rect">
              <a:avLst/>
            </a:prstGeom>
            <a:noFill/>
          </p:spPr>
          <p:txBody>
            <a:bodyPr wrap="square" rtlCol="0">
              <a:spAutoFit/>
            </a:bodyPr>
            <a:lstStyle/>
            <a:p>
              <a:pPr algn="just">
                <a:lnSpc>
                  <a:spcPct val="150000"/>
                </a:lnSpc>
              </a:pPr>
              <a:r>
                <a:rPr sz="1600" dirty="0">
                  <a:solidFill>
                    <a:schemeClr val="tx1">
                      <a:lumMod val="65000"/>
                      <a:lumOff val="35000"/>
                    </a:schemeClr>
                  </a:solidFill>
                  <a:latin typeface="+mn-ea"/>
                  <a:ea typeface="+mn-ea"/>
                </a:rPr>
                <a:t>例 6-5：库存现金盘盈的会计处理</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1. 资料</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2020 年 12 月末，北京百佳乐食品厂财务部进行现金清查，发现现金长款 180 元。经核查未查明原因，经批准作为营业外收入。现金盘点表如表 6 - 18 所示。</a:t>
              </a:r>
              <a:endParaRPr sz="1600" dirty="0">
                <a:solidFill>
                  <a:schemeClr val="tx1">
                    <a:lumMod val="65000"/>
                    <a:lumOff val="35000"/>
                  </a:schemeClr>
                </a:solidFill>
                <a:latin typeface="+mn-ea"/>
                <a:ea typeface="+mn-ea"/>
              </a:endParaRPr>
            </a:p>
          </p:txBody>
        </p:sp>
      </p:grpSp>
      <p:sp>
        <p:nvSpPr>
          <p:cNvPr id="25" name="文本框 2"/>
          <p:cNvSpPr txBox="1"/>
          <p:nvPr/>
        </p:nvSpPr>
        <p:spPr>
          <a:xfrm>
            <a:off x="885825" y="599440"/>
            <a:ext cx="40328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二、库存现金的清查</a:t>
            </a:r>
            <a:endParaRPr lang="zh-CN" altLang="en-US" sz="2600" dirty="0">
              <a:latin typeface="黑体" panose="02010609060101010101" charset="-122"/>
              <a:ea typeface="黑体" panose="02010609060101010101" charset="-122"/>
            </a:endParaRPr>
          </a:p>
        </p:txBody>
      </p:sp>
      <p:pic>
        <p:nvPicPr>
          <p:cNvPr id="3" name="图片 2"/>
          <p:cNvPicPr>
            <a:picLocks noChangeAspect="1"/>
          </p:cNvPicPr>
          <p:nvPr/>
        </p:nvPicPr>
        <p:blipFill>
          <a:blip r:embed="rId1"/>
          <a:stretch>
            <a:fillRect/>
          </a:stretch>
        </p:blipFill>
        <p:spPr>
          <a:xfrm>
            <a:off x="2028190" y="3464560"/>
            <a:ext cx="8206740" cy="29775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657225" y="1263015"/>
            <a:ext cx="11449050" cy="5353050"/>
            <a:chOff x="745748" y="1796639"/>
            <a:chExt cx="4490085" cy="5353050"/>
          </a:xfrm>
        </p:grpSpPr>
        <p:sp>
          <p:nvSpPr>
            <p:cNvPr id="83" name="TextBox 82"/>
            <p:cNvSpPr txBox="1"/>
            <p:nvPr/>
          </p:nvSpPr>
          <p:spPr>
            <a:xfrm>
              <a:off x="745748" y="1796639"/>
              <a:ext cx="4490085" cy="460375"/>
            </a:xfrm>
            <a:prstGeom prst="rect">
              <a:avLst/>
            </a:prstGeom>
            <a:noFill/>
          </p:spPr>
          <p:txBody>
            <a:bodyPr wrap="square" rtlCol="0">
              <a:spAutoFit/>
            </a:bodyPr>
            <a:lstStyle/>
            <a:p>
              <a:r>
                <a:rPr lang="en-US" sz="2400" b="1" spc="300" dirty="0" smtClean="0">
                  <a:solidFill>
                    <a:schemeClr val="tx2"/>
                  </a:solidFill>
                  <a:latin typeface="+mn-ea"/>
                  <a:ea typeface="黑体" panose="02010609060101010101" charset="-122"/>
                </a:rPr>
                <a:t>（二）库存现金清查结果的会计处理</a:t>
              </a:r>
              <a:endParaRPr lang="en-US" sz="2400" b="1" spc="300" dirty="0" smtClean="0">
                <a:solidFill>
                  <a:schemeClr val="tx2"/>
                </a:solidFill>
                <a:latin typeface="+mn-ea"/>
                <a:ea typeface="黑体" panose="02010609060101010101" charset="-122"/>
              </a:endParaRPr>
            </a:p>
          </p:txBody>
        </p:sp>
        <p:sp>
          <p:nvSpPr>
            <p:cNvPr id="84" name="TextBox 83"/>
            <p:cNvSpPr txBox="1"/>
            <p:nvPr/>
          </p:nvSpPr>
          <p:spPr>
            <a:xfrm>
              <a:off x="835400" y="2257014"/>
              <a:ext cx="4279153" cy="4892675"/>
            </a:xfrm>
            <a:prstGeom prst="rect">
              <a:avLst/>
            </a:prstGeom>
            <a:noFill/>
          </p:spPr>
          <p:txBody>
            <a:bodyPr wrap="square" rtlCol="0">
              <a:spAutoFit/>
            </a:bodyPr>
            <a:lstStyle/>
            <a:p>
              <a:pPr algn="just">
                <a:lnSpc>
                  <a:spcPct val="150000"/>
                </a:lnSpc>
              </a:pPr>
              <a:r>
                <a:rPr sz="1600" dirty="0">
                  <a:solidFill>
                    <a:schemeClr val="tx1">
                      <a:lumMod val="65000"/>
                      <a:lumOff val="35000"/>
                    </a:schemeClr>
                  </a:solidFill>
                  <a:latin typeface="+mn-ea"/>
                  <a:ea typeface="+mn-ea"/>
                </a:rPr>
                <a:t>例 6-5：库存现金盘盈的会计处理</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2. 工作行动</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（1）依据审核无误的现金盘点表编制记账凭证。根据盘点表“盘盈”栏借记“库存现金”，贷记“待处理财产损溢——待处理流动资产损溢”，金额依据盘点表填“180.00”元。</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（2）待查明原因及审批后，借记“待处理财产损溢——待处理流动资产损溢”，贷记“营业外收入”，金额为 180 元。</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3. 工作成果</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上述经济业务应编制的会计分录如下。</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（1）发现长款时。</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借：库存现金                                            180</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贷：待处理财产损溢——待处理流动资产损溢                180</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（2）查明原因及审批后转销。</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借：待处理财产损溢——待处理流动资产损溢                180</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   贷：营业外收入                                          180</a:t>
              </a:r>
              <a:endParaRPr sz="1600" dirty="0">
                <a:solidFill>
                  <a:schemeClr val="tx1">
                    <a:lumMod val="65000"/>
                    <a:lumOff val="35000"/>
                  </a:schemeClr>
                </a:solidFill>
                <a:latin typeface="+mn-ea"/>
                <a:ea typeface="+mn-ea"/>
              </a:endParaRPr>
            </a:p>
          </p:txBody>
        </p:sp>
      </p:grpSp>
      <p:sp>
        <p:nvSpPr>
          <p:cNvPr id="25" name="文本框 2"/>
          <p:cNvSpPr txBox="1"/>
          <p:nvPr/>
        </p:nvSpPr>
        <p:spPr>
          <a:xfrm>
            <a:off x="885825" y="599440"/>
            <a:ext cx="40328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二、库存现金的清查</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
          <p:cNvSpPr txBox="1"/>
          <p:nvPr/>
        </p:nvSpPr>
        <p:spPr>
          <a:xfrm>
            <a:off x="885825" y="599440"/>
            <a:ext cx="40328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三、银行存款的清查</a:t>
            </a:r>
            <a:endParaRPr lang="zh-CN" altLang="en-US" sz="2600" dirty="0">
              <a:latin typeface="黑体" panose="02010609060101010101" charset="-122"/>
              <a:ea typeface="黑体" panose="02010609060101010101" charset="-122"/>
            </a:endParaRPr>
          </a:p>
        </p:txBody>
      </p:sp>
      <p:grpSp>
        <p:nvGrpSpPr>
          <p:cNvPr id="5" name="组合 4"/>
          <p:cNvGrpSpPr/>
          <p:nvPr>
            <p:custDataLst>
              <p:tags r:id="rId1"/>
            </p:custDataLst>
          </p:nvPr>
        </p:nvGrpSpPr>
        <p:grpSpPr>
          <a:xfrm rot="18583114">
            <a:off x="4264099" y="2002843"/>
            <a:ext cx="549373" cy="1988751"/>
            <a:chOff x="2427449" y="1589605"/>
            <a:chExt cx="664916" cy="2407017"/>
          </a:xfrm>
        </p:grpSpPr>
        <p:sp>
          <p:nvSpPr>
            <p:cNvPr id="7" name="五边形 3"/>
            <p:cNvSpPr/>
            <p:nvPr>
              <p:custDataLst>
                <p:tags r:id="rId2"/>
              </p:custDataLst>
            </p:nvPr>
          </p:nvSpPr>
          <p:spPr>
            <a:xfrm rot="17759350" flipV="1">
              <a:off x="1780066" y="2275809"/>
              <a:ext cx="1998504" cy="626095"/>
            </a:xfrm>
            <a:custGeom>
              <a:avLst/>
              <a:gdLst>
                <a:gd name="connsiteX0" fmla="*/ 0 w 3888432"/>
                <a:gd name="connsiteY0" fmla="*/ 0 h 1129027"/>
                <a:gd name="connsiteX1" fmla="*/ 3323919 w 3888432"/>
                <a:gd name="connsiteY1" fmla="*/ 0 h 1129027"/>
                <a:gd name="connsiteX2" fmla="*/ 3888432 w 3888432"/>
                <a:gd name="connsiteY2" fmla="*/ 564514 h 1129027"/>
                <a:gd name="connsiteX3" fmla="*/ 3323919 w 3888432"/>
                <a:gd name="connsiteY3" fmla="*/ 1129027 h 1129027"/>
                <a:gd name="connsiteX4" fmla="*/ 1011895 w 3888432"/>
                <a:gd name="connsiteY4" fmla="*/ 1118735 h 1129027"/>
                <a:gd name="connsiteX5" fmla="*/ 0 w 3888432"/>
                <a:gd name="connsiteY5" fmla="*/ 8248 h 1129027"/>
                <a:gd name="connsiteX6" fmla="*/ 0 w 3888432"/>
                <a:gd name="connsiteY6" fmla="*/ 0 h 112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8432" h="1129027">
                  <a:moveTo>
                    <a:pt x="0" y="0"/>
                  </a:moveTo>
                  <a:lnTo>
                    <a:pt x="3323919" y="0"/>
                  </a:lnTo>
                  <a:lnTo>
                    <a:pt x="3888432" y="564514"/>
                  </a:lnTo>
                  <a:lnTo>
                    <a:pt x="3323919" y="1129027"/>
                  </a:lnTo>
                  <a:lnTo>
                    <a:pt x="1011895" y="1118735"/>
                  </a:lnTo>
                  <a:lnTo>
                    <a:pt x="0" y="8248"/>
                  </a:lnTo>
                  <a:lnTo>
                    <a:pt x="0" y="0"/>
                  </a:lnTo>
                  <a:close/>
                </a:path>
              </a:pathLst>
            </a:custGeom>
            <a:gradFill flip="none" rotWithShape="1">
              <a:gsLst>
                <a:gs pos="0">
                  <a:srgbClr val="49C782">
                    <a:lumMod val="75000"/>
                  </a:srgbClr>
                </a:gs>
                <a:gs pos="100000">
                  <a:srgbClr val="49C782"/>
                </a:gs>
              </a:gsLst>
              <a:lin ang="0" scaled="0"/>
              <a:tileRect/>
            </a:gradFill>
            <a:ln w="25400" cap="flat" cmpd="sng" algn="ctr">
              <a:noFill/>
              <a:prstDash val="solid"/>
            </a:ln>
            <a:effectLst/>
          </p:spPr>
          <p:txBody>
            <a:bodyPr rtlCol="0" anchor="ctr">
              <a:normAutofit/>
            </a:bodyPr>
            <a:p>
              <a:pPr algn="ctr">
                <a:defRPr/>
              </a:pPr>
              <a:r>
                <a:rPr lang="en-US" kern="0" dirty="0">
                  <a:solidFill>
                    <a:sysClr val="window" lastClr="FFFFFF"/>
                  </a:solidFill>
                  <a:latin typeface="Arial" panose="020B0604020202020204" pitchFamily="34" charset="0"/>
                  <a:ea typeface="黑体" panose="02010609060101010101" charset="-122"/>
                  <a:cs typeface="Arial" panose="020B0604020202020204" pitchFamily="34" charset="0"/>
                  <a:sym typeface="Arial" panose="020B0604020202020204" pitchFamily="34" charset="0"/>
                </a:rPr>
                <a:t>01</a:t>
              </a:r>
              <a:endParaRPr lang="en-US" kern="0" dirty="0">
                <a:solidFill>
                  <a:sysClr val="window" lastClr="FFFFFF"/>
                </a:solidFill>
                <a:latin typeface="Arial" panose="020B0604020202020204" pitchFamily="34" charset="0"/>
                <a:ea typeface="黑体" panose="02010609060101010101" charset="-122"/>
                <a:cs typeface="Arial" panose="020B0604020202020204" pitchFamily="34" charset="0"/>
                <a:sym typeface="Arial" panose="020B0604020202020204" pitchFamily="34" charset="0"/>
              </a:endParaRPr>
            </a:p>
          </p:txBody>
        </p:sp>
        <p:pic>
          <p:nvPicPr>
            <p:cNvPr id="8" name="图片 7"/>
            <p:cNvPicPr>
              <a:picLocks noChangeAspect="1"/>
            </p:cNvPicPr>
            <p:nvPr>
              <p:custDataLst>
                <p:tags r:id="rId3"/>
              </p:custDataLst>
            </p:nvPr>
          </p:nvPicPr>
          <p:blipFill rotWithShape="1">
            <a:blip r:embed="rId4"/>
            <a:srcRect l="79164" t="15523" b="15959"/>
            <a:stretch>
              <a:fillRect/>
            </a:stretch>
          </p:blipFill>
          <p:spPr>
            <a:xfrm rot="-1440000">
              <a:off x="2427449" y="2315372"/>
              <a:ext cx="317566" cy="1681250"/>
            </a:xfrm>
            <a:prstGeom prst="rect">
              <a:avLst/>
            </a:prstGeom>
          </p:spPr>
        </p:pic>
      </p:grpSp>
      <p:grpSp>
        <p:nvGrpSpPr>
          <p:cNvPr id="9" name="组合 8"/>
          <p:cNvGrpSpPr/>
          <p:nvPr>
            <p:custDataLst>
              <p:tags r:id="rId5"/>
            </p:custDataLst>
          </p:nvPr>
        </p:nvGrpSpPr>
        <p:grpSpPr>
          <a:xfrm rot="2383114">
            <a:off x="5726927" y="1929646"/>
            <a:ext cx="549373" cy="1988750"/>
            <a:chOff x="2427449" y="1589605"/>
            <a:chExt cx="664916" cy="2407017"/>
          </a:xfrm>
        </p:grpSpPr>
        <p:sp>
          <p:nvSpPr>
            <p:cNvPr id="11" name="五边形 3"/>
            <p:cNvSpPr/>
            <p:nvPr>
              <p:custDataLst>
                <p:tags r:id="rId6"/>
              </p:custDataLst>
            </p:nvPr>
          </p:nvSpPr>
          <p:spPr>
            <a:xfrm rot="17759350" flipV="1">
              <a:off x="1780066" y="2275809"/>
              <a:ext cx="1998504" cy="626095"/>
            </a:xfrm>
            <a:custGeom>
              <a:avLst/>
              <a:gdLst>
                <a:gd name="connsiteX0" fmla="*/ 0 w 3888432"/>
                <a:gd name="connsiteY0" fmla="*/ 0 h 1129027"/>
                <a:gd name="connsiteX1" fmla="*/ 3323919 w 3888432"/>
                <a:gd name="connsiteY1" fmla="*/ 0 h 1129027"/>
                <a:gd name="connsiteX2" fmla="*/ 3888432 w 3888432"/>
                <a:gd name="connsiteY2" fmla="*/ 564514 h 1129027"/>
                <a:gd name="connsiteX3" fmla="*/ 3323919 w 3888432"/>
                <a:gd name="connsiteY3" fmla="*/ 1129027 h 1129027"/>
                <a:gd name="connsiteX4" fmla="*/ 1011895 w 3888432"/>
                <a:gd name="connsiteY4" fmla="*/ 1118735 h 1129027"/>
                <a:gd name="connsiteX5" fmla="*/ 0 w 3888432"/>
                <a:gd name="connsiteY5" fmla="*/ 8248 h 1129027"/>
                <a:gd name="connsiteX6" fmla="*/ 0 w 3888432"/>
                <a:gd name="connsiteY6" fmla="*/ 0 h 112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8432" h="1129027">
                  <a:moveTo>
                    <a:pt x="0" y="0"/>
                  </a:moveTo>
                  <a:lnTo>
                    <a:pt x="3323919" y="0"/>
                  </a:lnTo>
                  <a:lnTo>
                    <a:pt x="3888432" y="564514"/>
                  </a:lnTo>
                  <a:lnTo>
                    <a:pt x="3323919" y="1129027"/>
                  </a:lnTo>
                  <a:lnTo>
                    <a:pt x="1011895" y="1118735"/>
                  </a:lnTo>
                  <a:lnTo>
                    <a:pt x="0" y="8248"/>
                  </a:lnTo>
                  <a:lnTo>
                    <a:pt x="0" y="0"/>
                  </a:lnTo>
                  <a:close/>
                </a:path>
              </a:pathLst>
            </a:custGeom>
            <a:gradFill flip="none" rotWithShape="1">
              <a:gsLst>
                <a:gs pos="0">
                  <a:srgbClr val="FFC715">
                    <a:lumMod val="75000"/>
                  </a:srgbClr>
                </a:gs>
                <a:gs pos="100000">
                  <a:srgbClr val="FFC715"/>
                </a:gs>
              </a:gsLst>
              <a:lin ang="0" scaled="0"/>
              <a:tileRect/>
            </a:gradFill>
            <a:ln w="25400" cap="flat" cmpd="sng" algn="ctr">
              <a:noFill/>
              <a:prstDash val="solid"/>
            </a:ln>
            <a:effectLst/>
          </p:spPr>
          <p:txBody>
            <a:bodyPr rtlCol="0" anchor="ctr">
              <a:normAutofit/>
            </a:bodyPr>
            <a:p>
              <a:pPr algn="ctr">
                <a:defRPr/>
              </a:pPr>
              <a:r>
                <a:rPr lang="en-US" kern="0" dirty="0">
                  <a:solidFill>
                    <a:sysClr val="window" lastClr="FFFFFF"/>
                  </a:solidFill>
                  <a:latin typeface="Arial" panose="020B0604020202020204" pitchFamily="34" charset="0"/>
                  <a:ea typeface="黑体" panose="02010609060101010101" charset="-122"/>
                  <a:cs typeface="Arial" panose="020B0604020202020204" pitchFamily="34" charset="0"/>
                  <a:sym typeface="Arial" panose="020B0604020202020204" pitchFamily="34" charset="0"/>
                </a:rPr>
                <a:t>02</a:t>
              </a:r>
              <a:endParaRPr lang="en-US" kern="0" dirty="0">
                <a:solidFill>
                  <a:sysClr val="window" lastClr="FFFFFF"/>
                </a:solidFill>
                <a:latin typeface="Arial" panose="020B0604020202020204" pitchFamily="34" charset="0"/>
                <a:ea typeface="黑体" panose="02010609060101010101" charset="-122"/>
                <a:cs typeface="Arial" panose="020B0604020202020204" pitchFamily="34" charset="0"/>
                <a:sym typeface="Arial" panose="020B0604020202020204" pitchFamily="34" charset="0"/>
              </a:endParaRPr>
            </a:p>
          </p:txBody>
        </p:sp>
        <p:pic>
          <p:nvPicPr>
            <p:cNvPr id="12" name="图片 11"/>
            <p:cNvPicPr>
              <a:picLocks noChangeAspect="1"/>
            </p:cNvPicPr>
            <p:nvPr>
              <p:custDataLst>
                <p:tags r:id="rId7"/>
              </p:custDataLst>
            </p:nvPr>
          </p:nvPicPr>
          <p:blipFill rotWithShape="1">
            <a:blip r:embed="rId4"/>
            <a:srcRect l="79164" t="15523" b="15959"/>
            <a:stretch>
              <a:fillRect/>
            </a:stretch>
          </p:blipFill>
          <p:spPr>
            <a:xfrm rot="-1440000">
              <a:off x="2427449" y="2315372"/>
              <a:ext cx="317566" cy="1681250"/>
            </a:xfrm>
            <a:prstGeom prst="rect">
              <a:avLst/>
            </a:prstGeom>
          </p:spPr>
        </p:pic>
      </p:grpSp>
      <p:grpSp>
        <p:nvGrpSpPr>
          <p:cNvPr id="13" name="组合 12"/>
          <p:cNvGrpSpPr/>
          <p:nvPr>
            <p:custDataLst>
              <p:tags r:id="rId8"/>
            </p:custDataLst>
          </p:nvPr>
        </p:nvGrpSpPr>
        <p:grpSpPr>
          <a:xfrm rot="7783114">
            <a:off x="5800123" y="3392474"/>
            <a:ext cx="549373" cy="1988751"/>
            <a:chOff x="2427449" y="1589605"/>
            <a:chExt cx="664916" cy="2407017"/>
          </a:xfrm>
        </p:grpSpPr>
        <p:sp>
          <p:nvSpPr>
            <p:cNvPr id="15" name="五边形 3"/>
            <p:cNvSpPr/>
            <p:nvPr>
              <p:custDataLst>
                <p:tags r:id="rId9"/>
              </p:custDataLst>
            </p:nvPr>
          </p:nvSpPr>
          <p:spPr>
            <a:xfrm rot="17759350" flipV="1">
              <a:off x="1780066" y="2275809"/>
              <a:ext cx="1998504" cy="626095"/>
            </a:xfrm>
            <a:custGeom>
              <a:avLst/>
              <a:gdLst>
                <a:gd name="connsiteX0" fmla="*/ 0 w 3888432"/>
                <a:gd name="connsiteY0" fmla="*/ 0 h 1129027"/>
                <a:gd name="connsiteX1" fmla="*/ 3323919 w 3888432"/>
                <a:gd name="connsiteY1" fmla="*/ 0 h 1129027"/>
                <a:gd name="connsiteX2" fmla="*/ 3888432 w 3888432"/>
                <a:gd name="connsiteY2" fmla="*/ 564514 h 1129027"/>
                <a:gd name="connsiteX3" fmla="*/ 3323919 w 3888432"/>
                <a:gd name="connsiteY3" fmla="*/ 1129027 h 1129027"/>
                <a:gd name="connsiteX4" fmla="*/ 1011895 w 3888432"/>
                <a:gd name="connsiteY4" fmla="*/ 1118735 h 1129027"/>
                <a:gd name="connsiteX5" fmla="*/ 0 w 3888432"/>
                <a:gd name="connsiteY5" fmla="*/ 8248 h 1129027"/>
                <a:gd name="connsiteX6" fmla="*/ 0 w 3888432"/>
                <a:gd name="connsiteY6" fmla="*/ 0 h 112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8432" h="1129027">
                  <a:moveTo>
                    <a:pt x="0" y="0"/>
                  </a:moveTo>
                  <a:lnTo>
                    <a:pt x="3323919" y="0"/>
                  </a:lnTo>
                  <a:lnTo>
                    <a:pt x="3888432" y="564514"/>
                  </a:lnTo>
                  <a:lnTo>
                    <a:pt x="3323919" y="1129027"/>
                  </a:lnTo>
                  <a:lnTo>
                    <a:pt x="1011895" y="1118735"/>
                  </a:lnTo>
                  <a:lnTo>
                    <a:pt x="0" y="8248"/>
                  </a:lnTo>
                  <a:lnTo>
                    <a:pt x="0" y="0"/>
                  </a:lnTo>
                  <a:close/>
                </a:path>
              </a:pathLst>
            </a:custGeom>
            <a:gradFill flip="none" rotWithShape="1">
              <a:gsLst>
                <a:gs pos="0">
                  <a:srgbClr val="27CED7">
                    <a:lumMod val="75000"/>
                  </a:srgbClr>
                </a:gs>
                <a:gs pos="100000">
                  <a:srgbClr val="27CED7"/>
                </a:gs>
              </a:gsLst>
              <a:lin ang="0" scaled="0"/>
              <a:tileRect/>
            </a:gradFill>
            <a:ln w="25400" cap="flat" cmpd="sng" algn="ctr">
              <a:noFill/>
              <a:prstDash val="solid"/>
            </a:ln>
            <a:effectLst/>
          </p:spPr>
          <p:txBody>
            <a:bodyPr rtlCol="0" anchor="ctr">
              <a:normAutofit/>
            </a:bodyPr>
            <a:p>
              <a:pPr algn="ctr">
                <a:defRPr/>
              </a:pPr>
              <a:r>
                <a:rPr lang="en-US" kern="0" dirty="0">
                  <a:solidFill>
                    <a:sysClr val="window" lastClr="FFFFFF"/>
                  </a:solidFill>
                  <a:latin typeface="Arial" panose="020B0604020202020204" pitchFamily="34" charset="0"/>
                  <a:ea typeface="黑体" panose="02010609060101010101" charset="-122"/>
                  <a:cs typeface="Arial" panose="020B0604020202020204" pitchFamily="34" charset="0"/>
                  <a:sym typeface="Arial" panose="020B0604020202020204" pitchFamily="34" charset="0"/>
                </a:rPr>
                <a:t>03</a:t>
              </a:r>
              <a:endParaRPr lang="en-US" kern="0" dirty="0">
                <a:solidFill>
                  <a:sysClr val="window" lastClr="FFFFFF"/>
                </a:solidFill>
                <a:latin typeface="Arial" panose="020B0604020202020204" pitchFamily="34" charset="0"/>
                <a:ea typeface="黑体" panose="02010609060101010101" charset="-122"/>
                <a:cs typeface="Arial" panose="020B0604020202020204" pitchFamily="34" charset="0"/>
                <a:sym typeface="Arial" panose="020B0604020202020204" pitchFamily="34" charset="0"/>
              </a:endParaRPr>
            </a:p>
          </p:txBody>
        </p:sp>
        <p:pic>
          <p:nvPicPr>
            <p:cNvPr id="16" name="图片 15"/>
            <p:cNvPicPr>
              <a:picLocks noChangeAspect="1"/>
            </p:cNvPicPr>
            <p:nvPr>
              <p:custDataLst>
                <p:tags r:id="rId10"/>
              </p:custDataLst>
            </p:nvPr>
          </p:nvPicPr>
          <p:blipFill rotWithShape="1">
            <a:blip r:embed="rId4"/>
            <a:srcRect l="79164" t="15523" b="15959"/>
            <a:stretch>
              <a:fillRect/>
            </a:stretch>
          </p:blipFill>
          <p:spPr>
            <a:xfrm rot="-1440000">
              <a:off x="2427449" y="2315372"/>
              <a:ext cx="317566" cy="1681250"/>
            </a:xfrm>
            <a:prstGeom prst="rect">
              <a:avLst/>
            </a:prstGeom>
          </p:spPr>
        </p:pic>
      </p:grpSp>
      <p:grpSp>
        <p:nvGrpSpPr>
          <p:cNvPr id="17" name="组合 16"/>
          <p:cNvGrpSpPr/>
          <p:nvPr>
            <p:custDataLst>
              <p:tags r:id="rId11"/>
            </p:custDataLst>
          </p:nvPr>
        </p:nvGrpSpPr>
        <p:grpSpPr>
          <a:xfrm rot="13183114">
            <a:off x="4337296" y="3465672"/>
            <a:ext cx="549373" cy="1988750"/>
            <a:chOff x="2427449" y="1589605"/>
            <a:chExt cx="664916" cy="2407017"/>
          </a:xfrm>
        </p:grpSpPr>
        <p:sp>
          <p:nvSpPr>
            <p:cNvPr id="19" name="五边形 3"/>
            <p:cNvSpPr/>
            <p:nvPr>
              <p:custDataLst>
                <p:tags r:id="rId12"/>
              </p:custDataLst>
            </p:nvPr>
          </p:nvSpPr>
          <p:spPr>
            <a:xfrm rot="17759350" flipV="1">
              <a:off x="1780066" y="2275809"/>
              <a:ext cx="1998504" cy="626095"/>
            </a:xfrm>
            <a:custGeom>
              <a:avLst/>
              <a:gdLst>
                <a:gd name="connsiteX0" fmla="*/ 0 w 3888432"/>
                <a:gd name="connsiteY0" fmla="*/ 0 h 1129027"/>
                <a:gd name="connsiteX1" fmla="*/ 3323919 w 3888432"/>
                <a:gd name="connsiteY1" fmla="*/ 0 h 1129027"/>
                <a:gd name="connsiteX2" fmla="*/ 3888432 w 3888432"/>
                <a:gd name="connsiteY2" fmla="*/ 564514 h 1129027"/>
                <a:gd name="connsiteX3" fmla="*/ 3323919 w 3888432"/>
                <a:gd name="connsiteY3" fmla="*/ 1129027 h 1129027"/>
                <a:gd name="connsiteX4" fmla="*/ 1011895 w 3888432"/>
                <a:gd name="connsiteY4" fmla="*/ 1118735 h 1129027"/>
                <a:gd name="connsiteX5" fmla="*/ 0 w 3888432"/>
                <a:gd name="connsiteY5" fmla="*/ 8248 h 1129027"/>
                <a:gd name="connsiteX6" fmla="*/ 0 w 3888432"/>
                <a:gd name="connsiteY6" fmla="*/ 0 h 112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8432" h="1129027">
                  <a:moveTo>
                    <a:pt x="0" y="0"/>
                  </a:moveTo>
                  <a:lnTo>
                    <a:pt x="3323919" y="0"/>
                  </a:lnTo>
                  <a:lnTo>
                    <a:pt x="3888432" y="564514"/>
                  </a:lnTo>
                  <a:lnTo>
                    <a:pt x="3323919" y="1129027"/>
                  </a:lnTo>
                  <a:lnTo>
                    <a:pt x="1011895" y="1118735"/>
                  </a:lnTo>
                  <a:lnTo>
                    <a:pt x="0" y="8248"/>
                  </a:lnTo>
                  <a:lnTo>
                    <a:pt x="0" y="0"/>
                  </a:lnTo>
                  <a:close/>
                </a:path>
              </a:pathLst>
            </a:custGeom>
            <a:gradFill flip="none" rotWithShape="1">
              <a:gsLst>
                <a:gs pos="0">
                  <a:srgbClr val="42BA97">
                    <a:lumMod val="75000"/>
                  </a:srgbClr>
                </a:gs>
                <a:gs pos="100000">
                  <a:srgbClr val="42BA97"/>
                </a:gs>
              </a:gsLst>
              <a:lin ang="0" scaled="0"/>
              <a:tileRect/>
            </a:gradFill>
            <a:ln w="25400" cap="flat" cmpd="sng" algn="ctr">
              <a:noFill/>
              <a:prstDash val="solid"/>
            </a:ln>
            <a:effectLst/>
          </p:spPr>
          <p:txBody>
            <a:bodyPr rtlCol="0" anchor="ctr">
              <a:normAutofit/>
            </a:bodyPr>
            <a:p>
              <a:pPr algn="ctr">
                <a:defRPr/>
              </a:pPr>
              <a:r>
                <a:rPr lang="en-US" kern="0" dirty="0">
                  <a:solidFill>
                    <a:sysClr val="window" lastClr="FFFFFF"/>
                  </a:solidFill>
                  <a:latin typeface="Arial" panose="020B0604020202020204" pitchFamily="34" charset="0"/>
                  <a:ea typeface="黑体" panose="02010609060101010101" charset="-122"/>
                  <a:cs typeface="Arial" panose="020B0604020202020204" pitchFamily="34" charset="0"/>
                  <a:sym typeface="Arial" panose="020B0604020202020204" pitchFamily="34" charset="0"/>
                </a:rPr>
                <a:t>04</a:t>
              </a:r>
              <a:endParaRPr lang="en-US" kern="0" dirty="0">
                <a:solidFill>
                  <a:sysClr val="window" lastClr="FFFFFF"/>
                </a:solidFill>
                <a:latin typeface="Arial" panose="020B0604020202020204" pitchFamily="34" charset="0"/>
                <a:ea typeface="黑体" panose="02010609060101010101" charset="-122"/>
                <a:cs typeface="Arial" panose="020B0604020202020204" pitchFamily="34" charset="0"/>
                <a:sym typeface="Arial" panose="020B0604020202020204" pitchFamily="34" charset="0"/>
              </a:endParaRPr>
            </a:p>
          </p:txBody>
        </p:sp>
        <p:pic>
          <p:nvPicPr>
            <p:cNvPr id="20" name="图片 19"/>
            <p:cNvPicPr>
              <a:picLocks noChangeAspect="1"/>
            </p:cNvPicPr>
            <p:nvPr>
              <p:custDataLst>
                <p:tags r:id="rId13"/>
              </p:custDataLst>
            </p:nvPr>
          </p:nvPicPr>
          <p:blipFill rotWithShape="1">
            <a:blip r:embed="rId4"/>
            <a:srcRect l="79164" t="15523" b="15959"/>
            <a:stretch>
              <a:fillRect/>
            </a:stretch>
          </p:blipFill>
          <p:spPr>
            <a:xfrm rot="-1440000">
              <a:off x="2427449" y="2315372"/>
              <a:ext cx="317566" cy="1681250"/>
            </a:xfrm>
            <a:prstGeom prst="rect">
              <a:avLst/>
            </a:prstGeom>
          </p:spPr>
        </p:pic>
      </p:grpSp>
      <p:sp>
        <p:nvSpPr>
          <p:cNvPr id="21" name="文本框 20"/>
          <p:cNvSpPr txBox="1"/>
          <p:nvPr>
            <p:custDataLst>
              <p:tags r:id="rId14"/>
            </p:custDataLst>
          </p:nvPr>
        </p:nvSpPr>
        <p:spPr>
          <a:xfrm>
            <a:off x="7190105" y="1167130"/>
            <a:ext cx="3993515" cy="3050540"/>
          </a:xfrm>
          <a:prstGeom prst="rect">
            <a:avLst/>
          </a:prstGeom>
          <a:noFill/>
        </p:spPr>
        <p:txBody>
          <a:bodyPr wrap="square" rtlCol="0" anchor="ctr" anchorCtr="0"/>
          <a:p>
            <a:pPr>
              <a:lnSpc>
                <a:spcPct val="130000"/>
              </a:lnSpc>
            </a:pPr>
            <a:r>
              <a:rPr lang="zh-CN" altLang="en-US" sz="1600" dirty="0">
                <a:solidFill>
                  <a:sysClr val="windowText" lastClr="000000">
                    <a:lumMod val="65000"/>
                    <a:lumOff val="35000"/>
                  </a:sysClr>
                </a:solidFill>
                <a:latin typeface="Arial" panose="020B0604020202020204" pitchFamily="34" charset="0"/>
                <a:ea typeface="黑体" panose="02010609060101010101" charset="-122"/>
                <a:cs typeface="Arial" panose="020B0604020202020204" pitchFamily="34" charset="0"/>
                <a:sym typeface="Arial" panose="020B0604020202020204" pitchFamily="34" charset="0"/>
              </a:rPr>
              <a:t>（二）未达账项</a:t>
            </a:r>
            <a:endParaRPr lang="zh-CN" altLang="en-US" sz="1600" dirty="0">
              <a:solidFill>
                <a:sysClr val="windowText" lastClr="000000">
                  <a:lumMod val="65000"/>
                  <a:lumOff val="35000"/>
                </a:sysClr>
              </a:solidFill>
              <a:latin typeface="Arial" panose="020B0604020202020204" pitchFamily="34" charset="0"/>
              <a:ea typeface="黑体" panose="02010609060101010101" charset="-122"/>
              <a:cs typeface="Arial" panose="020B0604020202020204" pitchFamily="34" charset="0"/>
              <a:sym typeface="Arial" panose="020B0604020202020204" pitchFamily="34" charset="0"/>
            </a:endParaRPr>
          </a:p>
          <a:p>
            <a:pPr>
              <a:lnSpc>
                <a:spcPct val="130000"/>
              </a:lnSpc>
            </a:pPr>
            <a:r>
              <a:rPr lang="zh-CN" altLang="en-US" sz="1600" dirty="0">
                <a:solidFill>
                  <a:sysClr val="windowText" lastClr="000000">
                    <a:lumMod val="65000"/>
                    <a:lumOff val="35000"/>
                  </a:sysClr>
                </a:solidFill>
                <a:latin typeface="Arial" panose="020B0604020202020204" pitchFamily="34" charset="0"/>
                <a:ea typeface="黑体" panose="02010609060101010101" charset="-122"/>
                <a:cs typeface="Arial" panose="020B0604020202020204" pitchFamily="34" charset="0"/>
                <a:sym typeface="Arial" panose="020B0604020202020204" pitchFamily="34" charset="0"/>
              </a:rPr>
              <a:t>未达账项是指一方已经入账，另一方由于凭证传递时间的影响没有入账的款项。</a:t>
            </a:r>
            <a:endParaRPr lang="zh-CN" altLang="en-US" sz="1600" dirty="0">
              <a:solidFill>
                <a:sysClr val="windowText" lastClr="000000">
                  <a:lumMod val="65000"/>
                  <a:lumOff val="35000"/>
                </a:sysClr>
              </a:solidFill>
              <a:latin typeface="Arial" panose="020B0604020202020204" pitchFamily="34" charset="0"/>
              <a:ea typeface="黑体" panose="02010609060101010101" charset="-122"/>
              <a:cs typeface="Arial" panose="020B0604020202020204" pitchFamily="34" charset="0"/>
              <a:sym typeface="Arial" panose="020B0604020202020204" pitchFamily="34" charset="0"/>
            </a:endParaRPr>
          </a:p>
          <a:p>
            <a:pPr>
              <a:lnSpc>
                <a:spcPct val="130000"/>
              </a:lnSpc>
            </a:pPr>
            <a:r>
              <a:rPr lang="zh-CN" altLang="en-US" sz="1600" dirty="0">
                <a:solidFill>
                  <a:sysClr val="windowText" lastClr="000000">
                    <a:lumMod val="65000"/>
                    <a:lumOff val="35000"/>
                  </a:sysClr>
                </a:solidFill>
                <a:latin typeface="Arial" panose="020B0604020202020204" pitchFamily="34" charset="0"/>
                <a:ea typeface="黑体" panose="02010609060101010101" charset="-122"/>
                <a:cs typeface="Arial" panose="020B0604020202020204" pitchFamily="34" charset="0"/>
                <a:sym typeface="Arial" panose="020B0604020202020204" pitchFamily="34" charset="0"/>
              </a:rPr>
              <a:t>未达账项有以下四种类型。</a:t>
            </a:r>
            <a:endParaRPr lang="zh-CN" altLang="en-US" sz="1600" dirty="0">
              <a:solidFill>
                <a:sysClr val="windowText" lastClr="000000">
                  <a:lumMod val="65000"/>
                  <a:lumOff val="35000"/>
                </a:sysClr>
              </a:solidFill>
              <a:latin typeface="Arial" panose="020B0604020202020204" pitchFamily="34" charset="0"/>
              <a:ea typeface="黑体" panose="02010609060101010101" charset="-122"/>
              <a:cs typeface="Arial" panose="020B0604020202020204" pitchFamily="34" charset="0"/>
              <a:sym typeface="Arial" panose="020B0604020202020204" pitchFamily="34" charset="0"/>
            </a:endParaRPr>
          </a:p>
          <a:p>
            <a:pPr>
              <a:lnSpc>
                <a:spcPct val="130000"/>
              </a:lnSpc>
            </a:pPr>
            <a:r>
              <a:rPr lang="zh-CN" altLang="en-US" sz="1600" dirty="0">
                <a:solidFill>
                  <a:sysClr val="windowText" lastClr="000000">
                    <a:lumMod val="65000"/>
                    <a:lumOff val="35000"/>
                  </a:sysClr>
                </a:solidFill>
                <a:latin typeface="Arial" panose="020B0604020202020204" pitchFamily="34" charset="0"/>
                <a:ea typeface="黑体" panose="02010609060101010101" charset="-122"/>
                <a:cs typeface="Arial" panose="020B0604020202020204" pitchFamily="34" charset="0"/>
                <a:sym typeface="Arial" panose="020B0604020202020204" pitchFamily="34" charset="0"/>
              </a:rPr>
              <a:t>（1）企业已收入账，银行尚未收款入账。</a:t>
            </a:r>
            <a:endParaRPr lang="zh-CN" altLang="en-US" sz="1600" dirty="0">
              <a:solidFill>
                <a:sysClr val="windowText" lastClr="000000">
                  <a:lumMod val="65000"/>
                  <a:lumOff val="35000"/>
                </a:sysClr>
              </a:solidFill>
              <a:latin typeface="Arial" panose="020B0604020202020204" pitchFamily="34" charset="0"/>
              <a:ea typeface="黑体" panose="02010609060101010101" charset="-122"/>
              <a:cs typeface="Arial" panose="020B0604020202020204" pitchFamily="34" charset="0"/>
              <a:sym typeface="Arial" panose="020B0604020202020204" pitchFamily="34" charset="0"/>
            </a:endParaRPr>
          </a:p>
          <a:p>
            <a:pPr>
              <a:lnSpc>
                <a:spcPct val="130000"/>
              </a:lnSpc>
            </a:pPr>
            <a:r>
              <a:rPr lang="zh-CN" altLang="en-US" sz="1600" dirty="0">
                <a:solidFill>
                  <a:sysClr val="windowText" lastClr="000000">
                    <a:lumMod val="65000"/>
                    <a:lumOff val="35000"/>
                  </a:sysClr>
                </a:solidFill>
                <a:latin typeface="Arial" panose="020B0604020202020204" pitchFamily="34" charset="0"/>
                <a:ea typeface="黑体" panose="02010609060101010101" charset="-122"/>
                <a:cs typeface="Arial" panose="020B0604020202020204" pitchFamily="34" charset="0"/>
                <a:sym typeface="Arial" panose="020B0604020202020204" pitchFamily="34" charset="0"/>
              </a:rPr>
              <a:t>（2）企业已付入账，银行尚未付款入账。</a:t>
            </a:r>
            <a:endParaRPr lang="zh-CN" altLang="en-US" sz="1600" dirty="0">
              <a:solidFill>
                <a:sysClr val="windowText" lastClr="000000">
                  <a:lumMod val="65000"/>
                  <a:lumOff val="35000"/>
                </a:sysClr>
              </a:solidFill>
              <a:latin typeface="Arial" panose="020B0604020202020204" pitchFamily="34" charset="0"/>
              <a:ea typeface="黑体" panose="02010609060101010101" charset="-122"/>
              <a:cs typeface="Arial" panose="020B0604020202020204" pitchFamily="34" charset="0"/>
              <a:sym typeface="Arial" panose="020B0604020202020204" pitchFamily="34" charset="0"/>
            </a:endParaRPr>
          </a:p>
          <a:p>
            <a:pPr>
              <a:lnSpc>
                <a:spcPct val="130000"/>
              </a:lnSpc>
            </a:pPr>
            <a:r>
              <a:rPr lang="zh-CN" altLang="en-US" sz="1600" dirty="0">
                <a:solidFill>
                  <a:sysClr val="windowText" lastClr="000000">
                    <a:lumMod val="65000"/>
                    <a:lumOff val="35000"/>
                  </a:sysClr>
                </a:solidFill>
                <a:latin typeface="Arial" panose="020B0604020202020204" pitchFamily="34" charset="0"/>
                <a:ea typeface="黑体" panose="02010609060101010101" charset="-122"/>
                <a:cs typeface="Arial" panose="020B0604020202020204" pitchFamily="34" charset="0"/>
                <a:sym typeface="Arial" panose="020B0604020202020204" pitchFamily="34" charset="0"/>
              </a:rPr>
              <a:t>（3）银行已收入账，企业尚未收款入账。</a:t>
            </a:r>
            <a:endParaRPr lang="zh-CN" altLang="en-US" sz="1600" dirty="0">
              <a:solidFill>
                <a:sysClr val="windowText" lastClr="000000">
                  <a:lumMod val="65000"/>
                  <a:lumOff val="35000"/>
                </a:sysClr>
              </a:solidFill>
              <a:latin typeface="Arial" panose="020B0604020202020204" pitchFamily="34" charset="0"/>
              <a:ea typeface="黑体" panose="02010609060101010101" charset="-122"/>
              <a:cs typeface="Arial" panose="020B0604020202020204" pitchFamily="34" charset="0"/>
              <a:sym typeface="Arial" panose="020B0604020202020204" pitchFamily="34" charset="0"/>
            </a:endParaRPr>
          </a:p>
          <a:p>
            <a:pPr>
              <a:lnSpc>
                <a:spcPct val="130000"/>
              </a:lnSpc>
            </a:pPr>
            <a:r>
              <a:rPr lang="zh-CN" altLang="en-US" sz="1600" dirty="0">
                <a:solidFill>
                  <a:sysClr val="windowText" lastClr="000000">
                    <a:lumMod val="65000"/>
                    <a:lumOff val="35000"/>
                  </a:sysClr>
                </a:solidFill>
                <a:latin typeface="Arial" panose="020B0604020202020204" pitchFamily="34" charset="0"/>
                <a:ea typeface="黑体" panose="02010609060101010101" charset="-122"/>
                <a:cs typeface="Arial" panose="020B0604020202020204" pitchFamily="34" charset="0"/>
                <a:sym typeface="Arial" panose="020B0604020202020204" pitchFamily="34" charset="0"/>
              </a:rPr>
              <a:t>（4）银行已付入账，企业尚未付款入账。</a:t>
            </a:r>
            <a:endParaRPr lang="zh-CN" altLang="en-US" sz="1600" dirty="0">
              <a:solidFill>
                <a:sysClr val="windowText" lastClr="000000">
                  <a:lumMod val="65000"/>
                  <a:lumOff val="35000"/>
                </a:sysClr>
              </a:solidFill>
              <a:latin typeface="Arial" panose="020B0604020202020204" pitchFamily="34" charset="0"/>
              <a:ea typeface="黑体" panose="02010609060101010101" charset="-122"/>
              <a:cs typeface="Arial" panose="020B0604020202020204" pitchFamily="34" charset="0"/>
              <a:sym typeface="Arial" panose="020B0604020202020204" pitchFamily="34" charset="0"/>
            </a:endParaRPr>
          </a:p>
        </p:txBody>
      </p:sp>
      <p:sp>
        <p:nvSpPr>
          <p:cNvPr id="22" name="文本框 21"/>
          <p:cNvSpPr txBox="1"/>
          <p:nvPr>
            <p:custDataLst>
              <p:tags r:id="rId15"/>
            </p:custDataLst>
          </p:nvPr>
        </p:nvSpPr>
        <p:spPr>
          <a:xfrm>
            <a:off x="7190105" y="4889500"/>
            <a:ext cx="3743325" cy="1329055"/>
          </a:xfrm>
          <a:prstGeom prst="rect">
            <a:avLst/>
          </a:prstGeom>
          <a:noFill/>
        </p:spPr>
        <p:txBody>
          <a:bodyPr wrap="square" rtlCol="0" anchor="ctr" anchorCtr="0"/>
          <a:p>
            <a:pPr>
              <a:lnSpc>
                <a:spcPct val="130000"/>
              </a:lnSpc>
            </a:pPr>
            <a:r>
              <a:rPr lang="zh-CN" altLang="en-US" sz="1600" dirty="0">
                <a:solidFill>
                  <a:sysClr val="windowText" lastClr="000000">
                    <a:lumMod val="65000"/>
                    <a:lumOff val="35000"/>
                  </a:sysClr>
                </a:solidFill>
                <a:latin typeface="Arial" panose="020B0604020202020204" pitchFamily="34" charset="0"/>
                <a:ea typeface="黑体" panose="02010609060101010101" charset="-122"/>
                <a:cs typeface="Arial" panose="020B0604020202020204" pitchFamily="34" charset="0"/>
                <a:sym typeface="Arial" panose="020B0604020202020204" pitchFamily="34" charset="0"/>
              </a:rPr>
              <a:t>（三）银行存款余额调节表</a:t>
            </a:r>
            <a:endParaRPr lang="zh-CN" altLang="en-US" sz="1600" dirty="0">
              <a:solidFill>
                <a:sysClr val="windowText" lastClr="000000">
                  <a:lumMod val="65000"/>
                  <a:lumOff val="35000"/>
                </a:sysClr>
              </a:solidFill>
              <a:latin typeface="Arial" panose="020B0604020202020204" pitchFamily="34" charset="0"/>
              <a:ea typeface="黑体" panose="02010609060101010101" charset="-122"/>
              <a:cs typeface="Arial" panose="020B0604020202020204" pitchFamily="34" charset="0"/>
              <a:sym typeface="Arial" panose="020B0604020202020204" pitchFamily="34" charset="0"/>
            </a:endParaRPr>
          </a:p>
          <a:p>
            <a:pPr>
              <a:lnSpc>
                <a:spcPct val="130000"/>
              </a:lnSpc>
            </a:pPr>
            <a:r>
              <a:rPr lang="zh-CN" altLang="en-US" sz="1600" dirty="0">
                <a:solidFill>
                  <a:sysClr val="windowText" lastClr="000000">
                    <a:lumMod val="65000"/>
                    <a:lumOff val="35000"/>
                  </a:sysClr>
                </a:solidFill>
                <a:latin typeface="Arial" panose="020B0604020202020204" pitchFamily="34" charset="0"/>
                <a:ea typeface="黑体" panose="02010609060101010101" charset="-122"/>
                <a:cs typeface="Arial" panose="020B0604020202020204" pitchFamily="34" charset="0"/>
                <a:sym typeface="Arial" panose="020B0604020202020204" pitchFamily="34" charset="0"/>
              </a:rPr>
              <a:t>当银行存款日记账与银行对账单出现任何一种未达账项时，都需要采用一定的方法进行调节。</a:t>
            </a:r>
            <a:endParaRPr lang="zh-CN" altLang="en-US" sz="1600" dirty="0">
              <a:solidFill>
                <a:sysClr val="windowText" lastClr="000000">
                  <a:lumMod val="65000"/>
                  <a:lumOff val="35000"/>
                </a:sysClr>
              </a:solidFill>
              <a:latin typeface="Arial" panose="020B0604020202020204" pitchFamily="34" charset="0"/>
              <a:ea typeface="黑体" panose="02010609060101010101" charset="-122"/>
              <a:cs typeface="Arial" panose="020B0604020202020204" pitchFamily="34" charset="0"/>
              <a:sym typeface="Arial" panose="020B0604020202020204" pitchFamily="34" charset="0"/>
            </a:endParaRPr>
          </a:p>
        </p:txBody>
      </p:sp>
      <p:sp>
        <p:nvSpPr>
          <p:cNvPr id="23" name="文本框 22"/>
          <p:cNvSpPr txBox="1"/>
          <p:nvPr>
            <p:custDataLst>
              <p:tags r:id="rId16"/>
            </p:custDataLst>
          </p:nvPr>
        </p:nvSpPr>
        <p:spPr>
          <a:xfrm>
            <a:off x="285115" y="4427220"/>
            <a:ext cx="3559175" cy="1884680"/>
          </a:xfrm>
          <a:prstGeom prst="rect">
            <a:avLst/>
          </a:prstGeom>
          <a:noFill/>
        </p:spPr>
        <p:txBody>
          <a:bodyPr wrap="square" rtlCol="0" anchor="ctr" anchorCtr="0"/>
          <a:p>
            <a:pPr algn="l">
              <a:lnSpc>
                <a:spcPct val="130000"/>
              </a:lnSpc>
            </a:pPr>
            <a:r>
              <a:rPr lang="zh-CN" altLang="en-US" sz="1600" dirty="0">
                <a:solidFill>
                  <a:sysClr val="windowText" lastClr="000000">
                    <a:lumMod val="65000"/>
                    <a:lumOff val="35000"/>
                  </a:sysClr>
                </a:solidFill>
                <a:latin typeface="Arial" panose="020B0604020202020204" pitchFamily="34" charset="0"/>
                <a:ea typeface="黑体" panose="02010609060101010101" charset="-122"/>
                <a:cs typeface="Arial" panose="020B0604020202020204" pitchFamily="34" charset="0"/>
                <a:sym typeface="Arial" panose="020B0604020202020204" pitchFamily="34" charset="0"/>
              </a:rPr>
              <a:t>（四）银行存款清查结果的会计处理</a:t>
            </a:r>
            <a:endParaRPr lang="zh-CN" altLang="en-US" sz="1600" dirty="0">
              <a:solidFill>
                <a:sysClr val="windowText" lastClr="000000">
                  <a:lumMod val="65000"/>
                  <a:lumOff val="35000"/>
                </a:sysClr>
              </a:solidFill>
              <a:latin typeface="Arial" panose="020B0604020202020204" pitchFamily="34" charset="0"/>
              <a:ea typeface="黑体" panose="02010609060101010101" charset="-122"/>
              <a:cs typeface="Arial" panose="020B0604020202020204" pitchFamily="34" charset="0"/>
              <a:sym typeface="Arial" panose="020B0604020202020204" pitchFamily="34" charset="0"/>
            </a:endParaRPr>
          </a:p>
          <a:p>
            <a:pPr algn="l">
              <a:lnSpc>
                <a:spcPct val="130000"/>
              </a:lnSpc>
            </a:pPr>
            <a:r>
              <a:rPr lang="zh-CN" altLang="en-US" sz="1600" dirty="0">
                <a:solidFill>
                  <a:sysClr val="windowText" lastClr="000000">
                    <a:lumMod val="65000"/>
                    <a:lumOff val="35000"/>
                  </a:sysClr>
                </a:solidFill>
                <a:latin typeface="Arial" panose="020B0604020202020204" pitchFamily="34" charset="0"/>
                <a:ea typeface="黑体" panose="02010609060101010101" charset="-122"/>
                <a:cs typeface="Arial" panose="020B0604020202020204" pitchFamily="34" charset="0"/>
                <a:sym typeface="Arial" panose="020B0604020202020204" pitchFamily="34" charset="0"/>
              </a:rPr>
              <a:t>一般在实际工作中，通过编制“银行存款余额调节表”进行调节。但需要注意的是，调节表只是用来检查银行存款日记账与银行对账单是否相符的工具，不能用来调整账面记录。</a:t>
            </a:r>
            <a:endParaRPr lang="zh-CN" altLang="en-US" sz="1600" dirty="0">
              <a:solidFill>
                <a:sysClr val="windowText" lastClr="000000">
                  <a:lumMod val="65000"/>
                  <a:lumOff val="35000"/>
                </a:sysClr>
              </a:solidFill>
              <a:latin typeface="Arial" panose="020B0604020202020204" pitchFamily="34" charset="0"/>
              <a:ea typeface="黑体" panose="02010609060101010101" charset="-122"/>
              <a:cs typeface="Arial" panose="020B0604020202020204" pitchFamily="34" charset="0"/>
              <a:sym typeface="Arial" panose="020B0604020202020204" pitchFamily="34" charset="0"/>
            </a:endParaRPr>
          </a:p>
        </p:txBody>
      </p:sp>
      <p:sp>
        <p:nvSpPr>
          <p:cNvPr id="24" name="文本框 23"/>
          <p:cNvSpPr txBox="1"/>
          <p:nvPr>
            <p:custDataLst>
              <p:tags r:id="rId17"/>
            </p:custDataLst>
          </p:nvPr>
        </p:nvSpPr>
        <p:spPr>
          <a:xfrm>
            <a:off x="353060" y="1460500"/>
            <a:ext cx="3191510" cy="1778000"/>
          </a:xfrm>
          <a:prstGeom prst="rect">
            <a:avLst/>
          </a:prstGeom>
          <a:noFill/>
        </p:spPr>
        <p:txBody>
          <a:bodyPr wrap="square" rtlCol="0" anchor="ctr" anchorCtr="0"/>
          <a:p>
            <a:pPr algn="l">
              <a:lnSpc>
                <a:spcPct val="130000"/>
              </a:lnSpc>
            </a:pPr>
            <a:r>
              <a:rPr lang="zh-CN" altLang="en-US" sz="1600" dirty="0">
                <a:solidFill>
                  <a:sysClr val="windowText" lastClr="000000">
                    <a:lumMod val="65000"/>
                    <a:lumOff val="35000"/>
                  </a:sysClr>
                </a:solidFill>
                <a:latin typeface="Arial" panose="020B0604020202020204" pitchFamily="34" charset="0"/>
                <a:ea typeface="黑体" panose="02010609060101010101" charset="-122"/>
                <a:cs typeface="Arial" panose="020B0604020202020204" pitchFamily="34" charset="0"/>
                <a:sym typeface="Arial" panose="020B0604020202020204" pitchFamily="34" charset="0"/>
              </a:rPr>
              <a:t>（一）银行存款的清查方法</a:t>
            </a:r>
            <a:endParaRPr lang="zh-CN" altLang="en-US" sz="1600" dirty="0">
              <a:solidFill>
                <a:sysClr val="windowText" lastClr="000000">
                  <a:lumMod val="65000"/>
                  <a:lumOff val="35000"/>
                </a:sysClr>
              </a:solidFill>
              <a:latin typeface="Arial" panose="020B0604020202020204" pitchFamily="34" charset="0"/>
              <a:ea typeface="黑体" panose="02010609060101010101" charset="-122"/>
              <a:cs typeface="Arial" panose="020B0604020202020204" pitchFamily="34" charset="0"/>
              <a:sym typeface="Arial" panose="020B0604020202020204" pitchFamily="34" charset="0"/>
            </a:endParaRPr>
          </a:p>
          <a:p>
            <a:pPr algn="l">
              <a:lnSpc>
                <a:spcPct val="130000"/>
              </a:lnSpc>
            </a:pPr>
            <a:r>
              <a:rPr lang="zh-CN" altLang="en-US" sz="1600" dirty="0">
                <a:solidFill>
                  <a:sysClr val="windowText" lastClr="000000">
                    <a:lumMod val="65000"/>
                    <a:lumOff val="35000"/>
                  </a:sysClr>
                </a:solidFill>
                <a:latin typeface="Arial" panose="020B0604020202020204" pitchFamily="34" charset="0"/>
                <a:ea typeface="黑体" panose="02010609060101010101" charset="-122"/>
                <a:cs typeface="Arial" panose="020B0604020202020204" pitchFamily="34" charset="0"/>
                <a:sym typeface="Arial" panose="020B0604020202020204" pitchFamily="34" charset="0"/>
              </a:rPr>
              <a:t>银行存款的清查采取与银行核对账目的方法进行，即将企业的银行存款日记账与银行对账单逐笔进行核对。</a:t>
            </a:r>
            <a:endParaRPr lang="zh-CN" altLang="en-US" sz="1600" dirty="0">
              <a:solidFill>
                <a:sysClr val="windowText" lastClr="000000">
                  <a:lumMod val="65000"/>
                  <a:lumOff val="35000"/>
                </a:sysClr>
              </a:solidFill>
              <a:latin typeface="Arial" panose="020B0604020202020204" pitchFamily="34" charset="0"/>
              <a:ea typeface="黑体" panose="02010609060101010101" charset="-122"/>
              <a:cs typeface="Arial" panose="020B0604020202020204" pitchFamily="34" charset="0"/>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a:grpSpLocks noChangeAspect="1"/>
          </p:cNvGrpSpPr>
          <p:nvPr/>
        </p:nvGrpSpPr>
        <p:grpSpPr>
          <a:xfrm>
            <a:off x="696952" y="1231424"/>
            <a:ext cx="11138535" cy="4020552"/>
            <a:chOff x="663505" y="2309043"/>
            <a:chExt cx="11200236" cy="4042824"/>
          </a:xfrm>
        </p:grpSpPr>
        <p:sp>
          <p:nvSpPr>
            <p:cNvPr id="58" name="4"/>
            <p:cNvSpPr/>
            <p:nvPr/>
          </p:nvSpPr>
          <p:spPr>
            <a:xfrm>
              <a:off x="663505" y="2578442"/>
              <a:ext cx="5080432" cy="71415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ormAutofit/>
            </a:bodyPr>
            <a:lstStyle/>
            <a:p>
              <a:pPr algn="ctr"/>
              <a:r>
                <a:rPr lang="en-US" altLang="zh-CN" b="1" dirty="0">
                  <a:solidFill>
                    <a:schemeClr val="bg1"/>
                  </a:solidFill>
                  <a:latin typeface="+mn-ea"/>
                </a:rPr>
                <a:t>（一）实物资产的清查方法</a:t>
              </a:r>
              <a:endParaRPr lang="en-US" altLang="zh-CN" b="1" dirty="0">
                <a:solidFill>
                  <a:schemeClr val="bg1"/>
                </a:solidFill>
                <a:latin typeface="+mn-ea"/>
              </a:endParaRPr>
            </a:p>
          </p:txBody>
        </p:sp>
        <p:sp>
          <p:nvSpPr>
            <p:cNvPr id="59" name="3"/>
            <p:cNvSpPr/>
            <p:nvPr/>
          </p:nvSpPr>
          <p:spPr>
            <a:xfrm>
              <a:off x="6442899" y="2578442"/>
              <a:ext cx="5080432" cy="71415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ormAutofit/>
            </a:bodyPr>
            <a:lstStyle/>
            <a:p>
              <a:pPr algn="ctr"/>
              <a:r>
                <a:rPr lang="en-US" altLang="zh-CN" b="1" dirty="0">
                  <a:solidFill>
                    <a:schemeClr val="bg1"/>
                  </a:solidFill>
                  <a:latin typeface="+mn-ea"/>
                </a:rPr>
                <a:t>（二）实物资产清查结果的会计处理</a:t>
              </a:r>
              <a:endParaRPr lang="en-US" altLang="zh-CN" b="1" dirty="0">
                <a:solidFill>
                  <a:schemeClr val="bg1"/>
                </a:solidFill>
                <a:latin typeface="+mn-ea"/>
              </a:endParaRPr>
            </a:p>
          </p:txBody>
        </p:sp>
        <p:sp>
          <p:nvSpPr>
            <p:cNvPr id="60" name="2"/>
            <p:cNvSpPr/>
            <p:nvPr/>
          </p:nvSpPr>
          <p:spPr>
            <a:xfrm>
              <a:off x="2934546" y="2309043"/>
              <a:ext cx="538351" cy="538799"/>
            </a:xfrm>
            <a:prstGeom prst="ellipse">
              <a:avLst/>
            </a:prstGeom>
            <a:solidFill>
              <a:schemeClr val="bg1">
                <a:lumMod val="95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2400" b="1" dirty="0" smtClean="0">
                  <a:solidFill>
                    <a:schemeClr val="tx2"/>
                  </a:solidFill>
                  <a:latin typeface="+mn-ea"/>
                </a:rPr>
                <a:t>A</a:t>
              </a:r>
              <a:endParaRPr lang="zh-CN" altLang="en-US" sz="2400" b="1" dirty="0">
                <a:solidFill>
                  <a:schemeClr val="tx2"/>
                </a:solidFill>
                <a:latin typeface="+mn-ea"/>
              </a:endParaRPr>
            </a:p>
          </p:txBody>
        </p:sp>
        <p:sp>
          <p:nvSpPr>
            <p:cNvPr id="61" name="1"/>
            <p:cNvSpPr/>
            <p:nvPr/>
          </p:nvSpPr>
          <p:spPr>
            <a:xfrm>
              <a:off x="8713940" y="2309043"/>
              <a:ext cx="538351" cy="538799"/>
            </a:xfrm>
            <a:prstGeom prst="ellipse">
              <a:avLst/>
            </a:prstGeom>
            <a:solidFill>
              <a:schemeClr val="bg1">
                <a:lumMod val="95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2400" b="1" dirty="0" smtClean="0">
                  <a:solidFill>
                    <a:schemeClr val="tx2"/>
                  </a:solidFill>
                  <a:latin typeface="+mn-ea"/>
                </a:rPr>
                <a:t>B</a:t>
              </a:r>
              <a:endParaRPr lang="zh-CN" altLang="en-US" sz="2400" b="1" dirty="0">
                <a:solidFill>
                  <a:schemeClr val="tx2"/>
                </a:solidFill>
                <a:latin typeface="+mn-ea"/>
              </a:endParaRPr>
            </a:p>
          </p:txBody>
        </p:sp>
        <p:sp>
          <p:nvSpPr>
            <p:cNvPr id="80" name="41"/>
            <p:cNvSpPr txBox="1"/>
            <p:nvPr/>
          </p:nvSpPr>
          <p:spPr>
            <a:xfrm>
              <a:off x="1224417" y="3292091"/>
              <a:ext cx="3960086" cy="3059776"/>
            </a:xfrm>
            <a:prstGeom prst="rect">
              <a:avLst/>
            </a:prstGeom>
            <a:noFill/>
            <a:ln>
              <a:noFill/>
            </a:ln>
          </p:spPr>
          <p:txBody>
            <a:bodyPr lIns="91440" tIns="45720" rIns="91440" bIns="45720" anchor="t" anchorCtr="0">
              <a:noAutofit/>
            </a:bodyPr>
            <a:lstStyle/>
            <a:p>
              <a:pPr algn="l">
                <a:lnSpc>
                  <a:spcPct val="150000"/>
                </a:lnSpc>
                <a:buSzPct val="25000"/>
              </a:pPr>
              <a:r>
                <a:rPr sz="1600" dirty="0">
                  <a:solidFill>
                    <a:schemeClr val="tx1">
                      <a:lumMod val="65000"/>
                      <a:lumOff val="35000"/>
                    </a:schemeClr>
                  </a:solidFill>
                  <a:latin typeface="+mn-ea"/>
                  <a:ea typeface="+mn-ea"/>
                </a:rPr>
                <a:t>实物资产的清查首先要查清各项财产的实存数量和金额，确定其账存数量和金额，将两者进行比较，即可查明实存数与其账存数是否相符。采用的清查方法一般有实地盘点法和技术推算法。</a:t>
              </a:r>
              <a:endParaRPr sz="1600" dirty="0">
                <a:solidFill>
                  <a:schemeClr val="tx1">
                    <a:lumMod val="65000"/>
                    <a:lumOff val="35000"/>
                  </a:schemeClr>
                </a:solidFill>
                <a:latin typeface="+mn-ea"/>
                <a:ea typeface="+mn-ea"/>
              </a:endParaRPr>
            </a:p>
          </p:txBody>
        </p:sp>
        <p:sp>
          <p:nvSpPr>
            <p:cNvPr id="71" name="41"/>
            <p:cNvSpPr txBox="1"/>
            <p:nvPr/>
          </p:nvSpPr>
          <p:spPr>
            <a:xfrm>
              <a:off x="6444004" y="3292360"/>
              <a:ext cx="5419737" cy="2421259"/>
            </a:xfrm>
            <a:prstGeom prst="rect">
              <a:avLst/>
            </a:prstGeom>
            <a:noFill/>
            <a:ln>
              <a:noFill/>
            </a:ln>
          </p:spPr>
          <p:txBody>
            <a:bodyPr lIns="91440" tIns="45720" rIns="91440" bIns="45720" anchor="t" anchorCtr="0">
              <a:noAutofit/>
            </a:bodyPr>
            <a:lstStyle/>
            <a:p>
              <a:pPr algn="l">
                <a:lnSpc>
                  <a:spcPct val="150000"/>
                </a:lnSpc>
                <a:buSzPct val="25000"/>
              </a:pPr>
              <a:r>
                <a:rPr sz="1600" dirty="0">
                  <a:solidFill>
                    <a:schemeClr val="tx1">
                      <a:lumMod val="65000"/>
                      <a:lumOff val="35000"/>
                    </a:schemeClr>
                  </a:solidFill>
                  <a:latin typeface="+mn-ea"/>
                  <a:ea typeface="+mn-ea"/>
                </a:rPr>
                <a:t>存货盘盈主要是收发计量错误，冲减管理费用。存货盘亏，属于定额内损耗，记入管理费用；属于计量收发错误或管理不善，记入管理费用；属于自然灾害或意外事故造成的，先扣除残料价值和赔款，然后将净损失作为营业外支出。</a:t>
              </a:r>
              <a:endParaRPr sz="1600" dirty="0">
                <a:solidFill>
                  <a:schemeClr val="tx1">
                    <a:lumMod val="65000"/>
                    <a:lumOff val="35000"/>
                  </a:schemeClr>
                </a:solidFill>
                <a:latin typeface="+mn-ea"/>
                <a:ea typeface="+mn-ea"/>
              </a:endParaRPr>
            </a:p>
            <a:p>
              <a:pPr algn="l">
                <a:lnSpc>
                  <a:spcPct val="150000"/>
                </a:lnSpc>
                <a:buSzPct val="25000"/>
              </a:pPr>
              <a:r>
                <a:rPr sz="1600" dirty="0">
                  <a:solidFill>
                    <a:schemeClr val="tx1">
                      <a:lumMod val="65000"/>
                      <a:lumOff val="35000"/>
                    </a:schemeClr>
                  </a:solidFill>
                  <a:latin typeface="+mn-ea"/>
                  <a:ea typeface="+mn-ea"/>
                </a:rPr>
                <a:t>因非正常损失和改变购入存货用途造成的存货减少，应按规定税率转出进项税额。</a:t>
              </a:r>
              <a:endParaRPr sz="1600" dirty="0">
                <a:solidFill>
                  <a:schemeClr val="tx1">
                    <a:lumMod val="65000"/>
                    <a:lumOff val="35000"/>
                  </a:schemeClr>
                </a:solidFill>
                <a:latin typeface="+mn-ea"/>
                <a:ea typeface="+mn-ea"/>
              </a:endParaRPr>
            </a:p>
          </p:txBody>
        </p:sp>
      </p:grpSp>
      <p:sp>
        <p:nvSpPr>
          <p:cNvPr id="25" name="文本框 2"/>
          <p:cNvSpPr txBox="1"/>
          <p:nvPr/>
        </p:nvSpPr>
        <p:spPr>
          <a:xfrm>
            <a:off x="885825" y="599440"/>
            <a:ext cx="555942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四、实物资产的清查</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up)">
                                      <p:cBhvr>
                                        <p:cTn id="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030" y="1579880"/>
            <a:ext cx="7797165" cy="4086860"/>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4808220" y="1500505"/>
            <a:ext cx="6580505" cy="4246245"/>
          </a:xfrm>
          <a:prstGeom prst="rect">
            <a:avLst/>
          </a:prstGeom>
          <a:noFill/>
        </p:spPr>
        <p:txBody>
          <a:bodyPr wrap="square" rtlCol="0">
            <a:spAutoFit/>
          </a:bodyPr>
          <a:p>
            <a:pPr>
              <a:lnSpc>
                <a:spcPct val="150000"/>
              </a:lnSpc>
            </a:pPr>
            <a:r>
              <a:rPr dirty="0">
                <a:latin typeface="黑体" panose="02010609060101010101" charset="-122"/>
                <a:ea typeface="黑体" panose="02010609060101010101" charset="-122"/>
              </a:rPr>
              <a:t>往来款项的清查一般采用发函询证的方法进行核对。具体步骤是：在检查本单位各项往来结算账目正确、完整的基础上，按每一个经济往来单位填制“往来款项对账单”一式两联，其中一联送交对方单位核对账目，另一联作为回联单。对方单位经过核对相符后，在回联单上加盖公章退回，表示已核对；如有数字不符，对方单位应在对账单中注明情况退回本单位。本单位进一步查明原因，再行核对，将清查结果编制“往来款项清查报告单”并填入各项债权、债务的余额；对于有争执的款项以及无法收回的款项，应在报告单上详细列明情况，以便及时采取措施进行处理，避免或减少坏账损失。</a:t>
            </a:r>
            <a:endParaRPr dirty="0">
              <a:latin typeface="黑体" panose="02010609060101010101" charset="-122"/>
              <a:ea typeface="黑体" panose="02010609060101010101"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1" name="Freeform 23"/>
          <p:cNvSpPr/>
          <p:nvPr/>
        </p:nvSpPr>
        <p:spPr bwMode="auto">
          <a:xfrm flipH="1">
            <a:off x="3669166" y="4768651"/>
            <a:ext cx="1139078" cy="1179027"/>
          </a:xfrm>
          <a:prstGeom prst="ellipse">
            <a:avLst/>
          </a:prstGeom>
          <a:blipFill dpi="0" rotWithShape="1">
            <a:blip r:embed="rId1"/>
            <a:srcRect/>
            <a:stretch>
              <a:fillRect/>
            </a:stretch>
          </a:blip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2" name="Freeform 27"/>
          <p:cNvSpPr/>
          <p:nvPr/>
        </p:nvSpPr>
        <p:spPr bwMode="auto">
          <a:xfrm flipH="1">
            <a:off x="2715866" y="821295"/>
            <a:ext cx="1499802" cy="1431594"/>
          </a:xfrm>
          <a:prstGeom prst="ellipse">
            <a:avLst/>
          </a:prstGeom>
          <a:blipFill dpi="0" rotWithShape="1">
            <a:blip r:embed="rId2"/>
            <a:srcRect/>
            <a:stretch>
              <a:fillRect/>
            </a:stretch>
          </a:blip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5" name="文本框 2"/>
          <p:cNvSpPr txBox="1"/>
          <p:nvPr/>
        </p:nvSpPr>
        <p:spPr>
          <a:xfrm>
            <a:off x="1819910" y="2862580"/>
            <a:ext cx="2300605" cy="88773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五、往来款项的清查</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9158605" y="1496695"/>
            <a:ext cx="921385" cy="3664585"/>
          </a:xfrm>
          <a:prstGeom prst="rect">
            <a:avLst/>
          </a:prstGeom>
          <a:noFill/>
        </p:spPr>
        <p:txBody>
          <a:bodyPr vert="eaVert" wrap="square" rtlCol="0" anchor="t" anchorCtr="0">
            <a:spAutoFit/>
          </a:bodyPr>
          <a:p>
            <a:pPr algn="l"/>
            <a:r>
              <a:rPr lang="zh-CN" altLang="en-US" sz="4800" dirty="0">
                <a:solidFill>
                  <a:schemeClr val="tx2"/>
                </a:solidFill>
                <a:latin typeface="黑体" panose="02010609060101010101" charset="-122"/>
                <a:ea typeface="黑体" panose="02010609060101010101" charset="-122"/>
                <a:sym typeface="+mn-ea"/>
              </a:rPr>
              <a:t>结账</a:t>
            </a:r>
            <a:endParaRPr lang="zh-CN" altLang="en-US" sz="4800" dirty="0">
              <a:solidFill>
                <a:schemeClr val="tx2"/>
              </a:solidFill>
              <a:latin typeface="黑体" panose="02010609060101010101" charset="-122"/>
              <a:ea typeface="黑体" panose="02010609060101010101" charset="-122"/>
              <a:sym typeface="+mn-ea"/>
            </a:endParaRPr>
          </a:p>
        </p:txBody>
      </p:sp>
      <p:sp>
        <p:nvSpPr>
          <p:cNvPr id="4" name="文本框 3"/>
          <p:cNvSpPr txBox="1"/>
          <p:nvPr/>
        </p:nvSpPr>
        <p:spPr>
          <a:xfrm>
            <a:off x="7579995" y="1862455"/>
            <a:ext cx="3775710" cy="922020"/>
          </a:xfrm>
          <a:prstGeom prst="rect">
            <a:avLst/>
          </a:prstGeom>
          <a:noFill/>
        </p:spPr>
        <p:txBody>
          <a:bodyPr wrap="square" rtlCol="0">
            <a:spAutoFit/>
          </a:bodyPr>
          <a:p>
            <a:r>
              <a:rPr lang="zh-CN" altLang="en-US" sz="5400" b="1">
                <a:latin typeface="黑体" panose="02010609060101010101" charset="-122"/>
                <a:ea typeface="黑体" panose="02010609060101010101" charset="-122"/>
              </a:rPr>
              <a:t>任务三</a:t>
            </a:r>
            <a:endParaRPr lang="zh-CN" altLang="en-US" sz="5400" b="1">
              <a:latin typeface="黑体" panose="02010609060101010101" charset="-122"/>
              <a:ea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424180" y="1510030"/>
            <a:ext cx="6845300" cy="4523105"/>
          </a:xfrm>
          <a:prstGeom prst="rect">
            <a:avLst/>
          </a:prstGeom>
          <a:noFill/>
        </p:spPr>
        <p:txBody>
          <a:bodyPr wrap="square" rtlCol="0">
            <a:spAutoFit/>
          </a:bodyPr>
          <a:lstStyle/>
          <a:p>
            <a:pPr>
              <a:lnSpc>
                <a:spcPct val="150000"/>
              </a:lnSpc>
            </a:pPr>
            <a:r>
              <a:rPr lang="en-US" sz="1600" spc="300" dirty="0" smtClean="0">
                <a:solidFill>
                  <a:schemeClr val="tx2"/>
                </a:solidFill>
                <a:latin typeface="黑体" panose="02010609060101010101" charset="-122"/>
                <a:ea typeface="黑体" panose="02010609060101010101" charset="-122"/>
              </a:rPr>
              <a:t>结账是在会计期末（月末、季末、年末）将本期内应记入账簿的经济业务全部登记入账后，计算并记录本期发生额及期末余额，据以编制会计报表，并将余额</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结转下期或新的账簿。</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结账前的准备工作有以下几方面。</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（1）查明本期所发生的经济业务是否已经全部记入有关账簿。</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（2）清理债权、债务。</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（3）结转已经生产完工的产品、半成品的数量和成本。</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（4）通过财产清查发现的盘盈和盘亏要及时按规定转账。</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（5）根据权责发生制，将属于本期的收益、费用和应该摊销或预提的费用进行整理、计算、入账。</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（6）将各损益类账户余额结转至有关账户。</a:t>
            </a:r>
            <a:endParaRPr lang="en-US" sz="1600" spc="300" dirty="0" smtClean="0">
              <a:solidFill>
                <a:schemeClr val="tx2"/>
              </a:solidFill>
              <a:latin typeface="黑体" panose="02010609060101010101" charset="-122"/>
              <a:ea typeface="黑体" panose="02010609060101010101" charset="-122"/>
            </a:endParaRPr>
          </a:p>
        </p:txBody>
      </p:sp>
      <p:sp>
        <p:nvSpPr>
          <p:cNvPr id="25" name="文本框 2"/>
          <p:cNvSpPr txBox="1"/>
          <p:nvPr/>
        </p:nvSpPr>
        <p:spPr>
          <a:xfrm>
            <a:off x="899795" y="599440"/>
            <a:ext cx="40963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一、结账前的准备工作</a:t>
            </a:r>
            <a:endParaRPr lang="zh-CN" altLang="en-US" sz="2600" dirty="0">
              <a:latin typeface="黑体" panose="02010609060101010101" charset="-122"/>
              <a:ea typeface="黑体" panose="02010609060101010101" charset="-122"/>
            </a:endParaRPr>
          </a:p>
        </p:txBody>
      </p:sp>
      <p:pic>
        <p:nvPicPr>
          <p:cNvPr id="2" name="图片 1"/>
          <p:cNvPicPr>
            <a:picLocks noChangeAspect="1"/>
          </p:cNvPicPr>
          <p:nvPr/>
        </p:nvPicPr>
        <p:blipFill>
          <a:blip r:embed="rId1"/>
          <a:stretch>
            <a:fillRect/>
          </a:stretch>
        </p:blipFill>
        <p:spPr>
          <a:xfrm>
            <a:off x="7519670" y="1826895"/>
            <a:ext cx="4286250" cy="41636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424180" y="1510030"/>
            <a:ext cx="5842635" cy="4892675"/>
          </a:xfrm>
          <a:prstGeom prst="rect">
            <a:avLst/>
          </a:prstGeom>
          <a:noFill/>
        </p:spPr>
        <p:txBody>
          <a:bodyPr wrap="square" rtlCol="0">
            <a:spAutoFit/>
          </a:bodyPr>
          <a:lstStyle/>
          <a:p>
            <a:pPr>
              <a:lnSpc>
                <a:spcPct val="150000"/>
              </a:lnSpc>
            </a:pPr>
            <a:r>
              <a:rPr lang="en-US" sz="1600" spc="300" dirty="0" smtClean="0">
                <a:solidFill>
                  <a:schemeClr val="tx2"/>
                </a:solidFill>
                <a:latin typeface="黑体" panose="02010609060101010101" charset="-122"/>
                <a:ea typeface="黑体" panose="02010609060101010101" charset="-122"/>
              </a:rPr>
              <a:t>（1）结账前，必须将本期内所发生的各项经济业务全部登记入账。</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2）结账时，应当结出每个账户的期末余额。需要结出当月发生额的，应当在摘要栏内注明“本月合计”字样，并在下面通栏画单红线。需要结出本年累计发生额的，应当在摘要栏内注明“本年累计”字样，并在下面通栏画单红线；12 月末的“本年累计”就是全年累计发生额，应当在下面通栏画双红线。年度终了，所有总账账户都应当结出全年发生额和年末余额。</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（3）年度终了，要把各账户的余额结转到下一个会计年度，在摘要栏内注明“结转下年”字样；在下一个会计年度新建有关会计账簿的余额栏内填写上年结转的余额，在摘要栏内注明“上年结转”字样。</a:t>
            </a:r>
            <a:endParaRPr lang="en-US" sz="1600" spc="300" dirty="0" smtClean="0">
              <a:solidFill>
                <a:schemeClr val="tx2"/>
              </a:solidFill>
              <a:latin typeface="黑体" panose="02010609060101010101" charset="-122"/>
              <a:ea typeface="黑体" panose="02010609060101010101" charset="-122"/>
            </a:endParaRPr>
          </a:p>
        </p:txBody>
      </p:sp>
      <p:sp>
        <p:nvSpPr>
          <p:cNvPr id="25" name="文本框 2"/>
          <p:cNvSpPr txBox="1"/>
          <p:nvPr/>
        </p:nvSpPr>
        <p:spPr>
          <a:xfrm>
            <a:off x="899795" y="599440"/>
            <a:ext cx="40963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二、结账的步骤</a:t>
            </a:r>
            <a:endParaRPr lang="zh-CN" altLang="en-US" sz="2600" dirty="0">
              <a:latin typeface="黑体" panose="02010609060101010101" charset="-122"/>
              <a:ea typeface="黑体" panose="02010609060101010101" charset="-122"/>
            </a:endParaRPr>
          </a:p>
        </p:txBody>
      </p:sp>
      <p:pic>
        <p:nvPicPr>
          <p:cNvPr id="3" name="图片 2"/>
          <p:cNvPicPr>
            <a:picLocks noChangeAspect="1"/>
          </p:cNvPicPr>
          <p:nvPr/>
        </p:nvPicPr>
        <p:blipFill>
          <a:blip r:embed="rId1"/>
          <a:stretch>
            <a:fillRect/>
          </a:stretch>
        </p:blipFill>
        <p:spPr>
          <a:xfrm>
            <a:off x="6626860" y="2132330"/>
            <a:ext cx="5076190" cy="37503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71780" y="2104390"/>
            <a:ext cx="5205730" cy="1568450"/>
          </a:xfrm>
          <a:prstGeom prst="rect">
            <a:avLst/>
          </a:prstGeom>
          <a:noFill/>
        </p:spPr>
        <p:txBody>
          <a:bodyPr wrap="square" rtlCol="0">
            <a:spAutoFit/>
          </a:bodyPr>
          <a:p>
            <a:r>
              <a:rPr lang="zh-CN" sz="4800" spc="600" dirty="0" smtClean="0">
                <a:ln w="28575">
                  <a:noFill/>
                </a:ln>
                <a:solidFill>
                  <a:schemeClr val="tx2"/>
                </a:solidFill>
                <a:latin typeface="黑体" panose="02010609060101010101" charset="-122"/>
                <a:ea typeface="黑体" panose="02010609060101010101" charset="-122"/>
              </a:rPr>
              <a:t>项目六 </a:t>
            </a:r>
            <a:endParaRPr lang="zh-CN" sz="4800" spc="600" dirty="0" smtClean="0">
              <a:ln w="28575">
                <a:noFill/>
              </a:ln>
              <a:solidFill>
                <a:schemeClr val="tx2"/>
              </a:solidFill>
              <a:latin typeface="黑体" panose="02010609060101010101" charset="-122"/>
              <a:ea typeface="黑体" panose="02010609060101010101" charset="-122"/>
            </a:endParaRPr>
          </a:p>
          <a:p>
            <a:r>
              <a:rPr lang="zh-CN" sz="4800" spc="600" dirty="0" smtClean="0">
                <a:ln w="28575">
                  <a:noFill/>
                </a:ln>
                <a:solidFill>
                  <a:schemeClr val="tx2"/>
                </a:solidFill>
                <a:latin typeface="黑体" panose="02010609060101010101" charset="-122"/>
                <a:ea typeface="黑体" panose="02010609060101010101" charset="-122"/>
              </a:rPr>
              <a:t>对账和结账</a:t>
            </a:r>
            <a:endParaRPr lang="zh-CN" sz="4800" spc="600" dirty="0" smtClean="0">
              <a:ln w="28575">
                <a:noFill/>
              </a:ln>
              <a:solidFill>
                <a:schemeClr val="tx2"/>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矩形 15"/>
          <p:cNvSpPr>
            <a:spLocks noChangeArrowheads="1"/>
          </p:cNvSpPr>
          <p:nvPr/>
        </p:nvSpPr>
        <p:spPr bwMode="auto">
          <a:xfrm>
            <a:off x="375285" y="1317625"/>
            <a:ext cx="5875020" cy="5262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sz="1600" dirty="0">
                <a:solidFill>
                  <a:schemeClr val="tx1">
                    <a:lumMod val="50000"/>
                    <a:lumOff val="50000"/>
                  </a:schemeClr>
                </a:solidFill>
                <a:latin typeface="黑体" panose="02010609060101010101" charset="-122"/>
                <a:ea typeface="黑体" panose="02010609060101010101" charset="-122"/>
                <a:cs typeface="黑体" panose="02010609060101010101" charset="-122"/>
                <a:sym typeface="+mn-ea"/>
              </a:rPr>
              <a:t>（1）需要按月结计发生额以及结计本年累计发生额的收入、费用等损益类明细账户和成本类明细账户，每月结账时，应在“本月合计”行下结计自年初起至月末止的累计发生额，登记在月份发生额下面，在摘要栏内注明“本年累计”字样，并在下面通栏画单红线。年结时，12 月末的“本年累计”就是全年累计发生额，应当在下面通栏画双红线。</a:t>
            </a:r>
            <a:endParaRPr sz="1600" dirty="0">
              <a:solidFill>
                <a:schemeClr val="tx1">
                  <a:lumMod val="50000"/>
                  <a:lumOff val="50000"/>
                </a:schemeClr>
              </a:solidFill>
              <a:latin typeface="黑体" panose="02010609060101010101" charset="-122"/>
              <a:ea typeface="黑体" panose="02010609060101010101" charset="-122"/>
              <a:cs typeface="黑体" panose="02010609060101010101" charset="-122"/>
              <a:sym typeface="+mn-ea"/>
            </a:endParaRPr>
          </a:p>
          <a:p>
            <a:pPr>
              <a:lnSpc>
                <a:spcPct val="150000"/>
              </a:lnSpc>
            </a:pPr>
            <a:r>
              <a:rPr sz="1600" dirty="0">
                <a:solidFill>
                  <a:schemeClr val="tx1">
                    <a:lumMod val="50000"/>
                    <a:lumOff val="50000"/>
                  </a:schemeClr>
                </a:solidFill>
                <a:latin typeface="黑体" panose="02010609060101010101" charset="-122"/>
                <a:ea typeface="黑体" panose="02010609060101010101" charset="-122"/>
                <a:cs typeface="黑体" panose="02010609060101010101" charset="-122"/>
                <a:sym typeface="+mn-ea"/>
              </a:rPr>
              <a:t>（2）只需要按月结计发生额的明细账户，每月结账时，要在最后一笔经济业务记录下面画一单红线，结出本月发生额和余额，在摘要栏内注明“本月合计”字样，在下面通栏画一条单红线。年结时，在 12 月份“本月合计”行下结出本年发生额，在摘要栏内注明“本年合计”字样，并在下面通栏画双红线。</a:t>
            </a:r>
            <a:endParaRPr sz="1600" dirty="0">
              <a:solidFill>
                <a:schemeClr val="tx1">
                  <a:lumMod val="50000"/>
                  <a:lumOff val="50000"/>
                </a:schemeClr>
              </a:solidFill>
              <a:latin typeface="黑体" panose="02010609060101010101" charset="-122"/>
              <a:ea typeface="黑体" panose="02010609060101010101" charset="-122"/>
              <a:cs typeface="黑体" panose="02010609060101010101" charset="-122"/>
              <a:sym typeface="+mn-ea"/>
            </a:endParaRPr>
          </a:p>
          <a:p>
            <a:pPr>
              <a:lnSpc>
                <a:spcPct val="150000"/>
              </a:lnSpc>
            </a:pPr>
            <a:r>
              <a:rPr sz="1600" dirty="0">
                <a:solidFill>
                  <a:schemeClr val="tx1">
                    <a:lumMod val="50000"/>
                    <a:lumOff val="50000"/>
                  </a:schemeClr>
                </a:solidFill>
                <a:latin typeface="黑体" panose="02010609060101010101" charset="-122"/>
                <a:ea typeface="黑体" panose="02010609060101010101" charset="-122"/>
                <a:cs typeface="黑体" panose="02010609060101010101" charset="-122"/>
                <a:sym typeface="+mn-ea"/>
              </a:rPr>
              <a:t>（3）对于不需要按月结计本期发生额的账户，比如，各项应收款明细账和财产物资明细账，每次记账都要随时结出余额，每月最后一笔余额即为月末余额。</a:t>
            </a:r>
            <a:endParaRPr sz="1600" dirty="0">
              <a:solidFill>
                <a:schemeClr val="tx1">
                  <a:lumMod val="50000"/>
                  <a:lumOff val="50000"/>
                </a:schemeClr>
              </a:solidFill>
              <a:latin typeface="黑体" panose="02010609060101010101" charset="-122"/>
              <a:ea typeface="黑体" panose="02010609060101010101" charset="-122"/>
              <a:cs typeface="黑体" panose="02010609060101010101" charset="-122"/>
              <a:sym typeface="+mn-ea"/>
            </a:endParaRPr>
          </a:p>
        </p:txBody>
      </p:sp>
      <p:sp>
        <p:nvSpPr>
          <p:cNvPr id="25" name="文本框 2"/>
          <p:cNvSpPr txBox="1"/>
          <p:nvPr/>
        </p:nvSpPr>
        <p:spPr>
          <a:xfrm>
            <a:off x="885825" y="599440"/>
            <a:ext cx="437388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三、明细账结账</a:t>
            </a:r>
            <a:endParaRPr lang="zh-CN" altLang="en-US" sz="2600" dirty="0">
              <a:latin typeface="黑体" panose="02010609060101010101" charset="-122"/>
              <a:ea typeface="黑体" panose="02010609060101010101" charset="-122"/>
            </a:endParaRPr>
          </a:p>
        </p:txBody>
      </p:sp>
      <p:pic>
        <p:nvPicPr>
          <p:cNvPr id="3" name="图片 2"/>
          <p:cNvPicPr>
            <a:picLocks noChangeAspect="1"/>
          </p:cNvPicPr>
          <p:nvPr/>
        </p:nvPicPr>
        <p:blipFill>
          <a:blip r:embed="rId1"/>
          <a:stretch>
            <a:fillRect/>
          </a:stretch>
        </p:blipFill>
        <p:spPr>
          <a:xfrm>
            <a:off x="6336665" y="1700530"/>
            <a:ext cx="5460365" cy="41681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up)">
                                      <p:cBhvr>
                                        <p:cTn id="7" dur="10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476250" y="2103120"/>
            <a:ext cx="4114800" cy="3046095"/>
          </a:xfrm>
          <a:prstGeom prst="rect">
            <a:avLst/>
          </a:prstGeom>
          <a:noFill/>
        </p:spPr>
        <p:txBody>
          <a:bodyPr wrap="square" rtlCol="0">
            <a:spAutoFit/>
          </a:bodyPr>
          <a:lstStyle/>
          <a:p>
            <a:pPr algn="just">
              <a:lnSpc>
                <a:spcPct val="150000"/>
              </a:lnSpc>
            </a:pPr>
            <a:r>
              <a:rPr sz="1600" dirty="0">
                <a:solidFill>
                  <a:schemeClr val="tx1">
                    <a:lumMod val="65000"/>
                    <a:lumOff val="35000"/>
                  </a:schemeClr>
                </a:solidFill>
                <a:latin typeface="+mn-ea"/>
                <a:ea typeface="+mn-ea"/>
              </a:rPr>
              <a:t>（1）采用记账凭证账务处理程序或按一定时间（如按旬，除了按月）编制科目汇总表进行登记的总账账户，结账方法同明细账（1）和（2）。</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（2）采用按月编制科目汇总表进行登记的总账账户，如有需要，可以进行月结，月结方式同明细账（3），但到年末要进行年结，年结方法同明细账。</a:t>
            </a:r>
            <a:endParaRPr sz="1600" dirty="0">
              <a:solidFill>
                <a:schemeClr val="tx1">
                  <a:lumMod val="65000"/>
                  <a:lumOff val="35000"/>
                </a:schemeClr>
              </a:solidFill>
              <a:latin typeface="+mn-ea"/>
              <a:ea typeface="+mn-ea"/>
            </a:endParaRPr>
          </a:p>
        </p:txBody>
      </p:sp>
      <p:sp>
        <p:nvSpPr>
          <p:cNvPr id="25" name="文本框 2"/>
          <p:cNvSpPr txBox="1"/>
          <p:nvPr/>
        </p:nvSpPr>
        <p:spPr>
          <a:xfrm>
            <a:off x="885825" y="599440"/>
            <a:ext cx="55029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四、总分类账结账</a:t>
            </a:r>
            <a:endParaRPr lang="zh-CN" altLang="en-US" sz="2600" dirty="0">
              <a:latin typeface="黑体" panose="02010609060101010101" charset="-122"/>
              <a:ea typeface="黑体" panose="02010609060101010101" charset="-122"/>
            </a:endParaRPr>
          </a:p>
        </p:txBody>
      </p:sp>
      <p:pic>
        <p:nvPicPr>
          <p:cNvPr id="2" name="图片 1"/>
          <p:cNvPicPr>
            <a:picLocks noChangeAspect="1"/>
          </p:cNvPicPr>
          <p:nvPr/>
        </p:nvPicPr>
        <p:blipFill>
          <a:blip r:embed="rId1"/>
          <a:stretch>
            <a:fillRect/>
          </a:stretch>
        </p:blipFill>
        <p:spPr>
          <a:xfrm>
            <a:off x="4591050" y="1675765"/>
            <a:ext cx="7172960" cy="39014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40080" y="2484120"/>
            <a:ext cx="4108450" cy="1014730"/>
          </a:xfrm>
          <a:prstGeom prst="rect">
            <a:avLst/>
          </a:prstGeom>
          <a:noFill/>
        </p:spPr>
        <p:txBody>
          <a:bodyPr wrap="square" rtlCol="0">
            <a:spAutoFit/>
          </a:bodyPr>
          <a:p>
            <a:r>
              <a:rPr lang="zh-CN" altLang="en-US" sz="6000" spc="600" dirty="0" smtClean="0">
                <a:ln w="28575">
                  <a:noFill/>
                </a:ln>
                <a:solidFill>
                  <a:schemeClr val="tx2"/>
                </a:solidFill>
                <a:latin typeface="黑体" panose="02010609060101010101" charset="-122"/>
                <a:ea typeface="黑体" panose="02010609060101010101" charset="-122"/>
              </a:rPr>
              <a:t>谢谢观看</a:t>
            </a:r>
            <a:endParaRPr lang="zh-CN" altLang="en-US" sz="6000" spc="600" dirty="0" smtClean="0">
              <a:ln w="28575">
                <a:noFill/>
              </a:ln>
              <a:solidFill>
                <a:schemeClr val="tx2"/>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r"/>
      </p:transition>
    </mc:Choice>
    <mc:Fallback>
      <p:transition spd="slow" advTm="200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6" name="KSO_Shape"/>
          <p:cNvSpPr/>
          <p:nvPr>
            <p:custDataLst>
              <p:tags r:id="rId1"/>
            </p:custDataLst>
          </p:nvPr>
        </p:nvSpPr>
        <p:spPr>
          <a:xfrm>
            <a:off x="5299692" y="2212906"/>
            <a:ext cx="212718" cy="212718"/>
          </a:xfrm>
          <a:custGeom>
            <a:avLst/>
            <a:gdLst>
              <a:gd name="connsiteX0" fmla="*/ 158628 w 585904"/>
              <a:gd name="connsiteY0" fmla="*/ 130053 h 585904"/>
              <a:gd name="connsiteX1" fmla="*/ 321527 w 585904"/>
              <a:gd name="connsiteY1" fmla="*/ 292952 h 585904"/>
              <a:gd name="connsiteX2" fmla="*/ 158628 w 585904"/>
              <a:gd name="connsiteY2" fmla="*/ 455850 h 585904"/>
              <a:gd name="connsiteX3" fmla="*/ 321527 w 585904"/>
              <a:gd name="connsiteY3" fmla="*/ 455850 h 585904"/>
              <a:gd name="connsiteX4" fmla="*/ 484425 w 585904"/>
              <a:gd name="connsiteY4" fmla="*/ 292952 h 585904"/>
              <a:gd name="connsiteX5" fmla="*/ 321527 w 585904"/>
              <a:gd name="connsiteY5" fmla="*/ 130053 h 585904"/>
              <a:gd name="connsiteX6" fmla="*/ 292952 w 585904"/>
              <a:gd name="connsiteY6" fmla="*/ 0 h 585904"/>
              <a:gd name="connsiteX7" fmla="*/ 585904 w 585904"/>
              <a:gd name="connsiteY7" fmla="*/ 292952 h 585904"/>
              <a:gd name="connsiteX8" fmla="*/ 292952 w 585904"/>
              <a:gd name="connsiteY8" fmla="*/ 585904 h 585904"/>
              <a:gd name="connsiteX9" fmla="*/ 0 w 585904"/>
              <a:gd name="connsiteY9" fmla="*/ 292952 h 585904"/>
              <a:gd name="connsiteX10" fmla="*/ 292952 w 585904"/>
              <a:gd name="connsiteY10" fmla="*/ 0 h 58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5904" h="585904">
                <a:moveTo>
                  <a:pt x="158628" y="130053"/>
                </a:moveTo>
                <a:lnTo>
                  <a:pt x="321527" y="292952"/>
                </a:lnTo>
                <a:lnTo>
                  <a:pt x="158628" y="455850"/>
                </a:lnTo>
                <a:lnTo>
                  <a:pt x="321527" y="455850"/>
                </a:lnTo>
                <a:lnTo>
                  <a:pt x="484425" y="292952"/>
                </a:lnTo>
                <a:lnTo>
                  <a:pt x="321527" y="130053"/>
                </a:ln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27CED7"/>
          </a:solidFill>
          <a:ln w="12700" cap="flat" cmpd="sng" algn="ctr">
            <a:noFill/>
            <a:prstDash val="solid"/>
            <a:miter lim="800000"/>
          </a:ln>
          <a:effectLst/>
        </p:spPr>
        <p:txBody>
          <a:bodyPr anchor="ctr">
            <a:normAutofit fontScale="42500" lnSpcReduction="20000"/>
            <a:scene3d>
              <a:camera prst="orthographicFront"/>
              <a:lightRig rig="threePt" dir="t"/>
            </a:scene3d>
            <a:sp3d contourW="12700">
              <a:contourClr>
                <a:srgbClr val="FFFFFF"/>
              </a:contourClr>
            </a:sp3d>
          </a:bodyPr>
          <a:p>
            <a:pPr algn="ctr">
              <a:defRPr/>
            </a:pPr>
            <a:endParaRPr lang="zh-CN" altLang="en-US">
              <a:solidFill>
                <a:sysClr val="window" lastClr="FFFFFF"/>
              </a:solidFill>
            </a:endParaRPr>
          </a:p>
        </p:txBody>
      </p:sp>
      <p:grpSp>
        <p:nvGrpSpPr>
          <p:cNvPr id="12" name="组合 11"/>
          <p:cNvGrpSpPr/>
          <p:nvPr/>
        </p:nvGrpSpPr>
        <p:grpSpPr>
          <a:xfrm>
            <a:off x="3006725" y="1679575"/>
            <a:ext cx="2484120" cy="4220845"/>
            <a:chOff x="4709" y="2749"/>
            <a:chExt cx="3912" cy="6647"/>
          </a:xfrm>
        </p:grpSpPr>
        <p:sp>
          <p:nvSpPr>
            <p:cNvPr id="3" name="椭圆 2"/>
            <p:cNvSpPr/>
            <p:nvPr>
              <p:custDataLst>
                <p:tags r:id="rId2"/>
              </p:custDataLst>
            </p:nvPr>
          </p:nvSpPr>
          <p:spPr>
            <a:xfrm>
              <a:off x="5517" y="2749"/>
              <a:ext cx="1807" cy="1807"/>
            </a:xfrm>
            <a:prstGeom prst="ellipse">
              <a:avLst/>
            </a:prstGeom>
            <a:gradFill flip="none" rotWithShape="1">
              <a:gsLst>
                <a:gs pos="0">
                  <a:srgbClr val="49C782">
                    <a:lumMod val="60000"/>
                    <a:lumOff val="40000"/>
                  </a:srgbClr>
                </a:gs>
                <a:gs pos="100000">
                  <a:srgbClr val="49C782">
                    <a:lumMod val="75000"/>
                  </a:srgbClr>
                </a:gs>
              </a:gsLst>
              <a:path path="circle">
                <a:fillToRect l="50000" t="50000" r="50000" b="50000"/>
              </a:path>
              <a:tileRect/>
            </a:gradFill>
            <a:ln w="25400" cap="flat" cmpd="sng" algn="ctr">
              <a:noFill/>
              <a:prstDash val="solid"/>
              <a:miter lim="800000"/>
            </a:ln>
            <a:effectLst/>
          </p:spPr>
          <p:txBody>
            <a:bodyPr lIns="0" tIns="0" rIns="0" bIns="0" rtlCol="0" anchor="ctr">
              <a:normAutofit/>
            </a:bodyPr>
            <a:p>
              <a:pPr algn="ctr"/>
              <a:r>
                <a:rPr lang="en-US" altLang="zh-CN" smtClean="0">
                  <a:solidFill>
                    <a:sysClr val="window" lastClr="FFFFFF"/>
                  </a:solidFill>
                  <a:latin typeface="微软雅黑" panose="020B0503020204020204" charset="-122"/>
                  <a:ea typeface="微软雅黑" panose="020B0503020204020204" charset="-122"/>
                  <a:cs typeface="+mn-ea"/>
                </a:rPr>
                <a:t>知识</a:t>
              </a:r>
              <a:endParaRPr lang="en-US" altLang="zh-CN" smtClean="0">
                <a:solidFill>
                  <a:sysClr val="window" lastClr="FFFFFF"/>
                </a:solidFill>
                <a:latin typeface="微软雅黑" panose="020B0503020204020204" charset="-122"/>
                <a:ea typeface="微软雅黑" panose="020B0503020204020204" charset="-122"/>
                <a:cs typeface="+mn-ea"/>
              </a:endParaRPr>
            </a:p>
            <a:p>
              <a:pPr algn="ctr"/>
              <a:r>
                <a:rPr lang="en-US" altLang="zh-CN" smtClean="0">
                  <a:solidFill>
                    <a:sysClr val="window" lastClr="FFFFFF"/>
                  </a:solidFill>
                  <a:latin typeface="微软雅黑" panose="020B0503020204020204" charset="-122"/>
                  <a:ea typeface="微软雅黑" panose="020B0503020204020204" charset="-122"/>
                  <a:cs typeface="+mn-ea"/>
                </a:rPr>
                <a:t>目标</a:t>
              </a:r>
              <a:endParaRPr lang="en-US" altLang="zh-CN" smtClean="0">
                <a:solidFill>
                  <a:sysClr val="window" lastClr="FFFFFF"/>
                </a:solidFill>
                <a:latin typeface="微软雅黑" panose="020B0503020204020204" charset="-122"/>
                <a:ea typeface="微软雅黑" panose="020B0503020204020204" charset="-122"/>
                <a:cs typeface="+mn-ea"/>
              </a:endParaRPr>
            </a:p>
          </p:txBody>
        </p:sp>
        <p:sp>
          <p:nvSpPr>
            <p:cNvPr id="8" name="文本框 7"/>
            <p:cNvSpPr txBox="1"/>
            <p:nvPr>
              <p:custDataLst>
                <p:tags r:id="rId3"/>
              </p:custDataLst>
            </p:nvPr>
          </p:nvSpPr>
          <p:spPr>
            <a:xfrm>
              <a:off x="4709" y="4986"/>
              <a:ext cx="3912" cy="4410"/>
            </a:xfrm>
            <a:prstGeom prst="rect">
              <a:avLst/>
            </a:prstGeom>
            <a:noFill/>
          </p:spPr>
          <p:txBody>
            <a:bodyPr wrap="square" lIns="0" tIns="0" rIns="0" bIns="0" rtlCol="0" anchor="t" anchorCtr="0">
              <a:normAutofit/>
            </a:bodyPr>
            <a:p>
              <a:pPr algn="just">
                <a:lnSpc>
                  <a:spcPct val="130000"/>
                </a:lnSpc>
                <a:buClrTx/>
                <a:buSzTx/>
                <a:buFontTx/>
              </a:pPr>
              <a:r>
                <a:rPr lang="zh-CN" altLang="en-US" sz="1400" dirty="0">
                  <a:solidFill>
                    <a:sysClr val="windowText" lastClr="000000">
                      <a:lumMod val="65000"/>
                      <a:lumOff val="35000"/>
                    </a:sysClr>
                  </a:solidFill>
                  <a:latin typeface="微软雅黑" panose="020B0503020204020204" charset="-122"/>
                  <a:ea typeface="微软雅黑" panose="020B0503020204020204" charset="-122"/>
                </a:rPr>
                <a:t>了解财产清查的内容和程序，掌握财产清查结果的会计核算方法；熟悉对账的主要内容和方法，掌握错账更正的方法；熟悉结账的步骤，掌握结账的方法。</a:t>
              </a:r>
              <a:endParaRPr lang="zh-CN" altLang="en-US" sz="1400" dirty="0">
                <a:solidFill>
                  <a:sysClr val="windowText" lastClr="000000">
                    <a:lumMod val="65000"/>
                    <a:lumOff val="35000"/>
                  </a:sysClr>
                </a:solidFill>
                <a:latin typeface="微软雅黑" panose="020B0503020204020204" charset="-122"/>
                <a:ea typeface="微软雅黑" panose="020B0503020204020204" charset="-122"/>
              </a:endParaRPr>
            </a:p>
          </p:txBody>
        </p:sp>
      </p:grpSp>
      <p:sp>
        <p:nvSpPr>
          <p:cNvPr id="26" name="KSO_Shape"/>
          <p:cNvSpPr/>
          <p:nvPr>
            <p:custDataLst>
              <p:tags r:id="rId4"/>
            </p:custDataLst>
          </p:nvPr>
        </p:nvSpPr>
        <p:spPr>
          <a:xfrm>
            <a:off x="7957363" y="2212906"/>
            <a:ext cx="212718" cy="212718"/>
          </a:xfrm>
          <a:custGeom>
            <a:avLst/>
            <a:gdLst>
              <a:gd name="connsiteX0" fmla="*/ 158628 w 585904"/>
              <a:gd name="connsiteY0" fmla="*/ 130053 h 585904"/>
              <a:gd name="connsiteX1" fmla="*/ 321527 w 585904"/>
              <a:gd name="connsiteY1" fmla="*/ 292952 h 585904"/>
              <a:gd name="connsiteX2" fmla="*/ 158628 w 585904"/>
              <a:gd name="connsiteY2" fmla="*/ 455850 h 585904"/>
              <a:gd name="connsiteX3" fmla="*/ 321527 w 585904"/>
              <a:gd name="connsiteY3" fmla="*/ 455850 h 585904"/>
              <a:gd name="connsiteX4" fmla="*/ 484425 w 585904"/>
              <a:gd name="connsiteY4" fmla="*/ 292952 h 585904"/>
              <a:gd name="connsiteX5" fmla="*/ 321527 w 585904"/>
              <a:gd name="connsiteY5" fmla="*/ 130053 h 585904"/>
              <a:gd name="connsiteX6" fmla="*/ 292952 w 585904"/>
              <a:gd name="connsiteY6" fmla="*/ 0 h 585904"/>
              <a:gd name="connsiteX7" fmla="*/ 585904 w 585904"/>
              <a:gd name="connsiteY7" fmla="*/ 292952 h 585904"/>
              <a:gd name="connsiteX8" fmla="*/ 292952 w 585904"/>
              <a:gd name="connsiteY8" fmla="*/ 585904 h 585904"/>
              <a:gd name="connsiteX9" fmla="*/ 0 w 585904"/>
              <a:gd name="connsiteY9" fmla="*/ 292952 h 585904"/>
              <a:gd name="connsiteX10" fmla="*/ 292952 w 585904"/>
              <a:gd name="connsiteY10" fmla="*/ 0 h 58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5904" h="585904">
                <a:moveTo>
                  <a:pt x="158628" y="130053"/>
                </a:moveTo>
                <a:lnTo>
                  <a:pt x="321527" y="292952"/>
                </a:lnTo>
                <a:lnTo>
                  <a:pt x="158628" y="455850"/>
                </a:lnTo>
                <a:lnTo>
                  <a:pt x="321527" y="455850"/>
                </a:lnTo>
                <a:lnTo>
                  <a:pt x="484425" y="292952"/>
                </a:lnTo>
                <a:lnTo>
                  <a:pt x="321527" y="130053"/>
                </a:ln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27CED7"/>
          </a:solidFill>
          <a:ln w="12700" cap="flat" cmpd="sng" algn="ctr">
            <a:noFill/>
            <a:prstDash val="solid"/>
            <a:miter lim="800000"/>
          </a:ln>
          <a:effectLst/>
        </p:spPr>
        <p:txBody>
          <a:bodyPr anchor="ctr">
            <a:normAutofit fontScale="42500" lnSpcReduction="20000"/>
            <a:scene3d>
              <a:camera prst="orthographicFront"/>
              <a:lightRig rig="threePt" dir="t"/>
            </a:scene3d>
            <a:sp3d contourW="12700">
              <a:contourClr>
                <a:srgbClr val="FFFFFF"/>
              </a:contourClr>
            </a:sp3d>
          </a:bodyPr>
          <a:p>
            <a:pPr algn="ctr">
              <a:defRPr/>
            </a:pPr>
            <a:endParaRPr lang="zh-CN" altLang="en-US">
              <a:solidFill>
                <a:sysClr val="window" lastClr="FFFFFF"/>
              </a:solidFill>
            </a:endParaRPr>
          </a:p>
        </p:txBody>
      </p:sp>
      <p:grpSp>
        <p:nvGrpSpPr>
          <p:cNvPr id="13" name="组合 12"/>
          <p:cNvGrpSpPr/>
          <p:nvPr/>
        </p:nvGrpSpPr>
        <p:grpSpPr>
          <a:xfrm>
            <a:off x="5866765" y="1637030"/>
            <a:ext cx="2174240" cy="4221480"/>
            <a:chOff x="9213" y="2682"/>
            <a:chExt cx="3424" cy="6648"/>
          </a:xfrm>
        </p:grpSpPr>
        <p:sp>
          <p:nvSpPr>
            <p:cNvPr id="28" name="椭圆 27"/>
            <p:cNvSpPr/>
            <p:nvPr>
              <p:custDataLst>
                <p:tags r:id="rId5"/>
              </p:custDataLst>
            </p:nvPr>
          </p:nvSpPr>
          <p:spPr>
            <a:xfrm>
              <a:off x="9662" y="2682"/>
              <a:ext cx="1807" cy="1807"/>
            </a:xfrm>
            <a:prstGeom prst="ellipse">
              <a:avLst/>
            </a:prstGeom>
            <a:gradFill flip="none" rotWithShape="1">
              <a:gsLst>
                <a:gs pos="0">
                  <a:srgbClr val="FABE00">
                    <a:lumMod val="60000"/>
                    <a:lumOff val="40000"/>
                  </a:srgbClr>
                </a:gs>
                <a:gs pos="100000">
                  <a:srgbClr val="FABE00">
                    <a:lumMod val="75000"/>
                  </a:srgbClr>
                </a:gs>
              </a:gsLst>
              <a:path path="circle">
                <a:fillToRect l="50000" t="50000" r="50000" b="50000"/>
              </a:path>
              <a:tileRect/>
            </a:gradFill>
            <a:ln w="25400" cap="flat" cmpd="sng" algn="ctr">
              <a:noFill/>
              <a:prstDash val="solid"/>
              <a:miter lim="800000"/>
            </a:ln>
            <a:effectLst/>
          </p:spPr>
          <p:txBody>
            <a:bodyPr lIns="0" tIns="0" rIns="0" bIns="0" rtlCol="0" anchor="ctr">
              <a:normAutofit/>
            </a:bodyPr>
            <a:p>
              <a:pPr algn="ctr"/>
              <a:r>
                <a:rPr lang="en-US" altLang="zh-CN" smtClean="0">
                  <a:solidFill>
                    <a:sysClr val="window" lastClr="FFFFFF"/>
                  </a:solidFill>
                  <a:latin typeface="微软雅黑" panose="020B0503020204020204" charset="-122"/>
                  <a:ea typeface="微软雅黑" panose="020B0503020204020204" charset="-122"/>
                  <a:cs typeface="+mn-ea"/>
                </a:rPr>
                <a:t>能力</a:t>
              </a:r>
              <a:endParaRPr lang="en-US" altLang="zh-CN" smtClean="0">
                <a:solidFill>
                  <a:sysClr val="window" lastClr="FFFFFF"/>
                </a:solidFill>
                <a:latin typeface="微软雅黑" panose="020B0503020204020204" charset="-122"/>
                <a:ea typeface="微软雅黑" panose="020B0503020204020204" charset="-122"/>
                <a:cs typeface="+mn-ea"/>
              </a:endParaRPr>
            </a:p>
            <a:p>
              <a:pPr algn="ctr"/>
              <a:r>
                <a:rPr lang="en-US" altLang="zh-CN" smtClean="0">
                  <a:solidFill>
                    <a:sysClr val="window" lastClr="FFFFFF"/>
                  </a:solidFill>
                  <a:latin typeface="微软雅黑" panose="020B0503020204020204" charset="-122"/>
                  <a:ea typeface="微软雅黑" panose="020B0503020204020204" charset="-122"/>
                  <a:cs typeface="+mn-ea"/>
                </a:rPr>
                <a:t>目标</a:t>
              </a:r>
              <a:endParaRPr lang="en-US" altLang="zh-CN" smtClean="0">
                <a:solidFill>
                  <a:sysClr val="window" lastClr="FFFFFF"/>
                </a:solidFill>
                <a:latin typeface="微软雅黑" panose="020B0503020204020204" charset="-122"/>
                <a:ea typeface="微软雅黑" panose="020B0503020204020204" charset="-122"/>
                <a:cs typeface="+mn-ea"/>
              </a:endParaRPr>
            </a:p>
          </p:txBody>
        </p:sp>
        <p:sp>
          <p:nvSpPr>
            <p:cNvPr id="7" name="文本框 6"/>
            <p:cNvSpPr txBox="1"/>
            <p:nvPr>
              <p:custDataLst>
                <p:tags r:id="rId6"/>
              </p:custDataLst>
            </p:nvPr>
          </p:nvSpPr>
          <p:spPr>
            <a:xfrm>
              <a:off x="9213" y="4920"/>
              <a:ext cx="3424" cy="4410"/>
            </a:xfrm>
            <a:prstGeom prst="rect">
              <a:avLst/>
            </a:prstGeom>
            <a:noFill/>
          </p:spPr>
          <p:txBody>
            <a:bodyPr wrap="square" lIns="0" tIns="0" rIns="0" bIns="0" rtlCol="0" anchor="t" anchorCtr="0">
              <a:normAutofit/>
            </a:bodyPr>
            <a:p>
              <a:pPr algn="just">
                <a:lnSpc>
                  <a:spcPct val="130000"/>
                </a:lnSpc>
              </a:pPr>
              <a:r>
                <a:rPr lang="zh-CN" altLang="en-US" sz="1400" dirty="0">
                  <a:solidFill>
                    <a:sysClr val="windowText" lastClr="000000">
                      <a:lumMod val="65000"/>
                      <a:lumOff val="35000"/>
                    </a:sysClr>
                  </a:solidFill>
                  <a:latin typeface="微软雅黑" panose="020B0503020204020204" charset="-122"/>
                  <a:ea typeface="微软雅黑" panose="020B0503020204020204" charset="-122"/>
                </a:rPr>
                <a:t>会进行期末对账；会进行财产清查；能够编制银行存款余额调节表；能够根据错账的类别采用正确的方法进行错账更正；会进行月末、季末和年末的结账工作。</a:t>
              </a:r>
              <a:endParaRPr lang="zh-CN" altLang="en-US" sz="1400" dirty="0">
                <a:solidFill>
                  <a:sysClr val="windowText" lastClr="000000">
                    <a:lumMod val="65000"/>
                    <a:lumOff val="35000"/>
                  </a:sysClr>
                </a:solidFill>
                <a:latin typeface="微软雅黑" panose="020B0503020204020204" charset="-122"/>
                <a:ea typeface="微软雅黑" panose="020B0503020204020204" charset="-122"/>
              </a:endParaRPr>
            </a:p>
          </p:txBody>
        </p:sp>
      </p:grpSp>
      <p:grpSp>
        <p:nvGrpSpPr>
          <p:cNvPr id="14" name="组合 13"/>
          <p:cNvGrpSpPr/>
          <p:nvPr/>
        </p:nvGrpSpPr>
        <p:grpSpPr>
          <a:xfrm>
            <a:off x="8321675" y="1679575"/>
            <a:ext cx="2519680" cy="4220845"/>
            <a:chOff x="13079" y="2749"/>
            <a:chExt cx="3968" cy="6647"/>
          </a:xfrm>
        </p:grpSpPr>
        <p:sp>
          <p:nvSpPr>
            <p:cNvPr id="9" name="椭圆 8"/>
            <p:cNvSpPr/>
            <p:nvPr>
              <p:custDataLst>
                <p:tags r:id="rId7"/>
              </p:custDataLst>
            </p:nvPr>
          </p:nvSpPr>
          <p:spPr>
            <a:xfrm>
              <a:off x="13888" y="2749"/>
              <a:ext cx="1807" cy="1807"/>
            </a:xfrm>
            <a:prstGeom prst="ellipse">
              <a:avLst/>
            </a:prstGeom>
            <a:gradFill>
              <a:gsLst>
                <a:gs pos="0">
                  <a:srgbClr val="27CED7">
                    <a:lumMod val="60000"/>
                    <a:lumOff val="40000"/>
                  </a:srgbClr>
                </a:gs>
                <a:gs pos="100000">
                  <a:srgbClr val="27CED7">
                    <a:lumMod val="75000"/>
                  </a:srgbClr>
                </a:gs>
              </a:gsLst>
              <a:path path="circle">
                <a:fillToRect l="50000" t="50000" r="50000" b="50000"/>
              </a:path>
            </a:gradFill>
            <a:ln w="25400" cap="flat" cmpd="sng" algn="ctr">
              <a:noFill/>
              <a:prstDash val="solid"/>
              <a:miter lim="800000"/>
            </a:ln>
            <a:effectLst/>
          </p:spPr>
          <p:txBody>
            <a:bodyPr lIns="0" tIns="0" rIns="0" bIns="0" rtlCol="0" anchor="ctr">
              <a:normAutofit/>
            </a:bodyPr>
            <a:p>
              <a:pPr algn="ctr"/>
              <a:r>
                <a:rPr lang="en-US" altLang="zh-CN" smtClean="0">
                  <a:solidFill>
                    <a:sysClr val="window" lastClr="FFFFFF"/>
                  </a:solidFill>
                  <a:latin typeface="微软雅黑" panose="020B0503020204020204" charset="-122"/>
                  <a:ea typeface="微软雅黑" panose="020B0503020204020204" charset="-122"/>
                  <a:cs typeface="+mn-ea"/>
                </a:rPr>
                <a:t>素养</a:t>
              </a:r>
              <a:endParaRPr lang="en-US" altLang="zh-CN" smtClean="0">
                <a:solidFill>
                  <a:sysClr val="window" lastClr="FFFFFF"/>
                </a:solidFill>
                <a:latin typeface="微软雅黑" panose="020B0503020204020204" charset="-122"/>
                <a:ea typeface="微软雅黑" panose="020B0503020204020204" charset="-122"/>
                <a:cs typeface="+mn-ea"/>
              </a:endParaRPr>
            </a:p>
            <a:p>
              <a:pPr algn="ctr"/>
              <a:r>
                <a:rPr lang="en-US" altLang="zh-CN" smtClean="0">
                  <a:solidFill>
                    <a:sysClr val="window" lastClr="FFFFFF"/>
                  </a:solidFill>
                  <a:latin typeface="微软雅黑" panose="020B0503020204020204" charset="-122"/>
                  <a:ea typeface="微软雅黑" panose="020B0503020204020204" charset="-122"/>
                  <a:cs typeface="+mn-ea"/>
                </a:rPr>
                <a:t>目标</a:t>
              </a:r>
              <a:endParaRPr lang="en-US" altLang="zh-CN" smtClean="0">
                <a:solidFill>
                  <a:sysClr val="window" lastClr="FFFFFF"/>
                </a:solidFill>
                <a:latin typeface="微软雅黑" panose="020B0503020204020204" charset="-122"/>
                <a:ea typeface="微软雅黑" panose="020B0503020204020204" charset="-122"/>
                <a:cs typeface="+mn-ea"/>
              </a:endParaRPr>
            </a:p>
          </p:txBody>
        </p:sp>
        <p:sp>
          <p:nvSpPr>
            <p:cNvPr id="10" name="文本框 9"/>
            <p:cNvSpPr txBox="1"/>
            <p:nvPr>
              <p:custDataLst>
                <p:tags r:id="rId8"/>
              </p:custDataLst>
            </p:nvPr>
          </p:nvSpPr>
          <p:spPr>
            <a:xfrm>
              <a:off x="13079" y="4986"/>
              <a:ext cx="3968" cy="4410"/>
            </a:xfrm>
            <a:prstGeom prst="rect">
              <a:avLst/>
            </a:prstGeom>
            <a:noFill/>
          </p:spPr>
          <p:txBody>
            <a:bodyPr wrap="square" lIns="0" tIns="0" rIns="0" bIns="0" rtlCol="0" anchor="t" anchorCtr="0">
              <a:normAutofit lnSpcReduction="20000"/>
            </a:bodyPr>
            <a:p>
              <a:pPr algn="just">
                <a:lnSpc>
                  <a:spcPct val="130000"/>
                </a:lnSpc>
              </a:pPr>
              <a:r>
                <a:rPr lang="zh-CN" altLang="en-US" sz="1400" dirty="0">
                  <a:solidFill>
                    <a:sysClr val="windowText" lastClr="000000">
                      <a:lumMod val="65000"/>
                      <a:lumOff val="35000"/>
                    </a:sysClr>
                  </a:solidFill>
                  <a:latin typeface="微软雅黑" panose="020B0503020204020204" charset="-122"/>
                  <a:ea typeface="微软雅黑" panose="020B0503020204020204" charset="-122"/>
                </a:rPr>
                <a:t>让学生能够把正确的道德认知、自觉的道德养成、积极的道德实践紧密结合，培养正确的人生观、价值观，在胜利和顺境时不骄傲不急躁，在困难和逆境时不消沉不动摇，能经受各种风险和困难考验，自觉抵御各种负能量，以实际行动促进社会的进步。</a:t>
              </a:r>
              <a:endParaRPr lang="zh-CN" altLang="en-US" sz="1400" dirty="0">
                <a:solidFill>
                  <a:sysClr val="windowText" lastClr="000000">
                    <a:lumMod val="65000"/>
                    <a:lumOff val="35000"/>
                  </a:sysClr>
                </a:solidFill>
                <a:latin typeface="微软雅黑" panose="020B0503020204020204" charset="-122"/>
                <a:ea typeface="微软雅黑" panose="020B0503020204020204" charset="-122"/>
              </a:endParaRPr>
            </a:p>
          </p:txBody>
        </p:sp>
      </p:grpSp>
      <p:sp>
        <p:nvSpPr>
          <p:cNvPr id="11" name="矩形 10"/>
          <p:cNvSpPr/>
          <p:nvPr>
            <p:custDataLst>
              <p:tags r:id="rId9"/>
            </p:custDataLst>
          </p:nvPr>
        </p:nvSpPr>
        <p:spPr>
          <a:xfrm>
            <a:off x="2287046" y="381573"/>
            <a:ext cx="7710712" cy="921266"/>
          </a:xfrm>
          <a:prstGeom prst="rect">
            <a:avLst/>
          </a:prstGeom>
        </p:spPr>
        <p:txBody>
          <a:bodyPr wrap="none" anchor="ctr" anchorCtr="0">
            <a:normAutofit/>
          </a:bodyPr>
          <a:p>
            <a:pPr algn="ctr"/>
            <a:r>
              <a:rPr lang="zh-CN" altLang="en-US" sz="3000" b="1" dirty="0">
                <a:latin typeface="微软雅黑" panose="020B0503020204020204" charset="-122"/>
                <a:ea typeface="微软雅黑" panose="020B0503020204020204" charset="-122"/>
              </a:rPr>
              <a:t>学习目标</a:t>
            </a:r>
            <a:endParaRPr lang="zh-CN" altLang="en-US" sz="3000" b="1"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000" fill="hold">
                                          <p:stCondLst>
                                            <p:cond delay="0"/>
                                          </p:stCondLst>
                                        </p:cTn>
                                        <p:tgtEl>
                                          <p:spTgt spid="12"/>
                                        </p:tgtEl>
                                        <p:attrNameLst>
                                          <p:attrName>style.visibility</p:attrName>
                                        </p:attrNameLst>
                                      </p:cBhvr>
                                      <p:to>
                                        <p:strVal val="visible"/>
                                      </p:to>
                                    </p:set>
                                    <p:anim calcmode="lin" valueType="num">
                                      <p:cBhvr additive="base">
                                        <p:cTn id="7" dur="1000" fill="hold"/>
                                        <p:tgtEl>
                                          <p:spTgt spid="12"/>
                                        </p:tgtEl>
                                        <p:attrNameLst>
                                          <p:attrName>ppt_x</p:attrName>
                                        </p:attrNameLst>
                                      </p:cBhvr>
                                      <p:tavLst>
                                        <p:tav tm="0">
                                          <p:val>
                                            <p:strVal val="0-#ppt_w/2"/>
                                          </p:val>
                                        </p:tav>
                                        <p:tav tm="100000">
                                          <p:val>
                                            <p:strVal val="#ppt_x"/>
                                          </p:val>
                                        </p:tav>
                                      </p:tavLst>
                                    </p:anim>
                                    <p:anim calcmode="lin" valueType="num">
                                      <p:cBhvr additive="base">
                                        <p:cTn id="8" dur="10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000" fill="hold">
                                          <p:stCondLst>
                                            <p:cond delay="0"/>
                                          </p:stCondLst>
                                        </p:cTn>
                                        <p:tgtEl>
                                          <p:spTgt spid="6"/>
                                        </p:tgtEl>
                                        <p:attrNameLst>
                                          <p:attrName>style.visibility</p:attrName>
                                        </p:attrNameLst>
                                      </p:cBhvr>
                                      <p:to>
                                        <p:strVal val="visible"/>
                                      </p:to>
                                    </p:set>
                                    <p:anim calcmode="lin" valueType="num">
                                      <p:cBhvr additive="base">
                                        <p:cTn id="12" dur="1000" fill="hold"/>
                                        <p:tgtEl>
                                          <p:spTgt spid="6"/>
                                        </p:tgtEl>
                                        <p:attrNameLst>
                                          <p:attrName>ppt_x</p:attrName>
                                        </p:attrNameLst>
                                      </p:cBhvr>
                                      <p:tavLst>
                                        <p:tav tm="0">
                                          <p:val>
                                            <p:strVal val="0-#ppt_w/2"/>
                                          </p:val>
                                        </p:tav>
                                        <p:tav tm="100000">
                                          <p:val>
                                            <p:strVal val="#ppt_x"/>
                                          </p:val>
                                        </p:tav>
                                      </p:tavLst>
                                    </p:anim>
                                    <p:anim calcmode="lin" valueType="num">
                                      <p:cBhvr additive="base">
                                        <p:cTn id="13" dur="10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8" fill="hold" nodeType="afterEffect">
                                  <p:stCondLst>
                                    <p:cond delay="0"/>
                                  </p:stCondLst>
                                  <p:childTnLst>
                                    <p:set>
                                      <p:cBhvr>
                                        <p:cTn id="16" dur="1000" fill="hold">
                                          <p:stCondLst>
                                            <p:cond delay="0"/>
                                          </p:stCondLst>
                                        </p:cTn>
                                        <p:tgtEl>
                                          <p:spTgt spid="13"/>
                                        </p:tgtEl>
                                        <p:attrNameLst>
                                          <p:attrName>style.visibility</p:attrName>
                                        </p:attrNameLst>
                                      </p:cBhvr>
                                      <p:to>
                                        <p:strVal val="visible"/>
                                      </p:to>
                                    </p:set>
                                    <p:anim calcmode="lin" valueType="num">
                                      <p:cBhvr additive="base">
                                        <p:cTn id="17" dur="1000" fill="hold"/>
                                        <p:tgtEl>
                                          <p:spTgt spid="13"/>
                                        </p:tgtEl>
                                        <p:attrNameLst>
                                          <p:attrName>ppt_x</p:attrName>
                                        </p:attrNameLst>
                                      </p:cBhvr>
                                      <p:tavLst>
                                        <p:tav tm="0">
                                          <p:val>
                                            <p:strVal val="0-#ppt_w/2"/>
                                          </p:val>
                                        </p:tav>
                                        <p:tav tm="100000">
                                          <p:val>
                                            <p:strVal val="#ppt_x"/>
                                          </p:val>
                                        </p:tav>
                                      </p:tavLst>
                                    </p:anim>
                                    <p:anim calcmode="lin" valueType="num">
                                      <p:cBhvr additive="base">
                                        <p:cTn id="18" dur="100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3000"/>
                            </p:stCondLst>
                            <p:childTnLst>
                              <p:par>
                                <p:cTn id="20" presetID="2" presetClass="entr" presetSubtype="8" fill="hold" grpId="0" nodeType="afterEffect">
                                  <p:stCondLst>
                                    <p:cond delay="0"/>
                                  </p:stCondLst>
                                  <p:childTnLst>
                                    <p:set>
                                      <p:cBhvr>
                                        <p:cTn id="21" dur="1000" fill="hold">
                                          <p:stCondLst>
                                            <p:cond delay="0"/>
                                          </p:stCondLst>
                                        </p:cTn>
                                        <p:tgtEl>
                                          <p:spTgt spid="26"/>
                                        </p:tgtEl>
                                        <p:attrNameLst>
                                          <p:attrName>style.visibility</p:attrName>
                                        </p:attrNameLst>
                                      </p:cBhvr>
                                      <p:to>
                                        <p:strVal val="visible"/>
                                      </p:to>
                                    </p:set>
                                    <p:anim calcmode="lin" valueType="num">
                                      <p:cBhvr additive="base">
                                        <p:cTn id="22" dur="1000" fill="hold"/>
                                        <p:tgtEl>
                                          <p:spTgt spid="26"/>
                                        </p:tgtEl>
                                        <p:attrNameLst>
                                          <p:attrName>ppt_x</p:attrName>
                                        </p:attrNameLst>
                                      </p:cBhvr>
                                      <p:tavLst>
                                        <p:tav tm="0">
                                          <p:val>
                                            <p:strVal val="0-#ppt_w/2"/>
                                          </p:val>
                                        </p:tav>
                                        <p:tav tm="100000">
                                          <p:val>
                                            <p:strVal val="#ppt_x"/>
                                          </p:val>
                                        </p:tav>
                                      </p:tavLst>
                                    </p:anim>
                                    <p:anim calcmode="lin" valueType="num">
                                      <p:cBhvr additive="base">
                                        <p:cTn id="23" dur="1000" fill="hold"/>
                                        <p:tgtEl>
                                          <p:spTgt spid="26"/>
                                        </p:tgtEl>
                                        <p:attrNameLst>
                                          <p:attrName>ppt_y</p:attrName>
                                        </p:attrNameLst>
                                      </p:cBhvr>
                                      <p:tavLst>
                                        <p:tav tm="0">
                                          <p:val>
                                            <p:strVal val="#ppt_y"/>
                                          </p:val>
                                        </p:tav>
                                        <p:tav tm="100000">
                                          <p:val>
                                            <p:strVal val="#ppt_y"/>
                                          </p:val>
                                        </p:tav>
                                      </p:tavLst>
                                    </p:anim>
                                  </p:childTnLst>
                                </p:cTn>
                              </p:par>
                            </p:childTnLst>
                          </p:cTn>
                        </p:par>
                        <p:par>
                          <p:cTn id="24" fill="hold">
                            <p:stCondLst>
                              <p:cond delay="4000"/>
                            </p:stCondLst>
                            <p:childTnLst>
                              <p:par>
                                <p:cTn id="25" presetID="2" presetClass="entr" presetSubtype="8" fill="hold" nodeType="afterEffect">
                                  <p:stCondLst>
                                    <p:cond delay="0"/>
                                  </p:stCondLst>
                                  <p:childTnLst>
                                    <p:set>
                                      <p:cBhvr>
                                        <p:cTn id="26" dur="1000" fill="hold">
                                          <p:stCondLst>
                                            <p:cond delay="0"/>
                                          </p:stCondLst>
                                        </p:cTn>
                                        <p:tgtEl>
                                          <p:spTgt spid="14"/>
                                        </p:tgtEl>
                                        <p:attrNameLst>
                                          <p:attrName>style.visibility</p:attrName>
                                        </p:attrNameLst>
                                      </p:cBhvr>
                                      <p:to>
                                        <p:strVal val="visible"/>
                                      </p:to>
                                    </p:set>
                                    <p:anim calcmode="lin" valueType="num">
                                      <p:cBhvr additive="base">
                                        <p:cTn id="27" dur="1000" fill="hold"/>
                                        <p:tgtEl>
                                          <p:spTgt spid="14"/>
                                        </p:tgtEl>
                                        <p:attrNameLst>
                                          <p:attrName>ppt_x</p:attrName>
                                        </p:attrNameLst>
                                      </p:cBhvr>
                                      <p:tavLst>
                                        <p:tav tm="0">
                                          <p:val>
                                            <p:strVal val="0-#ppt_w/2"/>
                                          </p:val>
                                        </p:tav>
                                        <p:tav tm="100000">
                                          <p:val>
                                            <p:strVal val="#ppt_x"/>
                                          </p:val>
                                        </p:tav>
                                      </p:tavLst>
                                    </p:anim>
                                    <p:anim calcmode="lin" valueType="num">
                                      <p:cBhvr additive="base">
                                        <p:cTn id="28" dur="10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26"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310640"/>
            <a:ext cx="6863715" cy="4053205"/>
            <a:chOff x="0" y="1401692"/>
            <a:chExt cx="6863715" cy="5223728"/>
          </a:xfrm>
        </p:grpSpPr>
        <p:cxnSp>
          <p:nvCxnSpPr>
            <p:cNvPr id="3" name="直接连接符 2"/>
            <p:cNvCxnSpPr/>
            <p:nvPr/>
          </p:nvCxnSpPr>
          <p:spPr>
            <a:xfrm>
              <a:off x="0" y="2041368"/>
              <a:ext cx="2952000"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6" name="12"/>
            <p:cNvSpPr>
              <a:spLocks noChangeArrowheads="1"/>
            </p:cNvSpPr>
            <p:nvPr>
              <p:custDataLst>
                <p:tags r:id="rId1"/>
              </p:custDataLst>
            </p:nvPr>
          </p:nvSpPr>
          <p:spPr bwMode="auto">
            <a:xfrm>
              <a:off x="824865" y="3187402"/>
              <a:ext cx="6038850" cy="1784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7" tIns="0" rIns="0" bIns="0" anchor="t"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黑体" panose="02010609060101010101" charset="-122"/>
                  <a:ea typeface="黑体" panose="02010609060101010101" charset="-122"/>
                  <a:cs typeface="黑体" panose="02010609060101010101" charset="-122"/>
                </a:rPr>
                <a:t>任务一　对账</a:t>
              </a:r>
              <a:endParaRPr lang="zh-CN" altLang="en-US" sz="2000" spc="600" dirty="0" smtClean="0">
                <a:solidFill>
                  <a:schemeClr val="tx2"/>
                </a:solidFill>
                <a:latin typeface="黑体" panose="02010609060101010101" charset="-122"/>
                <a:ea typeface="黑体" panose="02010609060101010101" charset="-122"/>
                <a:cs typeface="黑体" panose="02010609060101010101"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黑体" panose="02010609060101010101" charset="-122"/>
                  <a:ea typeface="黑体" panose="02010609060101010101" charset="-122"/>
                  <a:cs typeface="黑体" panose="02010609060101010101" charset="-122"/>
                </a:rPr>
                <a:t>任务二　财产清查</a:t>
              </a:r>
              <a:endParaRPr lang="zh-CN" altLang="en-US" sz="2000" spc="600" dirty="0" smtClean="0">
                <a:solidFill>
                  <a:schemeClr val="tx2"/>
                </a:solidFill>
                <a:latin typeface="黑体" panose="02010609060101010101" charset="-122"/>
                <a:ea typeface="黑体" panose="02010609060101010101" charset="-122"/>
                <a:cs typeface="黑体" panose="02010609060101010101"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黑体" panose="02010609060101010101" charset="-122"/>
                  <a:ea typeface="黑体" panose="02010609060101010101" charset="-122"/>
                  <a:cs typeface="黑体" panose="02010609060101010101" charset="-122"/>
                </a:rPr>
                <a:t>任务三　结账</a:t>
              </a:r>
              <a:endParaRPr lang="zh-CN" altLang="en-US" sz="2000" spc="600" dirty="0" smtClean="0">
                <a:solidFill>
                  <a:schemeClr val="tx2"/>
                </a:solidFill>
                <a:latin typeface="黑体" panose="02010609060101010101" charset="-122"/>
                <a:ea typeface="黑体" panose="02010609060101010101" charset="-122"/>
                <a:cs typeface="黑体" panose="02010609060101010101" charset="-122"/>
              </a:endParaRPr>
            </a:p>
          </p:txBody>
        </p:sp>
        <p:sp>
          <p:nvSpPr>
            <p:cNvPr id="7" name="1"/>
            <p:cNvSpPr>
              <a:spLocks noChangeAspect="1"/>
            </p:cNvSpPr>
            <p:nvPr>
              <p:custDataLst>
                <p:tags r:id="rId2"/>
              </p:custDataLst>
            </p:nvPr>
          </p:nvSpPr>
          <p:spPr>
            <a:xfrm>
              <a:off x="2803015" y="1681368"/>
              <a:ext cx="720021" cy="720000"/>
            </a:xfrm>
            <a:prstGeom prst="diamond">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58" tIns="45729" rIns="91458" bIns="45729" rtlCol="0" anchor="ctr">
              <a:noAutofit/>
            </a:bodyPr>
            <a:lstStyle/>
            <a:p>
              <a:pPr algn="ctr"/>
              <a:endParaRPr lang="zh-CN" altLang="en-US" sz="2400" dirty="0">
                <a:solidFill>
                  <a:schemeClr val="bg1"/>
                </a:solidFill>
                <a:latin typeface="+mn-ea"/>
                <a:cs typeface="Arial Unicode MS" panose="020B0604020202020204" pitchFamily="34" charset="-122"/>
              </a:endParaRPr>
            </a:p>
          </p:txBody>
        </p:sp>
        <p:sp>
          <p:nvSpPr>
            <p:cNvPr id="8" name="1"/>
            <p:cNvSpPr txBox="1"/>
            <p:nvPr/>
          </p:nvSpPr>
          <p:spPr bwMode="auto">
            <a:xfrm>
              <a:off x="398187" y="1401692"/>
              <a:ext cx="2880000" cy="65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en-US" altLang="zh-CN" sz="4000" spc="300" dirty="0" smtClean="0">
                  <a:solidFill>
                    <a:schemeClr val="tx2"/>
                  </a:solidFill>
                  <a:latin typeface="+mn-ea"/>
                  <a:ea typeface="+mn-ea"/>
                </a:rPr>
                <a:t>Content</a:t>
              </a:r>
              <a:endParaRPr lang="en-US" altLang="zh-CN" sz="4000" spc="300" dirty="0">
                <a:solidFill>
                  <a:schemeClr val="tx2"/>
                </a:solidFill>
                <a:latin typeface="+mn-ea"/>
                <a:ea typeface="+mn-ea"/>
              </a:endParaRPr>
            </a:p>
          </p:txBody>
        </p:sp>
        <p:cxnSp>
          <p:nvCxnSpPr>
            <p:cNvPr id="9" name="直接连接符 8"/>
            <p:cNvCxnSpPr/>
            <p:nvPr/>
          </p:nvCxnSpPr>
          <p:spPr>
            <a:xfrm>
              <a:off x="825071" y="2485420"/>
              <a:ext cx="0" cy="414000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10" name="TextBox 4"/>
          <p:cNvSpPr txBox="1"/>
          <p:nvPr/>
        </p:nvSpPr>
        <p:spPr>
          <a:xfrm>
            <a:off x="6864047" y="2349794"/>
            <a:ext cx="792000" cy="2160000"/>
          </a:xfrm>
          <a:prstGeom prst="rect">
            <a:avLst/>
          </a:prstGeom>
          <a:solidFill>
            <a:schemeClr val="accent6"/>
          </a:solidFill>
        </p:spPr>
        <p:txBody>
          <a:bodyPr vert="eaVert" wrap="none" rtlCol="0" anchor="ctr" anchorCtr="1">
            <a:noAutofit/>
          </a:bodyPr>
          <a:lstStyle/>
          <a:p>
            <a:pPr algn="ctr"/>
            <a:r>
              <a:rPr lang="zh-CN" altLang="en-US" sz="4400" dirty="0" smtClean="0">
                <a:solidFill>
                  <a:schemeClr val="bg1"/>
                </a:solidFill>
                <a:latin typeface="黑体" panose="02010609060101010101" charset="-122"/>
                <a:ea typeface="黑体" panose="02010609060101010101" charset="-122"/>
              </a:rPr>
              <a:t>目 录</a:t>
            </a:r>
            <a:endParaRPr lang="zh-CN" altLang="en-US" sz="4400" dirty="0">
              <a:solidFill>
                <a:schemeClr val="bg1"/>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8117840" y="2230120"/>
            <a:ext cx="921385" cy="2399665"/>
          </a:xfrm>
          <a:prstGeom prst="rect">
            <a:avLst/>
          </a:prstGeom>
          <a:noFill/>
        </p:spPr>
        <p:txBody>
          <a:bodyPr vert="eaVert" wrap="square" rtlCol="0" anchor="t" anchorCtr="0">
            <a:spAutoFit/>
          </a:bodyPr>
          <a:p>
            <a:pPr algn="l"/>
            <a:r>
              <a:rPr lang="zh-CN" altLang="en-US" sz="4800" dirty="0">
                <a:solidFill>
                  <a:schemeClr val="tx2"/>
                </a:solidFill>
                <a:latin typeface="黑体" panose="02010609060101010101" charset="-122"/>
                <a:ea typeface="黑体" panose="02010609060101010101" charset="-122"/>
                <a:sym typeface="+mn-ea"/>
              </a:rPr>
              <a:t>对账</a:t>
            </a:r>
            <a:endParaRPr lang="zh-CN" altLang="en-US" sz="4800" dirty="0">
              <a:solidFill>
                <a:schemeClr val="tx2"/>
              </a:solidFill>
              <a:latin typeface="黑体" panose="02010609060101010101" charset="-122"/>
              <a:ea typeface="黑体" panose="02010609060101010101" charset="-122"/>
              <a:sym typeface="+mn-ea"/>
            </a:endParaRPr>
          </a:p>
        </p:txBody>
      </p:sp>
      <p:sp>
        <p:nvSpPr>
          <p:cNvPr id="4" name="文本框 3"/>
          <p:cNvSpPr txBox="1"/>
          <p:nvPr/>
        </p:nvSpPr>
        <p:spPr>
          <a:xfrm>
            <a:off x="7196455" y="1877060"/>
            <a:ext cx="3775710" cy="922020"/>
          </a:xfrm>
          <a:prstGeom prst="rect">
            <a:avLst/>
          </a:prstGeom>
          <a:noFill/>
        </p:spPr>
        <p:txBody>
          <a:bodyPr wrap="square" rtlCol="0">
            <a:spAutoFit/>
          </a:bodyPr>
          <a:p>
            <a:r>
              <a:rPr lang="zh-CN" altLang="en-US" sz="5400" b="1">
                <a:latin typeface="黑体" panose="02010609060101010101" charset="-122"/>
                <a:ea typeface="黑体" panose="02010609060101010101" charset="-122"/>
              </a:rPr>
              <a:t>任务一</a:t>
            </a:r>
            <a:endParaRPr lang="zh-CN" altLang="en-US" sz="5400" b="1">
              <a:latin typeface="黑体" panose="02010609060101010101" charset="-122"/>
              <a:ea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 name="Freeform 8"/>
          <p:cNvSpPr/>
          <p:nvPr/>
        </p:nvSpPr>
        <p:spPr bwMode="auto">
          <a:xfrm>
            <a:off x="3754967" y="2076655"/>
            <a:ext cx="1670051" cy="1620431"/>
          </a:xfrm>
          <a:prstGeom prst="ellipse">
            <a:avLst/>
          </a:prstGeom>
          <a:solidFill>
            <a:srgbClr val="2EA6EB"/>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33" name="Freeform 9"/>
          <p:cNvSpPr/>
          <p:nvPr/>
        </p:nvSpPr>
        <p:spPr bwMode="auto">
          <a:xfrm>
            <a:off x="5890685" y="3003065"/>
            <a:ext cx="1500716" cy="1449859"/>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34" name="Freeform 10"/>
          <p:cNvSpPr/>
          <p:nvPr/>
        </p:nvSpPr>
        <p:spPr bwMode="auto">
          <a:xfrm>
            <a:off x="7493000" y="3332733"/>
            <a:ext cx="865717" cy="838644"/>
          </a:xfrm>
          <a:prstGeom prst="ellipse">
            <a:avLst/>
          </a:prstGeom>
          <a:solidFill>
            <a:schemeClr val="accent2"/>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36" name="Freeform 12"/>
          <p:cNvSpPr/>
          <p:nvPr/>
        </p:nvSpPr>
        <p:spPr bwMode="auto">
          <a:xfrm>
            <a:off x="5530851" y="2159743"/>
            <a:ext cx="910167" cy="881287"/>
          </a:xfrm>
          <a:prstGeom prst="ellipse">
            <a:avLst/>
          </a:prstGeom>
          <a:solidFill>
            <a:srgbClr val="FE9B0C"/>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37" name="Freeform 13"/>
          <p:cNvSpPr/>
          <p:nvPr/>
        </p:nvSpPr>
        <p:spPr bwMode="auto">
          <a:xfrm>
            <a:off x="3365500" y="3709460"/>
            <a:ext cx="1153584" cy="1117600"/>
          </a:xfrm>
          <a:prstGeom prst="ellipse">
            <a:avLst/>
          </a:prstGeom>
          <a:solidFill>
            <a:srgbClr val="FDC01A"/>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grpSp>
        <p:nvGrpSpPr>
          <p:cNvPr id="38" name="Group 14"/>
          <p:cNvGrpSpPr/>
          <p:nvPr/>
        </p:nvGrpSpPr>
        <p:grpSpPr bwMode="auto">
          <a:xfrm>
            <a:off x="3774018" y="4096809"/>
            <a:ext cx="336549" cy="355600"/>
            <a:chOff x="0" y="0"/>
            <a:chExt cx="159" cy="168"/>
          </a:xfrm>
        </p:grpSpPr>
        <p:sp>
          <p:nvSpPr>
            <p:cNvPr id="39" name="Freeform 15"/>
            <p:cNvSpPr/>
            <p:nvPr/>
          </p:nvSpPr>
          <p:spPr bwMode="auto">
            <a:xfrm>
              <a:off x="127" y="40"/>
              <a:ext cx="13" cy="128"/>
            </a:xfrm>
            <a:custGeom>
              <a:avLst/>
              <a:gdLst>
                <a:gd name="T0" fmla="*/ 4 w 7"/>
                <a:gd name="T1" fmla="*/ 0 h 67"/>
                <a:gd name="T2" fmla="*/ 0 w 7"/>
                <a:gd name="T3" fmla="*/ 3 h 67"/>
                <a:gd name="T4" fmla="*/ 0 w 7"/>
                <a:gd name="T5" fmla="*/ 63 h 67"/>
                <a:gd name="T6" fmla="*/ 4 w 7"/>
                <a:gd name="T7" fmla="*/ 67 h 67"/>
                <a:gd name="T8" fmla="*/ 7 w 7"/>
                <a:gd name="T9" fmla="*/ 63 h 67"/>
                <a:gd name="T10" fmla="*/ 7 w 7"/>
                <a:gd name="T11" fmla="*/ 3 h 67"/>
                <a:gd name="T12" fmla="*/ 4 w 7"/>
                <a:gd name="T13" fmla="*/ 0 h 67"/>
              </a:gdLst>
              <a:ahLst/>
              <a:cxnLst>
                <a:cxn ang="0">
                  <a:pos x="T0" y="T1"/>
                </a:cxn>
                <a:cxn ang="0">
                  <a:pos x="T2" y="T3"/>
                </a:cxn>
                <a:cxn ang="0">
                  <a:pos x="T4" y="T5"/>
                </a:cxn>
                <a:cxn ang="0">
                  <a:pos x="T6" y="T7"/>
                </a:cxn>
                <a:cxn ang="0">
                  <a:pos x="T8" y="T9"/>
                </a:cxn>
                <a:cxn ang="0">
                  <a:pos x="T10" y="T11"/>
                </a:cxn>
                <a:cxn ang="0">
                  <a:pos x="T12" y="T13"/>
                </a:cxn>
              </a:cxnLst>
              <a:rect l="0" t="0" r="r" b="b"/>
              <a:pathLst>
                <a:path w="7" h="67">
                  <a:moveTo>
                    <a:pt x="4" y="0"/>
                  </a:moveTo>
                  <a:cubicBezTo>
                    <a:pt x="2" y="0"/>
                    <a:pt x="0" y="1"/>
                    <a:pt x="0" y="3"/>
                  </a:cubicBezTo>
                  <a:cubicBezTo>
                    <a:pt x="0" y="63"/>
                    <a:pt x="0" y="63"/>
                    <a:pt x="0" y="63"/>
                  </a:cubicBezTo>
                  <a:cubicBezTo>
                    <a:pt x="0" y="65"/>
                    <a:pt x="2" y="67"/>
                    <a:pt x="4" y="67"/>
                  </a:cubicBezTo>
                  <a:cubicBezTo>
                    <a:pt x="6" y="67"/>
                    <a:pt x="7" y="65"/>
                    <a:pt x="7" y="63"/>
                  </a:cubicBezTo>
                  <a:cubicBezTo>
                    <a:pt x="7" y="3"/>
                    <a:pt x="7" y="3"/>
                    <a:pt x="7" y="3"/>
                  </a:cubicBezTo>
                  <a:cubicBezTo>
                    <a:pt x="7" y="1"/>
                    <a:pt x="6" y="0"/>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40" name="Freeform 16"/>
            <p:cNvSpPr/>
            <p:nvPr/>
          </p:nvSpPr>
          <p:spPr bwMode="auto">
            <a:xfrm>
              <a:off x="146" y="61"/>
              <a:ext cx="13" cy="107"/>
            </a:xfrm>
            <a:custGeom>
              <a:avLst/>
              <a:gdLst>
                <a:gd name="T0" fmla="*/ 3 w 7"/>
                <a:gd name="T1" fmla="*/ 0 h 56"/>
                <a:gd name="T2" fmla="*/ 0 w 7"/>
                <a:gd name="T3" fmla="*/ 4 h 56"/>
                <a:gd name="T4" fmla="*/ 0 w 7"/>
                <a:gd name="T5" fmla="*/ 52 h 56"/>
                <a:gd name="T6" fmla="*/ 3 w 7"/>
                <a:gd name="T7" fmla="*/ 56 h 56"/>
                <a:gd name="T8" fmla="*/ 7 w 7"/>
                <a:gd name="T9" fmla="*/ 52 h 56"/>
                <a:gd name="T10" fmla="*/ 7 w 7"/>
                <a:gd name="T11" fmla="*/ 4 h 56"/>
                <a:gd name="T12" fmla="*/ 3 w 7"/>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7" h="56">
                  <a:moveTo>
                    <a:pt x="3" y="0"/>
                  </a:moveTo>
                  <a:cubicBezTo>
                    <a:pt x="1" y="0"/>
                    <a:pt x="0" y="2"/>
                    <a:pt x="0" y="4"/>
                  </a:cubicBezTo>
                  <a:cubicBezTo>
                    <a:pt x="0" y="52"/>
                    <a:pt x="0" y="52"/>
                    <a:pt x="0" y="52"/>
                  </a:cubicBezTo>
                  <a:cubicBezTo>
                    <a:pt x="0" y="54"/>
                    <a:pt x="1" y="56"/>
                    <a:pt x="3" y="56"/>
                  </a:cubicBezTo>
                  <a:cubicBezTo>
                    <a:pt x="5" y="56"/>
                    <a:pt x="7" y="54"/>
                    <a:pt x="7" y="52"/>
                  </a:cubicBezTo>
                  <a:cubicBezTo>
                    <a:pt x="7" y="4"/>
                    <a:pt x="7" y="4"/>
                    <a:pt x="7" y="4"/>
                  </a:cubicBezTo>
                  <a:cubicBezTo>
                    <a:pt x="7" y="2"/>
                    <a:pt x="5"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41" name="Freeform 17"/>
            <p:cNvSpPr/>
            <p:nvPr/>
          </p:nvSpPr>
          <p:spPr bwMode="auto">
            <a:xfrm>
              <a:off x="31" y="48"/>
              <a:ext cx="57" cy="15"/>
            </a:xfrm>
            <a:custGeom>
              <a:avLst/>
              <a:gdLst>
                <a:gd name="T0" fmla="*/ 27 w 30"/>
                <a:gd name="T1" fmla="*/ 0 h 8"/>
                <a:gd name="T2" fmla="*/ 4 w 30"/>
                <a:gd name="T3" fmla="*/ 0 h 8"/>
                <a:gd name="T4" fmla="*/ 0 w 30"/>
                <a:gd name="T5" fmla="*/ 4 h 8"/>
                <a:gd name="T6" fmla="*/ 4 w 30"/>
                <a:gd name="T7" fmla="*/ 8 h 8"/>
                <a:gd name="T8" fmla="*/ 27 w 30"/>
                <a:gd name="T9" fmla="*/ 8 h 8"/>
                <a:gd name="T10" fmla="*/ 30 w 30"/>
                <a:gd name="T11" fmla="*/ 4 h 8"/>
                <a:gd name="T12" fmla="*/ 27 w 30"/>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30" h="8">
                  <a:moveTo>
                    <a:pt x="27" y="0"/>
                  </a:moveTo>
                  <a:cubicBezTo>
                    <a:pt x="4" y="0"/>
                    <a:pt x="4" y="0"/>
                    <a:pt x="4" y="0"/>
                  </a:cubicBezTo>
                  <a:cubicBezTo>
                    <a:pt x="2" y="0"/>
                    <a:pt x="0" y="2"/>
                    <a:pt x="0" y="4"/>
                  </a:cubicBezTo>
                  <a:cubicBezTo>
                    <a:pt x="0" y="6"/>
                    <a:pt x="2" y="8"/>
                    <a:pt x="4" y="8"/>
                  </a:cubicBezTo>
                  <a:cubicBezTo>
                    <a:pt x="27" y="8"/>
                    <a:pt x="27" y="8"/>
                    <a:pt x="27" y="8"/>
                  </a:cubicBezTo>
                  <a:cubicBezTo>
                    <a:pt x="29" y="8"/>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42" name="Freeform 18"/>
            <p:cNvSpPr/>
            <p:nvPr/>
          </p:nvSpPr>
          <p:spPr bwMode="auto">
            <a:xfrm>
              <a:off x="31" y="77"/>
              <a:ext cx="57" cy="13"/>
            </a:xfrm>
            <a:custGeom>
              <a:avLst/>
              <a:gdLst>
                <a:gd name="T0" fmla="*/ 27 w 30"/>
                <a:gd name="T1" fmla="*/ 0 h 7"/>
                <a:gd name="T2" fmla="*/ 4 w 30"/>
                <a:gd name="T3" fmla="*/ 0 h 7"/>
                <a:gd name="T4" fmla="*/ 0 w 30"/>
                <a:gd name="T5" fmla="*/ 4 h 7"/>
                <a:gd name="T6" fmla="*/ 4 w 30"/>
                <a:gd name="T7" fmla="*/ 7 h 7"/>
                <a:gd name="T8" fmla="*/ 27 w 30"/>
                <a:gd name="T9" fmla="*/ 7 h 7"/>
                <a:gd name="T10" fmla="*/ 30 w 30"/>
                <a:gd name="T11" fmla="*/ 4 h 7"/>
                <a:gd name="T12" fmla="*/ 27 w 30"/>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30" h="7">
                  <a:moveTo>
                    <a:pt x="27" y="0"/>
                  </a:moveTo>
                  <a:cubicBezTo>
                    <a:pt x="4" y="0"/>
                    <a:pt x="4" y="0"/>
                    <a:pt x="4" y="0"/>
                  </a:cubicBezTo>
                  <a:cubicBezTo>
                    <a:pt x="2" y="0"/>
                    <a:pt x="0" y="2"/>
                    <a:pt x="0" y="4"/>
                  </a:cubicBezTo>
                  <a:cubicBezTo>
                    <a:pt x="0" y="6"/>
                    <a:pt x="2" y="7"/>
                    <a:pt x="4" y="7"/>
                  </a:cubicBezTo>
                  <a:cubicBezTo>
                    <a:pt x="27" y="7"/>
                    <a:pt x="27" y="7"/>
                    <a:pt x="27" y="7"/>
                  </a:cubicBezTo>
                  <a:cubicBezTo>
                    <a:pt x="29" y="7"/>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43" name="Freeform 19"/>
            <p:cNvSpPr/>
            <p:nvPr/>
          </p:nvSpPr>
          <p:spPr bwMode="auto">
            <a:xfrm>
              <a:off x="31" y="105"/>
              <a:ext cx="44" cy="14"/>
            </a:xfrm>
            <a:custGeom>
              <a:avLst/>
              <a:gdLst>
                <a:gd name="T0" fmla="*/ 19 w 23"/>
                <a:gd name="T1" fmla="*/ 0 h 7"/>
                <a:gd name="T2" fmla="*/ 4 w 23"/>
                <a:gd name="T3" fmla="*/ 0 h 7"/>
                <a:gd name="T4" fmla="*/ 0 w 23"/>
                <a:gd name="T5" fmla="*/ 3 h 7"/>
                <a:gd name="T6" fmla="*/ 4 w 23"/>
                <a:gd name="T7" fmla="*/ 7 h 7"/>
                <a:gd name="T8" fmla="*/ 19 w 23"/>
                <a:gd name="T9" fmla="*/ 7 h 7"/>
                <a:gd name="T10" fmla="*/ 23 w 23"/>
                <a:gd name="T11" fmla="*/ 3 h 7"/>
                <a:gd name="T12" fmla="*/ 19 w 23"/>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3" h="7">
                  <a:moveTo>
                    <a:pt x="19" y="0"/>
                  </a:moveTo>
                  <a:cubicBezTo>
                    <a:pt x="4" y="0"/>
                    <a:pt x="4" y="0"/>
                    <a:pt x="4" y="0"/>
                  </a:cubicBezTo>
                  <a:cubicBezTo>
                    <a:pt x="2" y="0"/>
                    <a:pt x="0" y="1"/>
                    <a:pt x="0" y="3"/>
                  </a:cubicBezTo>
                  <a:cubicBezTo>
                    <a:pt x="0" y="5"/>
                    <a:pt x="2" y="7"/>
                    <a:pt x="4" y="7"/>
                  </a:cubicBezTo>
                  <a:cubicBezTo>
                    <a:pt x="19" y="7"/>
                    <a:pt x="19" y="7"/>
                    <a:pt x="19" y="7"/>
                  </a:cubicBezTo>
                  <a:cubicBezTo>
                    <a:pt x="22" y="7"/>
                    <a:pt x="23" y="5"/>
                    <a:pt x="23" y="3"/>
                  </a:cubicBezTo>
                  <a:cubicBezTo>
                    <a:pt x="23" y="1"/>
                    <a:pt x="22" y="0"/>
                    <a:pt x="1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48" name="Freeform 20"/>
            <p:cNvSpPr>
              <a:spLocks noEditPoints="1"/>
            </p:cNvSpPr>
            <p:nvPr/>
          </p:nvSpPr>
          <p:spPr bwMode="auto">
            <a:xfrm>
              <a:off x="0" y="0"/>
              <a:ext cx="121" cy="168"/>
            </a:xfrm>
            <a:custGeom>
              <a:avLst/>
              <a:gdLst>
                <a:gd name="T0" fmla="*/ 55 w 63"/>
                <a:gd name="T1" fmla="*/ 0 h 88"/>
                <a:gd name="T2" fmla="*/ 9 w 63"/>
                <a:gd name="T3" fmla="*/ 0 h 88"/>
                <a:gd name="T4" fmla="*/ 0 w 63"/>
                <a:gd name="T5" fmla="*/ 8 h 88"/>
                <a:gd name="T6" fmla="*/ 0 w 63"/>
                <a:gd name="T7" fmla="*/ 79 h 88"/>
                <a:gd name="T8" fmla="*/ 9 w 63"/>
                <a:gd name="T9" fmla="*/ 88 h 88"/>
                <a:gd name="T10" fmla="*/ 55 w 63"/>
                <a:gd name="T11" fmla="*/ 88 h 88"/>
                <a:gd name="T12" fmla="*/ 63 w 63"/>
                <a:gd name="T13" fmla="*/ 79 h 88"/>
                <a:gd name="T14" fmla="*/ 63 w 63"/>
                <a:gd name="T15" fmla="*/ 8 h 88"/>
                <a:gd name="T16" fmla="*/ 55 w 63"/>
                <a:gd name="T17" fmla="*/ 0 h 88"/>
                <a:gd name="T18" fmla="*/ 55 w 63"/>
                <a:gd name="T19" fmla="*/ 79 h 88"/>
                <a:gd name="T20" fmla="*/ 55 w 63"/>
                <a:gd name="T21" fmla="*/ 80 h 88"/>
                <a:gd name="T22" fmla="*/ 9 w 63"/>
                <a:gd name="T23" fmla="*/ 80 h 88"/>
                <a:gd name="T24" fmla="*/ 8 w 63"/>
                <a:gd name="T25" fmla="*/ 79 h 88"/>
                <a:gd name="T26" fmla="*/ 8 w 63"/>
                <a:gd name="T27" fmla="*/ 8 h 88"/>
                <a:gd name="T28" fmla="*/ 9 w 63"/>
                <a:gd name="T29" fmla="*/ 7 h 88"/>
                <a:gd name="T30" fmla="*/ 55 w 63"/>
                <a:gd name="T31" fmla="*/ 7 h 88"/>
                <a:gd name="T32" fmla="*/ 55 w 63"/>
                <a:gd name="T33" fmla="*/ 8 h 88"/>
                <a:gd name="T34" fmla="*/ 55 w 63"/>
                <a:gd name="T35" fmla="*/ 7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 h="88">
                  <a:moveTo>
                    <a:pt x="55" y="0"/>
                  </a:moveTo>
                  <a:cubicBezTo>
                    <a:pt x="9" y="0"/>
                    <a:pt x="9" y="0"/>
                    <a:pt x="9" y="0"/>
                  </a:cubicBezTo>
                  <a:cubicBezTo>
                    <a:pt x="4" y="0"/>
                    <a:pt x="0" y="3"/>
                    <a:pt x="0" y="8"/>
                  </a:cubicBezTo>
                  <a:cubicBezTo>
                    <a:pt x="0" y="79"/>
                    <a:pt x="0" y="79"/>
                    <a:pt x="0" y="79"/>
                  </a:cubicBezTo>
                  <a:cubicBezTo>
                    <a:pt x="0" y="84"/>
                    <a:pt x="4" y="88"/>
                    <a:pt x="9" y="88"/>
                  </a:cubicBezTo>
                  <a:cubicBezTo>
                    <a:pt x="55" y="88"/>
                    <a:pt x="55" y="88"/>
                    <a:pt x="55" y="88"/>
                  </a:cubicBezTo>
                  <a:cubicBezTo>
                    <a:pt x="59" y="88"/>
                    <a:pt x="63" y="84"/>
                    <a:pt x="63" y="79"/>
                  </a:cubicBezTo>
                  <a:cubicBezTo>
                    <a:pt x="63" y="8"/>
                    <a:pt x="63" y="8"/>
                    <a:pt x="63" y="8"/>
                  </a:cubicBezTo>
                  <a:cubicBezTo>
                    <a:pt x="63" y="3"/>
                    <a:pt x="59" y="0"/>
                    <a:pt x="55" y="0"/>
                  </a:cubicBezTo>
                  <a:close/>
                  <a:moveTo>
                    <a:pt x="55" y="79"/>
                  </a:moveTo>
                  <a:cubicBezTo>
                    <a:pt x="55" y="80"/>
                    <a:pt x="55" y="80"/>
                    <a:pt x="55" y="80"/>
                  </a:cubicBezTo>
                  <a:cubicBezTo>
                    <a:pt x="9" y="80"/>
                    <a:pt x="9" y="80"/>
                    <a:pt x="9" y="80"/>
                  </a:cubicBezTo>
                  <a:cubicBezTo>
                    <a:pt x="8" y="80"/>
                    <a:pt x="8" y="80"/>
                    <a:pt x="8" y="79"/>
                  </a:cubicBezTo>
                  <a:cubicBezTo>
                    <a:pt x="8" y="8"/>
                    <a:pt x="8" y="8"/>
                    <a:pt x="8" y="8"/>
                  </a:cubicBezTo>
                  <a:cubicBezTo>
                    <a:pt x="8" y="8"/>
                    <a:pt x="8" y="7"/>
                    <a:pt x="9" y="7"/>
                  </a:cubicBezTo>
                  <a:cubicBezTo>
                    <a:pt x="55" y="7"/>
                    <a:pt x="55" y="7"/>
                    <a:pt x="55" y="7"/>
                  </a:cubicBezTo>
                  <a:cubicBezTo>
                    <a:pt x="55" y="7"/>
                    <a:pt x="55" y="8"/>
                    <a:pt x="55" y="8"/>
                  </a:cubicBezTo>
                  <a:lnTo>
                    <a:pt x="55" y="7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grpSp>
      <p:grpSp>
        <p:nvGrpSpPr>
          <p:cNvPr id="52" name="Group 24"/>
          <p:cNvGrpSpPr/>
          <p:nvPr/>
        </p:nvGrpSpPr>
        <p:grpSpPr bwMode="auto">
          <a:xfrm>
            <a:off x="7787218" y="3576109"/>
            <a:ext cx="275167" cy="355600"/>
            <a:chOff x="0" y="0"/>
            <a:chExt cx="130" cy="168"/>
          </a:xfrm>
        </p:grpSpPr>
        <p:sp>
          <p:nvSpPr>
            <p:cNvPr id="54" name="Freeform 25"/>
            <p:cNvSpPr/>
            <p:nvPr/>
          </p:nvSpPr>
          <p:spPr bwMode="auto">
            <a:xfrm>
              <a:off x="0" y="0"/>
              <a:ext cx="130" cy="168"/>
            </a:xfrm>
            <a:custGeom>
              <a:avLst/>
              <a:gdLst>
                <a:gd name="T0" fmla="*/ 15 w 68"/>
                <a:gd name="T1" fmla="*/ 81 h 88"/>
                <a:gd name="T2" fmla="*/ 8 w 68"/>
                <a:gd name="T3" fmla="*/ 81 h 88"/>
                <a:gd name="T4" fmla="*/ 8 w 68"/>
                <a:gd name="T5" fmla="*/ 8 h 88"/>
                <a:gd name="T6" fmla="*/ 65 w 68"/>
                <a:gd name="T7" fmla="*/ 8 h 88"/>
                <a:gd name="T8" fmla="*/ 68 w 68"/>
                <a:gd name="T9" fmla="*/ 4 h 88"/>
                <a:gd name="T10" fmla="*/ 65 w 68"/>
                <a:gd name="T11" fmla="*/ 0 h 88"/>
                <a:gd name="T12" fmla="*/ 4 w 68"/>
                <a:gd name="T13" fmla="*/ 0 h 88"/>
                <a:gd name="T14" fmla="*/ 0 w 68"/>
                <a:gd name="T15" fmla="*/ 4 h 88"/>
                <a:gd name="T16" fmla="*/ 0 w 68"/>
                <a:gd name="T17" fmla="*/ 84 h 88"/>
                <a:gd name="T18" fmla="*/ 4 w 68"/>
                <a:gd name="T19" fmla="*/ 88 h 88"/>
                <a:gd name="T20" fmla="*/ 15 w 68"/>
                <a:gd name="T21" fmla="*/ 88 h 88"/>
                <a:gd name="T22" fmla="*/ 19 w 68"/>
                <a:gd name="T23" fmla="*/ 84 h 88"/>
                <a:gd name="T24" fmla="*/ 15 w 68"/>
                <a:gd name="T25" fmla="*/ 8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88">
                  <a:moveTo>
                    <a:pt x="15" y="81"/>
                  </a:moveTo>
                  <a:cubicBezTo>
                    <a:pt x="8" y="81"/>
                    <a:pt x="8" y="81"/>
                    <a:pt x="8" y="81"/>
                  </a:cubicBezTo>
                  <a:cubicBezTo>
                    <a:pt x="8" y="8"/>
                    <a:pt x="8" y="8"/>
                    <a:pt x="8" y="8"/>
                  </a:cubicBezTo>
                  <a:cubicBezTo>
                    <a:pt x="65" y="8"/>
                    <a:pt x="65" y="8"/>
                    <a:pt x="65" y="8"/>
                  </a:cubicBezTo>
                  <a:cubicBezTo>
                    <a:pt x="67" y="8"/>
                    <a:pt x="68" y="6"/>
                    <a:pt x="68" y="4"/>
                  </a:cubicBezTo>
                  <a:cubicBezTo>
                    <a:pt x="68" y="2"/>
                    <a:pt x="67" y="0"/>
                    <a:pt x="65" y="0"/>
                  </a:cubicBezTo>
                  <a:cubicBezTo>
                    <a:pt x="4" y="0"/>
                    <a:pt x="4" y="0"/>
                    <a:pt x="4" y="0"/>
                  </a:cubicBezTo>
                  <a:cubicBezTo>
                    <a:pt x="2" y="0"/>
                    <a:pt x="0" y="2"/>
                    <a:pt x="0" y="4"/>
                  </a:cubicBezTo>
                  <a:cubicBezTo>
                    <a:pt x="0" y="84"/>
                    <a:pt x="0" y="84"/>
                    <a:pt x="0" y="84"/>
                  </a:cubicBezTo>
                  <a:cubicBezTo>
                    <a:pt x="0" y="87"/>
                    <a:pt x="2" y="88"/>
                    <a:pt x="4" y="88"/>
                  </a:cubicBezTo>
                  <a:cubicBezTo>
                    <a:pt x="15" y="88"/>
                    <a:pt x="15" y="88"/>
                    <a:pt x="15" y="88"/>
                  </a:cubicBezTo>
                  <a:cubicBezTo>
                    <a:pt x="17" y="88"/>
                    <a:pt x="19" y="87"/>
                    <a:pt x="19" y="84"/>
                  </a:cubicBezTo>
                  <a:cubicBezTo>
                    <a:pt x="19" y="82"/>
                    <a:pt x="17" y="81"/>
                    <a:pt x="15"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55" name="Freeform 26"/>
            <p:cNvSpPr/>
            <p:nvPr/>
          </p:nvSpPr>
          <p:spPr bwMode="auto">
            <a:xfrm>
              <a:off x="83" y="99"/>
              <a:ext cx="47" cy="69"/>
            </a:xfrm>
            <a:custGeom>
              <a:avLst/>
              <a:gdLst>
                <a:gd name="T0" fmla="*/ 22 w 25"/>
                <a:gd name="T1" fmla="*/ 0 h 36"/>
                <a:gd name="T2" fmla="*/ 18 w 25"/>
                <a:gd name="T3" fmla="*/ 4 h 36"/>
                <a:gd name="T4" fmla="*/ 18 w 25"/>
                <a:gd name="T5" fmla="*/ 29 h 36"/>
                <a:gd name="T6" fmla="*/ 4 w 25"/>
                <a:gd name="T7" fmla="*/ 29 h 36"/>
                <a:gd name="T8" fmla="*/ 0 w 25"/>
                <a:gd name="T9" fmla="*/ 32 h 36"/>
                <a:gd name="T10" fmla="*/ 4 w 25"/>
                <a:gd name="T11" fmla="*/ 36 h 36"/>
                <a:gd name="T12" fmla="*/ 22 w 25"/>
                <a:gd name="T13" fmla="*/ 36 h 36"/>
                <a:gd name="T14" fmla="*/ 24 w 25"/>
                <a:gd name="T15" fmla="*/ 35 h 36"/>
                <a:gd name="T16" fmla="*/ 25 w 25"/>
                <a:gd name="T17" fmla="*/ 32 h 36"/>
                <a:gd name="T18" fmla="*/ 25 w 25"/>
                <a:gd name="T19" fmla="*/ 4 h 36"/>
                <a:gd name="T20" fmla="*/ 22 w 25"/>
                <a:gd name="T2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36">
                  <a:moveTo>
                    <a:pt x="22" y="0"/>
                  </a:moveTo>
                  <a:cubicBezTo>
                    <a:pt x="20" y="0"/>
                    <a:pt x="18" y="1"/>
                    <a:pt x="18" y="4"/>
                  </a:cubicBezTo>
                  <a:cubicBezTo>
                    <a:pt x="18" y="29"/>
                    <a:pt x="18" y="29"/>
                    <a:pt x="18" y="29"/>
                  </a:cubicBezTo>
                  <a:cubicBezTo>
                    <a:pt x="4" y="29"/>
                    <a:pt x="4" y="29"/>
                    <a:pt x="4" y="29"/>
                  </a:cubicBezTo>
                  <a:cubicBezTo>
                    <a:pt x="2" y="29"/>
                    <a:pt x="0" y="30"/>
                    <a:pt x="0" y="32"/>
                  </a:cubicBezTo>
                  <a:cubicBezTo>
                    <a:pt x="0" y="35"/>
                    <a:pt x="2" y="36"/>
                    <a:pt x="4" y="36"/>
                  </a:cubicBezTo>
                  <a:cubicBezTo>
                    <a:pt x="22" y="36"/>
                    <a:pt x="22" y="36"/>
                    <a:pt x="22" y="36"/>
                  </a:cubicBezTo>
                  <a:cubicBezTo>
                    <a:pt x="23" y="36"/>
                    <a:pt x="24" y="36"/>
                    <a:pt x="24" y="35"/>
                  </a:cubicBezTo>
                  <a:cubicBezTo>
                    <a:pt x="25" y="34"/>
                    <a:pt x="25" y="33"/>
                    <a:pt x="25" y="32"/>
                  </a:cubicBezTo>
                  <a:cubicBezTo>
                    <a:pt x="25" y="4"/>
                    <a:pt x="25" y="4"/>
                    <a:pt x="25" y="4"/>
                  </a:cubicBezTo>
                  <a:cubicBezTo>
                    <a:pt x="25" y="1"/>
                    <a:pt x="24" y="0"/>
                    <a:pt x="2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57" name="Freeform 27"/>
            <p:cNvSpPr>
              <a:spLocks noEditPoints="1"/>
            </p:cNvSpPr>
            <p:nvPr/>
          </p:nvSpPr>
          <p:spPr bwMode="auto">
            <a:xfrm>
              <a:off x="48" y="36"/>
              <a:ext cx="80" cy="119"/>
            </a:xfrm>
            <a:custGeom>
              <a:avLst/>
              <a:gdLst>
                <a:gd name="T0" fmla="*/ 37 w 42"/>
                <a:gd name="T1" fmla="*/ 1 h 62"/>
                <a:gd name="T2" fmla="*/ 32 w 42"/>
                <a:gd name="T3" fmla="*/ 0 h 62"/>
                <a:gd name="T4" fmla="*/ 24 w 42"/>
                <a:gd name="T5" fmla="*/ 4 h 62"/>
                <a:gd name="T6" fmla="*/ 0 w 42"/>
                <a:gd name="T7" fmla="*/ 46 h 62"/>
                <a:gd name="T8" fmla="*/ 0 w 42"/>
                <a:gd name="T9" fmla="*/ 48 h 62"/>
                <a:gd name="T10" fmla="*/ 0 w 42"/>
                <a:gd name="T11" fmla="*/ 58 h 62"/>
                <a:gd name="T12" fmla="*/ 2 w 42"/>
                <a:gd name="T13" fmla="*/ 61 h 62"/>
                <a:gd name="T14" fmla="*/ 4 w 42"/>
                <a:gd name="T15" fmla="*/ 62 h 62"/>
                <a:gd name="T16" fmla="*/ 5 w 42"/>
                <a:gd name="T17" fmla="*/ 61 h 62"/>
                <a:gd name="T18" fmla="*/ 14 w 42"/>
                <a:gd name="T19" fmla="*/ 57 h 62"/>
                <a:gd name="T20" fmla="*/ 15 w 42"/>
                <a:gd name="T21" fmla="*/ 55 h 62"/>
                <a:gd name="T22" fmla="*/ 40 w 42"/>
                <a:gd name="T23" fmla="*/ 13 h 62"/>
                <a:gd name="T24" fmla="*/ 37 w 42"/>
                <a:gd name="T25" fmla="*/ 1 h 62"/>
                <a:gd name="T26" fmla="*/ 33 w 42"/>
                <a:gd name="T27" fmla="*/ 9 h 62"/>
                <a:gd name="T28" fmla="*/ 9 w 42"/>
                <a:gd name="T29" fmla="*/ 50 h 62"/>
                <a:gd name="T30" fmla="*/ 7 w 42"/>
                <a:gd name="T31" fmla="*/ 52 h 62"/>
                <a:gd name="T32" fmla="*/ 7 w 42"/>
                <a:gd name="T33" fmla="*/ 49 h 62"/>
                <a:gd name="T34" fmla="*/ 31 w 42"/>
                <a:gd name="T35" fmla="*/ 8 h 62"/>
                <a:gd name="T36" fmla="*/ 33 w 42"/>
                <a:gd name="T37" fmla="*/ 7 h 62"/>
                <a:gd name="T38" fmla="*/ 33 w 42"/>
                <a:gd name="T39" fmla="*/ 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 h="62">
                  <a:moveTo>
                    <a:pt x="37" y="1"/>
                  </a:moveTo>
                  <a:cubicBezTo>
                    <a:pt x="35" y="0"/>
                    <a:pt x="34" y="0"/>
                    <a:pt x="32" y="0"/>
                  </a:cubicBezTo>
                  <a:cubicBezTo>
                    <a:pt x="29" y="0"/>
                    <a:pt x="26" y="1"/>
                    <a:pt x="24" y="4"/>
                  </a:cubicBezTo>
                  <a:cubicBezTo>
                    <a:pt x="0" y="46"/>
                    <a:pt x="0" y="46"/>
                    <a:pt x="0" y="46"/>
                  </a:cubicBezTo>
                  <a:cubicBezTo>
                    <a:pt x="0" y="47"/>
                    <a:pt x="0" y="48"/>
                    <a:pt x="0" y="48"/>
                  </a:cubicBezTo>
                  <a:cubicBezTo>
                    <a:pt x="0" y="58"/>
                    <a:pt x="0" y="58"/>
                    <a:pt x="0" y="58"/>
                  </a:cubicBezTo>
                  <a:cubicBezTo>
                    <a:pt x="0" y="59"/>
                    <a:pt x="1" y="60"/>
                    <a:pt x="2" y="61"/>
                  </a:cubicBezTo>
                  <a:cubicBezTo>
                    <a:pt x="2" y="61"/>
                    <a:pt x="3" y="62"/>
                    <a:pt x="4" y="62"/>
                  </a:cubicBezTo>
                  <a:cubicBezTo>
                    <a:pt x="4" y="62"/>
                    <a:pt x="5" y="61"/>
                    <a:pt x="5" y="61"/>
                  </a:cubicBezTo>
                  <a:cubicBezTo>
                    <a:pt x="14" y="57"/>
                    <a:pt x="14" y="57"/>
                    <a:pt x="14" y="57"/>
                  </a:cubicBezTo>
                  <a:cubicBezTo>
                    <a:pt x="15" y="56"/>
                    <a:pt x="15" y="56"/>
                    <a:pt x="15" y="55"/>
                  </a:cubicBezTo>
                  <a:cubicBezTo>
                    <a:pt x="40" y="13"/>
                    <a:pt x="40" y="13"/>
                    <a:pt x="40" y="13"/>
                  </a:cubicBezTo>
                  <a:cubicBezTo>
                    <a:pt x="42" y="9"/>
                    <a:pt x="41" y="3"/>
                    <a:pt x="37" y="1"/>
                  </a:cubicBezTo>
                  <a:close/>
                  <a:moveTo>
                    <a:pt x="33" y="9"/>
                  </a:moveTo>
                  <a:cubicBezTo>
                    <a:pt x="9" y="50"/>
                    <a:pt x="9" y="50"/>
                    <a:pt x="9" y="50"/>
                  </a:cubicBezTo>
                  <a:cubicBezTo>
                    <a:pt x="7" y="52"/>
                    <a:pt x="7" y="52"/>
                    <a:pt x="7" y="52"/>
                  </a:cubicBezTo>
                  <a:cubicBezTo>
                    <a:pt x="7" y="49"/>
                    <a:pt x="7" y="49"/>
                    <a:pt x="7" y="49"/>
                  </a:cubicBezTo>
                  <a:cubicBezTo>
                    <a:pt x="31" y="8"/>
                    <a:pt x="31" y="8"/>
                    <a:pt x="31" y="8"/>
                  </a:cubicBezTo>
                  <a:cubicBezTo>
                    <a:pt x="31" y="7"/>
                    <a:pt x="32" y="7"/>
                    <a:pt x="33" y="7"/>
                  </a:cubicBezTo>
                  <a:cubicBezTo>
                    <a:pt x="33" y="8"/>
                    <a:pt x="34" y="9"/>
                    <a:pt x="33"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58" name="Freeform 28"/>
            <p:cNvSpPr/>
            <p:nvPr/>
          </p:nvSpPr>
          <p:spPr bwMode="auto">
            <a:xfrm>
              <a:off x="25" y="48"/>
              <a:ext cx="50" cy="15"/>
            </a:xfrm>
            <a:custGeom>
              <a:avLst/>
              <a:gdLst>
                <a:gd name="T0" fmla="*/ 26 w 26"/>
                <a:gd name="T1" fmla="*/ 4 h 8"/>
                <a:gd name="T2" fmla="*/ 23 w 26"/>
                <a:gd name="T3" fmla="*/ 0 h 8"/>
                <a:gd name="T4" fmla="*/ 4 w 26"/>
                <a:gd name="T5" fmla="*/ 0 h 8"/>
                <a:gd name="T6" fmla="*/ 0 w 26"/>
                <a:gd name="T7" fmla="*/ 4 h 8"/>
                <a:gd name="T8" fmla="*/ 4 w 26"/>
                <a:gd name="T9" fmla="*/ 8 h 8"/>
                <a:gd name="T10" fmla="*/ 23 w 26"/>
                <a:gd name="T11" fmla="*/ 8 h 8"/>
                <a:gd name="T12" fmla="*/ 26 w 26"/>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26" h="8">
                  <a:moveTo>
                    <a:pt x="26" y="4"/>
                  </a:moveTo>
                  <a:cubicBezTo>
                    <a:pt x="26" y="2"/>
                    <a:pt x="25" y="0"/>
                    <a:pt x="23" y="0"/>
                  </a:cubicBezTo>
                  <a:cubicBezTo>
                    <a:pt x="4" y="0"/>
                    <a:pt x="4" y="0"/>
                    <a:pt x="4" y="0"/>
                  </a:cubicBezTo>
                  <a:cubicBezTo>
                    <a:pt x="2" y="0"/>
                    <a:pt x="0" y="2"/>
                    <a:pt x="0" y="4"/>
                  </a:cubicBezTo>
                  <a:cubicBezTo>
                    <a:pt x="0" y="6"/>
                    <a:pt x="2" y="8"/>
                    <a:pt x="4" y="8"/>
                  </a:cubicBezTo>
                  <a:cubicBezTo>
                    <a:pt x="23" y="8"/>
                    <a:pt x="23" y="8"/>
                    <a:pt x="23" y="8"/>
                  </a:cubicBezTo>
                  <a:cubicBezTo>
                    <a:pt x="25" y="8"/>
                    <a:pt x="26" y="6"/>
                    <a:pt x="26"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59" name="Freeform 29"/>
            <p:cNvSpPr/>
            <p:nvPr/>
          </p:nvSpPr>
          <p:spPr bwMode="auto">
            <a:xfrm>
              <a:off x="25" y="76"/>
              <a:ext cx="33" cy="15"/>
            </a:xfrm>
            <a:custGeom>
              <a:avLst/>
              <a:gdLst>
                <a:gd name="T0" fmla="*/ 4 w 17"/>
                <a:gd name="T1" fmla="*/ 0 h 8"/>
                <a:gd name="T2" fmla="*/ 0 w 17"/>
                <a:gd name="T3" fmla="*/ 4 h 8"/>
                <a:gd name="T4" fmla="*/ 4 w 17"/>
                <a:gd name="T5" fmla="*/ 8 h 8"/>
                <a:gd name="T6" fmla="*/ 13 w 17"/>
                <a:gd name="T7" fmla="*/ 8 h 8"/>
                <a:gd name="T8" fmla="*/ 17 w 17"/>
                <a:gd name="T9" fmla="*/ 4 h 8"/>
                <a:gd name="T10" fmla="*/ 13 w 17"/>
                <a:gd name="T11" fmla="*/ 0 h 8"/>
                <a:gd name="T12" fmla="*/ 4 w 17"/>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7" h="8">
                  <a:moveTo>
                    <a:pt x="4" y="0"/>
                  </a:moveTo>
                  <a:cubicBezTo>
                    <a:pt x="2" y="0"/>
                    <a:pt x="0" y="2"/>
                    <a:pt x="0" y="4"/>
                  </a:cubicBezTo>
                  <a:cubicBezTo>
                    <a:pt x="0" y="6"/>
                    <a:pt x="2" y="8"/>
                    <a:pt x="4" y="8"/>
                  </a:cubicBezTo>
                  <a:cubicBezTo>
                    <a:pt x="13" y="8"/>
                    <a:pt x="13" y="8"/>
                    <a:pt x="13" y="8"/>
                  </a:cubicBezTo>
                  <a:cubicBezTo>
                    <a:pt x="15" y="8"/>
                    <a:pt x="17" y="6"/>
                    <a:pt x="17" y="4"/>
                  </a:cubicBezTo>
                  <a:cubicBezTo>
                    <a:pt x="17" y="2"/>
                    <a:pt x="15" y="0"/>
                    <a:pt x="13" y="0"/>
                  </a:cubicBez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grpSp>
      <p:grpSp>
        <p:nvGrpSpPr>
          <p:cNvPr id="60" name="Group 30"/>
          <p:cNvGrpSpPr/>
          <p:nvPr/>
        </p:nvGrpSpPr>
        <p:grpSpPr bwMode="auto">
          <a:xfrm>
            <a:off x="6464301" y="3559176"/>
            <a:ext cx="353484" cy="355600"/>
            <a:chOff x="0" y="0"/>
            <a:chExt cx="167" cy="168"/>
          </a:xfrm>
        </p:grpSpPr>
        <p:sp>
          <p:nvSpPr>
            <p:cNvPr id="61" name="Freeform 31"/>
            <p:cNvSpPr>
              <a:spLocks noEditPoints="1"/>
            </p:cNvSpPr>
            <p:nvPr/>
          </p:nvSpPr>
          <p:spPr bwMode="auto">
            <a:xfrm>
              <a:off x="0" y="0"/>
              <a:ext cx="167" cy="168"/>
            </a:xfrm>
            <a:custGeom>
              <a:avLst/>
              <a:gdLst>
                <a:gd name="T0" fmla="*/ 84 w 87"/>
                <a:gd name="T1" fmla="*/ 34 h 88"/>
                <a:gd name="T2" fmla="*/ 76 w 87"/>
                <a:gd name="T3" fmla="*/ 28 h 88"/>
                <a:gd name="T4" fmla="*/ 79 w 87"/>
                <a:gd name="T5" fmla="*/ 18 h 88"/>
                <a:gd name="T6" fmla="*/ 66 w 87"/>
                <a:gd name="T7" fmla="*/ 8 h 88"/>
                <a:gd name="T8" fmla="*/ 56 w 87"/>
                <a:gd name="T9" fmla="*/ 10 h 88"/>
                <a:gd name="T10" fmla="*/ 50 w 87"/>
                <a:gd name="T11" fmla="*/ 0 h 88"/>
                <a:gd name="T12" fmla="*/ 34 w 87"/>
                <a:gd name="T13" fmla="*/ 3 h 88"/>
                <a:gd name="T14" fmla="*/ 28 w 87"/>
                <a:gd name="T15" fmla="*/ 11 h 88"/>
                <a:gd name="T16" fmla="*/ 18 w 87"/>
                <a:gd name="T17" fmla="*/ 8 h 88"/>
                <a:gd name="T18" fmla="*/ 8 w 87"/>
                <a:gd name="T19" fmla="*/ 22 h 88"/>
                <a:gd name="T20" fmla="*/ 9 w 87"/>
                <a:gd name="T21" fmla="*/ 32 h 88"/>
                <a:gd name="T22" fmla="*/ 0 w 87"/>
                <a:gd name="T23" fmla="*/ 37 h 88"/>
                <a:gd name="T24" fmla="*/ 0 w 87"/>
                <a:gd name="T25" fmla="*/ 50 h 88"/>
                <a:gd name="T26" fmla="*/ 9 w 87"/>
                <a:gd name="T27" fmla="*/ 56 h 88"/>
                <a:gd name="T28" fmla="*/ 8 w 87"/>
                <a:gd name="T29" fmla="*/ 66 h 88"/>
                <a:gd name="T30" fmla="*/ 18 w 87"/>
                <a:gd name="T31" fmla="*/ 79 h 88"/>
                <a:gd name="T32" fmla="*/ 28 w 87"/>
                <a:gd name="T33" fmla="*/ 76 h 88"/>
                <a:gd name="T34" fmla="*/ 34 w 87"/>
                <a:gd name="T35" fmla="*/ 85 h 88"/>
                <a:gd name="T36" fmla="*/ 43 w 87"/>
                <a:gd name="T37" fmla="*/ 88 h 88"/>
                <a:gd name="T38" fmla="*/ 53 w 87"/>
                <a:gd name="T39" fmla="*/ 85 h 88"/>
                <a:gd name="T40" fmla="*/ 59 w 87"/>
                <a:gd name="T41" fmla="*/ 76 h 88"/>
                <a:gd name="T42" fmla="*/ 69 w 87"/>
                <a:gd name="T43" fmla="*/ 79 h 88"/>
                <a:gd name="T44" fmla="*/ 79 w 87"/>
                <a:gd name="T45" fmla="*/ 66 h 88"/>
                <a:gd name="T46" fmla="*/ 77 w 87"/>
                <a:gd name="T47" fmla="*/ 56 h 88"/>
                <a:gd name="T48" fmla="*/ 87 w 87"/>
                <a:gd name="T49" fmla="*/ 50 h 88"/>
                <a:gd name="T50" fmla="*/ 87 w 87"/>
                <a:gd name="T51" fmla="*/ 37 h 88"/>
                <a:gd name="T52" fmla="*/ 73 w 87"/>
                <a:gd name="T53" fmla="*/ 49 h 88"/>
                <a:gd name="T54" fmla="*/ 69 w 87"/>
                <a:gd name="T55" fmla="*/ 57 h 88"/>
                <a:gd name="T56" fmla="*/ 71 w 87"/>
                <a:gd name="T57" fmla="*/ 67 h 88"/>
                <a:gd name="T58" fmla="*/ 61 w 87"/>
                <a:gd name="T59" fmla="*/ 69 h 88"/>
                <a:gd name="T60" fmla="*/ 52 w 87"/>
                <a:gd name="T61" fmla="*/ 71 h 88"/>
                <a:gd name="T62" fmla="*/ 47 w 87"/>
                <a:gd name="T63" fmla="*/ 80 h 88"/>
                <a:gd name="T64" fmla="*/ 38 w 87"/>
                <a:gd name="T65" fmla="*/ 74 h 88"/>
                <a:gd name="T66" fmla="*/ 30 w 87"/>
                <a:gd name="T67" fmla="*/ 69 h 88"/>
                <a:gd name="T68" fmla="*/ 20 w 87"/>
                <a:gd name="T69" fmla="*/ 72 h 88"/>
                <a:gd name="T70" fmla="*/ 18 w 87"/>
                <a:gd name="T71" fmla="*/ 61 h 88"/>
                <a:gd name="T72" fmla="*/ 16 w 87"/>
                <a:gd name="T73" fmla="*/ 52 h 88"/>
                <a:gd name="T74" fmla="*/ 7 w 87"/>
                <a:gd name="T75" fmla="*/ 47 h 88"/>
                <a:gd name="T76" fmla="*/ 7 w 87"/>
                <a:gd name="T77" fmla="*/ 40 h 88"/>
                <a:gd name="T78" fmla="*/ 16 w 87"/>
                <a:gd name="T79" fmla="*/ 36 h 88"/>
                <a:gd name="T80" fmla="*/ 18 w 87"/>
                <a:gd name="T81" fmla="*/ 27 h 88"/>
                <a:gd name="T82" fmla="*/ 20 w 87"/>
                <a:gd name="T83" fmla="*/ 16 h 88"/>
                <a:gd name="T84" fmla="*/ 30 w 87"/>
                <a:gd name="T85" fmla="*/ 19 h 88"/>
                <a:gd name="T86" fmla="*/ 38 w 87"/>
                <a:gd name="T87" fmla="*/ 14 h 88"/>
                <a:gd name="T88" fmla="*/ 47 w 87"/>
                <a:gd name="T89" fmla="*/ 8 h 88"/>
                <a:gd name="T90" fmla="*/ 52 w 87"/>
                <a:gd name="T91" fmla="*/ 16 h 88"/>
                <a:gd name="T92" fmla="*/ 61 w 87"/>
                <a:gd name="T93" fmla="*/ 19 h 88"/>
                <a:gd name="T94" fmla="*/ 71 w 87"/>
                <a:gd name="T95" fmla="*/ 21 h 88"/>
                <a:gd name="T96" fmla="*/ 69 w 87"/>
                <a:gd name="T97" fmla="*/ 30 h 88"/>
                <a:gd name="T98" fmla="*/ 73 w 87"/>
                <a:gd name="T99" fmla="*/ 38 h 88"/>
                <a:gd name="T100" fmla="*/ 80 w 87"/>
                <a:gd name="T101" fmla="*/ 4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7" h="88">
                  <a:moveTo>
                    <a:pt x="87" y="37"/>
                  </a:moveTo>
                  <a:cubicBezTo>
                    <a:pt x="87" y="36"/>
                    <a:pt x="86" y="35"/>
                    <a:pt x="84" y="34"/>
                  </a:cubicBezTo>
                  <a:cubicBezTo>
                    <a:pt x="77" y="32"/>
                    <a:pt x="77" y="32"/>
                    <a:pt x="77" y="32"/>
                  </a:cubicBezTo>
                  <a:cubicBezTo>
                    <a:pt x="77" y="31"/>
                    <a:pt x="77" y="29"/>
                    <a:pt x="76" y="28"/>
                  </a:cubicBezTo>
                  <a:cubicBezTo>
                    <a:pt x="79" y="22"/>
                    <a:pt x="79" y="22"/>
                    <a:pt x="79" y="22"/>
                  </a:cubicBezTo>
                  <a:cubicBezTo>
                    <a:pt x="80" y="20"/>
                    <a:pt x="80" y="19"/>
                    <a:pt x="79" y="18"/>
                  </a:cubicBezTo>
                  <a:cubicBezTo>
                    <a:pt x="76" y="14"/>
                    <a:pt x="73" y="11"/>
                    <a:pt x="69" y="8"/>
                  </a:cubicBezTo>
                  <a:cubicBezTo>
                    <a:pt x="68" y="8"/>
                    <a:pt x="67" y="7"/>
                    <a:pt x="66" y="8"/>
                  </a:cubicBezTo>
                  <a:cubicBezTo>
                    <a:pt x="59" y="11"/>
                    <a:pt x="59" y="11"/>
                    <a:pt x="59" y="11"/>
                  </a:cubicBezTo>
                  <a:cubicBezTo>
                    <a:pt x="58" y="11"/>
                    <a:pt x="57" y="10"/>
                    <a:pt x="56" y="10"/>
                  </a:cubicBezTo>
                  <a:cubicBezTo>
                    <a:pt x="53" y="3"/>
                    <a:pt x="53" y="3"/>
                    <a:pt x="53" y="3"/>
                  </a:cubicBezTo>
                  <a:cubicBezTo>
                    <a:pt x="53" y="2"/>
                    <a:pt x="52" y="1"/>
                    <a:pt x="50" y="0"/>
                  </a:cubicBezTo>
                  <a:cubicBezTo>
                    <a:pt x="45" y="0"/>
                    <a:pt x="42" y="0"/>
                    <a:pt x="37" y="0"/>
                  </a:cubicBezTo>
                  <a:cubicBezTo>
                    <a:pt x="35" y="1"/>
                    <a:pt x="34" y="2"/>
                    <a:pt x="34" y="3"/>
                  </a:cubicBezTo>
                  <a:cubicBezTo>
                    <a:pt x="31" y="10"/>
                    <a:pt x="31" y="10"/>
                    <a:pt x="31" y="10"/>
                  </a:cubicBezTo>
                  <a:cubicBezTo>
                    <a:pt x="30" y="10"/>
                    <a:pt x="29" y="11"/>
                    <a:pt x="28" y="11"/>
                  </a:cubicBezTo>
                  <a:cubicBezTo>
                    <a:pt x="21" y="8"/>
                    <a:pt x="21" y="8"/>
                    <a:pt x="21" y="8"/>
                  </a:cubicBezTo>
                  <a:cubicBezTo>
                    <a:pt x="20" y="7"/>
                    <a:pt x="19" y="8"/>
                    <a:pt x="18" y="8"/>
                  </a:cubicBezTo>
                  <a:cubicBezTo>
                    <a:pt x="14" y="11"/>
                    <a:pt x="11" y="14"/>
                    <a:pt x="8" y="18"/>
                  </a:cubicBezTo>
                  <a:cubicBezTo>
                    <a:pt x="7" y="19"/>
                    <a:pt x="7" y="20"/>
                    <a:pt x="8" y="22"/>
                  </a:cubicBezTo>
                  <a:cubicBezTo>
                    <a:pt x="11" y="28"/>
                    <a:pt x="11" y="28"/>
                    <a:pt x="11" y="28"/>
                  </a:cubicBezTo>
                  <a:cubicBezTo>
                    <a:pt x="10" y="29"/>
                    <a:pt x="10" y="31"/>
                    <a:pt x="9" y="32"/>
                  </a:cubicBezTo>
                  <a:cubicBezTo>
                    <a:pt x="3" y="34"/>
                    <a:pt x="3" y="34"/>
                    <a:pt x="3" y="34"/>
                  </a:cubicBezTo>
                  <a:cubicBezTo>
                    <a:pt x="1" y="35"/>
                    <a:pt x="0" y="36"/>
                    <a:pt x="0" y="37"/>
                  </a:cubicBezTo>
                  <a:cubicBezTo>
                    <a:pt x="0" y="40"/>
                    <a:pt x="0" y="42"/>
                    <a:pt x="0" y="44"/>
                  </a:cubicBezTo>
                  <a:cubicBezTo>
                    <a:pt x="0" y="46"/>
                    <a:pt x="0" y="48"/>
                    <a:pt x="0" y="50"/>
                  </a:cubicBezTo>
                  <a:cubicBezTo>
                    <a:pt x="0" y="52"/>
                    <a:pt x="1" y="53"/>
                    <a:pt x="3" y="53"/>
                  </a:cubicBezTo>
                  <a:cubicBezTo>
                    <a:pt x="9" y="56"/>
                    <a:pt x="9" y="56"/>
                    <a:pt x="9" y="56"/>
                  </a:cubicBezTo>
                  <a:cubicBezTo>
                    <a:pt x="10" y="57"/>
                    <a:pt x="10" y="58"/>
                    <a:pt x="11" y="59"/>
                  </a:cubicBezTo>
                  <a:cubicBezTo>
                    <a:pt x="8" y="66"/>
                    <a:pt x="8" y="66"/>
                    <a:pt x="8" y="66"/>
                  </a:cubicBezTo>
                  <a:cubicBezTo>
                    <a:pt x="7" y="67"/>
                    <a:pt x="7" y="69"/>
                    <a:pt x="8" y="70"/>
                  </a:cubicBezTo>
                  <a:cubicBezTo>
                    <a:pt x="11" y="73"/>
                    <a:pt x="14" y="77"/>
                    <a:pt x="18" y="79"/>
                  </a:cubicBezTo>
                  <a:cubicBezTo>
                    <a:pt x="19" y="80"/>
                    <a:pt x="20" y="80"/>
                    <a:pt x="21" y="80"/>
                  </a:cubicBezTo>
                  <a:cubicBezTo>
                    <a:pt x="28" y="76"/>
                    <a:pt x="28" y="76"/>
                    <a:pt x="28" y="76"/>
                  </a:cubicBezTo>
                  <a:cubicBezTo>
                    <a:pt x="29" y="77"/>
                    <a:pt x="30" y="77"/>
                    <a:pt x="31" y="78"/>
                  </a:cubicBezTo>
                  <a:cubicBezTo>
                    <a:pt x="34" y="85"/>
                    <a:pt x="34" y="85"/>
                    <a:pt x="34" y="85"/>
                  </a:cubicBezTo>
                  <a:cubicBezTo>
                    <a:pt x="34" y="86"/>
                    <a:pt x="35" y="87"/>
                    <a:pt x="37" y="87"/>
                  </a:cubicBezTo>
                  <a:cubicBezTo>
                    <a:pt x="39" y="88"/>
                    <a:pt x="41" y="88"/>
                    <a:pt x="43" y="88"/>
                  </a:cubicBezTo>
                  <a:cubicBezTo>
                    <a:pt x="46" y="88"/>
                    <a:pt x="48" y="88"/>
                    <a:pt x="50" y="87"/>
                  </a:cubicBezTo>
                  <a:cubicBezTo>
                    <a:pt x="52" y="87"/>
                    <a:pt x="53" y="86"/>
                    <a:pt x="53" y="85"/>
                  </a:cubicBezTo>
                  <a:cubicBezTo>
                    <a:pt x="56" y="78"/>
                    <a:pt x="56" y="78"/>
                    <a:pt x="56" y="78"/>
                  </a:cubicBezTo>
                  <a:cubicBezTo>
                    <a:pt x="57" y="77"/>
                    <a:pt x="58" y="77"/>
                    <a:pt x="59" y="76"/>
                  </a:cubicBezTo>
                  <a:cubicBezTo>
                    <a:pt x="66" y="80"/>
                    <a:pt x="66" y="80"/>
                    <a:pt x="66" y="80"/>
                  </a:cubicBezTo>
                  <a:cubicBezTo>
                    <a:pt x="67" y="80"/>
                    <a:pt x="68" y="80"/>
                    <a:pt x="69" y="79"/>
                  </a:cubicBezTo>
                  <a:cubicBezTo>
                    <a:pt x="73" y="77"/>
                    <a:pt x="76" y="73"/>
                    <a:pt x="79" y="70"/>
                  </a:cubicBezTo>
                  <a:cubicBezTo>
                    <a:pt x="80" y="69"/>
                    <a:pt x="80" y="67"/>
                    <a:pt x="79" y="66"/>
                  </a:cubicBezTo>
                  <a:cubicBezTo>
                    <a:pt x="76" y="59"/>
                    <a:pt x="76" y="59"/>
                    <a:pt x="76" y="59"/>
                  </a:cubicBezTo>
                  <a:cubicBezTo>
                    <a:pt x="77" y="58"/>
                    <a:pt x="77" y="57"/>
                    <a:pt x="77" y="56"/>
                  </a:cubicBezTo>
                  <a:cubicBezTo>
                    <a:pt x="84" y="53"/>
                    <a:pt x="84" y="53"/>
                    <a:pt x="84" y="53"/>
                  </a:cubicBezTo>
                  <a:cubicBezTo>
                    <a:pt x="86" y="53"/>
                    <a:pt x="87" y="52"/>
                    <a:pt x="87" y="50"/>
                  </a:cubicBezTo>
                  <a:cubicBezTo>
                    <a:pt x="87" y="48"/>
                    <a:pt x="87" y="46"/>
                    <a:pt x="87" y="44"/>
                  </a:cubicBezTo>
                  <a:cubicBezTo>
                    <a:pt x="87" y="42"/>
                    <a:pt x="87" y="40"/>
                    <a:pt x="87" y="37"/>
                  </a:cubicBezTo>
                  <a:close/>
                  <a:moveTo>
                    <a:pt x="80" y="47"/>
                  </a:moveTo>
                  <a:cubicBezTo>
                    <a:pt x="73" y="49"/>
                    <a:pt x="73" y="49"/>
                    <a:pt x="73" y="49"/>
                  </a:cubicBezTo>
                  <a:cubicBezTo>
                    <a:pt x="72" y="50"/>
                    <a:pt x="71" y="51"/>
                    <a:pt x="71" y="52"/>
                  </a:cubicBezTo>
                  <a:cubicBezTo>
                    <a:pt x="70" y="54"/>
                    <a:pt x="70" y="56"/>
                    <a:pt x="69" y="57"/>
                  </a:cubicBezTo>
                  <a:cubicBezTo>
                    <a:pt x="68" y="58"/>
                    <a:pt x="68" y="60"/>
                    <a:pt x="68" y="61"/>
                  </a:cubicBezTo>
                  <a:cubicBezTo>
                    <a:pt x="71" y="67"/>
                    <a:pt x="71" y="67"/>
                    <a:pt x="71" y="67"/>
                  </a:cubicBezTo>
                  <a:cubicBezTo>
                    <a:pt x="70" y="69"/>
                    <a:pt x="68" y="70"/>
                    <a:pt x="67" y="72"/>
                  </a:cubicBezTo>
                  <a:cubicBezTo>
                    <a:pt x="61" y="69"/>
                    <a:pt x="61" y="69"/>
                    <a:pt x="61" y="69"/>
                  </a:cubicBezTo>
                  <a:cubicBezTo>
                    <a:pt x="59" y="68"/>
                    <a:pt x="58" y="68"/>
                    <a:pt x="57" y="69"/>
                  </a:cubicBezTo>
                  <a:cubicBezTo>
                    <a:pt x="55" y="70"/>
                    <a:pt x="54" y="71"/>
                    <a:pt x="52" y="71"/>
                  </a:cubicBezTo>
                  <a:cubicBezTo>
                    <a:pt x="50" y="71"/>
                    <a:pt x="50" y="72"/>
                    <a:pt x="49" y="74"/>
                  </a:cubicBezTo>
                  <a:cubicBezTo>
                    <a:pt x="47" y="80"/>
                    <a:pt x="47" y="80"/>
                    <a:pt x="47" y="80"/>
                  </a:cubicBezTo>
                  <a:cubicBezTo>
                    <a:pt x="44" y="80"/>
                    <a:pt x="43" y="80"/>
                    <a:pt x="40" y="80"/>
                  </a:cubicBezTo>
                  <a:cubicBezTo>
                    <a:pt x="38" y="74"/>
                    <a:pt x="38" y="74"/>
                    <a:pt x="38" y="74"/>
                  </a:cubicBezTo>
                  <a:cubicBezTo>
                    <a:pt x="37" y="72"/>
                    <a:pt x="37" y="71"/>
                    <a:pt x="35" y="71"/>
                  </a:cubicBezTo>
                  <a:cubicBezTo>
                    <a:pt x="33" y="71"/>
                    <a:pt x="32" y="70"/>
                    <a:pt x="30" y="69"/>
                  </a:cubicBezTo>
                  <a:cubicBezTo>
                    <a:pt x="29" y="68"/>
                    <a:pt x="28" y="68"/>
                    <a:pt x="26" y="69"/>
                  </a:cubicBezTo>
                  <a:cubicBezTo>
                    <a:pt x="20" y="72"/>
                    <a:pt x="20" y="72"/>
                    <a:pt x="20" y="72"/>
                  </a:cubicBezTo>
                  <a:cubicBezTo>
                    <a:pt x="19" y="70"/>
                    <a:pt x="17" y="69"/>
                    <a:pt x="16" y="67"/>
                  </a:cubicBezTo>
                  <a:cubicBezTo>
                    <a:pt x="18" y="61"/>
                    <a:pt x="18" y="61"/>
                    <a:pt x="18" y="61"/>
                  </a:cubicBezTo>
                  <a:cubicBezTo>
                    <a:pt x="19" y="60"/>
                    <a:pt x="19" y="58"/>
                    <a:pt x="18" y="57"/>
                  </a:cubicBezTo>
                  <a:cubicBezTo>
                    <a:pt x="17" y="56"/>
                    <a:pt x="17" y="54"/>
                    <a:pt x="16" y="52"/>
                  </a:cubicBezTo>
                  <a:cubicBezTo>
                    <a:pt x="16" y="51"/>
                    <a:pt x="15" y="50"/>
                    <a:pt x="14" y="49"/>
                  </a:cubicBezTo>
                  <a:cubicBezTo>
                    <a:pt x="7" y="47"/>
                    <a:pt x="7" y="47"/>
                    <a:pt x="7" y="47"/>
                  </a:cubicBezTo>
                  <a:cubicBezTo>
                    <a:pt x="7" y="46"/>
                    <a:pt x="7" y="45"/>
                    <a:pt x="7" y="44"/>
                  </a:cubicBezTo>
                  <a:cubicBezTo>
                    <a:pt x="7" y="43"/>
                    <a:pt x="7" y="42"/>
                    <a:pt x="7" y="40"/>
                  </a:cubicBezTo>
                  <a:cubicBezTo>
                    <a:pt x="14" y="38"/>
                    <a:pt x="14" y="38"/>
                    <a:pt x="14" y="38"/>
                  </a:cubicBezTo>
                  <a:cubicBezTo>
                    <a:pt x="15" y="38"/>
                    <a:pt x="16" y="37"/>
                    <a:pt x="16" y="36"/>
                  </a:cubicBezTo>
                  <a:cubicBezTo>
                    <a:pt x="17" y="34"/>
                    <a:pt x="17" y="32"/>
                    <a:pt x="18" y="30"/>
                  </a:cubicBezTo>
                  <a:cubicBezTo>
                    <a:pt x="19" y="29"/>
                    <a:pt x="19" y="28"/>
                    <a:pt x="18" y="27"/>
                  </a:cubicBezTo>
                  <a:cubicBezTo>
                    <a:pt x="16" y="21"/>
                    <a:pt x="16" y="21"/>
                    <a:pt x="16" y="21"/>
                  </a:cubicBezTo>
                  <a:cubicBezTo>
                    <a:pt x="17" y="19"/>
                    <a:pt x="19" y="17"/>
                    <a:pt x="20" y="16"/>
                  </a:cubicBezTo>
                  <a:cubicBezTo>
                    <a:pt x="26" y="19"/>
                    <a:pt x="26" y="19"/>
                    <a:pt x="26" y="19"/>
                  </a:cubicBezTo>
                  <a:cubicBezTo>
                    <a:pt x="28" y="19"/>
                    <a:pt x="29" y="19"/>
                    <a:pt x="30" y="19"/>
                  </a:cubicBezTo>
                  <a:cubicBezTo>
                    <a:pt x="32" y="18"/>
                    <a:pt x="33" y="17"/>
                    <a:pt x="35" y="16"/>
                  </a:cubicBezTo>
                  <a:cubicBezTo>
                    <a:pt x="37" y="16"/>
                    <a:pt x="37" y="15"/>
                    <a:pt x="38" y="14"/>
                  </a:cubicBezTo>
                  <a:cubicBezTo>
                    <a:pt x="40" y="8"/>
                    <a:pt x="40" y="8"/>
                    <a:pt x="40" y="8"/>
                  </a:cubicBezTo>
                  <a:cubicBezTo>
                    <a:pt x="42" y="7"/>
                    <a:pt x="44" y="7"/>
                    <a:pt x="47" y="8"/>
                  </a:cubicBezTo>
                  <a:cubicBezTo>
                    <a:pt x="49" y="14"/>
                    <a:pt x="49" y="14"/>
                    <a:pt x="49" y="14"/>
                  </a:cubicBezTo>
                  <a:cubicBezTo>
                    <a:pt x="50" y="15"/>
                    <a:pt x="50" y="16"/>
                    <a:pt x="52" y="16"/>
                  </a:cubicBezTo>
                  <a:cubicBezTo>
                    <a:pt x="54" y="17"/>
                    <a:pt x="55" y="18"/>
                    <a:pt x="57" y="19"/>
                  </a:cubicBezTo>
                  <a:cubicBezTo>
                    <a:pt x="58" y="19"/>
                    <a:pt x="59" y="19"/>
                    <a:pt x="61" y="19"/>
                  </a:cubicBezTo>
                  <a:cubicBezTo>
                    <a:pt x="67" y="16"/>
                    <a:pt x="67" y="16"/>
                    <a:pt x="67" y="16"/>
                  </a:cubicBezTo>
                  <a:cubicBezTo>
                    <a:pt x="68" y="17"/>
                    <a:pt x="70" y="19"/>
                    <a:pt x="71" y="21"/>
                  </a:cubicBezTo>
                  <a:cubicBezTo>
                    <a:pt x="68" y="27"/>
                    <a:pt x="68" y="27"/>
                    <a:pt x="68" y="27"/>
                  </a:cubicBezTo>
                  <a:cubicBezTo>
                    <a:pt x="68" y="28"/>
                    <a:pt x="68" y="29"/>
                    <a:pt x="69" y="30"/>
                  </a:cubicBezTo>
                  <a:cubicBezTo>
                    <a:pt x="70" y="32"/>
                    <a:pt x="70" y="34"/>
                    <a:pt x="71" y="36"/>
                  </a:cubicBezTo>
                  <a:cubicBezTo>
                    <a:pt x="71" y="37"/>
                    <a:pt x="72" y="38"/>
                    <a:pt x="73" y="38"/>
                  </a:cubicBezTo>
                  <a:cubicBezTo>
                    <a:pt x="80" y="40"/>
                    <a:pt x="80" y="40"/>
                    <a:pt x="80" y="40"/>
                  </a:cubicBezTo>
                  <a:cubicBezTo>
                    <a:pt x="80" y="42"/>
                    <a:pt x="80" y="43"/>
                    <a:pt x="80" y="44"/>
                  </a:cubicBezTo>
                  <a:cubicBezTo>
                    <a:pt x="80" y="45"/>
                    <a:pt x="80" y="46"/>
                    <a:pt x="80"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62" name="Freeform 32"/>
            <p:cNvSpPr>
              <a:spLocks noEditPoints="1"/>
            </p:cNvSpPr>
            <p:nvPr/>
          </p:nvSpPr>
          <p:spPr bwMode="auto">
            <a:xfrm>
              <a:off x="50" y="48"/>
              <a:ext cx="67" cy="67"/>
            </a:xfrm>
            <a:custGeom>
              <a:avLst/>
              <a:gdLst>
                <a:gd name="T0" fmla="*/ 17 w 35"/>
                <a:gd name="T1" fmla="*/ 0 h 35"/>
                <a:gd name="T2" fmla="*/ 0 w 35"/>
                <a:gd name="T3" fmla="*/ 18 h 35"/>
                <a:gd name="T4" fmla="*/ 17 w 35"/>
                <a:gd name="T5" fmla="*/ 35 h 35"/>
                <a:gd name="T6" fmla="*/ 35 w 35"/>
                <a:gd name="T7" fmla="*/ 18 h 35"/>
                <a:gd name="T8" fmla="*/ 17 w 35"/>
                <a:gd name="T9" fmla="*/ 0 h 35"/>
                <a:gd name="T10" fmla="*/ 17 w 35"/>
                <a:gd name="T11" fmla="*/ 28 h 35"/>
                <a:gd name="T12" fmla="*/ 8 w 35"/>
                <a:gd name="T13" fmla="*/ 18 h 35"/>
                <a:gd name="T14" fmla="*/ 17 w 35"/>
                <a:gd name="T15" fmla="*/ 8 h 35"/>
                <a:gd name="T16" fmla="*/ 27 w 35"/>
                <a:gd name="T17" fmla="*/ 18 h 35"/>
                <a:gd name="T18" fmla="*/ 17 w 35"/>
                <a:gd name="T19" fmla="*/ 2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17" y="0"/>
                  </a:moveTo>
                  <a:cubicBezTo>
                    <a:pt x="8" y="0"/>
                    <a:pt x="0" y="8"/>
                    <a:pt x="0" y="18"/>
                  </a:cubicBezTo>
                  <a:cubicBezTo>
                    <a:pt x="0" y="28"/>
                    <a:pt x="8" y="35"/>
                    <a:pt x="17" y="35"/>
                  </a:cubicBezTo>
                  <a:cubicBezTo>
                    <a:pt x="27" y="35"/>
                    <a:pt x="35" y="28"/>
                    <a:pt x="35" y="18"/>
                  </a:cubicBezTo>
                  <a:cubicBezTo>
                    <a:pt x="35" y="8"/>
                    <a:pt x="27" y="0"/>
                    <a:pt x="17" y="0"/>
                  </a:cubicBezTo>
                  <a:close/>
                  <a:moveTo>
                    <a:pt x="17" y="28"/>
                  </a:moveTo>
                  <a:cubicBezTo>
                    <a:pt x="12" y="28"/>
                    <a:pt x="8" y="23"/>
                    <a:pt x="8" y="18"/>
                  </a:cubicBezTo>
                  <a:cubicBezTo>
                    <a:pt x="8" y="12"/>
                    <a:pt x="12" y="8"/>
                    <a:pt x="17" y="8"/>
                  </a:cubicBezTo>
                  <a:cubicBezTo>
                    <a:pt x="23" y="8"/>
                    <a:pt x="27" y="12"/>
                    <a:pt x="27" y="18"/>
                  </a:cubicBezTo>
                  <a:cubicBezTo>
                    <a:pt x="27" y="23"/>
                    <a:pt x="23" y="28"/>
                    <a:pt x="17"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grpSp>
      <p:grpSp>
        <p:nvGrpSpPr>
          <p:cNvPr id="63" name="Group 33"/>
          <p:cNvGrpSpPr/>
          <p:nvPr/>
        </p:nvGrpSpPr>
        <p:grpSpPr bwMode="auto">
          <a:xfrm>
            <a:off x="5810251" y="2426759"/>
            <a:ext cx="351367" cy="355600"/>
            <a:chOff x="0" y="0"/>
            <a:chExt cx="166" cy="168"/>
          </a:xfrm>
        </p:grpSpPr>
        <p:sp>
          <p:nvSpPr>
            <p:cNvPr id="64" name="Freeform 34"/>
            <p:cNvSpPr/>
            <p:nvPr/>
          </p:nvSpPr>
          <p:spPr bwMode="auto">
            <a:xfrm>
              <a:off x="0" y="0"/>
              <a:ext cx="166" cy="120"/>
            </a:xfrm>
            <a:custGeom>
              <a:avLst/>
              <a:gdLst>
                <a:gd name="T0" fmla="*/ 67 w 87"/>
                <a:gd name="T1" fmla="*/ 23 h 63"/>
                <a:gd name="T2" fmla="*/ 63 w 87"/>
                <a:gd name="T3" fmla="*/ 24 h 63"/>
                <a:gd name="T4" fmla="*/ 63 w 87"/>
                <a:gd name="T5" fmla="*/ 22 h 63"/>
                <a:gd name="T6" fmla="*/ 41 w 87"/>
                <a:gd name="T7" fmla="*/ 0 h 63"/>
                <a:gd name="T8" fmla="*/ 20 w 87"/>
                <a:gd name="T9" fmla="*/ 18 h 63"/>
                <a:gd name="T10" fmla="*/ 14 w 87"/>
                <a:gd name="T11" fmla="*/ 19 h 63"/>
                <a:gd name="T12" fmla="*/ 14 w 87"/>
                <a:gd name="T13" fmla="*/ 19 h 63"/>
                <a:gd name="T14" fmla="*/ 5 w 87"/>
                <a:gd name="T15" fmla="*/ 32 h 63"/>
                <a:gd name="T16" fmla="*/ 6 w 87"/>
                <a:gd name="T17" fmla="*/ 38 h 63"/>
                <a:gd name="T18" fmla="*/ 0 w 87"/>
                <a:gd name="T19" fmla="*/ 50 h 63"/>
                <a:gd name="T20" fmla="*/ 14 w 87"/>
                <a:gd name="T21" fmla="*/ 63 h 63"/>
                <a:gd name="T22" fmla="*/ 28 w 87"/>
                <a:gd name="T23" fmla="*/ 63 h 63"/>
                <a:gd name="T24" fmla="*/ 32 w 87"/>
                <a:gd name="T25" fmla="*/ 60 h 63"/>
                <a:gd name="T26" fmla="*/ 28 w 87"/>
                <a:gd name="T27" fmla="*/ 56 h 63"/>
                <a:gd name="T28" fmla="*/ 14 w 87"/>
                <a:gd name="T29" fmla="*/ 56 h 63"/>
                <a:gd name="T30" fmla="*/ 8 w 87"/>
                <a:gd name="T31" fmla="*/ 50 h 63"/>
                <a:gd name="T32" fmla="*/ 13 w 87"/>
                <a:gd name="T33" fmla="*/ 43 h 63"/>
                <a:gd name="T34" fmla="*/ 16 w 87"/>
                <a:gd name="T35" fmla="*/ 41 h 63"/>
                <a:gd name="T36" fmla="*/ 15 w 87"/>
                <a:gd name="T37" fmla="*/ 37 h 63"/>
                <a:gd name="T38" fmla="*/ 13 w 87"/>
                <a:gd name="T39" fmla="*/ 32 h 63"/>
                <a:gd name="T40" fmla="*/ 17 w 87"/>
                <a:gd name="T41" fmla="*/ 26 h 63"/>
                <a:gd name="T42" fmla="*/ 17 w 87"/>
                <a:gd name="T43" fmla="*/ 26 h 63"/>
                <a:gd name="T44" fmla="*/ 22 w 87"/>
                <a:gd name="T45" fmla="*/ 27 h 63"/>
                <a:gd name="T46" fmla="*/ 26 w 87"/>
                <a:gd name="T47" fmla="*/ 26 h 63"/>
                <a:gd name="T48" fmla="*/ 28 w 87"/>
                <a:gd name="T49" fmla="*/ 23 h 63"/>
                <a:gd name="T50" fmla="*/ 27 w 87"/>
                <a:gd name="T51" fmla="*/ 22 h 63"/>
                <a:gd name="T52" fmla="*/ 27 w 87"/>
                <a:gd name="T53" fmla="*/ 22 h 63"/>
                <a:gd name="T54" fmla="*/ 41 w 87"/>
                <a:gd name="T55" fmla="*/ 8 h 63"/>
                <a:gd name="T56" fmla="*/ 55 w 87"/>
                <a:gd name="T57" fmla="*/ 22 h 63"/>
                <a:gd name="T58" fmla="*/ 53 w 87"/>
                <a:gd name="T59" fmla="*/ 29 h 63"/>
                <a:gd name="T60" fmla="*/ 54 w 87"/>
                <a:gd name="T61" fmla="*/ 34 h 63"/>
                <a:gd name="T62" fmla="*/ 59 w 87"/>
                <a:gd name="T63" fmla="*/ 34 h 63"/>
                <a:gd name="T64" fmla="*/ 67 w 87"/>
                <a:gd name="T65" fmla="*/ 31 h 63"/>
                <a:gd name="T66" fmla="*/ 79 w 87"/>
                <a:gd name="T67" fmla="*/ 43 h 63"/>
                <a:gd name="T68" fmla="*/ 67 w 87"/>
                <a:gd name="T69" fmla="*/ 56 h 63"/>
                <a:gd name="T70" fmla="*/ 59 w 87"/>
                <a:gd name="T71" fmla="*/ 56 h 63"/>
                <a:gd name="T72" fmla="*/ 55 w 87"/>
                <a:gd name="T73" fmla="*/ 60 h 63"/>
                <a:gd name="T74" fmla="*/ 59 w 87"/>
                <a:gd name="T75" fmla="*/ 63 h 63"/>
                <a:gd name="T76" fmla="*/ 67 w 87"/>
                <a:gd name="T77" fmla="*/ 63 h 63"/>
                <a:gd name="T78" fmla="*/ 87 w 87"/>
                <a:gd name="T79" fmla="*/ 43 h 63"/>
                <a:gd name="T80" fmla="*/ 67 w 87"/>
                <a:gd name="T81" fmla="*/ 2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 h="63">
                  <a:moveTo>
                    <a:pt x="67" y="23"/>
                  </a:moveTo>
                  <a:cubicBezTo>
                    <a:pt x="65" y="23"/>
                    <a:pt x="64" y="24"/>
                    <a:pt x="63" y="24"/>
                  </a:cubicBezTo>
                  <a:cubicBezTo>
                    <a:pt x="63" y="23"/>
                    <a:pt x="63" y="23"/>
                    <a:pt x="63" y="22"/>
                  </a:cubicBezTo>
                  <a:cubicBezTo>
                    <a:pt x="63" y="10"/>
                    <a:pt x="53" y="0"/>
                    <a:pt x="41" y="0"/>
                  </a:cubicBezTo>
                  <a:cubicBezTo>
                    <a:pt x="31" y="0"/>
                    <a:pt x="22" y="8"/>
                    <a:pt x="20" y="18"/>
                  </a:cubicBezTo>
                  <a:cubicBezTo>
                    <a:pt x="18" y="18"/>
                    <a:pt x="16" y="18"/>
                    <a:pt x="14" y="19"/>
                  </a:cubicBezTo>
                  <a:cubicBezTo>
                    <a:pt x="14" y="19"/>
                    <a:pt x="14" y="19"/>
                    <a:pt x="14" y="19"/>
                  </a:cubicBezTo>
                  <a:cubicBezTo>
                    <a:pt x="9" y="21"/>
                    <a:pt x="5" y="26"/>
                    <a:pt x="5" y="32"/>
                  </a:cubicBezTo>
                  <a:cubicBezTo>
                    <a:pt x="5" y="34"/>
                    <a:pt x="6" y="36"/>
                    <a:pt x="6" y="38"/>
                  </a:cubicBezTo>
                  <a:cubicBezTo>
                    <a:pt x="3" y="41"/>
                    <a:pt x="0" y="45"/>
                    <a:pt x="0" y="50"/>
                  </a:cubicBezTo>
                  <a:cubicBezTo>
                    <a:pt x="0" y="57"/>
                    <a:pt x="6" y="63"/>
                    <a:pt x="14" y="63"/>
                  </a:cubicBezTo>
                  <a:cubicBezTo>
                    <a:pt x="28" y="63"/>
                    <a:pt x="28" y="63"/>
                    <a:pt x="28" y="63"/>
                  </a:cubicBezTo>
                  <a:cubicBezTo>
                    <a:pt x="30" y="63"/>
                    <a:pt x="32" y="62"/>
                    <a:pt x="32" y="60"/>
                  </a:cubicBezTo>
                  <a:cubicBezTo>
                    <a:pt x="32" y="58"/>
                    <a:pt x="30" y="56"/>
                    <a:pt x="28" y="56"/>
                  </a:cubicBezTo>
                  <a:cubicBezTo>
                    <a:pt x="14" y="56"/>
                    <a:pt x="14" y="56"/>
                    <a:pt x="14" y="56"/>
                  </a:cubicBezTo>
                  <a:cubicBezTo>
                    <a:pt x="10" y="56"/>
                    <a:pt x="8" y="53"/>
                    <a:pt x="8" y="50"/>
                  </a:cubicBezTo>
                  <a:cubicBezTo>
                    <a:pt x="8" y="47"/>
                    <a:pt x="10" y="44"/>
                    <a:pt x="13" y="43"/>
                  </a:cubicBezTo>
                  <a:cubicBezTo>
                    <a:pt x="15" y="43"/>
                    <a:pt x="16" y="42"/>
                    <a:pt x="16" y="41"/>
                  </a:cubicBezTo>
                  <a:cubicBezTo>
                    <a:pt x="17" y="39"/>
                    <a:pt x="16" y="38"/>
                    <a:pt x="15" y="37"/>
                  </a:cubicBezTo>
                  <a:cubicBezTo>
                    <a:pt x="13" y="36"/>
                    <a:pt x="13" y="34"/>
                    <a:pt x="13" y="32"/>
                  </a:cubicBezTo>
                  <a:cubicBezTo>
                    <a:pt x="13" y="29"/>
                    <a:pt x="14" y="27"/>
                    <a:pt x="17" y="26"/>
                  </a:cubicBezTo>
                  <a:cubicBezTo>
                    <a:pt x="17" y="26"/>
                    <a:pt x="17" y="26"/>
                    <a:pt x="17" y="26"/>
                  </a:cubicBezTo>
                  <a:cubicBezTo>
                    <a:pt x="18" y="25"/>
                    <a:pt x="20" y="26"/>
                    <a:pt x="22" y="27"/>
                  </a:cubicBezTo>
                  <a:cubicBezTo>
                    <a:pt x="23" y="27"/>
                    <a:pt x="25" y="27"/>
                    <a:pt x="26" y="26"/>
                  </a:cubicBezTo>
                  <a:cubicBezTo>
                    <a:pt x="27" y="26"/>
                    <a:pt x="28" y="24"/>
                    <a:pt x="28" y="23"/>
                  </a:cubicBezTo>
                  <a:cubicBezTo>
                    <a:pt x="27" y="23"/>
                    <a:pt x="27" y="22"/>
                    <a:pt x="27" y="22"/>
                  </a:cubicBezTo>
                  <a:cubicBezTo>
                    <a:pt x="27" y="22"/>
                    <a:pt x="27" y="22"/>
                    <a:pt x="27" y="22"/>
                  </a:cubicBezTo>
                  <a:cubicBezTo>
                    <a:pt x="27" y="14"/>
                    <a:pt x="34" y="8"/>
                    <a:pt x="41" y="8"/>
                  </a:cubicBezTo>
                  <a:cubicBezTo>
                    <a:pt x="49" y="8"/>
                    <a:pt x="55" y="14"/>
                    <a:pt x="55" y="22"/>
                  </a:cubicBezTo>
                  <a:cubicBezTo>
                    <a:pt x="55" y="24"/>
                    <a:pt x="55" y="27"/>
                    <a:pt x="53" y="29"/>
                  </a:cubicBezTo>
                  <a:cubicBezTo>
                    <a:pt x="52" y="31"/>
                    <a:pt x="53" y="33"/>
                    <a:pt x="54" y="34"/>
                  </a:cubicBezTo>
                  <a:cubicBezTo>
                    <a:pt x="55" y="35"/>
                    <a:pt x="57" y="35"/>
                    <a:pt x="59" y="34"/>
                  </a:cubicBezTo>
                  <a:cubicBezTo>
                    <a:pt x="60" y="33"/>
                    <a:pt x="63" y="31"/>
                    <a:pt x="67" y="31"/>
                  </a:cubicBezTo>
                  <a:cubicBezTo>
                    <a:pt x="74" y="31"/>
                    <a:pt x="79" y="37"/>
                    <a:pt x="79" y="43"/>
                  </a:cubicBezTo>
                  <a:cubicBezTo>
                    <a:pt x="79" y="50"/>
                    <a:pt x="74" y="56"/>
                    <a:pt x="67" y="56"/>
                  </a:cubicBezTo>
                  <a:cubicBezTo>
                    <a:pt x="59" y="56"/>
                    <a:pt x="59" y="56"/>
                    <a:pt x="59" y="56"/>
                  </a:cubicBezTo>
                  <a:cubicBezTo>
                    <a:pt x="56" y="56"/>
                    <a:pt x="55" y="58"/>
                    <a:pt x="55" y="60"/>
                  </a:cubicBezTo>
                  <a:cubicBezTo>
                    <a:pt x="55" y="62"/>
                    <a:pt x="56" y="63"/>
                    <a:pt x="59" y="63"/>
                  </a:cubicBezTo>
                  <a:cubicBezTo>
                    <a:pt x="67" y="63"/>
                    <a:pt x="67" y="63"/>
                    <a:pt x="67" y="63"/>
                  </a:cubicBezTo>
                  <a:cubicBezTo>
                    <a:pt x="78" y="63"/>
                    <a:pt x="87" y="54"/>
                    <a:pt x="87" y="43"/>
                  </a:cubicBezTo>
                  <a:cubicBezTo>
                    <a:pt x="87" y="32"/>
                    <a:pt x="78" y="23"/>
                    <a:pt x="67"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65" name="Freeform 35"/>
            <p:cNvSpPr/>
            <p:nvPr/>
          </p:nvSpPr>
          <p:spPr bwMode="auto">
            <a:xfrm>
              <a:off x="51" y="69"/>
              <a:ext cx="63" cy="99"/>
            </a:xfrm>
            <a:custGeom>
              <a:avLst/>
              <a:gdLst>
                <a:gd name="T0" fmla="*/ 27 w 33"/>
                <a:gd name="T1" fmla="*/ 33 h 52"/>
                <a:gd name="T2" fmla="*/ 20 w 33"/>
                <a:gd name="T3" fmla="*/ 39 h 52"/>
                <a:gd name="T4" fmla="*/ 20 w 33"/>
                <a:gd name="T5" fmla="*/ 3 h 52"/>
                <a:gd name="T6" fmla="*/ 16 w 33"/>
                <a:gd name="T7" fmla="*/ 0 h 52"/>
                <a:gd name="T8" fmla="*/ 13 w 33"/>
                <a:gd name="T9" fmla="*/ 3 h 52"/>
                <a:gd name="T10" fmla="*/ 13 w 33"/>
                <a:gd name="T11" fmla="*/ 39 h 52"/>
                <a:gd name="T12" fmla="*/ 6 w 33"/>
                <a:gd name="T13" fmla="*/ 33 h 52"/>
                <a:gd name="T14" fmla="*/ 1 w 33"/>
                <a:gd name="T15" fmla="*/ 33 h 52"/>
                <a:gd name="T16" fmla="*/ 1 w 33"/>
                <a:gd name="T17" fmla="*/ 38 h 52"/>
                <a:gd name="T18" fmla="*/ 14 w 33"/>
                <a:gd name="T19" fmla="*/ 51 h 52"/>
                <a:gd name="T20" fmla="*/ 16 w 33"/>
                <a:gd name="T21" fmla="*/ 52 h 52"/>
                <a:gd name="T22" fmla="*/ 19 w 33"/>
                <a:gd name="T23" fmla="*/ 51 h 52"/>
                <a:gd name="T24" fmla="*/ 32 w 33"/>
                <a:gd name="T25" fmla="*/ 38 h 52"/>
                <a:gd name="T26" fmla="*/ 32 w 33"/>
                <a:gd name="T27" fmla="*/ 33 h 52"/>
                <a:gd name="T28" fmla="*/ 27 w 33"/>
                <a:gd name="T29" fmla="*/ 3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52">
                  <a:moveTo>
                    <a:pt x="27" y="33"/>
                  </a:moveTo>
                  <a:cubicBezTo>
                    <a:pt x="20" y="39"/>
                    <a:pt x="20" y="39"/>
                    <a:pt x="20" y="39"/>
                  </a:cubicBezTo>
                  <a:cubicBezTo>
                    <a:pt x="20" y="3"/>
                    <a:pt x="20" y="3"/>
                    <a:pt x="20" y="3"/>
                  </a:cubicBezTo>
                  <a:cubicBezTo>
                    <a:pt x="20" y="1"/>
                    <a:pt x="19" y="0"/>
                    <a:pt x="16" y="0"/>
                  </a:cubicBezTo>
                  <a:cubicBezTo>
                    <a:pt x="14" y="0"/>
                    <a:pt x="13" y="1"/>
                    <a:pt x="13" y="3"/>
                  </a:cubicBezTo>
                  <a:cubicBezTo>
                    <a:pt x="13" y="39"/>
                    <a:pt x="13" y="39"/>
                    <a:pt x="13" y="39"/>
                  </a:cubicBezTo>
                  <a:cubicBezTo>
                    <a:pt x="6" y="33"/>
                    <a:pt x="6" y="33"/>
                    <a:pt x="6" y="33"/>
                  </a:cubicBezTo>
                  <a:cubicBezTo>
                    <a:pt x="5" y="32"/>
                    <a:pt x="2" y="32"/>
                    <a:pt x="1" y="33"/>
                  </a:cubicBezTo>
                  <a:cubicBezTo>
                    <a:pt x="0" y="34"/>
                    <a:pt x="0" y="37"/>
                    <a:pt x="1" y="38"/>
                  </a:cubicBezTo>
                  <a:cubicBezTo>
                    <a:pt x="14" y="51"/>
                    <a:pt x="14" y="51"/>
                    <a:pt x="14" y="51"/>
                  </a:cubicBezTo>
                  <a:cubicBezTo>
                    <a:pt x="15" y="52"/>
                    <a:pt x="15" y="52"/>
                    <a:pt x="16" y="52"/>
                  </a:cubicBezTo>
                  <a:cubicBezTo>
                    <a:pt x="17" y="52"/>
                    <a:pt x="18" y="52"/>
                    <a:pt x="19" y="51"/>
                  </a:cubicBezTo>
                  <a:cubicBezTo>
                    <a:pt x="32" y="38"/>
                    <a:pt x="32" y="38"/>
                    <a:pt x="32" y="38"/>
                  </a:cubicBezTo>
                  <a:cubicBezTo>
                    <a:pt x="33" y="37"/>
                    <a:pt x="33" y="34"/>
                    <a:pt x="32" y="33"/>
                  </a:cubicBezTo>
                  <a:cubicBezTo>
                    <a:pt x="30" y="32"/>
                    <a:pt x="28" y="32"/>
                    <a:pt x="27" y="3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grpSp>
      <p:sp>
        <p:nvSpPr>
          <p:cNvPr id="66" name="Freeform 36"/>
          <p:cNvSpPr>
            <a:spLocks noEditPoints="1"/>
          </p:cNvSpPr>
          <p:nvPr/>
        </p:nvSpPr>
        <p:spPr bwMode="auto">
          <a:xfrm>
            <a:off x="4413251" y="2769659"/>
            <a:ext cx="357716" cy="247651"/>
          </a:xfrm>
          <a:custGeom>
            <a:avLst/>
            <a:gdLst>
              <a:gd name="T0" fmla="*/ 84 w 88"/>
              <a:gd name="T1" fmla="*/ 7 h 61"/>
              <a:gd name="T2" fmla="*/ 76 w 88"/>
              <a:gd name="T3" fmla="*/ 4 h 61"/>
              <a:gd name="T4" fmla="*/ 68 w 88"/>
              <a:gd name="T5" fmla="*/ 7 h 61"/>
              <a:gd name="T6" fmla="*/ 64 w 88"/>
              <a:gd name="T7" fmla="*/ 15 h 61"/>
              <a:gd name="T8" fmla="*/ 65 w 88"/>
              <a:gd name="T9" fmla="*/ 20 h 61"/>
              <a:gd name="T10" fmla="*/ 51 w 88"/>
              <a:gd name="T11" fmla="*/ 33 h 61"/>
              <a:gd name="T12" fmla="*/ 43 w 88"/>
              <a:gd name="T13" fmla="*/ 31 h 61"/>
              <a:gd name="T14" fmla="*/ 36 w 88"/>
              <a:gd name="T15" fmla="*/ 33 h 61"/>
              <a:gd name="T16" fmla="*/ 25 w 88"/>
              <a:gd name="T17" fmla="*/ 21 h 61"/>
              <a:gd name="T18" fmla="*/ 23 w 88"/>
              <a:gd name="T19" fmla="*/ 4 h 61"/>
              <a:gd name="T20" fmla="*/ 14 w 88"/>
              <a:gd name="T21" fmla="*/ 0 h 61"/>
              <a:gd name="T22" fmla="*/ 4 w 88"/>
              <a:gd name="T23" fmla="*/ 4 h 61"/>
              <a:gd name="T24" fmla="*/ 0 w 88"/>
              <a:gd name="T25" fmla="*/ 14 h 61"/>
              <a:gd name="T26" fmla="*/ 4 w 88"/>
              <a:gd name="T27" fmla="*/ 23 h 61"/>
              <a:gd name="T28" fmla="*/ 14 w 88"/>
              <a:gd name="T29" fmla="*/ 27 h 61"/>
              <a:gd name="T30" fmla="*/ 20 w 88"/>
              <a:gd name="T31" fmla="*/ 26 h 61"/>
              <a:gd name="T32" fmla="*/ 30 w 88"/>
              <a:gd name="T33" fmla="*/ 38 h 61"/>
              <a:gd name="T34" fmla="*/ 33 w 88"/>
              <a:gd name="T35" fmla="*/ 56 h 61"/>
              <a:gd name="T36" fmla="*/ 43 w 88"/>
              <a:gd name="T37" fmla="*/ 61 h 61"/>
              <a:gd name="T38" fmla="*/ 54 w 88"/>
              <a:gd name="T39" fmla="*/ 56 h 61"/>
              <a:gd name="T40" fmla="*/ 56 w 88"/>
              <a:gd name="T41" fmla="*/ 38 h 61"/>
              <a:gd name="T42" fmla="*/ 71 w 88"/>
              <a:gd name="T43" fmla="*/ 26 h 61"/>
              <a:gd name="T44" fmla="*/ 76 w 88"/>
              <a:gd name="T45" fmla="*/ 27 h 61"/>
              <a:gd name="T46" fmla="*/ 84 w 88"/>
              <a:gd name="T47" fmla="*/ 24 h 61"/>
              <a:gd name="T48" fmla="*/ 88 w 88"/>
              <a:gd name="T49" fmla="*/ 15 h 61"/>
              <a:gd name="T50" fmla="*/ 84 w 88"/>
              <a:gd name="T51" fmla="*/ 7 h 61"/>
              <a:gd name="T52" fmla="*/ 9 w 88"/>
              <a:gd name="T53" fmla="*/ 18 h 61"/>
              <a:gd name="T54" fmla="*/ 7 w 88"/>
              <a:gd name="T55" fmla="*/ 14 h 61"/>
              <a:gd name="T56" fmla="*/ 9 w 88"/>
              <a:gd name="T57" fmla="*/ 9 h 61"/>
              <a:gd name="T58" fmla="*/ 14 w 88"/>
              <a:gd name="T59" fmla="*/ 8 h 61"/>
              <a:gd name="T60" fmla="*/ 18 w 88"/>
              <a:gd name="T61" fmla="*/ 9 h 61"/>
              <a:gd name="T62" fmla="*/ 18 w 88"/>
              <a:gd name="T63" fmla="*/ 18 h 61"/>
              <a:gd name="T64" fmla="*/ 9 w 88"/>
              <a:gd name="T65" fmla="*/ 18 h 61"/>
              <a:gd name="T66" fmla="*/ 79 w 88"/>
              <a:gd name="T67" fmla="*/ 18 h 61"/>
              <a:gd name="T68" fmla="*/ 73 w 88"/>
              <a:gd name="T69" fmla="*/ 18 h 61"/>
              <a:gd name="T70" fmla="*/ 72 w 88"/>
              <a:gd name="T71" fmla="*/ 15 h 61"/>
              <a:gd name="T72" fmla="*/ 73 w 88"/>
              <a:gd name="T73" fmla="*/ 12 h 61"/>
              <a:gd name="T74" fmla="*/ 76 w 88"/>
              <a:gd name="T75" fmla="*/ 11 h 61"/>
              <a:gd name="T76" fmla="*/ 79 w 88"/>
              <a:gd name="T77" fmla="*/ 12 h 61"/>
              <a:gd name="T78" fmla="*/ 80 w 88"/>
              <a:gd name="T79" fmla="*/ 15 h 61"/>
              <a:gd name="T80" fmla="*/ 79 w 88"/>
              <a:gd name="T81" fmla="*/ 1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8" h="61">
                <a:moveTo>
                  <a:pt x="84" y="7"/>
                </a:moveTo>
                <a:cubicBezTo>
                  <a:pt x="82" y="5"/>
                  <a:pt x="79" y="4"/>
                  <a:pt x="76" y="4"/>
                </a:cubicBezTo>
                <a:cubicBezTo>
                  <a:pt x="73" y="4"/>
                  <a:pt x="70" y="5"/>
                  <a:pt x="68" y="7"/>
                </a:cubicBezTo>
                <a:cubicBezTo>
                  <a:pt x="65" y="9"/>
                  <a:pt x="64" y="12"/>
                  <a:pt x="64" y="15"/>
                </a:cubicBezTo>
                <a:cubicBezTo>
                  <a:pt x="64" y="17"/>
                  <a:pt x="65" y="19"/>
                  <a:pt x="65" y="20"/>
                </a:cubicBezTo>
                <a:cubicBezTo>
                  <a:pt x="51" y="33"/>
                  <a:pt x="51" y="33"/>
                  <a:pt x="51" y="33"/>
                </a:cubicBezTo>
                <a:cubicBezTo>
                  <a:pt x="48" y="32"/>
                  <a:pt x="46" y="31"/>
                  <a:pt x="43" y="31"/>
                </a:cubicBezTo>
                <a:cubicBezTo>
                  <a:pt x="40" y="31"/>
                  <a:pt x="38" y="32"/>
                  <a:pt x="36" y="33"/>
                </a:cubicBezTo>
                <a:cubicBezTo>
                  <a:pt x="25" y="21"/>
                  <a:pt x="25" y="21"/>
                  <a:pt x="25" y="21"/>
                </a:cubicBezTo>
                <a:cubicBezTo>
                  <a:pt x="28" y="15"/>
                  <a:pt x="28" y="8"/>
                  <a:pt x="23" y="4"/>
                </a:cubicBezTo>
                <a:cubicBezTo>
                  <a:pt x="21" y="1"/>
                  <a:pt x="17" y="0"/>
                  <a:pt x="14" y="0"/>
                </a:cubicBezTo>
                <a:cubicBezTo>
                  <a:pt x="10" y="0"/>
                  <a:pt x="6" y="1"/>
                  <a:pt x="4" y="4"/>
                </a:cubicBezTo>
                <a:cubicBezTo>
                  <a:pt x="1" y="7"/>
                  <a:pt x="0" y="10"/>
                  <a:pt x="0" y="14"/>
                </a:cubicBezTo>
                <a:cubicBezTo>
                  <a:pt x="0" y="17"/>
                  <a:pt x="1" y="21"/>
                  <a:pt x="4" y="23"/>
                </a:cubicBezTo>
                <a:cubicBezTo>
                  <a:pt x="6" y="26"/>
                  <a:pt x="10" y="27"/>
                  <a:pt x="14" y="27"/>
                </a:cubicBezTo>
                <a:cubicBezTo>
                  <a:pt x="16" y="27"/>
                  <a:pt x="18" y="27"/>
                  <a:pt x="20" y="26"/>
                </a:cubicBezTo>
                <a:cubicBezTo>
                  <a:pt x="30" y="38"/>
                  <a:pt x="30" y="38"/>
                  <a:pt x="30" y="38"/>
                </a:cubicBezTo>
                <a:cubicBezTo>
                  <a:pt x="27" y="44"/>
                  <a:pt x="28" y="51"/>
                  <a:pt x="33" y="56"/>
                </a:cubicBezTo>
                <a:cubicBezTo>
                  <a:pt x="35" y="59"/>
                  <a:pt x="39" y="61"/>
                  <a:pt x="43" y="61"/>
                </a:cubicBezTo>
                <a:cubicBezTo>
                  <a:pt x="47" y="61"/>
                  <a:pt x="51" y="59"/>
                  <a:pt x="54" y="56"/>
                </a:cubicBezTo>
                <a:cubicBezTo>
                  <a:pt x="58" y="51"/>
                  <a:pt x="59" y="44"/>
                  <a:pt x="56" y="38"/>
                </a:cubicBezTo>
                <a:cubicBezTo>
                  <a:pt x="71" y="26"/>
                  <a:pt x="71" y="26"/>
                  <a:pt x="71" y="26"/>
                </a:cubicBezTo>
                <a:cubicBezTo>
                  <a:pt x="72" y="27"/>
                  <a:pt x="74" y="27"/>
                  <a:pt x="76" y="27"/>
                </a:cubicBezTo>
                <a:cubicBezTo>
                  <a:pt x="79" y="27"/>
                  <a:pt x="82" y="26"/>
                  <a:pt x="84" y="24"/>
                </a:cubicBezTo>
                <a:cubicBezTo>
                  <a:pt x="87" y="21"/>
                  <a:pt x="88" y="18"/>
                  <a:pt x="88" y="15"/>
                </a:cubicBezTo>
                <a:cubicBezTo>
                  <a:pt x="88" y="12"/>
                  <a:pt x="87" y="9"/>
                  <a:pt x="84" y="7"/>
                </a:cubicBezTo>
                <a:close/>
                <a:moveTo>
                  <a:pt x="9" y="18"/>
                </a:moveTo>
                <a:cubicBezTo>
                  <a:pt x="8" y="17"/>
                  <a:pt x="7" y="15"/>
                  <a:pt x="7" y="14"/>
                </a:cubicBezTo>
                <a:cubicBezTo>
                  <a:pt x="7" y="12"/>
                  <a:pt x="8" y="11"/>
                  <a:pt x="9" y="9"/>
                </a:cubicBezTo>
                <a:cubicBezTo>
                  <a:pt x="10" y="8"/>
                  <a:pt x="12" y="8"/>
                  <a:pt x="14" y="8"/>
                </a:cubicBezTo>
                <a:cubicBezTo>
                  <a:pt x="15" y="8"/>
                  <a:pt x="17" y="8"/>
                  <a:pt x="18" y="9"/>
                </a:cubicBezTo>
                <a:cubicBezTo>
                  <a:pt x="20" y="12"/>
                  <a:pt x="20" y="16"/>
                  <a:pt x="18" y="18"/>
                </a:cubicBezTo>
                <a:cubicBezTo>
                  <a:pt x="16" y="20"/>
                  <a:pt x="12" y="20"/>
                  <a:pt x="9" y="18"/>
                </a:cubicBezTo>
                <a:close/>
                <a:moveTo>
                  <a:pt x="79" y="18"/>
                </a:moveTo>
                <a:cubicBezTo>
                  <a:pt x="77" y="20"/>
                  <a:pt x="75" y="20"/>
                  <a:pt x="73" y="18"/>
                </a:cubicBezTo>
                <a:cubicBezTo>
                  <a:pt x="72" y="18"/>
                  <a:pt x="72" y="16"/>
                  <a:pt x="72" y="15"/>
                </a:cubicBezTo>
                <a:cubicBezTo>
                  <a:pt x="72" y="14"/>
                  <a:pt x="72" y="13"/>
                  <a:pt x="73" y="12"/>
                </a:cubicBezTo>
                <a:cubicBezTo>
                  <a:pt x="74" y="12"/>
                  <a:pt x="75" y="11"/>
                  <a:pt x="76" y="11"/>
                </a:cubicBezTo>
                <a:cubicBezTo>
                  <a:pt x="77" y="11"/>
                  <a:pt x="78" y="12"/>
                  <a:pt x="79" y="12"/>
                </a:cubicBezTo>
                <a:cubicBezTo>
                  <a:pt x="80" y="13"/>
                  <a:pt x="80" y="14"/>
                  <a:pt x="80" y="15"/>
                </a:cubicBezTo>
                <a:cubicBezTo>
                  <a:pt x="80" y="16"/>
                  <a:pt x="80" y="18"/>
                  <a:pt x="79" y="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67" name="Freeform 37"/>
          <p:cNvSpPr/>
          <p:nvPr/>
        </p:nvSpPr>
        <p:spPr bwMode="auto">
          <a:xfrm>
            <a:off x="3420533" y="2305796"/>
            <a:ext cx="939800" cy="275167"/>
          </a:xfrm>
          <a:custGeom>
            <a:avLst/>
            <a:gdLst>
              <a:gd name="T0" fmla="*/ 444 w 444"/>
              <a:gd name="T1" fmla="*/ 130 h 130"/>
              <a:gd name="T2" fmla="*/ 444 w 444"/>
              <a:gd name="T3" fmla="*/ 0 h 130"/>
              <a:gd name="T4" fmla="*/ 0 w 444"/>
              <a:gd name="T5" fmla="*/ 0 h 130"/>
            </a:gdLst>
            <a:ahLst/>
            <a:cxnLst>
              <a:cxn ang="0">
                <a:pos x="T0" y="T1"/>
              </a:cxn>
              <a:cxn ang="0">
                <a:pos x="T2" y="T3"/>
              </a:cxn>
              <a:cxn ang="0">
                <a:pos x="T4" y="T5"/>
              </a:cxn>
            </a:cxnLst>
            <a:rect l="0" t="0" r="r" b="b"/>
            <a:pathLst>
              <a:path w="444" h="130">
                <a:moveTo>
                  <a:pt x="444" y="130"/>
                </a:moveTo>
                <a:lnTo>
                  <a:pt x="444" y="0"/>
                </a:lnTo>
                <a:lnTo>
                  <a:pt x="0" y="0"/>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71" name="Freeform 41"/>
          <p:cNvSpPr/>
          <p:nvPr/>
        </p:nvSpPr>
        <p:spPr bwMode="auto">
          <a:xfrm flipH="1">
            <a:off x="3041651" y="4452620"/>
            <a:ext cx="1318683" cy="594784"/>
          </a:xfrm>
          <a:custGeom>
            <a:avLst/>
            <a:gdLst>
              <a:gd name="T0" fmla="*/ 476 w 623"/>
              <a:gd name="T1" fmla="*/ 0 h 281"/>
              <a:gd name="T2" fmla="*/ 623 w 623"/>
              <a:gd name="T3" fmla="*/ 0 h 281"/>
              <a:gd name="T4" fmla="*/ 623 w 623"/>
              <a:gd name="T5" fmla="*/ 281 h 281"/>
              <a:gd name="T6" fmla="*/ 0 w 623"/>
              <a:gd name="T7" fmla="*/ 281 h 281"/>
            </a:gdLst>
            <a:ahLst/>
            <a:cxnLst>
              <a:cxn ang="0">
                <a:pos x="T0" y="T1"/>
              </a:cxn>
              <a:cxn ang="0">
                <a:pos x="T2" y="T3"/>
              </a:cxn>
              <a:cxn ang="0">
                <a:pos x="T4" y="T5"/>
              </a:cxn>
              <a:cxn ang="0">
                <a:pos x="T6" y="T7"/>
              </a:cxn>
            </a:cxnLst>
            <a:rect l="0" t="0" r="r" b="b"/>
            <a:pathLst>
              <a:path w="623" h="281">
                <a:moveTo>
                  <a:pt x="476" y="0"/>
                </a:moveTo>
                <a:lnTo>
                  <a:pt x="623" y="0"/>
                </a:lnTo>
                <a:lnTo>
                  <a:pt x="623" y="281"/>
                </a:lnTo>
                <a:lnTo>
                  <a:pt x="0" y="281"/>
                </a:lnTo>
              </a:path>
            </a:pathLst>
          </a:custGeom>
          <a:noFill/>
          <a:ln w="6350" cap="flat" cmpd="sng">
            <a:solidFill>
              <a:srgbClr val="D74B4B"/>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72" name="Freeform 42"/>
          <p:cNvSpPr/>
          <p:nvPr/>
        </p:nvSpPr>
        <p:spPr bwMode="auto">
          <a:xfrm flipV="1">
            <a:off x="6761693" y="2446368"/>
            <a:ext cx="1095375" cy="909157"/>
          </a:xfrm>
          <a:custGeom>
            <a:avLst/>
            <a:gdLst>
              <a:gd name="T0" fmla="*/ 159 w 729"/>
              <a:gd name="T1" fmla="*/ 0 h 487"/>
              <a:gd name="T2" fmla="*/ 0 w 729"/>
              <a:gd name="T3" fmla="*/ 0 h 487"/>
              <a:gd name="T4" fmla="*/ 0 w 729"/>
              <a:gd name="T5" fmla="*/ 487 h 487"/>
              <a:gd name="T6" fmla="*/ 729 w 729"/>
              <a:gd name="T7" fmla="*/ 487 h 487"/>
            </a:gdLst>
            <a:ahLst/>
            <a:cxnLst>
              <a:cxn ang="0">
                <a:pos x="T0" y="T1"/>
              </a:cxn>
              <a:cxn ang="0">
                <a:pos x="T2" y="T3"/>
              </a:cxn>
              <a:cxn ang="0">
                <a:pos x="T4" y="T5"/>
              </a:cxn>
              <a:cxn ang="0">
                <a:pos x="T6" y="T7"/>
              </a:cxn>
            </a:cxnLst>
            <a:rect l="0" t="0" r="r" b="b"/>
            <a:pathLst>
              <a:path w="729" h="487">
                <a:moveTo>
                  <a:pt x="159" y="0"/>
                </a:moveTo>
                <a:lnTo>
                  <a:pt x="0" y="0"/>
                </a:lnTo>
                <a:lnTo>
                  <a:pt x="0" y="487"/>
                </a:lnTo>
                <a:lnTo>
                  <a:pt x="729" y="487"/>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74" name="Rectangle 44"/>
          <p:cNvSpPr>
            <a:spLocks noChangeArrowheads="1"/>
          </p:cNvSpPr>
          <p:nvPr/>
        </p:nvSpPr>
        <p:spPr bwMode="auto">
          <a:xfrm>
            <a:off x="304165" y="1953895"/>
            <a:ext cx="3202940" cy="2077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l">
              <a:lnSpc>
                <a:spcPct val="150000"/>
              </a:lnSpc>
            </a:pPr>
            <a:r>
              <a:rPr lang="zh-CN" altLang="en-US" sz="1800" b="1" dirty="0">
                <a:solidFill>
                  <a:prstClr val="black">
                    <a:lumMod val="65000"/>
                    <a:lumOff val="35000"/>
                  </a:prstClr>
                </a:solidFill>
                <a:latin typeface="黑体" panose="02010609060101010101" charset="-122"/>
                <a:ea typeface="黑体" panose="02010609060101010101" charset="-122"/>
                <a:cs typeface="+mn-ea"/>
                <a:sym typeface="黑体" panose="02010609060101010101" charset="-122"/>
              </a:rPr>
              <a:t>（一）账证核对</a:t>
            </a:r>
            <a:endParaRPr lang="zh-CN" altLang="en-US" sz="1800" b="1" dirty="0">
              <a:solidFill>
                <a:prstClr val="black">
                  <a:lumMod val="65000"/>
                  <a:lumOff val="35000"/>
                </a:prstClr>
              </a:solidFill>
              <a:latin typeface="黑体" panose="02010609060101010101" charset="-122"/>
              <a:ea typeface="黑体" panose="02010609060101010101" charset="-122"/>
              <a:cs typeface="+mn-ea"/>
              <a:sym typeface="黑体" panose="02010609060101010101" charset="-122"/>
            </a:endParaRPr>
          </a:p>
          <a:p>
            <a:pPr lvl="0" algn="l">
              <a:lnSpc>
                <a:spcPct val="150000"/>
              </a:lnSpc>
            </a:pPr>
            <a:r>
              <a:rPr lang="zh-CN" altLang="en-US" sz="1800" b="1" dirty="0">
                <a:solidFill>
                  <a:prstClr val="black">
                    <a:lumMod val="65000"/>
                    <a:lumOff val="35000"/>
                  </a:prstClr>
                </a:solidFill>
                <a:latin typeface="黑体" panose="02010609060101010101" charset="-122"/>
                <a:ea typeface="黑体" panose="02010609060101010101" charset="-122"/>
                <a:cs typeface="+mn-ea"/>
                <a:sym typeface="黑体" panose="02010609060101010101" charset="-122"/>
              </a:rPr>
              <a:t>账证核对是指核对会计账簿记录与原始凭证、记账凭证的时间、凭证字号、内容、金额是否一致，记账方向是否相符。</a:t>
            </a:r>
            <a:endParaRPr lang="zh-CN" altLang="en-US" sz="1800" b="1" dirty="0">
              <a:solidFill>
                <a:prstClr val="black">
                  <a:lumMod val="65000"/>
                  <a:lumOff val="35000"/>
                </a:prstClr>
              </a:solidFill>
              <a:latin typeface="黑体" panose="02010609060101010101" charset="-122"/>
              <a:ea typeface="黑体" panose="02010609060101010101" charset="-122"/>
              <a:cs typeface="+mn-ea"/>
              <a:sym typeface="黑体" panose="02010609060101010101" charset="-122"/>
            </a:endParaRPr>
          </a:p>
        </p:txBody>
      </p:sp>
      <p:sp>
        <p:nvSpPr>
          <p:cNvPr id="77" name="Rectangle 47"/>
          <p:cNvSpPr>
            <a:spLocks noChangeArrowheads="1"/>
          </p:cNvSpPr>
          <p:nvPr/>
        </p:nvSpPr>
        <p:spPr bwMode="auto">
          <a:xfrm>
            <a:off x="7910195" y="2054225"/>
            <a:ext cx="3573780" cy="1246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l">
              <a:lnSpc>
                <a:spcPct val="150000"/>
              </a:lnSpc>
            </a:pPr>
            <a:r>
              <a:rPr lang="zh-CN" altLang="en-US" sz="1800" b="1" dirty="0">
                <a:solidFill>
                  <a:prstClr val="black">
                    <a:lumMod val="65000"/>
                    <a:lumOff val="35000"/>
                  </a:prstClr>
                </a:solidFill>
                <a:latin typeface="黑体" panose="02010609060101010101" charset="-122"/>
                <a:ea typeface="黑体" panose="02010609060101010101" charset="-122"/>
                <a:cs typeface="+mn-ea"/>
                <a:sym typeface="黑体" panose="02010609060101010101" charset="-122"/>
              </a:rPr>
              <a:t>（二）账账核对</a:t>
            </a:r>
            <a:endParaRPr lang="zh-CN" altLang="en-US" sz="1800" b="1" dirty="0">
              <a:solidFill>
                <a:prstClr val="black">
                  <a:lumMod val="65000"/>
                  <a:lumOff val="35000"/>
                </a:prstClr>
              </a:solidFill>
              <a:latin typeface="黑体" panose="02010609060101010101" charset="-122"/>
              <a:ea typeface="黑体" panose="02010609060101010101" charset="-122"/>
              <a:cs typeface="+mn-ea"/>
              <a:sym typeface="黑体" panose="02010609060101010101" charset="-122"/>
            </a:endParaRPr>
          </a:p>
          <a:p>
            <a:pPr lvl="0" algn="l">
              <a:lnSpc>
                <a:spcPct val="150000"/>
              </a:lnSpc>
            </a:pPr>
            <a:r>
              <a:rPr lang="zh-CN" altLang="en-US" sz="1800" b="1" dirty="0">
                <a:solidFill>
                  <a:prstClr val="black">
                    <a:lumMod val="65000"/>
                    <a:lumOff val="35000"/>
                  </a:prstClr>
                </a:solidFill>
                <a:latin typeface="黑体" panose="02010609060101010101" charset="-122"/>
                <a:ea typeface="黑体" panose="02010609060101010101" charset="-122"/>
                <a:cs typeface="+mn-ea"/>
                <a:sym typeface="黑体" panose="02010609060101010101" charset="-122"/>
              </a:rPr>
              <a:t>账账核对是指核对不同会计账簿之间的账簿记录是否相符。</a:t>
            </a:r>
            <a:endParaRPr lang="zh-CN" altLang="en-US" sz="1800" b="1" dirty="0">
              <a:solidFill>
                <a:prstClr val="black">
                  <a:lumMod val="65000"/>
                  <a:lumOff val="35000"/>
                </a:prstClr>
              </a:solidFill>
              <a:latin typeface="黑体" panose="02010609060101010101" charset="-122"/>
              <a:ea typeface="黑体" panose="02010609060101010101" charset="-122"/>
              <a:cs typeface="+mn-ea"/>
              <a:sym typeface="黑体" panose="02010609060101010101" charset="-122"/>
            </a:endParaRPr>
          </a:p>
        </p:txBody>
      </p:sp>
      <p:sp>
        <p:nvSpPr>
          <p:cNvPr id="78" name="Rectangle 48"/>
          <p:cNvSpPr>
            <a:spLocks noChangeArrowheads="1"/>
          </p:cNvSpPr>
          <p:nvPr/>
        </p:nvSpPr>
        <p:spPr bwMode="auto">
          <a:xfrm>
            <a:off x="4413250" y="4545330"/>
            <a:ext cx="5297805" cy="1246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l">
              <a:lnSpc>
                <a:spcPct val="150000"/>
              </a:lnSpc>
            </a:pPr>
            <a:r>
              <a:rPr lang="zh-CN" altLang="en-US" sz="1800" b="1" dirty="0">
                <a:solidFill>
                  <a:prstClr val="black">
                    <a:lumMod val="65000"/>
                    <a:lumOff val="35000"/>
                  </a:prstClr>
                </a:solidFill>
                <a:latin typeface="黑体" panose="02010609060101010101" charset="-122"/>
                <a:ea typeface="黑体" panose="02010609060101010101" charset="-122"/>
                <a:cs typeface="+mn-ea"/>
                <a:sym typeface="黑体" panose="02010609060101010101" charset="-122"/>
              </a:rPr>
              <a:t>（三）账实核对</a:t>
            </a:r>
            <a:endParaRPr lang="zh-CN" altLang="en-US" sz="1800" b="1" dirty="0">
              <a:solidFill>
                <a:prstClr val="black">
                  <a:lumMod val="65000"/>
                  <a:lumOff val="35000"/>
                </a:prstClr>
              </a:solidFill>
              <a:latin typeface="黑体" panose="02010609060101010101" charset="-122"/>
              <a:ea typeface="黑体" panose="02010609060101010101" charset="-122"/>
              <a:cs typeface="+mn-ea"/>
              <a:sym typeface="黑体" panose="02010609060101010101" charset="-122"/>
            </a:endParaRPr>
          </a:p>
          <a:p>
            <a:pPr lvl="0" algn="l">
              <a:lnSpc>
                <a:spcPct val="150000"/>
              </a:lnSpc>
            </a:pPr>
            <a:r>
              <a:rPr lang="zh-CN" altLang="en-US" sz="1800" b="1" dirty="0">
                <a:solidFill>
                  <a:prstClr val="black">
                    <a:lumMod val="65000"/>
                    <a:lumOff val="35000"/>
                  </a:prstClr>
                </a:solidFill>
                <a:latin typeface="黑体" panose="02010609060101010101" charset="-122"/>
                <a:ea typeface="黑体" panose="02010609060101010101" charset="-122"/>
                <a:cs typeface="+mn-ea"/>
                <a:sym typeface="黑体" panose="02010609060101010101" charset="-122"/>
              </a:rPr>
              <a:t>账实核对是指各项财产物资、债权债务等账面余额与实有数额之间的核对。</a:t>
            </a:r>
            <a:endParaRPr lang="zh-CN" altLang="en-US" sz="1800" b="1" dirty="0">
              <a:solidFill>
                <a:prstClr val="black">
                  <a:lumMod val="65000"/>
                  <a:lumOff val="35000"/>
                </a:prstClr>
              </a:solidFill>
              <a:latin typeface="黑体" panose="02010609060101010101" charset="-122"/>
              <a:ea typeface="黑体" panose="02010609060101010101" charset="-122"/>
              <a:cs typeface="+mn-ea"/>
              <a:sym typeface="黑体" panose="02010609060101010101" charset="-122"/>
            </a:endParaRPr>
          </a:p>
        </p:txBody>
      </p:sp>
      <p:sp>
        <p:nvSpPr>
          <p:cNvPr id="25" name="文本框 2"/>
          <p:cNvSpPr txBox="1"/>
          <p:nvPr/>
        </p:nvSpPr>
        <p:spPr>
          <a:xfrm>
            <a:off x="885825" y="599440"/>
            <a:ext cx="50330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一、对账</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030" y="1437005"/>
            <a:ext cx="7797165" cy="4229735"/>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4497705" y="1546860"/>
            <a:ext cx="6814820" cy="4010660"/>
          </a:xfrm>
          <a:prstGeom prst="rect">
            <a:avLst/>
          </a:prstGeom>
          <a:noFill/>
        </p:spPr>
        <p:txBody>
          <a:bodyPr wrap="square" rtlCol="0">
            <a:spAutoFit/>
          </a:bodyPr>
          <a:p>
            <a:pPr>
              <a:lnSpc>
                <a:spcPct val="130000"/>
              </a:lnSpc>
              <a:spcBef>
                <a:spcPts val="0"/>
              </a:spcBef>
              <a:spcAft>
                <a:spcPts val="0"/>
              </a:spcAft>
            </a:pPr>
            <a:r>
              <a:rPr sz="2000" b="1" dirty="0">
                <a:latin typeface="黑体" panose="02010609060101010101" charset="-122"/>
                <a:ea typeface="黑体" panose="02010609060101010101" charset="-122"/>
              </a:rPr>
              <a:t>（一）错账更正方法</a:t>
            </a:r>
            <a:endParaRPr sz="2000" b="1" dirty="0">
              <a:latin typeface="黑体" panose="02010609060101010101" charset="-122"/>
              <a:ea typeface="黑体" panose="02010609060101010101" charset="-122"/>
            </a:endParaRPr>
          </a:p>
          <a:p>
            <a:pPr>
              <a:lnSpc>
                <a:spcPct val="130000"/>
              </a:lnSpc>
              <a:spcBef>
                <a:spcPts val="0"/>
              </a:spcBef>
              <a:spcAft>
                <a:spcPts val="0"/>
              </a:spcAft>
            </a:pPr>
            <a:r>
              <a:rPr sz="1600" dirty="0">
                <a:latin typeface="黑体" panose="02010609060101010101" charset="-122"/>
                <a:ea typeface="黑体" panose="02010609060101010101" charset="-122"/>
              </a:rPr>
              <a:t>在对账过程当中，可能会发现存在记账错误，这时应根据账簿错误的具体情况，采用三种不同的更正方法进行错账更正。</a:t>
            </a:r>
            <a:endParaRPr sz="1600" dirty="0">
              <a:latin typeface="黑体" panose="02010609060101010101" charset="-122"/>
              <a:ea typeface="黑体" panose="02010609060101010101" charset="-122"/>
            </a:endParaRPr>
          </a:p>
          <a:p>
            <a:pPr>
              <a:lnSpc>
                <a:spcPct val="130000"/>
              </a:lnSpc>
              <a:spcBef>
                <a:spcPts val="0"/>
              </a:spcBef>
              <a:spcAft>
                <a:spcPts val="0"/>
              </a:spcAft>
            </a:pPr>
            <a:r>
              <a:rPr sz="1600" dirty="0">
                <a:latin typeface="黑体" panose="02010609060101010101" charset="-122"/>
                <a:ea typeface="黑体" panose="02010609060101010101" charset="-122"/>
              </a:rPr>
              <a:t>1. 划线更正法</a:t>
            </a:r>
            <a:endParaRPr sz="1600" dirty="0">
              <a:latin typeface="黑体" panose="02010609060101010101" charset="-122"/>
              <a:ea typeface="黑体" panose="02010609060101010101" charset="-122"/>
            </a:endParaRPr>
          </a:p>
          <a:p>
            <a:pPr>
              <a:lnSpc>
                <a:spcPct val="130000"/>
              </a:lnSpc>
              <a:spcBef>
                <a:spcPts val="0"/>
              </a:spcBef>
              <a:spcAft>
                <a:spcPts val="0"/>
              </a:spcAft>
            </a:pPr>
            <a:r>
              <a:rPr sz="1600" dirty="0">
                <a:latin typeface="黑体" panose="02010609060101010101" charset="-122"/>
                <a:ea typeface="黑体" panose="02010609060101010101" charset="-122"/>
              </a:rPr>
              <a:t>在结账前发现账簿记录中文字或金额错误而记账凭证无误时，可采用此法。</a:t>
            </a:r>
            <a:endParaRPr sz="1600" dirty="0">
              <a:latin typeface="黑体" panose="02010609060101010101" charset="-122"/>
              <a:ea typeface="黑体" panose="02010609060101010101" charset="-122"/>
            </a:endParaRPr>
          </a:p>
          <a:p>
            <a:pPr>
              <a:lnSpc>
                <a:spcPct val="130000"/>
              </a:lnSpc>
              <a:spcBef>
                <a:spcPts val="0"/>
              </a:spcBef>
              <a:spcAft>
                <a:spcPts val="0"/>
              </a:spcAft>
            </a:pPr>
            <a:r>
              <a:rPr sz="1600" dirty="0">
                <a:latin typeface="黑体" panose="02010609060101010101" charset="-122"/>
                <a:ea typeface="黑体" panose="02010609060101010101" charset="-122"/>
              </a:rPr>
              <a:t>2. 红字更正法</a:t>
            </a:r>
            <a:endParaRPr sz="1600" dirty="0">
              <a:latin typeface="黑体" panose="02010609060101010101" charset="-122"/>
              <a:ea typeface="黑体" panose="02010609060101010101" charset="-122"/>
            </a:endParaRPr>
          </a:p>
          <a:p>
            <a:pPr>
              <a:lnSpc>
                <a:spcPct val="130000"/>
              </a:lnSpc>
              <a:spcBef>
                <a:spcPts val="0"/>
              </a:spcBef>
              <a:spcAft>
                <a:spcPts val="0"/>
              </a:spcAft>
            </a:pPr>
            <a:r>
              <a:rPr sz="1600" dirty="0">
                <a:latin typeface="黑体" panose="02010609060101010101" charset="-122"/>
                <a:ea typeface="黑体" panose="02010609060101010101" charset="-122"/>
              </a:rPr>
              <a:t>当记账凭证中使用会计科目错误或借贷方向错误，或记账凭证中文字部分没有错误但所填金额大于应计金额，并且已经登记入账造成账簿记录错误的情况下，可采用此法。</a:t>
            </a:r>
            <a:endParaRPr sz="1600" dirty="0">
              <a:latin typeface="黑体" panose="02010609060101010101" charset="-122"/>
              <a:ea typeface="黑体" panose="02010609060101010101" charset="-122"/>
            </a:endParaRPr>
          </a:p>
          <a:p>
            <a:pPr>
              <a:lnSpc>
                <a:spcPct val="130000"/>
              </a:lnSpc>
              <a:spcBef>
                <a:spcPts val="0"/>
              </a:spcBef>
              <a:spcAft>
                <a:spcPts val="0"/>
              </a:spcAft>
            </a:pPr>
            <a:r>
              <a:rPr sz="1600" dirty="0">
                <a:latin typeface="黑体" panose="02010609060101010101" charset="-122"/>
                <a:ea typeface="黑体" panose="02010609060101010101" charset="-122"/>
              </a:rPr>
              <a:t>3. 补充登记法</a:t>
            </a:r>
            <a:endParaRPr sz="1600" dirty="0">
              <a:latin typeface="黑体" panose="02010609060101010101" charset="-122"/>
              <a:ea typeface="黑体" panose="02010609060101010101" charset="-122"/>
            </a:endParaRPr>
          </a:p>
          <a:p>
            <a:pPr>
              <a:lnSpc>
                <a:spcPct val="130000"/>
              </a:lnSpc>
              <a:spcBef>
                <a:spcPts val="0"/>
              </a:spcBef>
              <a:spcAft>
                <a:spcPts val="0"/>
              </a:spcAft>
            </a:pPr>
            <a:r>
              <a:rPr sz="1600" dirty="0">
                <a:latin typeface="黑体" panose="02010609060101010101" charset="-122"/>
                <a:ea typeface="黑体" panose="02010609060101010101" charset="-122"/>
              </a:rPr>
              <a:t>记账后，记账凭证中会计账户和借贷方向没有错误，但所填金额小于应计金额时，可采用此法。</a:t>
            </a:r>
            <a:endParaRPr sz="1600" dirty="0">
              <a:latin typeface="黑体" panose="02010609060101010101" charset="-122"/>
              <a:ea typeface="黑体" panose="02010609060101010101"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5" name="文本框 2"/>
          <p:cNvSpPr txBox="1"/>
          <p:nvPr/>
        </p:nvSpPr>
        <p:spPr>
          <a:xfrm>
            <a:off x="1338492" y="286232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二、错账更正</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414972" y="1348105"/>
            <a:ext cx="5921375" cy="4614545"/>
            <a:chOff x="673993" y="2371314"/>
            <a:chExt cx="5921375" cy="4614545"/>
          </a:xfrm>
        </p:grpSpPr>
        <p:sp>
          <p:nvSpPr>
            <p:cNvPr id="83" name="TextBox 82"/>
            <p:cNvSpPr txBox="1"/>
            <p:nvPr/>
          </p:nvSpPr>
          <p:spPr>
            <a:xfrm>
              <a:off x="1117858" y="2371314"/>
              <a:ext cx="2633345" cy="460375"/>
            </a:xfrm>
            <a:prstGeom prst="rect">
              <a:avLst/>
            </a:prstGeom>
            <a:noFill/>
          </p:spPr>
          <p:txBody>
            <a:bodyPr wrap="square" rtlCol="0">
              <a:spAutoFit/>
            </a:bodyPr>
            <a:lstStyle/>
            <a:p>
              <a:r>
                <a:rPr lang="en-US" sz="2400" b="1" spc="300" dirty="0" smtClean="0">
                  <a:solidFill>
                    <a:schemeClr val="tx2"/>
                  </a:solidFill>
                  <a:latin typeface="+mn-ea"/>
                  <a:ea typeface="黑体" panose="02010609060101010101" charset="-122"/>
                </a:rPr>
                <a:t>（二）业务举例</a:t>
              </a:r>
              <a:endParaRPr lang="en-US" sz="2400" b="1" spc="300" dirty="0" smtClean="0">
                <a:solidFill>
                  <a:schemeClr val="tx2"/>
                </a:solidFill>
                <a:latin typeface="+mn-ea"/>
                <a:ea typeface="黑体" panose="02010609060101010101" charset="-122"/>
              </a:endParaRPr>
            </a:p>
          </p:txBody>
        </p:sp>
        <p:sp>
          <p:nvSpPr>
            <p:cNvPr id="84" name="TextBox 83"/>
            <p:cNvSpPr txBox="1"/>
            <p:nvPr/>
          </p:nvSpPr>
          <p:spPr>
            <a:xfrm>
              <a:off x="673993" y="2831689"/>
              <a:ext cx="5921375" cy="4154170"/>
            </a:xfrm>
            <a:prstGeom prst="rect">
              <a:avLst/>
            </a:prstGeom>
            <a:noFill/>
          </p:spPr>
          <p:txBody>
            <a:bodyPr wrap="square" rtlCol="0">
              <a:spAutoFit/>
            </a:bodyPr>
            <a:lstStyle/>
            <a:p>
              <a:pPr algn="just">
                <a:lnSpc>
                  <a:spcPct val="150000"/>
                </a:lnSpc>
              </a:pPr>
              <a:r>
                <a:rPr sz="1600" dirty="0">
                  <a:solidFill>
                    <a:schemeClr val="tx1">
                      <a:lumMod val="65000"/>
                      <a:lumOff val="35000"/>
                    </a:schemeClr>
                  </a:solidFill>
                  <a:latin typeface="+mn-ea"/>
                  <a:ea typeface="+mn-ea"/>
                </a:rPr>
                <a:t>例 6-1：划线更正法</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1. 资料</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以北京百佳乐食品厂 2012 年 12 月 28 日发生的经济业务为例，出纳李丽发现这笔业务记账凭证编制正确，但是在登记库存现金日记账过程中账簿记录的金额出现错误，将 2 000 错写成 200，予以及时更正。原账簿资料如表 6 - 1 所示。</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2. 工作行动</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更正方法：在错误的金额上划一条红线，在红线的上方填写正确的金额，并由更正人员在更正处旁边盖章以明确责任。</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3. 工作成果</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更正完毕后的账簿资料如表 6 - 2 所示。</a:t>
              </a:r>
              <a:endParaRPr sz="1600" dirty="0">
                <a:solidFill>
                  <a:schemeClr val="tx1">
                    <a:lumMod val="65000"/>
                    <a:lumOff val="35000"/>
                  </a:schemeClr>
                </a:solidFill>
                <a:latin typeface="+mn-ea"/>
                <a:ea typeface="+mn-ea"/>
              </a:endParaRPr>
            </a:p>
          </p:txBody>
        </p:sp>
      </p:grpSp>
      <p:sp>
        <p:nvSpPr>
          <p:cNvPr id="25" name="文本框 2"/>
          <p:cNvSpPr txBox="1"/>
          <p:nvPr/>
        </p:nvSpPr>
        <p:spPr>
          <a:xfrm>
            <a:off x="858432" y="362328"/>
            <a:ext cx="3231285" cy="51816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800" dirty="0">
                <a:latin typeface="黑体" panose="02010609060101010101" charset="-122"/>
                <a:ea typeface="黑体" panose="02010609060101010101" charset="-122"/>
                <a:sym typeface="+mn-ea"/>
              </a:rPr>
              <a:t>二、错账更正</a:t>
            </a:r>
            <a:endParaRPr lang="zh-CN" altLang="en-US" sz="2800" dirty="0">
              <a:latin typeface="黑体" panose="02010609060101010101" charset="-122"/>
              <a:ea typeface="黑体" panose="02010609060101010101" charset="-122"/>
              <a:sym typeface="+mn-ea"/>
            </a:endParaRPr>
          </a:p>
        </p:txBody>
      </p:sp>
      <p:pic>
        <p:nvPicPr>
          <p:cNvPr id="3" name="图片 2"/>
          <p:cNvPicPr>
            <a:picLocks noChangeAspect="1"/>
          </p:cNvPicPr>
          <p:nvPr/>
        </p:nvPicPr>
        <p:blipFill>
          <a:blip r:embed="rId1"/>
          <a:stretch>
            <a:fillRect/>
          </a:stretch>
        </p:blipFill>
        <p:spPr>
          <a:xfrm>
            <a:off x="6336030" y="1135380"/>
            <a:ext cx="5429250" cy="2621280"/>
          </a:xfrm>
          <a:prstGeom prst="rect">
            <a:avLst/>
          </a:prstGeom>
        </p:spPr>
      </p:pic>
      <p:pic>
        <p:nvPicPr>
          <p:cNvPr id="4" name="图片 3"/>
          <p:cNvPicPr>
            <a:picLocks noChangeAspect="1"/>
          </p:cNvPicPr>
          <p:nvPr/>
        </p:nvPicPr>
        <p:blipFill>
          <a:blip r:embed="rId2"/>
          <a:stretch>
            <a:fillRect/>
          </a:stretch>
        </p:blipFill>
        <p:spPr>
          <a:xfrm>
            <a:off x="6445250" y="3820160"/>
            <a:ext cx="5320030" cy="26974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9376410" y="1485265"/>
            <a:ext cx="921385" cy="4258310"/>
          </a:xfrm>
          <a:prstGeom prst="rect">
            <a:avLst/>
          </a:prstGeom>
          <a:noFill/>
        </p:spPr>
        <p:txBody>
          <a:bodyPr vert="eaVert" wrap="square" rtlCol="0" anchor="t" anchorCtr="0">
            <a:spAutoFit/>
          </a:bodyPr>
          <a:p>
            <a:pPr algn="l"/>
            <a:r>
              <a:rPr lang="zh-CN" altLang="en-US" sz="4800" dirty="0">
                <a:solidFill>
                  <a:schemeClr val="tx2"/>
                </a:solidFill>
                <a:latin typeface="黑体" panose="02010609060101010101" charset="-122"/>
                <a:ea typeface="黑体" panose="02010609060101010101" charset="-122"/>
                <a:sym typeface="+mn-ea"/>
              </a:rPr>
              <a:t>财产清查</a:t>
            </a:r>
            <a:endParaRPr lang="zh-CN" altLang="en-US" sz="4800" dirty="0">
              <a:solidFill>
                <a:schemeClr val="tx2"/>
              </a:solidFill>
              <a:latin typeface="黑体" panose="02010609060101010101" charset="-122"/>
              <a:ea typeface="黑体" panose="02010609060101010101" charset="-122"/>
              <a:sym typeface="+mn-ea"/>
            </a:endParaRPr>
          </a:p>
        </p:txBody>
      </p:sp>
      <p:sp>
        <p:nvSpPr>
          <p:cNvPr id="4" name="文本框 3"/>
          <p:cNvSpPr txBox="1"/>
          <p:nvPr/>
        </p:nvSpPr>
        <p:spPr>
          <a:xfrm>
            <a:off x="7579995" y="1862455"/>
            <a:ext cx="3775710" cy="922020"/>
          </a:xfrm>
          <a:prstGeom prst="rect">
            <a:avLst/>
          </a:prstGeom>
          <a:noFill/>
        </p:spPr>
        <p:txBody>
          <a:bodyPr wrap="square" rtlCol="0">
            <a:spAutoFit/>
          </a:bodyPr>
          <a:p>
            <a:r>
              <a:rPr lang="zh-CN" altLang="en-US" sz="5400" b="1">
                <a:latin typeface="黑体" panose="02010609060101010101" charset="-122"/>
                <a:ea typeface="黑体" panose="02010609060101010101" charset="-122"/>
              </a:rPr>
              <a:t>任务二</a:t>
            </a:r>
            <a:endParaRPr lang="zh-CN" altLang="en-US" sz="5400" b="1">
              <a:latin typeface="黑体" panose="02010609060101010101" charset="-122"/>
              <a:ea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tags/tag1.xml><?xml version="1.0" encoding="utf-8"?>
<p:tagLst xmlns:p="http://schemas.openxmlformats.org/presentationml/2006/main">
  <p:tag name="MH" val="20180926094856"/>
  <p:tag name="MH_LIBRARY" val="CONTENTS"/>
  <p:tag name="MH_AUTOCOLOR" val="TRUE"/>
  <p:tag name="MH_TYPE" val="CONTENTS"/>
  <p:tag name="ID" val="626777"/>
</p:tagLst>
</file>

<file path=ppt/tags/tag10.xml><?xml version="1.0" encoding="utf-8"?>
<p:tagLst xmlns:p="http://schemas.openxmlformats.org/presentationml/2006/main">
  <p:tag name="KSO_WM_TAG_VERSION" val="1.0"/>
  <p:tag name="KSO_WM_BEAUTIFY_FLAG" val="#wm#"/>
  <p:tag name="KSO_WM_TEMPLATE_CATEGORY" val="diagram"/>
  <p:tag name="KSO_WM_TEMPLATE_INDEX" val="160115"/>
  <p:tag name="KSO_WM_UNIT_TYPE" val="g"/>
  <p:tag name="KSO_WM_UNIT_INDEX" val="1"/>
  <p:tag name="KSO_WM_UNIT_ID" val="diagram160115_3*g*1"/>
  <p:tag name="KSO_WM_UNIT_CLEAR" val="1"/>
  <p:tag name="KSO_WM_UNIT_LAYERLEVEL" val="1"/>
  <p:tag name="KSO_WM_UNIT_VALUE" val="48"/>
  <p:tag name="KSO_WM_UNIT_HIGHLIGHT" val="0"/>
  <p:tag name="KSO_WM_UNIT_COMPATIBLE" val="1"/>
  <p:tag name="KSO_WM_UNIT_RELATE_UNITID" val="diagram160115_3*m*1"/>
  <p:tag name="KSO_WM_UNIT_PRESET_TEXT_INDEX" val="3"/>
  <p:tag name="KSO_WM_UNIT_PRESET_TEXT_LEN" val="17"/>
</p:tagLst>
</file>

<file path=ppt/tags/tag11.xml><?xml version="1.0" encoding="utf-8"?>
<p:tagLst xmlns:p="http://schemas.openxmlformats.org/presentationml/2006/main">
  <p:tag name="MH" val="20180804121219"/>
  <p:tag name="MH_LIBRARY" val="CONTENTS"/>
  <p:tag name="MH_TYPE" val="ENTRY"/>
  <p:tag name="ID" val="626777"/>
  <p:tag name="MH_ORDER" val="1"/>
</p:tagLst>
</file>

<file path=ppt/tags/tag12.xml><?xml version="1.0" encoding="utf-8"?>
<p:tagLst xmlns:p="http://schemas.openxmlformats.org/presentationml/2006/main">
  <p:tag name="MH" val="20180804121219"/>
  <p:tag name="MH_LIBRARY" val="CONTENTS"/>
  <p:tag name="MH_TYPE" val="NUMBER"/>
  <p:tag name="ID" val="626777"/>
  <p:tag name="MH_ORDER" val="1"/>
</p:tagLst>
</file>

<file path=ppt/tags/tag13.xml><?xml version="1.0" encoding="utf-8"?>
<p:tagLst xmlns:p="http://schemas.openxmlformats.org/presentationml/2006/main">
  <p:tag name="KSO_WM_BEAUTIFY_FLAG" val="#wm#"/>
  <p:tag name="KSO_WM_TEMPLATE_CATEGORY" val="diagram"/>
  <p:tag name="KSO_WM_TEMPLATE_INDEX" val="790"/>
</p:tagLst>
</file>

<file path=ppt/tags/tag14.xml><?xml version="1.0" encoding="utf-8"?>
<p:tagLst xmlns:p="http://schemas.openxmlformats.org/presentationml/2006/main">
  <p:tag name="KSO_WM_BEAUTIFY_FLAG" val="#wm#"/>
  <p:tag name="KSO_WM_TEMPLATE_CATEGORY" val="diagram"/>
  <p:tag name="KSO_WM_TEMPLATE_INDEX" val="790"/>
</p:tagLst>
</file>

<file path=ppt/tags/tag15.xml><?xml version="1.0" encoding="utf-8"?>
<p:tagLst xmlns:p="http://schemas.openxmlformats.org/presentationml/2006/main">
  <p:tag name="KSO_WM_TEMPLATE_CATEGORY" val="diagram"/>
  <p:tag name="KSO_WM_TEMPLATE_INDEX" val="20187809"/>
  <p:tag name="KSO_WM_UNIT_TYPE" val="m_h_i"/>
  <p:tag name="KSO_WM_UNIT_INDEX" val="1_3_2"/>
  <p:tag name="KSO_WM_UNIT_ID" val="diagram20187809_3*m_h_i*1_3_2"/>
  <p:tag name="KSO_WM_UNIT_LAYERLEVEL" val="1_1_1"/>
  <p:tag name="KSO_WM_DIAGRAM_GROUP_CODE" val="m1-1"/>
  <p:tag name="KSO_WM_BEAUTIFY_FLAG" val="#wm#"/>
  <p:tag name="KSO_WM_TAG_VERSION" val="1.0"/>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16.xml><?xml version="1.0" encoding="utf-8"?>
<p:tagLst xmlns:p="http://schemas.openxmlformats.org/presentationml/2006/main">
  <p:tag name="KSO_WM_TEMPLATE_CATEGORY" val="diagram"/>
  <p:tag name="KSO_WM_TEMPLATE_INDEX" val="20187809"/>
  <p:tag name="KSO_WM_UNIT_TYPE" val="m_h_i"/>
  <p:tag name="KSO_WM_UNIT_INDEX" val="1_2_2"/>
  <p:tag name="KSO_WM_UNIT_ID" val="diagram20187809_3*m_h_i*1_2_2"/>
  <p:tag name="KSO_WM_UNIT_LAYERLEVEL" val="1_1_1"/>
  <p:tag name="KSO_WM_DIAGRAM_GROUP_CODE" val="m1-1"/>
  <p:tag name="KSO_WM_BEAUTIFY_FLAG" val="#wm#"/>
  <p:tag name="KSO_WM_TAG_VERSION" val="1.0"/>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17.xml><?xml version="1.0" encoding="utf-8"?>
<p:tagLst xmlns:p="http://schemas.openxmlformats.org/presentationml/2006/main">
  <p:tag name="KSO_WM_TEMPLATE_CATEGORY" val="diagram"/>
  <p:tag name="KSO_WM_TEMPLATE_INDEX" val="20187809"/>
  <p:tag name="KSO_WM_UNIT_TYPE" val="m_h_i"/>
  <p:tag name="KSO_WM_UNIT_INDEX" val="1_1_1"/>
  <p:tag name="KSO_WM_UNIT_ID" val="diagram20187809_3*m_h_i*1_1_1"/>
  <p:tag name="KSO_WM_UNIT_LAYERLEVEL" val="1_1_1"/>
  <p:tag name="KSO_WM_BEAUTIFY_FLAG" val="#wm#"/>
  <p:tag name="KSO_WM_TAG_VERSION" val="1.0"/>
  <p:tag name="KSO_WM_DIAGRAM_GROUP_CODE" val="m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18.xml><?xml version="1.0" encoding="utf-8"?>
<p:tagLst xmlns:p="http://schemas.openxmlformats.org/presentationml/2006/main">
  <p:tag name="KSO_WM_TEMPLATE_CATEGORY" val="diagram"/>
  <p:tag name="KSO_WM_TEMPLATE_INDEX" val="20187809"/>
  <p:tag name="KSO_WM_UNIT_TYPE" val="m_h_i"/>
  <p:tag name="KSO_WM_UNIT_INDEX" val="1_2_1"/>
  <p:tag name="KSO_WM_UNIT_ID" val="diagram20187809_3*m_h_i*1_2_1"/>
  <p:tag name="KSO_WM_UNIT_LAYERLEVEL" val="1_1_1"/>
  <p:tag name="KSO_WM_DIAGRAM_GROUP_CODE" val="m1-1"/>
  <p:tag name="KSO_WM_BEAUTIFY_FLAG" val="#wm#"/>
  <p:tag name="KSO_WM_TAG_VERSION" val="1.0"/>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19.xml><?xml version="1.0" encoding="utf-8"?>
<p:tagLst xmlns:p="http://schemas.openxmlformats.org/presentationml/2006/main">
  <p:tag name="KSO_WM_TEMPLATE_CATEGORY" val="diagram"/>
  <p:tag name="KSO_WM_TEMPLATE_INDEX" val="20187809"/>
  <p:tag name="KSO_WM_UNIT_TYPE" val="m_h_i"/>
  <p:tag name="KSO_WM_UNIT_INDEX" val="1_3_1"/>
  <p:tag name="KSO_WM_UNIT_ID" val="diagram20187809_3*m_h_i*1_3_1"/>
  <p:tag name="KSO_WM_UNIT_LAYERLEVEL" val="1_1_1"/>
  <p:tag name="KSO_WM_DIAGRAM_GROUP_CODE" val="m1-1"/>
  <p:tag name="KSO_WM_BEAUTIFY_FLAG" val="#wm#"/>
  <p:tag name="KSO_WM_TAG_VERSION" val="1.0"/>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2.xml><?xml version="1.0" encoding="utf-8"?>
<p:tagLst xmlns:p="http://schemas.openxmlformats.org/presentationml/2006/main">
  <p:tag name="KSO_WM_TAG_VERSION" val="1.0"/>
  <p:tag name="KSO_WM_TEMPLATE_CATEGORY" val="diagram"/>
  <p:tag name="KSO_WM_TEMPLATE_INDEX" val="160115"/>
  <p:tag name="KSO_WM_UNIT_ID" val="diagram160115_3*m_i*1_1"/>
  <p:tag name="KSO_WM_UNIT_CLEAR" val="1"/>
  <p:tag name="KSO_WM_UNIT_LAYERLEVEL" val="1_1"/>
  <p:tag name="KSO_WM_DIAGRAM_GROUP_CODE" val="m1-1"/>
  <p:tag name="KSO_WM_UNIT_FILL_FORE_SCHEMECOLOR_INDEX" val="7"/>
  <p:tag name="KSO_WM_UNIT_FILL_TYPE" val="1"/>
  <p:tag name="KSO_WM_UNIT_TEXT_FILL_FORE_SCHEMECOLOR_INDEX" val="14"/>
  <p:tag name="KSO_WM_UNIT_TEXT_FILL_TYPE" val="1"/>
</p:tagLst>
</file>

<file path=ppt/tags/tag20.xml><?xml version="1.0" encoding="utf-8"?>
<p:tagLst xmlns:p="http://schemas.openxmlformats.org/presentationml/2006/main">
  <p:tag name="KSO_WM_TEMPLATE_CATEGORY" val="diagram"/>
  <p:tag name="KSO_WM_TEMPLATE_INDEX" val="20187809"/>
  <p:tag name="KSO_WM_UNIT_TYPE" val="m_h_h_f"/>
  <p:tag name="KSO_WM_UNIT_INDEX" val="1_1_1_1"/>
  <p:tag name="KSO_WM_UNIT_ID" val="diagram20187809_3*m_h_h_f*1_1_1_1"/>
  <p:tag name="KSO_WM_UNIT_LAYERLEVEL" val="1_1_1_1"/>
  <p:tag name="KSO_WM_UNIT_VALUE" val="72"/>
  <p:tag name="KSO_WM_UNIT_HIGHLIGHT" val="0"/>
  <p:tag name="KSO_WM_UNIT_COMPATIBLE" val="0"/>
  <p:tag name="KSO_WM_BEAUTIFY_FLAG" val="#wm#"/>
  <p:tag name="KSO_WM_TAG_VERSION" val="1.0"/>
  <p:tag name="KSO_WM_DIAGRAM_GROUP_CODE" val="m1-1"/>
  <p:tag name="KSO_WM_UNIT_PRESET_TEXT" val="单击此处添加文本具体内容"/>
  <p:tag name="KSO_WM_UNIT_DIAGRAM_ISNUMVISUAL" val="0"/>
  <p:tag name="KSO_WM_UNIT_DIAGRAM_ISREFERUNIT" val="0"/>
  <p:tag name="KSO_WM_UNIT_TEXT_FILL_FORE_SCHEMECOLOR_INDEX" val="13"/>
  <p:tag name="KSO_WM_UNIT_TEXT_FILL_TYPE" val="1"/>
</p:tagLst>
</file>

<file path=ppt/tags/tag21.xml><?xml version="1.0" encoding="utf-8"?>
<p:tagLst xmlns:p="http://schemas.openxmlformats.org/presentationml/2006/main">
  <p:tag name="KSO_WM_TEMPLATE_CATEGORY" val="diagram"/>
  <p:tag name="KSO_WM_TEMPLATE_INDEX" val="20187809"/>
  <p:tag name="KSO_WM_UNIT_TYPE" val="m_h_h_a"/>
  <p:tag name="KSO_WM_UNIT_INDEX" val="1_1_1_1"/>
  <p:tag name="KSO_WM_UNIT_ID" val="diagram20187809_3*m_h_h_a*1_1_1_1"/>
  <p:tag name="KSO_WM_UNIT_LAYERLEVEL" val="1_1_1_1"/>
  <p:tag name="KSO_WM_UNIT_VALUE" val="13"/>
  <p:tag name="KSO_WM_UNIT_HIGHLIGHT" val="0"/>
  <p:tag name="KSO_WM_UNIT_COMPATIBLE" val="0"/>
  <p:tag name="KSO_WM_BEAUTIFY_FLAG" val="#wm#"/>
  <p:tag name="KSO_WM_TAG_VERSION" val="1.0"/>
  <p:tag name="KSO_WM_DIAGRAM_GROUP_CODE" val="m1-1"/>
  <p:tag name="KSO_WM_UNIT_PRESET_TEXT" val="单击此处添加标题"/>
  <p:tag name="KSO_WM_UNIT_ISCONTENTSTITLE" val="0"/>
  <p:tag name="KSO_WM_UNIT_DIAGRAM_ISNUMVISUAL" val="0"/>
  <p:tag name="KSO_WM_UNIT_DIAGRAM_ISREFERUNIT" val="0"/>
  <p:tag name="KSO_WM_UNIT_TEXT_FILL_FORE_SCHEMECOLOR_INDEX" val="5"/>
  <p:tag name="KSO_WM_UNIT_TEXT_FILL_TYPE" val="1"/>
</p:tagLst>
</file>

<file path=ppt/tags/tag22.xml><?xml version="1.0" encoding="utf-8"?>
<p:tagLst xmlns:p="http://schemas.openxmlformats.org/presentationml/2006/main">
  <p:tag name="KSO_WM_TEMPLATE_CATEGORY" val="diagram"/>
  <p:tag name="KSO_WM_TEMPLATE_INDEX" val="20187809"/>
  <p:tag name="KSO_WM_UNIT_TYPE" val="m_h_h_f"/>
  <p:tag name="KSO_WM_UNIT_INDEX" val="1_2_1_1"/>
  <p:tag name="KSO_WM_UNIT_ID" val="diagram20187809_3*m_h_h_f*1_2_1_1"/>
  <p:tag name="KSO_WM_UNIT_LAYERLEVEL" val="1_1_1_1"/>
  <p:tag name="KSO_WM_UNIT_VALUE" val="72"/>
  <p:tag name="KSO_WM_UNIT_HIGHLIGHT" val="0"/>
  <p:tag name="KSO_WM_UNIT_COMPATIBLE" val="0"/>
  <p:tag name="KSO_WM_BEAUTIFY_FLAG" val="#wm#"/>
  <p:tag name="KSO_WM_TAG_VERSION" val="1.0"/>
  <p:tag name="KSO_WM_DIAGRAM_GROUP_CODE" val="m1-1"/>
  <p:tag name="KSO_WM_UNIT_PRESET_TEXT" val="单击此处添加文本具体内容"/>
  <p:tag name="KSO_WM_UNIT_DIAGRAM_ISNUMVISUAL" val="0"/>
  <p:tag name="KSO_WM_UNIT_DIAGRAM_ISREFERUNIT" val="0"/>
  <p:tag name="KSO_WM_UNIT_TEXT_FILL_FORE_SCHEMECOLOR_INDEX" val="13"/>
  <p:tag name="KSO_WM_UNIT_TEXT_FILL_TYPE" val="1"/>
</p:tagLst>
</file>

<file path=ppt/tags/tag23.xml><?xml version="1.0" encoding="utf-8"?>
<p:tagLst xmlns:p="http://schemas.openxmlformats.org/presentationml/2006/main">
  <p:tag name="KSO_WM_TEMPLATE_CATEGORY" val="diagram"/>
  <p:tag name="KSO_WM_TEMPLATE_INDEX" val="20187809"/>
  <p:tag name="KSO_WM_UNIT_TYPE" val="m_h_h_a"/>
  <p:tag name="KSO_WM_UNIT_INDEX" val="1_2_1_1"/>
  <p:tag name="KSO_WM_UNIT_ID" val="diagram20187809_3*m_h_h_a*1_2_1_1"/>
  <p:tag name="KSO_WM_UNIT_LAYERLEVEL" val="1_1_1_1"/>
  <p:tag name="KSO_WM_UNIT_VALUE" val="13"/>
  <p:tag name="KSO_WM_UNIT_HIGHLIGHT" val="0"/>
  <p:tag name="KSO_WM_UNIT_COMPATIBLE" val="0"/>
  <p:tag name="KSO_WM_BEAUTIFY_FLAG" val="#wm#"/>
  <p:tag name="KSO_WM_TAG_VERSION" val="1.0"/>
  <p:tag name="KSO_WM_DIAGRAM_GROUP_CODE" val="m1-1"/>
  <p:tag name="KSO_WM_UNIT_PRESET_TEXT" val="单击此处添加标题"/>
  <p:tag name="KSO_WM_UNIT_ISCONTENTSTITLE" val="0"/>
  <p:tag name="KSO_WM_UNIT_DIAGRAM_ISNUMVISUAL" val="0"/>
  <p:tag name="KSO_WM_UNIT_DIAGRAM_ISREFERUNIT" val="0"/>
  <p:tag name="KSO_WM_UNIT_TEXT_FILL_FORE_SCHEMECOLOR_INDEX" val="6"/>
  <p:tag name="KSO_WM_UNIT_TEXT_FILL_TYPE" val="1"/>
</p:tagLst>
</file>

<file path=ppt/tags/tag24.xml><?xml version="1.0" encoding="utf-8"?>
<p:tagLst xmlns:p="http://schemas.openxmlformats.org/presentationml/2006/main">
  <p:tag name="KSO_WM_TEMPLATE_CATEGORY" val="diagram"/>
  <p:tag name="KSO_WM_TEMPLATE_INDEX" val="20187809"/>
  <p:tag name="KSO_WM_UNIT_TYPE" val="m_h_h_f"/>
  <p:tag name="KSO_WM_UNIT_INDEX" val="1_3_1_1"/>
  <p:tag name="KSO_WM_UNIT_ID" val="diagram20187809_3*m_h_h_f*1_3_1_1"/>
  <p:tag name="KSO_WM_UNIT_LAYERLEVEL" val="1_1_1_1"/>
  <p:tag name="KSO_WM_UNIT_VALUE" val="72"/>
  <p:tag name="KSO_WM_UNIT_HIGHLIGHT" val="0"/>
  <p:tag name="KSO_WM_UNIT_COMPATIBLE" val="0"/>
  <p:tag name="KSO_WM_BEAUTIFY_FLAG" val="#wm#"/>
  <p:tag name="KSO_WM_TAG_VERSION" val="1.0"/>
  <p:tag name="KSO_WM_DIAGRAM_GROUP_CODE" val="m1-1"/>
  <p:tag name="KSO_WM_UNIT_PRESET_TEXT" val="单击此处添加文本具体内容"/>
  <p:tag name="KSO_WM_UNIT_DIAGRAM_ISNUMVISUAL" val="0"/>
  <p:tag name="KSO_WM_UNIT_DIAGRAM_ISREFERUNIT" val="0"/>
  <p:tag name="KSO_WM_UNIT_TEXT_FILL_FORE_SCHEMECOLOR_INDEX" val="13"/>
  <p:tag name="KSO_WM_UNIT_TEXT_FILL_TYPE" val="1"/>
</p:tagLst>
</file>

<file path=ppt/tags/tag25.xml><?xml version="1.0" encoding="utf-8"?>
<p:tagLst xmlns:p="http://schemas.openxmlformats.org/presentationml/2006/main">
  <p:tag name="KSO_WM_TEMPLATE_CATEGORY" val="diagram"/>
  <p:tag name="KSO_WM_TEMPLATE_INDEX" val="20187809"/>
  <p:tag name="KSO_WM_UNIT_TYPE" val="m_h_h_a"/>
  <p:tag name="KSO_WM_UNIT_INDEX" val="1_3_1_1"/>
  <p:tag name="KSO_WM_UNIT_ID" val="diagram20187809_3*m_h_h_a*1_3_1_1"/>
  <p:tag name="KSO_WM_UNIT_LAYERLEVEL" val="1_1_1_1"/>
  <p:tag name="KSO_WM_UNIT_VALUE" val="13"/>
  <p:tag name="KSO_WM_UNIT_HIGHLIGHT" val="0"/>
  <p:tag name="KSO_WM_UNIT_COMPATIBLE" val="0"/>
  <p:tag name="KSO_WM_BEAUTIFY_FLAG" val="#wm#"/>
  <p:tag name="KSO_WM_TAG_VERSION" val="1.0"/>
  <p:tag name="KSO_WM_DIAGRAM_GROUP_CODE" val="m1-1"/>
  <p:tag name="KSO_WM_UNIT_PRESET_TEXT" val="单击此处添加标题"/>
  <p:tag name="KSO_WM_UNIT_ISCONTENTSTITLE" val="0"/>
  <p:tag name="KSO_WM_UNIT_DIAGRAM_ISNUMVISUAL" val="0"/>
  <p:tag name="KSO_WM_UNIT_DIAGRAM_ISREFERUNIT" val="0"/>
  <p:tag name="KSO_WM_UNIT_TEXT_FILL_FORE_SCHEMECOLOR_INDEX" val="7"/>
  <p:tag name="KSO_WM_UNIT_TEXT_FILL_TYPE" val="1"/>
</p:tagLst>
</file>

<file path=ppt/tags/tag26.xml><?xml version="1.0" encoding="utf-8"?>
<p:tagLst xmlns:p="http://schemas.openxmlformats.org/presentationml/2006/main">
  <p:tag name="KSO_WM_TEMPLATE_CATEGORY" val="diagram"/>
  <p:tag name="KSO_WM_TEMPLATE_INDEX" val="20187809"/>
  <p:tag name="KSO_WM_UNIT_TYPE" val="m_h_h_i"/>
  <p:tag name="KSO_WM_UNIT_INDEX" val="1_2_1_1"/>
  <p:tag name="KSO_WM_UNIT_ID" val="diagram20187809_3*m_h_h_i*1_2_1_1"/>
  <p:tag name="KSO_WM_UNIT_LAYERLEVEL" val="1_1_1_1"/>
  <p:tag name="KSO_WM_BEAUTIFY_FLAG" val="#wm#"/>
  <p:tag name="KSO_WM_TAG_VERSION" val="1.0"/>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Lst>
</file>

<file path=ppt/tags/tag27.xml><?xml version="1.0" encoding="utf-8"?>
<p:tagLst xmlns:p="http://schemas.openxmlformats.org/presentationml/2006/main">
  <p:tag name="KSO_WM_TEMPLATE_CATEGORY" val="diagram"/>
  <p:tag name="KSO_WM_TEMPLATE_INDEX" val="20187809"/>
  <p:tag name="KSO_WM_UNIT_TYPE" val="m_h_h_i"/>
  <p:tag name="KSO_WM_UNIT_INDEX" val="1_3_1_1"/>
  <p:tag name="KSO_WM_UNIT_ID" val="diagram20187809_3*m_h_h_i*1_3_1_1"/>
  <p:tag name="KSO_WM_UNIT_LAYERLEVEL" val="1_1_1_1"/>
  <p:tag name="KSO_WM_BEAUTIFY_FLAG" val="#wm#"/>
  <p:tag name="KSO_WM_TAG_VERSION" val="1.0"/>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Lst>
</file>

<file path=ppt/tags/tag28.xml><?xml version="1.0" encoding="utf-8"?>
<p:tagLst xmlns:p="http://schemas.openxmlformats.org/presentationml/2006/main">
  <p:tag name="KSO_WM_TAG_VERSION" val="1.0"/>
  <p:tag name="KSO_WM_BEAUTIFY_FLAG" val="#wm#"/>
  <p:tag name="KSO_WM_UNIT_TYPE" val="i"/>
  <p:tag name="KSO_WM_UNIT_ID" val="diagram160114_2*i*0"/>
  <p:tag name="KSO_WM_TEMPLATE_CATEGORY" val="diagram"/>
  <p:tag name="KSO_WM_TEMPLATE_INDEX" val="160114"/>
  <p:tag name="KSO_WM_UNIT_INDEX" val="0"/>
</p:tagLst>
</file>

<file path=ppt/tags/tag29.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1"/>
  <p:tag name="KSO_WM_UNIT_ID" val="diagram160114_2*q_i*1_1"/>
  <p:tag name="KSO_WM_UNIT_CLEAR" val="1"/>
  <p:tag name="KSO_WM_UNIT_LAYERLEVEL" val="1_1"/>
  <p:tag name="KSO_WM_DIAGRAM_GROUP_CODE" val="q1-1"/>
  <p:tag name="KSO_WM_UNIT_FILL_FORE_SCHEMECOLOR_INDEX" val="5"/>
  <p:tag name="KSO_WM_UNIT_FILL_TYPE" val="1"/>
</p:tagLst>
</file>

<file path=ppt/tags/tag3.xml><?xml version="1.0" encoding="utf-8"?>
<p:tagLst xmlns:p="http://schemas.openxmlformats.org/presentationml/2006/main">
  <p:tag name="KSO_WM_TAG_VERSION" val="1.0"/>
  <p:tag name="KSO_WM_BEAUTIFY_FLAG" val="#wm#"/>
  <p:tag name="KSO_WM_TEMPLATE_CATEGORY" val="diagram"/>
  <p:tag name="KSO_WM_TEMPLATE_INDEX" val="160115"/>
  <p:tag name="KSO_WM_UNIT_TYPE" val="m_h_a"/>
  <p:tag name="KSO_WM_UNIT_INDEX" val="1_1_1"/>
  <p:tag name="KSO_WM_UNIT_ID" val="diagram160115_3*m_h_a*1_1_1"/>
  <p:tag name="KSO_WM_UNIT_CLEAR" val="1"/>
  <p:tag name="KSO_WM_UNIT_LAYERLEVEL" val="1_1_1"/>
  <p:tag name="KSO_WM_UNIT_VALUE" val="12"/>
  <p:tag name="KSO_WM_UNIT_HIGHLIGHT" val="0"/>
  <p:tag name="KSO_WM_UNIT_COMPATIBLE" val="0"/>
  <p:tag name="KSO_WM_DIAGRAM_GROUP_CODE" val="m1-1"/>
  <p:tag name="KSO_WM_UNIT_PRESET_TEXT" val="AMET"/>
  <p:tag name="KSO_WM_UNIT_FILL_FORE_SCHEMECOLOR_INDEX" val="5"/>
  <p:tag name="KSO_WM_UNIT_FILL_TYPE" val="1"/>
  <p:tag name="KSO_WM_UNIT_TEXT_FILL_FORE_SCHEMECOLOR_INDEX" val="14"/>
  <p:tag name="KSO_WM_UNIT_TEXT_FILL_TYPE" val="1"/>
</p:tagLst>
</file>

<file path=ppt/tags/tag30.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2"/>
  <p:tag name="KSO_WM_UNIT_ID" val="diagram160114_2*q_i*1_2"/>
  <p:tag name="KSO_WM_UNIT_CLEAR" val="1"/>
  <p:tag name="KSO_WM_UNIT_LAYERLEVEL" val="1_1"/>
  <p:tag name="KSO_WM_DIAGRAM_GROUP_CODE" val="q1-1"/>
</p:tagLst>
</file>

<file path=ppt/tags/tag31.xml><?xml version="1.0" encoding="utf-8"?>
<p:tagLst xmlns:p="http://schemas.openxmlformats.org/presentationml/2006/main">
  <p:tag name="KSO_WM_TAG_VERSION" val="1.0"/>
  <p:tag name="KSO_WM_BEAUTIFY_FLAG" val="#wm#"/>
  <p:tag name="KSO_WM_UNIT_TYPE" val="i"/>
  <p:tag name="KSO_WM_UNIT_ID" val="diagram160114_2*i*5"/>
  <p:tag name="KSO_WM_TEMPLATE_CATEGORY" val="diagram"/>
  <p:tag name="KSO_WM_TEMPLATE_INDEX" val="160114"/>
  <p:tag name="KSO_WM_UNIT_INDEX" val="5"/>
</p:tagLst>
</file>

<file path=ppt/tags/tag32.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3"/>
  <p:tag name="KSO_WM_UNIT_ID" val="diagram160114_2*q_i*1_3"/>
  <p:tag name="KSO_WM_UNIT_CLEAR" val="1"/>
  <p:tag name="KSO_WM_UNIT_LAYERLEVEL" val="1_1"/>
  <p:tag name="KSO_WM_DIAGRAM_GROUP_CODE" val="q1-1"/>
  <p:tag name="KSO_WM_UNIT_FILL_FORE_SCHEMECOLOR_INDEX" val="6"/>
  <p:tag name="KSO_WM_UNIT_FILL_TYPE" val="1"/>
</p:tagLst>
</file>

<file path=ppt/tags/tag33.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4"/>
  <p:tag name="KSO_WM_UNIT_ID" val="diagram160114_2*q_i*1_4"/>
  <p:tag name="KSO_WM_UNIT_CLEAR" val="1"/>
  <p:tag name="KSO_WM_UNIT_LAYERLEVEL" val="1_1"/>
  <p:tag name="KSO_WM_DIAGRAM_GROUP_CODE" val="q1-1"/>
</p:tagLst>
</file>

<file path=ppt/tags/tag34.xml><?xml version="1.0" encoding="utf-8"?>
<p:tagLst xmlns:p="http://schemas.openxmlformats.org/presentationml/2006/main">
  <p:tag name="KSO_WM_TAG_VERSION" val="1.0"/>
  <p:tag name="KSO_WM_BEAUTIFY_FLAG" val="#wm#"/>
  <p:tag name="KSO_WM_UNIT_TYPE" val="i"/>
  <p:tag name="KSO_WM_UNIT_ID" val="diagram160114_2*i*10"/>
  <p:tag name="KSO_WM_TEMPLATE_CATEGORY" val="diagram"/>
  <p:tag name="KSO_WM_TEMPLATE_INDEX" val="160114"/>
  <p:tag name="KSO_WM_UNIT_INDEX" val="10"/>
</p:tagLst>
</file>

<file path=ppt/tags/tag35.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5"/>
  <p:tag name="KSO_WM_UNIT_ID" val="diagram160114_2*q_i*1_5"/>
  <p:tag name="KSO_WM_UNIT_CLEAR" val="1"/>
  <p:tag name="KSO_WM_UNIT_LAYERLEVEL" val="1_1"/>
  <p:tag name="KSO_WM_DIAGRAM_GROUP_CODE" val="q1-1"/>
  <p:tag name="KSO_WM_UNIT_FILL_FORE_SCHEMECOLOR_INDEX" val="7"/>
  <p:tag name="KSO_WM_UNIT_FILL_TYPE" val="1"/>
</p:tagLst>
</file>

<file path=ppt/tags/tag36.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6"/>
  <p:tag name="KSO_WM_UNIT_ID" val="diagram160114_2*q_i*1_6"/>
  <p:tag name="KSO_WM_UNIT_CLEAR" val="1"/>
  <p:tag name="KSO_WM_UNIT_LAYERLEVEL" val="1_1"/>
  <p:tag name="KSO_WM_DIAGRAM_GROUP_CODE" val="q1-1"/>
</p:tagLst>
</file>

<file path=ppt/tags/tag37.xml><?xml version="1.0" encoding="utf-8"?>
<p:tagLst xmlns:p="http://schemas.openxmlformats.org/presentationml/2006/main">
  <p:tag name="KSO_WM_TAG_VERSION" val="1.0"/>
  <p:tag name="KSO_WM_BEAUTIFY_FLAG" val="#wm#"/>
  <p:tag name="KSO_WM_UNIT_TYPE" val="i"/>
  <p:tag name="KSO_WM_UNIT_ID" val="diagram160114_2*i*15"/>
  <p:tag name="KSO_WM_TEMPLATE_CATEGORY" val="diagram"/>
  <p:tag name="KSO_WM_TEMPLATE_INDEX" val="160114"/>
  <p:tag name="KSO_WM_UNIT_INDEX" val="15"/>
</p:tagLst>
</file>

<file path=ppt/tags/tag38.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7"/>
  <p:tag name="KSO_WM_UNIT_ID" val="diagram160114_2*q_i*1_7"/>
  <p:tag name="KSO_WM_UNIT_CLEAR" val="1"/>
  <p:tag name="KSO_WM_UNIT_LAYERLEVEL" val="1_1"/>
  <p:tag name="KSO_WM_DIAGRAM_GROUP_CODE" val="q1-1"/>
  <p:tag name="KSO_WM_UNIT_FILL_FORE_SCHEMECOLOR_INDEX" val="8"/>
  <p:tag name="KSO_WM_UNIT_FILL_TYPE" val="1"/>
</p:tagLst>
</file>

<file path=ppt/tags/tag39.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8"/>
  <p:tag name="KSO_WM_UNIT_ID" val="diagram160114_2*q_i*1_8"/>
  <p:tag name="KSO_WM_UNIT_CLEAR" val="1"/>
  <p:tag name="KSO_WM_UNIT_LAYERLEVEL" val="1_1"/>
  <p:tag name="KSO_WM_DIAGRAM_GROUP_CODE" val="q1-1"/>
</p:tagLst>
</file>

<file path=ppt/tags/tag4.xml><?xml version="1.0" encoding="utf-8"?>
<p:tagLst xmlns:p="http://schemas.openxmlformats.org/presentationml/2006/main">
  <p:tag name="KSO_WM_TAG_VERSION" val="1.0"/>
  <p:tag name="KSO_WM_BEAUTIFY_FLAG" val="#wm#"/>
  <p:tag name="KSO_WM_TEMPLATE_CATEGORY" val="diagram"/>
  <p:tag name="KSO_WM_TEMPLATE_INDEX" val="160115"/>
  <p:tag name="KSO_WM_UNIT_TYPE" val="m_h_f"/>
  <p:tag name="KSO_WM_UNIT_INDEX" val="1_1_1"/>
  <p:tag name="KSO_WM_UNIT_ID" val="diagram160115_3*m_h_f*1_1_1"/>
  <p:tag name="KSO_WM_UNIT_CLEAR" val="1"/>
  <p:tag name="KSO_WM_UNIT_LAYERLEVEL" val="1_1_1"/>
  <p:tag name="KSO_WM_UNIT_VALUE" val="42"/>
  <p:tag name="KSO_WM_UNIT_HIGHLIGHT" val="0"/>
  <p:tag name="KSO_WM_UNIT_COMPATIBLE" val="0"/>
  <p:tag name="KSO_WM_UNIT_PRESET_TEXT_INDEX" val="3"/>
  <p:tag name="KSO_WM_UNIT_PRESET_TEXT_LEN" val="54"/>
  <p:tag name="KSO_WM_DIAGRAM_GROUP_CODE" val="m1-1"/>
  <p:tag name="KSO_WM_UNIT_TEXT_FILL_FORE_SCHEMECOLOR_INDEX" val="13"/>
  <p:tag name="KSO_WM_UNIT_TEXT_FILL_TYPE" val="1"/>
</p:tagLst>
</file>

<file path=ppt/tags/tag40.xml><?xml version="1.0" encoding="utf-8"?>
<p:tagLst xmlns:p="http://schemas.openxmlformats.org/presentationml/2006/main">
  <p:tag name="KSO_WM_TEMPLATE_CATEGORY" val="diagram"/>
  <p:tag name="KSO_WM_TEMPLATE_INDEX" val="160114"/>
  <p:tag name="KSO_WM_TAG_VERSION" val="1.0"/>
  <p:tag name="KSO_WM_BEAUTIFY_FLAG" val="#wm#"/>
  <p:tag name="KSO_WM_UNIT_PRESET_TEXT_LEN" val="26"/>
  <p:tag name="KSO_WM_UNIT_TYPE" val="q_h_f"/>
  <p:tag name="KSO_WM_UNIT_INDEX" val="1_2_1"/>
  <p:tag name="KSO_WM_UNIT_ID" val="diagram160114_2*q_h_f*1_2_1"/>
  <p:tag name="KSO_WM_UNIT_CLEAR" val="1"/>
  <p:tag name="KSO_WM_UNIT_LAYERLEVEL" val="1_1_1"/>
  <p:tag name="KSO_WM_UNIT_VALUE" val="39"/>
  <p:tag name="KSO_WM_UNIT_HIGHLIGHT" val="0"/>
  <p:tag name="KSO_WM_UNIT_COMPATIBLE" val="0"/>
  <p:tag name="KSO_WM_UNIT_PRESET_TEXT_INDEX" val="4"/>
  <p:tag name="KSO_WM_DIAGRAM_GROUP_CODE" val="q1-1"/>
  <p:tag name="KSO_WM_UNIT_TEXT_FILL_FORE_SCHEMECOLOR_INDEX" val="13"/>
  <p:tag name="KSO_WM_UNIT_TEXT_FILL_TYPE" val="1"/>
</p:tagLst>
</file>

<file path=ppt/tags/tag41.xml><?xml version="1.0" encoding="utf-8"?>
<p:tagLst xmlns:p="http://schemas.openxmlformats.org/presentationml/2006/main">
  <p:tag name="KSO_WM_TEMPLATE_CATEGORY" val="diagram"/>
  <p:tag name="KSO_WM_TEMPLATE_INDEX" val="160114"/>
  <p:tag name="KSO_WM_TAG_VERSION" val="1.0"/>
  <p:tag name="KSO_WM_BEAUTIFY_FLAG" val="#wm#"/>
  <p:tag name="KSO_WM_UNIT_PRESET_TEXT_LEN" val="26"/>
  <p:tag name="KSO_WM_UNIT_TYPE" val="q_h_f"/>
  <p:tag name="KSO_WM_UNIT_INDEX" val="1_3_1"/>
  <p:tag name="KSO_WM_UNIT_ID" val="diagram160114_2*q_h_f*1_3_1"/>
  <p:tag name="KSO_WM_UNIT_CLEAR" val="1"/>
  <p:tag name="KSO_WM_UNIT_LAYERLEVEL" val="1_1_1"/>
  <p:tag name="KSO_WM_UNIT_VALUE" val="36"/>
  <p:tag name="KSO_WM_UNIT_HIGHLIGHT" val="0"/>
  <p:tag name="KSO_WM_UNIT_COMPATIBLE" val="0"/>
  <p:tag name="KSO_WM_UNIT_PRESET_TEXT_INDEX" val="4"/>
  <p:tag name="KSO_WM_DIAGRAM_GROUP_CODE" val="q1-1"/>
  <p:tag name="KSO_WM_UNIT_TEXT_FILL_FORE_SCHEMECOLOR_INDEX" val="13"/>
  <p:tag name="KSO_WM_UNIT_TEXT_FILL_TYPE" val="1"/>
</p:tagLst>
</file>

<file path=ppt/tags/tag42.xml><?xml version="1.0" encoding="utf-8"?>
<p:tagLst xmlns:p="http://schemas.openxmlformats.org/presentationml/2006/main">
  <p:tag name="KSO_WM_TEMPLATE_CATEGORY" val="diagram"/>
  <p:tag name="KSO_WM_TEMPLATE_INDEX" val="160114"/>
  <p:tag name="KSO_WM_TAG_VERSION" val="1.0"/>
  <p:tag name="KSO_WM_BEAUTIFY_FLAG" val="#wm#"/>
  <p:tag name="KSO_WM_UNIT_PRESET_TEXT_LEN" val="26"/>
  <p:tag name="KSO_WM_UNIT_TYPE" val="q_h_f"/>
  <p:tag name="KSO_WM_UNIT_INDEX" val="1_4_1"/>
  <p:tag name="KSO_WM_UNIT_ID" val="diagram160114_2*q_h_f*1_4_1"/>
  <p:tag name="KSO_WM_UNIT_CLEAR" val="1"/>
  <p:tag name="KSO_WM_UNIT_LAYERLEVEL" val="1_1_1"/>
  <p:tag name="KSO_WM_UNIT_VALUE" val="36"/>
  <p:tag name="KSO_WM_UNIT_HIGHLIGHT" val="0"/>
  <p:tag name="KSO_WM_UNIT_COMPATIBLE" val="0"/>
  <p:tag name="KSO_WM_UNIT_PRESET_TEXT_INDEX" val="4"/>
  <p:tag name="KSO_WM_DIAGRAM_GROUP_CODE" val="q1-1"/>
  <p:tag name="KSO_WM_UNIT_TEXT_FILL_FORE_SCHEMECOLOR_INDEX" val="13"/>
  <p:tag name="KSO_WM_UNIT_TEXT_FILL_TYPE" val="1"/>
</p:tagLst>
</file>

<file path=ppt/tags/tag43.xml><?xml version="1.0" encoding="utf-8"?>
<p:tagLst xmlns:p="http://schemas.openxmlformats.org/presentationml/2006/main">
  <p:tag name="KSO_WM_TEMPLATE_CATEGORY" val="diagram"/>
  <p:tag name="KSO_WM_TEMPLATE_INDEX" val="160114"/>
  <p:tag name="KSO_WM_TAG_VERSION" val="1.0"/>
  <p:tag name="KSO_WM_BEAUTIFY_FLAG" val="#wm#"/>
  <p:tag name="KSO_WM_UNIT_PRESET_TEXT_LEN" val="26"/>
  <p:tag name="KSO_WM_UNIT_TYPE" val="q_h_f"/>
  <p:tag name="KSO_WM_UNIT_INDEX" val="1_1_1"/>
  <p:tag name="KSO_WM_UNIT_ID" val="diagram160114_2*q_h_f*1_1_1"/>
  <p:tag name="KSO_WM_UNIT_CLEAR" val="1"/>
  <p:tag name="KSO_WM_UNIT_LAYERLEVEL" val="1_1_1"/>
  <p:tag name="KSO_WM_UNIT_VALUE" val="36"/>
  <p:tag name="KSO_WM_UNIT_HIGHLIGHT" val="0"/>
  <p:tag name="KSO_WM_UNIT_COMPATIBLE" val="0"/>
  <p:tag name="KSO_WM_UNIT_PRESET_TEXT_INDEX" val="4"/>
  <p:tag name="KSO_WM_DIAGRAM_GROUP_CODE" val="q1-1"/>
  <p:tag name="KSO_WM_UNIT_TEXT_FILL_FORE_SCHEMECOLOR_INDEX" val="13"/>
  <p:tag name="KSO_WM_UNIT_TEXT_FILL_TYPE" val="1"/>
</p:tagLst>
</file>

<file path=ppt/tags/tag44.xml><?xml version="1.0" encoding="utf-8"?>
<p:tagLst xmlns:p="http://schemas.openxmlformats.org/presentationml/2006/main">
  <p:tag name="KSO_WM_BEAUTIFY_FLAG" val="#wm#"/>
  <p:tag name="KSO_WM_TEMPLATE_CATEGORY" val="diagram"/>
  <p:tag name="KSO_WM_TEMPLATE_INDEX" val="790"/>
</p:tagLst>
</file>

<file path=ppt/tags/tag45.xml><?xml version="1.0" encoding="utf-8"?>
<p:tagLst xmlns:p="http://schemas.openxmlformats.org/presentationml/2006/main">
  <p:tag name="MH_CONTENTSID" val="635"/>
  <p:tag name="KSO_WPP_MARK_KEY" val="8cc6cf0d-b9f0-49b4-a558-c1ed43920fbe"/>
  <p:tag name="COMMONDATA" val="eyJoZGlkIjoiMTY0OWE0YTNkODYxMzgwYjgwM2YwZmI2OGUzZmI3ODUifQ=="/>
</p:tagLst>
</file>

<file path=ppt/tags/tag5.xml><?xml version="1.0" encoding="utf-8"?>
<p:tagLst xmlns:p="http://schemas.openxmlformats.org/presentationml/2006/main">
  <p:tag name="KSO_WM_TAG_VERSION" val="1.0"/>
  <p:tag name="KSO_WM_TEMPLATE_CATEGORY" val="diagram"/>
  <p:tag name="KSO_WM_TEMPLATE_INDEX" val="160115"/>
  <p:tag name="KSO_WM_UNIT_ID" val="diagram160115_3*m_i*1_2"/>
  <p:tag name="KSO_WM_UNIT_CLEAR" val="1"/>
  <p:tag name="KSO_WM_UNIT_LAYERLEVEL" val="1_1"/>
  <p:tag name="KSO_WM_DIAGRAM_GROUP_CODE" val="m1-1"/>
  <p:tag name="KSO_WM_UNIT_FILL_FORE_SCHEMECOLOR_INDEX" val="7"/>
  <p:tag name="KSO_WM_UNIT_FILL_TYPE" val="1"/>
  <p:tag name="KSO_WM_UNIT_TEXT_FILL_FORE_SCHEMECOLOR_INDEX" val="14"/>
  <p:tag name="KSO_WM_UNIT_TEXT_FILL_TYPE" val="1"/>
</p:tagLst>
</file>

<file path=ppt/tags/tag6.xml><?xml version="1.0" encoding="utf-8"?>
<p:tagLst xmlns:p="http://schemas.openxmlformats.org/presentationml/2006/main">
  <p:tag name="KSO_WM_TAG_VERSION" val="1.0"/>
  <p:tag name="KSO_WM_BEAUTIFY_FLAG" val="#wm#"/>
  <p:tag name="KSO_WM_TEMPLATE_CATEGORY" val="diagram"/>
  <p:tag name="KSO_WM_TEMPLATE_INDEX" val="160115"/>
  <p:tag name="KSO_WM_UNIT_TYPE" val="m_h_a"/>
  <p:tag name="KSO_WM_UNIT_INDEX" val="1_2_1"/>
  <p:tag name="KSO_WM_UNIT_ID" val="diagram160115_3*m_h_a*1_2_1"/>
  <p:tag name="KSO_WM_UNIT_CLEAR" val="1"/>
  <p:tag name="KSO_WM_UNIT_LAYERLEVEL" val="1_1_1"/>
  <p:tag name="KSO_WM_UNIT_VALUE" val="12"/>
  <p:tag name="KSO_WM_UNIT_HIGHLIGHT" val="0"/>
  <p:tag name="KSO_WM_UNIT_COMPATIBLE" val="0"/>
  <p:tag name="KSO_WM_DIAGRAM_GROUP_CODE" val="m1-1"/>
  <p:tag name="KSO_WM_UNIT_PRESET_TEXT" val="AMET"/>
  <p:tag name="KSO_WM_UNIT_FILL_FORE_SCHEMECOLOR_INDEX" val="6"/>
  <p:tag name="KSO_WM_UNIT_FILL_TYPE" val="1"/>
  <p:tag name="KSO_WM_UNIT_TEXT_FILL_FORE_SCHEMECOLOR_INDEX" val="14"/>
  <p:tag name="KSO_WM_UNIT_TEXT_FILL_TYPE" val="1"/>
</p:tagLst>
</file>

<file path=ppt/tags/tag7.xml><?xml version="1.0" encoding="utf-8"?>
<p:tagLst xmlns:p="http://schemas.openxmlformats.org/presentationml/2006/main">
  <p:tag name="KSO_WM_TAG_VERSION" val="1.0"/>
  <p:tag name="KSO_WM_BEAUTIFY_FLAG" val="#wm#"/>
  <p:tag name="KSO_WM_TEMPLATE_CATEGORY" val="diagram"/>
  <p:tag name="KSO_WM_TEMPLATE_INDEX" val="160115"/>
  <p:tag name="KSO_WM_UNIT_TYPE" val="m_h_f"/>
  <p:tag name="KSO_WM_UNIT_INDEX" val="1_2_1"/>
  <p:tag name="KSO_WM_UNIT_ID" val="diagram160115_3*m_h_f*1_2_1"/>
  <p:tag name="KSO_WM_UNIT_CLEAR" val="1"/>
  <p:tag name="KSO_WM_UNIT_LAYERLEVEL" val="1_1_1"/>
  <p:tag name="KSO_WM_UNIT_VALUE" val="42"/>
  <p:tag name="KSO_WM_UNIT_HIGHLIGHT" val="0"/>
  <p:tag name="KSO_WM_UNIT_COMPATIBLE" val="0"/>
  <p:tag name="KSO_WM_UNIT_PRESET_TEXT_INDEX" val="3"/>
  <p:tag name="KSO_WM_UNIT_PRESET_TEXT_LEN" val="54"/>
  <p:tag name="KSO_WM_DIAGRAM_GROUP_CODE" val="m1-1"/>
  <p:tag name="KSO_WM_UNIT_TEXT_FILL_FORE_SCHEMECOLOR_INDEX" val="13"/>
  <p:tag name="KSO_WM_UNIT_TEXT_FILL_TYPE" val="1"/>
</p:tagLst>
</file>

<file path=ppt/tags/tag8.xml><?xml version="1.0" encoding="utf-8"?>
<p:tagLst xmlns:p="http://schemas.openxmlformats.org/presentationml/2006/main">
  <p:tag name="KSO_WM_TAG_VERSION" val="1.0"/>
  <p:tag name="KSO_WM_BEAUTIFY_FLAG" val="#wm#"/>
  <p:tag name="KSO_WM_TEMPLATE_CATEGORY" val="diagram"/>
  <p:tag name="KSO_WM_TEMPLATE_INDEX" val="160115"/>
  <p:tag name="KSO_WM_UNIT_TYPE" val="m_h_a"/>
  <p:tag name="KSO_WM_UNIT_INDEX" val="1_3_1"/>
  <p:tag name="KSO_WM_UNIT_ID" val="diagram160115_3*m_h_a*1_3_1"/>
  <p:tag name="KSO_WM_UNIT_CLEAR" val="1"/>
  <p:tag name="KSO_WM_UNIT_LAYERLEVEL" val="1_1_1"/>
  <p:tag name="KSO_WM_UNIT_VALUE" val="12"/>
  <p:tag name="KSO_WM_UNIT_HIGHLIGHT" val="0"/>
  <p:tag name="KSO_WM_UNIT_COMPATIBLE" val="0"/>
  <p:tag name="KSO_WM_DIAGRAM_GROUP_CODE" val="m1-1"/>
  <p:tag name="KSO_WM_UNIT_PRESET_TEXT" val="AMET"/>
  <p:tag name="KSO_WM_UNIT_FILL_FORE_SCHEMECOLOR_INDEX" val="7"/>
  <p:tag name="KSO_WM_UNIT_FILL_TYPE" val="1"/>
  <p:tag name="KSO_WM_UNIT_TEXT_FILL_FORE_SCHEMECOLOR_INDEX" val="14"/>
  <p:tag name="KSO_WM_UNIT_TEXT_FILL_TYPE" val="1"/>
</p:tagLst>
</file>

<file path=ppt/tags/tag9.xml><?xml version="1.0" encoding="utf-8"?>
<p:tagLst xmlns:p="http://schemas.openxmlformats.org/presentationml/2006/main">
  <p:tag name="KSO_WM_TAG_VERSION" val="1.0"/>
  <p:tag name="KSO_WM_BEAUTIFY_FLAG" val="#wm#"/>
  <p:tag name="KSO_WM_TEMPLATE_CATEGORY" val="diagram"/>
  <p:tag name="KSO_WM_TEMPLATE_INDEX" val="160115"/>
  <p:tag name="KSO_WM_UNIT_TYPE" val="m_h_f"/>
  <p:tag name="KSO_WM_UNIT_INDEX" val="1_3_1"/>
  <p:tag name="KSO_WM_UNIT_ID" val="diagram160115_3*m_h_f*1_3_1"/>
  <p:tag name="KSO_WM_UNIT_CLEAR" val="1"/>
  <p:tag name="KSO_WM_UNIT_LAYERLEVEL" val="1_1_1"/>
  <p:tag name="KSO_WM_UNIT_VALUE" val="42"/>
  <p:tag name="KSO_WM_UNIT_HIGHLIGHT" val="0"/>
  <p:tag name="KSO_WM_UNIT_COMPATIBLE" val="0"/>
  <p:tag name="KSO_WM_UNIT_PRESET_TEXT_INDEX" val="3"/>
  <p:tag name="KSO_WM_UNIT_PRESET_TEXT_LEN" val="54"/>
  <p:tag name="KSO_WM_DIAGRAM_GROUP_CODE" val="m1-1"/>
  <p:tag name="KSO_WM_UNIT_TEXT_FILL_FORE_SCHEMECOLOR_INDEX" val="13"/>
  <p:tag name="KSO_WM_UNIT_TEXT_FILL_TYPE" val="1"/>
</p:tagLst>
</file>

<file path=ppt/theme/theme1.xml><?xml version="1.0" encoding="utf-8"?>
<a:theme xmlns:a="http://schemas.openxmlformats.org/drawingml/2006/main" name="千图网海量PPT模板www.58pic.com">
  <a:themeElements>
    <a:clrScheme name="自定义 1">
      <a:dk1>
        <a:sysClr val="windowText" lastClr="000000"/>
      </a:dk1>
      <a:lt1>
        <a:sysClr val="window" lastClr="FFFFFF"/>
      </a:lt1>
      <a:dk2>
        <a:srgbClr val="6A5BD8"/>
      </a:dk2>
      <a:lt2>
        <a:srgbClr val="D9E1F3"/>
      </a:lt2>
      <a:accent1>
        <a:srgbClr val="6A5BD8"/>
      </a:accent1>
      <a:accent2>
        <a:srgbClr val="F2F2F2"/>
      </a:accent2>
      <a:accent3>
        <a:srgbClr val="C0C0F6"/>
      </a:accent3>
      <a:accent4>
        <a:srgbClr val="6A5BD8"/>
      </a:accent4>
      <a:accent5>
        <a:srgbClr val="C0C0F6"/>
      </a:accent5>
      <a:accent6>
        <a:srgbClr val="6A5BD8"/>
      </a:accent6>
      <a:hlink>
        <a:srgbClr val="0000FF"/>
      </a:hlink>
      <a:folHlink>
        <a:srgbClr val="800080"/>
      </a:folHlink>
    </a:clrScheme>
    <a:fontScheme name="自定义 4">
      <a:majorFont>
        <a:latin typeface="黑体"/>
        <a:ea typeface="黑体"/>
        <a:cs typeface=""/>
      </a:majorFont>
      <a:minorFont>
        <a:latin typeface="黑体"/>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3800</Words>
  <Application>WPS 演示</Application>
  <PresentationFormat>自定义</PresentationFormat>
  <Paragraphs>200</Paragraphs>
  <Slides>22</Slides>
  <Notes>25</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22</vt:i4>
      </vt:variant>
    </vt:vector>
  </HeadingPairs>
  <TitlesOfParts>
    <vt:vector size="33" baseType="lpstr">
      <vt:lpstr>Arial</vt:lpstr>
      <vt:lpstr>宋体</vt:lpstr>
      <vt:lpstr>Wingdings</vt:lpstr>
      <vt:lpstr>Rockwell</vt:lpstr>
      <vt:lpstr>黑体</vt:lpstr>
      <vt:lpstr>微软雅黑</vt:lpstr>
      <vt:lpstr>Calibri</vt:lpstr>
      <vt:lpstr>Arial Unicode MS</vt:lpstr>
      <vt:lpstr>思源黑体 CN Bold</vt:lpstr>
      <vt:lpstr>Arial Unicode MS</vt:lpstr>
      <vt:lpstr>千图网海量PPT模板www.58pic.com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鸭子嘎嘎嘎</cp:lastModifiedBy>
  <cp:revision>10647</cp:revision>
  <cp:lastPrinted>2113-01-01T00:00:00Z</cp:lastPrinted>
  <dcterms:created xsi:type="dcterms:W3CDTF">2015-07-08T08:22:00Z</dcterms:created>
  <dcterms:modified xsi:type="dcterms:W3CDTF">2022-11-22T06:51:12Z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2052-11.1.0.12763</vt:lpwstr>
  </property>
  <property fmtid="{D5CDD505-2E9C-101B-9397-08002B2CF9AE}" pid="4" name="ICV">
    <vt:lpwstr>095098E061A2489BB6BF7236F929D2C0</vt:lpwstr>
  </property>
</Properties>
</file>