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 id="2147483656" r:id="rId3"/>
  </p:sldMasterIdLst>
  <p:notesMasterIdLst>
    <p:notesMasterId r:id="rId5"/>
  </p:notesMasterIdLst>
  <p:handoutMasterIdLst>
    <p:handoutMasterId r:id="rId24"/>
  </p:handoutMasterIdLst>
  <p:sldIdLst>
    <p:sldId id="639" r:id="rId4"/>
    <p:sldId id="617" r:id="rId6"/>
    <p:sldId id="839" r:id="rId7"/>
    <p:sldId id="636" r:id="rId8"/>
    <p:sldId id="713" r:id="rId9"/>
    <p:sldId id="712" r:id="rId10"/>
    <p:sldId id="544" r:id="rId11"/>
    <p:sldId id="827" r:id="rId12"/>
    <p:sldId id="611" r:id="rId13"/>
    <p:sldId id="806" r:id="rId14"/>
    <p:sldId id="825" r:id="rId15"/>
    <p:sldId id="829" r:id="rId16"/>
    <p:sldId id="831" r:id="rId17"/>
    <p:sldId id="832" r:id="rId18"/>
    <p:sldId id="809" r:id="rId19"/>
    <p:sldId id="833" r:id="rId20"/>
    <p:sldId id="834" r:id="rId21"/>
    <p:sldId id="710" r:id="rId22"/>
    <p:sldId id="582" r:id="rId23"/>
  </p:sldIdLst>
  <p:sldSz cx="12195175" cy="6859270"/>
  <p:notesSz cx="6858000" cy="9144000"/>
  <p:embeddedFontLst>
    <p:embeddedFont>
      <p:font typeface="Rockwell" panose="02060603020205020403" pitchFamily="18" charset="0"/>
      <p:regular r:id="rId29"/>
      <p:bold r:id="rId30"/>
      <p:italic r:id="rId31"/>
      <p:boldItalic r:id="rId32"/>
    </p:embeddedFont>
    <p:embeddedFont>
      <p:font typeface="黑体" panose="02010609060101010101" charset="-122"/>
      <p:regular r:id="rId33"/>
    </p:embeddedFont>
    <p:embeddedFont>
      <p:font typeface="微软雅黑" panose="020B0503020204020204" charset="-122"/>
      <p:regular r:id="rId34"/>
    </p:embeddedFont>
    <p:embeddedFont>
      <p:font typeface="Calibri Light" panose="020F0302020204030204" charset="0"/>
      <p:regular r:id="rId35"/>
      <p:italic r:id="rId36"/>
    </p:embeddedFont>
  </p:embeddedFontLst>
  <p:custDataLst>
    <p:tags r:id="rId37"/>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74"/>
        <p:guide orient="horz" pos="336"/>
        <p:guide orient="horz" pos="3992"/>
        <p:guide pos="3869"/>
        <p:guide pos="458"/>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98"/>
        <p:guide pos="2176"/>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7" Type="http://schemas.openxmlformats.org/officeDocument/2006/relationships/tags" Target="tags/tag90.xml"/><Relationship Id="rId36" Type="http://schemas.openxmlformats.org/officeDocument/2006/relationships/font" Target="fonts/font8.fntdata"/><Relationship Id="rId35" Type="http://schemas.openxmlformats.org/officeDocument/2006/relationships/font" Target="fonts/font7.fntdata"/><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Master" Target="slideMasters/slideMaster2.xml"/><Relationship Id="rId29" Type="http://schemas.openxmlformats.org/officeDocument/2006/relationships/font" Target="fonts/font1.fntdata"/><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ea typeface="黑体" panose="02010609060101010101" charset="-122"/>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ea typeface="黑体" panose="02010609060101010101" charset="-122"/>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ea typeface="黑体" panose="02010609060101010101" charset="-122"/>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ea typeface="黑体" panose="02010609060101010101" charset="-122"/>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p:custDataLst>
              <p:tags r:id="rId3"/>
            </p:custDataLst>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 name="图文框 3"/>
          <p:cNvSpPr/>
          <p:nvPr userDrawn="1">
            <p:custDataLst>
              <p:tags r:id="rId4"/>
            </p:custDataLst>
          </p:nvPr>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7.jpeg"/><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黑体" panose="02010609060101010101" charset="-122"/>
                <a:ea typeface="黑体" panose="02010609060101010101"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黑体" panose="02010609060101010101" charset="-122"/>
                <a:ea typeface="黑体" panose="02010609060101010101"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黑体" panose="02010609060101010101" charset="-122"/>
                <a:ea typeface="黑体" panose="02010609060101010101"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黑体" panose="02010609060101010101" charset="-122"/>
          <a:ea typeface="黑体" panose="02010609060101010101"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黑体" panose="02010609060101010101" charset="-122"/>
          <a:ea typeface="黑体" panose="02010609060101010101" charset="-122"/>
          <a:cs typeface="+mn-cs"/>
        </a:defRPr>
      </a:lvl1pPr>
      <a:lvl2pPr marL="884555" indent="-340360" algn="l" rtl="0" fontAlgn="base">
        <a:spcBef>
          <a:spcPct val="20000"/>
        </a:spcBef>
        <a:spcAft>
          <a:spcPct val="0"/>
        </a:spcAft>
        <a:buChar char="–"/>
        <a:defRPr sz="3400">
          <a:solidFill>
            <a:schemeClr val="tx1"/>
          </a:solidFill>
          <a:latin typeface="黑体" panose="02010609060101010101" charset="-122"/>
          <a:ea typeface="黑体" panose="02010609060101010101" charset="-122"/>
        </a:defRPr>
      </a:lvl2pPr>
      <a:lvl3pPr marL="1360805" indent="-272415" algn="l" rtl="0" fontAlgn="base">
        <a:spcBef>
          <a:spcPct val="20000"/>
        </a:spcBef>
        <a:spcAft>
          <a:spcPct val="0"/>
        </a:spcAft>
        <a:buChar char="•"/>
        <a:defRPr sz="2900">
          <a:solidFill>
            <a:schemeClr val="tx1"/>
          </a:solidFill>
          <a:latin typeface="黑体" panose="02010609060101010101" charset="-122"/>
          <a:ea typeface="黑体" panose="02010609060101010101" charset="-122"/>
        </a:defRPr>
      </a:lvl3pPr>
      <a:lvl4pPr marL="190500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4pPr>
      <a:lvl5pPr marL="244983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黑体" panose="02010609060101010101" charset="-122"/>
                <a:ea typeface="黑体" panose="02010609060101010101"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黑体" panose="02010609060101010101" charset="-122"/>
                <a:ea typeface="黑体" panose="02010609060101010101"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黑体" panose="02010609060101010101" charset="-122"/>
                <a:ea typeface="黑体" panose="02010609060101010101"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57" r:id="rId1"/>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黑体" panose="02010609060101010101" charset="-122"/>
          <a:ea typeface="黑体" panose="02010609060101010101"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黑体" panose="02010609060101010101" charset="-122"/>
          <a:ea typeface="黑体" panose="02010609060101010101" charset="-122"/>
          <a:cs typeface="+mn-cs"/>
        </a:defRPr>
      </a:lvl1pPr>
      <a:lvl2pPr marL="884555" indent="-340360" algn="l" rtl="0" fontAlgn="base">
        <a:spcBef>
          <a:spcPct val="20000"/>
        </a:spcBef>
        <a:spcAft>
          <a:spcPct val="0"/>
        </a:spcAft>
        <a:buChar char="–"/>
        <a:defRPr sz="3400">
          <a:solidFill>
            <a:schemeClr val="tx1"/>
          </a:solidFill>
          <a:latin typeface="黑体" panose="02010609060101010101" charset="-122"/>
          <a:ea typeface="黑体" panose="02010609060101010101" charset="-122"/>
        </a:defRPr>
      </a:lvl2pPr>
      <a:lvl3pPr marL="1360805" indent="-272415" algn="l" rtl="0" fontAlgn="base">
        <a:spcBef>
          <a:spcPct val="20000"/>
        </a:spcBef>
        <a:spcAft>
          <a:spcPct val="0"/>
        </a:spcAft>
        <a:buChar char="•"/>
        <a:defRPr sz="2900">
          <a:solidFill>
            <a:schemeClr val="tx1"/>
          </a:solidFill>
          <a:latin typeface="黑体" panose="02010609060101010101" charset="-122"/>
          <a:ea typeface="黑体" panose="02010609060101010101" charset="-122"/>
        </a:defRPr>
      </a:lvl3pPr>
      <a:lvl4pPr marL="190500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4pPr>
      <a:lvl5pPr marL="244983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1.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6" Type="http://schemas.openxmlformats.org/officeDocument/2006/relationships/notesSlide" Target="../notesSlides/notesSlide7.xml"/><Relationship Id="rId25" Type="http://schemas.openxmlformats.org/officeDocument/2006/relationships/slideLayout" Target="../slideLayouts/slideLayout3.xml"/><Relationship Id="rId24" Type="http://schemas.openxmlformats.org/officeDocument/2006/relationships/tags" Target="../tags/tag42.xml"/><Relationship Id="rId23" Type="http://schemas.openxmlformats.org/officeDocument/2006/relationships/tags" Target="../tags/tag41.xml"/><Relationship Id="rId22" Type="http://schemas.openxmlformats.org/officeDocument/2006/relationships/tags" Target="../tags/tag40.xml"/><Relationship Id="rId21" Type="http://schemas.openxmlformats.org/officeDocument/2006/relationships/tags" Target="../tags/tag39.xml"/><Relationship Id="rId20" Type="http://schemas.openxmlformats.org/officeDocument/2006/relationships/tags" Target="../tags/tag38.xml"/><Relationship Id="rId2" Type="http://schemas.openxmlformats.org/officeDocument/2006/relationships/tags" Target="../tags/tag20.xml"/><Relationship Id="rId19" Type="http://schemas.openxmlformats.org/officeDocument/2006/relationships/tags" Target="../tags/tag37.xml"/><Relationship Id="rId18" Type="http://schemas.openxmlformats.org/officeDocument/2006/relationships/tags" Target="../tags/tag36.xml"/><Relationship Id="rId17" Type="http://schemas.openxmlformats.org/officeDocument/2006/relationships/tags" Target="../tags/tag35.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tags" Target="../tags/tag19.xml"/></Relationships>
</file>

<file path=ppt/slides/_rels/slide12.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5" Type="http://schemas.openxmlformats.org/officeDocument/2006/relationships/notesSlide" Target="../notesSlides/notesSlide8.xml"/><Relationship Id="rId24" Type="http://schemas.openxmlformats.org/officeDocument/2006/relationships/slideLayout" Target="../slideLayouts/slideLayout3.xml"/><Relationship Id="rId23" Type="http://schemas.openxmlformats.org/officeDocument/2006/relationships/tags" Target="../tags/tag65.xml"/><Relationship Id="rId22" Type="http://schemas.openxmlformats.org/officeDocument/2006/relationships/tags" Target="../tags/tag64.xml"/><Relationship Id="rId21" Type="http://schemas.openxmlformats.org/officeDocument/2006/relationships/tags" Target="../tags/tag63.xml"/><Relationship Id="rId20" Type="http://schemas.openxmlformats.org/officeDocument/2006/relationships/tags" Target="../tags/tag62.xml"/><Relationship Id="rId2" Type="http://schemas.openxmlformats.org/officeDocument/2006/relationships/tags" Target="../tags/tag44.xml"/><Relationship Id="rId19" Type="http://schemas.openxmlformats.org/officeDocument/2006/relationships/tags" Target="../tags/tag61.xml"/><Relationship Id="rId18" Type="http://schemas.openxmlformats.org/officeDocument/2006/relationships/tags" Target="../tags/tag60.xml"/><Relationship Id="rId17" Type="http://schemas.openxmlformats.org/officeDocument/2006/relationships/tags" Target="../tags/tag59.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tags" Target="../tags/tag43.xml"/></Relationships>
</file>

<file path=ppt/slides/_rels/slide13.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5" Type="http://schemas.openxmlformats.org/officeDocument/2006/relationships/notesSlide" Target="../notesSlides/notesSlide9.xml"/><Relationship Id="rId24" Type="http://schemas.openxmlformats.org/officeDocument/2006/relationships/slideLayout" Target="../slideLayouts/slideLayout8.xml"/><Relationship Id="rId23" Type="http://schemas.openxmlformats.org/officeDocument/2006/relationships/tags" Target="../tags/tag88.xml"/><Relationship Id="rId22" Type="http://schemas.openxmlformats.org/officeDocument/2006/relationships/tags" Target="../tags/tag87.xml"/><Relationship Id="rId21" Type="http://schemas.openxmlformats.org/officeDocument/2006/relationships/tags" Target="../tags/tag86.xml"/><Relationship Id="rId20" Type="http://schemas.openxmlformats.org/officeDocument/2006/relationships/tags" Target="../tags/tag85.xml"/><Relationship Id="rId2" Type="http://schemas.openxmlformats.org/officeDocument/2006/relationships/tags" Target="../tags/tag67.xml"/><Relationship Id="rId19" Type="http://schemas.openxmlformats.org/officeDocument/2006/relationships/tags" Target="../tags/tag84.xml"/><Relationship Id="rId18" Type="http://schemas.openxmlformats.org/officeDocument/2006/relationships/tags" Target="../tags/tag83.xml"/><Relationship Id="rId17" Type="http://schemas.openxmlformats.org/officeDocument/2006/relationships/tags" Target="../tags/tag82.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tags" Target="../tags/tag6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0" Type="http://schemas.openxmlformats.org/officeDocument/2006/relationships/slideLayout" Target="../slideLayouts/slideLayout6.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15.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黑体" panose="02010609060101010101" charset="-122"/>
                <a:ea typeface="黑体" panose="02010609060101010101" charset="-122"/>
              </a:rPr>
              <a:t>北京出版社</a:t>
            </a:r>
            <a:endParaRPr lang="zh-CN" sz="3200" kern="0" spc="300" dirty="0">
              <a:solidFill>
                <a:schemeClr val="bg1"/>
              </a:solidFill>
              <a:latin typeface="黑体" panose="02010609060101010101" charset="-122"/>
              <a:ea typeface="黑体" panose="02010609060101010101"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黑体" panose="02010609060101010101" charset="-122"/>
                <a:ea typeface="黑体" panose="02010609060101010101" charset="-122"/>
              </a:rPr>
              <a:t>基础会计（第二版）</a:t>
            </a:r>
            <a:endParaRPr lang="zh-CN" sz="6000" b="1" spc="600" dirty="0" smtClean="0">
              <a:ln w="28575">
                <a:noFill/>
              </a:ln>
              <a:solidFill>
                <a:schemeClr val="tx2"/>
              </a:solidFill>
              <a:latin typeface="黑体" panose="02010609060101010101" charset="-122"/>
              <a:ea typeface="黑体" panose="02010609060101010101"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979535" y="1144270"/>
            <a:ext cx="1659890" cy="4940935"/>
          </a:xfrm>
          <a:prstGeom prst="rect">
            <a:avLst/>
          </a:prstGeom>
          <a:noFill/>
        </p:spPr>
        <p:txBody>
          <a:bodyPr vert="eaVert" wrap="square" rtlCol="0" anchor="t" anchorCtr="0">
            <a:spAutoFit/>
          </a:bodyPr>
          <a:p>
            <a:pPr algn="ctr"/>
            <a:r>
              <a:rPr lang="zh-CN" altLang="en-US" sz="4800" dirty="0">
                <a:solidFill>
                  <a:schemeClr val="tx2"/>
                </a:solidFill>
                <a:latin typeface="黑体" panose="02010609060101010101" charset="-122"/>
                <a:ea typeface="黑体" panose="02010609060101010101" charset="-122"/>
                <a:sym typeface="+mn-ea"/>
              </a:rPr>
              <a:t>会计假设与会计信息的质量要求</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任务二</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一、会计假设</a:t>
            </a:r>
            <a:endParaRPr lang="zh-CN" altLang="en-US" sz="2600" dirty="0">
              <a:latin typeface="黑体" panose="02010609060101010101" charset="-122"/>
              <a:ea typeface="黑体" panose="02010609060101010101" charset="-122"/>
            </a:endParaRPr>
          </a:p>
        </p:txBody>
      </p:sp>
      <p:sp>
        <p:nvSpPr>
          <p:cNvPr id="37" name="椭圆 36"/>
          <p:cNvSpPr/>
          <p:nvPr>
            <p:custDataLst>
              <p:tags r:id="rId1"/>
            </p:custDataLst>
          </p:nvPr>
        </p:nvSpPr>
        <p:spPr>
          <a:xfrm>
            <a:off x="4790123" y="2371577"/>
            <a:ext cx="984250" cy="984250"/>
          </a:xfrm>
          <a:prstGeom prst="ellipse">
            <a:avLst/>
          </a:prstGeom>
          <a:solidFill>
            <a:srgbClr val="1F74AD"/>
          </a:solidFill>
          <a:ln w="12700" cap="flat" cmpd="sng" algn="ctr">
            <a:noFill/>
            <a:prstDash val="solid"/>
            <a:miter lim="800000"/>
          </a:ln>
          <a:effectLst/>
        </p:spPr>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38" name="L 形 37"/>
          <p:cNvSpPr/>
          <p:nvPr>
            <p:custDataLst>
              <p:tags r:id="rId2"/>
            </p:custDataLst>
          </p:nvPr>
        </p:nvSpPr>
        <p:spPr>
          <a:xfrm>
            <a:off x="4675823" y="2235052"/>
            <a:ext cx="878205" cy="1256665"/>
          </a:xfrm>
          <a:prstGeom prst="corner">
            <a:avLst>
              <a:gd name="adj1" fmla="val 4520"/>
              <a:gd name="adj2" fmla="val 5367"/>
            </a:avLst>
          </a:prstGeom>
          <a:solidFill>
            <a:srgbClr val="1F74AD">
              <a:lumMod val="60000"/>
              <a:lumOff val="40000"/>
            </a:srgbClr>
          </a:solidFill>
          <a:ln w="12700" cap="flat" cmpd="sng" algn="ctr">
            <a:noFill/>
            <a:prstDash val="solid"/>
            <a:miter lim="800000"/>
          </a:ln>
          <a:effectLst/>
        </p:spPr>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40" name="L 形 39"/>
          <p:cNvSpPr/>
          <p:nvPr>
            <p:custDataLst>
              <p:tags r:id="rId3"/>
            </p:custDataLst>
          </p:nvPr>
        </p:nvSpPr>
        <p:spPr>
          <a:xfrm flipH="1" flipV="1">
            <a:off x="5011103" y="2235052"/>
            <a:ext cx="878205" cy="1256665"/>
          </a:xfrm>
          <a:prstGeom prst="corner">
            <a:avLst>
              <a:gd name="adj1" fmla="val 4520"/>
              <a:gd name="adj2" fmla="val 5367"/>
            </a:avLst>
          </a:prstGeom>
          <a:solidFill>
            <a:srgbClr val="1F74AD"/>
          </a:solidFill>
          <a:ln w="12700" cap="flat" cmpd="sng" algn="ctr">
            <a:noFill/>
            <a:prstDash val="solid"/>
            <a:miter lim="800000"/>
          </a:ln>
          <a:effectLst/>
        </p:spPr>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41" name="KSO_Shape"/>
          <p:cNvSpPr/>
          <p:nvPr>
            <p:custDataLst>
              <p:tags r:id="rId4"/>
            </p:custDataLst>
          </p:nvPr>
        </p:nvSpPr>
        <p:spPr bwMode="auto">
          <a:xfrm>
            <a:off x="5010468" y="2562077"/>
            <a:ext cx="543560" cy="603250"/>
          </a:xfrm>
          <a:custGeom>
            <a:avLst/>
            <a:gdLst>
              <a:gd name="T0" fmla="*/ 1592169 w 3407"/>
              <a:gd name="T1" fmla="*/ 450338 h 3778"/>
              <a:gd name="T2" fmla="*/ 1432047 w 3407"/>
              <a:gd name="T3" fmla="*/ 900675 h 3778"/>
              <a:gd name="T4" fmla="*/ 1591216 w 3407"/>
              <a:gd name="T5" fmla="*/ 1351013 h 3778"/>
              <a:gd name="T6" fmla="*/ 1121333 w 3407"/>
              <a:gd name="T7" fmla="*/ 1435838 h 3778"/>
              <a:gd name="T8" fmla="*/ 811573 w 3407"/>
              <a:gd name="T9" fmla="*/ 1800397 h 3778"/>
              <a:gd name="T10" fmla="*/ 502765 w 3407"/>
              <a:gd name="T11" fmla="*/ 1436791 h 3778"/>
              <a:gd name="T12" fmla="*/ 32882 w 3407"/>
              <a:gd name="T13" fmla="*/ 1350059 h 3778"/>
              <a:gd name="T14" fmla="*/ 193005 w 3407"/>
              <a:gd name="T15" fmla="*/ 900675 h 3778"/>
              <a:gd name="T16" fmla="*/ 31929 w 3407"/>
              <a:gd name="T17" fmla="*/ 450338 h 3778"/>
              <a:gd name="T18" fmla="*/ 502765 w 3407"/>
              <a:gd name="T19" fmla="*/ 364082 h 3778"/>
              <a:gd name="T20" fmla="*/ 811573 w 3407"/>
              <a:gd name="T21" fmla="*/ 0 h 3778"/>
              <a:gd name="T22" fmla="*/ 1121333 w 3407"/>
              <a:gd name="T23" fmla="*/ 363129 h 3778"/>
              <a:gd name="T24" fmla="*/ 222551 w 3407"/>
              <a:gd name="T25" fmla="*/ 391722 h 3778"/>
              <a:gd name="T26" fmla="*/ 75772 w 3407"/>
              <a:gd name="T27" fmla="*/ 644769 h 3778"/>
              <a:gd name="T28" fmla="*/ 438430 w 3407"/>
              <a:gd name="T29" fmla="*/ 683846 h 3778"/>
              <a:gd name="T30" fmla="*/ 222551 w 3407"/>
              <a:gd name="T31" fmla="*/ 391722 h 3778"/>
              <a:gd name="T32" fmla="*/ 76249 w 3407"/>
              <a:gd name="T33" fmla="*/ 1156581 h 3778"/>
              <a:gd name="T34" fmla="*/ 223028 w 3407"/>
              <a:gd name="T35" fmla="*/ 1409151 h 3778"/>
              <a:gd name="T36" fmla="*/ 438430 w 3407"/>
              <a:gd name="T37" fmla="*/ 1118457 h 3778"/>
              <a:gd name="T38" fmla="*/ 267347 w 3407"/>
              <a:gd name="T39" fmla="*/ 900675 h 3778"/>
              <a:gd name="T40" fmla="*/ 426516 w 3407"/>
              <a:gd name="T41" fmla="*/ 899722 h 3778"/>
              <a:gd name="T42" fmla="*/ 430329 w 3407"/>
              <a:gd name="T43" fmla="*/ 762953 h 3778"/>
              <a:gd name="T44" fmla="*/ 647161 w 3407"/>
              <a:gd name="T45" fmla="*/ 1183744 h 3778"/>
              <a:gd name="T46" fmla="*/ 976461 w 3407"/>
              <a:gd name="T47" fmla="*/ 1183744 h 3778"/>
              <a:gd name="T48" fmla="*/ 1139919 w 3407"/>
              <a:gd name="T49" fmla="*/ 899722 h 3778"/>
              <a:gd name="T50" fmla="*/ 975508 w 3407"/>
              <a:gd name="T51" fmla="*/ 616176 h 3778"/>
              <a:gd name="T52" fmla="*/ 649544 w 3407"/>
              <a:gd name="T53" fmla="*/ 616176 h 3778"/>
              <a:gd name="T54" fmla="*/ 485133 w 3407"/>
              <a:gd name="T55" fmla="*/ 899722 h 3778"/>
              <a:gd name="T56" fmla="*/ 647161 w 3407"/>
              <a:gd name="T57" fmla="*/ 1183744 h 3778"/>
              <a:gd name="T58" fmla="*/ 742949 w 3407"/>
              <a:gd name="T59" fmla="*/ 501328 h 3778"/>
              <a:gd name="T60" fmla="*/ 499906 w 3407"/>
              <a:gd name="T61" fmla="*/ 641910 h 3778"/>
              <a:gd name="T62" fmla="*/ 742949 w 3407"/>
              <a:gd name="T63" fmla="*/ 1300022 h 3778"/>
              <a:gd name="T64" fmla="*/ 500859 w 3407"/>
              <a:gd name="T65" fmla="*/ 1160394 h 3778"/>
              <a:gd name="T66" fmla="*/ 742949 w 3407"/>
              <a:gd name="T67" fmla="*/ 1300022 h 3778"/>
              <a:gd name="T68" fmla="*/ 1070342 w 3407"/>
              <a:gd name="T69" fmla="*/ 376949 h 3778"/>
              <a:gd name="T70" fmla="*/ 811573 w 3407"/>
              <a:gd name="T71" fmla="*/ 44795 h 3778"/>
              <a:gd name="T72" fmla="*/ 553757 w 3407"/>
              <a:gd name="T73" fmla="*/ 375043 h 3778"/>
              <a:gd name="T74" fmla="*/ 812526 w 3407"/>
              <a:gd name="T75" fmla="*/ 1332427 h 3778"/>
              <a:gd name="T76" fmla="*/ 665747 w 3407"/>
              <a:gd name="T77" fmla="*/ 1665534 h 3778"/>
              <a:gd name="T78" fmla="*/ 957398 w 3407"/>
              <a:gd name="T79" fmla="*/ 1665534 h 3778"/>
              <a:gd name="T80" fmla="*/ 812526 w 3407"/>
              <a:gd name="T81" fmla="*/ 1332427 h 3778"/>
              <a:gd name="T82" fmla="*/ 880673 w 3407"/>
              <a:gd name="T83" fmla="*/ 1300022 h 3778"/>
              <a:gd name="T84" fmla="*/ 1124193 w 3407"/>
              <a:gd name="T85" fmla="*/ 1161347 h 3778"/>
              <a:gd name="T86" fmla="*/ 1085115 w 3407"/>
              <a:gd name="T87" fmla="*/ 427940 h 3778"/>
              <a:gd name="T88" fmla="*/ 1004101 w 3407"/>
              <a:gd name="T89" fmla="*/ 566615 h 3778"/>
              <a:gd name="T90" fmla="*/ 1085115 w 3407"/>
              <a:gd name="T91" fmla="*/ 427940 h 3778"/>
              <a:gd name="T92" fmla="*/ 1547373 w 3407"/>
              <a:gd name="T93" fmla="*/ 644769 h 3778"/>
              <a:gd name="T94" fmla="*/ 1401547 w 3407"/>
              <a:gd name="T95" fmla="*/ 392199 h 3778"/>
              <a:gd name="T96" fmla="*/ 1186621 w 3407"/>
              <a:gd name="T97" fmla="*/ 685752 h 3778"/>
              <a:gd name="T98" fmla="*/ 1401071 w 3407"/>
              <a:gd name="T99" fmla="*/ 1409628 h 3778"/>
              <a:gd name="T100" fmla="*/ 1546897 w 3407"/>
              <a:gd name="T101" fmla="*/ 1157534 h 3778"/>
              <a:gd name="T102" fmla="*/ 1185668 w 3407"/>
              <a:gd name="T103" fmla="*/ 1117504 h 3778"/>
              <a:gd name="T104" fmla="*/ 1401071 w 3407"/>
              <a:gd name="T105" fmla="*/ 1409628 h 3778"/>
              <a:gd name="T106" fmla="*/ 1356751 w 3407"/>
              <a:gd name="T107" fmla="*/ 900675 h 3778"/>
              <a:gd name="T108" fmla="*/ 1198535 w 3407"/>
              <a:gd name="T109" fmla="*/ 899722 h 3778"/>
              <a:gd name="T110" fmla="*/ 1280026 w 3407"/>
              <a:gd name="T111" fmla="*/ 972634 h 37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07" h="3778">
                <a:moveTo>
                  <a:pt x="2976" y="731"/>
                </a:moveTo>
                <a:cubicBezTo>
                  <a:pt x="3154" y="759"/>
                  <a:pt x="3275" y="830"/>
                  <a:pt x="3341" y="945"/>
                </a:cubicBezTo>
                <a:cubicBezTo>
                  <a:pt x="3406" y="1060"/>
                  <a:pt x="3407" y="1201"/>
                  <a:pt x="3344" y="1368"/>
                </a:cubicBezTo>
                <a:cubicBezTo>
                  <a:pt x="3280" y="1536"/>
                  <a:pt x="3167" y="1710"/>
                  <a:pt x="3005" y="1890"/>
                </a:cubicBezTo>
                <a:cubicBezTo>
                  <a:pt x="3166" y="2070"/>
                  <a:pt x="3278" y="2244"/>
                  <a:pt x="3342" y="2412"/>
                </a:cubicBezTo>
                <a:cubicBezTo>
                  <a:pt x="3405" y="2579"/>
                  <a:pt x="3404" y="2720"/>
                  <a:pt x="3339" y="2835"/>
                </a:cubicBezTo>
                <a:cubicBezTo>
                  <a:pt x="3272" y="2950"/>
                  <a:pt x="3150" y="3022"/>
                  <a:pt x="2974" y="3050"/>
                </a:cubicBezTo>
                <a:cubicBezTo>
                  <a:pt x="2798" y="3079"/>
                  <a:pt x="2590" y="3067"/>
                  <a:pt x="2353" y="3013"/>
                </a:cubicBezTo>
                <a:cubicBezTo>
                  <a:pt x="2279" y="3246"/>
                  <a:pt x="2185" y="3431"/>
                  <a:pt x="2072" y="3570"/>
                </a:cubicBezTo>
                <a:cubicBezTo>
                  <a:pt x="1958" y="3709"/>
                  <a:pt x="1836" y="3778"/>
                  <a:pt x="1703" y="3778"/>
                </a:cubicBezTo>
                <a:cubicBezTo>
                  <a:pt x="1570" y="3778"/>
                  <a:pt x="1448" y="3709"/>
                  <a:pt x="1335" y="3570"/>
                </a:cubicBezTo>
                <a:cubicBezTo>
                  <a:pt x="1222" y="3431"/>
                  <a:pt x="1129" y="3246"/>
                  <a:pt x="1055" y="3015"/>
                </a:cubicBezTo>
                <a:cubicBezTo>
                  <a:pt x="817" y="3066"/>
                  <a:pt x="610" y="3077"/>
                  <a:pt x="433" y="3048"/>
                </a:cubicBezTo>
                <a:cubicBezTo>
                  <a:pt x="256" y="3020"/>
                  <a:pt x="135" y="2948"/>
                  <a:pt x="69" y="2833"/>
                </a:cubicBezTo>
                <a:cubicBezTo>
                  <a:pt x="4" y="2718"/>
                  <a:pt x="2" y="2577"/>
                  <a:pt x="65" y="2411"/>
                </a:cubicBezTo>
                <a:cubicBezTo>
                  <a:pt x="128" y="2244"/>
                  <a:pt x="241" y="2070"/>
                  <a:pt x="405" y="1890"/>
                </a:cubicBezTo>
                <a:cubicBezTo>
                  <a:pt x="241" y="1710"/>
                  <a:pt x="127" y="1536"/>
                  <a:pt x="64" y="1368"/>
                </a:cubicBezTo>
                <a:cubicBezTo>
                  <a:pt x="0" y="1201"/>
                  <a:pt x="1" y="1060"/>
                  <a:pt x="67" y="945"/>
                </a:cubicBezTo>
                <a:cubicBezTo>
                  <a:pt x="133" y="830"/>
                  <a:pt x="254" y="759"/>
                  <a:pt x="432" y="731"/>
                </a:cubicBezTo>
                <a:cubicBezTo>
                  <a:pt x="610" y="703"/>
                  <a:pt x="817" y="714"/>
                  <a:pt x="1055" y="764"/>
                </a:cubicBezTo>
                <a:cubicBezTo>
                  <a:pt x="1127" y="534"/>
                  <a:pt x="1220" y="348"/>
                  <a:pt x="1334" y="209"/>
                </a:cubicBezTo>
                <a:cubicBezTo>
                  <a:pt x="1447" y="70"/>
                  <a:pt x="1570" y="0"/>
                  <a:pt x="1703" y="0"/>
                </a:cubicBezTo>
                <a:cubicBezTo>
                  <a:pt x="1836" y="0"/>
                  <a:pt x="1958" y="69"/>
                  <a:pt x="2072" y="208"/>
                </a:cubicBezTo>
                <a:cubicBezTo>
                  <a:pt x="2185" y="347"/>
                  <a:pt x="2279" y="531"/>
                  <a:pt x="2353" y="762"/>
                </a:cubicBezTo>
                <a:cubicBezTo>
                  <a:pt x="2590" y="713"/>
                  <a:pt x="2798" y="703"/>
                  <a:pt x="2976" y="731"/>
                </a:cubicBezTo>
                <a:close/>
                <a:moveTo>
                  <a:pt x="467" y="822"/>
                </a:moveTo>
                <a:cubicBezTo>
                  <a:pt x="309" y="841"/>
                  <a:pt x="204" y="898"/>
                  <a:pt x="149" y="992"/>
                </a:cubicBezTo>
                <a:cubicBezTo>
                  <a:pt x="93" y="1088"/>
                  <a:pt x="96" y="1208"/>
                  <a:pt x="159" y="1353"/>
                </a:cubicBezTo>
                <a:cubicBezTo>
                  <a:pt x="222" y="1498"/>
                  <a:pt x="329" y="1650"/>
                  <a:pt x="481" y="1810"/>
                </a:cubicBezTo>
                <a:cubicBezTo>
                  <a:pt x="610" y="1680"/>
                  <a:pt x="756" y="1555"/>
                  <a:pt x="920" y="1435"/>
                </a:cubicBezTo>
                <a:cubicBezTo>
                  <a:pt x="939" y="1241"/>
                  <a:pt x="974" y="1052"/>
                  <a:pt x="1024" y="867"/>
                </a:cubicBezTo>
                <a:cubicBezTo>
                  <a:pt x="810" y="818"/>
                  <a:pt x="624" y="803"/>
                  <a:pt x="467" y="822"/>
                </a:cubicBezTo>
                <a:close/>
                <a:moveTo>
                  <a:pt x="479" y="1970"/>
                </a:moveTo>
                <a:cubicBezTo>
                  <a:pt x="329" y="2130"/>
                  <a:pt x="222" y="2282"/>
                  <a:pt x="160" y="2427"/>
                </a:cubicBezTo>
                <a:cubicBezTo>
                  <a:pt x="98" y="2572"/>
                  <a:pt x="95" y="2692"/>
                  <a:pt x="151" y="2786"/>
                </a:cubicBezTo>
                <a:cubicBezTo>
                  <a:pt x="206" y="2882"/>
                  <a:pt x="311" y="2939"/>
                  <a:pt x="468" y="2957"/>
                </a:cubicBezTo>
                <a:cubicBezTo>
                  <a:pt x="624" y="2975"/>
                  <a:pt x="810" y="2959"/>
                  <a:pt x="1024" y="2909"/>
                </a:cubicBezTo>
                <a:cubicBezTo>
                  <a:pt x="974" y="2728"/>
                  <a:pt x="939" y="2541"/>
                  <a:pt x="920" y="2347"/>
                </a:cubicBezTo>
                <a:cubicBezTo>
                  <a:pt x="756" y="2227"/>
                  <a:pt x="609" y="2101"/>
                  <a:pt x="479" y="1970"/>
                </a:cubicBezTo>
                <a:close/>
                <a:moveTo>
                  <a:pt x="561" y="1890"/>
                </a:moveTo>
                <a:cubicBezTo>
                  <a:pt x="657" y="1987"/>
                  <a:pt x="772" y="2085"/>
                  <a:pt x="907" y="2185"/>
                </a:cubicBezTo>
                <a:cubicBezTo>
                  <a:pt x="899" y="2095"/>
                  <a:pt x="895" y="1996"/>
                  <a:pt x="895" y="1888"/>
                </a:cubicBezTo>
                <a:cubicBezTo>
                  <a:pt x="895" y="1839"/>
                  <a:pt x="896" y="1791"/>
                  <a:pt x="897" y="1743"/>
                </a:cubicBezTo>
                <a:cubicBezTo>
                  <a:pt x="899" y="1696"/>
                  <a:pt x="901" y="1649"/>
                  <a:pt x="903" y="1601"/>
                </a:cubicBezTo>
                <a:cubicBezTo>
                  <a:pt x="774" y="1695"/>
                  <a:pt x="659" y="1792"/>
                  <a:pt x="561" y="1890"/>
                </a:cubicBezTo>
                <a:close/>
                <a:moveTo>
                  <a:pt x="1358" y="2484"/>
                </a:moveTo>
                <a:cubicBezTo>
                  <a:pt x="1472" y="2551"/>
                  <a:pt x="1587" y="2612"/>
                  <a:pt x="1705" y="2665"/>
                </a:cubicBezTo>
                <a:cubicBezTo>
                  <a:pt x="1825" y="2610"/>
                  <a:pt x="1940" y="2550"/>
                  <a:pt x="2049" y="2484"/>
                </a:cubicBezTo>
                <a:cubicBezTo>
                  <a:pt x="2171" y="2413"/>
                  <a:pt x="2280" y="2344"/>
                  <a:pt x="2375" y="2277"/>
                </a:cubicBezTo>
                <a:cubicBezTo>
                  <a:pt x="2386" y="2165"/>
                  <a:pt x="2392" y="2036"/>
                  <a:pt x="2392" y="1888"/>
                </a:cubicBezTo>
                <a:cubicBezTo>
                  <a:pt x="2392" y="1742"/>
                  <a:pt x="2386" y="1613"/>
                  <a:pt x="2375" y="1500"/>
                </a:cubicBezTo>
                <a:cubicBezTo>
                  <a:pt x="2273" y="1432"/>
                  <a:pt x="2163" y="1363"/>
                  <a:pt x="2047" y="1293"/>
                </a:cubicBezTo>
                <a:cubicBezTo>
                  <a:pt x="1935" y="1230"/>
                  <a:pt x="1821" y="1171"/>
                  <a:pt x="1705" y="1115"/>
                </a:cubicBezTo>
                <a:cubicBezTo>
                  <a:pt x="1587" y="1171"/>
                  <a:pt x="1473" y="1230"/>
                  <a:pt x="1363" y="1293"/>
                </a:cubicBezTo>
                <a:cubicBezTo>
                  <a:pt x="1238" y="1367"/>
                  <a:pt x="1129" y="1437"/>
                  <a:pt x="1035" y="1503"/>
                </a:cubicBezTo>
                <a:cubicBezTo>
                  <a:pt x="1024" y="1612"/>
                  <a:pt x="1018" y="1740"/>
                  <a:pt x="1018" y="1888"/>
                </a:cubicBezTo>
                <a:cubicBezTo>
                  <a:pt x="1018" y="2036"/>
                  <a:pt x="1024" y="2165"/>
                  <a:pt x="1035" y="2275"/>
                </a:cubicBezTo>
                <a:cubicBezTo>
                  <a:pt x="1121" y="2337"/>
                  <a:pt x="1229" y="2407"/>
                  <a:pt x="1358" y="2484"/>
                </a:cubicBezTo>
                <a:close/>
                <a:moveTo>
                  <a:pt x="1301" y="1189"/>
                </a:moveTo>
                <a:cubicBezTo>
                  <a:pt x="1380" y="1141"/>
                  <a:pt x="1466" y="1095"/>
                  <a:pt x="1559" y="1052"/>
                </a:cubicBezTo>
                <a:cubicBezTo>
                  <a:pt x="1415" y="990"/>
                  <a:pt x="1272" y="939"/>
                  <a:pt x="1133" y="898"/>
                </a:cubicBezTo>
                <a:cubicBezTo>
                  <a:pt x="1096" y="1041"/>
                  <a:pt x="1068" y="1191"/>
                  <a:pt x="1049" y="1347"/>
                </a:cubicBezTo>
                <a:cubicBezTo>
                  <a:pt x="1124" y="1295"/>
                  <a:pt x="1208" y="1242"/>
                  <a:pt x="1301" y="1189"/>
                </a:cubicBezTo>
                <a:close/>
                <a:moveTo>
                  <a:pt x="1559" y="2728"/>
                </a:moveTo>
                <a:cubicBezTo>
                  <a:pt x="1461" y="2682"/>
                  <a:pt x="1374" y="2635"/>
                  <a:pt x="1299" y="2589"/>
                </a:cubicBezTo>
                <a:cubicBezTo>
                  <a:pt x="1214" y="2543"/>
                  <a:pt x="1132" y="2491"/>
                  <a:pt x="1051" y="2435"/>
                </a:cubicBezTo>
                <a:cubicBezTo>
                  <a:pt x="1067" y="2583"/>
                  <a:pt x="1094" y="2731"/>
                  <a:pt x="1131" y="2880"/>
                </a:cubicBezTo>
                <a:cubicBezTo>
                  <a:pt x="1265" y="2845"/>
                  <a:pt x="1408" y="2794"/>
                  <a:pt x="1559" y="2728"/>
                </a:cubicBezTo>
                <a:close/>
                <a:moveTo>
                  <a:pt x="1705" y="982"/>
                </a:moveTo>
                <a:cubicBezTo>
                  <a:pt x="1899" y="897"/>
                  <a:pt x="2079" y="834"/>
                  <a:pt x="2246" y="791"/>
                </a:cubicBezTo>
                <a:cubicBezTo>
                  <a:pt x="2183" y="579"/>
                  <a:pt x="2104" y="410"/>
                  <a:pt x="2009" y="284"/>
                </a:cubicBezTo>
                <a:cubicBezTo>
                  <a:pt x="1914" y="157"/>
                  <a:pt x="1812" y="94"/>
                  <a:pt x="1703" y="94"/>
                </a:cubicBezTo>
                <a:cubicBezTo>
                  <a:pt x="1593" y="94"/>
                  <a:pt x="1492" y="157"/>
                  <a:pt x="1397" y="284"/>
                </a:cubicBezTo>
                <a:cubicBezTo>
                  <a:pt x="1303" y="410"/>
                  <a:pt x="1225" y="578"/>
                  <a:pt x="1162" y="787"/>
                </a:cubicBezTo>
                <a:cubicBezTo>
                  <a:pt x="1338" y="836"/>
                  <a:pt x="1519" y="901"/>
                  <a:pt x="1705" y="982"/>
                </a:cubicBezTo>
                <a:close/>
                <a:moveTo>
                  <a:pt x="1705" y="2796"/>
                </a:moveTo>
                <a:cubicBezTo>
                  <a:pt x="1527" y="2877"/>
                  <a:pt x="1347" y="2941"/>
                  <a:pt x="1164" y="2989"/>
                </a:cubicBezTo>
                <a:cubicBezTo>
                  <a:pt x="1225" y="3201"/>
                  <a:pt x="1303" y="3369"/>
                  <a:pt x="1397" y="3495"/>
                </a:cubicBezTo>
                <a:cubicBezTo>
                  <a:pt x="1492" y="3621"/>
                  <a:pt x="1593" y="3684"/>
                  <a:pt x="1703" y="3684"/>
                </a:cubicBezTo>
                <a:cubicBezTo>
                  <a:pt x="1812" y="3684"/>
                  <a:pt x="1914" y="3621"/>
                  <a:pt x="2009" y="3495"/>
                </a:cubicBezTo>
                <a:cubicBezTo>
                  <a:pt x="2104" y="3369"/>
                  <a:pt x="2183" y="3201"/>
                  <a:pt x="2246" y="2989"/>
                </a:cubicBezTo>
                <a:cubicBezTo>
                  <a:pt x="2064" y="2942"/>
                  <a:pt x="1884" y="2878"/>
                  <a:pt x="1705" y="2796"/>
                </a:cubicBezTo>
                <a:close/>
                <a:moveTo>
                  <a:pt x="2111" y="2589"/>
                </a:moveTo>
                <a:cubicBezTo>
                  <a:pt x="2011" y="2648"/>
                  <a:pt x="1924" y="2694"/>
                  <a:pt x="1848" y="2728"/>
                </a:cubicBezTo>
                <a:cubicBezTo>
                  <a:pt x="1999" y="2794"/>
                  <a:pt x="2142" y="2845"/>
                  <a:pt x="2277" y="2880"/>
                </a:cubicBezTo>
                <a:cubicBezTo>
                  <a:pt x="2310" y="2753"/>
                  <a:pt x="2337" y="2605"/>
                  <a:pt x="2359" y="2437"/>
                </a:cubicBezTo>
                <a:cubicBezTo>
                  <a:pt x="2281" y="2488"/>
                  <a:pt x="2198" y="2538"/>
                  <a:pt x="2111" y="2589"/>
                </a:cubicBezTo>
                <a:close/>
                <a:moveTo>
                  <a:pt x="2277" y="898"/>
                </a:moveTo>
                <a:cubicBezTo>
                  <a:pt x="2146" y="935"/>
                  <a:pt x="2003" y="985"/>
                  <a:pt x="1850" y="1049"/>
                </a:cubicBezTo>
                <a:cubicBezTo>
                  <a:pt x="1952" y="1101"/>
                  <a:pt x="2037" y="1148"/>
                  <a:pt x="2107" y="1189"/>
                </a:cubicBezTo>
                <a:cubicBezTo>
                  <a:pt x="2200" y="1242"/>
                  <a:pt x="2284" y="1295"/>
                  <a:pt x="2359" y="1347"/>
                </a:cubicBezTo>
                <a:cubicBezTo>
                  <a:pt x="2341" y="1195"/>
                  <a:pt x="2314" y="1045"/>
                  <a:pt x="2277" y="898"/>
                </a:cubicBezTo>
                <a:close/>
                <a:moveTo>
                  <a:pt x="2927" y="1810"/>
                </a:moveTo>
                <a:cubicBezTo>
                  <a:pt x="3078" y="1650"/>
                  <a:pt x="3185" y="1498"/>
                  <a:pt x="3247" y="1353"/>
                </a:cubicBezTo>
                <a:cubicBezTo>
                  <a:pt x="3310" y="1208"/>
                  <a:pt x="3313" y="1088"/>
                  <a:pt x="3259" y="992"/>
                </a:cubicBezTo>
                <a:cubicBezTo>
                  <a:pt x="3204" y="898"/>
                  <a:pt x="3098" y="841"/>
                  <a:pt x="2941" y="823"/>
                </a:cubicBezTo>
                <a:cubicBezTo>
                  <a:pt x="2784" y="805"/>
                  <a:pt x="2598" y="821"/>
                  <a:pt x="2384" y="871"/>
                </a:cubicBezTo>
                <a:cubicBezTo>
                  <a:pt x="2434" y="1047"/>
                  <a:pt x="2470" y="1237"/>
                  <a:pt x="2490" y="1439"/>
                </a:cubicBezTo>
                <a:cubicBezTo>
                  <a:pt x="2649" y="1554"/>
                  <a:pt x="2794" y="1677"/>
                  <a:pt x="2927" y="1810"/>
                </a:cubicBezTo>
                <a:close/>
                <a:moveTo>
                  <a:pt x="2940" y="2958"/>
                </a:moveTo>
                <a:cubicBezTo>
                  <a:pt x="3097" y="2939"/>
                  <a:pt x="3202" y="2882"/>
                  <a:pt x="3257" y="2788"/>
                </a:cubicBezTo>
                <a:cubicBezTo>
                  <a:pt x="3311" y="2693"/>
                  <a:pt x="3308" y="2574"/>
                  <a:pt x="3246" y="2429"/>
                </a:cubicBezTo>
                <a:cubicBezTo>
                  <a:pt x="3183" y="2284"/>
                  <a:pt x="3077" y="2131"/>
                  <a:pt x="2927" y="1970"/>
                </a:cubicBezTo>
                <a:cubicBezTo>
                  <a:pt x="2797" y="2101"/>
                  <a:pt x="2651" y="2226"/>
                  <a:pt x="2488" y="2345"/>
                </a:cubicBezTo>
                <a:cubicBezTo>
                  <a:pt x="2467" y="2541"/>
                  <a:pt x="2433" y="2728"/>
                  <a:pt x="2384" y="2909"/>
                </a:cubicBezTo>
                <a:cubicBezTo>
                  <a:pt x="2598" y="2961"/>
                  <a:pt x="2784" y="2977"/>
                  <a:pt x="2940" y="2958"/>
                </a:cubicBezTo>
                <a:close/>
                <a:moveTo>
                  <a:pt x="2686" y="2041"/>
                </a:moveTo>
                <a:cubicBezTo>
                  <a:pt x="2744" y="1991"/>
                  <a:pt x="2798" y="1941"/>
                  <a:pt x="2847" y="1890"/>
                </a:cubicBezTo>
                <a:cubicBezTo>
                  <a:pt x="2754" y="1798"/>
                  <a:pt x="2640" y="1701"/>
                  <a:pt x="2504" y="1597"/>
                </a:cubicBezTo>
                <a:cubicBezTo>
                  <a:pt x="2511" y="1706"/>
                  <a:pt x="2515" y="1803"/>
                  <a:pt x="2515" y="1888"/>
                </a:cubicBezTo>
                <a:cubicBezTo>
                  <a:pt x="2515" y="1982"/>
                  <a:pt x="2511" y="2084"/>
                  <a:pt x="2504" y="2193"/>
                </a:cubicBezTo>
                <a:cubicBezTo>
                  <a:pt x="2567" y="2141"/>
                  <a:pt x="2628" y="2091"/>
                  <a:pt x="2686" y="2041"/>
                </a:cubicBezTo>
                <a:close/>
              </a:path>
            </a:pathLst>
          </a:custGeom>
          <a:solidFill>
            <a:sysClr val="window" lastClr="FFFFFF"/>
          </a:solidFill>
          <a:ln>
            <a:noFill/>
          </a:ln>
        </p:spPr>
        <p:txBody>
          <a:bodyPr anchor="ctr" anchorCtr="1">
            <a:normAutofit/>
          </a:bodyPr>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42" name="椭圆 41"/>
          <p:cNvSpPr/>
          <p:nvPr>
            <p:custDataLst>
              <p:tags r:id="rId5"/>
            </p:custDataLst>
          </p:nvPr>
        </p:nvSpPr>
        <p:spPr>
          <a:xfrm>
            <a:off x="4790123" y="4046707"/>
            <a:ext cx="984250" cy="984250"/>
          </a:xfrm>
          <a:prstGeom prst="ellipse">
            <a:avLst/>
          </a:prstGeom>
          <a:solidFill>
            <a:srgbClr val="1AA3AA"/>
          </a:solidFill>
          <a:ln w="12700" cap="flat" cmpd="sng" algn="ctr">
            <a:noFill/>
            <a:prstDash val="solid"/>
            <a:miter lim="800000"/>
          </a:ln>
          <a:effectLst/>
        </p:spPr>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43" name="L 形 42"/>
          <p:cNvSpPr/>
          <p:nvPr>
            <p:custDataLst>
              <p:tags r:id="rId6"/>
            </p:custDataLst>
          </p:nvPr>
        </p:nvSpPr>
        <p:spPr>
          <a:xfrm>
            <a:off x="4675823" y="3910817"/>
            <a:ext cx="878205" cy="1256665"/>
          </a:xfrm>
          <a:prstGeom prst="corner">
            <a:avLst>
              <a:gd name="adj1" fmla="val 4520"/>
              <a:gd name="adj2" fmla="val 5367"/>
            </a:avLst>
          </a:prstGeom>
          <a:solidFill>
            <a:srgbClr val="1AA3AA">
              <a:lumMod val="60000"/>
              <a:lumOff val="40000"/>
            </a:srgbClr>
          </a:solidFill>
          <a:ln w="12700" cap="flat" cmpd="sng" algn="ctr">
            <a:noFill/>
            <a:prstDash val="solid"/>
            <a:miter lim="800000"/>
          </a:ln>
          <a:effectLst/>
        </p:spPr>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44" name="L 形 43"/>
          <p:cNvSpPr/>
          <p:nvPr>
            <p:custDataLst>
              <p:tags r:id="rId7"/>
            </p:custDataLst>
          </p:nvPr>
        </p:nvSpPr>
        <p:spPr>
          <a:xfrm flipH="1" flipV="1">
            <a:off x="5011103" y="3910817"/>
            <a:ext cx="878205" cy="1256665"/>
          </a:xfrm>
          <a:prstGeom prst="corner">
            <a:avLst>
              <a:gd name="adj1" fmla="val 4520"/>
              <a:gd name="adj2" fmla="val 5367"/>
            </a:avLst>
          </a:prstGeom>
          <a:solidFill>
            <a:srgbClr val="1AA3AA"/>
          </a:solidFill>
          <a:ln w="12700" cap="flat" cmpd="sng" algn="ctr">
            <a:noFill/>
            <a:prstDash val="solid"/>
            <a:miter lim="800000"/>
          </a:ln>
          <a:effectLst/>
        </p:spPr>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39" name="KSO_Shape"/>
          <p:cNvSpPr>
            <a:spLocks noChangeAspect="1"/>
          </p:cNvSpPr>
          <p:nvPr>
            <p:custDataLst>
              <p:tags r:id="rId8"/>
            </p:custDataLst>
          </p:nvPr>
        </p:nvSpPr>
        <p:spPr bwMode="auto">
          <a:xfrm>
            <a:off x="4980623" y="4237842"/>
            <a:ext cx="603250" cy="601980"/>
          </a:xfrm>
          <a:custGeom>
            <a:avLst/>
            <a:gdLst>
              <a:gd name="T0" fmla="*/ 1800397 w 3498"/>
              <a:gd name="T1" fmla="*/ 899110 h 3494"/>
              <a:gd name="T2" fmla="*/ 1536874 w 3498"/>
              <a:gd name="T3" fmla="*/ 1535229 h 3494"/>
              <a:gd name="T4" fmla="*/ 900199 w 3498"/>
              <a:gd name="T5" fmla="*/ 1798220 h 3494"/>
              <a:gd name="T6" fmla="*/ 263523 w 3498"/>
              <a:gd name="T7" fmla="*/ 1535229 h 3494"/>
              <a:gd name="T8" fmla="*/ 0 w 3498"/>
              <a:gd name="T9" fmla="*/ 899110 h 3494"/>
              <a:gd name="T10" fmla="*/ 263523 w 3498"/>
              <a:gd name="T11" fmla="*/ 262991 h 3494"/>
              <a:gd name="T12" fmla="*/ 900199 w 3498"/>
              <a:gd name="T13" fmla="*/ 0 h 3494"/>
              <a:gd name="T14" fmla="*/ 1536874 w 3498"/>
              <a:gd name="T15" fmla="*/ 262991 h 3494"/>
              <a:gd name="T16" fmla="*/ 1800397 w 3498"/>
              <a:gd name="T17" fmla="*/ 899110 h 3494"/>
              <a:gd name="T18" fmla="*/ 1732972 w 3498"/>
              <a:gd name="T19" fmla="*/ 898595 h 3494"/>
              <a:gd name="T20" fmla="*/ 1685620 w 3498"/>
              <a:gd name="T21" fmla="*/ 621709 h 3494"/>
              <a:gd name="T22" fmla="*/ 1350040 w 3498"/>
              <a:gd name="T23" fmla="*/ 1082843 h 3494"/>
              <a:gd name="T24" fmla="*/ 1361364 w 3498"/>
              <a:gd name="T25" fmla="*/ 1092107 h 3494"/>
              <a:gd name="T26" fmla="*/ 1305262 w 3498"/>
              <a:gd name="T27" fmla="*/ 1168792 h 3494"/>
              <a:gd name="T28" fmla="*/ 1274895 w 3498"/>
              <a:gd name="T29" fmla="*/ 1124531 h 3494"/>
              <a:gd name="T30" fmla="*/ 1221882 w 3498"/>
              <a:gd name="T31" fmla="*/ 1107547 h 3494"/>
              <a:gd name="T32" fmla="*/ 1278498 w 3498"/>
              <a:gd name="T33" fmla="*/ 1031377 h 3494"/>
              <a:gd name="T34" fmla="*/ 1296512 w 3498"/>
              <a:gd name="T35" fmla="*/ 1042700 h 3494"/>
              <a:gd name="T36" fmla="*/ 1656283 w 3498"/>
              <a:gd name="T37" fmla="*/ 547598 h 3494"/>
              <a:gd name="T38" fmla="*/ 1354673 w 3498"/>
              <a:gd name="T39" fmla="*/ 201232 h 3494"/>
              <a:gd name="T40" fmla="*/ 900199 w 3498"/>
              <a:gd name="T41" fmla="*/ 65876 h 3494"/>
              <a:gd name="T42" fmla="*/ 311904 w 3498"/>
              <a:gd name="T43" fmla="*/ 310340 h 3494"/>
              <a:gd name="T44" fmla="*/ 67940 w 3498"/>
              <a:gd name="T45" fmla="*/ 898595 h 3494"/>
              <a:gd name="T46" fmla="*/ 311904 w 3498"/>
              <a:gd name="T47" fmla="*/ 1486851 h 3494"/>
              <a:gd name="T48" fmla="*/ 900199 w 3498"/>
              <a:gd name="T49" fmla="*/ 1730800 h 3494"/>
              <a:gd name="T50" fmla="*/ 1488493 w 3498"/>
              <a:gd name="T51" fmla="*/ 1486851 h 3494"/>
              <a:gd name="T52" fmla="*/ 1732972 w 3498"/>
              <a:gd name="T53" fmla="*/ 898595 h 3494"/>
              <a:gd name="T54" fmla="*/ 1181736 w 3498"/>
              <a:gd name="T55" fmla="*/ 898595 h 3494"/>
              <a:gd name="T56" fmla="*/ 1099385 w 3498"/>
              <a:gd name="T57" fmla="*/ 1097769 h 3494"/>
              <a:gd name="T58" fmla="*/ 900199 w 3498"/>
              <a:gd name="T59" fmla="*/ 1179599 h 3494"/>
              <a:gd name="T60" fmla="*/ 701012 w 3498"/>
              <a:gd name="T61" fmla="*/ 1097769 h 3494"/>
              <a:gd name="T62" fmla="*/ 619176 w 3498"/>
              <a:gd name="T63" fmla="*/ 898595 h 3494"/>
              <a:gd name="T64" fmla="*/ 701012 w 3498"/>
              <a:gd name="T65" fmla="*/ 699422 h 3494"/>
              <a:gd name="T66" fmla="*/ 900199 w 3498"/>
              <a:gd name="T67" fmla="*/ 617077 h 3494"/>
              <a:gd name="T68" fmla="*/ 1099385 w 3498"/>
              <a:gd name="T69" fmla="*/ 699422 h 3494"/>
              <a:gd name="T70" fmla="*/ 1181736 w 3498"/>
              <a:gd name="T71" fmla="*/ 898595 h 3494"/>
              <a:gd name="T72" fmla="*/ 922845 w 3498"/>
              <a:gd name="T73" fmla="*/ 898595 h 3494"/>
              <a:gd name="T74" fmla="*/ 900199 w 3498"/>
              <a:gd name="T75" fmla="*/ 875950 h 3494"/>
              <a:gd name="T76" fmla="*/ 877552 w 3498"/>
              <a:gd name="T77" fmla="*/ 898595 h 3494"/>
              <a:gd name="T78" fmla="*/ 900199 w 3498"/>
              <a:gd name="T79" fmla="*/ 921240 h 3494"/>
              <a:gd name="T80" fmla="*/ 922845 w 3498"/>
              <a:gd name="T81" fmla="*/ 898595 h 3494"/>
              <a:gd name="T82" fmla="*/ 1289307 w 3498"/>
              <a:gd name="T83" fmla="*/ 1208935 h 3494"/>
              <a:gd name="T84" fmla="*/ 1177103 w 3498"/>
              <a:gd name="T85" fmla="*/ 1364362 h 3494"/>
              <a:gd name="T86" fmla="*/ 1172471 w 3498"/>
              <a:gd name="T87" fmla="*/ 1420460 h 3494"/>
              <a:gd name="T88" fmla="*/ 1105046 w 3498"/>
              <a:gd name="T89" fmla="*/ 1515157 h 3494"/>
              <a:gd name="T90" fmla="*/ 952183 w 3498"/>
              <a:gd name="T91" fmla="*/ 1404506 h 3494"/>
              <a:gd name="T92" fmla="*/ 1021666 w 3498"/>
              <a:gd name="T93" fmla="*/ 1310323 h 3494"/>
              <a:gd name="T94" fmla="*/ 1075709 w 3498"/>
              <a:gd name="T95" fmla="*/ 1287678 h 3494"/>
              <a:gd name="T96" fmla="*/ 1188427 w 3498"/>
              <a:gd name="T97" fmla="*/ 1134824 h 3494"/>
              <a:gd name="T98" fmla="*/ 1261513 w 3498"/>
              <a:gd name="T99" fmla="*/ 1140485 h 3494"/>
              <a:gd name="T100" fmla="*/ 1289307 w 3498"/>
              <a:gd name="T101" fmla="*/ 1208935 h 34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498" h="3494">
                <a:moveTo>
                  <a:pt x="3498" y="1747"/>
                </a:moveTo>
                <a:cubicBezTo>
                  <a:pt x="3498" y="2231"/>
                  <a:pt x="3327" y="2643"/>
                  <a:pt x="2986" y="2983"/>
                </a:cubicBezTo>
                <a:cubicBezTo>
                  <a:pt x="2645" y="3324"/>
                  <a:pt x="2233" y="3494"/>
                  <a:pt x="1749" y="3494"/>
                </a:cubicBezTo>
                <a:cubicBezTo>
                  <a:pt x="1265" y="3494"/>
                  <a:pt x="853" y="3324"/>
                  <a:pt x="512" y="2983"/>
                </a:cubicBezTo>
                <a:cubicBezTo>
                  <a:pt x="171" y="2643"/>
                  <a:pt x="0" y="2231"/>
                  <a:pt x="0" y="1747"/>
                </a:cubicBezTo>
                <a:cubicBezTo>
                  <a:pt x="0" y="1264"/>
                  <a:pt x="171" y="852"/>
                  <a:pt x="512" y="511"/>
                </a:cubicBezTo>
                <a:cubicBezTo>
                  <a:pt x="853" y="170"/>
                  <a:pt x="1265" y="0"/>
                  <a:pt x="1749" y="0"/>
                </a:cubicBezTo>
                <a:cubicBezTo>
                  <a:pt x="2233" y="0"/>
                  <a:pt x="2645" y="170"/>
                  <a:pt x="2986" y="511"/>
                </a:cubicBezTo>
                <a:cubicBezTo>
                  <a:pt x="3327" y="852"/>
                  <a:pt x="3498" y="1264"/>
                  <a:pt x="3498" y="1747"/>
                </a:cubicBezTo>
                <a:close/>
                <a:moveTo>
                  <a:pt x="3367" y="1746"/>
                </a:moveTo>
                <a:cubicBezTo>
                  <a:pt x="3367" y="1559"/>
                  <a:pt x="3336" y="1380"/>
                  <a:pt x="3275" y="1208"/>
                </a:cubicBezTo>
                <a:cubicBezTo>
                  <a:pt x="2623" y="2104"/>
                  <a:pt x="2623" y="2104"/>
                  <a:pt x="2623" y="2104"/>
                </a:cubicBezTo>
                <a:cubicBezTo>
                  <a:pt x="2645" y="2122"/>
                  <a:pt x="2645" y="2122"/>
                  <a:pt x="2645" y="2122"/>
                </a:cubicBezTo>
                <a:cubicBezTo>
                  <a:pt x="2536" y="2271"/>
                  <a:pt x="2536" y="2271"/>
                  <a:pt x="2536" y="2271"/>
                </a:cubicBezTo>
                <a:cubicBezTo>
                  <a:pt x="2530" y="2239"/>
                  <a:pt x="2511" y="2210"/>
                  <a:pt x="2477" y="2185"/>
                </a:cubicBezTo>
                <a:cubicBezTo>
                  <a:pt x="2444" y="2161"/>
                  <a:pt x="2409" y="2150"/>
                  <a:pt x="2374" y="2152"/>
                </a:cubicBezTo>
                <a:cubicBezTo>
                  <a:pt x="2484" y="2004"/>
                  <a:pt x="2484" y="2004"/>
                  <a:pt x="2484" y="2004"/>
                </a:cubicBezTo>
                <a:cubicBezTo>
                  <a:pt x="2519" y="2026"/>
                  <a:pt x="2519" y="2026"/>
                  <a:pt x="2519" y="2026"/>
                </a:cubicBezTo>
                <a:cubicBezTo>
                  <a:pt x="3218" y="1064"/>
                  <a:pt x="3218" y="1064"/>
                  <a:pt x="3218" y="1064"/>
                </a:cubicBezTo>
                <a:cubicBezTo>
                  <a:pt x="3087" y="784"/>
                  <a:pt x="2892" y="560"/>
                  <a:pt x="2632" y="391"/>
                </a:cubicBezTo>
                <a:cubicBezTo>
                  <a:pt x="2364" y="216"/>
                  <a:pt x="2070" y="128"/>
                  <a:pt x="1749" y="128"/>
                </a:cubicBezTo>
                <a:cubicBezTo>
                  <a:pt x="1303" y="128"/>
                  <a:pt x="922" y="286"/>
                  <a:pt x="606" y="603"/>
                </a:cubicBezTo>
                <a:cubicBezTo>
                  <a:pt x="290" y="919"/>
                  <a:pt x="132" y="1300"/>
                  <a:pt x="132" y="1746"/>
                </a:cubicBezTo>
                <a:cubicBezTo>
                  <a:pt x="132" y="2192"/>
                  <a:pt x="290" y="2573"/>
                  <a:pt x="606" y="2889"/>
                </a:cubicBezTo>
                <a:cubicBezTo>
                  <a:pt x="922" y="3205"/>
                  <a:pt x="1303" y="3363"/>
                  <a:pt x="1749" y="3363"/>
                </a:cubicBezTo>
                <a:cubicBezTo>
                  <a:pt x="2195" y="3363"/>
                  <a:pt x="2576" y="3205"/>
                  <a:pt x="2892" y="2889"/>
                </a:cubicBezTo>
                <a:cubicBezTo>
                  <a:pt x="3209" y="2573"/>
                  <a:pt x="3367" y="2192"/>
                  <a:pt x="3367" y="1746"/>
                </a:cubicBezTo>
                <a:close/>
                <a:moveTo>
                  <a:pt x="2296" y="1746"/>
                </a:moveTo>
                <a:cubicBezTo>
                  <a:pt x="2296" y="1897"/>
                  <a:pt x="2242" y="2026"/>
                  <a:pt x="2136" y="2133"/>
                </a:cubicBezTo>
                <a:cubicBezTo>
                  <a:pt x="2030" y="2239"/>
                  <a:pt x="1901" y="2292"/>
                  <a:pt x="1749" y="2292"/>
                </a:cubicBezTo>
                <a:cubicBezTo>
                  <a:pt x="1597" y="2292"/>
                  <a:pt x="1468" y="2239"/>
                  <a:pt x="1362" y="2133"/>
                </a:cubicBezTo>
                <a:cubicBezTo>
                  <a:pt x="1256" y="2026"/>
                  <a:pt x="1203" y="1897"/>
                  <a:pt x="1203" y="1746"/>
                </a:cubicBezTo>
                <a:cubicBezTo>
                  <a:pt x="1203" y="1594"/>
                  <a:pt x="1256" y="1465"/>
                  <a:pt x="1362" y="1359"/>
                </a:cubicBezTo>
                <a:cubicBezTo>
                  <a:pt x="1468" y="1253"/>
                  <a:pt x="1597" y="1199"/>
                  <a:pt x="1749" y="1199"/>
                </a:cubicBezTo>
                <a:cubicBezTo>
                  <a:pt x="1901" y="1199"/>
                  <a:pt x="2030" y="1253"/>
                  <a:pt x="2136" y="1359"/>
                </a:cubicBezTo>
                <a:cubicBezTo>
                  <a:pt x="2242" y="1465"/>
                  <a:pt x="2296" y="1594"/>
                  <a:pt x="2296" y="1746"/>
                </a:cubicBezTo>
                <a:close/>
                <a:moveTo>
                  <a:pt x="1793" y="1746"/>
                </a:moveTo>
                <a:cubicBezTo>
                  <a:pt x="1793" y="1717"/>
                  <a:pt x="1778" y="1702"/>
                  <a:pt x="1749" y="1702"/>
                </a:cubicBezTo>
                <a:cubicBezTo>
                  <a:pt x="1720" y="1702"/>
                  <a:pt x="1705" y="1717"/>
                  <a:pt x="1705" y="1746"/>
                </a:cubicBezTo>
                <a:cubicBezTo>
                  <a:pt x="1705" y="1775"/>
                  <a:pt x="1720" y="1790"/>
                  <a:pt x="1749" y="1790"/>
                </a:cubicBezTo>
                <a:cubicBezTo>
                  <a:pt x="1778" y="1790"/>
                  <a:pt x="1793" y="1775"/>
                  <a:pt x="1793" y="1746"/>
                </a:cubicBezTo>
                <a:close/>
                <a:moveTo>
                  <a:pt x="2505" y="2349"/>
                </a:moveTo>
                <a:cubicBezTo>
                  <a:pt x="2287" y="2651"/>
                  <a:pt x="2287" y="2651"/>
                  <a:pt x="2287" y="2651"/>
                </a:cubicBezTo>
                <a:cubicBezTo>
                  <a:pt x="2307" y="2689"/>
                  <a:pt x="2304" y="2725"/>
                  <a:pt x="2278" y="2760"/>
                </a:cubicBezTo>
                <a:cubicBezTo>
                  <a:pt x="2147" y="2944"/>
                  <a:pt x="2147" y="2944"/>
                  <a:pt x="2147" y="2944"/>
                </a:cubicBezTo>
                <a:cubicBezTo>
                  <a:pt x="1850" y="2729"/>
                  <a:pt x="1850" y="2729"/>
                  <a:pt x="1850" y="2729"/>
                </a:cubicBezTo>
                <a:cubicBezTo>
                  <a:pt x="1985" y="2546"/>
                  <a:pt x="1985" y="2546"/>
                  <a:pt x="1985" y="2546"/>
                </a:cubicBezTo>
                <a:cubicBezTo>
                  <a:pt x="2012" y="2508"/>
                  <a:pt x="2046" y="2493"/>
                  <a:pt x="2090" y="2502"/>
                </a:cubicBezTo>
                <a:cubicBezTo>
                  <a:pt x="2309" y="2205"/>
                  <a:pt x="2309" y="2205"/>
                  <a:pt x="2309" y="2205"/>
                </a:cubicBezTo>
                <a:cubicBezTo>
                  <a:pt x="2338" y="2164"/>
                  <a:pt x="2385" y="2168"/>
                  <a:pt x="2451" y="2216"/>
                </a:cubicBezTo>
                <a:cubicBezTo>
                  <a:pt x="2516" y="2264"/>
                  <a:pt x="2535" y="2308"/>
                  <a:pt x="2505" y="2349"/>
                </a:cubicBezTo>
                <a:close/>
              </a:path>
            </a:pathLst>
          </a:custGeom>
          <a:solidFill>
            <a:sysClr val="window" lastClr="FFFFFF"/>
          </a:solidFill>
          <a:ln>
            <a:noFill/>
          </a:ln>
        </p:spPr>
        <p:txBody>
          <a:bodyPr anchor="ctr" anchorCtr="1">
            <a:normAutofit/>
          </a:bodyPr>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66" name="文本框 65"/>
          <p:cNvSpPr txBox="1"/>
          <p:nvPr>
            <p:custDataLst>
              <p:tags r:id="rId9"/>
            </p:custDataLst>
          </p:nvPr>
        </p:nvSpPr>
        <p:spPr>
          <a:xfrm>
            <a:off x="1066165" y="4488815"/>
            <a:ext cx="3301365" cy="1160780"/>
          </a:xfrm>
          <a:prstGeom prst="rect">
            <a:avLst/>
          </a:prstGeom>
          <a:noFill/>
        </p:spPr>
        <p:txBody>
          <a:bodyPr wrap="square" tIns="0" rtlCol="0"/>
          <a:p>
            <a:pPr algn="l">
              <a:lnSpc>
                <a:spcPct val="120000"/>
              </a:lnSpc>
            </a:pPr>
            <a:r>
              <a:rPr lang="zh-CN" altLang="en-US" sz="1600" spc="150">
                <a:latin typeface="微软雅黑" panose="020B0503020204020204" charset="-122"/>
                <a:ea typeface="微软雅黑" panose="020B0503020204020204" charset="-122"/>
                <a:sym typeface="Arial" panose="020B0604020202020204" pitchFamily="34" charset="0"/>
              </a:rPr>
              <a:t>会计分期，是指将一个企业持续经营的生产经营活动划分为一个个连续的、长短相同的期间。</a:t>
            </a:r>
            <a:endParaRPr lang="zh-CN" altLang="en-US" sz="1600" spc="150">
              <a:latin typeface="微软雅黑" panose="020B0503020204020204" charset="-122"/>
              <a:ea typeface="微软雅黑" panose="020B0503020204020204" charset="-122"/>
              <a:sym typeface="Arial" panose="020B0604020202020204" pitchFamily="34" charset="0"/>
            </a:endParaRPr>
          </a:p>
        </p:txBody>
      </p:sp>
      <p:sp>
        <p:nvSpPr>
          <p:cNvPr id="67" name="文本框 66"/>
          <p:cNvSpPr txBox="1"/>
          <p:nvPr>
            <p:custDataLst>
              <p:tags r:id="rId10"/>
            </p:custDataLst>
          </p:nvPr>
        </p:nvSpPr>
        <p:spPr>
          <a:xfrm>
            <a:off x="1066173" y="3940949"/>
            <a:ext cx="3301200" cy="475742"/>
          </a:xfrm>
          <a:prstGeom prst="rect">
            <a:avLst/>
          </a:prstGeom>
          <a:noFill/>
        </p:spPr>
        <p:txBody>
          <a:bodyPr wrap="square" bIns="0" rtlCol="0" anchor="b">
            <a:normAutofit/>
          </a:bodyPr>
          <a:p>
            <a:pPr algn="l">
              <a:lnSpc>
                <a:spcPct val="120000"/>
              </a:lnSpc>
            </a:pPr>
            <a:r>
              <a:rPr lang="zh-CN" altLang="en-US" sz="2000" b="1" spc="300">
                <a:solidFill>
                  <a:srgbClr val="1AA3AA"/>
                </a:solidFill>
                <a:latin typeface="微软雅黑" panose="020B0503020204020204" charset="-122"/>
                <a:ea typeface="微软雅黑" panose="020B0503020204020204" charset="-122"/>
                <a:cs typeface="+mn-ea"/>
                <a:sym typeface="Arial" panose="020B0604020202020204" pitchFamily="34" charset="0"/>
              </a:rPr>
              <a:t>（三）会计分期</a:t>
            </a:r>
            <a:endParaRPr lang="zh-CN" altLang="en-US" sz="2000" b="1" spc="300">
              <a:solidFill>
                <a:srgbClr val="1AA3AA"/>
              </a:solidFill>
              <a:latin typeface="微软雅黑" panose="020B0503020204020204" charset="-122"/>
              <a:ea typeface="微软雅黑" panose="020B0503020204020204" charset="-122"/>
              <a:cs typeface="+mn-ea"/>
              <a:sym typeface="Arial" panose="020B0604020202020204" pitchFamily="34" charset="0"/>
            </a:endParaRPr>
          </a:p>
        </p:txBody>
      </p:sp>
      <p:sp>
        <p:nvSpPr>
          <p:cNvPr id="69" name="文本框 68"/>
          <p:cNvSpPr txBox="1"/>
          <p:nvPr>
            <p:custDataLst>
              <p:tags r:id="rId11"/>
            </p:custDataLst>
          </p:nvPr>
        </p:nvSpPr>
        <p:spPr>
          <a:xfrm>
            <a:off x="1066165" y="2966085"/>
            <a:ext cx="3301365" cy="975360"/>
          </a:xfrm>
          <a:prstGeom prst="rect">
            <a:avLst/>
          </a:prstGeom>
          <a:noFill/>
        </p:spPr>
        <p:txBody>
          <a:bodyPr wrap="square" tIns="0" rtlCol="0"/>
          <a:p>
            <a:pPr algn="l">
              <a:lnSpc>
                <a:spcPct val="120000"/>
              </a:lnSpc>
            </a:pPr>
            <a:r>
              <a:rPr lang="zh-CN" altLang="en-US" sz="1600" spc="150">
                <a:latin typeface="微软雅黑" panose="020B0503020204020204" charset="-122"/>
                <a:ea typeface="微软雅黑" panose="020B0503020204020204" charset="-122"/>
                <a:sym typeface="Arial" panose="020B0604020202020204" pitchFamily="34" charset="0"/>
              </a:rPr>
              <a:t>会计主体，是指会计工作服务的特定单位，是企业会计确认、计量和报告的空间范围。</a:t>
            </a:r>
            <a:endParaRPr lang="zh-CN" altLang="en-US" sz="1600" spc="150">
              <a:latin typeface="微软雅黑" panose="020B0503020204020204" charset="-122"/>
              <a:ea typeface="微软雅黑" panose="020B0503020204020204" charset="-122"/>
              <a:sym typeface="Arial" panose="020B0604020202020204" pitchFamily="34" charset="0"/>
            </a:endParaRPr>
          </a:p>
        </p:txBody>
      </p:sp>
      <p:sp>
        <p:nvSpPr>
          <p:cNvPr id="70" name="文本框 69"/>
          <p:cNvSpPr txBox="1"/>
          <p:nvPr>
            <p:custDataLst>
              <p:tags r:id="rId12"/>
            </p:custDataLst>
          </p:nvPr>
        </p:nvSpPr>
        <p:spPr>
          <a:xfrm>
            <a:off x="1066173" y="2417983"/>
            <a:ext cx="3301200" cy="475742"/>
          </a:xfrm>
          <a:prstGeom prst="rect">
            <a:avLst/>
          </a:prstGeom>
          <a:noFill/>
        </p:spPr>
        <p:txBody>
          <a:bodyPr wrap="square" bIns="0" rtlCol="0" anchor="b">
            <a:normAutofit/>
          </a:bodyPr>
          <a:p>
            <a:pPr algn="l">
              <a:lnSpc>
                <a:spcPct val="120000"/>
              </a:lnSpc>
            </a:pPr>
            <a:r>
              <a:rPr lang="zh-CN" altLang="en-US" sz="2000" b="1" spc="300">
                <a:solidFill>
                  <a:srgbClr val="1F74AD"/>
                </a:solidFill>
                <a:latin typeface="微软雅黑" panose="020B0503020204020204" charset="-122"/>
                <a:ea typeface="微软雅黑" panose="020B0503020204020204" charset="-122"/>
                <a:cs typeface="+mn-ea"/>
                <a:sym typeface="Arial" panose="020B0604020202020204" pitchFamily="34" charset="0"/>
              </a:rPr>
              <a:t>（一）会计主体</a:t>
            </a:r>
            <a:endParaRPr lang="zh-CN" altLang="en-US" sz="20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54" name="椭圆 53"/>
          <p:cNvSpPr/>
          <p:nvPr>
            <p:custDataLst>
              <p:tags r:id="rId13"/>
            </p:custDataLst>
          </p:nvPr>
        </p:nvSpPr>
        <p:spPr>
          <a:xfrm flipH="1" flipV="1">
            <a:off x="6420672" y="4047046"/>
            <a:ext cx="984107" cy="984105"/>
          </a:xfrm>
          <a:prstGeom prst="ellipse">
            <a:avLst/>
          </a:prstGeom>
          <a:solidFill>
            <a:srgbClr val="69A35B"/>
          </a:solidFill>
          <a:ln w="12700" cap="flat" cmpd="sng" algn="ctr">
            <a:noFill/>
            <a:prstDash val="solid"/>
            <a:miter lim="800000"/>
          </a:ln>
          <a:effectLst/>
        </p:spPr>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55" name="L 形 54"/>
          <p:cNvSpPr/>
          <p:nvPr>
            <p:custDataLst>
              <p:tags r:id="rId14"/>
            </p:custDataLst>
          </p:nvPr>
        </p:nvSpPr>
        <p:spPr>
          <a:xfrm flipH="1" flipV="1">
            <a:off x="6641298" y="3910715"/>
            <a:ext cx="878022" cy="1256767"/>
          </a:xfrm>
          <a:prstGeom prst="corner">
            <a:avLst>
              <a:gd name="adj1" fmla="val 4520"/>
              <a:gd name="adj2" fmla="val 5367"/>
            </a:avLst>
          </a:prstGeom>
          <a:solidFill>
            <a:srgbClr val="69A35B">
              <a:lumMod val="60000"/>
              <a:lumOff val="40000"/>
            </a:srgbClr>
          </a:solidFill>
          <a:ln w="12700" cap="flat" cmpd="sng" algn="ctr">
            <a:noFill/>
            <a:prstDash val="solid"/>
            <a:miter lim="800000"/>
          </a:ln>
          <a:effectLst/>
        </p:spPr>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56" name="L 形 55"/>
          <p:cNvSpPr/>
          <p:nvPr>
            <p:custDataLst>
              <p:tags r:id="rId15"/>
            </p:custDataLst>
          </p:nvPr>
        </p:nvSpPr>
        <p:spPr>
          <a:xfrm>
            <a:off x="6306133" y="3910715"/>
            <a:ext cx="878022" cy="1256767"/>
          </a:xfrm>
          <a:prstGeom prst="corner">
            <a:avLst>
              <a:gd name="adj1" fmla="val 4520"/>
              <a:gd name="adj2" fmla="val 5367"/>
            </a:avLst>
          </a:prstGeom>
          <a:solidFill>
            <a:srgbClr val="69A35B"/>
          </a:solidFill>
          <a:ln w="12700" cap="flat" cmpd="sng" algn="ctr">
            <a:noFill/>
            <a:prstDash val="solid"/>
            <a:miter lim="800000"/>
          </a:ln>
          <a:effectLst/>
        </p:spPr>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76" name="KSO_Shape"/>
          <p:cNvSpPr>
            <a:spLocks noChangeAspect="1"/>
          </p:cNvSpPr>
          <p:nvPr>
            <p:custDataLst>
              <p:tags r:id="rId16"/>
            </p:custDataLst>
          </p:nvPr>
        </p:nvSpPr>
        <p:spPr bwMode="auto">
          <a:xfrm>
            <a:off x="6611519" y="4280691"/>
            <a:ext cx="602948" cy="516812"/>
          </a:xfrm>
          <a:custGeom>
            <a:avLst/>
            <a:gdLst>
              <a:gd name="T0" fmla="*/ 852289 w 12766676"/>
              <a:gd name="T1" fmla="*/ 1146683 h 10934699"/>
              <a:gd name="T2" fmla="*/ 948108 w 12766676"/>
              <a:gd name="T3" fmla="*/ 1146683 h 10934699"/>
              <a:gd name="T4" fmla="*/ 948108 w 12766676"/>
              <a:gd name="T5" fmla="*/ 1542045 h 10934699"/>
              <a:gd name="T6" fmla="*/ 852289 w 12766676"/>
              <a:gd name="T7" fmla="*/ 1542045 h 10934699"/>
              <a:gd name="T8" fmla="*/ 1193698 w 12766676"/>
              <a:gd name="T9" fmla="*/ 1055119 h 10934699"/>
              <a:gd name="T10" fmla="*/ 1391603 w 12766676"/>
              <a:gd name="T11" fmla="*/ 1397646 h 10934699"/>
              <a:gd name="T12" fmla="*/ 1308545 w 12766676"/>
              <a:gd name="T13" fmla="*/ 1445108 h 10934699"/>
              <a:gd name="T14" fmla="*/ 1110640 w 12766676"/>
              <a:gd name="T15" fmla="*/ 1102804 h 10934699"/>
              <a:gd name="T16" fmla="*/ 606028 w 12766676"/>
              <a:gd name="T17" fmla="*/ 1055119 h 10934699"/>
              <a:gd name="T18" fmla="*/ 689309 w 12766676"/>
              <a:gd name="T19" fmla="*/ 1102804 h 10934699"/>
              <a:gd name="T20" fmla="*/ 491180 w 12766676"/>
              <a:gd name="T21" fmla="*/ 1445108 h 10934699"/>
              <a:gd name="T22" fmla="*/ 408123 w 12766676"/>
              <a:gd name="T23" fmla="*/ 1397646 h 10934699"/>
              <a:gd name="T24" fmla="*/ 1360932 w 12766676"/>
              <a:gd name="T25" fmla="*/ 852289 h 10934699"/>
              <a:gd name="T26" fmla="*/ 1703459 w 12766676"/>
              <a:gd name="T27" fmla="*/ 1050194 h 10934699"/>
              <a:gd name="T28" fmla="*/ 1655774 w 12766676"/>
              <a:gd name="T29" fmla="*/ 1133475 h 10934699"/>
              <a:gd name="T30" fmla="*/ 1312799 w 12766676"/>
              <a:gd name="T31" fmla="*/ 936018 h 10934699"/>
              <a:gd name="T32" fmla="*/ 438794 w 12766676"/>
              <a:gd name="T33" fmla="*/ 852289 h 10934699"/>
              <a:gd name="T34" fmla="*/ 486927 w 12766676"/>
              <a:gd name="T35" fmla="*/ 935346 h 10934699"/>
              <a:gd name="T36" fmla="*/ 144623 w 12766676"/>
              <a:gd name="T37" fmla="*/ 1133475 h 10934699"/>
              <a:gd name="T38" fmla="*/ 96266 w 12766676"/>
              <a:gd name="T39" fmla="*/ 1050194 h 10934699"/>
              <a:gd name="T40" fmla="*/ 1404363 w 12766676"/>
              <a:gd name="T41" fmla="*/ 593938 h 10934699"/>
              <a:gd name="T42" fmla="*/ 1800397 w 12766676"/>
              <a:gd name="T43" fmla="*/ 593938 h 10934699"/>
              <a:gd name="T44" fmla="*/ 1800397 w 12766676"/>
              <a:gd name="T45" fmla="*/ 689756 h 10934699"/>
              <a:gd name="T46" fmla="*/ 1404363 w 12766676"/>
              <a:gd name="T47" fmla="*/ 689756 h 10934699"/>
              <a:gd name="T48" fmla="*/ 0 w 12766676"/>
              <a:gd name="T49" fmla="*/ 593938 h 10934699"/>
              <a:gd name="T50" fmla="*/ 395362 w 12766676"/>
              <a:gd name="T51" fmla="*/ 593938 h 10934699"/>
              <a:gd name="T52" fmla="*/ 395362 w 12766676"/>
              <a:gd name="T53" fmla="*/ 689756 h 10934699"/>
              <a:gd name="T54" fmla="*/ 0 w 12766676"/>
              <a:gd name="T55" fmla="*/ 689756 h 10934699"/>
              <a:gd name="T56" fmla="*/ 899934 w 12766676"/>
              <a:gd name="T57" fmla="*/ 167297 h 10934699"/>
              <a:gd name="T58" fmla="*/ 813106 w 12766676"/>
              <a:gd name="T59" fmla="*/ 175767 h 10934699"/>
              <a:gd name="T60" fmla="*/ 813106 w 12766676"/>
              <a:gd name="T61" fmla="*/ 274769 h 10934699"/>
              <a:gd name="T62" fmla="*/ 743750 w 12766676"/>
              <a:gd name="T63" fmla="*/ 401830 h 10934699"/>
              <a:gd name="T64" fmla="*/ 612978 w 12766676"/>
              <a:gd name="T65" fmla="*/ 642716 h 10934699"/>
              <a:gd name="T66" fmla="*/ 899934 w 12766676"/>
              <a:gd name="T67" fmla="*/ 929661 h 10934699"/>
              <a:gd name="T68" fmla="*/ 1186890 w 12766676"/>
              <a:gd name="T69" fmla="*/ 642716 h 10934699"/>
              <a:gd name="T70" fmla="*/ 1056648 w 12766676"/>
              <a:gd name="T71" fmla="*/ 401830 h 10934699"/>
              <a:gd name="T72" fmla="*/ 987291 w 12766676"/>
              <a:gd name="T73" fmla="*/ 274769 h 10934699"/>
              <a:gd name="T74" fmla="*/ 987291 w 12766676"/>
              <a:gd name="T75" fmla="*/ 175767 h 10934699"/>
              <a:gd name="T76" fmla="*/ 899934 w 12766676"/>
              <a:gd name="T77" fmla="*/ 167297 h 10934699"/>
              <a:gd name="T78" fmla="*/ 899934 w 12766676"/>
              <a:gd name="T79" fmla="*/ 0 h 10934699"/>
              <a:gd name="T80" fmla="*/ 1083120 w 12766676"/>
              <a:gd name="T81" fmla="*/ 26471 h 10934699"/>
              <a:gd name="T82" fmla="*/ 1083120 w 12766676"/>
              <a:gd name="T83" fmla="*/ 274769 h 10934699"/>
              <a:gd name="T84" fmla="*/ 1104826 w 12766676"/>
              <a:gd name="T85" fmla="*/ 319240 h 10934699"/>
              <a:gd name="T86" fmla="*/ 1283247 w 12766676"/>
              <a:gd name="T87" fmla="*/ 642716 h 10934699"/>
              <a:gd name="T88" fmla="*/ 899934 w 12766676"/>
              <a:gd name="T89" fmla="*/ 1026015 h 10934699"/>
              <a:gd name="T90" fmla="*/ 517150 w 12766676"/>
              <a:gd name="T91" fmla="*/ 642716 h 10934699"/>
              <a:gd name="T92" fmla="*/ 695041 w 12766676"/>
              <a:gd name="T93" fmla="*/ 319240 h 10934699"/>
              <a:gd name="T94" fmla="*/ 717278 w 12766676"/>
              <a:gd name="T95" fmla="*/ 274769 h 10934699"/>
              <a:gd name="T96" fmla="*/ 717278 w 12766676"/>
              <a:gd name="T97" fmla="*/ 26471 h 10934699"/>
              <a:gd name="T98" fmla="*/ 899934 w 12766676"/>
              <a:gd name="T99" fmla="*/ 0 h 10934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766676" h="10934699">
                <a:moveTo>
                  <a:pt x="6043613" y="8131174"/>
                </a:moveTo>
                <a:lnTo>
                  <a:pt x="6723063" y="8131174"/>
                </a:lnTo>
                <a:lnTo>
                  <a:pt x="6723063" y="10934699"/>
                </a:lnTo>
                <a:lnTo>
                  <a:pt x="6043613" y="10934699"/>
                </a:lnTo>
                <a:lnTo>
                  <a:pt x="6043613" y="8131174"/>
                </a:lnTo>
                <a:close/>
                <a:moveTo>
                  <a:pt x="8464551" y="7481887"/>
                </a:moveTo>
                <a:lnTo>
                  <a:pt x="9867901" y="9910762"/>
                </a:lnTo>
                <a:lnTo>
                  <a:pt x="9278939" y="10247312"/>
                </a:lnTo>
                <a:lnTo>
                  <a:pt x="7875588" y="7820025"/>
                </a:lnTo>
                <a:lnTo>
                  <a:pt x="8464551" y="7481887"/>
                </a:lnTo>
                <a:close/>
                <a:moveTo>
                  <a:pt x="4297364" y="7481887"/>
                </a:moveTo>
                <a:lnTo>
                  <a:pt x="4887914" y="7820025"/>
                </a:lnTo>
                <a:lnTo>
                  <a:pt x="3482976" y="10247312"/>
                </a:lnTo>
                <a:lnTo>
                  <a:pt x="2894013" y="9910762"/>
                </a:lnTo>
                <a:lnTo>
                  <a:pt x="4297364" y="7481887"/>
                </a:lnTo>
                <a:close/>
                <a:moveTo>
                  <a:pt x="9650413" y="6043612"/>
                </a:moveTo>
                <a:lnTo>
                  <a:pt x="12079288" y="7446962"/>
                </a:lnTo>
                <a:lnTo>
                  <a:pt x="11741151" y="8037512"/>
                </a:lnTo>
                <a:lnTo>
                  <a:pt x="9309100" y="6637337"/>
                </a:lnTo>
                <a:lnTo>
                  <a:pt x="9650413" y="6043612"/>
                </a:lnTo>
                <a:close/>
                <a:moveTo>
                  <a:pt x="3111501" y="6043612"/>
                </a:moveTo>
                <a:lnTo>
                  <a:pt x="3452813" y="6632575"/>
                </a:lnTo>
                <a:lnTo>
                  <a:pt x="1025525" y="8037512"/>
                </a:lnTo>
                <a:lnTo>
                  <a:pt x="682625" y="7446962"/>
                </a:lnTo>
                <a:lnTo>
                  <a:pt x="3111501" y="6043612"/>
                </a:lnTo>
                <a:close/>
                <a:moveTo>
                  <a:pt x="9958388" y="4211638"/>
                </a:moveTo>
                <a:lnTo>
                  <a:pt x="12766676" y="4211638"/>
                </a:lnTo>
                <a:lnTo>
                  <a:pt x="12766676" y="4891088"/>
                </a:lnTo>
                <a:lnTo>
                  <a:pt x="9958388" y="4891088"/>
                </a:lnTo>
                <a:lnTo>
                  <a:pt x="9958388" y="4211638"/>
                </a:lnTo>
                <a:close/>
                <a:moveTo>
                  <a:pt x="0" y="4211637"/>
                </a:moveTo>
                <a:lnTo>
                  <a:pt x="2803525" y="4211637"/>
                </a:lnTo>
                <a:lnTo>
                  <a:pt x="2803525" y="4891087"/>
                </a:lnTo>
                <a:lnTo>
                  <a:pt x="0" y="4891087"/>
                </a:lnTo>
                <a:lnTo>
                  <a:pt x="0" y="4211637"/>
                </a:lnTo>
                <a:close/>
                <a:moveTo>
                  <a:pt x="6381460" y="1186307"/>
                </a:moveTo>
                <a:cubicBezTo>
                  <a:pt x="6171222" y="1186307"/>
                  <a:pt x="5964738" y="1208832"/>
                  <a:pt x="5765762" y="1246373"/>
                </a:cubicBezTo>
                <a:cubicBezTo>
                  <a:pt x="5765762" y="1246373"/>
                  <a:pt x="5765762" y="1832018"/>
                  <a:pt x="5765762" y="1948396"/>
                </a:cubicBezTo>
                <a:cubicBezTo>
                  <a:pt x="5765762" y="2481483"/>
                  <a:pt x="5457912" y="2744273"/>
                  <a:pt x="5273953" y="2849389"/>
                </a:cubicBezTo>
                <a:cubicBezTo>
                  <a:pt x="4703304" y="3187261"/>
                  <a:pt x="4346649" y="3840480"/>
                  <a:pt x="4346649" y="4557520"/>
                </a:cubicBezTo>
                <a:cubicBezTo>
                  <a:pt x="4346649" y="5680005"/>
                  <a:pt x="5262690" y="6592260"/>
                  <a:pt x="6381460" y="6592260"/>
                </a:cubicBezTo>
                <a:cubicBezTo>
                  <a:pt x="7503986" y="6592260"/>
                  <a:pt x="8416274" y="5680005"/>
                  <a:pt x="8416274" y="4557520"/>
                </a:cubicBezTo>
                <a:cubicBezTo>
                  <a:pt x="8416274" y="3840480"/>
                  <a:pt x="8063372" y="3187261"/>
                  <a:pt x="7492724" y="2849389"/>
                </a:cubicBezTo>
                <a:cubicBezTo>
                  <a:pt x="7308765" y="2744273"/>
                  <a:pt x="7000915" y="2481483"/>
                  <a:pt x="7000915" y="1948396"/>
                </a:cubicBezTo>
                <a:cubicBezTo>
                  <a:pt x="7000915" y="1749427"/>
                  <a:pt x="7000915" y="1246373"/>
                  <a:pt x="7000915" y="1246373"/>
                </a:cubicBezTo>
                <a:cubicBezTo>
                  <a:pt x="6798184" y="1208832"/>
                  <a:pt x="6595454" y="1186307"/>
                  <a:pt x="6381460" y="1186307"/>
                </a:cubicBezTo>
                <a:close/>
                <a:moveTo>
                  <a:pt x="6381460" y="0"/>
                </a:moveTo>
                <a:cubicBezTo>
                  <a:pt x="6835727" y="0"/>
                  <a:pt x="7271222" y="63821"/>
                  <a:pt x="7680437" y="187707"/>
                </a:cubicBezTo>
                <a:cubicBezTo>
                  <a:pt x="7680437" y="187707"/>
                  <a:pt x="7680437" y="1696869"/>
                  <a:pt x="7680437" y="1948396"/>
                </a:cubicBezTo>
                <a:cubicBezTo>
                  <a:pt x="7680437" y="2079791"/>
                  <a:pt x="7714225" y="2192415"/>
                  <a:pt x="7834362" y="2263744"/>
                </a:cubicBezTo>
                <a:cubicBezTo>
                  <a:pt x="8611495" y="2717994"/>
                  <a:pt x="9099550" y="3592707"/>
                  <a:pt x="9099550" y="4557520"/>
                </a:cubicBezTo>
                <a:cubicBezTo>
                  <a:pt x="9099550" y="6055418"/>
                  <a:pt x="7879413" y="7275512"/>
                  <a:pt x="6381460" y="7275512"/>
                </a:cubicBezTo>
                <a:cubicBezTo>
                  <a:pt x="4883509" y="7275512"/>
                  <a:pt x="3667126" y="6055418"/>
                  <a:pt x="3667126" y="4557520"/>
                </a:cubicBezTo>
                <a:cubicBezTo>
                  <a:pt x="3667126" y="3592707"/>
                  <a:pt x="4155181" y="2717994"/>
                  <a:pt x="4928560" y="2263744"/>
                </a:cubicBezTo>
                <a:cubicBezTo>
                  <a:pt x="5052451" y="2192415"/>
                  <a:pt x="5086240" y="2079791"/>
                  <a:pt x="5086240" y="1948396"/>
                </a:cubicBezTo>
                <a:cubicBezTo>
                  <a:pt x="5086240" y="1621787"/>
                  <a:pt x="5086240" y="187707"/>
                  <a:pt x="5086240" y="187707"/>
                </a:cubicBezTo>
                <a:cubicBezTo>
                  <a:pt x="5499209" y="63821"/>
                  <a:pt x="5934704" y="0"/>
                  <a:pt x="6381460" y="0"/>
                </a:cubicBezTo>
                <a:close/>
              </a:path>
            </a:pathLst>
          </a:custGeom>
          <a:solidFill>
            <a:sysClr val="window" lastClr="FFFFFF"/>
          </a:solidFill>
          <a:ln>
            <a:noFill/>
          </a:ln>
        </p:spPr>
        <p:txBody>
          <a:bodyPr anchor="ctr" anchorCtr="1">
            <a:normAutofit/>
          </a:bodyPr>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58" name="椭圆 57"/>
          <p:cNvSpPr/>
          <p:nvPr>
            <p:custDataLst>
              <p:tags r:id="rId17"/>
            </p:custDataLst>
          </p:nvPr>
        </p:nvSpPr>
        <p:spPr>
          <a:xfrm flipH="1" flipV="1">
            <a:off x="6420672" y="2371680"/>
            <a:ext cx="984107" cy="984105"/>
          </a:xfrm>
          <a:prstGeom prst="ellipse">
            <a:avLst/>
          </a:prstGeom>
          <a:solidFill>
            <a:srgbClr val="3498DB"/>
          </a:solidFill>
          <a:ln w="12700" cap="flat" cmpd="sng" algn="ctr">
            <a:noFill/>
            <a:prstDash val="solid"/>
            <a:miter lim="800000"/>
          </a:ln>
          <a:effectLst/>
        </p:spPr>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59" name="L 形 58"/>
          <p:cNvSpPr/>
          <p:nvPr>
            <p:custDataLst>
              <p:tags r:id="rId18"/>
            </p:custDataLst>
          </p:nvPr>
        </p:nvSpPr>
        <p:spPr>
          <a:xfrm flipH="1" flipV="1">
            <a:off x="6641298" y="2235349"/>
            <a:ext cx="878022" cy="1256767"/>
          </a:xfrm>
          <a:prstGeom prst="corner">
            <a:avLst>
              <a:gd name="adj1" fmla="val 4520"/>
              <a:gd name="adj2" fmla="val 5367"/>
            </a:avLst>
          </a:prstGeom>
          <a:solidFill>
            <a:srgbClr val="3498DB">
              <a:lumMod val="60000"/>
              <a:lumOff val="40000"/>
            </a:srgbClr>
          </a:solidFill>
          <a:ln w="12700" cap="flat" cmpd="sng" algn="ctr">
            <a:noFill/>
            <a:prstDash val="solid"/>
            <a:miter lim="800000"/>
          </a:ln>
          <a:effectLst/>
        </p:spPr>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60" name="L 形 59"/>
          <p:cNvSpPr/>
          <p:nvPr>
            <p:custDataLst>
              <p:tags r:id="rId19"/>
            </p:custDataLst>
          </p:nvPr>
        </p:nvSpPr>
        <p:spPr>
          <a:xfrm>
            <a:off x="6306133" y="2235349"/>
            <a:ext cx="878022" cy="1256767"/>
          </a:xfrm>
          <a:prstGeom prst="corner">
            <a:avLst>
              <a:gd name="adj1" fmla="val 4520"/>
              <a:gd name="adj2" fmla="val 5367"/>
            </a:avLst>
          </a:prstGeom>
          <a:solidFill>
            <a:srgbClr val="3498DB"/>
          </a:solidFill>
          <a:ln w="12700" cap="flat" cmpd="sng" algn="ctr">
            <a:noFill/>
            <a:prstDash val="solid"/>
            <a:miter lim="800000"/>
          </a:ln>
          <a:effectLst/>
        </p:spPr>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77" name="KSO_Shape"/>
          <p:cNvSpPr>
            <a:spLocks noChangeAspect="1"/>
          </p:cNvSpPr>
          <p:nvPr>
            <p:custDataLst>
              <p:tags r:id="rId20"/>
            </p:custDataLst>
          </p:nvPr>
        </p:nvSpPr>
        <p:spPr bwMode="auto">
          <a:xfrm>
            <a:off x="6671602" y="2562258"/>
            <a:ext cx="482784" cy="602948"/>
          </a:xfrm>
          <a:custGeom>
            <a:avLst/>
            <a:gdLst>
              <a:gd name="T0" fmla="*/ 1262456 w 14111617"/>
              <a:gd name="T1" fmla="*/ 669509 h 17643644"/>
              <a:gd name="T2" fmla="*/ 1377183 w 14111617"/>
              <a:gd name="T3" fmla="*/ 768930 h 17643644"/>
              <a:gd name="T4" fmla="*/ 1279514 w 14111617"/>
              <a:gd name="T5" fmla="*/ 907914 h 17643644"/>
              <a:gd name="T6" fmla="*/ 464079 w 14111617"/>
              <a:gd name="T7" fmla="*/ 1050727 h 17643644"/>
              <a:gd name="T8" fmla="*/ 602730 w 14111617"/>
              <a:gd name="T9" fmla="*/ 1166738 h 17643644"/>
              <a:gd name="T10" fmla="*/ 1133969 w 14111617"/>
              <a:gd name="T11" fmla="*/ 1085951 h 17643644"/>
              <a:gd name="T12" fmla="*/ 1058899 w 14111617"/>
              <a:gd name="T13" fmla="*/ 1521664 h 17643644"/>
              <a:gd name="T14" fmla="*/ 735636 w 14111617"/>
              <a:gd name="T15" fmla="*/ 1800397 h 17643644"/>
              <a:gd name="T16" fmla="*/ 412373 w 14111617"/>
              <a:gd name="T17" fmla="*/ 1521664 h 17643644"/>
              <a:gd name="T18" fmla="*/ 366028 w 14111617"/>
              <a:gd name="T19" fmla="*/ 1281601 h 17643644"/>
              <a:gd name="T20" fmla="*/ 120900 w 14111617"/>
              <a:gd name="T21" fmla="*/ 1077145 h 17643644"/>
              <a:gd name="T22" fmla="*/ 68427 w 14111617"/>
              <a:gd name="T23" fmla="*/ 998273 h 17643644"/>
              <a:gd name="T24" fmla="*/ 166095 w 14111617"/>
              <a:gd name="T25" fmla="*/ 859289 h 17643644"/>
              <a:gd name="T26" fmla="*/ 1238149 w 14111617"/>
              <a:gd name="T27" fmla="*/ 671297 h 17643644"/>
              <a:gd name="T28" fmla="*/ 1262456 w 14111617"/>
              <a:gd name="T29" fmla="*/ 669509 h 17643644"/>
              <a:gd name="T30" fmla="*/ 1323059 w 14111617"/>
              <a:gd name="T31" fmla="*/ 283898 h 17643644"/>
              <a:gd name="T32" fmla="*/ 1438034 w 14111617"/>
              <a:gd name="T33" fmla="*/ 382659 h 17643644"/>
              <a:gd name="T34" fmla="*/ 1341139 w 14111617"/>
              <a:gd name="T35" fmla="*/ 521996 h 17643644"/>
              <a:gd name="T36" fmla="*/ 141253 w 14111617"/>
              <a:gd name="T37" fmla="*/ 736361 h 17643644"/>
              <a:gd name="T38" fmla="*/ 1847 w 14111617"/>
              <a:gd name="T39" fmla="*/ 639131 h 17643644"/>
              <a:gd name="T40" fmla="*/ 99125 w 14111617"/>
              <a:gd name="T41" fmla="*/ 499794 h 17643644"/>
              <a:gd name="T42" fmla="*/ 1298628 w 14111617"/>
              <a:gd name="T43" fmla="*/ 285812 h 17643644"/>
              <a:gd name="T44" fmla="*/ 1323059 w 14111617"/>
              <a:gd name="T45" fmla="*/ 283898 h 17643644"/>
              <a:gd name="T46" fmla="*/ 839207 w 14111617"/>
              <a:gd name="T47" fmla="*/ 63 h 17643644"/>
              <a:gd name="T48" fmla="*/ 953899 w 14111617"/>
              <a:gd name="T49" fmla="*/ 99362 h 17643644"/>
              <a:gd name="T50" fmla="*/ 856246 w 14111617"/>
              <a:gd name="T51" fmla="*/ 238352 h 17643644"/>
              <a:gd name="T52" fmla="*/ 204845 w 14111617"/>
              <a:gd name="T53" fmla="*/ 352453 h 17643644"/>
              <a:gd name="T54" fmla="*/ 65833 w 14111617"/>
              <a:gd name="T55" fmla="*/ 254816 h 17643644"/>
              <a:gd name="T56" fmla="*/ 163486 w 14111617"/>
              <a:gd name="T57" fmla="*/ 115827 h 17643644"/>
              <a:gd name="T58" fmla="*/ 814888 w 14111617"/>
              <a:gd name="T59" fmla="*/ 1725 h 17643644"/>
              <a:gd name="T60" fmla="*/ 839207 w 14111617"/>
              <a:gd name="T61" fmla="*/ 63 h 176436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111617" h="17643644">
                <a:moveTo>
                  <a:pt x="12371896" y="6561097"/>
                </a:moveTo>
                <a:cubicBezTo>
                  <a:pt x="12919809" y="6576333"/>
                  <a:pt x="13397674" y="6974000"/>
                  <a:pt x="13496203" y="7535412"/>
                </a:cubicBezTo>
                <a:cubicBezTo>
                  <a:pt x="13608807" y="8173274"/>
                  <a:pt x="13180911" y="8784870"/>
                  <a:pt x="12539066" y="8897434"/>
                </a:cubicBezTo>
                <a:cubicBezTo>
                  <a:pt x="12539066" y="8897434"/>
                  <a:pt x="12539066" y="8897434"/>
                  <a:pt x="4547914" y="10296977"/>
                </a:cubicBezTo>
                <a:cubicBezTo>
                  <a:pt x="4547914" y="10296977"/>
                  <a:pt x="4547914" y="10296977"/>
                  <a:pt x="5906674" y="11433872"/>
                </a:cubicBezTo>
                <a:cubicBezTo>
                  <a:pt x="5906674" y="11433872"/>
                  <a:pt x="5906674" y="11433872"/>
                  <a:pt x="11112746" y="10642173"/>
                </a:cubicBezTo>
                <a:cubicBezTo>
                  <a:pt x="10940086" y="11902888"/>
                  <a:pt x="10737398" y="13373722"/>
                  <a:pt x="10377064" y="14912094"/>
                </a:cubicBezTo>
                <a:cubicBezTo>
                  <a:pt x="9960428" y="16701860"/>
                  <a:pt x="9228500" y="17643644"/>
                  <a:pt x="7209130" y="17643644"/>
                </a:cubicBezTo>
                <a:cubicBezTo>
                  <a:pt x="5189758" y="17643644"/>
                  <a:pt x="4517886" y="16686850"/>
                  <a:pt x="4041196" y="14912094"/>
                </a:cubicBezTo>
                <a:cubicBezTo>
                  <a:pt x="3898564" y="14383044"/>
                  <a:pt x="3744670" y="13587593"/>
                  <a:pt x="3587024" y="12559510"/>
                </a:cubicBezTo>
                <a:cubicBezTo>
                  <a:pt x="3587024" y="12559510"/>
                  <a:pt x="3587024" y="12559510"/>
                  <a:pt x="1184800" y="10555874"/>
                </a:cubicBezTo>
                <a:cubicBezTo>
                  <a:pt x="925810" y="10387028"/>
                  <a:pt x="730628" y="10113123"/>
                  <a:pt x="670574" y="9782936"/>
                </a:cubicBezTo>
                <a:cubicBezTo>
                  <a:pt x="557970" y="9141322"/>
                  <a:pt x="985866" y="8533478"/>
                  <a:pt x="1627710" y="8420914"/>
                </a:cubicBezTo>
                <a:cubicBezTo>
                  <a:pt x="1627710" y="8420914"/>
                  <a:pt x="1627710" y="8420914"/>
                  <a:pt x="12133690" y="6578620"/>
                </a:cubicBezTo>
                <a:cubicBezTo>
                  <a:pt x="12213920" y="6564549"/>
                  <a:pt x="12293624" y="6558921"/>
                  <a:pt x="12371896" y="6561097"/>
                </a:cubicBezTo>
                <a:close/>
                <a:moveTo>
                  <a:pt x="12965801" y="2782157"/>
                </a:moveTo>
                <a:cubicBezTo>
                  <a:pt x="13516185" y="2794825"/>
                  <a:pt x="13994011" y="3191997"/>
                  <a:pt x="14092532" y="3750007"/>
                </a:cubicBezTo>
                <a:cubicBezTo>
                  <a:pt x="14208881" y="4391484"/>
                  <a:pt x="13781018" y="5002951"/>
                  <a:pt x="13142977" y="5115490"/>
                </a:cubicBezTo>
                <a:cubicBezTo>
                  <a:pt x="13142977" y="5115490"/>
                  <a:pt x="13142977" y="5115490"/>
                  <a:pt x="1384260" y="7216234"/>
                </a:cubicBezTo>
                <a:cubicBezTo>
                  <a:pt x="1057732" y="7272504"/>
                  <a:pt x="186994" y="7208732"/>
                  <a:pt x="18102" y="6263397"/>
                </a:cubicBezTo>
                <a:cubicBezTo>
                  <a:pt x="-94494" y="5625671"/>
                  <a:pt x="329616" y="5014204"/>
                  <a:pt x="971410" y="4897913"/>
                </a:cubicBezTo>
                <a:cubicBezTo>
                  <a:pt x="971410" y="4897913"/>
                  <a:pt x="971410" y="4897913"/>
                  <a:pt x="12726374" y="2800921"/>
                </a:cubicBezTo>
                <a:cubicBezTo>
                  <a:pt x="12807067" y="2786384"/>
                  <a:pt x="12887175" y="2780347"/>
                  <a:pt x="12965801" y="2782157"/>
                </a:cubicBezTo>
                <a:close/>
                <a:moveTo>
                  <a:pt x="8224110" y="617"/>
                </a:moveTo>
                <a:cubicBezTo>
                  <a:pt x="8772602" y="18315"/>
                  <a:pt x="9252854" y="415588"/>
                  <a:pt x="9348082" y="973738"/>
                </a:cubicBezTo>
                <a:cubicBezTo>
                  <a:pt x="9460670" y="1615377"/>
                  <a:pt x="9032842" y="2223245"/>
                  <a:pt x="8391098" y="2335813"/>
                </a:cubicBezTo>
                <a:cubicBezTo>
                  <a:pt x="8391098" y="2335813"/>
                  <a:pt x="8391098" y="2335813"/>
                  <a:pt x="2007450" y="3453990"/>
                </a:cubicBezTo>
                <a:cubicBezTo>
                  <a:pt x="1485800" y="3540293"/>
                  <a:pt x="776506" y="3251368"/>
                  <a:pt x="645156" y="2497161"/>
                </a:cubicBezTo>
                <a:cubicBezTo>
                  <a:pt x="532570" y="1855522"/>
                  <a:pt x="960398" y="1247654"/>
                  <a:pt x="1602140" y="1135085"/>
                </a:cubicBezTo>
                <a:cubicBezTo>
                  <a:pt x="1602140" y="1135085"/>
                  <a:pt x="1602140" y="1135085"/>
                  <a:pt x="7985788" y="16909"/>
                </a:cubicBezTo>
                <a:cubicBezTo>
                  <a:pt x="8066006" y="3307"/>
                  <a:pt x="8145754" y="-1911"/>
                  <a:pt x="8224110" y="617"/>
                </a:cubicBezTo>
                <a:close/>
              </a:path>
            </a:pathLst>
          </a:custGeom>
          <a:solidFill>
            <a:sysClr val="window" lastClr="FFFFFF"/>
          </a:solidFill>
          <a:ln>
            <a:noFill/>
          </a:ln>
        </p:spPr>
        <p:txBody>
          <a:bodyPr anchor="ctr" anchorCtr="1">
            <a:normAutofit/>
          </a:bodyPr>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95" name="文本框 94"/>
          <p:cNvSpPr txBox="1"/>
          <p:nvPr>
            <p:custDataLst>
              <p:tags r:id="rId21"/>
            </p:custDataLst>
          </p:nvPr>
        </p:nvSpPr>
        <p:spPr>
          <a:xfrm>
            <a:off x="7861300" y="4488815"/>
            <a:ext cx="4096385" cy="918210"/>
          </a:xfrm>
          <a:prstGeom prst="rect">
            <a:avLst/>
          </a:prstGeom>
          <a:noFill/>
        </p:spPr>
        <p:txBody>
          <a:bodyPr wrap="square" tIns="0" rtlCol="0"/>
          <a:p>
            <a:pPr>
              <a:lnSpc>
                <a:spcPct val="120000"/>
              </a:lnSpc>
            </a:pPr>
            <a:r>
              <a:rPr lang="zh-CN" altLang="en-US" sz="1600" spc="150">
                <a:latin typeface="微软雅黑" panose="020B0503020204020204" charset="-122"/>
                <a:ea typeface="微软雅黑" panose="020B0503020204020204" charset="-122"/>
                <a:sym typeface="Arial" panose="020B0604020202020204" pitchFamily="34" charset="0"/>
              </a:rPr>
              <a:t>货币计量，是指企业在会计核算中要以货币为统一的、主要的计量单位，记录和反映企业生产经营过程和经营成果。</a:t>
            </a:r>
            <a:endParaRPr lang="zh-CN" altLang="en-US" sz="1600" spc="150">
              <a:latin typeface="微软雅黑" panose="020B0503020204020204" charset="-122"/>
              <a:ea typeface="微软雅黑" panose="020B0503020204020204" charset="-122"/>
              <a:sym typeface="Arial" panose="020B0604020202020204" pitchFamily="34" charset="0"/>
            </a:endParaRPr>
          </a:p>
        </p:txBody>
      </p:sp>
      <p:sp>
        <p:nvSpPr>
          <p:cNvPr id="96" name="文本框 95"/>
          <p:cNvSpPr txBox="1"/>
          <p:nvPr>
            <p:custDataLst>
              <p:tags r:id="rId22"/>
            </p:custDataLst>
          </p:nvPr>
        </p:nvSpPr>
        <p:spPr>
          <a:xfrm>
            <a:off x="7861354" y="3941019"/>
            <a:ext cx="3301200" cy="475742"/>
          </a:xfrm>
          <a:prstGeom prst="rect">
            <a:avLst/>
          </a:prstGeom>
          <a:noFill/>
        </p:spPr>
        <p:txBody>
          <a:bodyPr wrap="square" bIns="0" rtlCol="0" anchor="b">
            <a:normAutofit/>
          </a:bodyPr>
          <a:p>
            <a:pPr>
              <a:lnSpc>
                <a:spcPct val="120000"/>
              </a:lnSpc>
            </a:pPr>
            <a:r>
              <a:rPr lang="zh-CN" altLang="en-US" sz="2000" b="1" spc="300">
                <a:solidFill>
                  <a:srgbClr val="69A35B"/>
                </a:solidFill>
                <a:latin typeface="微软雅黑" panose="020B0503020204020204" charset="-122"/>
                <a:ea typeface="微软雅黑" panose="020B0503020204020204" charset="-122"/>
                <a:cs typeface="+mn-ea"/>
                <a:sym typeface="Arial" panose="020B0604020202020204" pitchFamily="34" charset="0"/>
              </a:rPr>
              <a:t>（四）货币计量</a:t>
            </a:r>
            <a:endParaRPr lang="zh-CN" altLang="en-US" sz="2000" b="1" spc="300">
              <a:solidFill>
                <a:srgbClr val="69A35B"/>
              </a:solidFill>
              <a:latin typeface="微软雅黑" panose="020B0503020204020204" charset="-122"/>
              <a:ea typeface="微软雅黑" panose="020B0503020204020204" charset="-122"/>
              <a:cs typeface="+mn-ea"/>
              <a:sym typeface="Arial" panose="020B0604020202020204" pitchFamily="34" charset="0"/>
            </a:endParaRPr>
          </a:p>
        </p:txBody>
      </p:sp>
      <p:sp>
        <p:nvSpPr>
          <p:cNvPr id="93" name="文本框 92"/>
          <p:cNvSpPr txBox="1"/>
          <p:nvPr>
            <p:custDataLst>
              <p:tags r:id="rId23"/>
            </p:custDataLst>
          </p:nvPr>
        </p:nvSpPr>
        <p:spPr>
          <a:xfrm>
            <a:off x="7861300" y="2966085"/>
            <a:ext cx="3869055" cy="945515"/>
          </a:xfrm>
          <a:prstGeom prst="rect">
            <a:avLst/>
          </a:prstGeom>
          <a:noFill/>
        </p:spPr>
        <p:txBody>
          <a:bodyPr wrap="square" tIns="0" rtlCol="0"/>
          <a:p>
            <a:pPr>
              <a:lnSpc>
                <a:spcPct val="120000"/>
              </a:lnSpc>
            </a:pPr>
            <a:r>
              <a:rPr lang="zh-CN" altLang="en-US" sz="1600" spc="150">
                <a:latin typeface="微软雅黑" panose="020B0503020204020204" charset="-122"/>
                <a:ea typeface="微软雅黑" panose="020B0503020204020204" charset="-122"/>
                <a:sym typeface="Arial" panose="020B0604020202020204" pitchFamily="34" charset="0"/>
              </a:rPr>
              <a:t>持续经营，是指会计主体的生产经营活动将无期限持续下去，在可以预见的将来不会倒闭、进行破产清算。</a:t>
            </a:r>
            <a:endParaRPr lang="zh-CN" altLang="en-US" sz="1600" spc="150">
              <a:latin typeface="微软雅黑" panose="020B0503020204020204" charset="-122"/>
              <a:ea typeface="微软雅黑" panose="020B0503020204020204" charset="-122"/>
              <a:sym typeface="Arial" panose="020B0604020202020204" pitchFamily="34" charset="0"/>
            </a:endParaRPr>
          </a:p>
        </p:txBody>
      </p:sp>
      <p:sp>
        <p:nvSpPr>
          <p:cNvPr id="94" name="文本框 93"/>
          <p:cNvSpPr txBox="1"/>
          <p:nvPr>
            <p:custDataLst>
              <p:tags r:id="rId24"/>
            </p:custDataLst>
          </p:nvPr>
        </p:nvSpPr>
        <p:spPr>
          <a:xfrm>
            <a:off x="7861354" y="2418053"/>
            <a:ext cx="3301200" cy="475742"/>
          </a:xfrm>
          <a:prstGeom prst="rect">
            <a:avLst/>
          </a:prstGeom>
          <a:noFill/>
        </p:spPr>
        <p:txBody>
          <a:bodyPr wrap="square" bIns="0" rtlCol="0" anchor="b">
            <a:normAutofit/>
          </a:bodyPr>
          <a:p>
            <a:pPr>
              <a:lnSpc>
                <a:spcPct val="120000"/>
              </a:lnSpc>
            </a:pPr>
            <a:r>
              <a:rPr lang="zh-CN" altLang="en-US" sz="2000" b="1" spc="300">
                <a:solidFill>
                  <a:srgbClr val="3498DB"/>
                </a:solidFill>
                <a:latin typeface="微软雅黑" panose="020B0503020204020204" charset="-122"/>
                <a:ea typeface="微软雅黑" panose="020B0503020204020204" charset="-122"/>
                <a:cs typeface="+mn-ea"/>
                <a:sym typeface="Arial" panose="020B0604020202020204" pitchFamily="34" charset="0"/>
              </a:rPr>
              <a:t>（二）持续经营</a:t>
            </a:r>
            <a:endParaRPr lang="zh-CN" altLang="en-US" sz="2000" b="1" spc="300">
              <a:solidFill>
                <a:srgbClr val="3498DB"/>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599440"/>
            <a:ext cx="542036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二、会计信息的质量要求</a:t>
            </a:r>
            <a:endParaRPr lang="zh-CN" altLang="en-US" sz="2600" dirty="0">
              <a:latin typeface="黑体" panose="02010609060101010101" charset="-122"/>
              <a:ea typeface="黑体" panose="02010609060101010101" charset="-122"/>
            </a:endParaRPr>
          </a:p>
        </p:txBody>
      </p:sp>
      <p:sp>
        <p:nvSpPr>
          <p:cNvPr id="36" name="KSO_Shape"/>
          <p:cNvSpPr/>
          <p:nvPr>
            <p:custDataLst>
              <p:tags r:id="rId1"/>
            </p:custDataLst>
          </p:nvPr>
        </p:nvSpPr>
        <p:spPr>
          <a:xfrm flipH="1" flipV="1">
            <a:off x="5720488" y="3638584"/>
            <a:ext cx="1374312" cy="630668"/>
          </a:xfrm>
          <a:prstGeom prst="bentArrow">
            <a:avLst>
              <a:gd name="adj1" fmla="val 14574"/>
              <a:gd name="adj2" fmla="val 17832"/>
              <a:gd name="adj3" fmla="val 22629"/>
              <a:gd name="adj4" fmla="val 43750"/>
            </a:avLst>
          </a:prstGeom>
          <a:solidFill>
            <a:srgbClr val="FFFFFF"/>
          </a:solidFill>
          <a:ln w="3175" cap="flat" cmpd="sng" algn="ctr">
            <a:solidFill>
              <a:srgbClr val="EAEAEA"/>
            </a:solidFill>
            <a:prstDash val="solid"/>
            <a:miter lim="800000"/>
          </a:ln>
          <a:effectLst>
            <a:outerShdw dist="38100" dir="5400000" algn="t" rotWithShape="0">
              <a:prstClr val="black">
                <a:alpha val="10000"/>
              </a:prstClr>
            </a:outerShdw>
          </a:effectLst>
        </p:spPr>
        <p:txBody>
          <a:bodyPr rtlCol="0" anchor="ctr">
            <a:normAutofit/>
          </a:bodyPr>
          <a:p>
            <a:pPr algn="ctr"/>
            <a:endParaRPr lang="zh-CN" altLang="en-US">
              <a:ea typeface="黑体" panose="02010609060101010101" charset="-122"/>
            </a:endParaRPr>
          </a:p>
        </p:txBody>
      </p:sp>
      <p:sp>
        <p:nvSpPr>
          <p:cNvPr id="29" name="KSO_Shape"/>
          <p:cNvSpPr/>
          <p:nvPr>
            <p:custDataLst>
              <p:tags r:id="rId2"/>
            </p:custDataLst>
          </p:nvPr>
        </p:nvSpPr>
        <p:spPr>
          <a:xfrm flipV="1">
            <a:off x="5083498" y="2609508"/>
            <a:ext cx="1374312" cy="630668"/>
          </a:xfrm>
          <a:prstGeom prst="bentArrow">
            <a:avLst>
              <a:gd name="adj1" fmla="val 14574"/>
              <a:gd name="adj2" fmla="val 17832"/>
              <a:gd name="adj3" fmla="val 22629"/>
              <a:gd name="adj4" fmla="val 43750"/>
            </a:avLst>
          </a:prstGeom>
          <a:solidFill>
            <a:srgbClr val="FFFFFF"/>
          </a:solidFill>
          <a:ln w="3175" cap="flat" cmpd="sng" algn="ctr">
            <a:solidFill>
              <a:srgbClr val="EAEAEA"/>
            </a:solidFill>
            <a:prstDash val="solid"/>
            <a:miter lim="800000"/>
          </a:ln>
          <a:effectLst>
            <a:outerShdw dist="38100" dir="5400000" algn="t" rotWithShape="0">
              <a:prstClr val="black">
                <a:alpha val="10000"/>
              </a:prstClr>
            </a:outerShdw>
          </a:effectLst>
        </p:spPr>
        <p:txBody>
          <a:bodyPr rtlCol="0" anchor="ctr">
            <a:normAutofit/>
          </a:bodyPr>
          <a:p>
            <a:pPr algn="ctr"/>
            <a:endParaRPr lang="zh-CN" altLang="en-US">
              <a:ea typeface="黑体" panose="02010609060101010101" charset="-122"/>
            </a:endParaRPr>
          </a:p>
        </p:txBody>
      </p:sp>
      <p:sp>
        <p:nvSpPr>
          <p:cNvPr id="2" name="KSO_Shape"/>
          <p:cNvSpPr/>
          <p:nvPr>
            <p:custDataLst>
              <p:tags r:id="rId3"/>
            </p:custDataLst>
          </p:nvPr>
        </p:nvSpPr>
        <p:spPr>
          <a:xfrm flipV="1">
            <a:off x="5083498" y="4667660"/>
            <a:ext cx="1374312" cy="630668"/>
          </a:xfrm>
          <a:prstGeom prst="bentArrow">
            <a:avLst>
              <a:gd name="adj1" fmla="val 14574"/>
              <a:gd name="adj2" fmla="val 17832"/>
              <a:gd name="adj3" fmla="val 22629"/>
              <a:gd name="adj4" fmla="val 43750"/>
            </a:avLst>
          </a:prstGeom>
          <a:solidFill>
            <a:srgbClr val="FFFFFF"/>
          </a:solidFill>
          <a:ln w="3175" cap="flat" cmpd="sng" algn="ctr">
            <a:solidFill>
              <a:srgbClr val="EAEAEA"/>
            </a:solidFill>
            <a:prstDash val="solid"/>
            <a:miter lim="800000"/>
          </a:ln>
          <a:effectLst>
            <a:outerShdw dist="38100" dir="5400000" algn="t" rotWithShape="0">
              <a:prstClr val="black">
                <a:alpha val="10000"/>
              </a:prstClr>
            </a:outerShdw>
          </a:effectLst>
        </p:spPr>
        <p:txBody>
          <a:bodyPr rtlCol="0" anchor="ctr">
            <a:normAutofit/>
          </a:bodyPr>
          <a:p>
            <a:pPr algn="ctr"/>
            <a:endParaRPr lang="zh-CN" altLang="en-US">
              <a:ea typeface="黑体" panose="02010609060101010101" charset="-122"/>
            </a:endParaRPr>
          </a:p>
        </p:txBody>
      </p:sp>
      <p:grpSp>
        <p:nvGrpSpPr>
          <p:cNvPr id="3" name="组合 2"/>
          <p:cNvGrpSpPr/>
          <p:nvPr>
            <p:custDataLst>
              <p:tags r:id="rId4"/>
            </p:custDataLst>
          </p:nvPr>
        </p:nvGrpSpPr>
        <p:grpSpPr>
          <a:xfrm>
            <a:off x="6457813" y="2241613"/>
            <a:ext cx="5339081" cy="1809748"/>
            <a:chOff x="4898548" y="2665161"/>
            <a:chExt cx="4949840" cy="1677810"/>
          </a:xfrm>
        </p:grpSpPr>
        <p:sp>
          <p:nvSpPr>
            <p:cNvPr id="34" name="矩形 33"/>
            <p:cNvSpPr/>
            <p:nvPr>
              <p:custDataLst>
                <p:tags r:id="rId5"/>
              </p:custDataLst>
            </p:nvPr>
          </p:nvSpPr>
          <p:spPr>
            <a:xfrm>
              <a:off x="6172508" y="2665161"/>
              <a:ext cx="3121319" cy="370885"/>
            </a:xfrm>
            <a:prstGeom prst="rect">
              <a:avLst/>
            </a:prstGeom>
          </p:spPr>
          <p:txBody>
            <a:bodyPr wrap="none" anchor="b" anchorCtr="0">
              <a:normAutofit/>
            </a:bodyPr>
            <a:p>
              <a:pPr algn="l"/>
              <a:r>
                <a:rPr lang="en-US" altLang="zh-CN" sz="2000" b="1" dirty="0">
                  <a:solidFill>
                    <a:srgbClr val="66D9AB">
                      <a:lumMod val="75000"/>
                    </a:srgbClr>
                  </a:solidFill>
                  <a:latin typeface="Calibri Light" panose="020F0302020204030204" charset="0"/>
                  <a:ea typeface="+mn-ea"/>
                  <a:cs typeface="+mn-ea"/>
                </a:rPr>
                <a:t>（二）相关性</a:t>
              </a:r>
              <a:endParaRPr lang="en-US" altLang="zh-CN" sz="2000" b="1" dirty="0">
                <a:solidFill>
                  <a:srgbClr val="66D9AB">
                    <a:lumMod val="75000"/>
                  </a:srgbClr>
                </a:solidFill>
                <a:latin typeface="Calibri Light" panose="020F0302020204030204" charset="0"/>
                <a:ea typeface="+mn-ea"/>
                <a:cs typeface="+mn-ea"/>
              </a:endParaRPr>
            </a:p>
          </p:txBody>
        </p:sp>
        <p:sp>
          <p:nvSpPr>
            <p:cNvPr id="35" name="矩形 34"/>
            <p:cNvSpPr/>
            <p:nvPr>
              <p:custDataLst>
                <p:tags r:id="rId6"/>
              </p:custDataLst>
            </p:nvPr>
          </p:nvSpPr>
          <p:spPr>
            <a:xfrm>
              <a:off x="6172508" y="3036044"/>
              <a:ext cx="3675880" cy="1306927"/>
            </a:xfrm>
            <a:prstGeom prst="rect">
              <a:avLst/>
            </a:prstGeom>
          </p:spPr>
          <p:txBody>
            <a:bodyPr wrap="square" anchor="t" anchorCtr="0"/>
            <a:p>
              <a:r>
                <a:rPr lang="en-US" altLang="zh-CN" sz="1800" dirty="0">
                  <a:solidFill>
                    <a:sysClr val="windowText" lastClr="000000">
                      <a:lumMod val="65000"/>
                      <a:lumOff val="35000"/>
                    </a:sysClr>
                  </a:solidFill>
                  <a:ea typeface="黑体" panose="02010609060101010101" charset="-122"/>
                </a:rPr>
                <a:t>相关性要求企业提供的会计信息应当与投资者等财务报告使用者的经济决策需要相关，有助于投资者等财务报告使用者对企业过去、现在或未来的情况做出评价或者预测。</a:t>
              </a:r>
              <a:endParaRPr lang="en-US" altLang="zh-CN" sz="1800" dirty="0">
                <a:solidFill>
                  <a:sysClr val="windowText" lastClr="000000">
                    <a:lumMod val="65000"/>
                    <a:lumOff val="35000"/>
                  </a:sysClr>
                </a:solidFill>
                <a:ea typeface="黑体" panose="02010609060101010101" charset="-122"/>
              </a:endParaRPr>
            </a:p>
          </p:txBody>
        </p:sp>
        <p:sp>
          <p:nvSpPr>
            <p:cNvPr id="21" name="椭圆 20"/>
            <p:cNvSpPr/>
            <p:nvPr>
              <p:custDataLst>
                <p:tags r:id="rId7"/>
              </p:custDataLst>
            </p:nvPr>
          </p:nvSpPr>
          <p:spPr>
            <a:xfrm>
              <a:off x="4898548" y="2924191"/>
              <a:ext cx="1076324" cy="1076324"/>
            </a:xfrm>
            <a:prstGeom prst="ellipse">
              <a:avLst/>
            </a:prstGeom>
            <a:solidFill>
              <a:srgbClr val="FFFFFF"/>
            </a:solidFill>
            <a:ln w="3175" cap="flat" cmpd="sng" algn="ctr">
              <a:solidFill>
                <a:srgbClr val="DDDDDD"/>
              </a:solidFill>
              <a:prstDash val="solid"/>
              <a:miter lim="800000"/>
            </a:ln>
            <a:effectLst>
              <a:outerShdw dist="38100" dir="2700000" algn="tl" rotWithShape="0">
                <a:prstClr val="black">
                  <a:alpha val="10000"/>
                </a:prstClr>
              </a:outerShdw>
            </a:effectLst>
          </p:spPr>
          <p:txBody>
            <a:bodyPr rtlCol="0" anchor="ctr">
              <a:normAutofit/>
            </a:bodyPr>
            <a:p>
              <a:pPr algn="ctr"/>
              <a:endParaRPr lang="zh-CN" altLang="en-US">
                <a:ea typeface="黑体" panose="02010609060101010101" charset="-122"/>
              </a:endParaRPr>
            </a:p>
          </p:txBody>
        </p:sp>
        <p:sp>
          <p:nvSpPr>
            <p:cNvPr id="22" name="椭圆 21"/>
            <p:cNvSpPr/>
            <p:nvPr>
              <p:custDataLst>
                <p:tags r:id="rId8"/>
              </p:custDataLst>
            </p:nvPr>
          </p:nvSpPr>
          <p:spPr>
            <a:xfrm>
              <a:off x="4993798" y="3019441"/>
              <a:ext cx="885824" cy="885824"/>
            </a:xfrm>
            <a:prstGeom prst="ellipse">
              <a:avLst/>
            </a:prstGeom>
            <a:solidFill>
              <a:srgbClr val="66D9AB"/>
            </a:solidFill>
            <a:ln w="12700" cap="flat" cmpd="sng" algn="ctr">
              <a:noFill/>
              <a:prstDash val="solid"/>
              <a:miter lim="800000"/>
            </a:ln>
            <a:effectLst>
              <a:innerShdw dist="76200" dir="13500000">
                <a:prstClr val="black">
                  <a:alpha val="12000"/>
                </a:prstClr>
              </a:innerShdw>
            </a:effectLst>
          </p:spPr>
          <p:txBody>
            <a:bodyPr lIns="0" tIns="0" rIns="0" bIns="0" rtlCol="0" anchor="ctr">
              <a:normAutofit/>
            </a:bodyPr>
            <a:p>
              <a:pPr algn="ctr"/>
              <a:r>
                <a:rPr lang="en-US" altLang="zh-CN" sz="2400" dirty="0">
                  <a:solidFill>
                    <a:sysClr val="window" lastClr="FFFFFF"/>
                  </a:solidFill>
                  <a:ea typeface="黑体" panose="02010609060101010101" charset="-122"/>
                </a:rPr>
                <a:t>02</a:t>
              </a:r>
              <a:endParaRPr lang="zh-CN" altLang="en-US" sz="2400" dirty="0">
                <a:solidFill>
                  <a:sysClr val="window" lastClr="FFFFFF"/>
                </a:solidFill>
                <a:ea typeface="黑体" panose="02010609060101010101" charset="-122"/>
              </a:endParaRPr>
            </a:p>
          </p:txBody>
        </p:sp>
      </p:grpSp>
      <p:grpSp>
        <p:nvGrpSpPr>
          <p:cNvPr id="46" name="组合 45"/>
          <p:cNvGrpSpPr/>
          <p:nvPr>
            <p:custDataLst>
              <p:tags r:id="rId9"/>
            </p:custDataLst>
          </p:nvPr>
        </p:nvGrpSpPr>
        <p:grpSpPr>
          <a:xfrm>
            <a:off x="6457813" y="4513248"/>
            <a:ext cx="5209541" cy="1798321"/>
            <a:chOff x="4898548" y="4771185"/>
            <a:chExt cx="4829744" cy="1667216"/>
          </a:xfrm>
        </p:grpSpPr>
        <p:sp>
          <p:nvSpPr>
            <p:cNvPr id="4" name="椭圆 3"/>
            <p:cNvSpPr/>
            <p:nvPr>
              <p:custDataLst>
                <p:tags r:id="rId10"/>
              </p:custDataLst>
            </p:nvPr>
          </p:nvSpPr>
          <p:spPr>
            <a:xfrm>
              <a:off x="4898548" y="4852427"/>
              <a:ext cx="1076324" cy="1076324"/>
            </a:xfrm>
            <a:prstGeom prst="ellipse">
              <a:avLst/>
            </a:prstGeom>
            <a:solidFill>
              <a:srgbClr val="FFFFFF"/>
            </a:solidFill>
            <a:ln w="3175" cap="flat" cmpd="sng" algn="ctr">
              <a:solidFill>
                <a:srgbClr val="DDDDDD"/>
              </a:solidFill>
              <a:prstDash val="solid"/>
              <a:miter lim="800000"/>
            </a:ln>
            <a:effectLst>
              <a:outerShdw dist="38100" dir="2700000" algn="tl" rotWithShape="0">
                <a:prstClr val="black">
                  <a:alpha val="10000"/>
                </a:prstClr>
              </a:outerShdw>
            </a:effectLst>
          </p:spPr>
          <p:txBody>
            <a:bodyPr rtlCol="0" anchor="ctr">
              <a:normAutofit/>
            </a:bodyPr>
            <a:p>
              <a:pPr algn="ctr"/>
              <a:endParaRPr lang="zh-CN" altLang="en-US">
                <a:ea typeface="黑体" panose="02010609060101010101" charset="-122"/>
              </a:endParaRPr>
            </a:p>
          </p:txBody>
        </p:sp>
        <p:sp>
          <p:nvSpPr>
            <p:cNvPr id="5" name="椭圆 4"/>
            <p:cNvSpPr/>
            <p:nvPr>
              <p:custDataLst>
                <p:tags r:id="rId11"/>
              </p:custDataLst>
            </p:nvPr>
          </p:nvSpPr>
          <p:spPr>
            <a:xfrm>
              <a:off x="4993798" y="4947677"/>
              <a:ext cx="885824" cy="885824"/>
            </a:xfrm>
            <a:prstGeom prst="ellipse">
              <a:avLst/>
            </a:prstGeom>
            <a:solidFill>
              <a:srgbClr val="FFC000"/>
            </a:solidFill>
            <a:ln w="12700" cap="flat" cmpd="sng" algn="ctr">
              <a:noFill/>
              <a:prstDash val="solid"/>
              <a:miter lim="800000"/>
            </a:ln>
            <a:effectLst>
              <a:innerShdw dist="76200" dir="13500000">
                <a:prstClr val="black">
                  <a:alpha val="12000"/>
                </a:prstClr>
              </a:innerShdw>
            </a:effectLst>
          </p:spPr>
          <p:txBody>
            <a:bodyPr lIns="0" tIns="0" rIns="0" bIns="0" rtlCol="0" anchor="ctr">
              <a:normAutofit/>
            </a:bodyPr>
            <a:p>
              <a:pPr algn="ctr"/>
              <a:r>
                <a:rPr lang="en-US" altLang="zh-CN" sz="2400" dirty="0">
                  <a:solidFill>
                    <a:sysClr val="window" lastClr="FFFFFF"/>
                  </a:solidFill>
                  <a:ea typeface="黑体" panose="02010609060101010101" charset="-122"/>
                </a:rPr>
                <a:t>04</a:t>
              </a:r>
              <a:endParaRPr lang="zh-CN" altLang="en-US" sz="2400" dirty="0">
                <a:solidFill>
                  <a:sysClr val="window" lastClr="FFFFFF"/>
                </a:solidFill>
                <a:ea typeface="黑体" panose="02010609060101010101" charset="-122"/>
              </a:endParaRPr>
            </a:p>
          </p:txBody>
        </p:sp>
        <p:sp>
          <p:nvSpPr>
            <p:cNvPr id="48" name="矩形 47"/>
            <p:cNvSpPr/>
            <p:nvPr>
              <p:custDataLst>
                <p:tags r:id="rId12"/>
              </p:custDataLst>
            </p:nvPr>
          </p:nvSpPr>
          <p:spPr>
            <a:xfrm>
              <a:off x="6172508" y="4771185"/>
              <a:ext cx="3121319" cy="357933"/>
            </a:xfrm>
            <a:prstGeom prst="rect">
              <a:avLst/>
            </a:prstGeom>
          </p:spPr>
          <p:txBody>
            <a:bodyPr wrap="none" anchor="b" anchorCtr="0">
              <a:normAutofit lnSpcReduction="10000"/>
            </a:bodyPr>
            <a:p>
              <a:pPr algn="l"/>
              <a:r>
                <a:rPr lang="en-US" altLang="zh-CN" sz="2000" b="1" dirty="0">
                  <a:solidFill>
                    <a:srgbClr val="FFC000">
                      <a:lumMod val="75000"/>
                    </a:srgbClr>
                  </a:solidFill>
                  <a:latin typeface="Calibri Light" panose="020F0302020204030204" charset="0"/>
                  <a:ea typeface="+mn-ea"/>
                  <a:cs typeface="+mn-ea"/>
                </a:rPr>
                <a:t>（四）可比性</a:t>
              </a:r>
              <a:endParaRPr lang="en-US" altLang="zh-CN" sz="2000" b="1" dirty="0">
                <a:solidFill>
                  <a:srgbClr val="FFC000">
                    <a:lumMod val="75000"/>
                  </a:srgbClr>
                </a:solidFill>
                <a:latin typeface="Calibri Light" panose="020F0302020204030204" charset="0"/>
                <a:ea typeface="+mn-ea"/>
                <a:cs typeface="+mn-ea"/>
              </a:endParaRPr>
            </a:p>
          </p:txBody>
        </p:sp>
        <p:sp>
          <p:nvSpPr>
            <p:cNvPr id="49" name="矩形 48"/>
            <p:cNvSpPr/>
            <p:nvPr>
              <p:custDataLst>
                <p:tags r:id="rId13"/>
              </p:custDataLst>
            </p:nvPr>
          </p:nvSpPr>
          <p:spPr>
            <a:xfrm>
              <a:off x="6172508" y="5129119"/>
              <a:ext cx="3555784" cy="1309282"/>
            </a:xfrm>
            <a:prstGeom prst="rect">
              <a:avLst/>
            </a:prstGeom>
          </p:spPr>
          <p:txBody>
            <a:bodyPr wrap="square" anchor="t" anchorCtr="0"/>
            <a:p>
              <a:r>
                <a:rPr lang="en-US" altLang="zh-CN" sz="1800" dirty="0">
                  <a:solidFill>
                    <a:sysClr val="windowText" lastClr="000000">
                      <a:lumMod val="65000"/>
                      <a:lumOff val="35000"/>
                    </a:sysClr>
                  </a:solidFill>
                  <a:ea typeface="黑体" panose="02010609060101010101" charset="-122"/>
                </a:rPr>
                <a:t>可比性的要求并不意味着企业所选择的会计核算方法不能作任何变更，在符合一定条件的情况下，企业可以变更会计核算方法，但应在企业财务报告中作相应披露。</a:t>
              </a:r>
              <a:endParaRPr lang="en-US" altLang="zh-CN" sz="1800" dirty="0">
                <a:solidFill>
                  <a:sysClr val="windowText" lastClr="000000">
                    <a:lumMod val="65000"/>
                    <a:lumOff val="35000"/>
                  </a:sysClr>
                </a:solidFill>
                <a:ea typeface="黑体" panose="02010609060101010101" charset="-122"/>
              </a:endParaRPr>
            </a:p>
          </p:txBody>
        </p:sp>
      </p:grpSp>
      <p:grpSp>
        <p:nvGrpSpPr>
          <p:cNvPr id="6" name="组合 5"/>
          <p:cNvGrpSpPr/>
          <p:nvPr>
            <p:custDataLst>
              <p:tags r:id="rId14"/>
            </p:custDataLst>
          </p:nvPr>
        </p:nvGrpSpPr>
        <p:grpSpPr>
          <a:xfrm>
            <a:off x="1082011" y="1423326"/>
            <a:ext cx="4630253" cy="1627211"/>
            <a:chOff x="-85337" y="1906531"/>
            <a:chExt cx="4292689" cy="1508581"/>
          </a:xfrm>
        </p:grpSpPr>
        <p:sp>
          <p:nvSpPr>
            <p:cNvPr id="7" name="椭圆 6"/>
            <p:cNvSpPr/>
            <p:nvPr>
              <p:custDataLst>
                <p:tags r:id="rId15"/>
              </p:custDataLst>
            </p:nvPr>
          </p:nvSpPr>
          <p:spPr>
            <a:xfrm>
              <a:off x="3131028" y="1960073"/>
              <a:ext cx="1076324" cy="1076324"/>
            </a:xfrm>
            <a:prstGeom prst="ellipse">
              <a:avLst/>
            </a:prstGeom>
            <a:solidFill>
              <a:srgbClr val="FFFFFF"/>
            </a:solidFill>
            <a:ln w="3175" cap="flat" cmpd="sng" algn="ctr">
              <a:solidFill>
                <a:srgbClr val="DDDDDD"/>
              </a:solidFill>
              <a:prstDash val="solid"/>
              <a:miter lim="800000"/>
            </a:ln>
            <a:effectLst>
              <a:outerShdw dist="38100" dir="2700000" algn="tl" rotWithShape="0">
                <a:prstClr val="black">
                  <a:alpha val="10000"/>
                </a:prstClr>
              </a:outerShdw>
            </a:effectLst>
          </p:spPr>
          <p:txBody>
            <a:bodyPr rtlCol="0" anchor="ctr">
              <a:normAutofit/>
            </a:bodyPr>
            <a:p>
              <a:pPr algn="ctr"/>
              <a:endParaRPr lang="zh-CN" altLang="en-US">
                <a:ea typeface="黑体" panose="02010609060101010101" charset="-122"/>
              </a:endParaRPr>
            </a:p>
          </p:txBody>
        </p:sp>
        <p:sp>
          <p:nvSpPr>
            <p:cNvPr id="8" name="椭圆 7"/>
            <p:cNvSpPr/>
            <p:nvPr>
              <p:custDataLst>
                <p:tags r:id="rId16"/>
              </p:custDataLst>
            </p:nvPr>
          </p:nvSpPr>
          <p:spPr>
            <a:xfrm>
              <a:off x="3226278" y="2055323"/>
              <a:ext cx="885824" cy="885824"/>
            </a:xfrm>
            <a:prstGeom prst="ellipse">
              <a:avLst/>
            </a:prstGeom>
            <a:solidFill>
              <a:srgbClr val="27BDBA"/>
            </a:solidFill>
            <a:ln w="12700" cap="flat" cmpd="sng" algn="ctr">
              <a:noFill/>
              <a:prstDash val="solid"/>
              <a:miter lim="800000"/>
            </a:ln>
            <a:effectLst>
              <a:innerShdw dist="76200" dir="13500000">
                <a:prstClr val="black">
                  <a:alpha val="12000"/>
                </a:prstClr>
              </a:innerShdw>
            </a:effectLst>
          </p:spPr>
          <p:txBody>
            <a:bodyPr lIns="0" tIns="0" rIns="0" bIns="0" rtlCol="0" anchor="ctr">
              <a:normAutofit/>
            </a:bodyPr>
            <a:p>
              <a:pPr algn="ctr"/>
              <a:r>
                <a:rPr lang="en-US" altLang="zh-CN" sz="2400" dirty="0">
                  <a:solidFill>
                    <a:sysClr val="window" lastClr="FFFFFF"/>
                  </a:solidFill>
                  <a:ea typeface="黑体" panose="02010609060101010101" charset="-122"/>
                </a:rPr>
                <a:t>01</a:t>
              </a:r>
              <a:endParaRPr lang="zh-CN" altLang="en-US" sz="2400" dirty="0">
                <a:solidFill>
                  <a:sysClr val="window" lastClr="FFFFFF"/>
                </a:solidFill>
                <a:ea typeface="黑体" panose="02010609060101010101" charset="-122"/>
              </a:endParaRPr>
            </a:p>
          </p:txBody>
        </p:sp>
        <p:sp>
          <p:nvSpPr>
            <p:cNvPr id="51" name="矩形 50"/>
            <p:cNvSpPr/>
            <p:nvPr>
              <p:custDataLst>
                <p:tags r:id="rId17"/>
              </p:custDataLst>
            </p:nvPr>
          </p:nvSpPr>
          <p:spPr>
            <a:xfrm>
              <a:off x="-85337" y="1906531"/>
              <a:ext cx="3121115" cy="621613"/>
            </a:xfrm>
            <a:prstGeom prst="rect">
              <a:avLst/>
            </a:prstGeom>
          </p:spPr>
          <p:txBody>
            <a:bodyPr wrap="none" anchor="b" anchorCtr="0">
              <a:normAutofit/>
            </a:bodyPr>
            <a:p>
              <a:pPr algn="l"/>
              <a:r>
                <a:rPr lang="en-US" altLang="zh-CN" sz="2000" b="1" dirty="0">
                  <a:solidFill>
                    <a:srgbClr val="27BDBA">
                      <a:lumMod val="75000"/>
                    </a:srgbClr>
                  </a:solidFill>
                  <a:latin typeface="Calibri Light" panose="020F0302020204030204" charset="0"/>
                  <a:ea typeface="+mn-ea"/>
                  <a:cs typeface="+mn-ea"/>
                </a:rPr>
                <a:t>（一）可靠性</a:t>
              </a:r>
              <a:endParaRPr lang="en-US" altLang="zh-CN" sz="2000" b="1" dirty="0">
                <a:solidFill>
                  <a:srgbClr val="27BDBA">
                    <a:lumMod val="75000"/>
                  </a:srgbClr>
                </a:solidFill>
                <a:latin typeface="Calibri Light" panose="020F0302020204030204" charset="0"/>
                <a:ea typeface="+mn-ea"/>
                <a:cs typeface="+mn-ea"/>
              </a:endParaRPr>
            </a:p>
          </p:txBody>
        </p:sp>
        <p:sp>
          <p:nvSpPr>
            <p:cNvPr id="52" name="矩形 51"/>
            <p:cNvSpPr/>
            <p:nvPr>
              <p:custDataLst>
                <p:tags r:id="rId18"/>
              </p:custDataLst>
            </p:nvPr>
          </p:nvSpPr>
          <p:spPr>
            <a:xfrm>
              <a:off x="-85337" y="2528145"/>
              <a:ext cx="3121115" cy="886967"/>
            </a:xfrm>
            <a:prstGeom prst="rect">
              <a:avLst/>
            </a:prstGeom>
          </p:spPr>
          <p:txBody>
            <a:bodyPr wrap="square" anchor="t" anchorCtr="0">
              <a:normAutofit/>
            </a:bodyPr>
            <a:p>
              <a:pPr algn="l"/>
              <a:r>
                <a:rPr lang="en-US" altLang="zh-CN" dirty="0">
                  <a:solidFill>
                    <a:sysClr val="windowText" lastClr="000000">
                      <a:lumMod val="65000"/>
                      <a:lumOff val="35000"/>
                    </a:sysClr>
                  </a:solidFill>
                  <a:ea typeface="黑体" panose="02010609060101010101" charset="-122"/>
                </a:rPr>
                <a:t>可靠性要求企业应当以实际发生的交易或事项为依据进行确认、计量和报告</a:t>
              </a:r>
              <a:r>
                <a:rPr lang="zh-CN" altLang="en-US" dirty="0">
                  <a:solidFill>
                    <a:sysClr val="windowText" lastClr="000000">
                      <a:lumMod val="65000"/>
                      <a:lumOff val="35000"/>
                    </a:sysClr>
                  </a:solidFill>
                  <a:ea typeface="黑体" panose="02010609060101010101" charset="-122"/>
                </a:rPr>
                <a:t>。</a:t>
              </a:r>
              <a:endParaRPr lang="zh-CN" altLang="en-US" dirty="0">
                <a:solidFill>
                  <a:sysClr val="windowText" lastClr="000000">
                    <a:lumMod val="65000"/>
                    <a:lumOff val="35000"/>
                  </a:sysClr>
                </a:solidFill>
                <a:ea typeface="黑体" panose="02010609060101010101" charset="-122"/>
              </a:endParaRPr>
            </a:p>
          </p:txBody>
        </p:sp>
      </p:grpSp>
      <p:grpSp>
        <p:nvGrpSpPr>
          <p:cNvPr id="57" name="组合 56"/>
          <p:cNvGrpSpPr/>
          <p:nvPr>
            <p:custDataLst>
              <p:tags r:id="rId19"/>
            </p:custDataLst>
          </p:nvPr>
        </p:nvGrpSpPr>
        <p:grpSpPr>
          <a:xfrm>
            <a:off x="1082011" y="3557516"/>
            <a:ext cx="4638472" cy="1627210"/>
            <a:chOff x="-85337" y="3885129"/>
            <a:chExt cx="4300309" cy="1508580"/>
          </a:xfrm>
        </p:grpSpPr>
        <p:sp>
          <p:nvSpPr>
            <p:cNvPr id="9" name="椭圆 8"/>
            <p:cNvSpPr/>
            <p:nvPr>
              <p:custDataLst>
                <p:tags r:id="rId20"/>
              </p:custDataLst>
            </p:nvPr>
          </p:nvSpPr>
          <p:spPr>
            <a:xfrm flipH="1">
              <a:off x="3138648" y="3888309"/>
              <a:ext cx="1076324" cy="1076324"/>
            </a:xfrm>
            <a:prstGeom prst="ellipse">
              <a:avLst/>
            </a:prstGeom>
            <a:solidFill>
              <a:srgbClr val="FFFFFF"/>
            </a:solidFill>
            <a:ln w="3175" cap="flat" cmpd="sng" algn="ctr">
              <a:solidFill>
                <a:srgbClr val="DDDDDD"/>
              </a:solidFill>
              <a:prstDash val="solid"/>
              <a:miter lim="800000"/>
            </a:ln>
            <a:effectLst>
              <a:outerShdw dist="38100" dir="2700000" algn="tl" rotWithShape="0">
                <a:prstClr val="black">
                  <a:alpha val="10000"/>
                </a:prstClr>
              </a:outerShdw>
            </a:effectLst>
          </p:spPr>
          <p:txBody>
            <a:bodyPr rtlCol="0" anchor="ctr">
              <a:normAutofit/>
            </a:bodyPr>
            <a:p>
              <a:pPr algn="ctr"/>
              <a:endParaRPr lang="zh-CN" altLang="en-US">
                <a:ea typeface="黑体" panose="02010609060101010101" charset="-122"/>
              </a:endParaRPr>
            </a:p>
          </p:txBody>
        </p:sp>
        <p:sp>
          <p:nvSpPr>
            <p:cNvPr id="10" name="椭圆 9"/>
            <p:cNvSpPr/>
            <p:nvPr>
              <p:custDataLst>
                <p:tags r:id="rId21"/>
              </p:custDataLst>
            </p:nvPr>
          </p:nvSpPr>
          <p:spPr>
            <a:xfrm>
              <a:off x="3233898" y="3983559"/>
              <a:ext cx="885824" cy="885824"/>
            </a:xfrm>
            <a:prstGeom prst="ellipse">
              <a:avLst/>
            </a:prstGeom>
            <a:solidFill>
              <a:srgbClr val="CFD90A"/>
            </a:solidFill>
            <a:ln w="12700" cap="flat" cmpd="sng" algn="ctr">
              <a:noFill/>
              <a:prstDash val="solid"/>
              <a:miter lim="800000"/>
            </a:ln>
            <a:effectLst>
              <a:innerShdw dist="76200" dir="13500000">
                <a:prstClr val="black">
                  <a:alpha val="12000"/>
                </a:prstClr>
              </a:innerShdw>
            </a:effectLst>
          </p:spPr>
          <p:txBody>
            <a:bodyPr lIns="0" tIns="0" rIns="0" bIns="0" rtlCol="0" anchor="ctr">
              <a:normAutofit/>
            </a:bodyPr>
            <a:p>
              <a:pPr algn="ctr"/>
              <a:r>
                <a:rPr lang="en-US" altLang="zh-CN" sz="2400" dirty="0">
                  <a:solidFill>
                    <a:sysClr val="window" lastClr="FFFFFF"/>
                  </a:solidFill>
                  <a:ea typeface="黑体" panose="02010609060101010101" charset="-122"/>
                </a:rPr>
                <a:t>03</a:t>
              </a:r>
              <a:endParaRPr lang="zh-CN" altLang="en-US" sz="2400" dirty="0">
                <a:solidFill>
                  <a:sysClr val="window" lastClr="FFFFFF"/>
                </a:solidFill>
                <a:ea typeface="黑体" panose="02010609060101010101" charset="-122"/>
              </a:endParaRPr>
            </a:p>
          </p:txBody>
        </p:sp>
        <p:sp>
          <p:nvSpPr>
            <p:cNvPr id="11" name="矩形 10"/>
            <p:cNvSpPr/>
            <p:nvPr>
              <p:custDataLst>
                <p:tags r:id="rId22"/>
              </p:custDataLst>
            </p:nvPr>
          </p:nvSpPr>
          <p:spPr>
            <a:xfrm>
              <a:off x="-85337" y="3885129"/>
              <a:ext cx="3121115" cy="621613"/>
            </a:xfrm>
            <a:prstGeom prst="rect">
              <a:avLst/>
            </a:prstGeom>
          </p:spPr>
          <p:txBody>
            <a:bodyPr wrap="none" anchor="b" anchorCtr="0">
              <a:normAutofit/>
            </a:bodyPr>
            <a:p>
              <a:pPr algn="l"/>
              <a:r>
                <a:rPr lang="en-US" altLang="zh-CN" sz="2000" b="1" dirty="0">
                  <a:solidFill>
                    <a:srgbClr val="CFD90A">
                      <a:lumMod val="75000"/>
                    </a:srgbClr>
                  </a:solidFill>
                  <a:latin typeface="Calibri Light" panose="020F0302020204030204" charset="0"/>
                  <a:ea typeface="+mn-ea"/>
                  <a:cs typeface="+mn-ea"/>
                </a:rPr>
                <a:t>（三）可理解性</a:t>
              </a:r>
              <a:endParaRPr lang="en-US" altLang="zh-CN" sz="2000" b="1" dirty="0">
                <a:solidFill>
                  <a:srgbClr val="CFD90A">
                    <a:lumMod val="75000"/>
                  </a:srgbClr>
                </a:solidFill>
                <a:latin typeface="Calibri Light" panose="020F0302020204030204" charset="0"/>
                <a:ea typeface="+mn-ea"/>
                <a:cs typeface="+mn-ea"/>
              </a:endParaRPr>
            </a:p>
          </p:txBody>
        </p:sp>
        <p:sp>
          <p:nvSpPr>
            <p:cNvPr id="12" name="矩形 11"/>
            <p:cNvSpPr/>
            <p:nvPr>
              <p:custDataLst>
                <p:tags r:id="rId23"/>
              </p:custDataLst>
            </p:nvPr>
          </p:nvSpPr>
          <p:spPr>
            <a:xfrm>
              <a:off x="-85337" y="4506742"/>
              <a:ext cx="3121115" cy="886967"/>
            </a:xfrm>
            <a:prstGeom prst="rect">
              <a:avLst/>
            </a:prstGeom>
          </p:spPr>
          <p:txBody>
            <a:bodyPr wrap="square" anchor="t" anchorCtr="0">
              <a:normAutofit/>
            </a:bodyPr>
            <a:p>
              <a:pPr algn="l"/>
              <a:r>
                <a:rPr lang="en-US" altLang="zh-CN" dirty="0">
                  <a:solidFill>
                    <a:sysClr val="windowText" lastClr="000000">
                      <a:lumMod val="65000"/>
                      <a:lumOff val="35000"/>
                    </a:sysClr>
                  </a:solidFill>
                  <a:ea typeface="黑体" panose="02010609060101010101" charset="-122"/>
                </a:rPr>
                <a:t>可理解性要求企业提供的会计信息应当清晰明了，便于财务报告使用者理解和使用。</a:t>
              </a:r>
              <a:endParaRPr lang="en-US" altLang="zh-CN" dirty="0">
                <a:solidFill>
                  <a:sysClr val="windowText" lastClr="000000">
                    <a:lumMod val="65000"/>
                    <a:lumOff val="35000"/>
                  </a:sysClr>
                </a:solidFill>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599440"/>
            <a:ext cx="542036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二、会计信息的质量要求</a:t>
            </a:r>
            <a:endParaRPr lang="zh-CN" altLang="en-US" sz="2600" dirty="0">
              <a:latin typeface="黑体" panose="02010609060101010101" charset="-122"/>
              <a:ea typeface="黑体" panose="02010609060101010101" charset="-122"/>
            </a:endParaRPr>
          </a:p>
        </p:txBody>
      </p:sp>
      <p:sp>
        <p:nvSpPr>
          <p:cNvPr id="36" name="KSO_Shape"/>
          <p:cNvSpPr/>
          <p:nvPr>
            <p:custDataLst>
              <p:tags r:id="rId1"/>
            </p:custDataLst>
          </p:nvPr>
        </p:nvSpPr>
        <p:spPr>
          <a:xfrm flipH="1" flipV="1">
            <a:off x="5720488" y="3638584"/>
            <a:ext cx="1374312" cy="630668"/>
          </a:xfrm>
          <a:prstGeom prst="bentArrow">
            <a:avLst>
              <a:gd name="adj1" fmla="val 14574"/>
              <a:gd name="adj2" fmla="val 17832"/>
              <a:gd name="adj3" fmla="val 22629"/>
              <a:gd name="adj4" fmla="val 43750"/>
            </a:avLst>
          </a:prstGeom>
          <a:solidFill>
            <a:srgbClr val="FFFFFF"/>
          </a:solidFill>
          <a:ln w="3175" cap="flat" cmpd="sng" algn="ctr">
            <a:solidFill>
              <a:srgbClr val="EAEAEA"/>
            </a:solidFill>
            <a:prstDash val="solid"/>
            <a:miter lim="800000"/>
          </a:ln>
          <a:effectLst>
            <a:outerShdw dist="38100" dir="5400000" algn="t" rotWithShape="0">
              <a:prstClr val="black">
                <a:alpha val="10000"/>
              </a:prstClr>
            </a:outerShdw>
          </a:effectLst>
        </p:spPr>
        <p:txBody>
          <a:bodyPr rtlCol="0" anchor="ctr">
            <a:normAutofit/>
          </a:bodyPr>
          <a:p>
            <a:pPr algn="ctr"/>
            <a:endParaRPr lang="zh-CN" altLang="en-US" sz="1800">
              <a:ea typeface="黑体" panose="02010609060101010101" charset="-122"/>
            </a:endParaRPr>
          </a:p>
        </p:txBody>
      </p:sp>
      <p:sp>
        <p:nvSpPr>
          <p:cNvPr id="29" name="KSO_Shape"/>
          <p:cNvSpPr/>
          <p:nvPr>
            <p:custDataLst>
              <p:tags r:id="rId2"/>
            </p:custDataLst>
          </p:nvPr>
        </p:nvSpPr>
        <p:spPr>
          <a:xfrm flipV="1">
            <a:off x="5083498" y="2609508"/>
            <a:ext cx="1374312" cy="630668"/>
          </a:xfrm>
          <a:prstGeom prst="bentArrow">
            <a:avLst>
              <a:gd name="adj1" fmla="val 14574"/>
              <a:gd name="adj2" fmla="val 17832"/>
              <a:gd name="adj3" fmla="val 22629"/>
              <a:gd name="adj4" fmla="val 43750"/>
            </a:avLst>
          </a:prstGeom>
          <a:solidFill>
            <a:srgbClr val="FFFFFF"/>
          </a:solidFill>
          <a:ln w="3175" cap="flat" cmpd="sng" algn="ctr">
            <a:solidFill>
              <a:srgbClr val="EAEAEA"/>
            </a:solidFill>
            <a:prstDash val="solid"/>
            <a:miter lim="800000"/>
          </a:ln>
          <a:effectLst>
            <a:outerShdw dist="38100" dir="5400000" algn="t" rotWithShape="0">
              <a:prstClr val="black">
                <a:alpha val="10000"/>
              </a:prstClr>
            </a:outerShdw>
          </a:effectLst>
        </p:spPr>
        <p:txBody>
          <a:bodyPr rtlCol="0" anchor="ctr">
            <a:normAutofit/>
          </a:bodyPr>
          <a:p>
            <a:pPr algn="ctr"/>
            <a:endParaRPr lang="zh-CN" altLang="en-US" sz="1800">
              <a:ea typeface="黑体" panose="02010609060101010101" charset="-122"/>
            </a:endParaRPr>
          </a:p>
        </p:txBody>
      </p:sp>
      <p:sp>
        <p:nvSpPr>
          <p:cNvPr id="2" name="KSO_Shape"/>
          <p:cNvSpPr/>
          <p:nvPr>
            <p:custDataLst>
              <p:tags r:id="rId3"/>
            </p:custDataLst>
          </p:nvPr>
        </p:nvSpPr>
        <p:spPr>
          <a:xfrm flipV="1">
            <a:off x="5083498" y="4667660"/>
            <a:ext cx="1374312" cy="630668"/>
          </a:xfrm>
          <a:prstGeom prst="bentArrow">
            <a:avLst>
              <a:gd name="adj1" fmla="val 14574"/>
              <a:gd name="adj2" fmla="val 17832"/>
              <a:gd name="adj3" fmla="val 22629"/>
              <a:gd name="adj4" fmla="val 43750"/>
            </a:avLst>
          </a:prstGeom>
          <a:solidFill>
            <a:srgbClr val="FFFFFF"/>
          </a:solidFill>
          <a:ln w="3175" cap="flat" cmpd="sng" algn="ctr">
            <a:solidFill>
              <a:srgbClr val="EAEAEA"/>
            </a:solidFill>
            <a:prstDash val="solid"/>
            <a:miter lim="800000"/>
          </a:ln>
          <a:effectLst>
            <a:outerShdw dist="38100" dir="5400000" algn="t" rotWithShape="0">
              <a:prstClr val="black">
                <a:alpha val="10000"/>
              </a:prstClr>
            </a:outerShdw>
          </a:effectLst>
        </p:spPr>
        <p:txBody>
          <a:bodyPr rtlCol="0" anchor="ctr">
            <a:normAutofit/>
          </a:bodyPr>
          <a:p>
            <a:pPr algn="ctr"/>
            <a:endParaRPr lang="zh-CN" altLang="en-US" sz="1800">
              <a:ea typeface="黑体" panose="02010609060101010101" charset="-122"/>
            </a:endParaRPr>
          </a:p>
        </p:txBody>
      </p:sp>
      <p:grpSp>
        <p:nvGrpSpPr>
          <p:cNvPr id="3" name="组合 2"/>
          <p:cNvGrpSpPr/>
          <p:nvPr>
            <p:custDataLst>
              <p:tags r:id="rId4"/>
            </p:custDataLst>
          </p:nvPr>
        </p:nvGrpSpPr>
        <p:grpSpPr>
          <a:xfrm>
            <a:off x="6457813" y="2521012"/>
            <a:ext cx="5339081" cy="1706880"/>
            <a:chOff x="4898548" y="2924191"/>
            <a:chExt cx="4949840" cy="1582442"/>
          </a:xfrm>
        </p:grpSpPr>
        <p:sp>
          <p:nvSpPr>
            <p:cNvPr id="34" name="矩形 33"/>
            <p:cNvSpPr/>
            <p:nvPr>
              <p:custDataLst>
                <p:tags r:id="rId5"/>
              </p:custDataLst>
            </p:nvPr>
          </p:nvSpPr>
          <p:spPr>
            <a:xfrm>
              <a:off x="6172508" y="3287423"/>
              <a:ext cx="3121319" cy="370885"/>
            </a:xfrm>
            <a:prstGeom prst="rect">
              <a:avLst/>
            </a:prstGeom>
          </p:spPr>
          <p:txBody>
            <a:bodyPr wrap="none" anchor="b" anchorCtr="0">
              <a:normAutofit/>
            </a:bodyPr>
            <a:p>
              <a:pPr algn="l"/>
              <a:r>
                <a:rPr lang="en-US" altLang="zh-CN" sz="2000" b="1" dirty="0">
                  <a:solidFill>
                    <a:srgbClr val="E1448B">
                      <a:lumMod val="75000"/>
                    </a:srgbClr>
                  </a:solidFill>
                  <a:latin typeface="Calibri Light" panose="020F0302020204030204" charset="0"/>
                  <a:ea typeface="+mn-ea"/>
                  <a:cs typeface="+mn-ea"/>
                </a:rPr>
                <a:t>（六）重要性</a:t>
              </a:r>
              <a:endParaRPr lang="en-US" altLang="zh-CN" sz="2000" b="1" dirty="0">
                <a:solidFill>
                  <a:srgbClr val="E1448B">
                    <a:lumMod val="75000"/>
                  </a:srgbClr>
                </a:solidFill>
                <a:latin typeface="Calibri Light" panose="020F0302020204030204" charset="0"/>
                <a:ea typeface="+mn-ea"/>
                <a:cs typeface="+mn-ea"/>
              </a:endParaRPr>
            </a:p>
          </p:txBody>
        </p:sp>
        <p:sp>
          <p:nvSpPr>
            <p:cNvPr id="35" name="矩形 34"/>
            <p:cNvSpPr/>
            <p:nvPr>
              <p:custDataLst>
                <p:tags r:id="rId6"/>
              </p:custDataLst>
            </p:nvPr>
          </p:nvSpPr>
          <p:spPr>
            <a:xfrm>
              <a:off x="6172508" y="3657719"/>
              <a:ext cx="3675880" cy="848914"/>
            </a:xfrm>
            <a:prstGeom prst="rect">
              <a:avLst/>
            </a:prstGeom>
          </p:spPr>
          <p:txBody>
            <a:bodyPr wrap="square" anchor="t" anchorCtr="0"/>
            <a:p>
              <a:r>
                <a:rPr lang="en-US" altLang="zh-CN" sz="1800" dirty="0">
                  <a:solidFill>
                    <a:sysClr val="windowText" lastClr="000000">
                      <a:lumMod val="65000"/>
                      <a:lumOff val="35000"/>
                    </a:sysClr>
                  </a:solidFill>
                  <a:ea typeface="黑体" panose="02010609060101010101" charset="-122"/>
                </a:rPr>
                <a:t>重要性要求企业提供的会计信息应当反映与企业财务状况、经营成果和现金流量有关的所有重要交易或者事项。</a:t>
              </a:r>
              <a:endParaRPr lang="en-US" altLang="zh-CN" sz="1800" dirty="0">
                <a:solidFill>
                  <a:sysClr val="windowText" lastClr="000000">
                    <a:lumMod val="65000"/>
                    <a:lumOff val="35000"/>
                  </a:sysClr>
                </a:solidFill>
                <a:ea typeface="黑体" panose="02010609060101010101" charset="-122"/>
              </a:endParaRPr>
            </a:p>
          </p:txBody>
        </p:sp>
        <p:sp>
          <p:nvSpPr>
            <p:cNvPr id="21" name="椭圆 20"/>
            <p:cNvSpPr/>
            <p:nvPr>
              <p:custDataLst>
                <p:tags r:id="rId7"/>
              </p:custDataLst>
            </p:nvPr>
          </p:nvSpPr>
          <p:spPr>
            <a:xfrm>
              <a:off x="4898548" y="2924191"/>
              <a:ext cx="1076324" cy="1076324"/>
            </a:xfrm>
            <a:prstGeom prst="ellipse">
              <a:avLst/>
            </a:prstGeom>
            <a:solidFill>
              <a:srgbClr val="FFFFFF"/>
            </a:solidFill>
            <a:ln w="3175" cap="flat" cmpd="sng" algn="ctr">
              <a:solidFill>
                <a:srgbClr val="DDDDDD"/>
              </a:solidFill>
              <a:prstDash val="solid"/>
              <a:miter lim="800000"/>
            </a:ln>
            <a:effectLst>
              <a:outerShdw dist="38100" dir="2700000" algn="tl" rotWithShape="0">
                <a:prstClr val="black">
                  <a:alpha val="10000"/>
                </a:prstClr>
              </a:outerShdw>
            </a:effectLst>
          </p:spPr>
          <p:txBody>
            <a:bodyPr rtlCol="0" anchor="ctr">
              <a:normAutofit/>
            </a:bodyPr>
            <a:p>
              <a:pPr algn="ctr"/>
              <a:endParaRPr lang="zh-CN" altLang="en-US" sz="1800">
                <a:ea typeface="黑体" panose="02010609060101010101" charset="-122"/>
              </a:endParaRPr>
            </a:p>
          </p:txBody>
        </p:sp>
        <p:sp>
          <p:nvSpPr>
            <p:cNvPr id="22" name="椭圆 21"/>
            <p:cNvSpPr/>
            <p:nvPr>
              <p:custDataLst>
                <p:tags r:id="rId8"/>
              </p:custDataLst>
            </p:nvPr>
          </p:nvSpPr>
          <p:spPr>
            <a:xfrm>
              <a:off x="4993798" y="3019441"/>
              <a:ext cx="885824" cy="885824"/>
            </a:xfrm>
            <a:prstGeom prst="ellipse">
              <a:avLst/>
            </a:prstGeom>
            <a:solidFill>
              <a:srgbClr val="E1448B"/>
            </a:solidFill>
            <a:ln w="12700" cap="flat" cmpd="sng" algn="ctr">
              <a:noFill/>
              <a:prstDash val="solid"/>
              <a:miter lim="800000"/>
            </a:ln>
            <a:effectLst>
              <a:innerShdw dist="76200" dir="13500000">
                <a:prstClr val="black">
                  <a:alpha val="12000"/>
                </a:prstClr>
              </a:innerShdw>
            </a:effectLst>
          </p:spPr>
          <p:txBody>
            <a:bodyPr lIns="0" tIns="0" rIns="0" bIns="0" rtlCol="0" anchor="ctr">
              <a:normAutofit/>
            </a:bodyPr>
            <a:p>
              <a:pPr algn="ctr"/>
              <a:r>
                <a:rPr lang="en-US" altLang="zh-CN" sz="2400" dirty="0">
                  <a:solidFill>
                    <a:sysClr val="window" lastClr="FFFFFF"/>
                  </a:solidFill>
                  <a:ea typeface="黑体" panose="02010609060101010101" charset="-122"/>
                </a:rPr>
                <a:t>0</a:t>
              </a:r>
              <a:r>
                <a:rPr lang="en-US" sz="2400" dirty="0">
                  <a:solidFill>
                    <a:sysClr val="window" lastClr="FFFFFF"/>
                  </a:solidFill>
                  <a:ea typeface="黑体" panose="02010609060101010101" charset="-122"/>
                </a:rPr>
                <a:t>6</a:t>
              </a:r>
              <a:endParaRPr lang="en-US" sz="2400" dirty="0">
                <a:solidFill>
                  <a:sysClr val="window" lastClr="FFFFFF"/>
                </a:solidFill>
                <a:ea typeface="黑体" panose="02010609060101010101" charset="-122"/>
              </a:endParaRPr>
            </a:p>
          </p:txBody>
        </p:sp>
      </p:grpSp>
      <p:grpSp>
        <p:nvGrpSpPr>
          <p:cNvPr id="46" name="组合 45"/>
          <p:cNvGrpSpPr/>
          <p:nvPr>
            <p:custDataLst>
              <p:tags r:id="rId9"/>
            </p:custDataLst>
          </p:nvPr>
        </p:nvGrpSpPr>
        <p:grpSpPr>
          <a:xfrm>
            <a:off x="6457813" y="4600879"/>
            <a:ext cx="5209541" cy="1902460"/>
            <a:chOff x="4898548" y="4852427"/>
            <a:chExt cx="4829744" cy="1763763"/>
          </a:xfrm>
        </p:grpSpPr>
        <p:sp>
          <p:nvSpPr>
            <p:cNvPr id="4" name="椭圆 3"/>
            <p:cNvSpPr/>
            <p:nvPr>
              <p:custDataLst>
                <p:tags r:id="rId10"/>
              </p:custDataLst>
            </p:nvPr>
          </p:nvSpPr>
          <p:spPr>
            <a:xfrm>
              <a:off x="4898548" y="4852427"/>
              <a:ext cx="1076324" cy="1076324"/>
            </a:xfrm>
            <a:prstGeom prst="ellipse">
              <a:avLst/>
            </a:prstGeom>
            <a:solidFill>
              <a:srgbClr val="FFFFFF"/>
            </a:solidFill>
            <a:ln w="3175" cap="flat" cmpd="sng" algn="ctr">
              <a:solidFill>
                <a:srgbClr val="DDDDDD"/>
              </a:solidFill>
              <a:prstDash val="solid"/>
              <a:miter lim="800000"/>
            </a:ln>
            <a:effectLst>
              <a:outerShdw dist="38100" dir="2700000" algn="tl" rotWithShape="0">
                <a:prstClr val="black">
                  <a:alpha val="10000"/>
                </a:prstClr>
              </a:outerShdw>
            </a:effectLst>
          </p:spPr>
          <p:txBody>
            <a:bodyPr rtlCol="0" anchor="ctr">
              <a:normAutofit/>
            </a:bodyPr>
            <a:p>
              <a:pPr algn="ctr"/>
              <a:endParaRPr lang="zh-CN" altLang="en-US" sz="1800">
                <a:ea typeface="黑体" panose="02010609060101010101" charset="-122"/>
              </a:endParaRPr>
            </a:p>
          </p:txBody>
        </p:sp>
        <p:sp>
          <p:nvSpPr>
            <p:cNvPr id="5" name="椭圆 4"/>
            <p:cNvSpPr/>
            <p:nvPr>
              <p:custDataLst>
                <p:tags r:id="rId11"/>
              </p:custDataLst>
            </p:nvPr>
          </p:nvSpPr>
          <p:spPr>
            <a:xfrm>
              <a:off x="4993798" y="4947677"/>
              <a:ext cx="885824" cy="885824"/>
            </a:xfrm>
            <a:prstGeom prst="ellipse">
              <a:avLst/>
            </a:prstGeom>
            <a:solidFill>
              <a:srgbClr val="7E4CBE"/>
            </a:solidFill>
            <a:ln w="12700" cap="flat" cmpd="sng" algn="ctr">
              <a:noFill/>
              <a:prstDash val="solid"/>
              <a:miter lim="800000"/>
            </a:ln>
            <a:effectLst>
              <a:innerShdw dist="76200" dir="13500000">
                <a:prstClr val="black">
                  <a:alpha val="12000"/>
                </a:prstClr>
              </a:innerShdw>
            </a:effectLst>
          </p:spPr>
          <p:txBody>
            <a:bodyPr lIns="0" tIns="0" rIns="0" bIns="0" rtlCol="0" anchor="ctr">
              <a:normAutofit/>
            </a:bodyPr>
            <a:p>
              <a:pPr algn="ctr"/>
              <a:r>
                <a:rPr lang="en-US" altLang="zh-CN" sz="2400" dirty="0">
                  <a:solidFill>
                    <a:sysClr val="window" lastClr="FFFFFF"/>
                  </a:solidFill>
                  <a:ea typeface="黑体" panose="02010609060101010101" charset="-122"/>
                </a:rPr>
                <a:t>0</a:t>
              </a:r>
              <a:r>
                <a:rPr lang="en-US" sz="2400" dirty="0">
                  <a:solidFill>
                    <a:sysClr val="window" lastClr="FFFFFF"/>
                  </a:solidFill>
                  <a:ea typeface="黑体" panose="02010609060101010101" charset="-122"/>
                </a:rPr>
                <a:t>8</a:t>
              </a:r>
              <a:endParaRPr lang="en-US" sz="2400" dirty="0">
                <a:solidFill>
                  <a:sysClr val="window" lastClr="FFFFFF"/>
                </a:solidFill>
                <a:ea typeface="黑体" panose="02010609060101010101" charset="-122"/>
              </a:endParaRPr>
            </a:p>
          </p:txBody>
        </p:sp>
        <p:sp>
          <p:nvSpPr>
            <p:cNvPr id="48" name="矩形 47"/>
            <p:cNvSpPr/>
            <p:nvPr>
              <p:custDataLst>
                <p:tags r:id="rId12"/>
              </p:custDataLst>
            </p:nvPr>
          </p:nvSpPr>
          <p:spPr>
            <a:xfrm>
              <a:off x="6172508" y="5027861"/>
              <a:ext cx="3121319" cy="357933"/>
            </a:xfrm>
            <a:prstGeom prst="rect">
              <a:avLst/>
            </a:prstGeom>
          </p:spPr>
          <p:txBody>
            <a:bodyPr wrap="none" anchor="b" anchorCtr="0">
              <a:normAutofit lnSpcReduction="10000"/>
            </a:bodyPr>
            <a:p>
              <a:pPr algn="l"/>
              <a:r>
                <a:rPr lang="en-US" altLang="zh-CN" sz="2000" b="1" dirty="0">
                  <a:solidFill>
                    <a:srgbClr val="7E4CBE">
                      <a:lumMod val="75000"/>
                    </a:srgbClr>
                  </a:solidFill>
                  <a:latin typeface="Calibri Light" panose="020F0302020204030204" charset="0"/>
                  <a:ea typeface="+mn-ea"/>
                  <a:cs typeface="+mn-ea"/>
                </a:rPr>
                <a:t>（八）及时性</a:t>
              </a:r>
              <a:endParaRPr lang="en-US" altLang="zh-CN" sz="2000" b="1" dirty="0">
                <a:solidFill>
                  <a:srgbClr val="7E4CBE">
                    <a:lumMod val="75000"/>
                  </a:srgbClr>
                </a:solidFill>
                <a:latin typeface="Calibri Light" panose="020F0302020204030204" charset="0"/>
                <a:ea typeface="+mn-ea"/>
                <a:cs typeface="+mn-ea"/>
              </a:endParaRPr>
            </a:p>
          </p:txBody>
        </p:sp>
        <p:sp>
          <p:nvSpPr>
            <p:cNvPr id="49" name="矩形 48"/>
            <p:cNvSpPr/>
            <p:nvPr>
              <p:custDataLst>
                <p:tags r:id="rId13"/>
              </p:custDataLst>
            </p:nvPr>
          </p:nvSpPr>
          <p:spPr>
            <a:xfrm>
              <a:off x="6172508" y="5306908"/>
              <a:ext cx="3555784" cy="1309282"/>
            </a:xfrm>
            <a:prstGeom prst="rect">
              <a:avLst/>
            </a:prstGeom>
          </p:spPr>
          <p:txBody>
            <a:bodyPr wrap="square" anchor="t" anchorCtr="0"/>
            <a:p>
              <a:r>
                <a:rPr lang="en-US" altLang="zh-CN" sz="1800" dirty="0">
                  <a:solidFill>
                    <a:sysClr val="windowText" lastClr="000000">
                      <a:lumMod val="65000"/>
                      <a:lumOff val="35000"/>
                    </a:sysClr>
                  </a:solidFill>
                  <a:ea typeface="黑体" panose="02010609060101010101" charset="-122"/>
                </a:rPr>
                <a:t>及时性要求企业对于已经发生的交易或事项，应当及时进行确认、计量和报告，不得提前或者延后。</a:t>
              </a:r>
              <a:endParaRPr lang="en-US" altLang="zh-CN" sz="1800" dirty="0">
                <a:solidFill>
                  <a:sysClr val="windowText" lastClr="000000">
                    <a:lumMod val="65000"/>
                    <a:lumOff val="35000"/>
                  </a:sysClr>
                </a:solidFill>
                <a:ea typeface="黑体" panose="02010609060101010101" charset="-122"/>
              </a:endParaRPr>
            </a:p>
          </p:txBody>
        </p:sp>
      </p:grpSp>
      <p:grpSp>
        <p:nvGrpSpPr>
          <p:cNvPr id="6" name="组合 5"/>
          <p:cNvGrpSpPr/>
          <p:nvPr>
            <p:custDataLst>
              <p:tags r:id="rId14"/>
            </p:custDataLst>
          </p:nvPr>
        </p:nvGrpSpPr>
        <p:grpSpPr>
          <a:xfrm>
            <a:off x="1082011" y="1423326"/>
            <a:ext cx="4630253" cy="1816735"/>
            <a:chOff x="-85337" y="1906531"/>
            <a:chExt cx="4292689" cy="1684288"/>
          </a:xfrm>
        </p:grpSpPr>
        <p:sp>
          <p:nvSpPr>
            <p:cNvPr id="7" name="椭圆 6"/>
            <p:cNvSpPr/>
            <p:nvPr>
              <p:custDataLst>
                <p:tags r:id="rId15"/>
              </p:custDataLst>
            </p:nvPr>
          </p:nvSpPr>
          <p:spPr>
            <a:xfrm>
              <a:off x="3131028" y="1960073"/>
              <a:ext cx="1076324" cy="1076324"/>
            </a:xfrm>
            <a:prstGeom prst="ellipse">
              <a:avLst/>
            </a:prstGeom>
            <a:solidFill>
              <a:srgbClr val="FFFFFF"/>
            </a:solidFill>
            <a:ln w="3175" cap="flat" cmpd="sng" algn="ctr">
              <a:solidFill>
                <a:srgbClr val="DDDDDD"/>
              </a:solidFill>
              <a:prstDash val="solid"/>
              <a:miter lim="800000"/>
            </a:ln>
            <a:effectLst>
              <a:outerShdw dist="38100" dir="2700000" algn="tl" rotWithShape="0">
                <a:prstClr val="black">
                  <a:alpha val="10000"/>
                </a:prstClr>
              </a:outerShdw>
            </a:effectLst>
          </p:spPr>
          <p:txBody>
            <a:bodyPr rtlCol="0" anchor="ctr">
              <a:normAutofit/>
            </a:bodyPr>
            <a:p>
              <a:pPr algn="ctr"/>
              <a:endParaRPr lang="zh-CN" altLang="en-US" sz="1800">
                <a:ea typeface="黑体" panose="02010609060101010101" charset="-122"/>
              </a:endParaRPr>
            </a:p>
          </p:txBody>
        </p:sp>
        <p:sp>
          <p:nvSpPr>
            <p:cNvPr id="8" name="椭圆 7"/>
            <p:cNvSpPr/>
            <p:nvPr>
              <p:custDataLst>
                <p:tags r:id="rId16"/>
              </p:custDataLst>
            </p:nvPr>
          </p:nvSpPr>
          <p:spPr>
            <a:xfrm>
              <a:off x="3226278" y="2055323"/>
              <a:ext cx="885824" cy="885824"/>
            </a:xfrm>
            <a:prstGeom prst="ellipse">
              <a:avLst/>
            </a:prstGeom>
            <a:solidFill>
              <a:srgbClr val="E34D4D"/>
            </a:solidFill>
            <a:ln w="12700" cap="flat" cmpd="sng" algn="ctr">
              <a:noFill/>
              <a:prstDash val="solid"/>
              <a:miter lim="800000"/>
            </a:ln>
            <a:effectLst>
              <a:innerShdw dist="76200" dir="13500000">
                <a:prstClr val="black">
                  <a:alpha val="12000"/>
                </a:prstClr>
              </a:innerShdw>
            </a:effectLst>
          </p:spPr>
          <p:txBody>
            <a:bodyPr lIns="0" tIns="0" rIns="0" bIns="0" rtlCol="0" anchor="ctr">
              <a:normAutofit/>
            </a:bodyPr>
            <a:p>
              <a:pPr algn="ctr"/>
              <a:r>
                <a:rPr lang="en-US" altLang="zh-CN" sz="2400" dirty="0">
                  <a:solidFill>
                    <a:sysClr val="window" lastClr="FFFFFF"/>
                  </a:solidFill>
                  <a:ea typeface="黑体" panose="02010609060101010101" charset="-122"/>
                </a:rPr>
                <a:t>05</a:t>
              </a:r>
              <a:endParaRPr lang="zh-CN" altLang="en-US" sz="2400" dirty="0">
                <a:solidFill>
                  <a:sysClr val="window" lastClr="FFFFFF"/>
                </a:solidFill>
                <a:ea typeface="黑体" panose="02010609060101010101" charset="-122"/>
              </a:endParaRPr>
            </a:p>
          </p:txBody>
        </p:sp>
        <p:sp>
          <p:nvSpPr>
            <p:cNvPr id="51" name="矩形 50"/>
            <p:cNvSpPr/>
            <p:nvPr>
              <p:custDataLst>
                <p:tags r:id="rId17"/>
              </p:custDataLst>
            </p:nvPr>
          </p:nvSpPr>
          <p:spPr>
            <a:xfrm>
              <a:off x="-85337" y="1906531"/>
              <a:ext cx="3121115" cy="621613"/>
            </a:xfrm>
            <a:prstGeom prst="rect">
              <a:avLst/>
            </a:prstGeom>
          </p:spPr>
          <p:txBody>
            <a:bodyPr wrap="none" anchor="b" anchorCtr="0">
              <a:normAutofit/>
            </a:bodyPr>
            <a:p>
              <a:pPr algn="l"/>
              <a:r>
                <a:rPr lang="en-US" altLang="zh-CN" sz="2000" b="1" dirty="0">
                  <a:solidFill>
                    <a:srgbClr val="E34D4D">
                      <a:lumMod val="75000"/>
                    </a:srgbClr>
                  </a:solidFill>
                  <a:latin typeface="Calibri Light" panose="020F0302020204030204" charset="0"/>
                  <a:ea typeface="+mn-ea"/>
                  <a:cs typeface="+mn-ea"/>
                </a:rPr>
                <a:t>（五）实质重于形式</a:t>
              </a:r>
              <a:endParaRPr lang="en-US" altLang="zh-CN" sz="2000" b="1" dirty="0">
                <a:solidFill>
                  <a:srgbClr val="E34D4D">
                    <a:lumMod val="75000"/>
                  </a:srgbClr>
                </a:solidFill>
                <a:latin typeface="Calibri Light" panose="020F0302020204030204" charset="0"/>
                <a:ea typeface="+mn-ea"/>
                <a:cs typeface="+mn-ea"/>
              </a:endParaRPr>
            </a:p>
          </p:txBody>
        </p:sp>
        <p:sp>
          <p:nvSpPr>
            <p:cNvPr id="52" name="矩形 51"/>
            <p:cNvSpPr/>
            <p:nvPr>
              <p:custDataLst>
                <p:tags r:id="rId18"/>
              </p:custDataLst>
            </p:nvPr>
          </p:nvSpPr>
          <p:spPr>
            <a:xfrm>
              <a:off x="-85337" y="2528205"/>
              <a:ext cx="3319124" cy="1062614"/>
            </a:xfrm>
            <a:prstGeom prst="rect">
              <a:avLst/>
            </a:prstGeom>
          </p:spPr>
          <p:txBody>
            <a:bodyPr wrap="square" anchor="t" anchorCtr="0"/>
            <a:p>
              <a:pPr algn="l"/>
              <a:r>
                <a:rPr sz="1800" dirty="0">
                  <a:solidFill>
                    <a:sysClr val="windowText" lastClr="000000">
                      <a:lumMod val="65000"/>
                      <a:lumOff val="35000"/>
                    </a:sysClr>
                  </a:solidFill>
                  <a:ea typeface="黑体" panose="02010609060101010101" charset="-122"/>
                </a:rPr>
                <a:t>实质重于形式要求企业应当按照交易或事项的经济实质进行会计确认、计量和报告，不仅仅以交易或事项的法律形式为依据。</a:t>
              </a:r>
              <a:endParaRPr sz="1800" dirty="0">
                <a:solidFill>
                  <a:sysClr val="windowText" lastClr="000000">
                    <a:lumMod val="65000"/>
                    <a:lumOff val="35000"/>
                  </a:sysClr>
                </a:solidFill>
                <a:ea typeface="黑体" panose="02010609060101010101" charset="-122"/>
              </a:endParaRPr>
            </a:p>
          </p:txBody>
        </p:sp>
      </p:grpSp>
      <p:grpSp>
        <p:nvGrpSpPr>
          <p:cNvPr id="57" name="组合 56"/>
          <p:cNvGrpSpPr/>
          <p:nvPr>
            <p:custDataLst>
              <p:tags r:id="rId19"/>
            </p:custDataLst>
          </p:nvPr>
        </p:nvGrpSpPr>
        <p:grpSpPr>
          <a:xfrm>
            <a:off x="1082011" y="3557516"/>
            <a:ext cx="4638472" cy="2204085"/>
            <a:chOff x="-85337" y="3885129"/>
            <a:chExt cx="4300309" cy="2043399"/>
          </a:xfrm>
        </p:grpSpPr>
        <p:sp>
          <p:nvSpPr>
            <p:cNvPr id="9" name="椭圆 8"/>
            <p:cNvSpPr/>
            <p:nvPr>
              <p:custDataLst>
                <p:tags r:id="rId20"/>
              </p:custDataLst>
            </p:nvPr>
          </p:nvSpPr>
          <p:spPr>
            <a:xfrm flipH="1">
              <a:off x="3138648" y="3888309"/>
              <a:ext cx="1076324" cy="1076324"/>
            </a:xfrm>
            <a:prstGeom prst="ellipse">
              <a:avLst/>
            </a:prstGeom>
            <a:solidFill>
              <a:srgbClr val="FFFFFF"/>
            </a:solidFill>
            <a:ln w="3175" cap="flat" cmpd="sng" algn="ctr">
              <a:solidFill>
                <a:srgbClr val="DDDDDD"/>
              </a:solidFill>
              <a:prstDash val="solid"/>
              <a:miter lim="800000"/>
            </a:ln>
            <a:effectLst>
              <a:outerShdw dist="38100" dir="2700000" algn="tl" rotWithShape="0">
                <a:prstClr val="black">
                  <a:alpha val="10000"/>
                </a:prstClr>
              </a:outerShdw>
            </a:effectLst>
          </p:spPr>
          <p:txBody>
            <a:bodyPr rtlCol="0" anchor="ctr">
              <a:normAutofit/>
            </a:bodyPr>
            <a:p>
              <a:pPr algn="ctr"/>
              <a:endParaRPr lang="zh-CN" altLang="en-US" sz="1800">
                <a:ea typeface="黑体" panose="02010609060101010101" charset="-122"/>
              </a:endParaRPr>
            </a:p>
          </p:txBody>
        </p:sp>
        <p:sp>
          <p:nvSpPr>
            <p:cNvPr id="10" name="椭圆 9"/>
            <p:cNvSpPr/>
            <p:nvPr>
              <p:custDataLst>
                <p:tags r:id="rId21"/>
              </p:custDataLst>
            </p:nvPr>
          </p:nvSpPr>
          <p:spPr>
            <a:xfrm>
              <a:off x="3233898" y="3983559"/>
              <a:ext cx="885824" cy="885824"/>
            </a:xfrm>
            <a:prstGeom prst="ellipse">
              <a:avLst/>
            </a:prstGeom>
            <a:solidFill>
              <a:srgbClr val="A84FAE"/>
            </a:solidFill>
            <a:ln w="12700" cap="flat" cmpd="sng" algn="ctr">
              <a:noFill/>
              <a:prstDash val="solid"/>
              <a:miter lim="800000"/>
            </a:ln>
            <a:effectLst>
              <a:innerShdw dist="76200" dir="13500000">
                <a:prstClr val="black">
                  <a:alpha val="12000"/>
                </a:prstClr>
              </a:innerShdw>
            </a:effectLst>
          </p:spPr>
          <p:txBody>
            <a:bodyPr lIns="0" tIns="0" rIns="0" bIns="0" rtlCol="0" anchor="ctr">
              <a:normAutofit/>
            </a:bodyPr>
            <a:p>
              <a:pPr algn="ctr"/>
              <a:r>
                <a:rPr lang="en-US" altLang="zh-CN" sz="2400" dirty="0">
                  <a:solidFill>
                    <a:sysClr val="window" lastClr="FFFFFF"/>
                  </a:solidFill>
                  <a:ea typeface="黑体" panose="02010609060101010101" charset="-122"/>
                </a:rPr>
                <a:t>0</a:t>
              </a:r>
              <a:r>
                <a:rPr lang="en-US" sz="2400" dirty="0">
                  <a:solidFill>
                    <a:sysClr val="window" lastClr="FFFFFF"/>
                  </a:solidFill>
                  <a:ea typeface="黑体" panose="02010609060101010101" charset="-122"/>
                </a:rPr>
                <a:t>7</a:t>
              </a:r>
              <a:endParaRPr lang="en-US" sz="2400" dirty="0">
                <a:solidFill>
                  <a:sysClr val="window" lastClr="FFFFFF"/>
                </a:solidFill>
                <a:ea typeface="黑体" panose="02010609060101010101" charset="-122"/>
              </a:endParaRPr>
            </a:p>
          </p:txBody>
        </p:sp>
        <p:sp>
          <p:nvSpPr>
            <p:cNvPr id="11" name="矩形 10"/>
            <p:cNvSpPr/>
            <p:nvPr>
              <p:custDataLst>
                <p:tags r:id="rId22"/>
              </p:custDataLst>
            </p:nvPr>
          </p:nvSpPr>
          <p:spPr>
            <a:xfrm>
              <a:off x="-85337" y="3885129"/>
              <a:ext cx="3121115" cy="621613"/>
            </a:xfrm>
            <a:prstGeom prst="rect">
              <a:avLst/>
            </a:prstGeom>
          </p:spPr>
          <p:txBody>
            <a:bodyPr wrap="none" anchor="b" anchorCtr="0">
              <a:normAutofit/>
            </a:bodyPr>
            <a:p>
              <a:pPr algn="l"/>
              <a:r>
                <a:rPr lang="en-US" altLang="zh-CN" sz="2000" b="1" dirty="0">
                  <a:solidFill>
                    <a:srgbClr val="A84FAE">
                      <a:lumMod val="75000"/>
                    </a:srgbClr>
                  </a:solidFill>
                  <a:latin typeface="Calibri Light" panose="020F0302020204030204" charset="0"/>
                  <a:ea typeface="+mn-ea"/>
                  <a:cs typeface="+mn-ea"/>
                </a:rPr>
                <a:t>（七）谨慎性</a:t>
              </a:r>
              <a:endParaRPr lang="en-US" altLang="zh-CN" sz="2000" b="1" dirty="0">
                <a:solidFill>
                  <a:srgbClr val="A84FAE">
                    <a:lumMod val="75000"/>
                  </a:srgbClr>
                </a:solidFill>
                <a:latin typeface="Calibri Light" panose="020F0302020204030204" charset="0"/>
                <a:ea typeface="+mn-ea"/>
                <a:cs typeface="+mn-ea"/>
              </a:endParaRPr>
            </a:p>
          </p:txBody>
        </p:sp>
        <p:sp>
          <p:nvSpPr>
            <p:cNvPr id="12" name="矩形 11"/>
            <p:cNvSpPr/>
            <p:nvPr>
              <p:custDataLst>
                <p:tags r:id="rId23"/>
              </p:custDataLst>
            </p:nvPr>
          </p:nvSpPr>
          <p:spPr>
            <a:xfrm>
              <a:off x="-85337" y="4506803"/>
              <a:ext cx="3311471" cy="1421725"/>
            </a:xfrm>
            <a:prstGeom prst="rect">
              <a:avLst/>
            </a:prstGeom>
          </p:spPr>
          <p:txBody>
            <a:bodyPr wrap="square" anchor="t" anchorCtr="0"/>
            <a:p>
              <a:pPr algn="l"/>
              <a:r>
                <a:rPr lang="en-US" altLang="zh-CN" sz="1800" dirty="0">
                  <a:solidFill>
                    <a:sysClr val="windowText" lastClr="000000">
                      <a:lumMod val="65000"/>
                      <a:lumOff val="35000"/>
                    </a:sysClr>
                  </a:solidFill>
                  <a:ea typeface="黑体" panose="02010609060101010101" charset="-122"/>
                </a:rPr>
                <a:t>谨慎性要求企业对交易或事项进行会计确认、计量和报告时应当保持应有的谨慎，不应高估资产或者收益、低估负债或者费用。</a:t>
              </a:r>
              <a:endParaRPr lang="en-US" altLang="zh-CN" sz="1800" dirty="0">
                <a:solidFill>
                  <a:sysClr val="windowText" lastClr="000000">
                    <a:lumMod val="65000"/>
                    <a:lumOff val="35000"/>
                  </a:sysClr>
                </a:solidFill>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485775" y="2088515"/>
            <a:ext cx="5605780" cy="3830955"/>
          </a:xfrm>
          <a:prstGeom prst="rect">
            <a:avLst/>
          </a:prstGeom>
          <a:noFill/>
        </p:spPr>
        <p:txBody>
          <a:bodyPr wrap="square" rtlCol="0">
            <a:spAutoFit/>
          </a:bodyPr>
          <a:lstStyle/>
          <a:p>
            <a:pPr algn="just" eaLnBrk="1" latinLnBrk="0" hangingPunct="1">
              <a:lnSpc>
                <a:spcPct val="150000"/>
              </a:lnSpc>
            </a:pPr>
            <a:r>
              <a:rPr sz="1800" dirty="0">
                <a:solidFill>
                  <a:schemeClr val="tx1">
                    <a:lumMod val="65000"/>
                    <a:lumOff val="35000"/>
                  </a:schemeClr>
                </a:solidFill>
                <a:latin typeface="+mn-ea"/>
                <a:ea typeface="+mn-ea"/>
              </a:rPr>
              <a:t>权责发生制是指企业应按收入的权利和支出的义务是否属于本期来确认收入和费用的入账时间，按权利和责任是否发生来确认收入和费用的归属期，而不是按款项的收支是否在本期发生来确认收入和费用。</a:t>
            </a:r>
            <a:endParaRPr sz="1800" dirty="0">
              <a:solidFill>
                <a:schemeClr val="tx1">
                  <a:lumMod val="65000"/>
                  <a:lumOff val="35000"/>
                </a:schemeClr>
              </a:solidFill>
              <a:latin typeface="+mn-ea"/>
              <a:ea typeface="+mn-ea"/>
            </a:endParaRPr>
          </a:p>
          <a:p>
            <a:pPr algn="just" eaLnBrk="1" latinLnBrk="0" hangingPunct="1">
              <a:lnSpc>
                <a:spcPct val="150000"/>
              </a:lnSpc>
            </a:pPr>
            <a:r>
              <a:rPr sz="1800" dirty="0">
                <a:solidFill>
                  <a:schemeClr val="tx1">
                    <a:lumMod val="65000"/>
                    <a:lumOff val="35000"/>
                  </a:schemeClr>
                </a:solidFill>
                <a:latin typeface="+mn-ea"/>
                <a:ea typeface="+mn-ea"/>
              </a:rPr>
              <a:t>具体地说，凡本期已经实现的收入和已经发生或应当负担的费用，不论款项是否收付，都应作为本期的收入和费用入账；否则，即使款项已在本期收付，也不作为本期的收入和费用处理。企业应当以权责发生制为基础进行会计确认、计量和报告。</a:t>
            </a:r>
            <a:endParaRPr sz="1800" dirty="0">
              <a:solidFill>
                <a:schemeClr val="tx1">
                  <a:lumMod val="65000"/>
                  <a:lumOff val="35000"/>
                </a:schemeClr>
              </a:solidFill>
              <a:latin typeface="+mn-ea"/>
              <a:ea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三、权责发生制</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6557645" y="2216785"/>
            <a:ext cx="5000625" cy="37026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6220" y="1163955"/>
            <a:ext cx="921385" cy="4161790"/>
          </a:xfrm>
          <a:prstGeom prst="rect">
            <a:avLst/>
          </a:prstGeom>
          <a:noFill/>
        </p:spPr>
        <p:txBody>
          <a:bodyPr vert="eaVert" wrap="square" rtlCol="0" anchor="t" anchorCtr="0">
            <a:spAutoFit/>
          </a:bodyPr>
          <a:p>
            <a:pPr algn="ctr"/>
            <a:r>
              <a:rPr lang="zh-CN" altLang="en-US" sz="4800" dirty="0">
                <a:solidFill>
                  <a:schemeClr val="tx2"/>
                </a:solidFill>
                <a:latin typeface="黑体" panose="02010609060101010101" charset="-122"/>
                <a:ea typeface="黑体" panose="02010609060101010101" charset="-122"/>
                <a:sym typeface="+mn-ea"/>
              </a:rPr>
              <a:t>会计职业认知</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593965" y="1862455"/>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任务三</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528320" y="2061210"/>
            <a:ext cx="6160770" cy="3415030"/>
          </a:xfrm>
          <a:prstGeom prst="rect">
            <a:avLst/>
          </a:prstGeom>
          <a:noFill/>
        </p:spPr>
        <p:txBody>
          <a:bodyPr wrap="square" rtlCol="0">
            <a:spAutoFit/>
          </a:bodyPr>
          <a:lstStyle/>
          <a:p>
            <a:pPr algn="just" eaLnBrk="1" latinLnBrk="0" hangingPunct="1">
              <a:lnSpc>
                <a:spcPct val="150000"/>
              </a:lnSpc>
            </a:pPr>
            <a:r>
              <a:rPr sz="1800" dirty="0">
                <a:solidFill>
                  <a:schemeClr val="tx1">
                    <a:lumMod val="65000"/>
                    <a:lumOff val="35000"/>
                  </a:schemeClr>
                </a:solidFill>
                <a:latin typeface="+mn-ea"/>
                <a:ea typeface="+mn-ea"/>
              </a:rPr>
              <a:t>会计机构，是指单位内部所设置的专门办理会计事项的机构。《会计法》第三十六条明确规定：各单位应当根据会计业务的需要，设置会计机构，或者在有关机构中设置会计人员并指定会计主管人员；不具备设置条件的，应当委托经批准设立从事会计代理记账业务的中介机构代理记账。</a:t>
            </a:r>
            <a:endParaRPr sz="1800" dirty="0">
              <a:solidFill>
                <a:schemeClr val="tx1">
                  <a:lumMod val="65000"/>
                  <a:lumOff val="35000"/>
                </a:schemeClr>
              </a:solidFill>
              <a:latin typeface="+mn-ea"/>
              <a:ea typeface="+mn-ea"/>
            </a:endParaRPr>
          </a:p>
          <a:p>
            <a:pPr algn="just" eaLnBrk="1" latinLnBrk="0" hangingPunct="1">
              <a:lnSpc>
                <a:spcPct val="150000"/>
              </a:lnSpc>
            </a:pPr>
            <a:r>
              <a:rPr sz="1800" dirty="0">
                <a:solidFill>
                  <a:schemeClr val="tx1">
                    <a:lumMod val="65000"/>
                    <a:lumOff val="35000"/>
                  </a:schemeClr>
                </a:solidFill>
                <a:latin typeface="+mn-ea"/>
                <a:ea typeface="+mn-ea"/>
              </a:rPr>
              <a:t>设置会计机构，要与企业管理体制和企业组织结构相适应。一般而言，除了那些规模小、业务简单而不需要设立专门会计机构的单位外，所有的企业单位都必须设置会计机构。</a:t>
            </a:r>
            <a:endParaRPr sz="1800" dirty="0">
              <a:solidFill>
                <a:schemeClr val="tx1">
                  <a:lumMod val="65000"/>
                  <a:lumOff val="35000"/>
                </a:schemeClr>
              </a:solidFill>
              <a:latin typeface="+mn-ea"/>
              <a:ea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一、会计机构</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6902450" y="2155190"/>
            <a:ext cx="4792980" cy="3320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5608320" y="1250315"/>
            <a:ext cx="6160770" cy="4661535"/>
          </a:xfrm>
          <a:prstGeom prst="rect">
            <a:avLst/>
          </a:prstGeom>
          <a:noFill/>
        </p:spPr>
        <p:txBody>
          <a:bodyPr wrap="square" rtlCol="0">
            <a:spAutoFit/>
          </a:bodyPr>
          <a:lstStyle/>
          <a:p>
            <a:pPr algn="just" eaLnBrk="1" latinLnBrk="0" hangingPunct="1">
              <a:lnSpc>
                <a:spcPct val="150000"/>
              </a:lnSpc>
            </a:pPr>
            <a:r>
              <a:rPr sz="1800" dirty="0">
                <a:solidFill>
                  <a:schemeClr val="tx1">
                    <a:lumMod val="65000"/>
                    <a:lumOff val="35000"/>
                  </a:schemeClr>
                </a:solidFill>
                <a:latin typeface="+mn-ea"/>
                <a:ea typeface="+mn-ea"/>
              </a:rPr>
              <a:t>会计工作岗位，是指一个单位会计机构内部根据业务分工而设置的职能岗位。在会计机构内部设置会计工作岗位，有利于明确分工和确定岗位职责，提高会计工作效率和质量；有利于会计工作的程序化和规范化；还有利于强化会计管理职</a:t>
            </a:r>
            <a:endParaRPr sz="1800" dirty="0">
              <a:solidFill>
                <a:schemeClr val="tx1">
                  <a:lumMod val="65000"/>
                  <a:lumOff val="35000"/>
                </a:schemeClr>
              </a:solidFill>
              <a:latin typeface="+mn-ea"/>
              <a:ea typeface="+mn-ea"/>
            </a:endParaRPr>
          </a:p>
          <a:p>
            <a:pPr algn="just" eaLnBrk="1" latinLnBrk="0" hangingPunct="1">
              <a:lnSpc>
                <a:spcPct val="150000"/>
              </a:lnSpc>
            </a:pPr>
            <a:r>
              <a:rPr sz="1800" dirty="0">
                <a:solidFill>
                  <a:schemeClr val="tx1">
                    <a:lumMod val="65000"/>
                    <a:lumOff val="35000"/>
                  </a:schemeClr>
                </a:solidFill>
                <a:latin typeface="+mn-ea"/>
                <a:ea typeface="+mn-ea"/>
              </a:rPr>
              <a:t>能，提高会计工作的作用。企业设置的会计工作岗位可以有：总会计师（或行使总会计师职权）岗位，会计机构负责人（或会计主管人员）岗位，出纳岗位，稽核岗位，资本、基金核算岗位，收入、支出、债权债务核算岗位，工资核算、成本费用核算、财务成果核算岗位，财产物资的收发、增减核算岗位，总账岗位，对外财务会计报告编制岗位，会计电算化岗位和会计档案管理岗位。</a:t>
            </a:r>
            <a:endParaRPr sz="1800" dirty="0">
              <a:solidFill>
                <a:schemeClr val="tx1">
                  <a:lumMod val="65000"/>
                  <a:lumOff val="35000"/>
                </a:schemeClr>
              </a:solidFill>
              <a:latin typeface="+mn-ea"/>
              <a:ea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二、会计工作岗位</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329565" y="1543050"/>
            <a:ext cx="5103495" cy="3773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6872" y="205760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4" name="Rectangle 44"/>
          <p:cNvSpPr>
            <a:spLocks noChangeArrowheads="1"/>
          </p:cNvSpPr>
          <p:nvPr/>
        </p:nvSpPr>
        <p:spPr bwMode="auto">
          <a:xfrm>
            <a:off x="356870" y="1517015"/>
            <a:ext cx="3063875" cy="263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（一）从学生到职业人</a:t>
            </a:r>
            <a:endParaRPr lang="zh-CN" altLang="en-US" sz="24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buClrTx/>
              <a:buSzTx/>
              <a:buFontTx/>
            </a:pPr>
            <a:r>
              <a:rPr lang="zh-CN" altLang="en-US" sz="1600" dirty="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rPr>
              <a:t>毕业后前三年的时间，着重放在基础工作的夯实上。全面、扎实地做好本职工作，认真研究本行业的特点，养成良好的学习、工作和生活习惯；学会有效地沟通，培养自己的职业人意识。</a:t>
            </a:r>
            <a:endParaRPr lang="zh-CN" altLang="en-US" sz="1600" dirty="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7" name="Rectangle 47"/>
          <p:cNvSpPr>
            <a:spLocks noChangeArrowheads="1"/>
          </p:cNvSpPr>
          <p:nvPr/>
        </p:nvSpPr>
        <p:spPr bwMode="auto">
          <a:xfrm>
            <a:off x="7391400" y="1148080"/>
            <a:ext cx="440055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（二）从普通会计到财务经理</a:t>
            </a:r>
            <a:r>
              <a:rPr lang="zh-CN" altLang="en-US" sz="1600" dirty="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rPr>
              <a:t> </a:t>
            </a:r>
            <a:endParaRPr lang="zh-CN" altLang="en-US" sz="1600" dirty="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a:p>
            <a:pPr lvl="0" algn="l">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rPr>
              <a:t>财务经理是专业性较强的工作。财务经理不但要有丰富的专业知识，还要懂得代理记账的业务，熟悉企业全面的经营管理工作，并积极介入企业各项决策。做一个现代的财务经理必须掌握更全面的知识：基本的理财能力、沟通能力、领导能力、财务决策能力、协作能力、时间管理能力、创新能力、学习总结能力等。</a:t>
            </a:r>
            <a:endParaRPr lang="zh-CN" altLang="en-US" sz="1600" dirty="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8" name="Rectangle 48"/>
          <p:cNvSpPr>
            <a:spLocks noChangeArrowheads="1"/>
          </p:cNvSpPr>
          <p:nvPr/>
        </p:nvSpPr>
        <p:spPr bwMode="auto">
          <a:xfrm>
            <a:off x="4413250" y="4545330"/>
            <a:ext cx="6736080"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（三）从财务经理到财务总监</a:t>
            </a:r>
            <a:endPar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buClrTx/>
              <a:buSzTx/>
              <a:buFontTx/>
            </a:pPr>
            <a:r>
              <a:rPr lang="zh-CN" altLang="en-US" sz="1600" dirty="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rPr>
              <a:t>财务总监作为财务领域的高层次人才，必须具备管理和领导财务工作的能力。这些能力可以体现为：财务组织建设能力、企业内控建设能力、筹措资金能力、投资分析决策和管理能力、税务筹划能力、财务预算能力、成本费用控制能力、分析能力、财务外事能力、财务预警能力和社会资源能力。</a:t>
            </a:r>
            <a:endParaRPr lang="zh-CN" altLang="en-US" sz="1600" dirty="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25" name="文本框 2"/>
          <p:cNvSpPr txBox="1"/>
          <p:nvPr/>
        </p:nvSpPr>
        <p:spPr>
          <a:xfrm>
            <a:off x="885825" y="599440"/>
            <a:ext cx="50330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三、会计职业规划</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黑体" panose="02010609060101010101" charset="-122"/>
                <a:ea typeface="黑体" panose="02010609060101010101" charset="-122"/>
              </a:rPr>
              <a:t>谢谢观看</a:t>
            </a:r>
            <a:endParaRPr lang="zh-CN" altLang="en-US" sz="6000" spc="600" dirty="0" smtClean="0">
              <a:ln w="28575">
                <a:noFill/>
              </a:ln>
              <a:solidFill>
                <a:schemeClr val="tx2"/>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71780" y="2104390"/>
            <a:ext cx="5260975" cy="2306955"/>
          </a:xfrm>
          <a:prstGeom prst="rect">
            <a:avLst/>
          </a:prstGeom>
          <a:noFill/>
        </p:spPr>
        <p:txBody>
          <a:bodyPr wrap="square" rtlCol="0">
            <a:spAutoFit/>
          </a:bodyPr>
          <a:p>
            <a:r>
              <a:rPr lang="zh-CN" sz="4800" spc="600" dirty="0" smtClean="0">
                <a:ln w="28575">
                  <a:noFill/>
                </a:ln>
                <a:solidFill>
                  <a:schemeClr val="tx2"/>
                </a:solidFill>
                <a:latin typeface="黑体" panose="02010609060101010101" charset="-122"/>
                <a:ea typeface="黑体" panose="02010609060101010101" charset="-122"/>
              </a:rPr>
              <a:t>项目一 </a:t>
            </a:r>
            <a:endParaRPr lang="zh-CN" sz="4800" spc="600" dirty="0" smtClean="0">
              <a:ln w="28575">
                <a:noFill/>
              </a:ln>
              <a:solidFill>
                <a:schemeClr val="tx2"/>
              </a:solidFill>
              <a:latin typeface="黑体" panose="02010609060101010101" charset="-122"/>
              <a:ea typeface="黑体" panose="02010609060101010101" charset="-122"/>
            </a:endParaRPr>
          </a:p>
          <a:p>
            <a:r>
              <a:rPr lang="zh-CN" sz="4800" spc="600" dirty="0" smtClean="0">
                <a:ln w="28575">
                  <a:noFill/>
                </a:ln>
                <a:solidFill>
                  <a:schemeClr val="tx2"/>
                </a:solidFill>
                <a:latin typeface="黑体" panose="02010609060101010101" charset="-122"/>
                <a:ea typeface="黑体" panose="02010609060101010101" charset="-122"/>
              </a:rPr>
              <a:t>会计与会计职业认知</a:t>
            </a:r>
            <a:endParaRPr lang="zh-CN" sz="4800" spc="600" dirty="0" smtClean="0">
              <a:ln w="28575">
                <a:noFill/>
              </a:ln>
              <a:solidFill>
                <a:schemeClr val="tx2"/>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6" name="KSO_Shape"/>
          <p:cNvSpPr/>
          <p:nvPr>
            <p:custDataLst>
              <p:tags r:id="rId1"/>
            </p:custDataLst>
          </p:nvPr>
        </p:nvSpPr>
        <p:spPr>
          <a:xfrm>
            <a:off x="5299692" y="2212906"/>
            <a:ext cx="212718" cy="212718"/>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27CED7"/>
          </a:solidFill>
          <a:ln w="12700" cap="flat" cmpd="sng" algn="ctr">
            <a:noFill/>
            <a:prstDash val="solid"/>
            <a:miter lim="800000"/>
          </a:ln>
          <a:effectLst/>
        </p:spPr>
        <p:txBody>
          <a:bodyPr anchor="ctr">
            <a:normAutofit fontScale="42500" lnSpcReduction="20000"/>
            <a:scene3d>
              <a:camera prst="orthographicFront"/>
              <a:lightRig rig="threePt" dir="t"/>
            </a:scene3d>
            <a:sp3d contourW="12700">
              <a:contourClr>
                <a:srgbClr val="FFFFFF"/>
              </a:contourClr>
            </a:sp3d>
          </a:bodyPr>
          <a:p>
            <a:pPr algn="ctr">
              <a:defRPr/>
            </a:pPr>
            <a:endParaRPr lang="zh-CN" altLang="en-US">
              <a:solidFill>
                <a:sysClr val="window" lastClr="FFFFFF"/>
              </a:solidFill>
            </a:endParaRPr>
          </a:p>
        </p:txBody>
      </p:sp>
      <p:grpSp>
        <p:nvGrpSpPr>
          <p:cNvPr id="12" name="组合 11"/>
          <p:cNvGrpSpPr/>
          <p:nvPr/>
        </p:nvGrpSpPr>
        <p:grpSpPr>
          <a:xfrm>
            <a:off x="2990215" y="1745615"/>
            <a:ext cx="2174240" cy="4220845"/>
            <a:chOff x="4709" y="2749"/>
            <a:chExt cx="3424" cy="6647"/>
          </a:xfrm>
        </p:grpSpPr>
        <p:sp>
          <p:nvSpPr>
            <p:cNvPr id="3" name="椭圆 2"/>
            <p:cNvSpPr/>
            <p:nvPr>
              <p:custDataLst>
                <p:tags r:id="rId2"/>
              </p:custDataLst>
            </p:nvPr>
          </p:nvSpPr>
          <p:spPr>
            <a:xfrm>
              <a:off x="5517" y="2749"/>
              <a:ext cx="1807" cy="1807"/>
            </a:xfrm>
            <a:prstGeom prst="ellipse">
              <a:avLst/>
            </a:prstGeom>
            <a:gradFill flip="none" rotWithShape="1">
              <a:gsLst>
                <a:gs pos="0">
                  <a:srgbClr val="49C782">
                    <a:lumMod val="60000"/>
                    <a:lumOff val="40000"/>
                  </a:srgbClr>
                </a:gs>
                <a:gs pos="100000">
                  <a:srgbClr val="49C782">
                    <a:lumMod val="75000"/>
                  </a:srgbClr>
                </a:gs>
              </a:gsLst>
              <a:path path="circle">
                <a:fillToRect l="50000" t="50000" r="50000" b="50000"/>
              </a:path>
              <a:tileRect/>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知识</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8" name="文本框 7"/>
            <p:cNvSpPr txBox="1"/>
            <p:nvPr>
              <p:custDataLst>
                <p:tags r:id="rId3"/>
              </p:custDataLst>
            </p:nvPr>
          </p:nvSpPr>
          <p:spPr>
            <a:xfrm>
              <a:off x="4709" y="4986"/>
              <a:ext cx="3424" cy="4410"/>
            </a:xfrm>
            <a:prstGeom prst="rect">
              <a:avLst/>
            </a:prstGeom>
            <a:noFill/>
          </p:spPr>
          <p:txBody>
            <a:bodyPr wrap="square" lIns="0" tIns="0" rIns="0" bIns="0" rtlCol="0" anchor="t" anchorCtr="0">
              <a:normAutofit/>
            </a:bodyPr>
            <a:p>
              <a:pPr algn="just">
                <a:lnSpc>
                  <a:spcPct val="130000"/>
                </a:lnSpc>
              </a:pPr>
              <a:r>
                <a:rPr lang="zh-CN" altLang="en-US" dirty="0">
                  <a:solidFill>
                    <a:sysClr val="windowText" lastClr="000000">
                      <a:lumMod val="65000"/>
                      <a:lumOff val="35000"/>
                    </a:sysClr>
                  </a:solidFill>
                  <a:latin typeface="微软雅黑" panose="020B0503020204020204" charset="-122"/>
                  <a:ea typeface="微软雅黑" panose="020B0503020204020204" charset="-122"/>
                </a:rPr>
                <a:t>理解会计的基本概念、会计的对象和会计目标；掌握会计的基本职能、会计假设和会计信息的质量要求。</a:t>
              </a:r>
              <a:endParaRPr lang="zh-CN" altLang="en-US" dirty="0">
                <a:solidFill>
                  <a:sysClr val="windowText" lastClr="000000">
                    <a:lumMod val="65000"/>
                    <a:lumOff val="35000"/>
                  </a:sysClr>
                </a:solidFill>
                <a:latin typeface="微软雅黑" panose="020B0503020204020204" charset="-122"/>
                <a:ea typeface="微软雅黑" panose="020B0503020204020204" charset="-122"/>
              </a:endParaRPr>
            </a:p>
          </p:txBody>
        </p:sp>
      </p:grpSp>
      <p:sp>
        <p:nvSpPr>
          <p:cNvPr id="26" name="KSO_Shape"/>
          <p:cNvSpPr/>
          <p:nvPr>
            <p:custDataLst>
              <p:tags r:id="rId4"/>
            </p:custDataLst>
          </p:nvPr>
        </p:nvSpPr>
        <p:spPr>
          <a:xfrm>
            <a:off x="7957363" y="2212906"/>
            <a:ext cx="212718" cy="212718"/>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27CED7"/>
          </a:solidFill>
          <a:ln w="12700" cap="flat" cmpd="sng" algn="ctr">
            <a:noFill/>
            <a:prstDash val="solid"/>
            <a:miter lim="800000"/>
          </a:ln>
          <a:effectLst/>
        </p:spPr>
        <p:txBody>
          <a:bodyPr anchor="ctr">
            <a:normAutofit fontScale="42500" lnSpcReduction="20000"/>
            <a:scene3d>
              <a:camera prst="orthographicFront"/>
              <a:lightRig rig="threePt" dir="t"/>
            </a:scene3d>
            <a:sp3d contourW="12700">
              <a:contourClr>
                <a:srgbClr val="FFFFFF"/>
              </a:contourClr>
            </a:sp3d>
          </a:bodyPr>
          <a:p>
            <a:pPr algn="ctr">
              <a:defRPr/>
            </a:pPr>
            <a:endParaRPr lang="zh-CN" altLang="en-US">
              <a:solidFill>
                <a:sysClr val="window" lastClr="FFFFFF"/>
              </a:solidFill>
            </a:endParaRPr>
          </a:p>
        </p:txBody>
      </p:sp>
      <p:grpSp>
        <p:nvGrpSpPr>
          <p:cNvPr id="13" name="组合 12"/>
          <p:cNvGrpSpPr/>
          <p:nvPr/>
        </p:nvGrpSpPr>
        <p:grpSpPr>
          <a:xfrm>
            <a:off x="5621655" y="1703070"/>
            <a:ext cx="2174240" cy="4221480"/>
            <a:chOff x="8853" y="2682"/>
            <a:chExt cx="3424" cy="6648"/>
          </a:xfrm>
        </p:grpSpPr>
        <p:sp>
          <p:nvSpPr>
            <p:cNvPr id="28" name="椭圆 27"/>
            <p:cNvSpPr/>
            <p:nvPr>
              <p:custDataLst>
                <p:tags r:id="rId5"/>
              </p:custDataLst>
            </p:nvPr>
          </p:nvSpPr>
          <p:spPr>
            <a:xfrm>
              <a:off x="9662" y="2682"/>
              <a:ext cx="1807" cy="1807"/>
            </a:xfrm>
            <a:prstGeom prst="ellipse">
              <a:avLst/>
            </a:prstGeom>
            <a:gradFill flip="none" rotWithShape="1">
              <a:gsLst>
                <a:gs pos="0">
                  <a:srgbClr val="FABE00">
                    <a:lumMod val="60000"/>
                    <a:lumOff val="40000"/>
                  </a:srgbClr>
                </a:gs>
                <a:gs pos="100000">
                  <a:srgbClr val="FABE00">
                    <a:lumMod val="75000"/>
                  </a:srgbClr>
                </a:gs>
              </a:gsLst>
              <a:path path="circle">
                <a:fillToRect l="50000" t="50000" r="50000" b="50000"/>
              </a:path>
              <a:tileRect/>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能力</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7" name="文本框 6"/>
            <p:cNvSpPr txBox="1"/>
            <p:nvPr>
              <p:custDataLst>
                <p:tags r:id="rId6"/>
              </p:custDataLst>
            </p:nvPr>
          </p:nvSpPr>
          <p:spPr>
            <a:xfrm>
              <a:off x="8853" y="4920"/>
              <a:ext cx="3424" cy="4410"/>
            </a:xfrm>
            <a:prstGeom prst="rect">
              <a:avLst/>
            </a:prstGeom>
            <a:noFill/>
          </p:spPr>
          <p:txBody>
            <a:bodyPr wrap="square" lIns="0" tIns="0" rIns="0" bIns="0" rtlCol="0" anchor="t" anchorCtr="0">
              <a:normAutofit/>
            </a:bodyPr>
            <a:p>
              <a:pPr algn="just">
                <a:lnSpc>
                  <a:spcPct val="130000"/>
                </a:lnSpc>
              </a:pPr>
              <a:r>
                <a:rPr lang="zh-CN" altLang="en-US" dirty="0">
                  <a:solidFill>
                    <a:sysClr val="windowText" lastClr="000000">
                      <a:lumMod val="65000"/>
                      <a:lumOff val="35000"/>
                    </a:sysClr>
                  </a:solidFill>
                  <a:latin typeface="微软雅黑" panose="020B0503020204020204" charset="-122"/>
                  <a:ea typeface="微软雅黑" panose="020B0503020204020204" charset="-122"/>
                </a:rPr>
                <a:t>能对会计对象做出正确的判断和分析，对会计职业和会计工作岗位有一个初步理解和认识。</a:t>
              </a:r>
              <a:endParaRPr lang="zh-CN" altLang="en-US" dirty="0">
                <a:solidFill>
                  <a:sysClr val="windowText" lastClr="000000">
                    <a:lumMod val="65000"/>
                    <a:lumOff val="35000"/>
                  </a:sysClr>
                </a:solidFill>
                <a:latin typeface="微软雅黑" panose="020B0503020204020204" charset="-122"/>
                <a:ea typeface="微软雅黑" panose="020B0503020204020204" charset="-122"/>
              </a:endParaRPr>
            </a:p>
          </p:txBody>
        </p:sp>
      </p:grpSp>
      <p:grpSp>
        <p:nvGrpSpPr>
          <p:cNvPr id="14" name="组合 13"/>
          <p:cNvGrpSpPr/>
          <p:nvPr/>
        </p:nvGrpSpPr>
        <p:grpSpPr>
          <a:xfrm>
            <a:off x="8305165" y="1745615"/>
            <a:ext cx="2174240" cy="4220845"/>
            <a:chOff x="13079" y="2749"/>
            <a:chExt cx="3424" cy="6647"/>
          </a:xfrm>
        </p:grpSpPr>
        <p:sp>
          <p:nvSpPr>
            <p:cNvPr id="9" name="椭圆 8"/>
            <p:cNvSpPr/>
            <p:nvPr>
              <p:custDataLst>
                <p:tags r:id="rId7"/>
              </p:custDataLst>
            </p:nvPr>
          </p:nvSpPr>
          <p:spPr>
            <a:xfrm>
              <a:off x="13888" y="2749"/>
              <a:ext cx="1807" cy="1807"/>
            </a:xfrm>
            <a:prstGeom prst="ellipse">
              <a:avLst/>
            </a:prstGeom>
            <a:gradFill>
              <a:gsLst>
                <a:gs pos="0">
                  <a:srgbClr val="27CED7">
                    <a:lumMod val="60000"/>
                    <a:lumOff val="40000"/>
                  </a:srgbClr>
                </a:gs>
                <a:gs pos="100000">
                  <a:srgbClr val="27CED7">
                    <a:lumMod val="75000"/>
                  </a:srgbClr>
                </a:gs>
              </a:gsLst>
              <a:path path="circle">
                <a:fillToRect l="50000" t="50000" r="50000" b="50000"/>
              </a:path>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素养</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10" name="文本框 9"/>
            <p:cNvSpPr txBox="1"/>
            <p:nvPr>
              <p:custDataLst>
                <p:tags r:id="rId8"/>
              </p:custDataLst>
            </p:nvPr>
          </p:nvSpPr>
          <p:spPr>
            <a:xfrm>
              <a:off x="13079" y="4986"/>
              <a:ext cx="3424" cy="4410"/>
            </a:xfrm>
            <a:prstGeom prst="rect">
              <a:avLst/>
            </a:prstGeom>
            <a:noFill/>
          </p:spPr>
          <p:txBody>
            <a:bodyPr wrap="square" lIns="0" tIns="0" rIns="0" bIns="0" rtlCol="0" anchor="t" anchorCtr="0">
              <a:normAutofit/>
            </a:bodyPr>
            <a:p>
              <a:pPr algn="just">
                <a:lnSpc>
                  <a:spcPct val="130000"/>
                </a:lnSpc>
              </a:pPr>
              <a:r>
                <a:rPr lang="zh-CN" altLang="en-US" dirty="0">
                  <a:solidFill>
                    <a:sysClr val="windowText" lastClr="000000">
                      <a:lumMod val="65000"/>
                      <a:lumOff val="35000"/>
                    </a:sysClr>
                  </a:solidFill>
                  <a:latin typeface="微软雅黑" panose="020B0503020204020204" charset="-122"/>
                  <a:ea typeface="微软雅黑" panose="020B0503020204020204" charset="-122"/>
                </a:rPr>
                <a:t>通过对会计与会计职业的认知，掌握会计职业操守与职业精神的真正内涵，养成认真负责的工作作风与一丝不苟的学习和工作态度。</a:t>
              </a:r>
              <a:endParaRPr lang="zh-CN" altLang="en-US" dirty="0">
                <a:solidFill>
                  <a:sysClr val="windowText" lastClr="000000">
                    <a:lumMod val="65000"/>
                    <a:lumOff val="35000"/>
                  </a:sysClr>
                </a:solidFill>
                <a:latin typeface="微软雅黑" panose="020B0503020204020204" charset="-122"/>
                <a:ea typeface="微软雅黑" panose="020B0503020204020204" charset="-122"/>
              </a:endParaRPr>
            </a:p>
          </p:txBody>
        </p:sp>
      </p:grpSp>
      <p:sp>
        <p:nvSpPr>
          <p:cNvPr id="11" name="矩形 10"/>
          <p:cNvSpPr/>
          <p:nvPr>
            <p:custDataLst>
              <p:tags r:id="rId9"/>
            </p:custDataLst>
          </p:nvPr>
        </p:nvSpPr>
        <p:spPr>
          <a:xfrm>
            <a:off x="2287046" y="381573"/>
            <a:ext cx="7710712" cy="921266"/>
          </a:xfrm>
          <a:prstGeom prst="rect">
            <a:avLst/>
          </a:prstGeom>
        </p:spPr>
        <p:txBody>
          <a:bodyPr wrap="none" anchor="ctr" anchorCtr="0">
            <a:normAutofit/>
          </a:bodyPr>
          <a:p>
            <a:pPr algn="ctr"/>
            <a:r>
              <a:rPr lang="zh-CN" altLang="en-US" sz="3000" b="1" dirty="0">
                <a:latin typeface="微软雅黑" panose="020B0503020204020204" charset="-122"/>
                <a:ea typeface="微软雅黑" panose="020B0503020204020204" charset="-122"/>
              </a:rPr>
              <a:t>学习目标</a:t>
            </a:r>
            <a:endParaRPr lang="zh-CN" altLang="en-US" sz="3000" b="1"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000"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000"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0-#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000" fill="hold">
                                          <p:stCondLst>
                                            <p:cond delay="0"/>
                                          </p:stCondLst>
                                        </p:cTn>
                                        <p:tgtEl>
                                          <p:spTgt spid="13"/>
                                        </p:tgtEl>
                                        <p:attrNameLst>
                                          <p:attrName>style.visibility</p:attrName>
                                        </p:attrNameLst>
                                      </p:cBhvr>
                                      <p:to>
                                        <p:strVal val="visible"/>
                                      </p:to>
                                    </p:set>
                                    <p:anim calcmode="lin" valueType="num">
                                      <p:cBhvr additive="base">
                                        <p:cTn id="17" dur="1000" fill="hold"/>
                                        <p:tgtEl>
                                          <p:spTgt spid="13"/>
                                        </p:tgtEl>
                                        <p:attrNameLst>
                                          <p:attrName>ppt_x</p:attrName>
                                        </p:attrNameLst>
                                      </p:cBhvr>
                                      <p:tavLst>
                                        <p:tav tm="0">
                                          <p:val>
                                            <p:strVal val="0-#ppt_w/2"/>
                                          </p:val>
                                        </p:tav>
                                        <p:tav tm="100000">
                                          <p:val>
                                            <p:strVal val="#ppt_x"/>
                                          </p:val>
                                        </p:tav>
                                      </p:tavLst>
                                    </p:anim>
                                    <p:anim calcmode="lin" valueType="num">
                                      <p:cBhvr additive="base">
                                        <p:cTn id="18" dur="10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000" fill="hold">
                                          <p:stCondLst>
                                            <p:cond delay="0"/>
                                          </p:stCondLst>
                                        </p:cTn>
                                        <p:tgtEl>
                                          <p:spTgt spid="26"/>
                                        </p:tgtEl>
                                        <p:attrNameLst>
                                          <p:attrName>style.visibility</p:attrName>
                                        </p:attrNameLst>
                                      </p:cBhvr>
                                      <p:to>
                                        <p:strVal val="visible"/>
                                      </p:to>
                                    </p:set>
                                    <p:anim calcmode="lin" valueType="num">
                                      <p:cBhvr additive="base">
                                        <p:cTn id="22" dur="1000" fill="hold"/>
                                        <p:tgtEl>
                                          <p:spTgt spid="26"/>
                                        </p:tgtEl>
                                        <p:attrNameLst>
                                          <p:attrName>ppt_x</p:attrName>
                                        </p:attrNameLst>
                                      </p:cBhvr>
                                      <p:tavLst>
                                        <p:tav tm="0">
                                          <p:val>
                                            <p:strVal val="0-#ppt_w/2"/>
                                          </p:val>
                                        </p:tav>
                                        <p:tav tm="100000">
                                          <p:val>
                                            <p:strVal val="#ppt_x"/>
                                          </p:val>
                                        </p:tav>
                                      </p:tavLst>
                                    </p:anim>
                                    <p:anim calcmode="lin" valueType="num">
                                      <p:cBhvr additive="base">
                                        <p:cTn id="23" dur="10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8" fill="hold" nodeType="afterEffect">
                                  <p:stCondLst>
                                    <p:cond delay="0"/>
                                  </p:stCondLst>
                                  <p:childTnLst>
                                    <p:set>
                                      <p:cBhvr>
                                        <p:cTn id="26" dur="1000" fill="hold">
                                          <p:stCondLst>
                                            <p:cond delay="0"/>
                                          </p:stCondLst>
                                        </p:cTn>
                                        <p:tgtEl>
                                          <p:spTgt spid="14"/>
                                        </p:tgtEl>
                                        <p:attrNameLst>
                                          <p:attrName>style.visibility</p:attrName>
                                        </p:attrNameLst>
                                      </p:cBhvr>
                                      <p:to>
                                        <p:strVal val="visible"/>
                                      </p:to>
                                    </p:set>
                                    <p:anim calcmode="lin" valueType="num">
                                      <p:cBhvr additive="base">
                                        <p:cTn id="27" dur="1000" fill="hold"/>
                                        <p:tgtEl>
                                          <p:spTgt spid="14"/>
                                        </p:tgtEl>
                                        <p:attrNameLst>
                                          <p:attrName>ppt_x</p:attrName>
                                        </p:attrNameLst>
                                      </p:cBhvr>
                                      <p:tavLst>
                                        <p:tav tm="0">
                                          <p:val>
                                            <p:strVal val="0-#ppt_w/2"/>
                                          </p:val>
                                        </p:tav>
                                        <p:tav tm="100000">
                                          <p:val>
                                            <p:strVal val="#ppt_x"/>
                                          </p:val>
                                        </p:tav>
                                      </p:tavLst>
                                    </p:anim>
                                    <p:anim calcmode="lin" valueType="num">
                                      <p:cBhvr additive="base">
                                        <p:cTn id="28"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640"/>
            <a:ext cx="6878955" cy="4053205"/>
            <a:chOff x="0" y="1401692"/>
            <a:chExt cx="6878955"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840105" y="3150573"/>
              <a:ext cx="6038850" cy="1784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任务一　会计认知</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任务二　会计假设与会计信息的质量要求</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任务三　会计职业认知</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黑体" panose="02010609060101010101" charset="-122"/>
                <a:ea typeface="黑体" panose="02010609060101010101" charset="-122"/>
              </a:rPr>
              <a:t>目 录</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478520" y="1687195"/>
            <a:ext cx="921385" cy="3485515"/>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会计认知</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196455" y="1877060"/>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任务一</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620" y="1828800"/>
            <a:ext cx="8289290" cy="3683635"/>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030" y="1692910"/>
            <a:ext cx="7797165" cy="3724910"/>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570095" y="2147570"/>
            <a:ext cx="6561455" cy="2609215"/>
          </a:xfrm>
          <a:prstGeom prst="rect">
            <a:avLst/>
          </a:prstGeom>
          <a:noFill/>
        </p:spPr>
        <p:txBody>
          <a:bodyPr wrap="square" rtlCol="0">
            <a:spAutoFit/>
          </a:bodyPr>
          <a:p>
            <a:pPr algn="just">
              <a:lnSpc>
                <a:spcPct val="130000"/>
              </a:lnSpc>
              <a:spcBef>
                <a:spcPts val="0"/>
              </a:spcBef>
              <a:spcAft>
                <a:spcPts val="0"/>
              </a:spcAft>
            </a:pPr>
            <a:r>
              <a:rPr dirty="0">
                <a:latin typeface="黑体" panose="02010609060101010101" charset="-122"/>
                <a:ea typeface="黑体" panose="02010609060101010101" charset="-122"/>
              </a:rPr>
              <a:t>会计是以货币为主要计量单位，利用专门的程序和方法反映和监督一个单位经济活动的一种经济管理活动。会计作为一种管理活动，是适应社会生产的发展和经济管理的要求而产生和发展起来的。会计是记录、解释、描述和报告经济活动的系统，因而会计被称为“商业语言”。会计通过记录、分类、汇总和分析经济数据，为投资者、管理者、政府和社会公众等利益关系人提供财务信息，为他们进行经济决策提供依据。</a:t>
            </a:r>
            <a:endParaRPr dirty="0">
              <a:latin typeface="黑体" panose="02010609060101010101" charset="-122"/>
              <a:ea typeface="黑体" panose="02010609060101010101"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5" name="文本框 2"/>
          <p:cNvSpPr txBox="1"/>
          <p:nvPr/>
        </p:nvSpPr>
        <p:spPr>
          <a:xfrm>
            <a:off x="1338492" y="3062348"/>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黑体" panose="02010609060101010101" charset="-122"/>
                <a:ea typeface="黑体" panose="02010609060101010101" charset="-122"/>
              </a:rPr>
              <a:t>一、会计的概念</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10870" y="1981835"/>
            <a:ext cx="4954270" cy="3830955"/>
          </a:xfrm>
          <a:prstGeom prst="rect">
            <a:avLst/>
          </a:prstGeom>
          <a:noFill/>
        </p:spPr>
        <p:txBody>
          <a:bodyPr wrap="square" rtlCol="0">
            <a:spAutoFit/>
          </a:bodyPr>
          <a:lstStyle/>
          <a:p>
            <a:pPr algn="just" eaLnBrk="1" latinLnBrk="0" hangingPunct="1">
              <a:lnSpc>
                <a:spcPct val="150000"/>
              </a:lnSpc>
            </a:pPr>
            <a:r>
              <a:rPr sz="1800" dirty="0">
                <a:solidFill>
                  <a:schemeClr val="tx1">
                    <a:lumMod val="65000"/>
                    <a:lumOff val="35000"/>
                  </a:schemeClr>
                </a:solidFill>
                <a:latin typeface="+mn-ea"/>
                <a:ea typeface="+mn-ea"/>
              </a:rPr>
              <a:t>会计对象是指会计核算和监督的内容，即会计工作的客体。由于会计需要以货币为主要计量单位，对特定会计主体的经济活动进行核算和监督，因此，凡是特定单位能够以货币表现的经济活动，都是会计核算和监督的内容，也就是会计的对象。以货币表现的经济活动，通常被称为价值运动或资金运动。</a:t>
            </a:r>
            <a:endParaRPr sz="1800" dirty="0">
              <a:solidFill>
                <a:schemeClr val="tx1">
                  <a:lumMod val="65000"/>
                  <a:lumOff val="35000"/>
                </a:schemeClr>
              </a:solidFill>
              <a:latin typeface="+mn-ea"/>
              <a:ea typeface="+mn-ea"/>
            </a:endParaRPr>
          </a:p>
          <a:p>
            <a:pPr algn="just" eaLnBrk="1" latinLnBrk="0" hangingPunct="1">
              <a:lnSpc>
                <a:spcPct val="150000"/>
              </a:lnSpc>
            </a:pPr>
            <a:r>
              <a:rPr sz="1800" dirty="0">
                <a:solidFill>
                  <a:schemeClr val="tx1">
                    <a:lumMod val="65000"/>
                    <a:lumOff val="35000"/>
                  </a:schemeClr>
                </a:solidFill>
                <a:latin typeface="+mn-ea"/>
                <a:ea typeface="+mn-ea"/>
              </a:rPr>
              <a:t>由于不同单位经济活动的具体内容不同，资金运动的形式和内容也不尽相同。</a:t>
            </a:r>
            <a:endParaRPr sz="1800" dirty="0">
              <a:solidFill>
                <a:schemeClr val="tx1">
                  <a:lumMod val="65000"/>
                  <a:lumOff val="35000"/>
                </a:schemeClr>
              </a:solidFill>
              <a:latin typeface="+mn-ea"/>
              <a:ea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二、会计的对象</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custDataLst>
              <p:tags r:id="rId1"/>
            </p:custDataLst>
          </p:nvPr>
        </p:nvPicPr>
        <p:blipFill>
          <a:blip r:embed="rId2"/>
          <a:stretch>
            <a:fillRect/>
          </a:stretch>
        </p:blipFill>
        <p:spPr>
          <a:xfrm>
            <a:off x="5944235" y="2181225"/>
            <a:ext cx="5727700" cy="3228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485775" y="2088515"/>
            <a:ext cx="5605780" cy="3830955"/>
          </a:xfrm>
          <a:prstGeom prst="rect">
            <a:avLst/>
          </a:prstGeom>
          <a:noFill/>
        </p:spPr>
        <p:txBody>
          <a:bodyPr wrap="square" rtlCol="0">
            <a:spAutoFit/>
          </a:bodyPr>
          <a:lstStyle/>
          <a:p>
            <a:pPr algn="just" eaLnBrk="1" latinLnBrk="0" hangingPunct="1">
              <a:lnSpc>
                <a:spcPct val="150000"/>
              </a:lnSpc>
            </a:pPr>
            <a:r>
              <a:rPr sz="1800" dirty="0">
                <a:solidFill>
                  <a:schemeClr val="tx1">
                    <a:lumMod val="65000"/>
                    <a:lumOff val="35000"/>
                  </a:schemeClr>
                </a:solidFill>
                <a:latin typeface="+mn-ea"/>
                <a:ea typeface="+mn-ea"/>
              </a:rPr>
              <a:t>会计目标是指通过会计工作所要达到的目的和要求。会计目标可以分为基本目标和具体目标两个层次。</a:t>
            </a:r>
            <a:endParaRPr sz="1800" dirty="0">
              <a:solidFill>
                <a:schemeClr val="tx1">
                  <a:lumMod val="65000"/>
                  <a:lumOff val="35000"/>
                </a:schemeClr>
              </a:solidFill>
              <a:latin typeface="+mn-ea"/>
              <a:ea typeface="+mn-ea"/>
            </a:endParaRPr>
          </a:p>
          <a:p>
            <a:pPr algn="just" eaLnBrk="1" latinLnBrk="0" hangingPunct="1">
              <a:lnSpc>
                <a:spcPct val="150000"/>
              </a:lnSpc>
            </a:pPr>
            <a:r>
              <a:rPr sz="1800" b="1" dirty="0">
                <a:solidFill>
                  <a:schemeClr val="accent4"/>
                </a:solidFill>
                <a:latin typeface="+mn-ea"/>
                <a:ea typeface="+mn-ea"/>
              </a:rPr>
              <a:t>会计的基本目标包括以下内容。</a:t>
            </a:r>
            <a:endParaRPr sz="1800" dirty="0">
              <a:solidFill>
                <a:schemeClr val="tx1">
                  <a:lumMod val="65000"/>
                  <a:lumOff val="35000"/>
                </a:schemeClr>
              </a:solidFill>
              <a:latin typeface="+mn-ea"/>
              <a:ea typeface="+mn-ea"/>
            </a:endParaRPr>
          </a:p>
          <a:p>
            <a:pPr algn="just" eaLnBrk="1" latinLnBrk="0" hangingPunct="1">
              <a:lnSpc>
                <a:spcPct val="150000"/>
              </a:lnSpc>
            </a:pPr>
            <a:r>
              <a:rPr sz="1800" dirty="0">
                <a:solidFill>
                  <a:schemeClr val="tx1">
                    <a:lumMod val="65000"/>
                    <a:lumOff val="35000"/>
                  </a:schemeClr>
                </a:solidFill>
                <a:latin typeface="+mn-ea"/>
                <a:ea typeface="+mn-ea"/>
              </a:rPr>
              <a:t>（1）向财务报告使用者提供有用的决策信息。</a:t>
            </a:r>
            <a:endParaRPr sz="1800" dirty="0">
              <a:solidFill>
                <a:schemeClr val="tx1">
                  <a:lumMod val="65000"/>
                  <a:lumOff val="35000"/>
                </a:schemeClr>
              </a:solidFill>
              <a:latin typeface="+mn-ea"/>
              <a:ea typeface="+mn-ea"/>
            </a:endParaRPr>
          </a:p>
          <a:p>
            <a:pPr algn="just" eaLnBrk="1" latinLnBrk="0" hangingPunct="1">
              <a:lnSpc>
                <a:spcPct val="150000"/>
              </a:lnSpc>
            </a:pPr>
            <a:r>
              <a:rPr sz="1800" dirty="0">
                <a:solidFill>
                  <a:schemeClr val="tx1">
                    <a:lumMod val="65000"/>
                    <a:lumOff val="35000"/>
                  </a:schemeClr>
                </a:solidFill>
                <a:latin typeface="+mn-ea"/>
                <a:ea typeface="+mn-ea"/>
              </a:rPr>
              <a:t>（2）反映企业管理层受托责任的履行情况。</a:t>
            </a:r>
            <a:endParaRPr sz="1800" dirty="0">
              <a:solidFill>
                <a:schemeClr val="tx1">
                  <a:lumMod val="65000"/>
                  <a:lumOff val="35000"/>
                </a:schemeClr>
              </a:solidFill>
              <a:latin typeface="+mn-ea"/>
              <a:ea typeface="+mn-ea"/>
            </a:endParaRPr>
          </a:p>
          <a:p>
            <a:pPr algn="just" eaLnBrk="1" latinLnBrk="0" hangingPunct="1">
              <a:lnSpc>
                <a:spcPct val="150000"/>
              </a:lnSpc>
            </a:pPr>
            <a:r>
              <a:rPr sz="1800" b="1" dirty="0">
                <a:solidFill>
                  <a:schemeClr val="accent4"/>
                </a:solidFill>
                <a:latin typeface="+mn-ea"/>
                <a:ea typeface="+mn-ea"/>
              </a:rPr>
              <a:t>会计的具体目标包括以下内容。</a:t>
            </a:r>
            <a:endParaRPr sz="1800" dirty="0">
              <a:solidFill>
                <a:schemeClr val="tx1">
                  <a:lumMod val="65000"/>
                  <a:lumOff val="35000"/>
                </a:schemeClr>
              </a:solidFill>
              <a:latin typeface="+mn-ea"/>
              <a:ea typeface="+mn-ea"/>
            </a:endParaRPr>
          </a:p>
          <a:p>
            <a:pPr algn="just" eaLnBrk="1" latinLnBrk="0" hangingPunct="1">
              <a:lnSpc>
                <a:spcPct val="150000"/>
              </a:lnSpc>
            </a:pPr>
            <a:r>
              <a:rPr sz="1800" dirty="0">
                <a:solidFill>
                  <a:schemeClr val="tx1">
                    <a:lumMod val="65000"/>
                    <a:lumOff val="35000"/>
                  </a:schemeClr>
                </a:solidFill>
                <a:latin typeface="+mn-ea"/>
                <a:ea typeface="+mn-ea"/>
              </a:rPr>
              <a:t>（1）为国家宏观经济管理提供会计信息。</a:t>
            </a:r>
            <a:endParaRPr sz="1800" dirty="0">
              <a:solidFill>
                <a:schemeClr val="tx1">
                  <a:lumMod val="65000"/>
                  <a:lumOff val="35000"/>
                </a:schemeClr>
              </a:solidFill>
              <a:latin typeface="+mn-ea"/>
              <a:ea typeface="+mn-ea"/>
            </a:endParaRPr>
          </a:p>
          <a:p>
            <a:pPr algn="just" eaLnBrk="1" latinLnBrk="0" hangingPunct="1">
              <a:lnSpc>
                <a:spcPct val="150000"/>
              </a:lnSpc>
            </a:pPr>
            <a:r>
              <a:rPr sz="1800" dirty="0">
                <a:solidFill>
                  <a:schemeClr val="tx1">
                    <a:lumMod val="65000"/>
                    <a:lumOff val="35000"/>
                  </a:schemeClr>
                </a:solidFill>
                <a:latin typeface="+mn-ea"/>
                <a:ea typeface="+mn-ea"/>
              </a:rPr>
              <a:t>（2）为企业内部经营管理提供会计信息。</a:t>
            </a:r>
            <a:endParaRPr sz="1800" dirty="0">
              <a:solidFill>
                <a:schemeClr val="tx1">
                  <a:lumMod val="65000"/>
                  <a:lumOff val="35000"/>
                </a:schemeClr>
              </a:solidFill>
              <a:latin typeface="+mn-ea"/>
              <a:ea typeface="+mn-ea"/>
            </a:endParaRPr>
          </a:p>
          <a:p>
            <a:pPr algn="just" eaLnBrk="1" latinLnBrk="0" hangingPunct="1">
              <a:lnSpc>
                <a:spcPct val="150000"/>
              </a:lnSpc>
            </a:pPr>
            <a:r>
              <a:rPr sz="1800" dirty="0">
                <a:solidFill>
                  <a:schemeClr val="tx1">
                    <a:lumMod val="65000"/>
                    <a:lumOff val="35000"/>
                  </a:schemeClr>
                </a:solidFill>
                <a:latin typeface="+mn-ea"/>
                <a:ea typeface="+mn-ea"/>
              </a:rPr>
              <a:t>（3）为企业外部各有关方面提供会计信息。</a:t>
            </a:r>
            <a:endParaRPr sz="1800" dirty="0">
              <a:solidFill>
                <a:schemeClr val="tx1">
                  <a:lumMod val="65000"/>
                  <a:lumOff val="35000"/>
                </a:schemeClr>
              </a:solidFill>
              <a:latin typeface="+mn-ea"/>
              <a:ea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三、会计的目标</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6091555" y="2088515"/>
            <a:ext cx="5651500" cy="3830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96952" y="1231424"/>
            <a:ext cx="10800080" cy="4751705"/>
            <a:chOff x="663505" y="2309043"/>
            <a:chExt cx="10859906" cy="4778027"/>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sz="2000" b="1" dirty="0">
                  <a:solidFill>
                    <a:schemeClr val="bg1"/>
                  </a:solidFill>
                  <a:latin typeface="+mn-ea"/>
                </a:rPr>
                <a:t>（一）会计核算职能</a:t>
              </a:r>
              <a:endParaRPr lang="en-US" altLang="zh-CN" sz="2000" b="1" dirty="0">
                <a:solidFill>
                  <a:schemeClr val="bg1"/>
                </a:solidFill>
                <a:latin typeface="+mn-ea"/>
              </a:endParaRPr>
            </a:p>
          </p:txBody>
        </p:sp>
        <p:sp>
          <p:nvSpPr>
            <p:cNvPr id="59" name="3"/>
            <p:cNvSpPr/>
            <p:nvPr/>
          </p:nvSpPr>
          <p:spPr>
            <a:xfrm>
              <a:off x="6442727" y="2578497"/>
              <a:ext cx="5080684" cy="713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sz="2000" b="1" dirty="0">
                  <a:solidFill>
                    <a:schemeClr val="bg1"/>
                  </a:solidFill>
                  <a:latin typeface="+mn-ea"/>
                </a:rPr>
                <a:t>（二）会计监督职能</a:t>
              </a:r>
              <a:endParaRPr lang="en-US" altLang="zh-CN" sz="2000"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sp>
          <p:nvSpPr>
            <p:cNvPr id="80" name="41"/>
            <p:cNvSpPr txBox="1"/>
            <p:nvPr/>
          </p:nvSpPr>
          <p:spPr>
            <a:xfrm>
              <a:off x="853783" y="3292360"/>
              <a:ext cx="4559015" cy="3088509"/>
            </a:xfrm>
            <a:prstGeom prst="rect">
              <a:avLst/>
            </a:prstGeom>
            <a:noFill/>
            <a:ln>
              <a:noFill/>
            </a:ln>
          </p:spPr>
          <p:txBody>
            <a:bodyPr lIns="91440" tIns="45720" rIns="91440" bIns="45720" anchor="t" anchorCtr="0">
              <a:noAutofit/>
            </a:bodyPr>
            <a:lstStyle/>
            <a:p>
              <a:pPr algn="l" eaLnBrk="1" latinLnBrk="0" hangingPunct="1">
                <a:lnSpc>
                  <a:spcPct val="150000"/>
                </a:lnSpc>
                <a:buSzPct val="25000"/>
              </a:pPr>
              <a:r>
                <a:rPr sz="1600" dirty="0">
                  <a:solidFill>
                    <a:schemeClr val="tx1">
                      <a:lumMod val="65000"/>
                      <a:lumOff val="35000"/>
                    </a:schemeClr>
                  </a:solidFill>
                  <a:latin typeface="+mn-ea"/>
                  <a:ea typeface="+mn-ea"/>
                </a:rPr>
                <a:t>会计核算职能是指会计以货币为计量单位，通过确认、记录、计算、报告等环节，对特定主体的经济活动进行记账、算账、报账，为各有关方面提供会计信息的功能。会计核算是会计工作的基础。在我国，会计核算必须遵守《会计法》和有关财务制度的规定，符合有关会计准则和会计制度的要求，力求会计资料真实、正确、完整，从而保证会计信息的质量。</a:t>
              </a:r>
              <a:endParaRPr sz="1600" dirty="0">
                <a:solidFill>
                  <a:schemeClr val="tx1">
                    <a:lumMod val="65000"/>
                    <a:lumOff val="35000"/>
                  </a:schemeClr>
                </a:solidFill>
                <a:latin typeface="+mn-ea"/>
                <a:ea typeface="+mn-ea"/>
              </a:endParaRPr>
            </a:p>
          </p:txBody>
        </p:sp>
        <p:sp>
          <p:nvSpPr>
            <p:cNvPr id="71" name="41"/>
            <p:cNvSpPr txBox="1"/>
            <p:nvPr/>
          </p:nvSpPr>
          <p:spPr>
            <a:xfrm>
              <a:off x="6758793" y="3292360"/>
              <a:ext cx="4460683" cy="3794710"/>
            </a:xfrm>
            <a:prstGeom prst="rect">
              <a:avLst/>
            </a:prstGeom>
            <a:noFill/>
            <a:ln>
              <a:noFill/>
            </a:ln>
          </p:spPr>
          <p:txBody>
            <a:bodyPr lIns="91440" tIns="45720" rIns="91440" bIns="45720" anchor="t" anchorCtr="0">
              <a:noAutofit/>
            </a:bodyPr>
            <a:lstStyle/>
            <a:p>
              <a:pPr algn="l">
                <a:lnSpc>
                  <a:spcPct val="150000"/>
                </a:lnSpc>
                <a:buSzPct val="25000"/>
              </a:pPr>
              <a:r>
                <a:rPr sz="1600" dirty="0">
                  <a:solidFill>
                    <a:schemeClr val="tx1">
                      <a:lumMod val="65000"/>
                      <a:lumOff val="35000"/>
                    </a:schemeClr>
                  </a:solidFill>
                  <a:latin typeface="+mn-ea"/>
                  <a:ea typeface="+mn-ea"/>
                </a:rPr>
                <a:t>会计监督职能是指会计人员在进行会计核算的同时，以国家的财经法规、政策、制度、纪律和会计信息为依据，对特定主体经济活动的合法性、合理性进行审查，以保障会计信息的真实性、完整性和有效性。合法性监督主要是审查经济活动是否符合国家的相关政策和法律法规，保障单位发生的经济活动在法律允许的范围内进行；合理性监督主要是审核、检查经济活动在正常或特定的情况下是否应该发生，是否符合经济管理的原则和原理。</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四、会计的基本职能</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REFSHAPE" val="217949044"/>
</p:tagLst>
</file>

<file path=ppt/tags/tag10.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2_1"/>
  <p:tag name="KSO_WM_UNIT_ID" val="diagram160115_3*m_h_f*1_2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3_1"/>
  <p:tag name="KSO_WM_UNIT_ID" val="diagram160115_3*m_h_a*1_3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7"/>
  <p:tag name="KSO_WM_UNIT_FILL_TYPE" val="1"/>
  <p:tag name="KSO_WM_UNIT_TEXT_FILL_FORE_SCHEMECOLOR_INDEX" val="14"/>
  <p:tag name="KSO_WM_UNIT_TEXT_FILL_TYPE" val="1"/>
</p:tagLst>
</file>

<file path=ppt/tags/tag12.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3_1"/>
  <p:tag name="KSO_WM_UNIT_ID" val="diagram160115_3*m_h_f*1_3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g"/>
  <p:tag name="KSO_WM_UNIT_INDEX" val="1"/>
  <p:tag name="KSO_WM_UNIT_ID" val="diagram160115_3*g*1"/>
  <p:tag name="KSO_WM_UNIT_CLEAR" val="1"/>
  <p:tag name="KSO_WM_UNIT_LAYERLEVEL" val="1"/>
  <p:tag name="KSO_WM_UNIT_VALUE" val="48"/>
  <p:tag name="KSO_WM_UNIT_HIGHLIGHT" val="0"/>
  <p:tag name="KSO_WM_UNIT_COMPATIBLE" val="1"/>
  <p:tag name="KSO_WM_UNIT_RELATE_UNITID" val="diagram160115_3*m*1"/>
  <p:tag name="KSO_WM_UNIT_PRESET_TEXT_INDEX" val="3"/>
  <p:tag name="KSO_WM_UNIT_PRESET_TEXT_LEN" val="17"/>
</p:tagLst>
</file>

<file path=ppt/tags/tag14.xml><?xml version="1.0" encoding="utf-8"?>
<p:tagLst xmlns:p="http://schemas.openxmlformats.org/presentationml/2006/main">
  <p:tag name="MH" val="20180804121219"/>
  <p:tag name="MH_LIBRARY" val="CONTENTS"/>
  <p:tag name="MH_TYPE" val="ENTRY"/>
  <p:tag name="ID" val="626777"/>
  <p:tag name="MH_ORDER" val="1"/>
</p:tagLst>
</file>

<file path=ppt/tags/tag15.xml><?xml version="1.0" encoding="utf-8"?>
<p:tagLst xmlns:p="http://schemas.openxmlformats.org/presentationml/2006/main">
  <p:tag name="MH" val="20180804121219"/>
  <p:tag name="MH_LIBRARY" val="CONTENTS"/>
  <p:tag name="MH_TYPE" val="NUMBER"/>
  <p:tag name="ID" val="626777"/>
  <p:tag name="MH_ORDER" val="1"/>
</p:tagLst>
</file>

<file path=ppt/tags/tag16.xml><?xml version="1.0" encoding="utf-8"?>
<p:tagLst xmlns:p="http://schemas.openxmlformats.org/presentationml/2006/main">
  <p:tag name="KSO_WM_BEAUTIFY_FLAG" val="#wm#"/>
  <p:tag name="KSO_WM_TEMPLATE_CATEGORY" val="diagram"/>
  <p:tag name="KSO_WM_TEMPLATE_INDEX" val="790"/>
</p:tagLst>
</file>

<file path=ppt/tags/tag17.xml><?xml version="1.0" encoding="utf-8"?>
<p:tagLst xmlns:p="http://schemas.openxmlformats.org/presentationml/2006/main">
  <p:tag name="KSO_WM_UNIT_PLACING_PICTURE_USER_VIEWPORT" val="{&quot;height&quot;:8760,&quot;width&quot;:15540}"/>
</p:tagLst>
</file>

<file path=ppt/tags/tag18.xml><?xml version="1.0" encoding="utf-8"?>
<p:tagLst xmlns:p="http://schemas.openxmlformats.org/presentationml/2006/main">
  <p:tag name="KSO_WM_BEAUTIFY_FLAG" val="#wm#"/>
  <p:tag name="KSO_WM_TEMPLATE_CATEGORY" val="diagram"/>
  <p:tag name="KSO_WM_TEMPLATE_INDEX" val="79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800_4*l_h_i*1_1_1"/>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xml><?xml version="1.0" encoding="utf-8"?>
<p:tagLst xmlns:p="http://schemas.openxmlformats.org/presentationml/2006/main">
  <p:tag name="REFSHAPE" val="217948908"/>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800_4*l_h_i*1_1_2"/>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800_4*l_h_i*1_1_3"/>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UNIT_VALUE" val="167*15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800_4*l_h_x*1_1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800_4*l_h_i*1_3_1"/>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800_4*l_h_i*1_3_2"/>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800_4*l_h_i*1_3_3"/>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6.xml><?xml version="1.0" encoding="utf-8"?>
<p:tagLst xmlns:p="http://schemas.openxmlformats.org/presentationml/2006/main">
  <p:tag name="KSO_WM_UNIT_VALUE" val="167*16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800_4*l_h_x*1_3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7.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800_4*l_h_f*1_3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8.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800_4*l_h_a*1_3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29.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800_4*l_h_f*1_1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xml><?xml version="1.0" encoding="utf-8"?>
<p:tagLst xmlns:p="http://schemas.openxmlformats.org/presentationml/2006/main">
  <p:tag name="REFSHAPE" val="217947412"/>
</p:tagLst>
</file>

<file path=ppt/tags/tag30.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800_4*l_h_a*1_1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800_4*l_h_i*1_4_1"/>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800_4*l_h_i*1_4_2"/>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800_4*l_h_i*1_4_3"/>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VALUE" val="143*16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800_4*l_h_x*1_4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800_4*l_h_i*1_2_1"/>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800_4*l_h_i*1_2_2"/>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800_4*l_h_i*1_2_3"/>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UNIT_VALUE" val="167*13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800_4*l_h_x*1_2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800_4*l_h_f*1_4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xml><?xml version="1.0" encoding="utf-8"?>
<p:tagLst xmlns:p="http://schemas.openxmlformats.org/presentationml/2006/main">
  <p:tag name="MH" val="20180926094856"/>
  <p:tag name="MH_LIBRARY" val="CONTENTS"/>
  <p:tag name="MH_AUTOCOLOR" val="TRUE"/>
  <p:tag name="MH_TYPE" val="CONTENTS"/>
  <p:tag name="ID" val="626777"/>
</p:tagLst>
</file>

<file path=ppt/tags/tag40.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800_4*l_h_a*1_4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41.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800_4*l_h_f*1_2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2.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800_4*l_h_a*1_2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
  <p:tag name="KSO_WM_UNIT_ID" val="diagram160330_4*m_i*1_1"/>
  <p:tag name="KSO_WM_UNIT_CLEAR" val="1"/>
  <p:tag name="KSO_WM_UNIT_LAYERLEVEL" val="1_1"/>
  <p:tag name="KSO_WM_DIAGRAM_GROUP_CODE" val="m1-1"/>
  <p:tag name="KSO_WM_UNIT_TEXT_FILL_FORE_SCHEMECOLOR_INDEX" val="2"/>
  <p:tag name="KSO_WM_UNIT_TEXT_FILL_TYPE"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2"/>
  <p:tag name="KSO_WM_UNIT_ID" val="diagram160330_4*m_i*1_2"/>
  <p:tag name="KSO_WM_UNIT_CLEAR" val="1"/>
  <p:tag name="KSO_WM_UNIT_LAYERLEVEL" val="1_1"/>
  <p:tag name="KSO_WM_DIAGRAM_GROUP_CODE" val="m1-1"/>
  <p:tag name="KSO_WM_UNIT_TEXT_FILL_FORE_SCHEMECOLOR_INDEX" val="2"/>
  <p:tag name="KSO_WM_UNIT_TEXT_FILL_TYPE" val="1"/>
</p:tagLst>
</file>

<file path=ppt/tags/tag4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3"/>
  <p:tag name="KSO_WM_UNIT_ID" val="diagram160330_4*m_i*1_3"/>
  <p:tag name="KSO_WM_UNIT_CLEAR" val="1"/>
  <p:tag name="KSO_WM_UNIT_LAYERLEVEL" val="1_1"/>
  <p:tag name="KSO_WM_DIAGRAM_GROUP_CODE" val="m1-1"/>
  <p:tag name="KSO_WM_UNIT_TEXT_FILL_FORE_SCHEMECOLOR_INDEX" val="2"/>
  <p:tag name="KSO_WM_UNIT_TEXT_FILL_TYPE" val="1"/>
</p:tagLst>
</file>

<file path=ppt/tags/tag46.xml><?xml version="1.0" encoding="utf-8"?>
<p:tagLst xmlns:p="http://schemas.openxmlformats.org/presentationml/2006/main">
  <p:tag name="KSO_WM_TAG_VERSION" val="1.0"/>
  <p:tag name="KSO_WM_BEAUTIFY_FLAG" val="#wm#"/>
  <p:tag name="KSO_WM_UNIT_TYPE" val="i"/>
  <p:tag name="KSO_WM_UNIT_ID" val="diagram160330_4*i*4"/>
  <p:tag name="KSO_WM_TEMPLATE_CATEGORY" val="diagram"/>
  <p:tag name="KSO_WM_TEMPLATE_INDEX" val="160330"/>
  <p:tag name="KSO_WM_UNIT_INDEX" val="4"/>
</p:tagLst>
</file>

<file path=ppt/tags/tag47.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2_1"/>
  <p:tag name="KSO_WM_UNIT_ID" val="diagram160330_4*m_h_a*1_2_1"/>
  <p:tag name="KSO_WM_UNIT_CLEAR" val="1"/>
  <p:tag name="KSO_WM_UNIT_LAYERLEVEL" val="1_1_1"/>
  <p:tag name="KSO_WM_UNIT_VALUE" val="26"/>
  <p:tag name="KSO_WM_UNIT_HIGHLIGHT" val="0"/>
  <p:tag name="KSO_WM_UNIT_COMPATIBLE" val="0"/>
  <p:tag name="KSO_WM_UNIT_PRESET_TEXT_INDEX" val="3"/>
  <p:tag name="KSO_WM_UNIT_PRESET_TEXT_LEN" val="12"/>
  <p:tag name="KSO_WM_DIAGRAM_GROUP_CODE" val="m1-1"/>
  <p:tag name="KSO_WM_UNIT_TEXT_FILL_FORE_SCHEMECOLOR_INDEX" val="6"/>
  <p:tag name="KSO_WM_UNIT_TEXT_FILL_TYPE" val="1"/>
</p:tagLst>
</file>

<file path=ppt/tags/tag48.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f"/>
  <p:tag name="KSO_WM_UNIT_INDEX" val="1_2_1"/>
  <p:tag name="KSO_WM_UNIT_ID" val="diagram160330_4*m_h_f*1_2_1"/>
  <p:tag name="KSO_WM_UNIT_CLEAR" val="1"/>
  <p:tag name="KSO_WM_UNIT_LAYERLEVEL" val="1_1_1"/>
  <p:tag name="KSO_WM_UNIT_VALUE" val="39"/>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49.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4"/>
  <p:tag name="KSO_WM_UNIT_ID" val="diagram160330_4*m_i*1_4"/>
  <p:tag name="KSO_WM_UNIT_CLEAR" val="1"/>
  <p:tag name="KSO_WM_UNIT_LAYERLEVEL" val="1_1"/>
  <p:tag name="KSO_WM_DIAGRAM_GROUP_CODE" val="m1-1"/>
  <p:tag name="KSO_WM_UNIT_TEXT_FILL_FORE_SCHEMECOLOR_INDEX" val="2"/>
  <p:tag name="KSO_WM_UNIT_TEXT_FILL_TYPE" val="1"/>
</p:tagLst>
</file>

<file path=ppt/tags/tag5.xml><?xml version="1.0" encoding="utf-8"?>
<p:tagLst xmlns:p="http://schemas.openxmlformats.org/presentationml/2006/main">
  <p:tag name="KSO_WM_TAG_VERSION" val="1.0"/>
  <p:tag name="KSO_WM_TEMPLATE_CATEGORY" val="diagram"/>
  <p:tag name="KSO_WM_TEMPLATE_INDEX" val="160115"/>
  <p:tag name="KSO_WM_UNIT_ID" val="diagram160115_3*m_i*1_1"/>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50.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5"/>
  <p:tag name="KSO_WM_UNIT_ID" val="diagram160330_4*m_i*1_5"/>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Lst>
</file>

<file path=ppt/tags/tag51.xml><?xml version="1.0" encoding="utf-8"?>
<p:tagLst xmlns:p="http://schemas.openxmlformats.org/presentationml/2006/main">
  <p:tag name="KSO_WM_TAG_VERSION" val="1.0"/>
  <p:tag name="KSO_WM_BEAUTIFY_FLAG" val="#wm#"/>
  <p:tag name="KSO_WM_UNIT_TYPE" val="i"/>
  <p:tag name="KSO_WM_UNIT_ID" val="diagram160330_4*i*13"/>
  <p:tag name="KSO_WM_TEMPLATE_CATEGORY" val="diagram"/>
  <p:tag name="KSO_WM_TEMPLATE_INDEX" val="160330"/>
  <p:tag name="KSO_WM_UNIT_INDEX" val="13"/>
</p:tagLst>
</file>

<file path=ppt/tags/tag52.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6"/>
  <p:tag name="KSO_WM_UNIT_ID" val="diagram160330_4*m_i*1_6"/>
  <p:tag name="KSO_WM_UNIT_CLEAR" val="1"/>
  <p:tag name="KSO_WM_UNIT_LAYERLEVEL" val="1_1"/>
  <p:tag name="KSO_WM_DIAGRAM_GROUP_CODE" val="m1-1"/>
  <p:tag name="KSO_WM_UNIT_TEXT_FILL_FORE_SCHEMECOLOR_INDEX" val="2"/>
  <p:tag name="KSO_WM_UNIT_TEXT_FILL_TYPE" val="1"/>
</p:tagLst>
</file>

<file path=ppt/tags/tag53.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7"/>
  <p:tag name="KSO_WM_UNIT_ID" val="diagram160330_4*m_i*1_7"/>
  <p:tag name="KSO_WM_UNIT_CLEAR" val="1"/>
  <p:tag name="KSO_WM_UNIT_LAYERLEVEL" val="1_1"/>
  <p:tag name="KSO_WM_DIAGRAM_GROUP_CODE" val="m1-1"/>
  <p:tag name="KSO_WM_UNIT_FILL_FORE_SCHEMECOLOR_INDEX" val="8"/>
  <p:tag name="KSO_WM_UNIT_FILL_TYPE" val="1"/>
  <p:tag name="KSO_WM_UNIT_TEXT_FILL_FORE_SCHEMECOLOR_INDEX" val="14"/>
  <p:tag name="KSO_WM_UNIT_TEXT_FILL_TYPE" val="1"/>
</p:tagLst>
</file>

<file path=ppt/tags/tag54.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4_1"/>
  <p:tag name="KSO_WM_UNIT_ID" val="diagram160330_4*m_h_a*1_4_1"/>
  <p:tag name="KSO_WM_UNIT_CLEAR" val="1"/>
  <p:tag name="KSO_WM_UNIT_LAYERLEVEL" val="1_1_1"/>
  <p:tag name="KSO_WM_UNIT_VALUE" val="26"/>
  <p:tag name="KSO_WM_UNIT_HIGHLIGHT" val="0"/>
  <p:tag name="KSO_WM_UNIT_COMPATIBLE" val="0"/>
  <p:tag name="KSO_WM_UNIT_PRESET_TEXT_INDEX" val="3"/>
  <p:tag name="KSO_WM_UNIT_PRESET_TEXT_LEN" val="12"/>
  <p:tag name="KSO_WM_DIAGRAM_GROUP_CODE" val="m1-1"/>
  <p:tag name="KSO_WM_UNIT_TEXT_FILL_FORE_SCHEMECOLOR_INDEX" val="8"/>
  <p:tag name="KSO_WM_UNIT_TEXT_FILL_TYPE"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f"/>
  <p:tag name="KSO_WM_UNIT_INDEX" val="1_4_1"/>
  <p:tag name="KSO_WM_UNIT_ID" val="diagram160330_4*m_h_f*1_4_1"/>
  <p:tag name="KSO_WM_UNIT_CLEAR" val="1"/>
  <p:tag name="KSO_WM_UNIT_LAYERLEVEL" val="1_1_1"/>
  <p:tag name="KSO_WM_UNIT_VALUE" val="39"/>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6.xml><?xml version="1.0" encoding="utf-8"?>
<p:tagLst xmlns:p="http://schemas.openxmlformats.org/presentationml/2006/main">
  <p:tag name="KSO_WM_TAG_VERSION" val="1.0"/>
  <p:tag name="KSO_WM_BEAUTIFY_FLAG" val="#wm#"/>
  <p:tag name="KSO_WM_UNIT_TYPE" val="i"/>
  <p:tag name="KSO_WM_UNIT_ID" val="diagram160330_4*i*22"/>
  <p:tag name="KSO_WM_TEMPLATE_CATEGORY" val="diagram"/>
  <p:tag name="KSO_WM_TEMPLATE_INDEX" val="160330"/>
  <p:tag name="KSO_WM_UNIT_INDEX" val="22"/>
</p:tagLst>
</file>

<file path=ppt/tags/tag57.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8"/>
  <p:tag name="KSO_WM_UNIT_ID" val="diagram160330_4*m_i*1_8"/>
  <p:tag name="KSO_WM_UNIT_CLEAR" val="1"/>
  <p:tag name="KSO_WM_UNIT_LAYERLEVEL" val="1_1"/>
  <p:tag name="KSO_WM_DIAGRAM_GROUP_CODE" val="m1-1"/>
  <p:tag name="KSO_WM_UNIT_TEXT_FILL_FORE_SCHEMECOLOR_INDEX" val="2"/>
  <p:tag name="KSO_WM_UNIT_TEXT_FILL_TYPE" val="1"/>
</p:tagLst>
</file>

<file path=ppt/tags/tag58.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9"/>
  <p:tag name="KSO_WM_UNIT_ID" val="diagram160330_4*m_i*1_9"/>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Lst>
</file>

<file path=ppt/tags/tag59.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1_1"/>
  <p:tag name="KSO_WM_UNIT_ID" val="diagram160330_4*m_h_a*1_1_1"/>
  <p:tag name="KSO_WM_UNIT_CLEAR" val="1"/>
  <p:tag name="KSO_WM_UNIT_LAYERLEVEL" val="1_1_1"/>
  <p:tag name="KSO_WM_UNIT_VALUE" val="26"/>
  <p:tag name="KSO_WM_UNIT_HIGHLIGHT" val="0"/>
  <p:tag name="KSO_WM_UNIT_COMPATIBLE" val="0"/>
  <p:tag name="KSO_WM_UNIT_PRESET_TEXT_INDEX" val="3"/>
  <p:tag name="KSO_WM_UNIT_PRESET_TEXT_LEN" val="12"/>
  <p:tag name="KSO_WM_DIAGRAM_GROUP_CODE" val="m1-1"/>
  <p:tag name="KSO_WM_UNIT_TEXT_FILL_FORE_SCHEMECOLOR_INDEX" val="5"/>
  <p:tag name="KSO_WM_UNIT_TEXT_FILL_TYPE"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1_1"/>
  <p:tag name="KSO_WM_UNIT_ID" val="diagram160115_3*m_h_a*1_1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5"/>
  <p:tag name="KSO_WM_UNIT_FILL_TYPE" val="1"/>
  <p:tag name="KSO_WM_UNIT_TEXT_FILL_FORE_SCHEMECOLOR_INDEX" val="14"/>
  <p:tag name="KSO_WM_UNIT_TEXT_FILL_TYPE" val="1"/>
</p:tagLst>
</file>

<file path=ppt/tags/tag60.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f"/>
  <p:tag name="KSO_WM_UNIT_INDEX" val="1_1_1"/>
  <p:tag name="KSO_WM_UNIT_ID" val="diagram160330_4*m_h_f*1_1_1"/>
  <p:tag name="KSO_WM_UNIT_CLEAR" val="1"/>
  <p:tag name="KSO_WM_UNIT_LAYERLEVEL" val="1_1_1"/>
  <p:tag name="KSO_WM_UNIT_VALUE" val="39"/>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61.xml><?xml version="1.0" encoding="utf-8"?>
<p:tagLst xmlns:p="http://schemas.openxmlformats.org/presentationml/2006/main">
  <p:tag name="KSO_WM_TAG_VERSION" val="1.0"/>
  <p:tag name="KSO_WM_BEAUTIFY_FLAG" val="#wm#"/>
  <p:tag name="KSO_WM_UNIT_TYPE" val="i"/>
  <p:tag name="KSO_WM_UNIT_ID" val="diagram160330_4*i*31"/>
  <p:tag name="KSO_WM_TEMPLATE_CATEGORY" val="diagram"/>
  <p:tag name="KSO_WM_TEMPLATE_INDEX" val="160330"/>
  <p:tag name="KSO_WM_UNIT_INDEX" val="3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0"/>
  <p:tag name="KSO_WM_UNIT_ID" val="diagram160330_4*m_i*1_10"/>
  <p:tag name="KSO_WM_UNIT_CLEAR" val="1"/>
  <p:tag name="KSO_WM_UNIT_LAYERLEVEL" val="1_1"/>
  <p:tag name="KSO_WM_DIAGRAM_GROUP_CODE" val="m1-1"/>
  <p:tag name="KSO_WM_UNIT_TEXT_FILL_FORE_SCHEMECOLOR_INDEX" val="2"/>
  <p:tag name="KSO_WM_UNIT_TEXT_FILL_TYPE" val="1"/>
</p:tagLst>
</file>

<file path=ppt/tags/tag63.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1"/>
  <p:tag name="KSO_WM_UNIT_ID" val="diagram160330_4*m_i*1_11"/>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3_1"/>
  <p:tag name="KSO_WM_UNIT_ID" val="diagram160330_4*m_h_a*1_3_1"/>
  <p:tag name="KSO_WM_UNIT_CLEAR" val="1"/>
  <p:tag name="KSO_WM_UNIT_LAYERLEVEL" val="1_1_1"/>
  <p:tag name="KSO_WM_UNIT_VALUE" val="26"/>
  <p:tag name="KSO_WM_UNIT_HIGHLIGHT" val="0"/>
  <p:tag name="KSO_WM_UNIT_COMPATIBLE" val="0"/>
  <p:tag name="KSO_WM_UNIT_PRESET_TEXT_INDEX" val="3"/>
  <p:tag name="KSO_WM_UNIT_PRESET_TEXT_LEN" val="12"/>
  <p:tag name="KSO_WM_DIAGRAM_GROUP_CODE" val="m1-1"/>
  <p:tag name="KSO_WM_UNIT_TEXT_FILL_FORE_SCHEMECOLOR_INDEX" val="7"/>
  <p:tag name="KSO_WM_UNIT_TEXT_FILL_TYPE"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f"/>
  <p:tag name="KSO_WM_UNIT_INDEX" val="1_3_1"/>
  <p:tag name="KSO_WM_UNIT_ID" val="diagram160330_4*m_h_f*1_3_1"/>
  <p:tag name="KSO_WM_UNIT_CLEAR" val="1"/>
  <p:tag name="KSO_WM_UNIT_LAYERLEVEL" val="1_1_1"/>
  <p:tag name="KSO_WM_UNIT_VALUE" val="39"/>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
  <p:tag name="KSO_WM_UNIT_ID" val="diagram160330_4*m_i*1_1"/>
  <p:tag name="KSO_WM_UNIT_CLEAR" val="1"/>
  <p:tag name="KSO_WM_UNIT_LAYERLEVEL" val="1_1"/>
  <p:tag name="KSO_WM_DIAGRAM_GROUP_CODE" val="m1-1"/>
  <p:tag name="KSO_WM_UNIT_TEXT_FILL_FORE_SCHEMECOLOR_INDEX" val="2"/>
  <p:tag name="KSO_WM_UNIT_TEXT_FILL_TYPE" val="1"/>
  <p:tag name="KSO_WM_UNIT_DIAGRAM_SCHEMECOLOR_ID" val="3"/>
  <p:tag name="KSO_WM_UNIT_USESOURCEFORMAT_APPLY" val="1"/>
</p:tagLst>
</file>

<file path=ppt/tags/tag67.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2"/>
  <p:tag name="KSO_WM_UNIT_ID" val="diagram160330_4*m_i*1_2"/>
  <p:tag name="KSO_WM_UNIT_CLEAR" val="1"/>
  <p:tag name="KSO_WM_UNIT_LAYERLEVEL" val="1_1"/>
  <p:tag name="KSO_WM_DIAGRAM_GROUP_CODE" val="m1-1"/>
  <p:tag name="KSO_WM_UNIT_TEXT_FILL_FORE_SCHEMECOLOR_INDEX" val="2"/>
  <p:tag name="KSO_WM_UNIT_TEXT_FILL_TYPE" val="1"/>
  <p:tag name="KSO_WM_UNIT_DIAGRAM_SCHEMECOLOR_ID" val="3"/>
  <p:tag name="KSO_WM_UNIT_USESOURCEFORMAT_APPLY" val="1"/>
</p:tagLst>
</file>

<file path=ppt/tags/tag68.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3"/>
  <p:tag name="KSO_WM_UNIT_ID" val="diagram160330_4*m_i*1_3"/>
  <p:tag name="KSO_WM_UNIT_CLEAR" val="1"/>
  <p:tag name="KSO_WM_UNIT_LAYERLEVEL" val="1_1"/>
  <p:tag name="KSO_WM_DIAGRAM_GROUP_CODE" val="m1-1"/>
  <p:tag name="KSO_WM_UNIT_TEXT_FILL_FORE_SCHEMECOLOR_INDEX" val="2"/>
  <p:tag name="KSO_WM_UNIT_TEXT_FILL_TYPE" val="1"/>
  <p:tag name="KSO_WM_UNIT_DIAGRAM_SCHEMECOLOR_ID" val="3"/>
  <p:tag name="KSO_WM_UNIT_USESOURCEFORMAT_APPLY" val="1"/>
</p:tagLst>
</file>

<file path=ppt/tags/tag69.xml><?xml version="1.0" encoding="utf-8"?>
<p:tagLst xmlns:p="http://schemas.openxmlformats.org/presentationml/2006/main">
  <p:tag name="KSO_WM_TAG_VERSION" val="1.0"/>
  <p:tag name="KSO_WM_BEAUTIFY_FLAG" val="#wm#"/>
  <p:tag name="KSO_WM_UNIT_TYPE" val="i"/>
  <p:tag name="KSO_WM_UNIT_ID" val="diagram160330_4*i*4"/>
  <p:tag name="KSO_WM_TEMPLATE_CATEGORY" val="diagram"/>
  <p:tag name="KSO_WM_TEMPLATE_INDEX" val="160330"/>
  <p:tag name="KSO_WM_UNIT_INDEX" val="4"/>
</p:tagLst>
</file>

<file path=ppt/tags/tag7.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1_1"/>
  <p:tag name="KSO_WM_UNIT_ID" val="diagram160115_3*m_h_f*1_1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70.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2_1"/>
  <p:tag name="KSO_WM_UNIT_ID" val="diagram160330_4*m_h_a*1_2_1"/>
  <p:tag name="KSO_WM_UNIT_CLEAR" val="1"/>
  <p:tag name="KSO_WM_UNIT_LAYERLEVEL" val="1_1_1"/>
  <p:tag name="KSO_WM_UNIT_VALUE" val="26"/>
  <p:tag name="KSO_WM_UNIT_HIGHLIGHT" val="0"/>
  <p:tag name="KSO_WM_UNIT_COMPATIBLE" val="0"/>
  <p:tag name="KSO_WM_UNIT_PRESET_TEXT_INDEX" val="3"/>
  <p:tag name="KSO_WM_UNIT_PRESET_TEXT_LEN" val="12"/>
  <p:tag name="KSO_WM_DIAGRAM_GROUP_CODE" val="m1-1"/>
  <p:tag name="KSO_WM_UNIT_TEXT_FILL_FORE_SCHEMECOLOR_INDEX" val="6"/>
  <p:tag name="KSO_WM_UNIT_TEXT_FILL_TYPE" val="1"/>
  <p:tag name="KSO_WM_UNIT_DIAGRAM_SCHEMECOLOR_ID" val="3"/>
  <p:tag name="KSO_WM_UNIT_USESOURCEFORMAT_APPLY" val="1"/>
</p:tagLst>
</file>

<file path=ppt/tags/tag71.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f"/>
  <p:tag name="KSO_WM_UNIT_INDEX" val="1_2_1"/>
  <p:tag name="KSO_WM_UNIT_ID" val="diagram160330_4*m_h_f*1_2_1"/>
  <p:tag name="KSO_WM_UNIT_CLEAR" val="1"/>
  <p:tag name="KSO_WM_UNIT_LAYERLEVEL" val="1_1_1"/>
  <p:tag name="KSO_WM_UNIT_VALUE" val="39"/>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 name="KSO_WM_UNIT_DIAGRAM_SCHEMECOLOR_ID" val="3"/>
  <p:tag name="KSO_WM_UNIT_USESOURCEFORMAT_APPLY" val="1"/>
</p:tagLst>
</file>

<file path=ppt/tags/tag72.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4"/>
  <p:tag name="KSO_WM_UNIT_ID" val="diagram160330_4*m_i*1_4"/>
  <p:tag name="KSO_WM_UNIT_CLEAR" val="1"/>
  <p:tag name="KSO_WM_UNIT_LAYERLEVEL" val="1_1"/>
  <p:tag name="KSO_WM_DIAGRAM_GROUP_CODE" val="m1-1"/>
  <p:tag name="KSO_WM_UNIT_TEXT_FILL_FORE_SCHEMECOLOR_INDEX" val="2"/>
  <p:tag name="KSO_WM_UNIT_TEXT_FILL_TYPE" val="1"/>
  <p:tag name="KSO_WM_UNIT_DIAGRAM_SCHEMECOLOR_ID" val="3"/>
  <p:tag name="KSO_WM_UNIT_USESOURCEFORMAT_APPLY" val="1"/>
</p:tagLst>
</file>

<file path=ppt/tags/tag73.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5"/>
  <p:tag name="KSO_WM_UNIT_ID" val="diagram160330_4*m_i*1_5"/>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 name="KSO_WM_UNIT_DIAGRAM_SCHEMECOLOR_ID" val="3"/>
  <p:tag name="KSO_WM_UNIT_USESOURCEFORMAT_APPLY" val="1"/>
</p:tagLst>
</file>

<file path=ppt/tags/tag74.xml><?xml version="1.0" encoding="utf-8"?>
<p:tagLst xmlns:p="http://schemas.openxmlformats.org/presentationml/2006/main">
  <p:tag name="KSO_WM_TAG_VERSION" val="1.0"/>
  <p:tag name="KSO_WM_BEAUTIFY_FLAG" val="#wm#"/>
  <p:tag name="KSO_WM_UNIT_TYPE" val="i"/>
  <p:tag name="KSO_WM_UNIT_ID" val="diagram160330_4*i*13"/>
  <p:tag name="KSO_WM_TEMPLATE_CATEGORY" val="diagram"/>
  <p:tag name="KSO_WM_TEMPLATE_INDEX" val="160330"/>
  <p:tag name="KSO_WM_UNIT_INDEX" val="13"/>
</p:tagLst>
</file>

<file path=ppt/tags/tag7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6"/>
  <p:tag name="KSO_WM_UNIT_ID" val="diagram160330_4*m_i*1_6"/>
  <p:tag name="KSO_WM_UNIT_CLEAR" val="1"/>
  <p:tag name="KSO_WM_UNIT_LAYERLEVEL" val="1_1"/>
  <p:tag name="KSO_WM_DIAGRAM_GROUP_CODE" val="m1-1"/>
  <p:tag name="KSO_WM_UNIT_TEXT_FILL_FORE_SCHEMECOLOR_INDEX" val="2"/>
  <p:tag name="KSO_WM_UNIT_TEXT_FILL_TYPE" val="1"/>
  <p:tag name="KSO_WM_UNIT_DIAGRAM_SCHEMECOLOR_ID" val="3"/>
  <p:tag name="KSO_WM_UNIT_USESOURCEFORMAT_APPLY" val="1"/>
</p:tagLst>
</file>

<file path=ppt/tags/tag76.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7"/>
  <p:tag name="KSO_WM_UNIT_ID" val="diagram160330_4*m_i*1_7"/>
  <p:tag name="KSO_WM_UNIT_CLEAR" val="1"/>
  <p:tag name="KSO_WM_UNIT_LAYERLEVEL" val="1_1"/>
  <p:tag name="KSO_WM_DIAGRAM_GROUP_CODE" val="m1-1"/>
  <p:tag name="KSO_WM_UNIT_FILL_FORE_SCHEMECOLOR_INDEX" val="8"/>
  <p:tag name="KSO_WM_UNIT_FILL_TYPE" val="1"/>
  <p:tag name="KSO_WM_UNIT_TEXT_FILL_FORE_SCHEMECOLOR_INDEX" val="14"/>
  <p:tag name="KSO_WM_UNIT_TEXT_FILL_TYPE" val="1"/>
  <p:tag name="KSO_WM_UNIT_DIAGRAM_SCHEMECOLOR_ID" val="3"/>
  <p:tag name="KSO_WM_UNIT_USESOURCEFORMAT_APPLY" val="1"/>
</p:tagLst>
</file>

<file path=ppt/tags/tag77.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4_1"/>
  <p:tag name="KSO_WM_UNIT_ID" val="diagram160330_4*m_h_a*1_4_1"/>
  <p:tag name="KSO_WM_UNIT_CLEAR" val="1"/>
  <p:tag name="KSO_WM_UNIT_LAYERLEVEL" val="1_1_1"/>
  <p:tag name="KSO_WM_UNIT_VALUE" val="26"/>
  <p:tag name="KSO_WM_UNIT_HIGHLIGHT" val="0"/>
  <p:tag name="KSO_WM_UNIT_COMPATIBLE" val="0"/>
  <p:tag name="KSO_WM_UNIT_PRESET_TEXT_INDEX" val="3"/>
  <p:tag name="KSO_WM_UNIT_PRESET_TEXT_LEN" val="12"/>
  <p:tag name="KSO_WM_DIAGRAM_GROUP_CODE" val="m1-1"/>
  <p:tag name="KSO_WM_UNIT_TEXT_FILL_FORE_SCHEMECOLOR_INDEX" val="8"/>
  <p:tag name="KSO_WM_UNIT_TEXT_FILL_TYPE" val="1"/>
  <p:tag name="KSO_WM_UNIT_DIAGRAM_SCHEMECOLOR_ID" val="3"/>
  <p:tag name="KSO_WM_UNIT_USESOURCEFORMAT_APPLY" val="1"/>
</p:tagLst>
</file>

<file path=ppt/tags/tag78.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f"/>
  <p:tag name="KSO_WM_UNIT_INDEX" val="1_4_1"/>
  <p:tag name="KSO_WM_UNIT_ID" val="diagram160330_4*m_h_f*1_4_1"/>
  <p:tag name="KSO_WM_UNIT_CLEAR" val="1"/>
  <p:tag name="KSO_WM_UNIT_LAYERLEVEL" val="1_1_1"/>
  <p:tag name="KSO_WM_UNIT_VALUE" val="39"/>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 name="KSO_WM_UNIT_DIAGRAM_SCHEMECOLOR_ID" val="3"/>
  <p:tag name="KSO_WM_UNIT_USESOURCEFORMAT_APPLY" val="1"/>
</p:tagLst>
</file>

<file path=ppt/tags/tag79.xml><?xml version="1.0" encoding="utf-8"?>
<p:tagLst xmlns:p="http://schemas.openxmlformats.org/presentationml/2006/main">
  <p:tag name="KSO_WM_TAG_VERSION" val="1.0"/>
  <p:tag name="KSO_WM_BEAUTIFY_FLAG" val="#wm#"/>
  <p:tag name="KSO_WM_UNIT_TYPE" val="i"/>
  <p:tag name="KSO_WM_UNIT_ID" val="diagram160330_4*i*22"/>
  <p:tag name="KSO_WM_TEMPLATE_CATEGORY" val="diagram"/>
  <p:tag name="KSO_WM_TEMPLATE_INDEX" val="160330"/>
  <p:tag name="KSO_WM_UNIT_INDEX" val="22"/>
</p:tagLst>
</file>

<file path=ppt/tags/tag8.xml><?xml version="1.0" encoding="utf-8"?>
<p:tagLst xmlns:p="http://schemas.openxmlformats.org/presentationml/2006/main">
  <p:tag name="KSO_WM_TAG_VERSION" val="1.0"/>
  <p:tag name="KSO_WM_TEMPLATE_CATEGORY" val="diagram"/>
  <p:tag name="KSO_WM_TEMPLATE_INDEX" val="160115"/>
  <p:tag name="KSO_WM_UNIT_ID" val="diagram160115_3*m_i*1_2"/>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80.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8"/>
  <p:tag name="KSO_WM_UNIT_ID" val="diagram160330_4*m_i*1_8"/>
  <p:tag name="KSO_WM_UNIT_CLEAR" val="1"/>
  <p:tag name="KSO_WM_UNIT_LAYERLEVEL" val="1_1"/>
  <p:tag name="KSO_WM_DIAGRAM_GROUP_CODE" val="m1-1"/>
  <p:tag name="KSO_WM_UNIT_TEXT_FILL_FORE_SCHEMECOLOR_INDEX" val="2"/>
  <p:tag name="KSO_WM_UNIT_TEXT_FILL_TYPE" val="1"/>
  <p:tag name="KSO_WM_UNIT_DIAGRAM_SCHEMECOLOR_ID" val="3"/>
  <p:tag name="KSO_WM_UNIT_USESOURCEFORMAT_APPLY" val="1"/>
</p:tagLst>
</file>

<file path=ppt/tags/tag81.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9"/>
  <p:tag name="KSO_WM_UNIT_ID" val="diagram160330_4*m_i*1_9"/>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DIAGRAM_SCHEMECOLOR_ID" val="3"/>
  <p:tag name="KSO_WM_UNIT_USESOURCEFORMAT_APPLY" val="1"/>
</p:tagLst>
</file>

<file path=ppt/tags/tag82.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1_1"/>
  <p:tag name="KSO_WM_UNIT_ID" val="diagram160330_4*m_h_a*1_1_1"/>
  <p:tag name="KSO_WM_UNIT_CLEAR" val="1"/>
  <p:tag name="KSO_WM_UNIT_LAYERLEVEL" val="1_1_1"/>
  <p:tag name="KSO_WM_UNIT_VALUE" val="26"/>
  <p:tag name="KSO_WM_UNIT_HIGHLIGHT" val="0"/>
  <p:tag name="KSO_WM_UNIT_COMPATIBLE" val="0"/>
  <p:tag name="KSO_WM_UNIT_PRESET_TEXT_INDEX" val="3"/>
  <p:tag name="KSO_WM_UNIT_PRESET_TEXT_LEN" val="12"/>
  <p:tag name="KSO_WM_DIAGRAM_GROUP_CODE" val="m1-1"/>
  <p:tag name="KSO_WM_UNIT_TEXT_FILL_FORE_SCHEMECOLOR_INDEX" val="5"/>
  <p:tag name="KSO_WM_UNIT_TEXT_FILL_TYPE" val="1"/>
  <p:tag name="KSO_WM_UNIT_DIAGRAM_SCHEMECOLOR_ID" val="3"/>
  <p:tag name="KSO_WM_UNIT_USESOURCEFORMAT_APPLY" val="1"/>
</p:tagLst>
</file>

<file path=ppt/tags/tag83.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f"/>
  <p:tag name="KSO_WM_UNIT_INDEX" val="1_1_1"/>
  <p:tag name="KSO_WM_UNIT_ID" val="diagram160330_4*m_h_f*1_1_1"/>
  <p:tag name="KSO_WM_UNIT_CLEAR" val="1"/>
  <p:tag name="KSO_WM_UNIT_LAYERLEVEL" val="1_1_1"/>
  <p:tag name="KSO_WM_UNIT_VALUE" val="39"/>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 name="KSO_WM_UNIT_DIAGRAM_SCHEMECOLOR_ID" val="3"/>
  <p:tag name="KSO_WM_UNIT_USESOURCEFORMAT_APPLY" val="1"/>
</p:tagLst>
</file>

<file path=ppt/tags/tag84.xml><?xml version="1.0" encoding="utf-8"?>
<p:tagLst xmlns:p="http://schemas.openxmlformats.org/presentationml/2006/main">
  <p:tag name="KSO_WM_TAG_VERSION" val="1.0"/>
  <p:tag name="KSO_WM_BEAUTIFY_FLAG" val="#wm#"/>
  <p:tag name="KSO_WM_UNIT_TYPE" val="i"/>
  <p:tag name="KSO_WM_UNIT_ID" val="diagram160330_4*i*31"/>
  <p:tag name="KSO_WM_TEMPLATE_CATEGORY" val="diagram"/>
  <p:tag name="KSO_WM_TEMPLATE_INDEX" val="160330"/>
  <p:tag name="KSO_WM_UNIT_INDEX" val="31"/>
</p:tagLst>
</file>

<file path=ppt/tags/tag8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0"/>
  <p:tag name="KSO_WM_UNIT_ID" val="diagram160330_4*m_i*1_10"/>
  <p:tag name="KSO_WM_UNIT_CLEAR" val="1"/>
  <p:tag name="KSO_WM_UNIT_LAYERLEVEL" val="1_1"/>
  <p:tag name="KSO_WM_DIAGRAM_GROUP_CODE" val="m1-1"/>
  <p:tag name="KSO_WM_UNIT_TEXT_FILL_FORE_SCHEMECOLOR_INDEX" val="2"/>
  <p:tag name="KSO_WM_UNIT_TEXT_FILL_TYPE" val="1"/>
  <p:tag name="KSO_WM_UNIT_DIAGRAM_SCHEMECOLOR_ID" val="3"/>
  <p:tag name="KSO_WM_UNIT_USESOURCEFORMAT_APPLY" val="1"/>
</p:tagLst>
</file>

<file path=ppt/tags/tag86.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1"/>
  <p:tag name="KSO_WM_UNIT_ID" val="diagram160330_4*m_i*1_11"/>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 name="KSO_WM_UNIT_DIAGRAM_SCHEMECOLOR_ID" val="3"/>
  <p:tag name="KSO_WM_UNIT_USESOURCEFORMAT_APPLY" val="1"/>
</p:tagLst>
</file>

<file path=ppt/tags/tag87.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3_1"/>
  <p:tag name="KSO_WM_UNIT_ID" val="diagram160330_4*m_h_a*1_3_1"/>
  <p:tag name="KSO_WM_UNIT_CLEAR" val="1"/>
  <p:tag name="KSO_WM_UNIT_LAYERLEVEL" val="1_1_1"/>
  <p:tag name="KSO_WM_UNIT_VALUE" val="26"/>
  <p:tag name="KSO_WM_UNIT_HIGHLIGHT" val="0"/>
  <p:tag name="KSO_WM_UNIT_COMPATIBLE" val="0"/>
  <p:tag name="KSO_WM_UNIT_PRESET_TEXT_INDEX" val="3"/>
  <p:tag name="KSO_WM_UNIT_PRESET_TEXT_LEN" val="12"/>
  <p:tag name="KSO_WM_DIAGRAM_GROUP_CODE" val="m1-1"/>
  <p:tag name="KSO_WM_UNIT_TEXT_FILL_FORE_SCHEMECOLOR_INDEX" val="7"/>
  <p:tag name="KSO_WM_UNIT_TEXT_FILL_TYPE" val="1"/>
  <p:tag name="KSO_WM_UNIT_DIAGRAM_SCHEMECOLOR_ID" val="3"/>
  <p:tag name="KSO_WM_UNIT_USESOURCEFORMAT_APPLY" val="1"/>
</p:tagLst>
</file>

<file path=ppt/tags/tag88.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f"/>
  <p:tag name="KSO_WM_UNIT_INDEX" val="1_3_1"/>
  <p:tag name="KSO_WM_UNIT_ID" val="diagram160330_4*m_h_f*1_3_1"/>
  <p:tag name="KSO_WM_UNIT_CLEAR" val="1"/>
  <p:tag name="KSO_WM_UNIT_LAYERLEVEL" val="1_1_1"/>
  <p:tag name="KSO_WM_UNIT_VALUE" val="39"/>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 name="KSO_WM_UNIT_DIAGRAM_SCHEMECOLOR_ID" val="3"/>
  <p:tag name="KSO_WM_UNIT_USESOURCEFORMAT_APPLY" val="1"/>
</p:tagLst>
</file>

<file path=ppt/tags/tag89.xml><?xml version="1.0" encoding="utf-8"?>
<p:tagLst xmlns:p="http://schemas.openxmlformats.org/presentationml/2006/main">
  <p:tag name="KSO_WM_BEAUTIFY_FLAG" val="#wm#"/>
  <p:tag name="KSO_WM_TEMPLATE_CATEGORY" val="diagram"/>
  <p:tag name="KSO_WM_TEMPLATE_INDEX" val="790"/>
</p:tagLst>
</file>

<file path=ppt/tags/tag9.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2_1"/>
  <p:tag name="KSO_WM_UNIT_ID" val="diagram160115_3*m_h_a*1_2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6"/>
  <p:tag name="KSO_WM_UNIT_FILL_TYPE" val="1"/>
  <p:tag name="KSO_WM_UNIT_TEXT_FILL_FORE_SCHEMECOLOR_INDEX" val="14"/>
  <p:tag name="KSO_WM_UNIT_TEXT_FILL_TYPE" val="1"/>
</p:tagLst>
</file>

<file path=ppt/tags/tag90.xml><?xml version="1.0" encoding="utf-8"?>
<p:tagLst xmlns:p="http://schemas.openxmlformats.org/presentationml/2006/main">
  <p:tag name="MH_CONTENTSID" val="635"/>
  <p:tag name="KSO_WPP_MARK_KEY" val="7be3c568-bfe3-46b5-a07a-d1f25a0a6cd6"/>
  <p:tag name="COMMONDATA" val="eyJoZGlkIjoiNzQ3MTk3OTEyZDg4NzA3ZGRmN2U4ZTcxY2Y1ODYwYzQifQ=="/>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3011</Words>
  <Application>WPS 演示</Application>
  <PresentationFormat>自定义</PresentationFormat>
  <Paragraphs>176</Paragraphs>
  <Slides>19</Slides>
  <Notes>25</Notes>
  <HiddenSlides>0</HiddenSlides>
  <MMClips>1</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19</vt:i4>
      </vt:variant>
    </vt:vector>
  </HeadingPairs>
  <TitlesOfParts>
    <vt:vector size="32" baseType="lpstr">
      <vt:lpstr>Arial</vt:lpstr>
      <vt:lpstr>宋体</vt:lpstr>
      <vt:lpstr>Wingdings</vt:lpstr>
      <vt:lpstr>Rockwell</vt:lpstr>
      <vt:lpstr>黑体</vt:lpstr>
      <vt:lpstr>Calibri</vt:lpstr>
      <vt:lpstr>Arial Unicode MS</vt:lpstr>
      <vt:lpstr>思源黑体 CN Bold</vt:lpstr>
      <vt:lpstr>微软雅黑</vt:lpstr>
      <vt:lpstr>Calibri Light</vt:lpstr>
      <vt:lpstr>楷体</vt:lpstr>
      <vt:lpstr>千图网海量PPT模板www.58pic.com</vt:lpstr>
      <vt:lpstr>1_千图网海量PPT模板www.58pic.com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老学生一枚</cp:lastModifiedBy>
  <cp:revision>10649</cp:revision>
  <cp:lastPrinted>2113-01-01T00:00:00Z</cp:lastPrinted>
  <dcterms:created xsi:type="dcterms:W3CDTF">2015-07-08T08:22:00Z</dcterms:created>
  <dcterms:modified xsi:type="dcterms:W3CDTF">2022-10-19T08:08:22Z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2052-11.1.0.12598</vt:lpwstr>
  </property>
  <property fmtid="{D5CDD505-2E9C-101B-9397-08002B2CF9AE}" pid="4" name="ICV">
    <vt:lpwstr>786E9929988A460F96B555BD452C2E44</vt:lpwstr>
  </property>
</Properties>
</file>