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1"/>
  </p:handoutMasterIdLst>
  <p:sldIdLst>
    <p:sldId id="639" r:id="rId3"/>
    <p:sldId id="617" r:id="rId5"/>
    <p:sldId id="884" r:id="rId6"/>
    <p:sldId id="636" r:id="rId7"/>
    <p:sldId id="713" r:id="rId8"/>
    <p:sldId id="712" r:id="rId9"/>
    <p:sldId id="544" r:id="rId10"/>
    <p:sldId id="676" r:id="rId11"/>
    <p:sldId id="807" r:id="rId12"/>
    <p:sldId id="825" r:id="rId13"/>
    <p:sldId id="843" r:id="rId14"/>
    <p:sldId id="711" r:id="rId15"/>
    <p:sldId id="844" r:id="rId16"/>
    <p:sldId id="885" r:id="rId17"/>
    <p:sldId id="845" r:id="rId18"/>
    <p:sldId id="611" r:id="rId19"/>
    <p:sldId id="806" r:id="rId20"/>
    <p:sldId id="808" r:id="rId21"/>
    <p:sldId id="863" r:id="rId22"/>
    <p:sldId id="810" r:id="rId23"/>
    <p:sldId id="864" r:id="rId24"/>
    <p:sldId id="865" r:id="rId25"/>
    <p:sldId id="866" r:id="rId26"/>
    <p:sldId id="867" r:id="rId27"/>
    <p:sldId id="583" r:id="rId28"/>
    <p:sldId id="881" r:id="rId29"/>
    <p:sldId id="582" r:id="rId30"/>
  </p:sldIdLst>
  <p:sldSz cx="12195175" cy="6859270"/>
  <p:notesSz cx="6858000" cy="9144000"/>
  <p:embeddedFontLst>
    <p:embeddedFont>
      <p:font typeface="Rockwell" panose="02060603020205020403" pitchFamily="18" charset="0"/>
      <p:regular r:id="rId36"/>
      <p:bold r:id="rId37"/>
      <p:italic r:id="rId38"/>
      <p:boldItalic r:id="rId39"/>
    </p:embeddedFont>
    <p:embeddedFont>
      <p:font typeface="黑体" panose="02010609060101010101" charset="-122"/>
      <p:regular r:id="rId40"/>
    </p:embeddedFont>
    <p:embeddedFont>
      <p:font typeface="微软雅黑" panose="020B0503020204020204" charset="-122"/>
      <p:regular r:id="rId41"/>
    </p:embeddedFont>
    <p:embeddedFont>
      <p:font typeface="Calibri" panose="020F0502020204030204" pitchFamily="34" charset="0"/>
      <p:regular r:id="rId42"/>
      <p:bold r:id="rId43"/>
      <p:italic r:id="rId44"/>
      <p:boldItalic r:id="rId45"/>
    </p:embeddedFont>
  </p:embeddedFontLst>
  <p:custDataLst>
    <p:tags r:id="rId46"/>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74"/>
        <p:guide orient="horz" pos="336"/>
        <p:guide orient="horz" pos="3992"/>
        <p:guide pos="3869"/>
        <p:guide pos="458"/>
        <p:guide pos="7228"/>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98"/>
        <p:guide pos="217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68.xml"/><Relationship Id="rId45" Type="http://schemas.openxmlformats.org/officeDocument/2006/relationships/font" Target="fonts/font10.fntdata"/><Relationship Id="rId44" Type="http://schemas.openxmlformats.org/officeDocument/2006/relationships/font" Target="fonts/font9.fntdata"/><Relationship Id="rId43" Type="http://schemas.openxmlformats.org/officeDocument/2006/relationships/font" Target="fonts/font8.fntdata"/><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notesMaster" Target="notesMasters/notesMaster1.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14.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8" Type="http://schemas.openxmlformats.org/officeDocument/2006/relationships/notesSlide" Target="../notesSlides/notesSlide10.xml"/><Relationship Id="rId37" Type="http://schemas.openxmlformats.org/officeDocument/2006/relationships/slideLayout" Target="../slideLayouts/slideLayout3.xml"/><Relationship Id="rId36" Type="http://schemas.openxmlformats.org/officeDocument/2006/relationships/tags" Target="../tags/tag65.xml"/><Relationship Id="rId35" Type="http://schemas.openxmlformats.org/officeDocument/2006/relationships/tags" Target="../tags/tag64.xml"/><Relationship Id="rId34" Type="http://schemas.openxmlformats.org/officeDocument/2006/relationships/tags" Target="../tags/tag63.xml"/><Relationship Id="rId33" Type="http://schemas.openxmlformats.org/officeDocument/2006/relationships/tags" Target="../tags/tag62.xml"/><Relationship Id="rId32" Type="http://schemas.openxmlformats.org/officeDocument/2006/relationships/tags" Target="../tags/tag61.xml"/><Relationship Id="rId31" Type="http://schemas.openxmlformats.org/officeDocument/2006/relationships/tags" Target="../tags/tag60.xml"/><Relationship Id="rId30" Type="http://schemas.openxmlformats.org/officeDocument/2006/relationships/tags" Target="../tags/tag59.xml"/><Relationship Id="rId3" Type="http://schemas.openxmlformats.org/officeDocument/2006/relationships/tags" Target="../tags/tag32.xml"/><Relationship Id="rId29" Type="http://schemas.openxmlformats.org/officeDocument/2006/relationships/tags" Target="../tags/tag58.xml"/><Relationship Id="rId28" Type="http://schemas.openxmlformats.org/officeDocument/2006/relationships/tags" Target="../tags/tag57.xml"/><Relationship Id="rId27" Type="http://schemas.openxmlformats.org/officeDocument/2006/relationships/tags" Target="../tags/tag56.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tags" Target="../tags/tag6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6.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2.png"/><Relationship Id="rId7" Type="http://schemas.openxmlformats.org/officeDocument/2006/relationships/tags" Target="../tags/tag16.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15.xml"/><Relationship Id="rId34" Type="http://schemas.openxmlformats.org/officeDocument/2006/relationships/notesSlide" Target="../notesSlides/notesSlide4.xml"/><Relationship Id="rId33" Type="http://schemas.openxmlformats.org/officeDocument/2006/relationships/slideLayout" Target="../slideLayouts/slideLayout3.xml"/><Relationship Id="rId32" Type="http://schemas.openxmlformats.org/officeDocument/2006/relationships/image" Target="../media/image23.svg"/><Relationship Id="rId31" Type="http://schemas.openxmlformats.org/officeDocument/2006/relationships/image" Target="../media/image22.png"/><Relationship Id="rId30" Type="http://schemas.openxmlformats.org/officeDocument/2006/relationships/tags" Target="../tags/tag29.xml"/><Relationship Id="rId3" Type="http://schemas.openxmlformats.org/officeDocument/2006/relationships/image" Target="../media/image9.svg"/><Relationship Id="rId29" Type="http://schemas.openxmlformats.org/officeDocument/2006/relationships/image" Target="../media/image21.svg"/><Relationship Id="rId28" Type="http://schemas.openxmlformats.org/officeDocument/2006/relationships/image" Target="../media/image20.png"/><Relationship Id="rId27" Type="http://schemas.openxmlformats.org/officeDocument/2006/relationships/tags" Target="../tags/tag28.xml"/><Relationship Id="rId26" Type="http://schemas.openxmlformats.org/officeDocument/2006/relationships/image" Target="../media/image19.svg"/><Relationship Id="rId25" Type="http://schemas.openxmlformats.org/officeDocument/2006/relationships/image" Target="../media/image18.png"/><Relationship Id="rId24" Type="http://schemas.openxmlformats.org/officeDocument/2006/relationships/tags" Target="../tags/tag27.xml"/><Relationship Id="rId23" Type="http://schemas.openxmlformats.org/officeDocument/2006/relationships/image" Target="../media/image17.svg"/><Relationship Id="rId22" Type="http://schemas.openxmlformats.org/officeDocument/2006/relationships/image" Target="../media/image16.png"/><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image" Target="../media/image8.png"/><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tags" Target="../tags/tag17.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5.jpeg"/><Relationship Id="rId1"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71817" y="1718310"/>
            <a:ext cx="5292725" cy="4140200"/>
            <a:chOff x="974348" y="2476089"/>
            <a:chExt cx="5292725" cy="4140200"/>
          </a:xfrm>
        </p:grpSpPr>
        <p:sp>
          <p:nvSpPr>
            <p:cNvPr id="83" name="TextBox 82"/>
            <p:cNvSpPr txBox="1"/>
            <p:nvPr/>
          </p:nvSpPr>
          <p:spPr>
            <a:xfrm>
              <a:off x="974348" y="2476089"/>
              <a:ext cx="512318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（二）按外表形式分类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5292725"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订本账簿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订本账簿是在启用前将若干账页固定装订成册，并对账页进行连续编号的账簿。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活页账簿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活页账簿是在账簿登记完毕之前，不把账页固定地装订成册，而是装在活页账夹中的账簿。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卡片账簿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卡片账簿是由印有专门格式、分散的卡片作为账页组成的账簿。这种账簿平时将账页放置在卡片箱中，由专人负责保管，可以随取随放。</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四、账簿的种类</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210300" y="1718310"/>
            <a:ext cx="5324475" cy="4117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85787" y="1743710"/>
            <a:ext cx="6148070" cy="4509770"/>
            <a:chOff x="974348" y="2476089"/>
            <a:chExt cx="6148070" cy="4509770"/>
          </a:xfrm>
        </p:grpSpPr>
        <p:sp>
          <p:nvSpPr>
            <p:cNvPr id="83" name="TextBox 82"/>
            <p:cNvSpPr txBox="1"/>
            <p:nvPr/>
          </p:nvSpPr>
          <p:spPr>
            <a:xfrm>
              <a:off x="974348" y="2476089"/>
              <a:ext cx="512318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（三）按账页格式分类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6148070" cy="415417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两栏式账簿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两栏式账簿是指只有借方和贷方两个基本金额栏目的账簿。普通日记账和转账日记账一般采用两栏式。</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三栏式账簿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三栏式账簿是设有借方、贷方和余额三个基本金额栏目的账簿。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多栏式账簿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多栏式账簿是在账簿的两个基本栏目借方和贷方按需要分设若干专栏的账簿。收入、费用明细账一般均采用这种格式的账簿。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 数量金额式账簿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数量金额式账簿的借方、贷方和余额三个栏目内，都分设数量、单价和金额三小栏，借以反映财产物资的实物数量和价值量。</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四、账簿的种类</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924040" y="2719070"/>
            <a:ext cx="4692650" cy="353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735455"/>
            <a:ext cx="6252845" cy="3876675"/>
          </a:xfrm>
          <a:prstGeom prst="rect">
            <a:avLst/>
          </a:prstGeom>
          <a:noFill/>
        </p:spPr>
        <p:txBody>
          <a:bodyPr wrap="square" rtlCol="0">
            <a:spAutoFit/>
          </a:bodyPr>
          <a:lstStyle/>
          <a:p>
            <a:pPr>
              <a:lnSpc>
                <a:spcPct val="150000"/>
              </a:lnSpc>
            </a:pPr>
            <a:r>
              <a:rPr lang="en-US" sz="2000" b="1" spc="300" dirty="0" smtClean="0">
                <a:solidFill>
                  <a:schemeClr val="tx2"/>
                </a:solidFill>
                <a:latin typeface="黑体" panose="02010609060101010101" charset="-122"/>
                <a:ea typeface="黑体" panose="02010609060101010101" charset="-122"/>
              </a:rPr>
              <a:t>（一）会计账簿的基本内容</a:t>
            </a:r>
            <a:endParaRPr lang="en-US" sz="20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各种账簿所记录的经济业务不同，虽然账簿的种类和格式是多种多样的，但各种主要账簿都应具备以下基本内容。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（1）封面，主要标明账簿的名称，如总分类账、现金日记账、银行存款日记账等。</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（2）扉页，主要用来标明会计账簿的使用信息，如科目索引、账簿启用和经管人员一览表等。</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（3）账页，是账簿用来记录经济业务事项的载体，其格式因反映经济业务内容的不同而有所不同，但其应当包括以下内容。</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85825" y="158115"/>
            <a:ext cx="72301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五、会计账簿的内容、启用与登记要求</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918325" y="1735455"/>
            <a:ext cx="4286250" cy="4163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251585"/>
            <a:ext cx="6252845" cy="4984750"/>
          </a:xfrm>
          <a:prstGeom prst="rect">
            <a:avLst/>
          </a:prstGeom>
          <a:noFill/>
        </p:spPr>
        <p:txBody>
          <a:bodyPr wrap="square" rtlCol="0">
            <a:spAutoFit/>
          </a:bodyPr>
          <a:lstStyle/>
          <a:p>
            <a:pPr>
              <a:lnSpc>
                <a:spcPct val="150000"/>
              </a:lnSpc>
            </a:pPr>
            <a:r>
              <a:rPr lang="en-US" sz="2000" b="1" spc="300" dirty="0" smtClean="0">
                <a:solidFill>
                  <a:schemeClr val="tx2"/>
                </a:solidFill>
                <a:latin typeface="黑体" panose="02010609060101010101" charset="-122"/>
                <a:ea typeface="黑体" panose="02010609060101010101" charset="-122"/>
              </a:rPr>
              <a:t>（二）会计账簿的启用</a:t>
            </a:r>
            <a:endParaRPr lang="en-US" sz="20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会计人员启用新账簿时，应在账簿封面上写明单位名称和账簿名称；在账簿的扉页上填写“账簿启用表”和“账户目录”，如表 5 - 1 和表 5 - 2 所示。在“账簿启用表”中详细填写单位名称、账簿名称、启用日期、账簿册数、账簿编号、账簿页数（活页账一般是会计年度结束，结完账装订成册后才能标出账页的连续页码）、记账人员和会计机构负责人或会计主管人员姓名，并加盖名章和单位公章，粘贴印花税票，并在印花税票中间画两条出头的横线以示注销。记账人员或会计机构负责人（或会计主管人员）如有变动，应办理交接手续，注明交接日期、接替人员和监交人员姓名，并由交接双方人员签名盖章。没有办清交接手续的，不得调动或离职。</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85825" y="158115"/>
            <a:ext cx="72301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五、会计账簿的内容、启用与登记要求</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917690" y="1786890"/>
            <a:ext cx="4869180" cy="4122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251585"/>
            <a:ext cx="6252845" cy="553085"/>
          </a:xfrm>
          <a:prstGeom prst="rect">
            <a:avLst/>
          </a:prstGeom>
          <a:noFill/>
        </p:spPr>
        <p:txBody>
          <a:bodyPr wrap="square" rtlCol="0">
            <a:spAutoFit/>
          </a:bodyPr>
          <a:lstStyle/>
          <a:p>
            <a:pPr>
              <a:lnSpc>
                <a:spcPct val="150000"/>
              </a:lnSpc>
            </a:pPr>
            <a:r>
              <a:rPr lang="en-US" sz="2000" b="1" spc="300" dirty="0" smtClean="0">
                <a:solidFill>
                  <a:schemeClr val="tx2"/>
                </a:solidFill>
                <a:latin typeface="黑体" panose="02010609060101010101" charset="-122"/>
                <a:ea typeface="黑体" panose="02010609060101010101" charset="-122"/>
              </a:rPr>
              <a:t>（三）会计账簿的登记要求</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85825" y="158115"/>
            <a:ext cx="72301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五、会计账簿的内容、启用与登记要求</a:t>
            </a:r>
            <a:endParaRPr lang="zh-CN" altLang="en-US" sz="2600" dirty="0">
              <a:latin typeface="黑体" panose="02010609060101010101" charset="-122"/>
              <a:ea typeface="黑体" panose="02010609060101010101" charset="-122"/>
            </a:endParaRPr>
          </a:p>
        </p:txBody>
      </p:sp>
      <p:sp>
        <p:nvSpPr>
          <p:cNvPr id="21" name="文本框 10"/>
          <p:cNvSpPr txBox="1"/>
          <p:nvPr>
            <p:custDataLst>
              <p:tags r:id="rId1"/>
            </p:custDataLst>
          </p:nvPr>
        </p:nvSpPr>
        <p:spPr>
          <a:xfrm>
            <a:off x="1047751" y="2879334"/>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ea typeface="黑体" panose="02010609060101010101" charset="-122"/>
                <a:sym typeface="+mn-ea"/>
              </a:rPr>
              <a:t>1. 准确完整</a:t>
            </a:r>
            <a:endParaRPr lang="zh-CN" altLang="en-US">
              <a:ea typeface="黑体" panose="02010609060101010101" charset="-122"/>
            </a:endParaRPr>
          </a:p>
          <a:p>
            <a:pPr algn="ctr" fontAlgn="auto">
              <a:lnSpc>
                <a:spcPct val="130000"/>
              </a:lnSpc>
            </a:pPr>
            <a:endParaRPr lang="zh-CN" altLang="en-US"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19" name="椭圆 18"/>
          <p:cNvSpPr/>
          <p:nvPr>
            <p:custDataLst>
              <p:tags r:id="rId2"/>
            </p:custDataLst>
          </p:nvPr>
        </p:nvSpPr>
        <p:spPr>
          <a:xfrm>
            <a:off x="1471295" y="2180199"/>
            <a:ext cx="637540" cy="638810"/>
          </a:xfrm>
          <a:prstGeom prst="ellipse">
            <a:avLst/>
          </a:prstGeom>
          <a:noFill/>
          <a:ln w="28575" cap="flat" cmpd="sng" algn="ctr">
            <a:solidFill>
              <a:srgbClr val="1D6DC2"/>
            </a:solidFill>
            <a:prstDash val="solid"/>
            <a:miter lim="800000"/>
          </a:ln>
          <a:effectLst/>
        </p:spPr>
        <p:txBody>
          <a:bodyPr rtlCol="0" anchor="ctr"/>
          <a:lstStyle/>
          <a:p>
            <a:pPr algn="ctr"/>
            <a:endParaRPr lang="zh-CN" altLang="en-US" dirty="0"/>
          </a:p>
        </p:txBody>
      </p:sp>
      <p:sp>
        <p:nvSpPr>
          <p:cNvPr id="52" name="任意多边形: 形状 51"/>
          <p:cNvSpPr/>
          <p:nvPr>
            <p:custDataLst>
              <p:tags r:id="rId3"/>
            </p:custDataLst>
          </p:nvPr>
        </p:nvSpPr>
        <p:spPr>
          <a:xfrm>
            <a:off x="1449706" y="214336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35" name="标题 5"/>
          <p:cNvSpPr>
            <a:spLocks noGrp="1"/>
          </p:cNvSpPr>
          <p:nvPr>
            <p:custDataLst>
              <p:tags r:id="rId4"/>
            </p:custDataLst>
          </p:nvPr>
        </p:nvSpPr>
        <p:spPr>
          <a:xfrm>
            <a:off x="1512570" y="232815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01</a:t>
            </a:r>
            <a:endParaRPr lang="en-US" altLang="zh-CN" b="1" spc="300" dirty="0">
              <a:solidFill>
                <a:srgbClr val="1D6DC2"/>
              </a:solidFill>
              <a:latin typeface="微软雅黑" panose="020B0503020204020204" charset="-122"/>
            </a:endParaRPr>
          </a:p>
        </p:txBody>
      </p:sp>
      <p:sp>
        <p:nvSpPr>
          <p:cNvPr id="20" name="文本框 10"/>
          <p:cNvSpPr txBox="1"/>
          <p:nvPr>
            <p:custDataLst>
              <p:tags r:id="rId5"/>
            </p:custDataLst>
          </p:nvPr>
        </p:nvSpPr>
        <p:spPr>
          <a:xfrm>
            <a:off x="3009583" y="2879334"/>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2. 注明记账符号</a:t>
            </a:r>
            <a:endParaRPr lang="zh-CN" altLang="en-US">
              <a:latin typeface="黑体" panose="02010609060101010101" charset="-122"/>
              <a:ea typeface="黑体" panose="02010609060101010101" charset="-122"/>
              <a:cs typeface="黑体" panose="02010609060101010101" charset="-122"/>
            </a:endParaRPr>
          </a:p>
          <a:p>
            <a:pPr algn="ctr" fontAlgn="auto">
              <a:lnSpc>
                <a:spcPct val="130000"/>
              </a:lnSpc>
            </a:pPr>
            <a:endParaRPr lang="zh-CN" altLang="en-US" spc="151" dirty="0">
              <a:solidFill>
                <a:srgbClr val="000000">
                  <a:lumMod val="85000"/>
                  <a:lumOff val="15000"/>
                </a:srgbClr>
              </a:solidFill>
              <a:latin typeface="黑体" panose="02010609060101010101" charset="-122"/>
              <a:ea typeface="微软雅黑" panose="020B0503020204020204" charset="-122"/>
              <a:cs typeface="黑体" panose="02010609060101010101" charset="-122"/>
              <a:sym typeface="微软雅黑" panose="020B0503020204020204" charset="-122"/>
            </a:endParaRPr>
          </a:p>
        </p:txBody>
      </p:sp>
      <p:sp>
        <p:nvSpPr>
          <p:cNvPr id="22" name="椭圆 21"/>
          <p:cNvSpPr/>
          <p:nvPr>
            <p:custDataLst>
              <p:tags r:id="rId6"/>
            </p:custDataLst>
          </p:nvPr>
        </p:nvSpPr>
        <p:spPr>
          <a:xfrm>
            <a:off x="3433128" y="2180199"/>
            <a:ext cx="637540" cy="638810"/>
          </a:xfrm>
          <a:prstGeom prst="ellipse">
            <a:avLst/>
          </a:prstGeom>
          <a:noFill/>
          <a:ln w="28575" cap="flat" cmpd="sng" algn="ctr">
            <a:solidFill>
              <a:srgbClr val="38465E"/>
            </a:solidFill>
            <a:prstDash val="solid"/>
            <a:miter lim="800000"/>
          </a:ln>
          <a:effectLst/>
        </p:spPr>
        <p:txBody>
          <a:bodyPr rtlCol="0" anchor="ctr"/>
          <a:lstStyle/>
          <a:p>
            <a:pPr algn="ctr"/>
            <a:endParaRPr lang="zh-CN" altLang="en-US" dirty="0"/>
          </a:p>
        </p:txBody>
      </p:sp>
      <p:sp>
        <p:nvSpPr>
          <p:cNvPr id="23" name="任意多边形: 形状 51"/>
          <p:cNvSpPr/>
          <p:nvPr>
            <p:custDataLst>
              <p:tags r:id="rId7"/>
            </p:custDataLst>
          </p:nvPr>
        </p:nvSpPr>
        <p:spPr>
          <a:xfrm>
            <a:off x="3411538" y="214336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24" name="标题 5"/>
          <p:cNvSpPr>
            <a:spLocks noGrp="1"/>
          </p:cNvSpPr>
          <p:nvPr>
            <p:custDataLst>
              <p:tags r:id="rId8"/>
            </p:custDataLst>
          </p:nvPr>
        </p:nvSpPr>
        <p:spPr>
          <a:xfrm>
            <a:off x="3474403" y="232815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02</a:t>
            </a:r>
            <a:endParaRPr lang="en-US" altLang="zh-CN" b="1" spc="300" dirty="0">
              <a:solidFill>
                <a:srgbClr val="38465E"/>
              </a:solidFill>
              <a:latin typeface="微软雅黑" panose="020B0503020204020204" charset="-122"/>
            </a:endParaRPr>
          </a:p>
        </p:txBody>
      </p:sp>
      <p:sp>
        <p:nvSpPr>
          <p:cNvPr id="26" name="文本框 10"/>
          <p:cNvSpPr txBox="1"/>
          <p:nvPr>
            <p:custDataLst>
              <p:tags r:id="rId9"/>
            </p:custDataLst>
          </p:nvPr>
        </p:nvSpPr>
        <p:spPr>
          <a:xfrm>
            <a:off x="4971416" y="2879334"/>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3. 书写留空</a:t>
            </a:r>
            <a:endParaRPr lang="zh-CN" altLang="en-US">
              <a:latin typeface="黑体" panose="02010609060101010101" charset="-122"/>
              <a:ea typeface="黑体" panose="02010609060101010101" charset="-122"/>
              <a:cs typeface="黑体" panose="02010609060101010101" charset="-122"/>
            </a:endParaRPr>
          </a:p>
          <a:p>
            <a:pPr algn="ctr" fontAlgn="auto">
              <a:lnSpc>
                <a:spcPct val="130000"/>
              </a:lnSpc>
            </a:pPr>
            <a:endParaRPr lang="zh-CN" altLang="en-US" spc="151" dirty="0">
              <a:solidFill>
                <a:srgbClr val="000000">
                  <a:lumMod val="85000"/>
                  <a:lumOff val="15000"/>
                </a:srgbClr>
              </a:solidFill>
              <a:latin typeface="黑体" panose="02010609060101010101" charset="-122"/>
              <a:ea typeface="微软雅黑" panose="020B0503020204020204" charset="-122"/>
              <a:cs typeface="黑体" panose="02010609060101010101" charset="-122"/>
              <a:sym typeface="微软雅黑" panose="020B0503020204020204" charset="-122"/>
            </a:endParaRPr>
          </a:p>
        </p:txBody>
      </p:sp>
      <p:sp>
        <p:nvSpPr>
          <p:cNvPr id="27" name="椭圆 26"/>
          <p:cNvSpPr/>
          <p:nvPr>
            <p:custDataLst>
              <p:tags r:id="rId10"/>
            </p:custDataLst>
          </p:nvPr>
        </p:nvSpPr>
        <p:spPr>
          <a:xfrm>
            <a:off x="5394961" y="2180199"/>
            <a:ext cx="637540" cy="638810"/>
          </a:xfrm>
          <a:prstGeom prst="ellipse">
            <a:avLst/>
          </a:prstGeom>
          <a:noFill/>
          <a:ln w="28575" cap="flat" cmpd="sng" algn="ctr">
            <a:solidFill>
              <a:srgbClr val="1D6DC2"/>
            </a:solidFill>
            <a:prstDash val="solid"/>
            <a:miter lim="800000"/>
          </a:ln>
          <a:effectLst/>
        </p:spPr>
        <p:txBody>
          <a:bodyPr rtlCol="0" anchor="ctr"/>
          <a:lstStyle/>
          <a:p>
            <a:pPr algn="ctr"/>
            <a:endParaRPr lang="zh-CN" altLang="en-US" dirty="0"/>
          </a:p>
        </p:txBody>
      </p:sp>
      <p:sp>
        <p:nvSpPr>
          <p:cNvPr id="28" name="任意多边形: 形状 51"/>
          <p:cNvSpPr/>
          <p:nvPr>
            <p:custDataLst>
              <p:tags r:id="rId11"/>
            </p:custDataLst>
          </p:nvPr>
        </p:nvSpPr>
        <p:spPr>
          <a:xfrm>
            <a:off x="5373371" y="214336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29" name="标题 5"/>
          <p:cNvSpPr>
            <a:spLocks noGrp="1"/>
          </p:cNvSpPr>
          <p:nvPr>
            <p:custDataLst>
              <p:tags r:id="rId12"/>
            </p:custDataLst>
          </p:nvPr>
        </p:nvSpPr>
        <p:spPr>
          <a:xfrm>
            <a:off x="5436236" y="232815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03</a:t>
            </a:r>
            <a:endParaRPr lang="en-US" altLang="zh-CN" b="1" spc="300" dirty="0">
              <a:solidFill>
                <a:srgbClr val="1D6DC2"/>
              </a:solidFill>
              <a:latin typeface="微软雅黑" panose="020B0503020204020204" charset="-122"/>
            </a:endParaRPr>
          </a:p>
        </p:txBody>
      </p:sp>
      <p:sp>
        <p:nvSpPr>
          <p:cNvPr id="30" name="文本框 29"/>
          <p:cNvSpPr txBox="1"/>
          <p:nvPr>
            <p:custDataLst>
              <p:tags r:id="rId13"/>
            </p:custDataLst>
          </p:nvPr>
        </p:nvSpPr>
        <p:spPr>
          <a:xfrm>
            <a:off x="6933565" y="2879090"/>
            <a:ext cx="1633220"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4. 正常记账使用蓝黑墨水</a:t>
            </a:r>
            <a:endParaRPr lang="zh-CN" altLang="en-US" spc="151" dirty="0">
              <a:solidFill>
                <a:srgbClr val="000000">
                  <a:lumMod val="85000"/>
                  <a:lumOff val="15000"/>
                </a:srgbClr>
              </a:solidFill>
              <a:latin typeface="黑体" panose="02010609060101010101" charset="-122"/>
              <a:ea typeface="黑体" panose="02010609060101010101" charset="-122"/>
              <a:cs typeface="黑体" panose="02010609060101010101" charset="-122"/>
              <a:sym typeface="+mn-ea"/>
            </a:endParaRPr>
          </a:p>
        </p:txBody>
      </p:sp>
      <p:sp>
        <p:nvSpPr>
          <p:cNvPr id="31" name="椭圆 30"/>
          <p:cNvSpPr/>
          <p:nvPr>
            <p:custDataLst>
              <p:tags r:id="rId14"/>
            </p:custDataLst>
          </p:nvPr>
        </p:nvSpPr>
        <p:spPr>
          <a:xfrm>
            <a:off x="7356793" y="2180199"/>
            <a:ext cx="637540" cy="638810"/>
          </a:xfrm>
          <a:prstGeom prst="ellipse">
            <a:avLst/>
          </a:prstGeom>
          <a:noFill/>
          <a:ln w="28575" cap="flat" cmpd="sng" algn="ctr">
            <a:solidFill>
              <a:srgbClr val="38465E"/>
            </a:solidFill>
            <a:prstDash val="solid"/>
            <a:miter lim="800000"/>
          </a:ln>
          <a:effectLst/>
        </p:spPr>
        <p:txBody>
          <a:bodyPr rtlCol="0" anchor="ctr"/>
          <a:lstStyle/>
          <a:p>
            <a:pPr algn="ctr"/>
            <a:endParaRPr lang="zh-CN" altLang="en-US" dirty="0"/>
          </a:p>
        </p:txBody>
      </p:sp>
      <p:sp>
        <p:nvSpPr>
          <p:cNvPr id="32" name="任意多边形: 形状 51"/>
          <p:cNvSpPr/>
          <p:nvPr>
            <p:custDataLst>
              <p:tags r:id="rId15"/>
            </p:custDataLst>
          </p:nvPr>
        </p:nvSpPr>
        <p:spPr>
          <a:xfrm>
            <a:off x="7335203" y="214336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33" name="标题 5"/>
          <p:cNvSpPr>
            <a:spLocks noGrp="1"/>
          </p:cNvSpPr>
          <p:nvPr>
            <p:custDataLst>
              <p:tags r:id="rId16"/>
            </p:custDataLst>
          </p:nvPr>
        </p:nvSpPr>
        <p:spPr>
          <a:xfrm>
            <a:off x="7398068" y="232815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04</a:t>
            </a:r>
            <a:endParaRPr lang="en-US" altLang="zh-CN" b="1" spc="300" dirty="0">
              <a:solidFill>
                <a:srgbClr val="38465E"/>
              </a:solidFill>
              <a:latin typeface="微软雅黑" panose="020B0503020204020204" charset="-122"/>
            </a:endParaRPr>
          </a:p>
        </p:txBody>
      </p:sp>
      <p:sp>
        <p:nvSpPr>
          <p:cNvPr id="34" name="文本框 10"/>
          <p:cNvSpPr txBox="1"/>
          <p:nvPr>
            <p:custDataLst>
              <p:tags r:id="rId17"/>
            </p:custDataLst>
          </p:nvPr>
        </p:nvSpPr>
        <p:spPr>
          <a:xfrm>
            <a:off x="8895081" y="2879334"/>
            <a:ext cx="1485265" cy="1030605"/>
          </a:xfrm>
          <a:prstGeom prst="rect">
            <a:avLst/>
          </a:prstGeom>
          <a:noFill/>
        </p:spPr>
        <p:txBody>
          <a:bodyPr vert="horz" wrap="square" lIns="90000" tIns="46800" rIns="90000" bIns="46800" rtlCol="0" anchor="t" anchorCtr="0">
            <a:normAutofit fontScale="7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2570">
                <a:latin typeface="黑体" panose="02010609060101010101" charset="-122"/>
                <a:ea typeface="黑体" panose="02010609060101010101" charset="-122"/>
                <a:cs typeface="黑体" panose="02010609060101010101" charset="-122"/>
                <a:sym typeface="+mn-ea"/>
              </a:rPr>
              <a:t>5. 特殊记账使用红墨水</a:t>
            </a:r>
            <a:endParaRPr lang="zh-CN" altLang="en-US" sz="2570">
              <a:latin typeface="黑体" panose="02010609060101010101" charset="-122"/>
              <a:ea typeface="黑体" panose="02010609060101010101" charset="-122"/>
              <a:cs typeface="黑体" panose="02010609060101010101" charset="-122"/>
            </a:endParaRPr>
          </a:p>
          <a:p>
            <a:pPr algn="ctr" fontAlgn="auto">
              <a:lnSpc>
                <a:spcPct val="130000"/>
              </a:lnSpc>
            </a:pPr>
            <a:endParaRPr lang="zh-CN" altLang="en-US" sz="2570" spc="151" dirty="0">
              <a:solidFill>
                <a:srgbClr val="000000">
                  <a:lumMod val="85000"/>
                  <a:lumOff val="15000"/>
                </a:srgbClr>
              </a:solidFill>
              <a:latin typeface="黑体" panose="02010609060101010101" charset="-122"/>
              <a:ea typeface="微软雅黑" panose="020B0503020204020204" charset="-122"/>
              <a:cs typeface="黑体" panose="02010609060101010101" charset="-122"/>
              <a:sym typeface="微软雅黑" panose="020B0503020204020204" charset="-122"/>
            </a:endParaRPr>
          </a:p>
        </p:txBody>
      </p:sp>
      <p:sp>
        <p:nvSpPr>
          <p:cNvPr id="36" name="椭圆 35"/>
          <p:cNvSpPr/>
          <p:nvPr>
            <p:custDataLst>
              <p:tags r:id="rId18"/>
            </p:custDataLst>
          </p:nvPr>
        </p:nvSpPr>
        <p:spPr>
          <a:xfrm>
            <a:off x="9318626" y="2180199"/>
            <a:ext cx="637540" cy="638810"/>
          </a:xfrm>
          <a:prstGeom prst="ellipse">
            <a:avLst/>
          </a:prstGeom>
          <a:noFill/>
          <a:ln w="28575" cap="flat" cmpd="sng" algn="ctr">
            <a:solidFill>
              <a:srgbClr val="1D6DC2"/>
            </a:solidFill>
            <a:prstDash val="solid"/>
            <a:miter lim="800000"/>
          </a:ln>
          <a:effectLst/>
        </p:spPr>
        <p:txBody>
          <a:bodyPr rtlCol="0" anchor="ctr"/>
          <a:lstStyle/>
          <a:p>
            <a:pPr algn="ctr"/>
            <a:endParaRPr lang="zh-CN" altLang="en-US" dirty="0"/>
          </a:p>
        </p:txBody>
      </p:sp>
      <p:sp>
        <p:nvSpPr>
          <p:cNvPr id="37" name="任意多边形: 形状 51"/>
          <p:cNvSpPr/>
          <p:nvPr>
            <p:custDataLst>
              <p:tags r:id="rId19"/>
            </p:custDataLst>
          </p:nvPr>
        </p:nvSpPr>
        <p:spPr>
          <a:xfrm>
            <a:off x="9297036" y="214336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38" name="标题 5"/>
          <p:cNvSpPr>
            <a:spLocks noGrp="1"/>
          </p:cNvSpPr>
          <p:nvPr>
            <p:custDataLst>
              <p:tags r:id="rId20"/>
            </p:custDataLst>
          </p:nvPr>
        </p:nvSpPr>
        <p:spPr>
          <a:xfrm>
            <a:off x="9359901" y="232815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05</a:t>
            </a:r>
            <a:endParaRPr lang="en-US" altLang="zh-CN" b="1" spc="300" dirty="0">
              <a:solidFill>
                <a:srgbClr val="1D6DC2"/>
              </a:solidFill>
              <a:latin typeface="微软雅黑" panose="020B0503020204020204" charset="-122"/>
            </a:endParaRPr>
          </a:p>
        </p:txBody>
      </p:sp>
      <p:sp>
        <p:nvSpPr>
          <p:cNvPr id="39" name="文本框 10"/>
          <p:cNvSpPr txBox="1"/>
          <p:nvPr>
            <p:custDataLst>
              <p:tags r:id="rId21"/>
            </p:custDataLst>
          </p:nvPr>
        </p:nvSpPr>
        <p:spPr>
          <a:xfrm>
            <a:off x="1047751" y="5319456"/>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6. 顺序连续登记</a:t>
            </a:r>
            <a:endParaRPr lang="zh-CN" altLang="en-US" spc="151" dirty="0">
              <a:solidFill>
                <a:srgbClr val="000000">
                  <a:lumMod val="85000"/>
                  <a:lumOff val="15000"/>
                </a:srgbClr>
              </a:solidFill>
              <a:latin typeface="黑体" panose="02010609060101010101" charset="-122"/>
              <a:ea typeface="黑体" panose="02010609060101010101" charset="-122"/>
              <a:cs typeface="黑体" panose="02010609060101010101" charset="-122"/>
              <a:sym typeface="+mn-ea"/>
            </a:endParaRPr>
          </a:p>
        </p:txBody>
      </p:sp>
      <p:sp>
        <p:nvSpPr>
          <p:cNvPr id="40" name="椭圆 39"/>
          <p:cNvSpPr/>
          <p:nvPr>
            <p:custDataLst>
              <p:tags r:id="rId22"/>
            </p:custDataLst>
          </p:nvPr>
        </p:nvSpPr>
        <p:spPr>
          <a:xfrm>
            <a:off x="1471295" y="4620321"/>
            <a:ext cx="637540" cy="638810"/>
          </a:xfrm>
          <a:prstGeom prst="ellipse">
            <a:avLst/>
          </a:prstGeom>
          <a:noFill/>
          <a:ln w="28575" cap="flat" cmpd="sng" algn="ctr">
            <a:solidFill>
              <a:srgbClr val="38465E"/>
            </a:solidFill>
            <a:prstDash val="solid"/>
            <a:miter lim="800000"/>
          </a:ln>
          <a:effectLst/>
        </p:spPr>
        <p:txBody>
          <a:bodyPr rtlCol="0" anchor="ctr"/>
          <a:lstStyle/>
          <a:p>
            <a:pPr algn="ctr"/>
            <a:endParaRPr lang="zh-CN" altLang="en-US" dirty="0"/>
          </a:p>
        </p:txBody>
      </p:sp>
      <p:sp>
        <p:nvSpPr>
          <p:cNvPr id="41" name="任意多边形: 形状 51"/>
          <p:cNvSpPr/>
          <p:nvPr>
            <p:custDataLst>
              <p:tags r:id="rId23"/>
            </p:custDataLst>
          </p:nvPr>
        </p:nvSpPr>
        <p:spPr>
          <a:xfrm>
            <a:off x="1449706" y="458349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42" name="标题 5"/>
          <p:cNvSpPr>
            <a:spLocks noGrp="1"/>
          </p:cNvSpPr>
          <p:nvPr>
            <p:custDataLst>
              <p:tags r:id="rId24"/>
            </p:custDataLst>
          </p:nvPr>
        </p:nvSpPr>
        <p:spPr>
          <a:xfrm>
            <a:off x="1512570" y="476827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06</a:t>
            </a:r>
            <a:endParaRPr lang="en-US" altLang="zh-CN" b="1" spc="300" dirty="0">
              <a:solidFill>
                <a:srgbClr val="38465E"/>
              </a:solidFill>
              <a:latin typeface="微软雅黑" panose="020B0503020204020204" charset="-122"/>
            </a:endParaRPr>
          </a:p>
        </p:txBody>
      </p:sp>
      <p:sp>
        <p:nvSpPr>
          <p:cNvPr id="43" name="文本框 10"/>
          <p:cNvSpPr txBox="1"/>
          <p:nvPr>
            <p:custDataLst>
              <p:tags r:id="rId25"/>
            </p:custDataLst>
          </p:nvPr>
        </p:nvSpPr>
        <p:spPr>
          <a:xfrm>
            <a:off x="3009583" y="5319456"/>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7. 结出余额</a:t>
            </a:r>
            <a:endParaRPr lang="zh-CN" altLang="en-US">
              <a:latin typeface="黑体" panose="02010609060101010101" charset="-122"/>
              <a:ea typeface="黑体" panose="02010609060101010101" charset="-122"/>
              <a:cs typeface="黑体" panose="02010609060101010101" charset="-122"/>
            </a:endParaRPr>
          </a:p>
          <a:p>
            <a:pPr algn="ctr" fontAlgn="auto">
              <a:lnSpc>
                <a:spcPct val="130000"/>
              </a:lnSpc>
            </a:pPr>
            <a:endParaRPr lang="zh-CN" altLang="en-US" spc="151" dirty="0">
              <a:solidFill>
                <a:srgbClr val="000000">
                  <a:lumMod val="85000"/>
                  <a:lumOff val="15000"/>
                </a:srgbClr>
              </a:solidFill>
              <a:latin typeface="黑体" panose="02010609060101010101" charset="-122"/>
              <a:ea typeface="微软雅黑" panose="020B0503020204020204" charset="-122"/>
              <a:cs typeface="黑体" panose="02010609060101010101" charset="-122"/>
              <a:sym typeface="微软雅黑" panose="020B0503020204020204" charset="-122"/>
            </a:endParaRPr>
          </a:p>
        </p:txBody>
      </p:sp>
      <p:sp>
        <p:nvSpPr>
          <p:cNvPr id="44" name="椭圆 43"/>
          <p:cNvSpPr/>
          <p:nvPr>
            <p:custDataLst>
              <p:tags r:id="rId26"/>
            </p:custDataLst>
          </p:nvPr>
        </p:nvSpPr>
        <p:spPr>
          <a:xfrm>
            <a:off x="3433128" y="4620321"/>
            <a:ext cx="637540" cy="638810"/>
          </a:xfrm>
          <a:prstGeom prst="ellipse">
            <a:avLst/>
          </a:prstGeom>
          <a:noFill/>
          <a:ln w="28575" cap="flat" cmpd="sng" algn="ctr">
            <a:solidFill>
              <a:srgbClr val="1D6DC2"/>
            </a:solidFill>
            <a:prstDash val="solid"/>
            <a:miter lim="800000"/>
          </a:ln>
          <a:effectLst/>
        </p:spPr>
        <p:txBody>
          <a:bodyPr rtlCol="0" anchor="ctr"/>
          <a:lstStyle/>
          <a:p>
            <a:pPr algn="ctr"/>
            <a:endParaRPr lang="zh-CN" altLang="en-US" dirty="0"/>
          </a:p>
        </p:txBody>
      </p:sp>
      <p:sp>
        <p:nvSpPr>
          <p:cNvPr id="45" name="任意多边形: 形状 51"/>
          <p:cNvSpPr/>
          <p:nvPr>
            <p:custDataLst>
              <p:tags r:id="rId27"/>
            </p:custDataLst>
          </p:nvPr>
        </p:nvSpPr>
        <p:spPr>
          <a:xfrm>
            <a:off x="3411539" y="458349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46" name="标题 5"/>
          <p:cNvSpPr>
            <a:spLocks noGrp="1"/>
          </p:cNvSpPr>
          <p:nvPr>
            <p:custDataLst>
              <p:tags r:id="rId28"/>
            </p:custDataLst>
          </p:nvPr>
        </p:nvSpPr>
        <p:spPr>
          <a:xfrm>
            <a:off x="3474403" y="476827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07</a:t>
            </a:r>
            <a:endParaRPr lang="en-US" altLang="zh-CN" b="1" spc="300" dirty="0">
              <a:solidFill>
                <a:srgbClr val="1D6DC2"/>
              </a:solidFill>
              <a:latin typeface="微软雅黑" panose="020B0503020204020204" charset="-122"/>
            </a:endParaRPr>
          </a:p>
        </p:txBody>
      </p:sp>
      <p:sp>
        <p:nvSpPr>
          <p:cNvPr id="47" name="文本框 10"/>
          <p:cNvSpPr txBox="1"/>
          <p:nvPr>
            <p:custDataLst>
              <p:tags r:id="rId29"/>
            </p:custDataLst>
          </p:nvPr>
        </p:nvSpPr>
        <p:spPr>
          <a:xfrm>
            <a:off x="4971415" y="5319395"/>
            <a:ext cx="16503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a:latin typeface="黑体" panose="02010609060101010101" charset="-122"/>
                <a:ea typeface="黑体" panose="02010609060101010101" charset="-122"/>
                <a:cs typeface="黑体" panose="02010609060101010101" charset="-122"/>
                <a:sym typeface="+mn-ea"/>
              </a:rPr>
              <a:t>8. 过次承前</a:t>
            </a:r>
            <a:endParaRPr lang="zh-CN" altLang="en-US" spc="151" dirty="0">
              <a:solidFill>
                <a:srgbClr val="000000">
                  <a:lumMod val="85000"/>
                  <a:lumOff val="15000"/>
                </a:srgbClr>
              </a:solidFill>
              <a:latin typeface="黑体" panose="02010609060101010101" charset="-122"/>
              <a:ea typeface="黑体" panose="02010609060101010101" charset="-122"/>
              <a:cs typeface="黑体" panose="02010609060101010101" charset="-122"/>
              <a:sym typeface="+mn-ea"/>
            </a:endParaRPr>
          </a:p>
        </p:txBody>
      </p:sp>
      <p:sp>
        <p:nvSpPr>
          <p:cNvPr id="48" name="椭圆 47"/>
          <p:cNvSpPr/>
          <p:nvPr>
            <p:custDataLst>
              <p:tags r:id="rId30"/>
            </p:custDataLst>
          </p:nvPr>
        </p:nvSpPr>
        <p:spPr>
          <a:xfrm>
            <a:off x="5394961" y="4620321"/>
            <a:ext cx="637540" cy="638810"/>
          </a:xfrm>
          <a:prstGeom prst="ellipse">
            <a:avLst/>
          </a:prstGeom>
          <a:noFill/>
          <a:ln w="28575" cap="flat" cmpd="sng" algn="ctr">
            <a:solidFill>
              <a:srgbClr val="38465E"/>
            </a:solidFill>
            <a:prstDash val="solid"/>
            <a:miter lim="800000"/>
          </a:ln>
          <a:effectLst/>
        </p:spPr>
        <p:txBody>
          <a:bodyPr rtlCol="0" anchor="ctr"/>
          <a:lstStyle/>
          <a:p>
            <a:pPr algn="ctr"/>
            <a:endParaRPr lang="zh-CN" altLang="en-US" dirty="0"/>
          </a:p>
        </p:txBody>
      </p:sp>
      <p:sp>
        <p:nvSpPr>
          <p:cNvPr id="49" name="任意多边形: 形状 51"/>
          <p:cNvSpPr/>
          <p:nvPr>
            <p:custDataLst>
              <p:tags r:id="rId31"/>
            </p:custDataLst>
          </p:nvPr>
        </p:nvSpPr>
        <p:spPr>
          <a:xfrm>
            <a:off x="5373371" y="458349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50" name="标题 5"/>
          <p:cNvSpPr>
            <a:spLocks noGrp="1"/>
          </p:cNvSpPr>
          <p:nvPr>
            <p:custDataLst>
              <p:tags r:id="rId32"/>
            </p:custDataLst>
          </p:nvPr>
        </p:nvSpPr>
        <p:spPr>
          <a:xfrm>
            <a:off x="5436236" y="476827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08</a:t>
            </a:r>
            <a:endParaRPr lang="en-US" altLang="zh-CN" b="1" spc="300" dirty="0">
              <a:solidFill>
                <a:srgbClr val="38465E"/>
              </a:solidFill>
              <a:latin typeface="微软雅黑" panose="020B0503020204020204" charset="-122"/>
            </a:endParaRPr>
          </a:p>
        </p:txBody>
      </p:sp>
      <p:sp>
        <p:nvSpPr>
          <p:cNvPr id="51" name="文本框 10"/>
          <p:cNvSpPr txBox="1"/>
          <p:nvPr>
            <p:custDataLst>
              <p:tags r:id="rId33"/>
            </p:custDataLst>
          </p:nvPr>
        </p:nvSpPr>
        <p:spPr>
          <a:xfrm>
            <a:off x="6933565" y="5319395"/>
            <a:ext cx="174815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pc="151" dirty="0">
                <a:solidFill>
                  <a:srgbClr val="000000">
                    <a:lumMod val="85000"/>
                    <a:lumOff val="15000"/>
                  </a:srgbClr>
                </a:solidFill>
                <a:latin typeface="黑体" panose="02010609060101010101" charset="-122"/>
                <a:ea typeface="黑体" panose="02010609060101010101" charset="-122"/>
                <a:sym typeface="微软雅黑" panose="020B0503020204020204" charset="-122"/>
              </a:rPr>
              <a:t>不得刮擦涂改</a:t>
            </a:r>
            <a:endParaRPr lang="zh-CN" altLang="en-US" spc="151" dirty="0">
              <a:solidFill>
                <a:srgbClr val="000000">
                  <a:lumMod val="85000"/>
                  <a:lumOff val="15000"/>
                </a:srgbClr>
              </a:solidFill>
              <a:latin typeface="黑体" panose="02010609060101010101" charset="-122"/>
              <a:ea typeface="黑体" panose="02010609060101010101" charset="-122"/>
              <a:sym typeface="微软雅黑" panose="020B0503020204020204" charset="-122"/>
            </a:endParaRPr>
          </a:p>
        </p:txBody>
      </p:sp>
      <p:sp>
        <p:nvSpPr>
          <p:cNvPr id="53" name="椭圆 52"/>
          <p:cNvSpPr/>
          <p:nvPr>
            <p:custDataLst>
              <p:tags r:id="rId34"/>
            </p:custDataLst>
          </p:nvPr>
        </p:nvSpPr>
        <p:spPr>
          <a:xfrm>
            <a:off x="7356793" y="4620321"/>
            <a:ext cx="637540" cy="638810"/>
          </a:xfrm>
          <a:prstGeom prst="ellipse">
            <a:avLst/>
          </a:prstGeom>
          <a:noFill/>
          <a:ln w="28575" cap="flat" cmpd="sng" algn="ctr">
            <a:solidFill>
              <a:srgbClr val="1D6DC2"/>
            </a:solidFill>
            <a:prstDash val="solid"/>
            <a:miter lim="800000"/>
          </a:ln>
          <a:effectLst/>
        </p:spPr>
        <p:txBody>
          <a:bodyPr rtlCol="0" anchor="ctr"/>
          <a:lstStyle/>
          <a:p>
            <a:pPr algn="ctr"/>
            <a:endParaRPr lang="zh-CN" altLang="en-US" dirty="0"/>
          </a:p>
        </p:txBody>
      </p:sp>
      <p:sp>
        <p:nvSpPr>
          <p:cNvPr id="54" name="任意多边形: 形状 51"/>
          <p:cNvSpPr/>
          <p:nvPr>
            <p:custDataLst>
              <p:tags r:id="rId35"/>
            </p:custDataLst>
          </p:nvPr>
        </p:nvSpPr>
        <p:spPr>
          <a:xfrm>
            <a:off x="7335203" y="458349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cap="flat" cmpd="sng" algn="ctr">
            <a:solidFill>
              <a:srgbClr val="FFFFFF"/>
            </a:solidFill>
            <a:prstDash val="solid"/>
            <a:miter lim="800000"/>
          </a:ln>
          <a:effectLst/>
        </p:spPr>
        <p:txBody>
          <a:bodyPr wrap="square" rtlCol="0" anchor="ctr">
            <a:noAutofit/>
          </a:bodyPr>
          <a:lstStyle/>
          <a:p>
            <a:pPr algn="ctr"/>
            <a:endParaRPr lang="zh-CN" altLang="en-US" dirty="0"/>
          </a:p>
        </p:txBody>
      </p:sp>
      <p:sp>
        <p:nvSpPr>
          <p:cNvPr id="55" name="标题 5"/>
          <p:cNvSpPr>
            <a:spLocks noGrp="1"/>
          </p:cNvSpPr>
          <p:nvPr>
            <p:custDataLst>
              <p:tags r:id="rId36"/>
            </p:custDataLst>
          </p:nvPr>
        </p:nvSpPr>
        <p:spPr>
          <a:xfrm>
            <a:off x="7398068" y="476827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09</a:t>
            </a:r>
            <a:endParaRPr lang="en-US" altLang="zh-CN" b="1" spc="300" dirty="0">
              <a:solidFill>
                <a:srgbClr val="1D6DC2"/>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8150" y="1251585"/>
            <a:ext cx="6252845" cy="553085"/>
          </a:xfrm>
          <a:prstGeom prst="rect">
            <a:avLst/>
          </a:prstGeom>
          <a:noFill/>
        </p:spPr>
        <p:txBody>
          <a:bodyPr wrap="square" rtlCol="0">
            <a:spAutoFit/>
          </a:bodyPr>
          <a:lstStyle/>
          <a:p>
            <a:pPr>
              <a:lnSpc>
                <a:spcPct val="150000"/>
              </a:lnSpc>
            </a:pPr>
            <a:r>
              <a:rPr lang="en-US" sz="2000" b="1" spc="300" dirty="0" smtClean="0">
                <a:solidFill>
                  <a:schemeClr val="tx2"/>
                </a:solidFill>
                <a:latin typeface="黑体" panose="02010609060101010101" charset="-122"/>
                <a:ea typeface="黑体" panose="02010609060101010101" charset="-122"/>
              </a:rPr>
              <a:t>（三）会计账簿的登记要求</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85825" y="158115"/>
            <a:ext cx="72301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五、会计账簿的内容、启用与登记要求</a:t>
            </a:r>
            <a:endParaRPr lang="zh-CN" altLang="en-US" sz="2600" dirty="0">
              <a:latin typeface="黑体" panose="02010609060101010101" charset="-122"/>
              <a:ea typeface="黑体" panose="02010609060101010101" charset="-122"/>
            </a:endParaRPr>
          </a:p>
        </p:txBody>
      </p:sp>
      <p:sp>
        <p:nvSpPr>
          <p:cNvPr id="2" name="圆角矩形 1"/>
          <p:cNvSpPr/>
          <p:nvPr/>
        </p:nvSpPr>
        <p:spPr>
          <a:xfrm>
            <a:off x="793115" y="2216785"/>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9539605" y="4418330"/>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6621145" y="4418330"/>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3702685" y="4418330"/>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793115" y="4418330"/>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9539605" y="2216785"/>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6621145" y="2216785"/>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3702685" y="2216785"/>
            <a:ext cx="16764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875030" y="2527935"/>
            <a:ext cx="1594485" cy="368300"/>
          </a:xfrm>
          <a:prstGeom prst="rect">
            <a:avLst/>
          </a:prstGeom>
          <a:noFill/>
        </p:spPr>
        <p:txBody>
          <a:bodyPr wrap="square" rtlCol="0">
            <a:spAutoFit/>
          </a:bodyPr>
          <a:p>
            <a:r>
              <a:rPr lang="zh-CN" altLang="en-US">
                <a:ea typeface="黑体" panose="02010609060101010101" charset="-122"/>
              </a:rPr>
              <a:t>1. 准确完整</a:t>
            </a:r>
            <a:endParaRPr lang="zh-CN" altLang="en-US">
              <a:ea typeface="黑体" panose="02010609060101010101" charset="-122"/>
            </a:endParaRPr>
          </a:p>
        </p:txBody>
      </p:sp>
      <p:sp>
        <p:nvSpPr>
          <p:cNvPr id="12" name="文本框 11"/>
          <p:cNvSpPr txBox="1"/>
          <p:nvPr/>
        </p:nvSpPr>
        <p:spPr>
          <a:xfrm>
            <a:off x="9580880" y="4729480"/>
            <a:ext cx="1594485" cy="368300"/>
          </a:xfrm>
          <a:prstGeom prst="rect">
            <a:avLst/>
          </a:prstGeom>
          <a:noFill/>
        </p:spPr>
        <p:txBody>
          <a:bodyPr wrap="square" rtlCol="0">
            <a:spAutoFit/>
          </a:bodyPr>
          <a:p>
            <a:r>
              <a:rPr lang="zh-CN" altLang="en-US">
                <a:ea typeface="黑体" panose="02010609060101010101" charset="-122"/>
              </a:rPr>
              <a:t>8. 过次承前</a:t>
            </a:r>
            <a:endParaRPr lang="zh-CN" altLang="en-US">
              <a:ea typeface="黑体" panose="02010609060101010101" charset="-122"/>
            </a:endParaRPr>
          </a:p>
        </p:txBody>
      </p:sp>
      <p:sp>
        <p:nvSpPr>
          <p:cNvPr id="13" name="文本框 12"/>
          <p:cNvSpPr txBox="1"/>
          <p:nvPr/>
        </p:nvSpPr>
        <p:spPr>
          <a:xfrm>
            <a:off x="6703060" y="2527935"/>
            <a:ext cx="1594485" cy="368300"/>
          </a:xfrm>
          <a:prstGeom prst="rect">
            <a:avLst/>
          </a:prstGeom>
          <a:noFill/>
        </p:spPr>
        <p:txBody>
          <a:bodyPr wrap="square" rtlCol="0">
            <a:spAutoFit/>
          </a:bodyPr>
          <a:p>
            <a:r>
              <a:rPr lang="zh-CN" altLang="en-US">
                <a:ea typeface="黑体" panose="02010609060101010101" charset="-122"/>
              </a:rPr>
              <a:t>3. 书写留空</a:t>
            </a:r>
            <a:endParaRPr lang="zh-CN" altLang="en-US">
              <a:ea typeface="黑体" panose="02010609060101010101" charset="-122"/>
            </a:endParaRPr>
          </a:p>
        </p:txBody>
      </p:sp>
      <p:sp>
        <p:nvSpPr>
          <p:cNvPr id="14" name="文本框 13"/>
          <p:cNvSpPr txBox="1"/>
          <p:nvPr/>
        </p:nvSpPr>
        <p:spPr>
          <a:xfrm>
            <a:off x="6621145" y="4729480"/>
            <a:ext cx="1594485" cy="368300"/>
          </a:xfrm>
          <a:prstGeom prst="rect">
            <a:avLst/>
          </a:prstGeom>
          <a:noFill/>
        </p:spPr>
        <p:txBody>
          <a:bodyPr wrap="square" rtlCol="0">
            <a:spAutoFit/>
          </a:bodyPr>
          <a:p>
            <a:r>
              <a:rPr lang="zh-CN" altLang="en-US">
                <a:ea typeface="黑体" panose="02010609060101010101" charset="-122"/>
              </a:rPr>
              <a:t>7. 结出余额</a:t>
            </a:r>
            <a:endParaRPr lang="zh-CN" altLang="en-US">
              <a:ea typeface="黑体" panose="02010609060101010101" charset="-122"/>
            </a:endParaRPr>
          </a:p>
        </p:txBody>
      </p:sp>
      <p:sp>
        <p:nvSpPr>
          <p:cNvPr id="15" name="文本框 14"/>
          <p:cNvSpPr txBox="1"/>
          <p:nvPr/>
        </p:nvSpPr>
        <p:spPr>
          <a:xfrm>
            <a:off x="834390" y="4591050"/>
            <a:ext cx="1594485" cy="645160"/>
          </a:xfrm>
          <a:prstGeom prst="rect">
            <a:avLst/>
          </a:prstGeom>
          <a:noFill/>
        </p:spPr>
        <p:txBody>
          <a:bodyPr wrap="square" rtlCol="0">
            <a:spAutoFit/>
          </a:bodyPr>
          <a:p>
            <a:r>
              <a:rPr lang="zh-CN" altLang="en-US">
                <a:ea typeface="黑体" panose="02010609060101010101" charset="-122"/>
              </a:rPr>
              <a:t>5. 特殊记账使用红墨水</a:t>
            </a:r>
            <a:endParaRPr lang="zh-CN" altLang="en-US">
              <a:ea typeface="黑体" panose="02010609060101010101" charset="-122"/>
            </a:endParaRPr>
          </a:p>
        </p:txBody>
      </p:sp>
      <p:sp>
        <p:nvSpPr>
          <p:cNvPr id="16" name="文本框 15"/>
          <p:cNvSpPr txBox="1"/>
          <p:nvPr/>
        </p:nvSpPr>
        <p:spPr>
          <a:xfrm>
            <a:off x="9621520" y="2389505"/>
            <a:ext cx="1594485" cy="645160"/>
          </a:xfrm>
          <a:prstGeom prst="rect">
            <a:avLst/>
          </a:prstGeom>
          <a:noFill/>
        </p:spPr>
        <p:txBody>
          <a:bodyPr wrap="square" rtlCol="0">
            <a:spAutoFit/>
          </a:bodyPr>
          <a:p>
            <a:r>
              <a:rPr lang="zh-CN" altLang="en-US">
                <a:ea typeface="黑体" panose="02010609060101010101" charset="-122"/>
              </a:rPr>
              <a:t>4. 正常记账使用蓝黑墨水</a:t>
            </a:r>
            <a:endParaRPr lang="zh-CN" altLang="en-US">
              <a:ea typeface="黑体" panose="02010609060101010101" charset="-122"/>
            </a:endParaRPr>
          </a:p>
        </p:txBody>
      </p:sp>
      <p:sp>
        <p:nvSpPr>
          <p:cNvPr id="17" name="文本框 16"/>
          <p:cNvSpPr txBox="1"/>
          <p:nvPr/>
        </p:nvSpPr>
        <p:spPr>
          <a:xfrm>
            <a:off x="3743960" y="2402205"/>
            <a:ext cx="1594485" cy="645160"/>
          </a:xfrm>
          <a:prstGeom prst="rect">
            <a:avLst/>
          </a:prstGeom>
          <a:noFill/>
        </p:spPr>
        <p:txBody>
          <a:bodyPr wrap="square" rtlCol="0">
            <a:spAutoFit/>
          </a:bodyPr>
          <a:p>
            <a:r>
              <a:rPr lang="zh-CN" altLang="en-US">
                <a:ea typeface="黑体" panose="02010609060101010101" charset="-122"/>
              </a:rPr>
              <a:t>2. 注明记账符号</a:t>
            </a:r>
            <a:endParaRPr lang="zh-CN" altLang="en-US">
              <a:ea typeface="黑体" panose="02010609060101010101" charset="-122"/>
            </a:endParaRPr>
          </a:p>
        </p:txBody>
      </p:sp>
      <p:sp>
        <p:nvSpPr>
          <p:cNvPr id="18" name="文本框 17"/>
          <p:cNvSpPr txBox="1"/>
          <p:nvPr/>
        </p:nvSpPr>
        <p:spPr>
          <a:xfrm>
            <a:off x="3743960" y="4591050"/>
            <a:ext cx="1594485" cy="645160"/>
          </a:xfrm>
          <a:prstGeom prst="rect">
            <a:avLst/>
          </a:prstGeom>
          <a:noFill/>
        </p:spPr>
        <p:txBody>
          <a:bodyPr wrap="square" rtlCol="0">
            <a:spAutoFit/>
          </a:bodyPr>
          <a:p>
            <a:r>
              <a:rPr lang="zh-CN" altLang="en-US">
                <a:ea typeface="黑体" panose="02010609060101010101" charset="-122"/>
              </a:rPr>
              <a:t>6. 顺序连续登记</a:t>
            </a:r>
            <a:endParaRPr lang="zh-CN" altLang="en-US">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0801270" cy="5207000"/>
            <a:chOff x="663505" y="2309043"/>
            <a:chExt cx="10861103" cy="523584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（一）总分类账户和明细分类账户的关系</a:t>
              </a:r>
              <a:endParaRPr lang="en-US" altLang="zh-CN" b="1" dirty="0">
                <a:solidFill>
                  <a:schemeClr val="bg1"/>
                </a:solidFill>
                <a:latin typeface="+mn-ea"/>
              </a:endParaRPr>
            </a:p>
          </p:txBody>
        </p:sp>
        <p:sp>
          <p:nvSpPr>
            <p:cNvPr id="59" name="3"/>
            <p:cNvSpPr/>
            <p:nvPr/>
          </p:nvSpPr>
          <p:spPr>
            <a:xfrm>
              <a:off x="6444176"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（二）总分类账户和明细分类账户的平行登记</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974463" y="3292360"/>
              <a:ext cx="4459406" cy="3059776"/>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总分类账户和其所属的明细分类账户的核算内容相同，只不过在反映内容的详细程度上有所不同。总分类账户对明细分类账户具有统驭控制作用；明细分类账户对总分类账户具有补充说明作用。总分类账户与其所属明细分类账户在总金额上应当相等，两者相互补充、相互制约，从而可以相互核对。</a:t>
              </a:r>
              <a:endParaRPr sz="1600" dirty="0">
                <a:solidFill>
                  <a:schemeClr val="tx1">
                    <a:lumMod val="65000"/>
                    <a:lumOff val="35000"/>
                  </a:schemeClr>
                </a:solidFill>
                <a:latin typeface="+mn-ea"/>
                <a:ea typeface="+mn-ea"/>
              </a:endParaRPr>
            </a:p>
          </p:txBody>
        </p:sp>
        <p:sp>
          <p:nvSpPr>
            <p:cNvPr id="71" name="41"/>
            <p:cNvSpPr txBox="1"/>
            <p:nvPr/>
          </p:nvSpPr>
          <p:spPr>
            <a:xfrm>
              <a:off x="6563407" y="3292360"/>
              <a:ext cx="4838686" cy="425252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为了保证总分类账户和其所属的明细分类账户记录的一致性，使两者能够相互核对，确保会计核算数据的正确、完整，总分类账户和其所属的明细分类账户必须进行平行登记。所谓平行登记是指对所发生的每项经济业务，都要以会计凭证为依据，一方面记入有关总分类账户，另一方面记入有关总分类账户所属明细分类账户的方法。平行登记既可以满足管理上的对总括会计信息和详细会计信息的需求，又可以检验账户记录的完整性和正确性。</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172720"/>
            <a:ext cx="81203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六、总分类账户与明细分类账户的平行登记</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376410" y="1485265"/>
            <a:ext cx="921385" cy="425831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账簿的登记</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91502" y="2174240"/>
            <a:ext cx="4409440" cy="3506470"/>
            <a:chOff x="679708" y="1761079"/>
            <a:chExt cx="4409440" cy="3506470"/>
          </a:xfrm>
        </p:grpSpPr>
        <p:sp>
          <p:nvSpPr>
            <p:cNvPr id="83" name="TextBox 82"/>
            <p:cNvSpPr txBox="1"/>
            <p:nvPr/>
          </p:nvSpPr>
          <p:spPr>
            <a:xfrm>
              <a:off x="734318" y="1761079"/>
              <a:ext cx="435483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（一）日记账的内容和格式</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679708" y="2221454"/>
              <a:ext cx="435483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日记账又称序时账簿，是按照经济业务发生或完成时间的先后顺序逐日逐笔进行登记的账簿。设置日记账的目的，是为了使经济业务按时间顺序清晰地反映在账簿记录中。在我国，大多数单位一般只设现金日记账和银行存款日记账，以便加强对货币资金的日常监督和管理。这里以现金日记账和银行存款日记账为例介绍日记账的格式和登记方法。</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1148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一、日记账簿的登记</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custDataLst>
              <p:tags r:id="rId1"/>
            </p:custDataLst>
          </p:nvPr>
        </p:nvPicPr>
        <p:blipFill>
          <a:blip r:embed="rId2"/>
          <a:stretch>
            <a:fillRect/>
          </a:stretch>
        </p:blipFill>
        <p:spPr>
          <a:xfrm>
            <a:off x="5350510" y="1847850"/>
            <a:ext cx="6120130" cy="2087880"/>
          </a:xfrm>
          <a:prstGeom prst="rect">
            <a:avLst/>
          </a:prstGeom>
        </p:spPr>
      </p:pic>
      <p:pic>
        <p:nvPicPr>
          <p:cNvPr id="4" name="图片 3"/>
          <p:cNvPicPr>
            <a:picLocks noChangeAspect="1"/>
          </p:cNvPicPr>
          <p:nvPr/>
        </p:nvPicPr>
        <p:blipFill>
          <a:blip r:embed="rId3"/>
          <a:stretch>
            <a:fillRect/>
          </a:stretch>
        </p:blipFill>
        <p:spPr>
          <a:xfrm>
            <a:off x="5350510" y="4040505"/>
            <a:ext cx="6120130" cy="205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49592" y="1713230"/>
            <a:ext cx="5612130" cy="4244975"/>
            <a:chOff x="679708" y="1761079"/>
            <a:chExt cx="5612130" cy="4244975"/>
          </a:xfrm>
        </p:grpSpPr>
        <p:sp>
          <p:nvSpPr>
            <p:cNvPr id="83" name="TextBox 82"/>
            <p:cNvSpPr txBox="1"/>
            <p:nvPr/>
          </p:nvSpPr>
          <p:spPr>
            <a:xfrm>
              <a:off x="734318" y="1761079"/>
              <a:ext cx="435483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（二）日记账的登记方法</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679708" y="2221454"/>
              <a:ext cx="5612130"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现金日记账由出纳人员根据与现金收付有关的记账凭证，按时间顺序逐日逐笔进行登记。值得注意的是，对于从银行提取现金的业务，由于规定只填制银行存款的付款凭证，不填制现金收款凭证，因此，从银行提取现金的收入数，应根据银行存款付款凭证登记。也就是说，出纳人员根据现金收款凭证和与现金有关的银行存款付款凭证（从银行提取现金的业务）登记现金收入，根据现金付款凭证登记现金支出；并根据“</a:t>
              </a:r>
              <a:r>
                <a:rPr sz="1600" b="1" dirty="0">
                  <a:solidFill>
                    <a:schemeClr val="tx1">
                      <a:lumMod val="65000"/>
                      <a:lumOff val="35000"/>
                    </a:schemeClr>
                  </a:solidFill>
                  <a:latin typeface="+mn-ea"/>
                  <a:ea typeface="+mn-ea"/>
                </a:rPr>
                <a:t>上日余额 + 本日收入 - 本日支出 = 本日余额</a:t>
              </a:r>
              <a:r>
                <a:rPr sz="1600" dirty="0">
                  <a:solidFill>
                    <a:schemeClr val="tx1">
                      <a:lumMod val="65000"/>
                      <a:lumOff val="35000"/>
                    </a:schemeClr>
                  </a:solidFill>
                  <a:latin typeface="+mn-ea"/>
                  <a:ea typeface="+mn-ea"/>
                </a:rPr>
                <a:t>”的公式，逐日结出现金余额，与库存现金实存数核对，以检查每日现金收付是否有误。如果账款不符，应及时查明原因。</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1148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一、日记账簿的登记</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334760" y="2173605"/>
            <a:ext cx="5509895" cy="3208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703570" cy="1568450"/>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项目五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账簿的设置与登记</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24790" y="959485"/>
            <a:ext cx="11746230" cy="309181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（一）明细分类账簿的内容和格式</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明细分类账是根据二级账户或明细账户开设账页，分类、连续地登记经济业务以提供明细核算资料的账簿。它所提供的有关经济活动的详细核算资料，是对总分类账所提供的总括核算资料的必要补充，同时也是编制会计报表的依据之一。</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三栏式明细分类账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三栏式明细分类账是设有借方、贷方和余额三个栏目，用以分类核算各项经济业务，提供详细核算资料的账簿。其格式与三栏式总账格式相同，适用于那些只需要进行金额核算，不需要进行数量核算的债权、债务结算科目，如“应收账款”“应付账款”等科目的明细分类核算。三栏式明细分类账格式如表 5 - 9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0270" y="2806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二、明细分类账簿的登记</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1845310" y="3987165"/>
            <a:ext cx="8267700" cy="2708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24790" y="959485"/>
            <a:ext cx="11746230" cy="198374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（一）明细分类账簿的内容和格式</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多栏式明细分类账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多栏式明细分类账是将属于同一个总账科目的各个明细科目合并在一张账页上进行登记，适用于成本费用类科目的明细核算，如“生产成本”“管理费用”“营业外收入”“利润分配”等科目的明细分类核算。多栏式明细分类账格式如表 5 - 10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0270" y="2806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二、明细分类账簿的登记</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1057910" y="2943225"/>
            <a:ext cx="9642475" cy="3338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24790" y="959485"/>
            <a:ext cx="11746230" cy="198374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（一）明细分类账簿的内容和格式</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 数量金额式明细分类账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数量金额式明细分类账的借方 ( 收入 )、贷方 ( 发出 ) 和余额 ( 结存 ) 都分别设有数量、单价和金额三个专栏，适用于既要进行金额核算又要进行数量核算的账户，如“原材料”“库存商品”等科目的明细分类核算。数量金额式明细分类账格式如表 5 - 11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0270" y="2806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二、明细分类账簿的登记</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1800225" y="3020060"/>
            <a:ext cx="8229600" cy="3406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24790" y="959485"/>
            <a:ext cx="11746230" cy="198374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（一）明细分类账簿的内容和格式</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4. 横线登记式明细分类账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横线登记式明细分类账是采用横线登记，即将每一相关的业务登记在一行 ,从而可依据每一行各个栏目的登记是否齐全来判断该项业务的进展情况。该明细分类账适用于登记材料采购业务、应收票据和一次性备用金业务。横线登记式明细分类账格式如表 5 - 12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0270" y="2806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二、明细分类账簿的登记</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1860550" y="3282950"/>
            <a:ext cx="8328660" cy="2918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27990" y="1588770"/>
            <a:ext cx="6429375" cy="341503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（二）明细分类账簿的登记方法</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b="1" spc="300" dirty="0" smtClean="0">
                <a:solidFill>
                  <a:schemeClr val="tx2"/>
                </a:solidFill>
                <a:latin typeface="黑体" panose="02010609060101010101" charset="-122"/>
                <a:ea typeface="黑体" panose="02010609060101010101" charset="-122"/>
              </a:rPr>
              <a:t>不同类型经济业务的明细分类账，可根据管理需要，依据记账凭证、原始凭证或汇总原始凭证逐日逐笔或定期汇总登记。固定资产、债权、债务等明细账应</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b="1" spc="300" dirty="0" smtClean="0">
                <a:solidFill>
                  <a:schemeClr val="tx2"/>
                </a:solidFill>
                <a:latin typeface="黑体" panose="02010609060101010101" charset="-122"/>
                <a:ea typeface="黑体" panose="02010609060101010101" charset="-122"/>
              </a:rPr>
              <a:t>逐日逐笔登记；库存商品、原材料收发明细账以及收入、费用明细账可以逐笔登记，也可定期汇总登记。库存现金、银行存款账户由于已设置了日记账，不必再设明细账，其日记账实质上也是一种明细账。</a:t>
            </a:r>
            <a:endParaRPr lang="en-US" sz="1800" b="1"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0270" y="2806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二、明细分类账簿的登记</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251065" y="1939925"/>
            <a:ext cx="4328160" cy="2979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885824" y="1925475"/>
            <a:ext cx="10553066" cy="4140000"/>
            <a:chOff x="-579289" y="2939865"/>
            <a:chExt cx="11155390" cy="3124331"/>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79289" y="2939865"/>
              <a:ext cx="5720669" cy="3124331"/>
            </a:xfrm>
            <a:custGeom>
              <a:avLst/>
              <a:gdLst>
                <a:gd name="connsiteX0" fmla="*/ 0 w 4491746"/>
                <a:gd name="connsiteY0" fmla="*/ 0 h 2987040"/>
                <a:gd name="connsiteX1" fmla="*/ 4491746 w 4491746"/>
                <a:gd name="connsiteY1" fmla="*/ 0 h 2987040"/>
                <a:gd name="connsiteX2" fmla="*/ 4491746 w 4491746"/>
                <a:gd name="connsiteY2" fmla="*/ 2987040 h 2987040"/>
                <a:gd name="connsiteX3" fmla="*/ 0 w 4491746"/>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4491746" h="2987040">
                  <a:moveTo>
                    <a:pt x="0" y="0"/>
                  </a:moveTo>
                  <a:lnTo>
                    <a:pt x="4491746" y="0"/>
                  </a:lnTo>
                  <a:lnTo>
                    <a:pt x="4491746" y="2987040"/>
                  </a:lnTo>
                  <a:lnTo>
                    <a:pt x="0" y="2987040"/>
                  </a:lnTo>
                  <a:close/>
                </a:path>
              </a:pathLst>
            </a:custGeom>
          </p:spPr>
        </p:pic>
        <p:sp>
          <p:nvSpPr>
            <p:cNvPr id="49" name="矩形 48"/>
            <p:cNvSpPr/>
            <p:nvPr/>
          </p:nvSpPr>
          <p:spPr>
            <a:xfrm>
              <a:off x="5977414" y="3175639"/>
              <a:ext cx="4598687" cy="2652934"/>
            </a:xfrm>
            <a:prstGeom prst="rect">
              <a:avLst/>
            </a:prstGeom>
          </p:spPr>
          <p:txBody>
            <a:bodyPr wrap="square">
              <a:spAutoFit/>
            </a:bodyPr>
            <a:lstStyle/>
            <a:p>
              <a:pPr lvl="0" fontAlgn="auto">
                <a:lnSpc>
                  <a:spcPct val="125000"/>
                </a:lnSpc>
                <a:spcBef>
                  <a:spcPts val="0"/>
                </a:spcBef>
                <a:spcAft>
                  <a:spcPts val="0"/>
                </a:spcAft>
                <a:defRPr/>
              </a:pPr>
              <a:r>
                <a:rPr sz="1800" b="1" dirty="0">
                  <a:solidFill>
                    <a:schemeClr val="tx1">
                      <a:lumMod val="65000"/>
                      <a:lumOff val="35000"/>
                    </a:schemeClr>
                  </a:solidFill>
                  <a:latin typeface="+mn-ea"/>
                  <a:ea typeface="+mn-ea"/>
                  <a:cs typeface="Calibri" panose="020F0502020204030204" pitchFamily="34" charset="0"/>
                </a:rPr>
                <a:t>（一）总分类账簿的内容和格式</a:t>
              </a:r>
              <a:endParaRPr sz="1800" b="1" dirty="0">
                <a:solidFill>
                  <a:schemeClr val="tx1">
                    <a:lumMod val="65000"/>
                    <a:lumOff val="35000"/>
                  </a:schemeClr>
                </a:solidFill>
                <a:latin typeface="+mn-ea"/>
                <a:ea typeface="+mn-ea"/>
                <a:cs typeface="Calibri" panose="020F0502020204030204" pitchFamily="34" charset="0"/>
              </a:endParaRPr>
            </a:p>
            <a:p>
              <a:pPr lvl="0" fontAlgn="auto">
                <a:lnSpc>
                  <a:spcPct val="125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总分类账是按照总分类账户分类登记以提供总括会计信息的账簿。总账中的账页是按总账科目（一级科目）开设的总分类账户。为了全面、系统、综合地反映企业所有的经济活动情况和财务收支情况，并为编制会计报表提供所需的资料，每一个单位都要设置总分类账。</a:t>
              </a:r>
              <a:endParaRPr sz="1600" dirty="0">
                <a:solidFill>
                  <a:schemeClr val="tx1">
                    <a:lumMod val="65000"/>
                    <a:lumOff val="35000"/>
                  </a:schemeClr>
                </a:solidFill>
                <a:latin typeface="+mn-ea"/>
                <a:ea typeface="+mn-ea"/>
                <a:cs typeface="Calibri" panose="020F0502020204030204" pitchFamily="34" charset="0"/>
              </a:endParaRPr>
            </a:p>
            <a:p>
              <a:pPr lvl="0" fontAlgn="auto">
                <a:lnSpc>
                  <a:spcPct val="125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总分类账最常用的格式为三栏式，设置借方、贷方和余额三个基本金额栏目。总分类账必须采用订本式账簿。总分类账一般按照会计科目的编码顺序，并为各个账户预留账页。</a:t>
              </a:r>
              <a:endParaRPr sz="1600" dirty="0">
                <a:solidFill>
                  <a:schemeClr val="tx1">
                    <a:lumMod val="65000"/>
                    <a:lumOff val="35000"/>
                  </a:schemeClr>
                </a:solidFill>
                <a:latin typeface="+mn-ea"/>
                <a:ea typeface="+mn-ea"/>
                <a:cs typeface="Calibri" panose="020F0502020204030204" pitchFamily="34" charset="0"/>
              </a:endParaRPr>
            </a:p>
          </p:txBody>
        </p:sp>
      </p:grpSp>
      <p:sp>
        <p:nvSpPr>
          <p:cNvPr id="25"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三、总分类账簿的登记</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6555105" y="1905635"/>
            <a:ext cx="5231765" cy="4552950"/>
          </a:xfrm>
          <a:prstGeom prst="rect">
            <a:avLst/>
          </a:prstGeom>
        </p:spPr>
        <p:txBody>
          <a:bodyPr wrap="square">
            <a:spAutoFit/>
          </a:bodyPr>
          <a:lstStyle/>
          <a:p>
            <a:pPr lvl="0" fontAlgn="auto">
              <a:lnSpc>
                <a:spcPct val="120000"/>
              </a:lnSpc>
              <a:spcBef>
                <a:spcPts val="0"/>
              </a:spcBef>
              <a:spcAft>
                <a:spcPts val="0"/>
              </a:spcAft>
              <a:defRPr/>
            </a:pPr>
            <a:r>
              <a:rPr sz="1800" b="1" dirty="0">
                <a:solidFill>
                  <a:schemeClr val="tx1">
                    <a:lumMod val="65000"/>
                    <a:lumOff val="35000"/>
                  </a:schemeClr>
                </a:solidFill>
                <a:latin typeface="+mn-ea"/>
                <a:ea typeface="+mn-ea"/>
                <a:cs typeface="Calibri" panose="020F0502020204030204" pitchFamily="34" charset="0"/>
              </a:rPr>
              <a:t>（二）总分类账簿的登记方法</a:t>
            </a:r>
            <a:endParaRPr sz="1800" b="1" dirty="0">
              <a:solidFill>
                <a:schemeClr val="tx1">
                  <a:lumMod val="65000"/>
                  <a:lumOff val="35000"/>
                </a:schemeClr>
              </a:solidFill>
              <a:latin typeface="+mn-ea"/>
              <a:ea typeface="+mn-ea"/>
              <a:cs typeface="Calibri" panose="020F0502020204030204" pitchFamily="34" charset="0"/>
            </a:endParaRPr>
          </a:p>
          <a:p>
            <a:pPr lvl="0" fontAlgn="auto">
              <a:lnSpc>
                <a:spcPct val="12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1. 记账凭证账务处理程序</a:t>
            </a:r>
            <a:endParaRPr sz="1600" dirty="0">
              <a:solidFill>
                <a:schemeClr val="tx1">
                  <a:lumMod val="65000"/>
                  <a:lumOff val="35000"/>
                </a:schemeClr>
              </a:solidFill>
              <a:latin typeface="+mn-ea"/>
              <a:ea typeface="+mn-ea"/>
              <a:cs typeface="Calibri" panose="020F0502020204030204" pitchFamily="34" charset="0"/>
            </a:endParaRPr>
          </a:p>
          <a:p>
            <a:pPr lvl="0" fontAlgn="auto">
              <a:lnSpc>
                <a:spcPct val="12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记账凭证账务处理程序是指对发生的经济业务，都要根据原始凭证或汇总原始凭证编制记账凭证，然后根据记账凭证直接登记总分类账的一种账务处理程序。其特点是直接根据记账凭证逐笔登记总分类账。</a:t>
            </a:r>
            <a:endParaRPr sz="1600" dirty="0">
              <a:solidFill>
                <a:schemeClr val="tx1">
                  <a:lumMod val="65000"/>
                  <a:lumOff val="35000"/>
                </a:schemeClr>
              </a:solidFill>
              <a:latin typeface="+mn-ea"/>
              <a:ea typeface="+mn-ea"/>
              <a:cs typeface="Calibri" panose="020F0502020204030204" pitchFamily="34" charset="0"/>
            </a:endParaRPr>
          </a:p>
          <a:p>
            <a:pPr lvl="0" fontAlgn="auto">
              <a:lnSpc>
                <a:spcPct val="12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2. 科目汇总表账务处理程序</a:t>
            </a:r>
            <a:endParaRPr sz="1600" dirty="0">
              <a:solidFill>
                <a:schemeClr val="tx1">
                  <a:lumMod val="65000"/>
                  <a:lumOff val="35000"/>
                </a:schemeClr>
              </a:solidFill>
              <a:latin typeface="+mn-ea"/>
              <a:ea typeface="+mn-ea"/>
              <a:cs typeface="Calibri" panose="020F0502020204030204" pitchFamily="34" charset="0"/>
            </a:endParaRPr>
          </a:p>
          <a:p>
            <a:pPr lvl="0" fontAlgn="auto">
              <a:lnSpc>
                <a:spcPct val="12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科目汇总表账务处理程序又称记账凭证汇总表账务处理程序，它是根据记账凭证定期编制科目汇总表，再根据科目汇总表登记总分类账的一种账务处理程序。其主要特点在于，定期将所有记账凭证汇总编制成科目汇总表，然后根据科目汇总表汇总登记总分类账。由于总分类账是根据科目汇总表登记的，故称为科目汇总表账务处理程序。采用科目汇总表账务处理程序，其记账凭证、账簿的设置与记账凭证账务处理程序基本相同。</a:t>
            </a:r>
            <a:endParaRPr sz="1600" dirty="0">
              <a:solidFill>
                <a:schemeClr val="tx1">
                  <a:lumMod val="65000"/>
                  <a:lumOff val="35000"/>
                </a:schemeClr>
              </a:solidFill>
              <a:latin typeface="+mn-ea"/>
              <a:ea typeface="+mn-ea"/>
              <a:cs typeface="Calibri" panose="020F0502020204030204" pitchFamily="34" charset="0"/>
            </a:endParaRPr>
          </a:p>
        </p:txBody>
      </p:sp>
      <p:sp>
        <p:nvSpPr>
          <p:cNvPr id="25"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三、总分类账簿的登记</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853440" y="2147570"/>
            <a:ext cx="4572000" cy="335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679575"/>
            <a:ext cx="2484120" cy="4220845"/>
            <a:chOff x="4709" y="2749"/>
            <a:chExt cx="3912"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912" cy="4410"/>
            </a:xfrm>
            <a:prstGeom prst="rect">
              <a:avLst/>
            </a:prstGeom>
            <a:noFill/>
          </p:spPr>
          <p:txBody>
            <a:bodyPr wrap="square" lIns="0" tIns="0" rIns="0" bIns="0" rtlCol="0" anchor="t" anchorCtr="0">
              <a:normAutofit/>
            </a:bodyPr>
            <a:p>
              <a:pPr algn="just">
                <a:lnSpc>
                  <a:spcPct val="130000"/>
                </a:lnSpc>
                <a:buClrTx/>
                <a:buSzTx/>
                <a:buFontTx/>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掌握账簿的启用与登记要求；掌握日记账、明细分类账、总账的登记要点；熟悉记账凭证账务处理程序和科目汇总表账务处理程序。</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866765" y="1637030"/>
            <a:ext cx="2174240" cy="4221480"/>
            <a:chOff x="921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9213" y="4920"/>
              <a:ext cx="3424"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会根据会计凭证登记现金日记账、银行存款日记账、各种明细分类账；会分别根据记账凭证和科目汇总表登记总分类账。</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679575"/>
            <a:ext cx="2519680" cy="4220845"/>
            <a:chOff x="13079" y="2749"/>
            <a:chExt cx="3968"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968"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培养坚定的理想信念，积极规划职业生涯，增强政治意识、大局意识、核心意识、看齐意识，在思想上、政治上、行动上保持与党中央一致，确保航向不偏移；以身作则，率先垂范，廉洁勤政，爱岗敬业，增强执行力。</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78955" cy="4053205"/>
            <a:chOff x="0" y="1401692"/>
            <a:chExt cx="687895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40105" y="3537667"/>
              <a:ext cx="6038850" cy="118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账簿认知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账簿的登记</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98865" y="1465580"/>
            <a:ext cx="921385" cy="392684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账簿认知</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96455" y="187706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620" y="1828800"/>
            <a:ext cx="8289290" cy="3589655"/>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373888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540000"/>
            <a:ext cx="6561455" cy="810260"/>
          </a:xfrm>
          <a:prstGeom prst="rect">
            <a:avLst/>
          </a:prstGeom>
          <a:noFill/>
        </p:spPr>
        <p:txBody>
          <a:bodyPr wrap="square" rtlCol="0">
            <a:spAutoFit/>
          </a:bodyPr>
          <a:p>
            <a:pPr>
              <a:lnSpc>
                <a:spcPct val="130000"/>
              </a:lnSpc>
              <a:spcBef>
                <a:spcPts val="0"/>
              </a:spcBef>
              <a:spcAft>
                <a:spcPts val="0"/>
              </a:spcAft>
            </a:pPr>
            <a:r>
              <a:rPr dirty="0">
                <a:latin typeface="黑体" panose="02010609060101010101" charset="-122"/>
                <a:ea typeface="黑体" panose="02010609060101010101" charset="-122"/>
              </a:rPr>
              <a:t>会计账簿（简称账簿）是指由一定格式账页组成的，以会计凭证为依据，全面、系统、连续地记录各项经济业务的簿籍。</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580" y="2862580"/>
            <a:ext cx="28327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一、账簿的概念</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二、账簿的作用</a:t>
            </a:r>
            <a:endParaRPr lang="zh-CN" altLang="en-US" sz="2600" dirty="0">
              <a:latin typeface="黑体" panose="02010609060101010101" charset="-122"/>
              <a:ea typeface="黑体" panose="02010609060101010101" charset="-122"/>
            </a:endParaRPr>
          </a:p>
        </p:txBody>
      </p:sp>
      <p:pic>
        <p:nvPicPr>
          <p:cNvPr id="9" name="图片 8"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673444" y="2452065"/>
            <a:ext cx="2604007" cy="1953005"/>
          </a:xfrm>
          <a:prstGeom prst="rect">
            <a:avLst/>
          </a:prstGeom>
        </p:spPr>
      </p:pic>
      <p:pic>
        <p:nvPicPr>
          <p:cNvPr id="10" name="图片 9"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0800000">
            <a:off x="3474505" y="2785378"/>
            <a:ext cx="2604007" cy="1953005"/>
          </a:xfrm>
          <a:prstGeom prst="rect">
            <a:avLst/>
          </a:prstGeom>
        </p:spPr>
      </p:pic>
      <p:pic>
        <p:nvPicPr>
          <p:cNvPr id="11" name="图片 10"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5400000">
            <a:off x="4806311" y="3690126"/>
            <a:ext cx="2604007" cy="1953005"/>
          </a:xfrm>
          <a:prstGeom prst="rect">
            <a:avLst/>
          </a:prstGeom>
        </p:spPr>
      </p:pic>
      <p:pic>
        <p:nvPicPr>
          <p:cNvPr id="16" name="图片 15" descr="1"/>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6200000">
            <a:off x="4384461" y="1515491"/>
            <a:ext cx="2604007" cy="1953005"/>
          </a:xfrm>
          <a:prstGeom prst="rect">
            <a:avLst/>
          </a:prstGeom>
        </p:spPr>
      </p:pic>
      <p:sp>
        <p:nvSpPr>
          <p:cNvPr id="17" name="文本框 16"/>
          <p:cNvSpPr txBox="1"/>
          <p:nvPr>
            <p:custDataLst>
              <p:tags r:id="rId13"/>
            </p:custDataLst>
          </p:nvPr>
        </p:nvSpPr>
        <p:spPr>
          <a:xfrm>
            <a:off x="8277225" y="3172460"/>
            <a:ext cx="3395345" cy="360680"/>
          </a:xfrm>
          <a:prstGeom prst="rect">
            <a:avLst/>
          </a:prstGeom>
          <a:noFill/>
        </p:spPr>
        <p:txBody>
          <a:bodyPr wrap="square" rtlCol="0" anchor="t"/>
          <a:p>
            <a:pPr>
              <a:lnSpc>
                <a:spcPct val="120000"/>
              </a:lnSpc>
            </a:pPr>
            <a:r>
              <a:rPr lang="zh-CN" altLang="en-US" sz="1800" b="1">
                <a:solidFill>
                  <a:srgbClr val="9FB8CD"/>
                </a:solidFill>
                <a:latin typeface="Arial" panose="020B0604020202020204" pitchFamily="34" charset="0"/>
                <a:ea typeface="微软雅黑" panose="020B0503020204020204" charset="-122"/>
              </a:rPr>
              <a:t>（二）有效发挥会计的监督职能</a:t>
            </a:r>
            <a:endParaRPr lang="zh-CN" altLang="en-US" sz="1800" b="1">
              <a:solidFill>
                <a:srgbClr val="9FB8CD"/>
              </a:solidFill>
              <a:latin typeface="Arial" panose="020B0604020202020204" pitchFamily="34" charset="0"/>
              <a:ea typeface="微软雅黑" panose="020B0503020204020204" charset="-122"/>
            </a:endParaRPr>
          </a:p>
        </p:txBody>
      </p:sp>
      <p:sp>
        <p:nvSpPr>
          <p:cNvPr id="18" name="文本框 17"/>
          <p:cNvSpPr txBox="1"/>
          <p:nvPr>
            <p:custDataLst>
              <p:tags r:id="rId14"/>
            </p:custDataLst>
          </p:nvPr>
        </p:nvSpPr>
        <p:spPr>
          <a:xfrm>
            <a:off x="8324215" y="3554095"/>
            <a:ext cx="3500755" cy="1544955"/>
          </a:xfrm>
          <a:prstGeom prst="rect">
            <a:avLst/>
          </a:prstGeom>
          <a:noFill/>
        </p:spPr>
        <p:txBody>
          <a:bodyPr wrap="square" rtlCol="0" anchor="t"/>
          <a:p>
            <a:pPr>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通过设置和登记账簿，不仅可以随时了解各项资产和权益的增减变动情况，便于加强对各项经济活动和财务收支进行日常监督，维护国家的财经纪律。</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19" name="文本框 18"/>
          <p:cNvSpPr txBox="1"/>
          <p:nvPr>
            <p:custDataLst>
              <p:tags r:id="rId15"/>
            </p:custDataLst>
          </p:nvPr>
        </p:nvSpPr>
        <p:spPr>
          <a:xfrm>
            <a:off x="6817360" y="1113790"/>
            <a:ext cx="4733290" cy="360680"/>
          </a:xfrm>
          <a:prstGeom prst="rect">
            <a:avLst/>
          </a:prstGeom>
          <a:noFill/>
        </p:spPr>
        <p:txBody>
          <a:bodyPr wrap="square" rtlCol="0" anchor="t"/>
          <a:p>
            <a:pPr algn="l">
              <a:lnSpc>
                <a:spcPct val="120000"/>
              </a:lnSpc>
            </a:pPr>
            <a:r>
              <a:rPr lang="zh-CN" altLang="en-US" sz="1800" b="1" dirty="0">
                <a:solidFill>
                  <a:srgbClr val="727CA3"/>
                </a:solidFill>
                <a:latin typeface="Arial" panose="020B0604020202020204" pitchFamily="34" charset="0"/>
                <a:ea typeface="微软雅黑" panose="020B0503020204020204" charset="-122"/>
              </a:rPr>
              <a:t>（一）提供系统、完整的会计核算资料</a:t>
            </a:r>
            <a:endParaRPr lang="zh-CN" altLang="en-US" sz="1800" b="1" dirty="0">
              <a:solidFill>
                <a:srgbClr val="727CA3"/>
              </a:solidFill>
              <a:latin typeface="Arial" panose="020B0604020202020204" pitchFamily="34" charset="0"/>
              <a:ea typeface="微软雅黑" panose="020B0503020204020204" charset="-122"/>
            </a:endParaRPr>
          </a:p>
        </p:txBody>
      </p:sp>
      <p:sp>
        <p:nvSpPr>
          <p:cNvPr id="36" name="文本框 35"/>
          <p:cNvSpPr txBox="1"/>
          <p:nvPr>
            <p:custDataLst>
              <p:tags r:id="rId16"/>
            </p:custDataLst>
          </p:nvPr>
        </p:nvSpPr>
        <p:spPr>
          <a:xfrm>
            <a:off x="6817360" y="1518285"/>
            <a:ext cx="4591050" cy="1229360"/>
          </a:xfrm>
          <a:prstGeom prst="rect">
            <a:avLst/>
          </a:prstGeom>
          <a:noFill/>
        </p:spPr>
        <p:txBody>
          <a:bodyPr wrap="square" rtlCol="0" anchor="t">
            <a:normAutofit/>
          </a:bodyPr>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通过设置和登记账簿，可以把会计凭证中提供的零散资料加以归类汇总、加工整理，形成集中的、全面的、系统的会计核算资料。</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37" name="文本框 36"/>
          <p:cNvSpPr txBox="1"/>
          <p:nvPr>
            <p:custDataLst>
              <p:tags r:id="rId17"/>
            </p:custDataLst>
          </p:nvPr>
        </p:nvSpPr>
        <p:spPr>
          <a:xfrm>
            <a:off x="717550" y="4738370"/>
            <a:ext cx="4131310" cy="360680"/>
          </a:xfrm>
          <a:prstGeom prst="rect">
            <a:avLst/>
          </a:prstGeom>
          <a:noFill/>
        </p:spPr>
        <p:txBody>
          <a:bodyPr wrap="square" rtlCol="0" anchor="t"/>
          <a:p>
            <a:pPr algn="l">
              <a:lnSpc>
                <a:spcPct val="120000"/>
              </a:lnSpc>
            </a:pPr>
            <a:r>
              <a:rPr lang="zh-CN" altLang="en-US" sz="1800" b="1" dirty="0">
                <a:solidFill>
                  <a:srgbClr val="D2DA7A"/>
                </a:solidFill>
                <a:latin typeface="Arial" panose="020B0604020202020204" pitchFamily="34" charset="0"/>
                <a:ea typeface="微软雅黑" panose="020B0503020204020204" charset="-122"/>
              </a:rPr>
              <a:t>（四）是进行会计分析的重要依据</a:t>
            </a:r>
            <a:endParaRPr lang="zh-CN" altLang="en-US" sz="1800" b="1" dirty="0">
              <a:solidFill>
                <a:srgbClr val="D2DA7A"/>
              </a:solidFill>
              <a:latin typeface="Arial" panose="020B0604020202020204" pitchFamily="34" charset="0"/>
              <a:ea typeface="微软雅黑" panose="020B0503020204020204" charset="-122"/>
            </a:endParaRPr>
          </a:p>
        </p:txBody>
      </p:sp>
      <p:sp>
        <p:nvSpPr>
          <p:cNvPr id="38" name="文本框 37"/>
          <p:cNvSpPr txBox="1"/>
          <p:nvPr>
            <p:custDataLst>
              <p:tags r:id="rId18"/>
            </p:custDataLst>
          </p:nvPr>
        </p:nvSpPr>
        <p:spPr>
          <a:xfrm>
            <a:off x="885825" y="5099050"/>
            <a:ext cx="3908425" cy="1229360"/>
          </a:xfrm>
          <a:prstGeom prst="rect">
            <a:avLst/>
          </a:prstGeom>
          <a:noFill/>
        </p:spPr>
        <p:txBody>
          <a:bodyPr wrap="square" rtlCol="0" anchor="t"/>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会计分析仅仅使用报表数字是不够的，报表数字都来自于账簿，账簿资料可以反映经济业务的具体情况，因此通过设置和登记账簿保存会计资料以便于日后查阅使用。</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39" name="文本框 38"/>
          <p:cNvSpPr txBox="1"/>
          <p:nvPr>
            <p:custDataLst>
              <p:tags r:id="rId19"/>
            </p:custDataLst>
          </p:nvPr>
        </p:nvSpPr>
        <p:spPr>
          <a:xfrm>
            <a:off x="662940" y="1957070"/>
            <a:ext cx="2811780" cy="790575"/>
          </a:xfrm>
          <a:prstGeom prst="rect">
            <a:avLst/>
          </a:prstGeom>
          <a:noFill/>
        </p:spPr>
        <p:txBody>
          <a:bodyPr wrap="square" rtlCol="0" anchor="t"/>
          <a:p>
            <a:pPr algn="l">
              <a:lnSpc>
                <a:spcPct val="120000"/>
              </a:lnSpc>
            </a:pPr>
            <a:r>
              <a:rPr lang="zh-CN" altLang="en-US" sz="1800" b="1" dirty="0">
                <a:solidFill>
                  <a:srgbClr val="FADA7A"/>
                </a:solidFill>
                <a:latin typeface="Arial" panose="020B0604020202020204" pitchFamily="34" charset="0"/>
                <a:ea typeface="微软雅黑" panose="020B0503020204020204" charset="-122"/>
              </a:rPr>
              <a:t>（三）是编制会计报表的主要依据</a:t>
            </a:r>
            <a:endParaRPr lang="zh-CN" altLang="en-US" sz="1800" b="1" dirty="0">
              <a:solidFill>
                <a:srgbClr val="FADA7A"/>
              </a:solidFill>
              <a:latin typeface="Arial" panose="020B0604020202020204" pitchFamily="34" charset="0"/>
              <a:ea typeface="微软雅黑" panose="020B0503020204020204" charset="-122"/>
            </a:endParaRPr>
          </a:p>
        </p:txBody>
      </p:sp>
      <p:sp>
        <p:nvSpPr>
          <p:cNvPr id="40" name="文本框 39"/>
          <p:cNvSpPr txBox="1"/>
          <p:nvPr>
            <p:custDataLst>
              <p:tags r:id="rId20"/>
            </p:custDataLst>
          </p:nvPr>
        </p:nvSpPr>
        <p:spPr>
          <a:xfrm>
            <a:off x="555625" y="2665095"/>
            <a:ext cx="3026410" cy="1527810"/>
          </a:xfrm>
          <a:prstGeom prst="rect">
            <a:avLst/>
          </a:prstGeom>
          <a:noFill/>
        </p:spPr>
        <p:txBody>
          <a:bodyPr wrap="square" rtlCol="0" anchor="t"/>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为了总结一定时期的经济活动情况，必须按规定进行结账和对账工作，经核对无误后，账簿所提供的核算资料是编制会计报表的重要依据。</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pic>
        <p:nvPicPr>
          <p:cNvPr id="41" name="图片 40" descr="17420514"/>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845887" y="1518095"/>
            <a:ext cx="524902" cy="524902"/>
          </a:xfrm>
          <a:prstGeom prst="rect">
            <a:avLst/>
          </a:prstGeom>
        </p:spPr>
      </p:pic>
      <p:pic>
        <p:nvPicPr>
          <p:cNvPr id="42" name="图片 41" descr="1742052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302395" y="3703724"/>
            <a:ext cx="524902" cy="524902"/>
          </a:xfrm>
          <a:prstGeom prst="rect">
            <a:avLst/>
          </a:prstGeom>
        </p:spPr>
      </p:pic>
      <p:pic>
        <p:nvPicPr>
          <p:cNvPr id="43" name="图片 42" descr="1742050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424038" y="5052600"/>
            <a:ext cx="524902" cy="524902"/>
          </a:xfrm>
          <a:prstGeom prst="rect">
            <a:avLst/>
          </a:prstGeom>
        </p:spPr>
      </p:pic>
      <p:pic>
        <p:nvPicPr>
          <p:cNvPr id="44" name="图片 43" descr="1742050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841381" y="3028997"/>
            <a:ext cx="524902" cy="5249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36185" y="2252345"/>
            <a:ext cx="5999480" cy="2999740"/>
          </a:xfrm>
          <a:prstGeom prst="rect">
            <a:avLst/>
          </a:prstGeom>
          <a:noFill/>
        </p:spPr>
        <p:txBody>
          <a:bodyPr wrap="square" rtlCol="0">
            <a:spAutoFit/>
          </a:bodyPr>
          <a:p>
            <a:pPr>
              <a:lnSpc>
                <a:spcPct val="150000"/>
              </a:lnSpc>
            </a:pPr>
            <a:r>
              <a:rPr dirty="0">
                <a:latin typeface="黑体" panose="02010609060101010101" charset="-122"/>
                <a:ea typeface="黑体" panose="02010609060101010101" charset="-122"/>
              </a:rPr>
              <a:t>账户存在于账簿之中，账簿中的每一账页就是账户的存在形式和载体，没有账簿，账户不能独立存在；然而，账簿只是一个外在形式，账户才是它的真实内容。账簿序时、分类地记载经济业务，是在个别账户中完成的。因此，也可以说，账簿是由若干账页组成的一个整体，而开设于账页上的账户则是这个整体中的个别部分，所以，账簿和账户的关系是形式和内容的关系。</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819910" y="2862580"/>
            <a:ext cx="261366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三、账簿与账户的关系</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71512" y="1348105"/>
            <a:ext cx="5292725" cy="4878705"/>
            <a:chOff x="974348" y="2476089"/>
            <a:chExt cx="5292725" cy="4878705"/>
          </a:xfrm>
        </p:grpSpPr>
        <p:sp>
          <p:nvSpPr>
            <p:cNvPr id="83" name="TextBox 82"/>
            <p:cNvSpPr txBox="1"/>
            <p:nvPr/>
          </p:nvSpPr>
          <p:spPr>
            <a:xfrm>
              <a:off x="974348" y="2476089"/>
              <a:ext cx="324485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（一）按用途分类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5292725" cy="452310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序时账簿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序时账簿也称日记账，是按照经济业务发生的时间先后顺序，逐日逐笔顺序登记的账簿。日记账按其记录内容的不同可分为普通日记账和特种日记账两种。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分类账簿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分类账簿是对全部经济业务进行分类登记的账簿。按其反映内容的详细程度不同，又分为总分类账簿和明细分类账簿两种。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 备查账簿</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备查账簿也称辅助账簿，是对某些在序时账簿和分类账簿中未能登记或登记不够详细的事项进行补充登记的账簿，如“租入固定资产登记簿”。</a:t>
              </a:r>
              <a:endParaRPr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四、账簿的种类</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776720" y="1917065"/>
            <a:ext cx="4752975" cy="3228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1.xml><?xml version="1.0" encoding="utf-8"?>
<p:tagLst xmlns:p="http://schemas.openxmlformats.org/presentationml/2006/main">
  <p:tag name="MH" val="20180804121219"/>
  <p:tag name="MH_LIBRARY" val="CONTENTS"/>
  <p:tag name="MH_TYPE" val="ENTRY"/>
  <p:tag name="ID" val="626777"/>
  <p:tag name="MH_ORDER" val="1"/>
</p:tagLst>
</file>

<file path=ppt/tags/tag12.xml><?xml version="1.0" encoding="utf-8"?>
<p:tagLst xmlns:p="http://schemas.openxmlformats.org/presentationml/2006/main">
  <p:tag name="MH" val="20180804121219"/>
  <p:tag name="MH_LIBRARY" val="CONTENTS"/>
  <p:tag name="MH_TYPE" val="NUMBER"/>
  <p:tag name="ID" val="626777"/>
  <p:tag name="MH_ORDER" val="1"/>
</p:tagLst>
</file>

<file path=ppt/tags/tag13.xml><?xml version="1.0" encoding="utf-8"?>
<p:tagLst xmlns:p="http://schemas.openxmlformats.org/presentationml/2006/main">
  <p:tag name="KSO_WM_BEAUTIFY_FLAG" val="#wm#"/>
  <p:tag name="KSO_WM_TEMPLATE_CATEGORY" val="diagram"/>
  <p:tag name="KSO_WM_TEMPLATE_INDEX" val="79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3*l_h_i*1_3_1"/>
  <p:tag name="KSO_WM_TEMPLATE_CATEGORY" val="diagram"/>
  <p:tag name="KSO_WM_TEMPLATE_INDEX" val="20203334"/>
  <p:tag name="KSO_WM_UNIT_LAYERLEVEL" val="1_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3*l_h_i*1_1_1"/>
  <p:tag name="KSO_WM_TEMPLATE_CATEGORY" val="diagram"/>
  <p:tag name="KSO_WM_TEMPLATE_INDEX" val="20203334"/>
  <p:tag name="KSO_WM_UNIT_LAYERLEVEL" val="1_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334_3*l_h_i*1_4_1"/>
  <p:tag name="KSO_WM_TEMPLATE_CATEGORY" val="diagram"/>
  <p:tag name="KSO_WM_TEMPLATE_INDEX" val="20203334"/>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3*l_h_i*1_2_1"/>
  <p:tag name="KSO_WM_TEMPLATE_CATEGORY" val="diagram"/>
  <p:tag name="KSO_WM_TEMPLATE_INDEX" val="20203334"/>
  <p:tag name="KSO_WM_UNIT_LAYERLEVEL" val="1_1_1"/>
  <p:tag name="KSO_WM_TAG_VERSION" val="1.0"/>
  <p:tag name="KSO_WM_BEAUTIFY_FLAG" val="#wm#"/>
</p:tagLst>
</file>

<file path=ppt/tags/tag18.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3*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19.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334_3*l_h_f*1_3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20.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3*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21.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334_3*l_h_f*1_2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334_3*l_h_a*1_4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23.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334_3*l_h_f*1_4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3*l_h_a*1_1_1"/>
  <p:tag name="KSO_WM_TEMPLATE_CATEGORY" val="diagram"/>
  <p:tag name="KSO_WM_TEMPLATE_INDEX" val="20203334"/>
  <p:tag name="KSO_WM_UNIT_LAYERLEVEL" val="1_1_1"/>
  <p:tag name="KSO_WM_TAG_VERSION" val="1.0"/>
  <p:tag name="KSO_WM_BEAUTIFY_FLAG" val="#wm#"/>
  <p:tag name="KSO_WM_UNIT_TEXT_FILL_FORE_SCHEMECOLOR_INDEX" val="8"/>
  <p:tag name="KSO_WM_UNIT_TEXT_FILL_TYPE" val="1"/>
</p:tagLst>
</file>

<file path=ppt/tags/tag25.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334_3*l_h_f*1_1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3*l_h_i*1_2_2"/>
  <p:tag name="KSO_WM_TEMPLATE_CATEGORY" val="diagram"/>
  <p:tag name="KSO_WM_TEMPLATE_INDEX" val="20203334"/>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3*l_h_i*1_3_2"/>
  <p:tag name="KSO_WM_TEMPLATE_CATEGORY" val="diagram"/>
  <p:tag name="KSO_WM_TEMPLATE_INDEX" val="20203334"/>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334_3*l_h_i*1_4_2"/>
  <p:tag name="KSO_WM_TEMPLATE_CATEGORY" val="diagram"/>
  <p:tag name="KSO_WM_TEMPLATE_INDEX" val="20203334"/>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3*l_h_i*1_1_2"/>
  <p:tag name="KSO_WM_TEMPLATE_CATEGORY" val="diagram"/>
  <p:tag name="KSO_WM_TEMPLATE_INDEX" val="20203334"/>
  <p:tag name="KSO_WM_UNIT_LAYERLEVEL" val="1_1_1"/>
  <p:tag name="KSO_WM_TAG_VERSION" val="1.0"/>
  <p:tag name="KSO_WM_BEAUTIFY_FLAG" val="#wm#"/>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52_8*l_h_f*1_1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52_8*l_h_i*1_1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52_8*l_h_i*1_1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52_8*l_h_i*1_1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52_8*l_h_f*1_2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52_8*l_h_i*1_2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52_8*l_h_i*1_2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52_8*l_h_i*1_2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52_8*l_h_f*1_3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52_8*l_h_i*1_3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52_8*l_h_i*1_3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52_8*l_h_i*1_3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52_8*l_h_f*1_4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52_8*l_h_i*1_4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52_8*l_h_i*1_4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52_8*l_h_i*1_4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52_8*l_h_f*1_5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52_8*l_h_i*1_5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52_8*l_h_i*1_5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52_8*l_h_i*1_5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52_8*l_h_f*1_6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2_8*l_h_i*1_6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2_8*l_h_i*1_6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2_8*l_h_i*1_6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52_8*l_h_f*1_7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52_8*l_h_i*1_7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52_8*l_h_i*1_7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52_8*l_h_i*1_7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52_8*l_h_f*1_8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52_8*l_h_i*1_8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52_8*l_h_i*1_8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52_8*l_h_i*1_8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52_8*l_h_f*1_9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52_8*l_h_i*1_9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52_8*l_h_i*1_9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52_8*l_h_i*1_9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66.xml><?xml version="1.0" encoding="utf-8"?>
<p:tagLst xmlns:p="http://schemas.openxmlformats.org/presentationml/2006/main">
  <p:tag name="KSO_WM_BEAUTIFY_FLAG" val="#wm#"/>
  <p:tag name="KSO_WM_TEMPLATE_CATEGORY" val="diagram"/>
  <p:tag name="KSO_WM_TEMPLATE_INDEX" val="790"/>
</p:tagLst>
</file>

<file path=ppt/tags/tag67.xml><?xml version="1.0" encoding="utf-8"?>
<p:tagLst xmlns:p="http://schemas.openxmlformats.org/presentationml/2006/main">
  <p:tag name="KSO_WM_UNIT_PLACING_PICTURE_USER_VIEWPORT" val="{&quot;height&quot;:3288,&quot;width&quot;:12936}"/>
</p:tagLst>
</file>

<file path=ppt/tags/tag68.xml><?xml version="1.0" encoding="utf-8"?>
<p:tagLst xmlns:p="http://schemas.openxmlformats.org/presentationml/2006/main">
  <p:tag name="MH_CONTENTSID" val="635"/>
  <p:tag name="KSO_WPP_MARK_KEY" val="88d1e952-8740-4c96-89c7-7312d8d1c7b7"/>
  <p:tag name="COMMONDATA" val="eyJoZGlkIjoiMTY0OWE0YTNkODYxMzgwYjgwM2YwZmI2OGUzZmI3ODUifQ=="/>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4585</Words>
  <Application>WPS 演示</Application>
  <PresentationFormat>自定义</PresentationFormat>
  <Paragraphs>251</Paragraphs>
  <Slides>27</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Rockwell</vt:lpstr>
      <vt:lpstr>黑体</vt:lpstr>
      <vt:lpstr>微软雅黑</vt:lpstr>
      <vt:lpstr>Calibri</vt:lpstr>
      <vt:lpstr>Arial Unicode MS</vt:lpstr>
      <vt:lpstr>思源黑体 CN Bold</vt:lpstr>
      <vt:lpstr>Arial Unicode MS</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鸭子嘎嘎嘎</cp:lastModifiedBy>
  <cp:revision>10648</cp:revision>
  <cp:lastPrinted>2113-01-01T00:00:00Z</cp:lastPrinted>
  <dcterms:created xsi:type="dcterms:W3CDTF">2015-07-08T08:22:00Z</dcterms:created>
  <dcterms:modified xsi:type="dcterms:W3CDTF">2022-11-22T07:02:52Z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2052-11.1.0.12763</vt:lpwstr>
  </property>
  <property fmtid="{D5CDD505-2E9C-101B-9397-08002B2CF9AE}" pid="4" name="ICV">
    <vt:lpwstr>884596E9C8D74E579BDEAF527B3B6DD4</vt:lpwstr>
  </property>
</Properties>
</file>