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41"/>
  </p:handoutMasterIdLst>
  <p:sldIdLst>
    <p:sldId id="639" r:id="rId3"/>
    <p:sldId id="617" r:id="rId5"/>
    <p:sldId id="903" r:id="rId6"/>
    <p:sldId id="636" r:id="rId7"/>
    <p:sldId id="713" r:id="rId8"/>
    <p:sldId id="544" r:id="rId9"/>
    <p:sldId id="825" r:id="rId10"/>
    <p:sldId id="846" r:id="rId11"/>
    <p:sldId id="847" r:id="rId12"/>
    <p:sldId id="848" r:id="rId13"/>
    <p:sldId id="849" r:id="rId14"/>
    <p:sldId id="807" r:id="rId15"/>
    <p:sldId id="850" r:id="rId16"/>
    <p:sldId id="806" r:id="rId17"/>
    <p:sldId id="712" r:id="rId18"/>
    <p:sldId id="808" r:id="rId19"/>
    <p:sldId id="851" r:id="rId20"/>
    <p:sldId id="872" r:id="rId21"/>
    <p:sldId id="873" r:id="rId22"/>
    <p:sldId id="874" r:id="rId23"/>
    <p:sldId id="676" r:id="rId24"/>
    <p:sldId id="711" r:id="rId25"/>
    <p:sldId id="875" r:id="rId26"/>
    <p:sldId id="876" r:id="rId27"/>
    <p:sldId id="809" r:id="rId28"/>
    <p:sldId id="710" r:id="rId29"/>
    <p:sldId id="611" r:id="rId30"/>
    <p:sldId id="877" r:id="rId31"/>
    <p:sldId id="878" r:id="rId32"/>
    <p:sldId id="879" r:id="rId33"/>
    <p:sldId id="880" r:id="rId34"/>
    <p:sldId id="881" r:id="rId35"/>
    <p:sldId id="812" r:id="rId36"/>
    <p:sldId id="882" r:id="rId37"/>
    <p:sldId id="883" r:id="rId38"/>
    <p:sldId id="900" r:id="rId39"/>
    <p:sldId id="582" r:id="rId40"/>
  </p:sldIdLst>
  <p:sldSz cx="12195175" cy="6859270"/>
  <p:notesSz cx="6858000" cy="9144000"/>
  <p:embeddedFontLst>
    <p:embeddedFont>
      <p:font typeface="Rockwell" panose="02060603020205020403" pitchFamily="18" charset="0"/>
      <p:regular r:id="rId46"/>
      <p:bold r:id="rId47"/>
      <p:italic r:id="rId48"/>
      <p:boldItalic r:id="rId49"/>
    </p:embeddedFont>
    <p:embeddedFont>
      <p:font typeface="黑体" panose="02010609060101010101" charset="-122"/>
      <p:regular r:id="rId50"/>
    </p:embeddedFont>
    <p:embeddedFont>
      <p:font typeface="微软雅黑" panose="020B0503020204020204" charset="-122"/>
      <p:regular r:id="rId51"/>
    </p:embeddedFont>
  </p:embeddedFontLst>
  <p:custDataLst>
    <p:tags r:id="rId52"/>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36"/>
        <p:guide orient="horz" pos="3992"/>
        <p:guide pos="3918"/>
        <p:guide pos="439"/>
        <p:guide pos="724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203"/>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154.xml"/><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2.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ea typeface="黑体" panose="02010609060101010101" charset="-122"/>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ea typeface="黑体" panose="02010609060101010101" charset="-122"/>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2" Type="http://schemas.openxmlformats.org/officeDocument/2006/relationships/notesSlide" Target="../notesSlides/notesSlide8.xml"/><Relationship Id="rId11" Type="http://schemas.openxmlformats.org/officeDocument/2006/relationships/slideLayout" Target="../slideLayouts/slideLayout3.xml"/><Relationship Id="rId10" Type="http://schemas.openxmlformats.org/officeDocument/2006/relationships/tags" Target="../tags/tag98.xml"/><Relationship Id="rId1" Type="http://schemas.openxmlformats.org/officeDocument/2006/relationships/tags" Target="../tags/tag89.xml"/></Relationships>
</file>

<file path=ppt/slides/_rels/slide11.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2" Type="http://schemas.openxmlformats.org/officeDocument/2006/relationships/notesSlide" Target="../notesSlides/notesSlide9.xml"/><Relationship Id="rId11" Type="http://schemas.openxmlformats.org/officeDocument/2006/relationships/slideLayout" Target="../slideLayouts/slideLayout3.xml"/><Relationship Id="rId10" Type="http://schemas.openxmlformats.org/officeDocument/2006/relationships/tags" Target="../tags/tag108.xml"/><Relationship Id="rId1" Type="http://schemas.openxmlformats.org/officeDocument/2006/relationships/tags" Target="../tags/tag9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2" Type="http://schemas.openxmlformats.org/officeDocument/2006/relationships/notesSlide" Target="../notesSlides/notesSlide12.xml"/><Relationship Id="rId21" Type="http://schemas.openxmlformats.org/officeDocument/2006/relationships/slideLayout" Target="../slideLayouts/slideLayout3.xml"/><Relationship Id="rId20" Type="http://schemas.openxmlformats.org/officeDocument/2006/relationships/tags" Target="../tags/tag129.xml"/><Relationship Id="rId2" Type="http://schemas.openxmlformats.org/officeDocument/2006/relationships/tags" Target="../tags/tag111.xml"/><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tags" Target="../tags/tag1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4" Type="http://schemas.openxmlformats.org/officeDocument/2006/relationships/notesSlide" Target="../notesSlides/notesSlide18.xml"/><Relationship Id="rId13" Type="http://schemas.openxmlformats.org/officeDocument/2006/relationships/slideLayout" Target="../slideLayouts/slideLayout3.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slideLayout" Target="../slideLayouts/slideLayout6.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2" Type="http://schemas.openxmlformats.org/officeDocument/2006/relationships/notesSlide" Target="../notesSlides/notesSlide24.xml"/><Relationship Id="rId11" Type="http://schemas.openxmlformats.org/officeDocument/2006/relationships/slideLayout" Target="../slideLayouts/slideLayout3.xml"/><Relationship Id="rId10" Type="http://schemas.openxmlformats.org/officeDocument/2006/relationships/tags" Target="../tags/tag152.xml"/><Relationship Id="rId1" Type="http://schemas.openxmlformats.org/officeDocument/2006/relationships/tags" Target="../tags/tag14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6" Type="http://schemas.openxmlformats.org/officeDocument/2006/relationships/notesSlide" Target="../notesSlides/notesSlide4.xml"/><Relationship Id="rId25" Type="http://schemas.openxmlformats.org/officeDocument/2006/relationships/slideLayout" Target="../slideLayouts/slideLayout3.xml"/><Relationship Id="rId24" Type="http://schemas.openxmlformats.org/officeDocument/2006/relationships/tags" Target="../tags/tag37.xml"/><Relationship Id="rId23" Type="http://schemas.openxmlformats.org/officeDocument/2006/relationships/tags" Target="../tags/tag36.xml"/><Relationship Id="rId22" Type="http://schemas.openxmlformats.org/officeDocument/2006/relationships/tags" Target="../tags/tag35.xml"/><Relationship Id="rId21" Type="http://schemas.openxmlformats.org/officeDocument/2006/relationships/tags" Target="../tags/tag34.xml"/><Relationship Id="rId20" Type="http://schemas.openxmlformats.org/officeDocument/2006/relationships/tags" Target="../tags/tag33.xml"/><Relationship Id="rId2" Type="http://schemas.openxmlformats.org/officeDocument/2006/relationships/tags" Target="../tags/tag15.xml"/><Relationship Id="rId19" Type="http://schemas.openxmlformats.org/officeDocument/2006/relationships/tags" Target="../tags/tag32.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8" Type="http://schemas.openxmlformats.org/officeDocument/2006/relationships/notesSlide" Target="../notesSlides/notesSlide5.xml"/><Relationship Id="rId17" Type="http://schemas.openxmlformats.org/officeDocument/2006/relationships/slideLayout" Target="../slideLayouts/slideLayout3.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8.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2" Type="http://schemas.openxmlformats.org/officeDocument/2006/relationships/notesSlide" Target="../notesSlides/notesSlide6.xml"/><Relationship Id="rId21" Type="http://schemas.openxmlformats.org/officeDocument/2006/relationships/slideLayout" Target="../slideLayouts/slideLayout3.xml"/><Relationship Id="rId20" Type="http://schemas.openxmlformats.org/officeDocument/2006/relationships/tags" Target="../tags/tag73.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9.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image" Target="../media/image9.svg"/><Relationship Id="rId4" Type="http://schemas.openxmlformats.org/officeDocument/2006/relationships/image" Target="../media/image8.png"/><Relationship Id="rId3" Type="http://schemas.openxmlformats.org/officeDocument/2006/relationships/tags" Target="../tags/tag76.xml"/><Relationship Id="rId2" Type="http://schemas.openxmlformats.org/officeDocument/2006/relationships/tags" Target="../tags/tag75.xml"/><Relationship Id="rId19" Type="http://schemas.openxmlformats.org/officeDocument/2006/relationships/notesSlide" Target="../notesSlides/notesSlide7.xml"/><Relationship Id="rId18" Type="http://schemas.openxmlformats.org/officeDocument/2006/relationships/slideLayout" Target="../slideLayouts/slideLayout3.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黑体" panose="02010609060101010101" charset="-122"/>
                <a:ea typeface="黑体" panose="02010609060101010101" charset="-122"/>
              </a:rPr>
              <a:t>北京出版社</a:t>
            </a:r>
            <a:endParaRPr lang="zh-CN" sz="3200" kern="0" spc="300" dirty="0">
              <a:solidFill>
                <a:schemeClr val="bg1"/>
              </a:solidFill>
              <a:latin typeface="黑体" panose="02010609060101010101" charset="-122"/>
              <a:ea typeface="黑体" panose="02010609060101010101"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黑体" panose="02010609060101010101" charset="-122"/>
                <a:ea typeface="黑体" panose="02010609060101010101" charset="-122"/>
              </a:rPr>
              <a:t>基础会计（第二版）</a:t>
            </a:r>
            <a:endParaRPr lang="zh-CN" sz="6000" b="1" spc="600" dirty="0" smtClean="0">
              <a:ln w="28575">
                <a:noFill/>
              </a:ln>
              <a:solidFill>
                <a:schemeClr val="tx2"/>
              </a:solidFill>
              <a:latin typeface="黑体" panose="02010609060101010101" charset="-122"/>
              <a:ea typeface="黑体" panose="02010609060101010101"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087120"/>
            <a:ext cx="33166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（五）费用</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18643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一、会计要素</a:t>
            </a:r>
            <a:endParaRPr lang="zh-CN" altLang="en-US" sz="2600" dirty="0">
              <a:latin typeface="黑体" panose="02010609060101010101" charset="-122"/>
              <a:ea typeface="黑体" panose="02010609060101010101" charset="-122"/>
            </a:endParaRPr>
          </a:p>
        </p:txBody>
      </p:sp>
      <p:sp>
        <p:nvSpPr>
          <p:cNvPr id="3" name="椭圆 2"/>
          <p:cNvSpPr/>
          <p:nvPr>
            <p:custDataLst>
              <p:tags r:id="rId1"/>
            </p:custDataLst>
          </p:nvPr>
        </p:nvSpPr>
        <p:spPr>
          <a:xfrm>
            <a:off x="3610685" y="3302667"/>
            <a:ext cx="444951" cy="444952"/>
          </a:xfrm>
          <a:prstGeom prst="ellipse">
            <a:avLst/>
          </a:prstGeom>
          <a:solidFill>
            <a:srgbClr val="1F74AD"/>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30" name="椭圆 29"/>
          <p:cNvSpPr/>
          <p:nvPr>
            <p:custDataLst>
              <p:tags r:id="rId2"/>
            </p:custDataLst>
          </p:nvPr>
        </p:nvSpPr>
        <p:spPr>
          <a:xfrm>
            <a:off x="8178092" y="3284195"/>
            <a:ext cx="444951" cy="444952"/>
          </a:xfrm>
          <a:prstGeom prst="ellipse">
            <a:avLst/>
          </a:prstGeom>
          <a:solidFill>
            <a:srgbClr val="3498DB"/>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4" name="任意多边形 3"/>
          <p:cNvSpPr/>
          <p:nvPr>
            <p:custDataLst>
              <p:tags r:id="rId3"/>
            </p:custDataLst>
          </p:nvPr>
        </p:nvSpPr>
        <p:spPr>
          <a:xfrm rot="5400000">
            <a:off x="5971733" y="266259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4"/>
            </p:custDataLst>
          </p:nvPr>
        </p:nvSpPr>
        <p:spPr>
          <a:xfrm rot="16200000" flipH="1">
            <a:off x="4447305" y="266259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F74AD"/>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13" name="任意多边形 12"/>
          <p:cNvSpPr/>
          <p:nvPr>
            <p:custDataLst>
              <p:tags r:id="rId5"/>
            </p:custDataLst>
          </p:nvPr>
        </p:nvSpPr>
        <p:spPr bwMode="auto">
          <a:xfrm>
            <a:off x="6786637" y="319898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6"/>
            </p:custDataLst>
          </p:nvPr>
        </p:nvSpPr>
        <p:spPr bwMode="auto">
          <a:xfrm>
            <a:off x="4999329" y="3198988"/>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2" name="文本框 21"/>
          <p:cNvSpPr txBox="1"/>
          <p:nvPr>
            <p:custDataLst>
              <p:tags r:id="rId7"/>
            </p:custDataLst>
          </p:nvPr>
        </p:nvSpPr>
        <p:spPr bwMode="auto">
          <a:xfrm>
            <a:off x="636291" y="3000689"/>
            <a:ext cx="2787706" cy="444952"/>
          </a:xfrm>
          <a:prstGeom prst="rect">
            <a:avLst/>
          </a:prstGeom>
          <a:noFill/>
        </p:spPr>
        <p:txBody>
          <a:bodyPr wrap="square" lIns="90000" tIns="46800" rIns="90000" bIns="0">
            <a:normAutofit/>
          </a:bodyPr>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1. 费用的概念</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23" name="文本框 22"/>
          <p:cNvSpPr txBox="1"/>
          <p:nvPr>
            <p:custDataLst>
              <p:tags r:id="rId8"/>
            </p:custDataLst>
          </p:nvPr>
        </p:nvSpPr>
        <p:spPr bwMode="auto">
          <a:xfrm>
            <a:off x="636270" y="3500120"/>
            <a:ext cx="2787650" cy="1871980"/>
          </a:xfrm>
          <a:prstGeom prst="rect">
            <a:avLst/>
          </a:prstGeom>
          <a:noFill/>
        </p:spPr>
        <p:txBody>
          <a:bodyPr wrap="square" lIns="90000" tIns="0" rIns="90000" bIns="46800"/>
          <a:p>
            <a:pPr algn="just" latinLnBrk="0">
              <a:lnSpc>
                <a:spcPct val="130000"/>
              </a:lnSpc>
            </a:pPr>
            <a:r>
              <a:rPr lang="zh-CN" altLang="en-US" sz="1600" b="0" spc="150" dirty="0">
                <a:solidFill>
                  <a:srgbClr val="000000"/>
                </a:solidFill>
                <a:effectLst/>
                <a:latin typeface="微软雅黑" panose="020B0503020204020204" charset="-122"/>
                <a:ea typeface="微软雅黑" panose="020B0503020204020204" charset="-122"/>
              </a:rPr>
              <a:t>费用是指企业在日常活动中发生的、会导致所有者权益减少的、与向所有者分配利润无关的经济利益的总流出。</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20" name="文本框 19"/>
          <p:cNvSpPr txBox="1"/>
          <p:nvPr>
            <p:custDataLst>
              <p:tags r:id="rId9"/>
            </p:custDataLst>
          </p:nvPr>
        </p:nvSpPr>
        <p:spPr bwMode="auto">
          <a:xfrm>
            <a:off x="8681760" y="3000689"/>
            <a:ext cx="2787706" cy="444952"/>
          </a:xfrm>
          <a:prstGeom prst="rect">
            <a:avLst/>
          </a:prstGeom>
          <a:noFill/>
        </p:spPr>
        <p:txBody>
          <a:bodyPr wrap="square" lIns="90000" tIns="46800" rIns="90000" bIns="0">
            <a:normAutofit/>
          </a:bodyPr>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2. 费用的特征</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21" name="文本框 20"/>
          <p:cNvSpPr txBox="1"/>
          <p:nvPr>
            <p:custDataLst>
              <p:tags r:id="rId10"/>
            </p:custDataLst>
          </p:nvPr>
        </p:nvSpPr>
        <p:spPr bwMode="auto">
          <a:xfrm>
            <a:off x="8681720" y="3499485"/>
            <a:ext cx="3042920" cy="2442845"/>
          </a:xfrm>
          <a:prstGeom prst="rect">
            <a:avLst/>
          </a:prstGeom>
          <a:noFill/>
        </p:spPr>
        <p:txBody>
          <a:bodyPr wrap="square" lIns="90000" tIns="0" rIns="90000" bIns="46800"/>
          <a:p>
            <a:pPr algn="l"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（1）费用是企业日常经营活动中产生的。</a:t>
            </a:r>
            <a:endParaRPr lang="zh-CN" altLang="en-US" sz="1600" b="0" spc="150">
              <a:solidFill>
                <a:srgbClr val="000000"/>
              </a:solidFill>
              <a:effectLst/>
              <a:latin typeface="微软雅黑" panose="020B0503020204020204" charset="-122"/>
              <a:ea typeface="微软雅黑" panose="020B0503020204020204" charset="-122"/>
            </a:endParaRPr>
          </a:p>
          <a:p>
            <a:pPr algn="l"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（2）费用会导致经济利益的流出，该流出不包括向投资者分配的利润。</a:t>
            </a:r>
            <a:endParaRPr lang="zh-CN" altLang="en-US" sz="1600" b="0" spc="150">
              <a:solidFill>
                <a:srgbClr val="000000"/>
              </a:solidFill>
              <a:effectLst/>
              <a:latin typeface="微软雅黑" panose="020B0503020204020204" charset="-122"/>
              <a:ea typeface="微软雅黑" panose="020B0503020204020204" charset="-122"/>
            </a:endParaRPr>
          </a:p>
          <a:p>
            <a:pPr algn="l"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（3）费用最终会导致所有者权益的减少。</a:t>
            </a:r>
            <a:endParaRPr lang="zh-CN" altLang="en-US" sz="1600" b="0" spc="150">
              <a:solidFill>
                <a:srgbClr val="000000"/>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087120"/>
            <a:ext cx="33166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（六）利润</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18643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一、会计要素</a:t>
            </a:r>
            <a:endParaRPr lang="zh-CN" altLang="en-US" sz="2600" dirty="0">
              <a:latin typeface="黑体" panose="02010609060101010101" charset="-122"/>
              <a:ea typeface="黑体" panose="02010609060101010101" charset="-122"/>
            </a:endParaRPr>
          </a:p>
        </p:txBody>
      </p:sp>
      <p:sp>
        <p:nvSpPr>
          <p:cNvPr id="2" name="矩形 1"/>
          <p:cNvSpPr/>
          <p:nvPr>
            <p:custDataLst>
              <p:tags r:id="rId1"/>
            </p:custDataLst>
          </p:nvPr>
        </p:nvSpPr>
        <p:spPr>
          <a:xfrm>
            <a:off x="334010" y="1861185"/>
            <a:ext cx="9449435" cy="1178560"/>
          </a:xfrm>
          <a:prstGeom prst="rect">
            <a:avLst/>
          </a:prstGeom>
          <a:solidFill>
            <a:sysClr val="window" lastClr="FFFFFF">
              <a:lumMod val="95000"/>
            </a:sysClr>
          </a:solidFill>
          <a:ln w="12700" cap="flat" cmpd="sng" algn="ctr">
            <a:noFill/>
            <a:prstDash val="solid"/>
            <a:miter lim="800000"/>
          </a:ln>
          <a:effectLst/>
        </p:spPr>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2"/>
            </p:custDataLst>
          </p:nvPr>
        </p:nvSpPr>
        <p:spPr>
          <a:xfrm>
            <a:off x="9560437" y="1861171"/>
            <a:ext cx="2634421" cy="1178392"/>
          </a:xfrm>
          <a:prstGeom prst="rect">
            <a:avLst/>
          </a:prstGeom>
          <a:solidFill>
            <a:srgbClr val="1F74AD"/>
          </a:solidFill>
          <a:ln w="12700" cap="flat" cmpd="sng" algn="ctr">
            <a:noFill/>
            <a:prstDash val="solid"/>
            <a:miter lim="800000"/>
          </a:ln>
          <a:effectLst/>
        </p:spPr>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3"/>
            </p:custDataLst>
          </p:nvPr>
        </p:nvSpPr>
        <p:spPr>
          <a:xfrm rot="16200000">
            <a:off x="8794935" y="2274058"/>
            <a:ext cx="1178394" cy="352620"/>
          </a:xfrm>
          <a:prstGeom prst="triangle">
            <a:avLst/>
          </a:prstGeom>
          <a:solidFill>
            <a:srgbClr val="1F74AD"/>
          </a:solidFill>
          <a:ln w="12700" cap="flat" cmpd="sng" algn="ctr">
            <a:noFill/>
            <a:prstDash val="solid"/>
            <a:miter lim="800000"/>
          </a:ln>
          <a:effectLst/>
        </p:spPr>
        <p:txBody>
          <a:bodyPr wrap="square" rtlCol="0" anchor="ctr">
            <a:normAutofit fontScale="30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4"/>
            </p:custDataLst>
          </p:nvPr>
        </p:nvSpPr>
        <p:spPr>
          <a:xfrm>
            <a:off x="9926961" y="1876607"/>
            <a:ext cx="1901371" cy="1147520"/>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利润的概念</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1625817" y="1855483"/>
            <a:ext cx="6867969" cy="118976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利润是指企业在一定会计期间的经营成果。利润包括收入减去费用后的净额、直接计入当期利润的利得和损失等。</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6"/>
            </p:custDataLst>
          </p:nvPr>
        </p:nvSpPr>
        <p:spPr>
          <a:xfrm>
            <a:off x="334010" y="4159885"/>
            <a:ext cx="9448800" cy="1529715"/>
          </a:xfrm>
          <a:prstGeom prst="rect">
            <a:avLst/>
          </a:prstGeom>
          <a:solidFill>
            <a:sysClr val="window" lastClr="FFFFFF">
              <a:lumMod val="95000"/>
            </a:sysClr>
          </a:solidFill>
          <a:ln w="12700" cap="flat" cmpd="sng" algn="ctr">
            <a:noFill/>
            <a:prstDash val="solid"/>
            <a:miter lim="800000"/>
          </a:ln>
          <a:effectLst/>
        </p:spPr>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7"/>
            </p:custDataLst>
          </p:nvPr>
        </p:nvSpPr>
        <p:spPr>
          <a:xfrm>
            <a:off x="9560437" y="4346122"/>
            <a:ext cx="2634421" cy="1178392"/>
          </a:xfrm>
          <a:prstGeom prst="rect">
            <a:avLst/>
          </a:prstGeom>
          <a:solidFill>
            <a:srgbClr val="3498DB"/>
          </a:solidFill>
          <a:ln w="12700" cap="flat" cmpd="sng" algn="ctr">
            <a:noFill/>
            <a:prstDash val="solid"/>
            <a:miter lim="800000"/>
          </a:ln>
          <a:effectLst/>
        </p:spPr>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8"/>
            </p:custDataLst>
          </p:nvPr>
        </p:nvSpPr>
        <p:spPr>
          <a:xfrm rot="16200000">
            <a:off x="8794935" y="4759009"/>
            <a:ext cx="1178394" cy="352619"/>
          </a:xfrm>
          <a:prstGeom prst="triangle">
            <a:avLst/>
          </a:prstGeom>
          <a:solidFill>
            <a:srgbClr val="3498DB"/>
          </a:solidFill>
          <a:ln w="12700" cap="flat" cmpd="sng" algn="ctr">
            <a:noFill/>
            <a:prstDash val="solid"/>
            <a:miter lim="800000"/>
          </a:ln>
          <a:effectLst/>
        </p:spPr>
        <p:txBody>
          <a:bodyPr wrap="square" rtlCol="0" anchor="ctr">
            <a:normAutofit fontScale="30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9"/>
            </p:custDataLst>
          </p:nvPr>
        </p:nvSpPr>
        <p:spPr>
          <a:xfrm>
            <a:off x="9926961" y="4345734"/>
            <a:ext cx="1901371" cy="1156308"/>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 利润的构成</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0"/>
            </p:custDataLst>
          </p:nvPr>
        </p:nvSpPr>
        <p:spPr>
          <a:xfrm>
            <a:off x="452120" y="4159250"/>
            <a:ext cx="8902065" cy="1530350"/>
          </a:xfrm>
          <a:prstGeom prst="rect">
            <a:avLst/>
          </a:prstGeom>
          <a:noFill/>
        </p:spPr>
        <p:txBody>
          <a:bodyPr wrap="square" rtlCol="0" anchor="ct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利润包括营业利润、利润总额和净利润。</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营业利润 = 营业收入 - 营业成本 - 税金及附加 - 销售费用 - 管理费用 - 财务费用 - 资产减值损失 + 公允价值变动收益（- 公允价值变动损失）+ 投资收益（- 投资损失）。</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利润总额 = 营业利润 + 营业外收入 - 营业外支出。</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净利润 = 利润总额 - 所得税费用。</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73672" y="1449705"/>
            <a:ext cx="7258050" cy="4798695"/>
            <a:chOff x="974348" y="2371314"/>
            <a:chExt cx="7258050" cy="4798695"/>
          </a:xfrm>
        </p:grpSpPr>
        <p:sp>
          <p:nvSpPr>
            <p:cNvPr id="83" name="TextBox 82"/>
            <p:cNvSpPr txBox="1"/>
            <p:nvPr/>
          </p:nvSpPr>
          <p:spPr>
            <a:xfrm>
              <a:off x="974348" y="2371314"/>
              <a:ext cx="381381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（一）基本会计等式</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7258050" cy="433832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企业资产的来源有两个途径：一个是接受投资者的投入资本；另一个是举借债务。企业的投资者向企业投入资产，不是无偿的，而是供企业作为资本赚取利润的，即投资者对投入的资产拥有要求权，这种要求权即为所有者权益；企业债权人借给企业资产，是供企业有偿使用的，要按期收回本金和按规定收取利息，即债权人对这部分资产同样拥有要求权，这种要求权即为负债。也就是说，企业中任何资产都有其相应的权益要求，谁提供了资产谁就对资产拥有索偿权，这种索偿权在会计上称为权益。这样就形成了最初的会计等式：</a:t>
              </a:r>
              <a:endParaRPr sz="1600" dirty="0">
                <a:solidFill>
                  <a:schemeClr val="tx1">
                    <a:lumMod val="65000"/>
                    <a:lumOff val="35000"/>
                  </a:schemeClr>
                </a:solidFill>
                <a:latin typeface="+mn-ea"/>
                <a:ea typeface="+mn-ea"/>
              </a:endParaRPr>
            </a:p>
            <a:p>
              <a:pPr algn="ctr">
                <a:lnSpc>
                  <a:spcPct val="150000"/>
                </a:lnSpc>
              </a:pPr>
              <a:r>
                <a:rPr sz="1800" b="1" dirty="0">
                  <a:solidFill>
                    <a:schemeClr val="tx1">
                      <a:lumMod val="65000"/>
                      <a:lumOff val="35000"/>
                    </a:schemeClr>
                  </a:solidFill>
                  <a:latin typeface="+mn-ea"/>
                  <a:ea typeface="+mn-ea"/>
                </a:rPr>
                <a:t>资产 = 权益</a:t>
              </a:r>
              <a:endParaRPr sz="1800" b="1" dirty="0">
                <a:solidFill>
                  <a:schemeClr val="tx1">
                    <a:lumMod val="65000"/>
                    <a:lumOff val="35000"/>
                  </a:schemeClr>
                </a:solidFill>
                <a:latin typeface="+mn-ea"/>
                <a:ea typeface="+mn-ea"/>
              </a:endParaRPr>
            </a:p>
            <a:p>
              <a:pPr algn="l">
                <a:lnSpc>
                  <a:spcPct val="150000"/>
                </a:lnSpc>
              </a:pPr>
              <a:r>
                <a:rPr sz="1800" dirty="0">
                  <a:solidFill>
                    <a:schemeClr val="tx1">
                      <a:lumMod val="65000"/>
                      <a:lumOff val="35000"/>
                    </a:schemeClr>
                  </a:solidFill>
                  <a:latin typeface="+mn-ea"/>
                  <a:ea typeface="+mn-ea"/>
                </a:rPr>
                <a:t>而权益又分为所有者权益和债权人权益（负债），这样，上述等式又可以表达成：</a:t>
              </a:r>
              <a:endParaRPr sz="1800" dirty="0">
                <a:solidFill>
                  <a:schemeClr val="tx1">
                    <a:lumMod val="65000"/>
                    <a:lumOff val="35000"/>
                  </a:schemeClr>
                </a:solidFill>
                <a:latin typeface="+mn-ea"/>
                <a:ea typeface="+mn-ea"/>
              </a:endParaRPr>
            </a:p>
            <a:p>
              <a:pPr algn="ctr">
                <a:lnSpc>
                  <a:spcPct val="150000"/>
                </a:lnSpc>
              </a:pPr>
              <a:r>
                <a:rPr sz="1800" b="1" dirty="0">
                  <a:solidFill>
                    <a:schemeClr val="tx1">
                      <a:lumMod val="65000"/>
                      <a:lumOff val="35000"/>
                    </a:schemeClr>
                  </a:solidFill>
                  <a:latin typeface="+mn-ea"/>
                  <a:ea typeface="+mn-ea"/>
                </a:rPr>
                <a:t>资产 = 负债 + 所有者权益</a:t>
              </a:r>
              <a:endParaRPr sz="1800" b="1" dirty="0">
                <a:solidFill>
                  <a:schemeClr val="tx1">
                    <a:lumMod val="65000"/>
                    <a:lumOff val="35000"/>
                  </a:schemeClr>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二、会计等式</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8002905" y="2439035"/>
            <a:ext cx="3518535" cy="2994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15912" y="1720215"/>
            <a:ext cx="6461760" cy="4291330"/>
            <a:chOff x="974348" y="2371314"/>
            <a:chExt cx="6461760" cy="4291330"/>
          </a:xfrm>
        </p:grpSpPr>
        <p:sp>
          <p:nvSpPr>
            <p:cNvPr id="83" name="TextBox 82"/>
            <p:cNvSpPr txBox="1"/>
            <p:nvPr/>
          </p:nvSpPr>
          <p:spPr>
            <a:xfrm>
              <a:off x="974348" y="2371314"/>
              <a:ext cx="381381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（二）动态会计等式</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6461760" cy="383095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企业成立之后，将资产投入到生产经营活动中，会获取收入，同时必然要发生相应的费用。企业将一定会计期间所形成的全部收入与发生的全部费用相比较，其差额就是企业在这一期间从事生产经营活动的成果。因此，就产生了下列会计等式：</a:t>
              </a:r>
              <a:endParaRPr sz="1600" dirty="0">
                <a:solidFill>
                  <a:schemeClr val="tx1">
                    <a:lumMod val="65000"/>
                    <a:lumOff val="35000"/>
                  </a:schemeClr>
                </a:solidFill>
                <a:latin typeface="+mn-ea"/>
                <a:ea typeface="+mn-ea"/>
              </a:endParaRPr>
            </a:p>
            <a:p>
              <a:pPr algn="ctr">
                <a:lnSpc>
                  <a:spcPct val="150000"/>
                </a:lnSpc>
              </a:pPr>
              <a:r>
                <a:rPr sz="1800" b="1" dirty="0">
                  <a:solidFill>
                    <a:schemeClr val="tx1">
                      <a:lumMod val="65000"/>
                      <a:lumOff val="35000"/>
                    </a:schemeClr>
                  </a:solidFill>
                  <a:latin typeface="+mn-ea"/>
                  <a:ea typeface="+mn-ea"/>
                </a:rPr>
                <a:t>收入 - 费用 = 利润</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上述会计等式是反映企业在一定会计期间经营成果的会计等式，这一等式是对基本会计等式的补充和发展，表明了企业一定会计期间的经营成果与相应的收入和费用之间的关系，说明了企业利润的实现过程。该等式反映的是企业资金的运动形式，也称为动态会计等式，该等式是编制利润表的基础。</a:t>
              </a:r>
              <a:endParaRPr sz="1600" dirty="0">
                <a:solidFill>
                  <a:schemeClr val="tx1">
                    <a:lumMod val="65000"/>
                    <a:lumOff val="35000"/>
                  </a:schemeClr>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二、会计等式</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317105" y="2362835"/>
            <a:ext cx="4416425" cy="3029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561195" y="1300480"/>
            <a:ext cx="921385" cy="462788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会计科目与账户</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任务二</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437005"/>
            <a:ext cx="7797165" cy="4229735"/>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427855" y="1687195"/>
            <a:ext cx="6859905" cy="3728720"/>
          </a:xfrm>
          <a:prstGeom prst="rect">
            <a:avLst/>
          </a:prstGeom>
          <a:noFill/>
        </p:spPr>
        <p:txBody>
          <a:bodyPr wrap="square" rtlCol="0">
            <a:spAutoFit/>
          </a:bodyPr>
          <a:p>
            <a:pPr algn="just">
              <a:lnSpc>
                <a:spcPct val="130000"/>
              </a:lnSpc>
              <a:spcBef>
                <a:spcPts val="0"/>
              </a:spcBef>
              <a:spcAft>
                <a:spcPts val="0"/>
              </a:spcAft>
            </a:pPr>
            <a:r>
              <a:rPr sz="2000" b="1" dirty="0">
                <a:latin typeface="黑体" panose="02010609060101010101" charset="-122"/>
                <a:ea typeface="黑体" panose="02010609060101010101" charset="-122"/>
              </a:rPr>
              <a:t>（一）会计科目的概念</a:t>
            </a:r>
            <a:endParaRPr sz="2000" b="1" dirty="0">
              <a:latin typeface="黑体" panose="02010609060101010101" charset="-122"/>
              <a:ea typeface="黑体" panose="02010609060101010101" charset="-122"/>
            </a:endParaRPr>
          </a:p>
          <a:p>
            <a:pPr algn="just">
              <a:lnSpc>
                <a:spcPct val="130000"/>
              </a:lnSpc>
              <a:spcBef>
                <a:spcPts val="0"/>
              </a:spcBef>
              <a:spcAft>
                <a:spcPts val="0"/>
              </a:spcAft>
            </a:pPr>
            <a:r>
              <a:rPr dirty="0">
                <a:latin typeface="黑体" panose="02010609060101010101" charset="-122"/>
                <a:ea typeface="黑体" panose="02010609060101010101" charset="-122"/>
              </a:rPr>
              <a:t>会计要素是对会计对象的基本分类，《企业会计准则》将会计对象分为六大会计要素：</a:t>
            </a: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资产、负债、所有者权益、收入、费用和利润</a:t>
            </a:r>
            <a:r>
              <a:rPr dirty="0">
                <a:latin typeface="黑体" panose="02010609060101010101" charset="-122"/>
                <a:ea typeface="黑体" panose="02010609060101010101" charset="-122"/>
              </a:rPr>
              <a:t>。但是这六项会计要素依然太笼统，每项会计要素包含的内容很多，难以满足各有关方面对会计信息的需要。因此，为了提供分类指标和具体的会计信息，满足财务信息使用者的需要，应该在会计要素指标下，对会计对象做更进一步的分类，划分成更具体的细化指标——会计科目。会计科目是按照经济业务的内容和经济管理的要求，对会计要素的具体内容做进一步分类核算的项目。设置会计科目是会计核算的专门方法之一。</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338492" y="286232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黑体" panose="02010609060101010101" charset="-122"/>
                <a:ea typeface="黑体" panose="02010609060101010101" charset="-122"/>
              </a:rPr>
              <a:t>一、会计科目</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886142" y="1303655"/>
            <a:ext cx="10161270" cy="1200150"/>
            <a:chOff x="974348" y="1664559"/>
            <a:chExt cx="10161270" cy="1200150"/>
          </a:xfrm>
        </p:grpSpPr>
        <p:sp>
          <p:nvSpPr>
            <p:cNvPr id="83" name="TextBox 82"/>
            <p:cNvSpPr txBox="1"/>
            <p:nvPr/>
          </p:nvSpPr>
          <p:spPr>
            <a:xfrm>
              <a:off x="974348" y="1664559"/>
              <a:ext cx="542163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（二）会计科目的设置原则</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034764"/>
              <a:ext cx="10161270" cy="82994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会计科目作为反映会计要素的构成及其变化情况，为投资者、债权人、企业经营管理者等提供会计信息的重要手段，在其设置过程中应努力做到科学、合理、适用。为了合理地设置会计科目，企业应遵循下列原则。</a:t>
              </a:r>
              <a:endParaRPr sz="1600" dirty="0">
                <a:solidFill>
                  <a:schemeClr val="tx1">
                    <a:lumMod val="65000"/>
                    <a:lumOff val="35000"/>
                  </a:schemeClr>
                </a:solidFill>
                <a:latin typeface="+mn-ea"/>
                <a:ea typeface="+mn-ea"/>
              </a:endParaRPr>
            </a:p>
          </p:txBody>
        </p:sp>
      </p:grpSp>
      <p:sp>
        <p:nvSpPr>
          <p:cNvPr id="25" name="文本框 2"/>
          <p:cNvSpPr txBox="1"/>
          <p:nvPr/>
        </p:nvSpPr>
        <p:spPr>
          <a:xfrm>
            <a:off x="885737" y="37185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黑体" panose="02010609060101010101" charset="-122"/>
                <a:ea typeface="黑体" panose="02010609060101010101" charset="-122"/>
                <a:sym typeface="+mn-ea"/>
              </a:rPr>
              <a:t>一、会计科目</a:t>
            </a:r>
            <a:endParaRPr lang="zh-CN" altLang="en-US" sz="2600" dirty="0">
              <a:latin typeface="黑体" panose="02010609060101010101" charset="-122"/>
              <a:ea typeface="黑体" panose="02010609060101010101" charset="-122"/>
            </a:endParaRPr>
          </a:p>
        </p:txBody>
      </p:sp>
      <p:sp>
        <p:nvSpPr>
          <p:cNvPr id="4" name="文本框 3"/>
          <p:cNvSpPr txBox="1"/>
          <p:nvPr>
            <p:custDataLst>
              <p:tags r:id="rId1"/>
            </p:custDataLst>
          </p:nvPr>
        </p:nvSpPr>
        <p:spPr>
          <a:xfrm>
            <a:off x="1068214" y="2543825"/>
            <a:ext cx="1124026" cy="1107996"/>
          </a:xfrm>
          <a:prstGeom prst="rect">
            <a:avLst/>
          </a:prstGeom>
          <a:noFill/>
        </p:spPr>
        <p:txBody>
          <a:bodyPr wrap="none" rtlCol="0">
            <a:normAutofit/>
          </a:bodyPr>
          <a:p>
            <a:pPr algn="ctr"/>
            <a:r>
              <a:rPr lang="en-US" altLang="zh-CN" sz="6600" b="1" dirty="0">
                <a:solidFill>
                  <a:srgbClr val="F99F7B"/>
                </a:solidFill>
                <a:ea typeface="黑体" panose="02010609060101010101" charset="-122"/>
                <a:sym typeface="Arial" panose="020B0604020202020204" pitchFamily="34" charset="0"/>
              </a:rPr>
              <a:t>01</a:t>
            </a:r>
            <a:endParaRPr lang="en-US" altLang="zh-CN" sz="6600" b="1" dirty="0">
              <a:solidFill>
                <a:srgbClr val="F99F7B"/>
              </a:solidFill>
              <a:ea typeface="黑体" panose="02010609060101010101" charset="-122"/>
              <a:sym typeface="Arial" panose="020B0604020202020204" pitchFamily="34" charset="0"/>
            </a:endParaRPr>
          </a:p>
        </p:txBody>
      </p:sp>
      <p:sp>
        <p:nvSpPr>
          <p:cNvPr id="6" name="矩形 5"/>
          <p:cNvSpPr/>
          <p:nvPr>
            <p:custDataLst>
              <p:tags r:id="rId2"/>
            </p:custDataLst>
          </p:nvPr>
        </p:nvSpPr>
        <p:spPr>
          <a:xfrm>
            <a:off x="501015" y="4523105"/>
            <a:ext cx="2273935" cy="2087880"/>
          </a:xfrm>
          <a:prstGeom prst="rect">
            <a:avLst/>
          </a:prstGeom>
        </p:spPr>
        <p:txBody>
          <a:bodyPr wrap="square" lIns="91440" tIns="0" rIns="91440" bIns="45720" anchor="t"/>
          <a:p>
            <a:pPr algn="l">
              <a:lnSpc>
                <a:spcPct val="120000"/>
              </a:lnSpc>
              <a:spcBef>
                <a:spcPts val="0"/>
              </a:spcBef>
              <a:spcAft>
                <a:spcPts val="0"/>
              </a:spcAft>
            </a:pPr>
            <a:r>
              <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会计科目作为对会计要素具体内容进行分类核算，科目的设置应能保证对各会计要素作全面地反映，形成一个完整的体系。</a:t>
            </a:r>
            <a:endPar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 name="文本框 7"/>
          <p:cNvSpPr txBox="1"/>
          <p:nvPr>
            <p:custDataLst>
              <p:tags r:id="rId3"/>
            </p:custDataLst>
          </p:nvPr>
        </p:nvSpPr>
        <p:spPr>
          <a:xfrm>
            <a:off x="415925" y="3935095"/>
            <a:ext cx="2145030" cy="578485"/>
          </a:xfrm>
          <a:prstGeom prst="rect">
            <a:avLst/>
          </a:prstGeom>
          <a:noFill/>
        </p:spPr>
        <p:txBody>
          <a:bodyPr wrap="square" lIns="91440" tIns="45720" rIns="91440" bIns="0" rtlCol="0" anchor="b" anchorCtr="0"/>
          <a:p>
            <a:pPr algn="ctr">
              <a:lnSpc>
                <a:spcPct val="120000"/>
              </a:lnSpc>
            </a:pPr>
            <a:r>
              <a:rPr lang="zh-CN" altLang="en-US" sz="1800" b="1" spc="300">
                <a:solidFill>
                  <a:srgbClr val="F99F7B"/>
                </a:solidFill>
                <a:latin typeface="Arial" panose="020B0604020202020204" pitchFamily="34" charset="0"/>
                <a:ea typeface="微软雅黑" panose="020B0503020204020204" charset="-122"/>
                <a:cs typeface="+mn-ea"/>
                <a:sym typeface="Arial" panose="020B0604020202020204" pitchFamily="34" charset="0"/>
              </a:rPr>
              <a:t>1. 全面性原则</a:t>
            </a:r>
            <a:endParaRPr lang="zh-CN" altLang="en-US" sz="1800" b="1" spc="300">
              <a:solidFill>
                <a:srgbClr val="F99F7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等腰三角形 9"/>
          <p:cNvSpPr/>
          <p:nvPr>
            <p:custDataLst>
              <p:tags r:id="rId4"/>
            </p:custDataLst>
          </p:nvPr>
        </p:nvSpPr>
        <p:spPr>
          <a:xfrm rot="10800000">
            <a:off x="1518387" y="3707591"/>
            <a:ext cx="223681" cy="192828"/>
          </a:xfrm>
          <a:prstGeom prst="triangle">
            <a:avLst/>
          </a:prstGeom>
          <a:solidFill>
            <a:srgbClr val="F99F7B"/>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sp>
        <p:nvSpPr>
          <p:cNvPr id="30" name="文本框 29"/>
          <p:cNvSpPr txBox="1"/>
          <p:nvPr>
            <p:custDataLst>
              <p:tags r:id="rId5"/>
            </p:custDataLst>
          </p:nvPr>
        </p:nvSpPr>
        <p:spPr>
          <a:xfrm>
            <a:off x="3302212" y="2543825"/>
            <a:ext cx="1124026" cy="1107996"/>
          </a:xfrm>
          <a:prstGeom prst="rect">
            <a:avLst/>
          </a:prstGeom>
          <a:noFill/>
        </p:spPr>
        <p:txBody>
          <a:bodyPr wrap="none" rtlCol="0">
            <a:normAutofit/>
          </a:bodyPr>
          <a:p>
            <a:pPr algn="ctr"/>
            <a:r>
              <a:rPr lang="en-US" altLang="zh-CN" sz="6600" b="1" dirty="0">
                <a:solidFill>
                  <a:srgbClr val="F5CA73"/>
                </a:solidFill>
                <a:ea typeface="黑体" panose="02010609060101010101" charset="-122"/>
                <a:sym typeface="Arial" panose="020B0604020202020204" pitchFamily="34" charset="0"/>
              </a:rPr>
              <a:t>02</a:t>
            </a:r>
            <a:endParaRPr lang="en-US" altLang="zh-CN" sz="6600" b="1" dirty="0">
              <a:solidFill>
                <a:srgbClr val="F5CA73"/>
              </a:solidFill>
              <a:ea typeface="黑体" panose="02010609060101010101" charset="-122"/>
              <a:sym typeface="Arial" panose="020B0604020202020204" pitchFamily="34" charset="0"/>
            </a:endParaRPr>
          </a:p>
        </p:txBody>
      </p:sp>
      <p:sp>
        <p:nvSpPr>
          <p:cNvPr id="31" name="矩形 30"/>
          <p:cNvSpPr/>
          <p:nvPr>
            <p:custDataLst>
              <p:tags r:id="rId6"/>
            </p:custDataLst>
          </p:nvPr>
        </p:nvSpPr>
        <p:spPr>
          <a:xfrm>
            <a:off x="2933700" y="4548505"/>
            <a:ext cx="2234565" cy="2087880"/>
          </a:xfrm>
          <a:prstGeom prst="rect">
            <a:avLst/>
          </a:prstGeom>
        </p:spPr>
        <p:txBody>
          <a:bodyPr wrap="square" lIns="91440" tIns="0" rIns="91440" bIns="45720" anchor="t">
            <a:normAutofit/>
          </a:bodyPr>
          <a:p>
            <a:pPr algn="l">
              <a:lnSpc>
                <a:spcPct val="120000"/>
              </a:lnSpc>
              <a:spcBef>
                <a:spcPts val="0"/>
              </a:spcBef>
              <a:spcAft>
                <a:spcPts val="0"/>
              </a:spcAft>
            </a:pPr>
            <a:r>
              <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指所设置的会计科目应当符合国家统一的会计制度的规定。</a:t>
            </a:r>
            <a:endPar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2" name="文本框 31"/>
          <p:cNvSpPr txBox="1"/>
          <p:nvPr>
            <p:custDataLst>
              <p:tags r:id="rId7"/>
            </p:custDataLst>
          </p:nvPr>
        </p:nvSpPr>
        <p:spPr>
          <a:xfrm>
            <a:off x="2933700" y="3935095"/>
            <a:ext cx="2102485" cy="578485"/>
          </a:xfrm>
          <a:prstGeom prst="rect">
            <a:avLst/>
          </a:prstGeom>
          <a:noFill/>
        </p:spPr>
        <p:txBody>
          <a:bodyPr wrap="square" lIns="91440" tIns="45720" rIns="91440" bIns="0" rtlCol="0" anchor="b" anchorCtr="0"/>
          <a:p>
            <a:pPr algn="ctr">
              <a:lnSpc>
                <a:spcPct val="120000"/>
              </a:lnSpc>
            </a:pPr>
            <a:r>
              <a:rPr lang="zh-CN" altLang="en-US" sz="1800" b="1" spc="300">
                <a:solidFill>
                  <a:srgbClr val="F5CA73"/>
                </a:solidFill>
                <a:latin typeface="Arial" panose="020B0604020202020204" pitchFamily="34" charset="0"/>
                <a:ea typeface="微软雅黑" panose="020B0503020204020204" charset="-122"/>
                <a:cs typeface="+mn-ea"/>
                <a:sym typeface="Arial" panose="020B0604020202020204" pitchFamily="34" charset="0"/>
              </a:rPr>
              <a:t>2. 合法性原则</a:t>
            </a:r>
            <a:endParaRPr lang="zh-CN" altLang="en-US" sz="1800" b="1" spc="300">
              <a:solidFill>
                <a:srgbClr val="F5CA7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等腰三角形 32"/>
          <p:cNvSpPr/>
          <p:nvPr>
            <p:custDataLst>
              <p:tags r:id="rId8"/>
            </p:custDataLst>
          </p:nvPr>
        </p:nvSpPr>
        <p:spPr>
          <a:xfrm rot="10800000">
            <a:off x="3752385" y="3707591"/>
            <a:ext cx="223681" cy="192828"/>
          </a:xfrm>
          <a:prstGeom prst="triangle">
            <a:avLst/>
          </a:prstGeom>
          <a:solidFill>
            <a:srgbClr val="F5CA73"/>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sp>
        <p:nvSpPr>
          <p:cNvPr id="37" name="文本框 36"/>
          <p:cNvSpPr txBox="1"/>
          <p:nvPr>
            <p:custDataLst>
              <p:tags r:id="rId9"/>
            </p:custDataLst>
          </p:nvPr>
        </p:nvSpPr>
        <p:spPr>
          <a:xfrm>
            <a:off x="5536210" y="2543825"/>
            <a:ext cx="1124026" cy="1107996"/>
          </a:xfrm>
          <a:prstGeom prst="rect">
            <a:avLst/>
          </a:prstGeom>
          <a:noFill/>
        </p:spPr>
        <p:txBody>
          <a:bodyPr wrap="none" rtlCol="0">
            <a:normAutofit/>
          </a:bodyPr>
          <a:p>
            <a:pPr algn="ctr"/>
            <a:r>
              <a:rPr lang="en-US" altLang="zh-CN" sz="6600" b="1" dirty="0">
                <a:solidFill>
                  <a:srgbClr val="B9DD55"/>
                </a:solidFill>
                <a:ea typeface="黑体" panose="02010609060101010101" charset="-122"/>
                <a:sym typeface="Arial" panose="020B0604020202020204" pitchFamily="34" charset="0"/>
              </a:rPr>
              <a:t>03</a:t>
            </a:r>
            <a:endParaRPr lang="en-US" altLang="zh-CN" sz="6600" b="1" dirty="0">
              <a:solidFill>
                <a:srgbClr val="B9DD55"/>
              </a:solidFill>
              <a:ea typeface="黑体" panose="02010609060101010101" charset="-122"/>
              <a:sym typeface="Arial" panose="020B0604020202020204" pitchFamily="34" charset="0"/>
            </a:endParaRPr>
          </a:p>
        </p:txBody>
      </p:sp>
      <p:sp>
        <p:nvSpPr>
          <p:cNvPr id="40" name="矩形 39"/>
          <p:cNvSpPr/>
          <p:nvPr>
            <p:custDataLst>
              <p:tags r:id="rId10"/>
            </p:custDataLst>
          </p:nvPr>
        </p:nvSpPr>
        <p:spPr>
          <a:xfrm>
            <a:off x="5167630" y="4523105"/>
            <a:ext cx="2049145" cy="2087880"/>
          </a:xfrm>
          <a:prstGeom prst="rect">
            <a:avLst/>
          </a:prstGeom>
        </p:spPr>
        <p:txBody>
          <a:bodyPr wrap="square" lIns="91440" tIns="0" rIns="91440" bIns="45720" anchor="t">
            <a:normAutofit lnSpcReduction="10000"/>
          </a:bodyPr>
          <a:p>
            <a:pPr algn="l">
              <a:lnSpc>
                <a:spcPct val="120000"/>
              </a:lnSpc>
              <a:spcBef>
                <a:spcPts val="0"/>
              </a:spcBef>
              <a:spcAft>
                <a:spcPts val="0"/>
              </a:spcAft>
            </a:pPr>
            <a:r>
              <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指所设置的会计科目应当为提供有关各方所需要的会计信息服务，满足对外报告与对内管理的要求。</a:t>
            </a:r>
            <a:endPar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5" name="文本框 44"/>
          <p:cNvSpPr txBox="1"/>
          <p:nvPr>
            <p:custDataLst>
              <p:tags r:id="rId11"/>
            </p:custDataLst>
          </p:nvPr>
        </p:nvSpPr>
        <p:spPr>
          <a:xfrm>
            <a:off x="5167630" y="3935095"/>
            <a:ext cx="1974850" cy="578485"/>
          </a:xfrm>
          <a:prstGeom prst="rect">
            <a:avLst/>
          </a:prstGeom>
          <a:noFill/>
        </p:spPr>
        <p:txBody>
          <a:bodyPr wrap="square" lIns="91440" tIns="45720" rIns="91440" bIns="0" rtlCol="0" anchor="b" anchorCtr="0"/>
          <a:p>
            <a:pPr algn="ctr">
              <a:lnSpc>
                <a:spcPct val="120000"/>
              </a:lnSpc>
            </a:pPr>
            <a:r>
              <a:rPr lang="zh-CN" altLang="en-US" sz="1800" b="1" spc="300">
                <a:solidFill>
                  <a:srgbClr val="B9DD55"/>
                </a:solidFill>
                <a:latin typeface="Arial" panose="020B0604020202020204" pitchFamily="34" charset="0"/>
                <a:ea typeface="微软雅黑" panose="020B0503020204020204" charset="-122"/>
                <a:cs typeface="+mn-ea"/>
                <a:sym typeface="Arial" panose="020B0604020202020204" pitchFamily="34" charset="0"/>
              </a:rPr>
              <a:t>3. 相关性原则</a:t>
            </a:r>
            <a:endParaRPr lang="zh-CN" altLang="en-US" sz="1800" b="1" spc="300">
              <a:solidFill>
                <a:srgbClr val="B9DD55"/>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7" name="等腰三角形 46"/>
          <p:cNvSpPr/>
          <p:nvPr>
            <p:custDataLst>
              <p:tags r:id="rId12"/>
            </p:custDataLst>
          </p:nvPr>
        </p:nvSpPr>
        <p:spPr>
          <a:xfrm rot="10800000">
            <a:off x="5986383" y="3707591"/>
            <a:ext cx="223681" cy="192828"/>
          </a:xfrm>
          <a:prstGeom prst="triangle">
            <a:avLst/>
          </a:prstGeom>
          <a:solidFill>
            <a:srgbClr val="B9DD55"/>
          </a:solidFill>
          <a:ln w="12700" cap="flat" cmpd="sng" algn="ctr">
            <a:noFill/>
            <a:prstDash val="solid"/>
            <a:miter lim="800000"/>
          </a:ln>
          <a:effectLst/>
        </p:spPr>
        <p:txBody>
          <a:bodyPr rtlCol="0" anchor="ctr">
            <a:normAutofit fontScale="25000" lnSpcReduction="20000"/>
          </a:bodyPr>
          <a:p>
            <a:pPr algn="ctr"/>
            <a:endParaRPr lang="zh-CN" altLang="en-US">
              <a:solidFill>
                <a:srgbClr val="B9DD55"/>
              </a:solidFill>
              <a:ea typeface="黑体" panose="02010609060101010101" charset="-122"/>
              <a:sym typeface="Arial" panose="020B0604020202020204" pitchFamily="34" charset="0"/>
            </a:endParaRPr>
          </a:p>
        </p:txBody>
      </p:sp>
      <p:sp>
        <p:nvSpPr>
          <p:cNvPr id="49" name="文本框 48"/>
          <p:cNvSpPr txBox="1"/>
          <p:nvPr>
            <p:custDataLst>
              <p:tags r:id="rId13"/>
            </p:custDataLst>
          </p:nvPr>
        </p:nvSpPr>
        <p:spPr>
          <a:xfrm>
            <a:off x="7770208" y="2543825"/>
            <a:ext cx="1124026" cy="1107996"/>
          </a:xfrm>
          <a:prstGeom prst="rect">
            <a:avLst/>
          </a:prstGeom>
          <a:noFill/>
        </p:spPr>
        <p:txBody>
          <a:bodyPr wrap="none" rtlCol="0">
            <a:normAutofit/>
          </a:bodyPr>
          <a:p>
            <a:pPr algn="ctr"/>
            <a:r>
              <a:rPr lang="en-US" altLang="zh-CN" sz="6600" b="1" dirty="0">
                <a:solidFill>
                  <a:srgbClr val="ED9DBB"/>
                </a:solidFill>
                <a:ea typeface="黑体" panose="02010609060101010101" charset="-122"/>
                <a:sym typeface="Arial" panose="020B0604020202020204" pitchFamily="34" charset="0"/>
              </a:rPr>
              <a:t>04</a:t>
            </a:r>
            <a:endParaRPr lang="en-US" altLang="zh-CN" sz="6600" b="1" dirty="0">
              <a:solidFill>
                <a:srgbClr val="ED9DBB"/>
              </a:solidFill>
              <a:ea typeface="黑体" panose="02010609060101010101" charset="-122"/>
              <a:sym typeface="Arial" panose="020B0604020202020204" pitchFamily="34" charset="0"/>
            </a:endParaRPr>
          </a:p>
        </p:txBody>
      </p:sp>
      <p:sp>
        <p:nvSpPr>
          <p:cNvPr id="50" name="矩形 49"/>
          <p:cNvSpPr/>
          <p:nvPr>
            <p:custDataLst>
              <p:tags r:id="rId14"/>
            </p:custDataLst>
          </p:nvPr>
        </p:nvSpPr>
        <p:spPr>
          <a:xfrm>
            <a:off x="7401560" y="4523105"/>
            <a:ext cx="2104390" cy="2087880"/>
          </a:xfrm>
          <a:prstGeom prst="rect">
            <a:avLst/>
          </a:prstGeom>
        </p:spPr>
        <p:txBody>
          <a:bodyPr wrap="square" lIns="91440" tIns="0" rIns="91440" bIns="45720" anchor="t">
            <a:normAutofit/>
          </a:bodyPr>
          <a:p>
            <a:pPr algn="l">
              <a:lnSpc>
                <a:spcPct val="120000"/>
              </a:lnSpc>
              <a:spcBef>
                <a:spcPts val="0"/>
              </a:spcBef>
              <a:spcAft>
                <a:spcPts val="0"/>
              </a:spcAft>
            </a:pPr>
            <a:r>
              <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会计科目作为对会计要素分类核算的项目，要求简单明确、字义相符、通俗易懂。</a:t>
            </a:r>
            <a:endPar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1" name="文本框 50"/>
          <p:cNvSpPr txBox="1"/>
          <p:nvPr>
            <p:custDataLst>
              <p:tags r:id="rId15"/>
            </p:custDataLst>
          </p:nvPr>
        </p:nvSpPr>
        <p:spPr>
          <a:xfrm>
            <a:off x="7401560" y="3935095"/>
            <a:ext cx="2089150" cy="578485"/>
          </a:xfrm>
          <a:prstGeom prst="rect">
            <a:avLst/>
          </a:prstGeom>
          <a:noFill/>
        </p:spPr>
        <p:txBody>
          <a:bodyPr wrap="square" lIns="91440" tIns="45720" rIns="91440" bIns="0" rtlCol="0" anchor="b" anchorCtr="0"/>
          <a:p>
            <a:pPr algn="ctr">
              <a:lnSpc>
                <a:spcPct val="120000"/>
              </a:lnSpc>
            </a:pPr>
            <a:r>
              <a:rPr lang="zh-CN" altLang="en-US" sz="1800" b="1" spc="300">
                <a:solidFill>
                  <a:srgbClr val="ED9DBB"/>
                </a:solidFill>
                <a:latin typeface="Arial" panose="020B0604020202020204" pitchFamily="34" charset="0"/>
                <a:ea typeface="微软雅黑" panose="020B0503020204020204" charset="-122"/>
                <a:cs typeface="+mn-ea"/>
                <a:sym typeface="Arial" panose="020B0604020202020204" pitchFamily="34" charset="0"/>
              </a:rPr>
              <a:t>4. 清晰性原则</a:t>
            </a:r>
            <a:endParaRPr lang="zh-CN" altLang="en-US" sz="1800" b="1" spc="300">
              <a:solidFill>
                <a:srgbClr val="ED9DB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等腰三角形 51"/>
          <p:cNvSpPr/>
          <p:nvPr>
            <p:custDataLst>
              <p:tags r:id="rId16"/>
            </p:custDataLst>
          </p:nvPr>
        </p:nvSpPr>
        <p:spPr>
          <a:xfrm rot="10800000">
            <a:off x="8220381" y="3707591"/>
            <a:ext cx="223681" cy="192828"/>
          </a:xfrm>
          <a:prstGeom prst="triangle">
            <a:avLst/>
          </a:prstGeom>
          <a:solidFill>
            <a:srgbClr val="ED9DBB"/>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sp>
        <p:nvSpPr>
          <p:cNvPr id="54" name="文本框 53"/>
          <p:cNvSpPr txBox="1"/>
          <p:nvPr>
            <p:custDataLst>
              <p:tags r:id="rId17"/>
            </p:custDataLst>
          </p:nvPr>
        </p:nvSpPr>
        <p:spPr>
          <a:xfrm>
            <a:off x="10004206" y="2543825"/>
            <a:ext cx="1124026" cy="1107996"/>
          </a:xfrm>
          <a:prstGeom prst="rect">
            <a:avLst/>
          </a:prstGeom>
          <a:noFill/>
        </p:spPr>
        <p:txBody>
          <a:bodyPr wrap="none" rtlCol="0">
            <a:normAutofit/>
          </a:bodyPr>
          <a:p>
            <a:pPr algn="ctr"/>
            <a:r>
              <a:rPr lang="en-US" altLang="zh-CN" sz="6600" b="1" dirty="0">
                <a:solidFill>
                  <a:srgbClr val="4B99BC"/>
                </a:solidFill>
                <a:ea typeface="黑体" panose="02010609060101010101" charset="-122"/>
                <a:sym typeface="Arial" panose="020B0604020202020204" pitchFamily="34" charset="0"/>
              </a:rPr>
              <a:t>05</a:t>
            </a:r>
            <a:endParaRPr lang="en-US" altLang="zh-CN" sz="6600" b="1" dirty="0">
              <a:solidFill>
                <a:srgbClr val="4B99BC"/>
              </a:solidFill>
              <a:ea typeface="黑体" panose="02010609060101010101" charset="-122"/>
              <a:sym typeface="Arial" panose="020B0604020202020204" pitchFamily="34" charset="0"/>
            </a:endParaRPr>
          </a:p>
        </p:txBody>
      </p:sp>
      <p:sp>
        <p:nvSpPr>
          <p:cNvPr id="55" name="矩形 54"/>
          <p:cNvSpPr/>
          <p:nvPr>
            <p:custDataLst>
              <p:tags r:id="rId18"/>
            </p:custDataLst>
          </p:nvPr>
        </p:nvSpPr>
        <p:spPr>
          <a:xfrm>
            <a:off x="9609455" y="4523105"/>
            <a:ext cx="2278380" cy="2087880"/>
          </a:xfrm>
          <a:prstGeom prst="rect">
            <a:avLst/>
          </a:prstGeom>
        </p:spPr>
        <p:txBody>
          <a:bodyPr wrap="square" lIns="91440" tIns="0" rIns="91440" bIns="45720" anchor="t">
            <a:normAutofit lnSpcReduction="20000"/>
          </a:bodyPr>
          <a:p>
            <a:pPr algn="l">
              <a:lnSpc>
                <a:spcPct val="120000"/>
              </a:lnSpc>
              <a:spcBef>
                <a:spcPts val="0"/>
              </a:spcBef>
              <a:spcAft>
                <a:spcPts val="0"/>
              </a:spcAft>
            </a:pPr>
            <a:r>
              <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会计科目设置应该简单明了、通俗易懂、突出重点，对不重要的信息进行合并或删减；要尽量使读者一目了然，便于理解。</a:t>
            </a:r>
            <a:endParaRPr lang="zh-CN" altLang="en-US" sz="1600" spc="150">
              <a:solidFill>
                <a:srgbClr val="3F4143">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6" name="文本框 55"/>
          <p:cNvSpPr txBox="1"/>
          <p:nvPr>
            <p:custDataLst>
              <p:tags r:id="rId19"/>
            </p:custDataLst>
          </p:nvPr>
        </p:nvSpPr>
        <p:spPr>
          <a:xfrm>
            <a:off x="9635490" y="3935095"/>
            <a:ext cx="2202180" cy="578485"/>
          </a:xfrm>
          <a:prstGeom prst="rect">
            <a:avLst/>
          </a:prstGeom>
          <a:noFill/>
        </p:spPr>
        <p:txBody>
          <a:bodyPr wrap="square" lIns="91440" tIns="45720" rIns="91440" bIns="0" rtlCol="0" anchor="b" anchorCtr="0"/>
          <a:p>
            <a:pPr algn="ctr">
              <a:lnSpc>
                <a:spcPct val="120000"/>
              </a:lnSpc>
            </a:pPr>
            <a:r>
              <a:rPr lang="zh-CN" altLang="en-US" sz="1800" b="1" spc="300">
                <a:solidFill>
                  <a:srgbClr val="4B99BC"/>
                </a:solidFill>
                <a:latin typeface="Arial" panose="020B0604020202020204" pitchFamily="34" charset="0"/>
                <a:ea typeface="微软雅黑" panose="020B0503020204020204" charset="-122"/>
                <a:cs typeface="+mn-ea"/>
                <a:sym typeface="Arial" panose="020B0604020202020204" pitchFamily="34" charset="0"/>
              </a:rPr>
              <a:t>5. 简要实用原则</a:t>
            </a:r>
            <a:endParaRPr lang="zh-CN" altLang="en-US" sz="1800" b="1" spc="300">
              <a:solidFill>
                <a:srgbClr val="4B99BC"/>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7" name="等腰三角形 56"/>
          <p:cNvSpPr/>
          <p:nvPr>
            <p:custDataLst>
              <p:tags r:id="rId20"/>
            </p:custDataLst>
          </p:nvPr>
        </p:nvSpPr>
        <p:spPr>
          <a:xfrm rot="10800000">
            <a:off x="10454379" y="3707591"/>
            <a:ext cx="223681" cy="192828"/>
          </a:xfrm>
          <a:prstGeom prst="triangle">
            <a:avLst/>
          </a:prstGeom>
          <a:solidFill>
            <a:srgbClr val="4B99BC"/>
          </a:solidFill>
          <a:ln w="12700" cap="flat" cmpd="sng" algn="ctr">
            <a:noFill/>
            <a:prstDash val="solid"/>
            <a:miter lim="800000"/>
          </a:ln>
          <a:effectLst/>
        </p:spPr>
        <p:txBody>
          <a:bodyPr rtlCol="0" anchor="ctr">
            <a:normAutofit fontScale="25000" lnSpcReduction="20000"/>
          </a:bodyPr>
          <a:p>
            <a:pPr algn="ctr"/>
            <a:endParaRPr lang="zh-CN" altLang="en-US">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44207" y="1512570"/>
            <a:ext cx="4612005" cy="4244975"/>
            <a:chOff x="974348" y="1873474"/>
            <a:chExt cx="4612005" cy="4244975"/>
          </a:xfrm>
        </p:grpSpPr>
        <p:sp>
          <p:nvSpPr>
            <p:cNvPr id="83" name="TextBox 82"/>
            <p:cNvSpPr txBox="1"/>
            <p:nvPr/>
          </p:nvSpPr>
          <p:spPr>
            <a:xfrm>
              <a:off x="974348" y="1873474"/>
              <a:ext cx="374332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（三）会计科目的分类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333849"/>
              <a:ext cx="4612005" cy="378460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 按经济内容分类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按会计科目所反映的经济内容不同，可以把会计科目分为资产类科目、负债类科目、所有者权益类科目、成本类科目、损益类科目和共同类科目六大类。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按提供指标的详细程度分类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会计科目按提供核算指标详细程度不同，可以分为总分类科目和明细分类科目。总分类科目也称为一级科目，是对会计要素具体内容进行总括分类、提供总括信息的会计科目。</a:t>
              </a:r>
              <a:endParaRPr sz="1600" dirty="0">
                <a:solidFill>
                  <a:schemeClr val="tx1">
                    <a:lumMod val="65000"/>
                    <a:lumOff val="35000"/>
                  </a:schemeClr>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一、会计科目</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5633720" y="1816100"/>
            <a:ext cx="5647690" cy="3535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29920" y="1227455"/>
            <a:ext cx="374332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（三）会计科目的分类</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一、会计科目</a:t>
            </a:r>
            <a:endParaRPr lang="zh-CN" altLang="en-US" sz="2600" dirty="0">
              <a:latin typeface="黑体" panose="02010609060101010101" charset="-122"/>
              <a:ea typeface="黑体" panose="02010609060101010101" charset="-122"/>
            </a:endParaRPr>
          </a:p>
        </p:txBody>
      </p:sp>
      <p:pic>
        <p:nvPicPr>
          <p:cNvPr id="4" name="图片 3"/>
          <p:cNvPicPr>
            <a:picLocks noChangeAspect="1"/>
          </p:cNvPicPr>
          <p:nvPr/>
        </p:nvPicPr>
        <p:blipFill>
          <a:blip r:embed="rId1"/>
          <a:stretch>
            <a:fillRect/>
          </a:stretch>
        </p:blipFill>
        <p:spPr>
          <a:xfrm>
            <a:off x="885825" y="1805305"/>
            <a:ext cx="10054590" cy="4044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29920" y="1227455"/>
            <a:ext cx="374332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（三）会计科目的分类</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一、会计科目</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999490" y="1687830"/>
            <a:ext cx="10079355" cy="430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780" y="2104390"/>
            <a:ext cx="5205730" cy="2306955"/>
          </a:xfrm>
          <a:prstGeom prst="rect">
            <a:avLst/>
          </a:prstGeom>
          <a:noFill/>
        </p:spPr>
        <p:txBody>
          <a:bodyPr wrap="square" rtlCol="0">
            <a:spAutoFit/>
          </a:bodyPr>
          <a:p>
            <a:r>
              <a:rPr lang="zh-CN" sz="4800" spc="600" dirty="0" smtClean="0">
                <a:ln w="28575">
                  <a:noFill/>
                </a:ln>
                <a:solidFill>
                  <a:schemeClr val="tx2"/>
                </a:solidFill>
                <a:latin typeface="黑体" panose="02010609060101010101" charset="-122"/>
                <a:ea typeface="黑体" panose="02010609060101010101" charset="-122"/>
              </a:rPr>
              <a:t>项目二 </a:t>
            </a:r>
            <a:endParaRPr lang="zh-CN" sz="4800" spc="600" dirty="0" smtClean="0">
              <a:ln w="28575">
                <a:noFill/>
              </a:ln>
              <a:solidFill>
                <a:schemeClr val="tx2"/>
              </a:solidFill>
              <a:latin typeface="黑体" panose="02010609060101010101" charset="-122"/>
              <a:ea typeface="黑体" panose="02010609060101010101" charset="-122"/>
            </a:endParaRPr>
          </a:p>
          <a:p>
            <a:r>
              <a:rPr lang="zh-CN" sz="4800" spc="600" dirty="0" smtClean="0">
                <a:ln w="28575">
                  <a:noFill/>
                </a:ln>
                <a:solidFill>
                  <a:schemeClr val="tx2"/>
                </a:solidFill>
                <a:latin typeface="黑体" panose="02010609060101010101" charset="-122"/>
                <a:ea typeface="黑体" panose="02010609060101010101" charset="-122"/>
              </a:rPr>
              <a:t>会计的工作程序与方法</a:t>
            </a:r>
            <a:endParaRPr lang="zh-CN" sz="48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29920" y="1227455"/>
            <a:ext cx="374332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（三）会计科目的分类</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一、会计科目</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999490" y="1687830"/>
            <a:ext cx="10079355" cy="430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12030" y="2125980"/>
            <a:ext cx="6215380" cy="3415030"/>
          </a:xfrm>
          <a:prstGeom prst="rect">
            <a:avLst/>
          </a:prstGeom>
          <a:noFill/>
        </p:spPr>
        <p:txBody>
          <a:bodyPr wrap="square" rtlCol="0">
            <a:spAutoFit/>
          </a:bodyPr>
          <a:p>
            <a:pPr eaLnBrk="1" latinLnBrk="0" hangingPunct="1">
              <a:lnSpc>
                <a:spcPct val="150000"/>
              </a:lnSpc>
            </a:pPr>
            <a:r>
              <a:rPr sz="1600" dirty="0">
                <a:latin typeface="黑体" panose="02010609060101010101" charset="-122"/>
                <a:ea typeface="黑体" panose="02010609060101010101" charset="-122"/>
              </a:rPr>
              <a:t>设置会计科目是对会计对象的具体内容进行了科学分类，为组织和进行会计核算奠定了基础。但是会计科目只是对会计核算对象进行分类的名称，会计科目无法反映经济业务发生后所引起的各会计要素增减变动情况及其结果。因此，为了连续、系统和完整地记录企业发生的经济业务，还必须根据会计科目开设相应的账户。账户是根据会计科目设置的、具有一定格式和结构、用以分类反映会计要素增减变动情况及其结果的载体。账户不仅应有明确的核算内容，而且还应当具有一定的格式，即结构。账户是会计核算的重要手段，设置和运用账户是会计核算方法体系中的重要环节。</a:t>
            </a:r>
            <a:endParaRPr sz="1600"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617980" y="2896235"/>
            <a:ext cx="264731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solidFill>
                  <a:schemeClr val="tx1"/>
                </a:solidFill>
                <a:latin typeface="黑体" panose="02010609060101010101" charset="-122"/>
                <a:ea typeface="黑体" panose="02010609060101010101" charset="-122"/>
              </a:rPr>
              <a:t>（一）账户的概念</a:t>
            </a:r>
            <a:endParaRPr lang="zh-CN" altLang="en-US" sz="2600" dirty="0">
              <a:solidFill>
                <a:schemeClr val="tx1"/>
              </a:solidFill>
              <a:latin typeface="黑体" panose="02010609060101010101" charset="-122"/>
              <a:ea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二、账户</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5868035" cy="4199890"/>
          </a:xfrm>
          <a:prstGeom prst="rect">
            <a:avLst/>
          </a:prstGeom>
          <a:noFill/>
        </p:spPr>
        <p:txBody>
          <a:bodyPr wrap="square" rtlCol="0">
            <a:spAutoFit/>
          </a:bodyPr>
          <a:lstStyle/>
          <a:p>
            <a:pPr algn="just">
              <a:lnSpc>
                <a:spcPct val="150000"/>
              </a:lnSpc>
            </a:pPr>
            <a:r>
              <a:rPr lang="en-US" sz="1800" b="1" spc="300" dirty="0" smtClean="0">
                <a:solidFill>
                  <a:schemeClr val="tx2"/>
                </a:solidFill>
                <a:latin typeface="黑体" panose="02010609060101010101" charset="-122"/>
                <a:ea typeface="黑体" panose="02010609060101010101" charset="-122"/>
              </a:rPr>
              <a:t>（二）账户的基本结构</a:t>
            </a:r>
            <a:endParaRPr lang="en-US" sz="1800" b="1"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账户要记录经济业务引起的会计要素的变动情况，而会计要素的变动从数量上看，只有增加和减少两种情况。所以账户的基本结构相应地划分为左、右两部分，一部分用来记录会计要素的增加金额，另外一部分记录会计要素的减少金额。为了便于说明问题，可以将账户的基本结构简化为“T”字形账户，如表 2 - 2 所示。需要说明的是，账户的左方记增加还是右方记增加，取决于企业所采用的记账方法和账户的性质。在实际工作中，应该根据账户记录的具体内容来设计账户的格式，每个账户格式并不完全相同。</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endParaRPr lang="zh-CN" altLang="en-US" sz="2600" dirty="0">
              <a:latin typeface="黑体" panose="02010609060101010101" charset="-122"/>
              <a:ea typeface="黑体" panose="02010609060101010101" charset="-122"/>
            </a:endParaRPr>
          </a:p>
        </p:txBody>
      </p:sp>
      <p:sp>
        <p:nvSpPr>
          <p:cNvPr id="4"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二、账户</a:t>
            </a:r>
            <a:endParaRPr lang="zh-CN" altLang="en-US" sz="2600" dirty="0">
              <a:latin typeface="黑体" panose="02010609060101010101" charset="-122"/>
              <a:ea typeface="黑体" panose="02010609060101010101" charset="-122"/>
            </a:endParaRPr>
          </a:p>
        </p:txBody>
      </p:sp>
      <p:pic>
        <p:nvPicPr>
          <p:cNvPr id="5" name="图片 4"/>
          <p:cNvPicPr>
            <a:picLocks noChangeAspect="1"/>
          </p:cNvPicPr>
          <p:nvPr/>
        </p:nvPicPr>
        <p:blipFill>
          <a:blip r:embed="rId1"/>
          <a:stretch>
            <a:fillRect/>
          </a:stretch>
        </p:blipFill>
        <p:spPr>
          <a:xfrm>
            <a:off x="6446520" y="2060575"/>
            <a:ext cx="5471795" cy="307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5868035" cy="506730"/>
          </a:xfrm>
          <a:prstGeom prst="rect">
            <a:avLst/>
          </a:prstGeom>
          <a:noFill/>
        </p:spPr>
        <p:txBody>
          <a:bodyPr wrap="square" rtlCol="0">
            <a:spAutoFit/>
          </a:bodyPr>
          <a:lstStyle/>
          <a:p>
            <a:pPr algn="just">
              <a:lnSpc>
                <a:spcPct val="150000"/>
              </a:lnSpc>
            </a:pPr>
            <a:r>
              <a:rPr lang="en-US" sz="1800" b="1" spc="300" dirty="0" smtClean="0">
                <a:solidFill>
                  <a:schemeClr val="tx2"/>
                </a:solidFill>
                <a:latin typeface="黑体" panose="02010609060101010101" charset="-122"/>
                <a:ea typeface="黑体" panose="02010609060101010101" charset="-122"/>
              </a:rPr>
              <a:t>（三）账户提供的指标</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endParaRPr lang="zh-CN" altLang="en-US" sz="2600" dirty="0">
              <a:latin typeface="黑体" panose="02010609060101010101" charset="-122"/>
              <a:ea typeface="黑体" panose="02010609060101010101" charset="-122"/>
            </a:endParaRPr>
          </a:p>
        </p:txBody>
      </p:sp>
      <p:sp>
        <p:nvSpPr>
          <p:cNvPr id="4"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二、账户</a:t>
            </a:r>
            <a:endParaRPr lang="zh-CN" altLang="en-US" sz="2600" dirty="0">
              <a:latin typeface="黑体" panose="02010609060101010101" charset="-122"/>
              <a:ea typeface="黑体" panose="02010609060101010101" charset="-122"/>
            </a:endParaRPr>
          </a:p>
        </p:txBody>
      </p:sp>
      <p:sp>
        <p:nvSpPr>
          <p:cNvPr id="3" name="圆角右箭头 2"/>
          <p:cNvSpPr/>
          <p:nvPr>
            <p:custDataLst>
              <p:tags r:id="rId1"/>
            </p:custDataLst>
          </p:nvPr>
        </p:nvSpPr>
        <p:spPr bwMode="auto">
          <a:xfrm rot="5400000">
            <a:off x="5129642" y="2500305"/>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 name="圆角矩形 1"/>
          <p:cNvSpPr/>
          <p:nvPr>
            <p:custDataLst>
              <p:tags r:id="rId2"/>
            </p:custDataLst>
          </p:nvPr>
        </p:nvSpPr>
        <p:spPr bwMode="auto">
          <a:xfrm>
            <a:off x="4642332" y="2088392"/>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01</a:t>
            </a:r>
            <a:endParaRPr lang="en-US" sz="2800" dirty="0">
              <a:solidFill>
                <a:sysClr val="window" lastClr="FFFFFF"/>
              </a:solidFill>
              <a:latin typeface="微软雅黑" panose="020B0503020204020204" charset="-122"/>
              <a:ea typeface="微软雅黑" panose="020B0503020204020204" charset="-122"/>
            </a:endParaRPr>
          </a:p>
        </p:txBody>
      </p:sp>
      <p:sp>
        <p:nvSpPr>
          <p:cNvPr id="6" name="圆角右箭头 5"/>
          <p:cNvSpPr/>
          <p:nvPr>
            <p:custDataLst>
              <p:tags r:id="rId3"/>
            </p:custDataLst>
          </p:nvPr>
        </p:nvSpPr>
        <p:spPr bwMode="auto">
          <a:xfrm rot="10800000">
            <a:off x="6143476" y="3378587"/>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7" name="圆角矩形 6"/>
          <p:cNvSpPr/>
          <p:nvPr>
            <p:custDataLst>
              <p:tags r:id="rId4"/>
            </p:custDataLst>
          </p:nvPr>
        </p:nvSpPr>
        <p:spPr bwMode="auto">
          <a:xfrm>
            <a:off x="7289081" y="2576340"/>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charset="-122"/>
                <a:ea typeface="微软雅黑" panose="020B0503020204020204" charset="-122"/>
              </a:rPr>
              <a:t>02</a:t>
            </a:r>
            <a:endParaRPr lang="en-US" sz="2800">
              <a:solidFill>
                <a:sysClr val="window" lastClr="FFFFFF"/>
              </a:solidFill>
              <a:latin typeface="微软雅黑" panose="020B0503020204020204" charset="-122"/>
              <a:ea typeface="微软雅黑" panose="020B0503020204020204" charset="-122"/>
            </a:endParaRPr>
          </a:p>
        </p:txBody>
      </p:sp>
      <p:sp>
        <p:nvSpPr>
          <p:cNvPr id="8" name="圆角右箭头 7"/>
          <p:cNvSpPr/>
          <p:nvPr>
            <p:custDataLst>
              <p:tags r:id="rId5"/>
            </p:custDataLst>
          </p:nvPr>
        </p:nvSpPr>
        <p:spPr bwMode="auto">
          <a:xfrm rot="5400000" flipH="1" flipV="1">
            <a:off x="5271805" y="4387855"/>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 name="圆角矩形 8"/>
          <p:cNvSpPr/>
          <p:nvPr>
            <p:custDataLst>
              <p:tags r:id="rId6"/>
            </p:custDataLst>
          </p:nvPr>
        </p:nvSpPr>
        <p:spPr bwMode="auto">
          <a:xfrm flipH="1">
            <a:off x="6807746" y="5218524"/>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charset="-122"/>
                <a:ea typeface="微软雅黑" panose="020B0503020204020204" charset="-122"/>
              </a:rPr>
              <a:t>03</a:t>
            </a:r>
            <a:endParaRPr lang="en-US" sz="2800">
              <a:solidFill>
                <a:sysClr val="window" lastClr="FFFFFF"/>
              </a:solidFill>
              <a:latin typeface="微软雅黑" panose="020B0503020204020204" charset="-122"/>
              <a:ea typeface="微软雅黑" panose="020B0503020204020204" charset="-122"/>
            </a:endParaRPr>
          </a:p>
        </p:txBody>
      </p:sp>
      <p:sp>
        <p:nvSpPr>
          <p:cNvPr id="10" name="圆角右箭头 9"/>
          <p:cNvSpPr/>
          <p:nvPr>
            <p:custDataLst>
              <p:tags r:id="rId7"/>
            </p:custDataLst>
          </p:nvPr>
        </p:nvSpPr>
        <p:spPr bwMode="auto">
          <a:xfrm rot="10800000" flipH="1" flipV="1">
            <a:off x="4257973" y="3509575"/>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 name="圆角矩形 10"/>
          <p:cNvSpPr/>
          <p:nvPr>
            <p:custDataLst>
              <p:tags r:id="rId8"/>
            </p:custDataLst>
          </p:nvPr>
        </p:nvSpPr>
        <p:spPr bwMode="auto">
          <a:xfrm flipH="1">
            <a:off x="4160996" y="4730577"/>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04</a:t>
            </a:r>
            <a:endParaRPr lang="en-US" sz="2800" dirty="0">
              <a:solidFill>
                <a:sysClr val="window" lastClr="FFFFFF"/>
              </a:solidFill>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bwMode="auto">
          <a:xfrm>
            <a:off x="8386604" y="2576340"/>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2. 本期减少发生额</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19" name="文本框 18"/>
          <p:cNvSpPr txBox="1"/>
          <p:nvPr>
            <p:custDataLst>
              <p:tags r:id="rId10"/>
            </p:custDataLst>
          </p:nvPr>
        </p:nvSpPr>
        <p:spPr bwMode="auto">
          <a:xfrm>
            <a:off x="1388634" y="4759735"/>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69A35B"/>
                </a:solidFill>
                <a:effectLst/>
                <a:latin typeface="微软雅黑" panose="020B0503020204020204" charset="-122"/>
                <a:ea typeface="微软雅黑" panose="020B0503020204020204" charset="-122"/>
                <a:cs typeface="+mn-ea"/>
              </a:rPr>
              <a:t>4. 期初余额</a:t>
            </a:r>
            <a:endParaRPr lang="zh-CN" altLang="en-US" b="1" spc="300">
              <a:solidFill>
                <a:srgbClr val="69A35B"/>
              </a:solidFill>
              <a:effectLst/>
              <a:latin typeface="微软雅黑" panose="020B0503020204020204" charset="-122"/>
              <a:ea typeface="微软雅黑" panose="020B0503020204020204" charset="-122"/>
              <a:cs typeface="+mn-ea"/>
            </a:endParaRPr>
          </a:p>
        </p:txBody>
      </p:sp>
      <p:sp>
        <p:nvSpPr>
          <p:cNvPr id="17" name="文本框 16"/>
          <p:cNvSpPr txBox="1"/>
          <p:nvPr>
            <p:custDataLst>
              <p:tags r:id="rId11"/>
            </p:custDataLst>
          </p:nvPr>
        </p:nvSpPr>
        <p:spPr bwMode="auto">
          <a:xfrm>
            <a:off x="1869970" y="2103847"/>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1. 本期增加发生额</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15" name="文本框 14"/>
          <p:cNvSpPr txBox="1"/>
          <p:nvPr>
            <p:custDataLst>
              <p:tags r:id="rId12"/>
            </p:custDataLst>
          </p:nvPr>
        </p:nvSpPr>
        <p:spPr bwMode="auto">
          <a:xfrm>
            <a:off x="7905269" y="5216854"/>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AA3AA"/>
                </a:solidFill>
                <a:effectLst/>
                <a:latin typeface="微软雅黑" panose="020B0503020204020204" charset="-122"/>
                <a:ea typeface="微软雅黑" panose="020B0503020204020204" charset="-122"/>
                <a:cs typeface="+mn-ea"/>
              </a:rPr>
              <a:t>3. 期末余额</a:t>
            </a:r>
            <a:endParaRPr lang="zh-CN" altLang="en-US" b="1" spc="300" dirty="0">
              <a:solidFill>
                <a:srgbClr val="1AA3AA"/>
              </a:solidFill>
              <a:effectLst/>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67970" y="1356995"/>
            <a:ext cx="11461750" cy="3415030"/>
          </a:xfrm>
          <a:prstGeom prst="rect">
            <a:avLst/>
          </a:prstGeom>
          <a:noFill/>
        </p:spPr>
        <p:txBody>
          <a:bodyPr wrap="square" rtlCol="0">
            <a:spAutoFit/>
          </a:bodyPr>
          <a:lstStyle/>
          <a:p>
            <a:pPr algn="just">
              <a:lnSpc>
                <a:spcPct val="150000"/>
              </a:lnSpc>
            </a:pPr>
            <a:r>
              <a:rPr lang="en-US" sz="1600" spc="300" dirty="0" smtClean="0">
                <a:solidFill>
                  <a:schemeClr val="tx2"/>
                </a:solidFill>
                <a:latin typeface="黑体" panose="02010609060101010101" charset="-122"/>
                <a:ea typeface="黑体" panose="02010609060101010101" charset="-122"/>
              </a:rPr>
              <a:t>会计科目与账户是两个既有区别又有联系的概念。它们的共同之处在于会计科目与账户都是对会计对象具体内容的科学分类，而且两者的口径一致，性质相同；账户是根据会计科目开设的，会计科目决定了账户核算和控制的经济内容，是账户的名称；账户是会计科目的具体运用，会计科目所反映的经济内容就是账户所要登记的内容。</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会计科目与账户的区别在于：会计科目只是对会计要素具体内容进行分类核算的项目，会计科目没有结构，不能记录经济业务引起的会计要素的增减变化情况；账户则有相应的结构，可以借助一定格式的账页记录经济业务的增减变化及其结果，为经济管理提供连续、系统、完整的会计资料，因此账户比会计科目内容更为丰富。</a:t>
            </a:r>
            <a:r>
              <a:rPr lang="en-US" sz="1600" b="1" spc="300" dirty="0" smtClean="0">
                <a:solidFill>
                  <a:srgbClr val="C00000"/>
                </a:solidFill>
                <a:latin typeface="黑体" panose="02010609060101010101" charset="-122"/>
                <a:ea typeface="黑体" panose="02010609060101010101" charset="-122"/>
              </a:rPr>
              <a:t>没有会计科目，就无法将会计对象进行科学的分类；没有账户则无法记录和积累会计核算的资料。在实际工作中，对于会计科目和账户这两个概念，一般不加以严格的区分，常被作为同义词互相通用。</a:t>
            </a:r>
            <a:endParaRPr lang="en-US" sz="1600" b="1" spc="300" dirty="0" smtClean="0">
              <a:solidFill>
                <a:srgbClr val="C00000"/>
              </a:solidFill>
              <a:latin typeface="黑体" panose="02010609060101010101" charset="-122"/>
              <a:ea typeface="黑体" panose="02010609060101010101"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endParaRPr lang="zh-CN" altLang="en-US" sz="2600" dirty="0">
              <a:latin typeface="黑体" panose="02010609060101010101" charset="-122"/>
              <a:ea typeface="黑体" panose="02010609060101010101" charset="-122"/>
            </a:endParaRPr>
          </a:p>
        </p:txBody>
      </p:sp>
      <p:sp>
        <p:nvSpPr>
          <p:cNvPr id="4"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三、会计科目与账户的关系</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8142605" y="4772025"/>
            <a:ext cx="3299460" cy="1859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878570" y="1412240"/>
            <a:ext cx="1659890" cy="403479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复式记账法与借贷记账法</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任务三</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4" name="Rectangle 44"/>
          <p:cNvSpPr>
            <a:spLocks noChangeArrowheads="1"/>
          </p:cNvSpPr>
          <p:nvPr/>
        </p:nvSpPr>
        <p:spPr bwMode="auto">
          <a:xfrm>
            <a:off x="380365" y="1678305"/>
            <a:ext cx="3202940"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（一）记账方法</a:t>
            </a:r>
            <a:endPar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dirty="0">
                <a:latin typeface="黑体" panose="02010609060101010101" charset="-122"/>
                <a:ea typeface="黑体" panose="02010609060101010101" charset="-122"/>
                <a:sym typeface="黑体" panose="02010609060101010101" charset="-122"/>
              </a:rPr>
              <a:t>记账方法是指根据一定的原理和规则，采用一定的计量单位和记账符号，利用文字和数字来记载经济业务，反映资金运动的专门方法。</a:t>
            </a:r>
            <a:endParaRPr lang="zh-CN" altLang="en-US" sz="1600" dirty="0">
              <a:latin typeface="黑体" panose="02010609060101010101" charset="-122"/>
              <a:ea typeface="黑体" panose="02010609060101010101" charset="-122"/>
              <a:sym typeface="黑体" panose="02010609060101010101" charset="-122"/>
            </a:endParaRPr>
          </a:p>
        </p:txBody>
      </p:sp>
      <p:sp>
        <p:nvSpPr>
          <p:cNvPr id="77" name="Rectangle 47"/>
          <p:cNvSpPr>
            <a:spLocks noChangeArrowheads="1"/>
          </p:cNvSpPr>
          <p:nvPr/>
        </p:nvSpPr>
        <p:spPr bwMode="auto">
          <a:xfrm>
            <a:off x="8358505" y="2085340"/>
            <a:ext cx="357378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（二）单式记账法</a:t>
            </a:r>
            <a:endPar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rPr>
              <a:t>单式记账是指对发生的每项经济业务，只在一个账户中进行登记的记账方法。</a:t>
            </a:r>
            <a:endPar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8" name="Rectangle 48"/>
          <p:cNvSpPr>
            <a:spLocks noChangeArrowheads="1"/>
          </p:cNvSpPr>
          <p:nvPr/>
        </p:nvSpPr>
        <p:spPr bwMode="auto">
          <a:xfrm>
            <a:off x="4421505" y="4672965"/>
            <a:ext cx="4178935"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（三）复式记账法</a:t>
            </a:r>
            <a:endPar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dirty="0">
                <a:latin typeface="黑体" panose="02010609060101010101" charset="-122"/>
                <a:ea typeface="黑体" panose="02010609060101010101" charset="-122"/>
                <a:sym typeface="黑体" panose="02010609060101010101" charset="-122"/>
              </a:rPr>
              <a:t>复式记账是指对每一笔经济业务都要在两个或两个以上的相互联系的账户中以相等的金额进行登记的记账方法。</a:t>
            </a:r>
            <a:endParaRPr lang="zh-CN" altLang="en-US" sz="1600" dirty="0">
              <a:latin typeface="黑体" panose="02010609060101010101" charset="-122"/>
              <a:ea typeface="黑体" panose="02010609060101010101" charset="-122"/>
              <a:sym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一、复式记账法</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6952" y="1231424"/>
            <a:ext cx="10800080" cy="4453255"/>
            <a:chOff x="663505" y="2309043"/>
            <a:chExt cx="10859906" cy="4477924"/>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（一）借贷记账法的概念</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（二）借贷记账法的记账符号</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1224123" y="3292360"/>
              <a:ext cx="3960086" cy="1328117"/>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借贷记账法是指以“借”和“贷”作为记账符号，以“有借必有贷，借贷必相等”作为记账规则的一种复式记账方法。</a:t>
              </a:r>
              <a:endParaRPr sz="1600" dirty="0">
                <a:solidFill>
                  <a:schemeClr val="tx1">
                    <a:lumMod val="65000"/>
                    <a:lumOff val="35000"/>
                  </a:schemeClr>
                </a:solidFill>
                <a:latin typeface="+mn-ea"/>
                <a:ea typeface="+mn-ea"/>
              </a:endParaRPr>
            </a:p>
          </p:txBody>
        </p:sp>
        <p:sp>
          <p:nvSpPr>
            <p:cNvPr id="71" name="41"/>
            <p:cNvSpPr txBox="1"/>
            <p:nvPr/>
          </p:nvSpPr>
          <p:spPr>
            <a:xfrm>
              <a:off x="6428041" y="3292360"/>
              <a:ext cx="5095370" cy="3494607"/>
            </a:xfrm>
            <a:prstGeom prst="rect">
              <a:avLst/>
            </a:prstGeom>
            <a:noFill/>
            <a:ln>
              <a:noFill/>
            </a:ln>
          </p:spPr>
          <p:txBody>
            <a:bodyPr lIns="91440" tIns="45720" rIns="91440" bIns="45720" anchor="t" anchorCtr="0">
              <a:noAutofit/>
            </a:bodyPr>
            <a:lstStyle/>
            <a:p>
              <a:pPr algn="l" eaLnBrk="1" latinLnBrk="0" hangingPunct="1">
                <a:lnSpc>
                  <a:spcPct val="150000"/>
                </a:lnSpc>
                <a:buSzPct val="25000"/>
              </a:pPr>
              <a:r>
                <a:rPr sz="1600" dirty="0">
                  <a:solidFill>
                    <a:schemeClr val="tx1">
                      <a:lumMod val="65000"/>
                      <a:lumOff val="35000"/>
                    </a:schemeClr>
                  </a:solidFill>
                  <a:latin typeface="+mn-ea"/>
                  <a:ea typeface="+mn-ea"/>
                </a:rPr>
                <a:t>借贷记账法的记账符号是“借”和“贷”。“借”“贷”二字的含义最初来源于货币借贷业务。经营货币借贷业务的资本家，把存入的款项记在贷主名下，表明自身债务增加；把贷出的款项记在借主名下，表明自身债权的增加。当时的“借”和“贷”二字表示债权和债务的变化，具有一定的经济含义。随着商品经济的发展，经济活动的内容日益复杂，“借”和“贷”二字逐步演变为一种单纯的记账符号，不再具有原来的经济含义，成为借贷记账法中的专门术语，只代表记账方向。</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二、借贷记账法</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5868035" cy="2353310"/>
          </a:xfrm>
          <a:prstGeom prst="rect">
            <a:avLst/>
          </a:prstGeom>
          <a:noFill/>
        </p:spPr>
        <p:txBody>
          <a:bodyPr wrap="square" rtlCol="0">
            <a:spAutoFit/>
          </a:bodyPr>
          <a:lstStyle/>
          <a:p>
            <a:pPr algn="just">
              <a:lnSpc>
                <a:spcPct val="150000"/>
              </a:lnSpc>
            </a:pPr>
            <a:r>
              <a:rPr lang="en-US" sz="1800" b="1" spc="300" dirty="0" smtClean="0">
                <a:solidFill>
                  <a:schemeClr val="tx2"/>
                </a:solidFill>
                <a:latin typeface="黑体" panose="02010609060101010101" charset="-122"/>
                <a:ea typeface="黑体" panose="02010609060101010101" charset="-122"/>
              </a:rPr>
              <a:t>（三）借贷记账法的账户结构</a:t>
            </a:r>
            <a:endParaRPr lang="en-US" sz="1800" b="1"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在借贷记账法下，所有账户的左方固定为借方；所有账户的右方固定为贷方。如表 2 - 4 所示。不同性质的账户，借方和贷方登记的内容是不同的，借方记录增加还是贷方记录增加，取决于账户的性质和账户反映的经济内容。</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endParaRPr lang="zh-CN" altLang="en-US" sz="2600" dirty="0">
              <a:latin typeface="黑体" panose="02010609060101010101" charset="-122"/>
              <a:ea typeface="黑体" panose="02010609060101010101" charset="-122"/>
            </a:endParaRPr>
          </a:p>
        </p:txBody>
      </p:sp>
      <p:sp>
        <p:nvSpPr>
          <p:cNvPr id="4"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二、借贷记账法</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783705" y="1677035"/>
            <a:ext cx="4036695" cy="2333625"/>
          </a:xfrm>
          <a:prstGeom prst="rect">
            <a:avLst/>
          </a:prstGeom>
        </p:spPr>
      </p:pic>
      <p:sp>
        <p:nvSpPr>
          <p:cNvPr id="3" name="文本框 2"/>
          <p:cNvSpPr txBox="1"/>
          <p:nvPr/>
        </p:nvSpPr>
        <p:spPr>
          <a:xfrm>
            <a:off x="648335" y="4481830"/>
            <a:ext cx="5474335" cy="1198880"/>
          </a:xfrm>
          <a:prstGeom prst="rect">
            <a:avLst/>
          </a:prstGeom>
          <a:noFill/>
        </p:spPr>
        <p:txBody>
          <a:bodyPr wrap="square" rtlCol="0">
            <a:spAutoFit/>
          </a:bodyPr>
          <a:p>
            <a:r>
              <a:rPr lang="en-US" sz="1600" spc="300" dirty="0" smtClean="0">
                <a:solidFill>
                  <a:schemeClr val="tx2"/>
                </a:solidFill>
                <a:latin typeface="黑体" panose="02010609060101010101" charset="-122"/>
                <a:ea typeface="黑体" panose="02010609060101010101" charset="-122"/>
              </a:rPr>
              <a:t>1. 资产类账户</a:t>
            </a:r>
            <a:endParaRPr lang="en-US" sz="1600" spc="300" dirty="0" smtClean="0">
              <a:solidFill>
                <a:schemeClr val="tx2"/>
              </a:solidFill>
              <a:latin typeface="黑体" panose="02010609060101010101" charset="-122"/>
              <a:ea typeface="黑体" panose="02010609060101010101" charset="-122"/>
            </a:endParaRPr>
          </a:p>
          <a:p>
            <a:r>
              <a:rPr lang="en-US" sz="1600" spc="300" dirty="0" smtClean="0">
                <a:solidFill>
                  <a:schemeClr val="tx2"/>
                </a:solidFill>
                <a:latin typeface="黑体" panose="02010609060101010101" charset="-122"/>
                <a:ea typeface="黑体" panose="02010609060101010101" charset="-122"/>
              </a:rPr>
              <a:t>资产类账户的结构是：借方登记资产的增加，贷方登记资产的减少，资产类账户的余额一般在借方。资产类账户的结构如表 2 - 5 所示。</a:t>
            </a:r>
            <a:endParaRPr lang="en-US" sz="1600" spc="300" dirty="0" smtClean="0">
              <a:solidFill>
                <a:schemeClr val="tx2"/>
              </a:solidFill>
              <a:latin typeface="黑体" panose="02010609060101010101" charset="-122"/>
              <a:ea typeface="黑体" panose="02010609060101010101" charset="-122"/>
            </a:endParaRPr>
          </a:p>
        </p:txBody>
      </p:sp>
      <p:pic>
        <p:nvPicPr>
          <p:cNvPr id="6" name="图片 5"/>
          <p:cNvPicPr>
            <a:picLocks noChangeAspect="1"/>
          </p:cNvPicPr>
          <p:nvPr/>
        </p:nvPicPr>
        <p:blipFill>
          <a:blip r:embed="rId2"/>
          <a:stretch>
            <a:fillRect/>
          </a:stretch>
        </p:blipFill>
        <p:spPr>
          <a:xfrm>
            <a:off x="6837680" y="4197350"/>
            <a:ext cx="4206875" cy="2375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94995" y="1786890"/>
            <a:ext cx="5868035" cy="1983740"/>
          </a:xfrm>
          <a:prstGeom prst="rect">
            <a:avLst/>
          </a:prstGeom>
          <a:noFill/>
        </p:spPr>
        <p:txBody>
          <a:bodyPr wrap="square" rtlCol="0">
            <a:spAutoFit/>
          </a:bodyPr>
          <a:lstStyle/>
          <a:p>
            <a:pPr algn="just">
              <a:lnSpc>
                <a:spcPct val="150000"/>
              </a:lnSpc>
            </a:pPr>
            <a:r>
              <a:rPr lang="en-US" sz="1800" b="1" spc="300" dirty="0" smtClean="0">
                <a:solidFill>
                  <a:schemeClr val="tx2"/>
                </a:solidFill>
                <a:latin typeface="黑体" panose="02010609060101010101" charset="-122"/>
                <a:ea typeface="黑体" panose="02010609060101010101" charset="-122"/>
              </a:rPr>
              <a:t>（三）借贷记账法的账户结构</a:t>
            </a:r>
            <a:endParaRPr lang="en-US" sz="1800" b="1"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2. 负债类账户</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负债类账户的结构是：贷方登记负债的增加，借方登记负债的减少，负债类账户的余额一般在贷方。负债类账户的结构如表 2 - 6 所示。</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endParaRPr lang="zh-CN" altLang="en-US" sz="2600" dirty="0">
              <a:latin typeface="黑体" panose="02010609060101010101" charset="-122"/>
              <a:ea typeface="黑体" panose="02010609060101010101" charset="-122"/>
            </a:endParaRPr>
          </a:p>
        </p:txBody>
      </p:sp>
      <p:sp>
        <p:nvSpPr>
          <p:cNvPr id="4"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二、借贷记账法</a:t>
            </a:r>
            <a:endParaRPr lang="zh-CN" altLang="en-US" sz="2600" dirty="0">
              <a:latin typeface="黑体" panose="02010609060101010101" charset="-122"/>
              <a:ea typeface="黑体" panose="02010609060101010101" charset="-122"/>
            </a:endParaRPr>
          </a:p>
        </p:txBody>
      </p:sp>
      <p:pic>
        <p:nvPicPr>
          <p:cNvPr id="5" name="图片 4"/>
          <p:cNvPicPr>
            <a:picLocks noChangeAspect="1"/>
          </p:cNvPicPr>
          <p:nvPr/>
        </p:nvPicPr>
        <p:blipFill>
          <a:blip r:embed="rId1"/>
          <a:stretch>
            <a:fillRect/>
          </a:stretch>
        </p:blipFill>
        <p:spPr>
          <a:xfrm>
            <a:off x="7143115" y="1374140"/>
            <a:ext cx="3843655" cy="2478405"/>
          </a:xfrm>
          <a:prstGeom prst="rect">
            <a:avLst/>
          </a:prstGeom>
        </p:spPr>
      </p:pic>
      <p:sp>
        <p:nvSpPr>
          <p:cNvPr id="7" name="TextBox 82"/>
          <p:cNvSpPr txBox="1"/>
          <p:nvPr/>
        </p:nvSpPr>
        <p:spPr>
          <a:xfrm>
            <a:off x="611505" y="3963035"/>
            <a:ext cx="5726430" cy="1938020"/>
          </a:xfrm>
          <a:prstGeom prst="rect">
            <a:avLst/>
          </a:prstGeom>
          <a:noFill/>
        </p:spPr>
        <p:txBody>
          <a:bodyPr wrap="square" rtlCol="0">
            <a:spAutoFit/>
          </a:bodyPr>
          <a:p>
            <a:pPr algn="just">
              <a:lnSpc>
                <a:spcPct val="150000"/>
              </a:lnSpc>
            </a:pPr>
            <a:r>
              <a:rPr lang="en-US" sz="1600" spc="300" dirty="0" smtClean="0">
                <a:solidFill>
                  <a:schemeClr val="tx2"/>
                </a:solidFill>
                <a:latin typeface="黑体" panose="02010609060101010101" charset="-122"/>
                <a:ea typeface="黑体" panose="02010609060101010101" charset="-122"/>
              </a:rPr>
              <a:t>3. 所有者权益类账户</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所有者权益类账户的结构是：贷方登记所有者权益的增加，借方登记所有者权益的减少，所有者权益类账户的余额一般在贷方。所有者权益类账户的结构如表 2 - 7 所示。</a:t>
            </a:r>
            <a:endParaRPr lang="en-US" sz="1600" spc="300" dirty="0" smtClean="0">
              <a:solidFill>
                <a:schemeClr val="tx2"/>
              </a:solidFill>
              <a:latin typeface="黑体" panose="02010609060101010101" charset="-122"/>
              <a:ea typeface="黑体" panose="02010609060101010101" charset="-122"/>
            </a:endParaRPr>
          </a:p>
        </p:txBody>
      </p:sp>
      <p:pic>
        <p:nvPicPr>
          <p:cNvPr id="8" name="图片 7"/>
          <p:cNvPicPr>
            <a:picLocks noChangeAspect="1"/>
          </p:cNvPicPr>
          <p:nvPr/>
        </p:nvPicPr>
        <p:blipFill>
          <a:blip r:embed="rId2"/>
          <a:stretch>
            <a:fillRect/>
          </a:stretch>
        </p:blipFill>
        <p:spPr>
          <a:xfrm>
            <a:off x="7227570" y="4115435"/>
            <a:ext cx="3674110" cy="2244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6" name="KSO_Shape"/>
          <p:cNvSpPr/>
          <p:nvPr>
            <p:custDataLst>
              <p:tags r:id="rId1"/>
            </p:custDataLst>
          </p:nvPr>
        </p:nvSpPr>
        <p:spPr>
          <a:xfrm>
            <a:off x="5299692"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2" name="组合 11"/>
          <p:cNvGrpSpPr/>
          <p:nvPr/>
        </p:nvGrpSpPr>
        <p:grpSpPr>
          <a:xfrm>
            <a:off x="3006725" y="1538605"/>
            <a:ext cx="2267585" cy="4220845"/>
            <a:chOff x="4709" y="2749"/>
            <a:chExt cx="3571" cy="6647"/>
          </a:xfrm>
        </p:grpSpPr>
        <p:sp>
          <p:nvSpPr>
            <p:cNvPr id="3" name="椭圆 2"/>
            <p:cNvSpPr/>
            <p:nvPr>
              <p:custDataLst>
                <p:tags r:id="rId2"/>
              </p:custDataLst>
            </p:nvPr>
          </p:nvSpPr>
          <p:spPr>
            <a:xfrm>
              <a:off x="5517" y="2749"/>
              <a:ext cx="1807" cy="1807"/>
            </a:xfrm>
            <a:prstGeom prst="ellipse">
              <a:avLst/>
            </a:prstGeom>
            <a:gradFill flip="none" rotWithShape="1">
              <a:gsLst>
                <a:gs pos="0">
                  <a:srgbClr val="49C782">
                    <a:lumMod val="60000"/>
                    <a:lumOff val="40000"/>
                  </a:srgbClr>
                </a:gs>
                <a:gs pos="100000">
                  <a:srgbClr val="49C782">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知识</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4709" y="4986"/>
              <a:ext cx="3571" cy="4410"/>
            </a:xfrm>
            <a:prstGeom prst="rect">
              <a:avLst/>
            </a:prstGeom>
            <a:noFill/>
          </p:spPr>
          <p:txBody>
            <a:bodyPr wrap="square" lIns="0" tIns="0" rIns="0" bIns="0" rtlCol="0" anchor="t" anchorCtr="0">
              <a:normAutofit fontScale="90000"/>
            </a:bodyPr>
            <a:p>
              <a:pPr algn="just">
                <a:lnSpc>
                  <a:spcPct val="130000"/>
                </a:lnSpc>
              </a:pPr>
              <a:r>
                <a:rPr lang="zh-CN" altLang="en-US" dirty="0">
                  <a:solidFill>
                    <a:sysClr val="windowText" lastClr="000000">
                      <a:lumMod val="65000"/>
                      <a:lumOff val="35000"/>
                    </a:sysClr>
                  </a:solidFill>
                  <a:latin typeface="微软雅黑" panose="020B0503020204020204" charset="-122"/>
                  <a:ea typeface="微软雅黑" panose="020B0503020204020204" charset="-122"/>
                </a:rPr>
                <a:t>掌握会计要素的含义；掌握会计科目的概念和类别；掌握账户的概念及其基本结构；理解会计等式的含义；理解复式记账法和借贷记账法的基本原理；掌握借贷记账法下账户的基本结构及其记账规则。</a:t>
              </a:r>
              <a:endParaRPr lang="zh-CN" altLang="en-US"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26" name="KSO_Shape"/>
          <p:cNvSpPr/>
          <p:nvPr>
            <p:custDataLst>
              <p:tags r:id="rId4"/>
            </p:custDataLst>
          </p:nvPr>
        </p:nvSpPr>
        <p:spPr>
          <a:xfrm>
            <a:off x="7957363"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3" name="组合 12"/>
          <p:cNvGrpSpPr/>
          <p:nvPr/>
        </p:nvGrpSpPr>
        <p:grpSpPr>
          <a:xfrm>
            <a:off x="5638165" y="1496060"/>
            <a:ext cx="2174240" cy="4221480"/>
            <a:chOff x="8853" y="2682"/>
            <a:chExt cx="3424" cy="6648"/>
          </a:xfrm>
        </p:grpSpPr>
        <p:sp>
          <p:nvSpPr>
            <p:cNvPr id="28" name="椭圆 27"/>
            <p:cNvSpPr/>
            <p:nvPr>
              <p:custDataLst>
                <p:tags r:id="rId5"/>
              </p:custDataLst>
            </p:nvPr>
          </p:nvSpPr>
          <p:spPr>
            <a:xfrm>
              <a:off x="9662" y="2682"/>
              <a:ext cx="1807" cy="1807"/>
            </a:xfrm>
            <a:prstGeom prst="ellipse">
              <a:avLst/>
            </a:prstGeom>
            <a:gradFill flip="none" rotWithShape="1">
              <a:gsLst>
                <a:gs pos="0">
                  <a:srgbClr val="FABE00">
                    <a:lumMod val="60000"/>
                    <a:lumOff val="40000"/>
                  </a:srgbClr>
                </a:gs>
                <a:gs pos="100000">
                  <a:srgbClr val="FABE00">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能力</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6"/>
              </p:custDataLst>
            </p:nvPr>
          </p:nvSpPr>
          <p:spPr>
            <a:xfrm>
              <a:off x="8853" y="4920"/>
              <a:ext cx="3424" cy="4410"/>
            </a:xfrm>
            <a:prstGeom prst="rect">
              <a:avLst/>
            </a:prstGeom>
            <a:noFill/>
          </p:spPr>
          <p:txBody>
            <a:bodyPr wrap="square" lIns="0" tIns="0" rIns="0" bIns="0" rtlCol="0" anchor="t" anchorCtr="0">
              <a:normAutofit/>
            </a:bodyPr>
            <a:p>
              <a:pPr algn="just">
                <a:lnSpc>
                  <a:spcPct val="130000"/>
                </a:lnSpc>
              </a:pPr>
              <a:r>
                <a:rPr lang="zh-CN" altLang="en-US" sz="1600" dirty="0">
                  <a:solidFill>
                    <a:sysClr val="windowText" lastClr="000000">
                      <a:lumMod val="65000"/>
                      <a:lumOff val="35000"/>
                    </a:sysClr>
                  </a:solidFill>
                  <a:latin typeface="微软雅黑" panose="020B0503020204020204" charset="-122"/>
                  <a:ea typeface="微软雅黑" panose="020B0503020204020204" charset="-122"/>
                </a:rPr>
                <a:t>会根据会计对象的经济特征，判断其所属的会计要素；能根据企业的主要经济业务确定需要设置的会计科目和账户。</a:t>
              </a:r>
              <a:endParaRPr lang="zh-CN" altLang="en-US" sz="1600" dirty="0">
                <a:solidFill>
                  <a:sysClr val="windowText" lastClr="000000">
                    <a:lumMod val="65000"/>
                    <a:lumOff val="35000"/>
                  </a:sysClr>
                </a:solidFill>
                <a:latin typeface="微软雅黑" panose="020B0503020204020204" charset="-122"/>
                <a:ea typeface="微软雅黑" panose="020B0503020204020204" charset="-122"/>
              </a:endParaRPr>
            </a:p>
          </p:txBody>
        </p:sp>
      </p:grpSp>
      <p:grpSp>
        <p:nvGrpSpPr>
          <p:cNvPr id="14" name="组合 13"/>
          <p:cNvGrpSpPr/>
          <p:nvPr/>
        </p:nvGrpSpPr>
        <p:grpSpPr>
          <a:xfrm>
            <a:off x="8321675" y="1538605"/>
            <a:ext cx="2199005" cy="4220845"/>
            <a:chOff x="13079" y="2749"/>
            <a:chExt cx="3463" cy="6647"/>
          </a:xfrm>
        </p:grpSpPr>
        <p:sp>
          <p:nvSpPr>
            <p:cNvPr id="9" name="椭圆 8"/>
            <p:cNvSpPr/>
            <p:nvPr>
              <p:custDataLst>
                <p:tags r:id="rId7"/>
              </p:custDataLst>
            </p:nvPr>
          </p:nvSpPr>
          <p:spPr>
            <a:xfrm>
              <a:off x="13888" y="2749"/>
              <a:ext cx="1807" cy="1807"/>
            </a:xfrm>
            <a:prstGeom prst="ellipse">
              <a:avLst/>
            </a:prstGeom>
            <a:gradFill>
              <a:gsLst>
                <a:gs pos="0">
                  <a:srgbClr val="27CED7">
                    <a:lumMod val="60000"/>
                    <a:lumOff val="40000"/>
                  </a:srgbClr>
                </a:gs>
                <a:gs pos="100000">
                  <a:srgbClr val="27CED7">
                    <a:lumMod val="75000"/>
                  </a:srgbClr>
                </a:gs>
              </a:gsLst>
              <a:path path="circle">
                <a:fillToRect l="50000" t="50000" r="50000" b="50000"/>
              </a:path>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素养</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10" name="文本框 9"/>
            <p:cNvSpPr txBox="1"/>
            <p:nvPr>
              <p:custDataLst>
                <p:tags r:id="rId8"/>
              </p:custDataLst>
            </p:nvPr>
          </p:nvSpPr>
          <p:spPr>
            <a:xfrm>
              <a:off x="13079" y="4986"/>
              <a:ext cx="3463" cy="4410"/>
            </a:xfrm>
            <a:prstGeom prst="rect">
              <a:avLst/>
            </a:prstGeom>
            <a:noFill/>
          </p:spPr>
          <p:txBody>
            <a:bodyPr wrap="square" lIns="0" tIns="0" rIns="0" bIns="0" rtlCol="0" anchor="t" anchorCtr="0">
              <a:normAutofit/>
            </a:bodyPr>
            <a:p>
              <a:pPr algn="just">
                <a:lnSpc>
                  <a:spcPct val="130000"/>
                </a:lnSpc>
              </a:pPr>
              <a:r>
                <a:rPr lang="zh-CN" altLang="en-US" sz="1600" dirty="0">
                  <a:solidFill>
                    <a:sysClr val="windowText" lastClr="000000">
                      <a:lumMod val="65000"/>
                      <a:lumOff val="35000"/>
                    </a:sysClr>
                  </a:solidFill>
                  <a:latin typeface="微软雅黑" panose="020B0503020204020204" charset="-122"/>
                  <a:ea typeface="微软雅黑" panose="020B0503020204020204" charset="-122"/>
                </a:rPr>
                <a:t>会计职业需要匠心传承。作为未来从事会计职业的同学要养成良好的职业行为，热爱本专业、努力钻研业务，培养互相帮助、共同学习、共同进步的协作精神。</a:t>
              </a:r>
              <a:endParaRPr lang="zh-CN" altLang="en-US" sz="16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11" name="矩形 10"/>
          <p:cNvSpPr/>
          <p:nvPr>
            <p:custDataLst>
              <p:tags r:id="rId9"/>
            </p:custDataLst>
          </p:nvPr>
        </p:nvSpPr>
        <p:spPr>
          <a:xfrm>
            <a:off x="2287046" y="381573"/>
            <a:ext cx="7710712" cy="921266"/>
          </a:xfrm>
          <a:prstGeom prst="rect">
            <a:avLst/>
          </a:prstGeom>
        </p:spPr>
        <p:txBody>
          <a:bodyPr wrap="none" anchor="ctr" anchorCtr="0">
            <a:normAutofit/>
          </a:bodyPr>
          <a:p>
            <a:pPr algn="ctr"/>
            <a:r>
              <a:rPr lang="zh-CN" altLang="en-US" sz="3000" b="1" dirty="0">
                <a:latin typeface="微软雅黑" panose="020B0503020204020204" charset="-122"/>
                <a:ea typeface="微软雅黑" panose="020B0503020204020204" charset="-122"/>
              </a:rPr>
              <a:t>学习目标</a:t>
            </a:r>
            <a:endParaRPr lang="zh-CN" altLang="en-US" sz="30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000"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000"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000"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11505" y="1600835"/>
            <a:ext cx="6826885" cy="4569460"/>
          </a:xfrm>
          <a:prstGeom prst="rect">
            <a:avLst/>
          </a:prstGeom>
          <a:noFill/>
        </p:spPr>
        <p:txBody>
          <a:bodyPr wrap="square" rtlCol="0">
            <a:spAutoFit/>
          </a:bodyPr>
          <a:lstStyle/>
          <a:p>
            <a:pPr algn="just">
              <a:lnSpc>
                <a:spcPct val="150000"/>
              </a:lnSpc>
            </a:pPr>
            <a:r>
              <a:rPr lang="en-US" sz="1800" b="1" spc="300" dirty="0" smtClean="0">
                <a:solidFill>
                  <a:schemeClr val="tx2"/>
                </a:solidFill>
                <a:latin typeface="黑体" panose="02010609060101010101" charset="-122"/>
                <a:ea typeface="黑体" panose="02010609060101010101" charset="-122"/>
              </a:rPr>
              <a:t>（三）借贷记账法的账户结构</a:t>
            </a:r>
            <a:endParaRPr lang="en-US" sz="1800" b="1"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4. 成本类账户</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成本类账户的结构与资产类账户结构基本相同：借方登记成本的增加，贷方登记成本的减少或转出金额。会计期末，如果已经发生的所有成本均已转出，则期末没有余额；如果尚有一部分成本没有转出，则借方会有余额。成本类账户的结构如表 2 - 8 所示。</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5. 损益类账户</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损益类账户包括收入账户和费用账户。由于收入和费用是两个不同的会计要素，收入是日常经营活动导致的经济利益的流入，而费用是日常经营活动导致的经济利益的流出，所以收入类账户与费用类账户的结构是不同的。</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endParaRPr lang="zh-CN" altLang="en-US" sz="2600" dirty="0">
              <a:latin typeface="黑体" panose="02010609060101010101" charset="-122"/>
              <a:ea typeface="黑体" panose="02010609060101010101" charset="-122"/>
            </a:endParaRPr>
          </a:p>
        </p:txBody>
      </p:sp>
      <p:sp>
        <p:nvSpPr>
          <p:cNvPr id="4"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二、借贷记账法</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926705" y="2820035"/>
            <a:ext cx="3695065" cy="2206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22495" y="2188210"/>
            <a:ext cx="6485890" cy="3290570"/>
          </a:xfrm>
          <a:prstGeom prst="rect">
            <a:avLst/>
          </a:prstGeom>
          <a:noFill/>
        </p:spPr>
        <p:txBody>
          <a:bodyPr wrap="square" rtlCol="0">
            <a:spAutoFit/>
          </a:bodyPr>
          <a:p>
            <a:pPr algn="just" eaLnBrk="1" latinLnBrk="0" hangingPunct="1">
              <a:lnSpc>
                <a:spcPct val="130000"/>
              </a:lnSpc>
              <a:spcBef>
                <a:spcPts val="0"/>
              </a:spcBef>
              <a:spcAft>
                <a:spcPts val="0"/>
              </a:spcAft>
            </a:pPr>
            <a:r>
              <a:rPr sz="1600" dirty="0">
                <a:latin typeface="黑体" panose="02010609060101010101" charset="-122"/>
                <a:ea typeface="黑体" panose="02010609060101010101" charset="-122"/>
              </a:rPr>
              <a:t>记账规则是指在特定的记账方法下，在账户中记录经济业务增减变化的规则。由于借贷记账法是复式记账法，即当经济业务发生时一定要以相等的金额在两个或两个以上的账户中进行登记，所以借贷记账法的记账规则是：有借必有贷，借贷必相等。在运用借贷记账法记账时，对每项经济业务所记录的账户可以是同类账户，也可以是不同类账户，但必须是两个记账方向，既不能都记入借方，也不能都记入贷方。“有借必有贷”的含义是：对于发生的经济业务，如果在一个账户中记借方，一定同时在另一个或几个账户中记贷方；如果在一个账户中记贷方，一定同时在另一个或几个账户中记借方。“借贷必相等”的含义是：记入借方的金额与记入贷方的金额一定是相等的。</a:t>
            </a:r>
            <a:endParaRPr sz="1600"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508125" y="2649220"/>
            <a:ext cx="295275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solidFill>
                  <a:schemeClr val="tx1"/>
                </a:solidFill>
                <a:latin typeface="黑体" panose="02010609060101010101" charset="-122"/>
                <a:ea typeface="黑体" panose="02010609060101010101" charset="-122"/>
              </a:rPr>
              <a:t>（四）借贷记账法的记账规则</a:t>
            </a:r>
            <a:endParaRPr lang="zh-CN" altLang="en-US" sz="2600" dirty="0">
              <a:solidFill>
                <a:schemeClr val="tx1"/>
              </a:solidFill>
              <a:latin typeface="黑体" panose="02010609060101010101" charset="-122"/>
              <a:ea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二、借贷记账法</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67995" y="997585"/>
            <a:ext cx="5868035" cy="506730"/>
          </a:xfrm>
          <a:prstGeom prst="rect">
            <a:avLst/>
          </a:prstGeom>
          <a:noFill/>
        </p:spPr>
        <p:txBody>
          <a:bodyPr wrap="square" rtlCol="0">
            <a:spAutoFit/>
          </a:bodyPr>
          <a:lstStyle/>
          <a:p>
            <a:pPr algn="just">
              <a:lnSpc>
                <a:spcPct val="150000"/>
              </a:lnSpc>
            </a:pPr>
            <a:r>
              <a:rPr lang="en-US" sz="1800" b="1" spc="300" dirty="0" smtClean="0">
                <a:solidFill>
                  <a:schemeClr val="tx2"/>
                </a:solidFill>
                <a:latin typeface="黑体" panose="02010609060101010101" charset="-122"/>
                <a:ea typeface="黑体" panose="02010609060101010101" charset="-122"/>
              </a:rPr>
              <a:t>（五）借贷记账法的试算平衡</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endParaRPr lang="zh-CN" altLang="en-US" sz="2600" dirty="0">
              <a:latin typeface="黑体" panose="02010609060101010101" charset="-122"/>
              <a:ea typeface="黑体" panose="02010609060101010101" charset="-122"/>
            </a:endParaRPr>
          </a:p>
        </p:txBody>
      </p:sp>
      <p:sp>
        <p:nvSpPr>
          <p:cNvPr id="4" name="文本框 2"/>
          <p:cNvSpPr txBox="1"/>
          <p:nvPr/>
        </p:nvSpPr>
        <p:spPr>
          <a:xfrm>
            <a:off x="885825" y="357505"/>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二、借贷记账法</a:t>
            </a:r>
            <a:endParaRPr lang="zh-CN" altLang="en-US" sz="2600" dirty="0">
              <a:latin typeface="黑体" panose="02010609060101010101" charset="-122"/>
              <a:ea typeface="黑体" panose="02010609060101010101" charset="-122"/>
            </a:endParaRPr>
          </a:p>
        </p:txBody>
      </p:sp>
      <p:sp>
        <p:nvSpPr>
          <p:cNvPr id="34" name="椭圆 33"/>
          <p:cNvSpPr/>
          <p:nvPr>
            <p:custDataLst>
              <p:tags r:id="rId1"/>
            </p:custDataLst>
          </p:nvPr>
        </p:nvSpPr>
        <p:spPr>
          <a:xfrm>
            <a:off x="3610685" y="3302667"/>
            <a:ext cx="444951" cy="444952"/>
          </a:xfrm>
          <a:prstGeom prst="ellipse">
            <a:avLst/>
          </a:prstGeom>
          <a:solidFill>
            <a:srgbClr val="1F74AD"/>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30" name="椭圆 29"/>
          <p:cNvSpPr/>
          <p:nvPr>
            <p:custDataLst>
              <p:tags r:id="rId2"/>
            </p:custDataLst>
          </p:nvPr>
        </p:nvSpPr>
        <p:spPr>
          <a:xfrm>
            <a:off x="8178092" y="3284195"/>
            <a:ext cx="444951" cy="444952"/>
          </a:xfrm>
          <a:prstGeom prst="ellipse">
            <a:avLst/>
          </a:prstGeom>
          <a:solidFill>
            <a:srgbClr val="3498DB"/>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3" name="任意多边形 2"/>
          <p:cNvSpPr/>
          <p:nvPr>
            <p:custDataLst>
              <p:tags r:id="rId3"/>
            </p:custDataLst>
          </p:nvPr>
        </p:nvSpPr>
        <p:spPr>
          <a:xfrm rot="5400000">
            <a:off x="5971733" y="266259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4"/>
            </p:custDataLst>
          </p:nvPr>
        </p:nvSpPr>
        <p:spPr>
          <a:xfrm rot="16200000" flipH="1">
            <a:off x="4447305" y="266259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F74AD"/>
          </a:solidFill>
          <a:ln w="12700" cap="flat" cmpd="sng" algn="ctr">
            <a:noFill/>
            <a:prstDash val="solid"/>
            <a:miter lim="800000"/>
          </a:ln>
          <a:effectLst/>
        </p:spPr>
        <p:txBody>
          <a:bodyPr anchor="ctr"/>
          <a:p>
            <a:pPr algn="ctr">
              <a:lnSpc>
                <a:spcPct val="120000"/>
              </a:lnSpc>
            </a:pPr>
            <a:endParaRPr>
              <a:latin typeface="微软雅黑" panose="020B0503020204020204" charset="-122"/>
              <a:ea typeface="微软雅黑" panose="020B0503020204020204" charset="-122"/>
            </a:endParaRPr>
          </a:p>
        </p:txBody>
      </p:sp>
      <p:sp>
        <p:nvSpPr>
          <p:cNvPr id="13" name="任意多边形 12"/>
          <p:cNvSpPr/>
          <p:nvPr>
            <p:custDataLst>
              <p:tags r:id="rId5"/>
            </p:custDataLst>
          </p:nvPr>
        </p:nvSpPr>
        <p:spPr bwMode="auto">
          <a:xfrm>
            <a:off x="6786637" y="319898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6"/>
            </p:custDataLst>
          </p:nvPr>
        </p:nvSpPr>
        <p:spPr bwMode="auto">
          <a:xfrm>
            <a:off x="4999329" y="3198988"/>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2" name="文本框 21"/>
          <p:cNvSpPr txBox="1"/>
          <p:nvPr>
            <p:custDataLst>
              <p:tags r:id="rId7"/>
            </p:custDataLst>
          </p:nvPr>
        </p:nvSpPr>
        <p:spPr bwMode="auto">
          <a:xfrm>
            <a:off x="636291" y="2085654"/>
            <a:ext cx="2787706" cy="444952"/>
          </a:xfrm>
          <a:prstGeom prst="rect">
            <a:avLst/>
          </a:prstGeom>
          <a:noFill/>
        </p:spPr>
        <p:txBody>
          <a:bodyPr wrap="square" lIns="90000" tIns="46800" rIns="90000" bIns="0">
            <a:normAutofit/>
          </a:bodyPr>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1. 试算平衡的概念</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23" name="文本框 22"/>
          <p:cNvSpPr txBox="1"/>
          <p:nvPr>
            <p:custDataLst>
              <p:tags r:id="rId8"/>
            </p:custDataLst>
          </p:nvPr>
        </p:nvSpPr>
        <p:spPr bwMode="auto">
          <a:xfrm>
            <a:off x="467995" y="2530475"/>
            <a:ext cx="3141980" cy="3795395"/>
          </a:xfrm>
          <a:prstGeom prst="rect">
            <a:avLst/>
          </a:prstGeom>
          <a:noFill/>
        </p:spPr>
        <p:txBody>
          <a:bodyPr wrap="square" lIns="90000" tIns="0" rIns="90000" bIns="46800"/>
          <a:p>
            <a:pPr algn="l" latinLnBrk="0">
              <a:lnSpc>
                <a:spcPct val="130000"/>
              </a:lnSpc>
            </a:pPr>
            <a:r>
              <a:rPr lang="zh-CN" altLang="en-US" sz="1600" b="0" spc="150" dirty="0">
                <a:solidFill>
                  <a:srgbClr val="000000"/>
                </a:solidFill>
                <a:effectLst/>
                <a:latin typeface="微软雅黑" panose="020B0503020204020204" charset="-122"/>
                <a:ea typeface="微软雅黑" panose="020B0503020204020204" charset="-122"/>
              </a:rPr>
              <a:t>会计在记录经济业务过程中，难免会发生差错。为了保证会计核算资料的正确性，需要有一种检查方法，在经济业务登记记入相关账户后进行查验，这种检查账户记录是否正确的方法就是试算平衡。试算平衡是指根据资产与权益的恒等关系以及借贷记账法的记账规则，检查账户记录是否正确的一种验证方法。</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20" name="文本框 19"/>
          <p:cNvSpPr txBox="1"/>
          <p:nvPr>
            <p:custDataLst>
              <p:tags r:id="rId9"/>
            </p:custDataLst>
          </p:nvPr>
        </p:nvSpPr>
        <p:spPr bwMode="auto">
          <a:xfrm>
            <a:off x="8681760" y="2085654"/>
            <a:ext cx="2787706" cy="444952"/>
          </a:xfrm>
          <a:prstGeom prst="rect">
            <a:avLst/>
          </a:prstGeom>
          <a:noFill/>
        </p:spPr>
        <p:txBody>
          <a:bodyPr wrap="square" lIns="90000" tIns="46800" rIns="90000" bIns="0">
            <a:normAutofit/>
          </a:bodyPr>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2. 试算平衡的方法</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21" name="文本框 20"/>
          <p:cNvSpPr txBox="1"/>
          <p:nvPr>
            <p:custDataLst>
              <p:tags r:id="rId10"/>
            </p:custDataLst>
          </p:nvPr>
        </p:nvSpPr>
        <p:spPr bwMode="auto">
          <a:xfrm>
            <a:off x="8681720" y="2530475"/>
            <a:ext cx="3171190" cy="4257675"/>
          </a:xfrm>
          <a:prstGeom prst="rect">
            <a:avLst/>
          </a:prstGeom>
          <a:noFill/>
        </p:spPr>
        <p:txBody>
          <a:bodyPr wrap="square" lIns="90000" tIns="0" rIns="90000" bIns="46800"/>
          <a:p>
            <a:pPr algn="l"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借贷记账法的试算平衡有两种方法：一种是发生额试算平衡法，另一种是余额试算平衡法。从发生额看，由于每一笔经济业务发生时，按借贷记账法的记账规则“有借必有贷，借贷必相等”进行登记，每一笔业务的借方与贷方登记的金额一定相等；将一定时期内全部经济业务登记入账后，所有账户借方发生额合计必然与所有账户贷方发生额合计相等。</a:t>
            </a:r>
            <a:endParaRPr lang="zh-CN" altLang="en-US" sz="1600" b="0" spc="150">
              <a:solidFill>
                <a:srgbClr val="000000"/>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007475" y="1092200"/>
            <a:ext cx="921385" cy="467423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会计的工作程序</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131050" y="204660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任务四</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73380" y="1887855"/>
            <a:ext cx="4924425" cy="3830955"/>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会计方法是指用来核算和监督会计对象、实现会计目标所使用的各种技术方法。会计方法是人们在长期的会计工作实践中总结创立的，随着经济的发展，会计所核算和监督的内容日趋复杂，会计的方法也在不断改进和逐步完善。会计方法包括会计核算方法、会计分析方法、会计检查方法、会计预测方法和会计决策方法。其中会计核算方法是会计方法中最基本的方法，在本任务中主要介绍会计核算方法。</a:t>
            </a:r>
            <a:endParaRPr sz="18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一、会计方法</a:t>
            </a:r>
            <a:endParaRPr lang="zh-CN" altLang="en-US" sz="2600" dirty="0">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1"/>
          <a:stretch>
            <a:fillRect/>
          </a:stretch>
        </p:blipFill>
        <p:spPr>
          <a:xfrm>
            <a:off x="5898515" y="2000885"/>
            <a:ext cx="5535930" cy="3717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73380" y="1887855"/>
            <a:ext cx="4924425" cy="3415030"/>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会计核算方法是对会计对象进行连续、系统、全面、综合地记录、计算、反映和监督所采用的方法；从对经济业务的确认开始，通过对会计数据的加工，到编制会计报表为止的一系列最基本、最主要的方法。</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会计核算方法包括设置会计科目和账户、复式记账、填制和审核凭证、登记账簿、成本计算、财产清查和编制会计报表。</a:t>
            </a:r>
            <a:endParaRPr sz="18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二、会计核算方法</a:t>
            </a:r>
            <a:endParaRPr lang="zh-CN" altLang="en-US" sz="2600" dirty="0">
              <a:latin typeface="黑体" panose="02010609060101010101" charset="-122"/>
              <a:ea typeface="黑体" panose="02010609060101010101" charset="-122"/>
              <a:sym typeface="+mn-ea"/>
            </a:endParaRPr>
          </a:p>
        </p:txBody>
      </p:sp>
      <p:pic>
        <p:nvPicPr>
          <p:cNvPr id="2" name="图片 1"/>
          <p:cNvPicPr>
            <a:picLocks noChangeAspect="1"/>
          </p:cNvPicPr>
          <p:nvPr/>
        </p:nvPicPr>
        <p:blipFill>
          <a:blip r:embed="rId1"/>
          <a:stretch>
            <a:fillRect/>
          </a:stretch>
        </p:blipFill>
        <p:spPr>
          <a:xfrm>
            <a:off x="5535930" y="1887855"/>
            <a:ext cx="5619750" cy="3241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34670" y="1669415"/>
            <a:ext cx="11484610" cy="2168525"/>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会计循环是指企业在一个会计期间，在经济业务事项发生时，从填制和审核会计凭证开始，到登记账簿，直至编制财务会计报告为止，连续、系统、全面地进行会计处理，即完成一个会计期间会计核算工作的过程。会计核算程序也称会计核算组织形式或账务处理程序，是指在会计循环中会计凭证、会计账簿和会计报表相互结合的方式和步骤，包括会计凭证和会计账簿的种类、格式，会计凭证与会计账簿之间的联系方法，从填制原始凭证到编制记账凭证、登记明细账和总分类账、编制会计报表的工作程序和方法等。会计核算的基本程序如图 2 - 1 所示。</a:t>
            </a:r>
            <a:endParaRPr sz="1800" dirty="0">
              <a:solidFill>
                <a:schemeClr val="tx1">
                  <a:lumMod val="65000"/>
                  <a:lumOff val="35000"/>
                </a:schemeClr>
              </a:solidFill>
              <a:latin typeface="+mn-ea"/>
              <a:ea typeface="+mn-ea"/>
            </a:endParaRPr>
          </a:p>
        </p:txBody>
      </p:sp>
      <p:sp>
        <p:nvSpPr>
          <p:cNvPr id="25" name="文本框 2"/>
          <p:cNvSpPr txBox="1"/>
          <p:nvPr/>
        </p:nvSpPr>
        <p:spPr>
          <a:xfrm>
            <a:off x="885825" y="599440"/>
            <a:ext cx="53517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三、会计核算的工作程序</a:t>
            </a:r>
            <a:endParaRPr lang="zh-CN" altLang="en-US" sz="2600" dirty="0">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1"/>
          <a:stretch>
            <a:fillRect/>
          </a:stretch>
        </p:blipFill>
        <p:spPr>
          <a:xfrm>
            <a:off x="3125470" y="4420235"/>
            <a:ext cx="6309360" cy="1872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黑体" panose="02010609060101010101" charset="-122"/>
                <a:ea typeface="黑体" panose="02010609060101010101" charset="-122"/>
              </a:rPr>
              <a:t>谢谢观看</a:t>
            </a:r>
            <a:endParaRPr lang="zh-CN" altLang="en-US" sz="60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878955" cy="4053205"/>
            <a:chOff x="0" y="1401692"/>
            <a:chExt cx="687895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40105" y="3052367"/>
              <a:ext cx="6038850" cy="237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任务一　会计要素与会计等式</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任务二　会计科目与账户</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任务三　复式记账法与借贷记账法</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任务四　会计的工作程序</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黑体" panose="02010609060101010101" charset="-122"/>
                <a:ea typeface="黑体" panose="02010609060101010101" charset="-122"/>
              </a:rPr>
              <a:t>目 录</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312785" y="560070"/>
            <a:ext cx="1659890" cy="5761355"/>
          </a:xfrm>
          <a:prstGeom prst="rect">
            <a:avLst/>
          </a:prstGeom>
          <a:noFill/>
        </p:spPr>
        <p:txBody>
          <a:bodyPr vert="eaVert" wrap="square" rtlCol="0" anchor="t" anchorCtr="0">
            <a:spAutoFit/>
          </a:bodyPr>
          <a:p>
            <a:pPr algn="ctr"/>
            <a:r>
              <a:rPr lang="zh-CN" altLang="en-US" sz="4800" dirty="0">
                <a:solidFill>
                  <a:schemeClr val="tx2"/>
                </a:solidFill>
                <a:latin typeface="黑体" panose="02010609060101010101" charset="-122"/>
                <a:ea typeface="黑体" panose="02010609060101010101" charset="-122"/>
                <a:sym typeface="+mn-ea"/>
              </a:rPr>
              <a:t>会计要素与会计</a:t>
            </a:r>
            <a:endParaRPr lang="zh-CN" altLang="en-US" sz="4800" dirty="0">
              <a:solidFill>
                <a:schemeClr val="tx2"/>
              </a:solidFill>
              <a:latin typeface="黑体" panose="02010609060101010101" charset="-122"/>
              <a:ea typeface="黑体" panose="02010609060101010101" charset="-122"/>
              <a:sym typeface="+mn-ea"/>
            </a:endParaRPr>
          </a:p>
          <a:p>
            <a:pPr algn="ctr"/>
            <a:r>
              <a:rPr lang="zh-CN" altLang="en-US" sz="4800" dirty="0">
                <a:solidFill>
                  <a:schemeClr val="tx2"/>
                </a:solidFill>
                <a:latin typeface="黑体" panose="02010609060101010101" charset="-122"/>
                <a:ea typeface="黑体" panose="02010609060101010101" charset="-122"/>
                <a:sym typeface="+mn-ea"/>
              </a:rPr>
              <a:t>等式</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011670" y="175323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任务一</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332865"/>
            <a:ext cx="263334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（一）资产</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一、会计要素</a:t>
            </a:r>
            <a:endParaRPr lang="zh-CN" altLang="en-US" sz="2600" dirty="0">
              <a:latin typeface="黑体" panose="02010609060101010101" charset="-122"/>
              <a:ea typeface="黑体" panose="02010609060101010101" charset="-122"/>
            </a:endParaRPr>
          </a:p>
        </p:txBody>
      </p:sp>
      <p:sp>
        <p:nvSpPr>
          <p:cNvPr id="8" name="文本框 7"/>
          <p:cNvSpPr txBox="1"/>
          <p:nvPr>
            <p:custDataLst>
              <p:tags r:id="rId1"/>
            </p:custDataLst>
          </p:nvPr>
        </p:nvSpPr>
        <p:spPr>
          <a:xfrm>
            <a:off x="8894445" y="3844925"/>
            <a:ext cx="2087245" cy="1079500"/>
          </a:xfrm>
          <a:prstGeom prst="rect">
            <a:avLst/>
          </a:prstGeom>
          <a:noFill/>
        </p:spPr>
        <p:txBody>
          <a:bodyPr wrap="square" lIns="90000" tIns="0" rIns="90000" bIns="46800" anchor="t" anchorCtr="1">
            <a:normAutofit/>
          </a:bodyPr>
          <a:p>
            <a:pPr algn="just">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资产按其流动性通常可以分为流动资产和非流动资产。</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
            </p:custDataLst>
          </p:nvPr>
        </p:nvSpPr>
        <p:spPr>
          <a:xfrm>
            <a:off x="8687400" y="3429809"/>
            <a:ext cx="2293970" cy="412092"/>
          </a:xfrm>
          <a:prstGeom prst="rect">
            <a:avLst/>
          </a:prstGeom>
          <a:noFill/>
        </p:spPr>
        <p:txBody>
          <a:bodyPr wrap="square" lIns="90000" tIns="46800" rIns="90000" bIns="0" anchor="b" anchorCtr="1">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4. 资产的分类</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泪滴形 9"/>
          <p:cNvSpPr/>
          <p:nvPr>
            <p:custDataLst>
              <p:tags r:id="rId3"/>
            </p:custDataLst>
          </p:nvPr>
        </p:nvSpPr>
        <p:spPr>
          <a:xfrm>
            <a:off x="9242886" y="1865593"/>
            <a:ext cx="1182998" cy="1198730"/>
          </a:xfrm>
          <a:prstGeom prst="teardrop">
            <a:avLst/>
          </a:prstGeom>
          <a:solidFill>
            <a:srgbClr val="69A35B">
              <a:lumMod val="100000"/>
            </a:srgbClr>
          </a:solidFill>
          <a:ln w="12700" cap="flat" cmpd="sng" algn="ctr">
            <a:noFill/>
            <a:prstDash val="solid"/>
            <a:miter lim="800000"/>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1" name="直接连接符 10"/>
          <p:cNvCxnSpPr/>
          <p:nvPr>
            <p:custDataLst>
              <p:tags r:id="rId4"/>
            </p:custDataLst>
          </p:nvPr>
        </p:nvCxnSpPr>
        <p:spPr>
          <a:xfrm>
            <a:off x="9814872" y="3054240"/>
            <a:ext cx="0" cy="357245"/>
          </a:xfrm>
          <a:prstGeom prst="line">
            <a:avLst/>
          </a:prstGeom>
          <a:noFill/>
          <a:ln w="12700" cap="flat" cmpd="sng" algn="ctr">
            <a:solidFill>
              <a:srgbClr val="69A35B">
                <a:lumMod val="100000"/>
              </a:srgbClr>
            </a:solidFill>
            <a:prstDash val="solid"/>
            <a:miter lim="800000"/>
            <a:headEnd type="none" w="med" len="med"/>
            <a:tailEnd type="none" w="med" len="med"/>
          </a:ln>
          <a:effectLst/>
        </p:spPr>
      </p:cxnSp>
      <p:sp>
        <p:nvSpPr>
          <p:cNvPr id="12" name="椭圆 11"/>
          <p:cNvSpPr/>
          <p:nvPr>
            <p:custDataLst>
              <p:tags r:id="rId5"/>
            </p:custDataLst>
          </p:nvPr>
        </p:nvSpPr>
        <p:spPr>
          <a:xfrm>
            <a:off x="9451504" y="2070792"/>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3" name="任意多边形 25"/>
          <p:cNvSpPr/>
          <p:nvPr>
            <p:custDataLst>
              <p:tags r:id="rId6"/>
            </p:custDataLst>
          </p:nvPr>
        </p:nvSpPr>
        <p:spPr bwMode="auto">
          <a:xfrm>
            <a:off x="9679147" y="2301463"/>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94" y="21600"/>
                </a:moveTo>
                <a:cubicBezTo>
                  <a:pt x="1006" y="21600"/>
                  <a:pt x="1006" y="21600"/>
                  <a:pt x="1006" y="21600"/>
                </a:cubicBezTo>
                <a:cubicBezTo>
                  <a:pt x="252" y="21600"/>
                  <a:pt x="0" y="21061"/>
                  <a:pt x="0" y="20558"/>
                </a:cubicBezTo>
                <a:cubicBezTo>
                  <a:pt x="0" y="1006"/>
                  <a:pt x="0" y="1006"/>
                  <a:pt x="0" y="1006"/>
                </a:cubicBezTo>
                <a:cubicBezTo>
                  <a:pt x="0" y="252"/>
                  <a:pt x="252" y="0"/>
                  <a:pt x="1006" y="0"/>
                </a:cubicBezTo>
                <a:cubicBezTo>
                  <a:pt x="20594" y="0"/>
                  <a:pt x="20594" y="0"/>
                  <a:pt x="20594" y="0"/>
                </a:cubicBezTo>
                <a:cubicBezTo>
                  <a:pt x="21097" y="0"/>
                  <a:pt x="21600" y="252"/>
                  <a:pt x="21600" y="1006"/>
                </a:cubicBezTo>
                <a:cubicBezTo>
                  <a:pt x="21600" y="20558"/>
                  <a:pt x="21600" y="20558"/>
                  <a:pt x="21600" y="20558"/>
                </a:cubicBezTo>
                <a:cubicBezTo>
                  <a:pt x="21600" y="21061"/>
                  <a:pt x="21097" y="21600"/>
                  <a:pt x="20594" y="21600"/>
                </a:cubicBezTo>
                <a:close/>
                <a:moveTo>
                  <a:pt x="19551" y="2013"/>
                </a:moveTo>
                <a:cubicBezTo>
                  <a:pt x="2049" y="2013"/>
                  <a:pt x="2049" y="2013"/>
                  <a:pt x="2049" y="2013"/>
                </a:cubicBezTo>
                <a:cubicBezTo>
                  <a:pt x="2049" y="19551"/>
                  <a:pt x="2049" y="19551"/>
                  <a:pt x="2049" y="19551"/>
                </a:cubicBezTo>
                <a:cubicBezTo>
                  <a:pt x="19551" y="19551"/>
                  <a:pt x="19551" y="19551"/>
                  <a:pt x="19551" y="19551"/>
                </a:cubicBezTo>
                <a:lnTo>
                  <a:pt x="19551" y="2013"/>
                </a:lnTo>
                <a:close/>
                <a:moveTo>
                  <a:pt x="4061" y="14484"/>
                </a:moveTo>
                <a:cubicBezTo>
                  <a:pt x="6110" y="14484"/>
                  <a:pt x="6110" y="14484"/>
                  <a:pt x="6110" y="14484"/>
                </a:cubicBezTo>
                <a:cubicBezTo>
                  <a:pt x="6613" y="14484"/>
                  <a:pt x="7116" y="14987"/>
                  <a:pt x="7116" y="15490"/>
                </a:cubicBezTo>
                <a:cubicBezTo>
                  <a:pt x="7116" y="17503"/>
                  <a:pt x="7116" y="17503"/>
                  <a:pt x="7116" y="17503"/>
                </a:cubicBezTo>
                <a:cubicBezTo>
                  <a:pt x="7116" y="18042"/>
                  <a:pt x="6613" y="18545"/>
                  <a:pt x="6110" y="18545"/>
                </a:cubicBezTo>
                <a:cubicBezTo>
                  <a:pt x="4061" y="18545"/>
                  <a:pt x="4061" y="18545"/>
                  <a:pt x="4061" y="18545"/>
                </a:cubicBezTo>
                <a:cubicBezTo>
                  <a:pt x="3306" y="18545"/>
                  <a:pt x="3055" y="18042"/>
                  <a:pt x="3055" y="17503"/>
                </a:cubicBezTo>
                <a:cubicBezTo>
                  <a:pt x="3055" y="15490"/>
                  <a:pt x="3055" y="15490"/>
                  <a:pt x="3055" y="15490"/>
                </a:cubicBezTo>
                <a:cubicBezTo>
                  <a:pt x="3055" y="14987"/>
                  <a:pt x="3306" y="14484"/>
                  <a:pt x="4061" y="14484"/>
                </a:cubicBezTo>
                <a:close/>
                <a:moveTo>
                  <a:pt x="9668" y="5319"/>
                </a:moveTo>
                <a:cubicBezTo>
                  <a:pt x="11681" y="5319"/>
                  <a:pt x="11681" y="5319"/>
                  <a:pt x="11681" y="5319"/>
                </a:cubicBezTo>
                <a:cubicBezTo>
                  <a:pt x="12435" y="5319"/>
                  <a:pt x="12687" y="5822"/>
                  <a:pt x="12687" y="6325"/>
                </a:cubicBezTo>
                <a:cubicBezTo>
                  <a:pt x="12687" y="17503"/>
                  <a:pt x="12687" y="17503"/>
                  <a:pt x="12687" y="17503"/>
                </a:cubicBezTo>
                <a:cubicBezTo>
                  <a:pt x="12687" y="18042"/>
                  <a:pt x="12435" y="18545"/>
                  <a:pt x="11681" y="18545"/>
                </a:cubicBezTo>
                <a:cubicBezTo>
                  <a:pt x="9668" y="18545"/>
                  <a:pt x="9668" y="18545"/>
                  <a:pt x="9668" y="18545"/>
                </a:cubicBezTo>
                <a:cubicBezTo>
                  <a:pt x="9165" y="18545"/>
                  <a:pt x="8626" y="18042"/>
                  <a:pt x="8626" y="17503"/>
                </a:cubicBezTo>
                <a:cubicBezTo>
                  <a:pt x="8626" y="6325"/>
                  <a:pt x="8626" y="6325"/>
                  <a:pt x="8626" y="6325"/>
                </a:cubicBezTo>
                <a:cubicBezTo>
                  <a:pt x="8626" y="5822"/>
                  <a:pt x="9165" y="5319"/>
                  <a:pt x="9668" y="5319"/>
                </a:cubicBezTo>
                <a:close/>
                <a:moveTo>
                  <a:pt x="15490" y="9380"/>
                </a:moveTo>
                <a:cubicBezTo>
                  <a:pt x="17539" y="9380"/>
                  <a:pt x="17539" y="9380"/>
                  <a:pt x="17539" y="9380"/>
                </a:cubicBezTo>
                <a:cubicBezTo>
                  <a:pt x="18042" y="9380"/>
                  <a:pt x="18545" y="9919"/>
                  <a:pt x="18545" y="10423"/>
                </a:cubicBezTo>
                <a:cubicBezTo>
                  <a:pt x="18545" y="17503"/>
                  <a:pt x="18545" y="17503"/>
                  <a:pt x="18545" y="17503"/>
                </a:cubicBezTo>
                <a:cubicBezTo>
                  <a:pt x="18545" y="18042"/>
                  <a:pt x="18042" y="18545"/>
                  <a:pt x="17539" y="18545"/>
                </a:cubicBezTo>
                <a:cubicBezTo>
                  <a:pt x="15490" y="18545"/>
                  <a:pt x="15490" y="18545"/>
                  <a:pt x="15490" y="18545"/>
                </a:cubicBezTo>
                <a:cubicBezTo>
                  <a:pt x="14987" y="18545"/>
                  <a:pt x="14484" y="18042"/>
                  <a:pt x="14484" y="17503"/>
                </a:cubicBezTo>
                <a:cubicBezTo>
                  <a:pt x="14484" y="10423"/>
                  <a:pt x="14484" y="10423"/>
                  <a:pt x="14484" y="10423"/>
                </a:cubicBezTo>
                <a:cubicBezTo>
                  <a:pt x="14484" y="9919"/>
                  <a:pt x="14987" y="9380"/>
                  <a:pt x="15490" y="9380"/>
                </a:cubicBezTo>
                <a:close/>
              </a:path>
            </a:pathLst>
          </a:custGeom>
          <a:solidFill>
            <a:srgbClr val="69A35B">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7"/>
            </p:custDataLst>
          </p:nvPr>
        </p:nvSpPr>
        <p:spPr>
          <a:xfrm>
            <a:off x="6404610" y="3844925"/>
            <a:ext cx="2286000" cy="1748790"/>
          </a:xfrm>
          <a:prstGeom prst="rect">
            <a:avLst/>
          </a:prstGeom>
          <a:noFill/>
        </p:spPr>
        <p:txBody>
          <a:bodyPr wrap="square" lIns="90000" tIns="0" rIns="90000" bIns="46800" anchor="t" anchorCtr="1"/>
          <a:p>
            <a:pPr algn="just">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根据《企业会计准则——基本准则》的规定，符合资产定义的资源，在同时满足以下条件时，确认为资产。</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6195695" y="3411855"/>
            <a:ext cx="2491740" cy="412115"/>
          </a:xfrm>
          <a:prstGeom prst="rect">
            <a:avLst/>
          </a:prstGeom>
          <a:noFill/>
        </p:spPr>
        <p:txBody>
          <a:bodyPr wrap="square" lIns="90000" tIns="46800" rIns="90000" bIns="0" anchor="b" anchorCtr="1"/>
          <a:p>
            <a:pPr algn="ct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3. 资产的确认条件</a:t>
            </a:r>
            <a:endParaRPr lang="zh-CN" altLang="en-US" sz="1800"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泪滴形 13"/>
          <p:cNvSpPr/>
          <p:nvPr>
            <p:custDataLst>
              <p:tags r:id="rId9"/>
            </p:custDataLst>
          </p:nvPr>
        </p:nvSpPr>
        <p:spPr>
          <a:xfrm>
            <a:off x="6751689" y="1865586"/>
            <a:ext cx="1182998" cy="1198730"/>
          </a:xfrm>
          <a:prstGeom prst="teardrop">
            <a:avLst/>
          </a:prstGeom>
          <a:solidFill>
            <a:srgbClr val="1AA3AA">
              <a:lumMod val="100000"/>
            </a:srgbClr>
          </a:solidFill>
          <a:ln w="12700" cap="flat" cmpd="sng" algn="ctr">
            <a:noFill/>
            <a:prstDash val="solid"/>
            <a:miter lim="800000"/>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5" name="直接连接符 14"/>
          <p:cNvCxnSpPr/>
          <p:nvPr>
            <p:custDataLst>
              <p:tags r:id="rId10"/>
            </p:custDataLst>
          </p:nvPr>
        </p:nvCxnSpPr>
        <p:spPr>
          <a:xfrm>
            <a:off x="7343188" y="3054233"/>
            <a:ext cx="0" cy="357245"/>
          </a:xfrm>
          <a:prstGeom prst="line">
            <a:avLst/>
          </a:prstGeom>
          <a:noFill/>
          <a:ln w="12700" cap="flat" cmpd="sng" algn="ctr">
            <a:solidFill>
              <a:srgbClr val="1AA3AA">
                <a:lumMod val="100000"/>
              </a:srgbClr>
            </a:solidFill>
            <a:prstDash val="solid"/>
            <a:miter lim="800000"/>
            <a:headEnd type="none" w="med" len="med"/>
            <a:tailEnd type="none" w="med" len="med"/>
          </a:ln>
          <a:effectLst/>
        </p:spPr>
      </p:cxnSp>
      <p:sp>
        <p:nvSpPr>
          <p:cNvPr id="16" name="椭圆 15"/>
          <p:cNvSpPr/>
          <p:nvPr>
            <p:custDataLst>
              <p:tags r:id="rId11"/>
            </p:custDataLst>
          </p:nvPr>
        </p:nvSpPr>
        <p:spPr>
          <a:xfrm>
            <a:off x="6967329" y="2073166"/>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任意多边形 21"/>
          <p:cNvSpPr/>
          <p:nvPr>
            <p:custDataLst>
              <p:tags r:id="rId12"/>
            </p:custDataLst>
          </p:nvPr>
        </p:nvSpPr>
        <p:spPr bwMode="auto">
          <a:xfrm>
            <a:off x="7194972" y="2303836"/>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70" y="21600"/>
                </a:moveTo>
                <a:cubicBezTo>
                  <a:pt x="995" y="21600"/>
                  <a:pt x="995" y="21600"/>
                  <a:pt x="995" y="21600"/>
                </a:cubicBezTo>
                <a:cubicBezTo>
                  <a:pt x="497" y="21600"/>
                  <a:pt x="0" y="21061"/>
                  <a:pt x="0" y="20558"/>
                </a:cubicBezTo>
                <a:cubicBezTo>
                  <a:pt x="0" y="1006"/>
                  <a:pt x="0" y="1006"/>
                  <a:pt x="0" y="1006"/>
                </a:cubicBezTo>
                <a:cubicBezTo>
                  <a:pt x="0" y="252"/>
                  <a:pt x="497" y="0"/>
                  <a:pt x="995" y="0"/>
                </a:cubicBezTo>
                <a:cubicBezTo>
                  <a:pt x="20570" y="0"/>
                  <a:pt x="20570" y="0"/>
                  <a:pt x="20570" y="0"/>
                </a:cubicBezTo>
                <a:cubicBezTo>
                  <a:pt x="21103" y="0"/>
                  <a:pt x="21600" y="252"/>
                  <a:pt x="21600" y="1006"/>
                </a:cubicBezTo>
                <a:cubicBezTo>
                  <a:pt x="21600" y="20558"/>
                  <a:pt x="21600" y="20558"/>
                  <a:pt x="21600" y="20558"/>
                </a:cubicBezTo>
                <a:cubicBezTo>
                  <a:pt x="21600" y="21061"/>
                  <a:pt x="21103" y="21600"/>
                  <a:pt x="20570" y="21600"/>
                </a:cubicBezTo>
                <a:close/>
                <a:moveTo>
                  <a:pt x="19575" y="2013"/>
                </a:moveTo>
                <a:cubicBezTo>
                  <a:pt x="1989" y="2013"/>
                  <a:pt x="1989" y="2013"/>
                  <a:pt x="1989" y="2013"/>
                </a:cubicBezTo>
                <a:cubicBezTo>
                  <a:pt x="1989" y="19551"/>
                  <a:pt x="1989" y="19551"/>
                  <a:pt x="1989" y="19551"/>
                </a:cubicBezTo>
                <a:cubicBezTo>
                  <a:pt x="19575" y="19551"/>
                  <a:pt x="19575" y="19551"/>
                  <a:pt x="19575" y="19551"/>
                </a:cubicBezTo>
                <a:lnTo>
                  <a:pt x="19575" y="2013"/>
                </a:lnTo>
                <a:close/>
                <a:moveTo>
                  <a:pt x="3517" y="10926"/>
                </a:moveTo>
                <a:cubicBezTo>
                  <a:pt x="6288" y="9129"/>
                  <a:pt x="6288" y="9129"/>
                  <a:pt x="6288" y="9129"/>
                </a:cubicBezTo>
                <a:cubicBezTo>
                  <a:pt x="6537" y="9129"/>
                  <a:pt x="6537" y="9129"/>
                  <a:pt x="6786" y="9129"/>
                </a:cubicBezTo>
                <a:cubicBezTo>
                  <a:pt x="7034" y="9129"/>
                  <a:pt x="7283" y="9129"/>
                  <a:pt x="7283" y="9129"/>
                </a:cubicBezTo>
                <a:cubicBezTo>
                  <a:pt x="11795" y="12184"/>
                  <a:pt x="11795" y="12184"/>
                  <a:pt x="11795" y="12184"/>
                </a:cubicBezTo>
                <a:cubicBezTo>
                  <a:pt x="16804" y="8626"/>
                  <a:pt x="16804" y="8626"/>
                  <a:pt x="16804" y="8626"/>
                </a:cubicBezTo>
                <a:cubicBezTo>
                  <a:pt x="17053" y="8374"/>
                  <a:pt x="17337" y="8374"/>
                  <a:pt x="17586" y="8374"/>
                </a:cubicBezTo>
                <a:cubicBezTo>
                  <a:pt x="18083" y="8374"/>
                  <a:pt x="18580" y="8877"/>
                  <a:pt x="18580" y="9380"/>
                </a:cubicBezTo>
                <a:cubicBezTo>
                  <a:pt x="18580" y="9632"/>
                  <a:pt x="18332" y="10171"/>
                  <a:pt x="18083" y="10171"/>
                </a:cubicBezTo>
                <a:cubicBezTo>
                  <a:pt x="12292" y="14232"/>
                  <a:pt x="12292" y="14232"/>
                  <a:pt x="12292" y="14232"/>
                </a:cubicBezTo>
                <a:cubicBezTo>
                  <a:pt x="12292" y="14484"/>
                  <a:pt x="12043" y="14484"/>
                  <a:pt x="11795" y="14484"/>
                </a:cubicBezTo>
                <a:cubicBezTo>
                  <a:pt x="11546" y="14484"/>
                  <a:pt x="11297" y="14484"/>
                  <a:pt x="11297" y="14232"/>
                </a:cubicBezTo>
                <a:cubicBezTo>
                  <a:pt x="6786" y="11177"/>
                  <a:pt x="6786" y="11177"/>
                  <a:pt x="6786" y="11177"/>
                </a:cubicBezTo>
                <a:cubicBezTo>
                  <a:pt x="4761" y="12687"/>
                  <a:pt x="4761" y="12687"/>
                  <a:pt x="4761" y="12687"/>
                </a:cubicBezTo>
                <a:cubicBezTo>
                  <a:pt x="4512" y="12687"/>
                  <a:pt x="4263" y="12687"/>
                  <a:pt x="4014" y="12687"/>
                </a:cubicBezTo>
                <a:cubicBezTo>
                  <a:pt x="3517" y="12687"/>
                  <a:pt x="3020" y="12435"/>
                  <a:pt x="3020" y="11681"/>
                </a:cubicBezTo>
                <a:cubicBezTo>
                  <a:pt x="3020" y="11429"/>
                  <a:pt x="3268" y="11177"/>
                  <a:pt x="3517" y="10926"/>
                </a:cubicBezTo>
                <a:close/>
              </a:path>
            </a:pathLst>
          </a:custGeom>
          <a:solidFill>
            <a:srgbClr val="1AA3AA">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3"/>
            </p:custDataLst>
          </p:nvPr>
        </p:nvSpPr>
        <p:spPr>
          <a:xfrm>
            <a:off x="1214120" y="3844925"/>
            <a:ext cx="2052320" cy="1946910"/>
          </a:xfrm>
          <a:prstGeom prst="rect">
            <a:avLst/>
          </a:prstGeom>
          <a:noFill/>
        </p:spPr>
        <p:txBody>
          <a:bodyPr wrap="square" lIns="90000" tIns="0" rIns="90000" bIns="46800" anchor="t" anchorCtr="1"/>
          <a:p>
            <a:pPr algn="just">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资产是指企业过去的交易或事项形成的、由企业拥有或控制的、预期会给企业带来经济利益的资源。</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4"/>
            </p:custDataLst>
          </p:nvPr>
        </p:nvSpPr>
        <p:spPr>
          <a:xfrm>
            <a:off x="1214120" y="3429635"/>
            <a:ext cx="2062480" cy="412115"/>
          </a:xfrm>
          <a:prstGeom prst="rect">
            <a:avLst/>
          </a:prstGeom>
          <a:noFill/>
        </p:spPr>
        <p:txBody>
          <a:bodyPr wrap="square" lIns="90000" tIns="46800" rIns="90000" bIns="0" anchor="b" anchorCtr="1">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1. 资产的概念</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泪滴形 17"/>
          <p:cNvSpPr/>
          <p:nvPr>
            <p:custDataLst>
              <p:tags r:id="rId15"/>
            </p:custDataLst>
          </p:nvPr>
        </p:nvSpPr>
        <p:spPr>
          <a:xfrm>
            <a:off x="1769293" y="1865273"/>
            <a:ext cx="1182998" cy="1198730"/>
          </a:xfrm>
          <a:prstGeom prst="teardrop">
            <a:avLst/>
          </a:prstGeom>
          <a:solidFill>
            <a:srgbClr val="1F74AD"/>
          </a:solidFill>
          <a:ln w="12700" cap="flat" cmpd="sng" algn="ctr">
            <a:noFill/>
            <a:prstDash val="solid"/>
            <a:miter lim="800000"/>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9" name="直接连接符 18"/>
          <p:cNvCxnSpPr/>
          <p:nvPr>
            <p:custDataLst>
              <p:tags r:id="rId16"/>
            </p:custDataLst>
          </p:nvPr>
        </p:nvCxnSpPr>
        <p:spPr>
          <a:xfrm>
            <a:off x="2371255" y="3056011"/>
            <a:ext cx="0" cy="357245"/>
          </a:xfrm>
          <a:prstGeom prst="line">
            <a:avLst/>
          </a:prstGeom>
          <a:noFill/>
          <a:ln w="12700" cap="flat" cmpd="sng" algn="ctr">
            <a:solidFill>
              <a:srgbClr val="1F74AD">
                <a:lumMod val="100000"/>
              </a:srgbClr>
            </a:solidFill>
            <a:prstDash val="solid"/>
            <a:miter lim="800000"/>
            <a:headEnd type="none" w="med" len="med"/>
            <a:tailEnd type="none" w="med" len="med"/>
          </a:ln>
          <a:effectLst/>
        </p:spPr>
      </p:cxnSp>
      <p:sp>
        <p:nvSpPr>
          <p:cNvPr id="20" name="椭圆 19"/>
          <p:cNvSpPr/>
          <p:nvPr>
            <p:custDataLst>
              <p:tags r:id="rId17"/>
            </p:custDataLst>
          </p:nvPr>
        </p:nvSpPr>
        <p:spPr>
          <a:xfrm>
            <a:off x="1983669" y="2070473"/>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1" name="任意多边形 17"/>
          <p:cNvSpPr/>
          <p:nvPr>
            <p:custDataLst>
              <p:tags r:id="rId18"/>
            </p:custDataLst>
          </p:nvPr>
        </p:nvSpPr>
        <p:spPr bwMode="auto">
          <a:xfrm>
            <a:off x="2211312" y="2301143"/>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96" y="7511"/>
                </a:moveTo>
                <a:cubicBezTo>
                  <a:pt x="12456" y="14725"/>
                  <a:pt x="12456" y="14725"/>
                  <a:pt x="12456" y="14725"/>
                </a:cubicBezTo>
                <a:cubicBezTo>
                  <a:pt x="12204" y="14725"/>
                  <a:pt x="11952" y="15022"/>
                  <a:pt x="11700" y="15022"/>
                </a:cubicBezTo>
                <a:cubicBezTo>
                  <a:pt x="11700" y="15022"/>
                  <a:pt x="11448" y="14725"/>
                  <a:pt x="11196" y="14725"/>
                </a:cubicBezTo>
                <a:cubicBezTo>
                  <a:pt x="6588" y="11118"/>
                  <a:pt x="6588" y="11118"/>
                  <a:pt x="6588" y="11118"/>
                </a:cubicBezTo>
                <a:cubicBezTo>
                  <a:pt x="2016" y="14386"/>
                  <a:pt x="2016" y="14386"/>
                  <a:pt x="2016" y="14386"/>
                </a:cubicBezTo>
                <a:cubicBezTo>
                  <a:pt x="2016" y="19181"/>
                  <a:pt x="2016" y="19181"/>
                  <a:pt x="2016" y="19181"/>
                </a:cubicBezTo>
                <a:cubicBezTo>
                  <a:pt x="20592" y="19181"/>
                  <a:pt x="20592" y="19181"/>
                  <a:pt x="20592" y="19181"/>
                </a:cubicBezTo>
                <a:cubicBezTo>
                  <a:pt x="21096" y="19181"/>
                  <a:pt x="21600" y="19818"/>
                  <a:pt x="21600" y="20412"/>
                </a:cubicBezTo>
                <a:cubicBezTo>
                  <a:pt x="21600" y="21303"/>
                  <a:pt x="21096" y="21600"/>
                  <a:pt x="20592" y="21600"/>
                </a:cubicBezTo>
                <a:cubicBezTo>
                  <a:pt x="1008" y="21600"/>
                  <a:pt x="1008" y="21600"/>
                  <a:pt x="1008" y="21600"/>
                </a:cubicBezTo>
                <a:cubicBezTo>
                  <a:pt x="252" y="21600"/>
                  <a:pt x="0" y="21303"/>
                  <a:pt x="0" y="20412"/>
                </a:cubicBezTo>
                <a:cubicBezTo>
                  <a:pt x="0" y="1188"/>
                  <a:pt x="0" y="1188"/>
                  <a:pt x="0" y="1188"/>
                </a:cubicBezTo>
                <a:cubicBezTo>
                  <a:pt x="0" y="594"/>
                  <a:pt x="252" y="0"/>
                  <a:pt x="1008" y="0"/>
                </a:cubicBezTo>
                <a:cubicBezTo>
                  <a:pt x="1512" y="0"/>
                  <a:pt x="2016" y="594"/>
                  <a:pt x="2016" y="1188"/>
                </a:cubicBezTo>
                <a:cubicBezTo>
                  <a:pt x="2016" y="11712"/>
                  <a:pt x="2016" y="11712"/>
                  <a:pt x="2016" y="11712"/>
                </a:cubicBezTo>
                <a:cubicBezTo>
                  <a:pt x="6084" y="8699"/>
                  <a:pt x="6084" y="8699"/>
                  <a:pt x="6084" y="8699"/>
                </a:cubicBezTo>
                <a:cubicBezTo>
                  <a:pt x="6336" y="8699"/>
                  <a:pt x="6588" y="8402"/>
                  <a:pt x="6588" y="8402"/>
                </a:cubicBezTo>
                <a:cubicBezTo>
                  <a:pt x="6876" y="8402"/>
                  <a:pt x="7128" y="8699"/>
                  <a:pt x="7380" y="8699"/>
                </a:cubicBezTo>
                <a:cubicBezTo>
                  <a:pt x="11700" y="12306"/>
                  <a:pt x="11700" y="12306"/>
                  <a:pt x="11700" y="12306"/>
                </a:cubicBezTo>
                <a:cubicBezTo>
                  <a:pt x="20088" y="5389"/>
                  <a:pt x="20088" y="5389"/>
                  <a:pt x="20088" y="5389"/>
                </a:cubicBezTo>
                <a:cubicBezTo>
                  <a:pt x="20088" y="5389"/>
                  <a:pt x="20340" y="5389"/>
                  <a:pt x="20592" y="5389"/>
                </a:cubicBezTo>
                <a:cubicBezTo>
                  <a:pt x="21096" y="5389"/>
                  <a:pt x="21600" y="5686"/>
                  <a:pt x="21600" y="6620"/>
                </a:cubicBezTo>
                <a:cubicBezTo>
                  <a:pt x="21600" y="6917"/>
                  <a:pt x="21348" y="7214"/>
                  <a:pt x="21096" y="7511"/>
                </a:cubicBezTo>
              </a:path>
            </a:pathLst>
          </a:custGeom>
          <a:solidFill>
            <a:srgbClr val="1F74AD"/>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9"/>
            </p:custDataLst>
          </p:nvPr>
        </p:nvSpPr>
        <p:spPr>
          <a:xfrm>
            <a:off x="3519170" y="3844925"/>
            <a:ext cx="2580005" cy="1802765"/>
          </a:xfrm>
          <a:prstGeom prst="rect">
            <a:avLst/>
          </a:prstGeom>
          <a:noFill/>
        </p:spPr>
        <p:txBody>
          <a:bodyPr wrap="square" lIns="90000" tIns="0" rIns="90000" bIns="46800" anchor="t" anchorCtr="1"/>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（1）资产是由企业过去的交易或事项形成的。</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（2）资产是企业拥有或控制的资源。</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（3）资产预期会给企业带来经济利益。</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20"/>
            </p:custDataLst>
          </p:nvPr>
        </p:nvSpPr>
        <p:spPr>
          <a:xfrm>
            <a:off x="3705005" y="3429816"/>
            <a:ext cx="2293970" cy="412092"/>
          </a:xfrm>
          <a:prstGeom prst="rect">
            <a:avLst/>
          </a:prstGeom>
          <a:noFill/>
        </p:spPr>
        <p:txBody>
          <a:bodyPr wrap="square" lIns="90000" tIns="46800" rIns="90000" bIns="0" anchor="b" anchorCtr="1">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2. 资产的特点</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泪滴形 22"/>
          <p:cNvSpPr/>
          <p:nvPr>
            <p:custDataLst>
              <p:tags r:id="rId21"/>
            </p:custDataLst>
          </p:nvPr>
        </p:nvSpPr>
        <p:spPr>
          <a:xfrm>
            <a:off x="4260491" y="1865586"/>
            <a:ext cx="1182998" cy="1198730"/>
          </a:xfrm>
          <a:prstGeom prst="teardrop">
            <a:avLst/>
          </a:prstGeom>
          <a:solidFill>
            <a:srgbClr val="3498DB">
              <a:lumMod val="100000"/>
            </a:srgbClr>
          </a:solidFill>
          <a:ln w="12700" cap="flat" cmpd="sng" algn="ctr">
            <a:noFill/>
            <a:prstDash val="solid"/>
            <a:miter lim="800000"/>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4" name="直接连接符 23"/>
          <p:cNvCxnSpPr/>
          <p:nvPr>
            <p:custDataLst>
              <p:tags r:id="rId22"/>
            </p:custDataLst>
          </p:nvPr>
        </p:nvCxnSpPr>
        <p:spPr>
          <a:xfrm>
            <a:off x="4823472" y="3054233"/>
            <a:ext cx="0" cy="357245"/>
          </a:xfrm>
          <a:prstGeom prst="line">
            <a:avLst/>
          </a:prstGeom>
          <a:noFill/>
          <a:ln w="12700" cap="flat" cmpd="sng" algn="ctr">
            <a:solidFill>
              <a:srgbClr val="3498DB">
                <a:lumMod val="100000"/>
              </a:srgbClr>
            </a:solidFill>
            <a:prstDash val="solid"/>
            <a:miter lim="800000"/>
            <a:headEnd type="none" w="med" len="med"/>
            <a:tailEnd type="none" w="med" len="med"/>
          </a:ln>
          <a:effectLst/>
        </p:spPr>
      </p:cxnSp>
      <p:sp>
        <p:nvSpPr>
          <p:cNvPr id="26" name="椭圆 25"/>
          <p:cNvSpPr/>
          <p:nvPr>
            <p:custDataLst>
              <p:tags r:id="rId23"/>
            </p:custDataLst>
          </p:nvPr>
        </p:nvSpPr>
        <p:spPr>
          <a:xfrm>
            <a:off x="4453033" y="2070786"/>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7" name="任意多边形 13"/>
          <p:cNvSpPr/>
          <p:nvPr>
            <p:custDataLst>
              <p:tags r:id="rId24"/>
            </p:custDataLst>
          </p:nvPr>
        </p:nvSpPr>
        <p:spPr bwMode="auto">
          <a:xfrm>
            <a:off x="4680675" y="2301456"/>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32" y="9632"/>
                </a:moveTo>
                <a:cubicBezTo>
                  <a:pt x="11932" y="0"/>
                  <a:pt x="11932" y="0"/>
                  <a:pt x="11932" y="0"/>
                </a:cubicBezTo>
                <a:cubicBezTo>
                  <a:pt x="17287" y="0"/>
                  <a:pt x="21600" y="4313"/>
                  <a:pt x="21600" y="9632"/>
                </a:cubicBezTo>
                <a:lnTo>
                  <a:pt x="11932" y="9632"/>
                </a:lnTo>
                <a:close/>
                <a:moveTo>
                  <a:pt x="9919" y="21600"/>
                </a:moveTo>
                <a:cubicBezTo>
                  <a:pt x="4313" y="21600"/>
                  <a:pt x="0" y="17251"/>
                  <a:pt x="0" y="11681"/>
                </a:cubicBezTo>
                <a:cubicBezTo>
                  <a:pt x="0" y="6325"/>
                  <a:pt x="4313" y="2013"/>
                  <a:pt x="9919" y="2013"/>
                </a:cubicBezTo>
                <a:cubicBezTo>
                  <a:pt x="9919" y="11681"/>
                  <a:pt x="9919" y="11681"/>
                  <a:pt x="9919" y="11681"/>
                </a:cubicBezTo>
                <a:cubicBezTo>
                  <a:pt x="19551" y="11681"/>
                  <a:pt x="19551" y="11681"/>
                  <a:pt x="19551" y="11681"/>
                </a:cubicBezTo>
                <a:cubicBezTo>
                  <a:pt x="19551" y="17251"/>
                  <a:pt x="15239" y="21600"/>
                  <a:pt x="9919" y="21600"/>
                </a:cubicBezTo>
                <a:close/>
              </a:path>
            </a:pathLst>
          </a:custGeom>
          <a:solidFill>
            <a:srgbClr val="3498DB">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087120"/>
            <a:ext cx="263334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（二）负债</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18643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一、会计要素</a:t>
            </a:r>
            <a:endParaRPr lang="zh-CN" altLang="en-US" sz="2600" dirty="0">
              <a:latin typeface="黑体" panose="02010609060101010101" charset="-122"/>
              <a:ea typeface="黑体" panose="02010609060101010101" charset="-122"/>
            </a:endParaRPr>
          </a:p>
        </p:txBody>
      </p:sp>
      <p:sp>
        <p:nvSpPr>
          <p:cNvPr id="2" name="文本框 1"/>
          <p:cNvSpPr txBox="1"/>
          <p:nvPr>
            <p:custDataLst>
              <p:tags r:id="rId1"/>
            </p:custDataLst>
          </p:nvPr>
        </p:nvSpPr>
        <p:spPr>
          <a:xfrm>
            <a:off x="1906905" y="3831702"/>
            <a:ext cx="2331317" cy="1701537"/>
          </a:xfrm>
          <a:prstGeom prst="rect">
            <a:avLst/>
          </a:prstGeom>
          <a:noFill/>
        </p:spPr>
        <p:txBody>
          <a:bodyPr wrap="square" tIns="0" rtlCol="0">
            <a:normAutofit lnSpcReduction="20000"/>
          </a:bodyPr>
          <a:p>
            <a:pPr algn="l">
              <a:lnSpc>
                <a:spcPct val="120000"/>
              </a:lnSpc>
            </a:pPr>
            <a:r>
              <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负债是指企业过去的交易或事项形成的、预期会导致经济利益流出企业的现时义务。</a:t>
            </a:r>
            <a:endPar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2"/>
            </p:custDataLst>
          </p:nvPr>
        </p:nvSpPr>
        <p:spPr>
          <a:xfrm>
            <a:off x="4292600" y="3859530"/>
            <a:ext cx="2386330" cy="2509520"/>
          </a:xfrm>
          <a:prstGeom prst="rect">
            <a:avLst/>
          </a:prstGeom>
          <a:noFill/>
        </p:spPr>
        <p:txBody>
          <a:bodyPr wrap="square" tIns="0" rtlCol="0"/>
          <a:p>
            <a:pPr algn="l">
              <a:lnSpc>
                <a:spcPct val="120000"/>
              </a:lnSpc>
            </a:pPr>
            <a:r>
              <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（1）负债是企业负担的现时义务。</a:t>
            </a:r>
            <a:endPar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（2）负债是企业过去交易或事项形成的。</a:t>
            </a:r>
            <a:endPar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（3）负债会导致经济利益流出企业。</a:t>
            </a:r>
            <a:endPar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（4）负债须有确切的债权人和到期日。</a:t>
            </a:r>
            <a:endPar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3"/>
            </p:custDataLst>
          </p:nvPr>
        </p:nvSpPr>
        <p:spPr>
          <a:xfrm>
            <a:off x="6706870" y="3859530"/>
            <a:ext cx="2176145" cy="2016760"/>
          </a:xfrm>
          <a:prstGeom prst="rect">
            <a:avLst/>
          </a:prstGeom>
          <a:noFill/>
        </p:spPr>
        <p:txBody>
          <a:bodyPr wrap="square" tIns="0" rtlCol="0"/>
          <a:p>
            <a:pPr algn="l">
              <a:lnSpc>
                <a:spcPct val="120000"/>
              </a:lnSpc>
            </a:pPr>
            <a:r>
              <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根据《企业会计准则——基本准则》的规定，符合负债定义的义务，在同时满足以下条件时，确认为负债。</a:t>
            </a:r>
            <a:endPar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custDataLst>
              <p:tags r:id="rId4"/>
            </p:custDataLst>
          </p:nvPr>
        </p:nvSpPr>
        <p:spPr>
          <a:xfrm>
            <a:off x="8973185" y="3859530"/>
            <a:ext cx="2630170" cy="2016760"/>
          </a:xfrm>
          <a:prstGeom prst="rect">
            <a:avLst/>
          </a:prstGeom>
          <a:noFill/>
        </p:spPr>
        <p:txBody>
          <a:bodyPr wrap="square" tIns="0" rtlCol="0"/>
          <a:p>
            <a:pPr algn="just">
              <a:lnSpc>
                <a:spcPct val="120000"/>
              </a:lnSpc>
            </a:pPr>
            <a:r>
              <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负债按照其流动性（即偿还期限的长短），可以分为流动负债和非流动负债。流动负债是指预计在一年或超过一年的一个营业周期内清偿的债务。</a:t>
            </a:r>
            <a:endParaRPr lang="zh-CN" altLang="en-US" sz="16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31" name="泪滴形 7"/>
          <p:cNvSpPr/>
          <p:nvPr>
            <p:custDataLst>
              <p:tags r:id="rId5"/>
            </p:custDataLst>
          </p:nvPr>
        </p:nvSpPr>
        <p:spPr>
          <a:xfrm rot="8100000">
            <a:off x="2337054" y="1631883"/>
            <a:ext cx="1446306" cy="1446307"/>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cap="flat" cmpd="sng" algn="ctr">
            <a:solidFill>
              <a:srgbClr val="1F74AD"/>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泪滴形 7"/>
          <p:cNvSpPr/>
          <p:nvPr>
            <p:custDataLst>
              <p:tags r:id="rId6"/>
            </p:custDataLst>
          </p:nvPr>
        </p:nvSpPr>
        <p:spPr>
          <a:xfrm rot="8100000">
            <a:off x="4696955" y="1631883"/>
            <a:ext cx="1446306" cy="1446307"/>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cap="flat" cmpd="sng" algn="ctr">
            <a:solidFill>
              <a:srgbClr val="3498DB">
                <a:lumMod val="60000"/>
                <a:lumOff val="40000"/>
              </a:srgbClr>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3" name="泪滴形 7"/>
          <p:cNvSpPr/>
          <p:nvPr>
            <p:custDataLst>
              <p:tags r:id="rId7"/>
            </p:custDataLst>
          </p:nvPr>
        </p:nvSpPr>
        <p:spPr>
          <a:xfrm rot="8100000">
            <a:off x="7056855" y="1631883"/>
            <a:ext cx="1446306" cy="1446307"/>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cap="flat" cmpd="sng" algn="ctr">
            <a:solidFill>
              <a:srgbClr val="1AA3AA">
                <a:lumMod val="60000"/>
                <a:lumOff val="40000"/>
              </a:srgbClr>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泪滴形 7"/>
          <p:cNvSpPr/>
          <p:nvPr>
            <p:custDataLst>
              <p:tags r:id="rId8"/>
            </p:custDataLst>
          </p:nvPr>
        </p:nvSpPr>
        <p:spPr>
          <a:xfrm rot="8100000">
            <a:off x="9416756" y="1631883"/>
            <a:ext cx="1446306" cy="1446307"/>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cap="flat" cmpd="sng" algn="ctr">
            <a:solidFill>
              <a:srgbClr val="69A35B">
                <a:lumMod val="60000"/>
                <a:lumOff val="40000"/>
              </a:srgbClr>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KSO_Shape"/>
          <p:cNvSpPr/>
          <p:nvPr>
            <p:custDataLst>
              <p:tags r:id="rId9"/>
            </p:custDataLst>
          </p:nvPr>
        </p:nvSpPr>
        <p:spPr>
          <a:xfrm>
            <a:off x="2707932" y="2009941"/>
            <a:ext cx="690188" cy="690188"/>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1F74AD"/>
          </a:solidFill>
          <a:ln w="28575" cap="flat" cmpd="sng" algn="ctr">
            <a:noFill/>
            <a:prstDash val="solid"/>
            <a:miter lim="800000"/>
          </a:ln>
          <a:effectLst/>
        </p:spPr>
        <p:txBody>
          <a:bodyPr anchor="ctr">
            <a:normAutofit/>
          </a:bodyPr>
          <a:p>
            <a:pPr algn="ctr" eaLnBrk="1" hangingPunct="1">
              <a:lnSpc>
                <a:spcPct val="120000"/>
              </a:lnSpc>
            </a:pPr>
            <a:endParaRPr 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 name="KSO_Shape"/>
          <p:cNvSpPr/>
          <p:nvPr>
            <p:custDataLst>
              <p:tags r:id="rId10"/>
            </p:custDataLst>
          </p:nvPr>
        </p:nvSpPr>
        <p:spPr>
          <a:xfrm flipH="1">
            <a:off x="5074411" y="2046795"/>
            <a:ext cx="870326" cy="616481"/>
          </a:xfrm>
          <a:custGeom>
            <a:avLst/>
            <a:gdLst/>
            <a:ahLst/>
            <a:cxnLst/>
            <a:rect l="l" t="t" r="r" b="b"/>
            <a:pathLst>
              <a:path w="1211637" h="857258">
                <a:moveTo>
                  <a:pt x="937021" y="713258"/>
                </a:moveTo>
                <a:cubicBezTo>
                  <a:pt x="976786" y="713258"/>
                  <a:pt x="1009021" y="745493"/>
                  <a:pt x="1009021" y="785258"/>
                </a:cubicBezTo>
                <a:cubicBezTo>
                  <a:pt x="1009021" y="825023"/>
                  <a:pt x="976786" y="857258"/>
                  <a:pt x="937021" y="857258"/>
                </a:cubicBezTo>
                <a:cubicBezTo>
                  <a:pt x="897256" y="857258"/>
                  <a:pt x="865021" y="825023"/>
                  <a:pt x="865021" y="785258"/>
                </a:cubicBezTo>
                <a:cubicBezTo>
                  <a:pt x="865021" y="745493"/>
                  <a:pt x="897256" y="713258"/>
                  <a:pt x="937021" y="713258"/>
                </a:cubicBezTo>
                <a:close/>
                <a:moveTo>
                  <a:pt x="568554" y="713258"/>
                </a:moveTo>
                <a:cubicBezTo>
                  <a:pt x="608319" y="713258"/>
                  <a:pt x="640554" y="745493"/>
                  <a:pt x="640554" y="785258"/>
                </a:cubicBezTo>
                <a:cubicBezTo>
                  <a:pt x="640554" y="825023"/>
                  <a:pt x="608319" y="857258"/>
                  <a:pt x="568554" y="857258"/>
                </a:cubicBezTo>
                <a:cubicBezTo>
                  <a:pt x="528789" y="857258"/>
                  <a:pt x="496554" y="825023"/>
                  <a:pt x="496554" y="785258"/>
                </a:cubicBezTo>
                <a:cubicBezTo>
                  <a:pt x="496554" y="745493"/>
                  <a:pt x="528789" y="713258"/>
                  <a:pt x="568554" y="713258"/>
                </a:cubicBezTo>
                <a:close/>
                <a:moveTo>
                  <a:pt x="238524" y="0"/>
                </a:moveTo>
                <a:lnTo>
                  <a:pt x="287824" y="4511"/>
                </a:lnTo>
                <a:lnTo>
                  <a:pt x="288000" y="4511"/>
                </a:lnTo>
                <a:lnTo>
                  <a:pt x="288001" y="4528"/>
                </a:lnTo>
                <a:lnTo>
                  <a:pt x="308028" y="6360"/>
                </a:lnTo>
                <a:lnTo>
                  <a:pt x="374622" y="197367"/>
                </a:lnTo>
                <a:lnTo>
                  <a:pt x="1211637" y="197367"/>
                </a:lnTo>
                <a:lnTo>
                  <a:pt x="1050402" y="681918"/>
                </a:lnTo>
                <a:lnTo>
                  <a:pt x="472773" y="681918"/>
                </a:lnTo>
                <a:lnTo>
                  <a:pt x="399476" y="461644"/>
                </a:lnTo>
                <a:lnTo>
                  <a:pt x="257414" y="54181"/>
                </a:lnTo>
                <a:lnTo>
                  <a:pt x="1" y="54181"/>
                </a:lnTo>
                <a:lnTo>
                  <a:pt x="0" y="4511"/>
                </a:lnTo>
                <a:lnTo>
                  <a:pt x="240097" y="4511"/>
                </a:lnTo>
                <a:close/>
              </a:path>
            </a:pathLst>
          </a:custGeom>
          <a:solidFill>
            <a:srgbClr val="3498DB"/>
          </a:solidFill>
          <a:ln w="12700" cap="flat" cmpd="sng" algn="ctr">
            <a:noFill/>
            <a:prstDash val="solid"/>
            <a:miter lim="800000"/>
          </a:ln>
          <a:effectLst/>
        </p:spPr>
        <p:txBody>
          <a:bodyPr anchor="ctr">
            <a:normAutofit/>
          </a:bodyPr>
          <a:p>
            <a:pPr algn="ctr" eaLnBrk="1" hangingPunct="1">
              <a:lnSpc>
                <a:spcPct val="12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7" name="KSO_Shape"/>
          <p:cNvSpPr/>
          <p:nvPr>
            <p:custDataLst>
              <p:tags r:id="rId11"/>
            </p:custDataLst>
          </p:nvPr>
        </p:nvSpPr>
        <p:spPr>
          <a:xfrm>
            <a:off x="7495067" y="1970789"/>
            <a:ext cx="600048" cy="757956"/>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1AA3AA"/>
          </a:solidFill>
          <a:ln w="12700" cap="flat" cmpd="sng" algn="ctr">
            <a:noFill/>
            <a:prstDash val="solid"/>
            <a:miter lim="800000"/>
          </a:ln>
          <a:effectLst/>
        </p:spPr>
        <p:txBody>
          <a:bodyPr anchor="ctr">
            <a:normAutofit/>
            <a:scene3d>
              <a:camera prst="orthographicFront"/>
              <a:lightRig rig="threePt" dir="t"/>
            </a:scene3d>
            <a:sp3d>
              <a:contourClr>
                <a:srgbClr val="FFFFFF"/>
              </a:contourClr>
            </a:sp3d>
          </a:bodyPr>
          <a:p>
            <a:pPr algn="ctr" eaLnBrk="1" hangingPunct="1">
              <a:lnSpc>
                <a:spcPct val="12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8" name="KSO_Shape"/>
          <p:cNvSpPr/>
          <p:nvPr>
            <p:custDataLst>
              <p:tags r:id="rId12"/>
            </p:custDataLst>
          </p:nvPr>
        </p:nvSpPr>
        <p:spPr bwMode="auto">
          <a:xfrm>
            <a:off x="9872867" y="2009941"/>
            <a:ext cx="533468" cy="609679"/>
          </a:xfrm>
          <a:custGeom>
            <a:avLst/>
            <a:gdLst>
              <a:gd name="T0" fmla="*/ 1660822 w 1166813"/>
              <a:gd name="T1" fmla="*/ 1807306 h 1333500"/>
              <a:gd name="T2" fmla="*/ 1630932 w 1166813"/>
              <a:gd name="T3" fmla="*/ 1859560 h 1333500"/>
              <a:gd name="T4" fmla="*/ 1582125 w 1166813"/>
              <a:gd name="T5" fmla="*/ 1894019 h 1333500"/>
              <a:gd name="T6" fmla="*/ 902607 w 1166813"/>
              <a:gd name="T7" fmla="*/ 1905000 h 1333500"/>
              <a:gd name="T8" fmla="*/ 110801 w 1166813"/>
              <a:gd name="T9" fmla="*/ 1902350 h 1333500"/>
              <a:gd name="T10" fmla="*/ 55969 w 1166813"/>
              <a:gd name="T11" fmla="*/ 1877357 h 1333500"/>
              <a:gd name="T12" fmla="*/ 17017 w 1166813"/>
              <a:gd name="T13" fmla="*/ 1832297 h 1333500"/>
              <a:gd name="T14" fmla="*/ 379 w 1166813"/>
              <a:gd name="T15" fmla="*/ 1772847 h 1333500"/>
              <a:gd name="T16" fmla="*/ 1133001 w 1166813"/>
              <a:gd name="T17" fmla="*/ 152044 h 1333500"/>
              <a:gd name="T18" fmla="*/ 1044880 w 1166813"/>
              <a:gd name="T19" fmla="*/ 202349 h 1333500"/>
              <a:gd name="T20" fmla="*/ 981720 w 1166813"/>
              <a:gd name="T21" fmla="*/ 275723 h 1333500"/>
              <a:gd name="T22" fmla="*/ 937092 w 1166813"/>
              <a:gd name="T23" fmla="*/ 375951 h 1333500"/>
              <a:gd name="T24" fmla="*/ 932554 w 1166813"/>
              <a:gd name="T25" fmla="*/ 436467 h 1333500"/>
              <a:gd name="T26" fmla="*/ 981342 w 1166813"/>
              <a:gd name="T27" fmla="*/ 442896 h 1333500"/>
              <a:gd name="T28" fmla="*/ 1122790 w 1166813"/>
              <a:gd name="T29" fmla="*/ 399023 h 1333500"/>
              <a:gd name="T30" fmla="*/ 1231712 w 1166813"/>
              <a:gd name="T31" fmla="*/ 314301 h 1333500"/>
              <a:gd name="T32" fmla="*/ 1272181 w 1166813"/>
              <a:gd name="T33" fmla="*/ 236010 h 1333500"/>
              <a:gd name="T34" fmla="*/ 1272559 w 1166813"/>
              <a:gd name="T35" fmla="*/ 184571 h 1333500"/>
              <a:gd name="T36" fmla="*/ 1246841 w 1166813"/>
              <a:gd name="T37" fmla="*/ 153557 h 1333500"/>
              <a:gd name="T38" fmla="*/ 470336 w 1166813"/>
              <a:gd name="T39" fmla="*/ 141454 h 1333500"/>
              <a:gd name="T40" fmla="*/ 413984 w 1166813"/>
              <a:gd name="T41" fmla="*/ 155827 h 1333500"/>
              <a:gd name="T42" fmla="*/ 391291 w 1166813"/>
              <a:gd name="T43" fmla="*/ 188354 h 1333500"/>
              <a:gd name="T44" fmla="*/ 394696 w 1166813"/>
              <a:gd name="T45" fmla="*/ 243953 h 1333500"/>
              <a:gd name="T46" fmla="*/ 440836 w 1166813"/>
              <a:gd name="T47" fmla="*/ 323379 h 1333500"/>
              <a:gd name="T48" fmla="*/ 557701 w 1166813"/>
              <a:gd name="T49" fmla="*/ 406966 h 1333500"/>
              <a:gd name="T50" fmla="*/ 690451 w 1166813"/>
              <a:gd name="T51" fmla="*/ 443274 h 1333500"/>
              <a:gd name="T52" fmla="*/ 733565 w 1166813"/>
              <a:gd name="T53" fmla="*/ 434954 h 1333500"/>
              <a:gd name="T54" fmla="*/ 723354 w 1166813"/>
              <a:gd name="T55" fmla="*/ 361201 h 1333500"/>
              <a:gd name="T56" fmla="*/ 677214 w 1166813"/>
              <a:gd name="T57" fmla="*/ 267780 h 1333500"/>
              <a:gd name="T58" fmla="*/ 610650 w 1166813"/>
              <a:gd name="T59" fmla="*/ 194784 h 1333500"/>
              <a:gd name="T60" fmla="*/ 521393 w 1166813"/>
              <a:gd name="T61" fmla="*/ 149019 h 1333500"/>
              <a:gd name="T62" fmla="*/ 502861 w 1166813"/>
              <a:gd name="T63" fmla="*/ 1513 h 1333500"/>
              <a:gd name="T64" fmla="*/ 649604 w 1166813"/>
              <a:gd name="T65" fmla="*/ 50681 h 1333500"/>
              <a:gd name="T66" fmla="*/ 770630 w 1166813"/>
              <a:gd name="T67" fmla="*/ 155827 h 1333500"/>
              <a:gd name="T68" fmla="*/ 846322 w 1166813"/>
              <a:gd name="T69" fmla="*/ 226554 h 1333500"/>
              <a:gd name="T70" fmla="*/ 939361 w 1166813"/>
              <a:gd name="T71" fmla="*/ 106280 h 1333500"/>
              <a:gd name="T72" fmla="*/ 1079297 w 1166813"/>
              <a:gd name="T73" fmla="*/ 20803 h 1333500"/>
              <a:gd name="T74" fmla="*/ 1216962 w 1166813"/>
              <a:gd name="T75" fmla="*/ 757 h 1333500"/>
              <a:gd name="T76" fmla="*/ 1311514 w 1166813"/>
              <a:gd name="T77" fmla="*/ 27231 h 1333500"/>
              <a:gd name="T78" fmla="*/ 1386777 w 1166813"/>
              <a:gd name="T79" fmla="*/ 96824 h 1333500"/>
              <a:gd name="T80" fmla="*/ 1417411 w 1166813"/>
              <a:gd name="T81" fmla="*/ 202726 h 1333500"/>
              <a:gd name="T82" fmla="*/ 1392449 w 1166813"/>
              <a:gd name="T83" fmla="*/ 320731 h 1333500"/>
              <a:gd name="T84" fmla="*/ 1314539 w 1166813"/>
              <a:gd name="T85" fmla="*/ 433819 h 1333500"/>
              <a:gd name="T86" fmla="*/ 1229065 w 1166813"/>
              <a:gd name="T87" fmla="*/ 501520 h 1333500"/>
              <a:gd name="T88" fmla="*/ 1562451 w 1166813"/>
              <a:gd name="T89" fmla="*/ 519346 h 1333500"/>
              <a:gd name="T90" fmla="*/ 1616176 w 1166813"/>
              <a:gd name="T91" fmla="*/ 546593 h 1333500"/>
              <a:gd name="T92" fmla="*/ 1653255 w 1166813"/>
              <a:gd name="T93" fmla="*/ 593897 h 1333500"/>
              <a:gd name="T94" fmla="*/ 1666875 w 1166813"/>
              <a:gd name="T95" fmla="*/ 654067 h 1333500"/>
              <a:gd name="T96" fmla="*/ 862208 w 1166813"/>
              <a:gd name="T97" fmla="*/ 561280 h 1333500"/>
              <a:gd name="T98" fmla="*/ 809207 w 1166813"/>
              <a:gd name="T99" fmla="*/ 557119 h 1333500"/>
              <a:gd name="T100" fmla="*/ 0 w 1166813"/>
              <a:gd name="T101" fmla="*/ 654067 h 1333500"/>
              <a:gd name="T102" fmla="*/ 13991 w 1166813"/>
              <a:gd name="T103" fmla="*/ 593897 h 1333500"/>
              <a:gd name="T104" fmla="*/ 50674 w 1166813"/>
              <a:gd name="T105" fmla="*/ 546593 h 1333500"/>
              <a:gd name="T106" fmla="*/ 104373 w 1166813"/>
              <a:gd name="T107" fmla="*/ 519346 h 1333500"/>
              <a:gd name="T108" fmla="*/ 435163 w 1166813"/>
              <a:gd name="T109" fmla="*/ 501520 h 1333500"/>
              <a:gd name="T110" fmla="*/ 349688 w 1166813"/>
              <a:gd name="T111" fmla="*/ 433819 h 1333500"/>
              <a:gd name="T112" fmla="*/ 272157 w 1166813"/>
              <a:gd name="T113" fmla="*/ 320731 h 1333500"/>
              <a:gd name="T114" fmla="*/ 247196 w 1166813"/>
              <a:gd name="T115" fmla="*/ 202726 h 1333500"/>
              <a:gd name="T116" fmla="*/ 277451 w 1166813"/>
              <a:gd name="T117" fmla="*/ 96824 h 1333500"/>
              <a:gd name="T118" fmla="*/ 352714 w 1166813"/>
              <a:gd name="T119" fmla="*/ 27231 h 1333500"/>
              <a:gd name="T120" fmla="*/ 447266 w 1166813"/>
              <a:gd name="T121" fmla="*/ 757 h 13335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66813" h="1333500">
                <a:moveTo>
                  <a:pt x="631825" y="895350"/>
                </a:moveTo>
                <a:lnTo>
                  <a:pt x="1166813" y="895350"/>
                </a:lnTo>
                <a:lnTo>
                  <a:pt x="1166813" y="1236222"/>
                </a:lnTo>
                <a:lnTo>
                  <a:pt x="1166813" y="1240993"/>
                </a:lnTo>
                <a:lnTo>
                  <a:pt x="1166283" y="1246294"/>
                </a:lnTo>
                <a:lnTo>
                  <a:pt x="1165754" y="1251065"/>
                </a:lnTo>
                <a:lnTo>
                  <a:pt x="1164959" y="1255571"/>
                </a:lnTo>
                <a:lnTo>
                  <a:pt x="1163900" y="1260343"/>
                </a:lnTo>
                <a:lnTo>
                  <a:pt x="1162576" y="1265114"/>
                </a:lnTo>
                <a:lnTo>
                  <a:pt x="1160987" y="1269620"/>
                </a:lnTo>
                <a:lnTo>
                  <a:pt x="1159397" y="1273861"/>
                </a:lnTo>
                <a:lnTo>
                  <a:pt x="1157279" y="1278102"/>
                </a:lnTo>
                <a:lnTo>
                  <a:pt x="1155160" y="1282608"/>
                </a:lnTo>
                <a:lnTo>
                  <a:pt x="1152776" y="1286584"/>
                </a:lnTo>
                <a:lnTo>
                  <a:pt x="1150128" y="1290560"/>
                </a:lnTo>
                <a:lnTo>
                  <a:pt x="1147479" y="1294271"/>
                </a:lnTo>
                <a:lnTo>
                  <a:pt x="1144566" y="1297982"/>
                </a:lnTo>
                <a:lnTo>
                  <a:pt x="1141653" y="1301692"/>
                </a:lnTo>
                <a:lnTo>
                  <a:pt x="1138475" y="1305138"/>
                </a:lnTo>
                <a:lnTo>
                  <a:pt x="1135032" y="1308319"/>
                </a:lnTo>
                <a:lnTo>
                  <a:pt x="1131324" y="1311235"/>
                </a:lnTo>
                <a:lnTo>
                  <a:pt x="1127616" y="1314150"/>
                </a:lnTo>
                <a:lnTo>
                  <a:pt x="1123908" y="1316801"/>
                </a:lnTo>
                <a:lnTo>
                  <a:pt x="1120200" y="1319452"/>
                </a:lnTo>
                <a:lnTo>
                  <a:pt x="1115698" y="1321837"/>
                </a:lnTo>
                <a:lnTo>
                  <a:pt x="1111725" y="1323958"/>
                </a:lnTo>
                <a:lnTo>
                  <a:pt x="1107488" y="1325813"/>
                </a:lnTo>
                <a:lnTo>
                  <a:pt x="1102985" y="1327669"/>
                </a:lnTo>
                <a:lnTo>
                  <a:pt x="1098483" y="1329259"/>
                </a:lnTo>
                <a:lnTo>
                  <a:pt x="1093716" y="1330319"/>
                </a:lnTo>
                <a:lnTo>
                  <a:pt x="1089213" y="1331645"/>
                </a:lnTo>
                <a:lnTo>
                  <a:pt x="1084446" y="1332440"/>
                </a:lnTo>
                <a:lnTo>
                  <a:pt x="1079679" y="1332970"/>
                </a:lnTo>
                <a:lnTo>
                  <a:pt x="1074647" y="1333235"/>
                </a:lnTo>
                <a:lnTo>
                  <a:pt x="1069615" y="1333500"/>
                </a:lnTo>
                <a:lnTo>
                  <a:pt x="631825" y="1333500"/>
                </a:lnTo>
                <a:lnTo>
                  <a:pt x="631825" y="895350"/>
                </a:lnTo>
                <a:close/>
                <a:moveTo>
                  <a:pt x="0" y="895350"/>
                </a:moveTo>
                <a:lnTo>
                  <a:pt x="534988" y="895350"/>
                </a:lnTo>
                <a:lnTo>
                  <a:pt x="534988" y="1333500"/>
                </a:lnTo>
                <a:lnTo>
                  <a:pt x="97150" y="1333500"/>
                </a:lnTo>
                <a:lnTo>
                  <a:pt x="92385" y="1333235"/>
                </a:lnTo>
                <a:lnTo>
                  <a:pt x="87356" y="1332970"/>
                </a:lnTo>
                <a:lnTo>
                  <a:pt x="82326" y="1332440"/>
                </a:lnTo>
                <a:lnTo>
                  <a:pt x="77561" y="1331645"/>
                </a:lnTo>
                <a:lnTo>
                  <a:pt x="73061" y="1330319"/>
                </a:lnTo>
                <a:lnTo>
                  <a:pt x="68561" y="1329259"/>
                </a:lnTo>
                <a:lnTo>
                  <a:pt x="63796" y="1327669"/>
                </a:lnTo>
                <a:lnTo>
                  <a:pt x="59561" y="1325813"/>
                </a:lnTo>
                <a:lnTo>
                  <a:pt x="55325" y="1323958"/>
                </a:lnTo>
                <a:lnTo>
                  <a:pt x="51090" y="1321837"/>
                </a:lnTo>
                <a:lnTo>
                  <a:pt x="47119" y="1319452"/>
                </a:lnTo>
                <a:lnTo>
                  <a:pt x="42884" y="1316801"/>
                </a:lnTo>
                <a:lnTo>
                  <a:pt x="39178" y="1314150"/>
                </a:lnTo>
                <a:lnTo>
                  <a:pt x="35472" y="1311235"/>
                </a:lnTo>
                <a:lnTo>
                  <a:pt x="32030" y="1308319"/>
                </a:lnTo>
                <a:lnTo>
                  <a:pt x="28589" y="1305138"/>
                </a:lnTo>
                <a:lnTo>
                  <a:pt x="25148" y="1301692"/>
                </a:lnTo>
                <a:lnTo>
                  <a:pt x="22236" y="1297982"/>
                </a:lnTo>
                <a:lnTo>
                  <a:pt x="19324" y="1294271"/>
                </a:lnTo>
                <a:lnTo>
                  <a:pt x="16677" y="1290560"/>
                </a:lnTo>
                <a:lnTo>
                  <a:pt x="14294" y="1286584"/>
                </a:lnTo>
                <a:lnTo>
                  <a:pt x="11912" y="1282608"/>
                </a:lnTo>
                <a:lnTo>
                  <a:pt x="9794" y="1278102"/>
                </a:lnTo>
                <a:lnTo>
                  <a:pt x="7677" y="1273861"/>
                </a:lnTo>
                <a:lnTo>
                  <a:pt x="5824" y="1269620"/>
                </a:lnTo>
                <a:lnTo>
                  <a:pt x="4235" y="1265114"/>
                </a:lnTo>
                <a:lnTo>
                  <a:pt x="3176" y="1260343"/>
                </a:lnTo>
                <a:lnTo>
                  <a:pt x="1853" y="1255571"/>
                </a:lnTo>
                <a:lnTo>
                  <a:pt x="1059" y="1251065"/>
                </a:lnTo>
                <a:lnTo>
                  <a:pt x="529" y="1246294"/>
                </a:lnTo>
                <a:lnTo>
                  <a:pt x="265" y="1240993"/>
                </a:lnTo>
                <a:lnTo>
                  <a:pt x="0" y="1236222"/>
                </a:lnTo>
                <a:lnTo>
                  <a:pt x="0" y="895350"/>
                </a:lnTo>
                <a:close/>
                <a:moveTo>
                  <a:pt x="835990" y="99018"/>
                </a:moveTo>
                <a:lnTo>
                  <a:pt x="828842" y="99283"/>
                </a:lnTo>
                <a:lnTo>
                  <a:pt x="821958" y="99812"/>
                </a:lnTo>
                <a:lnTo>
                  <a:pt x="814810" y="100871"/>
                </a:lnTo>
                <a:lnTo>
                  <a:pt x="807398" y="102460"/>
                </a:lnTo>
                <a:lnTo>
                  <a:pt x="800250" y="104313"/>
                </a:lnTo>
                <a:lnTo>
                  <a:pt x="793101" y="106431"/>
                </a:lnTo>
                <a:lnTo>
                  <a:pt x="785953" y="109079"/>
                </a:lnTo>
                <a:lnTo>
                  <a:pt x="778805" y="111991"/>
                </a:lnTo>
                <a:lnTo>
                  <a:pt x="771657" y="115168"/>
                </a:lnTo>
                <a:lnTo>
                  <a:pt x="764774" y="118610"/>
                </a:lnTo>
                <a:lnTo>
                  <a:pt x="757626" y="122846"/>
                </a:lnTo>
                <a:lnTo>
                  <a:pt x="751007" y="127082"/>
                </a:lnTo>
                <a:lnTo>
                  <a:pt x="744389" y="131583"/>
                </a:lnTo>
                <a:lnTo>
                  <a:pt x="737505" y="136349"/>
                </a:lnTo>
                <a:lnTo>
                  <a:pt x="731416" y="141644"/>
                </a:lnTo>
                <a:lnTo>
                  <a:pt x="725327" y="147204"/>
                </a:lnTo>
                <a:lnTo>
                  <a:pt x="719503" y="152499"/>
                </a:lnTo>
                <a:lnTo>
                  <a:pt x="714473" y="157794"/>
                </a:lnTo>
                <a:lnTo>
                  <a:pt x="709443" y="163618"/>
                </a:lnTo>
                <a:lnTo>
                  <a:pt x="704413" y="169178"/>
                </a:lnTo>
                <a:lnTo>
                  <a:pt x="699647" y="175003"/>
                </a:lnTo>
                <a:lnTo>
                  <a:pt x="695411" y="181092"/>
                </a:lnTo>
                <a:lnTo>
                  <a:pt x="691175" y="187181"/>
                </a:lnTo>
                <a:lnTo>
                  <a:pt x="687204" y="193006"/>
                </a:lnTo>
                <a:lnTo>
                  <a:pt x="683498" y="199360"/>
                </a:lnTo>
                <a:lnTo>
                  <a:pt x="679791" y="205449"/>
                </a:lnTo>
                <a:lnTo>
                  <a:pt x="676615" y="211274"/>
                </a:lnTo>
                <a:lnTo>
                  <a:pt x="673438" y="217628"/>
                </a:lnTo>
                <a:lnTo>
                  <a:pt x="670525" y="223453"/>
                </a:lnTo>
                <a:lnTo>
                  <a:pt x="667878" y="229277"/>
                </a:lnTo>
                <a:lnTo>
                  <a:pt x="663113" y="241191"/>
                </a:lnTo>
                <a:lnTo>
                  <a:pt x="659142" y="252576"/>
                </a:lnTo>
                <a:lnTo>
                  <a:pt x="655965" y="263166"/>
                </a:lnTo>
                <a:lnTo>
                  <a:pt x="653847" y="273227"/>
                </a:lnTo>
                <a:lnTo>
                  <a:pt x="652258" y="282228"/>
                </a:lnTo>
                <a:lnTo>
                  <a:pt x="651729" y="286464"/>
                </a:lnTo>
                <a:lnTo>
                  <a:pt x="651464" y="290436"/>
                </a:lnTo>
                <a:lnTo>
                  <a:pt x="651464" y="294142"/>
                </a:lnTo>
                <a:lnTo>
                  <a:pt x="651464" y="297584"/>
                </a:lnTo>
                <a:lnTo>
                  <a:pt x="651729" y="300496"/>
                </a:lnTo>
                <a:lnTo>
                  <a:pt x="652258" y="303144"/>
                </a:lnTo>
                <a:lnTo>
                  <a:pt x="652788" y="305527"/>
                </a:lnTo>
                <a:lnTo>
                  <a:pt x="653582" y="307645"/>
                </a:lnTo>
                <a:lnTo>
                  <a:pt x="655700" y="307909"/>
                </a:lnTo>
                <a:lnTo>
                  <a:pt x="659936" y="309233"/>
                </a:lnTo>
                <a:lnTo>
                  <a:pt x="663113" y="309498"/>
                </a:lnTo>
                <a:lnTo>
                  <a:pt x="667084" y="310027"/>
                </a:lnTo>
                <a:lnTo>
                  <a:pt x="671584" y="310292"/>
                </a:lnTo>
                <a:lnTo>
                  <a:pt x="676879" y="310557"/>
                </a:lnTo>
                <a:lnTo>
                  <a:pt x="681645" y="310292"/>
                </a:lnTo>
                <a:lnTo>
                  <a:pt x="686940" y="310027"/>
                </a:lnTo>
                <a:lnTo>
                  <a:pt x="697000" y="308968"/>
                </a:lnTo>
                <a:lnTo>
                  <a:pt x="707854" y="307115"/>
                </a:lnTo>
                <a:lnTo>
                  <a:pt x="718709" y="304732"/>
                </a:lnTo>
                <a:lnTo>
                  <a:pt x="729828" y="302085"/>
                </a:lnTo>
                <a:lnTo>
                  <a:pt x="741212" y="298378"/>
                </a:lnTo>
                <a:lnTo>
                  <a:pt x="752331" y="294407"/>
                </a:lnTo>
                <a:lnTo>
                  <a:pt x="763715" y="290171"/>
                </a:lnTo>
                <a:lnTo>
                  <a:pt x="774834" y="284876"/>
                </a:lnTo>
                <a:lnTo>
                  <a:pt x="785953" y="279316"/>
                </a:lnTo>
                <a:lnTo>
                  <a:pt x="796808" y="273756"/>
                </a:lnTo>
                <a:lnTo>
                  <a:pt x="807133" y="267137"/>
                </a:lnTo>
                <a:lnTo>
                  <a:pt x="817193" y="260783"/>
                </a:lnTo>
                <a:lnTo>
                  <a:pt x="826724" y="253900"/>
                </a:lnTo>
                <a:lnTo>
                  <a:pt x="835990" y="246486"/>
                </a:lnTo>
                <a:lnTo>
                  <a:pt x="844462" y="239073"/>
                </a:lnTo>
                <a:lnTo>
                  <a:pt x="850815" y="232454"/>
                </a:lnTo>
                <a:lnTo>
                  <a:pt x="856905" y="226365"/>
                </a:lnTo>
                <a:lnTo>
                  <a:pt x="862199" y="220011"/>
                </a:lnTo>
                <a:lnTo>
                  <a:pt x="866965" y="213392"/>
                </a:lnTo>
                <a:lnTo>
                  <a:pt x="871730" y="207303"/>
                </a:lnTo>
                <a:lnTo>
                  <a:pt x="875437" y="200949"/>
                </a:lnTo>
                <a:lnTo>
                  <a:pt x="878878" y="194595"/>
                </a:lnTo>
                <a:lnTo>
                  <a:pt x="882055" y="188505"/>
                </a:lnTo>
                <a:lnTo>
                  <a:pt x="884703" y="182416"/>
                </a:lnTo>
                <a:lnTo>
                  <a:pt x="886820" y="176326"/>
                </a:lnTo>
                <a:lnTo>
                  <a:pt x="888674" y="170767"/>
                </a:lnTo>
                <a:lnTo>
                  <a:pt x="890527" y="165207"/>
                </a:lnTo>
                <a:lnTo>
                  <a:pt x="891586" y="159912"/>
                </a:lnTo>
                <a:lnTo>
                  <a:pt x="892380" y="154617"/>
                </a:lnTo>
                <a:lnTo>
                  <a:pt x="892645" y="149851"/>
                </a:lnTo>
                <a:lnTo>
                  <a:pt x="892910" y="145350"/>
                </a:lnTo>
                <a:lnTo>
                  <a:pt x="892910" y="141644"/>
                </a:lnTo>
                <a:lnTo>
                  <a:pt x="892645" y="137937"/>
                </a:lnTo>
                <a:lnTo>
                  <a:pt x="892115" y="134760"/>
                </a:lnTo>
                <a:lnTo>
                  <a:pt x="891586" y="131848"/>
                </a:lnTo>
                <a:lnTo>
                  <a:pt x="890792" y="129200"/>
                </a:lnTo>
                <a:lnTo>
                  <a:pt x="889997" y="126817"/>
                </a:lnTo>
                <a:lnTo>
                  <a:pt x="887879" y="122581"/>
                </a:lnTo>
                <a:lnTo>
                  <a:pt x="885761" y="119140"/>
                </a:lnTo>
                <a:lnTo>
                  <a:pt x="883908" y="116492"/>
                </a:lnTo>
                <a:lnTo>
                  <a:pt x="882055" y="114639"/>
                </a:lnTo>
                <a:lnTo>
                  <a:pt x="880731" y="113315"/>
                </a:lnTo>
                <a:lnTo>
                  <a:pt x="878349" y="111197"/>
                </a:lnTo>
                <a:lnTo>
                  <a:pt x="875701" y="109079"/>
                </a:lnTo>
                <a:lnTo>
                  <a:pt x="872789" y="107490"/>
                </a:lnTo>
                <a:lnTo>
                  <a:pt x="869612" y="105902"/>
                </a:lnTo>
                <a:lnTo>
                  <a:pt x="866700" y="104578"/>
                </a:lnTo>
                <a:lnTo>
                  <a:pt x="863788" y="103519"/>
                </a:lnTo>
                <a:lnTo>
                  <a:pt x="857699" y="101401"/>
                </a:lnTo>
                <a:lnTo>
                  <a:pt x="851345" y="100342"/>
                </a:lnTo>
                <a:lnTo>
                  <a:pt x="845785" y="99548"/>
                </a:lnTo>
                <a:lnTo>
                  <a:pt x="840490" y="99283"/>
                </a:lnTo>
                <a:lnTo>
                  <a:pt x="835990" y="99018"/>
                </a:lnTo>
                <a:close/>
                <a:moveTo>
                  <a:pt x="329235" y="99018"/>
                </a:moveTo>
                <a:lnTo>
                  <a:pt x="324470" y="99283"/>
                </a:lnTo>
                <a:lnTo>
                  <a:pt x="319175" y="99548"/>
                </a:lnTo>
                <a:lnTo>
                  <a:pt x="313615" y="100342"/>
                </a:lnTo>
                <a:lnTo>
                  <a:pt x="307262" y="101401"/>
                </a:lnTo>
                <a:lnTo>
                  <a:pt x="301437" y="103519"/>
                </a:lnTo>
                <a:lnTo>
                  <a:pt x="298260" y="104578"/>
                </a:lnTo>
                <a:lnTo>
                  <a:pt x="295348" y="105902"/>
                </a:lnTo>
                <a:lnTo>
                  <a:pt x="292436" y="107490"/>
                </a:lnTo>
                <a:lnTo>
                  <a:pt x="289789" y="109079"/>
                </a:lnTo>
                <a:lnTo>
                  <a:pt x="286876" y="111197"/>
                </a:lnTo>
                <a:lnTo>
                  <a:pt x="284229" y="113315"/>
                </a:lnTo>
                <a:lnTo>
                  <a:pt x="282905" y="114639"/>
                </a:lnTo>
                <a:lnTo>
                  <a:pt x="281052" y="116492"/>
                </a:lnTo>
                <a:lnTo>
                  <a:pt x="279199" y="118875"/>
                </a:lnTo>
                <a:lnTo>
                  <a:pt x="277346" y="122581"/>
                </a:lnTo>
                <a:lnTo>
                  <a:pt x="275492" y="126817"/>
                </a:lnTo>
                <a:lnTo>
                  <a:pt x="274433" y="129200"/>
                </a:lnTo>
                <a:lnTo>
                  <a:pt x="273904" y="131848"/>
                </a:lnTo>
                <a:lnTo>
                  <a:pt x="273110" y="134760"/>
                </a:lnTo>
                <a:lnTo>
                  <a:pt x="272845" y="137937"/>
                </a:lnTo>
                <a:lnTo>
                  <a:pt x="272580" y="141644"/>
                </a:lnTo>
                <a:lnTo>
                  <a:pt x="272315" y="145350"/>
                </a:lnTo>
                <a:lnTo>
                  <a:pt x="272580" y="149851"/>
                </a:lnTo>
                <a:lnTo>
                  <a:pt x="273110" y="154617"/>
                </a:lnTo>
                <a:lnTo>
                  <a:pt x="273904" y="159912"/>
                </a:lnTo>
                <a:lnTo>
                  <a:pt x="274963" y="165207"/>
                </a:lnTo>
                <a:lnTo>
                  <a:pt x="276287" y="170767"/>
                </a:lnTo>
                <a:lnTo>
                  <a:pt x="278140" y="176326"/>
                </a:lnTo>
                <a:lnTo>
                  <a:pt x="280522" y="182416"/>
                </a:lnTo>
                <a:lnTo>
                  <a:pt x="283170" y="188505"/>
                </a:lnTo>
                <a:lnTo>
                  <a:pt x="286082" y="194595"/>
                </a:lnTo>
                <a:lnTo>
                  <a:pt x="289789" y="200949"/>
                </a:lnTo>
                <a:lnTo>
                  <a:pt x="293760" y="207303"/>
                </a:lnTo>
                <a:lnTo>
                  <a:pt x="297996" y="213392"/>
                </a:lnTo>
                <a:lnTo>
                  <a:pt x="303026" y="220011"/>
                </a:lnTo>
                <a:lnTo>
                  <a:pt x="308585" y="226365"/>
                </a:lnTo>
                <a:lnTo>
                  <a:pt x="314410" y="232454"/>
                </a:lnTo>
                <a:lnTo>
                  <a:pt x="320763" y="239073"/>
                </a:lnTo>
                <a:lnTo>
                  <a:pt x="329235" y="246486"/>
                </a:lnTo>
                <a:lnTo>
                  <a:pt x="338236" y="253900"/>
                </a:lnTo>
                <a:lnTo>
                  <a:pt x="348032" y="260783"/>
                </a:lnTo>
                <a:lnTo>
                  <a:pt x="358092" y="267137"/>
                </a:lnTo>
                <a:lnTo>
                  <a:pt x="368682" y="273756"/>
                </a:lnTo>
                <a:lnTo>
                  <a:pt x="379272" y="279316"/>
                </a:lnTo>
                <a:lnTo>
                  <a:pt x="390391" y="284876"/>
                </a:lnTo>
                <a:lnTo>
                  <a:pt x="401245" y="290171"/>
                </a:lnTo>
                <a:lnTo>
                  <a:pt x="412629" y="294407"/>
                </a:lnTo>
                <a:lnTo>
                  <a:pt x="424013" y="298378"/>
                </a:lnTo>
                <a:lnTo>
                  <a:pt x="435132" y="302085"/>
                </a:lnTo>
                <a:lnTo>
                  <a:pt x="446252" y="304732"/>
                </a:lnTo>
                <a:lnTo>
                  <a:pt x="457106" y="307115"/>
                </a:lnTo>
                <a:lnTo>
                  <a:pt x="467960" y="308968"/>
                </a:lnTo>
                <a:lnTo>
                  <a:pt x="478285" y="310027"/>
                </a:lnTo>
                <a:lnTo>
                  <a:pt x="483316" y="310292"/>
                </a:lnTo>
                <a:lnTo>
                  <a:pt x="488081" y="310557"/>
                </a:lnTo>
                <a:lnTo>
                  <a:pt x="494435" y="310292"/>
                </a:lnTo>
                <a:lnTo>
                  <a:pt x="499730" y="309763"/>
                </a:lnTo>
                <a:lnTo>
                  <a:pt x="503966" y="309233"/>
                </a:lnTo>
                <a:lnTo>
                  <a:pt x="507407" y="308174"/>
                </a:lnTo>
                <a:lnTo>
                  <a:pt x="509790" y="307380"/>
                </a:lnTo>
                <a:lnTo>
                  <a:pt x="511643" y="306850"/>
                </a:lnTo>
                <a:lnTo>
                  <a:pt x="512967" y="306056"/>
                </a:lnTo>
                <a:lnTo>
                  <a:pt x="513496" y="304468"/>
                </a:lnTo>
                <a:lnTo>
                  <a:pt x="514026" y="302350"/>
                </a:lnTo>
                <a:lnTo>
                  <a:pt x="514820" y="299702"/>
                </a:lnTo>
                <a:lnTo>
                  <a:pt x="514820" y="297054"/>
                </a:lnTo>
                <a:lnTo>
                  <a:pt x="514820" y="293877"/>
                </a:lnTo>
                <a:lnTo>
                  <a:pt x="514820" y="290171"/>
                </a:lnTo>
                <a:lnTo>
                  <a:pt x="513496" y="282228"/>
                </a:lnTo>
                <a:lnTo>
                  <a:pt x="511908" y="273491"/>
                </a:lnTo>
                <a:lnTo>
                  <a:pt x="509525" y="263431"/>
                </a:lnTo>
                <a:lnTo>
                  <a:pt x="506348" y="252841"/>
                </a:lnTo>
                <a:lnTo>
                  <a:pt x="502377" y="241721"/>
                </a:lnTo>
                <a:lnTo>
                  <a:pt x="497612" y="229807"/>
                </a:lnTo>
                <a:lnTo>
                  <a:pt x="494700" y="223982"/>
                </a:lnTo>
                <a:lnTo>
                  <a:pt x="491787" y="217893"/>
                </a:lnTo>
                <a:lnTo>
                  <a:pt x="488875" y="211804"/>
                </a:lnTo>
                <a:lnTo>
                  <a:pt x="485434" y="205714"/>
                </a:lnTo>
                <a:lnTo>
                  <a:pt x="481992" y="199625"/>
                </a:lnTo>
                <a:lnTo>
                  <a:pt x="478285" y="193271"/>
                </a:lnTo>
                <a:lnTo>
                  <a:pt x="474050" y="187446"/>
                </a:lnTo>
                <a:lnTo>
                  <a:pt x="469814" y="181357"/>
                </a:lnTo>
                <a:lnTo>
                  <a:pt x="465578" y="175267"/>
                </a:lnTo>
                <a:lnTo>
                  <a:pt x="460812" y="169443"/>
                </a:lnTo>
                <a:lnTo>
                  <a:pt x="455782" y="163618"/>
                </a:lnTo>
                <a:lnTo>
                  <a:pt x="450752" y="157794"/>
                </a:lnTo>
                <a:lnTo>
                  <a:pt x="445457" y="152499"/>
                </a:lnTo>
                <a:lnTo>
                  <a:pt x="439898" y="147204"/>
                </a:lnTo>
                <a:lnTo>
                  <a:pt x="433544" y="141644"/>
                </a:lnTo>
                <a:lnTo>
                  <a:pt x="427455" y="136349"/>
                </a:lnTo>
                <a:lnTo>
                  <a:pt x="421101" y="131583"/>
                </a:lnTo>
                <a:lnTo>
                  <a:pt x="414218" y="127082"/>
                </a:lnTo>
                <a:lnTo>
                  <a:pt x="407334" y="122846"/>
                </a:lnTo>
                <a:lnTo>
                  <a:pt x="400451" y="118610"/>
                </a:lnTo>
                <a:lnTo>
                  <a:pt x="393303" y="115168"/>
                </a:lnTo>
                <a:lnTo>
                  <a:pt x="386420" y="111991"/>
                </a:lnTo>
                <a:lnTo>
                  <a:pt x="379007" y="109079"/>
                </a:lnTo>
                <a:lnTo>
                  <a:pt x="372124" y="106431"/>
                </a:lnTo>
                <a:lnTo>
                  <a:pt x="364975" y="104313"/>
                </a:lnTo>
                <a:lnTo>
                  <a:pt x="357563" y="102460"/>
                </a:lnTo>
                <a:lnTo>
                  <a:pt x="350415" y="100871"/>
                </a:lnTo>
                <a:lnTo>
                  <a:pt x="343267" y="99812"/>
                </a:lnTo>
                <a:lnTo>
                  <a:pt x="336119" y="99283"/>
                </a:lnTo>
                <a:lnTo>
                  <a:pt x="329235" y="99018"/>
                </a:lnTo>
                <a:close/>
                <a:moveTo>
                  <a:pt x="321028" y="0"/>
                </a:moveTo>
                <a:lnTo>
                  <a:pt x="329235" y="0"/>
                </a:lnTo>
                <a:lnTo>
                  <a:pt x="340354" y="265"/>
                </a:lnTo>
                <a:lnTo>
                  <a:pt x="352003" y="1059"/>
                </a:lnTo>
                <a:lnTo>
                  <a:pt x="363122" y="2648"/>
                </a:lnTo>
                <a:lnTo>
                  <a:pt x="374771" y="4766"/>
                </a:lnTo>
                <a:lnTo>
                  <a:pt x="386420" y="7148"/>
                </a:lnTo>
                <a:lnTo>
                  <a:pt x="397804" y="10855"/>
                </a:lnTo>
                <a:lnTo>
                  <a:pt x="409452" y="14562"/>
                </a:lnTo>
                <a:lnTo>
                  <a:pt x="421101" y="18798"/>
                </a:lnTo>
                <a:lnTo>
                  <a:pt x="432485" y="23828"/>
                </a:lnTo>
                <a:lnTo>
                  <a:pt x="443869" y="29388"/>
                </a:lnTo>
                <a:lnTo>
                  <a:pt x="454723" y="35477"/>
                </a:lnTo>
                <a:lnTo>
                  <a:pt x="465843" y="42096"/>
                </a:lnTo>
                <a:lnTo>
                  <a:pt x="476432" y="49509"/>
                </a:lnTo>
                <a:lnTo>
                  <a:pt x="487287" y="57187"/>
                </a:lnTo>
                <a:lnTo>
                  <a:pt x="497612" y="65659"/>
                </a:lnTo>
                <a:lnTo>
                  <a:pt x="507407" y="74396"/>
                </a:lnTo>
                <a:lnTo>
                  <a:pt x="515879" y="82339"/>
                </a:lnTo>
                <a:lnTo>
                  <a:pt x="524086" y="91076"/>
                </a:lnTo>
                <a:lnTo>
                  <a:pt x="531764" y="99812"/>
                </a:lnTo>
                <a:lnTo>
                  <a:pt x="539441" y="109079"/>
                </a:lnTo>
                <a:lnTo>
                  <a:pt x="546589" y="118345"/>
                </a:lnTo>
                <a:lnTo>
                  <a:pt x="554002" y="128406"/>
                </a:lnTo>
                <a:lnTo>
                  <a:pt x="560356" y="138202"/>
                </a:lnTo>
                <a:lnTo>
                  <a:pt x="566710" y="148527"/>
                </a:lnTo>
                <a:lnTo>
                  <a:pt x="573064" y="158588"/>
                </a:lnTo>
                <a:lnTo>
                  <a:pt x="578623" y="169178"/>
                </a:lnTo>
                <a:lnTo>
                  <a:pt x="582510" y="177566"/>
                </a:lnTo>
                <a:lnTo>
                  <a:pt x="586602" y="169178"/>
                </a:lnTo>
                <a:lnTo>
                  <a:pt x="592426" y="158588"/>
                </a:lnTo>
                <a:lnTo>
                  <a:pt x="598251" y="148527"/>
                </a:lnTo>
                <a:lnTo>
                  <a:pt x="604604" y="138202"/>
                </a:lnTo>
                <a:lnTo>
                  <a:pt x="611488" y="128406"/>
                </a:lnTo>
                <a:lnTo>
                  <a:pt x="618371" y="118345"/>
                </a:lnTo>
                <a:lnTo>
                  <a:pt x="625519" y="109079"/>
                </a:lnTo>
                <a:lnTo>
                  <a:pt x="633197" y="99812"/>
                </a:lnTo>
                <a:lnTo>
                  <a:pt x="641139" y="91076"/>
                </a:lnTo>
                <a:lnTo>
                  <a:pt x="649346" y="82339"/>
                </a:lnTo>
                <a:lnTo>
                  <a:pt x="657553" y="74396"/>
                </a:lnTo>
                <a:lnTo>
                  <a:pt x="667613" y="65659"/>
                </a:lnTo>
                <a:lnTo>
                  <a:pt x="677938" y="57187"/>
                </a:lnTo>
                <a:lnTo>
                  <a:pt x="688528" y="49509"/>
                </a:lnTo>
                <a:lnTo>
                  <a:pt x="699118" y="42096"/>
                </a:lnTo>
                <a:lnTo>
                  <a:pt x="710237" y="35477"/>
                </a:lnTo>
                <a:lnTo>
                  <a:pt x="721356" y="29388"/>
                </a:lnTo>
                <a:lnTo>
                  <a:pt x="732475" y="23828"/>
                </a:lnTo>
                <a:lnTo>
                  <a:pt x="744124" y="18798"/>
                </a:lnTo>
                <a:lnTo>
                  <a:pt x="755508" y="14562"/>
                </a:lnTo>
                <a:lnTo>
                  <a:pt x="767157" y="10855"/>
                </a:lnTo>
                <a:lnTo>
                  <a:pt x="778805" y="7148"/>
                </a:lnTo>
                <a:lnTo>
                  <a:pt x="790189" y="4766"/>
                </a:lnTo>
                <a:lnTo>
                  <a:pt x="801838" y="2648"/>
                </a:lnTo>
                <a:lnTo>
                  <a:pt x="813222" y="1059"/>
                </a:lnTo>
                <a:lnTo>
                  <a:pt x="824606" y="265"/>
                </a:lnTo>
                <a:lnTo>
                  <a:pt x="835990" y="0"/>
                </a:lnTo>
                <a:lnTo>
                  <a:pt x="843932" y="0"/>
                </a:lnTo>
                <a:lnTo>
                  <a:pt x="851874" y="530"/>
                </a:lnTo>
                <a:lnTo>
                  <a:pt x="859817" y="1324"/>
                </a:lnTo>
                <a:lnTo>
                  <a:pt x="867494" y="2383"/>
                </a:lnTo>
                <a:lnTo>
                  <a:pt x="875437" y="3707"/>
                </a:lnTo>
                <a:lnTo>
                  <a:pt x="882585" y="5560"/>
                </a:lnTo>
                <a:lnTo>
                  <a:pt x="890262" y="7413"/>
                </a:lnTo>
                <a:lnTo>
                  <a:pt x="897410" y="10061"/>
                </a:lnTo>
                <a:lnTo>
                  <a:pt x="904293" y="12708"/>
                </a:lnTo>
                <a:lnTo>
                  <a:pt x="911442" y="15621"/>
                </a:lnTo>
                <a:lnTo>
                  <a:pt x="918060" y="19062"/>
                </a:lnTo>
                <a:lnTo>
                  <a:pt x="924414" y="22504"/>
                </a:lnTo>
                <a:lnTo>
                  <a:pt x="931033" y="26476"/>
                </a:lnTo>
                <a:lnTo>
                  <a:pt x="936857" y="30976"/>
                </a:lnTo>
                <a:lnTo>
                  <a:pt x="942681" y="35742"/>
                </a:lnTo>
                <a:lnTo>
                  <a:pt x="948506" y="40507"/>
                </a:lnTo>
                <a:lnTo>
                  <a:pt x="954859" y="47126"/>
                </a:lnTo>
                <a:lnTo>
                  <a:pt x="960419" y="53480"/>
                </a:lnTo>
                <a:lnTo>
                  <a:pt x="965979" y="60364"/>
                </a:lnTo>
                <a:lnTo>
                  <a:pt x="970744" y="67777"/>
                </a:lnTo>
                <a:lnTo>
                  <a:pt x="974980" y="74926"/>
                </a:lnTo>
                <a:lnTo>
                  <a:pt x="978951" y="82603"/>
                </a:lnTo>
                <a:lnTo>
                  <a:pt x="982128" y="90546"/>
                </a:lnTo>
                <a:lnTo>
                  <a:pt x="985305" y="98753"/>
                </a:lnTo>
                <a:lnTo>
                  <a:pt x="987423" y="107226"/>
                </a:lnTo>
                <a:lnTo>
                  <a:pt x="989276" y="115433"/>
                </a:lnTo>
                <a:lnTo>
                  <a:pt x="990864" y="124170"/>
                </a:lnTo>
                <a:lnTo>
                  <a:pt x="991659" y="132907"/>
                </a:lnTo>
                <a:lnTo>
                  <a:pt x="992188" y="141908"/>
                </a:lnTo>
                <a:lnTo>
                  <a:pt x="991923" y="150910"/>
                </a:lnTo>
                <a:lnTo>
                  <a:pt x="991394" y="160176"/>
                </a:lnTo>
                <a:lnTo>
                  <a:pt x="990600" y="169178"/>
                </a:lnTo>
                <a:lnTo>
                  <a:pt x="989011" y="178445"/>
                </a:lnTo>
                <a:lnTo>
                  <a:pt x="987158" y="187446"/>
                </a:lnTo>
                <a:lnTo>
                  <a:pt x="984775" y="196977"/>
                </a:lnTo>
                <a:lnTo>
                  <a:pt x="981598" y="206244"/>
                </a:lnTo>
                <a:lnTo>
                  <a:pt x="978422" y="215510"/>
                </a:lnTo>
                <a:lnTo>
                  <a:pt x="974715" y="224512"/>
                </a:lnTo>
                <a:lnTo>
                  <a:pt x="970479" y="234043"/>
                </a:lnTo>
                <a:lnTo>
                  <a:pt x="965979" y="243045"/>
                </a:lnTo>
                <a:lnTo>
                  <a:pt x="960419" y="251781"/>
                </a:lnTo>
                <a:lnTo>
                  <a:pt x="954859" y="261048"/>
                </a:lnTo>
                <a:lnTo>
                  <a:pt x="949035" y="269785"/>
                </a:lnTo>
                <a:lnTo>
                  <a:pt x="942416" y="278522"/>
                </a:lnTo>
                <a:lnTo>
                  <a:pt x="935533" y="286994"/>
                </a:lnTo>
                <a:lnTo>
                  <a:pt x="928385" y="295466"/>
                </a:lnTo>
                <a:lnTo>
                  <a:pt x="920178" y="303673"/>
                </a:lnTo>
                <a:lnTo>
                  <a:pt x="912236" y="311616"/>
                </a:lnTo>
                <a:lnTo>
                  <a:pt x="906147" y="316911"/>
                </a:lnTo>
                <a:lnTo>
                  <a:pt x="900058" y="321941"/>
                </a:lnTo>
                <a:lnTo>
                  <a:pt x="893969" y="326972"/>
                </a:lnTo>
                <a:lnTo>
                  <a:pt x="887350" y="332267"/>
                </a:lnTo>
                <a:lnTo>
                  <a:pt x="880996" y="337032"/>
                </a:lnTo>
                <a:lnTo>
                  <a:pt x="874378" y="341798"/>
                </a:lnTo>
                <a:lnTo>
                  <a:pt x="867229" y="346564"/>
                </a:lnTo>
                <a:lnTo>
                  <a:pt x="860346" y="351064"/>
                </a:lnTo>
                <a:lnTo>
                  <a:pt x="853463" y="355300"/>
                </a:lnTo>
                <a:lnTo>
                  <a:pt x="846050" y="359537"/>
                </a:lnTo>
                <a:lnTo>
                  <a:pt x="844507" y="360363"/>
                </a:lnTo>
                <a:lnTo>
                  <a:pt x="1069615" y="360363"/>
                </a:lnTo>
                <a:lnTo>
                  <a:pt x="1074647" y="360628"/>
                </a:lnTo>
                <a:lnTo>
                  <a:pt x="1079679" y="360893"/>
                </a:lnTo>
                <a:lnTo>
                  <a:pt x="1084446" y="361423"/>
                </a:lnTo>
                <a:lnTo>
                  <a:pt x="1089213" y="362217"/>
                </a:lnTo>
                <a:lnTo>
                  <a:pt x="1093716" y="363542"/>
                </a:lnTo>
                <a:lnTo>
                  <a:pt x="1098483" y="364866"/>
                </a:lnTo>
                <a:lnTo>
                  <a:pt x="1102985" y="366456"/>
                </a:lnTo>
                <a:lnTo>
                  <a:pt x="1107488" y="368310"/>
                </a:lnTo>
                <a:lnTo>
                  <a:pt x="1111725" y="370164"/>
                </a:lnTo>
                <a:lnTo>
                  <a:pt x="1115698" y="372284"/>
                </a:lnTo>
                <a:lnTo>
                  <a:pt x="1120200" y="374668"/>
                </a:lnTo>
                <a:lnTo>
                  <a:pt x="1123908" y="377052"/>
                </a:lnTo>
                <a:lnTo>
                  <a:pt x="1127616" y="379701"/>
                </a:lnTo>
                <a:lnTo>
                  <a:pt x="1131324" y="382615"/>
                </a:lnTo>
                <a:lnTo>
                  <a:pt x="1135032" y="385794"/>
                </a:lnTo>
                <a:lnTo>
                  <a:pt x="1138475" y="388973"/>
                </a:lnTo>
                <a:lnTo>
                  <a:pt x="1141653" y="392416"/>
                </a:lnTo>
                <a:lnTo>
                  <a:pt x="1144566" y="395860"/>
                </a:lnTo>
                <a:lnTo>
                  <a:pt x="1147479" y="399569"/>
                </a:lnTo>
                <a:lnTo>
                  <a:pt x="1150128" y="403542"/>
                </a:lnTo>
                <a:lnTo>
                  <a:pt x="1152776" y="407516"/>
                </a:lnTo>
                <a:lnTo>
                  <a:pt x="1155160" y="411489"/>
                </a:lnTo>
                <a:lnTo>
                  <a:pt x="1157279" y="415728"/>
                </a:lnTo>
                <a:lnTo>
                  <a:pt x="1159397" y="419966"/>
                </a:lnTo>
                <a:lnTo>
                  <a:pt x="1160987" y="424470"/>
                </a:lnTo>
                <a:lnTo>
                  <a:pt x="1162576" y="428973"/>
                </a:lnTo>
                <a:lnTo>
                  <a:pt x="1163900" y="433476"/>
                </a:lnTo>
                <a:lnTo>
                  <a:pt x="1164959" y="437980"/>
                </a:lnTo>
                <a:lnTo>
                  <a:pt x="1165754" y="443013"/>
                </a:lnTo>
                <a:lnTo>
                  <a:pt x="1166283" y="447781"/>
                </a:lnTo>
                <a:lnTo>
                  <a:pt x="1166813" y="452814"/>
                </a:lnTo>
                <a:lnTo>
                  <a:pt x="1166813" y="457847"/>
                </a:lnTo>
                <a:lnTo>
                  <a:pt x="1166813" y="798513"/>
                </a:lnTo>
                <a:lnTo>
                  <a:pt x="631825" y="798513"/>
                </a:lnTo>
                <a:lnTo>
                  <a:pt x="631825" y="404329"/>
                </a:lnTo>
                <a:lnTo>
                  <a:pt x="631608" y="404280"/>
                </a:lnTo>
                <a:lnTo>
                  <a:pt x="625519" y="402427"/>
                </a:lnTo>
                <a:lnTo>
                  <a:pt x="619695" y="400309"/>
                </a:lnTo>
                <a:lnTo>
                  <a:pt x="614135" y="398191"/>
                </a:lnTo>
                <a:lnTo>
                  <a:pt x="608840" y="395543"/>
                </a:lnTo>
                <a:lnTo>
                  <a:pt x="603546" y="392896"/>
                </a:lnTo>
                <a:lnTo>
                  <a:pt x="598515" y="389983"/>
                </a:lnTo>
                <a:lnTo>
                  <a:pt x="593750" y="386806"/>
                </a:lnTo>
                <a:lnTo>
                  <a:pt x="588985" y="383100"/>
                </a:lnTo>
                <a:lnTo>
                  <a:pt x="584749" y="379128"/>
                </a:lnTo>
                <a:lnTo>
                  <a:pt x="582480" y="377049"/>
                </a:lnTo>
                <a:lnTo>
                  <a:pt x="580212" y="379128"/>
                </a:lnTo>
                <a:lnTo>
                  <a:pt x="575976" y="383100"/>
                </a:lnTo>
                <a:lnTo>
                  <a:pt x="571475" y="386806"/>
                </a:lnTo>
                <a:lnTo>
                  <a:pt x="566445" y="389983"/>
                </a:lnTo>
                <a:lnTo>
                  <a:pt x="561415" y="392896"/>
                </a:lnTo>
                <a:lnTo>
                  <a:pt x="556385" y="395543"/>
                </a:lnTo>
                <a:lnTo>
                  <a:pt x="550825" y="398191"/>
                </a:lnTo>
                <a:lnTo>
                  <a:pt x="545265" y="400309"/>
                </a:lnTo>
                <a:lnTo>
                  <a:pt x="539706" y="402427"/>
                </a:lnTo>
                <a:lnTo>
                  <a:pt x="534988" y="403928"/>
                </a:lnTo>
                <a:lnTo>
                  <a:pt x="534988" y="798513"/>
                </a:lnTo>
                <a:lnTo>
                  <a:pt x="0" y="798513"/>
                </a:lnTo>
                <a:lnTo>
                  <a:pt x="0" y="457847"/>
                </a:lnTo>
                <a:lnTo>
                  <a:pt x="265" y="452814"/>
                </a:lnTo>
                <a:lnTo>
                  <a:pt x="529" y="447781"/>
                </a:lnTo>
                <a:lnTo>
                  <a:pt x="1059" y="443013"/>
                </a:lnTo>
                <a:lnTo>
                  <a:pt x="1853" y="437980"/>
                </a:lnTo>
                <a:lnTo>
                  <a:pt x="3176" y="433476"/>
                </a:lnTo>
                <a:lnTo>
                  <a:pt x="4235" y="428973"/>
                </a:lnTo>
                <a:lnTo>
                  <a:pt x="5824" y="424470"/>
                </a:lnTo>
                <a:lnTo>
                  <a:pt x="7677" y="419966"/>
                </a:lnTo>
                <a:lnTo>
                  <a:pt x="9794" y="415728"/>
                </a:lnTo>
                <a:lnTo>
                  <a:pt x="11912" y="411489"/>
                </a:lnTo>
                <a:lnTo>
                  <a:pt x="14294" y="407516"/>
                </a:lnTo>
                <a:lnTo>
                  <a:pt x="16677" y="403542"/>
                </a:lnTo>
                <a:lnTo>
                  <a:pt x="19324" y="399569"/>
                </a:lnTo>
                <a:lnTo>
                  <a:pt x="22236" y="395860"/>
                </a:lnTo>
                <a:lnTo>
                  <a:pt x="25148" y="392416"/>
                </a:lnTo>
                <a:lnTo>
                  <a:pt x="28589" y="388973"/>
                </a:lnTo>
                <a:lnTo>
                  <a:pt x="32030" y="385794"/>
                </a:lnTo>
                <a:lnTo>
                  <a:pt x="35472" y="382615"/>
                </a:lnTo>
                <a:lnTo>
                  <a:pt x="39178" y="379701"/>
                </a:lnTo>
                <a:lnTo>
                  <a:pt x="42884" y="377052"/>
                </a:lnTo>
                <a:lnTo>
                  <a:pt x="47119" y="374668"/>
                </a:lnTo>
                <a:lnTo>
                  <a:pt x="51090" y="372284"/>
                </a:lnTo>
                <a:lnTo>
                  <a:pt x="55325" y="370164"/>
                </a:lnTo>
                <a:lnTo>
                  <a:pt x="59561" y="368310"/>
                </a:lnTo>
                <a:lnTo>
                  <a:pt x="63796" y="366456"/>
                </a:lnTo>
                <a:lnTo>
                  <a:pt x="68561" y="364866"/>
                </a:lnTo>
                <a:lnTo>
                  <a:pt x="73061" y="363542"/>
                </a:lnTo>
                <a:lnTo>
                  <a:pt x="77561" y="362217"/>
                </a:lnTo>
                <a:lnTo>
                  <a:pt x="82326" y="361423"/>
                </a:lnTo>
                <a:lnTo>
                  <a:pt x="87356" y="360893"/>
                </a:lnTo>
                <a:lnTo>
                  <a:pt x="92385" y="360628"/>
                </a:lnTo>
                <a:lnTo>
                  <a:pt x="97150" y="360363"/>
                </a:lnTo>
                <a:lnTo>
                  <a:pt x="320663" y="360363"/>
                </a:lnTo>
                <a:lnTo>
                  <a:pt x="319175" y="359537"/>
                </a:lnTo>
                <a:lnTo>
                  <a:pt x="312027" y="355300"/>
                </a:lnTo>
                <a:lnTo>
                  <a:pt x="304614" y="351064"/>
                </a:lnTo>
                <a:lnTo>
                  <a:pt x="297731" y="346564"/>
                </a:lnTo>
                <a:lnTo>
                  <a:pt x="290847" y="341798"/>
                </a:lnTo>
                <a:lnTo>
                  <a:pt x="283964" y="337032"/>
                </a:lnTo>
                <a:lnTo>
                  <a:pt x="277610" y="332267"/>
                </a:lnTo>
                <a:lnTo>
                  <a:pt x="271256" y="326972"/>
                </a:lnTo>
                <a:lnTo>
                  <a:pt x="264903" y="321941"/>
                </a:lnTo>
                <a:lnTo>
                  <a:pt x="258814" y="316911"/>
                </a:lnTo>
                <a:lnTo>
                  <a:pt x="253254" y="311616"/>
                </a:lnTo>
                <a:lnTo>
                  <a:pt x="244782" y="303673"/>
                </a:lnTo>
                <a:lnTo>
                  <a:pt x="237105" y="295466"/>
                </a:lnTo>
                <a:lnTo>
                  <a:pt x="229427" y="286994"/>
                </a:lnTo>
                <a:lnTo>
                  <a:pt x="222809" y="278522"/>
                </a:lnTo>
                <a:lnTo>
                  <a:pt x="216190" y="269785"/>
                </a:lnTo>
                <a:lnTo>
                  <a:pt x="210101" y="261048"/>
                </a:lnTo>
                <a:lnTo>
                  <a:pt x="204541" y="251781"/>
                </a:lnTo>
                <a:lnTo>
                  <a:pt x="199511" y="243045"/>
                </a:lnTo>
                <a:lnTo>
                  <a:pt x="194481" y="234043"/>
                </a:lnTo>
                <a:lnTo>
                  <a:pt x="190510" y="224512"/>
                </a:lnTo>
                <a:lnTo>
                  <a:pt x="186539" y="215510"/>
                </a:lnTo>
                <a:lnTo>
                  <a:pt x="183362" y="206244"/>
                </a:lnTo>
                <a:lnTo>
                  <a:pt x="180450" y="196977"/>
                </a:lnTo>
                <a:lnTo>
                  <a:pt x="178067" y="187446"/>
                </a:lnTo>
                <a:lnTo>
                  <a:pt x="175949" y="178445"/>
                </a:lnTo>
                <a:lnTo>
                  <a:pt x="174625" y="169178"/>
                </a:lnTo>
                <a:lnTo>
                  <a:pt x="173566" y="160176"/>
                </a:lnTo>
                <a:lnTo>
                  <a:pt x="173037" y="150910"/>
                </a:lnTo>
                <a:lnTo>
                  <a:pt x="173037" y="141908"/>
                </a:lnTo>
                <a:lnTo>
                  <a:pt x="173302" y="132907"/>
                </a:lnTo>
                <a:lnTo>
                  <a:pt x="174361" y="124170"/>
                </a:lnTo>
                <a:lnTo>
                  <a:pt x="175684" y="115433"/>
                </a:lnTo>
                <a:lnTo>
                  <a:pt x="177802" y="107226"/>
                </a:lnTo>
                <a:lnTo>
                  <a:pt x="180185" y="98753"/>
                </a:lnTo>
                <a:lnTo>
                  <a:pt x="182832" y="90546"/>
                </a:lnTo>
                <a:lnTo>
                  <a:pt x="186274" y="82603"/>
                </a:lnTo>
                <a:lnTo>
                  <a:pt x="189980" y="74926"/>
                </a:lnTo>
                <a:lnTo>
                  <a:pt x="194216" y="67777"/>
                </a:lnTo>
                <a:lnTo>
                  <a:pt x="199246" y="60364"/>
                </a:lnTo>
                <a:lnTo>
                  <a:pt x="204541" y="53480"/>
                </a:lnTo>
                <a:lnTo>
                  <a:pt x="210101" y="47126"/>
                </a:lnTo>
                <a:lnTo>
                  <a:pt x="216719" y="40507"/>
                </a:lnTo>
                <a:lnTo>
                  <a:pt x="222279" y="35742"/>
                </a:lnTo>
                <a:lnTo>
                  <a:pt x="228103" y="30976"/>
                </a:lnTo>
                <a:lnTo>
                  <a:pt x="234457" y="26476"/>
                </a:lnTo>
                <a:lnTo>
                  <a:pt x="240546" y="22504"/>
                </a:lnTo>
                <a:lnTo>
                  <a:pt x="246900" y="19062"/>
                </a:lnTo>
                <a:lnTo>
                  <a:pt x="253783" y="15621"/>
                </a:lnTo>
                <a:lnTo>
                  <a:pt x="260667" y="12708"/>
                </a:lnTo>
                <a:lnTo>
                  <a:pt x="267550" y="10061"/>
                </a:lnTo>
                <a:lnTo>
                  <a:pt x="274963" y="7413"/>
                </a:lnTo>
                <a:lnTo>
                  <a:pt x="282376" y="5560"/>
                </a:lnTo>
                <a:lnTo>
                  <a:pt x="290053" y="3707"/>
                </a:lnTo>
                <a:lnTo>
                  <a:pt x="297466" y="2383"/>
                </a:lnTo>
                <a:lnTo>
                  <a:pt x="305144" y="1324"/>
                </a:lnTo>
                <a:lnTo>
                  <a:pt x="313086" y="530"/>
                </a:lnTo>
                <a:lnTo>
                  <a:pt x="321028" y="0"/>
                </a:lnTo>
                <a:close/>
              </a:path>
            </a:pathLst>
          </a:custGeom>
          <a:solidFill>
            <a:srgbClr val="69A35B"/>
          </a:solidFill>
          <a:ln>
            <a:noFill/>
          </a:ln>
        </p:spPr>
        <p:txBody>
          <a:bodyPr anchor="ctr">
            <a:normAutofit lnSpcReduction="10000"/>
            <a:scene3d>
              <a:camera prst="orthographicFront"/>
              <a:lightRig rig="threePt" dir="t"/>
            </a:scene3d>
            <a:sp3d>
              <a:contourClr>
                <a:srgbClr val="FFFFFF"/>
              </a:contourClr>
            </a:sp3d>
          </a:bodyPr>
          <a:p>
            <a:pPr algn="ctr">
              <a:lnSpc>
                <a:spcPct val="12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13"/>
            </p:custDataLst>
          </p:nvPr>
        </p:nvSpPr>
        <p:spPr>
          <a:xfrm>
            <a:off x="1906905" y="3377565"/>
            <a:ext cx="2176145" cy="454025"/>
          </a:xfrm>
          <a:prstGeom prst="rect">
            <a:avLst/>
          </a:prstGeom>
          <a:noFill/>
        </p:spPr>
        <p:txBody>
          <a:bodyPr wrap="square" bIns="0" rtlCol="0" anchor="b" anchorCtr="0">
            <a:normAutofit/>
          </a:bodyPr>
          <a:p>
            <a:pPr algn="ctr">
              <a:lnSpc>
                <a:spcPct val="120000"/>
              </a:lnSpc>
            </a:pPr>
            <a:r>
              <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rPr>
              <a:t>1. 负债的概念</a:t>
            </a:r>
            <a:endPar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文本框 39"/>
          <p:cNvSpPr txBox="1"/>
          <p:nvPr>
            <p:custDataLst>
              <p:tags r:id="rId14"/>
            </p:custDataLst>
          </p:nvPr>
        </p:nvSpPr>
        <p:spPr>
          <a:xfrm>
            <a:off x="4292600" y="3377565"/>
            <a:ext cx="2176145" cy="495300"/>
          </a:xfrm>
          <a:prstGeom prst="rect">
            <a:avLst/>
          </a:prstGeom>
          <a:noFill/>
        </p:spPr>
        <p:txBody>
          <a:bodyPr wrap="square" bIns="0" rtlCol="0" anchor="b" anchorCtr="0">
            <a:normAutofit/>
          </a:bodyPr>
          <a:p>
            <a:pPr algn="ctr">
              <a:lnSpc>
                <a:spcPct val="120000"/>
              </a:lnSpc>
            </a:pPr>
            <a:r>
              <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 负债的特征</a:t>
            </a:r>
            <a:endPar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文本框 40"/>
          <p:cNvSpPr txBox="1"/>
          <p:nvPr>
            <p:custDataLst>
              <p:tags r:id="rId15"/>
            </p:custDataLst>
          </p:nvPr>
        </p:nvSpPr>
        <p:spPr>
          <a:xfrm>
            <a:off x="6691630" y="3477260"/>
            <a:ext cx="2176145" cy="395605"/>
          </a:xfrm>
          <a:prstGeom prst="rect">
            <a:avLst/>
          </a:prstGeom>
          <a:noFill/>
        </p:spPr>
        <p:txBody>
          <a:bodyPr wrap="square" bIns="0" rtlCol="0" anchor="b" anchorCtr="0">
            <a:normAutofit lnSpcReduction="10000"/>
          </a:bodyPr>
          <a:p>
            <a:pPr algn="ctr">
              <a:lnSpc>
                <a:spcPct val="120000"/>
              </a:lnSpc>
            </a:pPr>
            <a:r>
              <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rPr>
              <a:t>3. 负债的确认</a:t>
            </a:r>
            <a:endPar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文本框 41"/>
          <p:cNvSpPr txBox="1"/>
          <p:nvPr>
            <p:custDataLst>
              <p:tags r:id="rId16"/>
            </p:custDataLst>
          </p:nvPr>
        </p:nvSpPr>
        <p:spPr>
          <a:xfrm>
            <a:off x="9051290" y="3491230"/>
            <a:ext cx="2176145" cy="368300"/>
          </a:xfrm>
          <a:prstGeom prst="rect">
            <a:avLst/>
          </a:prstGeom>
          <a:noFill/>
        </p:spPr>
        <p:txBody>
          <a:bodyPr wrap="square" bIns="0" rtlCol="0" anchor="b" anchorCtr="0"/>
          <a:p>
            <a:pPr algn="ctr">
              <a:lnSpc>
                <a:spcPct val="120000"/>
              </a:lnSpc>
            </a:pPr>
            <a:r>
              <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rPr>
              <a:t>4. 负债的分类</a:t>
            </a:r>
            <a:endPar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087120"/>
            <a:ext cx="33166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（三）所有者权益</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18643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一、会计要素</a:t>
            </a:r>
            <a:endParaRPr lang="zh-CN" altLang="en-US" sz="2600" dirty="0">
              <a:latin typeface="黑体" panose="02010609060101010101" charset="-122"/>
              <a:ea typeface="黑体" panose="02010609060101010101" charset="-122"/>
            </a:endParaRPr>
          </a:p>
        </p:txBody>
      </p:sp>
      <p:sp>
        <p:nvSpPr>
          <p:cNvPr id="27" name="任意多边形 26"/>
          <p:cNvSpPr/>
          <p:nvPr>
            <p:custDataLst>
              <p:tags r:id="rId1"/>
            </p:custDataLst>
          </p:nvPr>
        </p:nvSpPr>
        <p:spPr bwMode="auto">
          <a:xfrm>
            <a:off x="3199004" y="3478666"/>
            <a:ext cx="1057320" cy="1324512"/>
          </a:xfrm>
          <a:custGeom>
            <a:avLst/>
            <a:gdLst>
              <a:gd name="T0" fmla="*/ 1098 w 1108"/>
              <a:gd name="T1" fmla="*/ 590 h 1388"/>
              <a:gd name="T2" fmla="*/ 1098 w 1108"/>
              <a:gd name="T3" fmla="*/ 590 h 1388"/>
              <a:gd name="T4" fmla="*/ 1092 w 1108"/>
              <a:gd name="T5" fmla="*/ 582 h 1388"/>
              <a:gd name="T6" fmla="*/ 1086 w 1108"/>
              <a:gd name="T7" fmla="*/ 574 h 1388"/>
              <a:gd name="T8" fmla="*/ 1078 w 1108"/>
              <a:gd name="T9" fmla="*/ 566 h 1388"/>
              <a:gd name="T10" fmla="*/ 1070 w 1108"/>
              <a:gd name="T11" fmla="*/ 560 h 1388"/>
              <a:gd name="T12" fmla="*/ 1060 w 1108"/>
              <a:gd name="T13" fmla="*/ 554 h 1388"/>
              <a:gd name="T14" fmla="*/ 1050 w 1108"/>
              <a:gd name="T15" fmla="*/ 550 h 1388"/>
              <a:gd name="T16" fmla="*/ 1038 w 1108"/>
              <a:gd name="T17" fmla="*/ 548 h 1388"/>
              <a:gd name="T18" fmla="*/ 1028 w 1108"/>
              <a:gd name="T19" fmla="*/ 548 h 1388"/>
              <a:gd name="T20" fmla="*/ 854 w 1108"/>
              <a:gd name="T21" fmla="*/ 548 h 1388"/>
              <a:gd name="T22" fmla="*/ 854 w 1108"/>
              <a:gd name="T23" fmla="*/ 0 h 1388"/>
              <a:gd name="T24" fmla="*/ 254 w 1108"/>
              <a:gd name="T25" fmla="*/ 0 h 1388"/>
              <a:gd name="T26" fmla="*/ 254 w 1108"/>
              <a:gd name="T27" fmla="*/ 548 h 1388"/>
              <a:gd name="T28" fmla="*/ 80 w 1108"/>
              <a:gd name="T29" fmla="*/ 548 h 1388"/>
              <a:gd name="T30" fmla="*/ 80 w 1108"/>
              <a:gd name="T31" fmla="*/ 548 h 1388"/>
              <a:gd name="T32" fmla="*/ 70 w 1108"/>
              <a:gd name="T33" fmla="*/ 548 h 1388"/>
              <a:gd name="T34" fmla="*/ 58 w 1108"/>
              <a:gd name="T35" fmla="*/ 550 h 1388"/>
              <a:gd name="T36" fmla="*/ 48 w 1108"/>
              <a:gd name="T37" fmla="*/ 554 h 1388"/>
              <a:gd name="T38" fmla="*/ 38 w 1108"/>
              <a:gd name="T39" fmla="*/ 560 h 1388"/>
              <a:gd name="T40" fmla="*/ 30 w 1108"/>
              <a:gd name="T41" fmla="*/ 566 h 1388"/>
              <a:gd name="T42" fmla="*/ 22 w 1108"/>
              <a:gd name="T43" fmla="*/ 574 h 1388"/>
              <a:gd name="T44" fmla="*/ 16 w 1108"/>
              <a:gd name="T45" fmla="*/ 582 h 1388"/>
              <a:gd name="T46" fmla="*/ 10 w 1108"/>
              <a:gd name="T47" fmla="*/ 590 h 1388"/>
              <a:gd name="T48" fmla="*/ 10 w 1108"/>
              <a:gd name="T49" fmla="*/ 590 h 1388"/>
              <a:gd name="T50" fmla="*/ 4 w 1108"/>
              <a:gd name="T51" fmla="*/ 602 h 1388"/>
              <a:gd name="T52" fmla="*/ 2 w 1108"/>
              <a:gd name="T53" fmla="*/ 612 h 1388"/>
              <a:gd name="T54" fmla="*/ 0 w 1108"/>
              <a:gd name="T55" fmla="*/ 622 h 1388"/>
              <a:gd name="T56" fmla="*/ 0 w 1108"/>
              <a:gd name="T57" fmla="*/ 634 h 1388"/>
              <a:gd name="T58" fmla="*/ 2 w 1108"/>
              <a:gd name="T59" fmla="*/ 644 h 1388"/>
              <a:gd name="T60" fmla="*/ 4 w 1108"/>
              <a:gd name="T61" fmla="*/ 654 h 1388"/>
              <a:gd name="T62" fmla="*/ 10 w 1108"/>
              <a:gd name="T63" fmla="*/ 664 h 1388"/>
              <a:gd name="T64" fmla="*/ 14 w 1108"/>
              <a:gd name="T65" fmla="*/ 674 h 1388"/>
              <a:gd name="T66" fmla="*/ 488 w 1108"/>
              <a:gd name="T67" fmla="*/ 1354 h 1388"/>
              <a:gd name="T68" fmla="*/ 488 w 1108"/>
              <a:gd name="T69" fmla="*/ 1354 h 1388"/>
              <a:gd name="T70" fmla="*/ 502 w 1108"/>
              <a:gd name="T71" fmla="*/ 1368 h 1388"/>
              <a:gd name="T72" fmla="*/ 516 w 1108"/>
              <a:gd name="T73" fmla="*/ 1378 h 1388"/>
              <a:gd name="T74" fmla="*/ 534 w 1108"/>
              <a:gd name="T75" fmla="*/ 1386 h 1388"/>
              <a:gd name="T76" fmla="*/ 554 w 1108"/>
              <a:gd name="T77" fmla="*/ 1388 h 1388"/>
              <a:gd name="T78" fmla="*/ 554 w 1108"/>
              <a:gd name="T79" fmla="*/ 1388 h 1388"/>
              <a:gd name="T80" fmla="*/ 574 w 1108"/>
              <a:gd name="T81" fmla="*/ 1386 h 1388"/>
              <a:gd name="T82" fmla="*/ 592 w 1108"/>
              <a:gd name="T83" fmla="*/ 1378 h 1388"/>
              <a:gd name="T84" fmla="*/ 606 w 1108"/>
              <a:gd name="T85" fmla="*/ 1368 h 1388"/>
              <a:gd name="T86" fmla="*/ 620 w 1108"/>
              <a:gd name="T87" fmla="*/ 1354 h 1388"/>
              <a:gd name="T88" fmla="*/ 1094 w 1108"/>
              <a:gd name="T89" fmla="*/ 674 h 1388"/>
              <a:gd name="T90" fmla="*/ 1094 w 1108"/>
              <a:gd name="T91" fmla="*/ 674 h 1388"/>
              <a:gd name="T92" fmla="*/ 1098 w 1108"/>
              <a:gd name="T93" fmla="*/ 664 h 1388"/>
              <a:gd name="T94" fmla="*/ 1104 w 1108"/>
              <a:gd name="T95" fmla="*/ 654 h 1388"/>
              <a:gd name="T96" fmla="*/ 1106 w 1108"/>
              <a:gd name="T97" fmla="*/ 644 h 1388"/>
              <a:gd name="T98" fmla="*/ 1108 w 1108"/>
              <a:gd name="T99" fmla="*/ 634 h 1388"/>
              <a:gd name="T100" fmla="*/ 1108 w 1108"/>
              <a:gd name="T101" fmla="*/ 622 h 1388"/>
              <a:gd name="T102" fmla="*/ 1106 w 1108"/>
              <a:gd name="T103" fmla="*/ 612 h 1388"/>
              <a:gd name="T104" fmla="*/ 1104 w 1108"/>
              <a:gd name="T105" fmla="*/ 602 h 1388"/>
              <a:gd name="T106" fmla="*/ 1098 w 1108"/>
              <a:gd name="T107" fmla="*/ 590 h 1388"/>
              <a:gd name="T108" fmla="*/ 1098 w 1108"/>
              <a:gd name="T109" fmla="*/ 590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8" h="1388">
                <a:moveTo>
                  <a:pt x="1098" y="590"/>
                </a:moveTo>
                <a:lnTo>
                  <a:pt x="1098" y="590"/>
                </a:lnTo>
                <a:lnTo>
                  <a:pt x="1092" y="582"/>
                </a:lnTo>
                <a:lnTo>
                  <a:pt x="1086" y="574"/>
                </a:lnTo>
                <a:lnTo>
                  <a:pt x="1078" y="566"/>
                </a:lnTo>
                <a:lnTo>
                  <a:pt x="1070" y="560"/>
                </a:lnTo>
                <a:lnTo>
                  <a:pt x="1060" y="554"/>
                </a:lnTo>
                <a:lnTo>
                  <a:pt x="1050" y="550"/>
                </a:lnTo>
                <a:lnTo>
                  <a:pt x="1038" y="548"/>
                </a:lnTo>
                <a:lnTo>
                  <a:pt x="1028" y="548"/>
                </a:lnTo>
                <a:lnTo>
                  <a:pt x="854" y="548"/>
                </a:lnTo>
                <a:lnTo>
                  <a:pt x="854" y="0"/>
                </a:lnTo>
                <a:lnTo>
                  <a:pt x="254" y="0"/>
                </a:lnTo>
                <a:lnTo>
                  <a:pt x="254" y="548"/>
                </a:lnTo>
                <a:lnTo>
                  <a:pt x="80" y="548"/>
                </a:lnTo>
                <a:lnTo>
                  <a:pt x="80" y="548"/>
                </a:lnTo>
                <a:lnTo>
                  <a:pt x="70" y="548"/>
                </a:lnTo>
                <a:lnTo>
                  <a:pt x="58" y="550"/>
                </a:lnTo>
                <a:lnTo>
                  <a:pt x="48" y="554"/>
                </a:lnTo>
                <a:lnTo>
                  <a:pt x="38" y="560"/>
                </a:lnTo>
                <a:lnTo>
                  <a:pt x="30" y="566"/>
                </a:lnTo>
                <a:lnTo>
                  <a:pt x="22" y="574"/>
                </a:lnTo>
                <a:lnTo>
                  <a:pt x="16" y="582"/>
                </a:lnTo>
                <a:lnTo>
                  <a:pt x="10" y="590"/>
                </a:lnTo>
                <a:lnTo>
                  <a:pt x="10" y="590"/>
                </a:lnTo>
                <a:lnTo>
                  <a:pt x="4" y="602"/>
                </a:lnTo>
                <a:lnTo>
                  <a:pt x="2" y="612"/>
                </a:lnTo>
                <a:lnTo>
                  <a:pt x="0" y="622"/>
                </a:lnTo>
                <a:lnTo>
                  <a:pt x="0" y="634"/>
                </a:lnTo>
                <a:lnTo>
                  <a:pt x="2" y="644"/>
                </a:lnTo>
                <a:lnTo>
                  <a:pt x="4" y="654"/>
                </a:lnTo>
                <a:lnTo>
                  <a:pt x="10" y="664"/>
                </a:lnTo>
                <a:lnTo>
                  <a:pt x="14" y="674"/>
                </a:lnTo>
                <a:lnTo>
                  <a:pt x="488" y="1354"/>
                </a:lnTo>
                <a:lnTo>
                  <a:pt x="488" y="1354"/>
                </a:lnTo>
                <a:lnTo>
                  <a:pt x="502" y="1368"/>
                </a:lnTo>
                <a:lnTo>
                  <a:pt x="516" y="1378"/>
                </a:lnTo>
                <a:lnTo>
                  <a:pt x="534" y="1386"/>
                </a:lnTo>
                <a:lnTo>
                  <a:pt x="554" y="1388"/>
                </a:lnTo>
                <a:lnTo>
                  <a:pt x="554" y="1388"/>
                </a:lnTo>
                <a:lnTo>
                  <a:pt x="574" y="1386"/>
                </a:lnTo>
                <a:lnTo>
                  <a:pt x="592" y="1378"/>
                </a:lnTo>
                <a:lnTo>
                  <a:pt x="606" y="1368"/>
                </a:lnTo>
                <a:lnTo>
                  <a:pt x="620" y="1354"/>
                </a:lnTo>
                <a:lnTo>
                  <a:pt x="1094" y="674"/>
                </a:lnTo>
                <a:lnTo>
                  <a:pt x="1094" y="674"/>
                </a:lnTo>
                <a:lnTo>
                  <a:pt x="1098" y="664"/>
                </a:lnTo>
                <a:lnTo>
                  <a:pt x="1104" y="654"/>
                </a:lnTo>
                <a:lnTo>
                  <a:pt x="1106" y="644"/>
                </a:lnTo>
                <a:lnTo>
                  <a:pt x="1108" y="634"/>
                </a:lnTo>
                <a:lnTo>
                  <a:pt x="1108" y="622"/>
                </a:lnTo>
                <a:lnTo>
                  <a:pt x="1106" y="612"/>
                </a:lnTo>
                <a:lnTo>
                  <a:pt x="1104" y="602"/>
                </a:lnTo>
                <a:lnTo>
                  <a:pt x="1098" y="590"/>
                </a:lnTo>
                <a:lnTo>
                  <a:pt x="1098" y="590"/>
                </a:lnTo>
                <a:close/>
              </a:path>
            </a:pathLst>
          </a:custGeom>
          <a:solidFill>
            <a:srgbClr val="3498DB"/>
          </a:solidFill>
          <a:ln w="3175">
            <a:solidFill>
              <a:sysClr val="window" lastClr="FFFFFF"/>
            </a:solidFill>
            <a:round/>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2"/>
            </p:custDataLst>
          </p:nvPr>
        </p:nvSpPr>
        <p:spPr bwMode="auto">
          <a:xfrm>
            <a:off x="4880409" y="2043460"/>
            <a:ext cx="610726" cy="660348"/>
          </a:xfrm>
          <a:custGeom>
            <a:avLst/>
            <a:gdLst>
              <a:gd name="T0" fmla="*/ 340 w 640"/>
              <a:gd name="T1" fmla="*/ 692 h 692"/>
              <a:gd name="T2" fmla="*/ 640 w 640"/>
              <a:gd name="T3" fmla="*/ 172 h 692"/>
              <a:gd name="T4" fmla="*/ 640 w 640"/>
              <a:gd name="T5" fmla="*/ 172 h 692"/>
              <a:gd name="T6" fmla="*/ 566 w 640"/>
              <a:gd name="T7" fmla="*/ 136 h 692"/>
              <a:gd name="T8" fmla="*/ 492 w 640"/>
              <a:gd name="T9" fmla="*/ 104 h 692"/>
              <a:gd name="T10" fmla="*/ 414 w 640"/>
              <a:gd name="T11" fmla="*/ 74 h 692"/>
              <a:gd name="T12" fmla="*/ 334 w 640"/>
              <a:gd name="T13" fmla="*/ 50 h 692"/>
              <a:gd name="T14" fmla="*/ 294 w 640"/>
              <a:gd name="T15" fmla="*/ 40 h 692"/>
              <a:gd name="T16" fmla="*/ 254 w 640"/>
              <a:gd name="T17" fmla="*/ 32 h 692"/>
              <a:gd name="T18" fmla="*/ 212 w 640"/>
              <a:gd name="T19" fmla="*/ 24 h 692"/>
              <a:gd name="T20" fmla="*/ 170 w 640"/>
              <a:gd name="T21" fmla="*/ 16 h 692"/>
              <a:gd name="T22" fmla="*/ 128 w 640"/>
              <a:gd name="T23" fmla="*/ 10 h 692"/>
              <a:gd name="T24" fmla="*/ 86 w 640"/>
              <a:gd name="T25" fmla="*/ 6 h 692"/>
              <a:gd name="T26" fmla="*/ 44 w 640"/>
              <a:gd name="T27" fmla="*/ 2 h 692"/>
              <a:gd name="T28" fmla="*/ 0 w 640"/>
              <a:gd name="T29" fmla="*/ 0 h 692"/>
              <a:gd name="T30" fmla="*/ 0 w 640"/>
              <a:gd name="T31" fmla="*/ 602 h 692"/>
              <a:gd name="T32" fmla="*/ 0 w 640"/>
              <a:gd name="T33" fmla="*/ 602 h 692"/>
              <a:gd name="T34" fmla="*/ 46 w 640"/>
              <a:gd name="T35" fmla="*/ 606 h 692"/>
              <a:gd name="T36" fmla="*/ 90 w 640"/>
              <a:gd name="T37" fmla="*/ 612 h 692"/>
              <a:gd name="T38" fmla="*/ 134 w 640"/>
              <a:gd name="T39" fmla="*/ 620 h 692"/>
              <a:gd name="T40" fmla="*/ 176 w 640"/>
              <a:gd name="T41" fmla="*/ 630 h 692"/>
              <a:gd name="T42" fmla="*/ 218 w 640"/>
              <a:gd name="T43" fmla="*/ 642 h 692"/>
              <a:gd name="T44" fmla="*/ 260 w 640"/>
              <a:gd name="T45" fmla="*/ 658 h 692"/>
              <a:gd name="T46" fmla="*/ 300 w 640"/>
              <a:gd name="T47" fmla="*/ 674 h 692"/>
              <a:gd name="T48" fmla="*/ 340 w 640"/>
              <a:gd name="T49" fmla="*/ 692 h 692"/>
              <a:gd name="T50" fmla="*/ 340 w 640"/>
              <a:gd name="T51"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340" y="692"/>
                </a:moveTo>
                <a:lnTo>
                  <a:pt x="640" y="172"/>
                </a:lnTo>
                <a:lnTo>
                  <a:pt x="640" y="172"/>
                </a:lnTo>
                <a:lnTo>
                  <a:pt x="566" y="136"/>
                </a:lnTo>
                <a:lnTo>
                  <a:pt x="492" y="104"/>
                </a:lnTo>
                <a:lnTo>
                  <a:pt x="414" y="74"/>
                </a:lnTo>
                <a:lnTo>
                  <a:pt x="334" y="50"/>
                </a:lnTo>
                <a:lnTo>
                  <a:pt x="294" y="40"/>
                </a:lnTo>
                <a:lnTo>
                  <a:pt x="254" y="32"/>
                </a:lnTo>
                <a:lnTo>
                  <a:pt x="212" y="24"/>
                </a:lnTo>
                <a:lnTo>
                  <a:pt x="170" y="16"/>
                </a:lnTo>
                <a:lnTo>
                  <a:pt x="128" y="10"/>
                </a:lnTo>
                <a:lnTo>
                  <a:pt x="86" y="6"/>
                </a:lnTo>
                <a:lnTo>
                  <a:pt x="44" y="2"/>
                </a:lnTo>
                <a:lnTo>
                  <a:pt x="0" y="0"/>
                </a:lnTo>
                <a:lnTo>
                  <a:pt x="0" y="602"/>
                </a:lnTo>
                <a:lnTo>
                  <a:pt x="0" y="602"/>
                </a:lnTo>
                <a:lnTo>
                  <a:pt x="46" y="606"/>
                </a:lnTo>
                <a:lnTo>
                  <a:pt x="90" y="612"/>
                </a:lnTo>
                <a:lnTo>
                  <a:pt x="134" y="620"/>
                </a:lnTo>
                <a:lnTo>
                  <a:pt x="176" y="630"/>
                </a:lnTo>
                <a:lnTo>
                  <a:pt x="218" y="642"/>
                </a:lnTo>
                <a:lnTo>
                  <a:pt x="260" y="658"/>
                </a:lnTo>
                <a:lnTo>
                  <a:pt x="300" y="674"/>
                </a:lnTo>
                <a:lnTo>
                  <a:pt x="340" y="692"/>
                </a:lnTo>
                <a:lnTo>
                  <a:pt x="340" y="692"/>
                </a:lnTo>
                <a:close/>
              </a:path>
            </a:pathLst>
          </a:custGeom>
          <a:solidFill>
            <a:schemeClr val="tx2">
              <a:lumMod val="75000"/>
            </a:schemeClr>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 name="任意多边形 3"/>
          <p:cNvSpPr/>
          <p:nvPr>
            <p:custDataLst>
              <p:tags r:id="rId3"/>
            </p:custDataLst>
          </p:nvPr>
        </p:nvSpPr>
        <p:spPr bwMode="auto">
          <a:xfrm>
            <a:off x="5567478" y="2780148"/>
            <a:ext cx="660348" cy="610725"/>
          </a:xfrm>
          <a:custGeom>
            <a:avLst/>
            <a:gdLst>
              <a:gd name="T0" fmla="*/ 90 w 692"/>
              <a:gd name="T1" fmla="*/ 640 h 640"/>
              <a:gd name="T2" fmla="*/ 692 w 692"/>
              <a:gd name="T3" fmla="*/ 640 h 640"/>
              <a:gd name="T4" fmla="*/ 692 w 692"/>
              <a:gd name="T5" fmla="*/ 640 h 640"/>
              <a:gd name="T6" fmla="*/ 690 w 692"/>
              <a:gd name="T7" fmla="*/ 596 h 640"/>
              <a:gd name="T8" fmla="*/ 686 w 692"/>
              <a:gd name="T9" fmla="*/ 554 h 640"/>
              <a:gd name="T10" fmla="*/ 682 w 692"/>
              <a:gd name="T11" fmla="*/ 512 h 640"/>
              <a:gd name="T12" fmla="*/ 676 w 692"/>
              <a:gd name="T13" fmla="*/ 470 h 640"/>
              <a:gd name="T14" fmla="*/ 668 w 692"/>
              <a:gd name="T15" fmla="*/ 428 h 640"/>
              <a:gd name="T16" fmla="*/ 660 w 692"/>
              <a:gd name="T17" fmla="*/ 386 h 640"/>
              <a:gd name="T18" fmla="*/ 652 w 692"/>
              <a:gd name="T19" fmla="*/ 346 h 640"/>
              <a:gd name="T20" fmla="*/ 640 w 692"/>
              <a:gd name="T21" fmla="*/ 304 h 640"/>
              <a:gd name="T22" fmla="*/ 616 w 692"/>
              <a:gd name="T23" fmla="*/ 226 h 640"/>
              <a:gd name="T24" fmla="*/ 588 w 692"/>
              <a:gd name="T25" fmla="*/ 148 h 640"/>
              <a:gd name="T26" fmla="*/ 556 w 692"/>
              <a:gd name="T27" fmla="*/ 72 h 640"/>
              <a:gd name="T28" fmla="*/ 520 w 692"/>
              <a:gd name="T29" fmla="*/ 0 h 640"/>
              <a:gd name="T30" fmla="*/ 0 w 692"/>
              <a:gd name="T31" fmla="*/ 300 h 640"/>
              <a:gd name="T32" fmla="*/ 0 w 692"/>
              <a:gd name="T33" fmla="*/ 300 h 640"/>
              <a:gd name="T34" fmla="*/ 18 w 692"/>
              <a:gd name="T35" fmla="*/ 340 h 640"/>
              <a:gd name="T36" fmla="*/ 34 w 692"/>
              <a:gd name="T37" fmla="*/ 380 h 640"/>
              <a:gd name="T38" fmla="*/ 50 w 692"/>
              <a:gd name="T39" fmla="*/ 420 h 640"/>
              <a:gd name="T40" fmla="*/ 62 w 692"/>
              <a:gd name="T41" fmla="*/ 462 h 640"/>
              <a:gd name="T42" fmla="*/ 72 w 692"/>
              <a:gd name="T43" fmla="*/ 506 h 640"/>
              <a:gd name="T44" fmla="*/ 80 w 692"/>
              <a:gd name="T45" fmla="*/ 550 h 640"/>
              <a:gd name="T46" fmla="*/ 86 w 692"/>
              <a:gd name="T47" fmla="*/ 594 h 640"/>
              <a:gd name="T48" fmla="*/ 90 w 692"/>
              <a:gd name="T49" fmla="*/ 640 h 640"/>
              <a:gd name="T50" fmla="*/ 90 w 692"/>
              <a:gd name="T51"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90" y="640"/>
                </a:moveTo>
                <a:lnTo>
                  <a:pt x="692" y="640"/>
                </a:lnTo>
                <a:lnTo>
                  <a:pt x="692" y="640"/>
                </a:lnTo>
                <a:lnTo>
                  <a:pt x="690" y="596"/>
                </a:lnTo>
                <a:lnTo>
                  <a:pt x="686" y="554"/>
                </a:lnTo>
                <a:lnTo>
                  <a:pt x="682" y="512"/>
                </a:lnTo>
                <a:lnTo>
                  <a:pt x="676" y="470"/>
                </a:lnTo>
                <a:lnTo>
                  <a:pt x="668" y="428"/>
                </a:lnTo>
                <a:lnTo>
                  <a:pt x="660" y="386"/>
                </a:lnTo>
                <a:lnTo>
                  <a:pt x="652" y="346"/>
                </a:lnTo>
                <a:lnTo>
                  <a:pt x="640" y="304"/>
                </a:lnTo>
                <a:lnTo>
                  <a:pt x="616" y="226"/>
                </a:lnTo>
                <a:lnTo>
                  <a:pt x="588" y="148"/>
                </a:lnTo>
                <a:lnTo>
                  <a:pt x="556" y="72"/>
                </a:lnTo>
                <a:lnTo>
                  <a:pt x="520" y="0"/>
                </a:lnTo>
                <a:lnTo>
                  <a:pt x="0" y="300"/>
                </a:lnTo>
                <a:lnTo>
                  <a:pt x="0" y="300"/>
                </a:lnTo>
                <a:lnTo>
                  <a:pt x="18" y="340"/>
                </a:lnTo>
                <a:lnTo>
                  <a:pt x="34" y="380"/>
                </a:lnTo>
                <a:lnTo>
                  <a:pt x="50" y="420"/>
                </a:lnTo>
                <a:lnTo>
                  <a:pt x="62" y="462"/>
                </a:lnTo>
                <a:lnTo>
                  <a:pt x="72" y="506"/>
                </a:lnTo>
                <a:lnTo>
                  <a:pt x="80" y="550"/>
                </a:lnTo>
                <a:lnTo>
                  <a:pt x="86" y="594"/>
                </a:lnTo>
                <a:lnTo>
                  <a:pt x="90" y="640"/>
                </a:lnTo>
                <a:lnTo>
                  <a:pt x="90" y="640"/>
                </a:lnTo>
                <a:close/>
              </a:path>
            </a:pathLst>
          </a:custGeom>
          <a:solidFill>
            <a:schemeClr val="bg2">
              <a:lumMod val="75000"/>
            </a:schemeClr>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4"/>
            </p:custDataLst>
          </p:nvPr>
        </p:nvSpPr>
        <p:spPr bwMode="auto">
          <a:xfrm>
            <a:off x="5283109" y="2253397"/>
            <a:ext cx="734780" cy="732871"/>
          </a:xfrm>
          <a:custGeom>
            <a:avLst/>
            <a:gdLst>
              <a:gd name="T0" fmla="*/ 250 w 770"/>
              <a:gd name="T1" fmla="*/ 768 h 768"/>
              <a:gd name="T2" fmla="*/ 770 w 770"/>
              <a:gd name="T3" fmla="*/ 468 h 768"/>
              <a:gd name="T4" fmla="*/ 770 w 770"/>
              <a:gd name="T5" fmla="*/ 468 h 768"/>
              <a:gd name="T6" fmla="*/ 722 w 770"/>
              <a:gd name="T7" fmla="*/ 398 h 768"/>
              <a:gd name="T8" fmla="*/ 672 w 770"/>
              <a:gd name="T9" fmla="*/ 332 h 768"/>
              <a:gd name="T10" fmla="*/ 618 w 770"/>
              <a:gd name="T11" fmla="*/ 268 h 768"/>
              <a:gd name="T12" fmla="*/ 562 w 770"/>
              <a:gd name="T13" fmla="*/ 208 h 768"/>
              <a:gd name="T14" fmla="*/ 500 w 770"/>
              <a:gd name="T15" fmla="*/ 150 h 768"/>
              <a:gd name="T16" fmla="*/ 438 w 770"/>
              <a:gd name="T17" fmla="*/ 96 h 768"/>
              <a:gd name="T18" fmla="*/ 370 w 770"/>
              <a:gd name="T19" fmla="*/ 46 h 768"/>
              <a:gd name="T20" fmla="*/ 300 w 770"/>
              <a:gd name="T21" fmla="*/ 0 h 768"/>
              <a:gd name="T22" fmla="*/ 0 w 770"/>
              <a:gd name="T23" fmla="*/ 520 h 768"/>
              <a:gd name="T24" fmla="*/ 0 w 770"/>
              <a:gd name="T25" fmla="*/ 520 h 768"/>
              <a:gd name="T26" fmla="*/ 36 w 770"/>
              <a:gd name="T27" fmla="*/ 546 h 768"/>
              <a:gd name="T28" fmla="*/ 72 w 770"/>
              <a:gd name="T29" fmla="*/ 572 h 768"/>
              <a:gd name="T30" fmla="*/ 106 w 770"/>
              <a:gd name="T31" fmla="*/ 602 h 768"/>
              <a:gd name="T32" fmla="*/ 138 w 770"/>
              <a:gd name="T33" fmla="*/ 632 h 768"/>
              <a:gd name="T34" fmla="*/ 168 w 770"/>
              <a:gd name="T35" fmla="*/ 664 h 768"/>
              <a:gd name="T36" fmla="*/ 196 w 770"/>
              <a:gd name="T37" fmla="*/ 698 h 768"/>
              <a:gd name="T38" fmla="*/ 224 w 770"/>
              <a:gd name="T39" fmla="*/ 732 h 768"/>
              <a:gd name="T40" fmla="*/ 250 w 770"/>
              <a:gd name="T41" fmla="*/ 768 h 768"/>
              <a:gd name="T42" fmla="*/ 250 w 770"/>
              <a:gd name="T43"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250" y="768"/>
                </a:moveTo>
                <a:lnTo>
                  <a:pt x="770" y="468"/>
                </a:lnTo>
                <a:lnTo>
                  <a:pt x="770" y="468"/>
                </a:lnTo>
                <a:lnTo>
                  <a:pt x="722" y="398"/>
                </a:lnTo>
                <a:lnTo>
                  <a:pt x="672" y="332"/>
                </a:lnTo>
                <a:lnTo>
                  <a:pt x="618" y="268"/>
                </a:lnTo>
                <a:lnTo>
                  <a:pt x="562" y="208"/>
                </a:lnTo>
                <a:lnTo>
                  <a:pt x="500" y="150"/>
                </a:lnTo>
                <a:lnTo>
                  <a:pt x="438" y="96"/>
                </a:lnTo>
                <a:lnTo>
                  <a:pt x="370" y="46"/>
                </a:lnTo>
                <a:lnTo>
                  <a:pt x="300" y="0"/>
                </a:lnTo>
                <a:lnTo>
                  <a:pt x="0" y="520"/>
                </a:lnTo>
                <a:lnTo>
                  <a:pt x="0" y="520"/>
                </a:lnTo>
                <a:lnTo>
                  <a:pt x="36" y="546"/>
                </a:lnTo>
                <a:lnTo>
                  <a:pt x="72" y="572"/>
                </a:lnTo>
                <a:lnTo>
                  <a:pt x="106" y="602"/>
                </a:lnTo>
                <a:lnTo>
                  <a:pt x="138" y="632"/>
                </a:lnTo>
                <a:lnTo>
                  <a:pt x="168" y="664"/>
                </a:lnTo>
                <a:lnTo>
                  <a:pt x="196" y="698"/>
                </a:lnTo>
                <a:lnTo>
                  <a:pt x="224" y="732"/>
                </a:lnTo>
                <a:lnTo>
                  <a:pt x="250" y="768"/>
                </a:lnTo>
                <a:lnTo>
                  <a:pt x="250" y="768"/>
                </a:lnTo>
                <a:close/>
              </a:path>
            </a:pathLst>
          </a:custGeom>
          <a:solidFill>
            <a:schemeClr val="bg2">
              <a:lumMod val="50000"/>
            </a:schemeClr>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5"/>
            </p:custDataLst>
          </p:nvPr>
        </p:nvSpPr>
        <p:spPr bwMode="auto">
          <a:xfrm>
            <a:off x="3441386" y="2780148"/>
            <a:ext cx="660348" cy="610725"/>
          </a:xfrm>
          <a:custGeom>
            <a:avLst/>
            <a:gdLst>
              <a:gd name="T0" fmla="*/ 692 w 692"/>
              <a:gd name="T1" fmla="*/ 300 h 640"/>
              <a:gd name="T2" fmla="*/ 172 w 692"/>
              <a:gd name="T3" fmla="*/ 0 h 640"/>
              <a:gd name="T4" fmla="*/ 172 w 692"/>
              <a:gd name="T5" fmla="*/ 0 h 640"/>
              <a:gd name="T6" fmla="*/ 136 w 692"/>
              <a:gd name="T7" fmla="*/ 72 h 640"/>
              <a:gd name="T8" fmla="*/ 104 w 692"/>
              <a:gd name="T9" fmla="*/ 148 h 640"/>
              <a:gd name="T10" fmla="*/ 76 w 692"/>
              <a:gd name="T11" fmla="*/ 226 h 640"/>
              <a:gd name="T12" fmla="*/ 52 w 692"/>
              <a:gd name="T13" fmla="*/ 304 h 640"/>
              <a:gd name="T14" fmla="*/ 40 w 692"/>
              <a:gd name="T15" fmla="*/ 346 h 640"/>
              <a:gd name="T16" fmla="*/ 32 w 692"/>
              <a:gd name="T17" fmla="*/ 386 h 640"/>
              <a:gd name="T18" fmla="*/ 24 w 692"/>
              <a:gd name="T19" fmla="*/ 428 h 640"/>
              <a:gd name="T20" fmla="*/ 16 w 692"/>
              <a:gd name="T21" fmla="*/ 470 h 640"/>
              <a:gd name="T22" fmla="*/ 10 w 692"/>
              <a:gd name="T23" fmla="*/ 512 h 640"/>
              <a:gd name="T24" fmla="*/ 6 w 692"/>
              <a:gd name="T25" fmla="*/ 554 h 640"/>
              <a:gd name="T26" fmla="*/ 2 w 692"/>
              <a:gd name="T27" fmla="*/ 596 h 640"/>
              <a:gd name="T28" fmla="*/ 0 w 692"/>
              <a:gd name="T29" fmla="*/ 640 h 640"/>
              <a:gd name="T30" fmla="*/ 602 w 692"/>
              <a:gd name="T31" fmla="*/ 640 h 640"/>
              <a:gd name="T32" fmla="*/ 602 w 692"/>
              <a:gd name="T33" fmla="*/ 640 h 640"/>
              <a:gd name="T34" fmla="*/ 606 w 692"/>
              <a:gd name="T35" fmla="*/ 594 h 640"/>
              <a:gd name="T36" fmla="*/ 612 w 692"/>
              <a:gd name="T37" fmla="*/ 550 h 640"/>
              <a:gd name="T38" fmla="*/ 620 w 692"/>
              <a:gd name="T39" fmla="*/ 506 h 640"/>
              <a:gd name="T40" fmla="*/ 630 w 692"/>
              <a:gd name="T41" fmla="*/ 462 h 640"/>
              <a:gd name="T42" fmla="*/ 642 w 692"/>
              <a:gd name="T43" fmla="*/ 420 h 640"/>
              <a:gd name="T44" fmla="*/ 658 w 692"/>
              <a:gd name="T45" fmla="*/ 380 h 640"/>
              <a:gd name="T46" fmla="*/ 674 w 692"/>
              <a:gd name="T47" fmla="*/ 340 h 640"/>
              <a:gd name="T48" fmla="*/ 692 w 692"/>
              <a:gd name="T49" fmla="*/ 300 h 640"/>
              <a:gd name="T50" fmla="*/ 692 w 692"/>
              <a:gd name="T51" fmla="*/ 3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692" y="300"/>
                </a:moveTo>
                <a:lnTo>
                  <a:pt x="172" y="0"/>
                </a:lnTo>
                <a:lnTo>
                  <a:pt x="172" y="0"/>
                </a:lnTo>
                <a:lnTo>
                  <a:pt x="136" y="72"/>
                </a:lnTo>
                <a:lnTo>
                  <a:pt x="104" y="148"/>
                </a:lnTo>
                <a:lnTo>
                  <a:pt x="76" y="226"/>
                </a:lnTo>
                <a:lnTo>
                  <a:pt x="52" y="304"/>
                </a:lnTo>
                <a:lnTo>
                  <a:pt x="40" y="346"/>
                </a:lnTo>
                <a:lnTo>
                  <a:pt x="32" y="386"/>
                </a:lnTo>
                <a:lnTo>
                  <a:pt x="24" y="428"/>
                </a:lnTo>
                <a:lnTo>
                  <a:pt x="16" y="470"/>
                </a:lnTo>
                <a:lnTo>
                  <a:pt x="10" y="512"/>
                </a:lnTo>
                <a:lnTo>
                  <a:pt x="6" y="554"/>
                </a:lnTo>
                <a:lnTo>
                  <a:pt x="2" y="596"/>
                </a:lnTo>
                <a:lnTo>
                  <a:pt x="0" y="640"/>
                </a:lnTo>
                <a:lnTo>
                  <a:pt x="602" y="640"/>
                </a:lnTo>
                <a:lnTo>
                  <a:pt x="602" y="640"/>
                </a:lnTo>
                <a:lnTo>
                  <a:pt x="606" y="594"/>
                </a:lnTo>
                <a:lnTo>
                  <a:pt x="612" y="550"/>
                </a:lnTo>
                <a:lnTo>
                  <a:pt x="620" y="506"/>
                </a:lnTo>
                <a:lnTo>
                  <a:pt x="630" y="462"/>
                </a:lnTo>
                <a:lnTo>
                  <a:pt x="642" y="420"/>
                </a:lnTo>
                <a:lnTo>
                  <a:pt x="658" y="380"/>
                </a:lnTo>
                <a:lnTo>
                  <a:pt x="674" y="340"/>
                </a:lnTo>
                <a:lnTo>
                  <a:pt x="692" y="300"/>
                </a:lnTo>
                <a:lnTo>
                  <a:pt x="692" y="300"/>
                </a:lnTo>
                <a:close/>
              </a:path>
            </a:pathLst>
          </a:custGeom>
          <a:solidFill>
            <a:srgbClr val="3498DB"/>
          </a:solidFill>
          <a:ln w="3175">
            <a:solidFill>
              <a:sysClr val="window" lastClr="FFFFFF"/>
            </a:solidFill>
            <a:round/>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6"/>
            </p:custDataLst>
          </p:nvPr>
        </p:nvSpPr>
        <p:spPr bwMode="auto">
          <a:xfrm>
            <a:off x="3651324" y="2253397"/>
            <a:ext cx="734780" cy="732871"/>
          </a:xfrm>
          <a:custGeom>
            <a:avLst/>
            <a:gdLst>
              <a:gd name="T0" fmla="*/ 770 w 770"/>
              <a:gd name="T1" fmla="*/ 520 h 768"/>
              <a:gd name="T2" fmla="*/ 470 w 770"/>
              <a:gd name="T3" fmla="*/ 0 h 768"/>
              <a:gd name="T4" fmla="*/ 470 w 770"/>
              <a:gd name="T5" fmla="*/ 0 h 768"/>
              <a:gd name="T6" fmla="*/ 400 w 770"/>
              <a:gd name="T7" fmla="*/ 46 h 768"/>
              <a:gd name="T8" fmla="*/ 332 w 770"/>
              <a:gd name="T9" fmla="*/ 96 h 768"/>
              <a:gd name="T10" fmla="*/ 270 w 770"/>
              <a:gd name="T11" fmla="*/ 150 h 768"/>
              <a:gd name="T12" fmla="*/ 208 w 770"/>
              <a:gd name="T13" fmla="*/ 208 h 768"/>
              <a:gd name="T14" fmla="*/ 152 w 770"/>
              <a:gd name="T15" fmla="*/ 268 h 768"/>
              <a:gd name="T16" fmla="*/ 98 w 770"/>
              <a:gd name="T17" fmla="*/ 332 h 768"/>
              <a:gd name="T18" fmla="*/ 48 w 770"/>
              <a:gd name="T19" fmla="*/ 398 h 768"/>
              <a:gd name="T20" fmla="*/ 0 w 770"/>
              <a:gd name="T21" fmla="*/ 468 h 768"/>
              <a:gd name="T22" fmla="*/ 520 w 770"/>
              <a:gd name="T23" fmla="*/ 768 h 768"/>
              <a:gd name="T24" fmla="*/ 520 w 770"/>
              <a:gd name="T25" fmla="*/ 768 h 768"/>
              <a:gd name="T26" fmla="*/ 546 w 770"/>
              <a:gd name="T27" fmla="*/ 732 h 768"/>
              <a:gd name="T28" fmla="*/ 574 w 770"/>
              <a:gd name="T29" fmla="*/ 698 h 768"/>
              <a:gd name="T30" fmla="*/ 602 w 770"/>
              <a:gd name="T31" fmla="*/ 664 h 768"/>
              <a:gd name="T32" fmla="*/ 632 w 770"/>
              <a:gd name="T33" fmla="*/ 632 h 768"/>
              <a:gd name="T34" fmla="*/ 664 w 770"/>
              <a:gd name="T35" fmla="*/ 602 h 768"/>
              <a:gd name="T36" fmla="*/ 698 w 770"/>
              <a:gd name="T37" fmla="*/ 572 h 768"/>
              <a:gd name="T38" fmla="*/ 734 w 770"/>
              <a:gd name="T39" fmla="*/ 546 h 768"/>
              <a:gd name="T40" fmla="*/ 770 w 770"/>
              <a:gd name="T41" fmla="*/ 520 h 768"/>
              <a:gd name="T42" fmla="*/ 770 w 770"/>
              <a:gd name="T43" fmla="*/ 52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770" y="520"/>
                </a:moveTo>
                <a:lnTo>
                  <a:pt x="470" y="0"/>
                </a:lnTo>
                <a:lnTo>
                  <a:pt x="470" y="0"/>
                </a:lnTo>
                <a:lnTo>
                  <a:pt x="400" y="46"/>
                </a:lnTo>
                <a:lnTo>
                  <a:pt x="332" y="96"/>
                </a:lnTo>
                <a:lnTo>
                  <a:pt x="270" y="150"/>
                </a:lnTo>
                <a:lnTo>
                  <a:pt x="208" y="208"/>
                </a:lnTo>
                <a:lnTo>
                  <a:pt x="152" y="268"/>
                </a:lnTo>
                <a:lnTo>
                  <a:pt x="98" y="332"/>
                </a:lnTo>
                <a:lnTo>
                  <a:pt x="48" y="398"/>
                </a:lnTo>
                <a:lnTo>
                  <a:pt x="0" y="468"/>
                </a:lnTo>
                <a:lnTo>
                  <a:pt x="520" y="768"/>
                </a:lnTo>
                <a:lnTo>
                  <a:pt x="520" y="768"/>
                </a:lnTo>
                <a:lnTo>
                  <a:pt x="546" y="732"/>
                </a:lnTo>
                <a:lnTo>
                  <a:pt x="574" y="698"/>
                </a:lnTo>
                <a:lnTo>
                  <a:pt x="602" y="664"/>
                </a:lnTo>
                <a:lnTo>
                  <a:pt x="632" y="632"/>
                </a:lnTo>
                <a:lnTo>
                  <a:pt x="664" y="602"/>
                </a:lnTo>
                <a:lnTo>
                  <a:pt x="698" y="572"/>
                </a:lnTo>
                <a:lnTo>
                  <a:pt x="734" y="546"/>
                </a:lnTo>
                <a:lnTo>
                  <a:pt x="770" y="520"/>
                </a:lnTo>
                <a:lnTo>
                  <a:pt x="770" y="520"/>
                </a:lnTo>
                <a:close/>
              </a:path>
            </a:pathLst>
          </a:custGeom>
          <a:solidFill>
            <a:srgbClr val="3498DB"/>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8" name="任意多边形 7"/>
          <p:cNvSpPr/>
          <p:nvPr>
            <p:custDataLst>
              <p:tags r:id="rId7"/>
            </p:custDataLst>
          </p:nvPr>
        </p:nvSpPr>
        <p:spPr bwMode="auto">
          <a:xfrm>
            <a:off x="4178073" y="2043460"/>
            <a:ext cx="610726" cy="660348"/>
          </a:xfrm>
          <a:custGeom>
            <a:avLst/>
            <a:gdLst>
              <a:gd name="T0" fmla="*/ 640 w 640"/>
              <a:gd name="T1" fmla="*/ 602 h 692"/>
              <a:gd name="T2" fmla="*/ 640 w 640"/>
              <a:gd name="T3" fmla="*/ 0 h 692"/>
              <a:gd name="T4" fmla="*/ 640 w 640"/>
              <a:gd name="T5" fmla="*/ 0 h 692"/>
              <a:gd name="T6" fmla="*/ 596 w 640"/>
              <a:gd name="T7" fmla="*/ 2 h 692"/>
              <a:gd name="T8" fmla="*/ 554 w 640"/>
              <a:gd name="T9" fmla="*/ 6 h 692"/>
              <a:gd name="T10" fmla="*/ 512 w 640"/>
              <a:gd name="T11" fmla="*/ 10 h 692"/>
              <a:gd name="T12" fmla="*/ 470 w 640"/>
              <a:gd name="T13" fmla="*/ 16 h 692"/>
              <a:gd name="T14" fmla="*/ 428 w 640"/>
              <a:gd name="T15" fmla="*/ 24 h 692"/>
              <a:gd name="T16" fmla="*/ 386 w 640"/>
              <a:gd name="T17" fmla="*/ 32 h 692"/>
              <a:gd name="T18" fmla="*/ 346 w 640"/>
              <a:gd name="T19" fmla="*/ 40 h 692"/>
              <a:gd name="T20" fmla="*/ 306 w 640"/>
              <a:gd name="T21" fmla="*/ 50 h 692"/>
              <a:gd name="T22" fmla="*/ 226 w 640"/>
              <a:gd name="T23" fmla="*/ 74 h 692"/>
              <a:gd name="T24" fmla="*/ 148 w 640"/>
              <a:gd name="T25" fmla="*/ 104 h 692"/>
              <a:gd name="T26" fmla="*/ 74 w 640"/>
              <a:gd name="T27" fmla="*/ 136 h 692"/>
              <a:gd name="T28" fmla="*/ 0 w 640"/>
              <a:gd name="T29" fmla="*/ 172 h 692"/>
              <a:gd name="T30" fmla="*/ 300 w 640"/>
              <a:gd name="T31" fmla="*/ 692 h 692"/>
              <a:gd name="T32" fmla="*/ 300 w 640"/>
              <a:gd name="T33" fmla="*/ 692 h 692"/>
              <a:gd name="T34" fmla="*/ 340 w 640"/>
              <a:gd name="T35" fmla="*/ 674 h 692"/>
              <a:gd name="T36" fmla="*/ 380 w 640"/>
              <a:gd name="T37" fmla="*/ 658 h 692"/>
              <a:gd name="T38" fmla="*/ 422 w 640"/>
              <a:gd name="T39" fmla="*/ 642 h 692"/>
              <a:gd name="T40" fmla="*/ 464 w 640"/>
              <a:gd name="T41" fmla="*/ 630 h 692"/>
              <a:gd name="T42" fmla="*/ 506 w 640"/>
              <a:gd name="T43" fmla="*/ 620 h 692"/>
              <a:gd name="T44" fmla="*/ 550 w 640"/>
              <a:gd name="T45" fmla="*/ 612 h 692"/>
              <a:gd name="T46" fmla="*/ 594 w 640"/>
              <a:gd name="T47" fmla="*/ 606 h 692"/>
              <a:gd name="T48" fmla="*/ 640 w 640"/>
              <a:gd name="T49" fmla="*/ 602 h 692"/>
              <a:gd name="T50" fmla="*/ 640 w 640"/>
              <a:gd name="T51" fmla="*/ 60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640" y="602"/>
                </a:moveTo>
                <a:lnTo>
                  <a:pt x="640" y="0"/>
                </a:lnTo>
                <a:lnTo>
                  <a:pt x="640" y="0"/>
                </a:lnTo>
                <a:lnTo>
                  <a:pt x="596" y="2"/>
                </a:lnTo>
                <a:lnTo>
                  <a:pt x="554" y="6"/>
                </a:lnTo>
                <a:lnTo>
                  <a:pt x="512" y="10"/>
                </a:lnTo>
                <a:lnTo>
                  <a:pt x="470" y="16"/>
                </a:lnTo>
                <a:lnTo>
                  <a:pt x="428" y="24"/>
                </a:lnTo>
                <a:lnTo>
                  <a:pt x="386" y="32"/>
                </a:lnTo>
                <a:lnTo>
                  <a:pt x="346" y="40"/>
                </a:lnTo>
                <a:lnTo>
                  <a:pt x="306" y="50"/>
                </a:lnTo>
                <a:lnTo>
                  <a:pt x="226" y="74"/>
                </a:lnTo>
                <a:lnTo>
                  <a:pt x="148" y="104"/>
                </a:lnTo>
                <a:lnTo>
                  <a:pt x="74" y="136"/>
                </a:lnTo>
                <a:lnTo>
                  <a:pt x="0" y="172"/>
                </a:lnTo>
                <a:lnTo>
                  <a:pt x="300" y="692"/>
                </a:lnTo>
                <a:lnTo>
                  <a:pt x="300" y="692"/>
                </a:lnTo>
                <a:lnTo>
                  <a:pt x="340" y="674"/>
                </a:lnTo>
                <a:lnTo>
                  <a:pt x="380" y="658"/>
                </a:lnTo>
                <a:lnTo>
                  <a:pt x="422" y="642"/>
                </a:lnTo>
                <a:lnTo>
                  <a:pt x="464" y="630"/>
                </a:lnTo>
                <a:lnTo>
                  <a:pt x="506" y="620"/>
                </a:lnTo>
                <a:lnTo>
                  <a:pt x="550" y="612"/>
                </a:lnTo>
                <a:lnTo>
                  <a:pt x="594" y="606"/>
                </a:lnTo>
                <a:lnTo>
                  <a:pt x="640" y="602"/>
                </a:lnTo>
                <a:lnTo>
                  <a:pt x="640" y="602"/>
                </a:lnTo>
                <a:close/>
              </a:path>
            </a:pathLst>
          </a:custGeom>
          <a:solidFill>
            <a:schemeClr val="tx2">
              <a:lumMod val="75000"/>
            </a:schemeClr>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8"/>
            </p:custDataLst>
          </p:nvPr>
        </p:nvSpPr>
        <p:spPr bwMode="auto">
          <a:xfrm flipH="1" flipV="1">
            <a:off x="7647134" y="2467573"/>
            <a:ext cx="1057320" cy="1324512"/>
          </a:xfrm>
          <a:custGeom>
            <a:avLst/>
            <a:gdLst>
              <a:gd name="T0" fmla="*/ 1098 w 1108"/>
              <a:gd name="T1" fmla="*/ 590 h 1388"/>
              <a:gd name="T2" fmla="*/ 1098 w 1108"/>
              <a:gd name="T3" fmla="*/ 590 h 1388"/>
              <a:gd name="T4" fmla="*/ 1092 w 1108"/>
              <a:gd name="T5" fmla="*/ 582 h 1388"/>
              <a:gd name="T6" fmla="*/ 1086 w 1108"/>
              <a:gd name="T7" fmla="*/ 574 h 1388"/>
              <a:gd name="T8" fmla="*/ 1078 w 1108"/>
              <a:gd name="T9" fmla="*/ 566 h 1388"/>
              <a:gd name="T10" fmla="*/ 1070 w 1108"/>
              <a:gd name="T11" fmla="*/ 560 h 1388"/>
              <a:gd name="T12" fmla="*/ 1060 w 1108"/>
              <a:gd name="T13" fmla="*/ 554 h 1388"/>
              <a:gd name="T14" fmla="*/ 1050 w 1108"/>
              <a:gd name="T15" fmla="*/ 550 h 1388"/>
              <a:gd name="T16" fmla="*/ 1038 w 1108"/>
              <a:gd name="T17" fmla="*/ 548 h 1388"/>
              <a:gd name="T18" fmla="*/ 1028 w 1108"/>
              <a:gd name="T19" fmla="*/ 548 h 1388"/>
              <a:gd name="T20" fmla="*/ 854 w 1108"/>
              <a:gd name="T21" fmla="*/ 548 h 1388"/>
              <a:gd name="T22" fmla="*/ 854 w 1108"/>
              <a:gd name="T23" fmla="*/ 0 h 1388"/>
              <a:gd name="T24" fmla="*/ 254 w 1108"/>
              <a:gd name="T25" fmla="*/ 0 h 1388"/>
              <a:gd name="T26" fmla="*/ 254 w 1108"/>
              <a:gd name="T27" fmla="*/ 548 h 1388"/>
              <a:gd name="T28" fmla="*/ 80 w 1108"/>
              <a:gd name="T29" fmla="*/ 548 h 1388"/>
              <a:gd name="T30" fmla="*/ 80 w 1108"/>
              <a:gd name="T31" fmla="*/ 548 h 1388"/>
              <a:gd name="T32" fmla="*/ 70 w 1108"/>
              <a:gd name="T33" fmla="*/ 548 h 1388"/>
              <a:gd name="T34" fmla="*/ 58 w 1108"/>
              <a:gd name="T35" fmla="*/ 550 h 1388"/>
              <a:gd name="T36" fmla="*/ 48 w 1108"/>
              <a:gd name="T37" fmla="*/ 554 h 1388"/>
              <a:gd name="T38" fmla="*/ 38 w 1108"/>
              <a:gd name="T39" fmla="*/ 560 h 1388"/>
              <a:gd name="T40" fmla="*/ 30 w 1108"/>
              <a:gd name="T41" fmla="*/ 566 h 1388"/>
              <a:gd name="T42" fmla="*/ 22 w 1108"/>
              <a:gd name="T43" fmla="*/ 574 h 1388"/>
              <a:gd name="T44" fmla="*/ 16 w 1108"/>
              <a:gd name="T45" fmla="*/ 582 h 1388"/>
              <a:gd name="T46" fmla="*/ 10 w 1108"/>
              <a:gd name="T47" fmla="*/ 590 h 1388"/>
              <a:gd name="T48" fmla="*/ 10 w 1108"/>
              <a:gd name="T49" fmla="*/ 590 h 1388"/>
              <a:gd name="T50" fmla="*/ 4 w 1108"/>
              <a:gd name="T51" fmla="*/ 602 h 1388"/>
              <a:gd name="T52" fmla="*/ 2 w 1108"/>
              <a:gd name="T53" fmla="*/ 612 h 1388"/>
              <a:gd name="T54" fmla="*/ 0 w 1108"/>
              <a:gd name="T55" fmla="*/ 622 h 1388"/>
              <a:gd name="T56" fmla="*/ 0 w 1108"/>
              <a:gd name="T57" fmla="*/ 634 h 1388"/>
              <a:gd name="T58" fmla="*/ 2 w 1108"/>
              <a:gd name="T59" fmla="*/ 644 h 1388"/>
              <a:gd name="T60" fmla="*/ 4 w 1108"/>
              <a:gd name="T61" fmla="*/ 654 h 1388"/>
              <a:gd name="T62" fmla="*/ 10 w 1108"/>
              <a:gd name="T63" fmla="*/ 664 h 1388"/>
              <a:gd name="T64" fmla="*/ 14 w 1108"/>
              <a:gd name="T65" fmla="*/ 674 h 1388"/>
              <a:gd name="T66" fmla="*/ 488 w 1108"/>
              <a:gd name="T67" fmla="*/ 1354 h 1388"/>
              <a:gd name="T68" fmla="*/ 488 w 1108"/>
              <a:gd name="T69" fmla="*/ 1354 h 1388"/>
              <a:gd name="T70" fmla="*/ 502 w 1108"/>
              <a:gd name="T71" fmla="*/ 1368 h 1388"/>
              <a:gd name="T72" fmla="*/ 516 w 1108"/>
              <a:gd name="T73" fmla="*/ 1378 h 1388"/>
              <a:gd name="T74" fmla="*/ 534 w 1108"/>
              <a:gd name="T75" fmla="*/ 1386 h 1388"/>
              <a:gd name="T76" fmla="*/ 554 w 1108"/>
              <a:gd name="T77" fmla="*/ 1388 h 1388"/>
              <a:gd name="T78" fmla="*/ 554 w 1108"/>
              <a:gd name="T79" fmla="*/ 1388 h 1388"/>
              <a:gd name="T80" fmla="*/ 574 w 1108"/>
              <a:gd name="T81" fmla="*/ 1386 h 1388"/>
              <a:gd name="T82" fmla="*/ 592 w 1108"/>
              <a:gd name="T83" fmla="*/ 1378 h 1388"/>
              <a:gd name="T84" fmla="*/ 606 w 1108"/>
              <a:gd name="T85" fmla="*/ 1368 h 1388"/>
              <a:gd name="T86" fmla="*/ 620 w 1108"/>
              <a:gd name="T87" fmla="*/ 1354 h 1388"/>
              <a:gd name="T88" fmla="*/ 1094 w 1108"/>
              <a:gd name="T89" fmla="*/ 674 h 1388"/>
              <a:gd name="T90" fmla="*/ 1094 w 1108"/>
              <a:gd name="T91" fmla="*/ 674 h 1388"/>
              <a:gd name="T92" fmla="*/ 1098 w 1108"/>
              <a:gd name="T93" fmla="*/ 664 h 1388"/>
              <a:gd name="T94" fmla="*/ 1104 w 1108"/>
              <a:gd name="T95" fmla="*/ 654 h 1388"/>
              <a:gd name="T96" fmla="*/ 1106 w 1108"/>
              <a:gd name="T97" fmla="*/ 644 h 1388"/>
              <a:gd name="T98" fmla="*/ 1108 w 1108"/>
              <a:gd name="T99" fmla="*/ 634 h 1388"/>
              <a:gd name="T100" fmla="*/ 1108 w 1108"/>
              <a:gd name="T101" fmla="*/ 622 h 1388"/>
              <a:gd name="T102" fmla="*/ 1106 w 1108"/>
              <a:gd name="T103" fmla="*/ 612 h 1388"/>
              <a:gd name="T104" fmla="*/ 1104 w 1108"/>
              <a:gd name="T105" fmla="*/ 602 h 1388"/>
              <a:gd name="T106" fmla="*/ 1098 w 1108"/>
              <a:gd name="T107" fmla="*/ 590 h 1388"/>
              <a:gd name="T108" fmla="*/ 1098 w 1108"/>
              <a:gd name="T109" fmla="*/ 590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8" h="1388">
                <a:moveTo>
                  <a:pt x="1098" y="590"/>
                </a:moveTo>
                <a:lnTo>
                  <a:pt x="1098" y="590"/>
                </a:lnTo>
                <a:lnTo>
                  <a:pt x="1092" y="582"/>
                </a:lnTo>
                <a:lnTo>
                  <a:pt x="1086" y="574"/>
                </a:lnTo>
                <a:lnTo>
                  <a:pt x="1078" y="566"/>
                </a:lnTo>
                <a:lnTo>
                  <a:pt x="1070" y="560"/>
                </a:lnTo>
                <a:lnTo>
                  <a:pt x="1060" y="554"/>
                </a:lnTo>
                <a:lnTo>
                  <a:pt x="1050" y="550"/>
                </a:lnTo>
                <a:lnTo>
                  <a:pt x="1038" y="548"/>
                </a:lnTo>
                <a:lnTo>
                  <a:pt x="1028" y="548"/>
                </a:lnTo>
                <a:lnTo>
                  <a:pt x="854" y="548"/>
                </a:lnTo>
                <a:lnTo>
                  <a:pt x="854" y="0"/>
                </a:lnTo>
                <a:lnTo>
                  <a:pt x="254" y="0"/>
                </a:lnTo>
                <a:lnTo>
                  <a:pt x="254" y="548"/>
                </a:lnTo>
                <a:lnTo>
                  <a:pt x="80" y="548"/>
                </a:lnTo>
                <a:lnTo>
                  <a:pt x="80" y="548"/>
                </a:lnTo>
                <a:lnTo>
                  <a:pt x="70" y="548"/>
                </a:lnTo>
                <a:lnTo>
                  <a:pt x="58" y="550"/>
                </a:lnTo>
                <a:lnTo>
                  <a:pt x="48" y="554"/>
                </a:lnTo>
                <a:lnTo>
                  <a:pt x="38" y="560"/>
                </a:lnTo>
                <a:lnTo>
                  <a:pt x="30" y="566"/>
                </a:lnTo>
                <a:lnTo>
                  <a:pt x="22" y="574"/>
                </a:lnTo>
                <a:lnTo>
                  <a:pt x="16" y="582"/>
                </a:lnTo>
                <a:lnTo>
                  <a:pt x="10" y="590"/>
                </a:lnTo>
                <a:lnTo>
                  <a:pt x="10" y="590"/>
                </a:lnTo>
                <a:lnTo>
                  <a:pt x="4" y="602"/>
                </a:lnTo>
                <a:lnTo>
                  <a:pt x="2" y="612"/>
                </a:lnTo>
                <a:lnTo>
                  <a:pt x="0" y="622"/>
                </a:lnTo>
                <a:lnTo>
                  <a:pt x="0" y="634"/>
                </a:lnTo>
                <a:lnTo>
                  <a:pt x="2" y="644"/>
                </a:lnTo>
                <a:lnTo>
                  <a:pt x="4" y="654"/>
                </a:lnTo>
                <a:lnTo>
                  <a:pt x="10" y="664"/>
                </a:lnTo>
                <a:lnTo>
                  <a:pt x="14" y="674"/>
                </a:lnTo>
                <a:lnTo>
                  <a:pt x="488" y="1354"/>
                </a:lnTo>
                <a:lnTo>
                  <a:pt x="488" y="1354"/>
                </a:lnTo>
                <a:lnTo>
                  <a:pt x="502" y="1368"/>
                </a:lnTo>
                <a:lnTo>
                  <a:pt x="516" y="1378"/>
                </a:lnTo>
                <a:lnTo>
                  <a:pt x="534" y="1386"/>
                </a:lnTo>
                <a:lnTo>
                  <a:pt x="554" y="1388"/>
                </a:lnTo>
                <a:lnTo>
                  <a:pt x="554" y="1388"/>
                </a:lnTo>
                <a:lnTo>
                  <a:pt x="574" y="1386"/>
                </a:lnTo>
                <a:lnTo>
                  <a:pt x="592" y="1378"/>
                </a:lnTo>
                <a:lnTo>
                  <a:pt x="606" y="1368"/>
                </a:lnTo>
                <a:lnTo>
                  <a:pt x="620" y="1354"/>
                </a:lnTo>
                <a:lnTo>
                  <a:pt x="1094" y="674"/>
                </a:lnTo>
                <a:lnTo>
                  <a:pt x="1094" y="674"/>
                </a:lnTo>
                <a:lnTo>
                  <a:pt x="1098" y="664"/>
                </a:lnTo>
                <a:lnTo>
                  <a:pt x="1104" y="654"/>
                </a:lnTo>
                <a:lnTo>
                  <a:pt x="1106" y="644"/>
                </a:lnTo>
                <a:lnTo>
                  <a:pt x="1108" y="634"/>
                </a:lnTo>
                <a:lnTo>
                  <a:pt x="1108" y="622"/>
                </a:lnTo>
                <a:lnTo>
                  <a:pt x="1106" y="612"/>
                </a:lnTo>
                <a:lnTo>
                  <a:pt x="1104" y="602"/>
                </a:lnTo>
                <a:lnTo>
                  <a:pt x="1098" y="590"/>
                </a:lnTo>
                <a:lnTo>
                  <a:pt x="1098" y="590"/>
                </a:lnTo>
                <a:close/>
              </a:path>
            </a:pathLst>
          </a:custGeom>
          <a:solidFill>
            <a:srgbClr val="9BBB59"/>
          </a:solidFill>
          <a:ln w="3175">
            <a:solidFill>
              <a:sysClr val="window" lastClr="FFFFFF"/>
            </a:solidFill>
            <a:round/>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 name="任意多边形 9"/>
          <p:cNvSpPr/>
          <p:nvPr>
            <p:custDataLst>
              <p:tags r:id="rId9"/>
            </p:custDataLst>
          </p:nvPr>
        </p:nvSpPr>
        <p:spPr bwMode="auto">
          <a:xfrm flipH="1" flipV="1">
            <a:off x="6412320" y="4566942"/>
            <a:ext cx="610726" cy="660348"/>
          </a:xfrm>
          <a:custGeom>
            <a:avLst/>
            <a:gdLst>
              <a:gd name="T0" fmla="*/ 340 w 640"/>
              <a:gd name="T1" fmla="*/ 692 h 692"/>
              <a:gd name="T2" fmla="*/ 640 w 640"/>
              <a:gd name="T3" fmla="*/ 172 h 692"/>
              <a:gd name="T4" fmla="*/ 640 w 640"/>
              <a:gd name="T5" fmla="*/ 172 h 692"/>
              <a:gd name="T6" fmla="*/ 566 w 640"/>
              <a:gd name="T7" fmla="*/ 136 h 692"/>
              <a:gd name="T8" fmla="*/ 492 w 640"/>
              <a:gd name="T9" fmla="*/ 104 h 692"/>
              <a:gd name="T10" fmla="*/ 414 w 640"/>
              <a:gd name="T11" fmla="*/ 74 h 692"/>
              <a:gd name="T12" fmla="*/ 334 w 640"/>
              <a:gd name="T13" fmla="*/ 50 h 692"/>
              <a:gd name="T14" fmla="*/ 294 w 640"/>
              <a:gd name="T15" fmla="*/ 40 h 692"/>
              <a:gd name="T16" fmla="*/ 254 w 640"/>
              <a:gd name="T17" fmla="*/ 32 h 692"/>
              <a:gd name="T18" fmla="*/ 212 w 640"/>
              <a:gd name="T19" fmla="*/ 24 h 692"/>
              <a:gd name="T20" fmla="*/ 170 w 640"/>
              <a:gd name="T21" fmla="*/ 16 h 692"/>
              <a:gd name="T22" fmla="*/ 128 w 640"/>
              <a:gd name="T23" fmla="*/ 10 h 692"/>
              <a:gd name="T24" fmla="*/ 86 w 640"/>
              <a:gd name="T25" fmla="*/ 6 h 692"/>
              <a:gd name="T26" fmla="*/ 44 w 640"/>
              <a:gd name="T27" fmla="*/ 2 h 692"/>
              <a:gd name="T28" fmla="*/ 0 w 640"/>
              <a:gd name="T29" fmla="*/ 0 h 692"/>
              <a:gd name="T30" fmla="*/ 0 w 640"/>
              <a:gd name="T31" fmla="*/ 602 h 692"/>
              <a:gd name="T32" fmla="*/ 0 w 640"/>
              <a:gd name="T33" fmla="*/ 602 h 692"/>
              <a:gd name="T34" fmla="*/ 46 w 640"/>
              <a:gd name="T35" fmla="*/ 606 h 692"/>
              <a:gd name="T36" fmla="*/ 90 w 640"/>
              <a:gd name="T37" fmla="*/ 612 h 692"/>
              <a:gd name="T38" fmla="*/ 134 w 640"/>
              <a:gd name="T39" fmla="*/ 620 h 692"/>
              <a:gd name="T40" fmla="*/ 176 w 640"/>
              <a:gd name="T41" fmla="*/ 630 h 692"/>
              <a:gd name="T42" fmla="*/ 218 w 640"/>
              <a:gd name="T43" fmla="*/ 642 h 692"/>
              <a:gd name="T44" fmla="*/ 260 w 640"/>
              <a:gd name="T45" fmla="*/ 658 h 692"/>
              <a:gd name="T46" fmla="*/ 300 w 640"/>
              <a:gd name="T47" fmla="*/ 674 h 692"/>
              <a:gd name="T48" fmla="*/ 340 w 640"/>
              <a:gd name="T49" fmla="*/ 692 h 692"/>
              <a:gd name="T50" fmla="*/ 340 w 640"/>
              <a:gd name="T51"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340" y="692"/>
                </a:moveTo>
                <a:lnTo>
                  <a:pt x="640" y="172"/>
                </a:lnTo>
                <a:lnTo>
                  <a:pt x="640" y="172"/>
                </a:lnTo>
                <a:lnTo>
                  <a:pt x="566" y="136"/>
                </a:lnTo>
                <a:lnTo>
                  <a:pt x="492" y="104"/>
                </a:lnTo>
                <a:lnTo>
                  <a:pt x="414" y="74"/>
                </a:lnTo>
                <a:lnTo>
                  <a:pt x="334" y="50"/>
                </a:lnTo>
                <a:lnTo>
                  <a:pt x="294" y="40"/>
                </a:lnTo>
                <a:lnTo>
                  <a:pt x="254" y="32"/>
                </a:lnTo>
                <a:lnTo>
                  <a:pt x="212" y="24"/>
                </a:lnTo>
                <a:lnTo>
                  <a:pt x="170" y="16"/>
                </a:lnTo>
                <a:lnTo>
                  <a:pt x="128" y="10"/>
                </a:lnTo>
                <a:lnTo>
                  <a:pt x="86" y="6"/>
                </a:lnTo>
                <a:lnTo>
                  <a:pt x="44" y="2"/>
                </a:lnTo>
                <a:lnTo>
                  <a:pt x="0" y="0"/>
                </a:lnTo>
                <a:lnTo>
                  <a:pt x="0" y="602"/>
                </a:lnTo>
                <a:lnTo>
                  <a:pt x="0" y="602"/>
                </a:lnTo>
                <a:lnTo>
                  <a:pt x="46" y="606"/>
                </a:lnTo>
                <a:lnTo>
                  <a:pt x="90" y="612"/>
                </a:lnTo>
                <a:lnTo>
                  <a:pt x="134" y="620"/>
                </a:lnTo>
                <a:lnTo>
                  <a:pt x="176" y="630"/>
                </a:lnTo>
                <a:lnTo>
                  <a:pt x="218" y="642"/>
                </a:lnTo>
                <a:lnTo>
                  <a:pt x="260" y="658"/>
                </a:lnTo>
                <a:lnTo>
                  <a:pt x="300" y="674"/>
                </a:lnTo>
                <a:lnTo>
                  <a:pt x="340" y="692"/>
                </a:lnTo>
                <a:lnTo>
                  <a:pt x="340" y="692"/>
                </a:lnTo>
                <a:close/>
              </a:path>
            </a:pathLst>
          </a:custGeom>
          <a:solidFill>
            <a:srgbClr val="9BBB59"/>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 name="任意多边形 10"/>
          <p:cNvSpPr/>
          <p:nvPr>
            <p:custDataLst>
              <p:tags r:id="rId10"/>
            </p:custDataLst>
          </p:nvPr>
        </p:nvSpPr>
        <p:spPr bwMode="auto">
          <a:xfrm flipH="1" flipV="1">
            <a:off x="5751832" y="3879876"/>
            <a:ext cx="660348" cy="610725"/>
          </a:xfrm>
          <a:custGeom>
            <a:avLst/>
            <a:gdLst>
              <a:gd name="T0" fmla="*/ 90 w 692"/>
              <a:gd name="T1" fmla="*/ 640 h 640"/>
              <a:gd name="T2" fmla="*/ 692 w 692"/>
              <a:gd name="T3" fmla="*/ 640 h 640"/>
              <a:gd name="T4" fmla="*/ 692 w 692"/>
              <a:gd name="T5" fmla="*/ 640 h 640"/>
              <a:gd name="T6" fmla="*/ 690 w 692"/>
              <a:gd name="T7" fmla="*/ 596 h 640"/>
              <a:gd name="T8" fmla="*/ 686 w 692"/>
              <a:gd name="T9" fmla="*/ 554 h 640"/>
              <a:gd name="T10" fmla="*/ 682 w 692"/>
              <a:gd name="T11" fmla="*/ 512 h 640"/>
              <a:gd name="T12" fmla="*/ 676 w 692"/>
              <a:gd name="T13" fmla="*/ 470 h 640"/>
              <a:gd name="T14" fmla="*/ 668 w 692"/>
              <a:gd name="T15" fmla="*/ 428 h 640"/>
              <a:gd name="T16" fmla="*/ 660 w 692"/>
              <a:gd name="T17" fmla="*/ 386 h 640"/>
              <a:gd name="T18" fmla="*/ 652 w 692"/>
              <a:gd name="T19" fmla="*/ 346 h 640"/>
              <a:gd name="T20" fmla="*/ 640 w 692"/>
              <a:gd name="T21" fmla="*/ 304 h 640"/>
              <a:gd name="T22" fmla="*/ 616 w 692"/>
              <a:gd name="T23" fmla="*/ 226 h 640"/>
              <a:gd name="T24" fmla="*/ 588 w 692"/>
              <a:gd name="T25" fmla="*/ 148 h 640"/>
              <a:gd name="T26" fmla="*/ 556 w 692"/>
              <a:gd name="T27" fmla="*/ 72 h 640"/>
              <a:gd name="T28" fmla="*/ 520 w 692"/>
              <a:gd name="T29" fmla="*/ 0 h 640"/>
              <a:gd name="T30" fmla="*/ 0 w 692"/>
              <a:gd name="T31" fmla="*/ 300 h 640"/>
              <a:gd name="T32" fmla="*/ 0 w 692"/>
              <a:gd name="T33" fmla="*/ 300 h 640"/>
              <a:gd name="T34" fmla="*/ 18 w 692"/>
              <a:gd name="T35" fmla="*/ 340 h 640"/>
              <a:gd name="T36" fmla="*/ 34 w 692"/>
              <a:gd name="T37" fmla="*/ 380 h 640"/>
              <a:gd name="T38" fmla="*/ 50 w 692"/>
              <a:gd name="T39" fmla="*/ 420 h 640"/>
              <a:gd name="T40" fmla="*/ 62 w 692"/>
              <a:gd name="T41" fmla="*/ 462 h 640"/>
              <a:gd name="T42" fmla="*/ 72 w 692"/>
              <a:gd name="T43" fmla="*/ 506 h 640"/>
              <a:gd name="T44" fmla="*/ 80 w 692"/>
              <a:gd name="T45" fmla="*/ 550 h 640"/>
              <a:gd name="T46" fmla="*/ 86 w 692"/>
              <a:gd name="T47" fmla="*/ 594 h 640"/>
              <a:gd name="T48" fmla="*/ 90 w 692"/>
              <a:gd name="T49" fmla="*/ 640 h 640"/>
              <a:gd name="T50" fmla="*/ 90 w 692"/>
              <a:gd name="T51"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90" y="640"/>
                </a:moveTo>
                <a:lnTo>
                  <a:pt x="692" y="640"/>
                </a:lnTo>
                <a:lnTo>
                  <a:pt x="692" y="640"/>
                </a:lnTo>
                <a:lnTo>
                  <a:pt x="690" y="596"/>
                </a:lnTo>
                <a:lnTo>
                  <a:pt x="686" y="554"/>
                </a:lnTo>
                <a:lnTo>
                  <a:pt x="682" y="512"/>
                </a:lnTo>
                <a:lnTo>
                  <a:pt x="676" y="470"/>
                </a:lnTo>
                <a:lnTo>
                  <a:pt x="668" y="428"/>
                </a:lnTo>
                <a:lnTo>
                  <a:pt x="660" y="386"/>
                </a:lnTo>
                <a:lnTo>
                  <a:pt x="652" y="346"/>
                </a:lnTo>
                <a:lnTo>
                  <a:pt x="640" y="304"/>
                </a:lnTo>
                <a:lnTo>
                  <a:pt x="616" y="226"/>
                </a:lnTo>
                <a:lnTo>
                  <a:pt x="588" y="148"/>
                </a:lnTo>
                <a:lnTo>
                  <a:pt x="556" y="72"/>
                </a:lnTo>
                <a:lnTo>
                  <a:pt x="520" y="0"/>
                </a:lnTo>
                <a:lnTo>
                  <a:pt x="0" y="300"/>
                </a:lnTo>
                <a:lnTo>
                  <a:pt x="0" y="300"/>
                </a:lnTo>
                <a:lnTo>
                  <a:pt x="18" y="340"/>
                </a:lnTo>
                <a:lnTo>
                  <a:pt x="34" y="380"/>
                </a:lnTo>
                <a:lnTo>
                  <a:pt x="50" y="420"/>
                </a:lnTo>
                <a:lnTo>
                  <a:pt x="62" y="462"/>
                </a:lnTo>
                <a:lnTo>
                  <a:pt x="72" y="506"/>
                </a:lnTo>
                <a:lnTo>
                  <a:pt x="80" y="550"/>
                </a:lnTo>
                <a:lnTo>
                  <a:pt x="86" y="594"/>
                </a:lnTo>
                <a:lnTo>
                  <a:pt x="90" y="640"/>
                </a:lnTo>
                <a:lnTo>
                  <a:pt x="90" y="640"/>
                </a:lnTo>
                <a:close/>
              </a:path>
            </a:pathLst>
          </a:custGeom>
          <a:solidFill>
            <a:srgbClr val="92D050"/>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11"/>
            </p:custDataLst>
          </p:nvPr>
        </p:nvSpPr>
        <p:spPr bwMode="auto">
          <a:xfrm flipH="1" flipV="1">
            <a:off x="5885570" y="4284483"/>
            <a:ext cx="734780" cy="732871"/>
          </a:xfrm>
          <a:custGeom>
            <a:avLst/>
            <a:gdLst>
              <a:gd name="T0" fmla="*/ 250 w 770"/>
              <a:gd name="T1" fmla="*/ 768 h 768"/>
              <a:gd name="T2" fmla="*/ 770 w 770"/>
              <a:gd name="T3" fmla="*/ 468 h 768"/>
              <a:gd name="T4" fmla="*/ 770 w 770"/>
              <a:gd name="T5" fmla="*/ 468 h 768"/>
              <a:gd name="T6" fmla="*/ 722 w 770"/>
              <a:gd name="T7" fmla="*/ 398 h 768"/>
              <a:gd name="T8" fmla="*/ 672 w 770"/>
              <a:gd name="T9" fmla="*/ 332 h 768"/>
              <a:gd name="T10" fmla="*/ 618 w 770"/>
              <a:gd name="T11" fmla="*/ 268 h 768"/>
              <a:gd name="T12" fmla="*/ 562 w 770"/>
              <a:gd name="T13" fmla="*/ 208 h 768"/>
              <a:gd name="T14" fmla="*/ 500 w 770"/>
              <a:gd name="T15" fmla="*/ 150 h 768"/>
              <a:gd name="T16" fmla="*/ 438 w 770"/>
              <a:gd name="T17" fmla="*/ 96 h 768"/>
              <a:gd name="T18" fmla="*/ 370 w 770"/>
              <a:gd name="T19" fmla="*/ 46 h 768"/>
              <a:gd name="T20" fmla="*/ 300 w 770"/>
              <a:gd name="T21" fmla="*/ 0 h 768"/>
              <a:gd name="T22" fmla="*/ 0 w 770"/>
              <a:gd name="T23" fmla="*/ 520 h 768"/>
              <a:gd name="T24" fmla="*/ 0 w 770"/>
              <a:gd name="T25" fmla="*/ 520 h 768"/>
              <a:gd name="T26" fmla="*/ 36 w 770"/>
              <a:gd name="T27" fmla="*/ 546 h 768"/>
              <a:gd name="T28" fmla="*/ 72 w 770"/>
              <a:gd name="T29" fmla="*/ 572 h 768"/>
              <a:gd name="T30" fmla="*/ 106 w 770"/>
              <a:gd name="T31" fmla="*/ 602 h 768"/>
              <a:gd name="T32" fmla="*/ 138 w 770"/>
              <a:gd name="T33" fmla="*/ 632 h 768"/>
              <a:gd name="T34" fmla="*/ 168 w 770"/>
              <a:gd name="T35" fmla="*/ 664 h 768"/>
              <a:gd name="T36" fmla="*/ 196 w 770"/>
              <a:gd name="T37" fmla="*/ 698 h 768"/>
              <a:gd name="T38" fmla="*/ 224 w 770"/>
              <a:gd name="T39" fmla="*/ 732 h 768"/>
              <a:gd name="T40" fmla="*/ 250 w 770"/>
              <a:gd name="T41" fmla="*/ 768 h 768"/>
              <a:gd name="T42" fmla="*/ 250 w 770"/>
              <a:gd name="T43"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250" y="768"/>
                </a:moveTo>
                <a:lnTo>
                  <a:pt x="770" y="468"/>
                </a:lnTo>
                <a:lnTo>
                  <a:pt x="770" y="468"/>
                </a:lnTo>
                <a:lnTo>
                  <a:pt x="722" y="398"/>
                </a:lnTo>
                <a:lnTo>
                  <a:pt x="672" y="332"/>
                </a:lnTo>
                <a:lnTo>
                  <a:pt x="618" y="268"/>
                </a:lnTo>
                <a:lnTo>
                  <a:pt x="562" y="208"/>
                </a:lnTo>
                <a:lnTo>
                  <a:pt x="500" y="150"/>
                </a:lnTo>
                <a:lnTo>
                  <a:pt x="438" y="96"/>
                </a:lnTo>
                <a:lnTo>
                  <a:pt x="370" y="46"/>
                </a:lnTo>
                <a:lnTo>
                  <a:pt x="300" y="0"/>
                </a:lnTo>
                <a:lnTo>
                  <a:pt x="0" y="520"/>
                </a:lnTo>
                <a:lnTo>
                  <a:pt x="0" y="520"/>
                </a:lnTo>
                <a:lnTo>
                  <a:pt x="36" y="546"/>
                </a:lnTo>
                <a:lnTo>
                  <a:pt x="72" y="572"/>
                </a:lnTo>
                <a:lnTo>
                  <a:pt x="106" y="602"/>
                </a:lnTo>
                <a:lnTo>
                  <a:pt x="138" y="632"/>
                </a:lnTo>
                <a:lnTo>
                  <a:pt x="168" y="664"/>
                </a:lnTo>
                <a:lnTo>
                  <a:pt x="196" y="698"/>
                </a:lnTo>
                <a:lnTo>
                  <a:pt x="224" y="732"/>
                </a:lnTo>
                <a:lnTo>
                  <a:pt x="250" y="768"/>
                </a:lnTo>
                <a:lnTo>
                  <a:pt x="250" y="768"/>
                </a:lnTo>
                <a:close/>
              </a:path>
            </a:pathLst>
          </a:custGeom>
          <a:solidFill>
            <a:srgbClr val="92D050"/>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12"/>
            </p:custDataLst>
          </p:nvPr>
        </p:nvSpPr>
        <p:spPr bwMode="auto">
          <a:xfrm flipH="1" flipV="1">
            <a:off x="7801725" y="3879876"/>
            <a:ext cx="660348" cy="610725"/>
          </a:xfrm>
          <a:custGeom>
            <a:avLst/>
            <a:gdLst>
              <a:gd name="T0" fmla="*/ 692 w 692"/>
              <a:gd name="T1" fmla="*/ 300 h 640"/>
              <a:gd name="T2" fmla="*/ 172 w 692"/>
              <a:gd name="T3" fmla="*/ 0 h 640"/>
              <a:gd name="T4" fmla="*/ 172 w 692"/>
              <a:gd name="T5" fmla="*/ 0 h 640"/>
              <a:gd name="T6" fmla="*/ 136 w 692"/>
              <a:gd name="T7" fmla="*/ 72 h 640"/>
              <a:gd name="T8" fmla="*/ 104 w 692"/>
              <a:gd name="T9" fmla="*/ 148 h 640"/>
              <a:gd name="T10" fmla="*/ 76 w 692"/>
              <a:gd name="T11" fmla="*/ 226 h 640"/>
              <a:gd name="T12" fmla="*/ 52 w 692"/>
              <a:gd name="T13" fmla="*/ 304 h 640"/>
              <a:gd name="T14" fmla="*/ 40 w 692"/>
              <a:gd name="T15" fmla="*/ 346 h 640"/>
              <a:gd name="T16" fmla="*/ 32 w 692"/>
              <a:gd name="T17" fmla="*/ 386 h 640"/>
              <a:gd name="T18" fmla="*/ 24 w 692"/>
              <a:gd name="T19" fmla="*/ 428 h 640"/>
              <a:gd name="T20" fmla="*/ 16 w 692"/>
              <a:gd name="T21" fmla="*/ 470 h 640"/>
              <a:gd name="T22" fmla="*/ 10 w 692"/>
              <a:gd name="T23" fmla="*/ 512 h 640"/>
              <a:gd name="T24" fmla="*/ 6 w 692"/>
              <a:gd name="T25" fmla="*/ 554 h 640"/>
              <a:gd name="T26" fmla="*/ 2 w 692"/>
              <a:gd name="T27" fmla="*/ 596 h 640"/>
              <a:gd name="T28" fmla="*/ 0 w 692"/>
              <a:gd name="T29" fmla="*/ 640 h 640"/>
              <a:gd name="T30" fmla="*/ 602 w 692"/>
              <a:gd name="T31" fmla="*/ 640 h 640"/>
              <a:gd name="T32" fmla="*/ 602 w 692"/>
              <a:gd name="T33" fmla="*/ 640 h 640"/>
              <a:gd name="T34" fmla="*/ 606 w 692"/>
              <a:gd name="T35" fmla="*/ 594 h 640"/>
              <a:gd name="T36" fmla="*/ 612 w 692"/>
              <a:gd name="T37" fmla="*/ 550 h 640"/>
              <a:gd name="T38" fmla="*/ 620 w 692"/>
              <a:gd name="T39" fmla="*/ 506 h 640"/>
              <a:gd name="T40" fmla="*/ 630 w 692"/>
              <a:gd name="T41" fmla="*/ 462 h 640"/>
              <a:gd name="T42" fmla="*/ 642 w 692"/>
              <a:gd name="T43" fmla="*/ 420 h 640"/>
              <a:gd name="T44" fmla="*/ 658 w 692"/>
              <a:gd name="T45" fmla="*/ 380 h 640"/>
              <a:gd name="T46" fmla="*/ 674 w 692"/>
              <a:gd name="T47" fmla="*/ 340 h 640"/>
              <a:gd name="T48" fmla="*/ 692 w 692"/>
              <a:gd name="T49" fmla="*/ 300 h 640"/>
              <a:gd name="T50" fmla="*/ 692 w 692"/>
              <a:gd name="T51" fmla="*/ 3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692" y="300"/>
                </a:moveTo>
                <a:lnTo>
                  <a:pt x="172" y="0"/>
                </a:lnTo>
                <a:lnTo>
                  <a:pt x="172" y="0"/>
                </a:lnTo>
                <a:lnTo>
                  <a:pt x="136" y="72"/>
                </a:lnTo>
                <a:lnTo>
                  <a:pt x="104" y="148"/>
                </a:lnTo>
                <a:lnTo>
                  <a:pt x="76" y="226"/>
                </a:lnTo>
                <a:lnTo>
                  <a:pt x="52" y="304"/>
                </a:lnTo>
                <a:lnTo>
                  <a:pt x="40" y="346"/>
                </a:lnTo>
                <a:lnTo>
                  <a:pt x="32" y="386"/>
                </a:lnTo>
                <a:lnTo>
                  <a:pt x="24" y="428"/>
                </a:lnTo>
                <a:lnTo>
                  <a:pt x="16" y="470"/>
                </a:lnTo>
                <a:lnTo>
                  <a:pt x="10" y="512"/>
                </a:lnTo>
                <a:lnTo>
                  <a:pt x="6" y="554"/>
                </a:lnTo>
                <a:lnTo>
                  <a:pt x="2" y="596"/>
                </a:lnTo>
                <a:lnTo>
                  <a:pt x="0" y="640"/>
                </a:lnTo>
                <a:lnTo>
                  <a:pt x="602" y="640"/>
                </a:lnTo>
                <a:lnTo>
                  <a:pt x="602" y="640"/>
                </a:lnTo>
                <a:lnTo>
                  <a:pt x="606" y="594"/>
                </a:lnTo>
                <a:lnTo>
                  <a:pt x="612" y="550"/>
                </a:lnTo>
                <a:lnTo>
                  <a:pt x="620" y="506"/>
                </a:lnTo>
                <a:lnTo>
                  <a:pt x="630" y="462"/>
                </a:lnTo>
                <a:lnTo>
                  <a:pt x="642" y="420"/>
                </a:lnTo>
                <a:lnTo>
                  <a:pt x="658" y="380"/>
                </a:lnTo>
                <a:lnTo>
                  <a:pt x="674" y="340"/>
                </a:lnTo>
                <a:lnTo>
                  <a:pt x="692" y="300"/>
                </a:lnTo>
                <a:lnTo>
                  <a:pt x="692" y="300"/>
                </a:lnTo>
                <a:close/>
              </a:path>
            </a:pathLst>
          </a:custGeom>
          <a:solidFill>
            <a:srgbClr val="9BBB59"/>
          </a:solidFill>
          <a:ln w="3175">
            <a:solidFill>
              <a:sysClr val="window" lastClr="FFFFFF"/>
            </a:solidFill>
            <a:round/>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13"/>
            </p:custDataLst>
          </p:nvPr>
        </p:nvSpPr>
        <p:spPr bwMode="auto">
          <a:xfrm flipH="1" flipV="1">
            <a:off x="7517355" y="4284483"/>
            <a:ext cx="734780" cy="732871"/>
          </a:xfrm>
          <a:custGeom>
            <a:avLst/>
            <a:gdLst>
              <a:gd name="T0" fmla="*/ 770 w 770"/>
              <a:gd name="T1" fmla="*/ 520 h 768"/>
              <a:gd name="T2" fmla="*/ 470 w 770"/>
              <a:gd name="T3" fmla="*/ 0 h 768"/>
              <a:gd name="T4" fmla="*/ 470 w 770"/>
              <a:gd name="T5" fmla="*/ 0 h 768"/>
              <a:gd name="T6" fmla="*/ 400 w 770"/>
              <a:gd name="T7" fmla="*/ 46 h 768"/>
              <a:gd name="T8" fmla="*/ 332 w 770"/>
              <a:gd name="T9" fmla="*/ 96 h 768"/>
              <a:gd name="T10" fmla="*/ 270 w 770"/>
              <a:gd name="T11" fmla="*/ 150 h 768"/>
              <a:gd name="T12" fmla="*/ 208 w 770"/>
              <a:gd name="T13" fmla="*/ 208 h 768"/>
              <a:gd name="T14" fmla="*/ 152 w 770"/>
              <a:gd name="T15" fmla="*/ 268 h 768"/>
              <a:gd name="T16" fmla="*/ 98 w 770"/>
              <a:gd name="T17" fmla="*/ 332 h 768"/>
              <a:gd name="T18" fmla="*/ 48 w 770"/>
              <a:gd name="T19" fmla="*/ 398 h 768"/>
              <a:gd name="T20" fmla="*/ 0 w 770"/>
              <a:gd name="T21" fmla="*/ 468 h 768"/>
              <a:gd name="T22" fmla="*/ 520 w 770"/>
              <a:gd name="T23" fmla="*/ 768 h 768"/>
              <a:gd name="T24" fmla="*/ 520 w 770"/>
              <a:gd name="T25" fmla="*/ 768 h 768"/>
              <a:gd name="T26" fmla="*/ 546 w 770"/>
              <a:gd name="T27" fmla="*/ 732 h 768"/>
              <a:gd name="T28" fmla="*/ 574 w 770"/>
              <a:gd name="T29" fmla="*/ 698 h 768"/>
              <a:gd name="T30" fmla="*/ 602 w 770"/>
              <a:gd name="T31" fmla="*/ 664 h 768"/>
              <a:gd name="T32" fmla="*/ 632 w 770"/>
              <a:gd name="T33" fmla="*/ 632 h 768"/>
              <a:gd name="T34" fmla="*/ 664 w 770"/>
              <a:gd name="T35" fmla="*/ 602 h 768"/>
              <a:gd name="T36" fmla="*/ 698 w 770"/>
              <a:gd name="T37" fmla="*/ 572 h 768"/>
              <a:gd name="T38" fmla="*/ 734 w 770"/>
              <a:gd name="T39" fmla="*/ 546 h 768"/>
              <a:gd name="T40" fmla="*/ 770 w 770"/>
              <a:gd name="T41" fmla="*/ 520 h 768"/>
              <a:gd name="T42" fmla="*/ 770 w 770"/>
              <a:gd name="T43" fmla="*/ 52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770" y="520"/>
                </a:moveTo>
                <a:lnTo>
                  <a:pt x="470" y="0"/>
                </a:lnTo>
                <a:lnTo>
                  <a:pt x="470" y="0"/>
                </a:lnTo>
                <a:lnTo>
                  <a:pt x="400" y="46"/>
                </a:lnTo>
                <a:lnTo>
                  <a:pt x="332" y="96"/>
                </a:lnTo>
                <a:lnTo>
                  <a:pt x="270" y="150"/>
                </a:lnTo>
                <a:lnTo>
                  <a:pt x="208" y="208"/>
                </a:lnTo>
                <a:lnTo>
                  <a:pt x="152" y="268"/>
                </a:lnTo>
                <a:lnTo>
                  <a:pt x="98" y="332"/>
                </a:lnTo>
                <a:lnTo>
                  <a:pt x="48" y="398"/>
                </a:lnTo>
                <a:lnTo>
                  <a:pt x="0" y="468"/>
                </a:lnTo>
                <a:lnTo>
                  <a:pt x="520" y="768"/>
                </a:lnTo>
                <a:lnTo>
                  <a:pt x="520" y="768"/>
                </a:lnTo>
                <a:lnTo>
                  <a:pt x="546" y="732"/>
                </a:lnTo>
                <a:lnTo>
                  <a:pt x="574" y="698"/>
                </a:lnTo>
                <a:lnTo>
                  <a:pt x="602" y="664"/>
                </a:lnTo>
                <a:lnTo>
                  <a:pt x="632" y="632"/>
                </a:lnTo>
                <a:lnTo>
                  <a:pt x="664" y="602"/>
                </a:lnTo>
                <a:lnTo>
                  <a:pt x="698" y="572"/>
                </a:lnTo>
                <a:lnTo>
                  <a:pt x="734" y="546"/>
                </a:lnTo>
                <a:lnTo>
                  <a:pt x="770" y="520"/>
                </a:lnTo>
                <a:lnTo>
                  <a:pt x="770" y="520"/>
                </a:lnTo>
                <a:close/>
              </a:path>
            </a:pathLst>
          </a:custGeom>
          <a:solidFill>
            <a:srgbClr val="9BBB59"/>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5" name="任意多边形 14"/>
          <p:cNvSpPr/>
          <p:nvPr>
            <p:custDataLst>
              <p:tags r:id="rId14"/>
            </p:custDataLst>
          </p:nvPr>
        </p:nvSpPr>
        <p:spPr bwMode="auto">
          <a:xfrm flipH="1" flipV="1">
            <a:off x="7114656" y="4566942"/>
            <a:ext cx="610726" cy="660348"/>
          </a:xfrm>
          <a:custGeom>
            <a:avLst/>
            <a:gdLst>
              <a:gd name="T0" fmla="*/ 640 w 640"/>
              <a:gd name="T1" fmla="*/ 602 h 692"/>
              <a:gd name="T2" fmla="*/ 640 w 640"/>
              <a:gd name="T3" fmla="*/ 0 h 692"/>
              <a:gd name="T4" fmla="*/ 640 w 640"/>
              <a:gd name="T5" fmla="*/ 0 h 692"/>
              <a:gd name="T6" fmla="*/ 596 w 640"/>
              <a:gd name="T7" fmla="*/ 2 h 692"/>
              <a:gd name="T8" fmla="*/ 554 w 640"/>
              <a:gd name="T9" fmla="*/ 6 h 692"/>
              <a:gd name="T10" fmla="*/ 512 w 640"/>
              <a:gd name="T11" fmla="*/ 10 h 692"/>
              <a:gd name="T12" fmla="*/ 470 w 640"/>
              <a:gd name="T13" fmla="*/ 16 h 692"/>
              <a:gd name="T14" fmla="*/ 428 w 640"/>
              <a:gd name="T15" fmla="*/ 24 h 692"/>
              <a:gd name="T16" fmla="*/ 386 w 640"/>
              <a:gd name="T17" fmla="*/ 32 h 692"/>
              <a:gd name="T18" fmla="*/ 346 w 640"/>
              <a:gd name="T19" fmla="*/ 40 h 692"/>
              <a:gd name="T20" fmla="*/ 306 w 640"/>
              <a:gd name="T21" fmla="*/ 50 h 692"/>
              <a:gd name="T22" fmla="*/ 226 w 640"/>
              <a:gd name="T23" fmla="*/ 74 h 692"/>
              <a:gd name="T24" fmla="*/ 148 w 640"/>
              <a:gd name="T25" fmla="*/ 104 h 692"/>
              <a:gd name="T26" fmla="*/ 74 w 640"/>
              <a:gd name="T27" fmla="*/ 136 h 692"/>
              <a:gd name="T28" fmla="*/ 0 w 640"/>
              <a:gd name="T29" fmla="*/ 172 h 692"/>
              <a:gd name="T30" fmla="*/ 300 w 640"/>
              <a:gd name="T31" fmla="*/ 692 h 692"/>
              <a:gd name="T32" fmla="*/ 300 w 640"/>
              <a:gd name="T33" fmla="*/ 692 h 692"/>
              <a:gd name="T34" fmla="*/ 340 w 640"/>
              <a:gd name="T35" fmla="*/ 674 h 692"/>
              <a:gd name="T36" fmla="*/ 380 w 640"/>
              <a:gd name="T37" fmla="*/ 658 h 692"/>
              <a:gd name="T38" fmla="*/ 422 w 640"/>
              <a:gd name="T39" fmla="*/ 642 h 692"/>
              <a:gd name="T40" fmla="*/ 464 w 640"/>
              <a:gd name="T41" fmla="*/ 630 h 692"/>
              <a:gd name="T42" fmla="*/ 506 w 640"/>
              <a:gd name="T43" fmla="*/ 620 h 692"/>
              <a:gd name="T44" fmla="*/ 550 w 640"/>
              <a:gd name="T45" fmla="*/ 612 h 692"/>
              <a:gd name="T46" fmla="*/ 594 w 640"/>
              <a:gd name="T47" fmla="*/ 606 h 692"/>
              <a:gd name="T48" fmla="*/ 640 w 640"/>
              <a:gd name="T49" fmla="*/ 602 h 692"/>
              <a:gd name="T50" fmla="*/ 640 w 640"/>
              <a:gd name="T51" fmla="*/ 60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640" y="602"/>
                </a:moveTo>
                <a:lnTo>
                  <a:pt x="640" y="0"/>
                </a:lnTo>
                <a:lnTo>
                  <a:pt x="640" y="0"/>
                </a:lnTo>
                <a:lnTo>
                  <a:pt x="596" y="2"/>
                </a:lnTo>
                <a:lnTo>
                  <a:pt x="554" y="6"/>
                </a:lnTo>
                <a:lnTo>
                  <a:pt x="512" y="10"/>
                </a:lnTo>
                <a:lnTo>
                  <a:pt x="470" y="16"/>
                </a:lnTo>
                <a:lnTo>
                  <a:pt x="428" y="24"/>
                </a:lnTo>
                <a:lnTo>
                  <a:pt x="386" y="32"/>
                </a:lnTo>
                <a:lnTo>
                  <a:pt x="346" y="40"/>
                </a:lnTo>
                <a:lnTo>
                  <a:pt x="306" y="50"/>
                </a:lnTo>
                <a:lnTo>
                  <a:pt x="226" y="74"/>
                </a:lnTo>
                <a:lnTo>
                  <a:pt x="148" y="104"/>
                </a:lnTo>
                <a:lnTo>
                  <a:pt x="74" y="136"/>
                </a:lnTo>
                <a:lnTo>
                  <a:pt x="0" y="172"/>
                </a:lnTo>
                <a:lnTo>
                  <a:pt x="300" y="692"/>
                </a:lnTo>
                <a:lnTo>
                  <a:pt x="300" y="692"/>
                </a:lnTo>
                <a:lnTo>
                  <a:pt x="340" y="674"/>
                </a:lnTo>
                <a:lnTo>
                  <a:pt x="380" y="658"/>
                </a:lnTo>
                <a:lnTo>
                  <a:pt x="422" y="642"/>
                </a:lnTo>
                <a:lnTo>
                  <a:pt x="464" y="630"/>
                </a:lnTo>
                <a:lnTo>
                  <a:pt x="506" y="620"/>
                </a:lnTo>
                <a:lnTo>
                  <a:pt x="550" y="612"/>
                </a:lnTo>
                <a:lnTo>
                  <a:pt x="594" y="606"/>
                </a:lnTo>
                <a:lnTo>
                  <a:pt x="640" y="602"/>
                </a:lnTo>
                <a:lnTo>
                  <a:pt x="640" y="602"/>
                </a:lnTo>
                <a:close/>
              </a:path>
            </a:pathLst>
          </a:custGeom>
          <a:solidFill>
            <a:srgbClr val="9BBB59"/>
          </a:solidFill>
          <a:ln w="3175">
            <a:solidFill>
              <a:sysClr val="window" lastClr="FFFFFF"/>
            </a:solid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15"/>
            </p:custDataLst>
          </p:nvPr>
        </p:nvSpPr>
        <p:spPr bwMode="auto">
          <a:xfrm>
            <a:off x="3517077" y="4038897"/>
            <a:ext cx="435413" cy="43541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ysClr val="window" lastClr="FFFFFF"/>
          </a:solidFill>
          <a:ln>
            <a:no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3" name="任意多边形 42"/>
          <p:cNvSpPr/>
          <p:nvPr>
            <p:custDataLst>
              <p:tags r:id="rId16"/>
            </p:custDataLst>
          </p:nvPr>
        </p:nvSpPr>
        <p:spPr bwMode="auto">
          <a:xfrm>
            <a:off x="7950718" y="2761194"/>
            <a:ext cx="450148" cy="450148"/>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ysClr val="window" lastClr="FFFFFF"/>
          </a:solidFill>
          <a:ln>
            <a:noFill/>
          </a:ln>
        </p:spPr>
        <p:txBody>
          <a:bodyPr wrap="square" lIns="91440" tIns="45720" rIns="91440" bIns="4572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7"/>
            </p:custDataLst>
          </p:nvPr>
        </p:nvSpPr>
        <p:spPr>
          <a:xfrm>
            <a:off x="167640" y="3190875"/>
            <a:ext cx="2991485" cy="1612265"/>
          </a:xfrm>
          <a:prstGeom prst="rect">
            <a:avLst/>
          </a:prstGeom>
          <a:noFill/>
        </p:spPr>
        <p:txBody>
          <a:bodyPr wrap="square" lIns="91440" tIns="45720" rIns="91440" bIns="4572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285750" indent="-285750" algn="l">
              <a:lnSpc>
                <a:spcPct val="120000"/>
              </a:lnSpc>
              <a:buClr>
                <a:srgbClr val="3498DB"/>
              </a:buClr>
              <a:buFont typeface="Wingdings" panose="05000000000000000000" pitchFamily="2" charset="2"/>
              <a:buChar char="n"/>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所有者权益是指企业资产扣除负债后由所有者享有的剩余权益。公司的所有者权益也称为股东权益。</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18"/>
            </p:custDataLst>
          </p:nvPr>
        </p:nvSpPr>
        <p:spPr>
          <a:xfrm>
            <a:off x="167474" y="2517775"/>
            <a:ext cx="2991723" cy="503377"/>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1. 所有者权益的概念</a:t>
            </a:r>
            <a:endPar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文本框 45"/>
          <p:cNvSpPr txBox="1"/>
          <p:nvPr>
            <p:custDataLst>
              <p:tags r:id="rId19"/>
            </p:custDataLst>
          </p:nvPr>
        </p:nvSpPr>
        <p:spPr>
          <a:xfrm>
            <a:off x="9008110" y="3190875"/>
            <a:ext cx="2991485" cy="1826260"/>
          </a:xfrm>
          <a:prstGeom prst="rect">
            <a:avLst/>
          </a:prstGeom>
          <a:noFill/>
        </p:spPr>
        <p:txBody>
          <a:bodyPr wrap="square" lIns="91440" tIns="45720" rIns="91440" bIns="4572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285750" indent="-285750">
              <a:lnSpc>
                <a:spcPct val="120000"/>
              </a:lnSpc>
              <a:buClr>
                <a:srgbClr val="9BBB59"/>
              </a:buClr>
              <a:buFont typeface="Wingdings" panose="05000000000000000000" pitchFamily="2" charset="2"/>
              <a:buChar char="n"/>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所有者权益在企业经营期内可供企业长期、持续地使用，企业不必向投资人返还资本金。而负债则须按期返还给债权人，成为企业的负担。</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20"/>
            </p:custDataLst>
          </p:nvPr>
        </p:nvSpPr>
        <p:spPr>
          <a:xfrm>
            <a:off x="9008038" y="2517775"/>
            <a:ext cx="2991723" cy="503377"/>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2. 所有者权益的特征</a:t>
            </a:r>
            <a:endPar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087120"/>
            <a:ext cx="33166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（四）收入</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885737" y="18643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一、会计要素</a:t>
            </a:r>
            <a:endParaRPr lang="zh-CN" altLang="en-US" sz="2600" dirty="0">
              <a:latin typeface="黑体" panose="02010609060101010101" charset="-122"/>
              <a:ea typeface="黑体" panose="02010609060101010101" charset="-122"/>
            </a:endParaRPr>
          </a:p>
        </p:txBody>
      </p:sp>
      <p:sp>
        <p:nvSpPr>
          <p:cNvPr id="33" name="椭圆 32"/>
          <p:cNvSpPr/>
          <p:nvPr>
            <p:custDataLst>
              <p:tags r:id="rId1"/>
            </p:custDataLst>
          </p:nvPr>
        </p:nvSpPr>
        <p:spPr>
          <a:xfrm>
            <a:off x="3268975" y="290195"/>
            <a:ext cx="5791200" cy="5791200"/>
          </a:xfrm>
          <a:prstGeom prst="ellipse">
            <a:avLst/>
          </a:prstGeom>
          <a:gradFill>
            <a:gsLst>
              <a:gs pos="81000">
                <a:srgbClr val="3498DB">
                  <a:lumMod val="40000"/>
                  <a:lumOff val="60000"/>
                  <a:alpha val="0"/>
                </a:srgbClr>
              </a:gs>
              <a:gs pos="19000">
                <a:srgbClr val="3498DB">
                  <a:lumMod val="40000"/>
                  <a:lumOff val="60000"/>
                  <a:alpha val="0"/>
                </a:srgbClr>
              </a:gs>
              <a:gs pos="0">
                <a:srgbClr val="3498DB">
                  <a:lumMod val="40000"/>
                  <a:lumOff val="60000"/>
                </a:srgbClr>
              </a:gs>
              <a:gs pos="100000">
                <a:srgbClr val="3498DB">
                  <a:lumMod val="40000"/>
                  <a:lumOff val="60000"/>
                </a:srgbClr>
              </a:gs>
            </a:gsLst>
            <a:lin ang="0" scaled="0"/>
          </a:gradFill>
          <a:ln w="12700" cap="flat" cmpd="sng" algn="ctr">
            <a:gradFill>
              <a:gsLst>
                <a:gs pos="60000">
                  <a:srgbClr val="3498DB">
                    <a:alpha val="0"/>
                  </a:srgbClr>
                </a:gs>
                <a:gs pos="40000">
                  <a:srgbClr val="3498DB">
                    <a:alpha val="0"/>
                  </a:srgbClr>
                </a:gs>
                <a:gs pos="0">
                  <a:srgbClr val="3498DB"/>
                </a:gs>
                <a:gs pos="100000">
                  <a:srgbClr val="3498DB"/>
                </a:gs>
              </a:gsLst>
              <a:lin ang="0" scaled="0"/>
            </a:grad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2"/>
            </p:custDataLst>
          </p:nvPr>
        </p:nvSpPr>
        <p:spPr>
          <a:xfrm>
            <a:off x="4629746" y="1628551"/>
            <a:ext cx="3178969" cy="3178970"/>
          </a:xfrm>
          <a:prstGeom prst="ellipse">
            <a:avLst/>
          </a:prstGeom>
          <a:solidFill>
            <a:srgbClr val="1AA3AA">
              <a:lumMod val="20000"/>
              <a:lumOff val="80000"/>
              <a:alpha val="76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20000"/>
              </a:lnSpc>
              <a:buClrTx/>
              <a:buSzTx/>
              <a:buFontTx/>
              <a:buNone/>
              <a:defRPr/>
            </a:pPr>
            <a:endParaRPr kumimoji="0" lang="zh-CN" altLang="en-US" sz="2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pic>
        <p:nvPicPr>
          <p:cNvPr id="36" name="图形 35"/>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4775462" y="2025998"/>
            <a:ext cx="410341" cy="409670"/>
          </a:xfrm>
          <a:prstGeom prst="rect">
            <a:avLst/>
          </a:prstGeom>
        </p:spPr>
      </p:pic>
      <p:sp>
        <p:nvSpPr>
          <p:cNvPr id="37" name="弧形 36"/>
          <p:cNvSpPr/>
          <p:nvPr>
            <p:custDataLst>
              <p:tags r:id="rId6"/>
            </p:custDataLst>
          </p:nvPr>
        </p:nvSpPr>
        <p:spPr>
          <a:xfrm>
            <a:off x="4637950" y="1647083"/>
            <a:ext cx="3141904" cy="3141905"/>
          </a:xfrm>
          <a:prstGeom prst="arc">
            <a:avLst>
              <a:gd name="adj1" fmla="val 14043964"/>
              <a:gd name="adj2" fmla="val 12229574"/>
            </a:avLst>
          </a:prstGeom>
          <a:noFill/>
          <a:ln w="76200" cap="rnd" cmpd="sng" algn="ctr">
            <a:solidFill>
              <a:srgbClr val="3498DB"/>
            </a:solidFill>
            <a:prstDash val="solid"/>
            <a:round/>
          </a:ln>
          <a:effectLst/>
        </p:spPr>
        <p:txBody>
          <a:bodyPr rtlCol="0" anchor="ctr"/>
          <a:p>
            <a:pPr marL="0" marR="0" lvl="0" indent="0" algn="ctr" defTabSz="914400" eaLnBrk="1" fontAlgn="auto" latinLnBrk="0" hangingPunct="1">
              <a:lnSpc>
                <a:spcPct val="120000"/>
              </a:lnSpc>
              <a:buClrTx/>
              <a:buSzTx/>
              <a:buFontTx/>
              <a:buNone/>
              <a:defRPr/>
            </a:pPr>
            <a:endParaRPr kumimoji="0" lang="zh-CN" altLang="en-US" sz="20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7"/>
            </p:custDataLst>
          </p:nvPr>
        </p:nvSpPr>
        <p:spPr>
          <a:xfrm>
            <a:off x="5050555" y="2696133"/>
            <a:ext cx="2337350" cy="1043806"/>
          </a:xfrm>
          <a:prstGeom prst="rect">
            <a:avLst/>
          </a:prstGeom>
          <a:noFill/>
        </p:spPr>
        <p:txBody>
          <a:bodyPr wrap="square" rtlCol="0" anchor="ctr">
            <a:normAutofit/>
          </a:bodyPr>
          <a:p>
            <a:pPr algn="ct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收入</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
        <p:nvSpPr>
          <p:cNvPr id="98" name="椭圆 97"/>
          <p:cNvSpPr/>
          <p:nvPr>
            <p:custDataLst>
              <p:tags r:id="rId8"/>
            </p:custDataLst>
          </p:nvPr>
        </p:nvSpPr>
        <p:spPr>
          <a:xfrm flipH="1">
            <a:off x="8599470" y="2889033"/>
            <a:ext cx="861078" cy="861078"/>
          </a:xfrm>
          <a:prstGeom prst="ellipse">
            <a:avLst/>
          </a:prstGeom>
          <a:solidFill>
            <a:srgbClr val="3498DB"/>
          </a:solidFill>
          <a:ln w="12700" cap="flat" cmpd="sng" algn="ctr">
            <a:gradFill>
              <a:gsLst>
                <a:gs pos="0">
                  <a:srgbClr val="1F74AD"/>
                </a:gs>
                <a:gs pos="100000">
                  <a:srgbClr val="1AA3AA"/>
                </a:gs>
              </a:gsLst>
              <a:lin ang="5400000" scaled="1"/>
            </a:grad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8" name="Freeform 116"/>
          <p:cNvSpPr>
            <a:spLocks noEditPoints="1"/>
          </p:cNvSpPr>
          <p:nvPr>
            <p:custDataLst>
              <p:tags r:id="rId9"/>
            </p:custDataLst>
          </p:nvPr>
        </p:nvSpPr>
        <p:spPr bwMode="auto">
          <a:xfrm>
            <a:off x="8810618" y="3125994"/>
            <a:ext cx="438782" cy="387157"/>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ysClr val="window" lastClr="FFFFFF"/>
          </a:solidFill>
          <a:ln>
            <a:noFill/>
          </a:ln>
        </p:spPr>
        <p:txBody>
          <a:bodyPr vert="horz" wrap="square" lIns="91440" tIns="45720" rIns="91440" bIns="45720" numCol="1" anchor="t" anchorCtr="0" compatLnSpc="1"/>
          <a:p>
            <a:pP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10"/>
            </p:custDataLst>
          </p:nvPr>
        </p:nvSpPr>
        <p:spPr>
          <a:xfrm>
            <a:off x="2902161" y="2889033"/>
            <a:ext cx="861078" cy="861078"/>
          </a:xfrm>
          <a:prstGeom prst="ellipse">
            <a:avLst/>
          </a:prstGeom>
          <a:solidFill>
            <a:srgbClr val="3498DB"/>
          </a:solidFill>
          <a:ln w="12700" cap="flat" cmpd="sng" algn="ctr">
            <a:gradFill>
              <a:gsLst>
                <a:gs pos="0">
                  <a:srgbClr val="1F74AD"/>
                </a:gs>
                <a:gs pos="100000">
                  <a:srgbClr val="1AA3AA"/>
                </a:gs>
              </a:gsLst>
              <a:lin ang="5400000" scaled="1"/>
            </a:grad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embassy_89010"/>
          <p:cNvSpPr>
            <a:spLocks noChangeAspect="1"/>
          </p:cNvSpPr>
          <p:nvPr>
            <p:custDataLst>
              <p:tags r:id="rId11"/>
            </p:custDataLst>
          </p:nvPr>
        </p:nvSpPr>
        <p:spPr bwMode="auto">
          <a:xfrm>
            <a:off x="3177283" y="3125994"/>
            <a:ext cx="310834" cy="387157"/>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ysClr val="window" lastClr="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12"/>
            </p:custDataLst>
          </p:nvPr>
        </p:nvSpPr>
        <p:spPr>
          <a:xfrm>
            <a:off x="690880" y="3166110"/>
            <a:ext cx="2339340" cy="1975485"/>
          </a:xfrm>
          <a:prstGeom prst="rect">
            <a:avLst/>
          </a:prstGeom>
          <a:noFill/>
        </p:spPr>
        <p:txBody>
          <a:bodyPr wrap="square" rtlCol="0"/>
          <a:p>
            <a:pPr algn="l">
              <a:lnSpc>
                <a:spcPct val="120000"/>
              </a:lnSpc>
            </a:pPr>
            <a:r>
              <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收入是指企业在日常活动中形成的、会导致所有者权益增加的、与所有者投入资本无关的经济利益的总流入。</a:t>
            </a:r>
            <a:endPar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3"/>
            </p:custDataLst>
          </p:nvPr>
        </p:nvSpPr>
        <p:spPr>
          <a:xfrm>
            <a:off x="575945" y="2731770"/>
            <a:ext cx="2161540" cy="414655"/>
          </a:xfrm>
          <a:prstGeom prst="rect">
            <a:avLst/>
          </a:prstGeom>
          <a:noFill/>
        </p:spPr>
        <p:txBody>
          <a:bodyPr wrap="square" rtlCol="0" anchor="ctr"/>
          <a:p>
            <a:pPr algn="l">
              <a:lnSpc>
                <a:spcPct val="120000"/>
              </a:lnSpc>
            </a:pPr>
            <a:r>
              <a:rPr lang="zh-CN" altLang="en-US" sz="1800" b="1" spc="300" dirty="0">
                <a:latin typeface="Arial" panose="020B0604020202020204" pitchFamily="34" charset="0"/>
                <a:ea typeface="微软雅黑" panose="020B0503020204020204" charset="-122"/>
                <a:sym typeface="Arial" panose="020B0604020202020204" pitchFamily="34" charset="0"/>
              </a:rPr>
              <a:t>1. 收入的概念</a:t>
            </a:r>
            <a:endParaRPr lang="zh-CN" altLang="en-US" sz="1800" b="1" spc="300" dirty="0">
              <a:latin typeface="Arial" panose="020B0604020202020204" pitchFamily="34" charset="0"/>
              <a:ea typeface="微软雅黑" panose="020B0503020204020204" charset="-122"/>
              <a:sym typeface="Arial" panose="020B0604020202020204" pitchFamily="34" charset="0"/>
            </a:endParaRPr>
          </a:p>
        </p:txBody>
      </p:sp>
      <p:cxnSp>
        <p:nvCxnSpPr>
          <p:cNvPr id="51" name="直接连接符 50"/>
          <p:cNvCxnSpPr/>
          <p:nvPr>
            <p:custDataLst>
              <p:tags r:id="rId14"/>
            </p:custDataLst>
          </p:nvPr>
        </p:nvCxnSpPr>
        <p:spPr>
          <a:xfrm>
            <a:off x="861255" y="3141366"/>
            <a:ext cx="1876347" cy="0"/>
          </a:xfrm>
          <a:prstGeom prst="line">
            <a:avLst/>
          </a:prstGeom>
          <a:noFill/>
          <a:ln w="6350" cap="flat" cmpd="sng" algn="ctr">
            <a:solidFill>
              <a:srgbClr val="4D576B">
                <a:lumMod val="40000"/>
                <a:lumOff val="60000"/>
              </a:srgbClr>
            </a:solidFill>
            <a:prstDash val="solid"/>
            <a:miter lim="800000"/>
          </a:ln>
          <a:effectLst/>
        </p:spPr>
      </p:cxnSp>
      <p:sp>
        <p:nvSpPr>
          <p:cNvPr id="52" name="文本框 51"/>
          <p:cNvSpPr txBox="1"/>
          <p:nvPr>
            <p:custDataLst>
              <p:tags r:id="rId15"/>
            </p:custDataLst>
          </p:nvPr>
        </p:nvSpPr>
        <p:spPr>
          <a:xfrm>
            <a:off x="9545320" y="3166110"/>
            <a:ext cx="2345690" cy="2160905"/>
          </a:xfrm>
          <a:prstGeom prst="rect">
            <a:avLst/>
          </a:prstGeom>
          <a:noFill/>
        </p:spPr>
        <p:txBody>
          <a:bodyPr wrap="square" rtlCol="0"/>
          <a:p>
            <a:pPr>
              <a:lnSpc>
                <a:spcPct val="120000"/>
              </a:lnSpc>
            </a:pPr>
            <a:r>
              <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（1）收入是企业日常经营活动中产生的。</a:t>
            </a:r>
            <a:endPar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（2）收入会导致经济利益的流入，该流入不包括所有者投入的资本。</a:t>
            </a:r>
            <a:endPar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（3）收入会导致所有者权益增加。</a:t>
            </a:r>
            <a:endPar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文本框 52"/>
          <p:cNvSpPr txBox="1"/>
          <p:nvPr>
            <p:custDataLst>
              <p:tags r:id="rId16"/>
            </p:custDataLst>
          </p:nvPr>
        </p:nvSpPr>
        <p:spPr>
          <a:xfrm>
            <a:off x="9545320" y="2731770"/>
            <a:ext cx="2174240" cy="414655"/>
          </a:xfrm>
          <a:prstGeom prst="rect">
            <a:avLst/>
          </a:prstGeom>
          <a:noFill/>
        </p:spPr>
        <p:txBody>
          <a:bodyPr wrap="square" rtlCol="0" anchor="ctr"/>
          <a:p>
            <a:pPr>
              <a:lnSpc>
                <a:spcPct val="120000"/>
              </a:lnSpc>
            </a:pPr>
            <a:r>
              <a:rPr lang="zh-CN" altLang="en-US" sz="1800" b="1" spc="300">
                <a:latin typeface="Arial" panose="020B0604020202020204" pitchFamily="34" charset="0"/>
                <a:ea typeface="微软雅黑" panose="020B0503020204020204" charset="-122"/>
                <a:sym typeface="Arial" panose="020B0604020202020204" pitchFamily="34" charset="0"/>
              </a:rPr>
              <a:t>2. 收入的特征</a:t>
            </a:r>
            <a:endParaRPr lang="zh-CN" altLang="en-US" sz="1800" b="1" spc="300">
              <a:latin typeface="Arial" panose="020B0604020202020204" pitchFamily="34" charset="0"/>
              <a:ea typeface="微软雅黑" panose="020B0503020204020204" charset="-122"/>
              <a:sym typeface="Arial" panose="020B0604020202020204" pitchFamily="34" charset="0"/>
            </a:endParaRPr>
          </a:p>
        </p:txBody>
      </p:sp>
      <p:cxnSp>
        <p:nvCxnSpPr>
          <p:cNvPr id="54" name="直接连接符 53"/>
          <p:cNvCxnSpPr/>
          <p:nvPr>
            <p:custDataLst>
              <p:tags r:id="rId17"/>
            </p:custDataLst>
          </p:nvPr>
        </p:nvCxnSpPr>
        <p:spPr>
          <a:xfrm>
            <a:off x="9545296" y="3141366"/>
            <a:ext cx="1876347" cy="0"/>
          </a:xfrm>
          <a:prstGeom prst="line">
            <a:avLst/>
          </a:prstGeom>
          <a:noFill/>
          <a:ln w="6350" cap="flat" cmpd="sng" algn="ctr">
            <a:solidFill>
              <a:srgbClr val="4D576B">
                <a:lumMod val="40000"/>
                <a:lumOff val="60000"/>
              </a:srgbClr>
            </a:solidFill>
            <a:prstDash val="solid"/>
            <a:miter lim="800000"/>
          </a:ln>
          <a:effectLst/>
        </p:spPr>
      </p:cxn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g"/>
  <p:tag name="KSO_WM_UNIT_INDEX" val="1"/>
  <p:tag name="KSO_WM_UNIT_ID" val="diagram160115_3*g*1"/>
  <p:tag name="KSO_WM_UNIT_CLEAR" val="1"/>
  <p:tag name="KSO_WM_UNIT_LAYERLEVEL" val="1"/>
  <p:tag name="KSO_WM_UNIT_VALUE" val="48"/>
  <p:tag name="KSO_WM_UNIT_HIGHLIGHT" val="0"/>
  <p:tag name="KSO_WM_UNIT_COMPATIBLE" val="1"/>
  <p:tag name="KSO_WM_UNIT_RELATE_UNITID" val="diagram160115_3*m*1"/>
  <p:tag name="KSO_WM_UNIT_PRESET_TEXT_INDEX" val="3"/>
  <p:tag name="KSO_WM_UNIT_PRESET_TEXT_LEN" val="17"/>
</p:tagLst>
</file>

<file path=ppt/tags/tag1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1*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Lst>
</file>

<file path=ppt/tags/tag1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1*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Lst>
</file>

<file path=ppt/tags/tag102.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1*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03.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1*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1*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Lst>
</file>

<file path=ppt/tags/tag1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1*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Lst>
</file>

<file path=ppt/tags/tag1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1*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Lst>
</file>

<file path=ppt/tags/tag107.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1*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08.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1*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09.xml><?xml version="1.0" encoding="utf-8"?>
<p:tagLst xmlns:p="http://schemas.openxmlformats.org/presentationml/2006/main">
  <p:tag name="KSO_WM_BEAUTIFY_FLAG" val="#wm#"/>
  <p:tag name="KSO_WM_TEMPLATE_CATEGORY" val="diagram"/>
  <p:tag name="KSO_WM_TEMPLATE_INDEX" val="790"/>
</p:tagLst>
</file>

<file path=ppt/tags/tag11.xml><?xml version="1.0" encoding="utf-8"?>
<p:tagLst xmlns:p="http://schemas.openxmlformats.org/presentationml/2006/main">
  <p:tag name="MH" val="20180804121219"/>
  <p:tag name="MH_LIBRARY" val="CONTENTS"/>
  <p:tag name="MH_TYPE" val="ENTRY"/>
  <p:tag name="ID" val="626777"/>
  <p:tag name="MH_ORDER"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2_5*l_h_i*1_1_1"/>
  <p:tag name="KSO_WM_TEMPLATE_CATEGORY" val="diagram"/>
  <p:tag name="KSO_WM_TEMPLATE_INDEX" val="632"/>
  <p:tag name="KSO_WM_UNIT_LAYERLEVEL" val="1_1_1"/>
  <p:tag name="KSO_WM_TAG_VERSION" val="1.0"/>
  <p:tag name="KSO_WM_BEAUTIFY_FLAG" val="#wm#"/>
  <p:tag name="KSO_WM_UNIT_TEXT_FILL_FORE_SCHEMECOLOR_INDEX" val="5"/>
  <p:tag name="KSO_WM_UNIT_TEXT_FILL_TYPE" val="1"/>
</p:tagLst>
</file>

<file path=ppt/tags/tag111.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2_5*l_h_f*1_1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2_5*l_h_a*1_1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2_5*l_h_i*1_1_1"/>
  <p:tag name="KSO_WM_TEMPLATE_CATEGORY" val="diagram"/>
  <p:tag name="KSO_WM_TEMPLATE_INDEX" val="6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2_5*l_h_i*1_2_1"/>
  <p:tag name="KSO_WM_TEMPLATE_CATEGORY" val="diagram"/>
  <p:tag name="KSO_WM_TEMPLATE_INDEX" val="632"/>
  <p:tag name="KSO_WM_UNIT_LAYERLEVEL" val="1_1_1"/>
  <p:tag name="KSO_WM_TAG_VERSION" val="1.0"/>
  <p:tag name="KSO_WM_BEAUTIFY_FLAG" val="#wm#"/>
  <p:tag name="KSO_WM_UNIT_TEXT_FILL_FORE_SCHEMECOLOR_INDEX" val="6"/>
  <p:tag name="KSO_WM_UNIT_TEXT_FILL_TYPE" val="1"/>
</p:tagLst>
</file>

<file path=ppt/tags/tag115.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2_5*l_h_f*1_2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2_5*l_h_a*1_2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2_5*l_h_i*1_2_1"/>
  <p:tag name="KSO_WM_TEMPLATE_CATEGORY" val="diagram"/>
  <p:tag name="KSO_WM_TEMPLATE_INDEX" val="6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2_5*l_h_i*1_3_1"/>
  <p:tag name="KSO_WM_TEMPLATE_CATEGORY" val="diagram"/>
  <p:tag name="KSO_WM_TEMPLATE_INDEX" val="632"/>
  <p:tag name="KSO_WM_UNIT_LAYERLEVEL" val="1_1_1"/>
  <p:tag name="KSO_WM_TAG_VERSION" val="1.0"/>
  <p:tag name="KSO_WM_BEAUTIFY_FLAG" val="#wm#"/>
  <p:tag name="KSO_WM_UNIT_TEXT_FILL_FORE_SCHEMECOLOR_INDEX" val="7"/>
  <p:tag name="KSO_WM_UNIT_TEXT_FILL_TYPE" val="1"/>
</p:tagLst>
</file>

<file path=ppt/tags/tag119.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2_5*l_h_f*1_3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xml><?xml version="1.0" encoding="utf-8"?>
<p:tagLst xmlns:p="http://schemas.openxmlformats.org/presentationml/2006/main">
  <p:tag name="MH" val="20180804121219"/>
  <p:tag name="MH_LIBRARY" val="CONTENTS"/>
  <p:tag name="MH_TYPE" val="NUMBER"/>
  <p:tag name="ID" val="626777"/>
  <p:tag name="MH_ORDER" val="1"/>
</p:tagLst>
</file>

<file path=ppt/tags/tag12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2_5*l_h_a*1_3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2_5*l_h_i*1_3_1"/>
  <p:tag name="KSO_WM_TEMPLATE_CATEGORY" val="diagram"/>
  <p:tag name="KSO_WM_TEMPLATE_INDEX" val="632"/>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2_5*l_h_i*1_4_1"/>
  <p:tag name="KSO_WM_TEMPLATE_CATEGORY" val="diagram"/>
  <p:tag name="KSO_WM_TEMPLATE_INDEX" val="632"/>
  <p:tag name="KSO_WM_UNIT_LAYERLEVEL" val="1_1_1"/>
  <p:tag name="KSO_WM_TAG_VERSION" val="1.0"/>
  <p:tag name="KSO_WM_BEAUTIFY_FLAG" val="#wm#"/>
  <p:tag name="KSO_WM_UNIT_TEXT_FILL_FORE_SCHEMECOLOR_INDEX" val="8"/>
  <p:tag name="KSO_WM_UNIT_TEXT_FILL_TYPE" val="1"/>
</p:tagLst>
</file>

<file path=ppt/tags/tag123.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2_5*l_h_f*1_4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2_5*l_h_a*1_4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2_5*l_h_i*1_4_1"/>
  <p:tag name="KSO_WM_TEMPLATE_CATEGORY" val="diagram"/>
  <p:tag name="KSO_WM_TEMPLATE_INDEX" val="6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632_5*l_h_i*1_5_1"/>
  <p:tag name="KSO_WM_TEMPLATE_CATEGORY" val="diagram"/>
  <p:tag name="KSO_WM_TEMPLATE_INDEX" val="632"/>
  <p:tag name="KSO_WM_UNIT_LAYERLEVEL" val="1_1_1"/>
  <p:tag name="KSO_WM_TAG_VERSION" val="1.0"/>
  <p:tag name="KSO_WM_BEAUTIFY_FLAG" val="#wm#"/>
  <p:tag name="KSO_WM_UNIT_TEXT_FILL_FORE_SCHEMECOLOR_INDEX" val="9"/>
  <p:tag name="KSO_WM_UNIT_TEXT_FILL_TYPE" val="1"/>
</p:tagLst>
</file>

<file path=ppt/tags/tag127.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32_5*l_h_f*1_5_1"/>
  <p:tag name="KSO_WM_TEMPLATE_CATEGORY" val="diagram"/>
  <p:tag name="KSO_WM_TEMPLATE_INDEX" val="63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32_5*l_h_a*1_5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32_5*l_h_i*1_5_1"/>
  <p:tag name="KSO_WM_TEMPLATE_CATEGORY" val="diagram"/>
  <p:tag name="KSO_WM_TEMPLATE_INDEX" val="6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BEAUTIFY_FLAG" val="#wm#"/>
  <p:tag name="KSO_WM_TEMPLATE_CATEGORY" val="diagram"/>
  <p:tag name="KSO_WM_TEMPLATE_INDEX" val="790"/>
</p:tagLst>
</file>

<file path=ppt/tags/tag13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3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3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13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138.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39.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4.xml><?xml version="1.0" encoding="utf-8"?>
<p:tagLst xmlns:p="http://schemas.openxmlformats.org/presentationml/2006/main">
  <p:tag name="KSO_WM_UNIT_COLOR_SCHEME_SHAPE_ID" val="8"/>
  <p:tag name="KSO_WM_UNIT_COLOR_SCHEME_PARENT_PAGE" val="0_3"/>
  <p:tag name="KSO_WM_UNIT_SUBTYPE" val="a"/>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615_3*l_h_f*1_4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140.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41.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142.xml><?xml version="1.0" encoding="utf-8"?>
<p:tagLst xmlns:p="http://schemas.openxmlformats.org/presentationml/2006/main">
  <p:tag name="KSO_WM_BEAUTIFY_FLAG" val="#wm#"/>
  <p:tag name="KSO_WM_TEMPLATE_CATEGORY" val="diagram"/>
  <p:tag name="KSO_WM_TEMPLATE_INDEX" val="790"/>
</p:tagLst>
</file>

<file path=ppt/tags/tag143.xml><?xml version="1.0" encoding="utf-8"?>
<p:tagLst xmlns:p="http://schemas.openxmlformats.org/presentationml/2006/main">
  <p:tag name="KSO_WM_TEMPLATE_CATEGORY" val="diagram"/>
  <p:tag name="KSO_WM_TEMPLATE_INDEX" val="20187697"/>
  <p:tag name="KSO_WM_UNIT_TYPE" val="q_h_i"/>
  <p:tag name="KSO_WM_UNIT_INDEX" val="1_1_4"/>
  <p:tag name="KSO_WM_UNIT_ID" val="diagram20187697_1*q_h_i*1_1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TEMPLATE_CATEGORY" val="diagram"/>
  <p:tag name="KSO_WM_TEMPLATE_INDEX" val="20187697"/>
  <p:tag name="KSO_WM_UNIT_TYPE" val="q_h_i"/>
  <p:tag name="KSO_WM_UNIT_INDEX" val="1_2_4"/>
  <p:tag name="KSO_WM_UNIT_ID" val="diagram20187697_1*q_h_i*1_2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46.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48.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49.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15.xml><?xml version="1.0" encoding="utf-8"?>
<p:tagLst xmlns:p="http://schemas.openxmlformats.org/presentationml/2006/main">
  <p:tag name="KSO_WM_UNIT_COLOR_SCHEME_SHAPE_ID" val="9"/>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615_3*l_h_a*1_4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150.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51.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152.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53.xml><?xml version="1.0" encoding="utf-8"?>
<p:tagLst xmlns:p="http://schemas.openxmlformats.org/presentationml/2006/main">
  <p:tag name="KSO_WM_BEAUTIFY_FLAG" val="#wm#"/>
  <p:tag name="KSO_WM_TEMPLATE_CATEGORY" val="diagram"/>
  <p:tag name="KSO_WM_TEMPLATE_INDEX" val="790"/>
</p:tagLst>
</file>

<file path=ppt/tags/tag154.xml><?xml version="1.0" encoding="utf-8"?>
<p:tagLst xmlns:p="http://schemas.openxmlformats.org/presentationml/2006/main">
  <p:tag name="MH_CONTENTSID" val="635"/>
  <p:tag name="KSO_WPP_MARK_KEY" val="a93d2ba3-d8f9-4699-9e91-0e1dc1f92429"/>
  <p:tag name="COMMONDATA" val="eyJoZGlkIjoiNzQ3MTk3OTEyZDg4NzA3ZGRmN2U4ZTcxY2Y1ODYwYzQifQ=="/>
</p:tagLst>
</file>

<file path=ppt/tags/tag16.xml><?xml version="1.0" encoding="utf-8"?>
<p:tagLst xmlns:p="http://schemas.openxmlformats.org/presentationml/2006/main">
  <p:tag name="KSO_WM_UNIT_COLOR_SCHEME_SHAPE_ID" val="1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615_3*l_h_i*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COLOR_SCHEME_SHAPE_ID" val="11"/>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615_3*l_h_i*1_4_2"/>
  <p:tag name="KSO_WM_TEMPLATE_CATEGORY" val="diagram"/>
  <p:tag name="KSO_WM_TEMPLATE_INDEX" val="20187615"/>
  <p:tag name="KSO_WM_UNIT_LAYERLEVEL" val="1_1_1"/>
  <p:tag name="KSO_WM_TAG_VERSION" val="1.0"/>
  <p:tag name="KSO_WM_BEAUTIFY_FLAG" val="#wm#"/>
  <p:tag name="KSO_WM_UNIT_LINE_FORE_SCHEMECOLOR_INDEX" val="8"/>
  <p:tag name="KSO_WM_UNIT_LINE_FILL_TYPE" val="2"/>
</p:tagLst>
</file>

<file path=ppt/tags/tag18.xml><?xml version="1.0" encoding="utf-8"?>
<p:tagLst xmlns:p="http://schemas.openxmlformats.org/presentationml/2006/main">
  <p:tag name="KSO_WM_UNIT_COLOR_SCHEME_SHAPE_ID" val="1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615_3*l_h_i*1_4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COLOR_SCHEME_SHAPE_ID" val="13"/>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615_3*l_h_x*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160115"/>
  <p:tag name="KSO_WM_UNIT_ID" val="diagram160115_3*m_i*1_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20.xml><?xml version="1.0" encoding="utf-8"?>
<p:tagLst xmlns:p="http://schemas.openxmlformats.org/presentationml/2006/main">
  <p:tag name="KSO_WM_UNIT_COLOR_SCHEME_SHAPE_ID" val="6"/>
  <p:tag name="KSO_WM_UNIT_COLOR_SCHEME_PARENT_PAGE" val="0_3"/>
  <p:tag name="KSO_WM_UNIT_SUBTYPE" val="a"/>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615_3*l_h_f*1_3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COLOR_SCHEME_SHAPE_ID" val="7"/>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615_3*l_h_a*1_3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COLOR_SCHEME_SHAPE_ID" val="14"/>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615_3*l_h_i*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COLOR_SCHEME_SHAPE_ID" val="15"/>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615_3*l_h_i*1_3_2"/>
  <p:tag name="KSO_WM_TEMPLATE_CATEGORY" val="diagram"/>
  <p:tag name="KSO_WM_TEMPLATE_INDEX" val="20187615"/>
  <p:tag name="KSO_WM_UNIT_LAYERLEVEL" val="1_1_1"/>
  <p:tag name="KSO_WM_TAG_VERSION" val="1.0"/>
  <p:tag name="KSO_WM_BEAUTIFY_FLAG" val="#wm#"/>
  <p:tag name="KSO_WM_UNIT_LINE_FORE_SCHEMECOLOR_INDEX" val="7"/>
  <p:tag name="KSO_WM_UNIT_LINE_FILL_TYPE" val="2"/>
</p:tagLst>
</file>

<file path=ppt/tags/tag24.xml><?xml version="1.0" encoding="utf-8"?>
<p:tagLst xmlns:p="http://schemas.openxmlformats.org/presentationml/2006/main">
  <p:tag name="KSO_WM_UNIT_COLOR_SCHEME_SHAPE_ID" val="16"/>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615_3*l_h_i*1_3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COLOR_SCHEME_SHAPE_ID" val="17"/>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615_3*l_h_x*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COLOR_SCHEME_SHAPE_ID" val="2"/>
  <p:tag name="KSO_WM_UNIT_COLOR_SCHEME_PARENT_PAGE" val="0_3"/>
  <p:tag name="KSO_WM_UNIT_SUBTYPE" val="a"/>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615_3*l_h_f*1_1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COLOR_SCHEME_SHAPE_ID" val="3"/>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615_3*l_h_a*1_1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28.xml><?xml version="1.0" encoding="utf-8"?>
<p:tagLst xmlns:p="http://schemas.openxmlformats.org/presentationml/2006/main">
  <p:tag name="KSO_WM_UNIT_COLOR_SCHEME_SHAPE_ID" val="18"/>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615_3*l_h_i*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615_3*l_h_i*1_1_2"/>
  <p:tag name="KSO_WM_TEMPLATE_CATEGORY" val="diagram"/>
  <p:tag name="KSO_WM_TEMPLATE_INDEX" val="20187615"/>
  <p:tag name="KSO_WM_UNIT_LAYERLEVEL" val="1_1_1"/>
  <p:tag name="KSO_WM_TAG_VERSION" val="1.0"/>
  <p:tag name="KSO_WM_BEAUTIFY_FLAG" val="#wm#"/>
  <p:tag name="KSO_WM_UNIT_LINE_FORE_SCHEMECOLOR_INDEX" val="5"/>
  <p:tag name="KSO_WM_UNIT_LINE_FILL_TYPE" val="2"/>
</p:tagLst>
</file>

<file path=ppt/tags/tag3.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1_1"/>
  <p:tag name="KSO_WM_UNIT_ID" val="diagram160115_3*m_h_a*1_1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5"/>
  <p:tag name="KSO_WM_UNIT_FILL_TYPE" val="1"/>
  <p:tag name="KSO_WM_UNIT_TEXT_FILL_FORE_SCHEMECOLOR_INDEX" val="14"/>
  <p:tag name="KSO_WM_UNIT_TEXT_FILL_TYPE" val="1"/>
</p:tagLst>
</file>

<file path=ppt/tags/tag30.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615_3*l_h_i*1_1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COLOR_SCHEME_SHAPE_ID" val="21"/>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615_3*l_h_x*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COLOR_SCHEME_SHAPE_ID" val="4"/>
  <p:tag name="KSO_WM_UNIT_COLOR_SCHEME_PARENT_PAGE" val="0_3"/>
  <p:tag name="KSO_WM_UNIT_SUBTYPE" val="a"/>
  <p:tag name="KSO_WM_UNIT_PRESET_TEXT" val="单击此处添加文本具体内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615_3*l_h_f*1_2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33.xml><?xml version="1.0" encoding="utf-8"?>
<p:tagLst xmlns:p="http://schemas.openxmlformats.org/presentationml/2006/main">
  <p:tag name="KSO_WM_UNIT_COLOR_SCHEME_SHAPE_ID" val="5"/>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615_3*l_h_a*1_2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34.xml><?xml version="1.0" encoding="utf-8"?>
<p:tagLst xmlns:p="http://schemas.openxmlformats.org/presentationml/2006/main">
  <p:tag name="KSO_WM_UNIT_COLOR_SCHEME_SHAPE_ID" val="2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615_3*l_h_i*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COLOR_SCHEME_SHAPE_ID" val="23"/>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615_3*l_h_i*1_2_2"/>
  <p:tag name="KSO_WM_TEMPLATE_CATEGORY" val="diagram"/>
  <p:tag name="KSO_WM_TEMPLATE_INDEX" val="20187615"/>
  <p:tag name="KSO_WM_UNIT_LAYERLEVEL" val="1_1_1"/>
  <p:tag name="KSO_WM_TAG_VERSION" val="1.0"/>
  <p:tag name="KSO_WM_BEAUTIFY_FLAG" val="#wm#"/>
  <p:tag name="KSO_WM_UNIT_LINE_FORE_SCHEMECOLOR_INDEX" val="6"/>
  <p:tag name="KSO_WM_UNIT_LINE_FILL_TYPE" val="2"/>
</p:tagLst>
</file>

<file path=ppt/tags/tag36.xml><?xml version="1.0" encoding="utf-8"?>
<p:tagLst xmlns:p="http://schemas.openxmlformats.org/presentationml/2006/main">
  <p:tag name="KSO_WM_UNIT_COLOR_SCHEME_SHAPE_ID" val="24"/>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615_3*l_h_i*1_2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COLOR_SCHEME_SHAPE_ID" val="25"/>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615_3*l_h_x*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4*l_h_f*1_1_1"/>
  <p:tag name="KSO_WM_TEMPLATE_CATEGORY" val="diagram"/>
  <p:tag name="KSO_WM_TEMPLATE_INDEX" val="717"/>
  <p:tag name="KSO_WM_UNIT_LAYERLEVEL" val="1_1_1"/>
  <p:tag name="KSO_WM_TAG_VERSION" val="1.0"/>
  <p:tag name="KSO_WM_BEAUTIFY_FLAG" val="#wm#"/>
  <p:tag name="KSO_WM_UNIT_TEXT_FILL_FORE_SCHEMECOLOR_INDEX" val="14"/>
  <p:tag name="KSO_WM_UNIT_TEXT_FILL_TYPE" val="1"/>
</p:tagLst>
</file>

<file path=ppt/tags/tag39.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4*l_h_f*1_2_1"/>
  <p:tag name="KSO_WM_TEMPLATE_CATEGORY" val="diagram"/>
  <p:tag name="KSO_WM_TEMPLATE_INDEX" val="717"/>
  <p:tag name="KSO_WM_UNIT_LAYERLEVEL" val="1_1_1"/>
  <p:tag name="KSO_WM_TAG_VERSION" val="1.0"/>
  <p:tag name="KSO_WM_BEAUTIFY_FLAG" val="#wm#"/>
  <p:tag name="KSO_WM_UNIT_TEXT_FILL_FORE_SCHEMECOLOR_INDEX" val="14"/>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1_1"/>
  <p:tag name="KSO_WM_UNIT_ID" val="diagram160115_3*m_h_f*1_1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40.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4*l_h_f*1_3_1"/>
  <p:tag name="KSO_WM_TEMPLATE_CATEGORY" val="diagram"/>
  <p:tag name="KSO_WM_TEMPLATE_INDEX" val="717"/>
  <p:tag name="KSO_WM_UNIT_LAYERLEVEL" val="1_1_1"/>
  <p:tag name="KSO_WM_TAG_VERSION" val="1.0"/>
  <p:tag name="KSO_WM_BEAUTIFY_FLAG" val="#wm#"/>
  <p:tag name="KSO_WM_UNIT_TEXT_FILL_FORE_SCHEMECOLOR_INDEX" val="14"/>
  <p:tag name="KSO_WM_UNIT_TEXT_FILL_TYPE" val="1"/>
</p:tagLst>
</file>

<file path=ppt/tags/tag41.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7_4*l_h_f*1_4_1"/>
  <p:tag name="KSO_WM_TEMPLATE_CATEGORY" val="diagram"/>
  <p:tag name="KSO_WM_TEMPLATE_INDEX" val="717"/>
  <p:tag name="KSO_WM_UNIT_LAYERLEVEL" val="1_1_1"/>
  <p:tag name="KSO_WM_TAG_VERSION" val="1.0"/>
  <p:tag name="KSO_WM_BEAUTIFY_FLAG" val="#wm#"/>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4*l_h_i*1_1_1"/>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4*l_h_i*1_2_1"/>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4*l_h_i*1_3_1"/>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4*l_h_i*1_4_2"/>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46.xml><?xml version="1.0" encoding="utf-8"?>
<p:tagLst xmlns:p="http://schemas.openxmlformats.org/presentationml/2006/main">
  <p:tag name="KSO_WM_UNIT_VALUE" val="131*13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717_4*l_h_x*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Lst>
</file>

<file path=ppt/tags/tag47.xml><?xml version="1.0" encoding="utf-8"?>
<p:tagLst xmlns:p="http://schemas.openxmlformats.org/presentationml/2006/main">
  <p:tag name="KSO_WM_UNIT_VALUE" val="117*16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717_4*l_h_x*1_2_1"/>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Lst>
</file>

<file path=ppt/tags/tag48.xml><?xml version="1.0" encoding="utf-8"?>
<p:tagLst xmlns:p="http://schemas.openxmlformats.org/presentationml/2006/main">
  <p:tag name="KSO_WM_UNIT_VALUE" val="143*11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717_4*l_h_x*1_3_1"/>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Lst>
</file>

<file path=ppt/tags/tag49.xml><?xml version="1.0" encoding="utf-8"?>
<p:tagLst xmlns:p="http://schemas.openxmlformats.org/presentationml/2006/main">
  <p:tag name="KSO_WM_UNIT_VALUE" val="115*10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717_4*l_h_x*1_4_1"/>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Lst>
</file>

<file path=ppt/tags/tag5.xml><?xml version="1.0" encoding="utf-8"?>
<p:tagLst xmlns:p="http://schemas.openxmlformats.org/presentationml/2006/main">
  <p:tag name="KSO_WM_TAG_VERSION" val="1.0"/>
  <p:tag name="KSO_WM_TEMPLATE_CATEGORY" val="diagram"/>
  <p:tag name="KSO_WM_TEMPLATE_INDEX" val="160115"/>
  <p:tag name="KSO_WM_UNIT_ID" val="diagram160115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50.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17_4*l_h_a*1_1_1"/>
  <p:tag name="KSO_WM_TEMPLATE_CATEGORY" val="diagram"/>
  <p:tag name="KSO_WM_TEMPLATE_INDEX" val="717"/>
  <p:tag name="KSO_WM_UNIT_LAYERLEVEL" val="1_1_1"/>
  <p:tag name="KSO_WM_TAG_VERSION" val="1.0"/>
  <p:tag name="KSO_WM_BEAUTIFY_FLAG" val="#wm#"/>
  <p:tag name="KSO_WM_UNIT_TEXT_FILL_FORE_SCHEMECOLOR_INDEX" val="5"/>
  <p:tag name="KSO_WM_UNIT_TEXT_FILL_TYPE" val="1"/>
</p:tagLst>
</file>

<file path=ppt/tags/tag51.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717_4*l_h_a*1_2_1"/>
  <p:tag name="KSO_WM_TEMPLATE_CATEGORY" val="diagram"/>
  <p:tag name="KSO_WM_TEMPLATE_INDEX" val="717"/>
  <p:tag name="KSO_WM_UNIT_LAYERLEVEL" val="1_1_1"/>
  <p:tag name="KSO_WM_TAG_VERSION" val="1.0"/>
  <p:tag name="KSO_WM_BEAUTIFY_FLAG" val="#wm#"/>
  <p:tag name="KSO_WM_UNIT_TEXT_FILL_FORE_SCHEMECOLOR_INDEX" val="6"/>
  <p:tag name="KSO_WM_UNIT_TEXT_FILL_TYPE" val="1"/>
</p:tagLst>
</file>

<file path=ppt/tags/tag52.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717_4*l_h_a*1_3_1"/>
  <p:tag name="KSO_WM_TEMPLATE_CATEGORY" val="diagram"/>
  <p:tag name="KSO_WM_TEMPLATE_INDEX" val="717"/>
  <p:tag name="KSO_WM_UNIT_LAYERLEVEL" val="1_1_1"/>
  <p:tag name="KSO_WM_TAG_VERSION" val="1.0"/>
  <p:tag name="KSO_WM_BEAUTIFY_FLAG" val="#wm#"/>
  <p:tag name="KSO_WM_UNIT_TEXT_FILL_FORE_SCHEMECOLOR_INDEX" val="7"/>
  <p:tag name="KSO_WM_UNIT_TEXT_FILL_TYPE" val="1"/>
</p:tagLst>
</file>

<file path=ppt/tags/tag53.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717_4*l_h_a*1_4_1"/>
  <p:tag name="KSO_WM_TEMPLATE_CATEGORY" val="diagram"/>
  <p:tag name="KSO_WM_TEMPLATE_INDEX" val="717"/>
  <p:tag name="KSO_WM_UNIT_LAYERLEVEL" val="1_1_1"/>
  <p:tag name="KSO_WM_TAG_VERSION" val="1.0"/>
  <p:tag name="KSO_WM_BEAUTIFY_FLAG" val="#wm#"/>
  <p:tag name="KSO_WM_UNIT_TEXT_FILL_FORE_SCHEMECOLOR_INDEX" val="8"/>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8"/>
  <p:tag name="KSO_WM_UNIT_ID" val="diagram20191997_1*r_i*1_8"/>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5"/>
  <p:tag name="KSO_WM_UNIT_ID" val="diagram20191997_1*r_i*1_15"/>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4"/>
  <p:tag name="KSO_WM_UNIT_ID" val="diagram20191997_1*r_i*1_14"/>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3"/>
  <p:tag name="KSO_WM_UNIT_ID" val="diagram20191997_1*r_i*1_13"/>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2"/>
  <p:tag name="KSO_WM_UNIT_ID" val="diagram20191997_1*r_i*1_12"/>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1"/>
  <p:tag name="KSO_WM_UNIT_ID" val="diagram20191997_1*r_i*1_11"/>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2_1"/>
  <p:tag name="KSO_WM_UNIT_ID" val="diagram160115_3*m_h_a*1_2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6"/>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0"/>
  <p:tag name="KSO_WM_UNIT_ID" val="diagram20191997_1*r_i*1_10"/>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9"/>
  <p:tag name="KSO_WM_UNIT_ID" val="diagram20191997_1*r_i*1_9"/>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LINE_FORE_SCHEMECOLOR_INDEX" val="14"/>
  <p:tag name="KSO_WM_UNIT_LINE_FILL_TYPE" val="2"/>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191997_1*r_i*1_1"/>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LINE_FORE_SCHEMECOLOR_INDEX" val="14"/>
  <p:tag name="KSO_WM_UNIT_LINE_FILL_TYPE" val="2"/>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7"/>
  <p:tag name="KSO_WM_UNIT_ID" val="diagram20191997_1*r_i*1_7"/>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191997_1*r_i*1_6"/>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191997_1*r_i*1_5"/>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LINE_FORE_SCHEMECOLOR_INDEX" val="14"/>
  <p:tag name="KSO_WM_UNIT_LINE_FILL_TYPE" val="2"/>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191997_1*r_i*1_4"/>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LINE_FORE_SCHEMECOLOR_INDEX" val="14"/>
  <p:tag name="KSO_WM_UNIT_LINE_FILL_TYPE" val="2"/>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191997_1*r_i*1_3"/>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LINE_FORE_SCHEMECOLOR_INDEX" val="14"/>
  <p:tag name="KSO_WM_UNIT_LINE_FILL_TYPE" val="2"/>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191997_1*r_i*1_2"/>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6"/>
  <p:tag name="KSO_WM_UNIT_ID" val="diagram20191997_1*r_i*1_16"/>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2_1"/>
  <p:tag name="KSO_WM_UNIT_ID" val="diagram160115_3*m_h_f*1_2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70.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191997_1*r_v*1_1"/>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
  <p:tag name="KSO_WM_UNIT_TEXT_FILL_FORE_SCHEMECOLOR_INDEX" val="13"/>
  <p:tag name="KSO_WM_UNIT_TEXT_FILL_TYPE" val="1"/>
</p:tagLst>
</file>

<file path=ppt/tags/tag7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r1-1"/>
  <p:tag name="KSO_WM_UNIT_TYPE" val="r_t"/>
  <p:tag name="KSO_WM_UNIT_INDEX" val="1_1"/>
  <p:tag name="KSO_WM_UNIT_ID" val="diagram20191997_1*r_t*1_1"/>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6"/>
  <p:tag name="KSO_WM_UNIT_TEXT_FILL_TYPE" val="1"/>
</p:tagLst>
</file>

<file path=ppt/tags/tag72.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191997_1*r_v*1_2"/>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
  <p:tag name="KSO_WM_UNIT_TEXT_FILL_FORE_SCHEMECOLOR_INDEX" val="13"/>
  <p:tag name="KSO_WM_UNIT_TEXT_FILL_TYPE" val="1"/>
</p:tagLst>
</file>

<file path=ppt/tags/tag73.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r1-1"/>
  <p:tag name="KSO_WM_UNIT_TYPE" val="r_t"/>
  <p:tag name="KSO_WM_UNIT_INDEX" val="1_2"/>
  <p:tag name="KSO_WM_UNIT_ID" val="diagram20191997_1*r_t*1_2"/>
  <p:tag name="KSO_WM_TEMPLATE_CATEGORY" val="diagram"/>
  <p:tag name="KSO_WM_TEMPLATE_INDEX" val="20191997"/>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457_1*l_i*1_1"/>
  <p:tag name="KSO_WM_TEMPLATE_CATEGORY" val="diagram"/>
  <p:tag name="KSO_WM_TEMPLATE_INDEX" val="20203457"/>
  <p:tag name="KSO_WM_UNIT_LAYERLEVEL" val="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457_1*l_i*1_2"/>
  <p:tag name="KSO_WM_TEMPLATE_CATEGORY" val="diagram"/>
  <p:tag name="KSO_WM_TEMPLATE_INDEX" val="20203457"/>
  <p:tag name="KSO_WM_UNIT_LAYERLEVEL" val="1_1"/>
  <p:tag name="KSO_WM_TAG_VERSION" val="1.0"/>
  <p:tag name="KSO_WM_BEAUTIFY_FLAG" val="#wm#"/>
  <p:tag name="KSO_WM_UNIT_FILL_FORE_SCHEMECOLOR_INDEX" val="7"/>
  <p:tag name="KSO_WM_UNI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457_1*l_i*1_3"/>
  <p:tag name="KSO_WM_TEMPLATE_CATEGORY" val="diagram"/>
  <p:tag name="KSO_WM_TEMPLATE_INDEX" val="20203457"/>
  <p:tag name="KSO_WM_UNIT_LAYERLEVEL" val="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3457_1*l_i*1_4"/>
  <p:tag name="KSO_WM_TEMPLATE_CATEGORY" val="diagram"/>
  <p:tag name="KSO_WM_TEMPLATE_INDEX" val="20203457"/>
  <p:tag name="KSO_WM_UNIT_LAYERLEVEL" val="1_1"/>
  <p:tag name="KSO_WM_TAG_VERSION" val="1.0"/>
  <p:tag name="KSO_WM_BEAUTIFY_FLAG" val="#wm#"/>
  <p:tag name="KSO_WM_UNIT_LINE_FORE_SCHEMECOLOR_INDEX" val="6"/>
  <p:tag name="KSO_WM_UNIT_LINE_FILL_TYPE" val="2"/>
</p:tagLst>
</file>

<file path=ppt/tags/tag78.xml><?xml version="1.0" encoding="utf-8"?>
<p:tagLst xmlns:p="http://schemas.openxmlformats.org/presentationml/2006/main">
  <p:tag name="KSO_WM_UNIT_ISCONTENTSTITLE" val="0"/>
  <p:tag name="KSO_WM_UNIT_PRESET_TEXT" val="单击此处添加标题"/>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03457_1*l_a*1_1"/>
  <p:tag name="KSO_WM_TEMPLATE_CATEGORY" val="diagram"/>
  <p:tag name="KSO_WM_TEMPLATE_INDEX" val="20203457"/>
  <p:tag name="KSO_WM_UNIT_LAYERLEVEL" val="1_1"/>
  <p:tag name="KSO_WM_TAG_VERSION" val="1.0"/>
  <p:tag name="KSO_WM_BEAUTIFY_FLAG" val="#wm#"/>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57_1*l_h_i*1_2_2"/>
  <p:tag name="KSO_WM_TEMPLATE_CATEGORY" val="diagram"/>
  <p:tag name="KSO_WM_TEMPLATE_INDEX" val="20203457"/>
  <p:tag name="KSO_WM_UNIT_LAYERLEVEL" val="1_1_1"/>
  <p:tag name="KSO_WM_TAG_VERSION" val="1.0"/>
  <p:tag name="KSO_WM_BEAUTIFY_FLAG" val="#wm#"/>
  <p:tag name="KSO_WM_UNIT_FILL_FORE_SCHEMECOLOR_INDEX" val="6"/>
  <p:tag name="KSO_WM_UNIT_FILL_TYPE" val="1"/>
  <p:tag name="KSO_WM_UNIT_LINE_FORE_SCHEMECOLOR_INDEX" val="5"/>
  <p:tag name="KSO_WM_UNIT_LINE_FILL_TYPE" val="2"/>
  <p:tag name="KSO_WM_UNIT_TEXT_FILL_FORE_SCHEMECOLOR_INDEX" val="2"/>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3_1"/>
  <p:tag name="KSO_WM_UNIT_ID" val="diagram160115_3*m_h_a*1_3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7"/>
  <p:tag name="KSO_WM_UNIT_FILL_TYPE" val="1"/>
  <p:tag name="KSO_WM_UNIT_TEXT_FILL_FORE_SCHEMECOLOR_INDEX" val="14"/>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3457_1*l_h_i*1_2_3"/>
  <p:tag name="KSO_WM_TEMPLATE_CATEGORY" val="diagram"/>
  <p:tag name="KSO_WM_TEMPLATE_INDEX" val="2020345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57_1*l_h_i*1_1_2"/>
  <p:tag name="KSO_WM_TEMPLATE_CATEGORY" val="diagram"/>
  <p:tag name="KSO_WM_TEMPLATE_INDEX" val="20203457"/>
  <p:tag name="KSO_WM_UNIT_LAYERLEVEL" val="1_1_1"/>
  <p:tag name="KSO_WM_TAG_VERSION" val="1.0"/>
  <p:tag name="KSO_WM_BEAUTIFY_FLAG" val="#wm#"/>
  <p:tag name="KSO_WM_UNIT_FILL_FORE_SCHEMECOLOR_INDEX" val="6"/>
  <p:tag name="KSO_WM_UNIT_FILL_TYPE" val="1"/>
  <p:tag name="KSO_WM_UNIT_LINE_FORE_SCHEMECOLOR_INDEX" val="5"/>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VALUE" val="104*8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457_1*l_h_x*1_1_1"/>
  <p:tag name="KSO_WM_TEMPLATE_CATEGORY" val="diagram"/>
  <p:tag name="KSO_WM_TEMPLATE_INDEX" val="2020345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PRESET_TEXT" val="单击此处添加文本具体内容，简明扼要的阐述您的观点。"/>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57_1*l_h_f*1_1_1"/>
  <p:tag name="KSO_WM_TEMPLATE_CATEGORY" val="diagram"/>
  <p:tag name="KSO_WM_TEMPLATE_INDEX" val="20203457"/>
  <p:tag name="KSO_WM_UNIT_LAYERLEVEL" val="1_1_1"/>
  <p:tag name="KSO_WM_TAG_VERSION" val="1.0"/>
  <p:tag name="KSO_WM_BEAUTIFY_FLAG" val="#wm#"/>
  <p:tag name="KSO_WM_UNIT_TEXT_FILL_FORE_SCHEMECOLOR_INDEX" val="13"/>
  <p:tag name="KSO_WM_UNIT_TEXT_FILL_TYPE" val="1"/>
</p:tagLst>
</file>

<file path=ppt/tags/tag84.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57_1*l_h_a*1_1_1"/>
  <p:tag name="KSO_WM_TEMPLATE_CATEGORY" val="diagram"/>
  <p:tag name="KSO_WM_TEMPLATE_INDEX" val="20203457"/>
  <p:tag name="KSO_WM_UNIT_LAYERLEVEL" val="1_1_1"/>
  <p:tag name="KSO_WM_TAG_VERSION" val="1.0"/>
  <p:tag name="KSO_WM_BEAUTIFY_FLAG" val="#wm#"/>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57_1*l_h_i*1_1_1"/>
  <p:tag name="KSO_WM_TEMPLATE_CATEGORY" val="diagram"/>
  <p:tag name="KSO_WM_TEMPLATE_INDEX" val="20203457"/>
  <p:tag name="KSO_WM_UNIT_LAYERLEVEL" val="1_1_1"/>
  <p:tag name="KSO_WM_TAG_VERSION" val="1.0"/>
  <p:tag name="KSO_WM_BEAUTIFY_FLAG" val="#wm#"/>
  <p:tag name="KSO_WM_UNIT_LINE_FORE_SCHEMECOLOR_INDEX" val="15"/>
  <p:tag name="KSO_WM_UNIT_LINE_FILL_TYPE" val="2"/>
</p:tagLst>
</file>

<file path=ppt/tags/tag86.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57_1*l_h_f*1_2_1"/>
  <p:tag name="KSO_WM_TEMPLATE_CATEGORY" val="diagram"/>
  <p:tag name="KSO_WM_TEMPLATE_INDEX" val="20203457"/>
  <p:tag name="KSO_WM_UNIT_LAYERLEVEL" val="1_1_1"/>
  <p:tag name="KSO_WM_TAG_VERSION" val="1.0"/>
  <p:tag name="KSO_WM_BEAUTIFY_FLAG" val="#wm#"/>
  <p:tag name="KSO_WM_UNIT_TEXT_FILL_FORE_SCHEMECOLOR_INDEX" val="13"/>
  <p:tag name="KSO_WM_UNIT_TEXT_FILL_TYPE" val="1"/>
</p:tagLst>
</file>

<file path=ppt/tags/tag87.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57_1*l_h_a*1_2_1"/>
  <p:tag name="KSO_WM_TEMPLATE_CATEGORY" val="diagram"/>
  <p:tag name="KSO_WM_TEMPLATE_INDEX" val="20203457"/>
  <p:tag name="KSO_WM_UNIT_LAYERLEVEL" val="1_1_1"/>
  <p:tag name="KSO_WM_TAG_VERSION" val="1.0"/>
  <p:tag name="KSO_WM_BEAUTIFY_FLAG" val="#wm#"/>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57_1*l_h_i*1_2_1"/>
  <p:tag name="KSO_WM_TEMPLATE_CATEGORY" val="diagram"/>
  <p:tag name="KSO_WM_TEMPLATE_INDEX" val="20203457"/>
  <p:tag name="KSO_WM_UNIT_LAYERLEVEL" val="1_1_1"/>
  <p:tag name="KSO_WM_TAG_VERSION" val="1.0"/>
  <p:tag name="KSO_WM_BEAUTIFY_FLAG" val="#wm#"/>
  <p:tag name="KSO_WM_UNIT_LINE_FORE_SCHEMECOLOR_INDEX" val="15"/>
  <p:tag name="KSO_WM_UNIT_LINE_FILL_TYPE" val="2"/>
</p:tagLst>
</file>

<file path=ppt/tags/tag89.xml><?xml version="1.0" encoding="utf-8"?>
<p:tagLst xmlns:p="http://schemas.openxmlformats.org/presentationml/2006/main">
  <p:tag name="KSO_WM_TEMPLATE_CATEGORY" val="diagram"/>
  <p:tag name="KSO_WM_TEMPLATE_INDEX" val="20187697"/>
  <p:tag name="KSO_WM_UNIT_TYPE" val="q_h_i"/>
  <p:tag name="KSO_WM_UNIT_INDEX" val="1_1_4"/>
  <p:tag name="KSO_WM_UNIT_ID" val="diagram20187697_1*q_h_i*1_1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3_1"/>
  <p:tag name="KSO_WM_UNIT_ID" val="diagram160115_3*m_h_f*1_3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90.xml><?xml version="1.0" encoding="utf-8"?>
<p:tagLst xmlns:p="http://schemas.openxmlformats.org/presentationml/2006/main">
  <p:tag name="KSO_WM_TEMPLATE_CATEGORY" val="diagram"/>
  <p:tag name="KSO_WM_TEMPLATE_INDEX" val="20187697"/>
  <p:tag name="KSO_WM_UNIT_TYPE" val="q_h_i"/>
  <p:tag name="KSO_WM_UNIT_INDEX" val="1_2_4"/>
  <p:tag name="KSO_WM_UNIT_ID" val="diagram20187697_1*q_h_i*1_2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96.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97.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98.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9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1*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6251</Words>
  <Application>WPS 演示</Application>
  <PresentationFormat>自定义</PresentationFormat>
  <Paragraphs>350</Paragraphs>
  <Slides>37</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37</vt:i4>
      </vt:variant>
    </vt:vector>
  </HeadingPairs>
  <TitlesOfParts>
    <vt:vector size="47" baseType="lpstr">
      <vt:lpstr>Arial</vt:lpstr>
      <vt:lpstr>宋体</vt:lpstr>
      <vt:lpstr>Wingdings</vt:lpstr>
      <vt:lpstr>Rockwell</vt:lpstr>
      <vt:lpstr>黑体</vt:lpstr>
      <vt:lpstr>微软雅黑</vt:lpstr>
      <vt:lpstr>Calibri</vt:lpstr>
      <vt:lpstr>Arial Unicode MS</vt:lpstr>
      <vt:lpstr>思源黑体 CN Bold</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老学生一枚</cp:lastModifiedBy>
  <cp:revision>10664</cp:revision>
  <cp:lastPrinted>2113-01-01T00:00:00Z</cp:lastPrinted>
  <dcterms:created xsi:type="dcterms:W3CDTF">2015-07-08T08:22:00Z</dcterms:created>
  <dcterms:modified xsi:type="dcterms:W3CDTF">2022-10-20T02:12:14Z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2052-11.1.0.12598</vt:lpwstr>
  </property>
  <property fmtid="{D5CDD505-2E9C-101B-9397-08002B2CF9AE}" pid="4" name="ICV">
    <vt:lpwstr>D43DADF8E6814622B323E62BC9047702</vt:lpwstr>
  </property>
</Properties>
</file>