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18"/>
  </p:handoutMasterIdLst>
  <p:sldIdLst>
    <p:sldId id="639" r:id="rId3"/>
    <p:sldId id="617" r:id="rId5"/>
    <p:sldId id="830" r:id="rId6"/>
    <p:sldId id="636" r:id="rId7"/>
    <p:sldId id="713" r:id="rId8"/>
    <p:sldId id="712" r:id="rId9"/>
    <p:sldId id="711" r:id="rId10"/>
    <p:sldId id="806" r:id="rId11"/>
    <p:sldId id="544" r:id="rId12"/>
    <p:sldId id="808" r:id="rId13"/>
    <p:sldId id="825" r:id="rId14"/>
    <p:sldId id="676" r:id="rId15"/>
    <p:sldId id="807" r:id="rId16"/>
    <p:sldId id="582" r:id="rId17"/>
  </p:sldIdLst>
  <p:sldSz cx="12195175" cy="6859270"/>
  <p:notesSz cx="6858000" cy="9144000"/>
  <p:embeddedFontLst>
    <p:embeddedFont>
      <p:font typeface="黑体" panose="02010609060101010101" charset="-122"/>
      <p:regular r:id="rId23"/>
    </p:embeddedFont>
    <p:embeddedFont>
      <p:font typeface="微软雅黑" panose="020B0503020204020204" charset="-122"/>
      <p:regular r:id="rId24"/>
    </p:embeddedFont>
  </p:embeddedFontLst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6pPr>
    <a:lvl7pPr marL="326644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7pPr>
    <a:lvl8pPr marL="3810635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8pPr>
    <a:lvl9pPr marL="435483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69DE8"/>
    <a:srgbClr val="023593"/>
    <a:srgbClr val="C0C0F6"/>
    <a:srgbClr val="7EA3F5"/>
    <a:srgbClr val="E1EDFF"/>
    <a:srgbClr val="8576B8"/>
    <a:srgbClr val="002E73"/>
    <a:srgbClr val="161448"/>
    <a:srgbClr val="FEB71D"/>
    <a:srgbClr val="803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38" autoAdjust="0"/>
    <p:restoredTop sz="94660"/>
  </p:normalViewPr>
  <p:slideViewPr>
    <p:cSldViewPr>
      <p:cViewPr>
        <p:scale>
          <a:sx n="70" d="100"/>
          <a:sy n="70" d="100"/>
        </p:scale>
        <p:origin x="-654" y="-426"/>
      </p:cViewPr>
      <p:guideLst>
        <p:guide orient="horz" pos="2160"/>
        <p:guide orient="horz" pos="336"/>
        <p:guide orient="horz" pos="3992"/>
        <p:guide pos="3886"/>
        <p:guide pos="422"/>
        <p:guide pos="72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946" y="-120"/>
      </p:cViewPr>
      <p:guideLst>
        <p:guide orient="horz" pos="2879"/>
        <p:guide pos="2185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5.xml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F79B9-B306-4393-BDEE-A582750E71C3}" type="datetimeFigureOut">
              <a:rPr lang="zh-CN" altLang="en-US" smtClean="0">
                <a:latin typeface="黑体" panose="02010609060101010101" charset="-122"/>
              </a:rPr>
            </a:fld>
            <a:endParaRPr lang="zh-CN" altLang="en-US">
              <a:latin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AE7E33-F89F-41F1-924F-2B2BBDA1E022}" type="slidenum">
              <a:rPr lang="zh-CN" altLang="en-US" smtClean="0">
                <a:latin typeface="黑体" panose="02010609060101010101" charset="-122"/>
              </a:rPr>
            </a:fld>
            <a:endParaRPr lang="zh-CN" altLang="en-US">
              <a:latin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  <a:ea typeface="黑体" panose="02010609060101010101" charset="-122"/>
              </a:defRPr>
            </a:lvl1pPr>
          </a:lstStyle>
          <a:p>
            <a:endParaRPr lang="en-US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  <a:ea typeface="黑体" panose="02010609060101010101" charset="-122"/>
              </a:defRPr>
            </a:lvl1pPr>
          </a:lstStyle>
          <a:p>
            <a:endParaRPr lang="en-US" altLang="zh-CN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  <a:ea typeface="黑体" panose="02010609060101010101" charset="-122"/>
              </a:defRPr>
            </a:lvl1pPr>
          </a:lstStyle>
          <a:p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黑体" panose="02010609060101010101" charset="-122"/>
              </a:defRPr>
            </a:lvl1pPr>
          </a:lstStyle>
          <a:p>
            <a:fld id="{F9743CD7-97CD-4F57-B351-69A253B17F80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黑体" panose="02010609060101010101" charset="-122"/>
        <a:cs typeface="+mn-cs"/>
      </a:defRPr>
    </a:lvl1pPr>
    <a:lvl2pPr marL="54419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黑体" panose="02010609060101010101" charset="-122"/>
        <a:cs typeface="+mn-cs"/>
      </a:defRPr>
    </a:lvl2pPr>
    <a:lvl3pPr marL="108902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黑体" panose="02010609060101010101" charset="-122"/>
        <a:cs typeface="+mn-cs"/>
      </a:defRPr>
    </a:lvl3pPr>
    <a:lvl4pPr marL="163322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黑体" panose="02010609060101010101" charset="-122"/>
        <a:cs typeface="+mn-cs"/>
      </a:defRPr>
    </a:lvl4pPr>
    <a:lvl5pPr marL="217741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黑体" panose="02010609060101010101" charset="-122"/>
        <a:cs typeface="+mn-cs"/>
      </a:defRPr>
    </a:lvl5pPr>
    <a:lvl6pPr marL="272161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644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063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83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image4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>
            <a:spLocks noChangeAspect="1"/>
          </p:cNvSpPr>
          <p:nvPr userDrawn="1"/>
        </p:nvSpPr>
        <p:spPr>
          <a:xfrm>
            <a:off x="-1598613" y="-1980406"/>
            <a:ext cx="5400000" cy="5400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-1534413" y="5585594"/>
            <a:ext cx="3060000" cy="234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8000" y="409946"/>
            <a:ext cx="10647175" cy="603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435175" y="720000"/>
            <a:ext cx="5760000" cy="360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999" y="0"/>
            <a:ext cx="432000" cy="1080000"/>
          </a:xfrm>
          <a:custGeom>
            <a:avLst/>
            <a:gdLst/>
            <a:ahLst/>
            <a:cxnLst/>
            <a:rect l="l" t="t" r="r" b="b"/>
            <a:pathLst>
              <a:path w="432000" h="1080000">
                <a:moveTo>
                  <a:pt x="108951" y="0"/>
                </a:moveTo>
                <a:lnTo>
                  <a:pt x="432000" y="0"/>
                </a:lnTo>
                <a:lnTo>
                  <a:pt x="432000" y="1080000"/>
                </a:lnTo>
                <a:lnTo>
                  <a:pt x="108951" y="1080000"/>
                </a:lnTo>
                <a:close/>
                <a:moveTo>
                  <a:pt x="0" y="0"/>
                </a:moveTo>
                <a:lnTo>
                  <a:pt x="64610" y="0"/>
                </a:lnTo>
                <a:lnTo>
                  <a:pt x="64610" y="1080000"/>
                </a:lnTo>
                <a:lnTo>
                  <a:pt x="0" y="108000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文框 3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15199" y="0"/>
            <a:ext cx="4879975" cy="6859588"/>
          </a:xfrm>
          <a:prstGeom prst="rect">
            <a:avLst/>
          </a:prstGeom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 preferRelativeResize="0"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476" y="1077"/>
            <a:ext cx="9746699" cy="6857434"/>
          </a:xfrm>
          <a:prstGeom prst="rect">
            <a:avLst/>
          </a:prstGeom>
        </p:spPr>
      </p:pic>
      <p:sp>
        <p:nvSpPr>
          <p:cNvPr id="5" name="图文框 4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0" y="405794"/>
            <a:ext cx="6048000" cy="60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文框 5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7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760" y="274703"/>
            <a:ext cx="10975657" cy="114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760" y="1600571"/>
            <a:ext cx="10975657" cy="4527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758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>
              <a:defRPr sz="1600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685" y="6246671"/>
            <a:ext cx="3861806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ctr">
              <a:defRPr sz="1600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876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r">
              <a:defRPr sz="1600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fld id="{D0A27C80-5FD3-4361-BB31-75FBA196661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黑体" panose="02010609060101010101" charset="-122"/>
          <a:ea typeface="黑体" panose="02010609060101010101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54419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108902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633220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217741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08305" indent="-408305" algn="l" rtl="0" fontAlgn="base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n-cs"/>
        </a:defRPr>
      </a:lvl1pPr>
      <a:lvl2pPr marL="884555" indent="-340360" algn="l" rtl="0" fontAlgn="base">
        <a:spcBef>
          <a:spcPct val="20000"/>
        </a:spcBef>
        <a:spcAft>
          <a:spcPct val="0"/>
        </a:spcAft>
        <a:buChar char="–"/>
        <a:defRPr sz="3400">
          <a:solidFill>
            <a:schemeClr val="tx1"/>
          </a:solidFill>
          <a:latin typeface="黑体" panose="02010609060101010101" charset="-122"/>
          <a:ea typeface="黑体" panose="02010609060101010101" charset="-122"/>
        </a:defRPr>
      </a:lvl2pPr>
      <a:lvl3pPr marL="1360805" indent="-272415" algn="l" rtl="0" fontAlgn="base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latin typeface="黑体" panose="02010609060101010101" charset="-122"/>
          <a:ea typeface="黑体" panose="02010609060101010101" charset="-122"/>
        </a:defRPr>
      </a:lvl3pPr>
      <a:lvl4pPr marL="1905000" indent="-272415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黑体" panose="02010609060101010101" charset="-122"/>
          <a:ea typeface="黑体" panose="02010609060101010101" charset="-122"/>
        </a:defRPr>
      </a:lvl4pPr>
      <a:lvl5pPr marL="244983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黑体" panose="02010609060101010101" charset="-122"/>
          <a:ea typeface="黑体" panose="02010609060101010101" charset="-122"/>
        </a:defRPr>
      </a:lvl5pPr>
      <a:lvl6pPr marL="299402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6pPr>
      <a:lvl7pPr marL="353822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7pPr>
      <a:lvl8pPr marL="408241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8pPr>
      <a:lvl9pPr marL="462724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02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22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61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644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63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83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0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9"/>
          <p:cNvSpPr txBox="1"/>
          <p:nvPr/>
        </p:nvSpPr>
        <p:spPr>
          <a:xfrm rot="16200000">
            <a:off x="9128760" y="2957195"/>
            <a:ext cx="727075" cy="3002915"/>
          </a:xfrm>
          <a:prstGeom prst="rect">
            <a:avLst/>
          </a:prstGeom>
          <a:solidFill>
            <a:schemeClr val="accent6"/>
          </a:solidFill>
          <a:effectLst/>
        </p:spPr>
        <p:txBody>
          <a:bodyPr vert="eaVert" wrap="square" lIns="91450" tIns="45725" rIns="90000" bIns="45725" rtlCol="0" anchor="ctr" anchorCtr="1">
            <a:noAutofit/>
          </a:bodyPr>
          <a:lstStyle/>
          <a:p>
            <a:pPr algn="ctr">
              <a:defRPr/>
            </a:pPr>
            <a:r>
              <a:rPr lang="zh-CN" sz="3200" kern="0" spc="3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北京出版社</a:t>
            </a:r>
            <a:endParaRPr lang="zh-CN" sz="3200" kern="0" spc="3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27900" y="1453515"/>
            <a:ext cx="461200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6000" b="1" spc="600" dirty="0" smtClean="0">
                <a:ln w="28575">
                  <a:noFill/>
                </a:ln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基础会计（第二版）</a:t>
            </a:r>
            <a:endParaRPr lang="zh-CN" sz="6000" b="1" spc="600" dirty="0" smtClean="0">
              <a:ln w="28575">
                <a:noFill/>
              </a:ln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/>
          <p:cNvGrpSpPr/>
          <p:nvPr/>
        </p:nvGrpSpPr>
        <p:grpSpPr>
          <a:xfrm>
            <a:off x="690562" y="2100580"/>
            <a:ext cx="4728210" cy="2677160"/>
            <a:chOff x="778768" y="2461484"/>
            <a:chExt cx="4728210" cy="2677160"/>
          </a:xfrm>
        </p:grpSpPr>
        <p:sp>
          <p:nvSpPr>
            <p:cNvPr id="83" name="TextBox 82"/>
            <p:cNvSpPr txBox="1"/>
            <p:nvPr/>
          </p:nvSpPr>
          <p:spPr>
            <a:xfrm>
              <a:off x="778768" y="2461484"/>
              <a:ext cx="472821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spc="300" dirty="0" smtClean="0">
                  <a:solidFill>
                    <a:schemeClr val="tx2"/>
                  </a:solidFill>
                  <a:latin typeface="+mn-ea"/>
                  <a:ea typeface="黑体" panose="02010609060101010101" charset="-122"/>
                </a:rPr>
                <a:t>（一）会计档案的保管要求</a:t>
              </a:r>
              <a:endParaRPr lang="en-US" sz="2400" b="1" spc="300" dirty="0" smtClean="0">
                <a:solidFill>
                  <a:schemeClr val="tx2"/>
                </a:solidFill>
                <a:latin typeface="+mn-ea"/>
                <a:ea typeface="黑体" panose="02010609060101010101" charset="-122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779403" y="2831689"/>
              <a:ext cx="4727575" cy="23069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（1）会计档案保管地点应具备防盗、防火、防潮、防尘、防有害生物等条件，电子档案保管还应具备防磁条件。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（2）按规定需双备份的会计档案应异地分别存放。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（3）会计档案由生成、编制部门负责整理、立卷、保管，并定期移送单位档案机构封存保管。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endParaRPr>
            </a:p>
          </p:txBody>
        </p:sp>
      </p:grpSp>
      <p:sp>
        <p:nvSpPr>
          <p:cNvPr id="25" name="文本框 2"/>
          <p:cNvSpPr txBox="1"/>
          <p:nvPr/>
        </p:nvSpPr>
        <p:spPr>
          <a:xfrm>
            <a:off x="885825" y="599440"/>
            <a:ext cx="37592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黑体" panose="02010609060101010101" charset="-122"/>
                <a:ea typeface="黑体" panose="02010609060101010101" charset="-122"/>
              </a:rPr>
              <a:t>二、会计档案的保管</a:t>
            </a:r>
            <a:endParaRPr lang="zh-CN" altLang="en-US" sz="26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4425" y="1814830"/>
            <a:ext cx="4076700" cy="3529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/>
          <p:cNvGrpSpPr/>
          <p:nvPr/>
        </p:nvGrpSpPr>
        <p:grpSpPr>
          <a:xfrm>
            <a:off x="690562" y="2100580"/>
            <a:ext cx="4728210" cy="3416300"/>
            <a:chOff x="778768" y="2461484"/>
            <a:chExt cx="4728210" cy="3416300"/>
          </a:xfrm>
        </p:grpSpPr>
        <p:sp>
          <p:nvSpPr>
            <p:cNvPr id="83" name="TextBox 82"/>
            <p:cNvSpPr txBox="1"/>
            <p:nvPr/>
          </p:nvSpPr>
          <p:spPr>
            <a:xfrm>
              <a:off x="778768" y="2461484"/>
              <a:ext cx="472821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spc="300" dirty="0" smtClean="0">
                  <a:solidFill>
                    <a:schemeClr val="tx2"/>
                  </a:solidFill>
                  <a:latin typeface="+mn-ea"/>
                  <a:ea typeface="黑体" panose="02010609060101010101" charset="-122"/>
                </a:rPr>
                <a:t>（二）会计档案的保管期限</a:t>
              </a:r>
              <a:endParaRPr lang="en-US" sz="2400" b="1" spc="300" dirty="0" smtClean="0">
                <a:solidFill>
                  <a:schemeClr val="tx2"/>
                </a:solidFill>
                <a:latin typeface="+mn-ea"/>
                <a:ea typeface="黑体" panose="02010609060101010101" charset="-122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779403" y="2831689"/>
              <a:ext cx="4727575" cy="3046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会计档案的保管期限分为永久保管和定期保管两类。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定期保管期限一般分为 10 年和 30 年。会计档案的保管期限，从会计年度终了后的第一天算起。各类会计档案的具体保管期限按照《会计档案管理办法》的规定执行。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《会计档案管理办法》规定了我国企业和其他组织、预算单位等会计档案的保管期限。《会计档案管理办法》规定的会计档案保管期限为最低保管期限。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endParaRPr>
            </a:p>
          </p:txBody>
        </p:sp>
      </p:grpSp>
      <p:sp>
        <p:nvSpPr>
          <p:cNvPr id="25" name="文本框 2"/>
          <p:cNvSpPr txBox="1"/>
          <p:nvPr/>
        </p:nvSpPr>
        <p:spPr>
          <a:xfrm>
            <a:off x="885825" y="599440"/>
            <a:ext cx="37592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黑体" panose="02010609060101010101" charset="-122"/>
                <a:ea typeface="黑体" panose="02010609060101010101" charset="-122"/>
              </a:rPr>
              <a:t>二、会计档案的保管</a:t>
            </a:r>
            <a:endParaRPr lang="zh-CN" altLang="en-US" sz="26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09920" y="1846580"/>
            <a:ext cx="5939155" cy="39706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" name="矩形: 圆角 44"/>
          <p:cNvSpPr/>
          <p:nvPr/>
        </p:nvSpPr>
        <p:spPr>
          <a:xfrm>
            <a:off x="3436774" y="1828801"/>
            <a:ext cx="8289123" cy="4009126"/>
          </a:xfrm>
          <a:prstGeom prst="roundRect">
            <a:avLst/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3669166" y="2000250"/>
            <a:ext cx="7797215" cy="3666227"/>
          </a:xfrm>
          <a:prstGeom prst="roundRect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0"/>
          </a:gradFill>
          <a:ln>
            <a:gradFill>
              <a:gsLst>
                <a:gs pos="54000">
                  <a:srgbClr val="3494FA"/>
                </a:gs>
                <a:gs pos="56000">
                  <a:srgbClr val="FDC01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grpSp>
        <p:nvGrpSpPr>
          <p:cNvPr id="29" name="组合 28"/>
          <p:cNvGrpSpPr/>
          <p:nvPr/>
        </p:nvGrpSpPr>
        <p:grpSpPr>
          <a:xfrm>
            <a:off x="972937" y="1436228"/>
            <a:ext cx="3739574" cy="3739574"/>
            <a:chOff x="304800" y="673100"/>
            <a:chExt cx="4000500" cy="4000500"/>
          </a:xfrm>
          <a:effectLst>
            <a:outerShdw blurRad="50800" dist="50800" dir="8100000" sx="96000" sy="96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57490" y="825790"/>
              <a:ext cx="3695120" cy="36951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970780" y="2125980"/>
            <a:ext cx="6297930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dirty="0">
                <a:latin typeface="黑体" panose="02010609060101010101" charset="-122"/>
                <a:ea typeface="黑体" panose="02010609060101010101" charset="-122"/>
              </a:rPr>
              <a:t>《会计档案管理办法》第十三条规定，各单位应当严格按照相关制度利用会计档案，在进行会计档案查阅、复制、借出时履行登记手续，严禁篡改和损坏。单位保存的会计档案一般不得对外借出。确因工作需要且根据国家有关规定必须借</a:t>
            </a:r>
            <a:endParaRPr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dirty="0">
                <a:latin typeface="黑体" panose="02010609060101010101" charset="-122"/>
                <a:ea typeface="黑体" panose="02010609060101010101" charset="-122"/>
              </a:rPr>
              <a:t>出的，应当严格按照规定办理相关手续。会计档案借用单位应当妥善保管和利用借入的会计档案，确保借入会计档案的安全完整，并在规定时间内归还。</a:t>
            </a:r>
            <a:endParaRPr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Oval 11"/>
          <p:cNvSpPr>
            <a:spLocks noChangeArrowheads="1"/>
          </p:cNvSpPr>
          <p:nvPr/>
        </p:nvSpPr>
        <p:spPr bwMode="auto">
          <a:xfrm rot="10499916" flipH="1">
            <a:off x="1187018" y="4442656"/>
            <a:ext cx="413762" cy="4128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33" name="Oval 12"/>
          <p:cNvSpPr>
            <a:spLocks noChangeArrowheads="1"/>
          </p:cNvSpPr>
          <p:nvPr/>
        </p:nvSpPr>
        <p:spPr bwMode="auto">
          <a:xfrm rot="10499916" flipH="1">
            <a:off x="886454" y="5766579"/>
            <a:ext cx="256050" cy="25605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34" name="Oval 14"/>
          <p:cNvSpPr>
            <a:spLocks noChangeArrowheads="1"/>
          </p:cNvSpPr>
          <p:nvPr/>
        </p:nvSpPr>
        <p:spPr bwMode="auto">
          <a:xfrm rot="10499916" flipH="1">
            <a:off x="992586" y="4923909"/>
            <a:ext cx="85350" cy="85350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35" name="Oval 15"/>
          <p:cNvSpPr>
            <a:spLocks noChangeArrowheads="1"/>
          </p:cNvSpPr>
          <p:nvPr/>
        </p:nvSpPr>
        <p:spPr bwMode="auto">
          <a:xfrm rot="10499916" flipH="1">
            <a:off x="469779" y="4724585"/>
            <a:ext cx="87205" cy="88133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36" name="Freeform 16"/>
          <p:cNvSpPr/>
          <p:nvPr/>
        </p:nvSpPr>
        <p:spPr bwMode="auto">
          <a:xfrm rot="10499916" flipH="1">
            <a:off x="741361" y="5120128"/>
            <a:ext cx="376653" cy="37758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37" name="Oval 17"/>
          <p:cNvSpPr>
            <a:spLocks noChangeArrowheads="1"/>
          </p:cNvSpPr>
          <p:nvPr/>
        </p:nvSpPr>
        <p:spPr bwMode="auto">
          <a:xfrm rot="10499916" flipH="1">
            <a:off x="1511909" y="5672351"/>
            <a:ext cx="141013" cy="14379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38" name="Oval 18"/>
          <p:cNvSpPr>
            <a:spLocks noChangeArrowheads="1"/>
          </p:cNvSpPr>
          <p:nvPr/>
        </p:nvSpPr>
        <p:spPr bwMode="auto">
          <a:xfrm rot="10499916" flipH="1">
            <a:off x="726955" y="6467902"/>
            <a:ext cx="142869" cy="142868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39" name="Oval 19"/>
          <p:cNvSpPr>
            <a:spLocks noChangeArrowheads="1"/>
          </p:cNvSpPr>
          <p:nvPr/>
        </p:nvSpPr>
        <p:spPr bwMode="auto">
          <a:xfrm rot="10499916" flipH="1">
            <a:off x="2001103" y="5431331"/>
            <a:ext cx="312641" cy="31264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40" name="Oval 21"/>
          <p:cNvSpPr>
            <a:spLocks noChangeArrowheads="1"/>
          </p:cNvSpPr>
          <p:nvPr/>
        </p:nvSpPr>
        <p:spPr bwMode="auto">
          <a:xfrm rot="10499916" flipH="1">
            <a:off x="2010533" y="4802234"/>
            <a:ext cx="141013" cy="1410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41" name="Freeform 23"/>
          <p:cNvSpPr/>
          <p:nvPr/>
        </p:nvSpPr>
        <p:spPr bwMode="auto">
          <a:xfrm flipH="1">
            <a:off x="3669166" y="4768651"/>
            <a:ext cx="1139078" cy="1179027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42" name="Freeform 27"/>
          <p:cNvSpPr/>
          <p:nvPr/>
        </p:nvSpPr>
        <p:spPr bwMode="auto">
          <a:xfrm flipH="1">
            <a:off x="2715866" y="821295"/>
            <a:ext cx="1499802" cy="1431594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43" name="Freeform 28"/>
          <p:cNvSpPr/>
          <p:nvPr/>
        </p:nvSpPr>
        <p:spPr bwMode="auto">
          <a:xfrm rot="10499916" flipH="1">
            <a:off x="597007" y="3015815"/>
            <a:ext cx="874838" cy="87205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44" name="Oval 11"/>
          <p:cNvSpPr>
            <a:spLocks noChangeArrowheads="1"/>
          </p:cNvSpPr>
          <p:nvPr/>
        </p:nvSpPr>
        <p:spPr bwMode="auto">
          <a:xfrm rot="10499916" flipH="1">
            <a:off x="2948647" y="5747325"/>
            <a:ext cx="249471" cy="24891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1819910" y="2862580"/>
            <a:ext cx="2584450" cy="88773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黑体" panose="02010609060101010101" charset="-122"/>
                <a:ea typeface="黑体" panose="02010609060101010101" charset="-122"/>
              </a:rPr>
              <a:t>三、会计档案的查阅和复制</a:t>
            </a:r>
            <a:endParaRPr lang="zh-CN" altLang="en-US" sz="26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532765" y="1480185"/>
            <a:ext cx="561467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《会计档案管理办法》第十八条规定，经鉴定可以销毁的会计档案，应当按照以下程序销毁。</a:t>
            </a:r>
            <a:endParaRPr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  <a:p>
            <a:pPr algn="just">
              <a:lnSpc>
                <a:spcPct val="150000"/>
              </a:lnSpc>
            </a:pP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（1）单位档案管理机构编制会计档案销毁清册，列明拟销毁会计档案的名称、卷号、册数、起止年度、档案编号、应保管期限、已保管期限和销毁时间等内容。</a:t>
            </a:r>
            <a:endParaRPr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  <a:p>
            <a:pPr algn="just">
              <a:lnSpc>
                <a:spcPct val="150000"/>
              </a:lnSpc>
            </a:pP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（2）单位负责人、档案管理机构负责人、会计管理机构负责人、档案管理机构经办人、会计管理机构经办人在会计档案销毁清册上签署意见。</a:t>
            </a:r>
            <a:endParaRPr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  <a:p>
            <a:pPr algn="just">
              <a:lnSpc>
                <a:spcPct val="150000"/>
              </a:lnSpc>
            </a:pP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（3）单位档案管理机构负责组织会计档案销毁工作，并与会计管理机构共同派员监销。监销人在会计档案销毁前，应当按照会计档案销毁清册所列内容进行清点核对；在会计档案销毁后，应当在会计档案销毁清册上签名或盖章。</a:t>
            </a:r>
            <a:endParaRPr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406971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黑体" panose="02010609060101010101" charset="-122"/>
                <a:ea typeface="黑体" panose="02010609060101010101" charset="-122"/>
              </a:rPr>
              <a:t>四、会计档案的销毁</a:t>
            </a:r>
            <a:endParaRPr lang="zh-CN" altLang="en-US" sz="26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53200" y="1316990"/>
            <a:ext cx="4572000" cy="457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0080" y="2484120"/>
            <a:ext cx="41084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spc="600" dirty="0" smtClean="0">
                <a:ln w="28575">
                  <a:noFill/>
                </a:ln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谢谢观看</a:t>
            </a:r>
            <a:endParaRPr lang="zh-CN" altLang="en-US" sz="6000" spc="600" dirty="0" smtClean="0">
              <a:ln w="28575">
                <a:noFill/>
              </a:ln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71780" y="2104390"/>
            <a:ext cx="57454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项目八 会计档案</a:t>
            </a:r>
            <a:endParaRPr lang="zh-CN" sz="4800" spc="600" dirty="0" smtClean="0">
              <a:ln w="28575">
                <a:noFill/>
              </a:ln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" name="Oval 11"/>
          <p:cNvSpPr>
            <a:spLocks noChangeArrowheads="1"/>
          </p:cNvSpPr>
          <p:nvPr/>
        </p:nvSpPr>
        <p:spPr bwMode="auto">
          <a:xfrm rot="10499916" flipH="1">
            <a:off x="1187018" y="4442656"/>
            <a:ext cx="413762" cy="4128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33" name="Oval 12"/>
          <p:cNvSpPr>
            <a:spLocks noChangeArrowheads="1"/>
          </p:cNvSpPr>
          <p:nvPr/>
        </p:nvSpPr>
        <p:spPr bwMode="auto">
          <a:xfrm rot="10499916" flipH="1">
            <a:off x="886454" y="5766579"/>
            <a:ext cx="256050" cy="25605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34" name="Oval 14"/>
          <p:cNvSpPr>
            <a:spLocks noChangeArrowheads="1"/>
          </p:cNvSpPr>
          <p:nvPr/>
        </p:nvSpPr>
        <p:spPr bwMode="auto">
          <a:xfrm rot="10499916" flipH="1">
            <a:off x="992586" y="4923909"/>
            <a:ext cx="85350" cy="85350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35" name="Oval 15"/>
          <p:cNvSpPr>
            <a:spLocks noChangeArrowheads="1"/>
          </p:cNvSpPr>
          <p:nvPr/>
        </p:nvSpPr>
        <p:spPr bwMode="auto">
          <a:xfrm rot="10499916" flipH="1">
            <a:off x="469779" y="4724585"/>
            <a:ext cx="87205" cy="88133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36" name="Freeform 16"/>
          <p:cNvSpPr/>
          <p:nvPr/>
        </p:nvSpPr>
        <p:spPr bwMode="auto">
          <a:xfrm rot="10499916" flipH="1">
            <a:off x="741361" y="5120128"/>
            <a:ext cx="376653" cy="37758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37" name="Oval 17"/>
          <p:cNvSpPr>
            <a:spLocks noChangeArrowheads="1"/>
          </p:cNvSpPr>
          <p:nvPr/>
        </p:nvSpPr>
        <p:spPr bwMode="auto">
          <a:xfrm rot="10499916" flipH="1">
            <a:off x="1511909" y="5672351"/>
            <a:ext cx="141013" cy="14379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38" name="Oval 18"/>
          <p:cNvSpPr>
            <a:spLocks noChangeArrowheads="1"/>
          </p:cNvSpPr>
          <p:nvPr/>
        </p:nvSpPr>
        <p:spPr bwMode="auto">
          <a:xfrm rot="10499916" flipH="1">
            <a:off x="726955" y="6467902"/>
            <a:ext cx="142869" cy="142868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39" name="Oval 19"/>
          <p:cNvSpPr>
            <a:spLocks noChangeArrowheads="1"/>
          </p:cNvSpPr>
          <p:nvPr/>
        </p:nvSpPr>
        <p:spPr bwMode="auto">
          <a:xfrm rot="10499916" flipH="1">
            <a:off x="2001103" y="5431331"/>
            <a:ext cx="312641" cy="31264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40" name="Oval 21"/>
          <p:cNvSpPr>
            <a:spLocks noChangeArrowheads="1"/>
          </p:cNvSpPr>
          <p:nvPr/>
        </p:nvSpPr>
        <p:spPr bwMode="auto">
          <a:xfrm rot="10499916" flipH="1">
            <a:off x="2010533" y="4802234"/>
            <a:ext cx="141013" cy="1410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43" name="Freeform 28"/>
          <p:cNvSpPr/>
          <p:nvPr/>
        </p:nvSpPr>
        <p:spPr bwMode="auto">
          <a:xfrm rot="10499916" flipH="1">
            <a:off x="597007" y="3015815"/>
            <a:ext cx="874838" cy="87205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44" name="Oval 11"/>
          <p:cNvSpPr>
            <a:spLocks noChangeArrowheads="1"/>
          </p:cNvSpPr>
          <p:nvPr/>
        </p:nvSpPr>
        <p:spPr bwMode="auto">
          <a:xfrm rot="10499916" flipH="1">
            <a:off x="2948647" y="5747325"/>
            <a:ext cx="249471" cy="24891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6" name="KSO_Shape"/>
          <p:cNvSpPr/>
          <p:nvPr>
            <p:custDataLst>
              <p:tags r:id="rId1"/>
            </p:custDataLst>
          </p:nvPr>
        </p:nvSpPr>
        <p:spPr>
          <a:xfrm>
            <a:off x="5299692" y="2212906"/>
            <a:ext cx="212718" cy="212718"/>
          </a:xfrm>
          <a:custGeom>
            <a:avLst/>
            <a:gdLst>
              <a:gd name="connsiteX0" fmla="*/ 158628 w 585904"/>
              <a:gd name="connsiteY0" fmla="*/ 130053 h 585904"/>
              <a:gd name="connsiteX1" fmla="*/ 321527 w 585904"/>
              <a:gd name="connsiteY1" fmla="*/ 292952 h 585904"/>
              <a:gd name="connsiteX2" fmla="*/ 158628 w 585904"/>
              <a:gd name="connsiteY2" fmla="*/ 455850 h 585904"/>
              <a:gd name="connsiteX3" fmla="*/ 321527 w 585904"/>
              <a:gd name="connsiteY3" fmla="*/ 455850 h 585904"/>
              <a:gd name="connsiteX4" fmla="*/ 484425 w 585904"/>
              <a:gd name="connsiteY4" fmla="*/ 292952 h 585904"/>
              <a:gd name="connsiteX5" fmla="*/ 321527 w 585904"/>
              <a:gd name="connsiteY5" fmla="*/ 130053 h 585904"/>
              <a:gd name="connsiteX6" fmla="*/ 292952 w 585904"/>
              <a:gd name="connsiteY6" fmla="*/ 0 h 585904"/>
              <a:gd name="connsiteX7" fmla="*/ 585904 w 585904"/>
              <a:gd name="connsiteY7" fmla="*/ 292952 h 585904"/>
              <a:gd name="connsiteX8" fmla="*/ 292952 w 585904"/>
              <a:gd name="connsiteY8" fmla="*/ 585904 h 585904"/>
              <a:gd name="connsiteX9" fmla="*/ 0 w 585904"/>
              <a:gd name="connsiteY9" fmla="*/ 292952 h 585904"/>
              <a:gd name="connsiteX10" fmla="*/ 292952 w 585904"/>
              <a:gd name="connsiteY10" fmla="*/ 0 h 58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85904" h="585904">
                <a:moveTo>
                  <a:pt x="158628" y="130053"/>
                </a:moveTo>
                <a:lnTo>
                  <a:pt x="321527" y="292952"/>
                </a:lnTo>
                <a:lnTo>
                  <a:pt x="158628" y="455850"/>
                </a:lnTo>
                <a:lnTo>
                  <a:pt x="321527" y="455850"/>
                </a:lnTo>
                <a:lnTo>
                  <a:pt x="484425" y="292952"/>
                </a:lnTo>
                <a:lnTo>
                  <a:pt x="321527" y="130053"/>
                </a:lnTo>
                <a:close/>
                <a:moveTo>
                  <a:pt x="292952" y="0"/>
                </a:moveTo>
                <a:cubicBezTo>
                  <a:pt x="454745" y="0"/>
                  <a:pt x="585904" y="131159"/>
                  <a:pt x="585904" y="292952"/>
                </a:cubicBezTo>
                <a:cubicBezTo>
                  <a:pt x="585904" y="454745"/>
                  <a:pt x="454745" y="585904"/>
                  <a:pt x="292952" y="585904"/>
                </a:cubicBezTo>
                <a:cubicBezTo>
                  <a:pt x="131159" y="585904"/>
                  <a:pt x="0" y="454745"/>
                  <a:pt x="0" y="292952"/>
                </a:cubicBezTo>
                <a:cubicBezTo>
                  <a:pt x="0" y="131159"/>
                  <a:pt x="131159" y="0"/>
                  <a:pt x="292952" y="0"/>
                </a:cubicBezTo>
                <a:close/>
              </a:path>
            </a:pathLst>
          </a:custGeom>
          <a:solidFill>
            <a:srgbClr val="27CE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42500" lnSpcReduction="20000"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p>
            <a:pPr algn="ctr">
              <a:defRPr/>
            </a:pPr>
            <a:endParaRPr lang="zh-CN" altLang="en-US">
              <a:solidFill>
                <a:sysClr val="window" lastClr="FFFFFF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006725" y="1679575"/>
            <a:ext cx="2484120" cy="4220845"/>
            <a:chOff x="4709" y="2749"/>
            <a:chExt cx="3912" cy="6647"/>
          </a:xfrm>
        </p:grpSpPr>
        <p:sp>
          <p:nvSpPr>
            <p:cNvPr id="3" name="椭圆 2"/>
            <p:cNvSpPr/>
            <p:nvPr>
              <p:custDataLst>
                <p:tags r:id="rId2"/>
              </p:custDataLst>
            </p:nvPr>
          </p:nvSpPr>
          <p:spPr>
            <a:xfrm>
              <a:off x="5517" y="2749"/>
              <a:ext cx="1807" cy="1807"/>
            </a:xfrm>
            <a:prstGeom prst="ellipse">
              <a:avLst/>
            </a:prstGeom>
            <a:gradFill flip="none" rotWithShape="1">
              <a:gsLst>
                <a:gs pos="0">
                  <a:srgbClr val="49C782">
                    <a:lumMod val="60000"/>
                    <a:lumOff val="40000"/>
                  </a:srgbClr>
                </a:gs>
                <a:gs pos="100000">
                  <a:srgbClr val="49C782">
                    <a:lumMod val="7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>
              <a:normAutofit/>
            </a:bodyPr>
            <a:p>
              <a:pPr algn="ctr"/>
              <a:r>
                <a:rPr lang="en-US" altLang="zh-CN" smtClean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知识</a:t>
              </a:r>
              <a:endParaRPr lang="en-US" altLang="zh-CN" smtClea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  <a:p>
              <a:pPr algn="ctr"/>
              <a:r>
                <a:rPr lang="en-US" altLang="zh-CN" smtClean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目标</a:t>
              </a:r>
              <a:endParaRPr lang="en-US" altLang="zh-CN" smtClea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8" name="文本框 7"/>
            <p:cNvSpPr txBox="1"/>
            <p:nvPr>
              <p:custDataLst>
                <p:tags r:id="rId3"/>
              </p:custDataLst>
            </p:nvPr>
          </p:nvSpPr>
          <p:spPr>
            <a:xfrm>
              <a:off x="4709" y="4986"/>
              <a:ext cx="3912" cy="44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rmAutofit/>
            </a:bodyPr>
            <a:p>
              <a:pPr algn="just">
                <a:lnSpc>
                  <a:spcPct val="130000"/>
                </a:lnSpc>
                <a:buClrTx/>
                <a:buSzTx/>
                <a:buFontTx/>
              </a:pPr>
              <a:r>
                <a:rPr lang="zh-CN" altLang="en-US" sz="140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charset="-122"/>
                  <a:ea typeface="微软雅黑" panose="020B0503020204020204" charset="-122"/>
                </a:rPr>
                <a:t>掌握会计档案的内容和概念；熟悉会计档案保管的相关要求。</a:t>
              </a:r>
              <a:endParaRPr lang="zh-CN" altLang="en-US" sz="14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6" name="KSO_Shape"/>
          <p:cNvSpPr/>
          <p:nvPr>
            <p:custDataLst>
              <p:tags r:id="rId4"/>
            </p:custDataLst>
          </p:nvPr>
        </p:nvSpPr>
        <p:spPr>
          <a:xfrm>
            <a:off x="7957363" y="2212906"/>
            <a:ext cx="212718" cy="212718"/>
          </a:xfrm>
          <a:custGeom>
            <a:avLst/>
            <a:gdLst>
              <a:gd name="connsiteX0" fmla="*/ 158628 w 585904"/>
              <a:gd name="connsiteY0" fmla="*/ 130053 h 585904"/>
              <a:gd name="connsiteX1" fmla="*/ 321527 w 585904"/>
              <a:gd name="connsiteY1" fmla="*/ 292952 h 585904"/>
              <a:gd name="connsiteX2" fmla="*/ 158628 w 585904"/>
              <a:gd name="connsiteY2" fmla="*/ 455850 h 585904"/>
              <a:gd name="connsiteX3" fmla="*/ 321527 w 585904"/>
              <a:gd name="connsiteY3" fmla="*/ 455850 h 585904"/>
              <a:gd name="connsiteX4" fmla="*/ 484425 w 585904"/>
              <a:gd name="connsiteY4" fmla="*/ 292952 h 585904"/>
              <a:gd name="connsiteX5" fmla="*/ 321527 w 585904"/>
              <a:gd name="connsiteY5" fmla="*/ 130053 h 585904"/>
              <a:gd name="connsiteX6" fmla="*/ 292952 w 585904"/>
              <a:gd name="connsiteY6" fmla="*/ 0 h 585904"/>
              <a:gd name="connsiteX7" fmla="*/ 585904 w 585904"/>
              <a:gd name="connsiteY7" fmla="*/ 292952 h 585904"/>
              <a:gd name="connsiteX8" fmla="*/ 292952 w 585904"/>
              <a:gd name="connsiteY8" fmla="*/ 585904 h 585904"/>
              <a:gd name="connsiteX9" fmla="*/ 0 w 585904"/>
              <a:gd name="connsiteY9" fmla="*/ 292952 h 585904"/>
              <a:gd name="connsiteX10" fmla="*/ 292952 w 585904"/>
              <a:gd name="connsiteY10" fmla="*/ 0 h 58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85904" h="585904">
                <a:moveTo>
                  <a:pt x="158628" y="130053"/>
                </a:moveTo>
                <a:lnTo>
                  <a:pt x="321527" y="292952"/>
                </a:lnTo>
                <a:lnTo>
                  <a:pt x="158628" y="455850"/>
                </a:lnTo>
                <a:lnTo>
                  <a:pt x="321527" y="455850"/>
                </a:lnTo>
                <a:lnTo>
                  <a:pt x="484425" y="292952"/>
                </a:lnTo>
                <a:lnTo>
                  <a:pt x="321527" y="130053"/>
                </a:lnTo>
                <a:close/>
                <a:moveTo>
                  <a:pt x="292952" y="0"/>
                </a:moveTo>
                <a:cubicBezTo>
                  <a:pt x="454745" y="0"/>
                  <a:pt x="585904" y="131159"/>
                  <a:pt x="585904" y="292952"/>
                </a:cubicBezTo>
                <a:cubicBezTo>
                  <a:pt x="585904" y="454745"/>
                  <a:pt x="454745" y="585904"/>
                  <a:pt x="292952" y="585904"/>
                </a:cubicBezTo>
                <a:cubicBezTo>
                  <a:pt x="131159" y="585904"/>
                  <a:pt x="0" y="454745"/>
                  <a:pt x="0" y="292952"/>
                </a:cubicBezTo>
                <a:cubicBezTo>
                  <a:pt x="0" y="131159"/>
                  <a:pt x="131159" y="0"/>
                  <a:pt x="292952" y="0"/>
                </a:cubicBezTo>
                <a:close/>
              </a:path>
            </a:pathLst>
          </a:custGeom>
          <a:solidFill>
            <a:srgbClr val="27CE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42500" lnSpcReduction="20000"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p>
            <a:pPr algn="ctr">
              <a:defRPr/>
            </a:pPr>
            <a:endParaRPr lang="zh-CN" altLang="en-US">
              <a:solidFill>
                <a:sysClr val="window" lastClr="FFFFFF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866765" y="1637030"/>
            <a:ext cx="2174240" cy="4221480"/>
            <a:chOff x="9213" y="2682"/>
            <a:chExt cx="3424" cy="6648"/>
          </a:xfrm>
        </p:grpSpPr>
        <p:sp>
          <p:nvSpPr>
            <p:cNvPr id="28" name="椭圆 27"/>
            <p:cNvSpPr/>
            <p:nvPr>
              <p:custDataLst>
                <p:tags r:id="rId5"/>
              </p:custDataLst>
            </p:nvPr>
          </p:nvSpPr>
          <p:spPr>
            <a:xfrm>
              <a:off x="9662" y="2682"/>
              <a:ext cx="1807" cy="1807"/>
            </a:xfrm>
            <a:prstGeom prst="ellipse">
              <a:avLst/>
            </a:prstGeom>
            <a:gradFill flip="none" rotWithShape="1">
              <a:gsLst>
                <a:gs pos="0">
                  <a:srgbClr val="FABE00">
                    <a:lumMod val="60000"/>
                    <a:lumOff val="40000"/>
                  </a:srgbClr>
                </a:gs>
                <a:gs pos="100000">
                  <a:srgbClr val="FABE00">
                    <a:lumMod val="7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>
              <a:normAutofit/>
            </a:bodyPr>
            <a:p>
              <a:pPr algn="ctr"/>
              <a:r>
                <a:rPr lang="en-US" altLang="zh-CN" smtClean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能力</a:t>
              </a:r>
              <a:endParaRPr lang="en-US" altLang="zh-CN" smtClea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  <a:p>
              <a:pPr algn="ctr"/>
              <a:r>
                <a:rPr lang="en-US" altLang="zh-CN" smtClean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目标</a:t>
              </a:r>
              <a:endParaRPr lang="en-US" altLang="zh-CN" smtClea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6"/>
              </p:custDataLst>
            </p:nvPr>
          </p:nvSpPr>
          <p:spPr>
            <a:xfrm>
              <a:off x="9213" y="4920"/>
              <a:ext cx="3424" cy="44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rmAutofit/>
            </a:bodyPr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charset="-122"/>
                  <a:ea typeface="微软雅黑" panose="020B0503020204020204" charset="-122"/>
                </a:rPr>
                <a:t>会正确管理会计档案。</a:t>
              </a:r>
              <a:endParaRPr lang="zh-CN" altLang="en-US" sz="14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321675" y="1679575"/>
            <a:ext cx="2476500" cy="4220845"/>
            <a:chOff x="13079" y="2749"/>
            <a:chExt cx="3900" cy="6647"/>
          </a:xfrm>
        </p:grpSpPr>
        <p:sp>
          <p:nvSpPr>
            <p:cNvPr id="9" name="椭圆 8"/>
            <p:cNvSpPr/>
            <p:nvPr>
              <p:custDataLst>
                <p:tags r:id="rId7"/>
              </p:custDataLst>
            </p:nvPr>
          </p:nvSpPr>
          <p:spPr>
            <a:xfrm>
              <a:off x="13888" y="2749"/>
              <a:ext cx="1807" cy="1807"/>
            </a:xfrm>
            <a:prstGeom prst="ellipse">
              <a:avLst/>
            </a:prstGeom>
            <a:gradFill>
              <a:gsLst>
                <a:gs pos="0">
                  <a:srgbClr val="27CED7">
                    <a:lumMod val="60000"/>
                    <a:lumOff val="40000"/>
                  </a:srgbClr>
                </a:gs>
                <a:gs pos="100000">
                  <a:srgbClr val="27CED7">
                    <a:lumMod val="75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>
              <a:normAutofit/>
            </a:bodyPr>
            <a:p>
              <a:pPr algn="ctr"/>
              <a:r>
                <a:rPr lang="en-US" altLang="zh-CN" smtClean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素养</a:t>
              </a:r>
              <a:endParaRPr lang="en-US" altLang="zh-CN" smtClea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  <a:p>
              <a:pPr algn="ctr"/>
              <a:r>
                <a:rPr lang="en-US" altLang="zh-CN" smtClean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目标</a:t>
              </a:r>
              <a:endParaRPr lang="en-US" altLang="zh-CN" smtClea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8"/>
              </p:custDataLst>
            </p:nvPr>
          </p:nvSpPr>
          <p:spPr>
            <a:xfrm>
              <a:off x="13079" y="4986"/>
              <a:ext cx="3900" cy="44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rmAutofit lnSpcReduction="20000"/>
            </a:bodyPr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charset="-122"/>
                  <a:ea typeface="微软雅黑" panose="020B0503020204020204" charset="-122"/>
                </a:rPr>
                <a:t>让学生在提高职业技能的同时，懂得并能够树立敬业守信、精益求精等职业精神，为实现“两个一百年”奋斗目标和中华民族伟大复兴的中国梦提供坚实人才保障。</a:t>
              </a:r>
              <a:endParaRPr lang="zh-CN" altLang="en-US" sz="14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2287046" y="381573"/>
            <a:ext cx="7710712" cy="921266"/>
          </a:xfrm>
          <a:prstGeom prst="rect">
            <a:avLst/>
          </a:prstGeom>
        </p:spPr>
        <p:txBody>
          <a:bodyPr wrap="none" anchor="ctr" anchorCtr="0">
            <a:normAutofit/>
          </a:bodyPr>
          <a:p>
            <a:pPr algn="ctr"/>
            <a:r>
              <a:rPr lang="zh-CN" altLang="en-US" sz="3000" b="1" dirty="0"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3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310640"/>
            <a:ext cx="6863715" cy="4053205"/>
            <a:chOff x="0" y="1401692"/>
            <a:chExt cx="6863715" cy="5223728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2041368"/>
              <a:ext cx="2952000" cy="0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12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824865" y="3580226"/>
              <a:ext cx="6038850" cy="1189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7" tIns="0" rIns="0" bIns="0" anchor="t" anchorCtr="0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spc="600" dirty="0" smtClean="0">
                  <a:solidFill>
                    <a:schemeClr val="tx2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任务一　会计档案认知</a:t>
              </a:r>
              <a:endParaRPr lang="zh-CN" altLang="en-US" sz="2000" spc="600" dirty="0" smtClean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spc="600" dirty="0" smtClean="0">
                  <a:solidFill>
                    <a:schemeClr val="tx2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任务二　会计档案的归档和保管</a:t>
              </a:r>
              <a:endParaRPr lang="zh-CN" altLang="en-US" sz="2000" spc="600" dirty="0" smtClean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7" name="1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2803015" y="1681368"/>
              <a:ext cx="720021" cy="720000"/>
            </a:xfrm>
            <a:prstGeom prst="diamond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58" tIns="45729" rIns="91458" bIns="45729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+mn-ea"/>
                <a:cs typeface="Arial Unicode MS" panose="020B0604020202020204" pitchFamily="34" charset="-122"/>
              </a:endParaRPr>
            </a:p>
          </p:txBody>
        </p:sp>
        <p:sp>
          <p:nvSpPr>
            <p:cNvPr id="8" name="1"/>
            <p:cNvSpPr txBox="1"/>
            <p:nvPr/>
          </p:nvSpPr>
          <p:spPr bwMode="auto">
            <a:xfrm>
              <a:off x="398187" y="1401692"/>
              <a:ext cx="2880000" cy="655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000" spc="300" dirty="0" smtClean="0">
                  <a:solidFill>
                    <a:schemeClr val="tx2"/>
                  </a:solidFill>
                  <a:latin typeface="+mn-ea"/>
                  <a:ea typeface="+mn-ea"/>
                </a:rPr>
                <a:t>Content</a:t>
              </a:r>
              <a:endParaRPr lang="en-US" altLang="zh-CN" sz="4000" spc="300" dirty="0">
                <a:solidFill>
                  <a:schemeClr val="tx2"/>
                </a:solidFill>
                <a:latin typeface="+mn-ea"/>
                <a:ea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825071" y="2485420"/>
              <a:ext cx="0" cy="4140000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4"/>
          <p:cNvSpPr txBox="1"/>
          <p:nvPr/>
        </p:nvSpPr>
        <p:spPr>
          <a:xfrm>
            <a:off x="6864047" y="2349794"/>
            <a:ext cx="792000" cy="2160000"/>
          </a:xfrm>
          <a:prstGeom prst="rect">
            <a:avLst/>
          </a:prstGeom>
          <a:solidFill>
            <a:schemeClr val="accent6"/>
          </a:solidFill>
        </p:spPr>
        <p:txBody>
          <a:bodyPr vert="eaVert" wrap="none" rtlCol="0" anchor="ctr" anchorCtr="1">
            <a:no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目 录</a:t>
            </a:r>
            <a:endParaRPr lang="zh-CN" altLang="en-US" sz="44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8655050" y="1510665"/>
            <a:ext cx="921385" cy="3838575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lang="zh-CN" altLang="en-US" sz="4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会计档案认知</a:t>
            </a:r>
            <a:endParaRPr lang="zh-CN" altLang="en-US" sz="4800" dirty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96455" y="1877060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黑体" panose="02010609060101010101" charset="-122"/>
                <a:ea typeface="黑体" panose="02010609060101010101" charset="-122"/>
              </a:rPr>
              <a:t>任务一</a:t>
            </a:r>
            <a:endParaRPr lang="zh-CN" altLang="en-US" sz="54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" name="矩形: 圆角 44"/>
          <p:cNvSpPr/>
          <p:nvPr/>
        </p:nvSpPr>
        <p:spPr>
          <a:xfrm>
            <a:off x="3436774" y="1828801"/>
            <a:ext cx="8289123" cy="4009126"/>
          </a:xfrm>
          <a:prstGeom prst="roundRect">
            <a:avLst/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3669030" y="1437005"/>
            <a:ext cx="7797165" cy="4229735"/>
          </a:xfrm>
          <a:prstGeom prst="roundRect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0"/>
          </a:gradFill>
          <a:ln>
            <a:gradFill>
              <a:gsLst>
                <a:gs pos="54000">
                  <a:srgbClr val="3494FA"/>
                </a:gs>
                <a:gs pos="56000">
                  <a:srgbClr val="FDC01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grpSp>
        <p:nvGrpSpPr>
          <p:cNvPr id="29" name="组合 28"/>
          <p:cNvGrpSpPr/>
          <p:nvPr/>
        </p:nvGrpSpPr>
        <p:grpSpPr>
          <a:xfrm>
            <a:off x="972937" y="1436228"/>
            <a:ext cx="3739574" cy="3739574"/>
            <a:chOff x="304800" y="673100"/>
            <a:chExt cx="4000500" cy="4000500"/>
          </a:xfrm>
          <a:effectLst>
            <a:outerShdw blurRad="50800" dist="50800" dir="8100000" sx="96000" sy="96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57490" y="825790"/>
              <a:ext cx="3695120" cy="36951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712335" y="1527810"/>
            <a:ext cx="6561455" cy="40481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dirty="0">
                <a:latin typeface="黑体" panose="02010609060101010101" charset="-122"/>
                <a:ea typeface="黑体" panose="02010609060101010101" charset="-122"/>
              </a:rPr>
              <a:t>会计档案是指会计凭证、会计账簿、财务会计报告等会计核算专业资料。它是记录和反映企业经济活动的重要史料和证据。会计档案在形式上可分为纸质档案和电子档案。纸质档案是以纸为介质保存的会计档案；电子档案是指以磁盘、光盘、硬盘等电子信息载体为介质保存的会计档案。原始凭证、票据、合同等具有法律效力的资料应保存纸质档案。会计档案是各单位的重要档案，也是国家档案的重要组成部分。通过会计档案，</a:t>
            </a:r>
            <a:endParaRPr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dirty="0">
                <a:latin typeface="黑体" panose="02010609060101010101" charset="-122"/>
                <a:ea typeface="黑体" panose="02010609060101010101" charset="-122"/>
              </a:rPr>
              <a:t>可以了解企业每项经济业务的来龙去脉；可以检查一个单位是否遵守财经纪律，在会计资料中有无弄虚作假、违法乱纪等行为；会计档案还可以为国家、单位提供详尽的经济资料，为国家制定宏观经济政策以及单位制定经营决策提供参考。</a:t>
            </a:r>
            <a:endParaRPr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Oval 11"/>
          <p:cNvSpPr>
            <a:spLocks noChangeArrowheads="1"/>
          </p:cNvSpPr>
          <p:nvPr/>
        </p:nvSpPr>
        <p:spPr bwMode="auto">
          <a:xfrm rot="10499916" flipH="1">
            <a:off x="1187018" y="4442656"/>
            <a:ext cx="413762" cy="4128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33" name="Oval 12"/>
          <p:cNvSpPr>
            <a:spLocks noChangeArrowheads="1"/>
          </p:cNvSpPr>
          <p:nvPr/>
        </p:nvSpPr>
        <p:spPr bwMode="auto">
          <a:xfrm rot="10499916" flipH="1">
            <a:off x="886454" y="5766579"/>
            <a:ext cx="256050" cy="25605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34" name="Oval 14"/>
          <p:cNvSpPr>
            <a:spLocks noChangeArrowheads="1"/>
          </p:cNvSpPr>
          <p:nvPr/>
        </p:nvSpPr>
        <p:spPr bwMode="auto">
          <a:xfrm rot="10499916" flipH="1">
            <a:off x="992586" y="4923909"/>
            <a:ext cx="85350" cy="85350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35" name="Oval 15"/>
          <p:cNvSpPr>
            <a:spLocks noChangeArrowheads="1"/>
          </p:cNvSpPr>
          <p:nvPr/>
        </p:nvSpPr>
        <p:spPr bwMode="auto">
          <a:xfrm rot="10499916" flipH="1">
            <a:off x="469779" y="4724585"/>
            <a:ext cx="87205" cy="88133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36" name="Freeform 16"/>
          <p:cNvSpPr/>
          <p:nvPr/>
        </p:nvSpPr>
        <p:spPr bwMode="auto">
          <a:xfrm rot="10499916" flipH="1">
            <a:off x="741361" y="5120128"/>
            <a:ext cx="376653" cy="37758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37" name="Oval 17"/>
          <p:cNvSpPr>
            <a:spLocks noChangeArrowheads="1"/>
          </p:cNvSpPr>
          <p:nvPr/>
        </p:nvSpPr>
        <p:spPr bwMode="auto">
          <a:xfrm rot="10499916" flipH="1">
            <a:off x="1511909" y="5672351"/>
            <a:ext cx="141013" cy="14379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38" name="Oval 18"/>
          <p:cNvSpPr>
            <a:spLocks noChangeArrowheads="1"/>
          </p:cNvSpPr>
          <p:nvPr/>
        </p:nvSpPr>
        <p:spPr bwMode="auto">
          <a:xfrm rot="10499916" flipH="1">
            <a:off x="726955" y="6467902"/>
            <a:ext cx="142869" cy="142868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39" name="Oval 19"/>
          <p:cNvSpPr>
            <a:spLocks noChangeArrowheads="1"/>
          </p:cNvSpPr>
          <p:nvPr/>
        </p:nvSpPr>
        <p:spPr bwMode="auto">
          <a:xfrm rot="10499916" flipH="1">
            <a:off x="2001103" y="5431331"/>
            <a:ext cx="312641" cy="31264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40" name="Oval 21"/>
          <p:cNvSpPr>
            <a:spLocks noChangeArrowheads="1"/>
          </p:cNvSpPr>
          <p:nvPr/>
        </p:nvSpPr>
        <p:spPr bwMode="auto">
          <a:xfrm rot="10499916" flipH="1">
            <a:off x="2010533" y="4802234"/>
            <a:ext cx="141013" cy="1410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43" name="Freeform 28"/>
          <p:cNvSpPr/>
          <p:nvPr/>
        </p:nvSpPr>
        <p:spPr bwMode="auto">
          <a:xfrm rot="10499916" flipH="1">
            <a:off x="597007" y="3015815"/>
            <a:ext cx="874838" cy="87205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44" name="Oval 11"/>
          <p:cNvSpPr>
            <a:spLocks noChangeArrowheads="1"/>
          </p:cNvSpPr>
          <p:nvPr/>
        </p:nvSpPr>
        <p:spPr bwMode="auto">
          <a:xfrm rot="10499916" flipH="1">
            <a:off x="2948647" y="5747325"/>
            <a:ext cx="249471" cy="24891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1508125" y="2862580"/>
            <a:ext cx="2959100" cy="88773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黑体" panose="02010609060101010101" charset="-122"/>
                <a:ea typeface="黑体" panose="02010609060101010101" charset="-122"/>
              </a:rPr>
              <a:t>一、会计档案的概念</a:t>
            </a:r>
            <a:endParaRPr lang="zh-CN" altLang="en-US" sz="26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Box 82"/>
          <p:cNvSpPr txBox="1"/>
          <p:nvPr/>
        </p:nvSpPr>
        <p:spPr>
          <a:xfrm>
            <a:off x="451485" y="1510030"/>
            <a:ext cx="626237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spc="300" dirty="0" smtClean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会计档案的内容包括会计凭证、会计账簿、财务会计报告以及其他会计核算资料四个部分。</a:t>
            </a:r>
            <a:endParaRPr lang="en-US" sz="1600" spc="300" dirty="0" smtClean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sz="1600" spc="300" dirty="0" smtClean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（1）会计凭证，包括原始凭证、记账凭证、汇总凭证和其他会计凭证。</a:t>
            </a:r>
            <a:endParaRPr lang="en-US" sz="1600" spc="300" dirty="0" smtClean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sz="1600" spc="300" dirty="0" smtClean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（2）会计账簿，包括总账、明细账、日记账、固定资产卡片、辅助账簿以及其他会计账簿。</a:t>
            </a:r>
            <a:endParaRPr lang="en-US" sz="1600" spc="300" dirty="0" smtClean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sz="1600" spc="300" dirty="0" smtClean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（3）财务会计报告，包括月度、季度、半年度和年度财务会计报告以及其他财务会计报告。</a:t>
            </a:r>
            <a:endParaRPr lang="en-US" sz="1600" spc="300" dirty="0" smtClean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sz="1600" spc="300" dirty="0" smtClean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（4）其他会计资料，包括银行存款余额调节表、银行对账单、其他应当保存的会计核算专业资料、会计档案移交清册、会计档案保管清册、会计档案销毁清册等。</a:t>
            </a:r>
            <a:endParaRPr lang="en-US" sz="1600" spc="300" dirty="0" smtClean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99795" y="599440"/>
            <a:ext cx="373189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黑体" panose="02010609060101010101" charset="-122"/>
                <a:ea typeface="黑体" panose="02010609060101010101" charset="-122"/>
              </a:rPr>
              <a:t>二、会计档案的内容</a:t>
            </a:r>
            <a:endParaRPr lang="zh-CN" altLang="en-US" sz="26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18325" y="1735455"/>
            <a:ext cx="4286250" cy="41636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8637270" y="1849120"/>
            <a:ext cx="1659890" cy="3529965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lang="zh-CN" altLang="en-US" sz="4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会计档案的归档和保管</a:t>
            </a:r>
            <a:endParaRPr lang="zh-CN" altLang="en-US" sz="4800" dirty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79995" y="186245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黑体" panose="02010609060101010101" charset="-122"/>
                <a:ea typeface="黑体" panose="02010609060101010101" charset="-122"/>
              </a:rPr>
              <a:t>任务二</a:t>
            </a:r>
            <a:endParaRPr lang="zh-CN" altLang="en-US" sz="54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509270" y="1407160"/>
            <a:ext cx="505904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各单位每年形成的会计档案，都应由会计机构按照归档的要求，负责整理立卷，装订成册，编制会计档案保管清册。当年形成的会计档案，在会计年度终了后，可暂由本单位会计机构保管一年。一年期满之后，应由会计机构编制移交清册，移交本单位的档案机构统一保管；没有设立专门档案机构的单位，应当在会计机构内部指定专人保管。移交本单位档案机构保管的会计档案，原则上应当保持原卷册的封装。个别需要拆封重新整理的，档案机构应当会同会计机构和经办人员共同拆封整理，以便分清责任。</a:t>
            </a:r>
            <a:endParaRPr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430593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黑体" panose="02010609060101010101" charset="-122"/>
                <a:ea typeface="黑体" panose="02010609060101010101" charset="-122"/>
              </a:rPr>
              <a:t>一、会计档案的归档</a:t>
            </a:r>
            <a:endParaRPr lang="zh-CN" altLang="en-US" sz="26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99885" y="1515745"/>
            <a:ext cx="4659630" cy="3676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80926094856"/>
  <p:tag name="MH_LIBRARY" val="CONTENTS"/>
  <p:tag name="MH_AUTOCOLOR" val="TRUE"/>
  <p:tag name="MH_TYPE" val="CONTENTS"/>
  <p:tag name="ID" val="626777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15"/>
  <p:tag name="KSO_WM_UNIT_TYPE" val="g"/>
  <p:tag name="KSO_WM_UNIT_INDEX" val="1"/>
  <p:tag name="KSO_WM_UNIT_ID" val="diagram160115_3*g*1"/>
  <p:tag name="KSO_WM_UNIT_CLEAR" val="1"/>
  <p:tag name="KSO_WM_UNIT_LAYERLEVEL" val="1"/>
  <p:tag name="KSO_WM_UNIT_VALUE" val="48"/>
  <p:tag name="KSO_WM_UNIT_HIGHLIGHT" val="0"/>
  <p:tag name="KSO_WM_UNIT_COMPATIBLE" val="1"/>
  <p:tag name="KSO_WM_UNIT_RELATE_UNITID" val="diagram160115_3*m*1"/>
  <p:tag name="KSO_WM_UNIT_PRESET_TEXT_INDEX" val="3"/>
  <p:tag name="KSO_WM_UNIT_PRESET_TEXT_LEN" val="17"/>
</p:tagLst>
</file>

<file path=ppt/tags/tag11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1"/>
</p:tagLst>
</file>

<file path=ppt/tags/tag12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1"/>
</p:tagLst>
</file>

<file path=ppt/tags/tag13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14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15.xml><?xml version="1.0" encoding="utf-8"?>
<p:tagLst xmlns:p="http://schemas.openxmlformats.org/presentationml/2006/main">
  <p:tag name="MH_CONTENTSID" val="635"/>
  <p:tag name="KSO_WPP_MARK_KEY" val="5c38b672-1195-45d7-98c6-d670872b5366"/>
  <p:tag name="COMMONDATA" val="eyJoZGlkIjoiNzQ3MTk3OTEyZDg4NzA3ZGRmN2U4ZTcxY2Y1ODYwYzQifQ==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160115"/>
  <p:tag name="KSO_WM_UNIT_ID" val="diagram160115_3*m_i*1_1"/>
  <p:tag name="KSO_WM_UNIT_CLEAR" val="1"/>
  <p:tag name="KSO_WM_UNIT_LAYERLEVEL" val="1_1"/>
  <p:tag name="KSO_WM_DIAGRAM_GROUP_CODE" val="m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15"/>
  <p:tag name="KSO_WM_UNIT_TYPE" val="m_h_a"/>
  <p:tag name="KSO_WM_UNIT_INDEX" val="1_1_1"/>
  <p:tag name="KSO_WM_UNIT_ID" val="diagram160115_3*m_h_a*1_1_1"/>
  <p:tag name="KSO_WM_UNIT_CLEAR" val="1"/>
  <p:tag name="KSO_WM_UNIT_LAYERLEVEL" val="1_1_1"/>
  <p:tag name="KSO_WM_UNIT_VALUE" val="12"/>
  <p:tag name="KSO_WM_UNIT_HIGHLIGHT" val="0"/>
  <p:tag name="KSO_WM_UNIT_COMPATIBLE" val="0"/>
  <p:tag name="KSO_WM_DIAGRAM_GROUP_CODE" val="m1-1"/>
  <p:tag name="KSO_WM_UNIT_PRESET_TEXT" val="AMET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15"/>
  <p:tag name="KSO_WM_UNIT_TYPE" val="m_h_f"/>
  <p:tag name="KSO_WM_UNIT_INDEX" val="1_1_1"/>
  <p:tag name="KSO_WM_UNIT_ID" val="diagram160115_3*m_h_f*1_1_1"/>
  <p:tag name="KSO_WM_UNIT_CLEAR" val="1"/>
  <p:tag name="KSO_WM_UNIT_LAYERLEVEL" val="1_1_1"/>
  <p:tag name="KSO_WM_UNIT_VALUE" val="42"/>
  <p:tag name="KSO_WM_UNIT_HIGHLIGHT" val="0"/>
  <p:tag name="KSO_WM_UNIT_COMPATIBLE" val="0"/>
  <p:tag name="KSO_WM_UNIT_PRESET_TEXT_INDEX" val="3"/>
  <p:tag name="KSO_WM_UNIT_PRESET_TEXT_LEN" val="54"/>
  <p:tag name="KSO_WM_DIAGRAM_GROUP_CODE" val="m1-1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TAG_VERSION" val="1.0"/>
  <p:tag name="KSO_WM_TEMPLATE_CATEGORY" val="diagram"/>
  <p:tag name="KSO_WM_TEMPLATE_INDEX" val="160115"/>
  <p:tag name="KSO_WM_UNIT_ID" val="diagram160115_3*m_i*1_2"/>
  <p:tag name="KSO_WM_UNIT_CLEAR" val="1"/>
  <p:tag name="KSO_WM_UNIT_LAYERLEVEL" val="1_1"/>
  <p:tag name="KSO_WM_DIAGRAM_GROUP_CODE" val="m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15"/>
  <p:tag name="KSO_WM_UNIT_TYPE" val="m_h_a"/>
  <p:tag name="KSO_WM_UNIT_INDEX" val="1_2_1"/>
  <p:tag name="KSO_WM_UNIT_ID" val="diagram160115_3*m_h_a*1_2_1"/>
  <p:tag name="KSO_WM_UNIT_CLEAR" val="1"/>
  <p:tag name="KSO_WM_UNIT_LAYERLEVEL" val="1_1_1"/>
  <p:tag name="KSO_WM_UNIT_VALUE" val="12"/>
  <p:tag name="KSO_WM_UNIT_HIGHLIGHT" val="0"/>
  <p:tag name="KSO_WM_UNIT_COMPATIBLE" val="0"/>
  <p:tag name="KSO_WM_DIAGRAM_GROUP_CODE" val="m1-1"/>
  <p:tag name="KSO_WM_UNIT_PRESET_TEXT" val="AMET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15"/>
  <p:tag name="KSO_WM_UNIT_TYPE" val="m_h_f"/>
  <p:tag name="KSO_WM_UNIT_INDEX" val="1_2_1"/>
  <p:tag name="KSO_WM_UNIT_ID" val="diagram160115_3*m_h_f*1_2_1"/>
  <p:tag name="KSO_WM_UNIT_CLEAR" val="1"/>
  <p:tag name="KSO_WM_UNIT_LAYERLEVEL" val="1_1_1"/>
  <p:tag name="KSO_WM_UNIT_VALUE" val="42"/>
  <p:tag name="KSO_WM_UNIT_HIGHLIGHT" val="0"/>
  <p:tag name="KSO_WM_UNIT_COMPATIBLE" val="0"/>
  <p:tag name="KSO_WM_UNIT_PRESET_TEXT_INDEX" val="3"/>
  <p:tag name="KSO_WM_UNIT_PRESET_TEXT_LEN" val="54"/>
  <p:tag name="KSO_WM_DIAGRAM_GROUP_CODE" val="m1-1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15"/>
  <p:tag name="KSO_WM_UNIT_TYPE" val="m_h_a"/>
  <p:tag name="KSO_WM_UNIT_INDEX" val="1_3_1"/>
  <p:tag name="KSO_WM_UNIT_ID" val="diagram160115_3*m_h_a*1_3_1"/>
  <p:tag name="KSO_WM_UNIT_CLEAR" val="1"/>
  <p:tag name="KSO_WM_UNIT_LAYERLEVEL" val="1_1_1"/>
  <p:tag name="KSO_WM_UNIT_VALUE" val="12"/>
  <p:tag name="KSO_WM_UNIT_HIGHLIGHT" val="0"/>
  <p:tag name="KSO_WM_UNIT_COMPATIBLE" val="0"/>
  <p:tag name="KSO_WM_DIAGRAM_GROUP_CODE" val="m1-1"/>
  <p:tag name="KSO_WM_UNIT_PRESET_TEXT" val="AMET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15"/>
  <p:tag name="KSO_WM_UNIT_TYPE" val="m_h_f"/>
  <p:tag name="KSO_WM_UNIT_INDEX" val="1_3_1"/>
  <p:tag name="KSO_WM_UNIT_ID" val="diagram160115_3*m_h_f*1_3_1"/>
  <p:tag name="KSO_WM_UNIT_CLEAR" val="1"/>
  <p:tag name="KSO_WM_UNIT_LAYERLEVEL" val="1_1_1"/>
  <p:tag name="KSO_WM_UNIT_VALUE" val="42"/>
  <p:tag name="KSO_WM_UNIT_HIGHLIGHT" val="0"/>
  <p:tag name="KSO_WM_UNIT_COMPATIBLE" val="0"/>
  <p:tag name="KSO_WM_UNIT_PRESET_TEXT_INDEX" val="3"/>
  <p:tag name="KSO_WM_UNIT_PRESET_TEXT_LEN" val="54"/>
  <p:tag name="KSO_WM_DIAGRAM_GROUP_CODE" val="m1-1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千图网海量PPT模板www.58pic.com">
  <a:themeElements>
    <a:clrScheme name="自定义 1">
      <a:dk1>
        <a:sysClr val="windowText" lastClr="000000"/>
      </a:dk1>
      <a:lt1>
        <a:sysClr val="window" lastClr="FFFFFF"/>
      </a:lt1>
      <a:dk2>
        <a:srgbClr val="6A5BD8"/>
      </a:dk2>
      <a:lt2>
        <a:srgbClr val="D9E1F3"/>
      </a:lt2>
      <a:accent1>
        <a:srgbClr val="6A5BD8"/>
      </a:accent1>
      <a:accent2>
        <a:srgbClr val="F2F2F2"/>
      </a:accent2>
      <a:accent3>
        <a:srgbClr val="C0C0F6"/>
      </a:accent3>
      <a:accent4>
        <a:srgbClr val="6A5BD8"/>
      </a:accent4>
      <a:accent5>
        <a:srgbClr val="C0C0F6"/>
      </a:accent5>
      <a:accent6>
        <a:srgbClr val="6A5BD8"/>
      </a:accent6>
      <a:hlink>
        <a:srgbClr val="0000FF"/>
      </a:hlink>
      <a:folHlink>
        <a:srgbClr val="800080"/>
      </a:folHlink>
    </a:clrScheme>
    <a:fontScheme name="自定义 4">
      <a:majorFont>
        <a:latin typeface="黑体"/>
        <a:ea typeface="黑体"/>
        <a:cs typeface=""/>
      </a:majorFont>
      <a:minorFont>
        <a:latin typeface="黑体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1771</Words>
  <Application>WPS 演示</Application>
  <PresentationFormat>自定义</PresentationFormat>
  <Paragraphs>85</Paragraphs>
  <Slides>14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Rockwell</vt:lpstr>
      <vt:lpstr>黑体</vt:lpstr>
      <vt:lpstr>Calibri</vt:lpstr>
      <vt:lpstr>Arial Unicode MS</vt:lpstr>
      <vt:lpstr>思源黑体 CN Bold</vt:lpstr>
      <vt:lpstr>微软雅黑</vt:lpstr>
      <vt:lpstr>千图网海量PPT模板www.58pic.com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老学生一枚</cp:lastModifiedBy>
  <cp:revision>10643</cp:revision>
  <cp:lastPrinted>2113-01-01T00:00:00Z</cp:lastPrinted>
  <dcterms:created xsi:type="dcterms:W3CDTF">2015-07-08T08:22:00Z</dcterms:created>
  <dcterms:modified xsi:type="dcterms:W3CDTF">2022-10-24T05:53:15Z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2052-11.1.0.12598</vt:lpwstr>
  </property>
  <property fmtid="{D5CDD505-2E9C-101B-9397-08002B2CF9AE}" pid="4" name="ICV">
    <vt:lpwstr>8C4AFD077615487399123D11BE87B3C4</vt:lpwstr>
  </property>
</Properties>
</file>