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handoutMasterIdLst>
    <p:handoutMasterId r:id="rId40"/>
  </p:handoutMasterIdLst>
  <p:sldIdLst>
    <p:sldId id="256" r:id="rId4"/>
    <p:sldId id="346" r:id="rId5"/>
    <p:sldId id="258" r:id="rId7"/>
    <p:sldId id="261" r:id="rId8"/>
    <p:sldId id="264" r:id="rId9"/>
    <p:sldId id="370" r:id="rId10"/>
    <p:sldId id="371" r:id="rId11"/>
    <p:sldId id="372" r:id="rId12"/>
    <p:sldId id="373" r:id="rId13"/>
    <p:sldId id="268" r:id="rId14"/>
    <p:sldId id="374" r:id="rId15"/>
    <p:sldId id="375" r:id="rId16"/>
    <p:sldId id="269" r:id="rId17"/>
    <p:sldId id="376" r:id="rId18"/>
    <p:sldId id="377" r:id="rId19"/>
    <p:sldId id="393" r:id="rId20"/>
    <p:sldId id="380" r:id="rId21"/>
    <p:sldId id="381" r:id="rId22"/>
    <p:sldId id="382" r:id="rId23"/>
    <p:sldId id="406" r:id="rId24"/>
    <p:sldId id="407" r:id="rId25"/>
    <p:sldId id="392" r:id="rId26"/>
    <p:sldId id="383" r:id="rId27"/>
    <p:sldId id="384" r:id="rId28"/>
    <p:sldId id="408" r:id="rId29"/>
    <p:sldId id="409" r:id="rId30"/>
    <p:sldId id="410" r:id="rId31"/>
    <p:sldId id="411" r:id="rId32"/>
    <p:sldId id="412" r:id="rId33"/>
    <p:sldId id="414" r:id="rId34"/>
    <p:sldId id="413" r:id="rId35"/>
    <p:sldId id="415" r:id="rId36"/>
    <p:sldId id="394" r:id="rId37"/>
    <p:sldId id="385" r:id="rId38"/>
    <p:sldId id="343" r:id="rId39"/>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249"/>
        <p:guide pos="3970"/>
        <p:guide pos="416"/>
        <p:guide pos="7210"/>
        <p:guide orient="horz" pos="709"/>
        <p:guide orient="horz" pos="708"/>
        <p:guide orient="horz" pos="3906"/>
        <p:guide orient="horz" pos="3810"/>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4" Type="http://schemas.openxmlformats.org/officeDocument/2006/relationships/tags" Target="tags/tag2.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5896610"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大学生创新创业经典案例与分析</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0880" y="226695"/>
            <a:ext cx="5881370" cy="632396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在一般情况下，麦当劳公司总有 20 余种新产品处于不同试制阶段，一种产品即将试销结束，早有数个建议通过初步审查，进入配方研究、口味调查、制作工艺确定等不同研究阶段。大多数研制的新产品往往到不了最后试销阶段就被放弃。原因很多，最主要的是食品市场对新产品的考验特别严峻，人们从未对普通食品的优劣定下过什么标准，</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正是没有标准，人们的随意性就大，所以就显得格外困难。这种情况并非仅是麦当劳所有，整个快餐业都是如此。因此，麦当劳公司对新产品的试销特别谨慎，不仅审查严格，而且试销的时间长、范围大。尽管这样，麦当劳仍然经历了无数次开发失败。例如烤牛肉三明治、菠萝汉堡包、三波冰淇淋蛋卷、碎牛肉三明治、麦克牛排等。但是，从整个行业看，麦当劳的成功率还是很高的。</a:t>
            </a:r>
            <a:endParaRPr lang="zh-CN" altLang="en-US"/>
          </a:p>
        </p:txBody>
      </p:sp>
      <p:pic>
        <p:nvPicPr>
          <p:cNvPr id="101" name="图片 100"/>
          <p:cNvPicPr/>
          <p:nvPr/>
        </p:nvPicPr>
        <p:blipFill>
          <a:blip r:embed="rId1"/>
          <a:stretch>
            <a:fillRect/>
          </a:stretch>
        </p:blipFill>
        <p:spPr>
          <a:xfrm>
            <a:off x="6946900" y="1076325"/>
            <a:ext cx="4801870" cy="48355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732790" y="371475"/>
            <a:ext cx="7622540" cy="632396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麦当劳在激烈的市场竞争中保持不败之地，在很大的程度上有赖于其坚持“Q、S、 C”方针，即“品质上乘、服务周到、地方清洁（Quality、Service、Cleanness）”。</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品质上乘：麦当劳公司对产品的质量有严格的标准，要求端到顾客面前的所有食品均须处于最佳状态。汉堡包出炉 10 分钟尚未出售一律倒进垃圾箱，法式土豆片的保鲜时间为 7 分钟，咖啡冲好后最多可以保留半小时，并对食品的原料、配料和制作过程有相应的规定。</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服务周到：为了保证服务质量，麦当劳物色的经理人员，要求能够懂得“人际关系学”，善于接待顾客，必须在“汉堡大学”接受专门训练，获得“汉堡包学”学士学位。新招的职工必须经过十天职业训练，合格后才能正式担任服务员。因此，麦当劳快餐店的服务效率很高，顾客一站到柜台前面，放在纸盒和纸杯内的汉堡包和咖啡便热气腾腾地送到顾客面前。即使在最忙时，也只需一两分钟。为了做到能快速服务，服务员一身三任，即负责管理收银机，又开票，还供应食品，顾客只需排一次队，就能取到所需食品。</a:t>
            </a:r>
            <a:endParaRPr lang="zh-CN" altLang="en-US"/>
          </a:p>
        </p:txBody>
      </p:sp>
      <p:pic>
        <p:nvPicPr>
          <p:cNvPr id="102" name="图片 101"/>
          <p:cNvPicPr/>
          <p:nvPr/>
        </p:nvPicPr>
        <p:blipFill>
          <a:blip r:embed="rId1"/>
          <a:stretch>
            <a:fillRect/>
          </a:stretch>
        </p:blipFill>
        <p:spPr>
          <a:xfrm>
            <a:off x="8355330" y="1520825"/>
            <a:ext cx="3630930" cy="4572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792480" y="387350"/>
            <a:ext cx="10606405"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地方清洁：麦当劳快餐店敢于向“廉价餐厅不清洁”的偏见挑战，制定了严格的卫生标准。其中包括工作人员不准留长发，妇女戴发网，餐馆内不许出售香烟和报纸，器具全部用不锈钢的，顾客一走便要清理桌面，凡是丢落在地下的纸片，必须马上拾起来等等。平时，总店还经常派人员到各处搞突击式检查，发现问题，及时处理纠正。这使得麦当劳快餐店始终保持着清洁的环境。虽不豪华，但窗明几净，许多人乐意前来就餐。</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麦当劳公司在营销上，成功地塑造了“麦当劳叔叔”的生动形象。这个麦当劳叔叔原是德国的一家分店发明的，由于形象可爱，容易给顾客尤其是少年儿童欢乐的感觉，于是，麦当劳在世界各地快餐分店都推广了令孩子们喜爱的麦当劳叔叔，并经常出现在电视广告上，演出逗人的节目。麦当劳每年的广告费多达 30000 多万美元，占全年销售额的 4%。麦当劳叔叔成为世界各地少年儿童的亲密伙伴，不仅仅是因为他形象可爱，麦当劳为这些小“上帝”动了不少脑筋，开创了另一番新世界。</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为了吸引孩子，各分店都专门设有儿童游乐园，供孩子们边吃边玩。并重金聘请著名小丑表演滑稽逗乐节目，拍成录像播放，常使孩子们笑得前仰后合，非常开心。因此，每当星期六、星期日孩子们总要吵着让父母带他们到麦当劳快餐店去。在快餐店，孩子们可以在儿童乐园里游玩，父母既可以隔着大型玻璃窗注视孩子们的安全，又可以不受孩子们干扰静心用餐，快餐店总是顾客盈门，热闹非凡。</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26920" y="3256915"/>
            <a:ext cx="2676525" cy="1568450"/>
          </a:xfrm>
          <a:prstGeom prst="rect">
            <a:avLst/>
          </a:prstGeom>
          <a:noFill/>
          <a:ln w="762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案例分析 </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764540" y="410845"/>
            <a:ext cx="4460240" cy="445135"/>
          </a:xfrm>
          <a:prstGeom prst="rect">
            <a:avLst/>
          </a:prstGeom>
          <a:noFill/>
        </p:spPr>
        <p:txBody>
          <a:bodyPr wrap="square" rtlCol="0" anchor="t">
            <a:spAutoFit/>
          </a:bodyPr>
          <a:p>
            <a:r>
              <a:rPr lang="zh-CN" altLang="en-US" sz="2300" dirty="0">
                <a:solidFill>
                  <a:srgbClr val="080808"/>
                </a:solidFill>
                <a:latin typeface="微软雅黑" panose="020B0503020204020204" pitchFamily="34" charset="-122"/>
                <a:ea typeface="微软雅黑" panose="020B0503020204020204" pitchFamily="34" charset="-122"/>
              </a:rPr>
              <a:t>1. 麦当劳创业创新轨迹（图 2-1）</a:t>
            </a:r>
            <a:endParaRPr lang="zh-CN" altLang="en-US" sz="2300" dirty="0">
              <a:solidFill>
                <a:srgbClr val="080808"/>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1925320" y="966470"/>
            <a:ext cx="7840980" cy="5361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840740" y="374015"/>
            <a:ext cx="2849880" cy="445135"/>
          </a:xfrm>
          <a:prstGeom prst="rect">
            <a:avLst/>
          </a:prstGeom>
          <a:noFill/>
        </p:spPr>
        <p:txBody>
          <a:bodyPr wrap="square" rtlCol="0" anchor="t">
            <a:spAutoFit/>
          </a:bodyPr>
          <a:p>
            <a:pPr>
              <a:buClrTx/>
              <a:buSzTx/>
              <a:buFontTx/>
            </a:pPr>
            <a:r>
              <a:rPr lang="zh-CN" altLang="en-US" sz="2300" dirty="0">
                <a:solidFill>
                  <a:srgbClr val="080808"/>
                </a:solidFill>
                <a:latin typeface="微软雅黑" panose="020B0503020204020204" pitchFamily="34" charset="-122"/>
                <a:ea typeface="微软雅黑" panose="020B0503020204020204" pitchFamily="34" charset="-122"/>
                <a:sym typeface="+mn-ea"/>
              </a:rPr>
              <a:t>2. 案例评析</a:t>
            </a:r>
            <a:endParaRPr lang="zh-CN" altLang="en-US" sz="2300"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87070" y="951230"/>
            <a:ext cx="7338695"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麦当劳的成功不是偶然，麦当劳公司的创始人雷·克洛克，作为一个新企业的开创者，被人们永远记忆。他在食品服务业这一“老题目”上做出的新贡献，足可与洛克菲勒在石油提炼业、卡内基在钢铁业、福特在汽车装配流水线上的功绩相媲美。</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他改革麦当劳的联营分销体系，在大部分工业都实现了专业分工的启发之下，创造性地将其引入食品业的流水作业，提高了生产效率，实现了食品业的专业分工，法式炸薯条和汉堡等畅销品就诞生于这先进的模式之中。</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当然提供上乘的食品也是麦当劳经营成功的关键所在。麦当劳公司在开发和改进它的食品系列上投入了大量的资金和精力，力求食品干净卫生、色味俱佳。另外创造性地塑造了“麦当劳叔叔”的生动形象进行营销，设有儿童游乐园吸引家长和孩子也是麦当劳的过人之处，在当时都是极具创造性的做法。</a:t>
            </a:r>
            <a:endParaRPr lang="zh-CN" altLang="en-US"/>
          </a:p>
        </p:txBody>
      </p:sp>
      <p:pic>
        <p:nvPicPr>
          <p:cNvPr id="103" name="图片 102"/>
          <p:cNvPicPr/>
          <p:nvPr/>
        </p:nvPicPr>
        <p:blipFill>
          <a:blip r:embed="rId1"/>
          <a:stretch>
            <a:fillRect/>
          </a:stretch>
        </p:blipFill>
        <p:spPr>
          <a:xfrm>
            <a:off x="8159750" y="1084580"/>
            <a:ext cx="3921125" cy="50387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前车之鉴</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697230" y="347345"/>
            <a:ext cx="6840855"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“成也萧何，败也萧何”，这句话用来描述柯达最合适不过了，即便是现在的人们提起柯达都是一片惋惜之声。2012 年 1 月 19 号，这个日子对于柯达来说尤为重要，柯达正式宣布破产，作为曾经摄影界一代巨头的柯达是怎么走向穷途末路的呢？</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1880 年，柯达创始人伊士曼用他的技术生产了“照相干片”，随后他开了一家小公司来生产这种类型的干片，这就是柯达公司的前身。1881 年底，伊士曼辞去原有的工作，将自己全部的精力投入到公司当中，同样继续研究摄影术。</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直到 1883 年，伊士曼发明了胶卷，从此摄影行业发生了革命性的变化。1886 年，以小型、轻便、“人人都会用”的照相机诞生了，伊斯曼为它起了个响亮的名字：“柯达”。产品推出后公司获得巨大的成功且让公司成功地上市，从此如何让消费者更方便地使用相机一直是柯达公司孜孜以求的目标。公司成立的五年后柯达除了将业务遍布全国外，它从未停止过产品的创新之路。</a:t>
            </a:r>
            <a:endParaRPr lang="zh-CN" altLang="en-US"/>
          </a:p>
        </p:txBody>
      </p:sp>
      <p:pic>
        <p:nvPicPr>
          <p:cNvPr id="104" name="图片 103"/>
          <p:cNvPicPr/>
          <p:nvPr/>
        </p:nvPicPr>
        <p:blipFill>
          <a:blip r:embed="rId1"/>
          <a:stretch>
            <a:fillRect/>
          </a:stretch>
        </p:blipFill>
        <p:spPr>
          <a:xfrm>
            <a:off x="8168640" y="1181735"/>
            <a:ext cx="3796030" cy="47491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4" name="文本框 3"/>
          <p:cNvSpPr txBox="1"/>
          <p:nvPr/>
        </p:nvSpPr>
        <p:spPr>
          <a:xfrm>
            <a:off x="889000" y="379095"/>
            <a:ext cx="7155815"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1928 年，柯达推出了 16 毫米的彩色电影胶片，为世界的彩色电影奠定了基础。1986 年，柯达设计出全球第一步 140 万像素的感应器，该技术一推出就获得美国太空总署的采纳。1964 年柯达结束 10 年的研究，推出了“立即自动”相机，这款相机更加的小型、轻便、操作简单，无须测距对光就能获得清晰的照片，底片装卸便利安全。</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这种“老少皆宜”的相机上市之初便销售了 750 万台，创下了相机销量的世界纪录。同年，精益求精的柯达意识到电子闪光设备并不完善，每照一张相片就得更换一个灯泡，于是在 1965 年又推出了方便使用的方形四闪镁光灯装置。1970 年为了弥补方形四闪镁光灯离不开电池的缺陷，进一步推出了“新奇 X 系列闪光灯”。</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1973 年，迷你型匣式柯达相机诞生，这种相机方便到可以直接放进口袋里且照出来的相片画面清晰，迷你相机推出后全国销量达 1000 万台。</a:t>
            </a:r>
            <a:endParaRPr lang="zh-CN" altLang="en-US"/>
          </a:p>
        </p:txBody>
      </p:sp>
      <p:pic>
        <p:nvPicPr>
          <p:cNvPr id="105" name="图片 104"/>
          <p:cNvPicPr/>
          <p:nvPr/>
        </p:nvPicPr>
        <p:blipFill>
          <a:blip r:embed="rId1"/>
          <a:stretch>
            <a:fillRect/>
          </a:stretch>
        </p:blipFill>
        <p:spPr>
          <a:xfrm>
            <a:off x="8258810" y="892810"/>
            <a:ext cx="3828415" cy="44659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485140" y="337820"/>
            <a:ext cx="11221720" cy="632396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在传统的胶片时代，柯达公司做到了一个公司能够做到的产品极致。在任何一家企业当中，了解用户需求是最根本的，而柯达公司也一直让自己“成为用户”，从用户的角度开发产品，而不是将自己的意愿强加到用户身上，从而陷入“我认为用户需要”的思维当中，就会不自觉地忽略用户看待产品的真实态度，最终导致产品的失败。不仅如此柯达的成功也离不开自身不断的创新，从上述描述中大家可以看到，柯达通过不断的创新，扮演着摄像领域中领头羊的角色。</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人无百日好，花无百日红”，企业也是同理的。随着电子市场、科学技术的不断繁荣和壮大，胶片受到了新兴电子行业的冲击，但柯达的领导人依然坚持着错误的判断，他们将重心依旧放在传统胶片上并作为公司行业的主力。直到 2003 年，柯达的胶卷业绩急剧下降，柯达的领导人才宣布放弃胶卷业务，将发展重心转到数码产品上。2004 年，柯达推出了姗姗来迟的六款数码相机，并迅速地收购了许多数字技术公司。</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2006 年更换公司标识，这就意味着柯达在告诉大家，自己跟传统的胶卷时代说再见了。但在当时的数码相机市场中，早已是一片红海，以索尼、佳能、康尼为首的巨头们凭借柯达发明的数码影像技术而发展起来并在数码行业中占据着一席之地。</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柯达只能在夹缝中生存，并一直持续着亏损，直到 2007 年才是盈利的，这是因为在那一年的柯达出售了数码业务，又用二十五亿美元的价格出售了其他的业务。从 2011 年起，柯达被多次传出破产的消息，导致其股价急剧下降，最终只能在 2012 年时宣布破产。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76835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第二章　创造性思维</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512310" y="682625"/>
            <a:ext cx="7396480"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b="1"/>
              <a:t>失败原因</a:t>
            </a:r>
            <a:endParaRPr lang="zh-CN" altLang="en-US" b="1"/>
          </a:p>
          <a:p>
            <a:pPr indent="457200" fontAlgn="auto">
              <a:lnSpc>
                <a:spcPct val="150000"/>
              </a:lnSpc>
              <a:extLst>
                <a:ext uri="{35155182-B16C-46BC-9424-99874614C6A1}">
                  <wpsdc:indentchars xmlns:wpsdc="http://www.wps.cn/officeDocument/2017/drawingmlCustomData" val="200" checksum="59296752"/>
                </a:ext>
              </a:extLst>
            </a:pPr>
            <a:r>
              <a:rPr lang="zh-CN" altLang="en-US"/>
              <a:t>从柯达发展的历程中我们可以发现，其最初的成功离不开柯达不断的科技、商业创新。在破产前，柯达拥有超过 10000 项的专利，这些专利中有 1100 项的数字图像专利组合，它的数码技术远远超过了任何一个同行。就连世界上第一台数码相机都是从柯达实验室中诞生，诞生时间为 1975 年。但是柯达凭借在胶片业务创新的绝对垄断优势，在获得了巨大的利益的同时，却又变得很难做出继续创新的决定。</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这是因为创新是未知的，一旦走错，将满盘皆输。因而柯达选择固守思维阵地，继续一成不变地将数码技术当作胶卷销售的附加业务，而不是进行创造性的思考，转变商业模式，将数码技术当作一种新的盈利点，致使以索尼、佳能、康尼为首的巨头们凭借柯达发明的数码影像技术而发展起来，并占据了数码行业市场，令柯达最终走向破产的境地。</a:t>
            </a:r>
            <a:endParaRPr lang="zh-CN" altLang="en-US"/>
          </a:p>
          <a:p>
            <a:pPr indent="720090" fontAlgn="auto">
              <a:lnSpc>
                <a:spcPct val="150000"/>
              </a:lnSpc>
            </a:pPr>
            <a:endParaRPr lang="zh-CN" altLang="en-US"/>
          </a:p>
        </p:txBody>
      </p:sp>
      <p:pic>
        <p:nvPicPr>
          <p:cNvPr id="106" name="图片 105"/>
          <p:cNvPicPr/>
          <p:nvPr/>
        </p:nvPicPr>
        <p:blipFill>
          <a:blip r:embed="rId1"/>
          <a:stretch>
            <a:fillRect/>
          </a:stretch>
        </p:blipFill>
        <p:spPr>
          <a:xfrm>
            <a:off x="150495" y="933450"/>
            <a:ext cx="4199890" cy="48412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935095" y="474980"/>
            <a:ext cx="7801610"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b="1"/>
              <a:t>创业建议</a:t>
            </a:r>
            <a:endParaRPr lang="zh-CN" altLang="en-US" b="1"/>
          </a:p>
          <a:p>
            <a:pPr indent="457200" fontAlgn="auto">
              <a:lnSpc>
                <a:spcPct val="150000"/>
              </a:lnSpc>
              <a:extLst>
                <a:ext uri="{35155182-B16C-46BC-9424-99874614C6A1}">
                  <wpsdc:indentchars xmlns:wpsdc="http://www.wps.cn/officeDocument/2017/drawingmlCustomData" val="200" checksum="59296752"/>
                </a:ext>
              </a:extLst>
            </a:pPr>
            <a:r>
              <a:rPr lang="zh-CN" altLang="en-US"/>
              <a:t>在这个变化日新月异的时代，唯有“创新”是不变的真理。这种创新，不但基于技术和管理层面，更基于商业模式乃至从消费体验层面出发。而对于老牌企业而言，要么在固执和傲慢中死掉，要么在持续创新中重新焕发生机。虽然，世间没有绝对的基业长青，企业的生死存亡充满了诸多的不确定因素。同样，创新和变化虽不能完全确保企业永立潮头，但却是企业持续生存和发展的必要前提。无视市场的变化、原地踏步的生存与经营模式，只会让自己陷入困境无法自拔，原地踏步只会带来死亡，创新才是企业转型的必经之路。在快速变化的时代，企业创新的速度决定了公司的生存能力，如何进行创造性的思考，让企业快速创新，才是实现企业转型的当务之急。</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任何一家企业，还需要正确的战略定位，才能顺应时代发展的潮流，抓住机遇，加快发展壮大。反之，战略定位不准，就会遭受挫折，甚至导致破产。就像柯达一样，它的衰落归根结底是自己造成的，自己发明的数码技术被竞争对手们用得炉火纯青，对于柯达来说何尝不是一种讽刺。</a:t>
            </a:r>
            <a:endParaRPr lang="zh-CN" altLang="en-US"/>
          </a:p>
        </p:txBody>
      </p:sp>
      <p:pic>
        <p:nvPicPr>
          <p:cNvPr id="100" name="图片 99"/>
          <p:cNvPicPr/>
          <p:nvPr/>
        </p:nvPicPr>
        <p:blipFill>
          <a:blip r:embed="rId1"/>
          <a:stretch>
            <a:fillRect/>
          </a:stretch>
        </p:blipFill>
        <p:spPr>
          <a:xfrm>
            <a:off x="250825" y="1189990"/>
            <a:ext cx="3274060" cy="44780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80632"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重点提示</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4603115" y="485140"/>
            <a:ext cx="2540000" cy="645160"/>
          </a:xfrm>
          <a:prstGeom prst="rect">
            <a:avLst/>
          </a:prstGeom>
          <a:noFill/>
        </p:spPr>
        <p:txBody>
          <a:bodyPr wrap="square" rtlCol="0" anchor="t">
            <a:spAutoFit/>
          </a:bodyPr>
          <a:p>
            <a:pPr algn="ctr">
              <a:lnSpc>
                <a:spcPct val="150000"/>
              </a:lnSpc>
              <a:buClrTx/>
              <a:buSzTx/>
              <a:buFontTx/>
            </a:pPr>
            <a:r>
              <a:rPr lang="zh-CN" altLang="en-US" sz="2400" b="1"/>
              <a:t>逆向思维</a:t>
            </a:r>
            <a:endParaRPr lang="zh-CN" altLang="en-US" sz="2400" b="1"/>
          </a:p>
        </p:txBody>
      </p:sp>
      <p:sp>
        <p:nvSpPr>
          <p:cNvPr id="4" name="文本框 3"/>
          <p:cNvSpPr txBox="1"/>
          <p:nvPr/>
        </p:nvSpPr>
        <p:spPr>
          <a:xfrm>
            <a:off x="834390" y="1252855"/>
            <a:ext cx="10522585" cy="5077460"/>
          </a:xfrm>
          <a:prstGeom prst="rect">
            <a:avLst/>
          </a:prstGeom>
          <a:noFill/>
        </p:spPr>
        <p:txBody>
          <a:bodyPr wrap="square" rtlCol="0" anchor="t">
            <a:spAutoFit/>
          </a:bodyPr>
          <a:p>
            <a:pPr indent="457200" algn="l" fontAlgn="auto">
              <a:lnSpc>
                <a:spcPct val="150000"/>
              </a:lnSpc>
              <a:buClrTx/>
              <a:buSzTx/>
              <a:buNone/>
              <a:extLst>
                <a:ext uri="{35155182-B16C-46BC-9424-99874614C6A1}">
                  <wpsdc:indentchars xmlns:wpsdc="http://www.wps.cn/officeDocument/2017/drawingmlCustomData" val="200" checksum="59296752"/>
                </a:ext>
              </a:extLst>
            </a:pPr>
            <a:r>
              <a:rPr lang="zh-CN" altLang="en-US"/>
              <a:t>所谓逆向思维，就是指突破常规考虑问题的固定思维模式，采用与一般习惯相反的方向进行思考、分析的思维方式。通俗地讲，就是反过来想问题。</a:t>
            </a:r>
            <a:endParaRPr lang="zh-CN" altLang="en-US"/>
          </a:p>
          <a:p>
            <a:pPr indent="457200" algn="l" fontAlgn="auto">
              <a:lnSpc>
                <a:spcPct val="150000"/>
              </a:lnSpc>
              <a:buClrTx/>
              <a:buSzTx/>
              <a:buNone/>
              <a:extLst>
                <a:ext uri="{35155182-B16C-46BC-9424-99874614C6A1}">
                  <wpsdc:indentchars xmlns:wpsdc="http://www.wps.cn/officeDocument/2017/drawingmlCustomData" val="200" checksum="59296752"/>
                </a:ext>
              </a:extLst>
            </a:pPr>
            <a:r>
              <a:rPr lang="zh-CN" altLang="en-US"/>
              <a:t>同学们都学过“司马光砸缸”的故事，要救出落入水缸的小孩，常规方法是把人拉出水缸。把一个小孩拉出水缸，对大人来说不成问题，但对还是少年的司马光来说却不是一件容易的事，弄不好自己还可能被对方拉下水。司马光砸破水缸救出小孩的这种行为，考虑的不是常人想的“人离水能活”这一条方法，而是反过来，“水离人，人也可能活”，这种思维方法，就是一种逆向思维。</a:t>
            </a:r>
            <a:endParaRPr lang="zh-CN" altLang="en-US"/>
          </a:p>
          <a:p>
            <a:pPr indent="457200" algn="l" fontAlgn="auto">
              <a:lnSpc>
                <a:spcPct val="150000"/>
              </a:lnSpc>
              <a:buClrTx/>
              <a:buSzTx/>
              <a:buNone/>
              <a:extLst>
                <a:ext uri="{35155182-B16C-46BC-9424-99874614C6A1}">
                  <wpsdc:indentchars xmlns:wpsdc="http://www.wps.cn/officeDocument/2017/drawingmlCustomData" val="200" checksum="59296752"/>
                </a:ext>
              </a:extLst>
            </a:pPr>
            <a:r>
              <a:rPr lang="zh-CN" altLang="en-US"/>
              <a:t>逆向思维可分为功能反转、结构反转、因果反转、状态反转等几种。</a:t>
            </a:r>
            <a:endParaRPr lang="zh-CN" altLang="en-US"/>
          </a:p>
          <a:p>
            <a:pPr indent="457200" algn="l" fontAlgn="auto">
              <a:lnSpc>
                <a:spcPct val="150000"/>
              </a:lnSpc>
              <a:buClrTx/>
              <a:buSzTx/>
              <a:buNone/>
              <a:extLst>
                <a:ext uri="{35155182-B16C-46BC-9424-99874614C6A1}">
                  <wpsdc:indentchars xmlns:wpsdc="http://www.wps.cn/officeDocument/2017/drawingmlCustomData" val="200" checksum="59296752"/>
                </a:ext>
              </a:extLst>
            </a:pPr>
            <a:r>
              <a:rPr lang="zh-CN" altLang="en-US"/>
              <a:t>从已有事物的相反功能去设想和寻找解决问题的新途径，获得新的创造发明的思维方式即功能反转。如德国一工厂生产的一种纸因严重化水无法使用，按常规只能打浆返工。有个工程师考虑到化水原因是吸水性太强，从而想到专门利用这种纸吸水，经过“功能反转”制成了专用吸水纸，并申请了国家专利，增加了工厂收益。在日常生活中，有许多用具的“缺点”往往是大家主攻的目标，但在不同使用场合，这些缺点有可能成为“优点”，大学生应该想方设法扩大缺点使用范围，使之逆用，实现反转。</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5393690" y="274320"/>
            <a:ext cx="1435100" cy="645160"/>
          </a:xfrm>
          <a:prstGeom prst="rect">
            <a:avLst/>
          </a:prstGeom>
          <a:noFill/>
        </p:spPr>
        <p:txBody>
          <a:bodyPr wrap="square" rtlCol="0" anchor="t">
            <a:spAutoFit/>
          </a:bodyPr>
          <a:p>
            <a:pPr algn="ctr">
              <a:lnSpc>
                <a:spcPct val="150000"/>
              </a:lnSpc>
              <a:buClrTx/>
              <a:buSzTx/>
              <a:buFontTx/>
            </a:pPr>
            <a:r>
              <a:rPr lang="zh-CN" altLang="en-US" sz="2400" b="1">
                <a:sym typeface="+mn-ea"/>
              </a:rPr>
              <a:t>逆向思维</a:t>
            </a:r>
            <a:endParaRPr lang="zh-CN" altLang="en-US"/>
          </a:p>
        </p:txBody>
      </p:sp>
      <p:sp>
        <p:nvSpPr>
          <p:cNvPr id="4" name="文本框 3"/>
          <p:cNvSpPr txBox="1"/>
          <p:nvPr/>
        </p:nvSpPr>
        <p:spPr>
          <a:xfrm>
            <a:off x="774065" y="1205230"/>
            <a:ext cx="6516370" cy="507746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从已有事物的相反结构形式去设想和寻求解决问题的新途径的创造性思维方式属结构反转。比如一般的门锁锁舌有斜口，这样关门比较方便，但却容易被人塞入硬片等把门撬开，防盗功能差，有人把门框上锁孔内侧焊个斜片，将锁舌改成方形，这样从结构上与原锁反转，关门照样方便，但由外往里撬门，因锁舌是方形的就不易被撬开了，从而使防盗性能大大增加。</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根据已有事物的因果关系，反过来由“果”去发现新的“因”（现象、规律），寻找解决问题的方法就是因果反转，如磁生电（发电机）→电生磁（电磁铁），声转电（话筒）→电转声（听筒）。</a:t>
            </a:r>
            <a:endParaRPr lang="zh-CN" altLang="en-US"/>
          </a:p>
          <a:p>
            <a:pPr indent="720090" fontAlgn="auto">
              <a:lnSpc>
                <a:spcPct val="150000"/>
              </a:lnSpc>
            </a:pPr>
            <a:endParaRPr lang="zh-CN" altLang="en-US"/>
          </a:p>
        </p:txBody>
      </p:sp>
      <p:pic>
        <p:nvPicPr>
          <p:cNvPr id="106" name="图片 105"/>
          <p:cNvPicPr/>
          <p:nvPr/>
        </p:nvPicPr>
        <p:blipFill>
          <a:blip r:embed="rId1"/>
          <a:stretch>
            <a:fillRect/>
          </a:stretch>
        </p:blipFill>
        <p:spPr>
          <a:xfrm>
            <a:off x="7382510" y="1351280"/>
            <a:ext cx="4563110" cy="41560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6180" y="1203960"/>
            <a:ext cx="9992360" cy="383095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从已有事物的另一属性，反转过来，发现或创造一种新的产品或技术的方法称作状态反转。例如，日常生活中圆珠笔漏油是一直难以解决的难题，人们普遍认为是由于钢珠的磨损造成的，因而许多科学家、工程师、发明家都在强化钢珠硬度、增强耐磨性上花费极大精力，但限于当时条件、材料难以突破。此时，日本一位发明家换了一种与常人不同的思路：钢珠磨损后笔要漏油，但如果钢珠磨损后笔管中已没有油可漏了，这个问题不就解决了吗？他买来大量圆珠笔，反复使用，统计出常用圆珠笔写了多少字、用了多少油开始漏油，采用在管中定量灌油的方式解决了圆珠笔的漏油问题。不从常人强化钢珠的方向思考，而是从油上动脑筋，使难题得以解决。</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由此可见，当同学们思考的问题用常规方法得不到解决时，应考虑转换思考角度、缺点逆用等思维方式来重新思考，这是人们在创新时常用的方法。</a:t>
            </a:r>
            <a:endParaRPr lang="zh-CN" altLang="en-US"/>
          </a:p>
        </p:txBody>
      </p:sp>
      <p:sp>
        <p:nvSpPr>
          <p:cNvPr id="5" name="文本框 4"/>
          <p:cNvSpPr txBox="1"/>
          <p:nvPr/>
        </p:nvSpPr>
        <p:spPr>
          <a:xfrm>
            <a:off x="5393690" y="518160"/>
            <a:ext cx="1404620" cy="645160"/>
          </a:xfrm>
          <a:prstGeom prst="rect">
            <a:avLst/>
          </a:prstGeom>
          <a:noFill/>
        </p:spPr>
        <p:txBody>
          <a:bodyPr wrap="none" rtlCol="0" anchor="t">
            <a:spAutoFit/>
          </a:bodyPr>
          <a:p>
            <a:pPr algn="ctr">
              <a:lnSpc>
                <a:spcPct val="150000"/>
              </a:lnSpc>
              <a:buClrTx/>
              <a:buSzTx/>
              <a:buFontTx/>
            </a:pPr>
            <a:r>
              <a:rPr lang="zh-CN" altLang="en-US" sz="2400" b="1">
                <a:sym typeface="+mn-ea"/>
              </a:rPr>
              <a:t>逆向思维</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79720" y="364490"/>
            <a:ext cx="1433195" cy="460375"/>
          </a:xfrm>
          <a:prstGeom prst="rect">
            <a:avLst/>
          </a:prstGeom>
          <a:noFill/>
        </p:spPr>
        <p:txBody>
          <a:bodyPr wrap="square" rtlCol="0" anchor="t">
            <a:spAutoFit/>
          </a:bodyPr>
          <a:p>
            <a:r>
              <a:rPr lang="zh-CN" altLang="en-US" sz="2400" b="1"/>
              <a:t>侧向思维</a:t>
            </a:r>
            <a:endParaRPr lang="zh-CN" altLang="en-US"/>
          </a:p>
        </p:txBody>
      </p:sp>
      <p:sp>
        <p:nvSpPr>
          <p:cNvPr id="5" name="文本框 4"/>
          <p:cNvSpPr txBox="1"/>
          <p:nvPr/>
        </p:nvSpPr>
        <p:spPr>
          <a:xfrm>
            <a:off x="840105" y="1513840"/>
            <a:ext cx="10227310" cy="383095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侧向思维与逆向思维一样，都是相对常规思维活动而言的。它们的区别在于逆向思维在许多场合表现为与他人的思维方向相反，但轨迹一致，而侧向思维不但在方向上，而且在轨迹上也有所不同，偏重于另辟蹊径。</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在日常生活中常看到人们在思考问题时“左思右想”，说话时旁敲侧击，这就是侧向思维的形式之一。侧向思维一般在下述两种情况中常用：第一种情况是实现目标的途径相当明确，原有的各种思维方式、思路、方法均可达到既定目标，但由于人的习惯思维，尽管原方法有优有劣，但往往总是死抱住一条路不变，在这种情况下就必须果断寻找新途径。例如，要剪一圆纸板，通常先在纸板上画出一个相应直径的圆，再用剪刀仔细剪下，花费时间较长，有人想到用圆规画圆，把圆规的笔尖改装为小刀片，则成为一个很好的切圆片专用工具，不同方法解决了同一问题，还节省了时间。</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01065" y="1210310"/>
            <a:ext cx="5671185" cy="424624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侧向思维一般在第二种情况中更为多用。这种情况是为解决某一问题孜孜以求，朝思暮想，但按常规方法却难以完美解决，这时可以尝试转换思路，从与自己研究无关的领域中寻找解决的方法，或者请“外行”来参谋，出点子，或许很容易就能解决问题。同学们比较熟悉的鲁班发明锅、莫尔斯发明电报就是这种思维的典范。</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侧向思维是进行创新的有效思维方式，尽量利用已有新技术及邻近领域的成熟技术从别人想不到的角度观察、分析，从而达到解决问题的目的。</a:t>
            </a:r>
            <a:endParaRPr lang="zh-CN" altLang="en-US"/>
          </a:p>
        </p:txBody>
      </p:sp>
      <p:sp>
        <p:nvSpPr>
          <p:cNvPr id="5" name="文本框 4"/>
          <p:cNvSpPr txBox="1"/>
          <p:nvPr/>
        </p:nvSpPr>
        <p:spPr>
          <a:xfrm>
            <a:off x="5546090" y="546735"/>
            <a:ext cx="1404620" cy="460375"/>
          </a:xfrm>
          <a:prstGeom prst="rect">
            <a:avLst/>
          </a:prstGeom>
          <a:noFill/>
        </p:spPr>
        <p:txBody>
          <a:bodyPr wrap="none" rtlCol="0" anchor="t">
            <a:spAutoFit/>
          </a:bodyPr>
          <a:p>
            <a:r>
              <a:rPr lang="zh-CN" altLang="en-US" sz="2400" b="1">
                <a:sym typeface="+mn-ea"/>
              </a:rPr>
              <a:t>侧向思维</a:t>
            </a:r>
            <a:endParaRPr lang="zh-CN" altLang="en-US"/>
          </a:p>
        </p:txBody>
      </p:sp>
      <p:pic>
        <p:nvPicPr>
          <p:cNvPr id="107" name="图片 106"/>
          <p:cNvPicPr/>
          <p:nvPr/>
        </p:nvPicPr>
        <p:blipFill>
          <a:blip r:embed="rId1"/>
          <a:stretch>
            <a:fillRect/>
          </a:stretch>
        </p:blipFill>
        <p:spPr>
          <a:xfrm>
            <a:off x="7721600" y="1176020"/>
            <a:ext cx="4019550" cy="43148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48605" y="404495"/>
            <a:ext cx="1495425" cy="460375"/>
          </a:xfrm>
          <a:prstGeom prst="rect">
            <a:avLst/>
          </a:prstGeom>
          <a:noFill/>
        </p:spPr>
        <p:txBody>
          <a:bodyPr wrap="square" rtlCol="0" anchor="t">
            <a:spAutoFit/>
          </a:bodyPr>
          <a:p>
            <a:r>
              <a:rPr lang="zh-CN" altLang="en-US" sz="2400" b="1"/>
              <a:t>求异思维</a:t>
            </a:r>
            <a:endParaRPr lang="zh-CN" altLang="en-US"/>
          </a:p>
        </p:txBody>
      </p:sp>
      <p:sp>
        <p:nvSpPr>
          <p:cNvPr id="5" name="文本框 4"/>
          <p:cNvSpPr txBox="1"/>
          <p:nvPr/>
        </p:nvSpPr>
        <p:spPr>
          <a:xfrm>
            <a:off x="1196340" y="1167130"/>
            <a:ext cx="9790430" cy="466153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发明家的共同之处是善于“标新立异”，这需要人们具有一种求异思维。在众人习以为常的工具、用具、方法中标新立异，创出新品。求异思维的关键在于不受任何框架、任何模式的约束，能够突破、跳出传统观念的禁锢，从新的角度认识问题，以新的思路和方法创造人类前所未有的更好、更美的东西。同学们日常所说的“出奇制胜”，就是求异思维。如手机制造，屏幕越来越大，功能越来越强，成本越来越高。有厂家推出功能减少、使用方便、价格低廉的手机就是求异思维的结果。</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运用求异思维的主要方法是对比联想。对比联想常常与客观事物之间的对比、语言学中的反义词有关系。正如人们平时所说的方与圆、纵与横、平面与立体、红与蓝、黑与白、天与地、大与小，长与短、宽与窄、厚与薄、高与矮、多与少、导体与非导体、金属与非金属、正与负、强与弱、加与减、乘与除、交流与直流、脚与手，以及名司、动词、形容词等都是对比联想的素材，是大学生开启求异思维的思路。</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353685" y="333375"/>
            <a:ext cx="1485265" cy="460375"/>
          </a:xfrm>
          <a:prstGeom prst="rect">
            <a:avLst/>
          </a:prstGeom>
          <a:noFill/>
        </p:spPr>
        <p:txBody>
          <a:bodyPr wrap="square" rtlCol="0" anchor="t">
            <a:spAutoFit/>
          </a:bodyPr>
          <a:p>
            <a:r>
              <a:rPr lang="zh-CN" altLang="en-US" sz="2400" b="1"/>
              <a:t>类比思维</a:t>
            </a:r>
            <a:endParaRPr lang="zh-CN" altLang="en-US"/>
          </a:p>
        </p:txBody>
      </p:sp>
      <p:sp>
        <p:nvSpPr>
          <p:cNvPr id="6" name="文本框 5"/>
          <p:cNvSpPr txBox="1"/>
          <p:nvPr/>
        </p:nvSpPr>
        <p:spPr>
          <a:xfrm>
            <a:off x="810895" y="1515110"/>
            <a:ext cx="4749800" cy="29997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类比思维是一种逻辑思维方式，是人们通过类比已有事物开启创造未知事物的创新思维。它把已有的事物与一些表面看来与之毫不相干的事物联系起来，寻找创新的目标和实现目标的方法。</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常见的类比方式有：形式类比、功能类比和幻想类比等，见表 2-1。</a:t>
            </a:r>
            <a:endParaRPr lang="zh-CN" altLang="en-US"/>
          </a:p>
        </p:txBody>
      </p:sp>
      <p:pic>
        <p:nvPicPr>
          <p:cNvPr id="7" name="图片 6"/>
          <p:cNvPicPr>
            <a:picLocks noChangeAspect="1"/>
          </p:cNvPicPr>
          <p:nvPr/>
        </p:nvPicPr>
        <p:blipFill>
          <a:blip r:embed="rId1"/>
          <a:stretch>
            <a:fillRect/>
          </a:stretch>
        </p:blipFill>
        <p:spPr>
          <a:xfrm>
            <a:off x="5560695" y="1223645"/>
            <a:ext cx="6630670" cy="4027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 name="文本框 1"/>
          <p:cNvSpPr txBox="1"/>
          <p:nvPr/>
        </p:nvSpPr>
        <p:spPr>
          <a:xfrm>
            <a:off x="7303154" y="5312730"/>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探究实践 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303154" y="265271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案例分析</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303154" y="4440875"/>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重点提示 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303154" y="3569020"/>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前车之鉴 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303154" y="173577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身边案例</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37810" y="495935"/>
            <a:ext cx="1516380" cy="460375"/>
          </a:xfrm>
          <a:prstGeom prst="rect">
            <a:avLst/>
          </a:prstGeom>
          <a:noFill/>
        </p:spPr>
        <p:txBody>
          <a:bodyPr wrap="square" rtlCol="0" anchor="t">
            <a:spAutoFit/>
          </a:bodyPr>
          <a:p>
            <a:r>
              <a:rPr lang="zh-CN" altLang="en-US" sz="2400" b="1"/>
              <a:t>综合思维</a:t>
            </a:r>
            <a:endParaRPr lang="zh-CN" altLang="en-US" sz="2400" b="1"/>
          </a:p>
        </p:txBody>
      </p:sp>
      <p:sp>
        <p:nvSpPr>
          <p:cNvPr id="5" name="文本框 4"/>
          <p:cNvSpPr txBox="1"/>
          <p:nvPr/>
        </p:nvSpPr>
        <p:spPr>
          <a:xfrm>
            <a:off x="1590675" y="1156970"/>
            <a:ext cx="9426575" cy="424624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大学生在学习物理时知道，不同方向的力能够产生合力。在发明创造中，同样可以把几个不同的想法融合起来，相互补充，用以解决一个难题或者完成一件作品，这就是综合思维，又称集中思维。综合思维是综合多种方法，对原理、设计、结构进行合理改进、互补、综合，达到理想目标。近年来常使用的“头脑风暴法”和常说的“三个臭皮匠顶个诸葛亮”就是这种思维的具体应用。</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综合思维可在下列两种情况下使用。第一种情况是几个设想并无矛盾，分别可用在作品的不同部位，只需简单组合即可。另一种情况是几个设想集中在同一部位，相互之间各有长短，这时你就必须下一番功夫把它们各自具有的长处相结合而消除弊端，就好像是将几个分力作用在同一直线上，你必须把它们合理安排，使它们能最大程度地达到你所想得到的效果。</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63210" y="455295"/>
            <a:ext cx="1465580" cy="460375"/>
          </a:xfrm>
          <a:prstGeom prst="rect">
            <a:avLst/>
          </a:prstGeom>
          <a:noFill/>
        </p:spPr>
        <p:txBody>
          <a:bodyPr wrap="square" rtlCol="0" anchor="t">
            <a:spAutoFit/>
          </a:bodyPr>
          <a:p>
            <a:r>
              <a:rPr lang="zh-CN" altLang="en-US" sz="2400" b="1"/>
              <a:t>发散思维</a:t>
            </a:r>
            <a:endParaRPr lang="zh-CN" altLang="en-US" sz="2400" b="1"/>
          </a:p>
        </p:txBody>
      </p:sp>
      <p:sp>
        <p:nvSpPr>
          <p:cNvPr id="5" name="文本框 4"/>
          <p:cNvSpPr txBox="1"/>
          <p:nvPr/>
        </p:nvSpPr>
        <p:spPr>
          <a:xfrm>
            <a:off x="739140" y="1085215"/>
            <a:ext cx="6240780" cy="466153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围绕一个问题，突破常规思维的束缚，沿不同方向去思考、探索，寻求解决这一问题的各种可能性，由一点到多点的思维形式就叫作发散思维，又称扩散思维、多向思维、辐射思维。通常人们考虑问题，总是由提出问题的起点到解决问题的终点，喜欢按一条思路进行，走不通就打住，问题被搁置。也许，换成从多个不同角度去考虑就很容易解决问题。思维扩散的范围越广，产生的设想越多，解决问题的可能性就越大。面对一个新方法、新技术、新规律、新产品、新现象，一个训练有素的创新者会考虑能否有其他更多的用途，制作更多类型的作品，设计新的装置，开创一个个新的技术种类，一项项新的系列化产品，一片片新的应用领域。</a:t>
            </a:r>
            <a:endParaRPr lang="zh-CN" altLang="en-US"/>
          </a:p>
        </p:txBody>
      </p:sp>
      <p:pic>
        <p:nvPicPr>
          <p:cNvPr id="108" name="图片 107"/>
          <p:cNvPicPr/>
          <p:nvPr/>
        </p:nvPicPr>
        <p:blipFill>
          <a:blip r:embed="rId1"/>
          <a:stretch>
            <a:fillRect/>
          </a:stretch>
        </p:blipFill>
        <p:spPr>
          <a:xfrm>
            <a:off x="7120890" y="1348740"/>
            <a:ext cx="4617085" cy="43980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297805" y="495935"/>
            <a:ext cx="1596390" cy="460375"/>
          </a:xfrm>
          <a:prstGeom prst="rect">
            <a:avLst/>
          </a:prstGeom>
          <a:noFill/>
        </p:spPr>
        <p:txBody>
          <a:bodyPr wrap="square" rtlCol="0" anchor="t">
            <a:spAutoFit/>
          </a:bodyPr>
          <a:p>
            <a:r>
              <a:rPr lang="zh-CN" altLang="en-US" sz="2400" b="1">
                <a:sym typeface="+mn-ea"/>
              </a:rPr>
              <a:t>发散思维</a:t>
            </a:r>
            <a:endParaRPr lang="zh-CN" altLang="en-US" sz="2400" b="1"/>
          </a:p>
        </p:txBody>
      </p:sp>
      <p:sp>
        <p:nvSpPr>
          <p:cNvPr id="5" name="文本框 4"/>
          <p:cNvSpPr txBox="1"/>
          <p:nvPr/>
        </p:nvSpPr>
        <p:spPr>
          <a:xfrm>
            <a:off x="637540" y="1473200"/>
            <a:ext cx="5424805" cy="341503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ym typeface="+mn-ea"/>
              </a:rPr>
              <a:t>发散思维的常用操作方式主要有三个方面，见表 2-2。</a:t>
            </a:r>
            <a:endParaRPr lang="zh-CN" altLang="en-US">
              <a:sym typeface="+mn-ea"/>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发散思维与综合思维不同，综合思维是由多点集中到一点，而发散思维则由一点扩散到多点。应用发散思维，首先应寻找合适的发散源，掌握发散源的科学原理、技术基</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础，寻找新的应用领域去创造，去发明、制造社会所需要的新产品。</a:t>
            </a:r>
            <a:endParaRPr lang="zh-CN" altLang="en-US"/>
          </a:p>
        </p:txBody>
      </p:sp>
      <p:pic>
        <p:nvPicPr>
          <p:cNvPr id="7" name="图片 6"/>
          <p:cNvPicPr>
            <a:picLocks noChangeAspect="1"/>
          </p:cNvPicPr>
          <p:nvPr/>
        </p:nvPicPr>
        <p:blipFill>
          <a:blip r:embed="rId1"/>
          <a:stretch>
            <a:fillRect/>
          </a:stretch>
        </p:blipFill>
        <p:spPr>
          <a:xfrm>
            <a:off x="6062345" y="1329690"/>
            <a:ext cx="5883910" cy="4098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探究实践</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647700" y="956310"/>
            <a:ext cx="6057900" cy="4892675"/>
          </a:xfrm>
          <a:prstGeom prst="rect">
            <a:avLst/>
          </a:prstGeom>
          <a:noFill/>
        </p:spPr>
        <p:txBody>
          <a:bodyPr wrap="square" rtlCol="0" anchor="t">
            <a:spAutoFit/>
          </a:bodyPr>
          <a:p>
            <a:pPr fontAlgn="auto">
              <a:lnSpc>
                <a:spcPct val="150000"/>
              </a:lnSpc>
              <a:buClrTx/>
              <a:buSzTx/>
              <a:buNone/>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材料一</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1971 年的一天，布歇内尔边看电视边这么想：“光看太没意思了。把电视接收器作为试验对象，看它产生什么反应。”此后不久，他就发明了交互式的乒乓球电子游戏，从此开始了游戏机的革命。</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材料二</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某心理学专家小组以实际从事创造性工作的人与不从事此类工作的人为对象进行了调查研究，并得出如下结论：“富于创造力的人，认为自己具有创造力；缺乏创造力的人，不认为自己具有创造力。”</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讨论</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（1）查阅资料并结合材料一的内容，谈谈布歇内尔能够发明交互式的乒乓球电子游戏的原因是什么。</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（2）结合材料二中心理学专家小组得出的结论，谈谈你的看法。</a:t>
            </a:r>
            <a:endParaRPr lang="zh-CN" altLang="en-US"/>
          </a:p>
        </p:txBody>
      </p:sp>
      <p:pic>
        <p:nvPicPr>
          <p:cNvPr id="109" name="图片 108"/>
          <p:cNvPicPr/>
          <p:nvPr/>
        </p:nvPicPr>
        <p:blipFill>
          <a:blip r:embed="rId1"/>
          <a:stretch>
            <a:fillRect/>
          </a:stretch>
        </p:blipFill>
        <p:spPr>
          <a:xfrm>
            <a:off x="7101205" y="1440180"/>
            <a:ext cx="4540250" cy="44748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167627" y="3161004"/>
            <a:ext cx="2621280" cy="829945"/>
          </a:xfrm>
          <a:prstGeom prst="rect">
            <a:avLst/>
          </a:prstGeom>
          <a:noFill/>
          <a:ln w="76200">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800" dirty="0">
                <a:solidFill>
                  <a:srgbClr val="303030"/>
                </a:solidFill>
                <a:latin typeface="Arial" panose="020B0604020202020204"/>
                <a:ea typeface="微软雅黑" panose="020B0503020204020204" pitchFamily="34" charset="-122"/>
                <a:cs typeface="+mn-ea"/>
                <a:sym typeface="+mn-lt"/>
              </a:rPr>
              <a:t>身边案例</a:t>
            </a:r>
            <a:endParaRPr kumimoji="0" lang="zh-CN" altLang="en-US" sz="4800" b="1" i="0" u="none" strike="noStrike" kern="1200" cap="none" spc="0" normalizeH="0" baseline="0" noProof="0" dirty="0">
              <a:ln>
                <a:noFill/>
              </a:ln>
              <a:solidFill>
                <a:srgbClr val="303030"/>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005205"/>
            <a:ext cx="7266940" cy="4661535"/>
          </a:xfrm>
          <a:prstGeom prst="rect">
            <a:avLst/>
          </a:prstGeom>
          <a:noFill/>
        </p:spPr>
        <p:txBody>
          <a:bodyPr wrap="square" rtlCol="0" anchor="t">
            <a:spAutoFit/>
          </a:bodyPr>
          <a:p>
            <a:pPr indent="457200" algn="ctr" fontAlgn="auto">
              <a:lnSpc>
                <a:spcPct val="150000"/>
              </a:lnSpc>
            </a:pPr>
            <a:r>
              <a:rPr lang="zh-CN" altLang="en-US">
                <a:solidFill>
                  <a:srgbClr val="FF0000"/>
                </a:solidFill>
              </a:rPr>
              <a:t>麦当劳公司：老“题目”，新贡献</a:t>
            </a:r>
            <a:endParaRPr lang="zh-CN" altLang="en-US">
              <a:solidFill>
                <a:srgbClr val="FF0000"/>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麦当劳公司是闻名全球的快餐王国。至今，麦当劳公司已在美国的 50 个州和世界40 多个国家和地区开设了 1 万多家快餐连锁店。它的法式炸薯条采用计算机控制，制作时间不超过 7 分钟。不满 10 分钟就能烘制好汉堡包，每天售出汉堡包近 2 亿个。所制出的冻肉馅饼规格、大小、重量都相同。食物送至顾客手中只需 60 秒。它的资产总额达10多亿美元，股票市价一直处于稳定增长之中。</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然而，麦当劳公司所拥有的另一项无形宝贵财富是：美国一公司调查世界消费者所得出的世界十大名牌中，麦当劳名列第八，成为美国企业的典范。</a:t>
            </a:r>
            <a:endParaRPr lang="zh-CN" altLang="en-US"/>
          </a:p>
          <a:p>
            <a:pPr indent="457200" fontAlgn="auto">
              <a:lnSpc>
                <a:spcPct val="150000"/>
              </a:lnSpc>
            </a:pPr>
            <a:r>
              <a:rPr lang="zh-CN" altLang="en-US"/>
              <a:t> </a:t>
            </a:r>
            <a:endParaRPr lang="zh-CN" altLang="en-US"/>
          </a:p>
        </p:txBody>
      </p:sp>
      <p:pic>
        <p:nvPicPr>
          <p:cNvPr id="100" name="图片 99"/>
          <p:cNvPicPr/>
          <p:nvPr/>
        </p:nvPicPr>
        <p:blipFill>
          <a:blip r:embed="rId1"/>
          <a:stretch>
            <a:fillRect/>
          </a:stretch>
        </p:blipFill>
        <p:spPr>
          <a:xfrm>
            <a:off x="8014335" y="1005205"/>
            <a:ext cx="4030345" cy="51308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513715" y="1136015"/>
            <a:ext cx="10944225" cy="424624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1954 年，当麦当劳汽车餐厅在加利福尼亚州圣贝纳迪诺市开张营业时，克洛克便一眼看出了麦当劳公司正在填补食品服务业的一个巨大空白。他在这一行业干了 25 年，比任何专家更清楚方便食品巨大的潜在市场。他意识到，正可借此机会大力开拓麦当劳公司已占领的快餐市场。麦当劳公司是由莫里斯·麦当劳和莫查德· 麦当劳兄弟俩于 1928 年建立的。他们发展了流水线生产汉堡包搭售法式土豆煎片的经营方式，率先采用标准化牛肉小馅饼、标准化配菜系列，并用红外线灯光照射保持土豆片清脆爽口。餐馆前上方竖有一面大型双拱招牌。食品价格相当便宜，生意好得出奇，年营业额高达 25 万美元。当时除了加州外，另有 6 家分店。但麦当劳兄弟却十分保守，不愿进一步发展，克洛克对它的印象极为深刻。他随即前往与麦当劳兄弟谈判，购买了出售麦当劳店名的特许权，并负责向其他特许经营者出售全套服务标准和项目。6 年后即 1960 年，克洛克出资 270 万美元，全部买下了麦当劳兄弟的资产和经营权，以“麦当劳”为名开创了一番新天地。</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1074420" y="519430"/>
            <a:ext cx="9861550" cy="507746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克洛克首先大刀阔斧地着手改革麦当劳的联营分销体系。向对公司发展有重大影响的 4 种人发动了宣传、广告攻势：未来的供货者、年轻有为的经理、公司第一批贷款者和联营者。他娓娓不倦地描述和开诚布公的态度终于打动了这些合作者，从而使他的计划得以迅速推广。克洛克的联营思想确实别具一格，与众不同；不但为自己，而且为别人着想，想方设法使联营者取得成功。克洛克认为，敲诈一下，发一笔财并非长久之计，相反必须为联营者提供服务，与其建立相互信任的关系。一旦联营者失败，他自己也无法得到成功。所以，他总是鼓励联营者发表新设想，以有利于改进麦当劳的餐馆分销体系，并以惊人的坦率与联营者以诚相见。在克洛克的努力之下，麦当劳公司赢得了一大批具有开拓精神的联营者，而这批联营者的创造性的工作为推动麦当劳公司的发展和树立良好的公众形象起了巨大的作用。</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可以说，麦当劳对美国企业界的最大冲击是在顾客看不到的领域内——食品业的流水作业。20 世纪 50 年代末期，大部分工业都实现了专业分工，提高了生产效率，唯有食品业例外，最明显的阻力是食品业的各项配料涉及面太广，且批量小，无法搞流水作业。</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60400" y="114427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466725" y="581660"/>
            <a:ext cx="11442700"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克洛克认为，麦当劳的快餐服务与以往的餐馆服务迥然不同，其经营模式为实现专业分工提供了一个大好的机会。麦当劳公司的成功，一个重要原因是得益于它的专业分工。麦当劳的一些早期经营者，大多没有经营餐馆的经历，然而，这都使他们摆脱了传统的框框，反而成为一件好事。为了麦当劳的发展，没有什么想法是不值得一试的。麦当劳的每一步发展都是反复实验的结果。麦当劳公司的专家沿着生产链溯源而上，对食品供应和设备供应进行了大胆的改革。他们改变了农民种植土豆的习惯和农产品公司加工土豆的工序，改变了牧场饲养菜牛的方式和生产乳制品的方法，改革了肉制品厂成品生产程序，还发明了前所未有的高效率的烹调设备，探索了食品包装和分发的新途径。确实，近 30 年来，麦当劳公司在实现食品加工和分发现代化方面取得了无与伦比的功绩。这一变革是从美国最受欢迎的普通食品——汉堡包、法式炸薯条和冰淇淋牛奶开始的。特别是法式炸薯条，麦当劳花费了 10 年时间和 300 万美元资金获得了重大的成功。销售量从原占土豆制成品总销量的 5%，激增到 25%。这一变革极大地改善了麦当劳的形象，因为 10 美分一包的法式炸薯条被认为是最理想的大众食品。今天在麦当劳就餐的顾客中，每 6 个就有 4 个买法式炸薯条。</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麦当劳公司认识到，快餐业的“产品”服务不仅限于食品一项，能否提供上乘的食品却是经营成功的关键所在。为此，麦当劳公司投入了大量的资金、精力改进它的食品系列，尽力向顾客供应简单易得、色香味正、品种繁多的各种大众食品。</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4" name="文本框 3"/>
          <p:cNvSpPr txBox="1"/>
          <p:nvPr/>
        </p:nvSpPr>
        <p:spPr>
          <a:xfrm>
            <a:off x="635635" y="474980"/>
            <a:ext cx="10725785"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麦当劳的主要产品——汉堡包，最初出现在中世纪的东欧国家，用钝刀剁碎生牛肉塞进面包即成。波罗的海商人将这种吃法带到德国的汉堡港，在那里直到现在还有人按以前的方法进食生牛肉馅饼。德国移民后将其带到美国，起初只在辛辛那提和圣路易斯等地流行。</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据记载，第一次大规模供应汉堡包是在 1904 年的圣路易斯世界博览会上。麦当劳公司在强调产品和服务工作标准化的同时，鼓励员工进行新产品开发和现有产品及服务的改进完善。公司不但组织专业技术人员积极研制，而且大胆吸收特许经营者反映的各种改进意见。公司发展史上的许多重大突破和创新就是这些特许经营者提出的。例如，特许经营者卢·格罗恩在辛辛那提市一个罗马天主教徒比较集中的地区开有一家快餐店，平时生意都不错，可是一到星期五销售量就会下降一半以上，他试着推出一种鱼片三明治，结果销售量大增。后来这一品种成了麦当劳各分店菜单上的固定项目，名字就叫“鱼片”。这是公司第一次突破了汉堡包、法式炸薯条和饮料的一贯制品种范围。匹兹堡的特许经营人杰姆·德利加蒂发现附近一家快餐店出售一种大个儿的汉堡包，生意兴隆，吸引走了不少顾客。于是他在芝麻饼中夹进两份牛肉馅，几片莴苣、葱花、奶酪、外加少许特别果酱，做成了味足量大、营养全面的巨型汉堡包，突破了克洛克以前定下的标准：肉馅必须是 1.6 盎司，小面包直径必须是 3.5 寸。销售量果然增长可观。后来公司全盘采用这种制式，起名为“大麦克”，很快成为各分店的头号畅销品种。</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7380,&quot;width&quot;:7584}"/>
</p:tagLst>
</file>

<file path=ppt/tags/tag2.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9610</Words>
  <Application>WPS 演示</Application>
  <PresentationFormat>宽屏</PresentationFormat>
  <Paragraphs>149</Paragraphs>
  <Slides>35</Slides>
  <Notes>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35</vt:i4>
      </vt:variant>
    </vt:vector>
  </HeadingPairs>
  <TitlesOfParts>
    <vt:vector size="49" baseType="lpstr">
      <vt:lpstr>Arial</vt:lpstr>
      <vt:lpstr>宋体</vt:lpstr>
      <vt:lpstr>Wingdings</vt:lpstr>
      <vt:lpstr>微软雅黑</vt:lpstr>
      <vt:lpstr>Arial</vt:lpstr>
      <vt:lpstr>Lantinghei SC Extralight</vt:lpstr>
      <vt:lpstr>微软雅黑 Light</vt:lpstr>
      <vt:lpstr>Arial Unicode MS</vt:lpstr>
      <vt:lpstr>等线</vt:lpstr>
      <vt:lpstr>Calibri</vt:lpstr>
      <vt:lpstr>等线 Light</vt:lpstr>
      <vt:lpstr>Latha</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单金枝</cp:lastModifiedBy>
  <cp:revision>133</cp:revision>
  <dcterms:created xsi:type="dcterms:W3CDTF">2019-11-06T14:38:00Z</dcterms:created>
  <dcterms:modified xsi:type="dcterms:W3CDTF">2022-03-10T00:59:33Z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v1.0_mb_S2+Zqs8qojUwVAtxnWSpkg==</vt:lpwstr>
  </property>
  <property fmtid="{D5CDD505-2E9C-101B-9397-08002B2CF9AE}" pid="4" name="ICV">
    <vt:lpwstr>2D17E4A071E845B1ABBCFD6B2FF339D7</vt:lpwstr>
  </property>
</Properties>
</file>