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370" r:id="rId9"/>
    <p:sldId id="405" r:id="rId10"/>
    <p:sldId id="406" r:id="rId11"/>
    <p:sldId id="407" r:id="rId12"/>
    <p:sldId id="408" r:id="rId13"/>
    <p:sldId id="409" r:id="rId14"/>
    <p:sldId id="410" r:id="rId15"/>
    <p:sldId id="412" r:id="rId16"/>
    <p:sldId id="269" r:id="rId17"/>
    <p:sldId id="264" r:id="rId18"/>
    <p:sldId id="437" r:id="rId19"/>
    <p:sldId id="438" r:id="rId20"/>
    <p:sldId id="393" r:id="rId21"/>
    <p:sldId id="439" r:id="rId22"/>
    <p:sldId id="440" r:id="rId23"/>
    <p:sldId id="442" r:id="rId24"/>
    <p:sldId id="443" r:id="rId25"/>
    <p:sldId id="444" r:id="rId26"/>
    <p:sldId id="392" r:id="rId27"/>
    <p:sldId id="445" r:id="rId28"/>
    <p:sldId id="446" r:id="rId29"/>
    <p:sldId id="447" r:id="rId30"/>
    <p:sldId id="448" r:id="rId31"/>
    <p:sldId id="449" r:id="rId32"/>
    <p:sldId id="450" r:id="rId33"/>
    <p:sldId id="451" r:id="rId34"/>
    <p:sldId id="452" r:id="rId35"/>
    <p:sldId id="453" r:id="rId36"/>
    <p:sldId id="454" r:id="rId37"/>
    <p:sldId id="455" r:id="rId38"/>
    <p:sldId id="456" r:id="rId39"/>
    <p:sldId id="457" r:id="rId40"/>
    <p:sldId id="458" r:id="rId41"/>
    <p:sldId id="459" r:id="rId42"/>
    <p:sldId id="460" r:id="rId43"/>
    <p:sldId id="461" r:id="rId44"/>
    <p:sldId id="462" r:id="rId45"/>
    <p:sldId id="463" r:id="rId46"/>
    <p:sldId id="464" r:id="rId47"/>
    <p:sldId id="465" r:id="rId48"/>
    <p:sldId id="394" r:id="rId49"/>
    <p:sldId id="466" r:id="rId50"/>
    <p:sldId id="343" r:id="rId51"/>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99"/>
        <p:guide pos="3792"/>
        <p:guide pos="390"/>
        <p:guide pos="7223"/>
        <p:guide orient="horz" pos="686"/>
        <p:guide orient="horz" pos="767"/>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5" Type="http://schemas.openxmlformats.org/officeDocument/2006/relationships/tags" Target="tags/tag162.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9" Type="http://schemas.openxmlformats.org/officeDocument/2006/relationships/slideLayout" Target="../slideLayouts/slideLayout7.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3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7" Type="http://schemas.openxmlformats.org/officeDocument/2006/relationships/slideLayout" Target="../slideLayouts/slideLayout7.xml"/><Relationship Id="rId36" Type="http://schemas.openxmlformats.org/officeDocument/2006/relationships/image" Target="../media/image5.svg"/><Relationship Id="rId35" Type="http://schemas.openxmlformats.org/officeDocument/2006/relationships/image" Target="../media/image30.png"/><Relationship Id="rId34" Type="http://schemas.openxmlformats.org/officeDocument/2006/relationships/tags" Target="../tags/tag54.xml"/><Relationship Id="rId33" Type="http://schemas.openxmlformats.org/officeDocument/2006/relationships/image" Target="../media/image4.svg"/><Relationship Id="rId32" Type="http://schemas.openxmlformats.org/officeDocument/2006/relationships/image" Target="../media/image29.png"/><Relationship Id="rId31" Type="http://schemas.openxmlformats.org/officeDocument/2006/relationships/tags" Target="../tags/tag53.xml"/><Relationship Id="rId30" Type="http://schemas.openxmlformats.org/officeDocument/2006/relationships/image" Target="../media/image3.svg"/><Relationship Id="rId3" Type="http://schemas.openxmlformats.org/officeDocument/2006/relationships/tags" Target="../tags/tag31.xml"/><Relationship Id="rId29" Type="http://schemas.openxmlformats.org/officeDocument/2006/relationships/image" Target="../media/image28.png"/><Relationship Id="rId28" Type="http://schemas.openxmlformats.org/officeDocument/2006/relationships/tags" Target="../tags/tag52.xml"/><Relationship Id="rId27" Type="http://schemas.openxmlformats.org/officeDocument/2006/relationships/image" Target="../media/image2.svg"/><Relationship Id="rId26" Type="http://schemas.openxmlformats.org/officeDocument/2006/relationships/image" Target="../media/image27.png"/><Relationship Id="rId25" Type="http://schemas.openxmlformats.org/officeDocument/2006/relationships/tags" Target="../tags/tag51.xml"/><Relationship Id="rId24" Type="http://schemas.openxmlformats.org/officeDocument/2006/relationships/image" Target="../media/image1.svg"/><Relationship Id="rId23" Type="http://schemas.openxmlformats.org/officeDocument/2006/relationships/image" Target="../media/image26.png"/><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3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2" Type="http://schemas.openxmlformats.org/officeDocument/2006/relationships/slideLayout" Target="../slideLayouts/slideLayout7.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3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1" Type="http://schemas.openxmlformats.org/officeDocument/2006/relationships/slideLayout" Target="../slideLayouts/slideLayout7.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41.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4" Type="http://schemas.openxmlformats.org/officeDocument/2006/relationships/slideLayout" Target="../slideLayouts/slideLayout7.xml"/><Relationship Id="rId33" Type="http://schemas.openxmlformats.org/officeDocument/2006/relationships/tags" Target="../tags/tag128.xml"/><Relationship Id="rId32" Type="http://schemas.openxmlformats.org/officeDocument/2006/relationships/tags" Target="../tags/tag127.xml"/><Relationship Id="rId31" Type="http://schemas.openxmlformats.org/officeDocument/2006/relationships/tags" Target="../tags/tag126.xml"/><Relationship Id="rId30" Type="http://schemas.openxmlformats.org/officeDocument/2006/relationships/tags" Target="../tags/tag125.xml"/><Relationship Id="rId3" Type="http://schemas.openxmlformats.org/officeDocument/2006/relationships/tags" Target="../tags/tag98.xml"/><Relationship Id="rId29" Type="http://schemas.openxmlformats.org/officeDocument/2006/relationships/tags" Target="../tags/tag124.xml"/><Relationship Id="rId28" Type="http://schemas.openxmlformats.org/officeDocument/2006/relationships/tags" Target="../tags/tag123.xml"/><Relationship Id="rId27" Type="http://schemas.openxmlformats.org/officeDocument/2006/relationships/tags" Target="../tags/tag122.xml"/><Relationship Id="rId26" Type="http://schemas.openxmlformats.org/officeDocument/2006/relationships/tags" Target="../tags/tag121.xml"/><Relationship Id="rId25" Type="http://schemas.openxmlformats.org/officeDocument/2006/relationships/tags" Target="../tags/tag120.xml"/><Relationship Id="rId24" Type="http://schemas.openxmlformats.org/officeDocument/2006/relationships/tags" Target="../tags/tag119.xml"/><Relationship Id="rId23" Type="http://schemas.openxmlformats.org/officeDocument/2006/relationships/tags" Target="../tags/tag118.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97.xml"/><Relationship Id="rId19" Type="http://schemas.openxmlformats.org/officeDocument/2006/relationships/tags" Target="../tags/tag114.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4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4" Type="http://schemas.openxmlformats.org/officeDocument/2006/relationships/slideLayout" Target="../slideLayouts/slideLayout7.xml"/><Relationship Id="rId33" Type="http://schemas.openxmlformats.org/officeDocument/2006/relationships/tags" Target="../tags/tag161.xml"/><Relationship Id="rId32" Type="http://schemas.openxmlformats.org/officeDocument/2006/relationships/tags" Target="../tags/tag160.xml"/><Relationship Id="rId31" Type="http://schemas.openxmlformats.org/officeDocument/2006/relationships/tags" Target="../tags/tag159.xml"/><Relationship Id="rId30" Type="http://schemas.openxmlformats.org/officeDocument/2006/relationships/tags" Target="../tags/tag158.xml"/><Relationship Id="rId3" Type="http://schemas.openxmlformats.org/officeDocument/2006/relationships/tags" Target="../tags/tag131.xml"/><Relationship Id="rId29" Type="http://schemas.openxmlformats.org/officeDocument/2006/relationships/tags" Target="../tags/tag157.xml"/><Relationship Id="rId28" Type="http://schemas.openxmlformats.org/officeDocument/2006/relationships/tags" Target="../tags/tag156.xml"/><Relationship Id="rId27" Type="http://schemas.openxmlformats.org/officeDocument/2006/relationships/tags" Target="../tags/tag155.xml"/><Relationship Id="rId26" Type="http://schemas.openxmlformats.org/officeDocument/2006/relationships/tags" Target="../tags/tag154.xml"/><Relationship Id="rId25" Type="http://schemas.openxmlformats.org/officeDocument/2006/relationships/tags" Target="../tags/tag153.xml"/><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11566525" cy="59080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effectLst/>
              </a:rPr>
              <a:t>找准了路子之后，Airbnb 成长到底有多快？</a:t>
            </a:r>
            <a:endParaRPr lang="zh-CN" altLang="en-US">
              <a:solidFill>
                <a:schemeClr val="accent1"/>
              </a:solidFill>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2010 年1月时，Airbnb 总预定天数还只有 10 万，但是到年底时这个数字就增长到了80 万，它在一年内实现了 800% 的增长。此时，Airbnb 早已走出纽约，成长为一个全球性的网络服务，它的住户来自 160 个国家，并且有 89 个国家的房主加入到 Airbnb 中。2011 年 5 月创始人 Brian Chesky 对《金融时报》表示，“我真的认为我们（Airbnb）将成为继 Ebay 后另一个大市场”。这个时候，Airbnb 的总预定数已经累积到 160 万，这得益于它在国际市场尤其是欧洲市场的迅猛发展。记者也更多地使用“Airbnb for X”来描述那些新兴的分享经济型创业公司。同年 7 月，Airbnb 成功完成 B 轮融资，金额达 1.12 亿美元，公司估值达 13 亿美元，要知道就在 3 年前，他们还要靠卖麦片勉强度日。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2015 年刚刚结束的 E 轮融资再次为 Airbnb 带来 15 亿美元现金，公司估值达到 255 亿美元，成为仅次于小米、Uber 后的全球第三大创业公司。这个估值已经十分接近全球第一大酒店集团希尔顿的市值，后者的市值为 277.3 亿美元。而希尔顿作为公开上市的公司，其吸引资金的能力更强，如果 Airbnb 选择上市，那么其作价极有可能超过希尔顿。如果Airbnb 本身是一个酒店集团，那么它在市值上名列全球第二，拥有客房数名列全球第一。在 2014 年 2 月份，Airbnb 的房间数还只有 30 万间，但到 12 月就已经增长到 100 万间。与之相比，其他主要酒店集团如希尔顿、万豪、洲际等的房间数都不到 70 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11765915" cy="59080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不过，虽然 Airbnb 的房间登记数量上已经超过传统酒店业巨头，但是这些房间并不能够保证长期有效，所以使用率上还比较低。据巴克莱的分析师 Vicki Stern 估计，2014 年 Airbnb 上的预定天数为 3700 万间，仅仅只是洲际酒店的 1/5。但她同时表示，依照现在 Airbnb 的发展速度，2016 年 Airbnb 年总预定天数将达到 1.29 亿次。</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effectLst/>
              </a:rPr>
              <a:t>Airbnb 到底改变了什么？</a:t>
            </a:r>
            <a:endParaRPr lang="zh-CN" altLang="en-US">
              <a:solidFill>
                <a:schemeClr val="accent1"/>
              </a:solidFill>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“无论您想在公寓里住一个晚上，或在城堡里待一个星期，又或在别墅住上一个月，您都能以任何价位享受到 Airbnb 在全球 190 个国家的 34000 多个城市为您带来的独一无二的旅行体验。”成立 7 年后的 Airbnb 官网上“关于我们”的页面写着上述这句话。尽管 Airbnb 今天还没有庞大到对传统高端酒店业产生威胁，但是它却通过一种几乎零成本的方式满足了人们对于临时住宿的需求。作为共享经济学的标本，让我们来看看Airbnb 到底改变了什么。</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其一，Airbnb 改变了临时居住空间的组织形式。想像一下为了建立一家传统酒店你需要做些什么，租楼、装修、购置设备、招募人员等等；但是 Airbnb 将每个人家中闲置的房间变成客房，它不需要承担上述的一切职责，只是充当住客与房东的中间人。传统酒店的房间数是固定的，不管有没有人住，每天都有固定的房租和员工支出，是集中式的重资产模式，为此它需要保证低客房空置率来满足盈利要求；而 Airbnb 只是将分散的资源聚合在一起，</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54965" y="890270"/>
            <a:ext cx="6031865" cy="5077460"/>
          </a:xfrm>
          <a:prstGeom prst="rect">
            <a:avLst/>
          </a:prstGeom>
          <a:noFill/>
        </p:spPr>
        <p:txBody>
          <a:bodyPr wrap="square" rtlCol="0">
            <a:spAutoFit/>
          </a:bodyPr>
          <a:p>
            <a:pPr indent="0" fontAlgn="auto">
              <a:lnSpc>
                <a:spcPct val="150000"/>
              </a:lnSpc>
            </a:pPr>
            <a:r>
              <a:rPr lang="zh-CN" altLang="en-US"/>
              <a:t>与之相比，希尔顿酒店 2015 年近 16 万员工负责 67 万间客房，喜达屋 2014 年 18 万左右员工，负责不到 35 万间客房。</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rPr>
              <a:t>今天，Airbnb 已经成为一种商业模式</a:t>
            </a:r>
            <a:endParaRPr lang="zh-CN" altLang="en-US">
              <a:solidFill>
                <a:schemeClr val="accent1"/>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Airbnb 曾经被称为“e-Bay for Space”（空间版的 e-Bay），但现在的 Airbnb 并不是完全指代 Airbnb 服务本身，它跟 Uber 一样，变成了一种分享经济的商业模式专有名词，变成了一种创业公司们参照的模板。Airbnb for X 就是他们常用的分类，初创公司的创始人们，也热衷于把自己称为“我们是 XX 版本的 Airbnb”。在新创业公司发现平台Product Hunt 上，你可以轻松地找到数十个 Airbnb for X 公司，创业的方向五花八门。</a:t>
            </a:r>
            <a:endParaRPr lang="zh-CN" altLang="en-US"/>
          </a:p>
        </p:txBody>
      </p:sp>
      <p:pic>
        <p:nvPicPr>
          <p:cNvPr id="103" name="图片 102"/>
          <p:cNvPicPr/>
          <p:nvPr/>
        </p:nvPicPr>
        <p:blipFill>
          <a:blip r:embed="rId1"/>
          <a:stretch>
            <a:fillRect/>
          </a:stretch>
        </p:blipFill>
        <p:spPr>
          <a:xfrm>
            <a:off x="6762750" y="1385570"/>
            <a:ext cx="4728210" cy="3873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1. Airbnb 创业创新轨迹（图 10-1）</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556385" y="812800"/>
            <a:ext cx="8266430" cy="5644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95605" y="890270"/>
            <a:ext cx="6218555" cy="507746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Airbnb 脚踩“分享经济”的关键词，无疑是一个占尽了天时地利人和的幸运儿：它有一套打通房东和租客之间原本信息不对称的机制，用技术手段去掉了酒店业最重的租赁地产、管理和推广酒店品牌以及工作人员的雇佣成本，让他们得以毫不费力地扩张到世界各地；而且注重设计、个性化当地体验又刚好切合了最近几年个人旅行的潮流。</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而来自 Y Combinator 的投资无疑在 Airbnb 发展过程中发挥了重大作用。Airbnb 早期的 BP（商业计划书）简单明了，只有 14 页 PPT，但却清晰地阐明了商业模型和能够解决的问题，或许这就是 Airbnb 得以拿到投资的原因。而现在很多创业公司动则数十数百页的计划书，却文字繁多，条理不清，可谓让投资人看得云里雾里，不明所以。</a:t>
            </a:r>
            <a:endParaRPr lang="zh-CN" altLang="en-US"/>
          </a:p>
        </p:txBody>
      </p:sp>
      <p:pic>
        <p:nvPicPr>
          <p:cNvPr id="100" name="图片 99"/>
          <p:cNvPicPr/>
          <p:nvPr/>
        </p:nvPicPr>
        <p:blipFill>
          <a:blip r:embed="rId1"/>
          <a:stretch>
            <a:fillRect/>
          </a:stretch>
        </p:blipFill>
        <p:spPr>
          <a:xfrm>
            <a:off x="6826885" y="1402715"/>
            <a:ext cx="4666615" cy="38938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5910" y="812800"/>
            <a:ext cx="6886575"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因此我们在撰写计划书的过程中，要主题明确、简明扼要、重点突出。要正确把握创业计划书的总体需求和实际目的，围绕创业项目的进行展开阐述，但切记不说废话，不要重复，突出最有特色、最有竞争力的方面打动读者。当然 Airbnb 这一切的实现最主要的原因，还是因为切斯基和他的团队一直都没有放弃，无论遇到的是身边朋友的质疑、著名投资人的拒绝还是用户增长和融资的困难。当我们今天谈到 Airbnb，要看明白商业模式并不困难，毕竟这家公司所做的事从 2009 年开始就没什么变化。但在这条路上担着几乎所有人的质疑、熬过每天吃麦片的窘困境地并最终坚持下来，从而改变了世界的，只有 Airbnb 一家公司。</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因此，每个成功的企业，当年都跟我们现在的初创企业一样，融资困难、起步阶段经营困难。只有我们熬过了这个阶段，在这个过程中不断进步、不断成长，才有可能打造成功的企业。</a:t>
            </a:r>
            <a:endParaRPr lang="zh-CN" altLang="en-US"/>
          </a:p>
        </p:txBody>
      </p:sp>
      <p:pic>
        <p:nvPicPr>
          <p:cNvPr id="101" name="图片 100"/>
          <p:cNvPicPr/>
          <p:nvPr/>
        </p:nvPicPr>
        <p:blipFill>
          <a:blip r:embed="rId1"/>
          <a:stretch>
            <a:fillRect/>
          </a:stretch>
        </p:blipFill>
        <p:spPr>
          <a:xfrm>
            <a:off x="7324725" y="1442720"/>
            <a:ext cx="4444365" cy="4043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739140" y="941070"/>
            <a:ext cx="1071372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亿唐网，相信很多年轻人都没有听说过，它曾经是一个互联网大咖，但是它从没有盈利过就悄无声息地死在了 2009 年。</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我们来看一下亿唐网从互联网大咖到失败的过程。</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1999 年，亿唐网创始人唐海松在上海创建了亿唐公司，此时，唐海松刚刚获得哈佛商学院工商管理硕士学位，可谓意气风发，豪情万丈。很快，唐海松成功地组建了一个由 5 个哈佛 MBA 和 2 个芝加哥大学 MBA 组成的“梦幻团队”。凭借诱人的创业方案，亿唐从两家著名美国风险投资机构 DFJ、SevinRosen 手中拿到两期共5000 万美元左右的融资。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在网站发展初期，亿唐宣称自己不仅仅是互联网公司，也是一个“生活时尚集团”，致力于通过网络、零售和无线服务创造和引进国际先进水平的生活时尚产品，全力服务所谓“明黄 e 代”的 18～35 岁之间、定义中国经济和文化未来的年轻人。在最鼎盛时期，由于有数千万美金作后盾，亿唐人的生活极其奢华，他们经常在豪华的湖畔别墅举办活动，在宽敞气派的健身房休闲，根据一些参与者后来的描述，“亿唐的烤肉架永远保持着香喷喷的温度”。很快，在短短一年内，亿唐仅在宣传方面的投入就高达 300 万美元，约 2000 万元人民币。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39445" y="855980"/>
            <a:ext cx="1071372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在网站内容方面，亿唐网内容贪大求全，毫无特色，几乎别的门户有的东西，亿唐当时都有。而除了邮箱等少数服务外，亿唐网却没有一样真正拿得出手的业务。于此当时，新浪的新闻、网易的聊天室、搜狐的搜索引擎都已有了不错的口碑。</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2000 年年底商业环境陡变，互联网的寒冬突如其来，无法盈利的亿唐开始恐慌，钱烧光了大半，获得第三笔融资已不可能。</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2001 年 6 月，亿唐经过两度大规模裁员后，其员工数从 120 人跌至 30 人，各个分公司也逐一解散。同时，亿唐网也放弃了象征着向上的“明黄 e 代”黄灿灿的背景色调，而改为绿色，这一举动被视为亿唐自身定位的全面动摇。</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2001 年到 2003 年，亿唐不断通过与专业公司合作，推出了手包、背包等生活用品，并在线上线下同时发售，同时还悄然尝试手机无线业务，它甚至还有模有样经营起一家模特经纪公司，可惜这些都没能挽救亿唐的失败。</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亿唐网从最早的包罗一切的综合门户，到后来的全面收缩阵线，再到无数次的转移和失败，它的定位一直在变化中，到最后，连最了解亿唐的人都不知道亿唐到底是一个什么样的网站了。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第十章　创业计划书</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失败原因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5910" y="812800"/>
            <a:ext cx="6886575" cy="59080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（1）创始人团队组建的错误。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5 个哈佛 MBA，2 个芝加哥 MBA，这群人都是含着金钥匙出生的。他们的生活经历高度一致，接触的生活群体也高度一致，所接触的意识形态也高度一致。尤其是在美国这个意识形态高度统一的国家，这些人的社交群、家族关系网、同学关系网富裕程度、受教育程度远远高于普通大众的。他们对大众的生活并不真的了解，他们比大多数人更精英，因为在 1999 年高校扩招以前能考上大学又能在哈佛和芝加哥大学拿到 MBA 的人是极少数的，这就导致他们对“明黄 e 代”定位的严重错误。他们过高估计了这群人的富裕程度和消费力，过高估计了这些人对他们提倡的生活方式的认同度。</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这是由他们自身的出身导致的错误，也是他们寻找合伙人时候缺乏对于未来的规划和思考，没有加入真正有丰富经历的人导致的错误。这样的错误实际上是致命的，因为他们的目标客群和战略目标，都在一开始就错了。</a:t>
            </a:r>
            <a:endParaRPr lang="zh-CN" altLang="en-US"/>
          </a:p>
        </p:txBody>
      </p:sp>
      <p:pic>
        <p:nvPicPr>
          <p:cNvPr id="103" name="图片 102"/>
          <p:cNvPicPr/>
          <p:nvPr/>
        </p:nvPicPr>
        <p:blipFill>
          <a:blip r:embed="rId1"/>
          <a:stretch>
            <a:fillRect/>
          </a:stretch>
        </p:blipFill>
        <p:spPr>
          <a:xfrm>
            <a:off x="7358380" y="1012190"/>
            <a:ext cx="3706495" cy="52216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失败原因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5910" y="812800"/>
            <a:ext cx="5805805"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（2）对奢侈生活的过度习惯。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亿唐网的员工，生活个个奢侈，有极其豪华的办公室，有高级的健身房，过着极为高级的生活。当然，在他们自己看来，这可能是很正常的，毕竟这可能一直只是他们的日常生活。</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当他们面对大学生侃侃而谈，他们或许看到大学生们眼光中露出的神往和崇拜。虽然，他可以激发大学生们对这种“明黄 e 代”生活方式的向往，却无法填满大学生的腰包。事实上，在 2000 年，并没有很多富裕的大学生。这时候，他们应该做的，是赶紧认识到自己的错误，赶紧缩小规模、减小开支，因为人群定位错误，这些大学生或白领的消费力以及付费愿望显然无法支撑他们的强大计划。</a:t>
            </a:r>
            <a:endParaRPr lang="zh-CN" altLang="en-US"/>
          </a:p>
        </p:txBody>
      </p:sp>
      <p:pic>
        <p:nvPicPr>
          <p:cNvPr id="104" name="图片 103"/>
          <p:cNvPicPr/>
          <p:nvPr/>
        </p:nvPicPr>
        <p:blipFill>
          <a:blip r:embed="rId1"/>
          <a:stretch>
            <a:fillRect/>
          </a:stretch>
        </p:blipFill>
        <p:spPr>
          <a:xfrm>
            <a:off x="6395720" y="1460500"/>
            <a:ext cx="5020945" cy="35960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失败原因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AutoShape 3"/>
          <p:cNvSpPr>
            <a:spLocks noChangeAspect="1" noChangeArrowheads="1" noTextEdit="1"/>
          </p:cNvSpPr>
          <p:nvPr>
            <p:custDataLst>
              <p:tags r:id="rId1"/>
            </p:custDataLst>
          </p:nvPr>
        </p:nvSpPr>
        <p:spPr bwMode="auto">
          <a:xfrm rot="19495370">
            <a:off x="4371190" y="1932516"/>
            <a:ext cx="3448685" cy="326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
          <p:cNvSpPr/>
          <p:nvPr>
            <p:custDataLst>
              <p:tags r:id="rId2"/>
            </p:custDataLst>
          </p:nvPr>
        </p:nvSpPr>
        <p:spPr bwMode="auto">
          <a:xfrm rot="19495370">
            <a:off x="4430245" y="1976331"/>
            <a:ext cx="3334385" cy="3171190"/>
          </a:xfrm>
          <a:custGeom>
            <a:avLst/>
            <a:gdLst>
              <a:gd name="T0" fmla="*/ 190 w 380"/>
              <a:gd name="T1" fmla="*/ 61 h 361"/>
              <a:gd name="T2" fmla="*/ 308 w 380"/>
              <a:gd name="T3" fmla="*/ 0 h 361"/>
              <a:gd name="T4" fmla="*/ 285 w 380"/>
              <a:gd name="T5" fmla="*/ 131 h 361"/>
              <a:gd name="T6" fmla="*/ 380 w 380"/>
              <a:gd name="T7" fmla="*/ 223 h 361"/>
              <a:gd name="T8" fmla="*/ 249 w 380"/>
              <a:gd name="T9" fmla="*/ 242 h 361"/>
              <a:gd name="T10" fmla="*/ 190 w 380"/>
              <a:gd name="T11" fmla="*/ 361 h 361"/>
              <a:gd name="T12" fmla="*/ 131 w 380"/>
              <a:gd name="T13" fmla="*/ 242 h 361"/>
              <a:gd name="T14" fmla="*/ 0 w 380"/>
              <a:gd name="T15" fmla="*/ 223 h 361"/>
              <a:gd name="T16" fmla="*/ 95 w 380"/>
              <a:gd name="T17" fmla="*/ 131 h 361"/>
              <a:gd name="T18" fmla="*/ 73 w 380"/>
              <a:gd name="T19" fmla="*/ 0 h 361"/>
              <a:gd name="T20" fmla="*/ 190 w 380"/>
              <a:gd name="T21" fmla="*/ 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 h="361">
                <a:moveTo>
                  <a:pt x="190" y="61"/>
                </a:moveTo>
                <a:cubicBezTo>
                  <a:pt x="223" y="61"/>
                  <a:pt x="308" y="0"/>
                  <a:pt x="308" y="0"/>
                </a:cubicBezTo>
                <a:cubicBezTo>
                  <a:pt x="308" y="0"/>
                  <a:pt x="275" y="99"/>
                  <a:pt x="285" y="131"/>
                </a:cubicBezTo>
                <a:cubicBezTo>
                  <a:pt x="296" y="162"/>
                  <a:pt x="380" y="223"/>
                  <a:pt x="380" y="223"/>
                </a:cubicBezTo>
                <a:cubicBezTo>
                  <a:pt x="380" y="223"/>
                  <a:pt x="276" y="223"/>
                  <a:pt x="249" y="242"/>
                </a:cubicBezTo>
                <a:cubicBezTo>
                  <a:pt x="222" y="262"/>
                  <a:pt x="190" y="361"/>
                  <a:pt x="190" y="361"/>
                </a:cubicBezTo>
                <a:cubicBezTo>
                  <a:pt x="190" y="361"/>
                  <a:pt x="158" y="262"/>
                  <a:pt x="131" y="242"/>
                </a:cubicBezTo>
                <a:cubicBezTo>
                  <a:pt x="105" y="223"/>
                  <a:pt x="0" y="223"/>
                  <a:pt x="0" y="223"/>
                </a:cubicBezTo>
                <a:cubicBezTo>
                  <a:pt x="0" y="223"/>
                  <a:pt x="85" y="162"/>
                  <a:pt x="95" y="131"/>
                </a:cubicBezTo>
                <a:cubicBezTo>
                  <a:pt x="105" y="99"/>
                  <a:pt x="73" y="0"/>
                  <a:pt x="73" y="0"/>
                </a:cubicBezTo>
                <a:cubicBezTo>
                  <a:pt x="73" y="0"/>
                  <a:pt x="157" y="61"/>
                  <a:pt x="190" y="61"/>
                </a:cubicBezTo>
                <a:close/>
              </a:path>
            </a:pathLst>
          </a:custGeom>
          <a:solidFill>
            <a:sysClr val="window" lastClr="FFFFFF">
              <a:lumMod val="85000"/>
            </a:sysClr>
          </a:solidFill>
          <a:ln w="17463" cap="flat">
            <a:noFill/>
            <a:prstDash val="solid"/>
            <a:miter lim="800000"/>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11"/>
          <p:cNvSpPr/>
          <p:nvPr>
            <p:custDataLst>
              <p:tags r:id="rId3"/>
            </p:custDataLst>
          </p:nvPr>
        </p:nvSpPr>
        <p:spPr bwMode="auto">
          <a:xfrm>
            <a:off x="5667072" y="3050262"/>
            <a:ext cx="660085" cy="66008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泪滴形 8"/>
          <p:cNvSpPr/>
          <p:nvPr>
            <p:custDataLst>
              <p:tags r:id="rId4"/>
            </p:custDataLst>
          </p:nvPr>
        </p:nvSpPr>
        <p:spPr>
          <a:xfrm rot="16348794">
            <a:off x="4357220" y="1444836"/>
            <a:ext cx="1313180" cy="1341755"/>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泪滴形 9"/>
          <p:cNvSpPr/>
          <p:nvPr>
            <p:custDataLst>
              <p:tags r:id="rId5"/>
            </p:custDataLst>
          </p:nvPr>
        </p:nvSpPr>
        <p:spPr>
          <a:xfrm rot="16348794">
            <a:off x="4329280" y="1404831"/>
            <a:ext cx="1313180" cy="13417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3"/>
          <p:cNvSpPr/>
          <p:nvPr>
            <p:custDataLst>
              <p:tags r:id="rId6"/>
            </p:custDataLst>
          </p:nvPr>
        </p:nvSpPr>
        <p:spPr bwMode="auto">
          <a:xfrm>
            <a:off x="4724885" y="1823296"/>
            <a:ext cx="522605" cy="50482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7"/>
            </p:custDataLst>
          </p:nvPr>
        </p:nvSpPr>
        <p:spPr>
          <a:xfrm>
            <a:off x="1116965" y="1871980"/>
            <a:ext cx="3197860" cy="984250"/>
          </a:xfrm>
          <a:prstGeom prst="rect">
            <a:avLst/>
          </a:prstGeom>
          <a:noFill/>
        </p:spPr>
        <p:txBody>
          <a:bodyPr wrap="square" lIns="90000" tIns="0" rIns="90000" bIns="46800">
            <a:normAutofit/>
          </a:bodyPr>
          <a:lstStyle/>
          <a:p>
            <a:pPr algn="l"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他们缺乏对于自身未来的规划，可以为了钱包之类赢利点极小的产品而大张旗鼓搞活动。</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8"/>
            </p:custDataLst>
          </p:nvPr>
        </p:nvSpPr>
        <p:spPr>
          <a:xfrm>
            <a:off x="1096010" y="1002030"/>
            <a:ext cx="3034665" cy="826135"/>
          </a:xfrm>
          <a:prstGeom prst="rect">
            <a:avLst/>
          </a:prstGeom>
        </p:spPr>
        <p:txBody>
          <a:bodyPr wrap="square" lIns="90000" tIns="46800" rIns="0" bIns="0" anchor="b" anchorCtr="0">
            <a:normAutofit/>
          </a:bodyPr>
          <a:lstStyle/>
          <a:p>
            <a:pPr algn="l">
              <a:lnSpc>
                <a:spcPct val="120000"/>
              </a:lnSpc>
            </a:pPr>
            <a:r>
              <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（3）亿唐网没有找到真正在实业界锤炼过的高人。</a:t>
            </a:r>
            <a:endPar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泪滴形 22"/>
          <p:cNvSpPr/>
          <p:nvPr>
            <p:custDataLst>
              <p:tags r:id="rId9"/>
            </p:custDataLst>
          </p:nvPr>
        </p:nvSpPr>
        <p:spPr>
          <a:xfrm rot="21289263">
            <a:off x="6361915" y="1486111"/>
            <a:ext cx="1320800" cy="1320800"/>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泪滴形 23"/>
          <p:cNvSpPr/>
          <p:nvPr>
            <p:custDataLst>
              <p:tags r:id="rId10"/>
            </p:custDataLst>
          </p:nvPr>
        </p:nvSpPr>
        <p:spPr>
          <a:xfrm rot="21289263">
            <a:off x="6408270" y="1452456"/>
            <a:ext cx="1320800" cy="132080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12"/>
          <p:cNvSpPr/>
          <p:nvPr>
            <p:custDataLst>
              <p:tags r:id="rId11"/>
            </p:custDataLst>
          </p:nvPr>
        </p:nvSpPr>
        <p:spPr bwMode="auto">
          <a:xfrm rot="2681561">
            <a:off x="6915635" y="1824566"/>
            <a:ext cx="306705" cy="575945"/>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custDataLst>
              <p:tags r:id="rId12"/>
            </p:custDataLst>
          </p:nvPr>
        </p:nvSpPr>
        <p:spPr>
          <a:xfrm>
            <a:off x="7835900" y="1871980"/>
            <a:ext cx="3546475" cy="995680"/>
          </a:xfrm>
          <a:prstGeom prst="rect">
            <a:avLst/>
          </a:prstGeom>
          <a:noFill/>
        </p:spPr>
        <p:txBody>
          <a:bodyPr wrap="square" lIns="90000" tIns="0" rIns="90000" bIns="46800"/>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实际上亿唐网在很长一段时间对未来是没有警惕性的，对于潜在的创业风险毫无知觉。</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3"/>
            </p:custDataLst>
          </p:nvPr>
        </p:nvSpPr>
        <p:spPr>
          <a:xfrm>
            <a:off x="7835900" y="1390015"/>
            <a:ext cx="3941445" cy="438150"/>
          </a:xfrm>
          <a:prstGeom prst="rect">
            <a:avLst/>
          </a:prstGeom>
        </p:spPr>
        <p:txBody>
          <a:bodyPr wrap="square" lIns="90000" tIns="46800" rIns="0" bIns="0" anchor="b" anchorCtr="0">
            <a:normAutofit/>
          </a:bodyPr>
          <a:lstStyle/>
          <a:p>
            <a:pPr>
              <a:lnSpc>
                <a:spcPct val="120000"/>
              </a:lnSpc>
            </a:pPr>
            <a:r>
              <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（4）亿唐网有强烈的赌徒心态。</a:t>
            </a:r>
            <a:endPar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泪滴形 30"/>
          <p:cNvSpPr/>
          <p:nvPr>
            <p:custDataLst>
              <p:tags r:id="rId14"/>
            </p:custDataLst>
          </p:nvPr>
        </p:nvSpPr>
        <p:spPr>
          <a:xfrm rot="4570233">
            <a:off x="6857850" y="3316181"/>
            <a:ext cx="1352550" cy="1322705"/>
          </a:xfrm>
          <a:prstGeom prst="teardrop">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泪滴形 31"/>
          <p:cNvSpPr/>
          <p:nvPr>
            <p:custDataLst>
              <p:tags r:id="rId15"/>
            </p:custDataLst>
          </p:nvPr>
        </p:nvSpPr>
        <p:spPr>
          <a:xfrm rot="4570233">
            <a:off x="6895315" y="3365711"/>
            <a:ext cx="1352550" cy="1322705"/>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14"/>
          <p:cNvSpPr/>
          <p:nvPr>
            <p:custDataLst>
              <p:tags r:id="rId16"/>
            </p:custDataLst>
          </p:nvPr>
        </p:nvSpPr>
        <p:spPr bwMode="auto">
          <a:xfrm rot="10800000">
            <a:off x="7344260" y="3739726"/>
            <a:ext cx="454660" cy="573405"/>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17"/>
            </p:custDataLst>
          </p:nvPr>
        </p:nvSpPr>
        <p:spPr>
          <a:xfrm>
            <a:off x="8512175" y="3801745"/>
            <a:ext cx="3034665" cy="1118870"/>
          </a:xfrm>
          <a:prstGeom prst="rect">
            <a:avLst/>
          </a:prstGeom>
          <a:noFill/>
        </p:spPr>
        <p:txBody>
          <a:bodyPr wrap="square" lIns="90000" tIns="0" rIns="90000" bIns="46800">
            <a:normAutofit/>
          </a:bodyPr>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没有对于未来的创业规划，就会缺乏热情和凝聚力，亿唐人就是如此。</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18"/>
            </p:custDataLst>
          </p:nvPr>
        </p:nvSpPr>
        <p:spPr>
          <a:xfrm>
            <a:off x="8514781" y="3340960"/>
            <a:ext cx="3020457" cy="399023"/>
          </a:xfrm>
          <a:prstGeom prst="rect">
            <a:avLst/>
          </a:prstGeom>
        </p:spPr>
        <p:txBody>
          <a:bodyPr wrap="square" lIns="90000" tIns="46800" rIns="0" bIns="0" anchor="b" anchorCtr="0">
            <a:normAutofit/>
          </a:bodyPr>
          <a:lstStyle/>
          <a:p>
            <a:pPr>
              <a:lnSpc>
                <a:spcPct val="120000"/>
              </a:lnSpc>
            </a:pPr>
            <a:r>
              <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（5）亿唐网人缺乏情怀。</a:t>
            </a:r>
            <a:endPar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泪滴形 38"/>
          <p:cNvSpPr/>
          <p:nvPr>
            <p:custDataLst>
              <p:tags r:id="rId19"/>
            </p:custDataLst>
          </p:nvPr>
        </p:nvSpPr>
        <p:spPr>
          <a:xfrm rot="10969501">
            <a:off x="3755875" y="3213946"/>
            <a:ext cx="1341755" cy="1322705"/>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泪滴形 39"/>
          <p:cNvSpPr/>
          <p:nvPr>
            <p:custDataLst>
              <p:tags r:id="rId20"/>
            </p:custDataLst>
          </p:nvPr>
        </p:nvSpPr>
        <p:spPr>
          <a:xfrm rot="10969501">
            <a:off x="3724760" y="3241886"/>
            <a:ext cx="1341755" cy="132270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custDataLst>
              <p:tags r:id="rId21"/>
            </p:custDataLst>
          </p:nvPr>
        </p:nvSpPr>
        <p:spPr>
          <a:xfrm>
            <a:off x="386715" y="4029710"/>
            <a:ext cx="3293110" cy="1988185"/>
          </a:xfrm>
          <a:prstGeom prst="rect">
            <a:avLst/>
          </a:prstGeom>
          <a:noFill/>
        </p:spPr>
        <p:txBody>
          <a:bodyPr wrap="square" lIns="90000" tIns="0" rIns="90000" bIns="46800"/>
          <a:lstStyle/>
          <a:p>
            <a:pPr algn="l"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这些创始人或许读过很多 MBA 案例，或许写过很严谨的论文，但是这种全局细节的预演布局与运作成本以及收益的多方案对比的思维实操，是完全不同的东西。</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custDataLst>
              <p:tags r:id="rId22"/>
            </p:custDataLst>
          </p:nvPr>
        </p:nvSpPr>
        <p:spPr>
          <a:xfrm>
            <a:off x="386715" y="3050540"/>
            <a:ext cx="3034665" cy="946150"/>
          </a:xfrm>
          <a:prstGeom prst="rect">
            <a:avLst/>
          </a:prstGeom>
        </p:spPr>
        <p:txBody>
          <a:bodyPr wrap="square" lIns="90000" tIns="46800" rIns="0" bIns="0" anchor="b" anchorCtr="0">
            <a:normAutofit/>
          </a:bodyPr>
          <a:lstStyle/>
          <a:p>
            <a:pPr algn="l">
              <a:lnSpc>
                <a:spcPct val="120000"/>
              </a:lnSpc>
            </a:pPr>
            <a:r>
              <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（7）创始人的素质有缺陷，缺乏精密规划的能力。</a:t>
            </a:r>
            <a:endPar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泪滴形 47"/>
          <p:cNvSpPr/>
          <p:nvPr>
            <p:custDataLst>
              <p:tags r:id="rId23"/>
            </p:custDataLst>
          </p:nvPr>
        </p:nvSpPr>
        <p:spPr>
          <a:xfrm rot="8021125">
            <a:off x="5295750" y="4370281"/>
            <a:ext cx="1341755" cy="1322705"/>
          </a:xfrm>
          <a:prstGeom prst="teardrop">
            <a:avLst/>
          </a:pr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泪滴形 48"/>
          <p:cNvSpPr/>
          <p:nvPr>
            <p:custDataLst>
              <p:tags r:id="rId24"/>
            </p:custDataLst>
          </p:nvPr>
        </p:nvSpPr>
        <p:spPr>
          <a:xfrm rot="8021125">
            <a:off x="5296385" y="4412191"/>
            <a:ext cx="1341755" cy="1322705"/>
          </a:xfrm>
          <a:prstGeom prst="teardrop">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15"/>
          <p:cNvSpPr/>
          <p:nvPr>
            <p:custDataLst>
              <p:tags r:id="rId25"/>
            </p:custDataLst>
          </p:nvPr>
        </p:nvSpPr>
        <p:spPr bwMode="auto">
          <a:xfrm>
            <a:off x="5704055" y="4837006"/>
            <a:ext cx="525780" cy="473075"/>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6"/>
            </p:custDataLst>
          </p:nvPr>
        </p:nvSpPr>
        <p:spPr>
          <a:xfrm>
            <a:off x="6825615" y="5475605"/>
            <a:ext cx="4556125" cy="1160780"/>
          </a:xfrm>
          <a:prstGeom prst="rect">
            <a:avLst/>
          </a:prstGeom>
          <a:noFill/>
        </p:spPr>
        <p:txBody>
          <a:bodyPr wrap="square" lIns="90000" tIns="0" rIns="90000" bIns="46800"/>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实际上亿唐人所做的，都为典型的商学院模式，或许他们可以写出非常好的商业计划，描绘出很美好的场景。</a:t>
            </a:r>
            <a:endParaRPr lang="zh-CN" altLang="en-US" sz="16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custDataLst>
              <p:tags r:id="rId27"/>
            </p:custDataLst>
          </p:nvPr>
        </p:nvSpPr>
        <p:spPr>
          <a:xfrm>
            <a:off x="6825615" y="5044440"/>
            <a:ext cx="3831590" cy="398780"/>
          </a:xfrm>
          <a:prstGeom prst="rect">
            <a:avLst/>
          </a:prstGeom>
        </p:spPr>
        <p:txBody>
          <a:bodyPr wrap="square" lIns="90000" tIns="46800" rIns="0" bIns="0" anchor="b" anchorCtr="0"/>
          <a:lstStyle/>
          <a:p>
            <a:pPr>
              <a:lnSpc>
                <a:spcPct val="120000"/>
              </a:lnSpc>
            </a:pPr>
            <a:r>
              <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rPr>
              <a:t>（6）亿唐人缺乏独特思维。</a:t>
            </a:r>
            <a:endPar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PA_ImportSvg_636701175243069250"/>
          <p:cNvSpPr/>
          <p:nvPr>
            <p:custDataLst>
              <p:tags r:id="rId28"/>
            </p:custDataLst>
          </p:nvPr>
        </p:nvSpPr>
        <p:spPr>
          <a:xfrm>
            <a:off x="4082973" y="3590612"/>
            <a:ext cx="625328" cy="62525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5910" y="1259840"/>
            <a:ext cx="6502400" cy="433832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一、摘要</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创业计划书摘要是风险投资者首先会看到的内容，它浓缩了商业价值和计划书的精华，反映商业全貌，是全部计划书的核心所在。它必须让风险投资者有兴趣并渴望得到更多的信息。篇幅一般控制在两千字左右。主要包括以下几项内容：公司概述；产品或服务；管理团队和管理组织情况；行业及市场；营销策略；融资说明；财务计划与分析；风险因素和退出机制。摘要要尽量简明、生动，开篇激发兴趣，特别要说明自身企业的不同之处。</a:t>
            </a:r>
            <a:endParaRPr lang="zh-CN" altLang="en-US" sz="2000">
              <a:latin typeface="黑体" panose="02010600030101010101" charset="-122"/>
              <a:ea typeface="黑体" panose="02010600030101010101" charset="-122"/>
            </a:endParaRPr>
          </a:p>
        </p:txBody>
      </p:sp>
      <p:pic>
        <p:nvPicPr>
          <p:cNvPr id="105" name="图片 104"/>
          <p:cNvPicPr/>
          <p:nvPr/>
        </p:nvPicPr>
        <p:blipFill>
          <a:blip r:embed="rId1"/>
          <a:stretch>
            <a:fillRect/>
          </a:stretch>
        </p:blipFill>
        <p:spPr>
          <a:xfrm>
            <a:off x="6798310" y="1755775"/>
            <a:ext cx="5097145" cy="36728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918210"/>
            <a:ext cx="6943090" cy="5262245"/>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二、商机及产品（服务）介绍</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商机从经济意义上讲一定是能由其产生利润的机会，一般来说，商机是源于某种未被充分满足的需求，在此模块，应阐明以往需求未被满足的背景成因（为何本人没有看见商机或无法满足需求），并提出令人信服的盈利模式和商业逻辑，一次向人证明这是一个有“钱”途的创业项目。</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商机必定是依托在产品或服务上。产品（服务）是指通过有人力、物力和环境所组成的结构系统来销售和实际生产及交付的，能被消费者购买和实际接收及消费的事物或功能。此模块要能够在极简短篇幅内讲清楚产品或服务的相关问题。产品说明事项如图10-1 所示。</a:t>
            </a:r>
            <a:endParaRPr lang="zh-CN" altLang="en-US" sz="2000">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7125335" y="2001520"/>
            <a:ext cx="4676775" cy="3068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918210"/>
            <a:ext cx="6558915" cy="4799965"/>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三、企业环境分析</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企业环境分析是指通过对影响企业经营的各种内外因素和作用的评估、平衡，以辩证系统的观点，审时度势，趋利避害，适时采取对策做出适应环境的动态抉择，以维持企业生存，促进企业发展，也就是实现企业外部环境、企业内部条件的综合动态平衡。企业与环境之间存在着密切的联系，任何企业的经营活动，都是在市场中进行的，而市场又受国家的政治、经济、技术、社会文化的限定与影响。所以，企业从事生产经营活动，必须从环境研究与分析开始。环境分析类别如图 10-2 所示。</a:t>
            </a:r>
            <a:endParaRPr lang="zh-CN" altLang="en-US" sz="2000">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6946900" y="1789430"/>
            <a:ext cx="4217035" cy="2752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918210"/>
            <a:ext cx="11538585" cy="2030095"/>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三、企业环境分析</a:t>
            </a:r>
            <a:endParaRPr lang="zh-CN" altLang="en-US" sz="2400">
              <a:latin typeface="黑体" panose="02010600030101010101" charset="-122"/>
              <a:ea typeface="黑体" panose="02010600030101010101" charset="-122"/>
            </a:endParaRPr>
          </a:p>
          <a:p>
            <a:pPr fontAlgn="auto">
              <a:lnSpc>
                <a:spcPct val="150000"/>
              </a:lnSpc>
            </a:pPr>
            <a:r>
              <a:rPr lang="zh-CN" altLang="en-US" sz="2000">
                <a:solidFill>
                  <a:schemeClr val="accent1"/>
                </a:solidFill>
                <a:effectLst/>
                <a:latin typeface="黑体" panose="02010600030101010101" charset="-122"/>
                <a:ea typeface="黑体" panose="02010600030101010101" charset="-122"/>
              </a:rPr>
              <a:t>（一）宏观环境分析</a:t>
            </a:r>
            <a:endParaRPr lang="zh-CN" altLang="en-US" sz="2000">
              <a:solidFill>
                <a:schemeClr val="accent1"/>
              </a:solidFill>
              <a:effectLst/>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宏观环境分析也叫 PEST 分析，涉及政治与法律环境（Political）、经济环境（Economic）、社会文化与自然环境（Social）和技术环境（Technological）。宏观环境分析因素，见表 10-1。</a:t>
            </a:r>
            <a:endParaRPr lang="zh-CN" altLang="en-US" sz="2000">
              <a:latin typeface="黑体" panose="02010600030101010101" charset="-122"/>
              <a:ea typeface="黑体" panose="02010600030101010101" charset="-122"/>
            </a:endParaRPr>
          </a:p>
        </p:txBody>
      </p:sp>
      <p:pic>
        <p:nvPicPr>
          <p:cNvPr id="4" name="图片 3"/>
          <p:cNvPicPr>
            <a:picLocks noChangeAspect="1"/>
          </p:cNvPicPr>
          <p:nvPr/>
        </p:nvPicPr>
        <p:blipFill>
          <a:blip r:embed="rId1"/>
          <a:stretch>
            <a:fillRect/>
          </a:stretch>
        </p:blipFill>
        <p:spPr>
          <a:xfrm>
            <a:off x="875665" y="2948305"/>
            <a:ext cx="10151745" cy="2800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690880"/>
            <a:ext cx="5847715" cy="572389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三、企业环境分析</a:t>
            </a:r>
            <a:endParaRPr lang="zh-CN" altLang="en-US" sz="2400">
              <a:latin typeface="黑体" panose="02010600030101010101" charset="-122"/>
              <a:ea typeface="黑体" panose="02010600030101010101" charset="-122"/>
            </a:endParaRPr>
          </a:p>
          <a:p>
            <a:pPr fontAlgn="auto">
              <a:lnSpc>
                <a:spcPct val="150000"/>
              </a:lnSpc>
            </a:pPr>
            <a:r>
              <a:rPr lang="zh-CN" altLang="en-US" sz="2000">
                <a:solidFill>
                  <a:schemeClr val="accent1"/>
                </a:solidFill>
                <a:latin typeface="黑体" panose="02010600030101010101" charset="-122"/>
                <a:ea typeface="黑体" panose="02010600030101010101" charset="-122"/>
              </a:rPr>
              <a:t>（二）行业环境分析</a:t>
            </a:r>
            <a:endParaRPr lang="zh-CN" altLang="en-US" sz="2000">
              <a:solidFill>
                <a:schemeClr val="accent1"/>
              </a:solidFill>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对行业环境进行分析，应该回答以下问题。</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（1）过去五年，该行业发展程度如何？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（2）该行业最近有什么新产品上市？</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（3）该行业现在发展增长率如何？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（4）该行业的总销售额有多少？总收入是多少？</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（5）经济发展对该行业的影响程度如何？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（6）政府是如何影响该行业的？</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（7）是什么因素决定它的发展？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（8）竞争的本质是什么？你采取什么样的战略？</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（9）进入该行业的障碍是什么？你将如何克服？</a:t>
            </a:r>
            <a:endParaRPr lang="zh-CN" altLang="en-US" sz="2000">
              <a:latin typeface="黑体" panose="02010600030101010101" charset="-122"/>
              <a:ea typeface="黑体" panose="02010600030101010101" charset="-122"/>
            </a:endParaRPr>
          </a:p>
        </p:txBody>
      </p:sp>
      <p:pic>
        <p:nvPicPr>
          <p:cNvPr id="107" name="图片 106"/>
          <p:cNvPicPr/>
          <p:nvPr/>
        </p:nvPicPr>
        <p:blipFill>
          <a:blip r:embed="rId1"/>
          <a:stretch>
            <a:fillRect/>
          </a:stretch>
        </p:blipFill>
        <p:spPr>
          <a:xfrm>
            <a:off x="6292850" y="1899285"/>
            <a:ext cx="5069205" cy="40538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690880"/>
            <a:ext cx="5619750" cy="433832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三、企业环境分析</a:t>
            </a:r>
            <a:endParaRPr lang="zh-CN" altLang="en-US" sz="2400">
              <a:latin typeface="黑体" panose="02010600030101010101" charset="-122"/>
              <a:ea typeface="黑体" panose="02010600030101010101" charset="-122"/>
            </a:endParaRPr>
          </a:p>
          <a:p>
            <a:pPr fontAlgn="auto">
              <a:lnSpc>
                <a:spcPct val="150000"/>
              </a:lnSpc>
            </a:pPr>
            <a:r>
              <a:rPr lang="zh-CN" altLang="en-US" sz="2000">
                <a:solidFill>
                  <a:schemeClr val="accent1"/>
                </a:solidFill>
                <a:latin typeface="黑体" panose="02010600030101010101" charset="-122"/>
                <a:ea typeface="黑体" panose="02010600030101010101" charset="-122"/>
              </a:rPr>
              <a:t>（三）市场分析</a:t>
            </a:r>
            <a:endParaRPr lang="zh-CN" altLang="en-US" sz="2000">
              <a:solidFill>
                <a:schemeClr val="accent1"/>
              </a:solidFill>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市场分析是以科学的市场调查方法收集消费者的购买和使用商品的事实、意见、动机等有关材料作系统的记录、整理并分析，以了解商品的现实市场和潜在市场。市场分析主要分析消息者是谁、在哪里、有什么需求、有什么特征、购买力如何、采取何种购买方式等。市场分析的目的在于以此为依据制定有针对性的营销策略。</a:t>
            </a:r>
            <a:endParaRPr lang="zh-CN" altLang="en-US" sz="2000">
              <a:latin typeface="黑体" panose="02010600030101010101" charset="-122"/>
              <a:ea typeface="黑体" panose="02010600030101010101" charset="-122"/>
            </a:endParaRPr>
          </a:p>
        </p:txBody>
      </p:sp>
      <p:pic>
        <p:nvPicPr>
          <p:cNvPr id="108" name="图片 107"/>
          <p:cNvPicPr/>
          <p:nvPr/>
        </p:nvPicPr>
        <p:blipFill>
          <a:blip r:embed="rId1"/>
          <a:stretch>
            <a:fillRect/>
          </a:stretch>
        </p:blipFill>
        <p:spPr>
          <a:xfrm>
            <a:off x="5918835" y="1074420"/>
            <a:ext cx="5452745" cy="3954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2245" y="690880"/>
            <a:ext cx="7085330" cy="5262245"/>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三、企业环境分析</a:t>
            </a:r>
            <a:endParaRPr lang="zh-CN" altLang="en-US" sz="2400">
              <a:latin typeface="黑体" panose="02010600030101010101" charset="-122"/>
              <a:ea typeface="黑体" panose="02010600030101010101" charset="-122"/>
            </a:endParaRPr>
          </a:p>
          <a:p>
            <a:pPr fontAlgn="auto">
              <a:lnSpc>
                <a:spcPct val="150000"/>
              </a:lnSpc>
            </a:pPr>
            <a:r>
              <a:rPr lang="zh-CN" altLang="en-US" sz="2000">
                <a:solidFill>
                  <a:schemeClr val="accent1"/>
                </a:solidFill>
                <a:latin typeface="黑体" panose="02010600030101010101" charset="-122"/>
                <a:ea typeface="黑体" panose="02010600030101010101" charset="-122"/>
              </a:rPr>
              <a:t>（四）竞争分析</a:t>
            </a:r>
            <a:endParaRPr lang="zh-CN" altLang="en-US" sz="2000">
              <a:solidFill>
                <a:schemeClr val="accent1"/>
              </a:solidFill>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竞争分析，要回答如下问题。</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（1）你最接近的主要竞争对手是谁？</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（2）你的竞争对手所占的市场份额是多少？市场策略是什么？</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（3）可能出现什么样的新发展？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（4）我们的策略是什么？</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（5）在竞争中，你的发展、市场和地理位置的优势是什么？</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（6）你能否承受竞争所带来的压力？</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（7）产品的价格、性能、质量在市场竞争中所具备的优势是什么？</a:t>
            </a:r>
            <a:endParaRPr lang="zh-CN" altLang="en-US" sz="2000">
              <a:latin typeface="黑体" panose="02010600030101010101" charset="-122"/>
              <a:ea typeface="黑体" panose="02010600030101010101" charset="-122"/>
            </a:endParaRPr>
          </a:p>
        </p:txBody>
      </p:sp>
      <p:pic>
        <p:nvPicPr>
          <p:cNvPr id="109" name="图片 108"/>
          <p:cNvPicPr/>
          <p:nvPr/>
        </p:nvPicPr>
        <p:blipFill>
          <a:blip r:embed="rId1"/>
          <a:stretch>
            <a:fillRect/>
          </a:stretch>
        </p:blipFill>
        <p:spPr>
          <a:xfrm>
            <a:off x="7267575" y="1726565"/>
            <a:ext cx="4629150" cy="33896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1610" y="690880"/>
            <a:ext cx="7085965" cy="572389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四、企业综合分析</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企业综合分析的目的在于掌握企业历史和目前的状况，明确企业所具有的优势与劣势，或采取积极的态度改进企业劣势。它有助于企业制定有针对性的战略，有效地利用自身资源，发挥企业的优势，更好地使企业扬长避短，更有助于百战不殆。企业综合分析主要用 SWOT 分析法。</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SWOT 分析法是在环境分析的基础上对分析结果进行汇总分析的工具，通过对宏观环境、行业和市场的分析发现企业面临的机会和威胁，通过对竞争者和企业自身的对比分析可以发现企业的优势和劣势。该分析法是分析企业要想成功所必须具备的关键要素，据此来审视企业是否具备这些要素或具备到何种程度，创业计划必须提出这些关键成功要素的解决方案。</a:t>
            </a:r>
            <a:endParaRPr lang="zh-CN" altLang="en-US" sz="2000">
              <a:latin typeface="黑体" panose="02010600030101010101" charset="-122"/>
              <a:ea typeface="黑体" panose="02010600030101010101" charset="-122"/>
            </a:endParaRPr>
          </a:p>
        </p:txBody>
      </p:sp>
      <p:pic>
        <p:nvPicPr>
          <p:cNvPr id="110" name="图片 109"/>
          <p:cNvPicPr/>
          <p:nvPr/>
        </p:nvPicPr>
        <p:blipFill>
          <a:blip r:embed="rId1"/>
          <a:stretch>
            <a:fillRect/>
          </a:stretch>
        </p:blipFill>
        <p:spPr>
          <a:xfrm>
            <a:off x="7267575" y="1642110"/>
            <a:ext cx="4849495" cy="38214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1610" y="690880"/>
            <a:ext cx="7085965" cy="5262245"/>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五、企业战略</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企业战略是一个自上而下的整体性规划过程，包括以下几个层面的内容。</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（1）战略理念与定位。</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（2）战略目标。</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（3）企业发展模式。</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（4）企业竞争战略。</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（5）企业核心竞争力构建。</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这种优势是竞争对手无法短期内模拟的，而且对企业获取有利竞争地位起到决定性的作用。如具备什么技术、模式、专利、品牌或可以设置进入障碍等。企业如何获取和维持这种优势？</a:t>
            </a:r>
            <a:endParaRPr lang="zh-CN" altLang="en-US" sz="2000">
              <a:latin typeface="黑体" panose="02010600030101010101" charset="-122"/>
              <a:ea typeface="黑体" panose="02010600030101010101" charset="-122"/>
            </a:endParaRPr>
          </a:p>
        </p:txBody>
      </p:sp>
      <p:pic>
        <p:nvPicPr>
          <p:cNvPr id="111" name="图片 110"/>
          <p:cNvPicPr/>
          <p:nvPr/>
        </p:nvPicPr>
        <p:blipFill>
          <a:blip r:embed="rId1"/>
          <a:stretch>
            <a:fillRect/>
          </a:stretch>
        </p:blipFill>
        <p:spPr>
          <a:xfrm>
            <a:off x="7409815" y="1715135"/>
            <a:ext cx="4486275" cy="3698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1610" y="690880"/>
            <a:ext cx="7085965" cy="572389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六、营销战略</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市场营销战略是指企业在现代市场营销观念下，为实现其经营目标，对一定时期内市场营销发展的总体设想和规划。</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STP 战略是现代市场营销战略的核心。STP 战略理论中的S、T、P 分别是Segmenting、Targeting、Positioning 三个英文单词的缩写，即市场细分、目标市场和市场定位。就是能否为自己的产品树立特定的形象，使之与众不同，在消费者的心目中为公司的品牌选择一个重要占据位置的过程。通过市场细分选择目标客户，进而以此为根据确定目标市场，最后进行市场定位。STP 战略有助于企业发掘市场机会、开拓市场，并且企业能够充分利用现有资源，获得竞争优势，还有利于企业了解各细分市场的特点，制定并调整营销组合策略。</a:t>
            </a:r>
            <a:endParaRPr lang="zh-CN" altLang="en-US" sz="2000">
              <a:latin typeface="黑体" panose="02010600030101010101" charset="-122"/>
              <a:ea typeface="黑体" panose="02010600030101010101" charset="-122"/>
            </a:endParaRPr>
          </a:p>
        </p:txBody>
      </p:sp>
      <p:pic>
        <p:nvPicPr>
          <p:cNvPr id="113" name="图片 112"/>
          <p:cNvPicPr/>
          <p:nvPr/>
        </p:nvPicPr>
        <p:blipFill>
          <a:blip r:embed="rId1"/>
          <a:stretch>
            <a:fillRect/>
          </a:stretch>
        </p:blipFill>
        <p:spPr>
          <a:xfrm>
            <a:off x="7555230" y="1845310"/>
            <a:ext cx="4180205" cy="3414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995" y="781050"/>
            <a:ext cx="7056755" cy="5778500"/>
          </a:xfrm>
          <a:prstGeom prst="rect">
            <a:avLst/>
          </a:prstGeom>
          <a:noFill/>
        </p:spPr>
        <p:txBody>
          <a:bodyPr wrap="square" rtlCol="0">
            <a:spAutoFit/>
          </a:bodyPr>
          <a:p>
            <a:pPr fontAlgn="auto">
              <a:lnSpc>
                <a:spcPct val="140000"/>
              </a:lnSpc>
            </a:pPr>
            <a:r>
              <a:rPr lang="zh-CN" altLang="en-US" sz="2400">
                <a:latin typeface="黑体" panose="02010600030101010101" charset="-122"/>
                <a:ea typeface="黑体" panose="02010600030101010101" charset="-122"/>
              </a:rPr>
              <a:t>七、营销策略</a:t>
            </a:r>
            <a:endParaRPr lang="zh-CN" altLang="en-US" sz="2400">
              <a:latin typeface="黑体" panose="02010600030101010101" charset="-122"/>
              <a:ea typeface="黑体" panose="02010600030101010101" charset="-122"/>
            </a:endParaRPr>
          </a:p>
          <a:p>
            <a:pPr fontAlgn="auto">
              <a:lnSpc>
                <a:spcPct val="140000"/>
              </a:lnSpc>
            </a:pPr>
            <a:r>
              <a:rPr lang="zh-CN" altLang="en-US" sz="2000">
                <a:latin typeface="黑体" panose="02010600030101010101" charset="-122"/>
                <a:ea typeface="黑体" panose="02010600030101010101" charset="-122"/>
              </a:rPr>
              <a:t>营销策略是企业以顾客需要为出发点，根据经验获得顾客需求量以及购买力的信息、商业界的期望值，有计划地组织各项经营活动，常用的 4P 原则，即产品策略（Product）、价格策略（Price）、渠道策略（Place）和促销策略（Promotion）。</a:t>
            </a:r>
            <a:endParaRPr lang="zh-CN" altLang="en-US" sz="2000">
              <a:latin typeface="黑体" panose="02010600030101010101" charset="-122"/>
              <a:ea typeface="黑体" panose="02010600030101010101" charset="-122"/>
            </a:endParaRPr>
          </a:p>
          <a:p>
            <a:pPr fontAlgn="auto">
              <a:lnSpc>
                <a:spcPct val="140000"/>
              </a:lnSpc>
            </a:pPr>
            <a:r>
              <a:rPr lang="zh-CN" altLang="en-US" sz="2000">
                <a:latin typeface="黑体" panose="02010600030101010101" charset="-122"/>
                <a:ea typeface="黑体" panose="02010600030101010101" charset="-122"/>
              </a:rPr>
              <a:t>（1）产品策略。设计产品组合（产品种类、花色、规格等）和产品包装（品牌名称、标志、图案、颜色、材料、标签等）。</a:t>
            </a:r>
            <a:endParaRPr lang="zh-CN" altLang="en-US" sz="2000">
              <a:latin typeface="黑体" panose="02010600030101010101" charset="-122"/>
              <a:ea typeface="黑体" panose="02010600030101010101" charset="-122"/>
            </a:endParaRPr>
          </a:p>
          <a:p>
            <a:pPr fontAlgn="auto">
              <a:lnSpc>
                <a:spcPct val="140000"/>
              </a:lnSpc>
            </a:pPr>
            <a:r>
              <a:rPr lang="zh-CN" altLang="en-US" sz="2000">
                <a:latin typeface="黑体" panose="02010600030101010101" charset="-122"/>
                <a:ea typeface="黑体" panose="02010600030101010101" charset="-122"/>
              </a:rPr>
              <a:t>（2）价格策略。分析成本构成、竞争者价格、消费者购买力，制定产品价格组合。</a:t>
            </a:r>
            <a:endParaRPr lang="zh-CN" altLang="en-US" sz="2000">
              <a:latin typeface="黑体" panose="02010600030101010101" charset="-122"/>
              <a:ea typeface="黑体" panose="02010600030101010101" charset="-122"/>
            </a:endParaRPr>
          </a:p>
          <a:p>
            <a:pPr fontAlgn="auto">
              <a:lnSpc>
                <a:spcPct val="140000"/>
              </a:lnSpc>
            </a:pPr>
            <a:r>
              <a:rPr lang="zh-CN" altLang="en-US" sz="2000">
                <a:latin typeface="黑体" panose="02010600030101010101" charset="-122"/>
                <a:ea typeface="黑体" panose="02010600030101010101" charset="-122"/>
              </a:rPr>
              <a:t>（3）渠道策略。选择将产品打入市场的渠道方式，制定进入这些渠道的策略和方法，估计进入这些渠道的成本。</a:t>
            </a:r>
            <a:endParaRPr lang="zh-CN" altLang="en-US" sz="2000">
              <a:latin typeface="黑体" panose="02010600030101010101" charset="-122"/>
              <a:ea typeface="黑体" panose="02010600030101010101" charset="-122"/>
            </a:endParaRPr>
          </a:p>
          <a:p>
            <a:pPr fontAlgn="auto">
              <a:lnSpc>
                <a:spcPct val="140000"/>
              </a:lnSpc>
            </a:pPr>
            <a:r>
              <a:rPr lang="zh-CN" altLang="en-US" sz="2000">
                <a:latin typeface="黑体" panose="02010600030101010101" charset="-122"/>
                <a:ea typeface="黑体" panose="02010600030101010101" charset="-122"/>
              </a:rPr>
              <a:t>（4）促销策略。选择广告方式、公关方式、人员推销方式、销售促进手段。</a:t>
            </a:r>
            <a:endParaRPr lang="zh-CN" altLang="en-US" sz="2000">
              <a:latin typeface="黑体" panose="02010600030101010101" charset="-122"/>
              <a:ea typeface="黑体" panose="02010600030101010101" charset="-122"/>
            </a:endParaRPr>
          </a:p>
        </p:txBody>
      </p:sp>
      <p:pic>
        <p:nvPicPr>
          <p:cNvPr id="114" name="图片 113"/>
          <p:cNvPicPr/>
          <p:nvPr/>
        </p:nvPicPr>
        <p:blipFill>
          <a:blip r:embed="rId1"/>
          <a:stretch>
            <a:fillRect/>
          </a:stretch>
        </p:blipFill>
        <p:spPr>
          <a:xfrm>
            <a:off x="7365365" y="1655445"/>
            <a:ext cx="4517390" cy="40297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2565" y="812800"/>
            <a:ext cx="6843395" cy="572389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八、生产运行与经营管理</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生产经营计划主要阐述创业者的产品或服务的生产制造及经营过程。这一部分非常重要，风险投资者要了解产品原料如何采购、供应商的有关情况，劳动力和雇员的情况，生产资金的安排以及厂房、土地等。内容要详细，细节要明确。这一部分是以后投资谈判中对投资项目进行估值时的重要依据，也是风险创业者所占股权的一个重要组成部分。</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在风险投资商考察企业时，“人”是非常重要的因素。在某种意义上讲，风险创业者的创业能否成功，最终要取决于该企业是否拥有一个强有力的管理团队，要展示出公司管理团队的战斗力和独特性及与众不同的凝聚力和团结战斗精神，这一点特别重要。</a:t>
            </a:r>
            <a:endParaRPr lang="zh-CN" altLang="en-US" sz="2000">
              <a:latin typeface="黑体" panose="02010600030101010101" charset="-122"/>
              <a:ea typeface="黑体" panose="02010600030101010101" charset="-122"/>
            </a:endParaRPr>
          </a:p>
        </p:txBody>
      </p:sp>
      <p:pic>
        <p:nvPicPr>
          <p:cNvPr id="115" name="图片 114"/>
          <p:cNvPicPr/>
          <p:nvPr/>
        </p:nvPicPr>
        <p:blipFill>
          <a:blip r:embed="rId1"/>
          <a:stretch>
            <a:fillRect/>
          </a:stretch>
        </p:blipFill>
        <p:spPr>
          <a:xfrm>
            <a:off x="7132955" y="1851660"/>
            <a:ext cx="4528820" cy="36518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0025" y="704850"/>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九、财务分析和融资需求</a:t>
            </a:r>
            <a:endParaRPr lang="zh-CN" altLang="en-US" sz="2000">
              <a:latin typeface="黑体" panose="02010600030101010101" charset="-122"/>
              <a:ea typeface="黑体" panose="02010600030101010101" charset="-122"/>
            </a:endParaRPr>
          </a:p>
        </p:txBody>
      </p:sp>
      <p:cxnSp>
        <p:nvCxnSpPr>
          <p:cNvPr id="52" name="Straight Connector 49"/>
          <p:cNvCxnSpPr/>
          <p:nvPr>
            <p:custDataLst>
              <p:tags r:id="rId1"/>
            </p:custDataLst>
          </p:nvPr>
        </p:nvCxnSpPr>
        <p:spPr>
          <a:xfrm>
            <a:off x="3470593" y="2661603"/>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11233" y="4511993"/>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303328" y="2587308"/>
            <a:ext cx="2443480"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458393" y="4384993"/>
            <a:ext cx="1021080"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5"/>
            </p:custDataLst>
          </p:nvPr>
        </p:nvSpPr>
        <p:spPr bwMode="auto">
          <a:xfrm>
            <a:off x="5967413" y="3460433"/>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6"/>
            </p:custDataLst>
          </p:nvPr>
        </p:nvSpPr>
        <p:spPr bwMode="auto">
          <a:xfrm>
            <a:off x="5990273" y="1698308"/>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7"/>
            </p:custDataLst>
          </p:nvPr>
        </p:nvSpPr>
        <p:spPr bwMode="auto">
          <a:xfrm>
            <a:off x="4228783" y="1737043"/>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8"/>
            </p:custDataLst>
          </p:nvPr>
        </p:nvSpPr>
        <p:spPr bwMode="auto">
          <a:xfrm>
            <a:off x="4242753" y="3457258"/>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9"/>
            </p:custDataLst>
          </p:nvPr>
        </p:nvSpPr>
        <p:spPr bwMode="auto">
          <a:xfrm>
            <a:off x="7968933" y="4010343"/>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0"/>
            </p:custDataLst>
          </p:nvPr>
        </p:nvSpPr>
        <p:spPr bwMode="auto">
          <a:xfrm>
            <a:off x="8007033" y="2224723"/>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1"/>
            </p:custDataLst>
          </p:nvPr>
        </p:nvSpPr>
        <p:spPr bwMode="auto">
          <a:xfrm>
            <a:off x="3303588" y="4169728"/>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12"/>
            </p:custDataLst>
          </p:nvPr>
        </p:nvSpPr>
        <p:spPr bwMode="auto">
          <a:xfrm>
            <a:off x="3262313" y="2259013"/>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Oval 2"/>
          <p:cNvSpPr>
            <a:spLocks noChangeArrowheads="1"/>
          </p:cNvSpPr>
          <p:nvPr>
            <p:custDataLst>
              <p:tags r:id="rId13"/>
            </p:custDataLst>
          </p:nvPr>
        </p:nvSpPr>
        <p:spPr bwMode="auto">
          <a:xfrm>
            <a:off x="5129213" y="2638108"/>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空心弧 77"/>
          <p:cNvSpPr/>
          <p:nvPr>
            <p:custDataLst>
              <p:tags r:id="rId14"/>
            </p:custDataLst>
          </p:nvPr>
        </p:nvSpPr>
        <p:spPr>
          <a:xfrm rot="5400000">
            <a:off x="5129213" y="2652078"/>
            <a:ext cx="1806575" cy="1806575"/>
          </a:xfrm>
          <a:prstGeom prst="blockArc">
            <a:avLst>
              <a:gd name="adj1" fmla="val 21427815"/>
              <a:gd name="adj2" fmla="val 5686052"/>
              <a:gd name="adj3" fmla="val 11408"/>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空心弧 88"/>
          <p:cNvSpPr/>
          <p:nvPr>
            <p:custDataLst>
              <p:tags r:id="rId15"/>
            </p:custDataLst>
          </p:nvPr>
        </p:nvSpPr>
        <p:spPr>
          <a:xfrm rot="5400000">
            <a:off x="5129213" y="2652078"/>
            <a:ext cx="1806575" cy="1806575"/>
          </a:xfrm>
          <a:prstGeom prst="blockArc">
            <a:avLst>
              <a:gd name="adj1" fmla="val 10844098"/>
              <a:gd name="adj2" fmla="val 15935468"/>
              <a:gd name="adj3" fmla="val 11244"/>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空心弧 89"/>
          <p:cNvSpPr/>
          <p:nvPr>
            <p:custDataLst>
              <p:tags r:id="rId16"/>
            </p:custDataLst>
          </p:nvPr>
        </p:nvSpPr>
        <p:spPr>
          <a:xfrm rot="5400000">
            <a:off x="5129213" y="2652078"/>
            <a:ext cx="1806575" cy="1806575"/>
          </a:xfrm>
          <a:prstGeom prst="blockArc">
            <a:avLst>
              <a:gd name="adj1" fmla="val 5658009"/>
              <a:gd name="adj2" fmla="val 10862140"/>
              <a:gd name="adj3" fmla="val 11078"/>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空心弧 100"/>
          <p:cNvSpPr/>
          <p:nvPr>
            <p:custDataLst>
              <p:tags r:id="rId17"/>
            </p:custDataLst>
          </p:nvPr>
        </p:nvSpPr>
        <p:spPr>
          <a:xfrm rot="5400000">
            <a:off x="5129213" y="2648268"/>
            <a:ext cx="1806575" cy="1806575"/>
          </a:xfrm>
          <a:prstGeom prst="blockArc">
            <a:avLst>
              <a:gd name="adj1" fmla="val 15944909"/>
              <a:gd name="adj2" fmla="val 21425267"/>
              <a:gd name="adj3" fmla="val 1132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18"/>
            </p:custDataLst>
          </p:nvPr>
        </p:nvSpPr>
        <p:spPr>
          <a:xfrm>
            <a:off x="580390" y="1474470"/>
            <a:ext cx="2574290" cy="226060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30000"/>
              </a:lnSpc>
            </a:pPr>
            <a:r>
              <a:rPr lang="zh-CN" altLang="en-US" sz="1600" dirty="0">
                <a:solidFill>
                  <a:srgbClr val="0070C0"/>
                </a:solidFill>
                <a:uFillTx/>
                <a:sym typeface="Arial" panose="020B0604020202020204" pitchFamily="34" charset="0"/>
              </a:rPr>
              <a:t>（一）经营业绩预测</a:t>
            </a:r>
            <a:endParaRPr lang="zh-CN" altLang="en-US" sz="1600" dirty="0">
              <a:solidFill>
                <a:srgbClr val="0070C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经营业绩预测是企业制定发展规划并进行决策的依据，是预测未来的销售量、销售额、利润、成本及费用支出、融资及投资方向和额度等。</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1" name="文本框 40"/>
          <p:cNvSpPr txBox="1"/>
          <p:nvPr>
            <p:custDataLst>
              <p:tags r:id="rId19"/>
            </p:custDataLst>
          </p:nvPr>
        </p:nvSpPr>
        <p:spPr>
          <a:xfrm>
            <a:off x="723265" y="4133850"/>
            <a:ext cx="2431415" cy="1734185"/>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30000"/>
              </a:lnSpc>
            </a:pPr>
            <a:r>
              <a:rPr lang="zh-CN" altLang="en-US" sz="1600" dirty="0">
                <a:solidFill>
                  <a:srgbClr val="92D050"/>
                </a:solidFill>
                <a:uFillTx/>
                <a:sym typeface="Arial" panose="020B0604020202020204" pitchFamily="34" charset="0"/>
              </a:rPr>
              <a:t>（四）投资说明</a:t>
            </a:r>
            <a:endParaRPr lang="zh-CN" altLang="en-US" sz="1600" dirty="0">
              <a:solidFill>
                <a:srgbClr val="92D050"/>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如有投资活动，要说明资金使用的项目、额度预算以及资金使用的控制和监督机制。</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2" name="文本框 41"/>
          <p:cNvSpPr txBox="1"/>
          <p:nvPr>
            <p:custDataLst>
              <p:tags r:id="rId20"/>
            </p:custDataLst>
          </p:nvPr>
        </p:nvSpPr>
        <p:spPr>
          <a:xfrm>
            <a:off x="8896668" y="1474153"/>
            <a:ext cx="2246630" cy="1734185"/>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30000"/>
              </a:lnSpc>
            </a:pPr>
            <a:r>
              <a:rPr lang="zh-CN" altLang="en-US" sz="1600" dirty="0">
                <a:solidFill>
                  <a:srgbClr val="0070C0"/>
                </a:solidFill>
                <a:uFillTx/>
                <a:sym typeface="Arial" panose="020B0604020202020204" pitchFamily="34" charset="0"/>
              </a:rPr>
              <a:t>（二）财务报表</a:t>
            </a:r>
            <a:endParaRPr lang="zh-CN" altLang="en-US" sz="1600" dirty="0">
              <a:solidFill>
                <a:srgbClr val="0070C0"/>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在经营预测的基础上编制未来 3～5 年的利润分配表、资产负债表和现金流量表。</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3" name="文本框 42"/>
          <p:cNvSpPr txBox="1"/>
          <p:nvPr>
            <p:custDataLst>
              <p:tags r:id="rId21"/>
            </p:custDataLst>
          </p:nvPr>
        </p:nvSpPr>
        <p:spPr>
          <a:xfrm>
            <a:off x="8910955" y="3735070"/>
            <a:ext cx="2957830" cy="22745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30000"/>
              </a:lnSpc>
            </a:pPr>
            <a:r>
              <a:rPr lang="zh-CN" altLang="en-US" sz="1600" dirty="0">
                <a:solidFill>
                  <a:srgbClr val="00B050"/>
                </a:solidFill>
                <a:uFillTx/>
                <a:sym typeface="Arial" panose="020B0604020202020204" pitchFamily="34" charset="0"/>
              </a:rPr>
              <a:t>（三）融资需求</a:t>
            </a:r>
            <a:endParaRPr lang="zh-CN" altLang="en-US" sz="1600" dirty="0">
              <a:solidFill>
                <a:srgbClr val="00B050"/>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选择准备说服的投资者、说明资金需求计划（为实现公司发展计划所需要的资金额、资金需求的时间性、详细列表说明资金用途）以及融资的方式和条件。</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44" name="图形 4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839018" y="4205923"/>
            <a:ext cx="628650" cy="714375"/>
          </a:xfrm>
          <a:prstGeom prst="rect">
            <a:avLst/>
          </a:prstGeom>
        </p:spPr>
      </p:pic>
      <p:pic>
        <p:nvPicPr>
          <p:cNvPr id="45" name="图形 4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777673" y="4274503"/>
            <a:ext cx="457200" cy="485775"/>
          </a:xfrm>
          <a:prstGeom prst="rect">
            <a:avLst/>
          </a:prstGeom>
        </p:spPr>
      </p:pic>
      <p:pic>
        <p:nvPicPr>
          <p:cNvPr id="46" name="图形 4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570663" y="2265363"/>
            <a:ext cx="676275" cy="466725"/>
          </a:xfrm>
          <a:prstGeom prst="rect">
            <a:avLst/>
          </a:prstGeom>
        </p:spPr>
      </p:pic>
      <p:pic>
        <p:nvPicPr>
          <p:cNvPr id="47" name="图形 46"/>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685983" y="2327593"/>
            <a:ext cx="571500" cy="590550"/>
          </a:xfrm>
          <a:prstGeom prst="rect">
            <a:avLst/>
          </a:prstGeom>
        </p:spPr>
      </p:pic>
      <p:pic>
        <p:nvPicPr>
          <p:cNvPr id="48" name="图形 47"/>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746433" y="3283903"/>
            <a:ext cx="571500" cy="54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995" y="772160"/>
            <a:ext cx="6843395" cy="572389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十、风险管理与投资者退出方式</a:t>
            </a:r>
            <a:endParaRPr lang="zh-CN" altLang="en-US" sz="24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详细说明项目实施过程中可能遇到的风险，提出有效的风险控制和防范手段。</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（1）风险识别：分析创业过程中可能出现的风险的种类和风险产生的原因。</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（2）风险分析：分析各类风险出现的可能性和出现后造成的影响有多大。</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（3）风险应对：制定防范各类风险的措施和风险出现后的应对措施。</a:t>
            </a:r>
            <a:endParaRPr lang="zh-CN" altLang="en-US" sz="2000">
              <a:latin typeface="黑体" panose="02010600030101010101" charset="-122"/>
              <a:ea typeface="黑体" panose="02010600030101010101" charset="-122"/>
            </a:endParaRPr>
          </a:p>
          <a:p>
            <a:pPr fontAlgn="auto">
              <a:lnSpc>
                <a:spcPct val="150000"/>
              </a:lnSpc>
            </a:pPr>
            <a:r>
              <a:rPr lang="zh-CN" altLang="en-US" sz="2000">
                <a:latin typeface="黑体" panose="02010600030101010101" charset="-122"/>
                <a:ea typeface="黑体" panose="02010600030101010101" charset="-122"/>
              </a:rPr>
              <a:t>分析企业可能面临的各种风险隐患、风险的大小以及将采取何种措施来降低或防范风险、增加收益等。最好采取客观、实事求是的态度，认真分析，取得投资者信任。</a:t>
            </a:r>
            <a:endParaRPr lang="zh-CN" altLang="en-US" sz="2000">
              <a:latin typeface="黑体" panose="02010600030101010101" charset="-122"/>
              <a:ea typeface="黑体" panose="02010600030101010101" charset="-122"/>
            </a:endParaRPr>
          </a:p>
        </p:txBody>
      </p:sp>
      <p:pic>
        <p:nvPicPr>
          <p:cNvPr id="116" name="图片 115"/>
          <p:cNvPicPr/>
          <p:nvPr/>
        </p:nvPicPr>
        <p:blipFill>
          <a:blip r:embed="rId1"/>
          <a:stretch>
            <a:fillRect/>
          </a:stretch>
        </p:blipFill>
        <p:spPr>
          <a:xfrm>
            <a:off x="7141210" y="1736725"/>
            <a:ext cx="4725035" cy="3795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创业计划书的核心内容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5270" y="812800"/>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十一、其他</a:t>
            </a:r>
            <a:endParaRPr lang="zh-CN" altLang="en-US" sz="2000">
              <a:latin typeface="黑体" panose="02010600030101010101" charset="-122"/>
              <a:ea typeface="黑体" panose="02010600030101010101" charset="-122"/>
            </a:endParaRPr>
          </a:p>
        </p:txBody>
      </p:sp>
      <p:cxnSp>
        <p:nvCxnSpPr>
          <p:cNvPr id="22" name="直接连接符 21"/>
          <p:cNvCxnSpPr/>
          <p:nvPr>
            <p:custDataLst>
              <p:tags r:id="rId1"/>
            </p:custDataLst>
          </p:nvPr>
        </p:nvCxnSpPr>
        <p:spPr>
          <a:xfrm flipH="1">
            <a:off x="0" y="5031739"/>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1004570" y="1666240"/>
            <a:ext cx="2355850" cy="274637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封页和项目名称：体现创业投资的主旨或目标，精心设计、体现项目特色，要简洁规范、避免过于花哨。</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泪滴形 3"/>
          <p:cNvSpPr/>
          <p:nvPr>
            <p:custDataLst>
              <p:tags r:id="rId3"/>
            </p:custDataLst>
          </p:nvPr>
        </p:nvSpPr>
        <p:spPr>
          <a:xfrm rot="8100000">
            <a:off x="1853162" y="4129270"/>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4"/>
            </p:custDataLst>
          </p:nvPr>
        </p:nvSpPr>
        <p:spPr>
          <a:xfrm rot="8100000">
            <a:off x="1989910" y="426133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5"/>
            </p:custDataLst>
          </p:nvPr>
        </p:nvSpPr>
        <p:spPr>
          <a:xfrm>
            <a:off x="2079766" y="497381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6"/>
            </p:custDataLst>
          </p:nvPr>
        </p:nvSpPr>
        <p:spPr>
          <a:xfrm>
            <a:off x="1093730" y="5427554"/>
            <a:ext cx="2072292" cy="861775"/>
          </a:xfrm>
          <a:prstGeom prst="rect">
            <a:avLst/>
          </a:prstGeom>
          <a:noFill/>
        </p:spPr>
        <p:txBody>
          <a:bodyPr wrap="square" rtlCol="0">
            <a:normAutofit/>
          </a:bodyPr>
          <a:p>
            <a:pPr algn="ctr">
              <a:lnSpc>
                <a:spcPct val="120000"/>
              </a:lnSpc>
            </a:pPr>
            <a:r>
              <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a:t>
            </a:r>
            <a:endPar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custDataLst>
              <p:tags r:id="rId7"/>
            </p:custDataLst>
          </p:nvPr>
        </p:nvSpPr>
        <p:spPr>
          <a:xfrm>
            <a:off x="3801733" y="1665952"/>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报告目录和章、节、目的标题：报告的逻辑思路和分析框架。</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泪滴形 18"/>
          <p:cNvSpPr/>
          <p:nvPr>
            <p:custDataLst>
              <p:tags r:id="rId8"/>
            </p:custDataLst>
          </p:nvPr>
        </p:nvSpPr>
        <p:spPr>
          <a:xfrm rot="8100000">
            <a:off x="4494114" y="4129270"/>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9"/>
            </p:custDataLst>
          </p:nvPr>
        </p:nvSpPr>
        <p:spPr>
          <a:xfrm rot="8100000">
            <a:off x="4626182" y="426133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10"/>
            </p:custDataLst>
          </p:nvPr>
        </p:nvSpPr>
        <p:spPr>
          <a:xfrm>
            <a:off x="4720718" y="497381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custDataLst>
              <p:tags r:id="rId11"/>
            </p:custDataLst>
          </p:nvPr>
        </p:nvSpPr>
        <p:spPr>
          <a:xfrm>
            <a:off x="3737813" y="5427554"/>
            <a:ext cx="2072292" cy="861775"/>
          </a:xfrm>
          <a:prstGeom prst="rect">
            <a:avLst/>
          </a:prstGeom>
          <a:noFill/>
        </p:spPr>
        <p:txBody>
          <a:bodyPr wrap="square" rtlCol="0">
            <a:normAutofit/>
          </a:bodyPr>
          <a:p>
            <a:pPr algn="ctr">
              <a:lnSpc>
                <a:spcPct val="120000"/>
              </a:lnSpc>
            </a:pPr>
            <a:r>
              <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a:t>
            </a:r>
            <a:endPar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圆角矩形 25"/>
          <p:cNvSpPr/>
          <p:nvPr>
            <p:custDataLst>
              <p:tags r:id="rId12"/>
            </p:custDataLst>
          </p:nvPr>
        </p:nvSpPr>
        <p:spPr>
          <a:xfrm>
            <a:off x="6442686" y="1665952"/>
            <a:ext cx="1944451" cy="2746634"/>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报告的附录：科研成果获奖、专利、发明证书等；市场调研的方案和问卷等资料。</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泪滴形 28"/>
          <p:cNvSpPr/>
          <p:nvPr>
            <p:custDataLst>
              <p:tags r:id="rId13"/>
            </p:custDataLst>
          </p:nvPr>
        </p:nvSpPr>
        <p:spPr>
          <a:xfrm rot="8100000">
            <a:off x="7135067" y="4129270"/>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14"/>
            </p:custDataLst>
          </p:nvPr>
        </p:nvSpPr>
        <p:spPr>
          <a:xfrm rot="8100000">
            <a:off x="7267135" y="426133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15"/>
            </p:custDataLst>
          </p:nvPr>
        </p:nvSpPr>
        <p:spPr>
          <a:xfrm>
            <a:off x="7361671" y="497381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16"/>
            </p:custDataLst>
          </p:nvPr>
        </p:nvSpPr>
        <p:spPr>
          <a:xfrm>
            <a:off x="6381896" y="5427554"/>
            <a:ext cx="2072292" cy="861775"/>
          </a:xfrm>
          <a:prstGeom prst="rect">
            <a:avLst/>
          </a:prstGeom>
          <a:noFill/>
        </p:spPr>
        <p:txBody>
          <a:bodyPr wrap="square" rtlCol="0">
            <a:normAutofit/>
          </a:bodyPr>
          <a:p>
            <a:pPr algn="ctr">
              <a:lnSpc>
                <a:spcPct val="120000"/>
              </a:lnSpc>
            </a:pPr>
            <a:r>
              <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a:t>
            </a:r>
            <a:endPar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圆角矩形 37"/>
          <p:cNvSpPr/>
          <p:nvPr>
            <p:custDataLst>
              <p:tags r:id="rId17"/>
            </p:custDataLst>
          </p:nvPr>
        </p:nvSpPr>
        <p:spPr>
          <a:xfrm>
            <a:off x="9083637" y="1665952"/>
            <a:ext cx="1944451" cy="2746634"/>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报告的主要参考文献：按参考文献标准写法标注。</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泪滴形 38"/>
          <p:cNvSpPr/>
          <p:nvPr>
            <p:custDataLst>
              <p:tags r:id="rId18"/>
            </p:custDataLst>
          </p:nvPr>
        </p:nvSpPr>
        <p:spPr>
          <a:xfrm rot="8100000">
            <a:off x="9776018" y="4129270"/>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custDataLst>
              <p:tags r:id="rId19"/>
            </p:custDataLst>
          </p:nvPr>
        </p:nvSpPr>
        <p:spPr>
          <a:xfrm rot="8100000">
            <a:off x="9908086" y="426133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custDataLst>
              <p:tags r:id="rId20"/>
            </p:custDataLst>
          </p:nvPr>
        </p:nvSpPr>
        <p:spPr>
          <a:xfrm>
            <a:off x="10002622" y="497381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1"/>
            </p:custDataLst>
          </p:nvPr>
        </p:nvSpPr>
        <p:spPr>
          <a:xfrm>
            <a:off x="9025978" y="5427554"/>
            <a:ext cx="2072292" cy="861775"/>
          </a:xfrm>
          <a:prstGeom prst="rect">
            <a:avLst/>
          </a:prstGeom>
          <a:noFill/>
        </p:spPr>
        <p:txBody>
          <a:bodyPr wrap="square" rtlCol="0">
            <a:normAutofit/>
          </a:bodyPr>
          <a:p>
            <a:pPr algn="ctr">
              <a:lnSpc>
                <a:spcPct val="120000"/>
              </a:lnSpc>
            </a:pPr>
            <a:r>
              <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a:t>
            </a:r>
            <a:endParaRPr lang="en-US" altLang="zh-CN"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9390" y="821055"/>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一、创业计划书的撰写过程</a:t>
            </a:r>
            <a:endParaRPr lang="zh-CN" altLang="en-US" sz="2000">
              <a:latin typeface="黑体" panose="02010600030101010101" charset="-122"/>
              <a:ea typeface="黑体" panose="02010600030101010101" charset="-122"/>
            </a:endParaRPr>
          </a:p>
        </p:txBody>
      </p:sp>
      <p:sp>
        <p:nvSpPr>
          <p:cNvPr id="20" name="圆角矩形 19"/>
          <p:cNvSpPr/>
          <p:nvPr>
            <p:custDataLst>
              <p:tags r:id="rId1"/>
            </p:custDataLst>
          </p:nvPr>
        </p:nvSpPr>
        <p:spPr>
          <a:xfrm rot="2702816">
            <a:off x="1363345" y="1840992"/>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custDataLst>
              <p:tags r:id="rId2"/>
            </p:custDataLst>
          </p:nvPr>
        </p:nvSpPr>
        <p:spPr>
          <a:xfrm rot="2702816">
            <a:off x="1449705" y="1926717"/>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3"/>
            </p:custDataLst>
          </p:nvPr>
        </p:nvSpPr>
        <p:spPr>
          <a:xfrm>
            <a:off x="2398395" y="2377567"/>
            <a:ext cx="523240" cy="457200"/>
          </a:xfrm>
          <a:prstGeom prst="rect">
            <a:avLst/>
          </a:prstGeom>
          <a:noFill/>
        </p:spPr>
        <p:txBody>
          <a:bodyPr wrap="square" lIns="90000" tIns="46800" rIns="90000" bIns="46800">
            <a:normAutofit fontScale="8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4"/>
            </p:custDataLst>
          </p:nvPr>
        </p:nvSpPr>
        <p:spPr bwMode="auto">
          <a:xfrm>
            <a:off x="1046480" y="3566795"/>
            <a:ext cx="1910715" cy="2012950"/>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l">
              <a:lnSpc>
                <a:spcPct val="120000"/>
              </a:lnSpc>
            </a:pPr>
            <a:r>
              <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第一阶段：商业计划构想细化，初步提出计划的构想。</a:t>
            </a:r>
            <a:endPar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圆角矩形 20"/>
          <p:cNvSpPr/>
          <p:nvPr>
            <p:custDataLst>
              <p:tags r:id="rId5"/>
            </p:custDataLst>
          </p:nvPr>
        </p:nvSpPr>
        <p:spPr>
          <a:xfrm rot="2702816">
            <a:off x="3340418" y="1840992"/>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custDataLst>
              <p:tags r:id="rId6"/>
            </p:custDataLst>
          </p:nvPr>
        </p:nvSpPr>
        <p:spPr>
          <a:xfrm rot="2702816">
            <a:off x="3426460" y="1926590"/>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custDataLst>
              <p:tags r:id="rId7"/>
            </p:custDataLst>
          </p:nvPr>
        </p:nvSpPr>
        <p:spPr>
          <a:xfrm>
            <a:off x="4375150" y="2377440"/>
            <a:ext cx="523240" cy="457200"/>
          </a:xfrm>
          <a:prstGeom prst="rect">
            <a:avLst/>
          </a:prstGeom>
          <a:noFill/>
        </p:spPr>
        <p:txBody>
          <a:bodyPr wrap="square" lIns="90000" tIns="46800" rIns="90000" bIns="46800">
            <a:normAutofit fontScale="8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8"/>
            </p:custDataLst>
          </p:nvPr>
        </p:nvSpPr>
        <p:spPr bwMode="auto">
          <a:xfrm>
            <a:off x="3145155" y="3689350"/>
            <a:ext cx="2165350" cy="2012950"/>
          </a:xfrm>
          <a:prstGeom prst="rect">
            <a:avLst/>
          </a:prstGeom>
          <a:noFill/>
          <a:ln w="9525">
            <a:noFill/>
            <a:miter lim="800000"/>
          </a:ln>
        </p:spPr>
        <p:txBody>
          <a:bodyPr wrap="square" lIns="90000" tIns="46800" rIns="90000" bIns="0" anchor="ctr" anchorCtr="1">
            <a:scene3d>
              <a:camera prst="orthographicFront"/>
              <a:lightRig rig="threePt" dir="t"/>
            </a:scene3d>
            <a:sp3d>
              <a:bevelT w="0" h="0"/>
            </a:sp3d>
          </a:bodyPr>
          <a:p>
            <a:pPr marL="0" lvl="1" algn="l">
              <a:lnSpc>
                <a:spcPct val="120000"/>
              </a:lnSpc>
            </a:pPr>
            <a:r>
              <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第二阶段：通过市场调查，和行业内的企业和专业人士进行接触，了解整个行业的</a:t>
            </a:r>
            <a:endPar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endParaRPr>
          </a:p>
          <a:p>
            <a:pPr marL="0" lvl="1" algn="l">
              <a:lnSpc>
                <a:spcPct val="120000"/>
              </a:lnSpc>
            </a:pPr>
            <a:r>
              <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市场状况。</a:t>
            </a:r>
            <a:endPar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21"/>
          <p:cNvSpPr/>
          <p:nvPr>
            <p:custDataLst>
              <p:tags r:id="rId9"/>
            </p:custDataLst>
          </p:nvPr>
        </p:nvSpPr>
        <p:spPr>
          <a:xfrm rot="2702816">
            <a:off x="5317173" y="1840992"/>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10"/>
            </p:custDataLst>
          </p:nvPr>
        </p:nvSpPr>
        <p:spPr>
          <a:xfrm rot="2702816">
            <a:off x="5402263" y="1926717"/>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1"/>
            </p:custDataLst>
          </p:nvPr>
        </p:nvSpPr>
        <p:spPr>
          <a:xfrm>
            <a:off x="6351588" y="2377567"/>
            <a:ext cx="523240" cy="457200"/>
          </a:xfrm>
          <a:prstGeom prst="rect">
            <a:avLst/>
          </a:prstGeom>
          <a:noFill/>
        </p:spPr>
        <p:txBody>
          <a:bodyPr wrap="square" lIns="90000" tIns="46800" rIns="90000" bIns="46800">
            <a:normAutofit fontScale="8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custDataLst>
              <p:tags r:id="rId12"/>
            </p:custDataLst>
          </p:nvPr>
        </p:nvSpPr>
        <p:spPr bwMode="auto">
          <a:xfrm>
            <a:off x="5140960" y="3717290"/>
            <a:ext cx="2123440" cy="1985010"/>
          </a:xfrm>
          <a:prstGeom prst="rect">
            <a:avLst/>
          </a:prstGeom>
          <a:noFill/>
          <a:ln w="9525">
            <a:noFill/>
            <a:miter lim="800000"/>
          </a:ln>
        </p:spPr>
        <p:txBody>
          <a:bodyPr wrap="square" lIns="90000" tIns="46800" rIns="90000" bIns="0" anchor="ctr" anchorCtr="1">
            <a:scene3d>
              <a:camera prst="orthographicFront"/>
              <a:lightRig rig="threePt" dir="t"/>
            </a:scene3d>
            <a:sp3d>
              <a:bevelT w="0" h="0"/>
            </a:sp3d>
          </a:bodyPr>
          <a:p>
            <a:pPr marL="0" lvl="1" algn="l">
              <a:lnSpc>
                <a:spcPct val="120000"/>
              </a:lnSpc>
            </a:pPr>
            <a:r>
              <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第三阶段：通过竞争者调查确定潜在竞争对手并分析本行业的竞争方向。</a:t>
            </a:r>
            <a:endPar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圆角矩形 22"/>
          <p:cNvSpPr/>
          <p:nvPr>
            <p:custDataLst>
              <p:tags r:id="rId13"/>
            </p:custDataLst>
          </p:nvPr>
        </p:nvSpPr>
        <p:spPr>
          <a:xfrm rot="2702816">
            <a:off x="7293610" y="1840992"/>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14"/>
            </p:custDataLst>
          </p:nvPr>
        </p:nvSpPr>
        <p:spPr>
          <a:xfrm rot="2702816">
            <a:off x="7379970" y="1926717"/>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15"/>
            </p:custDataLst>
          </p:nvPr>
        </p:nvSpPr>
        <p:spPr>
          <a:xfrm>
            <a:off x="8328660" y="2377567"/>
            <a:ext cx="523240" cy="457200"/>
          </a:xfrm>
          <a:prstGeom prst="rect">
            <a:avLst/>
          </a:prstGeom>
          <a:noFill/>
        </p:spPr>
        <p:txBody>
          <a:bodyPr wrap="square" lIns="90000" tIns="46800" rIns="90000" bIns="46800">
            <a:normAutofit fontScale="8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6"/>
            </p:custDataLst>
          </p:nvPr>
        </p:nvSpPr>
        <p:spPr bwMode="auto">
          <a:xfrm>
            <a:off x="7117715" y="3717290"/>
            <a:ext cx="1910715" cy="1685290"/>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l">
              <a:lnSpc>
                <a:spcPct val="120000"/>
              </a:lnSpc>
            </a:pPr>
            <a:r>
              <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rPr>
              <a:t>第四阶段：财务分析，包括对公司的价值评估。</a:t>
            </a:r>
            <a:endPar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圆角矩形 24"/>
          <p:cNvSpPr/>
          <p:nvPr>
            <p:custDataLst>
              <p:tags r:id="rId17"/>
            </p:custDataLst>
          </p:nvPr>
        </p:nvSpPr>
        <p:spPr>
          <a:xfrm rot="2702816">
            <a:off x="9270683" y="1840992"/>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custDataLst>
              <p:tags r:id="rId18"/>
            </p:custDataLst>
          </p:nvPr>
        </p:nvSpPr>
        <p:spPr>
          <a:xfrm rot="2702816">
            <a:off x="9355773" y="1926717"/>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19"/>
            </p:custDataLst>
          </p:nvPr>
        </p:nvSpPr>
        <p:spPr>
          <a:xfrm>
            <a:off x="10305098" y="2377567"/>
            <a:ext cx="523240" cy="457200"/>
          </a:xfrm>
          <a:prstGeom prst="rect">
            <a:avLst/>
          </a:prstGeom>
          <a:noFill/>
        </p:spPr>
        <p:txBody>
          <a:bodyPr wrap="square" lIns="90000" tIns="46800" rIns="90000" bIns="46800">
            <a:normAutofit fontScale="8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20"/>
            </p:custDataLst>
          </p:nvPr>
        </p:nvSpPr>
        <p:spPr bwMode="auto">
          <a:xfrm>
            <a:off x="9094470" y="3717290"/>
            <a:ext cx="1910715" cy="1400810"/>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l">
              <a:lnSpc>
                <a:spcPct val="120000"/>
              </a:lnSpc>
            </a:pPr>
            <a:r>
              <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第五阶段：商业计划的撰写与修改</a:t>
            </a:r>
            <a:endPar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0500" y="763270"/>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二、创业计划书的撰写要求</a:t>
            </a:r>
            <a:endParaRPr lang="zh-CN" altLang="en-US" sz="2000">
              <a:latin typeface="黑体" panose="02010600030101010101" charset="-122"/>
              <a:ea typeface="黑体" panose="02010600030101010101" charset="-122"/>
            </a:endParaRPr>
          </a:p>
        </p:txBody>
      </p:sp>
      <p:sp>
        <p:nvSpPr>
          <p:cNvPr id="4" name="文本框 3"/>
          <p:cNvSpPr txBox="1"/>
          <p:nvPr/>
        </p:nvSpPr>
        <p:spPr>
          <a:xfrm>
            <a:off x="281940" y="1408430"/>
            <a:ext cx="5321935" cy="4661535"/>
          </a:xfrm>
          <a:prstGeom prst="rect">
            <a:avLst/>
          </a:prstGeom>
          <a:noFill/>
        </p:spPr>
        <p:txBody>
          <a:bodyPr wrap="square" rtlCol="0">
            <a:spAutoFit/>
          </a:bodyPr>
          <a:p>
            <a:pPr fontAlgn="auto">
              <a:lnSpc>
                <a:spcPct val="150000"/>
              </a:lnSpc>
            </a:pPr>
            <a:r>
              <a:rPr lang="zh-CN" altLang="en-US"/>
              <a:t>一份干净、整洁、清晰的计划书，既让人赏心悦目，又让人迫不及待地去翻开它。</a:t>
            </a:r>
            <a:endParaRPr lang="zh-CN" altLang="en-US"/>
          </a:p>
          <a:p>
            <a:pPr fontAlgn="auto">
              <a:lnSpc>
                <a:spcPct val="150000"/>
              </a:lnSpc>
            </a:pPr>
            <a:r>
              <a:rPr lang="zh-CN" altLang="en-US"/>
              <a:t>创业计划书应达到以下几点要求。</a:t>
            </a:r>
            <a:endParaRPr lang="zh-CN" altLang="en-US"/>
          </a:p>
          <a:p>
            <a:pPr fontAlgn="auto">
              <a:lnSpc>
                <a:spcPct val="150000"/>
              </a:lnSpc>
            </a:pPr>
            <a:r>
              <a:rPr lang="zh-CN" altLang="en-US"/>
              <a:t>（1）真实合理、论据充分、论证严谨。所有材料需真实可靠，充分典型，逻辑严谨。</a:t>
            </a:r>
            <a:endParaRPr lang="zh-CN" altLang="en-US"/>
          </a:p>
          <a:p>
            <a:pPr fontAlgn="auto">
              <a:lnSpc>
                <a:spcPct val="150000"/>
              </a:lnSpc>
            </a:pPr>
            <a:r>
              <a:rPr lang="zh-CN" altLang="en-US"/>
              <a:t>（2）内容完整、结构合理、条理清晰。创业计划书正文包括项目概述等多项内容。</a:t>
            </a:r>
            <a:endParaRPr lang="zh-CN" altLang="en-US"/>
          </a:p>
          <a:p>
            <a:pPr fontAlgn="auto">
              <a:lnSpc>
                <a:spcPct val="150000"/>
              </a:lnSpc>
            </a:pPr>
            <a:r>
              <a:rPr lang="zh-CN" altLang="en-US"/>
              <a:t>（3）主题明确、简明扼要、重点突出。</a:t>
            </a:r>
            <a:endParaRPr lang="zh-CN" altLang="en-US"/>
          </a:p>
          <a:p>
            <a:pPr fontAlgn="auto">
              <a:lnSpc>
                <a:spcPct val="150000"/>
              </a:lnSpc>
            </a:pPr>
            <a:r>
              <a:rPr lang="zh-CN" altLang="en-US"/>
              <a:t>（4）文字通畅、排版规范、装帧整齐。企业计划书要表述准确，通俗易懂，言能达</a:t>
            </a:r>
            <a:endParaRPr lang="zh-CN" altLang="en-US"/>
          </a:p>
          <a:p>
            <a:pPr fontAlgn="auto">
              <a:lnSpc>
                <a:spcPct val="150000"/>
              </a:lnSpc>
            </a:pPr>
            <a:r>
              <a:rPr lang="zh-CN" altLang="en-US"/>
              <a:t>意，谨防语病。</a:t>
            </a:r>
            <a:endParaRPr lang="zh-CN" altLang="en-US"/>
          </a:p>
        </p:txBody>
      </p:sp>
      <p:pic>
        <p:nvPicPr>
          <p:cNvPr id="117" name="图片 116"/>
          <p:cNvPicPr/>
          <p:nvPr/>
        </p:nvPicPr>
        <p:blipFill>
          <a:blip r:embed="rId1"/>
          <a:stretch>
            <a:fillRect/>
          </a:stretch>
        </p:blipFill>
        <p:spPr>
          <a:xfrm>
            <a:off x="6082030" y="1689735"/>
            <a:ext cx="4865370" cy="40982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6530" y="645795"/>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三、创业计划书的撰写技巧</a:t>
            </a:r>
            <a:endParaRPr lang="zh-CN" altLang="en-US" sz="2000">
              <a:latin typeface="黑体" panose="02010600030101010101" charset="-122"/>
              <a:ea typeface="黑体" panose="02010600030101010101" charset="-122"/>
            </a:endParaRPr>
          </a:p>
        </p:txBody>
      </p:sp>
      <p:sp>
        <p:nvSpPr>
          <p:cNvPr id="70" name="Freeform 160"/>
          <p:cNvSpPr/>
          <p:nvPr>
            <p:custDataLst>
              <p:tags r:id="rId1"/>
            </p:custDataLst>
          </p:nvPr>
        </p:nvSpPr>
        <p:spPr bwMode="auto">
          <a:xfrm>
            <a:off x="3765550" y="2413635"/>
            <a:ext cx="1490980" cy="2670810"/>
          </a:xfrm>
          <a:custGeom>
            <a:avLst/>
            <a:gdLst>
              <a:gd name="T0" fmla="*/ 683 w 684"/>
              <a:gd name="T1" fmla="*/ 779 h 1223"/>
              <a:gd name="T2" fmla="*/ 675 w 684"/>
              <a:gd name="T3" fmla="*/ 766 h 1223"/>
              <a:gd name="T4" fmla="*/ 624 w 684"/>
              <a:gd name="T5" fmla="*/ 639 h 1223"/>
              <a:gd name="T6" fmla="*/ 614 w 684"/>
              <a:gd name="T7" fmla="*/ 569 h 1223"/>
              <a:gd name="T8" fmla="*/ 619 w 684"/>
              <a:gd name="T9" fmla="*/ 471 h 1223"/>
              <a:gd name="T10" fmla="*/ 636 w 684"/>
              <a:gd name="T11" fmla="*/ 403 h 1223"/>
              <a:gd name="T12" fmla="*/ 649 w 684"/>
              <a:gd name="T13" fmla="*/ 275 h 1223"/>
              <a:gd name="T14" fmla="*/ 629 w 684"/>
              <a:gd name="T15" fmla="*/ 194 h 1223"/>
              <a:gd name="T16" fmla="*/ 388 w 684"/>
              <a:gd name="T17" fmla="*/ 4 h 1223"/>
              <a:gd name="T18" fmla="*/ 282 w 684"/>
              <a:gd name="T19" fmla="*/ 8 h 1223"/>
              <a:gd name="T20" fmla="*/ 55 w 684"/>
              <a:gd name="T21" fmla="*/ 208 h 1223"/>
              <a:gd name="T22" fmla="*/ 18 w 684"/>
              <a:gd name="T23" fmla="*/ 349 h 1223"/>
              <a:gd name="T24" fmla="*/ 5 w 684"/>
              <a:gd name="T25" fmla="*/ 447 h 1223"/>
              <a:gd name="T26" fmla="*/ 0 w 684"/>
              <a:gd name="T27" fmla="*/ 542 h 1223"/>
              <a:gd name="T28" fmla="*/ 2 w 684"/>
              <a:gd name="T29" fmla="*/ 590 h 1223"/>
              <a:gd name="T30" fmla="*/ 25 w 684"/>
              <a:gd name="T31" fmla="*/ 770 h 1223"/>
              <a:gd name="T32" fmla="*/ 206 w 684"/>
              <a:gd name="T33" fmla="*/ 1166 h 1223"/>
              <a:gd name="T34" fmla="*/ 252 w 684"/>
              <a:gd name="T35" fmla="*/ 1223 h 1223"/>
              <a:gd name="T36" fmla="*/ 256 w 684"/>
              <a:gd name="T37" fmla="*/ 1223 h 1223"/>
              <a:gd name="T38" fmla="*/ 257 w 684"/>
              <a:gd name="T39" fmla="*/ 1221 h 1223"/>
              <a:gd name="T40" fmla="*/ 251 w 684"/>
              <a:gd name="T41" fmla="*/ 1164 h 1223"/>
              <a:gd name="T42" fmla="*/ 257 w 684"/>
              <a:gd name="T43" fmla="*/ 1072 h 1223"/>
              <a:gd name="T44" fmla="*/ 365 w 684"/>
              <a:gd name="T45" fmla="*/ 877 h 1223"/>
              <a:gd name="T46" fmla="*/ 571 w 684"/>
              <a:gd name="T47" fmla="*/ 782 h 1223"/>
              <a:gd name="T48" fmla="*/ 675 w 684"/>
              <a:gd name="T49" fmla="*/ 785 h 1223"/>
              <a:gd name="T50" fmla="*/ 680 w 684"/>
              <a:gd name="T51" fmla="*/ 785 h 1223"/>
              <a:gd name="T52" fmla="*/ 683 w 684"/>
              <a:gd name="T53" fmla="*/ 77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4" h="1223">
                <a:moveTo>
                  <a:pt x="683" y="779"/>
                </a:moveTo>
                <a:cubicBezTo>
                  <a:pt x="680" y="775"/>
                  <a:pt x="678" y="770"/>
                  <a:pt x="675" y="766"/>
                </a:cubicBezTo>
                <a:cubicBezTo>
                  <a:pt x="652" y="726"/>
                  <a:pt x="635" y="684"/>
                  <a:pt x="624" y="639"/>
                </a:cubicBezTo>
                <a:cubicBezTo>
                  <a:pt x="619" y="616"/>
                  <a:pt x="617" y="592"/>
                  <a:pt x="614" y="569"/>
                </a:cubicBezTo>
                <a:cubicBezTo>
                  <a:pt x="611" y="536"/>
                  <a:pt x="615" y="503"/>
                  <a:pt x="619" y="471"/>
                </a:cubicBezTo>
                <a:cubicBezTo>
                  <a:pt x="622" y="448"/>
                  <a:pt x="629" y="425"/>
                  <a:pt x="636" y="403"/>
                </a:cubicBezTo>
                <a:cubicBezTo>
                  <a:pt x="649" y="361"/>
                  <a:pt x="654" y="319"/>
                  <a:pt x="649" y="275"/>
                </a:cubicBezTo>
                <a:cubicBezTo>
                  <a:pt x="646" y="247"/>
                  <a:pt x="639" y="220"/>
                  <a:pt x="629" y="194"/>
                </a:cubicBezTo>
                <a:cubicBezTo>
                  <a:pt x="591" y="97"/>
                  <a:pt x="499" y="20"/>
                  <a:pt x="388" y="4"/>
                </a:cubicBezTo>
                <a:cubicBezTo>
                  <a:pt x="352" y="0"/>
                  <a:pt x="317" y="0"/>
                  <a:pt x="282" y="8"/>
                </a:cubicBezTo>
                <a:cubicBezTo>
                  <a:pt x="171" y="32"/>
                  <a:pt x="88" y="110"/>
                  <a:pt x="55" y="208"/>
                </a:cubicBezTo>
                <a:cubicBezTo>
                  <a:pt x="39" y="254"/>
                  <a:pt x="27" y="301"/>
                  <a:pt x="18" y="349"/>
                </a:cubicBezTo>
                <a:cubicBezTo>
                  <a:pt x="12" y="381"/>
                  <a:pt x="9" y="414"/>
                  <a:pt x="5" y="447"/>
                </a:cubicBezTo>
                <a:cubicBezTo>
                  <a:pt x="1" y="480"/>
                  <a:pt x="2" y="513"/>
                  <a:pt x="0" y="542"/>
                </a:cubicBezTo>
                <a:cubicBezTo>
                  <a:pt x="1" y="560"/>
                  <a:pt x="1" y="575"/>
                  <a:pt x="2" y="590"/>
                </a:cubicBezTo>
                <a:cubicBezTo>
                  <a:pt x="4" y="650"/>
                  <a:pt x="12" y="710"/>
                  <a:pt x="25" y="770"/>
                </a:cubicBezTo>
                <a:cubicBezTo>
                  <a:pt x="58" y="914"/>
                  <a:pt x="118" y="1047"/>
                  <a:pt x="206" y="1166"/>
                </a:cubicBezTo>
                <a:cubicBezTo>
                  <a:pt x="221" y="1185"/>
                  <a:pt x="237" y="1204"/>
                  <a:pt x="252" y="1223"/>
                </a:cubicBezTo>
                <a:cubicBezTo>
                  <a:pt x="253" y="1223"/>
                  <a:pt x="255" y="1223"/>
                  <a:pt x="256" y="1223"/>
                </a:cubicBezTo>
                <a:cubicBezTo>
                  <a:pt x="257" y="1223"/>
                  <a:pt x="257" y="1222"/>
                  <a:pt x="257" y="1221"/>
                </a:cubicBezTo>
                <a:cubicBezTo>
                  <a:pt x="254" y="1202"/>
                  <a:pt x="252" y="1183"/>
                  <a:pt x="251" y="1164"/>
                </a:cubicBezTo>
                <a:cubicBezTo>
                  <a:pt x="248" y="1133"/>
                  <a:pt x="251" y="1102"/>
                  <a:pt x="257" y="1072"/>
                </a:cubicBezTo>
                <a:cubicBezTo>
                  <a:pt x="272" y="995"/>
                  <a:pt x="309" y="931"/>
                  <a:pt x="365" y="877"/>
                </a:cubicBezTo>
                <a:cubicBezTo>
                  <a:pt x="423" y="823"/>
                  <a:pt x="493" y="792"/>
                  <a:pt x="571" y="782"/>
                </a:cubicBezTo>
                <a:cubicBezTo>
                  <a:pt x="606" y="778"/>
                  <a:pt x="640" y="778"/>
                  <a:pt x="675" y="785"/>
                </a:cubicBezTo>
                <a:cubicBezTo>
                  <a:pt x="676" y="786"/>
                  <a:pt x="678" y="785"/>
                  <a:pt x="680" y="785"/>
                </a:cubicBezTo>
                <a:cubicBezTo>
                  <a:pt x="682" y="785"/>
                  <a:pt x="684" y="781"/>
                  <a:pt x="683" y="779"/>
                </a:cubicBezTo>
                <a:close/>
              </a:path>
            </a:pathLst>
          </a:custGeom>
          <a:solidFill>
            <a:srgbClr val="9BBB59"/>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3" name="Freeform 161"/>
          <p:cNvSpPr/>
          <p:nvPr>
            <p:custDataLst>
              <p:tags r:id="rId2"/>
            </p:custDataLst>
          </p:nvPr>
        </p:nvSpPr>
        <p:spPr bwMode="auto">
          <a:xfrm>
            <a:off x="4397375" y="4218940"/>
            <a:ext cx="2529840" cy="1676400"/>
          </a:xfrm>
          <a:custGeom>
            <a:avLst/>
            <a:gdLst>
              <a:gd name="T0" fmla="*/ 870 w 1160"/>
              <a:gd name="T1" fmla="*/ 132 h 768"/>
              <a:gd name="T2" fmla="*/ 854 w 1160"/>
              <a:gd name="T3" fmla="*/ 135 h 768"/>
              <a:gd name="T4" fmla="*/ 718 w 1160"/>
              <a:gd name="T5" fmla="*/ 144 h 768"/>
              <a:gd name="T6" fmla="*/ 649 w 1160"/>
              <a:gd name="T7" fmla="*/ 132 h 768"/>
              <a:gd name="T8" fmla="*/ 557 w 1160"/>
              <a:gd name="T9" fmla="*/ 97 h 768"/>
              <a:gd name="T10" fmla="*/ 497 w 1160"/>
              <a:gd name="T11" fmla="*/ 60 h 768"/>
              <a:gd name="T12" fmla="*/ 379 w 1160"/>
              <a:gd name="T13" fmla="*/ 8 h 768"/>
              <a:gd name="T14" fmla="*/ 297 w 1160"/>
              <a:gd name="T15" fmla="*/ 2 h 768"/>
              <a:gd name="T16" fmla="*/ 41 w 1160"/>
              <a:gd name="T17" fmla="*/ 173 h 768"/>
              <a:gd name="T18" fmla="*/ 12 w 1160"/>
              <a:gd name="T19" fmla="*/ 275 h 768"/>
              <a:gd name="T20" fmla="*/ 133 w 1160"/>
              <a:gd name="T21" fmla="*/ 553 h 768"/>
              <a:gd name="T22" fmla="*/ 255 w 1160"/>
              <a:gd name="T23" fmla="*/ 631 h 768"/>
              <a:gd name="T24" fmla="*/ 344 w 1160"/>
              <a:gd name="T25" fmla="*/ 674 h 768"/>
              <a:gd name="T26" fmla="*/ 433 w 1160"/>
              <a:gd name="T27" fmla="*/ 708 h 768"/>
              <a:gd name="T28" fmla="*/ 479 w 1160"/>
              <a:gd name="T29" fmla="*/ 721 h 768"/>
              <a:gd name="T30" fmla="*/ 657 w 1160"/>
              <a:gd name="T31" fmla="*/ 754 h 768"/>
              <a:gd name="T32" fmla="*/ 1090 w 1160"/>
              <a:gd name="T33" fmla="*/ 704 h 768"/>
              <a:gd name="T34" fmla="*/ 1158 w 1160"/>
              <a:gd name="T35" fmla="*/ 678 h 768"/>
              <a:gd name="T36" fmla="*/ 1160 w 1160"/>
              <a:gd name="T37" fmla="*/ 674 h 768"/>
              <a:gd name="T38" fmla="*/ 1158 w 1160"/>
              <a:gd name="T39" fmla="*/ 673 h 768"/>
              <a:gd name="T40" fmla="*/ 1102 w 1160"/>
              <a:gd name="T41" fmla="*/ 662 h 768"/>
              <a:gd name="T42" fmla="*/ 1016 w 1160"/>
              <a:gd name="T43" fmla="*/ 627 h 768"/>
              <a:gd name="T44" fmla="*/ 865 w 1160"/>
              <a:gd name="T45" fmla="*/ 464 h 768"/>
              <a:gd name="T46" fmla="*/ 838 w 1160"/>
              <a:gd name="T47" fmla="*/ 239 h 768"/>
              <a:gd name="T48" fmla="*/ 873 w 1160"/>
              <a:gd name="T49" fmla="*/ 141 h 768"/>
              <a:gd name="T50" fmla="*/ 874 w 1160"/>
              <a:gd name="T51" fmla="*/ 136 h 768"/>
              <a:gd name="T52" fmla="*/ 870 w 1160"/>
              <a:gd name="T53" fmla="*/ 13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0" h="768">
                <a:moveTo>
                  <a:pt x="870" y="132"/>
                </a:moveTo>
                <a:cubicBezTo>
                  <a:pt x="864" y="133"/>
                  <a:pt x="859" y="133"/>
                  <a:pt x="854" y="135"/>
                </a:cubicBezTo>
                <a:cubicBezTo>
                  <a:pt x="809" y="145"/>
                  <a:pt x="764" y="148"/>
                  <a:pt x="718" y="144"/>
                </a:cubicBezTo>
                <a:cubicBezTo>
                  <a:pt x="694" y="142"/>
                  <a:pt x="671" y="136"/>
                  <a:pt x="649" y="132"/>
                </a:cubicBezTo>
                <a:cubicBezTo>
                  <a:pt x="616" y="125"/>
                  <a:pt x="586" y="111"/>
                  <a:pt x="557" y="97"/>
                </a:cubicBezTo>
                <a:cubicBezTo>
                  <a:pt x="535" y="87"/>
                  <a:pt x="516" y="74"/>
                  <a:pt x="497" y="60"/>
                </a:cubicBezTo>
                <a:cubicBezTo>
                  <a:pt x="461" y="35"/>
                  <a:pt x="423" y="16"/>
                  <a:pt x="379" y="8"/>
                </a:cubicBezTo>
                <a:cubicBezTo>
                  <a:pt x="352" y="3"/>
                  <a:pt x="324" y="0"/>
                  <a:pt x="297" y="2"/>
                </a:cubicBezTo>
                <a:cubicBezTo>
                  <a:pt x="192" y="8"/>
                  <a:pt x="91" y="72"/>
                  <a:pt x="41" y="173"/>
                </a:cubicBezTo>
                <a:cubicBezTo>
                  <a:pt x="26" y="206"/>
                  <a:pt x="16" y="239"/>
                  <a:pt x="12" y="275"/>
                </a:cubicBezTo>
                <a:cubicBezTo>
                  <a:pt x="0" y="387"/>
                  <a:pt x="49" y="490"/>
                  <a:pt x="133" y="553"/>
                </a:cubicBezTo>
                <a:cubicBezTo>
                  <a:pt x="171" y="582"/>
                  <a:pt x="212" y="608"/>
                  <a:pt x="255" y="631"/>
                </a:cubicBezTo>
                <a:cubicBezTo>
                  <a:pt x="284" y="646"/>
                  <a:pt x="314" y="660"/>
                  <a:pt x="344" y="674"/>
                </a:cubicBezTo>
                <a:cubicBezTo>
                  <a:pt x="374" y="687"/>
                  <a:pt x="405" y="697"/>
                  <a:pt x="433" y="708"/>
                </a:cubicBezTo>
                <a:cubicBezTo>
                  <a:pt x="450" y="713"/>
                  <a:pt x="464" y="716"/>
                  <a:pt x="479" y="721"/>
                </a:cubicBezTo>
                <a:cubicBezTo>
                  <a:pt x="537" y="738"/>
                  <a:pt x="597" y="748"/>
                  <a:pt x="657" y="754"/>
                </a:cubicBezTo>
                <a:cubicBezTo>
                  <a:pt x="805" y="768"/>
                  <a:pt x="949" y="751"/>
                  <a:pt x="1090" y="704"/>
                </a:cubicBezTo>
                <a:cubicBezTo>
                  <a:pt x="1113" y="697"/>
                  <a:pt x="1135" y="687"/>
                  <a:pt x="1158" y="678"/>
                </a:cubicBezTo>
                <a:cubicBezTo>
                  <a:pt x="1159" y="678"/>
                  <a:pt x="1160" y="676"/>
                  <a:pt x="1160" y="674"/>
                </a:cubicBezTo>
                <a:cubicBezTo>
                  <a:pt x="1160" y="674"/>
                  <a:pt x="1159" y="673"/>
                  <a:pt x="1158" y="673"/>
                </a:cubicBezTo>
                <a:cubicBezTo>
                  <a:pt x="1139" y="670"/>
                  <a:pt x="1121" y="666"/>
                  <a:pt x="1102" y="662"/>
                </a:cubicBezTo>
                <a:cubicBezTo>
                  <a:pt x="1072" y="655"/>
                  <a:pt x="1043" y="642"/>
                  <a:pt x="1016" y="627"/>
                </a:cubicBezTo>
                <a:cubicBezTo>
                  <a:pt x="948" y="589"/>
                  <a:pt x="898" y="534"/>
                  <a:pt x="865" y="464"/>
                </a:cubicBezTo>
                <a:cubicBezTo>
                  <a:pt x="831" y="392"/>
                  <a:pt x="822" y="316"/>
                  <a:pt x="838" y="239"/>
                </a:cubicBezTo>
                <a:cubicBezTo>
                  <a:pt x="845" y="205"/>
                  <a:pt x="855" y="172"/>
                  <a:pt x="873" y="141"/>
                </a:cubicBezTo>
                <a:cubicBezTo>
                  <a:pt x="873" y="140"/>
                  <a:pt x="874" y="138"/>
                  <a:pt x="874" y="136"/>
                </a:cubicBezTo>
                <a:cubicBezTo>
                  <a:pt x="875" y="134"/>
                  <a:pt x="872" y="131"/>
                  <a:pt x="870" y="132"/>
                </a:cubicBezTo>
                <a:close/>
              </a:path>
            </a:pathLst>
          </a:custGeom>
          <a:solidFill>
            <a:srgbClr val="69A35B"/>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4" name="Freeform 162"/>
          <p:cNvSpPr/>
          <p:nvPr>
            <p:custDataLst>
              <p:tags r:id="rId3"/>
            </p:custDataLst>
          </p:nvPr>
        </p:nvSpPr>
        <p:spPr bwMode="auto">
          <a:xfrm>
            <a:off x="6285865" y="3390900"/>
            <a:ext cx="2054860" cy="2218055"/>
          </a:xfrm>
          <a:custGeom>
            <a:avLst/>
            <a:gdLst>
              <a:gd name="T0" fmla="*/ 326 w 941"/>
              <a:gd name="T1" fmla="*/ 109 h 1015"/>
              <a:gd name="T2" fmla="*/ 325 w 941"/>
              <a:gd name="T3" fmla="*/ 124 h 1015"/>
              <a:gd name="T4" fmla="*/ 291 w 941"/>
              <a:gd name="T5" fmla="*/ 257 h 1015"/>
              <a:gd name="T6" fmla="*/ 258 w 941"/>
              <a:gd name="T7" fmla="*/ 319 h 1015"/>
              <a:gd name="T8" fmla="*/ 197 w 941"/>
              <a:gd name="T9" fmla="*/ 396 h 1015"/>
              <a:gd name="T10" fmla="*/ 143 w 941"/>
              <a:gd name="T11" fmla="*/ 441 h 1015"/>
              <a:gd name="T12" fmla="*/ 57 w 941"/>
              <a:gd name="T13" fmla="*/ 537 h 1015"/>
              <a:gd name="T14" fmla="*/ 26 w 941"/>
              <a:gd name="T15" fmla="*/ 614 h 1015"/>
              <a:gd name="T16" fmla="*/ 110 w 941"/>
              <a:gd name="T17" fmla="*/ 909 h 1015"/>
              <a:gd name="T18" fmla="*/ 198 w 941"/>
              <a:gd name="T19" fmla="*/ 969 h 1015"/>
              <a:gd name="T20" fmla="*/ 499 w 941"/>
              <a:gd name="T21" fmla="*/ 940 h 1015"/>
              <a:gd name="T22" fmla="*/ 611 w 941"/>
              <a:gd name="T23" fmla="*/ 848 h 1015"/>
              <a:gd name="T24" fmla="*/ 679 w 941"/>
              <a:gd name="T25" fmla="*/ 776 h 1015"/>
              <a:gd name="T26" fmla="*/ 740 w 941"/>
              <a:gd name="T27" fmla="*/ 702 h 1015"/>
              <a:gd name="T28" fmla="*/ 766 w 941"/>
              <a:gd name="T29" fmla="*/ 663 h 1015"/>
              <a:gd name="T30" fmla="*/ 853 w 941"/>
              <a:gd name="T31" fmla="*/ 503 h 1015"/>
              <a:gd name="T32" fmla="*/ 939 w 941"/>
              <a:gd name="T33" fmla="*/ 76 h 1015"/>
              <a:gd name="T34" fmla="*/ 936 w 941"/>
              <a:gd name="T35" fmla="*/ 4 h 1015"/>
              <a:gd name="T36" fmla="*/ 932 w 941"/>
              <a:gd name="T37" fmla="*/ 0 h 1015"/>
              <a:gd name="T38" fmla="*/ 930 w 941"/>
              <a:gd name="T39" fmla="*/ 2 h 1015"/>
              <a:gd name="T40" fmla="*/ 903 w 941"/>
              <a:gd name="T41" fmla="*/ 51 h 1015"/>
              <a:gd name="T42" fmla="*/ 843 w 941"/>
              <a:gd name="T43" fmla="*/ 123 h 1015"/>
              <a:gd name="T44" fmla="*/ 641 w 941"/>
              <a:gd name="T45" fmla="*/ 216 h 1015"/>
              <a:gd name="T46" fmla="*/ 418 w 941"/>
              <a:gd name="T47" fmla="*/ 172 h 1015"/>
              <a:gd name="T48" fmla="*/ 336 w 941"/>
              <a:gd name="T49" fmla="*/ 109 h 1015"/>
              <a:gd name="T50" fmla="*/ 332 w 941"/>
              <a:gd name="T51" fmla="*/ 106 h 1015"/>
              <a:gd name="T52" fmla="*/ 326 w 941"/>
              <a:gd name="T53" fmla="*/ 109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1015">
                <a:moveTo>
                  <a:pt x="326" y="109"/>
                </a:moveTo>
                <a:cubicBezTo>
                  <a:pt x="326" y="114"/>
                  <a:pt x="325" y="119"/>
                  <a:pt x="325" y="124"/>
                </a:cubicBezTo>
                <a:cubicBezTo>
                  <a:pt x="320" y="170"/>
                  <a:pt x="309" y="215"/>
                  <a:pt x="291" y="257"/>
                </a:cubicBezTo>
                <a:cubicBezTo>
                  <a:pt x="282" y="279"/>
                  <a:pt x="270" y="299"/>
                  <a:pt x="258" y="319"/>
                </a:cubicBezTo>
                <a:cubicBezTo>
                  <a:pt x="242" y="348"/>
                  <a:pt x="219" y="372"/>
                  <a:pt x="197" y="396"/>
                </a:cubicBezTo>
                <a:cubicBezTo>
                  <a:pt x="181" y="413"/>
                  <a:pt x="162" y="427"/>
                  <a:pt x="143" y="441"/>
                </a:cubicBezTo>
                <a:cubicBezTo>
                  <a:pt x="108" y="467"/>
                  <a:pt x="79" y="498"/>
                  <a:pt x="57" y="537"/>
                </a:cubicBezTo>
                <a:cubicBezTo>
                  <a:pt x="44" y="561"/>
                  <a:pt x="33" y="587"/>
                  <a:pt x="26" y="614"/>
                </a:cubicBezTo>
                <a:cubicBezTo>
                  <a:pt x="0" y="715"/>
                  <a:pt x="29" y="831"/>
                  <a:pt x="110" y="909"/>
                </a:cubicBezTo>
                <a:cubicBezTo>
                  <a:pt x="136" y="934"/>
                  <a:pt x="165" y="954"/>
                  <a:pt x="198" y="969"/>
                </a:cubicBezTo>
                <a:cubicBezTo>
                  <a:pt x="301" y="1015"/>
                  <a:pt x="414" y="1000"/>
                  <a:pt x="499" y="940"/>
                </a:cubicBezTo>
                <a:cubicBezTo>
                  <a:pt x="539" y="912"/>
                  <a:pt x="576" y="881"/>
                  <a:pt x="611" y="848"/>
                </a:cubicBezTo>
                <a:cubicBezTo>
                  <a:pt x="635" y="825"/>
                  <a:pt x="657" y="801"/>
                  <a:pt x="679" y="776"/>
                </a:cubicBezTo>
                <a:cubicBezTo>
                  <a:pt x="702" y="752"/>
                  <a:pt x="721" y="725"/>
                  <a:pt x="740" y="702"/>
                </a:cubicBezTo>
                <a:cubicBezTo>
                  <a:pt x="750" y="687"/>
                  <a:pt x="758" y="675"/>
                  <a:pt x="766" y="663"/>
                </a:cubicBezTo>
                <a:cubicBezTo>
                  <a:pt x="800" y="613"/>
                  <a:pt x="829" y="559"/>
                  <a:pt x="853" y="503"/>
                </a:cubicBezTo>
                <a:cubicBezTo>
                  <a:pt x="911" y="367"/>
                  <a:pt x="941" y="225"/>
                  <a:pt x="939" y="76"/>
                </a:cubicBezTo>
                <a:cubicBezTo>
                  <a:pt x="939" y="52"/>
                  <a:pt x="937" y="28"/>
                  <a:pt x="936" y="4"/>
                </a:cubicBezTo>
                <a:cubicBezTo>
                  <a:pt x="936" y="2"/>
                  <a:pt x="934" y="1"/>
                  <a:pt x="932" y="0"/>
                </a:cubicBezTo>
                <a:cubicBezTo>
                  <a:pt x="932" y="0"/>
                  <a:pt x="931" y="1"/>
                  <a:pt x="930" y="2"/>
                </a:cubicBezTo>
                <a:cubicBezTo>
                  <a:pt x="922" y="19"/>
                  <a:pt x="912" y="35"/>
                  <a:pt x="903" y="51"/>
                </a:cubicBezTo>
                <a:cubicBezTo>
                  <a:pt x="886" y="78"/>
                  <a:pt x="866" y="102"/>
                  <a:pt x="843" y="123"/>
                </a:cubicBezTo>
                <a:cubicBezTo>
                  <a:pt x="786" y="176"/>
                  <a:pt x="718" y="206"/>
                  <a:pt x="641" y="216"/>
                </a:cubicBezTo>
                <a:cubicBezTo>
                  <a:pt x="562" y="226"/>
                  <a:pt x="488" y="211"/>
                  <a:pt x="418" y="172"/>
                </a:cubicBezTo>
                <a:cubicBezTo>
                  <a:pt x="388" y="155"/>
                  <a:pt x="360" y="135"/>
                  <a:pt x="336" y="109"/>
                </a:cubicBezTo>
                <a:cubicBezTo>
                  <a:pt x="335" y="108"/>
                  <a:pt x="334" y="107"/>
                  <a:pt x="332" y="106"/>
                </a:cubicBezTo>
                <a:cubicBezTo>
                  <a:pt x="331" y="105"/>
                  <a:pt x="327" y="107"/>
                  <a:pt x="326" y="109"/>
                </a:cubicBezTo>
                <a:close/>
              </a:path>
            </a:pathLst>
          </a:custGeom>
          <a:solidFill>
            <a:srgbClr val="1AA3AA"/>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5" name="Freeform 163"/>
          <p:cNvSpPr/>
          <p:nvPr>
            <p:custDataLst>
              <p:tags r:id="rId4"/>
            </p:custDataLst>
          </p:nvPr>
        </p:nvSpPr>
        <p:spPr bwMode="auto">
          <a:xfrm>
            <a:off x="6400800" y="1381760"/>
            <a:ext cx="1913890" cy="2440940"/>
          </a:xfrm>
          <a:custGeom>
            <a:avLst/>
            <a:gdLst>
              <a:gd name="T0" fmla="*/ 2 w 877"/>
              <a:gd name="T1" fmla="*/ 612 h 1118"/>
              <a:gd name="T2" fmla="*/ 16 w 877"/>
              <a:gd name="T3" fmla="*/ 619 h 1118"/>
              <a:gd name="T4" fmla="*/ 132 w 877"/>
              <a:gd name="T5" fmla="*/ 692 h 1118"/>
              <a:gd name="T6" fmla="*/ 181 w 877"/>
              <a:gd name="T7" fmla="*/ 742 h 1118"/>
              <a:gd name="T8" fmla="*/ 235 w 877"/>
              <a:gd name="T9" fmla="*/ 824 h 1118"/>
              <a:gd name="T10" fmla="*/ 262 w 877"/>
              <a:gd name="T11" fmla="*/ 889 h 1118"/>
              <a:gd name="T12" fmla="*/ 326 w 877"/>
              <a:gd name="T13" fmla="*/ 1000 h 1118"/>
              <a:gd name="T14" fmla="*/ 390 w 877"/>
              <a:gd name="T15" fmla="*/ 1054 h 1118"/>
              <a:gd name="T16" fmla="*/ 697 w 877"/>
              <a:gd name="T17" fmla="*/ 1065 h 1118"/>
              <a:gd name="T18" fmla="*/ 780 w 877"/>
              <a:gd name="T19" fmla="*/ 1000 h 1118"/>
              <a:gd name="T20" fmla="*/ 846 w 877"/>
              <a:gd name="T21" fmla="*/ 705 h 1118"/>
              <a:gd name="T22" fmla="*/ 793 w 877"/>
              <a:gd name="T23" fmla="*/ 569 h 1118"/>
              <a:gd name="T24" fmla="*/ 746 w 877"/>
              <a:gd name="T25" fmla="*/ 483 h 1118"/>
              <a:gd name="T26" fmla="*/ 694 w 877"/>
              <a:gd name="T27" fmla="*/ 402 h 1118"/>
              <a:gd name="T28" fmla="*/ 665 w 877"/>
              <a:gd name="T29" fmla="*/ 365 h 1118"/>
              <a:gd name="T30" fmla="*/ 540 w 877"/>
              <a:gd name="T31" fmla="*/ 234 h 1118"/>
              <a:gd name="T32" fmla="*/ 161 w 877"/>
              <a:gd name="T33" fmla="*/ 19 h 1118"/>
              <a:gd name="T34" fmla="*/ 90 w 877"/>
              <a:gd name="T35" fmla="*/ 0 h 1118"/>
              <a:gd name="T36" fmla="*/ 86 w 877"/>
              <a:gd name="T37" fmla="*/ 2 h 1118"/>
              <a:gd name="T38" fmla="*/ 87 w 877"/>
              <a:gd name="T39" fmla="*/ 5 h 1118"/>
              <a:gd name="T40" fmla="*/ 126 w 877"/>
              <a:gd name="T41" fmla="*/ 46 h 1118"/>
              <a:gd name="T42" fmla="*/ 175 w 877"/>
              <a:gd name="T43" fmla="*/ 125 h 1118"/>
              <a:gd name="T44" fmla="*/ 202 w 877"/>
              <a:gd name="T45" fmla="*/ 346 h 1118"/>
              <a:gd name="T46" fmla="*/ 91 w 877"/>
              <a:gd name="T47" fmla="*/ 544 h 1118"/>
              <a:gd name="T48" fmla="*/ 5 w 877"/>
              <a:gd name="T49" fmla="*/ 603 h 1118"/>
              <a:gd name="T50" fmla="*/ 1 w 877"/>
              <a:gd name="T51" fmla="*/ 606 h 1118"/>
              <a:gd name="T52" fmla="*/ 2 w 877"/>
              <a:gd name="T53" fmla="*/ 612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7" h="1118">
                <a:moveTo>
                  <a:pt x="2" y="612"/>
                </a:moveTo>
                <a:cubicBezTo>
                  <a:pt x="7" y="614"/>
                  <a:pt x="12" y="617"/>
                  <a:pt x="16" y="619"/>
                </a:cubicBezTo>
                <a:cubicBezTo>
                  <a:pt x="59" y="637"/>
                  <a:pt x="98" y="661"/>
                  <a:pt x="132" y="692"/>
                </a:cubicBezTo>
                <a:cubicBezTo>
                  <a:pt x="150" y="707"/>
                  <a:pt x="165" y="725"/>
                  <a:pt x="181" y="742"/>
                </a:cubicBezTo>
                <a:cubicBezTo>
                  <a:pt x="204" y="766"/>
                  <a:pt x="219" y="795"/>
                  <a:pt x="235" y="824"/>
                </a:cubicBezTo>
                <a:cubicBezTo>
                  <a:pt x="246" y="845"/>
                  <a:pt x="254" y="867"/>
                  <a:pt x="262" y="889"/>
                </a:cubicBezTo>
                <a:cubicBezTo>
                  <a:pt x="276" y="930"/>
                  <a:pt x="296" y="968"/>
                  <a:pt x="326" y="1000"/>
                </a:cubicBezTo>
                <a:cubicBezTo>
                  <a:pt x="345" y="1021"/>
                  <a:pt x="366" y="1039"/>
                  <a:pt x="390" y="1054"/>
                </a:cubicBezTo>
                <a:cubicBezTo>
                  <a:pt x="478" y="1110"/>
                  <a:pt x="597" y="1118"/>
                  <a:pt x="697" y="1065"/>
                </a:cubicBezTo>
                <a:cubicBezTo>
                  <a:pt x="729" y="1048"/>
                  <a:pt x="756" y="1027"/>
                  <a:pt x="780" y="1000"/>
                </a:cubicBezTo>
                <a:cubicBezTo>
                  <a:pt x="856" y="916"/>
                  <a:pt x="877" y="804"/>
                  <a:pt x="846" y="705"/>
                </a:cubicBezTo>
                <a:cubicBezTo>
                  <a:pt x="832" y="658"/>
                  <a:pt x="814" y="613"/>
                  <a:pt x="793" y="569"/>
                </a:cubicBezTo>
                <a:cubicBezTo>
                  <a:pt x="779" y="540"/>
                  <a:pt x="762" y="511"/>
                  <a:pt x="746" y="483"/>
                </a:cubicBezTo>
                <a:cubicBezTo>
                  <a:pt x="730" y="454"/>
                  <a:pt x="710" y="428"/>
                  <a:pt x="694" y="402"/>
                </a:cubicBezTo>
                <a:cubicBezTo>
                  <a:pt x="683" y="388"/>
                  <a:pt x="674" y="377"/>
                  <a:pt x="665" y="365"/>
                </a:cubicBezTo>
                <a:cubicBezTo>
                  <a:pt x="628" y="317"/>
                  <a:pt x="586" y="274"/>
                  <a:pt x="540" y="234"/>
                </a:cubicBezTo>
                <a:cubicBezTo>
                  <a:pt x="429" y="135"/>
                  <a:pt x="302" y="64"/>
                  <a:pt x="161" y="19"/>
                </a:cubicBezTo>
                <a:cubicBezTo>
                  <a:pt x="138" y="12"/>
                  <a:pt x="114" y="6"/>
                  <a:pt x="90" y="0"/>
                </a:cubicBezTo>
                <a:cubicBezTo>
                  <a:pt x="89" y="0"/>
                  <a:pt x="88" y="1"/>
                  <a:pt x="86" y="2"/>
                </a:cubicBezTo>
                <a:cubicBezTo>
                  <a:pt x="86" y="2"/>
                  <a:pt x="86" y="4"/>
                  <a:pt x="87" y="5"/>
                </a:cubicBezTo>
                <a:cubicBezTo>
                  <a:pt x="100" y="18"/>
                  <a:pt x="113" y="32"/>
                  <a:pt x="126" y="46"/>
                </a:cubicBezTo>
                <a:cubicBezTo>
                  <a:pt x="146" y="70"/>
                  <a:pt x="162" y="97"/>
                  <a:pt x="175" y="125"/>
                </a:cubicBezTo>
                <a:cubicBezTo>
                  <a:pt x="208" y="196"/>
                  <a:pt x="216" y="270"/>
                  <a:pt x="202" y="346"/>
                </a:cubicBezTo>
                <a:cubicBezTo>
                  <a:pt x="187" y="424"/>
                  <a:pt x="149" y="490"/>
                  <a:pt x="91" y="544"/>
                </a:cubicBezTo>
                <a:cubicBezTo>
                  <a:pt x="65" y="568"/>
                  <a:pt x="37" y="588"/>
                  <a:pt x="5" y="603"/>
                </a:cubicBezTo>
                <a:cubicBezTo>
                  <a:pt x="4" y="603"/>
                  <a:pt x="3" y="605"/>
                  <a:pt x="1" y="606"/>
                </a:cubicBezTo>
                <a:cubicBezTo>
                  <a:pt x="0" y="607"/>
                  <a:pt x="0" y="611"/>
                  <a:pt x="2" y="612"/>
                </a:cubicBezTo>
                <a:close/>
              </a:path>
            </a:pathLst>
          </a:custGeom>
          <a:solidFill>
            <a:srgbClr val="3498DB"/>
          </a:solidFill>
          <a:ln>
            <a:noFill/>
          </a:ln>
        </p:spPr>
        <p:txBody>
          <a:bodyPr vert="horz" wrap="square" lIns="91440" tIns="45720" rIns="91440" bIns="45720" numCol="1" anchor="t" anchorCtr="0" compatLnSpc="1">
            <a:noAutofit/>
          </a:bodyPr>
          <a:lstStyle/>
          <a:p>
            <a:pPr lvl="0" algn="l"/>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164"/>
          <p:cNvSpPr/>
          <p:nvPr>
            <p:custDataLst>
              <p:tags r:id="rId5"/>
            </p:custDataLst>
          </p:nvPr>
        </p:nvSpPr>
        <p:spPr bwMode="auto">
          <a:xfrm>
            <a:off x="4123055" y="1318895"/>
            <a:ext cx="2663190" cy="1691640"/>
          </a:xfrm>
          <a:custGeom>
            <a:avLst/>
            <a:gdLst>
              <a:gd name="T0" fmla="*/ 555 w 1221"/>
              <a:gd name="T1" fmla="*/ 775 h 776"/>
              <a:gd name="T2" fmla="*/ 566 w 1221"/>
              <a:gd name="T3" fmla="*/ 763 h 776"/>
              <a:gd name="T4" fmla="*/ 671 w 1221"/>
              <a:gd name="T5" fmla="*/ 675 h 776"/>
              <a:gd name="T6" fmla="*/ 734 w 1221"/>
              <a:gd name="T7" fmla="*/ 645 h 776"/>
              <a:gd name="T8" fmla="*/ 829 w 1221"/>
              <a:gd name="T9" fmla="*/ 619 h 776"/>
              <a:gd name="T10" fmla="*/ 899 w 1221"/>
              <a:gd name="T11" fmla="*/ 613 h 776"/>
              <a:gd name="T12" fmla="*/ 1025 w 1221"/>
              <a:gd name="T13" fmla="*/ 587 h 776"/>
              <a:gd name="T14" fmla="*/ 1095 w 1221"/>
              <a:gd name="T15" fmla="*/ 543 h 776"/>
              <a:gd name="T16" fmla="*/ 1201 w 1221"/>
              <a:gd name="T17" fmla="*/ 254 h 776"/>
              <a:gd name="T18" fmla="*/ 1165 w 1221"/>
              <a:gd name="T19" fmla="*/ 155 h 776"/>
              <a:gd name="T20" fmla="*/ 904 w 1221"/>
              <a:gd name="T21" fmla="*/ 1 h 776"/>
              <a:gd name="T22" fmla="*/ 759 w 1221"/>
              <a:gd name="T23" fmla="*/ 10 h 776"/>
              <a:gd name="T24" fmla="*/ 662 w 1221"/>
              <a:gd name="T25" fmla="*/ 27 h 776"/>
              <a:gd name="T26" fmla="*/ 570 w 1221"/>
              <a:gd name="T27" fmla="*/ 52 h 776"/>
              <a:gd name="T28" fmla="*/ 525 w 1221"/>
              <a:gd name="T29" fmla="*/ 68 h 776"/>
              <a:gd name="T30" fmla="*/ 361 w 1221"/>
              <a:gd name="T31" fmla="*/ 146 h 776"/>
              <a:gd name="T32" fmla="*/ 40 w 1221"/>
              <a:gd name="T33" fmla="*/ 441 h 776"/>
              <a:gd name="T34" fmla="*/ 1 w 1221"/>
              <a:gd name="T35" fmla="*/ 502 h 776"/>
              <a:gd name="T36" fmla="*/ 1 w 1221"/>
              <a:gd name="T37" fmla="*/ 506 h 776"/>
              <a:gd name="T38" fmla="*/ 4 w 1221"/>
              <a:gd name="T39" fmla="*/ 506 h 776"/>
              <a:gd name="T40" fmla="*/ 55 w 1221"/>
              <a:gd name="T41" fmla="*/ 483 h 776"/>
              <a:gd name="T42" fmla="*/ 146 w 1221"/>
              <a:gd name="T43" fmla="*/ 460 h 776"/>
              <a:gd name="T44" fmla="*/ 364 w 1221"/>
              <a:gd name="T45" fmla="*/ 503 h 776"/>
              <a:gd name="T46" fmla="*/ 518 w 1221"/>
              <a:gd name="T47" fmla="*/ 669 h 776"/>
              <a:gd name="T48" fmla="*/ 547 w 1221"/>
              <a:gd name="T49" fmla="*/ 769 h 776"/>
              <a:gd name="T50" fmla="*/ 549 w 1221"/>
              <a:gd name="T51" fmla="*/ 774 h 776"/>
              <a:gd name="T52" fmla="*/ 555 w 1221"/>
              <a:gd name="T53" fmla="*/ 775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1" h="776">
                <a:moveTo>
                  <a:pt x="555" y="775"/>
                </a:moveTo>
                <a:cubicBezTo>
                  <a:pt x="559" y="771"/>
                  <a:pt x="562" y="767"/>
                  <a:pt x="566" y="763"/>
                </a:cubicBezTo>
                <a:cubicBezTo>
                  <a:pt x="596" y="728"/>
                  <a:pt x="631" y="699"/>
                  <a:pt x="671" y="675"/>
                </a:cubicBezTo>
                <a:cubicBezTo>
                  <a:pt x="691" y="663"/>
                  <a:pt x="713" y="654"/>
                  <a:pt x="734" y="645"/>
                </a:cubicBezTo>
                <a:cubicBezTo>
                  <a:pt x="764" y="631"/>
                  <a:pt x="797" y="625"/>
                  <a:pt x="829" y="619"/>
                </a:cubicBezTo>
                <a:cubicBezTo>
                  <a:pt x="852" y="615"/>
                  <a:pt x="875" y="614"/>
                  <a:pt x="899" y="613"/>
                </a:cubicBezTo>
                <a:cubicBezTo>
                  <a:pt x="942" y="613"/>
                  <a:pt x="985" y="605"/>
                  <a:pt x="1025" y="587"/>
                </a:cubicBezTo>
                <a:cubicBezTo>
                  <a:pt x="1050" y="575"/>
                  <a:pt x="1074" y="561"/>
                  <a:pt x="1095" y="543"/>
                </a:cubicBezTo>
                <a:cubicBezTo>
                  <a:pt x="1176" y="476"/>
                  <a:pt x="1221" y="365"/>
                  <a:pt x="1201" y="254"/>
                </a:cubicBezTo>
                <a:cubicBezTo>
                  <a:pt x="1195" y="219"/>
                  <a:pt x="1183" y="186"/>
                  <a:pt x="1165" y="155"/>
                </a:cubicBezTo>
                <a:cubicBezTo>
                  <a:pt x="1108" y="57"/>
                  <a:pt x="1008" y="2"/>
                  <a:pt x="904" y="1"/>
                </a:cubicBezTo>
                <a:cubicBezTo>
                  <a:pt x="856" y="0"/>
                  <a:pt x="807" y="3"/>
                  <a:pt x="759" y="10"/>
                </a:cubicBezTo>
                <a:cubicBezTo>
                  <a:pt x="726" y="14"/>
                  <a:pt x="694" y="21"/>
                  <a:pt x="662" y="27"/>
                </a:cubicBezTo>
                <a:cubicBezTo>
                  <a:pt x="630" y="34"/>
                  <a:pt x="599" y="45"/>
                  <a:pt x="570" y="52"/>
                </a:cubicBezTo>
                <a:cubicBezTo>
                  <a:pt x="553" y="58"/>
                  <a:pt x="539" y="63"/>
                  <a:pt x="525" y="68"/>
                </a:cubicBezTo>
                <a:cubicBezTo>
                  <a:pt x="468" y="89"/>
                  <a:pt x="414" y="115"/>
                  <a:pt x="361" y="146"/>
                </a:cubicBezTo>
                <a:cubicBezTo>
                  <a:pt x="234" y="222"/>
                  <a:pt x="127" y="320"/>
                  <a:pt x="40" y="441"/>
                </a:cubicBezTo>
                <a:cubicBezTo>
                  <a:pt x="26" y="461"/>
                  <a:pt x="14" y="481"/>
                  <a:pt x="1" y="502"/>
                </a:cubicBezTo>
                <a:cubicBezTo>
                  <a:pt x="0" y="503"/>
                  <a:pt x="1" y="505"/>
                  <a:pt x="1" y="506"/>
                </a:cubicBezTo>
                <a:cubicBezTo>
                  <a:pt x="1" y="507"/>
                  <a:pt x="3" y="507"/>
                  <a:pt x="4" y="506"/>
                </a:cubicBezTo>
                <a:cubicBezTo>
                  <a:pt x="21" y="498"/>
                  <a:pt x="38" y="490"/>
                  <a:pt x="55" y="483"/>
                </a:cubicBezTo>
                <a:cubicBezTo>
                  <a:pt x="84" y="470"/>
                  <a:pt x="115" y="464"/>
                  <a:pt x="146" y="460"/>
                </a:cubicBezTo>
                <a:cubicBezTo>
                  <a:pt x="223" y="451"/>
                  <a:pt x="296" y="465"/>
                  <a:pt x="364" y="503"/>
                </a:cubicBezTo>
                <a:cubicBezTo>
                  <a:pt x="434" y="541"/>
                  <a:pt x="485" y="597"/>
                  <a:pt x="518" y="669"/>
                </a:cubicBezTo>
                <a:cubicBezTo>
                  <a:pt x="533" y="701"/>
                  <a:pt x="543" y="734"/>
                  <a:pt x="547" y="769"/>
                </a:cubicBezTo>
                <a:cubicBezTo>
                  <a:pt x="547" y="770"/>
                  <a:pt x="548" y="772"/>
                  <a:pt x="549" y="774"/>
                </a:cubicBezTo>
                <a:cubicBezTo>
                  <a:pt x="549" y="776"/>
                  <a:pt x="554" y="776"/>
                  <a:pt x="555" y="775"/>
                </a:cubicBezTo>
                <a:close/>
              </a:path>
            </a:pathLst>
          </a:custGeom>
          <a:solidFill>
            <a:srgbClr val="1F74AD"/>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54" name="Freeform 29"/>
          <p:cNvSpPr>
            <a:spLocks noChangeArrowheads="1"/>
          </p:cNvSpPr>
          <p:nvPr>
            <p:custDataLst>
              <p:tags r:id="rId6"/>
            </p:custDataLst>
          </p:nvPr>
        </p:nvSpPr>
        <p:spPr bwMode="auto">
          <a:xfrm>
            <a:off x="5680984" y="3159747"/>
            <a:ext cx="727003" cy="750080"/>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Oval 42"/>
          <p:cNvSpPr/>
          <p:nvPr>
            <p:custDataLst>
              <p:tags r:id="rId7"/>
            </p:custDataLst>
          </p:nvPr>
        </p:nvSpPr>
        <p:spPr>
          <a:xfrm>
            <a:off x="8797290" y="2058035"/>
            <a:ext cx="454025" cy="45402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Freeform 65"/>
          <p:cNvSpPr>
            <a:spLocks noChangeArrowheads="1"/>
          </p:cNvSpPr>
          <p:nvPr>
            <p:custDataLst>
              <p:tags r:id="rId8"/>
            </p:custDataLst>
          </p:nvPr>
        </p:nvSpPr>
        <p:spPr bwMode="auto">
          <a:xfrm>
            <a:off x="8910955" y="2172970"/>
            <a:ext cx="226695" cy="224790"/>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fontScale="550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Oval 45"/>
          <p:cNvSpPr/>
          <p:nvPr>
            <p:custDataLst>
              <p:tags r:id="rId9"/>
            </p:custDataLst>
          </p:nvPr>
        </p:nvSpPr>
        <p:spPr>
          <a:xfrm>
            <a:off x="8797290" y="3785235"/>
            <a:ext cx="454025" cy="4540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 name="Freeform 102"/>
          <p:cNvSpPr>
            <a:spLocks noChangeArrowheads="1"/>
          </p:cNvSpPr>
          <p:nvPr>
            <p:custDataLst>
              <p:tags r:id="rId10"/>
            </p:custDataLst>
          </p:nvPr>
        </p:nvSpPr>
        <p:spPr bwMode="auto">
          <a:xfrm>
            <a:off x="8891270" y="3891915"/>
            <a:ext cx="266700" cy="24003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TextBox 37"/>
          <p:cNvSpPr txBox="1"/>
          <p:nvPr>
            <p:custDataLst>
              <p:tags r:id="rId11"/>
            </p:custDataLst>
          </p:nvPr>
        </p:nvSpPr>
        <p:spPr>
          <a:xfrm flipH="1">
            <a:off x="9519920" y="2068830"/>
            <a:ext cx="2159000" cy="454025"/>
          </a:xfrm>
          <a:prstGeom prst="rect">
            <a:avLst/>
          </a:prstGeom>
          <a:noFill/>
        </p:spPr>
        <p:txBody>
          <a:bodyPr wrap="square" bIns="0" rtlCol="0" anchor="b"/>
          <a:lstStyle/>
          <a:p>
            <a:pPr>
              <a:lnSpc>
                <a:spcPct val="120000"/>
              </a:lnSpc>
              <a:defRPr/>
            </a:pPr>
            <a:r>
              <a:rPr lang="zh-CN" altLang="en-US" b="1" spc="300" dirty="0">
                <a:solidFill>
                  <a:srgbClr val="3498DB"/>
                </a:solidFill>
                <a:latin typeface="微软雅黑" panose="020B0503020204020204" pitchFamily="34" charset="-122"/>
                <a:ea typeface="微软雅黑" panose="020B0503020204020204" pitchFamily="34" charset="-122"/>
                <a:cs typeface="Lato Regular"/>
              </a:rPr>
              <a:t>（二）摘要技巧</a:t>
            </a:r>
            <a:endParaRPr lang="zh-CN" altLang="en-US" b="1" spc="300" dirty="0">
              <a:solidFill>
                <a:srgbClr val="3498DB"/>
              </a:solidFill>
              <a:latin typeface="微软雅黑" panose="020B0503020204020204" pitchFamily="34" charset="-122"/>
              <a:ea typeface="微软雅黑" panose="020B0503020204020204" pitchFamily="34" charset="-122"/>
              <a:cs typeface="Lato Regular"/>
            </a:endParaRPr>
          </a:p>
        </p:txBody>
      </p:sp>
      <p:sp>
        <p:nvSpPr>
          <p:cNvPr id="63" name="文本框 62"/>
          <p:cNvSpPr txBox="1"/>
          <p:nvPr>
            <p:custDataLst>
              <p:tags r:id="rId12"/>
            </p:custDataLst>
          </p:nvPr>
        </p:nvSpPr>
        <p:spPr>
          <a:xfrm>
            <a:off x="8727440" y="2630170"/>
            <a:ext cx="2898775" cy="905510"/>
          </a:xfrm>
          <a:prstGeom prst="rect">
            <a:avLst/>
          </a:prstGeom>
          <a:noFill/>
        </p:spPr>
        <p:txBody>
          <a:bodyPr wrap="square" tIns="0" rtlCol="0">
            <a:noAutofit/>
          </a:bodyPr>
          <a:lstStyle/>
          <a:p>
            <a:pPr>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它必须能让读者有兴趣并渴望得到更多的信息，它将给读者留下长久的印象。</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TextBox 37"/>
          <p:cNvSpPr txBox="1"/>
          <p:nvPr>
            <p:custDataLst>
              <p:tags r:id="rId13"/>
            </p:custDataLst>
          </p:nvPr>
        </p:nvSpPr>
        <p:spPr>
          <a:xfrm flipH="1">
            <a:off x="9526270" y="3568065"/>
            <a:ext cx="2091690" cy="681990"/>
          </a:xfrm>
          <a:prstGeom prst="rect">
            <a:avLst/>
          </a:prstGeom>
          <a:noFill/>
        </p:spPr>
        <p:txBody>
          <a:bodyPr wrap="square" bIns="0" rtlCol="0" anchor="b"/>
          <a:lstStyle/>
          <a:p>
            <a:pPr>
              <a:lnSpc>
                <a:spcPct val="120000"/>
              </a:lnSpc>
              <a:defRPr/>
            </a:pPr>
            <a:r>
              <a:rPr lang="zh-CN" altLang="en-US" b="1" spc="300" dirty="0">
                <a:solidFill>
                  <a:srgbClr val="1AA3AA"/>
                </a:solidFill>
                <a:latin typeface="微软雅黑" panose="020B0503020204020204" pitchFamily="34" charset="-122"/>
                <a:ea typeface="微软雅黑" panose="020B0503020204020204" pitchFamily="34" charset="-122"/>
                <a:cs typeface="Lato Regular"/>
              </a:rPr>
              <a:t>（四）企业环境分析技巧</a:t>
            </a:r>
            <a:endParaRPr lang="zh-CN" altLang="en-US" b="1" spc="300" dirty="0">
              <a:solidFill>
                <a:srgbClr val="1AA3AA"/>
              </a:solidFill>
              <a:latin typeface="微软雅黑" panose="020B0503020204020204" pitchFamily="34" charset="-122"/>
              <a:ea typeface="微软雅黑" panose="020B0503020204020204" pitchFamily="34" charset="-122"/>
              <a:cs typeface="Lato Regular"/>
            </a:endParaRPr>
          </a:p>
        </p:txBody>
      </p:sp>
      <p:sp>
        <p:nvSpPr>
          <p:cNvPr id="65" name="文本框 64"/>
          <p:cNvSpPr txBox="1"/>
          <p:nvPr>
            <p:custDataLst>
              <p:tags r:id="rId14"/>
            </p:custDataLst>
          </p:nvPr>
        </p:nvSpPr>
        <p:spPr>
          <a:xfrm>
            <a:off x="8733790" y="4336415"/>
            <a:ext cx="3119755" cy="1278255"/>
          </a:xfrm>
          <a:prstGeom prst="rect">
            <a:avLst/>
          </a:prstGeom>
          <a:noFill/>
        </p:spPr>
        <p:txBody>
          <a:bodyPr wrap="square" tIns="0" rtlCol="0"/>
          <a:lstStyle/>
          <a:p>
            <a:pPr>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市场分析应有清晰的逻辑，注意从假设出发，提出问题，然后搜集信息回答问题，并多方搜集信息进行佐证。</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Freeform 65"/>
          <p:cNvSpPr>
            <a:spLocks noChangeArrowheads="1"/>
          </p:cNvSpPr>
          <p:nvPr>
            <p:custDataLst>
              <p:tags r:id="rId15"/>
            </p:custDataLst>
          </p:nvPr>
        </p:nvSpPr>
        <p:spPr bwMode="auto">
          <a:xfrm>
            <a:off x="7169844" y="2571573"/>
            <a:ext cx="390585" cy="387302"/>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27"/>
          <p:cNvSpPr>
            <a:spLocks noChangeArrowheads="1"/>
          </p:cNvSpPr>
          <p:nvPr>
            <p:custDataLst>
              <p:tags r:id="rId16"/>
            </p:custDataLst>
          </p:nvPr>
        </p:nvSpPr>
        <p:spPr bwMode="auto">
          <a:xfrm>
            <a:off x="5516459" y="1838172"/>
            <a:ext cx="502632" cy="393671"/>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102"/>
          <p:cNvSpPr>
            <a:spLocks noChangeArrowheads="1"/>
          </p:cNvSpPr>
          <p:nvPr>
            <p:custDataLst>
              <p:tags r:id="rId17"/>
            </p:custDataLst>
          </p:nvPr>
        </p:nvSpPr>
        <p:spPr bwMode="auto">
          <a:xfrm>
            <a:off x="7020044" y="4599995"/>
            <a:ext cx="409501" cy="368552"/>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116"/>
          <p:cNvSpPr>
            <a:spLocks noChangeArrowheads="1"/>
          </p:cNvSpPr>
          <p:nvPr>
            <p:custDataLst>
              <p:tags r:id="rId18"/>
            </p:custDataLst>
          </p:nvPr>
        </p:nvSpPr>
        <p:spPr bwMode="auto">
          <a:xfrm>
            <a:off x="5181131" y="4857014"/>
            <a:ext cx="423516" cy="43696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2" name="PA_ImportSvg_636880681662932197"/>
          <p:cNvSpPr/>
          <p:nvPr>
            <p:custDataLst>
              <p:tags r:id="rId19"/>
            </p:custDataLst>
          </p:nvPr>
        </p:nvSpPr>
        <p:spPr>
          <a:xfrm>
            <a:off x="4291965" y="3387725"/>
            <a:ext cx="317500" cy="30861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9" name="任意多边形: 形状 28"/>
          <p:cNvSpPr/>
          <p:nvPr>
            <p:custDataLst>
              <p:tags r:id="rId20"/>
            </p:custDataLst>
          </p:nvPr>
        </p:nvSpPr>
        <p:spPr>
          <a:xfrm>
            <a:off x="4434840" y="3603625"/>
            <a:ext cx="31115" cy="92710"/>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custDataLst>
              <p:tags r:id="rId21"/>
            </p:custDataLst>
          </p:nvPr>
        </p:nvSpPr>
        <p:spPr>
          <a:xfrm flipH="1">
            <a:off x="510540" y="1229360"/>
            <a:ext cx="2232660" cy="454025"/>
          </a:xfrm>
          <a:prstGeom prst="rect">
            <a:avLst/>
          </a:prstGeom>
          <a:noFill/>
        </p:spPr>
        <p:txBody>
          <a:bodyPr wrap="square" bIns="0" rtlCol="0" anchor="b"/>
          <a:lstStyle/>
          <a:p>
            <a:pPr marR="0" indent="0" algn="l" defTabSz="914400" fontAlgn="auto">
              <a:lnSpc>
                <a:spcPct val="120000"/>
              </a:lnSpc>
              <a:spcBef>
                <a:spcPts val="0"/>
              </a:spcBef>
              <a:spcAft>
                <a:spcPts val="0"/>
              </a:spcAft>
              <a:buClrTx/>
              <a:buSzTx/>
              <a:buFontTx/>
              <a:buNone/>
              <a:defRPr/>
            </a:pPr>
            <a:r>
              <a:rPr lang="zh-CN" altLang="en-US" b="1" spc="300" dirty="0">
                <a:solidFill>
                  <a:srgbClr val="1F74AD"/>
                </a:solidFill>
                <a:latin typeface="微软雅黑" panose="020B0503020204020204" pitchFamily="34" charset="-122"/>
                <a:ea typeface="微软雅黑" panose="020B0503020204020204" pitchFamily="34" charset="-122"/>
                <a:cs typeface="Lato Regular"/>
              </a:rPr>
              <a:t>（一）封面技巧</a:t>
            </a:r>
            <a:endParaRPr lang="zh-CN" altLang="en-US" b="1" spc="300" dirty="0">
              <a:solidFill>
                <a:srgbClr val="1F74AD"/>
              </a:solidFill>
              <a:latin typeface="微软雅黑" panose="020B0503020204020204" pitchFamily="34" charset="-122"/>
              <a:ea typeface="微软雅黑" panose="020B0503020204020204" pitchFamily="34" charset="-122"/>
              <a:cs typeface="Lato Regular"/>
            </a:endParaRPr>
          </a:p>
        </p:txBody>
      </p:sp>
      <p:sp>
        <p:nvSpPr>
          <p:cNvPr id="59" name="文本框 58"/>
          <p:cNvSpPr txBox="1"/>
          <p:nvPr>
            <p:custDataLst>
              <p:tags r:id="rId22"/>
            </p:custDataLst>
          </p:nvPr>
        </p:nvSpPr>
        <p:spPr>
          <a:xfrm>
            <a:off x="618490" y="1772920"/>
            <a:ext cx="3249930" cy="904875"/>
          </a:xfrm>
          <a:prstGeom prst="rect">
            <a:avLst/>
          </a:prstGeom>
          <a:noFill/>
        </p:spPr>
        <p:txBody>
          <a:bodyPr wrap="square" tIns="0" rtlCol="0">
            <a:noAutofit/>
          </a:bodyPr>
          <a:lstStyle/>
          <a:p>
            <a:pPr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封面要以最简洁的形式表达，要放置公司的标志、公司名称、商业计划书字样。</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Oval 36"/>
          <p:cNvSpPr/>
          <p:nvPr>
            <p:custDataLst>
              <p:tags r:id="rId23"/>
            </p:custDataLst>
          </p:nvPr>
        </p:nvSpPr>
        <p:spPr>
          <a:xfrm flipH="1">
            <a:off x="2905760" y="1217930"/>
            <a:ext cx="454025" cy="45402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Freeform 27"/>
          <p:cNvSpPr>
            <a:spLocks noChangeArrowheads="1"/>
          </p:cNvSpPr>
          <p:nvPr>
            <p:custDataLst>
              <p:tags r:id="rId24"/>
            </p:custDataLst>
          </p:nvPr>
        </p:nvSpPr>
        <p:spPr bwMode="auto">
          <a:xfrm>
            <a:off x="2996565" y="1338580"/>
            <a:ext cx="272415" cy="213360"/>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fontScale="47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Oval 39"/>
          <p:cNvSpPr/>
          <p:nvPr>
            <p:custDataLst>
              <p:tags r:id="rId25"/>
            </p:custDataLst>
          </p:nvPr>
        </p:nvSpPr>
        <p:spPr>
          <a:xfrm flipH="1">
            <a:off x="2892425" y="4549140"/>
            <a:ext cx="454025" cy="45402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7" name="Freeform 116"/>
          <p:cNvSpPr>
            <a:spLocks noChangeArrowheads="1"/>
          </p:cNvSpPr>
          <p:nvPr>
            <p:custDataLst>
              <p:tags r:id="rId26"/>
            </p:custDataLst>
          </p:nvPr>
        </p:nvSpPr>
        <p:spPr bwMode="auto">
          <a:xfrm>
            <a:off x="2999740" y="4652645"/>
            <a:ext cx="240030" cy="24765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TextBox 37"/>
          <p:cNvSpPr txBox="1"/>
          <p:nvPr>
            <p:custDataLst>
              <p:tags r:id="rId27"/>
            </p:custDataLst>
          </p:nvPr>
        </p:nvSpPr>
        <p:spPr>
          <a:xfrm flipH="1">
            <a:off x="417195" y="4560570"/>
            <a:ext cx="2312670" cy="667385"/>
          </a:xfrm>
          <a:prstGeom prst="rect">
            <a:avLst/>
          </a:prstGeom>
          <a:noFill/>
        </p:spPr>
        <p:txBody>
          <a:bodyPr wrap="square" bIns="0" rtlCol="0" anchor="b"/>
          <a:lstStyle/>
          <a:p>
            <a:pPr algn="l">
              <a:lnSpc>
                <a:spcPct val="120000"/>
              </a:lnSpc>
              <a:defRPr/>
            </a:pPr>
            <a:r>
              <a:rPr lang="zh-CN" altLang="en-US" b="1" spc="300" dirty="0">
                <a:solidFill>
                  <a:srgbClr val="69A35B"/>
                </a:solidFill>
                <a:latin typeface="微软雅黑" panose="020B0503020204020204" pitchFamily="34" charset="-122"/>
                <a:ea typeface="微软雅黑" panose="020B0503020204020204" pitchFamily="34" charset="-122"/>
                <a:cs typeface="Lato Regular"/>
              </a:rPr>
              <a:t>（五）企业战略综合分析技巧</a:t>
            </a:r>
            <a:endParaRPr lang="zh-CN" altLang="en-US" b="1" spc="300" dirty="0">
              <a:solidFill>
                <a:srgbClr val="69A35B"/>
              </a:solidFill>
              <a:latin typeface="微软雅黑" panose="020B0503020204020204" pitchFamily="34" charset="-122"/>
              <a:ea typeface="微软雅黑" panose="020B0503020204020204" pitchFamily="34" charset="-122"/>
              <a:cs typeface="Lato Regular"/>
            </a:endParaRPr>
          </a:p>
        </p:txBody>
      </p:sp>
      <p:sp>
        <p:nvSpPr>
          <p:cNvPr id="61" name="文本框 60"/>
          <p:cNvSpPr txBox="1"/>
          <p:nvPr>
            <p:custDataLst>
              <p:tags r:id="rId28"/>
            </p:custDataLst>
          </p:nvPr>
        </p:nvSpPr>
        <p:spPr>
          <a:xfrm>
            <a:off x="518160" y="5285740"/>
            <a:ext cx="3208655" cy="1273175"/>
          </a:xfrm>
          <a:prstGeom prst="rect">
            <a:avLst/>
          </a:prstGeom>
          <a:noFill/>
        </p:spPr>
        <p:txBody>
          <a:bodyPr wrap="square" tIns="0" rtlCol="0"/>
          <a:lstStyle/>
          <a:p>
            <a:pPr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创业策划书要使它的读者相信，本企业不仅是行业中的有力竞争者，将来还会是确定行业标准的领先者。</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TextBox 37"/>
          <p:cNvSpPr txBox="1"/>
          <p:nvPr>
            <p:custDataLst>
              <p:tags r:id="rId29"/>
            </p:custDataLst>
          </p:nvPr>
        </p:nvSpPr>
        <p:spPr>
          <a:xfrm flipH="1">
            <a:off x="445770" y="2642235"/>
            <a:ext cx="2585720" cy="710565"/>
          </a:xfrm>
          <a:prstGeom prst="rect">
            <a:avLst/>
          </a:prstGeom>
          <a:noFill/>
        </p:spPr>
        <p:txBody>
          <a:bodyPr wrap="square" bIns="0" rtlCol="0" anchor="b"/>
          <a:lstStyle/>
          <a:p>
            <a:pPr lvl="0" algn="l">
              <a:lnSpc>
                <a:spcPct val="120000"/>
              </a:lnSpc>
              <a:defRPr/>
            </a:pPr>
            <a:r>
              <a:rPr lang="zh-CN" altLang="en-US" b="1" spc="300" dirty="0">
                <a:solidFill>
                  <a:srgbClr val="9BBB59"/>
                </a:solidFill>
                <a:latin typeface="微软雅黑" panose="020B0503020204020204" pitchFamily="34" charset="-122"/>
                <a:ea typeface="微软雅黑" panose="020B0503020204020204" pitchFamily="34" charset="-122"/>
                <a:cs typeface="Lato Regular"/>
              </a:rPr>
              <a:t>（三）商机及产品（服务）介绍技巧</a:t>
            </a:r>
            <a:endParaRPr lang="zh-CN" altLang="en-US" b="1" spc="300" dirty="0">
              <a:solidFill>
                <a:srgbClr val="9BBB59"/>
              </a:solidFill>
              <a:latin typeface="微软雅黑" panose="020B0503020204020204" pitchFamily="34" charset="-122"/>
              <a:ea typeface="微软雅黑" panose="020B0503020204020204" pitchFamily="34" charset="-122"/>
              <a:cs typeface="Lato Regular"/>
            </a:endParaRPr>
          </a:p>
        </p:txBody>
      </p:sp>
      <p:sp>
        <p:nvSpPr>
          <p:cNvPr id="126" name="文本框 125"/>
          <p:cNvSpPr txBox="1"/>
          <p:nvPr>
            <p:custDataLst>
              <p:tags r:id="rId30"/>
            </p:custDataLst>
          </p:nvPr>
        </p:nvSpPr>
        <p:spPr>
          <a:xfrm>
            <a:off x="510540" y="3333750"/>
            <a:ext cx="3255010" cy="1169035"/>
          </a:xfrm>
          <a:prstGeom prst="rect">
            <a:avLst/>
          </a:prstGeom>
          <a:noFill/>
        </p:spPr>
        <p:txBody>
          <a:bodyPr wrap="square" tIns="0" rtlCol="0"/>
          <a:lstStyle/>
          <a:p>
            <a:pPr lvl="0"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集中最重要的产品，涉足其他产品，避免过多的技术细节，可以引用已经试点成功的产品和服务作例子。</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7" name="Oval 39"/>
          <p:cNvSpPr/>
          <p:nvPr>
            <p:custDataLst>
              <p:tags r:id="rId31"/>
            </p:custDataLst>
          </p:nvPr>
        </p:nvSpPr>
        <p:spPr>
          <a:xfrm flipH="1">
            <a:off x="2906395" y="2887345"/>
            <a:ext cx="454025" cy="45402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0" name="PA_ImportSvg_636880681662932197"/>
          <p:cNvSpPr/>
          <p:nvPr>
            <p:custDataLst>
              <p:tags r:id="rId32"/>
            </p:custDataLst>
          </p:nvPr>
        </p:nvSpPr>
        <p:spPr>
          <a:xfrm>
            <a:off x="3030855" y="3018155"/>
            <a:ext cx="207645" cy="20193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31" name="任意多边形: 形状 130"/>
          <p:cNvSpPr/>
          <p:nvPr>
            <p:custDataLst>
              <p:tags r:id="rId33"/>
            </p:custDataLst>
          </p:nvPr>
        </p:nvSpPr>
        <p:spPr>
          <a:xfrm>
            <a:off x="3124200" y="3159760"/>
            <a:ext cx="20320" cy="60325"/>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6530" y="634365"/>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三、创业计划书的撰写技巧</a:t>
            </a:r>
            <a:endParaRPr lang="zh-CN" altLang="en-US" sz="2000">
              <a:latin typeface="黑体" panose="02010600030101010101" charset="-122"/>
              <a:ea typeface="黑体" panose="02010600030101010101" charset="-122"/>
            </a:endParaRPr>
          </a:p>
        </p:txBody>
      </p:sp>
      <p:sp>
        <p:nvSpPr>
          <p:cNvPr id="70" name="Freeform 160"/>
          <p:cNvSpPr/>
          <p:nvPr>
            <p:custDataLst>
              <p:tags r:id="rId1"/>
            </p:custDataLst>
          </p:nvPr>
        </p:nvSpPr>
        <p:spPr bwMode="auto">
          <a:xfrm>
            <a:off x="3765550" y="2413635"/>
            <a:ext cx="1490980" cy="2670810"/>
          </a:xfrm>
          <a:custGeom>
            <a:avLst/>
            <a:gdLst>
              <a:gd name="T0" fmla="*/ 683 w 684"/>
              <a:gd name="T1" fmla="*/ 779 h 1223"/>
              <a:gd name="T2" fmla="*/ 675 w 684"/>
              <a:gd name="T3" fmla="*/ 766 h 1223"/>
              <a:gd name="T4" fmla="*/ 624 w 684"/>
              <a:gd name="T5" fmla="*/ 639 h 1223"/>
              <a:gd name="T6" fmla="*/ 614 w 684"/>
              <a:gd name="T7" fmla="*/ 569 h 1223"/>
              <a:gd name="T8" fmla="*/ 619 w 684"/>
              <a:gd name="T9" fmla="*/ 471 h 1223"/>
              <a:gd name="T10" fmla="*/ 636 w 684"/>
              <a:gd name="T11" fmla="*/ 403 h 1223"/>
              <a:gd name="T12" fmla="*/ 649 w 684"/>
              <a:gd name="T13" fmla="*/ 275 h 1223"/>
              <a:gd name="T14" fmla="*/ 629 w 684"/>
              <a:gd name="T15" fmla="*/ 194 h 1223"/>
              <a:gd name="T16" fmla="*/ 388 w 684"/>
              <a:gd name="T17" fmla="*/ 4 h 1223"/>
              <a:gd name="T18" fmla="*/ 282 w 684"/>
              <a:gd name="T19" fmla="*/ 8 h 1223"/>
              <a:gd name="T20" fmla="*/ 55 w 684"/>
              <a:gd name="T21" fmla="*/ 208 h 1223"/>
              <a:gd name="T22" fmla="*/ 18 w 684"/>
              <a:gd name="T23" fmla="*/ 349 h 1223"/>
              <a:gd name="T24" fmla="*/ 5 w 684"/>
              <a:gd name="T25" fmla="*/ 447 h 1223"/>
              <a:gd name="T26" fmla="*/ 0 w 684"/>
              <a:gd name="T27" fmla="*/ 542 h 1223"/>
              <a:gd name="T28" fmla="*/ 2 w 684"/>
              <a:gd name="T29" fmla="*/ 590 h 1223"/>
              <a:gd name="T30" fmla="*/ 25 w 684"/>
              <a:gd name="T31" fmla="*/ 770 h 1223"/>
              <a:gd name="T32" fmla="*/ 206 w 684"/>
              <a:gd name="T33" fmla="*/ 1166 h 1223"/>
              <a:gd name="T34" fmla="*/ 252 w 684"/>
              <a:gd name="T35" fmla="*/ 1223 h 1223"/>
              <a:gd name="T36" fmla="*/ 256 w 684"/>
              <a:gd name="T37" fmla="*/ 1223 h 1223"/>
              <a:gd name="T38" fmla="*/ 257 w 684"/>
              <a:gd name="T39" fmla="*/ 1221 h 1223"/>
              <a:gd name="T40" fmla="*/ 251 w 684"/>
              <a:gd name="T41" fmla="*/ 1164 h 1223"/>
              <a:gd name="T42" fmla="*/ 257 w 684"/>
              <a:gd name="T43" fmla="*/ 1072 h 1223"/>
              <a:gd name="T44" fmla="*/ 365 w 684"/>
              <a:gd name="T45" fmla="*/ 877 h 1223"/>
              <a:gd name="T46" fmla="*/ 571 w 684"/>
              <a:gd name="T47" fmla="*/ 782 h 1223"/>
              <a:gd name="T48" fmla="*/ 675 w 684"/>
              <a:gd name="T49" fmla="*/ 785 h 1223"/>
              <a:gd name="T50" fmla="*/ 680 w 684"/>
              <a:gd name="T51" fmla="*/ 785 h 1223"/>
              <a:gd name="T52" fmla="*/ 683 w 684"/>
              <a:gd name="T53" fmla="*/ 77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4" h="1223">
                <a:moveTo>
                  <a:pt x="683" y="779"/>
                </a:moveTo>
                <a:cubicBezTo>
                  <a:pt x="680" y="775"/>
                  <a:pt x="678" y="770"/>
                  <a:pt x="675" y="766"/>
                </a:cubicBezTo>
                <a:cubicBezTo>
                  <a:pt x="652" y="726"/>
                  <a:pt x="635" y="684"/>
                  <a:pt x="624" y="639"/>
                </a:cubicBezTo>
                <a:cubicBezTo>
                  <a:pt x="619" y="616"/>
                  <a:pt x="617" y="592"/>
                  <a:pt x="614" y="569"/>
                </a:cubicBezTo>
                <a:cubicBezTo>
                  <a:pt x="611" y="536"/>
                  <a:pt x="615" y="503"/>
                  <a:pt x="619" y="471"/>
                </a:cubicBezTo>
                <a:cubicBezTo>
                  <a:pt x="622" y="448"/>
                  <a:pt x="629" y="425"/>
                  <a:pt x="636" y="403"/>
                </a:cubicBezTo>
                <a:cubicBezTo>
                  <a:pt x="649" y="361"/>
                  <a:pt x="654" y="319"/>
                  <a:pt x="649" y="275"/>
                </a:cubicBezTo>
                <a:cubicBezTo>
                  <a:pt x="646" y="247"/>
                  <a:pt x="639" y="220"/>
                  <a:pt x="629" y="194"/>
                </a:cubicBezTo>
                <a:cubicBezTo>
                  <a:pt x="591" y="97"/>
                  <a:pt x="499" y="20"/>
                  <a:pt x="388" y="4"/>
                </a:cubicBezTo>
                <a:cubicBezTo>
                  <a:pt x="352" y="0"/>
                  <a:pt x="317" y="0"/>
                  <a:pt x="282" y="8"/>
                </a:cubicBezTo>
                <a:cubicBezTo>
                  <a:pt x="171" y="32"/>
                  <a:pt x="88" y="110"/>
                  <a:pt x="55" y="208"/>
                </a:cubicBezTo>
                <a:cubicBezTo>
                  <a:pt x="39" y="254"/>
                  <a:pt x="27" y="301"/>
                  <a:pt x="18" y="349"/>
                </a:cubicBezTo>
                <a:cubicBezTo>
                  <a:pt x="12" y="381"/>
                  <a:pt x="9" y="414"/>
                  <a:pt x="5" y="447"/>
                </a:cubicBezTo>
                <a:cubicBezTo>
                  <a:pt x="1" y="480"/>
                  <a:pt x="2" y="513"/>
                  <a:pt x="0" y="542"/>
                </a:cubicBezTo>
                <a:cubicBezTo>
                  <a:pt x="1" y="560"/>
                  <a:pt x="1" y="575"/>
                  <a:pt x="2" y="590"/>
                </a:cubicBezTo>
                <a:cubicBezTo>
                  <a:pt x="4" y="650"/>
                  <a:pt x="12" y="710"/>
                  <a:pt x="25" y="770"/>
                </a:cubicBezTo>
                <a:cubicBezTo>
                  <a:pt x="58" y="914"/>
                  <a:pt x="118" y="1047"/>
                  <a:pt x="206" y="1166"/>
                </a:cubicBezTo>
                <a:cubicBezTo>
                  <a:pt x="221" y="1185"/>
                  <a:pt x="237" y="1204"/>
                  <a:pt x="252" y="1223"/>
                </a:cubicBezTo>
                <a:cubicBezTo>
                  <a:pt x="253" y="1223"/>
                  <a:pt x="255" y="1223"/>
                  <a:pt x="256" y="1223"/>
                </a:cubicBezTo>
                <a:cubicBezTo>
                  <a:pt x="257" y="1223"/>
                  <a:pt x="257" y="1222"/>
                  <a:pt x="257" y="1221"/>
                </a:cubicBezTo>
                <a:cubicBezTo>
                  <a:pt x="254" y="1202"/>
                  <a:pt x="252" y="1183"/>
                  <a:pt x="251" y="1164"/>
                </a:cubicBezTo>
                <a:cubicBezTo>
                  <a:pt x="248" y="1133"/>
                  <a:pt x="251" y="1102"/>
                  <a:pt x="257" y="1072"/>
                </a:cubicBezTo>
                <a:cubicBezTo>
                  <a:pt x="272" y="995"/>
                  <a:pt x="309" y="931"/>
                  <a:pt x="365" y="877"/>
                </a:cubicBezTo>
                <a:cubicBezTo>
                  <a:pt x="423" y="823"/>
                  <a:pt x="493" y="792"/>
                  <a:pt x="571" y="782"/>
                </a:cubicBezTo>
                <a:cubicBezTo>
                  <a:pt x="606" y="778"/>
                  <a:pt x="640" y="778"/>
                  <a:pt x="675" y="785"/>
                </a:cubicBezTo>
                <a:cubicBezTo>
                  <a:pt x="676" y="786"/>
                  <a:pt x="678" y="785"/>
                  <a:pt x="680" y="785"/>
                </a:cubicBezTo>
                <a:cubicBezTo>
                  <a:pt x="682" y="785"/>
                  <a:pt x="684" y="781"/>
                  <a:pt x="683" y="779"/>
                </a:cubicBezTo>
                <a:close/>
              </a:path>
            </a:pathLst>
          </a:custGeom>
          <a:solidFill>
            <a:srgbClr val="9BBB59"/>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3" name="Freeform 161"/>
          <p:cNvSpPr/>
          <p:nvPr>
            <p:custDataLst>
              <p:tags r:id="rId2"/>
            </p:custDataLst>
          </p:nvPr>
        </p:nvSpPr>
        <p:spPr bwMode="auto">
          <a:xfrm>
            <a:off x="4397375" y="4218940"/>
            <a:ext cx="2529840" cy="1676400"/>
          </a:xfrm>
          <a:custGeom>
            <a:avLst/>
            <a:gdLst>
              <a:gd name="T0" fmla="*/ 870 w 1160"/>
              <a:gd name="T1" fmla="*/ 132 h 768"/>
              <a:gd name="T2" fmla="*/ 854 w 1160"/>
              <a:gd name="T3" fmla="*/ 135 h 768"/>
              <a:gd name="T4" fmla="*/ 718 w 1160"/>
              <a:gd name="T5" fmla="*/ 144 h 768"/>
              <a:gd name="T6" fmla="*/ 649 w 1160"/>
              <a:gd name="T7" fmla="*/ 132 h 768"/>
              <a:gd name="T8" fmla="*/ 557 w 1160"/>
              <a:gd name="T9" fmla="*/ 97 h 768"/>
              <a:gd name="T10" fmla="*/ 497 w 1160"/>
              <a:gd name="T11" fmla="*/ 60 h 768"/>
              <a:gd name="T12" fmla="*/ 379 w 1160"/>
              <a:gd name="T13" fmla="*/ 8 h 768"/>
              <a:gd name="T14" fmla="*/ 297 w 1160"/>
              <a:gd name="T15" fmla="*/ 2 h 768"/>
              <a:gd name="T16" fmla="*/ 41 w 1160"/>
              <a:gd name="T17" fmla="*/ 173 h 768"/>
              <a:gd name="T18" fmla="*/ 12 w 1160"/>
              <a:gd name="T19" fmla="*/ 275 h 768"/>
              <a:gd name="T20" fmla="*/ 133 w 1160"/>
              <a:gd name="T21" fmla="*/ 553 h 768"/>
              <a:gd name="T22" fmla="*/ 255 w 1160"/>
              <a:gd name="T23" fmla="*/ 631 h 768"/>
              <a:gd name="T24" fmla="*/ 344 w 1160"/>
              <a:gd name="T25" fmla="*/ 674 h 768"/>
              <a:gd name="T26" fmla="*/ 433 w 1160"/>
              <a:gd name="T27" fmla="*/ 708 h 768"/>
              <a:gd name="T28" fmla="*/ 479 w 1160"/>
              <a:gd name="T29" fmla="*/ 721 h 768"/>
              <a:gd name="T30" fmla="*/ 657 w 1160"/>
              <a:gd name="T31" fmla="*/ 754 h 768"/>
              <a:gd name="T32" fmla="*/ 1090 w 1160"/>
              <a:gd name="T33" fmla="*/ 704 h 768"/>
              <a:gd name="T34" fmla="*/ 1158 w 1160"/>
              <a:gd name="T35" fmla="*/ 678 h 768"/>
              <a:gd name="T36" fmla="*/ 1160 w 1160"/>
              <a:gd name="T37" fmla="*/ 674 h 768"/>
              <a:gd name="T38" fmla="*/ 1158 w 1160"/>
              <a:gd name="T39" fmla="*/ 673 h 768"/>
              <a:gd name="T40" fmla="*/ 1102 w 1160"/>
              <a:gd name="T41" fmla="*/ 662 h 768"/>
              <a:gd name="T42" fmla="*/ 1016 w 1160"/>
              <a:gd name="T43" fmla="*/ 627 h 768"/>
              <a:gd name="T44" fmla="*/ 865 w 1160"/>
              <a:gd name="T45" fmla="*/ 464 h 768"/>
              <a:gd name="T46" fmla="*/ 838 w 1160"/>
              <a:gd name="T47" fmla="*/ 239 h 768"/>
              <a:gd name="T48" fmla="*/ 873 w 1160"/>
              <a:gd name="T49" fmla="*/ 141 h 768"/>
              <a:gd name="T50" fmla="*/ 874 w 1160"/>
              <a:gd name="T51" fmla="*/ 136 h 768"/>
              <a:gd name="T52" fmla="*/ 870 w 1160"/>
              <a:gd name="T53" fmla="*/ 13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0" h="768">
                <a:moveTo>
                  <a:pt x="870" y="132"/>
                </a:moveTo>
                <a:cubicBezTo>
                  <a:pt x="864" y="133"/>
                  <a:pt x="859" y="133"/>
                  <a:pt x="854" y="135"/>
                </a:cubicBezTo>
                <a:cubicBezTo>
                  <a:pt x="809" y="145"/>
                  <a:pt x="764" y="148"/>
                  <a:pt x="718" y="144"/>
                </a:cubicBezTo>
                <a:cubicBezTo>
                  <a:pt x="694" y="142"/>
                  <a:pt x="671" y="136"/>
                  <a:pt x="649" y="132"/>
                </a:cubicBezTo>
                <a:cubicBezTo>
                  <a:pt x="616" y="125"/>
                  <a:pt x="586" y="111"/>
                  <a:pt x="557" y="97"/>
                </a:cubicBezTo>
                <a:cubicBezTo>
                  <a:pt x="535" y="87"/>
                  <a:pt x="516" y="74"/>
                  <a:pt x="497" y="60"/>
                </a:cubicBezTo>
                <a:cubicBezTo>
                  <a:pt x="461" y="35"/>
                  <a:pt x="423" y="16"/>
                  <a:pt x="379" y="8"/>
                </a:cubicBezTo>
                <a:cubicBezTo>
                  <a:pt x="352" y="3"/>
                  <a:pt x="324" y="0"/>
                  <a:pt x="297" y="2"/>
                </a:cubicBezTo>
                <a:cubicBezTo>
                  <a:pt x="192" y="8"/>
                  <a:pt x="91" y="72"/>
                  <a:pt x="41" y="173"/>
                </a:cubicBezTo>
                <a:cubicBezTo>
                  <a:pt x="26" y="206"/>
                  <a:pt x="16" y="239"/>
                  <a:pt x="12" y="275"/>
                </a:cubicBezTo>
                <a:cubicBezTo>
                  <a:pt x="0" y="387"/>
                  <a:pt x="49" y="490"/>
                  <a:pt x="133" y="553"/>
                </a:cubicBezTo>
                <a:cubicBezTo>
                  <a:pt x="171" y="582"/>
                  <a:pt x="212" y="608"/>
                  <a:pt x="255" y="631"/>
                </a:cubicBezTo>
                <a:cubicBezTo>
                  <a:pt x="284" y="646"/>
                  <a:pt x="314" y="660"/>
                  <a:pt x="344" y="674"/>
                </a:cubicBezTo>
                <a:cubicBezTo>
                  <a:pt x="374" y="687"/>
                  <a:pt x="405" y="697"/>
                  <a:pt x="433" y="708"/>
                </a:cubicBezTo>
                <a:cubicBezTo>
                  <a:pt x="450" y="713"/>
                  <a:pt x="464" y="716"/>
                  <a:pt x="479" y="721"/>
                </a:cubicBezTo>
                <a:cubicBezTo>
                  <a:pt x="537" y="738"/>
                  <a:pt x="597" y="748"/>
                  <a:pt x="657" y="754"/>
                </a:cubicBezTo>
                <a:cubicBezTo>
                  <a:pt x="805" y="768"/>
                  <a:pt x="949" y="751"/>
                  <a:pt x="1090" y="704"/>
                </a:cubicBezTo>
                <a:cubicBezTo>
                  <a:pt x="1113" y="697"/>
                  <a:pt x="1135" y="687"/>
                  <a:pt x="1158" y="678"/>
                </a:cubicBezTo>
                <a:cubicBezTo>
                  <a:pt x="1159" y="678"/>
                  <a:pt x="1160" y="676"/>
                  <a:pt x="1160" y="674"/>
                </a:cubicBezTo>
                <a:cubicBezTo>
                  <a:pt x="1160" y="674"/>
                  <a:pt x="1159" y="673"/>
                  <a:pt x="1158" y="673"/>
                </a:cubicBezTo>
                <a:cubicBezTo>
                  <a:pt x="1139" y="670"/>
                  <a:pt x="1121" y="666"/>
                  <a:pt x="1102" y="662"/>
                </a:cubicBezTo>
                <a:cubicBezTo>
                  <a:pt x="1072" y="655"/>
                  <a:pt x="1043" y="642"/>
                  <a:pt x="1016" y="627"/>
                </a:cubicBezTo>
                <a:cubicBezTo>
                  <a:pt x="948" y="589"/>
                  <a:pt x="898" y="534"/>
                  <a:pt x="865" y="464"/>
                </a:cubicBezTo>
                <a:cubicBezTo>
                  <a:pt x="831" y="392"/>
                  <a:pt x="822" y="316"/>
                  <a:pt x="838" y="239"/>
                </a:cubicBezTo>
                <a:cubicBezTo>
                  <a:pt x="845" y="205"/>
                  <a:pt x="855" y="172"/>
                  <a:pt x="873" y="141"/>
                </a:cubicBezTo>
                <a:cubicBezTo>
                  <a:pt x="873" y="140"/>
                  <a:pt x="874" y="138"/>
                  <a:pt x="874" y="136"/>
                </a:cubicBezTo>
                <a:cubicBezTo>
                  <a:pt x="875" y="134"/>
                  <a:pt x="872" y="131"/>
                  <a:pt x="870" y="132"/>
                </a:cubicBezTo>
                <a:close/>
              </a:path>
            </a:pathLst>
          </a:custGeom>
          <a:solidFill>
            <a:srgbClr val="69A35B"/>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4" name="Freeform 162"/>
          <p:cNvSpPr/>
          <p:nvPr>
            <p:custDataLst>
              <p:tags r:id="rId3"/>
            </p:custDataLst>
          </p:nvPr>
        </p:nvSpPr>
        <p:spPr bwMode="auto">
          <a:xfrm>
            <a:off x="6285865" y="3390900"/>
            <a:ext cx="2054860" cy="2218055"/>
          </a:xfrm>
          <a:custGeom>
            <a:avLst/>
            <a:gdLst>
              <a:gd name="T0" fmla="*/ 326 w 941"/>
              <a:gd name="T1" fmla="*/ 109 h 1015"/>
              <a:gd name="T2" fmla="*/ 325 w 941"/>
              <a:gd name="T3" fmla="*/ 124 h 1015"/>
              <a:gd name="T4" fmla="*/ 291 w 941"/>
              <a:gd name="T5" fmla="*/ 257 h 1015"/>
              <a:gd name="T6" fmla="*/ 258 w 941"/>
              <a:gd name="T7" fmla="*/ 319 h 1015"/>
              <a:gd name="T8" fmla="*/ 197 w 941"/>
              <a:gd name="T9" fmla="*/ 396 h 1015"/>
              <a:gd name="T10" fmla="*/ 143 w 941"/>
              <a:gd name="T11" fmla="*/ 441 h 1015"/>
              <a:gd name="T12" fmla="*/ 57 w 941"/>
              <a:gd name="T13" fmla="*/ 537 h 1015"/>
              <a:gd name="T14" fmla="*/ 26 w 941"/>
              <a:gd name="T15" fmla="*/ 614 h 1015"/>
              <a:gd name="T16" fmla="*/ 110 w 941"/>
              <a:gd name="T17" fmla="*/ 909 h 1015"/>
              <a:gd name="T18" fmla="*/ 198 w 941"/>
              <a:gd name="T19" fmla="*/ 969 h 1015"/>
              <a:gd name="T20" fmla="*/ 499 w 941"/>
              <a:gd name="T21" fmla="*/ 940 h 1015"/>
              <a:gd name="T22" fmla="*/ 611 w 941"/>
              <a:gd name="T23" fmla="*/ 848 h 1015"/>
              <a:gd name="T24" fmla="*/ 679 w 941"/>
              <a:gd name="T25" fmla="*/ 776 h 1015"/>
              <a:gd name="T26" fmla="*/ 740 w 941"/>
              <a:gd name="T27" fmla="*/ 702 h 1015"/>
              <a:gd name="T28" fmla="*/ 766 w 941"/>
              <a:gd name="T29" fmla="*/ 663 h 1015"/>
              <a:gd name="T30" fmla="*/ 853 w 941"/>
              <a:gd name="T31" fmla="*/ 503 h 1015"/>
              <a:gd name="T32" fmla="*/ 939 w 941"/>
              <a:gd name="T33" fmla="*/ 76 h 1015"/>
              <a:gd name="T34" fmla="*/ 936 w 941"/>
              <a:gd name="T35" fmla="*/ 4 h 1015"/>
              <a:gd name="T36" fmla="*/ 932 w 941"/>
              <a:gd name="T37" fmla="*/ 0 h 1015"/>
              <a:gd name="T38" fmla="*/ 930 w 941"/>
              <a:gd name="T39" fmla="*/ 2 h 1015"/>
              <a:gd name="T40" fmla="*/ 903 w 941"/>
              <a:gd name="T41" fmla="*/ 51 h 1015"/>
              <a:gd name="T42" fmla="*/ 843 w 941"/>
              <a:gd name="T43" fmla="*/ 123 h 1015"/>
              <a:gd name="T44" fmla="*/ 641 w 941"/>
              <a:gd name="T45" fmla="*/ 216 h 1015"/>
              <a:gd name="T46" fmla="*/ 418 w 941"/>
              <a:gd name="T47" fmla="*/ 172 h 1015"/>
              <a:gd name="T48" fmla="*/ 336 w 941"/>
              <a:gd name="T49" fmla="*/ 109 h 1015"/>
              <a:gd name="T50" fmla="*/ 332 w 941"/>
              <a:gd name="T51" fmla="*/ 106 h 1015"/>
              <a:gd name="T52" fmla="*/ 326 w 941"/>
              <a:gd name="T53" fmla="*/ 109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1015">
                <a:moveTo>
                  <a:pt x="326" y="109"/>
                </a:moveTo>
                <a:cubicBezTo>
                  <a:pt x="326" y="114"/>
                  <a:pt x="325" y="119"/>
                  <a:pt x="325" y="124"/>
                </a:cubicBezTo>
                <a:cubicBezTo>
                  <a:pt x="320" y="170"/>
                  <a:pt x="309" y="215"/>
                  <a:pt x="291" y="257"/>
                </a:cubicBezTo>
                <a:cubicBezTo>
                  <a:pt x="282" y="279"/>
                  <a:pt x="270" y="299"/>
                  <a:pt x="258" y="319"/>
                </a:cubicBezTo>
                <a:cubicBezTo>
                  <a:pt x="242" y="348"/>
                  <a:pt x="219" y="372"/>
                  <a:pt x="197" y="396"/>
                </a:cubicBezTo>
                <a:cubicBezTo>
                  <a:pt x="181" y="413"/>
                  <a:pt x="162" y="427"/>
                  <a:pt x="143" y="441"/>
                </a:cubicBezTo>
                <a:cubicBezTo>
                  <a:pt x="108" y="467"/>
                  <a:pt x="79" y="498"/>
                  <a:pt x="57" y="537"/>
                </a:cubicBezTo>
                <a:cubicBezTo>
                  <a:pt x="44" y="561"/>
                  <a:pt x="33" y="587"/>
                  <a:pt x="26" y="614"/>
                </a:cubicBezTo>
                <a:cubicBezTo>
                  <a:pt x="0" y="715"/>
                  <a:pt x="29" y="831"/>
                  <a:pt x="110" y="909"/>
                </a:cubicBezTo>
                <a:cubicBezTo>
                  <a:pt x="136" y="934"/>
                  <a:pt x="165" y="954"/>
                  <a:pt x="198" y="969"/>
                </a:cubicBezTo>
                <a:cubicBezTo>
                  <a:pt x="301" y="1015"/>
                  <a:pt x="414" y="1000"/>
                  <a:pt x="499" y="940"/>
                </a:cubicBezTo>
                <a:cubicBezTo>
                  <a:pt x="539" y="912"/>
                  <a:pt x="576" y="881"/>
                  <a:pt x="611" y="848"/>
                </a:cubicBezTo>
                <a:cubicBezTo>
                  <a:pt x="635" y="825"/>
                  <a:pt x="657" y="801"/>
                  <a:pt x="679" y="776"/>
                </a:cubicBezTo>
                <a:cubicBezTo>
                  <a:pt x="702" y="752"/>
                  <a:pt x="721" y="725"/>
                  <a:pt x="740" y="702"/>
                </a:cubicBezTo>
                <a:cubicBezTo>
                  <a:pt x="750" y="687"/>
                  <a:pt x="758" y="675"/>
                  <a:pt x="766" y="663"/>
                </a:cubicBezTo>
                <a:cubicBezTo>
                  <a:pt x="800" y="613"/>
                  <a:pt x="829" y="559"/>
                  <a:pt x="853" y="503"/>
                </a:cubicBezTo>
                <a:cubicBezTo>
                  <a:pt x="911" y="367"/>
                  <a:pt x="941" y="225"/>
                  <a:pt x="939" y="76"/>
                </a:cubicBezTo>
                <a:cubicBezTo>
                  <a:pt x="939" y="52"/>
                  <a:pt x="937" y="28"/>
                  <a:pt x="936" y="4"/>
                </a:cubicBezTo>
                <a:cubicBezTo>
                  <a:pt x="936" y="2"/>
                  <a:pt x="934" y="1"/>
                  <a:pt x="932" y="0"/>
                </a:cubicBezTo>
                <a:cubicBezTo>
                  <a:pt x="932" y="0"/>
                  <a:pt x="931" y="1"/>
                  <a:pt x="930" y="2"/>
                </a:cubicBezTo>
                <a:cubicBezTo>
                  <a:pt x="922" y="19"/>
                  <a:pt x="912" y="35"/>
                  <a:pt x="903" y="51"/>
                </a:cubicBezTo>
                <a:cubicBezTo>
                  <a:pt x="886" y="78"/>
                  <a:pt x="866" y="102"/>
                  <a:pt x="843" y="123"/>
                </a:cubicBezTo>
                <a:cubicBezTo>
                  <a:pt x="786" y="176"/>
                  <a:pt x="718" y="206"/>
                  <a:pt x="641" y="216"/>
                </a:cubicBezTo>
                <a:cubicBezTo>
                  <a:pt x="562" y="226"/>
                  <a:pt x="488" y="211"/>
                  <a:pt x="418" y="172"/>
                </a:cubicBezTo>
                <a:cubicBezTo>
                  <a:pt x="388" y="155"/>
                  <a:pt x="360" y="135"/>
                  <a:pt x="336" y="109"/>
                </a:cubicBezTo>
                <a:cubicBezTo>
                  <a:pt x="335" y="108"/>
                  <a:pt x="334" y="107"/>
                  <a:pt x="332" y="106"/>
                </a:cubicBezTo>
                <a:cubicBezTo>
                  <a:pt x="331" y="105"/>
                  <a:pt x="327" y="107"/>
                  <a:pt x="326" y="109"/>
                </a:cubicBezTo>
                <a:close/>
              </a:path>
            </a:pathLst>
          </a:custGeom>
          <a:solidFill>
            <a:srgbClr val="1AA3AA"/>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85" name="Freeform 163"/>
          <p:cNvSpPr/>
          <p:nvPr>
            <p:custDataLst>
              <p:tags r:id="rId4"/>
            </p:custDataLst>
          </p:nvPr>
        </p:nvSpPr>
        <p:spPr bwMode="auto">
          <a:xfrm>
            <a:off x="6400800" y="1381760"/>
            <a:ext cx="1913890" cy="2440940"/>
          </a:xfrm>
          <a:custGeom>
            <a:avLst/>
            <a:gdLst>
              <a:gd name="T0" fmla="*/ 2 w 877"/>
              <a:gd name="T1" fmla="*/ 612 h 1118"/>
              <a:gd name="T2" fmla="*/ 16 w 877"/>
              <a:gd name="T3" fmla="*/ 619 h 1118"/>
              <a:gd name="T4" fmla="*/ 132 w 877"/>
              <a:gd name="T5" fmla="*/ 692 h 1118"/>
              <a:gd name="T6" fmla="*/ 181 w 877"/>
              <a:gd name="T7" fmla="*/ 742 h 1118"/>
              <a:gd name="T8" fmla="*/ 235 w 877"/>
              <a:gd name="T9" fmla="*/ 824 h 1118"/>
              <a:gd name="T10" fmla="*/ 262 w 877"/>
              <a:gd name="T11" fmla="*/ 889 h 1118"/>
              <a:gd name="T12" fmla="*/ 326 w 877"/>
              <a:gd name="T13" fmla="*/ 1000 h 1118"/>
              <a:gd name="T14" fmla="*/ 390 w 877"/>
              <a:gd name="T15" fmla="*/ 1054 h 1118"/>
              <a:gd name="T16" fmla="*/ 697 w 877"/>
              <a:gd name="T17" fmla="*/ 1065 h 1118"/>
              <a:gd name="T18" fmla="*/ 780 w 877"/>
              <a:gd name="T19" fmla="*/ 1000 h 1118"/>
              <a:gd name="T20" fmla="*/ 846 w 877"/>
              <a:gd name="T21" fmla="*/ 705 h 1118"/>
              <a:gd name="T22" fmla="*/ 793 w 877"/>
              <a:gd name="T23" fmla="*/ 569 h 1118"/>
              <a:gd name="T24" fmla="*/ 746 w 877"/>
              <a:gd name="T25" fmla="*/ 483 h 1118"/>
              <a:gd name="T26" fmla="*/ 694 w 877"/>
              <a:gd name="T27" fmla="*/ 402 h 1118"/>
              <a:gd name="T28" fmla="*/ 665 w 877"/>
              <a:gd name="T29" fmla="*/ 365 h 1118"/>
              <a:gd name="T30" fmla="*/ 540 w 877"/>
              <a:gd name="T31" fmla="*/ 234 h 1118"/>
              <a:gd name="T32" fmla="*/ 161 w 877"/>
              <a:gd name="T33" fmla="*/ 19 h 1118"/>
              <a:gd name="T34" fmla="*/ 90 w 877"/>
              <a:gd name="T35" fmla="*/ 0 h 1118"/>
              <a:gd name="T36" fmla="*/ 86 w 877"/>
              <a:gd name="T37" fmla="*/ 2 h 1118"/>
              <a:gd name="T38" fmla="*/ 87 w 877"/>
              <a:gd name="T39" fmla="*/ 5 h 1118"/>
              <a:gd name="T40" fmla="*/ 126 w 877"/>
              <a:gd name="T41" fmla="*/ 46 h 1118"/>
              <a:gd name="T42" fmla="*/ 175 w 877"/>
              <a:gd name="T43" fmla="*/ 125 h 1118"/>
              <a:gd name="T44" fmla="*/ 202 w 877"/>
              <a:gd name="T45" fmla="*/ 346 h 1118"/>
              <a:gd name="T46" fmla="*/ 91 w 877"/>
              <a:gd name="T47" fmla="*/ 544 h 1118"/>
              <a:gd name="T48" fmla="*/ 5 w 877"/>
              <a:gd name="T49" fmla="*/ 603 h 1118"/>
              <a:gd name="T50" fmla="*/ 1 w 877"/>
              <a:gd name="T51" fmla="*/ 606 h 1118"/>
              <a:gd name="T52" fmla="*/ 2 w 877"/>
              <a:gd name="T53" fmla="*/ 612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7" h="1118">
                <a:moveTo>
                  <a:pt x="2" y="612"/>
                </a:moveTo>
                <a:cubicBezTo>
                  <a:pt x="7" y="614"/>
                  <a:pt x="12" y="617"/>
                  <a:pt x="16" y="619"/>
                </a:cubicBezTo>
                <a:cubicBezTo>
                  <a:pt x="59" y="637"/>
                  <a:pt x="98" y="661"/>
                  <a:pt x="132" y="692"/>
                </a:cubicBezTo>
                <a:cubicBezTo>
                  <a:pt x="150" y="707"/>
                  <a:pt x="165" y="725"/>
                  <a:pt x="181" y="742"/>
                </a:cubicBezTo>
                <a:cubicBezTo>
                  <a:pt x="204" y="766"/>
                  <a:pt x="219" y="795"/>
                  <a:pt x="235" y="824"/>
                </a:cubicBezTo>
                <a:cubicBezTo>
                  <a:pt x="246" y="845"/>
                  <a:pt x="254" y="867"/>
                  <a:pt x="262" y="889"/>
                </a:cubicBezTo>
                <a:cubicBezTo>
                  <a:pt x="276" y="930"/>
                  <a:pt x="296" y="968"/>
                  <a:pt x="326" y="1000"/>
                </a:cubicBezTo>
                <a:cubicBezTo>
                  <a:pt x="345" y="1021"/>
                  <a:pt x="366" y="1039"/>
                  <a:pt x="390" y="1054"/>
                </a:cubicBezTo>
                <a:cubicBezTo>
                  <a:pt x="478" y="1110"/>
                  <a:pt x="597" y="1118"/>
                  <a:pt x="697" y="1065"/>
                </a:cubicBezTo>
                <a:cubicBezTo>
                  <a:pt x="729" y="1048"/>
                  <a:pt x="756" y="1027"/>
                  <a:pt x="780" y="1000"/>
                </a:cubicBezTo>
                <a:cubicBezTo>
                  <a:pt x="856" y="916"/>
                  <a:pt x="877" y="804"/>
                  <a:pt x="846" y="705"/>
                </a:cubicBezTo>
                <a:cubicBezTo>
                  <a:pt x="832" y="658"/>
                  <a:pt x="814" y="613"/>
                  <a:pt x="793" y="569"/>
                </a:cubicBezTo>
                <a:cubicBezTo>
                  <a:pt x="779" y="540"/>
                  <a:pt x="762" y="511"/>
                  <a:pt x="746" y="483"/>
                </a:cubicBezTo>
                <a:cubicBezTo>
                  <a:pt x="730" y="454"/>
                  <a:pt x="710" y="428"/>
                  <a:pt x="694" y="402"/>
                </a:cubicBezTo>
                <a:cubicBezTo>
                  <a:pt x="683" y="388"/>
                  <a:pt x="674" y="377"/>
                  <a:pt x="665" y="365"/>
                </a:cubicBezTo>
                <a:cubicBezTo>
                  <a:pt x="628" y="317"/>
                  <a:pt x="586" y="274"/>
                  <a:pt x="540" y="234"/>
                </a:cubicBezTo>
                <a:cubicBezTo>
                  <a:pt x="429" y="135"/>
                  <a:pt x="302" y="64"/>
                  <a:pt x="161" y="19"/>
                </a:cubicBezTo>
                <a:cubicBezTo>
                  <a:pt x="138" y="12"/>
                  <a:pt x="114" y="6"/>
                  <a:pt x="90" y="0"/>
                </a:cubicBezTo>
                <a:cubicBezTo>
                  <a:pt x="89" y="0"/>
                  <a:pt x="88" y="1"/>
                  <a:pt x="86" y="2"/>
                </a:cubicBezTo>
                <a:cubicBezTo>
                  <a:pt x="86" y="2"/>
                  <a:pt x="86" y="4"/>
                  <a:pt x="87" y="5"/>
                </a:cubicBezTo>
                <a:cubicBezTo>
                  <a:pt x="100" y="18"/>
                  <a:pt x="113" y="32"/>
                  <a:pt x="126" y="46"/>
                </a:cubicBezTo>
                <a:cubicBezTo>
                  <a:pt x="146" y="70"/>
                  <a:pt x="162" y="97"/>
                  <a:pt x="175" y="125"/>
                </a:cubicBezTo>
                <a:cubicBezTo>
                  <a:pt x="208" y="196"/>
                  <a:pt x="216" y="270"/>
                  <a:pt x="202" y="346"/>
                </a:cubicBezTo>
                <a:cubicBezTo>
                  <a:pt x="187" y="424"/>
                  <a:pt x="149" y="490"/>
                  <a:pt x="91" y="544"/>
                </a:cubicBezTo>
                <a:cubicBezTo>
                  <a:pt x="65" y="568"/>
                  <a:pt x="37" y="588"/>
                  <a:pt x="5" y="603"/>
                </a:cubicBezTo>
                <a:cubicBezTo>
                  <a:pt x="4" y="603"/>
                  <a:pt x="3" y="605"/>
                  <a:pt x="1" y="606"/>
                </a:cubicBezTo>
                <a:cubicBezTo>
                  <a:pt x="0" y="607"/>
                  <a:pt x="0" y="611"/>
                  <a:pt x="2" y="612"/>
                </a:cubicBezTo>
                <a:close/>
              </a:path>
            </a:pathLst>
          </a:custGeom>
          <a:solidFill>
            <a:srgbClr val="3498DB"/>
          </a:solidFill>
          <a:ln>
            <a:noFill/>
          </a:ln>
        </p:spPr>
        <p:txBody>
          <a:bodyPr vert="horz" wrap="square" lIns="91440" tIns="45720" rIns="91440" bIns="45720" numCol="1" anchor="t" anchorCtr="0" compatLnSpc="1">
            <a:noAutofit/>
          </a:bodyPr>
          <a:lstStyle/>
          <a:p>
            <a:pPr lvl="0" algn="l"/>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164"/>
          <p:cNvSpPr/>
          <p:nvPr>
            <p:custDataLst>
              <p:tags r:id="rId5"/>
            </p:custDataLst>
          </p:nvPr>
        </p:nvSpPr>
        <p:spPr bwMode="auto">
          <a:xfrm>
            <a:off x="4123055" y="1318895"/>
            <a:ext cx="2663190" cy="1691640"/>
          </a:xfrm>
          <a:custGeom>
            <a:avLst/>
            <a:gdLst>
              <a:gd name="T0" fmla="*/ 555 w 1221"/>
              <a:gd name="T1" fmla="*/ 775 h 776"/>
              <a:gd name="T2" fmla="*/ 566 w 1221"/>
              <a:gd name="T3" fmla="*/ 763 h 776"/>
              <a:gd name="T4" fmla="*/ 671 w 1221"/>
              <a:gd name="T5" fmla="*/ 675 h 776"/>
              <a:gd name="T6" fmla="*/ 734 w 1221"/>
              <a:gd name="T7" fmla="*/ 645 h 776"/>
              <a:gd name="T8" fmla="*/ 829 w 1221"/>
              <a:gd name="T9" fmla="*/ 619 h 776"/>
              <a:gd name="T10" fmla="*/ 899 w 1221"/>
              <a:gd name="T11" fmla="*/ 613 h 776"/>
              <a:gd name="T12" fmla="*/ 1025 w 1221"/>
              <a:gd name="T13" fmla="*/ 587 h 776"/>
              <a:gd name="T14" fmla="*/ 1095 w 1221"/>
              <a:gd name="T15" fmla="*/ 543 h 776"/>
              <a:gd name="T16" fmla="*/ 1201 w 1221"/>
              <a:gd name="T17" fmla="*/ 254 h 776"/>
              <a:gd name="T18" fmla="*/ 1165 w 1221"/>
              <a:gd name="T19" fmla="*/ 155 h 776"/>
              <a:gd name="T20" fmla="*/ 904 w 1221"/>
              <a:gd name="T21" fmla="*/ 1 h 776"/>
              <a:gd name="T22" fmla="*/ 759 w 1221"/>
              <a:gd name="T23" fmla="*/ 10 h 776"/>
              <a:gd name="T24" fmla="*/ 662 w 1221"/>
              <a:gd name="T25" fmla="*/ 27 h 776"/>
              <a:gd name="T26" fmla="*/ 570 w 1221"/>
              <a:gd name="T27" fmla="*/ 52 h 776"/>
              <a:gd name="T28" fmla="*/ 525 w 1221"/>
              <a:gd name="T29" fmla="*/ 68 h 776"/>
              <a:gd name="T30" fmla="*/ 361 w 1221"/>
              <a:gd name="T31" fmla="*/ 146 h 776"/>
              <a:gd name="T32" fmla="*/ 40 w 1221"/>
              <a:gd name="T33" fmla="*/ 441 h 776"/>
              <a:gd name="T34" fmla="*/ 1 w 1221"/>
              <a:gd name="T35" fmla="*/ 502 h 776"/>
              <a:gd name="T36" fmla="*/ 1 w 1221"/>
              <a:gd name="T37" fmla="*/ 506 h 776"/>
              <a:gd name="T38" fmla="*/ 4 w 1221"/>
              <a:gd name="T39" fmla="*/ 506 h 776"/>
              <a:gd name="T40" fmla="*/ 55 w 1221"/>
              <a:gd name="T41" fmla="*/ 483 h 776"/>
              <a:gd name="T42" fmla="*/ 146 w 1221"/>
              <a:gd name="T43" fmla="*/ 460 h 776"/>
              <a:gd name="T44" fmla="*/ 364 w 1221"/>
              <a:gd name="T45" fmla="*/ 503 h 776"/>
              <a:gd name="T46" fmla="*/ 518 w 1221"/>
              <a:gd name="T47" fmla="*/ 669 h 776"/>
              <a:gd name="T48" fmla="*/ 547 w 1221"/>
              <a:gd name="T49" fmla="*/ 769 h 776"/>
              <a:gd name="T50" fmla="*/ 549 w 1221"/>
              <a:gd name="T51" fmla="*/ 774 h 776"/>
              <a:gd name="T52" fmla="*/ 555 w 1221"/>
              <a:gd name="T53" fmla="*/ 775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1" h="776">
                <a:moveTo>
                  <a:pt x="555" y="775"/>
                </a:moveTo>
                <a:cubicBezTo>
                  <a:pt x="559" y="771"/>
                  <a:pt x="562" y="767"/>
                  <a:pt x="566" y="763"/>
                </a:cubicBezTo>
                <a:cubicBezTo>
                  <a:pt x="596" y="728"/>
                  <a:pt x="631" y="699"/>
                  <a:pt x="671" y="675"/>
                </a:cubicBezTo>
                <a:cubicBezTo>
                  <a:pt x="691" y="663"/>
                  <a:pt x="713" y="654"/>
                  <a:pt x="734" y="645"/>
                </a:cubicBezTo>
                <a:cubicBezTo>
                  <a:pt x="764" y="631"/>
                  <a:pt x="797" y="625"/>
                  <a:pt x="829" y="619"/>
                </a:cubicBezTo>
                <a:cubicBezTo>
                  <a:pt x="852" y="615"/>
                  <a:pt x="875" y="614"/>
                  <a:pt x="899" y="613"/>
                </a:cubicBezTo>
                <a:cubicBezTo>
                  <a:pt x="942" y="613"/>
                  <a:pt x="985" y="605"/>
                  <a:pt x="1025" y="587"/>
                </a:cubicBezTo>
                <a:cubicBezTo>
                  <a:pt x="1050" y="575"/>
                  <a:pt x="1074" y="561"/>
                  <a:pt x="1095" y="543"/>
                </a:cubicBezTo>
                <a:cubicBezTo>
                  <a:pt x="1176" y="476"/>
                  <a:pt x="1221" y="365"/>
                  <a:pt x="1201" y="254"/>
                </a:cubicBezTo>
                <a:cubicBezTo>
                  <a:pt x="1195" y="219"/>
                  <a:pt x="1183" y="186"/>
                  <a:pt x="1165" y="155"/>
                </a:cubicBezTo>
                <a:cubicBezTo>
                  <a:pt x="1108" y="57"/>
                  <a:pt x="1008" y="2"/>
                  <a:pt x="904" y="1"/>
                </a:cubicBezTo>
                <a:cubicBezTo>
                  <a:pt x="856" y="0"/>
                  <a:pt x="807" y="3"/>
                  <a:pt x="759" y="10"/>
                </a:cubicBezTo>
                <a:cubicBezTo>
                  <a:pt x="726" y="14"/>
                  <a:pt x="694" y="21"/>
                  <a:pt x="662" y="27"/>
                </a:cubicBezTo>
                <a:cubicBezTo>
                  <a:pt x="630" y="34"/>
                  <a:pt x="599" y="45"/>
                  <a:pt x="570" y="52"/>
                </a:cubicBezTo>
                <a:cubicBezTo>
                  <a:pt x="553" y="58"/>
                  <a:pt x="539" y="63"/>
                  <a:pt x="525" y="68"/>
                </a:cubicBezTo>
                <a:cubicBezTo>
                  <a:pt x="468" y="89"/>
                  <a:pt x="414" y="115"/>
                  <a:pt x="361" y="146"/>
                </a:cubicBezTo>
                <a:cubicBezTo>
                  <a:pt x="234" y="222"/>
                  <a:pt x="127" y="320"/>
                  <a:pt x="40" y="441"/>
                </a:cubicBezTo>
                <a:cubicBezTo>
                  <a:pt x="26" y="461"/>
                  <a:pt x="14" y="481"/>
                  <a:pt x="1" y="502"/>
                </a:cubicBezTo>
                <a:cubicBezTo>
                  <a:pt x="0" y="503"/>
                  <a:pt x="1" y="505"/>
                  <a:pt x="1" y="506"/>
                </a:cubicBezTo>
                <a:cubicBezTo>
                  <a:pt x="1" y="507"/>
                  <a:pt x="3" y="507"/>
                  <a:pt x="4" y="506"/>
                </a:cubicBezTo>
                <a:cubicBezTo>
                  <a:pt x="21" y="498"/>
                  <a:pt x="38" y="490"/>
                  <a:pt x="55" y="483"/>
                </a:cubicBezTo>
                <a:cubicBezTo>
                  <a:pt x="84" y="470"/>
                  <a:pt x="115" y="464"/>
                  <a:pt x="146" y="460"/>
                </a:cubicBezTo>
                <a:cubicBezTo>
                  <a:pt x="223" y="451"/>
                  <a:pt x="296" y="465"/>
                  <a:pt x="364" y="503"/>
                </a:cubicBezTo>
                <a:cubicBezTo>
                  <a:pt x="434" y="541"/>
                  <a:pt x="485" y="597"/>
                  <a:pt x="518" y="669"/>
                </a:cubicBezTo>
                <a:cubicBezTo>
                  <a:pt x="533" y="701"/>
                  <a:pt x="543" y="734"/>
                  <a:pt x="547" y="769"/>
                </a:cubicBezTo>
                <a:cubicBezTo>
                  <a:pt x="547" y="770"/>
                  <a:pt x="548" y="772"/>
                  <a:pt x="549" y="774"/>
                </a:cubicBezTo>
                <a:cubicBezTo>
                  <a:pt x="549" y="776"/>
                  <a:pt x="554" y="776"/>
                  <a:pt x="555" y="775"/>
                </a:cubicBezTo>
                <a:close/>
              </a:path>
            </a:pathLst>
          </a:custGeom>
          <a:solidFill>
            <a:srgbClr val="1F74AD"/>
          </a:solidFill>
          <a:ln>
            <a:noFill/>
          </a:ln>
        </p:spPr>
        <p:txBody>
          <a:bodyPr vert="horz" wrap="square" lIns="91440" tIns="45720" rIns="91440" bIns="45720" numCol="1" anchor="t" anchorCtr="0" compatLnSpc="1"/>
          <a:lstStyle/>
          <a:p>
            <a:endParaRPr lang="ru-RU">
              <a:latin typeface="微软雅黑" panose="020B0503020204020204" pitchFamily="34" charset="-122"/>
              <a:ea typeface="微软雅黑" panose="020B0503020204020204" pitchFamily="34" charset="-122"/>
            </a:endParaRPr>
          </a:p>
        </p:txBody>
      </p:sp>
      <p:sp>
        <p:nvSpPr>
          <p:cNvPr id="54" name="Freeform 29"/>
          <p:cNvSpPr>
            <a:spLocks noChangeArrowheads="1"/>
          </p:cNvSpPr>
          <p:nvPr>
            <p:custDataLst>
              <p:tags r:id="rId6"/>
            </p:custDataLst>
          </p:nvPr>
        </p:nvSpPr>
        <p:spPr bwMode="auto">
          <a:xfrm>
            <a:off x="5680984" y="3159747"/>
            <a:ext cx="727003" cy="750080"/>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Oval 42"/>
          <p:cNvSpPr/>
          <p:nvPr>
            <p:custDataLst>
              <p:tags r:id="rId7"/>
            </p:custDataLst>
          </p:nvPr>
        </p:nvSpPr>
        <p:spPr>
          <a:xfrm>
            <a:off x="8797290" y="2058035"/>
            <a:ext cx="454025" cy="45402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Freeform 65"/>
          <p:cNvSpPr>
            <a:spLocks noChangeArrowheads="1"/>
          </p:cNvSpPr>
          <p:nvPr>
            <p:custDataLst>
              <p:tags r:id="rId8"/>
            </p:custDataLst>
          </p:nvPr>
        </p:nvSpPr>
        <p:spPr bwMode="auto">
          <a:xfrm>
            <a:off x="8910955" y="2172970"/>
            <a:ext cx="226695" cy="224790"/>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fontScale="550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Oval 45"/>
          <p:cNvSpPr/>
          <p:nvPr>
            <p:custDataLst>
              <p:tags r:id="rId9"/>
            </p:custDataLst>
          </p:nvPr>
        </p:nvSpPr>
        <p:spPr>
          <a:xfrm>
            <a:off x="8797290" y="3785235"/>
            <a:ext cx="454025" cy="4540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 name="Freeform 102"/>
          <p:cNvSpPr>
            <a:spLocks noChangeArrowheads="1"/>
          </p:cNvSpPr>
          <p:nvPr>
            <p:custDataLst>
              <p:tags r:id="rId10"/>
            </p:custDataLst>
          </p:nvPr>
        </p:nvSpPr>
        <p:spPr bwMode="auto">
          <a:xfrm>
            <a:off x="8891270" y="3891915"/>
            <a:ext cx="266700" cy="24003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TextBox 37"/>
          <p:cNvSpPr txBox="1"/>
          <p:nvPr>
            <p:custDataLst>
              <p:tags r:id="rId11"/>
            </p:custDataLst>
          </p:nvPr>
        </p:nvSpPr>
        <p:spPr>
          <a:xfrm flipH="1">
            <a:off x="9251315" y="2068830"/>
            <a:ext cx="2722245" cy="454025"/>
          </a:xfrm>
          <a:prstGeom prst="rect">
            <a:avLst/>
          </a:prstGeom>
          <a:noFill/>
        </p:spPr>
        <p:txBody>
          <a:bodyPr wrap="square" bIns="0" rtlCol="0" anchor="b"/>
          <a:lstStyle/>
          <a:p>
            <a:pPr>
              <a:lnSpc>
                <a:spcPct val="120000"/>
              </a:lnSpc>
              <a:defRPr/>
            </a:pPr>
            <a:r>
              <a:rPr lang="zh-CN" altLang="en-US" b="1" spc="300" dirty="0">
                <a:solidFill>
                  <a:srgbClr val="3498DB"/>
                </a:solidFill>
                <a:latin typeface="微软雅黑" panose="020B0503020204020204" pitchFamily="34" charset="-122"/>
                <a:ea typeface="微软雅黑" panose="020B0503020204020204" pitchFamily="34" charset="-122"/>
                <a:cs typeface="Lato Regular"/>
              </a:rPr>
              <a:t>（七）营销策略技巧</a:t>
            </a:r>
            <a:endParaRPr lang="zh-CN" altLang="en-US" b="1" spc="300" dirty="0">
              <a:solidFill>
                <a:srgbClr val="3498DB"/>
              </a:solidFill>
              <a:latin typeface="微软雅黑" panose="020B0503020204020204" pitchFamily="34" charset="-122"/>
              <a:ea typeface="微软雅黑" panose="020B0503020204020204" pitchFamily="34" charset="-122"/>
              <a:cs typeface="Lato Regular"/>
            </a:endParaRPr>
          </a:p>
        </p:txBody>
      </p:sp>
      <p:sp>
        <p:nvSpPr>
          <p:cNvPr id="63" name="文本框 62"/>
          <p:cNvSpPr txBox="1"/>
          <p:nvPr>
            <p:custDataLst>
              <p:tags r:id="rId12"/>
            </p:custDataLst>
          </p:nvPr>
        </p:nvSpPr>
        <p:spPr>
          <a:xfrm>
            <a:off x="8727440" y="2630170"/>
            <a:ext cx="2898775" cy="905510"/>
          </a:xfrm>
          <a:prstGeom prst="rect">
            <a:avLst/>
          </a:prstGeom>
          <a:noFill/>
        </p:spPr>
        <p:txBody>
          <a:bodyPr wrap="square" tIns="0" rtlCol="0">
            <a:noAutofit/>
          </a:bodyPr>
          <a:lstStyle/>
          <a:p>
            <a:pPr>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可以通过“讲述一个故事”来阐述营销过程，可从产品或服务的附加价值出发。</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TextBox 37"/>
          <p:cNvSpPr txBox="1"/>
          <p:nvPr>
            <p:custDataLst>
              <p:tags r:id="rId13"/>
            </p:custDataLst>
          </p:nvPr>
        </p:nvSpPr>
        <p:spPr>
          <a:xfrm flipH="1">
            <a:off x="9526270" y="3568065"/>
            <a:ext cx="2091690" cy="681990"/>
          </a:xfrm>
          <a:prstGeom prst="rect">
            <a:avLst/>
          </a:prstGeom>
          <a:noFill/>
        </p:spPr>
        <p:txBody>
          <a:bodyPr wrap="square" bIns="0" rtlCol="0" anchor="b"/>
          <a:lstStyle/>
          <a:p>
            <a:pPr>
              <a:lnSpc>
                <a:spcPct val="120000"/>
              </a:lnSpc>
              <a:defRPr/>
            </a:pPr>
            <a:r>
              <a:rPr lang="zh-CN" altLang="en-US" b="1" spc="300" dirty="0">
                <a:solidFill>
                  <a:srgbClr val="1AA3AA"/>
                </a:solidFill>
                <a:latin typeface="微软雅黑" panose="020B0503020204020204" pitchFamily="34" charset="-122"/>
                <a:ea typeface="微软雅黑" panose="020B0503020204020204" pitchFamily="34" charset="-122"/>
                <a:cs typeface="Lato Regular"/>
              </a:rPr>
              <a:t>（十）设计证明文件技巧　</a:t>
            </a:r>
            <a:endParaRPr lang="zh-CN" altLang="en-US" b="1" spc="300" dirty="0">
              <a:solidFill>
                <a:srgbClr val="1AA3AA"/>
              </a:solidFill>
              <a:latin typeface="微软雅黑" panose="020B0503020204020204" pitchFamily="34" charset="-122"/>
              <a:ea typeface="微软雅黑" panose="020B0503020204020204" pitchFamily="34" charset="-122"/>
              <a:cs typeface="Lato Regular"/>
            </a:endParaRPr>
          </a:p>
        </p:txBody>
      </p:sp>
      <p:sp>
        <p:nvSpPr>
          <p:cNvPr id="65" name="文本框 64"/>
          <p:cNvSpPr txBox="1"/>
          <p:nvPr>
            <p:custDataLst>
              <p:tags r:id="rId14"/>
            </p:custDataLst>
          </p:nvPr>
        </p:nvSpPr>
        <p:spPr>
          <a:xfrm>
            <a:off x="8733790" y="4336415"/>
            <a:ext cx="3119755" cy="723265"/>
          </a:xfrm>
          <a:prstGeom prst="rect">
            <a:avLst/>
          </a:prstGeom>
          <a:noFill/>
        </p:spPr>
        <p:txBody>
          <a:bodyPr wrap="square" tIns="0" rtlCol="0"/>
          <a:lstStyle/>
          <a:p>
            <a:pPr>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绝大部分创业者在撰写创业计划书时，没有附加过证明文件。</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Freeform 65"/>
          <p:cNvSpPr>
            <a:spLocks noChangeArrowheads="1"/>
          </p:cNvSpPr>
          <p:nvPr>
            <p:custDataLst>
              <p:tags r:id="rId15"/>
            </p:custDataLst>
          </p:nvPr>
        </p:nvSpPr>
        <p:spPr bwMode="auto">
          <a:xfrm>
            <a:off x="7169844" y="2571573"/>
            <a:ext cx="390585" cy="387302"/>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27"/>
          <p:cNvSpPr>
            <a:spLocks noChangeArrowheads="1"/>
          </p:cNvSpPr>
          <p:nvPr>
            <p:custDataLst>
              <p:tags r:id="rId16"/>
            </p:custDataLst>
          </p:nvPr>
        </p:nvSpPr>
        <p:spPr bwMode="auto">
          <a:xfrm>
            <a:off x="5516459" y="1838172"/>
            <a:ext cx="502632" cy="393671"/>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102"/>
          <p:cNvSpPr>
            <a:spLocks noChangeArrowheads="1"/>
          </p:cNvSpPr>
          <p:nvPr>
            <p:custDataLst>
              <p:tags r:id="rId17"/>
            </p:custDataLst>
          </p:nvPr>
        </p:nvSpPr>
        <p:spPr bwMode="auto">
          <a:xfrm>
            <a:off x="7020044" y="4599995"/>
            <a:ext cx="409501" cy="368552"/>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116"/>
          <p:cNvSpPr>
            <a:spLocks noChangeArrowheads="1"/>
          </p:cNvSpPr>
          <p:nvPr>
            <p:custDataLst>
              <p:tags r:id="rId18"/>
            </p:custDataLst>
          </p:nvPr>
        </p:nvSpPr>
        <p:spPr bwMode="auto">
          <a:xfrm>
            <a:off x="5181131" y="4857014"/>
            <a:ext cx="423516" cy="43696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2" name="PA_ImportSvg_636880681662932197"/>
          <p:cNvSpPr/>
          <p:nvPr>
            <p:custDataLst>
              <p:tags r:id="rId19"/>
            </p:custDataLst>
          </p:nvPr>
        </p:nvSpPr>
        <p:spPr>
          <a:xfrm>
            <a:off x="4291965" y="3387725"/>
            <a:ext cx="317500" cy="30861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9" name="任意多边形: 形状 28"/>
          <p:cNvSpPr/>
          <p:nvPr>
            <p:custDataLst>
              <p:tags r:id="rId20"/>
            </p:custDataLst>
          </p:nvPr>
        </p:nvSpPr>
        <p:spPr>
          <a:xfrm>
            <a:off x="4434840" y="3603625"/>
            <a:ext cx="31115" cy="92710"/>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custDataLst>
              <p:tags r:id="rId21"/>
            </p:custDataLst>
          </p:nvPr>
        </p:nvSpPr>
        <p:spPr>
          <a:xfrm flipH="1">
            <a:off x="176530" y="1229360"/>
            <a:ext cx="2855595" cy="454025"/>
          </a:xfrm>
          <a:prstGeom prst="rect">
            <a:avLst/>
          </a:prstGeom>
          <a:noFill/>
        </p:spPr>
        <p:txBody>
          <a:bodyPr wrap="square" bIns="0" rtlCol="0" anchor="b"/>
          <a:lstStyle/>
          <a:p>
            <a:pPr marR="0" indent="0" algn="l" defTabSz="914400" fontAlgn="auto">
              <a:lnSpc>
                <a:spcPct val="120000"/>
              </a:lnSpc>
              <a:spcBef>
                <a:spcPts val="0"/>
              </a:spcBef>
              <a:spcAft>
                <a:spcPts val="0"/>
              </a:spcAft>
              <a:buClrTx/>
              <a:buSzTx/>
              <a:buFontTx/>
              <a:buNone/>
              <a:defRPr/>
            </a:pPr>
            <a:r>
              <a:rPr lang="zh-CN" altLang="en-US" b="1" spc="300" dirty="0">
                <a:solidFill>
                  <a:srgbClr val="1F74AD"/>
                </a:solidFill>
                <a:latin typeface="微软雅黑" panose="020B0503020204020204" pitchFamily="34" charset="-122"/>
                <a:ea typeface="微软雅黑" panose="020B0503020204020204" pitchFamily="34" charset="-122"/>
                <a:cs typeface="Lato Regular"/>
              </a:rPr>
              <a:t>（六）营销战略技巧</a:t>
            </a:r>
            <a:endParaRPr lang="zh-CN" altLang="en-US" b="1" spc="300" dirty="0">
              <a:solidFill>
                <a:srgbClr val="1F74AD"/>
              </a:solidFill>
              <a:latin typeface="微软雅黑" panose="020B0503020204020204" pitchFamily="34" charset="-122"/>
              <a:ea typeface="微软雅黑" panose="020B0503020204020204" pitchFamily="34" charset="-122"/>
              <a:cs typeface="Lato Regular"/>
            </a:endParaRPr>
          </a:p>
        </p:txBody>
      </p:sp>
      <p:sp>
        <p:nvSpPr>
          <p:cNvPr id="59" name="文本框 58"/>
          <p:cNvSpPr txBox="1"/>
          <p:nvPr>
            <p:custDataLst>
              <p:tags r:id="rId22"/>
            </p:custDataLst>
          </p:nvPr>
        </p:nvSpPr>
        <p:spPr>
          <a:xfrm>
            <a:off x="489585" y="1767205"/>
            <a:ext cx="3249930" cy="904875"/>
          </a:xfrm>
          <a:prstGeom prst="rect">
            <a:avLst/>
          </a:prstGeom>
          <a:noFill/>
        </p:spPr>
        <p:txBody>
          <a:bodyPr wrap="square" tIns="0" rtlCol="0">
            <a:noAutofit/>
          </a:bodyPr>
          <a:lstStyle/>
          <a:p>
            <a:pPr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将市场调研结果作为企业制定市场营销策略的依据。</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Oval 36"/>
          <p:cNvSpPr/>
          <p:nvPr>
            <p:custDataLst>
              <p:tags r:id="rId23"/>
            </p:custDataLst>
          </p:nvPr>
        </p:nvSpPr>
        <p:spPr>
          <a:xfrm flipH="1">
            <a:off x="2905760" y="1217930"/>
            <a:ext cx="454025" cy="45402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Freeform 27"/>
          <p:cNvSpPr>
            <a:spLocks noChangeArrowheads="1"/>
          </p:cNvSpPr>
          <p:nvPr>
            <p:custDataLst>
              <p:tags r:id="rId24"/>
            </p:custDataLst>
          </p:nvPr>
        </p:nvSpPr>
        <p:spPr bwMode="auto">
          <a:xfrm>
            <a:off x="2996565" y="1338580"/>
            <a:ext cx="272415" cy="213360"/>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fontScale="47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Oval 39"/>
          <p:cNvSpPr/>
          <p:nvPr>
            <p:custDataLst>
              <p:tags r:id="rId25"/>
            </p:custDataLst>
          </p:nvPr>
        </p:nvSpPr>
        <p:spPr>
          <a:xfrm flipH="1">
            <a:off x="2892425" y="4549140"/>
            <a:ext cx="454025" cy="45402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7" name="Freeform 116"/>
          <p:cNvSpPr>
            <a:spLocks noChangeArrowheads="1"/>
          </p:cNvSpPr>
          <p:nvPr>
            <p:custDataLst>
              <p:tags r:id="rId26"/>
            </p:custDataLst>
          </p:nvPr>
        </p:nvSpPr>
        <p:spPr bwMode="auto">
          <a:xfrm>
            <a:off x="2999740" y="4652645"/>
            <a:ext cx="240030" cy="24765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TextBox 37"/>
          <p:cNvSpPr txBox="1"/>
          <p:nvPr>
            <p:custDataLst>
              <p:tags r:id="rId27"/>
            </p:custDataLst>
          </p:nvPr>
        </p:nvSpPr>
        <p:spPr>
          <a:xfrm flipH="1">
            <a:off x="417195" y="4560570"/>
            <a:ext cx="2312670" cy="667385"/>
          </a:xfrm>
          <a:prstGeom prst="rect">
            <a:avLst/>
          </a:prstGeom>
          <a:noFill/>
        </p:spPr>
        <p:txBody>
          <a:bodyPr wrap="square" bIns="0" rtlCol="0" anchor="b"/>
          <a:lstStyle/>
          <a:p>
            <a:pPr algn="l">
              <a:lnSpc>
                <a:spcPct val="120000"/>
              </a:lnSpc>
              <a:defRPr/>
            </a:pPr>
            <a:r>
              <a:rPr lang="zh-CN" altLang="en-US" b="1" spc="300" dirty="0">
                <a:solidFill>
                  <a:srgbClr val="69A35B"/>
                </a:solidFill>
                <a:latin typeface="微软雅黑" panose="020B0503020204020204" pitchFamily="34" charset="-122"/>
                <a:ea typeface="微软雅黑" panose="020B0503020204020204" pitchFamily="34" charset="-122"/>
                <a:cs typeface="Lato Regular"/>
              </a:rPr>
              <a:t>（九）财务分析和融资需求技巧</a:t>
            </a:r>
            <a:endParaRPr lang="zh-CN" altLang="en-US" b="1" spc="300" dirty="0">
              <a:solidFill>
                <a:srgbClr val="69A35B"/>
              </a:solidFill>
              <a:latin typeface="微软雅黑" panose="020B0503020204020204" pitchFamily="34" charset="-122"/>
              <a:ea typeface="微软雅黑" panose="020B0503020204020204" pitchFamily="34" charset="-122"/>
              <a:cs typeface="Lato Regular"/>
            </a:endParaRPr>
          </a:p>
        </p:txBody>
      </p:sp>
      <p:sp>
        <p:nvSpPr>
          <p:cNvPr id="61" name="文本框 60"/>
          <p:cNvSpPr txBox="1"/>
          <p:nvPr>
            <p:custDataLst>
              <p:tags r:id="rId28"/>
            </p:custDataLst>
          </p:nvPr>
        </p:nvSpPr>
        <p:spPr>
          <a:xfrm>
            <a:off x="518160" y="5285740"/>
            <a:ext cx="3208655" cy="1273175"/>
          </a:xfrm>
          <a:prstGeom prst="rect">
            <a:avLst/>
          </a:prstGeom>
          <a:noFill/>
        </p:spPr>
        <p:txBody>
          <a:bodyPr wrap="square" tIns="0" rtlCol="0"/>
          <a:lstStyle/>
          <a:p>
            <a:pPr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财务分析方面注意专业人员的加入，筹资需要方面要细分不同等级的筹资需要包括短期资金、长期资金。</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TextBox 37"/>
          <p:cNvSpPr txBox="1"/>
          <p:nvPr>
            <p:custDataLst>
              <p:tags r:id="rId29"/>
            </p:custDataLst>
          </p:nvPr>
        </p:nvSpPr>
        <p:spPr>
          <a:xfrm flipH="1">
            <a:off x="445770" y="2642235"/>
            <a:ext cx="2585720" cy="710565"/>
          </a:xfrm>
          <a:prstGeom prst="rect">
            <a:avLst/>
          </a:prstGeom>
          <a:noFill/>
        </p:spPr>
        <p:txBody>
          <a:bodyPr wrap="square" bIns="0" rtlCol="0" anchor="b"/>
          <a:lstStyle/>
          <a:p>
            <a:pPr lvl="0" algn="l">
              <a:lnSpc>
                <a:spcPct val="120000"/>
              </a:lnSpc>
              <a:defRPr/>
            </a:pPr>
            <a:r>
              <a:rPr lang="zh-CN" altLang="en-US" b="1" spc="300" dirty="0">
                <a:solidFill>
                  <a:srgbClr val="9BBB59"/>
                </a:solidFill>
                <a:latin typeface="微软雅黑" panose="020B0503020204020204" pitchFamily="34" charset="-122"/>
                <a:ea typeface="微软雅黑" panose="020B0503020204020204" pitchFamily="34" charset="-122"/>
                <a:cs typeface="Lato Regular"/>
              </a:rPr>
              <a:t>（八）生产运行与经营管理技巧</a:t>
            </a:r>
            <a:endParaRPr lang="zh-CN" altLang="en-US" b="1" spc="300" dirty="0">
              <a:solidFill>
                <a:srgbClr val="9BBB59"/>
              </a:solidFill>
              <a:latin typeface="微软雅黑" panose="020B0503020204020204" pitchFamily="34" charset="-122"/>
              <a:ea typeface="微软雅黑" panose="020B0503020204020204" pitchFamily="34" charset="-122"/>
              <a:cs typeface="Lato Regular"/>
            </a:endParaRPr>
          </a:p>
        </p:txBody>
      </p:sp>
      <p:sp>
        <p:nvSpPr>
          <p:cNvPr id="126" name="文本框 125"/>
          <p:cNvSpPr txBox="1"/>
          <p:nvPr>
            <p:custDataLst>
              <p:tags r:id="rId30"/>
            </p:custDataLst>
          </p:nvPr>
        </p:nvSpPr>
        <p:spPr>
          <a:xfrm>
            <a:off x="510540" y="3333750"/>
            <a:ext cx="2851150" cy="933450"/>
          </a:xfrm>
          <a:prstGeom prst="rect">
            <a:avLst/>
          </a:prstGeom>
          <a:noFill/>
        </p:spPr>
        <p:txBody>
          <a:bodyPr wrap="square" tIns="0" rtlCol="0"/>
          <a:lstStyle/>
          <a:p>
            <a:pPr lvl="0" algn="l">
              <a:lnSpc>
                <a:spcPct val="120000"/>
              </a:lnSpc>
              <a:spcAft>
                <a:spcPts val="1000"/>
              </a:spcAft>
              <a:defRPr/>
            </a:pPr>
            <a:r>
              <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rPr>
              <a:t>生产运行与经营管理可用图示表现，以便更直观清晰地向读者展示。</a:t>
            </a:r>
            <a:endParaRPr lang="zh-CN" altLang="en-US" sz="1600" spc="150" dirty="0">
              <a:solidFill>
                <a:prstClr val="white">
                  <a:lumMod val="50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7" name="Oval 39"/>
          <p:cNvSpPr/>
          <p:nvPr>
            <p:custDataLst>
              <p:tags r:id="rId31"/>
            </p:custDataLst>
          </p:nvPr>
        </p:nvSpPr>
        <p:spPr>
          <a:xfrm flipH="1">
            <a:off x="2906395" y="2887345"/>
            <a:ext cx="454025" cy="45402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0" name="PA_ImportSvg_636880681662932197"/>
          <p:cNvSpPr/>
          <p:nvPr>
            <p:custDataLst>
              <p:tags r:id="rId32"/>
            </p:custDataLst>
          </p:nvPr>
        </p:nvSpPr>
        <p:spPr>
          <a:xfrm>
            <a:off x="3030855" y="3018155"/>
            <a:ext cx="207645" cy="20193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31" name="任意多边形: 形状 130"/>
          <p:cNvSpPr/>
          <p:nvPr>
            <p:custDataLst>
              <p:tags r:id="rId33"/>
            </p:custDataLst>
          </p:nvPr>
        </p:nvSpPr>
        <p:spPr>
          <a:xfrm>
            <a:off x="3124200" y="3159760"/>
            <a:ext cx="20320" cy="60325"/>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6380" y="620395"/>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四、创业计划书的评估与展示</a:t>
            </a:r>
            <a:endParaRPr lang="zh-CN" altLang="en-US" sz="2000">
              <a:latin typeface="黑体" panose="02010600030101010101" charset="-122"/>
              <a:ea typeface="黑体" panose="02010600030101010101" charset="-122"/>
            </a:endParaRPr>
          </a:p>
        </p:txBody>
      </p:sp>
      <p:sp>
        <p:nvSpPr>
          <p:cNvPr id="3" name="文本框 2"/>
          <p:cNvSpPr txBox="1"/>
          <p:nvPr/>
        </p:nvSpPr>
        <p:spPr>
          <a:xfrm>
            <a:off x="568960" y="1180465"/>
            <a:ext cx="11054715" cy="1337945"/>
          </a:xfrm>
          <a:prstGeom prst="rect">
            <a:avLst/>
          </a:prstGeom>
          <a:noFill/>
        </p:spPr>
        <p:txBody>
          <a:bodyPr wrap="square" rtlCol="0">
            <a:spAutoFit/>
          </a:bodyPr>
          <a:p>
            <a:pPr fontAlgn="auto">
              <a:lnSpc>
                <a:spcPct val="150000"/>
              </a:lnSpc>
            </a:pPr>
            <a:r>
              <a:rPr lang="zh-CN" altLang="en-US">
                <a:solidFill>
                  <a:schemeClr val="accent1"/>
                </a:solidFill>
                <a:effectLst/>
              </a:rPr>
              <a:t>（一）创业计划书的评估</a:t>
            </a:r>
            <a:endParaRPr lang="zh-CN" altLang="en-US">
              <a:solidFill>
                <a:schemeClr val="accent1"/>
              </a:solidFill>
              <a:effectLst/>
            </a:endParaRPr>
          </a:p>
          <a:p>
            <a:pPr fontAlgn="auto">
              <a:lnSpc>
                <a:spcPct val="150000"/>
              </a:lnSpc>
            </a:pPr>
            <a:r>
              <a:rPr lang="zh-CN" altLang="en-US"/>
              <a:t>简要的评估有助于潜在的企业创立者做出决定是否应该继续创业进程，是否应该放弃企业想法，是否应该改变计划的企业的规模，或是否应该采取其他措施增强创业的可行性。根据表 10-4 的评估细则进行评估。</a:t>
            </a:r>
            <a:endParaRPr lang="zh-CN" altLang="en-US"/>
          </a:p>
        </p:txBody>
      </p:sp>
      <p:pic>
        <p:nvPicPr>
          <p:cNvPr id="4" name="图片 3"/>
          <p:cNvPicPr>
            <a:picLocks noChangeAspect="1"/>
          </p:cNvPicPr>
          <p:nvPr/>
        </p:nvPicPr>
        <p:blipFill>
          <a:blip r:embed="rId1"/>
          <a:stretch>
            <a:fillRect/>
          </a:stretch>
        </p:blipFill>
        <p:spPr>
          <a:xfrm>
            <a:off x="1941195" y="2630805"/>
            <a:ext cx="7896225" cy="4022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创业计划书的撰写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6530" y="812800"/>
            <a:ext cx="6843395" cy="645160"/>
          </a:xfrm>
          <a:prstGeom prst="rect">
            <a:avLst/>
          </a:prstGeom>
          <a:noFill/>
        </p:spPr>
        <p:txBody>
          <a:bodyPr wrap="square" rtlCol="0">
            <a:spAutoFit/>
          </a:bodyPr>
          <a:p>
            <a:pPr fontAlgn="auto">
              <a:lnSpc>
                <a:spcPct val="150000"/>
              </a:lnSpc>
            </a:pPr>
            <a:r>
              <a:rPr lang="zh-CN" altLang="en-US" sz="2400">
                <a:latin typeface="黑体" panose="02010600030101010101" charset="-122"/>
                <a:ea typeface="黑体" panose="02010600030101010101" charset="-122"/>
              </a:rPr>
              <a:t>四、创业计划书的评估与展示</a:t>
            </a:r>
            <a:endParaRPr lang="zh-CN" altLang="en-US" sz="2000">
              <a:latin typeface="黑体" panose="02010600030101010101" charset="-122"/>
              <a:ea typeface="黑体" panose="02010600030101010101" charset="-122"/>
            </a:endParaRPr>
          </a:p>
        </p:txBody>
      </p:sp>
      <p:sp>
        <p:nvSpPr>
          <p:cNvPr id="3" name="文本框 2"/>
          <p:cNvSpPr txBox="1"/>
          <p:nvPr/>
        </p:nvSpPr>
        <p:spPr>
          <a:xfrm>
            <a:off x="568325" y="1326515"/>
            <a:ext cx="6302375" cy="4246245"/>
          </a:xfrm>
          <a:prstGeom prst="rect">
            <a:avLst/>
          </a:prstGeom>
          <a:noFill/>
        </p:spPr>
        <p:txBody>
          <a:bodyPr wrap="square" rtlCol="0">
            <a:spAutoFit/>
          </a:bodyPr>
          <a:p>
            <a:pPr fontAlgn="auto">
              <a:lnSpc>
                <a:spcPct val="150000"/>
              </a:lnSpc>
            </a:pPr>
            <a:r>
              <a:rPr lang="zh-CN" altLang="en-US">
                <a:solidFill>
                  <a:schemeClr val="accent1"/>
                </a:solidFill>
              </a:rPr>
              <a:t>（二）创业计划书的展示</a:t>
            </a:r>
            <a:endParaRPr lang="zh-CN" altLang="en-US">
              <a:solidFill>
                <a:schemeClr val="accent1"/>
              </a:solidFill>
            </a:endParaRPr>
          </a:p>
          <a:p>
            <a:pPr fontAlgn="auto">
              <a:lnSpc>
                <a:spcPct val="150000"/>
              </a:lnSpc>
            </a:pPr>
            <a:r>
              <a:rPr lang="zh-CN" altLang="en-US"/>
              <a:t>创业计划书就是创业者对要开展项目的一个设想，因此，最主要的就是向目标受众展示出来。创业计划书的展示需要引起体验客户的共鸣，首先用摘要打动人心，接着要有完整的书写格式、清晰的思路和令人信服的管理。</a:t>
            </a:r>
            <a:endParaRPr lang="zh-CN" altLang="en-US"/>
          </a:p>
          <a:p>
            <a:pPr fontAlgn="auto">
              <a:lnSpc>
                <a:spcPct val="150000"/>
              </a:lnSpc>
            </a:pPr>
            <a:r>
              <a:rPr lang="zh-CN" altLang="en-US"/>
              <a:t>创业计划的评价标准，视不同使用人的目标而有所不同。面对寻求合作伙伴和面对投资人的展示方面也不尽相同。</a:t>
            </a:r>
            <a:endParaRPr lang="zh-CN" altLang="en-US"/>
          </a:p>
          <a:p>
            <a:pPr fontAlgn="auto">
              <a:lnSpc>
                <a:spcPct val="150000"/>
              </a:lnSpc>
            </a:pPr>
            <a:r>
              <a:rPr lang="zh-CN" altLang="en-US"/>
              <a:t>1. 明确创业计划的展示对象</a:t>
            </a:r>
            <a:endParaRPr lang="zh-CN" altLang="en-US"/>
          </a:p>
          <a:p>
            <a:pPr fontAlgn="auto">
              <a:lnSpc>
                <a:spcPct val="150000"/>
              </a:lnSpc>
            </a:pPr>
            <a:r>
              <a:rPr lang="zh-CN" altLang="en-US"/>
              <a:t>2. 向投资者陈述创业计划的技巧</a:t>
            </a:r>
            <a:endParaRPr lang="zh-CN" altLang="en-US"/>
          </a:p>
          <a:p>
            <a:pPr fontAlgn="auto">
              <a:lnSpc>
                <a:spcPct val="150000"/>
              </a:lnSpc>
            </a:pPr>
            <a:r>
              <a:rPr lang="zh-CN" altLang="en-US"/>
              <a:t>3. 现场答辩与反馈</a:t>
            </a:r>
            <a:endParaRPr lang="zh-CN" altLang="en-US"/>
          </a:p>
        </p:txBody>
      </p:sp>
      <p:pic>
        <p:nvPicPr>
          <p:cNvPr id="118" name="图片 117"/>
          <p:cNvPicPr/>
          <p:nvPr/>
        </p:nvPicPr>
        <p:blipFill>
          <a:blip r:embed="rId1"/>
          <a:stretch>
            <a:fillRect/>
          </a:stretch>
        </p:blipFill>
        <p:spPr>
          <a:xfrm>
            <a:off x="6870700" y="1253490"/>
            <a:ext cx="4403725" cy="3845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文本框 1"/>
          <p:cNvSpPr txBox="1"/>
          <p:nvPr/>
        </p:nvSpPr>
        <p:spPr>
          <a:xfrm>
            <a:off x="639445" y="855980"/>
            <a:ext cx="10713720" cy="4661535"/>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材料一</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企业计划书的三忌。忌用过于技术化的用词来形容产品或生产营运过程，尽可能用通俗易懂的条款，使阅读更容易接受。</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忌用含糊不清或无确实根据的陈述或结算表，比如，不要仅粗略说“销售在未来两年会翻两番”又或是在没有细则陈述的情况下就说“要增加生产线”等等。忌隐瞒事实之真相。</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材料二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任何时候做任何事，订最好的计划，尽最大的努力，做最坏的准备。</a:t>
            </a:r>
            <a:endParaRPr lang="zh-CN" altLang="en-US"/>
          </a:p>
          <a:p>
            <a:pPr indent="457200" algn="r" fontAlgn="auto">
              <a:lnSpc>
                <a:spcPct val="150000"/>
              </a:lnSpc>
              <a:extLst>
                <a:ext uri="{35155182-B16C-46BC-9424-99874614C6A1}">
                  <wpsdc:indentchars xmlns:wpsdc="http://www.wps.cn/officeDocument/2017/drawingmlCustomData" val="200" checksum="59296752"/>
                </a:ext>
              </a:extLst>
            </a:pPr>
            <a:r>
              <a:rPr lang="zh-CN" altLang="en-US"/>
              <a:t>——李想</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讨论</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（1）结合材料一的内容，说一说好的计划书撰写要求有哪些。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（2）结合材料二谈一下创业计划的重要性。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53365" y="812800"/>
            <a:ext cx="712724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Airbnb 成立于 2008 年 8 月，总部设在美国加州旧金山市。Airbnb 是一个旅行房屋租赁社区，用户可通过网络或手机应用程序发布、搜索度假房屋租赁信息并完成在线预定程序。成立至今业务已覆盖全球 190 多个国家、34000 多座城市。Airbnb 的估值高达255 亿美元，已经远超凯悦、万豪，并与希尔顿不相上下。它的模式是，人们可以通过Airbnb 的网络平台将闲置的房间租售，并供全球住客选用。</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effectLst/>
              </a:rPr>
              <a:t>创业早期：主要收入是卖麦片</a:t>
            </a:r>
            <a:endParaRPr lang="zh-CN" altLang="en-US">
              <a:solidFill>
                <a:schemeClr val="accent1"/>
              </a:solidFill>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回顾 Airbnb 这个房屋租赁服务的早期发展历史，你会发现它完全不是现在清新的风格，而且从产品的由来和名字都相当诚实。Airbnb 最早源自于创始人布莱恩·切斯基和乔·格比亚付不起房租。为了分摊房租，这两位年轻的设计师在客厅里放了三张充气床垫出租，并为租客提供早餐，每晚 80 美元。这个服务也被很实诚地命名为 AirbedandBreakfast（气垫床和早餐），那是 2007 年的年底。</a:t>
            </a:r>
            <a:endParaRPr lang="zh-CN" altLang="en-US"/>
          </a:p>
        </p:txBody>
      </p:sp>
      <p:pic>
        <p:nvPicPr>
          <p:cNvPr id="4" name="图片 3"/>
          <p:cNvPicPr/>
          <p:nvPr/>
        </p:nvPicPr>
        <p:blipFill>
          <a:blip r:embed="rId1"/>
          <a:stretch>
            <a:fillRect/>
          </a:stretch>
        </p:blipFill>
        <p:spPr>
          <a:xfrm>
            <a:off x="7380605" y="1437640"/>
            <a:ext cx="4472940" cy="3840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11566525" cy="59080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这听起来是另外一个像为旅行者共享家中沙发的 Couchsurfing 的廉价服务，而不是现在充满了设计感和精美房源图片的 Airbnb。第一次出现起色是 2008 年，Airbnb 抓住了大型线下活动的机会。AirbedandBreakfast 首先在 2008 年 3 月的大型线下活动西南偏南大会（SXSW）上推出了产品，当时也适逢美国总统大选，他们在美国总统候选人之一奥巴马的演讲地点丹佛市做推广——因为丹佛酒店很少，但是去看奥巴马的人又很多，所以他们一下火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但这种火热的状态只是昙花一现，AirbedandBreakfast 的发展在这些大活动之后很快陷入了停滞。为了让公司运转下去，切斯基和格比亚只能做副业。切斯基买回来了一吨麦片，重新设计了麦片的包装——奥巴马口味和当时的共和党竞选人麦凯恩口味，然后放到线下的展会去销售，每盒 40 美元。但这麦片包装的反响比切斯基预计的要好，在卖出了 500 盒麦片后，切斯基和格比亚最终拿到了 3 万美元——这也是 AirbedandBreakfast 服务早期最重要的一笔资金来源。而那些没有卖完的麦片，成了切斯基他们的一段时间的口粮。</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 2008 年底，切斯基团队终于找到了一个机会和硅谷的创业孵化器 Y Combinator创始人面试的机会，Y Combinator决定给 AirbedandBreakfast 提供 2 万美元的启动资金，让这个初创团队加入Y Combinator 的孵化项目。“因为创始人们有不死的信念，而且很有想象力。”的确，在 2008—2009 年，能够接受切斯基和格比亚点子的人并不多。切斯基经常拿出来讲的故事之一：切斯基在 2009 年时想要为团队招一名设计师，于是先找到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11566525" cy="5077460"/>
          </a:xfrm>
          <a:prstGeom prst="rect">
            <a:avLst/>
          </a:prstGeom>
          <a:noFill/>
        </p:spPr>
        <p:txBody>
          <a:bodyPr wrap="square" rtlCol="0">
            <a:spAutoFit/>
          </a:bodyPr>
          <a:p>
            <a:pPr indent="0" fontAlgn="auto">
              <a:lnSpc>
                <a:spcPct val="150000"/>
              </a:lnSpc>
            </a:pPr>
            <a:r>
              <a:rPr lang="zh-CN" altLang="en-US"/>
              <a:t>了自己的朋友谈创业点子。不过他的朋友也拒绝了他的邀请，并且给了他非常委婉的建议：“布莱恩，我希望这不是你正在做的唯一一件事。”切斯基和他的团队还曾经被硅谷著名投资人弗雷德·威尔逊（Fred Wilson）给拒绝了，原因是威尔逊不知道他们的模式能够做多大。“我相信他们能在气垫床和早餐的市场扩大规模，但我不确定他们能进入酒店市场。”威尔逊在和保罗·格雷厄姆的一封邮件当中写道。2009 年 4 月，这个互联网房租分享服务从 Y Combinator 毕业，但因为被大部分投资人认可，他们种子轮 60 万美元的投资方之一还是 Y Combinator。</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chemeClr val="accent1"/>
                </a:solidFill>
                <a:effectLst/>
              </a:rPr>
              <a:t>转折：放弃中低端路线，直面酒店</a:t>
            </a:r>
            <a:endParaRPr lang="zh-CN" altLang="en-US">
              <a:solidFill>
                <a:schemeClr val="accent1"/>
              </a:solidFill>
              <a:effectLs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而将名字从 AirbedandBreakfast 缩短为 Airbnb 之后，切斯基团队也维持了好几个月只有 200 美元的营收状态，而且用户数也没有明显增长，而这收入还没有刨去切斯基每天住 Airbnb 的费用，尽管他只是因为没有地方睡觉。但在这个过程中，切斯基逐渐意识到用户们的其他需求：他们不仅想要一个简陋的床垫和早餐，人们还喜欢漂亮的房子。如果说最初 Airbnb 想做的事情类似于沙发客（Couchsurfing）这样廉价的住宿服务，那么从 2009 年下半年起，切斯基和格比亚就开始了最擅长的事情——设计。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739775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设计师出身的两位创始人花费 5000 美元租了一台摄像机，来为他们最初位于纽约准备出租的房间拍照，这些经过巧妙构图和光线把握的照片对住客有着很强的吸引力，拍照过的屋子预定量上升了两到三倍。受到鼓舞后的 Aribnb 决定免费为房东提供出租房间的专业拍照服务，这一政策保留至今。房间是 Airbnb 的核心产品，因此需要对产品进行包装，这种观念上的转折彻底推动 Airbnb 由玩票式的沙发客型公司向一个线上旅行住宿公司转变。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以上可以算是 Airbnb 的第一个转折，而它的第二转折今天还依然在进行着，就是将Airbnb 上的房源向着本地化的、个性化的、富有人文气息的非廉价住房转型，他们的价格跟当地的廉价酒店差不多甚至稍高一些，但是主打有设计感的当地体验。廉价酒店糟糕的房屋装修、基本不可用的互联网与 Airbnb 上舒适的民宅和当地体验相比，完全没有了吸引力。</a:t>
            </a:r>
            <a:endParaRPr lang="zh-CN" altLang="en-US"/>
          </a:p>
        </p:txBody>
      </p:sp>
      <p:pic>
        <p:nvPicPr>
          <p:cNvPr id="101" name="图片 100"/>
          <p:cNvPicPr/>
          <p:nvPr/>
        </p:nvPicPr>
        <p:blipFill>
          <a:blip r:embed="rId1"/>
          <a:stretch>
            <a:fillRect/>
          </a:stretch>
        </p:blipFill>
        <p:spPr>
          <a:xfrm>
            <a:off x="7796530" y="1500505"/>
            <a:ext cx="4196715" cy="3073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727900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体验家一般的舒适安心——Airbnb 创业之路</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420" y="812800"/>
            <a:ext cx="7426325"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Airbnb 的利润全部来自于中介费用，它向租客要收取 6%～12% 的服务费，同时向房东收取 3% 的服务费。这就意味着每间房屋能够出租的价格直接决定了 Airbnb 公司的收入，而对于其平台上的民宿来说，除了提升服务品质外，获取高溢价的最佳方式就是创造出美的差异化。2014 年 5 月底，Airbnb 开始测试一个被称作“Local Companion”的服务，该服务可以让游客与当地人进行提问交流，让当地人为你提供购物、旅行指导，协助买票、租车、婴儿照顾等服务。同年 7 月 16 日，Airbnb 官方更新了一篇名为“家在四方”的博文，其中提到 Airbnb 为用户提供归属感，形成四海一家的共同价值观。这些都表明了 Airbnb 试图通过本地化来与传统酒店业的标准化竞争，通过为每一处民宿注入人文价值来实现更高的溢价。如今，Airbnb 的官网依照“价格实惠”、“居家体验”、“特色奇居”、“融入当地”将房屋分成了四类产品，其中后三种都是通过一定手段来实现“价格昂贵”。</a:t>
            </a:r>
            <a:endParaRPr lang="zh-CN" altLang="en-US"/>
          </a:p>
        </p:txBody>
      </p:sp>
      <p:pic>
        <p:nvPicPr>
          <p:cNvPr id="102" name="图片 101"/>
          <p:cNvPicPr/>
          <p:nvPr/>
        </p:nvPicPr>
        <p:blipFill>
          <a:blip r:embed="rId1"/>
          <a:stretch>
            <a:fillRect/>
          </a:stretch>
        </p:blipFill>
        <p:spPr>
          <a:xfrm>
            <a:off x="7939088" y="1847850"/>
            <a:ext cx="3990974" cy="3162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3*l_i*1_1"/>
  <p:tag name="KSO_WM_TEMPLATE_CATEGORY" val="diagram"/>
  <p:tag name="KSO_WM_TEMPLATE_INDEX" val="20187487"/>
  <p:tag name="KSO_WM_UNIT_LAYERLEVEL" val="1_1"/>
  <p:tag name="KSO_WM_TAG_VERSION" val="1.0"/>
  <p:tag name="KSO_WM_BEAUTIFY_FLAG" val="#wm#"/>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3*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i*1_1"/>
  <p:tag name="KSO_WM_TEMPLATE_CATEGORY" val="diagram"/>
  <p:tag name="KSO_WM_TEMPLATE_INDEX" val="20200116"/>
  <p:tag name="KSO_WM_UNIT_LAYERLEVEL" val="1_1"/>
  <p:tag name="KSO_WM_TAG_VERSION" val="1.0"/>
  <p:tag name="KSO_WM_BEAUTIFY_FLAG" val="#wm#"/>
  <p:tag name="KSO_WM_DIAGRAM_GROUP_CODE" val="q1-1"/>
  <p:tag name="KSO_WM_UNIT_TYPE" val="q_i"/>
  <p:tag name="KSO_WM_UNIT_INDEX" val="1_1"/>
  <p:tag name="KSO_WM_UNIT_FILL_FORE_SCHEMECOLOR_INDEX" val="15"/>
  <p:tag name="KSO_WM_UNI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3"/>
  <p:tag name="KSO_WM_UNIT_FILL_FORE_SCHEMECOLOR_INDEX" val="14"/>
  <p:tag name="KSO_WM_UNI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3"/>
  <p:tag name="KSO_WM_UNIT_FILL_FORE_SCHEMECOLOR_INDEX" val="14"/>
  <p:tag name="KSO_WM_UNI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2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2_1"/>
  <p:tag name="KSO_WM_UNIT_PRESET_TEXT" val="添加标题"/>
  <p:tag name="KSO_WM_UNIT_TEXT_FILL_FORE_SCHEMECOLOR_INDEX" val="6"/>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2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
  <p:tag name="KSO_WM_UNIT_VALUE" val="6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3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3_1"/>
  <p:tag name="KSO_WM_UNIT_PRESET_TEXT" val="添加标题"/>
  <p:tag name="KSO_WM_UNIT_TEXT_FILL_FORE_SCHEMECOLOR_INDEX" val="7"/>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3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
  <p:tag name="KSO_WM_UNIT_VALUE" val="60"/>
</p:tagLst>
</file>

<file path=ppt/tags/tag11.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3*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4"/>
  <p:tag name="KSO_WM_UNIT_FILL_FORE_SCHEMECOLOR_INDEX" val="14"/>
  <p:tag name="KSO_WM_UNI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4"/>
  <p:tag name="KSO_WM_UNIT_FILL_FORE_SCHEMECOLOR_INDEX" val="14"/>
  <p:tag name="KSO_WM_UNI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4"/>
  <p:tag name="KSO_WM_UNIT_FILL_FORE_SCHEMECOLOR_INDEX" val="14"/>
  <p:tag name="KSO_WM_UNI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2"/>
  <p:tag name="KSO_WM_UNIT_FILL_FORE_SCHEMECOLOR_INDEX" val="14"/>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3"/>
  <p:tag name="KSO_WM_UNIT_FILL_FORE_SCHEMECOLOR_INDEX" val="14"/>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1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1_1"/>
  <p:tag name="KSO_WM_UNIT_PRESET_TEXT" val="添加标题"/>
  <p:tag name="KSO_WM_UNIT_TEXT_FILL_FORE_SCHEMECOLOR_INDEX" val="5"/>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1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
  <p:tag name="KSO_WM_UNIT_VALUE" val="6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Lst>
</file>

<file path=ppt/tags/tag1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3*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3"/>
  <p:tag name="KSO_WM_UNIT_FILL_FORE_SCHEMECOLOR_INDEX" val="8"/>
  <p:tag name="KSO_WM_UNI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4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4_1"/>
  <p:tag name="KSO_WM_UNIT_PRESET_TEXT" val="添加标题"/>
  <p:tag name="KSO_WM_UNIT_TEXT_FILL_FORE_SCHEMECOLOR_INDEX" val="8"/>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4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4_1"/>
  <p:tag name="KSO_WM_UNIT_PRESET_TEXT" val="单击此处添加文本具体内容"/>
  <p:tag name="KSO_WM_UNIT_VALUE" val="6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5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5_1"/>
  <p:tag name="KSO_WM_UNIT_PRESET_TEXT" val="添加标题"/>
  <p:tag name="KSO_WM_UNIT_TEXT_FILL_FORE_SCHEMECOLOR_INDEX" val="9"/>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5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5_1"/>
  <p:tag name="KSO_WM_UNIT_PRESET_TEXT" val="单击此处添加文本具体内容"/>
  <p:tag name="KSO_WM_UNIT_VALUE" val="6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4"/>
  <p:tag name="KSO_WM_UNIT_FILL_FORE_SCHEMECOLOR_INDEX" val="9"/>
  <p:tag name="KSO_WM_UNI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5"/>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6"/>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6"/>
  <p:tag name="KSO_WM_UNIT_FILL_FORE_SCHEMECOLOR_INDEX" val="14"/>
  <p:tag name="KSO_WM_UNIT_FILL_TYPE" val="1"/>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3*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i*1_1"/>
  <p:tag name="KSO_WM_TEMPLATE_CATEGORY" val="diagram"/>
  <p:tag name="KSO_WM_TEMPLATE_INDEX" val="20200116"/>
  <p:tag name="KSO_WM_UNIT_LAYERLEVEL" val="1_1"/>
  <p:tag name="KSO_WM_TAG_VERSION" val="1.0"/>
  <p:tag name="KSO_WM_BEAUTIFY_FLAG" val="#wm#"/>
  <p:tag name="KSO_WM_DIAGRAM_GROUP_CODE" val="q1-1"/>
  <p:tag name="KSO_WM_UNIT_TYPE" val="q_i"/>
  <p:tag name="KSO_WM_UNIT_INDEX" val="1_1"/>
  <p:tag name="KSO_WM_UNIT_FILL_FORE_SCHEMECOLOR_INDEX" val="15"/>
  <p:tag name="KSO_WM_UNI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3"/>
  <p:tag name="KSO_WM_UNIT_FILL_FORE_SCHEMECOLOR_INDEX" val="14"/>
  <p:tag name="KSO_WM_UNI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3"/>
  <p:tag name="KSO_WM_UNIT_FILL_FORE_SCHEMECOLOR_INDEX" val="14"/>
  <p:tag name="KSO_WM_UNI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2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2_1"/>
  <p:tag name="KSO_WM_UNIT_PRESET_TEXT" val="添加标题"/>
  <p:tag name="KSO_WM_UNIT_TEXT_FILL_FORE_SCHEMECOLOR_INDEX" val="6"/>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487_3*l_h_i*1_4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2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
  <p:tag name="KSO_WM_UNIT_VALUE" val="6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3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3_1"/>
  <p:tag name="KSO_WM_UNIT_PRESET_TEXT" val="添加标题"/>
  <p:tag name="KSO_WM_UNIT_TEXT_FILL_FORE_SCHEMECOLOR_INDEX" val="7"/>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3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
  <p:tag name="KSO_WM_UNIT_VALUE" val="6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4"/>
  <p:tag name="KSO_WM_UNIT_FILL_FORE_SCHEMECOLOR_INDEX" val="14"/>
  <p:tag name="KSO_WM_UNI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4"/>
  <p:tag name="KSO_WM_UNIT_FILL_FORE_SCHEMECOLOR_INDEX" val="14"/>
  <p:tag name="KSO_WM_UNI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4"/>
  <p:tag name="KSO_WM_UNIT_FILL_FORE_SCHEMECOLOR_INDEX" val="14"/>
  <p:tag name="KSO_WM_UNI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2"/>
  <p:tag name="KSO_WM_UNIT_FILL_FORE_SCHEMECOLOR_INDEX" val="14"/>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3"/>
  <p:tag name="KSO_WM_UNIT_FILL_FORE_SCHEMECOLOR_INDEX" val="14"/>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1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1_1"/>
  <p:tag name="KSO_WM_UNIT_PRESET_TEXT" val="添加标题"/>
  <p:tag name="KSO_WM_UNIT_TEXT_FILL_FORE_SCHEMECOLOR_INDEX" val="5"/>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487_3*l_h_i*1_4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1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
  <p:tag name="KSO_WM_UNIT_VALUE" val="6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3"/>
  <p:tag name="KSO_WM_UNIT_FILL_FORE_SCHEMECOLOR_INDEX" val="8"/>
  <p:tag name="KSO_WM_UNI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4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4_1"/>
  <p:tag name="KSO_WM_UNIT_PRESET_TEXT" val="添加标题"/>
  <p:tag name="KSO_WM_UNIT_TEXT_FILL_FORE_SCHEMECOLOR_INDEX" val="8"/>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4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4_1"/>
  <p:tag name="KSO_WM_UNIT_PRESET_TEXT" val="单击此处添加文本具体内容"/>
  <p:tag name="KSO_WM_UNIT_VALUE" val="6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5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5_1"/>
  <p:tag name="KSO_WM_UNIT_PRESET_TEXT" val="添加标题"/>
  <p:tag name="KSO_WM_UNIT_TEXT_FILL_FORE_SCHEMECOLOR_INDEX" val="9"/>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f*1_5_1"/>
  <p:tag name="KSO_WM_TEMPLATE_CATEGORY" val="diagram"/>
  <p:tag name="KSO_WM_TEMPLATE_INDEX" val="20200116"/>
  <p:tag name="KSO_WM_UNIT_LAYERLEVEL" val="1_1_1"/>
  <p:tag name="KSO_WM_TAG_VERSION" val="1.0"/>
  <p:tag name="KSO_WM_BEAUTIFY_FLAG" val="#wm#"/>
  <p:tag name="KSO_WM_UNIT_NOCLEAR" val="0"/>
  <p:tag name="KSO_WM_DIAGRAM_GROUP_CODE" val="q1-1"/>
  <p:tag name="KSO_WM_UNIT_TYPE" val="q_h_f"/>
  <p:tag name="KSO_WM_UNIT_INDEX" val="1_5_1"/>
  <p:tag name="KSO_WM_UNIT_PRESET_TEXT" val="单击此处添加文本具体内容"/>
  <p:tag name="KSO_WM_UNIT_VALUE" val="6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4"/>
  <p:tag name="KSO_WM_UNIT_FILL_FORE_SCHEMECOLOR_INDEX" val="9"/>
  <p:tag name="KSO_WM_UNIT_FILL_TYPE" val="1"/>
</p:tagLst>
</file>

<file path=ppt/tags/tag16.xml><?xml version="1.0" encoding="utf-8"?>
<p:tagLst xmlns:p="http://schemas.openxmlformats.org/presentationml/2006/main">
  <p:tag name="KSO_WM_UNIT_VALUE" val="159*12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87_3*l_h_x*1_4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5"/>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6"/>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6"/>
  <p:tag name="KSO_WM_UNIT_FILL_FORE_SCHEMECOLOR_INDEX" val="14"/>
  <p:tag name="KSO_WM_UNIT_FILL_TYPE" val="1"/>
  <p:tag name="KSO_WM_UNIT_TEXT_FILL_FORE_SCHEMECOLOR_INDEX" val="13"/>
  <p:tag name="KSO_WM_UNIT_TEXT_FILL_TYPE" val="1"/>
</p:tagLst>
</file>

<file path=ppt/tags/tag16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7.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87_3*l_h_f*1_4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1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87_3*l_h_a*1_4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3*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3*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3*l_h_i*1_3_1"/>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3*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2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3*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487_3*l_h_i*1_5_3"/>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487_3*l_h_i*1_5_2"/>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VALUE" val="131*14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487_3*l_h_x*1_5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487_3*l_h_f*1_5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487_3*l_h_a*1_5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8"/>
  <p:tag name="KSO_WM_UNIT_TEXT_FILL_TYPE" val="1"/>
</p:tagLst>
</file>

<file path=ppt/tags/tag28.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3*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2*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487_3*l_i*1_3"/>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2*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2*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2*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2*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2*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2*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2*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2*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2*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2*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3*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2*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2*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2*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2*q_i*1_3"/>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2*q_i*1_4"/>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2*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2*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2*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2*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2*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3*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2*q_h_x*1_4_1"/>
  <p:tag name="KSO_WM_TEMPLATE_CATEGORY" val="diagram"/>
  <p:tag name="KSO_WM_TEMPLATE_INDEX" val="20169785"/>
  <p:tag name="KSO_WM_UNIT_LAYERLEVEL" val="1_1_1"/>
  <p:tag name="KSO_WM_TAG_VERSION" val="1.0"/>
  <p:tag name="KSO_WM_BEAUTIFY_FLAG" val="#wm#"/>
</p:tagLst>
</file>

<file path=ppt/tags/tag51.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2*q_h_x*1_3_1"/>
  <p:tag name="KSO_WM_TEMPLATE_CATEGORY" val="diagram"/>
  <p:tag name="KSO_WM_TEMPLATE_INDEX" val="20169785"/>
  <p:tag name="KSO_WM_UNIT_LAYERLEVEL" val="1_1_1"/>
  <p:tag name="KSO_WM_TAG_VERSION" val="1.0"/>
  <p:tag name="KSO_WM_BEAUTIFY_FLAG" val="#wm#"/>
</p:tagLst>
</file>

<file path=ppt/tags/tag5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2*q_h_x*1_2_1"/>
  <p:tag name="KSO_WM_TEMPLATE_CATEGORY" val="diagram"/>
  <p:tag name="KSO_WM_TEMPLATE_INDEX" val="20169785"/>
  <p:tag name="KSO_WM_UNIT_LAYERLEVEL" val="1_1_1"/>
  <p:tag name="KSO_WM_TAG_VERSION" val="1.0"/>
  <p:tag name="KSO_WM_BEAUTIFY_FLAG" val="#wm#"/>
</p:tagLst>
</file>

<file path=ppt/tags/tag5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2*q_h_x*1_1_1"/>
  <p:tag name="KSO_WM_TEMPLATE_CATEGORY" val="diagram"/>
  <p:tag name="KSO_WM_TEMPLATE_INDEX" val="20169785"/>
  <p:tag name="KSO_WM_UNIT_LAYERLEVEL" val="1_1_1"/>
  <p:tag name="KSO_WM_TAG_VERSION" val="1.0"/>
  <p:tag name="KSO_WM_BEAUTIFY_FLAG" val="#wm#"/>
</p:tagLst>
</file>

<file path=ppt/tags/tag54.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2*q_x*1_1"/>
  <p:tag name="KSO_WM_TEMPLATE_CATEGORY" val="diagram"/>
  <p:tag name="KSO_WM_TEMPLATE_INDEX" val="20169785"/>
  <p:tag name="KSO_WM_UNIT_LAYERLEVEL" val="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3*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5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3*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3*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3*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3*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6.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3*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3*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1.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3*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3*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3*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3*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3*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3*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3*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3*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3*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3*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70.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3*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1.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3*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3*m_h_i*1_4_3"/>
  <p:tag name="KSO_WM_TEMPLATE_CATEGORY" val="diagram"/>
  <p:tag name="KSO_WM_TEMPLATE_INDEX" val="160433"/>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3*m_h_i*1_4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3*m_h_i*1_4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3*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78812_4*m_h_i*1_1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78812_4*m_h_i*1_1_2"/>
  <p:tag name="KSO_WM_TEMPLATE_CATEGORY" val="diagram"/>
  <p:tag name="KSO_WM_TEMPLATE_INDEX" val="201788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78812_4*m_h_i*1_1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7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78812_4*m_h_a*1_1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3*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78812_4*m_h_i*1_2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78812_4*m_h_i*1_2_2"/>
  <p:tag name="KSO_WM_TEMPLATE_CATEGORY" val="diagram"/>
  <p:tag name="KSO_WM_TEMPLATE_INDEX" val="2017881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78812_4*m_h_i*1_2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8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78812_4*m_h_a*1_2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78812_4*m_h_i*1_3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78812_4*m_h_i*1_3_2"/>
  <p:tag name="KSO_WM_TEMPLATE_CATEGORY" val="diagram"/>
  <p:tag name="KSO_WM_TEMPLATE_INDEX" val="2017881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78812_4*m_h_i*1_3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8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78812_4*m_h_a*1_3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78812_4*m_h_i*1_4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78812_4*m_h_i*1_4_2"/>
  <p:tag name="KSO_WM_TEMPLATE_CATEGORY" val="diagram"/>
  <p:tag name="KSO_WM_TEMPLATE_INDEX" val="201788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3*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78812_4*m_h_i*1_4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9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78812_4*m_h_a*1_4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78812_4*m_h_i*1_5_1"/>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78812_4*m_h_i*1_5_3"/>
  <p:tag name="KSO_WM_TEMPLATE_CATEGORY" val="diagram"/>
  <p:tag name="KSO_WM_TEMPLATE_INDEX" val="2017881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78812_4*m_h_i*1_5_2"/>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95.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78812_4*m_h_a*1_5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12084</Words>
  <Application>WPS 演示</Application>
  <PresentationFormat>宽屏</PresentationFormat>
  <Paragraphs>394</Paragraphs>
  <Slides>47</Slides>
  <Notes>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47</vt:i4>
      </vt:variant>
    </vt:vector>
  </HeadingPairs>
  <TitlesOfParts>
    <vt:vector size="62" baseType="lpstr">
      <vt:lpstr>Arial</vt:lpstr>
      <vt:lpstr>宋体</vt:lpstr>
      <vt:lpstr>Wingdings</vt:lpstr>
      <vt:lpstr>微软雅黑</vt:lpstr>
      <vt:lpstr>Arial</vt:lpstr>
      <vt:lpstr>微软雅黑 Light</vt:lpstr>
      <vt:lpstr>Arial Unicode MS</vt:lpstr>
      <vt:lpstr>等线</vt:lpstr>
      <vt:lpstr>Calibri</vt:lpstr>
      <vt:lpstr>黑体</vt:lpstr>
      <vt:lpstr>Lato Regular</vt:lpstr>
      <vt:lpstr>Latha</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127</cp:revision>
  <dcterms:created xsi:type="dcterms:W3CDTF">2019-11-06T14:38:00Z</dcterms:created>
  <dcterms:modified xsi:type="dcterms:W3CDTF">2022-03-10T01:17:16Z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0F2757FECEF446379D57CA4A22CF7FFF</vt:lpwstr>
  </property>
</Properties>
</file>