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 id="2147483677" r:id="rId4"/>
  </p:sldMasterIdLst>
  <p:notesMasterIdLst>
    <p:notesMasterId r:id="rId7"/>
  </p:notesMasterIdLst>
  <p:handoutMasterIdLst>
    <p:handoutMasterId r:id="rId42"/>
  </p:handoutMasterIdLst>
  <p:sldIdLst>
    <p:sldId id="256" r:id="rId5"/>
    <p:sldId id="346" r:id="rId6"/>
    <p:sldId id="258" r:id="rId8"/>
    <p:sldId id="261" r:id="rId9"/>
    <p:sldId id="264" r:id="rId10"/>
    <p:sldId id="370" r:id="rId11"/>
    <p:sldId id="371" r:id="rId12"/>
    <p:sldId id="372" r:id="rId13"/>
    <p:sldId id="373" r:id="rId14"/>
    <p:sldId id="268" r:id="rId15"/>
    <p:sldId id="374" r:id="rId16"/>
    <p:sldId id="375" r:id="rId17"/>
    <p:sldId id="405" r:id="rId18"/>
    <p:sldId id="406" r:id="rId19"/>
    <p:sldId id="407" r:id="rId20"/>
    <p:sldId id="408" r:id="rId21"/>
    <p:sldId id="269" r:id="rId22"/>
    <p:sldId id="376" r:id="rId23"/>
    <p:sldId id="377" r:id="rId24"/>
    <p:sldId id="393" r:id="rId25"/>
    <p:sldId id="380" r:id="rId26"/>
    <p:sldId id="381" r:id="rId27"/>
    <p:sldId id="426" r:id="rId28"/>
    <p:sldId id="427" r:id="rId29"/>
    <p:sldId id="382" r:id="rId30"/>
    <p:sldId id="429" r:id="rId31"/>
    <p:sldId id="392" r:id="rId32"/>
    <p:sldId id="383" r:id="rId33"/>
    <p:sldId id="384" r:id="rId34"/>
    <p:sldId id="430" r:id="rId35"/>
    <p:sldId id="444" r:id="rId36"/>
    <p:sldId id="438" r:id="rId37"/>
    <p:sldId id="440" r:id="rId38"/>
    <p:sldId id="394" r:id="rId39"/>
    <p:sldId id="385" r:id="rId40"/>
    <p:sldId id="343" r:id="rId41"/>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85"/>
        <p:guide pos="3832"/>
        <p:guide pos="422"/>
        <p:guide pos="7223"/>
        <p:guide orient="horz" pos="696"/>
        <p:guide orient="horz" pos="3922"/>
        <p:guide orient="horz" pos="3822"/>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6" Type="http://schemas.openxmlformats.org/officeDocument/2006/relationships/tags" Target="tags/tag74.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421"/>
            <a:ext cx="9144000" cy="238772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223"/>
            <a:ext cx="9144000" cy="16558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826"/>
            <a:ext cx="10515600" cy="2852884"/>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699"/>
            <a:ext cx="10515600" cy="150026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719"/>
            <a:ext cx="5181600" cy="435156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719"/>
            <a:ext cx="5181600" cy="435156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44"/>
            <a:ext cx="10515600" cy="1325631"/>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250"/>
            <a:ext cx="5157787" cy="82395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204"/>
            <a:ext cx="5157787" cy="3684777"/>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250"/>
            <a:ext cx="5183188" cy="82395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204"/>
            <a:ext cx="5183188" cy="3684777"/>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5" y="0"/>
            <a:ext cx="12192000" cy="6858353"/>
          </a:xfrm>
          <a:prstGeom prst="rect">
            <a:avLst/>
          </a:prstGeom>
        </p:spPr>
      </p:pic>
      <p:grpSp>
        <p:nvGrpSpPr>
          <p:cNvPr id="20" name="组合 19"/>
          <p:cNvGrpSpPr/>
          <p:nvPr userDrawn="1"/>
        </p:nvGrpSpPr>
        <p:grpSpPr>
          <a:xfrm>
            <a:off x="187297" y="352918"/>
            <a:ext cx="374709" cy="39183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813"/>
            <a:ext cx="12192000" cy="136540"/>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18"/>
            <a:ext cx="737487" cy="3918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5" y="0"/>
            <a:ext cx="12192000" cy="6858353"/>
          </a:xfrm>
          <a:prstGeom prst="rect">
            <a:avLst/>
          </a:prstGeom>
        </p:spPr>
      </p:pic>
      <p:grpSp>
        <p:nvGrpSpPr>
          <p:cNvPr id="20" name="组合 19"/>
          <p:cNvGrpSpPr/>
          <p:nvPr userDrawn="1"/>
        </p:nvGrpSpPr>
        <p:grpSpPr>
          <a:xfrm>
            <a:off x="187297" y="352918"/>
            <a:ext cx="374709" cy="39183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18"/>
            <a:ext cx="737487" cy="3918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813"/>
            <a:ext cx="12192000" cy="136540"/>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5" y="0"/>
            <a:ext cx="12192000" cy="6858353"/>
          </a:xfrm>
          <a:prstGeom prst="rect">
            <a:avLst/>
          </a:prstGeom>
        </p:spPr>
      </p:pic>
      <p:grpSp>
        <p:nvGrpSpPr>
          <p:cNvPr id="20" name="组合 19"/>
          <p:cNvGrpSpPr/>
          <p:nvPr userDrawn="1"/>
        </p:nvGrpSpPr>
        <p:grpSpPr>
          <a:xfrm>
            <a:off x="187297" y="352918"/>
            <a:ext cx="374709" cy="39183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18"/>
            <a:ext cx="737487" cy="3918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813"/>
            <a:ext cx="12192000" cy="136540"/>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5" y="0"/>
            <a:ext cx="12192000" cy="6858353"/>
          </a:xfrm>
          <a:prstGeom prst="rect">
            <a:avLst/>
          </a:prstGeom>
        </p:spPr>
      </p:pic>
      <p:grpSp>
        <p:nvGrpSpPr>
          <p:cNvPr id="20" name="组合 19"/>
          <p:cNvGrpSpPr/>
          <p:nvPr userDrawn="1"/>
        </p:nvGrpSpPr>
        <p:grpSpPr>
          <a:xfrm>
            <a:off x="187297" y="352918"/>
            <a:ext cx="374709" cy="39183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18"/>
            <a:ext cx="737487" cy="3918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813"/>
            <a:ext cx="12192000" cy="136540"/>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3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24"/>
            <a:ext cx="3932237" cy="1600282"/>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75"/>
            <a:ext cx="6172200" cy="487387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506"/>
            <a:ext cx="3932237" cy="381178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835" indent="0">
              <a:buNone/>
              <a:defRPr sz="1000"/>
            </a:lvl7pPr>
            <a:lvl8pPr marL="3201035" indent="0">
              <a:buNone/>
              <a:defRPr sz="1000"/>
            </a:lvl8pPr>
            <a:lvl9pPr marL="365823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24"/>
            <a:ext cx="3932237" cy="1600282"/>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75"/>
            <a:ext cx="6172200" cy="48738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506"/>
            <a:ext cx="3932237" cy="381178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835" indent="0">
              <a:buNone/>
              <a:defRPr sz="1000"/>
            </a:lvl7pPr>
            <a:lvl8pPr marL="3201035" indent="0">
              <a:buNone/>
              <a:defRPr sz="1000"/>
            </a:lvl8pPr>
            <a:lvl9pPr marL="365823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44"/>
            <a:ext cx="2628900" cy="58121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44"/>
            <a:ext cx="7734300" cy="581213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7" Type="http://schemas.openxmlformats.org/officeDocument/2006/relationships/theme" Target="../theme/theme3.xml"/><Relationship Id="rId16" Type="http://schemas.openxmlformats.org/officeDocument/2006/relationships/slideLayout" Target="../slideLayouts/slideLayout43.xml"/><Relationship Id="rId15" Type="http://schemas.openxmlformats.org/officeDocument/2006/relationships/slideLayout" Target="../slideLayouts/slideLayout42.xml"/><Relationship Id="rId14" Type="http://schemas.openxmlformats.org/officeDocument/2006/relationships/slideLayout" Target="../slideLayouts/slideLayout41.xml"/><Relationship Id="rId13" Type="http://schemas.openxmlformats.org/officeDocument/2006/relationships/slideLayout" Target="../slideLayouts/slideLayout40.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44"/>
            <a:ext cx="10515600" cy="1325631"/>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719"/>
            <a:ext cx="10515600" cy="4351561"/>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677"/>
            <a:ext cx="2743200" cy="365144"/>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677"/>
            <a:ext cx="4114800" cy="3651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677"/>
            <a:ext cx="2743200" cy="365144"/>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slideLayout" Target="../slideLayouts/slideLayout7.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slideLayout" Target="../slideLayouts/slideLayout7.xml"/><Relationship Id="rId10" Type="http://schemas.openxmlformats.org/officeDocument/2006/relationships/tags" Target="../tags/tag27.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31.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1" Type="http://schemas.openxmlformats.org/officeDocument/2006/relationships/slideLayout" Target="../slideLayouts/slideLayout34.xml"/><Relationship Id="rId20" Type="http://schemas.openxmlformats.org/officeDocument/2006/relationships/tags" Target="../tags/tag55.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33.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2" Type="http://schemas.openxmlformats.org/officeDocument/2006/relationships/slideLayout" Target="../slideLayouts/slideLayout7.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1385" y="352425"/>
            <a:ext cx="1016825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很快，机会就来了。2002 年 9 月，在迎接 2002 级新生的时候，钱俊冬敏锐地发现新生宿舍里的电话接线上都没有配电话机，很多新生打电话都要到电话亭和 IC 电话处。他立即召集“三人行”的成员商量给学生宿舍里装电话机，大家协商一致后，由钱俊冬和学校相关部门联系，取得学校的允许和支持。崔蕾和马光伟负责购买电话机，他们还划分了个人责任区，既分工又协作，在很短的时间内给大一所有宿舍都装上了电话机，并小赚了一笔。</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他们没有被胜利冲晕头脑，接下来的几天，他们把业务扩展到了周围的几所大学。他们每人分一两所大学，找老乡，找同学，把购进的电话机销往周围的校园。结果，没几天的功夫，周围十几所大学的新生宿舍全部装上了电话，最多的一天达 2000 部，最多的时候一天收入竟有 5 万元左右。</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这样，他们“三人行”里的“倒爷”们就成了同学们羡慕的小富翁。他们的业务也越来越多。渐渐地，钱俊冬开始不满足于校园里的小打小闹，他坚信，到社会里去闯一闯也定能赚到钱。</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此后，钱俊冬更加注意各种信息以寻找商机。一个偶然的机会，他看到电视新闻里上海 APEC 峰会上各国元首都穿着唐装，心想西安是盛唐故都，有着千年的文化积淀，毫无疑问今后这里会首先流行起唐装。</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44855" y="160655"/>
            <a:ext cx="10549255"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于是，钱俊冬马上召集了大家一起商议：做唐装。开始，大家都有一点担心：和社会上的人做生意，会不会受骗？但钱俊冬不这样想，他认为只要眼力准，考虑周到，就一定能赚到钱。最后，大家被说服了。说干就干，钱俊冬马上开始带着大家走访西安大大小小的服装厂和服装批发点，以便得到更准确的市场信息。但是，经过调研后他们发现，唐装制作需要的成本和工序太过复杂，而相对来说，丝绸是唐装的唯一材料，它的来源一定会因为唐装的流行出现“洛阳纸贵”的现象。</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考虑成熟后，钱俊冬用手里的存款到无锡、常州进购了一批丝绸，没想到货还在路上时，订单就已经被抢完了，这一笔他们又稳赚了近 10 万元。这次生意的合作者发现钱俊冬是一个很有前途的生意人，就把他介绍给几个企业老总，为钱俊冬提供了很多机会。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2003 年，钱俊冬的“三人行”相继与中国移动西安分公司、陕西电信合作，相继代理了移动校园卡、诺基亚手机等推广业务，并策划了“西安移动 40 所高校金秋校园行”活动。其中手机卡活动取得了出乎意料的成功，共计办理大户卡、校园卡等业务达 13 万张，直接收益接近 30 万元。</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2003 年 8 月，“三人行”总资产已超过 50 万元，在西安高新技术开发区的支持下，钱俊冬注册成立了陕西省第一家在校本科生全资创业公司——西安三人行信息通讯有限公司，这也成为在西安高新技术开发区管委会注册成立的第一家在校本科生全资创业公司。昔日的小“倒爷”变身为同学们羡慕的小“老板”，从此，开始了“三人行”公司蓬勃成长的历程。</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863600" y="269875"/>
            <a:ext cx="7350125"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钱俊冬的每一本日记的扉页上都有显赫的几个大字：“没有鸟飞的天空我飞过”。成立公司以后，钱俊冬信心倍增，他决定只针对高校这个市场，提出了“迅速占领西安市校园市场，组建中国高校市场开发联盟”的目标。他认为“三人行”一定要克服游击战的缺陷，把眼光放大放远，把公司逐步办成有规模的实体，具备相应的开发能力和生产能力，创出品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那些当初看来是困境的日子，只是一些小坎，没有迈过去时它很大很可怕，可一旦迈过这道坎，它便是一生的财富。”钱俊冬说，“现在，我有了自己的公司，我要把我的公司办成一个集团公司，争取具备开发能力和生产能力，创出一个响当当的品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2005 年 5 月，钱俊冬在考察市场后，决定进入广告行业。随后便成立了西安三人行广告传媒有限公司。就在他的广告公司成立不久，恰逢一位领导人要访问西安，因此，钱俊冬的广告公司第一次做业务就接到了一个 400 多万元的单子。成功的喜悦再一次激发了钱俊冬。2006 年一年里，钱俊冬的广告公司共做了约 1700 万元的业务。</a:t>
            </a:r>
            <a:endParaRPr lang="zh-CN" altLang="en-US"/>
          </a:p>
        </p:txBody>
      </p:sp>
      <p:pic>
        <p:nvPicPr>
          <p:cNvPr id="106" name="图片 105"/>
          <p:cNvPicPr/>
          <p:nvPr/>
        </p:nvPicPr>
        <p:blipFill>
          <a:blip r:embed="rId1"/>
          <a:stretch>
            <a:fillRect/>
          </a:stretch>
        </p:blipFill>
        <p:spPr>
          <a:xfrm>
            <a:off x="8340725" y="895350"/>
            <a:ext cx="2997200" cy="50666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36270" y="474980"/>
            <a:ext cx="1063434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在成功打开西安的市场后，有着敏锐捕捉商机能力的钱俊冬把眼光放到了全国市场。2008 年，钱俊冬在北京注册了北京橙色风暴校园传媒有限公司。“我要把全国的高校市场都做起来，让全国的高校都有我们的足迹。”钱俊冬雄心勃勃地说，“这是我下一步的目标。”</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2007 年，钱俊冬报名参加了央视《赢在中国》，他的参赛项目就是整合全国高校的校园资源市场和媒体开发，包括两块产品和服务：第一块就是协助企业进入校园，去推广它的品牌；第二块着重于校园媒体的开发与建设。</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钱俊冬所指的校园媒体有 5 个产品：第一是“三人行”在全国 100 多所高校已经拥有的 2000 多个户外灯箱广告；第二个是在陕西、北京等地高校宿舍里直投的 DM 杂志；第三个是高校食堂的看板广告；第四个是购买的很多大学楼宇上的广告牌；第五个是自己研发的新媒体。目前，这个行业还没有出现老大，钱俊冬的梦想就是打造中国高校第一传媒。</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史玉柱看好这个项目，也指出了钱俊冬自身的一些弱点，给了他一些建议。钱俊冬凭借这个项目进入了《赢在中国》的十二强，这对一个刚毕业没几年的大学生来说是个了不起的成绩。最终的出局虽然让钱俊冬感到很遗憾，但也让他明白三点：一是不要轻敌；二是敢于承担责任；三是要有团队精神。</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44880" y="117475"/>
            <a:ext cx="1030224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从 2007 年的《赢在中国》之后，“我的创业”开始变成“我们的创业”。公司先后来了批志同道合的同仁加盟，尽管这期间有很多一起奋斗的同志离开了这个创业的团队。2007 年的创业之路变得很不顺利，由于过度强调“圈地”和扩张，钱俊冬公司内部的资金非常紧缺，那一年显得非常不易，过得很艰难。年底，公司的工资和所谓的年终奖都是借钱发的。这让钱俊冬知道和深深感受到了创业的艰难痛苦。</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2008 年的创业，钱俊冬变得老实和小心。钱俊冬团队开发了美丽的草原城市——呼和浩特市场，在经过小心翼翼的探索和兢兢业业的创业之后，钱俊冬团队终于在西安、北京、上海、南京、合肥、呼和浩特站稳了脚跟，公司内部的管理得到提升，在各地也慢慢得到客户的认可。这个时候，钱俊冬团队更多的烦恼是如何给客户提供更高水平的服务。</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2009 年，钱俊冬团队先后在武汉、成都、广州成立了办事处，获得了诸多客户的认可，除了原先老客户——运营商的支持外，钱俊冬团队还获得了 2011 西安世界园艺博览会、蒙牛、华为等客户的认可，公司的发展变得较为快速一点。</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2010 年已经过半，钱俊冬团队继续开拓了天津、哈尔滨、厦门、重庆、昆明 5 个市场，校园媒体的建设步伐不断提速，越来越多的地方和市场等待去开拓。钱俊冬团队的管理和制度显得尤为重要，目前，人才是公司最大的问题，如何找到合适的人才是钱俊冬团队发展的关键。</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8485" y="451485"/>
            <a:ext cx="745426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三人行传媒公司成立 8 年以来，先后被共青团中央、共青团陕西省委授予“青年创业就业见习基地”称号。公司以西安为管理总部，北京为全国营销策划中心，在上海、天津、重庆、成都、广州、武汉、南京、合肥、石家庄、呼和浩特、兰州、银川、杭州、厦门等地成立了 25 家分公司，也已形成覆盖全国的广告资源网络。钱俊冬带领着三人行，与全国 900 余所高校建立了战略合作关系，通过高校阅报栏广告牌、《新生手册》《赢在校园》DM 杂志、高校 BBS、运动场围栏、高校餐厅桌贴广告等数万块媒体和丰富的线下营销活动，为客户打造了一个校园立体营销网，被赋予了“校园资源整合专家”的美誉。</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他的带领下，三人行公司已经成为一家集企业形象整合传播、校园媒体运营、营销策划执行、产品市场推广、广告创意设计、公关活动策划、户外广告发布于一体的综合性传媒公司，为国内众多大型客户提供了长期优质的服务。</a:t>
            </a:r>
            <a:endParaRPr lang="zh-CN" altLang="en-US"/>
          </a:p>
        </p:txBody>
      </p:sp>
      <p:pic>
        <p:nvPicPr>
          <p:cNvPr id="107" name="图片 106"/>
          <p:cNvPicPr/>
          <p:nvPr/>
        </p:nvPicPr>
        <p:blipFill>
          <a:blip r:embed="rId1"/>
          <a:stretch>
            <a:fillRect/>
          </a:stretch>
        </p:blipFill>
        <p:spPr>
          <a:xfrm>
            <a:off x="8403590" y="961390"/>
            <a:ext cx="3381375" cy="46577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3235" y="474980"/>
            <a:ext cx="772985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目前，“三人行”传媒的业务涉足户外媒体发布、校园 DM、校园活动策划及推广、平面设计、展览装饰工程、专业彩色印刷、写真制作等领域，在全国众多知名高校建立了广阔的校园传媒网络，拥有近百名员工和 200 多名全国高校兼职大学生。</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在钱俊冬的带领下，“三人行”在打造中国高校第一传媒的道路上愈行愈远。到2013 年，三人行公司的年营业额已经增长到了 1.5 亿元，并以 50% 以上的年增长率持续发展。</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今天的三人行公司，已经成为真正意义上的集团化企业，钱俊冬的创业梦，正在稳健而蓬勃地实现着。而作为当代大学生自主创业的榜样，钱俊冬的创业事迹先后被人民日报、中国青年报、陕西日报、中央电视台、陕西电视台、安徽电视台、新浪网、搜狐网等多家中央及地方媒体相继报道。先后荣获“陕西省十大杰出青年”“陕西省青年突击手”“西安市创业形象大使”西安高新区“十大创业者”、中国光华科技基金会“Desplat 青年创业导师”等称号。</a:t>
            </a:r>
            <a:endParaRPr lang="zh-CN" altLang="en-US"/>
          </a:p>
        </p:txBody>
      </p:sp>
      <p:pic>
        <p:nvPicPr>
          <p:cNvPr id="108" name="图片 107"/>
          <p:cNvPicPr/>
          <p:nvPr/>
        </p:nvPicPr>
        <p:blipFill>
          <a:blip r:embed="rId1"/>
          <a:stretch>
            <a:fillRect/>
          </a:stretch>
        </p:blipFill>
        <p:spPr>
          <a:xfrm>
            <a:off x="8213090" y="921385"/>
            <a:ext cx="3260725" cy="50158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74395" y="121920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1. 钱俊冬创业创新轨迹（图 4-1）</a:t>
            </a:r>
            <a:endParaRPr lang="zh-CN" altLang="en-US" sz="2300" dirty="0">
              <a:solidFill>
                <a:srgbClr val="080808"/>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470785" y="1116965"/>
            <a:ext cx="7360920" cy="5253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68350" y="109855"/>
            <a:ext cx="254000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zh-CN" altLang="en-US"/>
          </a:p>
        </p:txBody>
      </p:sp>
      <p:sp>
        <p:nvSpPr>
          <p:cNvPr id="4" name="文本框 3"/>
          <p:cNvSpPr txBox="1"/>
          <p:nvPr/>
        </p:nvSpPr>
        <p:spPr>
          <a:xfrm>
            <a:off x="683260" y="554990"/>
            <a:ext cx="10826115" cy="5900420"/>
          </a:xfrm>
          <a:prstGeom prst="rect">
            <a:avLst/>
          </a:prstGeom>
          <a:noFill/>
        </p:spPr>
        <p:txBody>
          <a:bodyPr wrap="square" rtlCol="0" anchor="t">
            <a:spAutoFit/>
          </a:bodyPr>
          <a:p>
            <a:pPr indent="457200" fontAlgn="auto">
              <a:lnSpc>
                <a:spcPct val="140000"/>
              </a:lnSpc>
              <a:extLst>
                <a:ext uri="{35155182-B16C-46BC-9424-99874614C6A1}">
                  <wpsdc:indentchars xmlns:wpsdc="http://www.wps.cn/officeDocument/2017/drawingmlCustomData" val="200" checksum="59296752"/>
                </a:ext>
              </a:extLst>
            </a:pPr>
            <a:r>
              <a:rPr lang="zh-CN" altLang="en-US"/>
              <a:t>钱俊冬带着对广告与生俱来的热情，在持续不断的学习和实践中不断创新，通过借鉴与学习国际传播行业的先进经验及其深刻的消费者洞察体系，结合中国本土市场的传播特征和独特需求，怀着对客户的敬意，设定高标准，追求完美品质，工作中始终关注细节。他凭借杰出的策划实力，优秀的设计创意能力，到位的活动执行力，为客户量身定制最合适的整合传播解决方案，从而帮助客户一步一步地取得竞争优势和商业成功。</a:t>
            </a:r>
            <a:endParaRPr lang="zh-CN" altLang="en-US"/>
          </a:p>
          <a:p>
            <a:pPr indent="457200" fontAlgn="auto">
              <a:lnSpc>
                <a:spcPct val="140000"/>
              </a:lnSpc>
              <a:extLst>
                <a:ext uri="{35155182-B16C-46BC-9424-99874614C6A1}">
                  <wpsdc:indentchars xmlns:wpsdc="http://www.wps.cn/officeDocument/2017/drawingmlCustomData" val="200" checksum="59296752"/>
                </a:ext>
              </a:extLst>
            </a:pPr>
            <a:r>
              <a:rPr lang="zh-CN" altLang="en-US"/>
              <a:t>钱俊冬的“三人行”的创业团队具有这样的精神：一是虚心精神、学习精神、忧患意识。钱俊冬希望所有的成员都要有一颗上进之心，没有这种上进心很难取得卓越成绩。二是狼性精神。一个队伍要干一番事业，一定会遇到极大的阻力和困难。在功不成、名不就的情况下，对自己、对团队狠一些，不要说辛苦，不要说困难，一定要像狼一样地团结，才能最终战胜困难。三是职业化精神。钱俊冬认为职业化就是少一些狭隘的个人意识，具体到工作中就是多一些数字和客观，少一些形容词和借口，这种对工作认真负责的态度是他带领团队成功的一大因素。</a:t>
            </a:r>
            <a:endParaRPr lang="zh-CN" altLang="en-US"/>
          </a:p>
          <a:p>
            <a:pPr indent="457200" fontAlgn="auto">
              <a:lnSpc>
                <a:spcPct val="140000"/>
              </a:lnSpc>
              <a:extLst>
                <a:ext uri="{35155182-B16C-46BC-9424-99874614C6A1}">
                  <wpsdc:indentchars xmlns:wpsdc="http://www.wps.cn/officeDocument/2017/drawingmlCustomData" val="200" checksum="59296752"/>
                </a:ext>
              </a:extLst>
            </a:pPr>
            <a:r>
              <a:rPr lang="zh-CN" altLang="en-US"/>
              <a:t>作为一个创业者，我们要不断学习、不断否定自己、不断培养自己的创新能力。其实一个组织也是这样，必须建立学习型的组织和团队，每一个人都要看到发展过程中的变革，并需要改变自己的不足之处。</a:t>
            </a:r>
            <a:endParaRPr lang="zh-CN" altLang="en-US"/>
          </a:p>
          <a:p>
            <a:pPr indent="457200" fontAlgn="auto">
              <a:lnSpc>
                <a:spcPct val="140000"/>
              </a:lnSpc>
              <a:extLst>
                <a:ext uri="{35155182-B16C-46BC-9424-99874614C6A1}">
                  <wpsdc:indentchars xmlns:wpsdc="http://www.wps.cn/officeDocument/2017/drawingmlCustomData" val="200" checksum="59296752"/>
                </a:ext>
              </a:extLst>
            </a:pPr>
            <a:r>
              <a:rPr lang="zh-CN" altLang="en-US"/>
              <a:t>在创业的大道上，既要脚踏实地，如临深渊、如履薄冰、战战兢兢，还要坚持不懈、保持乐观，对自己所要创业的方向要一如既往地充满激情、充满梦想。</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第四章　创新能力</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89000" y="428625"/>
            <a:ext cx="5951220" cy="600075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1987 年，第一家国际餐饮企业肯德基进入中国，1990 年麦当劳进入中国，随之必胜客、汉堡王等国际品牌大举进入。快餐依赖于产品模式、高密度流动人口的地理位置、渗透价格策略吸引大众。</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西式快餐为人们带来了异域文化，包括百分百顾客满意的价值观、品质、服务、清洁标准、追求速度与效率的运作、完善的小时工用工制度、成功的员工培训、良好的企业形象设计等，吸引了越来越多的中国人，为自己培育了消费市场。除了异域文化，西式快餐还带来了产业化运作、组团发展、区域经营的盈利型运作模式。</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对比之下，中国传统小吃品类较少，未能针对特定的窄众（如女人、孩子、老人）开发新产品。且标准化程度低，饮食质量很难保证划一。例如，天津卖“狗不理”包子的商家很多，但是却难以知道哪家是真的。缺少量化标准，难以保证菜肴质量的稳定性，既影响对传统烹饪技艺的继承和发展，又影响中国快餐现代化的走向。</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1" name="图片 100"/>
          <p:cNvPicPr/>
          <p:nvPr/>
        </p:nvPicPr>
        <p:blipFill>
          <a:blip r:embed="rId1"/>
          <a:stretch>
            <a:fillRect/>
          </a:stretch>
        </p:blipFill>
        <p:spPr>
          <a:xfrm>
            <a:off x="7226935" y="942340"/>
            <a:ext cx="4664075" cy="49726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493395" y="489585"/>
            <a:ext cx="9000490" cy="6000750"/>
          </a:xfrm>
          <a:prstGeom prst="rect">
            <a:avLst/>
          </a:prstGeom>
          <a:noFill/>
        </p:spPr>
        <p:txBody>
          <a:bodyPr wrap="square" rtlCol="0" anchor="t">
            <a:spAutoFit/>
          </a:bodyPr>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说到中式快餐的标准化，不得不提的就是中式餐饮标准化第一品牌——真功夫，品牌由小到大，企业自身的文化内涵和发展策略被不断完善。“真功夫”似乎真的有点功夫，连锁店面越来越多了。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真功夫从崛起到瓶颈期</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1994 年，开五金店失败的蔡达标夫妇，出资加入到小舅子潘宇海的餐厅。1995 年连续开了两家分店后，蔡达标开始完善从前线到后台各个操作流程的标准。结合麦当劳的运营经验和自身特点，餐厅对原料、加工、作业、设备、烹饪、出品……能够标准化的环节、过程、步骤都实现标准化运作，实现“千份快餐一个口味”，并形成 9 本手册，贯彻到员工日常的培训和考核中去。1997 年，企业决定将快餐业从农村转向城市。2000 年，吸取麦当劳的经验，企业投资 5000 万元在长安镇建立了一个能容纳并维持 400 间餐厅运作的大型后勤中心。2004 年，企业将总部搬到了广州，分店已达 70 余间。昂贵的租金与低下的单店盈利能力、管理层对“双种子”的核心价值认识不清，营销不符合城市人的消费心理，随后开始了“双种子”向“真功夫”的品牌升级。</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就像麦当劳的麦当劳叔叔、肯德基的肯德基上校、万宝路的牛仔，李小龙以其文化内涵和国际影响力被选为“真功夫”形象代言。真功夫先后与《功夫》《霍元甲》电影合作，借助这两股“功夫”热，向全国纵深推广真功夫品牌，巧妙地将真功夫与功夫英雄联系起来，使品牌形象更加生动化。</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2" name="图片 101"/>
          <p:cNvPicPr/>
          <p:nvPr/>
        </p:nvPicPr>
        <p:blipFill>
          <a:blip r:embed="rId1"/>
          <a:stretch>
            <a:fillRect/>
          </a:stretch>
        </p:blipFill>
        <p:spPr>
          <a:xfrm>
            <a:off x="9556750" y="1198245"/>
            <a:ext cx="2460625" cy="45827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79145" y="358140"/>
            <a:ext cx="7517130" cy="6369685"/>
          </a:xfrm>
          <a:prstGeom prst="rect">
            <a:avLst/>
          </a:prstGeom>
          <a:noFill/>
        </p:spPr>
        <p:txBody>
          <a:bodyPr wrap="square" rtlCol="0" anchor="t">
            <a:spAutoFit/>
          </a:bodyPr>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真功夫”迅速完成了品牌形象、产品定位、服务升级三大变革：全面改进装修风格，主动创新，积极探索有别于洋快餐的中国中式快餐装饰风格；全面实行中式快餐标准化管理，建立了华南、华东、华北三大后勤中心，负责所有餐厅的采购、加工与配送；在进行严格把关的半成品真空包装后，由恒温冷冻车配送到各个所在区域餐厅，餐厅进行统一精确的制作，通过 POS 机实时指导每一种商品的销售情况，实现“80 秒钟完成点餐”，以毫不逊色于洋快餐的“品质、服务、清洁”引起顾客高度评价；放弃“利润优先”原则，全面实施“品牌优先”原则，总是和洋快餐挨在一起开店，抢占大中城市的商圈制高点，在北上广重点城市的重点商圈都有“真功夫”餐厅进驻；迎合传媒、公众对食品安全热点、中洋快餐对比的关注，进行全国范围的公关传播，发出“攻克标准化难题，发起中餐工业化革命”、“突破区域发起全国连锁”、“欢迎洋快餐为中国而改变”等脍炙人口的营销口号。</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从“真功夫”到真功夫</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跟公司名字一样，2009 年 8 月，“真功夫”的广州总部爆发的一场真功夫表演，在投资界和创业界颇为轰动：共同创始人及公司大股东潘宇海委任其兄潘国良为“副总经理”，并派其到总部办公，但遭到“真功夫”实际控制人、董事长蔡达标的拒绝后，引发剧烈争执。两大股东水火不容，给企业带来的巨大伤害是市场环境的影响无法比拟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3" name="图片 102"/>
          <p:cNvPicPr/>
          <p:nvPr/>
        </p:nvPicPr>
        <p:blipFill>
          <a:blip r:embed="rId1"/>
          <a:stretch>
            <a:fillRect/>
          </a:stretch>
        </p:blipFill>
        <p:spPr>
          <a:xfrm>
            <a:off x="8503285" y="1039495"/>
            <a:ext cx="3505835" cy="50069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96265" y="162560"/>
            <a:ext cx="10683875" cy="6369685"/>
          </a:xfrm>
          <a:prstGeom prst="rect">
            <a:avLst/>
          </a:prstGeom>
          <a:noFill/>
        </p:spPr>
        <p:txBody>
          <a:bodyPr wrap="square" rtlCol="0" anchor="t">
            <a:spAutoFit/>
          </a:bodyPr>
          <a:p>
            <a:pPr indent="406400" algn="l"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早期阶段，餐厅的主导权一直掌握在潘宇海手中，因为他是大厨，控制着餐厅的核心——菜品的质量。随着地位的强化，蔡达标开始以真功夫代言人的身份自居。蔡达标的亲属先后控制了真功夫内部的“肥缺”。2009 年初，真功夫向银行申请到 1 亿元的无抵押贷款。潘宇海知悉之后立即向银行表示：股东有矛盾，贷款有风险。潘、蔡双方彻底决裂。2009 年 3 月，蔡达标婚外情曝光。潘宇海要求清查真功夫财务账目也被拒，潘宇海随即起诉真功夫。2010 年 2 月，法院判决真功夫拒绝大股东查账违法，要求其将相关账务信息交会计师事务所审计。2011 年 3 月 17 日，真功夫部分高管因涉嫌经济犯罪，被警方带走协助调查。2011 年 4 月，蔡达标因涉嫌经济犯罪被捕。2013 年 12 月 12 日，广州市天河区法院认定蔡达标职务侵占和挪用资金两项罪名成立，判处其有期徒刑 14 年。</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algn="l"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纷争结束，蔡达标身陷囹圄，潘宇海执掌企业，这背后留给我们的是无尽的深思。虽然最后潘宇海大权独揽，看似胜负已定，实则两败俱伤——内斗让真功夫发展降速，融资不畅，上市遇挫，估值缩水，痛失好局，险些被后来崛起的小企业“连根拔掉”。潘宇海方面在争夺真功夫控制权时，强行封堵存放公司公章的保险柜锁眼，导致公司合同和文件无法盖章，真功夫开发和发展项目的进度因此而停滞了。内斗影响下，真功夫管理层流失严重，员工难以挽留，店铺“招人”成为常态。</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algn="l"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年轻化浪潮冲击下，KFC Pro 随之诞生，潮流品味的餐饮品牌成为商场首选，传统的连锁快餐不上不下、不高不低的尴尬定位受到重创，传统的快餐企业越来越不赚钱。家族之争给品牌带来的重创是毋庸置疑的。曾被不少人看好，将成为“中国的麦当劳”的“真功夫”，距离 IPO 仅一步之遥，却因高层内斗上市折戟，致使连锁餐饮界地位下滑，品牌信誉受损。家族企业常常表现出能共苦却不能同甘的特点，当企业积累了一定的资本后，容易出现股权问题，导致企业受到重创，严重的甚至解体。</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677545" y="266700"/>
            <a:ext cx="7032625"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失败原因</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真功夫的广告宣传元素都是蒸菜加蒸饭。从消费者的角度而言，都知道了真功夫卖的是蒸味饭了，这样的重复宣传容易造成广告浪费。喜欢真功夫的都是蒸味的爱好者，对这些忠实客户采取大面积的媒体宣传是不明智的，应当采取公关活动深耕，开拓新客户才适合。</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营养还是蒸的好”，叶茂中当年凭细分市场定位这招救了真功夫；但同时也给真功夫戴了个马嚼子，马是有了方向，却被马嚼子限制死了。这个定位基本没有延展性，所以真功夫近十年也想不出什么突破性的定位和广告语。细细分析这个定位，从产品而言，蒸饭、清蒸菜只适合广东人的口味，在中国其他的地方并不受欢迎，所以真功夫想从广东走向全国较难。</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而企业内部的斗争带来了大量的内耗，新的潮流风起云涌，真功夫菜品逐渐失去吸引力，失去了创新能力的真功夫束缚在曾经的定位中，遭遇重创。</a:t>
            </a:r>
            <a:endParaRPr lang="zh-CN" altLang="en-US"/>
          </a:p>
        </p:txBody>
      </p:sp>
      <p:pic>
        <p:nvPicPr>
          <p:cNvPr id="104" name="图片 103"/>
          <p:cNvPicPr/>
          <p:nvPr/>
        </p:nvPicPr>
        <p:blipFill>
          <a:blip r:embed="rId1"/>
          <a:stretch>
            <a:fillRect/>
          </a:stretch>
        </p:blipFill>
        <p:spPr>
          <a:xfrm>
            <a:off x="7710170" y="939800"/>
            <a:ext cx="4134485" cy="47866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9300" y="682625"/>
            <a:ext cx="6149975" cy="5492750"/>
          </a:xfrm>
          <a:prstGeom prst="rect">
            <a:avLst/>
          </a:prstGeom>
          <a:noFill/>
        </p:spPr>
        <p:txBody>
          <a:bodyPr wrap="square" rtlCol="0" anchor="t">
            <a:spAutoFit/>
          </a:bodyPr>
          <a:p>
            <a:pPr indent="457200" fontAlgn="auto">
              <a:lnSpc>
                <a:spcPct val="150000"/>
              </a:lnSpc>
              <a:buClrTx/>
              <a:buSzTx/>
              <a:buNone/>
              <a:extLst>
                <a:ext uri="{35155182-B16C-46BC-9424-99874614C6A1}">
                  <wpsdc:indentchars xmlns:wpsdc="http://www.wps.cn/officeDocument/2017/drawingmlCustomData" val="200" checksum="59296752"/>
                </a:ext>
              </a:extLst>
            </a:pPr>
            <a:r>
              <a:rPr lang="zh-CN" altLang="en-US">
                <a:solidFill>
                  <a:schemeClr val="accent1"/>
                </a:solidFill>
              </a:rPr>
              <a:t>创业建议</a:t>
            </a:r>
            <a:endParaRPr lang="zh-CN" altLang="en-US">
              <a:solidFill>
                <a:schemeClr val="accent1"/>
              </a:solidFill>
            </a:endParaRPr>
          </a:p>
          <a:p>
            <a:pPr indent="457200" fontAlgn="auto">
              <a:lnSpc>
                <a:spcPct val="150000"/>
              </a:lnSpc>
              <a:buClrTx/>
              <a:buSzTx/>
              <a:buNone/>
              <a:extLst>
                <a:ext uri="{35155182-B16C-46BC-9424-99874614C6A1}">
                  <wpsdc:indentchars xmlns:wpsdc="http://www.wps.cn/officeDocument/2017/drawingmlCustomData" val="200" checksum="59296752"/>
                </a:ext>
              </a:extLst>
            </a:pPr>
            <a:r>
              <a:rPr lang="zh-CN" altLang="en-US"/>
              <a:t>“营养还是蒸的好”，这一产品定位，在发展初期是没问题的。但品牌发展起来后，就会制约品牌发展。肯德基的“有了肯德基，生活好滋味！”，倡导的是一种快乐的生活观念。麦当劳的“我就喜欢”，倡导的是一种张扬的个性。品牌定位要有高度，产品宣传要有深度，我们在未来的创业中也要注意这一点。</a:t>
            </a:r>
            <a:endParaRPr lang="zh-CN" altLang="en-US"/>
          </a:p>
          <a:p>
            <a:pPr indent="457200" fontAlgn="auto">
              <a:lnSpc>
                <a:spcPct val="150000"/>
              </a:lnSpc>
              <a:buClrTx/>
              <a:buSzTx/>
              <a:buNone/>
              <a:extLst>
                <a:ext uri="{35155182-B16C-46BC-9424-99874614C6A1}">
                  <wpsdc:indentchars xmlns:wpsdc="http://www.wps.cn/officeDocument/2017/drawingmlCustomData" val="200" checksum="59296752"/>
                </a:ext>
              </a:extLst>
            </a:pPr>
            <a:r>
              <a:rPr lang="zh-CN" altLang="en-US"/>
              <a:t>创业者对于新创的品牌要有准确的定位，如此才能避免被短期的失意或者得意所蒙蔽。概括而言，能力对于一个人，不仅在于知识的习得和掌握，更在于如何将知识与实践有机结合。一个人能力的高低，往往需要通过实践加以检验。创业者在创新实践的过程中，要逐步调整策略，根据市场行情和创新的进度来调整行动。</a:t>
            </a:r>
            <a:endParaRPr lang="zh-CN" altLang="en-US"/>
          </a:p>
        </p:txBody>
      </p:sp>
      <p:pic>
        <p:nvPicPr>
          <p:cNvPr id="105" name="图片 104"/>
          <p:cNvPicPr/>
          <p:nvPr/>
        </p:nvPicPr>
        <p:blipFill>
          <a:blip r:embed="rId1"/>
          <a:stretch>
            <a:fillRect/>
          </a:stretch>
        </p:blipFill>
        <p:spPr>
          <a:xfrm>
            <a:off x="7354570" y="1287145"/>
            <a:ext cx="3970020" cy="4577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819150" y="358775"/>
            <a:ext cx="2540000" cy="368300"/>
          </a:xfrm>
          <a:prstGeom prst="rect">
            <a:avLst/>
          </a:prstGeom>
          <a:noFill/>
        </p:spPr>
        <p:txBody>
          <a:bodyPr wrap="square" rtlCol="0" anchor="t">
            <a:spAutoFit/>
          </a:bodyPr>
          <a:p>
            <a:r>
              <a:rPr lang="zh-CN" altLang="en-US">
                <a:solidFill>
                  <a:schemeClr val="tx1"/>
                </a:solidFill>
                <a:effectLst>
                  <a:outerShdw blurRad="38100" dist="19050" dir="2700000" algn="tl" rotWithShape="0">
                    <a:schemeClr val="dk1">
                      <a:alpha val="40000"/>
                    </a:schemeClr>
                  </a:outerShdw>
                </a:effectLst>
              </a:rPr>
              <a:t>一、内在要素</a:t>
            </a:r>
            <a:endParaRPr lang="zh-CN" altLang="en-US">
              <a:solidFill>
                <a:schemeClr val="tx1"/>
              </a:solidFill>
              <a:effectLst>
                <a:outerShdw blurRad="38100" dist="19050" dir="2700000" algn="tl" rotWithShape="0">
                  <a:schemeClr val="dk1">
                    <a:alpha val="40000"/>
                  </a:schemeClr>
                </a:outerShdw>
              </a:effectLst>
            </a:endParaRPr>
          </a:p>
        </p:txBody>
      </p:sp>
      <p:cxnSp>
        <p:nvCxnSpPr>
          <p:cNvPr id="5" name="直接连接符 4"/>
          <p:cNvCxnSpPr/>
          <p:nvPr>
            <p:custDataLst>
              <p:tags r:id="rId1"/>
            </p:custDataLst>
          </p:nvPr>
        </p:nvCxnSpPr>
        <p:spPr>
          <a:xfrm>
            <a:off x="614661" y="3549067"/>
            <a:ext cx="1127390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6" name="矩形 5"/>
          <p:cNvSpPr/>
          <p:nvPr>
            <p:custDataLst>
              <p:tags r:id="rId2"/>
            </p:custDataLst>
          </p:nvPr>
        </p:nvSpPr>
        <p:spPr>
          <a:xfrm>
            <a:off x="836690" y="1281761"/>
            <a:ext cx="3542062" cy="1652160"/>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等腰三角形 6"/>
          <p:cNvSpPr/>
          <p:nvPr>
            <p:custDataLst>
              <p:tags r:id="rId3"/>
            </p:custDataLst>
          </p:nvPr>
        </p:nvSpPr>
        <p:spPr>
          <a:xfrm rot="10800000">
            <a:off x="833146" y="2933920"/>
            <a:ext cx="727140" cy="247971"/>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982366" y="1512768"/>
            <a:ext cx="3250711" cy="990319"/>
          </a:xfrm>
          <a:prstGeom prst="rect">
            <a:avLst/>
          </a:prstGeom>
        </p:spPr>
        <p:txBody>
          <a:bodyPr wrap="square" anchor="ctr">
            <a:noAutofit/>
          </a:bodyPr>
          <a:p>
            <a:pPr algn="l" fontAlgn="auto">
              <a:lnSpc>
                <a:spcPct val="120000"/>
              </a:lnSpc>
              <a:buClrTx/>
              <a:buSzTx/>
              <a:buNone/>
            </a:pPr>
            <a:r>
              <a:rPr lang="zh-CN" altLang="en-US" sz="18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（一）创新思维</a:t>
            </a:r>
            <a:endParaRPr lang="zh-CN" altLang="en-US" sz="18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20000"/>
              </a:lnSpc>
              <a:buClrTx/>
              <a:buSzTx/>
              <a:buNone/>
            </a:pPr>
            <a:r>
              <a:rPr lang="zh-CN" altLang="en-US" sz="18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思维是能力的内在基础，能力是思维的外显结果。</a:t>
            </a:r>
            <a:endParaRPr lang="zh-CN" altLang="en-US" sz="18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5"/>
            </p:custDataLst>
          </p:nvPr>
        </p:nvSpPr>
        <p:spPr>
          <a:xfrm>
            <a:off x="1371723" y="3303593"/>
            <a:ext cx="377124" cy="377124"/>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矩形 73"/>
          <p:cNvSpPr/>
          <p:nvPr>
            <p:custDataLst>
              <p:tags r:id="rId6"/>
            </p:custDataLst>
          </p:nvPr>
        </p:nvSpPr>
        <p:spPr>
          <a:xfrm>
            <a:off x="5338214" y="1286332"/>
            <a:ext cx="3542062" cy="1652160"/>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75" name="等腰三角形 74"/>
          <p:cNvSpPr/>
          <p:nvPr>
            <p:custDataLst>
              <p:tags r:id="rId7"/>
            </p:custDataLst>
          </p:nvPr>
        </p:nvSpPr>
        <p:spPr>
          <a:xfrm rot="10800000">
            <a:off x="5334670" y="2933920"/>
            <a:ext cx="727140" cy="247971"/>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2"/>
          <p:cNvSpPr/>
          <p:nvPr>
            <p:custDataLst>
              <p:tags r:id="rId8"/>
            </p:custDataLst>
          </p:nvPr>
        </p:nvSpPr>
        <p:spPr>
          <a:xfrm>
            <a:off x="5483890" y="1615087"/>
            <a:ext cx="3250711" cy="985509"/>
          </a:xfrm>
          <a:prstGeom prst="rect">
            <a:avLst/>
          </a:prstGeom>
        </p:spPr>
        <p:txBody>
          <a:bodyPr wrap="square" anchor="ctr"/>
          <a:p>
            <a:pPr algn="l">
              <a:lnSpc>
                <a:spcPct val="120000"/>
              </a:lnSpc>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（三）智力因素</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智力因素在主体的能力素质形成和发展中也具有十分重要的地位与作用。</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custDataLst>
              <p:tags r:id="rId9"/>
            </p:custDataLst>
          </p:nvPr>
        </p:nvSpPr>
        <p:spPr>
          <a:xfrm>
            <a:off x="5874491" y="3303593"/>
            <a:ext cx="377124" cy="377124"/>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矩形 81"/>
          <p:cNvSpPr/>
          <p:nvPr>
            <p:custDataLst>
              <p:tags r:id="rId10"/>
            </p:custDataLst>
          </p:nvPr>
        </p:nvSpPr>
        <p:spPr>
          <a:xfrm>
            <a:off x="3087452" y="4045999"/>
            <a:ext cx="3542062" cy="165216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83" name="等腰三角形 82"/>
          <p:cNvSpPr/>
          <p:nvPr>
            <p:custDataLst>
              <p:tags r:id="rId11"/>
            </p:custDataLst>
          </p:nvPr>
        </p:nvSpPr>
        <p:spPr>
          <a:xfrm flipH="1">
            <a:off x="3083908" y="3796331"/>
            <a:ext cx="727140" cy="247971"/>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矩形 80"/>
          <p:cNvSpPr/>
          <p:nvPr>
            <p:custDataLst>
              <p:tags r:id="rId12"/>
            </p:custDataLst>
          </p:nvPr>
        </p:nvSpPr>
        <p:spPr>
          <a:xfrm>
            <a:off x="3233321" y="4159966"/>
            <a:ext cx="3250771" cy="991296"/>
          </a:xfrm>
          <a:prstGeom prst="rect">
            <a:avLst/>
          </a:prstGeom>
        </p:spPr>
        <p:txBody>
          <a:bodyPr wrap="square" anchor="ctr">
            <a:normAutofit lnSpcReduction="20000"/>
          </a:bodyPr>
          <a:p>
            <a:pPr algn="l">
              <a:lnSpc>
                <a:spcPct val="120000"/>
              </a:lnSpc>
              <a:buClrTx/>
              <a:buSzTx/>
              <a:buNone/>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（二）知识结构</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buClrTx/>
              <a:buSzTx/>
              <a:buNone/>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知识是能力的基础，无知必然无能。</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3"/>
            </p:custDataLst>
          </p:nvPr>
        </p:nvSpPr>
        <p:spPr>
          <a:xfrm>
            <a:off x="3622485" y="3303593"/>
            <a:ext cx="377124" cy="377124"/>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custDataLst>
              <p:tags r:id="rId14"/>
            </p:custDataLst>
          </p:nvPr>
        </p:nvSpPr>
        <p:spPr>
          <a:xfrm>
            <a:off x="8652960" y="3303593"/>
            <a:ext cx="377124" cy="377124"/>
          </a:xfrm>
          <a:prstGeom prst="ellipse">
            <a:avLst/>
          </a:prstGeom>
          <a:solidFill>
            <a:srgbClr val="7AC2C7"/>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D</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矩形 92"/>
          <p:cNvSpPr/>
          <p:nvPr>
            <p:custDataLst>
              <p:tags r:id="rId15"/>
            </p:custDataLst>
          </p:nvPr>
        </p:nvSpPr>
        <p:spPr>
          <a:xfrm>
            <a:off x="8117840" y="4044315"/>
            <a:ext cx="3542030" cy="1701800"/>
          </a:xfrm>
          <a:prstGeom prst="rect">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94" name="等腰三角形 93"/>
          <p:cNvSpPr/>
          <p:nvPr>
            <p:custDataLst>
              <p:tags r:id="rId16"/>
            </p:custDataLst>
          </p:nvPr>
        </p:nvSpPr>
        <p:spPr>
          <a:xfrm flipH="1">
            <a:off x="8114383" y="3796331"/>
            <a:ext cx="727140" cy="247971"/>
          </a:xfrm>
          <a:prstGeom prst="triangle">
            <a:avLst>
              <a:gd name="adj" fmla="val 0"/>
            </a:avLst>
          </a:prstGeom>
          <a:solidFill>
            <a:srgbClr val="7AC2C7">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 name="矩形 91"/>
          <p:cNvSpPr/>
          <p:nvPr>
            <p:custDataLst>
              <p:tags r:id="rId17"/>
            </p:custDataLst>
          </p:nvPr>
        </p:nvSpPr>
        <p:spPr>
          <a:xfrm>
            <a:off x="8248650" y="4290695"/>
            <a:ext cx="3108325" cy="1178560"/>
          </a:xfrm>
          <a:prstGeom prst="rect">
            <a:avLst/>
          </a:prstGeom>
        </p:spPr>
        <p:txBody>
          <a:bodyPr wrap="square" anchor="ctr">
            <a:noAutofit/>
          </a:bodyPr>
          <a:p>
            <a:pPr algn="l">
              <a:lnSpc>
                <a:spcPct val="120000"/>
              </a:lnSpc>
            </a:pPr>
            <a:r>
              <a:rPr lang="zh-CN" altLang="en-US" sz="18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（四）非智力因素</a:t>
            </a:r>
            <a:endParaRPr lang="zh-CN" altLang="en-US" sz="18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8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非智力因素是 1935 年美国心理学家亚历山大在其论文《智力：具体与抽象》中首次</a:t>
            </a:r>
            <a:r>
              <a:rPr lang="zh-CN" altLang="en-US" sz="17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提出的一个概念。</a:t>
            </a:r>
            <a:endParaRPr lang="zh-CN" altLang="en-US" sz="17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03885" y="219710"/>
            <a:ext cx="225552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sz="1800">
                <a:solidFill>
                  <a:schemeClr val="tx1"/>
                </a:solidFill>
                <a:effectLst>
                  <a:outerShdw blurRad="38100" dist="19050" dir="2700000" algn="tl" rotWithShape="0">
                    <a:schemeClr val="dk1">
                      <a:alpha val="40000"/>
                    </a:schemeClr>
                  </a:outerShdw>
                </a:effectLst>
              </a:rPr>
              <a:t>二、外在要素</a:t>
            </a:r>
            <a:endParaRPr lang="zh-CN" altLang="en-US" sz="1800">
              <a:solidFill>
                <a:schemeClr val="tx1"/>
              </a:solidFill>
              <a:effectLst>
                <a:outerShdw blurRad="38100" dist="19050" dir="2700000" algn="tl" rotWithShape="0">
                  <a:schemeClr val="dk1">
                    <a:alpha val="40000"/>
                  </a:schemeClr>
                </a:outerShdw>
              </a:effectLst>
            </a:endParaRPr>
          </a:p>
        </p:txBody>
      </p:sp>
      <p:sp>
        <p:nvSpPr>
          <p:cNvPr id="3" name="椭圆 2"/>
          <p:cNvSpPr/>
          <p:nvPr>
            <p:custDataLst>
              <p:tags r:id="rId1"/>
            </p:custDataLst>
          </p:nvPr>
        </p:nvSpPr>
        <p:spPr>
          <a:xfrm>
            <a:off x="5279133" y="3116524"/>
            <a:ext cx="1936767" cy="1936767"/>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rPr>
              <a:t>添加标题</a:t>
            </a:r>
            <a:endPar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 name="文本框 3"/>
          <p:cNvSpPr txBox="1"/>
          <p:nvPr>
            <p:custDataLst>
              <p:tags r:id="rId2"/>
            </p:custDataLst>
          </p:nvPr>
        </p:nvSpPr>
        <p:spPr>
          <a:xfrm>
            <a:off x="5873477" y="2029537"/>
            <a:ext cx="748081" cy="734992"/>
          </a:xfrm>
          <a:prstGeom prst="rect">
            <a:avLst/>
          </a:prstGeom>
          <a:noFill/>
        </p:spPr>
        <p:txBody>
          <a:bodyPr wrap="square" rtlCol="0" anchor="ctr">
            <a:normAutofit/>
          </a:bodyPr>
          <a:p>
            <a:pPr algn="ctr"/>
            <a:r>
              <a:rPr lang="en-US" altLang="zh-CN" sz="3200">
                <a:solidFill>
                  <a:srgbClr val="3498DB"/>
                </a:solidFill>
                <a:latin typeface="微软雅黑" panose="020B0503020204020204" pitchFamily="34" charset="-122"/>
                <a:ea typeface="微软雅黑" panose="020B0503020204020204" pitchFamily="34" charset="-122"/>
              </a:rPr>
              <a:t>A</a:t>
            </a:r>
            <a:endParaRPr lang="zh-CN" altLang="en-US" sz="3200">
              <a:solidFill>
                <a:srgbClr val="3498DB"/>
              </a:solidFill>
              <a:latin typeface="微软雅黑" panose="020B0503020204020204" pitchFamily="34" charset="-122"/>
              <a:ea typeface="微软雅黑" panose="020B0503020204020204" pitchFamily="34" charset="-122"/>
            </a:endParaRPr>
          </a:p>
        </p:txBody>
      </p:sp>
      <p:sp>
        <p:nvSpPr>
          <p:cNvPr id="726" name="任意多边形 16"/>
          <p:cNvSpPr/>
          <p:nvPr>
            <p:custDataLst>
              <p:tags r:id="rId3"/>
            </p:custDataLst>
          </p:nvPr>
        </p:nvSpPr>
        <p:spPr>
          <a:xfrm>
            <a:off x="5608171" y="1815912"/>
            <a:ext cx="1278693" cy="1162242"/>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en-US" altLang="zh-CN" sz="3200" dirty="0">
              <a:solidFill>
                <a:srgbClr val="1F74AD"/>
              </a:solidFill>
              <a:sym typeface="Arial" panose="020B0604020202020204" pitchFamily="34" charset="0"/>
            </a:endParaRPr>
          </a:p>
        </p:txBody>
      </p:sp>
      <p:sp>
        <p:nvSpPr>
          <p:cNvPr id="731" name="矩形 730"/>
          <p:cNvSpPr/>
          <p:nvPr>
            <p:custDataLst>
              <p:tags r:id="rId4"/>
            </p:custDataLst>
          </p:nvPr>
        </p:nvSpPr>
        <p:spPr>
          <a:xfrm>
            <a:off x="3364865" y="281305"/>
            <a:ext cx="7131685" cy="1534795"/>
          </a:xfrm>
          <a:prstGeom prst="rect">
            <a:avLst/>
          </a:prstGeom>
          <a:noFill/>
        </p:spPr>
        <p:txBody>
          <a:bodyPr wrap="none" anchor="ctr">
            <a:normAutofit/>
          </a:bodyPr>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（一）社会环境</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人们常说“时势造英雄”，即是指社会环境对个体成长的重要作用。</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大学生作为独立的个体必然处在各种各样的社会关系之中。</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任意多边形 16"/>
          <p:cNvSpPr/>
          <p:nvPr>
            <p:custDataLst>
              <p:tags r:id="rId5"/>
            </p:custDataLst>
          </p:nvPr>
        </p:nvSpPr>
        <p:spPr>
          <a:xfrm rot="7200000">
            <a:off x="7069913" y="4347723"/>
            <a:ext cx="1278693" cy="1162242"/>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en-US" altLang="zh-CN" sz="3200" dirty="0">
              <a:solidFill>
                <a:srgbClr val="1F74AD"/>
              </a:solidFill>
              <a:sym typeface="Arial" panose="020B0604020202020204" pitchFamily="34" charset="0"/>
            </a:endParaRPr>
          </a:p>
        </p:txBody>
      </p:sp>
      <p:sp>
        <p:nvSpPr>
          <p:cNvPr id="19" name="任意多边形 16"/>
          <p:cNvSpPr/>
          <p:nvPr>
            <p:custDataLst>
              <p:tags r:id="rId6"/>
            </p:custDataLst>
          </p:nvPr>
        </p:nvSpPr>
        <p:spPr>
          <a:xfrm rot="14400000">
            <a:off x="4146428" y="4347723"/>
            <a:ext cx="1278693" cy="1162242"/>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en-US" altLang="zh-CN" sz="3200" dirty="0">
              <a:solidFill>
                <a:srgbClr val="1F74AD"/>
              </a:solidFill>
              <a:sym typeface="Arial" panose="020B0604020202020204" pitchFamily="34" charset="0"/>
            </a:endParaRPr>
          </a:p>
        </p:txBody>
      </p:sp>
      <p:sp>
        <p:nvSpPr>
          <p:cNvPr id="20" name="文本框 19"/>
          <p:cNvSpPr txBox="1"/>
          <p:nvPr>
            <p:custDataLst>
              <p:tags r:id="rId7"/>
            </p:custDataLst>
          </p:nvPr>
        </p:nvSpPr>
        <p:spPr>
          <a:xfrm rot="3600000">
            <a:off x="4411733" y="4561348"/>
            <a:ext cx="748081" cy="734992"/>
          </a:xfrm>
          <a:prstGeom prst="rect">
            <a:avLst/>
          </a:prstGeom>
          <a:noFill/>
        </p:spPr>
        <p:txBody>
          <a:bodyPr wrap="square" rtlCol="0" anchor="ctr">
            <a:normAutofit/>
          </a:bodyPr>
          <a:p>
            <a:pPr algn="ctr"/>
            <a:r>
              <a:rPr lang="en-US" altLang="zh-CN" sz="3200">
                <a:solidFill>
                  <a:srgbClr val="3498DB"/>
                </a:solidFill>
                <a:latin typeface="微软雅黑" panose="020B0503020204020204" pitchFamily="34" charset="-122"/>
                <a:ea typeface="微软雅黑" panose="020B0503020204020204" pitchFamily="34" charset="-122"/>
              </a:rPr>
              <a:t>B</a:t>
            </a:r>
            <a:endParaRPr lang="zh-CN" altLang="en-US" sz="3200">
              <a:solidFill>
                <a:srgbClr val="3498DB"/>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8"/>
            </p:custDataLst>
          </p:nvPr>
        </p:nvSpPr>
        <p:spPr>
          <a:xfrm rot="-3600000">
            <a:off x="7335219" y="4561349"/>
            <a:ext cx="748081" cy="734992"/>
          </a:xfrm>
          <a:prstGeom prst="rect">
            <a:avLst/>
          </a:prstGeom>
          <a:noFill/>
        </p:spPr>
        <p:txBody>
          <a:bodyPr wrap="square" rtlCol="0" anchor="ctr">
            <a:normAutofit/>
          </a:bodyPr>
          <a:p>
            <a:pPr algn="ctr"/>
            <a:r>
              <a:rPr lang="en-US" altLang="zh-CN" sz="3200">
                <a:solidFill>
                  <a:srgbClr val="3498DB"/>
                </a:solidFill>
                <a:latin typeface="微软雅黑" panose="020B0503020204020204" pitchFamily="34" charset="-122"/>
                <a:ea typeface="微软雅黑" panose="020B0503020204020204" pitchFamily="34" charset="-122"/>
              </a:rPr>
              <a:t>C</a:t>
            </a:r>
            <a:endParaRPr lang="zh-CN" altLang="en-US" sz="3200">
              <a:solidFill>
                <a:srgbClr val="3498DB"/>
              </a:solidFill>
              <a:latin typeface="微软雅黑" panose="020B0503020204020204" pitchFamily="34" charset="-122"/>
              <a:ea typeface="微软雅黑" panose="020B0503020204020204" pitchFamily="34" charset="-122"/>
            </a:endParaRPr>
          </a:p>
        </p:txBody>
      </p:sp>
      <p:sp>
        <p:nvSpPr>
          <p:cNvPr id="22" name="矩形 21"/>
          <p:cNvSpPr/>
          <p:nvPr>
            <p:custDataLst>
              <p:tags r:id="rId9"/>
            </p:custDataLst>
          </p:nvPr>
        </p:nvSpPr>
        <p:spPr>
          <a:xfrm>
            <a:off x="421005" y="3962400"/>
            <a:ext cx="3683635" cy="1763395"/>
          </a:xfrm>
          <a:prstGeom prst="rect">
            <a:avLst/>
          </a:prstGeom>
          <a:noFill/>
        </p:spPr>
        <p:txBody>
          <a:bodyPr wrap="none" anchor="ctr">
            <a:normAutofit lnSpcReduction="20000"/>
          </a:bodyPr>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（二）学校教育</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学校教育是大学生接受的正规、系</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统、完整的教育，对他们学习知识、</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形成个性、完成社会化等都起到巨</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大的作用。</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22"/>
          <p:cNvSpPr/>
          <p:nvPr>
            <p:custDataLst>
              <p:tags r:id="rId10"/>
            </p:custDataLst>
          </p:nvPr>
        </p:nvSpPr>
        <p:spPr>
          <a:xfrm>
            <a:off x="8532495" y="4010025"/>
            <a:ext cx="3455670" cy="1668145"/>
          </a:xfrm>
          <a:prstGeom prst="rect">
            <a:avLst/>
          </a:prstGeom>
          <a:noFill/>
        </p:spPr>
        <p:txBody>
          <a:bodyPr wrap="none" anchor="ctr">
            <a:normAutofit/>
          </a:bodyPr>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（三）教师素质</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百年大计，教育为本。教育大计，</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教师为本。</a:t>
            </a:r>
            <a:endParaRPr lang="zh-CN" altLang="en-US" sz="1600"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同心圆 4"/>
          <p:cNvSpPr/>
          <p:nvPr>
            <p:custDataLst>
              <p:tags r:id="rId1"/>
            </p:custDataLst>
          </p:nvPr>
        </p:nvSpPr>
        <p:spPr>
          <a:xfrm>
            <a:off x="4326117" y="884598"/>
            <a:ext cx="3521026" cy="3521026"/>
          </a:xfrm>
          <a:prstGeom prst="donut">
            <a:avLst>
              <a:gd name="adj" fmla="val 8835"/>
            </a:avLst>
          </a:prstGeom>
          <a:solidFill>
            <a:sysClr val="window" lastClr="FFFFFF">
              <a:lumMod val="95000"/>
            </a:sysClr>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任意多边形 3"/>
          <p:cNvSpPr/>
          <p:nvPr>
            <p:custDataLst>
              <p:tags r:id="rId2"/>
            </p:custDataLst>
          </p:nvPr>
        </p:nvSpPr>
        <p:spPr>
          <a:xfrm rot="18000000">
            <a:off x="4480025" y="1509095"/>
            <a:ext cx="546953" cy="546953"/>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p:custDataLst>
              <p:tags r:id="rId3"/>
            </p:custDataLst>
          </p:nvPr>
        </p:nvSpPr>
        <p:spPr>
          <a:xfrm rot="3600000">
            <a:off x="7137992" y="1509096"/>
            <a:ext cx="546953" cy="546953"/>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custDataLst>
              <p:tags r:id="rId4"/>
            </p:custDataLst>
          </p:nvPr>
        </p:nvSpPr>
        <p:spPr>
          <a:xfrm rot="10800000">
            <a:off x="5822641" y="3485786"/>
            <a:ext cx="546953" cy="546953"/>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custDataLst>
              <p:tags r:id="rId5"/>
            </p:custDataLst>
          </p:nvPr>
        </p:nvSpPr>
        <p:spPr>
          <a:xfrm>
            <a:off x="7658100" y="1158240"/>
            <a:ext cx="4225925" cy="1440180"/>
          </a:xfrm>
          <a:prstGeom prst="rect">
            <a:avLst/>
          </a:prstGeom>
        </p:spPr>
        <p:txBody>
          <a:bodyPr anchor="ctr" anchorCtr="0">
            <a:normAutofit/>
          </a:bodyPr>
          <a:p>
            <a:pPr indent="0" algn="l" fontAlgn="auto">
              <a:lnSpc>
                <a:spcPct val="150000"/>
              </a:lnSpc>
              <a:buClrTx/>
              <a:buSzTx/>
              <a:buNone/>
            </a:pPr>
            <a:r>
              <a:rPr lang="zh-CN" altLang="en-US" sz="18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（二）通过主动改变情景而发现问题</a:t>
            </a:r>
            <a:endParaRPr lang="zh-CN" altLang="en-US" sz="18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50000"/>
              </a:lnSpc>
              <a:buClrTx/>
              <a:buSzTx/>
              <a:buNone/>
            </a:pPr>
            <a:r>
              <a:rPr lang="zh-CN" altLang="en-US" sz="18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变换情景，就是指变换环境条件</a:t>
            </a:r>
            <a:r>
              <a:rPr lang="zh-CN" altLang="en-US"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a:t>
            </a:r>
            <a:endParaRPr lang="zh-CN" altLang="en-US"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524510" y="967105"/>
            <a:ext cx="3973830" cy="1631315"/>
          </a:xfrm>
          <a:prstGeom prst="rect">
            <a:avLst/>
          </a:prstGeom>
        </p:spPr>
        <p:txBody>
          <a:bodyPr anchor="ctr" anchorCtr="0"/>
          <a:p>
            <a:pPr indent="0" algn="l" fontAlgn="auto">
              <a:lnSpc>
                <a:spcPct val="150000"/>
              </a:lnSpc>
            </a:pPr>
            <a:r>
              <a:rPr lang="zh-CN" altLang="en-US"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（一）突破常规而发现问题</a:t>
            </a:r>
            <a:endParaRPr lang="zh-CN" altLang="en-US"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50000"/>
              </a:lnSpc>
            </a:pPr>
            <a:r>
              <a:rPr lang="zh-CN" altLang="en-US"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“常规”是指事物的一般规律性，遵循常规就是遵循一般规律性。</a:t>
            </a:r>
            <a:endParaRPr lang="zh-CN" altLang="en-US"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7"/>
            </p:custDataLst>
          </p:nvPr>
        </p:nvSpPr>
        <p:spPr>
          <a:xfrm>
            <a:off x="3190875" y="4215130"/>
            <a:ext cx="5811520" cy="1677670"/>
          </a:xfrm>
          <a:prstGeom prst="rect">
            <a:avLst/>
          </a:prstGeom>
        </p:spPr>
        <p:txBody>
          <a:bodyPr anchor="t" anchorCtr="0">
            <a:noAutofit/>
          </a:bodyPr>
          <a:p>
            <a:pPr indent="0" algn="l" fontAlgn="auto">
              <a:lnSpc>
                <a:spcPct val="150000"/>
              </a:lnSpc>
            </a:pPr>
            <a:r>
              <a:rPr lang="zh-CN" altLang="en-US" sz="18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（三）通过主动变换思考角度而发现问题</a:t>
            </a:r>
            <a:endParaRPr lang="zh-CN" altLang="en-US" sz="18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50000"/>
              </a:lnSpc>
            </a:pPr>
            <a:r>
              <a:rPr lang="zh-CN" altLang="en-US" sz="18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有些问题，站在原来的角度上看不是问题，或者没有问题，而站在新的角度上来看，则可以发现问题并解决问题。</a:t>
            </a:r>
            <a:endParaRPr lang="zh-CN" altLang="en-US" sz="18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custDataLst>
              <p:tags r:id="rId8"/>
            </p:custDataLst>
          </p:nvPr>
        </p:nvSpPr>
        <p:spPr>
          <a:xfrm>
            <a:off x="4734456" y="1804587"/>
            <a:ext cx="2687545" cy="1681068"/>
          </a:xfrm>
          <a:prstGeom prst="rect">
            <a:avLst/>
          </a:prstGeom>
        </p:spPr>
        <p:txBody>
          <a:bodyPr wrap="square" anchor="ctr">
            <a:normAutofit/>
          </a:bodyPr>
          <a:p>
            <a:pPr algn="ctr"/>
            <a:r>
              <a:rPr lang="zh-CN" altLang="en-US" sz="2000" b="1" spc="300">
                <a:latin typeface="Arial" panose="020B0604020202020204" pitchFamily="34" charset="0"/>
                <a:ea typeface="微软雅黑" panose="020B0503020204020204" pitchFamily="34" charset="-122"/>
                <a:sym typeface="Arial" panose="020B0604020202020204" pitchFamily="34" charset="0"/>
              </a:rPr>
              <a:t>一、发现问题</a:t>
            </a:r>
            <a:endParaRPr lang="zh-CN" altLang="en-US" sz="2000"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41350" y="318770"/>
            <a:ext cx="2540000" cy="460375"/>
          </a:xfrm>
          <a:prstGeom prst="rect">
            <a:avLst/>
          </a:prstGeom>
          <a:noFill/>
        </p:spPr>
        <p:txBody>
          <a:bodyPr wrap="square" rtlCol="0" anchor="t">
            <a:spAutoFit/>
          </a:bodyPr>
          <a:p>
            <a:pPr algn="ctr">
              <a:buClrTx/>
              <a:buSzTx/>
              <a:buFontTx/>
            </a:pPr>
            <a:r>
              <a:rPr lang="zh-CN" altLang="en-US" sz="2400" b="1" spc="300">
                <a:latin typeface="Arial" panose="020B0604020202020204" pitchFamily="34" charset="0"/>
                <a:ea typeface="微软雅黑" panose="020B0503020204020204" pitchFamily="34" charset="-122"/>
              </a:rPr>
              <a:t>创新能力培养</a:t>
            </a:r>
            <a:endParaRPr lang="zh-CN" altLang="en-US" sz="2400" b="1" spc="30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6" name="直接连接符 15"/>
          <p:cNvCxnSpPr/>
          <p:nvPr>
            <p:custDataLst>
              <p:tags r:id="rId1"/>
            </p:custDataLst>
          </p:nvPr>
        </p:nvCxnSpPr>
        <p:spPr>
          <a:xfrm>
            <a:off x="6034796" y="1959872"/>
            <a:ext cx="0" cy="492819"/>
          </a:xfrm>
          <a:prstGeom prst="line">
            <a:avLst/>
          </a:prstGeom>
          <a:ln w="25400">
            <a:solidFill>
              <a:srgbClr val="E7E6E6">
                <a:lumMod val="75000"/>
              </a:srgbClr>
            </a:solidFill>
          </a:ln>
        </p:spPr>
        <p:style>
          <a:lnRef idx="1">
            <a:srgbClr val="1F74AD"/>
          </a:lnRef>
          <a:fillRef idx="0">
            <a:srgbClr val="1F74AD"/>
          </a:fillRef>
          <a:effectRef idx="0">
            <a:srgbClr val="1F74AD"/>
          </a:effectRef>
          <a:fontRef idx="minor">
            <a:srgbClr val="000000"/>
          </a:fontRef>
        </p:style>
      </p:cxnSp>
      <p:sp>
        <p:nvSpPr>
          <p:cNvPr id="15" name="右中括号 14"/>
          <p:cNvSpPr/>
          <p:nvPr>
            <p:custDataLst>
              <p:tags r:id="rId2"/>
            </p:custDataLst>
          </p:nvPr>
        </p:nvSpPr>
        <p:spPr>
          <a:xfrm rot="16200000">
            <a:off x="5857208" y="-876826"/>
            <a:ext cx="401753" cy="6075151"/>
          </a:xfrm>
          <a:prstGeom prst="rightBracket">
            <a:avLst>
              <a:gd name="adj" fmla="val 125376"/>
            </a:avLst>
          </a:prstGeom>
          <a:ln w="1905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4465924" y="161070"/>
            <a:ext cx="3315137" cy="502011"/>
          </a:xfrm>
          <a:prstGeom prst="rect">
            <a:avLst/>
          </a:prstGeom>
          <a:noFill/>
        </p:spPr>
        <p:txBody>
          <a:bodyPr wrap="square" lIns="89988" tIns="46794" rIns="89988" bIns="46794" anchor="ctr" anchorCtr="1">
            <a:noAutofit/>
          </a:bodyPr>
          <a:p>
            <a:pPr algn="ctr">
              <a:lnSpc>
                <a:spcPct val="120000"/>
              </a:lnSpc>
              <a:spcBef>
                <a:spcPct val="0"/>
              </a:spcBef>
            </a:pPr>
            <a:r>
              <a:rPr lang="zh-CN" altLang="en-US" sz="2135" spc="150" dirty="0">
                <a:latin typeface="微软雅黑" panose="020B0503020204020204" pitchFamily="34" charset="-122"/>
                <a:ea typeface="微软雅黑" panose="020B0503020204020204" pitchFamily="34" charset="-122"/>
              </a:rPr>
              <a:t>二、打破思维障碍</a:t>
            </a:r>
            <a:endParaRPr lang="zh-CN" altLang="en-US" sz="2135" spc="150" dirty="0">
              <a:latin typeface="微软雅黑" panose="020B0503020204020204" pitchFamily="34" charset="-122"/>
              <a:ea typeface="微软雅黑" panose="020B0503020204020204" pitchFamily="34" charset="-122"/>
            </a:endParaRPr>
          </a:p>
        </p:txBody>
      </p:sp>
      <p:sp>
        <p:nvSpPr>
          <p:cNvPr id="23" name="椭圆 22"/>
          <p:cNvSpPr/>
          <p:nvPr>
            <p:custDataLst>
              <p:tags r:id="rId4"/>
            </p:custDataLst>
          </p:nvPr>
        </p:nvSpPr>
        <p:spPr>
          <a:xfrm>
            <a:off x="5348524" y="856995"/>
            <a:ext cx="1372544" cy="1372544"/>
          </a:xfrm>
          <a:prstGeom prst="ellipse">
            <a:avLst/>
          </a:prstGeom>
          <a:solidFill>
            <a:srgbClr val="4D576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24" name="任意多边形 4"/>
          <p:cNvSpPr/>
          <p:nvPr>
            <p:custDataLst>
              <p:tags r:id="rId5"/>
            </p:custDataLst>
          </p:nvPr>
        </p:nvSpPr>
        <p:spPr bwMode="auto">
          <a:xfrm>
            <a:off x="5648986" y="1186329"/>
            <a:ext cx="771621" cy="7138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ln>
        </p:spPr>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34" name="圆角矩形 5"/>
          <p:cNvSpPr/>
          <p:nvPr>
            <p:custDataLst>
              <p:tags r:id="rId6"/>
            </p:custDataLst>
          </p:nvPr>
        </p:nvSpPr>
        <p:spPr>
          <a:xfrm>
            <a:off x="1450340" y="3127375"/>
            <a:ext cx="2767330" cy="3442335"/>
          </a:xfrm>
          <a:prstGeom prst="roundRect">
            <a:avLst>
              <a:gd name="adj" fmla="val 8192"/>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35" name="圆角矩形 6"/>
          <p:cNvSpPr/>
          <p:nvPr>
            <p:custDataLst>
              <p:tags r:id="rId7"/>
            </p:custDataLst>
          </p:nvPr>
        </p:nvSpPr>
        <p:spPr>
          <a:xfrm>
            <a:off x="4711700" y="3127375"/>
            <a:ext cx="2620010" cy="3442970"/>
          </a:xfrm>
          <a:prstGeom prst="roundRect">
            <a:avLst>
              <a:gd name="adj" fmla="val 8192"/>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36" name="圆角矩形 7"/>
          <p:cNvSpPr/>
          <p:nvPr>
            <p:custDataLst>
              <p:tags r:id="rId8"/>
            </p:custDataLst>
          </p:nvPr>
        </p:nvSpPr>
        <p:spPr>
          <a:xfrm>
            <a:off x="7780655" y="3127375"/>
            <a:ext cx="2766695" cy="3442335"/>
          </a:xfrm>
          <a:prstGeom prst="roundRect">
            <a:avLst>
              <a:gd name="adj" fmla="val 8192"/>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38" name="文本框 37"/>
          <p:cNvSpPr txBox="1"/>
          <p:nvPr>
            <p:custDataLst>
              <p:tags r:id="rId9"/>
            </p:custDataLst>
          </p:nvPr>
        </p:nvSpPr>
        <p:spPr>
          <a:xfrm>
            <a:off x="1445260" y="4077970"/>
            <a:ext cx="2817495" cy="2491740"/>
          </a:xfrm>
          <a:prstGeom prst="rect">
            <a:avLst/>
          </a:prstGeom>
          <a:noFill/>
        </p:spPr>
        <p:txBody>
          <a:bodyPr wrap="square" lIns="89988" tIns="0" rIns="89988" bIns="46794" anchor="t" anchorCtr="0">
            <a:noAutofit/>
          </a:bodyPr>
          <a:p>
            <a:pPr indent="0" algn="l" fontAlgn="auto">
              <a:lnSpc>
                <a:spcPct val="140000"/>
              </a:lnSpc>
              <a:spcBef>
                <a:spcPct val="0"/>
              </a:spcBef>
            </a:pPr>
            <a:r>
              <a:rPr lang="zh-CN" altLang="en-US" sz="1865" spc="150" dirty="0">
                <a:latin typeface="微软雅黑" panose="020B0503020204020204" pitchFamily="34" charset="-122"/>
                <a:ea typeface="微软雅黑" panose="020B0503020204020204" pitchFamily="34" charset="-122"/>
              </a:rPr>
              <a:t>从众就是我们通常所说的“随大流”，即在群体的影响和压力下，个体放弃自己的意见而采取与大多数人相一致的行为。</a:t>
            </a:r>
            <a:endParaRPr lang="zh-CN" altLang="en-US" sz="1865" spc="150" dirty="0">
              <a:latin typeface="微软雅黑" panose="020B0503020204020204" pitchFamily="34" charset="-122"/>
              <a:ea typeface="微软雅黑" panose="020B0503020204020204" pitchFamily="34" charset="-122"/>
            </a:endParaRPr>
          </a:p>
        </p:txBody>
      </p:sp>
      <p:sp>
        <p:nvSpPr>
          <p:cNvPr id="39" name="文本框 38"/>
          <p:cNvSpPr txBox="1"/>
          <p:nvPr>
            <p:custDataLst>
              <p:tags r:id="rId10"/>
            </p:custDataLst>
          </p:nvPr>
        </p:nvSpPr>
        <p:spPr>
          <a:xfrm>
            <a:off x="1265516" y="3583037"/>
            <a:ext cx="3082474" cy="371857"/>
          </a:xfrm>
          <a:prstGeom prst="rect">
            <a:avLst/>
          </a:prstGeom>
          <a:noFill/>
        </p:spPr>
        <p:txBody>
          <a:bodyPr wrap="square" lIns="89988" tIns="46794" rIns="89988" bIns="0" rtlCol="0" anchor="b" anchorCtr="0"/>
          <a:p>
            <a:pPr lvl="0" algn="ctr" defTabSz="913765">
              <a:lnSpc>
                <a:spcPct val="120000"/>
              </a:lnSpc>
              <a:spcBef>
                <a:spcPct val="0"/>
              </a:spcBef>
            </a:pPr>
            <a:r>
              <a:rPr lang="zh-CN" altLang="en-US" sz="2135" b="1" spc="300" dirty="0">
                <a:solidFill>
                  <a:srgbClr val="1F74AD"/>
                </a:solidFill>
                <a:latin typeface="微软雅黑" panose="020B0503020204020204" pitchFamily="34" charset="-122"/>
                <a:ea typeface="微软雅黑" panose="020B0503020204020204" pitchFamily="34" charset="-122"/>
              </a:rPr>
              <a:t>（一）克服盲目从众</a:t>
            </a:r>
            <a:endParaRPr lang="zh-CN" altLang="en-US" sz="2135" b="1" spc="300" dirty="0">
              <a:solidFill>
                <a:srgbClr val="1F74AD"/>
              </a:solidFill>
              <a:latin typeface="微软雅黑" panose="020B0503020204020204" pitchFamily="34" charset="-122"/>
              <a:ea typeface="微软雅黑" panose="020B0503020204020204" pitchFamily="34" charset="-122"/>
            </a:endParaRPr>
          </a:p>
        </p:txBody>
      </p:sp>
      <p:sp>
        <p:nvSpPr>
          <p:cNvPr id="40" name="文本框 39"/>
          <p:cNvSpPr txBox="1"/>
          <p:nvPr>
            <p:custDataLst>
              <p:tags r:id="rId11"/>
            </p:custDataLst>
          </p:nvPr>
        </p:nvSpPr>
        <p:spPr>
          <a:xfrm>
            <a:off x="4812612" y="4279578"/>
            <a:ext cx="2444871" cy="1655876"/>
          </a:xfrm>
          <a:prstGeom prst="rect">
            <a:avLst/>
          </a:prstGeom>
          <a:noFill/>
        </p:spPr>
        <p:txBody>
          <a:bodyPr wrap="square" lIns="89988" tIns="0" rIns="89988" bIns="46794" anchor="t" anchorCtr="0">
            <a:noAutofit/>
          </a:bodyPr>
          <a:p>
            <a:pPr indent="0" algn="l" fontAlgn="auto">
              <a:lnSpc>
                <a:spcPct val="150000"/>
              </a:lnSpc>
              <a:spcBef>
                <a:spcPct val="0"/>
              </a:spcBef>
            </a:pPr>
            <a:r>
              <a:rPr lang="zh-CN" altLang="en-US" sz="1865" spc="150" dirty="0">
                <a:latin typeface="微软雅黑" panose="020B0503020204020204" pitchFamily="34" charset="-122"/>
                <a:ea typeface="微软雅黑" panose="020B0503020204020204" pitchFamily="34" charset="-122"/>
              </a:rPr>
              <a:t>摒弃惯性思维需要对固有的经验保持怀疑的态度。</a:t>
            </a:r>
            <a:endParaRPr lang="zh-CN" altLang="en-US" sz="1865" spc="150" dirty="0">
              <a:latin typeface="微软雅黑" panose="020B0503020204020204" pitchFamily="34" charset="-122"/>
              <a:ea typeface="微软雅黑" panose="020B0503020204020204" pitchFamily="34" charset="-122"/>
            </a:endParaRPr>
          </a:p>
        </p:txBody>
      </p:sp>
      <p:sp>
        <p:nvSpPr>
          <p:cNvPr id="41" name="文本框 40"/>
          <p:cNvSpPr txBox="1"/>
          <p:nvPr>
            <p:custDataLst>
              <p:tags r:id="rId12"/>
            </p:custDataLst>
          </p:nvPr>
        </p:nvSpPr>
        <p:spPr>
          <a:xfrm>
            <a:off x="4732188" y="3657354"/>
            <a:ext cx="2410162" cy="760213"/>
          </a:xfrm>
          <a:prstGeom prst="rect">
            <a:avLst/>
          </a:prstGeom>
          <a:noFill/>
        </p:spPr>
        <p:txBody>
          <a:bodyPr wrap="square" lIns="89988" tIns="46794" rIns="89988" bIns="0" rtlCol="0" anchor="b" anchorCtr="0">
            <a:noAutofit/>
          </a:bodyPr>
          <a:p>
            <a:pPr lvl="0" algn="ctr" defTabSz="913765">
              <a:lnSpc>
                <a:spcPct val="120000"/>
              </a:lnSpc>
              <a:spcBef>
                <a:spcPct val="0"/>
              </a:spcBef>
            </a:pPr>
            <a:r>
              <a:rPr lang="zh-CN" altLang="en-US" sz="2135" b="1" spc="300" dirty="0">
                <a:solidFill>
                  <a:srgbClr val="3498DB"/>
                </a:solidFill>
                <a:latin typeface="微软雅黑" panose="020B0503020204020204" pitchFamily="34" charset="-122"/>
                <a:ea typeface="微软雅黑" panose="020B0503020204020204" pitchFamily="34" charset="-122"/>
              </a:rPr>
              <a:t>（二）摒弃惯性思维</a:t>
            </a:r>
            <a:endParaRPr lang="zh-CN" altLang="en-US" sz="2135" b="1" spc="300" dirty="0">
              <a:solidFill>
                <a:srgbClr val="3498DB"/>
              </a:solidFill>
              <a:latin typeface="微软雅黑" panose="020B0503020204020204" pitchFamily="34" charset="-122"/>
              <a:ea typeface="微软雅黑" panose="020B0503020204020204" pitchFamily="34" charset="-122"/>
            </a:endParaRPr>
          </a:p>
        </p:txBody>
      </p:sp>
      <p:sp>
        <p:nvSpPr>
          <p:cNvPr id="42" name="文本框 41"/>
          <p:cNvSpPr txBox="1"/>
          <p:nvPr>
            <p:custDataLst>
              <p:tags r:id="rId13"/>
            </p:custDataLst>
          </p:nvPr>
        </p:nvSpPr>
        <p:spPr>
          <a:xfrm>
            <a:off x="7944477" y="4418275"/>
            <a:ext cx="2529308" cy="1280617"/>
          </a:xfrm>
          <a:prstGeom prst="rect">
            <a:avLst/>
          </a:prstGeom>
          <a:noFill/>
        </p:spPr>
        <p:txBody>
          <a:bodyPr wrap="square" lIns="89988" tIns="0" rIns="89988" bIns="46794" anchor="t" anchorCtr="0">
            <a:noAutofit/>
          </a:bodyPr>
          <a:p>
            <a:pPr indent="0" algn="l" fontAlgn="auto">
              <a:lnSpc>
                <a:spcPct val="150000"/>
              </a:lnSpc>
              <a:spcBef>
                <a:spcPct val="0"/>
              </a:spcBef>
            </a:pPr>
            <a:r>
              <a:rPr lang="zh-CN" altLang="en-US" sz="1865" spc="150" dirty="0">
                <a:latin typeface="微软雅黑" panose="020B0503020204020204" pitchFamily="34" charset="-122"/>
                <a:ea typeface="微软雅黑" panose="020B0503020204020204" pitchFamily="34" charset="-122"/>
              </a:rPr>
              <a:t>人们总是习惯站在自己的角度来分析问题。</a:t>
            </a:r>
            <a:endParaRPr lang="zh-CN" altLang="en-US" sz="1865" spc="150" dirty="0">
              <a:latin typeface="微软雅黑" panose="020B0503020204020204" pitchFamily="34" charset="-122"/>
              <a:ea typeface="微软雅黑" panose="020B0503020204020204" pitchFamily="34" charset="-122"/>
            </a:endParaRPr>
          </a:p>
        </p:txBody>
      </p:sp>
      <p:sp>
        <p:nvSpPr>
          <p:cNvPr id="43" name="文本框 42"/>
          <p:cNvSpPr txBox="1"/>
          <p:nvPr>
            <p:custDataLst>
              <p:tags r:id="rId14"/>
            </p:custDataLst>
          </p:nvPr>
        </p:nvSpPr>
        <p:spPr>
          <a:xfrm>
            <a:off x="7781505" y="3517672"/>
            <a:ext cx="2758946" cy="837250"/>
          </a:xfrm>
          <a:prstGeom prst="rect">
            <a:avLst/>
          </a:prstGeom>
          <a:noFill/>
        </p:spPr>
        <p:txBody>
          <a:bodyPr wrap="square" lIns="89988" tIns="46794" rIns="89988" bIns="0" rtlCol="0" anchor="b" anchorCtr="0">
            <a:noAutofit/>
          </a:bodyPr>
          <a:p>
            <a:pPr lvl="0" algn="ctr" defTabSz="913765">
              <a:lnSpc>
                <a:spcPct val="120000"/>
              </a:lnSpc>
              <a:spcBef>
                <a:spcPct val="0"/>
              </a:spcBef>
            </a:pPr>
            <a:r>
              <a:rPr lang="zh-CN" altLang="en-US" sz="2135" b="1" spc="300" dirty="0">
                <a:solidFill>
                  <a:srgbClr val="1AA3AA"/>
                </a:solidFill>
                <a:latin typeface="微软雅黑" panose="020B0503020204020204" pitchFamily="34" charset="-122"/>
                <a:ea typeface="微软雅黑" panose="020B0503020204020204" pitchFamily="34" charset="-122"/>
              </a:rPr>
              <a:t>（三）学会多角度观察与思考问题</a:t>
            </a:r>
            <a:endParaRPr lang="zh-CN" altLang="en-US" sz="2135" b="1" spc="300" dirty="0">
              <a:solidFill>
                <a:srgbClr val="1AA3AA"/>
              </a:solidFill>
              <a:latin typeface="微软雅黑" panose="020B0503020204020204" pitchFamily="34" charset="-122"/>
              <a:ea typeface="微软雅黑" panose="020B0503020204020204" pitchFamily="34" charset="-122"/>
            </a:endParaRPr>
          </a:p>
        </p:txBody>
      </p:sp>
      <p:sp>
        <p:nvSpPr>
          <p:cNvPr id="46" name="椭圆 45"/>
          <p:cNvSpPr/>
          <p:nvPr>
            <p:custDataLst>
              <p:tags r:id="rId15"/>
            </p:custDataLst>
          </p:nvPr>
        </p:nvSpPr>
        <p:spPr>
          <a:xfrm>
            <a:off x="2378352" y="2287726"/>
            <a:ext cx="1172059" cy="1172059"/>
          </a:xfrm>
          <a:prstGeom prst="ellipse">
            <a:avLst/>
          </a:prstGeom>
          <a:solidFill>
            <a:srgbClr val="1F74AD"/>
          </a:solidFill>
          <a:ln w="762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47" name="椭圆 46"/>
          <p:cNvSpPr/>
          <p:nvPr>
            <p:custDataLst>
              <p:tags r:id="rId16"/>
            </p:custDataLst>
          </p:nvPr>
        </p:nvSpPr>
        <p:spPr>
          <a:xfrm>
            <a:off x="5448765" y="2287726"/>
            <a:ext cx="1172059" cy="1172059"/>
          </a:xfrm>
          <a:prstGeom prst="ellipse">
            <a:avLst/>
          </a:prstGeom>
          <a:solidFill>
            <a:srgbClr val="3498DB"/>
          </a:solidFill>
          <a:ln w="762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48" name="椭圆 47"/>
          <p:cNvSpPr/>
          <p:nvPr>
            <p:custDataLst>
              <p:tags r:id="rId17"/>
            </p:custDataLst>
          </p:nvPr>
        </p:nvSpPr>
        <p:spPr>
          <a:xfrm>
            <a:off x="8519178" y="2287726"/>
            <a:ext cx="1172059" cy="1172059"/>
          </a:xfrm>
          <a:prstGeom prst="ellipse">
            <a:avLst/>
          </a:prstGeom>
          <a:solidFill>
            <a:srgbClr val="1AA3AA"/>
          </a:solidFill>
          <a:ln w="762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50" name="任意多边形 24"/>
          <p:cNvSpPr/>
          <p:nvPr>
            <p:custDataLst>
              <p:tags r:id="rId18"/>
            </p:custDataLst>
          </p:nvPr>
        </p:nvSpPr>
        <p:spPr bwMode="auto">
          <a:xfrm>
            <a:off x="5837197" y="2588784"/>
            <a:ext cx="395195" cy="569944"/>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ysClr val="window" lastClr="FFFFFF"/>
          </a:solidFill>
          <a:ln>
            <a:noFill/>
          </a:ln>
        </p:spPr>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51" name="任意多边形 25"/>
          <p:cNvSpPr/>
          <p:nvPr>
            <p:custDataLst>
              <p:tags r:id="rId19"/>
            </p:custDataLst>
          </p:nvPr>
        </p:nvSpPr>
        <p:spPr bwMode="auto">
          <a:xfrm>
            <a:off x="2795542" y="2586052"/>
            <a:ext cx="337682" cy="575410"/>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ysClr val="window" lastClr="FFFFFF"/>
          </a:solidFill>
          <a:ln>
            <a:noFill/>
          </a:ln>
        </p:spPr>
        <p:txBody>
          <a:bodyPr anchor="ctr">
            <a:normAutofit/>
          </a:bodyPr>
          <a:p>
            <a:pPr algn="ctr">
              <a:lnSpc>
                <a:spcPct val="120000"/>
              </a:lnSpc>
            </a:pPr>
            <a:endParaRPr>
              <a:latin typeface="微软雅黑" panose="020B0503020204020204" pitchFamily="34" charset="-122"/>
              <a:ea typeface="微软雅黑" panose="020B0503020204020204" pitchFamily="34" charset="-122"/>
            </a:endParaRPr>
          </a:p>
        </p:txBody>
      </p:sp>
      <p:sp>
        <p:nvSpPr>
          <p:cNvPr id="53" name="任意多边形 23"/>
          <p:cNvSpPr/>
          <p:nvPr>
            <p:custDataLst>
              <p:tags r:id="rId20"/>
            </p:custDataLst>
          </p:nvPr>
        </p:nvSpPr>
        <p:spPr bwMode="auto">
          <a:xfrm>
            <a:off x="8819200" y="2673685"/>
            <a:ext cx="572019" cy="400144"/>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ysClr val="window" lastClr="FFFFFF"/>
          </a:solidFill>
          <a:ln>
            <a:noFill/>
          </a:ln>
        </p:spPr>
        <p:txBody>
          <a:bodyPr anchor="ctr">
            <a:normAutofit fontScale="90000" lnSpcReduction="10000"/>
          </a:bodyPr>
          <a:p>
            <a:pPr algn="ctr">
              <a:lnSpc>
                <a:spcPct val="130000"/>
              </a:lnSpc>
            </a:pPr>
            <a:endParaRPr>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8825" y="368300"/>
            <a:ext cx="2540000" cy="368300"/>
          </a:xfrm>
          <a:prstGeom prst="rect">
            <a:avLst/>
          </a:prstGeom>
          <a:noFill/>
        </p:spPr>
        <p:txBody>
          <a:bodyPr wrap="square" rtlCol="0" anchor="t">
            <a:spAutoFit/>
          </a:bodyPr>
          <a:p>
            <a:r>
              <a:rPr lang="zh-CN" altLang="en-US"/>
              <a:t>三、激发创新</a:t>
            </a:r>
            <a:endParaRPr lang="zh-CN" altLang="en-US"/>
          </a:p>
        </p:txBody>
      </p:sp>
      <p:sp>
        <p:nvSpPr>
          <p:cNvPr id="38" name="矩形 37"/>
          <p:cNvSpPr/>
          <p:nvPr>
            <p:custDataLst>
              <p:tags r:id="rId1"/>
            </p:custDataLst>
          </p:nvPr>
        </p:nvSpPr>
        <p:spPr>
          <a:xfrm>
            <a:off x="7915275" y="2112010"/>
            <a:ext cx="3270885" cy="596265"/>
          </a:xfrm>
          <a:prstGeom prst="rect">
            <a:avLst/>
          </a:prstGeom>
          <a:noFill/>
        </p:spPr>
        <p:txBody>
          <a:bodyPr wrap="none" anchor="ctr">
            <a:normAutofit/>
          </a:bodyPr>
          <a:p>
            <a:pPr algn="ctr">
              <a:lnSpc>
                <a:spcPct val="120000"/>
              </a:lnSpc>
            </a:pPr>
            <a:r>
              <a:rPr lang="zh-CN" altLang="en-US"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2. 积极参加社会实践活动</a:t>
            </a:r>
            <a:endParaRPr lang="zh-CN" altLang="en-US"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custDataLst>
              <p:tags r:id="rId2"/>
            </p:custDataLst>
          </p:nvPr>
        </p:nvSpPr>
        <p:spPr>
          <a:xfrm>
            <a:off x="4705350" y="1628140"/>
            <a:ext cx="1829435" cy="154114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0000"/>
          </a:bodyPr>
          <a:p>
            <a:pPr algn="ctr">
              <a:lnSpc>
                <a:spcPct val="120000"/>
              </a:lnSpc>
            </a:pPr>
            <a:r>
              <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rPr>
              <a:t>（一）物理环境</a:t>
            </a:r>
            <a:endPar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矩形 7"/>
          <p:cNvSpPr/>
          <p:nvPr>
            <p:custDataLst>
              <p:tags r:id="rId3"/>
            </p:custDataLst>
          </p:nvPr>
        </p:nvSpPr>
        <p:spPr>
          <a:xfrm>
            <a:off x="779145" y="2112010"/>
            <a:ext cx="2918460" cy="585470"/>
          </a:xfrm>
          <a:prstGeom prst="rect">
            <a:avLst/>
          </a:prstGeom>
          <a:noFill/>
        </p:spPr>
        <p:txBody>
          <a:bodyPr wrap="none" anchor="ctr">
            <a:normAutofit/>
          </a:bodyPr>
          <a:p>
            <a:pPr algn="ctr">
              <a:lnSpc>
                <a:spcPct val="120000"/>
              </a:lnSpc>
            </a:pPr>
            <a:r>
              <a:rPr lang="zh-CN" altLang="en-US" spc="150">
                <a:solidFill>
                  <a:srgbClr val="3498DB"/>
                </a:solidFill>
                <a:latin typeface="微软雅黑" panose="020B0503020204020204" pitchFamily="34" charset="-122"/>
                <a:ea typeface="微软雅黑" panose="020B0503020204020204" pitchFamily="34" charset="-122"/>
                <a:sym typeface="Arial" panose="020B0604020202020204" pitchFamily="34" charset="0"/>
              </a:rPr>
              <a:t>1. 择“创”而从，榜样示范</a:t>
            </a:r>
            <a:endParaRPr lang="zh-CN" altLang="en-US" spc="15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13" name="任意多边形 16"/>
          <p:cNvSpPr/>
          <p:nvPr>
            <p:custDataLst>
              <p:tags r:id="rId4"/>
            </p:custDataLst>
          </p:nvPr>
        </p:nvSpPr>
        <p:spPr>
          <a:xfrm rot="16200000">
            <a:off x="3734179" y="1936147"/>
            <a:ext cx="1017355" cy="92470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en-US" altLang="zh-CN" sz="3200" dirty="0">
              <a:solidFill>
                <a:srgbClr val="1F74A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16" name="任意多边形 16"/>
          <p:cNvSpPr/>
          <p:nvPr>
            <p:custDataLst>
              <p:tags r:id="rId5"/>
            </p:custDataLst>
          </p:nvPr>
        </p:nvSpPr>
        <p:spPr>
          <a:xfrm rot="5400000">
            <a:off x="6419997" y="1936147"/>
            <a:ext cx="1017355" cy="92470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en-US" altLang="zh-CN" sz="3200" dirty="0">
              <a:solidFill>
                <a:srgbClr val="1F74A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20" name="文本框 719"/>
          <p:cNvSpPr txBox="1"/>
          <p:nvPr>
            <p:custDataLst>
              <p:tags r:id="rId6"/>
            </p:custDataLst>
          </p:nvPr>
        </p:nvSpPr>
        <p:spPr>
          <a:xfrm>
            <a:off x="6631080" y="2111917"/>
            <a:ext cx="595189" cy="584775"/>
          </a:xfrm>
          <a:prstGeom prst="rect">
            <a:avLst/>
          </a:prstGeom>
          <a:noFill/>
        </p:spPr>
        <p:txBody>
          <a:bodyPr wrap="square" rtlCol="0" anchor="ctr">
            <a:normAutofit fontScale="90000"/>
          </a:bodyPr>
          <a:p>
            <a:pPr algn="ctr"/>
            <a:r>
              <a:rPr lang="en-US" altLang="zh-CN" sz="3200">
                <a:solidFill>
                  <a:srgbClr val="3498DB"/>
                </a:solidFill>
                <a:latin typeface="微软雅黑" panose="020B0503020204020204" pitchFamily="34" charset="-122"/>
                <a:ea typeface="微软雅黑" panose="020B0503020204020204" pitchFamily="34" charset="-122"/>
              </a:rPr>
              <a:t>B</a:t>
            </a:r>
            <a:endParaRPr lang="zh-CN" altLang="en-US" sz="3200">
              <a:solidFill>
                <a:srgbClr val="3498DB"/>
              </a:solidFill>
              <a:latin typeface="微软雅黑" panose="020B0503020204020204" pitchFamily="34" charset="-122"/>
              <a:ea typeface="微软雅黑" panose="020B0503020204020204" pitchFamily="34" charset="-122"/>
            </a:endParaRPr>
          </a:p>
        </p:txBody>
      </p:sp>
      <p:sp>
        <p:nvSpPr>
          <p:cNvPr id="721" name="文本框 720"/>
          <p:cNvSpPr txBox="1"/>
          <p:nvPr>
            <p:custDataLst>
              <p:tags r:id="rId7"/>
            </p:custDataLst>
          </p:nvPr>
        </p:nvSpPr>
        <p:spPr>
          <a:xfrm>
            <a:off x="3945262" y="2106112"/>
            <a:ext cx="595189" cy="584775"/>
          </a:xfrm>
          <a:prstGeom prst="rect">
            <a:avLst/>
          </a:prstGeom>
          <a:noFill/>
        </p:spPr>
        <p:txBody>
          <a:bodyPr wrap="square" rtlCol="0" anchor="ctr">
            <a:normAutofit fontScale="90000"/>
          </a:bodyPr>
          <a:p>
            <a:pPr algn="ctr"/>
            <a:r>
              <a:rPr lang="en-US" altLang="zh-CN" sz="3200">
                <a:solidFill>
                  <a:srgbClr val="3498DB"/>
                </a:solidFill>
                <a:latin typeface="微软雅黑" panose="020B0503020204020204" pitchFamily="34" charset="-122"/>
                <a:ea typeface="微软雅黑" panose="020B0503020204020204" pitchFamily="34" charset="-122"/>
              </a:rPr>
              <a:t>A</a:t>
            </a:r>
            <a:endParaRPr lang="zh-CN" altLang="en-US" sz="3200">
              <a:solidFill>
                <a:srgbClr val="3498DB"/>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98170" y="3169285"/>
            <a:ext cx="4216400" cy="1753235"/>
          </a:xfrm>
          <a:prstGeom prst="rect">
            <a:avLst/>
          </a:prstGeom>
          <a:noFill/>
        </p:spPr>
        <p:txBody>
          <a:bodyPr wrap="square" rtlCol="0" anchor="t">
            <a:spAutoFit/>
          </a:bodyPr>
          <a:p>
            <a:pPr indent="457200" fontAlgn="auto">
              <a:lnSpc>
                <a:spcPct val="150000"/>
              </a:lnSpc>
            </a:pPr>
            <a:r>
              <a:rPr lang="zh-CN" altLang="en-US"/>
              <a:t>择“创”而从，就是选择创造浓厚的环境或与富有创造力的人在一起。环境对兴趣影响的重要形式是通过“榜样”的示范作用。</a:t>
            </a:r>
            <a:endParaRPr lang="zh-CN" altLang="en-US"/>
          </a:p>
        </p:txBody>
      </p:sp>
      <p:sp>
        <p:nvSpPr>
          <p:cNvPr id="12" name="文本框 11"/>
          <p:cNvSpPr txBox="1"/>
          <p:nvPr/>
        </p:nvSpPr>
        <p:spPr>
          <a:xfrm>
            <a:off x="7226300" y="3169285"/>
            <a:ext cx="4112895" cy="2584450"/>
          </a:xfrm>
          <a:prstGeom prst="rect">
            <a:avLst/>
          </a:prstGeom>
          <a:noFill/>
        </p:spPr>
        <p:txBody>
          <a:bodyPr wrap="square" rtlCol="0" anchor="t">
            <a:spAutoFit/>
          </a:bodyPr>
          <a:p>
            <a:pPr indent="457200" fontAlgn="auto">
              <a:lnSpc>
                <a:spcPct val="150000"/>
              </a:lnSpc>
            </a:pPr>
            <a:r>
              <a:rPr lang="zh-CN" altLang="en-US"/>
              <a:t>社会实践活动有利于增强兴趣的广度和深度。一方面，社会实践活动可以开阔大学生的视野，使他们接触到各种新鲜的信息，这些新鲜信息的刺激，将培养出大学生更多的兴趣，这就增加了兴趣的广度；</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custDataLst>
              <p:tags r:id="rId1"/>
            </p:custDataLst>
          </p:nvPr>
        </p:nvSpPr>
        <p:spPr>
          <a:xfrm>
            <a:off x="4262962" y="3159429"/>
            <a:ext cx="1836648" cy="1836648"/>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心理环境</a:t>
            </a:r>
            <a:endParaRPr lang="zh-CN" altLang="en-US" b="1" spc="3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endPar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2"/>
            </p:custDataLst>
          </p:nvPr>
        </p:nvSpPr>
        <p:spPr>
          <a:xfrm>
            <a:off x="3757187" y="4180924"/>
            <a:ext cx="871264" cy="871264"/>
          </a:xfrm>
          <a:prstGeom prst="ellipse">
            <a:avLst/>
          </a:prstGeom>
          <a:solidFill>
            <a:srgbClr val="8590CA">
              <a:lumMod val="40000"/>
              <a:lumOff val="6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endParaRPr lang="zh-CN" altLang="en-US" dirty="0">
              <a:solidFill>
                <a:srgbClr val="8590CA"/>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custDataLst>
              <p:tags r:id="rId3"/>
            </p:custDataLst>
          </p:nvPr>
        </p:nvSpPr>
        <p:spPr>
          <a:xfrm>
            <a:off x="4745655" y="2533134"/>
            <a:ext cx="871264" cy="871264"/>
          </a:xfrm>
          <a:prstGeom prst="ellipse">
            <a:avLst/>
          </a:prstGeom>
          <a:solidFill>
            <a:srgbClr val="8EAADC">
              <a:lumMod val="40000"/>
              <a:lumOff val="6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endParaRPr lang="zh-CN" altLang="en-US">
              <a:solidFill>
                <a:srgbClr val="8590CA"/>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4"/>
            </p:custDataLst>
          </p:nvPr>
        </p:nvSpPr>
        <p:spPr>
          <a:xfrm>
            <a:off x="5725275" y="4180924"/>
            <a:ext cx="871264" cy="871264"/>
          </a:xfrm>
          <a:prstGeom prst="ellipse">
            <a:avLst/>
          </a:prstGeom>
          <a:solidFill>
            <a:srgbClr val="79B6D3">
              <a:lumMod val="40000"/>
              <a:lumOff val="6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endParaRPr lang="zh-CN" altLang="en-US">
              <a:solidFill>
                <a:srgbClr val="8590CA"/>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custDataLst>
              <p:tags r:id="rId5"/>
            </p:custDataLst>
          </p:nvPr>
        </p:nvSpPr>
        <p:spPr>
          <a:xfrm>
            <a:off x="6823075" y="4282440"/>
            <a:ext cx="4504690" cy="1863725"/>
          </a:xfrm>
          <a:prstGeom prst="rect">
            <a:avLst/>
          </a:prstGeom>
        </p:spPr>
        <p:txBody>
          <a:bodyPr wrap="square">
            <a:spAutoFit/>
          </a:bodyPr>
          <a:lstStyle/>
          <a:p>
            <a:pPr indent="0" fontAlgn="auto">
              <a:lnSpc>
                <a:spcPct val="120000"/>
              </a:lnSpc>
            </a:pPr>
            <a:r>
              <a:rPr lang="zh-CN" altLang="en-US" sz="1600">
                <a:solidFill>
                  <a:schemeClr val="accent1"/>
                </a:solidFill>
                <a:latin typeface="Arial" panose="020B0604020202020204" pitchFamily="34" charset="0"/>
                <a:ea typeface="微软雅黑" panose="020B0503020204020204" pitchFamily="34" charset="-122"/>
                <a:sym typeface="Arial" panose="020B0604020202020204" pitchFamily="34" charset="0"/>
              </a:rPr>
              <a:t>3. 培养自我的积极期望</a:t>
            </a:r>
            <a:endParaRPr lang="zh-CN" altLang="en-US" sz="160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indent="0" fontAlgn="auto">
              <a:lnSpc>
                <a:spcPct val="150000"/>
              </a:lnSpc>
            </a:pPr>
            <a:r>
              <a:rPr lang="zh-CN" altLang="en-US" sz="16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期望，是人们判断自己是否已经达到某种目标或满足原定需要可能性的主观想法，它的大小直接反映的是人们需要动机的强弱，对人的行为与行为结果有着深远的影响。</a:t>
            </a:r>
            <a:endParaRPr lang="zh-CN" altLang="en-US" sz="16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custDataLst>
              <p:tags r:id="rId6"/>
            </p:custDataLst>
          </p:nvPr>
        </p:nvSpPr>
        <p:spPr>
          <a:xfrm>
            <a:off x="761365" y="4499610"/>
            <a:ext cx="3983990" cy="1568450"/>
          </a:xfrm>
          <a:prstGeom prst="rect">
            <a:avLst/>
          </a:prstGeom>
        </p:spPr>
        <p:txBody>
          <a:bodyPr wrap="square">
            <a:spAutoFit/>
          </a:bodyPr>
          <a:lstStyle/>
          <a:p>
            <a:pPr indent="0" algn="l" fontAlgn="auto">
              <a:lnSpc>
                <a:spcPct val="150000"/>
              </a:lnSpc>
            </a:pPr>
            <a:r>
              <a:rPr lang="zh-CN" altLang="en-US" sz="1600">
                <a:solidFill>
                  <a:schemeClr val="accent1"/>
                </a:solidFill>
                <a:latin typeface="Arial" panose="020B0604020202020204" pitchFamily="34" charset="0"/>
                <a:ea typeface="微软雅黑" panose="020B0503020204020204" pitchFamily="34" charset="-122"/>
                <a:sym typeface="Arial" panose="020B0604020202020204" pitchFamily="34" charset="0"/>
              </a:rPr>
              <a:t>2. 增强自我</a:t>
            </a:r>
            <a:endParaRPr lang="zh-CN" altLang="en-US" sz="160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50000"/>
              </a:lnSpc>
            </a:pPr>
            <a:r>
              <a:rPr lang="zh-CN" altLang="en-US" sz="16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成就动机</a:t>
            </a:r>
            <a:r>
              <a:rPr lang="zh-CN" altLang="en-US" sz="16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成就动机是指个人愿意去做、去完成自认为重要或有价值的工作，并力求达到完美地步的一种内在推动力量。</a:t>
            </a:r>
            <a:endParaRPr lang="zh-CN" altLang="en-US" sz="16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custDataLst>
              <p:tags r:id="rId7"/>
            </p:custDataLst>
          </p:nvPr>
        </p:nvSpPr>
        <p:spPr>
          <a:xfrm>
            <a:off x="2559685" y="808990"/>
            <a:ext cx="5903595" cy="1863725"/>
          </a:xfrm>
          <a:prstGeom prst="rect">
            <a:avLst/>
          </a:prstGeom>
        </p:spPr>
        <p:txBody>
          <a:bodyPr wrap="square">
            <a:spAutoFit/>
          </a:bodyPr>
          <a:lstStyle/>
          <a:p>
            <a:pPr indent="0" fontAlgn="auto">
              <a:lnSpc>
                <a:spcPct val="120000"/>
              </a:lnSpc>
            </a:pPr>
            <a:r>
              <a:rPr lang="zh-CN" altLang="en-US" sz="1600">
                <a:solidFill>
                  <a:schemeClr val="accent1"/>
                </a:solidFill>
                <a:latin typeface="Arial" panose="020B0604020202020204" pitchFamily="34" charset="0"/>
                <a:ea typeface="微软雅黑" panose="020B0503020204020204" pitchFamily="34" charset="-122"/>
                <a:sym typeface="Arial" panose="020B0604020202020204" pitchFamily="34" charset="0"/>
              </a:rPr>
              <a:t>1. 保持童心</a:t>
            </a:r>
            <a:endParaRPr lang="zh-CN" altLang="en-US" sz="160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indent="0" fontAlgn="auto">
              <a:lnSpc>
                <a:spcPct val="150000"/>
              </a:lnSpc>
            </a:pPr>
            <a:r>
              <a:rPr lang="zh-CN" altLang="en-US" sz="16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英国大诗人柯勒律治曾说过：“保持儿时的感情，把它带进壮年才力中去：把儿童的惊奇感、新奇感和四十年来也许天天都惯见的事物结合起来，这个就是天才的本质和特权，也就是天才和才能所以有区别的一点。</a:t>
            </a:r>
            <a:endParaRPr lang="zh-CN" altLang="en-US" sz="16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p:custDataLst>
              <p:tags r:id="rId8"/>
            </p:custDataLst>
          </p:nvPr>
        </p:nvSpPr>
        <p:spPr>
          <a:xfrm rot="5400000">
            <a:off x="6083448" y="4515531"/>
            <a:ext cx="234378" cy="202049"/>
          </a:xfrm>
          <a:prstGeom prst="triangle">
            <a:avLst/>
          </a:pr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等腰三角形 21"/>
          <p:cNvSpPr/>
          <p:nvPr>
            <p:custDataLst>
              <p:tags r:id="rId9"/>
            </p:custDataLst>
          </p:nvPr>
        </p:nvSpPr>
        <p:spPr>
          <a:xfrm rot="16200000">
            <a:off x="4057006" y="4515532"/>
            <a:ext cx="234378" cy="202049"/>
          </a:xfrm>
          <a:prstGeom prst="triangle">
            <a:avLst/>
          </a:pr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p:cNvSpPr/>
          <p:nvPr>
            <p:custDataLst>
              <p:tags r:id="rId10"/>
            </p:custDataLst>
          </p:nvPr>
        </p:nvSpPr>
        <p:spPr>
          <a:xfrm>
            <a:off x="5064097" y="2867742"/>
            <a:ext cx="234378" cy="202049"/>
          </a:xfrm>
          <a:prstGeom prst="triangle">
            <a:avLst/>
          </a:pr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11"/>
            </p:custDataLst>
          </p:nvPr>
        </p:nvSpPr>
        <p:spPr>
          <a:xfrm>
            <a:off x="669925" y="327025"/>
            <a:ext cx="2499360" cy="481965"/>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（二）心理环境</a:t>
            </a:r>
            <a:endParaRPr lang="zh-CN" altLang="en-US" b="1" spc="30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739140" y="139700"/>
            <a:ext cx="7357110" cy="6369685"/>
          </a:xfrm>
          <a:prstGeom prst="rect">
            <a:avLst/>
          </a:prstGeom>
          <a:noFill/>
        </p:spPr>
        <p:txBody>
          <a:bodyPr wrap="square" rtlCol="0" anchor="t">
            <a:spAutoFit/>
          </a:bodyPr>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材料一</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国际上许多著名企业都非常注重对员工创新能力的培训。日本丰田公司通过“工作轮调”的方式对员工强化创新能力培训。通过这种方式的培训，丰田不仅将一线岗位的员工培训成了多功能作业员，同时也使一些资深的技术骨干把自己的所有技能和知识传授给年轻员工，并促使员工在不同岗位轮换中激发出创新的灵感。</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在微软公司，一般是通过“试错法”来促进新员工学习的。在进公司的头几天，新员工被安排与经理们以及来自其他专业部门的高级人员见面，在听完有关开发周期的一个方向性简介后，开发经理即派给新员工一个单独的任务或者让新员工与专门小组一起工作。在这个过程中，允许新员工犯错误，并由最好的专家来检查工作和纠正错误，鼓励和帮助新员工逐步通过“试错法”来培养创新意识和提高实际工作能力。</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没有思想自由，就不可能有学术创新。</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——周海中</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讨论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（1）结合材料一谈一下应该如何培养创新能力。</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（2）结合材料二谈一下影响创新能力的要素有哪些。</a:t>
            </a:r>
            <a:endParaRPr lang="zh-CN" altLang="en-US"/>
          </a:p>
        </p:txBody>
      </p:sp>
      <p:pic>
        <p:nvPicPr>
          <p:cNvPr id="106" name="图片 105"/>
          <p:cNvPicPr/>
          <p:nvPr/>
        </p:nvPicPr>
        <p:blipFill>
          <a:blip r:embed="rId1"/>
          <a:stretch>
            <a:fillRect/>
          </a:stretch>
        </p:blipFill>
        <p:spPr>
          <a:xfrm>
            <a:off x="8369935" y="958850"/>
            <a:ext cx="3538220" cy="51644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749290" y="126682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4" name="文本框 3"/>
          <p:cNvSpPr txBox="1"/>
          <p:nvPr/>
        </p:nvSpPr>
        <p:spPr>
          <a:xfrm>
            <a:off x="996950" y="604520"/>
            <a:ext cx="7474585" cy="5492750"/>
          </a:xfrm>
          <a:prstGeom prst="rect">
            <a:avLst/>
          </a:prstGeom>
          <a:noFill/>
        </p:spPr>
        <p:txBody>
          <a:bodyPr wrap="square" rtlCol="0" anchor="t">
            <a:spAutoFit/>
          </a:bodyPr>
          <a:p>
            <a:pPr indent="720090" algn="ctr" fontAlgn="auto">
              <a:lnSpc>
                <a:spcPct val="150000"/>
              </a:lnSpc>
            </a:pPr>
            <a:r>
              <a:rPr lang="zh-CN" altLang="en-US">
                <a:solidFill>
                  <a:schemeClr val="accent1"/>
                </a:solidFill>
              </a:rPr>
              <a:t>从校园“倒爷”走出的“三人行”—— 钱俊冬</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钱俊冬，曾是一名因家庭困难而申请缓交学费的贫困大学生，他为了学费当起了“倒爷”，却发现了更大的商机，成为校园经济的开拓者和领先者。</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2000 年他开始校园创业，经过 3 年的经营和积累，拥有了一个 50 万元注册资金的“三人行”学生创业公司，不仅替父母偿还了家里所有的债务，还摘去了“贫困生”的帽子，圆了求学梦，也成就了自主创业的理想。</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2005 年他创建的三人行传媒公司，目前已经拥有 300 多名员工、全国 25 家分公司，运营 900 所高校以及社会平面媒体数万块，年营业额 1.5 亿元，成为西北地区乃至全国颇具影响力的大型专业市场营销传播机构。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他就是钱俊冬，他的创业故事与众不同。</a:t>
            </a:r>
            <a:endParaRPr lang="zh-CN" altLang="en-US"/>
          </a:p>
        </p:txBody>
      </p:sp>
      <p:pic>
        <p:nvPicPr>
          <p:cNvPr id="102" name="图片 101"/>
          <p:cNvPicPr/>
          <p:nvPr/>
        </p:nvPicPr>
        <p:blipFill>
          <a:blip r:embed="rId1"/>
          <a:stretch>
            <a:fillRect/>
          </a:stretch>
        </p:blipFill>
        <p:spPr>
          <a:xfrm>
            <a:off x="8656955" y="1174750"/>
            <a:ext cx="3288665" cy="45104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1076325" y="266700"/>
            <a:ext cx="10278745" cy="590804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少年雄心</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1999 年，一场家庭变故影响到了他的学习，钱俊冬高考失败。哭过之后，最终跟着“淘金”的父母从安徽来到天津，准备自学再战。靠着父亲做卤味的手艺，全家人在天津大港区上古林一个偏僻闭塞的小巷子租住下来，省吃俭用，筹还借款。</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在这一年里，每天早上 6 点父母第一锅烤鸭出炉的时候，钱俊冬已捧起书开始温习功课了。晚上 12 点父母的推车铃声响起来时，他合上课本，又马上跑出去接下车上的东西。</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2000 年 9 月，钱俊冬终于如愿地考取了长安大学公路学院。当学校的录取通知书送到家里时，全家人既欣喜又发愁，生意的失败使他们债务缠身，已经没有能力凑够儿子开学所需的费用。短短几天时间，父亲头上的银丝便盖住了黑发，仿佛一下子老了十几岁，姐姐则一连多少天不休息，只为了多挣加班费。在长安大学报到处，他紧紧攥着信封里的 2000 元现金，在报名的长队里他一次一次退到最后面。</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终于，他鼓起勇气去找学院的辅导员，在学校对贫困学生的照顾政策支持之下，他争取到了缓交学费的机会。心绪安定下来的同时，他的心中也有了一个异常坚定的信念：越是日子困窘磨难重重，越要咬紧牙关，明天一定会掌握在自己的手中。</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939800" y="332740"/>
            <a:ext cx="7586980" cy="6323965"/>
          </a:xfrm>
          <a:prstGeom prst="rect">
            <a:avLst/>
          </a:prstGeom>
          <a:noFill/>
        </p:spPr>
        <p:txBody>
          <a:bodyPr wrap="square" rtlCol="0" anchor="t">
            <a:spAutoFit/>
          </a:bodyPr>
          <a:p>
            <a:pPr indent="457200" algn="l" fontAlgn="auto">
              <a:lnSpc>
                <a:spcPct val="150000"/>
              </a:lnSpc>
              <a:buClrTx/>
              <a:buSzTx/>
              <a:buFontTx/>
              <a:extLst>
                <a:ext uri="{35155182-B16C-46BC-9424-99874614C6A1}">
                  <wpsdc:indentchars xmlns:wpsdc="http://www.wps.cn/officeDocument/2017/drawingmlCustomData" val="200" checksum="59296752"/>
                </a:ext>
              </a:extLst>
            </a:pPr>
            <a:r>
              <a:rPr lang="zh-CN" altLang="en-US">
                <a:solidFill>
                  <a:schemeClr val="accent1"/>
                </a:solidFill>
              </a:rPr>
              <a:t>发现机遇，迎接挑战</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开学第三天的下午，刚从自修室回来的钱俊冬正独自在寝室里翻阅飘着墨香的新教材，一位师哥推门进来，向他推销随身听，80 元一部。钱俊冬故意说：“老兄，我也卖这个，60 元差不多了！”师哥急了：“你不也在康复路和轻工进货吗？干吗要砸价呢？”钱俊冬觉得这里面大有玄机。正说着，室友们回来了，这位师哥打开话匣子说：“我手里的随身听最便宜了，还有调频功能，可以接收学校的语音广播。”结果，这位师兄没费多少口舌，他书包里的4部随身听被以每部 80 元的价钱留在了他们宿舍。</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这件事情触动了钱俊冬。他隐约觉得自己身旁有一种机遇，有一个比较大的消费群。他瞅准了这个市场，随后几天马上去了西安东郊这两个小商品批发城，走遍了所有摊点，仔细对比随身听的性能和价格，拿出了所有的存款，以 15 元一部的价格批发了 6 部师哥推销的那种随身听。钱俊冬做了第一笔小生意，6 部随身听净赚了 300 元，这是他收获的第一桶金，他尝到了其中的快乐。</a:t>
            </a:r>
            <a:endParaRPr lang="zh-CN" altLang="en-US"/>
          </a:p>
        </p:txBody>
      </p:sp>
      <p:pic>
        <p:nvPicPr>
          <p:cNvPr id="103" name="图片 102"/>
          <p:cNvPicPr/>
          <p:nvPr/>
        </p:nvPicPr>
        <p:blipFill>
          <a:blip r:embed="rId1"/>
          <a:stretch>
            <a:fillRect/>
          </a:stretch>
        </p:blipFill>
        <p:spPr>
          <a:xfrm>
            <a:off x="8819515" y="1010285"/>
            <a:ext cx="3162935" cy="4686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660400" y="59055"/>
            <a:ext cx="10624820" cy="67392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之后，他便一发不可收拾，在课余时间，总把两只眼睛紧紧地盯住同学们的消费品上。大家刚习惯用电话卡时，他四处打听找到了电话卡经销商，把更低廉的电话卡介绍给同学，在自己小赚一点辛苦费的同时，让很多同学也得了一些实惠，并和他交上了朋友。后来，游泳课的游泳衣、考研的资料、英语磁带等等，他总有低于校外价格的物品。</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钱俊冬在解决了生活问题的同时也赢得了更多的信任和稳固的客户群，成了校园中有名的小“倒爷”。他成了校园里有些名气的“生意精”。熟悉他的很多同学，都不再叫他钱俊冬，而是“钱倒”。</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钱俊冬在课余不忘读书来充实自己，大量阅读了经济学、法律、心理学、市场营销、公关等方面的书籍。他认为掌握更多的知识能帮助自己将来创业。他还参加了学校的第一届创业策划大赛，名列前茅。</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大一的假期，钱俊冬都不在西安，而是边走边看边打工。钱不够，出门就买站票。</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他在北京度过了寒假；去深圳度过了暑假；国庆时去了重庆；元旦又在无锡……总之，什么都干，做推销、做策划，甚至无偿为大公司进行市场调查，他把点滴的心得写到了日记里：“进行业务谈判时，言谈举止要大方得体；管理企业时，注重培养团队精神……”</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在很多大学生沉溺于 QQ 与 CS 时，钱俊冬不断通过实践获取社会经验。在推销中，他提高了自身的业务能力；做策划时，创新能力得到了加强；他还曾在西安一家公司担任销售总监，管理能力也得到了锻炼。</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30250" y="320040"/>
            <a:ext cx="7653655" cy="549275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提升观念</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做了一年的“倒爷”，钱俊冬看到了校园市场之广大，他的经济观念迅速得到了提升。2002 年，钱俊冬受同学的邀约去了重庆大学，在他们吃饭的夜市摊位上，经营米线生意的竟然是几位重庆大学在读的研究生。出于好奇，钱俊冬问这些学长为什么会出来卖米线，几位研究生坦然地告诉钱俊冬：以后的社会竞争将非常激烈，我们都必须做好相应的准备，适应一切变化。听了这些，钱俊冬的心里燃起了一股冲动，他酝酿很久的想法开始在脑海中逐渐清晰起来。</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几位研究生的话如醍醐灌顶。回到西安，钱俊冬找来同学崔蕾和马光伟一起讨论，当谈到对校园市场的开发设想时，3 个人一拍即合，决定成立一个利用创业协会人力资源做校园市场的校园信息服务中心，中心定名“三人行”，以校园和学生需求为市场开展介绍家教、校园活动策划、产品展示、市场调查以及小网站建设等业务。这就是三人行传媒公司的雏形。</a:t>
            </a:r>
            <a:endParaRPr lang="zh-CN" altLang="en-US"/>
          </a:p>
        </p:txBody>
      </p:sp>
      <p:pic>
        <p:nvPicPr>
          <p:cNvPr id="104" name="图片 103"/>
          <p:cNvPicPr/>
          <p:nvPr/>
        </p:nvPicPr>
        <p:blipFill>
          <a:blip r:embed="rId1"/>
          <a:stretch>
            <a:fillRect/>
          </a:stretch>
        </p:blipFill>
        <p:spPr>
          <a:xfrm>
            <a:off x="8557260" y="1129665"/>
            <a:ext cx="3335655" cy="45986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4*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2"/>
  <p:tag name="KSO_WM_UNIT_ID" val="diagram726_4*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3"/>
  <p:tag name="KSO_WM_UNIT_ID" val="diagram726_4*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2_1"/>
  <p:tag name="KSO_WM_UNIT_ID" val="diagram726_4*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4*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726_4*m_h_i*1_4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4_2"/>
  <p:tag name="KSO_WM_UNIT_ID" val="diagram726_4*m_h_i*1_4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8"/>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3"/>
  <p:tag name="KSO_WM_UNIT_ID" val="diagram726_4*m_h_i*1_4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8"/>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4_1"/>
  <p:tag name="KSO_WM_UNIT_ID" val="diagram726_4*m_h_f*1_4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8.xml><?xml version="1.0" encoding="utf-8"?>
<p:tagLst xmlns:p="http://schemas.openxmlformats.org/presentationml/2006/main">
  <p:tag name="KSO_WM_DIAGRAM_GROUP_CODE" val="n1-1"/>
  <p:tag name="KSO_WM_TEMPLATE_CATEGORY" val="diagram"/>
  <p:tag name="KSO_WM_TEMPLATE_INDEX" val="160165"/>
  <p:tag name="KSO_WM_UNIT_TYPE" val="n_h_f"/>
  <p:tag name="KSO_WM_UNIT_INDEX" val="1_1_1"/>
  <p:tag name="KSO_WM_UNIT_ID" val="diagram160165_2*n_h_f*1_1_1"/>
  <p:tag name="KSO_WM_UNIT_LAYERLEVEL" val="1_1_1"/>
  <p:tag name="KSO_WM_UNIT_VALUE" val="12"/>
  <p:tag name="KSO_WM_UNIT_HIGHLIGHT" val="0"/>
  <p:tag name="KSO_WM_UNIT_COMPATIBLE" val="0"/>
  <p:tag name="KSO_WM_BEAUTIFY_FLAG" val="#wm#"/>
  <p:tag name="KSO_WM_TAG_VERSION" val="1.0"/>
  <p:tag name="KSO_WM_UNIT_ISCONTENTSTITLE" val="0"/>
  <p:tag name="KSO_WM_UNIT_NOCLEAR" val="0"/>
  <p:tag name="KSO_WM_UNIT_DIAGRAM_ISNUMVISUAL" val="0"/>
  <p:tag name="KSO_WM_UNIT_DIAGRAM_ISREFERUNIT" val="0"/>
  <p:tag name="KSO_WM_UNIT_PRESET_TEXT" val="添加标题"/>
  <p:tag name="KSO_WM_UNIT_FILL_FORE_SCHEMECOLOR_INDEX" val="5"/>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2*n_h_h_i*1_2_1_1"/>
  <p:tag name="KSO_WM_TEMPLATE_CATEGORY" val="diagram"/>
  <p:tag name="KSO_WM_TEMPLATE_INDEX" val="160165"/>
  <p:tag name="KSO_WM_UNIT_LAYERLEVEL" val="1_1_1_1"/>
  <p:tag name="KSO_WM_TAG_VERSION" val="1.0"/>
  <p:tag name="KSO_WM_BEAUTIFY_FLAG" val="#wm#"/>
  <p:tag name="KSO_WM_UNIT_TYPE" val="n_h_h_i"/>
  <p:tag name="KSO_WM_UNIT_INDEX" val="1_2_1_1"/>
  <p:tag name="KSO_WM_UNIT_TEXT_FILL_FORE_SCHEMECOLOR_INDEX" val="6"/>
  <p:tag name="KSO_WM_UNIT_TEXT_FILL_TYPE" val="1"/>
</p:tagLst>
</file>

<file path=ppt/tags/tag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2"/>
  <p:tag name="KSO_WM_UNIT_ID" val="diagram726_4*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TEMPLATE_CATEGORY" val="diagram"/>
  <p:tag name="KSO_WM_TEMPLATE_INDEX" val="160165"/>
  <p:tag name="KSO_WM_UNIT_TYPE" val="n_h_h_i"/>
  <p:tag name="KSO_WM_UNIT_INDEX" val="1_2_1_2"/>
  <p:tag name="KSO_WM_UNIT_ID" val="diagram160165_2*n_h_h_i*1_2_1_2"/>
  <p:tag name="KSO_WM_UNIT_LAYERLEVEL" val="1_1_1_1"/>
  <p:tag name="KSO_WM_BEAUTIFY_FLAG" val="#wm#"/>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5"/>
  <p:tag name="KSO_WM_UNIT_TEXT_FILL_TYPE" val="1"/>
</p:tagLst>
</file>

<file path=ppt/tags/tag21.xml><?xml version="1.0" encoding="utf-8"?>
<p:tagLst xmlns:p="http://schemas.openxmlformats.org/presentationml/2006/main">
  <p:tag name="KSO_WM_TEMPLATE_CATEGORY" val="diagram"/>
  <p:tag name="KSO_WM_TEMPLATE_INDEX" val="160165"/>
  <p:tag name="KSO_WM_UNIT_TYPE" val="n_h_h_f"/>
  <p:tag name="KSO_WM_UNIT_INDEX" val="1_2_1_1"/>
  <p:tag name="KSO_WM_UNIT_ID" val="diagram160165_2*n_h_h_f*1_2_1_1"/>
  <p:tag name="KSO_WM_UNIT_LAYERLEVEL" val="1_1_1_1"/>
  <p:tag name="KSO_WM_UNIT_HIGHLIGHT" val="0"/>
  <p:tag name="KSO_WM_UNIT_COMPATIBLE" val="0"/>
  <p:tag name="KSO_WM_BEAUTIFY_FLAG" val="#wm#"/>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 val="6"/>
  <p:tag name="KSO_WM_UNIT_TEXT_FILL_TYPE" val="1"/>
</p:tagLst>
</file>

<file path=ppt/tags/tag22.xml><?xml version="1.0" encoding="utf-8"?>
<p:tagLst xmlns:p="http://schemas.openxmlformats.org/presentationml/2006/main">
  <p:tag name="KSO_WM_TEMPLATE_CATEGORY" val="diagram"/>
  <p:tag name="KSO_WM_TEMPLATE_INDEX" val="160165"/>
  <p:tag name="KSO_WM_UNIT_TYPE" val="n_h_h_i"/>
  <p:tag name="KSO_WM_UNIT_INDEX" val="1_2_3_2"/>
  <p:tag name="KSO_WM_UNIT_ID" val="diagram160165_2*n_h_h_i*1_2_3_2"/>
  <p:tag name="KSO_WM_UNIT_LAYERLEVEL" val="1_1_1_1"/>
  <p:tag name="KSO_WM_BEAUTIFY_FLAG" val="#wm#"/>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5"/>
  <p:tag name="KSO_WM_UNIT_TEXT_FILL_TYPE" val="1"/>
</p:tagLst>
</file>

<file path=ppt/tags/tag23.xml><?xml version="1.0" encoding="utf-8"?>
<p:tagLst xmlns:p="http://schemas.openxmlformats.org/presentationml/2006/main">
  <p:tag name="KSO_WM_TEMPLATE_CATEGORY" val="diagram"/>
  <p:tag name="KSO_WM_TEMPLATE_INDEX" val="160165"/>
  <p:tag name="KSO_WM_UNIT_TYPE" val="n_h_h_i"/>
  <p:tag name="KSO_WM_UNIT_INDEX" val="1_2_2_2"/>
  <p:tag name="KSO_WM_UNIT_ID" val="diagram160165_2*n_h_h_i*1_2_2_2"/>
  <p:tag name="KSO_WM_UNIT_LAYERLEVEL" val="1_1_1_1"/>
  <p:tag name="KSO_WM_BEAUTIFY_FLAG" val="#wm#"/>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5"/>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2*n_h_h_i*1_2_2_1"/>
  <p:tag name="KSO_WM_TEMPLATE_CATEGORY" val="diagram"/>
  <p:tag name="KSO_WM_TEMPLATE_INDEX" val="160165"/>
  <p:tag name="KSO_WM_UNIT_LAYERLEVEL" val="1_1_1_1"/>
  <p:tag name="KSO_WM_TAG_VERSION" val="1.0"/>
  <p:tag name="KSO_WM_BEAUTIFY_FLAG" val="#wm#"/>
  <p:tag name="KSO_WM_UNIT_TYPE" val="n_h_h_i"/>
  <p:tag name="KSO_WM_UNIT_INDEX" val="1_2_2_1"/>
  <p:tag name="KSO_WM_UNIT_TEXT_FILL_FORE_SCHEMECOLOR_INDEX" val="6"/>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2*n_h_h_i*1_2_3_1"/>
  <p:tag name="KSO_WM_TEMPLATE_CATEGORY" val="diagram"/>
  <p:tag name="KSO_WM_TEMPLATE_INDEX" val="160165"/>
  <p:tag name="KSO_WM_UNIT_LAYERLEVEL" val="1_1_1_1"/>
  <p:tag name="KSO_WM_TAG_VERSION" val="1.0"/>
  <p:tag name="KSO_WM_BEAUTIFY_FLAG" val="#wm#"/>
  <p:tag name="KSO_WM_UNIT_TYPE" val="n_h_h_i"/>
  <p:tag name="KSO_WM_UNIT_INDEX" val="1_2_3_1"/>
  <p:tag name="KSO_WM_UNIT_TEXT_FILL_FORE_SCHEMECOLOR_INDEX" val="6"/>
  <p:tag name="KSO_WM_UNIT_TEXT_FILL_TYPE" val="1"/>
</p:tagLst>
</file>

<file path=ppt/tags/tag26.xml><?xml version="1.0" encoding="utf-8"?>
<p:tagLst xmlns:p="http://schemas.openxmlformats.org/presentationml/2006/main">
  <p:tag name="KSO_WM_TEMPLATE_CATEGORY" val="diagram"/>
  <p:tag name="KSO_WM_TEMPLATE_INDEX" val="160165"/>
  <p:tag name="KSO_WM_UNIT_TYPE" val="n_h_h_f"/>
  <p:tag name="KSO_WM_UNIT_INDEX" val="1_2_2_1"/>
  <p:tag name="KSO_WM_UNIT_ID" val="diagram160165_2*n_h_h_f*1_2_2_1"/>
  <p:tag name="KSO_WM_UNIT_LAYERLEVEL" val="1_1_1_1"/>
  <p:tag name="KSO_WM_UNIT_HIGHLIGHT" val="0"/>
  <p:tag name="KSO_WM_UNIT_COMPATIBLE" val="0"/>
  <p:tag name="KSO_WM_BEAUTIFY_FLAG" val="#wm#"/>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 val="6"/>
  <p:tag name="KSO_WM_UNIT_TEXT_FILL_TYPE" val="1"/>
</p:tagLst>
</file>

<file path=ppt/tags/tag27.xml><?xml version="1.0" encoding="utf-8"?>
<p:tagLst xmlns:p="http://schemas.openxmlformats.org/presentationml/2006/main">
  <p:tag name="KSO_WM_TEMPLATE_CATEGORY" val="diagram"/>
  <p:tag name="KSO_WM_TEMPLATE_INDEX" val="160165"/>
  <p:tag name="KSO_WM_UNIT_TYPE" val="n_h_h_f"/>
  <p:tag name="KSO_WM_UNIT_INDEX" val="1_2_3_1"/>
  <p:tag name="KSO_WM_UNIT_ID" val="diagram160165_2*n_h_h_f*1_2_3_1"/>
  <p:tag name="KSO_WM_UNIT_LAYERLEVEL" val="1_1_1_1"/>
  <p:tag name="KSO_WM_UNIT_HIGHLIGHT" val="0"/>
  <p:tag name="KSO_WM_UNIT_COMPATIBLE" val="0"/>
  <p:tag name="KSO_WM_BEAUTIFY_FLAG" val="#wm#"/>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 val="6"/>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2*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2*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3"/>
  <p:tag name="KSO_WM_UNIT_ID" val="diagram726_4*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2*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2*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2*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33.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2*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34.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2*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35.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2*n_h_a*1_1_1"/>
  <p:tag name="KSO_WM_TEMPLATE_CATEGORY" val="diagram"/>
  <p:tag name="KSO_WM_TEMPLATE_INDEX" val="160264"/>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DIAGRAM_GROUP_CODE" val="n1-1"/>
  <p:tag name="KSO_WM_UNIT_ID" val="diagram20187776_2*n_h_h_i*1_2_2_1"/>
  <p:tag name="KSO_WM_TEMPLATE_CATEGORY" val="diagram"/>
  <p:tag name="KSO_WM_TEMPLATE_INDEX" val="20187776"/>
  <p:tag name="KSO_WM_UNIT_LAYERLEVEL" val="1_1_1_1"/>
  <p:tag name="KSO_WM_TAG_VERSION" val="1.0"/>
  <p:tag name="KSO_WM_BEAUTIFY_FLAG" val="#wm#"/>
  <p:tag name="KSO_WM_UNIT_TYPE" val="n_h_h_i"/>
  <p:tag name="KSO_WM_UNIT_INDEX" val="1_2_2_1"/>
  <p:tag name="KSO_WM_UNIT_DIAGRAM_ISNUMVISUAL" val="0"/>
  <p:tag name="KSO_WM_UNIT_DIAGRAM_ISREFERUNIT" val="0"/>
  <p:tag name="KSO_WM_UNIT_LINE_FORE_SCHEMECOLOR_INDEX" val="16"/>
  <p:tag name="KSO_WM_UNIT_LINE_FILL_TYPE" val="2"/>
</p:tagLst>
</file>

<file path=ppt/tags/tag37.xml><?xml version="1.0" encoding="utf-8"?>
<p:tagLst xmlns:p="http://schemas.openxmlformats.org/presentationml/2006/main">
  <p:tag name="KSO_WM_TEMPLATE_CATEGORY" val="diagram"/>
  <p:tag name="KSO_WM_TEMPLATE_INDEX" val="20187776"/>
  <p:tag name="KSO_WM_UNIT_TYPE" val="n_i"/>
  <p:tag name="KSO_WM_UNIT_INDEX" val="1_1"/>
  <p:tag name="KSO_WM_UNIT_ID" val="diagram20187776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20187776"/>
  <p:tag name="KSO_WM_UNIT_TYPE" val="n_h_f"/>
  <p:tag name="KSO_WM_UNIT_INDEX" val="1_1_1"/>
  <p:tag name="KSO_WM_UNIT_ID" val="diagram20187776_2*n_h_f*1_1_1"/>
  <p:tag name="KSO_WM_UNIT_LAYERLEVEL" val="1_1_1"/>
  <p:tag name="KSO_WM_UNIT_VALUE" val="48"/>
  <p:tag name="KSO_WM_UNIT_HIGHLIGHT" val="0"/>
  <p:tag name="KSO_WM_UNIT_COMPATIBLE" val="0"/>
  <p:tag name="KSO_WM_BEAUTIFY_FLAG" val="#wm#"/>
  <p:tag name="KSO_WM_TAG_VERSION" val="1.0"/>
  <p:tag name="KSO_WM_DIAGRAM_GROUP_CODE" val="n1-1"/>
  <p:tag name="KSO_WM_UNIT_PRESET_TEXT" val="单击此处添加文本"/>
  <p:tag name="KSO_WM_UNIT_DIAGRAM_ISNUMVISUAL" val="0"/>
  <p:tag name="KSO_WM_UNIT_DIAGRAM_ISREFERUNIT" val="0"/>
  <p:tag name="KSO_WM_UNIT_TEXT_FILL_FORE_SCHEMECOLOR_INDEX" val="13"/>
  <p:tag name="KSO_WM_UNIT_TEXT_FILL_TYPE" val="1"/>
</p:tagLst>
</file>

<file path=ppt/tags/tag39.xml><?xml version="1.0" encoding="utf-8"?>
<p:tagLst xmlns:p="http://schemas.openxmlformats.org/presentationml/2006/main">
  <p:tag name="KSO_WM_TEMPLATE_CATEGORY" val="diagram"/>
  <p:tag name="KSO_WM_TEMPLATE_INDEX" val="20187776"/>
  <p:tag name="KSO_WM_UNIT_TYPE" val="n_h_i"/>
  <p:tag name="KSO_WM_UNIT_INDEX" val="1_1_1"/>
  <p:tag name="KSO_WM_UNIT_ID" val="diagram20187776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1_1"/>
  <p:tag name="KSO_WM_UNIT_ID" val="diagram726_4*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40.xml><?xml version="1.0" encoding="utf-8"?>
<p:tagLst xmlns:p="http://schemas.openxmlformats.org/presentationml/2006/main">
  <p:tag name="KSO_WM_TEMPLATE_CATEGORY" val="diagram"/>
  <p:tag name="KSO_WM_TEMPLATE_INDEX" val="20187776"/>
  <p:tag name="KSO_WM_UNIT_TYPE" val="n_h_i"/>
  <p:tag name="KSO_WM_UNIT_INDEX" val="1_1_2"/>
  <p:tag name="KSO_WM_UNIT_ID" val="diagram20187776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TEMPLATE_CATEGORY" val="diagram"/>
  <p:tag name="KSO_WM_TEMPLATE_INDEX" val="20187776"/>
  <p:tag name="KSO_WM_UNIT_TYPE" val="n_h_h_i"/>
  <p:tag name="KSO_WM_UNIT_INDEX" val="1_2_1_1"/>
  <p:tag name="KSO_WM_UNIT_ID" val="diagram20187776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TEMPLATE_CATEGORY" val="diagram"/>
  <p:tag name="KSO_WM_TEMPLATE_INDEX" val="20187776"/>
  <p:tag name="KSO_WM_UNIT_TYPE" val="n_h_h_i"/>
  <p:tag name="KSO_WM_UNIT_INDEX" val="1_2_2_2"/>
  <p:tag name="KSO_WM_UNIT_ID" val="diagram20187776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TEMPLATE_CATEGORY" val="diagram"/>
  <p:tag name="KSO_WM_TEMPLATE_INDEX" val="20187776"/>
  <p:tag name="KSO_WM_UNIT_TYPE" val="n_h_h_i"/>
  <p:tag name="KSO_WM_UNIT_INDEX" val="1_2_3_2"/>
  <p:tag name="KSO_WM_UNIT_ID" val="diagram20187776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TEMPLATE_CATEGORY" val="diagram"/>
  <p:tag name="KSO_WM_TEMPLATE_INDEX" val="20187776"/>
  <p:tag name="KSO_WM_UNIT_TYPE" val="n_h_h_f"/>
  <p:tag name="KSO_WM_UNIT_INDEX" val="1_2_1_1"/>
  <p:tag name="KSO_WM_UNIT_ID" val="diagram20187776_2*n_h_h_f*1_2_1_1"/>
  <p:tag name="KSO_WM_UNIT_LAYERLEVEL" val="1_1_1_1"/>
  <p:tag name="KSO_WM_UNIT_VALUE" val="48"/>
  <p:tag name="KSO_WM_UNIT_HIGHLIGHT" val="0"/>
  <p:tag name="KSO_WM_UNIT_COMPATIBLE" val="0"/>
  <p:tag name="KSO_WM_BEAUTIFY_FLAG" val="#wm#"/>
  <p:tag name="KSO_WM_TAG_VERSION" val="1.0"/>
  <p:tag name="KSO_WM_DIAGRAM_GROUP_CODE" val="n1-1"/>
  <p:tag name="KSO_WM_UNIT_PRESET_TEXT" val="单击此处添加文本"/>
  <p:tag name="KSO_WM_UNIT_DIAGRAM_ISNUMVISUAL" val="0"/>
  <p:tag name="KSO_WM_UNIT_DIAGRAM_ISREFERUNIT" val="0"/>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DIAGRAM_GROUP_CODE" val="n1-1"/>
  <p:tag name="KSO_WM_UNIT_ID" val="diagram20187776_2*n_h_h_a*1_2_1_1"/>
  <p:tag name="KSO_WM_TEMPLATE_CATEGORY" val="diagram"/>
  <p:tag name="KSO_WM_TEMPLATE_INDEX" val="20187776"/>
  <p:tag name="KSO_WM_UNIT_LAYERLEVEL" val="1_1_1_1"/>
  <p:tag name="KSO_WM_TAG_VERSION" val="1.0"/>
  <p:tag name="KSO_WM_BEAUTIFY_FLAG" val="#wm#"/>
  <p:tag name="KSO_WM_UNIT_ISCONTENTSTITLE" val="0"/>
  <p:tag name="KSO_WM_UNIT_PRESET_TEXT" val="添加标题"/>
  <p:tag name="KSO_WM_UNIT_VALUE" val="6"/>
  <p:tag name="KSO_WM_UNIT_TYPE" val="n_h_h_a"/>
  <p:tag name="KSO_WM_UNIT_INDEX" val="1_2_1_1"/>
  <p:tag name="KSO_WM_UNIT_DIAGRAM_ISNUMVISUAL" val="0"/>
  <p:tag name="KSO_WM_UNIT_DIAGRAM_ISREFERUNIT" val="0"/>
  <p:tag name="KSO_WM_UNIT_TEXT_FILL_FORE_SCHEMECOLOR_INDEX" val="5"/>
  <p:tag name="KSO_WM_UNIT_TEXT_FILL_TYPE" val="1"/>
</p:tagLst>
</file>

<file path=ppt/tags/tag46.xml><?xml version="1.0" encoding="utf-8"?>
<p:tagLst xmlns:p="http://schemas.openxmlformats.org/presentationml/2006/main">
  <p:tag name="KSO_WM_TEMPLATE_CATEGORY" val="diagram"/>
  <p:tag name="KSO_WM_TEMPLATE_INDEX" val="20187776"/>
  <p:tag name="KSO_WM_UNIT_TYPE" val="n_h_h_f"/>
  <p:tag name="KSO_WM_UNIT_INDEX" val="1_2_2_1"/>
  <p:tag name="KSO_WM_UNIT_ID" val="diagram20187776_2*n_h_h_f*1_2_2_1"/>
  <p:tag name="KSO_WM_UNIT_LAYERLEVEL" val="1_1_1_1"/>
  <p:tag name="KSO_WM_UNIT_VALUE" val="48"/>
  <p:tag name="KSO_WM_UNIT_HIGHLIGHT" val="0"/>
  <p:tag name="KSO_WM_UNIT_COMPATIBLE" val="0"/>
  <p:tag name="KSO_WM_BEAUTIFY_FLAG" val="#wm#"/>
  <p:tag name="KSO_WM_TAG_VERSION" val="1.0"/>
  <p:tag name="KSO_WM_DIAGRAM_GROUP_CODE" val="n1-1"/>
  <p:tag name="KSO_WM_UNIT_PRESET_TEXT" val="单击此处添加文本"/>
  <p:tag name="KSO_WM_UNIT_DIAGRAM_ISNUMVISUAL" val="0"/>
  <p:tag name="KSO_WM_UNIT_DIAGRAM_ISREFERUNIT"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DIAGRAM_GROUP_CODE" val="n1-1"/>
  <p:tag name="KSO_WM_UNIT_ID" val="diagram20187776_2*n_h_h_a*1_2_2_1"/>
  <p:tag name="KSO_WM_TEMPLATE_CATEGORY" val="diagram"/>
  <p:tag name="KSO_WM_TEMPLATE_INDEX" val="20187776"/>
  <p:tag name="KSO_WM_UNIT_LAYERLEVEL" val="1_1_1_1"/>
  <p:tag name="KSO_WM_TAG_VERSION" val="1.0"/>
  <p:tag name="KSO_WM_BEAUTIFY_FLAG" val="#wm#"/>
  <p:tag name="KSO_WM_UNIT_ISCONTENTSTITLE" val="0"/>
  <p:tag name="KSO_WM_UNIT_PRESET_TEXT" val="添加标题"/>
  <p:tag name="KSO_WM_UNIT_VALUE" val="6"/>
  <p:tag name="KSO_WM_UNIT_TYPE" val="n_h_h_a"/>
  <p:tag name="KSO_WM_UNIT_INDEX" val="1_2_2_1"/>
  <p:tag name="KSO_WM_UNIT_DIAGRAM_ISNUMVISUAL" val="0"/>
  <p:tag name="KSO_WM_UNIT_DIAGRAM_ISREFERUNIT" val="0"/>
  <p:tag name="KSO_WM_UNIT_TEXT_FILL_FORE_SCHEMECOLOR_INDEX" val="6"/>
  <p:tag name="KSO_WM_UNIT_TEXT_FILL_TYPE" val="1"/>
</p:tagLst>
</file>

<file path=ppt/tags/tag48.xml><?xml version="1.0" encoding="utf-8"?>
<p:tagLst xmlns:p="http://schemas.openxmlformats.org/presentationml/2006/main">
  <p:tag name="KSO_WM_TEMPLATE_CATEGORY" val="diagram"/>
  <p:tag name="KSO_WM_TEMPLATE_INDEX" val="20187776"/>
  <p:tag name="KSO_WM_UNIT_TYPE" val="n_h_h_f"/>
  <p:tag name="KSO_WM_UNIT_INDEX" val="1_2_3_1"/>
  <p:tag name="KSO_WM_UNIT_ID" val="diagram20187776_2*n_h_h_f*1_2_3_1"/>
  <p:tag name="KSO_WM_UNIT_LAYERLEVEL" val="1_1_1_1"/>
  <p:tag name="KSO_WM_UNIT_VALUE" val="48"/>
  <p:tag name="KSO_WM_UNIT_HIGHLIGHT" val="0"/>
  <p:tag name="KSO_WM_UNIT_COMPATIBLE" val="0"/>
  <p:tag name="KSO_WM_BEAUTIFY_FLAG" val="#wm#"/>
  <p:tag name="KSO_WM_TAG_VERSION" val="1.0"/>
  <p:tag name="KSO_WM_DIAGRAM_GROUP_CODE" val="n1-1"/>
  <p:tag name="KSO_WM_UNIT_PRESET_TEXT" val="单击此处添加文本"/>
  <p:tag name="KSO_WM_UNIT_DIAGRAM_ISNUMVISUAL" val="0"/>
  <p:tag name="KSO_WM_UNIT_DIAGRAM_ISREFERUNIT"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DIAGRAM_GROUP_CODE" val="n1-1"/>
  <p:tag name="KSO_WM_UNIT_ID" val="diagram20187776_2*n_h_h_a*1_2_3_1"/>
  <p:tag name="KSO_WM_TEMPLATE_CATEGORY" val="diagram"/>
  <p:tag name="KSO_WM_TEMPLATE_INDEX" val="20187776"/>
  <p:tag name="KSO_WM_UNIT_LAYERLEVEL" val="1_1_1_1"/>
  <p:tag name="KSO_WM_TAG_VERSION" val="1.0"/>
  <p:tag name="KSO_WM_BEAUTIFY_FLAG" val="#wm#"/>
  <p:tag name="KSO_WM_UNIT_ISCONTENTSTITLE" val="0"/>
  <p:tag name="KSO_WM_UNIT_PRESET_TEXT" val="添加标题"/>
  <p:tag name="KSO_WM_UNIT_VALUE" val="6"/>
  <p:tag name="KSO_WM_UNIT_TYPE" val="n_h_h_a"/>
  <p:tag name="KSO_WM_UNIT_INDEX" val="1_2_3_1"/>
  <p:tag name="KSO_WM_UNIT_DIAGRAM_ISNUMVISUAL" val="0"/>
  <p:tag name="KSO_WM_UNIT_DIAGRAM_ISREFERUNIT" val="0"/>
  <p:tag name="KSO_WM_UNIT_TEXT_FILL_FORE_SCHEMECOLOR_INDEX" val="7"/>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4*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50.xml><?xml version="1.0" encoding="utf-8"?>
<p:tagLst xmlns:p="http://schemas.openxmlformats.org/presentationml/2006/main">
  <p:tag name="KSO_WM_TEMPLATE_CATEGORY" val="diagram"/>
  <p:tag name="KSO_WM_TEMPLATE_INDEX" val="20187776"/>
  <p:tag name="KSO_WM_UNIT_TYPE" val="n_h_h_i"/>
  <p:tag name="KSO_WM_UNIT_INDEX" val="1_2_1_2"/>
  <p:tag name="KSO_WM_UNIT_ID" val="diagram20187776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51.xml><?xml version="1.0" encoding="utf-8"?>
<p:tagLst xmlns:p="http://schemas.openxmlformats.org/presentationml/2006/main">
  <p:tag name="KSO_WM_TEMPLATE_CATEGORY" val="diagram"/>
  <p:tag name="KSO_WM_TEMPLATE_INDEX" val="20187776"/>
  <p:tag name="KSO_WM_UNIT_TYPE" val="n_h_h_i"/>
  <p:tag name="KSO_WM_UNIT_INDEX" val="1_2_2_3"/>
  <p:tag name="KSO_WM_UNIT_ID" val="diagram20187776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52.xml><?xml version="1.0" encoding="utf-8"?>
<p:tagLst xmlns:p="http://schemas.openxmlformats.org/presentationml/2006/main">
  <p:tag name="KSO_WM_TEMPLATE_CATEGORY" val="diagram"/>
  <p:tag name="KSO_WM_TEMPLATE_INDEX" val="20187776"/>
  <p:tag name="KSO_WM_UNIT_TYPE" val="n_h_h_i"/>
  <p:tag name="KSO_WM_UNIT_INDEX" val="1_2_3_3"/>
  <p:tag name="KSO_WM_UNIT_ID" val="diagram20187776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53.xml><?xml version="1.0" encoding="utf-8"?>
<p:tagLst xmlns:p="http://schemas.openxmlformats.org/presentationml/2006/main">
  <p:tag name="KSO_WM_TEMPLATE_CATEGORY" val="diagram"/>
  <p:tag name="KSO_WM_TEMPLATE_INDEX" val="20187776"/>
  <p:tag name="KSO_WM_UNIT_TYPE" val="n_h_h_i"/>
  <p:tag name="KSO_WM_UNIT_INDEX" val="1_2_2_4"/>
  <p:tag name="KSO_WM_UNIT_ID" val="diagram20187776_2*n_h_h_i*1_2_2_4"/>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87776"/>
  <p:tag name="KSO_WM_UNIT_TYPE" val="n_h_h_i"/>
  <p:tag name="KSO_WM_UNIT_INDEX" val="1_2_1_3"/>
  <p:tag name="KSO_WM_UNIT_ID" val="diagram20187776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7776"/>
  <p:tag name="KSO_WM_UNIT_TYPE" val="n_h_h_i"/>
  <p:tag name="KSO_WM_UNIT_INDEX" val="1_2_3_1"/>
  <p:tag name="KSO_WM_UNIT_ID" val="diagram20187776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TEMPLATE_CATEGORY" val="diagram"/>
  <p:tag name="KSO_WM_TEMPLATE_INDEX" val="160165"/>
  <p:tag name="KSO_WM_UNIT_ID" val="diagram160165_1*n_h_h_f*1_2_2_1"/>
  <p:tag name="KSO_WM_UNIT_LAYERLEVEL" val="1_1_1_1"/>
  <p:tag name="KSO_WM_UNIT_HIGHLIGHT" val="0"/>
  <p:tag name="KSO_WM_UNIT_COMPATIBLE" val="0"/>
  <p:tag name="KSO_WM_BEAUTIFY_FLAG" val="#wm#"/>
  <p:tag name="KSO_WM_DIAGRAM_GROUP_CODE" val="n1-1"/>
  <p:tag name="KSO_WM_TAG_VERSION" val="1.0"/>
  <p:tag name="KSO_WM_UNIT_DIAGRAM_ISNUMVISUAL" val="0"/>
  <p:tag name="KSO_WM_UNIT_DIAGRAM_ISREFERUNIT" val="0"/>
  <p:tag name="KSO_WM_UNIT_NOCLEAR" val="0"/>
  <p:tag name="KSO_WM_UNIT_TYPE" val="n_h_h_f"/>
  <p:tag name="KSO_WM_UNIT_INDEX" val="1_2_2_1"/>
  <p:tag name="KSO_WM_UNIT_PRESET_TEXT" val="单击此处添加文本"/>
  <p:tag name="KSO_WM_UNIT_VALUE" val="16"/>
  <p:tag name="KSO_WM_UNIT_TEXT_FILL_FORE_SCHEMECOLOR_INDEX" val="6"/>
  <p:tag name="KSO_WM_UNIT_TEXT_FILL_TYPE" val="1"/>
</p:tagLst>
</file>

<file path=ppt/tags/tag57.xml><?xml version="1.0" encoding="utf-8"?>
<p:tagLst xmlns:p="http://schemas.openxmlformats.org/presentationml/2006/main">
  <p:tag name="KSO_WM_DIAGRAM_GROUP_CODE" val="n1-1"/>
  <p:tag name="KSO_WM_TEMPLATE_CATEGORY" val="diagram"/>
  <p:tag name="KSO_WM_TEMPLATE_INDEX" val="160165"/>
  <p:tag name="KSO_WM_UNIT_TYPE" val="n_h_f"/>
  <p:tag name="KSO_WM_UNIT_INDEX" val="1_1_1"/>
  <p:tag name="KSO_WM_UNIT_ID" val="diagram160165_1*n_h_f*1_1_1"/>
  <p:tag name="KSO_WM_UNIT_LAYERLEVEL" val="1_1_1"/>
  <p:tag name="KSO_WM_UNIT_VALUE" val="12"/>
  <p:tag name="KSO_WM_UNIT_HIGHLIGHT" val="0"/>
  <p:tag name="KSO_WM_UNIT_COMPATIBLE" val="0"/>
  <p:tag name="KSO_WM_BEAUTIFY_FLAG" val="#wm#"/>
  <p:tag name="KSO_WM_TAG_VERSION" val="1.0"/>
  <p:tag name="KSO_WM_UNIT_PRESET_TEXT" val="添加标题"/>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TEMPLATE_CATEGORY" val="diagram"/>
  <p:tag name="KSO_WM_TEMPLATE_INDEX" val="160165"/>
  <p:tag name="KSO_WM_UNIT_ID" val="diagram160165_1*n_h_h_f*1_2_1_1"/>
  <p:tag name="KSO_WM_UNIT_LAYERLEVEL" val="1_1_1_1"/>
  <p:tag name="KSO_WM_UNIT_HIGHLIGHT" val="0"/>
  <p:tag name="KSO_WM_UNIT_COMPATIBLE" val="0"/>
  <p:tag name="KSO_WM_BEAUTIFY_FLAG" val="#wm#"/>
  <p:tag name="KSO_WM_DIAGRAM_GROUP_CODE" val="n1-1"/>
  <p:tag name="KSO_WM_TAG_VERSION" val="1.0"/>
  <p:tag name="KSO_WM_UNIT_DIAGRAM_ISNUMVISUAL" val="0"/>
  <p:tag name="KSO_WM_UNIT_DIAGRAM_ISREFERUNIT" val="0"/>
  <p:tag name="KSO_WM_UNIT_NOCLEAR" val="0"/>
  <p:tag name="KSO_WM_UNIT_TYPE" val="n_h_h_f"/>
  <p:tag name="KSO_WM_UNIT_INDEX" val="1_2_1_1"/>
  <p:tag name="KSO_WM_UNIT_PRESET_TEXT" val="单击此处添加文本"/>
  <p:tag name="KSO_WM_UNIT_VALUE" val="16"/>
  <p:tag name="KSO_WM_UNIT_TEXT_FILL_FORE_SCHEMECOLOR_INDEX" val="6"/>
  <p:tag name="KSO_WM_UNIT_TEXT_FILL_TYPE" val="1"/>
</p:tagLst>
</file>

<file path=ppt/tags/tag59.xml><?xml version="1.0" encoding="utf-8"?>
<p:tagLst xmlns:p="http://schemas.openxmlformats.org/presentationml/2006/main">
  <p:tag name="KSO_WM_TEMPLATE_CATEGORY" val="diagram"/>
  <p:tag name="KSO_WM_TEMPLATE_INDEX" val="160165"/>
  <p:tag name="KSO_WM_UNIT_ID" val="diagram160165_1*n_h_h_i*1_2_1_2"/>
  <p:tag name="KSO_WM_UNIT_LAYERLEVEL" val="1_1_1_1"/>
  <p:tag name="KSO_WM_BEAUTIFY_FLAG" val="#wm#"/>
  <p:tag name="KSO_WM_DIAGRAM_GROUP_CODE" val="n1-1"/>
  <p:tag name="KSO_WM_TAG_VERSION" val="1.0"/>
  <p:tag name="KSO_WM_UNIT_HIGHLIGHT" val="0"/>
  <p:tag name="KSO_WM_UNIT_COMPATIBLE" val="0"/>
  <p:tag name="KSO_WM_UNIT_DIAGRAM_ISNUMVISUAL" val="0"/>
  <p:tag name="KSO_WM_UNIT_DIAGRAM_ISREFERUNIT" val="0"/>
  <p:tag name="KSO_WM_UNIT_TYPE" val="n_h_h_i"/>
  <p:tag name="KSO_WM_UNIT_INDEX" val="1_2_1_2"/>
  <p:tag name="KSO_WM_UNIT_FILL_FORE_SCHEMECOLOR_INDEX" val="6"/>
  <p:tag name="KSO_WM_UNIT_FILL_TYPE" val="1"/>
  <p:tag name="KSO_WM_UNIT_TEXT_FILL_FORE_SCHEMECOLOR_INDEX" val="5"/>
  <p:tag name="KSO_WM_UNIT_TEXT_FILL_TYPE" val="1"/>
</p:tagLst>
</file>

<file path=ppt/tags/tag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2"/>
  <p:tag name="KSO_WM_UNIT_ID" val="diagram726_4*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TEMPLATE_CATEGORY" val="diagram"/>
  <p:tag name="KSO_WM_TEMPLATE_INDEX" val="160165"/>
  <p:tag name="KSO_WM_UNIT_ID" val="diagram160165_1*n_h_h_i*1_2_2_2"/>
  <p:tag name="KSO_WM_UNIT_LAYERLEVEL" val="1_1_1_1"/>
  <p:tag name="KSO_WM_BEAUTIFY_FLAG" val="#wm#"/>
  <p:tag name="KSO_WM_DIAGRAM_GROUP_CODE" val="n1-1"/>
  <p:tag name="KSO_WM_TAG_VERSION" val="1.0"/>
  <p:tag name="KSO_WM_UNIT_HIGHLIGHT" val="0"/>
  <p:tag name="KSO_WM_UNIT_COMPATIBLE" val="0"/>
  <p:tag name="KSO_WM_UNIT_DIAGRAM_ISNUMVISUAL" val="0"/>
  <p:tag name="KSO_WM_UNIT_DIAGRAM_ISREFERUNIT" val="0"/>
  <p:tag name="KSO_WM_UNIT_TYPE" val="n_h_h_i"/>
  <p:tag name="KSO_WM_UNIT_INDEX" val="1_2_2_2"/>
  <p:tag name="KSO_WM_UNIT_FILL_FORE_SCHEMECOLOR_INDEX" val="6"/>
  <p:tag name="KSO_WM_UNIT_FILL_TYPE" val="1"/>
  <p:tag name="KSO_WM_UNIT_TEXT_FILL_FORE_SCHEMECOLOR_INDEX" val="5"/>
  <p:tag name="KSO_WM_UNIT_TEXT_FILL_TYPE" val="1"/>
</p:tagLst>
</file>

<file path=ppt/tags/tag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165_1*n_h_h_i*1_2_2_1"/>
  <p:tag name="KSO_WM_TEMPLATE_CATEGORY" val="diagram"/>
  <p:tag name="KSO_WM_TEMPLATE_INDEX" val="160165"/>
  <p:tag name="KSO_WM_UNIT_LAYERLEVEL" val="1_1_1_1"/>
  <p:tag name="KSO_WM_TAG_VERSION" val="1.0"/>
  <p:tag name="KSO_WM_BEAUTIFY_FLAG" val="#wm#"/>
  <p:tag name="KSO_WM_UNIT_TEXT_FILL_FORE_SCHEMECOLOR_INDEX" val="6"/>
  <p:tag name="KSO_WM_UNIT_TEXT_FILL_TYPE" val="1"/>
</p:tagLst>
</file>

<file path=ppt/tags/tag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165_1*n_h_h_i*1_2_1_1"/>
  <p:tag name="KSO_WM_TEMPLATE_CATEGORY" val="diagram"/>
  <p:tag name="KSO_WM_TEMPLATE_INDEX" val="160165"/>
  <p:tag name="KSO_WM_UNIT_LAYERLEVEL" val="1_1_1_1"/>
  <p:tag name="KSO_WM_TAG_VERSION" val="1.0"/>
  <p:tag name="KSO_WM_BEAUTIFY_FLAG" val="#wm#"/>
  <p:tag name="KSO_WM_UNIT_TEXT_FILL_FORE_SCHEMECOLOR_INDEX" val="6"/>
  <p:tag name="KSO_WM_UNIT_TEXT_FILL_TYPE" val="1"/>
</p:tagLst>
</file>

<file path=ppt/tags/tag63.xml><?xml version="1.0" encoding="utf-8"?>
<p:tagLst xmlns:p="http://schemas.openxmlformats.org/presentationml/2006/main">
  <p:tag name="KSO_WM_UNIT_ISCONTENTSTITLE" val="0"/>
  <p:tag name="KSO_WM_UNIT_PRESET_TEXT" val="添加标题"/>
  <p:tag name="KSO_WM_UNIT_NOCLEAR" val="0"/>
  <p:tag name="KSO_WM_UNIT_VALUE" val="35"/>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03_3*n_h_a*1_2_1"/>
  <p:tag name="KSO_WM_TEMPLATE_CATEGORY" val="diagram"/>
  <p:tag name="KSO_WM_TEMPLATE_INDEX" val="16000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2"/>
  <p:tag name="KSO_WM_UNIT_ID" val="diagram160003_3*n_h_h_i*1_1_2_2"/>
  <p:tag name="KSO_WM_TEMPLATE_CATEGORY" val="diagram"/>
  <p:tag name="KSO_WM_TEMPLATE_INDEX" val="160003"/>
  <p:tag name="KSO_WM_UNIT_LAYERLEVEL" val="1_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2"/>
  <p:tag name="KSO_WM_UNIT_ID" val="diagram160003_3*n_h_h_i*1_1_1_2"/>
  <p:tag name="KSO_WM_TEMPLATE_CATEGORY" val="diagram"/>
  <p:tag name="KSO_WM_TEMPLATE_INDEX" val="160003"/>
  <p:tag name="KSO_WM_UNIT_LAYERLEVEL" val="1_1_1_1"/>
  <p:tag name="KSO_WM_TAG_VERSION" val="1.0"/>
  <p:tag name="KSO_WM_BEAUTIFY_FLAG" val="#wm#"/>
  <p:tag name="KSO_WM_UNIT_FILL_FORE_SCHEMECOLOR_INDEX" val="6"/>
  <p:tag name="KSO_WM_UNIT_FILL_TYPE" val="1"/>
  <p:tag name="KSO_WM_UNIT_TEXT_FILL_FORE_SCHEMECOLOR_INDEX" val="5"/>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160003_3*n_h_h_i*1_1_3_2"/>
  <p:tag name="KSO_WM_TEMPLATE_CATEGORY" val="diagram"/>
  <p:tag name="KSO_WM_TEMPLATE_INDEX" val="160003"/>
  <p:tag name="KSO_WM_UNIT_LAYERLEVEL" val="1_1_1_1"/>
  <p:tag name="KSO_WM_TAG_VERSION" val="1.0"/>
  <p:tag name="KSO_WM_BEAUTIFY_FLAG" val="#wm#"/>
  <p:tag name="KSO_WM_UNIT_FILL_FORE_SCHEMECOLOR_INDEX" val="7"/>
  <p:tag name="KSO_WM_UNIT_FILL_TYPE" val="1"/>
  <p:tag name="KSO_WM_UNIT_TEXT_FILL_FORE_SCHEMECOLOR_INDEX" val="5"/>
  <p:tag name="KSO_WM_UNIT_TEXT_FILL_TYPE" val="1"/>
</p:tagLst>
</file>

<file path=ppt/tags/tag67.xml><?xml version="1.0" encoding="utf-8"?>
<p:tagLst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03_3*n_h_h_f*1_1_3_1"/>
  <p:tag name="KSO_WM_TEMPLATE_CATEGORY" val="diagram"/>
  <p:tag name="KSO_WM_TEMPLATE_INDEX" val="160003"/>
  <p:tag name="KSO_WM_UNIT_LAYERLEVEL" val="1_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03_3*n_h_h_f*1_1_2_1"/>
  <p:tag name="KSO_WM_TEMPLATE_CATEGORY" val="diagram"/>
  <p:tag name="KSO_WM_TEMPLATE_INDEX" val="160003"/>
  <p:tag name="KSO_WM_UNIT_LAYERLEVEL" val="1_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03_3*n_h_h_f*1_1_1_1"/>
  <p:tag name="KSO_WM_TEMPLATE_CATEGORY" val="diagram"/>
  <p:tag name="KSO_WM_TEMPLATE_INDEX" val="160003"/>
  <p:tag name="KSO_WM_UNIT_LAYERLEVEL" val="1_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3"/>
  <p:tag name="KSO_WM_UNIT_ID" val="diagram726_4*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03_3*n_h_h_i*1_1_3_1"/>
  <p:tag name="KSO_WM_TEMPLATE_CATEGORY" val="diagram"/>
  <p:tag name="KSO_WM_TEMPLATE_INDEX" val="160003"/>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03_3*n_h_h_i*1_1_2_1"/>
  <p:tag name="KSO_WM_TEMPLATE_CATEGORY" val="diagram"/>
  <p:tag name="KSO_WM_TEMPLATE_INDEX" val="160003"/>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03_3*n_h_h_i*1_1_1_1"/>
  <p:tag name="KSO_WM_TEMPLATE_CATEGORY" val="diagram"/>
  <p:tag name="KSO_WM_TEMPLATE_INDEX" val="160003"/>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ISCONTENTSTITLE" val="0"/>
  <p:tag name="KSO_WM_UNIT_PRESET_TEXT" val="单击此处添加标题"/>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160003_3*a*1"/>
  <p:tag name="KSO_WM_TEMPLATE_CATEGORY" val="diagram"/>
  <p:tag name="KSO_WM_TEMPLATE_INDEX" val="160003"/>
  <p:tag name="KSO_WM_UNIT_LAYERLEVEL" val="1"/>
  <p:tag name="KSO_WM_TAG_VERSION" val="1.0"/>
  <p:tag name="KSO_WM_BEAUTIFY_FLAG" val="#wm#"/>
  <p:tag name="KSO_WM_UNIT_TEXT_FILL_FORE_SCHEMECOLOR_INDEX" val="13"/>
  <p:tag name="KSO_WM_UNIT_TEXT_FILL_TYPE" val="1"/>
</p:tagLst>
</file>

<file path=ppt/tags/tag74.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8.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3_1"/>
  <p:tag name="KSO_WM_UNIT_ID" val="diagram726_4*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4*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10835</Words>
  <Application>WPS 演示</Application>
  <PresentationFormat>宽屏</PresentationFormat>
  <Paragraphs>237</Paragraphs>
  <Slides>36</Slides>
  <Notes>5</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36</vt:i4>
      </vt:variant>
    </vt:vector>
  </HeadingPairs>
  <TitlesOfParts>
    <vt:vector size="51" baseType="lpstr">
      <vt:lpstr>Arial</vt:lpstr>
      <vt:lpstr>宋体</vt:lpstr>
      <vt:lpstr>Wingdings</vt:lpstr>
      <vt:lpstr>微软雅黑</vt:lpstr>
      <vt:lpstr>Arial</vt:lpstr>
      <vt:lpstr>Lantinghei SC Extralight</vt:lpstr>
      <vt:lpstr>微软雅黑 Light</vt:lpstr>
      <vt:lpstr>Arial Unicode MS</vt:lpstr>
      <vt:lpstr>等线</vt:lpstr>
      <vt:lpstr>Calibri</vt:lpstr>
      <vt:lpstr>等线 Light</vt:lpstr>
      <vt:lpstr>Latha</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136</cp:revision>
  <dcterms:created xsi:type="dcterms:W3CDTF">2019-11-06T14:38:00Z</dcterms:created>
  <dcterms:modified xsi:type="dcterms:W3CDTF">2022-03-10T01:05:04Z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