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3"/>
  </p:sldMasterIdLst>
  <p:notesMasterIdLst>
    <p:notesMasterId r:id="rId6"/>
  </p:notesMasterIdLst>
  <p:sldIdLst>
    <p:sldId id="256" r:id="rId4"/>
    <p:sldId id="346" r:id="rId5"/>
    <p:sldId id="258" r:id="rId7"/>
    <p:sldId id="261" r:id="rId8"/>
    <p:sldId id="370" r:id="rId9"/>
    <p:sldId id="405" r:id="rId10"/>
    <p:sldId id="406" r:id="rId11"/>
    <p:sldId id="407" r:id="rId12"/>
    <p:sldId id="408" r:id="rId13"/>
    <p:sldId id="409" r:id="rId14"/>
    <p:sldId id="410" r:id="rId15"/>
    <p:sldId id="411" r:id="rId16"/>
    <p:sldId id="269" r:id="rId17"/>
    <p:sldId id="371" r:id="rId18"/>
    <p:sldId id="372" r:id="rId19"/>
    <p:sldId id="393" r:id="rId20"/>
    <p:sldId id="375" r:id="rId21"/>
    <p:sldId id="412" r:id="rId22"/>
    <p:sldId id="392" r:id="rId23"/>
    <p:sldId id="268" r:id="rId24"/>
    <p:sldId id="413" r:id="rId25"/>
    <p:sldId id="414" r:id="rId26"/>
    <p:sldId id="415" r:id="rId27"/>
    <p:sldId id="373" r:id="rId28"/>
    <p:sldId id="417" r:id="rId29"/>
    <p:sldId id="418" r:id="rId30"/>
    <p:sldId id="384" r:id="rId31"/>
    <p:sldId id="394" r:id="rId32"/>
    <p:sldId id="387" r:id="rId33"/>
    <p:sldId id="419" r:id="rId34"/>
    <p:sldId id="343" r:id="rId35"/>
  </p:sldIdLst>
  <p:sldSz cx="12192000" cy="6858000"/>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7830"/>
    <a:srgbClr val="037C8C"/>
    <a:srgbClr val="30C5D9"/>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29" autoAdjust="0"/>
    <p:restoredTop sz="94660" autoAdjust="0"/>
  </p:normalViewPr>
  <p:slideViewPr>
    <p:cSldViewPr snapToGrid="0" showGuides="1">
      <p:cViewPr>
        <p:scale>
          <a:sx n="60" d="100"/>
          <a:sy n="60" d="100"/>
        </p:scale>
        <p:origin x="272" y="-136"/>
      </p:cViewPr>
      <p:guideLst>
        <p:guide orient="horz" pos="2306"/>
        <p:guide pos="3866"/>
        <p:guide pos="416"/>
        <p:guide pos="7223"/>
        <p:guide orient="horz" pos="686"/>
        <p:guide orient="horz" pos="731"/>
        <p:guide orient="horz" pos="3906"/>
        <p:guide orient="horz" pos="3838"/>
      </p:guideLst>
    </p:cSldViewPr>
  </p:slideViewPr>
  <p:outlineViewPr>
    <p:cViewPr>
      <p:scale>
        <a:sx n="33" d="100"/>
        <a:sy n="33" d="100"/>
      </p:scale>
      <p:origin x="0" y="0"/>
    </p:cViewPr>
  </p:outlin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9" Type="http://schemas.openxmlformats.org/officeDocument/2006/relationships/tags" Target="tags/tag32.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044AD5-47F2-4865-B798-DA162E7971E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DB7941-2930-43B9-827C-A2F86FDCDF4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BE6336F-A009-436E-BED9-0342EC9C92F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grpSp>
        <p:nvGrpSpPr>
          <p:cNvPr id="22" name="组合 21"/>
          <p:cNvGrpSpPr/>
          <p:nvPr userDrawn="1"/>
        </p:nvGrpSpPr>
        <p:grpSpPr>
          <a:xfrm>
            <a:off x="0" y="6721467"/>
            <a:ext cx="12192000" cy="136534"/>
            <a:chOff x="0" y="6721467"/>
            <a:chExt cx="12192000" cy="136534"/>
          </a:xfrm>
        </p:grpSpPr>
        <p:sp>
          <p:nvSpPr>
            <p:cNvPr id="23"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24"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5"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6"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rgbClr val="037C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userDrawn="1"/>
        </p:nvGrpSpPr>
        <p:grpSpPr>
          <a:xfrm>
            <a:off x="0" y="6721467"/>
            <a:ext cx="12192000" cy="136534"/>
            <a:chOff x="0" y="6721467"/>
            <a:chExt cx="12192000" cy="136534"/>
          </a:xfrm>
        </p:grpSpPr>
        <p:sp>
          <p:nvSpPr>
            <p:cNvPr id="12"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3"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6"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1"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grpSp>
        <p:nvGrpSpPr>
          <p:cNvPr id="29" name="组合 28"/>
          <p:cNvGrpSpPr/>
          <p:nvPr userDrawn="1"/>
        </p:nvGrpSpPr>
        <p:grpSpPr>
          <a:xfrm>
            <a:off x="0" y="6721467"/>
            <a:ext cx="12192000" cy="136534"/>
            <a:chOff x="0" y="6721467"/>
            <a:chExt cx="12192000" cy="136534"/>
          </a:xfrm>
        </p:grpSpPr>
        <p:sp>
          <p:nvSpPr>
            <p:cNvPr id="30"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31"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2"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3"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down)">
                                      <p:cBhvr>
                                        <p:cTn id="13"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grpSp>
        <p:nvGrpSpPr>
          <p:cNvPr id="22" name="组合 21"/>
          <p:cNvGrpSpPr/>
          <p:nvPr userDrawn="1"/>
        </p:nvGrpSpPr>
        <p:grpSpPr>
          <a:xfrm>
            <a:off x="0" y="6721467"/>
            <a:ext cx="12192000" cy="136534"/>
            <a:chOff x="0" y="6721467"/>
            <a:chExt cx="12192000" cy="136534"/>
          </a:xfrm>
        </p:grpSpPr>
        <p:sp>
          <p:nvSpPr>
            <p:cNvPr id="23"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24"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5"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6"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slideLayout" Target="../slideLayouts/slideLayout24.xml"/><Relationship Id="rId7" Type="http://schemas.openxmlformats.org/officeDocument/2006/relationships/slideLayout" Target="../slideLayouts/slideLayout23.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2" Type="http://schemas.openxmlformats.org/officeDocument/2006/relationships/theme" Target="../theme/theme2.xml"/><Relationship Id="rId11" Type="http://schemas.openxmlformats.org/officeDocument/2006/relationships/slideLayout" Target="../slideLayouts/slideLayout27.xml"/><Relationship Id="rId10" Type="http://schemas.openxmlformats.org/officeDocument/2006/relationships/slideLayout" Target="../slideLayouts/slideLayout26.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F77AD8-FCAE-4A59-808A-87555C36254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F218F8-B234-495F-BC1F-FEE52A84B7B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376EF5-DB0B-41D7-8F11-219D43413959}"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BF08B6-A543-4106-8E78-DC963CBF9A02}"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tags" Target="../tags/tag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7.xml"/><Relationship Id="rId2" Type="http://schemas.microsoft.com/office/2007/relationships/hdphoto" Target="../media/image4.wdp"/><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25.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1" Type="http://schemas.openxmlformats.org/officeDocument/2006/relationships/slideLayout" Target="../slideLayouts/slideLayout7.xml"/><Relationship Id="rId30" Type="http://schemas.openxmlformats.org/officeDocument/2006/relationships/tags" Target="../tags/tag31.xml"/><Relationship Id="rId3" Type="http://schemas.openxmlformats.org/officeDocument/2006/relationships/tags" Target="../tags/tag4.xml"/><Relationship Id="rId29" Type="http://schemas.openxmlformats.org/officeDocument/2006/relationships/tags" Target="../tags/tag30.xml"/><Relationship Id="rId28" Type="http://schemas.openxmlformats.org/officeDocument/2006/relationships/tags" Target="../tags/tag29.xml"/><Relationship Id="rId27" Type="http://schemas.openxmlformats.org/officeDocument/2006/relationships/tags" Target="../tags/tag28.xml"/><Relationship Id="rId26" Type="http://schemas.openxmlformats.org/officeDocument/2006/relationships/tags" Target="../tags/tag27.xml"/><Relationship Id="rId25" Type="http://schemas.openxmlformats.org/officeDocument/2006/relationships/tags" Target="../tags/tag26.xml"/><Relationship Id="rId24" Type="http://schemas.openxmlformats.org/officeDocument/2006/relationships/tags" Target="../tags/tag25.xml"/><Relationship Id="rId23" Type="http://schemas.openxmlformats.org/officeDocument/2006/relationships/tags" Target="../tags/tag24.xml"/><Relationship Id="rId22" Type="http://schemas.openxmlformats.org/officeDocument/2006/relationships/tags" Target="../tags/tag23.xml"/><Relationship Id="rId21" Type="http://schemas.openxmlformats.org/officeDocument/2006/relationships/tags" Target="../tags/tag22.xml"/><Relationship Id="rId20" Type="http://schemas.openxmlformats.org/officeDocument/2006/relationships/tags" Target="../tags/tag21.xml"/><Relationship Id="rId2" Type="http://schemas.openxmlformats.org/officeDocument/2006/relationships/tags" Target="../tags/tag3.xml"/><Relationship Id="rId19" Type="http://schemas.openxmlformats.org/officeDocument/2006/relationships/tags" Target="../tags/tag20.xml"/><Relationship Id="rId18" Type="http://schemas.openxmlformats.org/officeDocument/2006/relationships/tags" Target="../tags/tag19.xml"/><Relationship Id="rId17" Type="http://schemas.openxmlformats.org/officeDocument/2006/relationships/tags" Target="../tags/tag18.xml"/><Relationship Id="rId16" Type="http://schemas.openxmlformats.org/officeDocument/2006/relationships/tags" Target="../tags/tag17.xml"/><Relationship Id="rId15" Type="http://schemas.openxmlformats.org/officeDocument/2006/relationships/tags" Target="../tags/tag16.xml"/><Relationship Id="rId14" Type="http://schemas.openxmlformats.org/officeDocument/2006/relationships/tags" Target="../tags/tag15.xml"/><Relationship Id="rId13" Type="http://schemas.openxmlformats.org/officeDocument/2006/relationships/tags" Target="../tags/tag14.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tags" Target="../tags/tag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nvSpPr>
        <p:spPr>
          <a:xfrm>
            <a:off x="6500618" y="0"/>
            <a:ext cx="1500450" cy="5503389"/>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13" name="任意多边形: 形状 12"/>
          <p:cNvSpPr/>
          <p:nvPr/>
        </p:nvSpPr>
        <p:spPr>
          <a:xfrm>
            <a:off x="6778018"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49625"/>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dirty="0"/>
          </a:p>
        </p:txBody>
      </p:sp>
      <p:sp>
        <p:nvSpPr>
          <p:cNvPr id="14" name="任意多边形: 形状 13"/>
          <p:cNvSpPr/>
          <p:nvPr/>
        </p:nvSpPr>
        <p:spPr>
          <a:xfrm>
            <a:off x="6309360" y="2009140"/>
            <a:ext cx="1150620" cy="48863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15" name="任意多边形: 形状 14"/>
          <p:cNvSpPr/>
          <p:nvPr/>
        </p:nvSpPr>
        <p:spPr>
          <a:xfrm>
            <a:off x="7159828" y="1"/>
            <a:ext cx="5032172" cy="6895522"/>
          </a:xfrm>
          <a:custGeom>
            <a:avLst/>
            <a:gdLst>
              <a:gd name="connsiteX0" fmla="*/ 1386917 w 5442507"/>
              <a:gd name="connsiteY0" fmla="*/ 0 h 6860019"/>
              <a:gd name="connsiteX1" fmla="*/ 5442507 w 5442507"/>
              <a:gd name="connsiteY1" fmla="*/ 0 h 6860019"/>
              <a:gd name="connsiteX2" fmla="*/ 5442507 w 5442507"/>
              <a:gd name="connsiteY2" fmla="*/ 6860019 h 6860019"/>
              <a:gd name="connsiteX3" fmla="*/ 1386917 w 5442507"/>
              <a:gd name="connsiteY3" fmla="*/ 6860019 h 6860019"/>
              <a:gd name="connsiteX4" fmla="*/ 0 w 5442507"/>
              <a:gd name="connsiteY4" fmla="*/ 3430010 h 6860019"/>
              <a:gd name="connsiteX5" fmla="*/ 1386917 w 5442507"/>
              <a:gd name="connsiteY5" fmla="*/ 0 h 686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2507" h="6860019">
                <a:moveTo>
                  <a:pt x="1386917" y="0"/>
                </a:moveTo>
                <a:lnTo>
                  <a:pt x="5442507" y="0"/>
                </a:lnTo>
                <a:lnTo>
                  <a:pt x="5442507" y="6860019"/>
                </a:lnTo>
                <a:lnTo>
                  <a:pt x="1386917" y="6860019"/>
                </a:lnTo>
                <a:cubicBezTo>
                  <a:pt x="529415" y="5980147"/>
                  <a:pt x="0" y="4764730"/>
                  <a:pt x="0" y="3430010"/>
                </a:cubicBezTo>
                <a:cubicBezTo>
                  <a:pt x="0" y="2095288"/>
                  <a:pt x="529415" y="872416"/>
                  <a:pt x="1386917" y="0"/>
                </a:cubicBezTo>
                <a:close/>
              </a:path>
            </a:pathLst>
          </a:custGeom>
          <a:blipFill>
            <a:blip r:embed="rId1"/>
            <a:stretch>
              <a:fillRect l="-867" r="-88201"/>
            </a:stretch>
          </a:blipFill>
          <a:ln w="73689" cap="flat">
            <a:noFill/>
            <a:prstDash val="solid"/>
            <a:miter/>
          </a:ln>
        </p:spPr>
        <p:txBody>
          <a:bodyPr rtlCol="0" anchor="ctr"/>
          <a:lstStyle/>
          <a:p>
            <a:endParaRPr lang="zh-CN" altLang="en-US"/>
          </a:p>
        </p:txBody>
      </p:sp>
      <p:sp>
        <p:nvSpPr>
          <p:cNvPr id="16" name="标题 3"/>
          <p:cNvSpPr txBox="1"/>
          <p:nvPr/>
        </p:nvSpPr>
        <p:spPr>
          <a:xfrm>
            <a:off x="191770" y="2009140"/>
            <a:ext cx="5896610" cy="17284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defRPr sz="2400">
                <a:solidFill>
                  <a:srgbClr val="D87830"/>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5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rPr>
              <a:t>大学生创新创业经典案例与分析</a:t>
            </a:r>
            <a:endParaRPr lang="zh-CN" altLang="en-US" sz="5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endParaRPr>
          </a:p>
        </p:txBody>
      </p:sp>
      <p:sp>
        <p:nvSpPr>
          <p:cNvPr id="19" name="矩形 18"/>
          <p:cNvSpPr/>
          <p:nvPr/>
        </p:nvSpPr>
        <p:spPr>
          <a:xfrm>
            <a:off x="1643380" y="4183724"/>
            <a:ext cx="3021775" cy="860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latin typeface="微软雅黑" panose="020B0503020204020204" pitchFamily="34" charset="-122"/>
                <a:ea typeface="微软雅黑" panose="020B0503020204020204" pitchFamily="34" charset="-122"/>
              </a:rPr>
              <a:t>北京出版社</a:t>
            </a:r>
            <a:endParaRPr lang="zh-CN" altLang="en-US" sz="2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latin typeface="微软雅黑" panose="020B0503020204020204" pitchFamily="34" charset="-122"/>
              <a:ea typeface="微软雅黑" panose="020B0503020204020204" pitchFamily="34" charset="-122"/>
            </a:endParaRPr>
          </a:p>
        </p:txBody>
      </p:sp>
      <p:sp>
        <p:nvSpPr>
          <p:cNvPr id="9" name="任意多边形: 形状 8"/>
          <p:cNvSpPr/>
          <p:nvPr/>
        </p:nvSpPr>
        <p:spPr>
          <a:xfrm flipH="1" flipV="1">
            <a:off x="-1" y="4610911"/>
            <a:ext cx="519403" cy="2247089"/>
          </a:xfrm>
          <a:custGeom>
            <a:avLst/>
            <a:gdLst>
              <a:gd name="connsiteX0" fmla="*/ 583227 w 1146628"/>
              <a:gd name="connsiteY0" fmla="*/ 0 h 3735957"/>
              <a:gd name="connsiteX1" fmla="*/ 375789 w 1146628"/>
              <a:gd name="connsiteY1" fmla="*/ 0 h 3735957"/>
              <a:gd name="connsiteX2" fmla="*/ 269208 w 1146628"/>
              <a:gd name="connsiteY2" fmla="*/ 207150 h 3735957"/>
              <a:gd name="connsiteX3" fmla="*/ 0 w 1146628"/>
              <a:gd name="connsiteY3" fmla="*/ 1439061 h 3735957"/>
              <a:gd name="connsiteX4" fmla="*/ 254148 w 1146628"/>
              <a:gd name="connsiteY4" fmla="*/ 2627819 h 3735957"/>
              <a:gd name="connsiteX5" fmla="*/ 81983 w 1146628"/>
              <a:gd name="connsiteY5" fmla="*/ 1644019 h 3735957"/>
              <a:gd name="connsiteX6" fmla="*/ 571385 w 1146628"/>
              <a:gd name="connsiteY6" fmla="*/ 16139 h 3735957"/>
              <a:gd name="connsiteX7" fmla="*/ 1146628 w 1146628"/>
              <a:gd name="connsiteY7" fmla="*/ 0 h 3735957"/>
              <a:gd name="connsiteX8" fmla="*/ 860876 w 1146628"/>
              <a:gd name="connsiteY8" fmla="*/ 0 h 3735957"/>
              <a:gd name="connsiteX9" fmla="*/ 823196 w 1146628"/>
              <a:gd name="connsiteY9" fmla="*/ 50920 h 3735957"/>
              <a:gd name="connsiteX10" fmla="*/ 322613 w 1146628"/>
              <a:gd name="connsiteY10" fmla="*/ 1695570 h 3735957"/>
              <a:gd name="connsiteX11" fmla="*/ 966397 w 1146628"/>
              <a:gd name="connsiteY11" fmla="*/ 3532464 h 3735957"/>
              <a:gd name="connsiteX12" fmla="*/ 1146628 w 1146628"/>
              <a:gd name="connsiteY12" fmla="*/ 3735957 h 373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6628" h="3735957">
                <a:moveTo>
                  <a:pt x="583227" y="0"/>
                </a:moveTo>
                <a:lnTo>
                  <a:pt x="375789" y="0"/>
                </a:lnTo>
                <a:lnTo>
                  <a:pt x="269208" y="207150"/>
                </a:lnTo>
                <a:cubicBezTo>
                  <a:pt x="96074" y="581760"/>
                  <a:pt x="0" y="998401"/>
                  <a:pt x="0" y="1439061"/>
                </a:cubicBezTo>
                <a:cubicBezTo>
                  <a:pt x="0" y="1861276"/>
                  <a:pt x="90182" y="2262994"/>
                  <a:pt x="254148" y="2627819"/>
                </a:cubicBezTo>
                <a:cubicBezTo>
                  <a:pt x="143471" y="2320382"/>
                  <a:pt x="81983" y="1988349"/>
                  <a:pt x="81983" y="1644019"/>
                </a:cubicBezTo>
                <a:cubicBezTo>
                  <a:pt x="81983" y="1041442"/>
                  <a:pt x="261834" y="482675"/>
                  <a:pt x="571385" y="16139"/>
                </a:cubicBezTo>
                <a:close/>
                <a:moveTo>
                  <a:pt x="1146628" y="0"/>
                </a:moveTo>
                <a:lnTo>
                  <a:pt x="860876" y="0"/>
                </a:lnTo>
                <a:lnTo>
                  <a:pt x="823196" y="50920"/>
                </a:lnTo>
                <a:cubicBezTo>
                  <a:pt x="507409" y="517584"/>
                  <a:pt x="322613" y="1087056"/>
                  <a:pt x="322613" y="1695570"/>
                </a:cubicBezTo>
                <a:cubicBezTo>
                  <a:pt x="322613" y="2391014"/>
                  <a:pt x="563979" y="3032067"/>
                  <a:pt x="966397" y="3532464"/>
                </a:cubicBezTo>
                <a:lnTo>
                  <a:pt x="1146628" y="3735957"/>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1000"/>
                                        <p:tgtEl>
                                          <p:spTgt spid="1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1000"/>
                                        <p:tgtEl>
                                          <p:spTgt spid="1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1000"/>
                                        <p:tgtEl>
                                          <p:spTgt spid="14"/>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1000"/>
                                        <p:tgtEl>
                                          <p:spTgt spid="9"/>
                                        </p:tgtEl>
                                      </p:cBhvr>
                                    </p:animEffect>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6"/>
                                        </p:tgtEl>
                                        <p:attrNameLst>
                                          <p:attrName>ppt_y</p:attrName>
                                        </p:attrNameLst>
                                      </p:cBhvr>
                                      <p:tavLst>
                                        <p:tav tm="0">
                                          <p:val>
                                            <p:strVal val="#ppt_y"/>
                                          </p:val>
                                        </p:tav>
                                        <p:tav tm="100000">
                                          <p:val>
                                            <p:strVal val="#ppt_y"/>
                                          </p:val>
                                        </p:tav>
                                      </p:tavLst>
                                    </p:anim>
                                    <p:anim calcmode="lin" valueType="num">
                                      <p:cBhvr>
                                        <p:cTn id="2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6"/>
                                        </p:tgtEl>
                                      </p:cBhvr>
                                    </p:animEffect>
                                  </p:childTnLst>
                                </p:cTn>
                              </p:par>
                              <p:par>
                                <p:cTn id="28" presetID="41" presetClass="entr" presetSubtype="0" fill="hold" grpId="0" nodeType="withEffect">
                                  <p:stCondLst>
                                    <p:cond delay="0"/>
                                  </p:stCondLst>
                                  <p:iterate type="lt">
                                    <p:tmPct val="10000"/>
                                  </p:iterate>
                                  <p:childTnLst>
                                    <p:set>
                                      <p:cBhvr>
                                        <p:cTn id="29" dur="1" fill="hold">
                                          <p:stCondLst>
                                            <p:cond delay="0"/>
                                          </p:stCondLst>
                                        </p:cTn>
                                        <p:tgtEl>
                                          <p:spTgt spid="19"/>
                                        </p:tgtEl>
                                        <p:attrNameLst>
                                          <p:attrName>style.visibility</p:attrName>
                                        </p:attrNameLst>
                                      </p:cBhvr>
                                      <p:to>
                                        <p:strVal val="visible"/>
                                      </p:to>
                                    </p:set>
                                    <p:anim calcmode="lin" valueType="num">
                                      <p:cBhvr>
                                        <p:cTn id="30" dur="10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1" dur="1000" fill="hold"/>
                                        <p:tgtEl>
                                          <p:spTgt spid="19"/>
                                        </p:tgtEl>
                                        <p:attrNameLst>
                                          <p:attrName>ppt_y</p:attrName>
                                        </p:attrNameLst>
                                      </p:cBhvr>
                                      <p:tavLst>
                                        <p:tav tm="0">
                                          <p:val>
                                            <p:strVal val="#ppt_y"/>
                                          </p:val>
                                        </p:tav>
                                        <p:tav tm="100000">
                                          <p:val>
                                            <p:strVal val="#ppt_y"/>
                                          </p:val>
                                        </p:tav>
                                      </p:tavLst>
                                    </p:anim>
                                    <p:anim calcmode="lin" valueType="num">
                                      <p:cBhvr>
                                        <p:cTn id="32" dur="10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33" dur="10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34" dur="10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bldLvl="0" animBg="1"/>
      <p:bldP spid="15" grpId="0" animBg="1"/>
      <p:bldP spid="16" grpId="0"/>
      <p:bldP spid="19" grpId="0"/>
      <p:bldP spid="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3" name="文本框 2"/>
          <p:cNvSpPr txBox="1"/>
          <p:nvPr/>
        </p:nvSpPr>
        <p:spPr>
          <a:xfrm>
            <a:off x="875665" y="546100"/>
            <a:ext cx="10128250" cy="5492750"/>
          </a:xfrm>
          <a:prstGeom prst="rect">
            <a:avLst/>
          </a:prstGeom>
          <a:noFill/>
        </p:spPr>
        <p:txBody>
          <a:bodyPr wrap="square" rtlCol="0">
            <a:spAutoFit/>
          </a:bodyPr>
          <a:p>
            <a:pPr indent="0" algn="ctr" fontAlgn="auto">
              <a:lnSpc>
                <a:spcPct val="150000"/>
              </a:lnSpc>
            </a:pPr>
            <a:r>
              <a:rPr lang="zh-CN" altLang="en-US">
                <a:solidFill>
                  <a:schemeClr val="accent1"/>
                </a:solidFill>
              </a:rPr>
              <a:t>感恩感谢　用心用情——夏道宁</a:t>
            </a:r>
            <a:endParaRPr lang="zh-CN" altLang="en-US">
              <a:solidFill>
                <a:schemeClr val="accent1"/>
              </a:solidFill>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t>别人用半年时间做到经理，由于他的努力，他只用了一个多月，10 月底，他就正式开中介分行，也算是迈出了地产创业的第一步。之后的一年中，他继续从事工业地产中介行业，并注册了第一家公司——深圳市深联投资发展有限公司，在一年中，公司业绩与管理达到了同行业的前几位。</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2007 年，他认识到了房地产中介行业的局限性，马上转到工业地产的承包与出租领域，注册成立了深圳市亿方达科技有限公司，在深圳承包了 9 个工业园近 12 万平方米的项目，年营业额近 2000 万元。</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2008 年，和另外两个股东投资1000多万元注册了中信宝公司，在惠州自主开发建设了工业园项目，涉足工业地产的开发领域。</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10 年的创业经历，让他感受很多，他说我不是一个聪明的人，但他的经历告诉我们，只要积极乐观、敢闯敢拼，拥有必胜的信念，努力与坚持，必然会享受精彩的人生。同时，感恩世间给他的机遇，感谢父母、家庭、母校给他教育和成长的经历，让他倍加感受到了用心创业的心态、用情感恩的情怀。“路漫漫其修远兮，吾将上下而求索”，这就是夏道宁勉励自己一生前进的动力。</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3" name="文本框 2"/>
          <p:cNvSpPr txBox="1"/>
          <p:nvPr/>
        </p:nvSpPr>
        <p:spPr>
          <a:xfrm>
            <a:off x="535305" y="890270"/>
            <a:ext cx="7495540" cy="5077460"/>
          </a:xfrm>
          <a:prstGeom prst="rect">
            <a:avLst/>
          </a:prstGeom>
          <a:noFill/>
        </p:spPr>
        <p:txBody>
          <a:bodyPr wrap="square" rtlCol="0">
            <a:spAutoFit/>
          </a:bodyPr>
          <a:p>
            <a:pPr indent="0" algn="ctr" fontAlgn="auto">
              <a:lnSpc>
                <a:spcPct val="150000"/>
              </a:lnSpc>
            </a:pPr>
            <a:r>
              <a:rPr lang="zh-CN" altLang="en-US">
                <a:solidFill>
                  <a:schemeClr val="accent1"/>
                </a:solidFill>
              </a:rPr>
              <a:t>感恩感谢　用心用情——夏道宁</a:t>
            </a:r>
            <a:endParaRPr lang="zh-CN" altLang="en-US">
              <a:solidFill>
                <a:schemeClr val="accent1"/>
              </a:solidFill>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solidFill>
                  <a:schemeClr val="accent1"/>
                </a:solidFill>
              </a:rPr>
              <a:t>创新创业轨迹</a:t>
            </a:r>
            <a:endParaRPr lang="zh-CN" altLang="en-US">
              <a:solidFill>
                <a:schemeClr val="accent1"/>
              </a:solidFill>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t>2006 年创业，从事产业园区的物业管理与经营，在 2010 年，营业额做到 1 亿元，开始了创业的第一步。</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2016 年，开创了中国产业园区的全新模式，“资本工园”模式，该模式不靠传统收取租金的方式，而是靠股权投资获得收益。致力于“以资本为核心驱动力”，打造“互联网+”大数据运营的赋能平台，通过零租金入园，在资金、人才、技术、营销、管理、财务、法律等方面，给予企业实实在在的赋能支持，专业的扶持和培育企业，最终实现转型升级、并购上市获得收益，这样才能与企业共同发展！资本工园给当地政府带来大量的税收，给企业实在的支持与帮助并做大做强，自身也获得巨大的股权投资回报。</a:t>
            </a:r>
            <a:endParaRPr lang="zh-CN" altLang="en-US"/>
          </a:p>
        </p:txBody>
      </p:sp>
      <p:pic>
        <p:nvPicPr>
          <p:cNvPr id="103" name="图片 102"/>
          <p:cNvPicPr/>
          <p:nvPr/>
        </p:nvPicPr>
        <p:blipFill>
          <a:blip r:embed="rId1"/>
          <a:stretch>
            <a:fillRect/>
          </a:stretch>
        </p:blipFill>
        <p:spPr>
          <a:xfrm>
            <a:off x="8230235" y="1972945"/>
            <a:ext cx="3664585" cy="33401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3" name="文本框 2"/>
          <p:cNvSpPr txBox="1"/>
          <p:nvPr/>
        </p:nvSpPr>
        <p:spPr>
          <a:xfrm>
            <a:off x="1145540" y="546100"/>
            <a:ext cx="9900285" cy="5492750"/>
          </a:xfrm>
          <a:prstGeom prst="rect">
            <a:avLst/>
          </a:prstGeom>
          <a:noFill/>
        </p:spPr>
        <p:txBody>
          <a:bodyPr wrap="square" rtlCol="0">
            <a:spAutoFit/>
          </a:bodyPr>
          <a:p>
            <a:pPr indent="0" algn="ctr" fontAlgn="auto">
              <a:lnSpc>
                <a:spcPct val="150000"/>
              </a:lnSpc>
            </a:pPr>
            <a:r>
              <a:rPr lang="zh-CN" altLang="en-US">
                <a:solidFill>
                  <a:schemeClr val="accent1"/>
                </a:solidFill>
              </a:rPr>
              <a:t>感恩感谢　用心用情——夏道宁</a:t>
            </a:r>
            <a:endParaRPr lang="zh-CN" altLang="en-US">
              <a:solidFill>
                <a:schemeClr val="accent1"/>
              </a:solidFill>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t>2018 年，开创了普工招工的新平台、新模式——工务园灵活用工平台。工务园 APP 是一个工人、企业、人力资源公司多方共享对接与灵活用工平台，致力于打造成一个互联网+人力资源+教育培训+后市场为核心的生态服务圈。把工人、企业、人力公司通过互联网、大数据、云计算、人工智能完成匹配，一方面帮助工人找到合适的工厂，另一方面帮助企业找到合适的工人。创新模式，资源转化，致力于帮助企业节省招工成本，帮助工人实现收入提升。工务园在短短 1 年半的时间内实现以下成果：平台注册人数近100 万人，4000 家企业在平台招工，营业额突破 1 亿元，估值突破 10 亿元。</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事业有成的夏道宁为了更多地帮助小微创业企业的成长，担任广东省创新企业孵化器研究院院长，专门给众多的创业企业做咨询辅导，帮助他们在创新创业方面做服务做支持，旗下的创投基金还会投资这些成长型的企业。同时帮助江西环境工程职业学院在创新创业方面的发展，他是学院的创业导师，也参与项目辅导培训、战略制定与商业模式打造等，对优质企业投资资金做实际的资金支持。</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026920" y="3256915"/>
            <a:ext cx="2676525" cy="1568450"/>
          </a:xfrm>
          <a:prstGeom prst="rect">
            <a:avLst/>
          </a:prstGeom>
          <a:noFill/>
          <a:ln w="76200">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2"/>
                </a:solidFill>
                <a:latin typeface="微软雅黑" panose="020B0503020204020204" pitchFamily="34" charset="-122"/>
                <a:ea typeface="微软雅黑" panose="020B0503020204020204" pitchFamily="34" charset="-122"/>
                <a:cs typeface="Calibri" panose="020F0502020204030204"/>
              </a:rPr>
              <a:t>案例分析 </a:t>
            </a:r>
            <a:endParaRPr kumimoji="0" lang="zh-CN" altLang="en-US" sz="4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1. 夏道宁创业创新轨迹（图 1-1）</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custDataLst>
              <p:tags r:id="rId1"/>
            </p:custDataLst>
          </p:nvPr>
        </p:nvPicPr>
        <p:blipFill>
          <a:blip r:embed="rId2"/>
          <a:stretch>
            <a:fillRect/>
          </a:stretch>
        </p:blipFill>
        <p:spPr>
          <a:xfrm>
            <a:off x="2278380" y="812800"/>
            <a:ext cx="7180580" cy="57556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grpSp>
        <p:nvGrpSpPr>
          <p:cNvPr id="2" name="组合 1"/>
          <p:cNvGrpSpPr/>
          <p:nvPr/>
        </p:nvGrpSpPr>
        <p:grpSpPr>
          <a:xfrm>
            <a:off x="433662" y="909910"/>
            <a:ext cx="7282180" cy="5262245"/>
            <a:chOff x="5238072" y="1892256"/>
            <a:chExt cx="7282180" cy="5262245"/>
          </a:xfrm>
        </p:grpSpPr>
        <p:sp>
          <p:nvSpPr>
            <p:cNvPr id="683" name="koppt-矩形"/>
            <p:cNvSpPr/>
            <p:nvPr/>
          </p:nvSpPr>
          <p:spPr>
            <a:xfrm>
              <a:off x="5464767" y="1892483"/>
              <a:ext cx="6016033" cy="441923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4" name="koppt-文本框"/>
            <p:cNvSpPr/>
            <p:nvPr/>
          </p:nvSpPr>
          <p:spPr>
            <a:xfrm>
              <a:off x="5238072" y="1892256"/>
              <a:ext cx="7282180" cy="5262245"/>
            </a:xfrm>
            <a:prstGeom prst="rect">
              <a:avLst/>
            </a:prstGeom>
          </p:spPr>
          <p:txBody>
            <a:bodyPr wrap="square">
              <a:spAutoFit/>
            </a:bodyPr>
            <a:lstStyle/>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夏道宁的第一份事业属于典型的生存型创业，目的主要是摆脱家庭困难。这一动机往往有很强的力量，支撑创业者坚持自己的选择。我国超过半数的创业活动均属于此类型。但生存型创业一般创新性较低，发展潜力小，作用是帮助创业者积累创新创业经验，提升创新创业能力。后来，夏道宁进入地产领域，从事工业地产中介行业就有了机会创业的成分。</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创业之初，夏道宁与妻子从地产中介开始做起，通过努力，在很短时间内，学会了地产中介行业的运营思路与方法，注册成立了自己的公司。从思维模式角度来看，夏道宁能主动突破自己的局限，用新的方式来运作，并在意识到了地产中介的局限性后，及时更换阵地。正是因为夏道宁的创新思维，才有了他成功的创业经历。房地产行业市场复杂、业务繁多，夏道宁通过市场细分选定了工业地产的承包、出租与开发领域，避开了房地产中介市场的激烈竞争，独辟蹊径，值得学习。这种开发新市场的行为体现了他的创新创业精神。贫穷和苦难并没有压倒夏道宁，反而培养了他积极乐观、敢闯敢拼、努力执着的品质。同时懂得创新，用心用情，也必将为夏道宁的事业插上腾飞的翅膀。</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p:txBody>
        </p:sp>
      </p:grpSp>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2. 案例评析</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pic>
        <p:nvPicPr>
          <p:cNvPr id="104" name="图片 103"/>
          <p:cNvPicPr/>
          <p:nvPr/>
        </p:nvPicPr>
        <p:blipFill>
          <a:blip r:embed="rId1"/>
          <a:stretch>
            <a:fillRect/>
          </a:stretch>
        </p:blipFill>
        <p:spPr>
          <a:xfrm>
            <a:off x="7715885" y="1518285"/>
            <a:ext cx="4078605" cy="404558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par>
                                <p:cTn id="12" presetID="22" presetClass="entr" presetSubtype="8" fill="hold" nodeType="withEffect">
                                  <p:stCondLst>
                                    <p:cond delay="25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071107" y="3381984"/>
            <a:ext cx="2621280" cy="82994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2"/>
                </a:solidFill>
                <a:latin typeface="微软雅黑" panose="020B0503020204020204" pitchFamily="34" charset="-122"/>
                <a:ea typeface="微软雅黑" panose="020B0503020204020204" pitchFamily="34" charset="-122"/>
                <a:cs typeface="Calibri" panose="020F0502020204030204"/>
              </a:rPr>
              <a:t>前车之鉴</a:t>
            </a:r>
            <a:endParaRPr kumimoji="0" lang="zh-CN" altLang="en-US" sz="4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grpSp>
        <p:nvGrpSpPr>
          <p:cNvPr id="2" name="组合 1"/>
          <p:cNvGrpSpPr/>
          <p:nvPr/>
        </p:nvGrpSpPr>
        <p:grpSpPr>
          <a:xfrm>
            <a:off x="5022807" y="996497"/>
            <a:ext cx="6685323" cy="5262245"/>
            <a:chOff x="4795477" y="1892483"/>
            <a:chExt cx="6685323" cy="5262245"/>
          </a:xfrm>
        </p:grpSpPr>
        <p:sp>
          <p:nvSpPr>
            <p:cNvPr id="683" name="koppt-矩形"/>
            <p:cNvSpPr/>
            <p:nvPr/>
          </p:nvSpPr>
          <p:spPr>
            <a:xfrm>
              <a:off x="5464767" y="1892483"/>
              <a:ext cx="6016033" cy="441923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4" name="koppt-文本框"/>
            <p:cNvSpPr/>
            <p:nvPr/>
          </p:nvSpPr>
          <p:spPr>
            <a:xfrm>
              <a:off x="4795477" y="1892483"/>
              <a:ext cx="6685280" cy="5262245"/>
            </a:xfrm>
            <a:prstGeom prst="rect">
              <a:avLst/>
            </a:prstGeom>
          </p:spPr>
          <p:txBody>
            <a:bodyPr wrap="square">
              <a:spAutoFit/>
            </a:bodyPr>
            <a:lstStyle/>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许小洁自从毕业后，一门心思想自己创业当老板。经过 7 年的努力工作和省吃俭用，她积蓄了一笔资金打算用来创业。许小洁利用其中的 10 万元做了注册资金，5 万元用于流动资金。她认为，个人创业必须有丰富的工作经验，所以在过去的工作中，她总是分内分外的事全都抢着干，从不计报酬。尤其是经营方面的事，她更是竖着耳朵听，目的就是为了多学点本事，为自己开公司做准备。另外，她认为个人创业必须有一个好的项目。于是她选择了当时的朝阳项目——房地产租赁咨询。</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2019 年底，在办齐所有手续后，门店终于开张。她勤勤恳恳、努力工作，但没想到的是，最初的 3 个月门店几乎没有生意，直到第 6 个月才稍有收入。门店的经营状况很不稳定。不过半年时间，她就赔了 3 万元。她开始动摇了，觉得自己是在靠天吃饭，靠运气吃饭。她认为做生意不应该是赌博，肯定是哪儿弄错了。她认为不能等到这 15 万元都赔光的时候才行动，而应该弄明白问题出在哪里。在门店开张七个月后，许小洁关掉了这家饱含自己心血的门店。</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p:txBody>
        </p:sp>
      </p:grpSp>
      <p:pic>
        <p:nvPicPr>
          <p:cNvPr id="3" name="图片 2"/>
          <p:cNvPicPr/>
          <p:nvPr/>
        </p:nvPicPr>
        <p:blipFill>
          <a:blip r:embed="rId1"/>
          <a:stretch>
            <a:fillRect/>
          </a:stretch>
        </p:blipFill>
        <p:spPr>
          <a:xfrm>
            <a:off x="388620" y="1310005"/>
            <a:ext cx="4634230" cy="410591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grpSp>
        <p:nvGrpSpPr>
          <p:cNvPr id="2" name="组合 1"/>
          <p:cNvGrpSpPr/>
          <p:nvPr/>
        </p:nvGrpSpPr>
        <p:grpSpPr>
          <a:xfrm>
            <a:off x="5022807" y="996497"/>
            <a:ext cx="6685323" cy="5262245"/>
            <a:chOff x="4795477" y="1892483"/>
            <a:chExt cx="6685323" cy="5262245"/>
          </a:xfrm>
        </p:grpSpPr>
        <p:sp>
          <p:nvSpPr>
            <p:cNvPr id="683" name="koppt-矩形"/>
            <p:cNvSpPr/>
            <p:nvPr/>
          </p:nvSpPr>
          <p:spPr>
            <a:xfrm>
              <a:off x="5464767" y="1892483"/>
              <a:ext cx="6016033" cy="441923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4" name="koppt-文本框"/>
            <p:cNvSpPr/>
            <p:nvPr/>
          </p:nvSpPr>
          <p:spPr>
            <a:xfrm>
              <a:off x="4795477" y="1892483"/>
              <a:ext cx="6685280" cy="5262245"/>
            </a:xfrm>
            <a:prstGeom prst="rect">
              <a:avLst/>
            </a:prstGeom>
          </p:spPr>
          <p:txBody>
            <a:bodyPr wrap="square">
              <a:spAutoFit/>
            </a:bodyPr>
            <a:lstStyle/>
            <a:p>
              <a:pPr>
                <a:lnSpc>
                  <a:spcPct val="150000"/>
                </a:lnSpc>
              </a:pPr>
              <a:r>
                <a:rPr lang="zh-CN" altLang="en-US" sz="1600" b="1" dirty="0">
                  <a:solidFill>
                    <a:schemeClr val="tx2">
                      <a:lumMod val="50000"/>
                    </a:schemeClr>
                  </a:solidFill>
                  <a:latin typeface="微软雅黑" panose="020B0503020204020204" pitchFamily="34" charset="-122"/>
                  <a:ea typeface="微软雅黑" panose="020B0503020204020204" pitchFamily="34" charset="-122"/>
                </a:rPr>
                <a:t>失败原因</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导致许小洁失败的原因很复杂。最主要的原因在于许小洁的经营方式缺乏创新，并且所进入的行业不符合她的创业条件。另一个重要原因在于小企业抗风险能力很低，如若经营者没有一个完整的创业计划或是没有考虑好经营方案，那么创业自然危机重重。此外，没有考虑到创业的政策风险，没有想到房地产紧控，竟然连二手房市场也受到了极大冲击。</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b="1" dirty="0">
                  <a:solidFill>
                    <a:schemeClr val="tx2">
                      <a:lumMod val="50000"/>
                    </a:schemeClr>
                  </a:solidFill>
                  <a:latin typeface="微软雅黑" panose="020B0503020204020204" pitchFamily="34" charset="-122"/>
                  <a:ea typeface="微软雅黑" panose="020B0503020204020204" pitchFamily="34" charset="-122"/>
                </a:rPr>
                <a:t>创业建议</a:t>
              </a:r>
              <a:endParaRPr lang="zh-CN" altLang="en-US" sz="1600" b="1"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要想创业成功，首先要学会的是如何寻找正确的投资创业领域。这就要求创业者要有一定的创新意识，或是能在成熟产业中创新经营模式，或是能在新兴产业中运用成熟的经营方式，抑或是在新兴产业中采用全新的经营方式。要想创业持续发展，要学会怎样避免投资“打水漂”。一方面，创业者要审时度势，观察包括行业政策、国家政策、国际形势等在内的影响创业环境的外部因素的变化趋势；另一方面，要做好内部管理，提升创业主体内部的抗风险能力，在稳定中逐步升级经营方案、提升经营质量。</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p:txBody>
        </p:sp>
      </p:grpSp>
      <p:pic>
        <p:nvPicPr>
          <p:cNvPr id="106" name="图片 105"/>
          <p:cNvPicPr/>
          <p:nvPr/>
        </p:nvPicPr>
        <p:blipFill>
          <a:blip r:embed="rId1"/>
          <a:stretch>
            <a:fillRect/>
          </a:stretch>
        </p:blipFill>
        <p:spPr>
          <a:xfrm>
            <a:off x="436245" y="1207135"/>
            <a:ext cx="4361815" cy="48412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080632" y="3381984"/>
            <a:ext cx="2621280" cy="82994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2"/>
                </a:solidFill>
                <a:latin typeface="微软雅黑" panose="020B0503020204020204" pitchFamily="34" charset="-122"/>
                <a:ea typeface="微软雅黑" panose="020B0503020204020204" pitchFamily="34" charset="-122"/>
                <a:cs typeface="Calibri" panose="020F0502020204030204"/>
              </a:rPr>
              <a:t>重点提示</a:t>
            </a:r>
            <a:endParaRPr kumimoji="0" lang="zh-CN" altLang="en-US" sz="4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2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形状 18"/>
          <p:cNvSpPr/>
          <p:nvPr/>
        </p:nvSpPr>
        <p:spPr>
          <a:xfrm>
            <a:off x="646278" y="350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solidFill>
            <a:srgbClr val="FF3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p:cNvSpPr/>
          <p:nvPr/>
        </p:nvSpPr>
        <p:spPr>
          <a:xfrm>
            <a:off x="304042" y="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p:nvSpPr>
        <p:spPr>
          <a:xfrm>
            <a:off x="0" y="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blipFill dpi="0" rotWithShape="1">
            <a:blip r:embed="rId1">
              <a:extLst>
                <a:ext uri="{BEBA8EAE-BF5A-486C-A8C5-ECC9F3942E4B}">
                  <a14:imgProps xmlns:a14="http://schemas.microsoft.com/office/drawing/2010/main">
                    <a14:imgLayer r:embed="rId2">
                      <a14:imgEffect>
                        <a14:brightnessContrast bright="6000"/>
                      </a14:imgEffect>
                    </a14:imgLayer>
                  </a14:imgProps>
                </a:ext>
              </a:extLst>
            </a:blip>
            <a:srcRect/>
            <a:stretch>
              <a:fillRect l="-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278120" y="2304415"/>
            <a:ext cx="6431280" cy="768350"/>
          </a:xfrm>
          <a:prstGeom prst="rect">
            <a:avLst/>
          </a:prstGeom>
          <a:noFill/>
        </p:spPr>
        <p:txBody>
          <a:bodyPr wrap="square" rtlCol="0">
            <a:spAutoFit/>
          </a:bodyPr>
          <a:p>
            <a:r>
              <a:rPr lang="zh-CN" altLang="en-US" sz="4400" b="1">
                <a:latin typeface="微软雅黑" panose="020B0503020204020204" pitchFamily="34" charset="-122"/>
                <a:ea typeface="微软雅黑" panose="020B0503020204020204" pitchFamily="34" charset="-122"/>
              </a:rPr>
              <a:t>第一章　创新意识</a:t>
            </a:r>
            <a:endParaRPr lang="zh-CN" altLang="en-US" sz="4400" b="1">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25170" y="909955"/>
            <a:ext cx="10741660" cy="4799965"/>
          </a:xfrm>
          <a:prstGeom prst="rect">
            <a:avLst/>
          </a:prstGeom>
          <a:noFill/>
        </p:spPr>
        <p:txBody>
          <a:bodyPr wrap="square" rtlCol="0">
            <a:spAutoFit/>
          </a:bodyPr>
          <a:p>
            <a:pPr algn="ctr" fontAlgn="auto">
              <a:lnSpc>
                <a:spcPct val="150000"/>
              </a:lnSpc>
            </a:pPr>
            <a:r>
              <a:rPr lang="zh-CN" altLang="en-US" sz="2400" b="1"/>
              <a:t>创新误区</a:t>
            </a:r>
            <a:endParaRPr lang="zh-CN" altLang="en-US" sz="2400" b="1"/>
          </a:p>
          <a:p>
            <a:pPr indent="508000" algn="l" fontAlgn="auto">
              <a:lnSpc>
                <a:spcPct val="150000"/>
              </a:lnSpc>
              <a:extLst>
                <a:ext uri="{35155182-B16C-46BC-9424-99874614C6A1}">
                  <wpsdc:indentchars xmlns:wpsdc="http://www.wps.cn/officeDocument/2017/drawingmlCustomData" val="200" checksum="282533468"/>
                </a:ext>
              </a:extLst>
            </a:pPr>
            <a:r>
              <a:rPr lang="zh-CN" altLang="en-US" sz="2000"/>
              <a:t>误区一：把创新技术化。持这种观点的人认为创新就是技术发明和改进。这种观点，仅看到了创新中的技术因素，而忽视了非技术因素；仅停留在技术的视角探讨如何创新，局限了创新的范围、领域，以及实现创新的渠道与方式；仅体现了创新的技术性特征，而遮蔽了创新的超技术性或工程性特征。因为创新实践已经表明，“系统创新的非技术因素在创新活动中往往起到关键性作用。国外研究成果表明，在推进技术创新及成果转化方面，非技术创新因素的作用占 80%，只有 20% 依靠工艺等技术因素”。事实上，如果创新就是技术创造（包括发明和改进）的话，那还有什么必要提出创新的概念呢？况且，在熊彼特提出创新概念之初，对创新内涵的五个方面的界定就已着眼于企业经济目标的实现，凸显了系统的要素组合与各个要素的创新，从而触及了创新的超技术特性。</a:t>
            </a:r>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25170" y="0"/>
            <a:ext cx="10741660" cy="6647180"/>
          </a:xfrm>
          <a:prstGeom prst="rect">
            <a:avLst/>
          </a:prstGeom>
          <a:noFill/>
        </p:spPr>
        <p:txBody>
          <a:bodyPr wrap="square" rtlCol="0">
            <a:spAutoFit/>
          </a:bodyPr>
          <a:p>
            <a:pPr algn="ctr" fontAlgn="auto">
              <a:lnSpc>
                <a:spcPct val="150000"/>
              </a:lnSpc>
            </a:pPr>
            <a:r>
              <a:rPr lang="zh-CN" altLang="en-US" sz="2400" b="1"/>
              <a:t>创新误区</a:t>
            </a:r>
            <a:endParaRPr lang="zh-CN" altLang="en-US" sz="2400" b="1"/>
          </a:p>
          <a:p>
            <a:pPr indent="508000" algn="l" fontAlgn="auto">
              <a:lnSpc>
                <a:spcPct val="150000"/>
              </a:lnSpc>
              <a:extLst>
                <a:ext uri="{35155182-B16C-46BC-9424-99874614C6A1}">
                  <wpsdc:indentchars xmlns:wpsdc="http://www.wps.cn/officeDocument/2017/drawingmlCustomData" val="200" checksum="282533468"/>
                </a:ext>
              </a:extLst>
            </a:pPr>
            <a:r>
              <a:rPr lang="zh-CN" altLang="en-US" sz="2000"/>
              <a:t>误区二：把创新泛义化。即不仅把技术发明、技术创造当作创新，还把科学发现也视为创新，认为创新包括技术发明和科学发现，用公式表达即：创新 = 科学发现+ 技术发明。不难看出，这只不过是外延（量上）的增加，其内涵仍是创新等于创造。因为科学发现也好，技术发明也好，通常都可以理解为创造。所以，这种把创新由技术发明而泛化为科学发现的做法，并没有给出创新的真正内涵。实际上，只有以科学为基础、以技术为手段、以规则为框架、以社会实现为目标，把创新纳入对科学和技术整合的工程视野中，才可能赋予创新完整的内涵。</a:t>
            </a:r>
            <a:endParaRPr lang="zh-CN" altLang="en-US" sz="2000"/>
          </a:p>
          <a:p>
            <a:pPr indent="508000" algn="l" fontAlgn="auto">
              <a:lnSpc>
                <a:spcPct val="150000"/>
              </a:lnSpc>
              <a:extLst>
                <a:ext uri="{35155182-B16C-46BC-9424-99874614C6A1}">
                  <wpsdc:indentchars xmlns:wpsdc="http://www.wps.cn/officeDocument/2017/drawingmlCustomData" val="200" checksum="282533468"/>
                </a:ext>
              </a:extLst>
            </a:pPr>
            <a:r>
              <a:rPr lang="zh-CN" altLang="en-US" sz="2000"/>
              <a:t>误区三：把创新标签化。主要表现在把创新当成一个时髦的修饰语，到处套用，就像目前在商品性能的标注中到处标有“纳米技术”一样。看上去是对创新的关注和重视，实则是对创新这一具有深刻理论和实践意义的活动的庸俗化、标签化，而遮蔽了其本真含义。诚然，创新是一个范畴或一个概念，但却是一个有着丰富内容并表征着工程的存在和实践活动的范畴，而不是空洞的辞藻和华丽的修饰，它是言之有“物”的。因为创新总是有效果的，并直接关系到社会实现，包括经济效益、社会效益乃至生态效益。因此，那种将创新标签化的理解，不但给认识与把握创新的内涵造成混乱和障碍，而且影响有效地推进创新活动。</a:t>
            </a:r>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25170" y="0"/>
            <a:ext cx="10741660" cy="6647180"/>
          </a:xfrm>
          <a:prstGeom prst="rect">
            <a:avLst/>
          </a:prstGeom>
          <a:noFill/>
        </p:spPr>
        <p:txBody>
          <a:bodyPr wrap="square" rtlCol="0">
            <a:spAutoFit/>
          </a:bodyPr>
          <a:p>
            <a:pPr algn="ctr" fontAlgn="auto">
              <a:lnSpc>
                <a:spcPct val="150000"/>
              </a:lnSpc>
            </a:pPr>
            <a:r>
              <a:rPr lang="zh-CN" altLang="en-US" sz="2400" b="1"/>
              <a:t>创新误区</a:t>
            </a:r>
            <a:endParaRPr lang="zh-CN" altLang="en-US" sz="2400" b="1"/>
          </a:p>
          <a:p>
            <a:pPr indent="508000" algn="l" fontAlgn="auto">
              <a:lnSpc>
                <a:spcPct val="150000"/>
              </a:lnSpc>
              <a:extLst>
                <a:ext uri="{35155182-B16C-46BC-9424-99874614C6A1}">
                  <wpsdc:indentchars xmlns:wpsdc="http://www.wps.cn/officeDocument/2017/drawingmlCustomData" val="200" checksum="282533468"/>
                </a:ext>
              </a:extLst>
            </a:pPr>
            <a:r>
              <a:rPr lang="zh-CN" altLang="en-US" sz="2000"/>
              <a:t>误区四：把创新经济化。持这种观点的人，大都把创新单纯地理解为经济领域的创新。应该说这种创新观关注经济效益的实现，以及追求企业和经济效益的更大化，并看到了企业是创新的主体，有其独到性。但也必须看到，创新不单是企业行为，还有组织与社会的内涵；不仅涉及经济领域，还涉及非经济领域，如高等院校、科研院所、政府管理部门等。因此，创新不但要着眼经济效益，而且应关注社会效益、生态效益。</a:t>
            </a:r>
            <a:endParaRPr lang="zh-CN" altLang="en-US" sz="2000"/>
          </a:p>
          <a:p>
            <a:pPr indent="508000" algn="l" fontAlgn="auto">
              <a:lnSpc>
                <a:spcPct val="150000"/>
              </a:lnSpc>
              <a:extLst>
                <a:ext uri="{35155182-B16C-46BC-9424-99874614C6A1}">
                  <wpsdc:indentchars xmlns:wpsdc="http://www.wps.cn/officeDocument/2017/drawingmlCustomData" val="200" checksum="282533468"/>
                </a:ext>
              </a:extLst>
            </a:pPr>
            <a:r>
              <a:rPr lang="zh-CN" altLang="en-US" sz="2000"/>
              <a:t>为什么会出现对创新的误解呢？这是由多种因素导致的，但主要与科学和技术的生长过程、市场发育及人们长期以来形成的思维模式、看待事物的眼光有关系。</a:t>
            </a:r>
            <a:endParaRPr lang="zh-CN" altLang="en-US" sz="2000"/>
          </a:p>
          <a:p>
            <a:pPr indent="508000" algn="l" fontAlgn="auto">
              <a:lnSpc>
                <a:spcPct val="150000"/>
              </a:lnSpc>
              <a:extLst>
                <a:ext uri="{35155182-B16C-46BC-9424-99874614C6A1}">
                  <wpsdc:indentchars xmlns:wpsdc="http://www.wps.cn/officeDocument/2017/drawingmlCustomData" val="200" checksum="282533468"/>
                </a:ext>
              </a:extLst>
            </a:pPr>
            <a:r>
              <a:rPr lang="zh-CN" altLang="en-US" sz="2000"/>
              <a:t>从生长过程来看，科学和技术最初是少数人的兴趣与爱好而导致产生的，特别是科学被很多人看成是个人的事业，但其服务的对象则是普遍化和大众化的。而技术由于社会势力和集团的分割，没有形成网络化的体系，加之长期以来，科学与技术的发展都是由政府主持、把持的，导致科学技术发展的市场化程度严重不足，科学技术与市场脱节，使得科学成果成为空中楼阁和自娱自乐、自我满足的智力产物，技术则成了主要为政治和军事服务的东西和某些集团垄断的产物。这在客观上导致人们对创新概念的误解。</a:t>
            </a:r>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25170" y="0"/>
            <a:ext cx="10741660" cy="6647180"/>
          </a:xfrm>
          <a:prstGeom prst="rect">
            <a:avLst/>
          </a:prstGeom>
          <a:noFill/>
        </p:spPr>
        <p:txBody>
          <a:bodyPr wrap="square" rtlCol="0">
            <a:spAutoFit/>
          </a:bodyPr>
          <a:p>
            <a:pPr algn="ctr" fontAlgn="auto">
              <a:lnSpc>
                <a:spcPct val="150000"/>
              </a:lnSpc>
            </a:pPr>
            <a:r>
              <a:rPr lang="zh-CN" altLang="en-US" sz="2400" b="1"/>
              <a:t>创新误区</a:t>
            </a:r>
            <a:endParaRPr lang="zh-CN" altLang="en-US" sz="2400" b="1"/>
          </a:p>
          <a:p>
            <a:pPr indent="508000" algn="l" fontAlgn="auto">
              <a:lnSpc>
                <a:spcPct val="150000"/>
              </a:lnSpc>
              <a:extLst>
                <a:ext uri="{35155182-B16C-46BC-9424-99874614C6A1}">
                  <wpsdc:indentchars xmlns:wpsdc="http://www.wps.cn/officeDocument/2017/drawingmlCustomData" val="200" checksum="282533468"/>
                </a:ext>
              </a:extLst>
            </a:pPr>
            <a:r>
              <a:rPr lang="zh-CN" altLang="en-US" sz="2000"/>
              <a:t>从市场的发育来看，市场发育的不完善是导致人们对创新理解产生误区的根本原因。一方面，科学与技术的成果转化为社会财富、形成社会产品的周期长、速度慢，发明创造与市场化距离太远，对科学和技术的投资成了中长期投资，这很不利于科技的投资规模和科技本身的发展。另一方面，由于发明创造成果不能及时进入市场，使得市场难以形成完备的机制，致使原始成果和贡献社会之间的开发环节非常薄弱（开发很不被重视）。20 世纪由于发达国家工业体系的完善，此问题已有所纠正，但发展中国家对该问题的理解还未达到与世界同步的水准。</a:t>
            </a:r>
            <a:endParaRPr lang="zh-CN" altLang="en-US" sz="2000"/>
          </a:p>
          <a:p>
            <a:pPr indent="508000" algn="l" fontAlgn="auto">
              <a:lnSpc>
                <a:spcPct val="150000"/>
              </a:lnSpc>
              <a:extLst>
                <a:ext uri="{35155182-B16C-46BC-9424-99874614C6A1}">
                  <wpsdc:indentchars xmlns:wpsdc="http://www.wps.cn/officeDocument/2017/drawingmlCustomData" val="200" checksum="282533468"/>
                </a:ext>
              </a:extLst>
            </a:pPr>
            <a:r>
              <a:rPr lang="zh-CN" altLang="en-US" sz="2000"/>
              <a:t>从思维模式角度来看，人们总是习惯于用已有的观念看世界，很少能主动突破自己，用新的方式来理解世界，所以，这种对创新本身认识的局限性，在实质上也是违背了创新要求的，特别是看到了发达国家通过政府调控对科学技术的影响，往往产生一种“政府就应该一把抓”的自我肯定的错觉。其实，这些国家是在市场机制比较完善的基础上运作的，政府整合与调控的社会基础和机制都是以市场为根基的。只要注意到近代以来，科学技术的发展总是以市场的成熟为前提而同步推进这样一个事实，就更能看清我们目前的症结所在。必须承认，中国目前还没有形成一个完备的市场机制，还无法完全与国际接轨。</a:t>
            </a:r>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grpSp>
        <p:nvGrpSpPr>
          <p:cNvPr id="2" name="组合 1"/>
          <p:cNvGrpSpPr/>
          <p:nvPr/>
        </p:nvGrpSpPr>
        <p:grpSpPr>
          <a:xfrm>
            <a:off x="377147" y="1219155"/>
            <a:ext cx="6812280" cy="4419462"/>
            <a:chOff x="4967562" y="1892256"/>
            <a:chExt cx="6812280" cy="4419462"/>
          </a:xfrm>
        </p:grpSpPr>
        <p:sp>
          <p:nvSpPr>
            <p:cNvPr id="683" name="koppt-矩形"/>
            <p:cNvSpPr/>
            <p:nvPr/>
          </p:nvSpPr>
          <p:spPr>
            <a:xfrm>
              <a:off x="5464767" y="1892483"/>
              <a:ext cx="6016033" cy="441923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4" name="koppt-文本框"/>
            <p:cNvSpPr/>
            <p:nvPr/>
          </p:nvSpPr>
          <p:spPr>
            <a:xfrm>
              <a:off x="4967562" y="1892256"/>
              <a:ext cx="6812280" cy="4199890"/>
            </a:xfrm>
            <a:prstGeom prst="rect">
              <a:avLst/>
            </a:prstGeom>
          </p:spPr>
          <p:txBody>
            <a:bodyPr wrap="square">
              <a:spAutoFit/>
            </a:bodyPr>
            <a:lstStyle/>
            <a:p>
              <a:pPr>
                <a:lnSpc>
                  <a:spcPct val="150000"/>
                </a:lnSpc>
              </a:pPr>
              <a:r>
                <a:rPr lang="zh-CN" altLang="en-US" b="1" dirty="0">
                  <a:solidFill>
                    <a:schemeClr val="accent1"/>
                  </a:solidFill>
                  <a:effectLst/>
                  <a:latin typeface="微软雅黑" panose="020B0503020204020204" pitchFamily="34" charset="-122"/>
                  <a:ea typeface="微软雅黑" panose="020B0503020204020204" pitchFamily="34" charset="-122"/>
                </a:rPr>
                <a:t>一、创新的基本意义</a:t>
              </a:r>
              <a:endParaRPr lang="zh-CN" altLang="en-US" b="1" dirty="0">
                <a:solidFill>
                  <a:schemeClr val="accent1"/>
                </a:solidFill>
                <a:effectLst/>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创新是成为高新人才应具备的基础素质，也是新时代的一张通行证。大学生缺乏创新就会缺乏竞争力，更加谈不上自身价值的提升。因此，创新的重要性是每位大学生都不可忽视的。</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创新对大学生个体品格的养成具有重要作用，因为它激发的是一个人最具价值的能力和向人生更高层次发展的直接动力。创新素质教育不仅仅是大学生个体成长成才的内在与长远需要，更是我国各项事业得以迅猛发展的前提和保障。</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（一）创新是大学生获取知识的关键</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（二）创新是大学生终身学习的保证</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（三）创新决定大学生的未来</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p:txBody>
        </p:sp>
      </p:grpSp>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创新素质</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pic>
        <p:nvPicPr>
          <p:cNvPr id="103" name="图片 102"/>
          <p:cNvPicPr/>
          <p:nvPr/>
        </p:nvPicPr>
        <p:blipFill>
          <a:blip r:embed="rId1"/>
          <a:stretch>
            <a:fillRect/>
          </a:stretch>
        </p:blipFill>
        <p:spPr>
          <a:xfrm>
            <a:off x="7320915" y="1495425"/>
            <a:ext cx="4622165" cy="39243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par>
                                <p:cTn id="12" presetID="22" presetClass="entr" presetSubtype="8" fill="hold" nodeType="withEffect">
                                  <p:stCondLst>
                                    <p:cond delay="25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10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03"/>
                                        </p:tgtEl>
                                        <p:attrNameLst>
                                          <p:attrName>style.visibility</p:attrName>
                                        </p:attrNameLst>
                                      </p:cBhvr>
                                      <p:to>
                                        <p:strVal val="visible"/>
                                      </p:to>
                                    </p:set>
                                    <p:animEffect transition="in" filter="wipe(down)">
                                      <p:cBhvr>
                                        <p:cTn id="19"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创新素质</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60400" y="697865"/>
            <a:ext cx="2240280" cy="506730"/>
          </a:xfrm>
          <a:prstGeom prst="rect">
            <a:avLst/>
          </a:prstGeom>
          <a:noFill/>
        </p:spPr>
        <p:txBody>
          <a:bodyPr wrap="none" rtlCol="0" anchor="t">
            <a:spAutoFit/>
          </a:bodyPr>
          <a:p>
            <a:pPr algn="l">
              <a:lnSpc>
                <a:spcPct val="150000"/>
              </a:lnSpc>
            </a:pPr>
            <a:r>
              <a:rPr lang="zh-CN" altLang="en-US" b="1" dirty="0">
                <a:solidFill>
                  <a:schemeClr val="accent1"/>
                </a:solidFill>
                <a:effectLst/>
                <a:latin typeface="微软雅黑" panose="020B0503020204020204" pitchFamily="34" charset="-122"/>
                <a:ea typeface="微软雅黑" panose="020B0503020204020204" pitchFamily="34" charset="-122"/>
                <a:sym typeface="+mn-ea"/>
              </a:rPr>
              <a:t>二、创新的心理素质</a:t>
            </a:r>
            <a:endParaRPr lang="zh-CN" altLang="en-US"/>
          </a:p>
        </p:txBody>
      </p:sp>
      <p:sp>
        <p:nvSpPr>
          <p:cNvPr id="48" name="Freeform 21"/>
          <p:cNvSpPr/>
          <p:nvPr>
            <p:custDataLst>
              <p:tags r:id="rId1"/>
            </p:custDataLst>
          </p:nvPr>
        </p:nvSpPr>
        <p:spPr bwMode="auto">
          <a:xfrm>
            <a:off x="4543550" y="2951575"/>
            <a:ext cx="841862" cy="2336407"/>
          </a:xfrm>
          <a:custGeom>
            <a:avLst/>
            <a:gdLst>
              <a:gd name="T0" fmla="*/ 0 w 1271"/>
              <a:gd name="T1" fmla="*/ 3133 h 3547"/>
              <a:gd name="T2" fmla="*/ 0 w 1271"/>
              <a:gd name="T3" fmla="*/ 0 h 3547"/>
              <a:gd name="T4" fmla="*/ 630 w 1271"/>
              <a:gd name="T5" fmla="*/ 0 h 3547"/>
              <a:gd name="T6" fmla="*/ 1271 w 1271"/>
              <a:gd name="T7" fmla="*/ 3547 h 3547"/>
              <a:gd name="T8" fmla="*/ 0 w 1271"/>
              <a:gd name="T9" fmla="*/ 3133 h 3547"/>
              <a:gd name="T10" fmla="*/ 0 w 1271"/>
              <a:gd name="T11" fmla="*/ 3133 h 3547"/>
              <a:gd name="T12" fmla="*/ 0 w 1271"/>
              <a:gd name="T13" fmla="*/ 3133 h 3547"/>
              <a:gd name="T14" fmla="*/ 0 w 1271"/>
              <a:gd name="T15" fmla="*/ 3133 h 35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71" h="3547">
                <a:moveTo>
                  <a:pt x="0" y="3133"/>
                </a:moveTo>
                <a:lnTo>
                  <a:pt x="0" y="0"/>
                </a:lnTo>
                <a:lnTo>
                  <a:pt x="630" y="0"/>
                </a:lnTo>
                <a:lnTo>
                  <a:pt x="1271" y="3547"/>
                </a:lnTo>
                <a:lnTo>
                  <a:pt x="0" y="3133"/>
                </a:lnTo>
                <a:lnTo>
                  <a:pt x="0" y="3133"/>
                </a:lnTo>
                <a:lnTo>
                  <a:pt x="0" y="3133"/>
                </a:lnTo>
                <a:lnTo>
                  <a:pt x="0" y="3133"/>
                </a:lnTo>
                <a:close/>
              </a:path>
            </a:pathLst>
          </a:custGeom>
          <a:solidFill>
            <a:srgbClr val="A67CBE"/>
          </a:solidFill>
          <a:ln>
            <a:noFill/>
          </a:ln>
        </p:spPr>
        <p:txBody>
          <a:bodyPr vert="horz" wrap="square" lIns="91440" tIns="45720" rIns="91440" bIns="45720" numCol="1" anchor="t" anchorCtr="0" compatLnSpc="1"/>
          <a:lstStyle/>
          <a:p>
            <a:pPr>
              <a:lnSpc>
                <a:spcPct val="120000"/>
              </a:lnSpc>
            </a:pPr>
            <a:endParaRPr lang="zh-CN" altLang="en-US">
              <a:solidFill>
                <a:srgbClr val="A67CBE"/>
              </a:solidFill>
              <a:latin typeface="微软雅黑" panose="020B0503020204020204" pitchFamily="34" charset="-122"/>
              <a:ea typeface="微软雅黑" panose="020B0503020204020204" pitchFamily="34" charset="-122"/>
            </a:endParaRPr>
          </a:p>
        </p:txBody>
      </p:sp>
      <p:sp>
        <p:nvSpPr>
          <p:cNvPr id="49" name="Freeform 22"/>
          <p:cNvSpPr/>
          <p:nvPr>
            <p:custDataLst>
              <p:tags r:id="rId2"/>
            </p:custDataLst>
          </p:nvPr>
        </p:nvSpPr>
        <p:spPr bwMode="auto">
          <a:xfrm>
            <a:off x="4543953" y="2317459"/>
            <a:ext cx="2085998" cy="1519622"/>
          </a:xfrm>
          <a:custGeom>
            <a:avLst/>
            <a:gdLst>
              <a:gd name="T0" fmla="*/ 0 w 3161"/>
              <a:gd name="T1" fmla="*/ 964 h 2307"/>
              <a:gd name="T2" fmla="*/ 2969 w 3161"/>
              <a:gd name="T3" fmla="*/ 0 h 2307"/>
              <a:gd name="T4" fmla="*/ 3161 w 3161"/>
              <a:gd name="T5" fmla="*/ 595 h 2307"/>
              <a:gd name="T6" fmla="*/ 0 w 3161"/>
              <a:gd name="T7" fmla="*/ 2307 h 2307"/>
              <a:gd name="T8" fmla="*/ 0 w 3161"/>
              <a:gd name="T9" fmla="*/ 964 h 2307"/>
              <a:gd name="T10" fmla="*/ 0 w 3161"/>
              <a:gd name="T11" fmla="*/ 964 h 2307"/>
              <a:gd name="T12" fmla="*/ 0 w 3161"/>
              <a:gd name="T13" fmla="*/ 964 h 2307"/>
              <a:gd name="T14" fmla="*/ 0 w 3161"/>
              <a:gd name="T15" fmla="*/ 964 h 23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61" h="2307">
                <a:moveTo>
                  <a:pt x="0" y="964"/>
                </a:moveTo>
                <a:lnTo>
                  <a:pt x="2969" y="0"/>
                </a:lnTo>
                <a:lnTo>
                  <a:pt x="3161" y="595"/>
                </a:lnTo>
                <a:lnTo>
                  <a:pt x="0" y="2307"/>
                </a:lnTo>
                <a:lnTo>
                  <a:pt x="0" y="964"/>
                </a:lnTo>
                <a:lnTo>
                  <a:pt x="0" y="964"/>
                </a:lnTo>
                <a:lnTo>
                  <a:pt x="0" y="964"/>
                </a:lnTo>
                <a:lnTo>
                  <a:pt x="0" y="964"/>
                </a:lnTo>
                <a:close/>
              </a:path>
            </a:pathLst>
          </a:custGeom>
          <a:solidFill>
            <a:srgbClr val="4276AA"/>
          </a:solidFill>
          <a:ln>
            <a:noFill/>
          </a:ln>
        </p:spPr>
        <p:txBody>
          <a:bodyPr vert="horz" wrap="square" lIns="91440" tIns="45720" rIns="91440" bIns="45720" numCol="1" anchor="t" anchorCtr="0" compatLnSpc="1"/>
          <a:lstStyle/>
          <a:p>
            <a:pPr>
              <a:lnSpc>
                <a:spcPct val="120000"/>
              </a:lnSpc>
            </a:pPr>
            <a:endParaRPr lang="zh-CN" altLang="en-US">
              <a:latin typeface="微软雅黑" panose="020B0503020204020204" pitchFamily="34" charset="-122"/>
              <a:ea typeface="微软雅黑" panose="020B0503020204020204" pitchFamily="34" charset="-122"/>
            </a:endParaRPr>
          </a:p>
        </p:txBody>
      </p:sp>
      <p:sp>
        <p:nvSpPr>
          <p:cNvPr id="50" name="Freeform 23"/>
          <p:cNvSpPr/>
          <p:nvPr>
            <p:custDataLst>
              <p:tags r:id="rId3"/>
            </p:custDataLst>
          </p:nvPr>
        </p:nvSpPr>
        <p:spPr bwMode="auto">
          <a:xfrm>
            <a:off x="5666676" y="2317460"/>
            <a:ext cx="2052509" cy="1908041"/>
          </a:xfrm>
          <a:custGeom>
            <a:avLst/>
            <a:gdLst>
              <a:gd name="T0" fmla="*/ 1273 w 3116"/>
              <a:gd name="T1" fmla="*/ 0 h 2906"/>
              <a:gd name="T2" fmla="*/ 3116 w 3116"/>
              <a:gd name="T3" fmla="*/ 2532 h 2906"/>
              <a:gd name="T4" fmla="*/ 2606 w 3116"/>
              <a:gd name="T5" fmla="*/ 2906 h 2906"/>
              <a:gd name="T6" fmla="*/ 0 w 3116"/>
              <a:gd name="T7" fmla="*/ 411 h 2906"/>
              <a:gd name="T8" fmla="*/ 1273 w 3116"/>
              <a:gd name="T9" fmla="*/ 0 h 2906"/>
              <a:gd name="T10" fmla="*/ 1273 w 3116"/>
              <a:gd name="T11" fmla="*/ 0 h 2906"/>
              <a:gd name="T12" fmla="*/ 1273 w 3116"/>
              <a:gd name="T13" fmla="*/ 0 h 2906"/>
              <a:gd name="T14" fmla="*/ 1273 w 3116"/>
              <a:gd name="T15" fmla="*/ 0 h 29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16" h="2906">
                <a:moveTo>
                  <a:pt x="1273" y="0"/>
                </a:moveTo>
                <a:lnTo>
                  <a:pt x="3116" y="2532"/>
                </a:lnTo>
                <a:lnTo>
                  <a:pt x="2606" y="2906"/>
                </a:lnTo>
                <a:lnTo>
                  <a:pt x="0" y="411"/>
                </a:lnTo>
                <a:lnTo>
                  <a:pt x="1273" y="0"/>
                </a:lnTo>
                <a:lnTo>
                  <a:pt x="1273" y="0"/>
                </a:lnTo>
                <a:lnTo>
                  <a:pt x="1273" y="0"/>
                </a:lnTo>
                <a:lnTo>
                  <a:pt x="1273" y="0"/>
                </a:lnTo>
                <a:close/>
              </a:path>
            </a:pathLst>
          </a:custGeom>
          <a:solidFill>
            <a:srgbClr val="178AA1"/>
          </a:solidFill>
          <a:ln>
            <a:noFill/>
          </a:ln>
        </p:spPr>
        <p:txBody>
          <a:bodyPr vert="horz" wrap="square" lIns="91440" tIns="45720" rIns="91440" bIns="45720" numCol="1" anchor="t" anchorCtr="0" compatLnSpc="1"/>
          <a:lstStyle/>
          <a:p>
            <a:pPr>
              <a:lnSpc>
                <a:spcPct val="120000"/>
              </a:lnSpc>
            </a:pPr>
            <a:endParaRPr lang="zh-CN" altLang="en-US">
              <a:latin typeface="微软雅黑" panose="020B0503020204020204" pitchFamily="34" charset="-122"/>
              <a:ea typeface="微软雅黑" panose="020B0503020204020204" pitchFamily="34" charset="-122"/>
            </a:endParaRPr>
          </a:p>
        </p:txBody>
      </p:sp>
      <p:sp>
        <p:nvSpPr>
          <p:cNvPr id="51" name="Freeform 24"/>
          <p:cNvSpPr/>
          <p:nvPr>
            <p:custDataLst>
              <p:tags r:id="rId4"/>
            </p:custDataLst>
          </p:nvPr>
        </p:nvSpPr>
        <p:spPr bwMode="auto">
          <a:xfrm>
            <a:off x="6173216" y="3268409"/>
            <a:ext cx="1545968" cy="2385151"/>
          </a:xfrm>
          <a:custGeom>
            <a:avLst/>
            <a:gdLst>
              <a:gd name="T0" fmla="*/ 2347 w 2347"/>
              <a:gd name="T1" fmla="*/ 1081 h 3621"/>
              <a:gd name="T2" fmla="*/ 507 w 2347"/>
              <a:gd name="T3" fmla="*/ 3621 h 3621"/>
              <a:gd name="T4" fmla="*/ 0 w 2347"/>
              <a:gd name="T5" fmla="*/ 3245 h 3621"/>
              <a:gd name="T6" fmla="*/ 1559 w 2347"/>
              <a:gd name="T7" fmla="*/ 0 h 3621"/>
              <a:gd name="T8" fmla="*/ 2347 w 2347"/>
              <a:gd name="T9" fmla="*/ 1081 h 3621"/>
              <a:gd name="T10" fmla="*/ 2347 w 2347"/>
              <a:gd name="T11" fmla="*/ 1081 h 3621"/>
              <a:gd name="T12" fmla="*/ 2347 w 2347"/>
              <a:gd name="T13" fmla="*/ 1081 h 3621"/>
              <a:gd name="T14" fmla="*/ 2347 w 2347"/>
              <a:gd name="T15" fmla="*/ 1081 h 36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47" h="3621">
                <a:moveTo>
                  <a:pt x="2347" y="1081"/>
                </a:moveTo>
                <a:lnTo>
                  <a:pt x="507" y="3621"/>
                </a:lnTo>
                <a:lnTo>
                  <a:pt x="0" y="3245"/>
                </a:lnTo>
                <a:lnTo>
                  <a:pt x="1559" y="0"/>
                </a:lnTo>
                <a:lnTo>
                  <a:pt x="2347" y="1081"/>
                </a:lnTo>
                <a:lnTo>
                  <a:pt x="2347" y="1081"/>
                </a:lnTo>
                <a:lnTo>
                  <a:pt x="2347" y="1081"/>
                </a:lnTo>
                <a:lnTo>
                  <a:pt x="2347" y="1081"/>
                </a:lnTo>
                <a:close/>
              </a:path>
            </a:pathLst>
          </a:custGeom>
          <a:solidFill>
            <a:srgbClr val="40A693"/>
          </a:solidFill>
          <a:ln>
            <a:noFill/>
          </a:ln>
        </p:spPr>
        <p:txBody>
          <a:bodyPr vert="horz" wrap="square" lIns="91440" tIns="45720" rIns="91440" bIns="45720" numCol="1" anchor="t" anchorCtr="0" compatLnSpc="1"/>
          <a:lstStyle/>
          <a:p>
            <a:pPr>
              <a:lnSpc>
                <a:spcPct val="120000"/>
              </a:lnSpc>
            </a:pPr>
            <a:endParaRPr lang="zh-CN" altLang="en-US">
              <a:latin typeface="微软雅黑" panose="020B0503020204020204" pitchFamily="34" charset="-122"/>
              <a:ea typeface="微软雅黑" panose="020B0503020204020204" pitchFamily="34" charset="-122"/>
            </a:endParaRPr>
          </a:p>
        </p:txBody>
      </p:sp>
      <p:sp>
        <p:nvSpPr>
          <p:cNvPr id="52" name="Freeform 25"/>
          <p:cNvSpPr/>
          <p:nvPr>
            <p:custDataLst>
              <p:tags r:id="rId5"/>
            </p:custDataLst>
          </p:nvPr>
        </p:nvSpPr>
        <p:spPr bwMode="auto">
          <a:xfrm>
            <a:off x="5279361" y="4700423"/>
            <a:ext cx="1744895" cy="953138"/>
          </a:xfrm>
          <a:custGeom>
            <a:avLst/>
            <a:gdLst>
              <a:gd name="T0" fmla="*/ 1861 w 2649"/>
              <a:gd name="T1" fmla="*/ 1447 h 1447"/>
              <a:gd name="T2" fmla="*/ 161 w 2649"/>
              <a:gd name="T3" fmla="*/ 892 h 1447"/>
              <a:gd name="T4" fmla="*/ 0 w 2649"/>
              <a:gd name="T5" fmla="*/ 0 h 1447"/>
              <a:gd name="T6" fmla="*/ 2649 w 2649"/>
              <a:gd name="T7" fmla="*/ 360 h 1447"/>
              <a:gd name="T8" fmla="*/ 1861 w 2649"/>
              <a:gd name="T9" fmla="*/ 1447 h 1447"/>
              <a:gd name="T10" fmla="*/ 1861 w 2649"/>
              <a:gd name="T11" fmla="*/ 1447 h 1447"/>
              <a:gd name="T12" fmla="*/ 1861 w 2649"/>
              <a:gd name="T13" fmla="*/ 1447 h 1447"/>
              <a:gd name="T14" fmla="*/ 1861 w 2649"/>
              <a:gd name="T15" fmla="*/ 1447 h 14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49" h="1447">
                <a:moveTo>
                  <a:pt x="1861" y="1447"/>
                </a:moveTo>
                <a:lnTo>
                  <a:pt x="161" y="892"/>
                </a:lnTo>
                <a:lnTo>
                  <a:pt x="0" y="0"/>
                </a:lnTo>
                <a:lnTo>
                  <a:pt x="2649" y="360"/>
                </a:lnTo>
                <a:lnTo>
                  <a:pt x="1861" y="1447"/>
                </a:lnTo>
                <a:lnTo>
                  <a:pt x="1861" y="1447"/>
                </a:lnTo>
                <a:lnTo>
                  <a:pt x="1861" y="1447"/>
                </a:lnTo>
                <a:lnTo>
                  <a:pt x="1861" y="1447"/>
                </a:lnTo>
                <a:close/>
              </a:path>
            </a:pathLst>
          </a:custGeom>
          <a:solidFill>
            <a:srgbClr val="5268A5"/>
          </a:solidFill>
          <a:ln>
            <a:noFill/>
          </a:ln>
        </p:spPr>
        <p:txBody>
          <a:bodyPr vert="horz" wrap="square" lIns="91440" tIns="45720" rIns="91440" bIns="45720" numCol="1" anchor="t" anchorCtr="0" compatLnSpc="1"/>
          <a:lstStyle/>
          <a:p>
            <a:pPr>
              <a:lnSpc>
                <a:spcPct val="120000"/>
              </a:lnSpc>
            </a:pPr>
            <a:endParaRPr lang="zh-CN" altLang="en-US">
              <a:solidFill>
                <a:srgbClr val="5268A5"/>
              </a:solidFill>
              <a:latin typeface="微软雅黑" panose="020B0503020204020204" pitchFamily="34" charset="-122"/>
              <a:ea typeface="微软雅黑" panose="020B0503020204020204" pitchFamily="34" charset="-122"/>
            </a:endParaRPr>
          </a:p>
        </p:txBody>
      </p:sp>
      <p:sp>
        <p:nvSpPr>
          <p:cNvPr id="54" name="椭圆 53"/>
          <p:cNvSpPr/>
          <p:nvPr>
            <p:custDataLst>
              <p:tags r:id="rId6"/>
            </p:custDataLst>
          </p:nvPr>
        </p:nvSpPr>
        <p:spPr>
          <a:xfrm>
            <a:off x="4970989" y="2504603"/>
            <a:ext cx="497519" cy="497518"/>
          </a:xfrm>
          <a:prstGeom prst="ellipse">
            <a:avLst/>
          </a:prstGeom>
          <a:solidFill>
            <a:srgbClr val="4276AA"/>
          </a:solidFill>
          <a:ln w="38100">
            <a:solidFill>
              <a:srgbClr val="FFFFFF"/>
            </a:solidFill>
          </a:ln>
        </p:spPr>
        <p:style>
          <a:lnRef idx="2">
            <a:srgbClr val="000000"/>
          </a:lnRef>
          <a:fillRef idx="1">
            <a:srgbClr val="FFFFFF"/>
          </a:fillRef>
          <a:effectRef idx="0">
            <a:srgbClr val="000000"/>
          </a:effectRef>
          <a:fontRef idx="minor">
            <a:srgbClr val="000000"/>
          </a:fontRef>
        </p:style>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55" name="任意多边形 27"/>
          <p:cNvSpPr/>
          <p:nvPr>
            <p:custDataLst>
              <p:tags r:id="rId7"/>
            </p:custDataLst>
          </p:nvPr>
        </p:nvSpPr>
        <p:spPr bwMode="auto">
          <a:xfrm>
            <a:off x="5086994" y="2620781"/>
            <a:ext cx="265510" cy="265161"/>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rgbClr val="FFFFFF"/>
          </a:solidFill>
          <a:ln>
            <a:noFill/>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56" name="椭圆 55"/>
          <p:cNvSpPr/>
          <p:nvPr>
            <p:custDataLst>
              <p:tags r:id="rId8"/>
            </p:custDataLst>
          </p:nvPr>
        </p:nvSpPr>
        <p:spPr>
          <a:xfrm>
            <a:off x="6630354" y="2563827"/>
            <a:ext cx="497519" cy="497518"/>
          </a:xfrm>
          <a:prstGeom prst="ellipse">
            <a:avLst/>
          </a:prstGeom>
          <a:solidFill>
            <a:srgbClr val="178AA1"/>
          </a:solidFill>
          <a:ln w="38100">
            <a:solidFill>
              <a:srgbClr val="FFFFFF"/>
            </a:solidFill>
          </a:ln>
        </p:spPr>
        <p:style>
          <a:lnRef idx="2">
            <a:srgbClr val="000000"/>
          </a:lnRef>
          <a:fillRef idx="1">
            <a:srgbClr val="FFFFFF"/>
          </a:fillRef>
          <a:effectRef idx="0">
            <a:srgbClr val="000000"/>
          </a:effectRef>
          <a:fontRef idx="minor">
            <a:srgbClr val="000000"/>
          </a:fontRef>
        </p:style>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57" name="任意多边形 25"/>
          <p:cNvSpPr/>
          <p:nvPr>
            <p:custDataLst>
              <p:tags r:id="rId9"/>
            </p:custDataLst>
          </p:nvPr>
        </p:nvSpPr>
        <p:spPr bwMode="auto">
          <a:xfrm>
            <a:off x="6746157" y="2716786"/>
            <a:ext cx="265510" cy="191601"/>
          </a:xfrm>
          <a:custGeom>
            <a:avLst/>
            <a:gdLst>
              <a:gd name="connsiteX0" fmla="*/ 91000 w 605879"/>
              <a:gd name="connsiteY0" fmla="*/ 173662 h 437224"/>
              <a:gd name="connsiteX1" fmla="*/ 331193 w 605879"/>
              <a:gd name="connsiteY1" fmla="*/ 173662 h 437224"/>
              <a:gd name="connsiteX2" fmla="*/ 342454 w 605879"/>
              <a:gd name="connsiteY2" fmla="*/ 184882 h 437224"/>
              <a:gd name="connsiteX3" fmla="*/ 331193 w 605879"/>
              <a:gd name="connsiteY3" fmla="*/ 196102 h 437224"/>
              <a:gd name="connsiteX4" fmla="*/ 91000 w 605879"/>
              <a:gd name="connsiteY4" fmla="*/ 196102 h 437224"/>
              <a:gd name="connsiteX5" fmla="*/ 79739 w 605879"/>
              <a:gd name="connsiteY5" fmla="*/ 184882 h 437224"/>
              <a:gd name="connsiteX6" fmla="*/ 91000 w 605879"/>
              <a:gd name="connsiteY6" fmla="*/ 173662 h 437224"/>
              <a:gd name="connsiteX7" fmla="*/ 421630 w 605879"/>
              <a:gd name="connsiteY7" fmla="*/ 131441 h 437224"/>
              <a:gd name="connsiteX8" fmla="*/ 423552 w 605879"/>
              <a:gd name="connsiteY8" fmla="*/ 152274 h 437224"/>
              <a:gd name="connsiteX9" fmla="*/ 275961 w 605879"/>
              <a:gd name="connsiteY9" fmla="*/ 300986 h 437224"/>
              <a:gd name="connsiteX10" fmla="*/ 408175 w 605879"/>
              <a:gd name="connsiteY10" fmla="*/ 358277 h 437224"/>
              <a:gd name="connsiteX11" fmla="*/ 418060 w 605879"/>
              <a:gd name="connsiteY11" fmla="*/ 365267 h 437224"/>
              <a:gd name="connsiteX12" fmla="*/ 488218 w 605879"/>
              <a:gd name="connsiteY12" fmla="*/ 410360 h 437224"/>
              <a:gd name="connsiteX13" fmla="*/ 474214 w 605879"/>
              <a:gd name="connsiteY13" fmla="*/ 363348 h 437224"/>
              <a:gd name="connsiteX14" fmla="*/ 482039 w 605879"/>
              <a:gd name="connsiteY14" fmla="*/ 349916 h 437224"/>
              <a:gd name="connsiteX15" fmla="*/ 583363 w 605879"/>
              <a:gd name="connsiteY15" fmla="*/ 244928 h 437224"/>
              <a:gd name="connsiteX16" fmla="*/ 421630 w 605879"/>
              <a:gd name="connsiteY16" fmla="*/ 131441 h 437224"/>
              <a:gd name="connsiteX17" fmla="*/ 75898 w 605879"/>
              <a:gd name="connsiteY17" fmla="*/ 120173 h 437224"/>
              <a:gd name="connsiteX18" fmla="*/ 340509 w 605879"/>
              <a:gd name="connsiteY18" fmla="*/ 120173 h 437224"/>
              <a:gd name="connsiteX19" fmla="*/ 351769 w 605879"/>
              <a:gd name="connsiteY19" fmla="*/ 131428 h 437224"/>
              <a:gd name="connsiteX20" fmla="*/ 340509 w 605879"/>
              <a:gd name="connsiteY20" fmla="*/ 142683 h 437224"/>
              <a:gd name="connsiteX21" fmla="*/ 75898 w 605879"/>
              <a:gd name="connsiteY21" fmla="*/ 142683 h 437224"/>
              <a:gd name="connsiteX22" fmla="*/ 64638 w 605879"/>
              <a:gd name="connsiteY22" fmla="*/ 131428 h 437224"/>
              <a:gd name="connsiteX23" fmla="*/ 75898 w 605879"/>
              <a:gd name="connsiteY23" fmla="*/ 120173 h 437224"/>
              <a:gd name="connsiteX24" fmla="*/ 210609 w 605879"/>
              <a:gd name="connsiteY24" fmla="*/ 22478 h 437224"/>
              <a:gd name="connsiteX25" fmla="*/ 22516 w 605879"/>
              <a:gd name="connsiteY25" fmla="*/ 153508 h 437224"/>
              <a:gd name="connsiteX26" fmla="*/ 139216 w 605879"/>
              <a:gd name="connsiteY26" fmla="*/ 274807 h 437224"/>
              <a:gd name="connsiteX27" fmla="*/ 147042 w 605879"/>
              <a:gd name="connsiteY27" fmla="*/ 288102 h 437224"/>
              <a:gd name="connsiteX28" fmla="*/ 130017 w 605879"/>
              <a:gd name="connsiteY28" fmla="*/ 344297 h 437224"/>
              <a:gd name="connsiteX29" fmla="*/ 214041 w 605879"/>
              <a:gd name="connsiteY29" fmla="*/ 291254 h 437224"/>
              <a:gd name="connsiteX30" fmla="*/ 223927 w 605879"/>
              <a:gd name="connsiteY30" fmla="*/ 284264 h 437224"/>
              <a:gd name="connsiteX31" fmla="*/ 398839 w 605879"/>
              <a:gd name="connsiteY31" fmla="*/ 152960 h 437224"/>
              <a:gd name="connsiteX32" fmla="*/ 369596 w 605879"/>
              <a:gd name="connsiteY32" fmla="*/ 80592 h 437224"/>
              <a:gd name="connsiteX33" fmla="*/ 210609 w 605879"/>
              <a:gd name="connsiteY33" fmla="*/ 22478 h 437224"/>
              <a:gd name="connsiteX34" fmla="*/ 210609 w 605879"/>
              <a:gd name="connsiteY34" fmla="*/ 0 h 437224"/>
              <a:gd name="connsiteX35" fmla="*/ 385796 w 605879"/>
              <a:gd name="connsiteY35" fmla="*/ 64967 h 437224"/>
              <a:gd name="connsiteX36" fmla="*/ 414079 w 605879"/>
              <a:gd name="connsiteY36" fmla="*/ 109100 h 437224"/>
              <a:gd name="connsiteX37" fmla="*/ 419845 w 605879"/>
              <a:gd name="connsiteY37" fmla="*/ 108963 h 437224"/>
              <a:gd name="connsiteX38" fmla="*/ 605879 w 605879"/>
              <a:gd name="connsiteY38" fmla="*/ 244928 h 437224"/>
              <a:gd name="connsiteX39" fmla="*/ 498515 w 605879"/>
              <a:gd name="connsiteY39" fmla="*/ 368420 h 437224"/>
              <a:gd name="connsiteX40" fmla="*/ 516088 w 605879"/>
              <a:gd name="connsiteY40" fmla="*/ 414609 h 437224"/>
              <a:gd name="connsiteX41" fmla="*/ 522953 w 605879"/>
              <a:gd name="connsiteY41" fmla="*/ 428178 h 437224"/>
              <a:gd name="connsiteX42" fmla="*/ 510185 w 605879"/>
              <a:gd name="connsiteY42" fmla="*/ 437224 h 437224"/>
              <a:gd name="connsiteX43" fmla="*/ 400487 w 605879"/>
              <a:gd name="connsiteY43" fmla="*/ 380344 h 437224"/>
              <a:gd name="connsiteX44" fmla="*/ 250836 w 605879"/>
              <a:gd name="connsiteY44" fmla="*/ 304275 h 437224"/>
              <a:gd name="connsiteX45" fmla="*/ 231752 w 605879"/>
              <a:gd name="connsiteY45" fmla="*/ 306331 h 437224"/>
              <a:gd name="connsiteX46" fmla="*/ 107639 w 605879"/>
              <a:gd name="connsiteY46" fmla="*/ 371161 h 437224"/>
              <a:gd name="connsiteX47" fmla="*/ 94596 w 605879"/>
              <a:gd name="connsiteY47" fmla="*/ 361978 h 437224"/>
              <a:gd name="connsiteX48" fmla="*/ 102009 w 605879"/>
              <a:gd name="connsiteY48" fmla="*/ 348135 h 437224"/>
              <a:gd name="connsiteX49" fmla="*/ 122741 w 605879"/>
              <a:gd name="connsiteY49" fmla="*/ 293173 h 437224"/>
              <a:gd name="connsiteX50" fmla="*/ 0 w 605879"/>
              <a:gd name="connsiteY50" fmla="*/ 153508 h 437224"/>
              <a:gd name="connsiteX51" fmla="*/ 210609 w 605879"/>
              <a:gd name="connsiteY51" fmla="*/ 0 h 437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5879" h="437224">
                <a:moveTo>
                  <a:pt x="91000" y="173662"/>
                </a:moveTo>
                <a:lnTo>
                  <a:pt x="331193" y="173662"/>
                </a:lnTo>
                <a:cubicBezTo>
                  <a:pt x="337373" y="173662"/>
                  <a:pt x="342454" y="178725"/>
                  <a:pt x="342454" y="184882"/>
                </a:cubicBezTo>
                <a:cubicBezTo>
                  <a:pt x="342454" y="191040"/>
                  <a:pt x="337373" y="196102"/>
                  <a:pt x="331193" y="196102"/>
                </a:cubicBezTo>
                <a:lnTo>
                  <a:pt x="91000" y="196102"/>
                </a:lnTo>
                <a:cubicBezTo>
                  <a:pt x="84683" y="196102"/>
                  <a:pt x="79739" y="191040"/>
                  <a:pt x="79739" y="184882"/>
                </a:cubicBezTo>
                <a:cubicBezTo>
                  <a:pt x="79739" y="178725"/>
                  <a:pt x="84683" y="173662"/>
                  <a:pt x="91000" y="173662"/>
                </a:cubicBezTo>
                <a:close/>
                <a:moveTo>
                  <a:pt x="421630" y="131441"/>
                </a:moveTo>
                <a:cubicBezTo>
                  <a:pt x="423003" y="138294"/>
                  <a:pt x="423552" y="145284"/>
                  <a:pt x="423552" y="152274"/>
                </a:cubicBezTo>
                <a:cubicBezTo>
                  <a:pt x="423552" y="220668"/>
                  <a:pt x="362456" y="281249"/>
                  <a:pt x="275961" y="300986"/>
                </a:cubicBezTo>
                <a:cubicBezTo>
                  <a:pt x="302047" y="334017"/>
                  <a:pt x="350924" y="355536"/>
                  <a:pt x="408175" y="358277"/>
                </a:cubicBezTo>
                <a:cubicBezTo>
                  <a:pt x="412569" y="358551"/>
                  <a:pt x="416413" y="361293"/>
                  <a:pt x="418060" y="365267"/>
                </a:cubicBezTo>
                <a:cubicBezTo>
                  <a:pt x="427259" y="388019"/>
                  <a:pt x="463505" y="403370"/>
                  <a:pt x="488218" y="410360"/>
                </a:cubicBezTo>
                <a:cubicBezTo>
                  <a:pt x="483962" y="399944"/>
                  <a:pt x="479156" y="385004"/>
                  <a:pt x="474214" y="363348"/>
                </a:cubicBezTo>
                <a:cubicBezTo>
                  <a:pt x="472841" y="357455"/>
                  <a:pt x="476273" y="351698"/>
                  <a:pt x="482039" y="349916"/>
                </a:cubicBezTo>
                <a:cubicBezTo>
                  <a:pt x="543685" y="332236"/>
                  <a:pt x="583500" y="290980"/>
                  <a:pt x="583363" y="244928"/>
                </a:cubicBezTo>
                <a:cubicBezTo>
                  <a:pt x="583363" y="182839"/>
                  <a:pt x="511009" y="132126"/>
                  <a:pt x="421630" y="131441"/>
                </a:cubicBezTo>
                <a:close/>
                <a:moveTo>
                  <a:pt x="75898" y="120173"/>
                </a:moveTo>
                <a:lnTo>
                  <a:pt x="340509" y="120173"/>
                </a:lnTo>
                <a:cubicBezTo>
                  <a:pt x="346826" y="120173"/>
                  <a:pt x="351769" y="125114"/>
                  <a:pt x="351769" y="131428"/>
                </a:cubicBezTo>
                <a:cubicBezTo>
                  <a:pt x="351769" y="137604"/>
                  <a:pt x="346826" y="142683"/>
                  <a:pt x="340509" y="142683"/>
                </a:cubicBezTo>
                <a:lnTo>
                  <a:pt x="75898" y="142683"/>
                </a:lnTo>
                <a:cubicBezTo>
                  <a:pt x="69719" y="142683"/>
                  <a:pt x="64638" y="137604"/>
                  <a:pt x="64638" y="131428"/>
                </a:cubicBezTo>
                <a:cubicBezTo>
                  <a:pt x="64638" y="125114"/>
                  <a:pt x="69719" y="120173"/>
                  <a:pt x="75898" y="120173"/>
                </a:cubicBezTo>
                <a:close/>
                <a:moveTo>
                  <a:pt x="210609" y="22478"/>
                </a:moveTo>
                <a:cubicBezTo>
                  <a:pt x="106952" y="22478"/>
                  <a:pt x="22516" y="81277"/>
                  <a:pt x="22516" y="153508"/>
                </a:cubicBezTo>
                <a:cubicBezTo>
                  <a:pt x="22516" y="206688"/>
                  <a:pt x="68372" y="254385"/>
                  <a:pt x="139216" y="274807"/>
                </a:cubicBezTo>
                <a:cubicBezTo>
                  <a:pt x="144983" y="276452"/>
                  <a:pt x="148415" y="282208"/>
                  <a:pt x="147042" y="288102"/>
                </a:cubicBezTo>
                <a:cubicBezTo>
                  <a:pt x="140864" y="314966"/>
                  <a:pt x="135097" y="332647"/>
                  <a:pt x="130017" y="344297"/>
                </a:cubicBezTo>
                <a:cubicBezTo>
                  <a:pt x="158437" y="336622"/>
                  <a:pt x="203058" y="318667"/>
                  <a:pt x="214041" y="291254"/>
                </a:cubicBezTo>
                <a:cubicBezTo>
                  <a:pt x="215689" y="287280"/>
                  <a:pt x="219533" y="284538"/>
                  <a:pt x="223927" y="284264"/>
                </a:cubicBezTo>
                <a:cubicBezTo>
                  <a:pt x="320170" y="279604"/>
                  <a:pt x="395407" y="223135"/>
                  <a:pt x="398839" y="152960"/>
                </a:cubicBezTo>
                <a:cubicBezTo>
                  <a:pt x="400075" y="126918"/>
                  <a:pt x="389915" y="101836"/>
                  <a:pt x="369596" y="80592"/>
                </a:cubicBezTo>
                <a:cubicBezTo>
                  <a:pt x="334860" y="44133"/>
                  <a:pt x="275412" y="22478"/>
                  <a:pt x="210609" y="22478"/>
                </a:cubicBezTo>
                <a:close/>
                <a:moveTo>
                  <a:pt x="210609" y="0"/>
                </a:moveTo>
                <a:cubicBezTo>
                  <a:pt x="281453" y="0"/>
                  <a:pt x="346942" y="24260"/>
                  <a:pt x="385796" y="64967"/>
                </a:cubicBezTo>
                <a:cubicBezTo>
                  <a:pt x="398702" y="78536"/>
                  <a:pt x="408175" y="93338"/>
                  <a:pt x="414079" y="109100"/>
                </a:cubicBezTo>
                <a:cubicBezTo>
                  <a:pt x="416001" y="108963"/>
                  <a:pt x="417923" y="108963"/>
                  <a:pt x="419845" y="108963"/>
                </a:cubicBezTo>
                <a:cubicBezTo>
                  <a:pt x="522404" y="108963"/>
                  <a:pt x="606016" y="169955"/>
                  <a:pt x="605879" y="244928"/>
                </a:cubicBezTo>
                <a:cubicBezTo>
                  <a:pt x="605879" y="298519"/>
                  <a:pt x="564141" y="346079"/>
                  <a:pt x="498515" y="368420"/>
                </a:cubicBezTo>
                <a:cubicBezTo>
                  <a:pt x="506066" y="398025"/>
                  <a:pt x="512931" y="412279"/>
                  <a:pt x="516088" y="414609"/>
                </a:cubicBezTo>
                <a:cubicBezTo>
                  <a:pt x="524601" y="418858"/>
                  <a:pt x="523228" y="426671"/>
                  <a:pt x="522953" y="428178"/>
                </a:cubicBezTo>
                <a:cubicBezTo>
                  <a:pt x="522541" y="429686"/>
                  <a:pt x="520207" y="437224"/>
                  <a:pt x="510185" y="437224"/>
                </a:cubicBezTo>
                <a:cubicBezTo>
                  <a:pt x="497828" y="437224"/>
                  <a:pt x="423689" y="421325"/>
                  <a:pt x="400487" y="380344"/>
                </a:cubicBezTo>
                <a:cubicBezTo>
                  <a:pt x="333899" y="375410"/>
                  <a:pt x="277746" y="346764"/>
                  <a:pt x="250836" y="304275"/>
                </a:cubicBezTo>
                <a:cubicBezTo>
                  <a:pt x="244521" y="305098"/>
                  <a:pt x="238205" y="305783"/>
                  <a:pt x="231752" y="306331"/>
                </a:cubicBezTo>
                <a:cubicBezTo>
                  <a:pt x="206216" y="353069"/>
                  <a:pt x="121643" y="371161"/>
                  <a:pt x="107639" y="371161"/>
                </a:cubicBezTo>
                <a:cubicBezTo>
                  <a:pt x="97616" y="371161"/>
                  <a:pt x="95145" y="364171"/>
                  <a:pt x="94596" y="361978"/>
                </a:cubicBezTo>
                <a:cubicBezTo>
                  <a:pt x="94184" y="360470"/>
                  <a:pt x="92948" y="352658"/>
                  <a:pt x="102009" y="348135"/>
                </a:cubicBezTo>
                <a:cubicBezTo>
                  <a:pt x="105030" y="345942"/>
                  <a:pt x="113130" y="331550"/>
                  <a:pt x="122741" y="293173"/>
                </a:cubicBezTo>
                <a:cubicBezTo>
                  <a:pt x="47778" y="268228"/>
                  <a:pt x="0" y="214226"/>
                  <a:pt x="0" y="153508"/>
                </a:cubicBezTo>
                <a:cubicBezTo>
                  <a:pt x="0" y="68804"/>
                  <a:pt x="94458" y="0"/>
                  <a:pt x="210609" y="0"/>
                </a:cubicBezTo>
                <a:close/>
              </a:path>
            </a:pathLst>
          </a:custGeom>
          <a:solidFill>
            <a:srgbClr val="FFFFFF"/>
          </a:solidFill>
          <a:ln>
            <a:noFill/>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58" name="椭圆 57"/>
          <p:cNvSpPr/>
          <p:nvPr>
            <p:custDataLst>
              <p:tags r:id="rId10"/>
            </p:custDataLst>
          </p:nvPr>
        </p:nvSpPr>
        <p:spPr>
          <a:xfrm>
            <a:off x="7056761" y="4229250"/>
            <a:ext cx="497519" cy="497518"/>
          </a:xfrm>
          <a:prstGeom prst="ellipse">
            <a:avLst/>
          </a:prstGeom>
          <a:solidFill>
            <a:srgbClr val="40A693"/>
          </a:solidFill>
          <a:ln w="38100">
            <a:solidFill>
              <a:srgbClr val="FFFFFF"/>
            </a:solidFill>
          </a:ln>
        </p:spPr>
        <p:style>
          <a:lnRef idx="2">
            <a:srgbClr val="000000"/>
          </a:lnRef>
          <a:fillRef idx="1">
            <a:srgbClr val="FFFFFF"/>
          </a:fillRef>
          <a:effectRef idx="0">
            <a:srgbClr val="000000"/>
          </a:effectRef>
          <a:fontRef idx="minor">
            <a:srgbClr val="000000"/>
          </a:fontRef>
        </p:style>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59" name="任意多边形 23"/>
          <p:cNvSpPr/>
          <p:nvPr>
            <p:custDataLst>
              <p:tags r:id="rId11"/>
            </p:custDataLst>
          </p:nvPr>
        </p:nvSpPr>
        <p:spPr bwMode="auto">
          <a:xfrm>
            <a:off x="7182081" y="4345253"/>
            <a:ext cx="257339" cy="265510"/>
          </a:xfrm>
          <a:custGeom>
            <a:avLst/>
            <a:gdLst>
              <a:gd name="T0" fmla="*/ 614 w 834"/>
              <a:gd name="T1" fmla="*/ 393 h 862"/>
              <a:gd name="T2" fmla="*/ 548 w 834"/>
              <a:gd name="T3" fmla="*/ 370 h 862"/>
              <a:gd name="T4" fmla="*/ 551 w 834"/>
              <a:gd name="T5" fmla="*/ 312 h 862"/>
              <a:gd name="T6" fmla="*/ 627 w 834"/>
              <a:gd name="T7" fmla="*/ 313 h 862"/>
              <a:gd name="T8" fmla="*/ 615 w 834"/>
              <a:gd name="T9" fmla="*/ 345 h 862"/>
              <a:gd name="T10" fmla="*/ 587 w 834"/>
              <a:gd name="T11" fmla="*/ 324 h 862"/>
              <a:gd name="T12" fmla="*/ 563 w 834"/>
              <a:gd name="T13" fmla="*/ 342 h 862"/>
              <a:gd name="T14" fmla="*/ 596 w 834"/>
              <a:gd name="T15" fmla="*/ 359 h 862"/>
              <a:gd name="T16" fmla="*/ 646 w 834"/>
              <a:gd name="T17" fmla="*/ 402 h 862"/>
              <a:gd name="T18" fmla="*/ 590 w 834"/>
              <a:gd name="T19" fmla="*/ 444 h 862"/>
              <a:gd name="T20" fmla="*/ 534 w 834"/>
              <a:gd name="T21" fmla="*/ 398 h 862"/>
              <a:gd name="T22" fmla="*/ 570 w 834"/>
              <a:gd name="T23" fmla="*/ 415 h 862"/>
              <a:gd name="T24" fmla="*/ 612 w 834"/>
              <a:gd name="T25" fmla="*/ 416 h 862"/>
              <a:gd name="T26" fmla="*/ 403 w 834"/>
              <a:gd name="T27" fmla="*/ 440 h 862"/>
              <a:gd name="T28" fmla="*/ 437 w 834"/>
              <a:gd name="T29" fmla="*/ 333 h 862"/>
              <a:gd name="T30" fmla="*/ 473 w 834"/>
              <a:gd name="T31" fmla="*/ 440 h 862"/>
              <a:gd name="T32" fmla="*/ 524 w 834"/>
              <a:gd name="T33" fmla="*/ 304 h 862"/>
              <a:gd name="T34" fmla="*/ 496 w 834"/>
              <a:gd name="T35" fmla="*/ 304 h 862"/>
              <a:gd name="T36" fmla="*/ 473 w 834"/>
              <a:gd name="T37" fmla="*/ 403 h 862"/>
              <a:gd name="T38" fmla="*/ 438 w 834"/>
              <a:gd name="T39" fmla="*/ 304 h 862"/>
              <a:gd name="T40" fmla="*/ 404 w 834"/>
              <a:gd name="T41" fmla="*/ 404 h 862"/>
              <a:gd name="T42" fmla="*/ 366 w 834"/>
              <a:gd name="T43" fmla="*/ 304 h 862"/>
              <a:gd name="T44" fmla="*/ 389 w 834"/>
              <a:gd name="T45" fmla="*/ 440 h 862"/>
              <a:gd name="T46" fmla="*/ 340 w 834"/>
              <a:gd name="T47" fmla="*/ 428 h 862"/>
              <a:gd name="T48" fmla="*/ 265 w 834"/>
              <a:gd name="T49" fmla="*/ 416 h 862"/>
              <a:gd name="T50" fmla="*/ 331 w 834"/>
              <a:gd name="T51" fmla="*/ 381 h 862"/>
              <a:gd name="T52" fmla="*/ 331 w 834"/>
              <a:gd name="T53" fmla="*/ 357 h 862"/>
              <a:gd name="T54" fmla="*/ 265 w 834"/>
              <a:gd name="T55" fmla="*/ 328 h 862"/>
              <a:gd name="T56" fmla="*/ 336 w 834"/>
              <a:gd name="T57" fmla="*/ 316 h 862"/>
              <a:gd name="T58" fmla="*/ 236 w 834"/>
              <a:gd name="T59" fmla="*/ 304 h 862"/>
              <a:gd name="T60" fmla="*/ 340 w 834"/>
              <a:gd name="T61" fmla="*/ 440 h 862"/>
              <a:gd name="T62" fmla="*/ 340 w 834"/>
              <a:gd name="T63" fmla="*/ 428 h 862"/>
              <a:gd name="T64" fmla="*/ 98 w 834"/>
              <a:gd name="T65" fmla="*/ 440 h 862"/>
              <a:gd name="T66" fmla="*/ 125 w 834"/>
              <a:gd name="T67" fmla="*/ 440 h 862"/>
              <a:gd name="T68" fmla="*/ 181 w 834"/>
              <a:gd name="T69" fmla="*/ 440 h 862"/>
              <a:gd name="T70" fmla="*/ 209 w 834"/>
              <a:gd name="T71" fmla="*/ 440 h 862"/>
              <a:gd name="T72" fmla="*/ 196 w 834"/>
              <a:gd name="T73" fmla="*/ 304 h 862"/>
              <a:gd name="T74" fmla="*/ 182 w 834"/>
              <a:gd name="T75" fmla="*/ 400 h 862"/>
              <a:gd name="T76" fmla="*/ 113 w 834"/>
              <a:gd name="T77" fmla="*/ 304 h 862"/>
              <a:gd name="T78" fmla="*/ 834 w 834"/>
              <a:gd name="T79" fmla="*/ 0 h 862"/>
              <a:gd name="T80" fmla="*/ 743 w 834"/>
              <a:gd name="T81" fmla="*/ 555 h 862"/>
              <a:gd name="T82" fmla="*/ 551 w 834"/>
              <a:gd name="T83" fmla="*/ 643 h 862"/>
              <a:gd name="T84" fmla="*/ 420 w 834"/>
              <a:gd name="T85" fmla="*/ 772 h 862"/>
              <a:gd name="T86" fmla="*/ 329 w 834"/>
              <a:gd name="T87" fmla="*/ 643 h 862"/>
              <a:gd name="T88" fmla="*/ 0 w 834"/>
              <a:gd name="T89" fmla="*/ 88 h 862"/>
              <a:gd name="T90" fmla="*/ 91 w 834"/>
              <a:gd name="T91" fmla="*/ 0 h 862"/>
              <a:gd name="T92" fmla="*/ 707 w 834"/>
              <a:gd name="T93" fmla="*/ 125 h 862"/>
              <a:gd name="T94" fmla="*/ 109 w 834"/>
              <a:gd name="T95" fmla="*/ 125 h 862"/>
              <a:gd name="T96" fmla="*/ 37 w 834"/>
              <a:gd name="T97" fmla="*/ 125 h 862"/>
              <a:gd name="T98" fmla="*/ 366 w 834"/>
              <a:gd name="T99" fmla="*/ 606 h 862"/>
              <a:gd name="T100" fmla="*/ 420 w 834"/>
              <a:gd name="T101" fmla="*/ 720 h 862"/>
              <a:gd name="T102" fmla="*/ 456 w 834"/>
              <a:gd name="T103" fmla="*/ 683 h 862"/>
              <a:gd name="T104" fmla="*/ 536 w 834"/>
              <a:gd name="T105" fmla="*/ 606 h 862"/>
              <a:gd name="T106" fmla="*/ 587 w 834"/>
              <a:gd name="T107" fmla="*/ 606 h 862"/>
              <a:gd name="T108" fmla="*/ 707 w 834"/>
              <a:gd name="T109" fmla="*/ 554 h 862"/>
              <a:gd name="T110" fmla="*/ 707 w 834"/>
              <a:gd name="T111" fmla="*/ 518 h 862"/>
              <a:gd name="T112" fmla="*/ 707 w 834"/>
              <a:gd name="T113" fmla="*/ 125 h 862"/>
              <a:gd name="T114" fmla="*/ 127 w 834"/>
              <a:gd name="T115" fmla="*/ 37 h 862"/>
              <a:gd name="T116" fmla="*/ 743 w 834"/>
              <a:gd name="T117" fmla="*/ 88 h 862"/>
              <a:gd name="T118" fmla="*/ 798 w 834"/>
              <a:gd name="T119" fmla="*/ 518 h 862"/>
              <a:gd name="T120" fmla="*/ 798 w 834"/>
              <a:gd name="T121" fmla="*/ 37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34" h="862">
                <a:moveTo>
                  <a:pt x="619" y="404"/>
                </a:moveTo>
                <a:cubicBezTo>
                  <a:pt x="619" y="399"/>
                  <a:pt x="617" y="395"/>
                  <a:pt x="614" y="393"/>
                </a:cubicBezTo>
                <a:cubicBezTo>
                  <a:pt x="610" y="390"/>
                  <a:pt x="603" y="388"/>
                  <a:pt x="591" y="385"/>
                </a:cubicBezTo>
                <a:cubicBezTo>
                  <a:pt x="569" y="380"/>
                  <a:pt x="555" y="375"/>
                  <a:pt x="548" y="370"/>
                </a:cubicBezTo>
                <a:cubicBezTo>
                  <a:pt x="540" y="364"/>
                  <a:pt x="537" y="355"/>
                  <a:pt x="537" y="344"/>
                </a:cubicBezTo>
                <a:cubicBezTo>
                  <a:pt x="537" y="330"/>
                  <a:pt x="541" y="320"/>
                  <a:pt x="551" y="312"/>
                </a:cubicBezTo>
                <a:cubicBezTo>
                  <a:pt x="561" y="304"/>
                  <a:pt x="573" y="300"/>
                  <a:pt x="590" y="300"/>
                </a:cubicBezTo>
                <a:cubicBezTo>
                  <a:pt x="605" y="300"/>
                  <a:pt x="617" y="305"/>
                  <a:pt x="627" y="313"/>
                </a:cubicBezTo>
                <a:cubicBezTo>
                  <a:pt x="637" y="321"/>
                  <a:pt x="642" y="331"/>
                  <a:pt x="643" y="345"/>
                </a:cubicBezTo>
                <a:lnTo>
                  <a:pt x="615" y="345"/>
                </a:lnTo>
                <a:cubicBezTo>
                  <a:pt x="615" y="339"/>
                  <a:pt x="612" y="333"/>
                  <a:pt x="607" y="330"/>
                </a:cubicBezTo>
                <a:cubicBezTo>
                  <a:pt x="601" y="326"/>
                  <a:pt x="595" y="324"/>
                  <a:pt x="587" y="324"/>
                </a:cubicBezTo>
                <a:cubicBezTo>
                  <a:pt x="579" y="324"/>
                  <a:pt x="574" y="325"/>
                  <a:pt x="570" y="329"/>
                </a:cubicBezTo>
                <a:cubicBezTo>
                  <a:pt x="565" y="332"/>
                  <a:pt x="563" y="336"/>
                  <a:pt x="563" y="342"/>
                </a:cubicBezTo>
                <a:cubicBezTo>
                  <a:pt x="563" y="346"/>
                  <a:pt x="566" y="349"/>
                  <a:pt x="570" y="351"/>
                </a:cubicBezTo>
                <a:cubicBezTo>
                  <a:pt x="574" y="354"/>
                  <a:pt x="583" y="356"/>
                  <a:pt x="596" y="359"/>
                </a:cubicBezTo>
                <a:cubicBezTo>
                  <a:pt x="616" y="364"/>
                  <a:pt x="630" y="369"/>
                  <a:pt x="636" y="375"/>
                </a:cubicBezTo>
                <a:cubicBezTo>
                  <a:pt x="643" y="380"/>
                  <a:pt x="646" y="390"/>
                  <a:pt x="646" y="402"/>
                </a:cubicBezTo>
                <a:cubicBezTo>
                  <a:pt x="646" y="415"/>
                  <a:pt x="641" y="425"/>
                  <a:pt x="631" y="433"/>
                </a:cubicBezTo>
                <a:cubicBezTo>
                  <a:pt x="621" y="440"/>
                  <a:pt x="607" y="444"/>
                  <a:pt x="590" y="444"/>
                </a:cubicBezTo>
                <a:cubicBezTo>
                  <a:pt x="573" y="444"/>
                  <a:pt x="560" y="440"/>
                  <a:pt x="550" y="432"/>
                </a:cubicBezTo>
                <a:cubicBezTo>
                  <a:pt x="540" y="424"/>
                  <a:pt x="535" y="413"/>
                  <a:pt x="534" y="398"/>
                </a:cubicBezTo>
                <a:lnTo>
                  <a:pt x="562" y="398"/>
                </a:lnTo>
                <a:cubicBezTo>
                  <a:pt x="562" y="405"/>
                  <a:pt x="565" y="411"/>
                  <a:pt x="570" y="415"/>
                </a:cubicBezTo>
                <a:cubicBezTo>
                  <a:pt x="575" y="419"/>
                  <a:pt x="581" y="421"/>
                  <a:pt x="590" y="421"/>
                </a:cubicBezTo>
                <a:cubicBezTo>
                  <a:pt x="599" y="421"/>
                  <a:pt x="606" y="419"/>
                  <a:pt x="612" y="416"/>
                </a:cubicBezTo>
                <a:cubicBezTo>
                  <a:pt x="617" y="413"/>
                  <a:pt x="619" y="409"/>
                  <a:pt x="619" y="404"/>
                </a:cubicBezTo>
                <a:close/>
                <a:moveTo>
                  <a:pt x="403" y="440"/>
                </a:moveTo>
                <a:lnTo>
                  <a:pt x="416" y="440"/>
                </a:lnTo>
                <a:lnTo>
                  <a:pt x="437" y="333"/>
                </a:lnTo>
                <a:lnTo>
                  <a:pt x="459" y="440"/>
                </a:lnTo>
                <a:lnTo>
                  <a:pt x="473" y="440"/>
                </a:lnTo>
                <a:lnTo>
                  <a:pt x="487" y="440"/>
                </a:lnTo>
                <a:lnTo>
                  <a:pt x="524" y="304"/>
                </a:lnTo>
                <a:lnTo>
                  <a:pt x="510" y="304"/>
                </a:lnTo>
                <a:lnTo>
                  <a:pt x="496" y="304"/>
                </a:lnTo>
                <a:lnTo>
                  <a:pt x="473" y="403"/>
                </a:lnTo>
                <a:lnTo>
                  <a:pt x="473" y="403"/>
                </a:lnTo>
                <a:lnTo>
                  <a:pt x="453" y="304"/>
                </a:lnTo>
                <a:lnTo>
                  <a:pt x="438" y="304"/>
                </a:lnTo>
                <a:lnTo>
                  <a:pt x="423" y="304"/>
                </a:lnTo>
                <a:lnTo>
                  <a:pt x="404" y="404"/>
                </a:lnTo>
                <a:lnTo>
                  <a:pt x="381" y="304"/>
                </a:lnTo>
                <a:lnTo>
                  <a:pt x="366" y="304"/>
                </a:lnTo>
                <a:lnTo>
                  <a:pt x="351" y="304"/>
                </a:lnTo>
                <a:lnTo>
                  <a:pt x="389" y="440"/>
                </a:lnTo>
                <a:lnTo>
                  <a:pt x="403" y="440"/>
                </a:lnTo>
                <a:close/>
                <a:moveTo>
                  <a:pt x="340" y="428"/>
                </a:moveTo>
                <a:lnTo>
                  <a:pt x="340" y="416"/>
                </a:lnTo>
                <a:lnTo>
                  <a:pt x="265" y="416"/>
                </a:lnTo>
                <a:lnTo>
                  <a:pt x="265" y="381"/>
                </a:lnTo>
                <a:lnTo>
                  <a:pt x="331" y="381"/>
                </a:lnTo>
                <a:lnTo>
                  <a:pt x="331" y="369"/>
                </a:lnTo>
                <a:lnTo>
                  <a:pt x="331" y="357"/>
                </a:lnTo>
                <a:lnTo>
                  <a:pt x="265" y="357"/>
                </a:lnTo>
                <a:lnTo>
                  <a:pt x="265" y="328"/>
                </a:lnTo>
                <a:lnTo>
                  <a:pt x="336" y="328"/>
                </a:lnTo>
                <a:lnTo>
                  <a:pt x="336" y="316"/>
                </a:lnTo>
                <a:lnTo>
                  <a:pt x="336" y="304"/>
                </a:lnTo>
                <a:lnTo>
                  <a:pt x="236" y="304"/>
                </a:lnTo>
                <a:lnTo>
                  <a:pt x="236" y="440"/>
                </a:lnTo>
                <a:lnTo>
                  <a:pt x="340" y="440"/>
                </a:lnTo>
                <a:lnTo>
                  <a:pt x="340" y="428"/>
                </a:lnTo>
                <a:lnTo>
                  <a:pt x="340" y="428"/>
                </a:lnTo>
                <a:close/>
                <a:moveTo>
                  <a:pt x="98" y="304"/>
                </a:moveTo>
                <a:lnTo>
                  <a:pt x="98" y="440"/>
                </a:lnTo>
                <a:lnTo>
                  <a:pt x="111" y="440"/>
                </a:lnTo>
                <a:lnTo>
                  <a:pt x="125" y="440"/>
                </a:lnTo>
                <a:lnTo>
                  <a:pt x="125" y="342"/>
                </a:lnTo>
                <a:lnTo>
                  <a:pt x="181" y="440"/>
                </a:lnTo>
                <a:lnTo>
                  <a:pt x="195" y="440"/>
                </a:lnTo>
                <a:lnTo>
                  <a:pt x="209" y="440"/>
                </a:lnTo>
                <a:lnTo>
                  <a:pt x="209" y="304"/>
                </a:lnTo>
                <a:lnTo>
                  <a:pt x="196" y="304"/>
                </a:lnTo>
                <a:lnTo>
                  <a:pt x="182" y="304"/>
                </a:lnTo>
                <a:lnTo>
                  <a:pt x="182" y="400"/>
                </a:lnTo>
                <a:lnTo>
                  <a:pt x="128" y="304"/>
                </a:lnTo>
                <a:lnTo>
                  <a:pt x="113" y="304"/>
                </a:lnTo>
                <a:lnTo>
                  <a:pt x="98" y="304"/>
                </a:lnTo>
                <a:close/>
                <a:moveTo>
                  <a:pt x="834" y="0"/>
                </a:moveTo>
                <a:lnTo>
                  <a:pt x="834" y="555"/>
                </a:lnTo>
                <a:lnTo>
                  <a:pt x="743" y="555"/>
                </a:lnTo>
                <a:lnTo>
                  <a:pt x="743" y="643"/>
                </a:lnTo>
                <a:lnTo>
                  <a:pt x="551" y="643"/>
                </a:lnTo>
                <a:lnTo>
                  <a:pt x="420" y="774"/>
                </a:lnTo>
                <a:lnTo>
                  <a:pt x="420" y="772"/>
                </a:lnTo>
                <a:lnTo>
                  <a:pt x="329" y="862"/>
                </a:lnTo>
                <a:lnTo>
                  <a:pt x="329" y="643"/>
                </a:lnTo>
                <a:lnTo>
                  <a:pt x="0" y="643"/>
                </a:lnTo>
                <a:lnTo>
                  <a:pt x="0" y="88"/>
                </a:lnTo>
                <a:lnTo>
                  <a:pt x="91" y="88"/>
                </a:lnTo>
                <a:lnTo>
                  <a:pt x="91" y="0"/>
                </a:lnTo>
                <a:lnTo>
                  <a:pt x="834" y="0"/>
                </a:lnTo>
                <a:close/>
                <a:moveTo>
                  <a:pt x="707" y="125"/>
                </a:moveTo>
                <a:lnTo>
                  <a:pt x="127" y="125"/>
                </a:lnTo>
                <a:lnTo>
                  <a:pt x="109" y="125"/>
                </a:lnTo>
                <a:lnTo>
                  <a:pt x="91" y="125"/>
                </a:lnTo>
                <a:lnTo>
                  <a:pt x="37" y="125"/>
                </a:lnTo>
                <a:lnTo>
                  <a:pt x="37" y="606"/>
                </a:lnTo>
                <a:lnTo>
                  <a:pt x="366" y="606"/>
                </a:lnTo>
                <a:lnTo>
                  <a:pt x="366" y="774"/>
                </a:lnTo>
                <a:lnTo>
                  <a:pt x="420" y="720"/>
                </a:lnTo>
                <a:lnTo>
                  <a:pt x="438" y="702"/>
                </a:lnTo>
                <a:lnTo>
                  <a:pt x="456" y="683"/>
                </a:lnTo>
                <a:lnTo>
                  <a:pt x="533" y="606"/>
                </a:lnTo>
                <a:lnTo>
                  <a:pt x="536" y="606"/>
                </a:lnTo>
                <a:lnTo>
                  <a:pt x="561" y="606"/>
                </a:lnTo>
                <a:lnTo>
                  <a:pt x="587" y="606"/>
                </a:lnTo>
                <a:lnTo>
                  <a:pt x="707" y="606"/>
                </a:lnTo>
                <a:lnTo>
                  <a:pt x="707" y="554"/>
                </a:lnTo>
                <a:lnTo>
                  <a:pt x="707" y="536"/>
                </a:lnTo>
                <a:lnTo>
                  <a:pt x="707" y="518"/>
                </a:lnTo>
                <a:lnTo>
                  <a:pt x="707" y="125"/>
                </a:lnTo>
                <a:lnTo>
                  <a:pt x="707" y="125"/>
                </a:lnTo>
                <a:close/>
                <a:moveTo>
                  <a:pt x="798" y="37"/>
                </a:moveTo>
                <a:lnTo>
                  <a:pt x="127" y="37"/>
                </a:lnTo>
                <a:lnTo>
                  <a:pt x="127" y="88"/>
                </a:lnTo>
                <a:lnTo>
                  <a:pt x="743" y="88"/>
                </a:lnTo>
                <a:lnTo>
                  <a:pt x="743" y="518"/>
                </a:lnTo>
                <a:lnTo>
                  <a:pt x="798" y="518"/>
                </a:lnTo>
                <a:lnTo>
                  <a:pt x="798" y="37"/>
                </a:lnTo>
                <a:lnTo>
                  <a:pt x="798" y="37"/>
                </a:lnTo>
                <a:close/>
              </a:path>
            </a:pathLst>
          </a:custGeom>
          <a:solidFill>
            <a:srgbClr val="FFFFFF"/>
          </a:solidFill>
          <a:ln>
            <a:noFill/>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60" name="椭圆 59"/>
          <p:cNvSpPr/>
          <p:nvPr>
            <p:custDataLst>
              <p:tags r:id="rId12"/>
            </p:custDataLst>
          </p:nvPr>
        </p:nvSpPr>
        <p:spPr>
          <a:xfrm>
            <a:off x="5666676" y="5156043"/>
            <a:ext cx="497519" cy="497518"/>
          </a:xfrm>
          <a:prstGeom prst="ellipse">
            <a:avLst/>
          </a:prstGeom>
          <a:solidFill>
            <a:srgbClr val="5268A5"/>
          </a:solidFill>
          <a:ln w="38100">
            <a:solidFill>
              <a:srgbClr val="FFFFFF"/>
            </a:solidFill>
          </a:ln>
        </p:spPr>
        <p:style>
          <a:lnRef idx="2">
            <a:srgbClr val="000000"/>
          </a:lnRef>
          <a:fillRef idx="1">
            <a:srgbClr val="FFFFFF"/>
          </a:fillRef>
          <a:effectRef idx="0">
            <a:srgbClr val="000000"/>
          </a:effectRef>
          <a:fontRef idx="minor">
            <a:srgbClr val="000000"/>
          </a:fontRef>
        </p:style>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61" name="任意多边形 21"/>
          <p:cNvSpPr/>
          <p:nvPr>
            <p:custDataLst>
              <p:tags r:id="rId13"/>
            </p:custDataLst>
          </p:nvPr>
        </p:nvSpPr>
        <p:spPr bwMode="auto">
          <a:xfrm>
            <a:off x="5782680" y="5314211"/>
            <a:ext cx="265509" cy="181179"/>
          </a:xfrm>
          <a:custGeom>
            <a:avLst/>
            <a:gdLst>
              <a:gd name="connsiteX0" fmla="*/ 20293 w 607639"/>
              <a:gd name="connsiteY0" fmla="*/ 364067 h 414642"/>
              <a:gd name="connsiteX1" fmla="*/ 20293 w 607639"/>
              <a:gd name="connsiteY1" fmla="*/ 384244 h 414642"/>
              <a:gd name="connsiteX2" fmla="*/ 30351 w 607639"/>
              <a:gd name="connsiteY2" fmla="*/ 394377 h 414642"/>
              <a:gd name="connsiteX3" fmla="*/ 577199 w 607639"/>
              <a:gd name="connsiteY3" fmla="*/ 394377 h 414642"/>
              <a:gd name="connsiteX4" fmla="*/ 587346 w 607639"/>
              <a:gd name="connsiteY4" fmla="*/ 384244 h 414642"/>
              <a:gd name="connsiteX5" fmla="*/ 587346 w 607639"/>
              <a:gd name="connsiteY5" fmla="*/ 364067 h 414642"/>
              <a:gd name="connsiteX6" fmla="*/ 556995 w 607639"/>
              <a:gd name="connsiteY6" fmla="*/ 364067 h 414642"/>
              <a:gd name="connsiteX7" fmla="*/ 394916 w 607639"/>
              <a:gd name="connsiteY7" fmla="*/ 364067 h 414642"/>
              <a:gd name="connsiteX8" fmla="*/ 394916 w 607639"/>
              <a:gd name="connsiteY8" fmla="*/ 374200 h 414642"/>
              <a:gd name="connsiteX9" fmla="*/ 384859 w 607639"/>
              <a:gd name="connsiteY9" fmla="*/ 384244 h 414642"/>
              <a:gd name="connsiteX10" fmla="*/ 222780 w 607639"/>
              <a:gd name="connsiteY10" fmla="*/ 384244 h 414642"/>
              <a:gd name="connsiteX11" fmla="*/ 212634 w 607639"/>
              <a:gd name="connsiteY11" fmla="*/ 374200 h 414642"/>
              <a:gd name="connsiteX12" fmla="*/ 212634 w 607639"/>
              <a:gd name="connsiteY12" fmla="*/ 364067 h 414642"/>
              <a:gd name="connsiteX13" fmla="*/ 50644 w 607639"/>
              <a:gd name="connsiteY13" fmla="*/ 364067 h 414642"/>
              <a:gd name="connsiteX14" fmla="*/ 141754 w 607639"/>
              <a:gd name="connsiteY14" fmla="*/ 232583 h 414642"/>
              <a:gd name="connsiteX15" fmla="*/ 161961 w 607639"/>
              <a:gd name="connsiteY15" fmla="*/ 232583 h 414642"/>
              <a:gd name="connsiteX16" fmla="*/ 172110 w 607639"/>
              <a:gd name="connsiteY16" fmla="*/ 242719 h 414642"/>
              <a:gd name="connsiteX17" fmla="*/ 161961 w 607639"/>
              <a:gd name="connsiteY17" fmla="*/ 252765 h 414642"/>
              <a:gd name="connsiteX18" fmla="*/ 141754 w 607639"/>
              <a:gd name="connsiteY18" fmla="*/ 252765 h 414642"/>
              <a:gd name="connsiteX19" fmla="*/ 131605 w 607639"/>
              <a:gd name="connsiteY19" fmla="*/ 242719 h 414642"/>
              <a:gd name="connsiteX20" fmla="*/ 141754 w 607639"/>
              <a:gd name="connsiteY20" fmla="*/ 232583 h 414642"/>
              <a:gd name="connsiteX21" fmla="*/ 141758 w 607639"/>
              <a:gd name="connsiteY21" fmla="*/ 192149 h 414642"/>
              <a:gd name="connsiteX22" fmla="*/ 182279 w 607639"/>
              <a:gd name="connsiteY22" fmla="*/ 192149 h 414642"/>
              <a:gd name="connsiteX23" fmla="*/ 192432 w 607639"/>
              <a:gd name="connsiteY23" fmla="*/ 202196 h 414642"/>
              <a:gd name="connsiteX24" fmla="*/ 182279 w 607639"/>
              <a:gd name="connsiteY24" fmla="*/ 212331 h 414642"/>
              <a:gd name="connsiteX25" fmla="*/ 141758 w 607639"/>
              <a:gd name="connsiteY25" fmla="*/ 212331 h 414642"/>
              <a:gd name="connsiteX26" fmla="*/ 131605 w 607639"/>
              <a:gd name="connsiteY26" fmla="*/ 202196 h 414642"/>
              <a:gd name="connsiteX27" fmla="*/ 141758 w 607639"/>
              <a:gd name="connsiteY27" fmla="*/ 192149 h 414642"/>
              <a:gd name="connsiteX28" fmla="*/ 141754 w 607639"/>
              <a:gd name="connsiteY28" fmla="*/ 151716 h 414642"/>
              <a:gd name="connsiteX29" fmla="*/ 161961 w 607639"/>
              <a:gd name="connsiteY29" fmla="*/ 151716 h 414642"/>
              <a:gd name="connsiteX30" fmla="*/ 172110 w 607639"/>
              <a:gd name="connsiteY30" fmla="*/ 161763 h 414642"/>
              <a:gd name="connsiteX31" fmla="*/ 161961 w 607639"/>
              <a:gd name="connsiteY31" fmla="*/ 171898 h 414642"/>
              <a:gd name="connsiteX32" fmla="*/ 141754 w 607639"/>
              <a:gd name="connsiteY32" fmla="*/ 171898 h 414642"/>
              <a:gd name="connsiteX33" fmla="*/ 131605 w 607639"/>
              <a:gd name="connsiteY33" fmla="*/ 161763 h 414642"/>
              <a:gd name="connsiteX34" fmla="*/ 141754 w 607639"/>
              <a:gd name="connsiteY34" fmla="*/ 151716 h 414642"/>
              <a:gd name="connsiteX35" fmla="*/ 141758 w 607639"/>
              <a:gd name="connsiteY35" fmla="*/ 111211 h 414642"/>
              <a:gd name="connsiteX36" fmla="*/ 182279 w 607639"/>
              <a:gd name="connsiteY36" fmla="*/ 111211 h 414642"/>
              <a:gd name="connsiteX37" fmla="*/ 192432 w 607639"/>
              <a:gd name="connsiteY37" fmla="*/ 121337 h 414642"/>
              <a:gd name="connsiteX38" fmla="*/ 182279 w 607639"/>
              <a:gd name="connsiteY38" fmla="*/ 131463 h 414642"/>
              <a:gd name="connsiteX39" fmla="*/ 141758 w 607639"/>
              <a:gd name="connsiteY39" fmla="*/ 131463 h 414642"/>
              <a:gd name="connsiteX40" fmla="*/ 131605 w 607639"/>
              <a:gd name="connsiteY40" fmla="*/ 121337 h 414642"/>
              <a:gd name="connsiteX41" fmla="*/ 141758 w 607639"/>
              <a:gd name="connsiteY41" fmla="*/ 111211 h 414642"/>
              <a:gd name="connsiteX42" fmla="*/ 425367 w 607639"/>
              <a:gd name="connsiteY42" fmla="*/ 101191 h 414642"/>
              <a:gd name="connsiteX43" fmla="*/ 496228 w 607639"/>
              <a:gd name="connsiteY43" fmla="*/ 101191 h 414642"/>
              <a:gd name="connsiteX44" fmla="*/ 506377 w 607639"/>
              <a:gd name="connsiteY44" fmla="*/ 111231 h 414642"/>
              <a:gd name="connsiteX45" fmla="*/ 506377 w 607639"/>
              <a:gd name="connsiteY45" fmla="*/ 182042 h 414642"/>
              <a:gd name="connsiteX46" fmla="*/ 496228 w 607639"/>
              <a:gd name="connsiteY46" fmla="*/ 192171 h 414642"/>
              <a:gd name="connsiteX47" fmla="*/ 486080 w 607639"/>
              <a:gd name="connsiteY47" fmla="*/ 182042 h 414642"/>
              <a:gd name="connsiteX48" fmla="*/ 486080 w 607639"/>
              <a:gd name="connsiteY48" fmla="*/ 135575 h 414642"/>
              <a:gd name="connsiteX49" fmla="*/ 402043 w 607639"/>
              <a:gd name="connsiteY49" fmla="*/ 219447 h 414642"/>
              <a:gd name="connsiteX50" fmla="*/ 394921 w 607639"/>
              <a:gd name="connsiteY50" fmla="*/ 222468 h 414642"/>
              <a:gd name="connsiteX51" fmla="*/ 387889 w 607639"/>
              <a:gd name="connsiteY51" fmla="*/ 219447 h 414642"/>
              <a:gd name="connsiteX52" fmla="*/ 344268 w 607639"/>
              <a:gd name="connsiteY52" fmla="*/ 176001 h 414642"/>
              <a:gd name="connsiteX53" fmla="*/ 270380 w 607639"/>
              <a:gd name="connsiteY53" fmla="*/ 249744 h 414642"/>
              <a:gd name="connsiteX54" fmla="*/ 263258 w 607639"/>
              <a:gd name="connsiteY54" fmla="*/ 252765 h 414642"/>
              <a:gd name="connsiteX55" fmla="*/ 256225 w 607639"/>
              <a:gd name="connsiteY55" fmla="*/ 249744 h 414642"/>
              <a:gd name="connsiteX56" fmla="*/ 256225 w 607639"/>
              <a:gd name="connsiteY56" fmla="*/ 235617 h 414642"/>
              <a:gd name="connsiteX57" fmla="*/ 337235 w 607639"/>
              <a:gd name="connsiteY57" fmla="*/ 154766 h 414642"/>
              <a:gd name="connsiteX58" fmla="*/ 338837 w 607639"/>
              <a:gd name="connsiteY58" fmla="*/ 153433 h 414642"/>
              <a:gd name="connsiteX59" fmla="*/ 340618 w 607639"/>
              <a:gd name="connsiteY59" fmla="*/ 152456 h 414642"/>
              <a:gd name="connsiteX60" fmla="*/ 341508 w 607639"/>
              <a:gd name="connsiteY60" fmla="*/ 152101 h 414642"/>
              <a:gd name="connsiteX61" fmla="*/ 343378 w 607639"/>
              <a:gd name="connsiteY61" fmla="*/ 151745 h 414642"/>
              <a:gd name="connsiteX62" fmla="*/ 344268 w 607639"/>
              <a:gd name="connsiteY62" fmla="*/ 151745 h 414642"/>
              <a:gd name="connsiteX63" fmla="*/ 346226 w 607639"/>
              <a:gd name="connsiteY63" fmla="*/ 151923 h 414642"/>
              <a:gd name="connsiteX64" fmla="*/ 351390 w 607639"/>
              <a:gd name="connsiteY64" fmla="*/ 154766 h 414642"/>
              <a:gd name="connsiteX65" fmla="*/ 394921 w 607639"/>
              <a:gd name="connsiteY65" fmla="*/ 198213 h 414642"/>
              <a:gd name="connsiteX66" fmla="*/ 471925 w 607639"/>
              <a:gd name="connsiteY66" fmla="*/ 121359 h 414642"/>
              <a:gd name="connsiteX67" fmla="*/ 425367 w 607639"/>
              <a:gd name="connsiteY67" fmla="*/ 121359 h 414642"/>
              <a:gd name="connsiteX68" fmla="*/ 415218 w 607639"/>
              <a:gd name="connsiteY68" fmla="*/ 111231 h 414642"/>
              <a:gd name="connsiteX69" fmla="*/ 425367 w 607639"/>
              <a:gd name="connsiteY69" fmla="*/ 101191 h 414642"/>
              <a:gd name="connsiteX70" fmla="*/ 101297 w 607639"/>
              <a:gd name="connsiteY70" fmla="*/ 91029 h 414642"/>
              <a:gd name="connsiteX71" fmla="*/ 111423 w 607639"/>
              <a:gd name="connsiteY71" fmla="*/ 101159 h 414642"/>
              <a:gd name="connsiteX72" fmla="*/ 111423 w 607639"/>
              <a:gd name="connsiteY72" fmla="*/ 262887 h 414642"/>
              <a:gd name="connsiteX73" fmla="*/ 101297 w 607639"/>
              <a:gd name="connsiteY73" fmla="*/ 273017 h 414642"/>
              <a:gd name="connsiteX74" fmla="*/ 91171 w 607639"/>
              <a:gd name="connsiteY74" fmla="*/ 262887 h 414642"/>
              <a:gd name="connsiteX75" fmla="*/ 91171 w 607639"/>
              <a:gd name="connsiteY75" fmla="*/ 101159 h 414642"/>
              <a:gd name="connsiteX76" fmla="*/ 101297 w 607639"/>
              <a:gd name="connsiteY76" fmla="*/ 91029 h 414642"/>
              <a:gd name="connsiteX77" fmla="*/ 70848 w 607639"/>
              <a:gd name="connsiteY77" fmla="*/ 20177 h 414642"/>
              <a:gd name="connsiteX78" fmla="*/ 60791 w 607639"/>
              <a:gd name="connsiteY78" fmla="*/ 30309 h 414642"/>
              <a:gd name="connsiteX79" fmla="*/ 60791 w 607639"/>
              <a:gd name="connsiteY79" fmla="*/ 343802 h 414642"/>
              <a:gd name="connsiteX80" fmla="*/ 222780 w 607639"/>
              <a:gd name="connsiteY80" fmla="*/ 343802 h 414642"/>
              <a:gd name="connsiteX81" fmla="*/ 232927 w 607639"/>
              <a:gd name="connsiteY81" fmla="*/ 353935 h 414642"/>
              <a:gd name="connsiteX82" fmla="*/ 232927 w 607639"/>
              <a:gd name="connsiteY82" fmla="*/ 364067 h 414642"/>
              <a:gd name="connsiteX83" fmla="*/ 374712 w 607639"/>
              <a:gd name="connsiteY83" fmla="*/ 364067 h 414642"/>
              <a:gd name="connsiteX84" fmla="*/ 374712 w 607639"/>
              <a:gd name="connsiteY84" fmla="*/ 353935 h 414642"/>
              <a:gd name="connsiteX85" fmla="*/ 384859 w 607639"/>
              <a:gd name="connsiteY85" fmla="*/ 343802 h 414642"/>
              <a:gd name="connsiteX86" fmla="*/ 546848 w 607639"/>
              <a:gd name="connsiteY86" fmla="*/ 343802 h 414642"/>
              <a:gd name="connsiteX87" fmla="*/ 546848 w 607639"/>
              <a:gd name="connsiteY87" fmla="*/ 30309 h 414642"/>
              <a:gd name="connsiteX88" fmla="*/ 536702 w 607639"/>
              <a:gd name="connsiteY88" fmla="*/ 20177 h 414642"/>
              <a:gd name="connsiteX89" fmla="*/ 70848 w 607639"/>
              <a:gd name="connsiteY89" fmla="*/ 0 h 414642"/>
              <a:gd name="connsiteX90" fmla="*/ 536702 w 607639"/>
              <a:gd name="connsiteY90" fmla="*/ 0 h 414642"/>
              <a:gd name="connsiteX91" fmla="*/ 567142 w 607639"/>
              <a:gd name="connsiteY91" fmla="*/ 30309 h 414642"/>
              <a:gd name="connsiteX92" fmla="*/ 567142 w 607639"/>
              <a:gd name="connsiteY92" fmla="*/ 343802 h 414642"/>
              <a:gd name="connsiteX93" fmla="*/ 597492 w 607639"/>
              <a:gd name="connsiteY93" fmla="*/ 343802 h 414642"/>
              <a:gd name="connsiteX94" fmla="*/ 607639 w 607639"/>
              <a:gd name="connsiteY94" fmla="*/ 353935 h 414642"/>
              <a:gd name="connsiteX95" fmla="*/ 607639 w 607639"/>
              <a:gd name="connsiteY95" fmla="*/ 384244 h 414642"/>
              <a:gd name="connsiteX96" fmla="*/ 577199 w 607639"/>
              <a:gd name="connsiteY96" fmla="*/ 414642 h 414642"/>
              <a:gd name="connsiteX97" fmla="*/ 30351 w 607639"/>
              <a:gd name="connsiteY97" fmla="*/ 414642 h 414642"/>
              <a:gd name="connsiteX98" fmla="*/ 0 w 607639"/>
              <a:gd name="connsiteY98" fmla="*/ 384244 h 414642"/>
              <a:gd name="connsiteX99" fmla="*/ 0 w 607639"/>
              <a:gd name="connsiteY99" fmla="*/ 353935 h 414642"/>
              <a:gd name="connsiteX100" fmla="*/ 10147 w 607639"/>
              <a:gd name="connsiteY100" fmla="*/ 343802 h 414642"/>
              <a:gd name="connsiteX101" fmla="*/ 40497 w 607639"/>
              <a:gd name="connsiteY101" fmla="*/ 343802 h 414642"/>
              <a:gd name="connsiteX102" fmla="*/ 40497 w 607639"/>
              <a:gd name="connsiteY102" fmla="*/ 30309 h 414642"/>
              <a:gd name="connsiteX103" fmla="*/ 70848 w 607639"/>
              <a:gd name="connsiteY103" fmla="*/ 0 h 414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7639" h="414642">
                <a:moveTo>
                  <a:pt x="20293" y="364067"/>
                </a:moveTo>
                <a:lnTo>
                  <a:pt x="20293" y="384244"/>
                </a:lnTo>
                <a:cubicBezTo>
                  <a:pt x="20293" y="390377"/>
                  <a:pt x="24298" y="394377"/>
                  <a:pt x="30351" y="394377"/>
                </a:cubicBezTo>
                <a:lnTo>
                  <a:pt x="577199" y="394377"/>
                </a:lnTo>
                <a:cubicBezTo>
                  <a:pt x="583341" y="394377"/>
                  <a:pt x="587346" y="390377"/>
                  <a:pt x="587346" y="384244"/>
                </a:cubicBezTo>
                <a:lnTo>
                  <a:pt x="587346" y="364067"/>
                </a:lnTo>
                <a:lnTo>
                  <a:pt x="556995" y="364067"/>
                </a:lnTo>
                <a:lnTo>
                  <a:pt x="394916" y="364067"/>
                </a:lnTo>
                <a:lnTo>
                  <a:pt x="394916" y="374200"/>
                </a:lnTo>
                <a:cubicBezTo>
                  <a:pt x="394916" y="380244"/>
                  <a:pt x="390911" y="384244"/>
                  <a:pt x="384859" y="384244"/>
                </a:cubicBezTo>
                <a:lnTo>
                  <a:pt x="222780" y="384244"/>
                </a:lnTo>
                <a:cubicBezTo>
                  <a:pt x="216728" y="384244"/>
                  <a:pt x="212634" y="380244"/>
                  <a:pt x="212634" y="374200"/>
                </a:cubicBezTo>
                <a:lnTo>
                  <a:pt x="212634" y="364067"/>
                </a:lnTo>
                <a:lnTo>
                  <a:pt x="50644" y="364067"/>
                </a:lnTo>
                <a:close/>
                <a:moveTo>
                  <a:pt x="141754" y="232583"/>
                </a:moveTo>
                <a:lnTo>
                  <a:pt x="161961" y="232583"/>
                </a:lnTo>
                <a:cubicBezTo>
                  <a:pt x="168104" y="232583"/>
                  <a:pt x="172110" y="236584"/>
                  <a:pt x="172110" y="242719"/>
                </a:cubicBezTo>
                <a:cubicBezTo>
                  <a:pt x="172110" y="248764"/>
                  <a:pt x="168104" y="252765"/>
                  <a:pt x="161961" y="252765"/>
                </a:cubicBezTo>
                <a:lnTo>
                  <a:pt x="141754" y="252765"/>
                </a:lnTo>
                <a:cubicBezTo>
                  <a:pt x="135700" y="252765"/>
                  <a:pt x="131605" y="248764"/>
                  <a:pt x="131605" y="242719"/>
                </a:cubicBezTo>
                <a:cubicBezTo>
                  <a:pt x="131605" y="236584"/>
                  <a:pt x="135700" y="232583"/>
                  <a:pt x="141754" y="232583"/>
                </a:cubicBezTo>
                <a:close/>
                <a:moveTo>
                  <a:pt x="141758" y="192149"/>
                </a:moveTo>
                <a:lnTo>
                  <a:pt x="182279" y="192149"/>
                </a:lnTo>
                <a:cubicBezTo>
                  <a:pt x="188335" y="192149"/>
                  <a:pt x="192432" y="196150"/>
                  <a:pt x="192432" y="202196"/>
                </a:cubicBezTo>
                <a:cubicBezTo>
                  <a:pt x="192432" y="208330"/>
                  <a:pt x="188335" y="212331"/>
                  <a:pt x="182279" y="212331"/>
                </a:cubicBezTo>
                <a:lnTo>
                  <a:pt x="141758" y="212331"/>
                </a:lnTo>
                <a:cubicBezTo>
                  <a:pt x="135702" y="212331"/>
                  <a:pt x="131605" y="208330"/>
                  <a:pt x="131605" y="202196"/>
                </a:cubicBezTo>
                <a:cubicBezTo>
                  <a:pt x="131605" y="196150"/>
                  <a:pt x="135702" y="192149"/>
                  <a:pt x="141758" y="192149"/>
                </a:cubicBezTo>
                <a:close/>
                <a:moveTo>
                  <a:pt x="141754" y="151716"/>
                </a:moveTo>
                <a:lnTo>
                  <a:pt x="161961" y="151716"/>
                </a:lnTo>
                <a:cubicBezTo>
                  <a:pt x="168104" y="151716"/>
                  <a:pt x="172110" y="155717"/>
                  <a:pt x="172110" y="161763"/>
                </a:cubicBezTo>
                <a:cubicBezTo>
                  <a:pt x="172110" y="167897"/>
                  <a:pt x="168104" y="171898"/>
                  <a:pt x="161961" y="171898"/>
                </a:cubicBezTo>
                <a:lnTo>
                  <a:pt x="141754" y="171898"/>
                </a:lnTo>
                <a:cubicBezTo>
                  <a:pt x="135700" y="171898"/>
                  <a:pt x="131605" y="167897"/>
                  <a:pt x="131605" y="161763"/>
                </a:cubicBezTo>
                <a:cubicBezTo>
                  <a:pt x="131605" y="155717"/>
                  <a:pt x="135700" y="151716"/>
                  <a:pt x="141754" y="151716"/>
                </a:cubicBezTo>
                <a:close/>
                <a:moveTo>
                  <a:pt x="141758" y="111211"/>
                </a:moveTo>
                <a:lnTo>
                  <a:pt x="182279" y="111211"/>
                </a:lnTo>
                <a:cubicBezTo>
                  <a:pt x="188335" y="111211"/>
                  <a:pt x="192432" y="115297"/>
                  <a:pt x="192432" y="121337"/>
                </a:cubicBezTo>
                <a:cubicBezTo>
                  <a:pt x="192432" y="127377"/>
                  <a:pt x="188335" y="131463"/>
                  <a:pt x="182279" y="131463"/>
                </a:cubicBezTo>
                <a:lnTo>
                  <a:pt x="141758" y="131463"/>
                </a:lnTo>
                <a:cubicBezTo>
                  <a:pt x="135702" y="131463"/>
                  <a:pt x="131605" y="127377"/>
                  <a:pt x="131605" y="121337"/>
                </a:cubicBezTo>
                <a:cubicBezTo>
                  <a:pt x="131605" y="115297"/>
                  <a:pt x="135702" y="111211"/>
                  <a:pt x="141758" y="111211"/>
                </a:cubicBezTo>
                <a:close/>
                <a:moveTo>
                  <a:pt x="425367" y="101191"/>
                </a:moveTo>
                <a:lnTo>
                  <a:pt x="496228" y="101191"/>
                </a:lnTo>
                <a:cubicBezTo>
                  <a:pt x="502282" y="101191"/>
                  <a:pt x="506377" y="105189"/>
                  <a:pt x="506377" y="111231"/>
                </a:cubicBezTo>
                <a:lnTo>
                  <a:pt x="506377" y="182042"/>
                </a:lnTo>
                <a:cubicBezTo>
                  <a:pt x="506377" y="188084"/>
                  <a:pt x="502282" y="192171"/>
                  <a:pt x="496228" y="192171"/>
                </a:cubicBezTo>
                <a:cubicBezTo>
                  <a:pt x="490175" y="192171"/>
                  <a:pt x="486080" y="188084"/>
                  <a:pt x="486080" y="182042"/>
                </a:cubicBezTo>
                <a:lnTo>
                  <a:pt x="486080" y="135575"/>
                </a:lnTo>
                <a:lnTo>
                  <a:pt x="402043" y="219447"/>
                </a:lnTo>
                <a:cubicBezTo>
                  <a:pt x="399996" y="221491"/>
                  <a:pt x="397948" y="222468"/>
                  <a:pt x="394921" y="222468"/>
                </a:cubicBezTo>
                <a:cubicBezTo>
                  <a:pt x="391895" y="222468"/>
                  <a:pt x="389847" y="221491"/>
                  <a:pt x="387889" y="219447"/>
                </a:cubicBezTo>
                <a:lnTo>
                  <a:pt x="344268" y="176001"/>
                </a:lnTo>
                <a:lnTo>
                  <a:pt x="270380" y="249744"/>
                </a:lnTo>
                <a:cubicBezTo>
                  <a:pt x="268332" y="251788"/>
                  <a:pt x="266285" y="252765"/>
                  <a:pt x="263258" y="252765"/>
                </a:cubicBezTo>
                <a:cubicBezTo>
                  <a:pt x="260231" y="252765"/>
                  <a:pt x="258184" y="251788"/>
                  <a:pt x="256225" y="249744"/>
                </a:cubicBezTo>
                <a:cubicBezTo>
                  <a:pt x="252130" y="245746"/>
                  <a:pt x="252130" y="239616"/>
                  <a:pt x="256225" y="235617"/>
                </a:cubicBezTo>
                <a:lnTo>
                  <a:pt x="337235" y="154766"/>
                </a:lnTo>
                <a:cubicBezTo>
                  <a:pt x="337769" y="154233"/>
                  <a:pt x="338303" y="153789"/>
                  <a:pt x="338837" y="153433"/>
                </a:cubicBezTo>
                <a:cubicBezTo>
                  <a:pt x="339372" y="152989"/>
                  <a:pt x="339995" y="152723"/>
                  <a:pt x="340618" y="152456"/>
                </a:cubicBezTo>
                <a:cubicBezTo>
                  <a:pt x="340885" y="152367"/>
                  <a:pt x="341152" y="152190"/>
                  <a:pt x="341508" y="152101"/>
                </a:cubicBezTo>
                <a:cubicBezTo>
                  <a:pt x="342131" y="151923"/>
                  <a:pt x="342754" y="151834"/>
                  <a:pt x="343378" y="151745"/>
                </a:cubicBezTo>
                <a:cubicBezTo>
                  <a:pt x="343645" y="151745"/>
                  <a:pt x="344001" y="151745"/>
                  <a:pt x="344268" y="151745"/>
                </a:cubicBezTo>
                <a:cubicBezTo>
                  <a:pt x="344980" y="151745"/>
                  <a:pt x="345603" y="151745"/>
                  <a:pt x="346226" y="151923"/>
                </a:cubicBezTo>
                <a:cubicBezTo>
                  <a:pt x="348096" y="152278"/>
                  <a:pt x="349876" y="153256"/>
                  <a:pt x="351390" y="154766"/>
                </a:cubicBezTo>
                <a:lnTo>
                  <a:pt x="394921" y="198213"/>
                </a:lnTo>
                <a:lnTo>
                  <a:pt x="471925" y="121359"/>
                </a:lnTo>
                <a:lnTo>
                  <a:pt x="425367" y="121359"/>
                </a:lnTo>
                <a:cubicBezTo>
                  <a:pt x="419224" y="121359"/>
                  <a:pt x="415218" y="117361"/>
                  <a:pt x="415218" y="111231"/>
                </a:cubicBezTo>
                <a:cubicBezTo>
                  <a:pt x="415218" y="105189"/>
                  <a:pt x="419224" y="101191"/>
                  <a:pt x="425367" y="101191"/>
                </a:cubicBezTo>
                <a:close/>
                <a:moveTo>
                  <a:pt x="101297" y="91029"/>
                </a:moveTo>
                <a:cubicBezTo>
                  <a:pt x="107337" y="91029"/>
                  <a:pt x="111423" y="95028"/>
                  <a:pt x="111423" y="101159"/>
                </a:cubicBezTo>
                <a:lnTo>
                  <a:pt x="111423" y="262887"/>
                </a:lnTo>
                <a:cubicBezTo>
                  <a:pt x="111423" y="268929"/>
                  <a:pt x="107337" y="273017"/>
                  <a:pt x="101297" y="273017"/>
                </a:cubicBezTo>
                <a:cubicBezTo>
                  <a:pt x="95257" y="273017"/>
                  <a:pt x="91171" y="268929"/>
                  <a:pt x="91171" y="262887"/>
                </a:cubicBezTo>
                <a:lnTo>
                  <a:pt x="91171" y="101159"/>
                </a:lnTo>
                <a:cubicBezTo>
                  <a:pt x="91171" y="95028"/>
                  <a:pt x="95257" y="91029"/>
                  <a:pt x="101297" y="91029"/>
                </a:cubicBezTo>
                <a:close/>
                <a:moveTo>
                  <a:pt x="70848" y="20177"/>
                </a:moveTo>
                <a:cubicBezTo>
                  <a:pt x="64796" y="20177"/>
                  <a:pt x="60791" y="24265"/>
                  <a:pt x="60791" y="30309"/>
                </a:cubicBezTo>
                <a:lnTo>
                  <a:pt x="60791" y="343802"/>
                </a:lnTo>
                <a:lnTo>
                  <a:pt x="222780" y="343802"/>
                </a:lnTo>
                <a:cubicBezTo>
                  <a:pt x="228833" y="343802"/>
                  <a:pt x="232927" y="347890"/>
                  <a:pt x="232927" y="353935"/>
                </a:cubicBezTo>
                <a:lnTo>
                  <a:pt x="232927" y="364067"/>
                </a:lnTo>
                <a:lnTo>
                  <a:pt x="374712" y="364067"/>
                </a:lnTo>
                <a:lnTo>
                  <a:pt x="374712" y="353935"/>
                </a:lnTo>
                <a:cubicBezTo>
                  <a:pt x="374712" y="347890"/>
                  <a:pt x="378717" y="343802"/>
                  <a:pt x="384859" y="343802"/>
                </a:cubicBezTo>
                <a:lnTo>
                  <a:pt x="546848" y="343802"/>
                </a:lnTo>
                <a:lnTo>
                  <a:pt x="546848" y="30309"/>
                </a:lnTo>
                <a:cubicBezTo>
                  <a:pt x="546848" y="24265"/>
                  <a:pt x="542754" y="20177"/>
                  <a:pt x="536702" y="20177"/>
                </a:cubicBezTo>
                <a:close/>
                <a:moveTo>
                  <a:pt x="70848" y="0"/>
                </a:moveTo>
                <a:lnTo>
                  <a:pt x="536702" y="0"/>
                </a:lnTo>
                <a:cubicBezTo>
                  <a:pt x="553969" y="0"/>
                  <a:pt x="567142" y="13155"/>
                  <a:pt x="567142" y="30309"/>
                </a:cubicBezTo>
                <a:lnTo>
                  <a:pt x="567142" y="343802"/>
                </a:lnTo>
                <a:lnTo>
                  <a:pt x="597492" y="343802"/>
                </a:lnTo>
                <a:cubicBezTo>
                  <a:pt x="603545" y="343802"/>
                  <a:pt x="607639" y="347890"/>
                  <a:pt x="607639" y="353935"/>
                </a:cubicBezTo>
                <a:lnTo>
                  <a:pt x="607639" y="384244"/>
                </a:lnTo>
                <a:cubicBezTo>
                  <a:pt x="607639" y="401487"/>
                  <a:pt x="594466" y="414642"/>
                  <a:pt x="577199" y="414642"/>
                </a:cubicBezTo>
                <a:lnTo>
                  <a:pt x="30351" y="414642"/>
                </a:lnTo>
                <a:cubicBezTo>
                  <a:pt x="13173" y="414642"/>
                  <a:pt x="0" y="401487"/>
                  <a:pt x="0" y="384244"/>
                </a:cubicBezTo>
                <a:lnTo>
                  <a:pt x="0" y="353935"/>
                </a:lnTo>
                <a:cubicBezTo>
                  <a:pt x="0" y="347890"/>
                  <a:pt x="4094" y="343802"/>
                  <a:pt x="10147" y="343802"/>
                </a:cubicBezTo>
                <a:lnTo>
                  <a:pt x="40497" y="343802"/>
                </a:lnTo>
                <a:lnTo>
                  <a:pt x="40497" y="30309"/>
                </a:lnTo>
                <a:cubicBezTo>
                  <a:pt x="40497" y="13155"/>
                  <a:pt x="53670" y="0"/>
                  <a:pt x="70848" y="0"/>
                </a:cubicBezTo>
                <a:close/>
              </a:path>
            </a:pathLst>
          </a:custGeom>
          <a:solidFill>
            <a:srgbClr val="FFFFFF"/>
          </a:solidFill>
          <a:ln>
            <a:noFill/>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62" name="椭圆 61"/>
          <p:cNvSpPr/>
          <p:nvPr>
            <p:custDataLst>
              <p:tags r:id="rId14"/>
            </p:custDataLst>
          </p:nvPr>
        </p:nvSpPr>
        <p:spPr>
          <a:xfrm>
            <a:off x="4266940" y="3982440"/>
            <a:ext cx="497519" cy="497518"/>
          </a:xfrm>
          <a:prstGeom prst="ellipse">
            <a:avLst/>
          </a:prstGeom>
          <a:solidFill>
            <a:srgbClr val="A67CBE"/>
          </a:solidFill>
          <a:ln w="38100">
            <a:solidFill>
              <a:srgbClr val="FFFFFF"/>
            </a:solidFill>
          </a:ln>
        </p:spPr>
        <p:style>
          <a:lnRef idx="2">
            <a:srgbClr val="000000"/>
          </a:lnRef>
          <a:fillRef idx="1">
            <a:srgbClr val="FFFFFF"/>
          </a:fillRef>
          <a:effectRef idx="0">
            <a:srgbClr val="000000"/>
          </a:effectRef>
          <a:fontRef idx="minor">
            <a:srgbClr val="000000"/>
          </a:fontRef>
        </p:style>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65" name="矩形 64"/>
          <p:cNvSpPr/>
          <p:nvPr>
            <p:custDataLst>
              <p:tags r:id="rId15"/>
            </p:custDataLst>
          </p:nvPr>
        </p:nvSpPr>
        <p:spPr bwMode="auto">
          <a:xfrm>
            <a:off x="1402715" y="1759585"/>
            <a:ext cx="3288030" cy="1621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lstStyle/>
          <a:p>
            <a:pPr algn="l" eaLnBrk="1" hangingPunct="1">
              <a:lnSpc>
                <a:spcPct val="120000"/>
              </a:lnSpc>
              <a:spcBef>
                <a:spcPct val="0"/>
              </a:spcBef>
            </a:pPr>
            <a:r>
              <a:rPr lang="zh-CN" altLang="en-US" sz="1600" spc="150" dirty="0">
                <a:latin typeface="微软雅黑" panose="020B0503020204020204" pitchFamily="34" charset="-122"/>
                <a:ea typeface="微软雅黑" panose="020B0503020204020204" pitchFamily="34" charset="-122"/>
              </a:rPr>
              <a:t>积极的人生态度是指一个人有健康的人生观和积极的处世态度，在追求进步和真理时有一种坚定的信念并有为之做出贡献甚至牺牲的使命感。</a:t>
            </a:r>
            <a:endParaRPr lang="zh-CN" altLang="en-US" sz="1600" spc="150" dirty="0">
              <a:latin typeface="微软雅黑" panose="020B0503020204020204" pitchFamily="34" charset="-122"/>
              <a:ea typeface="微软雅黑" panose="020B0503020204020204" pitchFamily="34" charset="-122"/>
            </a:endParaRPr>
          </a:p>
        </p:txBody>
      </p:sp>
      <p:sp>
        <p:nvSpPr>
          <p:cNvPr id="66" name="文本框 65"/>
          <p:cNvSpPr txBox="1"/>
          <p:nvPr>
            <p:custDataLst>
              <p:tags r:id="rId16"/>
            </p:custDataLst>
          </p:nvPr>
        </p:nvSpPr>
        <p:spPr bwMode="auto">
          <a:xfrm>
            <a:off x="2043292" y="1284386"/>
            <a:ext cx="2832164" cy="441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ormAutofit fontScale="90000"/>
          </a:bodyPr>
          <a:lstStyle/>
          <a:p>
            <a:pPr algn="l" eaLnBrk="1" hangingPunct="1">
              <a:lnSpc>
                <a:spcPct val="120000"/>
              </a:lnSpc>
              <a:spcBef>
                <a:spcPct val="0"/>
              </a:spcBef>
            </a:pPr>
            <a:r>
              <a:rPr lang="zh-CN" altLang="en-US" b="1" spc="300" dirty="0">
                <a:solidFill>
                  <a:srgbClr val="4276AA"/>
                </a:solidFill>
                <a:latin typeface="微软雅黑" panose="020B0503020204020204" pitchFamily="34" charset="-122"/>
                <a:ea typeface="微软雅黑" panose="020B0503020204020204" pitchFamily="34" charset="-122"/>
                <a:cs typeface="+mn-ea"/>
              </a:rPr>
              <a:t>（一）积极的人生态度</a:t>
            </a:r>
            <a:endParaRPr lang="zh-CN" altLang="en-US" b="1" spc="300" dirty="0">
              <a:solidFill>
                <a:srgbClr val="4276AA"/>
              </a:solidFill>
              <a:latin typeface="微软雅黑" panose="020B0503020204020204" pitchFamily="34" charset="-122"/>
              <a:ea typeface="微软雅黑" panose="020B0503020204020204" pitchFamily="34" charset="-122"/>
              <a:cs typeface="+mn-ea"/>
            </a:endParaRPr>
          </a:p>
        </p:txBody>
      </p:sp>
      <p:sp>
        <p:nvSpPr>
          <p:cNvPr id="67" name="矩形 66"/>
          <p:cNvSpPr/>
          <p:nvPr>
            <p:custDataLst>
              <p:tags r:id="rId17"/>
            </p:custDataLst>
          </p:nvPr>
        </p:nvSpPr>
        <p:spPr bwMode="auto">
          <a:xfrm>
            <a:off x="2520315" y="5885815"/>
            <a:ext cx="3940810" cy="664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normAutofit/>
          </a:bodyPr>
          <a:lstStyle/>
          <a:p>
            <a:pPr algn="l" eaLnBrk="1" hangingPunct="1">
              <a:lnSpc>
                <a:spcPct val="120000"/>
              </a:lnSpc>
              <a:spcBef>
                <a:spcPct val="0"/>
              </a:spcBef>
            </a:pPr>
            <a:r>
              <a:rPr lang="zh-CN" altLang="en-US" sz="1600" spc="150">
                <a:latin typeface="微软雅黑" panose="020B0503020204020204" pitchFamily="34" charset="-122"/>
                <a:ea typeface="微软雅黑" panose="020B0503020204020204" pitchFamily="34" charset="-122"/>
              </a:rPr>
              <a:t>（1）感知敏锐（2）感知全面、客观（3）思维流畅（4）思维灵活</a:t>
            </a:r>
            <a:endParaRPr lang="zh-CN" altLang="en-US" sz="1600" spc="150">
              <a:latin typeface="微软雅黑" panose="020B0503020204020204" pitchFamily="34" charset="-122"/>
              <a:ea typeface="微软雅黑" panose="020B0503020204020204" pitchFamily="34" charset="-122"/>
            </a:endParaRPr>
          </a:p>
        </p:txBody>
      </p:sp>
      <p:sp>
        <p:nvSpPr>
          <p:cNvPr id="68" name="文本框 67"/>
          <p:cNvSpPr txBox="1"/>
          <p:nvPr>
            <p:custDataLst>
              <p:tags r:id="rId18"/>
            </p:custDataLst>
          </p:nvPr>
        </p:nvSpPr>
        <p:spPr bwMode="auto">
          <a:xfrm>
            <a:off x="2403475" y="5495925"/>
            <a:ext cx="3166745"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lstStyle/>
          <a:p>
            <a:pPr algn="l" eaLnBrk="1" hangingPunct="1">
              <a:lnSpc>
                <a:spcPct val="120000"/>
              </a:lnSpc>
              <a:spcBef>
                <a:spcPct val="0"/>
              </a:spcBef>
            </a:pPr>
            <a:r>
              <a:rPr lang="zh-CN" altLang="en-US" sz="1600" b="1" spc="300">
                <a:solidFill>
                  <a:srgbClr val="5268A5"/>
                </a:solidFill>
                <a:latin typeface="微软雅黑" panose="020B0503020204020204" pitchFamily="34" charset="-122"/>
                <a:ea typeface="微软雅黑" panose="020B0503020204020204" pitchFamily="34" charset="-122"/>
                <a:cs typeface="+mn-ea"/>
              </a:rPr>
              <a:t>（四）创造性的认知风格</a:t>
            </a:r>
            <a:endParaRPr lang="zh-CN" altLang="en-US" sz="1600" b="1" spc="300">
              <a:solidFill>
                <a:srgbClr val="5268A5"/>
              </a:solidFill>
              <a:latin typeface="微软雅黑" panose="020B0503020204020204" pitchFamily="34" charset="-122"/>
              <a:ea typeface="微软雅黑" panose="020B0503020204020204" pitchFamily="34" charset="-122"/>
              <a:cs typeface="+mn-ea"/>
            </a:endParaRPr>
          </a:p>
        </p:txBody>
      </p:sp>
      <p:sp>
        <p:nvSpPr>
          <p:cNvPr id="69" name="矩形 68"/>
          <p:cNvSpPr/>
          <p:nvPr>
            <p:custDataLst>
              <p:tags r:id="rId19"/>
            </p:custDataLst>
          </p:nvPr>
        </p:nvSpPr>
        <p:spPr bwMode="auto">
          <a:xfrm>
            <a:off x="7271385" y="2175510"/>
            <a:ext cx="4007485"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lstStyle/>
          <a:p>
            <a:pPr eaLnBrk="1" hangingPunct="1">
              <a:lnSpc>
                <a:spcPct val="120000"/>
              </a:lnSpc>
              <a:spcBef>
                <a:spcPct val="0"/>
              </a:spcBef>
            </a:pPr>
            <a:r>
              <a:rPr lang="zh-CN" altLang="en-US" sz="1600" spc="150">
                <a:latin typeface="微软雅黑" panose="020B0503020204020204" pitchFamily="34" charset="-122"/>
                <a:ea typeface="微软雅黑" panose="020B0503020204020204" pitchFamily="34" charset="-122"/>
              </a:rPr>
              <a:t>如果一名大学生没有积极的自我肯定，缺乏自信，就会看不到自己的优势和能力，将自己的创新思维扼杀掉。</a:t>
            </a:r>
            <a:endParaRPr lang="zh-CN" altLang="en-US" sz="1600" spc="150">
              <a:latin typeface="微软雅黑" panose="020B0503020204020204" pitchFamily="34" charset="-122"/>
              <a:ea typeface="微软雅黑" panose="020B0503020204020204" pitchFamily="34" charset="-122"/>
            </a:endParaRPr>
          </a:p>
        </p:txBody>
      </p:sp>
      <p:sp>
        <p:nvSpPr>
          <p:cNvPr id="70" name="文本框 69"/>
          <p:cNvSpPr txBox="1"/>
          <p:nvPr>
            <p:custDataLst>
              <p:tags r:id="rId20"/>
            </p:custDataLst>
          </p:nvPr>
        </p:nvSpPr>
        <p:spPr bwMode="auto">
          <a:xfrm>
            <a:off x="7271385" y="1316990"/>
            <a:ext cx="2822575"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lstStyle/>
          <a:p>
            <a:pPr eaLnBrk="1" hangingPunct="1">
              <a:lnSpc>
                <a:spcPct val="120000"/>
              </a:lnSpc>
              <a:spcBef>
                <a:spcPct val="0"/>
              </a:spcBef>
            </a:pPr>
            <a:r>
              <a:rPr lang="zh-CN" altLang="en-US" sz="1600" b="1" spc="300">
                <a:solidFill>
                  <a:srgbClr val="178AA1"/>
                </a:solidFill>
                <a:latin typeface="微软雅黑" panose="020B0503020204020204" pitchFamily="34" charset="-122"/>
                <a:ea typeface="微软雅黑" panose="020B0503020204020204" pitchFamily="34" charset="-122"/>
                <a:cs typeface="+mn-ea"/>
              </a:rPr>
              <a:t>（二）肯定的自我意识（良好的自信）</a:t>
            </a:r>
            <a:endParaRPr lang="zh-CN" altLang="en-US" sz="1600" b="1" spc="300">
              <a:solidFill>
                <a:srgbClr val="178AA1"/>
              </a:solidFill>
              <a:latin typeface="微软雅黑" panose="020B0503020204020204" pitchFamily="34" charset="-122"/>
              <a:ea typeface="微软雅黑" panose="020B0503020204020204" pitchFamily="34" charset="-122"/>
              <a:cs typeface="+mn-ea"/>
            </a:endParaRPr>
          </a:p>
        </p:txBody>
      </p:sp>
      <p:sp>
        <p:nvSpPr>
          <p:cNvPr id="71" name="矩形 70"/>
          <p:cNvSpPr/>
          <p:nvPr>
            <p:custDataLst>
              <p:tags r:id="rId21"/>
            </p:custDataLst>
          </p:nvPr>
        </p:nvSpPr>
        <p:spPr bwMode="auto">
          <a:xfrm>
            <a:off x="7767955" y="4759960"/>
            <a:ext cx="3519805" cy="894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lstStyle/>
          <a:p>
            <a:pPr eaLnBrk="1" hangingPunct="1">
              <a:lnSpc>
                <a:spcPct val="120000"/>
              </a:lnSpc>
              <a:spcBef>
                <a:spcPct val="0"/>
              </a:spcBef>
            </a:pPr>
            <a:r>
              <a:rPr lang="zh-CN" altLang="en-US" sz="1600" spc="150">
                <a:latin typeface="微软雅黑" panose="020B0503020204020204" pitchFamily="34" charset="-122"/>
                <a:ea typeface="微软雅黑" panose="020B0503020204020204" pitchFamily="34" charset="-122"/>
              </a:rPr>
              <a:t>动机分为内在动机和外在动机，它是一个人坚持去做某件事和不做某件事的直接原因。</a:t>
            </a:r>
            <a:endParaRPr lang="zh-CN" altLang="en-US" sz="1600" spc="150">
              <a:latin typeface="微软雅黑" panose="020B0503020204020204" pitchFamily="34" charset="-122"/>
              <a:ea typeface="微软雅黑" panose="020B0503020204020204" pitchFamily="34" charset="-122"/>
            </a:endParaRPr>
          </a:p>
        </p:txBody>
      </p:sp>
      <p:sp>
        <p:nvSpPr>
          <p:cNvPr id="72" name="文本框 71"/>
          <p:cNvSpPr txBox="1"/>
          <p:nvPr>
            <p:custDataLst>
              <p:tags r:id="rId22"/>
            </p:custDataLst>
          </p:nvPr>
        </p:nvSpPr>
        <p:spPr bwMode="auto">
          <a:xfrm>
            <a:off x="7767958" y="4285086"/>
            <a:ext cx="2822724" cy="441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ormAutofit fontScale="90000"/>
          </a:bodyPr>
          <a:lstStyle/>
          <a:p>
            <a:pPr eaLnBrk="1" hangingPunct="1">
              <a:lnSpc>
                <a:spcPct val="120000"/>
              </a:lnSpc>
              <a:spcBef>
                <a:spcPct val="0"/>
              </a:spcBef>
            </a:pPr>
            <a:r>
              <a:rPr lang="zh-CN" altLang="en-US" b="1" spc="300">
                <a:solidFill>
                  <a:srgbClr val="40A693"/>
                </a:solidFill>
                <a:latin typeface="微软雅黑" panose="020B0503020204020204" pitchFamily="34" charset="-122"/>
                <a:ea typeface="微软雅黑" panose="020B0503020204020204" pitchFamily="34" charset="-122"/>
                <a:cs typeface="+mn-ea"/>
              </a:rPr>
              <a:t>（三）较高的动机水平</a:t>
            </a:r>
            <a:endParaRPr lang="zh-CN" altLang="en-US" b="1" spc="300">
              <a:solidFill>
                <a:srgbClr val="40A693"/>
              </a:solidFill>
              <a:latin typeface="微软雅黑" panose="020B0503020204020204" pitchFamily="34" charset="-122"/>
              <a:ea typeface="微软雅黑" panose="020B0503020204020204" pitchFamily="34" charset="-122"/>
              <a:cs typeface="+mn-ea"/>
            </a:endParaRPr>
          </a:p>
        </p:txBody>
      </p:sp>
      <p:sp>
        <p:nvSpPr>
          <p:cNvPr id="73" name="矩形 72"/>
          <p:cNvSpPr/>
          <p:nvPr>
            <p:custDataLst>
              <p:tags r:id="rId23"/>
            </p:custDataLst>
          </p:nvPr>
        </p:nvSpPr>
        <p:spPr bwMode="auto">
          <a:xfrm>
            <a:off x="890270" y="4258945"/>
            <a:ext cx="3415030"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lstStyle/>
          <a:p>
            <a:pPr algn="l" eaLnBrk="1" hangingPunct="1">
              <a:lnSpc>
                <a:spcPct val="120000"/>
              </a:lnSpc>
              <a:spcBef>
                <a:spcPct val="0"/>
              </a:spcBef>
            </a:pPr>
            <a:r>
              <a:rPr lang="zh-CN" altLang="en-US" sz="1600" spc="150">
                <a:latin typeface="微软雅黑" panose="020B0503020204020204" pitchFamily="34" charset="-122"/>
                <a:ea typeface="微软雅黑" panose="020B0503020204020204" pitchFamily="34" charset="-122"/>
              </a:rPr>
              <a:t>创新者需要经常保持快乐、良好的心境，对事物的高度热情以及适当的情绪激活水平等。</a:t>
            </a:r>
            <a:endParaRPr lang="zh-CN" altLang="en-US" sz="1600" spc="150">
              <a:latin typeface="微软雅黑" panose="020B0503020204020204" pitchFamily="34" charset="-122"/>
              <a:ea typeface="微软雅黑" panose="020B0503020204020204" pitchFamily="34" charset="-122"/>
            </a:endParaRPr>
          </a:p>
        </p:txBody>
      </p:sp>
      <p:sp>
        <p:nvSpPr>
          <p:cNvPr id="74" name="文本框 73"/>
          <p:cNvSpPr txBox="1"/>
          <p:nvPr>
            <p:custDataLst>
              <p:tags r:id="rId24"/>
            </p:custDataLst>
          </p:nvPr>
        </p:nvSpPr>
        <p:spPr bwMode="auto">
          <a:xfrm>
            <a:off x="890270" y="3783965"/>
            <a:ext cx="3372485" cy="441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lstStyle/>
          <a:p>
            <a:pPr algn="l" eaLnBrk="1" hangingPunct="1">
              <a:lnSpc>
                <a:spcPct val="120000"/>
              </a:lnSpc>
              <a:spcBef>
                <a:spcPct val="0"/>
              </a:spcBef>
            </a:pPr>
            <a:r>
              <a:rPr lang="zh-CN" altLang="en-US" sz="1600" b="1" spc="300">
                <a:solidFill>
                  <a:srgbClr val="A67CBE"/>
                </a:solidFill>
                <a:latin typeface="微软雅黑" panose="020B0503020204020204" pitchFamily="34" charset="-122"/>
                <a:ea typeface="微软雅黑" panose="020B0503020204020204" pitchFamily="34" charset="-122"/>
                <a:cs typeface="+mn-ea"/>
              </a:rPr>
              <a:t>（五）保持积极的情绪状态</a:t>
            </a:r>
            <a:endParaRPr lang="zh-CN" altLang="en-US" sz="1600" b="1" spc="300">
              <a:solidFill>
                <a:srgbClr val="A67CBE"/>
              </a:solidFill>
              <a:latin typeface="微软雅黑" panose="020B0503020204020204" pitchFamily="34" charset="-122"/>
              <a:ea typeface="微软雅黑" panose="020B0503020204020204" pitchFamily="34" charset="-122"/>
              <a:cs typeface="+mn-ea"/>
            </a:endParaRPr>
          </a:p>
        </p:txBody>
      </p:sp>
      <p:sp>
        <p:nvSpPr>
          <p:cNvPr id="75" name="任意多边形 28"/>
          <p:cNvSpPr/>
          <p:nvPr>
            <p:custDataLst>
              <p:tags r:id="rId25"/>
            </p:custDataLst>
          </p:nvPr>
        </p:nvSpPr>
        <p:spPr bwMode="auto">
          <a:xfrm>
            <a:off x="5570220" y="3578225"/>
            <a:ext cx="762000" cy="621030"/>
          </a:xfrm>
          <a:custGeom>
            <a:avLst/>
            <a:gdLst>
              <a:gd name="connsiteX0" fmla="*/ 20293 w 607639"/>
              <a:gd name="connsiteY0" fmla="*/ 364067 h 414642"/>
              <a:gd name="connsiteX1" fmla="*/ 20293 w 607639"/>
              <a:gd name="connsiteY1" fmla="*/ 384244 h 414642"/>
              <a:gd name="connsiteX2" fmla="*/ 30351 w 607639"/>
              <a:gd name="connsiteY2" fmla="*/ 394377 h 414642"/>
              <a:gd name="connsiteX3" fmla="*/ 577199 w 607639"/>
              <a:gd name="connsiteY3" fmla="*/ 394377 h 414642"/>
              <a:gd name="connsiteX4" fmla="*/ 587346 w 607639"/>
              <a:gd name="connsiteY4" fmla="*/ 384244 h 414642"/>
              <a:gd name="connsiteX5" fmla="*/ 587346 w 607639"/>
              <a:gd name="connsiteY5" fmla="*/ 364067 h 414642"/>
              <a:gd name="connsiteX6" fmla="*/ 556995 w 607639"/>
              <a:gd name="connsiteY6" fmla="*/ 364067 h 414642"/>
              <a:gd name="connsiteX7" fmla="*/ 394916 w 607639"/>
              <a:gd name="connsiteY7" fmla="*/ 364067 h 414642"/>
              <a:gd name="connsiteX8" fmla="*/ 394916 w 607639"/>
              <a:gd name="connsiteY8" fmla="*/ 374200 h 414642"/>
              <a:gd name="connsiteX9" fmla="*/ 384859 w 607639"/>
              <a:gd name="connsiteY9" fmla="*/ 384244 h 414642"/>
              <a:gd name="connsiteX10" fmla="*/ 222780 w 607639"/>
              <a:gd name="connsiteY10" fmla="*/ 384244 h 414642"/>
              <a:gd name="connsiteX11" fmla="*/ 212634 w 607639"/>
              <a:gd name="connsiteY11" fmla="*/ 374200 h 414642"/>
              <a:gd name="connsiteX12" fmla="*/ 212634 w 607639"/>
              <a:gd name="connsiteY12" fmla="*/ 364067 h 414642"/>
              <a:gd name="connsiteX13" fmla="*/ 50644 w 607639"/>
              <a:gd name="connsiteY13" fmla="*/ 364067 h 414642"/>
              <a:gd name="connsiteX14" fmla="*/ 141754 w 607639"/>
              <a:gd name="connsiteY14" fmla="*/ 232583 h 414642"/>
              <a:gd name="connsiteX15" fmla="*/ 161961 w 607639"/>
              <a:gd name="connsiteY15" fmla="*/ 232583 h 414642"/>
              <a:gd name="connsiteX16" fmla="*/ 172110 w 607639"/>
              <a:gd name="connsiteY16" fmla="*/ 242719 h 414642"/>
              <a:gd name="connsiteX17" fmla="*/ 161961 w 607639"/>
              <a:gd name="connsiteY17" fmla="*/ 252765 h 414642"/>
              <a:gd name="connsiteX18" fmla="*/ 141754 w 607639"/>
              <a:gd name="connsiteY18" fmla="*/ 252765 h 414642"/>
              <a:gd name="connsiteX19" fmla="*/ 131605 w 607639"/>
              <a:gd name="connsiteY19" fmla="*/ 242719 h 414642"/>
              <a:gd name="connsiteX20" fmla="*/ 141754 w 607639"/>
              <a:gd name="connsiteY20" fmla="*/ 232583 h 414642"/>
              <a:gd name="connsiteX21" fmla="*/ 141758 w 607639"/>
              <a:gd name="connsiteY21" fmla="*/ 192149 h 414642"/>
              <a:gd name="connsiteX22" fmla="*/ 182279 w 607639"/>
              <a:gd name="connsiteY22" fmla="*/ 192149 h 414642"/>
              <a:gd name="connsiteX23" fmla="*/ 192432 w 607639"/>
              <a:gd name="connsiteY23" fmla="*/ 202196 h 414642"/>
              <a:gd name="connsiteX24" fmla="*/ 182279 w 607639"/>
              <a:gd name="connsiteY24" fmla="*/ 212331 h 414642"/>
              <a:gd name="connsiteX25" fmla="*/ 141758 w 607639"/>
              <a:gd name="connsiteY25" fmla="*/ 212331 h 414642"/>
              <a:gd name="connsiteX26" fmla="*/ 131605 w 607639"/>
              <a:gd name="connsiteY26" fmla="*/ 202196 h 414642"/>
              <a:gd name="connsiteX27" fmla="*/ 141758 w 607639"/>
              <a:gd name="connsiteY27" fmla="*/ 192149 h 414642"/>
              <a:gd name="connsiteX28" fmla="*/ 141754 w 607639"/>
              <a:gd name="connsiteY28" fmla="*/ 151716 h 414642"/>
              <a:gd name="connsiteX29" fmla="*/ 161961 w 607639"/>
              <a:gd name="connsiteY29" fmla="*/ 151716 h 414642"/>
              <a:gd name="connsiteX30" fmla="*/ 172110 w 607639"/>
              <a:gd name="connsiteY30" fmla="*/ 161763 h 414642"/>
              <a:gd name="connsiteX31" fmla="*/ 161961 w 607639"/>
              <a:gd name="connsiteY31" fmla="*/ 171898 h 414642"/>
              <a:gd name="connsiteX32" fmla="*/ 141754 w 607639"/>
              <a:gd name="connsiteY32" fmla="*/ 171898 h 414642"/>
              <a:gd name="connsiteX33" fmla="*/ 131605 w 607639"/>
              <a:gd name="connsiteY33" fmla="*/ 161763 h 414642"/>
              <a:gd name="connsiteX34" fmla="*/ 141754 w 607639"/>
              <a:gd name="connsiteY34" fmla="*/ 151716 h 414642"/>
              <a:gd name="connsiteX35" fmla="*/ 141758 w 607639"/>
              <a:gd name="connsiteY35" fmla="*/ 111211 h 414642"/>
              <a:gd name="connsiteX36" fmla="*/ 182279 w 607639"/>
              <a:gd name="connsiteY36" fmla="*/ 111211 h 414642"/>
              <a:gd name="connsiteX37" fmla="*/ 192432 w 607639"/>
              <a:gd name="connsiteY37" fmla="*/ 121337 h 414642"/>
              <a:gd name="connsiteX38" fmla="*/ 182279 w 607639"/>
              <a:gd name="connsiteY38" fmla="*/ 131463 h 414642"/>
              <a:gd name="connsiteX39" fmla="*/ 141758 w 607639"/>
              <a:gd name="connsiteY39" fmla="*/ 131463 h 414642"/>
              <a:gd name="connsiteX40" fmla="*/ 131605 w 607639"/>
              <a:gd name="connsiteY40" fmla="*/ 121337 h 414642"/>
              <a:gd name="connsiteX41" fmla="*/ 141758 w 607639"/>
              <a:gd name="connsiteY41" fmla="*/ 111211 h 414642"/>
              <a:gd name="connsiteX42" fmla="*/ 425367 w 607639"/>
              <a:gd name="connsiteY42" fmla="*/ 101191 h 414642"/>
              <a:gd name="connsiteX43" fmla="*/ 496228 w 607639"/>
              <a:gd name="connsiteY43" fmla="*/ 101191 h 414642"/>
              <a:gd name="connsiteX44" fmla="*/ 506377 w 607639"/>
              <a:gd name="connsiteY44" fmla="*/ 111231 h 414642"/>
              <a:gd name="connsiteX45" fmla="*/ 506377 w 607639"/>
              <a:gd name="connsiteY45" fmla="*/ 182042 h 414642"/>
              <a:gd name="connsiteX46" fmla="*/ 496228 w 607639"/>
              <a:gd name="connsiteY46" fmla="*/ 192171 h 414642"/>
              <a:gd name="connsiteX47" fmla="*/ 486080 w 607639"/>
              <a:gd name="connsiteY47" fmla="*/ 182042 h 414642"/>
              <a:gd name="connsiteX48" fmla="*/ 486080 w 607639"/>
              <a:gd name="connsiteY48" fmla="*/ 135575 h 414642"/>
              <a:gd name="connsiteX49" fmla="*/ 402043 w 607639"/>
              <a:gd name="connsiteY49" fmla="*/ 219447 h 414642"/>
              <a:gd name="connsiteX50" fmla="*/ 394921 w 607639"/>
              <a:gd name="connsiteY50" fmla="*/ 222468 h 414642"/>
              <a:gd name="connsiteX51" fmla="*/ 387889 w 607639"/>
              <a:gd name="connsiteY51" fmla="*/ 219447 h 414642"/>
              <a:gd name="connsiteX52" fmla="*/ 344268 w 607639"/>
              <a:gd name="connsiteY52" fmla="*/ 176001 h 414642"/>
              <a:gd name="connsiteX53" fmla="*/ 270380 w 607639"/>
              <a:gd name="connsiteY53" fmla="*/ 249744 h 414642"/>
              <a:gd name="connsiteX54" fmla="*/ 263258 w 607639"/>
              <a:gd name="connsiteY54" fmla="*/ 252765 h 414642"/>
              <a:gd name="connsiteX55" fmla="*/ 256225 w 607639"/>
              <a:gd name="connsiteY55" fmla="*/ 249744 h 414642"/>
              <a:gd name="connsiteX56" fmla="*/ 256225 w 607639"/>
              <a:gd name="connsiteY56" fmla="*/ 235617 h 414642"/>
              <a:gd name="connsiteX57" fmla="*/ 337235 w 607639"/>
              <a:gd name="connsiteY57" fmla="*/ 154766 h 414642"/>
              <a:gd name="connsiteX58" fmla="*/ 338837 w 607639"/>
              <a:gd name="connsiteY58" fmla="*/ 153433 h 414642"/>
              <a:gd name="connsiteX59" fmla="*/ 340618 w 607639"/>
              <a:gd name="connsiteY59" fmla="*/ 152456 h 414642"/>
              <a:gd name="connsiteX60" fmla="*/ 341508 w 607639"/>
              <a:gd name="connsiteY60" fmla="*/ 152101 h 414642"/>
              <a:gd name="connsiteX61" fmla="*/ 343378 w 607639"/>
              <a:gd name="connsiteY61" fmla="*/ 151745 h 414642"/>
              <a:gd name="connsiteX62" fmla="*/ 344268 w 607639"/>
              <a:gd name="connsiteY62" fmla="*/ 151745 h 414642"/>
              <a:gd name="connsiteX63" fmla="*/ 346226 w 607639"/>
              <a:gd name="connsiteY63" fmla="*/ 151923 h 414642"/>
              <a:gd name="connsiteX64" fmla="*/ 351390 w 607639"/>
              <a:gd name="connsiteY64" fmla="*/ 154766 h 414642"/>
              <a:gd name="connsiteX65" fmla="*/ 394921 w 607639"/>
              <a:gd name="connsiteY65" fmla="*/ 198213 h 414642"/>
              <a:gd name="connsiteX66" fmla="*/ 471925 w 607639"/>
              <a:gd name="connsiteY66" fmla="*/ 121359 h 414642"/>
              <a:gd name="connsiteX67" fmla="*/ 425367 w 607639"/>
              <a:gd name="connsiteY67" fmla="*/ 121359 h 414642"/>
              <a:gd name="connsiteX68" fmla="*/ 415218 w 607639"/>
              <a:gd name="connsiteY68" fmla="*/ 111231 h 414642"/>
              <a:gd name="connsiteX69" fmla="*/ 425367 w 607639"/>
              <a:gd name="connsiteY69" fmla="*/ 101191 h 414642"/>
              <a:gd name="connsiteX70" fmla="*/ 101297 w 607639"/>
              <a:gd name="connsiteY70" fmla="*/ 91029 h 414642"/>
              <a:gd name="connsiteX71" fmla="*/ 111423 w 607639"/>
              <a:gd name="connsiteY71" fmla="*/ 101159 h 414642"/>
              <a:gd name="connsiteX72" fmla="*/ 111423 w 607639"/>
              <a:gd name="connsiteY72" fmla="*/ 262887 h 414642"/>
              <a:gd name="connsiteX73" fmla="*/ 101297 w 607639"/>
              <a:gd name="connsiteY73" fmla="*/ 273017 h 414642"/>
              <a:gd name="connsiteX74" fmla="*/ 91171 w 607639"/>
              <a:gd name="connsiteY74" fmla="*/ 262887 h 414642"/>
              <a:gd name="connsiteX75" fmla="*/ 91171 w 607639"/>
              <a:gd name="connsiteY75" fmla="*/ 101159 h 414642"/>
              <a:gd name="connsiteX76" fmla="*/ 101297 w 607639"/>
              <a:gd name="connsiteY76" fmla="*/ 91029 h 414642"/>
              <a:gd name="connsiteX77" fmla="*/ 70848 w 607639"/>
              <a:gd name="connsiteY77" fmla="*/ 20177 h 414642"/>
              <a:gd name="connsiteX78" fmla="*/ 60791 w 607639"/>
              <a:gd name="connsiteY78" fmla="*/ 30309 h 414642"/>
              <a:gd name="connsiteX79" fmla="*/ 60791 w 607639"/>
              <a:gd name="connsiteY79" fmla="*/ 343802 h 414642"/>
              <a:gd name="connsiteX80" fmla="*/ 222780 w 607639"/>
              <a:gd name="connsiteY80" fmla="*/ 343802 h 414642"/>
              <a:gd name="connsiteX81" fmla="*/ 232927 w 607639"/>
              <a:gd name="connsiteY81" fmla="*/ 353935 h 414642"/>
              <a:gd name="connsiteX82" fmla="*/ 232927 w 607639"/>
              <a:gd name="connsiteY82" fmla="*/ 364067 h 414642"/>
              <a:gd name="connsiteX83" fmla="*/ 374712 w 607639"/>
              <a:gd name="connsiteY83" fmla="*/ 364067 h 414642"/>
              <a:gd name="connsiteX84" fmla="*/ 374712 w 607639"/>
              <a:gd name="connsiteY84" fmla="*/ 353935 h 414642"/>
              <a:gd name="connsiteX85" fmla="*/ 384859 w 607639"/>
              <a:gd name="connsiteY85" fmla="*/ 343802 h 414642"/>
              <a:gd name="connsiteX86" fmla="*/ 546848 w 607639"/>
              <a:gd name="connsiteY86" fmla="*/ 343802 h 414642"/>
              <a:gd name="connsiteX87" fmla="*/ 546848 w 607639"/>
              <a:gd name="connsiteY87" fmla="*/ 30309 h 414642"/>
              <a:gd name="connsiteX88" fmla="*/ 536702 w 607639"/>
              <a:gd name="connsiteY88" fmla="*/ 20177 h 414642"/>
              <a:gd name="connsiteX89" fmla="*/ 70848 w 607639"/>
              <a:gd name="connsiteY89" fmla="*/ 0 h 414642"/>
              <a:gd name="connsiteX90" fmla="*/ 536702 w 607639"/>
              <a:gd name="connsiteY90" fmla="*/ 0 h 414642"/>
              <a:gd name="connsiteX91" fmla="*/ 567142 w 607639"/>
              <a:gd name="connsiteY91" fmla="*/ 30309 h 414642"/>
              <a:gd name="connsiteX92" fmla="*/ 567142 w 607639"/>
              <a:gd name="connsiteY92" fmla="*/ 343802 h 414642"/>
              <a:gd name="connsiteX93" fmla="*/ 597492 w 607639"/>
              <a:gd name="connsiteY93" fmla="*/ 343802 h 414642"/>
              <a:gd name="connsiteX94" fmla="*/ 607639 w 607639"/>
              <a:gd name="connsiteY94" fmla="*/ 353935 h 414642"/>
              <a:gd name="connsiteX95" fmla="*/ 607639 w 607639"/>
              <a:gd name="connsiteY95" fmla="*/ 384244 h 414642"/>
              <a:gd name="connsiteX96" fmla="*/ 577199 w 607639"/>
              <a:gd name="connsiteY96" fmla="*/ 414642 h 414642"/>
              <a:gd name="connsiteX97" fmla="*/ 30351 w 607639"/>
              <a:gd name="connsiteY97" fmla="*/ 414642 h 414642"/>
              <a:gd name="connsiteX98" fmla="*/ 0 w 607639"/>
              <a:gd name="connsiteY98" fmla="*/ 384244 h 414642"/>
              <a:gd name="connsiteX99" fmla="*/ 0 w 607639"/>
              <a:gd name="connsiteY99" fmla="*/ 353935 h 414642"/>
              <a:gd name="connsiteX100" fmla="*/ 10147 w 607639"/>
              <a:gd name="connsiteY100" fmla="*/ 343802 h 414642"/>
              <a:gd name="connsiteX101" fmla="*/ 40497 w 607639"/>
              <a:gd name="connsiteY101" fmla="*/ 343802 h 414642"/>
              <a:gd name="connsiteX102" fmla="*/ 40497 w 607639"/>
              <a:gd name="connsiteY102" fmla="*/ 30309 h 414642"/>
              <a:gd name="connsiteX103" fmla="*/ 70848 w 607639"/>
              <a:gd name="connsiteY103" fmla="*/ 0 h 414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7639" h="414642">
                <a:moveTo>
                  <a:pt x="20293" y="364067"/>
                </a:moveTo>
                <a:lnTo>
                  <a:pt x="20293" y="384244"/>
                </a:lnTo>
                <a:cubicBezTo>
                  <a:pt x="20293" y="390377"/>
                  <a:pt x="24298" y="394377"/>
                  <a:pt x="30351" y="394377"/>
                </a:cubicBezTo>
                <a:lnTo>
                  <a:pt x="577199" y="394377"/>
                </a:lnTo>
                <a:cubicBezTo>
                  <a:pt x="583341" y="394377"/>
                  <a:pt x="587346" y="390377"/>
                  <a:pt x="587346" y="384244"/>
                </a:cubicBezTo>
                <a:lnTo>
                  <a:pt x="587346" y="364067"/>
                </a:lnTo>
                <a:lnTo>
                  <a:pt x="556995" y="364067"/>
                </a:lnTo>
                <a:lnTo>
                  <a:pt x="394916" y="364067"/>
                </a:lnTo>
                <a:lnTo>
                  <a:pt x="394916" y="374200"/>
                </a:lnTo>
                <a:cubicBezTo>
                  <a:pt x="394916" y="380244"/>
                  <a:pt x="390911" y="384244"/>
                  <a:pt x="384859" y="384244"/>
                </a:cubicBezTo>
                <a:lnTo>
                  <a:pt x="222780" y="384244"/>
                </a:lnTo>
                <a:cubicBezTo>
                  <a:pt x="216728" y="384244"/>
                  <a:pt x="212634" y="380244"/>
                  <a:pt x="212634" y="374200"/>
                </a:cubicBezTo>
                <a:lnTo>
                  <a:pt x="212634" y="364067"/>
                </a:lnTo>
                <a:lnTo>
                  <a:pt x="50644" y="364067"/>
                </a:lnTo>
                <a:close/>
                <a:moveTo>
                  <a:pt x="141754" y="232583"/>
                </a:moveTo>
                <a:lnTo>
                  <a:pt x="161961" y="232583"/>
                </a:lnTo>
                <a:cubicBezTo>
                  <a:pt x="168104" y="232583"/>
                  <a:pt x="172110" y="236584"/>
                  <a:pt x="172110" y="242719"/>
                </a:cubicBezTo>
                <a:cubicBezTo>
                  <a:pt x="172110" y="248764"/>
                  <a:pt x="168104" y="252765"/>
                  <a:pt x="161961" y="252765"/>
                </a:cubicBezTo>
                <a:lnTo>
                  <a:pt x="141754" y="252765"/>
                </a:lnTo>
                <a:cubicBezTo>
                  <a:pt x="135700" y="252765"/>
                  <a:pt x="131605" y="248764"/>
                  <a:pt x="131605" y="242719"/>
                </a:cubicBezTo>
                <a:cubicBezTo>
                  <a:pt x="131605" y="236584"/>
                  <a:pt x="135700" y="232583"/>
                  <a:pt x="141754" y="232583"/>
                </a:cubicBezTo>
                <a:close/>
                <a:moveTo>
                  <a:pt x="141758" y="192149"/>
                </a:moveTo>
                <a:lnTo>
                  <a:pt x="182279" y="192149"/>
                </a:lnTo>
                <a:cubicBezTo>
                  <a:pt x="188335" y="192149"/>
                  <a:pt x="192432" y="196150"/>
                  <a:pt x="192432" y="202196"/>
                </a:cubicBezTo>
                <a:cubicBezTo>
                  <a:pt x="192432" y="208330"/>
                  <a:pt x="188335" y="212331"/>
                  <a:pt x="182279" y="212331"/>
                </a:cubicBezTo>
                <a:lnTo>
                  <a:pt x="141758" y="212331"/>
                </a:lnTo>
                <a:cubicBezTo>
                  <a:pt x="135702" y="212331"/>
                  <a:pt x="131605" y="208330"/>
                  <a:pt x="131605" y="202196"/>
                </a:cubicBezTo>
                <a:cubicBezTo>
                  <a:pt x="131605" y="196150"/>
                  <a:pt x="135702" y="192149"/>
                  <a:pt x="141758" y="192149"/>
                </a:cubicBezTo>
                <a:close/>
                <a:moveTo>
                  <a:pt x="141754" y="151716"/>
                </a:moveTo>
                <a:lnTo>
                  <a:pt x="161961" y="151716"/>
                </a:lnTo>
                <a:cubicBezTo>
                  <a:pt x="168104" y="151716"/>
                  <a:pt x="172110" y="155717"/>
                  <a:pt x="172110" y="161763"/>
                </a:cubicBezTo>
                <a:cubicBezTo>
                  <a:pt x="172110" y="167897"/>
                  <a:pt x="168104" y="171898"/>
                  <a:pt x="161961" y="171898"/>
                </a:cubicBezTo>
                <a:lnTo>
                  <a:pt x="141754" y="171898"/>
                </a:lnTo>
                <a:cubicBezTo>
                  <a:pt x="135700" y="171898"/>
                  <a:pt x="131605" y="167897"/>
                  <a:pt x="131605" y="161763"/>
                </a:cubicBezTo>
                <a:cubicBezTo>
                  <a:pt x="131605" y="155717"/>
                  <a:pt x="135700" y="151716"/>
                  <a:pt x="141754" y="151716"/>
                </a:cubicBezTo>
                <a:close/>
                <a:moveTo>
                  <a:pt x="141758" y="111211"/>
                </a:moveTo>
                <a:lnTo>
                  <a:pt x="182279" y="111211"/>
                </a:lnTo>
                <a:cubicBezTo>
                  <a:pt x="188335" y="111211"/>
                  <a:pt x="192432" y="115297"/>
                  <a:pt x="192432" y="121337"/>
                </a:cubicBezTo>
                <a:cubicBezTo>
                  <a:pt x="192432" y="127377"/>
                  <a:pt x="188335" y="131463"/>
                  <a:pt x="182279" y="131463"/>
                </a:cubicBezTo>
                <a:lnTo>
                  <a:pt x="141758" y="131463"/>
                </a:lnTo>
                <a:cubicBezTo>
                  <a:pt x="135702" y="131463"/>
                  <a:pt x="131605" y="127377"/>
                  <a:pt x="131605" y="121337"/>
                </a:cubicBezTo>
                <a:cubicBezTo>
                  <a:pt x="131605" y="115297"/>
                  <a:pt x="135702" y="111211"/>
                  <a:pt x="141758" y="111211"/>
                </a:cubicBezTo>
                <a:close/>
                <a:moveTo>
                  <a:pt x="425367" y="101191"/>
                </a:moveTo>
                <a:lnTo>
                  <a:pt x="496228" y="101191"/>
                </a:lnTo>
                <a:cubicBezTo>
                  <a:pt x="502282" y="101191"/>
                  <a:pt x="506377" y="105189"/>
                  <a:pt x="506377" y="111231"/>
                </a:cubicBezTo>
                <a:lnTo>
                  <a:pt x="506377" y="182042"/>
                </a:lnTo>
                <a:cubicBezTo>
                  <a:pt x="506377" y="188084"/>
                  <a:pt x="502282" y="192171"/>
                  <a:pt x="496228" y="192171"/>
                </a:cubicBezTo>
                <a:cubicBezTo>
                  <a:pt x="490175" y="192171"/>
                  <a:pt x="486080" y="188084"/>
                  <a:pt x="486080" y="182042"/>
                </a:cubicBezTo>
                <a:lnTo>
                  <a:pt x="486080" y="135575"/>
                </a:lnTo>
                <a:lnTo>
                  <a:pt x="402043" y="219447"/>
                </a:lnTo>
                <a:cubicBezTo>
                  <a:pt x="399996" y="221491"/>
                  <a:pt x="397948" y="222468"/>
                  <a:pt x="394921" y="222468"/>
                </a:cubicBezTo>
                <a:cubicBezTo>
                  <a:pt x="391895" y="222468"/>
                  <a:pt x="389847" y="221491"/>
                  <a:pt x="387889" y="219447"/>
                </a:cubicBezTo>
                <a:lnTo>
                  <a:pt x="344268" y="176001"/>
                </a:lnTo>
                <a:lnTo>
                  <a:pt x="270380" y="249744"/>
                </a:lnTo>
                <a:cubicBezTo>
                  <a:pt x="268332" y="251788"/>
                  <a:pt x="266285" y="252765"/>
                  <a:pt x="263258" y="252765"/>
                </a:cubicBezTo>
                <a:cubicBezTo>
                  <a:pt x="260231" y="252765"/>
                  <a:pt x="258184" y="251788"/>
                  <a:pt x="256225" y="249744"/>
                </a:cubicBezTo>
                <a:cubicBezTo>
                  <a:pt x="252130" y="245746"/>
                  <a:pt x="252130" y="239616"/>
                  <a:pt x="256225" y="235617"/>
                </a:cubicBezTo>
                <a:lnTo>
                  <a:pt x="337235" y="154766"/>
                </a:lnTo>
                <a:cubicBezTo>
                  <a:pt x="337769" y="154233"/>
                  <a:pt x="338303" y="153789"/>
                  <a:pt x="338837" y="153433"/>
                </a:cubicBezTo>
                <a:cubicBezTo>
                  <a:pt x="339372" y="152989"/>
                  <a:pt x="339995" y="152723"/>
                  <a:pt x="340618" y="152456"/>
                </a:cubicBezTo>
                <a:cubicBezTo>
                  <a:pt x="340885" y="152367"/>
                  <a:pt x="341152" y="152190"/>
                  <a:pt x="341508" y="152101"/>
                </a:cubicBezTo>
                <a:cubicBezTo>
                  <a:pt x="342131" y="151923"/>
                  <a:pt x="342754" y="151834"/>
                  <a:pt x="343378" y="151745"/>
                </a:cubicBezTo>
                <a:cubicBezTo>
                  <a:pt x="343645" y="151745"/>
                  <a:pt x="344001" y="151745"/>
                  <a:pt x="344268" y="151745"/>
                </a:cubicBezTo>
                <a:cubicBezTo>
                  <a:pt x="344980" y="151745"/>
                  <a:pt x="345603" y="151745"/>
                  <a:pt x="346226" y="151923"/>
                </a:cubicBezTo>
                <a:cubicBezTo>
                  <a:pt x="348096" y="152278"/>
                  <a:pt x="349876" y="153256"/>
                  <a:pt x="351390" y="154766"/>
                </a:cubicBezTo>
                <a:lnTo>
                  <a:pt x="394921" y="198213"/>
                </a:lnTo>
                <a:lnTo>
                  <a:pt x="471925" y="121359"/>
                </a:lnTo>
                <a:lnTo>
                  <a:pt x="425367" y="121359"/>
                </a:lnTo>
                <a:cubicBezTo>
                  <a:pt x="419224" y="121359"/>
                  <a:pt x="415218" y="117361"/>
                  <a:pt x="415218" y="111231"/>
                </a:cubicBezTo>
                <a:cubicBezTo>
                  <a:pt x="415218" y="105189"/>
                  <a:pt x="419224" y="101191"/>
                  <a:pt x="425367" y="101191"/>
                </a:cubicBezTo>
                <a:close/>
                <a:moveTo>
                  <a:pt x="101297" y="91029"/>
                </a:moveTo>
                <a:cubicBezTo>
                  <a:pt x="107337" y="91029"/>
                  <a:pt x="111423" y="95028"/>
                  <a:pt x="111423" y="101159"/>
                </a:cubicBezTo>
                <a:lnTo>
                  <a:pt x="111423" y="262887"/>
                </a:lnTo>
                <a:cubicBezTo>
                  <a:pt x="111423" y="268929"/>
                  <a:pt x="107337" y="273017"/>
                  <a:pt x="101297" y="273017"/>
                </a:cubicBezTo>
                <a:cubicBezTo>
                  <a:pt x="95257" y="273017"/>
                  <a:pt x="91171" y="268929"/>
                  <a:pt x="91171" y="262887"/>
                </a:cubicBezTo>
                <a:lnTo>
                  <a:pt x="91171" y="101159"/>
                </a:lnTo>
                <a:cubicBezTo>
                  <a:pt x="91171" y="95028"/>
                  <a:pt x="95257" y="91029"/>
                  <a:pt x="101297" y="91029"/>
                </a:cubicBezTo>
                <a:close/>
                <a:moveTo>
                  <a:pt x="70848" y="20177"/>
                </a:moveTo>
                <a:cubicBezTo>
                  <a:pt x="64796" y="20177"/>
                  <a:pt x="60791" y="24265"/>
                  <a:pt x="60791" y="30309"/>
                </a:cubicBezTo>
                <a:lnTo>
                  <a:pt x="60791" y="343802"/>
                </a:lnTo>
                <a:lnTo>
                  <a:pt x="222780" y="343802"/>
                </a:lnTo>
                <a:cubicBezTo>
                  <a:pt x="228833" y="343802"/>
                  <a:pt x="232927" y="347890"/>
                  <a:pt x="232927" y="353935"/>
                </a:cubicBezTo>
                <a:lnTo>
                  <a:pt x="232927" y="364067"/>
                </a:lnTo>
                <a:lnTo>
                  <a:pt x="374712" y="364067"/>
                </a:lnTo>
                <a:lnTo>
                  <a:pt x="374712" y="353935"/>
                </a:lnTo>
                <a:cubicBezTo>
                  <a:pt x="374712" y="347890"/>
                  <a:pt x="378717" y="343802"/>
                  <a:pt x="384859" y="343802"/>
                </a:cubicBezTo>
                <a:lnTo>
                  <a:pt x="546848" y="343802"/>
                </a:lnTo>
                <a:lnTo>
                  <a:pt x="546848" y="30309"/>
                </a:lnTo>
                <a:cubicBezTo>
                  <a:pt x="546848" y="24265"/>
                  <a:pt x="542754" y="20177"/>
                  <a:pt x="536702" y="20177"/>
                </a:cubicBezTo>
                <a:close/>
                <a:moveTo>
                  <a:pt x="70848" y="0"/>
                </a:moveTo>
                <a:lnTo>
                  <a:pt x="536702" y="0"/>
                </a:lnTo>
                <a:cubicBezTo>
                  <a:pt x="553969" y="0"/>
                  <a:pt x="567142" y="13155"/>
                  <a:pt x="567142" y="30309"/>
                </a:cubicBezTo>
                <a:lnTo>
                  <a:pt x="567142" y="343802"/>
                </a:lnTo>
                <a:lnTo>
                  <a:pt x="597492" y="343802"/>
                </a:lnTo>
                <a:cubicBezTo>
                  <a:pt x="603545" y="343802"/>
                  <a:pt x="607639" y="347890"/>
                  <a:pt x="607639" y="353935"/>
                </a:cubicBezTo>
                <a:lnTo>
                  <a:pt x="607639" y="384244"/>
                </a:lnTo>
                <a:cubicBezTo>
                  <a:pt x="607639" y="401487"/>
                  <a:pt x="594466" y="414642"/>
                  <a:pt x="577199" y="414642"/>
                </a:cubicBezTo>
                <a:lnTo>
                  <a:pt x="30351" y="414642"/>
                </a:lnTo>
                <a:cubicBezTo>
                  <a:pt x="13173" y="414642"/>
                  <a:pt x="0" y="401487"/>
                  <a:pt x="0" y="384244"/>
                </a:cubicBezTo>
                <a:lnTo>
                  <a:pt x="0" y="353935"/>
                </a:lnTo>
                <a:cubicBezTo>
                  <a:pt x="0" y="347890"/>
                  <a:pt x="4094" y="343802"/>
                  <a:pt x="10147" y="343802"/>
                </a:cubicBezTo>
                <a:lnTo>
                  <a:pt x="40497" y="343802"/>
                </a:lnTo>
                <a:lnTo>
                  <a:pt x="40497" y="30309"/>
                </a:lnTo>
                <a:cubicBezTo>
                  <a:pt x="40497" y="13155"/>
                  <a:pt x="53670" y="0"/>
                  <a:pt x="70848" y="0"/>
                </a:cubicBezTo>
                <a:close/>
              </a:path>
            </a:pathLst>
          </a:custGeom>
          <a:solidFill>
            <a:srgbClr val="000000">
              <a:lumMod val="50000"/>
              <a:lumOff val="50000"/>
            </a:srgbClr>
          </a:solidFill>
          <a:ln w="9525">
            <a:noFill/>
            <a:round/>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4" name="任意多边形: 形状 1"/>
          <p:cNvSpPr/>
          <p:nvPr>
            <p:custDataLst>
              <p:tags r:id="rId26"/>
            </p:custDataLst>
          </p:nvPr>
        </p:nvSpPr>
        <p:spPr>
          <a:xfrm>
            <a:off x="4447075" y="4231321"/>
            <a:ext cx="136608" cy="17145"/>
          </a:xfrm>
          <a:custGeom>
            <a:avLst/>
            <a:gdLst/>
            <a:ahLst/>
            <a:cxnLst/>
            <a:rect l="0" t="0" r="0" b="0"/>
            <a:pathLst>
              <a:path w="5685771" h="710725">
                <a:moveTo>
                  <a:pt x="355362" y="710724"/>
                </a:moveTo>
                <a:lnTo>
                  <a:pt x="5330408" y="710724"/>
                </a:lnTo>
                <a:cubicBezTo>
                  <a:pt x="5526817" y="710724"/>
                  <a:pt x="5685770" y="551796"/>
                  <a:pt x="5685770" y="355362"/>
                </a:cubicBezTo>
                <a:cubicBezTo>
                  <a:pt x="5685770" y="158928"/>
                  <a:pt x="5526830" y="0"/>
                  <a:pt x="5330408" y="0"/>
                </a:cubicBezTo>
                <a:lnTo>
                  <a:pt x="355362" y="0"/>
                </a:lnTo>
                <a:cubicBezTo>
                  <a:pt x="158954" y="0"/>
                  <a:pt x="0" y="158928"/>
                  <a:pt x="0" y="355362"/>
                </a:cubicBezTo>
                <a:cubicBezTo>
                  <a:pt x="0" y="551796"/>
                  <a:pt x="158941" y="710724"/>
                  <a:pt x="355362" y="710724"/>
                </a:cubicBezTo>
                <a:close/>
              </a:path>
            </a:pathLst>
          </a:custGeom>
          <a:solidFill>
            <a:srgbClr val="FFFFFF"/>
          </a:solidFill>
          <a:ln w="12700" cap="flat" cmpd="sng" algn="ctr">
            <a:noFill/>
            <a:prstDash val="solid"/>
            <a:miter lim="800000"/>
          </a:ln>
          <a:effectLst/>
          <a:extLst>
            <a:ext uri="{91240B29-F687-4F45-9708-019B960494DF}">
              <a14:hiddenLine xmlns:a14="http://schemas.microsoft.com/office/drawing/2010/main" w="12700">
                <a:solidFill>
                  <a:srgbClr val="4276AA">
                    <a:shade val="50000"/>
                  </a:srgbClr>
                </a:solidFill>
                <a:prstDash val="solid"/>
                <a:miter lim="800000"/>
                <a:headEnd/>
                <a:tailEnd/>
              </a14:hiddenLine>
            </a:ext>
          </a:extLst>
        </p:spPr>
        <p:style>
          <a:lnRef idx="2">
            <a:srgbClr val="4276AA">
              <a:shade val="50000"/>
            </a:srgbClr>
          </a:lnRef>
          <a:fillRef idx="1">
            <a:srgbClr val="4276AA"/>
          </a:fillRef>
          <a:effectRef idx="0">
            <a:srgbClr val="4276AA"/>
          </a:effectRef>
          <a:fontRef idx="minor">
            <a:srgbClr val="FFFFFF"/>
          </a:fontRef>
        </p:style>
        <p:txBody>
          <a:bodyPr rtlCol="0" anchor="ctr"/>
          <a:lstStyle/>
          <a:p>
            <a:pPr algn="ctr">
              <a:lnSpc>
                <a:spcPct val="120000"/>
              </a:lnSpc>
            </a:pPr>
            <a:endParaRPr lang="zh-CN" altLang="en-US">
              <a:latin typeface="微软雅黑" panose="020B0503020204020204" pitchFamily="34" charset="-122"/>
              <a:ea typeface="微软雅黑" panose="020B0503020204020204" pitchFamily="34" charset="-122"/>
            </a:endParaRPr>
          </a:p>
        </p:txBody>
      </p:sp>
      <p:sp>
        <p:nvSpPr>
          <p:cNvPr id="5" name="任意多边形: 形状 2"/>
          <p:cNvSpPr/>
          <p:nvPr>
            <p:custDataLst>
              <p:tags r:id="rId27"/>
            </p:custDataLst>
          </p:nvPr>
        </p:nvSpPr>
        <p:spPr>
          <a:xfrm>
            <a:off x="4447075" y="4265611"/>
            <a:ext cx="136608" cy="17145"/>
          </a:xfrm>
          <a:custGeom>
            <a:avLst/>
            <a:gdLst/>
            <a:ahLst/>
            <a:cxnLst/>
            <a:rect l="0" t="0" r="0" b="0"/>
            <a:pathLst>
              <a:path w="5685771" h="710713">
                <a:moveTo>
                  <a:pt x="355362" y="710712"/>
                </a:moveTo>
                <a:lnTo>
                  <a:pt x="5330408" y="710712"/>
                </a:lnTo>
                <a:cubicBezTo>
                  <a:pt x="5526817" y="710712"/>
                  <a:pt x="5685770" y="551771"/>
                  <a:pt x="5685770" y="355362"/>
                </a:cubicBezTo>
                <a:cubicBezTo>
                  <a:pt x="5685770" y="158941"/>
                  <a:pt x="5526830" y="0"/>
                  <a:pt x="5330408" y="0"/>
                </a:cubicBezTo>
                <a:lnTo>
                  <a:pt x="355362" y="0"/>
                </a:lnTo>
                <a:cubicBezTo>
                  <a:pt x="158954" y="0"/>
                  <a:pt x="0" y="158928"/>
                  <a:pt x="0" y="355362"/>
                </a:cubicBezTo>
                <a:cubicBezTo>
                  <a:pt x="0" y="551771"/>
                  <a:pt x="158941" y="710712"/>
                  <a:pt x="355362" y="710712"/>
                </a:cubicBezTo>
                <a:close/>
              </a:path>
            </a:pathLst>
          </a:custGeom>
          <a:solidFill>
            <a:srgbClr val="FFFFFF"/>
          </a:solidFill>
          <a:ln w="12700" cap="flat" cmpd="sng" algn="ctr">
            <a:noFill/>
            <a:prstDash val="solid"/>
            <a:miter lim="800000"/>
          </a:ln>
          <a:effectLst/>
          <a:extLst>
            <a:ext uri="{91240B29-F687-4F45-9708-019B960494DF}">
              <a14:hiddenLine xmlns:a14="http://schemas.microsoft.com/office/drawing/2010/main" w="12700">
                <a:solidFill>
                  <a:srgbClr val="4276AA">
                    <a:shade val="50000"/>
                  </a:srgbClr>
                </a:solidFill>
                <a:prstDash val="solid"/>
                <a:miter lim="800000"/>
                <a:headEnd/>
                <a:tailEnd/>
              </a14:hiddenLine>
            </a:ext>
          </a:extLst>
        </p:spPr>
        <p:style>
          <a:lnRef idx="2">
            <a:srgbClr val="4276AA">
              <a:shade val="50000"/>
            </a:srgbClr>
          </a:lnRef>
          <a:fillRef idx="1">
            <a:srgbClr val="4276AA"/>
          </a:fillRef>
          <a:effectRef idx="0">
            <a:srgbClr val="4276AA"/>
          </a:effectRef>
          <a:fontRef idx="minor">
            <a:srgbClr val="FFFFFF"/>
          </a:fontRef>
        </p:style>
        <p:txBody>
          <a:bodyPr rtlCol="0" anchor="ctr"/>
          <a:lstStyle/>
          <a:p>
            <a:pPr algn="ctr">
              <a:lnSpc>
                <a:spcPct val="120000"/>
              </a:lnSpc>
            </a:pPr>
            <a:endParaRPr lang="zh-CN" altLang="en-US">
              <a:latin typeface="微软雅黑" panose="020B0503020204020204" pitchFamily="34" charset="-122"/>
              <a:ea typeface="微软雅黑" panose="020B0503020204020204" pitchFamily="34" charset="-122"/>
            </a:endParaRPr>
          </a:p>
        </p:txBody>
      </p:sp>
      <p:sp>
        <p:nvSpPr>
          <p:cNvPr id="6" name="任意多边形: 形状 3"/>
          <p:cNvSpPr/>
          <p:nvPr>
            <p:custDataLst>
              <p:tags r:id="rId28"/>
            </p:custDataLst>
          </p:nvPr>
        </p:nvSpPr>
        <p:spPr>
          <a:xfrm>
            <a:off x="4447075" y="4299348"/>
            <a:ext cx="136608" cy="17145"/>
          </a:xfrm>
          <a:custGeom>
            <a:avLst/>
            <a:gdLst/>
            <a:ahLst/>
            <a:cxnLst/>
            <a:rect l="0" t="0" r="0" b="0"/>
            <a:pathLst>
              <a:path w="5685771" h="710739">
                <a:moveTo>
                  <a:pt x="355362" y="710738"/>
                </a:moveTo>
                <a:lnTo>
                  <a:pt x="5330408" y="710738"/>
                </a:lnTo>
                <a:cubicBezTo>
                  <a:pt x="5526817" y="710738"/>
                  <a:pt x="5685770" y="551798"/>
                  <a:pt x="5685770" y="355363"/>
                </a:cubicBezTo>
                <a:cubicBezTo>
                  <a:pt x="5685770" y="158955"/>
                  <a:pt x="5526830" y="1"/>
                  <a:pt x="5330408" y="1"/>
                </a:cubicBezTo>
                <a:lnTo>
                  <a:pt x="355362" y="0"/>
                </a:lnTo>
                <a:cubicBezTo>
                  <a:pt x="158954" y="0"/>
                  <a:pt x="0" y="158941"/>
                  <a:pt x="0" y="355362"/>
                </a:cubicBezTo>
                <a:cubicBezTo>
                  <a:pt x="0" y="551797"/>
                  <a:pt x="158941" y="710738"/>
                  <a:pt x="355362" y="710738"/>
                </a:cubicBezTo>
                <a:close/>
              </a:path>
            </a:pathLst>
          </a:custGeom>
          <a:solidFill>
            <a:srgbClr val="FFFFFF"/>
          </a:solidFill>
          <a:ln w="12700" cap="flat" cmpd="sng" algn="ctr">
            <a:noFill/>
            <a:prstDash val="solid"/>
            <a:miter lim="800000"/>
          </a:ln>
          <a:effectLst/>
          <a:extLst>
            <a:ext uri="{91240B29-F687-4F45-9708-019B960494DF}">
              <a14:hiddenLine xmlns:a14="http://schemas.microsoft.com/office/drawing/2010/main" w="12700">
                <a:solidFill>
                  <a:srgbClr val="4276AA">
                    <a:shade val="50000"/>
                  </a:srgbClr>
                </a:solidFill>
                <a:prstDash val="solid"/>
                <a:miter lim="800000"/>
                <a:headEnd/>
                <a:tailEnd/>
              </a14:hiddenLine>
            </a:ext>
          </a:extLst>
        </p:spPr>
        <p:style>
          <a:lnRef idx="2">
            <a:srgbClr val="4276AA">
              <a:shade val="50000"/>
            </a:srgbClr>
          </a:lnRef>
          <a:fillRef idx="1">
            <a:srgbClr val="4276AA"/>
          </a:fillRef>
          <a:effectRef idx="0">
            <a:srgbClr val="4276AA"/>
          </a:effectRef>
          <a:fontRef idx="minor">
            <a:srgbClr val="FFFFFF"/>
          </a:fontRef>
        </p:style>
        <p:txBody>
          <a:bodyPr rtlCol="0" anchor="ctr"/>
          <a:lstStyle/>
          <a:p>
            <a:pPr algn="ctr">
              <a:lnSpc>
                <a:spcPct val="120000"/>
              </a:lnSpc>
            </a:pPr>
            <a:endParaRPr lang="zh-CN" altLang="en-US">
              <a:latin typeface="微软雅黑" panose="020B0503020204020204" pitchFamily="34" charset="-122"/>
              <a:ea typeface="微软雅黑" panose="020B0503020204020204" pitchFamily="34" charset="-122"/>
            </a:endParaRPr>
          </a:p>
        </p:txBody>
      </p:sp>
      <p:sp>
        <p:nvSpPr>
          <p:cNvPr id="7" name="任意多边形: 形状 4"/>
          <p:cNvSpPr/>
          <p:nvPr>
            <p:custDataLst>
              <p:tags r:id="rId29"/>
            </p:custDataLst>
          </p:nvPr>
        </p:nvSpPr>
        <p:spPr>
          <a:xfrm>
            <a:off x="4447075" y="4197031"/>
            <a:ext cx="68580" cy="17145"/>
          </a:xfrm>
          <a:custGeom>
            <a:avLst/>
            <a:gdLst/>
            <a:ahLst/>
            <a:cxnLst/>
            <a:rect l="0" t="0" r="0" b="0"/>
            <a:pathLst>
              <a:path w="2842887" h="710726">
                <a:moveTo>
                  <a:pt x="355362" y="710725"/>
                </a:moveTo>
                <a:lnTo>
                  <a:pt x="2487523" y="710725"/>
                </a:lnTo>
                <a:cubicBezTo>
                  <a:pt x="2683945" y="710725"/>
                  <a:pt x="2842886" y="551784"/>
                  <a:pt x="2842886" y="355363"/>
                </a:cubicBezTo>
                <a:cubicBezTo>
                  <a:pt x="2842886" y="158941"/>
                  <a:pt x="2683958" y="0"/>
                  <a:pt x="2487523" y="0"/>
                </a:cubicBezTo>
                <a:lnTo>
                  <a:pt x="355362" y="1"/>
                </a:lnTo>
                <a:cubicBezTo>
                  <a:pt x="158954" y="1"/>
                  <a:pt x="0" y="158942"/>
                  <a:pt x="0" y="355363"/>
                </a:cubicBezTo>
                <a:cubicBezTo>
                  <a:pt x="0" y="551784"/>
                  <a:pt x="158941" y="710725"/>
                  <a:pt x="355362" y="710725"/>
                </a:cubicBezTo>
                <a:close/>
              </a:path>
            </a:pathLst>
          </a:custGeom>
          <a:solidFill>
            <a:srgbClr val="FFFFFF"/>
          </a:solidFill>
          <a:ln w="12700" cap="flat" cmpd="sng" algn="ctr">
            <a:noFill/>
            <a:prstDash val="solid"/>
            <a:miter lim="800000"/>
          </a:ln>
          <a:effectLst/>
          <a:extLst>
            <a:ext uri="{91240B29-F687-4F45-9708-019B960494DF}">
              <a14:hiddenLine xmlns:a14="http://schemas.microsoft.com/office/drawing/2010/main" w="12700">
                <a:solidFill>
                  <a:srgbClr val="4276AA">
                    <a:shade val="50000"/>
                  </a:srgbClr>
                </a:solidFill>
                <a:prstDash val="solid"/>
                <a:miter lim="800000"/>
                <a:headEnd/>
                <a:tailEnd/>
              </a14:hiddenLine>
            </a:ext>
          </a:extLst>
        </p:spPr>
        <p:style>
          <a:lnRef idx="2">
            <a:srgbClr val="4276AA">
              <a:shade val="50000"/>
            </a:srgbClr>
          </a:lnRef>
          <a:fillRef idx="1">
            <a:srgbClr val="4276AA"/>
          </a:fillRef>
          <a:effectRef idx="0">
            <a:srgbClr val="4276AA"/>
          </a:effectRef>
          <a:fontRef idx="minor">
            <a:srgbClr val="FFFFFF"/>
          </a:fontRef>
        </p:style>
        <p:txBody>
          <a:bodyPr rtlCol="0" anchor="ctr"/>
          <a:lstStyle/>
          <a:p>
            <a:pPr algn="ctr">
              <a:lnSpc>
                <a:spcPct val="120000"/>
              </a:lnSpc>
            </a:pPr>
            <a:endParaRPr lang="zh-CN" altLang="en-US">
              <a:latin typeface="微软雅黑" panose="020B0503020204020204" pitchFamily="34" charset="-122"/>
              <a:ea typeface="微软雅黑" panose="020B0503020204020204" pitchFamily="34" charset="-122"/>
            </a:endParaRPr>
          </a:p>
        </p:txBody>
      </p:sp>
      <p:sp>
        <p:nvSpPr>
          <p:cNvPr id="39" name="PA_ImportSvg_636704768715503049"/>
          <p:cNvSpPr/>
          <p:nvPr>
            <p:custDataLst>
              <p:tags r:id="rId30"/>
            </p:custDataLst>
          </p:nvPr>
        </p:nvSpPr>
        <p:spPr>
          <a:xfrm>
            <a:off x="4396193" y="4094713"/>
            <a:ext cx="239478" cy="273768"/>
          </a:xfrm>
          <a:custGeom>
            <a:avLst/>
            <a:gdLst/>
            <a:ahLst/>
            <a:cxnLst/>
            <a:rect l="l" t="t" r="r" b="b"/>
            <a:pathLst>
              <a:path w="9950094" h="11371543">
                <a:moveTo>
                  <a:pt x="9950094" y="3198248"/>
                </a:moveTo>
                <a:cubicBezTo>
                  <a:pt x="9950094" y="3099699"/>
                  <a:pt x="9910183" y="3010859"/>
                  <a:pt x="9845632" y="2946645"/>
                </a:cubicBezTo>
                <a:lnTo>
                  <a:pt x="7003449" y="104462"/>
                </a:lnTo>
                <a:cubicBezTo>
                  <a:pt x="6939249" y="39923"/>
                  <a:pt x="6850408" y="0"/>
                  <a:pt x="6751846" y="0"/>
                </a:cubicBezTo>
                <a:lnTo>
                  <a:pt x="710713" y="0"/>
                </a:lnTo>
                <a:cubicBezTo>
                  <a:pt x="317870" y="0"/>
                  <a:pt x="1" y="317882"/>
                  <a:pt x="1" y="710724"/>
                </a:cubicBezTo>
                <a:lnTo>
                  <a:pt x="1" y="10660817"/>
                </a:lnTo>
                <a:cubicBezTo>
                  <a:pt x="1" y="11053673"/>
                  <a:pt x="317870" y="11371542"/>
                  <a:pt x="710713" y="11371542"/>
                </a:cubicBezTo>
                <a:lnTo>
                  <a:pt x="9239370" y="11371542"/>
                </a:lnTo>
                <a:cubicBezTo>
                  <a:pt x="9632226" y="11371542"/>
                  <a:pt x="9950095" y="11053660"/>
                  <a:pt x="9950095" y="10660817"/>
                </a:cubicBezTo>
                <a:close/>
                <a:moveTo>
                  <a:pt x="7107195" y="1213227"/>
                </a:moveTo>
                <a:lnTo>
                  <a:pt x="8736879" y="2842885"/>
                </a:lnTo>
                <a:lnTo>
                  <a:pt x="7107195" y="2842885"/>
                </a:lnTo>
                <a:close/>
                <a:moveTo>
                  <a:pt x="8884007" y="10660817"/>
                </a:moveTo>
                <a:lnTo>
                  <a:pt x="1066088" y="10660817"/>
                </a:lnTo>
                <a:cubicBezTo>
                  <a:pt x="869667" y="10660817"/>
                  <a:pt x="710713" y="10501889"/>
                  <a:pt x="710713" y="10305455"/>
                </a:cubicBezTo>
                <a:lnTo>
                  <a:pt x="710713" y="1066087"/>
                </a:lnTo>
                <a:cubicBezTo>
                  <a:pt x="710713" y="869665"/>
                  <a:pt x="869654" y="710724"/>
                  <a:pt x="1066088" y="710724"/>
                </a:cubicBezTo>
                <a:lnTo>
                  <a:pt x="6396484" y="710724"/>
                </a:lnTo>
                <a:lnTo>
                  <a:pt x="6396484" y="3198248"/>
                </a:lnTo>
                <a:cubicBezTo>
                  <a:pt x="6396484" y="3394669"/>
                  <a:pt x="6555424" y="3553610"/>
                  <a:pt x="6751846" y="3553610"/>
                </a:cubicBezTo>
                <a:lnTo>
                  <a:pt x="9239369" y="3553610"/>
                </a:lnTo>
                <a:lnTo>
                  <a:pt x="9239369" y="10305456"/>
                </a:lnTo>
                <a:cubicBezTo>
                  <a:pt x="9239370" y="10501876"/>
                  <a:pt x="9080428" y="10660817"/>
                  <a:pt x="8884007" y="10660817"/>
                </a:cubicBezTo>
                <a:close/>
              </a:path>
            </a:pathLst>
          </a:custGeom>
          <a:solidFill>
            <a:srgbClr val="FFFFFF"/>
          </a:solidFill>
          <a:ln w="12700" cap="flat" cmpd="sng" algn="ctr">
            <a:noFill/>
            <a:prstDash val="solid"/>
            <a:miter lim="800000"/>
          </a:ln>
          <a:effectLst/>
          <a:extLst>
            <a:ext uri="{91240B29-F687-4F45-9708-019B960494DF}">
              <a14:hiddenLine xmlns:a14="http://schemas.microsoft.com/office/drawing/2010/main" w="12700">
                <a:solidFill>
                  <a:srgbClr val="4276AA">
                    <a:shade val="50000"/>
                  </a:srgbClr>
                </a:solidFill>
                <a:prstDash val="solid"/>
                <a:miter lim="800000"/>
                <a:headEnd/>
                <a:tailEnd/>
              </a14:hiddenLine>
            </a:ext>
          </a:extLst>
        </p:spPr>
        <p:style>
          <a:lnRef idx="2">
            <a:srgbClr val="4276AA">
              <a:shade val="50000"/>
            </a:srgbClr>
          </a:lnRef>
          <a:fillRef idx="1">
            <a:srgbClr val="4276AA"/>
          </a:fillRef>
          <a:effectRef idx="0">
            <a:srgbClr val="4276AA"/>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lnSpc>
                <a:spcPct val="120000"/>
              </a:lnSpc>
            </a:pPr>
            <a:endParaRPr lang="zh-CN" altLang="en-US">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grpSp>
        <p:nvGrpSpPr>
          <p:cNvPr id="2" name="组合 1"/>
          <p:cNvGrpSpPr/>
          <p:nvPr/>
        </p:nvGrpSpPr>
        <p:grpSpPr>
          <a:xfrm>
            <a:off x="377147" y="1219155"/>
            <a:ext cx="6641465" cy="4939030"/>
            <a:chOff x="4967562" y="1892256"/>
            <a:chExt cx="6641465" cy="4939030"/>
          </a:xfrm>
        </p:grpSpPr>
        <p:sp>
          <p:nvSpPr>
            <p:cNvPr id="683" name="koppt-矩形"/>
            <p:cNvSpPr/>
            <p:nvPr/>
          </p:nvSpPr>
          <p:spPr>
            <a:xfrm>
              <a:off x="5464767" y="1892483"/>
              <a:ext cx="6016033" cy="441923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4" name="koppt-文本框"/>
            <p:cNvSpPr/>
            <p:nvPr/>
          </p:nvSpPr>
          <p:spPr>
            <a:xfrm>
              <a:off x="4967562" y="1892256"/>
              <a:ext cx="6641465" cy="4939030"/>
            </a:xfrm>
            <a:prstGeom prst="rect">
              <a:avLst/>
            </a:prstGeom>
          </p:spPr>
          <p:txBody>
            <a:bodyPr wrap="square">
              <a:spAutoFit/>
            </a:bodyPr>
            <a:lstStyle/>
            <a:p>
              <a:pPr>
                <a:lnSpc>
                  <a:spcPct val="150000"/>
                </a:lnSpc>
              </a:pPr>
              <a:r>
                <a:rPr lang="zh-CN" altLang="en-US" b="1" dirty="0">
                  <a:solidFill>
                    <a:schemeClr val="accent1"/>
                  </a:solidFill>
                  <a:effectLst/>
                  <a:latin typeface="微软雅黑" panose="020B0503020204020204" pitchFamily="34" charset="-122"/>
                  <a:ea typeface="微软雅黑" panose="020B0503020204020204" pitchFamily="34" charset="-122"/>
                </a:rPr>
                <a:t>三、创新的知识结构</a:t>
              </a:r>
              <a:endParaRPr lang="zh-CN" altLang="en-US" b="1" dirty="0">
                <a:solidFill>
                  <a:schemeClr val="accent1"/>
                </a:solidFill>
                <a:effectLst/>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（一）知识与创新的辩证关系</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个人创新能力的大小并不完全以读书多少为标准，知识的积累与创新有着不同的规律。一般来讲，知识渊博的人，创造性智能发展程度相对较高。但知识基础并不绝对等同于创造性智能。创新需要同学们在以往知识的基础上进行突破。</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（二）创新知识结构模式</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知识结构是指一个人所拥有的知识体系的构成情况与结合方式。合理的知识结构主要包括：基础知识、专业知识和复合知识。创新知识结构模式主要有以下几种。</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1. 塔式知识结构</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2.“T”型知识结构</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3. 网型知识结构</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p:txBody>
        </p:sp>
      </p:grpSp>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创新素质</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7303135" y="1634490"/>
            <a:ext cx="4072890" cy="39027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par>
                                <p:cTn id="12" presetID="22" presetClass="entr" presetSubtype="8" fill="hold" nodeType="withEffect">
                                  <p:stCondLst>
                                    <p:cond delay="25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grpSp>
        <p:nvGrpSpPr>
          <p:cNvPr id="2" name="组合 1"/>
          <p:cNvGrpSpPr/>
          <p:nvPr/>
        </p:nvGrpSpPr>
        <p:grpSpPr>
          <a:xfrm>
            <a:off x="349207" y="1125810"/>
            <a:ext cx="6711950" cy="4419462"/>
            <a:chOff x="4967562" y="1892256"/>
            <a:chExt cx="6711950" cy="4419462"/>
          </a:xfrm>
        </p:grpSpPr>
        <p:sp>
          <p:nvSpPr>
            <p:cNvPr id="683" name="koppt-矩形"/>
            <p:cNvSpPr/>
            <p:nvPr/>
          </p:nvSpPr>
          <p:spPr>
            <a:xfrm>
              <a:off x="5464767" y="1892483"/>
              <a:ext cx="6016033" cy="441923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4" name="koppt-文本框"/>
            <p:cNvSpPr/>
            <p:nvPr/>
          </p:nvSpPr>
          <p:spPr>
            <a:xfrm>
              <a:off x="4967562" y="1892256"/>
              <a:ext cx="6711950" cy="4199890"/>
            </a:xfrm>
            <a:prstGeom prst="rect">
              <a:avLst/>
            </a:prstGeom>
          </p:spPr>
          <p:txBody>
            <a:bodyPr wrap="square">
              <a:spAutoFit/>
            </a:bodyPr>
            <a:lstStyle/>
            <a:p>
              <a:pPr>
                <a:lnSpc>
                  <a:spcPct val="150000"/>
                </a:lnSpc>
              </a:pPr>
              <a:r>
                <a:rPr lang="zh-CN" altLang="en-US" b="1" dirty="0">
                  <a:solidFill>
                    <a:schemeClr val="accent1"/>
                  </a:solidFill>
                  <a:effectLst/>
                  <a:latin typeface="微软雅黑" panose="020B0503020204020204" pitchFamily="34" charset="-122"/>
                  <a:ea typeface="微软雅黑" panose="020B0503020204020204" pitchFamily="34" charset="-122"/>
                </a:rPr>
                <a:t>（二）创新式学习</a:t>
              </a:r>
              <a:endParaRPr lang="zh-CN" altLang="en-US" b="1" dirty="0">
                <a:solidFill>
                  <a:schemeClr val="accent1"/>
                </a:solidFill>
                <a:effectLst/>
                <a:latin typeface="微软雅黑" panose="020B0503020204020204" pitchFamily="34" charset="-122"/>
                <a:ea typeface="微软雅黑" panose="020B0503020204020204" pitchFamily="34" charset="-122"/>
              </a:endParaRPr>
            </a:p>
            <a:p>
              <a:pPr>
                <a:lnSpc>
                  <a:spcPct val="150000"/>
                </a:lnSpc>
              </a:pPr>
              <a:r>
                <a:rPr lang="zh-CN" altLang="en-US" sz="1600" b="1" dirty="0">
                  <a:solidFill>
                    <a:schemeClr val="tx2">
                      <a:lumMod val="50000"/>
                    </a:schemeClr>
                  </a:solidFill>
                  <a:latin typeface="微软雅黑" panose="020B0503020204020204" pitchFamily="34" charset="-122"/>
                  <a:ea typeface="微软雅黑" panose="020B0503020204020204" pitchFamily="34" charset="-122"/>
                </a:rPr>
                <a:t>1. 创新式学习的内涵</a:t>
              </a:r>
              <a:endParaRPr lang="zh-CN" altLang="en-US" sz="1600" b="1"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创新式学习，是一种以创新为基础的学习活动，是把创新的理念融入学习过程中实现以创新为目的的一种学习方法。</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b="1" dirty="0">
                  <a:solidFill>
                    <a:schemeClr val="tx2">
                      <a:lumMod val="50000"/>
                    </a:schemeClr>
                  </a:solidFill>
                  <a:latin typeface="微软雅黑" panose="020B0503020204020204" pitchFamily="34" charset="-122"/>
                  <a:ea typeface="微软雅黑" panose="020B0503020204020204" pitchFamily="34" charset="-122"/>
                </a:rPr>
                <a:t>2. 为什么要进行创新式学习</a:t>
              </a:r>
              <a:endParaRPr lang="zh-CN" altLang="en-US" sz="1600" b="1"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（1）创新式学习法中的“新”字不可替代。</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（2）创新式学习法与创业密不可分。</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（3）创新式学习法运用的广泛性。</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b="1" dirty="0">
                  <a:solidFill>
                    <a:schemeClr val="tx2">
                      <a:lumMod val="50000"/>
                    </a:schemeClr>
                  </a:solidFill>
                  <a:latin typeface="微软雅黑" panose="020B0503020204020204" pitchFamily="34" charset="-122"/>
                  <a:ea typeface="微软雅黑" panose="020B0503020204020204" pitchFamily="34" charset="-122"/>
                </a:rPr>
                <a:t>3. 如何创新式学习“创业基础”这门课程</a:t>
              </a:r>
              <a:endParaRPr lang="zh-CN" altLang="en-US" sz="1600" b="1"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（1）改变传统的学习方法。</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（2）借鉴成功人士的经验。</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p:txBody>
        </p:sp>
      </p:grpSp>
      <p:sp>
        <p:nvSpPr>
          <p:cNvPr id="18" name="矩形 17"/>
          <p:cNvSpPr/>
          <p:nvPr/>
        </p:nvSpPr>
        <p:spPr>
          <a:xfrm>
            <a:off x="603885" y="219710"/>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二、课程的学习方法</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pic>
        <p:nvPicPr>
          <p:cNvPr id="111" name="图片 110"/>
          <p:cNvPicPr/>
          <p:nvPr/>
        </p:nvPicPr>
        <p:blipFill>
          <a:blip r:embed="rId1"/>
          <a:stretch>
            <a:fillRect/>
          </a:stretch>
        </p:blipFill>
        <p:spPr>
          <a:xfrm>
            <a:off x="7061200" y="1234440"/>
            <a:ext cx="4529455" cy="420179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par>
                                <p:cTn id="12" presetID="22" presetClass="entr" presetSubtype="8" fill="hold" nodeType="withEffect">
                                  <p:stCondLst>
                                    <p:cond delay="25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071107" y="3381984"/>
            <a:ext cx="2621280" cy="82994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2"/>
                </a:solidFill>
                <a:latin typeface="微软雅黑" panose="020B0503020204020204" pitchFamily="34" charset="-122"/>
                <a:ea typeface="微软雅黑" panose="020B0503020204020204" pitchFamily="34" charset="-122"/>
                <a:cs typeface="Calibri" panose="020F0502020204030204"/>
              </a:rPr>
              <a:t>探究实践</a:t>
            </a:r>
            <a:endParaRPr kumimoji="0" lang="zh-CN" altLang="en-US" sz="4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29"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grpSp>
        <p:nvGrpSpPr>
          <p:cNvPr id="2" name="组合 1"/>
          <p:cNvGrpSpPr/>
          <p:nvPr/>
        </p:nvGrpSpPr>
        <p:grpSpPr>
          <a:xfrm>
            <a:off x="765175" y="506095"/>
            <a:ext cx="6313805" cy="6000750"/>
            <a:chOff x="4967562" y="1892256"/>
            <a:chExt cx="7211707" cy="6000563"/>
          </a:xfrm>
        </p:grpSpPr>
        <p:sp>
          <p:nvSpPr>
            <p:cNvPr id="683" name="koppt-矩形"/>
            <p:cNvSpPr/>
            <p:nvPr/>
          </p:nvSpPr>
          <p:spPr>
            <a:xfrm>
              <a:off x="5464767" y="1892483"/>
              <a:ext cx="6016033" cy="441923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4" name="koppt-文本框"/>
            <p:cNvSpPr/>
            <p:nvPr/>
          </p:nvSpPr>
          <p:spPr>
            <a:xfrm>
              <a:off x="4967562" y="1892256"/>
              <a:ext cx="7211707" cy="6000563"/>
            </a:xfrm>
            <a:prstGeom prst="rect">
              <a:avLst/>
            </a:prstGeom>
          </p:spPr>
          <p:txBody>
            <a:bodyPr wrap="square">
              <a:spAutoFit/>
            </a:bodyPr>
            <a:lstStyle/>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材料一</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根据创业者对市场的认识不同和创业者的创新能力不同，人们多会采用下面四种创业模式。</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1. 复制型创业</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复制原有公司的经营模式，创新的成分很低。新创公司中属于复制型创业的比率很高。</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2. 模仿型创业</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这种形式的创业，对于市场虽然也无法带来新价值的创造，创新的成分也很低，但与复制型创业的不同之处在于，创业过程对于创业者而言还是具有很大的冒险成分。</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3. 安定型创业</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这种形式的创业，虽然为市场创造了新的价值，但对创业者而言，本身并没有面临太大的改变，做的也是比较熟悉的工作。</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4. 冒险型创业</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这种类型的创业，创业者本身会发生极大改变，个人前途的不确定性也很高；新企业的产品创新活动将面临很高的失败风险。</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p:txBody>
        </p:sp>
      </p:grpSp>
      <p:pic>
        <p:nvPicPr>
          <p:cNvPr id="107" name="图片 106"/>
          <p:cNvPicPr/>
          <p:nvPr/>
        </p:nvPicPr>
        <p:blipFill>
          <a:blip r:embed="rId1"/>
          <a:stretch>
            <a:fillRect/>
          </a:stretch>
        </p:blipFill>
        <p:spPr>
          <a:xfrm>
            <a:off x="7599045" y="1413510"/>
            <a:ext cx="4280535" cy="40309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a:off x="4735834"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a:off x="4367015"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a:off x="0"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组合 57"/>
          <p:cNvGrpSpPr/>
          <p:nvPr/>
        </p:nvGrpSpPr>
        <p:grpSpPr>
          <a:xfrm>
            <a:off x="1556970" y="2529000"/>
            <a:ext cx="1800000" cy="1800000"/>
            <a:chOff x="1556970" y="2664267"/>
            <a:chExt cx="1733279" cy="1733279"/>
          </a:xfrm>
          <a:solidFill>
            <a:schemeClr val="accent1"/>
          </a:solidFill>
        </p:grpSpPr>
        <p:sp>
          <p:nvSpPr>
            <p:cNvPr id="59" name="椭圆 58"/>
            <p:cNvSpPr/>
            <p:nvPr/>
          </p:nvSpPr>
          <p:spPr>
            <a:xfrm>
              <a:off x="1556970" y="2664267"/>
              <a:ext cx="1733279" cy="1733279"/>
            </a:xfrm>
            <a:prstGeom prst="ellipse">
              <a:avLst/>
            </a:prstGeom>
            <a:grp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defRPr/>
              </a:pPr>
              <a:endParaRPr kumimoji="0" lang="en-US" sz="1800" b="0" i="0" u="none" strike="noStrike" kern="1200" cap="none" spc="0" normalizeH="0" baseline="0" noProof="0">
                <a:ln>
                  <a:noFill/>
                </a:ln>
                <a:solidFill>
                  <a:srgbClr val="262626"/>
                </a:solidFill>
                <a:effectLst/>
                <a:uLnTx/>
                <a:uFillTx/>
                <a:latin typeface="Arial" panose="020B0604020202020204"/>
                <a:ea typeface="微软雅黑" panose="020B0503020204020204" pitchFamily="34" charset="-122"/>
              </a:endParaRPr>
            </a:p>
          </p:txBody>
        </p:sp>
        <p:sp>
          <p:nvSpPr>
            <p:cNvPr id="60" name="矩形 59"/>
            <p:cNvSpPr/>
            <p:nvPr/>
          </p:nvSpPr>
          <p:spPr>
            <a:xfrm>
              <a:off x="1642559" y="3262705"/>
              <a:ext cx="1562100" cy="536405"/>
            </a:xfrm>
            <a:prstGeom prst="rect">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 latinLnBrk="0" hangingPunct="1">
                <a:lnSpc>
                  <a:spcPct val="13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目录</a:t>
              </a:r>
              <a:endParaRPr kumimoji="0" lang="en-US" altLang="zh-CN"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 latinLnBrk="0" hangingPunct="1">
                <a:lnSpc>
                  <a:spcPct val="130000"/>
                </a:lnSpc>
                <a:spcBef>
                  <a:spcPts val="0"/>
                </a:spcBef>
                <a:spcAft>
                  <a:spcPts val="0"/>
                </a:spcAft>
                <a:buClrTx/>
                <a:buSzTx/>
                <a:buFontTx/>
                <a:buNone/>
                <a:defRPr/>
              </a:pPr>
              <a:r>
                <a:rPr kumimoji="0" lang="en-US" altLang="zh-CN"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CONTENTS</a:t>
              </a:r>
              <a:endParaRPr kumimoji="0" lang="en-US"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2" name="文本框 1"/>
          <p:cNvSpPr txBox="1"/>
          <p:nvPr/>
        </p:nvSpPr>
        <p:spPr>
          <a:xfrm>
            <a:off x="7303154" y="5312730"/>
            <a:ext cx="3431540"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探究实践 </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303154" y="2652715"/>
            <a:ext cx="343154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案例分析</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303154" y="4440875"/>
            <a:ext cx="3431540"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重点提示 </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7303154" y="3569020"/>
            <a:ext cx="343154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前车之鉴 </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7303154" y="1735775"/>
            <a:ext cx="343154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身边案例</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2" presetClass="entr" presetSubtype="8" fill="hold" nodeType="with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additive="base">
                                        <p:cTn id="17" dur="1000" fill="hold"/>
                                        <p:tgtEl>
                                          <p:spTgt spid="58"/>
                                        </p:tgtEl>
                                        <p:attrNameLst>
                                          <p:attrName>ppt_x</p:attrName>
                                        </p:attrNameLst>
                                      </p:cBhvr>
                                      <p:tavLst>
                                        <p:tav tm="0">
                                          <p:val>
                                            <p:strVal val="0-#ppt_w/2"/>
                                          </p:val>
                                        </p:tav>
                                        <p:tav tm="100000">
                                          <p:val>
                                            <p:strVal val="#ppt_x"/>
                                          </p:val>
                                        </p:tav>
                                      </p:tavLst>
                                    </p:anim>
                                    <p:anim calcmode="lin" valueType="num">
                                      <p:cBhvr additive="base">
                                        <p:cTn id="18" dur="10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grpSp>
        <p:nvGrpSpPr>
          <p:cNvPr id="2" name="组合 1"/>
          <p:cNvGrpSpPr/>
          <p:nvPr/>
        </p:nvGrpSpPr>
        <p:grpSpPr>
          <a:xfrm>
            <a:off x="381635" y="727075"/>
            <a:ext cx="6313805" cy="4892675"/>
            <a:chOff x="4967562" y="1892256"/>
            <a:chExt cx="7211707" cy="4892523"/>
          </a:xfrm>
        </p:grpSpPr>
        <p:sp>
          <p:nvSpPr>
            <p:cNvPr id="683" name="koppt-矩形"/>
            <p:cNvSpPr/>
            <p:nvPr/>
          </p:nvSpPr>
          <p:spPr>
            <a:xfrm>
              <a:off x="5464767" y="1892483"/>
              <a:ext cx="6016033" cy="441923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4" name="koppt-文本框"/>
            <p:cNvSpPr/>
            <p:nvPr/>
          </p:nvSpPr>
          <p:spPr>
            <a:xfrm>
              <a:off x="4967562" y="1892256"/>
              <a:ext cx="7211707" cy="4892523"/>
            </a:xfrm>
            <a:prstGeom prst="rect">
              <a:avLst/>
            </a:prstGeom>
          </p:spPr>
          <p:txBody>
            <a:bodyPr wrap="square">
              <a:spAutoFit/>
            </a:bodyPr>
            <a:lstStyle/>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材料二</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超级课堂的联合创始人杨明平是典型的大学生创业者，并且是一位连续创业者。杨明平毕业于中欧国际工商学院。</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2005 年，大三的他接手了学校旁边的一家川菜馆，将之发展成为拥有 400 多平方米场地、一年 200 多万营业额规模的火锅店，大学的创业经历为他赢得了第一桶金。而后杨明平决定朝着更大的方向发展，进入在线教育领域，创建超级课堂。超级课堂成立于2010 年 10 月，由杨明平创立的超级课堂将线下教育搬到线上，专注为中小学学生提供好莱坞大片式的网络互动学习课程。</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讨论</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（1）谈谈你对材料一中提到的四种创业模式的认识，并对比这四种模式的优势和劣势。</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（2）杨明平采用了材料一中提到的哪种创业模式？</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p:txBody>
        </p:sp>
      </p:grpSp>
      <p:pic>
        <p:nvPicPr>
          <p:cNvPr id="108" name="图片 107"/>
          <p:cNvPicPr/>
          <p:nvPr/>
        </p:nvPicPr>
        <p:blipFill>
          <a:blip r:embed="rId1"/>
          <a:stretch>
            <a:fillRect/>
          </a:stretch>
        </p:blipFill>
        <p:spPr>
          <a:xfrm>
            <a:off x="6816090" y="1141730"/>
            <a:ext cx="4963160" cy="40640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nvSpPr>
        <p:spPr>
          <a:xfrm>
            <a:off x="6500618" y="0"/>
            <a:ext cx="1500450" cy="5503389"/>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13" name="任意多边形: 形状 12"/>
          <p:cNvSpPr/>
          <p:nvPr/>
        </p:nvSpPr>
        <p:spPr>
          <a:xfrm>
            <a:off x="6778018"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49625"/>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dirty="0"/>
          </a:p>
        </p:txBody>
      </p:sp>
      <p:sp>
        <p:nvSpPr>
          <p:cNvPr id="14" name="任意多边形: 形状 13"/>
          <p:cNvSpPr/>
          <p:nvPr/>
        </p:nvSpPr>
        <p:spPr>
          <a:xfrm>
            <a:off x="6095996"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15" name="任意多边形: 形状 14"/>
          <p:cNvSpPr/>
          <p:nvPr/>
        </p:nvSpPr>
        <p:spPr>
          <a:xfrm>
            <a:off x="7159828" y="1"/>
            <a:ext cx="5032172" cy="6895522"/>
          </a:xfrm>
          <a:custGeom>
            <a:avLst/>
            <a:gdLst>
              <a:gd name="connsiteX0" fmla="*/ 1386917 w 5442507"/>
              <a:gd name="connsiteY0" fmla="*/ 0 h 6860019"/>
              <a:gd name="connsiteX1" fmla="*/ 5442507 w 5442507"/>
              <a:gd name="connsiteY1" fmla="*/ 0 h 6860019"/>
              <a:gd name="connsiteX2" fmla="*/ 5442507 w 5442507"/>
              <a:gd name="connsiteY2" fmla="*/ 6860019 h 6860019"/>
              <a:gd name="connsiteX3" fmla="*/ 1386917 w 5442507"/>
              <a:gd name="connsiteY3" fmla="*/ 6860019 h 6860019"/>
              <a:gd name="connsiteX4" fmla="*/ 0 w 5442507"/>
              <a:gd name="connsiteY4" fmla="*/ 3430010 h 6860019"/>
              <a:gd name="connsiteX5" fmla="*/ 1386917 w 5442507"/>
              <a:gd name="connsiteY5" fmla="*/ 0 h 686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2507" h="6860019">
                <a:moveTo>
                  <a:pt x="1386917" y="0"/>
                </a:moveTo>
                <a:lnTo>
                  <a:pt x="5442507" y="0"/>
                </a:lnTo>
                <a:lnTo>
                  <a:pt x="5442507" y="6860019"/>
                </a:lnTo>
                <a:lnTo>
                  <a:pt x="1386917" y="6860019"/>
                </a:lnTo>
                <a:cubicBezTo>
                  <a:pt x="529415" y="5980147"/>
                  <a:pt x="0" y="4764730"/>
                  <a:pt x="0" y="3430010"/>
                </a:cubicBezTo>
                <a:cubicBezTo>
                  <a:pt x="0" y="2095288"/>
                  <a:pt x="529415" y="872416"/>
                  <a:pt x="1386917" y="0"/>
                </a:cubicBezTo>
                <a:close/>
              </a:path>
            </a:pathLst>
          </a:custGeom>
          <a:blipFill>
            <a:blip r:embed="rId1"/>
            <a:stretch>
              <a:fillRect l="-867" r="-88201"/>
            </a:stretch>
          </a:blipFill>
          <a:ln w="73689" cap="flat">
            <a:noFill/>
            <a:prstDash val="solid"/>
            <a:miter/>
          </a:ln>
        </p:spPr>
        <p:txBody>
          <a:bodyPr rtlCol="0" anchor="ctr"/>
          <a:lstStyle/>
          <a:p>
            <a:endParaRPr lang="zh-CN" altLang="en-US"/>
          </a:p>
        </p:txBody>
      </p:sp>
      <p:sp>
        <p:nvSpPr>
          <p:cNvPr id="16" name="标题 3"/>
          <p:cNvSpPr txBox="1"/>
          <p:nvPr/>
        </p:nvSpPr>
        <p:spPr>
          <a:xfrm>
            <a:off x="1301115" y="2508250"/>
            <a:ext cx="3255645" cy="12731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defRPr sz="2400">
                <a:solidFill>
                  <a:srgbClr val="D87830"/>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zh-CN" altLang="en-US" sz="4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rPr>
              <a:t>感谢观看</a:t>
            </a:r>
            <a:endParaRPr lang="zh-CN" altLang="en-US" sz="4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endParaRPr>
          </a:p>
        </p:txBody>
      </p:sp>
      <p:sp>
        <p:nvSpPr>
          <p:cNvPr id="9" name="任意多边形: 形状 8"/>
          <p:cNvSpPr/>
          <p:nvPr/>
        </p:nvSpPr>
        <p:spPr>
          <a:xfrm flipH="1" flipV="1">
            <a:off x="-1" y="4610911"/>
            <a:ext cx="519403" cy="2247089"/>
          </a:xfrm>
          <a:custGeom>
            <a:avLst/>
            <a:gdLst>
              <a:gd name="connsiteX0" fmla="*/ 583227 w 1146628"/>
              <a:gd name="connsiteY0" fmla="*/ 0 h 3735957"/>
              <a:gd name="connsiteX1" fmla="*/ 375789 w 1146628"/>
              <a:gd name="connsiteY1" fmla="*/ 0 h 3735957"/>
              <a:gd name="connsiteX2" fmla="*/ 269208 w 1146628"/>
              <a:gd name="connsiteY2" fmla="*/ 207150 h 3735957"/>
              <a:gd name="connsiteX3" fmla="*/ 0 w 1146628"/>
              <a:gd name="connsiteY3" fmla="*/ 1439061 h 3735957"/>
              <a:gd name="connsiteX4" fmla="*/ 254148 w 1146628"/>
              <a:gd name="connsiteY4" fmla="*/ 2627819 h 3735957"/>
              <a:gd name="connsiteX5" fmla="*/ 81983 w 1146628"/>
              <a:gd name="connsiteY5" fmla="*/ 1644019 h 3735957"/>
              <a:gd name="connsiteX6" fmla="*/ 571385 w 1146628"/>
              <a:gd name="connsiteY6" fmla="*/ 16139 h 3735957"/>
              <a:gd name="connsiteX7" fmla="*/ 1146628 w 1146628"/>
              <a:gd name="connsiteY7" fmla="*/ 0 h 3735957"/>
              <a:gd name="connsiteX8" fmla="*/ 860876 w 1146628"/>
              <a:gd name="connsiteY8" fmla="*/ 0 h 3735957"/>
              <a:gd name="connsiteX9" fmla="*/ 823196 w 1146628"/>
              <a:gd name="connsiteY9" fmla="*/ 50920 h 3735957"/>
              <a:gd name="connsiteX10" fmla="*/ 322613 w 1146628"/>
              <a:gd name="connsiteY10" fmla="*/ 1695570 h 3735957"/>
              <a:gd name="connsiteX11" fmla="*/ 966397 w 1146628"/>
              <a:gd name="connsiteY11" fmla="*/ 3532464 h 3735957"/>
              <a:gd name="connsiteX12" fmla="*/ 1146628 w 1146628"/>
              <a:gd name="connsiteY12" fmla="*/ 3735957 h 373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6628" h="3735957">
                <a:moveTo>
                  <a:pt x="583227" y="0"/>
                </a:moveTo>
                <a:lnTo>
                  <a:pt x="375789" y="0"/>
                </a:lnTo>
                <a:lnTo>
                  <a:pt x="269208" y="207150"/>
                </a:lnTo>
                <a:cubicBezTo>
                  <a:pt x="96074" y="581760"/>
                  <a:pt x="0" y="998401"/>
                  <a:pt x="0" y="1439061"/>
                </a:cubicBezTo>
                <a:cubicBezTo>
                  <a:pt x="0" y="1861276"/>
                  <a:pt x="90182" y="2262994"/>
                  <a:pt x="254148" y="2627819"/>
                </a:cubicBezTo>
                <a:cubicBezTo>
                  <a:pt x="143471" y="2320382"/>
                  <a:pt x="81983" y="1988349"/>
                  <a:pt x="81983" y="1644019"/>
                </a:cubicBezTo>
                <a:cubicBezTo>
                  <a:pt x="81983" y="1041442"/>
                  <a:pt x="261834" y="482675"/>
                  <a:pt x="571385" y="16139"/>
                </a:cubicBezTo>
                <a:close/>
                <a:moveTo>
                  <a:pt x="1146628" y="0"/>
                </a:moveTo>
                <a:lnTo>
                  <a:pt x="860876" y="0"/>
                </a:lnTo>
                <a:lnTo>
                  <a:pt x="823196" y="50920"/>
                </a:lnTo>
                <a:cubicBezTo>
                  <a:pt x="507409" y="517584"/>
                  <a:pt x="322613" y="1087056"/>
                  <a:pt x="322613" y="1695570"/>
                </a:cubicBezTo>
                <a:cubicBezTo>
                  <a:pt x="322613" y="2391014"/>
                  <a:pt x="563979" y="3032067"/>
                  <a:pt x="966397" y="3532464"/>
                </a:cubicBezTo>
                <a:lnTo>
                  <a:pt x="1146628" y="3735957"/>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1000"/>
                                        <p:tgtEl>
                                          <p:spTgt spid="1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1000"/>
                                        <p:tgtEl>
                                          <p:spTgt spid="1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1000"/>
                                        <p:tgtEl>
                                          <p:spTgt spid="14"/>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1000"/>
                                        <p:tgtEl>
                                          <p:spTgt spid="9"/>
                                        </p:tgtEl>
                                      </p:cBhvr>
                                    </p:animEffect>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6"/>
                                        </p:tgtEl>
                                        <p:attrNameLst>
                                          <p:attrName>ppt_y</p:attrName>
                                        </p:attrNameLst>
                                      </p:cBhvr>
                                      <p:tavLst>
                                        <p:tav tm="0">
                                          <p:val>
                                            <p:strVal val="#ppt_y"/>
                                          </p:val>
                                        </p:tav>
                                        <p:tav tm="100000">
                                          <p:val>
                                            <p:strVal val="#ppt_y"/>
                                          </p:val>
                                        </p:tav>
                                      </p:tavLst>
                                    </p:anim>
                                    <p:anim calcmode="lin" valueType="num">
                                      <p:cBhvr>
                                        <p:cTn id="2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167627" y="3161004"/>
            <a:ext cx="2621280" cy="829945"/>
          </a:xfrm>
          <a:prstGeom prst="rect">
            <a:avLst/>
          </a:prstGeom>
          <a:noFill/>
          <a:ln w="76200">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4800" dirty="0">
                <a:solidFill>
                  <a:srgbClr val="303030"/>
                </a:solidFill>
                <a:latin typeface="Arial" panose="020B0604020202020204"/>
                <a:ea typeface="微软雅黑" panose="020B0503020204020204" pitchFamily="34" charset="-122"/>
                <a:cs typeface="+mn-ea"/>
                <a:sym typeface="+mn-lt"/>
              </a:rPr>
              <a:t>身边案例</a:t>
            </a:r>
            <a:endParaRPr kumimoji="0" lang="zh-CN" altLang="en-US" sz="4800" b="1" i="0" u="none" strike="noStrike" kern="1200" cap="none" spc="0" normalizeH="0" baseline="0" noProof="0" dirty="0">
              <a:ln>
                <a:noFill/>
              </a:ln>
              <a:solidFill>
                <a:srgbClr val="303030"/>
              </a:solidFill>
              <a:effectLst/>
              <a:uLnTx/>
              <a:uFillTx/>
              <a:latin typeface="Arial" panose="020B0604020202020204"/>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3" name="文本框 2"/>
          <p:cNvSpPr txBox="1"/>
          <p:nvPr/>
        </p:nvSpPr>
        <p:spPr>
          <a:xfrm>
            <a:off x="694690" y="474980"/>
            <a:ext cx="8594090" cy="5908040"/>
          </a:xfrm>
          <a:prstGeom prst="rect">
            <a:avLst/>
          </a:prstGeom>
          <a:noFill/>
        </p:spPr>
        <p:txBody>
          <a:bodyPr wrap="square" rtlCol="0">
            <a:spAutoFit/>
          </a:bodyPr>
          <a:p>
            <a:pPr indent="0" algn="ctr" fontAlgn="auto">
              <a:lnSpc>
                <a:spcPct val="150000"/>
              </a:lnSpc>
            </a:pPr>
            <a:r>
              <a:rPr lang="zh-CN" altLang="en-US">
                <a:solidFill>
                  <a:schemeClr val="accent1"/>
                </a:solidFill>
              </a:rPr>
              <a:t>感恩感谢　用心用情——夏道宁</a:t>
            </a:r>
            <a:endParaRPr lang="zh-CN" altLang="en-US">
              <a:solidFill>
                <a:schemeClr val="accent1"/>
              </a:solidFill>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t>夏道宁，江西鄱阳人，亿方集团董事长、国家高级人力资源管理师、第五届中国互联网大学生创新创业大赛全国总决赛专家评委、中国金融投资协会副会长、广东省创新企业孵化器研究院院长、广东省人才开发研究会副会长、中国商业联合会十大策划师、 2018 中国经济十大创新人物、全国优秀诚信企业家、中山大学新华学院客座教授、江西环境工程职业学院创新创业学院名誉院长、华南理工大学广州学院教学指导委员会委员。</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solidFill>
                  <a:schemeClr val="accent1"/>
                </a:solidFill>
              </a:rPr>
              <a:t>艰苦的求学之路</a:t>
            </a:r>
            <a:endParaRPr lang="zh-CN" altLang="en-US">
              <a:solidFill>
                <a:schemeClr val="accent1"/>
              </a:solidFill>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t>夏道宁，1998 年考入江西环境工程职业学院，时逢江西鄱阳发生特大洪涝灾害，夏家的农田损失惨重，当时的生活只能是勉强度日。报名的学费 3200 元，也是父母向亲戚家借的，但考虑到家庭困境，他只拿了 1000 元到学校，另外 2200 元让父母留作家用，不够的学费他说他自己想办法。正由于贫困的生活，在学校的第一个学期里，他省吃俭用，并利用课余时间在外半工半读，和同学们合作做点零活，以换取学费和生活费用。</a:t>
            </a:r>
            <a:endParaRPr lang="zh-CN" altLang="en-US"/>
          </a:p>
        </p:txBody>
      </p:sp>
      <p:pic>
        <p:nvPicPr>
          <p:cNvPr id="4" name="图片 3"/>
          <p:cNvPicPr/>
          <p:nvPr/>
        </p:nvPicPr>
        <p:blipFill>
          <a:blip r:embed="rId1"/>
          <a:stretch>
            <a:fillRect/>
          </a:stretch>
        </p:blipFill>
        <p:spPr>
          <a:xfrm>
            <a:off x="9408160" y="1323340"/>
            <a:ext cx="2596515" cy="455358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3" name="文本框 2"/>
          <p:cNvSpPr txBox="1"/>
          <p:nvPr/>
        </p:nvSpPr>
        <p:spPr>
          <a:xfrm>
            <a:off x="694690" y="474980"/>
            <a:ext cx="7485380" cy="5492750"/>
          </a:xfrm>
          <a:prstGeom prst="rect">
            <a:avLst/>
          </a:prstGeom>
          <a:noFill/>
        </p:spPr>
        <p:txBody>
          <a:bodyPr wrap="square" rtlCol="0">
            <a:spAutoFit/>
          </a:bodyPr>
          <a:p>
            <a:pPr indent="0" algn="ctr" fontAlgn="auto">
              <a:lnSpc>
                <a:spcPct val="150000"/>
              </a:lnSpc>
            </a:pPr>
            <a:r>
              <a:rPr lang="zh-CN" altLang="en-US">
                <a:solidFill>
                  <a:schemeClr val="accent1"/>
                </a:solidFill>
              </a:rPr>
              <a:t>感恩感谢　用心用情——夏道宁</a:t>
            </a:r>
            <a:endParaRPr lang="zh-CN" altLang="en-US">
              <a:solidFill>
                <a:schemeClr val="accent1"/>
              </a:solidFill>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t>读大学后的第一个春节，他得知一件让他心痛的事情：父亲因为劳累过度，患上了脑中风，瘫痪在床。但家里怕影响他学业，一直没有告诉他，直到他这次回家见到躺在病床上憔悴的父亲，看到欠下的 6 万多元债务单，他心如刀割，恨自己为何不能挣到钱，不能替父母分忧。</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春节时，他抱着试一试的心态，给当时的省委书记舒惠国写了一封信，反映家中状况，希望政府能帮助他。没有想到，省委办公厅当时就发了信函到学校，让学校酌情考虑学费问题。本想放弃学业早日出去挣钱维持家用的他听说学校减免学费一事，便决定继续学习。</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此后的一年，他没有向家里要一分钱。他拼命学习和工作，除了挣到自己的生活、学习费用外，每月还给家里寄上几百元的生活补贴。除了业余打工外，他还积极参加学校的各项活动，逐渐提高了自身的社交、演讲、朗诵等综合能力，为以后的事业发展打下了坚实的基础。</a:t>
            </a:r>
            <a:endParaRPr lang="zh-CN" altLang="en-US"/>
          </a:p>
        </p:txBody>
      </p:sp>
      <p:pic>
        <p:nvPicPr>
          <p:cNvPr id="101" name="图片 100"/>
          <p:cNvPicPr/>
          <p:nvPr/>
        </p:nvPicPr>
        <p:blipFill>
          <a:blip r:embed="rId1"/>
          <a:stretch>
            <a:fillRect/>
          </a:stretch>
        </p:blipFill>
        <p:spPr>
          <a:xfrm>
            <a:off x="8303260" y="1356995"/>
            <a:ext cx="3888740" cy="372935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3" name="文本框 2"/>
          <p:cNvSpPr txBox="1"/>
          <p:nvPr/>
        </p:nvSpPr>
        <p:spPr>
          <a:xfrm>
            <a:off x="1230630" y="546100"/>
            <a:ext cx="9730740" cy="5492750"/>
          </a:xfrm>
          <a:prstGeom prst="rect">
            <a:avLst/>
          </a:prstGeom>
          <a:noFill/>
        </p:spPr>
        <p:txBody>
          <a:bodyPr wrap="square" rtlCol="0">
            <a:spAutoFit/>
          </a:bodyPr>
          <a:p>
            <a:pPr indent="0" algn="ctr" fontAlgn="auto">
              <a:lnSpc>
                <a:spcPct val="150000"/>
              </a:lnSpc>
            </a:pPr>
            <a:r>
              <a:rPr lang="zh-CN" altLang="en-US">
                <a:solidFill>
                  <a:schemeClr val="accent1"/>
                </a:solidFill>
              </a:rPr>
              <a:t>感恩感谢　用心用情——夏道宁</a:t>
            </a:r>
            <a:endParaRPr lang="zh-CN" altLang="en-US">
              <a:solidFill>
                <a:schemeClr val="accent1"/>
              </a:solidFill>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solidFill>
                  <a:schemeClr val="accent1"/>
                </a:solidFill>
              </a:rPr>
              <a:t>艰辛的初创历程</a:t>
            </a:r>
            <a:endParaRPr lang="zh-CN" altLang="en-US">
              <a:solidFill>
                <a:schemeClr val="accent1"/>
              </a:solidFill>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t>2000 年 1 月，还有半年就毕业的他，向学校提出了提前实习的申请，只身前往上海一家公司实习。但到那里才发现这家公司不发工资不包吃，只包住（8 个人合住的一小间地下室），做的是手表销售业务。由于销售水平不高，市场竞争激烈，一天有时连两块手表都卖不出去，而且一块手表公司只发 6 元钱的提成，算下来一天有时都赚不到 10元钱。由于生活条件艰苦，一天只吃两顿饭，他面黄肌瘦，体重都不到 100 斤了。尽管如此，他对前途渴望的信念更加坚定了，遇到苦与累的时候，都咬咬牙，继续坚持着。3 个月后，他的销售水平与能力得到了很大的提高，他也返回了学校。</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2000 年 6 月毕业后，由于还欠学校部分学费，他连毕业证都没有领，就和班上的几位同学开始了毕业后的第一次合作创业——手表销售。他们先后跑了江西、湖南、广西等地的多个城市，销售收入勉强维持了自己创业的开支。到 2000 年 8 月，团队的其他同学由于各自的安排，相继接过其他公司抛出的橄榄枝，只剩下他和妹妹继续坚持，一种孤独与落寞感袭入心头。</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3" name="文本框 2"/>
          <p:cNvSpPr txBox="1"/>
          <p:nvPr/>
        </p:nvSpPr>
        <p:spPr>
          <a:xfrm>
            <a:off x="1230630" y="546100"/>
            <a:ext cx="9730740" cy="5077460"/>
          </a:xfrm>
          <a:prstGeom prst="rect">
            <a:avLst/>
          </a:prstGeom>
          <a:noFill/>
        </p:spPr>
        <p:txBody>
          <a:bodyPr wrap="square" rtlCol="0">
            <a:spAutoFit/>
          </a:bodyPr>
          <a:p>
            <a:pPr indent="0" algn="ctr" fontAlgn="auto">
              <a:lnSpc>
                <a:spcPct val="150000"/>
              </a:lnSpc>
            </a:pPr>
            <a:r>
              <a:rPr lang="zh-CN" altLang="en-US">
                <a:solidFill>
                  <a:schemeClr val="accent1"/>
                </a:solidFill>
              </a:rPr>
              <a:t>感恩感谢　用心用情——夏道宁</a:t>
            </a:r>
            <a:endParaRPr lang="zh-CN" altLang="en-US">
              <a:solidFill>
                <a:schemeClr val="accent1"/>
              </a:solidFill>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t>从 2000 年 9 月开始，他带着 20 岁的妹妹和 16 岁的表妹继续坚持他的创业路，走遍江西、湖北、安徽、河南、陕西、湖南、广西的 30 多个城市从事手表销售工作，不到半年，共销售了 2000 多块手表，利润也有了很大的提升，其中一天最高峰时能赚到 2000 多元。想起家里欠下的债务，他心情尤为沉重，渴望早日还清债务，为父亲治病。让父母安心的心态让他坚定了创业信心，潜心于自己的销售工作上，憧憬着 2001 年有更大的发展。</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2001 年春节，父亲病情加重，最终演变为脑癌，正月十一离开了人世。由于父亲过世，他的心态始终没有调整好。2001 年上半年，他辗转到了杭州，销售工作未有突破。当年 7 月，他村里一个叫王祥的女孩（这个女孩后来成为他的妻子），邀请他到深圳，并鼓励他在那里再图发展。这样，他开始了新的创业路程！当年 8 月，他在中国人寿深圳分公司谋求了第二份工作，由于没有任何社会背景与人际关系，加上保险业难度较大，直到 2003 年，他们都处于维持温饱的状态当中。但他们没有放弃，始终坚持着。</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3" name="文本框 2"/>
          <p:cNvSpPr txBox="1"/>
          <p:nvPr/>
        </p:nvSpPr>
        <p:spPr>
          <a:xfrm>
            <a:off x="549275" y="175895"/>
            <a:ext cx="8662670" cy="6323965"/>
          </a:xfrm>
          <a:prstGeom prst="rect">
            <a:avLst/>
          </a:prstGeom>
          <a:noFill/>
        </p:spPr>
        <p:txBody>
          <a:bodyPr wrap="square" rtlCol="0">
            <a:spAutoFit/>
          </a:bodyPr>
          <a:p>
            <a:pPr indent="0" algn="ctr" fontAlgn="auto">
              <a:lnSpc>
                <a:spcPct val="150000"/>
              </a:lnSpc>
            </a:pPr>
            <a:r>
              <a:rPr lang="zh-CN" altLang="en-US">
                <a:solidFill>
                  <a:schemeClr val="accent1"/>
                </a:solidFill>
              </a:rPr>
              <a:t>感恩感谢　用心用情——夏道宁</a:t>
            </a:r>
            <a:endParaRPr lang="zh-CN" altLang="en-US">
              <a:solidFill>
                <a:schemeClr val="accent1"/>
              </a:solidFill>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solidFill>
                  <a:schemeClr val="accent1"/>
                </a:solidFill>
              </a:rPr>
              <a:t>坚实的创业成果</a:t>
            </a:r>
            <a:endParaRPr lang="zh-CN" altLang="en-US">
              <a:solidFill>
                <a:schemeClr val="accent1"/>
              </a:solidFill>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t>或许是上天的眷顾，2004 年，他们连续创造了销售奇迹，收入大幅提高，在深圳购买了他们的第一套住房。由于演讲与业务能力突出，他还做起了公司的培训讲师，这与他在学校学习期间经常参加演讲、辩论有着直接的关系，他个人年收入已突破 10 万元。</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2005 年，他们遇到了事业上的第一个恩人李董，一个从保安做起只有初中学历的民营企业家，做房地产很成功。妻子一次下班后回到家中，鼓励他从保险公司转行做房地产，当时他对房地产行业并不了解，认为这个行业并没有现在的工作好。经过妻子的不断游说和鼓励，他终于做出了决定。</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2005 年 9 月，他首先进入房地产的中介行业，开始了他第二份创业。在 9—10 月的30 多天里，每天只睡五六个小时，天刚亮就起床，踩着单车四处找空置的厂房。中午炙热的太阳，多次让他差点中暑，但他始终坚持着，晚上回来后，继续训练技巧，每天都到零点以后才睡觉。公司离家还有一个多小时的路程，为了节省时间与费用，就在公司附近租了厨房改造的民房住下了，因为是创业，所以一切从简。</a:t>
            </a:r>
            <a:endParaRPr lang="zh-CN" altLang="en-US"/>
          </a:p>
        </p:txBody>
      </p:sp>
      <p:pic>
        <p:nvPicPr>
          <p:cNvPr id="102" name="图片 101"/>
          <p:cNvPicPr/>
          <p:nvPr/>
        </p:nvPicPr>
        <p:blipFill>
          <a:blip r:embed="rId1"/>
          <a:stretch>
            <a:fillRect/>
          </a:stretch>
        </p:blipFill>
        <p:spPr>
          <a:xfrm>
            <a:off x="9389745" y="1456690"/>
            <a:ext cx="2591435" cy="408368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tags/tag1.xml><?xml version="1.0" encoding="utf-8"?>
<p:tagLst xmlns:p="http://schemas.openxmlformats.org/presentationml/2006/main">
  <p:tag name="KSO_WM_UNIT_PLACING_PICTURE_USER_VIEWPORT" val="{&quot;height&quot;:7920,&quot;width&quot;:7320}"/>
</p:tagLst>
</file>

<file path=ppt/tags/tag10.xml><?xml version="1.0" encoding="utf-8"?>
<p:tagLst xmlns:p="http://schemas.openxmlformats.org/presentationml/2006/main">
  <p:tag name="KSO_WM_UNIT_HIGHLIGHT" val="0"/>
  <p:tag name="KSO_WM_UNIT_COMPATIBLE" val="0"/>
  <p:tag name="KSO_WM_DIAGRAM_GROUP_CODE" val="q1-1"/>
  <p:tag name="KSO_WM_UNIT_ID" val="diagram20187689_2*q_h_i*1_2_3"/>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2_3"/>
  <p:tag name="KSO_WM_UNIT_FILL_FORE_SCHEMECOLOR_INDEX" val="14"/>
  <p:tag name="KSO_WM_UNIT_FILL_TYPE" val="1"/>
  <p:tag name="KSO_WM_UNIT_TEXT_FILL_FORE_SCHEMECOLOR_INDEX" val="13"/>
  <p:tag name="KSO_WM_UNIT_TEXT_FILL_TYPE" val="1"/>
</p:tagLst>
</file>

<file path=ppt/tags/tag11.xml><?xml version="1.0" encoding="utf-8"?>
<p:tagLst xmlns:p="http://schemas.openxmlformats.org/presentationml/2006/main">
  <p:tag name="KSO_WM_UNIT_HIGHLIGHT" val="0"/>
  <p:tag name="KSO_WM_UNIT_COMPATIBLE" val="0"/>
  <p:tag name="KSO_WM_DIAGRAM_GROUP_CODE" val="q1-1"/>
  <p:tag name="KSO_WM_UNIT_ID" val="diagram20187689_2*q_h_i*1_3_2"/>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3_2"/>
  <p:tag name="KSO_WM_UNIT_FILL_FORE_SCHEMECOLOR_INDEX" val="7"/>
  <p:tag name="KSO_WM_UNIT_FILL_TYPE" val="1"/>
  <p:tag name="KSO_WM_UNIT_LINE_FORE_SCHEMECOLOR_INDEX" val="14"/>
  <p:tag name="KSO_WM_UNIT_LINE_FILL_TYPE" val="2"/>
  <p:tag name="KSO_WM_UNIT_TEXT_FILL_FORE_SCHEMECOLOR_INDEX" val="1"/>
  <p:tag name="KSO_WM_UNIT_TEXT_FILL_TYPE" val="1"/>
</p:tagLst>
</file>

<file path=ppt/tags/tag12.xml><?xml version="1.0" encoding="utf-8"?>
<p:tagLst xmlns:p="http://schemas.openxmlformats.org/presentationml/2006/main">
  <p:tag name="KSO_WM_UNIT_HIGHLIGHT" val="0"/>
  <p:tag name="KSO_WM_UNIT_COMPATIBLE" val="0"/>
  <p:tag name="KSO_WM_DIAGRAM_GROUP_CODE" val="q1-1"/>
  <p:tag name="KSO_WM_UNIT_ID" val="diagram20187689_2*q_h_i*1_3_3"/>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3_3"/>
  <p:tag name="KSO_WM_UNIT_FILL_FORE_SCHEMECOLOR_INDEX" val="14"/>
  <p:tag name="KSO_WM_UNIT_FILL_TYPE" val="1"/>
  <p:tag name="KSO_WM_UNIT_TEXT_FILL_FORE_SCHEMECOLOR_INDEX" val="13"/>
  <p:tag name="KSO_WM_UNIT_TEXT_FILL_TYPE" val="1"/>
</p:tagLst>
</file>

<file path=ppt/tags/tag13.xml><?xml version="1.0" encoding="utf-8"?>
<p:tagLst xmlns:p="http://schemas.openxmlformats.org/presentationml/2006/main">
  <p:tag name="KSO_WM_UNIT_HIGHLIGHT" val="0"/>
  <p:tag name="KSO_WM_UNIT_COMPATIBLE" val="0"/>
  <p:tag name="KSO_WM_DIAGRAM_GROUP_CODE" val="q1-1"/>
  <p:tag name="KSO_WM_UNIT_ID" val="diagram20187689_2*q_h_i*1_4_2"/>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4_2"/>
  <p:tag name="KSO_WM_UNIT_FILL_FORE_SCHEMECOLOR_INDEX" val="8"/>
  <p:tag name="KSO_WM_UNIT_FILL_TYPE" val="1"/>
  <p:tag name="KSO_WM_UNIT_LINE_FORE_SCHEMECOLOR_INDEX" val="14"/>
  <p:tag name="KSO_WM_UNIT_LINE_FILL_TYPE" val="2"/>
  <p:tag name="KSO_WM_UNIT_TEXT_FILL_FORE_SCHEMECOLOR_INDEX" val="1"/>
  <p:tag name="KSO_WM_UNIT_TEXT_FILL_TYPE" val="1"/>
</p:tagLst>
</file>

<file path=ppt/tags/tag14.xml><?xml version="1.0" encoding="utf-8"?>
<p:tagLst xmlns:p="http://schemas.openxmlformats.org/presentationml/2006/main">
  <p:tag name="KSO_WM_UNIT_HIGHLIGHT" val="0"/>
  <p:tag name="KSO_WM_UNIT_COMPATIBLE" val="0"/>
  <p:tag name="KSO_WM_DIAGRAM_GROUP_CODE" val="q1-1"/>
  <p:tag name="KSO_WM_UNIT_ID" val="diagram20187689_2*q_h_i*1_4_3"/>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4_3"/>
  <p:tag name="KSO_WM_UNIT_FILL_FORE_SCHEMECOLOR_INDEX" val="14"/>
  <p:tag name="KSO_WM_UNIT_FILL_TYPE" val="1"/>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DIAGRAM_GROUP_CODE" val="q1-1"/>
  <p:tag name="KSO_WM_UNIT_ID" val="diagram20187689_2*q_h_i*1_5_2"/>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5_2"/>
  <p:tag name="KSO_WM_UNIT_FILL_FORE_SCHEMECOLOR_INDEX" val="9"/>
  <p:tag name="KSO_WM_UNIT_FILL_TYPE" val="1"/>
  <p:tag name="KSO_WM_UNIT_LINE_FORE_SCHEMECOLOR_INDEX" val="14"/>
  <p:tag name="KSO_WM_UNIT_LINE_FILL_TYPE" val="2"/>
  <p:tag name="KSO_WM_UNIT_TEXT_FILL_FORE_SCHEMECOLOR_INDEX" val="1"/>
  <p:tag name="KSO_WM_UNIT_TEXT_FILL_TYPE" val="1"/>
</p:tagLst>
</file>

<file path=ppt/tags/tag16.xml><?xml version="1.0" encoding="utf-8"?>
<p:tagLst xmlns:p="http://schemas.openxmlformats.org/presentationml/2006/main">
  <p:tag name="KSO_WM_UNIT_VALUE" val="63"/>
  <p:tag name="KSO_WM_UNIT_HIGHLIGHT" val="0"/>
  <p:tag name="KSO_WM_UNIT_COMPATIBLE" val="0"/>
  <p:tag name="KSO_WM_DIAGRAM_GROUP_CODE" val="q1-1"/>
  <p:tag name="KSO_WM_UNIT_TYPE" val="q_h_f"/>
  <p:tag name="KSO_WM_UNIT_INDEX" val="1_1_1"/>
  <p:tag name="KSO_WM_UNIT_ID" val="diagram20187689_2*q_h_f*1_1_1"/>
  <p:tag name="KSO_WM_TEMPLATE_CATEGORY" val="diagram"/>
  <p:tag name="KSO_WM_TEMPLATE_INDEX" val="20187689"/>
  <p:tag name="KSO_WM_UNIT_LAYERLEVEL" val="1_1_1"/>
  <p:tag name="KSO_WM_TAG_VERSION" val="1.0"/>
  <p:tag name="KSO_WM_BEAUTIFY_FLAG" val="#wm#"/>
  <p:tag name="KSO_WM_UNIT_PRESET_TEXT" val="单击此处添加文本具体内容，简明扼要的阐述您的观点。"/>
  <p:tag name="KSO_WM_UNIT_DIAGRAM_ISNUMVISUAL" val="0"/>
  <p:tag name="KSO_WM_UNIT_DIAGRAM_ISREFERUNIT" val="0"/>
  <p:tag name="KSO_WM_UNIT_TEXT_FILL_FORE_SCHEMECOLOR_INDEX" val="13"/>
  <p:tag name="KSO_WM_UNIT_TEXT_FILL_TYPE" val="1"/>
</p:tagLst>
</file>

<file path=ppt/tags/tag17.xml><?xml version="1.0" encoding="utf-8"?>
<p:tagLst xmlns:p="http://schemas.openxmlformats.org/presentationml/2006/main">
  <p:tag name="KSO_WM_UNIT_ISCONTENTSTITLE" val="0"/>
  <p:tag name="KSO_WM_UNIT_VALUE" val="16"/>
  <p:tag name="KSO_WM_UNIT_HIGHLIGHT" val="0"/>
  <p:tag name="KSO_WM_UNIT_COMPATIBLE" val="0"/>
  <p:tag name="KSO_WM_DIAGRAM_GROUP_CODE" val="q1-1"/>
  <p:tag name="KSO_WM_UNIT_TYPE" val="q_h_a"/>
  <p:tag name="KSO_WM_UNIT_INDEX" val="1_1_1"/>
  <p:tag name="KSO_WM_UNIT_ID" val="diagram20187689_2*q_h_a*1_1_1"/>
  <p:tag name="KSO_WM_TEMPLATE_CATEGORY" val="diagram"/>
  <p:tag name="KSO_WM_TEMPLATE_INDEX" val="20187689"/>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TEXT_FILL_FORE_SCHEMECOLOR_INDEX" val="5"/>
  <p:tag name="KSO_WM_UNIT_TEXT_FILL_TYPE" val="1"/>
</p:tagLst>
</file>

<file path=ppt/tags/tag18.xml><?xml version="1.0" encoding="utf-8"?>
<p:tagLst xmlns:p="http://schemas.openxmlformats.org/presentationml/2006/main">
  <p:tag name="KSO_WM_UNIT_VALUE" val="63"/>
  <p:tag name="KSO_WM_UNIT_HIGHLIGHT" val="0"/>
  <p:tag name="KSO_WM_UNIT_COMPATIBLE" val="0"/>
  <p:tag name="KSO_WM_DIAGRAM_GROUP_CODE" val="q1-1"/>
  <p:tag name="KSO_WM_UNIT_TYPE" val="q_h_f"/>
  <p:tag name="KSO_WM_UNIT_INDEX" val="1_4_1"/>
  <p:tag name="KSO_WM_UNIT_ID" val="diagram20187689_2*q_h_f*1_4_1"/>
  <p:tag name="KSO_WM_TEMPLATE_CATEGORY" val="diagram"/>
  <p:tag name="KSO_WM_TEMPLATE_INDEX" val="20187689"/>
  <p:tag name="KSO_WM_UNIT_LAYERLEVEL" val="1_1_1"/>
  <p:tag name="KSO_WM_TAG_VERSION" val="1.0"/>
  <p:tag name="KSO_WM_BEAUTIFY_FLAG" val="#wm#"/>
  <p:tag name="KSO_WM_UNIT_PRESET_TEXT" val="单击此处添加文本具体内容，简明扼要的阐述您的观点。"/>
  <p:tag name="KSO_WM_UNIT_DIAGRAM_ISNUMVISUAL" val="0"/>
  <p:tag name="KSO_WM_UNIT_DIAGRAM_ISREFERUNIT" val="0"/>
  <p:tag name="KSO_WM_UNIT_TEXT_FILL_FORE_SCHEMECOLOR_INDEX" val="13"/>
  <p:tag name="KSO_WM_UNIT_TEXT_FILL_TYPE" val="1"/>
</p:tagLst>
</file>

<file path=ppt/tags/tag19.xml><?xml version="1.0" encoding="utf-8"?>
<p:tagLst xmlns:p="http://schemas.openxmlformats.org/presentationml/2006/main">
  <p:tag name="KSO_WM_UNIT_ISCONTENTSTITLE" val="0"/>
  <p:tag name="KSO_WM_UNIT_VALUE" val="16"/>
  <p:tag name="KSO_WM_UNIT_HIGHLIGHT" val="0"/>
  <p:tag name="KSO_WM_UNIT_COMPATIBLE" val="0"/>
  <p:tag name="KSO_WM_DIAGRAM_GROUP_CODE" val="q1-1"/>
  <p:tag name="KSO_WM_UNIT_TYPE" val="q_h_a"/>
  <p:tag name="KSO_WM_UNIT_INDEX" val="1_4_1"/>
  <p:tag name="KSO_WM_UNIT_ID" val="diagram20187689_2*q_h_a*1_4_1"/>
  <p:tag name="KSO_WM_TEMPLATE_CATEGORY" val="diagram"/>
  <p:tag name="KSO_WM_TEMPLATE_INDEX" val="20187689"/>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TEXT_FILL_FORE_SCHEMECOLOR_INDEX" val="8"/>
  <p:tag name="KSO_WM_UNIT_TEXT_FILL_TYPE" val="1"/>
</p:tagLst>
</file>

<file path=ppt/tags/tag2.xml><?xml version="1.0" encoding="utf-8"?>
<p:tagLst xmlns:p="http://schemas.openxmlformats.org/presentationml/2006/main">
  <p:tag name="KSO_WM_UNIT_HIGHLIGHT" val="0"/>
  <p:tag name="KSO_WM_UNIT_COMPATIBLE" val="0"/>
  <p:tag name="KSO_WM_DIAGRAM_GROUP_CODE" val="q1-1"/>
  <p:tag name="KSO_WM_UNIT_ID" val="diagram20187689_2*q_h_i*1_5_1"/>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5_1"/>
  <p:tag name="KSO_WM_UNIT_FILL_FORE_SCHEMECOLOR_INDEX" val="9"/>
  <p:tag name="KSO_WM_UNIT_FILL_TYPE" val="1"/>
  <p:tag name="KSO_WM_UNIT_TEXT_FILL_FORE_SCHEMECOLOR_INDEX" val="9"/>
  <p:tag name="KSO_WM_UNIT_TEXT_FILL_TYPE" val="1"/>
</p:tagLst>
</file>

<file path=ppt/tags/tag20.xml><?xml version="1.0" encoding="utf-8"?>
<p:tagLst xmlns:p="http://schemas.openxmlformats.org/presentationml/2006/main">
  <p:tag name="KSO_WM_UNIT_VALUE" val="63"/>
  <p:tag name="KSO_WM_UNIT_HIGHLIGHT" val="0"/>
  <p:tag name="KSO_WM_UNIT_COMPATIBLE" val="0"/>
  <p:tag name="KSO_WM_DIAGRAM_GROUP_CODE" val="q1-1"/>
  <p:tag name="KSO_WM_UNIT_TYPE" val="q_h_f"/>
  <p:tag name="KSO_WM_UNIT_INDEX" val="1_2_1"/>
  <p:tag name="KSO_WM_UNIT_ID" val="diagram20187689_2*q_h_f*1_2_1"/>
  <p:tag name="KSO_WM_TEMPLATE_CATEGORY" val="diagram"/>
  <p:tag name="KSO_WM_TEMPLATE_INDEX" val="20187689"/>
  <p:tag name="KSO_WM_UNIT_LAYERLEVEL" val="1_1_1"/>
  <p:tag name="KSO_WM_TAG_VERSION" val="1.0"/>
  <p:tag name="KSO_WM_BEAUTIFY_FLAG" val="#wm#"/>
  <p:tag name="KSO_WM_UNIT_PRESET_TEXT" val="单击此处添加文本具体内容，简明扼要的阐述您的观点。"/>
  <p:tag name="KSO_WM_UNIT_DIAGRAM_ISNUMVISUAL" val="0"/>
  <p:tag name="KSO_WM_UNIT_DIAGRAM_ISREFERUNIT" val="0"/>
  <p:tag name="KSO_WM_UNIT_TEXT_FILL_FORE_SCHEMECOLOR_INDEX" val="13"/>
  <p:tag name="KSO_WM_UNIT_TEXT_FILL_TYPE" val="1"/>
</p:tagLst>
</file>

<file path=ppt/tags/tag21.xml><?xml version="1.0" encoding="utf-8"?>
<p:tagLst xmlns:p="http://schemas.openxmlformats.org/presentationml/2006/main">
  <p:tag name="KSO_WM_UNIT_ISCONTENTSTITLE" val="0"/>
  <p:tag name="KSO_WM_UNIT_VALUE" val="15"/>
  <p:tag name="KSO_WM_UNIT_HIGHLIGHT" val="0"/>
  <p:tag name="KSO_WM_UNIT_COMPATIBLE" val="0"/>
  <p:tag name="KSO_WM_DIAGRAM_GROUP_CODE" val="q1-1"/>
  <p:tag name="KSO_WM_UNIT_TYPE" val="q_h_a"/>
  <p:tag name="KSO_WM_UNIT_INDEX" val="1_2_1"/>
  <p:tag name="KSO_WM_UNIT_ID" val="diagram20187689_2*q_h_a*1_2_1"/>
  <p:tag name="KSO_WM_TEMPLATE_CATEGORY" val="diagram"/>
  <p:tag name="KSO_WM_TEMPLATE_INDEX" val="20187689"/>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TEXT_FILL_FORE_SCHEMECOLOR_INDEX" val="6"/>
  <p:tag name="KSO_WM_UNIT_TEXT_FILL_TYPE" val="1"/>
</p:tagLst>
</file>

<file path=ppt/tags/tag22.xml><?xml version="1.0" encoding="utf-8"?>
<p:tagLst xmlns:p="http://schemas.openxmlformats.org/presentationml/2006/main">
  <p:tag name="KSO_WM_UNIT_VALUE" val="63"/>
  <p:tag name="KSO_WM_UNIT_HIGHLIGHT" val="0"/>
  <p:tag name="KSO_WM_UNIT_COMPATIBLE" val="0"/>
  <p:tag name="KSO_WM_DIAGRAM_GROUP_CODE" val="q1-1"/>
  <p:tag name="KSO_WM_UNIT_TYPE" val="q_h_f"/>
  <p:tag name="KSO_WM_UNIT_INDEX" val="1_3_1"/>
  <p:tag name="KSO_WM_UNIT_ID" val="diagram20187689_2*q_h_f*1_3_1"/>
  <p:tag name="KSO_WM_TEMPLATE_CATEGORY" val="diagram"/>
  <p:tag name="KSO_WM_TEMPLATE_INDEX" val="20187689"/>
  <p:tag name="KSO_WM_UNIT_LAYERLEVEL" val="1_1_1"/>
  <p:tag name="KSO_WM_TAG_VERSION" val="1.0"/>
  <p:tag name="KSO_WM_BEAUTIFY_FLAG" val="#wm#"/>
  <p:tag name="KSO_WM_UNIT_PRESET_TEXT" val="单击此处添加文本具体内容，简明扼要的阐述您的观点。"/>
  <p:tag name="KSO_WM_UNIT_DIAGRAM_ISNUMVISUAL" val="0"/>
  <p:tag name="KSO_WM_UNIT_DIAGRAM_ISREFERUNIT" val="0"/>
  <p:tag name="KSO_WM_UNIT_TEXT_FILL_FORE_SCHEMECOLOR_INDEX" val="13"/>
  <p:tag name="KSO_WM_UNIT_TEXT_FILL_TYPE" val="1"/>
</p:tagLst>
</file>

<file path=ppt/tags/tag23.xml><?xml version="1.0" encoding="utf-8"?>
<p:tagLst xmlns:p="http://schemas.openxmlformats.org/presentationml/2006/main">
  <p:tag name="KSO_WM_UNIT_ISCONTENTSTITLE" val="0"/>
  <p:tag name="KSO_WM_UNIT_VALUE" val="15"/>
  <p:tag name="KSO_WM_UNIT_HIGHLIGHT" val="0"/>
  <p:tag name="KSO_WM_UNIT_COMPATIBLE" val="0"/>
  <p:tag name="KSO_WM_DIAGRAM_GROUP_CODE" val="q1-1"/>
  <p:tag name="KSO_WM_UNIT_TYPE" val="q_h_a"/>
  <p:tag name="KSO_WM_UNIT_INDEX" val="1_3_1"/>
  <p:tag name="KSO_WM_UNIT_ID" val="diagram20187689_2*q_h_a*1_3_1"/>
  <p:tag name="KSO_WM_TEMPLATE_CATEGORY" val="diagram"/>
  <p:tag name="KSO_WM_TEMPLATE_INDEX" val="20187689"/>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TEXT_FILL_FORE_SCHEMECOLOR_INDEX" val="7"/>
  <p:tag name="KSO_WM_UNIT_TEXT_FILL_TYPE" val="1"/>
</p:tagLst>
</file>

<file path=ppt/tags/tag24.xml><?xml version="1.0" encoding="utf-8"?>
<p:tagLst xmlns:p="http://schemas.openxmlformats.org/presentationml/2006/main">
  <p:tag name="KSO_WM_UNIT_VALUE" val="63"/>
  <p:tag name="KSO_WM_UNIT_HIGHLIGHT" val="0"/>
  <p:tag name="KSO_WM_UNIT_COMPATIBLE" val="0"/>
  <p:tag name="KSO_WM_DIAGRAM_GROUP_CODE" val="q1-1"/>
  <p:tag name="KSO_WM_UNIT_TYPE" val="q_h_f"/>
  <p:tag name="KSO_WM_UNIT_INDEX" val="1_5_1"/>
  <p:tag name="KSO_WM_UNIT_ID" val="diagram20187689_2*q_h_f*1_5_1"/>
  <p:tag name="KSO_WM_TEMPLATE_CATEGORY" val="diagram"/>
  <p:tag name="KSO_WM_TEMPLATE_INDEX" val="20187689"/>
  <p:tag name="KSO_WM_UNIT_LAYERLEVEL" val="1_1_1"/>
  <p:tag name="KSO_WM_TAG_VERSION" val="1.0"/>
  <p:tag name="KSO_WM_BEAUTIFY_FLAG" val="#wm#"/>
  <p:tag name="KSO_WM_UNIT_PRESET_TEXT" val="单击此处添加文本具体内容，简明扼要的阐述您的观点。"/>
  <p:tag name="KSO_WM_UNIT_DIAGRAM_ISNUMVISUAL" val="0"/>
  <p:tag name="KSO_WM_UNIT_DIAGRAM_ISREFERUNIT" val="0"/>
  <p:tag name="KSO_WM_UNIT_TEXT_FILL_FORE_SCHEMECOLOR_INDEX" val="13"/>
  <p:tag name="KSO_WM_UNIT_TEXT_FILL_TYPE" val="1"/>
</p:tagLst>
</file>

<file path=ppt/tags/tag25.xml><?xml version="1.0" encoding="utf-8"?>
<p:tagLst xmlns:p="http://schemas.openxmlformats.org/presentationml/2006/main">
  <p:tag name="KSO_WM_UNIT_ISCONTENTSTITLE" val="0"/>
  <p:tag name="KSO_WM_UNIT_VALUE" val="16"/>
  <p:tag name="KSO_WM_UNIT_HIGHLIGHT" val="0"/>
  <p:tag name="KSO_WM_UNIT_COMPATIBLE" val="0"/>
  <p:tag name="KSO_WM_DIAGRAM_GROUP_CODE" val="q1-1"/>
  <p:tag name="KSO_WM_UNIT_TYPE" val="q_h_a"/>
  <p:tag name="KSO_WM_UNIT_INDEX" val="1_5_1"/>
  <p:tag name="KSO_WM_UNIT_ID" val="diagram20187689_2*q_h_a*1_5_1"/>
  <p:tag name="KSO_WM_TEMPLATE_CATEGORY" val="diagram"/>
  <p:tag name="KSO_WM_TEMPLATE_INDEX" val="20187689"/>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TEXT_FILL_FORE_SCHEMECOLOR_INDEX" val="9"/>
  <p:tag name="KSO_WM_UNIT_TEXT_FILL_TYPE" val="1"/>
</p:tagLst>
</file>

<file path=ppt/tags/tag26.xml><?xml version="1.0" encoding="utf-8"?>
<p:tagLst xmlns:p="http://schemas.openxmlformats.org/presentationml/2006/main">
  <p:tag name="KSO_WM_UNIT_HIGHLIGHT" val="0"/>
  <p:tag name="KSO_WM_UNIT_COMPATIBLE" val="0"/>
  <p:tag name="KSO_WM_DIAGRAM_GROUP_CODE" val="q1-1"/>
  <p:tag name="KSO_WM_UNIT_ID" val="diagram20187689_2*q_i*1_1"/>
  <p:tag name="KSO_WM_TEMPLATE_CATEGORY" val="diagram"/>
  <p:tag name="KSO_WM_TEMPLATE_INDEX" val="20187689"/>
  <p:tag name="KSO_WM_UNIT_LAYERLEVEL" val="1_1"/>
  <p:tag name="KSO_WM_TAG_VERSION" val="1.0"/>
  <p:tag name="KSO_WM_BEAUTIFY_FLAG" val="#wm#"/>
  <p:tag name="KSO_WM_UNIT_DIAGRAM_ISNUMVISUAL" val="0"/>
  <p:tag name="KSO_WM_UNIT_DIAGRAM_ISREFERUNIT" val="0"/>
  <p:tag name="KSO_WM_UNIT_TYPE" val="q_i"/>
  <p:tag name="KSO_WM_UNIT_INDEX" val="1_1"/>
  <p:tag name="KSO_WM_UNIT_FILL_FORE_SCHEMECOLOR_INDEX" val="13"/>
  <p:tag name="KSO_WM_UNIT_FILL_TYPE" val="1"/>
  <p:tag name="KSO_WM_UNIT_TEXT_FILL_FORE_SCHEMECOLOR_INDEX" val="13"/>
  <p:tag name="KSO_WM_UNIT_TEXT_FILL_TYPE" val="1"/>
</p:tagLst>
</file>

<file path=ppt/tags/tag27.xml><?xml version="1.0" encoding="utf-8"?>
<p:tagLst xmlns:p="http://schemas.openxmlformats.org/presentationml/2006/main">
  <p:tag name="KSO_WM_UNIT_HIGHLIGHT" val="0"/>
  <p:tag name="KSO_WM_UNIT_COMPATIBLE" val="0"/>
  <p:tag name="KSO_WM_DIAGRAM_GROUP_CODE" val="q1-1"/>
  <p:tag name="KSO_WM_UNIT_ID" val="diagram20187689_2*q_h_i*1_5_3"/>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5_3"/>
  <p:tag name="KSO_WM_UNIT_FILL_FORE_SCHEMECOLOR_INDEX" val="14"/>
  <p:tag name="KSO_WM_UNIT_FILL_TYPE" val="1"/>
  <p:tag name="KSO_WM_UNIT_TEXT_FILL_FORE_SCHEMECOLOR_INDEX" val="2"/>
  <p:tag name="KSO_WM_UNIT_TEXT_FILL_TYPE" val="1"/>
</p:tagLst>
</file>

<file path=ppt/tags/tag28.xml><?xml version="1.0" encoding="utf-8"?>
<p:tagLst xmlns:p="http://schemas.openxmlformats.org/presentationml/2006/main">
  <p:tag name="KSO_WM_UNIT_HIGHLIGHT" val="0"/>
  <p:tag name="KSO_WM_UNIT_COMPATIBLE" val="0"/>
  <p:tag name="KSO_WM_DIAGRAM_GROUP_CODE" val="q1-1"/>
  <p:tag name="KSO_WM_UNIT_ID" val="diagram20187689_2*q_h_i*1_5_4"/>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5_4"/>
  <p:tag name="KSO_WM_UNIT_FILL_FORE_SCHEMECOLOR_INDEX" val="14"/>
  <p:tag name="KSO_WM_UNIT_FILL_TYPE" val="1"/>
  <p:tag name="KSO_WM_UNIT_TEXT_FILL_FORE_SCHEMECOLOR_INDEX" val="2"/>
  <p:tag name="KSO_WM_UNIT_TEXT_FILL_TYPE" val="1"/>
</p:tagLst>
</file>

<file path=ppt/tags/tag29.xml><?xml version="1.0" encoding="utf-8"?>
<p:tagLst xmlns:p="http://schemas.openxmlformats.org/presentationml/2006/main">
  <p:tag name="KSO_WM_UNIT_HIGHLIGHT" val="0"/>
  <p:tag name="KSO_WM_UNIT_COMPATIBLE" val="0"/>
  <p:tag name="KSO_WM_DIAGRAM_GROUP_CODE" val="q1-1"/>
  <p:tag name="KSO_WM_UNIT_ID" val="diagram20187689_2*q_h_i*1_5_5"/>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5_5"/>
  <p:tag name="KSO_WM_UNIT_FILL_FORE_SCHEMECOLOR_INDEX" val="14"/>
  <p:tag name="KSO_WM_UNIT_FILL_TYPE" val="1"/>
  <p:tag name="KSO_WM_UNIT_TEXT_FILL_FORE_SCHEMECOLOR_INDEX" val="2"/>
  <p:tag name="KSO_WM_UNIT_TEXT_FILL_TYPE" val="1"/>
</p:tagLst>
</file>

<file path=ppt/tags/tag3.xml><?xml version="1.0" encoding="utf-8"?>
<p:tagLst xmlns:p="http://schemas.openxmlformats.org/presentationml/2006/main">
  <p:tag name="KSO_WM_UNIT_HIGHLIGHT" val="0"/>
  <p:tag name="KSO_WM_UNIT_COMPATIBLE" val="0"/>
  <p:tag name="KSO_WM_DIAGRAM_GROUP_CODE" val="q1-1"/>
  <p:tag name="KSO_WM_UNIT_ID" val="diagram20187689_2*q_h_i*1_1_1"/>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1_1"/>
  <p:tag name="KSO_WM_UNIT_FILL_FORE_SCHEMECOLOR_INDEX" val="5"/>
  <p:tag name="KSO_WM_UNIT_FILL_TYPE" val="1"/>
  <p:tag name="KSO_WM_UNIT_TEXT_FILL_FORE_SCHEMECOLOR_INDEX" val="13"/>
  <p:tag name="KSO_WM_UNIT_TEXT_FILL_TYPE" val="1"/>
</p:tagLst>
</file>

<file path=ppt/tags/tag30.xml><?xml version="1.0" encoding="utf-8"?>
<p:tagLst xmlns:p="http://schemas.openxmlformats.org/presentationml/2006/main">
  <p:tag name="KSO_WM_UNIT_HIGHLIGHT" val="0"/>
  <p:tag name="KSO_WM_UNIT_COMPATIBLE" val="0"/>
  <p:tag name="KSO_WM_DIAGRAM_GROUP_CODE" val="q1-1"/>
  <p:tag name="KSO_WM_UNIT_ID" val="diagram20187689_2*q_h_i*1_5_6"/>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5_6"/>
  <p:tag name="KSO_WM_UNIT_FILL_FORE_SCHEMECOLOR_INDEX" val="14"/>
  <p:tag name="KSO_WM_UNIT_FILL_TYPE" val="1"/>
  <p:tag name="KSO_WM_UNIT_TEXT_FILL_FORE_SCHEMECOLOR_INDEX" val="2"/>
  <p:tag name="KSO_WM_UNIT_TEXT_FILL_TYPE" val="1"/>
</p:tagLst>
</file>

<file path=ppt/tags/tag31.xml><?xml version="1.0" encoding="utf-8"?>
<p:tagLst xmlns:p="http://schemas.openxmlformats.org/presentationml/2006/main">
  <p:tag name="KSO_WM_UNIT_HIGHLIGHT" val="0"/>
  <p:tag name="KSO_WM_UNIT_COMPATIBLE" val="0"/>
  <p:tag name="KSO_WM_DIAGRAM_GROUP_CODE" val="q1-1"/>
  <p:tag name="KSO_WM_UNIT_ID" val="diagram20187689_2*q_h_i*1_5_7"/>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5_7"/>
  <p:tag name="KSO_WM_UNIT_FILL_FORE_SCHEMECOLOR_INDEX" val="14"/>
  <p:tag name="KSO_WM_UNIT_FILL_TYPE" val="1"/>
  <p:tag name="KSO_WM_UNIT_TEXT_FILL_FORE_SCHEMECOLOR_INDEX" val="2"/>
  <p:tag name="KSO_WM_UNIT_TEXT_FILL_TYPE" val="1"/>
</p:tagLst>
</file>

<file path=ppt/tags/tag32.xml><?xml version="1.0" encoding="utf-8"?>
<p:tagLst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Lst>
</file>

<file path=ppt/tags/tag4.xml><?xml version="1.0" encoding="utf-8"?>
<p:tagLst xmlns:p="http://schemas.openxmlformats.org/presentationml/2006/main">
  <p:tag name="KSO_WM_UNIT_HIGHLIGHT" val="0"/>
  <p:tag name="KSO_WM_UNIT_COMPATIBLE" val="0"/>
  <p:tag name="KSO_WM_DIAGRAM_GROUP_CODE" val="q1-1"/>
  <p:tag name="KSO_WM_UNIT_ID" val="diagram20187689_2*q_h_i*1_2_1"/>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2_1"/>
  <p:tag name="KSO_WM_UNIT_FILL_FORE_SCHEMECOLOR_INDEX" val="6"/>
  <p:tag name="KSO_WM_UNIT_FILL_TYPE" val="1"/>
  <p:tag name="KSO_WM_UNIT_TEXT_FILL_FORE_SCHEMECOLOR_INDEX" val="13"/>
  <p:tag name="KSO_WM_UNIT_TEXT_FILL_TYPE" val="1"/>
</p:tagLst>
</file>

<file path=ppt/tags/tag5.xml><?xml version="1.0" encoding="utf-8"?>
<p:tagLst xmlns:p="http://schemas.openxmlformats.org/presentationml/2006/main">
  <p:tag name="KSO_WM_UNIT_HIGHLIGHT" val="0"/>
  <p:tag name="KSO_WM_UNIT_COMPATIBLE" val="0"/>
  <p:tag name="KSO_WM_DIAGRAM_GROUP_CODE" val="q1-1"/>
  <p:tag name="KSO_WM_UNIT_ID" val="diagram20187689_2*q_h_i*1_3_1"/>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3_1"/>
  <p:tag name="KSO_WM_UNIT_FILL_FORE_SCHEMECOLOR_INDEX" val="7"/>
  <p:tag name="KSO_WM_UNIT_FILL_TYPE" val="1"/>
  <p:tag name="KSO_WM_UNIT_TEXT_FILL_FORE_SCHEMECOLOR_INDEX" val="13"/>
  <p:tag name="KSO_WM_UNIT_TEXT_FILL_TYPE" val="1"/>
</p:tagLst>
</file>

<file path=ppt/tags/tag6.xml><?xml version="1.0" encoding="utf-8"?>
<p:tagLst xmlns:p="http://schemas.openxmlformats.org/presentationml/2006/main">
  <p:tag name="KSO_WM_UNIT_HIGHLIGHT" val="0"/>
  <p:tag name="KSO_WM_UNIT_COMPATIBLE" val="0"/>
  <p:tag name="KSO_WM_DIAGRAM_GROUP_CODE" val="q1-1"/>
  <p:tag name="KSO_WM_UNIT_ID" val="diagram20187689_2*q_h_i*1_4_1"/>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4_1"/>
  <p:tag name="KSO_WM_UNIT_FILL_FORE_SCHEMECOLOR_INDEX" val="8"/>
  <p:tag name="KSO_WM_UNIT_FILL_TYPE" val="1"/>
  <p:tag name="KSO_WM_UNIT_TEXT_FILL_FORE_SCHEMECOLOR_INDEX" val="8"/>
  <p:tag name="KSO_WM_UNIT_TEXT_FILL_TYPE" val="1"/>
</p:tagLst>
</file>

<file path=ppt/tags/tag7.xml><?xml version="1.0" encoding="utf-8"?>
<p:tagLst xmlns:p="http://schemas.openxmlformats.org/presentationml/2006/main">
  <p:tag name="KSO_WM_UNIT_HIGHLIGHT" val="0"/>
  <p:tag name="KSO_WM_UNIT_COMPATIBLE" val="0"/>
  <p:tag name="KSO_WM_DIAGRAM_GROUP_CODE" val="q1-1"/>
  <p:tag name="KSO_WM_UNIT_ID" val="diagram20187689_2*q_h_i*1_1_3"/>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1_3"/>
  <p:tag name="KSO_WM_UNIT_FILL_FORE_SCHEMECOLOR_INDEX" val="5"/>
  <p:tag name="KSO_WM_UNIT_FILL_TYPE" val="1"/>
  <p:tag name="KSO_WM_UNIT_LINE_FORE_SCHEMECOLOR_INDEX" val="14"/>
  <p:tag name="KSO_WM_UNIT_LINE_FILL_TYPE" val="2"/>
  <p:tag name="KSO_WM_UNIT_TEXT_FILL_FORE_SCHEMECOLOR_INDEX" val="1"/>
  <p:tag name="KSO_WM_UNIT_TEXT_FILL_TYPE" val="1"/>
</p:tagLst>
</file>

<file path=ppt/tags/tag8.xml><?xml version="1.0" encoding="utf-8"?>
<p:tagLst xmlns:p="http://schemas.openxmlformats.org/presentationml/2006/main">
  <p:tag name="KSO_WM_UNIT_HIGHLIGHT" val="0"/>
  <p:tag name="KSO_WM_UNIT_COMPATIBLE" val="0"/>
  <p:tag name="KSO_WM_DIAGRAM_GROUP_CODE" val="q1-1"/>
  <p:tag name="KSO_WM_UNIT_ID" val="diagram20187689_2*q_h_i*1_1_2"/>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1_2"/>
  <p:tag name="KSO_WM_UNIT_FILL_FORE_SCHEMECOLOR_INDEX" val="14"/>
  <p:tag name="KSO_WM_UNIT_FILL_TYPE" val="1"/>
  <p:tag name="KSO_WM_UNIT_TEXT_FILL_FORE_SCHEMECOLOR_INDEX" val="13"/>
  <p:tag name="KSO_WM_UNIT_TEXT_FILL_TYPE" val="1"/>
</p:tagLst>
</file>

<file path=ppt/tags/tag9.xml><?xml version="1.0" encoding="utf-8"?>
<p:tagLst xmlns:p="http://schemas.openxmlformats.org/presentationml/2006/main">
  <p:tag name="KSO_WM_UNIT_HIGHLIGHT" val="0"/>
  <p:tag name="KSO_WM_UNIT_COMPATIBLE" val="0"/>
  <p:tag name="KSO_WM_DIAGRAM_GROUP_CODE" val="q1-1"/>
  <p:tag name="KSO_WM_UNIT_ID" val="diagram20187689_2*q_h_i*1_2_2"/>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2_2"/>
  <p:tag name="KSO_WM_UNIT_FILL_FORE_SCHEMECOLOR_INDEX" val="6"/>
  <p:tag name="KSO_WM_UNIT_FILL_TYPE" val="1"/>
  <p:tag name="KSO_WM_UNIT_LINE_FORE_SCHEMECOLOR_INDEX" val="14"/>
  <p:tag name="KSO_WM_UNIT_LINE_FILL_TYPE" val="2"/>
  <p:tag name="KSO_WM_UNIT_TEXT_FILL_FORE_SCHEMECOLOR_INDEX" val="1"/>
  <p:tag name="KSO_WM_UNIT_TEXT_FILL_TYPE" val="1"/>
</p:tagLst>
</file>

<file path=ppt/theme/theme1.xml><?xml version="1.0" encoding="utf-8"?>
<a:theme xmlns:a="http://schemas.openxmlformats.org/drawingml/2006/main" name="Office 主题​​">
  <a:themeElements>
    <a:clrScheme name="自定义 6">
      <a:dk1>
        <a:srgbClr val="303030"/>
      </a:dk1>
      <a:lt1>
        <a:srgbClr val="FFFFFF"/>
      </a:lt1>
      <a:dk2>
        <a:srgbClr val="303030"/>
      </a:dk2>
      <a:lt2>
        <a:srgbClr val="FFFFFF"/>
      </a:lt2>
      <a:accent1>
        <a:srgbClr val="D87830"/>
      </a:accent1>
      <a:accent2>
        <a:srgbClr val="037C8C"/>
      </a:accent2>
      <a:accent3>
        <a:srgbClr val="D87830"/>
      </a:accent3>
      <a:accent4>
        <a:srgbClr val="037C8C"/>
      </a:accent4>
      <a:accent5>
        <a:srgbClr val="D87830"/>
      </a:accent5>
      <a:accent6>
        <a:srgbClr val="037C8C"/>
      </a:accent6>
      <a:hlink>
        <a:srgbClr val="6EAC1C"/>
      </a:hlink>
      <a:folHlink>
        <a:srgbClr val="B26B02"/>
      </a:folHlink>
    </a:clrScheme>
    <a:fontScheme name="微软雅黑字体">
      <a:majorFont>
        <a:latin typeface="微软雅黑"/>
        <a:ea typeface="微软雅黑"/>
        <a:cs typeface=""/>
      </a:majorFont>
      <a:minorFont>
        <a:latin typeface="微软雅黑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8243</Words>
  <Application>WPS 演示</Application>
  <PresentationFormat>宽屏</PresentationFormat>
  <Paragraphs>177</Paragraphs>
  <Slides>31</Slides>
  <Notes>5</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31</vt:i4>
      </vt:variant>
    </vt:vector>
  </HeadingPairs>
  <TitlesOfParts>
    <vt:vector size="45" baseType="lpstr">
      <vt:lpstr>Arial</vt:lpstr>
      <vt:lpstr>宋体</vt:lpstr>
      <vt:lpstr>Wingdings</vt:lpstr>
      <vt:lpstr>微软雅黑</vt:lpstr>
      <vt:lpstr>Arial</vt:lpstr>
      <vt:lpstr>微软雅黑 Light</vt:lpstr>
      <vt:lpstr>Arial Unicode MS</vt:lpstr>
      <vt:lpstr>等线</vt:lpstr>
      <vt:lpstr>Calibri</vt:lpstr>
      <vt:lpstr>Lantinghei SC Extralight</vt:lpstr>
      <vt:lpstr>等线 Light</vt:lpstr>
      <vt:lpstr>Latha</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yaohouhua</dc:creator>
  <cp:lastModifiedBy>单金枝</cp:lastModifiedBy>
  <cp:revision>124</cp:revision>
  <dcterms:created xsi:type="dcterms:W3CDTF">2019-11-06T14:38:00Z</dcterms:created>
  <dcterms:modified xsi:type="dcterms:W3CDTF">2022-03-10T00:53:34Z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2052-11.1.0.11365</vt:lpwstr>
  </property>
  <property fmtid="{D5CDD505-2E9C-101B-9397-08002B2CF9AE}" pid="3" name="KSOTemplateUUID">
    <vt:lpwstr>v1.0_mb_S2+Zqs8qojUwVAtxnWSpkg==</vt:lpwstr>
  </property>
  <property fmtid="{D5CDD505-2E9C-101B-9397-08002B2CF9AE}" pid="4" name="ICV">
    <vt:lpwstr>36704E35DA96499D93299AE2224EF02F</vt:lpwstr>
  </property>
</Properties>
</file>