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6"/>
  </p:notesMasterIdLst>
  <p:sldIdLst>
    <p:sldId id="256" r:id="rId4"/>
    <p:sldId id="346" r:id="rId5"/>
    <p:sldId id="258" r:id="rId7"/>
    <p:sldId id="261" r:id="rId8"/>
    <p:sldId id="264" r:id="rId9"/>
    <p:sldId id="370" r:id="rId10"/>
    <p:sldId id="371" r:id="rId11"/>
    <p:sldId id="372" r:id="rId12"/>
    <p:sldId id="373" r:id="rId13"/>
    <p:sldId id="269" r:id="rId14"/>
    <p:sldId id="376" r:id="rId15"/>
    <p:sldId id="377" r:id="rId16"/>
    <p:sldId id="393" r:id="rId17"/>
    <p:sldId id="380" r:id="rId18"/>
    <p:sldId id="381" r:id="rId19"/>
    <p:sldId id="382" r:id="rId20"/>
    <p:sldId id="392" r:id="rId21"/>
    <p:sldId id="383" r:id="rId22"/>
    <p:sldId id="384" r:id="rId23"/>
    <p:sldId id="405" r:id="rId24"/>
    <p:sldId id="406" r:id="rId25"/>
    <p:sldId id="407" r:id="rId26"/>
    <p:sldId id="408" r:id="rId27"/>
    <p:sldId id="409" r:id="rId28"/>
    <p:sldId id="394" r:id="rId29"/>
    <p:sldId id="385" r:id="rId30"/>
    <p:sldId id="343" r:id="rId31"/>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328"/>
        <p:guide pos="3819"/>
        <p:guide pos="416"/>
        <p:guide pos="7223"/>
        <p:guide orient="horz" pos="732"/>
        <p:guide orient="horz" pos="3906"/>
        <p:guide orient="horz" pos="3838"/>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5" Type="http://schemas.openxmlformats.org/officeDocument/2006/relationships/tags" Target="tags/tag103.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7" Type="http://schemas.openxmlformats.org/officeDocument/2006/relationships/slideLayout" Target="../slideLayouts/slideLayout7.xml"/><Relationship Id="rId26" Type="http://schemas.openxmlformats.org/officeDocument/2006/relationships/tags" Target="../tags/tag20.xml"/><Relationship Id="rId25" Type="http://schemas.openxmlformats.org/officeDocument/2006/relationships/tags" Target="../tags/tag19.xml"/><Relationship Id="rId24" Type="http://schemas.openxmlformats.org/officeDocument/2006/relationships/tags" Target="../tags/tag18.xml"/><Relationship Id="rId23" Type="http://schemas.openxmlformats.org/officeDocument/2006/relationships/image" Target="../media/image3.svg"/><Relationship Id="rId22" Type="http://schemas.openxmlformats.org/officeDocument/2006/relationships/image" Target="../media/image13.png"/><Relationship Id="rId21" Type="http://schemas.openxmlformats.org/officeDocument/2006/relationships/tags" Target="../tags/tag17.xml"/><Relationship Id="rId20" Type="http://schemas.openxmlformats.org/officeDocument/2006/relationships/image" Target="../media/image2.svg"/><Relationship Id="rId2" Type="http://schemas.openxmlformats.org/officeDocument/2006/relationships/tags" Target="../tags/tag2.xml"/><Relationship Id="rId19" Type="http://schemas.openxmlformats.org/officeDocument/2006/relationships/image" Target="../media/image12.png"/><Relationship Id="rId18" Type="http://schemas.openxmlformats.org/officeDocument/2006/relationships/tags" Target="../tags/tag16.xml"/><Relationship Id="rId17" Type="http://schemas.openxmlformats.org/officeDocument/2006/relationships/image" Target="../media/image1.svg"/><Relationship Id="rId16" Type="http://schemas.openxmlformats.org/officeDocument/2006/relationships/image" Target="../media/image11.png"/><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9.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3" Type="http://schemas.openxmlformats.org/officeDocument/2006/relationships/slideLayout" Target="../slideLayouts/slideLayout7.xml"/><Relationship Id="rId22" Type="http://schemas.openxmlformats.org/officeDocument/2006/relationships/tags" Target="../tags/tag42.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tags" Target="../tags/tag22.xml"/><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7" Type="http://schemas.openxmlformats.org/officeDocument/2006/relationships/slideLayout" Target="../slideLayouts/slideLayout7.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tags" Target="../tags/tag43.xml"/></Relationships>
</file>

<file path=ppt/slides/_rels/slide22.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0" Type="http://schemas.openxmlformats.org/officeDocument/2006/relationships/slideLayout" Target="../slideLayouts/slideLayout7.xml"/><Relationship Id="rId2" Type="http://schemas.openxmlformats.org/officeDocument/2006/relationships/tags" Target="../tags/tag60.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tags" Target="../tags/tag59.xml"/></Relationships>
</file>

<file path=ppt/slides/_rels/slide23.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3" Type="http://schemas.openxmlformats.org/officeDocument/2006/relationships/slideLayout" Target="../slideLayouts/slideLayout7.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tags" Target="../tags/tag78.xml"/></Relationships>
</file>

<file path=ppt/slides/_rels/slide24.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4" Type="http://schemas.openxmlformats.org/officeDocument/2006/relationships/slideLayout" Target="../slideLayouts/slideLayout7.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91770" y="2009140"/>
            <a:ext cx="5896610"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大学生创新创业经典案例与分析</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rPr>
              <a:t>北京出版社</a:t>
            </a:r>
            <a:endPar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26920" y="3256915"/>
            <a:ext cx="2676525" cy="1568450"/>
          </a:xfrm>
          <a:prstGeom prst="rect">
            <a:avLst/>
          </a:prstGeom>
          <a:noFill/>
          <a:ln w="762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案例分析 </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2623820" y="1074420"/>
            <a:ext cx="6767195" cy="5177790"/>
          </a:xfrm>
          <a:prstGeom prst="rect">
            <a:avLst/>
          </a:prstGeom>
        </p:spPr>
      </p:pic>
      <p:sp>
        <p:nvSpPr>
          <p:cNvPr id="4" name="文本框 3"/>
          <p:cNvSpPr txBox="1"/>
          <p:nvPr/>
        </p:nvSpPr>
        <p:spPr>
          <a:xfrm>
            <a:off x="775970" y="346710"/>
            <a:ext cx="5281295" cy="445135"/>
          </a:xfrm>
          <a:prstGeom prst="rect">
            <a:avLst/>
          </a:prstGeom>
          <a:noFill/>
        </p:spPr>
        <p:txBody>
          <a:bodyPr wrap="square" rtlCol="0" anchor="t">
            <a:spAutoFit/>
          </a:bodyPr>
          <a:p>
            <a:r>
              <a:rPr lang="zh-CN" altLang="en-US" sz="2300" dirty="0">
                <a:solidFill>
                  <a:srgbClr val="080808"/>
                </a:solidFill>
                <a:latin typeface="微软雅黑" panose="020B0503020204020204" pitchFamily="34" charset="-122"/>
                <a:ea typeface="微软雅黑" panose="020B0503020204020204" pitchFamily="34" charset="-122"/>
              </a:rPr>
              <a:t>1. 邱道华创业创新轨迹（图 5-1）</a:t>
            </a:r>
            <a:endParaRPr lang="zh-CN" altLang="en-US" sz="2300"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819785" y="410845"/>
            <a:ext cx="2346325" cy="445135"/>
          </a:xfrm>
          <a:prstGeom prst="rect">
            <a:avLst/>
          </a:prstGeom>
          <a:noFill/>
        </p:spPr>
        <p:txBody>
          <a:bodyPr wrap="square" rtlCol="0" anchor="t">
            <a:spAutoFit/>
          </a:bodyPr>
          <a:p>
            <a:pPr>
              <a:buClrTx/>
              <a:buSzTx/>
              <a:buFontTx/>
            </a:pPr>
            <a:r>
              <a:rPr lang="zh-CN" altLang="en-US" sz="2300" dirty="0">
                <a:solidFill>
                  <a:srgbClr val="080808"/>
                </a:solidFill>
                <a:latin typeface="微软雅黑" panose="020B0503020204020204" pitchFamily="34" charset="-122"/>
                <a:ea typeface="微软雅黑" panose="020B0503020204020204" pitchFamily="34" charset="-122"/>
              </a:rPr>
              <a:t>2. 案例评析</a:t>
            </a:r>
            <a:endParaRPr lang="zh-CN" altLang="en-US" sz="2300"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34035" y="855980"/>
            <a:ext cx="8464550" cy="5631180"/>
          </a:xfrm>
          <a:prstGeom prst="rect">
            <a:avLst/>
          </a:prstGeom>
          <a:noFill/>
        </p:spPr>
        <p:txBody>
          <a:bodyPr wrap="square" rtlCol="0" anchor="t">
            <a:spAutoFit/>
          </a:bodyPr>
          <a:p>
            <a:pPr indent="406400"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创业是一个发现和捕捉机会并由此创造出新颖的产品或服务，实现其潜在价值的过程。创业是创业者自觉做出的选择，是其能动性的反映。邱道华在毕业后从事相关领域的工作时，积极工作、积累了大量的实战经验。这些经验不仅让他得到了长足的成长，也激发他去探索其中的问题、发现潜藏的创业机会。</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创业过程是一个不断创新的过程，创新是企业发展之基，创新又是一个艰苦的过程。对此，邱道华的心态值得每位创业者学习——那就是脚踏实地、务实勤恳。</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激情是激励创业者不断付出的基石。正当邱道华在 STT 集团干得顺风顺水时，他了解到江西省也在放开第三方环境检测市场。于是他毅然决定辞职，他带着满腔的热情和报效家乡的热血回到了家乡创业。</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创业者的另一特质就是能够承受不确定性。邱道华在接受新的工作以后，新的市场环境带来了新的挑战。对于环保检测行业来说，新政策、新人、新污染物，一切都是新的，初创的过程充满着很大的变数，也充满着无数痛苦的抉择、无数参与者的辛酸和劳累。邱道华并没有被吓跑。</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对于初创企业而言，随着公司规模的扩大，企业文化和品牌建设应成为创业者关注的焦点。邱道华也考虑到了这些关键因素，着手进行公司全方位建设。</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100" name="图片 99"/>
          <p:cNvPicPr/>
          <p:nvPr/>
        </p:nvPicPr>
        <p:blipFill>
          <a:blip r:embed="rId1"/>
          <a:stretch>
            <a:fillRect/>
          </a:stretch>
        </p:blipFill>
        <p:spPr>
          <a:xfrm>
            <a:off x="8998585" y="1273175"/>
            <a:ext cx="2921000" cy="45675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前车之鉴</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746760" y="170815"/>
            <a:ext cx="7006590" cy="6369685"/>
          </a:xfrm>
          <a:prstGeom prst="rect">
            <a:avLst/>
          </a:prstGeom>
          <a:noFill/>
        </p:spPr>
        <p:txBody>
          <a:bodyPr wrap="square" rtlCol="0" anchor="t">
            <a:spAutoFit/>
          </a:bodyPr>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“究竟达到了什么水平才叫财务自由呢？是天天躺在家里不用上班也能赚钱吗？那又有什么意思呢？”谈及财务自由，今年 32 岁，有过 3 段曲折创业经历的杨宁反问道。杨宁的家庭条件优越，他很早就在深圳买房成家。他说自己之所以选择创业，更多是为了成就自我。</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对此，杨宁举了个自己的例子。毕业后他在第一家公司工作时，由于技术达到了一定水平，日常的工作任务对杨宁来说已无挑战。于是他便利用业余时间，花两个晚上帮公司某个和自己并不相关的部门开发出了一款提高日常工作效率的测试软件。这件事情当时在公司被传为佳话。现在杨宁的这套工具经过改良被那家公司使用并复制、推广到了全国。</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“这是一件比我赚了多少钱更有成就感的事情。”杨宁说，“做成一件事情，并且这件事情能够给用户带来很大的价值，同时还能从这件事情上赚到一点钱，才是我创业的终极目标。”</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创业 4 年多，第一次创业杨宁亏了 30 万，第二次创业作为公司的技术合伙人，每月领着 1 万元的工资，财务上不仅没自由反倒降低了生活质量。在第三家公司虽然当着技术合伙人，却连招人的话语权都没有，每天如坐针毡。虽然创业的经历给杨宁带来了一些经验的积累，但距离成就自我似乎还有很长一段距离。</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p:txBody>
      </p:sp>
      <p:pic>
        <p:nvPicPr>
          <p:cNvPr id="101" name="图片 100"/>
          <p:cNvPicPr/>
          <p:nvPr/>
        </p:nvPicPr>
        <p:blipFill>
          <a:blip r:embed="rId1"/>
          <a:stretch>
            <a:fillRect/>
          </a:stretch>
        </p:blipFill>
        <p:spPr>
          <a:xfrm>
            <a:off x="8013065" y="971550"/>
            <a:ext cx="3437890" cy="50901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889000" y="330200"/>
            <a:ext cx="7065645" cy="6000750"/>
          </a:xfrm>
          <a:prstGeom prst="rect">
            <a:avLst/>
          </a:prstGeom>
          <a:noFill/>
        </p:spPr>
        <p:txBody>
          <a:bodyPr wrap="square" rtlCol="0" anchor="t">
            <a:spAutoFit/>
          </a:bodyPr>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所以创业究竟是为了财务自由还是成就自我？不论抱着怎样的初衷开始，途中总会遇到相似的困难，结局也往往殊途同归。</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创业之初的杨宁，拉着身边 5 位同事朋友，共同凑齐 50 万元就决定开始做游戏。“那时还是太年轻没经验，甚至不知道有投资人这回事。我们预估做出第一款游戏大概要 30 万，当时凑齐 50 万就觉得肯定够了，不需要再找投资人。</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”他们的第一款游戏走的是付费道具的盈利模式，第一款游戏确实花了 30 万，玩的用户也很多，但由于团队对玩家的心理揣摩不到位，迟迟没有用户购买道具。开发完第一款游戏后，公司现金流吃紧，没有余钱再去开发第二款游戏。</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“那时广州正好有一个游戏领域的投资人大会，我们团队的 2 名成员就提前准备好游戏 Demo 和 PPT，去广州待了两天。”说到这里，杨宁长长地叹了口气，才继续透露出那段心酸史：“两天时间里我们见了 50 多个投资人，每家至少 30 分钟，聊得口干舌燥，矿泉水喝了无数瓶，中午就蹲在马路牙子上吃盒饭。但投资人一般就问 3 个问题：你之前做什么的？你有做游戏的经验吗？创始人里有没有腾讯出来的？”</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p:txBody>
      </p:sp>
      <p:pic>
        <p:nvPicPr>
          <p:cNvPr id="4" name="图片 3"/>
          <p:cNvPicPr/>
          <p:nvPr/>
        </p:nvPicPr>
        <p:blipFill>
          <a:blip r:embed="rId1"/>
          <a:stretch>
            <a:fillRect/>
          </a:stretch>
        </p:blipFill>
        <p:spPr>
          <a:xfrm>
            <a:off x="8132445" y="1033780"/>
            <a:ext cx="3748405" cy="45942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543560" y="244475"/>
            <a:ext cx="11379835" cy="6369685"/>
          </a:xfrm>
          <a:prstGeom prst="rect">
            <a:avLst/>
          </a:prstGeom>
          <a:noFill/>
        </p:spPr>
        <p:txBody>
          <a:bodyPr wrap="square" rtlCol="0" anchor="t">
            <a:spAutoFit/>
          </a:bodyPr>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chemeClr val="tx2">
                    <a:lumMod val="50000"/>
                  </a:schemeClr>
                </a:solidFill>
                <a:latin typeface="微软雅黑" panose="020B0503020204020204" pitchFamily="34" charset="-122"/>
                <a:ea typeface="微软雅黑" panose="020B0503020204020204" pitchFamily="34" charset="-122"/>
                <a:sym typeface="+mn-ea"/>
              </a:rPr>
              <a:t>失败原因</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创业之初的杨宁，拉着身边 5 位同事朋友，共同凑齐 50 万元就决定开始做游戏。他们的第一款游戏确实花了 30 万，但由于团队对玩家的心理揣摩不到位，迟迟没有用户购买道具。开发完第一款游戏后，公司现金流吃紧，没有余钱再去开发第二款游戏。杨宁团队对需求资金的错误估计导致其创业计划半路受阻。</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杨宁的团队成员几乎都出自他的前公司——深圳某知名硬件生产商，团队里既没人做过游戏，也没有腾讯公司背景的人。当初创业只是凭着一伙人对游戏的热爱就一头扎进了这个行业，真正做起来才发现创业并非仅凭一腔热血就能成功。创业的前期准备在很大程度上决定了创业能否成功。</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杨宁等人在创业时还是以大学生做课题的心态在创业，还是太缺乏经验，甚至连需要融资都不知道，完全没有步入创业的正轨。而在创业之前先做好准备，并积累一定的资源还是十分有必要的。</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chemeClr val="tx2">
                    <a:lumMod val="50000"/>
                  </a:schemeClr>
                </a:solidFill>
                <a:latin typeface="微软雅黑" panose="020B0503020204020204" pitchFamily="34" charset="-122"/>
                <a:ea typeface="微软雅黑" panose="020B0503020204020204" pitchFamily="34" charset="-122"/>
                <a:sym typeface="+mn-ea"/>
              </a:rPr>
              <a:t>创业建议</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创业作为一个复杂的过程，需要主体创业者或创业团队在集合足够的资源并且发挥好自身能力与智慧的基础上，还要在创业目标的指引下才有可能实现。一般来说，创业活动包含三个关键要素，即创业机会、创业团队和创业资源。创业机会有可能是一个新的市场需求，也有可能是一个供不应求的市场需求，或者是一个可以开辟新产品的市场需求。然而，这种机会并非只有创业者能够感知到，其他的竞争者也有可能很快采取行动并迅速占领市场。因此，并不是每一个创业机会都有必要付诸行动去满足。创业团队并不是一群人的简单组合，而是一个特殊的群体。创业资源是指新创企业在创造价值的过程中需要的特定资产，它是新创企业创立和运营的必要条件，主要表现形式为创业人才、创业资本、创业机会、创业技术和创业管理等。创业过程实际上是以上三个要素相互作用的过程。</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80632"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重点提示</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801370" y="358775"/>
            <a:ext cx="2540000" cy="368300"/>
          </a:xfrm>
          <a:prstGeom prst="rect">
            <a:avLst/>
          </a:prstGeom>
          <a:noFill/>
        </p:spPr>
        <p:txBody>
          <a:bodyPr wrap="square" rtlCol="0" anchor="t">
            <a:spAutoFit/>
          </a:bodyPr>
          <a:p>
            <a:r>
              <a:rPr lang="zh-CN" altLang="en-US">
                <a:solidFill>
                  <a:schemeClr val="tx1"/>
                </a:solidFill>
                <a:effectLst>
                  <a:outerShdw blurRad="38100" dist="19050" dir="2700000" algn="tl" rotWithShape="0">
                    <a:schemeClr val="dk1">
                      <a:alpha val="40000"/>
                    </a:schemeClr>
                  </a:outerShdw>
                </a:effectLst>
              </a:rPr>
              <a:t>一、创业者常见的特质</a:t>
            </a:r>
            <a:endParaRPr lang="zh-CN" altLang="en-US">
              <a:solidFill>
                <a:schemeClr val="tx1"/>
              </a:solidFill>
              <a:effectLst>
                <a:outerShdw blurRad="38100" dist="19050" dir="2700000" algn="tl" rotWithShape="0">
                  <a:schemeClr val="dk1">
                    <a:alpha val="40000"/>
                  </a:schemeClr>
                </a:outerShdw>
              </a:effectLst>
            </a:endParaRPr>
          </a:p>
        </p:txBody>
      </p:sp>
      <p:cxnSp>
        <p:nvCxnSpPr>
          <p:cNvPr id="4" name="直接连接符 3"/>
          <p:cNvCxnSpPr/>
          <p:nvPr>
            <p:custDataLst>
              <p:tags r:id="rId1"/>
            </p:custDataLst>
          </p:nvPr>
        </p:nvCxnSpPr>
        <p:spPr>
          <a:xfrm flipV="1">
            <a:off x="4637430" y="2004539"/>
            <a:ext cx="2104452" cy="4330"/>
          </a:xfrm>
          <a:prstGeom prst="line">
            <a:avLst/>
          </a:prstGeom>
          <a:ln w="19050" cap="rnd">
            <a:solidFill>
              <a:srgbClr val="8590CA">
                <a:lumMod val="40000"/>
                <a:lumOff val="60000"/>
              </a:srgbClr>
            </a:solidFill>
            <a:prstDash val="sysDash"/>
            <a:round/>
          </a:ln>
        </p:spPr>
        <p:style>
          <a:lnRef idx="1">
            <a:srgbClr val="8590CA"/>
          </a:lnRef>
          <a:fillRef idx="0">
            <a:srgbClr val="8590CA"/>
          </a:fillRef>
          <a:effectRef idx="0">
            <a:srgbClr val="8590CA"/>
          </a:effectRef>
          <a:fontRef idx="minor">
            <a:sysClr val="windowText" lastClr="000000"/>
          </a:fontRef>
        </p:style>
      </p:cxnSp>
      <p:sp>
        <p:nvSpPr>
          <p:cNvPr id="115" name="任意多边形 114"/>
          <p:cNvSpPr/>
          <p:nvPr>
            <p:custDataLst>
              <p:tags r:id="rId2"/>
            </p:custDataLst>
          </p:nvPr>
        </p:nvSpPr>
        <p:spPr>
          <a:xfrm>
            <a:off x="6874261" y="1940709"/>
            <a:ext cx="2727994" cy="606839"/>
          </a:xfrm>
          <a:custGeom>
            <a:avLst/>
            <a:gdLst>
              <a:gd name="connsiteX0" fmla="*/ 159983 w 2800633"/>
              <a:gd name="connsiteY0" fmla="*/ 0 h 623209"/>
              <a:gd name="connsiteX1" fmla="*/ 2800633 w 2800633"/>
              <a:gd name="connsiteY1" fmla="*/ 0 h 623209"/>
              <a:gd name="connsiteX2" fmla="*/ 2800633 w 2800633"/>
              <a:gd name="connsiteY2" fmla="*/ 623209 h 623209"/>
              <a:gd name="connsiteX3" fmla="*/ 159983 w 2800633"/>
              <a:gd name="connsiteY3" fmla="*/ 623209 h 623209"/>
              <a:gd name="connsiteX4" fmla="*/ 159983 w 2800633"/>
              <a:gd name="connsiteY4" fmla="*/ 397967 h 623209"/>
              <a:gd name="connsiteX5" fmla="*/ 0 w 2800633"/>
              <a:gd name="connsiteY5" fmla="*/ 311604 h 623209"/>
              <a:gd name="connsiteX6" fmla="*/ 159983 w 2800633"/>
              <a:gd name="connsiteY6" fmla="*/ 225240 h 62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0633" h="623209">
                <a:moveTo>
                  <a:pt x="159983" y="0"/>
                </a:moveTo>
                <a:lnTo>
                  <a:pt x="2800633" y="0"/>
                </a:lnTo>
                <a:lnTo>
                  <a:pt x="2800633" y="623209"/>
                </a:lnTo>
                <a:lnTo>
                  <a:pt x="159983" y="623209"/>
                </a:lnTo>
                <a:lnTo>
                  <a:pt x="159983" y="397967"/>
                </a:lnTo>
                <a:lnTo>
                  <a:pt x="0" y="311604"/>
                </a:lnTo>
                <a:lnTo>
                  <a:pt x="159983" y="225240"/>
                </a:lnTo>
                <a:close/>
              </a:path>
            </a:pathLst>
          </a:cu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77" name="文本框 76"/>
          <p:cNvSpPr txBox="1"/>
          <p:nvPr>
            <p:custDataLst>
              <p:tags r:id="rId3"/>
            </p:custDataLst>
          </p:nvPr>
        </p:nvSpPr>
        <p:spPr>
          <a:xfrm>
            <a:off x="6843395" y="1052195"/>
            <a:ext cx="4737735" cy="1140460"/>
          </a:xfrm>
          <a:prstGeom prst="rect">
            <a:avLst/>
          </a:prstGeom>
          <a:noFill/>
        </p:spPr>
        <p:txBody>
          <a:bodyPr wrap="square" lIns="90000" tIns="46800" rIns="90000" bIns="46800" rtlCol="0">
            <a:noAutofit/>
          </a:bodyPr>
          <a:p>
            <a:pPr algn="l" fontAlgn="auto">
              <a:lnSpc>
                <a:spcPct val="150000"/>
              </a:lnSpc>
            </a:pPr>
            <a:r>
              <a:rPr lang="zh-CN" altLang="en-US" sz="1500" b="1" spc="150">
                <a:solidFill>
                  <a:sysClr val="windowText" lastClr="000000">
                    <a:lumMod val="85000"/>
                    <a:lumOff val="15000"/>
                  </a:sysClr>
                </a:solidFill>
                <a:latin typeface="Arial" panose="020B0604020202020204" pitchFamily="34" charset="0"/>
                <a:ea typeface="微软雅黑" panose="020B0503020204020204" pitchFamily="34" charset="-122"/>
              </a:rPr>
              <a:t>（一）不屈不挠</a:t>
            </a:r>
            <a:endParaRPr lang="zh-CN" altLang="en-US" sz="1500" b="1" spc="150">
              <a:solidFill>
                <a:sysClr val="windowText" lastClr="000000">
                  <a:lumMod val="85000"/>
                  <a:lumOff val="15000"/>
                </a:sysClr>
              </a:solidFill>
              <a:latin typeface="Arial" panose="020B0604020202020204" pitchFamily="34" charset="0"/>
              <a:ea typeface="微软雅黑" panose="020B0503020204020204" pitchFamily="34" charset="-122"/>
            </a:endParaRPr>
          </a:p>
          <a:p>
            <a:pPr algn="l" fontAlgn="auto">
              <a:lnSpc>
                <a:spcPct val="150000"/>
              </a:lnSpc>
            </a:pPr>
            <a:r>
              <a:rPr lang="zh-CN" altLang="en-US" sz="1500" spc="150">
                <a:solidFill>
                  <a:sysClr val="windowText" lastClr="000000">
                    <a:lumMod val="85000"/>
                    <a:lumOff val="15000"/>
                  </a:sysClr>
                </a:solidFill>
                <a:latin typeface="Arial" panose="020B0604020202020204" pitchFamily="34" charset="0"/>
                <a:ea typeface="微软雅黑" panose="020B0503020204020204" pitchFamily="34" charset="-122"/>
              </a:rPr>
              <a:t>创业是一场距离超长的马拉松赛，过程中充满了不确定性，只有排除艰难险阻才能</a:t>
            </a:r>
            <a:endParaRPr lang="zh-CN" altLang="en-US" sz="1500" spc="150">
              <a:solidFill>
                <a:sysClr val="windowText" lastClr="000000">
                  <a:lumMod val="85000"/>
                  <a:lumOff val="15000"/>
                </a:sysClr>
              </a:solidFill>
              <a:latin typeface="Arial" panose="020B0604020202020204" pitchFamily="34" charset="0"/>
              <a:ea typeface="微软雅黑" panose="020B0503020204020204" pitchFamily="34" charset="-122"/>
            </a:endParaRPr>
          </a:p>
          <a:p>
            <a:pPr algn="l" fontAlgn="auto">
              <a:lnSpc>
                <a:spcPct val="150000"/>
              </a:lnSpc>
            </a:pPr>
            <a:r>
              <a:rPr lang="zh-CN" altLang="en-US" sz="1500" spc="150">
                <a:solidFill>
                  <a:sysClr val="windowText" lastClr="000000">
                    <a:lumMod val="85000"/>
                    <a:lumOff val="15000"/>
                  </a:sysClr>
                </a:solidFill>
                <a:latin typeface="Arial" panose="020B0604020202020204" pitchFamily="34" charset="0"/>
                <a:ea typeface="微软雅黑" panose="020B0503020204020204" pitchFamily="34" charset="-122"/>
              </a:rPr>
              <a:t>取得最后的胜利。</a:t>
            </a:r>
            <a:endParaRPr lang="zh-CN" altLang="en-US" sz="1500" spc="150">
              <a:solidFill>
                <a:sysClr val="windowText" lastClr="000000">
                  <a:lumMod val="85000"/>
                  <a:lumOff val="15000"/>
                </a:sysClr>
              </a:solidFill>
              <a:latin typeface="Arial" panose="020B0604020202020204" pitchFamily="34" charset="0"/>
              <a:ea typeface="微软雅黑" panose="020B0503020204020204" pitchFamily="34" charset="-122"/>
            </a:endParaRPr>
          </a:p>
        </p:txBody>
      </p:sp>
      <p:cxnSp>
        <p:nvCxnSpPr>
          <p:cNvPr id="121" name="直接连接符 120"/>
          <p:cNvCxnSpPr/>
          <p:nvPr>
            <p:custDataLst>
              <p:tags r:id="rId4"/>
            </p:custDataLst>
          </p:nvPr>
        </p:nvCxnSpPr>
        <p:spPr>
          <a:xfrm flipV="1">
            <a:off x="4638700" y="3300994"/>
            <a:ext cx="2104452" cy="4330"/>
          </a:xfrm>
          <a:prstGeom prst="line">
            <a:avLst/>
          </a:prstGeom>
          <a:ln w="19050" cap="rnd">
            <a:solidFill>
              <a:srgbClr val="8EAADC">
                <a:lumMod val="40000"/>
                <a:lumOff val="60000"/>
              </a:srgbClr>
            </a:solidFill>
            <a:prstDash val="sysDash"/>
            <a:round/>
          </a:ln>
        </p:spPr>
        <p:style>
          <a:lnRef idx="1">
            <a:srgbClr val="8590CA"/>
          </a:lnRef>
          <a:fillRef idx="0">
            <a:srgbClr val="8590CA"/>
          </a:fillRef>
          <a:effectRef idx="0">
            <a:srgbClr val="8590CA"/>
          </a:effectRef>
          <a:fontRef idx="minor">
            <a:sysClr val="windowText" lastClr="000000"/>
          </a:fontRef>
        </p:style>
      </p:cxnSp>
      <p:sp>
        <p:nvSpPr>
          <p:cNvPr id="123" name="任意多边形 122"/>
          <p:cNvSpPr/>
          <p:nvPr>
            <p:custDataLst>
              <p:tags r:id="rId5"/>
            </p:custDataLst>
          </p:nvPr>
        </p:nvSpPr>
        <p:spPr>
          <a:xfrm>
            <a:off x="6874261" y="3002214"/>
            <a:ext cx="2727994" cy="606839"/>
          </a:xfrm>
          <a:custGeom>
            <a:avLst/>
            <a:gdLst>
              <a:gd name="connsiteX0" fmla="*/ 159983 w 2800633"/>
              <a:gd name="connsiteY0" fmla="*/ 0 h 623209"/>
              <a:gd name="connsiteX1" fmla="*/ 2800633 w 2800633"/>
              <a:gd name="connsiteY1" fmla="*/ 0 h 623209"/>
              <a:gd name="connsiteX2" fmla="*/ 2800633 w 2800633"/>
              <a:gd name="connsiteY2" fmla="*/ 623209 h 623209"/>
              <a:gd name="connsiteX3" fmla="*/ 159983 w 2800633"/>
              <a:gd name="connsiteY3" fmla="*/ 623209 h 623209"/>
              <a:gd name="connsiteX4" fmla="*/ 159983 w 2800633"/>
              <a:gd name="connsiteY4" fmla="*/ 397967 h 623209"/>
              <a:gd name="connsiteX5" fmla="*/ 0 w 2800633"/>
              <a:gd name="connsiteY5" fmla="*/ 311604 h 623209"/>
              <a:gd name="connsiteX6" fmla="*/ 159983 w 2800633"/>
              <a:gd name="connsiteY6" fmla="*/ 225240 h 62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0633" h="623209">
                <a:moveTo>
                  <a:pt x="159983" y="0"/>
                </a:moveTo>
                <a:lnTo>
                  <a:pt x="2800633" y="0"/>
                </a:lnTo>
                <a:lnTo>
                  <a:pt x="2800633" y="623209"/>
                </a:lnTo>
                <a:lnTo>
                  <a:pt x="159983" y="623209"/>
                </a:lnTo>
                <a:lnTo>
                  <a:pt x="159983" y="397967"/>
                </a:lnTo>
                <a:lnTo>
                  <a:pt x="0" y="311604"/>
                </a:lnTo>
                <a:lnTo>
                  <a:pt x="159983" y="225240"/>
                </a:lnTo>
                <a:close/>
              </a:path>
            </a:pathLst>
          </a:cu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78" name="文本框 77"/>
          <p:cNvSpPr txBox="1"/>
          <p:nvPr>
            <p:custDataLst>
              <p:tags r:id="rId6"/>
            </p:custDataLst>
          </p:nvPr>
        </p:nvSpPr>
        <p:spPr>
          <a:xfrm>
            <a:off x="6844030" y="2457450"/>
            <a:ext cx="4732655" cy="1943100"/>
          </a:xfrm>
          <a:prstGeom prst="rect">
            <a:avLst/>
          </a:prstGeom>
          <a:noFill/>
        </p:spPr>
        <p:txBody>
          <a:bodyPr wrap="square" lIns="90000" tIns="46800" rIns="90000" bIns="46800" rtlCol="0">
            <a:normAutofit fontScale="25000"/>
          </a:bodyPr>
          <a:p>
            <a:pPr algn="l" fontAlgn="auto">
              <a:lnSpc>
                <a:spcPct val="150000"/>
              </a:lnSpc>
            </a:pPr>
            <a:r>
              <a:rPr lang="zh-CN" altLang="en-US" sz="6400" b="1" spc="150">
                <a:solidFill>
                  <a:sysClr val="windowText" lastClr="000000">
                    <a:lumMod val="85000"/>
                    <a:lumOff val="15000"/>
                  </a:sysClr>
                </a:solidFill>
                <a:latin typeface="Arial" panose="020B0604020202020204" pitchFamily="34" charset="0"/>
                <a:ea typeface="微软雅黑" panose="020B0503020204020204" pitchFamily="34" charset="-122"/>
              </a:rPr>
              <a:t>（二）激情</a:t>
            </a:r>
            <a:endParaRPr lang="zh-CN" altLang="en-US" sz="6400" b="1" spc="150">
              <a:solidFill>
                <a:sysClr val="windowText" lastClr="000000">
                  <a:lumMod val="85000"/>
                  <a:lumOff val="15000"/>
                </a:sysClr>
              </a:solidFill>
              <a:latin typeface="Arial" panose="020B0604020202020204" pitchFamily="34" charset="0"/>
              <a:ea typeface="微软雅黑" panose="020B0503020204020204" pitchFamily="34" charset="-122"/>
            </a:endParaRPr>
          </a:p>
          <a:p>
            <a:pPr algn="l" fontAlgn="auto">
              <a:lnSpc>
                <a:spcPct val="150000"/>
              </a:lnSpc>
            </a:pPr>
            <a:r>
              <a:rPr lang="zh-CN" altLang="en-US" sz="6400" spc="150">
                <a:solidFill>
                  <a:sysClr val="windowText" lastClr="000000">
                    <a:lumMod val="85000"/>
                    <a:lumOff val="15000"/>
                  </a:sysClr>
                </a:solidFill>
                <a:latin typeface="Arial" panose="020B0604020202020204" pitchFamily="34" charset="0"/>
                <a:ea typeface="微软雅黑" panose="020B0503020204020204" pitchFamily="34" charset="-122"/>
              </a:rPr>
              <a:t>可能有些人会下意识地认为钱是成功创业者创业的动力。但实际上绝大多数创业者创业是出于他们对新产品、新服务的热情，或抓住了一些解决难题的机遇。</a:t>
            </a:r>
            <a:endParaRPr lang="zh-CN" altLang="en-US" sz="6400" spc="150">
              <a:solidFill>
                <a:sysClr val="windowText" lastClr="000000">
                  <a:lumMod val="85000"/>
                  <a:lumOff val="15000"/>
                </a:sysClr>
              </a:solidFill>
              <a:latin typeface="Arial" panose="020B0604020202020204" pitchFamily="34" charset="0"/>
              <a:ea typeface="微软雅黑" panose="020B0503020204020204" pitchFamily="34" charset="-122"/>
            </a:endParaRPr>
          </a:p>
        </p:txBody>
      </p:sp>
      <p:cxnSp>
        <p:nvCxnSpPr>
          <p:cNvPr id="126" name="直接连接符 125"/>
          <p:cNvCxnSpPr/>
          <p:nvPr>
            <p:custDataLst>
              <p:tags r:id="rId7"/>
            </p:custDataLst>
          </p:nvPr>
        </p:nvCxnSpPr>
        <p:spPr>
          <a:xfrm flipV="1">
            <a:off x="4637430" y="4669237"/>
            <a:ext cx="2104452" cy="4330"/>
          </a:xfrm>
          <a:prstGeom prst="line">
            <a:avLst/>
          </a:prstGeom>
          <a:ln w="19050" cap="rnd">
            <a:solidFill>
              <a:srgbClr val="79B6D3">
                <a:lumMod val="40000"/>
                <a:lumOff val="60000"/>
              </a:srgbClr>
            </a:solidFill>
            <a:prstDash val="sysDash"/>
            <a:round/>
          </a:ln>
        </p:spPr>
        <p:style>
          <a:lnRef idx="1">
            <a:srgbClr val="8590CA"/>
          </a:lnRef>
          <a:fillRef idx="0">
            <a:srgbClr val="8590CA"/>
          </a:fillRef>
          <a:effectRef idx="0">
            <a:srgbClr val="8590CA"/>
          </a:effectRef>
          <a:fontRef idx="minor">
            <a:sysClr val="windowText" lastClr="000000"/>
          </a:fontRef>
        </p:style>
      </p:cxnSp>
      <p:sp>
        <p:nvSpPr>
          <p:cNvPr id="128" name="任意多边形 127"/>
          <p:cNvSpPr/>
          <p:nvPr>
            <p:custDataLst>
              <p:tags r:id="rId8"/>
            </p:custDataLst>
          </p:nvPr>
        </p:nvSpPr>
        <p:spPr>
          <a:xfrm>
            <a:off x="6975861" y="4418717"/>
            <a:ext cx="2727994" cy="606839"/>
          </a:xfrm>
          <a:custGeom>
            <a:avLst/>
            <a:gdLst>
              <a:gd name="connsiteX0" fmla="*/ 159983 w 2800633"/>
              <a:gd name="connsiteY0" fmla="*/ 0 h 623209"/>
              <a:gd name="connsiteX1" fmla="*/ 2800633 w 2800633"/>
              <a:gd name="connsiteY1" fmla="*/ 0 h 623209"/>
              <a:gd name="connsiteX2" fmla="*/ 2800633 w 2800633"/>
              <a:gd name="connsiteY2" fmla="*/ 623209 h 623209"/>
              <a:gd name="connsiteX3" fmla="*/ 159983 w 2800633"/>
              <a:gd name="connsiteY3" fmla="*/ 623209 h 623209"/>
              <a:gd name="connsiteX4" fmla="*/ 159983 w 2800633"/>
              <a:gd name="connsiteY4" fmla="*/ 397967 h 623209"/>
              <a:gd name="connsiteX5" fmla="*/ 0 w 2800633"/>
              <a:gd name="connsiteY5" fmla="*/ 311604 h 623209"/>
              <a:gd name="connsiteX6" fmla="*/ 159983 w 2800633"/>
              <a:gd name="connsiteY6" fmla="*/ 225240 h 62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0633" h="623209">
                <a:moveTo>
                  <a:pt x="159983" y="0"/>
                </a:moveTo>
                <a:lnTo>
                  <a:pt x="2800633" y="0"/>
                </a:lnTo>
                <a:lnTo>
                  <a:pt x="2800633" y="623209"/>
                </a:lnTo>
                <a:lnTo>
                  <a:pt x="159983" y="623209"/>
                </a:lnTo>
                <a:lnTo>
                  <a:pt x="159983" y="397967"/>
                </a:lnTo>
                <a:lnTo>
                  <a:pt x="0" y="311604"/>
                </a:lnTo>
                <a:lnTo>
                  <a:pt x="159983" y="225240"/>
                </a:lnTo>
                <a:close/>
              </a:path>
            </a:pathLst>
          </a:cu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82" name="文本框 81"/>
          <p:cNvSpPr txBox="1"/>
          <p:nvPr>
            <p:custDataLst>
              <p:tags r:id="rId9"/>
            </p:custDataLst>
          </p:nvPr>
        </p:nvSpPr>
        <p:spPr>
          <a:xfrm>
            <a:off x="6874510" y="4480560"/>
            <a:ext cx="4599940" cy="1992630"/>
          </a:xfrm>
          <a:prstGeom prst="rect">
            <a:avLst/>
          </a:prstGeom>
          <a:noFill/>
        </p:spPr>
        <p:txBody>
          <a:bodyPr wrap="square" lIns="90000" tIns="46800" rIns="90000" bIns="46800" rtlCol="0">
            <a:noAutofit/>
          </a:bodyPr>
          <a:p>
            <a:pPr algn="l" fontAlgn="auto">
              <a:lnSpc>
                <a:spcPct val="150000"/>
              </a:lnSpc>
            </a:pPr>
            <a:r>
              <a:rPr lang="zh-CN" altLang="en-US" sz="1600" b="1" spc="150">
                <a:solidFill>
                  <a:sysClr val="windowText" lastClr="000000">
                    <a:lumMod val="85000"/>
                    <a:lumOff val="15000"/>
                  </a:sysClr>
                </a:solidFill>
                <a:latin typeface="Arial" panose="020B0604020202020204" pitchFamily="34" charset="0"/>
                <a:ea typeface="微软雅黑" panose="020B0503020204020204" pitchFamily="34" charset="-122"/>
              </a:rPr>
              <a:t>（三）能承受不确定性</a:t>
            </a:r>
            <a:endParaRPr lang="zh-CN" altLang="en-US" sz="1600" b="1" spc="150">
              <a:solidFill>
                <a:sysClr val="windowText" lastClr="000000">
                  <a:lumMod val="85000"/>
                  <a:lumOff val="15000"/>
                </a:sysClr>
              </a:solidFill>
              <a:latin typeface="Arial" panose="020B0604020202020204" pitchFamily="34" charset="0"/>
              <a:ea typeface="微软雅黑" panose="020B0503020204020204" pitchFamily="34" charset="-122"/>
            </a:endParaRPr>
          </a:p>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这种经典的特质如果用通俗的话来说，就是对风险的承受能力——能够承受不确</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定性带来的恐惧，并且能够承受潜在的失败。</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57" name="Freeform 29"/>
          <p:cNvSpPr/>
          <p:nvPr>
            <p:custDataLst>
              <p:tags r:id="rId10"/>
            </p:custDataLst>
          </p:nvPr>
        </p:nvSpPr>
        <p:spPr bwMode="auto">
          <a:xfrm>
            <a:off x="3618608" y="343502"/>
            <a:ext cx="667462" cy="6271293"/>
          </a:xfrm>
          <a:custGeom>
            <a:avLst/>
            <a:gdLst>
              <a:gd name="T0" fmla="*/ 0 w 673"/>
              <a:gd name="T1" fmla="*/ 99 h 5847"/>
              <a:gd name="T2" fmla="*/ 336 w 673"/>
              <a:gd name="T3" fmla="*/ 0 h 5847"/>
              <a:gd name="T4" fmla="*/ 673 w 673"/>
              <a:gd name="T5" fmla="*/ 99 h 5847"/>
              <a:gd name="T6" fmla="*/ 673 w 673"/>
              <a:gd name="T7" fmla="*/ 5847 h 5847"/>
              <a:gd name="T8" fmla="*/ 0 w 673"/>
              <a:gd name="T9" fmla="*/ 5847 h 5847"/>
              <a:gd name="T10" fmla="*/ 0 w 673"/>
              <a:gd name="T11" fmla="*/ 99 h 5847"/>
            </a:gdLst>
            <a:ahLst/>
            <a:cxnLst>
              <a:cxn ang="0">
                <a:pos x="T0" y="T1"/>
              </a:cxn>
              <a:cxn ang="0">
                <a:pos x="T2" y="T3"/>
              </a:cxn>
              <a:cxn ang="0">
                <a:pos x="T4" y="T5"/>
              </a:cxn>
              <a:cxn ang="0">
                <a:pos x="T6" y="T7"/>
              </a:cxn>
              <a:cxn ang="0">
                <a:pos x="T8" y="T9"/>
              </a:cxn>
              <a:cxn ang="0">
                <a:pos x="T10" y="T11"/>
              </a:cxn>
            </a:cxnLst>
            <a:rect l="0" t="0" r="r" b="b"/>
            <a:pathLst>
              <a:path w="673" h="5847">
                <a:moveTo>
                  <a:pt x="0" y="99"/>
                </a:moveTo>
                <a:lnTo>
                  <a:pt x="336" y="0"/>
                </a:lnTo>
                <a:lnTo>
                  <a:pt x="673" y="99"/>
                </a:lnTo>
                <a:lnTo>
                  <a:pt x="673" y="5847"/>
                </a:lnTo>
                <a:lnTo>
                  <a:pt x="0" y="5847"/>
                </a:lnTo>
                <a:lnTo>
                  <a:pt x="0" y="99"/>
                </a:lnTo>
                <a:close/>
              </a:path>
            </a:pathLst>
          </a:custGeom>
          <a:solidFill>
            <a:sysClr val="window" lastClr="FFFFFF">
              <a:lumMod val="95000"/>
            </a:sysClr>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58" name="任意多边形 173"/>
          <p:cNvSpPr/>
          <p:nvPr>
            <p:custDataLst>
              <p:tags r:id="rId11"/>
            </p:custDataLst>
          </p:nvPr>
        </p:nvSpPr>
        <p:spPr bwMode="auto">
          <a:xfrm>
            <a:off x="3634691" y="336698"/>
            <a:ext cx="324143" cy="6268200"/>
          </a:xfrm>
          <a:custGeom>
            <a:avLst/>
            <a:gdLst>
              <a:gd name="connsiteX0" fmla="*/ 333042 w 333042"/>
              <a:gd name="connsiteY0" fmla="*/ 0 h 6434447"/>
              <a:gd name="connsiteX1" fmla="*/ 333042 w 333042"/>
              <a:gd name="connsiteY1" fmla="*/ 6434447 h 6434447"/>
              <a:gd name="connsiteX2" fmla="*/ 0 w 333042"/>
              <a:gd name="connsiteY2" fmla="*/ 6434447 h 6434447"/>
              <a:gd name="connsiteX3" fmla="*/ 0 w 333042"/>
              <a:gd name="connsiteY3" fmla="*/ 106122 h 6434447"/>
            </a:gdLst>
            <a:ahLst/>
            <a:cxnLst>
              <a:cxn ang="0">
                <a:pos x="connsiteX0" y="connsiteY0"/>
              </a:cxn>
              <a:cxn ang="0">
                <a:pos x="connsiteX1" y="connsiteY1"/>
              </a:cxn>
              <a:cxn ang="0">
                <a:pos x="connsiteX2" y="connsiteY2"/>
              </a:cxn>
              <a:cxn ang="0">
                <a:pos x="connsiteX3" y="connsiteY3"/>
              </a:cxn>
            </a:cxnLst>
            <a:rect l="l" t="t" r="r" b="b"/>
            <a:pathLst>
              <a:path w="333042" h="6434447">
                <a:moveTo>
                  <a:pt x="333042" y="0"/>
                </a:moveTo>
                <a:lnTo>
                  <a:pt x="333042" y="6434447"/>
                </a:lnTo>
                <a:lnTo>
                  <a:pt x="0" y="6434447"/>
                </a:lnTo>
                <a:lnTo>
                  <a:pt x="0" y="106122"/>
                </a:lnTo>
                <a:close/>
              </a:path>
            </a:pathLst>
          </a:custGeom>
          <a:solidFill>
            <a:sysClr val="window" lastClr="FFFFFF">
              <a:lumMod val="85000"/>
            </a:sysClr>
          </a:solidFill>
          <a:ln>
            <a:noFill/>
          </a:ln>
        </p:spPr>
        <p:txBody>
          <a:bodyPr vert="horz" wrap="square" lIns="91440" tIns="45720" rIns="91440" bIns="45720" numCol="1" anchor="t" anchorCtr="0" compatLnSpc="1">
            <a:noAutofit/>
          </a:bodyPr>
          <a:p>
            <a:pPr>
              <a:lnSpc>
                <a:spcPct val="120000"/>
              </a:lnSpc>
            </a:pPr>
            <a:endParaRPr lang="zh-CN" altLang="en-US">
              <a:latin typeface="Arial" panose="020B0604020202020204" pitchFamily="34" charset="0"/>
              <a:ea typeface="微软雅黑" panose="020B0503020204020204" pitchFamily="34" charset="-122"/>
            </a:endParaRPr>
          </a:p>
        </p:txBody>
      </p:sp>
      <p:sp>
        <p:nvSpPr>
          <p:cNvPr id="59" name="Freeform 33"/>
          <p:cNvSpPr/>
          <p:nvPr>
            <p:custDataLst>
              <p:tags r:id="rId12"/>
            </p:custDataLst>
          </p:nvPr>
        </p:nvSpPr>
        <p:spPr bwMode="auto">
          <a:xfrm>
            <a:off x="3400797" y="1556694"/>
            <a:ext cx="1103569" cy="900671"/>
          </a:xfrm>
          <a:custGeom>
            <a:avLst/>
            <a:gdLst>
              <a:gd name="T0" fmla="*/ 0 w 1113"/>
              <a:gd name="T1" fmla="*/ 742 h 908"/>
              <a:gd name="T2" fmla="*/ 556 w 1113"/>
              <a:gd name="T3" fmla="*/ 908 h 908"/>
              <a:gd name="T4" fmla="*/ 1113 w 1113"/>
              <a:gd name="T5" fmla="*/ 742 h 908"/>
              <a:gd name="T6" fmla="*/ 1113 w 1113"/>
              <a:gd name="T7" fmla="*/ 0 h 908"/>
              <a:gd name="T8" fmla="*/ 556 w 1113"/>
              <a:gd name="T9" fmla="*/ 166 h 908"/>
              <a:gd name="T10" fmla="*/ 0 w 1113"/>
              <a:gd name="T11" fmla="*/ 0 h 908"/>
              <a:gd name="T12" fmla="*/ 0 w 1113"/>
              <a:gd name="T13" fmla="*/ 742 h 908"/>
            </a:gdLst>
            <a:ahLst/>
            <a:cxnLst>
              <a:cxn ang="0">
                <a:pos x="T0" y="T1"/>
              </a:cxn>
              <a:cxn ang="0">
                <a:pos x="T2" y="T3"/>
              </a:cxn>
              <a:cxn ang="0">
                <a:pos x="T4" y="T5"/>
              </a:cxn>
              <a:cxn ang="0">
                <a:pos x="T6" y="T7"/>
              </a:cxn>
              <a:cxn ang="0">
                <a:pos x="T8" y="T9"/>
              </a:cxn>
              <a:cxn ang="0">
                <a:pos x="T10" y="T11"/>
              </a:cxn>
              <a:cxn ang="0">
                <a:pos x="T12" y="T13"/>
              </a:cxn>
            </a:cxnLst>
            <a:rect l="0" t="0" r="r" b="b"/>
            <a:pathLst>
              <a:path w="1113" h="908">
                <a:moveTo>
                  <a:pt x="0" y="742"/>
                </a:moveTo>
                <a:lnTo>
                  <a:pt x="556" y="908"/>
                </a:lnTo>
                <a:lnTo>
                  <a:pt x="1113" y="742"/>
                </a:lnTo>
                <a:lnTo>
                  <a:pt x="1113" y="0"/>
                </a:lnTo>
                <a:lnTo>
                  <a:pt x="556" y="166"/>
                </a:lnTo>
                <a:lnTo>
                  <a:pt x="0" y="0"/>
                </a:lnTo>
                <a:lnTo>
                  <a:pt x="0" y="742"/>
                </a:lnTo>
                <a:close/>
              </a:path>
            </a:pathLst>
          </a:custGeom>
          <a:solidFill>
            <a:srgbClr val="8590CA"/>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60" name="Freeform 37"/>
          <p:cNvSpPr/>
          <p:nvPr>
            <p:custDataLst>
              <p:tags r:id="rId13"/>
            </p:custDataLst>
          </p:nvPr>
        </p:nvSpPr>
        <p:spPr bwMode="auto">
          <a:xfrm>
            <a:off x="3403337" y="2851896"/>
            <a:ext cx="1103569" cy="901290"/>
          </a:xfrm>
          <a:custGeom>
            <a:avLst/>
            <a:gdLst>
              <a:gd name="T0" fmla="*/ 0 w 1113"/>
              <a:gd name="T1" fmla="*/ 743 h 909"/>
              <a:gd name="T2" fmla="*/ 556 w 1113"/>
              <a:gd name="T3" fmla="*/ 909 h 909"/>
              <a:gd name="T4" fmla="*/ 1113 w 1113"/>
              <a:gd name="T5" fmla="*/ 743 h 909"/>
              <a:gd name="T6" fmla="*/ 1113 w 1113"/>
              <a:gd name="T7" fmla="*/ 0 h 909"/>
              <a:gd name="T8" fmla="*/ 556 w 1113"/>
              <a:gd name="T9" fmla="*/ 166 h 909"/>
              <a:gd name="T10" fmla="*/ 0 w 1113"/>
              <a:gd name="T11" fmla="*/ 0 h 909"/>
              <a:gd name="T12" fmla="*/ 0 w 1113"/>
              <a:gd name="T13" fmla="*/ 743 h 909"/>
            </a:gdLst>
            <a:ahLst/>
            <a:cxnLst>
              <a:cxn ang="0">
                <a:pos x="T0" y="T1"/>
              </a:cxn>
              <a:cxn ang="0">
                <a:pos x="T2" y="T3"/>
              </a:cxn>
              <a:cxn ang="0">
                <a:pos x="T4" y="T5"/>
              </a:cxn>
              <a:cxn ang="0">
                <a:pos x="T6" y="T7"/>
              </a:cxn>
              <a:cxn ang="0">
                <a:pos x="T8" y="T9"/>
              </a:cxn>
              <a:cxn ang="0">
                <a:pos x="T10" y="T11"/>
              </a:cxn>
              <a:cxn ang="0">
                <a:pos x="T12" y="T13"/>
              </a:cxn>
            </a:cxnLst>
            <a:rect l="0" t="0" r="r" b="b"/>
            <a:pathLst>
              <a:path w="1113" h="909">
                <a:moveTo>
                  <a:pt x="0" y="743"/>
                </a:moveTo>
                <a:lnTo>
                  <a:pt x="556" y="909"/>
                </a:lnTo>
                <a:lnTo>
                  <a:pt x="1113" y="743"/>
                </a:lnTo>
                <a:lnTo>
                  <a:pt x="1113" y="0"/>
                </a:lnTo>
                <a:lnTo>
                  <a:pt x="556" y="166"/>
                </a:lnTo>
                <a:lnTo>
                  <a:pt x="0" y="0"/>
                </a:lnTo>
                <a:lnTo>
                  <a:pt x="0" y="743"/>
                </a:lnTo>
                <a:close/>
              </a:path>
            </a:pathLst>
          </a:custGeom>
          <a:solidFill>
            <a:srgbClr val="8EAADC"/>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61" name="Freeform 41"/>
          <p:cNvSpPr/>
          <p:nvPr>
            <p:custDataLst>
              <p:tags r:id="rId14"/>
            </p:custDataLst>
          </p:nvPr>
        </p:nvSpPr>
        <p:spPr bwMode="auto">
          <a:xfrm>
            <a:off x="3366507" y="4249951"/>
            <a:ext cx="1103569" cy="899434"/>
          </a:xfrm>
          <a:custGeom>
            <a:avLst/>
            <a:gdLst>
              <a:gd name="T0" fmla="*/ 0 w 1113"/>
              <a:gd name="T1" fmla="*/ 743 h 907"/>
              <a:gd name="T2" fmla="*/ 556 w 1113"/>
              <a:gd name="T3" fmla="*/ 907 h 907"/>
              <a:gd name="T4" fmla="*/ 1113 w 1113"/>
              <a:gd name="T5" fmla="*/ 743 h 907"/>
              <a:gd name="T6" fmla="*/ 1113 w 1113"/>
              <a:gd name="T7" fmla="*/ 0 h 907"/>
              <a:gd name="T8" fmla="*/ 556 w 1113"/>
              <a:gd name="T9" fmla="*/ 164 h 907"/>
              <a:gd name="T10" fmla="*/ 0 w 1113"/>
              <a:gd name="T11" fmla="*/ 0 h 907"/>
              <a:gd name="T12" fmla="*/ 0 w 1113"/>
              <a:gd name="T13" fmla="*/ 743 h 907"/>
            </a:gdLst>
            <a:ahLst/>
            <a:cxnLst>
              <a:cxn ang="0">
                <a:pos x="T0" y="T1"/>
              </a:cxn>
              <a:cxn ang="0">
                <a:pos x="T2" y="T3"/>
              </a:cxn>
              <a:cxn ang="0">
                <a:pos x="T4" y="T5"/>
              </a:cxn>
              <a:cxn ang="0">
                <a:pos x="T6" y="T7"/>
              </a:cxn>
              <a:cxn ang="0">
                <a:pos x="T8" y="T9"/>
              </a:cxn>
              <a:cxn ang="0">
                <a:pos x="T10" y="T11"/>
              </a:cxn>
              <a:cxn ang="0">
                <a:pos x="T12" y="T13"/>
              </a:cxn>
            </a:cxnLst>
            <a:rect l="0" t="0" r="r" b="b"/>
            <a:pathLst>
              <a:path w="1113" h="907">
                <a:moveTo>
                  <a:pt x="0" y="743"/>
                </a:moveTo>
                <a:lnTo>
                  <a:pt x="556" y="907"/>
                </a:lnTo>
                <a:lnTo>
                  <a:pt x="1113" y="743"/>
                </a:lnTo>
                <a:lnTo>
                  <a:pt x="1113" y="0"/>
                </a:lnTo>
                <a:lnTo>
                  <a:pt x="556" y="164"/>
                </a:lnTo>
                <a:lnTo>
                  <a:pt x="0" y="0"/>
                </a:lnTo>
                <a:lnTo>
                  <a:pt x="0" y="743"/>
                </a:lnTo>
                <a:close/>
              </a:path>
            </a:pathLst>
          </a:custGeom>
          <a:solidFill>
            <a:srgbClr val="79B6D3"/>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pic>
        <p:nvPicPr>
          <p:cNvPr id="62" name="图形 91"/>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3699222" y="1814833"/>
            <a:ext cx="525804" cy="525804"/>
          </a:xfrm>
          <a:prstGeom prst="rect">
            <a:avLst/>
          </a:prstGeom>
        </p:spPr>
      </p:pic>
      <p:pic>
        <p:nvPicPr>
          <p:cNvPr id="63" name="图形 92"/>
          <p:cNvPicPr>
            <a:picLocks noChangeAspect="1"/>
          </p:cNvPicPr>
          <p:nvPr>
            <p:custDataLst>
              <p:tags r:id="rId18"/>
            </p:custDataLst>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742945" y="3156243"/>
            <a:ext cx="438582" cy="438582"/>
          </a:xfrm>
          <a:prstGeom prst="rect">
            <a:avLst/>
          </a:prstGeom>
        </p:spPr>
      </p:pic>
      <p:pic>
        <p:nvPicPr>
          <p:cNvPr id="64" name="图形 93"/>
          <p:cNvPicPr>
            <a:picLocks noChangeAspect="1"/>
          </p:cNvPicPr>
          <p:nvPr>
            <p:custDataLst>
              <p:tags r:id="rId21"/>
            </p:custDataLst>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3743142" y="4480709"/>
            <a:ext cx="438582" cy="438582"/>
          </a:xfrm>
          <a:prstGeom prst="rect">
            <a:avLst/>
          </a:prstGeom>
        </p:spPr>
      </p:pic>
      <p:sp>
        <p:nvSpPr>
          <p:cNvPr id="65" name="Freeform 16"/>
          <p:cNvSpPr>
            <a:spLocks noEditPoints="1"/>
          </p:cNvSpPr>
          <p:nvPr>
            <p:custDataLst>
              <p:tags r:id="rId24"/>
            </p:custDataLst>
          </p:nvPr>
        </p:nvSpPr>
        <p:spPr bwMode="auto">
          <a:xfrm>
            <a:off x="3393177" y="1500369"/>
            <a:ext cx="1103569" cy="129904"/>
          </a:xfrm>
          <a:custGeom>
            <a:avLst/>
            <a:gdLst>
              <a:gd name="T0" fmla="*/ 220 w 1113"/>
              <a:gd name="T1" fmla="*/ 0 h 131"/>
              <a:gd name="T2" fmla="*/ 0 w 1113"/>
              <a:gd name="T3" fmla="*/ 64 h 131"/>
              <a:gd name="T4" fmla="*/ 220 w 1113"/>
              <a:gd name="T5" fmla="*/ 131 h 131"/>
              <a:gd name="T6" fmla="*/ 220 w 1113"/>
              <a:gd name="T7" fmla="*/ 0 h 131"/>
              <a:gd name="T8" fmla="*/ 893 w 1113"/>
              <a:gd name="T9" fmla="*/ 0 h 131"/>
              <a:gd name="T10" fmla="*/ 893 w 1113"/>
              <a:gd name="T11" fmla="*/ 131 h 131"/>
              <a:gd name="T12" fmla="*/ 1113 w 1113"/>
              <a:gd name="T13" fmla="*/ 64 h 131"/>
              <a:gd name="T14" fmla="*/ 893 w 1113"/>
              <a:gd name="T15" fmla="*/ 0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131">
                <a:moveTo>
                  <a:pt x="220" y="0"/>
                </a:moveTo>
                <a:lnTo>
                  <a:pt x="0" y="64"/>
                </a:lnTo>
                <a:lnTo>
                  <a:pt x="220" y="131"/>
                </a:lnTo>
                <a:lnTo>
                  <a:pt x="220" y="0"/>
                </a:lnTo>
                <a:moveTo>
                  <a:pt x="893" y="0"/>
                </a:moveTo>
                <a:lnTo>
                  <a:pt x="893" y="131"/>
                </a:lnTo>
                <a:lnTo>
                  <a:pt x="1113" y="64"/>
                </a:lnTo>
                <a:lnTo>
                  <a:pt x="893" y="0"/>
                </a:lnTo>
              </a:path>
            </a:pathLst>
          </a:custGeom>
          <a:solidFill>
            <a:srgbClr val="8590CA">
              <a:lumMod val="50000"/>
            </a:srgbClr>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66" name="Freeform 18"/>
          <p:cNvSpPr>
            <a:spLocks noEditPoints="1"/>
          </p:cNvSpPr>
          <p:nvPr>
            <p:custDataLst>
              <p:tags r:id="rId25"/>
            </p:custDataLst>
          </p:nvPr>
        </p:nvSpPr>
        <p:spPr bwMode="auto">
          <a:xfrm>
            <a:off x="3393440" y="2797459"/>
            <a:ext cx="1103569" cy="128049"/>
          </a:xfrm>
          <a:custGeom>
            <a:avLst/>
            <a:gdLst>
              <a:gd name="T0" fmla="*/ 220 w 1113"/>
              <a:gd name="T1" fmla="*/ 0 h 129"/>
              <a:gd name="T2" fmla="*/ 0 w 1113"/>
              <a:gd name="T3" fmla="*/ 64 h 129"/>
              <a:gd name="T4" fmla="*/ 220 w 1113"/>
              <a:gd name="T5" fmla="*/ 129 h 129"/>
              <a:gd name="T6" fmla="*/ 220 w 1113"/>
              <a:gd name="T7" fmla="*/ 0 h 129"/>
              <a:gd name="T8" fmla="*/ 893 w 1113"/>
              <a:gd name="T9" fmla="*/ 0 h 129"/>
              <a:gd name="T10" fmla="*/ 893 w 1113"/>
              <a:gd name="T11" fmla="*/ 129 h 129"/>
              <a:gd name="T12" fmla="*/ 1113 w 1113"/>
              <a:gd name="T13" fmla="*/ 64 h 129"/>
              <a:gd name="T14" fmla="*/ 893 w 1113"/>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129">
                <a:moveTo>
                  <a:pt x="220" y="0"/>
                </a:moveTo>
                <a:lnTo>
                  <a:pt x="0" y="64"/>
                </a:lnTo>
                <a:lnTo>
                  <a:pt x="220" y="129"/>
                </a:lnTo>
                <a:lnTo>
                  <a:pt x="220" y="0"/>
                </a:lnTo>
                <a:moveTo>
                  <a:pt x="893" y="0"/>
                </a:moveTo>
                <a:lnTo>
                  <a:pt x="893" y="129"/>
                </a:lnTo>
                <a:lnTo>
                  <a:pt x="1113" y="64"/>
                </a:lnTo>
                <a:lnTo>
                  <a:pt x="893" y="0"/>
                </a:lnTo>
              </a:path>
            </a:pathLst>
          </a:custGeom>
          <a:solidFill>
            <a:srgbClr val="8EAADC">
              <a:lumMod val="75000"/>
            </a:srgbClr>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67" name="Freeform 20"/>
          <p:cNvSpPr>
            <a:spLocks noEditPoints="1"/>
          </p:cNvSpPr>
          <p:nvPr>
            <p:custDataLst>
              <p:tags r:id="rId26"/>
            </p:custDataLst>
          </p:nvPr>
        </p:nvSpPr>
        <p:spPr bwMode="auto">
          <a:xfrm>
            <a:off x="3366507" y="4190451"/>
            <a:ext cx="1103569" cy="128049"/>
          </a:xfrm>
          <a:custGeom>
            <a:avLst/>
            <a:gdLst>
              <a:gd name="T0" fmla="*/ 220 w 1113"/>
              <a:gd name="T1" fmla="*/ 0 h 129"/>
              <a:gd name="T2" fmla="*/ 0 w 1113"/>
              <a:gd name="T3" fmla="*/ 63 h 129"/>
              <a:gd name="T4" fmla="*/ 220 w 1113"/>
              <a:gd name="T5" fmla="*/ 129 h 129"/>
              <a:gd name="T6" fmla="*/ 220 w 1113"/>
              <a:gd name="T7" fmla="*/ 0 h 129"/>
              <a:gd name="T8" fmla="*/ 893 w 1113"/>
              <a:gd name="T9" fmla="*/ 0 h 129"/>
              <a:gd name="T10" fmla="*/ 893 w 1113"/>
              <a:gd name="T11" fmla="*/ 129 h 129"/>
              <a:gd name="T12" fmla="*/ 1113 w 1113"/>
              <a:gd name="T13" fmla="*/ 63 h 129"/>
              <a:gd name="T14" fmla="*/ 893 w 1113"/>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129">
                <a:moveTo>
                  <a:pt x="220" y="0"/>
                </a:moveTo>
                <a:lnTo>
                  <a:pt x="0" y="63"/>
                </a:lnTo>
                <a:lnTo>
                  <a:pt x="220" y="129"/>
                </a:lnTo>
                <a:lnTo>
                  <a:pt x="220" y="0"/>
                </a:lnTo>
                <a:moveTo>
                  <a:pt x="893" y="0"/>
                </a:moveTo>
                <a:lnTo>
                  <a:pt x="893" y="129"/>
                </a:lnTo>
                <a:lnTo>
                  <a:pt x="1113" y="63"/>
                </a:lnTo>
                <a:lnTo>
                  <a:pt x="893" y="0"/>
                </a:lnTo>
              </a:path>
            </a:pathLst>
          </a:custGeom>
          <a:solidFill>
            <a:srgbClr val="79B6D3">
              <a:lumMod val="50000"/>
            </a:srgbClr>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缺角矩形 2"/>
          <p:cNvSpPr/>
          <p:nvPr>
            <p:custDataLst>
              <p:tags r:id="rId1"/>
            </p:custDataLst>
          </p:nvPr>
        </p:nvSpPr>
        <p:spPr>
          <a:xfrm>
            <a:off x="4767496" y="1505706"/>
            <a:ext cx="3073738" cy="3073736"/>
          </a:xfrm>
          <a:prstGeom prst="plaque">
            <a:avLst>
              <a:gd name="adj" fmla="val 50000"/>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任意多边形 11"/>
          <p:cNvSpPr/>
          <p:nvPr>
            <p:custDataLst>
              <p:tags r:id="rId2"/>
            </p:custDataLst>
          </p:nvPr>
        </p:nvSpPr>
        <p:spPr bwMode="auto">
          <a:xfrm>
            <a:off x="5976032" y="2535884"/>
            <a:ext cx="718392" cy="718392"/>
          </a:xfrm>
          <a:custGeom>
            <a:avLst/>
            <a:gdLst/>
            <a:ahLst/>
            <a:cxnLst>
              <a:cxn ang="0">
                <a:pos x="55" y="28"/>
              </a:cxn>
              <a:cxn ang="0">
                <a:pos x="27" y="55"/>
              </a:cxn>
              <a:cxn ang="0">
                <a:pos x="0" y="28"/>
              </a:cxn>
              <a:cxn ang="0">
                <a:pos x="27" y="0"/>
              </a:cxn>
              <a:cxn ang="0">
                <a:pos x="55" y="28"/>
              </a:cxn>
              <a:cxn ang="0">
                <a:pos x="42" y="28"/>
              </a:cxn>
              <a:cxn ang="0">
                <a:pos x="41" y="26"/>
              </a:cxn>
              <a:cxn ang="0">
                <a:pos x="21" y="14"/>
              </a:cxn>
              <a:cxn ang="0">
                <a:pos x="19" y="14"/>
              </a:cxn>
              <a:cxn ang="0">
                <a:pos x="18" y="16"/>
              </a:cxn>
              <a:cxn ang="0">
                <a:pos x="18" y="39"/>
              </a:cxn>
              <a:cxn ang="0">
                <a:pos x="19" y="41"/>
              </a:cxn>
              <a:cxn ang="0">
                <a:pos x="20" y="41"/>
              </a:cxn>
              <a:cxn ang="0">
                <a:pos x="21" y="41"/>
              </a:cxn>
              <a:cxn ang="0">
                <a:pos x="41" y="30"/>
              </a:cxn>
              <a:cxn ang="0">
                <a:pos x="42" y="28"/>
              </a:cxn>
            </a:cxnLst>
            <a:rect l="0" t="0" r="r" b="b"/>
            <a:pathLst>
              <a:path w="55" h="55">
                <a:moveTo>
                  <a:pt x="55" y="28"/>
                </a:moveTo>
                <a:cubicBezTo>
                  <a:pt x="55" y="43"/>
                  <a:pt x="42" y="55"/>
                  <a:pt x="27" y="55"/>
                </a:cubicBezTo>
                <a:cubicBezTo>
                  <a:pt x="12" y="55"/>
                  <a:pt x="0" y="43"/>
                  <a:pt x="0" y="28"/>
                </a:cubicBezTo>
                <a:cubicBezTo>
                  <a:pt x="0" y="13"/>
                  <a:pt x="12" y="0"/>
                  <a:pt x="27" y="0"/>
                </a:cubicBezTo>
                <a:cubicBezTo>
                  <a:pt x="42" y="0"/>
                  <a:pt x="55" y="13"/>
                  <a:pt x="55" y="28"/>
                </a:cubicBezTo>
                <a:close/>
                <a:moveTo>
                  <a:pt x="42" y="28"/>
                </a:moveTo>
                <a:cubicBezTo>
                  <a:pt x="42" y="27"/>
                  <a:pt x="42" y="26"/>
                  <a:pt x="41" y="26"/>
                </a:cubicBezTo>
                <a:cubicBezTo>
                  <a:pt x="21" y="14"/>
                  <a:pt x="21" y="14"/>
                  <a:pt x="21" y="14"/>
                </a:cubicBezTo>
                <a:cubicBezTo>
                  <a:pt x="21" y="14"/>
                  <a:pt x="20" y="14"/>
                  <a:pt x="19" y="14"/>
                </a:cubicBezTo>
                <a:cubicBezTo>
                  <a:pt x="18" y="15"/>
                  <a:pt x="18" y="16"/>
                  <a:pt x="18" y="16"/>
                </a:cubicBezTo>
                <a:cubicBezTo>
                  <a:pt x="18" y="39"/>
                  <a:pt x="18" y="39"/>
                  <a:pt x="18" y="39"/>
                </a:cubicBezTo>
                <a:cubicBezTo>
                  <a:pt x="18" y="40"/>
                  <a:pt x="18" y="41"/>
                  <a:pt x="19" y="41"/>
                </a:cubicBezTo>
                <a:cubicBezTo>
                  <a:pt x="20" y="41"/>
                  <a:pt x="20" y="41"/>
                  <a:pt x="20" y="41"/>
                </a:cubicBezTo>
                <a:cubicBezTo>
                  <a:pt x="21" y="41"/>
                  <a:pt x="21" y="41"/>
                  <a:pt x="21" y="41"/>
                </a:cubicBezTo>
                <a:cubicBezTo>
                  <a:pt x="41" y="30"/>
                  <a:pt x="41" y="30"/>
                  <a:pt x="41" y="30"/>
                </a:cubicBezTo>
                <a:cubicBezTo>
                  <a:pt x="42" y="29"/>
                  <a:pt x="42" y="29"/>
                  <a:pt x="42" y="28"/>
                </a:cubicBezTo>
                <a:close/>
              </a:path>
            </a:pathLst>
          </a:custGeom>
          <a:solidFill>
            <a:srgbClr val="000000">
              <a:lumMod val="65000"/>
              <a:lumOff val="35000"/>
            </a:srgbClr>
          </a:solidFill>
          <a:ln w="9525">
            <a:noFill/>
            <a:round/>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泪滴形 34"/>
          <p:cNvSpPr/>
          <p:nvPr>
            <p:custDataLst>
              <p:tags r:id="rId3"/>
            </p:custDataLst>
          </p:nvPr>
        </p:nvSpPr>
        <p:spPr>
          <a:xfrm rot="16221277">
            <a:off x="4527926" y="1034859"/>
            <a:ext cx="1429176" cy="1460275"/>
          </a:xfrm>
          <a:prstGeom prst="teardrop">
            <a:avLst/>
          </a:pr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6" name="泪滴形 35"/>
          <p:cNvSpPr/>
          <p:nvPr>
            <p:custDataLst>
              <p:tags r:id="rId4"/>
            </p:custDataLst>
          </p:nvPr>
        </p:nvSpPr>
        <p:spPr>
          <a:xfrm rot="16221277">
            <a:off x="4527830" y="1034612"/>
            <a:ext cx="1429176" cy="1460275"/>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7" name="任意多边形 13"/>
          <p:cNvSpPr/>
          <p:nvPr>
            <p:custDataLst>
              <p:tags r:id="rId5"/>
            </p:custDataLst>
          </p:nvPr>
        </p:nvSpPr>
        <p:spPr bwMode="auto">
          <a:xfrm>
            <a:off x="4950124" y="1505281"/>
            <a:ext cx="568768" cy="549417"/>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ysClr val="window" lastClr="FFFFFF"/>
          </a:solidFill>
          <a:ln w="9525">
            <a:noFill/>
            <a:round/>
          </a:ln>
        </p:spPr>
        <p:txBody>
          <a:bodyPr anchor="ctr"/>
          <a:lstStyle/>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p:cNvSpPr txBox="1"/>
          <p:nvPr>
            <p:custDataLst>
              <p:tags r:id="rId6"/>
            </p:custDataLst>
          </p:nvPr>
        </p:nvSpPr>
        <p:spPr>
          <a:xfrm>
            <a:off x="525780" y="1842770"/>
            <a:ext cx="3652520" cy="1250950"/>
          </a:xfrm>
          <a:prstGeom prst="rect">
            <a:avLst/>
          </a:prstGeom>
          <a:noFill/>
        </p:spPr>
        <p:txBody>
          <a:bodyPr wrap="square" lIns="90000" tIns="0" rIns="90000" bIns="46800">
            <a:noAutofit/>
          </a:bodyPr>
          <a:lstStyle/>
          <a:p>
            <a:pPr algn="l" defTabSz="1218565" fontAlgn="auto">
              <a:lnSpc>
                <a:spcPct val="150000"/>
              </a:lnSpc>
              <a:spcBef>
                <a:spcPct val="0"/>
              </a:spcBef>
              <a:defRPr/>
            </a:pPr>
            <a:r>
              <a:rPr lang="zh-CN" altLang="en-US" sz="16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rPr>
              <a:t>有预测未知机遇的能力，同时也能预测他人不能预知的事情。这是创业者必备的特质之一。</a:t>
            </a:r>
            <a:endParaRPr lang="zh-CN" altLang="en-US" sz="16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custDataLst>
              <p:tags r:id="rId7"/>
            </p:custDataLst>
          </p:nvPr>
        </p:nvSpPr>
        <p:spPr>
          <a:xfrm>
            <a:off x="874988" y="1290377"/>
            <a:ext cx="3303009" cy="439439"/>
          </a:xfrm>
          <a:prstGeom prst="rect">
            <a:avLst/>
          </a:prstGeom>
        </p:spPr>
        <p:txBody>
          <a:bodyPr wrap="square" lIns="90000" tIns="46800" rIns="90000" bIns="0" anchor="b" anchorCtr="0">
            <a:normAutofit/>
          </a:bodyPr>
          <a:lstStyle/>
          <a:p>
            <a:pPr algn="r">
              <a:lnSpc>
                <a:spcPct val="120000"/>
              </a:lnSpc>
            </a:pPr>
            <a:r>
              <a:rPr lang="zh-CN" altLang="en-US" b="1" spc="300">
                <a:solidFill>
                  <a:srgbClr val="1F74AD"/>
                </a:solidFill>
                <a:latin typeface="Arial" panose="020B0604020202020204" pitchFamily="34" charset="0"/>
                <a:ea typeface="微软雅黑" panose="020B0503020204020204" pitchFamily="34" charset="-122"/>
                <a:cs typeface="+mn-ea"/>
                <a:sym typeface="Arial" panose="020B0604020202020204" pitchFamily="34" charset="0"/>
              </a:rPr>
              <a:t>（四）远见</a:t>
            </a:r>
            <a:endParaRPr lang="zh-CN" altLang="en-US" b="1" spc="300">
              <a:solidFill>
                <a:srgbClr val="1F74AD"/>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泪滴形 40"/>
          <p:cNvSpPr/>
          <p:nvPr>
            <p:custDataLst>
              <p:tags r:id="rId8"/>
            </p:custDataLst>
          </p:nvPr>
        </p:nvSpPr>
        <p:spPr>
          <a:xfrm rot="129116">
            <a:off x="6774239" y="1072137"/>
            <a:ext cx="1437469" cy="1437469"/>
          </a:xfrm>
          <a:prstGeom prst="teardrop">
            <a:avLst/>
          </a:prstGeom>
          <a:solidFill>
            <a:srgbClr val="3498DB">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 name="泪滴形 3"/>
          <p:cNvSpPr/>
          <p:nvPr>
            <p:custDataLst>
              <p:tags r:id="rId9"/>
            </p:custDataLst>
          </p:nvPr>
        </p:nvSpPr>
        <p:spPr>
          <a:xfrm rot="129116">
            <a:off x="6736760" y="1116024"/>
            <a:ext cx="1437469" cy="1437469"/>
          </a:xfrm>
          <a:prstGeom prst="teardrop">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12"/>
          <p:cNvSpPr/>
          <p:nvPr>
            <p:custDataLst>
              <p:tags r:id="rId10"/>
            </p:custDataLst>
          </p:nvPr>
        </p:nvSpPr>
        <p:spPr bwMode="auto">
          <a:xfrm>
            <a:off x="7211416" y="1985245"/>
            <a:ext cx="333797" cy="626819"/>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ysClr val="window" lastClr="FFFFFF"/>
          </a:solidFill>
          <a:ln w="9525">
            <a:noFill/>
            <a:round/>
          </a:ln>
        </p:spPr>
        <p:txBody>
          <a:bodyPr anchor="ctr"/>
          <a:lstStyle/>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p:nvPr>
            <p:custDataLst>
              <p:tags r:id="rId11"/>
            </p:custDataLst>
          </p:nvPr>
        </p:nvSpPr>
        <p:spPr>
          <a:xfrm>
            <a:off x="8526780" y="1842770"/>
            <a:ext cx="3303270" cy="1989455"/>
          </a:xfrm>
          <a:prstGeom prst="rect">
            <a:avLst/>
          </a:prstGeom>
          <a:noFill/>
        </p:spPr>
        <p:txBody>
          <a:bodyPr wrap="square" lIns="90000" tIns="0" rIns="90000" bIns="46800">
            <a:noAutofit/>
          </a:bodyPr>
          <a:lstStyle/>
          <a:p>
            <a:pPr defTabSz="1218565" fontAlgn="auto">
              <a:lnSpc>
                <a:spcPct val="150000"/>
              </a:lnSpc>
              <a:spcBef>
                <a:spcPct val="0"/>
              </a:spcBef>
              <a:defRPr/>
            </a:pPr>
            <a:r>
              <a:rPr lang="zh-CN" altLang="en-US" sz="15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rPr>
              <a:t>自信也是创业者的关键特质。创业者必须坚信自己的产品是全世界需要的，发现市场机遇然后开拓新市场，在创业的过程中还要不断推翻现有的、普遍认可的东西。</a:t>
            </a:r>
            <a:endParaRPr lang="zh-CN" altLang="en-US" sz="15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custDataLst>
              <p:tags r:id="rId12"/>
            </p:custDataLst>
          </p:nvPr>
        </p:nvSpPr>
        <p:spPr>
          <a:xfrm>
            <a:off x="8526784" y="1290377"/>
            <a:ext cx="3303008" cy="439439"/>
          </a:xfrm>
          <a:prstGeom prst="rect">
            <a:avLst/>
          </a:prstGeom>
        </p:spPr>
        <p:txBody>
          <a:bodyPr wrap="square" lIns="90000" tIns="46800" rIns="90000" bIns="0" anchor="b" anchorCtr="0">
            <a:normAutofit/>
          </a:bodyPr>
          <a:lstStyle/>
          <a:p>
            <a:pPr>
              <a:lnSpc>
                <a:spcPct val="120000"/>
              </a:lnSpc>
            </a:pPr>
            <a:r>
              <a:rPr lang="zh-CN" altLang="en-US" b="1" spc="300">
                <a:solidFill>
                  <a:srgbClr val="3498DB"/>
                </a:solidFill>
                <a:latin typeface="Arial" panose="020B0604020202020204" pitchFamily="34" charset="0"/>
                <a:ea typeface="微软雅黑" panose="020B0503020204020204" pitchFamily="34" charset="-122"/>
                <a:cs typeface="+mn-ea"/>
                <a:sym typeface="Arial" panose="020B0604020202020204" pitchFamily="34" charset="0"/>
              </a:rPr>
              <a:t>（五）自信</a:t>
            </a:r>
            <a:endParaRPr lang="zh-CN" altLang="en-US" b="1" spc="300">
              <a:solidFill>
                <a:srgbClr val="3498DB"/>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泪滴形 7"/>
          <p:cNvSpPr/>
          <p:nvPr>
            <p:custDataLst>
              <p:tags r:id="rId13"/>
            </p:custDataLst>
          </p:nvPr>
        </p:nvSpPr>
        <p:spPr>
          <a:xfrm rot="10969501">
            <a:off x="4482298" y="3563005"/>
            <a:ext cx="1460275" cy="1439542"/>
          </a:xfrm>
          <a:prstGeom prst="teardrop">
            <a:avLst/>
          </a:prstGeom>
          <a:solidFill>
            <a:srgbClr val="9BBB59">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泪滴形 8"/>
          <p:cNvSpPr/>
          <p:nvPr>
            <p:custDataLst>
              <p:tags r:id="rId14"/>
            </p:custDataLst>
          </p:nvPr>
        </p:nvSpPr>
        <p:spPr>
          <a:xfrm rot="10969501">
            <a:off x="4448435" y="3584523"/>
            <a:ext cx="1460275" cy="1439542"/>
          </a:xfrm>
          <a:prstGeom prst="teardrop">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custDataLst>
              <p:tags r:id="rId15"/>
            </p:custDataLst>
          </p:nvPr>
        </p:nvSpPr>
        <p:spPr>
          <a:xfrm>
            <a:off x="525780" y="4429125"/>
            <a:ext cx="3652520" cy="1535430"/>
          </a:xfrm>
          <a:prstGeom prst="rect">
            <a:avLst/>
          </a:prstGeom>
          <a:noFill/>
        </p:spPr>
        <p:txBody>
          <a:bodyPr wrap="square" lIns="90000" tIns="0" rIns="90000" bIns="46800">
            <a:normAutofit/>
          </a:bodyPr>
          <a:lstStyle/>
          <a:p>
            <a:pPr algn="l" defTabSz="1218565">
              <a:lnSpc>
                <a:spcPct val="120000"/>
              </a:lnSpc>
              <a:spcBef>
                <a:spcPct val="0"/>
              </a:spcBef>
              <a:defRPr/>
            </a:pPr>
            <a:r>
              <a:rPr lang="zh-CN" altLang="en-US" sz="16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rPr>
              <a:t>实际上，创业的生存规则也像生命物种一样，都是建立在适应周围环境的基础上的。公司最终推出的产品或服务很可能不是你最初的计划。</a:t>
            </a:r>
            <a:endParaRPr lang="zh-CN" altLang="en-US" sz="16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custDataLst>
              <p:tags r:id="rId16"/>
            </p:custDataLst>
          </p:nvPr>
        </p:nvSpPr>
        <p:spPr>
          <a:xfrm>
            <a:off x="874989" y="3832140"/>
            <a:ext cx="3303009" cy="439439"/>
          </a:xfrm>
          <a:prstGeom prst="rect">
            <a:avLst/>
          </a:prstGeom>
        </p:spPr>
        <p:txBody>
          <a:bodyPr wrap="square" lIns="90000" tIns="46800" rIns="90000" bIns="0" anchor="b" anchorCtr="0">
            <a:normAutofit/>
          </a:bodyPr>
          <a:lstStyle/>
          <a:p>
            <a:pPr algn="r">
              <a:lnSpc>
                <a:spcPct val="120000"/>
              </a:lnSpc>
            </a:pPr>
            <a:r>
              <a:rPr lang="zh-CN" altLang="en-US" b="1" spc="300">
                <a:solidFill>
                  <a:srgbClr val="9BBB59"/>
                </a:solidFill>
                <a:latin typeface="Arial" panose="020B0604020202020204" pitchFamily="34" charset="0"/>
                <a:ea typeface="微软雅黑" panose="020B0503020204020204" pitchFamily="34" charset="-122"/>
                <a:cs typeface="+mn-ea"/>
                <a:sym typeface="Arial" panose="020B0604020202020204" pitchFamily="34" charset="0"/>
              </a:rPr>
              <a:t>（六）灵活性</a:t>
            </a:r>
            <a:endParaRPr lang="zh-CN" altLang="en-US" b="1" spc="300">
              <a:solidFill>
                <a:srgbClr val="9BBB5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泪滴形 12"/>
          <p:cNvSpPr/>
          <p:nvPr>
            <p:custDataLst>
              <p:tags r:id="rId17"/>
            </p:custDataLst>
          </p:nvPr>
        </p:nvSpPr>
        <p:spPr>
          <a:xfrm rot="4794637">
            <a:off x="6626753" y="3529141"/>
            <a:ext cx="1472023" cy="1439542"/>
          </a:xfrm>
          <a:prstGeom prst="teardrop">
            <a:avLst/>
          </a:pr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 name="泪滴形 13"/>
          <p:cNvSpPr/>
          <p:nvPr>
            <p:custDataLst>
              <p:tags r:id="rId18"/>
            </p:custDataLst>
          </p:nvPr>
        </p:nvSpPr>
        <p:spPr>
          <a:xfrm rot="4794637">
            <a:off x="6664072" y="3585120"/>
            <a:ext cx="1472023" cy="1439542"/>
          </a:xfrm>
          <a:prstGeom prst="teardrop">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14"/>
          <p:cNvSpPr/>
          <p:nvPr>
            <p:custDataLst>
              <p:tags r:id="rId19"/>
            </p:custDataLst>
          </p:nvPr>
        </p:nvSpPr>
        <p:spPr bwMode="auto">
          <a:xfrm rot="10800000">
            <a:off x="7151982" y="3992863"/>
            <a:ext cx="494821" cy="624055"/>
          </a:xfrm>
          <a:custGeom>
            <a:avLst/>
            <a:gdLst/>
            <a:ahLst/>
            <a:cxnLst>
              <a:cxn ang="0">
                <a:pos x="54" y="72"/>
              </a:cxn>
              <a:cxn ang="0">
                <a:pos x="0" y="3"/>
              </a:cxn>
              <a:cxn ang="0">
                <a:pos x="56" y="3"/>
              </a:cxn>
              <a:cxn ang="0">
                <a:pos x="11" y="11"/>
              </a:cxn>
              <a:cxn ang="0">
                <a:pos x="11" y="16"/>
              </a:cxn>
              <a:cxn ang="0">
                <a:pos x="15" y="12"/>
              </a:cxn>
              <a:cxn ang="0">
                <a:pos x="11" y="21"/>
              </a:cxn>
              <a:cxn ang="0">
                <a:pos x="11" y="26"/>
              </a:cxn>
              <a:cxn ang="0">
                <a:pos x="15" y="22"/>
              </a:cxn>
              <a:cxn ang="0">
                <a:pos x="11" y="31"/>
              </a:cxn>
              <a:cxn ang="0">
                <a:pos x="11" y="36"/>
              </a:cxn>
              <a:cxn ang="0">
                <a:pos x="15" y="32"/>
              </a:cxn>
              <a:cxn ang="0">
                <a:pos x="11" y="41"/>
              </a:cxn>
              <a:cxn ang="0">
                <a:pos x="11" y="47"/>
              </a:cxn>
              <a:cxn ang="0">
                <a:pos x="15" y="43"/>
              </a:cxn>
              <a:cxn ang="0">
                <a:pos x="11" y="52"/>
              </a:cxn>
              <a:cxn ang="0">
                <a:pos x="11" y="57"/>
              </a:cxn>
              <a:cxn ang="0">
                <a:pos x="15" y="53"/>
              </a:cxn>
              <a:cxn ang="0">
                <a:pos x="24" y="16"/>
              </a:cxn>
              <a:cxn ang="0">
                <a:pos x="24" y="11"/>
              </a:cxn>
              <a:cxn ang="0">
                <a:pos x="20" y="14"/>
              </a:cxn>
              <a:cxn ang="0">
                <a:pos x="24" y="26"/>
              </a:cxn>
              <a:cxn ang="0">
                <a:pos x="24" y="21"/>
              </a:cxn>
              <a:cxn ang="0">
                <a:pos x="20" y="25"/>
              </a:cxn>
              <a:cxn ang="0">
                <a:pos x="24" y="36"/>
              </a:cxn>
              <a:cxn ang="0">
                <a:pos x="24" y="31"/>
              </a:cxn>
              <a:cxn ang="0">
                <a:pos x="20" y="35"/>
              </a:cxn>
              <a:cxn ang="0">
                <a:pos x="24" y="47"/>
              </a:cxn>
              <a:cxn ang="0">
                <a:pos x="24" y="41"/>
              </a:cxn>
              <a:cxn ang="0">
                <a:pos x="20" y="45"/>
              </a:cxn>
              <a:cxn ang="0">
                <a:pos x="22" y="57"/>
              </a:cxn>
              <a:cxn ang="0">
                <a:pos x="22" y="67"/>
              </a:cxn>
              <a:cxn ang="0">
                <a:pos x="36" y="58"/>
              </a:cxn>
              <a:cxn ang="0">
                <a:pos x="32" y="11"/>
              </a:cxn>
              <a:cxn ang="0">
                <a:pos x="32" y="16"/>
              </a:cxn>
              <a:cxn ang="0">
                <a:pos x="36" y="12"/>
              </a:cxn>
              <a:cxn ang="0">
                <a:pos x="32" y="21"/>
              </a:cxn>
              <a:cxn ang="0">
                <a:pos x="32" y="26"/>
              </a:cxn>
              <a:cxn ang="0">
                <a:pos x="36" y="22"/>
              </a:cxn>
              <a:cxn ang="0">
                <a:pos x="32" y="31"/>
              </a:cxn>
              <a:cxn ang="0">
                <a:pos x="32" y="36"/>
              </a:cxn>
              <a:cxn ang="0">
                <a:pos x="36" y="32"/>
              </a:cxn>
              <a:cxn ang="0">
                <a:pos x="32" y="41"/>
              </a:cxn>
              <a:cxn ang="0">
                <a:pos x="32" y="47"/>
              </a:cxn>
              <a:cxn ang="0">
                <a:pos x="36" y="43"/>
              </a:cxn>
              <a:cxn ang="0">
                <a:pos x="42" y="11"/>
              </a:cxn>
              <a:cxn ang="0">
                <a:pos x="42" y="16"/>
              </a:cxn>
              <a:cxn ang="0">
                <a:pos x="46" y="12"/>
              </a:cxn>
              <a:cxn ang="0">
                <a:pos x="42" y="21"/>
              </a:cxn>
              <a:cxn ang="0">
                <a:pos x="42" y="26"/>
              </a:cxn>
              <a:cxn ang="0">
                <a:pos x="46" y="22"/>
              </a:cxn>
              <a:cxn ang="0">
                <a:pos x="42" y="31"/>
              </a:cxn>
              <a:cxn ang="0">
                <a:pos x="42" y="36"/>
              </a:cxn>
              <a:cxn ang="0">
                <a:pos x="46" y="32"/>
              </a:cxn>
              <a:cxn ang="0">
                <a:pos x="42" y="41"/>
              </a:cxn>
              <a:cxn ang="0">
                <a:pos x="42" y="47"/>
              </a:cxn>
              <a:cxn ang="0">
                <a:pos x="46" y="43"/>
              </a:cxn>
              <a:cxn ang="0">
                <a:pos x="42" y="52"/>
              </a:cxn>
              <a:cxn ang="0">
                <a:pos x="42" y="57"/>
              </a:cxn>
              <a:cxn ang="0">
                <a:pos x="46" y="53"/>
              </a:cxn>
            </a:cxnLst>
            <a:rect l="0" t="0" r="r" b="b"/>
            <a:pathLst>
              <a:path w="56" h="72">
                <a:moveTo>
                  <a:pt x="56" y="3"/>
                </a:moveTo>
                <a:cubicBezTo>
                  <a:pt x="56" y="70"/>
                  <a:pt x="56" y="70"/>
                  <a:pt x="56" y="70"/>
                </a:cubicBezTo>
                <a:cubicBezTo>
                  <a:pt x="56" y="71"/>
                  <a:pt x="55" y="72"/>
                  <a:pt x="54" y="72"/>
                </a:cubicBezTo>
                <a:cubicBezTo>
                  <a:pt x="2" y="72"/>
                  <a:pt x="2" y="72"/>
                  <a:pt x="2" y="72"/>
                </a:cubicBezTo>
                <a:cubicBezTo>
                  <a:pt x="1" y="72"/>
                  <a:pt x="0" y="71"/>
                  <a:pt x="0" y="70"/>
                </a:cubicBezTo>
                <a:cubicBezTo>
                  <a:pt x="0" y="3"/>
                  <a:pt x="0" y="3"/>
                  <a:pt x="0" y="3"/>
                </a:cubicBezTo>
                <a:cubicBezTo>
                  <a:pt x="0" y="1"/>
                  <a:pt x="1" y="0"/>
                  <a:pt x="2" y="0"/>
                </a:cubicBezTo>
                <a:cubicBezTo>
                  <a:pt x="54" y="0"/>
                  <a:pt x="54" y="0"/>
                  <a:pt x="54" y="0"/>
                </a:cubicBezTo>
                <a:cubicBezTo>
                  <a:pt x="55" y="0"/>
                  <a:pt x="56" y="1"/>
                  <a:pt x="56" y="3"/>
                </a:cubicBezTo>
                <a:close/>
                <a:moveTo>
                  <a:pt x="15" y="12"/>
                </a:moveTo>
                <a:cubicBezTo>
                  <a:pt x="15" y="11"/>
                  <a:pt x="15" y="11"/>
                  <a:pt x="14" y="11"/>
                </a:cubicBezTo>
                <a:cubicBezTo>
                  <a:pt x="11" y="11"/>
                  <a:pt x="11" y="11"/>
                  <a:pt x="11" y="11"/>
                </a:cubicBezTo>
                <a:cubicBezTo>
                  <a:pt x="11" y="11"/>
                  <a:pt x="10" y="11"/>
                  <a:pt x="10" y="12"/>
                </a:cubicBezTo>
                <a:cubicBezTo>
                  <a:pt x="10" y="14"/>
                  <a:pt x="10" y="14"/>
                  <a:pt x="10" y="14"/>
                </a:cubicBezTo>
                <a:cubicBezTo>
                  <a:pt x="10" y="15"/>
                  <a:pt x="11" y="16"/>
                  <a:pt x="11" y="16"/>
                </a:cubicBezTo>
                <a:cubicBezTo>
                  <a:pt x="14" y="16"/>
                  <a:pt x="14" y="16"/>
                  <a:pt x="14" y="16"/>
                </a:cubicBezTo>
                <a:cubicBezTo>
                  <a:pt x="15" y="16"/>
                  <a:pt x="15" y="15"/>
                  <a:pt x="15" y="14"/>
                </a:cubicBezTo>
                <a:lnTo>
                  <a:pt x="15" y="12"/>
                </a:lnTo>
                <a:close/>
                <a:moveTo>
                  <a:pt x="15" y="22"/>
                </a:moveTo>
                <a:cubicBezTo>
                  <a:pt x="15" y="21"/>
                  <a:pt x="15" y="21"/>
                  <a:pt x="14" y="21"/>
                </a:cubicBezTo>
                <a:cubicBezTo>
                  <a:pt x="11" y="21"/>
                  <a:pt x="11" y="21"/>
                  <a:pt x="11" y="21"/>
                </a:cubicBezTo>
                <a:cubicBezTo>
                  <a:pt x="11" y="21"/>
                  <a:pt x="10" y="21"/>
                  <a:pt x="10" y="22"/>
                </a:cubicBezTo>
                <a:cubicBezTo>
                  <a:pt x="10" y="25"/>
                  <a:pt x="10" y="25"/>
                  <a:pt x="10" y="25"/>
                </a:cubicBezTo>
                <a:cubicBezTo>
                  <a:pt x="10" y="25"/>
                  <a:pt x="11" y="26"/>
                  <a:pt x="11" y="26"/>
                </a:cubicBezTo>
                <a:cubicBezTo>
                  <a:pt x="14" y="26"/>
                  <a:pt x="14" y="26"/>
                  <a:pt x="14" y="26"/>
                </a:cubicBezTo>
                <a:cubicBezTo>
                  <a:pt x="15" y="26"/>
                  <a:pt x="15" y="25"/>
                  <a:pt x="15" y="25"/>
                </a:cubicBezTo>
                <a:lnTo>
                  <a:pt x="15" y="22"/>
                </a:lnTo>
                <a:close/>
                <a:moveTo>
                  <a:pt x="15" y="32"/>
                </a:moveTo>
                <a:cubicBezTo>
                  <a:pt x="15" y="32"/>
                  <a:pt x="15" y="31"/>
                  <a:pt x="14" y="31"/>
                </a:cubicBezTo>
                <a:cubicBezTo>
                  <a:pt x="11" y="31"/>
                  <a:pt x="11" y="31"/>
                  <a:pt x="11" y="31"/>
                </a:cubicBezTo>
                <a:cubicBezTo>
                  <a:pt x="11" y="31"/>
                  <a:pt x="10" y="32"/>
                  <a:pt x="10" y="32"/>
                </a:cubicBezTo>
                <a:cubicBezTo>
                  <a:pt x="10" y="35"/>
                  <a:pt x="10" y="35"/>
                  <a:pt x="10" y="35"/>
                </a:cubicBezTo>
                <a:cubicBezTo>
                  <a:pt x="10" y="36"/>
                  <a:pt x="11" y="36"/>
                  <a:pt x="11" y="36"/>
                </a:cubicBezTo>
                <a:cubicBezTo>
                  <a:pt x="14" y="36"/>
                  <a:pt x="14" y="36"/>
                  <a:pt x="14" y="36"/>
                </a:cubicBezTo>
                <a:cubicBezTo>
                  <a:pt x="15" y="36"/>
                  <a:pt x="15" y="36"/>
                  <a:pt x="15" y="35"/>
                </a:cubicBezTo>
                <a:lnTo>
                  <a:pt x="15" y="32"/>
                </a:lnTo>
                <a:close/>
                <a:moveTo>
                  <a:pt x="15" y="43"/>
                </a:moveTo>
                <a:cubicBezTo>
                  <a:pt x="15" y="42"/>
                  <a:pt x="15" y="41"/>
                  <a:pt x="14" y="41"/>
                </a:cubicBezTo>
                <a:cubicBezTo>
                  <a:pt x="11" y="41"/>
                  <a:pt x="11" y="41"/>
                  <a:pt x="11" y="41"/>
                </a:cubicBezTo>
                <a:cubicBezTo>
                  <a:pt x="11" y="41"/>
                  <a:pt x="10" y="42"/>
                  <a:pt x="10" y="43"/>
                </a:cubicBezTo>
                <a:cubicBezTo>
                  <a:pt x="10" y="45"/>
                  <a:pt x="10" y="45"/>
                  <a:pt x="10" y="45"/>
                </a:cubicBezTo>
                <a:cubicBezTo>
                  <a:pt x="10" y="46"/>
                  <a:pt x="11" y="47"/>
                  <a:pt x="11" y="47"/>
                </a:cubicBezTo>
                <a:cubicBezTo>
                  <a:pt x="14" y="47"/>
                  <a:pt x="14" y="47"/>
                  <a:pt x="14" y="47"/>
                </a:cubicBezTo>
                <a:cubicBezTo>
                  <a:pt x="15" y="47"/>
                  <a:pt x="15" y="46"/>
                  <a:pt x="15" y="45"/>
                </a:cubicBezTo>
                <a:lnTo>
                  <a:pt x="15" y="43"/>
                </a:lnTo>
                <a:close/>
                <a:moveTo>
                  <a:pt x="15" y="53"/>
                </a:moveTo>
                <a:cubicBezTo>
                  <a:pt x="15" y="52"/>
                  <a:pt x="15" y="52"/>
                  <a:pt x="14" y="52"/>
                </a:cubicBezTo>
                <a:cubicBezTo>
                  <a:pt x="11" y="52"/>
                  <a:pt x="11" y="52"/>
                  <a:pt x="11" y="52"/>
                </a:cubicBezTo>
                <a:cubicBezTo>
                  <a:pt x="11" y="52"/>
                  <a:pt x="10" y="52"/>
                  <a:pt x="10" y="53"/>
                </a:cubicBezTo>
                <a:cubicBezTo>
                  <a:pt x="10" y="56"/>
                  <a:pt x="10" y="56"/>
                  <a:pt x="10" y="56"/>
                </a:cubicBezTo>
                <a:cubicBezTo>
                  <a:pt x="10" y="56"/>
                  <a:pt x="11" y="57"/>
                  <a:pt x="11" y="57"/>
                </a:cubicBezTo>
                <a:cubicBezTo>
                  <a:pt x="14" y="57"/>
                  <a:pt x="14" y="57"/>
                  <a:pt x="14" y="57"/>
                </a:cubicBezTo>
                <a:cubicBezTo>
                  <a:pt x="15" y="57"/>
                  <a:pt x="15" y="56"/>
                  <a:pt x="15" y="56"/>
                </a:cubicBezTo>
                <a:lnTo>
                  <a:pt x="15" y="53"/>
                </a:lnTo>
                <a:close/>
                <a:moveTo>
                  <a:pt x="20" y="14"/>
                </a:moveTo>
                <a:cubicBezTo>
                  <a:pt x="20" y="15"/>
                  <a:pt x="21" y="16"/>
                  <a:pt x="22" y="16"/>
                </a:cubicBezTo>
                <a:cubicBezTo>
                  <a:pt x="24" y="16"/>
                  <a:pt x="24" y="16"/>
                  <a:pt x="24" y="16"/>
                </a:cubicBezTo>
                <a:cubicBezTo>
                  <a:pt x="25" y="16"/>
                  <a:pt x="25" y="15"/>
                  <a:pt x="25" y="14"/>
                </a:cubicBezTo>
                <a:cubicBezTo>
                  <a:pt x="25" y="12"/>
                  <a:pt x="25" y="12"/>
                  <a:pt x="25" y="12"/>
                </a:cubicBezTo>
                <a:cubicBezTo>
                  <a:pt x="25" y="11"/>
                  <a:pt x="25" y="11"/>
                  <a:pt x="24" y="11"/>
                </a:cubicBezTo>
                <a:cubicBezTo>
                  <a:pt x="22" y="11"/>
                  <a:pt x="22" y="11"/>
                  <a:pt x="22" y="11"/>
                </a:cubicBezTo>
                <a:cubicBezTo>
                  <a:pt x="21" y="11"/>
                  <a:pt x="20" y="11"/>
                  <a:pt x="20" y="12"/>
                </a:cubicBezTo>
                <a:lnTo>
                  <a:pt x="20" y="14"/>
                </a:lnTo>
                <a:close/>
                <a:moveTo>
                  <a:pt x="20" y="25"/>
                </a:moveTo>
                <a:cubicBezTo>
                  <a:pt x="20" y="25"/>
                  <a:pt x="21" y="26"/>
                  <a:pt x="22" y="26"/>
                </a:cubicBezTo>
                <a:cubicBezTo>
                  <a:pt x="24" y="26"/>
                  <a:pt x="24" y="26"/>
                  <a:pt x="24" y="26"/>
                </a:cubicBezTo>
                <a:cubicBezTo>
                  <a:pt x="25" y="26"/>
                  <a:pt x="25" y="25"/>
                  <a:pt x="25" y="25"/>
                </a:cubicBezTo>
                <a:cubicBezTo>
                  <a:pt x="25" y="22"/>
                  <a:pt x="25" y="22"/>
                  <a:pt x="25" y="22"/>
                </a:cubicBezTo>
                <a:cubicBezTo>
                  <a:pt x="25" y="21"/>
                  <a:pt x="25" y="21"/>
                  <a:pt x="24" y="21"/>
                </a:cubicBezTo>
                <a:cubicBezTo>
                  <a:pt x="22" y="21"/>
                  <a:pt x="22" y="21"/>
                  <a:pt x="22" y="21"/>
                </a:cubicBezTo>
                <a:cubicBezTo>
                  <a:pt x="21" y="21"/>
                  <a:pt x="20" y="21"/>
                  <a:pt x="20" y="22"/>
                </a:cubicBezTo>
                <a:lnTo>
                  <a:pt x="20" y="25"/>
                </a:lnTo>
                <a:close/>
                <a:moveTo>
                  <a:pt x="20" y="35"/>
                </a:moveTo>
                <a:cubicBezTo>
                  <a:pt x="20" y="36"/>
                  <a:pt x="21" y="36"/>
                  <a:pt x="22" y="36"/>
                </a:cubicBezTo>
                <a:cubicBezTo>
                  <a:pt x="24" y="36"/>
                  <a:pt x="24" y="36"/>
                  <a:pt x="24" y="36"/>
                </a:cubicBezTo>
                <a:cubicBezTo>
                  <a:pt x="25" y="36"/>
                  <a:pt x="25" y="36"/>
                  <a:pt x="25" y="35"/>
                </a:cubicBezTo>
                <a:cubicBezTo>
                  <a:pt x="25" y="32"/>
                  <a:pt x="25" y="32"/>
                  <a:pt x="25" y="32"/>
                </a:cubicBezTo>
                <a:cubicBezTo>
                  <a:pt x="25" y="32"/>
                  <a:pt x="25" y="31"/>
                  <a:pt x="24" y="31"/>
                </a:cubicBezTo>
                <a:cubicBezTo>
                  <a:pt x="22" y="31"/>
                  <a:pt x="22" y="31"/>
                  <a:pt x="22" y="31"/>
                </a:cubicBezTo>
                <a:cubicBezTo>
                  <a:pt x="21" y="31"/>
                  <a:pt x="20" y="32"/>
                  <a:pt x="20" y="32"/>
                </a:cubicBezTo>
                <a:lnTo>
                  <a:pt x="20" y="35"/>
                </a:lnTo>
                <a:close/>
                <a:moveTo>
                  <a:pt x="20" y="45"/>
                </a:moveTo>
                <a:cubicBezTo>
                  <a:pt x="20" y="46"/>
                  <a:pt x="21" y="47"/>
                  <a:pt x="22" y="47"/>
                </a:cubicBezTo>
                <a:cubicBezTo>
                  <a:pt x="24" y="47"/>
                  <a:pt x="24" y="47"/>
                  <a:pt x="24" y="47"/>
                </a:cubicBezTo>
                <a:cubicBezTo>
                  <a:pt x="25" y="47"/>
                  <a:pt x="25" y="46"/>
                  <a:pt x="25" y="45"/>
                </a:cubicBezTo>
                <a:cubicBezTo>
                  <a:pt x="25" y="43"/>
                  <a:pt x="25" y="43"/>
                  <a:pt x="25" y="43"/>
                </a:cubicBezTo>
                <a:cubicBezTo>
                  <a:pt x="25" y="42"/>
                  <a:pt x="25" y="41"/>
                  <a:pt x="24" y="41"/>
                </a:cubicBezTo>
                <a:cubicBezTo>
                  <a:pt x="22" y="41"/>
                  <a:pt x="22" y="41"/>
                  <a:pt x="22" y="41"/>
                </a:cubicBezTo>
                <a:cubicBezTo>
                  <a:pt x="21" y="41"/>
                  <a:pt x="20" y="42"/>
                  <a:pt x="20" y="43"/>
                </a:cubicBezTo>
                <a:lnTo>
                  <a:pt x="20" y="45"/>
                </a:lnTo>
                <a:close/>
                <a:moveTo>
                  <a:pt x="36" y="58"/>
                </a:moveTo>
                <a:cubicBezTo>
                  <a:pt x="36" y="57"/>
                  <a:pt x="35" y="57"/>
                  <a:pt x="34" y="57"/>
                </a:cubicBezTo>
                <a:cubicBezTo>
                  <a:pt x="22" y="57"/>
                  <a:pt x="22" y="57"/>
                  <a:pt x="22" y="57"/>
                </a:cubicBezTo>
                <a:cubicBezTo>
                  <a:pt x="21" y="57"/>
                  <a:pt x="20" y="57"/>
                  <a:pt x="20" y="58"/>
                </a:cubicBezTo>
                <a:cubicBezTo>
                  <a:pt x="20" y="66"/>
                  <a:pt x="20" y="66"/>
                  <a:pt x="20" y="66"/>
                </a:cubicBezTo>
                <a:cubicBezTo>
                  <a:pt x="20" y="67"/>
                  <a:pt x="21" y="67"/>
                  <a:pt x="22" y="67"/>
                </a:cubicBezTo>
                <a:cubicBezTo>
                  <a:pt x="34" y="67"/>
                  <a:pt x="34" y="67"/>
                  <a:pt x="34" y="67"/>
                </a:cubicBezTo>
                <a:cubicBezTo>
                  <a:pt x="35" y="67"/>
                  <a:pt x="36" y="67"/>
                  <a:pt x="36" y="66"/>
                </a:cubicBezTo>
                <a:lnTo>
                  <a:pt x="36" y="58"/>
                </a:lnTo>
                <a:close/>
                <a:moveTo>
                  <a:pt x="36" y="12"/>
                </a:moveTo>
                <a:cubicBezTo>
                  <a:pt x="36" y="11"/>
                  <a:pt x="35" y="11"/>
                  <a:pt x="34" y="11"/>
                </a:cubicBezTo>
                <a:cubicBezTo>
                  <a:pt x="32" y="11"/>
                  <a:pt x="32" y="11"/>
                  <a:pt x="32" y="11"/>
                </a:cubicBezTo>
                <a:cubicBezTo>
                  <a:pt x="31" y="11"/>
                  <a:pt x="31" y="11"/>
                  <a:pt x="31" y="12"/>
                </a:cubicBezTo>
                <a:cubicBezTo>
                  <a:pt x="31" y="14"/>
                  <a:pt x="31" y="14"/>
                  <a:pt x="31" y="14"/>
                </a:cubicBezTo>
                <a:cubicBezTo>
                  <a:pt x="31" y="15"/>
                  <a:pt x="31" y="16"/>
                  <a:pt x="32" y="16"/>
                </a:cubicBezTo>
                <a:cubicBezTo>
                  <a:pt x="34" y="16"/>
                  <a:pt x="34" y="16"/>
                  <a:pt x="34" y="16"/>
                </a:cubicBezTo>
                <a:cubicBezTo>
                  <a:pt x="35" y="16"/>
                  <a:pt x="36" y="15"/>
                  <a:pt x="36" y="14"/>
                </a:cubicBezTo>
                <a:lnTo>
                  <a:pt x="36" y="12"/>
                </a:lnTo>
                <a:close/>
                <a:moveTo>
                  <a:pt x="36" y="22"/>
                </a:moveTo>
                <a:cubicBezTo>
                  <a:pt x="36" y="21"/>
                  <a:pt x="35" y="21"/>
                  <a:pt x="34" y="21"/>
                </a:cubicBezTo>
                <a:cubicBezTo>
                  <a:pt x="32" y="21"/>
                  <a:pt x="32" y="21"/>
                  <a:pt x="32" y="21"/>
                </a:cubicBezTo>
                <a:cubicBezTo>
                  <a:pt x="31" y="21"/>
                  <a:pt x="31" y="21"/>
                  <a:pt x="31" y="22"/>
                </a:cubicBezTo>
                <a:cubicBezTo>
                  <a:pt x="31" y="25"/>
                  <a:pt x="31" y="25"/>
                  <a:pt x="31" y="25"/>
                </a:cubicBezTo>
                <a:cubicBezTo>
                  <a:pt x="31" y="25"/>
                  <a:pt x="31" y="26"/>
                  <a:pt x="32" y="26"/>
                </a:cubicBezTo>
                <a:cubicBezTo>
                  <a:pt x="34" y="26"/>
                  <a:pt x="34" y="26"/>
                  <a:pt x="34" y="26"/>
                </a:cubicBezTo>
                <a:cubicBezTo>
                  <a:pt x="35" y="26"/>
                  <a:pt x="36" y="25"/>
                  <a:pt x="36" y="25"/>
                </a:cubicBezTo>
                <a:lnTo>
                  <a:pt x="36" y="22"/>
                </a:lnTo>
                <a:close/>
                <a:moveTo>
                  <a:pt x="36" y="32"/>
                </a:moveTo>
                <a:cubicBezTo>
                  <a:pt x="36" y="32"/>
                  <a:pt x="35" y="31"/>
                  <a:pt x="34" y="31"/>
                </a:cubicBezTo>
                <a:cubicBezTo>
                  <a:pt x="32" y="31"/>
                  <a:pt x="32" y="31"/>
                  <a:pt x="32" y="31"/>
                </a:cubicBezTo>
                <a:cubicBezTo>
                  <a:pt x="31" y="31"/>
                  <a:pt x="31" y="32"/>
                  <a:pt x="31" y="32"/>
                </a:cubicBezTo>
                <a:cubicBezTo>
                  <a:pt x="31" y="35"/>
                  <a:pt x="31" y="35"/>
                  <a:pt x="31" y="35"/>
                </a:cubicBezTo>
                <a:cubicBezTo>
                  <a:pt x="31" y="36"/>
                  <a:pt x="31" y="36"/>
                  <a:pt x="32" y="36"/>
                </a:cubicBezTo>
                <a:cubicBezTo>
                  <a:pt x="34" y="36"/>
                  <a:pt x="34" y="36"/>
                  <a:pt x="34" y="36"/>
                </a:cubicBezTo>
                <a:cubicBezTo>
                  <a:pt x="35" y="36"/>
                  <a:pt x="36" y="36"/>
                  <a:pt x="36" y="35"/>
                </a:cubicBezTo>
                <a:lnTo>
                  <a:pt x="36" y="32"/>
                </a:lnTo>
                <a:close/>
                <a:moveTo>
                  <a:pt x="36" y="43"/>
                </a:moveTo>
                <a:cubicBezTo>
                  <a:pt x="36" y="42"/>
                  <a:pt x="35" y="41"/>
                  <a:pt x="34" y="41"/>
                </a:cubicBezTo>
                <a:cubicBezTo>
                  <a:pt x="32" y="41"/>
                  <a:pt x="32" y="41"/>
                  <a:pt x="32" y="41"/>
                </a:cubicBezTo>
                <a:cubicBezTo>
                  <a:pt x="31" y="41"/>
                  <a:pt x="31" y="42"/>
                  <a:pt x="31" y="43"/>
                </a:cubicBezTo>
                <a:cubicBezTo>
                  <a:pt x="31" y="45"/>
                  <a:pt x="31" y="45"/>
                  <a:pt x="31" y="45"/>
                </a:cubicBezTo>
                <a:cubicBezTo>
                  <a:pt x="31" y="46"/>
                  <a:pt x="31" y="47"/>
                  <a:pt x="32" y="47"/>
                </a:cubicBezTo>
                <a:cubicBezTo>
                  <a:pt x="34" y="47"/>
                  <a:pt x="34" y="47"/>
                  <a:pt x="34" y="47"/>
                </a:cubicBezTo>
                <a:cubicBezTo>
                  <a:pt x="35" y="47"/>
                  <a:pt x="36" y="46"/>
                  <a:pt x="36" y="45"/>
                </a:cubicBezTo>
                <a:lnTo>
                  <a:pt x="36" y="43"/>
                </a:lnTo>
                <a:close/>
                <a:moveTo>
                  <a:pt x="46" y="12"/>
                </a:moveTo>
                <a:cubicBezTo>
                  <a:pt x="46" y="11"/>
                  <a:pt x="45" y="11"/>
                  <a:pt x="45" y="11"/>
                </a:cubicBezTo>
                <a:cubicBezTo>
                  <a:pt x="42" y="11"/>
                  <a:pt x="42" y="11"/>
                  <a:pt x="42" y="11"/>
                </a:cubicBezTo>
                <a:cubicBezTo>
                  <a:pt x="41" y="11"/>
                  <a:pt x="41" y="11"/>
                  <a:pt x="41" y="12"/>
                </a:cubicBezTo>
                <a:cubicBezTo>
                  <a:pt x="41" y="14"/>
                  <a:pt x="41" y="14"/>
                  <a:pt x="41" y="14"/>
                </a:cubicBezTo>
                <a:cubicBezTo>
                  <a:pt x="41" y="15"/>
                  <a:pt x="41" y="16"/>
                  <a:pt x="42" y="16"/>
                </a:cubicBezTo>
                <a:cubicBezTo>
                  <a:pt x="45" y="16"/>
                  <a:pt x="45" y="16"/>
                  <a:pt x="45" y="16"/>
                </a:cubicBezTo>
                <a:cubicBezTo>
                  <a:pt x="45" y="16"/>
                  <a:pt x="46" y="15"/>
                  <a:pt x="46" y="14"/>
                </a:cubicBezTo>
                <a:lnTo>
                  <a:pt x="46" y="12"/>
                </a:lnTo>
                <a:close/>
                <a:moveTo>
                  <a:pt x="46" y="22"/>
                </a:moveTo>
                <a:cubicBezTo>
                  <a:pt x="46" y="21"/>
                  <a:pt x="45" y="21"/>
                  <a:pt x="45" y="21"/>
                </a:cubicBezTo>
                <a:cubicBezTo>
                  <a:pt x="42" y="21"/>
                  <a:pt x="42" y="21"/>
                  <a:pt x="42" y="21"/>
                </a:cubicBezTo>
                <a:cubicBezTo>
                  <a:pt x="41" y="21"/>
                  <a:pt x="41" y="21"/>
                  <a:pt x="41" y="22"/>
                </a:cubicBezTo>
                <a:cubicBezTo>
                  <a:pt x="41" y="25"/>
                  <a:pt x="41" y="25"/>
                  <a:pt x="41" y="25"/>
                </a:cubicBezTo>
                <a:cubicBezTo>
                  <a:pt x="41" y="25"/>
                  <a:pt x="41" y="26"/>
                  <a:pt x="42" y="26"/>
                </a:cubicBezTo>
                <a:cubicBezTo>
                  <a:pt x="45" y="26"/>
                  <a:pt x="45" y="26"/>
                  <a:pt x="45" y="26"/>
                </a:cubicBezTo>
                <a:cubicBezTo>
                  <a:pt x="45" y="26"/>
                  <a:pt x="46" y="25"/>
                  <a:pt x="46" y="25"/>
                </a:cubicBezTo>
                <a:lnTo>
                  <a:pt x="46" y="22"/>
                </a:lnTo>
                <a:close/>
                <a:moveTo>
                  <a:pt x="46" y="32"/>
                </a:moveTo>
                <a:cubicBezTo>
                  <a:pt x="46" y="32"/>
                  <a:pt x="45" y="31"/>
                  <a:pt x="45" y="31"/>
                </a:cubicBezTo>
                <a:cubicBezTo>
                  <a:pt x="42" y="31"/>
                  <a:pt x="42" y="31"/>
                  <a:pt x="42" y="31"/>
                </a:cubicBezTo>
                <a:cubicBezTo>
                  <a:pt x="41" y="31"/>
                  <a:pt x="41" y="32"/>
                  <a:pt x="41" y="32"/>
                </a:cubicBezTo>
                <a:cubicBezTo>
                  <a:pt x="41" y="35"/>
                  <a:pt x="41" y="35"/>
                  <a:pt x="41" y="35"/>
                </a:cubicBezTo>
                <a:cubicBezTo>
                  <a:pt x="41" y="36"/>
                  <a:pt x="41" y="36"/>
                  <a:pt x="42" y="36"/>
                </a:cubicBezTo>
                <a:cubicBezTo>
                  <a:pt x="45" y="36"/>
                  <a:pt x="45" y="36"/>
                  <a:pt x="45" y="36"/>
                </a:cubicBezTo>
                <a:cubicBezTo>
                  <a:pt x="45" y="36"/>
                  <a:pt x="46" y="36"/>
                  <a:pt x="46" y="35"/>
                </a:cubicBezTo>
                <a:lnTo>
                  <a:pt x="46" y="32"/>
                </a:lnTo>
                <a:close/>
                <a:moveTo>
                  <a:pt x="46" y="43"/>
                </a:moveTo>
                <a:cubicBezTo>
                  <a:pt x="46" y="42"/>
                  <a:pt x="45" y="41"/>
                  <a:pt x="45" y="41"/>
                </a:cubicBezTo>
                <a:cubicBezTo>
                  <a:pt x="42" y="41"/>
                  <a:pt x="42" y="41"/>
                  <a:pt x="42" y="41"/>
                </a:cubicBezTo>
                <a:cubicBezTo>
                  <a:pt x="41" y="41"/>
                  <a:pt x="41" y="42"/>
                  <a:pt x="41" y="43"/>
                </a:cubicBezTo>
                <a:cubicBezTo>
                  <a:pt x="41" y="45"/>
                  <a:pt x="41" y="45"/>
                  <a:pt x="41" y="45"/>
                </a:cubicBezTo>
                <a:cubicBezTo>
                  <a:pt x="41" y="46"/>
                  <a:pt x="41" y="47"/>
                  <a:pt x="42" y="47"/>
                </a:cubicBezTo>
                <a:cubicBezTo>
                  <a:pt x="45" y="47"/>
                  <a:pt x="45" y="47"/>
                  <a:pt x="45" y="47"/>
                </a:cubicBezTo>
                <a:cubicBezTo>
                  <a:pt x="45" y="47"/>
                  <a:pt x="46" y="46"/>
                  <a:pt x="46" y="45"/>
                </a:cubicBezTo>
                <a:lnTo>
                  <a:pt x="46" y="43"/>
                </a:lnTo>
                <a:close/>
                <a:moveTo>
                  <a:pt x="46" y="53"/>
                </a:moveTo>
                <a:cubicBezTo>
                  <a:pt x="46" y="52"/>
                  <a:pt x="45" y="52"/>
                  <a:pt x="45" y="52"/>
                </a:cubicBezTo>
                <a:cubicBezTo>
                  <a:pt x="42" y="52"/>
                  <a:pt x="42" y="52"/>
                  <a:pt x="42" y="52"/>
                </a:cubicBezTo>
                <a:cubicBezTo>
                  <a:pt x="41" y="52"/>
                  <a:pt x="41" y="52"/>
                  <a:pt x="41" y="53"/>
                </a:cubicBezTo>
                <a:cubicBezTo>
                  <a:pt x="41" y="56"/>
                  <a:pt x="41" y="56"/>
                  <a:pt x="41" y="56"/>
                </a:cubicBezTo>
                <a:cubicBezTo>
                  <a:pt x="41" y="56"/>
                  <a:pt x="41" y="57"/>
                  <a:pt x="42" y="57"/>
                </a:cubicBezTo>
                <a:cubicBezTo>
                  <a:pt x="45" y="57"/>
                  <a:pt x="45" y="57"/>
                  <a:pt x="45" y="57"/>
                </a:cubicBezTo>
                <a:cubicBezTo>
                  <a:pt x="45" y="57"/>
                  <a:pt x="46" y="56"/>
                  <a:pt x="46" y="56"/>
                </a:cubicBezTo>
                <a:lnTo>
                  <a:pt x="46" y="53"/>
                </a:lnTo>
                <a:close/>
              </a:path>
            </a:pathLst>
          </a:custGeom>
          <a:solidFill>
            <a:sysClr val="window" lastClr="FFFFFF"/>
          </a:solidFill>
          <a:ln w="9525">
            <a:noFill/>
            <a:round/>
          </a:ln>
        </p:spPr>
        <p:txBody>
          <a:bodyPr anchor="ctr"/>
          <a:lstStyle/>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custDataLst>
              <p:tags r:id="rId20"/>
            </p:custDataLst>
          </p:nvPr>
        </p:nvSpPr>
        <p:spPr>
          <a:xfrm>
            <a:off x="8526780" y="4307205"/>
            <a:ext cx="3303270" cy="1727200"/>
          </a:xfrm>
          <a:prstGeom prst="rect">
            <a:avLst/>
          </a:prstGeom>
          <a:noFill/>
        </p:spPr>
        <p:txBody>
          <a:bodyPr wrap="square" lIns="90000" tIns="0" rIns="90000" bIns="46800">
            <a:noAutofit/>
          </a:bodyPr>
          <a:lstStyle/>
          <a:p>
            <a:pPr defTabSz="1218565">
              <a:lnSpc>
                <a:spcPct val="120000"/>
              </a:lnSpc>
              <a:spcBef>
                <a:spcPct val="0"/>
              </a:spcBef>
              <a:defRPr/>
            </a:pPr>
            <a:r>
              <a:rPr lang="zh-CN" altLang="en-US" sz="16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rPr>
              <a:t>创业者存在的意义之一即否定已有传统智慧。实际上，简单地说，创业就是打破常规。据柏森商学院的一项报告显示，只有 13% 的美国人最终可以进入到创业者的行列。</a:t>
            </a:r>
            <a:endParaRPr lang="zh-CN" altLang="en-US" sz="16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p:cNvSpPr/>
          <p:nvPr>
            <p:custDataLst>
              <p:tags r:id="rId21"/>
            </p:custDataLst>
          </p:nvPr>
        </p:nvSpPr>
        <p:spPr>
          <a:xfrm>
            <a:off x="8526784" y="3831992"/>
            <a:ext cx="3303008" cy="439439"/>
          </a:xfrm>
          <a:prstGeom prst="rect">
            <a:avLst/>
          </a:prstGeom>
        </p:spPr>
        <p:txBody>
          <a:bodyPr wrap="square" lIns="90000" tIns="46800" rIns="90000" bIns="0" anchor="b" anchorCtr="0">
            <a:normAutofit/>
          </a:bodyPr>
          <a:lstStyle/>
          <a:p>
            <a:pPr>
              <a:lnSpc>
                <a:spcPct val="120000"/>
              </a:lnSpc>
            </a:pPr>
            <a:r>
              <a:rPr lang="zh-CN" altLang="en-US" b="1" spc="300">
                <a:solidFill>
                  <a:srgbClr val="1AA3AA"/>
                </a:solidFill>
                <a:latin typeface="Arial" panose="020B0604020202020204" pitchFamily="34" charset="0"/>
                <a:ea typeface="微软雅黑" panose="020B0503020204020204" pitchFamily="34" charset="-122"/>
                <a:cs typeface="+mn-ea"/>
                <a:sym typeface="Arial" panose="020B0604020202020204" pitchFamily="34" charset="0"/>
              </a:rPr>
              <a:t>（七）打破常规</a:t>
            </a:r>
            <a:endParaRPr lang="zh-CN" altLang="en-US" b="1" spc="300">
              <a:solidFill>
                <a:srgbClr val="1AA3AA"/>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PA_ImportSvg_636701175243069250"/>
          <p:cNvSpPr/>
          <p:nvPr>
            <p:custDataLst>
              <p:tags r:id="rId22"/>
            </p:custDataLst>
          </p:nvPr>
        </p:nvSpPr>
        <p:spPr>
          <a:xfrm>
            <a:off x="4838289" y="3972942"/>
            <a:ext cx="680564" cy="680483"/>
          </a:xfrm>
          <a:custGeom>
            <a:avLst/>
            <a:gdLst/>
            <a:ahLst/>
            <a:cxnLst/>
            <a:rect l="l" t="t" r="r" b="b"/>
            <a:pathLst>
              <a:path w="10529571" h="10528300">
                <a:moveTo>
                  <a:pt x="10528300" y="10528300"/>
                </a:moveTo>
                <a:lnTo>
                  <a:pt x="0" y="10528300"/>
                </a:lnTo>
                <a:lnTo>
                  <a:pt x="0" y="10002520"/>
                </a:lnTo>
                <a:lnTo>
                  <a:pt x="877570" y="10002520"/>
                </a:lnTo>
                <a:lnTo>
                  <a:pt x="877570" y="2256790"/>
                </a:lnTo>
                <a:lnTo>
                  <a:pt x="891540" y="2278380"/>
                </a:lnTo>
                <a:lnTo>
                  <a:pt x="935990" y="2251710"/>
                </a:lnTo>
                <a:lnTo>
                  <a:pt x="922020" y="2227580"/>
                </a:lnTo>
                <a:lnTo>
                  <a:pt x="4251960" y="297180"/>
                </a:lnTo>
                <a:lnTo>
                  <a:pt x="4253230" y="298450"/>
                </a:lnTo>
                <a:lnTo>
                  <a:pt x="4561840" y="116840"/>
                </a:lnTo>
                <a:lnTo>
                  <a:pt x="4561840" y="9999980"/>
                </a:lnTo>
                <a:lnTo>
                  <a:pt x="5088890" y="9999980"/>
                </a:lnTo>
                <a:lnTo>
                  <a:pt x="5088890" y="2105660"/>
                </a:lnTo>
                <a:lnTo>
                  <a:pt x="7194550" y="2105660"/>
                </a:lnTo>
                <a:lnTo>
                  <a:pt x="7194550" y="0"/>
                </a:lnTo>
                <a:lnTo>
                  <a:pt x="7721600" y="0"/>
                </a:lnTo>
                <a:lnTo>
                  <a:pt x="7721600" y="2105660"/>
                </a:lnTo>
                <a:lnTo>
                  <a:pt x="9827260" y="2105660"/>
                </a:lnTo>
                <a:lnTo>
                  <a:pt x="9827260" y="10001250"/>
                </a:lnTo>
                <a:lnTo>
                  <a:pt x="10529570" y="10001250"/>
                </a:lnTo>
                <a:lnTo>
                  <a:pt x="10529570" y="10528300"/>
                </a:lnTo>
                <a:moveTo>
                  <a:pt x="4036060" y="1032510"/>
                </a:moveTo>
                <a:lnTo>
                  <a:pt x="1403350" y="2557780"/>
                </a:lnTo>
                <a:lnTo>
                  <a:pt x="1403350" y="10001250"/>
                </a:lnTo>
                <a:lnTo>
                  <a:pt x="4034790" y="10001250"/>
                </a:lnTo>
                <a:lnTo>
                  <a:pt x="4034790" y="1032510"/>
                </a:lnTo>
                <a:moveTo>
                  <a:pt x="9300210" y="2631440"/>
                </a:moveTo>
                <a:lnTo>
                  <a:pt x="5614670" y="2631440"/>
                </a:lnTo>
                <a:lnTo>
                  <a:pt x="5614670" y="7895590"/>
                </a:lnTo>
                <a:lnTo>
                  <a:pt x="6492239" y="7895590"/>
                </a:lnTo>
                <a:lnTo>
                  <a:pt x="6492239" y="3685540"/>
                </a:lnTo>
                <a:lnTo>
                  <a:pt x="7018020" y="3685540"/>
                </a:lnTo>
                <a:lnTo>
                  <a:pt x="7018020" y="7896861"/>
                </a:lnTo>
                <a:lnTo>
                  <a:pt x="7895589" y="7896861"/>
                </a:lnTo>
                <a:lnTo>
                  <a:pt x="7895589" y="3685540"/>
                </a:lnTo>
                <a:lnTo>
                  <a:pt x="8421370" y="3685540"/>
                </a:lnTo>
                <a:lnTo>
                  <a:pt x="8421370" y="7896861"/>
                </a:lnTo>
                <a:lnTo>
                  <a:pt x="9298939" y="7896861"/>
                </a:lnTo>
                <a:lnTo>
                  <a:pt x="9298939" y="2631440"/>
                </a:lnTo>
                <a:moveTo>
                  <a:pt x="9300210" y="8422640"/>
                </a:moveTo>
                <a:lnTo>
                  <a:pt x="5614670" y="8422640"/>
                </a:lnTo>
                <a:lnTo>
                  <a:pt x="5614670" y="10001250"/>
                </a:lnTo>
                <a:lnTo>
                  <a:pt x="9298939" y="10001250"/>
                </a:lnTo>
                <a:lnTo>
                  <a:pt x="9298939" y="8422640"/>
                </a:lnTo>
                <a:moveTo>
                  <a:pt x="3509010" y="6316980"/>
                </a:moveTo>
                <a:lnTo>
                  <a:pt x="1930400" y="6316980"/>
                </a:lnTo>
                <a:lnTo>
                  <a:pt x="1930400" y="5791200"/>
                </a:lnTo>
                <a:lnTo>
                  <a:pt x="3510280" y="5791200"/>
                </a:lnTo>
                <a:lnTo>
                  <a:pt x="3510280" y="6316980"/>
                </a:lnTo>
                <a:moveTo>
                  <a:pt x="3509010" y="7545070"/>
                </a:moveTo>
                <a:lnTo>
                  <a:pt x="1930400" y="7545070"/>
                </a:lnTo>
                <a:lnTo>
                  <a:pt x="1930400" y="7019290"/>
                </a:lnTo>
                <a:lnTo>
                  <a:pt x="3509010" y="7019290"/>
                </a:lnTo>
                <a:close/>
                <a:moveTo>
                  <a:pt x="1930400" y="4561840"/>
                </a:moveTo>
                <a:lnTo>
                  <a:pt x="3509010" y="4561840"/>
                </a:lnTo>
                <a:lnTo>
                  <a:pt x="3509010" y="5087620"/>
                </a:lnTo>
                <a:lnTo>
                  <a:pt x="1930400" y="5087620"/>
                </a:lnTo>
                <a:close/>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278120" y="2304415"/>
            <a:ext cx="6431280" cy="76835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rPr>
              <a:t>第五章　创业概述</a:t>
            </a:r>
            <a:endParaRPr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733290" y="165735"/>
            <a:ext cx="2540000" cy="368300"/>
          </a:xfrm>
          <a:prstGeom prst="rect">
            <a:avLst/>
          </a:prstGeom>
          <a:noFill/>
        </p:spPr>
        <p:txBody>
          <a:bodyPr wrap="square" rtlCol="0" anchor="t">
            <a:spAutoFit/>
          </a:bodyPr>
          <a:p>
            <a:r>
              <a:rPr lang="zh-CN" altLang="en-US">
                <a:solidFill>
                  <a:schemeClr val="tx1"/>
                </a:solidFill>
                <a:effectLst>
                  <a:outerShdw blurRad="38100" dist="19050" dir="2700000" algn="tl" rotWithShape="0">
                    <a:schemeClr val="dk1">
                      <a:alpha val="40000"/>
                    </a:schemeClr>
                  </a:outerShdw>
                </a:effectLst>
              </a:rPr>
              <a:t>常见的创业理论</a:t>
            </a:r>
            <a:endParaRPr lang="zh-CN" altLang="en-US">
              <a:solidFill>
                <a:schemeClr val="tx1"/>
              </a:solidFill>
              <a:effectLst>
                <a:outerShdw blurRad="38100" dist="19050" dir="2700000" algn="tl" rotWithShape="0">
                  <a:schemeClr val="dk1">
                    <a:alpha val="40000"/>
                  </a:schemeClr>
                </a:outerShdw>
              </a:effectLst>
            </a:endParaRPr>
          </a:p>
        </p:txBody>
      </p:sp>
      <p:sp>
        <p:nvSpPr>
          <p:cNvPr id="6" name="文本框 5"/>
          <p:cNvSpPr txBox="1"/>
          <p:nvPr/>
        </p:nvSpPr>
        <p:spPr>
          <a:xfrm>
            <a:off x="353695" y="534035"/>
            <a:ext cx="11299190" cy="5492750"/>
          </a:xfrm>
          <a:prstGeom prst="rect">
            <a:avLst/>
          </a:prstGeom>
          <a:noFill/>
        </p:spPr>
        <p:txBody>
          <a:bodyPr wrap="square" rtlCol="0" anchor="t">
            <a:spAutoFit/>
          </a:bodyPr>
          <a:p>
            <a:pPr indent="720090" fontAlgn="auto">
              <a:lnSpc>
                <a:spcPct val="150000"/>
              </a:lnSpc>
            </a:pPr>
            <a:r>
              <a:rPr lang="zh-CN" altLang="en-US">
                <a:solidFill>
                  <a:schemeClr val="accent1"/>
                </a:solidFill>
                <a:effectLst>
                  <a:outerShdw blurRad="38100" dist="19050" dir="2700000" algn="tl" rotWithShape="0">
                    <a:schemeClr val="dk1">
                      <a:alpha val="40000"/>
                    </a:schemeClr>
                  </a:outerShdw>
                </a:effectLst>
              </a:rPr>
              <a:t>一、创业要素</a:t>
            </a:r>
            <a:endParaRPr lang="zh-CN" altLang="en-US">
              <a:solidFill>
                <a:schemeClr val="accent1"/>
              </a:solidFill>
              <a:effectLst>
                <a:outerShdw blurRad="38100" dist="19050" dir="2700000" algn="tl" rotWithShape="0">
                  <a:schemeClr val="dk1">
                    <a:alpha val="40000"/>
                  </a:schemeClr>
                </a:outerShdw>
              </a:effectLst>
            </a:endParaRPr>
          </a:p>
          <a:p>
            <a:pPr indent="720090" fontAlgn="auto">
              <a:lnSpc>
                <a:spcPct val="150000"/>
              </a:lnSpc>
            </a:pPr>
            <a:r>
              <a:rPr lang="zh-CN" altLang="en-US"/>
              <a:t>（一）创业三大核心要素</a:t>
            </a:r>
            <a:endParaRPr lang="zh-CN" altLang="en-US"/>
          </a:p>
          <a:p>
            <a:pPr indent="720090" fontAlgn="auto">
              <a:lnSpc>
                <a:spcPct val="150000"/>
              </a:lnSpc>
            </a:pPr>
            <a:r>
              <a:rPr lang="zh-CN" altLang="en-US"/>
              <a:t>迄今为止，在人们对创业要素的认知和分析中，最为典型和公认的创业要素模型</a:t>
            </a:r>
            <a:endParaRPr lang="zh-CN" altLang="en-US"/>
          </a:p>
          <a:p>
            <a:pPr indent="720090" fontAlgn="auto">
              <a:lnSpc>
                <a:spcPct val="150000"/>
              </a:lnSpc>
            </a:pPr>
            <a:r>
              <a:rPr lang="zh-CN" altLang="en-US"/>
              <a:t>为蒂蒙斯模型（图 5-2），该模型提炼出了创业的三大关键要素，即：商机（创业机会）、工作团队（创业者及其创业团队）、资源。一般认为，这三个核心要素在创业活动中是不可或缺的。如果没有机会，创业活动就成了盲动，难以创造真正的价值，应该说机会是普遍存在的，关键要看创业者及其创业团队能否有效识别和开发机会，如果没有创业者及其创业团队的主观努力，创业活动是不可能发生的；创业者及其创业团队把握住合适的机会后，还需要有相应的资金、设备等资源。如果没有必要的资源，机会也就难以被开发和实现。</a:t>
            </a:r>
            <a:endParaRPr lang="zh-CN" altLang="en-US"/>
          </a:p>
          <a:p>
            <a:pPr indent="720090" fontAlgn="auto">
              <a:lnSpc>
                <a:spcPct val="150000"/>
              </a:lnSpc>
            </a:pPr>
            <a:r>
              <a:rPr lang="zh-CN" altLang="en-US"/>
              <a:t>（二）核心要素间的匹配关系</a:t>
            </a:r>
            <a:endParaRPr lang="zh-CN" altLang="en-US"/>
          </a:p>
          <a:p>
            <a:pPr indent="720090" fontAlgn="auto">
              <a:lnSpc>
                <a:spcPct val="150000"/>
              </a:lnSpc>
            </a:pPr>
            <a:r>
              <a:rPr lang="zh-CN" altLang="en-US"/>
              <a:t>蒂蒙斯模型具有动态性的特征，认为创业过程实际上是三个因素之间相互作用，由不平衡向平衡方向发展的过程。随着创业过程的展开，其重点也相应发生变化，创业要能将机会、创业者及其创业团队、资源三者做出动态的调整。因此，该模型还要求三要素之间的匹配和平衡。因此，创业现象也被认为是创业者、机会和资源三者之间的有效链接。其中，创业者是创业的核心，是使机会识别利用与资源获取组合得以实现的驱动者。</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46125" y="374650"/>
            <a:ext cx="3491230" cy="368300"/>
          </a:xfrm>
          <a:prstGeom prst="rect">
            <a:avLst/>
          </a:prstGeom>
          <a:noFill/>
        </p:spPr>
        <p:txBody>
          <a:bodyPr wrap="square" rtlCol="0" anchor="t">
            <a:spAutoFit/>
          </a:bodyPr>
          <a:p>
            <a:r>
              <a:rPr lang="zh-CN" altLang="en-US">
                <a:solidFill>
                  <a:schemeClr val="accent1"/>
                </a:solidFill>
                <a:effectLst>
                  <a:outerShdw blurRad="38100" dist="19050" dir="2700000" algn="tl" rotWithShape="0">
                    <a:schemeClr val="dk1">
                      <a:alpha val="40000"/>
                    </a:schemeClr>
                  </a:outerShdw>
                </a:effectLst>
              </a:rPr>
              <a:t>二、五彩缤纷：创业的分类</a:t>
            </a:r>
            <a:endParaRPr lang="zh-CN" altLang="en-US">
              <a:solidFill>
                <a:schemeClr val="accent1"/>
              </a:solidFill>
              <a:effectLst>
                <a:outerShdw blurRad="38100" dist="19050" dir="2700000" algn="tl" rotWithShape="0">
                  <a:schemeClr val="dk1">
                    <a:alpha val="40000"/>
                  </a:schemeClr>
                </a:outerShdw>
              </a:effectLst>
            </a:endParaRPr>
          </a:p>
        </p:txBody>
      </p:sp>
      <p:sp>
        <p:nvSpPr>
          <p:cNvPr id="24" name="椭圆 23"/>
          <p:cNvSpPr/>
          <p:nvPr>
            <p:custDataLst>
              <p:tags r:id="rId1"/>
            </p:custDataLst>
          </p:nvPr>
        </p:nvSpPr>
        <p:spPr>
          <a:xfrm>
            <a:off x="5803923" y="1933575"/>
            <a:ext cx="914400" cy="914400"/>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custDataLst>
              <p:tags r:id="rId2"/>
            </p:custDataLst>
          </p:nvPr>
        </p:nvSpPr>
        <p:spPr>
          <a:xfrm flipH="1">
            <a:off x="4446128" y="2728977"/>
            <a:ext cx="914400" cy="914400"/>
          </a:xfrm>
          <a:prstGeom prst="ellipse">
            <a:avLst/>
          </a:prstGeom>
          <a:solidFill>
            <a:srgbClr val="1F74AD"/>
          </a:solidFill>
          <a:ln w="5715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custDataLst>
              <p:tags r:id="rId3"/>
            </p:custDataLst>
          </p:nvPr>
        </p:nvSpPr>
        <p:spPr>
          <a:xfrm>
            <a:off x="6053943" y="3575303"/>
            <a:ext cx="914400" cy="914400"/>
          </a:xfrm>
          <a:prstGeom prst="ellipse">
            <a:avLst/>
          </a:prstGeom>
          <a:solidFill>
            <a:srgbClr val="69A35B"/>
          </a:solidFill>
          <a:ln w="5715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04</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custDataLst>
              <p:tags r:id="rId4"/>
            </p:custDataLst>
          </p:nvPr>
        </p:nvSpPr>
        <p:spPr>
          <a:xfrm flipH="1">
            <a:off x="4685665" y="891912"/>
            <a:ext cx="914400" cy="914400"/>
          </a:xfrm>
          <a:prstGeom prst="ellipse">
            <a:avLst/>
          </a:prstGeom>
          <a:solidFill>
            <a:srgbClr val="3498DB"/>
          </a:solidFill>
          <a:ln w="5715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custDataLst>
              <p:tags r:id="rId5"/>
            </p:custDataLst>
          </p:nvPr>
        </p:nvSpPr>
        <p:spPr>
          <a:xfrm flipH="1">
            <a:off x="5544821" y="1347375"/>
            <a:ext cx="45719" cy="43200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3"/>
          <p:cNvSpPr/>
          <p:nvPr>
            <p:custDataLst>
              <p:tags r:id="rId6"/>
            </p:custDataLst>
          </p:nvPr>
        </p:nvSpPr>
        <p:spPr>
          <a:xfrm>
            <a:off x="5314809" y="3168904"/>
            <a:ext cx="45719" cy="2498471"/>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4"/>
          <p:cNvSpPr/>
          <p:nvPr>
            <p:custDataLst>
              <p:tags r:id="rId7"/>
            </p:custDataLst>
          </p:nvPr>
        </p:nvSpPr>
        <p:spPr>
          <a:xfrm>
            <a:off x="6060293" y="4027931"/>
            <a:ext cx="45719" cy="1639444"/>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8"/>
            </p:custDataLst>
          </p:nvPr>
        </p:nvSpPr>
        <p:spPr>
          <a:xfrm>
            <a:off x="6967855" y="3741420"/>
            <a:ext cx="3328035" cy="841375"/>
          </a:xfrm>
          <a:prstGeom prst="rect">
            <a:avLst/>
          </a:prstGeom>
        </p:spPr>
        <p:txBody>
          <a:bodyPr wrap="square" lIns="90000" tIns="46800" rIns="90000" bIns="46800" anchor="b" anchorCtr="0">
            <a:noAutofit/>
          </a:bodyPr>
          <a:lstStyle>
            <a:defPPr>
              <a:defRPr lang="zh-CN"/>
            </a:defPPr>
            <a:lvl1pPr>
              <a:defRPr>
                <a:solidFill>
                  <a:srgbClr val="000000">
                    <a:lumMod val="75000"/>
                  </a:srgbClr>
                </a:solidFill>
                <a:latin typeface="Calibri Light" panose="020F0302020204030204"/>
              </a:defRPr>
            </a:lvl1pPr>
          </a:lstStyle>
          <a:p>
            <a:pPr>
              <a:lnSpc>
                <a:spcPct val="120000"/>
              </a:lnSpc>
            </a:pPr>
            <a:r>
              <a:rPr lang="zh-CN" altLang="en-US" sz="15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（四）根据创业方向或风险，可分为依附型、尾随型、独创型和对抗型创业</a:t>
            </a:r>
            <a:endParaRPr lang="zh-CN" altLang="en-US" sz="15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文本框 12"/>
          <p:cNvSpPr txBox="1"/>
          <p:nvPr>
            <p:custDataLst>
              <p:tags r:id="rId9"/>
            </p:custDataLst>
          </p:nvPr>
        </p:nvSpPr>
        <p:spPr>
          <a:xfrm>
            <a:off x="7073900" y="4582795"/>
            <a:ext cx="4121785" cy="1402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9pPr>
          </a:lstStyle>
          <a:p>
            <a:pPr>
              <a:lnSpc>
                <a:spcPct val="120000"/>
              </a:lnSpc>
            </a:pPr>
            <a:r>
              <a:rPr lang="zh-CN" altLang="en-US" sz="1500" spc="150">
                <a:solidFill>
                  <a:srgbClr val="000000"/>
                </a:solidFill>
                <a:latin typeface="Arial" panose="020B0604020202020204" pitchFamily="34" charset="0"/>
                <a:sym typeface="Arial" panose="020B0604020202020204" pitchFamily="34" charset="0"/>
              </a:rPr>
              <a:t>（1）依附型创业，可分为两种情况：一是依附于大企业或产业链而生存，为大企业提供配套服务。</a:t>
            </a:r>
            <a:endParaRPr lang="zh-CN" altLang="en-US" sz="1500" spc="150">
              <a:solidFill>
                <a:srgbClr val="000000"/>
              </a:solidFill>
              <a:latin typeface="Arial" panose="020B0604020202020204" pitchFamily="34" charset="0"/>
              <a:sym typeface="Arial" panose="020B0604020202020204" pitchFamily="34" charset="0"/>
            </a:endParaRPr>
          </a:p>
          <a:p>
            <a:pPr>
              <a:lnSpc>
                <a:spcPct val="120000"/>
              </a:lnSpc>
            </a:pPr>
            <a:r>
              <a:rPr lang="zh-CN" altLang="en-US" sz="1500" spc="150">
                <a:solidFill>
                  <a:srgbClr val="000000"/>
                </a:solidFill>
                <a:latin typeface="Arial" panose="020B0604020202020204" pitchFamily="34" charset="0"/>
                <a:sym typeface="Arial" panose="020B0604020202020204" pitchFamily="34" charset="0"/>
              </a:rPr>
              <a:t>（2）尾随型创业，即模仿他人创业，“学着别人做”。</a:t>
            </a:r>
            <a:endParaRPr lang="zh-CN" altLang="en-US" sz="1500" spc="150">
              <a:solidFill>
                <a:srgbClr val="000000"/>
              </a:solidFill>
              <a:latin typeface="Arial" panose="020B0604020202020204" pitchFamily="34" charset="0"/>
              <a:sym typeface="Arial" panose="020B0604020202020204" pitchFamily="34" charset="0"/>
            </a:endParaRPr>
          </a:p>
        </p:txBody>
      </p:sp>
      <p:sp>
        <p:nvSpPr>
          <p:cNvPr id="22" name="文本框 21"/>
          <p:cNvSpPr txBox="1"/>
          <p:nvPr>
            <p:custDataLst>
              <p:tags r:id="rId10"/>
            </p:custDataLst>
          </p:nvPr>
        </p:nvSpPr>
        <p:spPr>
          <a:xfrm>
            <a:off x="6718300" y="1194435"/>
            <a:ext cx="3341370" cy="848995"/>
          </a:xfrm>
          <a:prstGeom prst="rect">
            <a:avLst/>
          </a:prstGeom>
        </p:spPr>
        <p:txBody>
          <a:bodyPr wrap="square" lIns="90000" tIns="46800" rIns="90000" bIns="46800" anchor="b" anchorCtr="0">
            <a:noAutofit/>
          </a:bodyPr>
          <a:lstStyle>
            <a:defPPr>
              <a:defRPr lang="zh-CN"/>
            </a:defPPr>
            <a:lvl1pPr>
              <a:defRPr>
                <a:solidFill>
                  <a:srgbClr val="000000">
                    <a:lumMod val="75000"/>
                  </a:srgbClr>
                </a:solidFill>
                <a:latin typeface="Calibri Light" panose="020F0302020204030204"/>
              </a:defRPr>
            </a:lvl1pPr>
          </a:lstStyle>
          <a:p>
            <a:pPr>
              <a:lnSpc>
                <a:spcPct val="120000"/>
              </a:lnSpc>
            </a:pPr>
            <a:r>
              <a:rPr lang="zh-CN" altLang="en-US" sz="15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（三）根据创业项目性质，可分为传统技能型、高新技术型和知识服务型创业</a:t>
            </a:r>
            <a:endParaRPr lang="zh-CN" altLang="en-US" sz="15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custDataLst>
              <p:tags r:id="rId11"/>
            </p:custDataLst>
          </p:nvPr>
        </p:nvSpPr>
        <p:spPr>
          <a:xfrm>
            <a:off x="6804660" y="2052955"/>
            <a:ext cx="4648200" cy="1624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9pPr>
          </a:lstStyle>
          <a:p>
            <a:pPr>
              <a:lnSpc>
                <a:spcPct val="120000"/>
              </a:lnSpc>
            </a:pPr>
            <a:r>
              <a:rPr lang="zh-CN" altLang="en-US" sz="1500" spc="150">
                <a:solidFill>
                  <a:srgbClr val="000000"/>
                </a:solidFill>
                <a:latin typeface="Arial" panose="020B0604020202020204" pitchFamily="34" charset="0"/>
                <a:sym typeface="Arial" panose="020B0604020202020204" pitchFamily="34" charset="0"/>
              </a:rPr>
              <a:t>（1）传统技能型创业，指使用传统技术、工艺的创业项目，它具有永恒的生命力。</a:t>
            </a:r>
            <a:endParaRPr lang="zh-CN" altLang="en-US" sz="1500" spc="150">
              <a:solidFill>
                <a:srgbClr val="000000"/>
              </a:solidFill>
              <a:latin typeface="Arial" panose="020B0604020202020204" pitchFamily="34" charset="0"/>
              <a:sym typeface="Arial" panose="020B0604020202020204" pitchFamily="34" charset="0"/>
            </a:endParaRPr>
          </a:p>
          <a:p>
            <a:pPr>
              <a:lnSpc>
                <a:spcPct val="120000"/>
              </a:lnSpc>
            </a:pPr>
            <a:r>
              <a:rPr lang="zh-CN" altLang="en-US" sz="1500" spc="150">
                <a:solidFill>
                  <a:srgbClr val="000000"/>
                </a:solidFill>
                <a:latin typeface="Arial" panose="020B0604020202020204" pitchFamily="34" charset="0"/>
                <a:sym typeface="Arial" panose="020B0604020202020204" pitchFamily="34" charset="0"/>
              </a:rPr>
              <a:t>（2）高新技术型创业，指知识密集度高，带有前沿性、研究开发性质的新技术、新</a:t>
            </a:r>
            <a:endParaRPr lang="zh-CN" altLang="en-US" sz="1500" spc="150">
              <a:solidFill>
                <a:srgbClr val="000000"/>
              </a:solidFill>
              <a:latin typeface="Arial" panose="020B0604020202020204" pitchFamily="34" charset="0"/>
              <a:sym typeface="Arial" panose="020B0604020202020204" pitchFamily="34" charset="0"/>
            </a:endParaRPr>
          </a:p>
          <a:p>
            <a:pPr>
              <a:lnSpc>
                <a:spcPct val="120000"/>
              </a:lnSpc>
            </a:pPr>
            <a:r>
              <a:rPr lang="zh-CN" altLang="en-US" sz="1500" spc="150">
                <a:solidFill>
                  <a:srgbClr val="000000"/>
                </a:solidFill>
                <a:latin typeface="Arial" panose="020B0604020202020204" pitchFamily="34" charset="0"/>
                <a:sym typeface="Arial" panose="020B0604020202020204" pitchFamily="34" charset="0"/>
              </a:rPr>
              <a:t>产品项目。</a:t>
            </a:r>
            <a:endParaRPr lang="zh-CN" altLang="en-US" sz="1500" spc="150">
              <a:solidFill>
                <a:srgbClr val="000000"/>
              </a:solidFill>
              <a:latin typeface="Arial" panose="020B0604020202020204" pitchFamily="34" charset="0"/>
              <a:sym typeface="Arial" panose="020B0604020202020204" pitchFamily="34" charset="0"/>
            </a:endParaRPr>
          </a:p>
        </p:txBody>
      </p:sp>
      <p:sp>
        <p:nvSpPr>
          <p:cNvPr id="25" name="文本框 24"/>
          <p:cNvSpPr txBox="1"/>
          <p:nvPr>
            <p:custDataLst>
              <p:tags r:id="rId12"/>
            </p:custDataLst>
          </p:nvPr>
        </p:nvSpPr>
        <p:spPr>
          <a:xfrm>
            <a:off x="1195070" y="891540"/>
            <a:ext cx="3376295" cy="649605"/>
          </a:xfrm>
          <a:prstGeom prst="rect">
            <a:avLst/>
          </a:prstGeom>
        </p:spPr>
        <p:txBody>
          <a:bodyPr wrap="square" lIns="90000" tIns="46800" rIns="90000" bIns="46800" anchor="b" anchorCtr="0">
            <a:noAutofit/>
          </a:bodyPr>
          <a:lstStyle>
            <a:defPPr>
              <a:defRPr lang="zh-CN"/>
            </a:defPPr>
            <a:lvl1pPr>
              <a:defRPr>
                <a:solidFill>
                  <a:srgbClr val="000000">
                    <a:lumMod val="75000"/>
                  </a:srgbClr>
                </a:solidFill>
                <a:latin typeface="Calibri Light" panose="020F0302020204030204"/>
              </a:defRPr>
            </a:lvl1pPr>
          </a:lstStyle>
          <a:p>
            <a:pPr algn="l">
              <a:lnSpc>
                <a:spcPct val="120000"/>
              </a:lnSpc>
            </a:pPr>
            <a:r>
              <a:rPr lang="zh-CN" altLang="en-US" sz="15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（二）根据创业者数量，可分为独立创业与合伙创业</a:t>
            </a:r>
            <a:endParaRPr lang="zh-CN" altLang="en-US" sz="15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文本框 25"/>
          <p:cNvSpPr txBox="1"/>
          <p:nvPr>
            <p:custDataLst>
              <p:tags r:id="rId13"/>
            </p:custDataLst>
          </p:nvPr>
        </p:nvSpPr>
        <p:spPr>
          <a:xfrm>
            <a:off x="448310" y="1541145"/>
            <a:ext cx="4334510" cy="178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9pPr>
          </a:lstStyle>
          <a:p>
            <a:pPr algn="l">
              <a:lnSpc>
                <a:spcPct val="120000"/>
              </a:lnSpc>
            </a:pPr>
            <a:r>
              <a:rPr lang="zh-CN" altLang="en-US" sz="1500" spc="150">
                <a:solidFill>
                  <a:srgbClr val="000000"/>
                </a:solidFill>
                <a:latin typeface="Arial" panose="020B0604020202020204" pitchFamily="34" charset="0"/>
                <a:sym typeface="Arial" panose="020B0604020202020204" pitchFamily="34" charset="0"/>
              </a:rPr>
              <a:t>（1）独立创业，指创业者独立创办自己的企业。</a:t>
            </a:r>
            <a:endParaRPr lang="zh-CN" altLang="en-US" sz="1500" spc="150">
              <a:solidFill>
                <a:srgbClr val="000000"/>
              </a:solidFill>
              <a:latin typeface="Arial" panose="020B0604020202020204" pitchFamily="34" charset="0"/>
              <a:sym typeface="Arial" panose="020B0604020202020204" pitchFamily="34" charset="0"/>
            </a:endParaRPr>
          </a:p>
          <a:p>
            <a:pPr algn="l">
              <a:lnSpc>
                <a:spcPct val="120000"/>
              </a:lnSpc>
            </a:pPr>
            <a:r>
              <a:rPr lang="zh-CN" altLang="en-US" sz="1500" spc="150">
                <a:solidFill>
                  <a:srgbClr val="000000"/>
                </a:solidFill>
                <a:latin typeface="Arial" panose="020B0604020202020204" pitchFamily="34" charset="0"/>
                <a:sym typeface="Arial" panose="020B0604020202020204" pitchFamily="34" charset="0"/>
              </a:rPr>
              <a:t>（2）合伙创业，指与他人共同创办企业，其优劣势与独立创业相反，优势在于资源</a:t>
            </a:r>
            <a:endParaRPr lang="zh-CN" altLang="en-US" sz="1500" spc="150">
              <a:solidFill>
                <a:srgbClr val="000000"/>
              </a:solidFill>
              <a:latin typeface="Arial" panose="020B0604020202020204" pitchFamily="34" charset="0"/>
              <a:sym typeface="Arial" panose="020B0604020202020204" pitchFamily="34" charset="0"/>
            </a:endParaRPr>
          </a:p>
          <a:p>
            <a:pPr algn="l">
              <a:lnSpc>
                <a:spcPct val="120000"/>
              </a:lnSpc>
            </a:pPr>
            <a:r>
              <a:rPr lang="zh-CN" altLang="en-US" sz="1500" spc="150">
                <a:solidFill>
                  <a:srgbClr val="000000"/>
                </a:solidFill>
                <a:latin typeface="Arial" panose="020B0604020202020204" pitchFamily="34" charset="0"/>
                <a:sym typeface="Arial" panose="020B0604020202020204" pitchFamily="34" charset="0"/>
              </a:rPr>
              <a:t>准备相对容易，风险均摊，决策制衡，可以发挥集体智慧。</a:t>
            </a:r>
            <a:endParaRPr lang="zh-CN" altLang="en-US" sz="1500" spc="150">
              <a:solidFill>
                <a:srgbClr val="000000"/>
              </a:solidFill>
              <a:latin typeface="Arial" panose="020B0604020202020204" pitchFamily="34" charset="0"/>
              <a:sym typeface="Arial" panose="020B0604020202020204" pitchFamily="34" charset="0"/>
            </a:endParaRPr>
          </a:p>
        </p:txBody>
      </p:sp>
      <p:sp>
        <p:nvSpPr>
          <p:cNvPr id="28" name="文本框 27"/>
          <p:cNvSpPr txBox="1"/>
          <p:nvPr>
            <p:custDataLst>
              <p:tags r:id="rId14"/>
            </p:custDataLst>
          </p:nvPr>
        </p:nvSpPr>
        <p:spPr>
          <a:xfrm>
            <a:off x="1186180" y="3307715"/>
            <a:ext cx="3144520" cy="675005"/>
          </a:xfrm>
          <a:prstGeom prst="rect">
            <a:avLst/>
          </a:prstGeom>
        </p:spPr>
        <p:txBody>
          <a:bodyPr wrap="square" lIns="90000" tIns="46800" rIns="90000" bIns="46800" anchor="b" anchorCtr="0">
            <a:noAutofit/>
          </a:bodyPr>
          <a:lstStyle>
            <a:defPPr>
              <a:defRPr lang="zh-CN"/>
            </a:defPPr>
            <a:lvl1pPr>
              <a:defRPr>
                <a:solidFill>
                  <a:srgbClr val="000000">
                    <a:lumMod val="75000"/>
                  </a:srgbClr>
                </a:solidFill>
                <a:latin typeface="Calibri Light" panose="020F0302020204030204"/>
              </a:defRPr>
            </a:lvl1pPr>
          </a:lstStyle>
          <a:p>
            <a:pPr algn="l">
              <a:lnSpc>
                <a:spcPct val="120000"/>
              </a:lnSpc>
            </a:pPr>
            <a:r>
              <a:rPr lang="zh-CN" altLang="en-US" sz="15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（一）根据创业动机，可分为机会型创业与就业型创业</a:t>
            </a:r>
            <a:endParaRPr lang="zh-CN" altLang="en-US" sz="15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文本框 28"/>
          <p:cNvSpPr txBox="1"/>
          <p:nvPr>
            <p:custDataLst>
              <p:tags r:id="rId15"/>
            </p:custDataLst>
          </p:nvPr>
        </p:nvSpPr>
        <p:spPr>
          <a:xfrm>
            <a:off x="1194435" y="4065905"/>
            <a:ext cx="4004310" cy="1395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9pPr>
          </a:lstStyle>
          <a:p>
            <a:pPr algn="l">
              <a:lnSpc>
                <a:spcPct val="120000"/>
              </a:lnSpc>
            </a:pPr>
            <a:r>
              <a:rPr lang="zh-CN" altLang="en-US" sz="1500" spc="150">
                <a:solidFill>
                  <a:srgbClr val="000000"/>
                </a:solidFill>
                <a:latin typeface="Arial" panose="020B0604020202020204" pitchFamily="34" charset="0"/>
                <a:sym typeface="Arial" panose="020B0604020202020204" pitchFamily="34" charset="0"/>
              </a:rPr>
              <a:t>（1）机会型创业，指创业的出发点并非谋生，而是为了抓住、利用市场机遇。（2）就业型创业，指为了谋生而走上创业之路。</a:t>
            </a:r>
            <a:endParaRPr lang="zh-CN" altLang="en-US" sz="1500" spc="150">
              <a:solidFill>
                <a:srgbClr val="000000"/>
              </a:solidFill>
              <a:latin typeface="Arial" panose="020B0604020202020204" pitchFamily="34" charset="0"/>
              <a:sym typeface="Arial" panose="020B0604020202020204" pitchFamily="34" charset="0"/>
            </a:endParaRPr>
          </a:p>
        </p:txBody>
      </p:sp>
      <p:sp>
        <p:nvSpPr>
          <p:cNvPr id="20" name="TextBox 2"/>
          <p:cNvSpPr/>
          <p:nvPr>
            <p:custDataLst>
              <p:tags r:id="rId16"/>
            </p:custDataLst>
          </p:nvPr>
        </p:nvSpPr>
        <p:spPr>
          <a:xfrm>
            <a:off x="5803923" y="2390775"/>
            <a:ext cx="64254" cy="327660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 name="文本框 86"/>
          <p:cNvSpPr txBox="1"/>
          <p:nvPr>
            <p:custDataLst>
              <p:tags r:id="rId1"/>
            </p:custDataLst>
          </p:nvPr>
        </p:nvSpPr>
        <p:spPr>
          <a:xfrm>
            <a:off x="701675" y="177165"/>
            <a:ext cx="2515235" cy="765810"/>
          </a:xfrm>
          <a:prstGeom prst="rect">
            <a:avLst/>
          </a:prstGeom>
          <a:noFill/>
        </p:spPr>
        <p:txBody>
          <a:bodyPr wrap="square" tIns="46800" rtlCol="0" anchor="ctr">
            <a:normAutofit/>
          </a:bodyPr>
          <a:p>
            <a:pPr algn="l">
              <a:lnSpc>
                <a:spcPct val="120000"/>
              </a:lnSpc>
            </a:pPr>
            <a:r>
              <a:rPr lang="zh-CN" altLang="en-US" sz="2000" b="1">
                <a:latin typeface="微软雅黑" panose="020B0503020204020204" pitchFamily="34" charset="-122"/>
                <a:ea typeface="微软雅黑" panose="020B0503020204020204" pitchFamily="34" charset="-122"/>
                <a:cs typeface="+mn-ea"/>
                <a:sym typeface="Arial" panose="020B0604020202020204" pitchFamily="34" charset="0"/>
              </a:rPr>
              <a:t>三、六大创业模式</a:t>
            </a:r>
            <a:endParaRPr lang="zh-CN" altLang="en-US" sz="2000" b="1">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7" name="椭圆 36"/>
          <p:cNvSpPr/>
          <p:nvPr>
            <p:custDataLst>
              <p:tags r:id="rId2"/>
            </p:custDataLst>
          </p:nvPr>
        </p:nvSpPr>
        <p:spPr>
          <a:xfrm>
            <a:off x="4890770" y="2094082"/>
            <a:ext cx="984250" cy="984250"/>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L 形 37"/>
          <p:cNvSpPr/>
          <p:nvPr>
            <p:custDataLst>
              <p:tags r:id="rId3"/>
            </p:custDataLst>
          </p:nvPr>
        </p:nvSpPr>
        <p:spPr>
          <a:xfrm>
            <a:off x="4776470" y="1957557"/>
            <a:ext cx="878205" cy="1256665"/>
          </a:xfrm>
          <a:prstGeom prst="corner">
            <a:avLst>
              <a:gd name="adj1" fmla="val 4520"/>
              <a:gd name="adj2" fmla="val 5367"/>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L 形 39"/>
          <p:cNvSpPr/>
          <p:nvPr>
            <p:custDataLst>
              <p:tags r:id="rId4"/>
            </p:custDataLst>
          </p:nvPr>
        </p:nvSpPr>
        <p:spPr>
          <a:xfrm flipH="1" flipV="1">
            <a:off x="5111750" y="1957557"/>
            <a:ext cx="878205" cy="1256665"/>
          </a:xfrm>
          <a:prstGeom prst="corner">
            <a:avLst>
              <a:gd name="adj1" fmla="val 4520"/>
              <a:gd name="adj2" fmla="val 536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KSO_Shape"/>
          <p:cNvSpPr/>
          <p:nvPr>
            <p:custDataLst>
              <p:tags r:id="rId5"/>
            </p:custDataLst>
          </p:nvPr>
        </p:nvSpPr>
        <p:spPr bwMode="auto">
          <a:xfrm>
            <a:off x="5111115" y="2284582"/>
            <a:ext cx="543560" cy="603250"/>
          </a:xfrm>
          <a:custGeom>
            <a:avLst/>
            <a:gdLst>
              <a:gd name="T0" fmla="*/ 1592169 w 3407"/>
              <a:gd name="T1" fmla="*/ 450338 h 3778"/>
              <a:gd name="T2" fmla="*/ 1432047 w 3407"/>
              <a:gd name="T3" fmla="*/ 900675 h 3778"/>
              <a:gd name="T4" fmla="*/ 1591216 w 3407"/>
              <a:gd name="T5" fmla="*/ 1351013 h 3778"/>
              <a:gd name="T6" fmla="*/ 1121333 w 3407"/>
              <a:gd name="T7" fmla="*/ 1435838 h 3778"/>
              <a:gd name="T8" fmla="*/ 811573 w 3407"/>
              <a:gd name="T9" fmla="*/ 1800397 h 3778"/>
              <a:gd name="T10" fmla="*/ 502765 w 3407"/>
              <a:gd name="T11" fmla="*/ 1436791 h 3778"/>
              <a:gd name="T12" fmla="*/ 32882 w 3407"/>
              <a:gd name="T13" fmla="*/ 1350059 h 3778"/>
              <a:gd name="T14" fmla="*/ 193005 w 3407"/>
              <a:gd name="T15" fmla="*/ 900675 h 3778"/>
              <a:gd name="T16" fmla="*/ 31929 w 3407"/>
              <a:gd name="T17" fmla="*/ 450338 h 3778"/>
              <a:gd name="T18" fmla="*/ 502765 w 3407"/>
              <a:gd name="T19" fmla="*/ 364082 h 3778"/>
              <a:gd name="T20" fmla="*/ 811573 w 3407"/>
              <a:gd name="T21" fmla="*/ 0 h 3778"/>
              <a:gd name="T22" fmla="*/ 1121333 w 3407"/>
              <a:gd name="T23" fmla="*/ 363129 h 3778"/>
              <a:gd name="T24" fmla="*/ 222551 w 3407"/>
              <a:gd name="T25" fmla="*/ 391722 h 3778"/>
              <a:gd name="T26" fmla="*/ 75772 w 3407"/>
              <a:gd name="T27" fmla="*/ 644769 h 3778"/>
              <a:gd name="T28" fmla="*/ 438430 w 3407"/>
              <a:gd name="T29" fmla="*/ 683846 h 3778"/>
              <a:gd name="T30" fmla="*/ 222551 w 3407"/>
              <a:gd name="T31" fmla="*/ 391722 h 3778"/>
              <a:gd name="T32" fmla="*/ 76249 w 3407"/>
              <a:gd name="T33" fmla="*/ 1156581 h 3778"/>
              <a:gd name="T34" fmla="*/ 223028 w 3407"/>
              <a:gd name="T35" fmla="*/ 1409151 h 3778"/>
              <a:gd name="T36" fmla="*/ 438430 w 3407"/>
              <a:gd name="T37" fmla="*/ 1118457 h 3778"/>
              <a:gd name="T38" fmla="*/ 267347 w 3407"/>
              <a:gd name="T39" fmla="*/ 900675 h 3778"/>
              <a:gd name="T40" fmla="*/ 426516 w 3407"/>
              <a:gd name="T41" fmla="*/ 899722 h 3778"/>
              <a:gd name="T42" fmla="*/ 430329 w 3407"/>
              <a:gd name="T43" fmla="*/ 762953 h 3778"/>
              <a:gd name="T44" fmla="*/ 647161 w 3407"/>
              <a:gd name="T45" fmla="*/ 1183744 h 3778"/>
              <a:gd name="T46" fmla="*/ 976461 w 3407"/>
              <a:gd name="T47" fmla="*/ 1183744 h 3778"/>
              <a:gd name="T48" fmla="*/ 1139919 w 3407"/>
              <a:gd name="T49" fmla="*/ 899722 h 3778"/>
              <a:gd name="T50" fmla="*/ 975508 w 3407"/>
              <a:gd name="T51" fmla="*/ 616176 h 3778"/>
              <a:gd name="T52" fmla="*/ 649544 w 3407"/>
              <a:gd name="T53" fmla="*/ 616176 h 3778"/>
              <a:gd name="T54" fmla="*/ 485133 w 3407"/>
              <a:gd name="T55" fmla="*/ 899722 h 3778"/>
              <a:gd name="T56" fmla="*/ 647161 w 3407"/>
              <a:gd name="T57" fmla="*/ 1183744 h 3778"/>
              <a:gd name="T58" fmla="*/ 742949 w 3407"/>
              <a:gd name="T59" fmla="*/ 501328 h 3778"/>
              <a:gd name="T60" fmla="*/ 499906 w 3407"/>
              <a:gd name="T61" fmla="*/ 641910 h 3778"/>
              <a:gd name="T62" fmla="*/ 742949 w 3407"/>
              <a:gd name="T63" fmla="*/ 1300022 h 3778"/>
              <a:gd name="T64" fmla="*/ 500859 w 3407"/>
              <a:gd name="T65" fmla="*/ 1160394 h 3778"/>
              <a:gd name="T66" fmla="*/ 742949 w 3407"/>
              <a:gd name="T67" fmla="*/ 1300022 h 3778"/>
              <a:gd name="T68" fmla="*/ 1070342 w 3407"/>
              <a:gd name="T69" fmla="*/ 376949 h 3778"/>
              <a:gd name="T70" fmla="*/ 811573 w 3407"/>
              <a:gd name="T71" fmla="*/ 44795 h 3778"/>
              <a:gd name="T72" fmla="*/ 553757 w 3407"/>
              <a:gd name="T73" fmla="*/ 375043 h 3778"/>
              <a:gd name="T74" fmla="*/ 812526 w 3407"/>
              <a:gd name="T75" fmla="*/ 1332427 h 3778"/>
              <a:gd name="T76" fmla="*/ 665747 w 3407"/>
              <a:gd name="T77" fmla="*/ 1665534 h 3778"/>
              <a:gd name="T78" fmla="*/ 957398 w 3407"/>
              <a:gd name="T79" fmla="*/ 1665534 h 3778"/>
              <a:gd name="T80" fmla="*/ 812526 w 3407"/>
              <a:gd name="T81" fmla="*/ 1332427 h 3778"/>
              <a:gd name="T82" fmla="*/ 880673 w 3407"/>
              <a:gd name="T83" fmla="*/ 1300022 h 3778"/>
              <a:gd name="T84" fmla="*/ 1124193 w 3407"/>
              <a:gd name="T85" fmla="*/ 1161347 h 3778"/>
              <a:gd name="T86" fmla="*/ 1085115 w 3407"/>
              <a:gd name="T87" fmla="*/ 427940 h 3778"/>
              <a:gd name="T88" fmla="*/ 1004101 w 3407"/>
              <a:gd name="T89" fmla="*/ 566615 h 3778"/>
              <a:gd name="T90" fmla="*/ 1085115 w 3407"/>
              <a:gd name="T91" fmla="*/ 427940 h 3778"/>
              <a:gd name="T92" fmla="*/ 1547373 w 3407"/>
              <a:gd name="T93" fmla="*/ 644769 h 3778"/>
              <a:gd name="T94" fmla="*/ 1401547 w 3407"/>
              <a:gd name="T95" fmla="*/ 392199 h 3778"/>
              <a:gd name="T96" fmla="*/ 1186621 w 3407"/>
              <a:gd name="T97" fmla="*/ 685752 h 3778"/>
              <a:gd name="T98" fmla="*/ 1401071 w 3407"/>
              <a:gd name="T99" fmla="*/ 1409628 h 3778"/>
              <a:gd name="T100" fmla="*/ 1546897 w 3407"/>
              <a:gd name="T101" fmla="*/ 1157534 h 3778"/>
              <a:gd name="T102" fmla="*/ 1185668 w 3407"/>
              <a:gd name="T103" fmla="*/ 1117504 h 3778"/>
              <a:gd name="T104" fmla="*/ 1401071 w 3407"/>
              <a:gd name="T105" fmla="*/ 1409628 h 3778"/>
              <a:gd name="T106" fmla="*/ 1356751 w 3407"/>
              <a:gd name="T107" fmla="*/ 900675 h 3778"/>
              <a:gd name="T108" fmla="*/ 1198535 w 3407"/>
              <a:gd name="T109" fmla="*/ 899722 h 3778"/>
              <a:gd name="T110" fmla="*/ 1280026 w 3407"/>
              <a:gd name="T111" fmla="*/ 972634 h 37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07" h="3778">
                <a:moveTo>
                  <a:pt x="2976" y="731"/>
                </a:moveTo>
                <a:cubicBezTo>
                  <a:pt x="3154" y="759"/>
                  <a:pt x="3275" y="830"/>
                  <a:pt x="3341" y="945"/>
                </a:cubicBezTo>
                <a:cubicBezTo>
                  <a:pt x="3406" y="1060"/>
                  <a:pt x="3407" y="1201"/>
                  <a:pt x="3344" y="1368"/>
                </a:cubicBezTo>
                <a:cubicBezTo>
                  <a:pt x="3280" y="1536"/>
                  <a:pt x="3167" y="1710"/>
                  <a:pt x="3005" y="1890"/>
                </a:cubicBezTo>
                <a:cubicBezTo>
                  <a:pt x="3166" y="2070"/>
                  <a:pt x="3278" y="2244"/>
                  <a:pt x="3342" y="2412"/>
                </a:cubicBezTo>
                <a:cubicBezTo>
                  <a:pt x="3405" y="2579"/>
                  <a:pt x="3404" y="2720"/>
                  <a:pt x="3339" y="2835"/>
                </a:cubicBezTo>
                <a:cubicBezTo>
                  <a:pt x="3272" y="2950"/>
                  <a:pt x="3150" y="3022"/>
                  <a:pt x="2974" y="3050"/>
                </a:cubicBezTo>
                <a:cubicBezTo>
                  <a:pt x="2798" y="3079"/>
                  <a:pt x="2590" y="3067"/>
                  <a:pt x="2353" y="3013"/>
                </a:cubicBezTo>
                <a:cubicBezTo>
                  <a:pt x="2279" y="3246"/>
                  <a:pt x="2185" y="3431"/>
                  <a:pt x="2072" y="3570"/>
                </a:cubicBezTo>
                <a:cubicBezTo>
                  <a:pt x="1958" y="3709"/>
                  <a:pt x="1836" y="3778"/>
                  <a:pt x="1703" y="3778"/>
                </a:cubicBezTo>
                <a:cubicBezTo>
                  <a:pt x="1570" y="3778"/>
                  <a:pt x="1448" y="3709"/>
                  <a:pt x="1335" y="3570"/>
                </a:cubicBezTo>
                <a:cubicBezTo>
                  <a:pt x="1222" y="3431"/>
                  <a:pt x="1129" y="3246"/>
                  <a:pt x="1055" y="3015"/>
                </a:cubicBezTo>
                <a:cubicBezTo>
                  <a:pt x="817" y="3066"/>
                  <a:pt x="610" y="3077"/>
                  <a:pt x="433" y="3048"/>
                </a:cubicBezTo>
                <a:cubicBezTo>
                  <a:pt x="256" y="3020"/>
                  <a:pt x="135" y="2948"/>
                  <a:pt x="69" y="2833"/>
                </a:cubicBezTo>
                <a:cubicBezTo>
                  <a:pt x="4" y="2718"/>
                  <a:pt x="2" y="2577"/>
                  <a:pt x="65" y="2411"/>
                </a:cubicBezTo>
                <a:cubicBezTo>
                  <a:pt x="128" y="2244"/>
                  <a:pt x="241" y="2070"/>
                  <a:pt x="405" y="1890"/>
                </a:cubicBezTo>
                <a:cubicBezTo>
                  <a:pt x="241" y="1710"/>
                  <a:pt x="127" y="1536"/>
                  <a:pt x="64" y="1368"/>
                </a:cubicBezTo>
                <a:cubicBezTo>
                  <a:pt x="0" y="1201"/>
                  <a:pt x="1" y="1060"/>
                  <a:pt x="67" y="945"/>
                </a:cubicBezTo>
                <a:cubicBezTo>
                  <a:pt x="133" y="830"/>
                  <a:pt x="254" y="759"/>
                  <a:pt x="432" y="731"/>
                </a:cubicBezTo>
                <a:cubicBezTo>
                  <a:pt x="610" y="703"/>
                  <a:pt x="817" y="714"/>
                  <a:pt x="1055" y="764"/>
                </a:cubicBezTo>
                <a:cubicBezTo>
                  <a:pt x="1127" y="534"/>
                  <a:pt x="1220" y="348"/>
                  <a:pt x="1334" y="209"/>
                </a:cubicBezTo>
                <a:cubicBezTo>
                  <a:pt x="1447" y="70"/>
                  <a:pt x="1570" y="0"/>
                  <a:pt x="1703" y="0"/>
                </a:cubicBezTo>
                <a:cubicBezTo>
                  <a:pt x="1836" y="0"/>
                  <a:pt x="1958" y="69"/>
                  <a:pt x="2072" y="208"/>
                </a:cubicBezTo>
                <a:cubicBezTo>
                  <a:pt x="2185" y="347"/>
                  <a:pt x="2279" y="531"/>
                  <a:pt x="2353" y="762"/>
                </a:cubicBezTo>
                <a:cubicBezTo>
                  <a:pt x="2590" y="713"/>
                  <a:pt x="2798" y="703"/>
                  <a:pt x="2976" y="731"/>
                </a:cubicBezTo>
                <a:close/>
                <a:moveTo>
                  <a:pt x="467" y="822"/>
                </a:moveTo>
                <a:cubicBezTo>
                  <a:pt x="309" y="841"/>
                  <a:pt x="204" y="898"/>
                  <a:pt x="149" y="992"/>
                </a:cubicBezTo>
                <a:cubicBezTo>
                  <a:pt x="93" y="1088"/>
                  <a:pt x="96" y="1208"/>
                  <a:pt x="159" y="1353"/>
                </a:cubicBezTo>
                <a:cubicBezTo>
                  <a:pt x="222" y="1498"/>
                  <a:pt x="329" y="1650"/>
                  <a:pt x="481" y="1810"/>
                </a:cubicBezTo>
                <a:cubicBezTo>
                  <a:pt x="610" y="1680"/>
                  <a:pt x="756" y="1555"/>
                  <a:pt x="920" y="1435"/>
                </a:cubicBezTo>
                <a:cubicBezTo>
                  <a:pt x="939" y="1241"/>
                  <a:pt x="974" y="1052"/>
                  <a:pt x="1024" y="867"/>
                </a:cubicBezTo>
                <a:cubicBezTo>
                  <a:pt x="810" y="818"/>
                  <a:pt x="624" y="803"/>
                  <a:pt x="467" y="822"/>
                </a:cubicBezTo>
                <a:close/>
                <a:moveTo>
                  <a:pt x="479" y="1970"/>
                </a:moveTo>
                <a:cubicBezTo>
                  <a:pt x="329" y="2130"/>
                  <a:pt x="222" y="2282"/>
                  <a:pt x="160" y="2427"/>
                </a:cubicBezTo>
                <a:cubicBezTo>
                  <a:pt x="98" y="2572"/>
                  <a:pt x="95" y="2692"/>
                  <a:pt x="151" y="2786"/>
                </a:cubicBezTo>
                <a:cubicBezTo>
                  <a:pt x="206" y="2882"/>
                  <a:pt x="311" y="2939"/>
                  <a:pt x="468" y="2957"/>
                </a:cubicBezTo>
                <a:cubicBezTo>
                  <a:pt x="624" y="2975"/>
                  <a:pt x="810" y="2959"/>
                  <a:pt x="1024" y="2909"/>
                </a:cubicBezTo>
                <a:cubicBezTo>
                  <a:pt x="974" y="2728"/>
                  <a:pt x="939" y="2541"/>
                  <a:pt x="920" y="2347"/>
                </a:cubicBezTo>
                <a:cubicBezTo>
                  <a:pt x="756" y="2227"/>
                  <a:pt x="609" y="2101"/>
                  <a:pt x="479" y="1970"/>
                </a:cubicBezTo>
                <a:close/>
                <a:moveTo>
                  <a:pt x="561" y="1890"/>
                </a:moveTo>
                <a:cubicBezTo>
                  <a:pt x="657" y="1987"/>
                  <a:pt x="772" y="2085"/>
                  <a:pt x="907" y="2185"/>
                </a:cubicBezTo>
                <a:cubicBezTo>
                  <a:pt x="899" y="2095"/>
                  <a:pt x="895" y="1996"/>
                  <a:pt x="895" y="1888"/>
                </a:cubicBezTo>
                <a:cubicBezTo>
                  <a:pt x="895" y="1839"/>
                  <a:pt x="896" y="1791"/>
                  <a:pt x="897" y="1743"/>
                </a:cubicBezTo>
                <a:cubicBezTo>
                  <a:pt x="899" y="1696"/>
                  <a:pt x="901" y="1649"/>
                  <a:pt x="903" y="1601"/>
                </a:cubicBezTo>
                <a:cubicBezTo>
                  <a:pt x="774" y="1695"/>
                  <a:pt x="659" y="1792"/>
                  <a:pt x="561" y="1890"/>
                </a:cubicBezTo>
                <a:close/>
                <a:moveTo>
                  <a:pt x="1358" y="2484"/>
                </a:moveTo>
                <a:cubicBezTo>
                  <a:pt x="1472" y="2551"/>
                  <a:pt x="1587" y="2612"/>
                  <a:pt x="1705" y="2665"/>
                </a:cubicBezTo>
                <a:cubicBezTo>
                  <a:pt x="1825" y="2610"/>
                  <a:pt x="1940" y="2550"/>
                  <a:pt x="2049" y="2484"/>
                </a:cubicBezTo>
                <a:cubicBezTo>
                  <a:pt x="2171" y="2413"/>
                  <a:pt x="2280" y="2344"/>
                  <a:pt x="2375" y="2277"/>
                </a:cubicBezTo>
                <a:cubicBezTo>
                  <a:pt x="2386" y="2165"/>
                  <a:pt x="2392" y="2036"/>
                  <a:pt x="2392" y="1888"/>
                </a:cubicBezTo>
                <a:cubicBezTo>
                  <a:pt x="2392" y="1742"/>
                  <a:pt x="2386" y="1613"/>
                  <a:pt x="2375" y="1500"/>
                </a:cubicBezTo>
                <a:cubicBezTo>
                  <a:pt x="2273" y="1432"/>
                  <a:pt x="2163" y="1363"/>
                  <a:pt x="2047" y="1293"/>
                </a:cubicBezTo>
                <a:cubicBezTo>
                  <a:pt x="1935" y="1230"/>
                  <a:pt x="1821" y="1171"/>
                  <a:pt x="1705" y="1115"/>
                </a:cubicBezTo>
                <a:cubicBezTo>
                  <a:pt x="1587" y="1171"/>
                  <a:pt x="1473" y="1230"/>
                  <a:pt x="1363" y="1293"/>
                </a:cubicBezTo>
                <a:cubicBezTo>
                  <a:pt x="1238" y="1367"/>
                  <a:pt x="1129" y="1437"/>
                  <a:pt x="1035" y="1503"/>
                </a:cubicBezTo>
                <a:cubicBezTo>
                  <a:pt x="1024" y="1612"/>
                  <a:pt x="1018" y="1740"/>
                  <a:pt x="1018" y="1888"/>
                </a:cubicBezTo>
                <a:cubicBezTo>
                  <a:pt x="1018" y="2036"/>
                  <a:pt x="1024" y="2165"/>
                  <a:pt x="1035" y="2275"/>
                </a:cubicBezTo>
                <a:cubicBezTo>
                  <a:pt x="1121" y="2337"/>
                  <a:pt x="1229" y="2407"/>
                  <a:pt x="1358" y="2484"/>
                </a:cubicBezTo>
                <a:close/>
                <a:moveTo>
                  <a:pt x="1301" y="1189"/>
                </a:moveTo>
                <a:cubicBezTo>
                  <a:pt x="1380" y="1141"/>
                  <a:pt x="1466" y="1095"/>
                  <a:pt x="1559" y="1052"/>
                </a:cubicBezTo>
                <a:cubicBezTo>
                  <a:pt x="1415" y="990"/>
                  <a:pt x="1272" y="939"/>
                  <a:pt x="1133" y="898"/>
                </a:cubicBezTo>
                <a:cubicBezTo>
                  <a:pt x="1096" y="1041"/>
                  <a:pt x="1068" y="1191"/>
                  <a:pt x="1049" y="1347"/>
                </a:cubicBezTo>
                <a:cubicBezTo>
                  <a:pt x="1124" y="1295"/>
                  <a:pt x="1208" y="1242"/>
                  <a:pt x="1301" y="1189"/>
                </a:cubicBezTo>
                <a:close/>
                <a:moveTo>
                  <a:pt x="1559" y="2728"/>
                </a:moveTo>
                <a:cubicBezTo>
                  <a:pt x="1461" y="2682"/>
                  <a:pt x="1374" y="2635"/>
                  <a:pt x="1299" y="2589"/>
                </a:cubicBezTo>
                <a:cubicBezTo>
                  <a:pt x="1214" y="2543"/>
                  <a:pt x="1132" y="2491"/>
                  <a:pt x="1051" y="2435"/>
                </a:cubicBezTo>
                <a:cubicBezTo>
                  <a:pt x="1067" y="2583"/>
                  <a:pt x="1094" y="2731"/>
                  <a:pt x="1131" y="2880"/>
                </a:cubicBezTo>
                <a:cubicBezTo>
                  <a:pt x="1265" y="2845"/>
                  <a:pt x="1408" y="2794"/>
                  <a:pt x="1559" y="2728"/>
                </a:cubicBezTo>
                <a:close/>
                <a:moveTo>
                  <a:pt x="1705" y="982"/>
                </a:moveTo>
                <a:cubicBezTo>
                  <a:pt x="1899" y="897"/>
                  <a:pt x="2079" y="834"/>
                  <a:pt x="2246" y="791"/>
                </a:cubicBezTo>
                <a:cubicBezTo>
                  <a:pt x="2183" y="579"/>
                  <a:pt x="2104" y="410"/>
                  <a:pt x="2009" y="284"/>
                </a:cubicBezTo>
                <a:cubicBezTo>
                  <a:pt x="1914" y="157"/>
                  <a:pt x="1812" y="94"/>
                  <a:pt x="1703" y="94"/>
                </a:cubicBezTo>
                <a:cubicBezTo>
                  <a:pt x="1593" y="94"/>
                  <a:pt x="1492" y="157"/>
                  <a:pt x="1397" y="284"/>
                </a:cubicBezTo>
                <a:cubicBezTo>
                  <a:pt x="1303" y="410"/>
                  <a:pt x="1225" y="578"/>
                  <a:pt x="1162" y="787"/>
                </a:cubicBezTo>
                <a:cubicBezTo>
                  <a:pt x="1338" y="836"/>
                  <a:pt x="1519" y="901"/>
                  <a:pt x="1705" y="982"/>
                </a:cubicBezTo>
                <a:close/>
                <a:moveTo>
                  <a:pt x="1705" y="2796"/>
                </a:moveTo>
                <a:cubicBezTo>
                  <a:pt x="1527" y="2877"/>
                  <a:pt x="1347" y="2941"/>
                  <a:pt x="1164" y="2989"/>
                </a:cubicBezTo>
                <a:cubicBezTo>
                  <a:pt x="1225" y="3201"/>
                  <a:pt x="1303" y="3369"/>
                  <a:pt x="1397" y="3495"/>
                </a:cubicBezTo>
                <a:cubicBezTo>
                  <a:pt x="1492" y="3621"/>
                  <a:pt x="1593" y="3684"/>
                  <a:pt x="1703" y="3684"/>
                </a:cubicBezTo>
                <a:cubicBezTo>
                  <a:pt x="1812" y="3684"/>
                  <a:pt x="1914" y="3621"/>
                  <a:pt x="2009" y="3495"/>
                </a:cubicBezTo>
                <a:cubicBezTo>
                  <a:pt x="2104" y="3369"/>
                  <a:pt x="2183" y="3201"/>
                  <a:pt x="2246" y="2989"/>
                </a:cubicBezTo>
                <a:cubicBezTo>
                  <a:pt x="2064" y="2942"/>
                  <a:pt x="1884" y="2878"/>
                  <a:pt x="1705" y="2796"/>
                </a:cubicBezTo>
                <a:close/>
                <a:moveTo>
                  <a:pt x="2111" y="2589"/>
                </a:moveTo>
                <a:cubicBezTo>
                  <a:pt x="2011" y="2648"/>
                  <a:pt x="1924" y="2694"/>
                  <a:pt x="1848" y="2728"/>
                </a:cubicBezTo>
                <a:cubicBezTo>
                  <a:pt x="1999" y="2794"/>
                  <a:pt x="2142" y="2845"/>
                  <a:pt x="2277" y="2880"/>
                </a:cubicBezTo>
                <a:cubicBezTo>
                  <a:pt x="2310" y="2753"/>
                  <a:pt x="2337" y="2605"/>
                  <a:pt x="2359" y="2437"/>
                </a:cubicBezTo>
                <a:cubicBezTo>
                  <a:pt x="2281" y="2488"/>
                  <a:pt x="2198" y="2538"/>
                  <a:pt x="2111" y="2589"/>
                </a:cubicBezTo>
                <a:close/>
                <a:moveTo>
                  <a:pt x="2277" y="898"/>
                </a:moveTo>
                <a:cubicBezTo>
                  <a:pt x="2146" y="935"/>
                  <a:pt x="2003" y="985"/>
                  <a:pt x="1850" y="1049"/>
                </a:cubicBezTo>
                <a:cubicBezTo>
                  <a:pt x="1952" y="1101"/>
                  <a:pt x="2037" y="1148"/>
                  <a:pt x="2107" y="1189"/>
                </a:cubicBezTo>
                <a:cubicBezTo>
                  <a:pt x="2200" y="1242"/>
                  <a:pt x="2284" y="1295"/>
                  <a:pt x="2359" y="1347"/>
                </a:cubicBezTo>
                <a:cubicBezTo>
                  <a:pt x="2341" y="1195"/>
                  <a:pt x="2314" y="1045"/>
                  <a:pt x="2277" y="898"/>
                </a:cubicBezTo>
                <a:close/>
                <a:moveTo>
                  <a:pt x="2927" y="1810"/>
                </a:moveTo>
                <a:cubicBezTo>
                  <a:pt x="3078" y="1650"/>
                  <a:pt x="3185" y="1498"/>
                  <a:pt x="3247" y="1353"/>
                </a:cubicBezTo>
                <a:cubicBezTo>
                  <a:pt x="3310" y="1208"/>
                  <a:pt x="3313" y="1088"/>
                  <a:pt x="3259" y="992"/>
                </a:cubicBezTo>
                <a:cubicBezTo>
                  <a:pt x="3204" y="898"/>
                  <a:pt x="3098" y="841"/>
                  <a:pt x="2941" y="823"/>
                </a:cubicBezTo>
                <a:cubicBezTo>
                  <a:pt x="2784" y="805"/>
                  <a:pt x="2598" y="821"/>
                  <a:pt x="2384" y="871"/>
                </a:cubicBezTo>
                <a:cubicBezTo>
                  <a:pt x="2434" y="1047"/>
                  <a:pt x="2470" y="1237"/>
                  <a:pt x="2490" y="1439"/>
                </a:cubicBezTo>
                <a:cubicBezTo>
                  <a:pt x="2649" y="1554"/>
                  <a:pt x="2794" y="1677"/>
                  <a:pt x="2927" y="1810"/>
                </a:cubicBezTo>
                <a:close/>
                <a:moveTo>
                  <a:pt x="2940" y="2958"/>
                </a:moveTo>
                <a:cubicBezTo>
                  <a:pt x="3097" y="2939"/>
                  <a:pt x="3202" y="2882"/>
                  <a:pt x="3257" y="2788"/>
                </a:cubicBezTo>
                <a:cubicBezTo>
                  <a:pt x="3311" y="2693"/>
                  <a:pt x="3308" y="2574"/>
                  <a:pt x="3246" y="2429"/>
                </a:cubicBezTo>
                <a:cubicBezTo>
                  <a:pt x="3183" y="2284"/>
                  <a:pt x="3077" y="2131"/>
                  <a:pt x="2927" y="1970"/>
                </a:cubicBezTo>
                <a:cubicBezTo>
                  <a:pt x="2797" y="2101"/>
                  <a:pt x="2651" y="2226"/>
                  <a:pt x="2488" y="2345"/>
                </a:cubicBezTo>
                <a:cubicBezTo>
                  <a:pt x="2467" y="2541"/>
                  <a:pt x="2433" y="2728"/>
                  <a:pt x="2384" y="2909"/>
                </a:cubicBezTo>
                <a:cubicBezTo>
                  <a:pt x="2598" y="2961"/>
                  <a:pt x="2784" y="2977"/>
                  <a:pt x="2940" y="2958"/>
                </a:cubicBezTo>
                <a:close/>
                <a:moveTo>
                  <a:pt x="2686" y="2041"/>
                </a:moveTo>
                <a:cubicBezTo>
                  <a:pt x="2744" y="1991"/>
                  <a:pt x="2798" y="1941"/>
                  <a:pt x="2847" y="1890"/>
                </a:cubicBezTo>
                <a:cubicBezTo>
                  <a:pt x="2754" y="1798"/>
                  <a:pt x="2640" y="1701"/>
                  <a:pt x="2504" y="1597"/>
                </a:cubicBezTo>
                <a:cubicBezTo>
                  <a:pt x="2511" y="1706"/>
                  <a:pt x="2515" y="1803"/>
                  <a:pt x="2515" y="1888"/>
                </a:cubicBezTo>
                <a:cubicBezTo>
                  <a:pt x="2515" y="1982"/>
                  <a:pt x="2511" y="2084"/>
                  <a:pt x="2504" y="2193"/>
                </a:cubicBezTo>
                <a:cubicBezTo>
                  <a:pt x="2567" y="2141"/>
                  <a:pt x="2628" y="2091"/>
                  <a:pt x="2686" y="2041"/>
                </a:cubicBezTo>
                <a:close/>
              </a:path>
            </a:pathLst>
          </a:custGeom>
          <a:solidFill>
            <a:sysClr val="window" lastClr="FFFFFF"/>
          </a:solidFill>
          <a:ln>
            <a:noFill/>
          </a:ln>
        </p:spPr>
        <p:txBody>
          <a:bodyPr anchor="ctr" anchorCtr="1">
            <a:normAutofit/>
          </a:bodyPr>
          <a:p>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椭圆 41"/>
          <p:cNvSpPr/>
          <p:nvPr>
            <p:custDataLst>
              <p:tags r:id="rId6"/>
            </p:custDataLst>
          </p:nvPr>
        </p:nvSpPr>
        <p:spPr>
          <a:xfrm>
            <a:off x="4890770" y="3769212"/>
            <a:ext cx="984250" cy="984250"/>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L 形 42"/>
          <p:cNvSpPr/>
          <p:nvPr>
            <p:custDataLst>
              <p:tags r:id="rId7"/>
            </p:custDataLst>
          </p:nvPr>
        </p:nvSpPr>
        <p:spPr>
          <a:xfrm>
            <a:off x="4776470" y="3633322"/>
            <a:ext cx="878205" cy="1256665"/>
          </a:xfrm>
          <a:prstGeom prst="corner">
            <a:avLst>
              <a:gd name="adj1" fmla="val 4520"/>
              <a:gd name="adj2" fmla="val 5367"/>
            </a:avLst>
          </a:prstGeom>
          <a:solidFill>
            <a:srgbClr val="1AA3AA">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L 形 43"/>
          <p:cNvSpPr/>
          <p:nvPr>
            <p:custDataLst>
              <p:tags r:id="rId8"/>
            </p:custDataLst>
          </p:nvPr>
        </p:nvSpPr>
        <p:spPr>
          <a:xfrm flipH="1" flipV="1">
            <a:off x="5111750" y="3633322"/>
            <a:ext cx="878205" cy="1256665"/>
          </a:xfrm>
          <a:prstGeom prst="corner">
            <a:avLst>
              <a:gd name="adj1" fmla="val 4520"/>
              <a:gd name="adj2" fmla="val 5367"/>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39" name="KSO_Shape"/>
          <p:cNvSpPr>
            <a:spLocks noChangeAspect="1"/>
          </p:cNvSpPr>
          <p:nvPr>
            <p:custDataLst>
              <p:tags r:id="rId9"/>
            </p:custDataLst>
          </p:nvPr>
        </p:nvSpPr>
        <p:spPr bwMode="auto">
          <a:xfrm>
            <a:off x="5081270" y="3960347"/>
            <a:ext cx="603250" cy="601980"/>
          </a:xfrm>
          <a:custGeom>
            <a:avLst/>
            <a:gdLst>
              <a:gd name="T0" fmla="*/ 1800397 w 3498"/>
              <a:gd name="T1" fmla="*/ 899110 h 3494"/>
              <a:gd name="T2" fmla="*/ 1536874 w 3498"/>
              <a:gd name="T3" fmla="*/ 1535229 h 3494"/>
              <a:gd name="T4" fmla="*/ 900199 w 3498"/>
              <a:gd name="T5" fmla="*/ 1798220 h 3494"/>
              <a:gd name="T6" fmla="*/ 263523 w 3498"/>
              <a:gd name="T7" fmla="*/ 1535229 h 3494"/>
              <a:gd name="T8" fmla="*/ 0 w 3498"/>
              <a:gd name="T9" fmla="*/ 899110 h 3494"/>
              <a:gd name="T10" fmla="*/ 263523 w 3498"/>
              <a:gd name="T11" fmla="*/ 262991 h 3494"/>
              <a:gd name="T12" fmla="*/ 900199 w 3498"/>
              <a:gd name="T13" fmla="*/ 0 h 3494"/>
              <a:gd name="T14" fmla="*/ 1536874 w 3498"/>
              <a:gd name="T15" fmla="*/ 262991 h 3494"/>
              <a:gd name="T16" fmla="*/ 1800397 w 3498"/>
              <a:gd name="T17" fmla="*/ 899110 h 3494"/>
              <a:gd name="T18" fmla="*/ 1732972 w 3498"/>
              <a:gd name="T19" fmla="*/ 898595 h 3494"/>
              <a:gd name="T20" fmla="*/ 1685620 w 3498"/>
              <a:gd name="T21" fmla="*/ 621709 h 3494"/>
              <a:gd name="T22" fmla="*/ 1350040 w 3498"/>
              <a:gd name="T23" fmla="*/ 1082843 h 3494"/>
              <a:gd name="T24" fmla="*/ 1361364 w 3498"/>
              <a:gd name="T25" fmla="*/ 1092107 h 3494"/>
              <a:gd name="T26" fmla="*/ 1305262 w 3498"/>
              <a:gd name="T27" fmla="*/ 1168792 h 3494"/>
              <a:gd name="T28" fmla="*/ 1274895 w 3498"/>
              <a:gd name="T29" fmla="*/ 1124531 h 3494"/>
              <a:gd name="T30" fmla="*/ 1221882 w 3498"/>
              <a:gd name="T31" fmla="*/ 1107547 h 3494"/>
              <a:gd name="T32" fmla="*/ 1278498 w 3498"/>
              <a:gd name="T33" fmla="*/ 1031377 h 3494"/>
              <a:gd name="T34" fmla="*/ 1296512 w 3498"/>
              <a:gd name="T35" fmla="*/ 1042700 h 3494"/>
              <a:gd name="T36" fmla="*/ 1656283 w 3498"/>
              <a:gd name="T37" fmla="*/ 547598 h 3494"/>
              <a:gd name="T38" fmla="*/ 1354673 w 3498"/>
              <a:gd name="T39" fmla="*/ 201232 h 3494"/>
              <a:gd name="T40" fmla="*/ 900199 w 3498"/>
              <a:gd name="T41" fmla="*/ 65876 h 3494"/>
              <a:gd name="T42" fmla="*/ 311904 w 3498"/>
              <a:gd name="T43" fmla="*/ 310340 h 3494"/>
              <a:gd name="T44" fmla="*/ 67940 w 3498"/>
              <a:gd name="T45" fmla="*/ 898595 h 3494"/>
              <a:gd name="T46" fmla="*/ 311904 w 3498"/>
              <a:gd name="T47" fmla="*/ 1486851 h 3494"/>
              <a:gd name="T48" fmla="*/ 900199 w 3498"/>
              <a:gd name="T49" fmla="*/ 1730800 h 3494"/>
              <a:gd name="T50" fmla="*/ 1488493 w 3498"/>
              <a:gd name="T51" fmla="*/ 1486851 h 3494"/>
              <a:gd name="T52" fmla="*/ 1732972 w 3498"/>
              <a:gd name="T53" fmla="*/ 898595 h 3494"/>
              <a:gd name="T54" fmla="*/ 1181736 w 3498"/>
              <a:gd name="T55" fmla="*/ 898595 h 3494"/>
              <a:gd name="T56" fmla="*/ 1099385 w 3498"/>
              <a:gd name="T57" fmla="*/ 1097769 h 3494"/>
              <a:gd name="T58" fmla="*/ 900199 w 3498"/>
              <a:gd name="T59" fmla="*/ 1179599 h 3494"/>
              <a:gd name="T60" fmla="*/ 701012 w 3498"/>
              <a:gd name="T61" fmla="*/ 1097769 h 3494"/>
              <a:gd name="T62" fmla="*/ 619176 w 3498"/>
              <a:gd name="T63" fmla="*/ 898595 h 3494"/>
              <a:gd name="T64" fmla="*/ 701012 w 3498"/>
              <a:gd name="T65" fmla="*/ 699422 h 3494"/>
              <a:gd name="T66" fmla="*/ 900199 w 3498"/>
              <a:gd name="T67" fmla="*/ 617077 h 3494"/>
              <a:gd name="T68" fmla="*/ 1099385 w 3498"/>
              <a:gd name="T69" fmla="*/ 699422 h 3494"/>
              <a:gd name="T70" fmla="*/ 1181736 w 3498"/>
              <a:gd name="T71" fmla="*/ 898595 h 3494"/>
              <a:gd name="T72" fmla="*/ 922845 w 3498"/>
              <a:gd name="T73" fmla="*/ 898595 h 3494"/>
              <a:gd name="T74" fmla="*/ 900199 w 3498"/>
              <a:gd name="T75" fmla="*/ 875950 h 3494"/>
              <a:gd name="T76" fmla="*/ 877552 w 3498"/>
              <a:gd name="T77" fmla="*/ 898595 h 3494"/>
              <a:gd name="T78" fmla="*/ 900199 w 3498"/>
              <a:gd name="T79" fmla="*/ 921240 h 3494"/>
              <a:gd name="T80" fmla="*/ 922845 w 3498"/>
              <a:gd name="T81" fmla="*/ 898595 h 3494"/>
              <a:gd name="T82" fmla="*/ 1289307 w 3498"/>
              <a:gd name="T83" fmla="*/ 1208935 h 3494"/>
              <a:gd name="T84" fmla="*/ 1177103 w 3498"/>
              <a:gd name="T85" fmla="*/ 1364362 h 3494"/>
              <a:gd name="T86" fmla="*/ 1172471 w 3498"/>
              <a:gd name="T87" fmla="*/ 1420460 h 3494"/>
              <a:gd name="T88" fmla="*/ 1105046 w 3498"/>
              <a:gd name="T89" fmla="*/ 1515157 h 3494"/>
              <a:gd name="T90" fmla="*/ 952183 w 3498"/>
              <a:gd name="T91" fmla="*/ 1404506 h 3494"/>
              <a:gd name="T92" fmla="*/ 1021666 w 3498"/>
              <a:gd name="T93" fmla="*/ 1310323 h 3494"/>
              <a:gd name="T94" fmla="*/ 1075709 w 3498"/>
              <a:gd name="T95" fmla="*/ 1287678 h 3494"/>
              <a:gd name="T96" fmla="*/ 1188427 w 3498"/>
              <a:gd name="T97" fmla="*/ 1134824 h 3494"/>
              <a:gd name="T98" fmla="*/ 1261513 w 3498"/>
              <a:gd name="T99" fmla="*/ 1140485 h 3494"/>
              <a:gd name="T100" fmla="*/ 1289307 w 3498"/>
              <a:gd name="T101" fmla="*/ 1208935 h 34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498" h="3494">
                <a:moveTo>
                  <a:pt x="3498" y="1747"/>
                </a:moveTo>
                <a:cubicBezTo>
                  <a:pt x="3498" y="2231"/>
                  <a:pt x="3327" y="2643"/>
                  <a:pt x="2986" y="2983"/>
                </a:cubicBezTo>
                <a:cubicBezTo>
                  <a:pt x="2645" y="3324"/>
                  <a:pt x="2233" y="3494"/>
                  <a:pt x="1749" y="3494"/>
                </a:cubicBezTo>
                <a:cubicBezTo>
                  <a:pt x="1265" y="3494"/>
                  <a:pt x="853" y="3324"/>
                  <a:pt x="512" y="2983"/>
                </a:cubicBezTo>
                <a:cubicBezTo>
                  <a:pt x="171" y="2643"/>
                  <a:pt x="0" y="2231"/>
                  <a:pt x="0" y="1747"/>
                </a:cubicBezTo>
                <a:cubicBezTo>
                  <a:pt x="0" y="1264"/>
                  <a:pt x="171" y="852"/>
                  <a:pt x="512" y="511"/>
                </a:cubicBezTo>
                <a:cubicBezTo>
                  <a:pt x="853" y="170"/>
                  <a:pt x="1265" y="0"/>
                  <a:pt x="1749" y="0"/>
                </a:cubicBezTo>
                <a:cubicBezTo>
                  <a:pt x="2233" y="0"/>
                  <a:pt x="2645" y="170"/>
                  <a:pt x="2986" y="511"/>
                </a:cubicBezTo>
                <a:cubicBezTo>
                  <a:pt x="3327" y="852"/>
                  <a:pt x="3498" y="1264"/>
                  <a:pt x="3498" y="1747"/>
                </a:cubicBezTo>
                <a:close/>
                <a:moveTo>
                  <a:pt x="3367" y="1746"/>
                </a:moveTo>
                <a:cubicBezTo>
                  <a:pt x="3367" y="1559"/>
                  <a:pt x="3336" y="1380"/>
                  <a:pt x="3275" y="1208"/>
                </a:cubicBezTo>
                <a:cubicBezTo>
                  <a:pt x="2623" y="2104"/>
                  <a:pt x="2623" y="2104"/>
                  <a:pt x="2623" y="2104"/>
                </a:cubicBezTo>
                <a:cubicBezTo>
                  <a:pt x="2645" y="2122"/>
                  <a:pt x="2645" y="2122"/>
                  <a:pt x="2645" y="2122"/>
                </a:cubicBezTo>
                <a:cubicBezTo>
                  <a:pt x="2536" y="2271"/>
                  <a:pt x="2536" y="2271"/>
                  <a:pt x="2536" y="2271"/>
                </a:cubicBezTo>
                <a:cubicBezTo>
                  <a:pt x="2530" y="2239"/>
                  <a:pt x="2511" y="2210"/>
                  <a:pt x="2477" y="2185"/>
                </a:cubicBezTo>
                <a:cubicBezTo>
                  <a:pt x="2444" y="2161"/>
                  <a:pt x="2409" y="2150"/>
                  <a:pt x="2374" y="2152"/>
                </a:cubicBezTo>
                <a:cubicBezTo>
                  <a:pt x="2484" y="2004"/>
                  <a:pt x="2484" y="2004"/>
                  <a:pt x="2484" y="2004"/>
                </a:cubicBezTo>
                <a:cubicBezTo>
                  <a:pt x="2519" y="2026"/>
                  <a:pt x="2519" y="2026"/>
                  <a:pt x="2519" y="2026"/>
                </a:cubicBezTo>
                <a:cubicBezTo>
                  <a:pt x="3218" y="1064"/>
                  <a:pt x="3218" y="1064"/>
                  <a:pt x="3218" y="1064"/>
                </a:cubicBezTo>
                <a:cubicBezTo>
                  <a:pt x="3087" y="784"/>
                  <a:pt x="2892" y="560"/>
                  <a:pt x="2632" y="391"/>
                </a:cubicBezTo>
                <a:cubicBezTo>
                  <a:pt x="2364" y="216"/>
                  <a:pt x="2070" y="128"/>
                  <a:pt x="1749" y="128"/>
                </a:cubicBezTo>
                <a:cubicBezTo>
                  <a:pt x="1303" y="128"/>
                  <a:pt x="922" y="286"/>
                  <a:pt x="606" y="603"/>
                </a:cubicBezTo>
                <a:cubicBezTo>
                  <a:pt x="290" y="919"/>
                  <a:pt x="132" y="1300"/>
                  <a:pt x="132" y="1746"/>
                </a:cubicBezTo>
                <a:cubicBezTo>
                  <a:pt x="132" y="2192"/>
                  <a:pt x="290" y="2573"/>
                  <a:pt x="606" y="2889"/>
                </a:cubicBezTo>
                <a:cubicBezTo>
                  <a:pt x="922" y="3205"/>
                  <a:pt x="1303" y="3363"/>
                  <a:pt x="1749" y="3363"/>
                </a:cubicBezTo>
                <a:cubicBezTo>
                  <a:pt x="2195" y="3363"/>
                  <a:pt x="2576" y="3205"/>
                  <a:pt x="2892" y="2889"/>
                </a:cubicBezTo>
                <a:cubicBezTo>
                  <a:pt x="3209" y="2573"/>
                  <a:pt x="3367" y="2192"/>
                  <a:pt x="3367" y="1746"/>
                </a:cubicBezTo>
                <a:close/>
                <a:moveTo>
                  <a:pt x="2296" y="1746"/>
                </a:moveTo>
                <a:cubicBezTo>
                  <a:pt x="2296" y="1897"/>
                  <a:pt x="2242" y="2026"/>
                  <a:pt x="2136" y="2133"/>
                </a:cubicBezTo>
                <a:cubicBezTo>
                  <a:pt x="2030" y="2239"/>
                  <a:pt x="1901" y="2292"/>
                  <a:pt x="1749" y="2292"/>
                </a:cubicBezTo>
                <a:cubicBezTo>
                  <a:pt x="1597" y="2292"/>
                  <a:pt x="1468" y="2239"/>
                  <a:pt x="1362" y="2133"/>
                </a:cubicBezTo>
                <a:cubicBezTo>
                  <a:pt x="1256" y="2026"/>
                  <a:pt x="1203" y="1897"/>
                  <a:pt x="1203" y="1746"/>
                </a:cubicBezTo>
                <a:cubicBezTo>
                  <a:pt x="1203" y="1594"/>
                  <a:pt x="1256" y="1465"/>
                  <a:pt x="1362" y="1359"/>
                </a:cubicBezTo>
                <a:cubicBezTo>
                  <a:pt x="1468" y="1253"/>
                  <a:pt x="1597" y="1199"/>
                  <a:pt x="1749" y="1199"/>
                </a:cubicBezTo>
                <a:cubicBezTo>
                  <a:pt x="1901" y="1199"/>
                  <a:pt x="2030" y="1253"/>
                  <a:pt x="2136" y="1359"/>
                </a:cubicBezTo>
                <a:cubicBezTo>
                  <a:pt x="2242" y="1465"/>
                  <a:pt x="2296" y="1594"/>
                  <a:pt x="2296" y="1746"/>
                </a:cubicBezTo>
                <a:close/>
                <a:moveTo>
                  <a:pt x="1793" y="1746"/>
                </a:moveTo>
                <a:cubicBezTo>
                  <a:pt x="1793" y="1717"/>
                  <a:pt x="1778" y="1702"/>
                  <a:pt x="1749" y="1702"/>
                </a:cubicBezTo>
                <a:cubicBezTo>
                  <a:pt x="1720" y="1702"/>
                  <a:pt x="1705" y="1717"/>
                  <a:pt x="1705" y="1746"/>
                </a:cubicBezTo>
                <a:cubicBezTo>
                  <a:pt x="1705" y="1775"/>
                  <a:pt x="1720" y="1790"/>
                  <a:pt x="1749" y="1790"/>
                </a:cubicBezTo>
                <a:cubicBezTo>
                  <a:pt x="1778" y="1790"/>
                  <a:pt x="1793" y="1775"/>
                  <a:pt x="1793" y="1746"/>
                </a:cubicBezTo>
                <a:close/>
                <a:moveTo>
                  <a:pt x="2505" y="2349"/>
                </a:moveTo>
                <a:cubicBezTo>
                  <a:pt x="2287" y="2651"/>
                  <a:pt x="2287" y="2651"/>
                  <a:pt x="2287" y="2651"/>
                </a:cubicBezTo>
                <a:cubicBezTo>
                  <a:pt x="2307" y="2689"/>
                  <a:pt x="2304" y="2725"/>
                  <a:pt x="2278" y="2760"/>
                </a:cubicBezTo>
                <a:cubicBezTo>
                  <a:pt x="2147" y="2944"/>
                  <a:pt x="2147" y="2944"/>
                  <a:pt x="2147" y="2944"/>
                </a:cubicBezTo>
                <a:cubicBezTo>
                  <a:pt x="1850" y="2729"/>
                  <a:pt x="1850" y="2729"/>
                  <a:pt x="1850" y="2729"/>
                </a:cubicBezTo>
                <a:cubicBezTo>
                  <a:pt x="1985" y="2546"/>
                  <a:pt x="1985" y="2546"/>
                  <a:pt x="1985" y="2546"/>
                </a:cubicBezTo>
                <a:cubicBezTo>
                  <a:pt x="2012" y="2508"/>
                  <a:pt x="2046" y="2493"/>
                  <a:pt x="2090" y="2502"/>
                </a:cubicBezTo>
                <a:cubicBezTo>
                  <a:pt x="2309" y="2205"/>
                  <a:pt x="2309" y="2205"/>
                  <a:pt x="2309" y="2205"/>
                </a:cubicBezTo>
                <a:cubicBezTo>
                  <a:pt x="2338" y="2164"/>
                  <a:pt x="2385" y="2168"/>
                  <a:pt x="2451" y="2216"/>
                </a:cubicBezTo>
                <a:cubicBezTo>
                  <a:pt x="2516" y="2264"/>
                  <a:pt x="2535" y="2308"/>
                  <a:pt x="2505" y="2349"/>
                </a:cubicBezTo>
                <a:close/>
              </a:path>
            </a:pathLst>
          </a:custGeom>
          <a:solidFill>
            <a:sysClr val="window" lastClr="FFFFFF"/>
          </a:solidFill>
          <a:ln>
            <a:noFill/>
          </a:ln>
        </p:spPr>
        <p:txBody>
          <a:bodyPr anchor="ctr" anchorCtr="1">
            <a:normAutofit/>
          </a:bodyPr>
          <a:p>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66" name="文本框 65"/>
          <p:cNvSpPr txBox="1"/>
          <p:nvPr>
            <p:custDataLst>
              <p:tags r:id="rId10"/>
            </p:custDataLst>
          </p:nvPr>
        </p:nvSpPr>
        <p:spPr>
          <a:xfrm>
            <a:off x="585470" y="4199890"/>
            <a:ext cx="3947795" cy="1181100"/>
          </a:xfrm>
          <a:prstGeom prst="rect">
            <a:avLst/>
          </a:prstGeom>
          <a:noFill/>
        </p:spPr>
        <p:txBody>
          <a:bodyPr wrap="square" tIns="0" rtlCol="0">
            <a:noAutofit/>
          </a:bodyPr>
          <a:p>
            <a:pPr algn="l">
              <a:lnSpc>
                <a:spcPct val="120000"/>
              </a:lnSpc>
            </a:pPr>
            <a:r>
              <a:rPr lang="zh-CN" altLang="en-US" sz="1500" spc="150">
                <a:latin typeface="微软雅黑" panose="020B0503020204020204" pitchFamily="34" charset="-122"/>
                <a:ea typeface="微软雅黑" panose="020B0503020204020204" pitchFamily="34" charset="-122"/>
                <a:sym typeface="Arial" panose="020B0604020202020204" pitchFamily="34" charset="0"/>
              </a:rPr>
              <a:t>产品代理加盟模式是指大学生以加盟直营、区域代理或购买特许经营权的方式来销售某种商品或服务的创业活动。</a:t>
            </a:r>
            <a:endParaRPr lang="zh-CN" altLang="en-US" sz="1500" spc="150">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文本框 66"/>
          <p:cNvSpPr txBox="1"/>
          <p:nvPr>
            <p:custDataLst>
              <p:tags r:id="rId11"/>
            </p:custDataLst>
          </p:nvPr>
        </p:nvSpPr>
        <p:spPr>
          <a:xfrm>
            <a:off x="1166820" y="3663454"/>
            <a:ext cx="3301200" cy="475742"/>
          </a:xfrm>
          <a:prstGeom prst="rect">
            <a:avLst/>
          </a:prstGeom>
          <a:noFill/>
        </p:spPr>
        <p:txBody>
          <a:bodyPr wrap="square" bIns="0" rtlCol="0" anchor="b">
            <a:normAutofit fontScale="90000"/>
          </a:bodyPr>
          <a:p>
            <a:pPr algn="r">
              <a:lnSpc>
                <a:spcPct val="120000"/>
              </a:lnSpc>
            </a:pPr>
            <a:r>
              <a:rPr lang="zh-CN" altLang="en-US" sz="2000" b="1" spc="300">
                <a:solidFill>
                  <a:srgbClr val="1AA3AA"/>
                </a:solidFill>
                <a:latin typeface="微软雅黑" panose="020B0503020204020204" pitchFamily="34" charset="-122"/>
                <a:ea typeface="微软雅黑" panose="020B0503020204020204" pitchFamily="34" charset="-122"/>
                <a:cs typeface="+mn-ea"/>
                <a:sym typeface="Arial" panose="020B0604020202020204" pitchFamily="34" charset="0"/>
              </a:rPr>
              <a:t>（二）产品代理加盟模式</a:t>
            </a:r>
            <a:endParaRPr lang="zh-CN" altLang="en-US" sz="2000" b="1" spc="300">
              <a:solidFill>
                <a:srgbClr val="1AA3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9" name="文本框 68"/>
          <p:cNvSpPr txBox="1"/>
          <p:nvPr>
            <p:custDataLst>
              <p:tags r:id="rId12"/>
            </p:custDataLst>
          </p:nvPr>
        </p:nvSpPr>
        <p:spPr>
          <a:xfrm>
            <a:off x="591820" y="2346960"/>
            <a:ext cx="4102735" cy="1255395"/>
          </a:xfrm>
          <a:prstGeom prst="rect">
            <a:avLst/>
          </a:prstGeom>
          <a:noFill/>
        </p:spPr>
        <p:txBody>
          <a:bodyPr wrap="square" tIns="0" rtlCol="0">
            <a:noAutofit/>
          </a:bodyPr>
          <a:p>
            <a:pPr algn="l">
              <a:lnSpc>
                <a:spcPct val="120000"/>
              </a:lnSpc>
            </a:pPr>
            <a:r>
              <a:rPr lang="zh-CN" altLang="en-US" sz="1500" spc="150">
                <a:latin typeface="微软雅黑" panose="020B0503020204020204" pitchFamily="34" charset="-122"/>
                <a:ea typeface="微软雅黑" panose="020B0503020204020204" pitchFamily="34" charset="-122"/>
                <a:sym typeface="Arial" panose="020B0604020202020204" pitchFamily="34" charset="0"/>
              </a:rPr>
              <a:t>独立自创模式是指大学生为了实现就业的同时积累资本和经验，由个人或几个人组成的创业团队白手起家，完全独立地创业，属于典型的个人创业。</a:t>
            </a:r>
            <a:endParaRPr lang="zh-CN" altLang="en-US" sz="1500" spc="150">
              <a:latin typeface="微软雅黑" panose="020B0503020204020204" pitchFamily="34" charset="-122"/>
              <a:ea typeface="微软雅黑" panose="020B0503020204020204" pitchFamily="34" charset="-122"/>
              <a:sym typeface="Arial" panose="020B0604020202020204" pitchFamily="34" charset="0"/>
            </a:endParaRPr>
          </a:p>
        </p:txBody>
      </p:sp>
      <p:sp>
        <p:nvSpPr>
          <p:cNvPr id="70" name="文本框 69"/>
          <p:cNvSpPr txBox="1"/>
          <p:nvPr>
            <p:custDataLst>
              <p:tags r:id="rId13"/>
            </p:custDataLst>
          </p:nvPr>
        </p:nvSpPr>
        <p:spPr>
          <a:xfrm>
            <a:off x="1058235" y="1809018"/>
            <a:ext cx="3301200" cy="475742"/>
          </a:xfrm>
          <a:prstGeom prst="rect">
            <a:avLst/>
          </a:prstGeom>
          <a:noFill/>
        </p:spPr>
        <p:txBody>
          <a:bodyPr wrap="square" bIns="0" rtlCol="0" anchor="b">
            <a:normAutofit/>
          </a:bodyPr>
          <a:p>
            <a:pPr algn="r">
              <a:lnSpc>
                <a:spcPct val="120000"/>
              </a:lnSpc>
            </a:pPr>
            <a:r>
              <a:rPr lang="zh-CN" altLang="en-US" sz="2000" b="1" spc="300">
                <a:solidFill>
                  <a:srgbClr val="1F74AD"/>
                </a:solidFill>
                <a:latin typeface="微软雅黑" panose="020B0503020204020204" pitchFamily="34" charset="-122"/>
                <a:ea typeface="微软雅黑" panose="020B0503020204020204" pitchFamily="34" charset="-122"/>
                <a:cs typeface="+mn-ea"/>
                <a:sym typeface="Arial" panose="020B0604020202020204" pitchFamily="34" charset="0"/>
              </a:rPr>
              <a:t>（一）独立自创模式</a:t>
            </a:r>
            <a:endParaRPr lang="zh-CN" altLang="en-US" sz="2000" b="1" spc="300">
              <a:solidFill>
                <a:srgbClr val="1F74AD"/>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8" name="椭圆 57"/>
          <p:cNvSpPr/>
          <p:nvPr>
            <p:custDataLst>
              <p:tags r:id="rId14"/>
            </p:custDataLst>
          </p:nvPr>
        </p:nvSpPr>
        <p:spPr>
          <a:xfrm flipH="1" flipV="1">
            <a:off x="6521319" y="2870672"/>
            <a:ext cx="984107" cy="98410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59" name="L 形 58"/>
          <p:cNvSpPr/>
          <p:nvPr>
            <p:custDataLst>
              <p:tags r:id="rId15"/>
            </p:custDataLst>
          </p:nvPr>
        </p:nvSpPr>
        <p:spPr>
          <a:xfrm flipH="1" flipV="1">
            <a:off x="6741945" y="2734341"/>
            <a:ext cx="878022" cy="1256767"/>
          </a:xfrm>
          <a:prstGeom prst="corner">
            <a:avLst>
              <a:gd name="adj1" fmla="val 4520"/>
              <a:gd name="adj2" fmla="val 5367"/>
            </a:avLst>
          </a:prstGeom>
          <a:solidFill>
            <a:srgbClr val="3498D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L 形 59"/>
          <p:cNvSpPr/>
          <p:nvPr>
            <p:custDataLst>
              <p:tags r:id="rId16"/>
            </p:custDataLst>
          </p:nvPr>
        </p:nvSpPr>
        <p:spPr>
          <a:xfrm>
            <a:off x="6406780" y="2734341"/>
            <a:ext cx="878022" cy="1256767"/>
          </a:xfrm>
          <a:prstGeom prst="corner">
            <a:avLst>
              <a:gd name="adj1" fmla="val 4520"/>
              <a:gd name="adj2" fmla="val 536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77" name="KSO_Shape"/>
          <p:cNvSpPr>
            <a:spLocks noChangeAspect="1"/>
          </p:cNvSpPr>
          <p:nvPr>
            <p:custDataLst>
              <p:tags r:id="rId17"/>
            </p:custDataLst>
          </p:nvPr>
        </p:nvSpPr>
        <p:spPr bwMode="auto">
          <a:xfrm>
            <a:off x="6772249" y="3061250"/>
            <a:ext cx="482784" cy="602948"/>
          </a:xfrm>
          <a:custGeom>
            <a:avLst/>
            <a:gdLst>
              <a:gd name="T0" fmla="*/ 1262456 w 14111617"/>
              <a:gd name="T1" fmla="*/ 669509 h 17643644"/>
              <a:gd name="T2" fmla="*/ 1377183 w 14111617"/>
              <a:gd name="T3" fmla="*/ 768930 h 17643644"/>
              <a:gd name="T4" fmla="*/ 1279514 w 14111617"/>
              <a:gd name="T5" fmla="*/ 907914 h 17643644"/>
              <a:gd name="T6" fmla="*/ 464079 w 14111617"/>
              <a:gd name="T7" fmla="*/ 1050727 h 17643644"/>
              <a:gd name="T8" fmla="*/ 602730 w 14111617"/>
              <a:gd name="T9" fmla="*/ 1166738 h 17643644"/>
              <a:gd name="T10" fmla="*/ 1133969 w 14111617"/>
              <a:gd name="T11" fmla="*/ 1085951 h 17643644"/>
              <a:gd name="T12" fmla="*/ 1058899 w 14111617"/>
              <a:gd name="T13" fmla="*/ 1521664 h 17643644"/>
              <a:gd name="T14" fmla="*/ 735636 w 14111617"/>
              <a:gd name="T15" fmla="*/ 1800397 h 17643644"/>
              <a:gd name="T16" fmla="*/ 412373 w 14111617"/>
              <a:gd name="T17" fmla="*/ 1521664 h 17643644"/>
              <a:gd name="T18" fmla="*/ 366028 w 14111617"/>
              <a:gd name="T19" fmla="*/ 1281601 h 17643644"/>
              <a:gd name="T20" fmla="*/ 120900 w 14111617"/>
              <a:gd name="T21" fmla="*/ 1077145 h 17643644"/>
              <a:gd name="T22" fmla="*/ 68427 w 14111617"/>
              <a:gd name="T23" fmla="*/ 998273 h 17643644"/>
              <a:gd name="T24" fmla="*/ 166095 w 14111617"/>
              <a:gd name="T25" fmla="*/ 859289 h 17643644"/>
              <a:gd name="T26" fmla="*/ 1238149 w 14111617"/>
              <a:gd name="T27" fmla="*/ 671297 h 17643644"/>
              <a:gd name="T28" fmla="*/ 1262456 w 14111617"/>
              <a:gd name="T29" fmla="*/ 669509 h 17643644"/>
              <a:gd name="T30" fmla="*/ 1323059 w 14111617"/>
              <a:gd name="T31" fmla="*/ 283898 h 17643644"/>
              <a:gd name="T32" fmla="*/ 1438034 w 14111617"/>
              <a:gd name="T33" fmla="*/ 382659 h 17643644"/>
              <a:gd name="T34" fmla="*/ 1341139 w 14111617"/>
              <a:gd name="T35" fmla="*/ 521996 h 17643644"/>
              <a:gd name="T36" fmla="*/ 141253 w 14111617"/>
              <a:gd name="T37" fmla="*/ 736361 h 17643644"/>
              <a:gd name="T38" fmla="*/ 1847 w 14111617"/>
              <a:gd name="T39" fmla="*/ 639131 h 17643644"/>
              <a:gd name="T40" fmla="*/ 99125 w 14111617"/>
              <a:gd name="T41" fmla="*/ 499794 h 17643644"/>
              <a:gd name="T42" fmla="*/ 1298628 w 14111617"/>
              <a:gd name="T43" fmla="*/ 285812 h 17643644"/>
              <a:gd name="T44" fmla="*/ 1323059 w 14111617"/>
              <a:gd name="T45" fmla="*/ 283898 h 17643644"/>
              <a:gd name="T46" fmla="*/ 839207 w 14111617"/>
              <a:gd name="T47" fmla="*/ 63 h 17643644"/>
              <a:gd name="T48" fmla="*/ 953899 w 14111617"/>
              <a:gd name="T49" fmla="*/ 99362 h 17643644"/>
              <a:gd name="T50" fmla="*/ 856246 w 14111617"/>
              <a:gd name="T51" fmla="*/ 238352 h 17643644"/>
              <a:gd name="T52" fmla="*/ 204845 w 14111617"/>
              <a:gd name="T53" fmla="*/ 352453 h 17643644"/>
              <a:gd name="T54" fmla="*/ 65833 w 14111617"/>
              <a:gd name="T55" fmla="*/ 254816 h 17643644"/>
              <a:gd name="T56" fmla="*/ 163486 w 14111617"/>
              <a:gd name="T57" fmla="*/ 115827 h 17643644"/>
              <a:gd name="T58" fmla="*/ 814888 w 14111617"/>
              <a:gd name="T59" fmla="*/ 1725 h 17643644"/>
              <a:gd name="T60" fmla="*/ 839207 w 14111617"/>
              <a:gd name="T61" fmla="*/ 63 h 176436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111617" h="17643644">
                <a:moveTo>
                  <a:pt x="12371896" y="6561097"/>
                </a:moveTo>
                <a:cubicBezTo>
                  <a:pt x="12919809" y="6576333"/>
                  <a:pt x="13397674" y="6974000"/>
                  <a:pt x="13496203" y="7535412"/>
                </a:cubicBezTo>
                <a:cubicBezTo>
                  <a:pt x="13608807" y="8173274"/>
                  <a:pt x="13180911" y="8784870"/>
                  <a:pt x="12539066" y="8897434"/>
                </a:cubicBezTo>
                <a:cubicBezTo>
                  <a:pt x="12539066" y="8897434"/>
                  <a:pt x="12539066" y="8897434"/>
                  <a:pt x="4547914" y="10296977"/>
                </a:cubicBezTo>
                <a:cubicBezTo>
                  <a:pt x="4547914" y="10296977"/>
                  <a:pt x="4547914" y="10296977"/>
                  <a:pt x="5906674" y="11433872"/>
                </a:cubicBezTo>
                <a:cubicBezTo>
                  <a:pt x="5906674" y="11433872"/>
                  <a:pt x="5906674" y="11433872"/>
                  <a:pt x="11112746" y="10642173"/>
                </a:cubicBezTo>
                <a:cubicBezTo>
                  <a:pt x="10940086" y="11902888"/>
                  <a:pt x="10737398" y="13373722"/>
                  <a:pt x="10377064" y="14912094"/>
                </a:cubicBezTo>
                <a:cubicBezTo>
                  <a:pt x="9960428" y="16701860"/>
                  <a:pt x="9228500" y="17643644"/>
                  <a:pt x="7209130" y="17643644"/>
                </a:cubicBezTo>
                <a:cubicBezTo>
                  <a:pt x="5189758" y="17643644"/>
                  <a:pt x="4517886" y="16686850"/>
                  <a:pt x="4041196" y="14912094"/>
                </a:cubicBezTo>
                <a:cubicBezTo>
                  <a:pt x="3898564" y="14383044"/>
                  <a:pt x="3744670" y="13587593"/>
                  <a:pt x="3587024" y="12559510"/>
                </a:cubicBezTo>
                <a:cubicBezTo>
                  <a:pt x="3587024" y="12559510"/>
                  <a:pt x="3587024" y="12559510"/>
                  <a:pt x="1184800" y="10555874"/>
                </a:cubicBezTo>
                <a:cubicBezTo>
                  <a:pt x="925810" y="10387028"/>
                  <a:pt x="730628" y="10113123"/>
                  <a:pt x="670574" y="9782936"/>
                </a:cubicBezTo>
                <a:cubicBezTo>
                  <a:pt x="557970" y="9141322"/>
                  <a:pt x="985866" y="8533478"/>
                  <a:pt x="1627710" y="8420914"/>
                </a:cubicBezTo>
                <a:cubicBezTo>
                  <a:pt x="1627710" y="8420914"/>
                  <a:pt x="1627710" y="8420914"/>
                  <a:pt x="12133690" y="6578620"/>
                </a:cubicBezTo>
                <a:cubicBezTo>
                  <a:pt x="12213920" y="6564549"/>
                  <a:pt x="12293624" y="6558921"/>
                  <a:pt x="12371896" y="6561097"/>
                </a:cubicBezTo>
                <a:close/>
                <a:moveTo>
                  <a:pt x="12965801" y="2782157"/>
                </a:moveTo>
                <a:cubicBezTo>
                  <a:pt x="13516185" y="2794825"/>
                  <a:pt x="13994011" y="3191997"/>
                  <a:pt x="14092532" y="3750007"/>
                </a:cubicBezTo>
                <a:cubicBezTo>
                  <a:pt x="14208881" y="4391484"/>
                  <a:pt x="13781018" y="5002951"/>
                  <a:pt x="13142977" y="5115490"/>
                </a:cubicBezTo>
                <a:cubicBezTo>
                  <a:pt x="13142977" y="5115490"/>
                  <a:pt x="13142977" y="5115490"/>
                  <a:pt x="1384260" y="7216234"/>
                </a:cubicBezTo>
                <a:cubicBezTo>
                  <a:pt x="1057732" y="7272504"/>
                  <a:pt x="186994" y="7208732"/>
                  <a:pt x="18102" y="6263397"/>
                </a:cubicBezTo>
                <a:cubicBezTo>
                  <a:pt x="-94494" y="5625671"/>
                  <a:pt x="329616" y="5014204"/>
                  <a:pt x="971410" y="4897913"/>
                </a:cubicBezTo>
                <a:cubicBezTo>
                  <a:pt x="971410" y="4897913"/>
                  <a:pt x="971410" y="4897913"/>
                  <a:pt x="12726374" y="2800921"/>
                </a:cubicBezTo>
                <a:cubicBezTo>
                  <a:pt x="12807067" y="2786384"/>
                  <a:pt x="12887175" y="2780347"/>
                  <a:pt x="12965801" y="2782157"/>
                </a:cubicBezTo>
                <a:close/>
                <a:moveTo>
                  <a:pt x="8224110" y="617"/>
                </a:moveTo>
                <a:cubicBezTo>
                  <a:pt x="8772602" y="18315"/>
                  <a:pt x="9252854" y="415588"/>
                  <a:pt x="9348082" y="973738"/>
                </a:cubicBezTo>
                <a:cubicBezTo>
                  <a:pt x="9460670" y="1615377"/>
                  <a:pt x="9032842" y="2223245"/>
                  <a:pt x="8391098" y="2335813"/>
                </a:cubicBezTo>
                <a:cubicBezTo>
                  <a:pt x="8391098" y="2335813"/>
                  <a:pt x="8391098" y="2335813"/>
                  <a:pt x="2007450" y="3453990"/>
                </a:cubicBezTo>
                <a:cubicBezTo>
                  <a:pt x="1485800" y="3540293"/>
                  <a:pt x="776506" y="3251368"/>
                  <a:pt x="645156" y="2497161"/>
                </a:cubicBezTo>
                <a:cubicBezTo>
                  <a:pt x="532570" y="1855522"/>
                  <a:pt x="960398" y="1247654"/>
                  <a:pt x="1602140" y="1135085"/>
                </a:cubicBezTo>
                <a:cubicBezTo>
                  <a:pt x="1602140" y="1135085"/>
                  <a:pt x="1602140" y="1135085"/>
                  <a:pt x="7985788" y="16909"/>
                </a:cubicBezTo>
                <a:cubicBezTo>
                  <a:pt x="8066006" y="3307"/>
                  <a:pt x="8145754" y="-1911"/>
                  <a:pt x="8224110" y="617"/>
                </a:cubicBezTo>
                <a:close/>
              </a:path>
            </a:pathLst>
          </a:custGeom>
          <a:solidFill>
            <a:sysClr val="window" lastClr="FFFFFF"/>
          </a:solidFill>
          <a:ln>
            <a:noFill/>
          </a:ln>
        </p:spPr>
        <p:txBody>
          <a:bodyPr anchor="ctr" anchorCtr="1">
            <a:normAutofit/>
          </a:bodyPr>
          <a:p>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sp>
        <p:nvSpPr>
          <p:cNvPr id="93" name="文本框 92"/>
          <p:cNvSpPr txBox="1"/>
          <p:nvPr>
            <p:custDataLst>
              <p:tags r:id="rId18"/>
            </p:custDataLst>
          </p:nvPr>
        </p:nvSpPr>
        <p:spPr>
          <a:xfrm>
            <a:off x="7962265" y="3465195"/>
            <a:ext cx="3658870" cy="1424940"/>
          </a:xfrm>
          <a:prstGeom prst="rect">
            <a:avLst/>
          </a:prstGeom>
          <a:noFill/>
        </p:spPr>
        <p:txBody>
          <a:bodyPr wrap="square" tIns="0" rtlCol="0">
            <a:noAutofit/>
          </a:bodyPr>
          <a:p>
            <a:pPr>
              <a:lnSpc>
                <a:spcPct val="120000"/>
              </a:lnSpc>
            </a:pPr>
            <a:r>
              <a:rPr lang="zh-CN" altLang="en-US" sz="1500" spc="150">
                <a:latin typeface="微软雅黑" panose="020B0503020204020204" pitchFamily="34" charset="-122"/>
                <a:ea typeface="微软雅黑" panose="020B0503020204020204" pitchFamily="34" charset="-122"/>
                <a:sym typeface="Arial" panose="020B0604020202020204" pitchFamily="34" charset="0"/>
              </a:rPr>
              <a:t>分化拓展模式是指大学生先加入某高新技术企业，成为该企业的骨干员工，然后利用企业内部创业的机会来实现自己创业理想的行为。</a:t>
            </a:r>
            <a:endParaRPr lang="zh-CN" altLang="en-US" sz="1500" spc="150">
              <a:latin typeface="微软雅黑" panose="020B0503020204020204" pitchFamily="34" charset="-122"/>
              <a:ea typeface="微软雅黑" panose="020B0503020204020204" pitchFamily="34" charset="-122"/>
              <a:sym typeface="Arial" panose="020B0604020202020204" pitchFamily="34" charset="0"/>
            </a:endParaRPr>
          </a:p>
        </p:txBody>
      </p:sp>
      <p:sp>
        <p:nvSpPr>
          <p:cNvPr id="94" name="文本框 93"/>
          <p:cNvSpPr txBox="1"/>
          <p:nvPr>
            <p:custDataLst>
              <p:tags r:id="rId19"/>
            </p:custDataLst>
          </p:nvPr>
        </p:nvSpPr>
        <p:spPr>
          <a:xfrm>
            <a:off x="7906121" y="2870690"/>
            <a:ext cx="3301200" cy="475742"/>
          </a:xfrm>
          <a:prstGeom prst="rect">
            <a:avLst/>
          </a:prstGeom>
          <a:noFill/>
        </p:spPr>
        <p:txBody>
          <a:bodyPr wrap="square" bIns="0" rtlCol="0" anchor="b">
            <a:normAutofit/>
          </a:bodyPr>
          <a:p>
            <a:pPr>
              <a:lnSpc>
                <a:spcPct val="120000"/>
              </a:lnSpc>
            </a:pPr>
            <a:r>
              <a:rPr lang="zh-CN" altLang="en-US" sz="2000" b="1" spc="300">
                <a:solidFill>
                  <a:srgbClr val="3498DB"/>
                </a:solidFill>
                <a:latin typeface="微软雅黑" panose="020B0503020204020204" pitchFamily="34" charset="-122"/>
                <a:ea typeface="微软雅黑" panose="020B0503020204020204" pitchFamily="34" charset="-122"/>
                <a:cs typeface="+mn-ea"/>
                <a:sym typeface="Arial" panose="020B0604020202020204" pitchFamily="34" charset="0"/>
              </a:rPr>
              <a:t>（三）分化拓展模式</a:t>
            </a:r>
            <a:endParaRPr lang="zh-CN" altLang="en-US" sz="2000" b="1" spc="300">
              <a:solidFill>
                <a:srgbClr val="3498DB"/>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60" name="直接连接符 59"/>
          <p:cNvCxnSpPr/>
          <p:nvPr>
            <p:custDataLst>
              <p:tags r:id="rId1"/>
            </p:custDataLst>
          </p:nvPr>
        </p:nvCxnSpPr>
        <p:spPr>
          <a:xfrm>
            <a:off x="3379770" y="6251278"/>
            <a:ext cx="5693745"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5" name="文本框 4"/>
          <p:cNvSpPr txBox="1"/>
          <p:nvPr>
            <p:custDataLst>
              <p:tags r:id="rId2"/>
            </p:custDataLst>
          </p:nvPr>
        </p:nvSpPr>
        <p:spPr>
          <a:xfrm>
            <a:off x="4631409" y="4515399"/>
            <a:ext cx="4305403"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defRPr>
                <a:latin typeface="Calibri" panose="020F0502020204030204" charset="0"/>
                <a:ea typeface="微软雅黑" panose="020B0503020204020204" pitchFamily="34" charset="-122"/>
              </a:defRPr>
            </a:lvl6pPr>
            <a:lvl7pPr marL="2971800" indent="-228600" fontAlgn="base">
              <a:spcBef>
                <a:spcPct val="0"/>
              </a:spcBef>
              <a:spcAft>
                <a:spcPct val="0"/>
              </a:spcAft>
              <a:defRPr>
                <a:latin typeface="Calibri" panose="020F0502020204030204" charset="0"/>
                <a:ea typeface="微软雅黑" panose="020B0503020204020204" pitchFamily="34" charset="-122"/>
              </a:defRPr>
            </a:lvl7pPr>
            <a:lvl8pPr marL="3429000" indent="-228600" fontAlgn="base">
              <a:spcBef>
                <a:spcPct val="0"/>
              </a:spcBef>
              <a:spcAft>
                <a:spcPct val="0"/>
              </a:spcAft>
              <a:defRPr>
                <a:latin typeface="Calibri" panose="020F0502020204030204" charset="0"/>
                <a:ea typeface="微软雅黑" panose="020B0503020204020204" pitchFamily="34" charset="-122"/>
              </a:defRPr>
            </a:lvl8pPr>
            <a:lvl9pPr marL="3886200" indent="-228600" fontAlgn="base">
              <a:spcBef>
                <a:spcPct val="0"/>
              </a:spcBef>
              <a:spcAft>
                <a:spcPct val="0"/>
              </a:spcAft>
              <a:defRPr>
                <a:latin typeface="Calibri" panose="020F0502020204030204" charset="0"/>
                <a:ea typeface="微软雅黑" panose="020B0503020204020204" pitchFamily="34" charset="-122"/>
              </a:defRPr>
            </a:lvl9pPr>
          </a:lstStyle>
          <a:p>
            <a:pPr>
              <a:lnSpc>
                <a:spcPct val="120000"/>
              </a:lnSpc>
            </a:pPr>
            <a:r>
              <a:rPr lang="zh-CN" altLang="en-US" sz="1800" b="1" spc="300"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（六）创意模式</a:t>
            </a:r>
            <a:endParaRPr lang="zh-CN" altLang="en-US" sz="1800" b="1" spc="300"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矩形 32"/>
          <p:cNvSpPr/>
          <p:nvPr>
            <p:custDataLst>
              <p:tags r:id="rId3"/>
            </p:custDataLst>
          </p:nvPr>
        </p:nvSpPr>
        <p:spPr>
          <a:xfrm>
            <a:off x="3377565" y="4628483"/>
            <a:ext cx="1058344" cy="1058344"/>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33"/>
          <p:cNvSpPr txBox="1"/>
          <p:nvPr>
            <p:custDataLst>
              <p:tags r:id="rId4"/>
            </p:custDataLst>
          </p:nvPr>
        </p:nvSpPr>
        <p:spPr>
          <a:xfrm>
            <a:off x="4631409" y="5034144"/>
            <a:ext cx="4305403" cy="1104647"/>
          </a:xfrm>
          <a:prstGeom prst="rect">
            <a:avLst/>
          </a:prstGeom>
        </p:spPr>
        <p:txBody>
          <a:bodyPr wrap="square" tIns="0">
            <a:normAutofit/>
          </a:bodyPr>
          <a:lstStyle>
            <a:defPPr>
              <a:defRPr lang="zh-CN"/>
            </a:defPPr>
            <a:lvl1pPr>
              <a:defRPr>
                <a:solidFill>
                  <a:srgbClr val="E7E6E6">
                    <a:lumMod val="25000"/>
                  </a:srgbClr>
                </a:solidFill>
              </a:defRPr>
            </a:lvl1pPr>
          </a:lstStyle>
          <a:p>
            <a:pPr>
              <a:lnSpc>
                <a:spcPct val="120000"/>
              </a:lnSpc>
            </a:pPr>
            <a:r>
              <a:rPr lang="zh-CN" altLang="en-US" sz="1600" spc="150" dirty="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rPr>
              <a:t>创意模式刚刚兴起，是大学生根据自己的新构想、创意、点子、想法进行的创业活动。</a:t>
            </a:r>
            <a:endParaRPr lang="zh-CN" altLang="en-US" sz="1600" spc="150" dirty="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71" name="直接连接符 70"/>
          <p:cNvCxnSpPr/>
          <p:nvPr>
            <p:custDataLst>
              <p:tags r:id="rId5"/>
            </p:custDataLst>
          </p:nvPr>
        </p:nvCxnSpPr>
        <p:spPr>
          <a:xfrm>
            <a:off x="3379770" y="4270533"/>
            <a:ext cx="5693745"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35" name="文本框 34"/>
          <p:cNvSpPr txBox="1"/>
          <p:nvPr>
            <p:custDataLst>
              <p:tags r:id="rId6"/>
            </p:custDataLst>
          </p:nvPr>
        </p:nvSpPr>
        <p:spPr>
          <a:xfrm>
            <a:off x="4630674" y="2533819"/>
            <a:ext cx="4305403"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defRPr>
                <a:latin typeface="Calibri" panose="020F0502020204030204" charset="0"/>
                <a:ea typeface="微软雅黑" panose="020B0503020204020204" pitchFamily="34" charset="-122"/>
              </a:defRPr>
            </a:lvl6pPr>
            <a:lvl7pPr marL="2971800" indent="-228600" fontAlgn="base">
              <a:spcBef>
                <a:spcPct val="0"/>
              </a:spcBef>
              <a:spcAft>
                <a:spcPct val="0"/>
              </a:spcAft>
              <a:defRPr>
                <a:latin typeface="Calibri" panose="020F0502020204030204" charset="0"/>
                <a:ea typeface="微软雅黑" panose="020B0503020204020204" pitchFamily="34" charset="-122"/>
              </a:defRPr>
            </a:lvl7pPr>
            <a:lvl8pPr marL="3429000" indent="-228600" fontAlgn="base">
              <a:spcBef>
                <a:spcPct val="0"/>
              </a:spcBef>
              <a:spcAft>
                <a:spcPct val="0"/>
              </a:spcAft>
              <a:defRPr>
                <a:latin typeface="Calibri" panose="020F0502020204030204" charset="0"/>
                <a:ea typeface="微软雅黑" panose="020B0503020204020204" pitchFamily="34" charset="-122"/>
              </a:defRPr>
            </a:lvl8pPr>
            <a:lvl9pPr marL="3886200" indent="-228600" fontAlgn="base">
              <a:spcBef>
                <a:spcPct val="0"/>
              </a:spcBef>
              <a:spcAft>
                <a:spcPct val="0"/>
              </a:spcAft>
              <a:defRPr>
                <a:latin typeface="Calibri" panose="020F0502020204030204" charset="0"/>
                <a:ea typeface="微软雅黑" panose="020B0503020204020204" pitchFamily="34" charset="-122"/>
              </a:defRPr>
            </a:lvl9pPr>
          </a:lstStyle>
          <a:p>
            <a:pPr>
              <a:lnSpc>
                <a:spcPct val="120000"/>
              </a:lnSpc>
            </a:pPr>
            <a:r>
              <a:rPr lang="zh-CN" altLang="en-US" sz="1800" b="1" spc="300"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（五）孵化器模式</a:t>
            </a:r>
            <a:endParaRPr lang="zh-CN" altLang="en-US" sz="1800" b="1" spc="300"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矩形 35"/>
          <p:cNvSpPr/>
          <p:nvPr>
            <p:custDataLst>
              <p:tags r:id="rId7"/>
            </p:custDataLst>
          </p:nvPr>
        </p:nvSpPr>
        <p:spPr>
          <a:xfrm>
            <a:off x="3377565" y="2647738"/>
            <a:ext cx="1058344" cy="1058344"/>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文本框 36"/>
          <p:cNvSpPr txBox="1"/>
          <p:nvPr>
            <p:custDataLst>
              <p:tags r:id="rId8"/>
            </p:custDataLst>
          </p:nvPr>
        </p:nvSpPr>
        <p:spPr>
          <a:xfrm>
            <a:off x="4630674" y="3073243"/>
            <a:ext cx="4305403" cy="1104647"/>
          </a:xfrm>
          <a:prstGeom prst="rect">
            <a:avLst/>
          </a:prstGeom>
        </p:spPr>
        <p:txBody>
          <a:bodyPr wrap="square" tIns="0">
            <a:normAutofit/>
          </a:bodyPr>
          <a:lstStyle>
            <a:defPPr>
              <a:defRPr lang="zh-CN"/>
            </a:defPPr>
            <a:lvl1pPr>
              <a:defRPr>
                <a:solidFill>
                  <a:srgbClr val="E7E6E6">
                    <a:lumMod val="25000"/>
                  </a:srgbClr>
                </a:solidFill>
              </a:defRPr>
            </a:lvl1pPr>
          </a:lstStyle>
          <a:p>
            <a:pPr>
              <a:lnSpc>
                <a:spcPct val="120000"/>
              </a:lnSpc>
            </a:pPr>
            <a:r>
              <a:rPr lang="zh-CN" altLang="en-US" sz="1600" spc="150" dirty="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rPr>
              <a:t>孵化器模式是大学生受各种创业大赛的驱动和高校创业园区创业环境的熏陶、资助、催化而进行的创业活动。</a:t>
            </a:r>
            <a:endParaRPr lang="zh-CN" altLang="en-US" sz="1600" spc="150" dirty="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7" name="直接连接符 56"/>
          <p:cNvCxnSpPr/>
          <p:nvPr>
            <p:custDataLst>
              <p:tags r:id="rId9"/>
            </p:custDataLst>
          </p:nvPr>
        </p:nvCxnSpPr>
        <p:spPr>
          <a:xfrm>
            <a:off x="3379770" y="2288319"/>
            <a:ext cx="5693745"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63" name="矩形 62"/>
          <p:cNvSpPr/>
          <p:nvPr>
            <p:custDataLst>
              <p:tags r:id="rId10"/>
            </p:custDataLst>
          </p:nvPr>
        </p:nvSpPr>
        <p:spPr>
          <a:xfrm>
            <a:off x="3377565" y="665525"/>
            <a:ext cx="1058344" cy="1058344"/>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p:cNvSpPr txBox="1"/>
          <p:nvPr>
            <p:custDataLst>
              <p:tags r:id="rId11"/>
            </p:custDataLst>
          </p:nvPr>
        </p:nvSpPr>
        <p:spPr>
          <a:xfrm>
            <a:off x="4631409" y="551606"/>
            <a:ext cx="4305403"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defRPr>
                <a:latin typeface="Calibri" panose="020F0502020204030204" charset="0"/>
                <a:ea typeface="微软雅黑" panose="020B0503020204020204" pitchFamily="34" charset="-122"/>
              </a:defRPr>
            </a:lvl6pPr>
            <a:lvl7pPr marL="2971800" indent="-228600" fontAlgn="base">
              <a:spcBef>
                <a:spcPct val="0"/>
              </a:spcBef>
              <a:spcAft>
                <a:spcPct val="0"/>
              </a:spcAft>
              <a:defRPr>
                <a:latin typeface="Calibri" panose="020F0502020204030204" charset="0"/>
                <a:ea typeface="微软雅黑" panose="020B0503020204020204" pitchFamily="34" charset="-122"/>
              </a:defRPr>
            </a:lvl7pPr>
            <a:lvl8pPr marL="3429000" indent="-228600" fontAlgn="base">
              <a:spcBef>
                <a:spcPct val="0"/>
              </a:spcBef>
              <a:spcAft>
                <a:spcPct val="0"/>
              </a:spcAft>
              <a:defRPr>
                <a:latin typeface="Calibri" panose="020F0502020204030204" charset="0"/>
                <a:ea typeface="微软雅黑" panose="020B0503020204020204" pitchFamily="34" charset="-122"/>
              </a:defRPr>
            </a:lvl8pPr>
            <a:lvl9pPr marL="3886200" indent="-228600" fontAlgn="base">
              <a:spcBef>
                <a:spcPct val="0"/>
              </a:spcBef>
              <a:spcAft>
                <a:spcPct val="0"/>
              </a:spcAft>
              <a:defRPr>
                <a:latin typeface="Calibri" panose="020F0502020204030204" charset="0"/>
                <a:ea typeface="微软雅黑" panose="020B0503020204020204" pitchFamily="34" charset="-122"/>
              </a:defRPr>
            </a:lvl9pPr>
          </a:lstStyle>
          <a:p>
            <a:pPr>
              <a:lnSpc>
                <a:spcPct val="120000"/>
              </a:lnSpc>
            </a:pPr>
            <a:r>
              <a:rPr lang="zh-CN" altLang="en-US" sz="1800" b="1" spc="300"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（四）专业化模式</a:t>
            </a:r>
            <a:endParaRPr lang="zh-CN" altLang="en-US" sz="1800" b="1" spc="300"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文本框 38"/>
          <p:cNvSpPr txBox="1"/>
          <p:nvPr>
            <p:custDataLst>
              <p:tags r:id="rId12"/>
            </p:custDataLst>
          </p:nvPr>
        </p:nvSpPr>
        <p:spPr>
          <a:xfrm>
            <a:off x="4631409" y="1091029"/>
            <a:ext cx="4305403" cy="1104647"/>
          </a:xfrm>
          <a:prstGeom prst="rect">
            <a:avLst/>
          </a:prstGeom>
        </p:spPr>
        <p:txBody>
          <a:bodyPr wrap="square" tIns="0">
            <a:normAutofit/>
          </a:bodyPr>
          <a:lstStyle>
            <a:defPPr>
              <a:defRPr lang="zh-CN"/>
            </a:defPPr>
            <a:lvl1pPr>
              <a:defRPr>
                <a:solidFill>
                  <a:srgbClr val="E7E6E6">
                    <a:lumMod val="25000"/>
                  </a:srgbClr>
                </a:solidFill>
              </a:defRPr>
            </a:lvl1pPr>
          </a:lstStyle>
          <a:p>
            <a:pPr>
              <a:lnSpc>
                <a:spcPct val="120000"/>
              </a:lnSpc>
            </a:pPr>
            <a:r>
              <a:rPr lang="zh-CN" altLang="en-US" sz="1600" spc="150" dirty="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rPr>
              <a:t>专业化模式是大学生将自己拥有的专长或技术发明通过“知本雇佣资本”的方式发展成企业。</a:t>
            </a:r>
            <a:endParaRPr lang="zh-CN" altLang="en-US" sz="1600" spc="150" dirty="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66140" y="383540"/>
            <a:ext cx="2540000" cy="460375"/>
          </a:xfrm>
          <a:prstGeom prst="rect">
            <a:avLst/>
          </a:prstGeom>
          <a:noFill/>
        </p:spPr>
        <p:txBody>
          <a:bodyPr wrap="square" rtlCol="0" anchor="t">
            <a:spAutoFit/>
          </a:bodyPr>
          <a:p>
            <a:pPr algn="l">
              <a:lnSpc>
                <a:spcPct val="120000"/>
              </a:lnSpc>
              <a:buClrTx/>
              <a:buSzTx/>
              <a:buFontTx/>
            </a:pPr>
            <a:r>
              <a:rPr lang="zh-CN" altLang="en-US" sz="2000" b="1">
                <a:latin typeface="微软雅黑" panose="020B0503020204020204" pitchFamily="34" charset="-122"/>
                <a:ea typeface="微软雅黑" panose="020B0503020204020204" pitchFamily="34" charset="-122"/>
                <a:cs typeface="+mn-ea"/>
              </a:rPr>
              <a:t>四、新的创业模式</a:t>
            </a:r>
            <a:endParaRPr lang="zh-CN" altLang="en-US" sz="2000" b="1">
              <a:latin typeface="微软雅黑" panose="020B0503020204020204" pitchFamily="34" charset="-122"/>
              <a:ea typeface="微软雅黑" panose="020B0503020204020204" pitchFamily="34" charset="-122"/>
              <a:cs typeface="+mn-ea"/>
            </a:endParaRPr>
          </a:p>
        </p:txBody>
      </p:sp>
      <p:sp>
        <p:nvSpPr>
          <p:cNvPr id="6" name="文本框 5"/>
          <p:cNvSpPr txBox="1"/>
          <p:nvPr/>
        </p:nvSpPr>
        <p:spPr>
          <a:xfrm>
            <a:off x="866140" y="977900"/>
            <a:ext cx="4069080" cy="368300"/>
          </a:xfrm>
          <a:prstGeom prst="rect">
            <a:avLst/>
          </a:prstGeom>
          <a:noFill/>
        </p:spPr>
        <p:txBody>
          <a:bodyPr wrap="none" rtlCol="0">
            <a:spAutoFit/>
          </a:bodyPr>
          <a:p>
            <a:pPr algn="l"/>
            <a:r>
              <a:rPr lang="zh-CN" altLang="en-US">
                <a:solidFill>
                  <a:schemeClr val="accent1"/>
                </a:solidFill>
                <a:sym typeface="+mn-ea"/>
              </a:rPr>
              <a:t>（一）基于互联网技术本身的创业模式</a:t>
            </a:r>
            <a:endParaRPr lang="zh-CN" altLang="en-US">
              <a:solidFill>
                <a:schemeClr val="accent1"/>
              </a:solidFill>
            </a:endParaRPr>
          </a:p>
        </p:txBody>
      </p:sp>
      <p:sp>
        <p:nvSpPr>
          <p:cNvPr id="51" name="Freeform 19"/>
          <p:cNvSpPr>
            <a:spLocks noEditPoints="1"/>
          </p:cNvSpPr>
          <p:nvPr>
            <p:custDataLst>
              <p:tags r:id="rId1"/>
            </p:custDataLst>
          </p:nvPr>
        </p:nvSpPr>
        <p:spPr bwMode="auto">
          <a:xfrm>
            <a:off x="2121888" y="2346989"/>
            <a:ext cx="274497" cy="220875"/>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rgbClr val="1F74AD"/>
          </a:solidFill>
          <a:ln>
            <a:noFill/>
          </a:ln>
        </p:spPr>
        <p:txBody>
          <a:bodyPr/>
          <a:lstStyle/>
          <a:p>
            <a:pPr eaLnBrk="1" hangingPunct="1">
              <a:spcBef>
                <a:spcPts val="0"/>
              </a:spcBef>
              <a:spcAft>
                <a:spcPts val="0"/>
              </a:spcAft>
            </a:pPr>
            <a:endParaRPr lang="en-US" sz="1400" kern="0" dirty="0">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19"/>
          <p:cNvSpPr>
            <a:spLocks noEditPoints="1"/>
          </p:cNvSpPr>
          <p:nvPr>
            <p:custDataLst>
              <p:tags r:id="rId2"/>
            </p:custDataLst>
          </p:nvPr>
        </p:nvSpPr>
        <p:spPr bwMode="auto">
          <a:xfrm>
            <a:off x="1991858" y="2190077"/>
            <a:ext cx="534557" cy="534699"/>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rgbClr val="1F74AD"/>
          </a:solidFill>
          <a:ln>
            <a:noFill/>
          </a:ln>
        </p:spPr>
        <p:txBody>
          <a:bodyPr/>
          <a:lstStyle/>
          <a:p>
            <a:pPr eaLnBrk="1" hangingPunct="1">
              <a:spcBef>
                <a:spcPts val="0"/>
              </a:spcBef>
              <a:spcAft>
                <a:spcPts val="0"/>
              </a:spcAft>
            </a:pPr>
            <a:endParaRPr lang="en-US" sz="1400" kern="0" dirty="0">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p:cNvSpPr txBox="1"/>
          <p:nvPr>
            <p:custDataLst>
              <p:tags r:id="rId3"/>
            </p:custDataLst>
          </p:nvPr>
        </p:nvSpPr>
        <p:spPr>
          <a:xfrm>
            <a:off x="2600325" y="1332865"/>
            <a:ext cx="2927350" cy="1588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noAutofit/>
          </a:bodyPr>
          <a:lstStyle>
            <a:defPPr>
              <a:defRPr lang="zh-CN"/>
            </a:defPPr>
            <a:lvl1pPr algn="just" eaLnBrk="1" hangingPunct="1">
              <a:lnSpc>
                <a:spcPct val="90000"/>
              </a:lnSpc>
              <a:buClrTx/>
              <a:buSzTx/>
              <a:buFontTx/>
              <a:buNone/>
              <a:defRPr sz="1800">
                <a:latin typeface="Arial" panose="020B0604020202020204" pitchFamily="34" charset="0"/>
                <a:ea typeface="微软雅黑" panose="020B0503020204020204" pitchFamily="34" charset="-122"/>
              </a:defRPr>
            </a:lvl1pPr>
            <a:lvl2pPr marL="742950" indent="-285750">
              <a:lnSpc>
                <a:spcPct val="130000"/>
              </a:lnSpc>
              <a:buClr>
                <a:srgbClr val="000000"/>
              </a:buClr>
              <a:buFont typeface="Wingdings" panose="05000000000000000000" pitchFamily="2" charset="2"/>
              <a:buChar char="ü"/>
              <a:defRPr sz="1600">
                <a:latin typeface="Arial" panose="020B0604020202020204" pitchFamily="34" charset="0"/>
                <a:ea typeface="黑体" panose="02010600030101010101" charset="-122"/>
              </a:defRPr>
            </a:lvl2pPr>
            <a:lvl3pPr marL="1143000" indent="-228600">
              <a:lnSpc>
                <a:spcPct val="90000"/>
              </a:lnSpc>
              <a:spcBef>
                <a:spcPts val="500"/>
              </a:spcBef>
              <a:buFont typeface="Arial" panose="020B0604020202020204" pitchFamily="34" charset="0"/>
              <a:buChar char="•"/>
              <a:defRPr sz="2000">
                <a:solidFill>
                  <a:srgbClr val="262626"/>
                </a:solidFill>
                <a:latin typeface="Arial" panose="020B0604020202020204" pitchFamily="34" charset="0"/>
                <a:ea typeface="黑体" panose="02010600030101010101" charset="-122"/>
              </a:defRPr>
            </a:lvl3pPr>
            <a:lvl4pPr marL="16002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0030101010101" charset="-122"/>
              </a:defRPr>
            </a:lvl4pPr>
            <a:lvl5pPr marL="20574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0030101010101"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9pPr>
          </a:lstStyle>
          <a:p>
            <a:pPr algn="l">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 初级互联网服务</a:t>
            </a:r>
            <a:endPar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初级互联网服务主要是通过从事网上服务来获利，具体来说，就是为其他互联网创业的人提供服务。</a:t>
            </a:r>
            <a:endPar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p:cNvGrpSpPr/>
          <p:nvPr>
            <p:custDataLst>
              <p:tags r:id="rId4"/>
            </p:custDataLst>
          </p:nvPr>
        </p:nvGrpSpPr>
        <p:grpSpPr>
          <a:xfrm>
            <a:off x="5020865" y="2967976"/>
            <a:ext cx="534558" cy="534700"/>
            <a:chOff x="8883432" y="2640610"/>
            <a:chExt cx="534558" cy="534700"/>
          </a:xfrm>
        </p:grpSpPr>
        <p:sp>
          <p:nvSpPr>
            <p:cNvPr id="63" name="Freeform 133"/>
            <p:cNvSpPr>
              <a:spLocks noEditPoints="1"/>
            </p:cNvSpPr>
            <p:nvPr>
              <p:custDataLst>
                <p:tags r:id="rId5"/>
              </p:custDataLst>
            </p:nvPr>
          </p:nvSpPr>
          <p:spPr bwMode="auto">
            <a:xfrm>
              <a:off x="9030412" y="2788793"/>
              <a:ext cx="211641" cy="238335"/>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rgbClr val="3498DB"/>
            </a:solidFill>
            <a:ln>
              <a:noFill/>
            </a:ln>
          </p:spPr>
          <p:txBody>
            <a:bodyPr/>
            <a:lstStyle/>
            <a:p>
              <a:pPr eaLnBrk="1" hangingPunct="1">
                <a:spcBef>
                  <a:spcPts val="0"/>
                </a:spcBef>
                <a:spcAft>
                  <a:spcPts val="0"/>
                </a:spcAft>
              </a:pPr>
              <a:endParaRPr lang="en-US" sz="1400" kern="0" dirty="0">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23"/>
            <p:cNvSpPr>
              <a:spLocks noEditPoints="1"/>
            </p:cNvSpPr>
            <p:nvPr>
              <p:custDataLst>
                <p:tags r:id="rId6"/>
              </p:custDataLst>
            </p:nvPr>
          </p:nvSpPr>
          <p:spPr bwMode="auto">
            <a:xfrm>
              <a:off x="8883432" y="2640610"/>
              <a:ext cx="534558" cy="53470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rgbClr val="3498DB"/>
            </a:solidFill>
            <a:ln>
              <a:noFill/>
            </a:ln>
          </p:spPr>
          <p:txBody>
            <a:bodyPr/>
            <a:lstStyle/>
            <a:p>
              <a:pPr eaLnBrk="1" hangingPunct="1">
                <a:spcBef>
                  <a:spcPts val="0"/>
                </a:spcBef>
                <a:spcAft>
                  <a:spcPts val="0"/>
                </a:spcAft>
              </a:pPr>
              <a:endParaRPr lang="en-US" sz="1400" kern="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8" name="文本框 7"/>
          <p:cNvSpPr txBox="1"/>
          <p:nvPr>
            <p:custDataLst>
              <p:tags r:id="rId7"/>
            </p:custDataLst>
          </p:nvPr>
        </p:nvSpPr>
        <p:spPr>
          <a:xfrm>
            <a:off x="5601970" y="2771140"/>
            <a:ext cx="5158740"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noAutofit/>
          </a:bodyPr>
          <a:lstStyle>
            <a:defPPr>
              <a:defRPr lang="zh-CN"/>
            </a:defPPr>
            <a:lvl1pPr algn="just" eaLnBrk="1" hangingPunct="1">
              <a:lnSpc>
                <a:spcPct val="90000"/>
              </a:lnSpc>
              <a:buClrTx/>
              <a:buSzTx/>
              <a:buFontTx/>
              <a:buNone/>
              <a:defRPr sz="1800">
                <a:latin typeface="Arial" panose="020B0604020202020204" pitchFamily="34" charset="0"/>
                <a:ea typeface="微软雅黑" panose="020B0503020204020204" pitchFamily="34" charset="-122"/>
              </a:defRPr>
            </a:lvl1pPr>
            <a:lvl2pPr marL="742950" indent="-285750">
              <a:lnSpc>
                <a:spcPct val="130000"/>
              </a:lnSpc>
              <a:buClr>
                <a:srgbClr val="000000"/>
              </a:buClr>
              <a:buFont typeface="Wingdings" panose="05000000000000000000" pitchFamily="2" charset="2"/>
              <a:buChar char="ü"/>
              <a:defRPr sz="1600">
                <a:latin typeface="Arial" panose="020B0604020202020204" pitchFamily="34" charset="0"/>
                <a:ea typeface="黑体" panose="02010600030101010101" charset="-122"/>
              </a:defRPr>
            </a:lvl2pPr>
            <a:lvl3pPr marL="1143000" indent="-228600">
              <a:lnSpc>
                <a:spcPct val="90000"/>
              </a:lnSpc>
              <a:spcBef>
                <a:spcPts val="500"/>
              </a:spcBef>
              <a:buFont typeface="Arial" panose="020B0604020202020204" pitchFamily="34" charset="0"/>
              <a:buChar char="•"/>
              <a:defRPr sz="2000">
                <a:solidFill>
                  <a:srgbClr val="262626"/>
                </a:solidFill>
                <a:latin typeface="Arial" panose="020B0604020202020204" pitchFamily="34" charset="0"/>
                <a:ea typeface="黑体" panose="02010600030101010101" charset="-122"/>
              </a:defRPr>
            </a:lvl3pPr>
            <a:lvl4pPr marL="16002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0030101010101" charset="-122"/>
              </a:defRPr>
            </a:lvl4pPr>
            <a:lvl5pPr marL="20574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0030101010101"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9pPr>
          </a:lstStyle>
          <a:p>
            <a:pPr algn="l">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 C2C 模式</a:t>
            </a:r>
            <a:endPar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C2C 模式是消费者个人对消费者个人的互联网创业模式，本质是网上拍卖，它是一种平民之间的自由贸易，通过网上完成交易，从而便利个人之间商品的流通。</a:t>
            </a:r>
            <a:endPar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23"/>
          <p:cNvSpPr>
            <a:spLocks noEditPoints="1"/>
          </p:cNvSpPr>
          <p:nvPr>
            <p:custDataLst>
              <p:tags r:id="rId8"/>
            </p:custDataLst>
          </p:nvPr>
        </p:nvSpPr>
        <p:spPr bwMode="auto">
          <a:xfrm>
            <a:off x="1991858" y="3745875"/>
            <a:ext cx="534557" cy="53470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rgbClr val="1AA3AA"/>
          </a:solidFill>
          <a:ln>
            <a:noFill/>
          </a:ln>
        </p:spPr>
        <p:txBody>
          <a:bodyPr/>
          <a:lstStyle/>
          <a:p>
            <a:pPr eaLnBrk="1" hangingPunct="1">
              <a:spcBef>
                <a:spcPts val="0"/>
              </a:spcBef>
              <a:spcAft>
                <a:spcPts val="0"/>
              </a:spcAft>
            </a:pPr>
            <a:endParaRPr lang="en-US" sz="1400" kern="0"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27"/>
          <p:cNvSpPr>
            <a:spLocks noEditPoints="1"/>
          </p:cNvSpPr>
          <p:nvPr>
            <p:custDataLst>
              <p:tags r:id="rId9"/>
            </p:custDataLst>
          </p:nvPr>
        </p:nvSpPr>
        <p:spPr bwMode="auto">
          <a:xfrm>
            <a:off x="2166111" y="3890904"/>
            <a:ext cx="186051" cy="244642"/>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rgbClr val="1AA3AA"/>
          </a:solidFill>
          <a:ln>
            <a:noFill/>
          </a:ln>
        </p:spPr>
        <p:txBody>
          <a:bodyPr/>
          <a:lstStyle/>
          <a:p>
            <a:pPr eaLnBrk="1" hangingPunct="1">
              <a:spcBef>
                <a:spcPts val="0"/>
              </a:spcBef>
              <a:spcAft>
                <a:spcPts val="0"/>
              </a:spcAft>
            </a:pPr>
            <a:endParaRPr lang="en-US" sz="1400" kern="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10"/>
            </p:custDataLst>
          </p:nvPr>
        </p:nvSpPr>
        <p:spPr>
          <a:xfrm>
            <a:off x="2607945" y="3392805"/>
            <a:ext cx="2913380" cy="146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normAutofit/>
          </a:bodyPr>
          <a:lstStyle>
            <a:defPPr>
              <a:defRPr lang="zh-CN"/>
            </a:defPPr>
            <a:lvl1pPr algn="just" eaLnBrk="1" hangingPunct="1">
              <a:lnSpc>
                <a:spcPct val="90000"/>
              </a:lnSpc>
              <a:buClrTx/>
              <a:buSzTx/>
              <a:buFontTx/>
              <a:buNone/>
              <a:defRPr sz="1800">
                <a:latin typeface="Arial" panose="020B0604020202020204" pitchFamily="34" charset="0"/>
                <a:ea typeface="微软雅黑" panose="020B0503020204020204" pitchFamily="34" charset="-122"/>
              </a:defRPr>
            </a:lvl1pPr>
            <a:lvl2pPr marL="742950" indent="-285750">
              <a:lnSpc>
                <a:spcPct val="130000"/>
              </a:lnSpc>
              <a:buClr>
                <a:srgbClr val="000000"/>
              </a:buClr>
              <a:buFont typeface="Wingdings" panose="05000000000000000000" pitchFamily="2" charset="2"/>
              <a:buChar char="ü"/>
              <a:defRPr sz="1600">
                <a:latin typeface="Arial" panose="020B0604020202020204" pitchFamily="34" charset="0"/>
                <a:ea typeface="黑体" panose="02010600030101010101" charset="-122"/>
              </a:defRPr>
            </a:lvl2pPr>
            <a:lvl3pPr marL="1143000" indent="-228600">
              <a:lnSpc>
                <a:spcPct val="90000"/>
              </a:lnSpc>
              <a:spcBef>
                <a:spcPts val="500"/>
              </a:spcBef>
              <a:buFont typeface="Arial" panose="020B0604020202020204" pitchFamily="34" charset="0"/>
              <a:buChar char="•"/>
              <a:defRPr sz="2000">
                <a:solidFill>
                  <a:srgbClr val="262626"/>
                </a:solidFill>
                <a:latin typeface="Arial" panose="020B0604020202020204" pitchFamily="34" charset="0"/>
                <a:ea typeface="黑体" panose="02010600030101010101" charset="-122"/>
              </a:defRPr>
            </a:lvl3pPr>
            <a:lvl4pPr marL="16002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0030101010101" charset="-122"/>
              </a:defRPr>
            </a:lvl4pPr>
            <a:lvl5pPr marL="20574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0030101010101"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9pPr>
          </a:lstStyle>
          <a:p>
            <a:pPr algn="l">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 C2B2C 模式</a:t>
            </a:r>
            <a:endPar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C2B2C 模式是一种典型的中介型互联网创业模式。</a:t>
            </a:r>
            <a:endPar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p:nvPr>
            <p:custDataLst>
              <p:tags r:id="rId11"/>
            </p:custDataLst>
          </p:nvPr>
        </p:nvGrpSpPr>
        <p:grpSpPr>
          <a:xfrm>
            <a:off x="5067220" y="4745341"/>
            <a:ext cx="534558" cy="534700"/>
            <a:chOff x="8883432" y="2640610"/>
            <a:chExt cx="534558" cy="534700"/>
          </a:xfrm>
        </p:grpSpPr>
        <p:sp>
          <p:nvSpPr>
            <p:cNvPr id="12" name="Freeform 133"/>
            <p:cNvSpPr>
              <a:spLocks noEditPoints="1"/>
            </p:cNvSpPr>
            <p:nvPr>
              <p:custDataLst>
                <p:tags r:id="rId12"/>
              </p:custDataLst>
            </p:nvPr>
          </p:nvSpPr>
          <p:spPr bwMode="auto">
            <a:xfrm>
              <a:off x="9030412" y="2788793"/>
              <a:ext cx="211641" cy="238335"/>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rgbClr val="3498DB"/>
            </a:solidFill>
            <a:ln>
              <a:noFill/>
            </a:ln>
          </p:spPr>
          <p:txBody>
            <a:bodyPr/>
            <a:p>
              <a:pPr eaLnBrk="1" hangingPunct="1">
                <a:spcBef>
                  <a:spcPts val="0"/>
                </a:spcBef>
                <a:spcAft>
                  <a:spcPts val="0"/>
                </a:spcAft>
              </a:pPr>
              <a:endParaRPr lang="en-US" sz="1400" kern="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23"/>
            <p:cNvSpPr>
              <a:spLocks noEditPoints="1"/>
            </p:cNvSpPr>
            <p:nvPr>
              <p:custDataLst>
                <p:tags r:id="rId13"/>
              </p:custDataLst>
            </p:nvPr>
          </p:nvSpPr>
          <p:spPr bwMode="auto">
            <a:xfrm>
              <a:off x="8883432" y="2640610"/>
              <a:ext cx="534558" cy="53470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rgbClr val="3498DB"/>
            </a:solidFill>
            <a:ln>
              <a:noFill/>
            </a:ln>
          </p:spPr>
          <p:txBody>
            <a:bodyPr/>
            <a:p>
              <a:pPr eaLnBrk="1" hangingPunct="1">
                <a:spcBef>
                  <a:spcPts val="0"/>
                </a:spcBef>
                <a:spcAft>
                  <a:spcPts val="0"/>
                </a:spcAft>
              </a:pPr>
              <a:endParaRPr lang="en-US" sz="1400" kern="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文本框 13"/>
          <p:cNvSpPr txBox="1"/>
          <p:nvPr/>
        </p:nvSpPr>
        <p:spPr>
          <a:xfrm>
            <a:off x="5602605" y="4453255"/>
            <a:ext cx="4977130" cy="1568450"/>
          </a:xfrm>
          <a:prstGeom prst="rect">
            <a:avLst/>
          </a:prstGeom>
          <a:noFill/>
        </p:spPr>
        <p:txBody>
          <a:bodyPr wrap="square" rtlCol="0" anchor="t">
            <a:spAutoFit/>
          </a:bodyPr>
          <a:p>
            <a:r>
              <a:rPr lang="zh-CN" altLang="en-US" sz="1600" spc="150">
                <a:solidFill>
                  <a:srgbClr val="000000">
                    <a:lumMod val="75000"/>
                    <a:lumOff val="25000"/>
                  </a:srgbClr>
                </a:solidFill>
                <a:latin typeface="Arial" panose="020B0604020202020204" pitchFamily="34" charset="0"/>
                <a:ea typeface="微软雅黑" panose="020B0503020204020204" pitchFamily="34" charset="-122"/>
              </a:rPr>
              <a:t>4. B2C 模式</a:t>
            </a:r>
            <a:endParaRPr lang="zh-CN" altLang="en-US" sz="1600" spc="150">
              <a:solidFill>
                <a:srgbClr val="000000">
                  <a:lumMod val="75000"/>
                  <a:lumOff val="25000"/>
                </a:srgbClr>
              </a:solidFill>
              <a:latin typeface="Arial" panose="020B0604020202020204" pitchFamily="34" charset="0"/>
              <a:ea typeface="微软雅黑" panose="020B0503020204020204" pitchFamily="34" charset="-122"/>
            </a:endParaRPr>
          </a:p>
          <a:p>
            <a:r>
              <a:rPr lang="zh-CN" altLang="en-US" sz="1600" spc="150">
                <a:solidFill>
                  <a:srgbClr val="000000">
                    <a:lumMod val="75000"/>
                    <a:lumOff val="25000"/>
                  </a:srgbClr>
                </a:solidFill>
                <a:latin typeface="Arial" panose="020B0604020202020204" pitchFamily="34" charset="0"/>
                <a:ea typeface="微软雅黑" panose="020B0503020204020204" pitchFamily="34" charset="-122"/>
              </a:rPr>
              <a:t>B2C 模式是以互联网为主要手段，由商家或企业通过互联网网站来满足不同消费者对网上产品风格、包装、形状、功能等各方面的不同爱好以及个人收入上的差异化因素，不断推出高、中、低各个档次的产品的一种互联网创业模式</a:t>
            </a:r>
            <a:r>
              <a:rPr lang="zh-CN" altLang="en-US" sz="1600"/>
              <a:t>。</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探究实践</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553085" y="613410"/>
            <a:ext cx="8104505" cy="5262245"/>
          </a:xfrm>
          <a:prstGeom prst="rect">
            <a:avLst/>
          </a:prstGeom>
          <a:noFill/>
        </p:spPr>
        <p:txBody>
          <a:bodyPr wrap="square" rtlCol="0" anchor="t">
            <a:spAutoFit/>
          </a:bodyPr>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材料一</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李佳琦，1992 年出生于湖南岳阳，美妆主播，外号“口红一哥”。</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李佳琦曾于 2018 年 9 月成功挑战“30 秒涂口红最多人数”的吉尼斯世界纪录，成为涂口红的世界纪录保持者。自此被称为“口红一哥”。</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2020 年双十一期间，据《21CBR》记者统计，从 10 月 20 日晚至 11 月 11 日凌晨，在淘宝平台上，李佳琦累计直播带货约 910 件。基于强大的带货效应，直播间里动辄数十万货量的商品，都以秒为单位被抢购一空。</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材料二</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创业前，很多困难你都不会把它认为是困难，当它突然成为你的困难时，很多人会承受不了压力，就放弃了，这样的人一定是不能成功。</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en-US" altLang="zh-CN" sz="1600" dirty="0">
                <a:solidFill>
                  <a:schemeClr val="tx2">
                    <a:lumMod val="50000"/>
                  </a:schemeClr>
                </a:solidFill>
                <a:latin typeface="微软雅黑" panose="020B0503020204020204" pitchFamily="34" charset="-122"/>
                <a:ea typeface="微软雅黑" panose="020B0503020204020204" pitchFamily="34" charset="-122"/>
              </a:rPr>
              <a:t>                                                                                                               </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——史玉柱</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讨论</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（1）结合材料一的内容，说一说时代发展催生了哪些新的创业模式。</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（2）结合材料二谈一下优秀的创业者应该具有哪些特质。</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102" name="图片 101"/>
          <p:cNvPicPr/>
          <p:nvPr/>
        </p:nvPicPr>
        <p:blipFill>
          <a:blip r:embed="rId1"/>
          <a:stretch>
            <a:fillRect/>
          </a:stretch>
        </p:blipFill>
        <p:spPr>
          <a:xfrm>
            <a:off x="8601710" y="1077595"/>
            <a:ext cx="3321685" cy="47980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 name="文本框 1"/>
          <p:cNvSpPr txBox="1"/>
          <p:nvPr/>
        </p:nvSpPr>
        <p:spPr>
          <a:xfrm>
            <a:off x="7303154" y="5312730"/>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探究实践 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303154" y="265271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案例分析</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303154" y="4440875"/>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重点提示 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303154" y="3569020"/>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前车之鉴 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303154" y="173577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身边案例</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167627" y="3161004"/>
            <a:ext cx="2621280" cy="829945"/>
          </a:xfrm>
          <a:prstGeom prst="rect">
            <a:avLst/>
          </a:prstGeom>
          <a:noFill/>
          <a:ln w="76200">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800" dirty="0">
                <a:solidFill>
                  <a:srgbClr val="303030"/>
                </a:solidFill>
                <a:latin typeface="Arial" panose="020B0604020202020204"/>
                <a:ea typeface="微软雅黑" panose="020B0503020204020204" pitchFamily="34" charset="-122"/>
                <a:cs typeface="+mn-ea"/>
                <a:sym typeface="+mn-lt"/>
              </a:rPr>
              <a:t>身边案例</a:t>
            </a:r>
            <a:endParaRPr kumimoji="0" lang="zh-CN" altLang="en-US" sz="4800" b="1" i="0" u="none" strike="noStrike" kern="1200" cap="none" spc="0" normalizeH="0" baseline="0" noProof="0" dirty="0">
              <a:ln>
                <a:noFill/>
              </a:ln>
              <a:solidFill>
                <a:srgbClr val="303030"/>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4" name="文本框 3"/>
          <p:cNvSpPr txBox="1"/>
          <p:nvPr/>
        </p:nvSpPr>
        <p:spPr>
          <a:xfrm>
            <a:off x="2736215" y="328295"/>
            <a:ext cx="6720205" cy="368300"/>
          </a:xfrm>
          <a:prstGeom prst="rect">
            <a:avLst/>
          </a:prstGeom>
          <a:noFill/>
        </p:spPr>
        <p:txBody>
          <a:bodyPr wrap="square" rtlCol="0" anchor="t">
            <a:spAutoFit/>
          </a:bodyPr>
          <a:p>
            <a:pPr algn="ctr"/>
            <a:r>
              <a:rPr lang="zh-CN" altLang="en-US">
                <a:solidFill>
                  <a:schemeClr val="accent1"/>
                </a:solidFill>
              </a:rPr>
              <a:t>“不积跬步，无以至千里；不积小流，无以成江海”——邱道华</a:t>
            </a:r>
            <a:endParaRPr lang="zh-CN" altLang="en-US">
              <a:solidFill>
                <a:schemeClr val="accent1"/>
              </a:solidFill>
            </a:endParaRPr>
          </a:p>
        </p:txBody>
      </p:sp>
      <p:sp>
        <p:nvSpPr>
          <p:cNvPr id="5" name="文本框 4"/>
          <p:cNvSpPr txBox="1"/>
          <p:nvPr/>
        </p:nvSpPr>
        <p:spPr>
          <a:xfrm>
            <a:off x="1388745" y="862965"/>
            <a:ext cx="9558655" cy="175323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邱道华，2012 年毕业于江西环境工程职业学院环境监测专业，毕业后一直从事环境检测工作，现创办江西博华环境检测科技有限公司，位于江西省赣州市经济开发区华坚双创园，公司自成立以来一直专注于环境科学发展和环境检验检测领域，并获得江西省质量技术监督局颁发的检验检测机构资质认证证书，为社会提供权威的环境检测数据。</a:t>
            </a:r>
            <a:endParaRPr lang="zh-CN" altLang="en-US"/>
          </a:p>
        </p:txBody>
      </p:sp>
      <p:sp>
        <p:nvSpPr>
          <p:cNvPr id="6" name="文本框 5"/>
          <p:cNvSpPr txBox="1"/>
          <p:nvPr/>
        </p:nvSpPr>
        <p:spPr>
          <a:xfrm>
            <a:off x="1899920" y="2782570"/>
            <a:ext cx="3924935" cy="368300"/>
          </a:xfrm>
          <a:prstGeom prst="rect">
            <a:avLst/>
          </a:prstGeom>
          <a:noFill/>
        </p:spPr>
        <p:txBody>
          <a:bodyPr wrap="square" rtlCol="0" anchor="t">
            <a:spAutoFit/>
          </a:bodyPr>
          <a:p>
            <a:pPr algn="l"/>
            <a:r>
              <a:rPr lang="zh-CN" altLang="en-US">
                <a:solidFill>
                  <a:schemeClr val="accent1"/>
                </a:solidFill>
              </a:rPr>
              <a:t>“企业伴我成长，我随企业同行”</a:t>
            </a:r>
            <a:endParaRPr lang="zh-CN" altLang="en-US">
              <a:solidFill>
                <a:schemeClr val="accent1"/>
              </a:solidFill>
            </a:endParaRPr>
          </a:p>
        </p:txBody>
      </p:sp>
      <p:sp>
        <p:nvSpPr>
          <p:cNvPr id="7" name="文本框 6"/>
          <p:cNvSpPr txBox="1"/>
          <p:nvPr/>
        </p:nvSpPr>
        <p:spPr>
          <a:xfrm>
            <a:off x="1388745" y="3317240"/>
            <a:ext cx="9558655" cy="29997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毕业后的邱道华选择来到 STT 集团上海公司，STT 集团是以环境和职业卫生检测为主营业务的第三方检测机构，多年来以“我们的每一次努力，都在推动环境检测事业的发展”为公司使命。</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在 STT 集团，邱道华一待就是五个年头，从一名普通实验室技术人员干起，一步一个脚印，先后担任了实验室常规分析员、无机分析员以及业务员、业务经理、业务总监，积累了丰富的经验，也切实感受到了环保人的使命。这些经历不仅使邱道华的能力得到锻炼，还为邱道华日后的创业奠定了基础。在自己的工作岗位上服务时，邱道华任劳任怨、勤奋踏实。</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5692140" y="99631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922655" y="267335"/>
            <a:ext cx="7301865" cy="6323965"/>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“成大事不在于力量的大小，而在于能坚持多久”</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2013 年 7 月，公司业务发展刚刚起步，而企业人力、物力资源紧缺，业绩不足，一系列的困难考验着公司，邱道华思虑过后选择从销售做起。公司当时主要覆盖上海、浙江、江苏、安徽，邱道华选择了攻坚浙江，一系列的工作好像走进了一个新领域，要做一个成功的业务员还真不是那么容易，要边做边学。新的市场环境带来了新的挑战，但是邱道华并没有被吓跑。</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对于环保检测行业来说，新政策、新人、新污染物，一切都是新的，初创的过程充满着很大的变数，也充满着无数痛苦的抉择，以及无数参与者的辛酸和劳累。</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功夫不负有心人，2014 年上半年作为业务经理的邱道华带领团队在浙江打开全新的市场局面，公司决定晋升邱道华为业务总监，并带领团队共同发展。同年因公司业务不断扩大STT 集团在浙江金华投入 300 万资金建立实验室基地，投资了实验室仪器、人员、实验室建设等。此外，STT 集团还于 2016 年 10 月获得计量认证证书。</a:t>
            </a:r>
            <a:endParaRPr lang="zh-CN" altLang="en-US"/>
          </a:p>
        </p:txBody>
      </p:sp>
      <p:pic>
        <p:nvPicPr>
          <p:cNvPr id="4" name="图片 3"/>
          <p:cNvPicPr/>
          <p:nvPr/>
        </p:nvPicPr>
        <p:blipFill>
          <a:blip r:embed="rId1"/>
          <a:stretch>
            <a:fillRect/>
          </a:stretch>
        </p:blipFill>
        <p:spPr>
          <a:xfrm>
            <a:off x="8618220" y="977900"/>
            <a:ext cx="3187700" cy="49022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660400" y="114427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391160" y="777875"/>
            <a:ext cx="7985760" cy="5492750"/>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“路漫漫其修远兮，吾将上下而求索”</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公司为了适应发展的道路，也是夹缝里求生存。邱道华作为业务部门总监，每天都是第一个来公司，最后一个离开公司的人，在部门同事有困难、有疑惑的时候，邱道华会主动去关心和询问，尽自己的所能为同事排忧解难，特别是部门人员有哪些情绪方面的变化，邱道华会第一时间去发现并开导，而在对待部门新人时更是关怀备至。这种人文关怀使得邱道华的团队保持高度的团结。</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在邱道华的业务团队中两个业务主管都曾是邱道华一手带出来的“徒弟”，邱道华和他的团队成员心往一块想，劲往一处使，自从公司取得资质之后，他们从第一笔 100 元的订单做起，做到了 120 万元的订单。一路上实现了一个又一个的飞跃，正是这些奋斗在一线的业务精英带领各自团队，团结合作，拧成一股绳，撑起了浙江市场的浩瀚晴空，得益于此公司销售额节节攀升，目前 STT 集团公司正在筹备新三板上市申请。这些成就离不开邱道华团队的努力，而这些成就的背后离不开邱道华优秀的个人品质。</a:t>
            </a:r>
            <a:endParaRPr lang="zh-CN" altLang="en-US"/>
          </a:p>
        </p:txBody>
      </p:sp>
      <p:pic>
        <p:nvPicPr>
          <p:cNvPr id="4" name="图片 3"/>
          <p:cNvPicPr/>
          <p:nvPr/>
        </p:nvPicPr>
        <p:blipFill>
          <a:blip r:embed="rId1"/>
          <a:stretch>
            <a:fillRect/>
          </a:stretch>
        </p:blipFill>
        <p:spPr>
          <a:xfrm>
            <a:off x="8469630" y="1047115"/>
            <a:ext cx="3258185" cy="45161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660400" y="114427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1023620" y="399415"/>
            <a:ext cx="10015855" cy="5908040"/>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“不积跬步，无以至千里；不积小流，无以成江海”</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2017 年初，正当邱道华在 STT 集团干得顺风顺水时，邱道华了解到江西省也在放开第三方环境检测市场，邱道华感觉到这是个人发展的机遇到了。邱道华毅然决定辞职，重新回到了自己的出发地，回到自己的起点。这次回归，邱道华已不再是当初那个怀揣着梦想的懵懂青年，他带着满腔的热情和报效家乡的热血。</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回到赣州的邱道华准备大干一番，他打算创建自己的实验室。凭借着几年来在环境检测行业积累的工作经验，邱道华一个人很熟练地搞定公司场所、实验室装修、仪器设备、资质申请等大情小事。邱道华给公司取名为“江西博华环境检测科技有限公司”。</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公司完全按照国家要求审核标准设计、施工和建立，实验室占地面积 1000 多平方米，拥有气相色谱仪、液相色谱仪、离子色谱仪、原子吸收分光光度计、原子吸收石墨炉分光光度计、原子荧光分光光度计、紫外分光光度计、可见光分光光度计、红外测油仪等多台（套）实验设备，能满足开展各种类型的检测技术服务。仅仅几个月的时间，公司就获得了江西省质量技术监督局颁发的检验检测机构资质认证证书，开始正式营业了。</a:t>
            </a:r>
            <a:endParaRPr lang="zh-CN" altLang="en-US"/>
          </a:p>
          <a:p>
            <a:pPr indent="720090" algn="l" fontAlgn="auto">
              <a:lnSpc>
                <a:spcPct val="150000"/>
              </a:lnSpc>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74395" y="121920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957580" y="560705"/>
            <a:ext cx="10134600" cy="507746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创立公司不易，经营公司更难。凡具备经营常识或经验的创业者都知道，对处于创业初期的中小型公司而言，“技术+市场”的策略组合即可，其他诸如企业文化、管理模式、流程化、公司典章、信息化应用、环境等因素一般都被排除在考虑范围。邱道华却开始思考：“技术+市场”的策略组合确实成就了不少创业者，甚至造就了许多神话。但是过去如此、现在如此，未来是否还是如此呢？邱道华清楚地意识到公司必须要有自己的品牌、自己的文化。创建公司的品牌和文化才是一个公司能够长久经营的关键。</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2019 年，公司的业务稳定增长，邱道华认为，是时候着手建设企业文化、着手树立公司品牌了。邱道华开始对业务管理、客服、市场跟踪、内部办公、业务流程等体系进行系统的梳理，并且建立了规范的组织结构及企业典章，还聘请专业人士建立了公司网站。从这时起，博华的愿景和理念得以体现：成为“让社会放心的第三方环境检测机构”，“专业严谨、公正高效、优化服务、进取创新”。这些措施无疑为公司的市场拓展提供了有效的支撑。公司理念变得深入人心，公司成员的向心力和凝聚力大大提升。</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2020_2*l_h_i*1_1_2"/>
  <p:tag name="KSO_WM_TEMPLATE_CATEGORY" val="diagram"/>
  <p:tag name="KSO_WM_TEMPLATE_INDEX" val="20182020"/>
  <p:tag name="KSO_WM_UNIT_LAYERLEVEL" val="1_1_1"/>
  <p:tag name="KSO_WM_TAG_VERSION" val="1.0"/>
  <p:tag name="KSO_WM_BEAUTIFY_FLAG" val="#wm#"/>
  <p:tag name="KSO_WM_UNIT_LINE_FORE_SCHEMECOLOR_INDEX" val="5"/>
  <p:tag name="KSO_WM_UNIT_LINE_FILL_TYPE" val="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2020_2*l_i*1_1"/>
  <p:tag name="KSO_WM_TEMPLATE_CATEGORY" val="diagram"/>
  <p:tag name="KSO_WM_TEMPLATE_INDEX" val="2018202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68438_2*i*3"/>
  <p:tag name="KSO_WM_TEMPLATE_CATEGORY" val="diagram"/>
  <p:tag name="KSO_WM_TEMPLATE_INDEX" val="20168438"/>
  <p:tag name="KSO_WM_UNIT_LAYERLEVEL" val="1"/>
  <p:tag name="KSO_WM_TAG_VERSION" val="1.0"/>
  <p:tag name="KSO_WM_BEAUTIFY_FLAG" val="#wm#"/>
  <p:tag name="KSO_WM_UNIT_TEXT_FILL_FORE_SCHEMECOLOR_INDEX" val="13"/>
  <p:tag name="KSO_WM_UNIT_TEXT_FILL_TYPE" val="1"/>
</p:tagLst>
</file>

<file path=ppt/tags/tag101.xml><?xml version="1.0" encoding="utf-8"?>
<p:tagLst xmlns:p="http://schemas.openxmlformats.org/presentationml/2006/main">
  <p:tag name="KSO_WM_UNIT_VALUE" val="66*5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438_2*l_h_x*1_2_1"/>
  <p:tag name="KSO_WM_TEMPLATE_CATEGORY" val="diagram"/>
  <p:tag name="KSO_WM_TEMPLATE_INDEX" val="20168438"/>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438_2*l_h_i*1_2_1"/>
  <p:tag name="KSO_WM_TEMPLATE_CATEGORY" val="diagram"/>
  <p:tag name="KSO_WM_TEMPLATE_INDEX" val="20168438"/>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03.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2020_2*l_i*1_2"/>
  <p:tag name="KSO_WM_TEMPLATE_CATEGORY" val="diagram"/>
  <p:tag name="KSO_WM_TEMPLATE_INDEX" val="2018202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2020_2*l_h_i*1_1_1"/>
  <p:tag name="KSO_WM_TEMPLATE_CATEGORY" val="diagram"/>
  <p:tag name="KSO_WM_TEMPLATE_INDEX" val="2018202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2020_2*l_h_i*1_2_1"/>
  <p:tag name="KSO_WM_TEMPLATE_CATEGORY" val="diagram"/>
  <p:tag name="KSO_WM_TEMPLATE_INDEX" val="2018202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2020_2*l_h_i*1_3_1"/>
  <p:tag name="KSO_WM_TEMPLATE_CATEGORY" val="diagram"/>
  <p:tag name="KSO_WM_TEMPLATE_INDEX" val="2018202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2020_2*l_h_i*1_1_3"/>
  <p:tag name="KSO_WM_TEMPLATE_CATEGORY" val="diagram"/>
  <p:tag name="KSO_WM_TEMPLATE_INDEX" val="20182020"/>
  <p:tag name="KSO_WM_UNIT_LAYERLEVEL" val="1_1_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2020_2*l_h_i*1_2_3"/>
  <p:tag name="KSO_WM_TEMPLATE_CATEGORY" val="diagram"/>
  <p:tag name="KSO_WM_TEMPLATE_INDEX" val="20182020"/>
  <p:tag name="KSO_WM_UNIT_LAYERLEVEL" val="1_1_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2020_2*l_h_i*1_3_3"/>
  <p:tag name="KSO_WM_TEMPLATE_CATEGORY" val="diagram"/>
  <p:tag name="KSO_WM_TEMPLATE_INDEX" val="20182020"/>
  <p:tag name="KSO_WM_UNIT_LAYERLEVEL" val="1_1_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182020_2*l_h_i*1_1_6"/>
  <p:tag name="KSO_WM_TEMPLATE_CATEGORY" val="diagram"/>
  <p:tag name="KSO_WM_TEMPLATE_INDEX" val="2018202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182020_2*l_h_i*1_2_6"/>
  <p:tag name="KSO_WM_TEMPLATE_CATEGORY" val="diagram"/>
  <p:tag name="KSO_WM_TEMPLATE_INDEX" val="2018202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82020_2*l_h_i*1_1_4"/>
  <p:tag name="KSO_WM_TEMPLATE_CATEGORY" val="diagram"/>
  <p:tag name="KSO_WM_TEMPLATE_INDEX" val="2018202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182020_2*l_h_i*1_3_6"/>
  <p:tag name="KSO_WM_TEMPLATE_CATEGORY" val="diagram"/>
  <p:tag name="KSO_WM_TEMPLATE_INDEX" val="2018202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7487_2*l_i*1_2"/>
  <p:tag name="KSO_WM_TEMPLATE_CATEGORY" val="diagram"/>
  <p:tag name="KSO_WM_TEMPLATE_INDEX" val="2018748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487_2*l_i*1_1"/>
  <p:tag name="KSO_WM_TEMPLATE_CATEGORY" val="diagram"/>
  <p:tag name="KSO_WM_TEMPLATE_INDEX" val="20187487"/>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487_2*l_h_i*1_1_3"/>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487_2*l_h_i*1_1_2"/>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VALUE" val="140*14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487_2*l_h_x*1_1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6.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487_2*l_h_f*1_1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Lst>
</file>

<file path=ppt/tags/tag27.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487_2*l_h_a*1_1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487_2*l_h_i*1_2_3"/>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487_2*l_h_i*1_2_2"/>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2020_2*l_h_f*1_1_1"/>
  <p:tag name="KSO_WM_TEMPLATE_CATEGORY" val="diagram"/>
  <p:tag name="KSO_WM_TEMPLATE_INDEX" val="20182020"/>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Lst>
</file>

<file path=ppt/tags/tag30.xml><?xml version="1.0" encoding="utf-8"?>
<p:tagLst xmlns:p="http://schemas.openxmlformats.org/presentationml/2006/main">
  <p:tag name="KSO_WM_UNIT_VALUE" val="16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487_2*l_h_x*1_2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487_2*l_h_f*1_2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Lst>
</file>

<file path=ppt/tags/tag3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487_2*l_h_a*1_2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6"/>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487_2*l_h_i*1_3_2"/>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487_2*l_h_i*1_3_1"/>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487_2*l_h_f*1_3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Lst>
</file>

<file path=ppt/tags/tag36.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487_2*l_h_a*1_3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9"/>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7487_2*l_h_i*1_4_3"/>
  <p:tag name="KSO_WM_TEMPLATE_CATEGORY" val="diagram"/>
  <p:tag name="KSO_WM_TEMPLATE_INDEX" val="201874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487_2*l_h_i*1_4_2"/>
  <p:tag name="KSO_WM_TEMPLATE_CATEGORY" val="diagram"/>
  <p:tag name="KSO_WM_TEMPLATE_INDEX" val="201874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9.xml><?xml version="1.0" encoding="utf-8"?>
<p:tagLst xmlns:p="http://schemas.openxmlformats.org/presentationml/2006/main">
  <p:tag name="KSO_WM_UNIT_VALUE" val="159*126"/>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487_2*l_h_x*1_4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2020_2*l_h_i*1_2_2"/>
  <p:tag name="KSO_WM_TEMPLATE_CATEGORY" val="diagram"/>
  <p:tag name="KSO_WM_TEMPLATE_INDEX" val="20182020"/>
  <p:tag name="KSO_WM_UNIT_LAYERLEVEL" val="1_1_1"/>
  <p:tag name="KSO_WM_TAG_VERSION" val="1.0"/>
  <p:tag name="KSO_WM_BEAUTIFY_FLAG" val="#wm#"/>
  <p:tag name="KSO_WM_UNIT_LINE_FORE_SCHEMECOLOR_INDEX" val="6"/>
  <p:tag name="KSO_WM_UNIT_LINE_FILL_TYPE" val="2"/>
</p:tagLst>
</file>

<file path=ppt/tags/tag40.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487_2*l_h_f*1_4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Lst>
</file>

<file path=ppt/tags/tag4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487_2*l_h_a*1_4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7"/>
  <p:tag name="KSO_WM_UNIT_TEXT_FILL_TYPE" val="1"/>
</p:tagLst>
</file>

<file path=ppt/tags/tag42.xml><?xml version="1.0" encoding="utf-8"?>
<p:tagLst xmlns:p="http://schemas.openxmlformats.org/presentationml/2006/main">
  <p:tag name="KSO_WM_UNIT_VALUE" val="174*17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487_2*l_h_x*1_3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69799_3*l_h_i*1_3_2"/>
  <p:tag name="KSO_WM_TEMPLATE_CATEGORY" val="diagram"/>
  <p:tag name="KSO_WM_TEMPLATE_INDEX" val="201697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69799_3*l_h_i*1_1_2"/>
  <p:tag name="KSO_WM_TEMPLATE_CATEGORY" val="diagram"/>
  <p:tag name="KSO_WM_TEMPLATE_INDEX" val="201697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169799_3*l_h_i*1_4_2"/>
  <p:tag name="KSO_WM_TEMPLATE_CATEGORY" val="diagram"/>
  <p:tag name="KSO_WM_TEMPLATE_INDEX" val="20169799"/>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69799_3*l_h_i*1_2_2"/>
  <p:tag name="KSO_WM_TEMPLATE_CATEGORY" val="diagram"/>
  <p:tag name="KSO_WM_TEMPLATE_INDEX" val="201697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9799_3*l_h_i*1_2_1"/>
  <p:tag name="KSO_WM_TEMPLATE_CATEGORY" val="diagram"/>
  <p:tag name="KSO_WM_TEMPLATE_INDEX" val="201697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9799_3*l_h_i*1_1_1"/>
  <p:tag name="KSO_WM_TEMPLATE_CATEGORY" val="diagram"/>
  <p:tag name="KSO_WM_TEMPLATE_INDEX" val="201697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9799_3*l_h_i*1_4_1"/>
  <p:tag name="KSO_WM_TEMPLATE_CATEGORY" val="diagram"/>
  <p:tag name="KSO_WM_TEMPLATE_INDEX" val="20169799"/>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82020_2*l_h_i*1_2_4"/>
  <p:tag name="KSO_WM_TEMPLATE_CATEGORY" val="diagram"/>
  <p:tag name="KSO_WM_TEMPLATE_INDEX" val="2018202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5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9799_3*l_h_a*1_4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1.xml><?xml version="1.0" encoding="utf-8"?>
<p:tagLst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69799_3*l_h_f*1_4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9799_3*l_h_a*1_3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3.xml><?xml version="1.0" encoding="utf-8"?>
<p:tagLst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9799_3*l_h_f*1_3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9799_3*l_h_a*1_2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5.xml><?xml version="1.0" encoding="utf-8"?>
<p:tagLst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9799_3*l_h_f*1_2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9799_3*l_h_a*1_1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7.xml><?xml version="1.0" encoding="utf-8"?>
<p:tagLst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9799_3*l_h_f*1_1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9799_3*l_h_i*1_3_1"/>
  <p:tag name="KSO_WM_TEMPLATE_CATEGORY" val="diagram"/>
  <p:tag name="KSO_WM_TEMPLATE_INDEX" val="201697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59.xml><?xml version="1.0" encoding="utf-8"?>
<p:tagLst xmlns:p="http://schemas.openxmlformats.org/presentationml/2006/main">
  <p:tag name="KSO_WM_UNIT_RELATE_UNITID" val="256*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800_3*a*1"/>
  <p:tag name="KSO_WM_TEMPLATE_CATEGORY" val="diagram"/>
  <p:tag name="KSO_WM_TEMPLATE_INDEX" val="80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2020_2*l_h_f*1_2_1"/>
  <p:tag name="KSO_WM_TEMPLATE_CATEGORY" val="diagram"/>
  <p:tag name="KSO_WM_TEMPLATE_INDEX" val="20182020"/>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800_3*l_h_i*1_1_1"/>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800_3*l_h_i*1_1_2"/>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800_3*l_h_i*1_1_3"/>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UNIT_VALUE" val="167*15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800_3*l_h_x*1_1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800_3*l_h_i*1_3_1"/>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800_3*l_h_i*1_3_2"/>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800_3*l_h_i*1_3_3"/>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VALUE" val="167*16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800_3*l_h_x*1_3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8.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800_3*l_h_f*1_3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9.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800_3*l_h_a*1_3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2020_2*l_h_i*1_3_2"/>
  <p:tag name="KSO_WM_TEMPLATE_CATEGORY" val="diagram"/>
  <p:tag name="KSO_WM_TEMPLATE_INDEX" val="20182020"/>
  <p:tag name="KSO_WM_UNIT_LAYERLEVEL" val="1_1_1"/>
  <p:tag name="KSO_WM_TAG_VERSION" val="1.0"/>
  <p:tag name="KSO_WM_BEAUTIFY_FLAG" val="#wm#"/>
  <p:tag name="KSO_WM_UNIT_LINE_FORE_SCHEMECOLOR_INDEX" val="7"/>
  <p:tag name="KSO_WM_UNIT_LINE_FILL_TYPE" val="2"/>
</p:tagLst>
</file>

<file path=ppt/tags/tag70.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800_3*l_h_f*1_1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1.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800_3*l_h_a*1_1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800_3*l_h_i*1_2_1"/>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800_3*l_h_i*1_2_2"/>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800_3*l_h_i*1_2_3"/>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5.xml><?xml version="1.0" encoding="utf-8"?>
<p:tagLst xmlns:p="http://schemas.openxmlformats.org/presentationml/2006/main">
  <p:tag name="KSO_WM_UNIT_VALUE" val="167*13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800_3*l_h_x*1_2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800_3*l_h_f*1_2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7.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800_3*l_h_a*1_2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7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599_2*l_h_i*1_3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Lst>
</file>

<file path=ppt/tags/tag79.xml><?xml version="1.0" encoding="utf-8"?>
<p:tagLst xmlns:p="http://schemas.openxmlformats.org/presentationml/2006/main">
  <p:tag name="KSO_WM_UNIT_DIAGRAM_MODELTYPE" val="stripeEnum"/>
  <p:tag name="KSO_WM_UNIT_ISCONTENTSTITLE" val="0"/>
  <p:tag name="KSO_WM_UNIT_ISNUMDGM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599_2*l_h_a*1_3_1"/>
  <p:tag name="KSO_WM_TEMPLATE_CATEGORY" val="diagram"/>
  <p:tag name="KSO_WM_TEMPLATE_INDEX" val="20170599"/>
  <p:tag name="KSO_WM_UNIT_LAYERLEVEL" val="1_1_1"/>
  <p:tag name="KSO_WM_TAG_VERSION" val="1.0"/>
  <p:tag name="KSO_WM_BEAUTIFY_FLAG" val="#wm#"/>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82020_2*l_h_i*1_3_4"/>
  <p:tag name="KSO_WM_TEMPLATE_CATEGORY" val="diagram"/>
  <p:tag name="KSO_WM_TEMPLATE_INDEX" val="2018202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70599_2*l_h_i*1_3_1"/>
  <p:tag name="KSO_WM_TEMPLATE_CATEGORY" val="diagram"/>
  <p:tag name="KSO_WM_TEMPLATE_INDEX" val="201705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81.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599_2*l_h_f*1_3_1"/>
  <p:tag name="KSO_WM_TEMPLATE_CATEGORY" val="diagram"/>
  <p:tag name="KSO_WM_TEMPLATE_INDEX" val="20170599"/>
  <p:tag name="KSO_WM_UNIT_LAYERLEVEL" val="1_1_1"/>
  <p:tag name="KSO_WM_TAG_VERSION" val="1.0"/>
  <p:tag name="KSO_WM_BEAUTIFY_FLAG" val="#wm#"/>
  <p:tag name="KSO_WM_UNIT_TEXT_FILL_FORE_SCHEMECOLOR_INDEX" val="14"/>
  <p:tag name="KSO_WM_UNIT_TEXT_FILL_TYPE" val="1"/>
</p:tagLst>
</file>

<file path=ppt/tags/tag8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599_2*l_h_i*1_2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Lst>
</file>

<file path=ppt/tags/tag83.xml><?xml version="1.0" encoding="utf-8"?>
<p:tagLst xmlns:p="http://schemas.openxmlformats.org/presentationml/2006/main">
  <p:tag name="KSO_WM_UNIT_DIAGRAM_MODELTYPE" val="stripeEnum"/>
  <p:tag name="KSO_WM_UNIT_ISCONTENTSTITLE" val="0"/>
  <p:tag name="KSO_WM_UNIT_ISNUMDGM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599_2*l_h_a*1_2_1"/>
  <p:tag name="KSO_WM_TEMPLATE_CATEGORY" val="diagram"/>
  <p:tag name="KSO_WM_TEMPLATE_INDEX" val="20170599"/>
  <p:tag name="KSO_WM_UNIT_LAYERLEVEL" val="1_1_1"/>
  <p:tag name="KSO_WM_TAG_VERSION" val="1.0"/>
  <p:tag name="KSO_WM_BEAUTIFY_FLAG" val="#wm#"/>
  <p:tag name="KSO_WM_UNIT_TEXT_FILL_FORE_SCHEMECOLOR_INDEX" val="13"/>
  <p:tag name="KSO_WM_UNIT_TEXT_FILL_TYPE" val="1"/>
</p:tagLst>
</file>

<file path=ppt/tags/tag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70599_2*l_h_i*1_2_1"/>
  <p:tag name="KSO_WM_TEMPLATE_CATEGORY" val="diagram"/>
  <p:tag name="KSO_WM_TEMPLATE_INDEX" val="201705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5.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599_2*l_h_f*1_2_1"/>
  <p:tag name="KSO_WM_TEMPLATE_CATEGORY" val="diagram"/>
  <p:tag name="KSO_WM_TEMPLATE_INDEX" val="20170599"/>
  <p:tag name="KSO_WM_UNIT_LAYERLEVEL" val="1_1_1"/>
  <p:tag name="KSO_WM_TAG_VERSION" val="1.0"/>
  <p:tag name="KSO_WM_BEAUTIFY_FLAG" val="#wm#"/>
  <p:tag name="KSO_WM_UNIT_TEXT_FILL_FORE_SCHEMECOLOR_INDEX" val="14"/>
  <p:tag name="KSO_WM_UNIT_TEXT_FILL_TYPE" val="1"/>
</p:tagLst>
</file>

<file path=ppt/tags/tag8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599_2*l_h_i*1_1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Lst>
</file>

<file path=ppt/tags/tag8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70599_2*l_h_i*1_1_1"/>
  <p:tag name="KSO_WM_TEMPLATE_CATEGORY" val="diagram"/>
  <p:tag name="KSO_WM_TEMPLATE_INDEX" val="201705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8.xml><?xml version="1.0" encoding="utf-8"?>
<p:tagLst xmlns:p="http://schemas.openxmlformats.org/presentationml/2006/main">
  <p:tag name="KSO_WM_UNIT_DIAGRAM_MODELTYPE" val="stripeEnum"/>
  <p:tag name="KSO_WM_UNIT_ISCONTENTSTITLE" val="0"/>
  <p:tag name="KSO_WM_UNIT_ISNUMDGM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599_2*l_h_a*1_1_1"/>
  <p:tag name="KSO_WM_TEMPLATE_CATEGORY" val="diagram"/>
  <p:tag name="KSO_WM_TEMPLATE_INDEX" val="20170599"/>
  <p:tag name="KSO_WM_UNIT_LAYERLEVEL" val="1_1_1"/>
  <p:tag name="KSO_WM_TAG_VERSION" val="1.0"/>
  <p:tag name="KSO_WM_BEAUTIFY_FLAG" val="#wm#"/>
  <p:tag name="KSO_WM_UNIT_TEXT_FILL_FORE_SCHEMECOLOR_INDEX" val="13"/>
  <p:tag name="KSO_WM_UNIT_TEXT_FILL_TYPE" val="1"/>
</p:tagLst>
</file>

<file path=ppt/tags/tag89.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70599_2*l_h_f*1_1_2"/>
  <p:tag name="KSO_WM_TEMPLATE_CATEGORY" val="diagram"/>
  <p:tag name="KSO_WM_TEMPLATE_INDEX" val="20170599"/>
  <p:tag name="KSO_WM_UNIT_LAYERLEVEL" val="1_1_1"/>
  <p:tag name="KSO_WM_TAG_VERSION" val="1.0"/>
  <p:tag name="KSO_WM_BEAUTIFY_FLAG" val="#wm#"/>
  <p:tag name="KSO_WM_UNIT_TEXT_FILL_FORE_SCHEMECOLOR_INDEX" val="14"/>
  <p:tag name="KSO_WM_UNIT_TEXT_FILL_TYPE" val="1"/>
</p:tagLst>
</file>

<file path=ppt/tags/tag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2020_2*l_h_f*1_3_1"/>
  <p:tag name="KSO_WM_TEMPLATE_CATEGORY" val="diagram"/>
  <p:tag name="KSO_WM_TEMPLATE_INDEX" val="20182020"/>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Lst>
</file>

<file path=ppt/tags/tag90.xml><?xml version="1.0" encoding="utf-8"?>
<p:tagLst xmlns:p="http://schemas.openxmlformats.org/presentationml/2006/main">
  <p:tag name="KSO_WM_UNIT_VALUE" val="61*76"/>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438_2*l_h_x*1_1_1"/>
  <p:tag name="KSO_WM_TEMPLATE_CATEGORY" val="diagram"/>
  <p:tag name="KSO_WM_TEMPLATE_INDEX" val="2016843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438_2*l_h_i*1_1_1"/>
  <p:tag name="KSO_WM_TEMPLATE_CATEGORY" val="diagram"/>
  <p:tag name="KSO_WM_TEMPLATE_INDEX" val="2016843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2.xml><?xml version="1.0" encoding="utf-8"?>
<p:tagLst xmlns:p="http://schemas.openxmlformats.org/presentationml/2006/main">
  <p:tag name="KSO_WM_UNIT_SUBTYPE" val="a"/>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438_2*l_h_f*1_1_1"/>
  <p:tag name="KSO_WM_TEMPLATE_CATEGORY" val="diagram"/>
  <p:tag name="KSO_WM_TEMPLATE_INDEX" val="20168438"/>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68438_2*i*3"/>
  <p:tag name="KSO_WM_TEMPLATE_CATEGORY" val="diagram"/>
  <p:tag name="KSO_WM_TEMPLATE_INDEX" val="20168438"/>
  <p:tag name="KSO_WM_UNIT_LAYERLEVEL" val="1"/>
  <p:tag name="KSO_WM_TAG_VERSION" val="1.0"/>
  <p:tag name="KSO_WM_BEAUTIFY_FLAG" val="#wm#"/>
  <p:tag name="KSO_WM_UNIT_TEXT_FILL_FORE_SCHEMECOLOR_INDEX" val="13"/>
  <p:tag name="KSO_WM_UNIT_TEXT_FILL_TYPE" val="1"/>
</p:tagLst>
</file>

<file path=ppt/tags/tag94.xml><?xml version="1.0" encoding="utf-8"?>
<p:tagLst xmlns:p="http://schemas.openxmlformats.org/presentationml/2006/main">
  <p:tag name="KSO_WM_UNIT_VALUE" val="66*5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438_2*l_h_x*1_2_1"/>
  <p:tag name="KSO_WM_TEMPLATE_CATEGORY" val="diagram"/>
  <p:tag name="KSO_WM_TEMPLATE_INDEX" val="20168438"/>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438_2*l_h_i*1_2_1"/>
  <p:tag name="KSO_WM_TEMPLATE_CATEGORY" val="diagram"/>
  <p:tag name="KSO_WM_TEMPLATE_INDEX" val="20168438"/>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6.xml><?xml version="1.0" encoding="utf-8"?>
<p:tagLst xmlns:p="http://schemas.openxmlformats.org/presentationml/2006/main">
  <p:tag name="KSO_WM_UNIT_SUBTYPE" val="a"/>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438_2*l_h_f*1_2_1"/>
  <p:tag name="KSO_WM_TEMPLATE_CATEGORY" val="diagram"/>
  <p:tag name="KSO_WM_TEMPLATE_INDEX" val="20168438"/>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438_2*l_h_i*1_3_1"/>
  <p:tag name="KSO_WM_TEMPLATE_CATEGORY" val="diagram"/>
  <p:tag name="KSO_WM_TEMPLATE_INDEX" val="20168438"/>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98.xml><?xml version="1.0" encoding="utf-8"?>
<p:tagLst xmlns:p="http://schemas.openxmlformats.org/presentationml/2006/main">
  <p:tag name="KSO_WM_UNIT_VALUE" val="68*5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438_2*l_h_x*1_3_1"/>
  <p:tag name="KSO_WM_TEMPLATE_CATEGORY" val="diagram"/>
  <p:tag name="KSO_WM_TEMPLATE_INDEX" val="20168438"/>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99.xml><?xml version="1.0" encoding="utf-8"?>
<p:tagLst xmlns:p="http://schemas.openxmlformats.org/presentationml/2006/main">
  <p:tag name="KSO_WM_UNIT_SUBTYPE" val="a"/>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438_2*l_h_f*1_3_1"/>
  <p:tag name="KSO_WM_TEMPLATE_CATEGORY" val="diagram"/>
  <p:tag name="KSO_WM_TEMPLATE_INDEX" val="20168438"/>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7010</Words>
  <Application>WPS 演示</Application>
  <PresentationFormat>宽屏</PresentationFormat>
  <Paragraphs>213</Paragraphs>
  <Slides>27</Slides>
  <Notes>5</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27</vt:i4>
      </vt:variant>
    </vt:vector>
  </HeadingPairs>
  <TitlesOfParts>
    <vt:vector size="44" baseType="lpstr">
      <vt:lpstr>Arial</vt:lpstr>
      <vt:lpstr>宋体</vt:lpstr>
      <vt:lpstr>Wingdings</vt:lpstr>
      <vt:lpstr>微软雅黑</vt:lpstr>
      <vt:lpstr>Arial</vt:lpstr>
      <vt:lpstr>Lantinghei SC Extralight</vt:lpstr>
      <vt:lpstr>Calibri</vt:lpstr>
      <vt:lpstr>微软雅黑 Light</vt:lpstr>
      <vt:lpstr>Arial Unicode MS</vt:lpstr>
      <vt:lpstr>等线</vt:lpstr>
      <vt:lpstr>Calibri Light</vt:lpstr>
      <vt:lpstr>Calibri</vt:lpstr>
      <vt:lpstr>黑体</vt:lpstr>
      <vt:lpstr>等线 Light</vt:lpstr>
      <vt:lpstr>Latha</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单金枝</cp:lastModifiedBy>
  <cp:revision>132</cp:revision>
  <dcterms:created xsi:type="dcterms:W3CDTF">2019-11-06T14:38:00Z</dcterms:created>
  <dcterms:modified xsi:type="dcterms:W3CDTF">2022-03-10T01:06:34Z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v1.0_mb_S2+Zqs8qojUwVAtxnWSpkg==</vt:lpwstr>
  </property>
  <property fmtid="{D5CDD505-2E9C-101B-9397-08002B2CF9AE}" pid="4" name="ICV">
    <vt:lpwstr>2D17E4A071E845B1ABBCFD6B2FF339D7</vt:lpwstr>
  </property>
</Properties>
</file>