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3"/>
  </p:sldMasterIdLst>
  <p:notesMasterIdLst>
    <p:notesMasterId r:id="rId6"/>
  </p:notesMasterIdLst>
  <p:sldIdLst>
    <p:sldId id="256" r:id="rId4"/>
    <p:sldId id="346" r:id="rId5"/>
    <p:sldId id="258" r:id="rId7"/>
    <p:sldId id="261" r:id="rId8"/>
    <p:sldId id="264" r:id="rId9"/>
    <p:sldId id="370" r:id="rId10"/>
    <p:sldId id="371" r:id="rId11"/>
    <p:sldId id="372" r:id="rId12"/>
    <p:sldId id="373" r:id="rId13"/>
    <p:sldId id="269" r:id="rId14"/>
    <p:sldId id="376" r:id="rId15"/>
    <p:sldId id="377" r:id="rId16"/>
    <p:sldId id="393" r:id="rId17"/>
    <p:sldId id="380" r:id="rId18"/>
    <p:sldId id="381" r:id="rId19"/>
    <p:sldId id="382" r:id="rId20"/>
    <p:sldId id="405" r:id="rId21"/>
    <p:sldId id="406" r:id="rId22"/>
    <p:sldId id="407" r:id="rId23"/>
    <p:sldId id="408" r:id="rId24"/>
    <p:sldId id="392" r:id="rId25"/>
    <p:sldId id="383" r:id="rId26"/>
    <p:sldId id="427" r:id="rId27"/>
    <p:sldId id="417" r:id="rId28"/>
    <p:sldId id="428" r:id="rId29"/>
    <p:sldId id="418" r:id="rId30"/>
    <p:sldId id="419" r:id="rId31"/>
    <p:sldId id="420" r:id="rId32"/>
    <p:sldId id="421" r:id="rId33"/>
    <p:sldId id="422" r:id="rId34"/>
    <p:sldId id="423" r:id="rId35"/>
    <p:sldId id="394" r:id="rId36"/>
    <p:sldId id="385" r:id="rId37"/>
    <p:sldId id="343" r:id="rId38"/>
  </p:sldIdLst>
  <p:sldSz cx="12192000" cy="6858000"/>
  <p:notesSz cx="6858000" cy="9144000"/>
  <p:custDataLst>
    <p:tags r:id="rId4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7830"/>
    <a:srgbClr val="037C8C"/>
    <a:srgbClr val="30C5D9"/>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29" autoAdjust="0"/>
    <p:restoredTop sz="94660" autoAdjust="0"/>
  </p:normalViewPr>
  <p:slideViewPr>
    <p:cSldViewPr snapToGrid="0" showGuides="1">
      <p:cViewPr>
        <p:scale>
          <a:sx n="60" d="100"/>
          <a:sy n="60" d="100"/>
        </p:scale>
        <p:origin x="272" y="-136"/>
      </p:cViewPr>
      <p:guideLst>
        <p:guide orient="horz" pos="2379"/>
        <p:guide pos="3847"/>
        <p:guide pos="395"/>
        <p:guide pos="7285"/>
        <p:guide orient="horz" pos="661"/>
        <p:guide orient="horz" pos="3933"/>
        <p:guide orient="horz" pos="3838"/>
      </p:guideLst>
    </p:cSldViewPr>
  </p:slideViewPr>
  <p:outlineViewPr>
    <p:cViewPr>
      <p:scale>
        <a:sx n="33" d="100"/>
        <a:sy n="33" d="100"/>
      </p:scale>
      <p:origin x="0" y="0"/>
    </p:cViewPr>
  </p:outlin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2" Type="http://schemas.openxmlformats.org/officeDocument/2006/relationships/tags" Target="tags/tag30.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 Target="slides/slide1.xml"/><Relationship Id="rId39" Type="http://schemas.openxmlformats.org/officeDocument/2006/relationships/presProps" Target="presProps.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044AD5-47F2-4865-B798-DA162E7971E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DB7941-2930-43B9-827C-A2F86FDCDF4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BE6336F-A009-436E-BED9-0342EC9C92F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grpSp>
        <p:nvGrpSpPr>
          <p:cNvPr id="22" name="组合 21"/>
          <p:cNvGrpSpPr/>
          <p:nvPr userDrawn="1"/>
        </p:nvGrpSpPr>
        <p:grpSpPr>
          <a:xfrm>
            <a:off x="0" y="6721467"/>
            <a:ext cx="12192000" cy="136534"/>
            <a:chOff x="0" y="6721467"/>
            <a:chExt cx="12192000" cy="136534"/>
          </a:xfrm>
        </p:grpSpPr>
        <p:sp>
          <p:nvSpPr>
            <p:cNvPr id="23"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24"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5"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6"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rgbClr val="037C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userDrawn="1"/>
        </p:nvGrpSpPr>
        <p:grpSpPr>
          <a:xfrm>
            <a:off x="0" y="6721467"/>
            <a:ext cx="12192000" cy="136534"/>
            <a:chOff x="0" y="6721467"/>
            <a:chExt cx="12192000" cy="136534"/>
          </a:xfrm>
        </p:grpSpPr>
        <p:sp>
          <p:nvSpPr>
            <p:cNvPr id="12"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3"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6"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1"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grpSp>
        <p:nvGrpSpPr>
          <p:cNvPr id="29" name="组合 28"/>
          <p:cNvGrpSpPr/>
          <p:nvPr userDrawn="1"/>
        </p:nvGrpSpPr>
        <p:grpSpPr>
          <a:xfrm>
            <a:off x="0" y="6721467"/>
            <a:ext cx="12192000" cy="136534"/>
            <a:chOff x="0" y="6721467"/>
            <a:chExt cx="12192000" cy="136534"/>
          </a:xfrm>
        </p:grpSpPr>
        <p:sp>
          <p:nvSpPr>
            <p:cNvPr id="30"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31"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2"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3"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down)">
                                      <p:cBhvr>
                                        <p:cTn id="13"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grpSp>
        <p:nvGrpSpPr>
          <p:cNvPr id="22" name="组合 21"/>
          <p:cNvGrpSpPr/>
          <p:nvPr userDrawn="1"/>
        </p:nvGrpSpPr>
        <p:grpSpPr>
          <a:xfrm>
            <a:off x="0" y="6721467"/>
            <a:ext cx="12192000" cy="136534"/>
            <a:chOff x="0" y="6721467"/>
            <a:chExt cx="12192000" cy="136534"/>
          </a:xfrm>
        </p:grpSpPr>
        <p:sp>
          <p:nvSpPr>
            <p:cNvPr id="23"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24"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5"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6"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slideLayout" Target="../slideLayouts/slideLayout24.xml"/><Relationship Id="rId7" Type="http://schemas.openxmlformats.org/officeDocument/2006/relationships/slideLayout" Target="../slideLayouts/slideLayout23.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2" Type="http://schemas.openxmlformats.org/officeDocument/2006/relationships/theme" Target="../theme/theme2.xml"/><Relationship Id="rId11" Type="http://schemas.openxmlformats.org/officeDocument/2006/relationships/slideLayout" Target="../slideLayouts/slideLayout27.xml"/><Relationship Id="rId10" Type="http://schemas.openxmlformats.org/officeDocument/2006/relationships/slideLayout" Target="../slideLayouts/slideLayout26.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F77AD8-FCAE-4A59-808A-87555C362544}"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F218F8-B234-495F-BC1F-FEE52A84B7B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376EF5-DB0B-41D7-8F11-219D43413959}"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BF08B6-A543-4106-8E78-DC963CBF9A02}"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7.xml"/><Relationship Id="rId2" Type="http://schemas.microsoft.com/office/2007/relationships/hdphoto" Target="../media/image4.wdp"/><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23.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2" Type="http://schemas.openxmlformats.org/officeDocument/2006/relationships/slideLayout" Target="../slideLayouts/slideLayout7.xml"/><Relationship Id="rId21" Type="http://schemas.openxmlformats.org/officeDocument/2006/relationships/tags" Target="../tags/tag20.xml"/><Relationship Id="rId20" Type="http://schemas.openxmlformats.org/officeDocument/2006/relationships/tags" Target="../tags/tag19.xml"/><Relationship Id="rId2" Type="http://schemas.openxmlformats.org/officeDocument/2006/relationships/image" Target="../media/image16.jpeg"/><Relationship Id="rId19" Type="http://schemas.openxmlformats.org/officeDocument/2006/relationships/tags" Target="../tags/tag18.xml"/><Relationship Id="rId18" Type="http://schemas.openxmlformats.org/officeDocument/2006/relationships/tags" Target="../tags/tag17.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tags" Target="../tags/tag1.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jpeg"/></Relationships>
</file>

<file path=ppt/slides/_rels/slide2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0" Type="http://schemas.openxmlformats.org/officeDocument/2006/relationships/slideLayout" Target="../slideLayouts/slideLayout7.xml"/><Relationship Id="rId1" Type="http://schemas.openxmlformats.org/officeDocument/2006/relationships/tags" Target="../tags/tag2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nvSpPr>
        <p:spPr>
          <a:xfrm>
            <a:off x="6500618" y="0"/>
            <a:ext cx="1500450" cy="5503389"/>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13" name="任意多边形: 形状 12"/>
          <p:cNvSpPr/>
          <p:nvPr/>
        </p:nvSpPr>
        <p:spPr>
          <a:xfrm>
            <a:off x="6778018" y="2009340"/>
            <a:ext cx="1364047" cy="4886183"/>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49625"/>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dirty="0"/>
          </a:p>
        </p:txBody>
      </p:sp>
      <p:sp>
        <p:nvSpPr>
          <p:cNvPr id="14" name="任意多边形: 形状 13"/>
          <p:cNvSpPr/>
          <p:nvPr/>
        </p:nvSpPr>
        <p:spPr>
          <a:xfrm>
            <a:off x="6309360" y="2009140"/>
            <a:ext cx="1150620" cy="48863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15" name="任意多边形: 形状 14"/>
          <p:cNvSpPr/>
          <p:nvPr/>
        </p:nvSpPr>
        <p:spPr>
          <a:xfrm>
            <a:off x="7159828" y="1"/>
            <a:ext cx="5032172" cy="6895522"/>
          </a:xfrm>
          <a:custGeom>
            <a:avLst/>
            <a:gdLst>
              <a:gd name="connsiteX0" fmla="*/ 1386917 w 5442507"/>
              <a:gd name="connsiteY0" fmla="*/ 0 h 6860019"/>
              <a:gd name="connsiteX1" fmla="*/ 5442507 w 5442507"/>
              <a:gd name="connsiteY1" fmla="*/ 0 h 6860019"/>
              <a:gd name="connsiteX2" fmla="*/ 5442507 w 5442507"/>
              <a:gd name="connsiteY2" fmla="*/ 6860019 h 6860019"/>
              <a:gd name="connsiteX3" fmla="*/ 1386917 w 5442507"/>
              <a:gd name="connsiteY3" fmla="*/ 6860019 h 6860019"/>
              <a:gd name="connsiteX4" fmla="*/ 0 w 5442507"/>
              <a:gd name="connsiteY4" fmla="*/ 3430010 h 6860019"/>
              <a:gd name="connsiteX5" fmla="*/ 1386917 w 5442507"/>
              <a:gd name="connsiteY5" fmla="*/ 0 h 686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2507" h="6860019">
                <a:moveTo>
                  <a:pt x="1386917" y="0"/>
                </a:moveTo>
                <a:lnTo>
                  <a:pt x="5442507" y="0"/>
                </a:lnTo>
                <a:lnTo>
                  <a:pt x="5442507" y="6860019"/>
                </a:lnTo>
                <a:lnTo>
                  <a:pt x="1386917" y="6860019"/>
                </a:lnTo>
                <a:cubicBezTo>
                  <a:pt x="529415" y="5980147"/>
                  <a:pt x="0" y="4764730"/>
                  <a:pt x="0" y="3430010"/>
                </a:cubicBezTo>
                <a:cubicBezTo>
                  <a:pt x="0" y="2095288"/>
                  <a:pt x="529415" y="872416"/>
                  <a:pt x="1386917" y="0"/>
                </a:cubicBezTo>
                <a:close/>
              </a:path>
            </a:pathLst>
          </a:custGeom>
          <a:blipFill>
            <a:blip r:embed="rId1"/>
            <a:stretch>
              <a:fillRect l="-867" r="-88201"/>
            </a:stretch>
          </a:blipFill>
          <a:ln w="73689" cap="flat">
            <a:noFill/>
            <a:prstDash val="solid"/>
            <a:miter/>
          </a:ln>
        </p:spPr>
        <p:txBody>
          <a:bodyPr rtlCol="0" anchor="ctr"/>
          <a:lstStyle/>
          <a:p>
            <a:endParaRPr lang="zh-CN" altLang="en-US"/>
          </a:p>
        </p:txBody>
      </p:sp>
      <p:sp>
        <p:nvSpPr>
          <p:cNvPr id="16" name="标题 3"/>
          <p:cNvSpPr txBox="1"/>
          <p:nvPr/>
        </p:nvSpPr>
        <p:spPr>
          <a:xfrm>
            <a:off x="191770" y="2009140"/>
            <a:ext cx="5896610" cy="17284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defRPr sz="2400">
                <a:solidFill>
                  <a:srgbClr val="D87830"/>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5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rPr>
              <a:t>大学生创新创业经典案例与分析</a:t>
            </a:r>
            <a:endParaRPr lang="zh-CN" altLang="en-US" sz="5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endParaRPr>
          </a:p>
        </p:txBody>
      </p:sp>
      <p:sp>
        <p:nvSpPr>
          <p:cNvPr id="19" name="矩形 18"/>
          <p:cNvSpPr/>
          <p:nvPr/>
        </p:nvSpPr>
        <p:spPr>
          <a:xfrm>
            <a:off x="1643380" y="4183724"/>
            <a:ext cx="3021775" cy="860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latin typeface="微软雅黑" panose="020B0503020204020204" pitchFamily="34" charset="-122"/>
                <a:ea typeface="微软雅黑" panose="020B0503020204020204" pitchFamily="34" charset="-122"/>
              </a:rPr>
              <a:t>北京出版社</a:t>
            </a:r>
            <a:endParaRPr lang="zh-CN" altLang="en-US" sz="2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latin typeface="微软雅黑" panose="020B0503020204020204" pitchFamily="34" charset="-122"/>
              <a:ea typeface="微软雅黑" panose="020B0503020204020204" pitchFamily="34" charset="-122"/>
            </a:endParaRPr>
          </a:p>
        </p:txBody>
      </p:sp>
      <p:sp>
        <p:nvSpPr>
          <p:cNvPr id="9" name="任意多边形: 形状 8"/>
          <p:cNvSpPr/>
          <p:nvPr/>
        </p:nvSpPr>
        <p:spPr>
          <a:xfrm flipH="1" flipV="1">
            <a:off x="-1" y="4610911"/>
            <a:ext cx="519403" cy="2247089"/>
          </a:xfrm>
          <a:custGeom>
            <a:avLst/>
            <a:gdLst>
              <a:gd name="connsiteX0" fmla="*/ 583227 w 1146628"/>
              <a:gd name="connsiteY0" fmla="*/ 0 h 3735957"/>
              <a:gd name="connsiteX1" fmla="*/ 375789 w 1146628"/>
              <a:gd name="connsiteY1" fmla="*/ 0 h 3735957"/>
              <a:gd name="connsiteX2" fmla="*/ 269208 w 1146628"/>
              <a:gd name="connsiteY2" fmla="*/ 207150 h 3735957"/>
              <a:gd name="connsiteX3" fmla="*/ 0 w 1146628"/>
              <a:gd name="connsiteY3" fmla="*/ 1439061 h 3735957"/>
              <a:gd name="connsiteX4" fmla="*/ 254148 w 1146628"/>
              <a:gd name="connsiteY4" fmla="*/ 2627819 h 3735957"/>
              <a:gd name="connsiteX5" fmla="*/ 81983 w 1146628"/>
              <a:gd name="connsiteY5" fmla="*/ 1644019 h 3735957"/>
              <a:gd name="connsiteX6" fmla="*/ 571385 w 1146628"/>
              <a:gd name="connsiteY6" fmla="*/ 16139 h 3735957"/>
              <a:gd name="connsiteX7" fmla="*/ 1146628 w 1146628"/>
              <a:gd name="connsiteY7" fmla="*/ 0 h 3735957"/>
              <a:gd name="connsiteX8" fmla="*/ 860876 w 1146628"/>
              <a:gd name="connsiteY8" fmla="*/ 0 h 3735957"/>
              <a:gd name="connsiteX9" fmla="*/ 823196 w 1146628"/>
              <a:gd name="connsiteY9" fmla="*/ 50920 h 3735957"/>
              <a:gd name="connsiteX10" fmla="*/ 322613 w 1146628"/>
              <a:gd name="connsiteY10" fmla="*/ 1695570 h 3735957"/>
              <a:gd name="connsiteX11" fmla="*/ 966397 w 1146628"/>
              <a:gd name="connsiteY11" fmla="*/ 3532464 h 3735957"/>
              <a:gd name="connsiteX12" fmla="*/ 1146628 w 1146628"/>
              <a:gd name="connsiteY12" fmla="*/ 3735957 h 373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6628" h="3735957">
                <a:moveTo>
                  <a:pt x="583227" y="0"/>
                </a:moveTo>
                <a:lnTo>
                  <a:pt x="375789" y="0"/>
                </a:lnTo>
                <a:lnTo>
                  <a:pt x="269208" y="207150"/>
                </a:lnTo>
                <a:cubicBezTo>
                  <a:pt x="96074" y="581760"/>
                  <a:pt x="0" y="998401"/>
                  <a:pt x="0" y="1439061"/>
                </a:cubicBezTo>
                <a:cubicBezTo>
                  <a:pt x="0" y="1861276"/>
                  <a:pt x="90182" y="2262994"/>
                  <a:pt x="254148" y="2627819"/>
                </a:cubicBezTo>
                <a:cubicBezTo>
                  <a:pt x="143471" y="2320382"/>
                  <a:pt x="81983" y="1988349"/>
                  <a:pt x="81983" y="1644019"/>
                </a:cubicBezTo>
                <a:cubicBezTo>
                  <a:pt x="81983" y="1041442"/>
                  <a:pt x="261834" y="482675"/>
                  <a:pt x="571385" y="16139"/>
                </a:cubicBezTo>
                <a:close/>
                <a:moveTo>
                  <a:pt x="1146628" y="0"/>
                </a:moveTo>
                <a:lnTo>
                  <a:pt x="860876" y="0"/>
                </a:lnTo>
                <a:lnTo>
                  <a:pt x="823196" y="50920"/>
                </a:lnTo>
                <a:cubicBezTo>
                  <a:pt x="507409" y="517584"/>
                  <a:pt x="322613" y="1087056"/>
                  <a:pt x="322613" y="1695570"/>
                </a:cubicBezTo>
                <a:cubicBezTo>
                  <a:pt x="322613" y="2391014"/>
                  <a:pt x="563979" y="3032067"/>
                  <a:pt x="966397" y="3532464"/>
                </a:cubicBezTo>
                <a:lnTo>
                  <a:pt x="1146628" y="3735957"/>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1+#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1000"/>
                                        <p:tgtEl>
                                          <p:spTgt spid="12"/>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1000"/>
                                        <p:tgtEl>
                                          <p:spTgt spid="13"/>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1000"/>
                                        <p:tgtEl>
                                          <p:spTgt spid="14"/>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1000"/>
                                        <p:tgtEl>
                                          <p:spTgt spid="9"/>
                                        </p:tgtEl>
                                      </p:cBhvr>
                                    </p:animEffect>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6"/>
                                        </p:tgtEl>
                                        <p:attrNameLst>
                                          <p:attrName>ppt_y</p:attrName>
                                        </p:attrNameLst>
                                      </p:cBhvr>
                                      <p:tavLst>
                                        <p:tav tm="0">
                                          <p:val>
                                            <p:strVal val="#ppt_y"/>
                                          </p:val>
                                        </p:tav>
                                        <p:tav tm="100000">
                                          <p:val>
                                            <p:strVal val="#ppt_y"/>
                                          </p:val>
                                        </p:tav>
                                      </p:tavLst>
                                    </p:anim>
                                    <p:anim calcmode="lin" valueType="num">
                                      <p:cBhvr>
                                        <p:cTn id="2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6"/>
                                        </p:tgtEl>
                                      </p:cBhvr>
                                    </p:animEffect>
                                  </p:childTnLst>
                                </p:cTn>
                              </p:par>
                              <p:par>
                                <p:cTn id="28" presetID="41" presetClass="entr" presetSubtype="0" fill="hold" grpId="0" nodeType="withEffect">
                                  <p:stCondLst>
                                    <p:cond delay="0"/>
                                  </p:stCondLst>
                                  <p:iterate type="lt">
                                    <p:tmPct val="10000"/>
                                  </p:iterate>
                                  <p:childTnLst>
                                    <p:set>
                                      <p:cBhvr>
                                        <p:cTn id="29" dur="1" fill="hold">
                                          <p:stCondLst>
                                            <p:cond delay="0"/>
                                          </p:stCondLst>
                                        </p:cTn>
                                        <p:tgtEl>
                                          <p:spTgt spid="19"/>
                                        </p:tgtEl>
                                        <p:attrNameLst>
                                          <p:attrName>style.visibility</p:attrName>
                                        </p:attrNameLst>
                                      </p:cBhvr>
                                      <p:to>
                                        <p:strVal val="visible"/>
                                      </p:to>
                                    </p:set>
                                    <p:anim calcmode="lin" valueType="num">
                                      <p:cBhvr>
                                        <p:cTn id="30" dur="10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1" dur="1000" fill="hold"/>
                                        <p:tgtEl>
                                          <p:spTgt spid="19"/>
                                        </p:tgtEl>
                                        <p:attrNameLst>
                                          <p:attrName>ppt_y</p:attrName>
                                        </p:attrNameLst>
                                      </p:cBhvr>
                                      <p:tavLst>
                                        <p:tav tm="0">
                                          <p:val>
                                            <p:strVal val="#ppt_y"/>
                                          </p:val>
                                        </p:tav>
                                        <p:tav tm="100000">
                                          <p:val>
                                            <p:strVal val="#ppt_y"/>
                                          </p:val>
                                        </p:tav>
                                      </p:tavLst>
                                    </p:anim>
                                    <p:anim calcmode="lin" valueType="num">
                                      <p:cBhvr>
                                        <p:cTn id="32" dur="10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33" dur="10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34" dur="1000" tmFilter="0,0; .5, 1; 1, 1"/>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bldLvl="0" animBg="1"/>
      <p:bldP spid="15" grpId="0" animBg="1"/>
      <p:bldP spid="16" grpId="0"/>
      <p:bldP spid="19" grpId="0"/>
      <p:bldP spid="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2026920" y="3256915"/>
            <a:ext cx="2676525" cy="1568450"/>
          </a:xfrm>
          <a:prstGeom prst="rect">
            <a:avLst/>
          </a:prstGeom>
          <a:noFill/>
          <a:ln w="76200">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2"/>
                </a:solidFill>
                <a:latin typeface="微软雅黑" panose="020B0503020204020204" pitchFamily="34" charset="-122"/>
                <a:ea typeface="微软雅黑" panose="020B0503020204020204" pitchFamily="34" charset="-122"/>
                <a:cs typeface="Calibri" panose="020F0502020204030204"/>
              </a:rPr>
              <a:t>案例分析 </a:t>
            </a:r>
            <a:endParaRPr kumimoji="0" lang="zh-CN" altLang="en-US" sz="4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683" name="koppt-矩形"/>
          <p:cNvSpPr/>
          <p:nvPr/>
        </p:nvSpPr>
        <p:spPr>
          <a:xfrm>
            <a:off x="874395" y="1219200"/>
            <a:ext cx="6015990" cy="441896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 name="文本框 2"/>
          <p:cNvSpPr txBox="1"/>
          <p:nvPr/>
        </p:nvSpPr>
        <p:spPr>
          <a:xfrm>
            <a:off x="874395" y="493395"/>
            <a:ext cx="6667500" cy="445135"/>
          </a:xfrm>
          <a:prstGeom prst="rect">
            <a:avLst/>
          </a:prstGeom>
          <a:noFill/>
        </p:spPr>
        <p:txBody>
          <a:bodyPr wrap="square" rtlCol="0" anchor="t">
            <a:spAutoFit/>
          </a:bodyPr>
          <a:p>
            <a:r>
              <a:rPr lang="zh-CN" altLang="en-US" sz="2300" dirty="0">
                <a:solidFill>
                  <a:srgbClr val="080808"/>
                </a:solidFill>
                <a:latin typeface="微软雅黑" panose="020B0503020204020204" pitchFamily="34" charset="-122"/>
                <a:ea typeface="微软雅黑" panose="020B0503020204020204" pitchFamily="34" charset="-122"/>
              </a:rPr>
              <a:t>1. 名创优品与兼职猫的合作创业创新轨迹（图 3-2）</a:t>
            </a:r>
            <a:endParaRPr lang="zh-CN" altLang="en-US"/>
          </a:p>
        </p:txBody>
      </p:sp>
      <p:pic>
        <p:nvPicPr>
          <p:cNvPr id="4" name="图片 3"/>
          <p:cNvPicPr>
            <a:picLocks noChangeAspect="1"/>
          </p:cNvPicPr>
          <p:nvPr/>
        </p:nvPicPr>
        <p:blipFill>
          <a:blip r:embed="rId1"/>
          <a:stretch>
            <a:fillRect/>
          </a:stretch>
        </p:blipFill>
        <p:spPr>
          <a:xfrm>
            <a:off x="1804670" y="1219200"/>
            <a:ext cx="8582660" cy="50190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683" name="koppt-矩形"/>
          <p:cNvSpPr/>
          <p:nvPr/>
        </p:nvSpPr>
        <p:spPr>
          <a:xfrm>
            <a:off x="889000" y="727075"/>
            <a:ext cx="6015990" cy="441896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 name="文本框 2"/>
          <p:cNvSpPr txBox="1"/>
          <p:nvPr/>
        </p:nvSpPr>
        <p:spPr>
          <a:xfrm>
            <a:off x="889000" y="525780"/>
            <a:ext cx="2540000" cy="445135"/>
          </a:xfrm>
          <a:prstGeom prst="rect">
            <a:avLst/>
          </a:prstGeom>
          <a:noFill/>
        </p:spPr>
        <p:txBody>
          <a:bodyPr wrap="square" rtlCol="0" anchor="t">
            <a:spAutoFit/>
          </a:bodyPr>
          <a:p>
            <a:r>
              <a:rPr lang="zh-CN" altLang="en-US" sz="2300" dirty="0">
                <a:solidFill>
                  <a:srgbClr val="080808"/>
                </a:solidFill>
                <a:latin typeface="微软雅黑" panose="020B0503020204020204" pitchFamily="34" charset="-122"/>
                <a:ea typeface="微软雅黑" panose="020B0503020204020204" pitchFamily="34" charset="-122"/>
              </a:rPr>
              <a:t>2. 案例评析</a:t>
            </a:r>
            <a:endParaRPr lang="zh-CN" altLang="en-US"/>
          </a:p>
        </p:txBody>
      </p:sp>
      <p:sp>
        <p:nvSpPr>
          <p:cNvPr id="4" name="文本框 3"/>
          <p:cNvSpPr txBox="1"/>
          <p:nvPr/>
        </p:nvSpPr>
        <p:spPr>
          <a:xfrm>
            <a:off x="202565" y="1031875"/>
            <a:ext cx="7742555" cy="5077460"/>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名创优品成功实现上市，是在寒冬中杀出重围的一匹黑马。其成功上市，有一股不可忽视的力量是新零售业灵活用工模式的创新发展，兼职猫在其中起到了重要的作用，促使名创优品利用人力成本的优势，实现企业门店快速裂变，达到了降本增效的目的。</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名创优品与兼职猫合作的“灵活用工+新零售”的模式给了企业用工与管理更多的想法可能性，是对于行业在疫情等困境下的创新思考，利用创新方法给灵活用工赋能更多场景，让行业见识到其效果。</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未来，这种创新的灵活用工模式无疑会成为越来越多行业、企业的用工主流，而行业潜在独角兽兼职猫，将继续以敏锐的市场嗅觉和具有前瞻性的布局，通过打造一个涵盖金融、消费、租房等完善的个人事业生活发展一站式信息服务平台，推动各行各业继续发展，用灵活用工的方式为社会创造更高的价值，并成为引领中国劳动力市场前进的一股不可忽视的力量。</a:t>
            </a:r>
            <a:endParaRPr lang="zh-CN" altLang="en-US"/>
          </a:p>
        </p:txBody>
      </p:sp>
      <p:pic>
        <p:nvPicPr>
          <p:cNvPr id="102" name="图片 101"/>
          <p:cNvPicPr/>
          <p:nvPr/>
        </p:nvPicPr>
        <p:blipFill>
          <a:blip r:embed="rId1"/>
          <a:stretch>
            <a:fillRect/>
          </a:stretch>
        </p:blipFill>
        <p:spPr>
          <a:xfrm>
            <a:off x="8009255" y="1188085"/>
            <a:ext cx="3871595" cy="49212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2071107" y="3381984"/>
            <a:ext cx="2621280" cy="829945"/>
          </a:xfrm>
          <a:prstGeom prst="rect">
            <a:avLst/>
          </a:prstGeom>
          <a:noFill/>
          <a:ln w="76200">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2"/>
                </a:solidFill>
                <a:latin typeface="微软雅黑" panose="020B0503020204020204" pitchFamily="34" charset="-122"/>
                <a:ea typeface="微软雅黑" panose="020B0503020204020204" pitchFamily="34" charset="-122"/>
                <a:cs typeface="Calibri" panose="020F0502020204030204"/>
              </a:rPr>
              <a:t>前车之鉴</a:t>
            </a:r>
            <a:endParaRPr kumimoji="0" lang="zh-CN" altLang="en-US" sz="4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29"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3" name="文本框 2"/>
          <p:cNvSpPr txBox="1"/>
          <p:nvPr/>
        </p:nvSpPr>
        <p:spPr>
          <a:xfrm>
            <a:off x="259715" y="482600"/>
            <a:ext cx="8566150" cy="5908040"/>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如果你向一名欧洲人问起诺基亚，那么就会看到他的眼睛里浮现出恍惚的神色，声音里透露出留恋的情绪。在 20 世纪 90 年代末和 21 世纪初，这家拥有 147 年历史的芬兰公司变成了全球“科技之星”：全球最大的手机厂商，同时也是所有人拥有的第一个手机品牌。在某些新兴市场上，“诺基亚”这个词已经成为“手机”的代名词；但是，与“手机”变得同义也正是诺基亚走错的道路。</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诺基亚在移动领域中的光辉日子已经一去不返，对于这一点几乎没人会有所质疑。韩国电子巨头三星现在已经占据了“芬兰巨无霸”原来的“王座”，高高盘踞在全球移动“大树”的顶端；而谷歌（微博）Android 操作系统已经在智能手机平台这个领域中占据了主导地位。据市场研究公司 Canalys 发布的数据显示，早在 2010 年底，Android 就已经超越了诺基亚的遗留智能手机操作系统塞（Symbian）。在 2012 年第三季度中，全球范围内售出的智能手机有四分之三都使用Android 操作系统（来自于市场研究公司 IDC 发布的数据）。在 2013 年 10 月份，IDC 还指出，诺基亚已经跌出了全球五大智能手机厂商的名单——自 IDC 从2004 年开始追踪智能手机厂商以来，这还是这家芬兰公司首次跌出前五。</a:t>
            </a:r>
            <a:endParaRPr lang="zh-CN" altLang="en-US"/>
          </a:p>
        </p:txBody>
      </p:sp>
      <p:pic>
        <p:nvPicPr>
          <p:cNvPr id="103" name="图片 102"/>
          <p:cNvPicPr/>
          <p:nvPr/>
        </p:nvPicPr>
        <p:blipFill>
          <a:blip r:embed="rId1"/>
          <a:stretch>
            <a:fillRect/>
          </a:stretch>
        </p:blipFill>
        <p:spPr>
          <a:xfrm>
            <a:off x="8886825" y="824230"/>
            <a:ext cx="3081655" cy="54279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683" name="koppt-矩形"/>
          <p:cNvSpPr/>
          <p:nvPr/>
        </p:nvSpPr>
        <p:spPr>
          <a:xfrm>
            <a:off x="889000" y="727075"/>
            <a:ext cx="6015990" cy="441896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 name="文本框 2"/>
          <p:cNvSpPr txBox="1"/>
          <p:nvPr/>
        </p:nvSpPr>
        <p:spPr>
          <a:xfrm>
            <a:off x="889000" y="521970"/>
            <a:ext cx="10460990" cy="5492750"/>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即使诺基亚从遗留操作系统塞班转向微软 Windows Phone 操作系统的战略——这家公司在 2011 年 2 月份公布了这项战略——最终在盈利能力和手机销售量等方面取得了相对的成功，但这家公司永远都无法像以前那样拥有支配这个行业的力量。</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现在的诺基亚，只不过是坐在微软“列车”上的一名“过客”而已。无论诺基亚向 Windows Phone 平台添加多少令人喜爱的应用，这个基础平台都是听从雷德蒙德（微软总部）的指令，而不是埃斯波（诺基亚总部）的指令。</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今时今日的诺基亚已经变得非常不同，与 20 世纪初的那家行业巨头相比已经弱小了很多。即使不是力量已经耗尽，起码也肯定是被大幅削弱：规模变小、盈利能力减弱、资产减少、掌控下的资源和现金储备也都有所减少（截至诺基亚的 2012 财年第三季度末为止，这家公司所持有的净现金总额为 36 亿欧元【约合 48 亿美元），低于第二季度的 42 亿欧元（约合 56 亿美元）】。这家公司甚至已经不再拥有自己的公司总部：在 2013 年 1 月早些时候，诺基亚同意出售回租总部大楼，借此筹集了 1.7 亿美元资金。有关诺基亚将成为并购目标的传闻也仍旧在市场上盘绕不去——公司创下历史低点的股价对这种传言形成了帮助——微软甚至是苹果都被认为是潜在的收购方。</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2" name="文本框 1"/>
          <p:cNvSpPr txBox="1"/>
          <p:nvPr/>
        </p:nvSpPr>
        <p:spPr>
          <a:xfrm>
            <a:off x="768350" y="586740"/>
            <a:ext cx="10318750" cy="5077460"/>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自诺基亚在 2010 年任命了首位非芬兰首席执行官史蒂芬·埃洛普（Stephen Elop）以来，裁员就已经成为这家公司司空见惯的事情。这家公司之所以会出现这样的变化，是因为埃洛普正在对公司业务进行“重新调整”，使其能够符合使用微软操作系统的公司新战略，而不是依靠自身力量来开发智能手机平台——这种战略上的转变已经使得从 Qt 到 Meltemi 再到 Maemo/MeeGo 的自主软件开发工作均已停止。但是，埃洛普还必须设法削减成本，原因是公司盈利能力已大幅下降。</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2011 年中，诺基亚的运营亏损达到 10.73 亿欧元，2012 年中运营亏损达到30亿欧元。这种亏损与现金储备的减少形成了对比——而且，很明显诺基亚基于Windows Phone 操作系统的 Lumia 系列智能手机未能激发巨大的消费者兴趣，这家公司终于在互联网大潮中随退潮而去。诺基亚尚未公布新款 Windows Phone 8 手机的销售数字，但到目前为止，基于 Windows Phone 7.X 系统的手机销售表现并不惹眼：在 2012 年第三季度中，诺基亚 Lumia 手机的销售量为 290 万部，第二季度为400 万部，第一季度为 200 多万部（作为对比，据市场研究公司 Gartner 发布的数据显示，第三季度全球智能手机销售量为 1.692 亿部）。</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809625" y="884555"/>
            <a:ext cx="5664200" cy="4246245"/>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把时钟拨回到 2008 年，当时的诺基亚拥有自己的智能手机硬件和软件，还拥有盈利能力极高的业务 [在 2007 年，这家公司的运营利润为 79.85 亿欧元（约合106 亿美元）]；而到了 2013 年，这家公司既无法实现盈利，同时也无法控制自己的命运，其智能手机业务的未来发展要视微软的命运而定。在 Android 和 iOS 操作系统占据主导地位的市场上，甚至就连像微软这样在通常情况下非常乐观的公司也只能说自己会尝试成为“第三个生态系统”。简而言之，诺基亚曾拥有一切，但现在这一切都已经一去不返。</a:t>
            </a:r>
            <a:endParaRPr lang="zh-CN" altLang="en-US"/>
          </a:p>
        </p:txBody>
      </p:sp>
      <p:pic>
        <p:nvPicPr>
          <p:cNvPr id="104" name="图片 103"/>
          <p:cNvPicPr/>
          <p:nvPr/>
        </p:nvPicPr>
        <p:blipFill>
          <a:blip r:embed="rId1"/>
          <a:stretch>
            <a:fillRect/>
          </a:stretch>
        </p:blipFill>
        <p:spPr>
          <a:xfrm>
            <a:off x="7066280" y="884555"/>
            <a:ext cx="4572000" cy="54025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815840" y="704215"/>
            <a:ext cx="6706870" cy="5631180"/>
          </a:xfrm>
          <a:prstGeom prst="rect">
            <a:avLst/>
          </a:prstGeom>
          <a:noFill/>
        </p:spPr>
        <p:txBody>
          <a:bodyPr wrap="square" rtlCol="0" anchor="t">
            <a:spAutoFit/>
          </a:bodyPr>
          <a:p>
            <a:pPr indent="406400" fontAlgn="auto">
              <a:lnSpc>
                <a:spcPct val="150000"/>
              </a:lnSpc>
              <a:extLst>
                <a:ext uri="{35155182-B16C-46BC-9424-99874614C6A1}">
                  <wpsdc:indentchars xmlns:wpsdc="http://www.wps.cn/officeDocument/2017/drawingmlCustomData" val="200" checksum="1740828767"/>
                </a:ext>
              </a:extLst>
            </a:pPr>
            <a:r>
              <a:rPr lang="zh-CN" altLang="en-US" sz="1600" b="1" dirty="0">
                <a:solidFill>
                  <a:schemeClr val="tx2">
                    <a:lumMod val="50000"/>
                  </a:schemeClr>
                </a:solidFill>
                <a:latin typeface="微软雅黑" panose="020B0503020204020204" pitchFamily="34" charset="-122"/>
                <a:ea typeface="微软雅黑" panose="020B0503020204020204" pitchFamily="34" charset="-122"/>
              </a:rPr>
              <a:t>失败原因</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indent="406400" fontAlgn="auto">
              <a:lnSpc>
                <a:spcPct val="150000"/>
              </a:lnSpc>
              <a:extLst>
                <a:ext uri="{35155182-B16C-46BC-9424-99874614C6A1}">
                  <wpsdc:indentchars xmlns:wpsdc="http://www.wps.cn/officeDocument/2017/drawingmlCustomData" val="200" checksum="1740828767"/>
                </a:ext>
              </a:extLst>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诺基亚的没落有着复杂的原因。</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indent="406400" fontAlgn="auto">
              <a:lnSpc>
                <a:spcPct val="150000"/>
              </a:lnSpc>
              <a:extLst>
                <a:ext uri="{35155182-B16C-46BC-9424-99874614C6A1}">
                  <wpsdc:indentchars xmlns:wpsdc="http://www.wps.cn/officeDocument/2017/drawingmlCustomData" val="200" checksum="1740828767"/>
                </a:ext>
              </a:extLst>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虽然诺基亚曾经取得过庞大的成功，然而在此之后它没有制定一项宏伟的、关于未来的计划，致使其无法采取坚决的行动来修复公司所发现的战略性漏洞。诺基亚把重点放在对现有产品进行增值性的更新上，而不是咄咄逼人地推进一种具有破坏性的创新活动。</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indent="406400" fontAlgn="auto">
              <a:lnSpc>
                <a:spcPct val="150000"/>
              </a:lnSpc>
              <a:extLst>
                <a:ext uri="{35155182-B16C-46BC-9424-99874614C6A1}">
                  <wpsdc:indentchars xmlns:wpsdc="http://www.wps.cn/officeDocument/2017/drawingmlCustomData" val="200" checksum="1740828767"/>
                </a:ext>
              </a:extLst>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诺基亚曾经拥有推出新东西的历史，这家公司在 1865 年初创时是一家造纸厂，但并未一直坚持生产纸浆，而是转向生产消防胶靴、轮胎和电缆以及其他各种产品，随后才转向了电子行业，最终进入手机领域。即使是在移动领域中，诺基亚也不乏新的想法。这家公司是许多关键性的移动概念的先驱者，这些概念时至今日绝对都已经成为主流——从照相功能手机和音乐手机到应用平板电脑等都是如此。但是，虽然从某种意义上来说，诺基亚对于未来的展望是正确的，但这家公司仍旧深深地陷入在过去中而不能自拔，始终把持着“手机为先”的心态，这意味着它未能认识到自己所创造之概念的真正潜力，更未能将这种潜力变成现实。</a:t>
            </a:r>
            <a:endParaRPr lang="zh-CN" altLang="en-US"/>
          </a:p>
        </p:txBody>
      </p:sp>
      <p:pic>
        <p:nvPicPr>
          <p:cNvPr id="105" name="图片 104"/>
          <p:cNvPicPr/>
          <p:nvPr/>
        </p:nvPicPr>
        <p:blipFill>
          <a:blip r:embed="rId1"/>
          <a:stretch>
            <a:fillRect/>
          </a:stretch>
        </p:blipFill>
        <p:spPr>
          <a:xfrm>
            <a:off x="365125" y="981075"/>
            <a:ext cx="4111625" cy="52120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26745" y="768985"/>
            <a:ext cx="7312660" cy="5077460"/>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再深入挖掘一些的话就会发现，诺基亚智能手机操作系统战略的问题显然更多地与软件有关。从根本上来说，这家公司自己没有真正得到过软件，因此，诺基亚就无法理解应用以及围绕应用来构建一个生态系统的重要性。</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消费者被智能手机所吸引，是因为这些手机有能力变成通信工具以外的东西，因此应用的缺少就阻碍了诺基亚手机的采用度。</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到最后，当诺基亚终于认识到自己需要对业务做出天翻地覆的改变时，这家公司又选择了 Windows Phone 而非 Android。这种有缺陷的战略意味着，无论诺基亚的执行有多好，Windows Phone 都无法让这家公司的业务实现复苏，原因是智能手机市场主导地位之争已经成为 Android OEM（原始设备制造商）内部的事情，诺基亚甚至都已被排挤出这一行列。</a:t>
            </a:r>
            <a:endParaRPr lang="zh-CN" altLang="en-US"/>
          </a:p>
        </p:txBody>
      </p:sp>
      <p:pic>
        <p:nvPicPr>
          <p:cNvPr id="106" name="图片 105"/>
          <p:cNvPicPr/>
          <p:nvPr/>
        </p:nvPicPr>
        <p:blipFill>
          <a:blip r:embed="rId1"/>
          <a:stretch>
            <a:fillRect/>
          </a:stretch>
        </p:blipFill>
        <p:spPr>
          <a:xfrm>
            <a:off x="8295640" y="881380"/>
            <a:ext cx="3561715" cy="485330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任意多边形: 形状 18"/>
          <p:cNvSpPr/>
          <p:nvPr/>
        </p:nvSpPr>
        <p:spPr>
          <a:xfrm>
            <a:off x="646278" y="3500"/>
            <a:ext cx="5278432" cy="6858000"/>
          </a:xfrm>
          <a:custGeom>
            <a:avLst/>
            <a:gdLst>
              <a:gd name="connsiteX0" fmla="*/ 0 w 5278432"/>
              <a:gd name="connsiteY0" fmla="*/ 0 h 6858000"/>
              <a:gd name="connsiteX1" fmla="*/ 5278432 w 5278432"/>
              <a:gd name="connsiteY1" fmla="*/ 0 h 6858000"/>
              <a:gd name="connsiteX2" fmla="*/ 5135000 w 5278432"/>
              <a:gd name="connsiteY2" fmla="*/ 269519 h 6858000"/>
              <a:gd name="connsiteX3" fmla="*/ 4369079 w 5278432"/>
              <a:gd name="connsiteY3" fmla="*/ 3510279 h 6858000"/>
              <a:gd name="connsiteX4" fmla="*/ 5135000 w 5278432"/>
              <a:gd name="connsiteY4" fmla="*/ 6751039 h 6858000"/>
              <a:gd name="connsiteX5" fmla="*/ 5191923 w 5278432"/>
              <a:gd name="connsiteY5" fmla="*/ 6858000 h 6858000"/>
              <a:gd name="connsiteX6" fmla="*/ 0 w 52784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8432" h="6858000">
                <a:moveTo>
                  <a:pt x="0" y="0"/>
                </a:moveTo>
                <a:lnTo>
                  <a:pt x="5278432" y="0"/>
                </a:lnTo>
                <a:lnTo>
                  <a:pt x="5135000" y="269519"/>
                </a:lnTo>
                <a:cubicBezTo>
                  <a:pt x="4644151" y="1249898"/>
                  <a:pt x="4369079" y="2349173"/>
                  <a:pt x="4369079" y="3510279"/>
                </a:cubicBezTo>
                <a:cubicBezTo>
                  <a:pt x="4369079" y="4671385"/>
                  <a:pt x="4644151" y="5770660"/>
                  <a:pt x="5135000" y="6751039"/>
                </a:cubicBezTo>
                <a:lnTo>
                  <a:pt x="5191923" y="6858000"/>
                </a:lnTo>
                <a:lnTo>
                  <a:pt x="0" y="6858000"/>
                </a:lnTo>
                <a:close/>
              </a:path>
            </a:pathLst>
          </a:custGeom>
          <a:solidFill>
            <a:srgbClr val="FF3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p:cNvSpPr/>
          <p:nvPr/>
        </p:nvSpPr>
        <p:spPr>
          <a:xfrm>
            <a:off x="304042" y="0"/>
            <a:ext cx="5278432" cy="6858000"/>
          </a:xfrm>
          <a:custGeom>
            <a:avLst/>
            <a:gdLst>
              <a:gd name="connsiteX0" fmla="*/ 0 w 5278432"/>
              <a:gd name="connsiteY0" fmla="*/ 0 h 6858000"/>
              <a:gd name="connsiteX1" fmla="*/ 5278432 w 5278432"/>
              <a:gd name="connsiteY1" fmla="*/ 0 h 6858000"/>
              <a:gd name="connsiteX2" fmla="*/ 5135000 w 5278432"/>
              <a:gd name="connsiteY2" fmla="*/ 269519 h 6858000"/>
              <a:gd name="connsiteX3" fmla="*/ 4369079 w 5278432"/>
              <a:gd name="connsiteY3" fmla="*/ 3510279 h 6858000"/>
              <a:gd name="connsiteX4" fmla="*/ 5135000 w 5278432"/>
              <a:gd name="connsiteY4" fmla="*/ 6751039 h 6858000"/>
              <a:gd name="connsiteX5" fmla="*/ 5191923 w 5278432"/>
              <a:gd name="connsiteY5" fmla="*/ 6858000 h 6858000"/>
              <a:gd name="connsiteX6" fmla="*/ 0 w 52784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8432" h="6858000">
                <a:moveTo>
                  <a:pt x="0" y="0"/>
                </a:moveTo>
                <a:lnTo>
                  <a:pt x="5278432" y="0"/>
                </a:lnTo>
                <a:lnTo>
                  <a:pt x="5135000" y="269519"/>
                </a:lnTo>
                <a:cubicBezTo>
                  <a:pt x="4644151" y="1249898"/>
                  <a:pt x="4369079" y="2349173"/>
                  <a:pt x="4369079" y="3510279"/>
                </a:cubicBezTo>
                <a:cubicBezTo>
                  <a:pt x="4369079" y="4671385"/>
                  <a:pt x="4644151" y="5770660"/>
                  <a:pt x="5135000" y="6751039"/>
                </a:cubicBezTo>
                <a:lnTo>
                  <a:pt x="519192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p:cNvSpPr/>
          <p:nvPr/>
        </p:nvSpPr>
        <p:spPr>
          <a:xfrm>
            <a:off x="0" y="0"/>
            <a:ext cx="5278432" cy="6858000"/>
          </a:xfrm>
          <a:custGeom>
            <a:avLst/>
            <a:gdLst>
              <a:gd name="connsiteX0" fmla="*/ 0 w 5278432"/>
              <a:gd name="connsiteY0" fmla="*/ 0 h 6858000"/>
              <a:gd name="connsiteX1" fmla="*/ 5278432 w 5278432"/>
              <a:gd name="connsiteY1" fmla="*/ 0 h 6858000"/>
              <a:gd name="connsiteX2" fmla="*/ 5135000 w 5278432"/>
              <a:gd name="connsiteY2" fmla="*/ 269519 h 6858000"/>
              <a:gd name="connsiteX3" fmla="*/ 4369079 w 5278432"/>
              <a:gd name="connsiteY3" fmla="*/ 3510279 h 6858000"/>
              <a:gd name="connsiteX4" fmla="*/ 5135000 w 5278432"/>
              <a:gd name="connsiteY4" fmla="*/ 6751039 h 6858000"/>
              <a:gd name="connsiteX5" fmla="*/ 5191923 w 5278432"/>
              <a:gd name="connsiteY5" fmla="*/ 6858000 h 6858000"/>
              <a:gd name="connsiteX6" fmla="*/ 0 w 52784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8432" h="6858000">
                <a:moveTo>
                  <a:pt x="0" y="0"/>
                </a:moveTo>
                <a:lnTo>
                  <a:pt x="5278432" y="0"/>
                </a:lnTo>
                <a:lnTo>
                  <a:pt x="5135000" y="269519"/>
                </a:lnTo>
                <a:cubicBezTo>
                  <a:pt x="4644151" y="1249898"/>
                  <a:pt x="4369079" y="2349173"/>
                  <a:pt x="4369079" y="3510279"/>
                </a:cubicBezTo>
                <a:cubicBezTo>
                  <a:pt x="4369079" y="4671385"/>
                  <a:pt x="4644151" y="5770660"/>
                  <a:pt x="5135000" y="6751039"/>
                </a:cubicBezTo>
                <a:lnTo>
                  <a:pt x="5191923" y="6858000"/>
                </a:lnTo>
                <a:lnTo>
                  <a:pt x="0" y="6858000"/>
                </a:lnTo>
                <a:close/>
              </a:path>
            </a:pathLst>
          </a:custGeom>
          <a:blipFill dpi="0" rotWithShape="1">
            <a:blip r:embed="rId1">
              <a:extLst>
                <a:ext uri="{BEBA8EAE-BF5A-486C-A8C5-ECC9F3942E4B}">
                  <a14:imgProps xmlns:a14="http://schemas.microsoft.com/office/drawing/2010/main">
                    <a14:imgLayer r:embed="rId2">
                      <a14:imgEffect>
                        <a14:brightnessContrast bright="6000"/>
                      </a14:imgEffect>
                    </a14:imgLayer>
                  </a14:imgProps>
                </a:ext>
              </a:extLst>
            </a:blip>
            <a:srcRect/>
            <a:stretch>
              <a:fillRect l="-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278120" y="2304415"/>
            <a:ext cx="6431280" cy="768350"/>
          </a:xfrm>
          <a:prstGeom prst="rect">
            <a:avLst/>
          </a:prstGeom>
          <a:noFill/>
        </p:spPr>
        <p:txBody>
          <a:bodyPr wrap="square" rtlCol="0">
            <a:spAutoFit/>
          </a:bodyPr>
          <a:p>
            <a:r>
              <a:rPr lang="zh-CN" altLang="en-US" sz="4400" b="1">
                <a:latin typeface="微软雅黑" panose="020B0503020204020204" pitchFamily="34" charset="-122"/>
                <a:ea typeface="微软雅黑" panose="020B0503020204020204" pitchFamily="34" charset="-122"/>
              </a:rPr>
              <a:t>第三章　创新方法</a:t>
            </a:r>
            <a:endParaRPr lang="zh-CN" altLang="en-US" sz="4400" b="1">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069840" y="1276350"/>
            <a:ext cx="6657975" cy="3830955"/>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b="1"/>
              <a:t>创业建议</a:t>
            </a:r>
            <a:endParaRPr lang="zh-CN" altLang="en-US" b="1"/>
          </a:p>
          <a:p>
            <a:pPr indent="457200" fontAlgn="auto">
              <a:lnSpc>
                <a:spcPct val="150000"/>
              </a:lnSpc>
              <a:extLst>
                <a:ext uri="{35155182-B16C-46BC-9424-99874614C6A1}">
                  <wpsdc:indentchars xmlns:wpsdc="http://www.wps.cn/officeDocument/2017/drawingmlCustomData" val="200" checksum="59296752"/>
                </a:ext>
              </a:extLst>
            </a:pPr>
            <a:r>
              <a:rPr lang="zh-CN" altLang="en-US"/>
              <a:t>苹果公司 CEO 蒂姆·库克谈及诺基亚时说：不创新必然带来消亡。诺基亚就是一个不创新而枯萎的案例，尽管它曾经在全球市场份额中占有重要地位。这可能正是诺基亚对所有企业敲响的警钟，也是我们创新创业过程中不可忽视的问题。</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除此之外，诺基亚的案例也说明哪怕成为第一个创新的人，也未必能成为成功的那个人，除了有创新的想法，还要在实践中运用创新方法贯彻实施，从而将其变为现实，这是我们在创新创业过程中获得成功的重要方面。</a:t>
            </a:r>
            <a:endParaRPr lang="zh-CN" altLang="en-US"/>
          </a:p>
        </p:txBody>
      </p:sp>
      <p:pic>
        <p:nvPicPr>
          <p:cNvPr id="107" name="图片 106"/>
          <p:cNvPicPr/>
          <p:nvPr/>
        </p:nvPicPr>
        <p:blipFill>
          <a:blip r:embed="rId1"/>
          <a:stretch>
            <a:fillRect/>
          </a:stretch>
        </p:blipFill>
        <p:spPr>
          <a:xfrm>
            <a:off x="850900" y="1049655"/>
            <a:ext cx="3896360" cy="475869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2080632" y="3381984"/>
            <a:ext cx="2621280" cy="829945"/>
          </a:xfrm>
          <a:prstGeom prst="rect">
            <a:avLst/>
          </a:prstGeom>
          <a:noFill/>
          <a:ln w="76200">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2"/>
                </a:solidFill>
                <a:latin typeface="微软雅黑" panose="020B0503020204020204" pitchFamily="34" charset="-122"/>
                <a:ea typeface="微软雅黑" panose="020B0503020204020204" pitchFamily="34" charset="-122"/>
                <a:cs typeface="Calibri" panose="020F0502020204030204"/>
              </a:rPr>
              <a:t>重点提示</a:t>
            </a:r>
            <a:endParaRPr kumimoji="0" lang="zh-CN" altLang="en-US" sz="4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29"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683" name="koppt-矩形"/>
          <p:cNvSpPr/>
          <p:nvPr/>
        </p:nvSpPr>
        <p:spPr>
          <a:xfrm>
            <a:off x="889000" y="727075"/>
            <a:ext cx="6015990" cy="441896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2" name="文本框 1"/>
          <p:cNvSpPr txBox="1"/>
          <p:nvPr/>
        </p:nvSpPr>
        <p:spPr>
          <a:xfrm>
            <a:off x="461645" y="266700"/>
            <a:ext cx="7565390" cy="6323965"/>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effectLst>
                  <a:outerShdw blurRad="38100" dist="19050" dir="2700000" algn="tl" rotWithShape="0">
                    <a:schemeClr val="dk1">
                      <a:alpha val="40000"/>
                    </a:schemeClr>
                  </a:outerShdw>
                </a:effectLst>
              </a:rPr>
              <a:t>一、头脑风暴法</a:t>
            </a:r>
            <a:endParaRPr lang="zh-CN" altLang="en-US">
              <a:effectLst>
                <a:outerShdw blurRad="38100" dist="19050" dir="2700000" algn="tl" rotWithShape="0">
                  <a:schemeClr val="dk1">
                    <a:alpha val="40000"/>
                  </a:schemeClr>
                </a:outerShdw>
              </a:effectLst>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t>头脑风暴法（Brain Storming，BS 法）又称智力激励法或自由思考法（畅谈法、畅谈会、集思法）。头脑风暴法出自“头脑风暴”一词。所谓头脑风暴，最早是精神病理学上的用语，指精神病患者的精神错乱状态。而现在则成为无限制的自由联想和讨论的代名词，其目的在于产生新观念或激发创新设想。</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头脑风暴法是由美国创造学家亚历克斯·奥斯本于 1939 年首次提出、1953 年正式发表的一种激发性思维的方法。此法经各国创造学研究者的实践和发展，至今已经形成了一个发明技法群，如奥斯本智力激励法、默写式智力激励法、卡片式智力激励法等等。在群体决策中，由于群体成员心理相互作用影响，易屈于权威或大多数人的意见，形成所谓的“群体思维”。群体思维削弱了群体的批判精神和创造力，损害了决策的质量。为了保证群体决策的创造性，提高决策质量，在管理上发展了一系列改善群体决策的方法，头脑风暴法是较为典型的一个。</a:t>
            </a:r>
            <a:endParaRPr lang="zh-CN" altLang="en-US"/>
          </a:p>
          <a:p>
            <a:pPr indent="720090" fontAlgn="auto">
              <a:lnSpc>
                <a:spcPct val="150000"/>
              </a:lnSpc>
            </a:pPr>
            <a:endParaRPr lang="zh-CN" altLang="en-US"/>
          </a:p>
        </p:txBody>
      </p:sp>
      <p:pic>
        <p:nvPicPr>
          <p:cNvPr id="101" name="图片 100"/>
          <p:cNvPicPr/>
          <p:nvPr/>
        </p:nvPicPr>
        <p:blipFill>
          <a:blip r:embed="rId1"/>
          <a:stretch>
            <a:fillRect/>
          </a:stretch>
        </p:blipFill>
        <p:spPr>
          <a:xfrm>
            <a:off x="8497570" y="1051560"/>
            <a:ext cx="3316605" cy="456819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4294967295"/>
          </p:nvPr>
        </p:nvSpPr>
        <p:spPr>
          <a:xfrm>
            <a:off x="0" y="1122680"/>
            <a:ext cx="9144000" cy="2387600"/>
          </a:xfrm>
        </p:spPr>
        <p:txBody>
          <a:bodyPr/>
          <a:p>
            <a:r>
              <a:rPr lang="en-US" altLang="zh-CN"/>
              <a:t> </a:t>
            </a:r>
            <a:endParaRPr lang="en-US" altLang="zh-CN"/>
          </a:p>
        </p:txBody>
      </p:sp>
      <p:sp>
        <p:nvSpPr>
          <p:cNvPr id="93" name="文本框 92"/>
          <p:cNvSpPr txBox="1"/>
          <p:nvPr>
            <p:custDataLst>
              <p:tags r:id="rId1"/>
            </p:custDataLst>
          </p:nvPr>
        </p:nvSpPr>
        <p:spPr>
          <a:xfrm>
            <a:off x="623510" y="269682"/>
            <a:ext cx="10944920" cy="699807"/>
          </a:xfrm>
          <a:prstGeom prst="rect">
            <a:avLst/>
          </a:prstGeom>
          <a:blipFill dpi="0" rotWithShape="1">
            <a:blip r:embed="rId2">
              <a:alphaModFix amt="0"/>
            </a:blip>
            <a:srcRect/>
            <a:tile tx="0" ty="0" sx="100000" sy="100000" flip="none" algn="tl"/>
          </a:blipFill>
        </p:spPr>
        <p:txBody>
          <a:bodyPr wrap="square" rtlCol="0">
            <a:normAutofit fontScale="70000"/>
          </a:bodyPr>
          <a:lstStyle>
            <a:defPPr>
              <a:defRPr lang="zh-CN"/>
            </a:defPPr>
            <a:lvl1pPr>
              <a:lnSpc>
                <a:spcPct val="120000"/>
              </a:lnSpc>
              <a:defRPr sz="3600" b="1" spc="300">
                <a:solidFill>
                  <a:sysClr val="windowText" lastClr="000000">
                    <a:lumMod val="85000"/>
                    <a:lumOff val="15000"/>
                  </a:sysClr>
                </a:solidFill>
                <a:latin typeface="Arial" panose="020B0604020202020204" pitchFamily="34" charset="0"/>
                <a:ea typeface="微软雅黑" panose="020B0503020204020204" pitchFamily="34" charset="-122"/>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indent="0" fontAlgn="auto">
              <a:lnSpc>
                <a:spcPct val="150000"/>
              </a:lnSpc>
            </a:pPr>
            <a:r>
              <a:rPr lang="zh-CN" altLang="en-US">
                <a:solidFill>
                  <a:schemeClr val="tx1"/>
                </a:solidFill>
                <a:effectLst>
                  <a:outerShdw blurRad="38100" dist="19050" dir="2700000" algn="tl" rotWithShape="0">
                    <a:schemeClr val="dk1">
                      <a:alpha val="40000"/>
                    </a:schemeClr>
                  </a:outerShdw>
                </a:effectLst>
                <a:sym typeface="+mn-ea"/>
              </a:rPr>
              <a:t>（一）头脑风暴法的激发机理</a:t>
            </a:r>
            <a:endParaRPr lang="zh-CN" altLang="en-US">
              <a:sym typeface="Arial" panose="020B0604020202020204" pitchFamily="34" charset="0"/>
            </a:endParaRPr>
          </a:p>
        </p:txBody>
      </p:sp>
      <p:sp>
        <p:nvSpPr>
          <p:cNvPr id="114" name="矩形: 圆角 32"/>
          <p:cNvSpPr/>
          <p:nvPr>
            <p:custDataLst>
              <p:tags r:id="rId3"/>
            </p:custDataLst>
          </p:nvPr>
        </p:nvSpPr>
        <p:spPr>
          <a:xfrm>
            <a:off x="5840206" y="1395108"/>
            <a:ext cx="552450" cy="191782"/>
          </a:xfrm>
          <a:prstGeom prst="roundRect">
            <a:avLst>
              <a:gd name="adj" fmla="val 50000"/>
            </a:avLst>
          </a:prstGeom>
          <a:solidFill>
            <a:srgbClr val="1D6DC2">
              <a:lumMod val="60000"/>
              <a:lumOff val="40000"/>
            </a:srgb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5" name="矩形: 圆角 11"/>
          <p:cNvSpPr/>
          <p:nvPr>
            <p:custDataLst>
              <p:tags r:id="rId4"/>
            </p:custDataLst>
          </p:nvPr>
        </p:nvSpPr>
        <p:spPr>
          <a:xfrm>
            <a:off x="5840206" y="5188942"/>
            <a:ext cx="552450" cy="191782"/>
          </a:xfrm>
          <a:prstGeom prst="roundRect">
            <a:avLst>
              <a:gd name="adj" fmla="val 50000"/>
            </a:avLst>
          </a:prstGeom>
          <a:solidFill>
            <a:srgbClr val="1D6DC2">
              <a:lumMod val="60000"/>
              <a:lumOff val="40000"/>
            </a:srgb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6" name="Freeform 7"/>
          <p:cNvSpPr>
            <a:spLocks noEditPoints="1"/>
          </p:cNvSpPr>
          <p:nvPr>
            <p:custDataLst>
              <p:tags r:id="rId5"/>
            </p:custDataLst>
          </p:nvPr>
        </p:nvSpPr>
        <p:spPr bwMode="auto">
          <a:xfrm>
            <a:off x="5005595" y="1369033"/>
            <a:ext cx="2180811" cy="4119935"/>
          </a:xfrm>
          <a:custGeom>
            <a:avLst/>
            <a:gdLst>
              <a:gd name="T0" fmla="*/ 464 w 464"/>
              <a:gd name="T1" fmla="*/ 74 h 876"/>
              <a:gd name="T2" fmla="*/ 390 w 464"/>
              <a:gd name="T3" fmla="*/ 0 h 876"/>
              <a:gd name="T4" fmla="*/ 74 w 464"/>
              <a:gd name="T5" fmla="*/ 0 h 876"/>
              <a:gd name="T6" fmla="*/ 0 w 464"/>
              <a:gd name="T7" fmla="*/ 74 h 876"/>
              <a:gd name="T8" fmla="*/ 0 w 464"/>
              <a:gd name="T9" fmla="*/ 802 h 876"/>
              <a:gd name="T10" fmla="*/ 74 w 464"/>
              <a:gd name="T11" fmla="*/ 876 h 876"/>
              <a:gd name="T12" fmla="*/ 390 w 464"/>
              <a:gd name="T13" fmla="*/ 876 h 876"/>
              <a:gd name="T14" fmla="*/ 464 w 464"/>
              <a:gd name="T15" fmla="*/ 802 h 876"/>
              <a:gd name="T16" fmla="*/ 464 w 464"/>
              <a:gd name="T17" fmla="*/ 74 h 876"/>
              <a:gd name="T18" fmla="*/ 193 w 464"/>
              <a:gd name="T19" fmla="*/ 20 h 876"/>
              <a:gd name="T20" fmla="*/ 276 w 464"/>
              <a:gd name="T21" fmla="*/ 20 h 876"/>
              <a:gd name="T22" fmla="*/ 282 w 464"/>
              <a:gd name="T23" fmla="*/ 26 h 876"/>
              <a:gd name="T24" fmla="*/ 276 w 464"/>
              <a:gd name="T25" fmla="*/ 32 h 876"/>
              <a:gd name="T26" fmla="*/ 193 w 464"/>
              <a:gd name="T27" fmla="*/ 32 h 876"/>
              <a:gd name="T28" fmla="*/ 188 w 464"/>
              <a:gd name="T29" fmla="*/ 26 h 876"/>
              <a:gd name="T30" fmla="*/ 193 w 464"/>
              <a:gd name="T31" fmla="*/ 20 h 876"/>
              <a:gd name="T32" fmla="*/ 267 w 464"/>
              <a:gd name="T33" fmla="*/ 848 h 876"/>
              <a:gd name="T34" fmla="*/ 201 w 464"/>
              <a:gd name="T35" fmla="*/ 848 h 876"/>
              <a:gd name="T36" fmla="*/ 184 w 464"/>
              <a:gd name="T37" fmla="*/ 832 h 876"/>
              <a:gd name="T38" fmla="*/ 201 w 464"/>
              <a:gd name="T39" fmla="*/ 816 h 876"/>
              <a:gd name="T40" fmla="*/ 267 w 464"/>
              <a:gd name="T41" fmla="*/ 816 h 876"/>
              <a:gd name="T42" fmla="*/ 285 w 464"/>
              <a:gd name="T43" fmla="*/ 832 h 876"/>
              <a:gd name="T44" fmla="*/ 267 w 464"/>
              <a:gd name="T45" fmla="*/ 848 h 876"/>
              <a:gd name="T46" fmla="*/ 440 w 464"/>
              <a:gd name="T47" fmla="*/ 800 h 876"/>
              <a:gd name="T48" fmla="*/ 28 w 464"/>
              <a:gd name="T49" fmla="*/ 800 h 876"/>
              <a:gd name="T50" fmla="*/ 28 w 464"/>
              <a:gd name="T51" fmla="*/ 76 h 876"/>
              <a:gd name="T52" fmla="*/ 440 w 464"/>
              <a:gd name="T53" fmla="*/ 76 h 876"/>
              <a:gd name="T54" fmla="*/ 440 w 464"/>
              <a:gd name="T55" fmla="*/ 800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64" h="876">
                <a:moveTo>
                  <a:pt x="464" y="74"/>
                </a:moveTo>
                <a:cubicBezTo>
                  <a:pt x="464" y="33"/>
                  <a:pt x="431" y="0"/>
                  <a:pt x="390" y="0"/>
                </a:cubicBezTo>
                <a:cubicBezTo>
                  <a:pt x="74" y="0"/>
                  <a:pt x="74" y="0"/>
                  <a:pt x="74" y="0"/>
                </a:cubicBezTo>
                <a:cubicBezTo>
                  <a:pt x="33" y="0"/>
                  <a:pt x="0" y="33"/>
                  <a:pt x="0" y="74"/>
                </a:cubicBezTo>
                <a:cubicBezTo>
                  <a:pt x="0" y="802"/>
                  <a:pt x="0" y="802"/>
                  <a:pt x="0" y="802"/>
                </a:cubicBezTo>
                <a:cubicBezTo>
                  <a:pt x="0" y="843"/>
                  <a:pt x="33" y="876"/>
                  <a:pt x="74" y="876"/>
                </a:cubicBezTo>
                <a:cubicBezTo>
                  <a:pt x="390" y="876"/>
                  <a:pt x="390" y="876"/>
                  <a:pt x="390" y="876"/>
                </a:cubicBezTo>
                <a:cubicBezTo>
                  <a:pt x="431" y="876"/>
                  <a:pt x="464" y="843"/>
                  <a:pt x="464" y="802"/>
                </a:cubicBezTo>
                <a:lnTo>
                  <a:pt x="464" y="74"/>
                </a:lnTo>
                <a:close/>
                <a:moveTo>
                  <a:pt x="193" y="20"/>
                </a:moveTo>
                <a:cubicBezTo>
                  <a:pt x="276" y="20"/>
                  <a:pt x="276" y="20"/>
                  <a:pt x="276" y="20"/>
                </a:cubicBezTo>
                <a:cubicBezTo>
                  <a:pt x="279" y="20"/>
                  <a:pt x="282" y="23"/>
                  <a:pt x="282" y="26"/>
                </a:cubicBezTo>
                <a:cubicBezTo>
                  <a:pt x="282" y="29"/>
                  <a:pt x="279" y="32"/>
                  <a:pt x="276" y="32"/>
                </a:cubicBezTo>
                <a:cubicBezTo>
                  <a:pt x="193" y="32"/>
                  <a:pt x="193" y="32"/>
                  <a:pt x="193" y="32"/>
                </a:cubicBezTo>
                <a:cubicBezTo>
                  <a:pt x="190" y="32"/>
                  <a:pt x="188" y="29"/>
                  <a:pt x="188" y="26"/>
                </a:cubicBezTo>
                <a:cubicBezTo>
                  <a:pt x="188" y="23"/>
                  <a:pt x="190" y="20"/>
                  <a:pt x="193" y="20"/>
                </a:cubicBezTo>
                <a:close/>
                <a:moveTo>
                  <a:pt x="267" y="848"/>
                </a:moveTo>
                <a:cubicBezTo>
                  <a:pt x="201" y="848"/>
                  <a:pt x="201" y="848"/>
                  <a:pt x="201" y="848"/>
                </a:cubicBezTo>
                <a:cubicBezTo>
                  <a:pt x="191" y="848"/>
                  <a:pt x="184" y="842"/>
                  <a:pt x="184" y="832"/>
                </a:cubicBezTo>
                <a:cubicBezTo>
                  <a:pt x="184" y="822"/>
                  <a:pt x="191" y="816"/>
                  <a:pt x="201" y="816"/>
                </a:cubicBezTo>
                <a:cubicBezTo>
                  <a:pt x="267" y="816"/>
                  <a:pt x="267" y="816"/>
                  <a:pt x="267" y="816"/>
                </a:cubicBezTo>
                <a:cubicBezTo>
                  <a:pt x="277" y="816"/>
                  <a:pt x="285" y="822"/>
                  <a:pt x="285" y="832"/>
                </a:cubicBezTo>
                <a:cubicBezTo>
                  <a:pt x="285" y="842"/>
                  <a:pt x="277" y="848"/>
                  <a:pt x="267" y="848"/>
                </a:cubicBezTo>
                <a:close/>
                <a:moveTo>
                  <a:pt x="440" y="800"/>
                </a:moveTo>
                <a:cubicBezTo>
                  <a:pt x="28" y="800"/>
                  <a:pt x="28" y="800"/>
                  <a:pt x="28" y="800"/>
                </a:cubicBezTo>
                <a:cubicBezTo>
                  <a:pt x="28" y="76"/>
                  <a:pt x="28" y="76"/>
                  <a:pt x="28" y="76"/>
                </a:cubicBezTo>
                <a:cubicBezTo>
                  <a:pt x="440" y="76"/>
                  <a:pt x="440" y="76"/>
                  <a:pt x="440" y="76"/>
                </a:cubicBezTo>
                <a:lnTo>
                  <a:pt x="440" y="800"/>
                </a:lnTo>
                <a:close/>
              </a:path>
            </a:pathLst>
          </a:custGeom>
          <a:solidFill>
            <a:srgbClr val="1D6DC2"/>
          </a:solidFill>
          <a:ln>
            <a:noFill/>
          </a:ln>
        </p:spPr>
        <p:txBody>
          <a:bodyPr vert="horz" wrap="square" lIns="90000" tIns="46800" rIns="90000" bIns="46800" numCol="1" anchor="ctr" anchorCtr="0" compatLnSpc="1">
            <a:normAutofit/>
          </a:bodyPr>
          <a:lstStyle/>
          <a:p>
            <a:pPr>
              <a:lnSpc>
                <a:spcPct val="12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18" name="矩形: 圆角 3"/>
          <p:cNvSpPr/>
          <p:nvPr>
            <p:custDataLst>
              <p:tags r:id="rId6"/>
            </p:custDataLst>
          </p:nvPr>
        </p:nvSpPr>
        <p:spPr>
          <a:xfrm>
            <a:off x="7753350" y="1519074"/>
            <a:ext cx="3811270" cy="1691005"/>
          </a:xfrm>
          <a:prstGeom prst="roundRect">
            <a:avLst>
              <a:gd name="adj" fmla="val 5852"/>
            </a:avLst>
          </a:prstGeom>
          <a:solidFill>
            <a:srgbClr val="FFFFFF">
              <a:lumMod val="95000"/>
            </a:srgb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cxnSp>
        <p:nvCxnSpPr>
          <p:cNvPr id="119" name="直接连接符 118"/>
          <p:cNvCxnSpPr/>
          <p:nvPr>
            <p:custDataLst>
              <p:tags r:id="rId7"/>
            </p:custDataLst>
          </p:nvPr>
        </p:nvCxnSpPr>
        <p:spPr>
          <a:xfrm>
            <a:off x="7186406" y="2368707"/>
            <a:ext cx="405872" cy="0"/>
          </a:xfrm>
          <a:prstGeom prst="line">
            <a:avLst/>
          </a:prstGeom>
          <a:ln w="25400">
            <a:solidFill>
              <a:srgbClr val="FFFFFF">
                <a:lumMod val="85000"/>
              </a:srgbClr>
            </a:solidFill>
            <a:prstDash val="dash"/>
          </a:ln>
        </p:spPr>
        <p:style>
          <a:lnRef idx="1">
            <a:srgbClr val="1D6DC2"/>
          </a:lnRef>
          <a:fillRef idx="0">
            <a:srgbClr val="1D6DC2"/>
          </a:fillRef>
          <a:effectRef idx="0">
            <a:srgbClr val="1D6DC2"/>
          </a:effectRef>
          <a:fontRef idx="minor">
            <a:srgbClr val="000000"/>
          </a:fontRef>
        </p:style>
      </p:cxnSp>
      <p:sp>
        <p:nvSpPr>
          <p:cNvPr id="120" name="椭圆 119"/>
          <p:cNvSpPr/>
          <p:nvPr>
            <p:custDataLst>
              <p:tags r:id="rId8"/>
            </p:custDataLst>
          </p:nvPr>
        </p:nvSpPr>
        <p:spPr>
          <a:xfrm>
            <a:off x="7650907" y="2275359"/>
            <a:ext cx="178438" cy="178438"/>
          </a:xfrm>
          <a:prstGeom prst="ellipse">
            <a:avLst/>
          </a:prstGeom>
          <a:solidFill>
            <a:srgbClr val="1D6DC2"/>
          </a:solidFill>
          <a:ln w="50800">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1" name="矩形: 圆角 21"/>
          <p:cNvSpPr/>
          <p:nvPr>
            <p:custDataLst>
              <p:tags r:id="rId9"/>
            </p:custDataLst>
          </p:nvPr>
        </p:nvSpPr>
        <p:spPr>
          <a:xfrm>
            <a:off x="7753350" y="3517207"/>
            <a:ext cx="3811270" cy="1691005"/>
          </a:xfrm>
          <a:prstGeom prst="roundRect">
            <a:avLst>
              <a:gd name="adj" fmla="val 5852"/>
            </a:avLst>
          </a:prstGeom>
          <a:solidFill>
            <a:srgbClr val="FFFFFF">
              <a:lumMod val="95000"/>
            </a:srgb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cxnSp>
        <p:nvCxnSpPr>
          <p:cNvPr id="122" name="直接连接符 121"/>
          <p:cNvCxnSpPr/>
          <p:nvPr>
            <p:custDataLst>
              <p:tags r:id="rId10"/>
            </p:custDataLst>
          </p:nvPr>
        </p:nvCxnSpPr>
        <p:spPr>
          <a:xfrm>
            <a:off x="7186406" y="4364194"/>
            <a:ext cx="405872" cy="0"/>
          </a:xfrm>
          <a:prstGeom prst="line">
            <a:avLst/>
          </a:prstGeom>
          <a:ln w="25400">
            <a:solidFill>
              <a:srgbClr val="FFFFFF">
                <a:lumMod val="85000"/>
              </a:srgbClr>
            </a:solidFill>
            <a:prstDash val="dash"/>
          </a:ln>
        </p:spPr>
        <p:style>
          <a:lnRef idx="1">
            <a:srgbClr val="1D6DC2"/>
          </a:lnRef>
          <a:fillRef idx="0">
            <a:srgbClr val="1D6DC2"/>
          </a:fillRef>
          <a:effectRef idx="0">
            <a:srgbClr val="1D6DC2"/>
          </a:effectRef>
          <a:fontRef idx="minor">
            <a:srgbClr val="000000"/>
          </a:fontRef>
        </p:style>
      </p:cxnSp>
      <p:sp>
        <p:nvSpPr>
          <p:cNvPr id="123" name="椭圆 122"/>
          <p:cNvSpPr/>
          <p:nvPr>
            <p:custDataLst>
              <p:tags r:id="rId11"/>
            </p:custDataLst>
          </p:nvPr>
        </p:nvSpPr>
        <p:spPr>
          <a:xfrm>
            <a:off x="7650907" y="4273492"/>
            <a:ext cx="178438" cy="178438"/>
          </a:xfrm>
          <a:prstGeom prst="ellipse">
            <a:avLst/>
          </a:prstGeom>
          <a:solidFill>
            <a:srgbClr val="1D6DC2"/>
          </a:solidFill>
          <a:ln w="50800">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4" name="矩形: 圆角 19"/>
          <p:cNvSpPr/>
          <p:nvPr>
            <p:custDataLst>
              <p:tags r:id="rId12"/>
            </p:custDataLst>
          </p:nvPr>
        </p:nvSpPr>
        <p:spPr>
          <a:xfrm>
            <a:off x="627381" y="1519074"/>
            <a:ext cx="3811270" cy="1691005"/>
          </a:xfrm>
          <a:prstGeom prst="roundRect">
            <a:avLst>
              <a:gd name="adj" fmla="val 5852"/>
            </a:avLst>
          </a:prstGeom>
          <a:solidFill>
            <a:srgbClr val="FFFFFF">
              <a:lumMod val="95000"/>
            </a:srgb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5" name="矩形: 圆角 20"/>
          <p:cNvSpPr/>
          <p:nvPr>
            <p:custDataLst>
              <p:tags r:id="rId13"/>
            </p:custDataLst>
          </p:nvPr>
        </p:nvSpPr>
        <p:spPr>
          <a:xfrm>
            <a:off x="627381" y="3517207"/>
            <a:ext cx="3811270" cy="1691005"/>
          </a:xfrm>
          <a:prstGeom prst="roundRect">
            <a:avLst>
              <a:gd name="adj" fmla="val 5852"/>
            </a:avLst>
          </a:prstGeom>
          <a:solidFill>
            <a:srgbClr val="FFFFFF">
              <a:lumMod val="95000"/>
            </a:srgb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cxnSp>
        <p:nvCxnSpPr>
          <p:cNvPr id="126" name="直接连接符 125"/>
          <p:cNvCxnSpPr/>
          <p:nvPr>
            <p:custDataLst>
              <p:tags r:id="rId14"/>
            </p:custDataLst>
          </p:nvPr>
        </p:nvCxnSpPr>
        <p:spPr>
          <a:xfrm rot="10800000">
            <a:off x="4574104" y="2360449"/>
            <a:ext cx="405872" cy="0"/>
          </a:xfrm>
          <a:prstGeom prst="line">
            <a:avLst/>
          </a:prstGeom>
          <a:ln w="25400">
            <a:solidFill>
              <a:srgbClr val="FFFFFF">
                <a:lumMod val="85000"/>
              </a:srgbClr>
            </a:solidFill>
            <a:prstDash val="dash"/>
          </a:ln>
        </p:spPr>
        <p:style>
          <a:lnRef idx="1">
            <a:srgbClr val="1D6DC2"/>
          </a:lnRef>
          <a:fillRef idx="0">
            <a:srgbClr val="1D6DC2"/>
          </a:fillRef>
          <a:effectRef idx="0">
            <a:srgbClr val="1D6DC2"/>
          </a:effectRef>
          <a:fontRef idx="minor">
            <a:srgbClr val="000000"/>
          </a:fontRef>
        </p:style>
      </p:cxnSp>
      <p:sp>
        <p:nvSpPr>
          <p:cNvPr id="127" name="椭圆 126"/>
          <p:cNvSpPr/>
          <p:nvPr>
            <p:custDataLst>
              <p:tags r:id="rId15"/>
            </p:custDataLst>
          </p:nvPr>
        </p:nvSpPr>
        <p:spPr>
          <a:xfrm rot="10800000">
            <a:off x="4337037" y="2275359"/>
            <a:ext cx="178438" cy="178438"/>
          </a:xfrm>
          <a:prstGeom prst="ellipse">
            <a:avLst/>
          </a:prstGeom>
          <a:solidFill>
            <a:srgbClr val="1D6DC2"/>
          </a:solidFill>
          <a:ln w="50800">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cxnSp>
        <p:nvCxnSpPr>
          <p:cNvPr id="128" name="直接连接符 127"/>
          <p:cNvCxnSpPr/>
          <p:nvPr>
            <p:custDataLst>
              <p:tags r:id="rId16"/>
            </p:custDataLst>
          </p:nvPr>
        </p:nvCxnSpPr>
        <p:spPr>
          <a:xfrm rot="10800000">
            <a:off x="4574104" y="4361228"/>
            <a:ext cx="405872" cy="0"/>
          </a:xfrm>
          <a:prstGeom prst="line">
            <a:avLst/>
          </a:prstGeom>
          <a:ln w="25400">
            <a:solidFill>
              <a:srgbClr val="FFFFFF">
                <a:lumMod val="85000"/>
              </a:srgbClr>
            </a:solidFill>
            <a:prstDash val="dash"/>
          </a:ln>
        </p:spPr>
        <p:style>
          <a:lnRef idx="1">
            <a:srgbClr val="1D6DC2"/>
          </a:lnRef>
          <a:fillRef idx="0">
            <a:srgbClr val="1D6DC2"/>
          </a:fillRef>
          <a:effectRef idx="0">
            <a:srgbClr val="1D6DC2"/>
          </a:effectRef>
          <a:fontRef idx="minor">
            <a:srgbClr val="000000"/>
          </a:fontRef>
        </p:style>
      </p:cxnSp>
      <p:sp>
        <p:nvSpPr>
          <p:cNvPr id="129" name="椭圆 128"/>
          <p:cNvSpPr/>
          <p:nvPr>
            <p:custDataLst>
              <p:tags r:id="rId17"/>
            </p:custDataLst>
          </p:nvPr>
        </p:nvSpPr>
        <p:spPr>
          <a:xfrm rot="10800000">
            <a:off x="4337037" y="4273492"/>
            <a:ext cx="178438" cy="178438"/>
          </a:xfrm>
          <a:prstGeom prst="ellipse">
            <a:avLst/>
          </a:prstGeom>
          <a:solidFill>
            <a:srgbClr val="1D6DC2"/>
          </a:solidFill>
          <a:ln w="50800">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30" name="文本框 129"/>
          <p:cNvSpPr txBox="1"/>
          <p:nvPr>
            <p:custDataLst>
              <p:tags r:id="rId18"/>
            </p:custDataLst>
          </p:nvPr>
        </p:nvSpPr>
        <p:spPr>
          <a:xfrm>
            <a:off x="8093075" y="1518920"/>
            <a:ext cx="3410585" cy="1816735"/>
          </a:xfrm>
          <a:prstGeom prst="rect">
            <a:avLst/>
          </a:prstGeom>
          <a:noFill/>
        </p:spPr>
        <p:txBody>
          <a:bodyPr wrap="square" rtlCol="0">
            <a:noAutofit/>
          </a:bodyPr>
          <a:lstStyle>
            <a:defPPr>
              <a:defRPr lang="zh-CN"/>
            </a:defPPr>
            <a:lvl1pPr>
              <a:lnSpc>
                <a:spcPct val="120000"/>
              </a:lnSpc>
              <a:defRPr sz="1400" spc="150">
                <a:solidFill>
                  <a:srgbClr val="000000">
                    <a:lumMod val="65000"/>
                    <a:lumOff val="35000"/>
                  </a:srgbClr>
                </a:solidFill>
                <a:latin typeface="Arial" panose="020B0604020202020204" pitchFamily="34" charset="0"/>
                <a:ea typeface="微软雅黑" panose="020B0503020204020204" pitchFamily="34" charset="-122"/>
              </a:defRPr>
            </a:lvl1pPr>
          </a:lstStyle>
          <a:p>
            <a:r>
              <a:rPr lang="zh-CN" altLang="en-US" sz="2000">
                <a:sym typeface="+mn-ea"/>
              </a:rPr>
              <a:t>第三，竞争意识。</a:t>
            </a:r>
            <a:endParaRPr lang="zh-CN" altLang="en-US" sz="2000">
              <a:sym typeface="+mn-ea"/>
            </a:endParaRPr>
          </a:p>
          <a:p>
            <a:r>
              <a:rPr lang="zh-CN" altLang="en-US" sz="2000">
                <a:sym typeface="+mn-ea"/>
              </a:rPr>
              <a:t>在有竞争意识的情况下，人人争先恐后，竞相发言，不断地开动思维机器，力求有独到见解、新奇观念。</a:t>
            </a:r>
            <a:endParaRPr lang="zh-CN" altLang="en-US" sz="2000">
              <a:sym typeface="+mn-ea"/>
            </a:endParaRPr>
          </a:p>
        </p:txBody>
      </p:sp>
      <p:sp>
        <p:nvSpPr>
          <p:cNvPr id="131" name="文本框 130"/>
          <p:cNvSpPr txBox="1"/>
          <p:nvPr>
            <p:custDataLst>
              <p:tags r:id="rId19"/>
            </p:custDataLst>
          </p:nvPr>
        </p:nvSpPr>
        <p:spPr>
          <a:xfrm>
            <a:off x="8093075" y="3693160"/>
            <a:ext cx="3369310" cy="1570355"/>
          </a:xfrm>
          <a:prstGeom prst="rect">
            <a:avLst/>
          </a:prstGeom>
          <a:noFill/>
        </p:spPr>
        <p:txBody>
          <a:bodyPr wrap="square" rtlCol="0">
            <a:noAutofit/>
          </a:bodyPr>
          <a:lstStyle>
            <a:defPPr>
              <a:defRPr lang="zh-CN"/>
            </a:defPPr>
            <a:lvl1pPr>
              <a:lnSpc>
                <a:spcPct val="120000"/>
              </a:lnSpc>
              <a:defRPr sz="1400" spc="150">
                <a:solidFill>
                  <a:srgbClr val="000000">
                    <a:lumMod val="65000"/>
                    <a:lumOff val="35000"/>
                  </a:srgbClr>
                </a:solidFill>
                <a:latin typeface="Arial" panose="020B0604020202020204" pitchFamily="34" charset="0"/>
                <a:ea typeface="微软雅黑" panose="020B0503020204020204" pitchFamily="34" charset="-122"/>
              </a:defRPr>
            </a:lvl1pPr>
          </a:lstStyle>
          <a:p>
            <a:r>
              <a:rPr lang="zh-CN" altLang="en-US" sz="2000">
                <a:sym typeface="+mn-ea"/>
              </a:rPr>
              <a:t>第四，个人欲望。在集体讨论解决问题过程中，个人的欲望自由，不受任何干扰和控制。</a:t>
            </a:r>
            <a:endParaRPr lang="zh-CN" altLang="en-US" sz="2000">
              <a:sym typeface="+mn-ea"/>
            </a:endParaRPr>
          </a:p>
        </p:txBody>
      </p:sp>
      <p:sp>
        <p:nvSpPr>
          <p:cNvPr id="132" name="文本框 131"/>
          <p:cNvSpPr txBox="1"/>
          <p:nvPr>
            <p:custDataLst>
              <p:tags r:id="rId20"/>
            </p:custDataLst>
          </p:nvPr>
        </p:nvSpPr>
        <p:spPr>
          <a:xfrm>
            <a:off x="805815" y="1627505"/>
            <a:ext cx="3293110" cy="1599565"/>
          </a:xfrm>
          <a:prstGeom prst="rect">
            <a:avLst/>
          </a:prstGeom>
          <a:noFill/>
        </p:spPr>
        <p:txBody>
          <a:bodyPr wrap="square" rtlCol="0">
            <a:normAutofit/>
          </a:bodyPr>
          <a:lstStyle>
            <a:defPPr>
              <a:defRPr lang="zh-CN"/>
            </a:defPPr>
            <a:lvl1pPr>
              <a:lnSpc>
                <a:spcPct val="120000"/>
              </a:lnSpc>
              <a:defRPr sz="1400" spc="150">
                <a:solidFill>
                  <a:srgbClr val="000000">
                    <a:lumMod val="65000"/>
                    <a:lumOff val="35000"/>
                  </a:srgbClr>
                </a:solidFill>
                <a:latin typeface="Arial" panose="020B0604020202020204" pitchFamily="34" charset="0"/>
                <a:ea typeface="微软雅黑" panose="020B0503020204020204" pitchFamily="34" charset="-122"/>
              </a:defRPr>
            </a:lvl1pPr>
          </a:lstStyle>
          <a:p>
            <a:pPr algn="l" fontAlgn="auto">
              <a:lnSpc>
                <a:spcPct val="150000"/>
              </a:lnSpc>
            </a:pPr>
            <a:r>
              <a:rPr lang="zh-CN" altLang="en-US" sz="2000">
                <a:sym typeface="+mn-ea"/>
              </a:rPr>
              <a:t>第一，联想反应。</a:t>
            </a:r>
            <a:endParaRPr lang="zh-CN" altLang="en-US" sz="2000">
              <a:sym typeface="+mn-ea"/>
            </a:endParaRPr>
          </a:p>
          <a:p>
            <a:pPr algn="l" fontAlgn="auto">
              <a:lnSpc>
                <a:spcPct val="150000"/>
              </a:lnSpc>
            </a:pPr>
            <a:r>
              <a:rPr lang="zh-CN" altLang="en-US" sz="2000">
                <a:sym typeface="+mn-ea"/>
              </a:rPr>
              <a:t>联想是产生新观念的基本过程。</a:t>
            </a:r>
            <a:endParaRPr lang="zh-CN" altLang="en-US" sz="2000">
              <a:sym typeface="Arial" panose="020B0604020202020204" pitchFamily="34" charset="0"/>
            </a:endParaRPr>
          </a:p>
        </p:txBody>
      </p:sp>
      <p:sp>
        <p:nvSpPr>
          <p:cNvPr id="133" name="文本框 132"/>
          <p:cNvSpPr txBox="1"/>
          <p:nvPr>
            <p:custDataLst>
              <p:tags r:id="rId21"/>
            </p:custDataLst>
          </p:nvPr>
        </p:nvSpPr>
        <p:spPr>
          <a:xfrm>
            <a:off x="932180" y="3591560"/>
            <a:ext cx="3207385" cy="1772920"/>
          </a:xfrm>
          <a:prstGeom prst="rect">
            <a:avLst/>
          </a:prstGeom>
          <a:noFill/>
        </p:spPr>
        <p:txBody>
          <a:bodyPr wrap="square" rtlCol="0">
            <a:noAutofit/>
          </a:bodyPr>
          <a:lstStyle>
            <a:defPPr>
              <a:defRPr lang="zh-CN"/>
            </a:defPPr>
            <a:lvl1pPr>
              <a:lnSpc>
                <a:spcPct val="120000"/>
              </a:lnSpc>
              <a:defRPr sz="1400" spc="150">
                <a:solidFill>
                  <a:srgbClr val="000000">
                    <a:lumMod val="65000"/>
                    <a:lumOff val="35000"/>
                  </a:srgbClr>
                </a:solidFill>
                <a:latin typeface="Arial" panose="020B0604020202020204" pitchFamily="34" charset="0"/>
                <a:ea typeface="微软雅黑" panose="020B0503020204020204" pitchFamily="34" charset="-122"/>
              </a:defRPr>
            </a:lvl1pPr>
          </a:lstStyle>
          <a:p>
            <a:pPr algn="l" fontAlgn="auto">
              <a:lnSpc>
                <a:spcPct val="150000"/>
              </a:lnSpc>
              <a:buClrTx/>
              <a:buSzTx/>
              <a:buNone/>
            </a:pPr>
            <a:r>
              <a:rPr lang="zh-CN" altLang="en-US" sz="1900">
                <a:sym typeface="+mn-ea"/>
              </a:rPr>
              <a:t>第二，热情感染。</a:t>
            </a:r>
            <a:endParaRPr lang="zh-CN" altLang="en-US" sz="1900">
              <a:sym typeface="+mn-ea"/>
            </a:endParaRPr>
          </a:p>
          <a:p>
            <a:pPr algn="l" fontAlgn="auto">
              <a:lnSpc>
                <a:spcPct val="150000"/>
              </a:lnSpc>
              <a:buClrTx/>
              <a:buSzTx/>
              <a:buNone/>
            </a:pPr>
            <a:r>
              <a:rPr lang="zh-CN" altLang="en-US" sz="1900">
                <a:sym typeface="+mn-ea"/>
              </a:rPr>
              <a:t>在不受任何限制的情况下，集体讨论问题能激发人的热情。</a:t>
            </a:r>
            <a:endParaRPr lang="zh-CN" altLang="en-US" sz="1500" dirty="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58775" y="827405"/>
            <a:ext cx="7966075" cy="5769610"/>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effectLst>
                  <a:outerShdw blurRad="38100" dist="19050" dir="2700000" algn="tl" rotWithShape="0">
                    <a:schemeClr val="dk1">
                      <a:alpha val="40000"/>
                    </a:schemeClr>
                  </a:outerShdw>
                </a:effectLst>
              </a:rPr>
              <a:t>（二）头脑风暴法成功的关键</a:t>
            </a:r>
            <a:endParaRPr lang="zh-CN" altLang="en-US">
              <a:effectLst>
                <a:outerShdw blurRad="38100" dist="19050" dir="2700000" algn="tl" rotWithShape="0">
                  <a:schemeClr val="dk1">
                    <a:alpha val="40000"/>
                  </a:schemeClr>
                </a:outerShdw>
              </a:effectLst>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t>头脑风暴法成功的关键是探讨方式，即群体能进行充分、非评价性和无偏见的交流，具体可归纳为以下几点。</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1. 自由畅谈</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参加者不应该受任何条条框框限制，放松思想，让思维自由驰骋，从不同角度、不同层次、不同方位，大胆地展开想象，尽可能地标新立异，与众不同，提出独创性的想法。</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2. 延迟评判</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头脑风暴必须坚持当场不对任何设想做出评价的原则，既不肯定某个设想，又不否定某个设想，也不对某个设想发表评论性的意见，一切评价和判断都要延迟到会议结束以后才能进行。这样做一方面是为了防止评判约束与会者的积极思维，破坏自由畅谈的有利气氛；另一方面是为了集中精力先开发设想，避免把应该在后阶段做的工作提前进行，影响创造性设想的大量产生。</a:t>
            </a:r>
            <a:endParaRPr lang="zh-CN" altLang="en-US"/>
          </a:p>
          <a:p>
            <a:endParaRPr lang="zh-CN" altLang="en-US"/>
          </a:p>
        </p:txBody>
      </p:sp>
      <p:pic>
        <p:nvPicPr>
          <p:cNvPr id="100" name="图片 99"/>
          <p:cNvPicPr/>
          <p:nvPr/>
        </p:nvPicPr>
        <p:blipFill>
          <a:blip r:embed="rId1"/>
          <a:stretch>
            <a:fillRect/>
          </a:stretch>
        </p:blipFill>
        <p:spPr>
          <a:xfrm>
            <a:off x="8463280" y="1328420"/>
            <a:ext cx="3523615" cy="47675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同心圆 8"/>
          <p:cNvSpPr/>
          <p:nvPr>
            <p:custDataLst>
              <p:tags r:id="rId1"/>
            </p:custDataLst>
          </p:nvPr>
        </p:nvSpPr>
        <p:spPr>
          <a:xfrm>
            <a:off x="4280114" y="1521886"/>
            <a:ext cx="3526256" cy="3526256"/>
          </a:xfrm>
          <a:prstGeom prst="donut">
            <a:avLst>
              <a:gd name="adj" fmla="val 8835"/>
            </a:avLst>
          </a:prstGeom>
          <a:solidFill>
            <a:sysClr val="window" lastClr="FFFFFF">
              <a:lumMod val="95000"/>
            </a:sysClr>
          </a:solidFill>
          <a:ln>
            <a:noFill/>
          </a:ln>
        </p:spPr>
        <p:style>
          <a:lnRef idx="2">
            <a:srgbClr val="09BCED">
              <a:shade val="50000"/>
            </a:srgbClr>
          </a:lnRef>
          <a:fillRef idx="1">
            <a:srgbClr val="09BCED"/>
          </a:fillRef>
          <a:effectRef idx="0">
            <a:srgbClr val="09BCED"/>
          </a:effectRef>
          <a:fontRef idx="minor">
            <a:sysClr val="window" lastClr="FFFFFF"/>
          </a:fontRef>
        </p:style>
        <p:txBody>
          <a:bodyPr rtlCol="0" anchor="ctr">
            <a:normAutofit/>
          </a:bodyPr>
          <a:p>
            <a:pPr algn="ctr">
              <a:lnSpc>
                <a:spcPct val="110000"/>
              </a:lnSpc>
            </a:pPr>
            <a:endParaRPr lang="zh-CN" altLang="en-US" sz="2000" dirty="0">
              <a:solidFill>
                <a:srgbClr val="09BCED">
                  <a:lumMod val="75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任意多边形 4"/>
          <p:cNvSpPr/>
          <p:nvPr>
            <p:custDataLst>
              <p:tags r:id="rId2"/>
            </p:custDataLst>
          </p:nvPr>
        </p:nvSpPr>
        <p:spPr>
          <a:xfrm rot="18840000">
            <a:off x="4601277" y="1876983"/>
            <a:ext cx="640056" cy="640057"/>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ln>
            <a:noFill/>
          </a:ln>
        </p:spPr>
        <p:style>
          <a:lnRef idx="2">
            <a:srgbClr val="09BCED">
              <a:shade val="50000"/>
            </a:srgbClr>
          </a:lnRef>
          <a:fillRef idx="1">
            <a:srgbClr val="09BCED"/>
          </a:fillRef>
          <a:effectRef idx="0">
            <a:srgbClr val="09BCED"/>
          </a:effectRef>
          <a:fontRef idx="minor">
            <a:sysClr val="window" lastClr="FFFFFF"/>
          </a:fontRef>
        </p:style>
        <p:txBody>
          <a:bodyPr rtlCol="0" anchor="ctr">
            <a:normAutofit/>
          </a:bodyPr>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任意多边形 5"/>
          <p:cNvSpPr/>
          <p:nvPr>
            <p:custDataLst>
              <p:tags r:id="rId3"/>
            </p:custDataLst>
          </p:nvPr>
        </p:nvSpPr>
        <p:spPr>
          <a:xfrm rot="2640000">
            <a:off x="6811219" y="1843050"/>
            <a:ext cx="640057" cy="640056"/>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ln>
            <a:noFill/>
          </a:ln>
        </p:spPr>
        <p:style>
          <a:lnRef idx="2">
            <a:srgbClr val="09BCED">
              <a:shade val="50000"/>
            </a:srgbClr>
          </a:lnRef>
          <a:fillRef idx="1">
            <a:srgbClr val="09BCED"/>
          </a:fillRef>
          <a:effectRef idx="0">
            <a:srgbClr val="09BCED"/>
          </a:effectRef>
          <a:fontRef idx="minor">
            <a:sysClr val="window" lastClr="FFFFFF"/>
          </a:fontRef>
        </p:style>
        <p:txBody>
          <a:bodyPr rtlCol="0" anchor="ctr">
            <a:normAutofit/>
          </a:bodyPr>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 name="任意多边形 6"/>
          <p:cNvSpPr/>
          <p:nvPr>
            <p:custDataLst>
              <p:tags r:id="rId4"/>
            </p:custDataLst>
          </p:nvPr>
        </p:nvSpPr>
        <p:spPr>
          <a:xfrm rot="8040000">
            <a:off x="6845156" y="4052991"/>
            <a:ext cx="640056" cy="640057"/>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ln>
            <a:noFill/>
          </a:ln>
        </p:spPr>
        <p:style>
          <a:lnRef idx="2">
            <a:srgbClr val="09BCED">
              <a:shade val="50000"/>
            </a:srgbClr>
          </a:lnRef>
          <a:fillRef idx="1">
            <a:srgbClr val="09BCED"/>
          </a:fillRef>
          <a:effectRef idx="0">
            <a:srgbClr val="09BCED"/>
          </a:effectRef>
          <a:fontRef idx="minor">
            <a:sysClr val="window" lastClr="FFFFFF"/>
          </a:fontRef>
        </p:style>
        <p:txBody>
          <a:bodyPr rtlCol="0" anchor="ctr">
            <a:normAutofit/>
          </a:bodyPr>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任意多边形 7"/>
          <p:cNvSpPr/>
          <p:nvPr>
            <p:custDataLst>
              <p:tags r:id="rId5"/>
            </p:custDataLst>
          </p:nvPr>
        </p:nvSpPr>
        <p:spPr>
          <a:xfrm rot="13440000">
            <a:off x="4635210" y="4086928"/>
            <a:ext cx="640057" cy="640056"/>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ln>
            <a:noFill/>
          </a:ln>
        </p:spPr>
        <p:style>
          <a:lnRef idx="2">
            <a:srgbClr val="09BCED">
              <a:shade val="50000"/>
            </a:srgbClr>
          </a:lnRef>
          <a:fillRef idx="1">
            <a:srgbClr val="09BCED"/>
          </a:fillRef>
          <a:effectRef idx="0">
            <a:srgbClr val="09BCED"/>
          </a:effectRef>
          <a:fontRef idx="minor">
            <a:sysClr val="window" lastClr="FFFFFF"/>
          </a:fontRef>
        </p:style>
        <p:txBody>
          <a:bodyPr rtlCol="0" anchor="ctr">
            <a:normAutofit/>
          </a:bodyPr>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custDataLst>
              <p:tags r:id="rId6"/>
            </p:custDataLst>
          </p:nvPr>
        </p:nvSpPr>
        <p:spPr>
          <a:xfrm>
            <a:off x="7617460" y="1050925"/>
            <a:ext cx="3641725" cy="2740660"/>
          </a:xfrm>
          <a:prstGeom prst="rect">
            <a:avLst/>
          </a:prstGeom>
        </p:spPr>
        <p:txBody>
          <a:bodyPr anchor="ctr" anchorCtr="0">
            <a:noAutofit/>
          </a:bodyPr>
          <a:p>
            <a:pPr algn="l" fontAlgn="auto">
              <a:lnSpc>
                <a:spcPct val="150000"/>
              </a:lnSpc>
              <a:buClrTx/>
              <a:buSzTx/>
              <a:buFontTx/>
            </a:pPr>
            <a:r>
              <a:rPr lang="zh-CN" altLang="en-US">
                <a:sym typeface="+mn-ea"/>
              </a:rPr>
              <a:t>2. 延迟评判</a:t>
            </a:r>
            <a:endParaRPr lang="zh-CN" altLang="en-US"/>
          </a:p>
          <a:p>
            <a:pPr algn="l" fontAlgn="auto">
              <a:lnSpc>
                <a:spcPct val="150000"/>
              </a:lnSpc>
              <a:buClrTx/>
              <a:buSzTx/>
              <a:buFontTx/>
            </a:pPr>
            <a:r>
              <a:rPr lang="zh-CN" altLang="en-US">
                <a:sym typeface="+mn-ea"/>
              </a:rPr>
              <a:t>头脑风暴必须坚持当场不对任何设想做出评价的原则，既不肯定某个设想，又不否定某个设想，也不对某个设想发表评论性的意见，一切评价和判断都要延迟到会议结束以后才能进行。</a:t>
            </a:r>
            <a:endParaRPr lang="zh-CN" altLang="en-US">
              <a:sym typeface="+mn-ea"/>
            </a:endParaRPr>
          </a:p>
        </p:txBody>
      </p:sp>
      <p:sp>
        <p:nvSpPr>
          <p:cNvPr id="11" name="矩形 10"/>
          <p:cNvSpPr/>
          <p:nvPr>
            <p:custDataLst>
              <p:tags r:id="rId7"/>
            </p:custDataLst>
          </p:nvPr>
        </p:nvSpPr>
        <p:spPr>
          <a:xfrm>
            <a:off x="826863" y="1050290"/>
            <a:ext cx="3641952" cy="2329312"/>
          </a:xfrm>
          <a:prstGeom prst="rect">
            <a:avLst/>
          </a:prstGeom>
        </p:spPr>
        <p:txBody>
          <a:bodyPr anchor="ctr" anchorCtr="0">
            <a:noAutofit/>
          </a:bodyPr>
          <a:p>
            <a:pPr indent="0" fontAlgn="auto">
              <a:lnSpc>
                <a:spcPct val="150000"/>
              </a:lnSpc>
            </a:pPr>
            <a:r>
              <a:rPr lang="zh-CN" altLang="en-US">
                <a:sym typeface="+mn-ea"/>
              </a:rPr>
              <a:t>1. 自由畅谈</a:t>
            </a:r>
            <a:endParaRPr lang="zh-CN" altLang="en-US"/>
          </a:p>
          <a:p>
            <a:pPr indent="0" fontAlgn="auto">
              <a:lnSpc>
                <a:spcPct val="150000"/>
              </a:lnSpc>
            </a:pPr>
            <a:r>
              <a:rPr lang="zh-CN" altLang="en-US">
                <a:sym typeface="+mn-ea"/>
              </a:rPr>
              <a:t>参加者不应该受任何条条框框限制，放松思想，让思维自由驰骋，从不同角度、不同层次、不同方位，大胆地展开想象，尽可能地标新立异，与众不同，提出独创性的想法。</a:t>
            </a:r>
            <a:endParaRPr lang="zh-CN" altLang="en-US" spc="150">
              <a:solidFill>
                <a:sysClr val="windowText" lastClr="000000">
                  <a:lumMod val="75000"/>
                  <a:lumOff val="25000"/>
                </a:sysClr>
              </a:solidFill>
              <a:latin typeface="Arial" panose="020B0604020202020204" pitchFamily="34" charset="0"/>
              <a:ea typeface="微软雅黑" panose="020B0503020204020204" pitchFamily="34" charset="-122"/>
              <a:sym typeface="+mn-ea"/>
            </a:endParaRPr>
          </a:p>
        </p:txBody>
      </p:sp>
      <p:sp>
        <p:nvSpPr>
          <p:cNvPr id="12" name="矩形 11"/>
          <p:cNvSpPr/>
          <p:nvPr>
            <p:custDataLst>
              <p:tags r:id="rId8"/>
            </p:custDataLst>
          </p:nvPr>
        </p:nvSpPr>
        <p:spPr>
          <a:xfrm>
            <a:off x="7583805" y="3920490"/>
            <a:ext cx="3642360" cy="1862455"/>
          </a:xfrm>
          <a:prstGeom prst="rect">
            <a:avLst/>
          </a:prstGeom>
        </p:spPr>
        <p:txBody>
          <a:bodyPr anchor="ctr" anchorCtr="0">
            <a:normAutofit/>
          </a:bodyPr>
          <a:p>
            <a:pPr indent="0" fontAlgn="auto">
              <a:lnSpc>
                <a:spcPct val="150000"/>
              </a:lnSpc>
            </a:pPr>
            <a:r>
              <a:rPr lang="zh-CN" altLang="en-US">
                <a:sym typeface="+mn-ea"/>
              </a:rPr>
              <a:t>4. 追求数量</a:t>
            </a:r>
            <a:endParaRPr lang="zh-CN" altLang="en-US"/>
          </a:p>
          <a:p>
            <a:pPr indent="0" fontAlgn="auto">
              <a:lnSpc>
                <a:spcPct val="150000"/>
              </a:lnSpc>
            </a:pPr>
            <a:r>
              <a:rPr lang="zh-CN" altLang="en-US">
                <a:sym typeface="+mn-ea"/>
              </a:rPr>
              <a:t>头脑风暴会议的目标是获得尽可能多的设想，追求数量是它的首要任务。</a:t>
            </a:r>
            <a:endParaRPr lang="zh-CN" altLang="en-US">
              <a:sym typeface="Arial" panose="020B0604020202020204" pitchFamily="34" charset="0"/>
            </a:endParaRPr>
          </a:p>
        </p:txBody>
      </p:sp>
      <p:sp>
        <p:nvSpPr>
          <p:cNvPr id="13" name="矩形 12"/>
          <p:cNvSpPr/>
          <p:nvPr>
            <p:custDataLst>
              <p:tags r:id="rId9"/>
            </p:custDataLst>
          </p:nvPr>
        </p:nvSpPr>
        <p:spPr>
          <a:xfrm>
            <a:off x="792480" y="3791530"/>
            <a:ext cx="3641952" cy="2338751"/>
          </a:xfrm>
          <a:prstGeom prst="rect">
            <a:avLst/>
          </a:prstGeom>
        </p:spPr>
        <p:txBody>
          <a:bodyPr anchor="ctr" anchorCtr="0">
            <a:normAutofit fontScale="90000" lnSpcReduction="20000"/>
          </a:bodyPr>
          <a:p>
            <a:pPr algn="l" fontAlgn="auto">
              <a:lnSpc>
                <a:spcPct val="150000"/>
              </a:lnSpc>
              <a:buClrTx/>
              <a:buSzTx/>
              <a:buNone/>
            </a:pPr>
            <a:r>
              <a:rPr lang="zh-CN" altLang="en-US" sz="1780">
                <a:sym typeface="+mn-ea"/>
              </a:rPr>
              <a:t>3</a:t>
            </a:r>
            <a:r>
              <a:rPr lang="zh-CN" altLang="en-US" sz="2000">
                <a:sym typeface="+mn-ea"/>
              </a:rPr>
              <a:t>. 禁止批评</a:t>
            </a:r>
            <a:endParaRPr lang="zh-CN" altLang="en-US" sz="2000"/>
          </a:p>
          <a:p>
            <a:pPr algn="l" fontAlgn="auto">
              <a:lnSpc>
                <a:spcPct val="150000"/>
              </a:lnSpc>
              <a:buClrTx/>
              <a:buSzTx/>
              <a:buNone/>
            </a:pPr>
            <a:r>
              <a:rPr lang="zh-CN" altLang="en-US" sz="2000">
                <a:sym typeface="+mn-ea"/>
              </a:rPr>
              <a:t>绝对禁止批评是头脑风暴法应该遵循的一个重要原则。参加头脑风暴会议的每个人都不得对别人的设想提出批评意见，因为批评无疑会对创造性思维产生抑制作用。</a:t>
            </a:r>
            <a:endParaRPr lang="zh-CN" altLang="en-US" sz="2000">
              <a:sym typeface="Arial" panose="020B0604020202020204" pitchFamily="34" charset="0"/>
            </a:endParaRPr>
          </a:p>
        </p:txBody>
      </p:sp>
      <p:sp>
        <p:nvSpPr>
          <p:cNvPr id="21" name="文本框 20"/>
          <p:cNvSpPr txBox="1"/>
          <p:nvPr/>
        </p:nvSpPr>
        <p:spPr>
          <a:xfrm>
            <a:off x="880110" y="387985"/>
            <a:ext cx="3874770" cy="506730"/>
          </a:xfrm>
          <a:prstGeom prst="rect">
            <a:avLst/>
          </a:prstGeom>
          <a:noFill/>
        </p:spPr>
        <p:txBody>
          <a:bodyPr wrap="none" rtlCol="0" anchor="t">
            <a:spAutoFit/>
          </a:bodyPr>
          <a:p>
            <a:pPr indent="0" fontAlgn="auto">
              <a:lnSpc>
                <a:spcPct val="150000"/>
              </a:lnSpc>
            </a:pPr>
            <a:r>
              <a:rPr lang="zh-CN" altLang="en-US">
                <a:effectLst>
                  <a:outerShdw blurRad="38100" dist="19050" dir="2700000" algn="tl" rotWithShape="0">
                    <a:schemeClr val="dk1">
                      <a:alpha val="40000"/>
                    </a:schemeClr>
                  </a:outerShdw>
                </a:effectLst>
                <a:sym typeface="+mn-ea"/>
              </a:rPr>
              <a:t>（二）头脑风暴法成功的关键</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61340" y="930910"/>
            <a:ext cx="11069320" cy="4661535"/>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sym typeface="+mn-ea"/>
              </a:rPr>
              <a:t>3. 禁止批评</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sym typeface="+mn-ea"/>
              </a:rPr>
              <a:t>绝对禁止批评是头脑风暴法应该遵循的一个重要原则。参加头脑风暴会议的每个人都不得对别人的设想提出批评意见，因为批评无疑会对创造性思维产生抑制作用。即使自己认为是幼稚的、错误的，甚至是荒诞离奇的设想，也不得予以驳斥。同时，发言人的自我批评也在禁止之列。有些人习惯于用一些自谦之词，这些自我批评性质的说法同样会破坏会场气氛，影响自由畅想。诸如“这根本行不通”“你这想法太陈旧了”“这是不可能的”“这不符合某某定律”“我提一个不成熟的看法”“我有一个不一定行得通的想法”等语句，禁止在会议上出现。</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sym typeface="+mn-ea"/>
              </a:rPr>
              <a:t>4. 追求数量</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sym typeface="+mn-ea"/>
              </a:rPr>
              <a:t>头脑风暴会议的目标是获得尽可能多的设想，追求数量是它的首要任务。参加会议的每个人都要抓紧时间多思考，多提设想。至于设想的质量问题，自可留到会后的设想处理阶段去解决。在某种意义上，设想的质量和数量密切相关，产生的设想越多，其中的创造性设想可能就越多</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08025" y="266700"/>
            <a:ext cx="10775315" cy="6739255"/>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solidFill>
                  <a:schemeClr val="tx1"/>
                </a:solidFill>
                <a:effectLst>
                  <a:outerShdw blurRad="38100" dist="19050" dir="2700000" algn="tl" rotWithShape="0">
                    <a:schemeClr val="dk1">
                      <a:alpha val="40000"/>
                    </a:schemeClr>
                  </a:outerShdw>
                </a:effectLst>
              </a:rPr>
              <a:t>（三）头脑风暴法的操作程序</a:t>
            </a:r>
            <a:endParaRPr lang="zh-CN" altLang="en-US">
              <a:solidFill>
                <a:schemeClr val="tx1"/>
              </a:solidFill>
              <a:effectLst>
                <a:outerShdw blurRad="38100" dist="19050" dir="2700000" algn="tl" rotWithShape="0">
                  <a:schemeClr val="dk1">
                    <a:alpha val="40000"/>
                  </a:schemeClr>
                </a:outerShdw>
              </a:effectLst>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solidFill>
                  <a:schemeClr val="accent1"/>
                </a:solidFill>
              </a:rPr>
              <a:t>1. 准备阶段</a:t>
            </a:r>
            <a:endParaRPr lang="zh-CN" altLang="en-US">
              <a:solidFill>
                <a:schemeClr val="accent1"/>
              </a:solidFill>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t>头脑风暴法的主持工作最好由对决策问题的背景比较了解，并熟悉头脑风暴法的处理程序和处理方法的人担任。头脑风暴主持者的发言应能激起参加者的思维“灵感”，促使参加者感到急需回答会议提出的问题。主持人应事先对所议问题进行一定的研究，弄清问题的实质，找到问题的关键，设定解决问题所要达到的目标。同时选定与会人员，一般以5～10 人为宜，不宜太多。然后将会议的时间、地点、所要解决的问题、可供参考的资料和设想、需要达到的目标等事宜一并提前通知与会人员，让大家做好充分的准备。</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通常，可按照如下原则选取与会人员。</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（1）如果参加者相互认识，要从同一职位（职称或级别）人员中选取。领导人员不应参加，否则可能会对参加者造成某种压力。</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（2）如果参加者互不认识，可从不同职位（职称或级别）人员中选取。这时不应宣布参加者的职位，即应同等对待所有参加者，而不必考虑其职位高低。</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（3）参加者的专业应力求与所论及的决策问题相一致，这并不是专家组成员的必要条件。但是，专家中最好包括一些学识渊博、对所论及问题有较深理解的其他领域的专家。</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（4）头脑风暴法的所有参加者都应具备较高的联想思维能力。</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04850" y="359410"/>
            <a:ext cx="10530840" cy="5908040"/>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solidFill>
                  <a:schemeClr val="accent1"/>
                </a:solidFill>
              </a:rPr>
              <a:t>2. 热身阶段</a:t>
            </a:r>
            <a:endParaRPr lang="zh-CN" altLang="en-US">
              <a:solidFill>
                <a:schemeClr val="accent1"/>
              </a:solidFill>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t>热身阶段的目的是创造一种自由、宽松、祥和的氛围，使大家得以放松，进入一种无拘无束的状态。主持人宣布开会后，先说明会议的规则，然后随便谈点有趣的话题或问题，让大家的思维处于轻松和活跃的状态，这个时间需 5～10 分钟。如果所提问题与会议主题有着某种联系，人们便会轻松自如地导入会议议题，效果自然更好。一旦参加者被鼓励起来以后，新的设想就会源源不断地涌现出来。这时，主持者只需根据“头脑风暴”的原则进行适当引导即可。应当指出，发言量越大，意见越多种多样，所论问题越广越深，出现有价值设想的概率就越大。</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solidFill>
                  <a:schemeClr val="accent1"/>
                </a:solidFill>
              </a:rPr>
              <a:t>3. 明确问题阶段</a:t>
            </a:r>
            <a:endParaRPr lang="zh-CN" altLang="en-US">
              <a:solidFill>
                <a:schemeClr val="accent1"/>
              </a:solidFill>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t>接下来，主持人简明扼要地介绍有待解决的问题。介绍时不可过分详细，否则，过多的信息会限制人的思维，干扰思维创新的能力。</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solidFill>
                  <a:schemeClr val="accent1"/>
                </a:solidFill>
              </a:rPr>
              <a:t>4. 重新表述问题阶段</a:t>
            </a:r>
            <a:endParaRPr lang="zh-CN" altLang="en-US">
              <a:solidFill>
                <a:schemeClr val="accent1"/>
              </a:solidFill>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t>经过一段讨论后，大家对问题已经有了较深程度的理解。这时，为了使大家对问题的表述能够具有新角度、新思维，主持人或书记员要记录大家的发言，并对发言记录进行整理。通过记录的整理和归纳，找出富有创意的见解，以及具有启发性的表述，供下一步畅谈时参考。</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815340" y="551815"/>
            <a:ext cx="6798945" cy="5908040"/>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solidFill>
                  <a:schemeClr val="accent1"/>
                </a:solidFill>
              </a:rPr>
              <a:t>5. 畅谈阶段</a:t>
            </a:r>
            <a:endParaRPr lang="zh-CN" altLang="en-US">
              <a:solidFill>
                <a:schemeClr val="accent1"/>
              </a:solidFill>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t>畅谈是头脑风暴法的创意阶段。为了使大家能够畅所欲言，需要制订的规则包括：第一，不要私下交谈，以免分散注意力；第二，不能妨碍他人发言，不去评论他人发言，每人只谈自己的想法；第三，发表见解时要简单明了，一次发言只谈一种见解。主持人首先要向大家宣布这些规则，随后引导大家自由发言，自由想象，自由发挥，使彼此相互启发，相互补充，真正做到知无不言，言无不尽，畅所欲言，然后将会议发言记录进行整理。</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solidFill>
                  <a:schemeClr val="accent1"/>
                </a:solidFill>
              </a:rPr>
              <a:t>6. 筛选阶段</a:t>
            </a:r>
            <a:endParaRPr lang="zh-CN" altLang="en-US">
              <a:solidFill>
                <a:schemeClr val="accent1"/>
              </a:solidFill>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t>会议结束后的一二天内，主持人应向与会者了解大家会后的新想法和新思路，以此补充会议记录。然后将大家的想法整理成若干方案，再根据相关标准进行筛选。经过多次反复比较和优中择优，最后确定 1～3 个最佳方案。这些最佳方案往往是多种创意的优势组合，是大家集体智慧的结晶。</a:t>
            </a:r>
            <a:endParaRPr lang="zh-CN" altLang="en-US"/>
          </a:p>
        </p:txBody>
      </p:sp>
      <p:pic>
        <p:nvPicPr>
          <p:cNvPr id="103" name="图片 102"/>
          <p:cNvPicPr/>
          <p:nvPr/>
        </p:nvPicPr>
        <p:blipFill>
          <a:blip r:embed="rId1"/>
          <a:stretch>
            <a:fillRect/>
          </a:stretch>
        </p:blipFill>
        <p:spPr>
          <a:xfrm>
            <a:off x="7840345" y="1113155"/>
            <a:ext cx="4078605" cy="51435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a:off x="4735834"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a:off x="4367015"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a:off x="0"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8" name="组合 57"/>
          <p:cNvGrpSpPr/>
          <p:nvPr/>
        </p:nvGrpSpPr>
        <p:grpSpPr>
          <a:xfrm>
            <a:off x="1556970" y="2529000"/>
            <a:ext cx="1800000" cy="1800000"/>
            <a:chOff x="1556970" y="2664267"/>
            <a:chExt cx="1733279" cy="1733279"/>
          </a:xfrm>
          <a:solidFill>
            <a:schemeClr val="accent1"/>
          </a:solidFill>
        </p:grpSpPr>
        <p:sp>
          <p:nvSpPr>
            <p:cNvPr id="59" name="椭圆 58"/>
            <p:cNvSpPr/>
            <p:nvPr/>
          </p:nvSpPr>
          <p:spPr>
            <a:xfrm>
              <a:off x="1556970" y="2664267"/>
              <a:ext cx="1733279" cy="1733279"/>
            </a:xfrm>
            <a:prstGeom prst="ellipse">
              <a:avLst/>
            </a:prstGeom>
            <a:grp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defRPr/>
              </a:pPr>
              <a:endParaRPr kumimoji="0" lang="en-US" sz="1800" b="0" i="0" u="none" strike="noStrike" kern="1200" cap="none" spc="0" normalizeH="0" baseline="0" noProof="0">
                <a:ln>
                  <a:noFill/>
                </a:ln>
                <a:solidFill>
                  <a:srgbClr val="262626"/>
                </a:solidFill>
                <a:effectLst/>
                <a:uLnTx/>
                <a:uFillTx/>
                <a:latin typeface="Arial" panose="020B0604020202020204"/>
                <a:ea typeface="微软雅黑" panose="020B0503020204020204" pitchFamily="34" charset="-122"/>
              </a:endParaRPr>
            </a:p>
          </p:txBody>
        </p:sp>
        <p:sp>
          <p:nvSpPr>
            <p:cNvPr id="60" name="矩形 59"/>
            <p:cNvSpPr/>
            <p:nvPr/>
          </p:nvSpPr>
          <p:spPr>
            <a:xfrm>
              <a:off x="1642559" y="3262705"/>
              <a:ext cx="1562100" cy="536405"/>
            </a:xfrm>
            <a:prstGeom prst="rect">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 latinLnBrk="0" hangingPunct="1">
                <a:lnSpc>
                  <a:spcPct val="13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目录</a:t>
              </a:r>
              <a:endParaRPr kumimoji="0" lang="en-US" altLang="zh-CN" sz="3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 latinLnBrk="0" hangingPunct="1">
                <a:lnSpc>
                  <a:spcPct val="130000"/>
                </a:lnSpc>
                <a:spcBef>
                  <a:spcPts val="0"/>
                </a:spcBef>
                <a:spcAft>
                  <a:spcPts val="0"/>
                </a:spcAft>
                <a:buClrTx/>
                <a:buSzTx/>
                <a:buFontTx/>
                <a:buNone/>
                <a:defRPr/>
              </a:pPr>
              <a:r>
                <a:rPr kumimoji="0" lang="en-US" altLang="zh-CN"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CONTENTS</a:t>
              </a:r>
              <a:endParaRPr kumimoji="0" lang="en-US"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2" name="文本框 1"/>
          <p:cNvSpPr txBox="1"/>
          <p:nvPr/>
        </p:nvSpPr>
        <p:spPr>
          <a:xfrm>
            <a:off x="7303154" y="5312730"/>
            <a:ext cx="3431540" cy="46037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探究实践 </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303154" y="2652715"/>
            <a:ext cx="3431540"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案例分析</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7303154" y="4440875"/>
            <a:ext cx="3431540" cy="46037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重点提示 </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7303154" y="3569020"/>
            <a:ext cx="3431540"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前车之鉴 </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7303154" y="1735775"/>
            <a:ext cx="3431540"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身边案例</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2" presetClass="entr" presetSubtype="8" fill="hold" nodeType="withEffect">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cBhvr additive="base">
                                        <p:cTn id="17" dur="1000" fill="hold"/>
                                        <p:tgtEl>
                                          <p:spTgt spid="58"/>
                                        </p:tgtEl>
                                        <p:attrNameLst>
                                          <p:attrName>ppt_x</p:attrName>
                                        </p:attrNameLst>
                                      </p:cBhvr>
                                      <p:tavLst>
                                        <p:tav tm="0">
                                          <p:val>
                                            <p:strVal val="0-#ppt_w/2"/>
                                          </p:val>
                                        </p:tav>
                                        <p:tav tm="100000">
                                          <p:val>
                                            <p:strVal val="#ppt_x"/>
                                          </p:val>
                                        </p:tav>
                                      </p:tavLst>
                                    </p:anim>
                                    <p:anim calcmode="lin" valueType="num">
                                      <p:cBhvr additive="base">
                                        <p:cTn id="18" dur="10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30835" y="811530"/>
            <a:ext cx="8162290" cy="4939030"/>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effectLst>
                  <a:outerShdw blurRad="38100" dist="19050" dir="2700000" algn="tl" rotWithShape="0">
                    <a:schemeClr val="dk1">
                      <a:alpha val="40000"/>
                    </a:schemeClr>
                  </a:outerShdw>
                </a:effectLst>
              </a:rPr>
              <a:t>（四）头脑风暴法中的主持人技巧</a:t>
            </a:r>
            <a:endParaRPr lang="zh-CN" altLang="en-US">
              <a:effectLst>
                <a:outerShdw blurRad="38100" dist="19050" dir="2700000" algn="tl" rotWithShape="0">
                  <a:schemeClr val="dk1">
                    <a:alpha val="40000"/>
                  </a:schemeClr>
                </a:outerShdw>
              </a:effectLst>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t>（1）主持人应懂得各种创造思维和技法，会前要向与会者重申会议应严守的原则和纪律，善于激发成员思考，使场面轻松活跃而又不失脑力激荡。</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（2）可轮流发言，每轮每人简明扼要地说清楚一个创意设想，避免形成辩论会和发言不均。</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（3）要以赏识激励的词句语气和微笑点头的行为语言，鼓励与会者多出设想，如说：“对，就是这样！”“太棒了！”“好主意！这一点对开阔思路很有好处！”等。</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（4）禁止使用“这点别人已说过了！”“实际情况会怎样呢？”“请解释一下你的意思。”“就这一点有用。”“我不赞赏那种观点。”等。</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（5）经常强调设想的数量，比如平均 3 分钟内要发表 10 个设想。</a:t>
            </a:r>
            <a:endParaRPr lang="zh-CN" altLang="en-US"/>
          </a:p>
          <a:p>
            <a:endParaRPr lang="zh-CN" altLang="en-US"/>
          </a:p>
        </p:txBody>
      </p:sp>
      <p:pic>
        <p:nvPicPr>
          <p:cNvPr id="100" name="图片 99"/>
          <p:cNvPicPr/>
          <p:nvPr/>
        </p:nvPicPr>
        <p:blipFill>
          <a:blip r:embed="rId1"/>
          <a:stretch>
            <a:fillRect/>
          </a:stretch>
        </p:blipFill>
        <p:spPr>
          <a:xfrm>
            <a:off x="8587105" y="1564640"/>
            <a:ext cx="3170555" cy="3433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72465" y="695325"/>
            <a:ext cx="7247255" cy="5492750"/>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sym typeface="+mn-ea"/>
              </a:rPr>
              <a:t>（6）遇到人人皆才穷计短出现暂时停滞时，可采取一些措施，如休息几分钟，再进行几轮脑力激荡。或发给每人一张与问题无关的图画，要求讲出从图画中所获得的灵感。</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sym typeface="+mn-ea"/>
              </a:rPr>
              <a:t>（7）根据课题和实际情况需要，引导大家掀起一次又一次脑力激荡的“激波”。如课题是某产品的进一步开发，可以将改进产品配方思考作为第一激波，将降低成本思考作为第二激波，将扩大销售思考作为第三激波等。又如，对某一问题解决方案的讨论，引导大家掀起“设想开发”的激波，及时抓住“拐点”，适时引导进入“设想论证”的激波。</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sym typeface="+mn-ea"/>
              </a:rPr>
              <a:t>（8）要掌握好时间，会议持续 1 小时左右，形成的设想应不少于 100 种。但最好的设想往往是在会议要结束时提出的，因此，预定结束的时间到了，可以根据情况再延长5 分钟，这是人们最容易提出好设想的时候。在 1 分钟时间里没有新主意、新观点出现时，智力激励会议可宣布结束或告一段落。</a:t>
            </a:r>
            <a:endParaRPr lang="zh-CN" altLang="en-US"/>
          </a:p>
        </p:txBody>
      </p:sp>
      <p:pic>
        <p:nvPicPr>
          <p:cNvPr id="104" name="图片 103"/>
          <p:cNvPicPr/>
          <p:nvPr/>
        </p:nvPicPr>
        <p:blipFill>
          <a:blip r:embed="rId1"/>
          <a:stretch>
            <a:fillRect/>
          </a:stretch>
        </p:blipFill>
        <p:spPr>
          <a:xfrm>
            <a:off x="8373110" y="1021715"/>
            <a:ext cx="3254375" cy="483997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2071107" y="3381984"/>
            <a:ext cx="2621280" cy="829945"/>
          </a:xfrm>
          <a:prstGeom prst="rect">
            <a:avLst/>
          </a:prstGeom>
          <a:noFill/>
          <a:ln w="76200">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2"/>
                </a:solidFill>
                <a:latin typeface="微软雅黑" panose="020B0503020204020204" pitchFamily="34" charset="-122"/>
                <a:ea typeface="微软雅黑" panose="020B0503020204020204" pitchFamily="34" charset="-122"/>
                <a:cs typeface="Calibri" panose="020F0502020204030204"/>
              </a:rPr>
              <a:t>探究实践</a:t>
            </a:r>
            <a:endParaRPr kumimoji="0" lang="zh-CN" altLang="en-US" sz="4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29"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2" name="文本框 1"/>
          <p:cNvSpPr txBox="1"/>
          <p:nvPr/>
        </p:nvSpPr>
        <p:spPr>
          <a:xfrm>
            <a:off x="857250" y="676910"/>
            <a:ext cx="7247890" cy="5631180"/>
          </a:xfrm>
          <a:prstGeom prst="rect">
            <a:avLst/>
          </a:prstGeom>
          <a:noFill/>
        </p:spPr>
        <p:txBody>
          <a:bodyPr wrap="square" rtlCol="0" anchor="t">
            <a:spAutoFit/>
          </a:bodyPr>
          <a:p>
            <a:pPr fontAlgn="auto">
              <a:lnSpc>
                <a:spcPct val="150000"/>
              </a:lnSpc>
              <a:buClrTx/>
              <a:buSzTx/>
              <a:buNone/>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材料一</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fontAlgn="auto">
              <a:lnSpc>
                <a:spcPct val="150000"/>
              </a:lnSpc>
              <a:buClrTx/>
              <a:buSzTx/>
              <a:buNone/>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IHS 分析师伊恩·福格（Ian Fog）认为，诺基亚的致命缺陷是这家公司在执行方面的失败。“从历史上来看，诺基亚曾多次看到过未来，并且采用了一项战略来试图抓住机会，但却未能成功执行。”他说道，“他们看到了智能手机的重要性，由在 1998 年就已经投资于 Psion 的软件部门来创造塞班系统，从而获得了一种智能手机操作系统。但是，他们开发的塞班智能手机是自己此前产品的苍白影子：他们拿到了一个触摸屏用户界面，然后将其转换成了仅支持键盘的操作系统。”</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fontAlgn="auto">
              <a:lnSpc>
                <a:spcPct val="150000"/>
              </a:lnSpc>
              <a:buClrTx/>
              <a:buSzTx/>
              <a:buNone/>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材料二</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fontAlgn="auto">
              <a:lnSpc>
                <a:spcPct val="150000"/>
              </a:lnSpc>
              <a:buClrTx/>
              <a:buSzTx/>
              <a:buNone/>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食物是美味的，也是必需的，但不能摄入过量，这犹如不能滥用黑色思考帽一样。</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fontAlgn="auto">
              <a:lnSpc>
                <a:spcPct val="150000"/>
              </a:lnSpc>
              <a:buClrTx/>
              <a:buSzTx/>
              <a:buNone/>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——《六顶思考帽》</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fontAlgn="auto">
              <a:lnSpc>
                <a:spcPct val="150000"/>
              </a:lnSpc>
              <a:buClrTx/>
              <a:buSzTx/>
              <a:buNone/>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讨论</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fontAlgn="auto">
              <a:lnSpc>
                <a:spcPct val="150000"/>
              </a:lnSpc>
              <a:buClrTx/>
              <a:buSzTx/>
              <a:buNone/>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（1）结合材料一的内容，说一说诺基亚在创新的过程中还存在什么问题。</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fontAlgn="auto">
              <a:lnSpc>
                <a:spcPct val="150000"/>
              </a:lnSpc>
              <a:buClrTx/>
              <a:buSzTx/>
              <a:buNone/>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（2）结合材料二谈一下六顶思考帽的分类。</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105" name="图片 104"/>
          <p:cNvPicPr/>
          <p:nvPr/>
        </p:nvPicPr>
        <p:blipFill>
          <a:blip r:embed="rId1"/>
          <a:stretch>
            <a:fillRect/>
          </a:stretch>
        </p:blipFill>
        <p:spPr>
          <a:xfrm>
            <a:off x="8105140" y="1119505"/>
            <a:ext cx="3792220" cy="498602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nvSpPr>
        <p:spPr>
          <a:xfrm>
            <a:off x="6500618" y="0"/>
            <a:ext cx="1500450" cy="5503389"/>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13" name="任意多边形: 形状 12"/>
          <p:cNvSpPr/>
          <p:nvPr/>
        </p:nvSpPr>
        <p:spPr>
          <a:xfrm>
            <a:off x="6778018" y="2009340"/>
            <a:ext cx="1364047" cy="4886183"/>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49625"/>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dirty="0"/>
          </a:p>
        </p:txBody>
      </p:sp>
      <p:sp>
        <p:nvSpPr>
          <p:cNvPr id="14" name="任意多边形: 形状 13"/>
          <p:cNvSpPr/>
          <p:nvPr/>
        </p:nvSpPr>
        <p:spPr>
          <a:xfrm>
            <a:off x="6095996" y="2009340"/>
            <a:ext cx="1364047" cy="4886183"/>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15" name="任意多边形: 形状 14"/>
          <p:cNvSpPr/>
          <p:nvPr/>
        </p:nvSpPr>
        <p:spPr>
          <a:xfrm>
            <a:off x="7159828" y="1"/>
            <a:ext cx="5032172" cy="6895522"/>
          </a:xfrm>
          <a:custGeom>
            <a:avLst/>
            <a:gdLst>
              <a:gd name="connsiteX0" fmla="*/ 1386917 w 5442507"/>
              <a:gd name="connsiteY0" fmla="*/ 0 h 6860019"/>
              <a:gd name="connsiteX1" fmla="*/ 5442507 w 5442507"/>
              <a:gd name="connsiteY1" fmla="*/ 0 h 6860019"/>
              <a:gd name="connsiteX2" fmla="*/ 5442507 w 5442507"/>
              <a:gd name="connsiteY2" fmla="*/ 6860019 h 6860019"/>
              <a:gd name="connsiteX3" fmla="*/ 1386917 w 5442507"/>
              <a:gd name="connsiteY3" fmla="*/ 6860019 h 6860019"/>
              <a:gd name="connsiteX4" fmla="*/ 0 w 5442507"/>
              <a:gd name="connsiteY4" fmla="*/ 3430010 h 6860019"/>
              <a:gd name="connsiteX5" fmla="*/ 1386917 w 5442507"/>
              <a:gd name="connsiteY5" fmla="*/ 0 h 686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2507" h="6860019">
                <a:moveTo>
                  <a:pt x="1386917" y="0"/>
                </a:moveTo>
                <a:lnTo>
                  <a:pt x="5442507" y="0"/>
                </a:lnTo>
                <a:lnTo>
                  <a:pt x="5442507" y="6860019"/>
                </a:lnTo>
                <a:lnTo>
                  <a:pt x="1386917" y="6860019"/>
                </a:lnTo>
                <a:cubicBezTo>
                  <a:pt x="529415" y="5980147"/>
                  <a:pt x="0" y="4764730"/>
                  <a:pt x="0" y="3430010"/>
                </a:cubicBezTo>
                <a:cubicBezTo>
                  <a:pt x="0" y="2095288"/>
                  <a:pt x="529415" y="872416"/>
                  <a:pt x="1386917" y="0"/>
                </a:cubicBezTo>
                <a:close/>
              </a:path>
            </a:pathLst>
          </a:custGeom>
          <a:blipFill>
            <a:blip r:embed="rId1"/>
            <a:stretch>
              <a:fillRect l="-867" r="-88201"/>
            </a:stretch>
          </a:blipFill>
          <a:ln w="73689" cap="flat">
            <a:noFill/>
            <a:prstDash val="solid"/>
            <a:miter/>
          </a:ln>
        </p:spPr>
        <p:txBody>
          <a:bodyPr rtlCol="0" anchor="ctr"/>
          <a:lstStyle/>
          <a:p>
            <a:endParaRPr lang="zh-CN" altLang="en-US"/>
          </a:p>
        </p:txBody>
      </p:sp>
      <p:sp>
        <p:nvSpPr>
          <p:cNvPr id="16" name="标题 3"/>
          <p:cNvSpPr txBox="1"/>
          <p:nvPr/>
        </p:nvSpPr>
        <p:spPr>
          <a:xfrm>
            <a:off x="1301115" y="2508250"/>
            <a:ext cx="3255645" cy="12731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defRPr sz="2400">
                <a:solidFill>
                  <a:srgbClr val="D87830"/>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zh-CN" altLang="en-US" sz="4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rPr>
              <a:t>感谢观看</a:t>
            </a:r>
            <a:endParaRPr lang="zh-CN" altLang="en-US" sz="4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endParaRPr>
          </a:p>
        </p:txBody>
      </p:sp>
      <p:sp>
        <p:nvSpPr>
          <p:cNvPr id="9" name="任意多边形: 形状 8"/>
          <p:cNvSpPr/>
          <p:nvPr/>
        </p:nvSpPr>
        <p:spPr>
          <a:xfrm flipH="1" flipV="1">
            <a:off x="-1" y="4610911"/>
            <a:ext cx="519403" cy="2247089"/>
          </a:xfrm>
          <a:custGeom>
            <a:avLst/>
            <a:gdLst>
              <a:gd name="connsiteX0" fmla="*/ 583227 w 1146628"/>
              <a:gd name="connsiteY0" fmla="*/ 0 h 3735957"/>
              <a:gd name="connsiteX1" fmla="*/ 375789 w 1146628"/>
              <a:gd name="connsiteY1" fmla="*/ 0 h 3735957"/>
              <a:gd name="connsiteX2" fmla="*/ 269208 w 1146628"/>
              <a:gd name="connsiteY2" fmla="*/ 207150 h 3735957"/>
              <a:gd name="connsiteX3" fmla="*/ 0 w 1146628"/>
              <a:gd name="connsiteY3" fmla="*/ 1439061 h 3735957"/>
              <a:gd name="connsiteX4" fmla="*/ 254148 w 1146628"/>
              <a:gd name="connsiteY4" fmla="*/ 2627819 h 3735957"/>
              <a:gd name="connsiteX5" fmla="*/ 81983 w 1146628"/>
              <a:gd name="connsiteY5" fmla="*/ 1644019 h 3735957"/>
              <a:gd name="connsiteX6" fmla="*/ 571385 w 1146628"/>
              <a:gd name="connsiteY6" fmla="*/ 16139 h 3735957"/>
              <a:gd name="connsiteX7" fmla="*/ 1146628 w 1146628"/>
              <a:gd name="connsiteY7" fmla="*/ 0 h 3735957"/>
              <a:gd name="connsiteX8" fmla="*/ 860876 w 1146628"/>
              <a:gd name="connsiteY8" fmla="*/ 0 h 3735957"/>
              <a:gd name="connsiteX9" fmla="*/ 823196 w 1146628"/>
              <a:gd name="connsiteY9" fmla="*/ 50920 h 3735957"/>
              <a:gd name="connsiteX10" fmla="*/ 322613 w 1146628"/>
              <a:gd name="connsiteY10" fmla="*/ 1695570 h 3735957"/>
              <a:gd name="connsiteX11" fmla="*/ 966397 w 1146628"/>
              <a:gd name="connsiteY11" fmla="*/ 3532464 h 3735957"/>
              <a:gd name="connsiteX12" fmla="*/ 1146628 w 1146628"/>
              <a:gd name="connsiteY12" fmla="*/ 3735957 h 373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6628" h="3735957">
                <a:moveTo>
                  <a:pt x="583227" y="0"/>
                </a:moveTo>
                <a:lnTo>
                  <a:pt x="375789" y="0"/>
                </a:lnTo>
                <a:lnTo>
                  <a:pt x="269208" y="207150"/>
                </a:lnTo>
                <a:cubicBezTo>
                  <a:pt x="96074" y="581760"/>
                  <a:pt x="0" y="998401"/>
                  <a:pt x="0" y="1439061"/>
                </a:cubicBezTo>
                <a:cubicBezTo>
                  <a:pt x="0" y="1861276"/>
                  <a:pt x="90182" y="2262994"/>
                  <a:pt x="254148" y="2627819"/>
                </a:cubicBezTo>
                <a:cubicBezTo>
                  <a:pt x="143471" y="2320382"/>
                  <a:pt x="81983" y="1988349"/>
                  <a:pt x="81983" y="1644019"/>
                </a:cubicBezTo>
                <a:cubicBezTo>
                  <a:pt x="81983" y="1041442"/>
                  <a:pt x="261834" y="482675"/>
                  <a:pt x="571385" y="16139"/>
                </a:cubicBezTo>
                <a:close/>
                <a:moveTo>
                  <a:pt x="1146628" y="0"/>
                </a:moveTo>
                <a:lnTo>
                  <a:pt x="860876" y="0"/>
                </a:lnTo>
                <a:lnTo>
                  <a:pt x="823196" y="50920"/>
                </a:lnTo>
                <a:cubicBezTo>
                  <a:pt x="507409" y="517584"/>
                  <a:pt x="322613" y="1087056"/>
                  <a:pt x="322613" y="1695570"/>
                </a:cubicBezTo>
                <a:cubicBezTo>
                  <a:pt x="322613" y="2391014"/>
                  <a:pt x="563979" y="3032067"/>
                  <a:pt x="966397" y="3532464"/>
                </a:cubicBezTo>
                <a:lnTo>
                  <a:pt x="1146628" y="3735957"/>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1+#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1000"/>
                                        <p:tgtEl>
                                          <p:spTgt spid="12"/>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1000"/>
                                        <p:tgtEl>
                                          <p:spTgt spid="13"/>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1000"/>
                                        <p:tgtEl>
                                          <p:spTgt spid="14"/>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1000"/>
                                        <p:tgtEl>
                                          <p:spTgt spid="9"/>
                                        </p:tgtEl>
                                      </p:cBhvr>
                                    </p:animEffect>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6"/>
                                        </p:tgtEl>
                                        <p:attrNameLst>
                                          <p:attrName>ppt_y</p:attrName>
                                        </p:attrNameLst>
                                      </p:cBhvr>
                                      <p:tavLst>
                                        <p:tav tm="0">
                                          <p:val>
                                            <p:strVal val="#ppt_y"/>
                                          </p:val>
                                        </p:tav>
                                        <p:tav tm="100000">
                                          <p:val>
                                            <p:strVal val="#ppt_y"/>
                                          </p:val>
                                        </p:tav>
                                      </p:tavLst>
                                    </p:anim>
                                    <p:anim calcmode="lin" valueType="num">
                                      <p:cBhvr>
                                        <p:cTn id="2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2167627" y="3161004"/>
            <a:ext cx="2621280" cy="829945"/>
          </a:xfrm>
          <a:prstGeom prst="rect">
            <a:avLst/>
          </a:prstGeom>
          <a:noFill/>
          <a:ln w="76200">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4800" dirty="0">
                <a:solidFill>
                  <a:srgbClr val="303030"/>
                </a:solidFill>
                <a:latin typeface="Arial" panose="020B0604020202020204"/>
                <a:ea typeface="微软雅黑" panose="020B0503020204020204" pitchFamily="34" charset="-122"/>
                <a:cs typeface="+mn-ea"/>
                <a:sym typeface="+mn-lt"/>
              </a:rPr>
              <a:t>身边案例</a:t>
            </a:r>
            <a:endParaRPr kumimoji="0" lang="zh-CN" altLang="en-US" sz="4800" b="1" i="0" u="none" strike="noStrike" kern="1200" cap="none" spc="0" normalizeH="0" baseline="0" noProof="0" dirty="0">
              <a:ln>
                <a:noFill/>
              </a:ln>
              <a:solidFill>
                <a:srgbClr val="303030"/>
              </a:solidFill>
              <a:effectLst/>
              <a:uLnTx/>
              <a:uFillTx/>
              <a:latin typeface="Arial" panose="020B0604020202020204"/>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5" name="文本框 4"/>
          <p:cNvSpPr txBox="1"/>
          <p:nvPr/>
        </p:nvSpPr>
        <p:spPr>
          <a:xfrm>
            <a:off x="593725" y="561975"/>
            <a:ext cx="11004550" cy="5077460"/>
          </a:xfrm>
          <a:prstGeom prst="rect">
            <a:avLst/>
          </a:prstGeom>
          <a:noFill/>
        </p:spPr>
        <p:txBody>
          <a:bodyPr wrap="square" rtlCol="0" anchor="t">
            <a:spAutoFit/>
          </a:bodyPr>
          <a:p>
            <a:pPr indent="720090" algn="ctr" fontAlgn="auto">
              <a:lnSpc>
                <a:spcPct val="150000"/>
              </a:lnSpc>
            </a:pPr>
            <a:r>
              <a:rPr lang="zh-CN" altLang="en-US">
                <a:solidFill>
                  <a:schemeClr val="accent1"/>
                </a:solidFill>
                <a:sym typeface="+mn-ea"/>
              </a:rPr>
              <a:t>创新的新零售 + 灵活用工模式——兼</a:t>
            </a:r>
            <a:r>
              <a:rPr lang="zh-CN" altLang="en-US">
                <a:solidFill>
                  <a:schemeClr val="accent3"/>
                </a:solidFill>
                <a:sym typeface="+mn-ea"/>
              </a:rPr>
              <a:t>职</a:t>
            </a:r>
            <a:r>
              <a:rPr lang="zh-CN" altLang="en-US">
                <a:solidFill>
                  <a:schemeClr val="accent1"/>
                </a:solidFill>
                <a:sym typeface="+mn-ea"/>
              </a:rPr>
              <a:t>猫与名创优品的同行之路</a:t>
            </a:r>
            <a:endParaRPr lang="zh-CN" altLang="en-US"/>
          </a:p>
          <a:p>
            <a:pPr indent="457200" algn="l" fontAlgn="auto">
              <a:lnSpc>
                <a:spcPct val="150000"/>
              </a:lnSpc>
              <a:extLst>
                <a:ext uri="{35155182-B16C-46BC-9424-99874614C6A1}">
                  <wpsdc:indentchars xmlns:wpsdc="http://www.wps.cn/officeDocument/2017/drawingmlCustomData" val="200" checksum="59296752"/>
                </a:ext>
              </a:extLst>
            </a:pPr>
            <a:r>
              <a:rPr lang="zh-CN" altLang="en-US"/>
              <a:t>2020 年 10 月 15 日，名创优品正式在纽交所敲钟上市，共发行 3040 万股 ADS（美国存托股），目前公司总市值估值在 60 亿美元以上，从昔日的十元店，名创优品实现了新零售的商业帝国。而作为由名创优品投资的、与名创优品深度合作的兼职猫，也以其创新的灵活用工模式助力名创优品成功上市。</a:t>
            </a:r>
            <a:endParaRPr lang="zh-CN" altLang="en-US"/>
          </a:p>
          <a:p>
            <a:pPr indent="457200" algn="l" fontAlgn="auto">
              <a:lnSpc>
                <a:spcPct val="150000"/>
              </a:lnSpc>
              <a:extLst>
                <a:ext uri="{35155182-B16C-46BC-9424-99874614C6A1}">
                  <wpsdc:indentchars xmlns:wpsdc="http://www.wps.cn/officeDocument/2017/drawingmlCustomData" val="200" checksum="59296752"/>
                </a:ext>
              </a:extLst>
            </a:pPr>
            <a:r>
              <a:rPr lang="zh-CN" altLang="en-US">
                <a:solidFill>
                  <a:schemeClr val="accent1"/>
                </a:solidFill>
                <a:sym typeface="+mn-ea"/>
              </a:rPr>
              <a:t>创新灵活用工 + 新零售模式，助力名创实现上市梦</a:t>
            </a:r>
            <a:endParaRPr lang="zh-CN" altLang="en-US">
              <a:solidFill>
                <a:schemeClr val="accent1"/>
              </a:solidFill>
            </a:endParaRPr>
          </a:p>
          <a:p>
            <a:pPr indent="457200" algn="l" fontAlgn="auto">
              <a:lnSpc>
                <a:spcPct val="150000"/>
              </a:lnSpc>
              <a:extLst>
                <a:ext uri="{35155182-B16C-46BC-9424-99874614C6A1}">
                  <wpsdc:indentchars xmlns:wpsdc="http://www.wps.cn/officeDocument/2017/drawingmlCustomData" val="200" checksum="59296752"/>
                </a:ext>
              </a:extLst>
            </a:pPr>
            <a:r>
              <a:rPr lang="zh-CN" altLang="en-US">
                <a:sym typeface="+mn-ea"/>
              </a:rPr>
              <a:t>对于便利的互联网电商而言，新零售的人员管理与雇佣成本是巨大的。尽管今年受到疫情影响，实体店面临资本寒冬，但名创优品却实现了线下零售店的上市梦。</a:t>
            </a:r>
            <a:endParaRPr lang="zh-CN" altLang="en-US"/>
          </a:p>
          <a:p>
            <a:pPr indent="457200" algn="l" fontAlgn="auto">
              <a:lnSpc>
                <a:spcPct val="150000"/>
              </a:lnSpc>
              <a:extLst>
                <a:ext uri="{35155182-B16C-46BC-9424-99874614C6A1}">
                  <wpsdc:indentchars xmlns:wpsdc="http://www.wps.cn/officeDocument/2017/drawingmlCustomData" val="200" checksum="59296752"/>
                </a:ext>
              </a:extLst>
            </a:pPr>
            <a:r>
              <a:rPr lang="zh-CN" altLang="en-US">
                <a:sym typeface="+mn-ea"/>
              </a:rPr>
              <a:t>名创优品每年以 600 家左右的开店速度快速扩张，遍布海内外，所面临的是巨大的人力成本。在实际运作过程中，以名创优品为代表的新零售企业往往会面临员工管理难与雇佣成本高的困境。在实体门店快速扩张的情况下，除了硬件，人员也是不可或缺的重要一环，除了店面需要庞大数量的常驻人员，还面临着淡季人手饱和、人力成本浪费的困境。巨大的成本压力下，想要与电商企业争夺市场，除了“新零售”概念的推动，更离不开其创建的新的人力管理模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683" name="koppt-矩形"/>
          <p:cNvSpPr/>
          <p:nvPr/>
        </p:nvSpPr>
        <p:spPr>
          <a:xfrm>
            <a:off x="5692140" y="996315"/>
            <a:ext cx="6015990" cy="441896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 name="文本框 2"/>
          <p:cNvSpPr txBox="1"/>
          <p:nvPr/>
        </p:nvSpPr>
        <p:spPr>
          <a:xfrm>
            <a:off x="570865" y="682625"/>
            <a:ext cx="7460615" cy="5492750"/>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在名创优品快速发展中，兼职猫通过与其在人力资源方面的合作，特别是在寒暑假、年底等用人高峰期，以灵活用工的方式，为其众多门店招聘了数千名灵活用工从业者，帮助他们在业务快速拓展的过程中降本增效。</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2016 年，名创优品看中了兼职猫的灵活用工业务前景，选择投资兼职猫，开创了连锁零售行业的灵活用工模式，由此也开启了业务扩张之路。名创优品与国内领衔的灵活用工平台兼职猫合作，采用了一套全新的定制化招聘用工方案，让名创优品减少全职店员冗余，使人力得到高效利用，达到降本增效的目的。据名创优品的 HRD 反馈，在使用了全新的管理方案后，全国门店有效节省了 32% 的运营成本。</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通过这套模式，名创优品实现了门店的快速复制，有效地实现了降本增效，也得以在短时间内实现上市的商业神话。可以说，名创优品成功上市，是灵活用工模式与新零售结合下的有效实践。</a:t>
            </a:r>
            <a:endParaRPr lang="zh-CN" altLang="en-US"/>
          </a:p>
        </p:txBody>
      </p:sp>
      <p:pic>
        <p:nvPicPr>
          <p:cNvPr id="4" name="图片 3"/>
          <p:cNvPicPr/>
          <p:nvPr/>
        </p:nvPicPr>
        <p:blipFill>
          <a:blip r:embed="rId1"/>
          <a:stretch>
            <a:fillRect/>
          </a:stretch>
        </p:blipFill>
        <p:spPr>
          <a:xfrm>
            <a:off x="8110855" y="996315"/>
            <a:ext cx="3725545" cy="517906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683" name="koppt-矩形"/>
          <p:cNvSpPr/>
          <p:nvPr/>
        </p:nvSpPr>
        <p:spPr>
          <a:xfrm>
            <a:off x="660400" y="1144270"/>
            <a:ext cx="6015990" cy="441896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 name="文本框 2"/>
          <p:cNvSpPr txBox="1"/>
          <p:nvPr/>
        </p:nvSpPr>
        <p:spPr>
          <a:xfrm>
            <a:off x="660400" y="186690"/>
            <a:ext cx="10558145" cy="2999740"/>
          </a:xfrm>
          <a:prstGeom prst="rect">
            <a:avLst/>
          </a:prstGeom>
          <a:noFill/>
        </p:spPr>
        <p:txBody>
          <a:bodyPr wrap="square" rtlCol="0" anchor="t">
            <a:spAutoFit/>
          </a:bodyPr>
          <a:p>
            <a:pPr indent="457200" algn="l" fontAlgn="auto">
              <a:lnSpc>
                <a:spcPct val="150000"/>
              </a:lnSpc>
              <a:extLst>
                <a:ext uri="{35155182-B16C-46BC-9424-99874614C6A1}">
                  <wpsdc:indentchars xmlns:wpsdc="http://www.wps.cn/officeDocument/2017/drawingmlCustomData" val="200" checksum="59296752"/>
                </a:ext>
              </a:extLst>
            </a:pPr>
            <a:r>
              <a:rPr lang="zh-CN" altLang="en-US">
                <a:solidFill>
                  <a:schemeClr val="accent3"/>
                </a:solidFill>
              </a:rPr>
              <a:t>完善自身灵活用工业务体系，兼职猫占据灵活用工市场龙头</a:t>
            </a:r>
            <a:endParaRPr lang="zh-CN" altLang="en-US">
              <a:solidFill>
                <a:schemeClr val="accent3"/>
              </a:solidFill>
            </a:endParaRPr>
          </a:p>
          <a:p>
            <a:pPr indent="457200" algn="l" fontAlgn="auto">
              <a:lnSpc>
                <a:spcPct val="150000"/>
              </a:lnSpc>
              <a:extLst>
                <a:ext uri="{35155182-B16C-46BC-9424-99874614C6A1}">
                  <wpsdc:indentchars xmlns:wpsdc="http://www.wps.cn/officeDocument/2017/drawingmlCustomData" val="200" checksum="59296752"/>
                </a:ext>
              </a:extLst>
            </a:pPr>
            <a:r>
              <a:rPr lang="zh-CN" altLang="en-US"/>
              <a:t>在服务名创优品的数年间，兼职猫助力名创优品开创了线下零售用工体系的同时，也逐步完善了自己的业务体系，并利用自身在人力资源方面的优势助力线下零售业快速发展。成立 7 年来，兼职猫快速发展，如今兼职猫以 B 端和 C 端完成了人力资源的服务闭环，在大数据、云计算、AI、5G 等科技加持下，搭建以兼职猫、鹿用招聘、云校招LIVE 为主的招聘流量平台，精准链接 B 端企业和 C 端人才，并为 B 端企业提供自营人力资源服务，还辅之以 Saas 管理系统等（图 3-1），全方位帮助企业降本增效。</a:t>
            </a:r>
            <a:endParaRPr lang="zh-CN" altLang="en-US"/>
          </a:p>
        </p:txBody>
      </p:sp>
      <p:pic>
        <p:nvPicPr>
          <p:cNvPr id="6" name="图片 5"/>
          <p:cNvPicPr>
            <a:picLocks noChangeAspect="1"/>
          </p:cNvPicPr>
          <p:nvPr/>
        </p:nvPicPr>
        <p:blipFill>
          <a:blip r:embed="rId1"/>
          <a:stretch>
            <a:fillRect/>
          </a:stretch>
        </p:blipFill>
        <p:spPr>
          <a:xfrm>
            <a:off x="1765935" y="3091180"/>
            <a:ext cx="8347075" cy="33877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683" name="koppt-矩形"/>
          <p:cNvSpPr/>
          <p:nvPr/>
        </p:nvSpPr>
        <p:spPr>
          <a:xfrm>
            <a:off x="659765" y="1057910"/>
            <a:ext cx="6015990" cy="441896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 name="文本框 2"/>
          <p:cNvSpPr txBox="1"/>
          <p:nvPr/>
        </p:nvSpPr>
        <p:spPr>
          <a:xfrm>
            <a:off x="727075" y="1230630"/>
            <a:ext cx="5882005" cy="4246245"/>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近年来，灵活用工逐步走入大家的视线。在 2020 年新冠疫情的影响下，灵活用工受到各界的关注，利好政策逐步出炉，灵活用工迎来了爆发期。2017 年，看到未来市场红利在企业服务，兼职猫也开启了转型 B 端的道路，营收也实现了快速增长。凭借着自身的技术与品牌优势，5 年间兼职猫的营收增长了近 400 倍，今年的营业收入也比去年实现了翻倍增长。2020 年新冠疫情黑天鹅事件，加速产业的转型和就业意识的变化，使得本已在风口的灵活用工行业迎来新的发展，占据灵活用工线上平台榜首，拥有了较高的品牌知名度与市场占有率。</a:t>
            </a:r>
            <a:endParaRPr lang="zh-CN" altLang="en-US"/>
          </a:p>
        </p:txBody>
      </p:sp>
      <p:pic>
        <p:nvPicPr>
          <p:cNvPr id="101" name="图片 100"/>
          <p:cNvPicPr/>
          <p:nvPr/>
        </p:nvPicPr>
        <p:blipFill>
          <a:blip r:embed="rId1"/>
          <a:stretch>
            <a:fillRect/>
          </a:stretch>
        </p:blipFill>
        <p:spPr>
          <a:xfrm>
            <a:off x="7031990" y="1230630"/>
            <a:ext cx="4740910" cy="4703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3" name="文本框 2"/>
          <p:cNvSpPr txBox="1"/>
          <p:nvPr/>
        </p:nvSpPr>
        <p:spPr>
          <a:xfrm>
            <a:off x="587375" y="285115"/>
            <a:ext cx="11017250" cy="6287770"/>
          </a:xfrm>
          <a:prstGeom prst="rect">
            <a:avLst/>
          </a:prstGeom>
          <a:noFill/>
        </p:spPr>
        <p:txBody>
          <a:bodyPr wrap="square" rtlCol="0" anchor="t">
            <a:spAutoFit/>
          </a:bodyPr>
          <a:p>
            <a:pPr indent="457200" algn="l" fontAlgn="auto">
              <a:lnSpc>
                <a:spcPct val="140000"/>
              </a:lnSpc>
              <a:extLst>
                <a:ext uri="{35155182-B16C-46BC-9424-99874614C6A1}">
                  <wpsdc:indentchars xmlns:wpsdc="http://www.wps.cn/officeDocument/2017/drawingmlCustomData" val="200" checksum="59296752"/>
                </a:ext>
              </a:extLst>
            </a:pPr>
            <a:r>
              <a:rPr lang="zh-CN" altLang="en-US">
                <a:solidFill>
                  <a:schemeClr val="accent3"/>
                </a:solidFill>
              </a:rPr>
              <a:t>兼职猫紧抓时代风口 创新涵盖业务场景助力企业降本增效</a:t>
            </a:r>
            <a:endParaRPr lang="zh-CN" altLang="en-US">
              <a:solidFill>
                <a:schemeClr val="accent3"/>
              </a:solidFill>
            </a:endParaRPr>
          </a:p>
          <a:p>
            <a:pPr indent="457200" algn="l" fontAlgn="auto">
              <a:lnSpc>
                <a:spcPct val="140000"/>
              </a:lnSpc>
              <a:extLst>
                <a:ext uri="{35155182-B16C-46BC-9424-99874614C6A1}">
                  <wpsdc:indentchars xmlns:wpsdc="http://www.wps.cn/officeDocument/2017/drawingmlCustomData" val="200" checksum="59296752"/>
                </a:ext>
              </a:extLst>
            </a:pPr>
            <a:r>
              <a:rPr lang="zh-CN" altLang="en-US"/>
              <a:t>除了新零售行业以外，在灵活用工爆发式增长的当下，兼职猫积极探索业务布局，创新涵盖多重的业务场景，与其他行业也进行了紧密结合。</a:t>
            </a:r>
            <a:endParaRPr lang="zh-CN" altLang="en-US"/>
          </a:p>
          <a:p>
            <a:pPr indent="457200" algn="l" fontAlgn="auto">
              <a:lnSpc>
                <a:spcPct val="140000"/>
              </a:lnSpc>
              <a:extLst>
                <a:ext uri="{35155182-B16C-46BC-9424-99874614C6A1}">
                  <wpsdc:indentchars xmlns:wpsdc="http://www.wps.cn/officeDocument/2017/drawingmlCustomData" val="200" checksum="59296752"/>
                </a:ext>
              </a:extLst>
            </a:pPr>
            <a:r>
              <a:rPr lang="zh-CN" altLang="en-US"/>
              <a:t>受今年疫情影响，直播行业快速增长，是今年的“风口”行业。兼职猫以创新的灵活用工模式，与各大直播平台强强联合，在原有的业务布局上切入直播风口，成为首个切入直播行业的灵活用工平台，助力直播行业降本增效，实现快速发展。在 2020 年 9 月，兼职猫与 YY 直播进行深度联动，发布“校园主播造星计划”，助力大学生充分就业。</a:t>
            </a:r>
            <a:endParaRPr lang="zh-CN" altLang="en-US"/>
          </a:p>
          <a:p>
            <a:pPr indent="457200" algn="l" fontAlgn="auto">
              <a:lnSpc>
                <a:spcPct val="140000"/>
              </a:lnSpc>
              <a:extLst>
                <a:ext uri="{35155182-B16C-46BC-9424-99874614C6A1}">
                  <wpsdc:indentchars xmlns:wpsdc="http://www.wps.cn/officeDocument/2017/drawingmlCustomData" val="200" checksum="59296752"/>
                </a:ext>
              </a:extLst>
            </a:pPr>
            <a:r>
              <a:rPr lang="zh-CN" altLang="en-US"/>
              <a:t>除此之外，兼职猫还与多家电商、游戏、直播行业的知名互联网企业合作，为这些公司降低了至少 25% 的成本。譬如兼职猫就利用灵活用工解决了导航地图的数据采集难题，以灵活用工形式解决语音客服、内容审核的人力成本难题等，真正做到紧抓时代风口，敏锐感受市场风向，快速反应。</a:t>
            </a:r>
            <a:endParaRPr lang="zh-CN" altLang="en-US"/>
          </a:p>
          <a:p>
            <a:pPr indent="457200" algn="l" fontAlgn="auto">
              <a:lnSpc>
                <a:spcPct val="140000"/>
              </a:lnSpc>
              <a:extLst>
                <a:ext uri="{35155182-B16C-46BC-9424-99874614C6A1}">
                  <wpsdc:indentchars xmlns:wpsdc="http://www.wps.cn/officeDocument/2017/drawingmlCustomData" val="200" checksum="59296752"/>
                </a:ext>
              </a:extLst>
            </a:pPr>
            <a:r>
              <a:rPr lang="zh-CN" altLang="en-US"/>
              <a:t>在加强与名创优品及其他互联网企业深度合作时，兼职猫同样也有着自己的商业蓝图。据悉，兼职猫将在未来增加 2～3 条产品线，通过布局灵活用工多元化产品线，将灵活用工业务往广度领域铺盖，衔接不同企业端与求职端用户的诉求，帮助企业和人才快速匹配。从长远来看，兼职猫将不断完善 B 端与 C 端业务。未来几年对于 B 端，兼职猫将赋能数据分析与挖掘，衍生出企业服务多元产品，涵盖企业采购、培训、保险、广告等的综合性企业服务提供商。同时，兼职猫将继续增强 C 端人群用户的黏度，打造一个涵盖金融、消费、租房等完善的个人事业生活发展一站式信息服务平台。</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tags/tag1.xml><?xml version="1.0" encoding="utf-8"?>
<p:tagLst xmlns:p="http://schemas.openxmlformats.org/presentationml/2006/main">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n1-1"/>
  <p:tag name="KSO_WM_UNIT_TYPE" val="a"/>
  <p:tag name="KSO_WM_UNIT_INDEX" val="1"/>
  <p:tag name="KSO_WM_UNIT_ID" val="diagram20170171_3*a*1"/>
  <p:tag name="KSO_WM_TEMPLATE_CATEGORY" val="diagram"/>
  <p:tag name="KSO_WM_TEMPLATE_INDEX" val="20170171"/>
  <p:tag name="KSO_WM_UNIT_LAYERLEVEL" val="1"/>
  <p:tag name="KSO_WM_TAG_VERSION" val="1.0"/>
  <p:tag name="KSO_WM_BEAUTIFY_FLAG" val="#wm#"/>
  <p:tag name="KSO_WM_UNIT_PRESET_TEXT" val="点击输入内容大标题"/>
  <p:tag name="KSO_WM_UNIT_TEXT_FILL_FORE_SCHEMECOLOR_INDEX" val="13"/>
  <p:tag name="KSO_WM_UNIT_TEXT_FILL_TYPE"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3"/>
  <p:tag name="KSO_WM_UNIT_ID" val="diagram20169874_3*n_h_h_i*1_2_4_3"/>
  <p:tag name="KSO_WM_TEMPLATE_CATEGORY" val="diagram"/>
  <p:tag name="KSO_WM_TEMPLATE_INDEX" val="20169874"/>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169874_3*n_h_h_i*1_2_1_1"/>
  <p:tag name="KSO_WM_TEMPLATE_CATEGORY" val="diagram"/>
  <p:tag name="KSO_WM_TEMPLATE_INDEX" val="20169874"/>
  <p:tag name="KSO_WM_UNIT_LAYERLEVEL" val="1_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169874_3*n_h_h_i*1_2_2_1"/>
  <p:tag name="KSO_WM_TEMPLATE_CATEGORY" val="diagram"/>
  <p:tag name="KSO_WM_TEMPLATE_INDEX" val="20169874"/>
  <p:tag name="KSO_WM_UNIT_LAYERLEVEL" val="1_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169874_3*n_h_h_i*1_2_1_2"/>
  <p:tag name="KSO_WM_TEMPLATE_CATEGORY" val="diagram"/>
  <p:tag name="KSO_WM_TEMPLATE_INDEX" val="20169874"/>
  <p:tag name="KSO_WM_UNIT_LAYERLEVEL" val="1_1_1_1"/>
  <p:tag name="KSO_WM_TAG_VERSION" val="1.0"/>
  <p:tag name="KSO_WM_BEAUTIFY_FLAG" val="#wm#"/>
  <p:tag name="KSO_WM_UNIT_LINE_FORE_SCHEMECOLOR_INDEX" val="14"/>
  <p:tag name="KSO_WM_UNIT_LINE_FILL_TYPE" val="2"/>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3"/>
  <p:tag name="KSO_WM_UNIT_ID" val="diagram20169874_3*n_h_h_i*1_2_1_3"/>
  <p:tag name="KSO_WM_TEMPLATE_CATEGORY" val="diagram"/>
  <p:tag name="KSO_WM_TEMPLATE_INDEX" val="20169874"/>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169874_3*n_h_h_i*1_2_2_2"/>
  <p:tag name="KSO_WM_TEMPLATE_CATEGORY" val="diagram"/>
  <p:tag name="KSO_WM_TEMPLATE_INDEX" val="20169874"/>
  <p:tag name="KSO_WM_UNIT_LAYERLEVEL" val="1_1_1_1"/>
  <p:tag name="KSO_WM_TAG_VERSION" val="1.0"/>
  <p:tag name="KSO_WM_BEAUTIFY_FLAG" val="#wm#"/>
  <p:tag name="KSO_WM_UNIT_LINE_FORE_SCHEMECOLOR_INDEX" val="14"/>
  <p:tag name="KSO_WM_UNIT_LINE_FILL_TYPE" val="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3"/>
  <p:tag name="KSO_WM_UNIT_ID" val="diagram20169874_3*n_h_h_i*1_2_2_3"/>
  <p:tag name="KSO_WM_TEMPLATE_CATEGORY" val="diagram"/>
  <p:tag name="KSO_WM_TEMPLATE_INDEX" val="20169874"/>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7.xml><?xml version="1.0" encoding="utf-8"?>
<p:tagLst xmlns:p="http://schemas.openxmlformats.org/presentationml/2006/main">
  <p:tag name="KSO_WM_UNIT_SUBTYPE" val="a"/>
  <p:tag name="KSO_WM_UNIT_NOCLEAR" val="0"/>
  <p:tag name="KSO_WM_UNIT_VALUE" val="85"/>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20169874_3*n_h_h_f*1_2_3_1"/>
  <p:tag name="KSO_WM_TEMPLATE_CATEGORY" val="diagram"/>
  <p:tag name="KSO_WM_TEMPLATE_INDEX" val="20169874"/>
  <p:tag name="KSO_WM_UNIT_LAYERLEVEL" val="1_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Lst>
</file>

<file path=ppt/tags/tag18.xml><?xml version="1.0" encoding="utf-8"?>
<p:tagLst xmlns:p="http://schemas.openxmlformats.org/presentationml/2006/main">
  <p:tag name="KSO_WM_UNIT_SUBTYPE" val="a"/>
  <p:tag name="KSO_WM_UNIT_NOCLEAR" val="0"/>
  <p:tag name="KSO_WM_UNIT_VALUE" val="85"/>
  <p:tag name="KSO_WM_UNIT_HIGHLIGHT" val="0"/>
  <p:tag name="KSO_WM_UNIT_COMPATIBLE" val="0"/>
  <p:tag name="KSO_WM_UNIT_DIAGRAM_ISNUMVISUAL" val="0"/>
  <p:tag name="KSO_WM_UNIT_DIAGRAM_ISREFERUNIT" val="0"/>
  <p:tag name="KSO_WM_DIAGRAM_GROUP_CODE" val="n1-1"/>
  <p:tag name="KSO_WM_UNIT_TYPE" val="n_h_h_f"/>
  <p:tag name="KSO_WM_UNIT_INDEX" val="1_2_4_1"/>
  <p:tag name="KSO_WM_UNIT_ID" val="diagram20169874_3*n_h_h_f*1_2_4_1"/>
  <p:tag name="KSO_WM_TEMPLATE_CATEGORY" val="diagram"/>
  <p:tag name="KSO_WM_TEMPLATE_INDEX" val="20169874"/>
  <p:tag name="KSO_WM_UNIT_LAYERLEVEL" val="1_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Lst>
</file>

<file path=ppt/tags/tag19.xml><?xml version="1.0" encoding="utf-8"?>
<p:tagLst xmlns:p="http://schemas.openxmlformats.org/presentationml/2006/main">
  <p:tag name="KSO_WM_UNIT_SUBTYPE" val="a"/>
  <p:tag name="KSO_WM_UNIT_NOCLEAR" val="0"/>
  <p:tag name="KSO_WM_UNIT_VALUE" val="85"/>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169874_3*n_h_h_f*1_2_1_1"/>
  <p:tag name="KSO_WM_TEMPLATE_CATEGORY" val="diagram"/>
  <p:tag name="KSO_WM_TEMPLATE_INDEX" val="20169874"/>
  <p:tag name="KSO_WM_UNIT_LAYERLEVEL" val="1_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169874_3*n_h_i*1_1_2"/>
  <p:tag name="KSO_WM_TEMPLATE_CATEGORY" val="diagram"/>
  <p:tag name="KSO_WM_TEMPLATE_INDEX" val="2016987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0.xml><?xml version="1.0" encoding="utf-8"?>
<p:tagLst xmlns:p="http://schemas.openxmlformats.org/presentationml/2006/main">
  <p:tag name="KSO_WM_UNIT_SUBTYPE" val="a"/>
  <p:tag name="KSO_WM_UNIT_NOCLEAR" val="0"/>
  <p:tag name="KSO_WM_UNIT_VALUE" val="85"/>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20169874_3*n_h_h_f*1_2_2_1"/>
  <p:tag name="KSO_WM_TEMPLATE_CATEGORY" val="diagram"/>
  <p:tag name="KSO_WM_TEMPLATE_INDEX" val="20169874"/>
  <p:tag name="KSO_WM_UNIT_LAYERLEVEL" val="1_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160264_3*n_h_i*1_1_1"/>
  <p:tag name="KSO_WM_TEMPLATE_CATEGORY" val="diagram"/>
  <p:tag name="KSO_WM_TEMPLATE_INDEX" val="160264"/>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160264_3*n_h_h_i*1_2_1_1"/>
  <p:tag name="KSO_WM_TEMPLATE_CATEGORY" val="diagram"/>
  <p:tag name="KSO_WM_TEMPLATE_INDEX" val="160264"/>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160264_3*n_h_h_i*1_2_2_1"/>
  <p:tag name="KSO_WM_TEMPLATE_CATEGORY" val="diagram"/>
  <p:tag name="KSO_WM_TEMPLATE_INDEX" val="160264"/>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160264_3*n_h_h_i*1_2_3_1"/>
  <p:tag name="KSO_WM_TEMPLATE_CATEGORY" val="diagram"/>
  <p:tag name="KSO_WM_TEMPLATE_INDEX" val="160264"/>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1"/>
  <p:tag name="KSO_WM_UNIT_ID" val="diagram160264_3*n_h_h_i*1_2_4_1"/>
  <p:tag name="KSO_WM_TEMPLATE_CATEGORY" val="diagram"/>
  <p:tag name="KSO_WM_TEMPLATE_INDEX" val="160264"/>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6.xml><?xml version="1.0" encoding="utf-8"?>
<p:tagLst xmlns:p="http://schemas.openxmlformats.org/presentationml/2006/main">
  <p:tag name="KSO_WM_UNIT_SUBTYPE" val="a"/>
  <p:tag name="KSO_WM_UNIT_NOCLEAR" val="0"/>
  <p:tag name="KSO_WM_UNIT_VALUE" val="27"/>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160264_3*n_h_h_f*1_2_2_1"/>
  <p:tag name="KSO_WM_TEMPLATE_CATEGORY" val="diagram"/>
  <p:tag name="KSO_WM_TEMPLATE_INDEX" val="160264"/>
  <p:tag name="KSO_WM_UNIT_LAYERLEVEL" val="1_1_1_1"/>
  <p:tag name="KSO_WM_TAG_VERSION" val="1.0"/>
  <p:tag name="KSO_WM_BEAUTIFY_FLAG" val="#wm#"/>
  <p:tag name="KSO_WM_UNIT_PRESET_TEXT" val="单击此处添加文本具体内容，简明扼要地阐述你的观点"/>
  <p:tag name="KSO_WM_UNIT_TEXT_FILL_FORE_SCHEMECOLOR_INDEX" val="13"/>
  <p:tag name="KSO_WM_UNIT_TEXT_FILL_TYPE" val="1"/>
</p:tagLst>
</file>

<file path=ppt/tags/tag27.xml><?xml version="1.0" encoding="utf-8"?>
<p:tagLst xmlns:p="http://schemas.openxmlformats.org/presentationml/2006/main">
  <p:tag name="KSO_WM_UNIT_SUBTYPE" val="a"/>
  <p:tag name="KSO_WM_UNIT_NOCLEAR" val="0"/>
  <p:tag name="KSO_WM_UNIT_VALUE" val="27"/>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160264_3*n_h_h_f*1_2_1_1"/>
  <p:tag name="KSO_WM_TEMPLATE_CATEGORY" val="diagram"/>
  <p:tag name="KSO_WM_TEMPLATE_INDEX" val="160264"/>
  <p:tag name="KSO_WM_UNIT_LAYERLEVEL" val="1_1_1_1"/>
  <p:tag name="KSO_WM_TAG_VERSION" val="1.0"/>
  <p:tag name="KSO_WM_BEAUTIFY_FLAG" val="#wm#"/>
  <p:tag name="KSO_WM_UNIT_PRESET_TEXT" val="单击此处添加文本具体内容，简明扼要地阐述你的观点"/>
  <p:tag name="KSO_WM_UNIT_TEXT_FILL_FORE_SCHEMECOLOR_INDEX" val="13"/>
  <p:tag name="KSO_WM_UNIT_TEXT_FILL_TYPE" val="1"/>
</p:tagLst>
</file>

<file path=ppt/tags/tag28.xml><?xml version="1.0" encoding="utf-8"?>
<p:tagLst xmlns:p="http://schemas.openxmlformats.org/presentationml/2006/main">
  <p:tag name="KSO_WM_UNIT_SUBTYPE" val="a"/>
  <p:tag name="KSO_WM_UNIT_NOCLEAR" val="0"/>
  <p:tag name="KSO_WM_UNIT_VALUE" val="27"/>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160264_3*n_h_h_f*1_2_3_1"/>
  <p:tag name="KSO_WM_TEMPLATE_CATEGORY" val="diagram"/>
  <p:tag name="KSO_WM_TEMPLATE_INDEX" val="160264"/>
  <p:tag name="KSO_WM_UNIT_LAYERLEVEL" val="1_1_1_1"/>
  <p:tag name="KSO_WM_TAG_VERSION" val="1.0"/>
  <p:tag name="KSO_WM_BEAUTIFY_FLAG" val="#wm#"/>
  <p:tag name="KSO_WM_UNIT_PRESET_TEXT" val="单击此处添加文本具体内容，简明扼要地阐述你的观点"/>
  <p:tag name="KSO_WM_UNIT_TEXT_FILL_FORE_SCHEMECOLOR_INDEX" val="13"/>
  <p:tag name="KSO_WM_UNIT_TEXT_FILL_TYPE" val="1"/>
</p:tagLst>
</file>

<file path=ppt/tags/tag29.xml><?xml version="1.0" encoding="utf-8"?>
<p:tagLst xmlns:p="http://schemas.openxmlformats.org/presentationml/2006/main">
  <p:tag name="KSO_WM_UNIT_SUBTYPE" val="a"/>
  <p:tag name="KSO_WM_UNIT_NOCLEAR" val="0"/>
  <p:tag name="KSO_WM_UNIT_VALUE" val="27"/>
  <p:tag name="KSO_WM_UNIT_HIGHLIGHT" val="0"/>
  <p:tag name="KSO_WM_UNIT_COMPATIBLE" val="0"/>
  <p:tag name="KSO_WM_UNIT_DIAGRAM_ISNUMVISUAL" val="0"/>
  <p:tag name="KSO_WM_UNIT_DIAGRAM_ISREFERUNIT" val="0"/>
  <p:tag name="KSO_WM_DIAGRAM_GROUP_CODE" val="n1-1"/>
  <p:tag name="KSO_WM_UNIT_TYPE" val="n_h_h_f"/>
  <p:tag name="KSO_WM_UNIT_INDEX" val="1_2_4_1"/>
  <p:tag name="KSO_WM_UNIT_ID" val="diagram160264_3*n_h_h_f*1_2_4_1"/>
  <p:tag name="KSO_WM_TEMPLATE_CATEGORY" val="diagram"/>
  <p:tag name="KSO_WM_TEMPLATE_INDEX" val="160264"/>
  <p:tag name="KSO_WM_UNIT_LAYERLEVEL" val="1_1_1_1"/>
  <p:tag name="KSO_WM_TAG_VERSION" val="1.0"/>
  <p:tag name="KSO_WM_BEAUTIFY_FLAG" val="#wm#"/>
  <p:tag name="KSO_WM_UNIT_PRESET_TEXT" val="单击此处添加文本具体内容，简明扼要地阐述你的观点"/>
  <p:tag name="KSO_WM_UNIT_TEXT_FILL_FORE_SCHEMECOLOR_INDEX" val="13"/>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3"/>
  <p:tag name="KSO_WM_UNIT_ID" val="diagram20169874_3*n_h_i*1_1_3"/>
  <p:tag name="KSO_WM_TEMPLATE_CATEGORY" val="diagram"/>
  <p:tag name="KSO_WM_TEMPLATE_INDEX" val="2016987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0.xml><?xml version="1.0" encoding="utf-8"?>
<p:tagLst xmlns:p="http://schemas.openxmlformats.org/presentationml/2006/main">
  <p:tag name="ISLIDE.GUIDESSETTING" val="{&quot;Id&quot;:null,&quot;Name&quot;:&quot;正常&quot;,&quot;HeaderHeight&quot;:15.0,&quot;FooterHeight&quot;:9.0,&quot;SideMargin&quot;:5.5,&quot;TopMargin&quot;:0.0,&quot;BottomMargin&quot;:0.0,&quot;IntervalMargin&quot;:1.5,&quot;SettingType&quot;:&quot;System&quot;}"/>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169874_3*n_h_i*1_1_1"/>
  <p:tag name="KSO_WM_TEMPLATE_CATEGORY" val="diagram"/>
  <p:tag name="KSO_WM_TEMPLATE_INDEX" val="20169874"/>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169874_3*n_h_h_i*1_2_3_1"/>
  <p:tag name="KSO_WM_TEMPLATE_CATEGORY" val="diagram"/>
  <p:tag name="KSO_WM_TEMPLATE_INDEX" val="20169874"/>
  <p:tag name="KSO_WM_UNIT_LAYERLEVEL" val="1_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169874_3*n_h_h_i*1_2_3_2"/>
  <p:tag name="KSO_WM_TEMPLATE_CATEGORY" val="diagram"/>
  <p:tag name="KSO_WM_TEMPLATE_INDEX" val="20169874"/>
  <p:tag name="KSO_WM_UNIT_LAYERLEVEL" val="1_1_1_1"/>
  <p:tag name="KSO_WM_TAG_VERSION" val="1.0"/>
  <p:tag name="KSO_WM_BEAUTIFY_FLAG" val="#wm#"/>
  <p:tag name="KSO_WM_UNIT_LINE_FORE_SCHEMECOLOR_INDEX" val="14"/>
  <p:tag name="KSO_WM_UNIT_LINE_FILL_TYPE" val="2"/>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3"/>
  <p:tag name="KSO_WM_UNIT_ID" val="diagram20169874_3*n_h_h_i*1_2_3_3"/>
  <p:tag name="KSO_WM_TEMPLATE_CATEGORY" val="diagram"/>
  <p:tag name="KSO_WM_TEMPLATE_INDEX" val="20169874"/>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1"/>
  <p:tag name="KSO_WM_UNIT_ID" val="diagram20169874_3*n_h_h_i*1_2_4_1"/>
  <p:tag name="KSO_WM_TEMPLATE_CATEGORY" val="diagram"/>
  <p:tag name="KSO_WM_TEMPLATE_INDEX" val="20169874"/>
  <p:tag name="KSO_WM_UNIT_LAYERLEVEL" val="1_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2"/>
  <p:tag name="KSO_WM_UNIT_ID" val="diagram20169874_3*n_h_h_i*1_2_4_2"/>
  <p:tag name="KSO_WM_TEMPLATE_CATEGORY" val="diagram"/>
  <p:tag name="KSO_WM_TEMPLATE_INDEX" val="20169874"/>
  <p:tag name="KSO_WM_UNIT_LAYERLEVEL" val="1_1_1_1"/>
  <p:tag name="KSO_WM_TAG_VERSION" val="1.0"/>
  <p:tag name="KSO_WM_BEAUTIFY_FLAG" val="#wm#"/>
  <p:tag name="KSO_WM_UNIT_LINE_FORE_SCHEMECOLOR_INDEX" val="14"/>
  <p:tag name="KSO_WM_UNIT_LINE_FILL_TYPE" val="2"/>
</p:tagLst>
</file>

<file path=ppt/theme/theme1.xml><?xml version="1.0" encoding="utf-8"?>
<a:theme xmlns:a="http://schemas.openxmlformats.org/drawingml/2006/main" name="Office 主题​​">
  <a:themeElements>
    <a:clrScheme name="自定义 6">
      <a:dk1>
        <a:srgbClr val="303030"/>
      </a:dk1>
      <a:lt1>
        <a:srgbClr val="FFFFFF"/>
      </a:lt1>
      <a:dk2>
        <a:srgbClr val="303030"/>
      </a:dk2>
      <a:lt2>
        <a:srgbClr val="FFFFFF"/>
      </a:lt2>
      <a:accent1>
        <a:srgbClr val="D87830"/>
      </a:accent1>
      <a:accent2>
        <a:srgbClr val="037C8C"/>
      </a:accent2>
      <a:accent3>
        <a:srgbClr val="D87830"/>
      </a:accent3>
      <a:accent4>
        <a:srgbClr val="037C8C"/>
      </a:accent4>
      <a:accent5>
        <a:srgbClr val="D87830"/>
      </a:accent5>
      <a:accent6>
        <a:srgbClr val="037C8C"/>
      </a:accent6>
      <a:hlink>
        <a:srgbClr val="6EAC1C"/>
      </a:hlink>
      <a:folHlink>
        <a:srgbClr val="B26B02"/>
      </a:folHlink>
    </a:clrScheme>
    <a:fontScheme name="微软雅黑字体">
      <a:majorFont>
        <a:latin typeface="微软雅黑"/>
        <a:ea typeface="微软雅黑"/>
        <a:cs typeface=""/>
      </a:majorFont>
      <a:minorFont>
        <a:latin typeface="微软雅黑 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9196</Words>
  <Application>WPS 演示</Application>
  <PresentationFormat>宽屏</PresentationFormat>
  <Paragraphs>174</Paragraphs>
  <Slides>34</Slides>
  <Notes>5</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34</vt:i4>
      </vt:variant>
    </vt:vector>
  </HeadingPairs>
  <TitlesOfParts>
    <vt:vector size="48" baseType="lpstr">
      <vt:lpstr>Arial</vt:lpstr>
      <vt:lpstr>宋体</vt:lpstr>
      <vt:lpstr>Wingdings</vt:lpstr>
      <vt:lpstr>微软雅黑</vt:lpstr>
      <vt:lpstr>Arial</vt:lpstr>
      <vt:lpstr>Lantinghei SC Extralight</vt:lpstr>
      <vt:lpstr>Calibri</vt:lpstr>
      <vt:lpstr>微软雅黑 Light</vt:lpstr>
      <vt:lpstr>Arial Unicode MS</vt:lpstr>
      <vt:lpstr>等线</vt:lpstr>
      <vt:lpstr>等线 Light</vt:lpstr>
      <vt:lpstr>Latha</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yaohouhua</dc:creator>
  <cp:lastModifiedBy>单金枝</cp:lastModifiedBy>
  <cp:revision>136</cp:revision>
  <dcterms:created xsi:type="dcterms:W3CDTF">2019-11-06T14:38:00Z</dcterms:created>
  <dcterms:modified xsi:type="dcterms:W3CDTF">2022-03-10T01:00:58Z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2052-11.1.0.11365</vt:lpwstr>
  </property>
  <property fmtid="{D5CDD505-2E9C-101B-9397-08002B2CF9AE}" pid="3" name="KSOTemplateUUID">
    <vt:lpwstr>v1.0_mb_S2+Zqs8qojUwVAtxnWSpkg==</vt:lpwstr>
  </property>
  <property fmtid="{D5CDD505-2E9C-101B-9397-08002B2CF9AE}" pid="4" name="ICV">
    <vt:lpwstr>2D17E4A071E845B1ABBCFD6B2FF339D7</vt:lpwstr>
  </property>
</Properties>
</file>