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6"/>
  </p:notesMasterIdLst>
  <p:sldIdLst>
    <p:sldId id="256" r:id="rId4"/>
    <p:sldId id="346" r:id="rId5"/>
    <p:sldId id="258" r:id="rId7"/>
    <p:sldId id="261" r:id="rId8"/>
    <p:sldId id="264" r:id="rId9"/>
    <p:sldId id="370" r:id="rId10"/>
    <p:sldId id="371" r:id="rId11"/>
    <p:sldId id="372" r:id="rId12"/>
    <p:sldId id="373" r:id="rId13"/>
    <p:sldId id="268" r:id="rId14"/>
    <p:sldId id="269" r:id="rId15"/>
    <p:sldId id="376" r:id="rId16"/>
    <p:sldId id="377" r:id="rId17"/>
    <p:sldId id="379" r:id="rId18"/>
    <p:sldId id="393" r:id="rId19"/>
    <p:sldId id="380" r:id="rId20"/>
    <p:sldId id="381" r:id="rId21"/>
    <p:sldId id="382" r:id="rId22"/>
    <p:sldId id="405" r:id="rId23"/>
    <p:sldId id="392" r:id="rId24"/>
    <p:sldId id="383" r:id="rId25"/>
    <p:sldId id="384" r:id="rId26"/>
    <p:sldId id="406" r:id="rId27"/>
    <p:sldId id="407" r:id="rId28"/>
    <p:sldId id="408" r:id="rId29"/>
    <p:sldId id="409" r:id="rId30"/>
    <p:sldId id="410" r:id="rId31"/>
    <p:sldId id="411" r:id="rId32"/>
    <p:sldId id="412" r:id="rId33"/>
    <p:sldId id="394" r:id="rId34"/>
    <p:sldId id="385" r:id="rId35"/>
    <p:sldId id="343" r:id="rId36"/>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238"/>
        <p:guide pos="3883"/>
        <p:guide pos="416"/>
        <p:guide pos="7223"/>
        <p:guide orient="horz" pos="720"/>
        <p:guide orient="horz" pos="3884"/>
        <p:guide orient="horz" pos="3843"/>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0" Type="http://schemas.openxmlformats.org/officeDocument/2006/relationships/tags" Target="tags/tag69.xml"/><Relationship Id="rId4" Type="http://schemas.openxmlformats.org/officeDocument/2006/relationships/slide" Target="slides/slide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7.xml"/><Relationship Id="rId10" Type="http://schemas.openxmlformats.org/officeDocument/2006/relationships/tags" Target="../tags/tag10.xml"/><Relationship Id="rId1" Type="http://schemas.openxmlformats.org/officeDocument/2006/relationships/tags" Target="../tags/tag1.xml"/></Relationships>
</file>

<file path=ppt/slides/_rels/slide24.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3" Type="http://schemas.openxmlformats.org/officeDocument/2006/relationships/slideLayout" Target="../slideLayouts/slideLayout7.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1.xml"/></Relationships>
</file>

<file path=ppt/slides/_rels/slide25.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6" Type="http://schemas.openxmlformats.org/officeDocument/2006/relationships/slideLayout" Target="../slideLayouts/slideLayout7.xml"/><Relationship Id="rId35" Type="http://schemas.openxmlformats.org/officeDocument/2006/relationships/tags" Target="../tags/tag49.xml"/><Relationship Id="rId34" Type="http://schemas.openxmlformats.org/officeDocument/2006/relationships/tags" Target="../tags/tag48.xml"/><Relationship Id="rId33" Type="http://schemas.openxmlformats.org/officeDocument/2006/relationships/tags" Target="../tags/tag47.xml"/><Relationship Id="rId32" Type="http://schemas.openxmlformats.org/officeDocument/2006/relationships/tags" Target="../tags/tag46.xml"/><Relationship Id="rId31" Type="http://schemas.openxmlformats.org/officeDocument/2006/relationships/tags" Target="../tags/tag45.xml"/><Relationship Id="rId30" Type="http://schemas.openxmlformats.org/officeDocument/2006/relationships/image" Target="../media/image4.svg"/><Relationship Id="rId3" Type="http://schemas.openxmlformats.org/officeDocument/2006/relationships/tags" Target="../tags/tag25.xml"/><Relationship Id="rId29" Type="http://schemas.openxmlformats.org/officeDocument/2006/relationships/image" Target="../media/image17.png"/><Relationship Id="rId28" Type="http://schemas.openxmlformats.org/officeDocument/2006/relationships/tags" Target="../tags/tag44.xml"/><Relationship Id="rId27" Type="http://schemas.openxmlformats.org/officeDocument/2006/relationships/image" Target="../media/image3.svg"/><Relationship Id="rId26" Type="http://schemas.openxmlformats.org/officeDocument/2006/relationships/image" Target="../media/image16.png"/><Relationship Id="rId25" Type="http://schemas.openxmlformats.org/officeDocument/2006/relationships/tags" Target="../tags/tag43.xml"/><Relationship Id="rId24" Type="http://schemas.openxmlformats.org/officeDocument/2006/relationships/image" Target="../media/image2.svg"/><Relationship Id="rId23" Type="http://schemas.openxmlformats.org/officeDocument/2006/relationships/image" Target="../media/image15.png"/><Relationship Id="rId22" Type="http://schemas.openxmlformats.org/officeDocument/2006/relationships/tags" Target="../tags/tag42.xml"/><Relationship Id="rId21" Type="http://schemas.openxmlformats.org/officeDocument/2006/relationships/image" Target="../media/image1.svg"/><Relationship Id="rId20" Type="http://schemas.openxmlformats.org/officeDocument/2006/relationships/image" Target="../media/image14.png"/><Relationship Id="rId2" Type="http://schemas.openxmlformats.org/officeDocument/2006/relationships/tags" Target="../tags/tag24.xml"/><Relationship Id="rId19" Type="http://schemas.openxmlformats.org/officeDocument/2006/relationships/tags" Target="../tags/tag41.xml"/><Relationship Id="rId18" Type="http://schemas.openxmlformats.org/officeDocument/2006/relationships/tags" Target="../tags/tag40.xml"/><Relationship Id="rId17" Type="http://schemas.openxmlformats.org/officeDocument/2006/relationships/tags" Target="../tags/tag39.xml"/><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tags" Target="../tags/tag23.xml"/></Relationships>
</file>

<file path=ppt/slides/_rels/slide26.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4" Type="http://schemas.openxmlformats.org/officeDocument/2006/relationships/slideLayout" Target="../slideLayouts/slideLayout7.xml"/><Relationship Id="rId23" Type="http://schemas.openxmlformats.org/officeDocument/2006/relationships/image" Target="../media/image6.svg"/><Relationship Id="rId22" Type="http://schemas.openxmlformats.org/officeDocument/2006/relationships/image" Target="../media/image19.png"/><Relationship Id="rId21" Type="http://schemas.openxmlformats.org/officeDocument/2006/relationships/tags" Target="../tags/tag68.xml"/><Relationship Id="rId20" Type="http://schemas.openxmlformats.org/officeDocument/2006/relationships/image" Target="../media/image5.svg"/><Relationship Id="rId2" Type="http://schemas.openxmlformats.org/officeDocument/2006/relationships/tags" Target="../tags/tag51.xml"/><Relationship Id="rId19" Type="http://schemas.openxmlformats.org/officeDocument/2006/relationships/image" Target="../media/image18.png"/><Relationship Id="rId18" Type="http://schemas.openxmlformats.org/officeDocument/2006/relationships/tags" Target="../tags/tag67.xml"/><Relationship Id="rId17" Type="http://schemas.openxmlformats.org/officeDocument/2006/relationships/tags" Target="../tags/tag66.xml"/><Relationship Id="rId16" Type="http://schemas.openxmlformats.org/officeDocument/2006/relationships/tags" Target="../tags/tag65.xml"/><Relationship Id="rId15" Type="http://schemas.openxmlformats.org/officeDocument/2006/relationships/tags" Target="../tags/tag64.xml"/><Relationship Id="rId14" Type="http://schemas.openxmlformats.org/officeDocument/2006/relationships/tags" Target="../tags/tag63.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91770" y="2009140"/>
            <a:ext cx="5896610"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大学生创新创业经典案例与分析</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rPr>
              <a:t>北京出版社</a:t>
            </a:r>
            <a:endPar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64210" y="658495"/>
            <a:ext cx="6619875" cy="466153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回眸他的创业之路，他庆幸自己是个乐成者。在庆幸之余，他也深深地感激家乡这片曾经养育过他的沃土，为他打造了坚忍不拔的性格。同时，他更感激党的富民强国政策和改革开放的伟大实践，为他的电商事业提供了广阔的发展空间，他将把这片感激之情化作今后人生发展的动力，并尽最大努力创造出更多的财富，回报家乡、回报长者乡亲。</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谈到自己的“小目标”，李家豪说，他的理想是做一名能够永远保持初心、乐观向上的中国优秀企业家，他建议学弟学妹们积极参与各种创新创业比赛，不放过锻炼自己的机会。最后，他分享了六个字并将之送给正在创业或者准备创业的人——专注、专注、专注。</a:t>
            </a:r>
            <a:endParaRPr lang="zh-CN" altLang="en-US"/>
          </a:p>
        </p:txBody>
      </p:sp>
      <p:pic>
        <p:nvPicPr>
          <p:cNvPr id="102" name="图片 101"/>
          <p:cNvPicPr/>
          <p:nvPr/>
        </p:nvPicPr>
        <p:blipFill>
          <a:blip r:embed="rId1"/>
          <a:stretch>
            <a:fillRect/>
          </a:stretch>
        </p:blipFill>
        <p:spPr>
          <a:xfrm>
            <a:off x="7749540" y="802640"/>
            <a:ext cx="3752850" cy="48006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26920" y="3256915"/>
            <a:ext cx="2676525" cy="1568450"/>
          </a:xfrm>
          <a:prstGeom prst="rect">
            <a:avLst/>
          </a:prstGeom>
          <a:noFill/>
          <a:ln w="762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案例分析 </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709295" y="374650"/>
            <a:ext cx="5161280" cy="445135"/>
          </a:xfrm>
          <a:prstGeom prst="rect">
            <a:avLst/>
          </a:prstGeom>
          <a:noFill/>
        </p:spPr>
        <p:txBody>
          <a:bodyPr wrap="square" rtlCol="0" anchor="t">
            <a:spAutoFit/>
          </a:bodyPr>
          <a:p>
            <a:r>
              <a:rPr lang="zh-CN" altLang="en-US" sz="2300" dirty="0">
                <a:solidFill>
                  <a:srgbClr val="080808"/>
                </a:solidFill>
                <a:latin typeface="微软雅黑" panose="020B0503020204020204" pitchFamily="34" charset="-122"/>
                <a:ea typeface="微软雅黑" panose="020B0503020204020204" pitchFamily="34" charset="-122"/>
              </a:rPr>
              <a:t>1. 李家豪创业创新轨迹（图 7-1）</a:t>
            </a:r>
            <a:endParaRPr lang="zh-CN" altLang="en-US" sz="2300" dirty="0">
              <a:solidFill>
                <a:srgbClr val="080808"/>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2374900" y="1132205"/>
            <a:ext cx="7063105" cy="5206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690880" y="358775"/>
            <a:ext cx="2540000" cy="445135"/>
          </a:xfrm>
          <a:prstGeom prst="rect">
            <a:avLst/>
          </a:prstGeom>
          <a:noFill/>
        </p:spPr>
        <p:txBody>
          <a:bodyPr wrap="square" rtlCol="0" anchor="t">
            <a:spAutoFit/>
          </a:bodyPr>
          <a:p>
            <a:r>
              <a:rPr lang="zh-CN" altLang="en-US" sz="2300" dirty="0">
                <a:solidFill>
                  <a:srgbClr val="080808"/>
                </a:solidFill>
                <a:latin typeface="微软雅黑" panose="020B0503020204020204" pitchFamily="34" charset="-122"/>
                <a:ea typeface="微软雅黑" panose="020B0503020204020204" pitchFamily="34" charset="-122"/>
              </a:rPr>
              <a:t>2. 案例评析</a:t>
            </a:r>
            <a:endParaRPr lang="zh-CN" altLang="en-US" sz="2300"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29945" y="803910"/>
            <a:ext cx="10430510" cy="549275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在本案例中，李家豪在发现线下购物的不足时，开始转向网络购物。他还在给同学取件时产生了创新的想法。李家豪的创业就来源于积极的观察和对问题的发掘与思考。</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在这一创新想法的刺激下，他开始积极寻求创业的机会。创业机会是可以为购买者或使用者创造或增加价值的产品或服务，它具有吸引力、持久性和适时性。</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同样地，竞争也能带来创业机会。如果你能弥补竞争对手的缺陷和不足，这也将成为你的创业机会。产品上架后很长一段时间内，并没有引起反响。李家豪开始琢磨其中的问题，开始把自己的商品和同行的竞争商品对比，发现并不是价格的原因，而是门店的图片的处理问题。李家豪在创业过程中，敏锐地发现市场竞争中存在的竞争点，并迅速针对这一竞争点提出应对的策略。</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因此判断一个好的商业机会很重要，《21 世纪创业》的作者杰夫里·A·第莫斯教授提出，好的商业机会有以下四个特征：第一，它很能吸引顾客；第二，它能在你的商业环境中行得通；第三，它必须在机会之窗存在的期间被实施（注：机会之窗是指商业想法推广到市场上去所花的时间，若竞争者已经有了同样的思想，并把产品已推向市场，那么机会之窗也就关闭了）；第四，你必须有资源（人、财、物、信息、时间）和技能才能创立业务。</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670" y="0"/>
            <a:ext cx="8510270" cy="673925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开设灯饰网店对于李家豪而言是一个好的创业机会。原因有三点：第一，灯饰是人们生活的刚需，家家户户都需要用灯；第二，就当时而言，网上商店中，灯具店数量不多，并且竞争对手的竞争策略都较为落后，李家豪可以依托学校资源、家庭资源对产品进行升级并推向市场；第三，李家豪的父母从事灯具事业，有较强的行业经验、商品供货资源、信息资源。综合以上几点考虑，开设灯饰网店这个想法对于李家豪而言是能转化为创业机会的。而且李家豪实施了差异化的竞争策略，即按照市场客户需求来对款式进行更新和优化。这无疑能使他的产品更加具有竞争力。</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但是需要我们注意的是，由于创业环境的不确定性，创业机会与创业企业的复杂性，创业者、创业团队与创业投资者的能力及实力的有限性，而导致创业活动偏离预期目标的可能性及其后果。在本案例中，由于李家豪的专业知识有限。他在接下第一笔外国订单时，没有意识到中国和外国的制度、用户习惯存在不同，从而导致了经济损失。</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因此创业者一定要在风险和收益之间进行抉择和权衡，既不能为了收益而不顾风险的大小，又不能因害怕风险而错失良机；要在争取实现目标的前提下，管理风险、控制风险、规避风险。</a:t>
            </a:r>
            <a:endParaRPr lang="zh-CN" altLang="en-US"/>
          </a:p>
        </p:txBody>
      </p:sp>
      <p:pic>
        <p:nvPicPr>
          <p:cNvPr id="103" name="图片 102"/>
          <p:cNvPicPr/>
          <p:nvPr/>
        </p:nvPicPr>
        <p:blipFill>
          <a:blip r:embed="rId1"/>
          <a:stretch>
            <a:fillRect/>
          </a:stretch>
        </p:blipFill>
        <p:spPr>
          <a:xfrm>
            <a:off x="9156065" y="996950"/>
            <a:ext cx="2877820" cy="47453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前车之鉴</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774700" y="1130300"/>
            <a:ext cx="6341745" cy="383095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穆波是个时尚前卫的女孩。正是对自己的独到眼光特别自信，所以在大学毕业后，学外语的穆波没有急着找工作，而是开了个时装店自己当起了老板。</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穆波租下了一个 20 平米的临街铺面，并把店铺进行精装修。穆波辛辛苦苦工作，前三个月小赔。半年之后，小店生意开始火爆。但是在经营到第九个月，房东突然宣布要收回店面自己经营。</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谈起自己创业经历，穆波的脸上没有失败者的颓废和消极，“如果我的房东不那么狠，也许我的小店会很红火。”</a:t>
            </a:r>
            <a:endParaRPr lang="zh-CN" altLang="en-US"/>
          </a:p>
        </p:txBody>
      </p:sp>
      <p:pic>
        <p:nvPicPr>
          <p:cNvPr id="104" name="图片 103"/>
          <p:cNvPicPr/>
          <p:nvPr/>
        </p:nvPicPr>
        <p:blipFill>
          <a:blip r:embed="rId1"/>
          <a:stretch>
            <a:fillRect/>
          </a:stretch>
        </p:blipFill>
        <p:spPr>
          <a:xfrm>
            <a:off x="7640320" y="1130300"/>
            <a:ext cx="3982085" cy="42316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829310" y="106680"/>
            <a:ext cx="7246620" cy="632396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b="1"/>
              <a:t>失败原因</a:t>
            </a:r>
            <a:endParaRPr lang="zh-CN" altLang="en-US" b="1"/>
          </a:p>
          <a:p>
            <a:pPr indent="457200" fontAlgn="auto">
              <a:lnSpc>
                <a:spcPct val="150000"/>
              </a:lnSpc>
              <a:extLst>
                <a:ext uri="{35155182-B16C-46BC-9424-99874614C6A1}">
                  <wpsdc:indentchars xmlns:wpsdc="http://www.wps.cn/officeDocument/2017/drawingmlCustomData" val="200" checksum="59296752"/>
                </a:ext>
              </a:extLst>
            </a:pPr>
            <a:r>
              <a:rPr lang="zh-CN" altLang="en-US"/>
              <a:t>穆波失败的原因很多，其中最为致命的有以下几点。</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第一，找店铺的时候操之过急，没有认真考虑店铺的位置；</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第二，在租用店铺的时候，没有和房东订立合同，以至于在问题出现时，没有对自己有利的证据；第三，在与房东发生纠纷时，没有积极应对，而是采取消极等待的方式去解决，从而导致自己错过了解决纠纷和进行协商的重要时期。</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穆波在创业之后的反思值得每位创业者好好品味，她在创业过程中遭遇的风险主要来自于房东方面的施压。创业是一项事业，不可操之过急。穆波找店铺的时候操之过急，没有认真考虑店铺的位置，导致了在刚毕业、资金并不富裕的情况下还面临店铺经营亏损的压迫。</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此外，穆波在租用店铺的时候，没有和房东订立合同，这是创业的大忌。作为一名成熟的创业者，要同时考虑风险与收益，不能意气用事。无论进行何种谈判和协商，口头的承诺总是缺乏追溯力的，因此都要落实到纸头的条约上。</a:t>
            </a:r>
            <a:endParaRPr lang="zh-CN" altLang="en-US"/>
          </a:p>
        </p:txBody>
      </p:sp>
      <p:pic>
        <p:nvPicPr>
          <p:cNvPr id="100" name="图片 99"/>
          <p:cNvPicPr/>
          <p:nvPr/>
        </p:nvPicPr>
        <p:blipFill>
          <a:blip r:embed="rId1"/>
          <a:stretch>
            <a:fillRect/>
          </a:stretch>
        </p:blipFill>
        <p:spPr>
          <a:xfrm>
            <a:off x="8401050" y="1189990"/>
            <a:ext cx="3274060" cy="44780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1023620" y="425450"/>
            <a:ext cx="10144125" cy="549275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b="1"/>
              <a:t>创业建议</a:t>
            </a:r>
            <a:endParaRPr lang="zh-CN" altLang="en-US" b="1"/>
          </a:p>
          <a:p>
            <a:pPr indent="457200" fontAlgn="auto">
              <a:lnSpc>
                <a:spcPct val="150000"/>
              </a:lnSpc>
              <a:extLst>
                <a:ext uri="{35155182-B16C-46BC-9424-99874614C6A1}">
                  <wpsdc:indentchars xmlns:wpsdc="http://www.wps.cn/officeDocument/2017/drawingmlCustomData" val="200" checksum="59296752"/>
                </a:ext>
              </a:extLst>
            </a:pPr>
            <a:r>
              <a:rPr lang="zh-CN" altLang="en-US"/>
              <a:t>对于刚刚跨出校门、准备自己开店的创业者，缺乏足够社会阅历的学生创业者难免会在创业上遇到挫折，尤其在人际关系上，但是在遇到问题时，干万不能冲动。创业就要有心理上的承受能力，要有能够接受失败的韧性。即便失败了也不要气馁，要及时总结，这样才能在以后的创业中更加成熟。在问题出现时，要采取积极的应对方法，不能消极等待。在问题初现苗头的时候就解决掉问题，甚于在问题扩大、造成巨大的经济损失时再去解决纠纷、进行协商。</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另外，大学生创业时如果缺乏前期市场调研和论证，只是凭自己的兴趣和想象来决定投资方向，甚至仅凭一时心血来潮做决定，一定会碰得头破血流。大学生创业者在创业初期一定要做好市场调研，在了解市场的基础上创业。一般来说，大学生创业者资金实力较弱，选择启动资金不多、人手配备要求不高的项目，从小本经营做起比较合适。</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对于初创企业来说，如果连续几个月入不敷出或者因为其他原因导致企业的现金流中断，都会给企业带来极大的威胁。除了银行贷款、自筹资金、民间借贷等传统方式外，还可以充分利用风险投资、创业基金等融资渠道。</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37870" y="540385"/>
            <a:ext cx="7219950" cy="507746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要想创业成功，大学生创业者必须技术、经营两手抓，可从合伙创业、家庭创业或从虚拟店铺开始，锻炼创业能力，也可以聘用职业经理人负责企业的日常运作。如果创业者选择的行业是一个竞争非常激烈的领域，那么在创业之初极有可能受到同行的强烈排挤。因此，考虑好如何应对来自同行的残酷竞争是创业企业生存的必要准备。</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核心竞争力在创业之初可能不是最重要的问题，但要谋求长远的发展，就是最不可忽视的问题。没有核心竞争力的企业终究会被淘汰出局。一些研发、生产或经营性企业需要面向市场，大量的高素质专业人才或业务队伍是这类企业成长的重要基础。防止专业人才及业务骨干流失应当是创业者时刻注意的问题。在那些依靠某种技术或专利创业的企业中，拥有或掌握这一关键技术的业务骨干的流失是创业失败的最主要风险源。</a:t>
            </a:r>
            <a:endParaRPr lang="zh-CN" altLang="en-US"/>
          </a:p>
        </p:txBody>
      </p:sp>
      <p:pic>
        <p:nvPicPr>
          <p:cNvPr id="106" name="图片 105"/>
          <p:cNvPicPr/>
          <p:nvPr/>
        </p:nvPicPr>
        <p:blipFill>
          <a:blip r:embed="rId1"/>
          <a:stretch>
            <a:fillRect/>
          </a:stretch>
        </p:blipFill>
        <p:spPr>
          <a:xfrm>
            <a:off x="8161655" y="868680"/>
            <a:ext cx="3443605" cy="47491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278120" y="2304415"/>
            <a:ext cx="6431280" cy="76835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rPr>
              <a:t>第七章　创业机会与风险</a:t>
            </a:r>
            <a:endParaRPr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80632"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重点提示</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4" name="文本框 3"/>
          <p:cNvSpPr txBox="1"/>
          <p:nvPr/>
        </p:nvSpPr>
        <p:spPr>
          <a:xfrm>
            <a:off x="4309110" y="197485"/>
            <a:ext cx="2540000" cy="368300"/>
          </a:xfrm>
          <a:prstGeom prst="rect">
            <a:avLst/>
          </a:prstGeom>
          <a:noFill/>
        </p:spPr>
        <p:txBody>
          <a:bodyPr wrap="square" rtlCol="0" anchor="t">
            <a:spAutoFit/>
          </a:bodyPr>
          <a:p>
            <a:r>
              <a:rPr lang="zh-CN" altLang="en-US">
                <a:solidFill>
                  <a:schemeClr val="accent1"/>
                </a:solidFill>
              </a:rPr>
              <a:t>一、创业机会的识别</a:t>
            </a:r>
            <a:endParaRPr lang="zh-CN" altLang="en-US">
              <a:solidFill>
                <a:schemeClr val="accent1"/>
              </a:solidFill>
            </a:endParaRPr>
          </a:p>
        </p:txBody>
      </p:sp>
      <p:sp>
        <p:nvSpPr>
          <p:cNvPr id="5" name="文本框 4"/>
          <p:cNvSpPr txBox="1"/>
          <p:nvPr/>
        </p:nvSpPr>
        <p:spPr>
          <a:xfrm>
            <a:off x="349250" y="344805"/>
            <a:ext cx="11493500" cy="6369685"/>
          </a:xfrm>
          <a:prstGeom prst="rect">
            <a:avLst/>
          </a:prstGeom>
          <a:noFill/>
        </p:spPr>
        <p:txBody>
          <a:bodyPr wrap="square" rtlCol="0" anchor="t">
            <a:spAutoFit/>
          </a:bodyPr>
          <a:p>
            <a:pPr indent="406400" fontAlgn="auto">
              <a:lnSpc>
                <a:spcPct val="150000"/>
              </a:lnSpc>
              <a:extLst>
                <a:ext uri="{35155182-B16C-46BC-9424-99874614C6A1}">
                  <wpsdc:indentchars xmlns:wpsdc="http://www.wps.cn/officeDocument/2017/drawingmlCustomData" val="200" checksum="1740828767"/>
                </a:ext>
              </a:extLst>
            </a:pPr>
            <a:r>
              <a:rPr lang="zh-CN" altLang="en-US" sz="1600" b="1"/>
              <a:t>（一）寻找创业机会</a:t>
            </a:r>
            <a:endParaRPr lang="zh-CN" altLang="en-US" sz="1600" b="1"/>
          </a:p>
          <a:p>
            <a:pPr indent="406400" fontAlgn="auto">
              <a:lnSpc>
                <a:spcPct val="150000"/>
              </a:lnSpc>
              <a:extLst>
                <a:ext uri="{35155182-B16C-46BC-9424-99874614C6A1}">
                  <wpsdc:indentchars xmlns:wpsdc="http://www.wps.cn/officeDocument/2017/drawingmlCustomData" val="200" checksum="1740828767"/>
                </a:ext>
              </a:extLst>
            </a:pPr>
            <a:r>
              <a:rPr lang="zh-CN" altLang="en-US" sz="1600"/>
              <a:t>创业机会以不同形式出现。虽然以前的研究中，焦点多集中在产品的市场机会上，但是在生产要素市场上也存在机会，如新的原材料的发现等。许多好的商业机会并不是突然出现的，而是对于“一个有准备的头脑”的一种“回报”。在机会识别阶段，创业者需要弄清楚机会在哪里和怎样去寻找现有的市场机会。对创业者来说，在现有的市场中发现创业机会，是很自然和较经济的选择。一方面，它与我们的生活息息相关，能真实地感觉到市场机会的存在；另一方面，由于总有尚未全部满足的需求，在现有市场中创业，能减少机会的搜寻成本，降低创业风险，有利于成功创业。现有的创业机会存在于：不完全竞争下的市场空隙、规模经济下的市场空间、企业集群下的市场空缺等。</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不完全竞争下的市场空隙。不完全竞争理论或不完全市场理论认为，企业之间或者产业内部的不完全竞争状态，导致市场存在各种现实需求，大企业不可能完全满足市场需求，必然使中小企业具有市场生存空间。中小企业与大企业互补，从而满足市场上不同的需求。大中小企业在竞争中生存，市场对产品差异化的需求是大中小企业并存的理由，细分市场以及系列化生产使得小企业的存在更有价值。</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规模经济下的市场空间。规模经济理论认为，无论任何行业都存在企业的最佳规模或者最适度规模的问题，超越这个规模，必然带来效率的低下和管理成本的提升。产业不同，企业所需要的最经济、最优成本的规模也不同，企业从事的不同行业决定了企业的最佳规模，大小企业最终要适应这一规律，发展适合自身的产业。</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企业集群下的市场空缺。企业集群主要指地方企业集群，是一组在地理上靠近的相互联系的公司和关联的结构，它们同处在一个特定的产业领域，由于具有共性和互补性而联系在一起。集群内中小企业彼此间发展高效的竞争与合作关系，形成高度灵活专业化的生产协作网络，具有极强的内生发展动力，依靠不竭的创新能力保持地方产业的竞争优势。</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386080" y="645160"/>
            <a:ext cx="7844155" cy="6000750"/>
          </a:xfrm>
          <a:prstGeom prst="rect">
            <a:avLst/>
          </a:prstGeom>
          <a:noFill/>
        </p:spPr>
        <p:txBody>
          <a:bodyPr wrap="square" rtlCol="0" anchor="t">
            <a:spAutoFit/>
          </a:bodyPr>
          <a:p>
            <a:pPr indent="406400" fontAlgn="auto">
              <a:lnSpc>
                <a:spcPct val="150000"/>
              </a:lnSpc>
              <a:extLst>
                <a:ext uri="{35155182-B16C-46BC-9424-99874614C6A1}">
                  <wpsdc:indentchars xmlns:wpsdc="http://www.wps.cn/officeDocument/2017/drawingmlCustomData" val="200" checksum="1740828767"/>
                </a:ext>
              </a:extLst>
            </a:pPr>
            <a:r>
              <a:rPr lang="zh-CN" altLang="en-US" sz="1600" b="1"/>
              <a:t>（二）成功的创业机会识别所需的条件</a:t>
            </a:r>
            <a:endParaRPr lang="zh-CN" altLang="en-US" sz="1600" b="1"/>
          </a:p>
          <a:p>
            <a:pPr indent="406400" fontAlgn="auto">
              <a:lnSpc>
                <a:spcPct val="150000"/>
              </a:lnSpc>
              <a:extLst>
                <a:ext uri="{35155182-B16C-46BC-9424-99874614C6A1}">
                  <wpsdc:indentchars xmlns:wpsdc="http://www.wps.cn/officeDocument/2017/drawingmlCustomData" val="200" checksum="1740828767"/>
                </a:ext>
              </a:extLst>
            </a:pPr>
            <a:r>
              <a:rPr lang="zh-CN" altLang="en-US" sz="1600"/>
              <a:t>面对具有相同期望值的创业机会，并非所有潜在创业者都能把握。成功的机会识别是创业愿望、创业能力和创业环境等多因素综合作用的结果。</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首先，创业愿望是机会识别的前提。创业愿望是创业的原动力，它推动创业者去发现和识别市场机会。没有创业愿望，再好的创业机会也会被视而不见，或失之交臂。</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其次，创业能力是机会识别的基础。识别创业机会在很大程度上取决于创业者的个人（团队）能力，这一点在《当代中国社会流动报告》中得到了部分佐证。报告通过对1993 年以后私营企业主阶层变迁的分析发现，私营企业主的社会来源越来越以各领域精英为主，经济精英的转化尤为明显，而普通百姓转化为私营企业主的机会越来越少。国内外研究和调查显示，与创业机会识别相关的能力主要有远见与洞察能力、信息获取能力、技术发展趋势预测能力、模仿与创新能力、建立各种关系的能力等。</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最后，创业环境的支持是机会识别的关键。创业环境是创业过程中多种因素的组合，包括政府政策、社会经济条件、创业和管理技能、创业资金和非资金支持等方面。</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一般来说，如果社会对创业失败比较宽容，有浓厚的创业氛围；国家对个人财富创造比较推崇，有各种渠道的金融支持和完善的创业服务体系；产业有公平、公正的竞争环境，那就会鼓励更多的人创业。</a:t>
            </a:r>
            <a:endParaRPr lang="zh-CN" altLang="en-US" sz="1600"/>
          </a:p>
        </p:txBody>
      </p:sp>
      <p:pic>
        <p:nvPicPr>
          <p:cNvPr id="106" name="图片 105"/>
          <p:cNvPicPr/>
          <p:nvPr/>
        </p:nvPicPr>
        <p:blipFill>
          <a:blip r:embed="rId1"/>
          <a:stretch>
            <a:fillRect/>
          </a:stretch>
        </p:blipFill>
        <p:spPr>
          <a:xfrm>
            <a:off x="8510270" y="1117600"/>
            <a:ext cx="3154680" cy="48634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810895" y="356235"/>
            <a:ext cx="3758565" cy="368300"/>
          </a:xfrm>
          <a:prstGeom prst="rect">
            <a:avLst/>
          </a:prstGeom>
          <a:noFill/>
        </p:spPr>
        <p:txBody>
          <a:bodyPr wrap="square" rtlCol="0" anchor="t">
            <a:spAutoFit/>
          </a:bodyPr>
          <a:p>
            <a:r>
              <a:rPr lang="zh-CN" altLang="en-US" b="1"/>
              <a:t>（三）影响创业机会识别的因素</a:t>
            </a:r>
            <a:endParaRPr lang="zh-CN" altLang="en-US" b="1"/>
          </a:p>
        </p:txBody>
      </p:sp>
      <p:sp>
        <p:nvSpPr>
          <p:cNvPr id="51" name="Freeform 19"/>
          <p:cNvSpPr>
            <a:spLocks noEditPoints="1"/>
          </p:cNvSpPr>
          <p:nvPr>
            <p:custDataLst>
              <p:tags r:id="rId1"/>
            </p:custDataLst>
          </p:nvPr>
        </p:nvSpPr>
        <p:spPr bwMode="auto">
          <a:xfrm>
            <a:off x="1014341" y="1658903"/>
            <a:ext cx="492835" cy="396561"/>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rgbClr val="1F74AD"/>
          </a:solidFill>
          <a:ln>
            <a:noFill/>
          </a:ln>
        </p:spPr>
        <p:txBody>
          <a:bodyPr/>
          <a:lstStyle/>
          <a:p>
            <a:pPr eaLnBrk="1" hangingPunct="1">
              <a:spcBef>
                <a:spcPts val="0"/>
              </a:spcBef>
              <a:spcAft>
                <a:spcPts val="0"/>
              </a:spcAft>
            </a:pPr>
            <a:endParaRPr lang="en-US" sz="1400" kern="0" dirty="0">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19"/>
          <p:cNvSpPr>
            <a:spLocks noEditPoints="1"/>
          </p:cNvSpPr>
          <p:nvPr>
            <p:custDataLst>
              <p:tags r:id="rId2"/>
            </p:custDataLst>
          </p:nvPr>
        </p:nvSpPr>
        <p:spPr bwMode="auto">
          <a:xfrm>
            <a:off x="780883" y="1377182"/>
            <a:ext cx="959749" cy="96000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rgbClr val="1F74AD"/>
          </a:solidFill>
          <a:ln>
            <a:noFill/>
          </a:ln>
        </p:spPr>
        <p:txBody>
          <a:bodyPr/>
          <a:lstStyle/>
          <a:p>
            <a:pPr eaLnBrk="1" hangingPunct="1">
              <a:spcBef>
                <a:spcPts val="0"/>
              </a:spcBef>
              <a:spcAft>
                <a:spcPts val="0"/>
              </a:spcAft>
            </a:pPr>
            <a:endParaRPr lang="en-US" sz="1400" kern="0" dirty="0">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p:cNvSpPr txBox="1"/>
          <p:nvPr>
            <p:custDataLst>
              <p:tags r:id="rId3"/>
            </p:custDataLst>
          </p:nvPr>
        </p:nvSpPr>
        <p:spPr>
          <a:xfrm>
            <a:off x="1873250" y="1023620"/>
            <a:ext cx="50165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noAutofit/>
          </a:bodyPr>
          <a:lstStyle>
            <a:defPPr>
              <a:defRPr lang="zh-CN"/>
            </a:defPPr>
            <a:lvl1pPr algn="just" eaLnBrk="1" hangingPunct="1">
              <a:lnSpc>
                <a:spcPct val="90000"/>
              </a:lnSpc>
              <a:buClrTx/>
              <a:buSzTx/>
              <a:buFontTx/>
              <a:buNone/>
              <a:defRPr sz="1800">
                <a:latin typeface="Arial" panose="020B0604020202020204" pitchFamily="34" charset="0"/>
                <a:ea typeface="微软雅黑" panose="020B0503020204020204" pitchFamily="34" charset="-122"/>
              </a:defRPr>
            </a:lvl1pPr>
            <a:lvl2pPr marL="742950" indent="-285750">
              <a:lnSpc>
                <a:spcPct val="130000"/>
              </a:lnSpc>
              <a:buClr>
                <a:srgbClr val="000000"/>
              </a:buClr>
              <a:buFont typeface="Wingdings" panose="05000000000000000000" pitchFamily="2" charset="2"/>
              <a:buChar char="ü"/>
              <a:defRPr sz="1600">
                <a:latin typeface="Arial" panose="020B0604020202020204" pitchFamily="34" charset="0"/>
                <a:ea typeface="黑体" panose="02010600030101010101" charset="-122"/>
              </a:defRPr>
            </a:lvl2pPr>
            <a:lvl3pPr marL="1143000" indent="-228600">
              <a:lnSpc>
                <a:spcPct val="90000"/>
              </a:lnSpc>
              <a:spcBef>
                <a:spcPts val="500"/>
              </a:spcBef>
              <a:buFont typeface="Arial" panose="020B0604020202020204" pitchFamily="34" charset="0"/>
              <a:buChar char="•"/>
              <a:defRPr sz="2000">
                <a:solidFill>
                  <a:srgbClr val="262626"/>
                </a:solidFill>
                <a:latin typeface="Arial" panose="020B0604020202020204" pitchFamily="34" charset="0"/>
                <a:ea typeface="黑体" panose="02010600030101010101" charset="-122"/>
              </a:defRPr>
            </a:lvl3pPr>
            <a:lvl4pPr marL="16002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0030101010101" charset="-122"/>
              </a:defRPr>
            </a:lvl4pPr>
            <a:lvl5pPr marL="20574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0030101010101"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9pPr>
          </a:lstStyle>
          <a:p>
            <a:pPr algn="l" fontAlgn="auto">
              <a:lnSpc>
                <a:spcPct val="150000"/>
              </a:lnSpc>
            </a:pPr>
            <a:r>
              <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 专业知识</a:t>
            </a:r>
            <a:endPar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对专业知识了解的程度决定了个人对某一项目或创业机会了解的深入度或者理解角度，丰富的专业知识可以提高个人对机会的警觉性和敏感性，能第一时间“嗅出”机会的味道</a:t>
            </a:r>
            <a:r>
              <a:rPr lang="zh-CN" altLang="en-US" sz="15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5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p:cNvGrpSpPr/>
          <p:nvPr>
            <p:custDataLst>
              <p:tags r:id="rId4"/>
            </p:custDataLst>
          </p:nvPr>
        </p:nvGrpSpPr>
        <p:grpSpPr>
          <a:xfrm>
            <a:off x="6219194" y="2773830"/>
            <a:ext cx="959751" cy="960006"/>
            <a:chOff x="8883432" y="2640610"/>
            <a:chExt cx="534558" cy="534700"/>
          </a:xfrm>
        </p:grpSpPr>
        <p:sp>
          <p:nvSpPr>
            <p:cNvPr id="63" name="Freeform 133"/>
            <p:cNvSpPr>
              <a:spLocks noEditPoints="1"/>
            </p:cNvSpPr>
            <p:nvPr>
              <p:custDataLst>
                <p:tags r:id="rId5"/>
              </p:custDataLst>
            </p:nvPr>
          </p:nvSpPr>
          <p:spPr bwMode="auto">
            <a:xfrm>
              <a:off x="9030412" y="2788793"/>
              <a:ext cx="211641" cy="238335"/>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rgbClr val="3498DB"/>
            </a:solidFill>
            <a:ln>
              <a:noFill/>
            </a:ln>
          </p:spPr>
          <p:txBody>
            <a:bodyPr/>
            <a:lstStyle/>
            <a:p>
              <a:pPr eaLnBrk="1" hangingPunct="1">
                <a:spcBef>
                  <a:spcPts val="0"/>
                </a:spcBef>
                <a:spcAft>
                  <a:spcPts val="0"/>
                </a:spcAft>
              </a:pPr>
              <a:endParaRPr lang="en-US" sz="1400" kern="0" dirty="0">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23"/>
            <p:cNvSpPr>
              <a:spLocks noEditPoints="1"/>
            </p:cNvSpPr>
            <p:nvPr>
              <p:custDataLst>
                <p:tags r:id="rId6"/>
              </p:custDataLst>
            </p:nvPr>
          </p:nvSpPr>
          <p:spPr bwMode="auto">
            <a:xfrm>
              <a:off x="8883432" y="2640610"/>
              <a:ext cx="534558" cy="53470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rgbClr val="3498DB"/>
            </a:solidFill>
            <a:ln>
              <a:noFill/>
            </a:ln>
          </p:spPr>
          <p:txBody>
            <a:bodyPr/>
            <a:lstStyle/>
            <a:p>
              <a:pPr eaLnBrk="1" hangingPunct="1">
                <a:spcBef>
                  <a:spcPts val="0"/>
                </a:spcBef>
                <a:spcAft>
                  <a:spcPts val="0"/>
                </a:spcAft>
              </a:pPr>
              <a:endParaRPr lang="en-US" sz="1400" kern="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8" name="文本框 7"/>
          <p:cNvSpPr txBox="1"/>
          <p:nvPr>
            <p:custDataLst>
              <p:tags r:id="rId7"/>
            </p:custDataLst>
          </p:nvPr>
        </p:nvSpPr>
        <p:spPr>
          <a:xfrm>
            <a:off x="7262495" y="2420620"/>
            <a:ext cx="4178300" cy="228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noAutofit/>
          </a:bodyPr>
          <a:lstStyle>
            <a:defPPr>
              <a:defRPr lang="zh-CN"/>
            </a:defPPr>
            <a:lvl1pPr algn="just" eaLnBrk="1" hangingPunct="1">
              <a:lnSpc>
                <a:spcPct val="90000"/>
              </a:lnSpc>
              <a:buClrTx/>
              <a:buSzTx/>
              <a:buFontTx/>
              <a:buNone/>
              <a:defRPr sz="1800">
                <a:latin typeface="Arial" panose="020B0604020202020204" pitchFamily="34" charset="0"/>
                <a:ea typeface="微软雅黑" panose="020B0503020204020204" pitchFamily="34" charset="-122"/>
              </a:defRPr>
            </a:lvl1pPr>
            <a:lvl2pPr marL="742950" indent="-285750">
              <a:lnSpc>
                <a:spcPct val="130000"/>
              </a:lnSpc>
              <a:buClr>
                <a:srgbClr val="000000"/>
              </a:buClr>
              <a:buFont typeface="Wingdings" panose="05000000000000000000" pitchFamily="2" charset="2"/>
              <a:buChar char="ü"/>
              <a:defRPr sz="1600">
                <a:latin typeface="Arial" panose="020B0604020202020204" pitchFamily="34" charset="0"/>
                <a:ea typeface="黑体" panose="02010600030101010101" charset="-122"/>
              </a:defRPr>
            </a:lvl2pPr>
            <a:lvl3pPr marL="1143000" indent="-228600">
              <a:lnSpc>
                <a:spcPct val="90000"/>
              </a:lnSpc>
              <a:spcBef>
                <a:spcPts val="500"/>
              </a:spcBef>
              <a:buFont typeface="Arial" panose="020B0604020202020204" pitchFamily="34" charset="0"/>
              <a:buChar char="•"/>
              <a:defRPr sz="2000">
                <a:solidFill>
                  <a:srgbClr val="262626"/>
                </a:solidFill>
                <a:latin typeface="Arial" panose="020B0604020202020204" pitchFamily="34" charset="0"/>
                <a:ea typeface="黑体" panose="02010600030101010101" charset="-122"/>
              </a:defRPr>
            </a:lvl3pPr>
            <a:lvl4pPr marL="16002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0030101010101" charset="-122"/>
              </a:defRPr>
            </a:lvl4pPr>
            <a:lvl5pPr marL="20574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0030101010101"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9pPr>
          </a:lstStyle>
          <a:p>
            <a:pPr algn="l" fontAlgn="auto">
              <a:lnSpc>
                <a:spcPct val="150000"/>
              </a:lnSpc>
            </a:pPr>
            <a:r>
              <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 社会关系网络</a:t>
            </a:r>
            <a:endPar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个人社会关系网络决定了一个人社交的宽度和广度，与社会经验雷同，社交网络决定一个人看待事物的角度和深度。一个人社交网络范围越大、交际面越广，对机会识别的能力就越强。</a:t>
            </a:r>
            <a:endPar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23"/>
          <p:cNvSpPr>
            <a:spLocks noEditPoints="1"/>
          </p:cNvSpPr>
          <p:nvPr>
            <p:custDataLst>
              <p:tags r:id="rId8"/>
            </p:custDataLst>
          </p:nvPr>
        </p:nvSpPr>
        <p:spPr bwMode="auto">
          <a:xfrm>
            <a:off x="780883" y="4170478"/>
            <a:ext cx="959749" cy="96000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rgbClr val="1AA3AA"/>
          </a:solidFill>
          <a:ln>
            <a:noFill/>
          </a:ln>
        </p:spPr>
        <p:txBody>
          <a:bodyPr/>
          <a:lstStyle/>
          <a:p>
            <a:pPr eaLnBrk="1" hangingPunct="1">
              <a:spcBef>
                <a:spcPts val="0"/>
              </a:spcBef>
              <a:spcAft>
                <a:spcPts val="0"/>
              </a:spcAft>
            </a:pPr>
            <a:endParaRPr lang="en-US" sz="1400" kern="0"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27"/>
          <p:cNvSpPr>
            <a:spLocks noEditPoints="1"/>
          </p:cNvSpPr>
          <p:nvPr>
            <p:custDataLst>
              <p:tags r:id="rId9"/>
            </p:custDataLst>
          </p:nvPr>
        </p:nvSpPr>
        <p:spPr bwMode="auto">
          <a:xfrm>
            <a:off x="1093739" y="4430864"/>
            <a:ext cx="334038" cy="439233"/>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rgbClr val="1AA3AA"/>
          </a:solidFill>
          <a:ln>
            <a:noFill/>
          </a:ln>
        </p:spPr>
        <p:txBody>
          <a:bodyPr/>
          <a:lstStyle/>
          <a:p>
            <a:pPr eaLnBrk="1" hangingPunct="1">
              <a:spcBef>
                <a:spcPts val="0"/>
              </a:spcBef>
              <a:spcAft>
                <a:spcPts val="0"/>
              </a:spcAft>
            </a:pPr>
            <a:endParaRPr lang="en-US" sz="1400" kern="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10"/>
            </p:custDataLst>
          </p:nvPr>
        </p:nvSpPr>
        <p:spPr>
          <a:xfrm>
            <a:off x="1873250" y="3816985"/>
            <a:ext cx="5016500" cy="2386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normAutofit/>
          </a:bodyPr>
          <a:lstStyle>
            <a:defPPr>
              <a:defRPr lang="zh-CN"/>
            </a:defPPr>
            <a:lvl1pPr algn="just" eaLnBrk="1" hangingPunct="1">
              <a:lnSpc>
                <a:spcPct val="90000"/>
              </a:lnSpc>
              <a:buClrTx/>
              <a:buSzTx/>
              <a:buFontTx/>
              <a:buNone/>
              <a:defRPr sz="1800">
                <a:latin typeface="Arial" panose="020B0604020202020204" pitchFamily="34" charset="0"/>
                <a:ea typeface="微软雅黑" panose="020B0503020204020204" pitchFamily="34" charset="-122"/>
              </a:defRPr>
            </a:lvl1pPr>
            <a:lvl2pPr marL="742950" indent="-285750">
              <a:lnSpc>
                <a:spcPct val="130000"/>
              </a:lnSpc>
              <a:buClr>
                <a:srgbClr val="000000"/>
              </a:buClr>
              <a:buFont typeface="Wingdings" panose="05000000000000000000" pitchFamily="2" charset="2"/>
              <a:buChar char="ü"/>
              <a:defRPr sz="1600">
                <a:latin typeface="Arial" panose="020B0604020202020204" pitchFamily="34" charset="0"/>
                <a:ea typeface="黑体" panose="02010600030101010101" charset="-122"/>
              </a:defRPr>
            </a:lvl2pPr>
            <a:lvl3pPr marL="1143000" indent="-228600">
              <a:lnSpc>
                <a:spcPct val="90000"/>
              </a:lnSpc>
              <a:spcBef>
                <a:spcPts val="500"/>
              </a:spcBef>
              <a:buFont typeface="Arial" panose="020B0604020202020204" pitchFamily="34" charset="0"/>
              <a:buChar char="•"/>
              <a:defRPr sz="2000">
                <a:solidFill>
                  <a:srgbClr val="262626"/>
                </a:solidFill>
                <a:latin typeface="Arial" panose="020B0604020202020204" pitchFamily="34" charset="0"/>
                <a:ea typeface="黑体" panose="02010600030101010101" charset="-122"/>
              </a:defRPr>
            </a:lvl3pPr>
            <a:lvl4pPr marL="16002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0030101010101" charset="-122"/>
              </a:defRPr>
            </a:lvl4pPr>
            <a:lvl5pPr marL="20574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0030101010101"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0030101010101" charset="-122"/>
              </a:defRPr>
            </a:lvl9pPr>
          </a:lstStyle>
          <a:p>
            <a:pPr algn="l" fontAlgn="auto">
              <a:lnSpc>
                <a:spcPct val="150000"/>
              </a:lnSpc>
            </a:pPr>
            <a:r>
              <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 社会经验</a:t>
            </a:r>
            <a:endPar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一个人的经历和阅历决定一个人对事物的判断能力，通常而言，社会经验和阅历较足的人，对于社会中出现的“问题”“变化”和“需求”了解得就更充分，因而对机会的识别也比常人更加敏感。</a:t>
            </a:r>
            <a:endParaRPr lang="zh-CN" altLang="en-US" sz="16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02005" y="365125"/>
            <a:ext cx="3278505" cy="368300"/>
          </a:xfrm>
          <a:prstGeom prst="rect">
            <a:avLst/>
          </a:prstGeom>
          <a:noFill/>
        </p:spPr>
        <p:txBody>
          <a:bodyPr wrap="square" rtlCol="0" anchor="t">
            <a:spAutoFit/>
          </a:bodyPr>
          <a:p>
            <a:r>
              <a:rPr lang="zh-CN" altLang="en-US" b="1"/>
              <a:t>（四）创业机会识别的过程</a:t>
            </a:r>
            <a:endParaRPr lang="zh-CN" altLang="en-US" b="1"/>
          </a:p>
        </p:txBody>
      </p:sp>
      <p:sp>
        <p:nvSpPr>
          <p:cNvPr id="19465" name="Freeform 9"/>
          <p:cNvSpPr/>
          <p:nvPr>
            <p:custDataLst>
              <p:tags r:id="rId1"/>
            </p:custDataLst>
          </p:nvPr>
        </p:nvSpPr>
        <p:spPr bwMode="auto">
          <a:xfrm rot="19800000">
            <a:off x="4430549" y="1758847"/>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1D6DC2"/>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9482" name="Freeform 26"/>
          <p:cNvSpPr>
            <a:spLocks noEditPoints="1"/>
          </p:cNvSpPr>
          <p:nvPr>
            <p:custDataLst>
              <p:tags r:id="rId2"/>
            </p:custDataLst>
          </p:nvPr>
        </p:nvSpPr>
        <p:spPr bwMode="auto">
          <a:xfrm>
            <a:off x="4874718" y="2299825"/>
            <a:ext cx="465619" cy="470045"/>
          </a:xfrm>
          <a:custGeom>
            <a:avLst/>
            <a:gdLst>
              <a:gd name="T0" fmla="*/ 52 w 105"/>
              <a:gd name="T1" fmla="*/ 0 h 106"/>
              <a:gd name="T2" fmla="*/ 89 w 105"/>
              <a:gd name="T3" fmla="*/ 16 h 106"/>
              <a:gd name="T4" fmla="*/ 90 w 105"/>
              <a:gd name="T5" fmla="*/ 16 h 106"/>
              <a:gd name="T6" fmla="*/ 105 w 105"/>
              <a:gd name="T7" fmla="*/ 53 h 106"/>
              <a:gd name="T8" fmla="*/ 89 w 105"/>
              <a:gd name="T9" fmla="*/ 90 h 106"/>
              <a:gd name="T10" fmla="*/ 89 w 105"/>
              <a:gd name="T11" fmla="*/ 90 h 106"/>
              <a:gd name="T12" fmla="*/ 52 w 105"/>
              <a:gd name="T13" fmla="*/ 106 h 106"/>
              <a:gd name="T14" fmla="*/ 15 w 105"/>
              <a:gd name="T15" fmla="*/ 90 h 106"/>
              <a:gd name="T16" fmla="*/ 0 w 105"/>
              <a:gd name="T17" fmla="*/ 53 h 106"/>
              <a:gd name="T18" fmla="*/ 15 w 105"/>
              <a:gd name="T19" fmla="*/ 16 h 106"/>
              <a:gd name="T20" fmla="*/ 15 w 105"/>
              <a:gd name="T21" fmla="*/ 16 h 106"/>
              <a:gd name="T22" fmla="*/ 15 w 105"/>
              <a:gd name="T23" fmla="*/ 16 h 106"/>
              <a:gd name="T24" fmla="*/ 52 w 105"/>
              <a:gd name="T25" fmla="*/ 0 h 106"/>
              <a:gd name="T26" fmla="*/ 75 w 105"/>
              <a:gd name="T27" fmla="*/ 49 h 106"/>
              <a:gd name="T28" fmla="*/ 75 w 105"/>
              <a:gd name="T29" fmla="*/ 49 h 106"/>
              <a:gd name="T30" fmla="*/ 56 w 105"/>
              <a:gd name="T31" fmla="*/ 49 h 106"/>
              <a:gd name="T32" fmla="*/ 56 w 105"/>
              <a:gd name="T33" fmla="*/ 17 h 106"/>
              <a:gd name="T34" fmla="*/ 52 w 105"/>
              <a:gd name="T35" fmla="*/ 13 h 106"/>
              <a:gd name="T36" fmla="*/ 48 w 105"/>
              <a:gd name="T37" fmla="*/ 17 h 106"/>
              <a:gd name="T38" fmla="*/ 48 w 105"/>
              <a:gd name="T39" fmla="*/ 53 h 106"/>
              <a:gd name="T40" fmla="*/ 48 w 105"/>
              <a:gd name="T41" fmla="*/ 53 h 106"/>
              <a:gd name="T42" fmla="*/ 52 w 105"/>
              <a:gd name="T43" fmla="*/ 57 h 106"/>
              <a:gd name="T44" fmla="*/ 75 w 105"/>
              <a:gd name="T45" fmla="*/ 57 h 106"/>
              <a:gd name="T46" fmla="*/ 79 w 105"/>
              <a:gd name="T47" fmla="*/ 53 h 106"/>
              <a:gd name="T48" fmla="*/ 75 w 105"/>
              <a:gd name="T49" fmla="*/ 49 h 106"/>
              <a:gd name="T50" fmla="*/ 84 w 105"/>
              <a:gd name="T51" fmla="*/ 22 h 106"/>
              <a:gd name="T52" fmla="*/ 84 w 105"/>
              <a:gd name="T53" fmla="*/ 22 h 106"/>
              <a:gd name="T54" fmla="*/ 52 w 105"/>
              <a:gd name="T55" fmla="*/ 8 h 106"/>
              <a:gd name="T56" fmla="*/ 21 w 105"/>
              <a:gd name="T57" fmla="*/ 21 h 106"/>
              <a:gd name="T58" fmla="*/ 21 w 105"/>
              <a:gd name="T59" fmla="*/ 22 h 106"/>
              <a:gd name="T60" fmla="*/ 8 w 105"/>
              <a:gd name="T61" fmla="*/ 53 h 106"/>
              <a:gd name="T62" fmla="*/ 21 w 105"/>
              <a:gd name="T63" fmla="*/ 84 h 106"/>
              <a:gd name="T64" fmla="*/ 52 w 105"/>
              <a:gd name="T65" fmla="*/ 98 h 106"/>
              <a:gd name="T66" fmla="*/ 83 w 105"/>
              <a:gd name="T67" fmla="*/ 85 h 106"/>
              <a:gd name="T68" fmla="*/ 84 w 105"/>
              <a:gd name="T69" fmla="*/ 84 h 106"/>
              <a:gd name="T70" fmla="*/ 97 w 105"/>
              <a:gd name="T71" fmla="*/ 53 h 106"/>
              <a:gd name="T72" fmla="*/ 84 w 105"/>
              <a:gd name="T73" fmla="*/ 22 h 106"/>
              <a:gd name="T74" fmla="*/ 84 w 105"/>
              <a:gd name="T75"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6">
                <a:moveTo>
                  <a:pt x="52" y="0"/>
                </a:moveTo>
                <a:cubicBezTo>
                  <a:pt x="67" y="0"/>
                  <a:pt x="80" y="6"/>
                  <a:pt x="89" y="16"/>
                </a:cubicBezTo>
                <a:cubicBezTo>
                  <a:pt x="90" y="16"/>
                  <a:pt x="90" y="16"/>
                  <a:pt x="90" y="16"/>
                </a:cubicBezTo>
                <a:cubicBezTo>
                  <a:pt x="99" y="26"/>
                  <a:pt x="105" y="39"/>
                  <a:pt x="105" y="53"/>
                </a:cubicBezTo>
                <a:cubicBezTo>
                  <a:pt x="105" y="68"/>
                  <a:pt x="99" y="81"/>
                  <a:pt x="89" y="90"/>
                </a:cubicBezTo>
                <a:cubicBezTo>
                  <a:pt x="89" y="90"/>
                  <a:pt x="89" y="90"/>
                  <a:pt x="89" y="90"/>
                </a:cubicBezTo>
                <a:cubicBezTo>
                  <a:pt x="80" y="100"/>
                  <a:pt x="67" y="106"/>
                  <a:pt x="52" y="106"/>
                </a:cubicBezTo>
                <a:cubicBezTo>
                  <a:pt x="38" y="106"/>
                  <a:pt x="24" y="100"/>
                  <a:pt x="15" y="90"/>
                </a:cubicBezTo>
                <a:cubicBezTo>
                  <a:pt x="5" y="81"/>
                  <a:pt x="0" y="68"/>
                  <a:pt x="0" y="53"/>
                </a:cubicBezTo>
                <a:cubicBezTo>
                  <a:pt x="0" y="39"/>
                  <a:pt x="5" y="25"/>
                  <a:pt x="15" y="16"/>
                </a:cubicBezTo>
                <a:cubicBezTo>
                  <a:pt x="15" y="16"/>
                  <a:pt x="15" y="16"/>
                  <a:pt x="15" y="16"/>
                </a:cubicBezTo>
                <a:cubicBezTo>
                  <a:pt x="15" y="16"/>
                  <a:pt x="15" y="16"/>
                  <a:pt x="15" y="16"/>
                </a:cubicBezTo>
                <a:cubicBezTo>
                  <a:pt x="24" y="6"/>
                  <a:pt x="38" y="0"/>
                  <a:pt x="52" y="0"/>
                </a:cubicBezTo>
                <a:close/>
                <a:moveTo>
                  <a:pt x="75" y="49"/>
                </a:moveTo>
                <a:cubicBezTo>
                  <a:pt x="75" y="49"/>
                  <a:pt x="75" y="49"/>
                  <a:pt x="75" y="49"/>
                </a:cubicBezTo>
                <a:cubicBezTo>
                  <a:pt x="56" y="49"/>
                  <a:pt x="56" y="49"/>
                  <a:pt x="56" y="49"/>
                </a:cubicBezTo>
                <a:cubicBezTo>
                  <a:pt x="56" y="17"/>
                  <a:pt x="56" y="17"/>
                  <a:pt x="56" y="17"/>
                </a:cubicBezTo>
                <a:cubicBezTo>
                  <a:pt x="56" y="15"/>
                  <a:pt x="54" y="13"/>
                  <a:pt x="52" y="13"/>
                </a:cubicBezTo>
                <a:cubicBezTo>
                  <a:pt x="50" y="13"/>
                  <a:pt x="48" y="15"/>
                  <a:pt x="48" y="17"/>
                </a:cubicBezTo>
                <a:cubicBezTo>
                  <a:pt x="48" y="53"/>
                  <a:pt x="48" y="53"/>
                  <a:pt x="48" y="53"/>
                </a:cubicBezTo>
                <a:cubicBezTo>
                  <a:pt x="48" y="53"/>
                  <a:pt x="48" y="53"/>
                  <a:pt x="48" y="53"/>
                </a:cubicBezTo>
                <a:cubicBezTo>
                  <a:pt x="48" y="55"/>
                  <a:pt x="50" y="57"/>
                  <a:pt x="52" y="57"/>
                </a:cubicBezTo>
                <a:cubicBezTo>
                  <a:pt x="75" y="57"/>
                  <a:pt x="75" y="57"/>
                  <a:pt x="75" y="57"/>
                </a:cubicBezTo>
                <a:cubicBezTo>
                  <a:pt x="77" y="57"/>
                  <a:pt x="79" y="55"/>
                  <a:pt x="79" y="53"/>
                </a:cubicBezTo>
                <a:cubicBezTo>
                  <a:pt x="79" y="51"/>
                  <a:pt x="77" y="49"/>
                  <a:pt x="75" y="49"/>
                </a:cubicBezTo>
                <a:close/>
                <a:moveTo>
                  <a:pt x="84" y="22"/>
                </a:moveTo>
                <a:cubicBezTo>
                  <a:pt x="84" y="22"/>
                  <a:pt x="84" y="22"/>
                  <a:pt x="84" y="22"/>
                </a:cubicBezTo>
                <a:cubicBezTo>
                  <a:pt x="76" y="13"/>
                  <a:pt x="64" y="8"/>
                  <a:pt x="52" y="8"/>
                </a:cubicBezTo>
                <a:cubicBezTo>
                  <a:pt x="40" y="8"/>
                  <a:pt x="29" y="13"/>
                  <a:pt x="21" y="21"/>
                </a:cubicBezTo>
                <a:cubicBezTo>
                  <a:pt x="21" y="22"/>
                  <a:pt x="21" y="22"/>
                  <a:pt x="21" y="22"/>
                </a:cubicBezTo>
                <a:cubicBezTo>
                  <a:pt x="13" y="30"/>
                  <a:pt x="8" y="41"/>
                  <a:pt x="8" y="53"/>
                </a:cubicBezTo>
                <a:cubicBezTo>
                  <a:pt x="8" y="65"/>
                  <a:pt x="13" y="76"/>
                  <a:pt x="21" y="84"/>
                </a:cubicBezTo>
                <a:cubicBezTo>
                  <a:pt x="29" y="93"/>
                  <a:pt x="40" y="98"/>
                  <a:pt x="52" y="98"/>
                </a:cubicBezTo>
                <a:cubicBezTo>
                  <a:pt x="64" y="98"/>
                  <a:pt x="75" y="93"/>
                  <a:pt x="83" y="85"/>
                </a:cubicBezTo>
                <a:cubicBezTo>
                  <a:pt x="84" y="84"/>
                  <a:pt x="84" y="84"/>
                  <a:pt x="84" y="84"/>
                </a:cubicBezTo>
                <a:cubicBezTo>
                  <a:pt x="92" y="76"/>
                  <a:pt x="97" y="65"/>
                  <a:pt x="97" y="53"/>
                </a:cubicBezTo>
                <a:cubicBezTo>
                  <a:pt x="97" y="41"/>
                  <a:pt x="92" y="30"/>
                  <a:pt x="84" y="22"/>
                </a:cubicBezTo>
                <a:cubicBezTo>
                  <a:pt x="84" y="22"/>
                  <a:pt x="84" y="22"/>
                  <a:pt x="84" y="22"/>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9468" name="Freeform 12"/>
          <p:cNvSpPr/>
          <p:nvPr>
            <p:custDataLst>
              <p:tags r:id="rId3"/>
            </p:custDataLst>
          </p:nvPr>
        </p:nvSpPr>
        <p:spPr bwMode="auto">
          <a:xfrm rot="1800000">
            <a:off x="5218711" y="3119589"/>
            <a:ext cx="1348180" cy="1554114"/>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rgbClr val="009ECA"/>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9483" name="Freeform 27"/>
          <p:cNvSpPr>
            <a:spLocks noEditPoints="1"/>
          </p:cNvSpPr>
          <p:nvPr>
            <p:custDataLst>
              <p:tags r:id="rId4"/>
            </p:custDataLst>
          </p:nvPr>
        </p:nvSpPr>
        <p:spPr bwMode="auto">
          <a:xfrm>
            <a:off x="5706680" y="3666960"/>
            <a:ext cx="368262" cy="470045"/>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9464" name="Freeform 8"/>
          <p:cNvSpPr/>
          <p:nvPr>
            <p:custDataLst>
              <p:tags r:id="rId5"/>
            </p:custDataLst>
          </p:nvPr>
        </p:nvSpPr>
        <p:spPr bwMode="auto">
          <a:xfrm rot="1800000">
            <a:off x="6004756" y="1758848"/>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0088D5"/>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9485" name="Freeform 29"/>
          <p:cNvSpPr>
            <a:spLocks noEditPoints="1"/>
          </p:cNvSpPr>
          <p:nvPr>
            <p:custDataLst>
              <p:tags r:id="rId6"/>
            </p:custDataLst>
          </p:nvPr>
        </p:nvSpPr>
        <p:spPr bwMode="auto">
          <a:xfrm>
            <a:off x="6503943" y="2318346"/>
            <a:ext cx="383078" cy="453107"/>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p:custDataLst>
              <p:tags r:id="rId7"/>
            </p:custDataLst>
          </p:nvPr>
        </p:nvSpPr>
        <p:spPr>
          <a:xfrm>
            <a:off x="613410" y="2146935"/>
            <a:ext cx="3752850" cy="2235835"/>
          </a:xfrm>
          <a:prstGeom prst="rect">
            <a:avLst/>
          </a:prstGeom>
          <a:noFill/>
        </p:spPr>
        <p:txBody>
          <a:bodyPr wrap="square" lIns="90000" tIns="46800" rIns="90000" bIns="46800" rtlCol="0" anchor="ctr">
            <a:normAutofit lnSpcReduction="10000"/>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a:sym typeface="Arial" panose="020B0604020202020204" pitchFamily="34" charset="0"/>
              </a:rPr>
              <a:t>1. 机会的搜寻</a:t>
            </a:r>
            <a:endParaRPr lang="zh-CN" altLang="en-US" sz="1600">
              <a:sym typeface="Arial" panose="020B0604020202020204" pitchFamily="34" charset="0"/>
            </a:endParaRPr>
          </a:p>
          <a:p>
            <a:pPr algn="l" fontAlgn="auto">
              <a:lnSpc>
                <a:spcPct val="150000"/>
              </a:lnSpc>
            </a:pPr>
            <a:r>
              <a:rPr lang="zh-CN" altLang="en-US" sz="1600">
                <a:sym typeface="Arial" panose="020B0604020202020204" pitchFamily="34" charset="0"/>
              </a:rPr>
              <a:t>在这一阶段，创业者对整个经济系统中可能的创意展开搜索，如果创业者意识到某一创意可能是潜在的商业机会，具有潜在的发展价值，将进入机会的识别阶段。</a:t>
            </a:r>
            <a:endParaRPr lang="zh-CN" altLang="en-US" sz="1600">
              <a:sym typeface="Arial" panose="020B0604020202020204" pitchFamily="34" charset="0"/>
            </a:endParaRPr>
          </a:p>
        </p:txBody>
      </p:sp>
      <p:sp>
        <p:nvSpPr>
          <p:cNvPr id="19" name="文本框 18"/>
          <p:cNvSpPr txBox="1"/>
          <p:nvPr>
            <p:custDataLst>
              <p:tags r:id="rId8"/>
            </p:custDataLst>
          </p:nvPr>
        </p:nvSpPr>
        <p:spPr>
          <a:xfrm>
            <a:off x="3262185" y="1525339"/>
            <a:ext cx="870751" cy="763094"/>
          </a:xfrm>
          <a:prstGeom prst="rect">
            <a:avLst/>
          </a:prstGeom>
          <a:noFill/>
        </p:spPr>
        <p:txBody>
          <a:bodyPr wrap="square" rtlCol="0">
            <a:normAutofit lnSpcReduction="10000"/>
          </a:bodyPr>
          <a:lstStyle/>
          <a:p>
            <a:pPr algn="r">
              <a:lnSpc>
                <a:spcPct val="120000"/>
              </a:lnSpc>
            </a:pPr>
            <a:r>
              <a:rPr lang="en-US" altLang="zh-CN" sz="4000" b="1" spc="150" dirty="0">
                <a:solidFill>
                  <a:srgbClr val="1D6DC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01</a:t>
            </a:r>
            <a:endParaRPr lang="zh-CN" altLang="en-US" sz="4000" b="1" spc="150" dirty="0">
              <a:solidFill>
                <a:srgbClr val="1D6DC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 name="文本框 20"/>
          <p:cNvSpPr txBox="1"/>
          <p:nvPr>
            <p:custDataLst>
              <p:tags r:id="rId9"/>
            </p:custDataLst>
          </p:nvPr>
        </p:nvSpPr>
        <p:spPr>
          <a:xfrm>
            <a:off x="7658377" y="1524974"/>
            <a:ext cx="870751" cy="763094"/>
          </a:xfrm>
          <a:prstGeom prst="rect">
            <a:avLst/>
          </a:prstGeom>
          <a:noFill/>
        </p:spPr>
        <p:txBody>
          <a:bodyPr wrap="square" rtlCol="0">
            <a:normAutofit lnSpcReduction="10000"/>
          </a:bodyPr>
          <a:lstStyle/>
          <a:p>
            <a:pPr algn="r">
              <a:lnSpc>
                <a:spcPct val="120000"/>
              </a:lnSpc>
            </a:pPr>
            <a:r>
              <a:rPr lang="en-US" altLang="zh-CN" sz="4000" b="1" spc="150" dirty="0">
                <a:solidFill>
                  <a:srgbClr val="0088D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02</a:t>
            </a:r>
            <a:endParaRPr lang="zh-CN" altLang="en-US" sz="4000" b="1" spc="150" dirty="0">
              <a:solidFill>
                <a:srgbClr val="0088D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2" name="文本框 21"/>
          <p:cNvSpPr txBox="1"/>
          <p:nvPr>
            <p:custDataLst>
              <p:tags r:id="rId10"/>
            </p:custDataLst>
          </p:nvPr>
        </p:nvSpPr>
        <p:spPr>
          <a:xfrm>
            <a:off x="7528560" y="2037080"/>
            <a:ext cx="3561080" cy="1894840"/>
          </a:xfrm>
          <a:prstGeom prst="rect">
            <a:avLst/>
          </a:prstGeom>
          <a:noFill/>
        </p:spPr>
        <p:txBody>
          <a:bodyPr wrap="square" lIns="90000" tIns="46800" rIns="90000" bIns="46800" rtlCol="0" anchor="ctr">
            <a:normAutofit lnSpcReduction="10000"/>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a:sym typeface="Arial" panose="020B0604020202020204" pitchFamily="34" charset="0"/>
              </a:rPr>
              <a:t>2. 机会的识别</a:t>
            </a:r>
            <a:endParaRPr lang="zh-CN" altLang="en-US" sz="1600">
              <a:sym typeface="Arial" panose="020B0604020202020204" pitchFamily="34" charset="0"/>
            </a:endParaRPr>
          </a:p>
          <a:p>
            <a:pPr algn="l" fontAlgn="auto">
              <a:lnSpc>
                <a:spcPct val="150000"/>
              </a:lnSpc>
            </a:pPr>
            <a:r>
              <a:rPr lang="zh-CN" altLang="en-US" sz="1600">
                <a:sym typeface="Arial" panose="020B0604020202020204" pitchFamily="34" charset="0"/>
              </a:rPr>
              <a:t>相对整体意义上的机会识别过程，这里的机会识别应当是狭义上的识别，即从创意中筛选合适的机会，这一过程包括两个步骤。</a:t>
            </a:r>
            <a:endParaRPr lang="zh-CN" altLang="en-US" sz="1600">
              <a:sym typeface="Arial" panose="020B0604020202020204" pitchFamily="34" charset="0"/>
            </a:endParaRPr>
          </a:p>
        </p:txBody>
      </p:sp>
      <p:sp>
        <p:nvSpPr>
          <p:cNvPr id="23" name="文本框 22"/>
          <p:cNvSpPr txBox="1"/>
          <p:nvPr>
            <p:custDataLst>
              <p:tags r:id="rId11"/>
            </p:custDataLst>
          </p:nvPr>
        </p:nvSpPr>
        <p:spPr>
          <a:xfrm>
            <a:off x="6695440" y="3931920"/>
            <a:ext cx="4325620" cy="2127250"/>
          </a:xfrm>
          <a:prstGeom prst="rect">
            <a:avLst/>
          </a:prstGeom>
          <a:noFill/>
        </p:spPr>
        <p:txBody>
          <a:bodyPr wrap="square" lIns="90000" tIns="46800" rIns="90000" bIns="46800" rtlCol="0" anchor="ctr">
            <a:noAutofit/>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a:sym typeface="Arial" panose="020B0604020202020204" pitchFamily="34" charset="0"/>
              </a:rPr>
              <a:t>3. 机会的评估</a:t>
            </a:r>
            <a:endParaRPr lang="zh-CN" altLang="en-US" sz="1600">
              <a:sym typeface="Arial" panose="020B0604020202020204" pitchFamily="34" charset="0"/>
            </a:endParaRPr>
          </a:p>
          <a:p>
            <a:pPr algn="l" fontAlgn="auto">
              <a:lnSpc>
                <a:spcPct val="150000"/>
              </a:lnSpc>
            </a:pPr>
            <a:r>
              <a:rPr lang="zh-CN" altLang="en-US" sz="1600">
                <a:sym typeface="Arial" panose="020B0604020202020204" pitchFamily="34" charset="0"/>
              </a:rPr>
              <a:t>实际上机会的评估已经带有部分调查的含义了，相对比较正式，考察的内容主要是各项财务指标、创业团队的构成等，通过机会的评估，创业者决定是否正式组建企业，吸引投资。</a:t>
            </a:r>
            <a:endParaRPr lang="zh-CN" altLang="en-US" sz="1600">
              <a:sym typeface="Arial" panose="020B0604020202020204" pitchFamily="34" charset="0"/>
            </a:endParaRPr>
          </a:p>
        </p:txBody>
      </p:sp>
      <p:sp>
        <p:nvSpPr>
          <p:cNvPr id="24" name="文本框 23"/>
          <p:cNvSpPr txBox="1"/>
          <p:nvPr>
            <p:custDataLst>
              <p:tags r:id="rId12"/>
            </p:custDataLst>
          </p:nvPr>
        </p:nvSpPr>
        <p:spPr>
          <a:xfrm>
            <a:off x="4234946" y="3811038"/>
            <a:ext cx="870751" cy="763094"/>
          </a:xfrm>
          <a:prstGeom prst="rect">
            <a:avLst/>
          </a:prstGeom>
          <a:noFill/>
        </p:spPr>
        <p:txBody>
          <a:bodyPr wrap="square" rtlCol="0">
            <a:normAutofit lnSpcReduction="10000"/>
          </a:bodyPr>
          <a:lstStyle/>
          <a:p>
            <a:pPr algn="r">
              <a:lnSpc>
                <a:spcPct val="120000"/>
              </a:lnSpc>
            </a:pPr>
            <a:r>
              <a:rPr lang="en-US" altLang="zh-CN" sz="4000" b="1" spc="150" dirty="0">
                <a:solidFill>
                  <a:srgbClr val="009ECA"/>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03</a:t>
            </a:r>
            <a:endParaRPr lang="zh-CN" altLang="en-US" sz="4000" b="1" spc="150" dirty="0">
              <a:solidFill>
                <a:srgbClr val="009ECA"/>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37235" y="346710"/>
            <a:ext cx="2540000" cy="368300"/>
          </a:xfrm>
          <a:prstGeom prst="rect">
            <a:avLst/>
          </a:prstGeom>
          <a:noFill/>
        </p:spPr>
        <p:txBody>
          <a:bodyPr wrap="square" rtlCol="0" anchor="t">
            <a:spAutoFit/>
          </a:bodyPr>
          <a:p>
            <a:r>
              <a:rPr lang="zh-CN" altLang="en-US" b="1"/>
              <a:t>二、创业机会的评估</a:t>
            </a:r>
            <a:endParaRPr lang="zh-CN" altLang="en-US" b="1"/>
          </a:p>
        </p:txBody>
      </p:sp>
      <p:sp>
        <p:nvSpPr>
          <p:cNvPr id="5" name="文本框 4"/>
          <p:cNvSpPr txBox="1"/>
          <p:nvPr/>
        </p:nvSpPr>
        <p:spPr>
          <a:xfrm>
            <a:off x="737235" y="918210"/>
            <a:ext cx="2540000" cy="368300"/>
          </a:xfrm>
          <a:prstGeom prst="rect">
            <a:avLst/>
          </a:prstGeom>
          <a:noFill/>
        </p:spPr>
        <p:txBody>
          <a:bodyPr wrap="square" rtlCol="0" anchor="t">
            <a:spAutoFit/>
          </a:bodyPr>
          <a:p>
            <a:r>
              <a:rPr lang="zh-CN" altLang="en-US"/>
              <a:t>（一）市场评估</a:t>
            </a:r>
            <a:endParaRPr lang="zh-CN" altLang="en-US"/>
          </a:p>
        </p:txBody>
      </p:sp>
      <p:sp>
        <p:nvSpPr>
          <p:cNvPr id="115" name="任意多边形 114"/>
          <p:cNvSpPr/>
          <p:nvPr>
            <p:custDataLst>
              <p:tags r:id="rId1"/>
            </p:custDataLst>
          </p:nvPr>
        </p:nvSpPr>
        <p:spPr>
          <a:xfrm>
            <a:off x="6635750" y="829310"/>
            <a:ext cx="2800350" cy="622935"/>
          </a:xfrm>
          <a:custGeom>
            <a:avLst/>
            <a:gdLst>
              <a:gd name="connsiteX0" fmla="*/ 159983 w 2800633"/>
              <a:gd name="connsiteY0" fmla="*/ 0 h 623209"/>
              <a:gd name="connsiteX1" fmla="*/ 2800633 w 2800633"/>
              <a:gd name="connsiteY1" fmla="*/ 0 h 623209"/>
              <a:gd name="connsiteX2" fmla="*/ 2800633 w 2800633"/>
              <a:gd name="connsiteY2" fmla="*/ 623209 h 623209"/>
              <a:gd name="connsiteX3" fmla="*/ 159983 w 2800633"/>
              <a:gd name="connsiteY3" fmla="*/ 623209 h 623209"/>
              <a:gd name="connsiteX4" fmla="*/ 159983 w 2800633"/>
              <a:gd name="connsiteY4" fmla="*/ 397967 h 623209"/>
              <a:gd name="connsiteX5" fmla="*/ 0 w 2800633"/>
              <a:gd name="connsiteY5" fmla="*/ 311604 h 623209"/>
              <a:gd name="connsiteX6" fmla="*/ 159983 w 2800633"/>
              <a:gd name="connsiteY6" fmla="*/ 225240 h 62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0633" h="623209">
                <a:moveTo>
                  <a:pt x="159983" y="0"/>
                </a:moveTo>
                <a:lnTo>
                  <a:pt x="2800633" y="0"/>
                </a:lnTo>
                <a:lnTo>
                  <a:pt x="2800633" y="623209"/>
                </a:lnTo>
                <a:lnTo>
                  <a:pt x="159983" y="623209"/>
                </a:lnTo>
                <a:lnTo>
                  <a:pt x="159983" y="397967"/>
                </a:lnTo>
                <a:lnTo>
                  <a:pt x="0" y="311604"/>
                </a:lnTo>
                <a:lnTo>
                  <a:pt x="159983" y="225240"/>
                </a:lnTo>
                <a:close/>
              </a:path>
            </a:pathLst>
          </a:cu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7" name="文本框 6"/>
          <p:cNvSpPr txBox="1"/>
          <p:nvPr>
            <p:custDataLst>
              <p:tags r:id="rId2"/>
            </p:custDataLst>
          </p:nvPr>
        </p:nvSpPr>
        <p:spPr>
          <a:xfrm>
            <a:off x="4587240" y="194310"/>
            <a:ext cx="6601460" cy="1572895"/>
          </a:xfrm>
          <a:prstGeom prst="rect">
            <a:avLst/>
          </a:prstGeom>
          <a:noFill/>
        </p:spPr>
        <p:txBody>
          <a:bodyPr wrap="square" lIns="90000" tIns="46800" rIns="90000" bIns="46800" rtlCol="0">
            <a:noAutofit/>
          </a:bodyPr>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1. 市场定位</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评估创业机会的时候，可由市场定位是否明确、顾客需求分析是否清晰、顾客接触通道是否流畅、产品是否持续衍生等来判断创业机会可能创造的市场价值。</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123" name="任意多边形 122"/>
          <p:cNvSpPr/>
          <p:nvPr>
            <p:custDataLst>
              <p:tags r:id="rId3"/>
            </p:custDataLst>
          </p:nvPr>
        </p:nvSpPr>
        <p:spPr>
          <a:xfrm>
            <a:off x="6635750" y="1919605"/>
            <a:ext cx="2800350" cy="622935"/>
          </a:xfrm>
          <a:custGeom>
            <a:avLst/>
            <a:gdLst>
              <a:gd name="connsiteX0" fmla="*/ 159983 w 2800633"/>
              <a:gd name="connsiteY0" fmla="*/ 0 h 623209"/>
              <a:gd name="connsiteX1" fmla="*/ 2800633 w 2800633"/>
              <a:gd name="connsiteY1" fmla="*/ 0 h 623209"/>
              <a:gd name="connsiteX2" fmla="*/ 2800633 w 2800633"/>
              <a:gd name="connsiteY2" fmla="*/ 623209 h 623209"/>
              <a:gd name="connsiteX3" fmla="*/ 159983 w 2800633"/>
              <a:gd name="connsiteY3" fmla="*/ 623209 h 623209"/>
              <a:gd name="connsiteX4" fmla="*/ 159983 w 2800633"/>
              <a:gd name="connsiteY4" fmla="*/ 397967 h 623209"/>
              <a:gd name="connsiteX5" fmla="*/ 0 w 2800633"/>
              <a:gd name="connsiteY5" fmla="*/ 311604 h 623209"/>
              <a:gd name="connsiteX6" fmla="*/ 159983 w 2800633"/>
              <a:gd name="connsiteY6" fmla="*/ 225240 h 62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0633" h="623209">
                <a:moveTo>
                  <a:pt x="159983" y="0"/>
                </a:moveTo>
                <a:lnTo>
                  <a:pt x="2800633" y="0"/>
                </a:lnTo>
                <a:lnTo>
                  <a:pt x="2800633" y="623209"/>
                </a:lnTo>
                <a:lnTo>
                  <a:pt x="159983" y="623209"/>
                </a:lnTo>
                <a:lnTo>
                  <a:pt x="159983" y="397967"/>
                </a:lnTo>
                <a:lnTo>
                  <a:pt x="0" y="311604"/>
                </a:lnTo>
                <a:lnTo>
                  <a:pt x="159983" y="225240"/>
                </a:lnTo>
                <a:close/>
              </a:path>
            </a:pathLst>
          </a:cu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78" name="文本框 77"/>
          <p:cNvSpPr txBox="1"/>
          <p:nvPr>
            <p:custDataLst>
              <p:tags r:id="rId4"/>
            </p:custDataLst>
          </p:nvPr>
        </p:nvSpPr>
        <p:spPr>
          <a:xfrm>
            <a:off x="4586605" y="1670685"/>
            <a:ext cx="6614160" cy="1501775"/>
          </a:xfrm>
          <a:prstGeom prst="rect">
            <a:avLst/>
          </a:prstGeom>
          <a:noFill/>
        </p:spPr>
        <p:txBody>
          <a:bodyPr wrap="square" lIns="90000" tIns="46800" rIns="90000" bIns="46800" rtlCol="0">
            <a:noAutofit/>
          </a:bodyPr>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2. 市场结构</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对创业机会的市场结构从四个方面进行分析：进入障碍，供货商、顾客、经销商的谈判能力，替代性产品的威胁和市场内部竞争的激烈程度。</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133" name="任意多边形 132"/>
          <p:cNvSpPr/>
          <p:nvPr>
            <p:custDataLst>
              <p:tags r:id="rId5"/>
            </p:custDataLst>
          </p:nvPr>
        </p:nvSpPr>
        <p:spPr>
          <a:xfrm>
            <a:off x="6635750" y="4177030"/>
            <a:ext cx="2435860" cy="542290"/>
          </a:xfrm>
          <a:custGeom>
            <a:avLst/>
            <a:gdLst>
              <a:gd name="connsiteX0" fmla="*/ 159983 w 2800633"/>
              <a:gd name="connsiteY0" fmla="*/ 0 h 623209"/>
              <a:gd name="connsiteX1" fmla="*/ 2800633 w 2800633"/>
              <a:gd name="connsiteY1" fmla="*/ 0 h 623209"/>
              <a:gd name="connsiteX2" fmla="*/ 2800633 w 2800633"/>
              <a:gd name="connsiteY2" fmla="*/ 623209 h 623209"/>
              <a:gd name="connsiteX3" fmla="*/ 159983 w 2800633"/>
              <a:gd name="connsiteY3" fmla="*/ 623209 h 623209"/>
              <a:gd name="connsiteX4" fmla="*/ 159983 w 2800633"/>
              <a:gd name="connsiteY4" fmla="*/ 397967 h 623209"/>
              <a:gd name="connsiteX5" fmla="*/ 0 w 2800633"/>
              <a:gd name="connsiteY5" fmla="*/ 311604 h 623209"/>
              <a:gd name="connsiteX6" fmla="*/ 159983 w 2800633"/>
              <a:gd name="connsiteY6" fmla="*/ 225240 h 62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0633" h="623209">
                <a:moveTo>
                  <a:pt x="159983" y="0"/>
                </a:moveTo>
                <a:lnTo>
                  <a:pt x="2800633" y="0"/>
                </a:lnTo>
                <a:lnTo>
                  <a:pt x="2800633" y="623209"/>
                </a:lnTo>
                <a:lnTo>
                  <a:pt x="159983" y="623209"/>
                </a:lnTo>
                <a:lnTo>
                  <a:pt x="159983" y="397967"/>
                </a:lnTo>
                <a:lnTo>
                  <a:pt x="0" y="311604"/>
                </a:lnTo>
                <a:lnTo>
                  <a:pt x="159983" y="225240"/>
                </a:lnTo>
                <a:close/>
              </a:path>
            </a:pathLst>
          </a:cu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79" name="文本框 78"/>
          <p:cNvSpPr txBox="1"/>
          <p:nvPr>
            <p:custDataLst>
              <p:tags r:id="rId6"/>
            </p:custDataLst>
          </p:nvPr>
        </p:nvSpPr>
        <p:spPr>
          <a:xfrm>
            <a:off x="4587875" y="4111625"/>
            <a:ext cx="6602730" cy="1126490"/>
          </a:xfrm>
          <a:prstGeom prst="rect">
            <a:avLst/>
          </a:prstGeom>
          <a:noFill/>
        </p:spPr>
        <p:txBody>
          <a:bodyPr wrap="square" lIns="90000" tIns="46800" rIns="90000" bIns="46800" rtlCol="0">
            <a:noAutofit/>
          </a:bodyPr>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4. 市场渗透力</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对于一个具有巨大市场潜力的创业机会，市场渗透力评估是非常重要的。</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138" name="任意多边形 137"/>
          <p:cNvSpPr/>
          <p:nvPr>
            <p:custDataLst>
              <p:tags r:id="rId7"/>
            </p:custDataLst>
          </p:nvPr>
        </p:nvSpPr>
        <p:spPr>
          <a:xfrm>
            <a:off x="6635750" y="5184775"/>
            <a:ext cx="2800350" cy="622935"/>
          </a:xfrm>
          <a:custGeom>
            <a:avLst/>
            <a:gdLst>
              <a:gd name="connsiteX0" fmla="*/ 159983 w 2800633"/>
              <a:gd name="connsiteY0" fmla="*/ 0 h 623209"/>
              <a:gd name="connsiteX1" fmla="*/ 2800633 w 2800633"/>
              <a:gd name="connsiteY1" fmla="*/ 0 h 623209"/>
              <a:gd name="connsiteX2" fmla="*/ 2800633 w 2800633"/>
              <a:gd name="connsiteY2" fmla="*/ 623209 h 623209"/>
              <a:gd name="connsiteX3" fmla="*/ 159983 w 2800633"/>
              <a:gd name="connsiteY3" fmla="*/ 623209 h 623209"/>
              <a:gd name="connsiteX4" fmla="*/ 159983 w 2800633"/>
              <a:gd name="connsiteY4" fmla="*/ 397967 h 623209"/>
              <a:gd name="connsiteX5" fmla="*/ 0 w 2800633"/>
              <a:gd name="connsiteY5" fmla="*/ 311604 h 623209"/>
              <a:gd name="connsiteX6" fmla="*/ 159983 w 2800633"/>
              <a:gd name="connsiteY6" fmla="*/ 225240 h 62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0633" h="623209">
                <a:moveTo>
                  <a:pt x="159983" y="0"/>
                </a:moveTo>
                <a:lnTo>
                  <a:pt x="2800633" y="0"/>
                </a:lnTo>
                <a:lnTo>
                  <a:pt x="2800633" y="623209"/>
                </a:lnTo>
                <a:lnTo>
                  <a:pt x="159983" y="623209"/>
                </a:lnTo>
                <a:lnTo>
                  <a:pt x="159983" y="397967"/>
                </a:lnTo>
                <a:lnTo>
                  <a:pt x="0" y="311604"/>
                </a:lnTo>
                <a:lnTo>
                  <a:pt x="159983" y="225240"/>
                </a:lnTo>
                <a:close/>
              </a:path>
            </a:pathLst>
          </a:cu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80" name="文本框 79"/>
          <p:cNvSpPr txBox="1"/>
          <p:nvPr>
            <p:custDataLst>
              <p:tags r:id="rId8"/>
            </p:custDataLst>
          </p:nvPr>
        </p:nvSpPr>
        <p:spPr>
          <a:xfrm>
            <a:off x="4541520" y="5151120"/>
            <a:ext cx="6612890" cy="1311910"/>
          </a:xfrm>
          <a:prstGeom prst="rect">
            <a:avLst/>
          </a:prstGeom>
          <a:noFill/>
        </p:spPr>
        <p:txBody>
          <a:bodyPr wrap="square" lIns="90000" tIns="46800" rIns="90000" bIns="46800" rtlCol="0">
            <a:noAutofit/>
          </a:bodyPr>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5. 市场占有率</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一般而言，要成为市场的领导者需要拥有 20% 以上的市场占有率，若市场占有率低于 5%，则这个新企业的市场竞争力不高，自然也会影响未来企业市场的价值。</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128" name="任意多边形 127"/>
          <p:cNvSpPr/>
          <p:nvPr>
            <p:custDataLst>
              <p:tags r:id="rId9"/>
            </p:custDataLst>
          </p:nvPr>
        </p:nvSpPr>
        <p:spPr>
          <a:xfrm>
            <a:off x="6635750" y="3007360"/>
            <a:ext cx="2800350" cy="622935"/>
          </a:xfrm>
          <a:custGeom>
            <a:avLst/>
            <a:gdLst>
              <a:gd name="connsiteX0" fmla="*/ 159983 w 2800633"/>
              <a:gd name="connsiteY0" fmla="*/ 0 h 623209"/>
              <a:gd name="connsiteX1" fmla="*/ 2800633 w 2800633"/>
              <a:gd name="connsiteY1" fmla="*/ 0 h 623209"/>
              <a:gd name="connsiteX2" fmla="*/ 2800633 w 2800633"/>
              <a:gd name="connsiteY2" fmla="*/ 623209 h 623209"/>
              <a:gd name="connsiteX3" fmla="*/ 159983 w 2800633"/>
              <a:gd name="connsiteY3" fmla="*/ 623209 h 623209"/>
              <a:gd name="connsiteX4" fmla="*/ 159983 w 2800633"/>
              <a:gd name="connsiteY4" fmla="*/ 397967 h 623209"/>
              <a:gd name="connsiteX5" fmla="*/ 0 w 2800633"/>
              <a:gd name="connsiteY5" fmla="*/ 311604 h 623209"/>
              <a:gd name="connsiteX6" fmla="*/ 159983 w 2800633"/>
              <a:gd name="connsiteY6" fmla="*/ 225240 h 62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0633" h="623209">
                <a:moveTo>
                  <a:pt x="159983" y="0"/>
                </a:moveTo>
                <a:lnTo>
                  <a:pt x="2800633" y="0"/>
                </a:lnTo>
                <a:lnTo>
                  <a:pt x="2800633" y="623209"/>
                </a:lnTo>
                <a:lnTo>
                  <a:pt x="159983" y="623209"/>
                </a:lnTo>
                <a:lnTo>
                  <a:pt x="159983" y="397967"/>
                </a:lnTo>
                <a:lnTo>
                  <a:pt x="0" y="311604"/>
                </a:lnTo>
                <a:lnTo>
                  <a:pt x="159983" y="225240"/>
                </a:lnTo>
                <a:close/>
              </a:path>
            </a:pathLst>
          </a:cu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82" name="文本框 81"/>
          <p:cNvSpPr txBox="1"/>
          <p:nvPr>
            <p:custDataLst>
              <p:tags r:id="rId10"/>
            </p:custDataLst>
          </p:nvPr>
        </p:nvSpPr>
        <p:spPr>
          <a:xfrm>
            <a:off x="4552950" y="3068320"/>
            <a:ext cx="6601460" cy="1220470"/>
          </a:xfrm>
          <a:prstGeom prst="rect">
            <a:avLst/>
          </a:prstGeom>
          <a:noFill/>
        </p:spPr>
        <p:txBody>
          <a:bodyPr wrap="square" lIns="90000" tIns="46800" rIns="90000" bIns="46800" rtlCol="0">
            <a:noAutofit/>
          </a:bodyPr>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3. 市场规模</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a:p>
            <a:pPr algn="l" fontAlgn="auto">
              <a:lnSpc>
                <a:spcPct val="150000"/>
              </a:lnSpc>
            </a:pPr>
            <a:r>
              <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rPr>
              <a:t>市场规模大者，进入障碍相对较低，市场竞争激烈程度也会略微下降。</a:t>
            </a:r>
            <a:endParaRPr lang="zh-CN" altLang="en-US" sz="1600" spc="150">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26" name="Freeform 29"/>
          <p:cNvSpPr/>
          <p:nvPr>
            <p:custDataLst>
              <p:tags r:id="rId11"/>
            </p:custDataLst>
          </p:nvPr>
        </p:nvSpPr>
        <p:spPr bwMode="auto">
          <a:xfrm>
            <a:off x="3291205" y="279400"/>
            <a:ext cx="685165" cy="6437630"/>
          </a:xfrm>
          <a:custGeom>
            <a:avLst/>
            <a:gdLst>
              <a:gd name="T0" fmla="*/ 0 w 673"/>
              <a:gd name="T1" fmla="*/ 99 h 5847"/>
              <a:gd name="T2" fmla="*/ 336 w 673"/>
              <a:gd name="T3" fmla="*/ 0 h 5847"/>
              <a:gd name="T4" fmla="*/ 673 w 673"/>
              <a:gd name="T5" fmla="*/ 99 h 5847"/>
              <a:gd name="T6" fmla="*/ 673 w 673"/>
              <a:gd name="T7" fmla="*/ 5847 h 5847"/>
              <a:gd name="T8" fmla="*/ 0 w 673"/>
              <a:gd name="T9" fmla="*/ 5847 h 5847"/>
              <a:gd name="T10" fmla="*/ 0 w 673"/>
              <a:gd name="T11" fmla="*/ 99 h 5847"/>
            </a:gdLst>
            <a:ahLst/>
            <a:cxnLst>
              <a:cxn ang="0">
                <a:pos x="T0" y="T1"/>
              </a:cxn>
              <a:cxn ang="0">
                <a:pos x="T2" y="T3"/>
              </a:cxn>
              <a:cxn ang="0">
                <a:pos x="T4" y="T5"/>
              </a:cxn>
              <a:cxn ang="0">
                <a:pos x="T6" y="T7"/>
              </a:cxn>
              <a:cxn ang="0">
                <a:pos x="T8" y="T9"/>
              </a:cxn>
              <a:cxn ang="0">
                <a:pos x="T10" y="T11"/>
              </a:cxn>
            </a:cxnLst>
            <a:rect l="0" t="0" r="r" b="b"/>
            <a:pathLst>
              <a:path w="673" h="5847">
                <a:moveTo>
                  <a:pt x="0" y="99"/>
                </a:moveTo>
                <a:lnTo>
                  <a:pt x="336" y="0"/>
                </a:lnTo>
                <a:lnTo>
                  <a:pt x="673" y="99"/>
                </a:lnTo>
                <a:lnTo>
                  <a:pt x="673" y="5847"/>
                </a:lnTo>
                <a:lnTo>
                  <a:pt x="0" y="5847"/>
                </a:lnTo>
                <a:lnTo>
                  <a:pt x="0" y="99"/>
                </a:lnTo>
                <a:close/>
              </a:path>
            </a:pathLst>
          </a:custGeom>
          <a:solidFill>
            <a:sysClr val="window" lastClr="FFFFFF">
              <a:lumMod val="95000"/>
            </a:sysClr>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174" name="任意多边形 173"/>
          <p:cNvSpPr/>
          <p:nvPr>
            <p:custDataLst>
              <p:tags r:id="rId12"/>
            </p:custDataLst>
          </p:nvPr>
        </p:nvSpPr>
        <p:spPr bwMode="auto">
          <a:xfrm>
            <a:off x="3307715" y="272415"/>
            <a:ext cx="332740" cy="6434455"/>
          </a:xfrm>
          <a:custGeom>
            <a:avLst/>
            <a:gdLst>
              <a:gd name="connsiteX0" fmla="*/ 333042 w 333042"/>
              <a:gd name="connsiteY0" fmla="*/ 0 h 6434447"/>
              <a:gd name="connsiteX1" fmla="*/ 333042 w 333042"/>
              <a:gd name="connsiteY1" fmla="*/ 6434447 h 6434447"/>
              <a:gd name="connsiteX2" fmla="*/ 0 w 333042"/>
              <a:gd name="connsiteY2" fmla="*/ 6434447 h 6434447"/>
              <a:gd name="connsiteX3" fmla="*/ 0 w 333042"/>
              <a:gd name="connsiteY3" fmla="*/ 106122 h 6434447"/>
            </a:gdLst>
            <a:ahLst/>
            <a:cxnLst>
              <a:cxn ang="0">
                <a:pos x="connsiteX0" y="connsiteY0"/>
              </a:cxn>
              <a:cxn ang="0">
                <a:pos x="connsiteX1" y="connsiteY1"/>
              </a:cxn>
              <a:cxn ang="0">
                <a:pos x="connsiteX2" y="connsiteY2"/>
              </a:cxn>
              <a:cxn ang="0">
                <a:pos x="connsiteX3" y="connsiteY3"/>
              </a:cxn>
            </a:cxnLst>
            <a:rect l="l" t="t" r="r" b="b"/>
            <a:pathLst>
              <a:path w="333042" h="6434447">
                <a:moveTo>
                  <a:pt x="333042" y="0"/>
                </a:moveTo>
                <a:lnTo>
                  <a:pt x="333042" y="6434447"/>
                </a:lnTo>
                <a:lnTo>
                  <a:pt x="0" y="6434447"/>
                </a:lnTo>
                <a:lnTo>
                  <a:pt x="0" y="106122"/>
                </a:lnTo>
                <a:close/>
              </a:path>
            </a:pathLst>
          </a:custGeom>
          <a:solidFill>
            <a:sysClr val="window" lastClr="FFFFFF">
              <a:lumMod val="85000"/>
            </a:sysClr>
          </a:solidFill>
          <a:ln>
            <a:noFill/>
          </a:ln>
        </p:spPr>
        <p:txBody>
          <a:bodyPr vert="horz" wrap="square" lIns="91440" tIns="45720" rIns="91440" bIns="45720" numCol="1" anchor="t" anchorCtr="0" compatLnSpc="1">
            <a:noAutofit/>
          </a:bodyPr>
          <a:p>
            <a:pPr>
              <a:lnSpc>
                <a:spcPct val="120000"/>
              </a:lnSpc>
            </a:pPr>
            <a:endParaRPr lang="zh-CN" altLang="en-US">
              <a:latin typeface="Arial" panose="020B0604020202020204" pitchFamily="34" charset="0"/>
              <a:ea typeface="微软雅黑" panose="020B0503020204020204" pitchFamily="34" charset="-122"/>
            </a:endParaRPr>
          </a:p>
        </p:txBody>
      </p:sp>
      <p:sp>
        <p:nvSpPr>
          <p:cNvPr id="30" name="Freeform 33"/>
          <p:cNvSpPr/>
          <p:nvPr>
            <p:custDataLst>
              <p:tags r:id="rId13"/>
            </p:custDataLst>
          </p:nvPr>
        </p:nvSpPr>
        <p:spPr bwMode="auto">
          <a:xfrm>
            <a:off x="3070225" y="675640"/>
            <a:ext cx="1132840" cy="924560"/>
          </a:xfrm>
          <a:custGeom>
            <a:avLst/>
            <a:gdLst>
              <a:gd name="T0" fmla="*/ 0 w 1113"/>
              <a:gd name="T1" fmla="*/ 742 h 908"/>
              <a:gd name="T2" fmla="*/ 556 w 1113"/>
              <a:gd name="T3" fmla="*/ 908 h 908"/>
              <a:gd name="T4" fmla="*/ 1113 w 1113"/>
              <a:gd name="T5" fmla="*/ 742 h 908"/>
              <a:gd name="T6" fmla="*/ 1113 w 1113"/>
              <a:gd name="T7" fmla="*/ 0 h 908"/>
              <a:gd name="T8" fmla="*/ 556 w 1113"/>
              <a:gd name="T9" fmla="*/ 166 h 908"/>
              <a:gd name="T10" fmla="*/ 0 w 1113"/>
              <a:gd name="T11" fmla="*/ 0 h 908"/>
              <a:gd name="T12" fmla="*/ 0 w 1113"/>
              <a:gd name="T13" fmla="*/ 742 h 908"/>
            </a:gdLst>
            <a:ahLst/>
            <a:cxnLst>
              <a:cxn ang="0">
                <a:pos x="T0" y="T1"/>
              </a:cxn>
              <a:cxn ang="0">
                <a:pos x="T2" y="T3"/>
              </a:cxn>
              <a:cxn ang="0">
                <a:pos x="T4" y="T5"/>
              </a:cxn>
              <a:cxn ang="0">
                <a:pos x="T6" y="T7"/>
              </a:cxn>
              <a:cxn ang="0">
                <a:pos x="T8" y="T9"/>
              </a:cxn>
              <a:cxn ang="0">
                <a:pos x="T10" y="T11"/>
              </a:cxn>
              <a:cxn ang="0">
                <a:pos x="T12" y="T13"/>
              </a:cxn>
            </a:cxnLst>
            <a:rect l="0" t="0" r="r" b="b"/>
            <a:pathLst>
              <a:path w="1113" h="908">
                <a:moveTo>
                  <a:pt x="0" y="742"/>
                </a:moveTo>
                <a:lnTo>
                  <a:pt x="556" y="908"/>
                </a:lnTo>
                <a:lnTo>
                  <a:pt x="1113" y="742"/>
                </a:lnTo>
                <a:lnTo>
                  <a:pt x="1113" y="0"/>
                </a:lnTo>
                <a:lnTo>
                  <a:pt x="556" y="166"/>
                </a:lnTo>
                <a:lnTo>
                  <a:pt x="0" y="0"/>
                </a:lnTo>
                <a:lnTo>
                  <a:pt x="0" y="742"/>
                </a:lnTo>
                <a:close/>
              </a:path>
            </a:pathLst>
          </a:custGeom>
          <a:solidFill>
            <a:srgbClr val="8590CA"/>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34" name="Freeform 37"/>
          <p:cNvSpPr/>
          <p:nvPr>
            <p:custDataLst>
              <p:tags r:id="rId14"/>
            </p:custDataLst>
          </p:nvPr>
        </p:nvSpPr>
        <p:spPr bwMode="auto">
          <a:xfrm>
            <a:off x="3070225" y="1765300"/>
            <a:ext cx="1132840" cy="925195"/>
          </a:xfrm>
          <a:custGeom>
            <a:avLst/>
            <a:gdLst>
              <a:gd name="T0" fmla="*/ 0 w 1113"/>
              <a:gd name="T1" fmla="*/ 743 h 909"/>
              <a:gd name="T2" fmla="*/ 556 w 1113"/>
              <a:gd name="T3" fmla="*/ 909 h 909"/>
              <a:gd name="T4" fmla="*/ 1113 w 1113"/>
              <a:gd name="T5" fmla="*/ 743 h 909"/>
              <a:gd name="T6" fmla="*/ 1113 w 1113"/>
              <a:gd name="T7" fmla="*/ 0 h 909"/>
              <a:gd name="T8" fmla="*/ 556 w 1113"/>
              <a:gd name="T9" fmla="*/ 166 h 909"/>
              <a:gd name="T10" fmla="*/ 0 w 1113"/>
              <a:gd name="T11" fmla="*/ 0 h 909"/>
              <a:gd name="T12" fmla="*/ 0 w 1113"/>
              <a:gd name="T13" fmla="*/ 743 h 909"/>
            </a:gdLst>
            <a:ahLst/>
            <a:cxnLst>
              <a:cxn ang="0">
                <a:pos x="T0" y="T1"/>
              </a:cxn>
              <a:cxn ang="0">
                <a:pos x="T2" y="T3"/>
              </a:cxn>
              <a:cxn ang="0">
                <a:pos x="T4" y="T5"/>
              </a:cxn>
              <a:cxn ang="0">
                <a:pos x="T6" y="T7"/>
              </a:cxn>
              <a:cxn ang="0">
                <a:pos x="T8" y="T9"/>
              </a:cxn>
              <a:cxn ang="0">
                <a:pos x="T10" y="T11"/>
              </a:cxn>
              <a:cxn ang="0">
                <a:pos x="T12" y="T13"/>
              </a:cxn>
            </a:cxnLst>
            <a:rect l="0" t="0" r="r" b="b"/>
            <a:pathLst>
              <a:path w="1113" h="909">
                <a:moveTo>
                  <a:pt x="0" y="743"/>
                </a:moveTo>
                <a:lnTo>
                  <a:pt x="556" y="909"/>
                </a:lnTo>
                <a:lnTo>
                  <a:pt x="1113" y="743"/>
                </a:lnTo>
                <a:lnTo>
                  <a:pt x="1113" y="0"/>
                </a:lnTo>
                <a:lnTo>
                  <a:pt x="556" y="166"/>
                </a:lnTo>
                <a:lnTo>
                  <a:pt x="0" y="0"/>
                </a:lnTo>
                <a:lnTo>
                  <a:pt x="0" y="743"/>
                </a:lnTo>
                <a:close/>
              </a:path>
            </a:pathLst>
          </a:custGeom>
          <a:solidFill>
            <a:srgbClr val="8EAADC"/>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38" name="Freeform 41"/>
          <p:cNvSpPr/>
          <p:nvPr>
            <p:custDataLst>
              <p:tags r:id="rId15"/>
            </p:custDataLst>
          </p:nvPr>
        </p:nvSpPr>
        <p:spPr bwMode="auto">
          <a:xfrm>
            <a:off x="3070225" y="2854325"/>
            <a:ext cx="1132840" cy="923290"/>
          </a:xfrm>
          <a:custGeom>
            <a:avLst/>
            <a:gdLst>
              <a:gd name="T0" fmla="*/ 0 w 1113"/>
              <a:gd name="T1" fmla="*/ 743 h 907"/>
              <a:gd name="T2" fmla="*/ 556 w 1113"/>
              <a:gd name="T3" fmla="*/ 907 h 907"/>
              <a:gd name="T4" fmla="*/ 1113 w 1113"/>
              <a:gd name="T5" fmla="*/ 743 h 907"/>
              <a:gd name="T6" fmla="*/ 1113 w 1113"/>
              <a:gd name="T7" fmla="*/ 0 h 907"/>
              <a:gd name="T8" fmla="*/ 556 w 1113"/>
              <a:gd name="T9" fmla="*/ 164 h 907"/>
              <a:gd name="T10" fmla="*/ 0 w 1113"/>
              <a:gd name="T11" fmla="*/ 0 h 907"/>
              <a:gd name="T12" fmla="*/ 0 w 1113"/>
              <a:gd name="T13" fmla="*/ 743 h 907"/>
            </a:gdLst>
            <a:ahLst/>
            <a:cxnLst>
              <a:cxn ang="0">
                <a:pos x="T0" y="T1"/>
              </a:cxn>
              <a:cxn ang="0">
                <a:pos x="T2" y="T3"/>
              </a:cxn>
              <a:cxn ang="0">
                <a:pos x="T4" y="T5"/>
              </a:cxn>
              <a:cxn ang="0">
                <a:pos x="T6" y="T7"/>
              </a:cxn>
              <a:cxn ang="0">
                <a:pos x="T8" y="T9"/>
              </a:cxn>
              <a:cxn ang="0">
                <a:pos x="T10" y="T11"/>
              </a:cxn>
              <a:cxn ang="0">
                <a:pos x="T12" y="T13"/>
              </a:cxn>
            </a:cxnLst>
            <a:rect l="0" t="0" r="r" b="b"/>
            <a:pathLst>
              <a:path w="1113" h="907">
                <a:moveTo>
                  <a:pt x="0" y="743"/>
                </a:moveTo>
                <a:lnTo>
                  <a:pt x="556" y="907"/>
                </a:lnTo>
                <a:lnTo>
                  <a:pt x="1113" y="743"/>
                </a:lnTo>
                <a:lnTo>
                  <a:pt x="1113" y="0"/>
                </a:lnTo>
                <a:lnTo>
                  <a:pt x="556" y="164"/>
                </a:lnTo>
                <a:lnTo>
                  <a:pt x="0" y="0"/>
                </a:lnTo>
                <a:lnTo>
                  <a:pt x="0" y="743"/>
                </a:lnTo>
                <a:close/>
              </a:path>
            </a:pathLst>
          </a:custGeom>
          <a:solidFill>
            <a:srgbClr val="79B6D3"/>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42" name="Freeform 45"/>
          <p:cNvSpPr/>
          <p:nvPr>
            <p:custDataLst>
              <p:tags r:id="rId16"/>
            </p:custDataLst>
          </p:nvPr>
        </p:nvSpPr>
        <p:spPr bwMode="auto">
          <a:xfrm>
            <a:off x="3070225" y="3942715"/>
            <a:ext cx="1132840" cy="924560"/>
          </a:xfrm>
          <a:custGeom>
            <a:avLst/>
            <a:gdLst>
              <a:gd name="T0" fmla="*/ 0 w 1113"/>
              <a:gd name="T1" fmla="*/ 744 h 908"/>
              <a:gd name="T2" fmla="*/ 556 w 1113"/>
              <a:gd name="T3" fmla="*/ 908 h 908"/>
              <a:gd name="T4" fmla="*/ 1113 w 1113"/>
              <a:gd name="T5" fmla="*/ 744 h 908"/>
              <a:gd name="T6" fmla="*/ 1113 w 1113"/>
              <a:gd name="T7" fmla="*/ 0 h 908"/>
              <a:gd name="T8" fmla="*/ 556 w 1113"/>
              <a:gd name="T9" fmla="*/ 165 h 908"/>
              <a:gd name="T10" fmla="*/ 0 w 1113"/>
              <a:gd name="T11" fmla="*/ 0 h 908"/>
              <a:gd name="T12" fmla="*/ 0 w 1113"/>
              <a:gd name="T13" fmla="*/ 744 h 908"/>
            </a:gdLst>
            <a:ahLst/>
            <a:cxnLst>
              <a:cxn ang="0">
                <a:pos x="T0" y="T1"/>
              </a:cxn>
              <a:cxn ang="0">
                <a:pos x="T2" y="T3"/>
              </a:cxn>
              <a:cxn ang="0">
                <a:pos x="T4" y="T5"/>
              </a:cxn>
              <a:cxn ang="0">
                <a:pos x="T6" y="T7"/>
              </a:cxn>
              <a:cxn ang="0">
                <a:pos x="T8" y="T9"/>
              </a:cxn>
              <a:cxn ang="0">
                <a:pos x="T10" y="T11"/>
              </a:cxn>
              <a:cxn ang="0">
                <a:pos x="T12" y="T13"/>
              </a:cxn>
            </a:cxnLst>
            <a:rect l="0" t="0" r="r" b="b"/>
            <a:pathLst>
              <a:path w="1113" h="908">
                <a:moveTo>
                  <a:pt x="0" y="744"/>
                </a:moveTo>
                <a:lnTo>
                  <a:pt x="556" y="908"/>
                </a:lnTo>
                <a:lnTo>
                  <a:pt x="1113" y="744"/>
                </a:lnTo>
                <a:lnTo>
                  <a:pt x="1113" y="0"/>
                </a:lnTo>
                <a:lnTo>
                  <a:pt x="556" y="165"/>
                </a:lnTo>
                <a:lnTo>
                  <a:pt x="0" y="0"/>
                </a:lnTo>
                <a:lnTo>
                  <a:pt x="0" y="744"/>
                </a:lnTo>
                <a:close/>
              </a:path>
            </a:pathLst>
          </a:custGeom>
          <a:solidFill>
            <a:srgbClr val="7AC2C7"/>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46" name="Freeform 49"/>
          <p:cNvSpPr/>
          <p:nvPr>
            <p:custDataLst>
              <p:tags r:id="rId17"/>
            </p:custDataLst>
          </p:nvPr>
        </p:nvSpPr>
        <p:spPr bwMode="auto">
          <a:xfrm>
            <a:off x="3070225" y="5031740"/>
            <a:ext cx="1132840" cy="924560"/>
          </a:xfrm>
          <a:custGeom>
            <a:avLst/>
            <a:gdLst>
              <a:gd name="T0" fmla="*/ 0 w 1113"/>
              <a:gd name="T1" fmla="*/ 742 h 908"/>
              <a:gd name="T2" fmla="*/ 556 w 1113"/>
              <a:gd name="T3" fmla="*/ 908 h 908"/>
              <a:gd name="T4" fmla="*/ 1113 w 1113"/>
              <a:gd name="T5" fmla="*/ 742 h 908"/>
              <a:gd name="T6" fmla="*/ 1113 w 1113"/>
              <a:gd name="T7" fmla="*/ 0 h 908"/>
              <a:gd name="T8" fmla="*/ 556 w 1113"/>
              <a:gd name="T9" fmla="*/ 166 h 908"/>
              <a:gd name="T10" fmla="*/ 0 w 1113"/>
              <a:gd name="T11" fmla="*/ 0 h 908"/>
              <a:gd name="T12" fmla="*/ 0 w 1113"/>
              <a:gd name="T13" fmla="*/ 742 h 908"/>
            </a:gdLst>
            <a:ahLst/>
            <a:cxnLst>
              <a:cxn ang="0">
                <a:pos x="T0" y="T1"/>
              </a:cxn>
              <a:cxn ang="0">
                <a:pos x="T2" y="T3"/>
              </a:cxn>
              <a:cxn ang="0">
                <a:pos x="T4" y="T5"/>
              </a:cxn>
              <a:cxn ang="0">
                <a:pos x="T6" y="T7"/>
              </a:cxn>
              <a:cxn ang="0">
                <a:pos x="T8" y="T9"/>
              </a:cxn>
              <a:cxn ang="0">
                <a:pos x="T10" y="T11"/>
              </a:cxn>
              <a:cxn ang="0">
                <a:pos x="T12" y="T13"/>
              </a:cxn>
            </a:cxnLst>
            <a:rect l="0" t="0" r="r" b="b"/>
            <a:pathLst>
              <a:path w="1113" h="908">
                <a:moveTo>
                  <a:pt x="0" y="742"/>
                </a:moveTo>
                <a:lnTo>
                  <a:pt x="556" y="908"/>
                </a:lnTo>
                <a:lnTo>
                  <a:pt x="1113" y="742"/>
                </a:lnTo>
                <a:lnTo>
                  <a:pt x="1113" y="0"/>
                </a:lnTo>
                <a:lnTo>
                  <a:pt x="556" y="166"/>
                </a:lnTo>
                <a:lnTo>
                  <a:pt x="0" y="0"/>
                </a:lnTo>
                <a:lnTo>
                  <a:pt x="0" y="742"/>
                </a:lnTo>
                <a:close/>
              </a:path>
            </a:pathLst>
          </a:custGeom>
          <a:solidFill>
            <a:srgbClr val="6BC0A7"/>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144" name="Freeform 56"/>
          <p:cNvSpPr>
            <a:spLocks noEditPoints="1"/>
          </p:cNvSpPr>
          <p:nvPr>
            <p:custDataLst>
              <p:tags r:id="rId18"/>
            </p:custDataLst>
          </p:nvPr>
        </p:nvSpPr>
        <p:spPr bwMode="auto">
          <a:xfrm>
            <a:off x="3412490" y="5340985"/>
            <a:ext cx="447675" cy="447675"/>
          </a:xfrm>
          <a:custGeom>
            <a:avLst/>
            <a:gdLst>
              <a:gd name="T0" fmla="*/ 90 w 180"/>
              <a:gd name="T1" fmla="*/ 0 h 180"/>
              <a:gd name="T2" fmla="*/ 0 w 180"/>
              <a:gd name="T3" fmla="*/ 90 h 180"/>
              <a:gd name="T4" fmla="*/ 90 w 180"/>
              <a:gd name="T5" fmla="*/ 180 h 180"/>
              <a:gd name="T6" fmla="*/ 180 w 180"/>
              <a:gd name="T7" fmla="*/ 90 h 180"/>
              <a:gd name="T8" fmla="*/ 90 w 180"/>
              <a:gd name="T9" fmla="*/ 0 h 180"/>
              <a:gd name="T10" fmla="*/ 114 w 180"/>
              <a:gd name="T11" fmla="*/ 125 h 180"/>
              <a:gd name="T12" fmla="*/ 95 w 180"/>
              <a:gd name="T13" fmla="*/ 134 h 180"/>
              <a:gd name="T14" fmla="*/ 95 w 180"/>
              <a:gd name="T15" fmla="*/ 147 h 180"/>
              <a:gd name="T16" fmla="*/ 90 w 180"/>
              <a:gd name="T17" fmla="*/ 147 h 180"/>
              <a:gd name="T18" fmla="*/ 84 w 180"/>
              <a:gd name="T19" fmla="*/ 147 h 180"/>
              <a:gd name="T20" fmla="*/ 84 w 180"/>
              <a:gd name="T21" fmla="*/ 134 h 180"/>
              <a:gd name="T22" fmla="*/ 58 w 180"/>
              <a:gd name="T23" fmla="*/ 110 h 180"/>
              <a:gd name="T24" fmla="*/ 75 w 180"/>
              <a:gd name="T25" fmla="*/ 105 h 180"/>
              <a:gd name="T26" fmla="*/ 90 w 180"/>
              <a:gd name="T27" fmla="*/ 119 h 180"/>
              <a:gd name="T28" fmla="*/ 90 w 180"/>
              <a:gd name="T29" fmla="*/ 119 h 180"/>
              <a:gd name="T30" fmla="*/ 99 w 180"/>
              <a:gd name="T31" fmla="*/ 116 h 180"/>
              <a:gd name="T32" fmla="*/ 102 w 180"/>
              <a:gd name="T33" fmla="*/ 109 h 180"/>
              <a:gd name="T34" fmla="*/ 99 w 180"/>
              <a:gd name="T35" fmla="*/ 102 h 180"/>
              <a:gd name="T36" fmla="*/ 90 w 180"/>
              <a:gd name="T37" fmla="*/ 98 h 180"/>
              <a:gd name="T38" fmla="*/ 86 w 180"/>
              <a:gd name="T39" fmla="*/ 97 h 180"/>
              <a:gd name="T40" fmla="*/ 73 w 180"/>
              <a:gd name="T41" fmla="*/ 91 h 180"/>
              <a:gd name="T42" fmla="*/ 65 w 180"/>
              <a:gd name="T43" fmla="*/ 82 h 180"/>
              <a:gd name="T44" fmla="*/ 61 w 180"/>
              <a:gd name="T45" fmla="*/ 70 h 180"/>
              <a:gd name="T46" fmla="*/ 67 w 180"/>
              <a:gd name="T47" fmla="*/ 53 h 180"/>
              <a:gd name="T48" fmla="*/ 84 w 180"/>
              <a:gd name="T49" fmla="*/ 44 h 180"/>
              <a:gd name="T50" fmla="*/ 84 w 180"/>
              <a:gd name="T51" fmla="*/ 34 h 180"/>
              <a:gd name="T52" fmla="*/ 90 w 180"/>
              <a:gd name="T53" fmla="*/ 34 h 180"/>
              <a:gd name="T54" fmla="*/ 95 w 180"/>
              <a:gd name="T55" fmla="*/ 34 h 180"/>
              <a:gd name="T56" fmla="*/ 95 w 180"/>
              <a:gd name="T57" fmla="*/ 44 h 180"/>
              <a:gd name="T58" fmla="*/ 118 w 180"/>
              <a:gd name="T59" fmla="*/ 64 h 180"/>
              <a:gd name="T60" fmla="*/ 103 w 180"/>
              <a:gd name="T61" fmla="*/ 70 h 180"/>
              <a:gd name="T62" fmla="*/ 90 w 180"/>
              <a:gd name="T63" fmla="*/ 58 h 180"/>
              <a:gd name="T64" fmla="*/ 90 w 180"/>
              <a:gd name="T65" fmla="*/ 58 h 180"/>
              <a:gd name="T66" fmla="*/ 83 w 180"/>
              <a:gd name="T67" fmla="*/ 60 h 180"/>
              <a:gd name="T68" fmla="*/ 80 w 180"/>
              <a:gd name="T69" fmla="*/ 67 h 180"/>
              <a:gd name="T70" fmla="*/ 83 w 180"/>
              <a:gd name="T71" fmla="*/ 73 h 180"/>
              <a:gd name="T72" fmla="*/ 90 w 180"/>
              <a:gd name="T73" fmla="*/ 77 h 180"/>
              <a:gd name="T74" fmla="*/ 94 w 180"/>
              <a:gd name="T75" fmla="*/ 79 h 180"/>
              <a:gd name="T76" fmla="*/ 109 w 180"/>
              <a:gd name="T77" fmla="*/ 85 h 180"/>
              <a:gd name="T78" fmla="*/ 118 w 180"/>
              <a:gd name="T79" fmla="*/ 94 h 180"/>
              <a:gd name="T80" fmla="*/ 121 w 180"/>
              <a:gd name="T81" fmla="*/ 106 h 180"/>
              <a:gd name="T82" fmla="*/ 114 w 180"/>
              <a:gd name="T83" fmla="*/ 12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0" h="180">
                <a:moveTo>
                  <a:pt x="90" y="0"/>
                </a:moveTo>
                <a:cubicBezTo>
                  <a:pt x="40" y="0"/>
                  <a:pt x="0" y="41"/>
                  <a:pt x="0" y="90"/>
                </a:cubicBezTo>
                <a:cubicBezTo>
                  <a:pt x="0" y="140"/>
                  <a:pt x="40" y="180"/>
                  <a:pt x="90" y="180"/>
                </a:cubicBezTo>
                <a:cubicBezTo>
                  <a:pt x="139" y="180"/>
                  <a:pt x="180" y="140"/>
                  <a:pt x="180" y="90"/>
                </a:cubicBezTo>
                <a:cubicBezTo>
                  <a:pt x="180" y="41"/>
                  <a:pt x="139" y="0"/>
                  <a:pt x="90" y="0"/>
                </a:cubicBezTo>
                <a:close/>
                <a:moveTo>
                  <a:pt x="114" y="125"/>
                </a:moveTo>
                <a:cubicBezTo>
                  <a:pt x="110" y="130"/>
                  <a:pt x="103" y="133"/>
                  <a:pt x="95" y="134"/>
                </a:cubicBezTo>
                <a:cubicBezTo>
                  <a:pt x="95" y="147"/>
                  <a:pt x="95" y="147"/>
                  <a:pt x="95" y="147"/>
                </a:cubicBezTo>
                <a:cubicBezTo>
                  <a:pt x="90" y="147"/>
                  <a:pt x="90" y="147"/>
                  <a:pt x="90" y="147"/>
                </a:cubicBezTo>
                <a:cubicBezTo>
                  <a:pt x="84" y="147"/>
                  <a:pt x="84" y="147"/>
                  <a:pt x="84" y="147"/>
                </a:cubicBezTo>
                <a:cubicBezTo>
                  <a:pt x="84" y="134"/>
                  <a:pt x="84" y="134"/>
                  <a:pt x="84" y="134"/>
                </a:cubicBezTo>
                <a:cubicBezTo>
                  <a:pt x="70" y="132"/>
                  <a:pt x="62" y="124"/>
                  <a:pt x="58" y="110"/>
                </a:cubicBezTo>
                <a:cubicBezTo>
                  <a:pt x="75" y="105"/>
                  <a:pt x="75" y="105"/>
                  <a:pt x="75" y="105"/>
                </a:cubicBezTo>
                <a:cubicBezTo>
                  <a:pt x="76" y="114"/>
                  <a:pt x="81" y="119"/>
                  <a:pt x="90" y="119"/>
                </a:cubicBezTo>
                <a:cubicBezTo>
                  <a:pt x="90" y="119"/>
                  <a:pt x="90" y="119"/>
                  <a:pt x="90" y="119"/>
                </a:cubicBezTo>
                <a:cubicBezTo>
                  <a:pt x="94" y="119"/>
                  <a:pt x="97" y="118"/>
                  <a:pt x="99" y="116"/>
                </a:cubicBezTo>
                <a:cubicBezTo>
                  <a:pt x="101" y="114"/>
                  <a:pt x="102" y="112"/>
                  <a:pt x="102" y="109"/>
                </a:cubicBezTo>
                <a:cubicBezTo>
                  <a:pt x="102" y="106"/>
                  <a:pt x="101" y="104"/>
                  <a:pt x="99" y="102"/>
                </a:cubicBezTo>
                <a:cubicBezTo>
                  <a:pt x="97" y="101"/>
                  <a:pt x="94" y="100"/>
                  <a:pt x="90" y="98"/>
                </a:cubicBezTo>
                <a:cubicBezTo>
                  <a:pt x="89" y="97"/>
                  <a:pt x="87" y="97"/>
                  <a:pt x="86" y="97"/>
                </a:cubicBezTo>
                <a:cubicBezTo>
                  <a:pt x="80" y="95"/>
                  <a:pt x="76" y="93"/>
                  <a:pt x="73" y="91"/>
                </a:cubicBezTo>
                <a:cubicBezTo>
                  <a:pt x="69" y="89"/>
                  <a:pt x="67" y="86"/>
                  <a:pt x="65" y="82"/>
                </a:cubicBezTo>
                <a:cubicBezTo>
                  <a:pt x="62" y="79"/>
                  <a:pt x="61" y="75"/>
                  <a:pt x="61" y="70"/>
                </a:cubicBezTo>
                <a:cubicBezTo>
                  <a:pt x="61" y="64"/>
                  <a:pt x="63" y="58"/>
                  <a:pt x="67" y="53"/>
                </a:cubicBezTo>
                <a:cubicBezTo>
                  <a:pt x="71" y="48"/>
                  <a:pt x="76" y="45"/>
                  <a:pt x="84" y="44"/>
                </a:cubicBezTo>
                <a:cubicBezTo>
                  <a:pt x="84" y="34"/>
                  <a:pt x="84" y="34"/>
                  <a:pt x="84" y="34"/>
                </a:cubicBezTo>
                <a:cubicBezTo>
                  <a:pt x="90" y="34"/>
                  <a:pt x="90" y="34"/>
                  <a:pt x="90" y="34"/>
                </a:cubicBezTo>
                <a:cubicBezTo>
                  <a:pt x="95" y="34"/>
                  <a:pt x="95" y="34"/>
                  <a:pt x="95" y="34"/>
                </a:cubicBezTo>
                <a:cubicBezTo>
                  <a:pt x="95" y="44"/>
                  <a:pt x="95" y="44"/>
                  <a:pt x="95" y="44"/>
                </a:cubicBezTo>
                <a:cubicBezTo>
                  <a:pt x="107" y="45"/>
                  <a:pt x="115" y="52"/>
                  <a:pt x="118" y="64"/>
                </a:cubicBezTo>
                <a:cubicBezTo>
                  <a:pt x="103" y="70"/>
                  <a:pt x="103" y="70"/>
                  <a:pt x="103" y="70"/>
                </a:cubicBezTo>
                <a:cubicBezTo>
                  <a:pt x="101" y="62"/>
                  <a:pt x="96" y="58"/>
                  <a:pt x="90" y="58"/>
                </a:cubicBezTo>
                <a:cubicBezTo>
                  <a:pt x="90" y="58"/>
                  <a:pt x="90" y="58"/>
                  <a:pt x="90" y="58"/>
                </a:cubicBezTo>
                <a:cubicBezTo>
                  <a:pt x="87" y="58"/>
                  <a:pt x="85" y="59"/>
                  <a:pt x="83" y="60"/>
                </a:cubicBezTo>
                <a:cubicBezTo>
                  <a:pt x="81" y="62"/>
                  <a:pt x="80" y="65"/>
                  <a:pt x="80" y="67"/>
                </a:cubicBezTo>
                <a:cubicBezTo>
                  <a:pt x="80" y="70"/>
                  <a:pt x="81" y="72"/>
                  <a:pt x="83" y="73"/>
                </a:cubicBezTo>
                <a:cubicBezTo>
                  <a:pt x="84" y="74"/>
                  <a:pt x="86" y="76"/>
                  <a:pt x="90" y="77"/>
                </a:cubicBezTo>
                <a:cubicBezTo>
                  <a:pt x="91" y="77"/>
                  <a:pt x="92" y="78"/>
                  <a:pt x="94" y="79"/>
                </a:cubicBezTo>
                <a:cubicBezTo>
                  <a:pt x="100" y="81"/>
                  <a:pt x="105" y="83"/>
                  <a:pt x="109" y="85"/>
                </a:cubicBezTo>
                <a:cubicBezTo>
                  <a:pt x="113" y="87"/>
                  <a:pt x="115" y="90"/>
                  <a:pt x="118" y="94"/>
                </a:cubicBezTo>
                <a:cubicBezTo>
                  <a:pt x="120" y="97"/>
                  <a:pt x="121" y="102"/>
                  <a:pt x="121" y="106"/>
                </a:cubicBezTo>
                <a:cubicBezTo>
                  <a:pt x="121" y="114"/>
                  <a:pt x="119" y="120"/>
                  <a:pt x="114" y="125"/>
                </a:cubicBezTo>
                <a:close/>
              </a:path>
            </a:pathLst>
          </a:custGeom>
          <a:solidFill>
            <a:sysClr val="window" lastClr="FFFFFF"/>
          </a:solidFill>
          <a:ln>
            <a:noFill/>
          </a:ln>
        </p:spPr>
        <p:txBody>
          <a:bodyPr vert="horz" wrap="square" lIns="91440" tIns="45720" rIns="91440" bIns="45720" numCol="1" anchor="t" anchorCtr="0" compatLnSpc="1"/>
          <a:p>
            <a:pPr>
              <a:lnSpc>
                <a:spcPct val="120000"/>
              </a:lnSpc>
            </a:pPr>
            <a:endParaRPr lang="zh-CN" altLang="en-US">
              <a:solidFill>
                <a:sysClr val="window" lastClr="FFFFFF"/>
              </a:solidFill>
              <a:latin typeface="Arial" panose="020B0604020202020204" pitchFamily="34" charset="0"/>
              <a:ea typeface="微软雅黑" panose="020B0503020204020204" pitchFamily="34" charset="-122"/>
            </a:endParaRPr>
          </a:p>
        </p:txBody>
      </p:sp>
      <p:pic>
        <p:nvPicPr>
          <p:cNvPr id="92" name="图形 91"/>
          <p:cNvPicPr>
            <a:picLocks noChangeAspect="1"/>
          </p:cNvPicPr>
          <p:nvPr>
            <p:custDataLst>
              <p:tags r:id="rId19"/>
            </p:custDataLst>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3366135" y="908685"/>
            <a:ext cx="539750" cy="539750"/>
          </a:xfrm>
          <a:prstGeom prst="rect">
            <a:avLst/>
          </a:prstGeom>
        </p:spPr>
      </p:pic>
      <p:pic>
        <p:nvPicPr>
          <p:cNvPr id="93" name="图形 92"/>
          <p:cNvPicPr>
            <a:picLocks noChangeAspect="1"/>
          </p:cNvPicPr>
          <p:nvPr>
            <p:custDataLst>
              <p:tags r:id="rId22"/>
            </p:custDataLst>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3418840" y="2077085"/>
            <a:ext cx="450215" cy="450215"/>
          </a:xfrm>
          <a:prstGeom prst="rect">
            <a:avLst/>
          </a:prstGeom>
        </p:spPr>
      </p:pic>
      <p:pic>
        <p:nvPicPr>
          <p:cNvPr id="94" name="图形 93"/>
          <p:cNvPicPr>
            <a:picLocks noChangeAspect="1"/>
          </p:cNvPicPr>
          <p:nvPr>
            <p:custDataLst>
              <p:tags r:id="rId25"/>
            </p:custDataLst>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3411220" y="3139440"/>
            <a:ext cx="450215" cy="450215"/>
          </a:xfrm>
          <a:prstGeom prst="rect">
            <a:avLst/>
          </a:prstGeom>
        </p:spPr>
      </p:pic>
      <p:pic>
        <p:nvPicPr>
          <p:cNvPr id="95" name="图形 94"/>
          <p:cNvPicPr>
            <a:picLocks noChangeAspect="1"/>
          </p:cNvPicPr>
          <p:nvPr>
            <p:custDataLst>
              <p:tags r:id="rId28"/>
            </p:custDataLst>
          </p:nvPr>
        </p:nvPicPr>
        <p:blipFill>
          <a:blip r:embed="rId29" cstate="print">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3353435" y="4175125"/>
            <a:ext cx="539750" cy="539750"/>
          </a:xfrm>
          <a:prstGeom prst="rect">
            <a:avLst/>
          </a:prstGeom>
        </p:spPr>
      </p:pic>
      <p:sp>
        <p:nvSpPr>
          <p:cNvPr id="84" name="Freeform 16"/>
          <p:cNvSpPr>
            <a:spLocks noEditPoints="1"/>
          </p:cNvSpPr>
          <p:nvPr>
            <p:custDataLst>
              <p:tags r:id="rId31"/>
            </p:custDataLst>
          </p:nvPr>
        </p:nvSpPr>
        <p:spPr bwMode="auto">
          <a:xfrm>
            <a:off x="3070225" y="619760"/>
            <a:ext cx="1132840" cy="133350"/>
          </a:xfrm>
          <a:custGeom>
            <a:avLst/>
            <a:gdLst>
              <a:gd name="T0" fmla="*/ 220 w 1113"/>
              <a:gd name="T1" fmla="*/ 0 h 131"/>
              <a:gd name="T2" fmla="*/ 0 w 1113"/>
              <a:gd name="T3" fmla="*/ 64 h 131"/>
              <a:gd name="T4" fmla="*/ 220 w 1113"/>
              <a:gd name="T5" fmla="*/ 131 h 131"/>
              <a:gd name="T6" fmla="*/ 220 w 1113"/>
              <a:gd name="T7" fmla="*/ 0 h 131"/>
              <a:gd name="T8" fmla="*/ 893 w 1113"/>
              <a:gd name="T9" fmla="*/ 0 h 131"/>
              <a:gd name="T10" fmla="*/ 893 w 1113"/>
              <a:gd name="T11" fmla="*/ 131 h 131"/>
              <a:gd name="T12" fmla="*/ 1113 w 1113"/>
              <a:gd name="T13" fmla="*/ 64 h 131"/>
              <a:gd name="T14" fmla="*/ 893 w 1113"/>
              <a:gd name="T15" fmla="*/ 0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131">
                <a:moveTo>
                  <a:pt x="220" y="0"/>
                </a:moveTo>
                <a:lnTo>
                  <a:pt x="0" y="64"/>
                </a:lnTo>
                <a:lnTo>
                  <a:pt x="220" y="131"/>
                </a:lnTo>
                <a:lnTo>
                  <a:pt x="220" y="0"/>
                </a:lnTo>
                <a:moveTo>
                  <a:pt x="893" y="0"/>
                </a:moveTo>
                <a:lnTo>
                  <a:pt x="893" y="131"/>
                </a:lnTo>
                <a:lnTo>
                  <a:pt x="1113" y="64"/>
                </a:lnTo>
                <a:lnTo>
                  <a:pt x="893" y="0"/>
                </a:lnTo>
              </a:path>
            </a:pathLst>
          </a:custGeom>
          <a:solidFill>
            <a:srgbClr val="8590CA">
              <a:lumMod val="50000"/>
            </a:srgbClr>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85" name="Freeform 18"/>
          <p:cNvSpPr>
            <a:spLocks noEditPoints="1"/>
          </p:cNvSpPr>
          <p:nvPr>
            <p:custDataLst>
              <p:tags r:id="rId32"/>
            </p:custDataLst>
          </p:nvPr>
        </p:nvSpPr>
        <p:spPr bwMode="auto">
          <a:xfrm>
            <a:off x="3070225" y="3872865"/>
            <a:ext cx="1132840" cy="131445"/>
          </a:xfrm>
          <a:custGeom>
            <a:avLst/>
            <a:gdLst>
              <a:gd name="T0" fmla="*/ 220 w 1113"/>
              <a:gd name="T1" fmla="*/ 0 h 129"/>
              <a:gd name="T2" fmla="*/ 0 w 1113"/>
              <a:gd name="T3" fmla="*/ 64 h 129"/>
              <a:gd name="T4" fmla="*/ 220 w 1113"/>
              <a:gd name="T5" fmla="*/ 129 h 129"/>
              <a:gd name="T6" fmla="*/ 220 w 1113"/>
              <a:gd name="T7" fmla="*/ 0 h 129"/>
              <a:gd name="T8" fmla="*/ 893 w 1113"/>
              <a:gd name="T9" fmla="*/ 0 h 129"/>
              <a:gd name="T10" fmla="*/ 893 w 1113"/>
              <a:gd name="T11" fmla="*/ 129 h 129"/>
              <a:gd name="T12" fmla="*/ 1113 w 1113"/>
              <a:gd name="T13" fmla="*/ 64 h 129"/>
              <a:gd name="T14" fmla="*/ 893 w 1113"/>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129">
                <a:moveTo>
                  <a:pt x="220" y="0"/>
                </a:moveTo>
                <a:lnTo>
                  <a:pt x="0" y="64"/>
                </a:lnTo>
                <a:lnTo>
                  <a:pt x="220" y="129"/>
                </a:lnTo>
                <a:lnTo>
                  <a:pt x="220" y="0"/>
                </a:lnTo>
                <a:moveTo>
                  <a:pt x="893" y="0"/>
                </a:moveTo>
                <a:lnTo>
                  <a:pt x="893" y="129"/>
                </a:lnTo>
                <a:lnTo>
                  <a:pt x="1113" y="64"/>
                </a:lnTo>
                <a:lnTo>
                  <a:pt x="893" y="0"/>
                </a:lnTo>
              </a:path>
            </a:pathLst>
          </a:custGeom>
          <a:solidFill>
            <a:srgbClr val="7AC2C7">
              <a:lumMod val="50000"/>
            </a:srgbClr>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86" name="Freeform 20"/>
          <p:cNvSpPr>
            <a:spLocks noEditPoints="1"/>
          </p:cNvSpPr>
          <p:nvPr>
            <p:custDataLst>
              <p:tags r:id="rId33"/>
            </p:custDataLst>
          </p:nvPr>
        </p:nvSpPr>
        <p:spPr bwMode="auto">
          <a:xfrm>
            <a:off x="3070225" y="4962525"/>
            <a:ext cx="1132840" cy="131445"/>
          </a:xfrm>
          <a:custGeom>
            <a:avLst/>
            <a:gdLst>
              <a:gd name="T0" fmla="*/ 220 w 1113"/>
              <a:gd name="T1" fmla="*/ 0 h 129"/>
              <a:gd name="T2" fmla="*/ 0 w 1113"/>
              <a:gd name="T3" fmla="*/ 63 h 129"/>
              <a:gd name="T4" fmla="*/ 220 w 1113"/>
              <a:gd name="T5" fmla="*/ 129 h 129"/>
              <a:gd name="T6" fmla="*/ 220 w 1113"/>
              <a:gd name="T7" fmla="*/ 0 h 129"/>
              <a:gd name="T8" fmla="*/ 893 w 1113"/>
              <a:gd name="T9" fmla="*/ 0 h 129"/>
              <a:gd name="T10" fmla="*/ 893 w 1113"/>
              <a:gd name="T11" fmla="*/ 129 h 129"/>
              <a:gd name="T12" fmla="*/ 1113 w 1113"/>
              <a:gd name="T13" fmla="*/ 63 h 129"/>
              <a:gd name="T14" fmla="*/ 893 w 1113"/>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129">
                <a:moveTo>
                  <a:pt x="220" y="0"/>
                </a:moveTo>
                <a:lnTo>
                  <a:pt x="0" y="63"/>
                </a:lnTo>
                <a:lnTo>
                  <a:pt x="220" y="129"/>
                </a:lnTo>
                <a:lnTo>
                  <a:pt x="220" y="0"/>
                </a:lnTo>
                <a:moveTo>
                  <a:pt x="893" y="0"/>
                </a:moveTo>
                <a:lnTo>
                  <a:pt x="893" y="129"/>
                </a:lnTo>
                <a:lnTo>
                  <a:pt x="1113" y="63"/>
                </a:lnTo>
                <a:lnTo>
                  <a:pt x="893" y="0"/>
                </a:lnTo>
              </a:path>
            </a:pathLst>
          </a:custGeom>
          <a:solidFill>
            <a:srgbClr val="6BC0A7">
              <a:lumMod val="50000"/>
            </a:srgbClr>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87" name="Freeform 18"/>
          <p:cNvSpPr>
            <a:spLocks noEditPoints="1"/>
          </p:cNvSpPr>
          <p:nvPr>
            <p:custDataLst>
              <p:tags r:id="rId34"/>
            </p:custDataLst>
          </p:nvPr>
        </p:nvSpPr>
        <p:spPr bwMode="auto">
          <a:xfrm>
            <a:off x="3060065" y="1708785"/>
            <a:ext cx="1132840" cy="131445"/>
          </a:xfrm>
          <a:custGeom>
            <a:avLst/>
            <a:gdLst>
              <a:gd name="T0" fmla="*/ 220 w 1113"/>
              <a:gd name="T1" fmla="*/ 0 h 129"/>
              <a:gd name="T2" fmla="*/ 0 w 1113"/>
              <a:gd name="T3" fmla="*/ 64 h 129"/>
              <a:gd name="T4" fmla="*/ 220 w 1113"/>
              <a:gd name="T5" fmla="*/ 129 h 129"/>
              <a:gd name="T6" fmla="*/ 220 w 1113"/>
              <a:gd name="T7" fmla="*/ 0 h 129"/>
              <a:gd name="T8" fmla="*/ 893 w 1113"/>
              <a:gd name="T9" fmla="*/ 0 h 129"/>
              <a:gd name="T10" fmla="*/ 893 w 1113"/>
              <a:gd name="T11" fmla="*/ 129 h 129"/>
              <a:gd name="T12" fmla="*/ 1113 w 1113"/>
              <a:gd name="T13" fmla="*/ 64 h 129"/>
              <a:gd name="T14" fmla="*/ 893 w 1113"/>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129">
                <a:moveTo>
                  <a:pt x="220" y="0"/>
                </a:moveTo>
                <a:lnTo>
                  <a:pt x="0" y="64"/>
                </a:lnTo>
                <a:lnTo>
                  <a:pt x="220" y="129"/>
                </a:lnTo>
                <a:lnTo>
                  <a:pt x="220" y="0"/>
                </a:lnTo>
                <a:moveTo>
                  <a:pt x="893" y="0"/>
                </a:moveTo>
                <a:lnTo>
                  <a:pt x="893" y="129"/>
                </a:lnTo>
                <a:lnTo>
                  <a:pt x="1113" y="64"/>
                </a:lnTo>
                <a:lnTo>
                  <a:pt x="893" y="0"/>
                </a:lnTo>
              </a:path>
            </a:pathLst>
          </a:custGeom>
          <a:solidFill>
            <a:srgbClr val="8EAADC">
              <a:lumMod val="75000"/>
            </a:srgbClr>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
        <p:nvSpPr>
          <p:cNvPr id="88" name="Freeform 20"/>
          <p:cNvSpPr>
            <a:spLocks noEditPoints="1"/>
          </p:cNvSpPr>
          <p:nvPr>
            <p:custDataLst>
              <p:tags r:id="rId35"/>
            </p:custDataLst>
          </p:nvPr>
        </p:nvSpPr>
        <p:spPr bwMode="auto">
          <a:xfrm>
            <a:off x="3070225" y="2798445"/>
            <a:ext cx="1132840" cy="131445"/>
          </a:xfrm>
          <a:custGeom>
            <a:avLst/>
            <a:gdLst>
              <a:gd name="T0" fmla="*/ 220 w 1113"/>
              <a:gd name="T1" fmla="*/ 0 h 129"/>
              <a:gd name="T2" fmla="*/ 0 w 1113"/>
              <a:gd name="T3" fmla="*/ 63 h 129"/>
              <a:gd name="T4" fmla="*/ 220 w 1113"/>
              <a:gd name="T5" fmla="*/ 129 h 129"/>
              <a:gd name="T6" fmla="*/ 220 w 1113"/>
              <a:gd name="T7" fmla="*/ 0 h 129"/>
              <a:gd name="T8" fmla="*/ 893 w 1113"/>
              <a:gd name="T9" fmla="*/ 0 h 129"/>
              <a:gd name="T10" fmla="*/ 893 w 1113"/>
              <a:gd name="T11" fmla="*/ 129 h 129"/>
              <a:gd name="T12" fmla="*/ 1113 w 1113"/>
              <a:gd name="T13" fmla="*/ 63 h 129"/>
              <a:gd name="T14" fmla="*/ 893 w 1113"/>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129">
                <a:moveTo>
                  <a:pt x="220" y="0"/>
                </a:moveTo>
                <a:lnTo>
                  <a:pt x="0" y="63"/>
                </a:lnTo>
                <a:lnTo>
                  <a:pt x="220" y="129"/>
                </a:lnTo>
                <a:lnTo>
                  <a:pt x="220" y="0"/>
                </a:lnTo>
                <a:moveTo>
                  <a:pt x="893" y="0"/>
                </a:moveTo>
                <a:lnTo>
                  <a:pt x="893" y="129"/>
                </a:lnTo>
                <a:lnTo>
                  <a:pt x="1113" y="63"/>
                </a:lnTo>
                <a:lnTo>
                  <a:pt x="893" y="0"/>
                </a:lnTo>
              </a:path>
            </a:pathLst>
          </a:custGeom>
          <a:solidFill>
            <a:srgbClr val="79B6D3">
              <a:lumMod val="50000"/>
            </a:srgbClr>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78510" y="425450"/>
            <a:ext cx="2540000" cy="368300"/>
          </a:xfrm>
          <a:prstGeom prst="rect">
            <a:avLst/>
          </a:prstGeom>
          <a:noFill/>
        </p:spPr>
        <p:txBody>
          <a:bodyPr wrap="square" rtlCol="0" anchor="t">
            <a:spAutoFit/>
          </a:bodyPr>
          <a:p>
            <a:r>
              <a:rPr lang="zh-CN" altLang="en-US"/>
              <a:t>（二）效益评估</a:t>
            </a:r>
            <a:endParaRPr lang="zh-CN" altLang="en-US"/>
          </a:p>
        </p:txBody>
      </p:sp>
      <p:sp>
        <p:nvSpPr>
          <p:cNvPr id="34" name="空心弧 33"/>
          <p:cNvSpPr/>
          <p:nvPr>
            <p:custDataLst>
              <p:tags r:id="rId1"/>
            </p:custDataLst>
          </p:nvPr>
        </p:nvSpPr>
        <p:spPr>
          <a:xfrm>
            <a:off x="-709283" y="1945969"/>
            <a:ext cx="1975757" cy="1975757"/>
          </a:xfrm>
          <a:prstGeom prst="blockArc">
            <a:avLst>
              <a:gd name="adj1" fmla="val 16102233"/>
              <a:gd name="adj2" fmla="val 656203"/>
              <a:gd name="adj3" fmla="val 1016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空心弧 34"/>
          <p:cNvSpPr/>
          <p:nvPr>
            <p:custDataLst>
              <p:tags r:id="rId2"/>
            </p:custDataLst>
          </p:nvPr>
        </p:nvSpPr>
        <p:spPr>
          <a:xfrm flipH="1" flipV="1">
            <a:off x="1045025" y="2258795"/>
            <a:ext cx="1975757" cy="1975757"/>
          </a:xfrm>
          <a:prstGeom prst="blockArc">
            <a:avLst>
              <a:gd name="adj1" fmla="val 11661999"/>
              <a:gd name="adj2" fmla="val 645517"/>
              <a:gd name="adj3" fmla="val 10154"/>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空心弧 35"/>
          <p:cNvSpPr/>
          <p:nvPr>
            <p:custDataLst>
              <p:tags r:id="rId3"/>
            </p:custDataLst>
          </p:nvPr>
        </p:nvSpPr>
        <p:spPr>
          <a:xfrm rot="2700000">
            <a:off x="2767257" y="2703958"/>
            <a:ext cx="1975757" cy="1975757"/>
          </a:xfrm>
          <a:prstGeom prst="blockArc">
            <a:avLst>
              <a:gd name="adj1" fmla="val 8912435"/>
              <a:gd name="adj2" fmla="val 645517"/>
              <a:gd name="adj3" fmla="val 10154"/>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空心弧 38"/>
          <p:cNvSpPr/>
          <p:nvPr>
            <p:custDataLst>
              <p:tags r:id="rId4"/>
            </p:custDataLst>
          </p:nvPr>
        </p:nvSpPr>
        <p:spPr>
          <a:xfrm rot="3120378" flipV="1">
            <a:off x="3737271" y="4190136"/>
            <a:ext cx="1975757" cy="1975757"/>
          </a:xfrm>
          <a:prstGeom prst="blockArc">
            <a:avLst>
              <a:gd name="adj1" fmla="val 10426104"/>
              <a:gd name="adj2" fmla="val 645517"/>
              <a:gd name="adj3" fmla="val 10154"/>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空心弧 41"/>
          <p:cNvSpPr/>
          <p:nvPr>
            <p:custDataLst>
              <p:tags r:id="rId5"/>
            </p:custDataLst>
          </p:nvPr>
        </p:nvSpPr>
        <p:spPr>
          <a:xfrm rot="3023909" flipH="1">
            <a:off x="5054254" y="5382869"/>
            <a:ext cx="1975757" cy="1975757"/>
          </a:xfrm>
          <a:prstGeom prst="blockArc">
            <a:avLst>
              <a:gd name="adj1" fmla="val 13833344"/>
              <a:gd name="adj2" fmla="val 569579"/>
              <a:gd name="adj3" fmla="val 10136"/>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椭圆 42"/>
          <p:cNvSpPr/>
          <p:nvPr>
            <p:custDataLst>
              <p:tags r:id="rId6"/>
            </p:custDataLst>
          </p:nvPr>
        </p:nvSpPr>
        <p:spPr>
          <a:xfrm>
            <a:off x="1435094" y="2595757"/>
            <a:ext cx="1195618" cy="1195618"/>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custDataLst>
              <p:tags r:id="rId7"/>
            </p:custDataLst>
          </p:nvPr>
        </p:nvSpPr>
        <p:spPr>
          <a:xfrm>
            <a:off x="3157171" y="3089628"/>
            <a:ext cx="1204416" cy="1204416"/>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custDataLst>
              <p:tags r:id="rId8"/>
            </p:custDataLst>
          </p:nvPr>
        </p:nvSpPr>
        <p:spPr>
          <a:xfrm>
            <a:off x="4122941" y="4581065"/>
            <a:ext cx="1204416" cy="1204416"/>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10"/>
          <p:cNvSpPr>
            <a:spLocks noEditPoints="1"/>
          </p:cNvSpPr>
          <p:nvPr>
            <p:custDataLst>
              <p:tags r:id="rId9"/>
            </p:custDataLst>
          </p:nvPr>
        </p:nvSpPr>
        <p:spPr bwMode="auto">
          <a:xfrm>
            <a:off x="4296009" y="4860282"/>
            <a:ext cx="858281" cy="645983"/>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ysClr val="window" lastClr="FFFFFF"/>
          </a:solidFill>
          <a:ln>
            <a:noFill/>
          </a:ln>
        </p:spPr>
        <p:txBody>
          <a:bodyPr vert="horz" wrap="square" lIns="91440" tIns="45720" rIns="91440" bIns="45720" numCol="1" anchor="t" anchorCtr="0" compatLnSpc="1"/>
          <a:lstStyle>
            <a:defPPr>
              <a:defRPr lang="zh-TW"/>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文本框 48"/>
          <p:cNvSpPr txBox="1"/>
          <p:nvPr>
            <p:custDataLst>
              <p:tags r:id="rId10"/>
            </p:custDataLst>
          </p:nvPr>
        </p:nvSpPr>
        <p:spPr>
          <a:xfrm>
            <a:off x="6562725" y="3385185"/>
            <a:ext cx="5437505" cy="1367155"/>
          </a:xfrm>
          <a:prstGeom prst="rect">
            <a:avLst/>
          </a:prstGeom>
        </p:spPr>
        <p:txBody>
          <a:bodyPr wrap="square" anchor="ctr" anchorCtr="0">
            <a:normAutofit fontScale="90000" lnSpcReduction="20000"/>
          </a:bodyPr>
          <a:lstStyle>
            <a:defPPr>
              <a:defRPr lang="zh-CN"/>
            </a:defPPr>
          </a:lstStyle>
          <a:p>
            <a:pPr algn="l" fontAlgn="auto">
              <a:lnSpc>
                <a:spcPct val="150000"/>
              </a:lnSpc>
            </a:pPr>
            <a:r>
              <a:rPr lang="zh-CN" altLang="en-US" sz="178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3. 投资回报率</a:t>
            </a:r>
            <a:endParaRPr lang="zh-CN" altLang="en-US" sz="178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78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创业面临各种风险，合理的投资回报率应该在25% 以上，而只带来 15%以下的投资回报率就需要进行慎重的考虑。</a:t>
            </a:r>
            <a:endParaRPr lang="zh-CN" altLang="en-US" sz="178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圆角矩形 35"/>
          <p:cNvSpPr/>
          <p:nvPr>
            <p:custDataLst>
              <p:tags r:id="rId11"/>
            </p:custDataLst>
          </p:nvPr>
        </p:nvSpPr>
        <p:spPr>
          <a:xfrm>
            <a:off x="5787794" y="3682545"/>
            <a:ext cx="774065" cy="773430"/>
          </a:xfrm>
          <a:prstGeom prst="roundRect">
            <a:avLst>
              <a:gd name="adj" fmla="val 5000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lnSpcReduction="20000"/>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文本框 51"/>
          <p:cNvSpPr txBox="1"/>
          <p:nvPr>
            <p:custDataLst>
              <p:tags r:id="rId12"/>
            </p:custDataLst>
          </p:nvPr>
        </p:nvSpPr>
        <p:spPr>
          <a:xfrm>
            <a:off x="6243955" y="2236470"/>
            <a:ext cx="5846445" cy="1188720"/>
          </a:xfrm>
          <a:prstGeom prst="rect">
            <a:avLst/>
          </a:prstGeom>
        </p:spPr>
        <p:txBody>
          <a:bodyPr wrap="square" anchor="ctr" anchorCtr="0">
            <a:normAutofit/>
          </a:bodyPr>
          <a:lstStyle>
            <a:defPPr>
              <a:defRPr lang="zh-CN"/>
            </a:defPPr>
          </a:lstStyle>
          <a:p>
            <a:pPr algn="l" fontAlgn="auto">
              <a:lnSpc>
                <a:spcPct val="130000"/>
              </a:lnSpc>
            </a:pPr>
            <a:r>
              <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2. 达到损益平衡所需的时间</a:t>
            </a:r>
            <a:endPar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30000"/>
              </a:lnSpc>
            </a:pPr>
            <a:r>
              <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合理的损益平衡时间应该是两年左右，如果三年还达不到，恐怕就不是值得投入的创业机会了。</a:t>
            </a:r>
            <a:endPar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圆角矩形 34"/>
          <p:cNvSpPr/>
          <p:nvPr>
            <p:custDataLst>
              <p:tags r:id="rId13"/>
            </p:custDataLst>
          </p:nvPr>
        </p:nvSpPr>
        <p:spPr>
          <a:xfrm>
            <a:off x="5267729" y="2547120"/>
            <a:ext cx="774065" cy="773430"/>
          </a:xfrm>
          <a:prstGeom prst="roundRect">
            <a:avLst>
              <a:gd name="adj" fmla="val 50000"/>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lnSpcReduction="20000"/>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文本框 53"/>
          <p:cNvSpPr txBox="1"/>
          <p:nvPr>
            <p:custDataLst>
              <p:tags r:id="rId14"/>
            </p:custDataLst>
          </p:nvPr>
        </p:nvSpPr>
        <p:spPr>
          <a:xfrm>
            <a:off x="5868035" y="968375"/>
            <a:ext cx="6040755" cy="1325880"/>
          </a:xfrm>
          <a:prstGeom prst="rect">
            <a:avLst/>
          </a:prstGeom>
        </p:spPr>
        <p:txBody>
          <a:bodyPr wrap="square" anchor="ctr" anchorCtr="0">
            <a:noAutofit/>
          </a:bodyPr>
          <a:lstStyle>
            <a:defPPr>
              <a:defRPr lang="zh-CN"/>
            </a:defPPr>
          </a:lstStyle>
          <a:p>
            <a:pPr algn="l" fontAlgn="auto">
              <a:lnSpc>
                <a:spcPct val="13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1. 合理的税后净利</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3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一般而言，具有吸引力的创业机会，至少需要能够创造 15% 以上的税后净利，如创业预期的税后净利是在 5% 以下，那么这就不是个很好的投资机会。</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圆角矩形 30"/>
          <p:cNvSpPr/>
          <p:nvPr>
            <p:custDataLst>
              <p:tags r:id="rId15"/>
            </p:custDataLst>
          </p:nvPr>
        </p:nvSpPr>
        <p:spPr>
          <a:xfrm>
            <a:off x="4893079" y="968465"/>
            <a:ext cx="774065" cy="773430"/>
          </a:xfrm>
          <a:prstGeom prst="roundRect">
            <a:avLst>
              <a:gd name="adj" fmla="val 5000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lnSpcReduction="20000"/>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p:cNvSpPr txBox="1"/>
          <p:nvPr>
            <p:custDataLst>
              <p:tags r:id="rId16"/>
            </p:custDataLst>
          </p:nvPr>
        </p:nvSpPr>
        <p:spPr>
          <a:xfrm>
            <a:off x="7802245" y="4791075"/>
            <a:ext cx="4197985" cy="1715770"/>
          </a:xfrm>
          <a:prstGeom prst="rect">
            <a:avLst/>
          </a:prstGeom>
        </p:spPr>
        <p:txBody>
          <a:bodyPr wrap="square" anchor="ctr" anchorCtr="0">
            <a:normAutofit lnSpcReduction="20000"/>
          </a:bodyPr>
          <a:lstStyle>
            <a:defPPr>
              <a:defRPr lang="zh-CN"/>
            </a:defPPr>
          </a:lstStyle>
          <a:p>
            <a:pPr algn="l" fontAlgn="auto">
              <a:lnSpc>
                <a:spcPct val="150000"/>
              </a:lnSpc>
            </a:pPr>
            <a:r>
              <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4. 资本需求</a:t>
            </a:r>
            <a:endPar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资本需求量较低的创业机会，一般会比较受欢迎。资本额过高其实并不利于创业成</a:t>
            </a:r>
            <a:endPar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功，甚至还会带来稀释投资回报率的负面效果。</a:t>
            </a:r>
            <a:endPar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圆角矩形 34"/>
          <p:cNvSpPr/>
          <p:nvPr>
            <p:custDataLst>
              <p:tags r:id="rId17"/>
            </p:custDataLst>
          </p:nvPr>
        </p:nvSpPr>
        <p:spPr>
          <a:xfrm>
            <a:off x="6945399" y="4979894"/>
            <a:ext cx="774065" cy="773430"/>
          </a:xfrm>
          <a:prstGeom prst="roundRect">
            <a:avLst>
              <a:gd name="adj" fmla="val 50000"/>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lnSpcReduction="20000"/>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4</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1" name="图形 34"/>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1823353" y="2864954"/>
            <a:ext cx="419100" cy="657225"/>
          </a:xfrm>
          <a:prstGeom prst="rect">
            <a:avLst/>
          </a:prstGeom>
        </p:spPr>
      </p:pic>
      <p:pic>
        <p:nvPicPr>
          <p:cNvPr id="64" name="图形 35"/>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3473629" y="3425136"/>
            <a:ext cx="571500" cy="533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095750" y="337185"/>
            <a:ext cx="4000500" cy="460375"/>
          </a:xfrm>
          <a:prstGeom prst="rect">
            <a:avLst/>
          </a:prstGeom>
          <a:noFill/>
        </p:spPr>
        <p:txBody>
          <a:bodyPr wrap="square" rtlCol="0" anchor="t">
            <a:spAutoFit/>
          </a:bodyPr>
          <a:p>
            <a:r>
              <a:rPr lang="zh-CN" altLang="en-US" sz="2400">
                <a:solidFill>
                  <a:schemeClr val="tx1"/>
                </a:solidFill>
                <a:effectLst>
                  <a:outerShdw blurRad="38100" dist="19050" dir="2700000" algn="tl" rotWithShape="0">
                    <a:schemeClr val="dk1">
                      <a:alpha val="40000"/>
                    </a:schemeClr>
                  </a:outerShdw>
                </a:effectLst>
              </a:rPr>
              <a:t>大学生常遇到的创业风险</a:t>
            </a:r>
            <a:endParaRPr lang="zh-CN" altLang="en-US" sz="2400">
              <a:solidFill>
                <a:schemeClr val="tx1"/>
              </a:solidFill>
              <a:effectLst>
                <a:outerShdw blurRad="38100" dist="19050" dir="2700000" algn="tl" rotWithShape="0">
                  <a:schemeClr val="dk1">
                    <a:alpha val="40000"/>
                  </a:schemeClr>
                </a:outerShdw>
              </a:effectLst>
            </a:endParaRPr>
          </a:p>
        </p:txBody>
      </p:sp>
      <p:sp>
        <p:nvSpPr>
          <p:cNvPr id="5" name="文本框 4"/>
          <p:cNvSpPr txBox="1"/>
          <p:nvPr/>
        </p:nvSpPr>
        <p:spPr>
          <a:xfrm>
            <a:off x="704215" y="1235075"/>
            <a:ext cx="10784205" cy="507746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一、项目选择风险</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大学生创业时如果缺乏前期市场调研和论证，只是凭自己的兴趣和想象来决定投资</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方向，甚至仅凭一时心血来潮做决定，一定会碰得头破血流。</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大学生创业者在创业初期一定要做好市场调研，在了解市场的基础上创业。一般来说，大学生创业者资金实力较弱，选择启动资金不多、人手配备要求不高的项目，从小本经营做起比较适宜。</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二、资金风险</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资金风险在创业初期会一直伴随在创业者的左右。是否有足够的资金创办企业是创业者遇到的第一个问题。企业创办起来后，就必须考虑是否有足够的资金支持企业的日常运作。对于初创企业来说，如果连续几个月入不敷出或者因为其他原因导致企业的现金流中断，都会给企业带来极大的威胁。相当多的企业会在创办初期因资金紧缺而严重影响业务的拓展，甚至错失商机而不得不关门大吉。另外，如果没有广阔的融资渠道，创业计划只能是一纸空谈。除了银行贷款、自筹资金、民间借贷等传统方式外，还可以充分利用风险投资、创业基金等融资渠道。</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06425" y="403860"/>
            <a:ext cx="10978515"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三、管理风险</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一些大学生创业者虽然技术水平出类拔萃，但理财、营销、沟通、管理方面的能力普遍不足。要想创业成功，大学生创业者必须技术、经营两手抓，可从合伙创业、家庭创业或从虚拟店铺开始，锻炼创业能力，也可以聘用职业经理人负责企业的日常运作。</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创业失败者，基本上都是管理方面出了问题，其中包括：决策随意、信息不通、理念不清、患得患失、用人不当、忽视创新、急功近利、盲目跟风、意志薄弱等。特别是大学生知识单一、经验不足、资金实力和心理素质明显不足，更会增加管理上的风险。</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四、竞争风险</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寻找蓝海是创业的良好开端，但并非所有的新创企业都能找到蓝海。更何况，蓝海也只是暂时的，所以，竞争是必然的。如何面对竞争是每个企业都要随时考虑的事，而对新创企业更是如此。如果创业者选择的行业是一个竞争非常激烈的领域，那么在创业之初极有可能受到同行的强烈排挤。一些大企业为了把小企业吞并或挤垮，常会采用低价销售的手段。对于大企业来说，由于规模效益或实力雄厚，短时间的降价并不会对它造成致命的伤害，而对初创企业则意味着可能面临被彻底毁灭的危险。因此，考虑好如何应对来自同行的残酷竞争是创业企业生存的必要准备。</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86740" y="66040"/>
            <a:ext cx="10744200" cy="632396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五、核心竞争力缺乏的风险</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对于具有长远发展目标的创业者来说，他们的目标是不断地发展壮大企业，因此，企业是否具有自己的核心竞争力就是最主要的风险。一个依赖别人的产品或市场来打天下的企业是永远不会成长为优秀企业的。核心竞争力在创业之初可能不是最重要的问题，但要谋求长远的发展，就是最不可忽视的问题。没有核心竞争力的企业终究会被淘汰出局。</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六、团队分歧的风险</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现代企业越来越重视团队的力量。创业企业在诞生或成长过程中最主要的力量来源一般都是创业团队，一个优秀的创业团队能使创业企业迅速地发展起来。但与此同时，风险也就蕴含在其中，团队的力量越大，产生的风险也就越大。一旦创业团队的核心成员在某些问题上产生分歧不能达到意见统一时，极有可能会对企业造成强烈的冲击。事实上，做好团队的协作并非易事。特别是与股权、利益相关联时，很多初创时关系很好的伙伴都会闹得不欢而散。</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七、人力资源流失风险</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一些研发、生产或经营性企业需要面向市场，大量的高素质专业人才或业务队伍是这类企业成长的重要基础。防止专业人才及业务骨干流失是创业者应当时刻注意的问题。在那些凭借某种技术或专利创业的企业中，拥有或掌握这一关键技术的业务骨干的流失是创业失败的最主要风险源。</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 name="文本框 1"/>
          <p:cNvSpPr txBox="1"/>
          <p:nvPr/>
        </p:nvSpPr>
        <p:spPr>
          <a:xfrm>
            <a:off x="7303154" y="5312730"/>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探究实践 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303154" y="265271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案例分析</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303154" y="4440875"/>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重点提示 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303154" y="3569020"/>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前车之鉴 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303154" y="173577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身边案例</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探究实践</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1041400" y="335915"/>
            <a:ext cx="5890895" cy="5077460"/>
          </a:xfrm>
          <a:prstGeom prst="rect">
            <a:avLst/>
          </a:prstGeom>
          <a:noFill/>
        </p:spPr>
        <p:txBody>
          <a:bodyPr wrap="square" rtlCol="0" anchor="t">
            <a:spAutoFit/>
          </a:bodyPr>
          <a:p>
            <a:pPr fontAlgn="auto">
              <a:lnSpc>
                <a:spcPct val="150000"/>
              </a:lnSpc>
            </a:pPr>
            <a:r>
              <a:rPr lang="zh-CN" altLang="en-US"/>
              <a:t>材料一</a:t>
            </a:r>
            <a:endParaRPr lang="zh-CN" altLang="en-US"/>
          </a:p>
          <a:p>
            <a:pPr fontAlgn="auto">
              <a:lnSpc>
                <a:spcPct val="150000"/>
              </a:lnSpc>
            </a:pPr>
            <a:r>
              <a:rPr lang="zh-CN" altLang="en-US"/>
              <a:t>智者创造的机会比他得到的机会更多。</a:t>
            </a:r>
            <a:endParaRPr lang="zh-CN" altLang="en-US"/>
          </a:p>
          <a:p>
            <a:pPr algn="r" fontAlgn="auto">
              <a:lnSpc>
                <a:spcPct val="150000"/>
              </a:lnSpc>
            </a:pPr>
            <a:r>
              <a:rPr lang="en-US" altLang="zh-CN"/>
              <a:t>                                                    </a:t>
            </a:r>
            <a:r>
              <a:rPr lang="zh-CN" altLang="en-US"/>
              <a:t>——弗朗西斯·培根</a:t>
            </a:r>
            <a:endParaRPr lang="zh-CN" altLang="en-US"/>
          </a:p>
          <a:p>
            <a:pPr fontAlgn="auto">
              <a:lnSpc>
                <a:spcPct val="150000"/>
              </a:lnSpc>
            </a:pPr>
            <a:r>
              <a:rPr lang="zh-CN" altLang="en-US"/>
              <a:t>材料二</a:t>
            </a:r>
            <a:endParaRPr lang="zh-CN" altLang="en-US"/>
          </a:p>
          <a:p>
            <a:pPr fontAlgn="auto">
              <a:lnSpc>
                <a:spcPct val="150000"/>
              </a:lnSpc>
            </a:pPr>
            <a:r>
              <a:rPr lang="zh-CN" altLang="en-US"/>
              <a:t>2020 年一开场，突如其来的新冠病毒让人措手不及，很多企业面临着无法开工、现金流断裂等诸多问题，以至于无法再维持生存，创业者也因疫情陷入关于生存的恐慌。很多人认为今年的大环境更加不适合创业，觉得没有机会。</a:t>
            </a:r>
            <a:endParaRPr lang="zh-CN" altLang="en-US"/>
          </a:p>
          <a:p>
            <a:pPr fontAlgn="auto">
              <a:lnSpc>
                <a:spcPct val="150000"/>
              </a:lnSpc>
            </a:pPr>
            <a:r>
              <a:rPr lang="zh-CN" altLang="en-US"/>
              <a:t>讨论</a:t>
            </a:r>
            <a:endParaRPr lang="zh-CN" altLang="en-US"/>
          </a:p>
          <a:p>
            <a:pPr fontAlgn="auto">
              <a:lnSpc>
                <a:spcPct val="150000"/>
              </a:lnSpc>
            </a:pPr>
            <a:r>
              <a:rPr lang="zh-CN" altLang="en-US"/>
              <a:t>（1）结合材料一的名言谈一下创业机会的来源。</a:t>
            </a:r>
            <a:endParaRPr lang="zh-CN" altLang="en-US"/>
          </a:p>
          <a:p>
            <a:pPr fontAlgn="auto">
              <a:lnSpc>
                <a:spcPct val="150000"/>
              </a:lnSpc>
            </a:pPr>
            <a:r>
              <a:rPr lang="zh-CN" altLang="en-US"/>
              <a:t>（2）材料二中出现的是哪种创业风险。</a:t>
            </a:r>
            <a:endParaRPr lang="zh-CN" altLang="en-US"/>
          </a:p>
        </p:txBody>
      </p:sp>
      <p:pic>
        <p:nvPicPr>
          <p:cNvPr id="109" name="图片 108"/>
          <p:cNvPicPr/>
          <p:nvPr/>
        </p:nvPicPr>
        <p:blipFill>
          <a:blip r:embed="rId1"/>
          <a:stretch>
            <a:fillRect/>
          </a:stretch>
        </p:blipFill>
        <p:spPr>
          <a:xfrm>
            <a:off x="7054850" y="1172210"/>
            <a:ext cx="4586605" cy="47428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167627" y="3161004"/>
            <a:ext cx="2621280" cy="829945"/>
          </a:xfrm>
          <a:prstGeom prst="rect">
            <a:avLst/>
          </a:prstGeom>
          <a:noFill/>
          <a:ln w="76200">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800" dirty="0">
                <a:solidFill>
                  <a:srgbClr val="303030"/>
                </a:solidFill>
                <a:latin typeface="Arial" panose="020B0604020202020204"/>
                <a:ea typeface="微软雅黑" panose="020B0503020204020204" pitchFamily="34" charset="-122"/>
                <a:cs typeface="+mn-ea"/>
                <a:sym typeface="+mn-lt"/>
              </a:rPr>
              <a:t>身边案例</a:t>
            </a:r>
            <a:endParaRPr kumimoji="0" lang="zh-CN" altLang="en-US" sz="4800" b="1" i="0" u="none" strike="noStrike" kern="1200" cap="none" spc="0" normalizeH="0" baseline="0" noProof="0" dirty="0">
              <a:ln>
                <a:noFill/>
              </a:ln>
              <a:solidFill>
                <a:srgbClr val="303030"/>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5" name="文本框 4"/>
          <p:cNvSpPr txBox="1"/>
          <p:nvPr/>
        </p:nvSpPr>
        <p:spPr>
          <a:xfrm>
            <a:off x="774700" y="1407795"/>
            <a:ext cx="6625590" cy="4246245"/>
          </a:xfrm>
          <a:prstGeom prst="rect">
            <a:avLst/>
          </a:prstGeom>
          <a:noFill/>
        </p:spPr>
        <p:txBody>
          <a:bodyPr wrap="square" rtlCol="0" anchor="t">
            <a:spAutoFit/>
          </a:bodyPr>
          <a:p>
            <a:pPr indent="720090" algn="ctr" fontAlgn="auto">
              <a:lnSpc>
                <a:spcPct val="150000"/>
              </a:lnSpc>
            </a:pPr>
            <a:r>
              <a:rPr lang="zh-CN" altLang="en-US">
                <a:solidFill>
                  <a:schemeClr val="accent1"/>
                </a:solidFill>
              </a:rPr>
              <a:t>闪亮的日子，青春该有的模样——李家豪</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李家豪，江西省赣州人，2011 级江西环境工程学院广告系大专生。</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当很多应届生还迷茫于未来的工作岗位时，当很多毕业生还穿梭于各大人才市场应聘时，有的人已经利用互联网电子商务创业了。江西环境工程职业学院的男同学李家豪利用阿里巴巴平台、淘宝网、天猫商城等线上平台全球供应灯饰，创立中山市古镇企毅灯饰厂，名下拥有企毅、登弗、光巨量、铭威、卓格灯艺等子品牌，创业 5 年间已实现了自主生产车间 2000 平方米、自主研发新款超过百款，销售额已过五千万。</a:t>
            </a:r>
            <a:endParaRPr lang="zh-CN" altLang="en-US"/>
          </a:p>
        </p:txBody>
      </p:sp>
      <p:pic>
        <p:nvPicPr>
          <p:cNvPr id="100" name="图片 99"/>
          <p:cNvPicPr/>
          <p:nvPr/>
        </p:nvPicPr>
        <p:blipFill>
          <a:blip r:embed="rId1"/>
          <a:stretch>
            <a:fillRect/>
          </a:stretch>
        </p:blipFill>
        <p:spPr>
          <a:xfrm>
            <a:off x="7556500" y="1203960"/>
            <a:ext cx="4010025" cy="44500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5692140" y="99631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202565" y="59055"/>
            <a:ext cx="11597640" cy="6739255"/>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小处着手，寻求大商机</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李家豪是江西省环境工程职业学院平面广告设计专业的一名学生，他是一个对新鲜事物非常敏感和好奇而且接受适应程度很快的人。从大一开始，他就表现出跟同龄人不同的创业看法并积极地寻找创业项目。</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他个人爱好喜欢购买一些小玩意。当地的百货商场无法满足款式要求时，他开始转向网络购物，这使得他比别人更早地接触到网络。室友和隔壁寝室同学看到他经常购买一些新奇的东西，因此也开始对网络购物了解并且经常叫他帮忙线上购买，并且还会买些零食来感谢他。</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有一天，在帮同学拿已经到货的商品却发现要跑好几趟才能拿完的时候，他产生了一个想法——网络购物已然是一个大趋势。</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于是他立马开始策划开设网店，但是可以选择的商品众多。他在选择出售什么商品、何种进货渠道方面面临诸多的问题。这些问题困扰了他多日。在一次和母亲聊在校生活的时候，他把这个想法告诉了母亲。母亲顺口说了一句，“反正我们在从事灯饰工作，不如你也来做灯吧。”这句话打开了李家豪的思路。</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他一想这方法非常可行，父母十分了解这个行业并且他们可以帮忙解决货源的问题。在选择商品和进货渠道都打通的情况下，李家豪开始上架产品。上传到网店平台以后很长一段时间内，并没有引起反响，李家豪开始琢磨其中的问题，开始把自己的商品和同行的竞争商品进行对比，这才发现原来大家的价格其实都差不多，只是不同门店的图片处理不一，而大多数网上商店的图片处理还是较为粗糙、不够细致。他开始寻求分院的专业设计老师的帮助，在老师的指导下他做出了比同行更加吸引人的详情图片。</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660400" y="114427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605155" y="285115"/>
            <a:ext cx="10671810"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图片制作完后没有几天，李家豪的店铺迎来了第一笔订单。这笔订单对他而言意义重大，这笔订单使他信心倍增。他说：“金额的意义不是最大的，这是实现个人价值的第一步。</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”为了让自己的电子商务事业更加专业，各类网站、电商 QQ 群、各种电商论坛也就成了他每天必须打卡的地方，熬夜成了他的家常便饭。一个人的力量是有限的，在每天繁琐的优化商品和客户在线接待上开始慢慢出现了工作量上的负荷，他开始注意到了需要团队的力量来继续扩大这份事业。</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从单枪匹马到招兵买马，转换过程中遭遇的困难再次让他头疼。如何制定福利、薪资结构都成了这个刚创业的小青年所迫在眉睫要处理的头疼事。李家豪想了很多方式、参考了很多电子商务公司的待遇。在学习的过程中，他明白了员工需要的不只是薪资，还需要公司的归属感和成就感，并且在有了清晰的制度后，还需要团队慢慢磨炼、从而形成一个默契的团队。这些较为成熟的创业团队管理想法为李家豪的创业之路锦上添花。2015 年，李家豪的店铺线上销售额突破两百万元。</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默契的电商团队运作，轻车熟路的运营技巧，开设了多家新的线上店铺……这一切看来似乎已经可以算是个小有成就的事业。但是李家豪觉得这似乎并不能称得上一份事业。他认为自己还是不够专业，因为自己卖的拳头产品没有一件是由自主研发生产的。他在思考，万一哪一天，自己的产品没有竞争力了怎么办？压力随之而来。</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660400" y="114427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660400" y="599440"/>
            <a:ext cx="7985760" cy="5908040"/>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加强自主研发，创业升级</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由此，李家豪创业生涯的转折点来临——“开设工厂”。一个既没有工厂实践经验也没有相关知识的人要开工厂，这看似是一个不可能完成的事情。但是这丝毫没有挡住他的去路。他开始寻找正规的厂房、购买全新的生产流水线和专业的设备，这几乎花光了他全部的积蓄。</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工厂招聘了专业的灯饰生产装配员、车间主管、QC 检测员、技术研发员、产品设计师。有了专业的生产线和技术工人后，公司加大了对产品的自主研发和产品质量把控，李家豪成立了中山市光巨量灯饰电器厂。</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功夫不负有心人。李家豪创办的工厂慢慢正常运转，也终于设计出了自主创新的款式。这些新款式的产品为店铺源源不断地注射新鲜血液，使得李家豪摆脱了核心款式掌握在别人手中、而自己的网店没有话语权的情况。除此之外，李家豪的公司还可以按照市场客户需求来对款式进行更新和优化。这一差异化的策略使得他的产品更加具有竞争力。这一年，公司的店铺销售额超过千万。</a:t>
            </a:r>
            <a:endParaRPr lang="zh-CN" altLang="en-US"/>
          </a:p>
        </p:txBody>
      </p:sp>
      <p:pic>
        <p:nvPicPr>
          <p:cNvPr id="101" name="图片 100"/>
          <p:cNvPicPr/>
          <p:nvPr/>
        </p:nvPicPr>
        <p:blipFill>
          <a:blip r:embed="rId1"/>
          <a:stretch>
            <a:fillRect/>
          </a:stretch>
        </p:blipFill>
        <p:spPr>
          <a:xfrm>
            <a:off x="8944610" y="1245870"/>
            <a:ext cx="3143885" cy="48552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303530" y="184785"/>
            <a:ext cx="11584305" cy="6323965"/>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奋斗无止境，开拓海外市场</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有位客户在线联系客服，向客服索要老板的电话。这一个举动让李家豪对公司的发展方向有了新的考虑。这名客户来自一家外贸公司，客户咨询李家豪能否带外国客户来看生产场地及决定下单。由于公司已经有正规的车间，李家豪大方地答应了客户的需求。</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客户如约到来并下了 100 万的订单。李家豪看到了新商机：外国客户同样也在寻求优秀的商品供应商。那么如果自己能把线上平台与线下自供自销的方式结合并继续拓展到出口贸易，那这肯定是非常不错的方式！于是李家豪创立了外贸部门专门负责跨境平台亚马逊、阿里巴巴国际网站等国际贸易平台，负责拓展进出口业务。</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在拓展业务时，他也碰到了拦路虎。中国的灯具销售方式和国外有很多不同。李家豪的零售出口遭到了海关的扣货，原因是李家豪没有出口认证。此外，由于国外安装方式和电压与中国不同，这一批产品并不符合外国客户的需求。李家豪的第一笔订单并不算顺利。这些沟通时的疏忽让李家豪长了记性。他在推销产品时，把注意力都放在了制作外国人能看懂的详情图片和产品款式上。因此他暗暗告诫自己，在事情很顺利的时候就要考虑是否还有潜藏的风险。随后，李家豪迅速办好了系列的产品认证，并针对不同国家的安装方式更新了产品。</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2017 年，公司的国内和国外业务稳定发展。李家豪决定进一步扩大公司规模——把生产线工厂的面积扩大到 2000 平方米，把储备仓库扩大到 1000 平方米。同时，他也非常注重把控质量，引进德国进口仪器积分球对灯芯进行严格控制。</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VALUE" val="61*76"/>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438_2*l_h_x*1_1_1"/>
  <p:tag name="KSO_WM_TEMPLATE_CATEGORY" val="diagram"/>
  <p:tag name="KSO_WM_TEMPLATE_INDEX" val="2016843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xml><?xml version="1.0" encoding="utf-8"?>
<p:tagLst xmlns:p="http://schemas.openxmlformats.org/presentationml/2006/main">
  <p:tag name="KSO_WM_UNIT_SUBTYPE" val="a"/>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438_2*l_h_f*1_3_1"/>
  <p:tag name="KSO_WM_TEMPLATE_CATEGORY" val="diagram"/>
  <p:tag name="KSO_WM_TEMPLATE_INDEX" val="20168438"/>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53_2*q_h_i*1_1_2"/>
  <p:tag name="KSO_WM_TEMPLATE_CATEGORY" val="diagram"/>
  <p:tag name="KSO_WM_TEMPLATE_INDEX" val="2016995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VALUE" val="130*12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953_2*q_h_x*1_1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953_2*q_h_i*1_3_2"/>
  <p:tag name="KSO_WM_TEMPLATE_CATEGORY" val="diagram"/>
  <p:tag name="KSO_WM_TEMPLATE_INDEX" val="2016995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UNIT_VALUE" val="130*102"/>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953_2*q_h_x*1_3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53_2*q_h_i*1_2_2"/>
  <p:tag name="KSO_WM_TEMPLATE_CATEGORY" val="diagram"/>
  <p:tag name="KSO_WM_TEMPLATE_INDEX" val="2016995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VALUE" val="126*10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953_2*q_h_x*1_2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53_2*q_h_f*1_1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69953_2*q_h_i*1_1_1"/>
  <p:tag name="KSO_WM_TEMPLATE_CATEGORY" val="diagram"/>
  <p:tag name="KSO_WM_TEMPLATE_INDEX" val="20169953"/>
  <p:tag name="KSO_WM_UNIT_LAYERLEVEL" val="1_1_1"/>
  <p:tag name="KSO_WM_TAG_VERSION" val="1.0"/>
  <p:tag name="KSO_WM_BEAUTIFY_FLAG" val="#wm#"/>
  <p:tag name="KSO_WM_UNIT_TEXT_FILL_FORE_SCHEMECOLOR_INDEX" val="5"/>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2*q_h_i*1_2_1"/>
  <p:tag name="KSO_WM_TEMPLATE_CATEGORY" val="diagram"/>
  <p:tag name="KSO_WM_TEMPLATE_INDEX" val="20169953"/>
  <p:tag name="KSO_WM_UNIT_LAYERLEVEL" val="1_1_1"/>
  <p:tag name="KSO_WM_TAG_VERSION" val="1.0"/>
  <p:tag name="KSO_WM_BEAUTIFY_FLAG" val="#wm#"/>
  <p:tag name="KSO_WM_UNIT_TEXT_FILL_FORE_SCHEMECOLOR_INDEX" val="6"/>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438_2*l_h_i*1_1_1"/>
  <p:tag name="KSO_WM_TEMPLATE_CATEGORY" val="diagram"/>
  <p:tag name="KSO_WM_TEMPLATE_INDEX" val="2016843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53_2*q_h_f*1_2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953_2*q_h_f*1_3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169953_2*q_h_i*1_3_1"/>
  <p:tag name="KSO_WM_TEMPLATE_CATEGORY" val="diagram"/>
  <p:tag name="KSO_WM_TEMPLATE_INDEX" val="20169953"/>
  <p:tag name="KSO_WM_UNIT_LAYERLEVEL" val="1_1_1"/>
  <p:tag name="KSO_WM_TAG_VERSION" val="1.0"/>
  <p:tag name="KSO_WM_BEAUTIFY_FLAG" val="#wm#"/>
  <p:tag name="KSO_WM_UNIT_TEXT_FILL_FORE_SCHEMECOLOR_INDEX" val="7"/>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2020_4*l_h_i*1_1_3"/>
  <p:tag name="KSO_WM_TEMPLATE_CATEGORY" val="diagram"/>
  <p:tag name="KSO_WM_TEMPLATE_INDEX" val="2018202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2020_4*l_h_f*1_1_1"/>
  <p:tag name="KSO_WM_TEMPLATE_CATEGORY" val="diagram"/>
  <p:tag name="KSO_WM_TEMPLATE_INDEX" val="20182020"/>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2020_4*l_h_i*1_2_3"/>
  <p:tag name="KSO_WM_TEMPLATE_CATEGORY" val="diagram"/>
  <p:tag name="KSO_WM_TEMPLATE_INDEX" val="2018202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2020_4*l_h_f*1_2_1"/>
  <p:tag name="KSO_WM_TEMPLATE_CATEGORY" val="diagram"/>
  <p:tag name="KSO_WM_TEMPLATE_INDEX" val="20182020"/>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2020_4*l_h_i*1_4_3"/>
  <p:tag name="KSO_WM_TEMPLATE_CATEGORY" val="diagram"/>
  <p:tag name="KSO_WM_TEMPLATE_INDEX" val="2018202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2020_4*l_h_f*1_4_1"/>
  <p:tag name="KSO_WM_TEMPLATE_CATEGORY" val="diagram"/>
  <p:tag name="KSO_WM_TEMPLATE_INDEX" val="20182020"/>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82020_4*l_h_i*1_5_3"/>
  <p:tag name="KSO_WM_TEMPLATE_CATEGORY" val="diagram"/>
  <p:tag name="KSO_WM_TEMPLATE_INDEX" val="2018202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SUBTYPE" val="a"/>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438_2*l_h_f*1_1_1"/>
  <p:tag name="KSO_WM_TEMPLATE_CATEGORY" val="diagram"/>
  <p:tag name="KSO_WM_TEMPLATE_INDEX" val="20168438"/>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82020_4*l_h_f*1_5_1"/>
  <p:tag name="KSO_WM_TEMPLATE_CATEGORY" val="diagram"/>
  <p:tag name="KSO_WM_TEMPLATE_INDEX" val="20182020"/>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2020_4*l_h_i*1_3_3"/>
  <p:tag name="KSO_WM_TEMPLATE_CATEGORY" val="diagram"/>
  <p:tag name="KSO_WM_TEMPLATE_INDEX" val="2018202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2020_4*l_h_f*1_3_1"/>
  <p:tag name="KSO_WM_TEMPLATE_CATEGORY" val="diagram"/>
  <p:tag name="KSO_WM_TEMPLATE_INDEX" val="20182020"/>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2020_4*l_i*1_1"/>
  <p:tag name="KSO_WM_TEMPLATE_CATEGORY" val="diagram"/>
  <p:tag name="KSO_WM_TEMPLATE_INDEX" val="2018202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2020_4*l_i*1_2"/>
  <p:tag name="KSO_WM_TEMPLATE_CATEGORY" val="diagram"/>
  <p:tag name="KSO_WM_TEMPLATE_INDEX" val="2018202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2020_4*l_h_i*1_1_1"/>
  <p:tag name="KSO_WM_TEMPLATE_CATEGORY" val="diagram"/>
  <p:tag name="KSO_WM_TEMPLATE_INDEX" val="2018202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2020_4*l_h_i*1_2_1"/>
  <p:tag name="KSO_WM_TEMPLATE_CATEGORY" val="diagram"/>
  <p:tag name="KSO_WM_TEMPLATE_INDEX" val="2018202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2020_4*l_h_i*1_3_1"/>
  <p:tag name="KSO_WM_TEMPLATE_CATEGORY" val="diagram"/>
  <p:tag name="KSO_WM_TEMPLATE_INDEX" val="2018202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2020_4*l_h_i*1_4_1"/>
  <p:tag name="KSO_WM_TEMPLATE_CATEGORY" val="diagram"/>
  <p:tag name="KSO_WM_TEMPLATE_INDEX" val="20182020"/>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2020_4*l_h_i*1_5_1"/>
  <p:tag name="KSO_WM_TEMPLATE_CATEGORY" val="diagram"/>
  <p:tag name="KSO_WM_TEMPLATE_INDEX" val="20182020"/>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68438_2*i*3"/>
  <p:tag name="KSO_WM_TEMPLATE_CATEGORY" val="diagram"/>
  <p:tag name="KSO_WM_TEMPLATE_INDEX" val="20168438"/>
  <p:tag name="KSO_WM_UNIT_LAYERLEVEL" val="1"/>
  <p:tag name="KSO_WM_TAG_VERSION" val="1.0"/>
  <p:tag name="KSO_WM_BEAUTIFY_FLAG" val="#wm#"/>
  <p:tag name="KSO_WM_UNIT_TEXT_FILL_FORE_SCHEMECOLOR_INDEX" val="13"/>
  <p:tag name="KSO_WM_UNIT_TEXT_FILL_TYPE" val="1"/>
</p:tagLst>
</file>

<file path=ppt/tags/tag40.xml><?xml version="1.0" encoding="utf-8"?>
<p:tagLst xmlns:p="http://schemas.openxmlformats.org/presentationml/2006/main">
  <p:tag name="KSO_WM_UNIT_VALUE" val="124*124"/>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82020_4*l_h_x*1_5_1"/>
  <p:tag name="KSO_WM_TEMPLATE_CATEGORY" val="diagram"/>
  <p:tag name="KSO_WM_TEMPLATE_INDEX" val="20182020"/>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41.xml><?xml version="1.0" encoding="utf-8"?>
<p:tagLst xmlns:p="http://schemas.openxmlformats.org/presentationml/2006/main">
  <p:tag name="KSO_WM_UNIT_VALUE" val="150*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2020_4*l_h_x*1_1_1"/>
  <p:tag name="KSO_WM_TEMPLATE_CATEGORY" val="diagram"/>
  <p:tag name="KSO_WM_TEMPLATE_INDEX" val="20182020"/>
  <p:tag name="KSO_WM_UNIT_LAYERLEVEL" val="1_1_1"/>
  <p:tag name="KSO_WM_TAG_VERSION" val="1.0"/>
  <p:tag name="KSO_WM_BEAUTIFY_FLAG" val="#wm#"/>
</p:tagLst>
</file>

<file path=ppt/tags/tag42.xml><?xml version="1.0" encoding="utf-8"?>
<p:tagLst xmlns:p="http://schemas.openxmlformats.org/presentationml/2006/main">
  <p:tag name="KSO_WM_UNIT_VALUE" val="125*12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2020_4*l_h_x*1_2_1"/>
  <p:tag name="KSO_WM_TEMPLATE_CATEGORY" val="diagram"/>
  <p:tag name="KSO_WM_TEMPLATE_INDEX" val="20182020"/>
  <p:tag name="KSO_WM_UNIT_LAYERLEVEL" val="1_1_1"/>
  <p:tag name="KSO_WM_TAG_VERSION" val="1.0"/>
  <p:tag name="KSO_WM_BEAUTIFY_FLAG" val="#wm#"/>
</p:tagLst>
</file>

<file path=ppt/tags/tag43.xml><?xml version="1.0" encoding="utf-8"?>
<p:tagLst xmlns:p="http://schemas.openxmlformats.org/presentationml/2006/main">
  <p:tag name="KSO_WM_UNIT_VALUE" val="125*125"/>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2020_4*l_h_x*1_3_1"/>
  <p:tag name="KSO_WM_TEMPLATE_CATEGORY" val="diagram"/>
  <p:tag name="KSO_WM_TEMPLATE_INDEX" val="20182020"/>
  <p:tag name="KSO_WM_UNIT_LAYERLEVEL" val="1_1_1"/>
  <p:tag name="KSO_WM_TAG_VERSION" val="1.0"/>
  <p:tag name="KSO_WM_BEAUTIFY_FLAG" val="#wm#"/>
</p:tagLst>
</file>

<file path=ppt/tags/tag44.xml><?xml version="1.0" encoding="utf-8"?>
<p:tagLst xmlns:p="http://schemas.openxmlformats.org/presentationml/2006/main">
  <p:tag name="KSO_WM_UNIT_VALUE" val="150*15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2020_4*l_h_x*1_4_1"/>
  <p:tag name="KSO_WM_TEMPLATE_CATEGORY" val="diagram"/>
  <p:tag name="KSO_WM_TEMPLATE_INDEX" val="20182020"/>
  <p:tag name="KSO_WM_UNIT_LAYERLEVEL" val="1_1_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182020_4*l_h_i*1_1_5"/>
  <p:tag name="KSO_WM_TEMPLATE_CATEGORY" val="diagram"/>
  <p:tag name="KSO_WM_TEMPLATE_INDEX" val="2018202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182020_4*l_h_i*1_4_5"/>
  <p:tag name="KSO_WM_TEMPLATE_CATEGORY" val="diagram"/>
  <p:tag name="KSO_WM_TEMPLATE_INDEX" val="20182020"/>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182020_4*l_h_i*1_5_5"/>
  <p:tag name="KSO_WM_TEMPLATE_CATEGORY" val="diagram"/>
  <p:tag name="KSO_WM_TEMPLATE_INDEX" val="20182020"/>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182020_4*l_h_i*1_2_5"/>
  <p:tag name="KSO_WM_TEMPLATE_CATEGORY" val="diagram"/>
  <p:tag name="KSO_WM_TEMPLATE_INDEX" val="2018202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182020_4*l_h_i*1_3_5"/>
  <p:tag name="KSO_WM_TEMPLATE_CATEGORY" val="diagram"/>
  <p:tag name="KSO_WM_TEMPLATE_INDEX" val="2018202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UNIT_VALUE" val="66*5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438_2*l_h_x*1_2_1"/>
  <p:tag name="KSO_WM_TEMPLATE_CATEGORY" val="diagram"/>
  <p:tag name="KSO_WM_TEMPLATE_INDEX" val="20168438"/>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323_3*l_i*1_1"/>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323_3*l_i*1_3"/>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70323_3*l_i*1_6"/>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70323_3*l_i*1_7"/>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70323_3*l_i*1_5"/>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70323_3*l_i*1_8"/>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323_3*l_i*1_2"/>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70323_3*l_i*1_4"/>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UNIT_VALUE" val="179*238"/>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70323_3*l_x*1_1"/>
  <p:tag name="KSO_WM_TEMPLATE_CATEGORY" val="diagram"/>
  <p:tag name="KSO_WM_TEMPLATE_INDEX" val="2017032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323_3*l_h_f*1_3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438_2*l_h_i*1_2_1"/>
  <p:tag name="KSO_WM_TEMPLATE_CATEGORY" val="diagram"/>
  <p:tag name="KSO_WM_TEMPLATE_INDEX" val="20168438"/>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70323_3*l_h_i*1_3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61.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323_3*l_h_f*1_2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70323_3*l_h_i*1_2_1"/>
  <p:tag name="KSO_WM_TEMPLATE_CATEGORY" val="diagram"/>
  <p:tag name="KSO_WM_TEMPLATE_INDEX" val="2017032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3.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323_3*l_h_f*1_1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70323_3*l_h_i*1_1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65.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323_3*l_h_f*1_4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70323_3*l_h_i*1_4_1"/>
  <p:tag name="KSO_WM_TEMPLATE_CATEGORY" val="diagram"/>
  <p:tag name="KSO_WM_TEMPLATE_INDEX" val="2017032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7.xml><?xml version="1.0" encoding="utf-8"?>
<p:tagLst xmlns:p="http://schemas.openxmlformats.org/presentationml/2006/main">
  <p:tag name="KSO_WM_UNIT_VALUE" val="182*116"/>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170323_3*l_x*1_2"/>
  <p:tag name="KSO_WM_TEMPLATE_CATEGORY" val="diagram"/>
  <p:tag name="KSO_WM_TEMPLATE_INDEX" val="20170323"/>
  <p:tag name="KSO_WM_UNIT_LAYERLEVEL" val="1_1"/>
  <p:tag name="KSO_WM_TAG_VERSION" val="1.0"/>
  <p:tag name="KSO_WM_BEAUTIFY_FLAG" val="#wm#"/>
</p:tagLst>
</file>

<file path=ppt/tags/tag68.xml><?xml version="1.0" encoding="utf-8"?>
<p:tagLst xmlns:p="http://schemas.openxmlformats.org/presentationml/2006/main">
  <p:tag name="KSO_WM_UNIT_VALUE" val="148*159"/>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70323_3*l_x*1_3"/>
  <p:tag name="KSO_WM_TEMPLATE_CATEGORY" val="diagram"/>
  <p:tag name="KSO_WM_TEMPLATE_INDEX" val="20170323"/>
  <p:tag name="KSO_WM_UNIT_LAYERLEVEL" val="1_1"/>
  <p:tag name="KSO_WM_TAG_VERSION" val="1.0"/>
  <p:tag name="KSO_WM_BEAUTIFY_FLAG" val="#wm#"/>
</p:tagLst>
</file>

<file path=ppt/tags/tag69.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7.xml><?xml version="1.0" encoding="utf-8"?>
<p:tagLst xmlns:p="http://schemas.openxmlformats.org/presentationml/2006/main">
  <p:tag name="KSO_WM_UNIT_SUBTYPE" val="a"/>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438_2*l_h_f*1_2_1"/>
  <p:tag name="KSO_WM_TEMPLATE_CATEGORY" val="diagram"/>
  <p:tag name="KSO_WM_TEMPLATE_INDEX" val="20168438"/>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438_2*l_h_i*1_3_1"/>
  <p:tag name="KSO_WM_TEMPLATE_CATEGORY" val="diagram"/>
  <p:tag name="KSO_WM_TEMPLATE_INDEX" val="20168438"/>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9.xml><?xml version="1.0" encoding="utf-8"?>
<p:tagLst xmlns:p="http://schemas.openxmlformats.org/presentationml/2006/main">
  <p:tag name="KSO_WM_UNIT_VALUE" val="68*5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438_2*l_h_x*1_3_1"/>
  <p:tag name="KSO_WM_TEMPLATE_CATEGORY" val="diagram"/>
  <p:tag name="KSO_WM_TEMPLATE_INDEX" val="20168438"/>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9292</Words>
  <Application>WPS 演示</Application>
  <PresentationFormat>宽屏</PresentationFormat>
  <Paragraphs>209</Paragraphs>
  <Slides>32</Slides>
  <Notes>5</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32</vt:i4>
      </vt:variant>
    </vt:vector>
  </HeadingPairs>
  <TitlesOfParts>
    <vt:vector size="47" baseType="lpstr">
      <vt:lpstr>Arial</vt:lpstr>
      <vt:lpstr>宋体</vt:lpstr>
      <vt:lpstr>Wingdings</vt:lpstr>
      <vt:lpstr>微软雅黑</vt:lpstr>
      <vt:lpstr>Arial</vt:lpstr>
      <vt:lpstr>Lantinghei SC Extralight</vt:lpstr>
      <vt:lpstr>微软雅黑 Light</vt:lpstr>
      <vt:lpstr>Arial Unicode MS</vt:lpstr>
      <vt:lpstr>等线</vt:lpstr>
      <vt:lpstr>Calibri</vt:lpstr>
      <vt:lpstr>黑体</vt:lpstr>
      <vt:lpstr>等线 Light</vt:lpstr>
      <vt:lpstr>Latha</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单金枝</cp:lastModifiedBy>
  <cp:revision>132</cp:revision>
  <dcterms:created xsi:type="dcterms:W3CDTF">2019-11-06T14:38:00Z</dcterms:created>
  <dcterms:modified xsi:type="dcterms:W3CDTF">2022-03-10T01:09:34Z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v1.0_mb_S2+Zqs8qojUwVAtxnWSpkg==</vt:lpwstr>
  </property>
  <property fmtid="{D5CDD505-2E9C-101B-9397-08002B2CF9AE}" pid="4" name="ICV">
    <vt:lpwstr>2D17E4A071E845B1ABBCFD6B2FF339D7</vt:lpwstr>
  </property>
</Properties>
</file>