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3"/>
  </p:sldMasterIdLst>
  <p:notesMasterIdLst>
    <p:notesMasterId r:id="rId6"/>
  </p:notesMasterIdLst>
  <p:sldIdLst>
    <p:sldId id="256" r:id="rId4"/>
    <p:sldId id="346" r:id="rId5"/>
    <p:sldId id="258" r:id="rId7"/>
    <p:sldId id="261" r:id="rId8"/>
    <p:sldId id="264" r:id="rId9"/>
    <p:sldId id="405" r:id="rId10"/>
    <p:sldId id="406" r:id="rId11"/>
    <p:sldId id="407" r:id="rId12"/>
    <p:sldId id="408" r:id="rId13"/>
    <p:sldId id="409" r:id="rId14"/>
    <p:sldId id="410" r:id="rId15"/>
    <p:sldId id="411" r:id="rId16"/>
    <p:sldId id="412" r:id="rId17"/>
    <p:sldId id="413" r:id="rId18"/>
    <p:sldId id="269" r:id="rId19"/>
    <p:sldId id="370" r:id="rId20"/>
    <p:sldId id="414" r:id="rId21"/>
    <p:sldId id="415" r:id="rId22"/>
    <p:sldId id="393" r:id="rId23"/>
    <p:sldId id="268" r:id="rId24"/>
    <p:sldId id="416" r:id="rId25"/>
    <p:sldId id="417" r:id="rId26"/>
    <p:sldId id="371" r:id="rId27"/>
    <p:sldId id="419" r:id="rId28"/>
    <p:sldId id="392" r:id="rId29"/>
    <p:sldId id="372" r:id="rId30"/>
    <p:sldId id="420" r:id="rId31"/>
    <p:sldId id="421" r:id="rId32"/>
    <p:sldId id="422" r:id="rId33"/>
    <p:sldId id="423" r:id="rId34"/>
    <p:sldId id="424" r:id="rId35"/>
    <p:sldId id="373" r:id="rId36"/>
    <p:sldId id="425" r:id="rId37"/>
    <p:sldId id="426" r:id="rId38"/>
    <p:sldId id="394" r:id="rId39"/>
    <p:sldId id="386" r:id="rId40"/>
    <p:sldId id="343" r:id="rId41"/>
  </p:sldIdLst>
  <p:sldSz cx="12192000" cy="6858000"/>
  <p:notesSz cx="6858000" cy="9144000"/>
  <p:custDataLst>
    <p:tags r:id="rId4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7830"/>
    <a:srgbClr val="037C8C"/>
    <a:srgbClr val="30C5D9"/>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29" autoAdjust="0"/>
    <p:restoredTop sz="94660" autoAdjust="0"/>
  </p:normalViewPr>
  <p:slideViewPr>
    <p:cSldViewPr snapToGrid="0" showGuides="1">
      <p:cViewPr>
        <p:scale>
          <a:sx n="60" d="100"/>
          <a:sy n="60" d="100"/>
        </p:scale>
        <p:origin x="272" y="-136"/>
      </p:cViewPr>
      <p:guideLst>
        <p:guide orient="horz" pos="2271"/>
        <p:guide pos="3866"/>
        <p:guide pos="416"/>
        <p:guide pos="7260"/>
        <p:guide orient="horz" pos="672"/>
        <p:guide orient="horz" pos="720"/>
        <p:guide orient="horz" pos="3870"/>
      </p:guideLst>
    </p:cSldViewPr>
  </p:slideViewPr>
  <p:outlineViewPr>
    <p:cViewPr>
      <p:scale>
        <a:sx n="33" d="100"/>
        <a:sy n="33" d="100"/>
      </p:scale>
      <p:origin x="0" y="0"/>
    </p:cViewPr>
  </p:outlin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5" Type="http://schemas.openxmlformats.org/officeDocument/2006/relationships/tags" Target="tags/tag97.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044AD5-47F2-4865-B798-DA162E7971E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DB7941-2930-43B9-827C-A2F86FDCDF4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BE6336F-A009-436E-BED9-0342EC9C92F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grpSp>
        <p:nvGrpSpPr>
          <p:cNvPr id="22" name="组合 21"/>
          <p:cNvGrpSpPr/>
          <p:nvPr userDrawn="1"/>
        </p:nvGrpSpPr>
        <p:grpSpPr>
          <a:xfrm>
            <a:off x="0" y="6721467"/>
            <a:ext cx="12192000" cy="136534"/>
            <a:chOff x="0" y="6721467"/>
            <a:chExt cx="12192000" cy="136534"/>
          </a:xfrm>
        </p:grpSpPr>
        <p:sp>
          <p:nvSpPr>
            <p:cNvPr id="23"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24"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5"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6"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rgbClr val="037C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userDrawn="1"/>
        </p:nvGrpSpPr>
        <p:grpSpPr>
          <a:xfrm>
            <a:off x="0" y="6721467"/>
            <a:ext cx="12192000" cy="136534"/>
            <a:chOff x="0" y="6721467"/>
            <a:chExt cx="12192000" cy="136534"/>
          </a:xfrm>
        </p:grpSpPr>
        <p:sp>
          <p:nvSpPr>
            <p:cNvPr id="12"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3"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6"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1"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grpSp>
        <p:nvGrpSpPr>
          <p:cNvPr id="29" name="组合 28"/>
          <p:cNvGrpSpPr/>
          <p:nvPr userDrawn="1"/>
        </p:nvGrpSpPr>
        <p:grpSpPr>
          <a:xfrm>
            <a:off x="0" y="6721467"/>
            <a:ext cx="12192000" cy="136534"/>
            <a:chOff x="0" y="6721467"/>
            <a:chExt cx="12192000" cy="136534"/>
          </a:xfrm>
        </p:grpSpPr>
        <p:sp>
          <p:nvSpPr>
            <p:cNvPr id="30"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31"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2"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3"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down)">
                                      <p:cBhvr>
                                        <p:cTn id="13"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grpSp>
        <p:nvGrpSpPr>
          <p:cNvPr id="22" name="组合 21"/>
          <p:cNvGrpSpPr/>
          <p:nvPr userDrawn="1"/>
        </p:nvGrpSpPr>
        <p:grpSpPr>
          <a:xfrm>
            <a:off x="0" y="6721467"/>
            <a:ext cx="12192000" cy="136534"/>
            <a:chOff x="0" y="6721467"/>
            <a:chExt cx="12192000" cy="136534"/>
          </a:xfrm>
        </p:grpSpPr>
        <p:sp>
          <p:nvSpPr>
            <p:cNvPr id="23"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24"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5"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6"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slideLayout" Target="../slideLayouts/slideLayout24.xml"/><Relationship Id="rId7" Type="http://schemas.openxmlformats.org/officeDocument/2006/relationships/slideLayout" Target="../slideLayouts/slideLayout23.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2" Type="http://schemas.openxmlformats.org/officeDocument/2006/relationships/theme" Target="../theme/theme2.xml"/><Relationship Id="rId11" Type="http://schemas.openxmlformats.org/officeDocument/2006/relationships/slideLayout" Target="../slideLayouts/slideLayout27.xml"/><Relationship Id="rId10" Type="http://schemas.openxmlformats.org/officeDocument/2006/relationships/slideLayout" Target="../slideLayouts/slideLayout26.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F77AD8-FCAE-4A59-808A-87555C36254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F218F8-B234-495F-BC1F-FEE52A84B7B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376EF5-DB0B-41D7-8F11-219D43413959}"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BF08B6-A543-4106-8E78-DC963CBF9A02}"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jpeg"/><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7.xml"/><Relationship Id="rId2" Type="http://schemas.microsoft.com/office/2007/relationships/hdphoto" Target="../media/image4.wdp"/><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27.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9" Type="http://schemas.openxmlformats.org/officeDocument/2006/relationships/slideLayout" Target="../slideLayouts/slideLayout7.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tags" Target="../tags/tag26.xml"/><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1" Type="http://schemas.openxmlformats.org/officeDocument/2006/relationships/slideLayout" Target="../slideLayouts/slideLayout7.xml"/><Relationship Id="rId30" Type="http://schemas.openxmlformats.org/officeDocument/2006/relationships/tags" Target="../tags/tag48.xml"/><Relationship Id="rId3" Type="http://schemas.openxmlformats.org/officeDocument/2006/relationships/tags" Target="../tags/tag21.xml"/><Relationship Id="rId29" Type="http://schemas.openxmlformats.org/officeDocument/2006/relationships/tags" Target="../tags/tag47.xml"/><Relationship Id="rId28" Type="http://schemas.openxmlformats.org/officeDocument/2006/relationships/tags" Target="../tags/tag46.xml"/><Relationship Id="rId27" Type="http://schemas.openxmlformats.org/officeDocument/2006/relationships/tags" Target="../tags/tag45.xml"/><Relationship Id="rId26" Type="http://schemas.openxmlformats.org/officeDocument/2006/relationships/tags" Target="../tags/tag44.xml"/><Relationship Id="rId25" Type="http://schemas.openxmlformats.org/officeDocument/2006/relationships/tags" Target="../tags/tag43.xml"/><Relationship Id="rId24" Type="http://schemas.openxmlformats.org/officeDocument/2006/relationships/tags" Target="../tags/tag42.xml"/><Relationship Id="rId23" Type="http://schemas.openxmlformats.org/officeDocument/2006/relationships/tags" Target="../tags/tag41.xml"/><Relationship Id="rId22" Type="http://schemas.openxmlformats.org/officeDocument/2006/relationships/tags" Target="../tags/tag40.xml"/><Relationship Id="rId21" Type="http://schemas.openxmlformats.org/officeDocument/2006/relationships/tags" Target="../tags/tag39.xml"/><Relationship Id="rId20" Type="http://schemas.openxmlformats.org/officeDocument/2006/relationships/tags" Target="../tags/tag38.xml"/><Relationship Id="rId2" Type="http://schemas.openxmlformats.org/officeDocument/2006/relationships/tags" Target="../tags/tag20.xml"/><Relationship Id="rId19" Type="http://schemas.openxmlformats.org/officeDocument/2006/relationships/tags" Target="../tags/tag37.xml"/><Relationship Id="rId18" Type="http://schemas.openxmlformats.org/officeDocument/2006/relationships/tags" Target="../tags/tag36.xml"/><Relationship Id="rId17" Type="http://schemas.openxmlformats.org/officeDocument/2006/relationships/tags" Target="../tags/tag35.xml"/><Relationship Id="rId16" Type="http://schemas.openxmlformats.org/officeDocument/2006/relationships/tags" Target="../tags/tag34.xml"/><Relationship Id="rId15" Type="http://schemas.openxmlformats.org/officeDocument/2006/relationships/tags" Target="../tags/tag33.xml"/><Relationship Id="rId14" Type="http://schemas.openxmlformats.org/officeDocument/2006/relationships/tags" Target="../tags/tag32.xml"/><Relationship Id="rId13" Type="http://schemas.openxmlformats.org/officeDocument/2006/relationships/tags" Target="../tags/tag31.xml"/><Relationship Id="rId12" Type="http://schemas.openxmlformats.org/officeDocument/2006/relationships/tags" Target="../tags/tag30.xml"/><Relationship Id="rId11" Type="http://schemas.openxmlformats.org/officeDocument/2006/relationships/tags" Target="../tags/tag29.xml"/><Relationship Id="rId10" Type="http://schemas.openxmlformats.org/officeDocument/2006/relationships/tags" Target="../tags/tag28.xml"/><Relationship Id="rId1" Type="http://schemas.openxmlformats.org/officeDocument/2006/relationships/tags" Target="../tags/tag19.xml"/></Relationships>
</file>

<file path=ppt/slides/_rels/slide31.xml.rels><?xml version="1.0" encoding="UTF-8" standalone="yes"?>
<Relationships xmlns="http://schemas.openxmlformats.org/package/2006/relationships"><Relationship Id="rId9" Type="http://schemas.openxmlformats.org/officeDocument/2006/relationships/tags" Target="../tags/tag57.xml"/><Relationship Id="rId8" Type="http://schemas.openxmlformats.org/officeDocument/2006/relationships/tags" Target="../tags/tag56.xml"/><Relationship Id="rId7" Type="http://schemas.openxmlformats.org/officeDocument/2006/relationships/tags" Target="../tags/tag55.xml"/><Relationship Id="rId6" Type="http://schemas.openxmlformats.org/officeDocument/2006/relationships/tags" Target="../tags/tag54.xml"/><Relationship Id="rId5" Type="http://schemas.openxmlformats.org/officeDocument/2006/relationships/tags" Target="../tags/tag53.xml"/><Relationship Id="rId4" Type="http://schemas.openxmlformats.org/officeDocument/2006/relationships/tags" Target="../tags/tag52.xml"/><Relationship Id="rId3" Type="http://schemas.openxmlformats.org/officeDocument/2006/relationships/tags" Target="../tags/tag51.xml"/><Relationship Id="rId2" Type="http://schemas.openxmlformats.org/officeDocument/2006/relationships/tags" Target="../tags/tag50.xml"/><Relationship Id="rId16" Type="http://schemas.openxmlformats.org/officeDocument/2006/relationships/slideLayout" Target="../slideLayouts/slideLayout7.xml"/><Relationship Id="rId15" Type="http://schemas.openxmlformats.org/officeDocument/2006/relationships/tags" Target="../tags/tag63.xml"/><Relationship Id="rId14" Type="http://schemas.openxmlformats.org/officeDocument/2006/relationships/tags" Target="../tags/tag62.xml"/><Relationship Id="rId13" Type="http://schemas.openxmlformats.org/officeDocument/2006/relationships/tags" Target="../tags/tag61.xml"/><Relationship Id="rId12" Type="http://schemas.openxmlformats.org/officeDocument/2006/relationships/tags" Target="../tags/tag60.xml"/><Relationship Id="rId11" Type="http://schemas.openxmlformats.org/officeDocument/2006/relationships/tags" Target="../tags/tag59.xml"/><Relationship Id="rId10" Type="http://schemas.openxmlformats.org/officeDocument/2006/relationships/tags" Target="../tags/tag58.xml"/><Relationship Id="rId1" Type="http://schemas.openxmlformats.org/officeDocument/2006/relationships/tags" Target="../tags/tag49.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png"/></Relationships>
</file>

<file path=ppt/slides/_rels/slide34.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4" Type="http://schemas.openxmlformats.org/officeDocument/2006/relationships/slideLayout" Target="../slideLayouts/slideLayout7.xml"/><Relationship Id="rId33" Type="http://schemas.openxmlformats.org/officeDocument/2006/relationships/tags" Target="../tags/tag96.xml"/><Relationship Id="rId32" Type="http://schemas.openxmlformats.org/officeDocument/2006/relationships/tags" Target="../tags/tag95.xml"/><Relationship Id="rId31" Type="http://schemas.openxmlformats.org/officeDocument/2006/relationships/tags" Target="../tags/tag94.xml"/><Relationship Id="rId30" Type="http://schemas.openxmlformats.org/officeDocument/2006/relationships/tags" Target="../tags/tag93.xml"/><Relationship Id="rId3" Type="http://schemas.openxmlformats.org/officeDocument/2006/relationships/tags" Target="../tags/tag66.xml"/><Relationship Id="rId29" Type="http://schemas.openxmlformats.org/officeDocument/2006/relationships/tags" Target="../tags/tag92.xml"/><Relationship Id="rId28" Type="http://schemas.openxmlformats.org/officeDocument/2006/relationships/tags" Target="../tags/tag91.xml"/><Relationship Id="rId27" Type="http://schemas.openxmlformats.org/officeDocument/2006/relationships/tags" Target="../tags/tag90.xml"/><Relationship Id="rId26" Type="http://schemas.openxmlformats.org/officeDocument/2006/relationships/tags" Target="../tags/tag89.xml"/><Relationship Id="rId25" Type="http://schemas.openxmlformats.org/officeDocument/2006/relationships/tags" Target="../tags/tag88.xml"/><Relationship Id="rId24" Type="http://schemas.openxmlformats.org/officeDocument/2006/relationships/tags" Target="../tags/tag87.xml"/><Relationship Id="rId23" Type="http://schemas.openxmlformats.org/officeDocument/2006/relationships/tags" Target="../tags/tag86.xml"/><Relationship Id="rId22" Type="http://schemas.openxmlformats.org/officeDocument/2006/relationships/tags" Target="../tags/tag85.xml"/><Relationship Id="rId21" Type="http://schemas.openxmlformats.org/officeDocument/2006/relationships/tags" Target="../tags/tag84.xml"/><Relationship Id="rId20" Type="http://schemas.openxmlformats.org/officeDocument/2006/relationships/tags" Target="../tags/tag83.xml"/><Relationship Id="rId2" Type="http://schemas.openxmlformats.org/officeDocument/2006/relationships/tags" Target="../tags/tag65.xml"/><Relationship Id="rId19" Type="http://schemas.openxmlformats.org/officeDocument/2006/relationships/tags" Target="../tags/tag82.xml"/><Relationship Id="rId18" Type="http://schemas.openxmlformats.org/officeDocument/2006/relationships/tags" Target="../tags/tag81.xml"/><Relationship Id="rId17" Type="http://schemas.openxmlformats.org/officeDocument/2006/relationships/tags" Target="../tags/tag80.xml"/><Relationship Id="rId16" Type="http://schemas.openxmlformats.org/officeDocument/2006/relationships/tags" Target="../tags/tag79.xml"/><Relationship Id="rId15" Type="http://schemas.openxmlformats.org/officeDocument/2006/relationships/tags" Target="../tags/tag78.xml"/><Relationship Id="rId14" Type="http://schemas.openxmlformats.org/officeDocument/2006/relationships/tags" Target="../tags/tag77.xml"/><Relationship Id="rId13" Type="http://schemas.openxmlformats.org/officeDocument/2006/relationships/tags" Target="../tags/tag76.xml"/><Relationship Id="rId12" Type="http://schemas.openxmlformats.org/officeDocument/2006/relationships/tags" Target="../tags/tag75.xml"/><Relationship Id="rId11" Type="http://schemas.openxmlformats.org/officeDocument/2006/relationships/tags" Target="../tags/tag74.xml"/><Relationship Id="rId10" Type="http://schemas.openxmlformats.org/officeDocument/2006/relationships/tags" Target="../tags/tag73.xml"/><Relationship Id="rId1" Type="http://schemas.openxmlformats.org/officeDocument/2006/relationships/tags" Target="../tags/tag64.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nvSpPr>
        <p:spPr>
          <a:xfrm>
            <a:off x="6500618" y="0"/>
            <a:ext cx="1500450" cy="5503389"/>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13" name="任意多边形: 形状 12"/>
          <p:cNvSpPr/>
          <p:nvPr/>
        </p:nvSpPr>
        <p:spPr>
          <a:xfrm>
            <a:off x="6778018"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49625"/>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dirty="0"/>
          </a:p>
        </p:txBody>
      </p:sp>
      <p:sp>
        <p:nvSpPr>
          <p:cNvPr id="14" name="任意多边形: 形状 13"/>
          <p:cNvSpPr/>
          <p:nvPr/>
        </p:nvSpPr>
        <p:spPr>
          <a:xfrm>
            <a:off x="6309360" y="2009140"/>
            <a:ext cx="1150620" cy="48863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15" name="任意多边形: 形状 14"/>
          <p:cNvSpPr/>
          <p:nvPr/>
        </p:nvSpPr>
        <p:spPr>
          <a:xfrm>
            <a:off x="7159828" y="1"/>
            <a:ext cx="5032172" cy="6895522"/>
          </a:xfrm>
          <a:custGeom>
            <a:avLst/>
            <a:gdLst>
              <a:gd name="connsiteX0" fmla="*/ 1386917 w 5442507"/>
              <a:gd name="connsiteY0" fmla="*/ 0 h 6860019"/>
              <a:gd name="connsiteX1" fmla="*/ 5442507 w 5442507"/>
              <a:gd name="connsiteY1" fmla="*/ 0 h 6860019"/>
              <a:gd name="connsiteX2" fmla="*/ 5442507 w 5442507"/>
              <a:gd name="connsiteY2" fmla="*/ 6860019 h 6860019"/>
              <a:gd name="connsiteX3" fmla="*/ 1386917 w 5442507"/>
              <a:gd name="connsiteY3" fmla="*/ 6860019 h 6860019"/>
              <a:gd name="connsiteX4" fmla="*/ 0 w 5442507"/>
              <a:gd name="connsiteY4" fmla="*/ 3430010 h 6860019"/>
              <a:gd name="connsiteX5" fmla="*/ 1386917 w 5442507"/>
              <a:gd name="connsiteY5" fmla="*/ 0 h 686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2507" h="6860019">
                <a:moveTo>
                  <a:pt x="1386917" y="0"/>
                </a:moveTo>
                <a:lnTo>
                  <a:pt x="5442507" y="0"/>
                </a:lnTo>
                <a:lnTo>
                  <a:pt x="5442507" y="6860019"/>
                </a:lnTo>
                <a:lnTo>
                  <a:pt x="1386917" y="6860019"/>
                </a:lnTo>
                <a:cubicBezTo>
                  <a:pt x="529415" y="5980147"/>
                  <a:pt x="0" y="4764730"/>
                  <a:pt x="0" y="3430010"/>
                </a:cubicBezTo>
                <a:cubicBezTo>
                  <a:pt x="0" y="2095288"/>
                  <a:pt x="529415" y="872416"/>
                  <a:pt x="1386917" y="0"/>
                </a:cubicBezTo>
                <a:close/>
              </a:path>
            </a:pathLst>
          </a:custGeom>
          <a:blipFill>
            <a:blip r:embed="rId1"/>
            <a:stretch>
              <a:fillRect l="-867" r="-88201"/>
            </a:stretch>
          </a:blipFill>
          <a:ln w="73689" cap="flat">
            <a:noFill/>
            <a:prstDash val="solid"/>
            <a:miter/>
          </a:ln>
        </p:spPr>
        <p:txBody>
          <a:bodyPr rtlCol="0" anchor="ctr"/>
          <a:lstStyle/>
          <a:p>
            <a:endParaRPr lang="zh-CN" altLang="en-US"/>
          </a:p>
        </p:txBody>
      </p:sp>
      <p:sp>
        <p:nvSpPr>
          <p:cNvPr id="16" name="标题 3"/>
          <p:cNvSpPr txBox="1"/>
          <p:nvPr/>
        </p:nvSpPr>
        <p:spPr>
          <a:xfrm>
            <a:off x="191770" y="2009140"/>
            <a:ext cx="5896610" cy="17284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defRPr sz="2400">
                <a:solidFill>
                  <a:srgbClr val="D87830"/>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5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rPr>
              <a:t>大学生创新创业经典案例与分析</a:t>
            </a:r>
            <a:endParaRPr lang="zh-CN" altLang="en-US" sz="5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endParaRPr>
          </a:p>
        </p:txBody>
      </p:sp>
      <p:sp>
        <p:nvSpPr>
          <p:cNvPr id="19" name="矩形 18"/>
          <p:cNvSpPr/>
          <p:nvPr/>
        </p:nvSpPr>
        <p:spPr>
          <a:xfrm>
            <a:off x="1643380" y="4183724"/>
            <a:ext cx="3021775" cy="860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latin typeface="微软雅黑" panose="020B0503020204020204" pitchFamily="34" charset="-122"/>
                <a:ea typeface="微软雅黑" panose="020B0503020204020204" pitchFamily="34" charset="-122"/>
              </a:rPr>
              <a:t>北京出版社</a:t>
            </a:r>
            <a:endParaRPr lang="zh-CN" altLang="en-US" sz="2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latin typeface="微软雅黑" panose="020B0503020204020204" pitchFamily="34" charset="-122"/>
              <a:ea typeface="微软雅黑" panose="020B0503020204020204" pitchFamily="34" charset="-122"/>
            </a:endParaRPr>
          </a:p>
        </p:txBody>
      </p:sp>
      <p:sp>
        <p:nvSpPr>
          <p:cNvPr id="9" name="任意多边形: 形状 8"/>
          <p:cNvSpPr/>
          <p:nvPr/>
        </p:nvSpPr>
        <p:spPr>
          <a:xfrm flipH="1" flipV="1">
            <a:off x="-1" y="4610911"/>
            <a:ext cx="519403" cy="2247089"/>
          </a:xfrm>
          <a:custGeom>
            <a:avLst/>
            <a:gdLst>
              <a:gd name="connsiteX0" fmla="*/ 583227 w 1146628"/>
              <a:gd name="connsiteY0" fmla="*/ 0 h 3735957"/>
              <a:gd name="connsiteX1" fmla="*/ 375789 w 1146628"/>
              <a:gd name="connsiteY1" fmla="*/ 0 h 3735957"/>
              <a:gd name="connsiteX2" fmla="*/ 269208 w 1146628"/>
              <a:gd name="connsiteY2" fmla="*/ 207150 h 3735957"/>
              <a:gd name="connsiteX3" fmla="*/ 0 w 1146628"/>
              <a:gd name="connsiteY3" fmla="*/ 1439061 h 3735957"/>
              <a:gd name="connsiteX4" fmla="*/ 254148 w 1146628"/>
              <a:gd name="connsiteY4" fmla="*/ 2627819 h 3735957"/>
              <a:gd name="connsiteX5" fmla="*/ 81983 w 1146628"/>
              <a:gd name="connsiteY5" fmla="*/ 1644019 h 3735957"/>
              <a:gd name="connsiteX6" fmla="*/ 571385 w 1146628"/>
              <a:gd name="connsiteY6" fmla="*/ 16139 h 3735957"/>
              <a:gd name="connsiteX7" fmla="*/ 1146628 w 1146628"/>
              <a:gd name="connsiteY7" fmla="*/ 0 h 3735957"/>
              <a:gd name="connsiteX8" fmla="*/ 860876 w 1146628"/>
              <a:gd name="connsiteY8" fmla="*/ 0 h 3735957"/>
              <a:gd name="connsiteX9" fmla="*/ 823196 w 1146628"/>
              <a:gd name="connsiteY9" fmla="*/ 50920 h 3735957"/>
              <a:gd name="connsiteX10" fmla="*/ 322613 w 1146628"/>
              <a:gd name="connsiteY10" fmla="*/ 1695570 h 3735957"/>
              <a:gd name="connsiteX11" fmla="*/ 966397 w 1146628"/>
              <a:gd name="connsiteY11" fmla="*/ 3532464 h 3735957"/>
              <a:gd name="connsiteX12" fmla="*/ 1146628 w 1146628"/>
              <a:gd name="connsiteY12" fmla="*/ 3735957 h 373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6628" h="3735957">
                <a:moveTo>
                  <a:pt x="583227" y="0"/>
                </a:moveTo>
                <a:lnTo>
                  <a:pt x="375789" y="0"/>
                </a:lnTo>
                <a:lnTo>
                  <a:pt x="269208" y="207150"/>
                </a:lnTo>
                <a:cubicBezTo>
                  <a:pt x="96074" y="581760"/>
                  <a:pt x="0" y="998401"/>
                  <a:pt x="0" y="1439061"/>
                </a:cubicBezTo>
                <a:cubicBezTo>
                  <a:pt x="0" y="1861276"/>
                  <a:pt x="90182" y="2262994"/>
                  <a:pt x="254148" y="2627819"/>
                </a:cubicBezTo>
                <a:cubicBezTo>
                  <a:pt x="143471" y="2320382"/>
                  <a:pt x="81983" y="1988349"/>
                  <a:pt x="81983" y="1644019"/>
                </a:cubicBezTo>
                <a:cubicBezTo>
                  <a:pt x="81983" y="1041442"/>
                  <a:pt x="261834" y="482675"/>
                  <a:pt x="571385" y="16139"/>
                </a:cubicBezTo>
                <a:close/>
                <a:moveTo>
                  <a:pt x="1146628" y="0"/>
                </a:moveTo>
                <a:lnTo>
                  <a:pt x="860876" y="0"/>
                </a:lnTo>
                <a:lnTo>
                  <a:pt x="823196" y="50920"/>
                </a:lnTo>
                <a:cubicBezTo>
                  <a:pt x="507409" y="517584"/>
                  <a:pt x="322613" y="1087056"/>
                  <a:pt x="322613" y="1695570"/>
                </a:cubicBezTo>
                <a:cubicBezTo>
                  <a:pt x="322613" y="2391014"/>
                  <a:pt x="563979" y="3032067"/>
                  <a:pt x="966397" y="3532464"/>
                </a:cubicBezTo>
                <a:lnTo>
                  <a:pt x="1146628" y="3735957"/>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1+#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1000"/>
                                        <p:tgtEl>
                                          <p:spTgt spid="1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1000"/>
                                        <p:tgtEl>
                                          <p:spTgt spid="1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1000"/>
                                        <p:tgtEl>
                                          <p:spTgt spid="14"/>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1000"/>
                                        <p:tgtEl>
                                          <p:spTgt spid="9"/>
                                        </p:tgtEl>
                                      </p:cBhvr>
                                    </p:animEffect>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6"/>
                                        </p:tgtEl>
                                        <p:attrNameLst>
                                          <p:attrName>ppt_y</p:attrName>
                                        </p:attrNameLst>
                                      </p:cBhvr>
                                      <p:tavLst>
                                        <p:tav tm="0">
                                          <p:val>
                                            <p:strVal val="#ppt_y"/>
                                          </p:val>
                                        </p:tav>
                                        <p:tav tm="100000">
                                          <p:val>
                                            <p:strVal val="#ppt_y"/>
                                          </p:val>
                                        </p:tav>
                                      </p:tavLst>
                                    </p:anim>
                                    <p:anim calcmode="lin" valueType="num">
                                      <p:cBhvr>
                                        <p:cTn id="2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6"/>
                                        </p:tgtEl>
                                      </p:cBhvr>
                                    </p:animEffect>
                                  </p:childTnLst>
                                </p:cTn>
                              </p:par>
                              <p:par>
                                <p:cTn id="28" presetID="41" presetClass="entr" presetSubtype="0" fill="hold" grpId="0" nodeType="withEffect">
                                  <p:stCondLst>
                                    <p:cond delay="0"/>
                                  </p:stCondLst>
                                  <p:iterate type="lt">
                                    <p:tmPct val="10000"/>
                                  </p:iterate>
                                  <p:childTnLst>
                                    <p:set>
                                      <p:cBhvr>
                                        <p:cTn id="29" dur="1" fill="hold">
                                          <p:stCondLst>
                                            <p:cond delay="0"/>
                                          </p:stCondLst>
                                        </p:cTn>
                                        <p:tgtEl>
                                          <p:spTgt spid="19"/>
                                        </p:tgtEl>
                                        <p:attrNameLst>
                                          <p:attrName>style.visibility</p:attrName>
                                        </p:attrNameLst>
                                      </p:cBhvr>
                                      <p:to>
                                        <p:strVal val="visible"/>
                                      </p:to>
                                    </p:set>
                                    <p:anim calcmode="lin" valueType="num">
                                      <p:cBhvr>
                                        <p:cTn id="30" dur="10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1" dur="1000" fill="hold"/>
                                        <p:tgtEl>
                                          <p:spTgt spid="19"/>
                                        </p:tgtEl>
                                        <p:attrNameLst>
                                          <p:attrName>ppt_y</p:attrName>
                                        </p:attrNameLst>
                                      </p:cBhvr>
                                      <p:tavLst>
                                        <p:tav tm="0">
                                          <p:val>
                                            <p:strVal val="#ppt_y"/>
                                          </p:val>
                                        </p:tav>
                                        <p:tav tm="100000">
                                          <p:val>
                                            <p:strVal val="#ppt_y"/>
                                          </p:val>
                                        </p:tav>
                                      </p:tavLst>
                                    </p:anim>
                                    <p:anim calcmode="lin" valueType="num">
                                      <p:cBhvr>
                                        <p:cTn id="32" dur="10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33" dur="10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34" dur="10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bldLvl="0" animBg="1"/>
      <p:bldP spid="15" grpId="0" animBg="1"/>
      <p:bldP spid="16" grpId="0"/>
      <p:bldP spid="19" grpId="0"/>
      <p:bldP spid="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75005"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荆棘丛中劈开一条自己的路——张胜超</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19735" y="700405"/>
            <a:ext cx="11139170" cy="5908040"/>
          </a:xfrm>
          <a:prstGeom prst="rect">
            <a:avLst/>
          </a:prstGeom>
          <a:noFill/>
        </p:spPr>
        <p:txBody>
          <a:bodyPr wrap="square" rtlCol="0">
            <a:spAutoFit/>
          </a:bodyPr>
          <a:p>
            <a:pPr indent="0" fontAlgn="auto">
              <a:lnSpc>
                <a:spcPct val="150000"/>
              </a:lnSpc>
            </a:pPr>
            <a:r>
              <a:rPr lang="zh-CN" altLang="en-US"/>
              <a:t>务手册》等，每年拨付专项资金，用于扶持大学生自主创业。</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浓厚的创业文化感染了张胜超。他积极参与了学校开设的创业教育必修课，并踊跃参加创业沙龙、创业论坛、创业知识竞赛、模拟创业大赛、SYB 培训。校党委书记肖忠优说：“高职院校应该培养高质量的技能人才，‘学校搭台，学生唱戏’，培养出一批批有作为的实干人才。”校长武来成认为高职院校一定要“特色立校”，全面提高学生的动手能力，让学生创立属于自己的企业，实现产学研一体化。该校领导对学生的技能培养及让学生创立属于自己的企业和就业前景格外关注，肯花钱投入到大学生创业教育中。</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张胜超在大二时，正值学校举行“创办你的企业”培训有创业项目竞标，胜出者可以在大学生创业园申请创业项目，获得学校提供的大学生自主创业的资金支持。他立刻和几个要好的同学商量。几经商讨后，大家认为可以试一试。于是张胜超就带领同学做了一个经营方案交上去了，准备等着入园的好消息。</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事与愿违，第一次申请失败了。张胜超和伙伴们并不气馁，认真查缺补漏之后，将策划书做了更加详细的修改和完善，并请教分院党总支副书记吴学军，吴学军将他们的公司命名为“大地测绘有限公司”。经过一番策划后，张胜超决定再次申请加入大学生创业园。本以为这次策划天衣无缝，但在首期入园的大学生创业 12 家企业名单中，他还是没看见自己企业的名字。创业设计方案、公司简介、服务描述、市场分析、战略与营销策划、财务预算、组织管理、存在风险及解决办法等方方面面都进行了翔实的陈述，销策划、财务</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75005"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荆棘丛中劈开一条自己的路——张胜超</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43230" y="812800"/>
            <a:ext cx="11139170" cy="5846445"/>
          </a:xfrm>
          <a:prstGeom prst="rect">
            <a:avLst/>
          </a:prstGeom>
          <a:noFill/>
        </p:spPr>
        <p:txBody>
          <a:bodyPr wrap="square" rtlCol="0">
            <a:spAutoFit/>
          </a:bodyPr>
          <a:p>
            <a:pPr indent="0" fontAlgn="auto">
              <a:lnSpc>
                <a:spcPct val="130000"/>
              </a:lnSpc>
            </a:pPr>
            <a:r>
              <a:rPr lang="zh-CN" altLang="en-US">
                <a:sym typeface="+mn-ea"/>
              </a:rPr>
              <a:t>预算、组织管理、存在风险及解决办法等方方面面都进行了翔实的陈述，包括地形测量、地质测量、GPS 测量、控制测量、市政工程测量等</a:t>
            </a:r>
            <a:r>
              <a:rPr lang="zh-CN" altLang="en-US"/>
              <a:t>也都讲得头头是道。为什么又被刷下来了呢？最后，张胜超找到了原因所在——公司运作资金预算不合理。正是在大学生创业园的积累，为他后来的创业增加了筹码。</a:t>
            </a:r>
            <a:endParaRPr lang="zh-CN" altLang="en-US"/>
          </a:p>
          <a:p>
            <a:pPr indent="457200" fontAlgn="auto">
              <a:lnSpc>
                <a:spcPct val="130000"/>
              </a:lnSpc>
              <a:extLst>
                <a:ext uri="{35155182-B16C-46BC-9424-99874614C6A1}">
                  <wpsdc:indentchars xmlns:wpsdc="http://www.wps.cn/officeDocument/2017/drawingmlCustomData" val="200" checksum="59296752"/>
                </a:ext>
              </a:extLst>
            </a:pPr>
            <a:r>
              <a:rPr lang="zh-CN" altLang="en-US">
                <a:solidFill>
                  <a:srgbClr val="0070C0"/>
                </a:solidFill>
              </a:rPr>
              <a:t>建一支精诚团结的团队</a:t>
            </a:r>
            <a:endParaRPr lang="zh-CN" altLang="en-US">
              <a:solidFill>
                <a:srgbClr val="0070C0"/>
              </a:solidFill>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t>他们得到了客户的高度赞赏：“你们的团队很有诚信，年轻人做事很踏实。”“没有精干的团队，就不可能有公司，一个人的力量永远是单薄的。”张胜超认为自己和黄斌、屠旺、沙勇还有胡伟五人的“黄金搭档”是公司成功的根本所在。他们都来自农村家庭，养成了不怕吃苦的习惯。</a:t>
            </a:r>
            <a:endParaRPr lang="zh-CN" altLang="en-US"/>
          </a:p>
          <a:p>
            <a:pPr indent="457200" fontAlgn="auto">
              <a:lnSpc>
                <a:spcPct val="130000"/>
              </a:lnSpc>
              <a:extLst>
                <a:ext uri="{35155182-B16C-46BC-9424-99874614C6A1}">
                  <wpsdc:indentchars xmlns:wpsdc="http://www.wps.cn/officeDocument/2017/drawingmlCustomData" val="200" checksum="59296752"/>
                </a:ext>
              </a:extLst>
            </a:pPr>
            <a:r>
              <a:rPr lang="zh-CN" altLang="en-US"/>
              <a:t>驱车从赣州市到鹤仔这个小镇子需要耗时近 3 个小时。这是一个偏僻而人烟稀少的山镇。他们已经在那里施工了好几天，测的是山和田，住的是民房旅馆。为了省钱，他们和旅店老板砍价砍了半天，最终从 60 元一晚砍到了 30 元，因为这次他们要连续在这个小镇施工 10 多天。</a:t>
            </a:r>
            <a:endParaRPr lang="zh-CN" altLang="en-US"/>
          </a:p>
          <a:p>
            <a:pPr indent="457200" fontAlgn="auto">
              <a:lnSpc>
                <a:spcPct val="130000"/>
              </a:lnSpc>
              <a:extLst>
                <a:ext uri="{35155182-B16C-46BC-9424-99874614C6A1}">
                  <wpsdc:indentchars xmlns:wpsdc="http://www.wps.cn/officeDocument/2017/drawingmlCustomData" val="200" checksum="59296752"/>
                </a:ext>
              </a:extLst>
            </a:pPr>
            <a:r>
              <a:rPr lang="zh-CN" altLang="en-US"/>
              <a:t>他们扛着测绘设备，有时一天要在山里走几十公里，上坡下坡，非常辛苦。家乡远在新疆奎屯的沙勇说：“给别人打工不如给自己打工，虽然远在南方，但有团队就什么都不怕。”2012 年春节他没回家过年。屠旺来自宁夏的一个农村家庭，虽然家里叫他回家乡工作，但是他依旧选择天博团队，在他的意识里测绘也是一碗“青春饭”，能跑多少年就跑多少年，这也练就了他一身本领，风吹日晒，烙在他身上的是黝黑的皮肤。家住江西泰和的胡伟，是一个爱笑的人，做事十分细心。他对测绘工作也有自己的一番见解：“工程测绘虽然辛苦，但却是提升自身能力的最佳方式，我们都相信团队的力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1035" y="12636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荆棘丛中劈开一条自己的路——张胜超</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363220" y="705485"/>
            <a:ext cx="11139170" cy="5900420"/>
          </a:xfrm>
          <a:prstGeom prst="rect">
            <a:avLst/>
          </a:prstGeom>
          <a:noFill/>
        </p:spPr>
        <p:txBody>
          <a:bodyPr wrap="square" rtlCol="0">
            <a:spAutoFit/>
          </a:bodyPr>
          <a:p>
            <a:pPr indent="0" fontAlgn="auto">
              <a:lnSpc>
                <a:spcPct val="140000"/>
              </a:lnSpc>
            </a:pPr>
            <a:r>
              <a:rPr lang="zh-CN" altLang="en-US"/>
              <a:t>家住江西泰和的胡伟，是一个爱笑的人，做事十分细心。他对测绘工作也有自己的一番见解：“工程测绘虽然辛苦，但却是提升自身能力的最佳方式，我们都相信团队的力量。”</a:t>
            </a:r>
            <a:endParaRPr lang="zh-CN" altLang="en-US"/>
          </a:p>
          <a:p>
            <a:pPr indent="0" fontAlgn="auto">
              <a:lnSpc>
                <a:spcPct val="140000"/>
              </a:lnSpc>
            </a:pPr>
            <a:r>
              <a:rPr lang="en-US" altLang="zh-CN"/>
              <a:t>    自从团队组建以来，他们先后测绘了赣州、萍乡、九江、龙海等地。他们接的第一个单子是江西会昌的一个路面断层，虽然设计师早已设计好，但是他们担心没有做好，便重新勘测现场，再次按照数据计算出结果。完工时，他们得到了客户的高度赞赏：“你们的团队很有诚信，年轻人做事很踏实。”“诚信是我们团队的生命，只有尽心尽力做好才能打响品牌。不诚信只会砸了自己饭碗。”张胜超这样评价自己的团队。在接到一张单子后他们一般都是走“五部曲”：勘查现场；和客户方拟订合同；安排施工人员并放好线；进入施工阶段；竣工数据提交。他们用心走好每一步，一旦哪一步出错就第一时间返工，直到客户满意为止。有时候，因为一个数据漏洞，张胜超先后回工地好几遍，或徒步或骑摩托车，风尘仆仆，格外辛苦。记得一次在会国接一个工程，他们扛着设备走了 7 公里的山路。山里有的地方没有路，灌木丛中荆棘满布，他们 5 个人分好工，最前面一个人做开路先锋，用柴刀砍开一条路，一边砍一边钻，一路披荆斩棘，裤子都被刮破了。他们在几乎没了大半个身子的杂草丛中一步一步往前挪，走了好几个小时才到达测绘点。隆冬时节，山里寒气逼人，他们骑摩托车，不久就全身湿透了。每次早出晚归，全身都浸泡在汗水中。饿了就由一个人骑着摩托回镇里买快餐，午饭就在施工现场吃。正是凭着这股干劲，张胜超率领团队掘得了第一桶金，得到了客户们的一致赞同，吸引了更多客户。</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75005"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荆棘丛中劈开一条自己的路——张胜超</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19735" y="700405"/>
            <a:ext cx="11139170" cy="5492750"/>
          </a:xfrm>
          <a:prstGeom prst="rect">
            <a:avLst/>
          </a:prstGeom>
          <a:noFill/>
        </p:spPr>
        <p:txBody>
          <a:bodyPr wrap="square" rtlCol="0">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solidFill>
                  <a:srgbClr val="0070C0"/>
                </a:solidFill>
              </a:rPr>
              <a:t>不会把创收当作第一目标</a:t>
            </a:r>
            <a:endParaRPr lang="zh-CN" altLang="en-US">
              <a:solidFill>
                <a:srgbClr val="0070C0"/>
              </a:solidFill>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t>“这只是万里长征第一步，未来的目标还很远，我们一定会坚持下去。”</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自天博公司对外正式营业以来，张胜超共接收了 3 张比较大的工程单子和多张小单子。他回忆说，在江西会昌测过一条 20 公里的道路，挣了 5 万多元。在萍乡市莲花县大版乡做城镇规划，赚了 1 万多元。他们做工程的资金收取都采取分段式，大工程客户方先支付 30%，完成一半再付 30%，完工验收后再付清余下的 40%，而对于小工程则签合同后支付 30%，竣工验收后再一次性付清剩下的 70%。这种支付方式体现了他们对客户的信任。</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2011 年 12 月，张胜超得到了品牌仪器拓普康、三鼎在赣州的销售代理权，而且是当地唯一的代理权。原来，他认识南昌瑞德有限公司郑经理，说自己有意销售一些测量仪器，当时就得到了郑经理的支持。在郑总的撮合下，经过一番协商之后签订了销售合同，成为赣州市测量公司唯一销售拓普康、三鼎的代理商。“‘90 后’学生出来创业勇气可嘉，我们支持。”郑经理如是说。</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功夫不负苦心人。如今，在赣州市宋城路龙岭上组8号，正式挂上了“赣州市天博测绘有限公司”的招牌，店里摆放着自己独家代理的全站仪等三鼎牌测绘仪器，同时在淘宝上开设交易平台。</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75005"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荆棘丛中劈开一条自己的路——张胜超</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19735" y="890270"/>
            <a:ext cx="6329680" cy="5077460"/>
          </a:xfrm>
          <a:prstGeom prst="rect">
            <a:avLst/>
          </a:prstGeom>
          <a:noFill/>
        </p:spPr>
        <p:txBody>
          <a:bodyPr wrap="square" rtlCol="0">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张胜超团队已经取得了营业执照，现在正在申请注册公司。申请注册公司需要 25 万元。第一桶金的投入加上天博团队每个人东拼西凑，他们基本将资金落实。江西环境工程职业学院的老师还帮他申请了大学生创业资格证书，让他享受国家扶持大学生创业的相关政策，减轻部分压力。</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眼下虽然接下了这项 3 个月 6 万元纯利润的业务，但张胜超认为，这只是万里长征的第一步。“未来的目标还很远，我们一定会坚持下去。”张胜超认为，“大学生创业优势明显，有扎实的理论基础知识和专业技能，只要用诚信服务的态度去对待每个客户，创业并不难。”公司成立近几年不会把创收当作第一目标，而是争取在近几年打出影响力，扩大市场份额。</a:t>
            </a:r>
            <a:endParaRPr lang="zh-CN" altLang="en-US"/>
          </a:p>
        </p:txBody>
      </p:sp>
      <p:pic>
        <p:nvPicPr>
          <p:cNvPr id="102" name="图片 101"/>
          <p:cNvPicPr/>
          <p:nvPr/>
        </p:nvPicPr>
        <p:blipFill>
          <a:blip r:embed="rId1"/>
          <a:stretch>
            <a:fillRect/>
          </a:stretch>
        </p:blipFill>
        <p:spPr>
          <a:xfrm>
            <a:off x="6749415" y="1434465"/>
            <a:ext cx="4946650" cy="35610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026920" y="3256915"/>
            <a:ext cx="2676525" cy="1568450"/>
          </a:xfrm>
          <a:prstGeom prst="rect">
            <a:avLst/>
          </a:prstGeom>
          <a:noFill/>
          <a:ln w="76200">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2"/>
                </a:solidFill>
                <a:latin typeface="微软雅黑" panose="020B0503020204020204" pitchFamily="34" charset="-122"/>
                <a:ea typeface="微软雅黑" panose="020B0503020204020204" pitchFamily="34" charset="-122"/>
                <a:cs typeface="Calibri" panose="020F0502020204030204"/>
              </a:rPr>
              <a:t>案例分析 </a:t>
            </a:r>
            <a:endParaRPr kumimoji="0" lang="zh-CN" altLang="en-US" sz="4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29"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1. 张胜超创业创新轨迹（图 11-1）</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764540" y="812800"/>
            <a:ext cx="6424295" cy="5652135"/>
          </a:xfrm>
          <a:prstGeom prst="rect">
            <a:avLst/>
          </a:prstGeom>
        </p:spPr>
      </p:pic>
      <p:pic>
        <p:nvPicPr>
          <p:cNvPr id="103" name="图片 102"/>
          <p:cNvPicPr/>
          <p:nvPr/>
        </p:nvPicPr>
        <p:blipFill>
          <a:blip r:embed="rId2"/>
          <a:stretch>
            <a:fillRect/>
          </a:stretch>
        </p:blipFill>
        <p:spPr>
          <a:xfrm>
            <a:off x="7398385" y="1178560"/>
            <a:ext cx="4297045" cy="47561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2. 案例评析</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52755" y="890270"/>
            <a:ext cx="6304915" cy="5077460"/>
          </a:xfrm>
          <a:prstGeom prst="rect">
            <a:avLst/>
          </a:prstGeom>
          <a:noFill/>
        </p:spPr>
        <p:txBody>
          <a:bodyPr wrap="square" rtlCol="0">
            <a:spAutoFit/>
          </a:bodyPr>
          <a:p>
            <a:pPr fontAlgn="auto">
              <a:lnSpc>
                <a:spcPct val="150000"/>
              </a:lnSpc>
            </a:pPr>
            <a:r>
              <a:rPr lang="zh-CN" altLang="en-US"/>
              <a:t>张胜超在校自主创业的成功，只是创新创业教育的一个缩影。学校通过把创业教育纳入必修课，投资建设大学生创业园，组建特色创业导师队伍等举措，全力帮助在校大学生创业，使他们勇敢做老板，这就是创新创业教育的意义。</a:t>
            </a:r>
            <a:endParaRPr lang="zh-CN" altLang="en-US"/>
          </a:p>
          <a:p>
            <a:pPr fontAlgn="auto">
              <a:lnSpc>
                <a:spcPct val="150000"/>
              </a:lnSpc>
            </a:pPr>
            <a:r>
              <a:rPr lang="zh-CN" altLang="en-US"/>
              <a:t>社会主义市场经济是以市场为导向的，创办企业必须适应市场需求，否则在竞争白热化的市场中就难有立足之地。张胜超在进入学校以后，首先学习了大量的测绘知识，还尝试着和亲朋好友一同承包测绘项目。这些都为他后来的创业打下坚实的基础。因为他在学习、尝试的同时，也是在对测绘市场的产品进行市场调查分析，了解什么样的测绘工作是适应市场需求的，什么样的测绘服务是具有竞争力的、可持续发展的。这些“调查”在建立企业之前是十分有必要的。</a:t>
            </a:r>
            <a:endParaRPr lang="zh-CN" altLang="en-US"/>
          </a:p>
        </p:txBody>
      </p:sp>
      <p:pic>
        <p:nvPicPr>
          <p:cNvPr id="104" name="图片 103"/>
          <p:cNvPicPr/>
          <p:nvPr/>
        </p:nvPicPr>
        <p:blipFill>
          <a:blip r:embed="rId1"/>
          <a:stretch>
            <a:fillRect/>
          </a:stretch>
        </p:blipFill>
        <p:spPr>
          <a:xfrm>
            <a:off x="6882765" y="1448435"/>
            <a:ext cx="4925060" cy="396049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2. 案例评析</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52755" y="890270"/>
            <a:ext cx="6020435" cy="5077460"/>
          </a:xfrm>
          <a:prstGeom prst="rect">
            <a:avLst/>
          </a:prstGeom>
          <a:noFill/>
        </p:spPr>
        <p:txBody>
          <a:bodyPr wrap="square" rtlCol="0">
            <a:spAutoFit/>
          </a:bodyPr>
          <a:p>
            <a:pPr fontAlgn="auto">
              <a:lnSpc>
                <a:spcPct val="150000"/>
              </a:lnSpc>
            </a:pPr>
            <a:r>
              <a:rPr lang="zh-CN" altLang="en-US"/>
              <a:t>社会生产的诸要素中，生产力是最关键的因素，而人是生产力中最活跃的因素。因此，建立企业，关键在于广纳人才。企业人才中不仅要有勤劳肯干、兢兢业业、任劳任怨的企业生产人员，还要有懂技术、善经营、高素质的企业管理人员，这类人才是企业成功与否的关键。在市场经济的形势下，企业竞争就是人才的竞争。广纳企业人才，要从高校选聘，从社会市场招聘，从企业内部提拔，从国内外引进。要根据人才的能力和专长推断分析其适合何种职位，做到因岗配人、人职相匹、人尽其才。同时，要用经济手段、行政手段、感情手段、环境手段留住高级人才，充分发挥他们的聪明才智和主观能动性，使他们能积极为企业服务，为企业创造最大的经济效益。</a:t>
            </a:r>
            <a:endParaRPr lang="zh-CN" altLang="en-US"/>
          </a:p>
        </p:txBody>
      </p:sp>
      <p:pic>
        <p:nvPicPr>
          <p:cNvPr id="105" name="图片 104"/>
          <p:cNvPicPr/>
          <p:nvPr/>
        </p:nvPicPr>
        <p:blipFill>
          <a:blip r:embed="rId1"/>
          <a:stretch>
            <a:fillRect/>
          </a:stretch>
        </p:blipFill>
        <p:spPr>
          <a:xfrm>
            <a:off x="6473190" y="1298575"/>
            <a:ext cx="5419090" cy="396176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071107" y="3381984"/>
            <a:ext cx="2621280" cy="82994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2"/>
                </a:solidFill>
                <a:latin typeface="微软雅黑" panose="020B0503020204020204" pitchFamily="34" charset="-122"/>
                <a:ea typeface="微软雅黑" panose="020B0503020204020204" pitchFamily="34" charset="-122"/>
                <a:cs typeface="Calibri" panose="020F0502020204030204"/>
              </a:rPr>
              <a:t>前车之鉴</a:t>
            </a:r>
            <a:endParaRPr kumimoji="0" lang="zh-CN" altLang="en-US" sz="4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2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形状 18"/>
          <p:cNvSpPr/>
          <p:nvPr/>
        </p:nvSpPr>
        <p:spPr>
          <a:xfrm>
            <a:off x="646278" y="350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solidFill>
            <a:srgbClr val="FF3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p:cNvSpPr/>
          <p:nvPr/>
        </p:nvSpPr>
        <p:spPr>
          <a:xfrm>
            <a:off x="304042" y="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p:nvSpPr>
        <p:spPr>
          <a:xfrm>
            <a:off x="0" y="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blipFill dpi="0" rotWithShape="1">
            <a:blip r:embed="rId1">
              <a:extLst>
                <a:ext uri="{BEBA8EAE-BF5A-486C-A8C5-ECC9F3942E4B}">
                  <a14:imgProps xmlns:a14="http://schemas.microsoft.com/office/drawing/2010/main">
                    <a14:imgLayer r:embed="rId2">
                      <a14:imgEffect>
                        <a14:brightnessContrast bright="6000"/>
                      </a14:imgEffect>
                    </a14:imgLayer>
                  </a14:imgProps>
                </a:ext>
              </a:extLst>
            </a:blip>
            <a:srcRect/>
            <a:stretch>
              <a:fillRect l="-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278120" y="2304415"/>
            <a:ext cx="6431280" cy="768350"/>
          </a:xfrm>
          <a:prstGeom prst="rect">
            <a:avLst/>
          </a:prstGeom>
          <a:noFill/>
        </p:spPr>
        <p:txBody>
          <a:bodyPr wrap="square" rtlCol="0">
            <a:spAutoFit/>
          </a:bodyPr>
          <a:p>
            <a:r>
              <a:rPr lang="zh-CN" altLang="en-US" sz="4400" b="1">
                <a:latin typeface="微软雅黑" panose="020B0503020204020204" pitchFamily="34" charset="-122"/>
                <a:ea typeface="微软雅黑" panose="020B0503020204020204" pitchFamily="34" charset="-122"/>
              </a:rPr>
              <a:t>第十一章　创办新企业</a:t>
            </a:r>
            <a:endParaRPr lang="zh-CN" altLang="en-US" sz="4400" b="1">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25170" y="909955"/>
            <a:ext cx="10741660" cy="5077460"/>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t>大多数人创业想法的萌生，是在年轻之时赶上了移动互联的风口，按捺不住内心躁动的因子决定放手一搏。而创业的初心则有现实与理想两种版本，现实版是为了公司上市，从而实现财务自由；理想版则是为了成就自我，影响他人。</a:t>
            </a:r>
            <a:endParaRPr lang="zh-CN" altLang="en-US"/>
          </a:p>
          <a:p>
            <a:pPr indent="457200" algn="just" fontAlgn="auto">
              <a:lnSpc>
                <a:spcPct val="150000"/>
              </a:lnSpc>
              <a:extLst>
                <a:ext uri="{35155182-B16C-46BC-9424-99874614C6A1}">
                  <wpsdc:indentchars xmlns:wpsdc="http://www.wps.cn/officeDocument/2017/drawingmlCustomData" val="200" checksum="59296752"/>
                </a:ext>
              </a:extLst>
            </a:pPr>
            <a:r>
              <a:rPr lang="zh-CN" altLang="en-US"/>
              <a:t>有着 6 年创业经验的金志雄显然是前者。6 年时间里，他先后担任了两家游戏公司的创始人，回想当初放弃大厂稳定的工作收入，一头扎进创业浪潮的原因时，金志雄给出的答案毫不遮掩：“当时年轻，创业就是冲着上市去的。创业除了理想和情怀，财务自由和经济收入也不可忽视。如果纯粹为了理想和情怀，为什么不去做 NGO？”末了他补充到：“单纯抱着这种想法创业的人，投资人可能也不敢把钱投给你，因为做公司还是要考虑收益的，投资没有回报怎么办？”</a:t>
            </a:r>
            <a:endParaRPr lang="zh-CN" altLang="en-US"/>
          </a:p>
          <a:p>
            <a:pPr indent="457200" algn="just" fontAlgn="auto">
              <a:lnSpc>
                <a:spcPct val="150000"/>
              </a:lnSpc>
              <a:extLst>
                <a:ext uri="{35155182-B16C-46BC-9424-99874614C6A1}">
                  <wpsdc:indentchars xmlns:wpsdc="http://www.wps.cn/officeDocument/2017/drawingmlCustomData" val="200" checksum="59296752"/>
                </a:ext>
              </a:extLst>
            </a:pPr>
            <a:r>
              <a:rPr lang="zh-CN" altLang="en-US"/>
              <a:t>生在南方的金志雄身上有一股实干企业家的务实精神，做事情讲究经济效益和回报率。所以虽然两家创业公司自己都全力付出过心血：从起步阶段自掏启动资金；到一次失误导致数据丢失，一切从零开始；再到第一款游戏上线后电影般的镜头语言震撼业内……创业的往事说起来历历在目，最终两家公司却都以被收购告终，金志雄也从中收获了远超个人预期的经济收入。</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7330" y="681355"/>
            <a:ext cx="7882890" cy="5908040"/>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t>这是以财务自由为目标的创始人，在创业过程中获得回报的案例。但并不是每一个想靠创业获取财务自由的人都会如此幸运。</a:t>
            </a:r>
            <a:endParaRPr lang="zh-CN" altLang="en-US"/>
          </a:p>
          <a:p>
            <a:pPr indent="457200" algn="just" fontAlgn="auto">
              <a:lnSpc>
                <a:spcPct val="150000"/>
              </a:lnSpc>
              <a:extLst>
                <a:ext uri="{35155182-B16C-46BC-9424-99874614C6A1}">
                  <wpsdc:indentchars xmlns:wpsdc="http://www.wps.cn/officeDocument/2017/drawingmlCustomData" val="200" checksum="59296752"/>
                </a:ext>
              </a:extLst>
            </a:pPr>
            <a:r>
              <a:rPr lang="zh-CN" altLang="en-US"/>
              <a:t>李进就是那个在通往财务自由的创业路上栽了跟斗的人。</a:t>
            </a:r>
            <a:endParaRPr lang="zh-CN" altLang="en-US"/>
          </a:p>
          <a:p>
            <a:pPr indent="457200" algn="just" fontAlgn="auto">
              <a:lnSpc>
                <a:spcPct val="150000"/>
              </a:lnSpc>
              <a:extLst>
                <a:ext uri="{35155182-B16C-46BC-9424-99874614C6A1}">
                  <wpsdc:indentchars xmlns:wpsdc="http://www.wps.cn/officeDocument/2017/drawingmlCustomData" val="200" checksum="59296752"/>
                </a:ext>
              </a:extLst>
            </a:pPr>
            <a:r>
              <a:rPr lang="zh-CN" altLang="en-US"/>
              <a:t>大学毕业后在某 BAT 大厂仅工作半年就离开的李进，加入了大学同学创办的一家创业公司。虽然薪资待遇远不及大厂，但是用李进自己的话来说：“做得很开心，并且可以感觉到公司在我们的努力下飞速成长。”</a:t>
            </a:r>
            <a:endParaRPr lang="zh-CN" altLang="en-US"/>
          </a:p>
          <a:p>
            <a:pPr indent="457200" algn="just" fontAlgn="auto">
              <a:lnSpc>
                <a:spcPct val="150000"/>
              </a:lnSpc>
              <a:extLst>
                <a:ext uri="{35155182-B16C-46BC-9424-99874614C6A1}">
                  <wpsdc:indentchars xmlns:wpsdc="http://www.wps.cn/officeDocument/2017/drawingmlCustomData" val="200" checksum="59296752"/>
                </a:ext>
              </a:extLst>
            </a:pPr>
            <a:r>
              <a:rPr lang="zh-CN" altLang="en-US"/>
              <a:t>或许是同学公司的顺利发展给了自己创业的信心，一次北上出差后，李进看到了移动社交的发展趋势，在做过一番市场调研后就找来了自己在阿里工作的同学商量创业，作为法人正式注册了公司。</a:t>
            </a:r>
            <a:endParaRPr lang="zh-CN" altLang="en-US"/>
          </a:p>
          <a:p>
            <a:pPr indent="457200" algn="just" fontAlgn="auto">
              <a:lnSpc>
                <a:spcPct val="150000"/>
              </a:lnSpc>
              <a:extLst>
                <a:ext uri="{35155182-B16C-46BC-9424-99874614C6A1}">
                  <wpsdc:indentchars xmlns:wpsdc="http://www.wps.cn/officeDocument/2017/drawingmlCustomData" val="200" checksum="59296752"/>
                </a:ext>
              </a:extLst>
            </a:pPr>
            <a:r>
              <a:rPr lang="zh-CN" altLang="en-US"/>
              <a:t>一开始几个合伙人凑钱开发了 3 款同城社交产品，市场表现均不温不火，用户量也始终上不去。半年后，合伙人决定撤资，几款产品就这样不了了之。为了维持公司的运转，李进决定转型做外包，为一些初创公司提供产品、设计、策划类服务。就这样又过了 3 年，到了 2015 年，O2O 的火热让他们再次看到了好的创业方向，他们决定再次转型做一款在线教育类 O2O 产品。</a:t>
            </a:r>
            <a:endParaRPr lang="zh-CN" altLang="en-US"/>
          </a:p>
        </p:txBody>
      </p:sp>
      <p:pic>
        <p:nvPicPr>
          <p:cNvPr id="107" name="图片 106"/>
          <p:cNvPicPr/>
          <p:nvPr/>
        </p:nvPicPr>
        <p:blipFill>
          <a:blip r:embed="rId1"/>
          <a:stretch>
            <a:fillRect/>
          </a:stretch>
        </p:blipFill>
        <p:spPr>
          <a:xfrm>
            <a:off x="8284210" y="1312545"/>
            <a:ext cx="3764280" cy="405955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7025" y="1066800"/>
            <a:ext cx="6034405" cy="5077460"/>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t>正是这款产品让李进在创业路上栽了跟斗。</a:t>
            </a:r>
            <a:endParaRPr lang="zh-CN" altLang="en-US"/>
          </a:p>
          <a:p>
            <a:pPr indent="457200" algn="just" fontAlgn="auto">
              <a:lnSpc>
                <a:spcPct val="150000"/>
              </a:lnSpc>
              <a:extLst>
                <a:ext uri="{35155182-B16C-46BC-9424-99874614C6A1}">
                  <wpsdc:indentchars xmlns:wpsdc="http://www.wps.cn/officeDocument/2017/drawingmlCustomData" val="200" checksum="59296752"/>
                </a:ext>
              </a:extLst>
            </a:pPr>
            <a:r>
              <a:rPr lang="zh-CN" altLang="en-US"/>
              <a:t>产品本身没什么问题，不仅赢来了创业以来最高的用户量和关注度，还在业内得到了一些奖项的肯定，但 O2O 模式在短短两年多的时间内就从热门走向了衰落。在 2016 年所有倒闭的创业公司中，以本地生活和电子商务为主的 O2O 成了重灾区。</a:t>
            </a:r>
            <a:endParaRPr lang="zh-CN" altLang="en-US"/>
          </a:p>
          <a:p>
            <a:pPr indent="457200" algn="just" fontAlgn="auto">
              <a:lnSpc>
                <a:spcPct val="150000"/>
              </a:lnSpc>
              <a:extLst>
                <a:ext uri="{35155182-B16C-46BC-9424-99874614C6A1}">
                  <wpsdc:indentchars xmlns:wpsdc="http://www.wps.cn/officeDocument/2017/drawingmlCustomData" val="200" checksum="59296752"/>
                </a:ext>
              </a:extLst>
            </a:pPr>
            <a:r>
              <a:rPr lang="zh-CN" altLang="en-US"/>
              <a:t>对融资市场过于乐观的李进团队，也正是在 2016 年年末因资金链断裂，正式宣布破产。作为公司法人，创业 5 年，而立之年的李进，背负起了数百万元人民币的负债。</a:t>
            </a:r>
            <a:endParaRPr lang="zh-CN" altLang="en-US"/>
          </a:p>
          <a:p>
            <a:pPr indent="457200" algn="just" fontAlgn="auto">
              <a:lnSpc>
                <a:spcPct val="150000"/>
              </a:lnSpc>
              <a:extLst>
                <a:ext uri="{35155182-B16C-46BC-9424-99874614C6A1}">
                  <wpsdc:indentchars xmlns:wpsdc="http://www.wps.cn/officeDocument/2017/drawingmlCustomData" val="200" checksum="59296752"/>
                </a:ext>
              </a:extLst>
            </a:pPr>
            <a:r>
              <a:rPr lang="zh-CN" altLang="en-US"/>
              <a:t>是的，创业是实现财务自由最快的方式之一，但收益快也意味着风险高，创业的每一步都步步惊心，金志雄和李进就是两个鲜明的对比。</a:t>
            </a:r>
            <a:endParaRPr lang="zh-CN" altLang="en-US"/>
          </a:p>
        </p:txBody>
      </p:sp>
      <p:pic>
        <p:nvPicPr>
          <p:cNvPr id="106" name="图片 105"/>
          <p:cNvPicPr/>
          <p:nvPr/>
        </p:nvPicPr>
        <p:blipFill>
          <a:blip r:embed="rId1"/>
          <a:stretch>
            <a:fillRect/>
          </a:stretch>
        </p:blipFill>
        <p:spPr>
          <a:xfrm>
            <a:off x="6616700" y="1514475"/>
            <a:ext cx="4934585" cy="418211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blinds(horizontal)">
                                      <p:cBhvr>
                                        <p:cTn id="7"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grpSp>
        <p:nvGrpSpPr>
          <p:cNvPr id="2" name="组合 1"/>
          <p:cNvGrpSpPr/>
          <p:nvPr/>
        </p:nvGrpSpPr>
        <p:grpSpPr>
          <a:xfrm>
            <a:off x="575267" y="892130"/>
            <a:ext cx="6016625" cy="5492750"/>
            <a:chOff x="5464767" y="1892256"/>
            <a:chExt cx="6016625" cy="5492750"/>
          </a:xfrm>
        </p:grpSpPr>
        <p:sp>
          <p:nvSpPr>
            <p:cNvPr id="683" name="koppt-矩形"/>
            <p:cNvSpPr/>
            <p:nvPr/>
          </p:nvSpPr>
          <p:spPr>
            <a:xfrm>
              <a:off x="5464767" y="1892483"/>
              <a:ext cx="6016033" cy="441923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4" name="koppt-文本框"/>
            <p:cNvSpPr/>
            <p:nvPr/>
          </p:nvSpPr>
          <p:spPr>
            <a:xfrm>
              <a:off x="5465402" y="1892256"/>
              <a:ext cx="6015990" cy="5492750"/>
            </a:xfrm>
            <a:prstGeom prst="rect">
              <a:avLst/>
            </a:prstGeom>
          </p:spPr>
          <p:txBody>
            <a:bodyPr wrap="square">
              <a:spAutoFit/>
            </a:bodyPr>
            <a:lstStyle/>
            <a:p>
              <a:pPr>
                <a:lnSpc>
                  <a:spcPct val="150000"/>
                </a:lnSpc>
              </a:pPr>
              <a:r>
                <a:rPr lang="zh-CN" altLang="en-US" dirty="0">
                  <a:solidFill>
                    <a:schemeClr val="tx2">
                      <a:lumMod val="50000"/>
                    </a:schemeClr>
                  </a:solidFill>
                  <a:latin typeface="微软雅黑" panose="020B0503020204020204" pitchFamily="34" charset="-122"/>
                  <a:ea typeface="微软雅黑" panose="020B0503020204020204" pitchFamily="34" charset="-122"/>
                </a:rPr>
                <a:t>社会主义市场经济是以市场为导向的，创办企业必须适应市场需求，否则在竞争白热化的市场中就难有立足之地。因此，在建立企业之前，要对企业的主要产品进行市场调查分析：看企业产品是否适应市场需求，是否有竞争力，是否可持续发展，看清企业产品的市场优势和劣势，对建立企业可行性进行分析论证。可行性强就要迅速行动，策划、建立企业；反之，要迅速调整思路，改换企业产品。企业的产品是企业的生命，一定要慎重论证。创业是实现财务自由最快的方式之一，但收益快也意味着风险高，创业的每一步都步步惊心。资金是企业赖以生存的“血液”，“血液”不足则“供氧”困难，企业难以维持。筹集资金是建立企业必不可少的环节，要因情据势，量力而行，根</a:t>
              </a:r>
              <a:endParaRPr lang="zh-CN" altLang="en-US"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2">
                      <a:lumMod val="50000"/>
                    </a:schemeClr>
                  </a:solidFill>
                  <a:latin typeface="微软雅黑" panose="020B0503020204020204" pitchFamily="34" charset="-122"/>
                  <a:ea typeface="微软雅黑" panose="020B0503020204020204" pitchFamily="34" charset="-122"/>
                </a:rPr>
                <a:t>据资金的多少和市场需求，决定企业规模的大小。</a:t>
              </a:r>
              <a:endParaRPr lang="zh-CN" altLang="en-US" dirty="0">
                <a:solidFill>
                  <a:schemeClr val="tx2">
                    <a:lumMod val="50000"/>
                  </a:schemeClr>
                </a:solidFill>
                <a:latin typeface="微软雅黑" panose="020B0503020204020204" pitchFamily="34" charset="-122"/>
                <a:ea typeface="微软雅黑" panose="020B0503020204020204" pitchFamily="34" charset="-122"/>
              </a:endParaRPr>
            </a:p>
          </p:txBody>
        </p:sp>
      </p:grpSp>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失败原因</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pic>
        <p:nvPicPr>
          <p:cNvPr id="101" name="图片 100"/>
          <p:cNvPicPr/>
          <p:nvPr/>
        </p:nvPicPr>
        <p:blipFill>
          <a:blip r:embed="rId1"/>
          <a:stretch>
            <a:fillRect/>
          </a:stretch>
        </p:blipFill>
        <p:spPr>
          <a:xfrm>
            <a:off x="6882130" y="1598295"/>
            <a:ext cx="4752000" cy="408051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par>
                                <p:cTn id="12" presetID="22" presetClass="entr" presetSubtype="8" fill="hold" nodeType="withEffect">
                                  <p:stCondLst>
                                    <p:cond delay="25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10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101"/>
                                        </p:tgtEl>
                                        <p:attrNameLst>
                                          <p:attrName>style.visibility</p:attrName>
                                        </p:attrNameLst>
                                      </p:cBhvr>
                                      <p:to>
                                        <p:strVal val="visible"/>
                                      </p:to>
                                    </p:set>
                                    <p:animEffect transition="in" filter="blinds(horizontal)">
                                      <p:cBhvr>
                                        <p:cTn id="19"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grpSp>
        <p:nvGrpSpPr>
          <p:cNvPr id="2" name="组合 1"/>
          <p:cNvGrpSpPr/>
          <p:nvPr/>
        </p:nvGrpSpPr>
        <p:grpSpPr>
          <a:xfrm>
            <a:off x="334602" y="892130"/>
            <a:ext cx="6484620" cy="5492750"/>
            <a:chOff x="5224102" y="1892256"/>
            <a:chExt cx="6484620" cy="5492750"/>
          </a:xfrm>
        </p:grpSpPr>
        <p:sp>
          <p:nvSpPr>
            <p:cNvPr id="683" name="koppt-矩形"/>
            <p:cNvSpPr/>
            <p:nvPr/>
          </p:nvSpPr>
          <p:spPr>
            <a:xfrm>
              <a:off x="5464767" y="1892483"/>
              <a:ext cx="6016033" cy="441923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4" name="koppt-文本框"/>
            <p:cNvSpPr/>
            <p:nvPr/>
          </p:nvSpPr>
          <p:spPr>
            <a:xfrm>
              <a:off x="5224102" y="1892256"/>
              <a:ext cx="6484620" cy="5492750"/>
            </a:xfrm>
            <a:prstGeom prst="rect">
              <a:avLst/>
            </a:prstGeom>
          </p:spPr>
          <p:txBody>
            <a:bodyPr wrap="square">
              <a:spAutoFit/>
            </a:bodyPr>
            <a:lstStyle/>
            <a:p>
              <a:pPr>
                <a:lnSpc>
                  <a:spcPct val="150000"/>
                </a:lnSpc>
              </a:pPr>
              <a:r>
                <a:rPr lang="zh-CN" altLang="en-US" dirty="0">
                  <a:solidFill>
                    <a:schemeClr val="tx2">
                      <a:lumMod val="50000"/>
                    </a:schemeClr>
                  </a:solidFill>
                  <a:latin typeface="微软雅黑" panose="020B0503020204020204" pitchFamily="34" charset="-122"/>
                  <a:ea typeface="微软雅黑" panose="020B0503020204020204" pitchFamily="34" charset="-122"/>
                </a:rPr>
                <a:t>创办新企业时，首要的是要以市场为导向，对企业产品进行分析论证。在建立企业之前，要对企业的主要产品进行市场调查，对建立企业的可行性进行分析论证。可行性强就要迅速行动，策划、建立企业；反之，要迅速调整思路，改换企业产品。企业的产品是企业的生命，一定要慎重论证。</a:t>
              </a:r>
              <a:endParaRPr lang="zh-CN" altLang="en-US"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2">
                      <a:lumMod val="50000"/>
                    </a:schemeClr>
                  </a:solidFill>
                  <a:latin typeface="微软雅黑" panose="020B0503020204020204" pitchFamily="34" charset="-122"/>
                  <a:ea typeface="微软雅黑" panose="020B0503020204020204" pitchFamily="34" charset="-122"/>
                </a:rPr>
                <a:t>在管理企业团队时，要注重以人为本，广纳人才。因为在社会生产的诸要素中，生产力是最关键的因素，而人是生产力中最活跃的因素。因此，建立企业，关键在于广纳人才。在市场经济的形势下，企业竞争就是人才的竞争。要根据人才的能力和专长推断分析其适合何种职位，做到因岗配人、人职相匹、人尽其才。同时，要用经济手段、行政手段、感情手段、环境手段留住高级人才，充分发挥他们的聪明才智和主观能动性，使他们能积极为企业服务，为企业创造最大的经济效益。</a:t>
              </a:r>
              <a:endParaRPr lang="zh-CN" altLang="en-US" dirty="0">
                <a:solidFill>
                  <a:schemeClr val="tx2">
                    <a:lumMod val="50000"/>
                  </a:schemeClr>
                </a:solidFill>
                <a:latin typeface="微软雅黑" panose="020B0503020204020204" pitchFamily="34" charset="-122"/>
                <a:ea typeface="微软雅黑" panose="020B0503020204020204" pitchFamily="34" charset="-122"/>
              </a:endParaRPr>
            </a:p>
          </p:txBody>
        </p:sp>
      </p:grpSp>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创业建议</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pic>
        <p:nvPicPr>
          <p:cNvPr id="108" name="图片 107"/>
          <p:cNvPicPr/>
          <p:nvPr/>
        </p:nvPicPr>
        <p:blipFill>
          <a:blip r:embed="rId1"/>
          <a:stretch>
            <a:fillRect/>
          </a:stretch>
        </p:blipFill>
        <p:spPr>
          <a:xfrm>
            <a:off x="7153910" y="1247775"/>
            <a:ext cx="3818255" cy="51371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par>
                                <p:cTn id="12" presetID="22" presetClass="entr" presetSubtype="8" fill="hold" nodeType="withEffect">
                                  <p:stCondLst>
                                    <p:cond delay="25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080632" y="3381984"/>
            <a:ext cx="2621280" cy="82994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2"/>
                </a:solidFill>
                <a:latin typeface="微软雅黑" panose="020B0503020204020204" pitchFamily="34" charset="-122"/>
                <a:ea typeface="微软雅黑" panose="020B0503020204020204" pitchFamily="34" charset="-122"/>
                <a:cs typeface="Calibri" panose="020F0502020204030204"/>
              </a:rPr>
              <a:t>重点提示</a:t>
            </a:r>
            <a:endParaRPr kumimoji="0" lang="zh-CN" altLang="en-US" sz="4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29"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grpSp>
        <p:nvGrpSpPr>
          <p:cNvPr id="2" name="组合 1"/>
          <p:cNvGrpSpPr/>
          <p:nvPr/>
        </p:nvGrpSpPr>
        <p:grpSpPr>
          <a:xfrm>
            <a:off x="433705" y="1144270"/>
            <a:ext cx="6243320" cy="4931410"/>
            <a:chOff x="5238072" y="1892256"/>
            <a:chExt cx="6243320" cy="4419462"/>
          </a:xfrm>
        </p:grpSpPr>
        <p:sp>
          <p:nvSpPr>
            <p:cNvPr id="683" name="koppt-矩形"/>
            <p:cNvSpPr/>
            <p:nvPr/>
          </p:nvSpPr>
          <p:spPr>
            <a:xfrm>
              <a:off x="5464767" y="1892483"/>
              <a:ext cx="6016033" cy="441923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4" name="koppt-文本框"/>
            <p:cNvSpPr/>
            <p:nvPr/>
          </p:nvSpPr>
          <p:spPr>
            <a:xfrm>
              <a:off x="5238072" y="1892256"/>
              <a:ext cx="6243320" cy="4177604"/>
            </a:xfrm>
            <a:prstGeom prst="rect">
              <a:avLst/>
            </a:prstGeom>
          </p:spPr>
          <p:txBody>
            <a:bodyPr wrap="square">
              <a:spAutoFit/>
            </a:bodyPr>
            <a:lstStyle/>
            <a:p>
              <a:pPr>
                <a:lnSpc>
                  <a:spcPct val="150000"/>
                </a:lnSpc>
              </a:pPr>
              <a:r>
                <a:rPr lang="zh-CN" altLang="en-US" b="1" dirty="0">
                  <a:solidFill>
                    <a:schemeClr val="accent1"/>
                  </a:solidFill>
                  <a:effectLst/>
                  <a:latin typeface="微软雅黑" panose="020B0503020204020204" pitchFamily="34" charset="-122"/>
                  <a:ea typeface="微软雅黑" panose="020B0503020204020204" pitchFamily="34" charset="-122"/>
                </a:rPr>
                <a:t>（一）个体工商户</a:t>
              </a:r>
              <a:endParaRPr lang="zh-CN" altLang="en-US" b="1" dirty="0">
                <a:solidFill>
                  <a:schemeClr val="accent1"/>
                </a:solidFill>
                <a:effectLst/>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2">
                      <a:lumMod val="50000"/>
                    </a:schemeClr>
                  </a:solidFill>
                  <a:latin typeface="微软雅黑" panose="020B0503020204020204" pitchFamily="34" charset="-122"/>
                  <a:ea typeface="微软雅黑" panose="020B0503020204020204" pitchFamily="34" charset="-122"/>
                </a:rPr>
                <a:t>公民在法律允许的范围内，依法经核准登记，从事工商业活动的为个体工商户。个体工商户的字号名称在申请登记管辖机关范围内同一行业中不得重名。个体工商户的字号名称一般应体现所属行业，字号名称前冠以区县地点，直接冠市名的须经市级工商行政管理部门核准后方可使用。个体工商户可以个人经营，也可以家庭经营。个人经营的，以个人全部财产承担民事责任；家庭经营的，以家庭全部财产承担民事责任。除以上形式外，个体工商户也可以个人合伙形式经营，即由两个以上公民自愿组成，共同出资，共同劳动经营，但从业人数不得超过8 人。</a:t>
              </a:r>
              <a:endParaRPr lang="zh-CN" altLang="en-US" dirty="0">
                <a:solidFill>
                  <a:schemeClr val="tx2">
                    <a:lumMod val="50000"/>
                  </a:schemeClr>
                </a:solidFill>
                <a:latin typeface="微软雅黑" panose="020B0503020204020204" pitchFamily="34" charset="-122"/>
                <a:ea typeface="微软雅黑" panose="020B0503020204020204" pitchFamily="34" charset="-122"/>
              </a:endParaRPr>
            </a:p>
          </p:txBody>
        </p:sp>
      </p:grpSp>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一、选择企业的组织形式</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pic>
        <p:nvPicPr>
          <p:cNvPr id="102" name="图片 101"/>
          <p:cNvPicPr/>
          <p:nvPr/>
        </p:nvPicPr>
        <p:blipFill>
          <a:blip r:embed="rId1"/>
          <a:stretch>
            <a:fillRect/>
          </a:stretch>
        </p:blipFill>
        <p:spPr>
          <a:xfrm>
            <a:off x="6821170" y="1438910"/>
            <a:ext cx="4752340" cy="34975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par>
                                <p:cTn id="12" presetID="22" presetClass="entr" presetSubtype="8" fill="hold" nodeType="withEffect">
                                  <p:stCondLst>
                                    <p:cond delay="25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一、选择企业的组织形式</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47345" y="812800"/>
            <a:ext cx="3699510" cy="460375"/>
          </a:xfrm>
          <a:prstGeom prst="rect">
            <a:avLst/>
          </a:prstGeom>
          <a:noFill/>
        </p:spPr>
        <p:txBody>
          <a:bodyPr wrap="square" rtlCol="0">
            <a:spAutoFit/>
            <a:scene3d>
              <a:camera prst="orthographicFront"/>
              <a:lightRig rig="threePt" dir="t"/>
            </a:scene3d>
          </a:bodyPr>
          <a:p>
            <a:r>
              <a:rPr lang="zh-CN" altLang="en-US" sz="2400">
                <a:solidFill>
                  <a:schemeClr val="accent1"/>
                </a:solidFill>
                <a:effectLst/>
              </a:rPr>
              <a:t>（二）个人独资企业</a:t>
            </a:r>
            <a:endParaRPr lang="zh-CN" altLang="en-US" sz="2400">
              <a:solidFill>
                <a:schemeClr val="accent1"/>
              </a:solidFill>
              <a:effectLst/>
            </a:endParaRPr>
          </a:p>
        </p:txBody>
      </p:sp>
      <p:sp>
        <p:nvSpPr>
          <p:cNvPr id="4" name="矩形 3"/>
          <p:cNvSpPr/>
          <p:nvPr>
            <p:custDataLst>
              <p:tags r:id="rId1"/>
            </p:custDataLst>
          </p:nvPr>
        </p:nvSpPr>
        <p:spPr>
          <a:xfrm>
            <a:off x="1544279" y="1475357"/>
            <a:ext cx="1887925" cy="756636"/>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r>
              <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rPr>
              <a:t>法律特征</a:t>
            </a:r>
            <a:endPar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文本框 4"/>
          <p:cNvSpPr txBox="1"/>
          <p:nvPr>
            <p:custDataLst>
              <p:tags r:id="rId2"/>
            </p:custDataLst>
          </p:nvPr>
        </p:nvSpPr>
        <p:spPr>
          <a:xfrm>
            <a:off x="300895" y="1296054"/>
            <a:ext cx="1198306" cy="1115244"/>
          </a:xfrm>
          <a:prstGeom prst="rect">
            <a:avLst/>
          </a:prstGeom>
          <a:noFill/>
        </p:spPr>
        <p:txBody>
          <a:bodyPr wrap="square" lIns="91440" tIns="45720" rIns="91440" bIns="45720" rtlCol="0" anchor="ctr" anchorCtr="1">
            <a:normAutofit fontScale="70000" lnSpcReduction="20000"/>
          </a:bodyPr>
          <a:p>
            <a:pPr algn="ctr">
              <a:lnSpc>
                <a:spcPct val="140000"/>
              </a:lnSpc>
            </a:pPr>
            <a:r>
              <a:rPr lang="en-US" altLang="zh-CN" sz="8000" b="1" spc="300" dirty="0">
                <a:solidFill>
                  <a:srgbClr val="1F74AD"/>
                </a:solidFill>
                <a:latin typeface="Arial" panose="020B0604020202020204" pitchFamily="34" charset="0"/>
                <a:ea typeface="微软雅黑" panose="020B0503020204020204" pitchFamily="34" charset="-122"/>
                <a:sym typeface="Arial" panose="020B0604020202020204" pitchFamily="34" charset="0"/>
              </a:rPr>
              <a:t>01</a:t>
            </a:r>
            <a:endParaRPr lang="zh-CN" altLang="en-US" sz="8000" b="1" spc="300" dirty="0">
              <a:solidFill>
                <a:srgbClr val="1F74AD"/>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矩形 5"/>
          <p:cNvSpPr/>
          <p:nvPr>
            <p:custDataLst>
              <p:tags r:id="rId3"/>
            </p:custDataLst>
          </p:nvPr>
        </p:nvSpPr>
        <p:spPr>
          <a:xfrm>
            <a:off x="300990" y="2427605"/>
            <a:ext cx="3401060" cy="1227455"/>
          </a:xfrm>
          <a:prstGeom prst="rect">
            <a:avLst/>
          </a:prstGeom>
        </p:spPr>
        <p:txBody>
          <a:bodyPr wrap="square" lIns="91440" tIns="45720" rIns="91440" bIns="45720"/>
          <a:p>
            <a:pPr algn="l">
              <a:lnSpc>
                <a:spcPct val="120000"/>
              </a:lnSpc>
            </a:pPr>
            <a:r>
              <a:rPr lang="zh-CN" altLang="en-US" sz="1600" spc="150">
                <a:latin typeface="Arial" panose="020B0604020202020204" pitchFamily="34" charset="0"/>
                <a:ea typeface="微软雅黑" panose="020B0503020204020204" pitchFamily="34" charset="-122"/>
                <a:sym typeface="Arial" panose="020B0604020202020204" pitchFamily="34" charset="0"/>
              </a:rPr>
              <a:t>在组织结构形式上，个人独资企业是由个人创办的独资企业，其投资者是一个自然人。</a:t>
            </a:r>
            <a:endParaRPr lang="zh-CN" altLang="en-US" sz="1600" spc="1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4"/>
            </p:custDataLst>
          </p:nvPr>
        </p:nvSpPr>
        <p:spPr>
          <a:xfrm>
            <a:off x="5360980" y="1475357"/>
            <a:ext cx="1887925" cy="756636"/>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r>
              <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rPr>
              <a:t>设立条件</a:t>
            </a:r>
            <a:endPar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文本框 8"/>
          <p:cNvSpPr txBox="1"/>
          <p:nvPr>
            <p:custDataLst>
              <p:tags r:id="rId5"/>
            </p:custDataLst>
          </p:nvPr>
        </p:nvSpPr>
        <p:spPr>
          <a:xfrm>
            <a:off x="4117596" y="1296054"/>
            <a:ext cx="1198306" cy="1115244"/>
          </a:xfrm>
          <a:prstGeom prst="rect">
            <a:avLst/>
          </a:prstGeom>
          <a:noFill/>
        </p:spPr>
        <p:txBody>
          <a:bodyPr wrap="square" lIns="91440" tIns="45720" rIns="91440" bIns="45720" rtlCol="0" anchor="ctr" anchorCtr="1">
            <a:normAutofit fontScale="70000" lnSpcReduction="20000"/>
          </a:bodyPr>
          <a:p>
            <a:pPr algn="ctr">
              <a:lnSpc>
                <a:spcPct val="140000"/>
              </a:lnSpc>
            </a:pPr>
            <a:r>
              <a:rPr lang="en-US" altLang="zh-CN" sz="8000" b="1" spc="300" dirty="0">
                <a:solidFill>
                  <a:srgbClr val="3498DB"/>
                </a:solidFill>
                <a:latin typeface="Arial" panose="020B0604020202020204" pitchFamily="34" charset="0"/>
                <a:ea typeface="微软雅黑" panose="020B0503020204020204" pitchFamily="34" charset="-122"/>
                <a:sym typeface="Arial" panose="020B0604020202020204" pitchFamily="34" charset="0"/>
              </a:rPr>
              <a:t>02</a:t>
            </a:r>
            <a:endParaRPr lang="zh-CN" altLang="en-US" sz="8000" b="1" spc="300" dirty="0">
              <a:solidFill>
                <a:srgbClr val="3498DB"/>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custDataLst>
              <p:tags r:id="rId6"/>
            </p:custDataLst>
          </p:nvPr>
        </p:nvSpPr>
        <p:spPr>
          <a:xfrm>
            <a:off x="4117596" y="2427790"/>
            <a:ext cx="3131309" cy="886619"/>
          </a:xfrm>
          <a:prstGeom prst="rect">
            <a:avLst/>
          </a:prstGeom>
        </p:spPr>
        <p:txBody>
          <a:bodyPr wrap="square" lIns="91440" tIns="45720" rIns="91440" bIns="45720">
            <a:normAutofit/>
          </a:bodyPr>
          <a:p>
            <a:pPr algn="l">
              <a:lnSpc>
                <a:spcPct val="120000"/>
              </a:lnSpc>
            </a:pPr>
            <a:r>
              <a:rPr lang="zh-CN" altLang="en-US" sz="1600" spc="150">
                <a:latin typeface="Arial" panose="020B0604020202020204" pitchFamily="34" charset="0"/>
                <a:ea typeface="微软雅黑" panose="020B0503020204020204" pitchFamily="34" charset="-122"/>
                <a:sym typeface="Arial" panose="020B0604020202020204" pitchFamily="34" charset="0"/>
              </a:rPr>
              <a:t>投资人为一个自然人，而且只能是中国公民。</a:t>
            </a:r>
            <a:endParaRPr lang="zh-CN" altLang="en-US" sz="1600" spc="150">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12"/>
          <p:cNvSpPr/>
          <p:nvPr>
            <p:custDataLst>
              <p:tags r:id="rId7"/>
            </p:custDataLst>
          </p:nvPr>
        </p:nvSpPr>
        <p:spPr>
          <a:xfrm>
            <a:off x="9177681" y="1475357"/>
            <a:ext cx="1887925" cy="756636"/>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r>
              <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rPr>
              <a:t>经营方式</a:t>
            </a:r>
            <a:endPar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文本框 13"/>
          <p:cNvSpPr txBox="1"/>
          <p:nvPr>
            <p:custDataLst>
              <p:tags r:id="rId8"/>
            </p:custDataLst>
          </p:nvPr>
        </p:nvSpPr>
        <p:spPr>
          <a:xfrm>
            <a:off x="7934297" y="1296054"/>
            <a:ext cx="1198306" cy="1115244"/>
          </a:xfrm>
          <a:prstGeom prst="rect">
            <a:avLst/>
          </a:prstGeom>
          <a:noFill/>
        </p:spPr>
        <p:txBody>
          <a:bodyPr wrap="square" lIns="91440" tIns="45720" rIns="91440" bIns="45720" rtlCol="0" anchor="ctr" anchorCtr="1">
            <a:normAutofit fontScale="70000" lnSpcReduction="20000"/>
          </a:bodyPr>
          <a:p>
            <a:pPr algn="ctr">
              <a:lnSpc>
                <a:spcPct val="140000"/>
              </a:lnSpc>
            </a:pPr>
            <a:r>
              <a:rPr lang="en-US" altLang="zh-CN" sz="8000" b="1" spc="300" dirty="0">
                <a:solidFill>
                  <a:srgbClr val="1AA3AA"/>
                </a:solidFill>
                <a:latin typeface="Arial" panose="020B0604020202020204" pitchFamily="34" charset="0"/>
                <a:ea typeface="微软雅黑" panose="020B0503020204020204" pitchFamily="34" charset="-122"/>
                <a:sym typeface="Arial" panose="020B0604020202020204" pitchFamily="34" charset="0"/>
              </a:rPr>
              <a:t>03</a:t>
            </a:r>
            <a:endParaRPr lang="zh-CN" altLang="en-US" sz="8000" b="1" spc="300" dirty="0">
              <a:solidFill>
                <a:srgbClr val="1AA3AA"/>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14"/>
          <p:cNvSpPr/>
          <p:nvPr>
            <p:custDataLst>
              <p:tags r:id="rId9"/>
            </p:custDataLst>
          </p:nvPr>
        </p:nvSpPr>
        <p:spPr>
          <a:xfrm>
            <a:off x="7934325" y="2427605"/>
            <a:ext cx="3131185" cy="1010285"/>
          </a:xfrm>
          <a:prstGeom prst="rect">
            <a:avLst/>
          </a:prstGeom>
        </p:spPr>
        <p:txBody>
          <a:bodyPr wrap="square" lIns="91440" tIns="45720" rIns="91440" bIns="45720">
            <a:noAutofit/>
          </a:bodyPr>
          <a:p>
            <a:pPr algn="l">
              <a:lnSpc>
                <a:spcPct val="120000"/>
              </a:lnSpc>
            </a:pPr>
            <a:r>
              <a:rPr lang="zh-CN" altLang="en-US" sz="1600" spc="150">
                <a:latin typeface="Arial" panose="020B0604020202020204" pitchFamily="34" charset="0"/>
                <a:ea typeface="微软雅黑" panose="020B0503020204020204" pitchFamily="34" charset="-122"/>
                <a:sym typeface="Arial" panose="020B0604020202020204" pitchFamily="34" charset="0"/>
              </a:rPr>
              <a:t>经营方式是指经登记机关核准登记的个人独资企业经营活动所采用的方式或方法。</a:t>
            </a:r>
            <a:endParaRPr lang="zh-CN" altLang="en-US" sz="1600" spc="150">
              <a:latin typeface="Arial" panose="020B0604020202020204" pitchFamily="34" charset="0"/>
              <a:ea typeface="微软雅黑" panose="020B0503020204020204" pitchFamily="34" charset="-122"/>
              <a:sym typeface="Arial" panose="020B0604020202020204" pitchFamily="34" charset="0"/>
            </a:endParaRPr>
          </a:p>
        </p:txBody>
      </p:sp>
      <p:sp>
        <p:nvSpPr>
          <p:cNvPr id="19" name="矩形 18"/>
          <p:cNvSpPr/>
          <p:nvPr>
            <p:custDataLst>
              <p:tags r:id="rId10"/>
            </p:custDataLst>
          </p:nvPr>
        </p:nvSpPr>
        <p:spPr>
          <a:xfrm>
            <a:off x="1544279" y="3809254"/>
            <a:ext cx="1887925" cy="756636"/>
          </a:xfrm>
          <a:prstGeom prst="rect">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20000"/>
          </a:bodyPr>
          <a:p>
            <a:pPr algn="ctr">
              <a:lnSpc>
                <a:spcPct val="120000"/>
              </a:lnSpc>
            </a:pPr>
            <a:r>
              <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rPr>
              <a:t>可以从事的业务行业</a:t>
            </a:r>
            <a:endPar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文本框 19"/>
          <p:cNvSpPr txBox="1"/>
          <p:nvPr>
            <p:custDataLst>
              <p:tags r:id="rId11"/>
            </p:custDataLst>
          </p:nvPr>
        </p:nvSpPr>
        <p:spPr>
          <a:xfrm>
            <a:off x="300895" y="3629951"/>
            <a:ext cx="1198306" cy="1115244"/>
          </a:xfrm>
          <a:prstGeom prst="rect">
            <a:avLst/>
          </a:prstGeom>
          <a:noFill/>
        </p:spPr>
        <p:txBody>
          <a:bodyPr wrap="square" lIns="91440" tIns="45720" rIns="91440" bIns="45720" rtlCol="0" anchor="ctr" anchorCtr="1">
            <a:normAutofit fontScale="70000" lnSpcReduction="20000"/>
          </a:bodyPr>
          <a:p>
            <a:pPr algn="ctr">
              <a:lnSpc>
                <a:spcPct val="140000"/>
              </a:lnSpc>
            </a:pPr>
            <a:r>
              <a:rPr lang="en-US" altLang="zh-CN" sz="8000" b="1" spc="300" dirty="0">
                <a:solidFill>
                  <a:srgbClr val="69A35B"/>
                </a:solidFill>
                <a:latin typeface="Arial" panose="020B0604020202020204" pitchFamily="34" charset="0"/>
                <a:ea typeface="微软雅黑" panose="020B0503020204020204" pitchFamily="34" charset="-122"/>
                <a:sym typeface="Arial" panose="020B0604020202020204" pitchFamily="34" charset="0"/>
              </a:rPr>
              <a:t>04</a:t>
            </a:r>
            <a:endParaRPr lang="zh-CN" altLang="en-US" sz="8000" b="1" spc="300" dirty="0">
              <a:solidFill>
                <a:srgbClr val="69A35B"/>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20"/>
          <p:cNvSpPr/>
          <p:nvPr>
            <p:custDataLst>
              <p:tags r:id="rId12"/>
            </p:custDataLst>
          </p:nvPr>
        </p:nvSpPr>
        <p:spPr>
          <a:xfrm>
            <a:off x="300990" y="4761865"/>
            <a:ext cx="3131185" cy="1328420"/>
          </a:xfrm>
          <a:prstGeom prst="rect">
            <a:avLst/>
          </a:prstGeom>
        </p:spPr>
        <p:txBody>
          <a:bodyPr wrap="square" lIns="91440" tIns="45720" rIns="91440" bIns="45720"/>
          <a:p>
            <a:pPr algn="l">
              <a:lnSpc>
                <a:spcPct val="120000"/>
              </a:lnSpc>
            </a:pPr>
            <a:r>
              <a:rPr lang="zh-CN" altLang="en-US" sz="1600" spc="150">
                <a:latin typeface="Arial" panose="020B0604020202020204" pitchFamily="34" charset="0"/>
                <a:ea typeface="微软雅黑" panose="020B0503020204020204" pitchFamily="34" charset="-122"/>
                <a:sym typeface="Arial" panose="020B0604020202020204" pitchFamily="34" charset="0"/>
              </a:rPr>
              <a:t>个人独资企业是私营企业，凡是个体工商户和私营企业可以从事的行业，个人独资企业均可从事。</a:t>
            </a:r>
            <a:endParaRPr lang="zh-CN" altLang="en-US" sz="1600" spc="150">
              <a:latin typeface="Arial" panose="020B0604020202020204" pitchFamily="34" charset="0"/>
              <a:ea typeface="微软雅黑" panose="020B0503020204020204" pitchFamily="34" charset="-122"/>
              <a:sym typeface="Arial" panose="020B0604020202020204" pitchFamily="34" charset="0"/>
            </a:endParaRPr>
          </a:p>
        </p:txBody>
      </p:sp>
      <p:sp>
        <p:nvSpPr>
          <p:cNvPr id="23" name="矩形 22"/>
          <p:cNvSpPr/>
          <p:nvPr>
            <p:custDataLst>
              <p:tags r:id="rId13"/>
            </p:custDataLst>
          </p:nvPr>
        </p:nvSpPr>
        <p:spPr>
          <a:xfrm>
            <a:off x="5360670" y="3809365"/>
            <a:ext cx="2427605" cy="756920"/>
          </a:xfrm>
          <a:prstGeom prst="rect">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lnSpc>
                <a:spcPct val="120000"/>
              </a:lnSpc>
            </a:pPr>
            <a:r>
              <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rPr>
              <a:t>个人独资企业对投资人的限制</a:t>
            </a:r>
            <a:endPar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文本框 23"/>
          <p:cNvSpPr txBox="1"/>
          <p:nvPr>
            <p:custDataLst>
              <p:tags r:id="rId14"/>
            </p:custDataLst>
          </p:nvPr>
        </p:nvSpPr>
        <p:spPr>
          <a:xfrm>
            <a:off x="4117596" y="3629951"/>
            <a:ext cx="1198306" cy="1115244"/>
          </a:xfrm>
          <a:prstGeom prst="rect">
            <a:avLst/>
          </a:prstGeom>
          <a:noFill/>
        </p:spPr>
        <p:txBody>
          <a:bodyPr wrap="square" lIns="91440" tIns="45720" rIns="91440" bIns="45720" rtlCol="0" anchor="ctr" anchorCtr="1">
            <a:normAutofit fontScale="70000" lnSpcReduction="20000"/>
          </a:bodyPr>
          <a:p>
            <a:pPr algn="ctr">
              <a:lnSpc>
                <a:spcPct val="140000"/>
              </a:lnSpc>
            </a:pPr>
            <a:r>
              <a:rPr lang="en-US" altLang="zh-CN" sz="8000" b="1" spc="300" dirty="0">
                <a:solidFill>
                  <a:srgbClr val="9BBB59"/>
                </a:solidFill>
                <a:latin typeface="Arial" panose="020B0604020202020204" pitchFamily="34" charset="0"/>
                <a:ea typeface="微软雅黑" panose="020B0503020204020204" pitchFamily="34" charset="-122"/>
                <a:sym typeface="Arial" panose="020B0604020202020204" pitchFamily="34" charset="0"/>
              </a:rPr>
              <a:t>05</a:t>
            </a:r>
            <a:endParaRPr lang="zh-CN" altLang="en-US" sz="8000" b="1" spc="300" dirty="0">
              <a:solidFill>
                <a:srgbClr val="9BBB59"/>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矩形 24"/>
          <p:cNvSpPr/>
          <p:nvPr>
            <p:custDataLst>
              <p:tags r:id="rId15"/>
            </p:custDataLst>
          </p:nvPr>
        </p:nvSpPr>
        <p:spPr>
          <a:xfrm>
            <a:off x="4117340" y="4761865"/>
            <a:ext cx="3816985" cy="1073150"/>
          </a:xfrm>
          <a:prstGeom prst="rect">
            <a:avLst/>
          </a:prstGeom>
        </p:spPr>
        <p:txBody>
          <a:bodyPr wrap="square" lIns="91440" tIns="45720" rIns="91440" bIns="45720"/>
          <a:p>
            <a:pPr algn="l">
              <a:lnSpc>
                <a:spcPct val="120000"/>
              </a:lnSpc>
            </a:pPr>
            <a:r>
              <a:rPr lang="zh-CN" altLang="en-US" sz="1600" spc="150">
                <a:latin typeface="Arial" panose="020B0604020202020204" pitchFamily="34" charset="0"/>
                <a:ea typeface="微软雅黑" panose="020B0503020204020204" pitchFamily="34" charset="-122"/>
                <a:sym typeface="Arial" panose="020B0604020202020204" pitchFamily="34" charset="0"/>
              </a:rPr>
              <a:t>根据《个人独资企业法》规定，法官、检察官、警察、公务员、现役军人不能作为个人独资企业投资人。</a:t>
            </a:r>
            <a:endParaRPr lang="zh-CN" altLang="en-US" sz="1600" spc="150">
              <a:latin typeface="Arial" panose="020B0604020202020204" pitchFamily="34" charset="0"/>
              <a:ea typeface="微软雅黑" panose="020B0503020204020204" pitchFamily="34" charset="-122"/>
              <a:sym typeface="Arial" panose="020B0604020202020204" pitchFamily="34" charset="0"/>
            </a:endParaRPr>
          </a:p>
        </p:txBody>
      </p:sp>
      <p:sp>
        <p:nvSpPr>
          <p:cNvPr id="27" name="矩形 26"/>
          <p:cNvSpPr/>
          <p:nvPr>
            <p:custDataLst>
              <p:tags r:id="rId16"/>
            </p:custDataLst>
          </p:nvPr>
        </p:nvSpPr>
        <p:spPr>
          <a:xfrm>
            <a:off x="9177681" y="3809254"/>
            <a:ext cx="1887925" cy="756636"/>
          </a:xfrm>
          <a:prstGeom prst="rect">
            <a:avLst/>
          </a:pr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20000"/>
          </a:bodyPr>
          <a:p>
            <a:pPr algn="ctr">
              <a:lnSpc>
                <a:spcPct val="120000"/>
              </a:lnSpc>
            </a:pPr>
            <a:r>
              <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rPr>
              <a:t>对投资人出资的规定</a:t>
            </a:r>
            <a:endPar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文本框 27"/>
          <p:cNvSpPr txBox="1"/>
          <p:nvPr>
            <p:custDataLst>
              <p:tags r:id="rId17"/>
            </p:custDataLst>
          </p:nvPr>
        </p:nvSpPr>
        <p:spPr>
          <a:xfrm>
            <a:off x="7934297" y="3629951"/>
            <a:ext cx="1198306" cy="1115244"/>
          </a:xfrm>
          <a:prstGeom prst="rect">
            <a:avLst/>
          </a:prstGeom>
          <a:noFill/>
        </p:spPr>
        <p:txBody>
          <a:bodyPr wrap="square" lIns="91440" tIns="45720" rIns="91440" bIns="45720" rtlCol="0" anchor="ctr" anchorCtr="1">
            <a:normAutofit fontScale="70000" lnSpcReduction="20000"/>
          </a:bodyPr>
          <a:p>
            <a:pPr algn="ctr">
              <a:lnSpc>
                <a:spcPct val="140000"/>
              </a:lnSpc>
            </a:pPr>
            <a:r>
              <a:rPr lang="en-US" altLang="zh-CN" sz="8000" b="1" spc="300" dirty="0">
                <a:solidFill>
                  <a:srgbClr val="FFC000"/>
                </a:solidFill>
                <a:latin typeface="Arial" panose="020B0604020202020204" pitchFamily="34" charset="0"/>
                <a:ea typeface="微软雅黑" panose="020B0503020204020204" pitchFamily="34" charset="-122"/>
                <a:sym typeface="Arial" panose="020B0604020202020204" pitchFamily="34" charset="0"/>
              </a:rPr>
              <a:t>06</a:t>
            </a:r>
            <a:endParaRPr lang="zh-CN" altLang="en-US" sz="8000" b="1" spc="300" dirty="0">
              <a:solidFill>
                <a:srgbClr val="FFC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矩形 28"/>
          <p:cNvSpPr/>
          <p:nvPr>
            <p:custDataLst>
              <p:tags r:id="rId18"/>
            </p:custDataLst>
          </p:nvPr>
        </p:nvSpPr>
        <p:spPr>
          <a:xfrm>
            <a:off x="8076565" y="4745355"/>
            <a:ext cx="3486150" cy="1470025"/>
          </a:xfrm>
          <a:prstGeom prst="rect">
            <a:avLst/>
          </a:prstGeom>
        </p:spPr>
        <p:txBody>
          <a:bodyPr wrap="square" lIns="91440" tIns="45720" rIns="91440" bIns="45720"/>
          <a:p>
            <a:pPr algn="l">
              <a:lnSpc>
                <a:spcPct val="120000"/>
              </a:lnSpc>
            </a:pPr>
            <a:r>
              <a:rPr lang="zh-CN" altLang="en-US" sz="1600" spc="150">
                <a:latin typeface="Arial" panose="020B0604020202020204" pitchFamily="34" charset="0"/>
                <a:ea typeface="微软雅黑" panose="020B0503020204020204" pitchFamily="34" charset="-122"/>
                <a:sym typeface="Arial" panose="020B0604020202020204" pitchFamily="34" charset="0"/>
              </a:rPr>
              <a:t>个人独资企业是无限责任形式的企业，企业投资人不仅要以其出资对企业承担责任，还要以个人的其他财产承担无限责任。</a:t>
            </a:r>
            <a:endParaRPr lang="zh-CN" altLang="en-US" sz="1600" spc="150">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一、选择企业的组织形式</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47345" y="812800"/>
            <a:ext cx="3699510" cy="460375"/>
          </a:xfrm>
          <a:prstGeom prst="rect">
            <a:avLst/>
          </a:prstGeom>
          <a:noFill/>
        </p:spPr>
        <p:txBody>
          <a:bodyPr wrap="square" rtlCol="0">
            <a:spAutoFit/>
            <a:scene3d>
              <a:camera prst="orthographicFront"/>
              <a:lightRig rig="threePt" dir="t"/>
            </a:scene3d>
          </a:bodyPr>
          <a:p>
            <a:r>
              <a:rPr lang="zh-CN" altLang="en-US" sz="2400">
                <a:solidFill>
                  <a:schemeClr val="accent1"/>
                </a:solidFill>
              </a:rPr>
              <a:t>（三）合伙企业</a:t>
            </a:r>
            <a:endParaRPr lang="zh-CN" altLang="en-US" sz="2400">
              <a:solidFill>
                <a:schemeClr val="accent1"/>
              </a:solidFill>
            </a:endParaRPr>
          </a:p>
        </p:txBody>
      </p:sp>
      <p:sp>
        <p:nvSpPr>
          <p:cNvPr id="2" name="文本框 1"/>
          <p:cNvSpPr txBox="1"/>
          <p:nvPr/>
        </p:nvSpPr>
        <p:spPr>
          <a:xfrm>
            <a:off x="666115" y="1280160"/>
            <a:ext cx="5918835" cy="4661535"/>
          </a:xfrm>
          <a:prstGeom prst="rect">
            <a:avLst/>
          </a:prstGeom>
          <a:noFill/>
        </p:spPr>
        <p:txBody>
          <a:bodyPr wrap="square" rtlCol="0">
            <a:spAutoFit/>
          </a:bodyPr>
          <a:p>
            <a:pPr fontAlgn="auto">
              <a:lnSpc>
                <a:spcPct val="150000"/>
              </a:lnSpc>
            </a:pPr>
            <a:r>
              <a:rPr lang="zh-CN" altLang="en-US"/>
              <a:t>1. 合伙企业的主要特征</a:t>
            </a:r>
            <a:endParaRPr lang="zh-CN" altLang="en-US"/>
          </a:p>
          <a:p>
            <a:pPr fontAlgn="auto">
              <a:lnSpc>
                <a:spcPct val="150000"/>
              </a:lnSpc>
            </a:pPr>
            <a:r>
              <a:rPr lang="zh-CN" altLang="en-US"/>
              <a:t>合伙企业以合伙协议作为成立的法律基础。合伙协议是调整合伙关系、规范合伙人相互权利义务、处理合伙纠纷的基本法律依据，对全体合伙人具有约束力，是合伙企业得以成立的法律基础。合伙企业须由全体合伙人共同出资，合伙经营。出资是合伙人的基本义务，也是其取得合伙人资格的前提条件。合伙人必须合伙参与经营活动，从事具有经济利益的营业行为。</a:t>
            </a:r>
            <a:endParaRPr lang="zh-CN" altLang="en-US"/>
          </a:p>
          <a:p>
            <a:pPr fontAlgn="auto">
              <a:lnSpc>
                <a:spcPct val="150000"/>
              </a:lnSpc>
            </a:pPr>
            <a:r>
              <a:rPr lang="zh-CN" altLang="en-US"/>
              <a:t>2. 合伙企业的设立条件</a:t>
            </a:r>
            <a:endParaRPr lang="zh-CN" altLang="en-US"/>
          </a:p>
          <a:p>
            <a:pPr fontAlgn="auto">
              <a:lnSpc>
                <a:spcPct val="150000"/>
              </a:lnSpc>
            </a:pPr>
            <a:r>
              <a:rPr lang="zh-CN" altLang="en-US"/>
              <a:t>有两个以上的合伙人，并且都是依法承担无限责任者。人数上限没有限定。合伙人只能是自然人，不能是法人。</a:t>
            </a:r>
            <a:endParaRPr lang="zh-CN" altLang="en-US"/>
          </a:p>
        </p:txBody>
      </p:sp>
      <p:pic>
        <p:nvPicPr>
          <p:cNvPr id="110" name="图片 109"/>
          <p:cNvPicPr/>
          <p:nvPr/>
        </p:nvPicPr>
        <p:blipFill>
          <a:blip r:embed="rId1"/>
          <a:stretch>
            <a:fillRect/>
          </a:stretch>
        </p:blipFill>
        <p:spPr>
          <a:xfrm>
            <a:off x="6901815" y="2136775"/>
            <a:ext cx="4762500" cy="32385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一、选择企业的组织形式</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82270" y="980440"/>
            <a:ext cx="3699510" cy="460375"/>
          </a:xfrm>
          <a:prstGeom prst="rect">
            <a:avLst/>
          </a:prstGeom>
          <a:noFill/>
        </p:spPr>
        <p:txBody>
          <a:bodyPr wrap="square" rtlCol="0">
            <a:spAutoFit/>
            <a:scene3d>
              <a:camera prst="orthographicFront"/>
              <a:lightRig rig="threePt" dir="t"/>
            </a:scene3d>
          </a:bodyPr>
          <a:p>
            <a:r>
              <a:rPr lang="zh-CN" altLang="en-US" sz="2400">
                <a:solidFill>
                  <a:schemeClr val="accent1"/>
                </a:solidFill>
              </a:rPr>
              <a:t>（四）有限责任公司</a:t>
            </a:r>
            <a:endParaRPr lang="zh-CN" altLang="en-US" sz="2400">
              <a:solidFill>
                <a:schemeClr val="accent1"/>
              </a:solidFill>
            </a:endParaRPr>
          </a:p>
        </p:txBody>
      </p:sp>
      <p:sp>
        <p:nvSpPr>
          <p:cNvPr id="2" name="文本框 1"/>
          <p:cNvSpPr txBox="1"/>
          <p:nvPr/>
        </p:nvSpPr>
        <p:spPr>
          <a:xfrm>
            <a:off x="660400" y="1607820"/>
            <a:ext cx="5847080" cy="3830955"/>
          </a:xfrm>
          <a:prstGeom prst="rect">
            <a:avLst/>
          </a:prstGeom>
          <a:noFill/>
        </p:spPr>
        <p:txBody>
          <a:bodyPr wrap="square" rtlCol="0">
            <a:spAutoFit/>
          </a:bodyPr>
          <a:p>
            <a:pPr fontAlgn="auto">
              <a:lnSpc>
                <a:spcPct val="150000"/>
              </a:lnSpc>
            </a:pPr>
            <a:r>
              <a:rPr lang="zh-CN" altLang="en-US"/>
              <a:t>有限责任公司是指股东以其出资额为限对公司承担责任，公司以其全部资产对公司的债务承担责任的法人企业。</a:t>
            </a:r>
            <a:endParaRPr lang="zh-CN" altLang="en-US"/>
          </a:p>
          <a:p>
            <a:pPr fontAlgn="auto">
              <a:lnSpc>
                <a:spcPct val="150000"/>
              </a:lnSpc>
            </a:pPr>
            <a:r>
              <a:rPr lang="zh-CN" altLang="en-US"/>
              <a:t>股份有限公司由于注册资本要求较高，且需经省级政府部门的批准，不为一般的创业者所采用。合伙或个人独资公司因创业者需承担无限责任，选择这两种企业形式的也较少。有限责任公司内部的法律关系界定得比较清楚，规范起来也相对容易，企业以注册资本对外承担责任，投资者不负连带责任。因此，有限责任公司是绝大多数创业者所乐于采用的组织形式。</a:t>
            </a:r>
            <a:endParaRPr lang="zh-CN" altLang="en-US"/>
          </a:p>
        </p:txBody>
      </p:sp>
      <p:pic>
        <p:nvPicPr>
          <p:cNvPr id="109" name="图片 108"/>
          <p:cNvPicPr/>
          <p:nvPr/>
        </p:nvPicPr>
        <p:blipFill>
          <a:blip r:embed="rId1"/>
          <a:stretch>
            <a:fillRect/>
          </a:stretch>
        </p:blipFill>
        <p:spPr>
          <a:xfrm>
            <a:off x="6811010" y="1677670"/>
            <a:ext cx="4318000" cy="376110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a:off x="4735834"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a:off x="4367015"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a:off x="0"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组合 57"/>
          <p:cNvGrpSpPr/>
          <p:nvPr/>
        </p:nvGrpSpPr>
        <p:grpSpPr>
          <a:xfrm>
            <a:off x="1556970" y="2529000"/>
            <a:ext cx="1800000" cy="1800000"/>
            <a:chOff x="1556970" y="2664267"/>
            <a:chExt cx="1733279" cy="1733279"/>
          </a:xfrm>
          <a:solidFill>
            <a:schemeClr val="accent1"/>
          </a:solidFill>
        </p:grpSpPr>
        <p:sp>
          <p:nvSpPr>
            <p:cNvPr id="59" name="椭圆 58"/>
            <p:cNvSpPr/>
            <p:nvPr/>
          </p:nvSpPr>
          <p:spPr>
            <a:xfrm>
              <a:off x="1556970" y="2664267"/>
              <a:ext cx="1733279" cy="1733279"/>
            </a:xfrm>
            <a:prstGeom prst="ellipse">
              <a:avLst/>
            </a:prstGeom>
            <a:grp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defRPr/>
              </a:pPr>
              <a:endParaRPr kumimoji="0" lang="en-US" sz="1800" b="0" i="0" u="none" strike="noStrike" kern="1200" cap="none" spc="0" normalizeH="0" baseline="0" noProof="0">
                <a:ln>
                  <a:noFill/>
                </a:ln>
                <a:solidFill>
                  <a:srgbClr val="262626"/>
                </a:solidFill>
                <a:effectLst/>
                <a:uLnTx/>
                <a:uFillTx/>
                <a:latin typeface="Arial" panose="020B0604020202020204"/>
                <a:ea typeface="微软雅黑" panose="020B0503020204020204" pitchFamily="34" charset="-122"/>
              </a:endParaRPr>
            </a:p>
          </p:txBody>
        </p:sp>
        <p:sp>
          <p:nvSpPr>
            <p:cNvPr id="60" name="矩形 59"/>
            <p:cNvSpPr/>
            <p:nvPr/>
          </p:nvSpPr>
          <p:spPr>
            <a:xfrm>
              <a:off x="1642559" y="3262705"/>
              <a:ext cx="1562100" cy="536405"/>
            </a:xfrm>
            <a:prstGeom prst="rect">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 latinLnBrk="0" hangingPunct="1">
                <a:lnSpc>
                  <a:spcPct val="13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目录</a:t>
              </a:r>
              <a:endParaRPr kumimoji="0" lang="en-US" altLang="zh-CN"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 latinLnBrk="0" hangingPunct="1">
                <a:lnSpc>
                  <a:spcPct val="130000"/>
                </a:lnSpc>
                <a:spcBef>
                  <a:spcPts val="0"/>
                </a:spcBef>
                <a:spcAft>
                  <a:spcPts val="0"/>
                </a:spcAft>
                <a:buClrTx/>
                <a:buSzTx/>
                <a:buFontTx/>
                <a:buNone/>
                <a:defRPr/>
              </a:pPr>
              <a:r>
                <a:rPr kumimoji="0" lang="en-US" altLang="zh-CN"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CONTENTS</a:t>
              </a:r>
              <a:endParaRPr kumimoji="0" lang="en-US"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2" name="文本框 1"/>
          <p:cNvSpPr txBox="1"/>
          <p:nvPr/>
        </p:nvSpPr>
        <p:spPr>
          <a:xfrm>
            <a:off x="7303154" y="5312730"/>
            <a:ext cx="3431540"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探究实践 </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303154" y="2652715"/>
            <a:ext cx="343154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案例分析</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303154" y="4440875"/>
            <a:ext cx="3431540"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重点提示 </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7303154" y="3569020"/>
            <a:ext cx="343154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前车之鉴 </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7303154" y="1735775"/>
            <a:ext cx="343154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身边案例</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2" presetClass="entr" presetSubtype="8" fill="hold" nodeType="with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additive="base">
                                        <p:cTn id="17" dur="1000" fill="hold"/>
                                        <p:tgtEl>
                                          <p:spTgt spid="58"/>
                                        </p:tgtEl>
                                        <p:attrNameLst>
                                          <p:attrName>ppt_x</p:attrName>
                                        </p:attrNameLst>
                                      </p:cBhvr>
                                      <p:tavLst>
                                        <p:tav tm="0">
                                          <p:val>
                                            <p:strVal val="0-#ppt_w/2"/>
                                          </p:val>
                                        </p:tav>
                                        <p:tav tm="100000">
                                          <p:val>
                                            <p:strVal val="#ppt_x"/>
                                          </p:val>
                                        </p:tav>
                                      </p:tavLst>
                                    </p:anim>
                                    <p:anim calcmode="lin" valueType="num">
                                      <p:cBhvr additive="base">
                                        <p:cTn id="18" dur="10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二、注册登记</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8" name="Freeform 21"/>
          <p:cNvSpPr/>
          <p:nvPr>
            <p:custDataLst>
              <p:tags r:id="rId1"/>
            </p:custDataLst>
          </p:nvPr>
        </p:nvSpPr>
        <p:spPr bwMode="auto">
          <a:xfrm>
            <a:off x="4926956" y="2453555"/>
            <a:ext cx="877684" cy="2435823"/>
          </a:xfrm>
          <a:custGeom>
            <a:avLst/>
            <a:gdLst>
              <a:gd name="T0" fmla="*/ 0 w 1271"/>
              <a:gd name="T1" fmla="*/ 3133 h 3547"/>
              <a:gd name="T2" fmla="*/ 0 w 1271"/>
              <a:gd name="T3" fmla="*/ 0 h 3547"/>
              <a:gd name="T4" fmla="*/ 630 w 1271"/>
              <a:gd name="T5" fmla="*/ 0 h 3547"/>
              <a:gd name="T6" fmla="*/ 1271 w 1271"/>
              <a:gd name="T7" fmla="*/ 3547 h 3547"/>
              <a:gd name="T8" fmla="*/ 0 w 1271"/>
              <a:gd name="T9" fmla="*/ 3133 h 3547"/>
              <a:gd name="T10" fmla="*/ 0 w 1271"/>
              <a:gd name="T11" fmla="*/ 3133 h 3547"/>
              <a:gd name="T12" fmla="*/ 0 w 1271"/>
              <a:gd name="T13" fmla="*/ 3133 h 3547"/>
              <a:gd name="T14" fmla="*/ 0 w 1271"/>
              <a:gd name="T15" fmla="*/ 3133 h 35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71" h="3547">
                <a:moveTo>
                  <a:pt x="0" y="3133"/>
                </a:moveTo>
                <a:lnTo>
                  <a:pt x="0" y="0"/>
                </a:lnTo>
                <a:lnTo>
                  <a:pt x="630" y="0"/>
                </a:lnTo>
                <a:lnTo>
                  <a:pt x="1271" y="3547"/>
                </a:lnTo>
                <a:lnTo>
                  <a:pt x="0" y="3133"/>
                </a:lnTo>
                <a:lnTo>
                  <a:pt x="0" y="3133"/>
                </a:lnTo>
                <a:lnTo>
                  <a:pt x="0" y="3133"/>
                </a:lnTo>
                <a:lnTo>
                  <a:pt x="0" y="3133"/>
                </a:lnTo>
                <a:close/>
              </a:path>
            </a:pathLst>
          </a:custGeom>
          <a:solidFill>
            <a:srgbClr val="A67CBE"/>
          </a:solidFill>
          <a:ln>
            <a:noFill/>
          </a:ln>
        </p:spPr>
        <p:txBody>
          <a:bodyPr vert="horz" wrap="square" lIns="91440" tIns="45720" rIns="91440" bIns="45720" numCol="1" anchor="t" anchorCtr="0" compatLnSpc="1"/>
          <a:lstStyle/>
          <a:p>
            <a:pPr>
              <a:lnSpc>
                <a:spcPct val="120000"/>
              </a:lnSpc>
            </a:pPr>
            <a:endParaRPr lang="zh-CN" altLang="en-US">
              <a:solidFill>
                <a:srgbClr val="A67CBE"/>
              </a:solidFill>
              <a:latin typeface="微软雅黑" panose="020B0503020204020204" pitchFamily="34" charset="-122"/>
              <a:ea typeface="微软雅黑" panose="020B0503020204020204" pitchFamily="34" charset="-122"/>
            </a:endParaRPr>
          </a:p>
        </p:txBody>
      </p:sp>
      <p:sp>
        <p:nvSpPr>
          <p:cNvPr id="49" name="Freeform 22"/>
          <p:cNvSpPr/>
          <p:nvPr>
            <p:custDataLst>
              <p:tags r:id="rId2"/>
            </p:custDataLst>
          </p:nvPr>
        </p:nvSpPr>
        <p:spPr bwMode="auto">
          <a:xfrm>
            <a:off x="4927376" y="1792457"/>
            <a:ext cx="2174758" cy="1584283"/>
          </a:xfrm>
          <a:custGeom>
            <a:avLst/>
            <a:gdLst>
              <a:gd name="T0" fmla="*/ 0 w 3161"/>
              <a:gd name="T1" fmla="*/ 964 h 2307"/>
              <a:gd name="T2" fmla="*/ 2969 w 3161"/>
              <a:gd name="T3" fmla="*/ 0 h 2307"/>
              <a:gd name="T4" fmla="*/ 3161 w 3161"/>
              <a:gd name="T5" fmla="*/ 595 h 2307"/>
              <a:gd name="T6" fmla="*/ 0 w 3161"/>
              <a:gd name="T7" fmla="*/ 2307 h 2307"/>
              <a:gd name="T8" fmla="*/ 0 w 3161"/>
              <a:gd name="T9" fmla="*/ 964 h 2307"/>
              <a:gd name="T10" fmla="*/ 0 w 3161"/>
              <a:gd name="T11" fmla="*/ 964 h 2307"/>
              <a:gd name="T12" fmla="*/ 0 w 3161"/>
              <a:gd name="T13" fmla="*/ 964 h 2307"/>
              <a:gd name="T14" fmla="*/ 0 w 3161"/>
              <a:gd name="T15" fmla="*/ 964 h 23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61" h="2307">
                <a:moveTo>
                  <a:pt x="0" y="964"/>
                </a:moveTo>
                <a:lnTo>
                  <a:pt x="2969" y="0"/>
                </a:lnTo>
                <a:lnTo>
                  <a:pt x="3161" y="595"/>
                </a:lnTo>
                <a:lnTo>
                  <a:pt x="0" y="2307"/>
                </a:lnTo>
                <a:lnTo>
                  <a:pt x="0" y="964"/>
                </a:lnTo>
                <a:lnTo>
                  <a:pt x="0" y="964"/>
                </a:lnTo>
                <a:lnTo>
                  <a:pt x="0" y="964"/>
                </a:lnTo>
                <a:lnTo>
                  <a:pt x="0" y="964"/>
                </a:lnTo>
                <a:close/>
              </a:path>
            </a:pathLst>
          </a:custGeom>
          <a:solidFill>
            <a:srgbClr val="4276AA"/>
          </a:solidFill>
          <a:ln>
            <a:noFill/>
          </a:ln>
        </p:spPr>
        <p:txBody>
          <a:bodyPr vert="horz" wrap="square" lIns="91440" tIns="45720" rIns="91440" bIns="45720" numCol="1" anchor="t" anchorCtr="0" compatLnSpc="1"/>
          <a:lstStyle/>
          <a:p>
            <a:pPr>
              <a:lnSpc>
                <a:spcPct val="120000"/>
              </a:lnSpc>
            </a:pPr>
            <a:endParaRPr lang="zh-CN" altLang="en-US">
              <a:latin typeface="微软雅黑" panose="020B0503020204020204" pitchFamily="34" charset="-122"/>
              <a:ea typeface="微软雅黑" panose="020B0503020204020204" pitchFamily="34" charset="-122"/>
            </a:endParaRPr>
          </a:p>
        </p:txBody>
      </p:sp>
      <p:sp>
        <p:nvSpPr>
          <p:cNvPr id="50" name="Freeform 23"/>
          <p:cNvSpPr/>
          <p:nvPr>
            <p:custDataLst>
              <p:tags r:id="rId3"/>
            </p:custDataLst>
          </p:nvPr>
        </p:nvSpPr>
        <p:spPr bwMode="auto">
          <a:xfrm>
            <a:off x="6097871" y="1792458"/>
            <a:ext cx="2139844" cy="1989230"/>
          </a:xfrm>
          <a:custGeom>
            <a:avLst/>
            <a:gdLst>
              <a:gd name="T0" fmla="*/ 1273 w 3116"/>
              <a:gd name="T1" fmla="*/ 0 h 2906"/>
              <a:gd name="T2" fmla="*/ 3116 w 3116"/>
              <a:gd name="T3" fmla="*/ 2532 h 2906"/>
              <a:gd name="T4" fmla="*/ 2606 w 3116"/>
              <a:gd name="T5" fmla="*/ 2906 h 2906"/>
              <a:gd name="T6" fmla="*/ 0 w 3116"/>
              <a:gd name="T7" fmla="*/ 411 h 2906"/>
              <a:gd name="T8" fmla="*/ 1273 w 3116"/>
              <a:gd name="T9" fmla="*/ 0 h 2906"/>
              <a:gd name="T10" fmla="*/ 1273 w 3116"/>
              <a:gd name="T11" fmla="*/ 0 h 2906"/>
              <a:gd name="T12" fmla="*/ 1273 w 3116"/>
              <a:gd name="T13" fmla="*/ 0 h 2906"/>
              <a:gd name="T14" fmla="*/ 1273 w 3116"/>
              <a:gd name="T15" fmla="*/ 0 h 29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16" h="2906">
                <a:moveTo>
                  <a:pt x="1273" y="0"/>
                </a:moveTo>
                <a:lnTo>
                  <a:pt x="3116" y="2532"/>
                </a:lnTo>
                <a:lnTo>
                  <a:pt x="2606" y="2906"/>
                </a:lnTo>
                <a:lnTo>
                  <a:pt x="0" y="411"/>
                </a:lnTo>
                <a:lnTo>
                  <a:pt x="1273" y="0"/>
                </a:lnTo>
                <a:lnTo>
                  <a:pt x="1273" y="0"/>
                </a:lnTo>
                <a:lnTo>
                  <a:pt x="1273" y="0"/>
                </a:lnTo>
                <a:lnTo>
                  <a:pt x="1273" y="0"/>
                </a:lnTo>
                <a:close/>
              </a:path>
            </a:pathLst>
          </a:custGeom>
          <a:solidFill>
            <a:srgbClr val="178AA1"/>
          </a:solidFill>
          <a:ln>
            <a:noFill/>
          </a:ln>
        </p:spPr>
        <p:txBody>
          <a:bodyPr vert="horz" wrap="square" lIns="91440" tIns="45720" rIns="91440" bIns="45720" numCol="1" anchor="t" anchorCtr="0" compatLnSpc="1"/>
          <a:lstStyle/>
          <a:p>
            <a:pPr>
              <a:lnSpc>
                <a:spcPct val="120000"/>
              </a:lnSpc>
            </a:pPr>
            <a:endParaRPr lang="zh-CN" altLang="en-US">
              <a:latin typeface="微软雅黑" panose="020B0503020204020204" pitchFamily="34" charset="-122"/>
              <a:ea typeface="微软雅黑" panose="020B0503020204020204" pitchFamily="34" charset="-122"/>
            </a:endParaRPr>
          </a:p>
        </p:txBody>
      </p:sp>
      <p:sp>
        <p:nvSpPr>
          <p:cNvPr id="51" name="Freeform 24"/>
          <p:cNvSpPr/>
          <p:nvPr>
            <p:custDataLst>
              <p:tags r:id="rId4"/>
            </p:custDataLst>
          </p:nvPr>
        </p:nvSpPr>
        <p:spPr bwMode="auto">
          <a:xfrm>
            <a:off x="6625965" y="2783871"/>
            <a:ext cx="1611750" cy="2486641"/>
          </a:xfrm>
          <a:custGeom>
            <a:avLst/>
            <a:gdLst>
              <a:gd name="T0" fmla="*/ 2347 w 2347"/>
              <a:gd name="T1" fmla="*/ 1081 h 3621"/>
              <a:gd name="T2" fmla="*/ 507 w 2347"/>
              <a:gd name="T3" fmla="*/ 3621 h 3621"/>
              <a:gd name="T4" fmla="*/ 0 w 2347"/>
              <a:gd name="T5" fmla="*/ 3245 h 3621"/>
              <a:gd name="T6" fmla="*/ 1559 w 2347"/>
              <a:gd name="T7" fmla="*/ 0 h 3621"/>
              <a:gd name="T8" fmla="*/ 2347 w 2347"/>
              <a:gd name="T9" fmla="*/ 1081 h 3621"/>
              <a:gd name="T10" fmla="*/ 2347 w 2347"/>
              <a:gd name="T11" fmla="*/ 1081 h 3621"/>
              <a:gd name="T12" fmla="*/ 2347 w 2347"/>
              <a:gd name="T13" fmla="*/ 1081 h 3621"/>
              <a:gd name="T14" fmla="*/ 2347 w 2347"/>
              <a:gd name="T15" fmla="*/ 1081 h 36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47" h="3621">
                <a:moveTo>
                  <a:pt x="2347" y="1081"/>
                </a:moveTo>
                <a:lnTo>
                  <a:pt x="507" y="3621"/>
                </a:lnTo>
                <a:lnTo>
                  <a:pt x="0" y="3245"/>
                </a:lnTo>
                <a:lnTo>
                  <a:pt x="1559" y="0"/>
                </a:lnTo>
                <a:lnTo>
                  <a:pt x="2347" y="1081"/>
                </a:lnTo>
                <a:lnTo>
                  <a:pt x="2347" y="1081"/>
                </a:lnTo>
                <a:lnTo>
                  <a:pt x="2347" y="1081"/>
                </a:lnTo>
                <a:lnTo>
                  <a:pt x="2347" y="1081"/>
                </a:lnTo>
                <a:close/>
              </a:path>
            </a:pathLst>
          </a:custGeom>
          <a:solidFill>
            <a:srgbClr val="40A693"/>
          </a:solidFill>
          <a:ln>
            <a:noFill/>
          </a:ln>
        </p:spPr>
        <p:txBody>
          <a:bodyPr vert="horz" wrap="square" lIns="91440" tIns="45720" rIns="91440" bIns="45720" numCol="1" anchor="t" anchorCtr="0" compatLnSpc="1"/>
          <a:lstStyle/>
          <a:p>
            <a:pPr>
              <a:lnSpc>
                <a:spcPct val="120000"/>
              </a:lnSpc>
            </a:pPr>
            <a:endParaRPr lang="zh-CN" altLang="en-US">
              <a:latin typeface="微软雅黑" panose="020B0503020204020204" pitchFamily="34" charset="-122"/>
              <a:ea typeface="微软雅黑" panose="020B0503020204020204" pitchFamily="34" charset="-122"/>
            </a:endParaRPr>
          </a:p>
        </p:txBody>
      </p:sp>
      <p:sp>
        <p:nvSpPr>
          <p:cNvPr id="52" name="Freeform 25"/>
          <p:cNvSpPr/>
          <p:nvPr>
            <p:custDataLst>
              <p:tags r:id="rId5"/>
            </p:custDataLst>
          </p:nvPr>
        </p:nvSpPr>
        <p:spPr bwMode="auto">
          <a:xfrm>
            <a:off x="5694075" y="4276818"/>
            <a:ext cx="1819142" cy="993695"/>
          </a:xfrm>
          <a:custGeom>
            <a:avLst/>
            <a:gdLst>
              <a:gd name="T0" fmla="*/ 1861 w 2649"/>
              <a:gd name="T1" fmla="*/ 1447 h 1447"/>
              <a:gd name="T2" fmla="*/ 161 w 2649"/>
              <a:gd name="T3" fmla="*/ 892 h 1447"/>
              <a:gd name="T4" fmla="*/ 0 w 2649"/>
              <a:gd name="T5" fmla="*/ 0 h 1447"/>
              <a:gd name="T6" fmla="*/ 2649 w 2649"/>
              <a:gd name="T7" fmla="*/ 360 h 1447"/>
              <a:gd name="T8" fmla="*/ 1861 w 2649"/>
              <a:gd name="T9" fmla="*/ 1447 h 1447"/>
              <a:gd name="T10" fmla="*/ 1861 w 2649"/>
              <a:gd name="T11" fmla="*/ 1447 h 1447"/>
              <a:gd name="T12" fmla="*/ 1861 w 2649"/>
              <a:gd name="T13" fmla="*/ 1447 h 1447"/>
              <a:gd name="T14" fmla="*/ 1861 w 2649"/>
              <a:gd name="T15" fmla="*/ 1447 h 14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49" h="1447">
                <a:moveTo>
                  <a:pt x="1861" y="1447"/>
                </a:moveTo>
                <a:lnTo>
                  <a:pt x="161" y="892"/>
                </a:lnTo>
                <a:lnTo>
                  <a:pt x="0" y="0"/>
                </a:lnTo>
                <a:lnTo>
                  <a:pt x="2649" y="360"/>
                </a:lnTo>
                <a:lnTo>
                  <a:pt x="1861" y="1447"/>
                </a:lnTo>
                <a:lnTo>
                  <a:pt x="1861" y="1447"/>
                </a:lnTo>
                <a:lnTo>
                  <a:pt x="1861" y="1447"/>
                </a:lnTo>
                <a:lnTo>
                  <a:pt x="1861" y="1447"/>
                </a:lnTo>
                <a:close/>
              </a:path>
            </a:pathLst>
          </a:custGeom>
          <a:solidFill>
            <a:srgbClr val="5268A5"/>
          </a:solidFill>
          <a:ln>
            <a:noFill/>
          </a:ln>
        </p:spPr>
        <p:txBody>
          <a:bodyPr vert="horz" wrap="square" lIns="91440" tIns="45720" rIns="91440" bIns="45720" numCol="1" anchor="t" anchorCtr="0" compatLnSpc="1"/>
          <a:lstStyle/>
          <a:p>
            <a:pPr>
              <a:lnSpc>
                <a:spcPct val="120000"/>
              </a:lnSpc>
            </a:pPr>
            <a:endParaRPr lang="zh-CN" altLang="en-US">
              <a:solidFill>
                <a:srgbClr val="5268A5"/>
              </a:solidFill>
              <a:latin typeface="微软雅黑" panose="020B0503020204020204" pitchFamily="34" charset="-122"/>
              <a:ea typeface="微软雅黑" panose="020B0503020204020204" pitchFamily="34" charset="-122"/>
            </a:endParaRPr>
          </a:p>
        </p:txBody>
      </p:sp>
      <p:sp>
        <p:nvSpPr>
          <p:cNvPr id="54" name="椭圆 53"/>
          <p:cNvSpPr/>
          <p:nvPr>
            <p:custDataLst>
              <p:tags r:id="rId6"/>
            </p:custDataLst>
          </p:nvPr>
        </p:nvSpPr>
        <p:spPr>
          <a:xfrm>
            <a:off x="5372583" y="1987564"/>
            <a:ext cx="518688" cy="518688"/>
          </a:xfrm>
          <a:prstGeom prst="ellipse">
            <a:avLst/>
          </a:prstGeom>
          <a:solidFill>
            <a:srgbClr val="4276AA"/>
          </a:solidFill>
          <a:ln w="38100">
            <a:solidFill>
              <a:srgbClr val="FFFFFF"/>
            </a:solidFill>
          </a:ln>
        </p:spPr>
        <p:style>
          <a:lnRef idx="2">
            <a:srgbClr val="000000"/>
          </a:lnRef>
          <a:fillRef idx="1">
            <a:srgbClr val="FFFFFF"/>
          </a:fillRef>
          <a:effectRef idx="0">
            <a:srgbClr val="000000"/>
          </a:effectRef>
          <a:fontRef idx="minor">
            <a:srgbClr val="000000"/>
          </a:fontRef>
        </p:style>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55" name="任意多边形 27"/>
          <p:cNvSpPr/>
          <p:nvPr>
            <p:custDataLst>
              <p:tags r:id="rId7"/>
            </p:custDataLst>
          </p:nvPr>
        </p:nvSpPr>
        <p:spPr bwMode="auto">
          <a:xfrm>
            <a:off x="5493524" y="2108686"/>
            <a:ext cx="276808" cy="276443"/>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solidFill>
            <a:srgbClr val="FFFFFF"/>
          </a:solidFill>
          <a:ln>
            <a:noFill/>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56" name="椭圆 55"/>
          <p:cNvSpPr/>
          <p:nvPr>
            <p:custDataLst>
              <p:tags r:id="rId8"/>
            </p:custDataLst>
          </p:nvPr>
        </p:nvSpPr>
        <p:spPr>
          <a:xfrm>
            <a:off x="7102555" y="2049308"/>
            <a:ext cx="518688" cy="518688"/>
          </a:xfrm>
          <a:prstGeom prst="ellipse">
            <a:avLst/>
          </a:prstGeom>
          <a:solidFill>
            <a:srgbClr val="178AA1"/>
          </a:solidFill>
          <a:ln w="38100">
            <a:solidFill>
              <a:srgbClr val="FFFFFF"/>
            </a:solidFill>
          </a:ln>
        </p:spPr>
        <p:style>
          <a:lnRef idx="2">
            <a:srgbClr val="000000"/>
          </a:lnRef>
          <a:fillRef idx="1">
            <a:srgbClr val="FFFFFF"/>
          </a:fillRef>
          <a:effectRef idx="0">
            <a:srgbClr val="000000"/>
          </a:effectRef>
          <a:fontRef idx="minor">
            <a:srgbClr val="000000"/>
          </a:fontRef>
        </p:style>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57" name="任意多边形 25"/>
          <p:cNvSpPr/>
          <p:nvPr>
            <p:custDataLst>
              <p:tags r:id="rId9"/>
            </p:custDataLst>
          </p:nvPr>
        </p:nvSpPr>
        <p:spPr bwMode="auto">
          <a:xfrm>
            <a:off x="7223285" y="2208775"/>
            <a:ext cx="276808" cy="199754"/>
          </a:xfrm>
          <a:custGeom>
            <a:avLst/>
            <a:gdLst>
              <a:gd name="connsiteX0" fmla="*/ 91000 w 605879"/>
              <a:gd name="connsiteY0" fmla="*/ 173662 h 437224"/>
              <a:gd name="connsiteX1" fmla="*/ 331193 w 605879"/>
              <a:gd name="connsiteY1" fmla="*/ 173662 h 437224"/>
              <a:gd name="connsiteX2" fmla="*/ 342454 w 605879"/>
              <a:gd name="connsiteY2" fmla="*/ 184882 h 437224"/>
              <a:gd name="connsiteX3" fmla="*/ 331193 w 605879"/>
              <a:gd name="connsiteY3" fmla="*/ 196102 h 437224"/>
              <a:gd name="connsiteX4" fmla="*/ 91000 w 605879"/>
              <a:gd name="connsiteY4" fmla="*/ 196102 h 437224"/>
              <a:gd name="connsiteX5" fmla="*/ 79739 w 605879"/>
              <a:gd name="connsiteY5" fmla="*/ 184882 h 437224"/>
              <a:gd name="connsiteX6" fmla="*/ 91000 w 605879"/>
              <a:gd name="connsiteY6" fmla="*/ 173662 h 437224"/>
              <a:gd name="connsiteX7" fmla="*/ 421630 w 605879"/>
              <a:gd name="connsiteY7" fmla="*/ 131441 h 437224"/>
              <a:gd name="connsiteX8" fmla="*/ 423552 w 605879"/>
              <a:gd name="connsiteY8" fmla="*/ 152274 h 437224"/>
              <a:gd name="connsiteX9" fmla="*/ 275961 w 605879"/>
              <a:gd name="connsiteY9" fmla="*/ 300986 h 437224"/>
              <a:gd name="connsiteX10" fmla="*/ 408175 w 605879"/>
              <a:gd name="connsiteY10" fmla="*/ 358277 h 437224"/>
              <a:gd name="connsiteX11" fmla="*/ 418060 w 605879"/>
              <a:gd name="connsiteY11" fmla="*/ 365267 h 437224"/>
              <a:gd name="connsiteX12" fmla="*/ 488218 w 605879"/>
              <a:gd name="connsiteY12" fmla="*/ 410360 h 437224"/>
              <a:gd name="connsiteX13" fmla="*/ 474214 w 605879"/>
              <a:gd name="connsiteY13" fmla="*/ 363348 h 437224"/>
              <a:gd name="connsiteX14" fmla="*/ 482039 w 605879"/>
              <a:gd name="connsiteY14" fmla="*/ 349916 h 437224"/>
              <a:gd name="connsiteX15" fmla="*/ 583363 w 605879"/>
              <a:gd name="connsiteY15" fmla="*/ 244928 h 437224"/>
              <a:gd name="connsiteX16" fmla="*/ 421630 w 605879"/>
              <a:gd name="connsiteY16" fmla="*/ 131441 h 437224"/>
              <a:gd name="connsiteX17" fmla="*/ 75898 w 605879"/>
              <a:gd name="connsiteY17" fmla="*/ 120173 h 437224"/>
              <a:gd name="connsiteX18" fmla="*/ 340509 w 605879"/>
              <a:gd name="connsiteY18" fmla="*/ 120173 h 437224"/>
              <a:gd name="connsiteX19" fmla="*/ 351769 w 605879"/>
              <a:gd name="connsiteY19" fmla="*/ 131428 h 437224"/>
              <a:gd name="connsiteX20" fmla="*/ 340509 w 605879"/>
              <a:gd name="connsiteY20" fmla="*/ 142683 h 437224"/>
              <a:gd name="connsiteX21" fmla="*/ 75898 w 605879"/>
              <a:gd name="connsiteY21" fmla="*/ 142683 h 437224"/>
              <a:gd name="connsiteX22" fmla="*/ 64638 w 605879"/>
              <a:gd name="connsiteY22" fmla="*/ 131428 h 437224"/>
              <a:gd name="connsiteX23" fmla="*/ 75898 w 605879"/>
              <a:gd name="connsiteY23" fmla="*/ 120173 h 437224"/>
              <a:gd name="connsiteX24" fmla="*/ 210609 w 605879"/>
              <a:gd name="connsiteY24" fmla="*/ 22478 h 437224"/>
              <a:gd name="connsiteX25" fmla="*/ 22516 w 605879"/>
              <a:gd name="connsiteY25" fmla="*/ 153508 h 437224"/>
              <a:gd name="connsiteX26" fmla="*/ 139216 w 605879"/>
              <a:gd name="connsiteY26" fmla="*/ 274807 h 437224"/>
              <a:gd name="connsiteX27" fmla="*/ 147042 w 605879"/>
              <a:gd name="connsiteY27" fmla="*/ 288102 h 437224"/>
              <a:gd name="connsiteX28" fmla="*/ 130017 w 605879"/>
              <a:gd name="connsiteY28" fmla="*/ 344297 h 437224"/>
              <a:gd name="connsiteX29" fmla="*/ 214041 w 605879"/>
              <a:gd name="connsiteY29" fmla="*/ 291254 h 437224"/>
              <a:gd name="connsiteX30" fmla="*/ 223927 w 605879"/>
              <a:gd name="connsiteY30" fmla="*/ 284264 h 437224"/>
              <a:gd name="connsiteX31" fmla="*/ 398839 w 605879"/>
              <a:gd name="connsiteY31" fmla="*/ 152960 h 437224"/>
              <a:gd name="connsiteX32" fmla="*/ 369596 w 605879"/>
              <a:gd name="connsiteY32" fmla="*/ 80592 h 437224"/>
              <a:gd name="connsiteX33" fmla="*/ 210609 w 605879"/>
              <a:gd name="connsiteY33" fmla="*/ 22478 h 437224"/>
              <a:gd name="connsiteX34" fmla="*/ 210609 w 605879"/>
              <a:gd name="connsiteY34" fmla="*/ 0 h 437224"/>
              <a:gd name="connsiteX35" fmla="*/ 385796 w 605879"/>
              <a:gd name="connsiteY35" fmla="*/ 64967 h 437224"/>
              <a:gd name="connsiteX36" fmla="*/ 414079 w 605879"/>
              <a:gd name="connsiteY36" fmla="*/ 109100 h 437224"/>
              <a:gd name="connsiteX37" fmla="*/ 419845 w 605879"/>
              <a:gd name="connsiteY37" fmla="*/ 108963 h 437224"/>
              <a:gd name="connsiteX38" fmla="*/ 605879 w 605879"/>
              <a:gd name="connsiteY38" fmla="*/ 244928 h 437224"/>
              <a:gd name="connsiteX39" fmla="*/ 498515 w 605879"/>
              <a:gd name="connsiteY39" fmla="*/ 368420 h 437224"/>
              <a:gd name="connsiteX40" fmla="*/ 516088 w 605879"/>
              <a:gd name="connsiteY40" fmla="*/ 414609 h 437224"/>
              <a:gd name="connsiteX41" fmla="*/ 522953 w 605879"/>
              <a:gd name="connsiteY41" fmla="*/ 428178 h 437224"/>
              <a:gd name="connsiteX42" fmla="*/ 510185 w 605879"/>
              <a:gd name="connsiteY42" fmla="*/ 437224 h 437224"/>
              <a:gd name="connsiteX43" fmla="*/ 400487 w 605879"/>
              <a:gd name="connsiteY43" fmla="*/ 380344 h 437224"/>
              <a:gd name="connsiteX44" fmla="*/ 250836 w 605879"/>
              <a:gd name="connsiteY44" fmla="*/ 304275 h 437224"/>
              <a:gd name="connsiteX45" fmla="*/ 231752 w 605879"/>
              <a:gd name="connsiteY45" fmla="*/ 306331 h 437224"/>
              <a:gd name="connsiteX46" fmla="*/ 107639 w 605879"/>
              <a:gd name="connsiteY46" fmla="*/ 371161 h 437224"/>
              <a:gd name="connsiteX47" fmla="*/ 94596 w 605879"/>
              <a:gd name="connsiteY47" fmla="*/ 361978 h 437224"/>
              <a:gd name="connsiteX48" fmla="*/ 102009 w 605879"/>
              <a:gd name="connsiteY48" fmla="*/ 348135 h 437224"/>
              <a:gd name="connsiteX49" fmla="*/ 122741 w 605879"/>
              <a:gd name="connsiteY49" fmla="*/ 293173 h 437224"/>
              <a:gd name="connsiteX50" fmla="*/ 0 w 605879"/>
              <a:gd name="connsiteY50" fmla="*/ 153508 h 437224"/>
              <a:gd name="connsiteX51" fmla="*/ 210609 w 605879"/>
              <a:gd name="connsiteY51" fmla="*/ 0 h 437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5879" h="437224">
                <a:moveTo>
                  <a:pt x="91000" y="173662"/>
                </a:moveTo>
                <a:lnTo>
                  <a:pt x="331193" y="173662"/>
                </a:lnTo>
                <a:cubicBezTo>
                  <a:pt x="337373" y="173662"/>
                  <a:pt x="342454" y="178725"/>
                  <a:pt x="342454" y="184882"/>
                </a:cubicBezTo>
                <a:cubicBezTo>
                  <a:pt x="342454" y="191040"/>
                  <a:pt x="337373" y="196102"/>
                  <a:pt x="331193" y="196102"/>
                </a:cubicBezTo>
                <a:lnTo>
                  <a:pt x="91000" y="196102"/>
                </a:lnTo>
                <a:cubicBezTo>
                  <a:pt x="84683" y="196102"/>
                  <a:pt x="79739" y="191040"/>
                  <a:pt x="79739" y="184882"/>
                </a:cubicBezTo>
                <a:cubicBezTo>
                  <a:pt x="79739" y="178725"/>
                  <a:pt x="84683" y="173662"/>
                  <a:pt x="91000" y="173662"/>
                </a:cubicBezTo>
                <a:close/>
                <a:moveTo>
                  <a:pt x="421630" y="131441"/>
                </a:moveTo>
                <a:cubicBezTo>
                  <a:pt x="423003" y="138294"/>
                  <a:pt x="423552" y="145284"/>
                  <a:pt x="423552" y="152274"/>
                </a:cubicBezTo>
                <a:cubicBezTo>
                  <a:pt x="423552" y="220668"/>
                  <a:pt x="362456" y="281249"/>
                  <a:pt x="275961" y="300986"/>
                </a:cubicBezTo>
                <a:cubicBezTo>
                  <a:pt x="302047" y="334017"/>
                  <a:pt x="350924" y="355536"/>
                  <a:pt x="408175" y="358277"/>
                </a:cubicBezTo>
                <a:cubicBezTo>
                  <a:pt x="412569" y="358551"/>
                  <a:pt x="416413" y="361293"/>
                  <a:pt x="418060" y="365267"/>
                </a:cubicBezTo>
                <a:cubicBezTo>
                  <a:pt x="427259" y="388019"/>
                  <a:pt x="463505" y="403370"/>
                  <a:pt x="488218" y="410360"/>
                </a:cubicBezTo>
                <a:cubicBezTo>
                  <a:pt x="483962" y="399944"/>
                  <a:pt x="479156" y="385004"/>
                  <a:pt x="474214" y="363348"/>
                </a:cubicBezTo>
                <a:cubicBezTo>
                  <a:pt x="472841" y="357455"/>
                  <a:pt x="476273" y="351698"/>
                  <a:pt x="482039" y="349916"/>
                </a:cubicBezTo>
                <a:cubicBezTo>
                  <a:pt x="543685" y="332236"/>
                  <a:pt x="583500" y="290980"/>
                  <a:pt x="583363" y="244928"/>
                </a:cubicBezTo>
                <a:cubicBezTo>
                  <a:pt x="583363" y="182839"/>
                  <a:pt x="511009" y="132126"/>
                  <a:pt x="421630" y="131441"/>
                </a:cubicBezTo>
                <a:close/>
                <a:moveTo>
                  <a:pt x="75898" y="120173"/>
                </a:moveTo>
                <a:lnTo>
                  <a:pt x="340509" y="120173"/>
                </a:lnTo>
                <a:cubicBezTo>
                  <a:pt x="346826" y="120173"/>
                  <a:pt x="351769" y="125114"/>
                  <a:pt x="351769" y="131428"/>
                </a:cubicBezTo>
                <a:cubicBezTo>
                  <a:pt x="351769" y="137604"/>
                  <a:pt x="346826" y="142683"/>
                  <a:pt x="340509" y="142683"/>
                </a:cubicBezTo>
                <a:lnTo>
                  <a:pt x="75898" y="142683"/>
                </a:lnTo>
                <a:cubicBezTo>
                  <a:pt x="69719" y="142683"/>
                  <a:pt x="64638" y="137604"/>
                  <a:pt x="64638" y="131428"/>
                </a:cubicBezTo>
                <a:cubicBezTo>
                  <a:pt x="64638" y="125114"/>
                  <a:pt x="69719" y="120173"/>
                  <a:pt x="75898" y="120173"/>
                </a:cubicBezTo>
                <a:close/>
                <a:moveTo>
                  <a:pt x="210609" y="22478"/>
                </a:moveTo>
                <a:cubicBezTo>
                  <a:pt x="106952" y="22478"/>
                  <a:pt x="22516" y="81277"/>
                  <a:pt x="22516" y="153508"/>
                </a:cubicBezTo>
                <a:cubicBezTo>
                  <a:pt x="22516" y="206688"/>
                  <a:pt x="68372" y="254385"/>
                  <a:pt x="139216" y="274807"/>
                </a:cubicBezTo>
                <a:cubicBezTo>
                  <a:pt x="144983" y="276452"/>
                  <a:pt x="148415" y="282208"/>
                  <a:pt x="147042" y="288102"/>
                </a:cubicBezTo>
                <a:cubicBezTo>
                  <a:pt x="140864" y="314966"/>
                  <a:pt x="135097" y="332647"/>
                  <a:pt x="130017" y="344297"/>
                </a:cubicBezTo>
                <a:cubicBezTo>
                  <a:pt x="158437" y="336622"/>
                  <a:pt x="203058" y="318667"/>
                  <a:pt x="214041" y="291254"/>
                </a:cubicBezTo>
                <a:cubicBezTo>
                  <a:pt x="215689" y="287280"/>
                  <a:pt x="219533" y="284538"/>
                  <a:pt x="223927" y="284264"/>
                </a:cubicBezTo>
                <a:cubicBezTo>
                  <a:pt x="320170" y="279604"/>
                  <a:pt x="395407" y="223135"/>
                  <a:pt x="398839" y="152960"/>
                </a:cubicBezTo>
                <a:cubicBezTo>
                  <a:pt x="400075" y="126918"/>
                  <a:pt x="389915" y="101836"/>
                  <a:pt x="369596" y="80592"/>
                </a:cubicBezTo>
                <a:cubicBezTo>
                  <a:pt x="334860" y="44133"/>
                  <a:pt x="275412" y="22478"/>
                  <a:pt x="210609" y="22478"/>
                </a:cubicBezTo>
                <a:close/>
                <a:moveTo>
                  <a:pt x="210609" y="0"/>
                </a:moveTo>
                <a:cubicBezTo>
                  <a:pt x="281453" y="0"/>
                  <a:pt x="346942" y="24260"/>
                  <a:pt x="385796" y="64967"/>
                </a:cubicBezTo>
                <a:cubicBezTo>
                  <a:pt x="398702" y="78536"/>
                  <a:pt x="408175" y="93338"/>
                  <a:pt x="414079" y="109100"/>
                </a:cubicBezTo>
                <a:cubicBezTo>
                  <a:pt x="416001" y="108963"/>
                  <a:pt x="417923" y="108963"/>
                  <a:pt x="419845" y="108963"/>
                </a:cubicBezTo>
                <a:cubicBezTo>
                  <a:pt x="522404" y="108963"/>
                  <a:pt x="606016" y="169955"/>
                  <a:pt x="605879" y="244928"/>
                </a:cubicBezTo>
                <a:cubicBezTo>
                  <a:pt x="605879" y="298519"/>
                  <a:pt x="564141" y="346079"/>
                  <a:pt x="498515" y="368420"/>
                </a:cubicBezTo>
                <a:cubicBezTo>
                  <a:pt x="506066" y="398025"/>
                  <a:pt x="512931" y="412279"/>
                  <a:pt x="516088" y="414609"/>
                </a:cubicBezTo>
                <a:cubicBezTo>
                  <a:pt x="524601" y="418858"/>
                  <a:pt x="523228" y="426671"/>
                  <a:pt x="522953" y="428178"/>
                </a:cubicBezTo>
                <a:cubicBezTo>
                  <a:pt x="522541" y="429686"/>
                  <a:pt x="520207" y="437224"/>
                  <a:pt x="510185" y="437224"/>
                </a:cubicBezTo>
                <a:cubicBezTo>
                  <a:pt x="497828" y="437224"/>
                  <a:pt x="423689" y="421325"/>
                  <a:pt x="400487" y="380344"/>
                </a:cubicBezTo>
                <a:cubicBezTo>
                  <a:pt x="333899" y="375410"/>
                  <a:pt x="277746" y="346764"/>
                  <a:pt x="250836" y="304275"/>
                </a:cubicBezTo>
                <a:cubicBezTo>
                  <a:pt x="244521" y="305098"/>
                  <a:pt x="238205" y="305783"/>
                  <a:pt x="231752" y="306331"/>
                </a:cubicBezTo>
                <a:cubicBezTo>
                  <a:pt x="206216" y="353069"/>
                  <a:pt x="121643" y="371161"/>
                  <a:pt x="107639" y="371161"/>
                </a:cubicBezTo>
                <a:cubicBezTo>
                  <a:pt x="97616" y="371161"/>
                  <a:pt x="95145" y="364171"/>
                  <a:pt x="94596" y="361978"/>
                </a:cubicBezTo>
                <a:cubicBezTo>
                  <a:pt x="94184" y="360470"/>
                  <a:pt x="92948" y="352658"/>
                  <a:pt x="102009" y="348135"/>
                </a:cubicBezTo>
                <a:cubicBezTo>
                  <a:pt x="105030" y="345942"/>
                  <a:pt x="113130" y="331550"/>
                  <a:pt x="122741" y="293173"/>
                </a:cubicBezTo>
                <a:cubicBezTo>
                  <a:pt x="47778" y="268228"/>
                  <a:pt x="0" y="214226"/>
                  <a:pt x="0" y="153508"/>
                </a:cubicBezTo>
                <a:cubicBezTo>
                  <a:pt x="0" y="68804"/>
                  <a:pt x="94458" y="0"/>
                  <a:pt x="210609" y="0"/>
                </a:cubicBezTo>
                <a:close/>
              </a:path>
            </a:pathLst>
          </a:custGeom>
          <a:solidFill>
            <a:srgbClr val="FFFFFF"/>
          </a:solidFill>
          <a:ln>
            <a:noFill/>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58" name="椭圆 57"/>
          <p:cNvSpPr/>
          <p:nvPr>
            <p:custDataLst>
              <p:tags r:id="rId10"/>
            </p:custDataLst>
          </p:nvPr>
        </p:nvSpPr>
        <p:spPr>
          <a:xfrm>
            <a:off x="7547105" y="3785596"/>
            <a:ext cx="518688" cy="518688"/>
          </a:xfrm>
          <a:prstGeom prst="ellipse">
            <a:avLst/>
          </a:prstGeom>
          <a:solidFill>
            <a:srgbClr val="40A693"/>
          </a:solidFill>
          <a:ln w="38100">
            <a:solidFill>
              <a:srgbClr val="FFFFFF"/>
            </a:solidFill>
          </a:ln>
        </p:spPr>
        <p:style>
          <a:lnRef idx="2">
            <a:srgbClr val="000000"/>
          </a:lnRef>
          <a:fillRef idx="1">
            <a:srgbClr val="FFFFFF"/>
          </a:fillRef>
          <a:effectRef idx="0">
            <a:srgbClr val="000000"/>
          </a:effectRef>
          <a:fontRef idx="minor">
            <a:srgbClr val="000000"/>
          </a:fontRef>
        </p:style>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59" name="任意多边形 23"/>
          <p:cNvSpPr/>
          <p:nvPr>
            <p:custDataLst>
              <p:tags r:id="rId11"/>
            </p:custDataLst>
          </p:nvPr>
        </p:nvSpPr>
        <p:spPr bwMode="auto">
          <a:xfrm>
            <a:off x="7677758" y="3906535"/>
            <a:ext cx="268289" cy="276808"/>
          </a:xfrm>
          <a:custGeom>
            <a:avLst/>
            <a:gdLst>
              <a:gd name="T0" fmla="*/ 614 w 834"/>
              <a:gd name="T1" fmla="*/ 393 h 862"/>
              <a:gd name="T2" fmla="*/ 548 w 834"/>
              <a:gd name="T3" fmla="*/ 370 h 862"/>
              <a:gd name="T4" fmla="*/ 551 w 834"/>
              <a:gd name="T5" fmla="*/ 312 h 862"/>
              <a:gd name="T6" fmla="*/ 627 w 834"/>
              <a:gd name="T7" fmla="*/ 313 h 862"/>
              <a:gd name="T8" fmla="*/ 615 w 834"/>
              <a:gd name="T9" fmla="*/ 345 h 862"/>
              <a:gd name="T10" fmla="*/ 587 w 834"/>
              <a:gd name="T11" fmla="*/ 324 h 862"/>
              <a:gd name="T12" fmla="*/ 563 w 834"/>
              <a:gd name="T13" fmla="*/ 342 h 862"/>
              <a:gd name="T14" fmla="*/ 596 w 834"/>
              <a:gd name="T15" fmla="*/ 359 h 862"/>
              <a:gd name="T16" fmla="*/ 646 w 834"/>
              <a:gd name="T17" fmla="*/ 402 h 862"/>
              <a:gd name="T18" fmla="*/ 590 w 834"/>
              <a:gd name="T19" fmla="*/ 444 h 862"/>
              <a:gd name="T20" fmla="*/ 534 w 834"/>
              <a:gd name="T21" fmla="*/ 398 h 862"/>
              <a:gd name="T22" fmla="*/ 570 w 834"/>
              <a:gd name="T23" fmla="*/ 415 h 862"/>
              <a:gd name="T24" fmla="*/ 612 w 834"/>
              <a:gd name="T25" fmla="*/ 416 h 862"/>
              <a:gd name="T26" fmla="*/ 403 w 834"/>
              <a:gd name="T27" fmla="*/ 440 h 862"/>
              <a:gd name="T28" fmla="*/ 437 w 834"/>
              <a:gd name="T29" fmla="*/ 333 h 862"/>
              <a:gd name="T30" fmla="*/ 473 w 834"/>
              <a:gd name="T31" fmla="*/ 440 h 862"/>
              <a:gd name="T32" fmla="*/ 524 w 834"/>
              <a:gd name="T33" fmla="*/ 304 h 862"/>
              <a:gd name="T34" fmla="*/ 496 w 834"/>
              <a:gd name="T35" fmla="*/ 304 h 862"/>
              <a:gd name="T36" fmla="*/ 473 w 834"/>
              <a:gd name="T37" fmla="*/ 403 h 862"/>
              <a:gd name="T38" fmla="*/ 438 w 834"/>
              <a:gd name="T39" fmla="*/ 304 h 862"/>
              <a:gd name="T40" fmla="*/ 404 w 834"/>
              <a:gd name="T41" fmla="*/ 404 h 862"/>
              <a:gd name="T42" fmla="*/ 366 w 834"/>
              <a:gd name="T43" fmla="*/ 304 h 862"/>
              <a:gd name="T44" fmla="*/ 389 w 834"/>
              <a:gd name="T45" fmla="*/ 440 h 862"/>
              <a:gd name="T46" fmla="*/ 340 w 834"/>
              <a:gd name="T47" fmla="*/ 428 h 862"/>
              <a:gd name="T48" fmla="*/ 265 w 834"/>
              <a:gd name="T49" fmla="*/ 416 h 862"/>
              <a:gd name="T50" fmla="*/ 331 w 834"/>
              <a:gd name="T51" fmla="*/ 381 h 862"/>
              <a:gd name="T52" fmla="*/ 331 w 834"/>
              <a:gd name="T53" fmla="*/ 357 h 862"/>
              <a:gd name="T54" fmla="*/ 265 w 834"/>
              <a:gd name="T55" fmla="*/ 328 h 862"/>
              <a:gd name="T56" fmla="*/ 336 w 834"/>
              <a:gd name="T57" fmla="*/ 316 h 862"/>
              <a:gd name="T58" fmla="*/ 236 w 834"/>
              <a:gd name="T59" fmla="*/ 304 h 862"/>
              <a:gd name="T60" fmla="*/ 340 w 834"/>
              <a:gd name="T61" fmla="*/ 440 h 862"/>
              <a:gd name="T62" fmla="*/ 340 w 834"/>
              <a:gd name="T63" fmla="*/ 428 h 862"/>
              <a:gd name="T64" fmla="*/ 98 w 834"/>
              <a:gd name="T65" fmla="*/ 440 h 862"/>
              <a:gd name="T66" fmla="*/ 125 w 834"/>
              <a:gd name="T67" fmla="*/ 440 h 862"/>
              <a:gd name="T68" fmla="*/ 181 w 834"/>
              <a:gd name="T69" fmla="*/ 440 h 862"/>
              <a:gd name="T70" fmla="*/ 209 w 834"/>
              <a:gd name="T71" fmla="*/ 440 h 862"/>
              <a:gd name="T72" fmla="*/ 196 w 834"/>
              <a:gd name="T73" fmla="*/ 304 h 862"/>
              <a:gd name="T74" fmla="*/ 182 w 834"/>
              <a:gd name="T75" fmla="*/ 400 h 862"/>
              <a:gd name="T76" fmla="*/ 113 w 834"/>
              <a:gd name="T77" fmla="*/ 304 h 862"/>
              <a:gd name="T78" fmla="*/ 834 w 834"/>
              <a:gd name="T79" fmla="*/ 0 h 862"/>
              <a:gd name="T80" fmla="*/ 743 w 834"/>
              <a:gd name="T81" fmla="*/ 555 h 862"/>
              <a:gd name="T82" fmla="*/ 551 w 834"/>
              <a:gd name="T83" fmla="*/ 643 h 862"/>
              <a:gd name="T84" fmla="*/ 420 w 834"/>
              <a:gd name="T85" fmla="*/ 772 h 862"/>
              <a:gd name="T86" fmla="*/ 329 w 834"/>
              <a:gd name="T87" fmla="*/ 643 h 862"/>
              <a:gd name="T88" fmla="*/ 0 w 834"/>
              <a:gd name="T89" fmla="*/ 88 h 862"/>
              <a:gd name="T90" fmla="*/ 91 w 834"/>
              <a:gd name="T91" fmla="*/ 0 h 862"/>
              <a:gd name="T92" fmla="*/ 707 w 834"/>
              <a:gd name="T93" fmla="*/ 125 h 862"/>
              <a:gd name="T94" fmla="*/ 109 w 834"/>
              <a:gd name="T95" fmla="*/ 125 h 862"/>
              <a:gd name="T96" fmla="*/ 37 w 834"/>
              <a:gd name="T97" fmla="*/ 125 h 862"/>
              <a:gd name="T98" fmla="*/ 366 w 834"/>
              <a:gd name="T99" fmla="*/ 606 h 862"/>
              <a:gd name="T100" fmla="*/ 420 w 834"/>
              <a:gd name="T101" fmla="*/ 720 h 862"/>
              <a:gd name="T102" fmla="*/ 456 w 834"/>
              <a:gd name="T103" fmla="*/ 683 h 862"/>
              <a:gd name="T104" fmla="*/ 536 w 834"/>
              <a:gd name="T105" fmla="*/ 606 h 862"/>
              <a:gd name="T106" fmla="*/ 587 w 834"/>
              <a:gd name="T107" fmla="*/ 606 h 862"/>
              <a:gd name="T108" fmla="*/ 707 w 834"/>
              <a:gd name="T109" fmla="*/ 554 h 862"/>
              <a:gd name="T110" fmla="*/ 707 w 834"/>
              <a:gd name="T111" fmla="*/ 518 h 862"/>
              <a:gd name="T112" fmla="*/ 707 w 834"/>
              <a:gd name="T113" fmla="*/ 125 h 862"/>
              <a:gd name="T114" fmla="*/ 127 w 834"/>
              <a:gd name="T115" fmla="*/ 37 h 862"/>
              <a:gd name="T116" fmla="*/ 743 w 834"/>
              <a:gd name="T117" fmla="*/ 88 h 862"/>
              <a:gd name="T118" fmla="*/ 798 w 834"/>
              <a:gd name="T119" fmla="*/ 518 h 862"/>
              <a:gd name="T120" fmla="*/ 798 w 834"/>
              <a:gd name="T121" fmla="*/ 37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34" h="862">
                <a:moveTo>
                  <a:pt x="619" y="404"/>
                </a:moveTo>
                <a:cubicBezTo>
                  <a:pt x="619" y="399"/>
                  <a:pt x="617" y="395"/>
                  <a:pt x="614" y="393"/>
                </a:cubicBezTo>
                <a:cubicBezTo>
                  <a:pt x="610" y="390"/>
                  <a:pt x="603" y="388"/>
                  <a:pt x="591" y="385"/>
                </a:cubicBezTo>
                <a:cubicBezTo>
                  <a:pt x="569" y="380"/>
                  <a:pt x="555" y="375"/>
                  <a:pt x="548" y="370"/>
                </a:cubicBezTo>
                <a:cubicBezTo>
                  <a:pt x="540" y="364"/>
                  <a:pt x="537" y="355"/>
                  <a:pt x="537" y="344"/>
                </a:cubicBezTo>
                <a:cubicBezTo>
                  <a:pt x="537" y="330"/>
                  <a:pt x="541" y="320"/>
                  <a:pt x="551" y="312"/>
                </a:cubicBezTo>
                <a:cubicBezTo>
                  <a:pt x="561" y="304"/>
                  <a:pt x="573" y="300"/>
                  <a:pt x="590" y="300"/>
                </a:cubicBezTo>
                <a:cubicBezTo>
                  <a:pt x="605" y="300"/>
                  <a:pt x="617" y="305"/>
                  <a:pt x="627" y="313"/>
                </a:cubicBezTo>
                <a:cubicBezTo>
                  <a:pt x="637" y="321"/>
                  <a:pt x="642" y="331"/>
                  <a:pt x="643" y="345"/>
                </a:cubicBezTo>
                <a:lnTo>
                  <a:pt x="615" y="345"/>
                </a:lnTo>
                <a:cubicBezTo>
                  <a:pt x="615" y="339"/>
                  <a:pt x="612" y="333"/>
                  <a:pt x="607" y="330"/>
                </a:cubicBezTo>
                <a:cubicBezTo>
                  <a:pt x="601" y="326"/>
                  <a:pt x="595" y="324"/>
                  <a:pt x="587" y="324"/>
                </a:cubicBezTo>
                <a:cubicBezTo>
                  <a:pt x="579" y="324"/>
                  <a:pt x="574" y="325"/>
                  <a:pt x="570" y="329"/>
                </a:cubicBezTo>
                <a:cubicBezTo>
                  <a:pt x="565" y="332"/>
                  <a:pt x="563" y="336"/>
                  <a:pt x="563" y="342"/>
                </a:cubicBezTo>
                <a:cubicBezTo>
                  <a:pt x="563" y="346"/>
                  <a:pt x="566" y="349"/>
                  <a:pt x="570" y="351"/>
                </a:cubicBezTo>
                <a:cubicBezTo>
                  <a:pt x="574" y="354"/>
                  <a:pt x="583" y="356"/>
                  <a:pt x="596" y="359"/>
                </a:cubicBezTo>
                <a:cubicBezTo>
                  <a:pt x="616" y="364"/>
                  <a:pt x="630" y="369"/>
                  <a:pt x="636" y="375"/>
                </a:cubicBezTo>
                <a:cubicBezTo>
                  <a:pt x="643" y="380"/>
                  <a:pt x="646" y="390"/>
                  <a:pt x="646" y="402"/>
                </a:cubicBezTo>
                <a:cubicBezTo>
                  <a:pt x="646" y="415"/>
                  <a:pt x="641" y="425"/>
                  <a:pt x="631" y="433"/>
                </a:cubicBezTo>
                <a:cubicBezTo>
                  <a:pt x="621" y="440"/>
                  <a:pt x="607" y="444"/>
                  <a:pt x="590" y="444"/>
                </a:cubicBezTo>
                <a:cubicBezTo>
                  <a:pt x="573" y="444"/>
                  <a:pt x="560" y="440"/>
                  <a:pt x="550" y="432"/>
                </a:cubicBezTo>
                <a:cubicBezTo>
                  <a:pt x="540" y="424"/>
                  <a:pt x="535" y="413"/>
                  <a:pt x="534" y="398"/>
                </a:cubicBezTo>
                <a:lnTo>
                  <a:pt x="562" y="398"/>
                </a:lnTo>
                <a:cubicBezTo>
                  <a:pt x="562" y="405"/>
                  <a:pt x="565" y="411"/>
                  <a:pt x="570" y="415"/>
                </a:cubicBezTo>
                <a:cubicBezTo>
                  <a:pt x="575" y="419"/>
                  <a:pt x="581" y="421"/>
                  <a:pt x="590" y="421"/>
                </a:cubicBezTo>
                <a:cubicBezTo>
                  <a:pt x="599" y="421"/>
                  <a:pt x="606" y="419"/>
                  <a:pt x="612" y="416"/>
                </a:cubicBezTo>
                <a:cubicBezTo>
                  <a:pt x="617" y="413"/>
                  <a:pt x="619" y="409"/>
                  <a:pt x="619" y="404"/>
                </a:cubicBezTo>
                <a:close/>
                <a:moveTo>
                  <a:pt x="403" y="440"/>
                </a:moveTo>
                <a:lnTo>
                  <a:pt x="416" y="440"/>
                </a:lnTo>
                <a:lnTo>
                  <a:pt x="437" y="333"/>
                </a:lnTo>
                <a:lnTo>
                  <a:pt x="459" y="440"/>
                </a:lnTo>
                <a:lnTo>
                  <a:pt x="473" y="440"/>
                </a:lnTo>
                <a:lnTo>
                  <a:pt x="487" y="440"/>
                </a:lnTo>
                <a:lnTo>
                  <a:pt x="524" y="304"/>
                </a:lnTo>
                <a:lnTo>
                  <a:pt x="510" y="304"/>
                </a:lnTo>
                <a:lnTo>
                  <a:pt x="496" y="304"/>
                </a:lnTo>
                <a:lnTo>
                  <a:pt x="473" y="403"/>
                </a:lnTo>
                <a:lnTo>
                  <a:pt x="473" y="403"/>
                </a:lnTo>
                <a:lnTo>
                  <a:pt x="453" y="304"/>
                </a:lnTo>
                <a:lnTo>
                  <a:pt x="438" y="304"/>
                </a:lnTo>
                <a:lnTo>
                  <a:pt x="423" y="304"/>
                </a:lnTo>
                <a:lnTo>
                  <a:pt x="404" y="404"/>
                </a:lnTo>
                <a:lnTo>
                  <a:pt x="381" y="304"/>
                </a:lnTo>
                <a:lnTo>
                  <a:pt x="366" y="304"/>
                </a:lnTo>
                <a:lnTo>
                  <a:pt x="351" y="304"/>
                </a:lnTo>
                <a:lnTo>
                  <a:pt x="389" y="440"/>
                </a:lnTo>
                <a:lnTo>
                  <a:pt x="403" y="440"/>
                </a:lnTo>
                <a:close/>
                <a:moveTo>
                  <a:pt x="340" y="428"/>
                </a:moveTo>
                <a:lnTo>
                  <a:pt x="340" y="416"/>
                </a:lnTo>
                <a:lnTo>
                  <a:pt x="265" y="416"/>
                </a:lnTo>
                <a:lnTo>
                  <a:pt x="265" y="381"/>
                </a:lnTo>
                <a:lnTo>
                  <a:pt x="331" y="381"/>
                </a:lnTo>
                <a:lnTo>
                  <a:pt x="331" y="369"/>
                </a:lnTo>
                <a:lnTo>
                  <a:pt x="331" y="357"/>
                </a:lnTo>
                <a:lnTo>
                  <a:pt x="265" y="357"/>
                </a:lnTo>
                <a:lnTo>
                  <a:pt x="265" y="328"/>
                </a:lnTo>
                <a:lnTo>
                  <a:pt x="336" y="328"/>
                </a:lnTo>
                <a:lnTo>
                  <a:pt x="336" y="316"/>
                </a:lnTo>
                <a:lnTo>
                  <a:pt x="336" y="304"/>
                </a:lnTo>
                <a:lnTo>
                  <a:pt x="236" y="304"/>
                </a:lnTo>
                <a:lnTo>
                  <a:pt x="236" y="440"/>
                </a:lnTo>
                <a:lnTo>
                  <a:pt x="340" y="440"/>
                </a:lnTo>
                <a:lnTo>
                  <a:pt x="340" y="428"/>
                </a:lnTo>
                <a:lnTo>
                  <a:pt x="340" y="428"/>
                </a:lnTo>
                <a:close/>
                <a:moveTo>
                  <a:pt x="98" y="304"/>
                </a:moveTo>
                <a:lnTo>
                  <a:pt x="98" y="440"/>
                </a:lnTo>
                <a:lnTo>
                  <a:pt x="111" y="440"/>
                </a:lnTo>
                <a:lnTo>
                  <a:pt x="125" y="440"/>
                </a:lnTo>
                <a:lnTo>
                  <a:pt x="125" y="342"/>
                </a:lnTo>
                <a:lnTo>
                  <a:pt x="181" y="440"/>
                </a:lnTo>
                <a:lnTo>
                  <a:pt x="195" y="440"/>
                </a:lnTo>
                <a:lnTo>
                  <a:pt x="209" y="440"/>
                </a:lnTo>
                <a:lnTo>
                  <a:pt x="209" y="304"/>
                </a:lnTo>
                <a:lnTo>
                  <a:pt x="196" y="304"/>
                </a:lnTo>
                <a:lnTo>
                  <a:pt x="182" y="304"/>
                </a:lnTo>
                <a:lnTo>
                  <a:pt x="182" y="400"/>
                </a:lnTo>
                <a:lnTo>
                  <a:pt x="128" y="304"/>
                </a:lnTo>
                <a:lnTo>
                  <a:pt x="113" y="304"/>
                </a:lnTo>
                <a:lnTo>
                  <a:pt x="98" y="304"/>
                </a:lnTo>
                <a:close/>
                <a:moveTo>
                  <a:pt x="834" y="0"/>
                </a:moveTo>
                <a:lnTo>
                  <a:pt x="834" y="555"/>
                </a:lnTo>
                <a:lnTo>
                  <a:pt x="743" y="555"/>
                </a:lnTo>
                <a:lnTo>
                  <a:pt x="743" y="643"/>
                </a:lnTo>
                <a:lnTo>
                  <a:pt x="551" y="643"/>
                </a:lnTo>
                <a:lnTo>
                  <a:pt x="420" y="774"/>
                </a:lnTo>
                <a:lnTo>
                  <a:pt x="420" y="772"/>
                </a:lnTo>
                <a:lnTo>
                  <a:pt x="329" y="862"/>
                </a:lnTo>
                <a:lnTo>
                  <a:pt x="329" y="643"/>
                </a:lnTo>
                <a:lnTo>
                  <a:pt x="0" y="643"/>
                </a:lnTo>
                <a:lnTo>
                  <a:pt x="0" y="88"/>
                </a:lnTo>
                <a:lnTo>
                  <a:pt x="91" y="88"/>
                </a:lnTo>
                <a:lnTo>
                  <a:pt x="91" y="0"/>
                </a:lnTo>
                <a:lnTo>
                  <a:pt x="834" y="0"/>
                </a:lnTo>
                <a:close/>
                <a:moveTo>
                  <a:pt x="707" y="125"/>
                </a:moveTo>
                <a:lnTo>
                  <a:pt x="127" y="125"/>
                </a:lnTo>
                <a:lnTo>
                  <a:pt x="109" y="125"/>
                </a:lnTo>
                <a:lnTo>
                  <a:pt x="91" y="125"/>
                </a:lnTo>
                <a:lnTo>
                  <a:pt x="37" y="125"/>
                </a:lnTo>
                <a:lnTo>
                  <a:pt x="37" y="606"/>
                </a:lnTo>
                <a:lnTo>
                  <a:pt x="366" y="606"/>
                </a:lnTo>
                <a:lnTo>
                  <a:pt x="366" y="774"/>
                </a:lnTo>
                <a:lnTo>
                  <a:pt x="420" y="720"/>
                </a:lnTo>
                <a:lnTo>
                  <a:pt x="438" y="702"/>
                </a:lnTo>
                <a:lnTo>
                  <a:pt x="456" y="683"/>
                </a:lnTo>
                <a:lnTo>
                  <a:pt x="533" y="606"/>
                </a:lnTo>
                <a:lnTo>
                  <a:pt x="536" y="606"/>
                </a:lnTo>
                <a:lnTo>
                  <a:pt x="561" y="606"/>
                </a:lnTo>
                <a:lnTo>
                  <a:pt x="587" y="606"/>
                </a:lnTo>
                <a:lnTo>
                  <a:pt x="707" y="606"/>
                </a:lnTo>
                <a:lnTo>
                  <a:pt x="707" y="554"/>
                </a:lnTo>
                <a:lnTo>
                  <a:pt x="707" y="536"/>
                </a:lnTo>
                <a:lnTo>
                  <a:pt x="707" y="518"/>
                </a:lnTo>
                <a:lnTo>
                  <a:pt x="707" y="125"/>
                </a:lnTo>
                <a:lnTo>
                  <a:pt x="707" y="125"/>
                </a:lnTo>
                <a:close/>
                <a:moveTo>
                  <a:pt x="798" y="37"/>
                </a:moveTo>
                <a:lnTo>
                  <a:pt x="127" y="37"/>
                </a:lnTo>
                <a:lnTo>
                  <a:pt x="127" y="88"/>
                </a:lnTo>
                <a:lnTo>
                  <a:pt x="743" y="88"/>
                </a:lnTo>
                <a:lnTo>
                  <a:pt x="743" y="518"/>
                </a:lnTo>
                <a:lnTo>
                  <a:pt x="798" y="518"/>
                </a:lnTo>
                <a:lnTo>
                  <a:pt x="798" y="37"/>
                </a:lnTo>
                <a:lnTo>
                  <a:pt x="798" y="37"/>
                </a:lnTo>
                <a:close/>
              </a:path>
            </a:pathLst>
          </a:custGeom>
          <a:solidFill>
            <a:srgbClr val="FFFFFF"/>
          </a:solidFill>
          <a:ln>
            <a:noFill/>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60" name="椭圆 59"/>
          <p:cNvSpPr/>
          <p:nvPr>
            <p:custDataLst>
              <p:tags r:id="rId12"/>
            </p:custDataLst>
          </p:nvPr>
        </p:nvSpPr>
        <p:spPr>
          <a:xfrm>
            <a:off x="6097871" y="4751824"/>
            <a:ext cx="518688" cy="518688"/>
          </a:xfrm>
          <a:prstGeom prst="ellipse">
            <a:avLst/>
          </a:prstGeom>
          <a:solidFill>
            <a:srgbClr val="5268A5"/>
          </a:solidFill>
          <a:ln w="38100">
            <a:solidFill>
              <a:srgbClr val="FFFFFF"/>
            </a:solidFill>
          </a:ln>
        </p:spPr>
        <p:style>
          <a:lnRef idx="2">
            <a:srgbClr val="000000"/>
          </a:lnRef>
          <a:fillRef idx="1">
            <a:srgbClr val="FFFFFF"/>
          </a:fillRef>
          <a:effectRef idx="0">
            <a:srgbClr val="000000"/>
          </a:effectRef>
          <a:fontRef idx="minor">
            <a:srgbClr val="000000"/>
          </a:fontRef>
        </p:style>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61" name="任意多边形 21"/>
          <p:cNvSpPr/>
          <p:nvPr>
            <p:custDataLst>
              <p:tags r:id="rId13"/>
            </p:custDataLst>
          </p:nvPr>
        </p:nvSpPr>
        <p:spPr bwMode="auto">
          <a:xfrm>
            <a:off x="6218811" y="4916723"/>
            <a:ext cx="276807" cy="188888"/>
          </a:xfrm>
          <a:custGeom>
            <a:avLst/>
            <a:gdLst>
              <a:gd name="connsiteX0" fmla="*/ 20293 w 607639"/>
              <a:gd name="connsiteY0" fmla="*/ 364067 h 414642"/>
              <a:gd name="connsiteX1" fmla="*/ 20293 w 607639"/>
              <a:gd name="connsiteY1" fmla="*/ 384244 h 414642"/>
              <a:gd name="connsiteX2" fmla="*/ 30351 w 607639"/>
              <a:gd name="connsiteY2" fmla="*/ 394377 h 414642"/>
              <a:gd name="connsiteX3" fmla="*/ 577199 w 607639"/>
              <a:gd name="connsiteY3" fmla="*/ 394377 h 414642"/>
              <a:gd name="connsiteX4" fmla="*/ 587346 w 607639"/>
              <a:gd name="connsiteY4" fmla="*/ 384244 h 414642"/>
              <a:gd name="connsiteX5" fmla="*/ 587346 w 607639"/>
              <a:gd name="connsiteY5" fmla="*/ 364067 h 414642"/>
              <a:gd name="connsiteX6" fmla="*/ 556995 w 607639"/>
              <a:gd name="connsiteY6" fmla="*/ 364067 h 414642"/>
              <a:gd name="connsiteX7" fmla="*/ 394916 w 607639"/>
              <a:gd name="connsiteY7" fmla="*/ 364067 h 414642"/>
              <a:gd name="connsiteX8" fmla="*/ 394916 w 607639"/>
              <a:gd name="connsiteY8" fmla="*/ 374200 h 414642"/>
              <a:gd name="connsiteX9" fmla="*/ 384859 w 607639"/>
              <a:gd name="connsiteY9" fmla="*/ 384244 h 414642"/>
              <a:gd name="connsiteX10" fmla="*/ 222780 w 607639"/>
              <a:gd name="connsiteY10" fmla="*/ 384244 h 414642"/>
              <a:gd name="connsiteX11" fmla="*/ 212634 w 607639"/>
              <a:gd name="connsiteY11" fmla="*/ 374200 h 414642"/>
              <a:gd name="connsiteX12" fmla="*/ 212634 w 607639"/>
              <a:gd name="connsiteY12" fmla="*/ 364067 h 414642"/>
              <a:gd name="connsiteX13" fmla="*/ 50644 w 607639"/>
              <a:gd name="connsiteY13" fmla="*/ 364067 h 414642"/>
              <a:gd name="connsiteX14" fmla="*/ 141754 w 607639"/>
              <a:gd name="connsiteY14" fmla="*/ 232583 h 414642"/>
              <a:gd name="connsiteX15" fmla="*/ 161961 w 607639"/>
              <a:gd name="connsiteY15" fmla="*/ 232583 h 414642"/>
              <a:gd name="connsiteX16" fmla="*/ 172110 w 607639"/>
              <a:gd name="connsiteY16" fmla="*/ 242719 h 414642"/>
              <a:gd name="connsiteX17" fmla="*/ 161961 w 607639"/>
              <a:gd name="connsiteY17" fmla="*/ 252765 h 414642"/>
              <a:gd name="connsiteX18" fmla="*/ 141754 w 607639"/>
              <a:gd name="connsiteY18" fmla="*/ 252765 h 414642"/>
              <a:gd name="connsiteX19" fmla="*/ 131605 w 607639"/>
              <a:gd name="connsiteY19" fmla="*/ 242719 h 414642"/>
              <a:gd name="connsiteX20" fmla="*/ 141754 w 607639"/>
              <a:gd name="connsiteY20" fmla="*/ 232583 h 414642"/>
              <a:gd name="connsiteX21" fmla="*/ 141758 w 607639"/>
              <a:gd name="connsiteY21" fmla="*/ 192149 h 414642"/>
              <a:gd name="connsiteX22" fmla="*/ 182279 w 607639"/>
              <a:gd name="connsiteY22" fmla="*/ 192149 h 414642"/>
              <a:gd name="connsiteX23" fmla="*/ 192432 w 607639"/>
              <a:gd name="connsiteY23" fmla="*/ 202196 h 414642"/>
              <a:gd name="connsiteX24" fmla="*/ 182279 w 607639"/>
              <a:gd name="connsiteY24" fmla="*/ 212331 h 414642"/>
              <a:gd name="connsiteX25" fmla="*/ 141758 w 607639"/>
              <a:gd name="connsiteY25" fmla="*/ 212331 h 414642"/>
              <a:gd name="connsiteX26" fmla="*/ 131605 w 607639"/>
              <a:gd name="connsiteY26" fmla="*/ 202196 h 414642"/>
              <a:gd name="connsiteX27" fmla="*/ 141758 w 607639"/>
              <a:gd name="connsiteY27" fmla="*/ 192149 h 414642"/>
              <a:gd name="connsiteX28" fmla="*/ 141754 w 607639"/>
              <a:gd name="connsiteY28" fmla="*/ 151716 h 414642"/>
              <a:gd name="connsiteX29" fmla="*/ 161961 w 607639"/>
              <a:gd name="connsiteY29" fmla="*/ 151716 h 414642"/>
              <a:gd name="connsiteX30" fmla="*/ 172110 w 607639"/>
              <a:gd name="connsiteY30" fmla="*/ 161763 h 414642"/>
              <a:gd name="connsiteX31" fmla="*/ 161961 w 607639"/>
              <a:gd name="connsiteY31" fmla="*/ 171898 h 414642"/>
              <a:gd name="connsiteX32" fmla="*/ 141754 w 607639"/>
              <a:gd name="connsiteY32" fmla="*/ 171898 h 414642"/>
              <a:gd name="connsiteX33" fmla="*/ 131605 w 607639"/>
              <a:gd name="connsiteY33" fmla="*/ 161763 h 414642"/>
              <a:gd name="connsiteX34" fmla="*/ 141754 w 607639"/>
              <a:gd name="connsiteY34" fmla="*/ 151716 h 414642"/>
              <a:gd name="connsiteX35" fmla="*/ 141758 w 607639"/>
              <a:gd name="connsiteY35" fmla="*/ 111211 h 414642"/>
              <a:gd name="connsiteX36" fmla="*/ 182279 w 607639"/>
              <a:gd name="connsiteY36" fmla="*/ 111211 h 414642"/>
              <a:gd name="connsiteX37" fmla="*/ 192432 w 607639"/>
              <a:gd name="connsiteY37" fmla="*/ 121337 h 414642"/>
              <a:gd name="connsiteX38" fmla="*/ 182279 w 607639"/>
              <a:gd name="connsiteY38" fmla="*/ 131463 h 414642"/>
              <a:gd name="connsiteX39" fmla="*/ 141758 w 607639"/>
              <a:gd name="connsiteY39" fmla="*/ 131463 h 414642"/>
              <a:gd name="connsiteX40" fmla="*/ 131605 w 607639"/>
              <a:gd name="connsiteY40" fmla="*/ 121337 h 414642"/>
              <a:gd name="connsiteX41" fmla="*/ 141758 w 607639"/>
              <a:gd name="connsiteY41" fmla="*/ 111211 h 414642"/>
              <a:gd name="connsiteX42" fmla="*/ 425367 w 607639"/>
              <a:gd name="connsiteY42" fmla="*/ 101191 h 414642"/>
              <a:gd name="connsiteX43" fmla="*/ 496228 w 607639"/>
              <a:gd name="connsiteY43" fmla="*/ 101191 h 414642"/>
              <a:gd name="connsiteX44" fmla="*/ 506377 w 607639"/>
              <a:gd name="connsiteY44" fmla="*/ 111231 h 414642"/>
              <a:gd name="connsiteX45" fmla="*/ 506377 w 607639"/>
              <a:gd name="connsiteY45" fmla="*/ 182042 h 414642"/>
              <a:gd name="connsiteX46" fmla="*/ 496228 w 607639"/>
              <a:gd name="connsiteY46" fmla="*/ 192171 h 414642"/>
              <a:gd name="connsiteX47" fmla="*/ 486080 w 607639"/>
              <a:gd name="connsiteY47" fmla="*/ 182042 h 414642"/>
              <a:gd name="connsiteX48" fmla="*/ 486080 w 607639"/>
              <a:gd name="connsiteY48" fmla="*/ 135575 h 414642"/>
              <a:gd name="connsiteX49" fmla="*/ 402043 w 607639"/>
              <a:gd name="connsiteY49" fmla="*/ 219447 h 414642"/>
              <a:gd name="connsiteX50" fmla="*/ 394921 w 607639"/>
              <a:gd name="connsiteY50" fmla="*/ 222468 h 414642"/>
              <a:gd name="connsiteX51" fmla="*/ 387889 w 607639"/>
              <a:gd name="connsiteY51" fmla="*/ 219447 h 414642"/>
              <a:gd name="connsiteX52" fmla="*/ 344268 w 607639"/>
              <a:gd name="connsiteY52" fmla="*/ 176001 h 414642"/>
              <a:gd name="connsiteX53" fmla="*/ 270380 w 607639"/>
              <a:gd name="connsiteY53" fmla="*/ 249744 h 414642"/>
              <a:gd name="connsiteX54" fmla="*/ 263258 w 607639"/>
              <a:gd name="connsiteY54" fmla="*/ 252765 h 414642"/>
              <a:gd name="connsiteX55" fmla="*/ 256225 w 607639"/>
              <a:gd name="connsiteY55" fmla="*/ 249744 h 414642"/>
              <a:gd name="connsiteX56" fmla="*/ 256225 w 607639"/>
              <a:gd name="connsiteY56" fmla="*/ 235617 h 414642"/>
              <a:gd name="connsiteX57" fmla="*/ 337235 w 607639"/>
              <a:gd name="connsiteY57" fmla="*/ 154766 h 414642"/>
              <a:gd name="connsiteX58" fmla="*/ 338837 w 607639"/>
              <a:gd name="connsiteY58" fmla="*/ 153433 h 414642"/>
              <a:gd name="connsiteX59" fmla="*/ 340618 w 607639"/>
              <a:gd name="connsiteY59" fmla="*/ 152456 h 414642"/>
              <a:gd name="connsiteX60" fmla="*/ 341508 w 607639"/>
              <a:gd name="connsiteY60" fmla="*/ 152101 h 414642"/>
              <a:gd name="connsiteX61" fmla="*/ 343378 w 607639"/>
              <a:gd name="connsiteY61" fmla="*/ 151745 h 414642"/>
              <a:gd name="connsiteX62" fmla="*/ 344268 w 607639"/>
              <a:gd name="connsiteY62" fmla="*/ 151745 h 414642"/>
              <a:gd name="connsiteX63" fmla="*/ 346226 w 607639"/>
              <a:gd name="connsiteY63" fmla="*/ 151923 h 414642"/>
              <a:gd name="connsiteX64" fmla="*/ 351390 w 607639"/>
              <a:gd name="connsiteY64" fmla="*/ 154766 h 414642"/>
              <a:gd name="connsiteX65" fmla="*/ 394921 w 607639"/>
              <a:gd name="connsiteY65" fmla="*/ 198213 h 414642"/>
              <a:gd name="connsiteX66" fmla="*/ 471925 w 607639"/>
              <a:gd name="connsiteY66" fmla="*/ 121359 h 414642"/>
              <a:gd name="connsiteX67" fmla="*/ 425367 w 607639"/>
              <a:gd name="connsiteY67" fmla="*/ 121359 h 414642"/>
              <a:gd name="connsiteX68" fmla="*/ 415218 w 607639"/>
              <a:gd name="connsiteY68" fmla="*/ 111231 h 414642"/>
              <a:gd name="connsiteX69" fmla="*/ 425367 w 607639"/>
              <a:gd name="connsiteY69" fmla="*/ 101191 h 414642"/>
              <a:gd name="connsiteX70" fmla="*/ 101297 w 607639"/>
              <a:gd name="connsiteY70" fmla="*/ 91029 h 414642"/>
              <a:gd name="connsiteX71" fmla="*/ 111423 w 607639"/>
              <a:gd name="connsiteY71" fmla="*/ 101159 h 414642"/>
              <a:gd name="connsiteX72" fmla="*/ 111423 w 607639"/>
              <a:gd name="connsiteY72" fmla="*/ 262887 h 414642"/>
              <a:gd name="connsiteX73" fmla="*/ 101297 w 607639"/>
              <a:gd name="connsiteY73" fmla="*/ 273017 h 414642"/>
              <a:gd name="connsiteX74" fmla="*/ 91171 w 607639"/>
              <a:gd name="connsiteY74" fmla="*/ 262887 h 414642"/>
              <a:gd name="connsiteX75" fmla="*/ 91171 w 607639"/>
              <a:gd name="connsiteY75" fmla="*/ 101159 h 414642"/>
              <a:gd name="connsiteX76" fmla="*/ 101297 w 607639"/>
              <a:gd name="connsiteY76" fmla="*/ 91029 h 414642"/>
              <a:gd name="connsiteX77" fmla="*/ 70848 w 607639"/>
              <a:gd name="connsiteY77" fmla="*/ 20177 h 414642"/>
              <a:gd name="connsiteX78" fmla="*/ 60791 w 607639"/>
              <a:gd name="connsiteY78" fmla="*/ 30309 h 414642"/>
              <a:gd name="connsiteX79" fmla="*/ 60791 w 607639"/>
              <a:gd name="connsiteY79" fmla="*/ 343802 h 414642"/>
              <a:gd name="connsiteX80" fmla="*/ 222780 w 607639"/>
              <a:gd name="connsiteY80" fmla="*/ 343802 h 414642"/>
              <a:gd name="connsiteX81" fmla="*/ 232927 w 607639"/>
              <a:gd name="connsiteY81" fmla="*/ 353935 h 414642"/>
              <a:gd name="connsiteX82" fmla="*/ 232927 w 607639"/>
              <a:gd name="connsiteY82" fmla="*/ 364067 h 414642"/>
              <a:gd name="connsiteX83" fmla="*/ 374712 w 607639"/>
              <a:gd name="connsiteY83" fmla="*/ 364067 h 414642"/>
              <a:gd name="connsiteX84" fmla="*/ 374712 w 607639"/>
              <a:gd name="connsiteY84" fmla="*/ 353935 h 414642"/>
              <a:gd name="connsiteX85" fmla="*/ 384859 w 607639"/>
              <a:gd name="connsiteY85" fmla="*/ 343802 h 414642"/>
              <a:gd name="connsiteX86" fmla="*/ 546848 w 607639"/>
              <a:gd name="connsiteY86" fmla="*/ 343802 h 414642"/>
              <a:gd name="connsiteX87" fmla="*/ 546848 w 607639"/>
              <a:gd name="connsiteY87" fmla="*/ 30309 h 414642"/>
              <a:gd name="connsiteX88" fmla="*/ 536702 w 607639"/>
              <a:gd name="connsiteY88" fmla="*/ 20177 h 414642"/>
              <a:gd name="connsiteX89" fmla="*/ 70848 w 607639"/>
              <a:gd name="connsiteY89" fmla="*/ 0 h 414642"/>
              <a:gd name="connsiteX90" fmla="*/ 536702 w 607639"/>
              <a:gd name="connsiteY90" fmla="*/ 0 h 414642"/>
              <a:gd name="connsiteX91" fmla="*/ 567142 w 607639"/>
              <a:gd name="connsiteY91" fmla="*/ 30309 h 414642"/>
              <a:gd name="connsiteX92" fmla="*/ 567142 w 607639"/>
              <a:gd name="connsiteY92" fmla="*/ 343802 h 414642"/>
              <a:gd name="connsiteX93" fmla="*/ 597492 w 607639"/>
              <a:gd name="connsiteY93" fmla="*/ 343802 h 414642"/>
              <a:gd name="connsiteX94" fmla="*/ 607639 w 607639"/>
              <a:gd name="connsiteY94" fmla="*/ 353935 h 414642"/>
              <a:gd name="connsiteX95" fmla="*/ 607639 w 607639"/>
              <a:gd name="connsiteY95" fmla="*/ 384244 h 414642"/>
              <a:gd name="connsiteX96" fmla="*/ 577199 w 607639"/>
              <a:gd name="connsiteY96" fmla="*/ 414642 h 414642"/>
              <a:gd name="connsiteX97" fmla="*/ 30351 w 607639"/>
              <a:gd name="connsiteY97" fmla="*/ 414642 h 414642"/>
              <a:gd name="connsiteX98" fmla="*/ 0 w 607639"/>
              <a:gd name="connsiteY98" fmla="*/ 384244 h 414642"/>
              <a:gd name="connsiteX99" fmla="*/ 0 w 607639"/>
              <a:gd name="connsiteY99" fmla="*/ 353935 h 414642"/>
              <a:gd name="connsiteX100" fmla="*/ 10147 w 607639"/>
              <a:gd name="connsiteY100" fmla="*/ 343802 h 414642"/>
              <a:gd name="connsiteX101" fmla="*/ 40497 w 607639"/>
              <a:gd name="connsiteY101" fmla="*/ 343802 h 414642"/>
              <a:gd name="connsiteX102" fmla="*/ 40497 w 607639"/>
              <a:gd name="connsiteY102" fmla="*/ 30309 h 414642"/>
              <a:gd name="connsiteX103" fmla="*/ 70848 w 607639"/>
              <a:gd name="connsiteY103" fmla="*/ 0 h 414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07639" h="414642">
                <a:moveTo>
                  <a:pt x="20293" y="364067"/>
                </a:moveTo>
                <a:lnTo>
                  <a:pt x="20293" y="384244"/>
                </a:lnTo>
                <a:cubicBezTo>
                  <a:pt x="20293" y="390377"/>
                  <a:pt x="24298" y="394377"/>
                  <a:pt x="30351" y="394377"/>
                </a:cubicBezTo>
                <a:lnTo>
                  <a:pt x="577199" y="394377"/>
                </a:lnTo>
                <a:cubicBezTo>
                  <a:pt x="583341" y="394377"/>
                  <a:pt x="587346" y="390377"/>
                  <a:pt x="587346" y="384244"/>
                </a:cubicBezTo>
                <a:lnTo>
                  <a:pt x="587346" y="364067"/>
                </a:lnTo>
                <a:lnTo>
                  <a:pt x="556995" y="364067"/>
                </a:lnTo>
                <a:lnTo>
                  <a:pt x="394916" y="364067"/>
                </a:lnTo>
                <a:lnTo>
                  <a:pt x="394916" y="374200"/>
                </a:lnTo>
                <a:cubicBezTo>
                  <a:pt x="394916" y="380244"/>
                  <a:pt x="390911" y="384244"/>
                  <a:pt x="384859" y="384244"/>
                </a:cubicBezTo>
                <a:lnTo>
                  <a:pt x="222780" y="384244"/>
                </a:lnTo>
                <a:cubicBezTo>
                  <a:pt x="216728" y="384244"/>
                  <a:pt x="212634" y="380244"/>
                  <a:pt x="212634" y="374200"/>
                </a:cubicBezTo>
                <a:lnTo>
                  <a:pt x="212634" y="364067"/>
                </a:lnTo>
                <a:lnTo>
                  <a:pt x="50644" y="364067"/>
                </a:lnTo>
                <a:close/>
                <a:moveTo>
                  <a:pt x="141754" y="232583"/>
                </a:moveTo>
                <a:lnTo>
                  <a:pt x="161961" y="232583"/>
                </a:lnTo>
                <a:cubicBezTo>
                  <a:pt x="168104" y="232583"/>
                  <a:pt x="172110" y="236584"/>
                  <a:pt x="172110" y="242719"/>
                </a:cubicBezTo>
                <a:cubicBezTo>
                  <a:pt x="172110" y="248764"/>
                  <a:pt x="168104" y="252765"/>
                  <a:pt x="161961" y="252765"/>
                </a:cubicBezTo>
                <a:lnTo>
                  <a:pt x="141754" y="252765"/>
                </a:lnTo>
                <a:cubicBezTo>
                  <a:pt x="135700" y="252765"/>
                  <a:pt x="131605" y="248764"/>
                  <a:pt x="131605" y="242719"/>
                </a:cubicBezTo>
                <a:cubicBezTo>
                  <a:pt x="131605" y="236584"/>
                  <a:pt x="135700" y="232583"/>
                  <a:pt x="141754" y="232583"/>
                </a:cubicBezTo>
                <a:close/>
                <a:moveTo>
                  <a:pt x="141758" y="192149"/>
                </a:moveTo>
                <a:lnTo>
                  <a:pt x="182279" y="192149"/>
                </a:lnTo>
                <a:cubicBezTo>
                  <a:pt x="188335" y="192149"/>
                  <a:pt x="192432" y="196150"/>
                  <a:pt x="192432" y="202196"/>
                </a:cubicBezTo>
                <a:cubicBezTo>
                  <a:pt x="192432" y="208330"/>
                  <a:pt x="188335" y="212331"/>
                  <a:pt x="182279" y="212331"/>
                </a:cubicBezTo>
                <a:lnTo>
                  <a:pt x="141758" y="212331"/>
                </a:lnTo>
                <a:cubicBezTo>
                  <a:pt x="135702" y="212331"/>
                  <a:pt x="131605" y="208330"/>
                  <a:pt x="131605" y="202196"/>
                </a:cubicBezTo>
                <a:cubicBezTo>
                  <a:pt x="131605" y="196150"/>
                  <a:pt x="135702" y="192149"/>
                  <a:pt x="141758" y="192149"/>
                </a:cubicBezTo>
                <a:close/>
                <a:moveTo>
                  <a:pt x="141754" y="151716"/>
                </a:moveTo>
                <a:lnTo>
                  <a:pt x="161961" y="151716"/>
                </a:lnTo>
                <a:cubicBezTo>
                  <a:pt x="168104" y="151716"/>
                  <a:pt x="172110" y="155717"/>
                  <a:pt x="172110" y="161763"/>
                </a:cubicBezTo>
                <a:cubicBezTo>
                  <a:pt x="172110" y="167897"/>
                  <a:pt x="168104" y="171898"/>
                  <a:pt x="161961" y="171898"/>
                </a:cubicBezTo>
                <a:lnTo>
                  <a:pt x="141754" y="171898"/>
                </a:lnTo>
                <a:cubicBezTo>
                  <a:pt x="135700" y="171898"/>
                  <a:pt x="131605" y="167897"/>
                  <a:pt x="131605" y="161763"/>
                </a:cubicBezTo>
                <a:cubicBezTo>
                  <a:pt x="131605" y="155717"/>
                  <a:pt x="135700" y="151716"/>
                  <a:pt x="141754" y="151716"/>
                </a:cubicBezTo>
                <a:close/>
                <a:moveTo>
                  <a:pt x="141758" y="111211"/>
                </a:moveTo>
                <a:lnTo>
                  <a:pt x="182279" y="111211"/>
                </a:lnTo>
                <a:cubicBezTo>
                  <a:pt x="188335" y="111211"/>
                  <a:pt x="192432" y="115297"/>
                  <a:pt x="192432" y="121337"/>
                </a:cubicBezTo>
                <a:cubicBezTo>
                  <a:pt x="192432" y="127377"/>
                  <a:pt x="188335" y="131463"/>
                  <a:pt x="182279" y="131463"/>
                </a:cubicBezTo>
                <a:lnTo>
                  <a:pt x="141758" y="131463"/>
                </a:lnTo>
                <a:cubicBezTo>
                  <a:pt x="135702" y="131463"/>
                  <a:pt x="131605" y="127377"/>
                  <a:pt x="131605" y="121337"/>
                </a:cubicBezTo>
                <a:cubicBezTo>
                  <a:pt x="131605" y="115297"/>
                  <a:pt x="135702" y="111211"/>
                  <a:pt x="141758" y="111211"/>
                </a:cubicBezTo>
                <a:close/>
                <a:moveTo>
                  <a:pt x="425367" y="101191"/>
                </a:moveTo>
                <a:lnTo>
                  <a:pt x="496228" y="101191"/>
                </a:lnTo>
                <a:cubicBezTo>
                  <a:pt x="502282" y="101191"/>
                  <a:pt x="506377" y="105189"/>
                  <a:pt x="506377" y="111231"/>
                </a:cubicBezTo>
                <a:lnTo>
                  <a:pt x="506377" y="182042"/>
                </a:lnTo>
                <a:cubicBezTo>
                  <a:pt x="506377" y="188084"/>
                  <a:pt x="502282" y="192171"/>
                  <a:pt x="496228" y="192171"/>
                </a:cubicBezTo>
                <a:cubicBezTo>
                  <a:pt x="490175" y="192171"/>
                  <a:pt x="486080" y="188084"/>
                  <a:pt x="486080" y="182042"/>
                </a:cubicBezTo>
                <a:lnTo>
                  <a:pt x="486080" y="135575"/>
                </a:lnTo>
                <a:lnTo>
                  <a:pt x="402043" y="219447"/>
                </a:lnTo>
                <a:cubicBezTo>
                  <a:pt x="399996" y="221491"/>
                  <a:pt x="397948" y="222468"/>
                  <a:pt x="394921" y="222468"/>
                </a:cubicBezTo>
                <a:cubicBezTo>
                  <a:pt x="391895" y="222468"/>
                  <a:pt x="389847" y="221491"/>
                  <a:pt x="387889" y="219447"/>
                </a:cubicBezTo>
                <a:lnTo>
                  <a:pt x="344268" y="176001"/>
                </a:lnTo>
                <a:lnTo>
                  <a:pt x="270380" y="249744"/>
                </a:lnTo>
                <a:cubicBezTo>
                  <a:pt x="268332" y="251788"/>
                  <a:pt x="266285" y="252765"/>
                  <a:pt x="263258" y="252765"/>
                </a:cubicBezTo>
                <a:cubicBezTo>
                  <a:pt x="260231" y="252765"/>
                  <a:pt x="258184" y="251788"/>
                  <a:pt x="256225" y="249744"/>
                </a:cubicBezTo>
                <a:cubicBezTo>
                  <a:pt x="252130" y="245746"/>
                  <a:pt x="252130" y="239616"/>
                  <a:pt x="256225" y="235617"/>
                </a:cubicBezTo>
                <a:lnTo>
                  <a:pt x="337235" y="154766"/>
                </a:lnTo>
                <a:cubicBezTo>
                  <a:pt x="337769" y="154233"/>
                  <a:pt x="338303" y="153789"/>
                  <a:pt x="338837" y="153433"/>
                </a:cubicBezTo>
                <a:cubicBezTo>
                  <a:pt x="339372" y="152989"/>
                  <a:pt x="339995" y="152723"/>
                  <a:pt x="340618" y="152456"/>
                </a:cubicBezTo>
                <a:cubicBezTo>
                  <a:pt x="340885" y="152367"/>
                  <a:pt x="341152" y="152190"/>
                  <a:pt x="341508" y="152101"/>
                </a:cubicBezTo>
                <a:cubicBezTo>
                  <a:pt x="342131" y="151923"/>
                  <a:pt x="342754" y="151834"/>
                  <a:pt x="343378" y="151745"/>
                </a:cubicBezTo>
                <a:cubicBezTo>
                  <a:pt x="343645" y="151745"/>
                  <a:pt x="344001" y="151745"/>
                  <a:pt x="344268" y="151745"/>
                </a:cubicBezTo>
                <a:cubicBezTo>
                  <a:pt x="344980" y="151745"/>
                  <a:pt x="345603" y="151745"/>
                  <a:pt x="346226" y="151923"/>
                </a:cubicBezTo>
                <a:cubicBezTo>
                  <a:pt x="348096" y="152278"/>
                  <a:pt x="349876" y="153256"/>
                  <a:pt x="351390" y="154766"/>
                </a:cubicBezTo>
                <a:lnTo>
                  <a:pt x="394921" y="198213"/>
                </a:lnTo>
                <a:lnTo>
                  <a:pt x="471925" y="121359"/>
                </a:lnTo>
                <a:lnTo>
                  <a:pt x="425367" y="121359"/>
                </a:lnTo>
                <a:cubicBezTo>
                  <a:pt x="419224" y="121359"/>
                  <a:pt x="415218" y="117361"/>
                  <a:pt x="415218" y="111231"/>
                </a:cubicBezTo>
                <a:cubicBezTo>
                  <a:pt x="415218" y="105189"/>
                  <a:pt x="419224" y="101191"/>
                  <a:pt x="425367" y="101191"/>
                </a:cubicBezTo>
                <a:close/>
                <a:moveTo>
                  <a:pt x="101297" y="91029"/>
                </a:moveTo>
                <a:cubicBezTo>
                  <a:pt x="107337" y="91029"/>
                  <a:pt x="111423" y="95028"/>
                  <a:pt x="111423" y="101159"/>
                </a:cubicBezTo>
                <a:lnTo>
                  <a:pt x="111423" y="262887"/>
                </a:lnTo>
                <a:cubicBezTo>
                  <a:pt x="111423" y="268929"/>
                  <a:pt x="107337" y="273017"/>
                  <a:pt x="101297" y="273017"/>
                </a:cubicBezTo>
                <a:cubicBezTo>
                  <a:pt x="95257" y="273017"/>
                  <a:pt x="91171" y="268929"/>
                  <a:pt x="91171" y="262887"/>
                </a:cubicBezTo>
                <a:lnTo>
                  <a:pt x="91171" y="101159"/>
                </a:lnTo>
                <a:cubicBezTo>
                  <a:pt x="91171" y="95028"/>
                  <a:pt x="95257" y="91029"/>
                  <a:pt x="101297" y="91029"/>
                </a:cubicBezTo>
                <a:close/>
                <a:moveTo>
                  <a:pt x="70848" y="20177"/>
                </a:moveTo>
                <a:cubicBezTo>
                  <a:pt x="64796" y="20177"/>
                  <a:pt x="60791" y="24265"/>
                  <a:pt x="60791" y="30309"/>
                </a:cubicBezTo>
                <a:lnTo>
                  <a:pt x="60791" y="343802"/>
                </a:lnTo>
                <a:lnTo>
                  <a:pt x="222780" y="343802"/>
                </a:lnTo>
                <a:cubicBezTo>
                  <a:pt x="228833" y="343802"/>
                  <a:pt x="232927" y="347890"/>
                  <a:pt x="232927" y="353935"/>
                </a:cubicBezTo>
                <a:lnTo>
                  <a:pt x="232927" y="364067"/>
                </a:lnTo>
                <a:lnTo>
                  <a:pt x="374712" y="364067"/>
                </a:lnTo>
                <a:lnTo>
                  <a:pt x="374712" y="353935"/>
                </a:lnTo>
                <a:cubicBezTo>
                  <a:pt x="374712" y="347890"/>
                  <a:pt x="378717" y="343802"/>
                  <a:pt x="384859" y="343802"/>
                </a:cubicBezTo>
                <a:lnTo>
                  <a:pt x="546848" y="343802"/>
                </a:lnTo>
                <a:lnTo>
                  <a:pt x="546848" y="30309"/>
                </a:lnTo>
                <a:cubicBezTo>
                  <a:pt x="546848" y="24265"/>
                  <a:pt x="542754" y="20177"/>
                  <a:pt x="536702" y="20177"/>
                </a:cubicBezTo>
                <a:close/>
                <a:moveTo>
                  <a:pt x="70848" y="0"/>
                </a:moveTo>
                <a:lnTo>
                  <a:pt x="536702" y="0"/>
                </a:lnTo>
                <a:cubicBezTo>
                  <a:pt x="553969" y="0"/>
                  <a:pt x="567142" y="13155"/>
                  <a:pt x="567142" y="30309"/>
                </a:cubicBezTo>
                <a:lnTo>
                  <a:pt x="567142" y="343802"/>
                </a:lnTo>
                <a:lnTo>
                  <a:pt x="597492" y="343802"/>
                </a:lnTo>
                <a:cubicBezTo>
                  <a:pt x="603545" y="343802"/>
                  <a:pt x="607639" y="347890"/>
                  <a:pt x="607639" y="353935"/>
                </a:cubicBezTo>
                <a:lnTo>
                  <a:pt x="607639" y="384244"/>
                </a:lnTo>
                <a:cubicBezTo>
                  <a:pt x="607639" y="401487"/>
                  <a:pt x="594466" y="414642"/>
                  <a:pt x="577199" y="414642"/>
                </a:cubicBezTo>
                <a:lnTo>
                  <a:pt x="30351" y="414642"/>
                </a:lnTo>
                <a:cubicBezTo>
                  <a:pt x="13173" y="414642"/>
                  <a:pt x="0" y="401487"/>
                  <a:pt x="0" y="384244"/>
                </a:cubicBezTo>
                <a:lnTo>
                  <a:pt x="0" y="353935"/>
                </a:lnTo>
                <a:cubicBezTo>
                  <a:pt x="0" y="347890"/>
                  <a:pt x="4094" y="343802"/>
                  <a:pt x="10147" y="343802"/>
                </a:cubicBezTo>
                <a:lnTo>
                  <a:pt x="40497" y="343802"/>
                </a:lnTo>
                <a:lnTo>
                  <a:pt x="40497" y="30309"/>
                </a:lnTo>
                <a:cubicBezTo>
                  <a:pt x="40497" y="13155"/>
                  <a:pt x="53670" y="0"/>
                  <a:pt x="70848" y="0"/>
                </a:cubicBezTo>
                <a:close/>
              </a:path>
            </a:pathLst>
          </a:custGeom>
          <a:solidFill>
            <a:srgbClr val="FFFFFF"/>
          </a:solidFill>
          <a:ln>
            <a:noFill/>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62" name="椭圆 61"/>
          <p:cNvSpPr/>
          <p:nvPr>
            <p:custDataLst>
              <p:tags r:id="rId14"/>
            </p:custDataLst>
          </p:nvPr>
        </p:nvSpPr>
        <p:spPr>
          <a:xfrm>
            <a:off x="4638576" y="3528284"/>
            <a:ext cx="518688" cy="518688"/>
          </a:xfrm>
          <a:prstGeom prst="ellipse">
            <a:avLst/>
          </a:prstGeom>
          <a:solidFill>
            <a:srgbClr val="A67CBE"/>
          </a:solidFill>
          <a:ln w="38100">
            <a:solidFill>
              <a:srgbClr val="FFFFFF"/>
            </a:solidFill>
          </a:ln>
        </p:spPr>
        <p:style>
          <a:lnRef idx="2">
            <a:srgbClr val="000000"/>
          </a:lnRef>
          <a:fillRef idx="1">
            <a:srgbClr val="FFFFFF"/>
          </a:fillRef>
          <a:effectRef idx="0">
            <a:srgbClr val="000000"/>
          </a:effectRef>
          <a:fontRef idx="minor">
            <a:srgbClr val="000000"/>
          </a:fontRef>
        </p:style>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65" name="矩形 64"/>
          <p:cNvSpPr/>
          <p:nvPr>
            <p:custDataLst>
              <p:tags r:id="rId15"/>
            </p:custDataLst>
          </p:nvPr>
        </p:nvSpPr>
        <p:spPr bwMode="auto">
          <a:xfrm>
            <a:off x="2320290" y="1210310"/>
            <a:ext cx="2952750" cy="1253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lstStyle/>
          <a:p>
            <a:pPr algn="l" eaLnBrk="1" hangingPunct="1">
              <a:lnSpc>
                <a:spcPct val="120000"/>
              </a:lnSpc>
              <a:spcBef>
                <a:spcPct val="0"/>
              </a:spcBef>
            </a:pPr>
            <a:r>
              <a:rPr lang="zh-CN" altLang="en-US" sz="1600" spc="150" dirty="0">
                <a:latin typeface="微软雅黑" panose="020B0503020204020204" pitchFamily="34" charset="-122"/>
                <a:ea typeface="微软雅黑" panose="020B0503020204020204" pitchFamily="34" charset="-122"/>
              </a:rPr>
              <a:t>全体投资人签署的《指定代表或者共同委托代理人的证明》及指定代表或者共同委托代理人的身份证件复印件。</a:t>
            </a:r>
            <a:endParaRPr lang="zh-CN" altLang="en-US" sz="1600" spc="150" dirty="0">
              <a:latin typeface="微软雅黑" panose="020B0503020204020204" pitchFamily="34" charset="-122"/>
              <a:ea typeface="微软雅黑" panose="020B0503020204020204" pitchFamily="34" charset="-122"/>
            </a:endParaRPr>
          </a:p>
        </p:txBody>
      </p:sp>
      <p:sp>
        <p:nvSpPr>
          <p:cNvPr id="66" name="文本框 65"/>
          <p:cNvSpPr txBox="1"/>
          <p:nvPr>
            <p:custDataLst>
              <p:tags r:id="rId16"/>
            </p:custDataLst>
          </p:nvPr>
        </p:nvSpPr>
        <p:spPr bwMode="auto">
          <a:xfrm>
            <a:off x="2320310" y="715426"/>
            <a:ext cx="2952675" cy="460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ormAutofit/>
          </a:bodyPr>
          <a:lstStyle/>
          <a:p>
            <a:pPr algn="l" eaLnBrk="1" hangingPunct="1">
              <a:lnSpc>
                <a:spcPct val="120000"/>
              </a:lnSpc>
              <a:spcBef>
                <a:spcPct val="0"/>
              </a:spcBef>
            </a:pPr>
            <a:r>
              <a:rPr lang="zh-CN" altLang="en-US" b="1" spc="300" dirty="0">
                <a:solidFill>
                  <a:srgbClr val="4276AA"/>
                </a:solidFill>
                <a:latin typeface="微软雅黑" panose="020B0503020204020204" pitchFamily="34" charset="-122"/>
                <a:ea typeface="微软雅黑" panose="020B0503020204020204" pitchFamily="34" charset="-122"/>
                <a:cs typeface="+mn-ea"/>
              </a:rPr>
              <a:t>（一）公司核名</a:t>
            </a:r>
            <a:endParaRPr lang="zh-CN" altLang="en-US" b="1" spc="300" dirty="0">
              <a:solidFill>
                <a:srgbClr val="4276AA"/>
              </a:solidFill>
              <a:latin typeface="微软雅黑" panose="020B0503020204020204" pitchFamily="34" charset="-122"/>
              <a:ea typeface="微软雅黑" panose="020B0503020204020204" pitchFamily="34" charset="-122"/>
              <a:cs typeface="+mn-ea"/>
            </a:endParaRPr>
          </a:p>
        </p:txBody>
      </p:sp>
      <p:sp>
        <p:nvSpPr>
          <p:cNvPr id="67" name="矩形 66"/>
          <p:cNvSpPr/>
          <p:nvPr>
            <p:custDataLst>
              <p:tags r:id="rId17"/>
            </p:custDataLst>
          </p:nvPr>
        </p:nvSpPr>
        <p:spPr bwMode="auto">
          <a:xfrm>
            <a:off x="3012440" y="5486400"/>
            <a:ext cx="3771900" cy="102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lstStyle/>
          <a:p>
            <a:pPr algn="l" eaLnBrk="1" hangingPunct="1">
              <a:lnSpc>
                <a:spcPct val="120000"/>
              </a:lnSpc>
              <a:spcBef>
                <a:spcPct val="0"/>
              </a:spcBef>
            </a:pPr>
            <a:r>
              <a:rPr lang="zh-CN" altLang="en-US" sz="1600" spc="150">
                <a:latin typeface="微软雅黑" panose="020B0503020204020204" pitchFamily="34" charset="-122"/>
                <a:ea typeface="微软雅黑" panose="020B0503020204020204" pitchFamily="34" charset="-122"/>
              </a:rPr>
              <a:t>需要准备的材料包括：企业营业执照副本原件及复印件；公章、法人章、财务章；签订的扣税协议。</a:t>
            </a:r>
            <a:endParaRPr lang="zh-CN" altLang="en-US" sz="1600" spc="150">
              <a:latin typeface="微软雅黑" panose="020B0503020204020204" pitchFamily="34" charset="-122"/>
              <a:ea typeface="微软雅黑" panose="020B0503020204020204" pitchFamily="34" charset="-122"/>
            </a:endParaRPr>
          </a:p>
        </p:txBody>
      </p:sp>
      <p:sp>
        <p:nvSpPr>
          <p:cNvPr id="68" name="文本框 67"/>
          <p:cNvSpPr txBox="1"/>
          <p:nvPr>
            <p:custDataLst>
              <p:tags r:id="rId18"/>
            </p:custDataLst>
          </p:nvPr>
        </p:nvSpPr>
        <p:spPr bwMode="auto">
          <a:xfrm>
            <a:off x="3004185" y="5058410"/>
            <a:ext cx="357124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lstStyle/>
          <a:p>
            <a:pPr algn="l" eaLnBrk="1" hangingPunct="1">
              <a:lnSpc>
                <a:spcPct val="120000"/>
              </a:lnSpc>
              <a:spcBef>
                <a:spcPct val="0"/>
              </a:spcBef>
            </a:pPr>
            <a:r>
              <a:rPr lang="zh-CN" altLang="en-US" b="1" spc="300">
                <a:solidFill>
                  <a:srgbClr val="5268A5"/>
                </a:solidFill>
                <a:latin typeface="微软雅黑" panose="020B0503020204020204" pitchFamily="34" charset="-122"/>
                <a:ea typeface="微软雅黑" panose="020B0503020204020204" pitchFamily="34" charset="-122"/>
                <a:cs typeface="+mn-ea"/>
              </a:rPr>
              <a:t>（四）银行开设公司基本户</a:t>
            </a:r>
            <a:endParaRPr lang="zh-CN" altLang="en-US" b="1" spc="300">
              <a:solidFill>
                <a:srgbClr val="5268A5"/>
              </a:solidFill>
              <a:latin typeface="微软雅黑" panose="020B0503020204020204" pitchFamily="34" charset="-122"/>
              <a:ea typeface="微软雅黑" panose="020B0503020204020204" pitchFamily="34" charset="-122"/>
              <a:cs typeface="+mn-ea"/>
            </a:endParaRPr>
          </a:p>
        </p:txBody>
      </p:sp>
      <p:sp>
        <p:nvSpPr>
          <p:cNvPr id="69" name="矩形 68"/>
          <p:cNvSpPr/>
          <p:nvPr>
            <p:custDataLst>
              <p:tags r:id="rId19"/>
            </p:custDataLst>
          </p:nvPr>
        </p:nvSpPr>
        <p:spPr bwMode="auto">
          <a:xfrm>
            <a:off x="7771130" y="1644650"/>
            <a:ext cx="3530600"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normAutofit/>
          </a:bodyPr>
          <a:lstStyle/>
          <a:p>
            <a:pPr eaLnBrk="1" hangingPunct="1">
              <a:lnSpc>
                <a:spcPct val="120000"/>
              </a:lnSpc>
              <a:spcBef>
                <a:spcPct val="0"/>
              </a:spcBef>
            </a:pPr>
            <a:r>
              <a:rPr lang="zh-CN" altLang="en-US" sz="1600" spc="150">
                <a:latin typeface="微软雅黑" panose="020B0503020204020204" pitchFamily="34" charset="-122"/>
                <a:ea typeface="微软雅黑" panose="020B0503020204020204" pitchFamily="34" charset="-122"/>
              </a:rPr>
              <a:t>董事、监事和经理的任职文件及身份证件复印件；法定代表人任职文件及身份证件复印件。</a:t>
            </a:r>
            <a:endParaRPr lang="zh-CN" altLang="en-US" sz="1600" spc="150">
              <a:latin typeface="微软雅黑" panose="020B0503020204020204" pitchFamily="34" charset="-122"/>
              <a:ea typeface="微软雅黑" panose="020B0503020204020204" pitchFamily="34" charset="-122"/>
            </a:endParaRPr>
          </a:p>
        </p:txBody>
      </p:sp>
      <p:sp>
        <p:nvSpPr>
          <p:cNvPr id="70" name="文本框 69"/>
          <p:cNvSpPr txBox="1"/>
          <p:nvPr>
            <p:custDataLst>
              <p:tags r:id="rId20"/>
            </p:custDataLst>
          </p:nvPr>
        </p:nvSpPr>
        <p:spPr bwMode="auto">
          <a:xfrm>
            <a:off x="7771130" y="1149350"/>
            <a:ext cx="34607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lstStyle/>
          <a:p>
            <a:pPr eaLnBrk="1" hangingPunct="1">
              <a:lnSpc>
                <a:spcPct val="120000"/>
              </a:lnSpc>
              <a:spcBef>
                <a:spcPct val="0"/>
              </a:spcBef>
            </a:pPr>
            <a:r>
              <a:rPr lang="zh-CN" altLang="en-US" b="1" spc="300">
                <a:solidFill>
                  <a:srgbClr val="178AA1"/>
                </a:solidFill>
                <a:latin typeface="微软雅黑" panose="020B0503020204020204" pitchFamily="34" charset="-122"/>
                <a:ea typeface="微软雅黑" panose="020B0503020204020204" pitchFamily="34" charset="-122"/>
                <a:cs typeface="+mn-ea"/>
              </a:rPr>
              <a:t>（二）办理工商营业执照</a:t>
            </a:r>
            <a:endParaRPr lang="zh-CN" altLang="en-US" b="1" spc="300">
              <a:solidFill>
                <a:srgbClr val="178AA1"/>
              </a:solidFill>
              <a:latin typeface="微软雅黑" panose="020B0503020204020204" pitchFamily="34" charset="-122"/>
              <a:ea typeface="微软雅黑" panose="020B0503020204020204" pitchFamily="34" charset="-122"/>
              <a:cs typeface="+mn-ea"/>
            </a:endParaRPr>
          </a:p>
        </p:txBody>
      </p:sp>
      <p:sp>
        <p:nvSpPr>
          <p:cNvPr id="71" name="矩形 70"/>
          <p:cNvSpPr/>
          <p:nvPr>
            <p:custDataLst>
              <p:tags r:id="rId21"/>
            </p:custDataLst>
          </p:nvPr>
        </p:nvSpPr>
        <p:spPr bwMode="auto">
          <a:xfrm>
            <a:off x="8288655" y="4338955"/>
            <a:ext cx="2942590" cy="127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lstStyle/>
          <a:p>
            <a:pPr eaLnBrk="1" hangingPunct="1">
              <a:lnSpc>
                <a:spcPct val="120000"/>
              </a:lnSpc>
              <a:spcBef>
                <a:spcPct val="0"/>
              </a:spcBef>
            </a:pPr>
            <a:r>
              <a:rPr lang="zh-CN" altLang="en-US" sz="1600" spc="150">
                <a:latin typeface="微软雅黑" panose="020B0503020204020204" pitchFamily="34" charset="-122"/>
                <a:ea typeface="微软雅黑" panose="020B0503020204020204" pitchFamily="34" charset="-122"/>
              </a:rPr>
              <a:t>需要准备的材料包括：营业执照副本原件及复印件；法人身份证原件及复印件； 委</a:t>
            </a:r>
            <a:endParaRPr lang="zh-CN" altLang="en-US" sz="1600" spc="150">
              <a:latin typeface="微软雅黑" panose="020B0503020204020204" pitchFamily="34" charset="-122"/>
              <a:ea typeface="微软雅黑" panose="020B0503020204020204" pitchFamily="34" charset="-122"/>
            </a:endParaRPr>
          </a:p>
          <a:p>
            <a:pPr eaLnBrk="1" hangingPunct="1">
              <a:lnSpc>
                <a:spcPct val="120000"/>
              </a:lnSpc>
              <a:spcBef>
                <a:spcPct val="0"/>
              </a:spcBef>
            </a:pPr>
            <a:r>
              <a:rPr lang="zh-CN" altLang="en-US" sz="1600" spc="150">
                <a:latin typeface="微软雅黑" panose="020B0503020204020204" pitchFamily="34" charset="-122"/>
                <a:ea typeface="微软雅黑" panose="020B0503020204020204" pitchFamily="34" charset="-122"/>
              </a:rPr>
              <a:t>托人身份证原件及复印件。</a:t>
            </a:r>
            <a:endParaRPr lang="zh-CN" altLang="en-US" sz="1600" spc="150">
              <a:latin typeface="微软雅黑" panose="020B0503020204020204" pitchFamily="34" charset="-122"/>
              <a:ea typeface="微软雅黑" panose="020B0503020204020204" pitchFamily="34" charset="-122"/>
            </a:endParaRPr>
          </a:p>
        </p:txBody>
      </p:sp>
      <p:sp>
        <p:nvSpPr>
          <p:cNvPr id="72" name="文本框 71"/>
          <p:cNvSpPr txBox="1"/>
          <p:nvPr>
            <p:custDataLst>
              <p:tags r:id="rId22"/>
            </p:custDataLst>
          </p:nvPr>
        </p:nvSpPr>
        <p:spPr bwMode="auto">
          <a:xfrm>
            <a:off x="8288565" y="3843808"/>
            <a:ext cx="2942832" cy="460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ormAutofit/>
          </a:bodyPr>
          <a:lstStyle/>
          <a:p>
            <a:pPr eaLnBrk="1" hangingPunct="1">
              <a:lnSpc>
                <a:spcPct val="120000"/>
              </a:lnSpc>
              <a:spcBef>
                <a:spcPct val="0"/>
              </a:spcBef>
            </a:pPr>
            <a:r>
              <a:rPr lang="zh-CN" altLang="en-US" b="1" spc="300">
                <a:solidFill>
                  <a:srgbClr val="40A693"/>
                </a:solidFill>
                <a:latin typeface="微软雅黑" panose="020B0503020204020204" pitchFamily="34" charset="-122"/>
                <a:ea typeface="微软雅黑" panose="020B0503020204020204" pitchFamily="34" charset="-122"/>
                <a:cs typeface="+mn-ea"/>
              </a:rPr>
              <a:t>（三）篆刻公司印章</a:t>
            </a:r>
            <a:endParaRPr lang="zh-CN" altLang="en-US" b="1" spc="300">
              <a:solidFill>
                <a:srgbClr val="40A693"/>
              </a:solidFill>
              <a:latin typeface="微软雅黑" panose="020B0503020204020204" pitchFamily="34" charset="-122"/>
              <a:ea typeface="微软雅黑" panose="020B0503020204020204" pitchFamily="34" charset="-122"/>
              <a:cs typeface="+mn-ea"/>
            </a:endParaRPr>
          </a:p>
        </p:txBody>
      </p:sp>
      <p:sp>
        <p:nvSpPr>
          <p:cNvPr id="73" name="矩形 72"/>
          <p:cNvSpPr/>
          <p:nvPr>
            <p:custDataLst>
              <p:tags r:id="rId23"/>
            </p:custDataLst>
          </p:nvPr>
        </p:nvSpPr>
        <p:spPr bwMode="auto">
          <a:xfrm>
            <a:off x="567690" y="3645535"/>
            <a:ext cx="4166235" cy="1256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lstStyle/>
          <a:p>
            <a:pPr algn="l" eaLnBrk="1" hangingPunct="1">
              <a:lnSpc>
                <a:spcPct val="120000"/>
              </a:lnSpc>
              <a:spcBef>
                <a:spcPct val="0"/>
              </a:spcBef>
            </a:pPr>
            <a:r>
              <a:rPr lang="zh-CN" altLang="en-US" sz="1600" spc="150">
                <a:latin typeface="微软雅黑" panose="020B0503020204020204" pitchFamily="34" charset="-122"/>
                <a:ea typeface="微软雅黑" panose="020B0503020204020204" pitchFamily="34" charset="-122"/>
              </a:rPr>
              <a:t>需要准备的材料包括：营业执照、开户许可证、法人身份证、股东身份证、公章、财务章、扣税协议、CA 证书、租赁协议、租赁发票、办税员身份证。</a:t>
            </a:r>
            <a:endParaRPr lang="zh-CN" altLang="en-US" sz="1600" spc="150">
              <a:latin typeface="微软雅黑" panose="020B0503020204020204" pitchFamily="34" charset="-122"/>
              <a:ea typeface="微软雅黑" panose="020B0503020204020204" pitchFamily="34" charset="-122"/>
            </a:endParaRPr>
          </a:p>
        </p:txBody>
      </p:sp>
      <p:sp>
        <p:nvSpPr>
          <p:cNvPr id="74" name="文本框 73"/>
          <p:cNvSpPr txBox="1"/>
          <p:nvPr>
            <p:custDataLst>
              <p:tags r:id="rId24"/>
            </p:custDataLst>
          </p:nvPr>
        </p:nvSpPr>
        <p:spPr bwMode="auto">
          <a:xfrm>
            <a:off x="634578" y="3199292"/>
            <a:ext cx="2952675" cy="460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ormAutofit/>
          </a:bodyPr>
          <a:lstStyle/>
          <a:p>
            <a:pPr algn="l" eaLnBrk="1" hangingPunct="1">
              <a:lnSpc>
                <a:spcPct val="120000"/>
              </a:lnSpc>
              <a:spcBef>
                <a:spcPct val="0"/>
              </a:spcBef>
            </a:pPr>
            <a:r>
              <a:rPr lang="zh-CN" altLang="en-US" b="1" spc="300">
                <a:solidFill>
                  <a:srgbClr val="A67CBE"/>
                </a:solidFill>
                <a:latin typeface="微软雅黑" panose="020B0503020204020204" pitchFamily="34" charset="-122"/>
                <a:ea typeface="微软雅黑" panose="020B0503020204020204" pitchFamily="34" charset="-122"/>
                <a:cs typeface="+mn-ea"/>
              </a:rPr>
              <a:t>（五）企业核税</a:t>
            </a:r>
            <a:endParaRPr lang="zh-CN" altLang="en-US" b="1" spc="300">
              <a:solidFill>
                <a:srgbClr val="A67CBE"/>
              </a:solidFill>
              <a:latin typeface="微软雅黑" panose="020B0503020204020204" pitchFamily="34" charset="-122"/>
              <a:ea typeface="微软雅黑" panose="020B0503020204020204" pitchFamily="34" charset="-122"/>
              <a:cs typeface="+mn-ea"/>
            </a:endParaRPr>
          </a:p>
        </p:txBody>
      </p:sp>
      <p:sp>
        <p:nvSpPr>
          <p:cNvPr id="75" name="任意多边形 28"/>
          <p:cNvSpPr/>
          <p:nvPr>
            <p:custDataLst>
              <p:tags r:id="rId25"/>
            </p:custDataLst>
          </p:nvPr>
        </p:nvSpPr>
        <p:spPr bwMode="auto">
          <a:xfrm>
            <a:off x="5997452" y="3152917"/>
            <a:ext cx="818773" cy="705760"/>
          </a:xfrm>
          <a:custGeom>
            <a:avLst/>
            <a:gdLst>
              <a:gd name="connsiteX0" fmla="*/ 20293 w 607639"/>
              <a:gd name="connsiteY0" fmla="*/ 364067 h 414642"/>
              <a:gd name="connsiteX1" fmla="*/ 20293 w 607639"/>
              <a:gd name="connsiteY1" fmla="*/ 384244 h 414642"/>
              <a:gd name="connsiteX2" fmla="*/ 30351 w 607639"/>
              <a:gd name="connsiteY2" fmla="*/ 394377 h 414642"/>
              <a:gd name="connsiteX3" fmla="*/ 577199 w 607639"/>
              <a:gd name="connsiteY3" fmla="*/ 394377 h 414642"/>
              <a:gd name="connsiteX4" fmla="*/ 587346 w 607639"/>
              <a:gd name="connsiteY4" fmla="*/ 384244 h 414642"/>
              <a:gd name="connsiteX5" fmla="*/ 587346 w 607639"/>
              <a:gd name="connsiteY5" fmla="*/ 364067 h 414642"/>
              <a:gd name="connsiteX6" fmla="*/ 556995 w 607639"/>
              <a:gd name="connsiteY6" fmla="*/ 364067 h 414642"/>
              <a:gd name="connsiteX7" fmla="*/ 394916 w 607639"/>
              <a:gd name="connsiteY7" fmla="*/ 364067 h 414642"/>
              <a:gd name="connsiteX8" fmla="*/ 394916 w 607639"/>
              <a:gd name="connsiteY8" fmla="*/ 374200 h 414642"/>
              <a:gd name="connsiteX9" fmla="*/ 384859 w 607639"/>
              <a:gd name="connsiteY9" fmla="*/ 384244 h 414642"/>
              <a:gd name="connsiteX10" fmla="*/ 222780 w 607639"/>
              <a:gd name="connsiteY10" fmla="*/ 384244 h 414642"/>
              <a:gd name="connsiteX11" fmla="*/ 212634 w 607639"/>
              <a:gd name="connsiteY11" fmla="*/ 374200 h 414642"/>
              <a:gd name="connsiteX12" fmla="*/ 212634 w 607639"/>
              <a:gd name="connsiteY12" fmla="*/ 364067 h 414642"/>
              <a:gd name="connsiteX13" fmla="*/ 50644 w 607639"/>
              <a:gd name="connsiteY13" fmla="*/ 364067 h 414642"/>
              <a:gd name="connsiteX14" fmla="*/ 141754 w 607639"/>
              <a:gd name="connsiteY14" fmla="*/ 232583 h 414642"/>
              <a:gd name="connsiteX15" fmla="*/ 161961 w 607639"/>
              <a:gd name="connsiteY15" fmla="*/ 232583 h 414642"/>
              <a:gd name="connsiteX16" fmla="*/ 172110 w 607639"/>
              <a:gd name="connsiteY16" fmla="*/ 242719 h 414642"/>
              <a:gd name="connsiteX17" fmla="*/ 161961 w 607639"/>
              <a:gd name="connsiteY17" fmla="*/ 252765 h 414642"/>
              <a:gd name="connsiteX18" fmla="*/ 141754 w 607639"/>
              <a:gd name="connsiteY18" fmla="*/ 252765 h 414642"/>
              <a:gd name="connsiteX19" fmla="*/ 131605 w 607639"/>
              <a:gd name="connsiteY19" fmla="*/ 242719 h 414642"/>
              <a:gd name="connsiteX20" fmla="*/ 141754 w 607639"/>
              <a:gd name="connsiteY20" fmla="*/ 232583 h 414642"/>
              <a:gd name="connsiteX21" fmla="*/ 141758 w 607639"/>
              <a:gd name="connsiteY21" fmla="*/ 192149 h 414642"/>
              <a:gd name="connsiteX22" fmla="*/ 182279 w 607639"/>
              <a:gd name="connsiteY22" fmla="*/ 192149 h 414642"/>
              <a:gd name="connsiteX23" fmla="*/ 192432 w 607639"/>
              <a:gd name="connsiteY23" fmla="*/ 202196 h 414642"/>
              <a:gd name="connsiteX24" fmla="*/ 182279 w 607639"/>
              <a:gd name="connsiteY24" fmla="*/ 212331 h 414642"/>
              <a:gd name="connsiteX25" fmla="*/ 141758 w 607639"/>
              <a:gd name="connsiteY25" fmla="*/ 212331 h 414642"/>
              <a:gd name="connsiteX26" fmla="*/ 131605 w 607639"/>
              <a:gd name="connsiteY26" fmla="*/ 202196 h 414642"/>
              <a:gd name="connsiteX27" fmla="*/ 141758 w 607639"/>
              <a:gd name="connsiteY27" fmla="*/ 192149 h 414642"/>
              <a:gd name="connsiteX28" fmla="*/ 141754 w 607639"/>
              <a:gd name="connsiteY28" fmla="*/ 151716 h 414642"/>
              <a:gd name="connsiteX29" fmla="*/ 161961 w 607639"/>
              <a:gd name="connsiteY29" fmla="*/ 151716 h 414642"/>
              <a:gd name="connsiteX30" fmla="*/ 172110 w 607639"/>
              <a:gd name="connsiteY30" fmla="*/ 161763 h 414642"/>
              <a:gd name="connsiteX31" fmla="*/ 161961 w 607639"/>
              <a:gd name="connsiteY31" fmla="*/ 171898 h 414642"/>
              <a:gd name="connsiteX32" fmla="*/ 141754 w 607639"/>
              <a:gd name="connsiteY32" fmla="*/ 171898 h 414642"/>
              <a:gd name="connsiteX33" fmla="*/ 131605 w 607639"/>
              <a:gd name="connsiteY33" fmla="*/ 161763 h 414642"/>
              <a:gd name="connsiteX34" fmla="*/ 141754 w 607639"/>
              <a:gd name="connsiteY34" fmla="*/ 151716 h 414642"/>
              <a:gd name="connsiteX35" fmla="*/ 141758 w 607639"/>
              <a:gd name="connsiteY35" fmla="*/ 111211 h 414642"/>
              <a:gd name="connsiteX36" fmla="*/ 182279 w 607639"/>
              <a:gd name="connsiteY36" fmla="*/ 111211 h 414642"/>
              <a:gd name="connsiteX37" fmla="*/ 192432 w 607639"/>
              <a:gd name="connsiteY37" fmla="*/ 121337 h 414642"/>
              <a:gd name="connsiteX38" fmla="*/ 182279 w 607639"/>
              <a:gd name="connsiteY38" fmla="*/ 131463 h 414642"/>
              <a:gd name="connsiteX39" fmla="*/ 141758 w 607639"/>
              <a:gd name="connsiteY39" fmla="*/ 131463 h 414642"/>
              <a:gd name="connsiteX40" fmla="*/ 131605 w 607639"/>
              <a:gd name="connsiteY40" fmla="*/ 121337 h 414642"/>
              <a:gd name="connsiteX41" fmla="*/ 141758 w 607639"/>
              <a:gd name="connsiteY41" fmla="*/ 111211 h 414642"/>
              <a:gd name="connsiteX42" fmla="*/ 425367 w 607639"/>
              <a:gd name="connsiteY42" fmla="*/ 101191 h 414642"/>
              <a:gd name="connsiteX43" fmla="*/ 496228 w 607639"/>
              <a:gd name="connsiteY43" fmla="*/ 101191 h 414642"/>
              <a:gd name="connsiteX44" fmla="*/ 506377 w 607639"/>
              <a:gd name="connsiteY44" fmla="*/ 111231 h 414642"/>
              <a:gd name="connsiteX45" fmla="*/ 506377 w 607639"/>
              <a:gd name="connsiteY45" fmla="*/ 182042 h 414642"/>
              <a:gd name="connsiteX46" fmla="*/ 496228 w 607639"/>
              <a:gd name="connsiteY46" fmla="*/ 192171 h 414642"/>
              <a:gd name="connsiteX47" fmla="*/ 486080 w 607639"/>
              <a:gd name="connsiteY47" fmla="*/ 182042 h 414642"/>
              <a:gd name="connsiteX48" fmla="*/ 486080 w 607639"/>
              <a:gd name="connsiteY48" fmla="*/ 135575 h 414642"/>
              <a:gd name="connsiteX49" fmla="*/ 402043 w 607639"/>
              <a:gd name="connsiteY49" fmla="*/ 219447 h 414642"/>
              <a:gd name="connsiteX50" fmla="*/ 394921 w 607639"/>
              <a:gd name="connsiteY50" fmla="*/ 222468 h 414642"/>
              <a:gd name="connsiteX51" fmla="*/ 387889 w 607639"/>
              <a:gd name="connsiteY51" fmla="*/ 219447 h 414642"/>
              <a:gd name="connsiteX52" fmla="*/ 344268 w 607639"/>
              <a:gd name="connsiteY52" fmla="*/ 176001 h 414642"/>
              <a:gd name="connsiteX53" fmla="*/ 270380 w 607639"/>
              <a:gd name="connsiteY53" fmla="*/ 249744 h 414642"/>
              <a:gd name="connsiteX54" fmla="*/ 263258 w 607639"/>
              <a:gd name="connsiteY54" fmla="*/ 252765 h 414642"/>
              <a:gd name="connsiteX55" fmla="*/ 256225 w 607639"/>
              <a:gd name="connsiteY55" fmla="*/ 249744 h 414642"/>
              <a:gd name="connsiteX56" fmla="*/ 256225 w 607639"/>
              <a:gd name="connsiteY56" fmla="*/ 235617 h 414642"/>
              <a:gd name="connsiteX57" fmla="*/ 337235 w 607639"/>
              <a:gd name="connsiteY57" fmla="*/ 154766 h 414642"/>
              <a:gd name="connsiteX58" fmla="*/ 338837 w 607639"/>
              <a:gd name="connsiteY58" fmla="*/ 153433 h 414642"/>
              <a:gd name="connsiteX59" fmla="*/ 340618 w 607639"/>
              <a:gd name="connsiteY59" fmla="*/ 152456 h 414642"/>
              <a:gd name="connsiteX60" fmla="*/ 341508 w 607639"/>
              <a:gd name="connsiteY60" fmla="*/ 152101 h 414642"/>
              <a:gd name="connsiteX61" fmla="*/ 343378 w 607639"/>
              <a:gd name="connsiteY61" fmla="*/ 151745 h 414642"/>
              <a:gd name="connsiteX62" fmla="*/ 344268 w 607639"/>
              <a:gd name="connsiteY62" fmla="*/ 151745 h 414642"/>
              <a:gd name="connsiteX63" fmla="*/ 346226 w 607639"/>
              <a:gd name="connsiteY63" fmla="*/ 151923 h 414642"/>
              <a:gd name="connsiteX64" fmla="*/ 351390 w 607639"/>
              <a:gd name="connsiteY64" fmla="*/ 154766 h 414642"/>
              <a:gd name="connsiteX65" fmla="*/ 394921 w 607639"/>
              <a:gd name="connsiteY65" fmla="*/ 198213 h 414642"/>
              <a:gd name="connsiteX66" fmla="*/ 471925 w 607639"/>
              <a:gd name="connsiteY66" fmla="*/ 121359 h 414642"/>
              <a:gd name="connsiteX67" fmla="*/ 425367 w 607639"/>
              <a:gd name="connsiteY67" fmla="*/ 121359 h 414642"/>
              <a:gd name="connsiteX68" fmla="*/ 415218 w 607639"/>
              <a:gd name="connsiteY68" fmla="*/ 111231 h 414642"/>
              <a:gd name="connsiteX69" fmla="*/ 425367 w 607639"/>
              <a:gd name="connsiteY69" fmla="*/ 101191 h 414642"/>
              <a:gd name="connsiteX70" fmla="*/ 101297 w 607639"/>
              <a:gd name="connsiteY70" fmla="*/ 91029 h 414642"/>
              <a:gd name="connsiteX71" fmla="*/ 111423 w 607639"/>
              <a:gd name="connsiteY71" fmla="*/ 101159 h 414642"/>
              <a:gd name="connsiteX72" fmla="*/ 111423 w 607639"/>
              <a:gd name="connsiteY72" fmla="*/ 262887 h 414642"/>
              <a:gd name="connsiteX73" fmla="*/ 101297 w 607639"/>
              <a:gd name="connsiteY73" fmla="*/ 273017 h 414642"/>
              <a:gd name="connsiteX74" fmla="*/ 91171 w 607639"/>
              <a:gd name="connsiteY74" fmla="*/ 262887 h 414642"/>
              <a:gd name="connsiteX75" fmla="*/ 91171 w 607639"/>
              <a:gd name="connsiteY75" fmla="*/ 101159 h 414642"/>
              <a:gd name="connsiteX76" fmla="*/ 101297 w 607639"/>
              <a:gd name="connsiteY76" fmla="*/ 91029 h 414642"/>
              <a:gd name="connsiteX77" fmla="*/ 70848 w 607639"/>
              <a:gd name="connsiteY77" fmla="*/ 20177 h 414642"/>
              <a:gd name="connsiteX78" fmla="*/ 60791 w 607639"/>
              <a:gd name="connsiteY78" fmla="*/ 30309 h 414642"/>
              <a:gd name="connsiteX79" fmla="*/ 60791 w 607639"/>
              <a:gd name="connsiteY79" fmla="*/ 343802 h 414642"/>
              <a:gd name="connsiteX80" fmla="*/ 222780 w 607639"/>
              <a:gd name="connsiteY80" fmla="*/ 343802 h 414642"/>
              <a:gd name="connsiteX81" fmla="*/ 232927 w 607639"/>
              <a:gd name="connsiteY81" fmla="*/ 353935 h 414642"/>
              <a:gd name="connsiteX82" fmla="*/ 232927 w 607639"/>
              <a:gd name="connsiteY82" fmla="*/ 364067 h 414642"/>
              <a:gd name="connsiteX83" fmla="*/ 374712 w 607639"/>
              <a:gd name="connsiteY83" fmla="*/ 364067 h 414642"/>
              <a:gd name="connsiteX84" fmla="*/ 374712 w 607639"/>
              <a:gd name="connsiteY84" fmla="*/ 353935 h 414642"/>
              <a:gd name="connsiteX85" fmla="*/ 384859 w 607639"/>
              <a:gd name="connsiteY85" fmla="*/ 343802 h 414642"/>
              <a:gd name="connsiteX86" fmla="*/ 546848 w 607639"/>
              <a:gd name="connsiteY86" fmla="*/ 343802 h 414642"/>
              <a:gd name="connsiteX87" fmla="*/ 546848 w 607639"/>
              <a:gd name="connsiteY87" fmla="*/ 30309 h 414642"/>
              <a:gd name="connsiteX88" fmla="*/ 536702 w 607639"/>
              <a:gd name="connsiteY88" fmla="*/ 20177 h 414642"/>
              <a:gd name="connsiteX89" fmla="*/ 70848 w 607639"/>
              <a:gd name="connsiteY89" fmla="*/ 0 h 414642"/>
              <a:gd name="connsiteX90" fmla="*/ 536702 w 607639"/>
              <a:gd name="connsiteY90" fmla="*/ 0 h 414642"/>
              <a:gd name="connsiteX91" fmla="*/ 567142 w 607639"/>
              <a:gd name="connsiteY91" fmla="*/ 30309 h 414642"/>
              <a:gd name="connsiteX92" fmla="*/ 567142 w 607639"/>
              <a:gd name="connsiteY92" fmla="*/ 343802 h 414642"/>
              <a:gd name="connsiteX93" fmla="*/ 597492 w 607639"/>
              <a:gd name="connsiteY93" fmla="*/ 343802 h 414642"/>
              <a:gd name="connsiteX94" fmla="*/ 607639 w 607639"/>
              <a:gd name="connsiteY94" fmla="*/ 353935 h 414642"/>
              <a:gd name="connsiteX95" fmla="*/ 607639 w 607639"/>
              <a:gd name="connsiteY95" fmla="*/ 384244 h 414642"/>
              <a:gd name="connsiteX96" fmla="*/ 577199 w 607639"/>
              <a:gd name="connsiteY96" fmla="*/ 414642 h 414642"/>
              <a:gd name="connsiteX97" fmla="*/ 30351 w 607639"/>
              <a:gd name="connsiteY97" fmla="*/ 414642 h 414642"/>
              <a:gd name="connsiteX98" fmla="*/ 0 w 607639"/>
              <a:gd name="connsiteY98" fmla="*/ 384244 h 414642"/>
              <a:gd name="connsiteX99" fmla="*/ 0 w 607639"/>
              <a:gd name="connsiteY99" fmla="*/ 353935 h 414642"/>
              <a:gd name="connsiteX100" fmla="*/ 10147 w 607639"/>
              <a:gd name="connsiteY100" fmla="*/ 343802 h 414642"/>
              <a:gd name="connsiteX101" fmla="*/ 40497 w 607639"/>
              <a:gd name="connsiteY101" fmla="*/ 343802 h 414642"/>
              <a:gd name="connsiteX102" fmla="*/ 40497 w 607639"/>
              <a:gd name="connsiteY102" fmla="*/ 30309 h 414642"/>
              <a:gd name="connsiteX103" fmla="*/ 70848 w 607639"/>
              <a:gd name="connsiteY103" fmla="*/ 0 h 414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07639" h="414642">
                <a:moveTo>
                  <a:pt x="20293" y="364067"/>
                </a:moveTo>
                <a:lnTo>
                  <a:pt x="20293" y="384244"/>
                </a:lnTo>
                <a:cubicBezTo>
                  <a:pt x="20293" y="390377"/>
                  <a:pt x="24298" y="394377"/>
                  <a:pt x="30351" y="394377"/>
                </a:cubicBezTo>
                <a:lnTo>
                  <a:pt x="577199" y="394377"/>
                </a:lnTo>
                <a:cubicBezTo>
                  <a:pt x="583341" y="394377"/>
                  <a:pt x="587346" y="390377"/>
                  <a:pt x="587346" y="384244"/>
                </a:cubicBezTo>
                <a:lnTo>
                  <a:pt x="587346" y="364067"/>
                </a:lnTo>
                <a:lnTo>
                  <a:pt x="556995" y="364067"/>
                </a:lnTo>
                <a:lnTo>
                  <a:pt x="394916" y="364067"/>
                </a:lnTo>
                <a:lnTo>
                  <a:pt x="394916" y="374200"/>
                </a:lnTo>
                <a:cubicBezTo>
                  <a:pt x="394916" y="380244"/>
                  <a:pt x="390911" y="384244"/>
                  <a:pt x="384859" y="384244"/>
                </a:cubicBezTo>
                <a:lnTo>
                  <a:pt x="222780" y="384244"/>
                </a:lnTo>
                <a:cubicBezTo>
                  <a:pt x="216728" y="384244"/>
                  <a:pt x="212634" y="380244"/>
                  <a:pt x="212634" y="374200"/>
                </a:cubicBezTo>
                <a:lnTo>
                  <a:pt x="212634" y="364067"/>
                </a:lnTo>
                <a:lnTo>
                  <a:pt x="50644" y="364067"/>
                </a:lnTo>
                <a:close/>
                <a:moveTo>
                  <a:pt x="141754" y="232583"/>
                </a:moveTo>
                <a:lnTo>
                  <a:pt x="161961" y="232583"/>
                </a:lnTo>
                <a:cubicBezTo>
                  <a:pt x="168104" y="232583"/>
                  <a:pt x="172110" y="236584"/>
                  <a:pt x="172110" y="242719"/>
                </a:cubicBezTo>
                <a:cubicBezTo>
                  <a:pt x="172110" y="248764"/>
                  <a:pt x="168104" y="252765"/>
                  <a:pt x="161961" y="252765"/>
                </a:cubicBezTo>
                <a:lnTo>
                  <a:pt x="141754" y="252765"/>
                </a:lnTo>
                <a:cubicBezTo>
                  <a:pt x="135700" y="252765"/>
                  <a:pt x="131605" y="248764"/>
                  <a:pt x="131605" y="242719"/>
                </a:cubicBezTo>
                <a:cubicBezTo>
                  <a:pt x="131605" y="236584"/>
                  <a:pt x="135700" y="232583"/>
                  <a:pt x="141754" y="232583"/>
                </a:cubicBezTo>
                <a:close/>
                <a:moveTo>
                  <a:pt x="141758" y="192149"/>
                </a:moveTo>
                <a:lnTo>
                  <a:pt x="182279" y="192149"/>
                </a:lnTo>
                <a:cubicBezTo>
                  <a:pt x="188335" y="192149"/>
                  <a:pt x="192432" y="196150"/>
                  <a:pt x="192432" y="202196"/>
                </a:cubicBezTo>
                <a:cubicBezTo>
                  <a:pt x="192432" y="208330"/>
                  <a:pt x="188335" y="212331"/>
                  <a:pt x="182279" y="212331"/>
                </a:cubicBezTo>
                <a:lnTo>
                  <a:pt x="141758" y="212331"/>
                </a:lnTo>
                <a:cubicBezTo>
                  <a:pt x="135702" y="212331"/>
                  <a:pt x="131605" y="208330"/>
                  <a:pt x="131605" y="202196"/>
                </a:cubicBezTo>
                <a:cubicBezTo>
                  <a:pt x="131605" y="196150"/>
                  <a:pt x="135702" y="192149"/>
                  <a:pt x="141758" y="192149"/>
                </a:cubicBezTo>
                <a:close/>
                <a:moveTo>
                  <a:pt x="141754" y="151716"/>
                </a:moveTo>
                <a:lnTo>
                  <a:pt x="161961" y="151716"/>
                </a:lnTo>
                <a:cubicBezTo>
                  <a:pt x="168104" y="151716"/>
                  <a:pt x="172110" y="155717"/>
                  <a:pt x="172110" y="161763"/>
                </a:cubicBezTo>
                <a:cubicBezTo>
                  <a:pt x="172110" y="167897"/>
                  <a:pt x="168104" y="171898"/>
                  <a:pt x="161961" y="171898"/>
                </a:cubicBezTo>
                <a:lnTo>
                  <a:pt x="141754" y="171898"/>
                </a:lnTo>
                <a:cubicBezTo>
                  <a:pt x="135700" y="171898"/>
                  <a:pt x="131605" y="167897"/>
                  <a:pt x="131605" y="161763"/>
                </a:cubicBezTo>
                <a:cubicBezTo>
                  <a:pt x="131605" y="155717"/>
                  <a:pt x="135700" y="151716"/>
                  <a:pt x="141754" y="151716"/>
                </a:cubicBezTo>
                <a:close/>
                <a:moveTo>
                  <a:pt x="141758" y="111211"/>
                </a:moveTo>
                <a:lnTo>
                  <a:pt x="182279" y="111211"/>
                </a:lnTo>
                <a:cubicBezTo>
                  <a:pt x="188335" y="111211"/>
                  <a:pt x="192432" y="115297"/>
                  <a:pt x="192432" y="121337"/>
                </a:cubicBezTo>
                <a:cubicBezTo>
                  <a:pt x="192432" y="127377"/>
                  <a:pt x="188335" y="131463"/>
                  <a:pt x="182279" y="131463"/>
                </a:cubicBezTo>
                <a:lnTo>
                  <a:pt x="141758" y="131463"/>
                </a:lnTo>
                <a:cubicBezTo>
                  <a:pt x="135702" y="131463"/>
                  <a:pt x="131605" y="127377"/>
                  <a:pt x="131605" y="121337"/>
                </a:cubicBezTo>
                <a:cubicBezTo>
                  <a:pt x="131605" y="115297"/>
                  <a:pt x="135702" y="111211"/>
                  <a:pt x="141758" y="111211"/>
                </a:cubicBezTo>
                <a:close/>
                <a:moveTo>
                  <a:pt x="425367" y="101191"/>
                </a:moveTo>
                <a:lnTo>
                  <a:pt x="496228" y="101191"/>
                </a:lnTo>
                <a:cubicBezTo>
                  <a:pt x="502282" y="101191"/>
                  <a:pt x="506377" y="105189"/>
                  <a:pt x="506377" y="111231"/>
                </a:cubicBezTo>
                <a:lnTo>
                  <a:pt x="506377" y="182042"/>
                </a:lnTo>
                <a:cubicBezTo>
                  <a:pt x="506377" y="188084"/>
                  <a:pt x="502282" y="192171"/>
                  <a:pt x="496228" y="192171"/>
                </a:cubicBezTo>
                <a:cubicBezTo>
                  <a:pt x="490175" y="192171"/>
                  <a:pt x="486080" y="188084"/>
                  <a:pt x="486080" y="182042"/>
                </a:cubicBezTo>
                <a:lnTo>
                  <a:pt x="486080" y="135575"/>
                </a:lnTo>
                <a:lnTo>
                  <a:pt x="402043" y="219447"/>
                </a:lnTo>
                <a:cubicBezTo>
                  <a:pt x="399996" y="221491"/>
                  <a:pt x="397948" y="222468"/>
                  <a:pt x="394921" y="222468"/>
                </a:cubicBezTo>
                <a:cubicBezTo>
                  <a:pt x="391895" y="222468"/>
                  <a:pt x="389847" y="221491"/>
                  <a:pt x="387889" y="219447"/>
                </a:cubicBezTo>
                <a:lnTo>
                  <a:pt x="344268" y="176001"/>
                </a:lnTo>
                <a:lnTo>
                  <a:pt x="270380" y="249744"/>
                </a:lnTo>
                <a:cubicBezTo>
                  <a:pt x="268332" y="251788"/>
                  <a:pt x="266285" y="252765"/>
                  <a:pt x="263258" y="252765"/>
                </a:cubicBezTo>
                <a:cubicBezTo>
                  <a:pt x="260231" y="252765"/>
                  <a:pt x="258184" y="251788"/>
                  <a:pt x="256225" y="249744"/>
                </a:cubicBezTo>
                <a:cubicBezTo>
                  <a:pt x="252130" y="245746"/>
                  <a:pt x="252130" y="239616"/>
                  <a:pt x="256225" y="235617"/>
                </a:cubicBezTo>
                <a:lnTo>
                  <a:pt x="337235" y="154766"/>
                </a:lnTo>
                <a:cubicBezTo>
                  <a:pt x="337769" y="154233"/>
                  <a:pt x="338303" y="153789"/>
                  <a:pt x="338837" y="153433"/>
                </a:cubicBezTo>
                <a:cubicBezTo>
                  <a:pt x="339372" y="152989"/>
                  <a:pt x="339995" y="152723"/>
                  <a:pt x="340618" y="152456"/>
                </a:cubicBezTo>
                <a:cubicBezTo>
                  <a:pt x="340885" y="152367"/>
                  <a:pt x="341152" y="152190"/>
                  <a:pt x="341508" y="152101"/>
                </a:cubicBezTo>
                <a:cubicBezTo>
                  <a:pt x="342131" y="151923"/>
                  <a:pt x="342754" y="151834"/>
                  <a:pt x="343378" y="151745"/>
                </a:cubicBezTo>
                <a:cubicBezTo>
                  <a:pt x="343645" y="151745"/>
                  <a:pt x="344001" y="151745"/>
                  <a:pt x="344268" y="151745"/>
                </a:cubicBezTo>
                <a:cubicBezTo>
                  <a:pt x="344980" y="151745"/>
                  <a:pt x="345603" y="151745"/>
                  <a:pt x="346226" y="151923"/>
                </a:cubicBezTo>
                <a:cubicBezTo>
                  <a:pt x="348096" y="152278"/>
                  <a:pt x="349876" y="153256"/>
                  <a:pt x="351390" y="154766"/>
                </a:cubicBezTo>
                <a:lnTo>
                  <a:pt x="394921" y="198213"/>
                </a:lnTo>
                <a:lnTo>
                  <a:pt x="471925" y="121359"/>
                </a:lnTo>
                <a:lnTo>
                  <a:pt x="425367" y="121359"/>
                </a:lnTo>
                <a:cubicBezTo>
                  <a:pt x="419224" y="121359"/>
                  <a:pt x="415218" y="117361"/>
                  <a:pt x="415218" y="111231"/>
                </a:cubicBezTo>
                <a:cubicBezTo>
                  <a:pt x="415218" y="105189"/>
                  <a:pt x="419224" y="101191"/>
                  <a:pt x="425367" y="101191"/>
                </a:cubicBezTo>
                <a:close/>
                <a:moveTo>
                  <a:pt x="101297" y="91029"/>
                </a:moveTo>
                <a:cubicBezTo>
                  <a:pt x="107337" y="91029"/>
                  <a:pt x="111423" y="95028"/>
                  <a:pt x="111423" y="101159"/>
                </a:cubicBezTo>
                <a:lnTo>
                  <a:pt x="111423" y="262887"/>
                </a:lnTo>
                <a:cubicBezTo>
                  <a:pt x="111423" y="268929"/>
                  <a:pt x="107337" y="273017"/>
                  <a:pt x="101297" y="273017"/>
                </a:cubicBezTo>
                <a:cubicBezTo>
                  <a:pt x="95257" y="273017"/>
                  <a:pt x="91171" y="268929"/>
                  <a:pt x="91171" y="262887"/>
                </a:cubicBezTo>
                <a:lnTo>
                  <a:pt x="91171" y="101159"/>
                </a:lnTo>
                <a:cubicBezTo>
                  <a:pt x="91171" y="95028"/>
                  <a:pt x="95257" y="91029"/>
                  <a:pt x="101297" y="91029"/>
                </a:cubicBezTo>
                <a:close/>
                <a:moveTo>
                  <a:pt x="70848" y="20177"/>
                </a:moveTo>
                <a:cubicBezTo>
                  <a:pt x="64796" y="20177"/>
                  <a:pt x="60791" y="24265"/>
                  <a:pt x="60791" y="30309"/>
                </a:cubicBezTo>
                <a:lnTo>
                  <a:pt x="60791" y="343802"/>
                </a:lnTo>
                <a:lnTo>
                  <a:pt x="222780" y="343802"/>
                </a:lnTo>
                <a:cubicBezTo>
                  <a:pt x="228833" y="343802"/>
                  <a:pt x="232927" y="347890"/>
                  <a:pt x="232927" y="353935"/>
                </a:cubicBezTo>
                <a:lnTo>
                  <a:pt x="232927" y="364067"/>
                </a:lnTo>
                <a:lnTo>
                  <a:pt x="374712" y="364067"/>
                </a:lnTo>
                <a:lnTo>
                  <a:pt x="374712" y="353935"/>
                </a:lnTo>
                <a:cubicBezTo>
                  <a:pt x="374712" y="347890"/>
                  <a:pt x="378717" y="343802"/>
                  <a:pt x="384859" y="343802"/>
                </a:cubicBezTo>
                <a:lnTo>
                  <a:pt x="546848" y="343802"/>
                </a:lnTo>
                <a:lnTo>
                  <a:pt x="546848" y="30309"/>
                </a:lnTo>
                <a:cubicBezTo>
                  <a:pt x="546848" y="24265"/>
                  <a:pt x="542754" y="20177"/>
                  <a:pt x="536702" y="20177"/>
                </a:cubicBezTo>
                <a:close/>
                <a:moveTo>
                  <a:pt x="70848" y="0"/>
                </a:moveTo>
                <a:lnTo>
                  <a:pt x="536702" y="0"/>
                </a:lnTo>
                <a:cubicBezTo>
                  <a:pt x="553969" y="0"/>
                  <a:pt x="567142" y="13155"/>
                  <a:pt x="567142" y="30309"/>
                </a:cubicBezTo>
                <a:lnTo>
                  <a:pt x="567142" y="343802"/>
                </a:lnTo>
                <a:lnTo>
                  <a:pt x="597492" y="343802"/>
                </a:lnTo>
                <a:cubicBezTo>
                  <a:pt x="603545" y="343802"/>
                  <a:pt x="607639" y="347890"/>
                  <a:pt x="607639" y="353935"/>
                </a:cubicBezTo>
                <a:lnTo>
                  <a:pt x="607639" y="384244"/>
                </a:lnTo>
                <a:cubicBezTo>
                  <a:pt x="607639" y="401487"/>
                  <a:pt x="594466" y="414642"/>
                  <a:pt x="577199" y="414642"/>
                </a:cubicBezTo>
                <a:lnTo>
                  <a:pt x="30351" y="414642"/>
                </a:lnTo>
                <a:cubicBezTo>
                  <a:pt x="13173" y="414642"/>
                  <a:pt x="0" y="401487"/>
                  <a:pt x="0" y="384244"/>
                </a:cubicBezTo>
                <a:lnTo>
                  <a:pt x="0" y="353935"/>
                </a:lnTo>
                <a:cubicBezTo>
                  <a:pt x="0" y="347890"/>
                  <a:pt x="4094" y="343802"/>
                  <a:pt x="10147" y="343802"/>
                </a:cubicBezTo>
                <a:lnTo>
                  <a:pt x="40497" y="343802"/>
                </a:lnTo>
                <a:lnTo>
                  <a:pt x="40497" y="30309"/>
                </a:lnTo>
                <a:cubicBezTo>
                  <a:pt x="40497" y="13155"/>
                  <a:pt x="53670" y="0"/>
                  <a:pt x="70848" y="0"/>
                </a:cubicBezTo>
                <a:close/>
              </a:path>
            </a:pathLst>
          </a:custGeom>
          <a:solidFill>
            <a:srgbClr val="000000">
              <a:lumMod val="50000"/>
              <a:lumOff val="50000"/>
            </a:srgbClr>
          </a:solidFill>
          <a:ln w="9525">
            <a:noFill/>
            <a:round/>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7" name="任意多边形: 形状 1"/>
          <p:cNvSpPr/>
          <p:nvPr>
            <p:custDataLst>
              <p:tags r:id="rId26"/>
            </p:custDataLst>
          </p:nvPr>
        </p:nvSpPr>
        <p:spPr>
          <a:xfrm>
            <a:off x="4826375" y="3787755"/>
            <a:ext cx="142420" cy="17875"/>
          </a:xfrm>
          <a:custGeom>
            <a:avLst/>
            <a:gdLst/>
            <a:ahLst/>
            <a:cxnLst/>
            <a:rect l="0" t="0" r="0" b="0"/>
            <a:pathLst>
              <a:path w="5685771" h="710725">
                <a:moveTo>
                  <a:pt x="355362" y="710724"/>
                </a:moveTo>
                <a:lnTo>
                  <a:pt x="5330408" y="710724"/>
                </a:lnTo>
                <a:cubicBezTo>
                  <a:pt x="5526817" y="710724"/>
                  <a:pt x="5685770" y="551796"/>
                  <a:pt x="5685770" y="355362"/>
                </a:cubicBezTo>
                <a:cubicBezTo>
                  <a:pt x="5685770" y="158928"/>
                  <a:pt x="5526830" y="0"/>
                  <a:pt x="5330408" y="0"/>
                </a:cubicBezTo>
                <a:lnTo>
                  <a:pt x="355362" y="0"/>
                </a:lnTo>
                <a:cubicBezTo>
                  <a:pt x="158954" y="0"/>
                  <a:pt x="0" y="158928"/>
                  <a:pt x="0" y="355362"/>
                </a:cubicBezTo>
                <a:cubicBezTo>
                  <a:pt x="0" y="551796"/>
                  <a:pt x="158941" y="710724"/>
                  <a:pt x="355362" y="710724"/>
                </a:cubicBezTo>
                <a:close/>
              </a:path>
            </a:pathLst>
          </a:custGeom>
          <a:solidFill>
            <a:srgbClr val="FFFFFF"/>
          </a:solidFill>
          <a:ln w="12700" cap="flat" cmpd="sng" algn="ctr">
            <a:noFill/>
            <a:prstDash val="solid"/>
            <a:miter lim="800000"/>
          </a:ln>
          <a:effectLst/>
          <a:extLst>
            <a:ext uri="{91240B29-F687-4F45-9708-019B960494DF}">
              <a14:hiddenLine xmlns:a14="http://schemas.microsoft.com/office/drawing/2010/main" w="12700">
                <a:solidFill>
                  <a:srgbClr val="4276AA">
                    <a:shade val="50000"/>
                  </a:srgbClr>
                </a:solidFill>
                <a:prstDash val="solid"/>
                <a:miter lim="800000"/>
                <a:headEnd/>
                <a:tailEnd/>
              </a14:hiddenLine>
            </a:ext>
          </a:extLst>
        </p:spPr>
        <p:style>
          <a:lnRef idx="2">
            <a:srgbClr val="4276AA">
              <a:shade val="50000"/>
            </a:srgbClr>
          </a:lnRef>
          <a:fillRef idx="1">
            <a:srgbClr val="4276AA"/>
          </a:fillRef>
          <a:effectRef idx="0">
            <a:srgbClr val="4276AA"/>
          </a:effectRef>
          <a:fontRef idx="minor">
            <a:srgbClr val="FFFFFF"/>
          </a:fontRef>
        </p:style>
        <p:txBody>
          <a:bodyPr rtlCol="0" anchor="ctr"/>
          <a:lstStyle/>
          <a:p>
            <a:pPr algn="ctr">
              <a:lnSpc>
                <a:spcPct val="120000"/>
              </a:lnSpc>
            </a:pPr>
            <a:endParaRPr lang="zh-CN" altLang="en-US">
              <a:latin typeface="微软雅黑" panose="020B0503020204020204" pitchFamily="34" charset="-122"/>
              <a:ea typeface="微软雅黑" panose="020B0503020204020204" pitchFamily="34" charset="-122"/>
            </a:endParaRPr>
          </a:p>
        </p:txBody>
      </p:sp>
      <p:sp>
        <p:nvSpPr>
          <p:cNvPr id="11" name="任意多边形: 形状 2"/>
          <p:cNvSpPr/>
          <p:nvPr>
            <p:custDataLst>
              <p:tags r:id="rId27"/>
            </p:custDataLst>
          </p:nvPr>
        </p:nvSpPr>
        <p:spPr>
          <a:xfrm>
            <a:off x="4826375" y="3823504"/>
            <a:ext cx="142420" cy="17875"/>
          </a:xfrm>
          <a:custGeom>
            <a:avLst/>
            <a:gdLst/>
            <a:ahLst/>
            <a:cxnLst/>
            <a:rect l="0" t="0" r="0" b="0"/>
            <a:pathLst>
              <a:path w="5685771" h="710713">
                <a:moveTo>
                  <a:pt x="355362" y="710712"/>
                </a:moveTo>
                <a:lnTo>
                  <a:pt x="5330408" y="710712"/>
                </a:lnTo>
                <a:cubicBezTo>
                  <a:pt x="5526817" y="710712"/>
                  <a:pt x="5685770" y="551771"/>
                  <a:pt x="5685770" y="355362"/>
                </a:cubicBezTo>
                <a:cubicBezTo>
                  <a:pt x="5685770" y="158941"/>
                  <a:pt x="5526830" y="0"/>
                  <a:pt x="5330408" y="0"/>
                </a:cubicBezTo>
                <a:lnTo>
                  <a:pt x="355362" y="0"/>
                </a:lnTo>
                <a:cubicBezTo>
                  <a:pt x="158954" y="0"/>
                  <a:pt x="0" y="158928"/>
                  <a:pt x="0" y="355362"/>
                </a:cubicBezTo>
                <a:cubicBezTo>
                  <a:pt x="0" y="551771"/>
                  <a:pt x="158941" y="710712"/>
                  <a:pt x="355362" y="710712"/>
                </a:cubicBezTo>
                <a:close/>
              </a:path>
            </a:pathLst>
          </a:custGeom>
          <a:solidFill>
            <a:srgbClr val="FFFFFF"/>
          </a:solidFill>
          <a:ln w="12700" cap="flat" cmpd="sng" algn="ctr">
            <a:noFill/>
            <a:prstDash val="solid"/>
            <a:miter lim="800000"/>
          </a:ln>
          <a:effectLst/>
          <a:extLst>
            <a:ext uri="{91240B29-F687-4F45-9708-019B960494DF}">
              <a14:hiddenLine xmlns:a14="http://schemas.microsoft.com/office/drawing/2010/main" w="12700">
                <a:solidFill>
                  <a:srgbClr val="4276AA">
                    <a:shade val="50000"/>
                  </a:srgbClr>
                </a:solidFill>
                <a:prstDash val="solid"/>
                <a:miter lim="800000"/>
                <a:headEnd/>
                <a:tailEnd/>
              </a14:hiddenLine>
            </a:ext>
          </a:extLst>
        </p:spPr>
        <p:style>
          <a:lnRef idx="2">
            <a:srgbClr val="4276AA">
              <a:shade val="50000"/>
            </a:srgbClr>
          </a:lnRef>
          <a:fillRef idx="1">
            <a:srgbClr val="4276AA"/>
          </a:fillRef>
          <a:effectRef idx="0">
            <a:srgbClr val="4276AA"/>
          </a:effectRef>
          <a:fontRef idx="minor">
            <a:srgbClr val="FFFFFF"/>
          </a:fontRef>
        </p:style>
        <p:txBody>
          <a:bodyPr rtlCol="0" anchor="ctr"/>
          <a:lstStyle/>
          <a:p>
            <a:pPr algn="ctr">
              <a:lnSpc>
                <a:spcPct val="120000"/>
              </a:lnSpc>
            </a:pPr>
            <a:endParaRPr lang="zh-CN" altLang="en-US">
              <a:latin typeface="微软雅黑" panose="020B0503020204020204" pitchFamily="34" charset="-122"/>
              <a:ea typeface="微软雅黑" panose="020B0503020204020204" pitchFamily="34" charset="-122"/>
            </a:endParaRPr>
          </a:p>
        </p:txBody>
      </p:sp>
      <p:sp>
        <p:nvSpPr>
          <p:cNvPr id="12" name="任意多边形: 形状 3"/>
          <p:cNvSpPr/>
          <p:nvPr>
            <p:custDataLst>
              <p:tags r:id="rId28"/>
            </p:custDataLst>
          </p:nvPr>
        </p:nvSpPr>
        <p:spPr>
          <a:xfrm>
            <a:off x="4826375" y="3858677"/>
            <a:ext cx="142420" cy="17875"/>
          </a:xfrm>
          <a:custGeom>
            <a:avLst/>
            <a:gdLst/>
            <a:ahLst/>
            <a:cxnLst/>
            <a:rect l="0" t="0" r="0" b="0"/>
            <a:pathLst>
              <a:path w="5685771" h="710739">
                <a:moveTo>
                  <a:pt x="355362" y="710738"/>
                </a:moveTo>
                <a:lnTo>
                  <a:pt x="5330408" y="710738"/>
                </a:lnTo>
                <a:cubicBezTo>
                  <a:pt x="5526817" y="710738"/>
                  <a:pt x="5685770" y="551798"/>
                  <a:pt x="5685770" y="355363"/>
                </a:cubicBezTo>
                <a:cubicBezTo>
                  <a:pt x="5685770" y="158955"/>
                  <a:pt x="5526830" y="1"/>
                  <a:pt x="5330408" y="1"/>
                </a:cubicBezTo>
                <a:lnTo>
                  <a:pt x="355362" y="0"/>
                </a:lnTo>
                <a:cubicBezTo>
                  <a:pt x="158954" y="0"/>
                  <a:pt x="0" y="158941"/>
                  <a:pt x="0" y="355362"/>
                </a:cubicBezTo>
                <a:cubicBezTo>
                  <a:pt x="0" y="551797"/>
                  <a:pt x="158941" y="710738"/>
                  <a:pt x="355362" y="710738"/>
                </a:cubicBezTo>
                <a:close/>
              </a:path>
            </a:pathLst>
          </a:custGeom>
          <a:solidFill>
            <a:srgbClr val="FFFFFF"/>
          </a:solidFill>
          <a:ln w="12700" cap="flat" cmpd="sng" algn="ctr">
            <a:noFill/>
            <a:prstDash val="solid"/>
            <a:miter lim="800000"/>
          </a:ln>
          <a:effectLst/>
          <a:extLst>
            <a:ext uri="{91240B29-F687-4F45-9708-019B960494DF}">
              <a14:hiddenLine xmlns:a14="http://schemas.microsoft.com/office/drawing/2010/main" w="12700">
                <a:solidFill>
                  <a:srgbClr val="4276AA">
                    <a:shade val="50000"/>
                  </a:srgbClr>
                </a:solidFill>
                <a:prstDash val="solid"/>
                <a:miter lim="800000"/>
                <a:headEnd/>
                <a:tailEnd/>
              </a14:hiddenLine>
            </a:ext>
          </a:extLst>
        </p:spPr>
        <p:style>
          <a:lnRef idx="2">
            <a:srgbClr val="4276AA">
              <a:shade val="50000"/>
            </a:srgbClr>
          </a:lnRef>
          <a:fillRef idx="1">
            <a:srgbClr val="4276AA"/>
          </a:fillRef>
          <a:effectRef idx="0">
            <a:srgbClr val="4276AA"/>
          </a:effectRef>
          <a:fontRef idx="minor">
            <a:srgbClr val="FFFFFF"/>
          </a:fontRef>
        </p:style>
        <p:txBody>
          <a:bodyPr rtlCol="0" anchor="ctr"/>
          <a:lstStyle/>
          <a:p>
            <a:pPr algn="ctr">
              <a:lnSpc>
                <a:spcPct val="120000"/>
              </a:lnSpc>
            </a:pPr>
            <a:endParaRPr lang="zh-CN" altLang="en-US">
              <a:latin typeface="微软雅黑" panose="020B0503020204020204" pitchFamily="34" charset="-122"/>
              <a:ea typeface="微软雅黑" panose="020B0503020204020204" pitchFamily="34" charset="-122"/>
            </a:endParaRPr>
          </a:p>
        </p:txBody>
      </p:sp>
      <p:sp>
        <p:nvSpPr>
          <p:cNvPr id="13" name="任意多边形: 形状 4"/>
          <p:cNvSpPr/>
          <p:nvPr>
            <p:custDataLst>
              <p:tags r:id="rId29"/>
            </p:custDataLst>
          </p:nvPr>
        </p:nvSpPr>
        <p:spPr>
          <a:xfrm>
            <a:off x="4826375" y="3752006"/>
            <a:ext cx="71499" cy="17875"/>
          </a:xfrm>
          <a:custGeom>
            <a:avLst/>
            <a:gdLst/>
            <a:ahLst/>
            <a:cxnLst/>
            <a:rect l="0" t="0" r="0" b="0"/>
            <a:pathLst>
              <a:path w="2842887" h="710726">
                <a:moveTo>
                  <a:pt x="355362" y="710725"/>
                </a:moveTo>
                <a:lnTo>
                  <a:pt x="2487523" y="710725"/>
                </a:lnTo>
                <a:cubicBezTo>
                  <a:pt x="2683945" y="710725"/>
                  <a:pt x="2842886" y="551784"/>
                  <a:pt x="2842886" y="355363"/>
                </a:cubicBezTo>
                <a:cubicBezTo>
                  <a:pt x="2842886" y="158941"/>
                  <a:pt x="2683958" y="0"/>
                  <a:pt x="2487523" y="0"/>
                </a:cubicBezTo>
                <a:lnTo>
                  <a:pt x="355362" y="1"/>
                </a:lnTo>
                <a:cubicBezTo>
                  <a:pt x="158954" y="1"/>
                  <a:pt x="0" y="158942"/>
                  <a:pt x="0" y="355363"/>
                </a:cubicBezTo>
                <a:cubicBezTo>
                  <a:pt x="0" y="551784"/>
                  <a:pt x="158941" y="710725"/>
                  <a:pt x="355362" y="710725"/>
                </a:cubicBezTo>
                <a:close/>
              </a:path>
            </a:pathLst>
          </a:custGeom>
          <a:solidFill>
            <a:srgbClr val="FFFFFF"/>
          </a:solidFill>
          <a:ln w="12700" cap="flat" cmpd="sng" algn="ctr">
            <a:noFill/>
            <a:prstDash val="solid"/>
            <a:miter lim="800000"/>
          </a:ln>
          <a:effectLst/>
          <a:extLst>
            <a:ext uri="{91240B29-F687-4F45-9708-019B960494DF}">
              <a14:hiddenLine xmlns:a14="http://schemas.microsoft.com/office/drawing/2010/main" w="12700">
                <a:solidFill>
                  <a:srgbClr val="4276AA">
                    <a:shade val="50000"/>
                  </a:srgbClr>
                </a:solidFill>
                <a:prstDash val="solid"/>
                <a:miter lim="800000"/>
                <a:headEnd/>
                <a:tailEnd/>
              </a14:hiddenLine>
            </a:ext>
          </a:extLst>
        </p:spPr>
        <p:style>
          <a:lnRef idx="2">
            <a:srgbClr val="4276AA">
              <a:shade val="50000"/>
            </a:srgbClr>
          </a:lnRef>
          <a:fillRef idx="1">
            <a:srgbClr val="4276AA"/>
          </a:fillRef>
          <a:effectRef idx="0">
            <a:srgbClr val="4276AA"/>
          </a:effectRef>
          <a:fontRef idx="minor">
            <a:srgbClr val="FFFFFF"/>
          </a:fontRef>
        </p:style>
        <p:txBody>
          <a:bodyPr rtlCol="0" anchor="ctr"/>
          <a:lstStyle/>
          <a:p>
            <a:pPr algn="ctr">
              <a:lnSpc>
                <a:spcPct val="120000"/>
              </a:lnSpc>
            </a:pPr>
            <a:endParaRPr lang="zh-CN" altLang="en-US">
              <a:latin typeface="微软雅黑" panose="020B0503020204020204" pitchFamily="34" charset="-122"/>
              <a:ea typeface="微软雅黑" panose="020B0503020204020204" pitchFamily="34" charset="-122"/>
            </a:endParaRPr>
          </a:p>
        </p:txBody>
      </p:sp>
      <p:sp>
        <p:nvSpPr>
          <p:cNvPr id="39" name="PA_ImportSvg_636704768715503049"/>
          <p:cNvSpPr/>
          <p:nvPr>
            <p:custDataLst>
              <p:tags r:id="rId30"/>
            </p:custDataLst>
          </p:nvPr>
        </p:nvSpPr>
        <p:spPr>
          <a:xfrm>
            <a:off x="4773328" y="3645334"/>
            <a:ext cx="249668" cy="285417"/>
          </a:xfrm>
          <a:custGeom>
            <a:avLst/>
            <a:gdLst/>
            <a:ahLst/>
            <a:cxnLst/>
            <a:rect l="l" t="t" r="r" b="b"/>
            <a:pathLst>
              <a:path w="9950094" h="11371543">
                <a:moveTo>
                  <a:pt x="9950094" y="3198248"/>
                </a:moveTo>
                <a:cubicBezTo>
                  <a:pt x="9950094" y="3099699"/>
                  <a:pt x="9910183" y="3010859"/>
                  <a:pt x="9845632" y="2946645"/>
                </a:cubicBezTo>
                <a:lnTo>
                  <a:pt x="7003449" y="104462"/>
                </a:lnTo>
                <a:cubicBezTo>
                  <a:pt x="6939249" y="39923"/>
                  <a:pt x="6850408" y="0"/>
                  <a:pt x="6751846" y="0"/>
                </a:cubicBezTo>
                <a:lnTo>
                  <a:pt x="710713" y="0"/>
                </a:lnTo>
                <a:cubicBezTo>
                  <a:pt x="317870" y="0"/>
                  <a:pt x="1" y="317882"/>
                  <a:pt x="1" y="710724"/>
                </a:cubicBezTo>
                <a:lnTo>
                  <a:pt x="1" y="10660817"/>
                </a:lnTo>
                <a:cubicBezTo>
                  <a:pt x="1" y="11053673"/>
                  <a:pt x="317870" y="11371542"/>
                  <a:pt x="710713" y="11371542"/>
                </a:cubicBezTo>
                <a:lnTo>
                  <a:pt x="9239370" y="11371542"/>
                </a:lnTo>
                <a:cubicBezTo>
                  <a:pt x="9632226" y="11371542"/>
                  <a:pt x="9950095" y="11053660"/>
                  <a:pt x="9950095" y="10660817"/>
                </a:cubicBezTo>
                <a:close/>
                <a:moveTo>
                  <a:pt x="7107195" y="1213227"/>
                </a:moveTo>
                <a:lnTo>
                  <a:pt x="8736879" y="2842885"/>
                </a:lnTo>
                <a:lnTo>
                  <a:pt x="7107195" y="2842885"/>
                </a:lnTo>
                <a:close/>
                <a:moveTo>
                  <a:pt x="8884007" y="10660817"/>
                </a:moveTo>
                <a:lnTo>
                  <a:pt x="1066088" y="10660817"/>
                </a:lnTo>
                <a:cubicBezTo>
                  <a:pt x="869667" y="10660817"/>
                  <a:pt x="710713" y="10501889"/>
                  <a:pt x="710713" y="10305455"/>
                </a:cubicBezTo>
                <a:lnTo>
                  <a:pt x="710713" y="1066087"/>
                </a:lnTo>
                <a:cubicBezTo>
                  <a:pt x="710713" y="869665"/>
                  <a:pt x="869654" y="710724"/>
                  <a:pt x="1066088" y="710724"/>
                </a:cubicBezTo>
                <a:lnTo>
                  <a:pt x="6396484" y="710724"/>
                </a:lnTo>
                <a:lnTo>
                  <a:pt x="6396484" y="3198248"/>
                </a:lnTo>
                <a:cubicBezTo>
                  <a:pt x="6396484" y="3394669"/>
                  <a:pt x="6555424" y="3553610"/>
                  <a:pt x="6751846" y="3553610"/>
                </a:cubicBezTo>
                <a:lnTo>
                  <a:pt x="9239369" y="3553610"/>
                </a:lnTo>
                <a:lnTo>
                  <a:pt x="9239369" y="10305456"/>
                </a:lnTo>
                <a:cubicBezTo>
                  <a:pt x="9239370" y="10501876"/>
                  <a:pt x="9080428" y="10660817"/>
                  <a:pt x="8884007" y="10660817"/>
                </a:cubicBezTo>
                <a:close/>
              </a:path>
            </a:pathLst>
          </a:custGeom>
          <a:solidFill>
            <a:srgbClr val="FFFFFF"/>
          </a:solidFill>
          <a:ln w="12700" cap="flat" cmpd="sng" algn="ctr">
            <a:noFill/>
            <a:prstDash val="solid"/>
            <a:miter lim="800000"/>
          </a:ln>
          <a:effectLst/>
          <a:extLst>
            <a:ext uri="{91240B29-F687-4F45-9708-019B960494DF}">
              <a14:hiddenLine xmlns:a14="http://schemas.microsoft.com/office/drawing/2010/main" w="12700">
                <a:solidFill>
                  <a:srgbClr val="4276AA">
                    <a:shade val="50000"/>
                  </a:srgbClr>
                </a:solidFill>
                <a:prstDash val="solid"/>
                <a:miter lim="800000"/>
                <a:headEnd/>
                <a:tailEnd/>
              </a14:hiddenLine>
            </a:ext>
          </a:extLst>
        </p:spPr>
        <p:style>
          <a:lnRef idx="2">
            <a:srgbClr val="4276AA">
              <a:shade val="50000"/>
            </a:srgbClr>
          </a:lnRef>
          <a:fillRef idx="1">
            <a:srgbClr val="4276AA"/>
          </a:fillRef>
          <a:effectRef idx="0">
            <a:srgbClr val="4276AA"/>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lnSpc>
                <a:spcPct val="120000"/>
              </a:lnSpc>
            </a:pPr>
            <a:endParaRPr lang="zh-CN" altLang="en-US">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三、新企业创办的注意事项</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32" name="PA_ImportSvg_636952463752379117"/>
          <p:cNvSpPr/>
          <p:nvPr>
            <p:custDataLst>
              <p:tags r:id="rId1"/>
            </p:custDataLst>
          </p:nvPr>
        </p:nvSpPr>
        <p:spPr>
          <a:xfrm>
            <a:off x="10343354" y="1028383"/>
            <a:ext cx="572530" cy="572530"/>
          </a:xfrm>
          <a:custGeom>
            <a:avLst/>
            <a:gdLst/>
            <a:ahLst/>
            <a:cxnLst/>
            <a:rect l="l" t="t" r="r" b="b"/>
            <a:pathLst>
              <a:path w="10837333" h="10837334">
                <a:moveTo>
                  <a:pt x="5418668" y="10837335"/>
                </a:moveTo>
                <a:cubicBezTo>
                  <a:pt x="2425938" y="10837335"/>
                  <a:pt x="1" y="8411398"/>
                  <a:pt x="1" y="5418668"/>
                </a:cubicBezTo>
                <a:cubicBezTo>
                  <a:pt x="1" y="2425938"/>
                  <a:pt x="2425938" y="1"/>
                  <a:pt x="5418668" y="1"/>
                </a:cubicBezTo>
                <a:cubicBezTo>
                  <a:pt x="8411398" y="1"/>
                  <a:pt x="10837334" y="2425938"/>
                  <a:pt x="10837334" y="5418668"/>
                </a:cubicBezTo>
                <a:cubicBezTo>
                  <a:pt x="10837334" y="8411398"/>
                  <a:pt x="8411397" y="10837334"/>
                  <a:pt x="5418668" y="10837334"/>
                </a:cubicBezTo>
                <a:moveTo>
                  <a:pt x="4876801" y="5847826"/>
                </a:moveTo>
                <a:lnTo>
                  <a:pt x="4876801" y="7586135"/>
                </a:lnTo>
                <a:lnTo>
                  <a:pt x="5960535" y="7586135"/>
                </a:lnTo>
                <a:lnTo>
                  <a:pt x="5960535" y="5847826"/>
                </a:lnTo>
                <a:cubicBezTo>
                  <a:pt x="6548469" y="5591231"/>
                  <a:pt x="6875822" y="4957439"/>
                  <a:pt x="6744760" y="4329483"/>
                </a:cubicBezTo>
                <a:cubicBezTo>
                  <a:pt x="6613697" y="3701526"/>
                  <a:pt x="6060156" y="3251587"/>
                  <a:pt x="5418668" y="3251587"/>
                </a:cubicBezTo>
                <a:cubicBezTo>
                  <a:pt x="4777180" y="3251587"/>
                  <a:pt x="4223639" y="3701526"/>
                  <a:pt x="4092576" y="4329483"/>
                </a:cubicBezTo>
                <a:cubicBezTo>
                  <a:pt x="3961514" y="4957439"/>
                  <a:pt x="4288868" y="5591231"/>
                  <a:pt x="4876801" y="5847826"/>
                </a:cubicBezTo>
                <a:close/>
              </a:path>
            </a:pathLst>
          </a:custGeom>
          <a:solidFill>
            <a:srgbClr val="9BBB59"/>
          </a:solidFill>
          <a:ln w="12700" cap="flat" cmpd="sng" algn="ctr">
            <a:no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9pPr>
          </a:lstStyle>
          <a:p>
            <a:pPr algn="ctr"/>
            <a:endParaRPr lang="zh-CN" altLang="en-US">
              <a:latin typeface="微软雅黑" panose="020B0503020204020204" pitchFamily="34" charset="-122"/>
              <a:ea typeface="微软雅黑" panose="020B0503020204020204" pitchFamily="34" charset="-122"/>
            </a:endParaRPr>
          </a:p>
        </p:txBody>
      </p:sp>
      <p:sp>
        <p:nvSpPr>
          <p:cNvPr id="3" name="矩形 2"/>
          <p:cNvSpPr/>
          <p:nvPr>
            <p:custDataLst>
              <p:tags r:id="rId2"/>
            </p:custDataLst>
          </p:nvPr>
        </p:nvSpPr>
        <p:spPr>
          <a:xfrm flipV="1">
            <a:off x="434664" y="3913250"/>
            <a:ext cx="1589619" cy="1344556"/>
          </a:xfrm>
          <a:prstGeom prst="rect">
            <a:avLst/>
          </a:prstGeom>
          <a:solidFill>
            <a:srgbClr val="1F74AD"/>
          </a:solidFill>
          <a:ln>
            <a:noFill/>
          </a:ln>
          <a:scene3d>
            <a:camera prst="perspectiveRelaxed" fov="5700000">
              <a:rot lat="16800000" lon="0" rev="0"/>
            </a:camera>
            <a:lightRig rig="soft" dir="t">
              <a:rot lat="0" lon="0" rev="4800000"/>
            </a:lightRig>
          </a:scene3d>
          <a:sp3d extrusionH="57150" prstMaterial="plastic">
            <a:bevelT w="0" h="12700"/>
            <a:bevelB w="0" h="25400"/>
          </a:sp3d>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dirty="0">
              <a:latin typeface="微软雅黑" panose="020B0503020204020204" pitchFamily="34" charset="-122"/>
              <a:ea typeface="微软雅黑" panose="020B0503020204020204" pitchFamily="34" charset="-122"/>
            </a:endParaRPr>
          </a:p>
        </p:txBody>
      </p:sp>
      <p:sp>
        <p:nvSpPr>
          <p:cNvPr id="4" name="任意多边形 3"/>
          <p:cNvSpPr/>
          <p:nvPr>
            <p:custDataLst>
              <p:tags r:id="rId3"/>
            </p:custDataLst>
          </p:nvPr>
        </p:nvSpPr>
        <p:spPr bwMode="auto">
          <a:xfrm>
            <a:off x="943208" y="3717376"/>
            <a:ext cx="572530" cy="572530"/>
          </a:xfrm>
          <a:custGeom>
            <a:avLst/>
            <a:gdLst>
              <a:gd name="T0" fmla="*/ 184 w 260"/>
              <a:gd name="T1" fmla="*/ 106 h 260"/>
              <a:gd name="T2" fmla="*/ 193 w 260"/>
              <a:gd name="T3" fmla="*/ 143 h 260"/>
              <a:gd name="T4" fmla="*/ 117 w 260"/>
              <a:gd name="T5" fmla="*/ 219 h 260"/>
              <a:gd name="T6" fmla="*/ 42 w 260"/>
              <a:gd name="T7" fmla="*/ 143 h 260"/>
              <a:gd name="T8" fmla="*/ 117 w 260"/>
              <a:gd name="T9" fmla="*/ 66 h 260"/>
              <a:gd name="T10" fmla="*/ 154 w 260"/>
              <a:gd name="T11" fmla="*/ 76 h 260"/>
              <a:gd name="T12" fmla="*/ 183 w 260"/>
              <a:gd name="T13" fmla="*/ 46 h 260"/>
              <a:gd name="T14" fmla="*/ 117 w 260"/>
              <a:gd name="T15" fmla="*/ 25 h 260"/>
              <a:gd name="T16" fmla="*/ 0 w 260"/>
              <a:gd name="T17" fmla="*/ 143 h 260"/>
              <a:gd name="T18" fmla="*/ 117 w 260"/>
              <a:gd name="T19" fmla="*/ 260 h 260"/>
              <a:gd name="T20" fmla="*/ 233 w 260"/>
              <a:gd name="T21" fmla="*/ 143 h 260"/>
              <a:gd name="T22" fmla="*/ 213 w 260"/>
              <a:gd name="T23" fmla="*/ 77 h 260"/>
              <a:gd name="T24" fmla="*/ 184 w 260"/>
              <a:gd name="T25" fmla="*/ 106 h 260"/>
              <a:gd name="T26" fmla="*/ 225 w 260"/>
              <a:gd name="T27" fmla="*/ 35 h 260"/>
              <a:gd name="T28" fmla="*/ 225 w 260"/>
              <a:gd name="T29" fmla="*/ 35 h 260"/>
              <a:gd name="T30" fmla="*/ 225 w 260"/>
              <a:gd name="T31" fmla="*/ 0 h 260"/>
              <a:gd name="T32" fmla="*/ 203 w 260"/>
              <a:gd name="T33" fmla="*/ 23 h 260"/>
              <a:gd name="T34" fmla="*/ 203 w 260"/>
              <a:gd name="T35" fmla="*/ 46 h 260"/>
              <a:gd name="T36" fmla="*/ 139 w 260"/>
              <a:gd name="T37" fmla="*/ 111 h 260"/>
              <a:gd name="T38" fmla="*/ 117 w 260"/>
              <a:gd name="T39" fmla="*/ 104 h 260"/>
              <a:gd name="T40" fmla="*/ 79 w 260"/>
              <a:gd name="T41" fmla="*/ 143 h 260"/>
              <a:gd name="T42" fmla="*/ 117 w 260"/>
              <a:gd name="T43" fmla="*/ 181 h 260"/>
              <a:gd name="T44" fmla="*/ 155 w 260"/>
              <a:gd name="T45" fmla="*/ 143 h 260"/>
              <a:gd name="T46" fmla="*/ 150 w 260"/>
              <a:gd name="T47" fmla="*/ 123 h 260"/>
              <a:gd name="T48" fmla="*/ 215 w 260"/>
              <a:gd name="T49" fmla="*/ 58 h 260"/>
              <a:gd name="T50" fmla="*/ 237 w 260"/>
              <a:gd name="T51" fmla="*/ 58 h 260"/>
              <a:gd name="T52" fmla="*/ 260 w 260"/>
              <a:gd name="T53" fmla="*/ 35 h 260"/>
              <a:gd name="T54" fmla="*/ 225 w 260"/>
              <a:gd name="T55" fmla="*/ 3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rgbClr val="1F74AD"/>
          </a:solidFill>
          <a:ln>
            <a:noFill/>
          </a:ln>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1" name="文本框 20"/>
          <p:cNvSpPr txBox="1"/>
          <p:nvPr>
            <p:custDataLst>
              <p:tags r:id="rId4"/>
            </p:custDataLst>
          </p:nvPr>
        </p:nvSpPr>
        <p:spPr bwMode="auto">
          <a:xfrm>
            <a:off x="330200" y="4872990"/>
            <a:ext cx="2237105" cy="1200150"/>
          </a:xfrm>
          <a:prstGeom prst="rect">
            <a:avLst/>
          </a:prstGeom>
          <a:noFill/>
        </p:spPr>
        <p:txBody>
          <a:bodyPr wrap="square" lIns="90000" tIns="46800" rIns="90000" bIns="0" anchor="ctr"/>
          <a:lstStyle/>
          <a:p>
            <a:pPr algn="l">
              <a:lnSpc>
                <a:spcPct val="140000"/>
              </a:lnSpc>
            </a:pPr>
            <a:r>
              <a:rPr lang="en-US" altLang="ko-KR" sz="1600" b="1" spc="300">
                <a:solidFill>
                  <a:srgbClr val="1F74AD"/>
                </a:solidFill>
                <a:effectLst/>
                <a:latin typeface="微软雅黑" panose="020B0503020204020204" pitchFamily="34" charset="-122"/>
                <a:ea typeface="微软雅黑" panose="020B0503020204020204" pitchFamily="34" charset="-122"/>
                <a:cs typeface="+mn-ea"/>
              </a:rPr>
              <a:t>（一）以市场为导向，对企业产品进行分析论证</a:t>
            </a:r>
            <a:endParaRPr lang="en-US" altLang="ko-KR" sz="1600" b="1" spc="300">
              <a:solidFill>
                <a:srgbClr val="1F74AD"/>
              </a:solidFill>
              <a:effectLst/>
              <a:latin typeface="微软雅黑" panose="020B0503020204020204" pitchFamily="34" charset="-122"/>
              <a:ea typeface="微软雅黑" panose="020B0503020204020204" pitchFamily="34" charset="-122"/>
              <a:cs typeface="+mn-ea"/>
            </a:endParaRPr>
          </a:p>
        </p:txBody>
      </p:sp>
      <p:sp>
        <p:nvSpPr>
          <p:cNvPr id="6" name="矩形 5"/>
          <p:cNvSpPr/>
          <p:nvPr>
            <p:custDataLst>
              <p:tags r:id="rId5"/>
            </p:custDataLst>
          </p:nvPr>
        </p:nvSpPr>
        <p:spPr>
          <a:xfrm flipV="1">
            <a:off x="2834101" y="3233877"/>
            <a:ext cx="1589619" cy="1344556"/>
          </a:xfrm>
          <a:prstGeom prst="rect">
            <a:avLst/>
          </a:prstGeom>
          <a:solidFill>
            <a:srgbClr val="3498DB"/>
          </a:solidFill>
          <a:ln>
            <a:noFill/>
          </a:ln>
          <a:scene3d>
            <a:camera prst="perspectiveRelaxed" fov="5700000">
              <a:rot lat="16800000" lon="0" rev="0"/>
            </a:camera>
            <a:lightRig rig="soft" dir="t">
              <a:rot lat="0" lon="0" rev="4800000"/>
            </a:lightRig>
          </a:scene3d>
          <a:sp3d extrusionH="57150" prstMaterial="plastic">
            <a:bevelT w="0" h="12700"/>
            <a:bevelB w="0" h="25400"/>
          </a:sp3d>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dirty="0">
              <a:latin typeface="微软雅黑" panose="020B0503020204020204" pitchFamily="34" charset="-122"/>
              <a:ea typeface="微软雅黑" panose="020B0503020204020204" pitchFamily="34" charset="-122"/>
            </a:endParaRPr>
          </a:p>
        </p:txBody>
      </p:sp>
      <p:sp>
        <p:nvSpPr>
          <p:cNvPr id="2" name="任意多边形 1"/>
          <p:cNvSpPr/>
          <p:nvPr>
            <p:custDataLst>
              <p:tags r:id="rId6"/>
            </p:custDataLst>
          </p:nvPr>
        </p:nvSpPr>
        <p:spPr bwMode="auto">
          <a:xfrm>
            <a:off x="3342646" y="3102576"/>
            <a:ext cx="572530" cy="572530"/>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rgbClr val="3498DB"/>
          </a:solidFill>
          <a:ln>
            <a:noFill/>
          </a:ln>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19" name="文本框 18"/>
          <p:cNvSpPr txBox="1"/>
          <p:nvPr>
            <p:custDataLst>
              <p:tags r:id="rId7"/>
            </p:custDataLst>
          </p:nvPr>
        </p:nvSpPr>
        <p:spPr bwMode="auto">
          <a:xfrm>
            <a:off x="2729865" y="4196080"/>
            <a:ext cx="1838960" cy="972185"/>
          </a:xfrm>
          <a:prstGeom prst="rect">
            <a:avLst/>
          </a:prstGeom>
          <a:noFill/>
        </p:spPr>
        <p:txBody>
          <a:bodyPr wrap="square" lIns="90000" tIns="46800" rIns="90000" bIns="0" anchor="ctr"/>
          <a:lstStyle/>
          <a:p>
            <a:pPr algn="l">
              <a:lnSpc>
                <a:spcPct val="140000"/>
              </a:lnSpc>
            </a:pPr>
            <a:r>
              <a:rPr lang="en-US" altLang="ko-KR" sz="1600" b="1" spc="300">
                <a:solidFill>
                  <a:srgbClr val="3498DB"/>
                </a:solidFill>
                <a:effectLst/>
                <a:latin typeface="微软雅黑" panose="020B0503020204020204" pitchFamily="34" charset="-122"/>
                <a:ea typeface="微软雅黑" panose="020B0503020204020204" pitchFamily="34" charset="-122"/>
                <a:cs typeface="+mn-ea"/>
              </a:rPr>
              <a:t>（二）以人为本，广纳人才</a:t>
            </a:r>
            <a:endParaRPr lang="en-US" altLang="ko-KR" sz="1600" b="1" spc="300">
              <a:solidFill>
                <a:srgbClr val="3498DB"/>
              </a:solidFill>
              <a:effectLst/>
              <a:latin typeface="微软雅黑" panose="020B0503020204020204" pitchFamily="34" charset="-122"/>
              <a:ea typeface="微软雅黑" panose="020B0503020204020204" pitchFamily="34" charset="-122"/>
              <a:cs typeface="+mn-ea"/>
            </a:endParaRPr>
          </a:p>
        </p:txBody>
      </p:sp>
      <p:sp>
        <p:nvSpPr>
          <p:cNvPr id="9" name="矩形 8"/>
          <p:cNvSpPr/>
          <p:nvPr>
            <p:custDataLst>
              <p:tags r:id="rId8"/>
            </p:custDataLst>
          </p:nvPr>
        </p:nvSpPr>
        <p:spPr>
          <a:xfrm flipV="1">
            <a:off x="5233538" y="2555010"/>
            <a:ext cx="1589619" cy="1344556"/>
          </a:xfrm>
          <a:prstGeom prst="rect">
            <a:avLst/>
          </a:prstGeom>
          <a:solidFill>
            <a:srgbClr val="1AA3AA"/>
          </a:solidFill>
          <a:ln>
            <a:noFill/>
          </a:ln>
          <a:scene3d>
            <a:camera prst="perspectiveRelaxed" fov="5700000">
              <a:rot lat="16800000" lon="0" rev="0"/>
            </a:camera>
            <a:lightRig rig="soft" dir="t">
              <a:rot lat="0" lon="0" rev="4800000"/>
            </a:lightRig>
          </a:scene3d>
          <a:sp3d extrusionH="57150" prstMaterial="plastic">
            <a:bevelT w="0" h="12700"/>
            <a:bevelB w="0" h="25400"/>
          </a:sp3d>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10" name="任意多边形 9"/>
          <p:cNvSpPr/>
          <p:nvPr>
            <p:custDataLst>
              <p:tags r:id="rId9"/>
            </p:custDataLst>
          </p:nvPr>
        </p:nvSpPr>
        <p:spPr bwMode="auto">
          <a:xfrm>
            <a:off x="5742082" y="2370819"/>
            <a:ext cx="572530" cy="572530"/>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rgbClr val="1AA3AA"/>
          </a:solidFill>
          <a:ln>
            <a:noFill/>
          </a:ln>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17" name="文本框 16"/>
          <p:cNvSpPr txBox="1"/>
          <p:nvPr>
            <p:custDataLst>
              <p:tags r:id="rId10"/>
            </p:custDataLst>
          </p:nvPr>
        </p:nvSpPr>
        <p:spPr bwMode="auto">
          <a:xfrm>
            <a:off x="4940300" y="3514090"/>
            <a:ext cx="2225675" cy="1359535"/>
          </a:xfrm>
          <a:prstGeom prst="rect">
            <a:avLst/>
          </a:prstGeom>
          <a:noFill/>
        </p:spPr>
        <p:txBody>
          <a:bodyPr wrap="square" lIns="90000" tIns="46800" rIns="90000" bIns="0" anchor="ctr"/>
          <a:lstStyle/>
          <a:p>
            <a:pPr algn="l">
              <a:lnSpc>
                <a:spcPct val="140000"/>
              </a:lnSpc>
            </a:pPr>
            <a:r>
              <a:rPr lang="en-US" altLang="ko-KR" sz="1600" b="1" spc="300">
                <a:solidFill>
                  <a:srgbClr val="1AA3AA"/>
                </a:solidFill>
                <a:effectLst/>
                <a:latin typeface="微软雅黑" panose="020B0503020204020204" pitchFamily="34" charset="-122"/>
                <a:ea typeface="微软雅黑" panose="020B0503020204020204" pitchFamily="34" charset="-122"/>
                <a:cs typeface="+mn-ea"/>
              </a:rPr>
              <a:t>（三）多筹集资金，策划企业规模</a:t>
            </a:r>
            <a:endParaRPr lang="en-US" altLang="ko-KR" sz="1600" b="1" spc="300">
              <a:solidFill>
                <a:srgbClr val="1AA3AA"/>
              </a:solidFill>
              <a:effectLst/>
              <a:latin typeface="微软雅黑" panose="020B0503020204020204" pitchFamily="34" charset="-122"/>
              <a:ea typeface="微软雅黑" panose="020B0503020204020204" pitchFamily="34" charset="-122"/>
              <a:cs typeface="+mn-ea"/>
            </a:endParaRPr>
          </a:p>
        </p:txBody>
      </p:sp>
      <p:sp>
        <p:nvSpPr>
          <p:cNvPr id="8" name="矩形 7"/>
          <p:cNvSpPr/>
          <p:nvPr>
            <p:custDataLst>
              <p:tags r:id="rId11"/>
            </p:custDataLst>
          </p:nvPr>
        </p:nvSpPr>
        <p:spPr>
          <a:xfrm flipV="1">
            <a:off x="7612486" y="1871991"/>
            <a:ext cx="1589619" cy="1344556"/>
          </a:xfrm>
          <a:prstGeom prst="rect">
            <a:avLst/>
          </a:prstGeom>
          <a:solidFill>
            <a:srgbClr val="69A35B"/>
          </a:solidFill>
          <a:ln>
            <a:noFill/>
          </a:ln>
          <a:scene3d>
            <a:camera prst="perspectiveRelaxed" fov="5700000">
              <a:rot lat="16800000" lon="0" rev="0"/>
            </a:camera>
            <a:lightRig rig="soft" dir="t">
              <a:rot lat="0" lon="0" rev="4800000"/>
            </a:lightRig>
          </a:scene3d>
          <a:sp3d extrusionH="57150" prstMaterial="plastic">
            <a:bevelB w="0" h="25400"/>
          </a:sp3d>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14" name="任意多边形 13"/>
          <p:cNvSpPr/>
          <p:nvPr>
            <p:custDataLst>
              <p:tags r:id="rId12"/>
            </p:custDataLst>
          </p:nvPr>
        </p:nvSpPr>
        <p:spPr bwMode="auto">
          <a:xfrm>
            <a:off x="8121031" y="1748155"/>
            <a:ext cx="572530" cy="572530"/>
          </a:xfrm>
          <a:custGeom>
            <a:avLst/>
            <a:gdLst>
              <a:gd name="T0" fmla="*/ 0 w 236"/>
              <a:gd name="T1" fmla="*/ 118 h 236"/>
              <a:gd name="T2" fmla="*/ 236 w 236"/>
              <a:gd name="T3" fmla="*/ 118 h 236"/>
              <a:gd name="T4" fmla="*/ 150 w 236"/>
              <a:gd name="T5" fmla="*/ 168 h 236"/>
              <a:gd name="T6" fmla="*/ 128 w 236"/>
              <a:gd name="T7" fmla="*/ 196 h 236"/>
              <a:gd name="T8" fmla="*/ 125 w 236"/>
              <a:gd name="T9" fmla="*/ 199 h 236"/>
              <a:gd name="T10" fmla="*/ 111 w 236"/>
              <a:gd name="T11" fmla="*/ 198 h 236"/>
              <a:gd name="T12" fmla="*/ 110 w 236"/>
              <a:gd name="T13" fmla="*/ 180 h 236"/>
              <a:gd name="T14" fmla="*/ 90 w 236"/>
              <a:gd name="T15" fmla="*/ 173 h 236"/>
              <a:gd name="T16" fmla="*/ 79 w 236"/>
              <a:gd name="T17" fmla="*/ 166 h 236"/>
              <a:gd name="T18" fmla="*/ 78 w 236"/>
              <a:gd name="T19" fmla="*/ 160 h 236"/>
              <a:gd name="T20" fmla="*/ 89 w 236"/>
              <a:gd name="T21" fmla="*/ 147 h 236"/>
              <a:gd name="T22" fmla="*/ 91 w 236"/>
              <a:gd name="T23" fmla="*/ 148 h 236"/>
              <a:gd name="T24" fmla="*/ 119 w 236"/>
              <a:gd name="T25" fmla="*/ 160 h 236"/>
              <a:gd name="T26" fmla="*/ 137 w 236"/>
              <a:gd name="T27" fmla="*/ 145 h 236"/>
              <a:gd name="T28" fmla="*/ 133 w 236"/>
              <a:gd name="T29" fmla="*/ 137 h 236"/>
              <a:gd name="T30" fmla="*/ 122 w 236"/>
              <a:gd name="T31" fmla="*/ 130 h 236"/>
              <a:gd name="T32" fmla="*/ 109 w 236"/>
              <a:gd name="T33" fmla="*/ 125 h 236"/>
              <a:gd name="T34" fmla="*/ 98 w 236"/>
              <a:gd name="T35" fmla="*/ 120 h 236"/>
              <a:gd name="T36" fmla="*/ 89 w 236"/>
              <a:gd name="T37" fmla="*/ 113 h 236"/>
              <a:gd name="T38" fmla="*/ 82 w 236"/>
              <a:gd name="T39" fmla="*/ 103 h 236"/>
              <a:gd name="T40" fmla="*/ 79 w 236"/>
              <a:gd name="T41" fmla="*/ 90 h 236"/>
              <a:gd name="T42" fmla="*/ 110 w 236"/>
              <a:gd name="T43" fmla="*/ 57 h 236"/>
              <a:gd name="T44" fmla="*/ 111 w 236"/>
              <a:gd name="T45" fmla="*/ 38 h 236"/>
              <a:gd name="T46" fmla="*/ 125 w 236"/>
              <a:gd name="T47" fmla="*/ 37 h 236"/>
              <a:gd name="T48" fmla="*/ 128 w 236"/>
              <a:gd name="T49" fmla="*/ 40 h 236"/>
              <a:gd name="T50" fmla="*/ 137 w 236"/>
              <a:gd name="T51" fmla="*/ 58 h 236"/>
              <a:gd name="T52" fmla="*/ 151 w 236"/>
              <a:gd name="T53" fmla="*/ 65 h 236"/>
              <a:gd name="T54" fmla="*/ 155 w 236"/>
              <a:gd name="T55" fmla="*/ 69 h 236"/>
              <a:gd name="T56" fmla="*/ 149 w 236"/>
              <a:gd name="T57" fmla="*/ 85 h 236"/>
              <a:gd name="T58" fmla="*/ 144 w 236"/>
              <a:gd name="T59" fmla="*/ 86 h 236"/>
              <a:gd name="T60" fmla="*/ 140 w 236"/>
              <a:gd name="T61" fmla="*/ 82 h 236"/>
              <a:gd name="T62" fmla="*/ 128 w 236"/>
              <a:gd name="T63" fmla="*/ 77 h 236"/>
              <a:gd name="T64" fmla="*/ 107 w 236"/>
              <a:gd name="T65" fmla="*/ 80 h 236"/>
              <a:gd name="T66" fmla="*/ 102 w 236"/>
              <a:gd name="T67" fmla="*/ 94 h 236"/>
              <a:gd name="T68" fmla="*/ 108 w 236"/>
              <a:gd name="T69" fmla="*/ 101 h 236"/>
              <a:gd name="T70" fmla="*/ 118 w 236"/>
              <a:gd name="T71" fmla="*/ 106 h 236"/>
              <a:gd name="T72" fmla="*/ 132 w 236"/>
              <a:gd name="T73" fmla="*/ 112 h 236"/>
              <a:gd name="T74" fmla="*/ 145 w 236"/>
              <a:gd name="T75" fmla="*/ 119 h 236"/>
              <a:gd name="T76" fmla="*/ 155 w 236"/>
              <a:gd name="T77" fmla="*/ 129 h 236"/>
              <a:gd name="T78" fmla="*/ 159 w 236"/>
              <a:gd name="T79" fmla="*/ 14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moveTo>
                  <a:pt x="150" y="168"/>
                </a:moveTo>
                <a:cubicBezTo>
                  <a:pt x="145" y="175"/>
                  <a:pt x="137" y="179"/>
                  <a:pt x="128" y="180"/>
                </a:cubicBezTo>
                <a:cubicBezTo>
                  <a:pt x="128" y="196"/>
                  <a:pt x="128" y="196"/>
                  <a:pt x="128" y="196"/>
                </a:cubicBezTo>
                <a:cubicBezTo>
                  <a:pt x="128" y="197"/>
                  <a:pt x="127" y="198"/>
                  <a:pt x="127" y="198"/>
                </a:cubicBezTo>
                <a:cubicBezTo>
                  <a:pt x="126" y="199"/>
                  <a:pt x="126" y="199"/>
                  <a:pt x="125" y="199"/>
                </a:cubicBezTo>
                <a:cubicBezTo>
                  <a:pt x="113" y="199"/>
                  <a:pt x="113" y="199"/>
                  <a:pt x="113" y="199"/>
                </a:cubicBezTo>
                <a:cubicBezTo>
                  <a:pt x="112" y="199"/>
                  <a:pt x="111" y="199"/>
                  <a:pt x="111" y="198"/>
                </a:cubicBezTo>
                <a:cubicBezTo>
                  <a:pt x="110" y="197"/>
                  <a:pt x="110" y="197"/>
                  <a:pt x="110" y="196"/>
                </a:cubicBezTo>
                <a:cubicBezTo>
                  <a:pt x="110" y="180"/>
                  <a:pt x="110" y="180"/>
                  <a:pt x="110" y="180"/>
                </a:cubicBezTo>
                <a:cubicBezTo>
                  <a:pt x="106" y="180"/>
                  <a:pt x="102" y="179"/>
                  <a:pt x="99" y="177"/>
                </a:cubicBezTo>
                <a:cubicBezTo>
                  <a:pt x="95" y="176"/>
                  <a:pt x="92" y="175"/>
                  <a:pt x="90" y="173"/>
                </a:cubicBezTo>
                <a:cubicBezTo>
                  <a:pt x="88" y="172"/>
                  <a:pt x="85" y="171"/>
                  <a:pt x="83" y="169"/>
                </a:cubicBezTo>
                <a:cubicBezTo>
                  <a:pt x="81" y="168"/>
                  <a:pt x="80" y="166"/>
                  <a:pt x="79" y="166"/>
                </a:cubicBezTo>
                <a:cubicBezTo>
                  <a:pt x="79" y="165"/>
                  <a:pt x="78" y="164"/>
                  <a:pt x="78" y="164"/>
                </a:cubicBezTo>
                <a:cubicBezTo>
                  <a:pt x="77" y="163"/>
                  <a:pt x="77" y="162"/>
                  <a:pt x="78" y="160"/>
                </a:cubicBezTo>
                <a:cubicBezTo>
                  <a:pt x="87" y="148"/>
                  <a:pt x="87" y="148"/>
                  <a:pt x="87" y="148"/>
                </a:cubicBezTo>
                <a:cubicBezTo>
                  <a:pt x="87" y="148"/>
                  <a:pt x="88" y="147"/>
                  <a:pt x="89" y="147"/>
                </a:cubicBezTo>
                <a:cubicBezTo>
                  <a:pt x="90" y="147"/>
                  <a:pt x="90" y="147"/>
                  <a:pt x="91" y="148"/>
                </a:cubicBezTo>
                <a:cubicBezTo>
                  <a:pt x="91" y="148"/>
                  <a:pt x="91" y="148"/>
                  <a:pt x="91" y="148"/>
                </a:cubicBezTo>
                <a:cubicBezTo>
                  <a:pt x="98" y="154"/>
                  <a:pt x="105" y="158"/>
                  <a:pt x="112" y="159"/>
                </a:cubicBezTo>
                <a:cubicBezTo>
                  <a:pt x="115" y="160"/>
                  <a:pt x="117" y="160"/>
                  <a:pt x="119" y="160"/>
                </a:cubicBezTo>
                <a:cubicBezTo>
                  <a:pt x="124" y="160"/>
                  <a:pt x="128" y="159"/>
                  <a:pt x="131" y="156"/>
                </a:cubicBezTo>
                <a:cubicBezTo>
                  <a:pt x="135" y="154"/>
                  <a:pt x="137" y="150"/>
                  <a:pt x="137" y="145"/>
                </a:cubicBezTo>
                <a:cubicBezTo>
                  <a:pt x="137" y="144"/>
                  <a:pt x="136" y="142"/>
                  <a:pt x="136" y="140"/>
                </a:cubicBezTo>
                <a:cubicBezTo>
                  <a:pt x="135" y="139"/>
                  <a:pt x="134" y="138"/>
                  <a:pt x="133" y="137"/>
                </a:cubicBezTo>
                <a:cubicBezTo>
                  <a:pt x="132" y="136"/>
                  <a:pt x="130" y="135"/>
                  <a:pt x="127" y="133"/>
                </a:cubicBezTo>
                <a:cubicBezTo>
                  <a:pt x="125" y="132"/>
                  <a:pt x="123" y="131"/>
                  <a:pt x="122" y="130"/>
                </a:cubicBezTo>
                <a:cubicBezTo>
                  <a:pt x="120" y="130"/>
                  <a:pt x="118" y="129"/>
                  <a:pt x="115" y="128"/>
                </a:cubicBezTo>
                <a:cubicBezTo>
                  <a:pt x="112" y="127"/>
                  <a:pt x="110" y="126"/>
                  <a:pt x="109" y="125"/>
                </a:cubicBezTo>
                <a:cubicBezTo>
                  <a:pt x="108" y="125"/>
                  <a:pt x="106" y="124"/>
                  <a:pt x="104" y="123"/>
                </a:cubicBezTo>
                <a:cubicBezTo>
                  <a:pt x="101" y="122"/>
                  <a:pt x="100" y="121"/>
                  <a:pt x="98" y="120"/>
                </a:cubicBezTo>
                <a:cubicBezTo>
                  <a:pt x="97" y="119"/>
                  <a:pt x="95" y="118"/>
                  <a:pt x="93" y="117"/>
                </a:cubicBezTo>
                <a:cubicBezTo>
                  <a:pt x="91" y="116"/>
                  <a:pt x="90" y="114"/>
                  <a:pt x="89" y="113"/>
                </a:cubicBezTo>
                <a:cubicBezTo>
                  <a:pt x="87" y="112"/>
                  <a:pt x="86" y="110"/>
                  <a:pt x="85" y="109"/>
                </a:cubicBezTo>
                <a:cubicBezTo>
                  <a:pt x="83" y="107"/>
                  <a:pt x="82" y="105"/>
                  <a:pt x="82" y="103"/>
                </a:cubicBezTo>
                <a:cubicBezTo>
                  <a:pt x="81" y="102"/>
                  <a:pt x="80" y="100"/>
                  <a:pt x="80" y="97"/>
                </a:cubicBezTo>
                <a:cubicBezTo>
                  <a:pt x="79" y="95"/>
                  <a:pt x="79" y="93"/>
                  <a:pt x="79" y="90"/>
                </a:cubicBezTo>
                <a:cubicBezTo>
                  <a:pt x="79" y="82"/>
                  <a:pt x="82" y="75"/>
                  <a:pt x="88" y="69"/>
                </a:cubicBezTo>
                <a:cubicBezTo>
                  <a:pt x="93" y="62"/>
                  <a:pt x="101" y="58"/>
                  <a:pt x="110" y="57"/>
                </a:cubicBezTo>
                <a:cubicBezTo>
                  <a:pt x="110" y="40"/>
                  <a:pt x="110" y="40"/>
                  <a:pt x="110" y="40"/>
                </a:cubicBezTo>
                <a:cubicBezTo>
                  <a:pt x="110" y="40"/>
                  <a:pt x="110" y="39"/>
                  <a:pt x="111" y="38"/>
                </a:cubicBezTo>
                <a:cubicBezTo>
                  <a:pt x="111" y="38"/>
                  <a:pt x="112" y="37"/>
                  <a:pt x="113" y="37"/>
                </a:cubicBezTo>
                <a:cubicBezTo>
                  <a:pt x="125" y="37"/>
                  <a:pt x="125" y="37"/>
                  <a:pt x="125" y="37"/>
                </a:cubicBezTo>
                <a:cubicBezTo>
                  <a:pt x="126" y="37"/>
                  <a:pt x="126" y="38"/>
                  <a:pt x="127" y="38"/>
                </a:cubicBezTo>
                <a:cubicBezTo>
                  <a:pt x="127" y="39"/>
                  <a:pt x="128" y="39"/>
                  <a:pt x="128" y="40"/>
                </a:cubicBezTo>
                <a:cubicBezTo>
                  <a:pt x="128" y="56"/>
                  <a:pt x="128" y="56"/>
                  <a:pt x="128" y="56"/>
                </a:cubicBezTo>
                <a:cubicBezTo>
                  <a:pt x="131" y="57"/>
                  <a:pt x="134" y="57"/>
                  <a:pt x="137" y="58"/>
                </a:cubicBezTo>
                <a:cubicBezTo>
                  <a:pt x="140" y="59"/>
                  <a:pt x="143" y="60"/>
                  <a:pt x="145" y="61"/>
                </a:cubicBezTo>
                <a:cubicBezTo>
                  <a:pt x="147" y="62"/>
                  <a:pt x="149" y="63"/>
                  <a:pt x="151" y="65"/>
                </a:cubicBezTo>
                <a:cubicBezTo>
                  <a:pt x="152" y="66"/>
                  <a:pt x="153" y="67"/>
                  <a:pt x="154" y="67"/>
                </a:cubicBezTo>
                <a:cubicBezTo>
                  <a:pt x="155" y="68"/>
                  <a:pt x="155" y="68"/>
                  <a:pt x="155" y="69"/>
                </a:cubicBezTo>
                <a:cubicBezTo>
                  <a:pt x="156" y="70"/>
                  <a:pt x="156" y="71"/>
                  <a:pt x="156" y="72"/>
                </a:cubicBezTo>
                <a:cubicBezTo>
                  <a:pt x="149" y="85"/>
                  <a:pt x="149" y="85"/>
                  <a:pt x="149" y="85"/>
                </a:cubicBezTo>
                <a:cubicBezTo>
                  <a:pt x="148" y="86"/>
                  <a:pt x="148" y="86"/>
                  <a:pt x="147" y="87"/>
                </a:cubicBezTo>
                <a:cubicBezTo>
                  <a:pt x="146" y="87"/>
                  <a:pt x="145" y="86"/>
                  <a:pt x="144" y="86"/>
                </a:cubicBezTo>
                <a:cubicBezTo>
                  <a:pt x="144" y="86"/>
                  <a:pt x="144" y="85"/>
                  <a:pt x="143" y="85"/>
                </a:cubicBezTo>
                <a:cubicBezTo>
                  <a:pt x="142" y="84"/>
                  <a:pt x="141" y="83"/>
                  <a:pt x="140" y="82"/>
                </a:cubicBezTo>
                <a:cubicBezTo>
                  <a:pt x="138" y="81"/>
                  <a:pt x="136" y="80"/>
                  <a:pt x="134" y="80"/>
                </a:cubicBezTo>
                <a:cubicBezTo>
                  <a:pt x="133" y="79"/>
                  <a:pt x="130" y="78"/>
                  <a:pt x="128" y="77"/>
                </a:cubicBezTo>
                <a:cubicBezTo>
                  <a:pt x="125" y="77"/>
                  <a:pt x="123" y="76"/>
                  <a:pt x="120" y="76"/>
                </a:cubicBezTo>
                <a:cubicBezTo>
                  <a:pt x="115" y="76"/>
                  <a:pt x="110" y="77"/>
                  <a:pt x="107" y="80"/>
                </a:cubicBezTo>
                <a:cubicBezTo>
                  <a:pt x="103" y="83"/>
                  <a:pt x="101" y="86"/>
                  <a:pt x="101" y="90"/>
                </a:cubicBezTo>
                <a:cubicBezTo>
                  <a:pt x="101" y="92"/>
                  <a:pt x="102" y="93"/>
                  <a:pt x="102" y="94"/>
                </a:cubicBezTo>
                <a:cubicBezTo>
                  <a:pt x="103" y="96"/>
                  <a:pt x="103" y="97"/>
                  <a:pt x="105" y="98"/>
                </a:cubicBezTo>
                <a:cubicBezTo>
                  <a:pt x="106" y="99"/>
                  <a:pt x="107" y="100"/>
                  <a:pt x="108" y="101"/>
                </a:cubicBezTo>
                <a:cubicBezTo>
                  <a:pt x="109" y="102"/>
                  <a:pt x="111" y="103"/>
                  <a:pt x="113" y="104"/>
                </a:cubicBezTo>
                <a:cubicBezTo>
                  <a:pt x="115" y="105"/>
                  <a:pt x="117" y="106"/>
                  <a:pt x="118" y="106"/>
                </a:cubicBezTo>
                <a:cubicBezTo>
                  <a:pt x="120" y="107"/>
                  <a:pt x="122" y="108"/>
                  <a:pt x="125" y="109"/>
                </a:cubicBezTo>
                <a:cubicBezTo>
                  <a:pt x="128" y="110"/>
                  <a:pt x="130" y="111"/>
                  <a:pt x="132" y="112"/>
                </a:cubicBezTo>
                <a:cubicBezTo>
                  <a:pt x="133" y="112"/>
                  <a:pt x="136" y="113"/>
                  <a:pt x="138" y="115"/>
                </a:cubicBezTo>
                <a:cubicBezTo>
                  <a:pt x="141" y="116"/>
                  <a:pt x="143" y="117"/>
                  <a:pt x="145" y="119"/>
                </a:cubicBezTo>
                <a:cubicBezTo>
                  <a:pt x="147" y="120"/>
                  <a:pt x="149" y="121"/>
                  <a:pt x="151" y="123"/>
                </a:cubicBezTo>
                <a:cubicBezTo>
                  <a:pt x="153" y="125"/>
                  <a:pt x="154" y="127"/>
                  <a:pt x="155" y="129"/>
                </a:cubicBezTo>
                <a:cubicBezTo>
                  <a:pt x="156" y="131"/>
                  <a:pt x="157" y="133"/>
                  <a:pt x="158" y="136"/>
                </a:cubicBezTo>
                <a:cubicBezTo>
                  <a:pt x="159" y="138"/>
                  <a:pt x="159" y="141"/>
                  <a:pt x="159" y="144"/>
                </a:cubicBezTo>
                <a:cubicBezTo>
                  <a:pt x="159" y="153"/>
                  <a:pt x="156" y="161"/>
                  <a:pt x="150" y="168"/>
                </a:cubicBezTo>
              </a:path>
            </a:pathLst>
          </a:custGeom>
          <a:solidFill>
            <a:srgbClr val="69A35B"/>
          </a:solidFill>
          <a:ln>
            <a:noFill/>
          </a:ln>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15" name="文本框 14"/>
          <p:cNvSpPr txBox="1"/>
          <p:nvPr>
            <p:custDataLst>
              <p:tags r:id="rId13"/>
            </p:custDataLst>
          </p:nvPr>
        </p:nvSpPr>
        <p:spPr bwMode="auto">
          <a:xfrm>
            <a:off x="7508240" y="2828925"/>
            <a:ext cx="2565400" cy="1084580"/>
          </a:xfrm>
          <a:prstGeom prst="rect">
            <a:avLst/>
          </a:prstGeom>
          <a:noFill/>
        </p:spPr>
        <p:txBody>
          <a:bodyPr wrap="square" lIns="90000" tIns="46800" rIns="90000" bIns="0" anchor="ctr"/>
          <a:lstStyle/>
          <a:p>
            <a:pPr algn="l">
              <a:lnSpc>
                <a:spcPct val="140000"/>
              </a:lnSpc>
            </a:pPr>
            <a:r>
              <a:rPr lang="en-US" altLang="ko-KR" sz="1600" b="1" spc="300">
                <a:solidFill>
                  <a:srgbClr val="69A35B"/>
                </a:solidFill>
                <a:effectLst/>
                <a:latin typeface="微软雅黑" panose="020B0503020204020204" pitchFamily="34" charset="-122"/>
                <a:ea typeface="微软雅黑" panose="020B0503020204020204" pitchFamily="34" charset="-122"/>
                <a:cs typeface="+mn-ea"/>
              </a:rPr>
              <a:t>（四）强化企业管理，提高企业竞争力</a:t>
            </a:r>
            <a:endParaRPr lang="en-US" altLang="ko-KR" sz="1600" b="1" spc="300">
              <a:solidFill>
                <a:srgbClr val="69A35B"/>
              </a:solidFill>
              <a:effectLst/>
              <a:latin typeface="微软雅黑" panose="020B0503020204020204" pitchFamily="34" charset="-122"/>
              <a:ea typeface="微软雅黑" panose="020B0503020204020204" pitchFamily="34" charset="-122"/>
              <a:cs typeface="+mn-ea"/>
            </a:endParaRPr>
          </a:p>
        </p:txBody>
      </p:sp>
      <p:sp>
        <p:nvSpPr>
          <p:cNvPr id="23" name="矩形 22"/>
          <p:cNvSpPr/>
          <p:nvPr>
            <p:custDataLst>
              <p:tags r:id="rId14"/>
            </p:custDataLst>
          </p:nvPr>
        </p:nvSpPr>
        <p:spPr>
          <a:xfrm flipV="1">
            <a:off x="9834810" y="1152221"/>
            <a:ext cx="1589619" cy="1344556"/>
          </a:xfrm>
          <a:prstGeom prst="rect">
            <a:avLst/>
          </a:prstGeom>
          <a:solidFill>
            <a:srgbClr val="9BBB59"/>
          </a:solidFill>
          <a:ln>
            <a:noFill/>
          </a:ln>
          <a:scene3d>
            <a:camera prst="perspectiveRelaxed" fov="5700000">
              <a:rot lat="16800000" lon="0" rev="0"/>
            </a:camera>
            <a:lightRig rig="soft" dir="t">
              <a:rot lat="0" lon="0" rev="4800000"/>
            </a:lightRig>
          </a:scene3d>
          <a:sp3d extrusionH="57150" prstMaterial="plastic">
            <a:bevelB w="0" h="25400"/>
          </a:sp3d>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25" name="文本框 24"/>
          <p:cNvSpPr txBox="1"/>
          <p:nvPr>
            <p:custDataLst>
              <p:tags r:id="rId15"/>
            </p:custDataLst>
          </p:nvPr>
        </p:nvSpPr>
        <p:spPr bwMode="auto">
          <a:xfrm>
            <a:off x="9730740" y="2108835"/>
            <a:ext cx="2151380" cy="994410"/>
          </a:xfrm>
          <a:prstGeom prst="rect">
            <a:avLst/>
          </a:prstGeom>
          <a:noFill/>
        </p:spPr>
        <p:txBody>
          <a:bodyPr wrap="square" lIns="90000" tIns="46800" rIns="90000" bIns="0" anchor="ctr"/>
          <a:lstStyle/>
          <a:p>
            <a:pPr algn="l">
              <a:lnSpc>
                <a:spcPct val="140000"/>
              </a:lnSpc>
            </a:pPr>
            <a:r>
              <a:rPr lang="en-US" altLang="ko-KR" sz="1600" b="1" spc="300">
                <a:solidFill>
                  <a:srgbClr val="9BBB59"/>
                </a:solidFill>
                <a:effectLst/>
                <a:latin typeface="微软雅黑" panose="020B0503020204020204" pitchFamily="34" charset="-122"/>
                <a:ea typeface="微软雅黑" panose="020B0503020204020204" pitchFamily="34" charset="-122"/>
                <a:cs typeface="+mn-ea"/>
              </a:rPr>
              <a:t>（五）励精图治开拓创新，确保企业持久发展</a:t>
            </a:r>
            <a:endParaRPr lang="en-US" altLang="ko-KR" sz="1600" b="1" spc="300">
              <a:solidFill>
                <a:srgbClr val="9BBB59"/>
              </a:solidFill>
              <a:effectLst/>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grpSp>
        <p:nvGrpSpPr>
          <p:cNvPr id="2" name="组合 1"/>
          <p:cNvGrpSpPr/>
          <p:nvPr/>
        </p:nvGrpSpPr>
        <p:grpSpPr>
          <a:xfrm>
            <a:off x="377147" y="1219155"/>
            <a:ext cx="6812280" cy="5307965"/>
            <a:chOff x="4967562" y="1892256"/>
            <a:chExt cx="6812280" cy="5307965"/>
          </a:xfrm>
        </p:grpSpPr>
        <p:sp>
          <p:nvSpPr>
            <p:cNvPr id="683" name="koppt-矩形"/>
            <p:cNvSpPr/>
            <p:nvPr/>
          </p:nvSpPr>
          <p:spPr>
            <a:xfrm>
              <a:off x="5464767" y="1892483"/>
              <a:ext cx="6016033" cy="441923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4" name="koppt-文本框"/>
            <p:cNvSpPr/>
            <p:nvPr/>
          </p:nvSpPr>
          <p:spPr>
            <a:xfrm>
              <a:off x="4967562" y="1892256"/>
              <a:ext cx="6812280" cy="5307965"/>
            </a:xfrm>
            <a:prstGeom prst="rect">
              <a:avLst/>
            </a:prstGeom>
          </p:spPr>
          <p:txBody>
            <a:bodyPr wrap="square">
              <a:spAutoFit/>
            </a:bodyPr>
            <a:lstStyle/>
            <a:p>
              <a:pPr>
                <a:lnSpc>
                  <a:spcPct val="150000"/>
                </a:lnSpc>
              </a:pPr>
              <a:r>
                <a:rPr lang="zh-CN" altLang="en-US" b="1" dirty="0">
                  <a:solidFill>
                    <a:schemeClr val="accent1"/>
                  </a:solidFill>
                  <a:effectLst/>
                  <a:latin typeface="微软雅黑" panose="020B0503020204020204" pitchFamily="34" charset="-122"/>
                  <a:ea typeface="微软雅黑" panose="020B0503020204020204" pitchFamily="34" charset="-122"/>
                </a:rPr>
                <a:t>一、新创企业制度建设</a:t>
              </a:r>
              <a:endParaRPr lang="zh-CN" altLang="en-US" b="1" dirty="0">
                <a:solidFill>
                  <a:schemeClr val="accent1"/>
                </a:solidFill>
                <a:effectLst/>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企业制度建设是指企业围绕管理工作的科学化、规范化、程序化、标准化和系统化等所进行的一系列活动的总称，包括制度的建立、执行、修改、完善、责任追究等。企业制度建设一般分为如下步骤。</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（1）疏理。企业要对现有的制度进行全面的疏理，通过疏理确定本企业制度是否缺失、是否与上级规定相冲突、是否适应实际工作和管理的需要、是否可行等，从而确定需要制定和修改完善的制度。</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（2）调研。对需要制定和修改的制度进行广泛的调研，从而使制定和修改的制度更加适用于企业。</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（3）策划。召开由不同人员参加的会议听取意见，汇总大家意见后由主办部门拿出制定或修改制度的具体意见和方案。</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（4）建立。方案确定后，职能部门要根据上级的规定、企业的实际及领导的要求，安排专人负责起草或修改制度，及时制定出规范合理具有可操作性的制度。</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p:txBody>
        </p:sp>
      </p:grpSp>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新创企业的管理</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pic>
        <p:nvPicPr>
          <p:cNvPr id="103" name="图片 102"/>
          <p:cNvPicPr/>
          <p:nvPr/>
        </p:nvPicPr>
        <p:blipFill>
          <a:blip r:embed="rId1"/>
          <a:stretch>
            <a:fillRect/>
          </a:stretch>
        </p:blipFill>
        <p:spPr>
          <a:xfrm>
            <a:off x="7320915" y="1495425"/>
            <a:ext cx="4622165" cy="39243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par>
                                <p:cTn id="12" presetID="22" presetClass="entr" presetSubtype="8" fill="hold" nodeType="withEffect">
                                  <p:stCondLst>
                                    <p:cond delay="25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10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03"/>
                                        </p:tgtEl>
                                        <p:attrNameLst>
                                          <p:attrName>style.visibility</p:attrName>
                                        </p:attrNameLst>
                                      </p:cBhvr>
                                      <p:to>
                                        <p:strVal val="visible"/>
                                      </p:to>
                                    </p:set>
                                    <p:animEffect transition="in" filter="wipe(down)">
                                      <p:cBhvr>
                                        <p:cTn id="19"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683" name="koppt-矩形"/>
          <p:cNvSpPr/>
          <p:nvPr/>
        </p:nvSpPr>
        <p:spPr>
          <a:xfrm>
            <a:off x="874395" y="1219200"/>
            <a:ext cx="6015990" cy="441896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新创企业的管理</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77240" y="838835"/>
            <a:ext cx="5848350" cy="460375"/>
          </a:xfrm>
          <a:prstGeom prst="rect">
            <a:avLst/>
          </a:prstGeom>
          <a:noFill/>
        </p:spPr>
        <p:txBody>
          <a:bodyPr wrap="square" rtlCol="0">
            <a:spAutoFit/>
            <a:scene3d>
              <a:camera prst="orthographicFront"/>
              <a:lightRig rig="threePt" dir="t"/>
            </a:scene3d>
          </a:bodyPr>
          <a:p>
            <a:r>
              <a:rPr lang="zh-CN" altLang="en-US" sz="2400">
                <a:solidFill>
                  <a:schemeClr val="accent1"/>
                </a:solidFill>
                <a:effectLst/>
              </a:rPr>
              <a:t>二、新创企业的生存风险管理</a:t>
            </a:r>
            <a:endParaRPr lang="zh-CN" altLang="en-US" sz="2400">
              <a:solidFill>
                <a:schemeClr val="accent1"/>
              </a:solidFill>
              <a:effectLst/>
            </a:endParaRPr>
          </a:p>
        </p:txBody>
      </p:sp>
      <p:sp>
        <p:nvSpPr>
          <p:cNvPr id="4" name="文本框 3"/>
          <p:cNvSpPr txBox="1"/>
          <p:nvPr/>
        </p:nvSpPr>
        <p:spPr>
          <a:xfrm>
            <a:off x="777240" y="1299210"/>
            <a:ext cx="9674860" cy="1087755"/>
          </a:xfrm>
          <a:prstGeom prst="rect">
            <a:avLst/>
          </a:prstGeom>
          <a:noFill/>
        </p:spPr>
        <p:txBody>
          <a:bodyPr wrap="square" rtlCol="0">
            <a:spAutoFit/>
          </a:bodyPr>
          <a:p>
            <a:pPr>
              <a:lnSpc>
                <a:spcPct val="120000"/>
              </a:lnSpc>
            </a:pPr>
            <a:r>
              <a:rPr lang="zh-CN" altLang="en-US"/>
              <a:t>新创企业由于通常不具备成熟企业运行良好的管理制度、高度认同的组织文化和合理流动的人力资源等必要因素，容易陷入各种各样的风险中。这些风险既有外部风险，又有内部风险，如图 11-2 所示。</a:t>
            </a:r>
            <a:endParaRPr lang="zh-CN" altLang="en-US"/>
          </a:p>
        </p:txBody>
      </p:sp>
      <p:pic>
        <p:nvPicPr>
          <p:cNvPr id="5" name="图片 4"/>
          <p:cNvPicPr>
            <a:picLocks noChangeAspect="1"/>
          </p:cNvPicPr>
          <p:nvPr/>
        </p:nvPicPr>
        <p:blipFill>
          <a:blip r:embed="rId1"/>
          <a:stretch>
            <a:fillRect/>
          </a:stretch>
        </p:blipFill>
        <p:spPr>
          <a:xfrm>
            <a:off x="2992120" y="2221230"/>
            <a:ext cx="6207760" cy="44557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683" name="koppt-矩形"/>
          <p:cNvSpPr/>
          <p:nvPr/>
        </p:nvSpPr>
        <p:spPr>
          <a:xfrm>
            <a:off x="874395" y="1219200"/>
            <a:ext cx="6015990" cy="441896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新创企业的管理</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77240" y="838835"/>
            <a:ext cx="5848350" cy="460375"/>
          </a:xfrm>
          <a:prstGeom prst="rect">
            <a:avLst/>
          </a:prstGeom>
          <a:noFill/>
        </p:spPr>
        <p:txBody>
          <a:bodyPr wrap="square" rtlCol="0">
            <a:spAutoFit/>
            <a:scene3d>
              <a:camera prst="orthographicFront"/>
              <a:lightRig rig="threePt" dir="t"/>
            </a:scene3d>
          </a:bodyPr>
          <a:p>
            <a:r>
              <a:rPr lang="zh-CN" altLang="en-US" sz="2400">
                <a:solidFill>
                  <a:schemeClr val="accent1"/>
                </a:solidFill>
                <a:effectLst/>
              </a:rPr>
              <a:t>二、新创企业的生存风险管理</a:t>
            </a:r>
            <a:endParaRPr lang="zh-CN" altLang="en-US" sz="2400">
              <a:solidFill>
                <a:schemeClr val="accent1"/>
              </a:solidFill>
              <a:effectLst/>
            </a:endParaRPr>
          </a:p>
        </p:txBody>
      </p:sp>
      <p:grpSp>
        <p:nvGrpSpPr>
          <p:cNvPr id="41" name="组合 40"/>
          <p:cNvGrpSpPr/>
          <p:nvPr>
            <p:custDataLst>
              <p:tags r:id="rId1"/>
            </p:custDataLst>
          </p:nvPr>
        </p:nvGrpSpPr>
        <p:grpSpPr>
          <a:xfrm>
            <a:off x="11164900" y="753710"/>
            <a:ext cx="420495" cy="269282"/>
            <a:chOff x="11382102" y="604536"/>
            <a:chExt cx="420495" cy="269282"/>
          </a:xfrm>
        </p:grpSpPr>
        <p:sp>
          <p:nvSpPr>
            <p:cNvPr id="42" name="Line 16"/>
            <p:cNvSpPr>
              <a:spLocks noChangeShapeType="1"/>
            </p:cNvSpPr>
            <p:nvPr>
              <p:custDataLst>
                <p:tags r:id="rId2"/>
              </p:custDataLst>
            </p:nvPr>
          </p:nvSpPr>
          <p:spPr bwMode="auto">
            <a:xfrm flipH="1">
              <a:off x="11382102" y="604536"/>
              <a:ext cx="42049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3" name="Line 17"/>
            <p:cNvSpPr>
              <a:spLocks noChangeShapeType="1"/>
            </p:cNvSpPr>
            <p:nvPr>
              <p:custDataLst>
                <p:tags r:id="rId3"/>
              </p:custDataLst>
            </p:nvPr>
          </p:nvSpPr>
          <p:spPr bwMode="auto">
            <a:xfrm flipH="1">
              <a:off x="11608525" y="739177"/>
              <a:ext cx="194072"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4" name="Line 18"/>
            <p:cNvSpPr>
              <a:spLocks noChangeShapeType="1"/>
            </p:cNvSpPr>
            <p:nvPr>
              <p:custDataLst>
                <p:tags r:id="rId4"/>
              </p:custDataLst>
            </p:nvPr>
          </p:nvSpPr>
          <p:spPr bwMode="auto">
            <a:xfrm flipH="1">
              <a:off x="11500972" y="873818"/>
              <a:ext cx="30162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46" name="矩形 45"/>
          <p:cNvSpPr/>
          <p:nvPr>
            <p:custDataLst>
              <p:tags r:id="rId5"/>
            </p:custDataLst>
          </p:nvPr>
        </p:nvSpPr>
        <p:spPr>
          <a:xfrm>
            <a:off x="1" y="661012"/>
            <a:ext cx="88135" cy="969484"/>
          </a:xfrm>
          <a:prstGeom prst="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defRPr/>
            </a:pPr>
            <a:endParaRPr lang="zh-CN" altLang="en-US" sz="900">
              <a:solidFill>
                <a:prstClr val="white"/>
              </a:solidFill>
              <a:latin typeface="微软雅黑" panose="020B0503020204020204" pitchFamily="34" charset="-122"/>
              <a:ea typeface="微软雅黑" panose="020B0503020204020204" pitchFamily="34" charset="-122"/>
            </a:endParaRPr>
          </a:p>
        </p:txBody>
      </p:sp>
      <p:sp>
        <p:nvSpPr>
          <p:cNvPr id="38" name="Oval 9"/>
          <p:cNvSpPr/>
          <p:nvPr>
            <p:custDataLst>
              <p:tags r:id="rId6"/>
            </p:custDataLst>
          </p:nvPr>
        </p:nvSpPr>
        <p:spPr>
          <a:xfrm>
            <a:off x="5515664" y="3043909"/>
            <a:ext cx="2390479" cy="2390478"/>
          </a:xfrm>
          <a:prstGeom prst="ellipse">
            <a:avLst/>
          </a:prstGeom>
          <a:solidFill>
            <a:srgbClr val="69A35B">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39" name="Oval 10"/>
          <p:cNvSpPr/>
          <p:nvPr>
            <p:custDataLst>
              <p:tags r:id="rId7"/>
            </p:custDataLst>
          </p:nvPr>
        </p:nvSpPr>
        <p:spPr>
          <a:xfrm>
            <a:off x="4068454" y="3043909"/>
            <a:ext cx="2390479" cy="2390478"/>
          </a:xfrm>
          <a:prstGeom prst="ellipse">
            <a:avLst/>
          </a:prstGeom>
          <a:solidFill>
            <a:srgbClr val="1AA3AA">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56" name="Oval 8"/>
          <p:cNvSpPr/>
          <p:nvPr>
            <p:custDataLst>
              <p:tags r:id="rId8"/>
            </p:custDataLst>
          </p:nvPr>
        </p:nvSpPr>
        <p:spPr>
          <a:xfrm>
            <a:off x="4068454" y="1598303"/>
            <a:ext cx="2390479" cy="2390478"/>
          </a:xfrm>
          <a:prstGeom prst="ellipse">
            <a:avLst/>
          </a:prstGeom>
          <a:solidFill>
            <a:srgbClr val="1F74AD">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24" name="Oval 8"/>
          <p:cNvSpPr/>
          <p:nvPr>
            <p:custDataLst>
              <p:tags r:id="rId9"/>
            </p:custDataLst>
          </p:nvPr>
        </p:nvSpPr>
        <p:spPr>
          <a:xfrm>
            <a:off x="5515664" y="1598303"/>
            <a:ext cx="2390479" cy="2390478"/>
          </a:xfrm>
          <a:prstGeom prst="ellipse">
            <a:avLst/>
          </a:prstGeom>
          <a:solidFill>
            <a:srgbClr val="9BBB59">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txBody>
          <a:bodyPr/>
          <a:lstStyle/>
          <a:p>
            <a:endParaRPr lang="zh-CN" altLang="en-US"/>
          </a:p>
        </p:txBody>
      </p:sp>
      <p:sp>
        <p:nvSpPr>
          <p:cNvPr id="35" name="Freeform 201"/>
          <p:cNvSpPr>
            <a:spLocks noEditPoints="1"/>
          </p:cNvSpPr>
          <p:nvPr>
            <p:custDataLst>
              <p:tags r:id="rId10"/>
            </p:custDataLst>
          </p:nvPr>
        </p:nvSpPr>
        <p:spPr bwMode="auto">
          <a:xfrm>
            <a:off x="4884835" y="2336437"/>
            <a:ext cx="630828" cy="698418"/>
          </a:xfrm>
          <a:custGeom>
            <a:avLst/>
            <a:gdLst>
              <a:gd name="T0" fmla="*/ 7 w 71"/>
              <a:gd name="T1" fmla="*/ 53 h 76"/>
              <a:gd name="T2" fmla="*/ 6 w 71"/>
              <a:gd name="T3" fmla="*/ 50 h 76"/>
              <a:gd name="T4" fmla="*/ 21 w 71"/>
              <a:gd name="T5" fmla="*/ 13 h 76"/>
              <a:gd name="T6" fmla="*/ 24 w 71"/>
              <a:gd name="T7" fmla="*/ 11 h 76"/>
              <a:gd name="T8" fmla="*/ 17 w 71"/>
              <a:gd name="T9" fmla="*/ 7 h 76"/>
              <a:gd name="T10" fmla="*/ 9 w 71"/>
              <a:gd name="T11" fmla="*/ 33 h 76"/>
              <a:gd name="T12" fmla="*/ 2 w 71"/>
              <a:gd name="T13" fmla="*/ 36 h 76"/>
              <a:gd name="T14" fmla="*/ 35 w 71"/>
              <a:gd name="T15" fmla="*/ 10 h 76"/>
              <a:gd name="T16" fmla="*/ 35 w 71"/>
              <a:gd name="T17" fmla="*/ 0 h 76"/>
              <a:gd name="T18" fmla="*/ 35 w 71"/>
              <a:gd name="T19" fmla="*/ 10 h 76"/>
              <a:gd name="T20" fmla="*/ 50 w 71"/>
              <a:gd name="T21" fmla="*/ 13 h 76"/>
              <a:gd name="T22" fmla="*/ 51 w 71"/>
              <a:gd name="T23" fmla="*/ 5 h 76"/>
              <a:gd name="T24" fmla="*/ 58 w 71"/>
              <a:gd name="T25" fmla="*/ 23 h 76"/>
              <a:gd name="T26" fmla="*/ 66 w 71"/>
              <a:gd name="T27" fmla="*/ 17 h 76"/>
              <a:gd name="T28" fmla="*/ 57 w 71"/>
              <a:gd name="T29" fmla="*/ 22 h 76"/>
              <a:gd name="T30" fmla="*/ 62 w 71"/>
              <a:gd name="T31" fmla="*/ 33 h 76"/>
              <a:gd name="T32" fmla="*/ 69 w 71"/>
              <a:gd name="T33" fmla="*/ 36 h 76"/>
              <a:gd name="T34" fmla="*/ 13 w 71"/>
              <a:gd name="T35" fmla="*/ 20 h 76"/>
              <a:gd name="T36" fmla="*/ 6 w 71"/>
              <a:gd name="T37" fmla="*/ 19 h 76"/>
              <a:gd name="T38" fmla="*/ 14 w 71"/>
              <a:gd name="T39" fmla="*/ 22 h 76"/>
              <a:gd name="T40" fmla="*/ 49 w 71"/>
              <a:gd name="T41" fmla="*/ 49 h 76"/>
              <a:gd name="T42" fmla="*/ 45 w 71"/>
              <a:gd name="T43" fmla="*/ 61 h 76"/>
              <a:gd name="T44" fmla="*/ 46 w 71"/>
              <a:gd name="T45" fmla="*/ 66 h 76"/>
              <a:gd name="T46" fmla="*/ 42 w 71"/>
              <a:gd name="T47" fmla="*/ 73 h 76"/>
              <a:gd name="T48" fmla="*/ 33 w 71"/>
              <a:gd name="T49" fmla="*/ 76 h 76"/>
              <a:gd name="T50" fmla="*/ 25 w 71"/>
              <a:gd name="T51" fmla="*/ 70 h 76"/>
              <a:gd name="T52" fmla="*/ 26 w 71"/>
              <a:gd name="T53" fmla="*/ 65 h 76"/>
              <a:gd name="T54" fmla="*/ 25 w 71"/>
              <a:gd name="T55" fmla="*/ 59 h 76"/>
              <a:gd name="T56" fmla="*/ 16 w 71"/>
              <a:gd name="T57" fmla="*/ 35 h 76"/>
              <a:gd name="T58" fmla="*/ 41 w 71"/>
              <a:gd name="T59" fmla="*/ 73 h 76"/>
              <a:gd name="T60" fmla="*/ 30 w 71"/>
              <a:gd name="T61" fmla="*/ 73 h 76"/>
              <a:gd name="T62" fmla="*/ 41 w 71"/>
              <a:gd name="T63" fmla="*/ 73 h 76"/>
              <a:gd name="T64" fmla="*/ 30 w 71"/>
              <a:gd name="T65" fmla="*/ 69 h 76"/>
              <a:gd name="T66" fmla="*/ 33 w 71"/>
              <a:gd name="T67" fmla="*/ 71 h 76"/>
              <a:gd name="T68" fmla="*/ 44 w 71"/>
              <a:gd name="T69" fmla="*/ 70 h 76"/>
              <a:gd name="T70" fmla="*/ 30 w 71"/>
              <a:gd name="T71" fmla="*/ 66 h 76"/>
              <a:gd name="T72" fmla="*/ 41 w 71"/>
              <a:gd name="T73" fmla="*/ 67 h 76"/>
              <a:gd name="T74" fmla="*/ 41 w 71"/>
              <a:gd name="T75" fmla="*/ 62 h 76"/>
              <a:gd name="T76" fmla="*/ 30 w 71"/>
              <a:gd name="T77" fmla="*/ 64 h 76"/>
              <a:gd name="T78" fmla="*/ 44 w 71"/>
              <a:gd name="T79" fmla="*/ 59 h 76"/>
              <a:gd name="T80" fmla="*/ 28 w 71"/>
              <a:gd name="T81" fmla="*/ 59 h 76"/>
              <a:gd name="T82" fmla="*/ 30 w 71"/>
              <a:gd name="T83" fmla="*/ 60 h 76"/>
              <a:gd name="T84" fmla="*/ 52 w 71"/>
              <a:gd name="T85" fmla="*/ 35 h 76"/>
              <a:gd name="T86" fmla="*/ 24 w 71"/>
              <a:gd name="T87" fmla="*/ 47 h 76"/>
              <a:gd name="T88" fmla="*/ 28 w 71"/>
              <a:gd name="T89" fmla="*/ 39 h 76"/>
              <a:gd name="T90" fmla="*/ 33 w 71"/>
              <a:gd name="T91" fmla="*/ 56 h 76"/>
              <a:gd name="T92" fmla="*/ 42 w 71"/>
              <a:gd name="T93" fmla="*/ 38 h 76"/>
              <a:gd name="T94" fmla="*/ 42 w 71"/>
              <a:gd name="T95" fmla="*/ 56 h 76"/>
              <a:gd name="T96" fmla="*/ 65 w 71"/>
              <a:gd name="T97" fmla="*/ 50 h 76"/>
              <a:gd name="T98" fmla="*/ 58 w 71"/>
              <a:gd name="T99" fmla="*/ 50 h 76"/>
              <a:gd name="T100" fmla="*/ 66 w 71"/>
              <a:gd name="T101" fmla="*/ 53 h 76"/>
              <a:gd name="T102" fmla="*/ 21 w 71"/>
              <a:gd name="T103" fmla="*/ 57 h 76"/>
              <a:gd name="T104" fmla="*/ 19 w 71"/>
              <a:gd name="T105" fmla="*/ 66 h 76"/>
              <a:gd name="T106" fmla="*/ 23 w 71"/>
              <a:gd name="T107" fmla="*/ 57 h 76"/>
              <a:gd name="T108" fmla="*/ 47 w 71"/>
              <a:gd name="T109" fmla="*/ 59 h 76"/>
              <a:gd name="T110" fmla="*/ 53 w 71"/>
              <a:gd name="T111" fmla="*/ 6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76">
                <a:moveTo>
                  <a:pt x="14" y="47"/>
                </a:moveTo>
                <a:cubicBezTo>
                  <a:pt x="14" y="48"/>
                  <a:pt x="14" y="49"/>
                  <a:pt x="13" y="50"/>
                </a:cubicBezTo>
                <a:cubicBezTo>
                  <a:pt x="7" y="53"/>
                  <a:pt x="7" y="53"/>
                  <a:pt x="7" y="53"/>
                </a:cubicBezTo>
                <a:cubicBezTo>
                  <a:pt x="7" y="53"/>
                  <a:pt x="7" y="53"/>
                  <a:pt x="6" y="53"/>
                </a:cubicBezTo>
                <a:cubicBezTo>
                  <a:pt x="6" y="53"/>
                  <a:pt x="5" y="53"/>
                  <a:pt x="5" y="53"/>
                </a:cubicBezTo>
                <a:cubicBezTo>
                  <a:pt x="5" y="52"/>
                  <a:pt x="5" y="51"/>
                  <a:pt x="6" y="50"/>
                </a:cubicBezTo>
                <a:cubicBezTo>
                  <a:pt x="12" y="47"/>
                  <a:pt x="12" y="47"/>
                  <a:pt x="12" y="47"/>
                </a:cubicBezTo>
                <a:cubicBezTo>
                  <a:pt x="12" y="47"/>
                  <a:pt x="13" y="47"/>
                  <a:pt x="14" y="47"/>
                </a:cubicBezTo>
                <a:close/>
                <a:moveTo>
                  <a:pt x="21" y="13"/>
                </a:moveTo>
                <a:cubicBezTo>
                  <a:pt x="21" y="13"/>
                  <a:pt x="22" y="14"/>
                  <a:pt x="22" y="14"/>
                </a:cubicBezTo>
                <a:cubicBezTo>
                  <a:pt x="22" y="14"/>
                  <a:pt x="23" y="13"/>
                  <a:pt x="23" y="13"/>
                </a:cubicBezTo>
                <a:cubicBezTo>
                  <a:pt x="24" y="13"/>
                  <a:pt x="24" y="12"/>
                  <a:pt x="24" y="11"/>
                </a:cubicBezTo>
                <a:cubicBezTo>
                  <a:pt x="20" y="5"/>
                  <a:pt x="20" y="5"/>
                  <a:pt x="20" y="5"/>
                </a:cubicBezTo>
                <a:cubicBezTo>
                  <a:pt x="20" y="4"/>
                  <a:pt x="19" y="4"/>
                  <a:pt x="18" y="5"/>
                </a:cubicBezTo>
                <a:cubicBezTo>
                  <a:pt x="17" y="5"/>
                  <a:pt x="17" y="6"/>
                  <a:pt x="17" y="7"/>
                </a:cubicBezTo>
                <a:lnTo>
                  <a:pt x="21" y="13"/>
                </a:lnTo>
                <a:close/>
                <a:moveTo>
                  <a:pt x="10" y="35"/>
                </a:moveTo>
                <a:cubicBezTo>
                  <a:pt x="10" y="34"/>
                  <a:pt x="10" y="33"/>
                  <a:pt x="9" y="33"/>
                </a:cubicBezTo>
                <a:cubicBezTo>
                  <a:pt x="2" y="33"/>
                  <a:pt x="2" y="33"/>
                  <a:pt x="2" y="33"/>
                </a:cubicBezTo>
                <a:cubicBezTo>
                  <a:pt x="1" y="33"/>
                  <a:pt x="0" y="34"/>
                  <a:pt x="0" y="35"/>
                </a:cubicBezTo>
                <a:cubicBezTo>
                  <a:pt x="0" y="36"/>
                  <a:pt x="1" y="36"/>
                  <a:pt x="2" y="36"/>
                </a:cubicBezTo>
                <a:cubicBezTo>
                  <a:pt x="9" y="36"/>
                  <a:pt x="9" y="36"/>
                  <a:pt x="9" y="36"/>
                </a:cubicBezTo>
                <a:cubicBezTo>
                  <a:pt x="10" y="36"/>
                  <a:pt x="10" y="36"/>
                  <a:pt x="10" y="35"/>
                </a:cubicBezTo>
                <a:close/>
                <a:moveTo>
                  <a:pt x="35" y="10"/>
                </a:moveTo>
                <a:cubicBezTo>
                  <a:pt x="36" y="10"/>
                  <a:pt x="37" y="9"/>
                  <a:pt x="37" y="8"/>
                </a:cubicBezTo>
                <a:cubicBezTo>
                  <a:pt x="37" y="1"/>
                  <a:pt x="37" y="1"/>
                  <a:pt x="37" y="1"/>
                </a:cubicBezTo>
                <a:cubicBezTo>
                  <a:pt x="37" y="1"/>
                  <a:pt x="36" y="0"/>
                  <a:pt x="35" y="0"/>
                </a:cubicBezTo>
                <a:cubicBezTo>
                  <a:pt x="35" y="0"/>
                  <a:pt x="34" y="1"/>
                  <a:pt x="34" y="1"/>
                </a:cubicBezTo>
                <a:cubicBezTo>
                  <a:pt x="34" y="8"/>
                  <a:pt x="34" y="8"/>
                  <a:pt x="34" y="8"/>
                </a:cubicBezTo>
                <a:cubicBezTo>
                  <a:pt x="34" y="9"/>
                  <a:pt x="35" y="10"/>
                  <a:pt x="35" y="10"/>
                </a:cubicBezTo>
                <a:close/>
                <a:moveTo>
                  <a:pt x="48" y="13"/>
                </a:moveTo>
                <a:cubicBezTo>
                  <a:pt x="48" y="13"/>
                  <a:pt x="48" y="14"/>
                  <a:pt x="49" y="14"/>
                </a:cubicBezTo>
                <a:cubicBezTo>
                  <a:pt x="49" y="14"/>
                  <a:pt x="50" y="13"/>
                  <a:pt x="50" y="13"/>
                </a:cubicBezTo>
                <a:cubicBezTo>
                  <a:pt x="54" y="7"/>
                  <a:pt x="54" y="7"/>
                  <a:pt x="54" y="7"/>
                </a:cubicBezTo>
                <a:cubicBezTo>
                  <a:pt x="54" y="6"/>
                  <a:pt x="54" y="5"/>
                  <a:pt x="53" y="5"/>
                </a:cubicBezTo>
                <a:cubicBezTo>
                  <a:pt x="52" y="4"/>
                  <a:pt x="51" y="4"/>
                  <a:pt x="51" y="5"/>
                </a:cubicBezTo>
                <a:cubicBezTo>
                  <a:pt x="47" y="11"/>
                  <a:pt x="47" y="11"/>
                  <a:pt x="47" y="11"/>
                </a:cubicBezTo>
                <a:cubicBezTo>
                  <a:pt x="47" y="12"/>
                  <a:pt x="47" y="13"/>
                  <a:pt x="48" y="13"/>
                </a:cubicBezTo>
                <a:close/>
                <a:moveTo>
                  <a:pt x="58" y="23"/>
                </a:moveTo>
                <a:cubicBezTo>
                  <a:pt x="59" y="23"/>
                  <a:pt x="59" y="23"/>
                  <a:pt x="59" y="23"/>
                </a:cubicBezTo>
                <a:cubicBezTo>
                  <a:pt x="65" y="19"/>
                  <a:pt x="65" y="19"/>
                  <a:pt x="65" y="19"/>
                </a:cubicBezTo>
                <a:cubicBezTo>
                  <a:pt x="66" y="19"/>
                  <a:pt x="66" y="18"/>
                  <a:pt x="66" y="17"/>
                </a:cubicBezTo>
                <a:cubicBezTo>
                  <a:pt x="65" y="17"/>
                  <a:pt x="65" y="16"/>
                  <a:pt x="64" y="17"/>
                </a:cubicBezTo>
                <a:cubicBezTo>
                  <a:pt x="58" y="20"/>
                  <a:pt x="58" y="20"/>
                  <a:pt x="58" y="20"/>
                </a:cubicBezTo>
                <a:cubicBezTo>
                  <a:pt x="57" y="21"/>
                  <a:pt x="57" y="22"/>
                  <a:pt x="57" y="22"/>
                </a:cubicBezTo>
                <a:cubicBezTo>
                  <a:pt x="57" y="23"/>
                  <a:pt x="58" y="23"/>
                  <a:pt x="58" y="23"/>
                </a:cubicBezTo>
                <a:close/>
                <a:moveTo>
                  <a:pt x="69" y="33"/>
                </a:moveTo>
                <a:cubicBezTo>
                  <a:pt x="62" y="33"/>
                  <a:pt x="62" y="33"/>
                  <a:pt x="62" y="33"/>
                </a:cubicBezTo>
                <a:cubicBezTo>
                  <a:pt x="61" y="33"/>
                  <a:pt x="60" y="34"/>
                  <a:pt x="60" y="35"/>
                </a:cubicBezTo>
                <a:cubicBezTo>
                  <a:pt x="60" y="36"/>
                  <a:pt x="61" y="36"/>
                  <a:pt x="62" y="36"/>
                </a:cubicBezTo>
                <a:cubicBezTo>
                  <a:pt x="69" y="36"/>
                  <a:pt x="69" y="36"/>
                  <a:pt x="69" y="36"/>
                </a:cubicBezTo>
                <a:cubicBezTo>
                  <a:pt x="70" y="36"/>
                  <a:pt x="71" y="36"/>
                  <a:pt x="71" y="35"/>
                </a:cubicBezTo>
                <a:cubicBezTo>
                  <a:pt x="71" y="34"/>
                  <a:pt x="70" y="33"/>
                  <a:pt x="69" y="33"/>
                </a:cubicBezTo>
                <a:close/>
                <a:moveTo>
                  <a:pt x="13" y="20"/>
                </a:moveTo>
                <a:cubicBezTo>
                  <a:pt x="7" y="17"/>
                  <a:pt x="7" y="17"/>
                  <a:pt x="7" y="17"/>
                </a:cubicBezTo>
                <a:cubicBezTo>
                  <a:pt x="6" y="16"/>
                  <a:pt x="5" y="17"/>
                  <a:pt x="5" y="17"/>
                </a:cubicBezTo>
                <a:cubicBezTo>
                  <a:pt x="5" y="18"/>
                  <a:pt x="5" y="19"/>
                  <a:pt x="6" y="19"/>
                </a:cubicBezTo>
                <a:cubicBezTo>
                  <a:pt x="12" y="23"/>
                  <a:pt x="12" y="23"/>
                  <a:pt x="12" y="23"/>
                </a:cubicBezTo>
                <a:cubicBezTo>
                  <a:pt x="12" y="23"/>
                  <a:pt x="12" y="23"/>
                  <a:pt x="13" y="23"/>
                </a:cubicBezTo>
                <a:cubicBezTo>
                  <a:pt x="13" y="23"/>
                  <a:pt x="14" y="23"/>
                  <a:pt x="14" y="22"/>
                </a:cubicBezTo>
                <a:cubicBezTo>
                  <a:pt x="14" y="22"/>
                  <a:pt x="14" y="21"/>
                  <a:pt x="13" y="20"/>
                </a:cubicBezTo>
                <a:close/>
                <a:moveTo>
                  <a:pt x="55" y="35"/>
                </a:moveTo>
                <a:cubicBezTo>
                  <a:pt x="55" y="41"/>
                  <a:pt x="53" y="46"/>
                  <a:pt x="49" y="49"/>
                </a:cubicBezTo>
                <a:cubicBezTo>
                  <a:pt x="46" y="53"/>
                  <a:pt x="45" y="56"/>
                  <a:pt x="45" y="58"/>
                </a:cubicBezTo>
                <a:cubicBezTo>
                  <a:pt x="45" y="58"/>
                  <a:pt x="46" y="59"/>
                  <a:pt x="46" y="59"/>
                </a:cubicBezTo>
                <a:cubicBezTo>
                  <a:pt x="46" y="60"/>
                  <a:pt x="45" y="61"/>
                  <a:pt x="45" y="61"/>
                </a:cubicBezTo>
                <a:cubicBezTo>
                  <a:pt x="45" y="62"/>
                  <a:pt x="46" y="62"/>
                  <a:pt x="46" y="63"/>
                </a:cubicBezTo>
                <a:cubicBezTo>
                  <a:pt x="46" y="64"/>
                  <a:pt x="45" y="64"/>
                  <a:pt x="45" y="65"/>
                </a:cubicBezTo>
                <a:cubicBezTo>
                  <a:pt x="45" y="65"/>
                  <a:pt x="46" y="66"/>
                  <a:pt x="46" y="66"/>
                </a:cubicBezTo>
                <a:cubicBezTo>
                  <a:pt x="46" y="67"/>
                  <a:pt x="45" y="68"/>
                  <a:pt x="45" y="68"/>
                </a:cubicBezTo>
                <a:cubicBezTo>
                  <a:pt x="45" y="69"/>
                  <a:pt x="46" y="69"/>
                  <a:pt x="46" y="70"/>
                </a:cubicBezTo>
                <a:cubicBezTo>
                  <a:pt x="46" y="71"/>
                  <a:pt x="44" y="72"/>
                  <a:pt x="42" y="73"/>
                </a:cubicBezTo>
                <a:cubicBezTo>
                  <a:pt x="42" y="73"/>
                  <a:pt x="43" y="73"/>
                  <a:pt x="43" y="73"/>
                </a:cubicBezTo>
                <a:cubicBezTo>
                  <a:pt x="43" y="75"/>
                  <a:pt x="41" y="76"/>
                  <a:pt x="38" y="76"/>
                </a:cubicBezTo>
                <a:cubicBezTo>
                  <a:pt x="33" y="76"/>
                  <a:pt x="33" y="76"/>
                  <a:pt x="33" y="76"/>
                </a:cubicBezTo>
                <a:cubicBezTo>
                  <a:pt x="30" y="76"/>
                  <a:pt x="28" y="75"/>
                  <a:pt x="28" y="73"/>
                </a:cubicBezTo>
                <a:cubicBezTo>
                  <a:pt x="28" y="73"/>
                  <a:pt x="29" y="73"/>
                  <a:pt x="29" y="73"/>
                </a:cubicBezTo>
                <a:cubicBezTo>
                  <a:pt x="27" y="72"/>
                  <a:pt x="25" y="71"/>
                  <a:pt x="25" y="70"/>
                </a:cubicBezTo>
                <a:cubicBezTo>
                  <a:pt x="25" y="69"/>
                  <a:pt x="26" y="69"/>
                  <a:pt x="26" y="68"/>
                </a:cubicBezTo>
                <a:cubicBezTo>
                  <a:pt x="26" y="68"/>
                  <a:pt x="25" y="67"/>
                  <a:pt x="25" y="66"/>
                </a:cubicBezTo>
                <a:cubicBezTo>
                  <a:pt x="25" y="66"/>
                  <a:pt x="26" y="65"/>
                  <a:pt x="26" y="65"/>
                </a:cubicBezTo>
                <a:cubicBezTo>
                  <a:pt x="26" y="64"/>
                  <a:pt x="25" y="64"/>
                  <a:pt x="25" y="63"/>
                </a:cubicBezTo>
                <a:cubicBezTo>
                  <a:pt x="25" y="62"/>
                  <a:pt x="26" y="62"/>
                  <a:pt x="26" y="61"/>
                </a:cubicBezTo>
                <a:cubicBezTo>
                  <a:pt x="26" y="61"/>
                  <a:pt x="25" y="60"/>
                  <a:pt x="25" y="59"/>
                </a:cubicBezTo>
                <a:cubicBezTo>
                  <a:pt x="25" y="59"/>
                  <a:pt x="26" y="58"/>
                  <a:pt x="26" y="58"/>
                </a:cubicBezTo>
                <a:cubicBezTo>
                  <a:pt x="26" y="56"/>
                  <a:pt x="25" y="53"/>
                  <a:pt x="22" y="49"/>
                </a:cubicBezTo>
                <a:cubicBezTo>
                  <a:pt x="18" y="46"/>
                  <a:pt x="16" y="41"/>
                  <a:pt x="16" y="35"/>
                </a:cubicBezTo>
                <a:cubicBezTo>
                  <a:pt x="16" y="24"/>
                  <a:pt x="25" y="16"/>
                  <a:pt x="35" y="16"/>
                </a:cubicBezTo>
                <a:cubicBezTo>
                  <a:pt x="46" y="16"/>
                  <a:pt x="55" y="24"/>
                  <a:pt x="55" y="35"/>
                </a:cubicBezTo>
                <a:close/>
                <a:moveTo>
                  <a:pt x="41" y="73"/>
                </a:moveTo>
                <a:cubicBezTo>
                  <a:pt x="40" y="73"/>
                  <a:pt x="40" y="73"/>
                  <a:pt x="38" y="73"/>
                </a:cubicBezTo>
                <a:cubicBezTo>
                  <a:pt x="33" y="73"/>
                  <a:pt x="33" y="73"/>
                  <a:pt x="33" y="73"/>
                </a:cubicBezTo>
                <a:cubicBezTo>
                  <a:pt x="31" y="73"/>
                  <a:pt x="30" y="73"/>
                  <a:pt x="30" y="73"/>
                </a:cubicBezTo>
                <a:cubicBezTo>
                  <a:pt x="30" y="74"/>
                  <a:pt x="31" y="74"/>
                  <a:pt x="33" y="74"/>
                </a:cubicBezTo>
                <a:cubicBezTo>
                  <a:pt x="38" y="74"/>
                  <a:pt x="38" y="74"/>
                  <a:pt x="38" y="74"/>
                </a:cubicBezTo>
                <a:cubicBezTo>
                  <a:pt x="40" y="74"/>
                  <a:pt x="40" y="74"/>
                  <a:pt x="41" y="73"/>
                </a:cubicBezTo>
                <a:close/>
                <a:moveTo>
                  <a:pt x="44" y="70"/>
                </a:moveTo>
                <a:cubicBezTo>
                  <a:pt x="44" y="70"/>
                  <a:pt x="43" y="69"/>
                  <a:pt x="41" y="69"/>
                </a:cubicBezTo>
                <a:cubicBezTo>
                  <a:pt x="30" y="69"/>
                  <a:pt x="30" y="69"/>
                  <a:pt x="30" y="69"/>
                </a:cubicBezTo>
                <a:cubicBezTo>
                  <a:pt x="28" y="69"/>
                  <a:pt x="27" y="70"/>
                  <a:pt x="27" y="70"/>
                </a:cubicBezTo>
                <a:cubicBezTo>
                  <a:pt x="27" y="70"/>
                  <a:pt x="28" y="71"/>
                  <a:pt x="30" y="71"/>
                </a:cubicBezTo>
                <a:cubicBezTo>
                  <a:pt x="33" y="71"/>
                  <a:pt x="33" y="71"/>
                  <a:pt x="33" y="71"/>
                </a:cubicBezTo>
                <a:cubicBezTo>
                  <a:pt x="38" y="71"/>
                  <a:pt x="38" y="71"/>
                  <a:pt x="38" y="71"/>
                </a:cubicBezTo>
                <a:cubicBezTo>
                  <a:pt x="41" y="71"/>
                  <a:pt x="41" y="71"/>
                  <a:pt x="41" y="71"/>
                </a:cubicBezTo>
                <a:cubicBezTo>
                  <a:pt x="43" y="71"/>
                  <a:pt x="44" y="70"/>
                  <a:pt x="44" y="70"/>
                </a:cubicBezTo>
                <a:close/>
                <a:moveTo>
                  <a:pt x="44" y="66"/>
                </a:moveTo>
                <a:cubicBezTo>
                  <a:pt x="44" y="66"/>
                  <a:pt x="43" y="66"/>
                  <a:pt x="41" y="66"/>
                </a:cubicBezTo>
                <a:cubicBezTo>
                  <a:pt x="30" y="66"/>
                  <a:pt x="30" y="66"/>
                  <a:pt x="30" y="66"/>
                </a:cubicBezTo>
                <a:cubicBezTo>
                  <a:pt x="28" y="66"/>
                  <a:pt x="27" y="66"/>
                  <a:pt x="27" y="66"/>
                </a:cubicBezTo>
                <a:cubicBezTo>
                  <a:pt x="27" y="67"/>
                  <a:pt x="28" y="67"/>
                  <a:pt x="30" y="67"/>
                </a:cubicBezTo>
                <a:cubicBezTo>
                  <a:pt x="41" y="67"/>
                  <a:pt x="41" y="67"/>
                  <a:pt x="41" y="67"/>
                </a:cubicBezTo>
                <a:cubicBezTo>
                  <a:pt x="43" y="67"/>
                  <a:pt x="44" y="67"/>
                  <a:pt x="44" y="66"/>
                </a:cubicBezTo>
                <a:close/>
                <a:moveTo>
                  <a:pt x="44" y="63"/>
                </a:moveTo>
                <a:cubicBezTo>
                  <a:pt x="44" y="63"/>
                  <a:pt x="43" y="62"/>
                  <a:pt x="41" y="62"/>
                </a:cubicBezTo>
                <a:cubicBezTo>
                  <a:pt x="30" y="62"/>
                  <a:pt x="30" y="62"/>
                  <a:pt x="30" y="62"/>
                </a:cubicBezTo>
                <a:cubicBezTo>
                  <a:pt x="28" y="62"/>
                  <a:pt x="27" y="63"/>
                  <a:pt x="27" y="63"/>
                </a:cubicBezTo>
                <a:cubicBezTo>
                  <a:pt x="27" y="63"/>
                  <a:pt x="28" y="64"/>
                  <a:pt x="30" y="64"/>
                </a:cubicBezTo>
                <a:cubicBezTo>
                  <a:pt x="41" y="64"/>
                  <a:pt x="41" y="64"/>
                  <a:pt x="41" y="64"/>
                </a:cubicBezTo>
                <a:cubicBezTo>
                  <a:pt x="43" y="64"/>
                  <a:pt x="44" y="63"/>
                  <a:pt x="44" y="63"/>
                </a:cubicBezTo>
                <a:close/>
                <a:moveTo>
                  <a:pt x="44" y="59"/>
                </a:moveTo>
                <a:cubicBezTo>
                  <a:pt x="44" y="59"/>
                  <a:pt x="43" y="59"/>
                  <a:pt x="43" y="59"/>
                </a:cubicBezTo>
                <a:cubicBezTo>
                  <a:pt x="43" y="59"/>
                  <a:pt x="43" y="59"/>
                  <a:pt x="43" y="59"/>
                </a:cubicBezTo>
                <a:cubicBezTo>
                  <a:pt x="28" y="59"/>
                  <a:pt x="28" y="59"/>
                  <a:pt x="28" y="59"/>
                </a:cubicBezTo>
                <a:cubicBezTo>
                  <a:pt x="28" y="59"/>
                  <a:pt x="28" y="59"/>
                  <a:pt x="28" y="59"/>
                </a:cubicBezTo>
                <a:cubicBezTo>
                  <a:pt x="27" y="59"/>
                  <a:pt x="27" y="59"/>
                  <a:pt x="27" y="59"/>
                </a:cubicBezTo>
                <a:cubicBezTo>
                  <a:pt x="27" y="60"/>
                  <a:pt x="28" y="60"/>
                  <a:pt x="30" y="60"/>
                </a:cubicBezTo>
                <a:cubicBezTo>
                  <a:pt x="41" y="60"/>
                  <a:pt x="41" y="60"/>
                  <a:pt x="41" y="60"/>
                </a:cubicBezTo>
                <a:cubicBezTo>
                  <a:pt x="43" y="60"/>
                  <a:pt x="44" y="60"/>
                  <a:pt x="44" y="59"/>
                </a:cubicBezTo>
                <a:close/>
                <a:moveTo>
                  <a:pt x="52" y="35"/>
                </a:moveTo>
                <a:cubicBezTo>
                  <a:pt x="52" y="26"/>
                  <a:pt x="45" y="19"/>
                  <a:pt x="35" y="19"/>
                </a:cubicBezTo>
                <a:cubicBezTo>
                  <a:pt x="26" y="19"/>
                  <a:pt x="19" y="26"/>
                  <a:pt x="19" y="35"/>
                </a:cubicBezTo>
                <a:cubicBezTo>
                  <a:pt x="19" y="40"/>
                  <a:pt x="21" y="44"/>
                  <a:pt x="24" y="47"/>
                </a:cubicBezTo>
                <a:cubicBezTo>
                  <a:pt x="27" y="50"/>
                  <a:pt x="28" y="53"/>
                  <a:pt x="29" y="56"/>
                </a:cubicBezTo>
                <a:cubicBezTo>
                  <a:pt x="31" y="56"/>
                  <a:pt x="31" y="56"/>
                  <a:pt x="31" y="56"/>
                </a:cubicBezTo>
                <a:cubicBezTo>
                  <a:pt x="28" y="39"/>
                  <a:pt x="28" y="39"/>
                  <a:pt x="28" y="39"/>
                </a:cubicBezTo>
                <a:cubicBezTo>
                  <a:pt x="28" y="38"/>
                  <a:pt x="29" y="38"/>
                  <a:pt x="29" y="38"/>
                </a:cubicBezTo>
                <a:cubicBezTo>
                  <a:pt x="30" y="38"/>
                  <a:pt x="30" y="38"/>
                  <a:pt x="30" y="39"/>
                </a:cubicBezTo>
                <a:cubicBezTo>
                  <a:pt x="33" y="56"/>
                  <a:pt x="33" y="56"/>
                  <a:pt x="33" y="56"/>
                </a:cubicBezTo>
                <a:cubicBezTo>
                  <a:pt x="38" y="56"/>
                  <a:pt x="38" y="56"/>
                  <a:pt x="38" y="56"/>
                </a:cubicBezTo>
                <a:cubicBezTo>
                  <a:pt x="41" y="39"/>
                  <a:pt x="41" y="39"/>
                  <a:pt x="41" y="39"/>
                </a:cubicBezTo>
                <a:cubicBezTo>
                  <a:pt x="41" y="38"/>
                  <a:pt x="41" y="38"/>
                  <a:pt x="42" y="38"/>
                </a:cubicBezTo>
                <a:cubicBezTo>
                  <a:pt x="42" y="38"/>
                  <a:pt x="43" y="38"/>
                  <a:pt x="43" y="39"/>
                </a:cubicBezTo>
                <a:cubicBezTo>
                  <a:pt x="40" y="56"/>
                  <a:pt x="40" y="56"/>
                  <a:pt x="40" y="56"/>
                </a:cubicBezTo>
                <a:cubicBezTo>
                  <a:pt x="42" y="56"/>
                  <a:pt x="42" y="56"/>
                  <a:pt x="42" y="56"/>
                </a:cubicBezTo>
                <a:cubicBezTo>
                  <a:pt x="43" y="53"/>
                  <a:pt x="44" y="50"/>
                  <a:pt x="47" y="47"/>
                </a:cubicBezTo>
                <a:cubicBezTo>
                  <a:pt x="50" y="44"/>
                  <a:pt x="52" y="40"/>
                  <a:pt x="52" y="35"/>
                </a:cubicBezTo>
                <a:close/>
                <a:moveTo>
                  <a:pt x="65" y="50"/>
                </a:moveTo>
                <a:cubicBezTo>
                  <a:pt x="59" y="47"/>
                  <a:pt x="59" y="47"/>
                  <a:pt x="59" y="47"/>
                </a:cubicBezTo>
                <a:cubicBezTo>
                  <a:pt x="58" y="47"/>
                  <a:pt x="58" y="47"/>
                  <a:pt x="57" y="47"/>
                </a:cubicBezTo>
                <a:cubicBezTo>
                  <a:pt x="57" y="48"/>
                  <a:pt x="57" y="49"/>
                  <a:pt x="58" y="50"/>
                </a:cubicBezTo>
                <a:cubicBezTo>
                  <a:pt x="64" y="53"/>
                  <a:pt x="64" y="53"/>
                  <a:pt x="64" y="53"/>
                </a:cubicBezTo>
                <a:cubicBezTo>
                  <a:pt x="64" y="53"/>
                  <a:pt x="64" y="53"/>
                  <a:pt x="65" y="53"/>
                </a:cubicBezTo>
                <a:cubicBezTo>
                  <a:pt x="65" y="53"/>
                  <a:pt x="66" y="53"/>
                  <a:pt x="66" y="53"/>
                </a:cubicBezTo>
                <a:cubicBezTo>
                  <a:pt x="66" y="52"/>
                  <a:pt x="66" y="51"/>
                  <a:pt x="65" y="50"/>
                </a:cubicBezTo>
                <a:close/>
                <a:moveTo>
                  <a:pt x="23" y="57"/>
                </a:moveTo>
                <a:cubicBezTo>
                  <a:pt x="22" y="56"/>
                  <a:pt x="21" y="56"/>
                  <a:pt x="21" y="57"/>
                </a:cubicBezTo>
                <a:cubicBezTo>
                  <a:pt x="17" y="63"/>
                  <a:pt x="17" y="63"/>
                  <a:pt x="17" y="63"/>
                </a:cubicBezTo>
                <a:cubicBezTo>
                  <a:pt x="17" y="64"/>
                  <a:pt x="17" y="65"/>
                  <a:pt x="18" y="65"/>
                </a:cubicBezTo>
                <a:cubicBezTo>
                  <a:pt x="18" y="66"/>
                  <a:pt x="18" y="66"/>
                  <a:pt x="19" y="66"/>
                </a:cubicBezTo>
                <a:cubicBezTo>
                  <a:pt x="19" y="66"/>
                  <a:pt x="20" y="65"/>
                  <a:pt x="20" y="65"/>
                </a:cubicBezTo>
                <a:cubicBezTo>
                  <a:pt x="24" y="59"/>
                  <a:pt x="24" y="59"/>
                  <a:pt x="24" y="59"/>
                </a:cubicBezTo>
                <a:cubicBezTo>
                  <a:pt x="24" y="58"/>
                  <a:pt x="24" y="57"/>
                  <a:pt x="23" y="57"/>
                </a:cubicBezTo>
                <a:close/>
                <a:moveTo>
                  <a:pt x="50" y="57"/>
                </a:moveTo>
                <a:cubicBezTo>
                  <a:pt x="50" y="56"/>
                  <a:pt x="49" y="56"/>
                  <a:pt x="48" y="57"/>
                </a:cubicBezTo>
                <a:cubicBezTo>
                  <a:pt x="47" y="57"/>
                  <a:pt x="47" y="58"/>
                  <a:pt x="47" y="59"/>
                </a:cubicBezTo>
                <a:cubicBezTo>
                  <a:pt x="51" y="65"/>
                  <a:pt x="51" y="65"/>
                  <a:pt x="51" y="65"/>
                </a:cubicBezTo>
                <a:cubicBezTo>
                  <a:pt x="51" y="65"/>
                  <a:pt x="52" y="66"/>
                  <a:pt x="52" y="66"/>
                </a:cubicBezTo>
                <a:cubicBezTo>
                  <a:pt x="53" y="66"/>
                  <a:pt x="53" y="66"/>
                  <a:pt x="53" y="65"/>
                </a:cubicBezTo>
                <a:cubicBezTo>
                  <a:pt x="54" y="65"/>
                  <a:pt x="54" y="64"/>
                  <a:pt x="54" y="63"/>
                </a:cubicBezTo>
                <a:lnTo>
                  <a:pt x="50" y="57"/>
                </a:ln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36" name="Freeform 264"/>
          <p:cNvSpPr>
            <a:spLocks noEditPoints="1"/>
          </p:cNvSpPr>
          <p:nvPr>
            <p:custDataLst>
              <p:tags r:id="rId11"/>
            </p:custDataLst>
          </p:nvPr>
        </p:nvSpPr>
        <p:spPr bwMode="auto">
          <a:xfrm>
            <a:off x="4884835" y="3975791"/>
            <a:ext cx="630828" cy="698418"/>
          </a:xfrm>
          <a:custGeom>
            <a:avLst/>
            <a:gdLst>
              <a:gd name="T0" fmla="*/ 20 w 74"/>
              <a:gd name="T1" fmla="*/ 17 h 77"/>
              <a:gd name="T2" fmla="*/ 36 w 74"/>
              <a:gd name="T3" fmla="*/ 14 h 77"/>
              <a:gd name="T4" fmla="*/ 37 w 74"/>
              <a:gd name="T5" fmla="*/ 0 h 77"/>
              <a:gd name="T6" fmla="*/ 38 w 74"/>
              <a:gd name="T7" fmla="*/ 14 h 77"/>
              <a:gd name="T8" fmla="*/ 54 w 74"/>
              <a:gd name="T9" fmla="*/ 17 h 77"/>
              <a:gd name="T10" fmla="*/ 59 w 74"/>
              <a:gd name="T11" fmla="*/ 22 h 77"/>
              <a:gd name="T12" fmla="*/ 57 w 74"/>
              <a:gd name="T13" fmla="*/ 22 h 77"/>
              <a:gd name="T14" fmla="*/ 37 w 74"/>
              <a:gd name="T15" fmla="*/ 22 h 77"/>
              <a:gd name="T16" fmla="*/ 17 w 74"/>
              <a:gd name="T17" fmla="*/ 22 h 77"/>
              <a:gd name="T18" fmla="*/ 15 w 74"/>
              <a:gd name="T19" fmla="*/ 22 h 77"/>
              <a:gd name="T20" fmla="*/ 73 w 74"/>
              <a:gd name="T21" fmla="*/ 69 h 77"/>
              <a:gd name="T22" fmla="*/ 53 w 74"/>
              <a:gd name="T23" fmla="*/ 56 h 77"/>
              <a:gd name="T24" fmla="*/ 44 w 74"/>
              <a:gd name="T25" fmla="*/ 52 h 77"/>
              <a:gd name="T26" fmla="*/ 52 w 74"/>
              <a:gd name="T27" fmla="*/ 48 h 77"/>
              <a:gd name="T28" fmla="*/ 53 w 74"/>
              <a:gd name="T29" fmla="*/ 47 h 77"/>
              <a:gd name="T30" fmla="*/ 51 w 74"/>
              <a:gd name="T31" fmla="*/ 41 h 77"/>
              <a:gd name="T32" fmla="*/ 51 w 74"/>
              <a:gd name="T33" fmla="*/ 36 h 77"/>
              <a:gd name="T34" fmla="*/ 64 w 74"/>
              <a:gd name="T35" fmla="*/ 37 h 77"/>
              <a:gd name="T36" fmla="*/ 62 w 74"/>
              <a:gd name="T37" fmla="*/ 44 h 77"/>
              <a:gd name="T38" fmla="*/ 62 w 74"/>
              <a:gd name="T39" fmla="*/ 48 h 77"/>
              <a:gd name="T40" fmla="*/ 65 w 74"/>
              <a:gd name="T41" fmla="*/ 48 h 77"/>
              <a:gd name="T42" fmla="*/ 57 w 74"/>
              <a:gd name="T43" fmla="*/ 52 h 77"/>
              <a:gd name="T44" fmla="*/ 57 w 74"/>
              <a:gd name="T45" fmla="*/ 52 h 77"/>
              <a:gd name="T46" fmla="*/ 59 w 74"/>
              <a:gd name="T47" fmla="*/ 57 h 77"/>
              <a:gd name="T48" fmla="*/ 54 w 74"/>
              <a:gd name="T49" fmla="*/ 76 h 77"/>
              <a:gd name="T50" fmla="*/ 21 w 74"/>
              <a:gd name="T51" fmla="*/ 77 h 77"/>
              <a:gd name="T52" fmla="*/ 20 w 74"/>
              <a:gd name="T53" fmla="*/ 77 h 77"/>
              <a:gd name="T54" fmla="*/ 23 w 74"/>
              <a:gd name="T55" fmla="*/ 57 h 77"/>
              <a:gd name="T56" fmla="*/ 31 w 74"/>
              <a:gd name="T57" fmla="*/ 54 h 77"/>
              <a:gd name="T58" fmla="*/ 32 w 74"/>
              <a:gd name="T59" fmla="*/ 52 h 77"/>
              <a:gd name="T60" fmla="*/ 29 w 74"/>
              <a:gd name="T61" fmla="*/ 44 h 77"/>
              <a:gd name="T62" fmla="*/ 37 w 74"/>
              <a:gd name="T63" fmla="*/ 33 h 77"/>
              <a:gd name="T64" fmla="*/ 45 w 74"/>
              <a:gd name="T65" fmla="*/ 44 h 77"/>
              <a:gd name="T66" fmla="*/ 42 w 74"/>
              <a:gd name="T67" fmla="*/ 54 h 77"/>
              <a:gd name="T68" fmla="*/ 42 w 74"/>
              <a:gd name="T69" fmla="*/ 54 h 77"/>
              <a:gd name="T70" fmla="*/ 51 w 74"/>
              <a:gd name="T71" fmla="*/ 57 h 77"/>
              <a:gd name="T72" fmla="*/ 35 w 74"/>
              <a:gd name="T73" fmla="*/ 63 h 77"/>
              <a:gd name="T74" fmla="*/ 38 w 74"/>
              <a:gd name="T75" fmla="*/ 58 h 77"/>
              <a:gd name="T76" fmla="*/ 21 w 74"/>
              <a:gd name="T77" fmla="*/ 56 h 77"/>
              <a:gd name="T78" fmla="*/ 1 w 74"/>
              <a:gd name="T79" fmla="*/ 69 h 77"/>
              <a:gd name="T80" fmla="*/ 0 w 74"/>
              <a:gd name="T81" fmla="*/ 69 h 77"/>
              <a:gd name="T82" fmla="*/ 9 w 74"/>
              <a:gd name="T83" fmla="*/ 48 h 77"/>
              <a:gd name="T84" fmla="*/ 11 w 74"/>
              <a:gd name="T85" fmla="*/ 47 h 77"/>
              <a:gd name="T86" fmla="*/ 12 w 74"/>
              <a:gd name="T87" fmla="*/ 44 h 77"/>
              <a:gd name="T88" fmla="*/ 9 w 74"/>
              <a:gd name="T89" fmla="*/ 37 h 77"/>
              <a:gd name="T90" fmla="*/ 23 w 74"/>
              <a:gd name="T91" fmla="*/ 36 h 77"/>
              <a:gd name="T92" fmla="*/ 22 w 74"/>
              <a:gd name="T93" fmla="*/ 41 h 77"/>
              <a:gd name="T94" fmla="*/ 21 w 74"/>
              <a:gd name="T95" fmla="*/ 48 h 77"/>
              <a:gd name="T96" fmla="*/ 22 w 74"/>
              <a:gd name="T97" fmla="*/ 48 h 77"/>
              <a:gd name="T98" fmla="*/ 30 w 74"/>
              <a:gd name="T99" fmla="*/ 52 h 77"/>
              <a:gd name="T100" fmla="*/ 21 w 74"/>
              <a:gd name="T101" fmla="*/ 56 h 77"/>
              <a:gd name="T102" fmla="*/ 14 w 74"/>
              <a:gd name="T103" fmla="*/ 56 h 77"/>
              <a:gd name="T104" fmla="*/ 17 w 74"/>
              <a:gd name="T105" fmla="*/ 5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4" h="77">
                <a:moveTo>
                  <a:pt x="11" y="18"/>
                </a:moveTo>
                <a:cubicBezTo>
                  <a:pt x="11" y="15"/>
                  <a:pt x="13" y="13"/>
                  <a:pt x="16" y="13"/>
                </a:cubicBezTo>
                <a:cubicBezTo>
                  <a:pt x="18" y="13"/>
                  <a:pt x="19" y="15"/>
                  <a:pt x="20" y="17"/>
                </a:cubicBezTo>
                <a:cubicBezTo>
                  <a:pt x="20" y="17"/>
                  <a:pt x="20" y="17"/>
                  <a:pt x="20" y="17"/>
                </a:cubicBezTo>
                <a:cubicBezTo>
                  <a:pt x="33" y="17"/>
                  <a:pt x="33" y="17"/>
                  <a:pt x="33" y="17"/>
                </a:cubicBezTo>
                <a:cubicBezTo>
                  <a:pt x="33" y="15"/>
                  <a:pt x="34" y="14"/>
                  <a:pt x="36" y="14"/>
                </a:cubicBezTo>
                <a:cubicBezTo>
                  <a:pt x="36" y="9"/>
                  <a:pt x="36" y="9"/>
                  <a:pt x="36" y="9"/>
                </a:cubicBezTo>
                <a:cubicBezTo>
                  <a:pt x="34" y="9"/>
                  <a:pt x="32" y="7"/>
                  <a:pt x="32" y="5"/>
                </a:cubicBezTo>
                <a:cubicBezTo>
                  <a:pt x="32" y="2"/>
                  <a:pt x="34" y="0"/>
                  <a:pt x="37" y="0"/>
                </a:cubicBezTo>
                <a:cubicBezTo>
                  <a:pt x="39" y="0"/>
                  <a:pt x="41" y="2"/>
                  <a:pt x="41" y="5"/>
                </a:cubicBezTo>
                <a:cubicBezTo>
                  <a:pt x="41" y="7"/>
                  <a:pt x="40" y="9"/>
                  <a:pt x="38" y="9"/>
                </a:cubicBezTo>
                <a:cubicBezTo>
                  <a:pt x="38" y="14"/>
                  <a:pt x="38" y="14"/>
                  <a:pt x="38" y="14"/>
                </a:cubicBezTo>
                <a:cubicBezTo>
                  <a:pt x="39" y="14"/>
                  <a:pt x="40" y="15"/>
                  <a:pt x="41" y="17"/>
                </a:cubicBezTo>
                <a:cubicBezTo>
                  <a:pt x="54" y="17"/>
                  <a:pt x="54" y="17"/>
                  <a:pt x="54" y="17"/>
                </a:cubicBezTo>
                <a:cubicBezTo>
                  <a:pt x="54" y="17"/>
                  <a:pt x="54" y="17"/>
                  <a:pt x="54" y="17"/>
                </a:cubicBezTo>
                <a:cubicBezTo>
                  <a:pt x="54" y="15"/>
                  <a:pt x="56" y="13"/>
                  <a:pt x="58" y="13"/>
                </a:cubicBezTo>
                <a:cubicBezTo>
                  <a:pt x="60" y="13"/>
                  <a:pt x="62" y="15"/>
                  <a:pt x="62" y="18"/>
                </a:cubicBezTo>
                <a:cubicBezTo>
                  <a:pt x="62" y="20"/>
                  <a:pt x="61" y="22"/>
                  <a:pt x="59" y="22"/>
                </a:cubicBezTo>
                <a:cubicBezTo>
                  <a:pt x="59" y="27"/>
                  <a:pt x="59" y="27"/>
                  <a:pt x="59" y="27"/>
                </a:cubicBezTo>
                <a:cubicBezTo>
                  <a:pt x="57" y="27"/>
                  <a:pt x="57" y="27"/>
                  <a:pt x="57" y="27"/>
                </a:cubicBezTo>
                <a:cubicBezTo>
                  <a:pt x="57" y="22"/>
                  <a:pt x="57" y="22"/>
                  <a:pt x="57" y="22"/>
                </a:cubicBezTo>
                <a:cubicBezTo>
                  <a:pt x="55" y="22"/>
                  <a:pt x="54" y="20"/>
                  <a:pt x="54" y="19"/>
                </a:cubicBezTo>
                <a:cubicBezTo>
                  <a:pt x="41" y="19"/>
                  <a:pt x="41" y="19"/>
                  <a:pt x="41" y="19"/>
                </a:cubicBezTo>
                <a:cubicBezTo>
                  <a:pt x="41" y="21"/>
                  <a:pt x="39" y="22"/>
                  <a:pt x="37" y="22"/>
                </a:cubicBezTo>
                <a:cubicBezTo>
                  <a:pt x="35" y="22"/>
                  <a:pt x="33" y="21"/>
                  <a:pt x="33" y="19"/>
                </a:cubicBezTo>
                <a:cubicBezTo>
                  <a:pt x="20" y="19"/>
                  <a:pt x="20" y="19"/>
                  <a:pt x="20" y="19"/>
                </a:cubicBezTo>
                <a:cubicBezTo>
                  <a:pt x="20" y="20"/>
                  <a:pt x="18" y="22"/>
                  <a:pt x="17" y="22"/>
                </a:cubicBezTo>
                <a:cubicBezTo>
                  <a:pt x="17" y="27"/>
                  <a:pt x="17" y="27"/>
                  <a:pt x="17" y="27"/>
                </a:cubicBezTo>
                <a:cubicBezTo>
                  <a:pt x="15" y="27"/>
                  <a:pt x="15" y="27"/>
                  <a:pt x="15" y="27"/>
                </a:cubicBezTo>
                <a:cubicBezTo>
                  <a:pt x="15" y="22"/>
                  <a:pt x="15" y="22"/>
                  <a:pt x="15" y="22"/>
                </a:cubicBezTo>
                <a:cubicBezTo>
                  <a:pt x="13" y="22"/>
                  <a:pt x="11" y="20"/>
                  <a:pt x="11" y="18"/>
                </a:cubicBezTo>
                <a:close/>
                <a:moveTo>
                  <a:pt x="74" y="68"/>
                </a:moveTo>
                <a:cubicBezTo>
                  <a:pt x="74" y="69"/>
                  <a:pt x="74" y="69"/>
                  <a:pt x="73" y="69"/>
                </a:cubicBezTo>
                <a:cubicBezTo>
                  <a:pt x="73" y="69"/>
                  <a:pt x="73" y="69"/>
                  <a:pt x="73" y="69"/>
                </a:cubicBezTo>
                <a:cubicBezTo>
                  <a:pt x="55" y="69"/>
                  <a:pt x="55" y="69"/>
                  <a:pt x="55" y="69"/>
                </a:cubicBezTo>
                <a:cubicBezTo>
                  <a:pt x="54" y="58"/>
                  <a:pt x="53" y="57"/>
                  <a:pt x="53" y="56"/>
                </a:cubicBezTo>
                <a:cubicBezTo>
                  <a:pt x="51" y="55"/>
                  <a:pt x="49" y="54"/>
                  <a:pt x="45" y="53"/>
                </a:cubicBezTo>
                <a:cubicBezTo>
                  <a:pt x="45" y="53"/>
                  <a:pt x="45" y="53"/>
                  <a:pt x="45" y="53"/>
                </a:cubicBezTo>
                <a:cubicBezTo>
                  <a:pt x="44" y="52"/>
                  <a:pt x="44" y="52"/>
                  <a:pt x="44" y="52"/>
                </a:cubicBezTo>
                <a:cubicBezTo>
                  <a:pt x="44" y="52"/>
                  <a:pt x="44" y="51"/>
                  <a:pt x="44" y="51"/>
                </a:cubicBezTo>
                <a:cubicBezTo>
                  <a:pt x="45" y="50"/>
                  <a:pt x="48" y="49"/>
                  <a:pt x="50" y="48"/>
                </a:cubicBezTo>
                <a:cubicBezTo>
                  <a:pt x="51" y="48"/>
                  <a:pt x="52" y="48"/>
                  <a:pt x="52" y="48"/>
                </a:cubicBezTo>
                <a:cubicBezTo>
                  <a:pt x="52" y="48"/>
                  <a:pt x="52" y="48"/>
                  <a:pt x="52" y="48"/>
                </a:cubicBezTo>
                <a:cubicBezTo>
                  <a:pt x="52" y="48"/>
                  <a:pt x="53" y="48"/>
                  <a:pt x="53" y="47"/>
                </a:cubicBezTo>
                <a:cubicBezTo>
                  <a:pt x="53" y="47"/>
                  <a:pt x="53" y="47"/>
                  <a:pt x="53" y="47"/>
                </a:cubicBezTo>
                <a:cubicBezTo>
                  <a:pt x="53" y="47"/>
                  <a:pt x="53" y="47"/>
                  <a:pt x="53" y="46"/>
                </a:cubicBezTo>
                <a:cubicBezTo>
                  <a:pt x="53" y="45"/>
                  <a:pt x="53" y="45"/>
                  <a:pt x="53" y="44"/>
                </a:cubicBezTo>
                <a:cubicBezTo>
                  <a:pt x="53" y="43"/>
                  <a:pt x="52" y="42"/>
                  <a:pt x="51" y="41"/>
                </a:cubicBezTo>
                <a:cubicBezTo>
                  <a:pt x="51" y="41"/>
                  <a:pt x="50" y="40"/>
                  <a:pt x="50" y="39"/>
                </a:cubicBezTo>
                <a:cubicBezTo>
                  <a:pt x="50" y="38"/>
                  <a:pt x="50" y="37"/>
                  <a:pt x="51" y="37"/>
                </a:cubicBezTo>
                <a:cubicBezTo>
                  <a:pt x="51" y="37"/>
                  <a:pt x="51" y="36"/>
                  <a:pt x="51" y="36"/>
                </a:cubicBezTo>
                <a:cubicBezTo>
                  <a:pt x="51" y="31"/>
                  <a:pt x="53" y="28"/>
                  <a:pt x="58" y="28"/>
                </a:cubicBezTo>
                <a:cubicBezTo>
                  <a:pt x="62" y="28"/>
                  <a:pt x="64" y="31"/>
                  <a:pt x="64" y="36"/>
                </a:cubicBezTo>
                <a:cubicBezTo>
                  <a:pt x="64" y="36"/>
                  <a:pt x="64" y="37"/>
                  <a:pt x="64" y="37"/>
                </a:cubicBezTo>
                <a:cubicBezTo>
                  <a:pt x="65" y="37"/>
                  <a:pt x="65" y="38"/>
                  <a:pt x="65" y="39"/>
                </a:cubicBezTo>
                <a:cubicBezTo>
                  <a:pt x="65" y="40"/>
                  <a:pt x="64" y="41"/>
                  <a:pt x="64" y="41"/>
                </a:cubicBezTo>
                <a:cubicBezTo>
                  <a:pt x="63" y="42"/>
                  <a:pt x="63" y="43"/>
                  <a:pt x="62" y="44"/>
                </a:cubicBezTo>
                <a:cubicBezTo>
                  <a:pt x="62" y="46"/>
                  <a:pt x="62" y="47"/>
                  <a:pt x="62" y="47"/>
                </a:cubicBezTo>
                <a:cubicBezTo>
                  <a:pt x="62" y="47"/>
                  <a:pt x="62" y="48"/>
                  <a:pt x="62" y="48"/>
                </a:cubicBezTo>
                <a:cubicBezTo>
                  <a:pt x="62" y="48"/>
                  <a:pt x="62" y="48"/>
                  <a:pt x="62" y="48"/>
                </a:cubicBezTo>
                <a:cubicBezTo>
                  <a:pt x="62" y="48"/>
                  <a:pt x="62" y="48"/>
                  <a:pt x="62" y="48"/>
                </a:cubicBezTo>
                <a:cubicBezTo>
                  <a:pt x="63" y="48"/>
                  <a:pt x="63" y="48"/>
                  <a:pt x="63" y="48"/>
                </a:cubicBezTo>
                <a:cubicBezTo>
                  <a:pt x="64" y="48"/>
                  <a:pt x="64" y="48"/>
                  <a:pt x="65" y="48"/>
                </a:cubicBezTo>
                <a:cubicBezTo>
                  <a:pt x="67" y="49"/>
                  <a:pt x="70" y="50"/>
                  <a:pt x="71" y="51"/>
                </a:cubicBezTo>
                <a:cubicBezTo>
                  <a:pt x="72" y="53"/>
                  <a:pt x="73" y="66"/>
                  <a:pt x="74" y="68"/>
                </a:cubicBezTo>
                <a:close/>
                <a:moveTo>
                  <a:pt x="57" y="52"/>
                </a:moveTo>
                <a:cubicBezTo>
                  <a:pt x="53" y="49"/>
                  <a:pt x="53" y="49"/>
                  <a:pt x="53" y="49"/>
                </a:cubicBezTo>
                <a:cubicBezTo>
                  <a:pt x="56" y="56"/>
                  <a:pt x="56" y="56"/>
                  <a:pt x="56" y="56"/>
                </a:cubicBezTo>
                <a:lnTo>
                  <a:pt x="57" y="52"/>
                </a:lnTo>
                <a:close/>
                <a:moveTo>
                  <a:pt x="62" y="49"/>
                </a:moveTo>
                <a:cubicBezTo>
                  <a:pt x="58" y="52"/>
                  <a:pt x="58" y="52"/>
                  <a:pt x="58" y="52"/>
                </a:cubicBezTo>
                <a:cubicBezTo>
                  <a:pt x="59" y="57"/>
                  <a:pt x="59" y="57"/>
                  <a:pt x="59" y="57"/>
                </a:cubicBezTo>
                <a:lnTo>
                  <a:pt x="62" y="49"/>
                </a:lnTo>
                <a:close/>
                <a:moveTo>
                  <a:pt x="51" y="57"/>
                </a:moveTo>
                <a:cubicBezTo>
                  <a:pt x="53" y="59"/>
                  <a:pt x="54" y="73"/>
                  <a:pt x="54" y="76"/>
                </a:cubicBezTo>
                <a:cubicBezTo>
                  <a:pt x="54" y="76"/>
                  <a:pt x="54" y="76"/>
                  <a:pt x="54" y="77"/>
                </a:cubicBezTo>
                <a:cubicBezTo>
                  <a:pt x="54" y="77"/>
                  <a:pt x="53" y="77"/>
                  <a:pt x="53" y="77"/>
                </a:cubicBezTo>
                <a:cubicBezTo>
                  <a:pt x="21" y="77"/>
                  <a:pt x="21" y="77"/>
                  <a:pt x="21" y="77"/>
                </a:cubicBezTo>
                <a:cubicBezTo>
                  <a:pt x="21" y="77"/>
                  <a:pt x="21" y="77"/>
                  <a:pt x="20" y="77"/>
                </a:cubicBezTo>
                <a:cubicBezTo>
                  <a:pt x="20" y="77"/>
                  <a:pt x="20" y="77"/>
                  <a:pt x="20" y="77"/>
                </a:cubicBezTo>
                <a:cubicBezTo>
                  <a:pt x="20" y="77"/>
                  <a:pt x="20" y="77"/>
                  <a:pt x="20" y="77"/>
                </a:cubicBezTo>
                <a:cubicBezTo>
                  <a:pt x="20" y="77"/>
                  <a:pt x="20" y="77"/>
                  <a:pt x="20" y="77"/>
                </a:cubicBezTo>
                <a:cubicBezTo>
                  <a:pt x="20" y="76"/>
                  <a:pt x="20" y="76"/>
                  <a:pt x="20" y="76"/>
                </a:cubicBezTo>
                <a:cubicBezTo>
                  <a:pt x="20" y="73"/>
                  <a:pt x="21" y="59"/>
                  <a:pt x="23" y="57"/>
                </a:cubicBezTo>
                <a:cubicBezTo>
                  <a:pt x="24" y="56"/>
                  <a:pt x="26" y="55"/>
                  <a:pt x="29" y="55"/>
                </a:cubicBezTo>
                <a:cubicBezTo>
                  <a:pt x="30" y="54"/>
                  <a:pt x="30" y="54"/>
                  <a:pt x="31" y="54"/>
                </a:cubicBezTo>
                <a:cubicBezTo>
                  <a:pt x="31" y="54"/>
                  <a:pt x="31" y="54"/>
                  <a:pt x="31" y="54"/>
                </a:cubicBezTo>
                <a:cubicBezTo>
                  <a:pt x="31" y="54"/>
                  <a:pt x="32" y="54"/>
                  <a:pt x="32" y="54"/>
                </a:cubicBezTo>
                <a:cubicBezTo>
                  <a:pt x="32" y="54"/>
                  <a:pt x="32" y="54"/>
                  <a:pt x="32" y="54"/>
                </a:cubicBezTo>
                <a:cubicBezTo>
                  <a:pt x="32" y="53"/>
                  <a:pt x="32" y="53"/>
                  <a:pt x="32" y="52"/>
                </a:cubicBezTo>
                <a:cubicBezTo>
                  <a:pt x="32" y="51"/>
                  <a:pt x="32" y="51"/>
                  <a:pt x="32" y="50"/>
                </a:cubicBezTo>
                <a:cubicBezTo>
                  <a:pt x="31" y="49"/>
                  <a:pt x="31" y="48"/>
                  <a:pt x="30" y="47"/>
                </a:cubicBezTo>
                <a:cubicBezTo>
                  <a:pt x="30" y="46"/>
                  <a:pt x="29" y="46"/>
                  <a:pt x="29" y="44"/>
                </a:cubicBezTo>
                <a:cubicBezTo>
                  <a:pt x="29" y="43"/>
                  <a:pt x="29" y="43"/>
                  <a:pt x="29" y="42"/>
                </a:cubicBezTo>
                <a:cubicBezTo>
                  <a:pt x="29" y="42"/>
                  <a:pt x="29" y="42"/>
                  <a:pt x="29" y="41"/>
                </a:cubicBezTo>
                <a:cubicBezTo>
                  <a:pt x="29" y="37"/>
                  <a:pt x="32" y="33"/>
                  <a:pt x="37" y="33"/>
                </a:cubicBezTo>
                <a:cubicBezTo>
                  <a:pt x="41" y="33"/>
                  <a:pt x="44" y="37"/>
                  <a:pt x="44" y="41"/>
                </a:cubicBezTo>
                <a:cubicBezTo>
                  <a:pt x="44" y="42"/>
                  <a:pt x="44" y="42"/>
                  <a:pt x="44" y="42"/>
                </a:cubicBezTo>
                <a:cubicBezTo>
                  <a:pt x="44" y="43"/>
                  <a:pt x="45" y="43"/>
                  <a:pt x="45" y="44"/>
                </a:cubicBezTo>
                <a:cubicBezTo>
                  <a:pt x="44" y="46"/>
                  <a:pt x="44" y="46"/>
                  <a:pt x="43" y="47"/>
                </a:cubicBezTo>
                <a:cubicBezTo>
                  <a:pt x="43" y="48"/>
                  <a:pt x="42" y="49"/>
                  <a:pt x="41" y="50"/>
                </a:cubicBezTo>
                <a:cubicBezTo>
                  <a:pt x="41" y="52"/>
                  <a:pt x="42" y="53"/>
                  <a:pt x="42" y="54"/>
                </a:cubicBezTo>
                <a:cubicBezTo>
                  <a:pt x="42" y="54"/>
                  <a:pt x="42" y="54"/>
                  <a:pt x="42" y="54"/>
                </a:cubicBezTo>
                <a:cubicBezTo>
                  <a:pt x="42" y="54"/>
                  <a:pt x="42" y="54"/>
                  <a:pt x="42" y="54"/>
                </a:cubicBezTo>
                <a:cubicBezTo>
                  <a:pt x="42" y="54"/>
                  <a:pt x="42" y="54"/>
                  <a:pt x="42" y="54"/>
                </a:cubicBezTo>
                <a:cubicBezTo>
                  <a:pt x="42" y="54"/>
                  <a:pt x="42" y="54"/>
                  <a:pt x="43" y="54"/>
                </a:cubicBezTo>
                <a:cubicBezTo>
                  <a:pt x="43" y="54"/>
                  <a:pt x="44" y="54"/>
                  <a:pt x="45" y="55"/>
                </a:cubicBezTo>
                <a:cubicBezTo>
                  <a:pt x="47" y="55"/>
                  <a:pt x="50" y="56"/>
                  <a:pt x="51" y="57"/>
                </a:cubicBezTo>
                <a:close/>
                <a:moveTo>
                  <a:pt x="36" y="58"/>
                </a:moveTo>
                <a:cubicBezTo>
                  <a:pt x="32" y="55"/>
                  <a:pt x="32" y="55"/>
                  <a:pt x="32" y="55"/>
                </a:cubicBezTo>
                <a:cubicBezTo>
                  <a:pt x="35" y="63"/>
                  <a:pt x="35" y="63"/>
                  <a:pt x="35" y="63"/>
                </a:cubicBezTo>
                <a:lnTo>
                  <a:pt x="36" y="58"/>
                </a:lnTo>
                <a:close/>
                <a:moveTo>
                  <a:pt x="41" y="55"/>
                </a:moveTo>
                <a:cubicBezTo>
                  <a:pt x="38" y="58"/>
                  <a:pt x="38" y="58"/>
                  <a:pt x="38" y="58"/>
                </a:cubicBezTo>
                <a:cubicBezTo>
                  <a:pt x="39" y="64"/>
                  <a:pt x="39" y="64"/>
                  <a:pt x="39" y="64"/>
                </a:cubicBezTo>
                <a:lnTo>
                  <a:pt x="41" y="55"/>
                </a:lnTo>
                <a:close/>
                <a:moveTo>
                  <a:pt x="21" y="56"/>
                </a:moveTo>
                <a:cubicBezTo>
                  <a:pt x="21" y="57"/>
                  <a:pt x="19" y="58"/>
                  <a:pt x="18" y="69"/>
                </a:cubicBezTo>
                <a:cubicBezTo>
                  <a:pt x="1" y="69"/>
                  <a:pt x="1" y="69"/>
                  <a:pt x="1" y="69"/>
                </a:cubicBezTo>
                <a:cubicBezTo>
                  <a:pt x="1" y="69"/>
                  <a:pt x="1" y="69"/>
                  <a:pt x="1" y="69"/>
                </a:cubicBezTo>
                <a:cubicBezTo>
                  <a:pt x="1" y="69"/>
                  <a:pt x="0" y="69"/>
                  <a:pt x="0" y="69"/>
                </a:cubicBezTo>
                <a:cubicBezTo>
                  <a:pt x="0" y="69"/>
                  <a:pt x="0" y="69"/>
                  <a:pt x="0" y="69"/>
                </a:cubicBezTo>
                <a:cubicBezTo>
                  <a:pt x="0" y="69"/>
                  <a:pt x="0" y="69"/>
                  <a:pt x="0" y="69"/>
                </a:cubicBezTo>
                <a:cubicBezTo>
                  <a:pt x="0" y="69"/>
                  <a:pt x="0" y="69"/>
                  <a:pt x="0" y="68"/>
                </a:cubicBezTo>
                <a:cubicBezTo>
                  <a:pt x="0" y="66"/>
                  <a:pt x="1" y="53"/>
                  <a:pt x="3" y="51"/>
                </a:cubicBezTo>
                <a:cubicBezTo>
                  <a:pt x="4" y="50"/>
                  <a:pt x="6" y="49"/>
                  <a:pt x="9" y="48"/>
                </a:cubicBezTo>
                <a:cubicBezTo>
                  <a:pt x="9" y="48"/>
                  <a:pt x="10" y="48"/>
                  <a:pt x="11" y="48"/>
                </a:cubicBezTo>
                <a:cubicBezTo>
                  <a:pt x="11" y="48"/>
                  <a:pt x="11" y="48"/>
                  <a:pt x="11" y="48"/>
                </a:cubicBezTo>
                <a:cubicBezTo>
                  <a:pt x="11" y="48"/>
                  <a:pt x="11" y="48"/>
                  <a:pt x="11" y="47"/>
                </a:cubicBezTo>
                <a:cubicBezTo>
                  <a:pt x="11" y="47"/>
                  <a:pt x="11" y="47"/>
                  <a:pt x="11" y="47"/>
                </a:cubicBezTo>
                <a:cubicBezTo>
                  <a:pt x="11" y="47"/>
                  <a:pt x="12" y="47"/>
                  <a:pt x="12" y="46"/>
                </a:cubicBezTo>
                <a:cubicBezTo>
                  <a:pt x="12" y="45"/>
                  <a:pt x="12" y="45"/>
                  <a:pt x="12" y="44"/>
                </a:cubicBezTo>
                <a:cubicBezTo>
                  <a:pt x="11" y="43"/>
                  <a:pt x="10" y="42"/>
                  <a:pt x="10" y="41"/>
                </a:cubicBezTo>
                <a:cubicBezTo>
                  <a:pt x="10" y="41"/>
                  <a:pt x="9" y="40"/>
                  <a:pt x="9" y="39"/>
                </a:cubicBezTo>
                <a:cubicBezTo>
                  <a:pt x="8" y="38"/>
                  <a:pt x="9" y="37"/>
                  <a:pt x="9" y="37"/>
                </a:cubicBezTo>
                <a:cubicBezTo>
                  <a:pt x="9" y="37"/>
                  <a:pt x="9" y="36"/>
                  <a:pt x="9" y="36"/>
                </a:cubicBezTo>
                <a:cubicBezTo>
                  <a:pt x="9" y="31"/>
                  <a:pt x="12" y="28"/>
                  <a:pt x="16" y="28"/>
                </a:cubicBezTo>
                <a:cubicBezTo>
                  <a:pt x="20" y="28"/>
                  <a:pt x="23" y="31"/>
                  <a:pt x="23" y="36"/>
                </a:cubicBezTo>
                <a:cubicBezTo>
                  <a:pt x="23" y="36"/>
                  <a:pt x="23" y="37"/>
                  <a:pt x="23" y="37"/>
                </a:cubicBezTo>
                <a:cubicBezTo>
                  <a:pt x="23" y="37"/>
                  <a:pt x="24" y="38"/>
                  <a:pt x="23" y="39"/>
                </a:cubicBezTo>
                <a:cubicBezTo>
                  <a:pt x="23" y="40"/>
                  <a:pt x="22" y="41"/>
                  <a:pt x="22" y="41"/>
                </a:cubicBezTo>
                <a:cubicBezTo>
                  <a:pt x="22" y="42"/>
                  <a:pt x="21" y="43"/>
                  <a:pt x="20" y="44"/>
                </a:cubicBezTo>
                <a:cubicBezTo>
                  <a:pt x="20" y="46"/>
                  <a:pt x="20" y="47"/>
                  <a:pt x="21" y="47"/>
                </a:cubicBezTo>
                <a:cubicBezTo>
                  <a:pt x="21" y="47"/>
                  <a:pt x="21" y="48"/>
                  <a:pt x="21" y="48"/>
                </a:cubicBezTo>
                <a:cubicBezTo>
                  <a:pt x="21" y="48"/>
                  <a:pt x="21" y="48"/>
                  <a:pt x="21" y="48"/>
                </a:cubicBezTo>
                <a:cubicBezTo>
                  <a:pt x="21" y="48"/>
                  <a:pt x="21" y="48"/>
                  <a:pt x="21" y="48"/>
                </a:cubicBezTo>
                <a:cubicBezTo>
                  <a:pt x="21" y="48"/>
                  <a:pt x="21" y="48"/>
                  <a:pt x="22" y="48"/>
                </a:cubicBezTo>
                <a:cubicBezTo>
                  <a:pt x="22" y="48"/>
                  <a:pt x="23" y="48"/>
                  <a:pt x="23" y="48"/>
                </a:cubicBezTo>
                <a:cubicBezTo>
                  <a:pt x="26" y="49"/>
                  <a:pt x="28" y="50"/>
                  <a:pt x="29" y="51"/>
                </a:cubicBezTo>
                <a:cubicBezTo>
                  <a:pt x="30" y="51"/>
                  <a:pt x="30" y="52"/>
                  <a:pt x="30" y="52"/>
                </a:cubicBezTo>
                <a:cubicBezTo>
                  <a:pt x="30" y="52"/>
                  <a:pt x="29" y="52"/>
                  <a:pt x="29" y="53"/>
                </a:cubicBezTo>
                <a:cubicBezTo>
                  <a:pt x="28" y="53"/>
                  <a:pt x="28" y="53"/>
                  <a:pt x="28" y="53"/>
                </a:cubicBezTo>
                <a:cubicBezTo>
                  <a:pt x="25" y="54"/>
                  <a:pt x="22" y="55"/>
                  <a:pt x="21" y="56"/>
                </a:cubicBezTo>
                <a:close/>
                <a:moveTo>
                  <a:pt x="15" y="52"/>
                </a:moveTo>
                <a:cubicBezTo>
                  <a:pt x="12" y="49"/>
                  <a:pt x="12" y="49"/>
                  <a:pt x="12" y="49"/>
                </a:cubicBezTo>
                <a:cubicBezTo>
                  <a:pt x="14" y="56"/>
                  <a:pt x="14" y="56"/>
                  <a:pt x="14" y="56"/>
                </a:cubicBezTo>
                <a:lnTo>
                  <a:pt x="15" y="52"/>
                </a:lnTo>
                <a:close/>
                <a:moveTo>
                  <a:pt x="20" y="49"/>
                </a:moveTo>
                <a:cubicBezTo>
                  <a:pt x="17" y="52"/>
                  <a:pt x="17" y="52"/>
                  <a:pt x="17" y="52"/>
                </a:cubicBezTo>
                <a:cubicBezTo>
                  <a:pt x="18" y="57"/>
                  <a:pt x="18" y="57"/>
                  <a:pt x="18" y="57"/>
                </a:cubicBezTo>
                <a:lnTo>
                  <a:pt x="20" y="49"/>
                </a:ln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37" name="Freeform 189"/>
          <p:cNvSpPr>
            <a:spLocks noEditPoints="1"/>
          </p:cNvSpPr>
          <p:nvPr>
            <p:custDataLst>
              <p:tags r:id="rId12"/>
            </p:custDataLst>
          </p:nvPr>
        </p:nvSpPr>
        <p:spPr bwMode="auto">
          <a:xfrm>
            <a:off x="6554171" y="3975791"/>
            <a:ext cx="630828" cy="698418"/>
          </a:xfrm>
          <a:custGeom>
            <a:avLst/>
            <a:gdLst>
              <a:gd name="T0" fmla="*/ 70 w 73"/>
              <a:gd name="T1" fmla="*/ 29 h 58"/>
              <a:gd name="T2" fmla="*/ 65 w 73"/>
              <a:gd name="T3" fmla="*/ 20 h 58"/>
              <a:gd name="T4" fmla="*/ 57 w 73"/>
              <a:gd name="T5" fmla="*/ 20 h 58"/>
              <a:gd name="T6" fmla="*/ 53 w 73"/>
              <a:gd name="T7" fmla="*/ 20 h 58"/>
              <a:gd name="T8" fmla="*/ 52 w 73"/>
              <a:gd name="T9" fmla="*/ 13 h 58"/>
              <a:gd name="T10" fmla="*/ 45 w 73"/>
              <a:gd name="T11" fmla="*/ 0 h 58"/>
              <a:gd name="T12" fmla="*/ 35 w 73"/>
              <a:gd name="T13" fmla="*/ 12 h 58"/>
              <a:gd name="T14" fmla="*/ 26 w 73"/>
              <a:gd name="T15" fmla="*/ 23 h 58"/>
              <a:gd name="T16" fmla="*/ 22 w 73"/>
              <a:gd name="T17" fmla="*/ 22 h 58"/>
              <a:gd name="T18" fmla="*/ 22 w 73"/>
              <a:gd name="T19" fmla="*/ 22 h 58"/>
              <a:gd name="T20" fmla="*/ 21 w 73"/>
              <a:gd name="T21" fmla="*/ 21 h 58"/>
              <a:gd name="T22" fmla="*/ 6 w 73"/>
              <a:gd name="T23" fmla="*/ 22 h 58"/>
              <a:gd name="T24" fmla="*/ 7 w 73"/>
              <a:gd name="T25" fmla="*/ 57 h 58"/>
              <a:gd name="T26" fmla="*/ 21 w 73"/>
              <a:gd name="T27" fmla="*/ 58 h 58"/>
              <a:gd name="T28" fmla="*/ 22 w 73"/>
              <a:gd name="T29" fmla="*/ 57 h 58"/>
              <a:gd name="T30" fmla="*/ 22 w 73"/>
              <a:gd name="T31" fmla="*/ 57 h 58"/>
              <a:gd name="T32" fmla="*/ 32 w 73"/>
              <a:gd name="T33" fmla="*/ 54 h 58"/>
              <a:gd name="T34" fmla="*/ 41 w 73"/>
              <a:gd name="T35" fmla="*/ 56 h 58"/>
              <a:gd name="T36" fmla="*/ 64 w 73"/>
              <a:gd name="T37" fmla="*/ 56 h 58"/>
              <a:gd name="T38" fmla="*/ 66 w 73"/>
              <a:gd name="T39" fmla="*/ 56 h 58"/>
              <a:gd name="T40" fmla="*/ 69 w 73"/>
              <a:gd name="T41" fmla="*/ 47 h 58"/>
              <a:gd name="T42" fmla="*/ 71 w 73"/>
              <a:gd name="T43" fmla="*/ 39 h 58"/>
              <a:gd name="T44" fmla="*/ 70 w 73"/>
              <a:gd name="T45" fmla="*/ 34 h 58"/>
              <a:gd name="T46" fmla="*/ 53 w 73"/>
              <a:gd name="T47" fmla="*/ 37 h 58"/>
              <a:gd name="T48" fmla="*/ 53 w 73"/>
              <a:gd name="T49" fmla="*/ 31 h 58"/>
              <a:gd name="T50" fmla="*/ 65 w 73"/>
              <a:gd name="T51" fmla="*/ 31 h 58"/>
              <a:gd name="T52" fmla="*/ 66 w 73"/>
              <a:gd name="T53" fmla="*/ 31 h 58"/>
              <a:gd name="T54" fmla="*/ 70 w 73"/>
              <a:gd name="T55" fmla="*/ 34 h 58"/>
              <a:gd name="T56" fmla="*/ 57 w 73"/>
              <a:gd name="T57" fmla="*/ 23 h 58"/>
              <a:gd name="T58" fmla="*/ 65 w 73"/>
              <a:gd name="T59" fmla="*/ 23 h 58"/>
              <a:gd name="T60" fmla="*/ 65 w 73"/>
              <a:gd name="T61" fmla="*/ 28 h 58"/>
              <a:gd name="T62" fmla="*/ 53 w 73"/>
              <a:gd name="T63" fmla="*/ 28 h 58"/>
              <a:gd name="T64" fmla="*/ 53 w 73"/>
              <a:gd name="T65" fmla="*/ 23 h 58"/>
              <a:gd name="T66" fmla="*/ 8 w 73"/>
              <a:gd name="T67" fmla="*/ 55 h 58"/>
              <a:gd name="T68" fmla="*/ 8 w 73"/>
              <a:gd name="T69" fmla="*/ 24 h 58"/>
              <a:gd name="T70" fmla="*/ 14 w 73"/>
              <a:gd name="T71" fmla="*/ 40 h 58"/>
              <a:gd name="T72" fmla="*/ 8 w 73"/>
              <a:gd name="T73" fmla="*/ 55 h 58"/>
              <a:gd name="T74" fmla="*/ 21 w 73"/>
              <a:gd name="T75" fmla="*/ 54 h 58"/>
              <a:gd name="T76" fmla="*/ 21 w 73"/>
              <a:gd name="T77" fmla="*/ 54 h 58"/>
              <a:gd name="T78" fmla="*/ 39 w 73"/>
              <a:gd name="T79" fmla="*/ 53 h 58"/>
              <a:gd name="T80" fmla="*/ 19 w 73"/>
              <a:gd name="T81" fmla="*/ 51 h 58"/>
              <a:gd name="T82" fmla="*/ 17 w 73"/>
              <a:gd name="T83" fmla="*/ 40 h 58"/>
              <a:gd name="T84" fmla="*/ 19 w 73"/>
              <a:gd name="T85" fmla="*/ 28 h 58"/>
              <a:gd name="T86" fmla="*/ 31 w 73"/>
              <a:gd name="T87" fmla="*/ 21 h 58"/>
              <a:gd name="T88" fmla="*/ 44 w 73"/>
              <a:gd name="T89" fmla="*/ 4 h 58"/>
              <a:gd name="T90" fmla="*/ 48 w 73"/>
              <a:gd name="T91" fmla="*/ 5 h 58"/>
              <a:gd name="T92" fmla="*/ 46 w 73"/>
              <a:gd name="T93" fmla="*/ 21 h 58"/>
              <a:gd name="T94" fmla="*/ 42 w 73"/>
              <a:gd name="T95" fmla="*/ 33 h 58"/>
              <a:gd name="T96" fmla="*/ 32 w 73"/>
              <a:gd name="T97" fmla="*/ 39 h 58"/>
              <a:gd name="T98" fmla="*/ 45 w 73"/>
              <a:gd name="T99" fmla="*/ 33 h 58"/>
              <a:gd name="T100" fmla="*/ 48 w 73"/>
              <a:gd name="T101" fmla="*/ 23 h 58"/>
              <a:gd name="T102" fmla="*/ 50 w 73"/>
              <a:gd name="T103" fmla="*/ 30 h 58"/>
              <a:gd name="T104" fmla="*/ 50 w 73"/>
              <a:gd name="T105" fmla="*/ 39 h 58"/>
              <a:gd name="T106" fmla="*/ 51 w 73"/>
              <a:gd name="T107" fmla="*/ 46 h 58"/>
              <a:gd name="T108" fmla="*/ 50 w 73"/>
              <a:gd name="T109" fmla="*/ 54 h 58"/>
              <a:gd name="T110" fmla="*/ 64 w 73"/>
              <a:gd name="T111" fmla="*/ 53 h 58"/>
              <a:gd name="T112" fmla="*/ 52 w 73"/>
              <a:gd name="T113" fmla="*/ 50 h 58"/>
              <a:gd name="T114" fmla="*/ 64 w 73"/>
              <a:gd name="T115" fmla="*/ 48 h 58"/>
              <a:gd name="T116" fmla="*/ 64 w 73"/>
              <a:gd name="T117" fmla="*/ 53 h 58"/>
              <a:gd name="T118" fmla="*/ 54 w 73"/>
              <a:gd name="T119" fmla="*/ 45 h 58"/>
              <a:gd name="T120" fmla="*/ 54 w 73"/>
              <a:gd name="T121" fmla="*/ 40 h 58"/>
              <a:gd name="T122" fmla="*/ 69 w 73"/>
              <a:gd name="T123" fmla="*/ 4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3" h="58">
                <a:moveTo>
                  <a:pt x="73" y="34"/>
                </a:moveTo>
                <a:cubicBezTo>
                  <a:pt x="73" y="32"/>
                  <a:pt x="72" y="29"/>
                  <a:pt x="70" y="29"/>
                </a:cubicBezTo>
                <a:cubicBezTo>
                  <a:pt x="70" y="28"/>
                  <a:pt x="70" y="27"/>
                  <a:pt x="70" y="26"/>
                </a:cubicBezTo>
                <a:cubicBezTo>
                  <a:pt x="70" y="23"/>
                  <a:pt x="68" y="20"/>
                  <a:pt x="65" y="20"/>
                </a:cubicBezTo>
                <a:cubicBezTo>
                  <a:pt x="62" y="20"/>
                  <a:pt x="62" y="20"/>
                  <a:pt x="62" y="20"/>
                </a:cubicBezTo>
                <a:cubicBezTo>
                  <a:pt x="57" y="20"/>
                  <a:pt x="57" y="20"/>
                  <a:pt x="57" y="20"/>
                </a:cubicBezTo>
                <a:cubicBezTo>
                  <a:pt x="56" y="20"/>
                  <a:pt x="56" y="20"/>
                  <a:pt x="56" y="20"/>
                </a:cubicBezTo>
                <a:cubicBezTo>
                  <a:pt x="53" y="20"/>
                  <a:pt x="53" y="20"/>
                  <a:pt x="53" y="20"/>
                </a:cubicBezTo>
                <a:cubicBezTo>
                  <a:pt x="49" y="20"/>
                  <a:pt x="49" y="20"/>
                  <a:pt x="49" y="20"/>
                </a:cubicBezTo>
                <a:cubicBezTo>
                  <a:pt x="50" y="18"/>
                  <a:pt x="51" y="15"/>
                  <a:pt x="52" y="13"/>
                </a:cubicBezTo>
                <a:cubicBezTo>
                  <a:pt x="53" y="9"/>
                  <a:pt x="52" y="6"/>
                  <a:pt x="51" y="3"/>
                </a:cubicBezTo>
                <a:cubicBezTo>
                  <a:pt x="50" y="1"/>
                  <a:pt x="48" y="0"/>
                  <a:pt x="45" y="0"/>
                </a:cubicBezTo>
                <a:cubicBezTo>
                  <a:pt x="43" y="0"/>
                  <a:pt x="42" y="1"/>
                  <a:pt x="41" y="4"/>
                </a:cubicBezTo>
                <a:cubicBezTo>
                  <a:pt x="40" y="8"/>
                  <a:pt x="38" y="10"/>
                  <a:pt x="35" y="12"/>
                </a:cubicBezTo>
                <a:cubicBezTo>
                  <a:pt x="33" y="14"/>
                  <a:pt x="31" y="17"/>
                  <a:pt x="29" y="19"/>
                </a:cubicBezTo>
                <a:cubicBezTo>
                  <a:pt x="28" y="21"/>
                  <a:pt x="27" y="22"/>
                  <a:pt x="26" y="23"/>
                </a:cubicBezTo>
                <a:cubicBezTo>
                  <a:pt x="25" y="23"/>
                  <a:pt x="25" y="24"/>
                  <a:pt x="24" y="24"/>
                </a:cubicBezTo>
                <a:cubicBezTo>
                  <a:pt x="23" y="23"/>
                  <a:pt x="22" y="22"/>
                  <a:pt x="22" y="22"/>
                </a:cubicBezTo>
                <a:cubicBezTo>
                  <a:pt x="22" y="22"/>
                  <a:pt x="22" y="22"/>
                  <a:pt x="22" y="22"/>
                </a:cubicBezTo>
                <a:cubicBezTo>
                  <a:pt x="22" y="22"/>
                  <a:pt x="22" y="22"/>
                  <a:pt x="22" y="22"/>
                </a:cubicBezTo>
                <a:cubicBezTo>
                  <a:pt x="22" y="21"/>
                  <a:pt x="22" y="21"/>
                  <a:pt x="21" y="21"/>
                </a:cubicBezTo>
                <a:cubicBezTo>
                  <a:pt x="21" y="21"/>
                  <a:pt x="21" y="21"/>
                  <a:pt x="21" y="21"/>
                </a:cubicBezTo>
                <a:cubicBezTo>
                  <a:pt x="7" y="21"/>
                  <a:pt x="7" y="21"/>
                  <a:pt x="7" y="21"/>
                </a:cubicBezTo>
                <a:cubicBezTo>
                  <a:pt x="7" y="21"/>
                  <a:pt x="7" y="21"/>
                  <a:pt x="6" y="22"/>
                </a:cubicBezTo>
                <a:cubicBezTo>
                  <a:pt x="6" y="22"/>
                  <a:pt x="0" y="26"/>
                  <a:pt x="0" y="40"/>
                </a:cubicBezTo>
                <a:cubicBezTo>
                  <a:pt x="0" y="54"/>
                  <a:pt x="6" y="57"/>
                  <a:pt x="7" y="57"/>
                </a:cubicBezTo>
                <a:cubicBezTo>
                  <a:pt x="7" y="57"/>
                  <a:pt x="7" y="58"/>
                  <a:pt x="7" y="58"/>
                </a:cubicBezTo>
                <a:cubicBezTo>
                  <a:pt x="21" y="58"/>
                  <a:pt x="21" y="58"/>
                  <a:pt x="21" y="58"/>
                </a:cubicBezTo>
                <a:cubicBezTo>
                  <a:pt x="21" y="57"/>
                  <a:pt x="21" y="57"/>
                  <a:pt x="21" y="58"/>
                </a:cubicBezTo>
                <a:cubicBezTo>
                  <a:pt x="22" y="58"/>
                  <a:pt x="22" y="57"/>
                  <a:pt x="22" y="57"/>
                </a:cubicBezTo>
                <a:cubicBezTo>
                  <a:pt x="22" y="57"/>
                  <a:pt x="22" y="57"/>
                  <a:pt x="22" y="57"/>
                </a:cubicBezTo>
                <a:cubicBezTo>
                  <a:pt x="22" y="57"/>
                  <a:pt x="22" y="57"/>
                  <a:pt x="22" y="57"/>
                </a:cubicBezTo>
                <a:cubicBezTo>
                  <a:pt x="23" y="57"/>
                  <a:pt x="24" y="56"/>
                  <a:pt x="25" y="54"/>
                </a:cubicBezTo>
                <a:cubicBezTo>
                  <a:pt x="32" y="54"/>
                  <a:pt x="32" y="54"/>
                  <a:pt x="32" y="54"/>
                </a:cubicBezTo>
                <a:cubicBezTo>
                  <a:pt x="33" y="54"/>
                  <a:pt x="35" y="55"/>
                  <a:pt x="38" y="55"/>
                </a:cubicBezTo>
                <a:cubicBezTo>
                  <a:pt x="39" y="56"/>
                  <a:pt x="40" y="56"/>
                  <a:pt x="41" y="56"/>
                </a:cubicBezTo>
                <a:cubicBezTo>
                  <a:pt x="43" y="57"/>
                  <a:pt x="45" y="57"/>
                  <a:pt x="48" y="57"/>
                </a:cubicBezTo>
                <a:cubicBezTo>
                  <a:pt x="55" y="57"/>
                  <a:pt x="64" y="56"/>
                  <a:pt x="64" y="56"/>
                </a:cubicBezTo>
                <a:cubicBezTo>
                  <a:pt x="65" y="56"/>
                  <a:pt x="65" y="56"/>
                  <a:pt x="65" y="56"/>
                </a:cubicBezTo>
                <a:cubicBezTo>
                  <a:pt x="65" y="56"/>
                  <a:pt x="66" y="56"/>
                  <a:pt x="66" y="56"/>
                </a:cubicBezTo>
                <a:cubicBezTo>
                  <a:pt x="68" y="55"/>
                  <a:pt x="70" y="53"/>
                  <a:pt x="70" y="50"/>
                </a:cubicBezTo>
                <a:cubicBezTo>
                  <a:pt x="70" y="49"/>
                  <a:pt x="69" y="48"/>
                  <a:pt x="69" y="47"/>
                </a:cubicBezTo>
                <a:cubicBezTo>
                  <a:pt x="71" y="46"/>
                  <a:pt x="72" y="44"/>
                  <a:pt x="72" y="42"/>
                </a:cubicBezTo>
                <a:cubicBezTo>
                  <a:pt x="72" y="41"/>
                  <a:pt x="72" y="40"/>
                  <a:pt x="71" y="39"/>
                </a:cubicBezTo>
                <a:cubicBezTo>
                  <a:pt x="72" y="38"/>
                  <a:pt x="73" y="36"/>
                  <a:pt x="73" y="34"/>
                </a:cubicBezTo>
                <a:close/>
                <a:moveTo>
                  <a:pt x="70" y="34"/>
                </a:moveTo>
                <a:cubicBezTo>
                  <a:pt x="70" y="35"/>
                  <a:pt x="69" y="37"/>
                  <a:pt x="68" y="37"/>
                </a:cubicBezTo>
                <a:cubicBezTo>
                  <a:pt x="53" y="37"/>
                  <a:pt x="53" y="37"/>
                  <a:pt x="53" y="37"/>
                </a:cubicBezTo>
                <a:cubicBezTo>
                  <a:pt x="52" y="37"/>
                  <a:pt x="51" y="35"/>
                  <a:pt x="51" y="34"/>
                </a:cubicBezTo>
                <a:cubicBezTo>
                  <a:pt x="51" y="33"/>
                  <a:pt x="52" y="31"/>
                  <a:pt x="53" y="31"/>
                </a:cubicBezTo>
                <a:cubicBezTo>
                  <a:pt x="55" y="31"/>
                  <a:pt x="55" y="31"/>
                  <a:pt x="55" y="31"/>
                </a:cubicBezTo>
                <a:cubicBezTo>
                  <a:pt x="65" y="31"/>
                  <a:pt x="65" y="31"/>
                  <a:pt x="65" y="31"/>
                </a:cubicBezTo>
                <a:cubicBezTo>
                  <a:pt x="65" y="31"/>
                  <a:pt x="66" y="31"/>
                  <a:pt x="66" y="31"/>
                </a:cubicBezTo>
                <a:cubicBezTo>
                  <a:pt x="66" y="31"/>
                  <a:pt x="66" y="31"/>
                  <a:pt x="66" y="31"/>
                </a:cubicBezTo>
                <a:cubicBezTo>
                  <a:pt x="68" y="31"/>
                  <a:pt x="68" y="31"/>
                  <a:pt x="68" y="31"/>
                </a:cubicBezTo>
                <a:cubicBezTo>
                  <a:pt x="69" y="31"/>
                  <a:pt x="70" y="33"/>
                  <a:pt x="70" y="34"/>
                </a:cubicBezTo>
                <a:close/>
                <a:moveTo>
                  <a:pt x="56" y="23"/>
                </a:moveTo>
                <a:cubicBezTo>
                  <a:pt x="57" y="23"/>
                  <a:pt x="57" y="23"/>
                  <a:pt x="57" y="23"/>
                </a:cubicBezTo>
                <a:cubicBezTo>
                  <a:pt x="62" y="23"/>
                  <a:pt x="62" y="23"/>
                  <a:pt x="62" y="23"/>
                </a:cubicBezTo>
                <a:cubicBezTo>
                  <a:pt x="65" y="23"/>
                  <a:pt x="65" y="23"/>
                  <a:pt x="65" y="23"/>
                </a:cubicBezTo>
                <a:cubicBezTo>
                  <a:pt x="66" y="23"/>
                  <a:pt x="67" y="24"/>
                  <a:pt x="67" y="26"/>
                </a:cubicBezTo>
                <a:cubicBezTo>
                  <a:pt x="67" y="27"/>
                  <a:pt x="66" y="28"/>
                  <a:pt x="65" y="28"/>
                </a:cubicBezTo>
                <a:cubicBezTo>
                  <a:pt x="55" y="28"/>
                  <a:pt x="55" y="28"/>
                  <a:pt x="55" y="28"/>
                </a:cubicBezTo>
                <a:cubicBezTo>
                  <a:pt x="53" y="28"/>
                  <a:pt x="53" y="28"/>
                  <a:pt x="53" y="28"/>
                </a:cubicBezTo>
                <a:cubicBezTo>
                  <a:pt x="52" y="28"/>
                  <a:pt x="51" y="27"/>
                  <a:pt x="51" y="26"/>
                </a:cubicBezTo>
                <a:cubicBezTo>
                  <a:pt x="51" y="24"/>
                  <a:pt x="52" y="23"/>
                  <a:pt x="53" y="23"/>
                </a:cubicBezTo>
                <a:lnTo>
                  <a:pt x="56" y="23"/>
                </a:lnTo>
                <a:close/>
                <a:moveTo>
                  <a:pt x="8" y="55"/>
                </a:moveTo>
                <a:cubicBezTo>
                  <a:pt x="7" y="54"/>
                  <a:pt x="3" y="50"/>
                  <a:pt x="3" y="40"/>
                </a:cubicBezTo>
                <a:cubicBezTo>
                  <a:pt x="3" y="29"/>
                  <a:pt x="7" y="25"/>
                  <a:pt x="8" y="24"/>
                </a:cubicBezTo>
                <a:cubicBezTo>
                  <a:pt x="18" y="24"/>
                  <a:pt x="18" y="24"/>
                  <a:pt x="18" y="24"/>
                </a:cubicBezTo>
                <a:cubicBezTo>
                  <a:pt x="16" y="27"/>
                  <a:pt x="14" y="32"/>
                  <a:pt x="14" y="40"/>
                </a:cubicBezTo>
                <a:cubicBezTo>
                  <a:pt x="14" y="47"/>
                  <a:pt x="16" y="52"/>
                  <a:pt x="18" y="55"/>
                </a:cubicBezTo>
                <a:lnTo>
                  <a:pt x="8" y="55"/>
                </a:lnTo>
                <a:close/>
                <a:moveTo>
                  <a:pt x="21" y="54"/>
                </a:moveTo>
                <a:cubicBezTo>
                  <a:pt x="21" y="54"/>
                  <a:pt x="21" y="54"/>
                  <a:pt x="21" y="54"/>
                </a:cubicBezTo>
                <a:cubicBezTo>
                  <a:pt x="21" y="54"/>
                  <a:pt x="21" y="54"/>
                  <a:pt x="21" y="54"/>
                </a:cubicBezTo>
                <a:cubicBezTo>
                  <a:pt x="21" y="54"/>
                  <a:pt x="21" y="54"/>
                  <a:pt x="21" y="54"/>
                </a:cubicBezTo>
                <a:close/>
                <a:moveTo>
                  <a:pt x="42" y="54"/>
                </a:moveTo>
                <a:cubicBezTo>
                  <a:pt x="41" y="53"/>
                  <a:pt x="40" y="53"/>
                  <a:pt x="39" y="53"/>
                </a:cubicBezTo>
                <a:cubicBezTo>
                  <a:pt x="36" y="52"/>
                  <a:pt x="34" y="51"/>
                  <a:pt x="32" y="51"/>
                </a:cubicBezTo>
                <a:cubicBezTo>
                  <a:pt x="19" y="51"/>
                  <a:pt x="19" y="51"/>
                  <a:pt x="19" y="51"/>
                </a:cubicBezTo>
                <a:cubicBezTo>
                  <a:pt x="19" y="51"/>
                  <a:pt x="19" y="51"/>
                  <a:pt x="19" y="51"/>
                </a:cubicBezTo>
                <a:cubicBezTo>
                  <a:pt x="18" y="49"/>
                  <a:pt x="17" y="45"/>
                  <a:pt x="17" y="40"/>
                </a:cubicBezTo>
                <a:cubicBezTo>
                  <a:pt x="17" y="34"/>
                  <a:pt x="18" y="30"/>
                  <a:pt x="19" y="28"/>
                </a:cubicBezTo>
                <a:cubicBezTo>
                  <a:pt x="19" y="28"/>
                  <a:pt x="19" y="28"/>
                  <a:pt x="19" y="28"/>
                </a:cubicBezTo>
                <a:cubicBezTo>
                  <a:pt x="20" y="28"/>
                  <a:pt x="25" y="28"/>
                  <a:pt x="28" y="25"/>
                </a:cubicBezTo>
                <a:cubicBezTo>
                  <a:pt x="29" y="24"/>
                  <a:pt x="30" y="23"/>
                  <a:pt x="31" y="21"/>
                </a:cubicBezTo>
                <a:cubicBezTo>
                  <a:pt x="33" y="19"/>
                  <a:pt x="35" y="16"/>
                  <a:pt x="37" y="15"/>
                </a:cubicBezTo>
                <a:cubicBezTo>
                  <a:pt x="41" y="12"/>
                  <a:pt x="43" y="9"/>
                  <a:pt x="44" y="4"/>
                </a:cubicBezTo>
                <a:cubicBezTo>
                  <a:pt x="44" y="3"/>
                  <a:pt x="45" y="3"/>
                  <a:pt x="45" y="3"/>
                </a:cubicBezTo>
                <a:cubicBezTo>
                  <a:pt x="47" y="3"/>
                  <a:pt x="48" y="4"/>
                  <a:pt x="48" y="5"/>
                </a:cubicBezTo>
                <a:cubicBezTo>
                  <a:pt x="49" y="7"/>
                  <a:pt x="49" y="9"/>
                  <a:pt x="49" y="12"/>
                </a:cubicBezTo>
                <a:cubicBezTo>
                  <a:pt x="48" y="15"/>
                  <a:pt x="46" y="21"/>
                  <a:pt x="46" y="21"/>
                </a:cubicBezTo>
                <a:cubicBezTo>
                  <a:pt x="46" y="21"/>
                  <a:pt x="46" y="21"/>
                  <a:pt x="46" y="21"/>
                </a:cubicBezTo>
                <a:cubicBezTo>
                  <a:pt x="45" y="22"/>
                  <a:pt x="43" y="28"/>
                  <a:pt x="42" y="33"/>
                </a:cubicBezTo>
                <a:cubicBezTo>
                  <a:pt x="42" y="38"/>
                  <a:pt x="34" y="38"/>
                  <a:pt x="34" y="38"/>
                </a:cubicBezTo>
                <a:cubicBezTo>
                  <a:pt x="33" y="38"/>
                  <a:pt x="32" y="39"/>
                  <a:pt x="32" y="39"/>
                </a:cubicBezTo>
                <a:cubicBezTo>
                  <a:pt x="32" y="40"/>
                  <a:pt x="33" y="41"/>
                  <a:pt x="34" y="41"/>
                </a:cubicBezTo>
                <a:cubicBezTo>
                  <a:pt x="34" y="41"/>
                  <a:pt x="44" y="41"/>
                  <a:pt x="45" y="33"/>
                </a:cubicBezTo>
                <a:cubicBezTo>
                  <a:pt x="46" y="29"/>
                  <a:pt x="47" y="25"/>
                  <a:pt x="48" y="23"/>
                </a:cubicBezTo>
                <a:cubicBezTo>
                  <a:pt x="48" y="23"/>
                  <a:pt x="48" y="23"/>
                  <a:pt x="48" y="23"/>
                </a:cubicBezTo>
                <a:cubicBezTo>
                  <a:pt x="48" y="24"/>
                  <a:pt x="48" y="25"/>
                  <a:pt x="48" y="26"/>
                </a:cubicBezTo>
                <a:cubicBezTo>
                  <a:pt x="48" y="27"/>
                  <a:pt x="48" y="29"/>
                  <a:pt x="50" y="30"/>
                </a:cubicBezTo>
                <a:cubicBezTo>
                  <a:pt x="48" y="31"/>
                  <a:pt x="48" y="32"/>
                  <a:pt x="48" y="34"/>
                </a:cubicBezTo>
                <a:cubicBezTo>
                  <a:pt x="48" y="36"/>
                  <a:pt x="49" y="38"/>
                  <a:pt x="50" y="39"/>
                </a:cubicBezTo>
                <a:cubicBezTo>
                  <a:pt x="49" y="40"/>
                  <a:pt x="49" y="41"/>
                  <a:pt x="49" y="42"/>
                </a:cubicBezTo>
                <a:cubicBezTo>
                  <a:pt x="49" y="44"/>
                  <a:pt x="50" y="45"/>
                  <a:pt x="51" y="46"/>
                </a:cubicBezTo>
                <a:cubicBezTo>
                  <a:pt x="50" y="47"/>
                  <a:pt x="49" y="49"/>
                  <a:pt x="49" y="50"/>
                </a:cubicBezTo>
                <a:cubicBezTo>
                  <a:pt x="49" y="52"/>
                  <a:pt x="49" y="53"/>
                  <a:pt x="50" y="54"/>
                </a:cubicBezTo>
                <a:cubicBezTo>
                  <a:pt x="47" y="54"/>
                  <a:pt x="44" y="54"/>
                  <a:pt x="42" y="54"/>
                </a:cubicBezTo>
                <a:close/>
                <a:moveTo>
                  <a:pt x="64" y="53"/>
                </a:moveTo>
                <a:cubicBezTo>
                  <a:pt x="54" y="53"/>
                  <a:pt x="54" y="53"/>
                  <a:pt x="54" y="53"/>
                </a:cubicBezTo>
                <a:cubicBezTo>
                  <a:pt x="53" y="53"/>
                  <a:pt x="52" y="52"/>
                  <a:pt x="52" y="50"/>
                </a:cubicBezTo>
                <a:cubicBezTo>
                  <a:pt x="52" y="49"/>
                  <a:pt x="53" y="48"/>
                  <a:pt x="54" y="48"/>
                </a:cubicBezTo>
                <a:cubicBezTo>
                  <a:pt x="64" y="48"/>
                  <a:pt x="64" y="48"/>
                  <a:pt x="64" y="48"/>
                </a:cubicBezTo>
                <a:cubicBezTo>
                  <a:pt x="65" y="48"/>
                  <a:pt x="67" y="49"/>
                  <a:pt x="67" y="50"/>
                </a:cubicBezTo>
                <a:cubicBezTo>
                  <a:pt x="67" y="52"/>
                  <a:pt x="65" y="53"/>
                  <a:pt x="64" y="53"/>
                </a:cubicBezTo>
                <a:close/>
                <a:moveTo>
                  <a:pt x="66" y="45"/>
                </a:moveTo>
                <a:cubicBezTo>
                  <a:pt x="54" y="45"/>
                  <a:pt x="54" y="45"/>
                  <a:pt x="54" y="45"/>
                </a:cubicBezTo>
                <a:cubicBezTo>
                  <a:pt x="53" y="45"/>
                  <a:pt x="52" y="44"/>
                  <a:pt x="52" y="42"/>
                </a:cubicBezTo>
                <a:cubicBezTo>
                  <a:pt x="52" y="41"/>
                  <a:pt x="53" y="40"/>
                  <a:pt x="54" y="40"/>
                </a:cubicBezTo>
                <a:cubicBezTo>
                  <a:pt x="66" y="40"/>
                  <a:pt x="66" y="40"/>
                  <a:pt x="66" y="40"/>
                </a:cubicBezTo>
                <a:cubicBezTo>
                  <a:pt x="68" y="40"/>
                  <a:pt x="69" y="41"/>
                  <a:pt x="69" y="42"/>
                </a:cubicBezTo>
                <a:cubicBezTo>
                  <a:pt x="69" y="44"/>
                  <a:pt x="68" y="45"/>
                  <a:pt x="66" y="45"/>
                </a:cubicBez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40" name="Left-Right Arrow 19"/>
          <p:cNvSpPr/>
          <p:nvPr>
            <p:custDataLst>
              <p:tags r:id="rId13"/>
            </p:custDataLst>
          </p:nvPr>
        </p:nvSpPr>
        <p:spPr>
          <a:xfrm rot="16200000">
            <a:off x="4917489" y="3338152"/>
            <a:ext cx="564799" cy="343397"/>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sp>
        <p:nvSpPr>
          <p:cNvPr id="48" name="Left-Right Arrow 19"/>
          <p:cNvSpPr/>
          <p:nvPr>
            <p:custDataLst>
              <p:tags r:id="rId14"/>
            </p:custDataLst>
          </p:nvPr>
        </p:nvSpPr>
        <p:spPr>
          <a:xfrm>
            <a:off x="5704899" y="4153302"/>
            <a:ext cx="564799" cy="343397"/>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sp>
        <p:nvSpPr>
          <p:cNvPr id="49" name="Left-Right Arrow 19"/>
          <p:cNvSpPr/>
          <p:nvPr>
            <p:custDataLst>
              <p:tags r:id="rId15"/>
            </p:custDataLst>
          </p:nvPr>
        </p:nvSpPr>
        <p:spPr>
          <a:xfrm rot="5400000">
            <a:off x="6536397" y="3338152"/>
            <a:ext cx="564799" cy="343397"/>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sp>
        <p:nvSpPr>
          <p:cNvPr id="50" name="Left-Right Arrow 19"/>
          <p:cNvSpPr/>
          <p:nvPr>
            <p:custDataLst>
              <p:tags r:id="rId16"/>
            </p:custDataLst>
          </p:nvPr>
        </p:nvSpPr>
        <p:spPr>
          <a:xfrm>
            <a:off x="5730583" y="2621844"/>
            <a:ext cx="564799" cy="343397"/>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grpSp>
        <p:nvGrpSpPr>
          <p:cNvPr id="2" name="组合 1"/>
          <p:cNvGrpSpPr/>
          <p:nvPr>
            <p:custDataLst>
              <p:tags r:id="rId17"/>
            </p:custDataLst>
          </p:nvPr>
        </p:nvGrpSpPr>
        <p:grpSpPr>
          <a:xfrm>
            <a:off x="6554171" y="2303688"/>
            <a:ext cx="630828" cy="698418"/>
            <a:chOff x="6686434" y="2915193"/>
            <a:chExt cx="630828" cy="698418"/>
          </a:xfrm>
          <a:solidFill>
            <a:sysClr val="window" lastClr="FFFFFF">
              <a:lumMod val="95000"/>
            </a:sysClr>
          </a:solidFill>
        </p:grpSpPr>
        <p:sp>
          <p:nvSpPr>
            <p:cNvPr id="76" name="PA-任意多边形 445"/>
            <p:cNvSpPr/>
            <p:nvPr>
              <p:custDataLst>
                <p:tags r:id="rId18"/>
              </p:custDataLst>
            </p:nvPr>
          </p:nvSpPr>
          <p:spPr bwMode="auto">
            <a:xfrm>
              <a:off x="6686434" y="2915193"/>
              <a:ext cx="566293" cy="698418"/>
            </a:xfrm>
            <a:custGeom>
              <a:avLst/>
              <a:gdLst>
                <a:gd name="T0" fmla="*/ 722 w 920"/>
                <a:gd name="T1" fmla="*/ 1045 h 1045"/>
                <a:gd name="T2" fmla="*/ 306 w 920"/>
                <a:gd name="T3" fmla="*/ 1045 h 1045"/>
                <a:gd name="T4" fmla="*/ 290 w 920"/>
                <a:gd name="T5" fmla="*/ 1029 h 1045"/>
                <a:gd name="T6" fmla="*/ 290 w 920"/>
                <a:gd name="T7" fmla="*/ 918 h 1045"/>
                <a:gd name="T8" fmla="*/ 252 w 920"/>
                <a:gd name="T9" fmla="*/ 869 h 1045"/>
                <a:gd name="T10" fmla="*/ 221 w 920"/>
                <a:gd name="T11" fmla="*/ 869 h 1045"/>
                <a:gd name="T12" fmla="*/ 98 w 920"/>
                <a:gd name="T13" fmla="*/ 757 h 1045"/>
                <a:gd name="T14" fmla="*/ 98 w 920"/>
                <a:gd name="T15" fmla="*/ 613 h 1045"/>
                <a:gd name="T16" fmla="*/ 50 w 920"/>
                <a:gd name="T17" fmla="*/ 613 h 1045"/>
                <a:gd name="T18" fmla="*/ 10 w 920"/>
                <a:gd name="T19" fmla="*/ 591 h 1045"/>
                <a:gd name="T20" fmla="*/ 7 w 920"/>
                <a:gd name="T21" fmla="*/ 545 h 1045"/>
                <a:gd name="T22" fmla="*/ 132 w 920"/>
                <a:gd name="T23" fmla="*/ 279 h 1045"/>
                <a:gd name="T24" fmla="*/ 193 w 920"/>
                <a:gd name="T25" fmla="*/ 181 h 1045"/>
                <a:gd name="T26" fmla="*/ 390 w 920"/>
                <a:gd name="T27" fmla="*/ 44 h 1045"/>
                <a:gd name="T28" fmla="*/ 771 w 920"/>
                <a:gd name="T29" fmla="*/ 101 h 1045"/>
                <a:gd name="T30" fmla="*/ 916 w 920"/>
                <a:gd name="T31" fmla="*/ 270 h 1045"/>
                <a:gd name="T32" fmla="*/ 909 w 920"/>
                <a:gd name="T33" fmla="*/ 292 h 1045"/>
                <a:gd name="T34" fmla="*/ 888 w 920"/>
                <a:gd name="T35" fmla="*/ 285 h 1045"/>
                <a:gd name="T36" fmla="*/ 753 w 920"/>
                <a:gd name="T37" fmla="*/ 127 h 1045"/>
                <a:gd name="T38" fmla="*/ 400 w 920"/>
                <a:gd name="T39" fmla="*/ 74 h 1045"/>
                <a:gd name="T40" fmla="*/ 218 w 920"/>
                <a:gd name="T41" fmla="*/ 201 h 1045"/>
                <a:gd name="T42" fmla="*/ 161 w 920"/>
                <a:gd name="T43" fmla="*/ 293 h 1045"/>
                <a:gd name="T44" fmla="*/ 36 w 920"/>
                <a:gd name="T45" fmla="*/ 559 h 1045"/>
                <a:gd name="T46" fmla="*/ 37 w 920"/>
                <a:gd name="T47" fmla="*/ 574 h 1045"/>
                <a:gd name="T48" fmla="*/ 50 w 920"/>
                <a:gd name="T49" fmla="*/ 581 h 1045"/>
                <a:gd name="T50" fmla="*/ 114 w 920"/>
                <a:gd name="T51" fmla="*/ 581 h 1045"/>
                <a:gd name="T52" fmla="*/ 130 w 920"/>
                <a:gd name="T53" fmla="*/ 597 h 1045"/>
                <a:gd name="T54" fmla="*/ 130 w 920"/>
                <a:gd name="T55" fmla="*/ 757 h 1045"/>
                <a:gd name="T56" fmla="*/ 221 w 920"/>
                <a:gd name="T57" fmla="*/ 837 h 1045"/>
                <a:gd name="T58" fmla="*/ 252 w 920"/>
                <a:gd name="T59" fmla="*/ 837 h 1045"/>
                <a:gd name="T60" fmla="*/ 322 w 920"/>
                <a:gd name="T61" fmla="*/ 918 h 1045"/>
                <a:gd name="T62" fmla="*/ 322 w 920"/>
                <a:gd name="T63" fmla="*/ 1013 h 1045"/>
                <a:gd name="T64" fmla="*/ 707 w 920"/>
                <a:gd name="T65" fmla="*/ 1013 h 1045"/>
                <a:gd name="T66" fmla="*/ 797 w 920"/>
                <a:gd name="T67" fmla="*/ 779 h 1045"/>
                <a:gd name="T68" fmla="*/ 820 w 920"/>
                <a:gd name="T69" fmla="*/ 777 h 1045"/>
                <a:gd name="T70" fmla="*/ 822 w 920"/>
                <a:gd name="T71" fmla="*/ 800 h 1045"/>
                <a:gd name="T72" fmla="*/ 738 w 920"/>
                <a:gd name="T73" fmla="*/ 1029 h 1045"/>
                <a:gd name="T74" fmla="*/ 722 w 920"/>
                <a:gd name="T75" fmla="*/ 1045 h 10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20" h="1045">
                  <a:moveTo>
                    <a:pt x="722" y="1045"/>
                  </a:moveTo>
                  <a:lnTo>
                    <a:pt x="306" y="1045"/>
                  </a:lnTo>
                  <a:cubicBezTo>
                    <a:pt x="298" y="1045"/>
                    <a:pt x="290" y="1038"/>
                    <a:pt x="290" y="1029"/>
                  </a:cubicBezTo>
                  <a:lnTo>
                    <a:pt x="290" y="918"/>
                  </a:lnTo>
                  <a:cubicBezTo>
                    <a:pt x="290" y="894"/>
                    <a:pt x="280" y="869"/>
                    <a:pt x="252" y="869"/>
                  </a:cubicBezTo>
                  <a:lnTo>
                    <a:pt x="221" y="869"/>
                  </a:lnTo>
                  <a:cubicBezTo>
                    <a:pt x="163" y="869"/>
                    <a:pt x="98" y="822"/>
                    <a:pt x="98" y="757"/>
                  </a:cubicBezTo>
                  <a:lnTo>
                    <a:pt x="98" y="613"/>
                  </a:lnTo>
                  <a:lnTo>
                    <a:pt x="50" y="613"/>
                  </a:lnTo>
                  <a:cubicBezTo>
                    <a:pt x="34" y="613"/>
                    <a:pt x="19" y="605"/>
                    <a:pt x="10" y="591"/>
                  </a:cubicBezTo>
                  <a:cubicBezTo>
                    <a:pt x="1" y="577"/>
                    <a:pt x="0" y="560"/>
                    <a:pt x="7" y="545"/>
                  </a:cubicBezTo>
                  <a:lnTo>
                    <a:pt x="132" y="279"/>
                  </a:lnTo>
                  <a:cubicBezTo>
                    <a:pt x="151" y="240"/>
                    <a:pt x="171" y="208"/>
                    <a:pt x="193" y="181"/>
                  </a:cubicBezTo>
                  <a:cubicBezTo>
                    <a:pt x="246" y="117"/>
                    <a:pt x="314" y="70"/>
                    <a:pt x="390" y="44"/>
                  </a:cubicBezTo>
                  <a:cubicBezTo>
                    <a:pt x="516" y="0"/>
                    <a:pt x="659" y="22"/>
                    <a:pt x="771" y="101"/>
                  </a:cubicBezTo>
                  <a:cubicBezTo>
                    <a:pt x="833" y="144"/>
                    <a:pt x="883" y="202"/>
                    <a:pt x="916" y="270"/>
                  </a:cubicBezTo>
                  <a:cubicBezTo>
                    <a:pt x="920" y="278"/>
                    <a:pt x="917" y="288"/>
                    <a:pt x="909" y="292"/>
                  </a:cubicBezTo>
                  <a:cubicBezTo>
                    <a:pt x="901" y="296"/>
                    <a:pt x="892" y="292"/>
                    <a:pt x="888" y="285"/>
                  </a:cubicBezTo>
                  <a:cubicBezTo>
                    <a:pt x="857" y="221"/>
                    <a:pt x="810" y="167"/>
                    <a:pt x="753" y="127"/>
                  </a:cubicBezTo>
                  <a:cubicBezTo>
                    <a:pt x="649" y="54"/>
                    <a:pt x="517" y="34"/>
                    <a:pt x="400" y="74"/>
                  </a:cubicBezTo>
                  <a:cubicBezTo>
                    <a:pt x="330" y="98"/>
                    <a:pt x="267" y="142"/>
                    <a:pt x="218" y="201"/>
                  </a:cubicBezTo>
                  <a:cubicBezTo>
                    <a:pt x="197" y="226"/>
                    <a:pt x="179" y="256"/>
                    <a:pt x="161" y="293"/>
                  </a:cubicBezTo>
                  <a:lnTo>
                    <a:pt x="36" y="559"/>
                  </a:lnTo>
                  <a:cubicBezTo>
                    <a:pt x="33" y="566"/>
                    <a:pt x="36" y="572"/>
                    <a:pt x="37" y="574"/>
                  </a:cubicBezTo>
                  <a:cubicBezTo>
                    <a:pt x="38" y="576"/>
                    <a:pt x="42" y="581"/>
                    <a:pt x="50" y="581"/>
                  </a:cubicBezTo>
                  <a:lnTo>
                    <a:pt x="114" y="581"/>
                  </a:lnTo>
                  <a:cubicBezTo>
                    <a:pt x="123" y="581"/>
                    <a:pt x="130" y="589"/>
                    <a:pt x="130" y="597"/>
                  </a:cubicBezTo>
                  <a:lnTo>
                    <a:pt x="130" y="757"/>
                  </a:lnTo>
                  <a:cubicBezTo>
                    <a:pt x="130" y="803"/>
                    <a:pt x="179" y="837"/>
                    <a:pt x="221" y="837"/>
                  </a:cubicBezTo>
                  <a:lnTo>
                    <a:pt x="252" y="837"/>
                  </a:lnTo>
                  <a:cubicBezTo>
                    <a:pt x="294" y="837"/>
                    <a:pt x="322" y="870"/>
                    <a:pt x="322" y="918"/>
                  </a:cubicBezTo>
                  <a:lnTo>
                    <a:pt x="322" y="1013"/>
                  </a:lnTo>
                  <a:lnTo>
                    <a:pt x="707" y="1013"/>
                  </a:lnTo>
                  <a:cubicBezTo>
                    <a:pt x="710" y="930"/>
                    <a:pt x="742" y="848"/>
                    <a:pt x="797" y="779"/>
                  </a:cubicBezTo>
                  <a:cubicBezTo>
                    <a:pt x="803" y="773"/>
                    <a:pt x="813" y="771"/>
                    <a:pt x="820" y="777"/>
                  </a:cubicBezTo>
                  <a:cubicBezTo>
                    <a:pt x="827" y="783"/>
                    <a:pt x="828" y="793"/>
                    <a:pt x="822" y="800"/>
                  </a:cubicBezTo>
                  <a:cubicBezTo>
                    <a:pt x="768" y="866"/>
                    <a:pt x="738" y="948"/>
                    <a:pt x="738" y="1029"/>
                  </a:cubicBezTo>
                  <a:cubicBezTo>
                    <a:pt x="738" y="1038"/>
                    <a:pt x="731" y="1045"/>
                    <a:pt x="722" y="1045"/>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sz="1350"/>
            </a:p>
          </p:txBody>
        </p:sp>
        <p:sp>
          <p:nvSpPr>
            <p:cNvPr id="77" name="PA-任意多边形 446"/>
            <p:cNvSpPr>
              <a:spLocks noEditPoints="1"/>
            </p:cNvSpPr>
            <p:nvPr>
              <p:custDataLst>
                <p:tags r:id="rId19"/>
              </p:custDataLst>
            </p:nvPr>
          </p:nvSpPr>
          <p:spPr bwMode="auto">
            <a:xfrm>
              <a:off x="7101070" y="3122262"/>
              <a:ext cx="216192" cy="298319"/>
            </a:xfrm>
            <a:custGeom>
              <a:avLst/>
              <a:gdLst>
                <a:gd name="T0" fmla="*/ 336 w 352"/>
                <a:gd name="T1" fmla="*/ 448 h 448"/>
                <a:gd name="T2" fmla="*/ 48 w 352"/>
                <a:gd name="T3" fmla="*/ 448 h 448"/>
                <a:gd name="T4" fmla="*/ 0 w 352"/>
                <a:gd name="T5" fmla="*/ 400 h 448"/>
                <a:gd name="T6" fmla="*/ 0 w 352"/>
                <a:gd name="T7" fmla="*/ 48 h 448"/>
                <a:gd name="T8" fmla="*/ 48 w 352"/>
                <a:gd name="T9" fmla="*/ 0 h 448"/>
                <a:gd name="T10" fmla="*/ 336 w 352"/>
                <a:gd name="T11" fmla="*/ 0 h 448"/>
                <a:gd name="T12" fmla="*/ 352 w 352"/>
                <a:gd name="T13" fmla="*/ 16 h 448"/>
                <a:gd name="T14" fmla="*/ 352 w 352"/>
                <a:gd name="T15" fmla="*/ 432 h 448"/>
                <a:gd name="T16" fmla="*/ 336 w 352"/>
                <a:gd name="T17" fmla="*/ 448 h 448"/>
                <a:gd name="T18" fmla="*/ 48 w 352"/>
                <a:gd name="T19" fmla="*/ 32 h 448"/>
                <a:gd name="T20" fmla="*/ 32 w 352"/>
                <a:gd name="T21" fmla="*/ 48 h 448"/>
                <a:gd name="T22" fmla="*/ 32 w 352"/>
                <a:gd name="T23" fmla="*/ 400 h 448"/>
                <a:gd name="T24" fmla="*/ 48 w 352"/>
                <a:gd name="T25" fmla="*/ 416 h 448"/>
                <a:gd name="T26" fmla="*/ 320 w 352"/>
                <a:gd name="T27" fmla="*/ 416 h 448"/>
                <a:gd name="T28" fmla="*/ 320 w 352"/>
                <a:gd name="T29" fmla="*/ 32 h 448"/>
                <a:gd name="T30" fmla="*/ 48 w 352"/>
                <a:gd name="T31" fmla="*/ 32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2" h="448">
                  <a:moveTo>
                    <a:pt x="336" y="448"/>
                  </a:moveTo>
                  <a:lnTo>
                    <a:pt x="48" y="448"/>
                  </a:lnTo>
                  <a:cubicBezTo>
                    <a:pt x="22" y="448"/>
                    <a:pt x="0" y="427"/>
                    <a:pt x="0" y="400"/>
                  </a:cubicBezTo>
                  <a:lnTo>
                    <a:pt x="0" y="48"/>
                  </a:lnTo>
                  <a:cubicBezTo>
                    <a:pt x="0" y="22"/>
                    <a:pt x="22" y="0"/>
                    <a:pt x="48" y="0"/>
                  </a:cubicBezTo>
                  <a:lnTo>
                    <a:pt x="336" y="0"/>
                  </a:lnTo>
                  <a:cubicBezTo>
                    <a:pt x="345" y="0"/>
                    <a:pt x="352" y="8"/>
                    <a:pt x="352" y="16"/>
                  </a:cubicBezTo>
                  <a:lnTo>
                    <a:pt x="352" y="432"/>
                  </a:lnTo>
                  <a:cubicBezTo>
                    <a:pt x="352" y="441"/>
                    <a:pt x="345" y="448"/>
                    <a:pt x="336" y="448"/>
                  </a:cubicBezTo>
                  <a:close/>
                  <a:moveTo>
                    <a:pt x="48" y="32"/>
                  </a:moveTo>
                  <a:cubicBezTo>
                    <a:pt x="40" y="32"/>
                    <a:pt x="32" y="40"/>
                    <a:pt x="32" y="48"/>
                  </a:cubicBezTo>
                  <a:lnTo>
                    <a:pt x="32" y="400"/>
                  </a:lnTo>
                  <a:cubicBezTo>
                    <a:pt x="32" y="409"/>
                    <a:pt x="40" y="416"/>
                    <a:pt x="48" y="416"/>
                  </a:cubicBezTo>
                  <a:lnTo>
                    <a:pt x="320" y="416"/>
                  </a:lnTo>
                  <a:lnTo>
                    <a:pt x="320" y="32"/>
                  </a:lnTo>
                  <a:lnTo>
                    <a:pt x="48" y="32"/>
                  </a:ln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sz="1350"/>
            </a:p>
          </p:txBody>
        </p:sp>
        <p:sp>
          <p:nvSpPr>
            <p:cNvPr id="78" name="PA-任意多边形 447"/>
            <p:cNvSpPr/>
            <p:nvPr>
              <p:custDataLst>
                <p:tags r:id="rId20"/>
              </p:custDataLst>
            </p:nvPr>
          </p:nvSpPr>
          <p:spPr bwMode="auto">
            <a:xfrm>
              <a:off x="6855838" y="3206493"/>
              <a:ext cx="108096" cy="75457"/>
            </a:xfrm>
            <a:custGeom>
              <a:avLst/>
              <a:gdLst>
                <a:gd name="T0" fmla="*/ 144 w 176"/>
                <a:gd name="T1" fmla="*/ 112 h 112"/>
                <a:gd name="T2" fmla="*/ 56 w 176"/>
                <a:gd name="T3" fmla="*/ 112 h 112"/>
                <a:gd name="T4" fmla="*/ 0 w 176"/>
                <a:gd name="T5" fmla="*/ 56 h 112"/>
                <a:gd name="T6" fmla="*/ 56 w 176"/>
                <a:gd name="T7" fmla="*/ 0 h 112"/>
                <a:gd name="T8" fmla="*/ 160 w 176"/>
                <a:gd name="T9" fmla="*/ 0 h 112"/>
                <a:gd name="T10" fmla="*/ 176 w 176"/>
                <a:gd name="T11" fmla="*/ 16 h 112"/>
                <a:gd name="T12" fmla="*/ 160 w 176"/>
                <a:gd name="T13" fmla="*/ 32 h 112"/>
                <a:gd name="T14" fmla="*/ 56 w 176"/>
                <a:gd name="T15" fmla="*/ 32 h 112"/>
                <a:gd name="T16" fmla="*/ 32 w 176"/>
                <a:gd name="T17" fmla="*/ 56 h 112"/>
                <a:gd name="T18" fmla="*/ 56 w 176"/>
                <a:gd name="T19" fmla="*/ 80 h 112"/>
                <a:gd name="T20" fmla="*/ 144 w 176"/>
                <a:gd name="T21" fmla="*/ 80 h 112"/>
                <a:gd name="T22" fmla="*/ 160 w 176"/>
                <a:gd name="T23" fmla="*/ 96 h 112"/>
                <a:gd name="T24" fmla="*/ 144 w 176"/>
                <a:gd name="T2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6" h="112">
                  <a:moveTo>
                    <a:pt x="144" y="112"/>
                  </a:moveTo>
                  <a:lnTo>
                    <a:pt x="56" y="112"/>
                  </a:lnTo>
                  <a:cubicBezTo>
                    <a:pt x="26" y="112"/>
                    <a:pt x="0" y="87"/>
                    <a:pt x="0" y="56"/>
                  </a:cubicBezTo>
                  <a:cubicBezTo>
                    <a:pt x="0" y="26"/>
                    <a:pt x="26" y="0"/>
                    <a:pt x="56" y="0"/>
                  </a:cubicBezTo>
                  <a:lnTo>
                    <a:pt x="160" y="0"/>
                  </a:lnTo>
                  <a:cubicBezTo>
                    <a:pt x="169" y="0"/>
                    <a:pt x="176" y="8"/>
                    <a:pt x="176" y="16"/>
                  </a:cubicBezTo>
                  <a:cubicBezTo>
                    <a:pt x="176" y="25"/>
                    <a:pt x="169" y="32"/>
                    <a:pt x="160" y="32"/>
                  </a:cubicBezTo>
                  <a:lnTo>
                    <a:pt x="56" y="32"/>
                  </a:lnTo>
                  <a:cubicBezTo>
                    <a:pt x="43" y="32"/>
                    <a:pt x="32" y="43"/>
                    <a:pt x="32" y="56"/>
                  </a:cubicBezTo>
                  <a:cubicBezTo>
                    <a:pt x="32" y="70"/>
                    <a:pt x="43" y="80"/>
                    <a:pt x="56" y="80"/>
                  </a:cubicBezTo>
                  <a:lnTo>
                    <a:pt x="144" y="80"/>
                  </a:lnTo>
                  <a:cubicBezTo>
                    <a:pt x="153" y="80"/>
                    <a:pt x="160" y="88"/>
                    <a:pt x="160" y="96"/>
                  </a:cubicBezTo>
                  <a:cubicBezTo>
                    <a:pt x="160" y="105"/>
                    <a:pt x="153" y="112"/>
                    <a:pt x="144" y="112"/>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sz="1350"/>
            </a:p>
          </p:txBody>
        </p:sp>
        <p:sp>
          <p:nvSpPr>
            <p:cNvPr id="79" name="PA-任意多边形 448"/>
            <p:cNvSpPr/>
            <p:nvPr>
              <p:custDataLst>
                <p:tags r:id="rId21"/>
              </p:custDataLst>
            </p:nvPr>
          </p:nvSpPr>
          <p:spPr bwMode="auto">
            <a:xfrm>
              <a:off x="6875198" y="3313537"/>
              <a:ext cx="245232" cy="75457"/>
            </a:xfrm>
            <a:custGeom>
              <a:avLst/>
              <a:gdLst>
                <a:gd name="T0" fmla="*/ 384 w 400"/>
                <a:gd name="T1" fmla="*/ 112 h 112"/>
                <a:gd name="T2" fmla="*/ 56 w 400"/>
                <a:gd name="T3" fmla="*/ 112 h 112"/>
                <a:gd name="T4" fmla="*/ 0 w 400"/>
                <a:gd name="T5" fmla="*/ 56 h 112"/>
                <a:gd name="T6" fmla="*/ 56 w 400"/>
                <a:gd name="T7" fmla="*/ 0 h 112"/>
                <a:gd name="T8" fmla="*/ 128 w 400"/>
                <a:gd name="T9" fmla="*/ 0 h 112"/>
                <a:gd name="T10" fmla="*/ 144 w 400"/>
                <a:gd name="T11" fmla="*/ 16 h 112"/>
                <a:gd name="T12" fmla="*/ 128 w 400"/>
                <a:gd name="T13" fmla="*/ 32 h 112"/>
                <a:gd name="T14" fmla="*/ 56 w 400"/>
                <a:gd name="T15" fmla="*/ 32 h 112"/>
                <a:gd name="T16" fmla="*/ 32 w 400"/>
                <a:gd name="T17" fmla="*/ 56 h 112"/>
                <a:gd name="T18" fmla="*/ 56 w 400"/>
                <a:gd name="T19" fmla="*/ 80 h 112"/>
                <a:gd name="T20" fmla="*/ 384 w 400"/>
                <a:gd name="T21" fmla="*/ 80 h 112"/>
                <a:gd name="T22" fmla="*/ 400 w 400"/>
                <a:gd name="T23" fmla="*/ 96 h 112"/>
                <a:gd name="T24" fmla="*/ 384 w 400"/>
                <a:gd name="T2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0" h="112">
                  <a:moveTo>
                    <a:pt x="384" y="112"/>
                  </a:moveTo>
                  <a:lnTo>
                    <a:pt x="56" y="112"/>
                  </a:lnTo>
                  <a:cubicBezTo>
                    <a:pt x="26" y="112"/>
                    <a:pt x="0" y="87"/>
                    <a:pt x="0" y="56"/>
                  </a:cubicBezTo>
                  <a:cubicBezTo>
                    <a:pt x="0" y="26"/>
                    <a:pt x="26" y="0"/>
                    <a:pt x="56" y="0"/>
                  </a:cubicBezTo>
                  <a:lnTo>
                    <a:pt x="128" y="0"/>
                  </a:lnTo>
                  <a:cubicBezTo>
                    <a:pt x="137" y="0"/>
                    <a:pt x="144" y="8"/>
                    <a:pt x="144" y="16"/>
                  </a:cubicBezTo>
                  <a:cubicBezTo>
                    <a:pt x="144" y="25"/>
                    <a:pt x="137" y="32"/>
                    <a:pt x="128" y="32"/>
                  </a:cubicBezTo>
                  <a:lnTo>
                    <a:pt x="56" y="32"/>
                  </a:lnTo>
                  <a:cubicBezTo>
                    <a:pt x="43" y="32"/>
                    <a:pt x="32" y="43"/>
                    <a:pt x="32" y="56"/>
                  </a:cubicBezTo>
                  <a:cubicBezTo>
                    <a:pt x="32" y="70"/>
                    <a:pt x="43" y="80"/>
                    <a:pt x="56" y="80"/>
                  </a:cubicBezTo>
                  <a:lnTo>
                    <a:pt x="384" y="80"/>
                  </a:lnTo>
                  <a:cubicBezTo>
                    <a:pt x="393" y="80"/>
                    <a:pt x="400" y="88"/>
                    <a:pt x="400" y="96"/>
                  </a:cubicBezTo>
                  <a:cubicBezTo>
                    <a:pt x="400" y="105"/>
                    <a:pt x="393" y="112"/>
                    <a:pt x="384" y="112"/>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sz="1350"/>
            </a:p>
          </p:txBody>
        </p:sp>
        <p:sp>
          <p:nvSpPr>
            <p:cNvPr id="80" name="PA-任意多边形 449"/>
            <p:cNvSpPr/>
            <p:nvPr>
              <p:custDataLst>
                <p:tags r:id="rId22"/>
              </p:custDataLst>
            </p:nvPr>
          </p:nvSpPr>
          <p:spPr bwMode="auto">
            <a:xfrm>
              <a:off x="6865518" y="3260892"/>
              <a:ext cx="98416" cy="75457"/>
            </a:xfrm>
            <a:custGeom>
              <a:avLst/>
              <a:gdLst>
                <a:gd name="T0" fmla="*/ 128 w 160"/>
                <a:gd name="T1" fmla="*/ 112 h 112"/>
                <a:gd name="T2" fmla="*/ 56 w 160"/>
                <a:gd name="T3" fmla="*/ 112 h 112"/>
                <a:gd name="T4" fmla="*/ 0 w 160"/>
                <a:gd name="T5" fmla="*/ 56 h 112"/>
                <a:gd name="T6" fmla="*/ 56 w 160"/>
                <a:gd name="T7" fmla="*/ 0 h 112"/>
                <a:gd name="T8" fmla="*/ 144 w 160"/>
                <a:gd name="T9" fmla="*/ 0 h 112"/>
                <a:gd name="T10" fmla="*/ 160 w 160"/>
                <a:gd name="T11" fmla="*/ 16 h 112"/>
                <a:gd name="T12" fmla="*/ 144 w 160"/>
                <a:gd name="T13" fmla="*/ 32 h 112"/>
                <a:gd name="T14" fmla="*/ 56 w 160"/>
                <a:gd name="T15" fmla="*/ 32 h 112"/>
                <a:gd name="T16" fmla="*/ 32 w 160"/>
                <a:gd name="T17" fmla="*/ 56 h 112"/>
                <a:gd name="T18" fmla="*/ 56 w 160"/>
                <a:gd name="T19" fmla="*/ 80 h 112"/>
                <a:gd name="T20" fmla="*/ 128 w 160"/>
                <a:gd name="T21" fmla="*/ 80 h 112"/>
                <a:gd name="T22" fmla="*/ 144 w 160"/>
                <a:gd name="T23" fmla="*/ 96 h 112"/>
                <a:gd name="T24" fmla="*/ 128 w 160"/>
                <a:gd name="T2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112">
                  <a:moveTo>
                    <a:pt x="128" y="112"/>
                  </a:moveTo>
                  <a:lnTo>
                    <a:pt x="56" y="112"/>
                  </a:lnTo>
                  <a:cubicBezTo>
                    <a:pt x="26" y="112"/>
                    <a:pt x="0" y="87"/>
                    <a:pt x="0" y="56"/>
                  </a:cubicBezTo>
                  <a:cubicBezTo>
                    <a:pt x="0" y="26"/>
                    <a:pt x="26" y="0"/>
                    <a:pt x="56" y="0"/>
                  </a:cubicBezTo>
                  <a:lnTo>
                    <a:pt x="144" y="0"/>
                  </a:lnTo>
                  <a:cubicBezTo>
                    <a:pt x="153" y="0"/>
                    <a:pt x="160" y="8"/>
                    <a:pt x="160" y="16"/>
                  </a:cubicBezTo>
                  <a:cubicBezTo>
                    <a:pt x="160" y="25"/>
                    <a:pt x="153" y="32"/>
                    <a:pt x="144" y="32"/>
                  </a:cubicBezTo>
                  <a:lnTo>
                    <a:pt x="56" y="32"/>
                  </a:lnTo>
                  <a:cubicBezTo>
                    <a:pt x="43" y="32"/>
                    <a:pt x="32" y="43"/>
                    <a:pt x="32" y="56"/>
                  </a:cubicBezTo>
                  <a:cubicBezTo>
                    <a:pt x="32" y="70"/>
                    <a:pt x="43" y="80"/>
                    <a:pt x="56" y="80"/>
                  </a:cubicBezTo>
                  <a:lnTo>
                    <a:pt x="128" y="80"/>
                  </a:lnTo>
                  <a:cubicBezTo>
                    <a:pt x="137" y="80"/>
                    <a:pt x="144" y="88"/>
                    <a:pt x="144" y="96"/>
                  </a:cubicBezTo>
                  <a:cubicBezTo>
                    <a:pt x="144" y="105"/>
                    <a:pt x="137" y="112"/>
                    <a:pt x="128" y="112"/>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sz="1350"/>
            </a:p>
          </p:txBody>
        </p:sp>
        <p:sp>
          <p:nvSpPr>
            <p:cNvPr id="81" name="PA-任意多边形 450"/>
            <p:cNvSpPr/>
            <p:nvPr>
              <p:custDataLst>
                <p:tags r:id="rId23"/>
              </p:custDataLst>
            </p:nvPr>
          </p:nvSpPr>
          <p:spPr bwMode="auto">
            <a:xfrm>
              <a:off x="6855838" y="3046804"/>
              <a:ext cx="264593" cy="182501"/>
            </a:xfrm>
            <a:custGeom>
              <a:avLst/>
              <a:gdLst>
                <a:gd name="T0" fmla="*/ 160 w 432"/>
                <a:gd name="T1" fmla="*/ 273 h 273"/>
                <a:gd name="T2" fmla="*/ 56 w 432"/>
                <a:gd name="T3" fmla="*/ 273 h 273"/>
                <a:gd name="T4" fmla="*/ 0 w 432"/>
                <a:gd name="T5" fmla="*/ 217 h 273"/>
                <a:gd name="T6" fmla="*/ 56 w 432"/>
                <a:gd name="T7" fmla="*/ 161 h 273"/>
                <a:gd name="T8" fmla="*/ 180 w 432"/>
                <a:gd name="T9" fmla="*/ 161 h 273"/>
                <a:gd name="T10" fmla="*/ 134 w 432"/>
                <a:gd name="T11" fmla="*/ 78 h 273"/>
                <a:gd name="T12" fmla="*/ 129 w 432"/>
                <a:gd name="T13" fmla="*/ 38 h 273"/>
                <a:gd name="T14" fmla="*/ 157 w 432"/>
                <a:gd name="T15" fmla="*/ 6 h 273"/>
                <a:gd name="T16" fmla="*/ 181 w 432"/>
                <a:gd name="T17" fmla="*/ 0 h 273"/>
                <a:gd name="T18" fmla="*/ 224 w 432"/>
                <a:gd name="T19" fmla="*/ 21 h 273"/>
                <a:gd name="T20" fmla="*/ 329 w 432"/>
                <a:gd name="T21" fmla="*/ 161 h 273"/>
                <a:gd name="T22" fmla="*/ 416 w 432"/>
                <a:gd name="T23" fmla="*/ 161 h 273"/>
                <a:gd name="T24" fmla="*/ 432 w 432"/>
                <a:gd name="T25" fmla="*/ 177 h 273"/>
                <a:gd name="T26" fmla="*/ 416 w 432"/>
                <a:gd name="T27" fmla="*/ 193 h 273"/>
                <a:gd name="T28" fmla="*/ 320 w 432"/>
                <a:gd name="T29" fmla="*/ 193 h 273"/>
                <a:gd name="T30" fmla="*/ 308 w 432"/>
                <a:gd name="T31" fmla="*/ 187 h 273"/>
                <a:gd name="T32" fmla="*/ 198 w 432"/>
                <a:gd name="T33" fmla="*/ 40 h 273"/>
                <a:gd name="T34" fmla="*/ 181 w 432"/>
                <a:gd name="T35" fmla="*/ 32 h 273"/>
                <a:gd name="T36" fmla="*/ 171 w 432"/>
                <a:gd name="T37" fmla="*/ 35 h 273"/>
                <a:gd name="T38" fmla="*/ 160 w 432"/>
                <a:gd name="T39" fmla="*/ 47 h 273"/>
                <a:gd name="T40" fmla="*/ 162 w 432"/>
                <a:gd name="T41" fmla="*/ 63 h 273"/>
                <a:gd name="T42" fmla="*/ 221 w 432"/>
                <a:gd name="T43" fmla="*/ 170 h 273"/>
                <a:gd name="T44" fmla="*/ 221 w 432"/>
                <a:gd name="T45" fmla="*/ 186 h 273"/>
                <a:gd name="T46" fmla="*/ 207 w 432"/>
                <a:gd name="T47" fmla="*/ 193 h 273"/>
                <a:gd name="T48" fmla="*/ 56 w 432"/>
                <a:gd name="T49" fmla="*/ 193 h 273"/>
                <a:gd name="T50" fmla="*/ 32 w 432"/>
                <a:gd name="T51" fmla="*/ 217 h 273"/>
                <a:gd name="T52" fmla="*/ 56 w 432"/>
                <a:gd name="T53" fmla="*/ 241 h 273"/>
                <a:gd name="T54" fmla="*/ 160 w 432"/>
                <a:gd name="T55" fmla="*/ 241 h 273"/>
                <a:gd name="T56" fmla="*/ 176 w 432"/>
                <a:gd name="T57" fmla="*/ 257 h 273"/>
                <a:gd name="T58" fmla="*/ 160 w 432"/>
                <a:gd name="T59" fmla="*/ 273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2" h="273">
                  <a:moveTo>
                    <a:pt x="160" y="273"/>
                  </a:moveTo>
                  <a:lnTo>
                    <a:pt x="56" y="273"/>
                  </a:lnTo>
                  <a:cubicBezTo>
                    <a:pt x="26" y="273"/>
                    <a:pt x="0" y="248"/>
                    <a:pt x="0" y="217"/>
                  </a:cubicBezTo>
                  <a:cubicBezTo>
                    <a:pt x="0" y="187"/>
                    <a:pt x="26" y="161"/>
                    <a:pt x="56" y="161"/>
                  </a:cubicBezTo>
                  <a:lnTo>
                    <a:pt x="180" y="161"/>
                  </a:lnTo>
                  <a:lnTo>
                    <a:pt x="134" y="78"/>
                  </a:lnTo>
                  <a:cubicBezTo>
                    <a:pt x="127" y="65"/>
                    <a:pt x="125" y="51"/>
                    <a:pt x="129" y="38"/>
                  </a:cubicBezTo>
                  <a:cubicBezTo>
                    <a:pt x="133" y="24"/>
                    <a:pt x="143" y="13"/>
                    <a:pt x="157" y="6"/>
                  </a:cubicBezTo>
                  <a:cubicBezTo>
                    <a:pt x="165" y="2"/>
                    <a:pt x="173" y="0"/>
                    <a:pt x="181" y="0"/>
                  </a:cubicBezTo>
                  <a:cubicBezTo>
                    <a:pt x="199" y="0"/>
                    <a:pt x="215" y="7"/>
                    <a:pt x="224" y="21"/>
                  </a:cubicBezTo>
                  <a:lnTo>
                    <a:pt x="329" y="161"/>
                  </a:lnTo>
                  <a:lnTo>
                    <a:pt x="416" y="161"/>
                  </a:lnTo>
                  <a:cubicBezTo>
                    <a:pt x="425" y="161"/>
                    <a:pt x="432" y="169"/>
                    <a:pt x="432" y="177"/>
                  </a:cubicBezTo>
                  <a:cubicBezTo>
                    <a:pt x="432" y="186"/>
                    <a:pt x="425" y="193"/>
                    <a:pt x="416" y="193"/>
                  </a:cubicBezTo>
                  <a:lnTo>
                    <a:pt x="320" y="193"/>
                  </a:lnTo>
                  <a:cubicBezTo>
                    <a:pt x="315" y="193"/>
                    <a:pt x="311" y="191"/>
                    <a:pt x="308" y="187"/>
                  </a:cubicBezTo>
                  <a:lnTo>
                    <a:pt x="198" y="40"/>
                  </a:lnTo>
                  <a:cubicBezTo>
                    <a:pt x="194" y="33"/>
                    <a:pt x="186" y="32"/>
                    <a:pt x="181" y="32"/>
                  </a:cubicBezTo>
                  <a:cubicBezTo>
                    <a:pt x="178" y="32"/>
                    <a:pt x="175" y="33"/>
                    <a:pt x="171" y="35"/>
                  </a:cubicBezTo>
                  <a:cubicBezTo>
                    <a:pt x="165" y="38"/>
                    <a:pt x="161" y="42"/>
                    <a:pt x="160" y="47"/>
                  </a:cubicBezTo>
                  <a:cubicBezTo>
                    <a:pt x="158" y="52"/>
                    <a:pt x="159" y="58"/>
                    <a:pt x="162" y="63"/>
                  </a:cubicBezTo>
                  <a:lnTo>
                    <a:pt x="221" y="170"/>
                  </a:lnTo>
                  <a:cubicBezTo>
                    <a:pt x="224" y="175"/>
                    <a:pt x="224" y="181"/>
                    <a:pt x="221" y="186"/>
                  </a:cubicBezTo>
                  <a:cubicBezTo>
                    <a:pt x="218" y="190"/>
                    <a:pt x="213" y="193"/>
                    <a:pt x="207" y="193"/>
                  </a:cubicBezTo>
                  <a:lnTo>
                    <a:pt x="56" y="193"/>
                  </a:lnTo>
                  <a:cubicBezTo>
                    <a:pt x="43" y="193"/>
                    <a:pt x="32" y="204"/>
                    <a:pt x="32" y="217"/>
                  </a:cubicBezTo>
                  <a:cubicBezTo>
                    <a:pt x="32" y="231"/>
                    <a:pt x="43" y="241"/>
                    <a:pt x="56" y="241"/>
                  </a:cubicBezTo>
                  <a:lnTo>
                    <a:pt x="160" y="241"/>
                  </a:lnTo>
                  <a:cubicBezTo>
                    <a:pt x="169" y="241"/>
                    <a:pt x="176" y="249"/>
                    <a:pt x="176" y="257"/>
                  </a:cubicBezTo>
                  <a:cubicBezTo>
                    <a:pt x="176" y="266"/>
                    <a:pt x="169" y="273"/>
                    <a:pt x="160" y="273"/>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sz="1350"/>
            </a:p>
          </p:txBody>
        </p:sp>
        <p:sp>
          <p:nvSpPr>
            <p:cNvPr id="82" name="PA-任意多边形 451"/>
            <p:cNvSpPr/>
            <p:nvPr>
              <p:custDataLst>
                <p:tags r:id="rId24"/>
              </p:custDataLst>
            </p:nvPr>
          </p:nvSpPr>
          <p:spPr bwMode="auto">
            <a:xfrm>
              <a:off x="7180125" y="3122262"/>
              <a:ext cx="19360" cy="298319"/>
            </a:xfrm>
            <a:custGeom>
              <a:avLst/>
              <a:gdLst>
                <a:gd name="T0" fmla="*/ 16 w 32"/>
                <a:gd name="T1" fmla="*/ 448 h 448"/>
                <a:gd name="T2" fmla="*/ 0 w 32"/>
                <a:gd name="T3" fmla="*/ 432 h 448"/>
                <a:gd name="T4" fmla="*/ 0 w 32"/>
                <a:gd name="T5" fmla="*/ 16 h 448"/>
                <a:gd name="T6" fmla="*/ 16 w 32"/>
                <a:gd name="T7" fmla="*/ 0 h 448"/>
                <a:gd name="T8" fmla="*/ 32 w 32"/>
                <a:gd name="T9" fmla="*/ 16 h 448"/>
                <a:gd name="T10" fmla="*/ 32 w 32"/>
                <a:gd name="T11" fmla="*/ 432 h 448"/>
                <a:gd name="T12" fmla="*/ 16 w 32"/>
                <a:gd name="T13" fmla="*/ 448 h 448"/>
              </a:gdLst>
              <a:ahLst/>
              <a:cxnLst>
                <a:cxn ang="0">
                  <a:pos x="T0" y="T1"/>
                </a:cxn>
                <a:cxn ang="0">
                  <a:pos x="T2" y="T3"/>
                </a:cxn>
                <a:cxn ang="0">
                  <a:pos x="T4" y="T5"/>
                </a:cxn>
                <a:cxn ang="0">
                  <a:pos x="T6" y="T7"/>
                </a:cxn>
                <a:cxn ang="0">
                  <a:pos x="T8" y="T9"/>
                </a:cxn>
                <a:cxn ang="0">
                  <a:pos x="T10" y="T11"/>
                </a:cxn>
                <a:cxn ang="0">
                  <a:pos x="T12" y="T13"/>
                </a:cxn>
              </a:cxnLst>
              <a:rect l="0" t="0" r="r" b="b"/>
              <a:pathLst>
                <a:path w="32" h="448">
                  <a:moveTo>
                    <a:pt x="16" y="448"/>
                  </a:moveTo>
                  <a:cubicBezTo>
                    <a:pt x="8" y="448"/>
                    <a:pt x="0" y="441"/>
                    <a:pt x="0" y="432"/>
                  </a:cubicBezTo>
                  <a:lnTo>
                    <a:pt x="0" y="16"/>
                  </a:lnTo>
                  <a:cubicBezTo>
                    <a:pt x="0" y="8"/>
                    <a:pt x="8" y="0"/>
                    <a:pt x="16" y="0"/>
                  </a:cubicBezTo>
                  <a:cubicBezTo>
                    <a:pt x="25" y="0"/>
                    <a:pt x="32" y="8"/>
                    <a:pt x="32" y="16"/>
                  </a:cubicBezTo>
                  <a:lnTo>
                    <a:pt x="32" y="432"/>
                  </a:lnTo>
                  <a:cubicBezTo>
                    <a:pt x="32" y="441"/>
                    <a:pt x="25" y="448"/>
                    <a:pt x="16" y="448"/>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sz="1350"/>
            </a:p>
          </p:txBody>
        </p:sp>
        <p:sp>
          <p:nvSpPr>
            <p:cNvPr id="83" name="PA-任意多边形 452"/>
            <p:cNvSpPr/>
            <p:nvPr>
              <p:custDataLst>
                <p:tags r:id="rId25"/>
              </p:custDataLst>
            </p:nvPr>
          </p:nvSpPr>
          <p:spPr bwMode="auto">
            <a:xfrm>
              <a:off x="7139791" y="3355653"/>
              <a:ext cx="20974" cy="22813"/>
            </a:xfrm>
            <a:custGeom>
              <a:avLst/>
              <a:gdLst>
                <a:gd name="T0" fmla="*/ 16 w 32"/>
                <a:gd name="T1" fmla="*/ 33 h 33"/>
                <a:gd name="T2" fmla="*/ 5 w 32"/>
                <a:gd name="T3" fmla="*/ 29 h 33"/>
                <a:gd name="T4" fmla="*/ 0 w 32"/>
                <a:gd name="T5" fmla="*/ 17 h 33"/>
                <a:gd name="T6" fmla="*/ 5 w 32"/>
                <a:gd name="T7" fmla="*/ 6 h 33"/>
                <a:gd name="T8" fmla="*/ 28 w 32"/>
                <a:gd name="T9" fmla="*/ 6 h 33"/>
                <a:gd name="T10" fmla="*/ 32 w 32"/>
                <a:gd name="T11" fmla="*/ 17 h 33"/>
                <a:gd name="T12" fmla="*/ 28 w 32"/>
                <a:gd name="T13" fmla="*/ 29 h 33"/>
                <a:gd name="T14" fmla="*/ 16 w 32"/>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33">
                  <a:moveTo>
                    <a:pt x="16" y="33"/>
                  </a:moveTo>
                  <a:cubicBezTo>
                    <a:pt x="12" y="33"/>
                    <a:pt x="8" y="32"/>
                    <a:pt x="5" y="29"/>
                  </a:cubicBezTo>
                  <a:cubicBezTo>
                    <a:pt x="2" y="26"/>
                    <a:pt x="0" y="22"/>
                    <a:pt x="0" y="17"/>
                  </a:cubicBezTo>
                  <a:cubicBezTo>
                    <a:pt x="0" y="13"/>
                    <a:pt x="2" y="9"/>
                    <a:pt x="5" y="6"/>
                  </a:cubicBezTo>
                  <a:cubicBezTo>
                    <a:pt x="11" y="0"/>
                    <a:pt x="22" y="0"/>
                    <a:pt x="28" y="6"/>
                  </a:cubicBezTo>
                  <a:cubicBezTo>
                    <a:pt x="31" y="9"/>
                    <a:pt x="32" y="13"/>
                    <a:pt x="32" y="17"/>
                  </a:cubicBezTo>
                  <a:cubicBezTo>
                    <a:pt x="32" y="22"/>
                    <a:pt x="31" y="26"/>
                    <a:pt x="28" y="29"/>
                  </a:cubicBezTo>
                  <a:cubicBezTo>
                    <a:pt x="25" y="32"/>
                    <a:pt x="21" y="33"/>
                    <a:pt x="16" y="33"/>
                  </a:cubicBezTo>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sz="1350"/>
            </a:p>
          </p:txBody>
        </p:sp>
      </p:grpSp>
      <p:sp>
        <p:nvSpPr>
          <p:cNvPr id="84" name="Title 13"/>
          <p:cNvSpPr txBox="1"/>
          <p:nvPr>
            <p:custDataLst>
              <p:tags r:id="rId26"/>
            </p:custDataLst>
          </p:nvPr>
        </p:nvSpPr>
        <p:spPr bwMode="auto">
          <a:xfrm>
            <a:off x="648335" y="1630963"/>
            <a:ext cx="3265316" cy="529972"/>
          </a:xfrm>
          <a:prstGeom prst="rect">
            <a:avLst/>
          </a:prstGeom>
          <a:noFill/>
          <a:ln>
            <a:noFill/>
          </a:ln>
        </p:spPr>
        <p:txBody>
          <a:bodyPr wrap="square" lIns="90000" tIns="46800" rIns="90000" bIns="0" anchor="ctr">
            <a:normAutofit/>
          </a:bodyPr>
          <a:lstStyle>
            <a:lvl1pPr>
              <a:defRPr>
                <a:solidFill>
                  <a:srgbClr val="000000"/>
                </a:solidFill>
                <a:latin typeface="Calibri" panose="020F0502020204030204" pitchFamily="34" charset="0"/>
                <a:ea typeface="MS PGothic" panose="020B0600070205080204" charset="-128"/>
              </a:defRPr>
            </a:lvl1pPr>
            <a:lvl2pPr marL="742950" indent="-285750">
              <a:defRPr>
                <a:solidFill>
                  <a:srgbClr val="000000"/>
                </a:solidFill>
                <a:latin typeface="Calibri" panose="020F0502020204030204" pitchFamily="34" charset="0"/>
                <a:ea typeface="MS PGothic" panose="020B0600070205080204" charset="-128"/>
              </a:defRPr>
            </a:lvl2pPr>
            <a:lvl3pPr marL="1143000" indent="-228600">
              <a:defRPr>
                <a:solidFill>
                  <a:srgbClr val="000000"/>
                </a:solidFill>
                <a:latin typeface="Calibri" panose="020F0502020204030204" pitchFamily="34" charset="0"/>
                <a:ea typeface="MS PGothic" panose="020B0600070205080204" charset="-128"/>
              </a:defRPr>
            </a:lvl3pPr>
            <a:lvl4pPr marL="1600200" indent="-228600">
              <a:defRPr>
                <a:solidFill>
                  <a:srgbClr val="000000"/>
                </a:solidFill>
                <a:latin typeface="Calibri" panose="020F0502020204030204" pitchFamily="34" charset="0"/>
                <a:ea typeface="MS PGothic" panose="020B0600070205080204" charset="-128"/>
              </a:defRPr>
            </a:lvl4pPr>
            <a:lvl5pPr marL="2057400" indent="-228600">
              <a:defRPr>
                <a:solidFill>
                  <a:srgbClr val="000000"/>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9pPr>
          </a:lstStyle>
          <a:p>
            <a:pPr algn="l">
              <a:lnSpc>
                <a:spcPct val="120000"/>
              </a:lnSpc>
            </a:pPr>
            <a:r>
              <a:rPr lang="zh-CN" altLang="en-US" sz="2000" b="1" spc="300">
                <a:solidFill>
                  <a:srgbClr val="1F74AD"/>
                </a:solidFill>
                <a:latin typeface="微软雅黑" panose="020B0503020204020204" pitchFamily="34" charset="-122"/>
                <a:ea typeface="微软雅黑" panose="020B0503020204020204" pitchFamily="34" charset="-122"/>
                <a:cs typeface="Lato Regular"/>
              </a:rPr>
              <a:t>（一）市场风险对策</a:t>
            </a:r>
            <a:endParaRPr lang="zh-CN" altLang="en-US" sz="2000" b="1" spc="300">
              <a:solidFill>
                <a:srgbClr val="1F74AD"/>
              </a:solidFill>
              <a:latin typeface="微软雅黑" panose="020B0503020204020204" pitchFamily="34" charset="-122"/>
              <a:ea typeface="微软雅黑" panose="020B0503020204020204" pitchFamily="34" charset="-122"/>
              <a:cs typeface="Lato Regular"/>
            </a:endParaRPr>
          </a:p>
        </p:txBody>
      </p:sp>
      <p:sp>
        <p:nvSpPr>
          <p:cNvPr id="85" name="Content Placeholder 2"/>
          <p:cNvSpPr txBox="1"/>
          <p:nvPr>
            <p:custDataLst>
              <p:tags r:id="rId27"/>
            </p:custDataLst>
          </p:nvPr>
        </p:nvSpPr>
        <p:spPr bwMode="auto">
          <a:xfrm>
            <a:off x="534035" y="2160905"/>
            <a:ext cx="3535045" cy="1366520"/>
          </a:xfrm>
          <a:prstGeom prst="rect">
            <a:avLst/>
          </a:prstGeom>
          <a:noFill/>
          <a:ln>
            <a:noFill/>
          </a:ln>
        </p:spPr>
        <p:txBody>
          <a:bodyPr lIns="90000" tIns="0" rIns="90000" bIns="46800"/>
          <a:lstStyle>
            <a:lvl1pPr>
              <a:defRPr>
                <a:solidFill>
                  <a:srgbClr val="000000"/>
                </a:solidFill>
                <a:latin typeface="Calibri" panose="020F0502020204030204" pitchFamily="34" charset="0"/>
                <a:ea typeface="MS PGothic" panose="020B0600070205080204" charset="-128"/>
              </a:defRPr>
            </a:lvl1pPr>
            <a:lvl2pPr marL="742950" indent="-285750">
              <a:defRPr>
                <a:solidFill>
                  <a:srgbClr val="000000"/>
                </a:solidFill>
                <a:latin typeface="Calibri" panose="020F0502020204030204" pitchFamily="34" charset="0"/>
                <a:ea typeface="MS PGothic" panose="020B0600070205080204" charset="-128"/>
              </a:defRPr>
            </a:lvl2pPr>
            <a:lvl3pPr marL="1143000" indent="-228600">
              <a:defRPr>
                <a:solidFill>
                  <a:srgbClr val="000000"/>
                </a:solidFill>
                <a:latin typeface="Calibri" panose="020F0502020204030204" pitchFamily="34" charset="0"/>
                <a:ea typeface="MS PGothic" panose="020B0600070205080204" charset="-128"/>
              </a:defRPr>
            </a:lvl3pPr>
            <a:lvl4pPr marL="1600200" indent="-228600">
              <a:defRPr>
                <a:solidFill>
                  <a:srgbClr val="000000"/>
                </a:solidFill>
                <a:latin typeface="Calibri" panose="020F0502020204030204" pitchFamily="34" charset="0"/>
                <a:ea typeface="MS PGothic" panose="020B0600070205080204" charset="-128"/>
              </a:defRPr>
            </a:lvl4pPr>
            <a:lvl5pPr marL="2057400" indent="-228600">
              <a:defRPr>
                <a:solidFill>
                  <a:srgbClr val="000000"/>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9pPr>
          </a:lstStyle>
          <a:p>
            <a:pPr algn="l">
              <a:lnSpc>
                <a:spcPct val="120000"/>
              </a:lnSpc>
            </a:pPr>
            <a:r>
              <a:rPr lang="zh-CN" altLang="en-US" sz="1600" spc="150">
                <a:latin typeface="微软雅黑" panose="020B0503020204020204" pitchFamily="34" charset="-122"/>
                <a:ea typeface="微软雅黑" panose="020B0503020204020204" pitchFamily="34" charset="-122"/>
              </a:rPr>
              <a:t>企业收益来源于市场需求，初创期企业更需要密切关注行业动态，对行业前景与市场状况进行深入细致的调查，做出准确结论。</a:t>
            </a:r>
            <a:endParaRPr lang="zh-CN" altLang="en-US" sz="1600" spc="150">
              <a:latin typeface="微软雅黑" panose="020B0503020204020204" pitchFamily="34" charset="-122"/>
              <a:ea typeface="微软雅黑" panose="020B0503020204020204" pitchFamily="34" charset="-122"/>
            </a:endParaRPr>
          </a:p>
        </p:txBody>
      </p:sp>
      <p:sp>
        <p:nvSpPr>
          <p:cNvPr id="86" name="Title 13"/>
          <p:cNvSpPr txBox="1"/>
          <p:nvPr>
            <p:custDataLst>
              <p:tags r:id="rId28"/>
            </p:custDataLst>
          </p:nvPr>
        </p:nvSpPr>
        <p:spPr bwMode="auto">
          <a:xfrm>
            <a:off x="662305" y="3505194"/>
            <a:ext cx="3265316" cy="529972"/>
          </a:xfrm>
          <a:prstGeom prst="rect">
            <a:avLst/>
          </a:prstGeom>
          <a:noFill/>
          <a:ln>
            <a:noFill/>
          </a:ln>
        </p:spPr>
        <p:txBody>
          <a:bodyPr wrap="square" lIns="90000" tIns="46800" rIns="90000" bIns="0" anchor="ctr">
            <a:normAutofit/>
          </a:bodyPr>
          <a:lstStyle>
            <a:lvl1pPr>
              <a:defRPr>
                <a:solidFill>
                  <a:srgbClr val="000000"/>
                </a:solidFill>
                <a:latin typeface="Calibri" panose="020F0502020204030204" pitchFamily="34" charset="0"/>
                <a:ea typeface="MS PGothic" panose="020B0600070205080204" charset="-128"/>
              </a:defRPr>
            </a:lvl1pPr>
            <a:lvl2pPr marL="742950" indent="-285750">
              <a:defRPr>
                <a:solidFill>
                  <a:srgbClr val="000000"/>
                </a:solidFill>
                <a:latin typeface="Calibri" panose="020F0502020204030204" pitchFamily="34" charset="0"/>
                <a:ea typeface="MS PGothic" panose="020B0600070205080204" charset="-128"/>
              </a:defRPr>
            </a:lvl2pPr>
            <a:lvl3pPr marL="1143000" indent="-228600">
              <a:defRPr>
                <a:solidFill>
                  <a:srgbClr val="000000"/>
                </a:solidFill>
                <a:latin typeface="Calibri" panose="020F0502020204030204" pitchFamily="34" charset="0"/>
                <a:ea typeface="MS PGothic" panose="020B0600070205080204" charset="-128"/>
              </a:defRPr>
            </a:lvl3pPr>
            <a:lvl4pPr marL="1600200" indent="-228600">
              <a:defRPr>
                <a:solidFill>
                  <a:srgbClr val="000000"/>
                </a:solidFill>
                <a:latin typeface="Calibri" panose="020F0502020204030204" pitchFamily="34" charset="0"/>
                <a:ea typeface="MS PGothic" panose="020B0600070205080204" charset="-128"/>
              </a:defRPr>
            </a:lvl4pPr>
            <a:lvl5pPr marL="2057400" indent="-228600">
              <a:defRPr>
                <a:solidFill>
                  <a:srgbClr val="000000"/>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9pPr>
          </a:lstStyle>
          <a:p>
            <a:pPr algn="l">
              <a:lnSpc>
                <a:spcPct val="120000"/>
              </a:lnSpc>
            </a:pPr>
            <a:r>
              <a:rPr lang="zh-CN" altLang="en-US" sz="2000" b="1" spc="300">
                <a:solidFill>
                  <a:srgbClr val="1AA3AA"/>
                </a:solidFill>
                <a:latin typeface="微软雅黑" panose="020B0503020204020204" pitchFamily="34" charset="-122"/>
                <a:ea typeface="微软雅黑" panose="020B0503020204020204" pitchFamily="34" charset="-122"/>
                <a:cs typeface="Lato Regular"/>
              </a:rPr>
              <a:t>（三）财务风险对策</a:t>
            </a:r>
            <a:endParaRPr lang="zh-CN" altLang="en-US" sz="2000" b="1" spc="300">
              <a:solidFill>
                <a:srgbClr val="1AA3AA"/>
              </a:solidFill>
              <a:latin typeface="微软雅黑" panose="020B0503020204020204" pitchFamily="34" charset="-122"/>
              <a:ea typeface="微软雅黑" panose="020B0503020204020204" pitchFamily="34" charset="-122"/>
              <a:cs typeface="Lato Regular"/>
            </a:endParaRPr>
          </a:p>
        </p:txBody>
      </p:sp>
      <p:sp>
        <p:nvSpPr>
          <p:cNvPr id="87" name="Content Placeholder 2"/>
          <p:cNvSpPr txBox="1"/>
          <p:nvPr>
            <p:custDataLst>
              <p:tags r:id="rId29"/>
            </p:custDataLst>
          </p:nvPr>
        </p:nvSpPr>
        <p:spPr bwMode="auto">
          <a:xfrm>
            <a:off x="534035" y="4153535"/>
            <a:ext cx="3521710" cy="1281430"/>
          </a:xfrm>
          <a:prstGeom prst="rect">
            <a:avLst/>
          </a:prstGeom>
          <a:noFill/>
          <a:ln>
            <a:noFill/>
          </a:ln>
        </p:spPr>
        <p:txBody>
          <a:bodyPr lIns="90000" tIns="0" rIns="90000" bIns="46800"/>
          <a:lstStyle>
            <a:lvl1pPr>
              <a:defRPr>
                <a:solidFill>
                  <a:srgbClr val="000000"/>
                </a:solidFill>
                <a:latin typeface="Calibri" panose="020F0502020204030204" pitchFamily="34" charset="0"/>
                <a:ea typeface="MS PGothic" panose="020B0600070205080204" charset="-128"/>
              </a:defRPr>
            </a:lvl1pPr>
            <a:lvl2pPr marL="742950" indent="-285750">
              <a:defRPr>
                <a:solidFill>
                  <a:srgbClr val="000000"/>
                </a:solidFill>
                <a:latin typeface="Calibri" panose="020F0502020204030204" pitchFamily="34" charset="0"/>
                <a:ea typeface="MS PGothic" panose="020B0600070205080204" charset="-128"/>
              </a:defRPr>
            </a:lvl2pPr>
            <a:lvl3pPr marL="1143000" indent="-228600">
              <a:defRPr>
                <a:solidFill>
                  <a:srgbClr val="000000"/>
                </a:solidFill>
                <a:latin typeface="Calibri" panose="020F0502020204030204" pitchFamily="34" charset="0"/>
                <a:ea typeface="MS PGothic" panose="020B0600070205080204" charset="-128"/>
              </a:defRPr>
            </a:lvl3pPr>
            <a:lvl4pPr marL="1600200" indent="-228600">
              <a:defRPr>
                <a:solidFill>
                  <a:srgbClr val="000000"/>
                </a:solidFill>
                <a:latin typeface="Calibri" panose="020F0502020204030204" pitchFamily="34" charset="0"/>
                <a:ea typeface="MS PGothic" panose="020B0600070205080204" charset="-128"/>
              </a:defRPr>
            </a:lvl4pPr>
            <a:lvl5pPr marL="2057400" indent="-228600">
              <a:defRPr>
                <a:solidFill>
                  <a:srgbClr val="000000"/>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9pPr>
          </a:lstStyle>
          <a:p>
            <a:pPr algn="l">
              <a:lnSpc>
                <a:spcPct val="120000"/>
              </a:lnSpc>
            </a:pPr>
            <a:r>
              <a:rPr lang="zh-CN" altLang="en-US" sz="1600" spc="150">
                <a:latin typeface="微软雅黑" panose="020B0503020204020204" pitchFamily="34" charset="-122"/>
                <a:ea typeface="微软雅黑" panose="020B0503020204020204" pitchFamily="34" charset="-122"/>
              </a:rPr>
              <a:t>企业需要在资金管理上注意开源节流，建立健全财务管理制度，保障财务、会计信息的完整性、准确性、客观性与有效性。</a:t>
            </a:r>
            <a:endParaRPr lang="zh-CN" altLang="en-US" sz="1600" spc="150">
              <a:latin typeface="微软雅黑" panose="020B0503020204020204" pitchFamily="34" charset="-122"/>
              <a:ea typeface="微软雅黑" panose="020B0503020204020204" pitchFamily="34" charset="-122"/>
            </a:endParaRPr>
          </a:p>
        </p:txBody>
      </p:sp>
      <p:sp>
        <p:nvSpPr>
          <p:cNvPr id="52" name="Title 13"/>
          <p:cNvSpPr txBox="1"/>
          <p:nvPr>
            <p:custDataLst>
              <p:tags r:id="rId30"/>
            </p:custDataLst>
          </p:nvPr>
        </p:nvSpPr>
        <p:spPr bwMode="auto">
          <a:xfrm>
            <a:off x="8064990" y="1915433"/>
            <a:ext cx="3226638" cy="529972"/>
          </a:xfrm>
          <a:prstGeom prst="rect">
            <a:avLst/>
          </a:prstGeom>
          <a:noFill/>
          <a:ln>
            <a:noFill/>
          </a:ln>
        </p:spPr>
        <p:txBody>
          <a:bodyPr wrap="square" lIns="90000" tIns="46800" rIns="90000" bIns="0" anchor="ctr">
            <a:normAutofit/>
          </a:bodyPr>
          <a:lstStyle>
            <a:lvl1pPr>
              <a:defRPr>
                <a:solidFill>
                  <a:srgbClr val="000000"/>
                </a:solidFill>
                <a:latin typeface="Calibri" panose="020F0502020204030204" pitchFamily="34" charset="0"/>
                <a:ea typeface="MS PGothic" panose="020B0600070205080204" charset="-128"/>
              </a:defRPr>
            </a:lvl1pPr>
            <a:lvl2pPr marL="742950" indent="-285750">
              <a:defRPr>
                <a:solidFill>
                  <a:srgbClr val="000000"/>
                </a:solidFill>
                <a:latin typeface="Calibri" panose="020F0502020204030204" pitchFamily="34" charset="0"/>
                <a:ea typeface="MS PGothic" panose="020B0600070205080204" charset="-128"/>
              </a:defRPr>
            </a:lvl2pPr>
            <a:lvl3pPr marL="1143000" indent="-228600">
              <a:defRPr>
                <a:solidFill>
                  <a:srgbClr val="000000"/>
                </a:solidFill>
                <a:latin typeface="Calibri" panose="020F0502020204030204" pitchFamily="34" charset="0"/>
                <a:ea typeface="MS PGothic" panose="020B0600070205080204" charset="-128"/>
              </a:defRPr>
            </a:lvl3pPr>
            <a:lvl4pPr marL="1600200" indent="-228600">
              <a:defRPr>
                <a:solidFill>
                  <a:srgbClr val="000000"/>
                </a:solidFill>
                <a:latin typeface="Calibri" panose="020F0502020204030204" pitchFamily="34" charset="0"/>
                <a:ea typeface="MS PGothic" panose="020B0600070205080204" charset="-128"/>
              </a:defRPr>
            </a:lvl4pPr>
            <a:lvl5pPr marL="2057400" indent="-228600">
              <a:defRPr>
                <a:solidFill>
                  <a:srgbClr val="000000"/>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9pPr>
          </a:lstStyle>
          <a:p>
            <a:pPr>
              <a:lnSpc>
                <a:spcPct val="120000"/>
              </a:lnSpc>
            </a:pPr>
            <a:r>
              <a:rPr lang="zh-CN" altLang="en-US" sz="2000" b="1" spc="300">
                <a:solidFill>
                  <a:srgbClr val="9BBB59"/>
                </a:solidFill>
                <a:latin typeface="微软雅黑" panose="020B0503020204020204" pitchFamily="34" charset="-122"/>
                <a:ea typeface="微软雅黑" panose="020B0503020204020204" pitchFamily="34" charset="-122"/>
                <a:cs typeface="Lato Regular"/>
              </a:rPr>
              <a:t>（二）团队风险对策</a:t>
            </a:r>
            <a:endParaRPr lang="zh-CN" altLang="en-US" sz="2000" b="1" spc="300">
              <a:solidFill>
                <a:srgbClr val="9BBB59"/>
              </a:solidFill>
              <a:latin typeface="微软雅黑" panose="020B0503020204020204" pitchFamily="34" charset="-122"/>
              <a:ea typeface="微软雅黑" panose="020B0503020204020204" pitchFamily="34" charset="-122"/>
              <a:cs typeface="Lato Regular"/>
            </a:endParaRPr>
          </a:p>
        </p:txBody>
      </p:sp>
      <p:sp>
        <p:nvSpPr>
          <p:cNvPr id="53" name="Content Placeholder 2"/>
          <p:cNvSpPr txBox="1"/>
          <p:nvPr>
            <p:custDataLst>
              <p:tags r:id="rId31"/>
            </p:custDataLst>
          </p:nvPr>
        </p:nvSpPr>
        <p:spPr bwMode="auto">
          <a:xfrm>
            <a:off x="8064990" y="2483505"/>
            <a:ext cx="3226638" cy="899836"/>
          </a:xfrm>
          <a:prstGeom prst="rect">
            <a:avLst/>
          </a:prstGeom>
          <a:noFill/>
          <a:ln>
            <a:noFill/>
          </a:ln>
        </p:spPr>
        <p:txBody>
          <a:bodyPr lIns="90000" tIns="0" rIns="90000" bIns="46800">
            <a:noAutofit/>
          </a:bodyPr>
          <a:lstStyle>
            <a:lvl1pPr>
              <a:defRPr>
                <a:solidFill>
                  <a:srgbClr val="000000"/>
                </a:solidFill>
                <a:latin typeface="Calibri" panose="020F0502020204030204" pitchFamily="34" charset="0"/>
                <a:ea typeface="MS PGothic" panose="020B0600070205080204" charset="-128"/>
              </a:defRPr>
            </a:lvl1pPr>
            <a:lvl2pPr marL="742950" indent="-285750">
              <a:defRPr>
                <a:solidFill>
                  <a:srgbClr val="000000"/>
                </a:solidFill>
                <a:latin typeface="Calibri" panose="020F0502020204030204" pitchFamily="34" charset="0"/>
                <a:ea typeface="MS PGothic" panose="020B0600070205080204" charset="-128"/>
              </a:defRPr>
            </a:lvl2pPr>
            <a:lvl3pPr marL="1143000" indent="-228600">
              <a:defRPr>
                <a:solidFill>
                  <a:srgbClr val="000000"/>
                </a:solidFill>
                <a:latin typeface="Calibri" panose="020F0502020204030204" pitchFamily="34" charset="0"/>
                <a:ea typeface="MS PGothic" panose="020B0600070205080204" charset="-128"/>
              </a:defRPr>
            </a:lvl3pPr>
            <a:lvl4pPr marL="1600200" indent="-228600">
              <a:defRPr>
                <a:solidFill>
                  <a:srgbClr val="000000"/>
                </a:solidFill>
                <a:latin typeface="Calibri" panose="020F0502020204030204" pitchFamily="34" charset="0"/>
                <a:ea typeface="MS PGothic" panose="020B0600070205080204" charset="-128"/>
              </a:defRPr>
            </a:lvl4pPr>
            <a:lvl5pPr marL="2057400" indent="-228600">
              <a:defRPr>
                <a:solidFill>
                  <a:srgbClr val="000000"/>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9pPr>
          </a:lstStyle>
          <a:p>
            <a:pPr>
              <a:lnSpc>
                <a:spcPct val="120000"/>
              </a:lnSpc>
            </a:pPr>
            <a:r>
              <a:rPr lang="zh-CN" altLang="en-US" sz="1600" spc="150">
                <a:latin typeface="微软雅黑" panose="020B0503020204020204" pitchFamily="34" charset="-122"/>
                <a:ea typeface="微软雅黑" panose="020B0503020204020204" pitchFamily="34" charset="-122"/>
              </a:rPr>
              <a:t>处理新创企业面临的团队破裂风险需要在管理制度和管理艺术方面下功夫。</a:t>
            </a:r>
            <a:endParaRPr lang="zh-CN" altLang="en-US" sz="1600" spc="150">
              <a:latin typeface="微软雅黑" panose="020B0503020204020204" pitchFamily="34" charset="-122"/>
              <a:ea typeface="微软雅黑" panose="020B0503020204020204" pitchFamily="34" charset="-122"/>
            </a:endParaRPr>
          </a:p>
        </p:txBody>
      </p:sp>
      <p:sp>
        <p:nvSpPr>
          <p:cNvPr id="55" name="Title 13"/>
          <p:cNvSpPr txBox="1"/>
          <p:nvPr>
            <p:custDataLst>
              <p:tags r:id="rId32"/>
            </p:custDataLst>
          </p:nvPr>
        </p:nvSpPr>
        <p:spPr bwMode="auto">
          <a:xfrm>
            <a:off x="8064990" y="3505194"/>
            <a:ext cx="3226638" cy="529972"/>
          </a:xfrm>
          <a:prstGeom prst="rect">
            <a:avLst/>
          </a:prstGeom>
          <a:noFill/>
          <a:ln>
            <a:noFill/>
          </a:ln>
        </p:spPr>
        <p:txBody>
          <a:bodyPr wrap="square" lIns="90000" tIns="46800" rIns="90000" bIns="0" anchor="ctr">
            <a:normAutofit/>
          </a:bodyPr>
          <a:lstStyle>
            <a:lvl1pPr>
              <a:defRPr>
                <a:solidFill>
                  <a:srgbClr val="000000"/>
                </a:solidFill>
                <a:latin typeface="Calibri" panose="020F0502020204030204" pitchFamily="34" charset="0"/>
                <a:ea typeface="MS PGothic" panose="020B0600070205080204" charset="-128"/>
              </a:defRPr>
            </a:lvl1pPr>
            <a:lvl2pPr marL="742950" indent="-285750">
              <a:defRPr>
                <a:solidFill>
                  <a:srgbClr val="000000"/>
                </a:solidFill>
                <a:latin typeface="Calibri" panose="020F0502020204030204" pitchFamily="34" charset="0"/>
                <a:ea typeface="MS PGothic" panose="020B0600070205080204" charset="-128"/>
              </a:defRPr>
            </a:lvl2pPr>
            <a:lvl3pPr marL="1143000" indent="-228600">
              <a:defRPr>
                <a:solidFill>
                  <a:srgbClr val="000000"/>
                </a:solidFill>
                <a:latin typeface="Calibri" panose="020F0502020204030204" pitchFamily="34" charset="0"/>
                <a:ea typeface="MS PGothic" panose="020B0600070205080204" charset="-128"/>
              </a:defRPr>
            </a:lvl3pPr>
            <a:lvl4pPr marL="1600200" indent="-228600">
              <a:defRPr>
                <a:solidFill>
                  <a:srgbClr val="000000"/>
                </a:solidFill>
                <a:latin typeface="Calibri" panose="020F0502020204030204" pitchFamily="34" charset="0"/>
                <a:ea typeface="MS PGothic" panose="020B0600070205080204" charset="-128"/>
              </a:defRPr>
            </a:lvl4pPr>
            <a:lvl5pPr marL="2057400" indent="-228600">
              <a:defRPr>
                <a:solidFill>
                  <a:srgbClr val="000000"/>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9pPr>
          </a:lstStyle>
          <a:p>
            <a:pPr>
              <a:lnSpc>
                <a:spcPct val="120000"/>
              </a:lnSpc>
            </a:pPr>
            <a:r>
              <a:rPr lang="zh-CN" altLang="en-US" sz="2000" b="1" spc="300">
                <a:solidFill>
                  <a:srgbClr val="69A35B"/>
                </a:solidFill>
                <a:latin typeface="微软雅黑" panose="020B0503020204020204" pitchFamily="34" charset="-122"/>
                <a:ea typeface="微软雅黑" panose="020B0503020204020204" pitchFamily="34" charset="-122"/>
                <a:cs typeface="Lato Regular"/>
              </a:rPr>
              <a:t>（四）法律风险对策</a:t>
            </a:r>
            <a:endParaRPr lang="zh-CN" altLang="en-US" sz="2000" b="1" spc="300">
              <a:solidFill>
                <a:srgbClr val="69A35B"/>
              </a:solidFill>
              <a:latin typeface="微软雅黑" panose="020B0503020204020204" pitchFamily="34" charset="-122"/>
              <a:ea typeface="微软雅黑" panose="020B0503020204020204" pitchFamily="34" charset="-122"/>
              <a:cs typeface="Lato Regular"/>
            </a:endParaRPr>
          </a:p>
        </p:txBody>
      </p:sp>
      <p:sp>
        <p:nvSpPr>
          <p:cNvPr id="57" name="Content Placeholder 2"/>
          <p:cNvSpPr txBox="1"/>
          <p:nvPr>
            <p:custDataLst>
              <p:tags r:id="rId33"/>
            </p:custDataLst>
          </p:nvPr>
        </p:nvSpPr>
        <p:spPr bwMode="auto">
          <a:xfrm>
            <a:off x="8065135" y="4073525"/>
            <a:ext cx="3226435" cy="1295400"/>
          </a:xfrm>
          <a:prstGeom prst="rect">
            <a:avLst/>
          </a:prstGeom>
          <a:noFill/>
          <a:ln>
            <a:noFill/>
          </a:ln>
        </p:spPr>
        <p:txBody>
          <a:bodyPr lIns="90000" tIns="0" rIns="90000" bIns="46800"/>
          <a:lstStyle>
            <a:lvl1pPr>
              <a:defRPr>
                <a:solidFill>
                  <a:srgbClr val="000000"/>
                </a:solidFill>
                <a:latin typeface="Calibri" panose="020F0502020204030204" pitchFamily="34" charset="0"/>
                <a:ea typeface="MS PGothic" panose="020B0600070205080204" charset="-128"/>
              </a:defRPr>
            </a:lvl1pPr>
            <a:lvl2pPr marL="742950" indent="-285750">
              <a:defRPr>
                <a:solidFill>
                  <a:srgbClr val="000000"/>
                </a:solidFill>
                <a:latin typeface="Calibri" panose="020F0502020204030204" pitchFamily="34" charset="0"/>
                <a:ea typeface="MS PGothic" panose="020B0600070205080204" charset="-128"/>
              </a:defRPr>
            </a:lvl2pPr>
            <a:lvl3pPr marL="1143000" indent="-228600">
              <a:defRPr>
                <a:solidFill>
                  <a:srgbClr val="000000"/>
                </a:solidFill>
                <a:latin typeface="Calibri" panose="020F0502020204030204" pitchFamily="34" charset="0"/>
                <a:ea typeface="MS PGothic" panose="020B0600070205080204" charset="-128"/>
              </a:defRPr>
            </a:lvl3pPr>
            <a:lvl4pPr marL="1600200" indent="-228600">
              <a:defRPr>
                <a:solidFill>
                  <a:srgbClr val="000000"/>
                </a:solidFill>
                <a:latin typeface="Calibri" panose="020F0502020204030204" pitchFamily="34" charset="0"/>
                <a:ea typeface="MS PGothic" panose="020B0600070205080204" charset="-128"/>
              </a:defRPr>
            </a:lvl4pPr>
            <a:lvl5pPr marL="2057400" indent="-228600">
              <a:defRPr>
                <a:solidFill>
                  <a:srgbClr val="000000"/>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9pPr>
          </a:lstStyle>
          <a:p>
            <a:pPr>
              <a:lnSpc>
                <a:spcPct val="120000"/>
              </a:lnSpc>
            </a:pPr>
            <a:r>
              <a:rPr lang="zh-CN" altLang="en-US" sz="1600" spc="150">
                <a:latin typeface="微软雅黑" panose="020B0503020204020204" pitchFamily="34" charset="-122"/>
                <a:ea typeface="微软雅黑" panose="020B0503020204020204" pitchFamily="34" charset="-122"/>
              </a:rPr>
              <a:t>新创企业必须具备将企业经营法制化的观念，培养法律风险意识，养成重大决策咨询律师、合法经营的习惯。</a:t>
            </a:r>
            <a:endParaRPr lang="zh-CN" altLang="en-US" sz="1600" spc="15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071107" y="3381984"/>
            <a:ext cx="2621280" cy="82994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2"/>
                </a:solidFill>
                <a:latin typeface="微软雅黑" panose="020B0503020204020204" pitchFamily="34" charset="-122"/>
                <a:ea typeface="微软雅黑" panose="020B0503020204020204" pitchFamily="34" charset="-122"/>
                <a:cs typeface="Calibri" panose="020F0502020204030204"/>
              </a:rPr>
              <a:t>探究实践</a:t>
            </a:r>
            <a:endParaRPr kumimoji="0" lang="zh-CN" altLang="en-US" sz="4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29"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3" name="文本框 2"/>
          <p:cNvSpPr txBox="1"/>
          <p:nvPr/>
        </p:nvSpPr>
        <p:spPr>
          <a:xfrm>
            <a:off x="651510" y="474980"/>
            <a:ext cx="10145395" cy="5492750"/>
          </a:xfrm>
          <a:prstGeom prst="rect">
            <a:avLst/>
          </a:prstGeom>
          <a:noFill/>
        </p:spPr>
        <p:txBody>
          <a:bodyPr wrap="square" rtlCol="0">
            <a:spAutoFit/>
          </a:bodyPr>
          <a:p>
            <a:pPr fontAlgn="auto">
              <a:lnSpc>
                <a:spcPct val="150000"/>
              </a:lnSpc>
            </a:pPr>
            <a:r>
              <a:rPr lang="zh-CN" altLang="en-US"/>
              <a:t>材料一</a:t>
            </a:r>
            <a:endParaRPr lang="zh-CN" altLang="en-US"/>
          </a:p>
          <a:p>
            <a:pPr fontAlgn="auto">
              <a:lnSpc>
                <a:spcPct val="150000"/>
              </a:lnSpc>
            </a:pPr>
            <a:r>
              <a:rPr lang="zh-CN" altLang="en-US"/>
              <a:t>根据《中华人民共和国公司登记管理条例》：</a:t>
            </a:r>
            <a:endParaRPr lang="zh-CN" altLang="en-US"/>
          </a:p>
          <a:p>
            <a:pPr fontAlgn="auto">
              <a:lnSpc>
                <a:spcPct val="150000"/>
              </a:lnSpc>
            </a:pPr>
            <a:r>
              <a:rPr lang="zh-CN" altLang="en-US"/>
              <a:t>第十七条</a:t>
            </a:r>
            <a:endParaRPr lang="zh-CN" altLang="en-US"/>
          </a:p>
          <a:p>
            <a:pPr fontAlgn="auto">
              <a:lnSpc>
                <a:spcPct val="150000"/>
              </a:lnSpc>
            </a:pPr>
            <a:r>
              <a:rPr lang="zh-CN" altLang="en-US"/>
              <a:t>设立公司应当申请名称预先核准。法律、行政法规或者国务院决定规定设立公司必须报经批准，或者公司经营范围中属于法律、行政法规或者国务院决定规定在登记前须经批准的项目的，应当在报送批准前办理公司名称预先核准，并以公司登记机关核准的公司名称报送批准。</a:t>
            </a:r>
            <a:endParaRPr lang="zh-CN" altLang="en-US"/>
          </a:p>
          <a:p>
            <a:pPr fontAlgn="auto">
              <a:lnSpc>
                <a:spcPct val="150000"/>
              </a:lnSpc>
            </a:pPr>
            <a:r>
              <a:rPr lang="zh-CN" altLang="en-US"/>
              <a:t>材料二</a:t>
            </a:r>
            <a:endParaRPr lang="zh-CN" altLang="en-US"/>
          </a:p>
          <a:p>
            <a:pPr fontAlgn="auto">
              <a:lnSpc>
                <a:spcPct val="150000"/>
              </a:lnSpc>
            </a:pPr>
            <a:r>
              <a:rPr lang="zh-CN" altLang="en-US"/>
              <a:t>互联网行业的创业往往是苦尽甘不来的，要随时做好失败的心理准备，人才和资金是所有创业企业都会面临的问题。</a:t>
            </a:r>
            <a:endParaRPr lang="zh-CN" altLang="en-US"/>
          </a:p>
          <a:p>
            <a:pPr algn="r" fontAlgn="auto">
              <a:lnSpc>
                <a:spcPct val="150000"/>
              </a:lnSpc>
            </a:pPr>
            <a:r>
              <a:rPr lang="zh-CN" altLang="en-US"/>
              <a:t>——张本伟</a:t>
            </a:r>
            <a:endParaRPr lang="zh-CN" altLang="en-US"/>
          </a:p>
          <a:p>
            <a:pPr fontAlgn="auto">
              <a:lnSpc>
                <a:spcPct val="150000"/>
              </a:lnSpc>
            </a:pPr>
            <a:r>
              <a:rPr lang="zh-CN" altLang="en-US"/>
              <a:t>讨论</a:t>
            </a:r>
            <a:endParaRPr lang="zh-CN" altLang="en-US"/>
          </a:p>
          <a:p>
            <a:pPr fontAlgn="auto">
              <a:lnSpc>
                <a:spcPct val="150000"/>
              </a:lnSpc>
            </a:pPr>
            <a:r>
              <a:rPr lang="zh-CN" altLang="en-US"/>
              <a:t>（1）结合材料一的内容，说一说我国可以选择企业的组织形式有哪些。</a:t>
            </a:r>
            <a:endParaRPr lang="zh-CN" altLang="en-US"/>
          </a:p>
          <a:p>
            <a:pPr fontAlgn="auto">
              <a:lnSpc>
                <a:spcPct val="150000"/>
              </a:lnSpc>
            </a:pPr>
            <a:r>
              <a:rPr lang="zh-CN" altLang="en-US"/>
              <a:t>（2）结合材料二谈一下创办新企业会面临哪些风险。</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nvSpPr>
        <p:spPr>
          <a:xfrm>
            <a:off x="6500618" y="0"/>
            <a:ext cx="1500450" cy="5503389"/>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13" name="任意多边形: 形状 12"/>
          <p:cNvSpPr/>
          <p:nvPr/>
        </p:nvSpPr>
        <p:spPr>
          <a:xfrm>
            <a:off x="6778018"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49625"/>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dirty="0"/>
          </a:p>
        </p:txBody>
      </p:sp>
      <p:sp>
        <p:nvSpPr>
          <p:cNvPr id="14" name="任意多边形: 形状 13"/>
          <p:cNvSpPr/>
          <p:nvPr/>
        </p:nvSpPr>
        <p:spPr>
          <a:xfrm>
            <a:off x="6095996"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15" name="任意多边形: 形状 14"/>
          <p:cNvSpPr/>
          <p:nvPr/>
        </p:nvSpPr>
        <p:spPr>
          <a:xfrm>
            <a:off x="7159828" y="1"/>
            <a:ext cx="5032172" cy="6895522"/>
          </a:xfrm>
          <a:custGeom>
            <a:avLst/>
            <a:gdLst>
              <a:gd name="connsiteX0" fmla="*/ 1386917 w 5442507"/>
              <a:gd name="connsiteY0" fmla="*/ 0 h 6860019"/>
              <a:gd name="connsiteX1" fmla="*/ 5442507 w 5442507"/>
              <a:gd name="connsiteY1" fmla="*/ 0 h 6860019"/>
              <a:gd name="connsiteX2" fmla="*/ 5442507 w 5442507"/>
              <a:gd name="connsiteY2" fmla="*/ 6860019 h 6860019"/>
              <a:gd name="connsiteX3" fmla="*/ 1386917 w 5442507"/>
              <a:gd name="connsiteY3" fmla="*/ 6860019 h 6860019"/>
              <a:gd name="connsiteX4" fmla="*/ 0 w 5442507"/>
              <a:gd name="connsiteY4" fmla="*/ 3430010 h 6860019"/>
              <a:gd name="connsiteX5" fmla="*/ 1386917 w 5442507"/>
              <a:gd name="connsiteY5" fmla="*/ 0 h 686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2507" h="6860019">
                <a:moveTo>
                  <a:pt x="1386917" y="0"/>
                </a:moveTo>
                <a:lnTo>
                  <a:pt x="5442507" y="0"/>
                </a:lnTo>
                <a:lnTo>
                  <a:pt x="5442507" y="6860019"/>
                </a:lnTo>
                <a:lnTo>
                  <a:pt x="1386917" y="6860019"/>
                </a:lnTo>
                <a:cubicBezTo>
                  <a:pt x="529415" y="5980147"/>
                  <a:pt x="0" y="4764730"/>
                  <a:pt x="0" y="3430010"/>
                </a:cubicBezTo>
                <a:cubicBezTo>
                  <a:pt x="0" y="2095288"/>
                  <a:pt x="529415" y="872416"/>
                  <a:pt x="1386917" y="0"/>
                </a:cubicBezTo>
                <a:close/>
              </a:path>
            </a:pathLst>
          </a:custGeom>
          <a:blipFill>
            <a:blip r:embed="rId1"/>
            <a:stretch>
              <a:fillRect l="-867" r="-88201"/>
            </a:stretch>
          </a:blipFill>
          <a:ln w="73689" cap="flat">
            <a:noFill/>
            <a:prstDash val="solid"/>
            <a:miter/>
          </a:ln>
        </p:spPr>
        <p:txBody>
          <a:bodyPr rtlCol="0" anchor="ctr"/>
          <a:lstStyle/>
          <a:p>
            <a:endParaRPr lang="zh-CN" altLang="en-US"/>
          </a:p>
        </p:txBody>
      </p:sp>
      <p:sp>
        <p:nvSpPr>
          <p:cNvPr id="16" name="标题 3"/>
          <p:cNvSpPr txBox="1"/>
          <p:nvPr/>
        </p:nvSpPr>
        <p:spPr>
          <a:xfrm>
            <a:off x="1301115" y="2508250"/>
            <a:ext cx="3255645" cy="12731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defRPr sz="2400">
                <a:solidFill>
                  <a:srgbClr val="D87830"/>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zh-CN" altLang="en-US" sz="4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rPr>
              <a:t>感谢观看</a:t>
            </a:r>
            <a:endParaRPr lang="zh-CN" altLang="en-US" sz="4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endParaRPr>
          </a:p>
        </p:txBody>
      </p:sp>
      <p:sp>
        <p:nvSpPr>
          <p:cNvPr id="9" name="任意多边形: 形状 8"/>
          <p:cNvSpPr/>
          <p:nvPr/>
        </p:nvSpPr>
        <p:spPr>
          <a:xfrm flipH="1" flipV="1">
            <a:off x="-1" y="4610911"/>
            <a:ext cx="519403" cy="2247089"/>
          </a:xfrm>
          <a:custGeom>
            <a:avLst/>
            <a:gdLst>
              <a:gd name="connsiteX0" fmla="*/ 583227 w 1146628"/>
              <a:gd name="connsiteY0" fmla="*/ 0 h 3735957"/>
              <a:gd name="connsiteX1" fmla="*/ 375789 w 1146628"/>
              <a:gd name="connsiteY1" fmla="*/ 0 h 3735957"/>
              <a:gd name="connsiteX2" fmla="*/ 269208 w 1146628"/>
              <a:gd name="connsiteY2" fmla="*/ 207150 h 3735957"/>
              <a:gd name="connsiteX3" fmla="*/ 0 w 1146628"/>
              <a:gd name="connsiteY3" fmla="*/ 1439061 h 3735957"/>
              <a:gd name="connsiteX4" fmla="*/ 254148 w 1146628"/>
              <a:gd name="connsiteY4" fmla="*/ 2627819 h 3735957"/>
              <a:gd name="connsiteX5" fmla="*/ 81983 w 1146628"/>
              <a:gd name="connsiteY5" fmla="*/ 1644019 h 3735957"/>
              <a:gd name="connsiteX6" fmla="*/ 571385 w 1146628"/>
              <a:gd name="connsiteY6" fmla="*/ 16139 h 3735957"/>
              <a:gd name="connsiteX7" fmla="*/ 1146628 w 1146628"/>
              <a:gd name="connsiteY7" fmla="*/ 0 h 3735957"/>
              <a:gd name="connsiteX8" fmla="*/ 860876 w 1146628"/>
              <a:gd name="connsiteY8" fmla="*/ 0 h 3735957"/>
              <a:gd name="connsiteX9" fmla="*/ 823196 w 1146628"/>
              <a:gd name="connsiteY9" fmla="*/ 50920 h 3735957"/>
              <a:gd name="connsiteX10" fmla="*/ 322613 w 1146628"/>
              <a:gd name="connsiteY10" fmla="*/ 1695570 h 3735957"/>
              <a:gd name="connsiteX11" fmla="*/ 966397 w 1146628"/>
              <a:gd name="connsiteY11" fmla="*/ 3532464 h 3735957"/>
              <a:gd name="connsiteX12" fmla="*/ 1146628 w 1146628"/>
              <a:gd name="connsiteY12" fmla="*/ 3735957 h 373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6628" h="3735957">
                <a:moveTo>
                  <a:pt x="583227" y="0"/>
                </a:moveTo>
                <a:lnTo>
                  <a:pt x="375789" y="0"/>
                </a:lnTo>
                <a:lnTo>
                  <a:pt x="269208" y="207150"/>
                </a:lnTo>
                <a:cubicBezTo>
                  <a:pt x="96074" y="581760"/>
                  <a:pt x="0" y="998401"/>
                  <a:pt x="0" y="1439061"/>
                </a:cubicBezTo>
                <a:cubicBezTo>
                  <a:pt x="0" y="1861276"/>
                  <a:pt x="90182" y="2262994"/>
                  <a:pt x="254148" y="2627819"/>
                </a:cubicBezTo>
                <a:cubicBezTo>
                  <a:pt x="143471" y="2320382"/>
                  <a:pt x="81983" y="1988349"/>
                  <a:pt x="81983" y="1644019"/>
                </a:cubicBezTo>
                <a:cubicBezTo>
                  <a:pt x="81983" y="1041442"/>
                  <a:pt x="261834" y="482675"/>
                  <a:pt x="571385" y="16139"/>
                </a:cubicBezTo>
                <a:close/>
                <a:moveTo>
                  <a:pt x="1146628" y="0"/>
                </a:moveTo>
                <a:lnTo>
                  <a:pt x="860876" y="0"/>
                </a:lnTo>
                <a:lnTo>
                  <a:pt x="823196" y="50920"/>
                </a:lnTo>
                <a:cubicBezTo>
                  <a:pt x="507409" y="517584"/>
                  <a:pt x="322613" y="1087056"/>
                  <a:pt x="322613" y="1695570"/>
                </a:cubicBezTo>
                <a:cubicBezTo>
                  <a:pt x="322613" y="2391014"/>
                  <a:pt x="563979" y="3032067"/>
                  <a:pt x="966397" y="3532464"/>
                </a:cubicBezTo>
                <a:lnTo>
                  <a:pt x="1146628" y="3735957"/>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1+#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1000"/>
                                        <p:tgtEl>
                                          <p:spTgt spid="1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1000"/>
                                        <p:tgtEl>
                                          <p:spTgt spid="1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1000"/>
                                        <p:tgtEl>
                                          <p:spTgt spid="14"/>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1000"/>
                                        <p:tgtEl>
                                          <p:spTgt spid="9"/>
                                        </p:tgtEl>
                                      </p:cBhvr>
                                    </p:animEffect>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6"/>
                                        </p:tgtEl>
                                        <p:attrNameLst>
                                          <p:attrName>ppt_y</p:attrName>
                                        </p:attrNameLst>
                                      </p:cBhvr>
                                      <p:tavLst>
                                        <p:tav tm="0">
                                          <p:val>
                                            <p:strVal val="#ppt_y"/>
                                          </p:val>
                                        </p:tav>
                                        <p:tav tm="100000">
                                          <p:val>
                                            <p:strVal val="#ppt_y"/>
                                          </p:val>
                                        </p:tav>
                                      </p:tavLst>
                                    </p:anim>
                                    <p:anim calcmode="lin" valueType="num">
                                      <p:cBhvr>
                                        <p:cTn id="2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167627" y="3161004"/>
            <a:ext cx="2621280" cy="829945"/>
          </a:xfrm>
          <a:prstGeom prst="rect">
            <a:avLst/>
          </a:prstGeom>
          <a:noFill/>
          <a:ln w="76200">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4800" dirty="0">
                <a:solidFill>
                  <a:srgbClr val="303030"/>
                </a:solidFill>
                <a:latin typeface="Arial" panose="020B0604020202020204"/>
                <a:ea typeface="微软雅黑" panose="020B0503020204020204" pitchFamily="34" charset="-122"/>
                <a:cs typeface="+mn-ea"/>
                <a:sym typeface="+mn-lt"/>
              </a:rPr>
              <a:t>身边案例</a:t>
            </a:r>
            <a:endParaRPr kumimoji="0" lang="zh-CN" altLang="en-US" sz="4800" b="1" i="0" u="none" strike="noStrike" kern="1200" cap="none" spc="0" normalizeH="0" baseline="0" noProof="0" dirty="0">
              <a:ln>
                <a:noFill/>
              </a:ln>
              <a:solidFill>
                <a:srgbClr val="303030"/>
              </a:solidFill>
              <a:effectLst/>
              <a:uLnTx/>
              <a:uFillTx/>
              <a:latin typeface="Arial" panose="020B0604020202020204"/>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75005"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荆棘丛中劈开一条自己的路——张胜超</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97155" y="812800"/>
            <a:ext cx="7796530" cy="5492750"/>
          </a:xfrm>
          <a:prstGeom prst="rect">
            <a:avLst/>
          </a:prstGeom>
          <a:noFill/>
        </p:spPr>
        <p:txBody>
          <a:bodyPr wrap="square" rtlCol="0">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跟着张胜超走进位于赣州闹市区的店面，一眼就看见店中央彩色玻璃上 4 个大字“天博测绘”。有客户来了，张胜超迎上去。客户需要一些测量仪器，张胜超向客户介绍，公司刚刚进了一批最新全套的测量设备，有全站仪、水准仪、经纬仪、卡西欧工程计算器、投线仪、测距仪，客户听了频频点头。</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张胜超，江西环境工程职业学院林业与环境学院 2012 届工程测量专业学生，也是赣州天博测绘有限公司总经理。未毕业就承包工程、开公司，一般人想都不敢想，而张胜超做到了。</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solidFill>
                  <a:srgbClr val="0070C0"/>
                </a:solidFill>
              </a:rPr>
              <a:t>感恩父母情 笃笃求学路</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张胜超，江西九江人。2009 年高中毕业，家住农村的他家境并不是很宽裕，等到自己读完高中家里就入不敷出了，张胜超考虑到家庭情况，决定放弃继续深造去打工帮家里分担一些压力，高考完后就去了哥哥的一家修车厂做帮工。可是望子成龙的父母并不这样想，张胜超的父母想到好不容易让儿子顺利读完高中，目的不就是为了考取大学吗？</a:t>
            </a:r>
            <a:endParaRPr lang="zh-CN" altLang="en-US"/>
          </a:p>
        </p:txBody>
      </p:sp>
      <p:pic>
        <p:nvPicPr>
          <p:cNvPr id="100" name="图片 99"/>
          <p:cNvPicPr/>
          <p:nvPr/>
        </p:nvPicPr>
        <p:blipFill>
          <a:blip r:embed="rId1"/>
          <a:stretch>
            <a:fillRect/>
          </a:stretch>
        </p:blipFill>
        <p:spPr>
          <a:xfrm>
            <a:off x="8072120" y="1486535"/>
            <a:ext cx="3874770" cy="41446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75005"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荆棘丛中劈开一条自己的路——张胜超</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234950" y="1098550"/>
            <a:ext cx="11722735" cy="4661535"/>
          </a:xfrm>
          <a:prstGeom prst="rect">
            <a:avLst/>
          </a:prstGeom>
          <a:noFill/>
        </p:spPr>
        <p:txBody>
          <a:bodyPr wrap="square" rtlCol="0">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当谈及此事时，张胜超感触颇深，他说：“当时没有想到父母为了我做出了如此巨大的决定，觉得自己很对不起父母，高考没能取得好成绩来报答父母。”张胜超回忆说：“父母在我临行前就对我讲，希望我在学校能够努力学习，把握这来之不易的读书机会，争取在两年半后考取一个好的事业单位改善家境。父母不图你多有成就，在校能安分守己，毕业能顺利找到工作，做爹妈的也就知足了。”张胜超当时眼含泪水地点了点头，答应父母定不会辜负他们的殷切期望。</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solidFill>
                  <a:srgbClr val="0070C0"/>
                </a:solidFill>
              </a:rPr>
              <a:t>披荆斩棘，砥砺前行</a:t>
            </a:r>
            <a:endParaRPr lang="zh-CN" altLang="en-US">
              <a:solidFill>
                <a:srgbClr val="0070C0"/>
              </a:solidFill>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t>山里没有路，灌木丛中遍布荆棘，前面一个人柴刀砍路，其他人紧随其后，在淹没了大半个身子的荆棘丛中一步一步往前挪，走了好几个小时才到达测绘点。“张总，你们公司能否接下这个覆盖 5 平方公里的项目？”江西环境工程职业学院2012 届学生张胜超刚成立测绘公司，一家大客户就来找他表达合作意向。这位“90 后”总经理一下子就接到了一项用时 3 个月的业务，6 万元的纯利润让他振奋。在挖掘张胜超创业背后的故事中，我们可以看到一个大学生的创业梦想与坚持。</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75005"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荆棘丛中劈开一条自己的路——张胜超</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234950" y="1098550"/>
            <a:ext cx="7270115" cy="5077460"/>
          </a:xfrm>
          <a:prstGeom prst="rect">
            <a:avLst/>
          </a:prstGeom>
          <a:noFill/>
        </p:spPr>
        <p:txBody>
          <a:bodyPr wrap="square" rtlCol="0">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solidFill>
                  <a:srgbClr val="0070C0"/>
                </a:solidFill>
              </a:rPr>
              <a:t>他想建立自己的公司</a:t>
            </a:r>
            <a:endParaRPr lang="zh-CN" altLang="en-US">
              <a:solidFill>
                <a:srgbClr val="0070C0"/>
              </a:solidFill>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t>张胜超向公司老总递交了辞呈，毅然离开了这个外人眼里的高薪白领岗位。回想起 2009 年大学入学时的情景，张胜超情不自禁红了眼圈。1991 年，他出生于江西九江的一个普通农村家庭，父母靠种田负担兄弟二人上学的费用。他高考没有发挥好，最终被江西环境工程职业学院录取。虽不是名牌大学，但家里还是排除万难东拼西凑借齐了学费。母亲亲自送张胜超入学报到。张胜超本来打算不再读书，去哥哥所在的一家修车厂做帮工，但面对父母的期望，他改变了主意：“爸妈不容易，不应辜负他们对我的期望。”被录取到工程测量与监理专业的张胜超深知读书机会来之不易，进校就融入大学氛围中，第一次接触测绘工具时就爱不释手。从此张胜超爱上了自己的专业。他在课堂上虚心学习，主动通过科任老师借到各种仪器进行练习，巩固和加强测量技能。</a:t>
            </a:r>
            <a:endParaRPr lang="zh-CN" altLang="en-US"/>
          </a:p>
        </p:txBody>
      </p:sp>
      <p:pic>
        <p:nvPicPr>
          <p:cNvPr id="101" name="图片 100"/>
          <p:cNvPicPr/>
          <p:nvPr/>
        </p:nvPicPr>
        <p:blipFill>
          <a:blip r:embed="rId1"/>
          <a:stretch>
            <a:fillRect/>
          </a:stretch>
        </p:blipFill>
        <p:spPr>
          <a:xfrm>
            <a:off x="7732395" y="1626235"/>
            <a:ext cx="4124325" cy="402145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75005"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荆棘丛中劈开一条自己的路——张胜超</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519430" y="928370"/>
            <a:ext cx="10840720" cy="5492750"/>
          </a:xfrm>
          <a:prstGeom prst="rect">
            <a:avLst/>
          </a:prstGeom>
          <a:noFill/>
        </p:spPr>
        <p:txBody>
          <a:bodyPr wrap="square" rtlCol="0">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大一上学期，张胜超参加了学校的测量协会，很快凭着扎实肯干、技术过硬、测量知识丰富，当选为协会的副会长。为了检验自己所学的测量技能是否实用，大一暑假，张胜超到相关测量公司做暑假工，到工地上协助师傅们做测绘。</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任课老师王炎说，张胜超勤奋刻苦，经常到他办公室问问题。到大一下学期，张胜超对所有仪器都摸了个透，对仪器的名称、操作方法、注意事项等都了如指掌，这也为他的创业之路埋下了伏笔。为了检验一下自己所学，在大一暑假期间，张胜超到九江市庐山区接工程，动手搞测绘。</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爱折腾是张胜超的天性，他喜欢多跑路多动手，不喜欢办公室的“白领生活”。2011 年，中国瑞林工程技术有限公司在全省招聘一名职工，张胜超抱着试试的心态在网上将电子简历发了过去。结果没过 3 天，就接到了面试的电话。面试时，面试经理提出的每一个问题他都对答如流，其扎实的理论基础和丰富的实践能力获得了公司 HR 的青睐最终地成功被录用，公司给他的底薪是 3500 元。“这份工作不用下工地，在办公室里就可以完成。”张胜超的这份工作引起了班里同学的羡慕，但他却认为并不是自己想要的工作。于是，在上班后的第五天，张胜超敲响了公司老总的门，说明原委递上了辞呈，毅然离开了这个外人眼里的高薪白领岗位。他想创立自己的公司，闯出自己的事业。</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75005"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荆棘丛中劈开一条自己的路——张胜超</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19735" y="700405"/>
            <a:ext cx="10840720" cy="5908040"/>
          </a:xfrm>
          <a:prstGeom prst="rect">
            <a:avLst/>
          </a:prstGeom>
          <a:noFill/>
        </p:spPr>
        <p:txBody>
          <a:bodyPr wrap="square" rtlCol="0">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辞去工作的张胜超首先遭到亲友的反对，家境并不宽裕，待遇丰厚的工作却主动辞掉，这不符合情理。有亲戚认为张胜超不懂事，不知道感恩父母。</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张胜超向父母解释了辞职的原因，诉说他创业的渴望，父母听后沉默了，他们接受了儿子的选择。带着对父母的感激回到赣州，他找到大学时一起申请大学生创业园的有着共同创业理想的伙伴，决定把自己当初申请不成功的测量公司办起来。他在章贡区湖边镇租了一个办公室，作为对外营业的基地，并重新更新和完善经营方案，还请学校领导给他们出谋划策，定名为“赣州市天博测经有限公司”，以销售测量仪器、承包测量工程为主。</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solidFill>
                  <a:srgbClr val="0070C0"/>
                </a:solidFill>
              </a:rPr>
              <a:t>大学生创业园给了他梦想</a:t>
            </a:r>
            <a:endParaRPr lang="zh-CN" altLang="en-US">
              <a:solidFill>
                <a:srgbClr val="0070C0"/>
              </a:solidFill>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t>在大学生创业园的挫折和失败，为他后来建立自己的公司积累了经验。</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张胜超的创业之路开始于学校的大学生创业孵化园。2010 年 11 月 5 日，江西环境工程职业学院创业园正式开园，学校与赣州市劳动就业保障局合作建立大学生创业实训基地，并投资 100 万元用于大学生创业教育、大学生创业园基础建设和创业项目资助等，计划建立一套完善的大学生创业服务体系，为在校大学生创业提供创业辅导、人才推荐、财税咨询、法律咨询、市场开发和物业服务等全方位的配套服务，以便更好地引导和帮助大学生创业。同时，学校还编制了《江西环境工程职业学院大学生就业创业服务手</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tags/tag1.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634_6*l_h_a*1_1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5"/>
  <p:tag name="KSO_WM_UNIT_FILL_TYPE" val="1"/>
  <p:tag name="KSO_WM_UNIT_TEXT_FILL_FORE_SCHEMECOLOR_INDEX" val="14"/>
  <p:tag name="KSO_WM_UNIT_TEXT_FILL_TYPE" val="1"/>
</p:tagLst>
</file>

<file path=ppt/tags/tag10.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634_6*l_h_a*1_4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8"/>
  <p:tag name="KSO_WM_UNIT_FILL_TYPE" val="1"/>
  <p:tag name="KSO_WM_UNIT_TEXT_FILL_FORE_SCHEMECOLOR_INDEX" val="14"/>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634_6*l_h_i*1_4_1"/>
  <p:tag name="KSO_WM_TEMPLATE_CATEGORY" val="diagram"/>
  <p:tag name="KSO_WM_TEMPLATE_INDEX" val="634"/>
  <p:tag name="KSO_WM_UNIT_LAYERLEVEL" val="1_1_1"/>
  <p:tag name="KSO_WM_TAG_VERSION" val="1.0"/>
  <p:tag name="KSO_WM_BEAUTIFY_FLAG" val="#wm#"/>
  <p:tag name="KSO_WM_UNIT_TEXT_FILL_FORE_SCHEMECOLOR_INDEX" val="8"/>
  <p:tag name="KSO_WM_UNIT_TEXT_FILL_TYPE" val="1"/>
</p:tagLst>
</file>

<file path=ppt/tags/tag12.xml><?xml version="1.0" encoding="utf-8"?>
<p:tagLst xmlns:p="http://schemas.openxmlformats.org/presentationml/2006/main">
  <p:tag name="KSO_WM_UNIT_SUBTYPE" val="a"/>
  <p:tag name="KSO_WM_UNIT_NOCLEAR" val="0"/>
  <p:tag name="KSO_WM_UNIT_VALUE" val="4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634_6*l_h_f*1_4_1"/>
  <p:tag name="KSO_WM_TEMPLATE_CATEGORY" val="diagram"/>
  <p:tag name="KSO_WM_TEMPLATE_INDEX" val="63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3.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634_6*l_h_a*1_5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9"/>
  <p:tag name="KSO_WM_UNIT_FILL_TYPE" val="1"/>
  <p:tag name="KSO_WM_UNIT_TEXT_FILL_FORE_SCHEMECOLOR_INDEX" val="14"/>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634_6*l_h_i*1_5_1"/>
  <p:tag name="KSO_WM_TEMPLATE_CATEGORY" val="diagram"/>
  <p:tag name="KSO_WM_TEMPLATE_INDEX" val="634"/>
  <p:tag name="KSO_WM_UNIT_LAYERLEVEL" val="1_1_1"/>
  <p:tag name="KSO_WM_TAG_VERSION" val="1.0"/>
  <p:tag name="KSO_WM_BEAUTIFY_FLAG" val="#wm#"/>
  <p:tag name="KSO_WM_UNIT_TEXT_FILL_FORE_SCHEMECOLOR_INDEX" val="9"/>
  <p:tag name="KSO_WM_UNIT_TEXT_FILL_TYPE" val="1"/>
</p:tagLst>
</file>

<file path=ppt/tags/tag15.xml><?xml version="1.0" encoding="utf-8"?>
<p:tagLst xmlns:p="http://schemas.openxmlformats.org/presentationml/2006/main">
  <p:tag name="KSO_WM_UNIT_SUBTYPE" val="a"/>
  <p:tag name="KSO_WM_UNIT_NOCLEAR" val="0"/>
  <p:tag name="KSO_WM_UNIT_VALUE" val="4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634_6*l_h_f*1_5_1"/>
  <p:tag name="KSO_WM_TEMPLATE_CATEGORY" val="diagram"/>
  <p:tag name="KSO_WM_TEMPLATE_INDEX" val="63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6.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634_6*l_h_a*1_6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10"/>
  <p:tag name="KSO_WM_UNIT_FILL_TYPE" val="1"/>
  <p:tag name="KSO_WM_UNIT_TEXT_FILL_FORE_SCHEMECOLOR_INDEX" val="14"/>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1"/>
  <p:tag name="KSO_WM_UNIT_ID" val="diagram634_6*l_h_i*1_6_1"/>
  <p:tag name="KSO_WM_TEMPLATE_CATEGORY" val="diagram"/>
  <p:tag name="KSO_WM_TEMPLATE_INDEX" val="634"/>
  <p:tag name="KSO_WM_UNIT_LAYERLEVEL" val="1_1_1"/>
  <p:tag name="KSO_WM_TAG_VERSION" val="1.0"/>
  <p:tag name="KSO_WM_BEAUTIFY_FLAG" val="#wm#"/>
  <p:tag name="KSO_WM_UNIT_TEXT_FILL_FORE_SCHEMECOLOR_INDEX" val="10"/>
  <p:tag name="KSO_WM_UNIT_TEXT_FILL_TYPE" val="1"/>
</p:tagLst>
</file>

<file path=ppt/tags/tag18.xml><?xml version="1.0" encoding="utf-8"?>
<p:tagLst xmlns:p="http://schemas.openxmlformats.org/presentationml/2006/main">
  <p:tag name="KSO_WM_UNIT_SUBTYPE" val="a"/>
  <p:tag name="KSO_WM_UNIT_NOCLEAR" val="0"/>
  <p:tag name="KSO_WM_UNIT_VALUE" val="4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634_6*l_h_f*1_6_1"/>
  <p:tag name="KSO_WM_TEMPLATE_CATEGORY" val="diagram"/>
  <p:tag name="KSO_WM_TEMPLATE_INDEX" val="63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9.xml><?xml version="1.0" encoding="utf-8"?>
<p:tagLst xmlns:p="http://schemas.openxmlformats.org/presentationml/2006/main">
  <p:tag name="KSO_WM_UNIT_HIGHLIGHT" val="0"/>
  <p:tag name="KSO_WM_UNIT_COMPATIBLE" val="0"/>
  <p:tag name="KSO_WM_DIAGRAM_GROUP_CODE" val="q1-1"/>
  <p:tag name="KSO_WM_UNIT_ID" val="diagram20187689_2*q_h_i*1_5_1"/>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5_1"/>
  <p:tag name="KSO_WM_UNIT_FILL_FORE_SCHEMECOLOR_INDEX" val="9"/>
  <p:tag name="KSO_WM_UNIT_FILL_TYPE" val="1"/>
  <p:tag name="KSO_WM_UNIT_TEXT_FILL_FORE_SCHEMECOLOR_INDEX" val="9"/>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634_6*l_h_i*1_1_1"/>
  <p:tag name="KSO_WM_TEMPLATE_CATEGORY" val="diagram"/>
  <p:tag name="KSO_WM_TEMPLATE_INDEX" val="634"/>
  <p:tag name="KSO_WM_UNIT_LAYERLEVEL" val="1_1_1"/>
  <p:tag name="KSO_WM_TAG_VERSION" val="1.0"/>
  <p:tag name="KSO_WM_BEAUTIFY_FLAG" val="#wm#"/>
  <p:tag name="KSO_WM_UNIT_TEXT_FILL_FORE_SCHEMECOLOR_INDEX" val="5"/>
  <p:tag name="KSO_WM_UNIT_TEXT_FILL_TYPE" val="1"/>
</p:tagLst>
</file>

<file path=ppt/tags/tag20.xml><?xml version="1.0" encoding="utf-8"?>
<p:tagLst xmlns:p="http://schemas.openxmlformats.org/presentationml/2006/main">
  <p:tag name="KSO_WM_UNIT_HIGHLIGHT" val="0"/>
  <p:tag name="KSO_WM_UNIT_COMPATIBLE" val="0"/>
  <p:tag name="KSO_WM_DIAGRAM_GROUP_CODE" val="q1-1"/>
  <p:tag name="KSO_WM_UNIT_ID" val="diagram20187689_2*q_h_i*1_1_1"/>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1_1"/>
  <p:tag name="KSO_WM_UNIT_FILL_FORE_SCHEMECOLOR_INDEX" val="5"/>
  <p:tag name="KSO_WM_UNIT_FILL_TYPE" val="1"/>
  <p:tag name="KSO_WM_UNIT_TEXT_FILL_FORE_SCHEMECOLOR_INDEX" val="13"/>
  <p:tag name="KSO_WM_UNIT_TEXT_FILL_TYPE" val="1"/>
</p:tagLst>
</file>

<file path=ppt/tags/tag21.xml><?xml version="1.0" encoding="utf-8"?>
<p:tagLst xmlns:p="http://schemas.openxmlformats.org/presentationml/2006/main">
  <p:tag name="KSO_WM_UNIT_HIGHLIGHT" val="0"/>
  <p:tag name="KSO_WM_UNIT_COMPATIBLE" val="0"/>
  <p:tag name="KSO_WM_DIAGRAM_GROUP_CODE" val="q1-1"/>
  <p:tag name="KSO_WM_UNIT_ID" val="diagram20187689_2*q_h_i*1_2_1"/>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2_1"/>
  <p:tag name="KSO_WM_UNIT_FILL_FORE_SCHEMECOLOR_INDEX" val="6"/>
  <p:tag name="KSO_WM_UNIT_FILL_TYPE" val="1"/>
  <p:tag name="KSO_WM_UNIT_TEXT_FILL_FORE_SCHEMECOLOR_INDEX" val="13"/>
  <p:tag name="KSO_WM_UNIT_TEXT_FILL_TYPE" val="1"/>
</p:tagLst>
</file>

<file path=ppt/tags/tag22.xml><?xml version="1.0" encoding="utf-8"?>
<p:tagLst xmlns:p="http://schemas.openxmlformats.org/presentationml/2006/main">
  <p:tag name="KSO_WM_UNIT_HIGHLIGHT" val="0"/>
  <p:tag name="KSO_WM_UNIT_COMPATIBLE" val="0"/>
  <p:tag name="KSO_WM_DIAGRAM_GROUP_CODE" val="q1-1"/>
  <p:tag name="KSO_WM_UNIT_ID" val="diagram20187689_2*q_h_i*1_3_1"/>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3_1"/>
  <p:tag name="KSO_WM_UNIT_FILL_FORE_SCHEMECOLOR_INDEX" val="7"/>
  <p:tag name="KSO_WM_UNIT_FILL_TYPE" val="1"/>
  <p:tag name="KSO_WM_UNIT_TEXT_FILL_FORE_SCHEMECOLOR_INDEX" val="13"/>
  <p:tag name="KSO_WM_UNIT_TEXT_FILL_TYPE" val="1"/>
</p:tagLst>
</file>

<file path=ppt/tags/tag23.xml><?xml version="1.0" encoding="utf-8"?>
<p:tagLst xmlns:p="http://schemas.openxmlformats.org/presentationml/2006/main">
  <p:tag name="KSO_WM_UNIT_HIGHLIGHT" val="0"/>
  <p:tag name="KSO_WM_UNIT_COMPATIBLE" val="0"/>
  <p:tag name="KSO_WM_DIAGRAM_GROUP_CODE" val="q1-1"/>
  <p:tag name="KSO_WM_UNIT_ID" val="diagram20187689_2*q_h_i*1_4_1"/>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4_1"/>
  <p:tag name="KSO_WM_UNIT_FILL_FORE_SCHEMECOLOR_INDEX" val="8"/>
  <p:tag name="KSO_WM_UNIT_FILL_TYPE" val="1"/>
  <p:tag name="KSO_WM_UNIT_TEXT_FILL_FORE_SCHEMECOLOR_INDEX" val="8"/>
  <p:tag name="KSO_WM_UNIT_TEXT_FILL_TYPE" val="1"/>
</p:tagLst>
</file>

<file path=ppt/tags/tag24.xml><?xml version="1.0" encoding="utf-8"?>
<p:tagLst xmlns:p="http://schemas.openxmlformats.org/presentationml/2006/main">
  <p:tag name="KSO_WM_UNIT_HIGHLIGHT" val="0"/>
  <p:tag name="KSO_WM_UNIT_COMPATIBLE" val="0"/>
  <p:tag name="KSO_WM_DIAGRAM_GROUP_CODE" val="q1-1"/>
  <p:tag name="KSO_WM_UNIT_ID" val="diagram20187689_2*q_h_i*1_1_3"/>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1_3"/>
  <p:tag name="KSO_WM_UNIT_FILL_FORE_SCHEMECOLOR_INDEX" val="5"/>
  <p:tag name="KSO_WM_UNIT_FILL_TYPE" val="1"/>
  <p:tag name="KSO_WM_UNIT_LINE_FORE_SCHEMECOLOR_INDEX" val="14"/>
  <p:tag name="KSO_WM_UNIT_LINE_FILL_TYPE" val="2"/>
  <p:tag name="KSO_WM_UNIT_TEXT_FILL_FORE_SCHEMECOLOR_INDEX" val="1"/>
  <p:tag name="KSO_WM_UNIT_TEXT_FILL_TYPE" val="1"/>
</p:tagLst>
</file>

<file path=ppt/tags/tag25.xml><?xml version="1.0" encoding="utf-8"?>
<p:tagLst xmlns:p="http://schemas.openxmlformats.org/presentationml/2006/main">
  <p:tag name="KSO_WM_UNIT_HIGHLIGHT" val="0"/>
  <p:tag name="KSO_WM_UNIT_COMPATIBLE" val="0"/>
  <p:tag name="KSO_WM_DIAGRAM_GROUP_CODE" val="q1-1"/>
  <p:tag name="KSO_WM_UNIT_ID" val="diagram20187689_2*q_h_i*1_1_2"/>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1_2"/>
  <p:tag name="KSO_WM_UNIT_FILL_FORE_SCHEMECOLOR_INDEX" val="14"/>
  <p:tag name="KSO_WM_UNIT_FILL_TYPE" val="1"/>
  <p:tag name="KSO_WM_UNIT_TEXT_FILL_FORE_SCHEMECOLOR_INDEX" val="13"/>
  <p:tag name="KSO_WM_UNIT_TEXT_FILL_TYPE" val="1"/>
</p:tagLst>
</file>

<file path=ppt/tags/tag26.xml><?xml version="1.0" encoding="utf-8"?>
<p:tagLst xmlns:p="http://schemas.openxmlformats.org/presentationml/2006/main">
  <p:tag name="KSO_WM_UNIT_HIGHLIGHT" val="0"/>
  <p:tag name="KSO_WM_UNIT_COMPATIBLE" val="0"/>
  <p:tag name="KSO_WM_DIAGRAM_GROUP_CODE" val="q1-1"/>
  <p:tag name="KSO_WM_UNIT_ID" val="diagram20187689_2*q_h_i*1_2_2"/>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2_2"/>
  <p:tag name="KSO_WM_UNIT_FILL_FORE_SCHEMECOLOR_INDEX" val="6"/>
  <p:tag name="KSO_WM_UNIT_FILL_TYPE" val="1"/>
  <p:tag name="KSO_WM_UNIT_LINE_FORE_SCHEMECOLOR_INDEX" val="14"/>
  <p:tag name="KSO_WM_UNIT_LINE_FILL_TYPE" val="2"/>
  <p:tag name="KSO_WM_UNIT_TEXT_FILL_FORE_SCHEMECOLOR_INDEX" val="1"/>
  <p:tag name="KSO_WM_UNIT_TEXT_FILL_TYPE" val="1"/>
</p:tagLst>
</file>

<file path=ppt/tags/tag27.xml><?xml version="1.0" encoding="utf-8"?>
<p:tagLst xmlns:p="http://schemas.openxmlformats.org/presentationml/2006/main">
  <p:tag name="KSO_WM_UNIT_HIGHLIGHT" val="0"/>
  <p:tag name="KSO_WM_UNIT_COMPATIBLE" val="0"/>
  <p:tag name="KSO_WM_DIAGRAM_GROUP_CODE" val="q1-1"/>
  <p:tag name="KSO_WM_UNIT_ID" val="diagram20187689_2*q_h_i*1_2_3"/>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2_3"/>
  <p:tag name="KSO_WM_UNIT_FILL_FORE_SCHEMECOLOR_INDEX" val="14"/>
  <p:tag name="KSO_WM_UNIT_FILL_TYPE" val="1"/>
  <p:tag name="KSO_WM_UNIT_TEXT_FILL_FORE_SCHEMECOLOR_INDEX" val="13"/>
  <p:tag name="KSO_WM_UNIT_TEXT_FILL_TYPE" val="1"/>
</p:tagLst>
</file>

<file path=ppt/tags/tag28.xml><?xml version="1.0" encoding="utf-8"?>
<p:tagLst xmlns:p="http://schemas.openxmlformats.org/presentationml/2006/main">
  <p:tag name="KSO_WM_UNIT_HIGHLIGHT" val="0"/>
  <p:tag name="KSO_WM_UNIT_COMPATIBLE" val="0"/>
  <p:tag name="KSO_WM_DIAGRAM_GROUP_CODE" val="q1-1"/>
  <p:tag name="KSO_WM_UNIT_ID" val="diagram20187689_2*q_h_i*1_3_2"/>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3_2"/>
  <p:tag name="KSO_WM_UNIT_FILL_FORE_SCHEMECOLOR_INDEX" val="7"/>
  <p:tag name="KSO_WM_UNIT_FILL_TYPE" val="1"/>
  <p:tag name="KSO_WM_UNIT_LINE_FORE_SCHEMECOLOR_INDEX" val="14"/>
  <p:tag name="KSO_WM_UNIT_LINE_FILL_TYPE" val="2"/>
  <p:tag name="KSO_WM_UNIT_TEXT_FILL_FORE_SCHEMECOLOR_INDEX" val="1"/>
  <p:tag name="KSO_WM_UNIT_TEXT_FILL_TYPE" val="1"/>
</p:tagLst>
</file>

<file path=ppt/tags/tag29.xml><?xml version="1.0" encoding="utf-8"?>
<p:tagLst xmlns:p="http://schemas.openxmlformats.org/presentationml/2006/main">
  <p:tag name="KSO_WM_UNIT_HIGHLIGHT" val="0"/>
  <p:tag name="KSO_WM_UNIT_COMPATIBLE" val="0"/>
  <p:tag name="KSO_WM_DIAGRAM_GROUP_CODE" val="q1-1"/>
  <p:tag name="KSO_WM_UNIT_ID" val="diagram20187689_2*q_h_i*1_3_3"/>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3_3"/>
  <p:tag name="KSO_WM_UNIT_FILL_FORE_SCHEMECOLOR_INDEX" val="14"/>
  <p:tag name="KSO_WM_UNIT_FILL_TYPE" val="1"/>
  <p:tag name="KSO_WM_UNIT_TEXT_FILL_FORE_SCHEMECOLOR_INDEX" val="13"/>
  <p:tag name="KSO_WM_UNIT_TEXT_FILL_TYPE" val="1"/>
</p:tagLst>
</file>

<file path=ppt/tags/tag3.xml><?xml version="1.0" encoding="utf-8"?>
<p:tagLst xmlns:p="http://schemas.openxmlformats.org/presentationml/2006/main">
  <p:tag name="KSO_WM_UNIT_SUBTYPE" val="a"/>
  <p:tag name="KSO_WM_UNIT_NOCLEAR" val="0"/>
  <p:tag name="KSO_WM_UNIT_VALUE" val="4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634_6*l_h_f*1_1_1"/>
  <p:tag name="KSO_WM_TEMPLATE_CATEGORY" val="diagram"/>
  <p:tag name="KSO_WM_TEMPLATE_INDEX" val="63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30.xml><?xml version="1.0" encoding="utf-8"?>
<p:tagLst xmlns:p="http://schemas.openxmlformats.org/presentationml/2006/main">
  <p:tag name="KSO_WM_UNIT_HIGHLIGHT" val="0"/>
  <p:tag name="KSO_WM_UNIT_COMPATIBLE" val="0"/>
  <p:tag name="KSO_WM_DIAGRAM_GROUP_CODE" val="q1-1"/>
  <p:tag name="KSO_WM_UNIT_ID" val="diagram20187689_2*q_h_i*1_4_2"/>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4_2"/>
  <p:tag name="KSO_WM_UNIT_FILL_FORE_SCHEMECOLOR_INDEX" val="8"/>
  <p:tag name="KSO_WM_UNIT_FILL_TYPE" val="1"/>
  <p:tag name="KSO_WM_UNIT_LINE_FORE_SCHEMECOLOR_INDEX" val="14"/>
  <p:tag name="KSO_WM_UNIT_LINE_FILL_TYPE" val="2"/>
  <p:tag name="KSO_WM_UNIT_TEXT_FILL_FORE_SCHEMECOLOR_INDEX" val="1"/>
  <p:tag name="KSO_WM_UNIT_TEXT_FILL_TYPE" val="1"/>
</p:tagLst>
</file>

<file path=ppt/tags/tag31.xml><?xml version="1.0" encoding="utf-8"?>
<p:tagLst xmlns:p="http://schemas.openxmlformats.org/presentationml/2006/main">
  <p:tag name="KSO_WM_UNIT_HIGHLIGHT" val="0"/>
  <p:tag name="KSO_WM_UNIT_COMPATIBLE" val="0"/>
  <p:tag name="KSO_WM_DIAGRAM_GROUP_CODE" val="q1-1"/>
  <p:tag name="KSO_WM_UNIT_ID" val="diagram20187689_2*q_h_i*1_4_3"/>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4_3"/>
  <p:tag name="KSO_WM_UNIT_FILL_FORE_SCHEMECOLOR_INDEX" val="14"/>
  <p:tag name="KSO_WM_UNIT_FILL_TYPE" val="1"/>
  <p:tag name="KSO_WM_UNIT_TEXT_FILL_FORE_SCHEMECOLOR_INDEX" val="13"/>
  <p:tag name="KSO_WM_UNIT_TEXT_FILL_TYPE" val="1"/>
</p:tagLst>
</file>

<file path=ppt/tags/tag32.xml><?xml version="1.0" encoding="utf-8"?>
<p:tagLst xmlns:p="http://schemas.openxmlformats.org/presentationml/2006/main">
  <p:tag name="KSO_WM_UNIT_HIGHLIGHT" val="0"/>
  <p:tag name="KSO_WM_UNIT_COMPATIBLE" val="0"/>
  <p:tag name="KSO_WM_DIAGRAM_GROUP_CODE" val="q1-1"/>
  <p:tag name="KSO_WM_UNIT_ID" val="diagram20187689_2*q_h_i*1_5_2"/>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5_2"/>
  <p:tag name="KSO_WM_UNIT_FILL_FORE_SCHEMECOLOR_INDEX" val="9"/>
  <p:tag name="KSO_WM_UNIT_FILL_TYPE" val="1"/>
  <p:tag name="KSO_WM_UNIT_LINE_FORE_SCHEMECOLOR_INDEX" val="14"/>
  <p:tag name="KSO_WM_UNIT_LINE_FILL_TYPE" val="2"/>
  <p:tag name="KSO_WM_UNIT_TEXT_FILL_FORE_SCHEMECOLOR_INDEX" val="1"/>
  <p:tag name="KSO_WM_UNIT_TEXT_FILL_TYPE" val="1"/>
</p:tagLst>
</file>

<file path=ppt/tags/tag33.xml><?xml version="1.0" encoding="utf-8"?>
<p:tagLst xmlns:p="http://schemas.openxmlformats.org/presentationml/2006/main">
  <p:tag name="KSO_WM_UNIT_VALUE" val="63"/>
  <p:tag name="KSO_WM_UNIT_HIGHLIGHT" val="0"/>
  <p:tag name="KSO_WM_UNIT_COMPATIBLE" val="0"/>
  <p:tag name="KSO_WM_DIAGRAM_GROUP_CODE" val="q1-1"/>
  <p:tag name="KSO_WM_UNIT_TYPE" val="q_h_f"/>
  <p:tag name="KSO_WM_UNIT_INDEX" val="1_1_1"/>
  <p:tag name="KSO_WM_UNIT_ID" val="diagram20187689_2*q_h_f*1_1_1"/>
  <p:tag name="KSO_WM_TEMPLATE_CATEGORY" val="diagram"/>
  <p:tag name="KSO_WM_TEMPLATE_INDEX" val="20187689"/>
  <p:tag name="KSO_WM_UNIT_LAYERLEVEL" val="1_1_1"/>
  <p:tag name="KSO_WM_TAG_VERSION" val="1.0"/>
  <p:tag name="KSO_WM_BEAUTIFY_FLAG" val="#wm#"/>
  <p:tag name="KSO_WM_UNIT_PRESET_TEXT" val="单击此处添加文本具体内容，简明扼要的阐述您的观点。"/>
  <p:tag name="KSO_WM_UNIT_DIAGRAM_ISNUMVISUAL" val="0"/>
  <p:tag name="KSO_WM_UNIT_DIAGRAM_ISREFERUNIT" val="0"/>
  <p:tag name="KSO_WM_UNIT_TEXT_FILL_FORE_SCHEMECOLOR_INDEX" val="13"/>
  <p:tag name="KSO_WM_UNIT_TEXT_FILL_TYPE" val="1"/>
</p:tagLst>
</file>

<file path=ppt/tags/tag34.xml><?xml version="1.0" encoding="utf-8"?>
<p:tagLst xmlns:p="http://schemas.openxmlformats.org/presentationml/2006/main">
  <p:tag name="KSO_WM_UNIT_ISCONTENTSTITLE" val="0"/>
  <p:tag name="KSO_WM_UNIT_VALUE" val="16"/>
  <p:tag name="KSO_WM_UNIT_HIGHLIGHT" val="0"/>
  <p:tag name="KSO_WM_UNIT_COMPATIBLE" val="0"/>
  <p:tag name="KSO_WM_DIAGRAM_GROUP_CODE" val="q1-1"/>
  <p:tag name="KSO_WM_UNIT_TYPE" val="q_h_a"/>
  <p:tag name="KSO_WM_UNIT_INDEX" val="1_1_1"/>
  <p:tag name="KSO_WM_UNIT_ID" val="diagram20187689_2*q_h_a*1_1_1"/>
  <p:tag name="KSO_WM_TEMPLATE_CATEGORY" val="diagram"/>
  <p:tag name="KSO_WM_TEMPLATE_INDEX" val="20187689"/>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TEXT_FILL_FORE_SCHEMECOLOR_INDEX" val="5"/>
  <p:tag name="KSO_WM_UNIT_TEXT_FILL_TYPE" val="1"/>
</p:tagLst>
</file>

<file path=ppt/tags/tag35.xml><?xml version="1.0" encoding="utf-8"?>
<p:tagLst xmlns:p="http://schemas.openxmlformats.org/presentationml/2006/main">
  <p:tag name="KSO_WM_UNIT_VALUE" val="63"/>
  <p:tag name="KSO_WM_UNIT_HIGHLIGHT" val="0"/>
  <p:tag name="KSO_WM_UNIT_COMPATIBLE" val="0"/>
  <p:tag name="KSO_WM_DIAGRAM_GROUP_CODE" val="q1-1"/>
  <p:tag name="KSO_WM_UNIT_TYPE" val="q_h_f"/>
  <p:tag name="KSO_WM_UNIT_INDEX" val="1_4_1"/>
  <p:tag name="KSO_WM_UNIT_ID" val="diagram20187689_2*q_h_f*1_4_1"/>
  <p:tag name="KSO_WM_TEMPLATE_CATEGORY" val="diagram"/>
  <p:tag name="KSO_WM_TEMPLATE_INDEX" val="20187689"/>
  <p:tag name="KSO_WM_UNIT_LAYERLEVEL" val="1_1_1"/>
  <p:tag name="KSO_WM_TAG_VERSION" val="1.0"/>
  <p:tag name="KSO_WM_BEAUTIFY_FLAG" val="#wm#"/>
  <p:tag name="KSO_WM_UNIT_PRESET_TEXT" val="单击此处添加文本具体内容，简明扼要的阐述您的观点。"/>
  <p:tag name="KSO_WM_UNIT_DIAGRAM_ISNUMVISUAL" val="0"/>
  <p:tag name="KSO_WM_UNIT_DIAGRAM_ISREFERUNIT" val="0"/>
  <p:tag name="KSO_WM_UNIT_TEXT_FILL_FORE_SCHEMECOLOR_INDEX" val="13"/>
  <p:tag name="KSO_WM_UNIT_TEXT_FILL_TYPE" val="1"/>
</p:tagLst>
</file>

<file path=ppt/tags/tag36.xml><?xml version="1.0" encoding="utf-8"?>
<p:tagLst xmlns:p="http://schemas.openxmlformats.org/presentationml/2006/main">
  <p:tag name="KSO_WM_UNIT_ISCONTENTSTITLE" val="0"/>
  <p:tag name="KSO_WM_UNIT_VALUE" val="16"/>
  <p:tag name="KSO_WM_UNIT_HIGHLIGHT" val="0"/>
  <p:tag name="KSO_WM_UNIT_COMPATIBLE" val="0"/>
  <p:tag name="KSO_WM_DIAGRAM_GROUP_CODE" val="q1-1"/>
  <p:tag name="KSO_WM_UNIT_TYPE" val="q_h_a"/>
  <p:tag name="KSO_WM_UNIT_INDEX" val="1_4_1"/>
  <p:tag name="KSO_WM_UNIT_ID" val="diagram20187689_2*q_h_a*1_4_1"/>
  <p:tag name="KSO_WM_TEMPLATE_CATEGORY" val="diagram"/>
  <p:tag name="KSO_WM_TEMPLATE_INDEX" val="20187689"/>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TEXT_FILL_FORE_SCHEMECOLOR_INDEX" val="8"/>
  <p:tag name="KSO_WM_UNIT_TEXT_FILL_TYPE" val="1"/>
</p:tagLst>
</file>

<file path=ppt/tags/tag37.xml><?xml version="1.0" encoding="utf-8"?>
<p:tagLst xmlns:p="http://schemas.openxmlformats.org/presentationml/2006/main">
  <p:tag name="KSO_WM_UNIT_VALUE" val="63"/>
  <p:tag name="KSO_WM_UNIT_HIGHLIGHT" val="0"/>
  <p:tag name="KSO_WM_UNIT_COMPATIBLE" val="0"/>
  <p:tag name="KSO_WM_DIAGRAM_GROUP_CODE" val="q1-1"/>
  <p:tag name="KSO_WM_UNIT_TYPE" val="q_h_f"/>
  <p:tag name="KSO_WM_UNIT_INDEX" val="1_2_1"/>
  <p:tag name="KSO_WM_UNIT_ID" val="diagram20187689_2*q_h_f*1_2_1"/>
  <p:tag name="KSO_WM_TEMPLATE_CATEGORY" val="diagram"/>
  <p:tag name="KSO_WM_TEMPLATE_INDEX" val="20187689"/>
  <p:tag name="KSO_WM_UNIT_LAYERLEVEL" val="1_1_1"/>
  <p:tag name="KSO_WM_TAG_VERSION" val="1.0"/>
  <p:tag name="KSO_WM_BEAUTIFY_FLAG" val="#wm#"/>
  <p:tag name="KSO_WM_UNIT_PRESET_TEXT" val="单击此处添加文本具体内容，简明扼要的阐述您的观点。"/>
  <p:tag name="KSO_WM_UNIT_DIAGRAM_ISNUMVISUAL" val="0"/>
  <p:tag name="KSO_WM_UNIT_DIAGRAM_ISREFERUNIT" val="0"/>
  <p:tag name="KSO_WM_UNIT_TEXT_FILL_FORE_SCHEMECOLOR_INDEX" val="13"/>
  <p:tag name="KSO_WM_UNIT_TEXT_FILL_TYPE" val="1"/>
</p:tagLst>
</file>

<file path=ppt/tags/tag38.xml><?xml version="1.0" encoding="utf-8"?>
<p:tagLst xmlns:p="http://schemas.openxmlformats.org/presentationml/2006/main">
  <p:tag name="KSO_WM_UNIT_ISCONTENTSTITLE" val="0"/>
  <p:tag name="KSO_WM_UNIT_VALUE" val="15"/>
  <p:tag name="KSO_WM_UNIT_HIGHLIGHT" val="0"/>
  <p:tag name="KSO_WM_UNIT_COMPATIBLE" val="0"/>
  <p:tag name="KSO_WM_DIAGRAM_GROUP_CODE" val="q1-1"/>
  <p:tag name="KSO_WM_UNIT_TYPE" val="q_h_a"/>
  <p:tag name="KSO_WM_UNIT_INDEX" val="1_2_1"/>
  <p:tag name="KSO_WM_UNIT_ID" val="diagram20187689_2*q_h_a*1_2_1"/>
  <p:tag name="KSO_WM_TEMPLATE_CATEGORY" val="diagram"/>
  <p:tag name="KSO_WM_TEMPLATE_INDEX" val="20187689"/>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TEXT_FILL_FORE_SCHEMECOLOR_INDEX" val="6"/>
  <p:tag name="KSO_WM_UNIT_TEXT_FILL_TYPE" val="1"/>
</p:tagLst>
</file>

<file path=ppt/tags/tag39.xml><?xml version="1.0" encoding="utf-8"?>
<p:tagLst xmlns:p="http://schemas.openxmlformats.org/presentationml/2006/main">
  <p:tag name="KSO_WM_UNIT_VALUE" val="63"/>
  <p:tag name="KSO_WM_UNIT_HIGHLIGHT" val="0"/>
  <p:tag name="KSO_WM_UNIT_COMPATIBLE" val="0"/>
  <p:tag name="KSO_WM_DIAGRAM_GROUP_CODE" val="q1-1"/>
  <p:tag name="KSO_WM_UNIT_TYPE" val="q_h_f"/>
  <p:tag name="KSO_WM_UNIT_INDEX" val="1_3_1"/>
  <p:tag name="KSO_WM_UNIT_ID" val="diagram20187689_2*q_h_f*1_3_1"/>
  <p:tag name="KSO_WM_TEMPLATE_CATEGORY" val="diagram"/>
  <p:tag name="KSO_WM_TEMPLATE_INDEX" val="20187689"/>
  <p:tag name="KSO_WM_UNIT_LAYERLEVEL" val="1_1_1"/>
  <p:tag name="KSO_WM_TAG_VERSION" val="1.0"/>
  <p:tag name="KSO_WM_BEAUTIFY_FLAG" val="#wm#"/>
  <p:tag name="KSO_WM_UNIT_PRESET_TEXT" val="单击此处添加文本具体内容，简明扼要的阐述您的观点。"/>
  <p:tag name="KSO_WM_UNIT_DIAGRAM_ISNUMVISUAL" val="0"/>
  <p:tag name="KSO_WM_UNIT_DIAGRAM_ISREFERUNIT" val="0"/>
  <p:tag name="KSO_WM_UNIT_TEXT_FILL_FORE_SCHEMECOLOR_INDEX" val="13"/>
  <p:tag name="KSO_WM_UNIT_TEXT_FILL_TYPE" val="1"/>
</p:tagLst>
</file>

<file path=ppt/tags/tag4.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634_6*l_h_a*1_2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6"/>
  <p:tag name="KSO_WM_UNIT_FILL_TYPE" val="1"/>
  <p:tag name="KSO_WM_UNIT_TEXT_FILL_FORE_SCHEMECOLOR_INDEX" val="14"/>
  <p:tag name="KSO_WM_UNIT_TEXT_FILL_TYPE" val="1"/>
</p:tagLst>
</file>

<file path=ppt/tags/tag40.xml><?xml version="1.0" encoding="utf-8"?>
<p:tagLst xmlns:p="http://schemas.openxmlformats.org/presentationml/2006/main">
  <p:tag name="KSO_WM_UNIT_ISCONTENTSTITLE" val="0"/>
  <p:tag name="KSO_WM_UNIT_VALUE" val="15"/>
  <p:tag name="KSO_WM_UNIT_HIGHLIGHT" val="0"/>
  <p:tag name="KSO_WM_UNIT_COMPATIBLE" val="0"/>
  <p:tag name="KSO_WM_DIAGRAM_GROUP_CODE" val="q1-1"/>
  <p:tag name="KSO_WM_UNIT_TYPE" val="q_h_a"/>
  <p:tag name="KSO_WM_UNIT_INDEX" val="1_3_1"/>
  <p:tag name="KSO_WM_UNIT_ID" val="diagram20187689_2*q_h_a*1_3_1"/>
  <p:tag name="KSO_WM_TEMPLATE_CATEGORY" val="diagram"/>
  <p:tag name="KSO_WM_TEMPLATE_INDEX" val="20187689"/>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TEXT_FILL_FORE_SCHEMECOLOR_INDEX" val="7"/>
  <p:tag name="KSO_WM_UNIT_TEXT_FILL_TYPE" val="1"/>
</p:tagLst>
</file>

<file path=ppt/tags/tag41.xml><?xml version="1.0" encoding="utf-8"?>
<p:tagLst xmlns:p="http://schemas.openxmlformats.org/presentationml/2006/main">
  <p:tag name="KSO_WM_UNIT_VALUE" val="63"/>
  <p:tag name="KSO_WM_UNIT_HIGHLIGHT" val="0"/>
  <p:tag name="KSO_WM_UNIT_COMPATIBLE" val="0"/>
  <p:tag name="KSO_WM_DIAGRAM_GROUP_CODE" val="q1-1"/>
  <p:tag name="KSO_WM_UNIT_TYPE" val="q_h_f"/>
  <p:tag name="KSO_WM_UNIT_INDEX" val="1_5_1"/>
  <p:tag name="KSO_WM_UNIT_ID" val="diagram20187689_2*q_h_f*1_5_1"/>
  <p:tag name="KSO_WM_TEMPLATE_CATEGORY" val="diagram"/>
  <p:tag name="KSO_WM_TEMPLATE_INDEX" val="20187689"/>
  <p:tag name="KSO_WM_UNIT_LAYERLEVEL" val="1_1_1"/>
  <p:tag name="KSO_WM_TAG_VERSION" val="1.0"/>
  <p:tag name="KSO_WM_BEAUTIFY_FLAG" val="#wm#"/>
  <p:tag name="KSO_WM_UNIT_PRESET_TEXT" val="单击此处添加文本具体内容，简明扼要的阐述您的观点。"/>
  <p:tag name="KSO_WM_UNIT_DIAGRAM_ISNUMVISUAL" val="0"/>
  <p:tag name="KSO_WM_UNIT_DIAGRAM_ISREFERUNIT" val="0"/>
  <p:tag name="KSO_WM_UNIT_TEXT_FILL_FORE_SCHEMECOLOR_INDEX" val="13"/>
  <p:tag name="KSO_WM_UNIT_TEXT_FILL_TYPE" val="1"/>
</p:tagLst>
</file>

<file path=ppt/tags/tag42.xml><?xml version="1.0" encoding="utf-8"?>
<p:tagLst xmlns:p="http://schemas.openxmlformats.org/presentationml/2006/main">
  <p:tag name="KSO_WM_UNIT_ISCONTENTSTITLE" val="0"/>
  <p:tag name="KSO_WM_UNIT_VALUE" val="16"/>
  <p:tag name="KSO_WM_UNIT_HIGHLIGHT" val="0"/>
  <p:tag name="KSO_WM_UNIT_COMPATIBLE" val="0"/>
  <p:tag name="KSO_WM_DIAGRAM_GROUP_CODE" val="q1-1"/>
  <p:tag name="KSO_WM_UNIT_TYPE" val="q_h_a"/>
  <p:tag name="KSO_WM_UNIT_INDEX" val="1_5_1"/>
  <p:tag name="KSO_WM_UNIT_ID" val="diagram20187689_2*q_h_a*1_5_1"/>
  <p:tag name="KSO_WM_TEMPLATE_CATEGORY" val="diagram"/>
  <p:tag name="KSO_WM_TEMPLATE_INDEX" val="20187689"/>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TEXT_FILL_FORE_SCHEMECOLOR_INDEX" val="9"/>
  <p:tag name="KSO_WM_UNIT_TEXT_FILL_TYPE" val="1"/>
</p:tagLst>
</file>

<file path=ppt/tags/tag43.xml><?xml version="1.0" encoding="utf-8"?>
<p:tagLst xmlns:p="http://schemas.openxmlformats.org/presentationml/2006/main">
  <p:tag name="KSO_WM_UNIT_HIGHLIGHT" val="0"/>
  <p:tag name="KSO_WM_UNIT_COMPATIBLE" val="0"/>
  <p:tag name="KSO_WM_DIAGRAM_GROUP_CODE" val="q1-1"/>
  <p:tag name="KSO_WM_UNIT_ID" val="diagram20187689_2*q_i*1_1"/>
  <p:tag name="KSO_WM_TEMPLATE_CATEGORY" val="diagram"/>
  <p:tag name="KSO_WM_TEMPLATE_INDEX" val="20187689"/>
  <p:tag name="KSO_WM_UNIT_LAYERLEVEL" val="1_1"/>
  <p:tag name="KSO_WM_TAG_VERSION" val="1.0"/>
  <p:tag name="KSO_WM_BEAUTIFY_FLAG" val="#wm#"/>
  <p:tag name="KSO_WM_UNIT_DIAGRAM_ISNUMVISUAL" val="0"/>
  <p:tag name="KSO_WM_UNIT_DIAGRAM_ISREFERUNIT" val="0"/>
  <p:tag name="KSO_WM_UNIT_TYPE" val="q_i"/>
  <p:tag name="KSO_WM_UNIT_INDEX" val="1_1"/>
  <p:tag name="KSO_WM_UNIT_FILL_FORE_SCHEMECOLOR_INDEX" val="13"/>
  <p:tag name="KSO_WM_UNIT_FILL_TYPE" val="1"/>
  <p:tag name="KSO_WM_UNIT_TEXT_FILL_FORE_SCHEMECOLOR_INDEX" val="13"/>
  <p:tag name="KSO_WM_UNIT_TEXT_FILL_TYPE" val="1"/>
</p:tagLst>
</file>

<file path=ppt/tags/tag44.xml><?xml version="1.0" encoding="utf-8"?>
<p:tagLst xmlns:p="http://schemas.openxmlformats.org/presentationml/2006/main">
  <p:tag name="KSO_WM_UNIT_HIGHLIGHT" val="0"/>
  <p:tag name="KSO_WM_UNIT_COMPATIBLE" val="0"/>
  <p:tag name="KSO_WM_DIAGRAM_GROUP_CODE" val="q1-1"/>
  <p:tag name="KSO_WM_UNIT_ID" val="diagram20187689_2*q_h_i*1_5_3"/>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5_3"/>
  <p:tag name="KSO_WM_UNIT_FILL_FORE_SCHEMECOLOR_INDEX" val="14"/>
  <p:tag name="KSO_WM_UNIT_FILL_TYPE" val="1"/>
  <p:tag name="KSO_WM_UNIT_TEXT_FILL_FORE_SCHEMECOLOR_INDEX" val="2"/>
  <p:tag name="KSO_WM_UNIT_TEXT_FILL_TYPE" val="1"/>
</p:tagLst>
</file>

<file path=ppt/tags/tag45.xml><?xml version="1.0" encoding="utf-8"?>
<p:tagLst xmlns:p="http://schemas.openxmlformats.org/presentationml/2006/main">
  <p:tag name="KSO_WM_UNIT_HIGHLIGHT" val="0"/>
  <p:tag name="KSO_WM_UNIT_COMPATIBLE" val="0"/>
  <p:tag name="KSO_WM_DIAGRAM_GROUP_CODE" val="q1-1"/>
  <p:tag name="KSO_WM_UNIT_ID" val="diagram20187689_2*q_h_i*1_5_4"/>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5_4"/>
  <p:tag name="KSO_WM_UNIT_FILL_FORE_SCHEMECOLOR_INDEX" val="14"/>
  <p:tag name="KSO_WM_UNIT_FILL_TYPE" val="1"/>
  <p:tag name="KSO_WM_UNIT_TEXT_FILL_FORE_SCHEMECOLOR_INDEX" val="2"/>
  <p:tag name="KSO_WM_UNIT_TEXT_FILL_TYPE" val="1"/>
</p:tagLst>
</file>

<file path=ppt/tags/tag46.xml><?xml version="1.0" encoding="utf-8"?>
<p:tagLst xmlns:p="http://schemas.openxmlformats.org/presentationml/2006/main">
  <p:tag name="KSO_WM_UNIT_HIGHLIGHT" val="0"/>
  <p:tag name="KSO_WM_UNIT_COMPATIBLE" val="0"/>
  <p:tag name="KSO_WM_DIAGRAM_GROUP_CODE" val="q1-1"/>
  <p:tag name="KSO_WM_UNIT_ID" val="diagram20187689_2*q_h_i*1_5_5"/>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5_5"/>
  <p:tag name="KSO_WM_UNIT_FILL_FORE_SCHEMECOLOR_INDEX" val="14"/>
  <p:tag name="KSO_WM_UNIT_FILL_TYPE" val="1"/>
  <p:tag name="KSO_WM_UNIT_TEXT_FILL_FORE_SCHEMECOLOR_INDEX" val="2"/>
  <p:tag name="KSO_WM_UNIT_TEXT_FILL_TYPE" val="1"/>
</p:tagLst>
</file>

<file path=ppt/tags/tag47.xml><?xml version="1.0" encoding="utf-8"?>
<p:tagLst xmlns:p="http://schemas.openxmlformats.org/presentationml/2006/main">
  <p:tag name="KSO_WM_UNIT_HIGHLIGHT" val="0"/>
  <p:tag name="KSO_WM_UNIT_COMPATIBLE" val="0"/>
  <p:tag name="KSO_WM_DIAGRAM_GROUP_CODE" val="q1-1"/>
  <p:tag name="KSO_WM_UNIT_ID" val="diagram20187689_2*q_h_i*1_5_6"/>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5_6"/>
  <p:tag name="KSO_WM_UNIT_FILL_FORE_SCHEMECOLOR_INDEX" val="14"/>
  <p:tag name="KSO_WM_UNIT_FILL_TYPE" val="1"/>
  <p:tag name="KSO_WM_UNIT_TEXT_FILL_FORE_SCHEMECOLOR_INDEX" val="2"/>
  <p:tag name="KSO_WM_UNIT_TEXT_FILL_TYPE" val="1"/>
</p:tagLst>
</file>

<file path=ppt/tags/tag48.xml><?xml version="1.0" encoding="utf-8"?>
<p:tagLst xmlns:p="http://schemas.openxmlformats.org/presentationml/2006/main">
  <p:tag name="KSO_WM_UNIT_HIGHLIGHT" val="0"/>
  <p:tag name="KSO_WM_UNIT_COMPATIBLE" val="0"/>
  <p:tag name="KSO_WM_DIAGRAM_GROUP_CODE" val="q1-1"/>
  <p:tag name="KSO_WM_UNIT_ID" val="diagram20187689_2*q_h_i*1_5_7"/>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5_7"/>
  <p:tag name="KSO_WM_UNIT_FILL_FORE_SCHEMECOLOR_INDEX" val="14"/>
  <p:tag name="KSO_WM_UNIT_FILL_TYPE" val="1"/>
  <p:tag name="KSO_WM_UNIT_TEXT_FILL_FORE_SCHEMECOLOR_INDEX" val="2"/>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187590_4*m_h_i*1_5_2"/>
  <p:tag name="KSO_WM_TEMPLATE_CATEGORY" val="diagram"/>
  <p:tag name="KSO_WM_TEMPLATE_INDEX" val="20187590"/>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634_6*l_h_i*1_2_1"/>
  <p:tag name="KSO_WM_TEMPLATE_CATEGORY" val="diagram"/>
  <p:tag name="KSO_WM_TEMPLATE_INDEX" val="634"/>
  <p:tag name="KSO_WM_UNIT_LAYERLEVEL" val="1_1_1"/>
  <p:tag name="KSO_WM_TAG_VERSION" val="1.0"/>
  <p:tag name="KSO_WM_BEAUTIFY_FLAG" val="#wm#"/>
  <p:tag name="KSO_WM_UNIT_TEXT_FILL_FORE_SCHEMECOLOR_INDEX" val="6"/>
  <p:tag name="KSO_WM_UNIT_TEXT_FILL_TYPE"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87590_4*m_h_i*1_1_2"/>
  <p:tag name="KSO_WM_TEMPLATE_CATEGORY" val="diagram"/>
  <p:tag name="KSO_WM_TEMPLATE_INDEX" val="2018759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87590_4*m_h_i*1_1_1"/>
  <p:tag name="KSO_WM_TEMPLATE_CATEGORY" val="diagram"/>
  <p:tag name="KSO_WM_TEMPLATE_INDEX" val="20187590"/>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52.xml><?xml version="1.0" encoding="utf-8"?>
<p:tagLst xmlns:p="http://schemas.openxmlformats.org/presentationml/2006/main">
  <p:tag name="KSO_WM_UNIT_ISCONTENTSTITLE" val="0"/>
  <p:tag name="KSO_WM_UNIT_PRESET_TEXT" val="2015"/>
  <p:tag name="KSO_WM_UNIT_NOCLEAR" val="0"/>
  <p:tag name="KSO_WM_UNIT_VALUE" val="5"/>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87590_4*m_h_a*1_1_1"/>
  <p:tag name="KSO_WM_TEMPLATE_CATEGORY" val="diagram"/>
  <p:tag name="KSO_WM_TEMPLATE_INDEX" val="20187590"/>
  <p:tag name="KSO_WM_UNIT_LAYERLEVEL" val="1_1_1"/>
  <p:tag name="KSO_WM_TAG_VERSION" val="1.0"/>
  <p:tag name="KSO_WM_BEAUTIFY_FLAG" val="#wm#"/>
  <p:tag name="KSO_WM_UNIT_TEXT_FILL_FORE_SCHEMECOLOR_INDEX" val="5"/>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87590_4*m_h_i*1_2_1"/>
  <p:tag name="KSO_WM_TEMPLATE_CATEGORY" val="diagram"/>
  <p:tag name="KSO_WM_TEMPLATE_INDEX" val="2018759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87590_4*m_h_i*1_2_2"/>
  <p:tag name="KSO_WM_TEMPLATE_CATEGORY" val="diagram"/>
  <p:tag name="KSO_WM_TEMPLATE_INDEX" val="20187590"/>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55.xml><?xml version="1.0" encoding="utf-8"?>
<p:tagLst xmlns:p="http://schemas.openxmlformats.org/presentationml/2006/main">
  <p:tag name="KSO_WM_UNIT_ISCONTENTSTITLE" val="0"/>
  <p:tag name="KSO_WM_UNIT_PRESET_TEXT" val="2016"/>
  <p:tag name="KSO_WM_UNIT_NOCLEAR" val="0"/>
  <p:tag name="KSO_WM_UNIT_VALUE" val="5"/>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87590_4*m_h_a*1_2_1"/>
  <p:tag name="KSO_WM_TEMPLATE_CATEGORY" val="diagram"/>
  <p:tag name="KSO_WM_TEMPLATE_INDEX" val="20187590"/>
  <p:tag name="KSO_WM_UNIT_LAYERLEVEL" val="1_1_1"/>
  <p:tag name="KSO_WM_TAG_VERSION" val="1.0"/>
  <p:tag name="KSO_WM_BEAUTIFY_FLAG" val="#wm#"/>
  <p:tag name="KSO_WM_UNIT_TEXT_FILL_FORE_SCHEMECOLOR_INDEX" val="6"/>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87590_4*m_h_i*1_3_1"/>
  <p:tag name="KSO_WM_TEMPLATE_CATEGORY" val="diagram"/>
  <p:tag name="KSO_WM_TEMPLATE_INDEX" val="2018759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87590_4*m_h_i*1_3_2"/>
  <p:tag name="KSO_WM_TEMPLATE_CATEGORY" val="diagram"/>
  <p:tag name="KSO_WM_TEMPLATE_INDEX" val="20187590"/>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58.xml><?xml version="1.0" encoding="utf-8"?>
<p:tagLst xmlns:p="http://schemas.openxmlformats.org/presentationml/2006/main">
  <p:tag name="KSO_WM_UNIT_ISCONTENTSTITLE" val="0"/>
  <p:tag name="KSO_WM_UNIT_PRESET_TEXT" val="2017"/>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87590_4*m_h_a*1_3_1"/>
  <p:tag name="KSO_WM_TEMPLATE_CATEGORY" val="diagram"/>
  <p:tag name="KSO_WM_TEMPLATE_INDEX" val="20187590"/>
  <p:tag name="KSO_WM_UNIT_LAYERLEVEL" val="1_1_1"/>
  <p:tag name="KSO_WM_TAG_VERSION" val="1.0"/>
  <p:tag name="KSO_WM_BEAUTIFY_FLAG" val="#wm#"/>
  <p:tag name="KSO_WM_UNIT_TEXT_FILL_FORE_SCHEMECOLOR_INDEX" val="7"/>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87590_4*m_h_i*1_4_2"/>
  <p:tag name="KSO_WM_TEMPLATE_CATEGORY" val="diagram"/>
  <p:tag name="KSO_WM_TEMPLATE_INDEX" val="20187590"/>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6.xml><?xml version="1.0" encoding="utf-8"?>
<p:tagLst xmlns:p="http://schemas.openxmlformats.org/presentationml/2006/main">
  <p:tag name="KSO_WM_UNIT_SUBTYPE" val="a"/>
  <p:tag name="KSO_WM_UNIT_NOCLEAR" val="0"/>
  <p:tag name="KSO_WM_UNIT_VALUE" val="4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634_6*l_h_f*1_2_1"/>
  <p:tag name="KSO_WM_TEMPLATE_CATEGORY" val="diagram"/>
  <p:tag name="KSO_WM_TEMPLATE_INDEX" val="63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87590_4*m_h_i*1_4_1"/>
  <p:tag name="KSO_WM_TEMPLATE_CATEGORY" val="diagram"/>
  <p:tag name="KSO_WM_TEMPLATE_INDEX" val="20187590"/>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61.xml><?xml version="1.0" encoding="utf-8"?>
<p:tagLst xmlns:p="http://schemas.openxmlformats.org/presentationml/2006/main">
  <p:tag name="KSO_WM_UNIT_ISCONTENTSTITLE" val="0"/>
  <p:tag name="KSO_WM_UNIT_PRESET_TEXT" val="2018"/>
  <p:tag name="KSO_WM_UNIT_NOCLEAR" val="0"/>
  <p:tag name="KSO_WM_UNIT_VALUE" val="5"/>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187590_4*m_h_a*1_4_1"/>
  <p:tag name="KSO_WM_TEMPLATE_CATEGORY" val="diagram"/>
  <p:tag name="KSO_WM_TEMPLATE_INDEX" val="20187590"/>
  <p:tag name="KSO_WM_UNIT_LAYERLEVEL" val="1_1_1"/>
  <p:tag name="KSO_WM_TAG_VERSION" val="1.0"/>
  <p:tag name="KSO_WM_BEAUTIFY_FLAG" val="#wm#"/>
  <p:tag name="KSO_WM_UNIT_TEXT_FILL_FORE_SCHEMECOLOR_INDEX" val="8"/>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187590_4*m_h_i*1_5_1"/>
  <p:tag name="KSO_WM_TEMPLATE_CATEGORY" val="diagram"/>
  <p:tag name="KSO_WM_TEMPLATE_INDEX" val="20187590"/>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63.xml><?xml version="1.0" encoding="utf-8"?>
<p:tagLst xmlns:p="http://schemas.openxmlformats.org/presentationml/2006/main">
  <p:tag name="KSO_WM_UNIT_ISCONTENTSTITLE" val="0"/>
  <p:tag name="KSO_WM_UNIT_PRESET_TEXT" val="2019"/>
  <p:tag name="KSO_WM_UNIT_NOCLEAR" val="0"/>
  <p:tag name="KSO_WM_UNIT_VALUE" val="5"/>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20187590_4*m_h_a*1_5_1"/>
  <p:tag name="KSO_WM_TEMPLATE_CATEGORY" val="diagram"/>
  <p:tag name="KSO_WM_TEMPLATE_INDEX" val="20187590"/>
  <p:tag name="KSO_WM_UNIT_LAYERLEVEL" val="1_1_1"/>
  <p:tag name="KSO_WM_TAG_VERSION" val="1.0"/>
  <p:tag name="KSO_WM_BEAUTIFY_FLAG" val="#wm#"/>
  <p:tag name="KSO_WM_UNIT_TEXT_FILL_FORE_SCHEMECOLOR_INDEX" val="9"/>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195_3*i*2"/>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195_3*i*3"/>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195_3*i*4"/>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195_3*i*5"/>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195_3*i*1"/>
  <p:tag name="KSO_WM_TEMPLATE_CATEGORY" val="diagram"/>
  <p:tag name="KSO_WM_TEMPLATE_INDEX" val="20200195"/>
  <p:tag name="KSO_WM_UNIT_LAYERLEVEL" val="1"/>
  <p:tag name="KSO_WM_TAG_VERSION" val="1.0"/>
  <p:tag name="KSO_WM_BEAUTIFY_FLAG" val="#wm#"/>
  <p:tag name="KSO_WM_DIAGRAM_GROUP_CODE" val="q1-1"/>
  <p:tag name="KSO_WM_UNIT_FILL_FORE_SCHEMECOLOR_INDEX" val="14"/>
  <p:tag name="KSO_WM_UNI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3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3_1"/>
  <p:tag name="KSO_WM_UNIT_FILL_FORE_SCHEMECOLOR_INDEX" val="8"/>
  <p:tag name="KSO_WM_UNIT_FILL_TYPE" val="1"/>
</p:tagLst>
</file>

<file path=ppt/tags/tag7.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634_6*l_h_a*1_3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7"/>
  <p:tag name="KSO_WM_UNIT_FILL_TYPE" val="1"/>
  <p:tag name="KSO_WM_UNIT_TEXT_FILL_FORE_SCHEMECOLOR_INDEX" val="14"/>
  <p:tag name="KSO_WM_UNIT_TEXT_FILL_TYPE"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2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2_1"/>
  <p:tag name="KSO_WM_UNIT_FILL_FORE_SCHEMECOLOR_INDEX" val="7"/>
  <p:tag name="KSO_WM_UNI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1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1_1"/>
  <p:tag name="KSO_WM_UNIT_FILL_FORE_SCHEMECOLOR_INDEX" val="5"/>
  <p:tag name="KSO_WM_UNI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4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1"/>
  <p:tag name="KSO_WM_UNIT_FILL_FORE_SCHEMECOLOR_INDEX" val="9"/>
  <p:tag name="KSO_WM_UNIT_FILL_TYPE" val="1"/>
  <p:tag name="KSO_WM_UNIT_TEXT_FILL_FORE_SCHEMECOLOR_INDEX" val="13"/>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1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1_2"/>
  <p:tag name="KSO_WM_UNIT_FILL_FORE_SCHEMECOLOR_INDEX" val="14"/>
  <p:tag name="KSO_WM_UNIT_FILL_TYPE" val="1"/>
  <p:tag name="KSO_WM_UNIT_TEXT_FILL_FORE_SCHEMECOLOR_INDEX" val="13"/>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2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2_2"/>
  <p:tag name="KSO_WM_UNIT_FILL_FORE_SCHEMECOLOR_INDEX" val="14"/>
  <p:tag name="KSO_WM_UNIT_FILL_TYPE" val="1"/>
  <p:tag name="KSO_WM_UNIT_TEXT_FILL_FORE_SCHEMECOLOR_INDEX" val="13"/>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3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3_2"/>
  <p:tag name="KSO_WM_UNIT_FILL_FORE_SCHEMECOLOR_INDEX" val="14"/>
  <p:tag name="KSO_WM_UNIT_FILL_TYPE" val="1"/>
  <p:tag name="KSO_WM_UNIT_TEXT_FILL_FORE_SCHEMECOLOR_INDEX" val="13"/>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i*1_1"/>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1"/>
  <p:tag name="KSO_WM_UNIT_FILL_FORE_SCHEMECOLOR_INDEX" val="14"/>
  <p:tag name="KSO_WM_UNIT_FILL_TYPE" val="1"/>
  <p:tag name="KSO_WM_UNIT_TEXT_FILL_FORE_SCHEMECOLOR_INDEX" val="2"/>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i*1_2"/>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2"/>
  <p:tag name="KSO_WM_UNIT_FILL_FORE_SCHEMECOLOR_INDEX" val="14"/>
  <p:tag name="KSO_WM_UNIT_FILL_TYPE" val="1"/>
  <p:tag name="KSO_WM_UNIT_TEXT_FILL_FORE_SCHEMECOLOR_INDEX" val="2"/>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i*1_3"/>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3"/>
  <p:tag name="KSO_WM_UNIT_FILL_FORE_SCHEMECOLOR_INDEX" val="14"/>
  <p:tag name="KSO_WM_UNIT_FILL_TYPE" val="1"/>
  <p:tag name="KSO_WM_UNIT_TEXT_FILL_FORE_SCHEMECOLOR_INDEX" val="2"/>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i*1_4"/>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4"/>
  <p:tag name="KSO_WM_UNIT_FILL_FORE_SCHEMECOLOR_INDEX" val="14"/>
  <p:tag name="KSO_WM_UNIT_FILL_TYPE" val="1"/>
  <p:tag name="KSO_WM_UNIT_TEXT_FILL_FORE_SCHEMECOLOR_INDEX" val="2"/>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634_6*l_h_i*1_3_1"/>
  <p:tag name="KSO_WM_TEMPLATE_CATEGORY" val="diagram"/>
  <p:tag name="KSO_WM_TEMPLATE_INDEX" val="634"/>
  <p:tag name="KSO_WM_UNIT_LAYERLEVEL" val="1_1_1"/>
  <p:tag name="KSO_WM_TAG_VERSION" val="1.0"/>
  <p:tag name="KSO_WM_BEAUTIFY_FLAG" val="#wm#"/>
  <p:tag name="KSO_WM_UNIT_TEXT_FILL_FORE_SCHEMECOLOR_INDEX" val="7"/>
  <p:tag name="KSO_WM_UNIT_TEXT_FILL_TYPE"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6"/>
  <p:tag name="KSO_WM_UNIT_ID" val="diagram20200195_3*i*6"/>
  <p:tag name="KSO_WM_TEMPLATE_CATEGORY" val="diagram"/>
  <p:tag name="KSO_WM_TEMPLATE_INDEX" val="20200195"/>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81.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2"/>
  <p:tag name="KSO_WM_UNIT_FILL_FORE_SCHEMECOLOR_INDEX" val="14"/>
  <p:tag name="KSO_WM_UNIT_FILL_TYPE" val="1"/>
  <p:tag name="KSO_WM_UNIT_TEXT_FILL_FORE_SCHEMECOLOR_INDEX" val="13"/>
  <p:tag name="KSO_WM_UNIT_TEXT_FILL_TYPE" val="1"/>
</p:tagLst>
</file>

<file path=ppt/tags/tag82.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3"/>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3"/>
  <p:tag name="KSO_WM_UNIT_FILL_FORE_SCHEMECOLOR_INDEX" val="14"/>
  <p:tag name="KSO_WM_UNIT_FILL_TYPE" val="1"/>
  <p:tag name="KSO_WM_UNIT_TEXT_FILL_FORE_SCHEMECOLOR_INDEX" val="13"/>
  <p:tag name="KSO_WM_UNIT_TEXT_FILL_TYPE" val="1"/>
</p:tagLst>
</file>

<file path=ppt/tags/tag83.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4"/>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4"/>
  <p:tag name="KSO_WM_UNIT_FILL_FORE_SCHEMECOLOR_INDEX" val="14"/>
  <p:tag name="KSO_WM_UNIT_FILL_TYPE" val="1"/>
  <p:tag name="KSO_WM_UNIT_TEXT_FILL_FORE_SCHEMECOLOR_INDEX" val="13"/>
  <p:tag name="KSO_WM_UNIT_TEXT_FILL_TYPE" val="1"/>
</p:tagLst>
</file>

<file path=ppt/tags/tag84.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5"/>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5"/>
  <p:tag name="KSO_WM_UNIT_FILL_FORE_SCHEMECOLOR_INDEX" val="14"/>
  <p:tag name="KSO_WM_UNIT_FILL_TYPE" val="1"/>
  <p:tag name="KSO_WM_UNIT_TEXT_FILL_FORE_SCHEMECOLOR_INDEX" val="13"/>
  <p:tag name="KSO_WM_UNIT_TEXT_FILL_TYPE" val="1"/>
</p:tagLst>
</file>

<file path=ppt/tags/tag85.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6"/>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6"/>
  <p:tag name="KSO_WM_UNIT_FILL_FORE_SCHEMECOLOR_INDEX" val="14"/>
  <p:tag name="KSO_WM_UNIT_FILL_TYPE" val="1"/>
  <p:tag name="KSO_WM_UNIT_TEXT_FILL_FORE_SCHEMECOLOR_INDEX" val="13"/>
  <p:tag name="KSO_WM_UNIT_TEXT_FILL_TYPE" val="1"/>
</p:tagLst>
</file>

<file path=ppt/tags/tag86.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7"/>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7"/>
  <p:tag name="KSO_WM_UNIT_FILL_FORE_SCHEMECOLOR_INDEX" val="14"/>
  <p:tag name="KSO_WM_UNIT_FILL_TYPE" val="1"/>
  <p:tag name="KSO_WM_UNIT_TEXT_FILL_FORE_SCHEMECOLOR_INDEX" val="13"/>
  <p:tag name="KSO_WM_UNIT_TEXT_FILL_TYPE" val="1"/>
</p:tagLst>
</file>

<file path=ppt/tags/tag87.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8"/>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8"/>
  <p:tag name="KSO_WM_UNIT_FILL_FORE_SCHEMECOLOR_INDEX" val="14"/>
  <p:tag name="KSO_WM_UNIT_FILL_TYPE" val="1"/>
  <p:tag name="KSO_WM_UNIT_TEXT_FILL_FORE_SCHEMECOLOR_INDEX" val="13"/>
  <p:tag name="KSO_WM_UNIT_TEXT_FILL_TYPE" val="1"/>
</p:tagLst>
</file>

<file path=ppt/tags/tag88.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9"/>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9"/>
  <p:tag name="KSO_WM_UNIT_FILL_FORE_SCHEMECOLOR_INDEX" val="14"/>
  <p:tag name="KSO_WM_UNIT_FILL_TYPE" val="1"/>
  <p:tag name="KSO_WM_UNIT_TEXT_FILL_FORE_SCHEMECOLOR_INDEX" val="13"/>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a*1_1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1_1"/>
  <p:tag name="KSO_WM_UNIT_TEXT_FILL_FORE_SCHEMECOLOR_INDEX" val="5"/>
  <p:tag name="KSO_WM_UNIT_TEXT_FILL_TYPE" val="1"/>
</p:tagLst>
</file>

<file path=ppt/tags/tag9.xml><?xml version="1.0" encoding="utf-8"?>
<p:tagLst xmlns:p="http://schemas.openxmlformats.org/presentationml/2006/main">
  <p:tag name="KSO_WM_UNIT_SUBTYPE" val="a"/>
  <p:tag name="KSO_WM_UNIT_NOCLEAR" val="0"/>
  <p:tag name="KSO_WM_UNIT_VALUE" val="4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634_6*l_h_f*1_3_1"/>
  <p:tag name="KSO_WM_TEMPLATE_CATEGORY" val="diagram"/>
  <p:tag name="KSO_WM_TEMPLATE_INDEX" val="63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f*1_1_1"/>
  <p:tag name="KSO_WM_TEMPLATE_CATEGORY" val="diagram"/>
  <p:tag name="KSO_WM_TEMPLATE_INDEX" val="20200195"/>
  <p:tag name="KSO_WM_UNIT_LAYERLEVEL" val="1_1_1"/>
  <p:tag name="KSO_WM_TAG_VERSION" val="1.0"/>
  <p:tag name="KSO_WM_BEAUTIFY_FLAG" val="#wm#"/>
  <p:tag name="KSO_WM_UNIT_PRESET_TEXT" val="单击此处添加文本具体内容，简明扼要的阐述您的观点。"/>
  <p:tag name="KSO_WM_UNIT_NOCLEAR" val="0"/>
  <p:tag name="KSO_WM_UNIT_VALUE" val="51"/>
  <p:tag name="KSO_WM_DIAGRAM_GROUP_CODE" val="q1-1"/>
  <p:tag name="KSO_WM_UNIT_TYPE" val="q_h_f"/>
  <p:tag name="KSO_WM_UNIT_INDEX" val="1_1_1"/>
  <p:tag name="KSO_WM_UNIT_TEXT_FILL_FORE_SCHEMECOLOR_INDEX" val="13"/>
  <p:tag name="KSO_WM_UNIT_TEX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a*1_2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2_1"/>
  <p:tag name="KSO_WM_UNIT_TEXT_FILL_FORE_SCHEMECOLOR_INDEX" val="7"/>
  <p:tag name="KSO_WM_UNIT_TEXT_FILL_TYPE"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f*1_2_1"/>
  <p:tag name="KSO_WM_TEMPLATE_CATEGORY" val="diagram"/>
  <p:tag name="KSO_WM_TEMPLATE_INDEX" val="20200195"/>
  <p:tag name="KSO_WM_UNIT_LAYERLEVEL" val="1_1_1"/>
  <p:tag name="KSO_WM_TAG_VERSION" val="1.0"/>
  <p:tag name="KSO_WM_BEAUTIFY_FLAG" val="#wm#"/>
  <p:tag name="KSO_WM_UNIT_PRESET_TEXT" val="单击此处添加文本具体内容，简明扼要的阐述您的观点。"/>
  <p:tag name="KSO_WM_UNIT_NOCLEAR" val="0"/>
  <p:tag name="KSO_WM_UNIT_VALUE" val="51"/>
  <p:tag name="KSO_WM_DIAGRAM_GROUP_CODE" val="q1-1"/>
  <p:tag name="KSO_WM_UNIT_TYPE" val="q_h_f"/>
  <p:tag name="KSO_WM_UNIT_INDEX" val="1_2_1"/>
  <p:tag name="KSO_WM_UNIT_TEXT_FILL_FORE_SCHEMECOLOR_INDEX" val="13"/>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a*1_4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4_1"/>
  <p:tag name="KSO_WM_UNIT_TEXT_FILL_FORE_SCHEMECOLOR_INDEX" val="9"/>
  <p:tag name="KSO_WM_UNIT_TEXT_FILL_TYPE"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f*1_4_1"/>
  <p:tag name="KSO_WM_TEMPLATE_CATEGORY" val="diagram"/>
  <p:tag name="KSO_WM_TEMPLATE_INDEX" val="20200195"/>
  <p:tag name="KSO_WM_UNIT_LAYERLEVEL" val="1_1_1"/>
  <p:tag name="KSO_WM_TAG_VERSION" val="1.0"/>
  <p:tag name="KSO_WM_BEAUTIFY_FLAG" val="#wm#"/>
  <p:tag name="KSO_WM_UNIT_PRESET_TEXT" val="单击此处添加文本具体内容，简明扼要的阐述您的观点。"/>
  <p:tag name="KSO_WM_UNIT_NOCLEAR" val="0"/>
  <p:tag name="KSO_WM_UNIT_VALUE" val="51"/>
  <p:tag name="KSO_WM_DIAGRAM_GROUP_CODE" val="q1-1"/>
  <p:tag name="KSO_WM_UNIT_TYPE" val="q_h_f"/>
  <p:tag name="KSO_WM_UNIT_INDEX" val="1_4_1"/>
  <p:tag name="KSO_WM_UNIT_TEXT_FILL_FORE_SCHEMECOLOR_INDEX" val="13"/>
  <p:tag name="KSO_WM_UNIT_TEX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a*1_3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3_1"/>
  <p:tag name="KSO_WM_UNIT_TEXT_FILL_FORE_SCHEMECOLOR_INDEX" val="8"/>
  <p:tag name="KSO_WM_UNIT_TEX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f*1_3_1"/>
  <p:tag name="KSO_WM_TEMPLATE_CATEGORY" val="diagram"/>
  <p:tag name="KSO_WM_TEMPLATE_INDEX" val="20200195"/>
  <p:tag name="KSO_WM_UNIT_LAYERLEVEL" val="1_1_1"/>
  <p:tag name="KSO_WM_TAG_VERSION" val="1.0"/>
  <p:tag name="KSO_WM_BEAUTIFY_FLAG" val="#wm#"/>
  <p:tag name="KSO_WM_UNIT_PRESET_TEXT" val="单击此处添加文本具体内容，简明扼要的阐述您的观点。"/>
  <p:tag name="KSO_WM_UNIT_NOCLEAR" val="0"/>
  <p:tag name="KSO_WM_UNIT_VALUE" val="51"/>
  <p:tag name="KSO_WM_DIAGRAM_GROUP_CODE" val="q1-1"/>
  <p:tag name="KSO_WM_UNIT_TYPE" val="q_h_f"/>
  <p:tag name="KSO_WM_UNIT_INDEX" val="1_3_1"/>
  <p:tag name="KSO_WM_UNIT_TEXT_FILL_FORE_SCHEMECOLOR_INDEX" val="13"/>
  <p:tag name="KSO_WM_UNIT_TEXT_FILL_TYPE" val="1"/>
</p:tagLst>
</file>

<file path=ppt/tags/tag97.xml><?xml version="1.0" encoding="utf-8"?>
<p:tagLst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Lst>
</file>

<file path=ppt/theme/theme1.xml><?xml version="1.0" encoding="utf-8"?>
<a:theme xmlns:a="http://schemas.openxmlformats.org/drawingml/2006/main" name="Office 主题​​">
  <a:themeElements>
    <a:clrScheme name="自定义 6">
      <a:dk1>
        <a:srgbClr val="303030"/>
      </a:dk1>
      <a:lt1>
        <a:srgbClr val="FFFFFF"/>
      </a:lt1>
      <a:dk2>
        <a:srgbClr val="303030"/>
      </a:dk2>
      <a:lt2>
        <a:srgbClr val="FFFFFF"/>
      </a:lt2>
      <a:accent1>
        <a:srgbClr val="D87830"/>
      </a:accent1>
      <a:accent2>
        <a:srgbClr val="037C8C"/>
      </a:accent2>
      <a:accent3>
        <a:srgbClr val="D87830"/>
      </a:accent3>
      <a:accent4>
        <a:srgbClr val="037C8C"/>
      </a:accent4>
      <a:accent5>
        <a:srgbClr val="D87830"/>
      </a:accent5>
      <a:accent6>
        <a:srgbClr val="037C8C"/>
      </a:accent6>
      <a:hlink>
        <a:srgbClr val="6EAC1C"/>
      </a:hlink>
      <a:folHlink>
        <a:srgbClr val="B26B02"/>
      </a:folHlink>
    </a:clrScheme>
    <a:fontScheme name="微软雅黑字体">
      <a:majorFont>
        <a:latin typeface="微软雅黑"/>
        <a:ea typeface="微软雅黑"/>
        <a:cs typeface=""/>
      </a:majorFont>
      <a:minorFont>
        <a:latin typeface="微软雅黑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10205</Words>
  <Application>WPS 演示</Application>
  <PresentationFormat>宽屏</PresentationFormat>
  <Paragraphs>274</Paragraphs>
  <Slides>37</Slides>
  <Notes>5</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37</vt:i4>
      </vt:variant>
    </vt:vector>
  </HeadingPairs>
  <TitlesOfParts>
    <vt:vector size="54" baseType="lpstr">
      <vt:lpstr>Arial</vt:lpstr>
      <vt:lpstr>宋体</vt:lpstr>
      <vt:lpstr>Wingdings</vt:lpstr>
      <vt:lpstr>微软雅黑</vt:lpstr>
      <vt:lpstr>Arial</vt:lpstr>
      <vt:lpstr>微软雅黑 Light</vt:lpstr>
      <vt:lpstr>Arial Unicode MS</vt:lpstr>
      <vt:lpstr>等线</vt:lpstr>
      <vt:lpstr>Calibri</vt:lpstr>
      <vt:lpstr>Lantinghei SC Extralight</vt:lpstr>
      <vt:lpstr>Calibri</vt:lpstr>
      <vt:lpstr>MS PGothic</vt:lpstr>
      <vt:lpstr>Lato Regular</vt:lpstr>
      <vt:lpstr>Latha</vt:lpstr>
      <vt:lpstr>等线 Light</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yaohouhua</dc:creator>
  <cp:lastModifiedBy>单金枝</cp:lastModifiedBy>
  <cp:revision>125</cp:revision>
  <dcterms:created xsi:type="dcterms:W3CDTF">2019-11-06T14:38:00Z</dcterms:created>
  <dcterms:modified xsi:type="dcterms:W3CDTF">2022-03-10T01:20:06Z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2052-11.1.0.11365</vt:lpwstr>
  </property>
  <property fmtid="{D5CDD505-2E9C-101B-9397-08002B2CF9AE}" pid="3" name="KSOTemplateUUID">
    <vt:lpwstr>v1.0_mb_S2+Zqs8qojUwVAtxnWSpkg==</vt:lpwstr>
  </property>
  <property fmtid="{D5CDD505-2E9C-101B-9397-08002B2CF9AE}" pid="4" name="ICV">
    <vt:lpwstr>4B138E53C7C542B3941C46CF24A7BE0B</vt:lpwstr>
  </property>
</Properties>
</file>