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Lst>
  <p:notesMasterIdLst>
    <p:notesMasterId r:id="rId6"/>
  </p:notesMasterIdLst>
  <p:sldIdLst>
    <p:sldId id="256" r:id="rId4"/>
    <p:sldId id="346" r:id="rId5"/>
    <p:sldId id="258" r:id="rId7"/>
    <p:sldId id="261" r:id="rId8"/>
    <p:sldId id="264" r:id="rId9"/>
    <p:sldId id="370" r:id="rId10"/>
    <p:sldId id="371" r:id="rId11"/>
    <p:sldId id="372" r:id="rId12"/>
    <p:sldId id="373" r:id="rId13"/>
    <p:sldId id="268" r:id="rId14"/>
    <p:sldId id="374" r:id="rId15"/>
    <p:sldId id="375" r:id="rId16"/>
    <p:sldId id="269" r:id="rId17"/>
    <p:sldId id="376" r:id="rId18"/>
    <p:sldId id="377" r:id="rId19"/>
    <p:sldId id="379" r:id="rId20"/>
    <p:sldId id="393" r:id="rId21"/>
    <p:sldId id="380" r:id="rId22"/>
    <p:sldId id="381" r:id="rId23"/>
    <p:sldId id="382" r:id="rId24"/>
    <p:sldId id="405" r:id="rId25"/>
    <p:sldId id="406" r:id="rId26"/>
    <p:sldId id="407" r:id="rId27"/>
    <p:sldId id="392" r:id="rId28"/>
    <p:sldId id="383" r:id="rId29"/>
    <p:sldId id="384" r:id="rId30"/>
    <p:sldId id="408" r:id="rId31"/>
    <p:sldId id="394" r:id="rId32"/>
    <p:sldId id="385" r:id="rId33"/>
    <p:sldId id="343" r:id="rId34"/>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7830"/>
    <a:srgbClr val="037C8C"/>
    <a:srgbClr val="30C5D9"/>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29" autoAdjust="0"/>
    <p:restoredTop sz="94660" autoAdjust="0"/>
  </p:normalViewPr>
  <p:slideViewPr>
    <p:cSldViewPr snapToGrid="0" showGuides="1">
      <p:cViewPr>
        <p:scale>
          <a:sx n="60" d="100"/>
          <a:sy n="60" d="100"/>
        </p:scale>
        <p:origin x="272" y="-136"/>
      </p:cViewPr>
      <p:guideLst>
        <p:guide orient="horz" pos="2306"/>
        <p:guide pos="3906"/>
        <p:guide pos="434"/>
        <p:guide pos="7223"/>
        <p:guide orient="horz" pos="720"/>
        <p:guide orient="horz" pos="3877"/>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8" Type="http://schemas.openxmlformats.org/officeDocument/2006/relationships/tags" Target="tags/tag28.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044AD5-47F2-4865-B798-DA162E7971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DB7941-2930-43B9-827C-A2F86FDCDF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E6336F-A009-436E-BED9-0342EC9C92F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rgbClr val="03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userDrawn="1"/>
        </p:nvGrpSpPr>
        <p:grpSpPr>
          <a:xfrm>
            <a:off x="0" y="6721467"/>
            <a:ext cx="12192000" cy="136534"/>
            <a:chOff x="0" y="6721467"/>
            <a:chExt cx="12192000" cy="136534"/>
          </a:xfrm>
        </p:grpSpPr>
        <p:sp>
          <p:nvSpPr>
            <p:cNvPr id="12"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9" name="组合 28"/>
          <p:cNvGrpSpPr/>
          <p:nvPr userDrawn="1"/>
        </p:nvGrpSpPr>
        <p:grpSpPr>
          <a:xfrm>
            <a:off x="0" y="6721467"/>
            <a:ext cx="12192000" cy="136534"/>
            <a:chOff x="0" y="6721467"/>
            <a:chExt cx="12192000" cy="136534"/>
          </a:xfrm>
        </p:grpSpPr>
        <p:sp>
          <p:nvSpPr>
            <p:cNvPr id="30"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1"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2"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3"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2" Type="http://schemas.openxmlformats.org/officeDocument/2006/relationships/theme" Target="../theme/theme2.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F77AD8-FCAE-4A59-808A-87555C36254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218F8-B234-495F-BC1F-FEE52A84B7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376EF5-DB0B-41D7-8F11-219D4341395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BF08B6-A543-4106-8E78-DC963CBF9A0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7.xml"/><Relationship Id="rId2" Type="http://schemas.microsoft.com/office/2007/relationships/hdphoto" Target="../media/image4.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7.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1" Type="http://schemas.openxmlformats.org/officeDocument/2006/relationships/slideLayout" Target="../slideLayouts/slideLayout7.xml"/><Relationship Id="rId20" Type="http://schemas.openxmlformats.org/officeDocument/2006/relationships/tags" Target="../tags/tag27.xml"/><Relationship Id="rId2" Type="http://schemas.openxmlformats.org/officeDocument/2006/relationships/tags" Target="../tags/tag9.xml"/><Relationship Id="rId19" Type="http://schemas.openxmlformats.org/officeDocument/2006/relationships/tags" Target="../tags/tag26.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tags" Target="../tags/tag23.xml"/><Relationship Id="rId15" Type="http://schemas.openxmlformats.org/officeDocument/2006/relationships/tags" Target="../tags/tag22.xml"/><Relationship Id="rId14" Type="http://schemas.openxmlformats.org/officeDocument/2006/relationships/tags" Target="../tags/tag21.xml"/><Relationship Id="rId13" Type="http://schemas.openxmlformats.org/officeDocument/2006/relationships/tags" Target="../tags/tag20.xml"/><Relationship Id="rId12" Type="http://schemas.openxmlformats.org/officeDocument/2006/relationships/tags" Target="../tags/tag19.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tags" Target="../tags/tag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309360" y="2009140"/>
            <a:ext cx="1150620" cy="48863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91770" y="2009140"/>
            <a:ext cx="5896610" cy="17284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大学生创新创业经典案例与分析</a:t>
            </a:r>
            <a:endPar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19" name="矩形 18"/>
          <p:cNvSpPr/>
          <p:nvPr/>
        </p:nvSpPr>
        <p:spPr>
          <a:xfrm>
            <a:off x="1643380" y="4183724"/>
            <a:ext cx="3021775" cy="860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rPr>
              <a:t>北京出版社</a:t>
            </a:r>
            <a:endParaRPr lang="zh-CN" altLang="en-US" sz="2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19"/>
                                        </p:tgtEl>
                                        <p:attrNameLst>
                                          <p:attrName>ppt_y</p:attrName>
                                        </p:attrNameLst>
                                      </p:cBhvr>
                                      <p:tavLst>
                                        <p:tav tm="0">
                                          <p:val>
                                            <p:strVal val="#ppt_y"/>
                                          </p:val>
                                        </p:tav>
                                        <p:tav tm="100000">
                                          <p:val>
                                            <p:strVal val="#ppt_y"/>
                                          </p:val>
                                        </p:tav>
                                      </p:tavLst>
                                    </p:anim>
                                    <p:anim calcmode="lin" valueType="num">
                                      <p:cBhvr>
                                        <p:cTn id="32"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bldLvl="0" animBg="1"/>
      <p:bldP spid="15" grpId="0" animBg="1"/>
      <p:bldP spid="16" grpId="0"/>
      <p:bldP spid="19"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29945" y="476250"/>
            <a:ext cx="7216775" cy="5631180"/>
          </a:xfrm>
          <a:prstGeom prst="rect">
            <a:avLst/>
          </a:prstGeom>
          <a:noFill/>
        </p:spPr>
        <p:txBody>
          <a:bodyPr wrap="square" rtlCol="0" anchor="t">
            <a:spAutoFit/>
          </a:bodyPr>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solidFill>
                  <a:schemeClr val="accent1"/>
                </a:solidFill>
              </a:rPr>
              <a:t>创新美菜，保障舌尖上的安全 </a:t>
            </a:r>
            <a:endParaRPr lang="zh-CN" altLang="en-US" sz="1600">
              <a:solidFill>
                <a:schemeClr val="accent1"/>
              </a:solidFill>
            </a:endParaRPr>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t>2020 年 11 月 4 日，2020 年第三届中国国际进口博览会在上海隆重开幕。美菜作为国内杰出的餐饮供应链服务商，第二年承担进博会食材供应任务，用强大的供应链能力和专业的服务，保障进博会食材安全。</a:t>
            </a:r>
            <a:endParaRPr lang="zh-CN" altLang="en-US" sz="1600"/>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t>本届进博会企业商业展规划总面积 36 万平方米，吸引 40 万专业观众报名参与，后勤食材保障重要性不言而喻。去年，美菜凭借其安全、高效、优质的服务，成为上海进博会唯一抽检零失误供应商。</a:t>
            </a:r>
            <a:endParaRPr lang="zh-CN" altLang="en-US" sz="1600"/>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t>在今年的防疫形势之下，进博会食材保障意义重大。美菜专门设立了食材供应保障小组，统筹谋划、服务进博会食材保障工作，并整合采购、销售、仓库、配送各个业务条线，与质量检测等部门进行密切配合协作。确保所采购食材的质量，严格从食材源头进行把关；密切与商户沟通，提供咨询以及下单协助等服务；确保能够按商户要求的时间备货并进行包装等。</a:t>
            </a:r>
            <a:endParaRPr lang="zh-CN" altLang="en-US" sz="1600"/>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t>此次进博会期间，美菜将保障 11 个展厅内的食材供应，预计食材供应量达到200～300 吨，比去年总量增长了 4～5 倍。活动期间，按照进博会要求，美菜采取 T+2 配送模式，即今天下单，后天晚上安排配送食材。</a:t>
            </a:r>
            <a:endParaRPr lang="zh-CN" altLang="en-US" sz="1600"/>
          </a:p>
        </p:txBody>
      </p:sp>
      <p:pic>
        <p:nvPicPr>
          <p:cNvPr id="104" name="图片 103"/>
          <p:cNvPicPr/>
          <p:nvPr/>
        </p:nvPicPr>
        <p:blipFill>
          <a:blip r:embed="rId1"/>
          <a:stretch>
            <a:fillRect/>
          </a:stretch>
        </p:blipFill>
        <p:spPr>
          <a:xfrm>
            <a:off x="8446135" y="1243330"/>
            <a:ext cx="3251200" cy="43719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138430" y="534035"/>
            <a:ext cx="11474450" cy="632396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在此期间，每天 16:00 前商户完成截单，18:00 前美菜便可将前天下单的食材运送至进博会指定发货点，经过检验检疫环节之后，20:30 前配送车辆将抵达会展中心。凌晨 1:30 将完成对所有商户的配送。进博会期间的配送节奏与美菜日常配送的节奏不尽相同，为此，美菜为进博会定制化了配送服务体系，更好地满足进博会的需求。</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食品安全，是此次服务的重中之重。据此，美菜所有食材按箱包装，严格落实配送食品铅封措施，涉及散货、散装产品使用标注周转箱。美菜的数字化仓储体系，利用餐饮大数据分析食材供需情况，商品库存、配送情况全程可视化，可保障食材高效供给。根据美菜沉淀下来的大数据，结合对商户需求的了解，美菜能预估商户对蔬菜、肉蛋禽等食材需求，从而实现提前备货，保证食材供应；车辆的配送过程、行驶路线也能实时在线监测，从而确保配送安全。</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同时，美菜开辟“仓中仓”模式，专门用于储藏和分拣进博会食材，并对食材进行精加工；在仓库内设立了“仓内农残检测实验室”，配备了蔬菜农药残留快速检测仪、肉类水分快速检测仪和瘦肉精检测试纸等设备，对入库的蔬菜、肉类等进行农残、药残、水分等指标抽样检测。美菜按照源头可溯、全程可控、风险可防、责任可追的要求，加强食品安全流程管理，所有食材均可溯源；所有货物落实各项票据，对每日出库的货物重量、数量严格盘点，确保货物准确无误。美菜能够提供的食材种类并没有受疫情防控严格的影响，今年成为能够提供最多食材种类的供应商，截至目前，已经为进博会提供了超过 700 多种食材。</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758825" y="161290"/>
            <a:ext cx="7681595" cy="673925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按照进博会疫情防控工作要求，本届进博会没有安排公众开放日或延展，主要邀请专业采购商观展。馆内人数不得超过最大承载量的 30%，但仍有 40 万专业采购商踊跃报名。为此，美菜将采取严格防疫措施，进行人员健康和环境检测管理。除了每日对货物发源地、进馆人员累计 30 人进行严格管理外，美菜还将对所有配送车辆进行消防措施，实现环境、人、货、车全面消杀；同时于 10 月 21 日开始，所有服务人员已完成两次核酸检测，确保所有服务人员的安全。</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进博会是中国政府坚定支持贸易自由化和经济全球化、主动向世界开放市场的重大举措，有利于促进加强经贸交流合作，促进全球贸易和世界经济增长，推动开放型经济发展。美菜作为中国餐饮供应链服务头部企业，一直致力于用现代的供应链理念和先进的互联网科技推动传统的中国农业食材供应市场进行产业升级，专注为全国 200 多万家餐厅提供全品类、一站式的餐饮食材供应服务。在这一背景之下，美菜除了以高品质的食材与服务为国家级活动保驾护航，也将把握技术革命及国家政策带来的新机遇，通过打造生鲜食材供应链体系，不断创新服务模式，推动农业产业的发展。</a:t>
            </a:r>
            <a:endParaRPr lang="zh-CN" altLang="en-US"/>
          </a:p>
        </p:txBody>
      </p:sp>
      <p:pic>
        <p:nvPicPr>
          <p:cNvPr id="4" name="图片 3"/>
          <p:cNvPicPr/>
          <p:nvPr/>
        </p:nvPicPr>
        <p:blipFill>
          <a:blip r:embed="rId1"/>
          <a:stretch>
            <a:fillRect/>
          </a:stretch>
        </p:blipFill>
        <p:spPr>
          <a:xfrm>
            <a:off x="8440420" y="837565"/>
            <a:ext cx="3352800" cy="53860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26920" y="3256915"/>
            <a:ext cx="2676525" cy="1568450"/>
          </a:xfrm>
          <a:prstGeom prst="rect">
            <a:avLst/>
          </a:prstGeom>
          <a:noFill/>
          <a:ln w="7620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案例分析 </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870585" y="377825"/>
            <a:ext cx="4839970" cy="445135"/>
          </a:xfrm>
          <a:prstGeom prst="rect">
            <a:avLst/>
          </a:prstGeom>
          <a:noFill/>
        </p:spPr>
        <p:txBody>
          <a:bodyPr wrap="square" rtlCol="0" anchor="t">
            <a:spAutoFit/>
          </a:bodyPr>
          <a:p>
            <a:r>
              <a:rPr lang="zh-CN" altLang="en-US" sz="2300" dirty="0">
                <a:solidFill>
                  <a:srgbClr val="080808"/>
                </a:solidFill>
                <a:latin typeface="微软雅黑" panose="020B0503020204020204" pitchFamily="34" charset="-122"/>
                <a:ea typeface="微软雅黑" panose="020B0503020204020204" pitchFamily="34" charset="-122"/>
              </a:rPr>
              <a:t>1. 刘传军创业创新轨迹（图 9-1）</a:t>
            </a:r>
            <a:endParaRPr lang="zh-CN" altLang="en-US" sz="2300" dirty="0">
              <a:solidFill>
                <a:srgbClr val="080808"/>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2117725" y="896620"/>
            <a:ext cx="7955915" cy="53390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89000" y="72707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778510" y="358775"/>
            <a:ext cx="2540000" cy="445135"/>
          </a:xfrm>
          <a:prstGeom prst="rect">
            <a:avLst/>
          </a:prstGeom>
          <a:noFill/>
        </p:spPr>
        <p:txBody>
          <a:bodyPr wrap="square" rtlCol="0" anchor="t">
            <a:spAutoFit/>
          </a:bodyPr>
          <a:p>
            <a:r>
              <a:rPr lang="zh-CN" altLang="en-US" sz="2300" dirty="0">
                <a:solidFill>
                  <a:srgbClr val="080808"/>
                </a:solidFill>
                <a:latin typeface="微软雅黑" panose="020B0503020204020204" pitchFamily="34" charset="-122"/>
                <a:ea typeface="微软雅黑" panose="020B0503020204020204" pitchFamily="34" charset="-122"/>
              </a:rPr>
              <a:t>2. 案例评析</a:t>
            </a:r>
            <a:endParaRPr lang="zh-CN" altLang="en-US" sz="2300"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97180" y="857250"/>
            <a:ext cx="8547735" cy="5077460"/>
          </a:xfrm>
          <a:prstGeom prst="rect">
            <a:avLst/>
          </a:prstGeom>
          <a:noFill/>
        </p:spPr>
        <p:txBody>
          <a:bodyPr wrap="square" rtlCol="0" anchor="t">
            <a:spAutoFit/>
          </a:bodyPr>
          <a:p>
            <a:pPr lvl="0" indent="457200" algn="l">
              <a:lnSpc>
                <a:spcPct val="150000"/>
              </a:lnSpc>
              <a:buClrTx/>
              <a:buSzTx/>
              <a:buFontTx/>
              <a:extLst>
                <a:ext uri="{35155182-B16C-46BC-9424-99874614C6A1}">
                  <wpsdc:indentchars xmlns:wpsdc="http://www.wps.cn/officeDocument/2017/drawingmlCustomData" val="200" checksum="59296752"/>
                </a:ext>
              </a:extLst>
            </a:pPr>
            <a:r>
              <a:rPr lang="zh-CN" altLang="en-US">
                <a:sym typeface="+mn-ea"/>
              </a:rPr>
              <a:t>一个企业之所以要创新，其意义在于创新能够决定企业的发展规模、发展速度以及发展方向。企业的创新涵盖了很多方面，而创新的结果就是改变企业的现状。在创新方面，中国餐饮供应链杰出服务商美菜始终走在行业的前端。美菜采用“两端一链一平台”的创新商业模式，为商户提供个性化的食材采购方法。</a:t>
            </a:r>
            <a:endParaRPr lang="zh-CN" altLang="en-US">
              <a:sym typeface="+mn-ea"/>
            </a:endParaRPr>
          </a:p>
          <a:p>
            <a:pPr lvl="0" indent="457200" algn="l">
              <a:lnSpc>
                <a:spcPct val="150000"/>
              </a:lnSpc>
              <a:buClrTx/>
              <a:buSzTx/>
              <a:buFontTx/>
              <a:extLst>
                <a:ext uri="{35155182-B16C-46BC-9424-99874614C6A1}">
                  <wpsdc:indentchars xmlns:wpsdc="http://www.wps.cn/officeDocument/2017/drawingmlCustomData" val="200" checksum="59296752"/>
                </a:ext>
              </a:extLst>
            </a:pPr>
            <a:r>
              <a:rPr lang="zh-CN" altLang="en-US">
                <a:sym typeface="+mn-ea"/>
              </a:rPr>
              <a:t>美菜通过自主研发移动电商平台，自建物流、配送、仓储体系，以科技改变未来，致力于创新商业模式、创新升级农产品的供应链。其独创的模式，一端连接田间地头，一端连接城市实现农产品从地头到餐桌高速的流通。美菜网深耕提升管理效率，对供应链不断进行优化和完善，把握技术革命及国家政策带来的新机遇，不断创新服务模式。第一，美菜利用餐饮大数据分析食材供需情况，商品库存、配送情况全程可视化。第二，美菜开辟了“仓中仓”的模式，专门用于储藏和分拣进博会食材，并对食材进行精加工；在仓库内设立了“仓内农残检测实验室”，对入库的蔬菜、肉类等进行农残、药残、水分等指标抽样检测。</a:t>
            </a:r>
            <a:endParaRPr lang="zh-CN" altLang="en-US">
              <a:sym typeface="+mn-ea"/>
            </a:endParaRPr>
          </a:p>
        </p:txBody>
      </p:sp>
      <p:pic>
        <p:nvPicPr>
          <p:cNvPr id="106" name="图片 105"/>
          <p:cNvPicPr/>
          <p:nvPr/>
        </p:nvPicPr>
        <p:blipFill>
          <a:blip r:embed="rId1"/>
          <a:stretch>
            <a:fillRect/>
          </a:stretch>
        </p:blipFill>
        <p:spPr>
          <a:xfrm>
            <a:off x="8845550" y="1186180"/>
            <a:ext cx="3187700" cy="50526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96900" y="267335"/>
            <a:ext cx="7448550" cy="6000750"/>
          </a:xfrm>
          <a:prstGeom prst="rect">
            <a:avLst/>
          </a:prstGeom>
          <a:noFill/>
        </p:spPr>
        <p:txBody>
          <a:bodyPr wrap="square" rtlCol="0" anchor="t">
            <a:spAutoFit/>
          </a:bodyPr>
          <a:p>
            <a:pPr indent="406400" fontAlgn="auto">
              <a:lnSpc>
                <a:spcPct val="150000"/>
              </a:lnSpc>
              <a:extLst>
                <a:ext uri="{35155182-B16C-46BC-9424-99874614C6A1}">
                  <wpsdc:indentchars xmlns:wpsdc="http://www.wps.cn/officeDocument/2017/drawingmlCustomData" val="200" checksum="1740828767"/>
                </a:ext>
              </a:extLst>
            </a:pPr>
            <a:r>
              <a:rPr lang="zh-CN" altLang="en-US" sz="1600"/>
              <a:t>美菜历经 6 年的时间，得到餐饮行业的认可，其最根本的原因在于美菜敢于改变旧模式，以满足客户多元化的需求，其具体表现在以下三个方面。</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第一，改变速度。美菜的定位是通过互联网的方式，将农户和商户建立联接，在农田与餐厅之间搭起一座桥梁，它利用电商平台进行农产品直供，这就意味着农民种植的蔬菜瓜果，可以在最短的时间内送到餐厅的餐桌上，大大缩短农产品流通环节。</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第二，改变冷链物流。生鲜电商的身份较为特殊，因为涉及生鲜食品，对于商家而言就需要解决冷链物流这个最为重要的环节。在这方面，美菜已经拥有自建的仓储、物流，包揽供应链。为了解决冷链物流这个问题，美菜不惜斥资重金，在相应管理和资金等方面的加码投入，通过技术等手段来减少生鲜食材在运输中的损耗，确保生鲜食材质量。</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第三，美菜丰富了自身的品类，从米面粮油到调料酒水，从生鲜蔬果到肉禽蛋奶，在美菜网都能买到，进而满足餐厅主的全部需求。</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可以说，美菜通过改变旧的商业模式，来满足餐厅主的新需求，这是未来市场发展的趋势，即用切实可行的方法来满足现实需求，而这同样也是我们在创新创业的过程中应该好好思考的。</a:t>
            </a:r>
            <a:endParaRPr lang="zh-CN" altLang="en-US" sz="1600"/>
          </a:p>
        </p:txBody>
      </p:sp>
      <p:pic>
        <p:nvPicPr>
          <p:cNvPr id="107" name="图片 106"/>
          <p:cNvPicPr/>
          <p:nvPr/>
        </p:nvPicPr>
        <p:blipFill>
          <a:blip r:embed="rId1"/>
          <a:stretch>
            <a:fillRect/>
          </a:stretch>
        </p:blipFill>
        <p:spPr>
          <a:xfrm>
            <a:off x="8199120" y="1033145"/>
            <a:ext cx="3361055" cy="47917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前车之鉴</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678180" y="244475"/>
            <a:ext cx="7450455" cy="6369685"/>
          </a:xfrm>
          <a:prstGeom prst="rect">
            <a:avLst/>
          </a:prstGeom>
          <a:noFill/>
        </p:spPr>
        <p:txBody>
          <a:bodyPr wrap="square" rtlCol="0" anchor="t">
            <a:spAutoFit/>
          </a:bodyPr>
          <a:p>
            <a:pPr indent="406400" fontAlgn="auto">
              <a:lnSpc>
                <a:spcPct val="150000"/>
              </a:lnSpc>
              <a:extLst>
                <a:ext uri="{35155182-B16C-46BC-9424-99874614C6A1}">
                  <wpsdc:indentchars xmlns:wpsdc="http://www.wps.cn/officeDocument/2017/drawingmlCustomData" val="200" checksum="1740828767"/>
                </a:ext>
              </a:extLst>
            </a:pPr>
            <a:r>
              <a:rPr lang="zh-CN" altLang="en-US" sz="1600"/>
              <a:t>贝塔佩斯公司的创新种子早在 2006 年瑞士达沃斯世界经济论坛举办期间就已经开始萌生。作为论坛特邀的全球青年领袖，当时身为德国软件公司 SAP 高管的沙伊·阿加西受邀发言，主题是提出一种让世界变得更加美好的办法。阿加西建议用可再生能源汽车替代汽油车。当他提出这一建议的时候一定有着美好的愿望。在被拒绝晋升为 SAP 公司首席执行官之后，阿加西決定追寻自己的梦想：找到办法，用电动汽车替代汽油车。</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他在 2007 年 10 月创建了贝塔佩斯公司，坚信成功的关键要素之一是建立充电基础设施。事实上，贝塔佩斯公司先于特斯拉公司提出了电池转换站的概念，意图当司机在长途行驶中遇到电池耗尽的情况时，以此向司机提供快捷的延长行驶里程的办法。</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阿加西还认为，阻碍消费者购买电动汽车的一个主要原因是同汽油车相比，电动车价格过高。当然，价格差异的罪魁祸首就是电动车蓄电池价格太高。为了克服这个缺陷，阿加西提出了一个全新的想法：把汽车同电池拆开出售——消费者拥有汽车所有权，而贝塔佩斯公司拥有电池所有权。为了使汽车能够顺利行驶，消费者需要根据行驶里程按月支付费用，这样才能使用电池、充电设施，并支付充电和更换电池的相关费用。这样来，电动汽车的价格就大致可以同传统汽车一致，甚至更为便宜。</a:t>
            </a:r>
            <a:endParaRPr lang="zh-CN" altLang="en-US" sz="1600"/>
          </a:p>
        </p:txBody>
      </p:sp>
      <p:pic>
        <p:nvPicPr>
          <p:cNvPr id="105" name="图片 104"/>
          <p:cNvPicPr/>
          <p:nvPr/>
        </p:nvPicPr>
        <p:blipFill>
          <a:blip r:embed="rId1"/>
          <a:stretch>
            <a:fillRect/>
          </a:stretch>
        </p:blipFill>
        <p:spPr>
          <a:xfrm>
            <a:off x="8227695" y="1118235"/>
            <a:ext cx="3716020" cy="44481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89000" y="72707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4" name="文本框 3"/>
          <p:cNvSpPr txBox="1"/>
          <p:nvPr/>
        </p:nvSpPr>
        <p:spPr>
          <a:xfrm>
            <a:off x="551180" y="727075"/>
            <a:ext cx="11089640" cy="590804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这听起来很有道理，因为汽油车所需要的能源一直以来就是独立结算的。因此为什么还要强迫消费者提前支付其中的主要能源部件——电池呢？贝塔佩斯公司提出的商业模式对整个汽车行业来说也同样比较新颖。它作为你的汽车在持续行驶过程中的服务提供商，这就像无线通信服务提供商一样，一方面资助你一部智能手机，另一方面同你签署一份为期数年的合同，前提是每月要有一定时长的通话和流量。</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到 2008 年年初的时候，阿加西已经募集到了 2 亿美元的资金，得到了汽车制造商雷诺-日产集团的承诺，制造一种符合贝塔佩斯公司充电和更换电池要求的汽车。而且，他还得到了以色列政界主要人物的支持，以色列通过法律免除了电动汽车的销售税和进口税（在以色列该税额接近 100%）。此外，阿加西还组建了一支人才济济的管理团队。他受邀四处演讲，出席各种活动和庆典。2009 年，阿加西甚至入选《时代周刊》“世界最具影响力的百人”名单。</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事情看起来进展得十分顺利：同以色列、丹麦、澳大利亚、日本和夏威夷相关机构的正式谈判已经开始，探讨创造条件，在这些国家或地区建设支持贝塔佩斯公司所需要的大规模基础设施。电池转换技术正在变成现实。2010 年在特拉维夫附近建成了一家万众瞩目的客户体验中心，帮助向消费者解释这一概念，让他们驾驶样品车型，亲手体验充电技术。每个客户都有望通过不断缴纳服务费创造积极的客户终生价值，而且根据预测，客户数量会迅速增加，因此贝塔佩斯公司可以向投资者展示关于这个项目价值的乐观预测。</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p:cNvSpPr/>
          <p:nvPr/>
        </p:nvSpPr>
        <p:spPr>
          <a:xfrm>
            <a:off x="646278" y="350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rgbClr val="FF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p:nvSpPr>
        <p:spPr>
          <a:xfrm>
            <a:off x="304042"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blipFill dpi="0" rotWithShape="1">
            <a:blip r:embed="rId1">
              <a:extLst>
                <a:ext uri="{BEBA8EAE-BF5A-486C-A8C5-ECC9F3942E4B}">
                  <a14:imgProps xmlns:a14="http://schemas.microsoft.com/office/drawing/2010/main">
                    <a14:imgLayer r:embed="rId2">
                      <a14:imgEffect>
                        <a14:brightnessContrast bright="6000"/>
                      </a14:imgEffect>
                    </a14:imgLayer>
                  </a14:imgProps>
                </a:ext>
              </a:extLst>
            </a:blip>
            <a:srcRect/>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278120" y="2304415"/>
            <a:ext cx="6431280" cy="768350"/>
          </a:xfrm>
          <a:prstGeom prst="rect">
            <a:avLst/>
          </a:prstGeom>
          <a:noFill/>
        </p:spPr>
        <p:txBody>
          <a:bodyPr wrap="square" rtlCol="0">
            <a:spAutoFit/>
          </a:bodyPr>
          <a:p>
            <a:r>
              <a:rPr lang="zh-CN" altLang="en-US" sz="4400" b="1">
                <a:latin typeface="微软雅黑" panose="020B0503020204020204" pitchFamily="34" charset="-122"/>
                <a:ea typeface="微软雅黑" panose="020B0503020204020204" pitchFamily="34" charset="-122"/>
              </a:rPr>
              <a:t>第九章　商业模式设计</a:t>
            </a:r>
            <a:endParaRPr lang="zh-CN" altLang="en-US" sz="4400" b="1">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文本框 1"/>
          <p:cNvSpPr txBox="1"/>
          <p:nvPr/>
        </p:nvSpPr>
        <p:spPr>
          <a:xfrm>
            <a:off x="567690" y="267335"/>
            <a:ext cx="8168005" cy="632396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到 2012 年年初，公司募集到了数亿美元的资金，并开始在以色列和丹麦建造基础设施。之后，贝塔佩斯公司开始向这两个国家的消费者提供电动汽车，同时继续其在其他市场的工作。许多消费者来到中心参观，但遗憾的是，只有极少数人购买该车、签署服务协议。市场需求异常萧条。阿加西预测的在最初几年内造就数万接受者的情况从来没有出现过，公司一共只卖出了不到 1500 辆汽车。</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贝塔佩斯公司在以色列一个国家就雇用了 400 多名员工，在其他国家也有大量雇员。另外基础设施投资费用极高。例如，据估计，每个电池转换站的建设和使用费用接近 50 万美元，而即使是像以色列这样的小国也需要 20 多个转换站才能建立起覆盖面足够广的转换网络。随着费用持续上升却几乎得不到任何收益，贝塔佩斯公司迅速走向了一条死路。</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2012 年 10 月，阿加西辞去了贝塔佩斯公司 CEO 一职。他的继任者埃文·凯特雷（他之前一直负责贝塔佩斯公司在澳大利亚的市场）也在上任几个月后被解雇。下一任首席执行官丹科恩的任期也没有几个月，因为公司在 2013 年 5 月申请了破产。</a:t>
            </a:r>
            <a:endParaRPr lang="zh-CN" altLang="en-US"/>
          </a:p>
        </p:txBody>
      </p:sp>
      <p:pic>
        <p:nvPicPr>
          <p:cNvPr id="108" name="图片 107"/>
          <p:cNvPicPr/>
          <p:nvPr/>
        </p:nvPicPr>
        <p:blipFill>
          <a:blip r:embed="rId1"/>
          <a:stretch>
            <a:fillRect/>
          </a:stretch>
        </p:blipFill>
        <p:spPr>
          <a:xfrm>
            <a:off x="8979535" y="1109345"/>
            <a:ext cx="3069590" cy="46393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34060" y="394970"/>
            <a:ext cx="10723245" cy="590804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b="1"/>
              <a:t>失败原因</a:t>
            </a:r>
            <a:endParaRPr lang="zh-CN" altLang="en-US" b="1"/>
          </a:p>
          <a:p>
            <a:pPr indent="457200" fontAlgn="auto">
              <a:lnSpc>
                <a:spcPct val="150000"/>
              </a:lnSpc>
              <a:extLst>
                <a:ext uri="{35155182-B16C-46BC-9424-99874614C6A1}">
                  <wpsdc:indentchars xmlns:wpsdc="http://www.wps.cn/officeDocument/2017/drawingmlCustomData" val="200" checksum="59296752"/>
                </a:ext>
              </a:extLst>
            </a:pPr>
            <a:r>
              <a:rPr lang="zh-CN" altLang="en-US"/>
              <a:t>从根本上说，公司失败的关键一点是：缺乏消费者热情。基础设施已经就位，汽车在码头等待，服务中心已经开始运营，准备服务。所有事情都已经就绪，消费者却止步不前。以色列和丹麦的汽油价格每加仑超过 7.5 美元（几乎每升 2 美元），而且同电动车相比，在这两个国家内燃机汽车的税率相当高。其次，雷诺-日产集团为该公司研发的电动汽车实际上是一款“毫无新意”的汽车（其实就是雷诺风朗的电动版），它是一辆普通的四门轿车，没有任何特殊设计，只是一款普通得不能再普通的轿车。换句话说，它没有以主流市场中任何的特殊“抢滩部队”作为目标。</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再次，这款车也是唯一的销售车型，因为贝塔佩斯公司没有能够说服其他汽车制造商为其研发符合充电和更换电池要求的车辆。该车每次充电的行驶里程也非常有限，只有 100 英里（1 英里约等于 1.6 公里）多一点儿。因为只有少量电池转换站可以使用，所以电量耗尽依然是个问题。</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最后，尽管从理论上听起来不错，但承诺车型的服务功能（从行驶里程方面来看）同消费者以往的驾驶体验还是有很大差异的。付款为汽车补充能源是贝塔佩斯公司一直以来的做法，也很有可能是其本来打算继续采取的做法，这种做法实际上与能源的具体形式不同。</a:t>
            </a:r>
            <a:endParaRPr lang="zh-CN" altLang="en-US"/>
          </a:p>
          <a:p>
            <a:pPr fontAlgn="auto">
              <a:lnSpc>
                <a:spcPct val="150000"/>
              </a:lnSpc>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14020" y="474980"/>
            <a:ext cx="8380730" cy="590804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sym typeface="+mn-ea"/>
              </a:rPr>
              <a:t>在电动汽车这个案例中，手机看起来同它不具有太多的可比性。手机刚出现时，许多人习惯于为他们的座机按月缴纳基本费用，他们多少可以预测当月的花费。汽车则不同，消费者显然不打算放弃不开车就不用付费的灵活做法。并且，对手机来说，不存在转售的问题，因为大多数消费者在更新换代时没有想过要卖掉他们用过的手机。但汽车是一个完全不同的产业，人们必须要考虑他们将来卖车的问题，这有可能使消费者更谨慎一些：考虑一旦将来要取消合同、不需要车辆的主要部件（蓄电池）、想要把车卖掉时可能出现的情况。</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ym typeface="+mn-ea"/>
              </a:rPr>
              <a:t>总之，主流接受群体中缺乏强大的个人力量，而且存在太多不熟悉的因素。更糟糕的是，同普锐斯或 S 系车型相比，该车的设计没有让驾驶员有与众不同的感觉，体现不出他们的环保意识，无法让人一眼就辨别出来。综合考虑这些因素，这些障碍甚至可能阻碍了那些创新产品激进派中“深绿”人士对于该车的接受。</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ym typeface="+mn-ea"/>
              </a:rPr>
              <a:t>还有一个问题或许也损害了贝塔佩斯公司，即公司没有专注于某一地域，没有迎合某特殊市场，而是同时在多个市场频繁推进，希望可以尽快发展。但遗憾的是，这种结果从来就没有出现过。</a:t>
            </a:r>
            <a:endParaRPr lang="zh-CN" altLang="en-US"/>
          </a:p>
        </p:txBody>
      </p:sp>
      <p:pic>
        <p:nvPicPr>
          <p:cNvPr id="106" name="图片 105"/>
          <p:cNvPicPr/>
          <p:nvPr/>
        </p:nvPicPr>
        <p:blipFill>
          <a:blip r:embed="rId1"/>
          <a:stretch>
            <a:fillRect/>
          </a:stretch>
        </p:blipFill>
        <p:spPr>
          <a:xfrm>
            <a:off x="8794750" y="1028065"/>
            <a:ext cx="3296920" cy="48018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901700" y="754380"/>
            <a:ext cx="6861175" cy="5631180"/>
          </a:xfrm>
          <a:prstGeom prst="rect">
            <a:avLst/>
          </a:prstGeom>
          <a:noFill/>
        </p:spPr>
        <p:txBody>
          <a:bodyPr wrap="square" rtlCol="0" anchor="t">
            <a:spAutoFit/>
          </a:bodyPr>
          <a:p>
            <a:pPr indent="406400" fontAlgn="auto">
              <a:lnSpc>
                <a:spcPct val="150000"/>
              </a:lnSpc>
              <a:extLst>
                <a:ext uri="{35155182-B16C-46BC-9424-99874614C6A1}">
                  <wpsdc:indentchars xmlns:wpsdc="http://www.wps.cn/officeDocument/2017/drawingmlCustomData" val="200" checksum="1740828767"/>
                </a:ext>
              </a:extLst>
            </a:pPr>
            <a:r>
              <a:rPr lang="zh-CN" altLang="en-US" sz="1600" b="1"/>
              <a:t>创业建议</a:t>
            </a:r>
            <a:endParaRPr lang="zh-CN" altLang="en-US" sz="1600" b="1"/>
          </a:p>
          <a:p>
            <a:pPr indent="406400" fontAlgn="auto">
              <a:lnSpc>
                <a:spcPct val="150000"/>
              </a:lnSpc>
              <a:extLst>
                <a:ext uri="{35155182-B16C-46BC-9424-99874614C6A1}">
                  <wpsdc:indentchars xmlns:wpsdc="http://www.wps.cn/officeDocument/2017/drawingmlCustomData" val="200" checksum="1740828767"/>
                </a:ext>
              </a:extLst>
            </a:pPr>
            <a:r>
              <a:rPr lang="zh-CN" altLang="en-US" sz="1600"/>
              <a:t>如果总结其中的教训，我们会发现，市场中存在几种消费派别，每一派别对于创新产品的要求和态度差异极大，因而在产品扩散过程中可能造成停滞局面：其中的一个派别（有时被称作“早期市场”）会在另一个派别（有时被称作“主流市场”）开始考虑接受产品之前就已经完全接受。</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想要让创新产品在主流市场获得最初的发展动力，常常需要提供一种能够彻底解决潜在主流消费者问题的产品，或者提供一种能够完全满足某些消费者需求的产品。在这一过程中，尽量不要扰乱消费者已有的行为方式，也应尽量减少对他们来说那种不确定的投资。这种改进的产品通常被称作完整产品。</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所以，在创新商业模式时，必要时可以缩小目标市场的定位，侧重于主流消费群体中一些精挑细选出来的客户或小群体。这样做更有利于提供完整产品，也更有可能取得成功。一旦这些目标消费者接受了创新产品，他们就可以为主流市场中的其他客户和小群体充当可信的参考，而派别内部的社会力量也从此开始发挥作用。</a:t>
            </a:r>
            <a:endParaRPr lang="zh-CN" altLang="en-US" sz="1600"/>
          </a:p>
        </p:txBody>
      </p:sp>
      <p:pic>
        <p:nvPicPr>
          <p:cNvPr id="109" name="图片 108"/>
          <p:cNvPicPr/>
          <p:nvPr/>
        </p:nvPicPr>
        <p:blipFill>
          <a:blip r:embed="rId1"/>
          <a:stretch>
            <a:fillRect/>
          </a:stretch>
        </p:blipFill>
        <p:spPr>
          <a:xfrm>
            <a:off x="7762875" y="1231900"/>
            <a:ext cx="3859530" cy="50825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80632"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重点提示</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4826000" y="242570"/>
            <a:ext cx="2540000" cy="398780"/>
          </a:xfrm>
          <a:prstGeom prst="rect">
            <a:avLst/>
          </a:prstGeom>
          <a:noFill/>
        </p:spPr>
        <p:txBody>
          <a:bodyPr wrap="square" rtlCol="0" anchor="t">
            <a:spAutoFit/>
          </a:bodyPr>
          <a:p>
            <a:r>
              <a:rPr lang="zh-CN" altLang="en-US" sz="2000" b="1"/>
              <a:t>常见的商业模式</a:t>
            </a:r>
            <a:endParaRPr lang="zh-CN" altLang="en-US" sz="2000" b="1"/>
          </a:p>
        </p:txBody>
      </p:sp>
      <p:sp>
        <p:nvSpPr>
          <p:cNvPr id="4" name="文本框 3"/>
          <p:cNvSpPr txBox="1"/>
          <p:nvPr/>
        </p:nvSpPr>
        <p:spPr>
          <a:xfrm>
            <a:off x="302895" y="474980"/>
            <a:ext cx="11798300" cy="590804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一、时间模式</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时间模式最成功的案例就是每年的双十一。双十一就是将产品的营销事件踏准一个时间点，将此营销事件的时间点做到每年持续进行，以此让顾客对此产品的营销事件产生条件反射，并植入人的潜意识，达到让人失去思考能力的目的。</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二、增值模式</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增值模式就是产品要花钱购买，提供的增值服务不用花钱。增值模式也有最成功的案例，就是2018 年9 月上市的海底捞火锅。大家都知道海底捞的服务是一流的，而且非常有特色。我们也可以学习它的这种模式，让自己企业的服务有特色、有特点，让更多的消费人群记住，并且起到引导消费回流的作用，这样才是一个成功的增值服务模式。</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三、客户模式</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客户模式的核心就是从客户身上找到客户的特征，以此特征给予客户一个买单的理由，以此起到将关联客户引流进来的价值作用。比如你是一家开小面馆的，就可以在小面馆的门牌前这样写道：“为了感谢王氏的付出，请天下所有姓王的人免费吃一碗面。”这样就可以吸引大量姓王的人进店来消费，他们进店来消费时，不可能只是一个人来，也许会带上好友。这样你的成本就赚回来了，量大了，那么自然利润也就高了。</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46455" y="112585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4826000" y="281305"/>
            <a:ext cx="2540000" cy="398780"/>
          </a:xfrm>
          <a:prstGeom prst="rect">
            <a:avLst/>
          </a:prstGeom>
          <a:noFill/>
        </p:spPr>
        <p:txBody>
          <a:bodyPr wrap="square" rtlCol="0" anchor="t">
            <a:spAutoFit/>
          </a:bodyPr>
          <a:p>
            <a:r>
              <a:rPr lang="zh-CN" altLang="en-US" sz="2000">
                <a:solidFill>
                  <a:schemeClr val="tx1"/>
                </a:solidFill>
                <a:effectLst>
                  <a:outerShdw blurRad="38100" dist="19050" dir="2700000" algn="tl" rotWithShape="0">
                    <a:schemeClr val="dk1">
                      <a:alpha val="40000"/>
                    </a:schemeClr>
                  </a:outerShdw>
                </a:effectLst>
              </a:rPr>
              <a:t>商业模式的设计</a:t>
            </a:r>
            <a:endParaRPr lang="zh-CN" altLang="en-US" sz="2000">
              <a:solidFill>
                <a:schemeClr val="tx1"/>
              </a:solidFill>
              <a:effectLst>
                <a:outerShdw blurRad="38100" dist="19050" dir="2700000" algn="tl" rotWithShape="0">
                  <a:schemeClr val="dk1">
                    <a:alpha val="40000"/>
                  </a:schemeClr>
                </a:outerShdw>
              </a:effectLst>
            </a:endParaRPr>
          </a:p>
        </p:txBody>
      </p:sp>
      <p:sp>
        <p:nvSpPr>
          <p:cNvPr id="4" name="文本框 3"/>
          <p:cNvSpPr txBox="1"/>
          <p:nvPr/>
        </p:nvSpPr>
        <p:spPr>
          <a:xfrm>
            <a:off x="746125" y="680085"/>
            <a:ext cx="3729990" cy="368300"/>
          </a:xfrm>
          <a:prstGeom prst="rect">
            <a:avLst/>
          </a:prstGeom>
          <a:noFill/>
        </p:spPr>
        <p:txBody>
          <a:bodyPr wrap="square" rtlCol="0" anchor="t">
            <a:spAutoFit/>
          </a:bodyPr>
          <a:p>
            <a:r>
              <a:rPr lang="zh-CN" altLang="en-US">
                <a:solidFill>
                  <a:schemeClr val="accent1"/>
                </a:solidFill>
              </a:rPr>
              <a:t>一、不同角度的商业模式设计要点</a:t>
            </a:r>
            <a:endParaRPr lang="zh-CN" altLang="en-US">
              <a:solidFill>
                <a:schemeClr val="accent1"/>
              </a:solidFill>
            </a:endParaRPr>
          </a:p>
        </p:txBody>
      </p:sp>
      <p:sp>
        <p:nvSpPr>
          <p:cNvPr id="11" name="下箭头 10"/>
          <p:cNvSpPr/>
          <p:nvPr>
            <p:custDataLst>
              <p:tags r:id="rId1"/>
            </p:custDataLst>
          </p:nvPr>
        </p:nvSpPr>
        <p:spPr>
          <a:xfrm rot="16200000">
            <a:off x="5829935" y="-818504"/>
            <a:ext cx="514351" cy="8958263"/>
          </a:xfrm>
          <a:prstGeom prst="downArrow">
            <a:avLst/>
          </a:prstGeom>
          <a:solidFill>
            <a:srgbClr val="1F74AD">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4" name="圆角右箭头 13"/>
          <p:cNvSpPr/>
          <p:nvPr>
            <p:custDataLst>
              <p:tags r:id="rId2"/>
            </p:custDataLst>
          </p:nvPr>
        </p:nvSpPr>
        <p:spPr>
          <a:xfrm rot="16200000" flipV="1">
            <a:off x="5687060" y="-1541195"/>
            <a:ext cx="800100" cy="8958263"/>
          </a:xfrm>
          <a:prstGeom prst="bentArrow">
            <a:avLst>
              <a:gd name="adj1" fmla="val 28556"/>
              <a:gd name="adj2" fmla="val 27341"/>
              <a:gd name="adj3" fmla="val 27711"/>
              <a:gd name="adj4" fmla="val 3222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olidFill>
                <a:srgbClr val="000000"/>
              </a:solidFill>
              <a:sym typeface="Arial" panose="020B0604020202020204" pitchFamily="34" charset="0"/>
            </a:endParaRPr>
          </a:p>
        </p:txBody>
      </p:sp>
      <p:sp>
        <p:nvSpPr>
          <p:cNvPr id="36" name="矩形 35"/>
          <p:cNvSpPr/>
          <p:nvPr>
            <p:custDataLst>
              <p:tags r:id="rId3"/>
            </p:custDataLst>
          </p:nvPr>
        </p:nvSpPr>
        <p:spPr>
          <a:xfrm>
            <a:off x="2832735" y="2320290"/>
            <a:ext cx="6825615" cy="721995"/>
          </a:xfrm>
          <a:prstGeom prst="rect">
            <a:avLst/>
          </a:prstGeom>
        </p:spPr>
        <p:txBody>
          <a:bodyPr wrap="square">
            <a:normAutofit/>
          </a:bodyPr>
          <a:p>
            <a:pPr algn="ctr">
              <a:lnSpc>
                <a:spcPct val="120000"/>
              </a:lnSpc>
              <a:spcBef>
                <a:spcPts val="0"/>
              </a:spcBef>
              <a:spcAft>
                <a:spcPts val="0"/>
              </a:spcAft>
            </a:pPr>
            <a:r>
              <a:rPr lang="zh-CN" altLang="en-US" sz="1600" spc="150">
                <a:solidFill>
                  <a:srgbClr val="000000">
                    <a:lumMod val="50000"/>
                    <a:lumOff val="50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（1）结局一定要盈利。（2）要有自保能力。（3）具有可调整性。</a:t>
            </a:r>
            <a:endParaRPr lang="zh-CN" altLang="en-US" sz="1600" spc="150">
              <a:solidFill>
                <a:srgbClr val="000000">
                  <a:lumMod val="50000"/>
                  <a:lumOff val="50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8" name="矩形 37"/>
          <p:cNvSpPr/>
          <p:nvPr>
            <p:custDataLst>
              <p:tags r:id="rId4"/>
            </p:custDataLst>
          </p:nvPr>
        </p:nvSpPr>
        <p:spPr>
          <a:xfrm>
            <a:off x="2736124" y="1883637"/>
            <a:ext cx="6701972" cy="428313"/>
          </a:xfrm>
          <a:prstGeom prst="rect">
            <a:avLst/>
          </a:prstGeom>
        </p:spPr>
        <p:txBody>
          <a:bodyPr wrap="square">
            <a:noAutofit/>
          </a:bodyPr>
          <a:p>
            <a:pPr algn="ctr">
              <a:lnSpc>
                <a:spcPct val="120000"/>
              </a:lnSpc>
              <a:spcBef>
                <a:spcPts val="0"/>
              </a:spcBef>
              <a:spcAft>
                <a:spcPts val="0"/>
              </a:spcAft>
            </a:pPr>
            <a:r>
              <a:rPr lang="zh-CN" altLang="en-US" sz="2000" b="1" spc="300">
                <a:solidFill>
                  <a:srgbClr val="1F74AD"/>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（一）投资人角度</a:t>
            </a:r>
            <a:endParaRPr lang="zh-CN" altLang="en-US" sz="2000" b="1" spc="300">
              <a:solidFill>
                <a:srgbClr val="1F74AD"/>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2" name="圆角右箭头 15"/>
          <p:cNvSpPr/>
          <p:nvPr>
            <p:custDataLst>
              <p:tags r:id="rId5"/>
            </p:custDataLst>
          </p:nvPr>
        </p:nvSpPr>
        <p:spPr>
          <a:xfrm rot="16200000" flipH="1">
            <a:off x="5606377" y="-95812"/>
            <a:ext cx="800100" cy="8958267"/>
          </a:xfrm>
          <a:prstGeom prst="bentArrow">
            <a:avLst>
              <a:gd name="adj1" fmla="val 28556"/>
              <a:gd name="adj2" fmla="val 27341"/>
              <a:gd name="adj3" fmla="val 27711"/>
              <a:gd name="adj4" fmla="val 3222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olidFill>
                <a:srgbClr val="000000"/>
              </a:solidFill>
              <a:sym typeface="Arial" panose="020B0604020202020204" pitchFamily="34" charset="0"/>
            </a:endParaRPr>
          </a:p>
        </p:txBody>
      </p:sp>
      <p:sp>
        <p:nvSpPr>
          <p:cNvPr id="45" name="矩形 44"/>
          <p:cNvSpPr/>
          <p:nvPr>
            <p:custDataLst>
              <p:tags r:id="rId6"/>
            </p:custDataLst>
          </p:nvPr>
        </p:nvSpPr>
        <p:spPr>
          <a:xfrm>
            <a:off x="2748280" y="4795520"/>
            <a:ext cx="7342505" cy="721995"/>
          </a:xfrm>
          <a:prstGeom prst="rect">
            <a:avLst/>
          </a:prstGeom>
        </p:spPr>
        <p:txBody>
          <a:bodyPr wrap="square">
            <a:normAutofit/>
          </a:bodyPr>
          <a:p>
            <a:pPr algn="ctr">
              <a:lnSpc>
                <a:spcPct val="120000"/>
              </a:lnSpc>
              <a:spcBef>
                <a:spcPts val="0"/>
              </a:spcBef>
              <a:spcAft>
                <a:spcPts val="0"/>
              </a:spcAft>
            </a:pPr>
            <a:r>
              <a:rPr lang="zh-CN" altLang="en-US" sz="1600" spc="150">
                <a:solidFill>
                  <a:srgbClr val="000000">
                    <a:lumMod val="50000"/>
                    <a:lumOff val="50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（1）动机是好的商业模式的开始。（2）直觉很重要。（3）从繁至简。</a:t>
            </a:r>
            <a:endParaRPr lang="zh-CN" altLang="en-US" sz="1600" spc="150">
              <a:solidFill>
                <a:srgbClr val="000000">
                  <a:lumMod val="50000"/>
                  <a:lumOff val="50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46" name="矩形 45"/>
          <p:cNvSpPr/>
          <p:nvPr>
            <p:custDataLst>
              <p:tags r:id="rId7"/>
            </p:custDataLst>
          </p:nvPr>
        </p:nvSpPr>
        <p:spPr>
          <a:xfrm>
            <a:off x="2655441" y="4348930"/>
            <a:ext cx="6701972" cy="428313"/>
          </a:xfrm>
          <a:prstGeom prst="rect">
            <a:avLst/>
          </a:prstGeom>
        </p:spPr>
        <p:txBody>
          <a:bodyPr wrap="square">
            <a:noAutofit/>
          </a:bodyPr>
          <a:p>
            <a:pPr algn="ctr">
              <a:lnSpc>
                <a:spcPct val="120000"/>
              </a:lnSpc>
              <a:spcBef>
                <a:spcPts val="0"/>
              </a:spcBef>
              <a:spcAft>
                <a:spcPts val="0"/>
              </a:spcAft>
            </a:pPr>
            <a:r>
              <a:rPr lang="zh-CN" altLang="en-US" sz="2000" b="1" spc="300">
                <a:solidFill>
                  <a:srgbClr val="3498DB"/>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（二）企业角度</a:t>
            </a:r>
            <a:endParaRPr lang="zh-CN" altLang="en-US" sz="2000" b="1" spc="300">
              <a:solidFill>
                <a:srgbClr val="3498DB"/>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38200" y="374650"/>
            <a:ext cx="3019425" cy="368300"/>
          </a:xfrm>
          <a:prstGeom prst="rect">
            <a:avLst/>
          </a:prstGeom>
          <a:noFill/>
        </p:spPr>
        <p:txBody>
          <a:bodyPr wrap="square" rtlCol="0" anchor="t">
            <a:spAutoFit/>
          </a:bodyPr>
          <a:p>
            <a:r>
              <a:rPr lang="zh-CN" altLang="en-US">
                <a:solidFill>
                  <a:schemeClr val="accent1"/>
                </a:solidFill>
              </a:rPr>
              <a:t>二、商业模式设计的流程</a:t>
            </a:r>
            <a:endParaRPr lang="zh-CN" altLang="en-US">
              <a:solidFill>
                <a:schemeClr val="accent1"/>
              </a:solidFill>
            </a:endParaRPr>
          </a:p>
        </p:txBody>
      </p:sp>
      <p:cxnSp>
        <p:nvCxnSpPr>
          <p:cNvPr id="72" name="直接连接符 71"/>
          <p:cNvCxnSpPr/>
          <p:nvPr>
            <p:custDataLst>
              <p:tags r:id="rId1"/>
            </p:custDataLst>
          </p:nvPr>
        </p:nvCxnSpPr>
        <p:spPr>
          <a:xfrm>
            <a:off x="6000466" y="5360821"/>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8" name="文本框 7"/>
          <p:cNvSpPr txBox="1"/>
          <p:nvPr>
            <p:custDataLst>
              <p:tags r:id="rId2"/>
            </p:custDataLst>
          </p:nvPr>
        </p:nvSpPr>
        <p:spPr>
          <a:xfrm>
            <a:off x="7081520" y="3456305"/>
            <a:ext cx="371983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fontScale="90000"/>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pitchFamily="34" charset="-122"/>
              </a:defRPr>
            </a:lvl1pPr>
            <a:lvl2pPr marL="742950" indent="-285750">
              <a:defRPr>
                <a:latin typeface="Calibri" panose="020F0502020204030204" pitchFamily="34" charset="0"/>
                <a:ea typeface="微软雅黑" panose="020B0503020204020204" pitchFamily="34" charset="-122"/>
              </a:defRPr>
            </a:lvl2pPr>
            <a:lvl3pPr marL="1143000" indent="-228600">
              <a:defRPr>
                <a:latin typeface="Calibri" panose="020F0502020204030204" pitchFamily="34" charset="0"/>
                <a:ea typeface="微软雅黑" panose="020B0503020204020204" pitchFamily="34" charset="-122"/>
              </a:defRPr>
            </a:lvl3pPr>
            <a:lvl4pPr marL="1600200" indent="-228600">
              <a:defRPr>
                <a:latin typeface="Calibri" panose="020F0502020204030204" pitchFamily="34" charset="0"/>
                <a:ea typeface="微软雅黑" panose="020B0503020204020204" pitchFamily="34" charset="-122"/>
              </a:defRPr>
            </a:lvl4pPr>
            <a:lvl5pPr marL="2057400" indent="-228600">
              <a:defRPr>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latin typeface="Calibri" panose="020F0502020204030204" pitchFamily="34" charset="0"/>
                <a:ea typeface="微软雅黑" panose="020B0503020204020204" pitchFamily="34" charset="-122"/>
              </a:defRPr>
            </a:lvl9pPr>
          </a:lstStyle>
          <a:p>
            <a:pPr>
              <a:lnSpc>
                <a:spcPct val="120000"/>
              </a:lnSpc>
            </a:pPr>
            <a:r>
              <a:rPr lang="zh-CN" altLang="en-US" sz="1800" b="1" spc="30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（四）疏通拓宽利润渠，构筑商业模式外部运作价值链</a:t>
            </a:r>
            <a:endParaRPr lang="zh-CN" altLang="en-US" sz="1800" b="1" spc="30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文本框 24"/>
          <p:cNvSpPr txBox="1"/>
          <p:nvPr>
            <p:custDataLst>
              <p:tags r:id="rId3"/>
            </p:custDataLst>
          </p:nvPr>
        </p:nvSpPr>
        <p:spPr>
          <a:xfrm>
            <a:off x="5998878" y="3806942"/>
            <a:ext cx="914400" cy="914400"/>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defPPr>
              <a:defRPr lang="zh-CN"/>
            </a:defPPr>
            <a:lvl1pPr algn="ctr">
              <a:defRPr sz="4800">
                <a:solidFill>
                  <a:prstClr val="white"/>
                </a:solidFill>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nSpc>
                <a:spcPct val="120000"/>
              </a:lnSpc>
            </a:pPr>
            <a:r>
              <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4</a:t>
            </a:r>
            <a:endParaRPr lang="zh-CN" altLang="en-US"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p:nvPr>
            <p:custDataLst>
              <p:tags r:id="rId4"/>
            </p:custDataLst>
          </p:nvPr>
        </p:nvSpPr>
        <p:spPr>
          <a:xfrm>
            <a:off x="7081520" y="4173855"/>
            <a:ext cx="4199255" cy="954405"/>
          </a:xfrm>
          <a:prstGeom prst="rect">
            <a:avLst/>
          </a:prstGeom>
        </p:spPr>
        <p:txBody>
          <a:bodyPr wrap="square" tIns="0">
            <a:noAutofit/>
          </a:bodyPr>
          <a:lstStyle>
            <a:defPPr>
              <a:defRPr lang="zh-CN"/>
            </a:defPPr>
            <a:lvl1pPr>
              <a:defRPr>
                <a:solidFill>
                  <a:srgbClr val="E7E6E6">
                    <a:lumMod val="25000"/>
                  </a:srgbClr>
                </a:solidFill>
              </a:defRPr>
            </a:lvl1pPr>
          </a:lstStyle>
          <a:p>
            <a:pPr fontAlgn="auto">
              <a:lnSpc>
                <a:spcPct val="150000"/>
              </a:lnSpc>
            </a:pPr>
            <a:r>
              <a:rPr lang="zh-CN" altLang="en-US" sz="1600" spc="15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rPr>
              <a:t>利润渠，即企业向顾客供应产品和传递产品信息的渠道，是商业模式得以正常运作必不可少的外部价值链。</a:t>
            </a:r>
            <a:endParaRPr lang="zh-CN" altLang="en-US" sz="1600" spc="15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60" name="直接连接符 59"/>
          <p:cNvCxnSpPr/>
          <p:nvPr>
            <p:custDataLst>
              <p:tags r:id="rId5"/>
            </p:custDataLst>
          </p:nvPr>
        </p:nvCxnSpPr>
        <p:spPr>
          <a:xfrm>
            <a:off x="646414" y="4492263"/>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11" name="文本框 10"/>
          <p:cNvSpPr txBox="1"/>
          <p:nvPr>
            <p:custDataLst>
              <p:tags r:id="rId6"/>
            </p:custDataLst>
          </p:nvPr>
        </p:nvSpPr>
        <p:spPr>
          <a:xfrm>
            <a:off x="1727835" y="2383155"/>
            <a:ext cx="3719830" cy="643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fontScale="90000"/>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pitchFamily="34" charset="-122"/>
              </a:defRPr>
            </a:lvl1pPr>
            <a:lvl2pPr marL="742950" indent="-285750">
              <a:defRPr>
                <a:latin typeface="Calibri" panose="020F0502020204030204" pitchFamily="34" charset="0"/>
                <a:ea typeface="微软雅黑" panose="020B0503020204020204" pitchFamily="34" charset="-122"/>
              </a:defRPr>
            </a:lvl2pPr>
            <a:lvl3pPr marL="1143000" indent="-228600">
              <a:defRPr>
                <a:latin typeface="Calibri" panose="020F0502020204030204" pitchFamily="34" charset="0"/>
                <a:ea typeface="微软雅黑" panose="020B0503020204020204" pitchFamily="34" charset="-122"/>
              </a:defRPr>
            </a:lvl3pPr>
            <a:lvl4pPr marL="1600200" indent="-228600">
              <a:defRPr>
                <a:latin typeface="Calibri" panose="020F0502020204030204" pitchFamily="34" charset="0"/>
                <a:ea typeface="微软雅黑" panose="020B0503020204020204" pitchFamily="34" charset="-122"/>
              </a:defRPr>
            </a:lvl4pPr>
            <a:lvl5pPr marL="2057400" indent="-228600">
              <a:defRPr>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latin typeface="Calibri" panose="020F0502020204030204" pitchFamily="34" charset="0"/>
                <a:ea typeface="微软雅黑" panose="020B0503020204020204" pitchFamily="34" charset="-122"/>
              </a:defRPr>
            </a:lvl9pPr>
          </a:lstStyle>
          <a:p>
            <a:pPr>
              <a:lnSpc>
                <a:spcPct val="120000"/>
              </a:lnSpc>
            </a:pPr>
            <a:r>
              <a:rPr lang="zh-CN" altLang="en-US" sz="1800" b="1" spc="30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（三）打造强有力的利润杠杆，构筑商业模式内部运作价值链</a:t>
            </a:r>
            <a:endParaRPr lang="zh-CN" altLang="en-US" sz="1800" b="1" spc="30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矩形 23"/>
          <p:cNvSpPr/>
          <p:nvPr>
            <p:custDataLst>
              <p:tags r:id="rId7"/>
            </p:custDataLst>
          </p:nvPr>
        </p:nvSpPr>
        <p:spPr>
          <a:xfrm>
            <a:off x="644826" y="2813289"/>
            <a:ext cx="914400" cy="914400"/>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3</a:t>
            </a:r>
            <a:endParaRPr lang="zh-CN" altLang="en-US"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文本框 29"/>
          <p:cNvSpPr txBox="1"/>
          <p:nvPr>
            <p:custDataLst>
              <p:tags r:id="rId8"/>
            </p:custDataLst>
          </p:nvPr>
        </p:nvSpPr>
        <p:spPr>
          <a:xfrm>
            <a:off x="1497965" y="3025775"/>
            <a:ext cx="4500880" cy="1254760"/>
          </a:xfrm>
          <a:prstGeom prst="rect">
            <a:avLst/>
          </a:prstGeom>
        </p:spPr>
        <p:txBody>
          <a:bodyPr wrap="square" tIns="0">
            <a:noAutofit/>
          </a:bodyPr>
          <a:lstStyle>
            <a:defPPr>
              <a:defRPr lang="zh-CN"/>
            </a:defPPr>
            <a:lvl1pPr>
              <a:defRPr>
                <a:solidFill>
                  <a:srgbClr val="E7E6E6">
                    <a:lumMod val="25000"/>
                  </a:srgbClr>
                </a:solidFill>
              </a:defRPr>
            </a:lvl1pPr>
          </a:lstStyle>
          <a:p>
            <a:pPr fontAlgn="auto">
              <a:lnSpc>
                <a:spcPct val="150000"/>
              </a:lnSpc>
            </a:pPr>
            <a:r>
              <a:rPr lang="zh-CN" altLang="en-US" sz="1600" spc="15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rPr>
              <a:t>打造利润杠杆——规划企业内部运作价值链是商业模式设计与完善的重要内容，它决定了产品或服务能否为企业带来价值和带来价值的多少。</a:t>
            </a:r>
            <a:endParaRPr lang="zh-CN" altLang="en-US" sz="1600" spc="15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71" name="直接连接符 70"/>
          <p:cNvCxnSpPr/>
          <p:nvPr>
            <p:custDataLst>
              <p:tags r:id="rId9"/>
            </p:custDataLst>
          </p:nvPr>
        </p:nvCxnSpPr>
        <p:spPr>
          <a:xfrm>
            <a:off x="6000466" y="3377017"/>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14" name="文本框 13"/>
          <p:cNvSpPr txBox="1"/>
          <p:nvPr>
            <p:custDataLst>
              <p:tags r:id="rId10"/>
            </p:custDataLst>
          </p:nvPr>
        </p:nvSpPr>
        <p:spPr>
          <a:xfrm>
            <a:off x="7081520" y="1802765"/>
            <a:ext cx="4199255" cy="524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fontScale="90000"/>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pitchFamily="34" charset="-122"/>
              </a:defRPr>
            </a:lvl1pPr>
            <a:lvl2pPr marL="742950" indent="-285750">
              <a:defRPr>
                <a:latin typeface="Calibri" panose="020F0502020204030204" pitchFamily="34" charset="0"/>
                <a:ea typeface="微软雅黑" panose="020B0503020204020204" pitchFamily="34" charset="-122"/>
              </a:defRPr>
            </a:lvl2pPr>
            <a:lvl3pPr marL="1143000" indent="-228600">
              <a:defRPr>
                <a:latin typeface="Calibri" panose="020F0502020204030204" pitchFamily="34" charset="0"/>
                <a:ea typeface="微软雅黑" panose="020B0503020204020204" pitchFamily="34" charset="-122"/>
              </a:defRPr>
            </a:lvl3pPr>
            <a:lvl4pPr marL="1600200" indent="-228600">
              <a:defRPr>
                <a:latin typeface="Calibri" panose="020F0502020204030204" pitchFamily="34" charset="0"/>
                <a:ea typeface="微软雅黑" panose="020B0503020204020204" pitchFamily="34" charset="-122"/>
              </a:defRPr>
            </a:lvl4pPr>
            <a:lvl5pPr marL="2057400" indent="-228600">
              <a:defRPr>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latin typeface="Calibri" panose="020F0502020204030204" pitchFamily="34" charset="0"/>
                <a:ea typeface="微软雅黑" panose="020B0503020204020204" pitchFamily="34" charset="-122"/>
              </a:defRPr>
            </a:lvl9pPr>
          </a:lstStyle>
          <a:p>
            <a:pPr>
              <a:lnSpc>
                <a:spcPct val="120000"/>
              </a:lnSpc>
            </a:pPr>
            <a:r>
              <a:rPr lang="zh-CN" altLang="en-US" sz="1800" b="1" spc="30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（二）不断完善企业利润点——产品</a:t>
            </a:r>
            <a:endParaRPr lang="zh-CN" altLang="en-US" sz="1800" b="1" spc="30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矩形 25"/>
          <p:cNvSpPr/>
          <p:nvPr>
            <p:custDataLst>
              <p:tags r:id="rId11"/>
            </p:custDataLst>
          </p:nvPr>
        </p:nvSpPr>
        <p:spPr>
          <a:xfrm>
            <a:off x="5998878" y="1974904"/>
            <a:ext cx="914400" cy="91440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a:t>
            </a:r>
            <a:endParaRPr lang="zh-CN" altLang="en-US"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30"/>
          <p:cNvSpPr txBox="1"/>
          <p:nvPr>
            <p:custDataLst>
              <p:tags r:id="rId12"/>
            </p:custDataLst>
          </p:nvPr>
        </p:nvSpPr>
        <p:spPr>
          <a:xfrm>
            <a:off x="7081520" y="2343150"/>
            <a:ext cx="4273550" cy="954405"/>
          </a:xfrm>
          <a:prstGeom prst="rect">
            <a:avLst/>
          </a:prstGeom>
        </p:spPr>
        <p:txBody>
          <a:bodyPr wrap="square" tIns="0">
            <a:normAutofit/>
          </a:bodyPr>
          <a:lstStyle>
            <a:defPPr>
              <a:defRPr lang="zh-CN"/>
            </a:defPPr>
            <a:lvl1pPr>
              <a:defRPr>
                <a:solidFill>
                  <a:srgbClr val="E7E6E6">
                    <a:lumMod val="25000"/>
                  </a:srgbClr>
                </a:solidFill>
              </a:defRPr>
            </a:lvl1pPr>
          </a:lstStyle>
          <a:p>
            <a:pPr fontAlgn="auto">
              <a:lnSpc>
                <a:spcPct val="150000"/>
              </a:lnSpc>
            </a:pPr>
            <a:r>
              <a:rPr lang="zh-CN" altLang="en-US" sz="1600" spc="15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rPr>
              <a:t>利润点是指企业可以获取利润的、目标顾客购买的产品或服务。</a:t>
            </a:r>
            <a:endParaRPr lang="zh-CN" altLang="en-US" sz="1600" spc="15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57" name="直接连接符 56"/>
          <p:cNvCxnSpPr/>
          <p:nvPr>
            <p:custDataLst>
              <p:tags r:id="rId13"/>
            </p:custDataLst>
          </p:nvPr>
        </p:nvCxnSpPr>
        <p:spPr>
          <a:xfrm>
            <a:off x="646414" y="2383364"/>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63" name="矩形 62"/>
          <p:cNvSpPr/>
          <p:nvPr>
            <p:custDataLst>
              <p:tags r:id="rId14"/>
            </p:custDataLst>
          </p:nvPr>
        </p:nvSpPr>
        <p:spPr>
          <a:xfrm>
            <a:off x="644826" y="981251"/>
            <a:ext cx="914400" cy="91440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a:t>
            </a:r>
            <a:endParaRPr lang="zh-CN" altLang="en-US"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14"/>
          <p:cNvSpPr txBox="1"/>
          <p:nvPr>
            <p:custDataLst>
              <p:tags r:id="rId15"/>
            </p:custDataLst>
          </p:nvPr>
        </p:nvSpPr>
        <p:spPr>
          <a:xfrm>
            <a:off x="1727835" y="901700"/>
            <a:ext cx="383730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fontScale="90000"/>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pitchFamily="34" charset="-122"/>
              </a:defRPr>
            </a:lvl1pPr>
            <a:lvl2pPr marL="742950" indent="-285750">
              <a:defRPr>
                <a:latin typeface="Calibri" panose="020F0502020204030204" pitchFamily="34" charset="0"/>
                <a:ea typeface="微软雅黑" panose="020B0503020204020204" pitchFamily="34" charset="-122"/>
              </a:defRPr>
            </a:lvl2pPr>
            <a:lvl3pPr marL="1143000" indent="-228600">
              <a:defRPr>
                <a:latin typeface="Calibri" panose="020F0502020204030204" pitchFamily="34" charset="0"/>
                <a:ea typeface="微软雅黑" panose="020B0503020204020204" pitchFamily="34" charset="-122"/>
              </a:defRPr>
            </a:lvl3pPr>
            <a:lvl4pPr marL="1600200" indent="-228600">
              <a:defRPr>
                <a:latin typeface="Calibri" panose="020F0502020204030204" pitchFamily="34" charset="0"/>
                <a:ea typeface="微软雅黑" panose="020B0503020204020204" pitchFamily="34" charset="-122"/>
              </a:defRPr>
            </a:lvl4pPr>
            <a:lvl5pPr marL="2057400" indent="-228600">
              <a:defRPr>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latin typeface="Calibri" panose="020F0502020204030204" pitchFamily="34" charset="0"/>
                <a:ea typeface="微软雅黑" panose="020B0503020204020204" pitchFamily="34" charset="-122"/>
              </a:defRPr>
            </a:lvl9pPr>
          </a:lstStyle>
          <a:p>
            <a:pPr>
              <a:lnSpc>
                <a:spcPct val="120000"/>
              </a:lnSpc>
            </a:pPr>
            <a:r>
              <a:rPr lang="zh-CN" altLang="en-US" sz="1800" b="1" spc="30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（一）界定和把握利润源——顾客</a:t>
            </a:r>
            <a:endParaRPr lang="zh-CN" altLang="en-US" sz="1800" b="1" spc="30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文本框 31"/>
          <p:cNvSpPr txBox="1"/>
          <p:nvPr>
            <p:custDataLst>
              <p:tags r:id="rId16"/>
            </p:custDataLst>
          </p:nvPr>
        </p:nvSpPr>
        <p:spPr>
          <a:xfrm>
            <a:off x="1727835" y="1346200"/>
            <a:ext cx="4076700" cy="954405"/>
          </a:xfrm>
          <a:prstGeom prst="rect">
            <a:avLst/>
          </a:prstGeom>
        </p:spPr>
        <p:txBody>
          <a:bodyPr wrap="square" tIns="0">
            <a:noAutofit/>
          </a:bodyPr>
          <a:lstStyle>
            <a:defPPr>
              <a:defRPr lang="zh-CN"/>
            </a:defPPr>
            <a:lvl1pPr>
              <a:defRPr>
                <a:solidFill>
                  <a:srgbClr val="E7E6E6">
                    <a:lumMod val="25000"/>
                  </a:srgbClr>
                </a:solidFill>
              </a:defRPr>
            </a:lvl1pPr>
          </a:lstStyle>
          <a:p>
            <a:pPr fontAlgn="auto">
              <a:lnSpc>
                <a:spcPct val="150000"/>
              </a:lnSpc>
            </a:pPr>
            <a:r>
              <a:rPr lang="zh-CN" altLang="en-US" sz="1600" spc="15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rPr>
              <a:t>企业利润源是指购买企业商品或服务的顾客群，他们是企业利润的唯一源泉。</a:t>
            </a:r>
            <a:endParaRPr lang="zh-CN" altLang="en-US" sz="1600" spc="15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1" name="直接连接符 20"/>
          <p:cNvCxnSpPr/>
          <p:nvPr>
            <p:custDataLst>
              <p:tags r:id="rId17"/>
            </p:custDataLst>
          </p:nvPr>
        </p:nvCxnSpPr>
        <p:spPr>
          <a:xfrm>
            <a:off x="646414" y="6251277"/>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27" name="文本框 26"/>
          <p:cNvSpPr txBox="1"/>
          <p:nvPr>
            <p:custDataLst>
              <p:tags r:id="rId18"/>
            </p:custDataLst>
          </p:nvPr>
        </p:nvSpPr>
        <p:spPr>
          <a:xfrm>
            <a:off x="1727835" y="4578985"/>
            <a:ext cx="3719830" cy="718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pitchFamily="34" charset="-122"/>
              </a:defRPr>
            </a:lvl1pPr>
            <a:lvl2pPr marL="742950" indent="-285750">
              <a:defRPr>
                <a:latin typeface="Calibri" panose="020F0502020204030204" pitchFamily="34" charset="0"/>
                <a:ea typeface="微软雅黑" panose="020B0503020204020204" pitchFamily="34" charset="-122"/>
              </a:defRPr>
            </a:lvl2pPr>
            <a:lvl3pPr marL="1143000" indent="-228600">
              <a:defRPr>
                <a:latin typeface="Calibri" panose="020F0502020204030204" pitchFamily="34" charset="0"/>
                <a:ea typeface="微软雅黑" panose="020B0503020204020204" pitchFamily="34" charset="-122"/>
              </a:defRPr>
            </a:lvl3pPr>
            <a:lvl4pPr marL="1600200" indent="-228600">
              <a:defRPr>
                <a:latin typeface="Calibri" panose="020F0502020204030204" pitchFamily="34" charset="0"/>
                <a:ea typeface="微软雅黑" panose="020B0503020204020204" pitchFamily="34" charset="-122"/>
              </a:defRPr>
            </a:lvl4pPr>
            <a:lvl5pPr marL="2057400" indent="-228600">
              <a:defRPr>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latin typeface="Calibri" panose="020F0502020204030204" pitchFamily="34" charset="0"/>
                <a:ea typeface="微软雅黑" panose="020B0503020204020204" pitchFamily="34" charset="-122"/>
              </a:defRPr>
            </a:lvl9pPr>
          </a:lstStyle>
          <a:p>
            <a:pPr>
              <a:lnSpc>
                <a:spcPct val="120000"/>
              </a:lnSpc>
            </a:pPr>
            <a:r>
              <a:rPr lang="zh-CN" altLang="en-US" sz="1800" b="1" spc="30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（五）建立有效保护利润的利润屏障</a:t>
            </a:r>
            <a:endParaRPr lang="zh-CN" altLang="en-US" sz="1800" b="1" spc="30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矩形 28"/>
          <p:cNvSpPr/>
          <p:nvPr>
            <p:custDataLst>
              <p:tags r:id="rId19"/>
            </p:custDataLst>
          </p:nvPr>
        </p:nvSpPr>
        <p:spPr>
          <a:xfrm>
            <a:off x="644826" y="5060618"/>
            <a:ext cx="914400" cy="914400"/>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5</a:t>
            </a:r>
            <a:endParaRPr lang="zh-CN" altLang="en-US"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文本框 32"/>
          <p:cNvSpPr txBox="1"/>
          <p:nvPr>
            <p:custDataLst>
              <p:tags r:id="rId20"/>
            </p:custDataLst>
          </p:nvPr>
        </p:nvSpPr>
        <p:spPr>
          <a:xfrm>
            <a:off x="1727835" y="5297170"/>
            <a:ext cx="5353050" cy="1170305"/>
          </a:xfrm>
          <a:prstGeom prst="rect">
            <a:avLst/>
          </a:prstGeom>
        </p:spPr>
        <p:txBody>
          <a:bodyPr wrap="square" tIns="0">
            <a:noAutofit/>
          </a:bodyPr>
          <a:lstStyle>
            <a:defPPr>
              <a:defRPr lang="zh-CN"/>
            </a:defPPr>
            <a:lvl1pPr>
              <a:defRPr>
                <a:solidFill>
                  <a:srgbClr val="E7E6E6">
                    <a:lumMod val="25000"/>
                  </a:srgbClr>
                </a:solidFill>
              </a:defRPr>
            </a:lvl1pPr>
          </a:lstStyle>
          <a:p>
            <a:pPr fontAlgn="auto">
              <a:lnSpc>
                <a:spcPct val="150000"/>
              </a:lnSpc>
            </a:pPr>
            <a:r>
              <a:rPr lang="zh-CN" altLang="en-US" sz="1600" spc="15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rPr>
              <a:t>利润屏障是指企业为防止竞争者掠夺本企业的目标客户，保护利润不流失而采取的战略控制手段，</a:t>
            </a:r>
            <a:endParaRPr lang="zh-CN" altLang="en-US" sz="1600" spc="15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探究实践</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文本框 1"/>
          <p:cNvSpPr txBox="1"/>
          <p:nvPr/>
        </p:nvSpPr>
        <p:spPr>
          <a:xfrm>
            <a:off x="688975" y="337185"/>
            <a:ext cx="11057255" cy="6000750"/>
          </a:xfrm>
          <a:prstGeom prst="rect">
            <a:avLst/>
          </a:prstGeom>
          <a:noFill/>
        </p:spPr>
        <p:txBody>
          <a:bodyPr wrap="square" rtlCol="0" anchor="t">
            <a:spAutoFit/>
          </a:bodyPr>
          <a:p>
            <a:pPr fontAlgn="auto">
              <a:lnSpc>
                <a:spcPct val="150000"/>
              </a:lnSpc>
            </a:pPr>
            <a:r>
              <a:rPr lang="zh-CN" altLang="en-US" sz="1600"/>
              <a:t>材料一</a:t>
            </a:r>
            <a:endParaRPr lang="zh-CN" altLang="en-US" sz="1600"/>
          </a:p>
          <a:p>
            <a:pPr fontAlgn="auto">
              <a:lnSpc>
                <a:spcPct val="150000"/>
              </a:lnSpc>
            </a:pPr>
            <a:r>
              <a:rPr lang="zh-CN" altLang="en-US" sz="1600"/>
              <a:t>某个香水品牌的商家在自己的公众号上开通了商城，并且提供了大量的免费试用小瓶，然后通过其他媒体大力宣传：只要关注该公众号就能免费领取试用小瓶装，而且还是包邮。当客户试用完后在该公众号上给予意见及评价，就能以一半的价格购买该品牌的香水。</a:t>
            </a:r>
            <a:endParaRPr lang="zh-CN" altLang="en-US" sz="1600"/>
          </a:p>
          <a:p>
            <a:pPr fontAlgn="auto">
              <a:lnSpc>
                <a:spcPct val="150000"/>
              </a:lnSpc>
            </a:pPr>
            <a:r>
              <a:rPr lang="zh-CN" altLang="en-US" sz="1600"/>
              <a:t>材料二</a:t>
            </a:r>
            <a:endParaRPr lang="zh-CN" altLang="en-US" sz="1600"/>
          </a:p>
          <a:p>
            <a:pPr fontAlgn="auto">
              <a:lnSpc>
                <a:spcPct val="150000"/>
              </a:lnSpc>
            </a:pPr>
            <a:r>
              <a:rPr lang="zh-CN" altLang="en-US" sz="1600"/>
              <a:t>拼多多是国内移动互联网的主流电子商务应用产品。它专注于 C2M 拼团购物的第三方社交电商平台，成立于 2015 年 9 月，用户通过发起和朋友、家人、邻居等的拼团，可以以更低的价格，拼团购买优质商品。拼多多旨在凝聚更多人的力量，用更低的价格买到更好的东西，体会更多的实惠和乐趣。通过沟通分享形成的社交理念，形成了拼多多独特的新社交电商思维。</a:t>
            </a:r>
            <a:endParaRPr lang="zh-CN" altLang="en-US" sz="1600"/>
          </a:p>
          <a:p>
            <a:pPr fontAlgn="auto">
              <a:lnSpc>
                <a:spcPct val="150000"/>
              </a:lnSpc>
            </a:pPr>
            <a:r>
              <a:rPr lang="zh-CN" altLang="en-US" sz="1600"/>
              <a:t>2020 年 8 月 11 日，中国最大的农产品上行平台拼多多正式开启第二届“农货节”。</a:t>
            </a:r>
            <a:endParaRPr lang="zh-CN" altLang="en-US" sz="1600"/>
          </a:p>
          <a:p>
            <a:pPr fontAlgn="auto">
              <a:lnSpc>
                <a:spcPct val="150000"/>
              </a:lnSpc>
            </a:pPr>
            <a:r>
              <a:rPr lang="zh-CN" altLang="en-US" sz="1600"/>
              <a:t>2020 年 8 月 19 日，拼多多（上海）网络科技有限公司发生多项工商变更，拼多多联合创始人孙沁退出该公司法定代表人、董事及经理，均由拼多多高级副总裁朱健翀接任；与此同时，拼多多创始人黄峥、拼多多 CEO 陈磊退出公司董事，新增朱健翀为董事。2020 年 9 月，拼多多成为 2021 年春晚独家红包互动合作伙伴。</a:t>
            </a:r>
            <a:endParaRPr lang="zh-CN" altLang="en-US" sz="1600"/>
          </a:p>
          <a:p>
            <a:pPr fontAlgn="auto">
              <a:lnSpc>
                <a:spcPct val="150000"/>
              </a:lnSpc>
            </a:pPr>
            <a:r>
              <a:rPr lang="zh-CN" altLang="en-US" sz="1600"/>
              <a:t>讨论</a:t>
            </a:r>
            <a:endParaRPr lang="zh-CN" altLang="en-US" sz="1600"/>
          </a:p>
          <a:p>
            <a:pPr fontAlgn="auto">
              <a:lnSpc>
                <a:spcPct val="150000"/>
              </a:lnSpc>
            </a:pPr>
            <a:r>
              <a:rPr lang="zh-CN" altLang="en-US" sz="1600"/>
              <a:t>（1）材料一反映的是哪种商业模式？</a:t>
            </a:r>
            <a:endParaRPr lang="zh-CN" altLang="en-US" sz="1600"/>
          </a:p>
          <a:p>
            <a:pPr fontAlgn="auto">
              <a:lnSpc>
                <a:spcPct val="150000"/>
              </a:lnSpc>
            </a:pPr>
            <a:r>
              <a:rPr lang="zh-CN" altLang="en-US" sz="1600"/>
              <a:t>（2）结合材料二分析拼多多的商业模式。</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a:off x="4735834"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a:off x="4367015"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a:off x="0"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1556970" y="2529000"/>
            <a:ext cx="1800000" cy="1800000"/>
            <a:chOff x="1556970" y="2664267"/>
            <a:chExt cx="1733279" cy="1733279"/>
          </a:xfrm>
          <a:solidFill>
            <a:schemeClr val="accent1"/>
          </a:solidFill>
        </p:grpSpPr>
        <p:sp>
          <p:nvSpPr>
            <p:cNvPr id="59" name="椭圆 58"/>
            <p:cNvSpPr/>
            <p:nvPr/>
          </p:nvSpPr>
          <p:spPr>
            <a:xfrm>
              <a:off x="1556970" y="2664267"/>
              <a:ext cx="1733279" cy="1733279"/>
            </a:xfrm>
            <a:prstGeom prst="ellipse">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endParaRPr>
            </a:p>
          </p:txBody>
        </p:sp>
        <p:sp>
          <p:nvSpPr>
            <p:cNvPr id="60" name="矩形 59"/>
            <p:cNvSpPr/>
            <p:nvPr/>
          </p:nvSpPr>
          <p:spPr>
            <a:xfrm>
              <a:off x="1642559" y="3262705"/>
              <a:ext cx="1562100" cy="5364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 latinLnBrk="0" hangingPunct="1">
                <a:lnSpc>
                  <a:spcPct val="13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目录</a:t>
              </a:r>
              <a:endPar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 latinLnBrk="0" hangingPunct="1">
                <a:lnSpc>
                  <a:spcPct val="13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CONTENTS</a:t>
              </a:r>
              <a:endParaRPr kumimoji="0" 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 name="文本框 1"/>
          <p:cNvSpPr txBox="1"/>
          <p:nvPr/>
        </p:nvSpPr>
        <p:spPr>
          <a:xfrm>
            <a:off x="7303154" y="5312730"/>
            <a:ext cx="343154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探究实践 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303154" y="2652715"/>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案例分析</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303154" y="4440875"/>
            <a:ext cx="343154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重点提示 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303154" y="3569020"/>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前车之鉴 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303154" y="1735775"/>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身边案例</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2" presetClass="entr" presetSubtype="8"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1000" fill="hold"/>
                                        <p:tgtEl>
                                          <p:spTgt spid="58"/>
                                        </p:tgtEl>
                                        <p:attrNameLst>
                                          <p:attrName>ppt_x</p:attrName>
                                        </p:attrNameLst>
                                      </p:cBhvr>
                                      <p:tavLst>
                                        <p:tav tm="0">
                                          <p:val>
                                            <p:strVal val="0-#ppt_w/2"/>
                                          </p:val>
                                        </p:tav>
                                        <p:tav tm="100000">
                                          <p:val>
                                            <p:strVal val="#ppt_x"/>
                                          </p:val>
                                        </p:tav>
                                      </p:tavLst>
                                    </p:anim>
                                    <p:anim calcmode="lin" valueType="num">
                                      <p:cBhvr additive="base">
                                        <p:cTn id="18" dur="10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095996"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301115" y="2508250"/>
            <a:ext cx="3255645" cy="1273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感谢观看</a:t>
            </a:r>
            <a:endPar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167627" y="3161004"/>
            <a:ext cx="2621280" cy="829945"/>
          </a:xfrm>
          <a:prstGeom prst="rect">
            <a:avLst/>
          </a:prstGeom>
          <a:noFill/>
          <a:ln w="76200">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4800" dirty="0">
                <a:solidFill>
                  <a:srgbClr val="303030"/>
                </a:solidFill>
                <a:latin typeface="Arial" panose="020B0604020202020204"/>
                <a:ea typeface="微软雅黑" panose="020B0503020204020204" pitchFamily="34" charset="-122"/>
                <a:cs typeface="+mn-ea"/>
                <a:sym typeface="+mn-lt"/>
              </a:rPr>
              <a:t>身边案例</a:t>
            </a:r>
            <a:endParaRPr kumimoji="0" lang="zh-CN" altLang="en-US" sz="4800" b="1" i="0" u="none" strike="noStrike" kern="1200" cap="none" spc="0" normalizeH="0" baseline="0" noProof="0" dirty="0">
              <a:ln>
                <a:noFill/>
              </a:ln>
              <a:solidFill>
                <a:srgbClr val="303030"/>
              </a:solidFill>
              <a:effectLst/>
              <a:uLnTx/>
              <a:uFillTx/>
              <a:latin typeface="Arial" panose="020B0604020202020204"/>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5" name="文本框 4"/>
          <p:cNvSpPr txBox="1"/>
          <p:nvPr/>
        </p:nvSpPr>
        <p:spPr>
          <a:xfrm>
            <a:off x="1048385" y="682625"/>
            <a:ext cx="6313805" cy="5492750"/>
          </a:xfrm>
          <a:prstGeom prst="rect">
            <a:avLst/>
          </a:prstGeom>
          <a:noFill/>
        </p:spPr>
        <p:txBody>
          <a:bodyPr wrap="square" rtlCol="0" anchor="t">
            <a:spAutoFit/>
          </a:bodyPr>
          <a:p>
            <a:pPr algn="ctr" fontAlgn="auto">
              <a:lnSpc>
                <a:spcPct val="150000"/>
              </a:lnSpc>
            </a:pPr>
            <a:r>
              <a:rPr lang="zh-CN" altLang="en-US">
                <a:solidFill>
                  <a:schemeClr val="accent1"/>
                </a:solidFill>
              </a:rPr>
              <a:t>创新升级农产品供应链——刘传军</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2010 年，刘传军就想做农产品电商，经过调研发现中小餐厅有强烈需求，但问题在于没有方法达成交易。原因在于没有互联网，没有 Wifi，客户没有智能手机；2012 年底，他又去调研餐厅，但时机还是不成熟；2013 年底，他发现中小餐厅的客户中大概40%～50% 有了智能手机，随着 4G、无线网、新媒体的出现，他看到了机会。</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2014 年 6 月 6 日，美菜网成立了，隶属于北京云杉世界信息技术有限公司，一直致力于用科技改变落后的中国农业市场，帮助全国近千万家餐厅做采购，缩短农产品流通环节，降低商户供应链成本，减少供应链人力。通过全流程精细化管理，管控菜品从田间到餐桌细节，提高农民收入，减少压货风险，降低农民损失，促进资源合理分配。</a:t>
            </a:r>
            <a:endParaRPr lang="zh-CN" altLang="en-US"/>
          </a:p>
        </p:txBody>
      </p:sp>
      <p:pic>
        <p:nvPicPr>
          <p:cNvPr id="102" name="图片 101"/>
          <p:cNvPicPr/>
          <p:nvPr/>
        </p:nvPicPr>
        <p:blipFill>
          <a:blip r:embed="rId1"/>
          <a:stretch>
            <a:fillRect/>
          </a:stretch>
        </p:blipFill>
        <p:spPr>
          <a:xfrm>
            <a:off x="7749540" y="1409065"/>
            <a:ext cx="4280535" cy="40398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5692140" y="99631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739140" y="95885"/>
            <a:ext cx="10530840" cy="6462395"/>
          </a:xfrm>
          <a:prstGeom prst="rect">
            <a:avLst/>
          </a:prstGeom>
          <a:noFill/>
        </p:spPr>
        <p:txBody>
          <a:bodyPr wrap="square" rtlCol="0" anchor="t">
            <a:spAutoFit/>
          </a:bodyPr>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solidFill>
                  <a:schemeClr val="accent1"/>
                </a:solidFill>
              </a:rPr>
              <a:t>美菜网的第一家商户</a:t>
            </a:r>
            <a:endParaRPr lang="zh-CN" altLang="en-US" sz="1600">
              <a:solidFill>
                <a:schemeClr val="accent1"/>
              </a:solidFill>
            </a:endParaRPr>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t>2019 年 1 月 3 日，清晨的北京寒风料峭，冰冷刺骨。在朝阳区立水桥汤立路上，一家不起眼的饭店早已开门营业，老板娘李</a:t>
            </a:r>
            <a:r>
              <a:rPr lang="zh-CN" altLang="en-US" sz="1800"/>
              <a:t>桂</a:t>
            </a:r>
            <a:r>
              <a:rPr lang="zh-CN" altLang="en-US" sz="1600"/>
              <a:t>银用热气腾腾的早餐迎送着匆忙的路人。今天，她却迎来了老朋友——美菜网 CEO 刘传军，亲自给她的饭店送菜来了。</a:t>
            </a:r>
            <a:endParaRPr lang="zh-CN" altLang="en-US" sz="1600"/>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t>这家店虽小，也不起眼，却值得惦念。我们希望大家都能记住这家店的名字，她叫作“百碗香”，因为这里是美菜网的第一家商户，也是刘传军亲自跑下的第一个客户，故事就发生在4年前的今天。</a:t>
            </a:r>
            <a:endParaRPr lang="zh-CN" altLang="en-US" sz="1600"/>
          </a:p>
          <a:p>
            <a:pPr indent="457200" algn="l" fontAlgn="auto">
              <a:lnSpc>
                <a:spcPct val="150000"/>
              </a:lnSpc>
              <a:extLst>
                <a:ext uri="{35155182-B16C-46BC-9424-99874614C6A1}">
                  <wpsdc:indentchars xmlns:wpsdc="http://www.wps.cn/officeDocument/2017/drawingmlCustomData" val="200" checksum="59296752"/>
                </a:ext>
              </a:extLst>
            </a:pPr>
            <a:r>
              <a:rPr lang="zh-CN" altLang="en-US" sz="1800"/>
              <a:t>4 </a:t>
            </a:r>
            <a:r>
              <a:rPr lang="zh-CN" altLang="en-US" sz="1600">
                <a:solidFill>
                  <a:schemeClr val="accent1"/>
                </a:solidFill>
              </a:rPr>
              <a:t>年征战 200 城，归来致敬第一家客户</a:t>
            </a:r>
            <a:endParaRPr lang="zh-CN" altLang="en-US" sz="1600">
              <a:solidFill>
                <a:schemeClr val="accent1"/>
              </a:solidFill>
            </a:endParaRPr>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t>如今的美菜，早已是估值百亿美金的独角兽；如今的百碗香也已经从距离 1000 米之外的旧店搬到现在的位置，夫妻俩也在济南开了分店。李桂银的老公张永亮正在济南打理着新店，和北京的老店一样，济南分店同样使用美菜网订菜买菜。</a:t>
            </a:r>
            <a:endParaRPr lang="zh-CN" altLang="en-US" sz="1600"/>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t>两个不同的企业，他们有着共同的梦想：让消费者放心吃菜。他们还有着共同的身份，都是山东老乡。</a:t>
            </a:r>
            <a:endParaRPr lang="zh-CN" altLang="en-US" sz="1600"/>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t>4 年不长也不短，奋进的美菜小伙伴在刘传军的带领下，已经跨越山河大海，征战全国 200 多个城市。服务的客户也从 0 增长到今天的 273 万家餐饮店，这是一个了不起的进步。一切归功于时间的孕育和时代的机遇，一切归功于客户的价值认同和对安全的追求，归功于每一个奋斗着的美菜人。</a:t>
            </a:r>
            <a:endParaRPr lang="zh-CN" altLang="en-US" sz="1600"/>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t>和老板娘李桂银攀谈结束，CEO 刘传军还拿起自己的 KPI 考核表，像 4 年前一样，填写自己完成的任务，也在记录着美菜和客户的点点滴滴，正是这些细小的瞬间在记录着历史、改变着历史。</a:t>
            </a:r>
            <a:endParaRPr lang="zh-CN" altLang="en-US" sz="1600"/>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t>不忘初心，一切始于第一家名叫“百碗香”的客户。</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660400" y="1144270"/>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607695" y="417195"/>
            <a:ext cx="10977245" cy="5631180"/>
          </a:xfrm>
          <a:prstGeom prst="rect">
            <a:avLst/>
          </a:prstGeom>
          <a:noFill/>
        </p:spPr>
        <p:txBody>
          <a:bodyPr wrap="square" rtlCol="0" anchor="t">
            <a:spAutoFit/>
          </a:bodyPr>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a:solidFill>
                  <a:schemeClr val="accent1"/>
                </a:solidFill>
                <a:sym typeface="+mn-ea"/>
              </a:rPr>
              <a:t>美菜供应链，赋能餐饮变革重构</a:t>
            </a:r>
            <a:endParaRPr lang="zh-CN" altLang="en-US" sz="1600">
              <a:solidFill>
                <a:schemeClr val="accent1"/>
              </a:solidFill>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a:solidFill>
                  <a:schemeClr val="tx1"/>
                </a:solidFill>
                <a:effectLst/>
                <a:sym typeface="+mn-ea"/>
              </a:rPr>
              <a:t>众所周知，美菜网是一家通过自建仓储、物流、配送，致力于创新升级农产品的供应链企业。其独创的模式，一端链接田间地头，一端链接城市实现农产品从地头到餐桌高速的流通，让利两端，为农民小康和市民健康保驾护航。</a:t>
            </a:r>
            <a:endParaRPr lang="zh-CN" altLang="en-US" sz="1600">
              <a:solidFill>
                <a:schemeClr val="tx1"/>
              </a:solidFill>
              <a:effectLst/>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a:solidFill>
                  <a:schemeClr val="tx1"/>
                </a:solidFill>
                <a:effectLst/>
                <a:sym typeface="+mn-ea"/>
              </a:rPr>
              <a:t>近年来，随着电商的发展，生鲜销售渠道不断变革、重构，但是主通道还是离不开传统的农贸市场，尤其是定价权不出批发市场，落后的交易模式为行业健康发展埋下了隐患，尤其是对食品安全非常敏感的餐饮行业。基于此，美菜利用大数据系统，准确地将市场需求反馈给农民，一方面避免了货不对市，另一方面通过解决销路给予了农民安心的保障。专注为全国近千万家餐厅和蔬菜店铺，提供全程无忧的农产品采购服务，其“买菜卖菜上美菜”的品牌 Slogan 已深入人心。此外，美菜利用自身的渠道优势，要求源头端建立生产标准，保证上游农产品的质量安全，真正实现生产有标准、销路有保障的良性循环。</a:t>
            </a:r>
            <a:endParaRPr lang="zh-CN" altLang="en-US" sz="1600">
              <a:solidFill>
                <a:schemeClr val="tx1"/>
              </a:solidFill>
              <a:effectLst/>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a:solidFill>
                  <a:schemeClr val="accent1"/>
                </a:solidFill>
                <a:sym typeface="+mn-ea"/>
              </a:rPr>
              <a:t>美菜发起了中国餐饮供应链行业的电商节</a:t>
            </a:r>
            <a:endParaRPr lang="zh-CN" altLang="en-US" sz="1600">
              <a:solidFill>
                <a:schemeClr val="accent1"/>
              </a:solidFill>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a:solidFill>
                  <a:schemeClr val="tx1"/>
                </a:solidFill>
                <a:effectLst/>
                <a:sym typeface="+mn-ea"/>
              </a:rPr>
              <a:t>面对行业现状及市场需求，作为中国餐饮供应链杰出服务商美菜网，于 2019 年 1 月10 日正式吹响了年终大促的号角，宣布第四届“1.10 美菜节”活动开启。美菜网 CEO 刘传军对此表示，“1.10 美菜节”属于餐饮供应链行业的独特节日，与“双十一”活动类似。一方面，中国餐饮行业的万亿级市场带来的采购需求让美菜有这样千载难逢的机会。美菜希望通过这样的大的活动，推动餐饮采购行业的规模化。另一方面，“1.10 美菜节”期间，美菜通过建立的四位一体的“无忧体系”，给美菜商户带来“品质无忧、价格无忧、选择无忧、服务无忧”的更优质的客户体验。</a:t>
            </a:r>
            <a:endParaRPr lang="zh-CN" altLang="en-US" sz="1600">
              <a:solidFill>
                <a:schemeClr val="tx1"/>
              </a:solidFill>
              <a:effectLs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660400" y="1144270"/>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1104900" y="546100"/>
            <a:ext cx="6331585" cy="5492750"/>
          </a:xfrm>
          <a:prstGeom prst="rect">
            <a:avLst/>
          </a:prstGeom>
          <a:noFill/>
        </p:spPr>
        <p:txBody>
          <a:bodyPr wrap="square" rtlCol="0" anchor="t">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消费扶贫助农，四万亿餐饮大市场大有可为</a:t>
            </a:r>
            <a:endParaRPr lang="zh-CN" altLang="en-US">
              <a:solidFill>
                <a:schemeClr val="accent1"/>
              </a:solidFill>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t>早在美菜成立之初就响应国家打赢脱贫攻坚战的号召。他们通过农产品上行，以产业化的模式，解决农民卖菜难的问题，如与农民建立稳定合作，不断积累形成量大且稳定的农产品规模，在保证好货源的同时，产生价格优势，借此来打通流通环节。</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通过 4 年的努力，美菜不断扩大餐饮朋友圈：累计超过 273 万家餐饮店，全行业 4 万亿的餐饮消费大市场。这将有力地促进消费扶贫，推进乡村振兴战略落地生根。美菜网不断整合餐饮行业资源，将生态农产品和食品原材料进行深度开发和利用，示范带动贫困地区生态农产品销售，促进贫困地区群众增收，打造餐饮消费扶贫新模式，为乡村振兴国家战略赋能。</a:t>
            </a:r>
            <a:endParaRPr lang="zh-CN" altLang="en-US"/>
          </a:p>
        </p:txBody>
      </p:sp>
      <p:pic>
        <p:nvPicPr>
          <p:cNvPr id="103" name="图片 102"/>
          <p:cNvPicPr/>
          <p:nvPr/>
        </p:nvPicPr>
        <p:blipFill>
          <a:blip r:embed="rId1"/>
          <a:stretch>
            <a:fillRect/>
          </a:stretch>
        </p:blipFill>
        <p:spPr>
          <a:xfrm>
            <a:off x="7745095" y="1144270"/>
            <a:ext cx="3721100" cy="48952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227330" y="523875"/>
            <a:ext cx="11392535" cy="5631180"/>
          </a:xfrm>
          <a:prstGeom prst="rect">
            <a:avLst/>
          </a:prstGeom>
          <a:noFill/>
        </p:spPr>
        <p:txBody>
          <a:bodyPr wrap="square" rtlCol="0" anchor="t">
            <a:spAutoFit/>
          </a:bodyPr>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solidFill>
                  <a:schemeClr val="accent1"/>
                </a:solidFill>
              </a:rPr>
              <a:t>未来，美菜将为我们带来更好的服务</a:t>
            </a:r>
            <a:endParaRPr lang="zh-CN" altLang="en-US" sz="1600">
              <a:solidFill>
                <a:schemeClr val="accent1"/>
              </a:solidFill>
            </a:endParaRPr>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t>目前，美菜已完成四次融资，累计融资额已达 10 亿人民币。美菜已在全国建立 20 多个仓储中心，是集包装加工、分拣集散、存储配送、检验检疫、信息处理功能于一体的“综合型冷链物流仓储基地”。美菜拥有近 4000 名配送服务人员，并建有“美鲜送”物流团队，明确团队编制、快速响应是其关键。在美菜，蔬菜从基地到送到餐厅要求不超过 18 个小时。</a:t>
            </a:r>
            <a:endParaRPr lang="zh-CN" altLang="en-US" sz="1600"/>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t>另外，值得一提的是美鲜送在供应商和产品准入、冷链收货和农残检测、第三方实验室抽样检测、成立食品安全委员会、半自动式分拣系统、智能排车系统、客服中心等方面提供整体服务。其中，在冷链收货和农残检测环节，对有温度要求的食品，收货时会检查商品温度，同时，其库房配备快速农残检测仪，对来货蔬菜的农药残留进行检测。</a:t>
            </a:r>
            <a:endParaRPr lang="zh-CN" altLang="en-US" sz="1600"/>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t>刘传军称，平台通过层层设卡可以将原有的极高出错率降到很低，但一些客观因素无法避免是现在行业均面临的问题。为向产业链的上下游延伸，美菜平台为菜品供应商提供股权。</a:t>
            </a:r>
            <a:endParaRPr lang="zh-CN" altLang="en-US" sz="1600"/>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t>在美菜内部的地位排序为：客户第一、司机第二、供应商第三。在业务的爆发式增长下，其以 IT 技术和实践相结合实现运转的整体化运营体系，根据业务实际需要不断革新技术架构，保证支撑业务的高速发展。</a:t>
            </a:r>
            <a:endParaRPr lang="zh-CN" altLang="en-US" sz="1600"/>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t>同时各环节简化流程，从客户下单、采购分拣、物流配送、内部流程管控、数据处理等多方面不断建立完善高效的运营系统，以满足业务需求的持续高速增长。</a:t>
            </a:r>
            <a:endParaRPr lang="zh-CN" altLang="en-US" sz="1600"/>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t>刘传军表示，企业规模优势主要表现在两个方面，第一个方面是成本的降低；第二个方面是服务质量的提升。美菜的业务客户很多，其商户密度大与小决定其服务品质大与小，只有商户规模到了一定程度才能保证客户交付体验是最好的。</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761_2*l_i*1_1"/>
  <p:tag name="KSO_WM_TEMPLATE_CATEGORY" val="diagram"/>
  <p:tag name="KSO_WM_TEMPLATE_INDEX" val="761"/>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170599_4*l_h_i*1_4_1"/>
  <p:tag name="KSO_WM_TEMPLATE_CATEGORY" val="diagram"/>
  <p:tag name="KSO_WM_TEMPLATE_INDEX" val="20170599"/>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1.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599_4*l_h_f*1_4_1"/>
  <p:tag name="KSO_WM_TEMPLATE_CATEGORY" val="diagram"/>
  <p:tag name="KSO_WM_TEMPLATE_INDEX" val="20170599"/>
  <p:tag name="KSO_WM_UNIT_LAYERLEVEL" val="1_1_1"/>
  <p:tag name="KSO_WM_TAG_VERSION" val="1.0"/>
  <p:tag name="KSO_WM_BEAUTIFY_FLAG" val="#wm#"/>
  <p:tag name="KSO_WM_UNIT_TEXT_FILL_FORE_SCHEMECOLOR_INDEX" val="14"/>
  <p:tag name="KSO_WM_UNIT_TEXT_FILL_TYPE" val="1"/>
</p:tagLst>
</file>

<file path=ppt/tags/tag1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599_4*l_h_i*1_3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Lst>
</file>

<file path=ppt/tags/tag13.xml><?xml version="1.0" encoding="utf-8"?>
<p:tagLst xmlns:p="http://schemas.openxmlformats.org/presentationml/2006/main">
  <p:tag name="KSO_WM_UNIT_DIAGRAM_MODELTYPE" val="stripeEnum"/>
  <p:tag name="KSO_WM_UNIT_ISCONTENTSTITLE" val="0"/>
  <p:tag name="KSO_WM_UNIT_ISNUMDGMTITLE" val="0"/>
  <p:tag name="KSO_WM_UNIT_PRESET_TEXT" val="单击此处添加标题"/>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70599_4*l_h_a*1_3_1"/>
  <p:tag name="KSO_WM_TEMPLATE_CATEGORY" val="diagram"/>
  <p:tag name="KSO_WM_TEMPLATE_INDEX" val="20170599"/>
  <p:tag name="KSO_WM_UNIT_LAYERLEVEL" val="1_1_1"/>
  <p:tag name="KSO_WM_TAG_VERSION" val="1.0"/>
  <p:tag name="KSO_WM_BEAUTIFY_FLAG" val="#wm#"/>
  <p:tag name="KSO_WM_UNIT_TEXT_FILL_FORE_SCHEMECOLOR_INDEX" val="13"/>
  <p:tag name="KSO_WM_UNIT_TEXT_FILL_TYPE" val="1"/>
</p:tagLst>
</file>

<file path=ppt/tags/tag1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70599_4*l_h_i*1_3_1"/>
  <p:tag name="KSO_WM_TEMPLATE_CATEGORY" val="diagram"/>
  <p:tag name="KSO_WM_TEMPLATE_INDEX" val="2017059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5.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599_4*l_h_f*1_3_1"/>
  <p:tag name="KSO_WM_TEMPLATE_CATEGORY" val="diagram"/>
  <p:tag name="KSO_WM_TEMPLATE_INDEX" val="20170599"/>
  <p:tag name="KSO_WM_UNIT_LAYERLEVEL" val="1_1_1"/>
  <p:tag name="KSO_WM_TAG_VERSION" val="1.0"/>
  <p:tag name="KSO_WM_BEAUTIFY_FLAG" val="#wm#"/>
  <p:tag name="KSO_WM_UNIT_TEXT_FILL_FORE_SCHEMECOLOR_INDEX" val="14"/>
  <p:tag name="KSO_WM_UNIT_TEXT_FILL_TYPE" val="1"/>
</p:tagLst>
</file>

<file path=ppt/tags/tag1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599_4*l_h_i*1_2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Lst>
</file>

<file path=ppt/tags/tag17.xml><?xml version="1.0" encoding="utf-8"?>
<p:tagLst xmlns:p="http://schemas.openxmlformats.org/presentationml/2006/main">
  <p:tag name="KSO_WM_UNIT_DIAGRAM_MODELTYPE" val="stripeEnum"/>
  <p:tag name="KSO_WM_UNIT_ISCONTENTSTITLE" val="0"/>
  <p:tag name="KSO_WM_UNIT_ISNUMDGMTITLE" val="0"/>
  <p:tag name="KSO_WM_UNIT_PRESET_TEXT" val="单击此处添加标题"/>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70599_4*l_h_a*1_2_1"/>
  <p:tag name="KSO_WM_TEMPLATE_CATEGORY" val="diagram"/>
  <p:tag name="KSO_WM_TEMPLATE_INDEX" val="20170599"/>
  <p:tag name="KSO_WM_UNIT_LAYERLEVEL" val="1_1_1"/>
  <p:tag name="KSO_WM_TAG_VERSION" val="1.0"/>
  <p:tag name="KSO_WM_BEAUTIFY_FLAG" val="#wm#"/>
  <p:tag name="KSO_WM_UNIT_TEXT_FILL_FORE_SCHEMECOLOR_INDEX" val="13"/>
  <p:tag name="KSO_WM_UNIT_TEXT_FILL_TYPE" val="1"/>
</p:tagLst>
</file>

<file path=ppt/tags/tag1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70599_4*l_h_i*1_2_1"/>
  <p:tag name="KSO_WM_TEMPLATE_CATEGORY" val="diagram"/>
  <p:tag name="KSO_WM_TEMPLATE_INDEX" val="2017059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9.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599_4*l_h_f*1_2_1"/>
  <p:tag name="KSO_WM_TEMPLATE_CATEGORY" val="diagram"/>
  <p:tag name="KSO_WM_TEMPLATE_INDEX" val="20170599"/>
  <p:tag name="KSO_WM_UNIT_LAYERLEVEL" val="1_1_1"/>
  <p:tag name="KSO_WM_TAG_VERSION" val="1.0"/>
  <p:tag name="KSO_WM_BEAUTIFY_FLAG" val="#wm#"/>
  <p:tag name="KSO_WM_UNIT_TEXT_FILL_FORE_SCHEMECOLOR_INDEX" val="14"/>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61_2*l_h_i*1_1_1"/>
  <p:tag name="KSO_WM_TEMPLATE_CATEGORY" val="diagram"/>
  <p:tag name="KSO_WM_TEMPLATE_INDEX" val="76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599_4*l_h_i*1_1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Lst>
</file>

<file path=ppt/tags/tag2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70599_4*l_h_i*1_1_1"/>
  <p:tag name="KSO_WM_TEMPLATE_CATEGORY" val="diagram"/>
  <p:tag name="KSO_WM_TEMPLATE_INDEX" val="2017059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2.xml><?xml version="1.0" encoding="utf-8"?>
<p:tagLst xmlns:p="http://schemas.openxmlformats.org/presentationml/2006/main">
  <p:tag name="KSO_WM_UNIT_DIAGRAM_MODELTYPE" val="stripeEnum"/>
  <p:tag name="KSO_WM_UNIT_ISCONTENTSTITLE" val="0"/>
  <p:tag name="KSO_WM_UNIT_ISNUMDGMTITLE" val="0"/>
  <p:tag name="KSO_WM_UNIT_PRESET_TEXT" val="单击此处添加标题"/>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599_4*l_h_a*1_1_1"/>
  <p:tag name="KSO_WM_TEMPLATE_CATEGORY" val="diagram"/>
  <p:tag name="KSO_WM_TEMPLATE_INDEX" val="20170599"/>
  <p:tag name="KSO_WM_UNIT_LAYERLEVEL" val="1_1_1"/>
  <p:tag name="KSO_WM_TAG_VERSION" val="1.0"/>
  <p:tag name="KSO_WM_BEAUTIFY_FLAG" val="#wm#"/>
  <p:tag name="KSO_WM_UNIT_TEXT_FILL_FORE_SCHEMECOLOR_INDEX" val="13"/>
  <p:tag name="KSO_WM_UNIT_TEXT_FILL_TYPE" val="1"/>
</p:tagLst>
</file>

<file path=ppt/tags/tag23.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599_4*l_h_f*1_1_1"/>
  <p:tag name="KSO_WM_TEMPLATE_CATEGORY" val="diagram"/>
  <p:tag name="KSO_WM_TEMPLATE_INDEX" val="20170599"/>
  <p:tag name="KSO_WM_UNIT_LAYERLEVEL" val="1_1_1"/>
  <p:tag name="KSO_WM_TAG_VERSION" val="1.0"/>
  <p:tag name="KSO_WM_BEAUTIFY_FLAG" val="#wm#"/>
  <p:tag name="KSO_WM_UNIT_TEXT_FILL_FORE_SCHEMECOLOR_INDEX" val="14"/>
  <p:tag name="KSO_WM_UNIT_TEXT_FILL_TYPE" val="1"/>
</p:tagLst>
</file>

<file path=ppt/tags/tag2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70599_4*l_h_i*1_5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Lst>
</file>

<file path=ppt/tags/tag25.xml><?xml version="1.0" encoding="utf-8"?>
<p:tagLst xmlns:p="http://schemas.openxmlformats.org/presentationml/2006/main">
  <p:tag name="KSO_WM_UNIT_DIAGRAM_MODELTYPE" val="stripeEnum"/>
  <p:tag name="KSO_WM_UNIT_ISCONTENTSTITLE" val="0"/>
  <p:tag name="KSO_WM_UNIT_ISNUMDGMTITLE" val="0"/>
  <p:tag name="KSO_WM_UNIT_PRESET_TEXT" val="单击此处添加标题"/>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70599_4*l_h_a*1_5_1"/>
  <p:tag name="KSO_WM_TEMPLATE_CATEGORY" val="diagram"/>
  <p:tag name="KSO_WM_TEMPLATE_INDEX" val="20170599"/>
  <p:tag name="KSO_WM_UNIT_LAYERLEVEL" val="1_1_1"/>
  <p:tag name="KSO_WM_TAG_VERSION" val="1.0"/>
  <p:tag name="KSO_WM_BEAUTIFY_FLAG" val="#wm#"/>
  <p:tag name="KSO_WM_UNIT_TEXT_FILL_FORE_SCHEMECOLOR_INDEX" val="13"/>
  <p:tag name="KSO_WM_UNIT_TEXT_FILL_TYPE" val="1"/>
</p:tagLst>
</file>

<file path=ppt/tags/tag2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170599_4*l_h_i*1_5_1"/>
  <p:tag name="KSO_WM_TEMPLATE_CATEGORY" val="diagram"/>
  <p:tag name="KSO_WM_TEMPLATE_INDEX" val="20170599"/>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27.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70599_4*l_h_f*1_5_1"/>
  <p:tag name="KSO_WM_TEMPLATE_CATEGORY" val="diagram"/>
  <p:tag name="KSO_WM_TEMPLATE_INDEX" val="20170599"/>
  <p:tag name="KSO_WM_UNIT_LAYERLEVEL" val="1_1_1"/>
  <p:tag name="KSO_WM_TAG_VERSION" val="1.0"/>
  <p:tag name="KSO_WM_BEAUTIFY_FLAG" val="#wm#"/>
  <p:tag name="KSO_WM_UNIT_TEXT_FILL_FORE_SCHEMECOLOR_INDEX" val="14"/>
  <p:tag name="KSO_WM_UNIT_TEXT_FILL_TYPE" val="1"/>
</p:tagLst>
</file>

<file path=ppt/tags/tag28.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3.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xml><?xml version="1.0" encoding="utf-8"?>
<p:tagLst xmlns:p="http://schemas.openxmlformats.org/presentationml/2006/main">
  <p:tag name="KSO_WM_UNIT_ISCONTENTSTITLE" val="0"/>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761_2*l_h_a*1_1_1"/>
  <p:tag name="KSO_WM_TEMPLATE_CATEGORY" val="diagram"/>
  <p:tag name="KSO_WM_TEMPLATE_INDEX" val="761"/>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61_2*l_h_i*1_2_1"/>
  <p:tag name="KSO_WM_TEMPLATE_CATEGORY" val="diagram"/>
  <p:tag name="KSO_WM_TEMPLATE_INDEX" val="76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61_2*l_h_f*1_2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xml><?xml version="1.0" encoding="utf-8"?>
<p:tagLst xmlns:p="http://schemas.openxmlformats.org/presentationml/2006/main">
  <p:tag name="KSO_WM_UNIT_ISCONTENTSTITLE" val="0"/>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761_2*l_h_a*1_2_1"/>
  <p:tag name="KSO_WM_TEMPLATE_CATEGORY" val="diagram"/>
  <p:tag name="KSO_WM_TEMPLATE_INDEX" val="761"/>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599_4*l_h_i*1_4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Lst>
</file>

<file path=ppt/tags/tag9.xml><?xml version="1.0" encoding="utf-8"?>
<p:tagLst xmlns:p="http://schemas.openxmlformats.org/presentationml/2006/main">
  <p:tag name="KSO_WM_UNIT_DIAGRAM_MODELTYPE" val="stripeEnum"/>
  <p:tag name="KSO_WM_UNIT_ISCONTENTSTITLE" val="0"/>
  <p:tag name="KSO_WM_UNIT_ISNUMDGMTITLE" val="0"/>
  <p:tag name="KSO_WM_UNIT_PRESET_TEXT" val="单击此处添加标题"/>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70599_4*l_h_a*1_4_1"/>
  <p:tag name="KSO_WM_TEMPLATE_CATEGORY" val="diagram"/>
  <p:tag name="KSO_WM_TEMPLATE_INDEX" val="20170599"/>
  <p:tag name="KSO_WM_UNIT_LAYERLEVEL" val="1_1_1"/>
  <p:tag name="KSO_WM_TAG_VERSION" val="1.0"/>
  <p:tag name="KSO_WM_BEAUTIFY_FLAG" val="#wm#"/>
  <p:tag name="KSO_WM_UNIT_TEXT_FILL_FORE_SCHEMECOLOR_INDEX" val="13"/>
  <p:tag name="KSO_WM_UNIT_TEXT_FILL_TYPE" val="1"/>
</p:tagLst>
</file>

<file path=ppt/theme/theme1.xml><?xml version="1.0" encoding="utf-8"?>
<a:theme xmlns:a="http://schemas.openxmlformats.org/drawingml/2006/main" name="Office 主题​​">
  <a:themeElements>
    <a:clrScheme name="自定义 6">
      <a:dk1>
        <a:srgbClr val="303030"/>
      </a:dk1>
      <a:lt1>
        <a:srgbClr val="FFFFFF"/>
      </a:lt1>
      <a:dk2>
        <a:srgbClr val="303030"/>
      </a:dk2>
      <a:lt2>
        <a:srgbClr val="FFFFFF"/>
      </a:lt2>
      <a:accent1>
        <a:srgbClr val="D87830"/>
      </a:accent1>
      <a:accent2>
        <a:srgbClr val="037C8C"/>
      </a:accent2>
      <a:accent3>
        <a:srgbClr val="D87830"/>
      </a:accent3>
      <a:accent4>
        <a:srgbClr val="037C8C"/>
      </a:accent4>
      <a:accent5>
        <a:srgbClr val="D87830"/>
      </a:accent5>
      <a:accent6>
        <a:srgbClr val="037C8C"/>
      </a:accent6>
      <a:hlink>
        <a:srgbClr val="6EAC1C"/>
      </a:hlink>
      <a:folHlink>
        <a:srgbClr val="B26B02"/>
      </a:folHlink>
    </a:clrScheme>
    <a:fontScheme name="微软雅黑字体">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9629</Words>
  <Application>WPS 演示</Application>
  <PresentationFormat>宽屏</PresentationFormat>
  <Paragraphs>179</Paragraphs>
  <Slides>30</Slides>
  <Notes>5</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30</vt:i4>
      </vt:variant>
    </vt:vector>
  </HeadingPairs>
  <TitlesOfParts>
    <vt:vector size="45" baseType="lpstr">
      <vt:lpstr>Arial</vt:lpstr>
      <vt:lpstr>宋体</vt:lpstr>
      <vt:lpstr>Wingdings</vt:lpstr>
      <vt:lpstr>微软雅黑</vt:lpstr>
      <vt:lpstr>Arial</vt:lpstr>
      <vt:lpstr>Lantinghei SC Extralight</vt:lpstr>
      <vt:lpstr>微软雅黑 Light</vt:lpstr>
      <vt:lpstr>Arial Unicode MS</vt:lpstr>
      <vt:lpstr>等线</vt:lpstr>
      <vt:lpstr>Calibri</vt:lpstr>
      <vt:lpstr>Calibri</vt:lpstr>
      <vt:lpstr>等线 Light</vt:lpstr>
      <vt:lpstr>Latha</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yaohouhua</dc:creator>
  <cp:lastModifiedBy>单金枝</cp:lastModifiedBy>
  <cp:revision>137</cp:revision>
  <dcterms:created xsi:type="dcterms:W3CDTF">2019-11-06T14:38:00Z</dcterms:created>
  <dcterms:modified xsi:type="dcterms:W3CDTF">2022-03-10T01:13:24Z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KSOTemplateUUID">
    <vt:lpwstr>v1.0_mb_S2+Zqs8qojUwVAtxnWSpkg==</vt:lpwstr>
  </property>
  <property fmtid="{D5CDD505-2E9C-101B-9397-08002B2CF9AE}" pid="4" name="ICV">
    <vt:lpwstr>2D17E4A071E845B1ABBCFD6B2FF339D7</vt:lpwstr>
  </property>
</Properties>
</file>