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svg" ContentType="image/svg+xml"/>
  <Override PartName="/ppt/media/image2.svg" ContentType="image/svg+xml"/>
  <Override PartName="/ppt/media/image3.svg" ContentType="image/svg+xml"/>
  <Override PartName="/ppt/media/image4.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3"/>
  </p:sldMasterIdLst>
  <p:notesMasterIdLst>
    <p:notesMasterId r:id="rId6"/>
  </p:notesMasterIdLst>
  <p:sldIdLst>
    <p:sldId id="256" r:id="rId4"/>
    <p:sldId id="346" r:id="rId5"/>
    <p:sldId id="258" r:id="rId7"/>
    <p:sldId id="261" r:id="rId8"/>
    <p:sldId id="264" r:id="rId9"/>
    <p:sldId id="370" r:id="rId10"/>
    <p:sldId id="371" r:id="rId11"/>
    <p:sldId id="269" r:id="rId12"/>
    <p:sldId id="376" r:id="rId13"/>
    <p:sldId id="377" r:id="rId14"/>
    <p:sldId id="393" r:id="rId15"/>
    <p:sldId id="380" r:id="rId16"/>
    <p:sldId id="381" r:id="rId17"/>
    <p:sldId id="392" r:id="rId18"/>
    <p:sldId id="383" r:id="rId19"/>
    <p:sldId id="384" r:id="rId20"/>
    <p:sldId id="406" r:id="rId21"/>
    <p:sldId id="407" r:id="rId22"/>
    <p:sldId id="408" r:id="rId23"/>
    <p:sldId id="409" r:id="rId24"/>
    <p:sldId id="411" r:id="rId25"/>
    <p:sldId id="412" r:id="rId26"/>
    <p:sldId id="410" r:id="rId27"/>
    <p:sldId id="394" r:id="rId28"/>
    <p:sldId id="385" r:id="rId29"/>
    <p:sldId id="343" r:id="rId30"/>
  </p:sldIdLst>
  <p:sldSz cx="12192000"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7830"/>
    <a:srgbClr val="037C8C"/>
    <a:srgbClr val="30C5D9"/>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29" autoAdjust="0"/>
    <p:restoredTop sz="94660" autoAdjust="0"/>
  </p:normalViewPr>
  <p:slideViewPr>
    <p:cSldViewPr snapToGrid="0" showGuides="1">
      <p:cViewPr>
        <p:scale>
          <a:sx n="60" d="100"/>
          <a:sy n="60" d="100"/>
        </p:scale>
        <p:origin x="272" y="-136"/>
      </p:cViewPr>
      <p:guideLst>
        <p:guide orient="horz" pos="2252"/>
        <p:guide pos="4062"/>
        <p:guide pos="446"/>
        <p:guide pos="7246"/>
        <p:guide orient="horz" pos="690"/>
        <p:guide orient="horz" pos="3902"/>
        <p:guide orient="horz" pos="3655"/>
      </p:guideLst>
    </p:cSldViewPr>
  </p:slideViewPr>
  <p:outlineViewPr>
    <p:cViewPr>
      <p:scale>
        <a:sx n="33" d="100"/>
        <a:sy n="33" d="100"/>
      </p:scale>
      <p:origin x="0" y="0"/>
    </p:cViewPr>
  </p:outlin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4" Type="http://schemas.openxmlformats.org/officeDocument/2006/relationships/tags" Target="tags/tag16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044AD5-47F2-4865-B798-DA162E7971E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DB7941-2930-43B9-827C-A2F86FDCDF4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BE6336F-A009-436E-BED9-0342EC9C92F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grpSp>
        <p:nvGrpSpPr>
          <p:cNvPr id="22" name="组合 21"/>
          <p:cNvGrpSpPr/>
          <p:nvPr userDrawn="1"/>
        </p:nvGrpSpPr>
        <p:grpSpPr>
          <a:xfrm>
            <a:off x="0" y="6721467"/>
            <a:ext cx="12192000" cy="136534"/>
            <a:chOff x="0" y="6721467"/>
            <a:chExt cx="12192000" cy="136534"/>
          </a:xfrm>
        </p:grpSpPr>
        <p:sp>
          <p:nvSpPr>
            <p:cNvPr id="23"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24"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5"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6"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rgbClr val="037C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userDrawn="1"/>
        </p:nvGrpSpPr>
        <p:grpSpPr>
          <a:xfrm>
            <a:off x="0" y="6721467"/>
            <a:ext cx="12192000" cy="136534"/>
            <a:chOff x="0" y="6721467"/>
            <a:chExt cx="12192000" cy="136534"/>
          </a:xfrm>
        </p:grpSpPr>
        <p:sp>
          <p:nvSpPr>
            <p:cNvPr id="12"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3"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6"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1"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grpSp>
        <p:nvGrpSpPr>
          <p:cNvPr id="29" name="组合 28"/>
          <p:cNvGrpSpPr/>
          <p:nvPr userDrawn="1"/>
        </p:nvGrpSpPr>
        <p:grpSpPr>
          <a:xfrm>
            <a:off x="0" y="6721467"/>
            <a:ext cx="12192000" cy="136534"/>
            <a:chOff x="0" y="6721467"/>
            <a:chExt cx="12192000" cy="136534"/>
          </a:xfrm>
        </p:grpSpPr>
        <p:sp>
          <p:nvSpPr>
            <p:cNvPr id="30"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31"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2"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3"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down)">
                                      <p:cBhvr>
                                        <p:cTn id="13"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grpSp>
        <p:nvGrpSpPr>
          <p:cNvPr id="22" name="组合 21"/>
          <p:cNvGrpSpPr/>
          <p:nvPr userDrawn="1"/>
        </p:nvGrpSpPr>
        <p:grpSpPr>
          <a:xfrm>
            <a:off x="0" y="6721467"/>
            <a:ext cx="12192000" cy="136534"/>
            <a:chOff x="0" y="6721467"/>
            <a:chExt cx="12192000" cy="136534"/>
          </a:xfrm>
        </p:grpSpPr>
        <p:sp>
          <p:nvSpPr>
            <p:cNvPr id="23"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24"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5"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6"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slideLayout" Target="../slideLayouts/slideLayout24.xml"/><Relationship Id="rId7" Type="http://schemas.openxmlformats.org/officeDocument/2006/relationships/slideLayout" Target="../slideLayouts/slideLayout23.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2" Type="http://schemas.openxmlformats.org/officeDocument/2006/relationships/theme" Target="../theme/theme2.xml"/><Relationship Id="rId11" Type="http://schemas.openxmlformats.org/officeDocument/2006/relationships/slideLayout" Target="../slideLayouts/slideLayout27.xml"/><Relationship Id="rId10" Type="http://schemas.openxmlformats.org/officeDocument/2006/relationships/slideLayout" Target="../slideLayouts/slideLayout26.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F77AD8-FCAE-4A59-808A-87555C36254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F218F8-B234-495F-BC1F-FEE52A84B7B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376EF5-DB0B-41D7-8F11-219D43413959}"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BF08B6-A543-4106-8E78-DC963CBF9A02}"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15.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0" Type="http://schemas.openxmlformats.org/officeDocument/2006/relationships/slideLayout" Target="../slideLayouts/slideLayout7.xml"/><Relationship Id="rId3" Type="http://schemas.openxmlformats.org/officeDocument/2006/relationships/tags" Target="../tags/tag3.xml"/><Relationship Id="rId29" Type="http://schemas.openxmlformats.org/officeDocument/2006/relationships/image" Target="../media/image1.svg"/><Relationship Id="rId28" Type="http://schemas.openxmlformats.org/officeDocument/2006/relationships/image" Target="../media/image9.png"/><Relationship Id="rId27" Type="http://schemas.openxmlformats.org/officeDocument/2006/relationships/tags" Target="../tags/tag27.xml"/><Relationship Id="rId26" Type="http://schemas.openxmlformats.org/officeDocument/2006/relationships/tags" Target="../tags/tag26.xml"/><Relationship Id="rId25" Type="http://schemas.openxmlformats.org/officeDocument/2006/relationships/tags" Target="../tags/tag25.xml"/><Relationship Id="rId24" Type="http://schemas.openxmlformats.org/officeDocument/2006/relationships/tags" Target="../tags/tag24.xml"/><Relationship Id="rId23" Type="http://schemas.openxmlformats.org/officeDocument/2006/relationships/tags" Target="../tags/tag23.xml"/><Relationship Id="rId22" Type="http://schemas.openxmlformats.org/officeDocument/2006/relationships/tags" Target="../tags/tag22.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7.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3" Type="http://schemas.openxmlformats.org/officeDocument/2006/relationships/slideLayout" Target="../slideLayouts/slideLayout7.xml"/><Relationship Id="rId12" Type="http://schemas.openxmlformats.org/officeDocument/2006/relationships/tags" Target="../tags/tag39.xml"/><Relationship Id="rId11" Type="http://schemas.openxmlformats.org/officeDocument/2006/relationships/tags" Target="../tags/tag38.xml"/><Relationship Id="rId10" Type="http://schemas.openxmlformats.org/officeDocument/2006/relationships/tags" Target="../tags/tag37.xml"/><Relationship Id="rId1" Type="http://schemas.openxmlformats.org/officeDocument/2006/relationships/tags" Target="../tags/tag28.xml"/></Relationships>
</file>

<file path=ppt/slides/_rels/slide18.xml.rels><?xml version="1.0" encoding="UTF-8" standalone="yes"?>
<Relationships xmlns="http://schemas.openxmlformats.org/package/2006/relationships"><Relationship Id="rId9" Type="http://schemas.openxmlformats.org/officeDocument/2006/relationships/tags" Target="../tags/tag48.xml"/><Relationship Id="rId8" Type="http://schemas.openxmlformats.org/officeDocument/2006/relationships/tags" Target="../tags/tag47.xml"/><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tags" Target="../tags/tag42.xml"/><Relationship Id="rId21" Type="http://schemas.openxmlformats.org/officeDocument/2006/relationships/slideLayout" Target="../slideLayouts/slideLayout7.xml"/><Relationship Id="rId20" Type="http://schemas.openxmlformats.org/officeDocument/2006/relationships/tags" Target="../tags/tag59.xml"/><Relationship Id="rId2" Type="http://schemas.openxmlformats.org/officeDocument/2006/relationships/tags" Target="../tags/tag41.xml"/><Relationship Id="rId19" Type="http://schemas.openxmlformats.org/officeDocument/2006/relationships/tags" Target="../tags/tag58.xml"/><Relationship Id="rId18" Type="http://schemas.openxmlformats.org/officeDocument/2006/relationships/tags" Target="../tags/tag57.xml"/><Relationship Id="rId17" Type="http://schemas.openxmlformats.org/officeDocument/2006/relationships/tags" Target="../tags/tag56.xml"/><Relationship Id="rId16" Type="http://schemas.openxmlformats.org/officeDocument/2006/relationships/tags" Target="../tags/tag55.xml"/><Relationship Id="rId15" Type="http://schemas.openxmlformats.org/officeDocument/2006/relationships/tags" Target="../tags/tag54.xml"/><Relationship Id="rId14" Type="http://schemas.openxmlformats.org/officeDocument/2006/relationships/tags" Target="../tags/tag53.xml"/><Relationship Id="rId13" Type="http://schemas.openxmlformats.org/officeDocument/2006/relationships/tags" Target="../tags/tag52.xml"/><Relationship Id="rId12" Type="http://schemas.openxmlformats.org/officeDocument/2006/relationships/tags" Target="../tags/tag51.xml"/><Relationship Id="rId11" Type="http://schemas.openxmlformats.org/officeDocument/2006/relationships/tags" Target="../tags/tag50.xml"/><Relationship Id="rId10" Type="http://schemas.openxmlformats.org/officeDocument/2006/relationships/tags" Target="../tags/tag49.xml"/><Relationship Id="rId1" Type="http://schemas.openxmlformats.org/officeDocument/2006/relationships/tags" Target="../tags/tag40.xml"/></Relationships>
</file>

<file path=ppt/slides/_rels/slide19.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6" Type="http://schemas.openxmlformats.org/officeDocument/2006/relationships/slideLayout" Target="../slideLayouts/slideLayout7.xml"/><Relationship Id="rId25" Type="http://schemas.openxmlformats.org/officeDocument/2006/relationships/tags" Target="../tags/tag78.xml"/><Relationship Id="rId24" Type="http://schemas.openxmlformats.org/officeDocument/2006/relationships/tags" Target="../tags/tag77.xml"/><Relationship Id="rId23" Type="http://schemas.openxmlformats.org/officeDocument/2006/relationships/tags" Target="../tags/tag76.xml"/><Relationship Id="rId22" Type="http://schemas.openxmlformats.org/officeDocument/2006/relationships/image" Target="../media/image4.svg"/><Relationship Id="rId21" Type="http://schemas.openxmlformats.org/officeDocument/2006/relationships/image" Target="../media/image13.png"/><Relationship Id="rId20" Type="http://schemas.openxmlformats.org/officeDocument/2006/relationships/tags" Target="../tags/tag75.xml"/><Relationship Id="rId2" Type="http://schemas.openxmlformats.org/officeDocument/2006/relationships/tags" Target="../tags/tag61.xml"/><Relationship Id="rId19" Type="http://schemas.openxmlformats.org/officeDocument/2006/relationships/image" Target="../media/image3.svg"/><Relationship Id="rId18" Type="http://schemas.openxmlformats.org/officeDocument/2006/relationships/image" Target="../media/image12.png"/><Relationship Id="rId17" Type="http://schemas.openxmlformats.org/officeDocument/2006/relationships/tags" Target="../tags/tag74.xml"/><Relationship Id="rId16" Type="http://schemas.openxmlformats.org/officeDocument/2006/relationships/image" Target="../media/image2.svg"/><Relationship Id="rId15" Type="http://schemas.openxmlformats.org/officeDocument/2006/relationships/image" Target="../media/image11.png"/><Relationship Id="rId14" Type="http://schemas.openxmlformats.org/officeDocument/2006/relationships/tags" Target="../tags/tag73.xml"/><Relationship Id="rId13" Type="http://schemas.openxmlformats.org/officeDocument/2006/relationships/tags" Target="../tags/tag72.xml"/><Relationship Id="rId12" Type="http://schemas.openxmlformats.org/officeDocument/2006/relationships/tags" Target="../tags/tag71.xml"/><Relationship Id="rId11" Type="http://schemas.openxmlformats.org/officeDocument/2006/relationships/tags" Target="../tags/tag70.xml"/><Relationship Id="rId10" Type="http://schemas.openxmlformats.org/officeDocument/2006/relationships/tags" Target="../tags/tag69.xml"/><Relationship Id="rId1" Type="http://schemas.openxmlformats.org/officeDocument/2006/relationships/tags" Target="../tags/tag60.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7.xml"/><Relationship Id="rId2" Type="http://schemas.microsoft.com/office/2007/relationships/hdphoto" Target="../media/image4.wdp"/><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9" Type="http://schemas.openxmlformats.org/officeDocument/2006/relationships/tags" Target="../tags/tag87.xml"/><Relationship Id="rId8" Type="http://schemas.openxmlformats.org/officeDocument/2006/relationships/tags" Target="../tags/tag86.xml"/><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5" Type="http://schemas.openxmlformats.org/officeDocument/2006/relationships/slideLayout" Target="../slideLayouts/slideLayout7.xml"/><Relationship Id="rId24" Type="http://schemas.openxmlformats.org/officeDocument/2006/relationships/tags" Target="../tags/tag102.xml"/><Relationship Id="rId23" Type="http://schemas.openxmlformats.org/officeDocument/2006/relationships/tags" Target="../tags/tag101.xml"/><Relationship Id="rId22" Type="http://schemas.openxmlformats.org/officeDocument/2006/relationships/tags" Target="../tags/tag100.xml"/><Relationship Id="rId21" Type="http://schemas.openxmlformats.org/officeDocument/2006/relationships/tags" Target="../tags/tag99.xml"/><Relationship Id="rId20" Type="http://schemas.openxmlformats.org/officeDocument/2006/relationships/tags" Target="../tags/tag98.xml"/><Relationship Id="rId2" Type="http://schemas.openxmlformats.org/officeDocument/2006/relationships/tags" Target="../tags/tag80.xml"/><Relationship Id="rId19" Type="http://schemas.openxmlformats.org/officeDocument/2006/relationships/tags" Target="../tags/tag97.xml"/><Relationship Id="rId18" Type="http://schemas.openxmlformats.org/officeDocument/2006/relationships/tags" Target="../tags/tag96.xml"/><Relationship Id="rId17" Type="http://schemas.openxmlformats.org/officeDocument/2006/relationships/tags" Target="../tags/tag95.xml"/><Relationship Id="rId16" Type="http://schemas.openxmlformats.org/officeDocument/2006/relationships/tags" Target="../tags/tag94.xml"/><Relationship Id="rId15" Type="http://schemas.openxmlformats.org/officeDocument/2006/relationships/tags" Target="../tags/tag93.xml"/><Relationship Id="rId14" Type="http://schemas.openxmlformats.org/officeDocument/2006/relationships/tags" Target="../tags/tag92.xml"/><Relationship Id="rId13" Type="http://schemas.openxmlformats.org/officeDocument/2006/relationships/tags" Target="../tags/tag91.xml"/><Relationship Id="rId12" Type="http://schemas.openxmlformats.org/officeDocument/2006/relationships/tags" Target="../tags/tag90.xml"/><Relationship Id="rId11" Type="http://schemas.openxmlformats.org/officeDocument/2006/relationships/tags" Target="../tags/tag89.xml"/><Relationship Id="rId10" Type="http://schemas.openxmlformats.org/officeDocument/2006/relationships/tags" Target="../tags/tag88.xml"/><Relationship Id="rId1" Type="http://schemas.openxmlformats.org/officeDocument/2006/relationships/tags" Target="../tags/tag79.xml"/></Relationships>
</file>

<file path=ppt/slides/_rels/slide21.xml.rels><?xml version="1.0" encoding="UTF-8" standalone="yes"?>
<Relationships xmlns="http://schemas.openxmlformats.org/package/2006/relationships"><Relationship Id="rId9" Type="http://schemas.openxmlformats.org/officeDocument/2006/relationships/tags" Target="../tags/tag111.xml"/><Relationship Id="rId8" Type="http://schemas.openxmlformats.org/officeDocument/2006/relationships/tags" Target="../tags/tag110.xml"/><Relationship Id="rId7" Type="http://schemas.openxmlformats.org/officeDocument/2006/relationships/tags" Target="../tags/tag109.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 Id="rId3" Type="http://schemas.openxmlformats.org/officeDocument/2006/relationships/tags" Target="../tags/tag105.xml"/><Relationship Id="rId25" Type="http://schemas.openxmlformats.org/officeDocument/2006/relationships/slideLayout" Target="../slideLayouts/slideLayout7.xml"/><Relationship Id="rId24" Type="http://schemas.openxmlformats.org/officeDocument/2006/relationships/tags" Target="../tags/tag126.xml"/><Relationship Id="rId23" Type="http://schemas.openxmlformats.org/officeDocument/2006/relationships/tags" Target="../tags/tag125.xml"/><Relationship Id="rId22" Type="http://schemas.openxmlformats.org/officeDocument/2006/relationships/tags" Target="../tags/tag124.xml"/><Relationship Id="rId21" Type="http://schemas.openxmlformats.org/officeDocument/2006/relationships/tags" Target="../tags/tag123.xml"/><Relationship Id="rId20" Type="http://schemas.openxmlformats.org/officeDocument/2006/relationships/tags" Target="../tags/tag122.xml"/><Relationship Id="rId2" Type="http://schemas.openxmlformats.org/officeDocument/2006/relationships/tags" Target="../tags/tag104.xml"/><Relationship Id="rId19" Type="http://schemas.openxmlformats.org/officeDocument/2006/relationships/tags" Target="../tags/tag121.xml"/><Relationship Id="rId18" Type="http://schemas.openxmlformats.org/officeDocument/2006/relationships/tags" Target="../tags/tag120.xml"/><Relationship Id="rId17" Type="http://schemas.openxmlformats.org/officeDocument/2006/relationships/tags" Target="../tags/tag119.xml"/><Relationship Id="rId16" Type="http://schemas.openxmlformats.org/officeDocument/2006/relationships/tags" Target="../tags/tag118.xml"/><Relationship Id="rId15" Type="http://schemas.openxmlformats.org/officeDocument/2006/relationships/tags" Target="../tags/tag117.xml"/><Relationship Id="rId14" Type="http://schemas.openxmlformats.org/officeDocument/2006/relationships/tags" Target="../tags/tag116.xml"/><Relationship Id="rId13" Type="http://schemas.openxmlformats.org/officeDocument/2006/relationships/tags" Target="../tags/tag115.xml"/><Relationship Id="rId12" Type="http://schemas.openxmlformats.org/officeDocument/2006/relationships/tags" Target="../tags/tag114.xml"/><Relationship Id="rId11" Type="http://schemas.openxmlformats.org/officeDocument/2006/relationships/tags" Target="../tags/tag113.xml"/><Relationship Id="rId10" Type="http://schemas.openxmlformats.org/officeDocument/2006/relationships/tags" Target="../tags/tag112.xml"/><Relationship Id="rId1" Type="http://schemas.openxmlformats.org/officeDocument/2006/relationships/tags" Target="../tags/tag103.xml"/></Relationships>
</file>

<file path=ppt/slides/_rels/slide22.xml.rels><?xml version="1.0" encoding="UTF-8" standalone="yes"?>
<Relationships xmlns="http://schemas.openxmlformats.org/package/2006/relationships"><Relationship Id="rId9" Type="http://schemas.openxmlformats.org/officeDocument/2006/relationships/tags" Target="../tags/tag135.xml"/><Relationship Id="rId8" Type="http://schemas.openxmlformats.org/officeDocument/2006/relationships/tags" Target="../tags/tag134.xml"/><Relationship Id="rId7" Type="http://schemas.openxmlformats.org/officeDocument/2006/relationships/tags" Target="../tags/tag133.xml"/><Relationship Id="rId6" Type="http://schemas.openxmlformats.org/officeDocument/2006/relationships/tags" Target="../tags/tag132.xml"/><Relationship Id="rId5" Type="http://schemas.openxmlformats.org/officeDocument/2006/relationships/tags" Target="../tags/tag131.xml"/><Relationship Id="rId4" Type="http://schemas.openxmlformats.org/officeDocument/2006/relationships/tags" Target="../tags/tag130.xml"/><Relationship Id="rId3" Type="http://schemas.openxmlformats.org/officeDocument/2006/relationships/tags" Target="../tags/tag129.xml"/><Relationship Id="rId25" Type="http://schemas.openxmlformats.org/officeDocument/2006/relationships/slideLayout" Target="../slideLayouts/slideLayout7.xml"/><Relationship Id="rId24" Type="http://schemas.openxmlformats.org/officeDocument/2006/relationships/tags" Target="../tags/tag150.xml"/><Relationship Id="rId23" Type="http://schemas.openxmlformats.org/officeDocument/2006/relationships/tags" Target="../tags/tag149.xml"/><Relationship Id="rId22" Type="http://schemas.openxmlformats.org/officeDocument/2006/relationships/tags" Target="../tags/tag148.xml"/><Relationship Id="rId21" Type="http://schemas.openxmlformats.org/officeDocument/2006/relationships/tags" Target="../tags/tag147.xml"/><Relationship Id="rId20" Type="http://schemas.openxmlformats.org/officeDocument/2006/relationships/tags" Target="../tags/tag146.xml"/><Relationship Id="rId2" Type="http://schemas.openxmlformats.org/officeDocument/2006/relationships/tags" Target="../tags/tag128.xml"/><Relationship Id="rId19" Type="http://schemas.openxmlformats.org/officeDocument/2006/relationships/tags" Target="../tags/tag145.xml"/><Relationship Id="rId18" Type="http://schemas.openxmlformats.org/officeDocument/2006/relationships/tags" Target="../tags/tag144.xml"/><Relationship Id="rId17" Type="http://schemas.openxmlformats.org/officeDocument/2006/relationships/tags" Target="../tags/tag143.xml"/><Relationship Id="rId16" Type="http://schemas.openxmlformats.org/officeDocument/2006/relationships/tags" Target="../tags/tag142.xml"/><Relationship Id="rId15" Type="http://schemas.openxmlformats.org/officeDocument/2006/relationships/tags" Target="../tags/tag141.xml"/><Relationship Id="rId14" Type="http://schemas.openxmlformats.org/officeDocument/2006/relationships/tags" Target="../tags/tag140.xml"/><Relationship Id="rId13" Type="http://schemas.openxmlformats.org/officeDocument/2006/relationships/tags" Target="../tags/tag139.xml"/><Relationship Id="rId12" Type="http://schemas.openxmlformats.org/officeDocument/2006/relationships/tags" Target="../tags/tag138.xml"/><Relationship Id="rId11" Type="http://schemas.openxmlformats.org/officeDocument/2006/relationships/tags" Target="../tags/tag137.xml"/><Relationship Id="rId10" Type="http://schemas.openxmlformats.org/officeDocument/2006/relationships/tags" Target="../tags/tag136.xml"/><Relationship Id="rId1" Type="http://schemas.openxmlformats.org/officeDocument/2006/relationships/tags" Target="../tags/tag127.xml"/></Relationships>
</file>

<file path=ppt/slides/_rels/slide23.xml.rels><?xml version="1.0" encoding="UTF-8" standalone="yes"?>
<Relationships xmlns="http://schemas.openxmlformats.org/package/2006/relationships"><Relationship Id="rId9" Type="http://schemas.openxmlformats.org/officeDocument/2006/relationships/tags" Target="../tags/tag159.xml"/><Relationship Id="rId8" Type="http://schemas.openxmlformats.org/officeDocument/2006/relationships/tags" Target="../tags/tag158.xml"/><Relationship Id="rId7" Type="http://schemas.openxmlformats.org/officeDocument/2006/relationships/tags" Target="../tags/tag157.xml"/><Relationship Id="rId6" Type="http://schemas.openxmlformats.org/officeDocument/2006/relationships/tags" Target="../tags/tag156.xml"/><Relationship Id="rId5" Type="http://schemas.openxmlformats.org/officeDocument/2006/relationships/tags" Target="../tags/tag155.xml"/><Relationship Id="rId4" Type="http://schemas.openxmlformats.org/officeDocument/2006/relationships/tags" Target="../tags/tag154.xml"/><Relationship Id="rId3" Type="http://schemas.openxmlformats.org/officeDocument/2006/relationships/tags" Target="../tags/tag153.xml"/><Relationship Id="rId2" Type="http://schemas.openxmlformats.org/officeDocument/2006/relationships/tags" Target="../tags/tag152.xml"/><Relationship Id="rId11" Type="http://schemas.openxmlformats.org/officeDocument/2006/relationships/slideLayout" Target="../slideLayouts/slideLayout7.xml"/><Relationship Id="rId10" Type="http://schemas.openxmlformats.org/officeDocument/2006/relationships/tags" Target="../tags/tag160.xml"/><Relationship Id="rId1" Type="http://schemas.openxmlformats.org/officeDocument/2006/relationships/tags" Target="../tags/tag151.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nvSpPr>
        <p:spPr>
          <a:xfrm>
            <a:off x="6500618" y="0"/>
            <a:ext cx="1500450" cy="5503389"/>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13" name="任意多边形: 形状 12"/>
          <p:cNvSpPr/>
          <p:nvPr/>
        </p:nvSpPr>
        <p:spPr>
          <a:xfrm>
            <a:off x="6778018"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49625"/>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dirty="0"/>
          </a:p>
        </p:txBody>
      </p:sp>
      <p:sp>
        <p:nvSpPr>
          <p:cNvPr id="14" name="任意多边形: 形状 13"/>
          <p:cNvSpPr/>
          <p:nvPr/>
        </p:nvSpPr>
        <p:spPr>
          <a:xfrm>
            <a:off x="6309360" y="2009140"/>
            <a:ext cx="1150620" cy="48863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15" name="任意多边形: 形状 14"/>
          <p:cNvSpPr/>
          <p:nvPr/>
        </p:nvSpPr>
        <p:spPr>
          <a:xfrm>
            <a:off x="7159828" y="1"/>
            <a:ext cx="5032172" cy="6895522"/>
          </a:xfrm>
          <a:custGeom>
            <a:avLst/>
            <a:gdLst>
              <a:gd name="connsiteX0" fmla="*/ 1386917 w 5442507"/>
              <a:gd name="connsiteY0" fmla="*/ 0 h 6860019"/>
              <a:gd name="connsiteX1" fmla="*/ 5442507 w 5442507"/>
              <a:gd name="connsiteY1" fmla="*/ 0 h 6860019"/>
              <a:gd name="connsiteX2" fmla="*/ 5442507 w 5442507"/>
              <a:gd name="connsiteY2" fmla="*/ 6860019 h 6860019"/>
              <a:gd name="connsiteX3" fmla="*/ 1386917 w 5442507"/>
              <a:gd name="connsiteY3" fmla="*/ 6860019 h 6860019"/>
              <a:gd name="connsiteX4" fmla="*/ 0 w 5442507"/>
              <a:gd name="connsiteY4" fmla="*/ 3430010 h 6860019"/>
              <a:gd name="connsiteX5" fmla="*/ 1386917 w 5442507"/>
              <a:gd name="connsiteY5" fmla="*/ 0 h 686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2507" h="6860019">
                <a:moveTo>
                  <a:pt x="1386917" y="0"/>
                </a:moveTo>
                <a:lnTo>
                  <a:pt x="5442507" y="0"/>
                </a:lnTo>
                <a:lnTo>
                  <a:pt x="5442507" y="6860019"/>
                </a:lnTo>
                <a:lnTo>
                  <a:pt x="1386917" y="6860019"/>
                </a:lnTo>
                <a:cubicBezTo>
                  <a:pt x="529415" y="5980147"/>
                  <a:pt x="0" y="4764730"/>
                  <a:pt x="0" y="3430010"/>
                </a:cubicBezTo>
                <a:cubicBezTo>
                  <a:pt x="0" y="2095288"/>
                  <a:pt x="529415" y="872416"/>
                  <a:pt x="1386917" y="0"/>
                </a:cubicBezTo>
                <a:close/>
              </a:path>
            </a:pathLst>
          </a:custGeom>
          <a:blipFill>
            <a:blip r:embed="rId1"/>
            <a:stretch>
              <a:fillRect l="-867" r="-88201"/>
            </a:stretch>
          </a:blipFill>
          <a:ln w="73689" cap="flat">
            <a:noFill/>
            <a:prstDash val="solid"/>
            <a:miter/>
          </a:ln>
        </p:spPr>
        <p:txBody>
          <a:bodyPr rtlCol="0" anchor="ctr"/>
          <a:lstStyle/>
          <a:p>
            <a:endParaRPr lang="zh-CN" altLang="en-US"/>
          </a:p>
        </p:txBody>
      </p:sp>
      <p:sp>
        <p:nvSpPr>
          <p:cNvPr id="16" name="标题 3"/>
          <p:cNvSpPr txBox="1"/>
          <p:nvPr/>
        </p:nvSpPr>
        <p:spPr>
          <a:xfrm>
            <a:off x="191770" y="2009140"/>
            <a:ext cx="5896610" cy="17284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defRPr sz="2400">
                <a:solidFill>
                  <a:srgbClr val="D87830"/>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5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rPr>
              <a:t>大学生创新创业经典案例与分析</a:t>
            </a:r>
            <a:endParaRPr lang="zh-CN" altLang="en-US" sz="5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endParaRPr>
          </a:p>
        </p:txBody>
      </p:sp>
      <p:sp>
        <p:nvSpPr>
          <p:cNvPr id="19" name="矩形 18"/>
          <p:cNvSpPr/>
          <p:nvPr/>
        </p:nvSpPr>
        <p:spPr>
          <a:xfrm>
            <a:off x="1643380" y="4183724"/>
            <a:ext cx="3021775" cy="860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latin typeface="微软雅黑" panose="020B0503020204020204" pitchFamily="34" charset="-122"/>
                <a:ea typeface="微软雅黑" panose="020B0503020204020204" pitchFamily="34" charset="-122"/>
              </a:rPr>
              <a:t>北京出版社</a:t>
            </a:r>
            <a:endParaRPr lang="zh-CN" altLang="en-US" sz="2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latin typeface="微软雅黑" panose="020B0503020204020204" pitchFamily="34" charset="-122"/>
              <a:ea typeface="微软雅黑" panose="020B0503020204020204" pitchFamily="34" charset="-122"/>
            </a:endParaRPr>
          </a:p>
        </p:txBody>
      </p:sp>
      <p:sp>
        <p:nvSpPr>
          <p:cNvPr id="9" name="任意多边形: 形状 8"/>
          <p:cNvSpPr/>
          <p:nvPr/>
        </p:nvSpPr>
        <p:spPr>
          <a:xfrm flipH="1" flipV="1">
            <a:off x="-1" y="4610911"/>
            <a:ext cx="519403" cy="2247089"/>
          </a:xfrm>
          <a:custGeom>
            <a:avLst/>
            <a:gdLst>
              <a:gd name="connsiteX0" fmla="*/ 583227 w 1146628"/>
              <a:gd name="connsiteY0" fmla="*/ 0 h 3735957"/>
              <a:gd name="connsiteX1" fmla="*/ 375789 w 1146628"/>
              <a:gd name="connsiteY1" fmla="*/ 0 h 3735957"/>
              <a:gd name="connsiteX2" fmla="*/ 269208 w 1146628"/>
              <a:gd name="connsiteY2" fmla="*/ 207150 h 3735957"/>
              <a:gd name="connsiteX3" fmla="*/ 0 w 1146628"/>
              <a:gd name="connsiteY3" fmla="*/ 1439061 h 3735957"/>
              <a:gd name="connsiteX4" fmla="*/ 254148 w 1146628"/>
              <a:gd name="connsiteY4" fmla="*/ 2627819 h 3735957"/>
              <a:gd name="connsiteX5" fmla="*/ 81983 w 1146628"/>
              <a:gd name="connsiteY5" fmla="*/ 1644019 h 3735957"/>
              <a:gd name="connsiteX6" fmla="*/ 571385 w 1146628"/>
              <a:gd name="connsiteY6" fmla="*/ 16139 h 3735957"/>
              <a:gd name="connsiteX7" fmla="*/ 1146628 w 1146628"/>
              <a:gd name="connsiteY7" fmla="*/ 0 h 3735957"/>
              <a:gd name="connsiteX8" fmla="*/ 860876 w 1146628"/>
              <a:gd name="connsiteY8" fmla="*/ 0 h 3735957"/>
              <a:gd name="connsiteX9" fmla="*/ 823196 w 1146628"/>
              <a:gd name="connsiteY9" fmla="*/ 50920 h 3735957"/>
              <a:gd name="connsiteX10" fmla="*/ 322613 w 1146628"/>
              <a:gd name="connsiteY10" fmla="*/ 1695570 h 3735957"/>
              <a:gd name="connsiteX11" fmla="*/ 966397 w 1146628"/>
              <a:gd name="connsiteY11" fmla="*/ 3532464 h 3735957"/>
              <a:gd name="connsiteX12" fmla="*/ 1146628 w 1146628"/>
              <a:gd name="connsiteY12" fmla="*/ 3735957 h 373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6628" h="3735957">
                <a:moveTo>
                  <a:pt x="583227" y="0"/>
                </a:moveTo>
                <a:lnTo>
                  <a:pt x="375789" y="0"/>
                </a:lnTo>
                <a:lnTo>
                  <a:pt x="269208" y="207150"/>
                </a:lnTo>
                <a:cubicBezTo>
                  <a:pt x="96074" y="581760"/>
                  <a:pt x="0" y="998401"/>
                  <a:pt x="0" y="1439061"/>
                </a:cubicBezTo>
                <a:cubicBezTo>
                  <a:pt x="0" y="1861276"/>
                  <a:pt x="90182" y="2262994"/>
                  <a:pt x="254148" y="2627819"/>
                </a:cubicBezTo>
                <a:cubicBezTo>
                  <a:pt x="143471" y="2320382"/>
                  <a:pt x="81983" y="1988349"/>
                  <a:pt x="81983" y="1644019"/>
                </a:cubicBezTo>
                <a:cubicBezTo>
                  <a:pt x="81983" y="1041442"/>
                  <a:pt x="261834" y="482675"/>
                  <a:pt x="571385" y="16139"/>
                </a:cubicBezTo>
                <a:close/>
                <a:moveTo>
                  <a:pt x="1146628" y="0"/>
                </a:moveTo>
                <a:lnTo>
                  <a:pt x="860876" y="0"/>
                </a:lnTo>
                <a:lnTo>
                  <a:pt x="823196" y="50920"/>
                </a:lnTo>
                <a:cubicBezTo>
                  <a:pt x="507409" y="517584"/>
                  <a:pt x="322613" y="1087056"/>
                  <a:pt x="322613" y="1695570"/>
                </a:cubicBezTo>
                <a:cubicBezTo>
                  <a:pt x="322613" y="2391014"/>
                  <a:pt x="563979" y="3032067"/>
                  <a:pt x="966397" y="3532464"/>
                </a:cubicBezTo>
                <a:lnTo>
                  <a:pt x="1146628" y="3735957"/>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1000"/>
                                        <p:tgtEl>
                                          <p:spTgt spid="1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1000"/>
                                        <p:tgtEl>
                                          <p:spTgt spid="1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1000"/>
                                        <p:tgtEl>
                                          <p:spTgt spid="14"/>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1000"/>
                                        <p:tgtEl>
                                          <p:spTgt spid="9"/>
                                        </p:tgtEl>
                                      </p:cBhvr>
                                    </p:animEffect>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6"/>
                                        </p:tgtEl>
                                        <p:attrNameLst>
                                          <p:attrName>ppt_y</p:attrName>
                                        </p:attrNameLst>
                                      </p:cBhvr>
                                      <p:tavLst>
                                        <p:tav tm="0">
                                          <p:val>
                                            <p:strVal val="#ppt_y"/>
                                          </p:val>
                                        </p:tav>
                                        <p:tav tm="100000">
                                          <p:val>
                                            <p:strVal val="#ppt_y"/>
                                          </p:val>
                                        </p:tav>
                                      </p:tavLst>
                                    </p:anim>
                                    <p:anim calcmode="lin" valueType="num">
                                      <p:cBhvr>
                                        <p:cTn id="2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6"/>
                                        </p:tgtEl>
                                      </p:cBhvr>
                                    </p:animEffect>
                                  </p:childTnLst>
                                </p:cTn>
                              </p:par>
                              <p:par>
                                <p:cTn id="28" presetID="41" presetClass="entr" presetSubtype="0" fill="hold" grpId="0" nodeType="withEffect">
                                  <p:stCondLst>
                                    <p:cond delay="0"/>
                                  </p:stCondLst>
                                  <p:iterate type="lt">
                                    <p:tmPct val="10000"/>
                                  </p:iterate>
                                  <p:childTnLst>
                                    <p:set>
                                      <p:cBhvr>
                                        <p:cTn id="29" dur="1" fill="hold">
                                          <p:stCondLst>
                                            <p:cond delay="0"/>
                                          </p:stCondLst>
                                        </p:cTn>
                                        <p:tgtEl>
                                          <p:spTgt spid="19"/>
                                        </p:tgtEl>
                                        <p:attrNameLst>
                                          <p:attrName>style.visibility</p:attrName>
                                        </p:attrNameLst>
                                      </p:cBhvr>
                                      <p:to>
                                        <p:strVal val="visible"/>
                                      </p:to>
                                    </p:set>
                                    <p:anim calcmode="lin" valueType="num">
                                      <p:cBhvr>
                                        <p:cTn id="30" dur="10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1" dur="1000" fill="hold"/>
                                        <p:tgtEl>
                                          <p:spTgt spid="19"/>
                                        </p:tgtEl>
                                        <p:attrNameLst>
                                          <p:attrName>ppt_y</p:attrName>
                                        </p:attrNameLst>
                                      </p:cBhvr>
                                      <p:tavLst>
                                        <p:tav tm="0">
                                          <p:val>
                                            <p:strVal val="#ppt_y"/>
                                          </p:val>
                                        </p:tav>
                                        <p:tav tm="100000">
                                          <p:val>
                                            <p:strVal val="#ppt_y"/>
                                          </p:val>
                                        </p:tav>
                                      </p:tavLst>
                                    </p:anim>
                                    <p:anim calcmode="lin" valueType="num">
                                      <p:cBhvr>
                                        <p:cTn id="32" dur="10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33" dur="10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34" dur="10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bldLvl="0" animBg="1"/>
      <p:bldP spid="15" grpId="0" animBg="1"/>
      <p:bldP spid="16" grpId="0"/>
      <p:bldP spid="19" grpId="0"/>
      <p:bldP spid="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683" name="koppt-矩形"/>
          <p:cNvSpPr/>
          <p:nvPr/>
        </p:nvSpPr>
        <p:spPr>
          <a:xfrm>
            <a:off x="889000" y="727075"/>
            <a:ext cx="6015990" cy="44189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 name="文本框 2"/>
          <p:cNvSpPr txBox="1"/>
          <p:nvPr/>
        </p:nvSpPr>
        <p:spPr>
          <a:xfrm>
            <a:off x="889000" y="358775"/>
            <a:ext cx="2540000" cy="445135"/>
          </a:xfrm>
          <a:prstGeom prst="rect">
            <a:avLst/>
          </a:prstGeom>
          <a:noFill/>
        </p:spPr>
        <p:txBody>
          <a:bodyPr wrap="square" rtlCol="0" anchor="t">
            <a:spAutoFit/>
          </a:bodyPr>
          <a:p>
            <a:r>
              <a:rPr lang="zh-CN" altLang="en-US" sz="2300" dirty="0">
                <a:solidFill>
                  <a:srgbClr val="080808"/>
                </a:solidFill>
                <a:latin typeface="微软雅黑" panose="020B0503020204020204" pitchFamily="34" charset="-122"/>
                <a:ea typeface="微软雅黑" panose="020B0503020204020204" pitchFamily="34" charset="-122"/>
              </a:rPr>
              <a:t>2. 案例评析</a:t>
            </a:r>
            <a:endParaRPr lang="zh-CN" altLang="en-US" sz="2300"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540385" y="727075"/>
            <a:ext cx="11111230" cy="5631180"/>
          </a:xfrm>
          <a:prstGeom prst="rect">
            <a:avLst/>
          </a:prstGeom>
          <a:noFill/>
        </p:spPr>
        <p:txBody>
          <a:bodyPr wrap="square" rtlCol="0" anchor="t">
            <a:spAutoFit/>
          </a:bodyPr>
          <a:p>
            <a:pPr indent="406400" fontAlgn="auto">
              <a:lnSpc>
                <a:spcPct val="150000"/>
              </a:lnSpc>
              <a:extLst>
                <a:ext uri="{35155182-B16C-46BC-9424-99874614C6A1}">
                  <wpsdc:indentchars xmlns:wpsdc="http://www.wps.cn/officeDocument/2017/drawingmlCustomData" val="200" checksum="1740828767"/>
                </a:ext>
              </a:extLst>
            </a:pPr>
            <a:r>
              <a:rPr lang="zh-CN" altLang="en-US" sz="1600"/>
              <a:t>就整个创业过程来说，创业机会的提出来自于创业者依靠自身的资源财富对机会的价值确认。例如，同样的产品或者盈利模式，一些人会付诸行动去创收，其他人却往往放任机会流失。因此，从这一角度来看，创业就是把创业机会的识别与创业资源的获取结合起来。</a:t>
            </a:r>
            <a:endParaRPr lang="zh-CN" altLang="en-US" sz="1600"/>
          </a:p>
          <a:p>
            <a:pPr indent="406400" fontAlgn="auto">
              <a:lnSpc>
                <a:spcPct val="150000"/>
              </a:lnSpc>
              <a:extLst>
                <a:ext uri="{35155182-B16C-46BC-9424-99874614C6A1}">
                  <wpsdc:indentchars xmlns:wpsdc="http://www.wps.cn/officeDocument/2017/drawingmlCustomData" val="200" checksum="1740828767"/>
                </a:ext>
              </a:extLst>
            </a:pPr>
            <a:r>
              <a:rPr lang="zh-CN" altLang="en-US" sz="1600"/>
              <a:t>在校期间，柯盼龙就积极进行尝试和积累资源。在柯盼龙后期的创业过程中，我们可以看到他融合了各方面的资源。例如在大三时，柯盼龙就积极利用学长张古臣的资源去北京华测检测实习。虽然实习期间他是从事环境现场采样、协助采集样品、整理原始记录等重复性劳作，但是他也借此机会看清了自己的职业取向。</a:t>
            </a:r>
            <a:endParaRPr lang="zh-CN" altLang="en-US" sz="1600"/>
          </a:p>
          <a:p>
            <a:pPr indent="406400" fontAlgn="auto">
              <a:lnSpc>
                <a:spcPct val="150000"/>
              </a:lnSpc>
              <a:extLst>
                <a:ext uri="{35155182-B16C-46BC-9424-99874614C6A1}">
                  <wpsdc:indentchars xmlns:wpsdc="http://www.wps.cn/officeDocument/2017/drawingmlCustomData" val="200" checksum="1740828767"/>
                </a:ext>
              </a:extLst>
            </a:pPr>
            <a:r>
              <a:rPr lang="zh-CN" altLang="en-US" sz="1600"/>
              <a:t>为了多了解一些环保相关知识，柯盼龙还选择了一家环评公司见习。因前期能力水平有限，没办法去参与环评的编制，但是他充分利用点滴时间与同行业的前辈学习交流，对江西整个环保行业现状有了充分的了解。柯盼龙利用实习的时间积累了大量的信息资源，了解了行业现状，这为他之后创办公司积累了丰富的市场信息和人才资源。</a:t>
            </a:r>
            <a:endParaRPr lang="zh-CN" altLang="en-US" sz="1600"/>
          </a:p>
          <a:p>
            <a:pPr indent="406400" fontAlgn="auto">
              <a:lnSpc>
                <a:spcPct val="150000"/>
              </a:lnSpc>
              <a:extLst>
                <a:ext uri="{35155182-B16C-46BC-9424-99874614C6A1}">
                  <wpsdc:indentchars xmlns:wpsdc="http://www.wps.cn/officeDocument/2017/drawingmlCustomData" val="200" checksum="1740828767"/>
                </a:ext>
              </a:extLst>
            </a:pPr>
            <a:r>
              <a:rPr lang="zh-CN" altLang="en-US" sz="1600"/>
              <a:t>后经过同班同学的介绍，柯盼龙又重回环境检测行业。期间，他得到了丰富的信息回报，结识到包括老板在内的广阔人脉。这些都在他注册公司和管理运营公司的时候给予了极大的助益。</a:t>
            </a:r>
            <a:endParaRPr lang="zh-CN" altLang="en-US" sz="1600"/>
          </a:p>
          <a:p>
            <a:pPr indent="406400" fontAlgn="auto">
              <a:lnSpc>
                <a:spcPct val="150000"/>
              </a:lnSpc>
              <a:extLst>
                <a:ext uri="{35155182-B16C-46BC-9424-99874614C6A1}">
                  <wpsdc:indentchars xmlns:wpsdc="http://www.wps.cn/officeDocument/2017/drawingmlCustomData" val="200" checksum="1740828767"/>
                </a:ext>
              </a:extLst>
            </a:pPr>
            <a:r>
              <a:rPr lang="zh-CN" altLang="en-US" sz="1600"/>
              <a:t>创业者获取创业资源的最终目的是组织这些资源，追逐并实现创业机会，提高创业绩效和获得创业的成功。无论是要素资源还是环境资源，无论它们是否直接参与企业的生产，它们的存在都会对创业绩效产生积极的影响。柯盼龙和耿聪聪一同注册了江西鸿志检测技术有限公司，基于自己的从业经验及积累的技术、管理和人力资源等核心资源和核心竞争力，成功申请到江西检验检测机构资质认定证书（CMA）。</a:t>
            </a:r>
            <a:endParaRPr lang="zh-CN" altLang="en-US" sz="1600"/>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071107" y="3381984"/>
            <a:ext cx="2621280" cy="82994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2"/>
                </a:solidFill>
                <a:latin typeface="微软雅黑" panose="020B0503020204020204" pitchFamily="34" charset="-122"/>
                <a:ea typeface="微软雅黑" panose="020B0503020204020204" pitchFamily="34" charset="-122"/>
                <a:cs typeface="Calibri" panose="020F0502020204030204"/>
              </a:rPr>
              <a:t>前车之鉴</a:t>
            </a:r>
            <a:endParaRPr kumimoji="0" lang="zh-CN" altLang="en-US" sz="4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3" name="文本框 2"/>
          <p:cNvSpPr txBox="1"/>
          <p:nvPr/>
        </p:nvSpPr>
        <p:spPr>
          <a:xfrm>
            <a:off x="617220" y="243840"/>
            <a:ext cx="9061450" cy="6369685"/>
          </a:xfrm>
          <a:prstGeom prst="rect">
            <a:avLst/>
          </a:prstGeom>
          <a:noFill/>
        </p:spPr>
        <p:txBody>
          <a:bodyPr wrap="square" rtlCol="0" anchor="t">
            <a:spAutoFit/>
          </a:bodyPr>
          <a:p>
            <a:pPr lvl="0" indent="406400" algn="l">
              <a:lnSpc>
                <a:spcPct val="150000"/>
              </a:lnSpc>
              <a:buClrTx/>
              <a:buSzTx/>
              <a:buFontTx/>
              <a:extLst>
                <a:ext uri="{35155182-B16C-46BC-9424-99874614C6A1}">
                  <wpsdc:indentchars xmlns:wpsdc="http://www.wps.cn/officeDocument/2017/drawingmlCustomData" val="200" checksum="1740828767"/>
                </a:ext>
              </a:extLst>
            </a:pPr>
            <a:r>
              <a:rPr lang="zh-CN" altLang="en-US" sz="1600">
                <a:sym typeface="+mn-ea"/>
              </a:rPr>
              <a:t>尚阳科技成立于 2003 年初，自诞生起就笼罩了刺眼的光环。</a:t>
            </a:r>
            <a:endParaRPr lang="zh-CN" altLang="en-US" sz="1600">
              <a:sym typeface="+mn-ea"/>
            </a:endParaRPr>
          </a:p>
          <a:p>
            <a:pPr lvl="0" indent="406400" algn="l">
              <a:lnSpc>
                <a:spcPct val="150000"/>
              </a:lnSpc>
              <a:buClrTx/>
              <a:buSzTx/>
              <a:buFontTx/>
              <a:extLst>
                <a:ext uri="{35155182-B16C-46BC-9424-99874614C6A1}">
                  <wpsdc:indentchars xmlns:wpsdc="http://www.wps.cn/officeDocument/2017/drawingmlCustomData" val="200" checksum="1740828767"/>
                </a:ext>
              </a:extLst>
            </a:pPr>
            <a:r>
              <a:rPr lang="zh-CN" altLang="en-US" sz="1600">
                <a:sym typeface="+mn-ea"/>
              </a:rPr>
              <a:t>首先，公司创办人及 CEO 是网通曾经的 COO 郑昌幸，管理团队中还有原华</a:t>
            </a:r>
            <a:endParaRPr lang="zh-CN" altLang="en-US" sz="1600">
              <a:sym typeface="+mn-ea"/>
            </a:endParaRPr>
          </a:p>
          <a:p>
            <a:pPr lvl="0" indent="406400" algn="l">
              <a:lnSpc>
                <a:spcPct val="150000"/>
              </a:lnSpc>
              <a:buClrTx/>
              <a:buSzTx/>
              <a:buFontTx/>
              <a:extLst>
                <a:ext uri="{35155182-B16C-46BC-9424-99874614C6A1}">
                  <wpsdc:indentchars xmlns:wpsdc="http://www.wps.cn/officeDocument/2017/drawingmlCustomData" val="200" checksum="1740828767"/>
                </a:ext>
              </a:extLst>
            </a:pPr>
            <a:r>
              <a:rPr lang="zh-CN" altLang="en-US" sz="1600">
                <a:sym typeface="+mn-ea"/>
              </a:rPr>
              <a:t>为公司副总裁陈硕和网络产品部总经理毛森江，可谓出身豪门；其次，成立之初，公司获得多家知名风险投资机构的 5800 万美元首期融资，主要投资人华登投资1800 万美元、DCM 投资 1000 万美元、IntelCapital投资 700 万美元、NEA 投资 500万美元，其他投资人还包括 Sycamore Ventures、Morgenthaler Ventures、JerusalemVenturePartners、住友集团的投资公司 Presidio Venture Partners、STAR Venture、日立、伊藤忠、上海联合投资有限公司等等。</a:t>
            </a:r>
            <a:endParaRPr lang="zh-CN" altLang="en-US" sz="1600">
              <a:sym typeface="+mn-ea"/>
            </a:endParaRPr>
          </a:p>
          <a:p>
            <a:pPr lvl="0" indent="406400" algn="l">
              <a:lnSpc>
                <a:spcPct val="150000"/>
              </a:lnSpc>
              <a:buClrTx/>
              <a:buSzTx/>
              <a:buFontTx/>
              <a:extLst>
                <a:ext uri="{35155182-B16C-46BC-9424-99874614C6A1}">
                  <wpsdc:indentchars xmlns:wpsdc="http://www.wps.cn/officeDocument/2017/drawingmlCustomData" val="200" checksum="1740828767"/>
                </a:ext>
              </a:extLst>
            </a:pPr>
            <a:r>
              <a:rPr lang="zh-CN" altLang="en-US" sz="1600">
                <a:sym typeface="+mn-ea"/>
              </a:rPr>
              <a:t>尚阳科技曾被美国知名的 RedHerring 杂志评选为亚洲 100 强私人企业之一，其目标是致力于成为通信领域领跑的下一代服务平台（NGSP）提供商，致力于开启“自由沟通无界限”的自由通信新时代。主营业务是固网增值解决方案、宽带无线解决方案和企业通信解决方案等几个领域。</a:t>
            </a:r>
            <a:endParaRPr lang="zh-CN" altLang="en-US" sz="1600">
              <a:sym typeface="+mn-ea"/>
            </a:endParaRPr>
          </a:p>
          <a:p>
            <a:pPr lvl="0" indent="406400" algn="l">
              <a:lnSpc>
                <a:spcPct val="150000"/>
              </a:lnSpc>
              <a:buClrTx/>
              <a:buSzTx/>
              <a:buFontTx/>
              <a:extLst>
                <a:ext uri="{35155182-B16C-46BC-9424-99874614C6A1}">
                  <wpsdc:indentchars xmlns:wpsdc="http://www.wps.cn/officeDocument/2017/drawingmlCustomData" val="200" checksum="1740828767"/>
                </a:ext>
              </a:extLst>
            </a:pPr>
            <a:r>
              <a:rPr lang="zh-CN" altLang="en-US" sz="1600">
                <a:sym typeface="+mn-ea"/>
              </a:rPr>
              <a:t>当时，电信运营商们也准备在增值业务上大干一把——中国电信的“互联星空”、中国移动的“移动梦网”、中国联通的“联通无限”，这种转型为尚阳科技提供了巨大的发展空间。尽管尚阳拥有几个不错的核心业务，比如UU语信等，但终究没有抓住市场机会。两年多之后，由于公司创建以来经营不善，郑昌幸被迫“下课”。尚阳科技大幅裁员，业务也开始转型，从昔日的设备方案提供商向互联网增值业务提供商转变。在市场中不但要与即时通信领域声名显赫的微软 MSN、Skype 和 Googletalk 等跨国巨头竞争，还要面对国内的 QQ、新浪、网易、263 等本土企业的即时通信工具的挑战。最终，尚阳科技的业务并未像其名字一样“上扬”，最终美梦破碎，2006 年就退出市场。</a:t>
            </a:r>
            <a:endParaRPr lang="zh-CN" altLang="en-US" sz="1600">
              <a:sym typeface="+mn-ea"/>
            </a:endParaRPr>
          </a:p>
        </p:txBody>
      </p:sp>
      <p:pic>
        <p:nvPicPr>
          <p:cNvPr id="100" name="图片 99"/>
          <p:cNvPicPr/>
          <p:nvPr/>
        </p:nvPicPr>
        <p:blipFill>
          <a:blip r:embed="rId1"/>
          <a:stretch>
            <a:fillRect/>
          </a:stretch>
        </p:blipFill>
        <p:spPr>
          <a:xfrm>
            <a:off x="9678670" y="1263650"/>
            <a:ext cx="2600325" cy="433006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3" name="文本框 2"/>
          <p:cNvSpPr txBox="1"/>
          <p:nvPr/>
        </p:nvSpPr>
        <p:spPr>
          <a:xfrm>
            <a:off x="668020" y="355600"/>
            <a:ext cx="7487285" cy="6369685"/>
          </a:xfrm>
          <a:prstGeom prst="rect">
            <a:avLst/>
          </a:prstGeom>
          <a:noFill/>
        </p:spPr>
        <p:txBody>
          <a:bodyPr wrap="square" rtlCol="0" anchor="t">
            <a:spAutoFit/>
          </a:bodyPr>
          <a:p>
            <a:pPr indent="406400" fontAlgn="auto">
              <a:lnSpc>
                <a:spcPct val="150000"/>
              </a:lnSpc>
              <a:extLst>
                <a:ext uri="{35155182-B16C-46BC-9424-99874614C6A1}">
                  <wpsdc:indentchars xmlns:wpsdc="http://www.wps.cn/officeDocument/2017/drawingmlCustomData" val="200" checksum="1740828767"/>
                </a:ext>
              </a:extLst>
            </a:pPr>
            <a:r>
              <a:rPr lang="zh-CN" altLang="en-US" sz="1600">
                <a:solidFill>
                  <a:schemeClr val="accent1"/>
                </a:solidFill>
              </a:rPr>
              <a:t>失败原因</a:t>
            </a:r>
            <a:endParaRPr lang="zh-CN" altLang="en-US" sz="1600">
              <a:solidFill>
                <a:schemeClr val="accent1"/>
              </a:solidFill>
            </a:endParaRPr>
          </a:p>
          <a:p>
            <a:pPr indent="406400" fontAlgn="auto">
              <a:lnSpc>
                <a:spcPct val="150000"/>
              </a:lnSpc>
              <a:extLst>
                <a:ext uri="{35155182-B16C-46BC-9424-99874614C6A1}">
                  <wpsdc:indentchars xmlns:wpsdc="http://www.wps.cn/officeDocument/2017/drawingmlCustomData" val="200" checksum="1740828767"/>
                </a:ext>
              </a:extLst>
            </a:pPr>
            <a:r>
              <a:rPr lang="zh-CN" altLang="en-US" sz="1600"/>
              <a:t>尚阳科技沦落到这个地步固然存在多种原因，但是没有进行“强势”的内部整合才是其致命之伤，这造成了很多问题。一是公司重研发、轻市场，抓不住市场，而研发方面，首期融资用完了，也还没有几件像样的产品；二是公司内部帮派严重，事业部之间各自为政。同时，从高层到员工“成分”极为复杂，有“海龟”也有“土鳖”，有出身国企的也有来自外企的，有来自创业公司的，也有来自全球 500 强公司的，甚至从华为管理团队带来的旧部，一直留在了深圳，处于失控状态。</a:t>
            </a:r>
            <a:endParaRPr lang="zh-CN" altLang="en-US" sz="1600"/>
          </a:p>
          <a:p>
            <a:pPr indent="406400" fontAlgn="auto">
              <a:lnSpc>
                <a:spcPct val="150000"/>
              </a:lnSpc>
              <a:extLst>
                <a:ext uri="{35155182-B16C-46BC-9424-99874614C6A1}">
                  <wpsdc:indentchars xmlns:wpsdc="http://www.wps.cn/officeDocument/2017/drawingmlCustomData" val="200" checksum="1740828767"/>
                </a:ext>
              </a:extLst>
            </a:pPr>
            <a:r>
              <a:rPr lang="zh-CN" altLang="en-US" sz="1600"/>
              <a:t>华登国际的陈立武在投资领域有丰富的投资经验，郑昌幸等更是明星级别、实战派的管理团队，而十多家知名投资公司的大额注资，足以说明中国通信市场的空间和吸引力。这些积极因素加在一起，更能反衬出这个案例的可惜。</a:t>
            </a:r>
            <a:endParaRPr lang="zh-CN" altLang="en-US" sz="1600"/>
          </a:p>
          <a:p>
            <a:pPr indent="406400" fontAlgn="auto">
              <a:lnSpc>
                <a:spcPct val="150000"/>
              </a:lnSpc>
              <a:extLst>
                <a:ext uri="{35155182-B16C-46BC-9424-99874614C6A1}">
                  <wpsdc:indentchars xmlns:wpsdc="http://www.wps.cn/officeDocument/2017/drawingmlCustomData" val="200" checksum="1740828767"/>
                </a:ext>
              </a:extLst>
            </a:pPr>
            <a:r>
              <a:rPr lang="zh-CN" altLang="en-US" sz="1600">
                <a:solidFill>
                  <a:schemeClr val="accent1"/>
                </a:solidFill>
              </a:rPr>
              <a:t>创业建议</a:t>
            </a:r>
            <a:endParaRPr lang="zh-CN" altLang="en-US" sz="1600">
              <a:solidFill>
                <a:schemeClr val="accent1"/>
              </a:solidFill>
            </a:endParaRPr>
          </a:p>
          <a:p>
            <a:pPr indent="406400" fontAlgn="auto">
              <a:lnSpc>
                <a:spcPct val="150000"/>
              </a:lnSpc>
              <a:extLst>
                <a:ext uri="{35155182-B16C-46BC-9424-99874614C6A1}">
                  <wpsdc:indentchars xmlns:wpsdc="http://www.wps.cn/officeDocument/2017/drawingmlCustomData" val="200" checksum="1740828767"/>
                </a:ext>
              </a:extLst>
            </a:pPr>
            <a:r>
              <a:rPr lang="zh-CN" altLang="en-US" sz="1600"/>
              <a:t>尚阳科技是中国首轮融资额最大、联合投资人最多的案例，这个案例告诉我们被市场打败不可怕，被自己内部瓦解才可怕，大公司的高管不一定做得了创业企业的领军人物，有一个强有力的人在创业初期进行强有力的资源整合和融资是至关重要的。因为一个公司往往只有两年时间抓准机会提升企业价值。两年后，产生协同效应的机会就消失了，企业就很容易走向失败。</a:t>
            </a:r>
            <a:endParaRPr lang="zh-CN" altLang="en-US" sz="1600"/>
          </a:p>
        </p:txBody>
      </p:sp>
      <p:pic>
        <p:nvPicPr>
          <p:cNvPr id="106" name="图片 105"/>
          <p:cNvPicPr/>
          <p:nvPr/>
        </p:nvPicPr>
        <p:blipFill>
          <a:blip r:embed="rId1"/>
          <a:stretch>
            <a:fillRect/>
          </a:stretch>
        </p:blipFill>
        <p:spPr>
          <a:xfrm>
            <a:off x="8357870" y="1017905"/>
            <a:ext cx="3510280" cy="482219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080632" y="3381984"/>
            <a:ext cx="2621280" cy="82994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2"/>
                </a:solidFill>
                <a:latin typeface="微软雅黑" panose="020B0503020204020204" pitchFamily="34" charset="-122"/>
                <a:ea typeface="微软雅黑" panose="020B0503020204020204" pitchFamily="34" charset="-122"/>
                <a:cs typeface="Calibri" panose="020F0502020204030204"/>
              </a:rPr>
              <a:t>重点提示</a:t>
            </a:r>
            <a:endParaRPr kumimoji="0" lang="zh-CN" altLang="en-US" sz="4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29"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683" name="koppt-矩形"/>
          <p:cNvSpPr/>
          <p:nvPr/>
        </p:nvSpPr>
        <p:spPr>
          <a:xfrm>
            <a:off x="889000" y="727075"/>
            <a:ext cx="6015990" cy="44189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 name="文本框 2"/>
          <p:cNvSpPr txBox="1"/>
          <p:nvPr/>
        </p:nvSpPr>
        <p:spPr>
          <a:xfrm>
            <a:off x="4897120" y="247650"/>
            <a:ext cx="2540000" cy="398780"/>
          </a:xfrm>
          <a:prstGeom prst="rect">
            <a:avLst/>
          </a:prstGeom>
          <a:noFill/>
        </p:spPr>
        <p:txBody>
          <a:bodyPr wrap="square" rtlCol="0" anchor="t">
            <a:spAutoFit/>
          </a:bodyPr>
          <a:p>
            <a:r>
              <a:rPr lang="zh-CN" altLang="en-US" sz="2000"/>
              <a:t>整合创业资源</a:t>
            </a:r>
            <a:endParaRPr lang="zh-CN" altLang="en-US" sz="2000"/>
          </a:p>
        </p:txBody>
      </p:sp>
      <p:sp>
        <p:nvSpPr>
          <p:cNvPr id="4" name="文本框 3"/>
          <p:cNvSpPr txBox="1"/>
          <p:nvPr/>
        </p:nvSpPr>
        <p:spPr>
          <a:xfrm>
            <a:off x="708025" y="727075"/>
            <a:ext cx="3098165" cy="368300"/>
          </a:xfrm>
          <a:prstGeom prst="rect">
            <a:avLst/>
          </a:prstGeom>
          <a:noFill/>
        </p:spPr>
        <p:txBody>
          <a:bodyPr wrap="square" rtlCol="0" anchor="t">
            <a:spAutoFit/>
          </a:bodyPr>
          <a:p>
            <a:r>
              <a:rPr lang="zh-CN" altLang="en-US">
                <a:solidFill>
                  <a:schemeClr val="accent1"/>
                </a:solidFill>
              </a:rPr>
              <a:t>一、创业资源渠道与方法</a:t>
            </a:r>
            <a:endParaRPr lang="zh-CN" altLang="en-US">
              <a:solidFill>
                <a:schemeClr val="accent1"/>
              </a:solidFill>
            </a:endParaRPr>
          </a:p>
        </p:txBody>
      </p:sp>
      <p:sp>
        <p:nvSpPr>
          <p:cNvPr id="5" name="任意多边形 4"/>
          <p:cNvSpPr/>
          <p:nvPr>
            <p:custDataLst>
              <p:tags r:id="rId1"/>
            </p:custDataLst>
          </p:nvPr>
        </p:nvSpPr>
        <p:spPr>
          <a:xfrm>
            <a:off x="5330743" y="4025464"/>
            <a:ext cx="329454" cy="936479"/>
          </a:xfrm>
          <a:custGeom>
            <a:avLst/>
            <a:gdLst>
              <a:gd name="connsiteX0" fmla="*/ 178904 w 357809"/>
              <a:gd name="connsiteY0" fmla="*/ 0 h 1371600"/>
              <a:gd name="connsiteX1" fmla="*/ 0 w 357809"/>
              <a:gd name="connsiteY1" fmla="*/ 1371600 h 1371600"/>
              <a:gd name="connsiteX2" fmla="*/ 357809 w 357809"/>
              <a:gd name="connsiteY2" fmla="*/ 506896 h 1371600"/>
              <a:gd name="connsiteX3" fmla="*/ 178904 w 357809"/>
              <a:gd name="connsiteY3" fmla="*/ 0 h 1371600"/>
              <a:gd name="connsiteX0-1" fmla="*/ 269119 w 448024"/>
              <a:gd name="connsiteY0-2" fmla="*/ 0 h 1371600"/>
              <a:gd name="connsiteX1-3" fmla="*/ 90215 w 448024"/>
              <a:gd name="connsiteY1-4" fmla="*/ 1371600 h 1371600"/>
              <a:gd name="connsiteX2-5" fmla="*/ 448024 w 448024"/>
              <a:gd name="connsiteY2-6" fmla="*/ 506896 h 1371600"/>
              <a:gd name="connsiteX3-7" fmla="*/ 269119 w 448024"/>
              <a:gd name="connsiteY3-8" fmla="*/ 0 h 1371600"/>
              <a:gd name="connsiteX0-9" fmla="*/ 303774 w 482679"/>
              <a:gd name="connsiteY0-10" fmla="*/ 0 h 1371600"/>
              <a:gd name="connsiteX1-11" fmla="*/ 124870 w 482679"/>
              <a:gd name="connsiteY1-12" fmla="*/ 1371600 h 1371600"/>
              <a:gd name="connsiteX2-13" fmla="*/ 482679 w 482679"/>
              <a:gd name="connsiteY2-14" fmla="*/ 506896 h 1371600"/>
              <a:gd name="connsiteX3-15" fmla="*/ 303774 w 482679"/>
              <a:gd name="connsiteY3-16" fmla="*/ 0 h 1371600"/>
              <a:gd name="connsiteX0-17" fmla="*/ 303774 w 482679"/>
              <a:gd name="connsiteY0-18" fmla="*/ 0 h 1371600"/>
              <a:gd name="connsiteX1-19" fmla="*/ 124870 w 482679"/>
              <a:gd name="connsiteY1-20" fmla="*/ 1371600 h 1371600"/>
              <a:gd name="connsiteX2-21" fmla="*/ 482679 w 482679"/>
              <a:gd name="connsiteY2-22" fmla="*/ 506896 h 1371600"/>
              <a:gd name="connsiteX3-23" fmla="*/ 303774 w 482679"/>
              <a:gd name="connsiteY3-24" fmla="*/ 0 h 1371600"/>
              <a:gd name="connsiteX0-25" fmla="*/ 303774 w 482679"/>
              <a:gd name="connsiteY0-26" fmla="*/ 0 h 1371600"/>
              <a:gd name="connsiteX1-27" fmla="*/ 124870 w 482679"/>
              <a:gd name="connsiteY1-28" fmla="*/ 1371600 h 1371600"/>
              <a:gd name="connsiteX2-29" fmla="*/ 482679 w 482679"/>
              <a:gd name="connsiteY2-30" fmla="*/ 506896 h 1371600"/>
              <a:gd name="connsiteX3-31" fmla="*/ 303774 w 482679"/>
              <a:gd name="connsiteY3-32" fmla="*/ 0 h 1371600"/>
              <a:gd name="connsiteX0-33" fmla="*/ 303774 w 482679"/>
              <a:gd name="connsiteY0-34" fmla="*/ 0 h 1371600"/>
              <a:gd name="connsiteX1-35" fmla="*/ 124870 w 482679"/>
              <a:gd name="connsiteY1-36" fmla="*/ 1371600 h 1371600"/>
              <a:gd name="connsiteX2-37" fmla="*/ 482679 w 482679"/>
              <a:gd name="connsiteY2-38" fmla="*/ 506896 h 1371600"/>
              <a:gd name="connsiteX3-39" fmla="*/ 303774 w 482679"/>
              <a:gd name="connsiteY3-40" fmla="*/ 0 h 1371600"/>
              <a:gd name="connsiteX0-41" fmla="*/ 303774 w 482679"/>
              <a:gd name="connsiteY0-42" fmla="*/ 0 h 1371600"/>
              <a:gd name="connsiteX1-43" fmla="*/ 124870 w 482679"/>
              <a:gd name="connsiteY1-44" fmla="*/ 1371600 h 1371600"/>
              <a:gd name="connsiteX2-45" fmla="*/ 482679 w 482679"/>
              <a:gd name="connsiteY2-46" fmla="*/ 506896 h 1371600"/>
              <a:gd name="connsiteX3-47" fmla="*/ 303774 w 482679"/>
              <a:gd name="connsiteY3-48" fmla="*/ 0 h 1371600"/>
            </a:gdLst>
            <a:ahLst/>
            <a:cxnLst>
              <a:cxn ang="0">
                <a:pos x="connsiteX0-1" y="connsiteY0-2"/>
              </a:cxn>
              <a:cxn ang="0">
                <a:pos x="connsiteX1-3" y="connsiteY1-4"/>
              </a:cxn>
              <a:cxn ang="0">
                <a:pos x="connsiteX2-5" y="connsiteY2-6"/>
              </a:cxn>
              <a:cxn ang="0">
                <a:pos x="connsiteX3-7" y="connsiteY3-8"/>
              </a:cxn>
            </a:cxnLst>
            <a:rect l="l" t="t" r="r" b="b"/>
            <a:pathLst>
              <a:path w="482679" h="1371600">
                <a:moveTo>
                  <a:pt x="303774" y="0"/>
                </a:moveTo>
                <a:cubicBezTo>
                  <a:pt x="-213061" y="89452"/>
                  <a:pt x="75175" y="1023731"/>
                  <a:pt x="124870" y="1371600"/>
                </a:cubicBezTo>
                <a:cubicBezTo>
                  <a:pt x="184505" y="993913"/>
                  <a:pt x="264018" y="477079"/>
                  <a:pt x="482679" y="506896"/>
                </a:cubicBezTo>
                <a:lnTo>
                  <a:pt x="303774" y="0"/>
                </a:lnTo>
                <a:close/>
              </a:path>
            </a:pathLst>
          </a:custGeom>
          <a:solidFill>
            <a:srgbClr val="8FB8E3"/>
          </a:solidFill>
          <a:ln w="22225" cap="flat" cmpd="sng" algn="ctr">
            <a:noFill/>
            <a:prstDash val="solid"/>
            <a:miter lim="800000"/>
          </a:ln>
          <a:effectLst/>
        </p:spPr>
        <p:txBody>
          <a:bodyPr rtlCol="0" anchor="ctr"/>
          <a:lstStyle/>
          <a:p>
            <a:pPr algn="ctr" defTabSz="457200">
              <a:defRPr/>
            </a:pPr>
            <a:endParaRPr lang="zh-CN" altLang="en-US" sz="1800" kern="0">
              <a:solidFill>
                <a:prstClr val="white"/>
              </a:solidFill>
            </a:endParaRPr>
          </a:p>
        </p:txBody>
      </p:sp>
      <p:sp>
        <p:nvSpPr>
          <p:cNvPr id="6" name="任意多边形 5"/>
          <p:cNvSpPr/>
          <p:nvPr>
            <p:custDataLst>
              <p:tags r:id="rId2"/>
            </p:custDataLst>
          </p:nvPr>
        </p:nvSpPr>
        <p:spPr>
          <a:xfrm flipH="1">
            <a:off x="6622569" y="4025464"/>
            <a:ext cx="329454" cy="936479"/>
          </a:xfrm>
          <a:custGeom>
            <a:avLst/>
            <a:gdLst>
              <a:gd name="connsiteX0" fmla="*/ 178904 w 357809"/>
              <a:gd name="connsiteY0" fmla="*/ 0 h 1371600"/>
              <a:gd name="connsiteX1" fmla="*/ 0 w 357809"/>
              <a:gd name="connsiteY1" fmla="*/ 1371600 h 1371600"/>
              <a:gd name="connsiteX2" fmla="*/ 357809 w 357809"/>
              <a:gd name="connsiteY2" fmla="*/ 506896 h 1371600"/>
              <a:gd name="connsiteX3" fmla="*/ 178904 w 357809"/>
              <a:gd name="connsiteY3" fmla="*/ 0 h 1371600"/>
              <a:gd name="connsiteX0-1" fmla="*/ 269119 w 448024"/>
              <a:gd name="connsiteY0-2" fmla="*/ 0 h 1371600"/>
              <a:gd name="connsiteX1-3" fmla="*/ 90215 w 448024"/>
              <a:gd name="connsiteY1-4" fmla="*/ 1371600 h 1371600"/>
              <a:gd name="connsiteX2-5" fmla="*/ 448024 w 448024"/>
              <a:gd name="connsiteY2-6" fmla="*/ 506896 h 1371600"/>
              <a:gd name="connsiteX3-7" fmla="*/ 269119 w 448024"/>
              <a:gd name="connsiteY3-8" fmla="*/ 0 h 1371600"/>
              <a:gd name="connsiteX0-9" fmla="*/ 303774 w 482679"/>
              <a:gd name="connsiteY0-10" fmla="*/ 0 h 1371600"/>
              <a:gd name="connsiteX1-11" fmla="*/ 124870 w 482679"/>
              <a:gd name="connsiteY1-12" fmla="*/ 1371600 h 1371600"/>
              <a:gd name="connsiteX2-13" fmla="*/ 482679 w 482679"/>
              <a:gd name="connsiteY2-14" fmla="*/ 506896 h 1371600"/>
              <a:gd name="connsiteX3-15" fmla="*/ 303774 w 482679"/>
              <a:gd name="connsiteY3-16" fmla="*/ 0 h 1371600"/>
              <a:gd name="connsiteX0-17" fmla="*/ 303774 w 482679"/>
              <a:gd name="connsiteY0-18" fmla="*/ 0 h 1371600"/>
              <a:gd name="connsiteX1-19" fmla="*/ 124870 w 482679"/>
              <a:gd name="connsiteY1-20" fmla="*/ 1371600 h 1371600"/>
              <a:gd name="connsiteX2-21" fmla="*/ 482679 w 482679"/>
              <a:gd name="connsiteY2-22" fmla="*/ 506896 h 1371600"/>
              <a:gd name="connsiteX3-23" fmla="*/ 303774 w 482679"/>
              <a:gd name="connsiteY3-24" fmla="*/ 0 h 1371600"/>
              <a:gd name="connsiteX0-25" fmla="*/ 303774 w 482679"/>
              <a:gd name="connsiteY0-26" fmla="*/ 0 h 1371600"/>
              <a:gd name="connsiteX1-27" fmla="*/ 124870 w 482679"/>
              <a:gd name="connsiteY1-28" fmla="*/ 1371600 h 1371600"/>
              <a:gd name="connsiteX2-29" fmla="*/ 482679 w 482679"/>
              <a:gd name="connsiteY2-30" fmla="*/ 506896 h 1371600"/>
              <a:gd name="connsiteX3-31" fmla="*/ 303774 w 482679"/>
              <a:gd name="connsiteY3-32" fmla="*/ 0 h 1371600"/>
              <a:gd name="connsiteX0-33" fmla="*/ 303774 w 482679"/>
              <a:gd name="connsiteY0-34" fmla="*/ 0 h 1371600"/>
              <a:gd name="connsiteX1-35" fmla="*/ 124870 w 482679"/>
              <a:gd name="connsiteY1-36" fmla="*/ 1371600 h 1371600"/>
              <a:gd name="connsiteX2-37" fmla="*/ 482679 w 482679"/>
              <a:gd name="connsiteY2-38" fmla="*/ 506896 h 1371600"/>
              <a:gd name="connsiteX3-39" fmla="*/ 303774 w 482679"/>
              <a:gd name="connsiteY3-40" fmla="*/ 0 h 1371600"/>
              <a:gd name="connsiteX0-41" fmla="*/ 303774 w 482679"/>
              <a:gd name="connsiteY0-42" fmla="*/ 0 h 1371600"/>
              <a:gd name="connsiteX1-43" fmla="*/ 124870 w 482679"/>
              <a:gd name="connsiteY1-44" fmla="*/ 1371600 h 1371600"/>
              <a:gd name="connsiteX2-45" fmla="*/ 482679 w 482679"/>
              <a:gd name="connsiteY2-46" fmla="*/ 506896 h 1371600"/>
              <a:gd name="connsiteX3-47" fmla="*/ 303774 w 482679"/>
              <a:gd name="connsiteY3-48" fmla="*/ 0 h 1371600"/>
            </a:gdLst>
            <a:ahLst/>
            <a:cxnLst>
              <a:cxn ang="0">
                <a:pos x="connsiteX0-1" y="connsiteY0-2"/>
              </a:cxn>
              <a:cxn ang="0">
                <a:pos x="connsiteX1-3" y="connsiteY1-4"/>
              </a:cxn>
              <a:cxn ang="0">
                <a:pos x="connsiteX2-5" y="connsiteY2-6"/>
              </a:cxn>
              <a:cxn ang="0">
                <a:pos x="connsiteX3-7" y="connsiteY3-8"/>
              </a:cxn>
            </a:cxnLst>
            <a:rect l="l" t="t" r="r" b="b"/>
            <a:pathLst>
              <a:path w="482679" h="1371600">
                <a:moveTo>
                  <a:pt x="303774" y="0"/>
                </a:moveTo>
                <a:cubicBezTo>
                  <a:pt x="-213061" y="89452"/>
                  <a:pt x="75175" y="1023731"/>
                  <a:pt x="124870" y="1371600"/>
                </a:cubicBezTo>
                <a:cubicBezTo>
                  <a:pt x="184505" y="993913"/>
                  <a:pt x="264018" y="477079"/>
                  <a:pt x="482679" y="506896"/>
                </a:cubicBezTo>
                <a:lnTo>
                  <a:pt x="303774" y="0"/>
                </a:lnTo>
                <a:close/>
              </a:path>
            </a:pathLst>
          </a:custGeom>
          <a:solidFill>
            <a:srgbClr val="8FB8E3"/>
          </a:solidFill>
          <a:ln w="22225" cap="flat" cmpd="sng" algn="ctr">
            <a:noFill/>
            <a:prstDash val="solid"/>
            <a:miter lim="800000"/>
          </a:ln>
          <a:effectLst/>
        </p:spPr>
        <p:txBody>
          <a:bodyPr rtlCol="0" anchor="ctr"/>
          <a:lstStyle/>
          <a:p>
            <a:pPr algn="ctr" defTabSz="457200">
              <a:defRPr/>
            </a:pPr>
            <a:endParaRPr lang="zh-CN" altLang="en-US" sz="1800" kern="0">
              <a:solidFill>
                <a:prstClr val="white"/>
              </a:solidFill>
            </a:endParaRPr>
          </a:p>
        </p:txBody>
      </p:sp>
      <p:sp>
        <p:nvSpPr>
          <p:cNvPr id="51" name="任意多边形 50"/>
          <p:cNvSpPr/>
          <p:nvPr>
            <p:custDataLst>
              <p:tags r:id="rId3"/>
            </p:custDataLst>
          </p:nvPr>
        </p:nvSpPr>
        <p:spPr bwMode="auto">
          <a:xfrm flipH="1">
            <a:off x="5495514" y="2265325"/>
            <a:ext cx="1291738" cy="2262309"/>
          </a:xfrm>
          <a:custGeom>
            <a:avLst/>
            <a:gdLst>
              <a:gd name="connsiteX0" fmla="*/ 987812 w 1970036"/>
              <a:gd name="connsiteY0" fmla="*/ 0 h 3450257"/>
              <a:gd name="connsiteX1" fmla="*/ 985018 w 1970036"/>
              <a:gd name="connsiteY1" fmla="*/ 2906 h 3450257"/>
              <a:gd name="connsiteX2" fmla="*/ 982224 w 1970036"/>
              <a:gd name="connsiteY2" fmla="*/ 0 h 3450257"/>
              <a:gd name="connsiteX3" fmla="*/ 942264 w 1970036"/>
              <a:gd name="connsiteY3" fmla="*/ 35165 h 3450257"/>
              <a:gd name="connsiteX4" fmla="*/ 895111 w 1970036"/>
              <a:gd name="connsiteY4" fmla="*/ 79921 h 3450257"/>
              <a:gd name="connsiteX5" fmla="*/ 843962 w 1970036"/>
              <a:gd name="connsiteY5" fmla="*/ 131070 h 3450257"/>
              <a:gd name="connsiteX6" fmla="*/ 786419 w 1970036"/>
              <a:gd name="connsiteY6" fmla="*/ 190211 h 3450257"/>
              <a:gd name="connsiteX7" fmla="*/ 724880 w 1970036"/>
              <a:gd name="connsiteY7" fmla="*/ 258943 h 3450257"/>
              <a:gd name="connsiteX8" fmla="*/ 660144 w 1970036"/>
              <a:gd name="connsiteY8" fmla="*/ 334069 h 3450257"/>
              <a:gd name="connsiteX9" fmla="*/ 627377 w 1970036"/>
              <a:gd name="connsiteY9" fmla="*/ 375627 h 3450257"/>
              <a:gd name="connsiteX10" fmla="*/ 593810 w 1970036"/>
              <a:gd name="connsiteY10" fmla="*/ 417985 h 3450257"/>
              <a:gd name="connsiteX11" fmla="*/ 559444 w 1970036"/>
              <a:gd name="connsiteY11" fmla="*/ 464339 h 3450257"/>
              <a:gd name="connsiteX12" fmla="*/ 525878 w 1970036"/>
              <a:gd name="connsiteY12" fmla="*/ 511493 h 3450257"/>
              <a:gd name="connsiteX13" fmla="*/ 491512 w 1970036"/>
              <a:gd name="connsiteY13" fmla="*/ 559445 h 3450257"/>
              <a:gd name="connsiteX14" fmla="*/ 457945 w 1970036"/>
              <a:gd name="connsiteY14" fmla="*/ 611393 h 3450257"/>
              <a:gd name="connsiteX15" fmla="*/ 425977 w 1970036"/>
              <a:gd name="connsiteY15" fmla="*/ 664141 h 3450257"/>
              <a:gd name="connsiteX16" fmla="*/ 391611 w 1970036"/>
              <a:gd name="connsiteY16" fmla="*/ 720086 h 3450257"/>
              <a:gd name="connsiteX17" fmla="*/ 359643 w 1970036"/>
              <a:gd name="connsiteY17" fmla="*/ 777628 h 3450257"/>
              <a:gd name="connsiteX18" fmla="*/ 326875 w 1970036"/>
              <a:gd name="connsiteY18" fmla="*/ 836770 h 3450257"/>
              <a:gd name="connsiteX19" fmla="*/ 295706 w 1970036"/>
              <a:gd name="connsiteY19" fmla="*/ 898309 h 3450257"/>
              <a:gd name="connsiteX20" fmla="*/ 265336 w 1970036"/>
              <a:gd name="connsiteY20" fmla="*/ 961446 h 3450257"/>
              <a:gd name="connsiteX21" fmla="*/ 237364 w 1970036"/>
              <a:gd name="connsiteY21" fmla="*/ 1026981 h 3450257"/>
              <a:gd name="connsiteX22" fmla="*/ 207794 w 1970036"/>
              <a:gd name="connsiteY22" fmla="*/ 1094114 h 3450257"/>
              <a:gd name="connsiteX23" fmla="*/ 181420 w 1970036"/>
              <a:gd name="connsiteY23" fmla="*/ 1163645 h 3450257"/>
              <a:gd name="connsiteX24" fmla="*/ 154247 w 1970036"/>
              <a:gd name="connsiteY24" fmla="*/ 1235574 h 3450257"/>
              <a:gd name="connsiteX25" fmla="*/ 131070 w 1970036"/>
              <a:gd name="connsiteY25" fmla="*/ 1309101 h 3450257"/>
              <a:gd name="connsiteX26" fmla="*/ 108692 w 1970036"/>
              <a:gd name="connsiteY26" fmla="*/ 1384226 h 3450257"/>
              <a:gd name="connsiteX27" fmla="*/ 87113 w 1970036"/>
              <a:gd name="connsiteY27" fmla="*/ 1462549 h 3450257"/>
              <a:gd name="connsiteX28" fmla="*/ 69531 w 1970036"/>
              <a:gd name="connsiteY28" fmla="*/ 1542470 h 3450257"/>
              <a:gd name="connsiteX29" fmla="*/ 50350 w 1970036"/>
              <a:gd name="connsiteY29" fmla="*/ 1628784 h 3450257"/>
              <a:gd name="connsiteX30" fmla="*/ 35165 w 1970036"/>
              <a:gd name="connsiteY30" fmla="*/ 1715897 h 3450257"/>
              <a:gd name="connsiteX31" fmla="*/ 23177 w 1970036"/>
              <a:gd name="connsiteY31" fmla="*/ 1801413 h 3450257"/>
              <a:gd name="connsiteX32" fmla="*/ 13587 w 1970036"/>
              <a:gd name="connsiteY32" fmla="*/ 1885329 h 3450257"/>
              <a:gd name="connsiteX33" fmla="*/ 5594 w 1970036"/>
              <a:gd name="connsiteY33" fmla="*/ 1967648 h 3450257"/>
              <a:gd name="connsiteX34" fmla="*/ 1598 w 1970036"/>
              <a:gd name="connsiteY34" fmla="*/ 2049167 h 3450257"/>
              <a:gd name="connsiteX35" fmla="*/ 0 w 1970036"/>
              <a:gd name="connsiteY35" fmla="*/ 2128288 h 3450257"/>
              <a:gd name="connsiteX36" fmla="*/ 0 w 1970036"/>
              <a:gd name="connsiteY36" fmla="*/ 2206610 h 3450257"/>
              <a:gd name="connsiteX37" fmla="*/ 1598 w 1970036"/>
              <a:gd name="connsiteY37" fmla="*/ 2283334 h 3450257"/>
              <a:gd name="connsiteX38" fmla="*/ 5594 w 1970036"/>
              <a:gd name="connsiteY38" fmla="*/ 2356861 h 3450257"/>
              <a:gd name="connsiteX39" fmla="*/ 11988 w 1970036"/>
              <a:gd name="connsiteY39" fmla="*/ 2430388 h 3450257"/>
              <a:gd name="connsiteX40" fmla="*/ 19181 w 1970036"/>
              <a:gd name="connsiteY40" fmla="*/ 2500719 h 3450257"/>
              <a:gd name="connsiteX41" fmla="*/ 27972 w 1970036"/>
              <a:gd name="connsiteY41" fmla="*/ 2570250 h 3450257"/>
              <a:gd name="connsiteX42" fmla="*/ 38362 w 1970036"/>
              <a:gd name="connsiteY42" fmla="*/ 2638182 h 3450257"/>
              <a:gd name="connsiteX43" fmla="*/ 50350 w 1970036"/>
              <a:gd name="connsiteY43" fmla="*/ 2702918 h 3450257"/>
              <a:gd name="connsiteX44" fmla="*/ 61539 w 1970036"/>
              <a:gd name="connsiteY44" fmla="*/ 2766055 h 3450257"/>
              <a:gd name="connsiteX45" fmla="*/ 76724 w 1970036"/>
              <a:gd name="connsiteY45" fmla="*/ 2826795 h 3450257"/>
              <a:gd name="connsiteX46" fmla="*/ 89511 w 1970036"/>
              <a:gd name="connsiteY46" fmla="*/ 2885137 h 3450257"/>
              <a:gd name="connsiteX47" fmla="*/ 104696 w 1970036"/>
              <a:gd name="connsiteY47" fmla="*/ 2942680 h 3450257"/>
              <a:gd name="connsiteX48" fmla="*/ 120680 w 1970036"/>
              <a:gd name="connsiteY48" fmla="*/ 2997825 h 3450257"/>
              <a:gd name="connsiteX49" fmla="*/ 135865 w 1970036"/>
              <a:gd name="connsiteY49" fmla="*/ 3048975 h 3450257"/>
              <a:gd name="connsiteX50" fmla="*/ 151849 w 1970036"/>
              <a:gd name="connsiteY50" fmla="*/ 3099325 h 3450257"/>
              <a:gd name="connsiteX51" fmla="*/ 183817 w 1970036"/>
              <a:gd name="connsiteY51" fmla="*/ 3190434 h 3450257"/>
              <a:gd name="connsiteX52" fmla="*/ 214986 w 1970036"/>
              <a:gd name="connsiteY52" fmla="*/ 3271154 h 3450257"/>
              <a:gd name="connsiteX53" fmla="*/ 244557 w 1970036"/>
              <a:gd name="connsiteY53" fmla="*/ 3342284 h 3450257"/>
              <a:gd name="connsiteX54" fmla="*/ 270931 w 1970036"/>
              <a:gd name="connsiteY54" fmla="*/ 3400626 h 3450257"/>
              <a:gd name="connsiteX55" fmla="*/ 294907 w 1970036"/>
              <a:gd name="connsiteY55" fmla="*/ 3447779 h 3450257"/>
              <a:gd name="connsiteX56" fmla="*/ 985018 w 1970036"/>
              <a:gd name="connsiteY56" fmla="*/ 3450257 h 3450257"/>
              <a:gd name="connsiteX57" fmla="*/ 1675129 w 1970036"/>
              <a:gd name="connsiteY57" fmla="*/ 3447779 h 3450257"/>
              <a:gd name="connsiteX58" fmla="*/ 1699105 w 1970036"/>
              <a:gd name="connsiteY58" fmla="*/ 3400626 h 3450257"/>
              <a:gd name="connsiteX59" fmla="*/ 1725479 w 1970036"/>
              <a:gd name="connsiteY59" fmla="*/ 3342284 h 3450257"/>
              <a:gd name="connsiteX60" fmla="*/ 1755050 w 1970036"/>
              <a:gd name="connsiteY60" fmla="*/ 3271154 h 3450257"/>
              <a:gd name="connsiteX61" fmla="*/ 1786219 w 1970036"/>
              <a:gd name="connsiteY61" fmla="*/ 3190434 h 3450257"/>
              <a:gd name="connsiteX62" fmla="*/ 1818187 w 1970036"/>
              <a:gd name="connsiteY62" fmla="*/ 3099325 h 3450257"/>
              <a:gd name="connsiteX63" fmla="*/ 1834171 w 1970036"/>
              <a:gd name="connsiteY63" fmla="*/ 3048975 h 3450257"/>
              <a:gd name="connsiteX64" fmla="*/ 1849356 w 1970036"/>
              <a:gd name="connsiteY64" fmla="*/ 2997825 h 3450257"/>
              <a:gd name="connsiteX65" fmla="*/ 1865340 w 1970036"/>
              <a:gd name="connsiteY65" fmla="*/ 2942680 h 3450257"/>
              <a:gd name="connsiteX66" fmla="*/ 1880525 w 1970036"/>
              <a:gd name="connsiteY66" fmla="*/ 2885137 h 3450257"/>
              <a:gd name="connsiteX67" fmla="*/ 1893312 w 1970036"/>
              <a:gd name="connsiteY67" fmla="*/ 2826795 h 3450257"/>
              <a:gd name="connsiteX68" fmla="*/ 1908497 w 1970036"/>
              <a:gd name="connsiteY68" fmla="*/ 2766055 h 3450257"/>
              <a:gd name="connsiteX69" fmla="*/ 1919686 w 1970036"/>
              <a:gd name="connsiteY69" fmla="*/ 2702918 h 3450257"/>
              <a:gd name="connsiteX70" fmla="*/ 1931674 w 1970036"/>
              <a:gd name="connsiteY70" fmla="*/ 2638182 h 3450257"/>
              <a:gd name="connsiteX71" fmla="*/ 1942064 w 1970036"/>
              <a:gd name="connsiteY71" fmla="*/ 2570250 h 3450257"/>
              <a:gd name="connsiteX72" fmla="*/ 1950855 w 1970036"/>
              <a:gd name="connsiteY72" fmla="*/ 2500719 h 3450257"/>
              <a:gd name="connsiteX73" fmla="*/ 1958048 w 1970036"/>
              <a:gd name="connsiteY73" fmla="*/ 2430388 h 3450257"/>
              <a:gd name="connsiteX74" fmla="*/ 1964442 w 1970036"/>
              <a:gd name="connsiteY74" fmla="*/ 2356861 h 3450257"/>
              <a:gd name="connsiteX75" fmla="*/ 1968438 w 1970036"/>
              <a:gd name="connsiteY75" fmla="*/ 2283334 h 3450257"/>
              <a:gd name="connsiteX76" fmla="*/ 1970036 w 1970036"/>
              <a:gd name="connsiteY76" fmla="*/ 2206610 h 3450257"/>
              <a:gd name="connsiteX77" fmla="*/ 1970036 w 1970036"/>
              <a:gd name="connsiteY77" fmla="*/ 2128288 h 3450257"/>
              <a:gd name="connsiteX78" fmla="*/ 1968438 w 1970036"/>
              <a:gd name="connsiteY78" fmla="*/ 2049167 h 3450257"/>
              <a:gd name="connsiteX79" fmla="*/ 1964442 w 1970036"/>
              <a:gd name="connsiteY79" fmla="*/ 1967648 h 3450257"/>
              <a:gd name="connsiteX80" fmla="*/ 1956449 w 1970036"/>
              <a:gd name="connsiteY80" fmla="*/ 1885329 h 3450257"/>
              <a:gd name="connsiteX81" fmla="*/ 1946859 w 1970036"/>
              <a:gd name="connsiteY81" fmla="*/ 1801413 h 3450257"/>
              <a:gd name="connsiteX82" fmla="*/ 1934871 w 1970036"/>
              <a:gd name="connsiteY82" fmla="*/ 1715897 h 3450257"/>
              <a:gd name="connsiteX83" fmla="*/ 1919686 w 1970036"/>
              <a:gd name="connsiteY83" fmla="*/ 1628784 h 3450257"/>
              <a:gd name="connsiteX84" fmla="*/ 1900505 w 1970036"/>
              <a:gd name="connsiteY84" fmla="*/ 1542470 h 3450257"/>
              <a:gd name="connsiteX85" fmla="*/ 1882923 w 1970036"/>
              <a:gd name="connsiteY85" fmla="*/ 1462549 h 3450257"/>
              <a:gd name="connsiteX86" fmla="*/ 1861344 w 1970036"/>
              <a:gd name="connsiteY86" fmla="*/ 1384226 h 3450257"/>
              <a:gd name="connsiteX87" fmla="*/ 1838966 w 1970036"/>
              <a:gd name="connsiteY87" fmla="*/ 1309101 h 3450257"/>
              <a:gd name="connsiteX88" fmla="*/ 1815789 w 1970036"/>
              <a:gd name="connsiteY88" fmla="*/ 1235574 h 3450257"/>
              <a:gd name="connsiteX89" fmla="*/ 1788616 w 1970036"/>
              <a:gd name="connsiteY89" fmla="*/ 1163645 h 3450257"/>
              <a:gd name="connsiteX90" fmla="*/ 1762242 w 1970036"/>
              <a:gd name="connsiteY90" fmla="*/ 1094114 h 3450257"/>
              <a:gd name="connsiteX91" fmla="*/ 1732672 w 1970036"/>
              <a:gd name="connsiteY91" fmla="*/ 1026981 h 3450257"/>
              <a:gd name="connsiteX92" fmla="*/ 1704700 w 1970036"/>
              <a:gd name="connsiteY92" fmla="*/ 961446 h 3450257"/>
              <a:gd name="connsiteX93" fmla="*/ 1674330 w 1970036"/>
              <a:gd name="connsiteY93" fmla="*/ 898309 h 3450257"/>
              <a:gd name="connsiteX94" fmla="*/ 1643161 w 1970036"/>
              <a:gd name="connsiteY94" fmla="*/ 836770 h 3450257"/>
              <a:gd name="connsiteX95" fmla="*/ 1610393 w 1970036"/>
              <a:gd name="connsiteY95" fmla="*/ 777628 h 3450257"/>
              <a:gd name="connsiteX96" fmla="*/ 1578425 w 1970036"/>
              <a:gd name="connsiteY96" fmla="*/ 720086 h 3450257"/>
              <a:gd name="connsiteX97" fmla="*/ 1544059 w 1970036"/>
              <a:gd name="connsiteY97" fmla="*/ 664141 h 3450257"/>
              <a:gd name="connsiteX98" fmla="*/ 1512091 w 1970036"/>
              <a:gd name="connsiteY98" fmla="*/ 611393 h 3450257"/>
              <a:gd name="connsiteX99" fmla="*/ 1478524 w 1970036"/>
              <a:gd name="connsiteY99" fmla="*/ 559445 h 3450257"/>
              <a:gd name="connsiteX100" fmla="*/ 1444158 w 1970036"/>
              <a:gd name="connsiteY100" fmla="*/ 511493 h 3450257"/>
              <a:gd name="connsiteX101" fmla="*/ 1410592 w 1970036"/>
              <a:gd name="connsiteY101" fmla="*/ 464339 h 3450257"/>
              <a:gd name="connsiteX102" fmla="*/ 1376226 w 1970036"/>
              <a:gd name="connsiteY102" fmla="*/ 417985 h 3450257"/>
              <a:gd name="connsiteX103" fmla="*/ 1342659 w 1970036"/>
              <a:gd name="connsiteY103" fmla="*/ 375627 h 3450257"/>
              <a:gd name="connsiteX104" fmla="*/ 1309892 w 1970036"/>
              <a:gd name="connsiteY104" fmla="*/ 334069 h 3450257"/>
              <a:gd name="connsiteX105" fmla="*/ 1245156 w 1970036"/>
              <a:gd name="connsiteY105" fmla="*/ 258943 h 3450257"/>
              <a:gd name="connsiteX106" fmla="*/ 1183617 w 1970036"/>
              <a:gd name="connsiteY106" fmla="*/ 190211 h 3450257"/>
              <a:gd name="connsiteX107" fmla="*/ 1126074 w 1970036"/>
              <a:gd name="connsiteY107" fmla="*/ 131070 h 3450257"/>
              <a:gd name="connsiteX108" fmla="*/ 1074925 w 1970036"/>
              <a:gd name="connsiteY108" fmla="*/ 79921 h 3450257"/>
              <a:gd name="connsiteX109" fmla="*/ 1027772 w 1970036"/>
              <a:gd name="connsiteY109" fmla="*/ 35165 h 3450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1970036" h="3450257">
                <a:moveTo>
                  <a:pt x="987812" y="0"/>
                </a:moveTo>
                <a:lnTo>
                  <a:pt x="985018" y="2906"/>
                </a:lnTo>
                <a:lnTo>
                  <a:pt x="982224" y="0"/>
                </a:lnTo>
                <a:lnTo>
                  <a:pt x="942264" y="35165"/>
                </a:lnTo>
                <a:lnTo>
                  <a:pt x="895111" y="79921"/>
                </a:lnTo>
                <a:lnTo>
                  <a:pt x="843962" y="131070"/>
                </a:lnTo>
                <a:lnTo>
                  <a:pt x="786419" y="190211"/>
                </a:lnTo>
                <a:lnTo>
                  <a:pt x="724880" y="258943"/>
                </a:lnTo>
                <a:lnTo>
                  <a:pt x="660144" y="334069"/>
                </a:lnTo>
                <a:lnTo>
                  <a:pt x="627377" y="375627"/>
                </a:lnTo>
                <a:lnTo>
                  <a:pt x="593810" y="417985"/>
                </a:lnTo>
                <a:lnTo>
                  <a:pt x="559444" y="464339"/>
                </a:lnTo>
                <a:lnTo>
                  <a:pt x="525878" y="511493"/>
                </a:lnTo>
                <a:lnTo>
                  <a:pt x="491512" y="559445"/>
                </a:lnTo>
                <a:lnTo>
                  <a:pt x="457945" y="611393"/>
                </a:lnTo>
                <a:lnTo>
                  <a:pt x="425977" y="664141"/>
                </a:lnTo>
                <a:lnTo>
                  <a:pt x="391611" y="720086"/>
                </a:lnTo>
                <a:lnTo>
                  <a:pt x="359643" y="777628"/>
                </a:lnTo>
                <a:lnTo>
                  <a:pt x="326875" y="836770"/>
                </a:lnTo>
                <a:lnTo>
                  <a:pt x="295706" y="898309"/>
                </a:lnTo>
                <a:lnTo>
                  <a:pt x="265336" y="961446"/>
                </a:lnTo>
                <a:lnTo>
                  <a:pt x="237364" y="1026981"/>
                </a:lnTo>
                <a:lnTo>
                  <a:pt x="207794" y="1094114"/>
                </a:lnTo>
                <a:lnTo>
                  <a:pt x="181420" y="1163645"/>
                </a:lnTo>
                <a:lnTo>
                  <a:pt x="154247" y="1235574"/>
                </a:lnTo>
                <a:lnTo>
                  <a:pt x="131070" y="1309101"/>
                </a:lnTo>
                <a:lnTo>
                  <a:pt x="108692" y="1384226"/>
                </a:lnTo>
                <a:lnTo>
                  <a:pt x="87113" y="1462549"/>
                </a:lnTo>
                <a:lnTo>
                  <a:pt x="69531" y="1542470"/>
                </a:lnTo>
                <a:lnTo>
                  <a:pt x="50350" y="1628784"/>
                </a:lnTo>
                <a:lnTo>
                  <a:pt x="35165" y="1715897"/>
                </a:lnTo>
                <a:lnTo>
                  <a:pt x="23177" y="1801413"/>
                </a:lnTo>
                <a:lnTo>
                  <a:pt x="13587" y="1885329"/>
                </a:lnTo>
                <a:lnTo>
                  <a:pt x="5594" y="1967648"/>
                </a:lnTo>
                <a:lnTo>
                  <a:pt x="1598" y="2049167"/>
                </a:lnTo>
                <a:lnTo>
                  <a:pt x="0" y="2128288"/>
                </a:lnTo>
                <a:lnTo>
                  <a:pt x="0" y="2206610"/>
                </a:lnTo>
                <a:lnTo>
                  <a:pt x="1598" y="2283334"/>
                </a:lnTo>
                <a:lnTo>
                  <a:pt x="5594" y="2356861"/>
                </a:lnTo>
                <a:lnTo>
                  <a:pt x="11988" y="2430388"/>
                </a:lnTo>
                <a:lnTo>
                  <a:pt x="19181" y="2500719"/>
                </a:lnTo>
                <a:lnTo>
                  <a:pt x="27972" y="2570250"/>
                </a:lnTo>
                <a:lnTo>
                  <a:pt x="38362" y="2638182"/>
                </a:lnTo>
                <a:lnTo>
                  <a:pt x="50350" y="2702918"/>
                </a:lnTo>
                <a:lnTo>
                  <a:pt x="61539" y="2766055"/>
                </a:lnTo>
                <a:lnTo>
                  <a:pt x="76724" y="2826795"/>
                </a:lnTo>
                <a:lnTo>
                  <a:pt x="89511" y="2885137"/>
                </a:lnTo>
                <a:lnTo>
                  <a:pt x="104696" y="2942680"/>
                </a:lnTo>
                <a:lnTo>
                  <a:pt x="120680" y="2997825"/>
                </a:lnTo>
                <a:lnTo>
                  <a:pt x="135865" y="3048975"/>
                </a:lnTo>
                <a:lnTo>
                  <a:pt x="151849" y="3099325"/>
                </a:lnTo>
                <a:lnTo>
                  <a:pt x="183817" y="3190434"/>
                </a:lnTo>
                <a:lnTo>
                  <a:pt x="214986" y="3271154"/>
                </a:lnTo>
                <a:lnTo>
                  <a:pt x="244557" y="3342284"/>
                </a:lnTo>
                <a:lnTo>
                  <a:pt x="270931" y="3400626"/>
                </a:lnTo>
                <a:lnTo>
                  <a:pt x="294907" y="3447779"/>
                </a:lnTo>
                <a:lnTo>
                  <a:pt x="985018" y="3450257"/>
                </a:lnTo>
                <a:lnTo>
                  <a:pt x="1675129" y="3447779"/>
                </a:lnTo>
                <a:lnTo>
                  <a:pt x="1699105" y="3400626"/>
                </a:lnTo>
                <a:lnTo>
                  <a:pt x="1725479" y="3342284"/>
                </a:lnTo>
                <a:lnTo>
                  <a:pt x="1755050" y="3271154"/>
                </a:lnTo>
                <a:lnTo>
                  <a:pt x="1786219" y="3190434"/>
                </a:lnTo>
                <a:lnTo>
                  <a:pt x="1818187" y="3099325"/>
                </a:lnTo>
                <a:lnTo>
                  <a:pt x="1834171" y="3048975"/>
                </a:lnTo>
                <a:lnTo>
                  <a:pt x="1849356" y="2997825"/>
                </a:lnTo>
                <a:lnTo>
                  <a:pt x="1865340" y="2942680"/>
                </a:lnTo>
                <a:lnTo>
                  <a:pt x="1880525" y="2885137"/>
                </a:lnTo>
                <a:lnTo>
                  <a:pt x="1893312" y="2826795"/>
                </a:lnTo>
                <a:lnTo>
                  <a:pt x="1908497" y="2766055"/>
                </a:lnTo>
                <a:lnTo>
                  <a:pt x="1919686" y="2702918"/>
                </a:lnTo>
                <a:lnTo>
                  <a:pt x="1931674" y="2638182"/>
                </a:lnTo>
                <a:lnTo>
                  <a:pt x="1942064" y="2570250"/>
                </a:lnTo>
                <a:lnTo>
                  <a:pt x="1950855" y="2500719"/>
                </a:lnTo>
                <a:lnTo>
                  <a:pt x="1958048" y="2430388"/>
                </a:lnTo>
                <a:lnTo>
                  <a:pt x="1964442" y="2356861"/>
                </a:lnTo>
                <a:lnTo>
                  <a:pt x="1968438" y="2283334"/>
                </a:lnTo>
                <a:lnTo>
                  <a:pt x="1970036" y="2206610"/>
                </a:lnTo>
                <a:lnTo>
                  <a:pt x="1970036" y="2128288"/>
                </a:lnTo>
                <a:lnTo>
                  <a:pt x="1968438" y="2049167"/>
                </a:lnTo>
                <a:lnTo>
                  <a:pt x="1964442" y="1967648"/>
                </a:lnTo>
                <a:lnTo>
                  <a:pt x="1956449" y="1885329"/>
                </a:lnTo>
                <a:lnTo>
                  <a:pt x="1946859" y="1801413"/>
                </a:lnTo>
                <a:lnTo>
                  <a:pt x="1934871" y="1715897"/>
                </a:lnTo>
                <a:lnTo>
                  <a:pt x="1919686" y="1628784"/>
                </a:lnTo>
                <a:lnTo>
                  <a:pt x="1900505" y="1542470"/>
                </a:lnTo>
                <a:lnTo>
                  <a:pt x="1882923" y="1462549"/>
                </a:lnTo>
                <a:lnTo>
                  <a:pt x="1861344" y="1384226"/>
                </a:lnTo>
                <a:lnTo>
                  <a:pt x="1838966" y="1309101"/>
                </a:lnTo>
                <a:lnTo>
                  <a:pt x="1815789" y="1235574"/>
                </a:lnTo>
                <a:lnTo>
                  <a:pt x="1788616" y="1163645"/>
                </a:lnTo>
                <a:lnTo>
                  <a:pt x="1762242" y="1094114"/>
                </a:lnTo>
                <a:lnTo>
                  <a:pt x="1732672" y="1026981"/>
                </a:lnTo>
                <a:lnTo>
                  <a:pt x="1704700" y="961446"/>
                </a:lnTo>
                <a:lnTo>
                  <a:pt x="1674330" y="898309"/>
                </a:lnTo>
                <a:lnTo>
                  <a:pt x="1643161" y="836770"/>
                </a:lnTo>
                <a:lnTo>
                  <a:pt x="1610393" y="777628"/>
                </a:lnTo>
                <a:lnTo>
                  <a:pt x="1578425" y="720086"/>
                </a:lnTo>
                <a:lnTo>
                  <a:pt x="1544059" y="664141"/>
                </a:lnTo>
                <a:lnTo>
                  <a:pt x="1512091" y="611393"/>
                </a:lnTo>
                <a:lnTo>
                  <a:pt x="1478524" y="559445"/>
                </a:lnTo>
                <a:lnTo>
                  <a:pt x="1444158" y="511493"/>
                </a:lnTo>
                <a:lnTo>
                  <a:pt x="1410592" y="464339"/>
                </a:lnTo>
                <a:lnTo>
                  <a:pt x="1376226" y="417985"/>
                </a:lnTo>
                <a:lnTo>
                  <a:pt x="1342659" y="375627"/>
                </a:lnTo>
                <a:lnTo>
                  <a:pt x="1309892" y="334069"/>
                </a:lnTo>
                <a:lnTo>
                  <a:pt x="1245156" y="258943"/>
                </a:lnTo>
                <a:lnTo>
                  <a:pt x="1183617" y="190211"/>
                </a:lnTo>
                <a:lnTo>
                  <a:pt x="1126074" y="131070"/>
                </a:lnTo>
                <a:lnTo>
                  <a:pt x="1074925" y="79921"/>
                </a:lnTo>
                <a:lnTo>
                  <a:pt x="1027772" y="35165"/>
                </a:lnTo>
                <a:close/>
              </a:path>
            </a:pathLst>
          </a:custGeom>
          <a:solidFill>
            <a:srgbClr val="8FB8E3"/>
          </a:solidFill>
          <a:ln w="38100">
            <a:solidFill>
              <a:sysClr val="window" lastClr="FFFFFF"/>
            </a:solidFill>
          </a:ln>
        </p:spPr>
        <p:txBody>
          <a:bodyPr vert="horz" wrap="square" lIns="91440" tIns="45720" rIns="91440" bIns="45720" numCol="1" anchor="t" anchorCtr="0" compatLnSpc="1">
            <a:noAutofit/>
          </a:bodyPr>
          <a:lstStyle/>
          <a:p>
            <a:endParaRPr lang="zh-CN" altLang="en-US" sz="1800"/>
          </a:p>
        </p:txBody>
      </p:sp>
      <p:cxnSp>
        <p:nvCxnSpPr>
          <p:cNvPr id="52" name="直接连接符 51"/>
          <p:cNvCxnSpPr>
            <a:stCxn id="51" idx="71"/>
            <a:endCxn id="51" idx="41"/>
          </p:cNvCxnSpPr>
          <p:nvPr>
            <p:custDataLst>
              <p:tags r:id="rId4"/>
            </p:custDataLst>
          </p:nvPr>
        </p:nvCxnSpPr>
        <p:spPr>
          <a:xfrm>
            <a:off x="5513855" y="3950619"/>
            <a:ext cx="1255057" cy="0"/>
          </a:xfrm>
          <a:prstGeom prst="line">
            <a:avLst/>
          </a:prstGeom>
          <a:ln w="38100">
            <a:solidFill>
              <a:sysClr val="window" lastClr="FFFFFF"/>
            </a:solidFill>
          </a:ln>
        </p:spPr>
        <p:style>
          <a:lnRef idx="1">
            <a:srgbClr val="8FB8E3"/>
          </a:lnRef>
          <a:fillRef idx="0">
            <a:srgbClr val="8FB8E3"/>
          </a:fillRef>
          <a:effectRef idx="0">
            <a:srgbClr val="8FB8E3"/>
          </a:effectRef>
          <a:fontRef idx="minor">
            <a:sysClr val="windowText" lastClr="000000"/>
          </a:fontRef>
        </p:style>
      </p:cxnSp>
      <p:cxnSp>
        <p:nvCxnSpPr>
          <p:cNvPr id="53" name="直接连接符 52"/>
          <p:cNvCxnSpPr>
            <a:stCxn id="51" idx="82"/>
            <a:endCxn id="51" idx="30"/>
          </p:cNvCxnSpPr>
          <p:nvPr>
            <p:custDataLst>
              <p:tags r:id="rId5"/>
            </p:custDataLst>
          </p:nvPr>
        </p:nvCxnSpPr>
        <p:spPr>
          <a:xfrm>
            <a:off x="5518571" y="3390427"/>
            <a:ext cx="1245623" cy="0"/>
          </a:xfrm>
          <a:prstGeom prst="line">
            <a:avLst/>
          </a:prstGeom>
          <a:ln w="38100">
            <a:solidFill>
              <a:sysClr val="window" lastClr="FFFFFF"/>
            </a:solidFill>
          </a:ln>
        </p:spPr>
        <p:style>
          <a:lnRef idx="1">
            <a:srgbClr val="8FB8E3"/>
          </a:lnRef>
          <a:fillRef idx="0">
            <a:srgbClr val="8FB8E3"/>
          </a:fillRef>
          <a:effectRef idx="0">
            <a:srgbClr val="8FB8E3"/>
          </a:effectRef>
          <a:fontRef idx="minor">
            <a:sysClr val="windowText" lastClr="000000"/>
          </a:fontRef>
        </p:style>
      </p:cxnSp>
      <p:cxnSp>
        <p:nvCxnSpPr>
          <p:cNvPr id="54" name="直接连接符 53"/>
          <p:cNvCxnSpPr>
            <a:stCxn id="51" idx="94"/>
            <a:endCxn id="51" idx="18"/>
          </p:cNvCxnSpPr>
          <p:nvPr>
            <p:custDataLst>
              <p:tags r:id="rId6"/>
            </p:custDataLst>
          </p:nvPr>
        </p:nvCxnSpPr>
        <p:spPr>
          <a:xfrm>
            <a:off x="5709843" y="2813989"/>
            <a:ext cx="863079" cy="0"/>
          </a:xfrm>
          <a:prstGeom prst="line">
            <a:avLst/>
          </a:prstGeom>
          <a:ln w="38100">
            <a:solidFill>
              <a:sysClr val="window" lastClr="FFFFFF"/>
            </a:solidFill>
          </a:ln>
        </p:spPr>
        <p:style>
          <a:lnRef idx="1">
            <a:srgbClr val="8FB8E3"/>
          </a:lnRef>
          <a:fillRef idx="0">
            <a:srgbClr val="8FB8E3"/>
          </a:fillRef>
          <a:effectRef idx="0">
            <a:srgbClr val="8FB8E3"/>
          </a:effectRef>
          <a:fontRef idx="minor">
            <a:sysClr val="windowText" lastClr="000000"/>
          </a:fontRef>
        </p:style>
      </p:cxnSp>
      <p:sp>
        <p:nvSpPr>
          <p:cNvPr id="7" name="泪滴形 6"/>
          <p:cNvSpPr/>
          <p:nvPr>
            <p:custDataLst>
              <p:tags r:id="rId7"/>
            </p:custDataLst>
          </p:nvPr>
        </p:nvSpPr>
        <p:spPr>
          <a:xfrm rot="8100000">
            <a:off x="5879074" y="4620953"/>
            <a:ext cx="524616" cy="527833"/>
          </a:xfrm>
          <a:prstGeom prst="teardrop">
            <a:avLst>
              <a:gd name="adj" fmla="val 154863"/>
            </a:avLst>
          </a:prstGeom>
          <a:solidFill>
            <a:srgbClr val="8FB8E3"/>
          </a:solidFill>
          <a:ln w="22225" cap="flat" cmpd="sng" algn="ctr">
            <a:noFill/>
            <a:prstDash val="solid"/>
            <a:miter lim="800000"/>
          </a:ln>
          <a:effectLst/>
        </p:spPr>
        <p:txBody>
          <a:bodyPr rtlCol="0" anchor="ctr"/>
          <a:lstStyle/>
          <a:p>
            <a:pPr algn="ctr" defTabSz="457200">
              <a:defRPr/>
            </a:pPr>
            <a:endParaRPr lang="zh-CN" altLang="en-US" sz="1800" kern="0">
              <a:solidFill>
                <a:prstClr val="white"/>
              </a:solidFill>
            </a:endParaRPr>
          </a:p>
        </p:txBody>
      </p:sp>
      <p:sp>
        <p:nvSpPr>
          <p:cNvPr id="10" name="任意多边形 9"/>
          <p:cNvSpPr/>
          <p:nvPr>
            <p:custDataLst>
              <p:tags r:id="rId8"/>
            </p:custDataLst>
          </p:nvPr>
        </p:nvSpPr>
        <p:spPr bwMode="auto">
          <a:xfrm>
            <a:off x="4361665" y="1957677"/>
            <a:ext cx="1397859" cy="778409"/>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solidFill>
            <a:srgbClr val="A3B1DA">
              <a:alpha val="40000"/>
            </a:srgbClr>
          </a:solidFill>
          <a:ln w="19050">
            <a:gradFill flip="none" rotWithShape="1">
              <a:gsLst>
                <a:gs pos="0">
                  <a:sysClr val="window" lastClr="FFFFFF"/>
                </a:gs>
                <a:gs pos="100000">
                  <a:sysClr val="window" lastClr="FFFFFF">
                    <a:lumMod val="85000"/>
                  </a:sysClr>
                </a:gs>
              </a:gsLst>
              <a:lin ang="2700000" scaled="1"/>
              <a:tileRect/>
            </a:gradFill>
          </a:ln>
          <a:effectLst>
            <a:softEdge rad="0"/>
          </a:effectLst>
        </p:spPr>
        <p:txBody>
          <a:bodyPr vert="horz" wrap="square" lIns="68580" tIns="34291" rIns="68580" bIns="34291" numCol="1" anchor="t" anchorCtr="0" compatLnSpc="1">
            <a:noAutofit/>
          </a:bodyPr>
          <a:lstStyle/>
          <a:p>
            <a:pPr defTabSz="457200">
              <a:defRPr/>
            </a:pPr>
            <a:endParaRPr lang="zh-CN" altLang="en-US" sz="1800" kern="0">
              <a:solidFill>
                <a:prstClr val="black"/>
              </a:solidFill>
            </a:endParaRPr>
          </a:p>
        </p:txBody>
      </p:sp>
      <p:sp>
        <p:nvSpPr>
          <p:cNvPr id="11" name="任意多边形 10"/>
          <p:cNvSpPr/>
          <p:nvPr>
            <p:custDataLst>
              <p:tags r:id="rId9"/>
            </p:custDataLst>
          </p:nvPr>
        </p:nvSpPr>
        <p:spPr bwMode="auto">
          <a:xfrm>
            <a:off x="4422847" y="3238861"/>
            <a:ext cx="1369158" cy="762425"/>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solidFill>
            <a:srgbClr val="A3B1DA">
              <a:alpha val="40000"/>
            </a:srgbClr>
          </a:solidFill>
          <a:ln w="19050">
            <a:gradFill flip="none" rotWithShape="1">
              <a:gsLst>
                <a:gs pos="0">
                  <a:sysClr val="window" lastClr="FFFFFF"/>
                </a:gs>
                <a:gs pos="100000">
                  <a:sysClr val="window" lastClr="FFFFFF">
                    <a:lumMod val="85000"/>
                  </a:sys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1" rIns="68580" bIns="34291" numCol="1" anchor="t" anchorCtr="0" compatLnSpc="1">
            <a:noAutofit/>
          </a:bodyPr>
          <a:lstStyle/>
          <a:p>
            <a:pPr defTabSz="457200">
              <a:defRPr/>
            </a:pPr>
            <a:endParaRPr lang="zh-CN" altLang="en-US" sz="1800" kern="0">
              <a:solidFill>
                <a:prstClr val="black"/>
              </a:solidFill>
            </a:endParaRPr>
          </a:p>
        </p:txBody>
      </p:sp>
      <p:sp>
        <p:nvSpPr>
          <p:cNvPr id="12" name="任意多边形 11"/>
          <p:cNvSpPr/>
          <p:nvPr>
            <p:custDataLst>
              <p:tags r:id="rId10"/>
            </p:custDataLst>
          </p:nvPr>
        </p:nvSpPr>
        <p:spPr bwMode="auto">
          <a:xfrm>
            <a:off x="6462195" y="2565886"/>
            <a:ext cx="1349730" cy="751606"/>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solidFill>
            <a:srgbClr val="A3B1DA">
              <a:alpha val="40000"/>
            </a:srgbClr>
          </a:solidFill>
          <a:ln w="19050">
            <a:gradFill flip="none" rotWithShape="1">
              <a:gsLst>
                <a:gs pos="0">
                  <a:sysClr val="window" lastClr="FFFFFF"/>
                </a:gs>
                <a:gs pos="100000">
                  <a:sysClr val="window" lastClr="FFFFFF">
                    <a:lumMod val="85000"/>
                  </a:sys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1" rIns="68580" bIns="34291" numCol="1" anchor="t" anchorCtr="0" compatLnSpc="1">
            <a:noAutofit/>
          </a:bodyPr>
          <a:lstStyle/>
          <a:p>
            <a:pPr defTabSz="457200">
              <a:defRPr/>
            </a:pPr>
            <a:endParaRPr lang="zh-CN" altLang="en-US" sz="1800" kern="0">
              <a:solidFill>
                <a:prstClr val="black"/>
              </a:solidFill>
            </a:endParaRPr>
          </a:p>
        </p:txBody>
      </p:sp>
      <p:sp>
        <p:nvSpPr>
          <p:cNvPr id="13" name="矩形 12"/>
          <p:cNvSpPr/>
          <p:nvPr>
            <p:custDataLst>
              <p:tags r:id="rId11"/>
            </p:custDataLst>
          </p:nvPr>
        </p:nvSpPr>
        <p:spPr>
          <a:xfrm>
            <a:off x="5847106" y="4016170"/>
            <a:ext cx="571388" cy="560705"/>
          </a:xfrm>
          <a:prstGeom prst="rect">
            <a:avLst/>
          </a:prstGeom>
        </p:spPr>
        <p:txBody>
          <a:bodyPr wrap="square" lIns="68580" tIns="34291" rIns="68580" bIns="34291">
            <a:spAutoFit/>
          </a:bodyPr>
          <a:lstStyle/>
          <a:p>
            <a:pPr algn="ctr" defTabSz="457200"/>
            <a:r>
              <a:rPr lang="en-US" altLang="zh-CN" sz="3200" dirty="0">
                <a:solidFill>
                  <a:sysClr val="window" lastClr="FFFFFF"/>
                </a:solidFill>
              </a:rPr>
              <a:t>01</a:t>
            </a:r>
            <a:endParaRPr lang="zh-CN" altLang="en-US" sz="3200" dirty="0">
              <a:solidFill>
                <a:sysClr val="window" lastClr="FFFFFF"/>
              </a:solidFill>
            </a:endParaRPr>
          </a:p>
        </p:txBody>
      </p:sp>
      <p:sp>
        <p:nvSpPr>
          <p:cNvPr id="14" name="矩形 13"/>
          <p:cNvSpPr/>
          <p:nvPr>
            <p:custDataLst>
              <p:tags r:id="rId12"/>
            </p:custDataLst>
          </p:nvPr>
        </p:nvSpPr>
        <p:spPr>
          <a:xfrm>
            <a:off x="5832653" y="3449921"/>
            <a:ext cx="600297" cy="560705"/>
          </a:xfrm>
          <a:prstGeom prst="rect">
            <a:avLst/>
          </a:prstGeom>
        </p:spPr>
        <p:txBody>
          <a:bodyPr wrap="square" lIns="68580" tIns="34291" rIns="68580" bIns="34291">
            <a:spAutoFit/>
          </a:bodyPr>
          <a:lstStyle/>
          <a:p>
            <a:pPr algn="ctr" defTabSz="457200"/>
            <a:r>
              <a:rPr lang="en-US" altLang="zh-CN" sz="3200" dirty="0">
                <a:solidFill>
                  <a:sysClr val="window" lastClr="FFFFFF"/>
                </a:solidFill>
              </a:rPr>
              <a:t>02</a:t>
            </a:r>
            <a:endParaRPr lang="zh-CN" altLang="en-US" sz="3200" dirty="0">
              <a:solidFill>
                <a:sysClr val="window" lastClr="FFFFFF"/>
              </a:solidFill>
            </a:endParaRPr>
          </a:p>
        </p:txBody>
      </p:sp>
      <p:sp>
        <p:nvSpPr>
          <p:cNvPr id="15" name="矩形 14"/>
          <p:cNvSpPr/>
          <p:nvPr>
            <p:custDataLst>
              <p:tags r:id="rId13"/>
            </p:custDataLst>
          </p:nvPr>
        </p:nvSpPr>
        <p:spPr>
          <a:xfrm>
            <a:off x="5791571" y="2905612"/>
            <a:ext cx="682459" cy="560705"/>
          </a:xfrm>
          <a:prstGeom prst="rect">
            <a:avLst/>
          </a:prstGeom>
        </p:spPr>
        <p:txBody>
          <a:bodyPr wrap="square" lIns="68580" tIns="34291" rIns="68580" bIns="34291">
            <a:spAutoFit/>
          </a:bodyPr>
          <a:lstStyle/>
          <a:p>
            <a:pPr algn="ctr" defTabSz="457200"/>
            <a:r>
              <a:rPr lang="en-US" altLang="zh-CN" sz="3200" dirty="0">
                <a:solidFill>
                  <a:sysClr val="window" lastClr="FFFFFF"/>
                </a:solidFill>
              </a:rPr>
              <a:t>03</a:t>
            </a:r>
            <a:endParaRPr lang="zh-CN" altLang="en-US" sz="3200" dirty="0">
              <a:solidFill>
                <a:sysClr val="window" lastClr="FFFFFF"/>
              </a:solidFill>
            </a:endParaRPr>
          </a:p>
        </p:txBody>
      </p:sp>
      <p:sp>
        <p:nvSpPr>
          <p:cNvPr id="16" name="矩形 15"/>
          <p:cNvSpPr/>
          <p:nvPr>
            <p:custDataLst>
              <p:tags r:id="rId14"/>
            </p:custDataLst>
          </p:nvPr>
        </p:nvSpPr>
        <p:spPr>
          <a:xfrm>
            <a:off x="5816411" y="2396396"/>
            <a:ext cx="632778" cy="560705"/>
          </a:xfrm>
          <a:prstGeom prst="rect">
            <a:avLst/>
          </a:prstGeom>
        </p:spPr>
        <p:txBody>
          <a:bodyPr wrap="square" lIns="68580" tIns="34291" rIns="68580" bIns="34291">
            <a:spAutoFit/>
          </a:bodyPr>
          <a:lstStyle/>
          <a:p>
            <a:pPr algn="ctr" defTabSz="457200"/>
            <a:r>
              <a:rPr lang="en-US" altLang="zh-CN" sz="3200" dirty="0">
                <a:solidFill>
                  <a:sysClr val="window" lastClr="FFFFFF"/>
                </a:solidFill>
              </a:rPr>
              <a:t>04</a:t>
            </a:r>
            <a:endParaRPr lang="zh-CN" altLang="en-US" sz="3200" dirty="0">
              <a:solidFill>
                <a:sysClr val="window" lastClr="FFFFFF"/>
              </a:solidFill>
            </a:endParaRPr>
          </a:p>
        </p:txBody>
      </p:sp>
      <p:sp>
        <p:nvSpPr>
          <p:cNvPr id="8" name="Freeform 20"/>
          <p:cNvSpPr>
            <a:spLocks noEditPoints="1"/>
          </p:cNvSpPr>
          <p:nvPr>
            <p:custDataLst>
              <p:tags r:id="rId15"/>
            </p:custDataLst>
          </p:nvPr>
        </p:nvSpPr>
        <p:spPr bwMode="auto">
          <a:xfrm>
            <a:off x="6981127" y="3777139"/>
            <a:ext cx="372306" cy="369667"/>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solidFill>
            <a:srgbClr val="8FB8E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defRPr/>
            </a:pPr>
            <a:endParaRPr lang="zh-CN" altLang="en-US" sz="1500" kern="0" dirty="0">
              <a:solidFill>
                <a:prstClr val="black"/>
              </a:solidFill>
            </a:endParaRPr>
          </a:p>
        </p:txBody>
      </p:sp>
      <p:sp>
        <p:nvSpPr>
          <p:cNvPr id="25" name="任意多边形 24"/>
          <p:cNvSpPr>
            <a:spLocks noChangeArrowheads="1"/>
          </p:cNvSpPr>
          <p:nvPr>
            <p:custDataLst>
              <p:tags r:id="rId16"/>
            </p:custDataLst>
          </p:nvPr>
        </p:nvSpPr>
        <p:spPr bwMode="auto">
          <a:xfrm>
            <a:off x="4866499" y="2261279"/>
            <a:ext cx="375697" cy="273539"/>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solidFill>
            <a:srgbClr val="8FB8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Autofit/>
          </a:bodyPr>
          <a:lstStyle/>
          <a:p>
            <a:pPr defTabSz="457200">
              <a:defRPr/>
            </a:pPr>
            <a:endParaRPr lang="zh-CN" altLang="en-US" sz="1500" kern="0" dirty="0">
              <a:solidFill>
                <a:prstClr val="black"/>
              </a:solidFill>
            </a:endParaRPr>
          </a:p>
        </p:txBody>
      </p:sp>
      <p:sp>
        <p:nvSpPr>
          <p:cNvPr id="37" name="文本框 36"/>
          <p:cNvSpPr txBox="1"/>
          <p:nvPr>
            <p:custDataLst>
              <p:tags r:id="rId17"/>
            </p:custDataLst>
          </p:nvPr>
        </p:nvSpPr>
        <p:spPr>
          <a:xfrm>
            <a:off x="513080" y="1788160"/>
            <a:ext cx="3728085" cy="1678940"/>
          </a:xfrm>
          <a:prstGeom prst="rect">
            <a:avLst/>
          </a:prstGeom>
          <a:noFill/>
        </p:spPr>
        <p:txBody>
          <a:bodyPr wrap="square" rtlCol="0">
            <a:noAutofit/>
          </a:bodyPr>
          <a:lstStyle/>
          <a:p>
            <a:pPr algn="l" fontAlgn="auto">
              <a:lnSpc>
                <a:spcPct val="150000"/>
              </a:lnSpc>
            </a:pPr>
            <a:r>
              <a:rPr lang="zh-CN" altLang="en-US" sz="1600" spc="150" dirty="0">
                <a:solidFill>
                  <a:sysClr val="windowText" lastClr="000000"/>
                </a:solidFill>
                <a:latin typeface="Arial" panose="020B0604020202020204" pitchFamily="34" charset="0"/>
                <a:ea typeface="微软雅黑" panose="020B0503020204020204" pitchFamily="34" charset="-122"/>
              </a:rPr>
              <a:t>（1）依靠亲朋好友筹集资金，双方形成债权债务关系；（2）抵押、银行贷款或企业贷款；（3）争取政府某个计划的资金支持。</a:t>
            </a:r>
            <a:endParaRPr lang="zh-CN" altLang="en-US" sz="1600" spc="150" dirty="0">
              <a:solidFill>
                <a:sysClr val="windowText" lastClr="000000"/>
              </a:solidFill>
              <a:latin typeface="Arial" panose="020B0604020202020204" pitchFamily="34" charset="0"/>
              <a:ea typeface="微软雅黑" panose="020B0503020204020204" pitchFamily="34" charset="-122"/>
            </a:endParaRPr>
          </a:p>
        </p:txBody>
      </p:sp>
      <p:sp>
        <p:nvSpPr>
          <p:cNvPr id="38" name="文本框 37"/>
          <p:cNvSpPr txBox="1"/>
          <p:nvPr>
            <p:custDataLst>
              <p:tags r:id="rId18"/>
            </p:custDataLst>
          </p:nvPr>
        </p:nvSpPr>
        <p:spPr>
          <a:xfrm>
            <a:off x="466090" y="1263015"/>
            <a:ext cx="4408170" cy="527685"/>
          </a:xfrm>
          <a:prstGeom prst="rect">
            <a:avLst/>
          </a:prstGeom>
          <a:noFill/>
        </p:spPr>
        <p:txBody>
          <a:bodyPr wrap="square" rtlCol="0">
            <a:noAutofit/>
          </a:bodyPr>
          <a:lstStyle/>
          <a:p>
            <a:pPr algn="l" fontAlgn="auto">
              <a:lnSpc>
                <a:spcPct val="120000"/>
              </a:lnSpc>
            </a:pPr>
            <a:r>
              <a:rPr lang="zh-CN" altLang="en-US" sz="2000" b="1" spc="300" dirty="0">
                <a:solidFill>
                  <a:sysClr val="windowText" lastClr="000000"/>
                </a:solidFill>
                <a:latin typeface="Arial" panose="020B0604020202020204" pitchFamily="34" charset="0"/>
                <a:ea typeface="微软雅黑" panose="020B0503020204020204" pitchFamily="34" charset="-122"/>
                <a:cs typeface="+mn-ea"/>
              </a:rPr>
              <a:t>（四）获取外部资金资源的途径</a:t>
            </a:r>
            <a:endParaRPr lang="zh-CN" altLang="en-US" sz="2000" b="1" spc="300" dirty="0">
              <a:solidFill>
                <a:sysClr val="windowText" lastClr="000000"/>
              </a:solidFill>
              <a:latin typeface="Arial" panose="020B0604020202020204" pitchFamily="34" charset="0"/>
              <a:ea typeface="微软雅黑" panose="020B0503020204020204" pitchFamily="34" charset="-122"/>
              <a:cs typeface="+mn-ea"/>
            </a:endParaRPr>
          </a:p>
        </p:txBody>
      </p:sp>
      <p:sp>
        <p:nvSpPr>
          <p:cNvPr id="41" name="文本框 40"/>
          <p:cNvSpPr txBox="1"/>
          <p:nvPr>
            <p:custDataLst>
              <p:tags r:id="rId19"/>
            </p:custDataLst>
          </p:nvPr>
        </p:nvSpPr>
        <p:spPr>
          <a:xfrm>
            <a:off x="466090" y="4577080"/>
            <a:ext cx="4834255" cy="1938655"/>
          </a:xfrm>
          <a:prstGeom prst="rect">
            <a:avLst/>
          </a:prstGeom>
          <a:noFill/>
        </p:spPr>
        <p:txBody>
          <a:bodyPr wrap="square" rtlCol="0">
            <a:noAutofit/>
          </a:bodyPr>
          <a:lstStyle/>
          <a:p>
            <a:pPr algn="l" fontAlgn="auto">
              <a:lnSpc>
                <a:spcPct val="150000"/>
              </a:lnSpc>
            </a:pPr>
            <a:r>
              <a:rPr lang="zh-CN" altLang="en-US" sz="1600" spc="150" dirty="0">
                <a:solidFill>
                  <a:sysClr val="windowText" lastClr="000000"/>
                </a:solidFill>
                <a:latin typeface="Arial" panose="020B0604020202020204" pitchFamily="34" charset="0"/>
                <a:ea typeface="微软雅黑" panose="020B0503020204020204" pitchFamily="34" charset="-122"/>
              </a:rPr>
              <a:t>这里的人力资源不是指创业企业成立以后需要招募的员工，而是指创业者及其团队拥有的知识、技能、经验、人际关系、商务网络等。</a:t>
            </a:r>
            <a:endParaRPr lang="zh-CN" altLang="en-US" sz="1600" spc="150" dirty="0">
              <a:solidFill>
                <a:sysClr val="windowText" lastClr="000000"/>
              </a:solidFill>
              <a:latin typeface="Arial" panose="020B0604020202020204" pitchFamily="34" charset="0"/>
              <a:ea typeface="微软雅黑" panose="020B0503020204020204" pitchFamily="34" charset="-122"/>
            </a:endParaRPr>
          </a:p>
        </p:txBody>
      </p:sp>
      <p:sp>
        <p:nvSpPr>
          <p:cNvPr id="42" name="文本框 41"/>
          <p:cNvSpPr txBox="1"/>
          <p:nvPr>
            <p:custDataLst>
              <p:tags r:id="rId20"/>
            </p:custDataLst>
          </p:nvPr>
        </p:nvSpPr>
        <p:spPr>
          <a:xfrm>
            <a:off x="447675" y="4004296"/>
            <a:ext cx="3921020" cy="364074"/>
          </a:xfrm>
          <a:prstGeom prst="rect">
            <a:avLst/>
          </a:prstGeom>
          <a:noFill/>
        </p:spPr>
        <p:txBody>
          <a:bodyPr wrap="square" rtlCol="0">
            <a:noAutofit/>
          </a:bodyPr>
          <a:lstStyle/>
          <a:p>
            <a:pPr algn="r">
              <a:lnSpc>
                <a:spcPct val="120000"/>
              </a:lnSpc>
            </a:pPr>
            <a:r>
              <a:rPr lang="zh-CN" altLang="en-US" sz="2000" b="1" spc="300" dirty="0">
                <a:solidFill>
                  <a:sysClr val="windowText" lastClr="000000"/>
                </a:solidFill>
                <a:latin typeface="Arial" panose="020B0604020202020204" pitchFamily="34" charset="0"/>
                <a:ea typeface="微软雅黑" panose="020B0503020204020204" pitchFamily="34" charset="-122"/>
                <a:cs typeface="+mn-ea"/>
              </a:rPr>
              <a:t>（二）获取人力资源的途径</a:t>
            </a:r>
            <a:endParaRPr lang="zh-CN" altLang="en-US" sz="2000" b="1" spc="300" dirty="0">
              <a:solidFill>
                <a:sysClr val="windowText" lastClr="000000"/>
              </a:solidFill>
              <a:latin typeface="Arial" panose="020B0604020202020204" pitchFamily="34" charset="0"/>
              <a:ea typeface="微软雅黑" panose="020B0503020204020204" pitchFamily="34" charset="-122"/>
              <a:cs typeface="+mn-ea"/>
            </a:endParaRPr>
          </a:p>
        </p:txBody>
      </p:sp>
      <p:sp>
        <p:nvSpPr>
          <p:cNvPr id="44" name="文本框 43"/>
          <p:cNvSpPr txBox="1"/>
          <p:nvPr>
            <p:custDataLst>
              <p:tags r:id="rId21"/>
            </p:custDataLst>
          </p:nvPr>
        </p:nvSpPr>
        <p:spPr>
          <a:xfrm>
            <a:off x="6981825" y="4225290"/>
            <a:ext cx="4972685" cy="2252345"/>
          </a:xfrm>
          <a:prstGeom prst="rect">
            <a:avLst/>
          </a:prstGeom>
          <a:noFill/>
        </p:spPr>
        <p:txBody>
          <a:bodyPr wrap="square" rtlCol="0">
            <a:noAutofit/>
          </a:bodyPr>
          <a:lstStyle/>
          <a:p>
            <a:pPr fontAlgn="auto">
              <a:lnSpc>
                <a:spcPct val="150000"/>
              </a:lnSpc>
            </a:pPr>
            <a:r>
              <a:rPr lang="zh-CN" altLang="en-US" sz="1600" spc="150">
                <a:solidFill>
                  <a:sysClr val="windowText" lastClr="000000"/>
                </a:solidFill>
                <a:latin typeface="Arial" panose="020B0604020202020204" pitchFamily="34" charset="0"/>
                <a:ea typeface="微软雅黑" panose="020B0503020204020204" pitchFamily="34" charset="-122"/>
              </a:rPr>
              <a:t>（1）吸引技术持有者加入创业团队；（2）购买他人的成熟技术，并进行技术市场寿命分析等；（3）购买他人的前景型技术，再通过后续的完善开发，使之达到商业化要求；（4）同时购买技术和技术持有者；（5）自己研发，但这种方式需要时间长，耗资大。</a:t>
            </a:r>
            <a:endParaRPr lang="zh-CN" altLang="en-US" sz="1600" spc="150">
              <a:solidFill>
                <a:sysClr val="windowText" lastClr="000000"/>
              </a:solidFill>
              <a:latin typeface="Arial" panose="020B0604020202020204" pitchFamily="34" charset="0"/>
              <a:ea typeface="微软雅黑" panose="020B0503020204020204" pitchFamily="34" charset="-122"/>
            </a:endParaRPr>
          </a:p>
        </p:txBody>
      </p:sp>
      <p:sp>
        <p:nvSpPr>
          <p:cNvPr id="45" name="文本框 44"/>
          <p:cNvSpPr txBox="1"/>
          <p:nvPr>
            <p:custDataLst>
              <p:tags r:id="rId22"/>
            </p:custDataLst>
          </p:nvPr>
        </p:nvSpPr>
        <p:spPr>
          <a:xfrm>
            <a:off x="7838440" y="3745230"/>
            <a:ext cx="3878580" cy="363855"/>
          </a:xfrm>
          <a:prstGeom prst="rect">
            <a:avLst/>
          </a:prstGeom>
          <a:noFill/>
        </p:spPr>
        <p:txBody>
          <a:bodyPr wrap="square" rtlCol="0">
            <a:noAutofit/>
          </a:bodyPr>
          <a:lstStyle/>
          <a:p>
            <a:pPr>
              <a:lnSpc>
                <a:spcPct val="120000"/>
              </a:lnSpc>
            </a:pPr>
            <a:r>
              <a:rPr lang="zh-CN" altLang="en-US" sz="2000" b="1" spc="300" dirty="0">
                <a:solidFill>
                  <a:sysClr val="windowText" lastClr="000000"/>
                </a:solidFill>
                <a:latin typeface="Arial" panose="020B0604020202020204" pitchFamily="34" charset="0"/>
                <a:ea typeface="微软雅黑" panose="020B0503020204020204" pitchFamily="34" charset="-122"/>
                <a:cs typeface="+mn-ea"/>
                <a:sym typeface="+mn-ea"/>
              </a:rPr>
              <a:t>（一）获取技术资源的途径</a:t>
            </a:r>
            <a:endParaRPr lang="zh-CN" altLang="en-US" sz="2000" b="1" spc="300" dirty="0">
              <a:solidFill>
                <a:sysClr val="windowText" lastClr="000000"/>
              </a:solidFill>
              <a:latin typeface="Arial" panose="020B0604020202020204" pitchFamily="34" charset="0"/>
              <a:ea typeface="微软雅黑" panose="020B0503020204020204" pitchFamily="34" charset="-122"/>
              <a:cs typeface="+mn-ea"/>
            </a:endParaRPr>
          </a:p>
          <a:p>
            <a:pPr>
              <a:lnSpc>
                <a:spcPct val="120000"/>
              </a:lnSpc>
            </a:pPr>
            <a:endParaRPr lang="zh-CN" altLang="en-US" sz="2000" b="1" spc="300">
              <a:solidFill>
                <a:sysClr val="windowText" lastClr="000000"/>
              </a:solidFill>
              <a:latin typeface="Arial" panose="020B0604020202020204" pitchFamily="34" charset="0"/>
              <a:ea typeface="微软雅黑" panose="020B0503020204020204" pitchFamily="34" charset="-122"/>
              <a:cs typeface="+mn-ea"/>
            </a:endParaRPr>
          </a:p>
        </p:txBody>
      </p:sp>
      <p:sp>
        <p:nvSpPr>
          <p:cNvPr id="48" name="文本框 47"/>
          <p:cNvSpPr txBox="1"/>
          <p:nvPr>
            <p:custDataLst>
              <p:tags r:id="rId23"/>
            </p:custDataLst>
          </p:nvPr>
        </p:nvSpPr>
        <p:spPr>
          <a:xfrm>
            <a:off x="7807960" y="1837690"/>
            <a:ext cx="4192270" cy="1612265"/>
          </a:xfrm>
          <a:prstGeom prst="rect">
            <a:avLst/>
          </a:prstGeom>
          <a:noFill/>
        </p:spPr>
        <p:txBody>
          <a:bodyPr wrap="square" rtlCol="0">
            <a:normAutofit/>
          </a:bodyPr>
          <a:lstStyle/>
          <a:p>
            <a:pPr fontAlgn="auto">
              <a:lnSpc>
                <a:spcPct val="150000"/>
              </a:lnSpc>
            </a:pPr>
            <a:r>
              <a:rPr lang="zh-CN" altLang="en-US" sz="1600" spc="150" dirty="0">
                <a:solidFill>
                  <a:sysClr val="windowText" lastClr="000000"/>
                </a:solidFill>
                <a:latin typeface="Arial" panose="020B0604020202020204" pitchFamily="34" charset="0"/>
                <a:ea typeface="微软雅黑" panose="020B0503020204020204" pitchFamily="34" charset="-122"/>
              </a:rPr>
              <a:t>（1）借用他人已有的营销网络，使用公共流通渠道；（2）自建营销网络与借用他人营销网络相结合，扬长避短，使营销网络更适应于新创企业的要求。</a:t>
            </a:r>
            <a:endParaRPr lang="zh-CN" altLang="en-US" sz="1600" spc="150" dirty="0">
              <a:solidFill>
                <a:sysClr val="windowText" lastClr="000000"/>
              </a:solidFill>
              <a:latin typeface="Arial" panose="020B0604020202020204" pitchFamily="34" charset="0"/>
              <a:ea typeface="微软雅黑" panose="020B0503020204020204" pitchFamily="34" charset="-122"/>
            </a:endParaRPr>
          </a:p>
        </p:txBody>
      </p:sp>
      <p:sp>
        <p:nvSpPr>
          <p:cNvPr id="49" name="文本框 48"/>
          <p:cNvSpPr txBox="1"/>
          <p:nvPr>
            <p:custDataLst>
              <p:tags r:id="rId24"/>
            </p:custDataLst>
          </p:nvPr>
        </p:nvSpPr>
        <p:spPr>
          <a:xfrm>
            <a:off x="7162165" y="1424305"/>
            <a:ext cx="3855085" cy="363855"/>
          </a:xfrm>
          <a:prstGeom prst="rect">
            <a:avLst/>
          </a:prstGeom>
          <a:noFill/>
        </p:spPr>
        <p:txBody>
          <a:bodyPr wrap="square" rtlCol="0">
            <a:noAutofit/>
          </a:bodyPr>
          <a:lstStyle/>
          <a:p>
            <a:pPr>
              <a:lnSpc>
                <a:spcPct val="120000"/>
              </a:lnSpc>
            </a:pPr>
            <a:r>
              <a:rPr lang="zh-CN" altLang="en-US" sz="2000" b="1" spc="300" dirty="0">
                <a:solidFill>
                  <a:sysClr val="windowText" lastClr="000000"/>
                </a:solidFill>
                <a:latin typeface="Arial" panose="020B0604020202020204" pitchFamily="34" charset="0"/>
                <a:ea typeface="微软雅黑" panose="020B0503020204020204" pitchFamily="34" charset="-122"/>
                <a:cs typeface="+mn-ea"/>
              </a:rPr>
              <a:t>（三）获取营销网络的途径</a:t>
            </a:r>
            <a:endParaRPr lang="zh-CN" altLang="en-US" sz="2000" b="1" spc="300" dirty="0">
              <a:solidFill>
                <a:sysClr val="windowText" lastClr="000000"/>
              </a:solidFill>
              <a:latin typeface="Arial" panose="020B0604020202020204" pitchFamily="34" charset="0"/>
              <a:ea typeface="微软雅黑" panose="020B0503020204020204" pitchFamily="34" charset="-122"/>
              <a:cs typeface="+mn-ea"/>
            </a:endParaRPr>
          </a:p>
        </p:txBody>
      </p:sp>
      <p:sp>
        <p:nvSpPr>
          <p:cNvPr id="43" name="PA-A000320141219B71PPSH-4839"/>
          <p:cNvSpPr/>
          <p:nvPr>
            <p:custDataLst>
              <p:tags r:id="rId25"/>
            </p:custDataLst>
          </p:nvPr>
        </p:nvSpPr>
        <p:spPr>
          <a:xfrm>
            <a:off x="6909947" y="2798395"/>
            <a:ext cx="379165" cy="416617"/>
          </a:xfrm>
          <a:custGeom>
            <a:avLst/>
            <a:gdLst>
              <a:gd name="connsiteX0" fmla="*/ 3261356 w 3261356"/>
              <a:gd name="connsiteY0" fmla="*/ 1385789 h 2766950"/>
              <a:gd name="connsiteX1" fmla="*/ 3261356 w 3261356"/>
              <a:gd name="connsiteY1" fmla="*/ 2634211 h 2766950"/>
              <a:gd name="connsiteX2" fmla="*/ 3259675 w 3261356"/>
              <a:gd name="connsiteY2" fmla="*/ 2649333 h 2766950"/>
              <a:gd name="connsiteX3" fmla="*/ 3256313 w 3261356"/>
              <a:gd name="connsiteY3" fmla="*/ 2662775 h 2766950"/>
              <a:gd name="connsiteX4" fmla="*/ 3252951 w 3261356"/>
              <a:gd name="connsiteY4" fmla="*/ 2674537 h 2766950"/>
              <a:gd name="connsiteX5" fmla="*/ 3244545 w 3261356"/>
              <a:gd name="connsiteY5" fmla="*/ 2686298 h 2766950"/>
              <a:gd name="connsiteX6" fmla="*/ 3237821 w 3261356"/>
              <a:gd name="connsiteY6" fmla="*/ 2698060 h 2766950"/>
              <a:gd name="connsiteX7" fmla="*/ 3229415 w 3261356"/>
              <a:gd name="connsiteY7" fmla="*/ 2709822 h 2766950"/>
              <a:gd name="connsiteX8" fmla="*/ 3217647 w 3261356"/>
              <a:gd name="connsiteY8" fmla="*/ 2719903 h 2766950"/>
              <a:gd name="connsiteX9" fmla="*/ 3202517 w 3261356"/>
              <a:gd name="connsiteY9" fmla="*/ 2729985 h 2766950"/>
              <a:gd name="connsiteX10" fmla="*/ 3175619 w 3261356"/>
              <a:gd name="connsiteY10" fmla="*/ 2746787 h 2766950"/>
              <a:gd name="connsiteX11" fmla="*/ 3141997 w 3261356"/>
              <a:gd name="connsiteY11" fmla="*/ 2758549 h 2766950"/>
              <a:gd name="connsiteX12" fmla="*/ 3105013 w 3261356"/>
              <a:gd name="connsiteY12" fmla="*/ 2765270 h 2766950"/>
              <a:gd name="connsiteX13" fmla="*/ 3066347 w 3261356"/>
              <a:gd name="connsiteY13" fmla="*/ 2766950 h 2766950"/>
              <a:gd name="connsiteX14" fmla="*/ 196690 w 3261356"/>
              <a:gd name="connsiteY14" fmla="*/ 2766950 h 2766950"/>
              <a:gd name="connsiteX15" fmla="*/ 158024 w 3261356"/>
              <a:gd name="connsiteY15" fmla="*/ 2765270 h 2766950"/>
              <a:gd name="connsiteX16" fmla="*/ 121040 w 3261356"/>
              <a:gd name="connsiteY16" fmla="*/ 2758549 h 2766950"/>
              <a:gd name="connsiteX17" fmla="*/ 87418 w 3261356"/>
              <a:gd name="connsiteY17" fmla="*/ 2746787 h 2766950"/>
              <a:gd name="connsiteX18" fmla="*/ 57158 w 3261356"/>
              <a:gd name="connsiteY18" fmla="*/ 2729985 h 2766950"/>
              <a:gd name="connsiteX19" fmla="*/ 47071 w 3261356"/>
              <a:gd name="connsiteY19" fmla="*/ 2719903 h 2766950"/>
              <a:gd name="connsiteX20" fmla="*/ 35303 w 3261356"/>
              <a:gd name="connsiteY20" fmla="*/ 2709822 h 2766950"/>
              <a:gd name="connsiteX21" fmla="*/ 25217 w 3261356"/>
              <a:gd name="connsiteY21" fmla="*/ 2698060 h 2766950"/>
              <a:gd name="connsiteX22" fmla="*/ 16811 w 3261356"/>
              <a:gd name="connsiteY22" fmla="*/ 2686298 h 2766950"/>
              <a:gd name="connsiteX23" fmla="*/ 8405 w 3261356"/>
              <a:gd name="connsiteY23" fmla="*/ 2674537 h 2766950"/>
              <a:gd name="connsiteX24" fmla="*/ 5043 w 3261356"/>
              <a:gd name="connsiteY24" fmla="*/ 2662775 h 2766950"/>
              <a:gd name="connsiteX25" fmla="*/ 1681 w 3261356"/>
              <a:gd name="connsiteY25" fmla="*/ 2649333 h 2766950"/>
              <a:gd name="connsiteX26" fmla="*/ 0 w 3261356"/>
              <a:gd name="connsiteY26" fmla="*/ 2634211 h 2766950"/>
              <a:gd name="connsiteX27" fmla="*/ 0 w 3261356"/>
              <a:gd name="connsiteY27" fmla="*/ 1389150 h 2766950"/>
              <a:gd name="connsiteX28" fmla="*/ 196690 w 3261356"/>
              <a:gd name="connsiteY28" fmla="*/ 1441237 h 2766950"/>
              <a:gd name="connsiteX29" fmla="*/ 406829 w 3261356"/>
              <a:gd name="connsiteY29" fmla="*/ 1495005 h 2766950"/>
              <a:gd name="connsiteX30" fmla="*/ 660677 w 3261356"/>
              <a:gd name="connsiteY30" fmla="*/ 1555494 h 2766950"/>
              <a:gd name="connsiteX31" fmla="*/ 795165 w 3261356"/>
              <a:gd name="connsiteY31" fmla="*/ 1589099 h 2766950"/>
              <a:gd name="connsiteX32" fmla="*/ 933017 w 3261356"/>
              <a:gd name="connsiteY32" fmla="*/ 1619343 h 2766950"/>
              <a:gd name="connsiteX33" fmla="*/ 1067506 w 3261356"/>
              <a:gd name="connsiteY33" fmla="*/ 1646227 h 2766950"/>
              <a:gd name="connsiteX34" fmla="*/ 1200314 w 3261356"/>
              <a:gd name="connsiteY34" fmla="*/ 1671431 h 2766950"/>
              <a:gd name="connsiteX35" fmla="*/ 1326397 w 3261356"/>
              <a:gd name="connsiteY35" fmla="*/ 1693274 h 2766950"/>
              <a:gd name="connsiteX36" fmla="*/ 1442394 w 3261356"/>
              <a:gd name="connsiteY36" fmla="*/ 1708396 h 2766950"/>
              <a:gd name="connsiteX37" fmla="*/ 1544942 w 3261356"/>
              <a:gd name="connsiteY37" fmla="*/ 1720158 h 2766950"/>
              <a:gd name="connsiteX38" fmla="*/ 1588650 w 3261356"/>
              <a:gd name="connsiteY38" fmla="*/ 1723518 h 2766950"/>
              <a:gd name="connsiteX39" fmla="*/ 1630678 w 3261356"/>
              <a:gd name="connsiteY39" fmla="*/ 1725199 h 2766950"/>
              <a:gd name="connsiteX40" fmla="*/ 1672706 w 3261356"/>
              <a:gd name="connsiteY40" fmla="*/ 1723518 h 2766950"/>
              <a:gd name="connsiteX41" fmla="*/ 1719777 w 3261356"/>
              <a:gd name="connsiteY41" fmla="*/ 1720158 h 2766950"/>
              <a:gd name="connsiteX42" fmla="*/ 1820644 w 3261356"/>
              <a:gd name="connsiteY42" fmla="*/ 1708396 h 2766950"/>
              <a:gd name="connsiteX43" fmla="*/ 1934959 w 3261356"/>
              <a:gd name="connsiteY43" fmla="*/ 1693274 h 2766950"/>
              <a:gd name="connsiteX44" fmla="*/ 2061043 w 3261356"/>
              <a:gd name="connsiteY44" fmla="*/ 1671431 h 2766950"/>
              <a:gd name="connsiteX45" fmla="*/ 2193850 w 3261356"/>
              <a:gd name="connsiteY45" fmla="*/ 1646227 h 2766950"/>
              <a:gd name="connsiteX46" fmla="*/ 2330020 w 3261356"/>
              <a:gd name="connsiteY46" fmla="*/ 1615983 h 2766950"/>
              <a:gd name="connsiteX47" fmla="*/ 2466190 w 3261356"/>
              <a:gd name="connsiteY47" fmla="*/ 1585738 h 2766950"/>
              <a:gd name="connsiteX48" fmla="*/ 2602360 w 3261356"/>
              <a:gd name="connsiteY48" fmla="*/ 1553814 h 2766950"/>
              <a:gd name="connsiteX49" fmla="*/ 2854527 w 3261356"/>
              <a:gd name="connsiteY49" fmla="*/ 1493325 h 2766950"/>
              <a:gd name="connsiteX50" fmla="*/ 3066347 w 3261356"/>
              <a:gd name="connsiteY50" fmla="*/ 1437877 h 2766950"/>
              <a:gd name="connsiteX51" fmla="*/ 1508607 w 3261356"/>
              <a:gd name="connsiteY51" fmla="*/ 1206475 h 2766950"/>
              <a:gd name="connsiteX52" fmla="*/ 1417230 w 3261356"/>
              <a:gd name="connsiteY52" fmla="*/ 1297852 h 2766950"/>
              <a:gd name="connsiteX53" fmla="*/ 1417230 w 3261356"/>
              <a:gd name="connsiteY53" fmla="*/ 1314415 h 2766950"/>
              <a:gd name="connsiteX54" fmla="*/ 1508607 w 3261356"/>
              <a:gd name="connsiteY54" fmla="*/ 1405791 h 2766950"/>
              <a:gd name="connsiteX55" fmla="*/ 1752750 w 3261356"/>
              <a:gd name="connsiteY55" fmla="*/ 1405791 h 2766950"/>
              <a:gd name="connsiteX56" fmla="*/ 1844126 w 3261356"/>
              <a:gd name="connsiteY56" fmla="*/ 1314415 h 2766950"/>
              <a:gd name="connsiteX57" fmla="*/ 1844126 w 3261356"/>
              <a:gd name="connsiteY57" fmla="*/ 1297852 h 2766950"/>
              <a:gd name="connsiteX58" fmla="*/ 1752750 w 3261356"/>
              <a:gd name="connsiteY58" fmla="*/ 1206475 h 2766950"/>
              <a:gd name="connsiteX59" fmla="*/ 1630678 w 3261356"/>
              <a:gd name="connsiteY59" fmla="*/ 174304 h 2766950"/>
              <a:gd name="connsiteX60" fmla="*/ 1114624 w 3261356"/>
              <a:gd name="connsiteY60" fmla="*/ 469036 h 2766950"/>
              <a:gd name="connsiteX61" fmla="*/ 1111230 w 3261356"/>
              <a:gd name="connsiteY61" fmla="*/ 492633 h 2766950"/>
              <a:gd name="connsiteX62" fmla="*/ 2150126 w 3261356"/>
              <a:gd name="connsiteY62" fmla="*/ 492633 h 2766950"/>
              <a:gd name="connsiteX63" fmla="*/ 2146731 w 3261356"/>
              <a:gd name="connsiteY63" fmla="*/ 469036 h 2766950"/>
              <a:gd name="connsiteX64" fmla="*/ 1630678 w 3261356"/>
              <a:gd name="connsiteY64" fmla="*/ 174304 h 2766950"/>
              <a:gd name="connsiteX65" fmla="*/ 1630678 w 3261356"/>
              <a:gd name="connsiteY65" fmla="*/ 0 h 2766950"/>
              <a:gd name="connsiteX66" fmla="*/ 2269992 w 3261356"/>
              <a:gd name="connsiteY66" fmla="*/ 488510 h 2766950"/>
              <a:gd name="connsiteX67" fmla="*/ 2270238 w 3261356"/>
              <a:gd name="connsiteY67" fmla="*/ 492633 h 2766950"/>
              <a:gd name="connsiteX68" fmla="*/ 3066347 w 3261356"/>
              <a:gd name="connsiteY68" fmla="*/ 492633 h 2766950"/>
              <a:gd name="connsiteX69" fmla="*/ 3105012 w 3261356"/>
              <a:gd name="connsiteY69" fmla="*/ 494313 h 2766950"/>
              <a:gd name="connsiteX70" fmla="*/ 3141998 w 3261356"/>
              <a:gd name="connsiteY70" fmla="*/ 501035 h 2766950"/>
              <a:gd name="connsiteX71" fmla="*/ 3175621 w 3261356"/>
              <a:gd name="connsiteY71" fmla="*/ 512796 h 2766950"/>
              <a:gd name="connsiteX72" fmla="*/ 3202518 w 3261356"/>
              <a:gd name="connsiteY72" fmla="*/ 529599 h 2766950"/>
              <a:gd name="connsiteX73" fmla="*/ 3217649 w 3261356"/>
              <a:gd name="connsiteY73" fmla="*/ 539681 h 2766950"/>
              <a:gd name="connsiteX74" fmla="*/ 3229416 w 3261356"/>
              <a:gd name="connsiteY74" fmla="*/ 549763 h 2766950"/>
              <a:gd name="connsiteX75" fmla="*/ 3237821 w 3261356"/>
              <a:gd name="connsiteY75" fmla="*/ 561524 h 2766950"/>
              <a:gd name="connsiteX76" fmla="*/ 3244546 w 3261356"/>
              <a:gd name="connsiteY76" fmla="*/ 573285 h 2766950"/>
              <a:gd name="connsiteX77" fmla="*/ 3252951 w 3261356"/>
              <a:gd name="connsiteY77" fmla="*/ 585046 h 2766950"/>
              <a:gd name="connsiteX78" fmla="*/ 3256314 w 3261356"/>
              <a:gd name="connsiteY78" fmla="*/ 596807 h 2766950"/>
              <a:gd name="connsiteX79" fmla="*/ 3259676 w 3261356"/>
              <a:gd name="connsiteY79" fmla="*/ 610251 h 2766950"/>
              <a:gd name="connsiteX80" fmla="*/ 3261356 w 3261356"/>
              <a:gd name="connsiteY80" fmla="*/ 625372 h 2766950"/>
              <a:gd name="connsiteX81" fmla="*/ 3261356 w 3261356"/>
              <a:gd name="connsiteY81" fmla="*/ 1326877 h 2766950"/>
              <a:gd name="connsiteX82" fmla="*/ 3261353 w 3261356"/>
              <a:gd name="connsiteY82" fmla="*/ 1326877 h 2766950"/>
              <a:gd name="connsiteX83" fmla="*/ 3261350 w 3261356"/>
              <a:gd name="connsiteY83" fmla="*/ 1326880 h 2766950"/>
              <a:gd name="connsiteX84" fmla="*/ 3066350 w 3261356"/>
              <a:gd name="connsiteY84" fmla="*/ 1378964 h 2766950"/>
              <a:gd name="connsiteX85" fmla="*/ 2854531 w 3261356"/>
              <a:gd name="connsiteY85" fmla="*/ 1434413 h 2766950"/>
              <a:gd name="connsiteX86" fmla="*/ 2602365 w 3261356"/>
              <a:gd name="connsiteY86" fmla="*/ 1494902 h 2766950"/>
              <a:gd name="connsiteX87" fmla="*/ 2466193 w 3261356"/>
              <a:gd name="connsiteY87" fmla="*/ 1526826 h 2766950"/>
              <a:gd name="connsiteX88" fmla="*/ 2330026 w 3261356"/>
              <a:gd name="connsiteY88" fmla="*/ 1557071 h 2766950"/>
              <a:gd name="connsiteX89" fmla="*/ 2193854 w 3261356"/>
              <a:gd name="connsiteY89" fmla="*/ 1587315 h 2766950"/>
              <a:gd name="connsiteX90" fmla="*/ 2061046 w 3261356"/>
              <a:gd name="connsiteY90" fmla="*/ 1612517 h 2766950"/>
              <a:gd name="connsiteX91" fmla="*/ 1934963 w 3261356"/>
              <a:gd name="connsiteY91" fmla="*/ 1634360 h 2766950"/>
              <a:gd name="connsiteX92" fmla="*/ 1820647 w 3261356"/>
              <a:gd name="connsiteY92" fmla="*/ 1649484 h 2766950"/>
              <a:gd name="connsiteX93" fmla="*/ 1719781 w 3261356"/>
              <a:gd name="connsiteY93" fmla="*/ 1661245 h 2766950"/>
              <a:gd name="connsiteX94" fmla="*/ 1672711 w 3261356"/>
              <a:gd name="connsiteY94" fmla="*/ 1664604 h 2766950"/>
              <a:gd name="connsiteX95" fmla="*/ 1630683 w 3261356"/>
              <a:gd name="connsiteY95" fmla="*/ 1666287 h 2766950"/>
              <a:gd name="connsiteX96" fmla="*/ 1588655 w 3261356"/>
              <a:gd name="connsiteY96" fmla="*/ 1664604 h 2766950"/>
              <a:gd name="connsiteX97" fmla="*/ 1544944 w 3261356"/>
              <a:gd name="connsiteY97" fmla="*/ 1661245 h 2766950"/>
              <a:gd name="connsiteX98" fmla="*/ 1442396 w 3261356"/>
              <a:gd name="connsiteY98" fmla="*/ 1649484 h 2766950"/>
              <a:gd name="connsiteX99" fmla="*/ 1326400 w 3261356"/>
              <a:gd name="connsiteY99" fmla="*/ 1634360 h 2766950"/>
              <a:gd name="connsiteX100" fmla="*/ 1200317 w 3261356"/>
              <a:gd name="connsiteY100" fmla="*/ 1612517 h 2766950"/>
              <a:gd name="connsiteX101" fmla="*/ 1067508 w 3261356"/>
              <a:gd name="connsiteY101" fmla="*/ 1587315 h 2766950"/>
              <a:gd name="connsiteX102" fmla="*/ 933020 w 3261356"/>
              <a:gd name="connsiteY102" fmla="*/ 1560430 h 2766950"/>
              <a:gd name="connsiteX103" fmla="*/ 795169 w 3261356"/>
              <a:gd name="connsiteY103" fmla="*/ 1530186 h 2766950"/>
              <a:gd name="connsiteX104" fmla="*/ 660681 w 3261356"/>
              <a:gd name="connsiteY104" fmla="*/ 1496582 h 2766950"/>
              <a:gd name="connsiteX105" fmla="*/ 406834 w 3261356"/>
              <a:gd name="connsiteY105" fmla="*/ 1436093 h 2766950"/>
              <a:gd name="connsiteX106" fmla="*/ 196695 w 3261356"/>
              <a:gd name="connsiteY106" fmla="*/ 1382323 h 2766950"/>
              <a:gd name="connsiteX107" fmla="*/ 3 w 3261356"/>
              <a:gd name="connsiteY107" fmla="*/ 1330236 h 2766950"/>
              <a:gd name="connsiteX108" fmla="*/ 3 w 3261356"/>
              <a:gd name="connsiteY108" fmla="*/ 1332325 h 2766950"/>
              <a:gd name="connsiteX109" fmla="*/ 0 w 3261356"/>
              <a:gd name="connsiteY109" fmla="*/ 1332322 h 2766950"/>
              <a:gd name="connsiteX110" fmla="*/ 0 w 3261356"/>
              <a:gd name="connsiteY110" fmla="*/ 971511 h 2766950"/>
              <a:gd name="connsiteX111" fmla="*/ 0 w 3261356"/>
              <a:gd name="connsiteY111" fmla="*/ 625372 h 2766950"/>
              <a:gd name="connsiteX112" fmla="*/ 1683 w 3261356"/>
              <a:gd name="connsiteY112" fmla="*/ 610251 h 2766950"/>
              <a:gd name="connsiteX113" fmla="*/ 5046 w 3261356"/>
              <a:gd name="connsiteY113" fmla="*/ 596807 h 2766950"/>
              <a:gd name="connsiteX114" fmla="*/ 8405 w 3261356"/>
              <a:gd name="connsiteY114" fmla="*/ 585046 h 2766950"/>
              <a:gd name="connsiteX115" fmla="*/ 16813 w 3261356"/>
              <a:gd name="connsiteY115" fmla="*/ 573285 h 2766950"/>
              <a:gd name="connsiteX116" fmla="*/ 25218 w 3261356"/>
              <a:gd name="connsiteY116" fmla="*/ 561524 h 2766950"/>
              <a:gd name="connsiteX117" fmla="*/ 35303 w 3261356"/>
              <a:gd name="connsiteY117" fmla="*/ 549763 h 2766950"/>
              <a:gd name="connsiteX118" fmla="*/ 47073 w 3261356"/>
              <a:gd name="connsiteY118" fmla="*/ 539681 h 2766950"/>
              <a:gd name="connsiteX119" fmla="*/ 57158 w 3261356"/>
              <a:gd name="connsiteY119" fmla="*/ 529599 h 2766950"/>
              <a:gd name="connsiteX120" fmla="*/ 87418 w 3261356"/>
              <a:gd name="connsiteY120" fmla="*/ 512796 h 2766950"/>
              <a:gd name="connsiteX121" fmla="*/ 121041 w 3261356"/>
              <a:gd name="connsiteY121" fmla="*/ 501035 h 2766950"/>
              <a:gd name="connsiteX122" fmla="*/ 158027 w 3261356"/>
              <a:gd name="connsiteY122" fmla="*/ 494313 h 2766950"/>
              <a:gd name="connsiteX123" fmla="*/ 196692 w 3261356"/>
              <a:gd name="connsiteY123" fmla="*/ 492633 h 2766950"/>
              <a:gd name="connsiteX124" fmla="*/ 991117 w 3261356"/>
              <a:gd name="connsiteY124" fmla="*/ 492633 h 2766950"/>
              <a:gd name="connsiteX125" fmla="*/ 991363 w 3261356"/>
              <a:gd name="connsiteY125" fmla="*/ 488510 h 2766950"/>
              <a:gd name="connsiteX126" fmla="*/ 1630678 w 3261356"/>
              <a:gd name="connsiteY126" fmla="*/ 0 h 2766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3261356" h="2766950">
                <a:moveTo>
                  <a:pt x="3261356" y="1385789"/>
                </a:moveTo>
                <a:lnTo>
                  <a:pt x="3261356" y="2634211"/>
                </a:lnTo>
                <a:lnTo>
                  <a:pt x="3259675" y="2649333"/>
                </a:lnTo>
                <a:lnTo>
                  <a:pt x="3256313" y="2662775"/>
                </a:lnTo>
                <a:lnTo>
                  <a:pt x="3252951" y="2674537"/>
                </a:lnTo>
                <a:lnTo>
                  <a:pt x="3244545" y="2686298"/>
                </a:lnTo>
                <a:lnTo>
                  <a:pt x="3237821" y="2698060"/>
                </a:lnTo>
                <a:lnTo>
                  <a:pt x="3229415" y="2709822"/>
                </a:lnTo>
                <a:lnTo>
                  <a:pt x="3217647" y="2719903"/>
                </a:lnTo>
                <a:lnTo>
                  <a:pt x="3202517" y="2729985"/>
                </a:lnTo>
                <a:lnTo>
                  <a:pt x="3175619" y="2746787"/>
                </a:lnTo>
                <a:lnTo>
                  <a:pt x="3141997" y="2758549"/>
                </a:lnTo>
                <a:lnTo>
                  <a:pt x="3105013" y="2765270"/>
                </a:lnTo>
                <a:lnTo>
                  <a:pt x="3066347" y="2766950"/>
                </a:lnTo>
                <a:lnTo>
                  <a:pt x="196690" y="2766950"/>
                </a:lnTo>
                <a:lnTo>
                  <a:pt x="158024" y="2765270"/>
                </a:lnTo>
                <a:lnTo>
                  <a:pt x="121040" y="2758549"/>
                </a:lnTo>
                <a:lnTo>
                  <a:pt x="87418" y="2746787"/>
                </a:lnTo>
                <a:lnTo>
                  <a:pt x="57158" y="2729985"/>
                </a:lnTo>
                <a:lnTo>
                  <a:pt x="47071" y="2719903"/>
                </a:lnTo>
                <a:lnTo>
                  <a:pt x="35303" y="2709822"/>
                </a:lnTo>
                <a:lnTo>
                  <a:pt x="25217" y="2698060"/>
                </a:lnTo>
                <a:lnTo>
                  <a:pt x="16811" y="2686298"/>
                </a:lnTo>
                <a:lnTo>
                  <a:pt x="8405" y="2674537"/>
                </a:lnTo>
                <a:lnTo>
                  <a:pt x="5043" y="2662775"/>
                </a:lnTo>
                <a:lnTo>
                  <a:pt x="1681" y="2649333"/>
                </a:lnTo>
                <a:lnTo>
                  <a:pt x="0" y="2634211"/>
                </a:lnTo>
                <a:lnTo>
                  <a:pt x="0" y="1389150"/>
                </a:lnTo>
                <a:lnTo>
                  <a:pt x="196690" y="1441237"/>
                </a:lnTo>
                <a:lnTo>
                  <a:pt x="406829" y="1495005"/>
                </a:lnTo>
                <a:lnTo>
                  <a:pt x="660677" y="1555494"/>
                </a:lnTo>
                <a:lnTo>
                  <a:pt x="795165" y="1589099"/>
                </a:lnTo>
                <a:lnTo>
                  <a:pt x="933017" y="1619343"/>
                </a:lnTo>
                <a:lnTo>
                  <a:pt x="1067506" y="1646227"/>
                </a:lnTo>
                <a:lnTo>
                  <a:pt x="1200314" y="1671431"/>
                </a:lnTo>
                <a:lnTo>
                  <a:pt x="1326397" y="1693274"/>
                </a:lnTo>
                <a:lnTo>
                  <a:pt x="1442394" y="1708396"/>
                </a:lnTo>
                <a:lnTo>
                  <a:pt x="1544942" y="1720158"/>
                </a:lnTo>
                <a:lnTo>
                  <a:pt x="1588650" y="1723518"/>
                </a:lnTo>
                <a:lnTo>
                  <a:pt x="1630678" y="1725199"/>
                </a:lnTo>
                <a:lnTo>
                  <a:pt x="1672706" y="1723518"/>
                </a:lnTo>
                <a:lnTo>
                  <a:pt x="1719777" y="1720158"/>
                </a:lnTo>
                <a:lnTo>
                  <a:pt x="1820644" y="1708396"/>
                </a:lnTo>
                <a:lnTo>
                  <a:pt x="1934959" y="1693274"/>
                </a:lnTo>
                <a:lnTo>
                  <a:pt x="2061043" y="1671431"/>
                </a:lnTo>
                <a:lnTo>
                  <a:pt x="2193850" y="1646227"/>
                </a:lnTo>
                <a:lnTo>
                  <a:pt x="2330020" y="1615983"/>
                </a:lnTo>
                <a:lnTo>
                  <a:pt x="2466190" y="1585738"/>
                </a:lnTo>
                <a:lnTo>
                  <a:pt x="2602360" y="1553814"/>
                </a:lnTo>
                <a:lnTo>
                  <a:pt x="2854527" y="1493325"/>
                </a:lnTo>
                <a:lnTo>
                  <a:pt x="3066347" y="1437877"/>
                </a:lnTo>
                <a:close/>
                <a:moveTo>
                  <a:pt x="1508607" y="1206475"/>
                </a:moveTo>
                <a:cubicBezTo>
                  <a:pt x="1458141" y="1206475"/>
                  <a:pt x="1417230" y="1247386"/>
                  <a:pt x="1417230" y="1297852"/>
                </a:cubicBezTo>
                <a:lnTo>
                  <a:pt x="1417230" y="1314415"/>
                </a:lnTo>
                <a:cubicBezTo>
                  <a:pt x="1417230" y="1364881"/>
                  <a:pt x="1458141" y="1405791"/>
                  <a:pt x="1508607" y="1405791"/>
                </a:cubicBezTo>
                <a:lnTo>
                  <a:pt x="1752750" y="1405791"/>
                </a:lnTo>
                <a:cubicBezTo>
                  <a:pt x="1803215" y="1405791"/>
                  <a:pt x="1844126" y="1364881"/>
                  <a:pt x="1844126" y="1314415"/>
                </a:cubicBezTo>
                <a:lnTo>
                  <a:pt x="1844126" y="1297852"/>
                </a:lnTo>
                <a:cubicBezTo>
                  <a:pt x="1844126" y="1247386"/>
                  <a:pt x="1803215" y="1206475"/>
                  <a:pt x="1752750" y="1206475"/>
                </a:cubicBezTo>
                <a:close/>
                <a:moveTo>
                  <a:pt x="1630678" y="174304"/>
                </a:moveTo>
                <a:cubicBezTo>
                  <a:pt x="1376124" y="174304"/>
                  <a:pt x="1163742" y="300833"/>
                  <a:pt x="1114624" y="469036"/>
                </a:cubicBezTo>
                <a:lnTo>
                  <a:pt x="1111230" y="492633"/>
                </a:lnTo>
                <a:lnTo>
                  <a:pt x="2150126" y="492633"/>
                </a:lnTo>
                <a:lnTo>
                  <a:pt x="2146731" y="469036"/>
                </a:lnTo>
                <a:cubicBezTo>
                  <a:pt x="2097613" y="300833"/>
                  <a:pt x="1885231" y="174304"/>
                  <a:pt x="1630678" y="174304"/>
                </a:cubicBezTo>
                <a:close/>
                <a:moveTo>
                  <a:pt x="1630678" y="0"/>
                </a:moveTo>
                <a:cubicBezTo>
                  <a:pt x="1963411" y="0"/>
                  <a:pt x="2237083" y="214121"/>
                  <a:pt x="2269992" y="488510"/>
                </a:cubicBezTo>
                <a:lnTo>
                  <a:pt x="2270238" y="492633"/>
                </a:lnTo>
                <a:lnTo>
                  <a:pt x="3066347" y="492633"/>
                </a:lnTo>
                <a:lnTo>
                  <a:pt x="3105012" y="494313"/>
                </a:lnTo>
                <a:lnTo>
                  <a:pt x="3141998" y="501035"/>
                </a:lnTo>
                <a:lnTo>
                  <a:pt x="3175621" y="512796"/>
                </a:lnTo>
                <a:lnTo>
                  <a:pt x="3202518" y="529599"/>
                </a:lnTo>
                <a:lnTo>
                  <a:pt x="3217649" y="539681"/>
                </a:lnTo>
                <a:lnTo>
                  <a:pt x="3229416" y="549763"/>
                </a:lnTo>
                <a:lnTo>
                  <a:pt x="3237821" y="561524"/>
                </a:lnTo>
                <a:lnTo>
                  <a:pt x="3244546" y="573285"/>
                </a:lnTo>
                <a:lnTo>
                  <a:pt x="3252951" y="585046"/>
                </a:lnTo>
                <a:lnTo>
                  <a:pt x="3256314" y="596807"/>
                </a:lnTo>
                <a:lnTo>
                  <a:pt x="3259676" y="610251"/>
                </a:lnTo>
                <a:lnTo>
                  <a:pt x="3261356" y="625372"/>
                </a:lnTo>
                <a:lnTo>
                  <a:pt x="3261356" y="1326877"/>
                </a:lnTo>
                <a:lnTo>
                  <a:pt x="3261353" y="1326877"/>
                </a:lnTo>
                <a:lnTo>
                  <a:pt x="3261350" y="1326880"/>
                </a:lnTo>
                <a:lnTo>
                  <a:pt x="3066350" y="1378964"/>
                </a:lnTo>
                <a:lnTo>
                  <a:pt x="2854531" y="1434413"/>
                </a:lnTo>
                <a:lnTo>
                  <a:pt x="2602365" y="1494902"/>
                </a:lnTo>
                <a:lnTo>
                  <a:pt x="2466193" y="1526826"/>
                </a:lnTo>
                <a:lnTo>
                  <a:pt x="2330026" y="1557071"/>
                </a:lnTo>
                <a:lnTo>
                  <a:pt x="2193854" y="1587315"/>
                </a:lnTo>
                <a:lnTo>
                  <a:pt x="2061046" y="1612517"/>
                </a:lnTo>
                <a:lnTo>
                  <a:pt x="1934963" y="1634360"/>
                </a:lnTo>
                <a:lnTo>
                  <a:pt x="1820647" y="1649484"/>
                </a:lnTo>
                <a:lnTo>
                  <a:pt x="1719781" y="1661245"/>
                </a:lnTo>
                <a:lnTo>
                  <a:pt x="1672711" y="1664604"/>
                </a:lnTo>
                <a:lnTo>
                  <a:pt x="1630683" y="1666287"/>
                </a:lnTo>
                <a:lnTo>
                  <a:pt x="1588655" y="1664604"/>
                </a:lnTo>
                <a:lnTo>
                  <a:pt x="1544944" y="1661245"/>
                </a:lnTo>
                <a:lnTo>
                  <a:pt x="1442396" y="1649484"/>
                </a:lnTo>
                <a:lnTo>
                  <a:pt x="1326400" y="1634360"/>
                </a:lnTo>
                <a:lnTo>
                  <a:pt x="1200317" y="1612517"/>
                </a:lnTo>
                <a:lnTo>
                  <a:pt x="1067508" y="1587315"/>
                </a:lnTo>
                <a:lnTo>
                  <a:pt x="933020" y="1560430"/>
                </a:lnTo>
                <a:lnTo>
                  <a:pt x="795169" y="1530186"/>
                </a:lnTo>
                <a:lnTo>
                  <a:pt x="660681" y="1496582"/>
                </a:lnTo>
                <a:lnTo>
                  <a:pt x="406834" y="1436093"/>
                </a:lnTo>
                <a:lnTo>
                  <a:pt x="196695" y="1382323"/>
                </a:lnTo>
                <a:lnTo>
                  <a:pt x="3" y="1330236"/>
                </a:lnTo>
                <a:lnTo>
                  <a:pt x="3" y="1332325"/>
                </a:lnTo>
                <a:lnTo>
                  <a:pt x="0" y="1332322"/>
                </a:lnTo>
                <a:lnTo>
                  <a:pt x="0" y="971511"/>
                </a:lnTo>
                <a:lnTo>
                  <a:pt x="0" y="625372"/>
                </a:lnTo>
                <a:lnTo>
                  <a:pt x="1683" y="610251"/>
                </a:lnTo>
                <a:lnTo>
                  <a:pt x="5046" y="596807"/>
                </a:lnTo>
                <a:lnTo>
                  <a:pt x="8405" y="585046"/>
                </a:lnTo>
                <a:lnTo>
                  <a:pt x="16813" y="573285"/>
                </a:lnTo>
                <a:lnTo>
                  <a:pt x="25218" y="561524"/>
                </a:lnTo>
                <a:lnTo>
                  <a:pt x="35303" y="549763"/>
                </a:lnTo>
                <a:lnTo>
                  <a:pt x="47073" y="539681"/>
                </a:lnTo>
                <a:lnTo>
                  <a:pt x="57158" y="529599"/>
                </a:lnTo>
                <a:lnTo>
                  <a:pt x="87418" y="512796"/>
                </a:lnTo>
                <a:lnTo>
                  <a:pt x="121041" y="501035"/>
                </a:lnTo>
                <a:lnTo>
                  <a:pt x="158027" y="494313"/>
                </a:lnTo>
                <a:lnTo>
                  <a:pt x="196692" y="492633"/>
                </a:lnTo>
                <a:lnTo>
                  <a:pt x="991117" y="492633"/>
                </a:lnTo>
                <a:lnTo>
                  <a:pt x="991363" y="488510"/>
                </a:lnTo>
                <a:cubicBezTo>
                  <a:pt x="1024272" y="214121"/>
                  <a:pt x="1297944" y="0"/>
                  <a:pt x="1630678" y="0"/>
                </a:cubicBezTo>
                <a:close/>
              </a:path>
            </a:pathLst>
          </a:custGeom>
          <a:solidFill>
            <a:srgbClr val="B5A9D0"/>
          </a:solidFill>
          <a:ln>
            <a:noFill/>
          </a:ln>
        </p:spPr>
        <p:style>
          <a:lnRef idx="2">
            <a:srgbClr val="8FB8E3">
              <a:shade val="50000"/>
            </a:srgbClr>
          </a:lnRef>
          <a:fillRef idx="1">
            <a:srgbClr val="8FB8E3"/>
          </a:fillRef>
          <a:effectRef idx="0">
            <a:srgbClr val="8FB8E3"/>
          </a:effectRef>
          <a:fontRef idx="minor">
            <a:sysClr val="window" lastClr="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ysClr val="window" lastClr="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ysClr val="window" lastClr="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ysClr val="window" lastClr="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ysClr val="window" lastClr="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ysClr val="window" lastClr="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ysClr val="window" lastClr="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ysClr val="window" lastClr="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ysClr val="window" lastClr="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ysClr val="window" lastClr="FFFFFF"/>
                </a:solidFill>
                <a:latin typeface="Arial" panose="020B0604020202020204" pitchFamily="34" charset="0"/>
                <a:ea typeface="微软雅黑" panose="020B0503020204020204" pitchFamily="34" charset="-122"/>
                <a:cs typeface="+mn-ea"/>
              </a:defRPr>
            </a:lvl9pPr>
          </a:lstStyle>
          <a:p>
            <a:pPr algn="ctr" eaLnBrk="1" fontAlgn="auto" hangingPunct="1">
              <a:spcBef>
                <a:spcPts val="0"/>
              </a:spcBef>
              <a:spcAft>
                <a:spcPts val="0"/>
              </a:spcAft>
              <a:defRPr/>
            </a:pPr>
            <a:endParaRPr lang="zh-CN" altLang="en-US" sz="3200">
              <a:solidFill>
                <a:srgbClr val="FFFFFF"/>
              </a:solidFill>
            </a:endParaRPr>
          </a:p>
        </p:txBody>
      </p:sp>
      <p:sp>
        <p:nvSpPr>
          <p:cNvPr id="9" name="任意多边形 8"/>
          <p:cNvSpPr/>
          <p:nvPr>
            <p:custDataLst>
              <p:tags r:id="rId26"/>
            </p:custDataLst>
          </p:nvPr>
        </p:nvSpPr>
        <p:spPr bwMode="auto">
          <a:xfrm>
            <a:off x="6553019" y="3576483"/>
            <a:ext cx="1258906" cy="701031"/>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solidFill>
            <a:srgbClr val="A3B1DA">
              <a:alpha val="40000"/>
            </a:srgbClr>
          </a:solidFill>
          <a:ln w="19050">
            <a:gradFill flip="none" rotWithShape="1">
              <a:gsLst>
                <a:gs pos="0">
                  <a:sysClr val="window" lastClr="FFFFFF"/>
                </a:gs>
                <a:gs pos="100000">
                  <a:sysClr val="window" lastClr="FFFFFF">
                    <a:lumMod val="85000"/>
                  </a:sys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1" rIns="68580" bIns="34291" numCol="1" anchor="t" anchorCtr="0" compatLnSpc="1">
            <a:noAutofit/>
          </a:bodyPr>
          <a:lstStyle/>
          <a:p>
            <a:pPr defTabSz="457200">
              <a:defRPr/>
            </a:pPr>
            <a:endParaRPr lang="zh-CN" altLang="en-US" sz="1800" kern="0">
              <a:solidFill>
                <a:prstClr val="black"/>
              </a:solidFill>
            </a:endParaRPr>
          </a:p>
        </p:txBody>
      </p:sp>
      <p:pic>
        <p:nvPicPr>
          <p:cNvPr id="55" name="图形 54"/>
          <p:cNvPicPr>
            <a:picLocks noChangeAspect="1"/>
          </p:cNvPicPr>
          <p:nvPr>
            <p:custDataLst>
              <p:tags r:id="rId27"/>
            </p:custDataLst>
          </p:nvPr>
        </p:nvPicPr>
        <p:blipFill>
          <a:blip r:embed="rId28" cstate="print">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4734501" y="3396971"/>
            <a:ext cx="563432" cy="56343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683" name="koppt-矩形"/>
          <p:cNvSpPr/>
          <p:nvPr/>
        </p:nvSpPr>
        <p:spPr>
          <a:xfrm>
            <a:off x="846455" y="1125855"/>
            <a:ext cx="6015990" cy="44189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 name="文本框 2"/>
          <p:cNvSpPr txBox="1"/>
          <p:nvPr/>
        </p:nvSpPr>
        <p:spPr>
          <a:xfrm>
            <a:off x="709930" y="421640"/>
            <a:ext cx="7478395" cy="5077460"/>
          </a:xfrm>
          <a:prstGeom prst="rect">
            <a:avLst/>
          </a:prstGeom>
          <a:noFill/>
        </p:spPr>
        <p:txBody>
          <a:bodyPr wrap="square" rtlCol="0" anchor="t">
            <a:spAutoFit/>
          </a:bodyPr>
          <a:p>
            <a:pPr fontAlgn="auto">
              <a:lnSpc>
                <a:spcPct val="150000"/>
              </a:lnSpc>
            </a:pPr>
            <a:r>
              <a:rPr lang="zh-CN" altLang="en-US">
                <a:solidFill>
                  <a:schemeClr val="accent1"/>
                </a:solidFill>
              </a:rPr>
              <a:t>二、创业资源整合及其利用技巧</a:t>
            </a:r>
            <a:endParaRPr lang="zh-CN" altLang="en-US">
              <a:solidFill>
                <a:schemeClr val="accent1"/>
              </a:solidFill>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t>用有限的创业资源创造最大化的价值，关键在于创业者整合资源的能力。创业者能否成功地开发出机会，进而推动创业活动向前发展，通常取决于他们掌握和能整合到的资源，以及对资源的利用能力。许多创业者早期所能获取与利用的资源都相当匮乏，而优秀的创业者在创业过程中所体现出的卓越创业技能之一，就是创造性地整合和运用资源，尤其是那种能够创造竞争优势，并带来持续竞争优势的战略资源。</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尽管与已存在的进入成熟发展期的大公司相比，创业型企业资源比较匮乏，但实际上创业者所拥有的创业精神、独特创意以及社会关系等资源，却同样具有战略性。因此，对创业者而言，一方面要借助自身的创造性，用有限的资源创造尽可能大的价值，另一方面更要设法获取和整合各类战略资源。</a:t>
            </a:r>
            <a:endParaRPr lang="zh-CN" altLang="en-US"/>
          </a:p>
        </p:txBody>
      </p:sp>
      <p:pic>
        <p:nvPicPr>
          <p:cNvPr id="101" name="图片 100"/>
          <p:cNvPicPr/>
          <p:nvPr/>
        </p:nvPicPr>
        <p:blipFill>
          <a:blip r:embed="rId1"/>
          <a:stretch>
            <a:fillRect/>
          </a:stretch>
        </p:blipFill>
        <p:spPr>
          <a:xfrm>
            <a:off x="8188325" y="1125855"/>
            <a:ext cx="3637280" cy="489331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826000" y="208280"/>
            <a:ext cx="2540000" cy="398780"/>
          </a:xfrm>
          <a:prstGeom prst="rect">
            <a:avLst/>
          </a:prstGeom>
          <a:noFill/>
        </p:spPr>
        <p:txBody>
          <a:bodyPr wrap="square" rtlCol="0" anchor="t">
            <a:spAutoFit/>
          </a:bodyPr>
          <a:p>
            <a:pPr algn="ctr"/>
            <a:r>
              <a:rPr lang="zh-CN" altLang="en-US" sz="2000">
                <a:solidFill>
                  <a:schemeClr val="tx1"/>
                </a:solidFill>
              </a:rPr>
              <a:t>学会创业融资</a:t>
            </a:r>
            <a:endParaRPr lang="zh-CN" altLang="en-US" sz="2000">
              <a:solidFill>
                <a:schemeClr val="tx1"/>
              </a:solidFill>
            </a:endParaRPr>
          </a:p>
        </p:txBody>
      </p:sp>
      <p:sp>
        <p:nvSpPr>
          <p:cNvPr id="5" name="文本框 4"/>
          <p:cNvSpPr txBox="1"/>
          <p:nvPr/>
        </p:nvSpPr>
        <p:spPr>
          <a:xfrm>
            <a:off x="709295" y="607060"/>
            <a:ext cx="2540000" cy="368300"/>
          </a:xfrm>
          <a:prstGeom prst="rect">
            <a:avLst/>
          </a:prstGeom>
          <a:noFill/>
        </p:spPr>
        <p:txBody>
          <a:bodyPr wrap="square" rtlCol="0" anchor="t">
            <a:spAutoFit/>
          </a:bodyPr>
          <a:p>
            <a:r>
              <a:rPr lang="zh-CN" altLang="en-US">
                <a:solidFill>
                  <a:schemeClr val="accent1"/>
                </a:solidFill>
              </a:rPr>
              <a:t>一、创业融资准备</a:t>
            </a:r>
            <a:endParaRPr lang="zh-CN" altLang="en-US">
              <a:solidFill>
                <a:schemeClr val="accent1"/>
              </a:solidFill>
            </a:endParaRPr>
          </a:p>
        </p:txBody>
      </p:sp>
      <p:sp>
        <p:nvSpPr>
          <p:cNvPr id="24" name="椭圆 23"/>
          <p:cNvSpPr/>
          <p:nvPr>
            <p:custDataLst>
              <p:tags r:id="rId1"/>
            </p:custDataLst>
          </p:nvPr>
        </p:nvSpPr>
        <p:spPr>
          <a:xfrm>
            <a:off x="6334208" y="2739390"/>
            <a:ext cx="914400" cy="914400"/>
          </a:xfrm>
          <a:prstGeom prst="ellips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r>
              <a:rPr lang="en-US" altLang="zh-CN" sz="2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03</a:t>
            </a:r>
            <a:endParaRPr lang="zh-CN" altLang="en-US" sz="2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椭圆 16"/>
          <p:cNvSpPr/>
          <p:nvPr>
            <p:custDataLst>
              <p:tags r:id="rId2"/>
            </p:custDataLst>
          </p:nvPr>
        </p:nvSpPr>
        <p:spPr>
          <a:xfrm flipH="1">
            <a:off x="5215950" y="1697727"/>
            <a:ext cx="914400" cy="914400"/>
          </a:xfrm>
          <a:prstGeom prst="ellipse">
            <a:avLst/>
          </a:prstGeom>
          <a:solidFill>
            <a:srgbClr val="3498DB"/>
          </a:solidFill>
          <a:ln w="5715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r>
              <a:rPr lang="en-US" altLang="zh-CN" sz="2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02</a:t>
            </a:r>
            <a:endParaRPr lang="zh-CN" altLang="en-US" sz="2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矩形 17"/>
          <p:cNvSpPr/>
          <p:nvPr>
            <p:custDataLst>
              <p:tags r:id="rId3"/>
            </p:custDataLst>
          </p:nvPr>
        </p:nvSpPr>
        <p:spPr>
          <a:xfrm flipH="1">
            <a:off x="6075106" y="2153190"/>
            <a:ext cx="45719" cy="4320000"/>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sz="36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3"/>
          <p:cNvSpPr/>
          <p:nvPr>
            <p:custDataLst>
              <p:tags r:id="rId4"/>
            </p:custDataLst>
          </p:nvPr>
        </p:nvSpPr>
        <p:spPr>
          <a:xfrm>
            <a:off x="5845094" y="3974719"/>
            <a:ext cx="45719" cy="2498471"/>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sz="36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文本框 21"/>
          <p:cNvSpPr txBox="1"/>
          <p:nvPr>
            <p:custDataLst>
              <p:tags r:id="rId5"/>
            </p:custDataLst>
          </p:nvPr>
        </p:nvSpPr>
        <p:spPr>
          <a:xfrm>
            <a:off x="7423891" y="2907829"/>
            <a:ext cx="3116389" cy="490933"/>
          </a:xfrm>
          <a:prstGeom prst="rect">
            <a:avLst/>
          </a:prstGeom>
        </p:spPr>
        <p:txBody>
          <a:bodyPr wrap="square" lIns="90000" tIns="46800" rIns="90000" bIns="46800" anchor="b" anchorCtr="0">
            <a:normAutofit/>
          </a:bodyPr>
          <a:lstStyle>
            <a:defPPr>
              <a:defRPr lang="zh-CN"/>
            </a:defPPr>
            <a:lvl1pPr>
              <a:defRPr>
                <a:solidFill>
                  <a:srgbClr val="000000">
                    <a:lumMod val="75000"/>
                  </a:srgbClr>
                </a:solidFill>
                <a:latin typeface="Calibri Light" panose="020F0302020204030204"/>
              </a:defRPr>
            </a:lvl1pPr>
          </a:lstStyle>
          <a:p>
            <a:pPr>
              <a:lnSpc>
                <a:spcPct val="120000"/>
              </a:lnSpc>
            </a:pPr>
            <a:r>
              <a:rPr lang="zh-CN" altLang="en-US" sz="2000" b="1" spc="300">
                <a:solidFill>
                  <a:srgbClr val="000000"/>
                </a:solidFill>
                <a:latin typeface="Arial" panose="020B0604020202020204" pitchFamily="34" charset="0"/>
                <a:ea typeface="微软雅黑" panose="020B0503020204020204" pitchFamily="34" charset="-122"/>
                <a:cs typeface="+mn-ea"/>
                <a:sym typeface="Arial" panose="020B0604020202020204" pitchFamily="34" charset="0"/>
              </a:rPr>
              <a:t>（三）合理的曝光</a:t>
            </a:r>
            <a:endParaRPr lang="zh-CN" altLang="en-US" sz="2000" b="1" spc="30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文本框 22"/>
          <p:cNvSpPr txBox="1"/>
          <p:nvPr>
            <p:custDataLst>
              <p:tags r:id="rId6"/>
            </p:custDataLst>
          </p:nvPr>
        </p:nvSpPr>
        <p:spPr>
          <a:xfrm>
            <a:off x="6935470" y="3411220"/>
            <a:ext cx="4472305" cy="2646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lnSpcReduction="10000"/>
          </a:bodyPr>
          <a:lstStyle>
            <a:defPPr>
              <a:defRPr lang="zh-CN"/>
            </a:defPPr>
            <a:lvl1pPr fontAlgn="base">
              <a:spcBef>
                <a:spcPct val="0"/>
              </a:spcBef>
              <a:spcAft>
                <a:spcPct val="0"/>
              </a:spcAft>
              <a:buFont typeface="Arial" panose="020B0604020202020204" pitchFamily="34" charset="0"/>
              <a:buNone/>
              <a:defRPr>
                <a:solidFill>
                  <a:srgbClr val="000000">
                    <a:lumMod val="75000"/>
                  </a:srgbClr>
                </a:solidFill>
                <a:latin typeface="Calibri Light" panose="020F0302020204030204"/>
                <a:ea typeface="微软雅黑" panose="020B0503020204020204" pitchFamily="34" charset="-122"/>
              </a:defRPr>
            </a:lvl1pPr>
            <a:lvl2pPr marL="742950" indent="-285750">
              <a:defRPr>
                <a:latin typeface="Calibri" panose="020F0502020204030204" charset="0"/>
                <a:ea typeface="微软雅黑" panose="020B0503020204020204" pitchFamily="34" charset="-122"/>
              </a:defRPr>
            </a:lvl2pPr>
            <a:lvl3pPr marL="1143000" indent="-228600">
              <a:defRPr>
                <a:latin typeface="Calibri" panose="020F0502020204030204" charset="0"/>
                <a:ea typeface="微软雅黑" panose="020B0503020204020204" pitchFamily="34" charset="-122"/>
              </a:defRPr>
            </a:lvl3pPr>
            <a:lvl4pPr marL="1600200" indent="-228600">
              <a:defRPr>
                <a:latin typeface="Calibri" panose="020F0502020204030204" charset="0"/>
                <a:ea typeface="微软雅黑" panose="020B0503020204020204" pitchFamily="34" charset="-122"/>
              </a:defRPr>
            </a:lvl4pPr>
            <a:lvl5pPr marL="2057400" indent="-228600">
              <a:defRPr>
                <a:latin typeface="Calibri" panose="020F050202020403020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latin typeface="Calibri" panose="020F050202020403020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latin typeface="Calibri" panose="020F050202020403020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latin typeface="Calibri" panose="020F050202020403020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latin typeface="Calibri" panose="020F0502020204030204" charset="0"/>
                <a:ea typeface="微软雅黑" panose="020B0503020204020204" pitchFamily="34" charset="-122"/>
              </a:defRPr>
            </a:lvl9pPr>
          </a:lstStyle>
          <a:p>
            <a:pPr>
              <a:lnSpc>
                <a:spcPct val="150000"/>
              </a:lnSpc>
            </a:pPr>
            <a:r>
              <a:rPr lang="zh-CN" altLang="en-US" sz="1600" spc="150">
                <a:solidFill>
                  <a:srgbClr val="000000"/>
                </a:solidFill>
                <a:latin typeface="Arial" panose="020B0604020202020204" pitchFamily="34" charset="0"/>
                <a:sym typeface="Arial" panose="020B0604020202020204" pitchFamily="34" charset="0"/>
              </a:rPr>
              <a:t>创业者在找投资人的同时，如何让投资人也找你，轻松获取到你的项目信息，这离不开曝光营销。大多数种子期、初创期项目的创业者由于缺乏人脉资源，没有过多的融资渠道，更没有媒体渠道，想要曝光项目有一定的难度。</a:t>
            </a:r>
            <a:endParaRPr lang="zh-CN" altLang="en-US" sz="1600" spc="150">
              <a:solidFill>
                <a:srgbClr val="000000"/>
              </a:solidFill>
              <a:latin typeface="Arial" panose="020B0604020202020204" pitchFamily="34" charset="0"/>
              <a:sym typeface="Arial" panose="020B0604020202020204" pitchFamily="34" charset="0"/>
            </a:endParaRPr>
          </a:p>
        </p:txBody>
      </p:sp>
      <p:sp>
        <p:nvSpPr>
          <p:cNvPr id="25" name="文本框 24"/>
          <p:cNvSpPr txBox="1"/>
          <p:nvPr>
            <p:custDataLst>
              <p:tags r:id="rId7"/>
            </p:custDataLst>
          </p:nvPr>
        </p:nvSpPr>
        <p:spPr>
          <a:xfrm>
            <a:off x="1116948" y="1420168"/>
            <a:ext cx="3116389" cy="490933"/>
          </a:xfrm>
          <a:prstGeom prst="rect">
            <a:avLst/>
          </a:prstGeom>
        </p:spPr>
        <p:txBody>
          <a:bodyPr wrap="square" lIns="90000" tIns="46800" rIns="90000" bIns="46800" anchor="b" anchorCtr="0">
            <a:normAutofit/>
          </a:bodyPr>
          <a:lstStyle>
            <a:defPPr>
              <a:defRPr lang="zh-CN"/>
            </a:defPPr>
            <a:lvl1pPr>
              <a:defRPr>
                <a:solidFill>
                  <a:srgbClr val="000000">
                    <a:lumMod val="75000"/>
                  </a:srgbClr>
                </a:solidFill>
                <a:latin typeface="Calibri Light" panose="020F0302020204030204"/>
              </a:defRPr>
            </a:lvl1pPr>
          </a:lstStyle>
          <a:p>
            <a:pPr algn="l">
              <a:lnSpc>
                <a:spcPct val="120000"/>
              </a:lnSpc>
            </a:pPr>
            <a:r>
              <a:rPr lang="zh-CN" altLang="en-US" sz="2000" b="1" spc="300">
                <a:solidFill>
                  <a:srgbClr val="000000"/>
                </a:solidFill>
                <a:latin typeface="Arial" panose="020B0604020202020204" pitchFamily="34" charset="0"/>
                <a:ea typeface="微软雅黑" panose="020B0503020204020204" pitchFamily="34" charset="-122"/>
                <a:cs typeface="+mn-ea"/>
                <a:sym typeface="Arial" panose="020B0604020202020204" pitchFamily="34" charset="0"/>
              </a:rPr>
              <a:t>（二）融资材料</a:t>
            </a:r>
            <a:endParaRPr lang="zh-CN" altLang="en-US" sz="2000" b="1" spc="30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文本框 25"/>
          <p:cNvSpPr txBox="1"/>
          <p:nvPr>
            <p:custDataLst>
              <p:tags r:id="rId8"/>
            </p:custDataLst>
          </p:nvPr>
        </p:nvSpPr>
        <p:spPr>
          <a:xfrm>
            <a:off x="709295" y="1910715"/>
            <a:ext cx="4276090" cy="174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lnSpcReduction="20000"/>
          </a:bodyPr>
          <a:lstStyle>
            <a:defPPr>
              <a:defRPr lang="zh-CN"/>
            </a:defPPr>
            <a:lvl1pPr fontAlgn="base">
              <a:spcBef>
                <a:spcPct val="0"/>
              </a:spcBef>
              <a:spcAft>
                <a:spcPct val="0"/>
              </a:spcAft>
              <a:buFont typeface="Arial" panose="020B0604020202020204" pitchFamily="34" charset="0"/>
              <a:buNone/>
              <a:defRPr>
                <a:solidFill>
                  <a:srgbClr val="000000">
                    <a:lumMod val="75000"/>
                  </a:srgbClr>
                </a:solidFill>
                <a:latin typeface="Calibri Light" panose="020F0302020204030204"/>
                <a:ea typeface="微软雅黑" panose="020B0503020204020204" pitchFamily="34" charset="-122"/>
              </a:defRPr>
            </a:lvl1pPr>
            <a:lvl2pPr marL="742950" indent="-285750">
              <a:defRPr>
                <a:latin typeface="Calibri" panose="020F0502020204030204" charset="0"/>
                <a:ea typeface="微软雅黑" panose="020B0503020204020204" pitchFamily="34" charset="-122"/>
              </a:defRPr>
            </a:lvl2pPr>
            <a:lvl3pPr marL="1143000" indent="-228600">
              <a:defRPr>
                <a:latin typeface="Calibri" panose="020F0502020204030204" charset="0"/>
                <a:ea typeface="微软雅黑" panose="020B0503020204020204" pitchFamily="34" charset="-122"/>
              </a:defRPr>
            </a:lvl3pPr>
            <a:lvl4pPr marL="1600200" indent="-228600">
              <a:defRPr>
                <a:latin typeface="Calibri" panose="020F0502020204030204" charset="0"/>
                <a:ea typeface="微软雅黑" panose="020B0503020204020204" pitchFamily="34" charset="-122"/>
              </a:defRPr>
            </a:lvl4pPr>
            <a:lvl5pPr marL="2057400" indent="-228600">
              <a:defRPr>
                <a:latin typeface="Calibri" panose="020F050202020403020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latin typeface="Calibri" panose="020F050202020403020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latin typeface="Calibri" panose="020F050202020403020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latin typeface="Calibri" panose="020F050202020403020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latin typeface="Calibri" panose="020F0502020204030204" charset="0"/>
                <a:ea typeface="微软雅黑" panose="020B0503020204020204" pitchFamily="34" charset="-122"/>
              </a:defRPr>
            </a:lvl9pPr>
          </a:lstStyle>
          <a:p>
            <a:pPr algn="l">
              <a:lnSpc>
                <a:spcPct val="150000"/>
              </a:lnSpc>
            </a:pPr>
            <a:r>
              <a:rPr lang="zh-CN" altLang="en-US" sz="1600" spc="150">
                <a:solidFill>
                  <a:srgbClr val="000000"/>
                </a:solidFill>
                <a:latin typeface="Arial" panose="020B0604020202020204" pitchFamily="34" charset="0"/>
                <a:sym typeface="Arial" panose="020B0604020202020204" pitchFamily="34" charset="0"/>
              </a:rPr>
              <a:t>1. 简短的项目简介</a:t>
            </a:r>
            <a:endParaRPr lang="zh-CN" altLang="en-US" sz="1600" spc="150">
              <a:solidFill>
                <a:srgbClr val="000000"/>
              </a:solidFill>
              <a:latin typeface="Arial" panose="020B0604020202020204" pitchFamily="34" charset="0"/>
              <a:sym typeface="Arial" panose="020B0604020202020204" pitchFamily="34" charset="0"/>
            </a:endParaRPr>
          </a:p>
          <a:p>
            <a:pPr algn="l">
              <a:lnSpc>
                <a:spcPct val="150000"/>
              </a:lnSpc>
            </a:pPr>
            <a:r>
              <a:rPr lang="zh-CN" altLang="en-US" sz="1600" spc="150">
                <a:solidFill>
                  <a:srgbClr val="000000"/>
                </a:solidFill>
                <a:latin typeface="Arial" panose="020B0604020202020204" pitchFamily="34" charset="0"/>
                <a:sym typeface="Arial" panose="020B0604020202020204" pitchFamily="34" charset="0"/>
              </a:rPr>
              <a:t>在项目梳理之后，我们需要一个包含项目名称、项目简介、项目融资轮次、投资亮点等内容的项目简介。</a:t>
            </a:r>
            <a:endParaRPr lang="zh-CN" altLang="en-US" sz="1600" spc="150">
              <a:solidFill>
                <a:srgbClr val="000000"/>
              </a:solidFill>
              <a:latin typeface="Arial" panose="020B0604020202020204" pitchFamily="34" charset="0"/>
              <a:sym typeface="Arial" panose="020B0604020202020204" pitchFamily="34" charset="0"/>
            </a:endParaRPr>
          </a:p>
        </p:txBody>
      </p:sp>
      <p:sp>
        <p:nvSpPr>
          <p:cNvPr id="28" name="文本框 27"/>
          <p:cNvSpPr txBox="1"/>
          <p:nvPr>
            <p:custDataLst>
              <p:tags r:id="rId9"/>
            </p:custDataLst>
          </p:nvPr>
        </p:nvSpPr>
        <p:spPr>
          <a:xfrm>
            <a:off x="529676" y="3878328"/>
            <a:ext cx="3116389" cy="490933"/>
          </a:xfrm>
          <a:prstGeom prst="rect">
            <a:avLst/>
          </a:prstGeom>
        </p:spPr>
        <p:txBody>
          <a:bodyPr wrap="square" lIns="90000" tIns="46800" rIns="90000" bIns="46800" anchor="b" anchorCtr="0">
            <a:normAutofit/>
          </a:bodyPr>
          <a:lstStyle>
            <a:defPPr>
              <a:defRPr lang="zh-CN"/>
            </a:defPPr>
            <a:lvl1pPr>
              <a:defRPr>
                <a:solidFill>
                  <a:srgbClr val="000000">
                    <a:lumMod val="75000"/>
                  </a:srgbClr>
                </a:solidFill>
                <a:latin typeface="Calibri Light" panose="020F0302020204030204"/>
              </a:defRPr>
            </a:lvl1pPr>
          </a:lstStyle>
          <a:p>
            <a:pPr algn="l">
              <a:lnSpc>
                <a:spcPct val="120000"/>
              </a:lnSpc>
            </a:pPr>
            <a:r>
              <a:rPr lang="zh-CN" altLang="en-US" sz="2000" b="1" spc="300">
                <a:solidFill>
                  <a:srgbClr val="000000"/>
                </a:solidFill>
                <a:latin typeface="Arial" panose="020B0604020202020204" pitchFamily="34" charset="0"/>
                <a:ea typeface="微软雅黑" panose="020B0503020204020204" pitchFamily="34" charset="-122"/>
                <a:cs typeface="+mn-ea"/>
                <a:sym typeface="Arial" panose="020B0604020202020204" pitchFamily="34" charset="0"/>
              </a:rPr>
              <a:t>（一）项目梳理</a:t>
            </a:r>
            <a:endParaRPr lang="zh-CN" altLang="en-US" sz="2000" b="1" spc="30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文本框 28"/>
          <p:cNvSpPr txBox="1"/>
          <p:nvPr>
            <p:custDataLst>
              <p:tags r:id="rId10"/>
            </p:custDataLst>
          </p:nvPr>
        </p:nvSpPr>
        <p:spPr>
          <a:xfrm>
            <a:off x="586740" y="4369435"/>
            <a:ext cx="5147310" cy="2245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defPPr>
              <a:defRPr lang="zh-CN"/>
            </a:defPPr>
            <a:lvl1pPr fontAlgn="base">
              <a:spcBef>
                <a:spcPct val="0"/>
              </a:spcBef>
              <a:spcAft>
                <a:spcPct val="0"/>
              </a:spcAft>
              <a:buFont typeface="Arial" panose="020B0604020202020204" pitchFamily="34" charset="0"/>
              <a:buNone/>
              <a:defRPr>
                <a:solidFill>
                  <a:srgbClr val="000000">
                    <a:lumMod val="75000"/>
                  </a:srgbClr>
                </a:solidFill>
                <a:latin typeface="Calibri Light" panose="020F0302020204030204"/>
                <a:ea typeface="微软雅黑" panose="020B0503020204020204" pitchFamily="34" charset="-122"/>
              </a:defRPr>
            </a:lvl1pPr>
            <a:lvl2pPr marL="742950" indent="-285750">
              <a:defRPr>
                <a:latin typeface="Calibri" panose="020F0502020204030204" charset="0"/>
                <a:ea typeface="微软雅黑" panose="020B0503020204020204" pitchFamily="34" charset="-122"/>
              </a:defRPr>
            </a:lvl2pPr>
            <a:lvl3pPr marL="1143000" indent="-228600">
              <a:defRPr>
                <a:latin typeface="Calibri" panose="020F0502020204030204" charset="0"/>
                <a:ea typeface="微软雅黑" panose="020B0503020204020204" pitchFamily="34" charset="-122"/>
              </a:defRPr>
            </a:lvl3pPr>
            <a:lvl4pPr marL="1600200" indent="-228600">
              <a:defRPr>
                <a:latin typeface="Calibri" panose="020F0502020204030204" charset="0"/>
                <a:ea typeface="微软雅黑" panose="020B0503020204020204" pitchFamily="34" charset="-122"/>
              </a:defRPr>
            </a:lvl4pPr>
            <a:lvl5pPr marL="2057400" indent="-228600">
              <a:defRPr>
                <a:latin typeface="Calibri" panose="020F050202020403020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latin typeface="Calibri" panose="020F050202020403020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latin typeface="Calibri" panose="020F050202020403020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latin typeface="Calibri" panose="020F050202020403020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latin typeface="Calibri" panose="020F0502020204030204" charset="0"/>
                <a:ea typeface="微软雅黑" panose="020B0503020204020204" pitchFamily="34" charset="-122"/>
              </a:defRPr>
            </a:lvl9pPr>
          </a:lstStyle>
          <a:p>
            <a:pPr algn="l">
              <a:lnSpc>
                <a:spcPct val="150000"/>
              </a:lnSpc>
            </a:pPr>
            <a:r>
              <a:rPr lang="zh-CN" altLang="en-US" sz="1600" spc="150">
                <a:solidFill>
                  <a:srgbClr val="000000"/>
                </a:solidFill>
                <a:latin typeface="Arial" panose="020B0604020202020204" pitchFamily="34" charset="0"/>
                <a:sym typeface="Arial" panose="020B0604020202020204" pitchFamily="34" charset="0"/>
              </a:rPr>
              <a:t>融资是一个系统性的工作，在融资前，创业者有必要对企业或者项目进行规划和整理，就具体项目来分析融资方式流程、优缺点、成本、债权/ 股权分配、融资用途等，帮助创业者自身更加了解市场，有针对性地进行项目市场调研、前景优势分析、规划，理清创业思路。</a:t>
            </a:r>
            <a:endParaRPr lang="zh-CN" altLang="en-US" sz="1600" spc="150">
              <a:solidFill>
                <a:srgbClr val="000000"/>
              </a:solidFill>
              <a:latin typeface="Arial" panose="020B0604020202020204" pitchFamily="34" charset="0"/>
              <a:sym typeface="Arial" panose="020B0604020202020204" pitchFamily="34" charset="0"/>
            </a:endParaRPr>
          </a:p>
        </p:txBody>
      </p:sp>
      <p:sp>
        <p:nvSpPr>
          <p:cNvPr id="20" name="椭圆 19"/>
          <p:cNvSpPr/>
          <p:nvPr>
            <p:custDataLst>
              <p:tags r:id="rId11"/>
            </p:custDataLst>
          </p:nvPr>
        </p:nvSpPr>
        <p:spPr>
          <a:xfrm flipH="1">
            <a:off x="4985378" y="3525828"/>
            <a:ext cx="914400" cy="914400"/>
          </a:xfrm>
          <a:prstGeom prst="ellipse">
            <a:avLst/>
          </a:prstGeom>
          <a:solidFill>
            <a:srgbClr val="1F74AD"/>
          </a:solidFill>
          <a:ln w="5715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r>
              <a:rPr lang="en-US" altLang="zh-CN" sz="2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01</a:t>
            </a:r>
            <a:endParaRPr lang="zh-CN" altLang="en-US" sz="2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2"/>
          <p:cNvSpPr/>
          <p:nvPr>
            <p:custDataLst>
              <p:tags r:id="rId12"/>
            </p:custDataLst>
          </p:nvPr>
        </p:nvSpPr>
        <p:spPr>
          <a:xfrm>
            <a:off x="6334208" y="3196590"/>
            <a:ext cx="64254" cy="3276600"/>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sz="36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74065" y="401955"/>
            <a:ext cx="3333750" cy="368300"/>
          </a:xfrm>
          <a:prstGeom prst="rect">
            <a:avLst/>
          </a:prstGeom>
          <a:noFill/>
        </p:spPr>
        <p:txBody>
          <a:bodyPr wrap="square" rtlCol="0" anchor="t">
            <a:spAutoFit/>
          </a:bodyPr>
          <a:p>
            <a:r>
              <a:rPr lang="zh-CN" altLang="en-US">
                <a:solidFill>
                  <a:schemeClr val="accent1"/>
                </a:solidFill>
              </a:rPr>
              <a:t>二、创业融资渠道与方法</a:t>
            </a:r>
            <a:endParaRPr lang="zh-CN" altLang="en-US">
              <a:solidFill>
                <a:schemeClr val="accent1"/>
              </a:solidFill>
            </a:endParaRPr>
          </a:p>
        </p:txBody>
      </p:sp>
      <p:sp>
        <p:nvSpPr>
          <p:cNvPr id="19465" name="Freeform 9"/>
          <p:cNvSpPr/>
          <p:nvPr>
            <p:custDataLst>
              <p:tags r:id="rId1"/>
            </p:custDataLst>
          </p:nvPr>
        </p:nvSpPr>
        <p:spPr bwMode="auto">
          <a:xfrm rot="21252758">
            <a:off x="4566438" y="1777229"/>
            <a:ext cx="1350296" cy="1554114"/>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solidFill>
            <a:srgbClr val="1D6DC2"/>
          </a:solidFill>
          <a:ln w="6350">
            <a:noFill/>
          </a:ln>
        </p:spPr>
        <p:txBody>
          <a:bodyPr lIns="121912" tIns="60956" rIns="121912" bIns="60956"/>
          <a:lstStyle/>
          <a:p>
            <a:pPr>
              <a:lnSpc>
                <a:spcPct val="120000"/>
              </a:lnSpc>
            </a:pPr>
            <a:endParaRPr lang="zh-CN" altLang="en-US" sz="1690">
              <a:latin typeface="Arial" panose="020B0604020202020204" pitchFamily="34" charset="0"/>
              <a:ea typeface="微软雅黑" panose="020B0503020204020204" pitchFamily="34" charset="-122"/>
              <a:sym typeface="Arial" panose="020B0604020202020204" pitchFamily="34" charset="0"/>
            </a:endParaRPr>
          </a:p>
        </p:txBody>
      </p:sp>
      <p:sp>
        <p:nvSpPr>
          <p:cNvPr id="19482" name="Freeform 26"/>
          <p:cNvSpPr>
            <a:spLocks noEditPoints="1"/>
          </p:cNvSpPr>
          <p:nvPr>
            <p:custDataLst>
              <p:tags r:id="rId2"/>
            </p:custDataLst>
          </p:nvPr>
        </p:nvSpPr>
        <p:spPr bwMode="auto">
          <a:xfrm>
            <a:off x="5010879" y="2319051"/>
            <a:ext cx="465619" cy="470045"/>
          </a:xfrm>
          <a:custGeom>
            <a:avLst/>
            <a:gdLst>
              <a:gd name="T0" fmla="*/ 52 w 105"/>
              <a:gd name="T1" fmla="*/ 0 h 106"/>
              <a:gd name="T2" fmla="*/ 89 w 105"/>
              <a:gd name="T3" fmla="*/ 16 h 106"/>
              <a:gd name="T4" fmla="*/ 90 w 105"/>
              <a:gd name="T5" fmla="*/ 16 h 106"/>
              <a:gd name="T6" fmla="*/ 105 w 105"/>
              <a:gd name="T7" fmla="*/ 53 h 106"/>
              <a:gd name="T8" fmla="*/ 89 w 105"/>
              <a:gd name="T9" fmla="*/ 90 h 106"/>
              <a:gd name="T10" fmla="*/ 89 w 105"/>
              <a:gd name="T11" fmla="*/ 90 h 106"/>
              <a:gd name="T12" fmla="*/ 52 w 105"/>
              <a:gd name="T13" fmla="*/ 106 h 106"/>
              <a:gd name="T14" fmla="*/ 15 w 105"/>
              <a:gd name="T15" fmla="*/ 90 h 106"/>
              <a:gd name="T16" fmla="*/ 0 w 105"/>
              <a:gd name="T17" fmla="*/ 53 h 106"/>
              <a:gd name="T18" fmla="*/ 15 w 105"/>
              <a:gd name="T19" fmla="*/ 16 h 106"/>
              <a:gd name="T20" fmla="*/ 15 w 105"/>
              <a:gd name="T21" fmla="*/ 16 h 106"/>
              <a:gd name="T22" fmla="*/ 15 w 105"/>
              <a:gd name="T23" fmla="*/ 16 h 106"/>
              <a:gd name="T24" fmla="*/ 52 w 105"/>
              <a:gd name="T25" fmla="*/ 0 h 106"/>
              <a:gd name="T26" fmla="*/ 75 w 105"/>
              <a:gd name="T27" fmla="*/ 49 h 106"/>
              <a:gd name="T28" fmla="*/ 75 w 105"/>
              <a:gd name="T29" fmla="*/ 49 h 106"/>
              <a:gd name="T30" fmla="*/ 56 w 105"/>
              <a:gd name="T31" fmla="*/ 49 h 106"/>
              <a:gd name="T32" fmla="*/ 56 w 105"/>
              <a:gd name="T33" fmla="*/ 17 h 106"/>
              <a:gd name="T34" fmla="*/ 52 w 105"/>
              <a:gd name="T35" fmla="*/ 13 h 106"/>
              <a:gd name="T36" fmla="*/ 48 w 105"/>
              <a:gd name="T37" fmla="*/ 17 h 106"/>
              <a:gd name="T38" fmla="*/ 48 w 105"/>
              <a:gd name="T39" fmla="*/ 53 h 106"/>
              <a:gd name="T40" fmla="*/ 48 w 105"/>
              <a:gd name="T41" fmla="*/ 53 h 106"/>
              <a:gd name="T42" fmla="*/ 52 w 105"/>
              <a:gd name="T43" fmla="*/ 57 h 106"/>
              <a:gd name="T44" fmla="*/ 75 w 105"/>
              <a:gd name="T45" fmla="*/ 57 h 106"/>
              <a:gd name="T46" fmla="*/ 79 w 105"/>
              <a:gd name="T47" fmla="*/ 53 h 106"/>
              <a:gd name="T48" fmla="*/ 75 w 105"/>
              <a:gd name="T49" fmla="*/ 49 h 106"/>
              <a:gd name="T50" fmla="*/ 84 w 105"/>
              <a:gd name="T51" fmla="*/ 22 h 106"/>
              <a:gd name="T52" fmla="*/ 84 w 105"/>
              <a:gd name="T53" fmla="*/ 22 h 106"/>
              <a:gd name="T54" fmla="*/ 52 w 105"/>
              <a:gd name="T55" fmla="*/ 8 h 106"/>
              <a:gd name="T56" fmla="*/ 21 w 105"/>
              <a:gd name="T57" fmla="*/ 21 h 106"/>
              <a:gd name="T58" fmla="*/ 21 w 105"/>
              <a:gd name="T59" fmla="*/ 22 h 106"/>
              <a:gd name="T60" fmla="*/ 8 w 105"/>
              <a:gd name="T61" fmla="*/ 53 h 106"/>
              <a:gd name="T62" fmla="*/ 21 w 105"/>
              <a:gd name="T63" fmla="*/ 84 h 106"/>
              <a:gd name="T64" fmla="*/ 52 w 105"/>
              <a:gd name="T65" fmla="*/ 98 h 106"/>
              <a:gd name="T66" fmla="*/ 83 w 105"/>
              <a:gd name="T67" fmla="*/ 85 h 106"/>
              <a:gd name="T68" fmla="*/ 84 w 105"/>
              <a:gd name="T69" fmla="*/ 84 h 106"/>
              <a:gd name="T70" fmla="*/ 97 w 105"/>
              <a:gd name="T71" fmla="*/ 53 h 106"/>
              <a:gd name="T72" fmla="*/ 84 w 105"/>
              <a:gd name="T73" fmla="*/ 22 h 106"/>
              <a:gd name="T74" fmla="*/ 84 w 105"/>
              <a:gd name="T75" fmla="*/ 2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6">
                <a:moveTo>
                  <a:pt x="52" y="0"/>
                </a:moveTo>
                <a:cubicBezTo>
                  <a:pt x="67" y="0"/>
                  <a:pt x="80" y="6"/>
                  <a:pt x="89" y="16"/>
                </a:cubicBezTo>
                <a:cubicBezTo>
                  <a:pt x="90" y="16"/>
                  <a:pt x="90" y="16"/>
                  <a:pt x="90" y="16"/>
                </a:cubicBezTo>
                <a:cubicBezTo>
                  <a:pt x="99" y="26"/>
                  <a:pt x="105" y="39"/>
                  <a:pt x="105" y="53"/>
                </a:cubicBezTo>
                <a:cubicBezTo>
                  <a:pt x="105" y="68"/>
                  <a:pt x="99" y="81"/>
                  <a:pt x="89" y="90"/>
                </a:cubicBezTo>
                <a:cubicBezTo>
                  <a:pt x="89" y="90"/>
                  <a:pt x="89" y="90"/>
                  <a:pt x="89" y="90"/>
                </a:cubicBezTo>
                <a:cubicBezTo>
                  <a:pt x="80" y="100"/>
                  <a:pt x="67" y="106"/>
                  <a:pt x="52" y="106"/>
                </a:cubicBezTo>
                <a:cubicBezTo>
                  <a:pt x="38" y="106"/>
                  <a:pt x="24" y="100"/>
                  <a:pt x="15" y="90"/>
                </a:cubicBezTo>
                <a:cubicBezTo>
                  <a:pt x="5" y="81"/>
                  <a:pt x="0" y="68"/>
                  <a:pt x="0" y="53"/>
                </a:cubicBezTo>
                <a:cubicBezTo>
                  <a:pt x="0" y="39"/>
                  <a:pt x="5" y="25"/>
                  <a:pt x="15" y="16"/>
                </a:cubicBezTo>
                <a:cubicBezTo>
                  <a:pt x="15" y="16"/>
                  <a:pt x="15" y="16"/>
                  <a:pt x="15" y="16"/>
                </a:cubicBezTo>
                <a:cubicBezTo>
                  <a:pt x="15" y="16"/>
                  <a:pt x="15" y="16"/>
                  <a:pt x="15" y="16"/>
                </a:cubicBezTo>
                <a:cubicBezTo>
                  <a:pt x="24" y="6"/>
                  <a:pt x="38" y="0"/>
                  <a:pt x="52" y="0"/>
                </a:cubicBezTo>
                <a:close/>
                <a:moveTo>
                  <a:pt x="75" y="49"/>
                </a:moveTo>
                <a:cubicBezTo>
                  <a:pt x="75" y="49"/>
                  <a:pt x="75" y="49"/>
                  <a:pt x="75" y="49"/>
                </a:cubicBezTo>
                <a:cubicBezTo>
                  <a:pt x="56" y="49"/>
                  <a:pt x="56" y="49"/>
                  <a:pt x="56" y="49"/>
                </a:cubicBezTo>
                <a:cubicBezTo>
                  <a:pt x="56" y="17"/>
                  <a:pt x="56" y="17"/>
                  <a:pt x="56" y="17"/>
                </a:cubicBezTo>
                <a:cubicBezTo>
                  <a:pt x="56" y="15"/>
                  <a:pt x="54" y="13"/>
                  <a:pt x="52" y="13"/>
                </a:cubicBezTo>
                <a:cubicBezTo>
                  <a:pt x="50" y="13"/>
                  <a:pt x="48" y="15"/>
                  <a:pt x="48" y="17"/>
                </a:cubicBezTo>
                <a:cubicBezTo>
                  <a:pt x="48" y="53"/>
                  <a:pt x="48" y="53"/>
                  <a:pt x="48" y="53"/>
                </a:cubicBezTo>
                <a:cubicBezTo>
                  <a:pt x="48" y="53"/>
                  <a:pt x="48" y="53"/>
                  <a:pt x="48" y="53"/>
                </a:cubicBezTo>
                <a:cubicBezTo>
                  <a:pt x="48" y="55"/>
                  <a:pt x="50" y="57"/>
                  <a:pt x="52" y="57"/>
                </a:cubicBezTo>
                <a:cubicBezTo>
                  <a:pt x="75" y="57"/>
                  <a:pt x="75" y="57"/>
                  <a:pt x="75" y="57"/>
                </a:cubicBezTo>
                <a:cubicBezTo>
                  <a:pt x="77" y="57"/>
                  <a:pt x="79" y="55"/>
                  <a:pt x="79" y="53"/>
                </a:cubicBezTo>
                <a:cubicBezTo>
                  <a:pt x="79" y="51"/>
                  <a:pt x="77" y="49"/>
                  <a:pt x="75" y="49"/>
                </a:cubicBezTo>
                <a:close/>
                <a:moveTo>
                  <a:pt x="84" y="22"/>
                </a:moveTo>
                <a:cubicBezTo>
                  <a:pt x="84" y="22"/>
                  <a:pt x="84" y="22"/>
                  <a:pt x="84" y="22"/>
                </a:cubicBezTo>
                <a:cubicBezTo>
                  <a:pt x="76" y="13"/>
                  <a:pt x="64" y="8"/>
                  <a:pt x="52" y="8"/>
                </a:cubicBezTo>
                <a:cubicBezTo>
                  <a:pt x="40" y="8"/>
                  <a:pt x="29" y="13"/>
                  <a:pt x="21" y="21"/>
                </a:cubicBezTo>
                <a:cubicBezTo>
                  <a:pt x="21" y="22"/>
                  <a:pt x="21" y="22"/>
                  <a:pt x="21" y="22"/>
                </a:cubicBezTo>
                <a:cubicBezTo>
                  <a:pt x="13" y="30"/>
                  <a:pt x="8" y="41"/>
                  <a:pt x="8" y="53"/>
                </a:cubicBezTo>
                <a:cubicBezTo>
                  <a:pt x="8" y="65"/>
                  <a:pt x="13" y="76"/>
                  <a:pt x="21" y="84"/>
                </a:cubicBezTo>
                <a:cubicBezTo>
                  <a:pt x="29" y="93"/>
                  <a:pt x="40" y="98"/>
                  <a:pt x="52" y="98"/>
                </a:cubicBezTo>
                <a:cubicBezTo>
                  <a:pt x="64" y="98"/>
                  <a:pt x="75" y="93"/>
                  <a:pt x="83" y="85"/>
                </a:cubicBezTo>
                <a:cubicBezTo>
                  <a:pt x="84" y="84"/>
                  <a:pt x="84" y="84"/>
                  <a:pt x="84" y="84"/>
                </a:cubicBezTo>
                <a:cubicBezTo>
                  <a:pt x="92" y="76"/>
                  <a:pt x="97" y="65"/>
                  <a:pt x="97" y="53"/>
                </a:cubicBezTo>
                <a:cubicBezTo>
                  <a:pt x="97" y="41"/>
                  <a:pt x="92" y="30"/>
                  <a:pt x="84" y="22"/>
                </a:cubicBezTo>
                <a:cubicBezTo>
                  <a:pt x="84" y="22"/>
                  <a:pt x="84" y="22"/>
                  <a:pt x="84" y="22"/>
                </a:cubicBezTo>
                <a:close/>
              </a:path>
            </a:pathLst>
          </a:custGeom>
          <a:solidFill>
            <a:srgbClr val="FFFFFF"/>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anose="020B0503020204020204" pitchFamily="34" charset="-122"/>
              <a:sym typeface="Arial" panose="020B0604020202020204" pitchFamily="34" charset="0"/>
            </a:endParaRPr>
          </a:p>
        </p:txBody>
      </p:sp>
      <p:sp>
        <p:nvSpPr>
          <p:cNvPr id="19464" name="Freeform 8"/>
          <p:cNvSpPr/>
          <p:nvPr>
            <p:custDataLst>
              <p:tags r:id="rId3"/>
            </p:custDataLst>
          </p:nvPr>
        </p:nvSpPr>
        <p:spPr bwMode="auto">
          <a:xfrm rot="378852">
            <a:off x="5989201" y="1784979"/>
            <a:ext cx="1350296" cy="1554114"/>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solidFill>
            <a:srgbClr val="0088D5"/>
          </a:solidFill>
          <a:ln w="6350">
            <a:noFill/>
          </a:ln>
        </p:spPr>
        <p:txBody>
          <a:bodyPr lIns="121912" tIns="60956" rIns="121912" bIns="60956"/>
          <a:lstStyle/>
          <a:p>
            <a:pPr>
              <a:lnSpc>
                <a:spcPct val="120000"/>
              </a:lnSpc>
            </a:pPr>
            <a:endParaRPr lang="zh-CN" altLang="en-US" sz="1690">
              <a:latin typeface="Arial" panose="020B0604020202020204" pitchFamily="34" charset="0"/>
              <a:ea typeface="微软雅黑" panose="020B0503020204020204" pitchFamily="34" charset="-122"/>
              <a:sym typeface="Arial" panose="020B0604020202020204" pitchFamily="34" charset="0"/>
            </a:endParaRPr>
          </a:p>
        </p:txBody>
      </p:sp>
      <p:sp>
        <p:nvSpPr>
          <p:cNvPr id="19485" name="Freeform 29"/>
          <p:cNvSpPr>
            <a:spLocks noEditPoints="1"/>
          </p:cNvSpPr>
          <p:nvPr>
            <p:custDataLst>
              <p:tags r:id="rId4"/>
            </p:custDataLst>
          </p:nvPr>
        </p:nvSpPr>
        <p:spPr bwMode="auto">
          <a:xfrm>
            <a:off x="6490689" y="2337461"/>
            <a:ext cx="383078" cy="453107"/>
          </a:xfrm>
          <a:custGeom>
            <a:avLst/>
            <a:gdLst>
              <a:gd name="T0" fmla="*/ 76 w 86"/>
              <a:gd name="T1" fmla="*/ 1 h 102"/>
              <a:gd name="T2" fmla="*/ 74 w 86"/>
              <a:gd name="T3" fmla="*/ 7 h 102"/>
              <a:gd name="T4" fmla="*/ 86 w 86"/>
              <a:gd name="T5" fmla="*/ 39 h 102"/>
              <a:gd name="T6" fmla="*/ 72 w 86"/>
              <a:gd name="T7" fmla="*/ 72 h 102"/>
              <a:gd name="T8" fmla="*/ 56 w 86"/>
              <a:gd name="T9" fmla="*/ 83 h 102"/>
              <a:gd name="T10" fmla="*/ 42 w 86"/>
              <a:gd name="T11" fmla="*/ 87 h 102"/>
              <a:gd name="T12" fmla="*/ 58 w 86"/>
              <a:gd name="T13" fmla="*/ 94 h 102"/>
              <a:gd name="T14" fmla="*/ 58 w 86"/>
              <a:gd name="T15" fmla="*/ 102 h 102"/>
              <a:gd name="T16" fmla="*/ 38 w 86"/>
              <a:gd name="T17" fmla="*/ 102 h 102"/>
              <a:gd name="T18" fmla="*/ 19 w 86"/>
              <a:gd name="T19" fmla="*/ 102 h 102"/>
              <a:gd name="T20" fmla="*/ 19 w 86"/>
              <a:gd name="T21" fmla="*/ 94 h 102"/>
              <a:gd name="T22" fmla="*/ 34 w 86"/>
              <a:gd name="T23" fmla="*/ 87 h 102"/>
              <a:gd name="T24" fmla="*/ 20 w 86"/>
              <a:gd name="T25" fmla="*/ 82 h 102"/>
              <a:gd name="T26" fmla="*/ 7 w 86"/>
              <a:gd name="T27" fmla="*/ 74 h 102"/>
              <a:gd name="T28" fmla="*/ 1 w 86"/>
              <a:gd name="T29" fmla="*/ 76 h 102"/>
              <a:gd name="T30" fmla="*/ 9 w 86"/>
              <a:gd name="T31" fmla="*/ 64 h 102"/>
              <a:gd name="T32" fmla="*/ 11 w 86"/>
              <a:gd name="T33" fmla="*/ 11 h 102"/>
              <a:gd name="T34" fmla="*/ 38 w 86"/>
              <a:gd name="T35" fmla="*/ 0 h 102"/>
              <a:gd name="T36" fmla="*/ 69 w 86"/>
              <a:gd name="T37" fmla="*/ 5 h 102"/>
              <a:gd name="T38" fmla="*/ 69 w 86"/>
              <a:gd name="T39" fmla="*/ 5 h 102"/>
              <a:gd name="T40" fmla="*/ 73 w 86"/>
              <a:gd name="T41" fmla="*/ 1 h 102"/>
              <a:gd name="T42" fmla="*/ 70 w 86"/>
              <a:gd name="T43" fmla="*/ 10 h 102"/>
              <a:gd name="T44" fmla="*/ 77 w 86"/>
              <a:gd name="T45" fmla="*/ 39 h 102"/>
              <a:gd name="T46" fmla="*/ 65 w 86"/>
              <a:gd name="T47" fmla="*/ 66 h 102"/>
              <a:gd name="T48" fmla="*/ 13 w 86"/>
              <a:gd name="T49" fmla="*/ 67 h 102"/>
              <a:gd name="T50" fmla="*/ 22 w 86"/>
              <a:gd name="T51" fmla="*/ 78 h 102"/>
              <a:gd name="T52" fmla="*/ 55 w 86"/>
              <a:gd name="T53" fmla="*/ 78 h 102"/>
              <a:gd name="T54" fmla="*/ 69 w 86"/>
              <a:gd name="T55" fmla="*/ 69 h 102"/>
              <a:gd name="T56" fmla="*/ 69 w 86"/>
              <a:gd name="T57" fmla="*/ 69 h 102"/>
              <a:gd name="T58" fmla="*/ 81 w 86"/>
              <a:gd name="T59" fmla="*/ 39 h 102"/>
              <a:gd name="T60" fmla="*/ 70 w 86"/>
              <a:gd name="T61" fmla="*/ 10 h 102"/>
              <a:gd name="T62" fmla="*/ 60 w 86"/>
              <a:gd name="T63" fmla="*/ 17 h 102"/>
              <a:gd name="T64" fmla="*/ 17 w 86"/>
              <a:gd name="T65" fmla="*/ 17 h 102"/>
              <a:gd name="T66" fmla="*/ 17 w 86"/>
              <a:gd name="T67" fmla="*/ 60 h 102"/>
              <a:gd name="T68" fmla="*/ 60 w 86"/>
              <a:gd name="T69" fmla="*/ 60 h 102"/>
              <a:gd name="T70" fmla="*/ 69 w 86"/>
              <a:gd name="T71" fmla="*/ 39 h 102"/>
              <a:gd name="T72" fmla="*/ 60 w 86"/>
              <a:gd name="T73" fmla="*/ 1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6" h="102">
                <a:moveTo>
                  <a:pt x="73" y="1"/>
                </a:moveTo>
                <a:cubicBezTo>
                  <a:pt x="74" y="0"/>
                  <a:pt x="75" y="0"/>
                  <a:pt x="76" y="1"/>
                </a:cubicBezTo>
                <a:cubicBezTo>
                  <a:pt x="77" y="2"/>
                  <a:pt x="77" y="3"/>
                  <a:pt x="76" y="4"/>
                </a:cubicBezTo>
                <a:cubicBezTo>
                  <a:pt x="74" y="7"/>
                  <a:pt x="74" y="7"/>
                  <a:pt x="74" y="7"/>
                </a:cubicBezTo>
                <a:cubicBezTo>
                  <a:pt x="77" y="11"/>
                  <a:pt x="80" y="15"/>
                  <a:pt x="82" y="20"/>
                </a:cubicBezTo>
                <a:cubicBezTo>
                  <a:pt x="85" y="26"/>
                  <a:pt x="86" y="32"/>
                  <a:pt x="86" y="39"/>
                </a:cubicBezTo>
                <a:cubicBezTo>
                  <a:pt x="86" y="45"/>
                  <a:pt x="85" y="51"/>
                  <a:pt x="82" y="57"/>
                </a:cubicBezTo>
                <a:cubicBezTo>
                  <a:pt x="80" y="63"/>
                  <a:pt x="76" y="68"/>
                  <a:pt x="72" y="72"/>
                </a:cubicBezTo>
                <a:cubicBezTo>
                  <a:pt x="68" y="77"/>
                  <a:pt x="62" y="80"/>
                  <a:pt x="57" y="82"/>
                </a:cubicBezTo>
                <a:cubicBezTo>
                  <a:pt x="56" y="83"/>
                  <a:pt x="56" y="83"/>
                  <a:pt x="56" y="83"/>
                </a:cubicBezTo>
                <a:cubicBezTo>
                  <a:pt x="52" y="84"/>
                  <a:pt x="47" y="85"/>
                  <a:pt x="42" y="86"/>
                </a:cubicBezTo>
                <a:cubicBezTo>
                  <a:pt x="42" y="86"/>
                  <a:pt x="42" y="86"/>
                  <a:pt x="42" y="87"/>
                </a:cubicBezTo>
                <a:cubicBezTo>
                  <a:pt x="42" y="94"/>
                  <a:pt x="42" y="94"/>
                  <a:pt x="42" y="94"/>
                </a:cubicBezTo>
                <a:cubicBezTo>
                  <a:pt x="58" y="94"/>
                  <a:pt x="58" y="94"/>
                  <a:pt x="58" y="94"/>
                </a:cubicBezTo>
                <a:cubicBezTo>
                  <a:pt x="60" y="94"/>
                  <a:pt x="62" y="96"/>
                  <a:pt x="62" y="98"/>
                </a:cubicBezTo>
                <a:cubicBezTo>
                  <a:pt x="62" y="100"/>
                  <a:pt x="60" y="102"/>
                  <a:pt x="58" y="102"/>
                </a:cubicBezTo>
                <a:cubicBezTo>
                  <a:pt x="38" y="102"/>
                  <a:pt x="38" y="102"/>
                  <a:pt x="38" y="102"/>
                </a:cubicBezTo>
                <a:cubicBezTo>
                  <a:pt x="38" y="102"/>
                  <a:pt x="38" y="102"/>
                  <a:pt x="38" y="102"/>
                </a:cubicBezTo>
                <a:cubicBezTo>
                  <a:pt x="38" y="102"/>
                  <a:pt x="38" y="102"/>
                  <a:pt x="38" y="102"/>
                </a:cubicBezTo>
                <a:cubicBezTo>
                  <a:pt x="19" y="102"/>
                  <a:pt x="19" y="102"/>
                  <a:pt x="19" y="102"/>
                </a:cubicBezTo>
                <a:cubicBezTo>
                  <a:pt x="17" y="102"/>
                  <a:pt x="15" y="100"/>
                  <a:pt x="15" y="98"/>
                </a:cubicBezTo>
                <a:cubicBezTo>
                  <a:pt x="15" y="96"/>
                  <a:pt x="17" y="94"/>
                  <a:pt x="19" y="94"/>
                </a:cubicBezTo>
                <a:cubicBezTo>
                  <a:pt x="34" y="94"/>
                  <a:pt x="34" y="94"/>
                  <a:pt x="34" y="94"/>
                </a:cubicBezTo>
                <a:cubicBezTo>
                  <a:pt x="34" y="87"/>
                  <a:pt x="34" y="87"/>
                  <a:pt x="34" y="87"/>
                </a:cubicBezTo>
                <a:cubicBezTo>
                  <a:pt x="34" y="86"/>
                  <a:pt x="34" y="86"/>
                  <a:pt x="34" y="86"/>
                </a:cubicBezTo>
                <a:cubicBezTo>
                  <a:pt x="29" y="85"/>
                  <a:pt x="25" y="84"/>
                  <a:pt x="20" y="82"/>
                </a:cubicBezTo>
                <a:cubicBezTo>
                  <a:pt x="20" y="82"/>
                  <a:pt x="20" y="82"/>
                  <a:pt x="20" y="82"/>
                </a:cubicBezTo>
                <a:cubicBezTo>
                  <a:pt x="15" y="80"/>
                  <a:pt x="11" y="77"/>
                  <a:pt x="7" y="74"/>
                </a:cubicBezTo>
                <a:cubicBezTo>
                  <a:pt x="4" y="76"/>
                  <a:pt x="4" y="76"/>
                  <a:pt x="4" y="76"/>
                </a:cubicBezTo>
                <a:cubicBezTo>
                  <a:pt x="3" y="77"/>
                  <a:pt x="2" y="77"/>
                  <a:pt x="1" y="76"/>
                </a:cubicBezTo>
                <a:cubicBezTo>
                  <a:pt x="0" y="75"/>
                  <a:pt x="0" y="74"/>
                  <a:pt x="1" y="73"/>
                </a:cubicBezTo>
                <a:cubicBezTo>
                  <a:pt x="9" y="64"/>
                  <a:pt x="9" y="64"/>
                  <a:pt x="9" y="64"/>
                </a:cubicBezTo>
                <a:cubicBezTo>
                  <a:pt x="3" y="57"/>
                  <a:pt x="0" y="48"/>
                  <a:pt x="0" y="39"/>
                </a:cubicBezTo>
                <a:cubicBezTo>
                  <a:pt x="0" y="28"/>
                  <a:pt x="4" y="18"/>
                  <a:pt x="11" y="11"/>
                </a:cubicBezTo>
                <a:cubicBezTo>
                  <a:pt x="11" y="11"/>
                  <a:pt x="11" y="11"/>
                  <a:pt x="11" y="11"/>
                </a:cubicBezTo>
                <a:cubicBezTo>
                  <a:pt x="18" y="4"/>
                  <a:pt x="28" y="0"/>
                  <a:pt x="38" y="0"/>
                </a:cubicBezTo>
                <a:cubicBezTo>
                  <a:pt x="48" y="0"/>
                  <a:pt x="57" y="4"/>
                  <a:pt x="64" y="10"/>
                </a:cubicBezTo>
                <a:cubicBezTo>
                  <a:pt x="69" y="5"/>
                  <a:pt x="69" y="5"/>
                  <a:pt x="69" y="5"/>
                </a:cubicBezTo>
                <a:cubicBezTo>
                  <a:pt x="69" y="5"/>
                  <a:pt x="69" y="5"/>
                  <a:pt x="69" y="5"/>
                </a:cubicBezTo>
                <a:cubicBezTo>
                  <a:pt x="69" y="5"/>
                  <a:pt x="69" y="5"/>
                  <a:pt x="69" y="5"/>
                </a:cubicBezTo>
                <a:cubicBezTo>
                  <a:pt x="69" y="5"/>
                  <a:pt x="69" y="5"/>
                  <a:pt x="69" y="5"/>
                </a:cubicBezTo>
                <a:cubicBezTo>
                  <a:pt x="73" y="1"/>
                  <a:pt x="73" y="1"/>
                  <a:pt x="73" y="1"/>
                </a:cubicBezTo>
                <a:close/>
                <a:moveTo>
                  <a:pt x="70" y="10"/>
                </a:moveTo>
                <a:cubicBezTo>
                  <a:pt x="70" y="10"/>
                  <a:pt x="70" y="10"/>
                  <a:pt x="70" y="10"/>
                </a:cubicBezTo>
                <a:cubicBezTo>
                  <a:pt x="67" y="13"/>
                  <a:pt x="67" y="13"/>
                  <a:pt x="67" y="13"/>
                </a:cubicBezTo>
                <a:cubicBezTo>
                  <a:pt x="73" y="20"/>
                  <a:pt x="77" y="29"/>
                  <a:pt x="77" y="39"/>
                </a:cubicBezTo>
                <a:cubicBezTo>
                  <a:pt x="77" y="49"/>
                  <a:pt x="73" y="59"/>
                  <a:pt x="66" y="66"/>
                </a:cubicBezTo>
                <a:cubicBezTo>
                  <a:pt x="65" y="66"/>
                  <a:pt x="65" y="66"/>
                  <a:pt x="65" y="66"/>
                </a:cubicBezTo>
                <a:cubicBezTo>
                  <a:pt x="59" y="73"/>
                  <a:pt x="49" y="77"/>
                  <a:pt x="38" y="77"/>
                </a:cubicBezTo>
                <a:cubicBezTo>
                  <a:pt x="29" y="77"/>
                  <a:pt x="20" y="73"/>
                  <a:pt x="13" y="67"/>
                </a:cubicBezTo>
                <a:cubicBezTo>
                  <a:pt x="10" y="70"/>
                  <a:pt x="10" y="70"/>
                  <a:pt x="10" y="70"/>
                </a:cubicBezTo>
                <a:cubicBezTo>
                  <a:pt x="13" y="74"/>
                  <a:pt x="18" y="76"/>
                  <a:pt x="22" y="78"/>
                </a:cubicBezTo>
                <a:cubicBezTo>
                  <a:pt x="27" y="80"/>
                  <a:pt x="33" y="81"/>
                  <a:pt x="38" y="81"/>
                </a:cubicBezTo>
                <a:cubicBezTo>
                  <a:pt x="44" y="81"/>
                  <a:pt x="50" y="80"/>
                  <a:pt x="55" y="78"/>
                </a:cubicBezTo>
                <a:cubicBezTo>
                  <a:pt x="55" y="78"/>
                  <a:pt x="55" y="78"/>
                  <a:pt x="55" y="78"/>
                </a:cubicBezTo>
                <a:cubicBezTo>
                  <a:pt x="60" y="76"/>
                  <a:pt x="65" y="73"/>
                  <a:pt x="69" y="69"/>
                </a:cubicBezTo>
                <a:cubicBezTo>
                  <a:pt x="69" y="69"/>
                  <a:pt x="69" y="69"/>
                  <a:pt x="69" y="69"/>
                </a:cubicBezTo>
                <a:cubicBezTo>
                  <a:pt x="69" y="69"/>
                  <a:pt x="69" y="69"/>
                  <a:pt x="69" y="69"/>
                </a:cubicBezTo>
                <a:cubicBezTo>
                  <a:pt x="73" y="65"/>
                  <a:pt x="76" y="60"/>
                  <a:pt x="78" y="55"/>
                </a:cubicBezTo>
                <a:cubicBezTo>
                  <a:pt x="80" y="50"/>
                  <a:pt x="81" y="44"/>
                  <a:pt x="81" y="39"/>
                </a:cubicBezTo>
                <a:cubicBezTo>
                  <a:pt x="81" y="33"/>
                  <a:pt x="80" y="27"/>
                  <a:pt x="78" y="22"/>
                </a:cubicBezTo>
                <a:cubicBezTo>
                  <a:pt x="76" y="18"/>
                  <a:pt x="73" y="14"/>
                  <a:pt x="70" y="10"/>
                </a:cubicBezTo>
                <a:close/>
                <a:moveTo>
                  <a:pt x="60" y="17"/>
                </a:moveTo>
                <a:cubicBezTo>
                  <a:pt x="60" y="17"/>
                  <a:pt x="60" y="17"/>
                  <a:pt x="60" y="17"/>
                </a:cubicBezTo>
                <a:cubicBezTo>
                  <a:pt x="54" y="11"/>
                  <a:pt x="47" y="8"/>
                  <a:pt x="38" y="8"/>
                </a:cubicBezTo>
                <a:cubicBezTo>
                  <a:pt x="30" y="8"/>
                  <a:pt x="22" y="11"/>
                  <a:pt x="17" y="17"/>
                </a:cubicBezTo>
                <a:cubicBezTo>
                  <a:pt x="11" y="22"/>
                  <a:pt x="8" y="30"/>
                  <a:pt x="8" y="39"/>
                </a:cubicBezTo>
                <a:cubicBezTo>
                  <a:pt x="8" y="47"/>
                  <a:pt x="11" y="55"/>
                  <a:pt x="17" y="60"/>
                </a:cubicBezTo>
                <a:cubicBezTo>
                  <a:pt x="22" y="66"/>
                  <a:pt x="30" y="69"/>
                  <a:pt x="38" y="69"/>
                </a:cubicBezTo>
                <a:cubicBezTo>
                  <a:pt x="47" y="69"/>
                  <a:pt x="54" y="66"/>
                  <a:pt x="60" y="60"/>
                </a:cubicBezTo>
                <a:cubicBezTo>
                  <a:pt x="60" y="60"/>
                  <a:pt x="60" y="60"/>
                  <a:pt x="60" y="60"/>
                </a:cubicBezTo>
                <a:cubicBezTo>
                  <a:pt x="66" y="55"/>
                  <a:pt x="69" y="47"/>
                  <a:pt x="69" y="39"/>
                </a:cubicBezTo>
                <a:cubicBezTo>
                  <a:pt x="69" y="30"/>
                  <a:pt x="66" y="22"/>
                  <a:pt x="60" y="17"/>
                </a:cubicBezTo>
                <a:cubicBezTo>
                  <a:pt x="60" y="17"/>
                  <a:pt x="60" y="17"/>
                  <a:pt x="60" y="17"/>
                </a:cubicBezTo>
                <a:cubicBezTo>
                  <a:pt x="60" y="17"/>
                  <a:pt x="60" y="17"/>
                  <a:pt x="60" y="17"/>
                </a:cubicBezTo>
                <a:close/>
              </a:path>
            </a:pathLst>
          </a:custGeom>
          <a:solidFill>
            <a:srgbClr val="FFFFFF"/>
          </a:solidFill>
          <a:ln w="6350">
            <a:noFill/>
          </a:ln>
        </p:spPr>
        <p:txBody>
          <a:bodyPr vert="horz" wrap="square" lIns="121912" tIns="60956" rIns="121912" bIns="60956" numCol="1" anchor="t" anchorCtr="0" compatLnSpc="1"/>
          <a:lstStyle/>
          <a:p>
            <a:pPr>
              <a:lnSpc>
                <a:spcPct val="120000"/>
              </a:lnSpc>
            </a:pPr>
            <a:endParaRPr lang="zh-CN" altLang="en-US" sz="1690" dirty="0">
              <a:latin typeface="Arial" panose="020B0604020202020204" pitchFamily="34" charset="0"/>
              <a:ea typeface="微软雅黑" panose="020B0503020204020204" pitchFamily="34" charset="-122"/>
              <a:sym typeface="Arial" panose="020B0604020202020204" pitchFamily="34" charset="0"/>
            </a:endParaRPr>
          </a:p>
        </p:txBody>
      </p:sp>
      <p:sp>
        <p:nvSpPr>
          <p:cNvPr id="19467" name="Freeform 11"/>
          <p:cNvSpPr/>
          <p:nvPr>
            <p:custDataLst>
              <p:tags r:id="rId5"/>
            </p:custDataLst>
          </p:nvPr>
        </p:nvSpPr>
        <p:spPr bwMode="auto">
          <a:xfrm rot="19800000">
            <a:off x="5278287" y="3971544"/>
            <a:ext cx="1350296" cy="1554114"/>
          </a:xfrm>
          <a:custGeom>
            <a:avLst/>
            <a:gdLst>
              <a:gd name="T0" fmla="*/ 638 w 638"/>
              <a:gd name="T1" fmla="*/ 552 h 734"/>
              <a:gd name="T2" fmla="*/ 638 w 638"/>
              <a:gd name="T3" fmla="*/ 183 h 734"/>
              <a:gd name="T4" fmla="*/ 319 w 638"/>
              <a:gd name="T5" fmla="*/ 0 h 734"/>
              <a:gd name="T6" fmla="*/ 0 w 638"/>
              <a:gd name="T7" fmla="*/ 183 h 734"/>
              <a:gd name="T8" fmla="*/ 0 w 638"/>
              <a:gd name="T9" fmla="*/ 552 h 734"/>
              <a:gd name="T10" fmla="*/ 319 w 638"/>
              <a:gd name="T11" fmla="*/ 734 h 734"/>
              <a:gd name="T12" fmla="*/ 638 w 638"/>
              <a:gd name="T13" fmla="*/ 552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2"/>
                </a:moveTo>
                <a:lnTo>
                  <a:pt x="638" y="183"/>
                </a:lnTo>
                <a:lnTo>
                  <a:pt x="319" y="0"/>
                </a:lnTo>
                <a:lnTo>
                  <a:pt x="0" y="183"/>
                </a:lnTo>
                <a:lnTo>
                  <a:pt x="0" y="552"/>
                </a:lnTo>
                <a:lnTo>
                  <a:pt x="319" y="734"/>
                </a:lnTo>
                <a:lnTo>
                  <a:pt x="638" y="552"/>
                </a:lnTo>
                <a:close/>
              </a:path>
            </a:pathLst>
          </a:custGeom>
          <a:solidFill>
            <a:srgbClr val="00AFA2"/>
          </a:solidFill>
          <a:ln w="6350">
            <a:noFill/>
          </a:ln>
        </p:spPr>
        <p:txBody>
          <a:bodyPr lIns="121912" tIns="60956" rIns="121912" bIns="60956"/>
          <a:lstStyle/>
          <a:p>
            <a:pPr>
              <a:lnSpc>
                <a:spcPct val="120000"/>
              </a:lnSpc>
            </a:pPr>
            <a:endParaRPr lang="zh-CN" altLang="en-US" sz="1690">
              <a:latin typeface="Arial" panose="020B0604020202020204" pitchFamily="34" charset="0"/>
              <a:ea typeface="微软雅黑" panose="020B0503020204020204" pitchFamily="34" charset="-122"/>
              <a:sym typeface="Arial" panose="020B0604020202020204" pitchFamily="34" charset="0"/>
            </a:endParaRPr>
          </a:p>
        </p:txBody>
      </p:sp>
      <p:sp>
        <p:nvSpPr>
          <p:cNvPr id="19487" name="Freeform 31"/>
          <p:cNvSpPr>
            <a:spLocks noEditPoints="1"/>
          </p:cNvSpPr>
          <p:nvPr>
            <p:custDataLst>
              <p:tags r:id="rId6"/>
            </p:custDataLst>
          </p:nvPr>
        </p:nvSpPr>
        <p:spPr bwMode="auto">
          <a:xfrm>
            <a:off x="5811675" y="4499536"/>
            <a:ext cx="319585" cy="461576"/>
          </a:xfrm>
          <a:custGeom>
            <a:avLst/>
            <a:gdLst>
              <a:gd name="T0" fmla="*/ 2 w 72"/>
              <a:gd name="T1" fmla="*/ 71 h 104"/>
              <a:gd name="T2" fmla="*/ 14 w 72"/>
              <a:gd name="T3" fmla="*/ 69 h 104"/>
              <a:gd name="T4" fmla="*/ 23 w 72"/>
              <a:gd name="T5" fmla="*/ 44 h 104"/>
              <a:gd name="T6" fmla="*/ 23 w 72"/>
              <a:gd name="T7" fmla="*/ 44 h 104"/>
              <a:gd name="T8" fmla="*/ 23 w 72"/>
              <a:gd name="T9" fmla="*/ 17 h 104"/>
              <a:gd name="T10" fmla="*/ 32 w 72"/>
              <a:gd name="T11" fmla="*/ 13 h 104"/>
              <a:gd name="T12" fmla="*/ 36 w 72"/>
              <a:gd name="T13" fmla="*/ 0 h 104"/>
              <a:gd name="T14" fmla="*/ 40 w 72"/>
              <a:gd name="T15" fmla="*/ 13 h 104"/>
              <a:gd name="T16" fmla="*/ 55 w 72"/>
              <a:gd name="T17" fmla="*/ 31 h 104"/>
              <a:gd name="T18" fmla="*/ 49 w 72"/>
              <a:gd name="T19" fmla="*/ 44 h 104"/>
              <a:gd name="T20" fmla="*/ 58 w 72"/>
              <a:gd name="T21" fmla="*/ 69 h 104"/>
              <a:gd name="T22" fmla="*/ 70 w 72"/>
              <a:gd name="T23" fmla="*/ 71 h 104"/>
              <a:gd name="T24" fmla="*/ 61 w 72"/>
              <a:gd name="T25" fmla="*/ 74 h 104"/>
              <a:gd name="T26" fmla="*/ 69 w 72"/>
              <a:gd name="T27" fmla="*/ 95 h 104"/>
              <a:gd name="T28" fmla="*/ 72 w 72"/>
              <a:gd name="T29" fmla="*/ 100 h 104"/>
              <a:gd name="T30" fmla="*/ 67 w 72"/>
              <a:gd name="T31" fmla="*/ 102 h 104"/>
              <a:gd name="T32" fmla="*/ 65 w 72"/>
              <a:gd name="T33" fmla="*/ 97 h 104"/>
              <a:gd name="T34" fmla="*/ 52 w 72"/>
              <a:gd name="T35" fmla="*/ 74 h 104"/>
              <a:gd name="T36" fmla="*/ 40 w 72"/>
              <a:gd name="T37" fmla="*/ 77 h 104"/>
              <a:gd name="T38" fmla="*/ 32 w 72"/>
              <a:gd name="T39" fmla="*/ 77 h 104"/>
              <a:gd name="T40" fmla="*/ 20 w 72"/>
              <a:gd name="T41" fmla="*/ 74 h 104"/>
              <a:gd name="T42" fmla="*/ 7 w 72"/>
              <a:gd name="T43" fmla="*/ 97 h 104"/>
              <a:gd name="T44" fmla="*/ 5 w 72"/>
              <a:gd name="T45" fmla="*/ 102 h 104"/>
              <a:gd name="T46" fmla="*/ 0 w 72"/>
              <a:gd name="T47" fmla="*/ 100 h 104"/>
              <a:gd name="T48" fmla="*/ 3 w 72"/>
              <a:gd name="T49" fmla="*/ 95 h 104"/>
              <a:gd name="T50" fmla="*/ 11 w 72"/>
              <a:gd name="T51" fmla="*/ 74 h 104"/>
              <a:gd name="T52" fmla="*/ 32 w 72"/>
              <a:gd name="T53" fmla="*/ 69 h 104"/>
              <a:gd name="T54" fmla="*/ 32 w 72"/>
              <a:gd name="T55" fmla="*/ 66 h 104"/>
              <a:gd name="T56" fmla="*/ 40 w 72"/>
              <a:gd name="T57" fmla="*/ 66 h 104"/>
              <a:gd name="T58" fmla="*/ 49 w 72"/>
              <a:gd name="T59" fmla="*/ 69 h 104"/>
              <a:gd name="T60" fmla="*/ 32 w 72"/>
              <a:gd name="T61" fmla="*/ 49 h 104"/>
              <a:gd name="T62" fmla="*/ 32 w 72"/>
              <a:gd name="T63" fmla="*/ 69 h 104"/>
              <a:gd name="T64" fmla="*/ 44 w 72"/>
              <a:gd name="T65" fmla="*/ 23 h 104"/>
              <a:gd name="T66" fmla="*/ 29 w 72"/>
              <a:gd name="T67" fmla="*/ 23 h 104"/>
              <a:gd name="T68" fmla="*/ 29 w 72"/>
              <a:gd name="T69" fmla="*/ 38 h 104"/>
              <a:gd name="T70" fmla="*/ 40 w 72"/>
              <a:gd name="T71" fmla="*/ 40 h 104"/>
              <a:gd name="T72" fmla="*/ 44 w 72"/>
              <a:gd name="T73" fmla="*/ 38 h 104"/>
              <a:gd name="T74" fmla="*/ 44 w 72"/>
              <a:gd name="T75" fmla="*/ 2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2" h="104">
                <a:moveTo>
                  <a:pt x="4" y="74"/>
                </a:moveTo>
                <a:cubicBezTo>
                  <a:pt x="3" y="74"/>
                  <a:pt x="2" y="73"/>
                  <a:pt x="2" y="71"/>
                </a:cubicBezTo>
                <a:cubicBezTo>
                  <a:pt x="2" y="70"/>
                  <a:pt x="3" y="69"/>
                  <a:pt x="4" y="69"/>
                </a:cubicBezTo>
                <a:cubicBezTo>
                  <a:pt x="14" y="69"/>
                  <a:pt x="14" y="69"/>
                  <a:pt x="14" y="69"/>
                </a:cubicBezTo>
                <a:cubicBezTo>
                  <a:pt x="25" y="46"/>
                  <a:pt x="25" y="46"/>
                  <a:pt x="25" y="46"/>
                </a:cubicBezTo>
                <a:cubicBezTo>
                  <a:pt x="24" y="45"/>
                  <a:pt x="24" y="45"/>
                  <a:pt x="23" y="44"/>
                </a:cubicBezTo>
                <a:cubicBezTo>
                  <a:pt x="23" y="44"/>
                  <a:pt x="23" y="44"/>
                  <a:pt x="23" y="44"/>
                </a:cubicBezTo>
                <a:cubicBezTo>
                  <a:pt x="23" y="44"/>
                  <a:pt x="23" y="44"/>
                  <a:pt x="23" y="44"/>
                </a:cubicBezTo>
                <a:cubicBezTo>
                  <a:pt x="20" y="40"/>
                  <a:pt x="17" y="36"/>
                  <a:pt x="17" y="31"/>
                </a:cubicBezTo>
                <a:cubicBezTo>
                  <a:pt x="17" y="26"/>
                  <a:pt x="20" y="21"/>
                  <a:pt x="23" y="17"/>
                </a:cubicBezTo>
                <a:cubicBezTo>
                  <a:pt x="23" y="17"/>
                  <a:pt x="23" y="17"/>
                  <a:pt x="23" y="17"/>
                </a:cubicBezTo>
                <a:cubicBezTo>
                  <a:pt x="26" y="15"/>
                  <a:pt x="29" y="13"/>
                  <a:pt x="32" y="13"/>
                </a:cubicBezTo>
                <a:cubicBezTo>
                  <a:pt x="32" y="4"/>
                  <a:pt x="32" y="4"/>
                  <a:pt x="32" y="4"/>
                </a:cubicBezTo>
                <a:cubicBezTo>
                  <a:pt x="32" y="2"/>
                  <a:pt x="34" y="0"/>
                  <a:pt x="36" y="0"/>
                </a:cubicBezTo>
                <a:cubicBezTo>
                  <a:pt x="38" y="0"/>
                  <a:pt x="40" y="2"/>
                  <a:pt x="40" y="4"/>
                </a:cubicBezTo>
                <a:cubicBezTo>
                  <a:pt x="40" y="13"/>
                  <a:pt x="40" y="13"/>
                  <a:pt x="40" y="13"/>
                </a:cubicBezTo>
                <a:cubicBezTo>
                  <a:pt x="44" y="13"/>
                  <a:pt x="47" y="15"/>
                  <a:pt x="49" y="17"/>
                </a:cubicBezTo>
                <a:cubicBezTo>
                  <a:pt x="53" y="21"/>
                  <a:pt x="55" y="26"/>
                  <a:pt x="55" y="31"/>
                </a:cubicBezTo>
                <a:cubicBezTo>
                  <a:pt x="55" y="36"/>
                  <a:pt x="53" y="40"/>
                  <a:pt x="49" y="44"/>
                </a:cubicBezTo>
                <a:cubicBezTo>
                  <a:pt x="49" y="44"/>
                  <a:pt x="49" y="44"/>
                  <a:pt x="49" y="44"/>
                </a:cubicBezTo>
                <a:cubicBezTo>
                  <a:pt x="48" y="45"/>
                  <a:pt x="48" y="45"/>
                  <a:pt x="47" y="46"/>
                </a:cubicBezTo>
                <a:cubicBezTo>
                  <a:pt x="58" y="69"/>
                  <a:pt x="58" y="69"/>
                  <a:pt x="58" y="69"/>
                </a:cubicBezTo>
                <a:cubicBezTo>
                  <a:pt x="68" y="69"/>
                  <a:pt x="68" y="69"/>
                  <a:pt x="68" y="69"/>
                </a:cubicBezTo>
                <a:cubicBezTo>
                  <a:pt x="69" y="69"/>
                  <a:pt x="70" y="70"/>
                  <a:pt x="70" y="71"/>
                </a:cubicBezTo>
                <a:cubicBezTo>
                  <a:pt x="70" y="73"/>
                  <a:pt x="69" y="74"/>
                  <a:pt x="68" y="74"/>
                </a:cubicBezTo>
                <a:cubicBezTo>
                  <a:pt x="61" y="74"/>
                  <a:pt x="61" y="74"/>
                  <a:pt x="61" y="74"/>
                </a:cubicBezTo>
                <a:cubicBezTo>
                  <a:pt x="69" y="91"/>
                  <a:pt x="69" y="91"/>
                  <a:pt x="69" y="91"/>
                </a:cubicBezTo>
                <a:cubicBezTo>
                  <a:pt x="70" y="92"/>
                  <a:pt x="70" y="94"/>
                  <a:pt x="69" y="95"/>
                </a:cubicBezTo>
                <a:cubicBezTo>
                  <a:pt x="70" y="97"/>
                  <a:pt x="70" y="97"/>
                  <a:pt x="70" y="97"/>
                </a:cubicBezTo>
                <a:cubicBezTo>
                  <a:pt x="72" y="100"/>
                  <a:pt x="72" y="100"/>
                  <a:pt x="72" y="100"/>
                </a:cubicBezTo>
                <a:cubicBezTo>
                  <a:pt x="72" y="102"/>
                  <a:pt x="72" y="103"/>
                  <a:pt x="71" y="104"/>
                </a:cubicBezTo>
                <a:cubicBezTo>
                  <a:pt x="69" y="104"/>
                  <a:pt x="68" y="104"/>
                  <a:pt x="67" y="102"/>
                </a:cubicBezTo>
                <a:cubicBezTo>
                  <a:pt x="66" y="99"/>
                  <a:pt x="66" y="99"/>
                  <a:pt x="66" y="99"/>
                </a:cubicBezTo>
                <a:cubicBezTo>
                  <a:pt x="65" y="97"/>
                  <a:pt x="65" y="97"/>
                  <a:pt x="65" y="97"/>
                </a:cubicBezTo>
                <a:cubicBezTo>
                  <a:pt x="64" y="97"/>
                  <a:pt x="62" y="96"/>
                  <a:pt x="62" y="95"/>
                </a:cubicBezTo>
                <a:cubicBezTo>
                  <a:pt x="52" y="74"/>
                  <a:pt x="52" y="74"/>
                  <a:pt x="52" y="74"/>
                </a:cubicBezTo>
                <a:cubicBezTo>
                  <a:pt x="40" y="74"/>
                  <a:pt x="40" y="74"/>
                  <a:pt x="40" y="74"/>
                </a:cubicBezTo>
                <a:cubicBezTo>
                  <a:pt x="40" y="77"/>
                  <a:pt x="40" y="77"/>
                  <a:pt x="40" y="77"/>
                </a:cubicBezTo>
                <a:cubicBezTo>
                  <a:pt x="40" y="79"/>
                  <a:pt x="38" y="81"/>
                  <a:pt x="36" y="81"/>
                </a:cubicBezTo>
                <a:cubicBezTo>
                  <a:pt x="34" y="81"/>
                  <a:pt x="32" y="79"/>
                  <a:pt x="32" y="77"/>
                </a:cubicBezTo>
                <a:cubicBezTo>
                  <a:pt x="32" y="74"/>
                  <a:pt x="32" y="74"/>
                  <a:pt x="32" y="74"/>
                </a:cubicBezTo>
                <a:cubicBezTo>
                  <a:pt x="20" y="74"/>
                  <a:pt x="20" y="74"/>
                  <a:pt x="20" y="74"/>
                </a:cubicBezTo>
                <a:cubicBezTo>
                  <a:pt x="10" y="95"/>
                  <a:pt x="10" y="95"/>
                  <a:pt x="10" y="95"/>
                </a:cubicBezTo>
                <a:cubicBezTo>
                  <a:pt x="10" y="96"/>
                  <a:pt x="9" y="97"/>
                  <a:pt x="7" y="97"/>
                </a:cubicBezTo>
                <a:cubicBezTo>
                  <a:pt x="7" y="99"/>
                  <a:pt x="7" y="99"/>
                  <a:pt x="7" y="99"/>
                </a:cubicBezTo>
                <a:cubicBezTo>
                  <a:pt x="5" y="102"/>
                  <a:pt x="5" y="102"/>
                  <a:pt x="5" y="102"/>
                </a:cubicBezTo>
                <a:cubicBezTo>
                  <a:pt x="4" y="104"/>
                  <a:pt x="3" y="104"/>
                  <a:pt x="2" y="104"/>
                </a:cubicBezTo>
                <a:cubicBezTo>
                  <a:pt x="0" y="103"/>
                  <a:pt x="0" y="102"/>
                  <a:pt x="0" y="100"/>
                </a:cubicBezTo>
                <a:cubicBezTo>
                  <a:pt x="2" y="97"/>
                  <a:pt x="2" y="97"/>
                  <a:pt x="2" y="97"/>
                </a:cubicBezTo>
                <a:cubicBezTo>
                  <a:pt x="3" y="95"/>
                  <a:pt x="3" y="95"/>
                  <a:pt x="3" y="95"/>
                </a:cubicBezTo>
                <a:cubicBezTo>
                  <a:pt x="3" y="94"/>
                  <a:pt x="3" y="92"/>
                  <a:pt x="3" y="91"/>
                </a:cubicBezTo>
                <a:cubicBezTo>
                  <a:pt x="11" y="74"/>
                  <a:pt x="11" y="74"/>
                  <a:pt x="11" y="74"/>
                </a:cubicBezTo>
                <a:cubicBezTo>
                  <a:pt x="4" y="74"/>
                  <a:pt x="4" y="74"/>
                  <a:pt x="4" y="74"/>
                </a:cubicBezTo>
                <a:close/>
                <a:moveTo>
                  <a:pt x="32" y="69"/>
                </a:moveTo>
                <a:cubicBezTo>
                  <a:pt x="32" y="69"/>
                  <a:pt x="32" y="69"/>
                  <a:pt x="32" y="69"/>
                </a:cubicBezTo>
                <a:cubicBezTo>
                  <a:pt x="32" y="66"/>
                  <a:pt x="32" y="66"/>
                  <a:pt x="32" y="66"/>
                </a:cubicBezTo>
                <a:cubicBezTo>
                  <a:pt x="32" y="64"/>
                  <a:pt x="34" y="62"/>
                  <a:pt x="36" y="62"/>
                </a:cubicBezTo>
                <a:cubicBezTo>
                  <a:pt x="38" y="62"/>
                  <a:pt x="40" y="64"/>
                  <a:pt x="40" y="66"/>
                </a:cubicBezTo>
                <a:cubicBezTo>
                  <a:pt x="40" y="69"/>
                  <a:pt x="40" y="69"/>
                  <a:pt x="40" y="69"/>
                </a:cubicBezTo>
                <a:cubicBezTo>
                  <a:pt x="49" y="69"/>
                  <a:pt x="49" y="69"/>
                  <a:pt x="49" y="69"/>
                </a:cubicBezTo>
                <a:cubicBezTo>
                  <a:pt x="40" y="49"/>
                  <a:pt x="40" y="49"/>
                  <a:pt x="40" y="49"/>
                </a:cubicBezTo>
                <a:cubicBezTo>
                  <a:pt x="37" y="49"/>
                  <a:pt x="35" y="49"/>
                  <a:pt x="32" y="49"/>
                </a:cubicBezTo>
                <a:cubicBezTo>
                  <a:pt x="23" y="69"/>
                  <a:pt x="23" y="69"/>
                  <a:pt x="23" y="69"/>
                </a:cubicBezTo>
                <a:cubicBezTo>
                  <a:pt x="32" y="69"/>
                  <a:pt x="32" y="69"/>
                  <a:pt x="32" y="69"/>
                </a:cubicBezTo>
                <a:close/>
                <a:moveTo>
                  <a:pt x="44" y="23"/>
                </a:moveTo>
                <a:cubicBezTo>
                  <a:pt x="44" y="23"/>
                  <a:pt x="44" y="23"/>
                  <a:pt x="44" y="23"/>
                </a:cubicBezTo>
                <a:cubicBezTo>
                  <a:pt x="40" y="19"/>
                  <a:pt x="33" y="19"/>
                  <a:pt x="29" y="23"/>
                </a:cubicBezTo>
                <a:cubicBezTo>
                  <a:pt x="29" y="23"/>
                  <a:pt x="29" y="23"/>
                  <a:pt x="29" y="23"/>
                </a:cubicBezTo>
                <a:cubicBezTo>
                  <a:pt x="27" y="25"/>
                  <a:pt x="26" y="28"/>
                  <a:pt x="26" y="31"/>
                </a:cubicBezTo>
                <a:cubicBezTo>
                  <a:pt x="26" y="34"/>
                  <a:pt x="27" y="36"/>
                  <a:pt x="29" y="38"/>
                </a:cubicBezTo>
                <a:cubicBezTo>
                  <a:pt x="32" y="41"/>
                  <a:pt x="36" y="42"/>
                  <a:pt x="40" y="40"/>
                </a:cubicBezTo>
                <a:cubicBezTo>
                  <a:pt x="40" y="40"/>
                  <a:pt x="40" y="40"/>
                  <a:pt x="40" y="40"/>
                </a:cubicBezTo>
                <a:cubicBezTo>
                  <a:pt x="41" y="40"/>
                  <a:pt x="43" y="39"/>
                  <a:pt x="43" y="38"/>
                </a:cubicBezTo>
                <a:cubicBezTo>
                  <a:pt x="44" y="38"/>
                  <a:pt x="44" y="38"/>
                  <a:pt x="44" y="38"/>
                </a:cubicBezTo>
                <a:cubicBezTo>
                  <a:pt x="45" y="36"/>
                  <a:pt x="47" y="34"/>
                  <a:pt x="47" y="31"/>
                </a:cubicBezTo>
                <a:cubicBezTo>
                  <a:pt x="47" y="28"/>
                  <a:pt x="45" y="25"/>
                  <a:pt x="44" y="23"/>
                </a:cubicBezTo>
                <a:cubicBezTo>
                  <a:pt x="44" y="23"/>
                  <a:pt x="44" y="23"/>
                  <a:pt x="44" y="23"/>
                </a:cubicBezTo>
                <a:close/>
              </a:path>
            </a:pathLst>
          </a:custGeom>
          <a:solidFill>
            <a:srgbClr val="FFFFFF"/>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anose="020B0503020204020204" pitchFamily="34" charset="-122"/>
              <a:sym typeface="Arial" panose="020B0604020202020204" pitchFamily="34" charset="0"/>
            </a:endParaRPr>
          </a:p>
        </p:txBody>
      </p:sp>
      <p:sp>
        <p:nvSpPr>
          <p:cNvPr id="26" name="文本框 25"/>
          <p:cNvSpPr txBox="1"/>
          <p:nvPr>
            <p:custDataLst>
              <p:tags r:id="rId7"/>
            </p:custDataLst>
          </p:nvPr>
        </p:nvSpPr>
        <p:spPr>
          <a:xfrm>
            <a:off x="428625" y="1548130"/>
            <a:ext cx="4150360" cy="1744345"/>
          </a:xfrm>
          <a:prstGeom prst="rect">
            <a:avLst/>
          </a:prstGeom>
          <a:noFill/>
        </p:spPr>
        <p:txBody>
          <a:bodyPr wrap="square" lIns="90000" tIns="46800" rIns="90000" bIns="46800" rtlCol="0" anchor="ctr">
            <a:noAutofit/>
          </a:bodyPr>
          <a:lstStyle>
            <a:defPPr>
              <a:defRPr lang="zh-CN"/>
            </a:defPPr>
            <a:lvl1pPr algn="r">
              <a:lnSpc>
                <a:spcPct val="120000"/>
              </a:lnSpc>
              <a:defRPr sz="1400" spc="150">
                <a:solidFill>
                  <a:srgbClr val="000000">
                    <a:lumMod val="65000"/>
                    <a:lumOff val="35000"/>
                  </a:srgbClr>
                </a:solidFill>
                <a:latin typeface="Arial" panose="020B0604020202020204" pitchFamily="34" charset="0"/>
                <a:ea typeface="微软雅黑" panose="020B0503020204020204" pitchFamily="34" charset="-122"/>
              </a:defRPr>
            </a:lvl1pPr>
          </a:lstStyle>
          <a:p>
            <a:pPr algn="l" fontAlgn="auto">
              <a:lnSpc>
                <a:spcPct val="150000"/>
              </a:lnSpc>
            </a:pPr>
            <a:r>
              <a:rPr lang="zh-CN" altLang="en-US" sz="1600">
                <a:sym typeface="Arial" panose="020B0604020202020204" pitchFamily="34" charset="0"/>
              </a:rPr>
              <a:t>（一）银行贷款</a:t>
            </a:r>
            <a:endParaRPr lang="zh-CN" altLang="en-US" sz="1600">
              <a:sym typeface="Arial" panose="020B0604020202020204" pitchFamily="34" charset="0"/>
            </a:endParaRPr>
          </a:p>
          <a:p>
            <a:pPr algn="l" fontAlgn="auto">
              <a:lnSpc>
                <a:spcPct val="150000"/>
              </a:lnSpc>
            </a:pPr>
            <a:r>
              <a:rPr lang="zh-CN" altLang="en-US" sz="1600">
                <a:sym typeface="Arial" panose="020B0604020202020204" pitchFamily="34" charset="0"/>
              </a:rPr>
              <a:t>银行贷款被誉为创业融资的“蓄水池”，由于银行财力雄厚，而且大多具有政府背景，因此在创业者中很有“群众基础”。</a:t>
            </a:r>
            <a:endParaRPr lang="zh-CN" altLang="en-US" sz="1600">
              <a:sym typeface="Arial" panose="020B0604020202020204" pitchFamily="34" charset="0"/>
            </a:endParaRPr>
          </a:p>
        </p:txBody>
      </p:sp>
      <p:sp>
        <p:nvSpPr>
          <p:cNvPr id="27" name="文本框 26"/>
          <p:cNvSpPr txBox="1"/>
          <p:nvPr>
            <p:custDataLst>
              <p:tags r:id="rId8"/>
            </p:custDataLst>
          </p:nvPr>
        </p:nvSpPr>
        <p:spPr>
          <a:xfrm>
            <a:off x="3372521" y="1077714"/>
            <a:ext cx="755335" cy="763094"/>
          </a:xfrm>
          <a:prstGeom prst="rect">
            <a:avLst/>
          </a:prstGeom>
          <a:noFill/>
        </p:spPr>
        <p:txBody>
          <a:bodyPr wrap="square" rtlCol="0">
            <a:normAutofit fontScale="92500" lnSpcReduction="10000"/>
          </a:bodyPr>
          <a:lstStyle/>
          <a:p>
            <a:pPr algn="r">
              <a:lnSpc>
                <a:spcPct val="120000"/>
              </a:lnSpc>
            </a:pPr>
            <a:r>
              <a:rPr lang="en-US" altLang="zh-CN" sz="4000" b="1" spc="150" dirty="0">
                <a:solidFill>
                  <a:srgbClr val="1D6DC2"/>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01</a:t>
            </a:r>
            <a:endParaRPr lang="zh-CN" altLang="en-US" sz="4000" b="1" spc="150" dirty="0">
              <a:solidFill>
                <a:srgbClr val="1D6DC2"/>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30" name="文本框 29"/>
          <p:cNvSpPr txBox="1"/>
          <p:nvPr>
            <p:custDataLst>
              <p:tags r:id="rId9"/>
            </p:custDataLst>
          </p:nvPr>
        </p:nvSpPr>
        <p:spPr>
          <a:xfrm>
            <a:off x="6926704" y="1077714"/>
            <a:ext cx="755335" cy="763094"/>
          </a:xfrm>
          <a:prstGeom prst="rect">
            <a:avLst/>
          </a:prstGeom>
          <a:noFill/>
        </p:spPr>
        <p:txBody>
          <a:bodyPr wrap="square" rtlCol="0">
            <a:normAutofit fontScale="92500" lnSpcReduction="10000"/>
          </a:bodyPr>
          <a:lstStyle/>
          <a:p>
            <a:pPr algn="r">
              <a:lnSpc>
                <a:spcPct val="120000"/>
              </a:lnSpc>
            </a:pPr>
            <a:r>
              <a:rPr lang="en-US" altLang="zh-CN" sz="4000" b="1" spc="150" dirty="0">
                <a:solidFill>
                  <a:srgbClr val="0088D5"/>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02</a:t>
            </a:r>
            <a:endParaRPr lang="zh-CN" altLang="en-US" sz="4000" b="1" spc="150" dirty="0">
              <a:solidFill>
                <a:srgbClr val="0088D5"/>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31" name="文本框 30"/>
          <p:cNvSpPr txBox="1"/>
          <p:nvPr>
            <p:custDataLst>
              <p:tags r:id="rId10"/>
            </p:custDataLst>
          </p:nvPr>
        </p:nvSpPr>
        <p:spPr>
          <a:xfrm>
            <a:off x="7400925" y="1631315"/>
            <a:ext cx="4585335" cy="1577340"/>
          </a:xfrm>
          <a:prstGeom prst="rect">
            <a:avLst/>
          </a:prstGeom>
          <a:noFill/>
        </p:spPr>
        <p:txBody>
          <a:bodyPr wrap="square" lIns="90000" tIns="46800" rIns="90000" bIns="46800" rtlCol="0" anchor="ctr">
            <a:noAutofit/>
          </a:bodyPr>
          <a:lstStyle>
            <a:defPPr>
              <a:defRPr lang="zh-CN"/>
            </a:defPPr>
            <a:lvl1pPr algn="r">
              <a:lnSpc>
                <a:spcPct val="120000"/>
              </a:lnSpc>
              <a:defRPr sz="1400" spc="150">
                <a:solidFill>
                  <a:srgbClr val="000000">
                    <a:lumMod val="65000"/>
                    <a:lumOff val="35000"/>
                  </a:srgbClr>
                </a:solidFill>
                <a:latin typeface="Arial" panose="020B0604020202020204" pitchFamily="34" charset="0"/>
                <a:ea typeface="微软雅黑" panose="020B0503020204020204" pitchFamily="34" charset="-122"/>
              </a:defRPr>
            </a:lvl1pPr>
          </a:lstStyle>
          <a:p>
            <a:pPr algn="l" fontAlgn="auto">
              <a:lnSpc>
                <a:spcPct val="150000"/>
              </a:lnSpc>
            </a:pPr>
            <a:r>
              <a:rPr lang="zh-CN" altLang="en-US" sz="1600">
                <a:sym typeface="Arial" panose="020B0604020202020204" pitchFamily="34" charset="0"/>
              </a:rPr>
              <a:t>（二）风险投资</a:t>
            </a:r>
            <a:endParaRPr lang="zh-CN" altLang="en-US" sz="1600">
              <a:sym typeface="Arial" panose="020B0604020202020204" pitchFamily="34" charset="0"/>
            </a:endParaRPr>
          </a:p>
          <a:p>
            <a:pPr algn="l" fontAlgn="auto">
              <a:lnSpc>
                <a:spcPct val="150000"/>
              </a:lnSpc>
            </a:pPr>
            <a:r>
              <a:rPr lang="zh-CN" altLang="en-US" sz="1600">
                <a:sym typeface="Arial" panose="020B0604020202020204" pitchFamily="34" charset="0"/>
              </a:rPr>
              <a:t>在许多人眼里，风险投资家手里都有一个神奇的“钱袋子”，从那个“钱袋子”掉出来的钱能让创业者坐上阿拉丁的“神毯”一飞冲天。</a:t>
            </a:r>
            <a:endParaRPr lang="zh-CN" altLang="en-US" sz="1600">
              <a:sym typeface="Arial" panose="020B0604020202020204" pitchFamily="34" charset="0"/>
            </a:endParaRPr>
          </a:p>
        </p:txBody>
      </p:sp>
      <p:sp>
        <p:nvSpPr>
          <p:cNvPr id="37" name="文本框 36"/>
          <p:cNvSpPr txBox="1"/>
          <p:nvPr>
            <p:custDataLst>
              <p:tags r:id="rId11"/>
            </p:custDataLst>
          </p:nvPr>
        </p:nvSpPr>
        <p:spPr>
          <a:xfrm>
            <a:off x="363855" y="3848100"/>
            <a:ext cx="3771900" cy="2093595"/>
          </a:xfrm>
          <a:prstGeom prst="rect">
            <a:avLst/>
          </a:prstGeom>
          <a:noFill/>
        </p:spPr>
        <p:txBody>
          <a:bodyPr wrap="square" lIns="90000" tIns="46800" rIns="90000" bIns="46800" rtlCol="0" anchor="ctr">
            <a:normAutofit/>
          </a:bodyPr>
          <a:lstStyle>
            <a:defPPr>
              <a:defRPr lang="zh-CN"/>
            </a:defPPr>
            <a:lvl1pPr algn="r">
              <a:lnSpc>
                <a:spcPct val="120000"/>
              </a:lnSpc>
              <a:defRPr sz="1400" spc="150">
                <a:solidFill>
                  <a:srgbClr val="000000">
                    <a:lumMod val="65000"/>
                    <a:lumOff val="35000"/>
                  </a:srgbClr>
                </a:solidFill>
                <a:latin typeface="Arial" panose="020B0604020202020204" pitchFamily="34" charset="0"/>
                <a:ea typeface="微软雅黑" panose="020B0503020204020204" pitchFamily="34" charset="-122"/>
              </a:defRPr>
            </a:lvl1pPr>
          </a:lstStyle>
          <a:p>
            <a:pPr algn="l" fontAlgn="auto">
              <a:lnSpc>
                <a:spcPct val="150000"/>
              </a:lnSpc>
            </a:pPr>
            <a:r>
              <a:rPr lang="zh-CN" altLang="en-US" sz="1600">
                <a:sym typeface="Arial" panose="020B0604020202020204" pitchFamily="34" charset="0"/>
              </a:rPr>
              <a:t>（五）融资租赁</a:t>
            </a:r>
            <a:endParaRPr lang="zh-CN" altLang="en-US" sz="1600">
              <a:sym typeface="Arial" panose="020B0604020202020204" pitchFamily="34" charset="0"/>
            </a:endParaRPr>
          </a:p>
          <a:p>
            <a:pPr algn="l" fontAlgn="auto">
              <a:lnSpc>
                <a:spcPct val="150000"/>
              </a:lnSpc>
            </a:pPr>
            <a:r>
              <a:rPr lang="zh-CN" altLang="en-US" sz="1600">
                <a:sym typeface="Arial" panose="020B0604020202020204" pitchFamily="34" charset="0"/>
              </a:rPr>
              <a:t>融资租赁是一种以融资为直接目的的信用方式，表面上看是借物，而实质上是借资，以租金的方式分期偿还。</a:t>
            </a:r>
            <a:endParaRPr lang="zh-CN" altLang="en-US" sz="1600">
              <a:sym typeface="Arial" panose="020B0604020202020204" pitchFamily="34" charset="0"/>
            </a:endParaRPr>
          </a:p>
        </p:txBody>
      </p:sp>
      <p:sp>
        <p:nvSpPr>
          <p:cNvPr id="38" name="文本框 37"/>
          <p:cNvSpPr txBox="1"/>
          <p:nvPr>
            <p:custDataLst>
              <p:tags r:id="rId12"/>
            </p:custDataLst>
          </p:nvPr>
        </p:nvSpPr>
        <p:spPr>
          <a:xfrm>
            <a:off x="3034772" y="3340785"/>
            <a:ext cx="755335" cy="763094"/>
          </a:xfrm>
          <a:prstGeom prst="rect">
            <a:avLst/>
          </a:prstGeom>
          <a:noFill/>
        </p:spPr>
        <p:txBody>
          <a:bodyPr wrap="square" rtlCol="0">
            <a:normAutofit fontScale="92500" lnSpcReduction="10000"/>
          </a:bodyPr>
          <a:lstStyle/>
          <a:p>
            <a:pPr algn="r">
              <a:lnSpc>
                <a:spcPct val="120000"/>
              </a:lnSpc>
            </a:pPr>
            <a:r>
              <a:rPr lang="en-US" altLang="zh-CN" sz="4000" b="1" spc="150" dirty="0">
                <a:solidFill>
                  <a:srgbClr val="00BC68"/>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05</a:t>
            </a:r>
            <a:endParaRPr lang="zh-CN" altLang="en-US" sz="4000" b="1" spc="150" dirty="0">
              <a:solidFill>
                <a:srgbClr val="00BC68"/>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0" name="文本框 39"/>
          <p:cNvSpPr txBox="1"/>
          <p:nvPr>
            <p:custDataLst>
              <p:tags r:id="rId13"/>
            </p:custDataLst>
          </p:nvPr>
        </p:nvSpPr>
        <p:spPr>
          <a:xfrm>
            <a:off x="8185358" y="3080435"/>
            <a:ext cx="755335" cy="763094"/>
          </a:xfrm>
          <a:prstGeom prst="rect">
            <a:avLst/>
          </a:prstGeom>
          <a:noFill/>
        </p:spPr>
        <p:txBody>
          <a:bodyPr wrap="square" rtlCol="0">
            <a:normAutofit fontScale="92500" lnSpcReduction="10000"/>
          </a:bodyPr>
          <a:lstStyle/>
          <a:p>
            <a:pPr algn="r">
              <a:lnSpc>
                <a:spcPct val="120000"/>
              </a:lnSpc>
            </a:pPr>
            <a:r>
              <a:rPr lang="en-US" altLang="zh-CN" sz="4000" b="1" spc="150" dirty="0">
                <a:solidFill>
                  <a:srgbClr val="009ECA"/>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03</a:t>
            </a:r>
            <a:endParaRPr lang="zh-CN" altLang="en-US" sz="4000" b="1" spc="150" dirty="0">
              <a:solidFill>
                <a:srgbClr val="009ECA"/>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1" name="文本框 40"/>
          <p:cNvSpPr txBox="1"/>
          <p:nvPr>
            <p:custDataLst>
              <p:tags r:id="rId14"/>
            </p:custDataLst>
          </p:nvPr>
        </p:nvSpPr>
        <p:spPr>
          <a:xfrm>
            <a:off x="7853045" y="3682365"/>
            <a:ext cx="4234180" cy="1223010"/>
          </a:xfrm>
          <a:prstGeom prst="rect">
            <a:avLst/>
          </a:prstGeom>
          <a:noFill/>
        </p:spPr>
        <p:txBody>
          <a:bodyPr wrap="square" lIns="90000" tIns="46800" rIns="90000" bIns="46800" rtlCol="0" anchor="ctr">
            <a:noAutofit/>
          </a:bodyPr>
          <a:lstStyle>
            <a:defPPr>
              <a:defRPr lang="zh-CN"/>
            </a:defPPr>
            <a:lvl1pPr algn="r">
              <a:lnSpc>
                <a:spcPct val="120000"/>
              </a:lnSpc>
              <a:defRPr sz="1400" spc="150">
                <a:solidFill>
                  <a:srgbClr val="000000">
                    <a:lumMod val="65000"/>
                    <a:lumOff val="35000"/>
                  </a:srgbClr>
                </a:solidFill>
                <a:latin typeface="Arial" panose="020B0604020202020204" pitchFamily="34" charset="0"/>
                <a:ea typeface="微软雅黑" panose="020B0503020204020204" pitchFamily="34" charset="-122"/>
              </a:defRPr>
            </a:lvl1pPr>
          </a:lstStyle>
          <a:p>
            <a:pPr algn="l" fontAlgn="auto">
              <a:lnSpc>
                <a:spcPct val="150000"/>
              </a:lnSpc>
            </a:pPr>
            <a:r>
              <a:rPr lang="zh-CN" altLang="en-US" sz="1600">
                <a:sym typeface="Arial" panose="020B0604020202020204" pitchFamily="34" charset="0"/>
              </a:rPr>
              <a:t>（三）民间资本</a:t>
            </a:r>
            <a:endParaRPr lang="zh-CN" altLang="en-US" sz="1600">
              <a:sym typeface="Arial" panose="020B0604020202020204" pitchFamily="34" charset="0"/>
            </a:endParaRPr>
          </a:p>
          <a:p>
            <a:pPr algn="l" fontAlgn="auto">
              <a:lnSpc>
                <a:spcPct val="150000"/>
              </a:lnSpc>
            </a:pPr>
            <a:r>
              <a:rPr lang="zh-CN" altLang="en-US" sz="1600">
                <a:sym typeface="Arial" panose="020B0604020202020204" pitchFamily="34" charset="0"/>
              </a:rPr>
              <a:t>随着我国政府对民间投资的鼓励与引导，以及国民经济市场化程度的提高，民间资本正获得越来越大的发展空间。</a:t>
            </a:r>
            <a:endParaRPr lang="zh-CN" altLang="en-US" sz="1600">
              <a:sym typeface="Arial" panose="020B0604020202020204" pitchFamily="34" charset="0"/>
            </a:endParaRPr>
          </a:p>
        </p:txBody>
      </p:sp>
      <p:sp>
        <p:nvSpPr>
          <p:cNvPr id="44" name="文本框 43"/>
          <p:cNvSpPr txBox="1"/>
          <p:nvPr>
            <p:custDataLst>
              <p:tags r:id="rId15"/>
            </p:custDataLst>
          </p:nvPr>
        </p:nvSpPr>
        <p:spPr>
          <a:xfrm>
            <a:off x="6612890" y="5203825"/>
            <a:ext cx="5355590" cy="1345565"/>
          </a:xfrm>
          <a:prstGeom prst="rect">
            <a:avLst/>
          </a:prstGeom>
          <a:noFill/>
        </p:spPr>
        <p:txBody>
          <a:bodyPr wrap="square" lIns="90000" tIns="46800" rIns="90000" bIns="46800" rtlCol="0" anchor="ctr">
            <a:noAutofit/>
          </a:bodyPr>
          <a:lstStyle>
            <a:defPPr>
              <a:defRPr lang="zh-CN"/>
            </a:defPPr>
            <a:lvl1pPr algn="r">
              <a:lnSpc>
                <a:spcPct val="120000"/>
              </a:lnSpc>
              <a:defRPr sz="1400" spc="150">
                <a:solidFill>
                  <a:srgbClr val="000000">
                    <a:lumMod val="65000"/>
                    <a:lumOff val="35000"/>
                  </a:srgbClr>
                </a:solidFill>
                <a:latin typeface="Arial" panose="020B0604020202020204" pitchFamily="34" charset="0"/>
                <a:ea typeface="微软雅黑" panose="020B0503020204020204" pitchFamily="34" charset="-122"/>
              </a:defRPr>
            </a:lvl1pPr>
          </a:lstStyle>
          <a:p>
            <a:pPr algn="l"/>
            <a:r>
              <a:rPr lang="zh-CN" altLang="en-US" sz="1600">
                <a:sym typeface="Arial" panose="020B0604020202020204" pitchFamily="34" charset="0"/>
              </a:rPr>
              <a:t>（四）创业融资宝</a:t>
            </a:r>
            <a:endParaRPr lang="zh-CN" altLang="en-US" sz="1600">
              <a:sym typeface="Arial" panose="020B0604020202020204" pitchFamily="34" charset="0"/>
            </a:endParaRPr>
          </a:p>
          <a:p>
            <a:pPr algn="l"/>
            <a:r>
              <a:rPr lang="zh-CN" altLang="en-US" sz="1600">
                <a:sym typeface="Arial" panose="020B0604020202020204" pitchFamily="34" charset="0"/>
              </a:rPr>
              <a:t>创业融资宝，是指将创业者自有合法财产或在有关法规许可下将他人合法财产进行质（抵）押的形式，从而为其提供创业急需的开业资金、运转资金和经营资金。</a:t>
            </a:r>
            <a:endParaRPr lang="zh-CN" altLang="en-US" sz="1600">
              <a:sym typeface="Arial" panose="020B0604020202020204" pitchFamily="34" charset="0"/>
            </a:endParaRPr>
          </a:p>
        </p:txBody>
      </p:sp>
      <p:sp>
        <p:nvSpPr>
          <p:cNvPr id="45" name="文本框 44"/>
          <p:cNvSpPr txBox="1"/>
          <p:nvPr>
            <p:custDataLst>
              <p:tags r:id="rId16"/>
            </p:custDataLst>
          </p:nvPr>
        </p:nvSpPr>
        <p:spPr>
          <a:xfrm>
            <a:off x="4614161" y="4906067"/>
            <a:ext cx="755335" cy="763094"/>
          </a:xfrm>
          <a:prstGeom prst="rect">
            <a:avLst/>
          </a:prstGeom>
          <a:noFill/>
        </p:spPr>
        <p:txBody>
          <a:bodyPr wrap="square" rtlCol="0">
            <a:normAutofit fontScale="92500" lnSpcReduction="10000"/>
          </a:bodyPr>
          <a:lstStyle/>
          <a:p>
            <a:pPr algn="r">
              <a:lnSpc>
                <a:spcPct val="120000"/>
              </a:lnSpc>
            </a:pPr>
            <a:r>
              <a:rPr lang="en-US" altLang="zh-CN" sz="4000" b="1" spc="150" dirty="0">
                <a:solidFill>
                  <a:srgbClr val="00AFA2"/>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04</a:t>
            </a:r>
            <a:endParaRPr lang="zh-CN" altLang="en-US" sz="4000" b="1" spc="150" dirty="0">
              <a:solidFill>
                <a:srgbClr val="00AFA2"/>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9469" name="Freeform 13"/>
          <p:cNvSpPr/>
          <p:nvPr>
            <p:custDataLst>
              <p:tags r:id="rId17"/>
            </p:custDataLst>
          </p:nvPr>
        </p:nvSpPr>
        <p:spPr bwMode="auto">
          <a:xfrm rot="1055249">
            <a:off x="6430394" y="3130300"/>
            <a:ext cx="1350296" cy="1554114"/>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solidFill>
            <a:srgbClr val="009ECA"/>
          </a:solidFill>
          <a:ln w="6350">
            <a:noFill/>
          </a:ln>
        </p:spPr>
        <p:txBody>
          <a:bodyPr lIns="121912" tIns="60956" rIns="121912" bIns="60956"/>
          <a:lstStyle/>
          <a:p>
            <a:pPr>
              <a:lnSpc>
                <a:spcPct val="120000"/>
              </a:lnSpc>
            </a:pPr>
            <a:endParaRPr lang="zh-CN" altLang="en-US" sz="1690">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27"/>
          <p:cNvSpPr>
            <a:spLocks noEditPoints="1"/>
          </p:cNvSpPr>
          <p:nvPr>
            <p:custDataLst>
              <p:tags r:id="rId18"/>
            </p:custDataLst>
          </p:nvPr>
        </p:nvSpPr>
        <p:spPr bwMode="auto">
          <a:xfrm>
            <a:off x="6915323" y="3633784"/>
            <a:ext cx="368262" cy="470045"/>
          </a:xfrm>
          <a:custGeom>
            <a:avLst/>
            <a:gdLst>
              <a:gd name="T0" fmla="*/ 59 w 83"/>
              <a:gd name="T1" fmla="*/ 70 h 106"/>
              <a:gd name="T2" fmla="*/ 59 w 83"/>
              <a:gd name="T3" fmla="*/ 70 h 106"/>
              <a:gd name="T4" fmla="*/ 75 w 83"/>
              <a:gd name="T5" fmla="*/ 42 h 106"/>
              <a:gd name="T6" fmla="*/ 41 w 83"/>
              <a:gd name="T7" fmla="*/ 8 h 106"/>
              <a:gd name="T8" fmla="*/ 8 w 83"/>
              <a:gd name="T9" fmla="*/ 42 h 106"/>
              <a:gd name="T10" fmla="*/ 24 w 83"/>
              <a:gd name="T11" fmla="*/ 70 h 106"/>
              <a:gd name="T12" fmla="*/ 24 w 83"/>
              <a:gd name="T13" fmla="*/ 70 h 106"/>
              <a:gd name="T14" fmla="*/ 41 w 83"/>
              <a:gd name="T15" fmla="*/ 75 h 106"/>
              <a:gd name="T16" fmla="*/ 43 w 83"/>
              <a:gd name="T17" fmla="*/ 46 h 106"/>
              <a:gd name="T18" fmla="*/ 40 w 83"/>
              <a:gd name="T19" fmla="*/ 46 h 106"/>
              <a:gd name="T20" fmla="*/ 30 w 83"/>
              <a:gd name="T21" fmla="*/ 42 h 106"/>
              <a:gd name="T22" fmla="*/ 20 w 83"/>
              <a:gd name="T23" fmla="*/ 46 h 106"/>
              <a:gd name="T24" fmla="*/ 17 w 83"/>
              <a:gd name="T25" fmla="*/ 42 h 106"/>
              <a:gd name="T26" fmla="*/ 30 w 83"/>
              <a:gd name="T27" fmla="*/ 37 h 106"/>
              <a:gd name="T28" fmla="*/ 41 w 83"/>
              <a:gd name="T29" fmla="*/ 41 h 106"/>
              <a:gd name="T30" fmla="*/ 52 w 83"/>
              <a:gd name="T31" fmla="*/ 37 h 106"/>
              <a:gd name="T32" fmla="*/ 65 w 83"/>
              <a:gd name="T33" fmla="*/ 42 h 106"/>
              <a:gd name="T34" fmla="*/ 62 w 83"/>
              <a:gd name="T35" fmla="*/ 46 h 106"/>
              <a:gd name="T36" fmla="*/ 52 w 83"/>
              <a:gd name="T37" fmla="*/ 42 h 106"/>
              <a:gd name="T38" fmla="*/ 43 w 83"/>
              <a:gd name="T39" fmla="*/ 46 h 106"/>
              <a:gd name="T40" fmla="*/ 65 w 83"/>
              <a:gd name="T41" fmla="*/ 76 h 106"/>
              <a:gd name="T42" fmla="*/ 61 w 83"/>
              <a:gd name="T43" fmla="*/ 97 h 106"/>
              <a:gd name="T44" fmla="*/ 53 w 83"/>
              <a:gd name="T45" fmla="*/ 97 h 106"/>
              <a:gd name="T46" fmla="*/ 41 w 83"/>
              <a:gd name="T47" fmla="*/ 106 h 106"/>
              <a:gd name="T48" fmla="*/ 29 w 83"/>
              <a:gd name="T49" fmla="*/ 97 h 106"/>
              <a:gd name="T50" fmla="*/ 18 w 83"/>
              <a:gd name="T51" fmla="*/ 93 h 106"/>
              <a:gd name="T52" fmla="*/ 18 w 83"/>
              <a:gd name="T53" fmla="*/ 76 h 106"/>
              <a:gd name="T54" fmla="*/ 0 w 83"/>
              <a:gd name="T55" fmla="*/ 42 h 106"/>
              <a:gd name="T56" fmla="*/ 41 w 83"/>
              <a:gd name="T57" fmla="*/ 0 h 106"/>
              <a:gd name="T58" fmla="*/ 83 w 83"/>
              <a:gd name="T59" fmla="*/ 42 h 106"/>
              <a:gd name="T60" fmla="*/ 65 w 83"/>
              <a:gd name="T61" fmla="*/ 76 h 106"/>
              <a:gd name="T62" fmla="*/ 26 w 83"/>
              <a:gd name="T63" fmla="*/ 80 h 106"/>
              <a:gd name="T64" fmla="*/ 32 w 83"/>
              <a:gd name="T65" fmla="*/ 89 h 106"/>
              <a:gd name="T66" fmla="*/ 37 w 83"/>
              <a:gd name="T67" fmla="*/ 93 h 106"/>
              <a:gd name="T68" fmla="*/ 38 w 83"/>
              <a:gd name="T69" fmla="*/ 96 h 106"/>
              <a:gd name="T70" fmla="*/ 41 w 83"/>
              <a:gd name="T71" fmla="*/ 98 h 106"/>
              <a:gd name="T72" fmla="*/ 45 w 83"/>
              <a:gd name="T73" fmla="*/ 96 h 106"/>
              <a:gd name="T74" fmla="*/ 46 w 83"/>
              <a:gd name="T75" fmla="*/ 93 h 106"/>
              <a:gd name="T76" fmla="*/ 57 w 83"/>
              <a:gd name="T77" fmla="*/ 89 h 106"/>
              <a:gd name="T78" fmla="*/ 41 w 83"/>
              <a:gd name="T79" fmla="*/ 8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3" h="106">
                <a:moveTo>
                  <a:pt x="59" y="70"/>
                </a:moveTo>
                <a:cubicBezTo>
                  <a:pt x="59" y="70"/>
                  <a:pt x="59" y="70"/>
                  <a:pt x="59" y="70"/>
                </a:cubicBezTo>
                <a:cubicBezTo>
                  <a:pt x="59" y="70"/>
                  <a:pt x="59" y="70"/>
                  <a:pt x="59" y="70"/>
                </a:cubicBezTo>
                <a:cubicBezTo>
                  <a:pt x="59" y="70"/>
                  <a:pt x="59" y="70"/>
                  <a:pt x="59" y="70"/>
                </a:cubicBezTo>
                <a:cubicBezTo>
                  <a:pt x="61" y="69"/>
                  <a:pt x="63" y="67"/>
                  <a:pt x="65" y="66"/>
                </a:cubicBezTo>
                <a:cubicBezTo>
                  <a:pt x="71" y="59"/>
                  <a:pt x="75" y="51"/>
                  <a:pt x="75" y="42"/>
                </a:cubicBezTo>
                <a:cubicBezTo>
                  <a:pt x="75" y="33"/>
                  <a:pt x="71" y="24"/>
                  <a:pt x="65" y="18"/>
                </a:cubicBezTo>
                <a:cubicBezTo>
                  <a:pt x="59" y="12"/>
                  <a:pt x="50" y="8"/>
                  <a:pt x="41" y="8"/>
                </a:cubicBezTo>
                <a:cubicBezTo>
                  <a:pt x="32" y="8"/>
                  <a:pt x="24" y="12"/>
                  <a:pt x="18" y="18"/>
                </a:cubicBezTo>
                <a:cubicBezTo>
                  <a:pt x="12" y="24"/>
                  <a:pt x="8" y="33"/>
                  <a:pt x="8" y="42"/>
                </a:cubicBezTo>
                <a:cubicBezTo>
                  <a:pt x="8" y="51"/>
                  <a:pt x="12" y="59"/>
                  <a:pt x="18" y="66"/>
                </a:cubicBezTo>
                <a:cubicBezTo>
                  <a:pt x="19" y="67"/>
                  <a:pt x="22" y="69"/>
                  <a:pt x="24" y="70"/>
                </a:cubicBezTo>
                <a:cubicBezTo>
                  <a:pt x="24" y="70"/>
                  <a:pt x="24" y="70"/>
                  <a:pt x="24" y="70"/>
                </a:cubicBezTo>
                <a:cubicBezTo>
                  <a:pt x="24" y="70"/>
                  <a:pt x="24" y="70"/>
                  <a:pt x="24" y="70"/>
                </a:cubicBezTo>
                <a:cubicBezTo>
                  <a:pt x="24" y="70"/>
                  <a:pt x="24" y="70"/>
                  <a:pt x="24" y="70"/>
                </a:cubicBezTo>
                <a:cubicBezTo>
                  <a:pt x="29" y="73"/>
                  <a:pt x="35" y="75"/>
                  <a:pt x="41" y="75"/>
                </a:cubicBezTo>
                <a:cubicBezTo>
                  <a:pt x="48" y="75"/>
                  <a:pt x="53" y="73"/>
                  <a:pt x="59" y="70"/>
                </a:cubicBezTo>
                <a:close/>
                <a:moveTo>
                  <a:pt x="43" y="46"/>
                </a:moveTo>
                <a:cubicBezTo>
                  <a:pt x="43" y="46"/>
                  <a:pt x="43" y="46"/>
                  <a:pt x="43" y="46"/>
                </a:cubicBezTo>
                <a:cubicBezTo>
                  <a:pt x="42" y="47"/>
                  <a:pt x="40" y="47"/>
                  <a:pt x="40" y="46"/>
                </a:cubicBezTo>
                <a:cubicBezTo>
                  <a:pt x="38" y="45"/>
                  <a:pt x="37" y="44"/>
                  <a:pt x="35" y="43"/>
                </a:cubicBezTo>
                <a:cubicBezTo>
                  <a:pt x="34" y="42"/>
                  <a:pt x="32" y="42"/>
                  <a:pt x="30" y="42"/>
                </a:cubicBezTo>
                <a:cubicBezTo>
                  <a:pt x="28" y="42"/>
                  <a:pt x="26" y="42"/>
                  <a:pt x="25" y="43"/>
                </a:cubicBezTo>
                <a:cubicBezTo>
                  <a:pt x="23" y="44"/>
                  <a:pt x="22" y="45"/>
                  <a:pt x="20" y="46"/>
                </a:cubicBezTo>
                <a:cubicBezTo>
                  <a:pt x="19" y="47"/>
                  <a:pt x="18" y="47"/>
                  <a:pt x="17" y="46"/>
                </a:cubicBezTo>
                <a:cubicBezTo>
                  <a:pt x="16" y="45"/>
                  <a:pt x="16" y="43"/>
                  <a:pt x="17" y="42"/>
                </a:cubicBezTo>
                <a:cubicBezTo>
                  <a:pt x="19" y="41"/>
                  <a:pt x="21" y="39"/>
                  <a:pt x="23" y="39"/>
                </a:cubicBezTo>
                <a:cubicBezTo>
                  <a:pt x="25" y="38"/>
                  <a:pt x="28" y="37"/>
                  <a:pt x="30" y="37"/>
                </a:cubicBezTo>
                <a:cubicBezTo>
                  <a:pt x="32" y="37"/>
                  <a:pt x="35" y="38"/>
                  <a:pt x="37" y="39"/>
                </a:cubicBezTo>
                <a:cubicBezTo>
                  <a:pt x="39" y="39"/>
                  <a:pt x="40" y="40"/>
                  <a:pt x="41" y="41"/>
                </a:cubicBezTo>
                <a:cubicBezTo>
                  <a:pt x="43" y="40"/>
                  <a:pt x="44" y="39"/>
                  <a:pt x="45" y="39"/>
                </a:cubicBezTo>
                <a:cubicBezTo>
                  <a:pt x="48" y="38"/>
                  <a:pt x="50" y="37"/>
                  <a:pt x="52" y="37"/>
                </a:cubicBezTo>
                <a:cubicBezTo>
                  <a:pt x="55" y="37"/>
                  <a:pt x="57" y="38"/>
                  <a:pt x="59" y="39"/>
                </a:cubicBezTo>
                <a:cubicBezTo>
                  <a:pt x="62" y="39"/>
                  <a:pt x="64" y="41"/>
                  <a:pt x="65" y="42"/>
                </a:cubicBezTo>
                <a:cubicBezTo>
                  <a:pt x="66" y="43"/>
                  <a:pt x="66" y="45"/>
                  <a:pt x="65" y="46"/>
                </a:cubicBezTo>
                <a:cubicBezTo>
                  <a:pt x="65" y="47"/>
                  <a:pt x="63" y="47"/>
                  <a:pt x="62" y="46"/>
                </a:cubicBezTo>
                <a:cubicBezTo>
                  <a:pt x="61" y="45"/>
                  <a:pt x="59" y="44"/>
                  <a:pt x="58" y="43"/>
                </a:cubicBezTo>
                <a:cubicBezTo>
                  <a:pt x="56" y="42"/>
                  <a:pt x="54" y="42"/>
                  <a:pt x="52" y="42"/>
                </a:cubicBezTo>
                <a:cubicBezTo>
                  <a:pt x="51" y="42"/>
                  <a:pt x="49" y="42"/>
                  <a:pt x="47" y="43"/>
                </a:cubicBezTo>
                <a:cubicBezTo>
                  <a:pt x="46" y="44"/>
                  <a:pt x="44" y="45"/>
                  <a:pt x="43" y="46"/>
                </a:cubicBezTo>
                <a:close/>
                <a:moveTo>
                  <a:pt x="65" y="76"/>
                </a:moveTo>
                <a:cubicBezTo>
                  <a:pt x="65" y="76"/>
                  <a:pt x="65" y="76"/>
                  <a:pt x="65" y="76"/>
                </a:cubicBezTo>
                <a:cubicBezTo>
                  <a:pt x="65" y="93"/>
                  <a:pt x="65" y="93"/>
                  <a:pt x="65" y="93"/>
                </a:cubicBezTo>
                <a:cubicBezTo>
                  <a:pt x="65" y="95"/>
                  <a:pt x="63" y="97"/>
                  <a:pt x="61" y="97"/>
                </a:cubicBezTo>
                <a:cubicBezTo>
                  <a:pt x="61" y="97"/>
                  <a:pt x="61" y="97"/>
                  <a:pt x="61" y="97"/>
                </a:cubicBezTo>
                <a:cubicBezTo>
                  <a:pt x="53" y="97"/>
                  <a:pt x="53" y="97"/>
                  <a:pt x="53" y="97"/>
                </a:cubicBezTo>
                <a:cubicBezTo>
                  <a:pt x="53" y="99"/>
                  <a:pt x="52" y="100"/>
                  <a:pt x="50" y="102"/>
                </a:cubicBezTo>
                <a:cubicBezTo>
                  <a:pt x="48" y="104"/>
                  <a:pt x="45" y="106"/>
                  <a:pt x="41" y="106"/>
                </a:cubicBezTo>
                <a:cubicBezTo>
                  <a:pt x="38" y="106"/>
                  <a:pt x="35" y="104"/>
                  <a:pt x="32" y="102"/>
                </a:cubicBezTo>
                <a:cubicBezTo>
                  <a:pt x="31" y="100"/>
                  <a:pt x="30" y="99"/>
                  <a:pt x="29" y="97"/>
                </a:cubicBezTo>
                <a:cubicBezTo>
                  <a:pt x="22" y="97"/>
                  <a:pt x="22" y="97"/>
                  <a:pt x="22" y="97"/>
                </a:cubicBezTo>
                <a:cubicBezTo>
                  <a:pt x="20" y="97"/>
                  <a:pt x="18" y="95"/>
                  <a:pt x="18" y="93"/>
                </a:cubicBezTo>
                <a:cubicBezTo>
                  <a:pt x="18" y="93"/>
                  <a:pt x="18" y="93"/>
                  <a:pt x="18" y="93"/>
                </a:cubicBezTo>
                <a:cubicBezTo>
                  <a:pt x="18" y="76"/>
                  <a:pt x="18" y="76"/>
                  <a:pt x="18" y="76"/>
                </a:cubicBezTo>
                <a:cubicBezTo>
                  <a:pt x="16" y="75"/>
                  <a:pt x="14" y="73"/>
                  <a:pt x="12" y="71"/>
                </a:cubicBezTo>
                <a:cubicBezTo>
                  <a:pt x="4" y="64"/>
                  <a:pt x="0" y="53"/>
                  <a:pt x="0" y="42"/>
                </a:cubicBezTo>
                <a:cubicBezTo>
                  <a:pt x="0" y="30"/>
                  <a:pt x="4" y="20"/>
                  <a:pt x="12" y="13"/>
                </a:cubicBezTo>
                <a:cubicBezTo>
                  <a:pt x="19" y="5"/>
                  <a:pt x="30" y="0"/>
                  <a:pt x="41" y="0"/>
                </a:cubicBezTo>
                <a:cubicBezTo>
                  <a:pt x="53" y="0"/>
                  <a:pt x="63" y="5"/>
                  <a:pt x="71" y="13"/>
                </a:cubicBezTo>
                <a:cubicBezTo>
                  <a:pt x="78" y="20"/>
                  <a:pt x="83" y="30"/>
                  <a:pt x="83" y="42"/>
                </a:cubicBezTo>
                <a:cubicBezTo>
                  <a:pt x="83" y="53"/>
                  <a:pt x="78" y="64"/>
                  <a:pt x="71" y="71"/>
                </a:cubicBezTo>
                <a:cubicBezTo>
                  <a:pt x="69" y="73"/>
                  <a:pt x="67" y="75"/>
                  <a:pt x="65" y="76"/>
                </a:cubicBezTo>
                <a:close/>
                <a:moveTo>
                  <a:pt x="26" y="80"/>
                </a:moveTo>
                <a:cubicBezTo>
                  <a:pt x="26" y="80"/>
                  <a:pt x="26" y="80"/>
                  <a:pt x="26" y="80"/>
                </a:cubicBezTo>
                <a:cubicBezTo>
                  <a:pt x="26" y="89"/>
                  <a:pt x="26" y="89"/>
                  <a:pt x="26" y="89"/>
                </a:cubicBezTo>
                <a:cubicBezTo>
                  <a:pt x="32" y="89"/>
                  <a:pt x="32" y="89"/>
                  <a:pt x="32" y="89"/>
                </a:cubicBezTo>
                <a:cubicBezTo>
                  <a:pt x="32" y="89"/>
                  <a:pt x="32" y="89"/>
                  <a:pt x="32" y="89"/>
                </a:cubicBezTo>
                <a:cubicBezTo>
                  <a:pt x="35" y="89"/>
                  <a:pt x="37" y="90"/>
                  <a:pt x="37" y="93"/>
                </a:cubicBezTo>
                <a:cubicBezTo>
                  <a:pt x="37" y="93"/>
                  <a:pt x="37" y="93"/>
                  <a:pt x="37" y="93"/>
                </a:cubicBezTo>
                <a:cubicBezTo>
                  <a:pt x="37" y="94"/>
                  <a:pt x="37" y="95"/>
                  <a:pt x="38" y="96"/>
                </a:cubicBezTo>
                <a:cubicBezTo>
                  <a:pt x="38" y="96"/>
                  <a:pt x="38" y="96"/>
                  <a:pt x="38" y="96"/>
                </a:cubicBezTo>
                <a:cubicBezTo>
                  <a:pt x="39" y="97"/>
                  <a:pt x="40" y="98"/>
                  <a:pt x="41" y="98"/>
                </a:cubicBezTo>
                <a:cubicBezTo>
                  <a:pt x="43" y="98"/>
                  <a:pt x="44" y="97"/>
                  <a:pt x="45" y="96"/>
                </a:cubicBezTo>
                <a:cubicBezTo>
                  <a:pt x="45" y="96"/>
                  <a:pt x="45" y="96"/>
                  <a:pt x="45" y="96"/>
                </a:cubicBezTo>
                <a:cubicBezTo>
                  <a:pt x="45" y="95"/>
                  <a:pt x="46" y="94"/>
                  <a:pt x="46" y="93"/>
                </a:cubicBezTo>
                <a:cubicBezTo>
                  <a:pt x="46" y="93"/>
                  <a:pt x="46" y="93"/>
                  <a:pt x="46" y="93"/>
                </a:cubicBezTo>
                <a:cubicBezTo>
                  <a:pt x="46" y="90"/>
                  <a:pt x="48" y="89"/>
                  <a:pt x="50" y="89"/>
                </a:cubicBezTo>
                <a:cubicBezTo>
                  <a:pt x="57" y="89"/>
                  <a:pt x="57" y="89"/>
                  <a:pt x="57" y="89"/>
                </a:cubicBezTo>
                <a:cubicBezTo>
                  <a:pt x="57" y="80"/>
                  <a:pt x="57" y="80"/>
                  <a:pt x="57" y="80"/>
                </a:cubicBezTo>
                <a:cubicBezTo>
                  <a:pt x="52" y="82"/>
                  <a:pt x="47" y="83"/>
                  <a:pt x="41" y="83"/>
                </a:cubicBezTo>
                <a:cubicBezTo>
                  <a:pt x="36" y="83"/>
                  <a:pt x="31" y="82"/>
                  <a:pt x="26" y="80"/>
                </a:cubicBezTo>
                <a:close/>
              </a:path>
            </a:pathLst>
          </a:custGeom>
          <a:solidFill>
            <a:srgbClr val="FFFFFF"/>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anose="020B0503020204020204" pitchFamily="34" charset="-122"/>
              <a:sym typeface="Arial" panose="020B0604020202020204" pitchFamily="34" charset="0"/>
            </a:endParaRPr>
          </a:p>
        </p:txBody>
      </p:sp>
      <p:sp>
        <p:nvSpPr>
          <p:cNvPr id="19468" name="Freeform 12"/>
          <p:cNvSpPr/>
          <p:nvPr>
            <p:custDataLst>
              <p:tags r:id="rId19"/>
            </p:custDataLst>
          </p:nvPr>
        </p:nvSpPr>
        <p:spPr bwMode="auto">
          <a:xfrm rot="20520000">
            <a:off x="4126740" y="3130380"/>
            <a:ext cx="1348180" cy="1563930"/>
          </a:xfrm>
          <a:custGeom>
            <a:avLst/>
            <a:gdLst>
              <a:gd name="T0" fmla="*/ 319 w 637"/>
              <a:gd name="T1" fmla="*/ 0 h 734"/>
              <a:gd name="T2" fmla="*/ 0 w 637"/>
              <a:gd name="T3" fmla="*/ 182 h 734"/>
              <a:gd name="T4" fmla="*/ 0 w 637"/>
              <a:gd name="T5" fmla="*/ 551 h 734"/>
              <a:gd name="T6" fmla="*/ 319 w 637"/>
              <a:gd name="T7" fmla="*/ 734 h 734"/>
              <a:gd name="T8" fmla="*/ 637 w 637"/>
              <a:gd name="T9" fmla="*/ 551 h 734"/>
              <a:gd name="T10" fmla="*/ 637 w 637"/>
              <a:gd name="T11" fmla="*/ 182 h 734"/>
              <a:gd name="T12" fmla="*/ 319 w 637"/>
              <a:gd name="T13" fmla="*/ 0 h 734"/>
            </a:gdLst>
            <a:ahLst/>
            <a:cxnLst>
              <a:cxn ang="0">
                <a:pos x="T0" y="T1"/>
              </a:cxn>
              <a:cxn ang="0">
                <a:pos x="T2" y="T3"/>
              </a:cxn>
              <a:cxn ang="0">
                <a:pos x="T4" y="T5"/>
              </a:cxn>
              <a:cxn ang="0">
                <a:pos x="T6" y="T7"/>
              </a:cxn>
              <a:cxn ang="0">
                <a:pos x="T8" y="T9"/>
              </a:cxn>
              <a:cxn ang="0">
                <a:pos x="T10" y="T11"/>
              </a:cxn>
              <a:cxn ang="0">
                <a:pos x="T12" y="T13"/>
              </a:cxn>
            </a:cxnLst>
            <a:rect l="0" t="0" r="r" b="b"/>
            <a:pathLst>
              <a:path w="637" h="734">
                <a:moveTo>
                  <a:pt x="319" y="0"/>
                </a:moveTo>
                <a:lnTo>
                  <a:pt x="0" y="182"/>
                </a:lnTo>
                <a:lnTo>
                  <a:pt x="0" y="551"/>
                </a:lnTo>
                <a:lnTo>
                  <a:pt x="319" y="734"/>
                </a:lnTo>
                <a:lnTo>
                  <a:pt x="637" y="551"/>
                </a:lnTo>
                <a:lnTo>
                  <a:pt x="637" y="182"/>
                </a:lnTo>
                <a:lnTo>
                  <a:pt x="319" y="0"/>
                </a:lnTo>
                <a:close/>
              </a:path>
            </a:pathLst>
          </a:custGeom>
          <a:solidFill>
            <a:srgbClr val="00BC68"/>
          </a:solidFill>
          <a:ln w="6350">
            <a:noFill/>
          </a:ln>
        </p:spPr>
        <p:txBody>
          <a:bodyPr lIns="121912" tIns="60956" rIns="121912" bIns="60956"/>
          <a:lstStyle/>
          <a:p>
            <a:pPr>
              <a:lnSpc>
                <a:spcPct val="120000"/>
              </a:lnSpc>
            </a:pPr>
            <a:endParaRPr lang="zh-CN" altLang="en-US" sz="1690">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30"/>
          <p:cNvSpPr>
            <a:spLocks noEditPoints="1"/>
          </p:cNvSpPr>
          <p:nvPr>
            <p:custDataLst>
              <p:tags r:id="rId20"/>
            </p:custDataLst>
          </p:nvPr>
        </p:nvSpPr>
        <p:spPr bwMode="auto">
          <a:xfrm>
            <a:off x="4613523" y="3633630"/>
            <a:ext cx="374613" cy="470045"/>
          </a:xfrm>
          <a:custGeom>
            <a:avLst/>
            <a:gdLst>
              <a:gd name="T0" fmla="*/ 62 w 84"/>
              <a:gd name="T1" fmla="*/ 60 h 106"/>
              <a:gd name="T2" fmla="*/ 55 w 84"/>
              <a:gd name="T3" fmla="*/ 96 h 106"/>
              <a:gd name="T4" fmla="*/ 80 w 84"/>
              <a:gd name="T5" fmla="*/ 98 h 106"/>
              <a:gd name="T6" fmla="*/ 80 w 84"/>
              <a:gd name="T7" fmla="*/ 106 h 106"/>
              <a:gd name="T8" fmla="*/ 0 w 84"/>
              <a:gd name="T9" fmla="*/ 102 h 106"/>
              <a:gd name="T10" fmla="*/ 30 w 84"/>
              <a:gd name="T11" fmla="*/ 98 h 106"/>
              <a:gd name="T12" fmla="*/ 49 w 84"/>
              <a:gd name="T13" fmla="*/ 91 h 106"/>
              <a:gd name="T14" fmla="*/ 6 w 84"/>
              <a:gd name="T15" fmla="*/ 88 h 106"/>
              <a:gd name="T16" fmla="*/ 6 w 84"/>
              <a:gd name="T17" fmla="*/ 83 h 106"/>
              <a:gd name="T18" fmla="*/ 56 w 84"/>
              <a:gd name="T19" fmla="*/ 72 h 106"/>
              <a:gd name="T20" fmla="*/ 50 w 84"/>
              <a:gd name="T21" fmla="*/ 55 h 106"/>
              <a:gd name="T22" fmla="*/ 42 w 84"/>
              <a:gd name="T23" fmla="*/ 56 h 106"/>
              <a:gd name="T24" fmla="*/ 32 w 84"/>
              <a:gd name="T25" fmla="*/ 68 h 106"/>
              <a:gd name="T26" fmla="*/ 28 w 84"/>
              <a:gd name="T27" fmla="*/ 70 h 106"/>
              <a:gd name="T28" fmla="*/ 14 w 84"/>
              <a:gd name="T29" fmla="*/ 65 h 106"/>
              <a:gd name="T30" fmla="*/ 16 w 84"/>
              <a:gd name="T31" fmla="*/ 58 h 106"/>
              <a:gd name="T32" fmla="*/ 13 w 84"/>
              <a:gd name="T33" fmla="*/ 54 h 106"/>
              <a:gd name="T34" fmla="*/ 38 w 84"/>
              <a:gd name="T35" fmla="*/ 15 h 106"/>
              <a:gd name="T36" fmla="*/ 40 w 84"/>
              <a:gd name="T37" fmla="*/ 16 h 106"/>
              <a:gd name="T38" fmla="*/ 41 w 84"/>
              <a:gd name="T39" fmla="*/ 9 h 106"/>
              <a:gd name="T40" fmla="*/ 45 w 84"/>
              <a:gd name="T41" fmla="*/ 2 h 106"/>
              <a:gd name="T42" fmla="*/ 66 w 84"/>
              <a:gd name="T43" fmla="*/ 18 h 106"/>
              <a:gd name="T44" fmla="*/ 58 w 84"/>
              <a:gd name="T45" fmla="*/ 18 h 106"/>
              <a:gd name="T46" fmla="*/ 57 w 84"/>
              <a:gd name="T47" fmla="*/ 26 h 106"/>
              <a:gd name="T48" fmla="*/ 52 w 84"/>
              <a:gd name="T49" fmla="*/ 38 h 106"/>
              <a:gd name="T50" fmla="*/ 55 w 84"/>
              <a:gd name="T51" fmla="*/ 49 h 106"/>
              <a:gd name="T52" fmla="*/ 54 w 84"/>
              <a:gd name="T53" fmla="*/ 16 h 106"/>
              <a:gd name="T54" fmla="*/ 44 w 84"/>
              <a:gd name="T55" fmla="*/ 19 h 106"/>
              <a:gd name="T56" fmla="*/ 54 w 84"/>
              <a:gd name="T57" fmla="*/ 16 h 106"/>
              <a:gd name="T58" fmla="*/ 48 w 84"/>
              <a:gd name="T59" fmla="*/ 35 h 106"/>
              <a:gd name="T60" fmla="*/ 37 w 84"/>
              <a:gd name="T61" fmla="*/ 20 h 106"/>
              <a:gd name="T62" fmla="*/ 33 w 84"/>
              <a:gd name="T63" fmla="*/ 62 h 106"/>
              <a:gd name="T64" fmla="*/ 34 w 84"/>
              <a:gd name="T65" fmla="*/ 46 h 106"/>
              <a:gd name="T66" fmla="*/ 37 w 84"/>
              <a:gd name="T67" fmla="*/ 38 h 106"/>
              <a:gd name="T68" fmla="*/ 49 w 84"/>
              <a:gd name="T69" fmla="*/ 42 h 106"/>
              <a:gd name="T70" fmla="*/ 40 w 84"/>
              <a:gd name="T71" fmla="*/ 42 h 106"/>
              <a:gd name="T72" fmla="*/ 40 w 84"/>
              <a:gd name="T73" fmla="*/ 42 h 106"/>
              <a:gd name="T74" fmla="*/ 45 w 84"/>
              <a:gd name="T75" fmla="*/ 52 h 106"/>
              <a:gd name="T76" fmla="*/ 49 w 84"/>
              <a:gd name="T77" fmla="*/ 50 h 106"/>
              <a:gd name="T78" fmla="*/ 49 w 84"/>
              <a:gd name="T79" fmla="*/ 42 h 106"/>
              <a:gd name="T80" fmla="*/ 20 w 84"/>
              <a:gd name="T81" fmla="*/ 61 h 106"/>
              <a:gd name="T82" fmla="*/ 19 w 84"/>
              <a:gd name="T83" fmla="*/ 62 h 106"/>
              <a:gd name="T84" fmla="*/ 26 w 84"/>
              <a:gd name="T85" fmla="*/ 6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4" h="106">
                <a:moveTo>
                  <a:pt x="55" y="49"/>
                </a:moveTo>
                <a:cubicBezTo>
                  <a:pt x="58" y="52"/>
                  <a:pt x="61" y="56"/>
                  <a:pt x="62" y="60"/>
                </a:cubicBezTo>
                <a:cubicBezTo>
                  <a:pt x="64" y="63"/>
                  <a:pt x="65" y="68"/>
                  <a:pt x="65" y="72"/>
                </a:cubicBezTo>
                <a:cubicBezTo>
                  <a:pt x="65" y="82"/>
                  <a:pt x="61" y="90"/>
                  <a:pt x="55" y="96"/>
                </a:cubicBezTo>
                <a:cubicBezTo>
                  <a:pt x="54" y="97"/>
                  <a:pt x="53" y="98"/>
                  <a:pt x="53" y="98"/>
                </a:cubicBezTo>
                <a:cubicBezTo>
                  <a:pt x="80" y="98"/>
                  <a:pt x="80" y="98"/>
                  <a:pt x="80" y="98"/>
                </a:cubicBezTo>
                <a:cubicBezTo>
                  <a:pt x="82" y="98"/>
                  <a:pt x="84" y="100"/>
                  <a:pt x="84" y="102"/>
                </a:cubicBezTo>
                <a:cubicBezTo>
                  <a:pt x="84" y="104"/>
                  <a:pt x="82" y="106"/>
                  <a:pt x="80" y="106"/>
                </a:cubicBezTo>
                <a:cubicBezTo>
                  <a:pt x="54" y="106"/>
                  <a:pt x="29" y="106"/>
                  <a:pt x="4" y="106"/>
                </a:cubicBezTo>
                <a:cubicBezTo>
                  <a:pt x="2" y="106"/>
                  <a:pt x="0" y="104"/>
                  <a:pt x="0" y="102"/>
                </a:cubicBezTo>
                <a:cubicBezTo>
                  <a:pt x="0" y="100"/>
                  <a:pt x="2" y="98"/>
                  <a:pt x="4" y="98"/>
                </a:cubicBezTo>
                <a:cubicBezTo>
                  <a:pt x="30" y="98"/>
                  <a:pt x="30" y="98"/>
                  <a:pt x="30" y="98"/>
                </a:cubicBezTo>
                <a:cubicBezTo>
                  <a:pt x="31" y="98"/>
                  <a:pt x="31" y="98"/>
                  <a:pt x="31" y="98"/>
                </a:cubicBezTo>
                <a:cubicBezTo>
                  <a:pt x="38" y="98"/>
                  <a:pt x="44" y="95"/>
                  <a:pt x="49" y="91"/>
                </a:cubicBezTo>
                <a:cubicBezTo>
                  <a:pt x="50" y="90"/>
                  <a:pt x="50" y="89"/>
                  <a:pt x="51" y="88"/>
                </a:cubicBezTo>
                <a:cubicBezTo>
                  <a:pt x="6" y="88"/>
                  <a:pt x="6" y="88"/>
                  <a:pt x="6" y="88"/>
                </a:cubicBezTo>
                <a:cubicBezTo>
                  <a:pt x="5" y="88"/>
                  <a:pt x="4" y="87"/>
                  <a:pt x="4" y="86"/>
                </a:cubicBezTo>
                <a:cubicBezTo>
                  <a:pt x="4" y="85"/>
                  <a:pt x="5" y="83"/>
                  <a:pt x="6" y="83"/>
                </a:cubicBezTo>
                <a:cubicBezTo>
                  <a:pt x="54" y="83"/>
                  <a:pt x="54" y="83"/>
                  <a:pt x="54" y="83"/>
                </a:cubicBezTo>
                <a:cubicBezTo>
                  <a:pt x="56" y="80"/>
                  <a:pt x="56" y="76"/>
                  <a:pt x="56" y="72"/>
                </a:cubicBezTo>
                <a:cubicBezTo>
                  <a:pt x="56" y="69"/>
                  <a:pt x="56" y="66"/>
                  <a:pt x="55" y="63"/>
                </a:cubicBezTo>
                <a:cubicBezTo>
                  <a:pt x="54" y="60"/>
                  <a:pt x="52" y="58"/>
                  <a:pt x="50" y="55"/>
                </a:cubicBezTo>
                <a:cubicBezTo>
                  <a:pt x="49" y="56"/>
                  <a:pt x="47" y="57"/>
                  <a:pt x="45" y="57"/>
                </a:cubicBezTo>
                <a:cubicBezTo>
                  <a:pt x="44" y="57"/>
                  <a:pt x="43" y="57"/>
                  <a:pt x="42" y="56"/>
                </a:cubicBezTo>
                <a:cubicBezTo>
                  <a:pt x="35" y="67"/>
                  <a:pt x="35" y="67"/>
                  <a:pt x="35" y="67"/>
                </a:cubicBezTo>
                <a:cubicBezTo>
                  <a:pt x="35" y="68"/>
                  <a:pt x="33" y="68"/>
                  <a:pt x="32" y="68"/>
                </a:cubicBezTo>
                <a:cubicBezTo>
                  <a:pt x="30" y="66"/>
                  <a:pt x="30" y="66"/>
                  <a:pt x="30" y="66"/>
                </a:cubicBezTo>
                <a:cubicBezTo>
                  <a:pt x="28" y="70"/>
                  <a:pt x="28" y="70"/>
                  <a:pt x="28" y="70"/>
                </a:cubicBezTo>
                <a:cubicBezTo>
                  <a:pt x="27" y="71"/>
                  <a:pt x="25" y="72"/>
                  <a:pt x="24" y="71"/>
                </a:cubicBezTo>
                <a:cubicBezTo>
                  <a:pt x="14" y="65"/>
                  <a:pt x="14" y="65"/>
                  <a:pt x="14" y="65"/>
                </a:cubicBezTo>
                <a:cubicBezTo>
                  <a:pt x="13" y="65"/>
                  <a:pt x="13" y="63"/>
                  <a:pt x="14" y="62"/>
                </a:cubicBezTo>
                <a:cubicBezTo>
                  <a:pt x="16" y="58"/>
                  <a:pt x="16" y="58"/>
                  <a:pt x="16" y="58"/>
                </a:cubicBezTo>
                <a:cubicBezTo>
                  <a:pt x="13" y="57"/>
                  <a:pt x="13" y="57"/>
                  <a:pt x="13" y="57"/>
                </a:cubicBezTo>
                <a:cubicBezTo>
                  <a:pt x="12" y="56"/>
                  <a:pt x="12" y="55"/>
                  <a:pt x="13" y="54"/>
                </a:cubicBezTo>
                <a:cubicBezTo>
                  <a:pt x="34" y="16"/>
                  <a:pt x="34" y="16"/>
                  <a:pt x="34" y="16"/>
                </a:cubicBezTo>
                <a:cubicBezTo>
                  <a:pt x="35" y="15"/>
                  <a:pt x="37" y="14"/>
                  <a:pt x="38" y="15"/>
                </a:cubicBezTo>
                <a:cubicBezTo>
                  <a:pt x="38" y="15"/>
                  <a:pt x="38" y="15"/>
                  <a:pt x="38" y="15"/>
                </a:cubicBezTo>
                <a:cubicBezTo>
                  <a:pt x="40" y="16"/>
                  <a:pt x="40" y="16"/>
                  <a:pt x="40" y="16"/>
                </a:cubicBezTo>
                <a:cubicBezTo>
                  <a:pt x="44" y="10"/>
                  <a:pt x="44" y="10"/>
                  <a:pt x="44" y="10"/>
                </a:cubicBezTo>
                <a:cubicBezTo>
                  <a:pt x="41" y="9"/>
                  <a:pt x="41" y="9"/>
                  <a:pt x="41" y="9"/>
                </a:cubicBezTo>
                <a:cubicBezTo>
                  <a:pt x="39" y="7"/>
                  <a:pt x="39" y="5"/>
                  <a:pt x="40" y="3"/>
                </a:cubicBezTo>
                <a:cubicBezTo>
                  <a:pt x="41" y="1"/>
                  <a:pt x="43" y="0"/>
                  <a:pt x="45" y="2"/>
                </a:cubicBezTo>
                <a:cubicBezTo>
                  <a:pt x="52" y="5"/>
                  <a:pt x="58" y="9"/>
                  <a:pt x="64" y="12"/>
                </a:cubicBezTo>
                <a:cubicBezTo>
                  <a:pt x="66" y="13"/>
                  <a:pt x="67" y="16"/>
                  <a:pt x="66" y="18"/>
                </a:cubicBezTo>
                <a:cubicBezTo>
                  <a:pt x="64" y="20"/>
                  <a:pt x="62" y="21"/>
                  <a:pt x="60" y="19"/>
                </a:cubicBezTo>
                <a:cubicBezTo>
                  <a:pt x="58" y="18"/>
                  <a:pt x="58" y="18"/>
                  <a:pt x="58" y="18"/>
                </a:cubicBezTo>
                <a:cubicBezTo>
                  <a:pt x="54" y="24"/>
                  <a:pt x="54" y="24"/>
                  <a:pt x="54" y="24"/>
                </a:cubicBezTo>
                <a:cubicBezTo>
                  <a:pt x="57" y="26"/>
                  <a:pt x="57" y="26"/>
                  <a:pt x="57" y="26"/>
                </a:cubicBezTo>
                <a:cubicBezTo>
                  <a:pt x="58" y="26"/>
                  <a:pt x="58" y="28"/>
                  <a:pt x="57" y="29"/>
                </a:cubicBezTo>
                <a:cubicBezTo>
                  <a:pt x="52" y="38"/>
                  <a:pt x="52" y="38"/>
                  <a:pt x="52" y="38"/>
                </a:cubicBezTo>
                <a:cubicBezTo>
                  <a:pt x="55" y="40"/>
                  <a:pt x="56" y="43"/>
                  <a:pt x="56" y="46"/>
                </a:cubicBezTo>
                <a:cubicBezTo>
                  <a:pt x="56" y="47"/>
                  <a:pt x="56" y="48"/>
                  <a:pt x="55" y="49"/>
                </a:cubicBezTo>
                <a:close/>
                <a:moveTo>
                  <a:pt x="54" y="16"/>
                </a:moveTo>
                <a:cubicBezTo>
                  <a:pt x="54" y="16"/>
                  <a:pt x="54" y="16"/>
                  <a:pt x="54" y="16"/>
                </a:cubicBezTo>
                <a:cubicBezTo>
                  <a:pt x="52" y="15"/>
                  <a:pt x="50" y="13"/>
                  <a:pt x="48" y="12"/>
                </a:cubicBezTo>
                <a:cubicBezTo>
                  <a:pt x="44" y="19"/>
                  <a:pt x="44" y="19"/>
                  <a:pt x="44" y="19"/>
                </a:cubicBezTo>
                <a:cubicBezTo>
                  <a:pt x="50" y="22"/>
                  <a:pt x="50" y="22"/>
                  <a:pt x="50" y="22"/>
                </a:cubicBezTo>
                <a:cubicBezTo>
                  <a:pt x="54" y="16"/>
                  <a:pt x="54" y="16"/>
                  <a:pt x="54" y="16"/>
                </a:cubicBezTo>
                <a:close/>
                <a:moveTo>
                  <a:pt x="48" y="35"/>
                </a:moveTo>
                <a:cubicBezTo>
                  <a:pt x="48" y="35"/>
                  <a:pt x="48" y="35"/>
                  <a:pt x="48" y="35"/>
                </a:cubicBezTo>
                <a:cubicBezTo>
                  <a:pt x="52" y="29"/>
                  <a:pt x="52" y="29"/>
                  <a:pt x="52" y="29"/>
                </a:cubicBezTo>
                <a:cubicBezTo>
                  <a:pt x="47" y="26"/>
                  <a:pt x="42" y="23"/>
                  <a:pt x="37" y="20"/>
                </a:cubicBezTo>
                <a:cubicBezTo>
                  <a:pt x="18" y="54"/>
                  <a:pt x="18" y="54"/>
                  <a:pt x="18" y="54"/>
                </a:cubicBezTo>
                <a:cubicBezTo>
                  <a:pt x="23" y="57"/>
                  <a:pt x="28" y="60"/>
                  <a:pt x="33" y="62"/>
                </a:cubicBezTo>
                <a:cubicBezTo>
                  <a:pt x="37" y="54"/>
                  <a:pt x="37" y="54"/>
                  <a:pt x="37" y="54"/>
                </a:cubicBezTo>
                <a:cubicBezTo>
                  <a:pt x="35" y="52"/>
                  <a:pt x="34" y="49"/>
                  <a:pt x="34" y="46"/>
                </a:cubicBezTo>
                <a:cubicBezTo>
                  <a:pt x="34" y="43"/>
                  <a:pt x="35" y="40"/>
                  <a:pt x="37" y="38"/>
                </a:cubicBezTo>
                <a:cubicBezTo>
                  <a:pt x="37" y="38"/>
                  <a:pt x="37" y="38"/>
                  <a:pt x="37" y="38"/>
                </a:cubicBezTo>
                <a:cubicBezTo>
                  <a:pt x="40" y="35"/>
                  <a:pt x="44" y="34"/>
                  <a:pt x="48" y="35"/>
                </a:cubicBezTo>
                <a:close/>
                <a:moveTo>
                  <a:pt x="49" y="42"/>
                </a:moveTo>
                <a:cubicBezTo>
                  <a:pt x="49" y="42"/>
                  <a:pt x="49" y="42"/>
                  <a:pt x="49" y="42"/>
                </a:cubicBezTo>
                <a:cubicBezTo>
                  <a:pt x="47" y="39"/>
                  <a:pt x="43" y="39"/>
                  <a:pt x="40" y="42"/>
                </a:cubicBezTo>
                <a:cubicBezTo>
                  <a:pt x="40" y="41"/>
                  <a:pt x="40" y="41"/>
                  <a:pt x="40" y="41"/>
                </a:cubicBezTo>
                <a:cubicBezTo>
                  <a:pt x="40" y="42"/>
                  <a:pt x="40" y="42"/>
                  <a:pt x="40" y="42"/>
                </a:cubicBezTo>
                <a:cubicBezTo>
                  <a:pt x="39" y="43"/>
                  <a:pt x="39" y="44"/>
                  <a:pt x="39" y="46"/>
                </a:cubicBezTo>
                <a:cubicBezTo>
                  <a:pt x="39" y="49"/>
                  <a:pt x="41" y="52"/>
                  <a:pt x="45" y="52"/>
                </a:cubicBezTo>
                <a:cubicBezTo>
                  <a:pt x="47" y="52"/>
                  <a:pt x="48" y="51"/>
                  <a:pt x="49" y="50"/>
                </a:cubicBezTo>
                <a:cubicBezTo>
                  <a:pt x="49" y="50"/>
                  <a:pt x="49" y="50"/>
                  <a:pt x="49" y="50"/>
                </a:cubicBezTo>
                <a:cubicBezTo>
                  <a:pt x="50" y="49"/>
                  <a:pt x="51" y="48"/>
                  <a:pt x="51" y="46"/>
                </a:cubicBezTo>
                <a:cubicBezTo>
                  <a:pt x="51" y="44"/>
                  <a:pt x="50" y="43"/>
                  <a:pt x="49" y="42"/>
                </a:cubicBezTo>
                <a:cubicBezTo>
                  <a:pt x="49" y="42"/>
                  <a:pt x="49" y="42"/>
                  <a:pt x="49" y="42"/>
                </a:cubicBezTo>
                <a:close/>
                <a:moveTo>
                  <a:pt x="20" y="61"/>
                </a:moveTo>
                <a:cubicBezTo>
                  <a:pt x="20" y="61"/>
                  <a:pt x="20" y="61"/>
                  <a:pt x="20" y="61"/>
                </a:cubicBezTo>
                <a:cubicBezTo>
                  <a:pt x="19" y="62"/>
                  <a:pt x="19" y="62"/>
                  <a:pt x="19" y="62"/>
                </a:cubicBezTo>
                <a:cubicBezTo>
                  <a:pt x="25" y="66"/>
                  <a:pt x="25" y="66"/>
                  <a:pt x="25" y="66"/>
                </a:cubicBezTo>
                <a:cubicBezTo>
                  <a:pt x="26" y="64"/>
                  <a:pt x="26" y="64"/>
                  <a:pt x="26" y="64"/>
                </a:cubicBezTo>
                <a:cubicBezTo>
                  <a:pt x="20" y="61"/>
                  <a:pt x="20" y="61"/>
                  <a:pt x="20" y="61"/>
                </a:cubicBezTo>
                <a:close/>
              </a:path>
            </a:pathLst>
          </a:custGeom>
          <a:solidFill>
            <a:srgbClr val="FFFFFF"/>
          </a:solidFill>
          <a:ln w="6350">
            <a:noFill/>
          </a:ln>
        </p:spPr>
        <p:txBody>
          <a:bodyPr vert="horz" wrap="square" lIns="121912" tIns="60956" rIns="121912" bIns="60956" numCol="1" anchor="t" anchorCtr="0" compatLnSpc="1"/>
          <a:lstStyle/>
          <a:p>
            <a:pPr>
              <a:lnSpc>
                <a:spcPct val="120000"/>
              </a:lnSpc>
            </a:pPr>
            <a:endParaRPr lang="zh-CN" altLang="en-US" sz="1690" dirty="0">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92480" y="383540"/>
            <a:ext cx="2540000" cy="368300"/>
          </a:xfrm>
          <a:prstGeom prst="rect">
            <a:avLst/>
          </a:prstGeom>
          <a:noFill/>
        </p:spPr>
        <p:txBody>
          <a:bodyPr wrap="square" rtlCol="0" anchor="t">
            <a:spAutoFit/>
          </a:bodyPr>
          <a:p>
            <a:r>
              <a:rPr lang="zh-CN" altLang="en-US">
                <a:solidFill>
                  <a:schemeClr val="accent1"/>
                </a:solidFill>
              </a:rPr>
              <a:t>三、创业融资的测算</a:t>
            </a:r>
            <a:endParaRPr lang="zh-CN" altLang="en-US">
              <a:solidFill>
                <a:schemeClr val="accent1"/>
              </a:solidFill>
            </a:endParaRPr>
          </a:p>
        </p:txBody>
      </p:sp>
      <p:cxnSp>
        <p:nvCxnSpPr>
          <p:cNvPr id="110" name="直接连接符 109"/>
          <p:cNvCxnSpPr/>
          <p:nvPr>
            <p:custDataLst>
              <p:tags r:id="rId1"/>
            </p:custDataLst>
          </p:nvPr>
        </p:nvCxnSpPr>
        <p:spPr>
          <a:xfrm flipV="1">
            <a:off x="4153535" y="2160270"/>
            <a:ext cx="2160270" cy="4445"/>
          </a:xfrm>
          <a:prstGeom prst="line">
            <a:avLst/>
          </a:prstGeom>
          <a:ln w="19050" cap="rnd">
            <a:solidFill>
              <a:srgbClr val="8590CA">
                <a:lumMod val="40000"/>
                <a:lumOff val="60000"/>
              </a:srgbClr>
            </a:solidFill>
            <a:prstDash val="sysDash"/>
            <a:round/>
          </a:ln>
        </p:spPr>
        <p:style>
          <a:lnRef idx="1">
            <a:srgbClr val="8590CA"/>
          </a:lnRef>
          <a:fillRef idx="0">
            <a:srgbClr val="8590CA"/>
          </a:fillRef>
          <a:effectRef idx="0">
            <a:srgbClr val="8590CA"/>
          </a:effectRef>
          <a:fontRef idx="minor">
            <a:sysClr val="windowText" lastClr="000000"/>
          </a:fontRef>
        </p:style>
      </p:cxnSp>
      <p:sp>
        <p:nvSpPr>
          <p:cNvPr id="115" name="任意多边形 114"/>
          <p:cNvSpPr/>
          <p:nvPr>
            <p:custDataLst>
              <p:tags r:id="rId2"/>
            </p:custDataLst>
          </p:nvPr>
        </p:nvSpPr>
        <p:spPr>
          <a:xfrm>
            <a:off x="6449695" y="1853565"/>
            <a:ext cx="2800350" cy="622935"/>
          </a:xfrm>
          <a:custGeom>
            <a:avLst/>
            <a:gdLst>
              <a:gd name="connsiteX0" fmla="*/ 159983 w 2800633"/>
              <a:gd name="connsiteY0" fmla="*/ 0 h 623209"/>
              <a:gd name="connsiteX1" fmla="*/ 2800633 w 2800633"/>
              <a:gd name="connsiteY1" fmla="*/ 0 h 623209"/>
              <a:gd name="connsiteX2" fmla="*/ 2800633 w 2800633"/>
              <a:gd name="connsiteY2" fmla="*/ 623209 h 623209"/>
              <a:gd name="connsiteX3" fmla="*/ 159983 w 2800633"/>
              <a:gd name="connsiteY3" fmla="*/ 623209 h 623209"/>
              <a:gd name="connsiteX4" fmla="*/ 159983 w 2800633"/>
              <a:gd name="connsiteY4" fmla="*/ 397967 h 623209"/>
              <a:gd name="connsiteX5" fmla="*/ 0 w 2800633"/>
              <a:gd name="connsiteY5" fmla="*/ 311604 h 623209"/>
              <a:gd name="connsiteX6" fmla="*/ 159983 w 2800633"/>
              <a:gd name="connsiteY6" fmla="*/ 225240 h 623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00633" h="623209">
                <a:moveTo>
                  <a:pt x="159983" y="0"/>
                </a:moveTo>
                <a:lnTo>
                  <a:pt x="2800633" y="0"/>
                </a:lnTo>
                <a:lnTo>
                  <a:pt x="2800633" y="623209"/>
                </a:lnTo>
                <a:lnTo>
                  <a:pt x="159983" y="623209"/>
                </a:lnTo>
                <a:lnTo>
                  <a:pt x="159983" y="397967"/>
                </a:lnTo>
                <a:lnTo>
                  <a:pt x="0" y="311604"/>
                </a:lnTo>
                <a:lnTo>
                  <a:pt x="159983" y="225240"/>
                </a:lnTo>
                <a:close/>
              </a:path>
            </a:pathLst>
          </a:custGeom>
          <a:solidFill>
            <a:sysClr val="window" lastClr="FFFFFF">
              <a:lumMod val="95000"/>
            </a:sys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pitchFamily="34" charset="-122"/>
            </a:endParaRPr>
          </a:p>
        </p:txBody>
      </p:sp>
      <p:sp>
        <p:nvSpPr>
          <p:cNvPr id="77" name="文本框 76"/>
          <p:cNvSpPr txBox="1"/>
          <p:nvPr>
            <p:custDataLst>
              <p:tags r:id="rId3"/>
            </p:custDataLst>
          </p:nvPr>
        </p:nvSpPr>
        <p:spPr>
          <a:xfrm>
            <a:off x="6647180" y="1074420"/>
            <a:ext cx="4841240" cy="1271270"/>
          </a:xfrm>
          <a:prstGeom prst="rect">
            <a:avLst/>
          </a:prstGeom>
          <a:noFill/>
        </p:spPr>
        <p:txBody>
          <a:bodyPr wrap="square" lIns="90000" tIns="46800" rIns="90000" bIns="46800" rtlCol="0">
            <a:normAutofit/>
          </a:bodyPr>
          <a:p>
            <a:pPr algn="l">
              <a:lnSpc>
                <a:spcPct val="120000"/>
              </a:lnSpc>
            </a:pPr>
            <a:r>
              <a:rPr lang="zh-CN" altLang="en-US" sz="1600" spc="150">
                <a:solidFill>
                  <a:sysClr val="windowText" lastClr="000000">
                    <a:lumMod val="85000"/>
                    <a:lumOff val="15000"/>
                  </a:sysClr>
                </a:solidFill>
                <a:latin typeface="Arial" panose="020B0604020202020204" pitchFamily="34" charset="0"/>
                <a:ea typeface="微软雅黑" panose="020B0503020204020204" pitchFamily="34" charset="-122"/>
              </a:rPr>
              <a:t>（一）估值时考虑的因素</a:t>
            </a:r>
            <a:endParaRPr lang="zh-CN" altLang="en-US" sz="1600" spc="150">
              <a:solidFill>
                <a:sysClr val="windowText" lastClr="000000">
                  <a:lumMod val="85000"/>
                  <a:lumOff val="15000"/>
                </a:sysClr>
              </a:solidFill>
              <a:latin typeface="Arial" panose="020B0604020202020204" pitchFamily="34" charset="0"/>
              <a:ea typeface="微软雅黑" panose="020B0503020204020204" pitchFamily="34" charset="-122"/>
            </a:endParaRPr>
          </a:p>
          <a:p>
            <a:pPr algn="l" fontAlgn="auto">
              <a:lnSpc>
                <a:spcPct val="150000"/>
              </a:lnSpc>
            </a:pPr>
            <a:r>
              <a:rPr lang="zh-CN" altLang="en-US" sz="1600" spc="150">
                <a:solidFill>
                  <a:sysClr val="windowText" lastClr="000000">
                    <a:lumMod val="85000"/>
                    <a:lumOff val="15000"/>
                  </a:sysClr>
                </a:solidFill>
                <a:latin typeface="Arial" panose="020B0604020202020204" pitchFamily="34" charset="0"/>
                <a:ea typeface="微软雅黑" panose="020B0503020204020204" pitchFamily="34" charset="-122"/>
              </a:rPr>
              <a:t>通常为初创企业估值时，需要考虑以下几个因素</a:t>
            </a:r>
            <a:r>
              <a:rPr lang="zh-CN" altLang="en-US" sz="1400" spc="150">
                <a:solidFill>
                  <a:sysClr val="windowText" lastClr="000000">
                    <a:lumMod val="85000"/>
                    <a:lumOff val="15000"/>
                  </a:sysClr>
                </a:solidFill>
                <a:latin typeface="Arial" panose="020B0604020202020204" pitchFamily="34" charset="0"/>
                <a:ea typeface="微软雅黑" panose="020B0503020204020204" pitchFamily="34" charset="-122"/>
              </a:rPr>
              <a:t>。</a:t>
            </a:r>
            <a:endParaRPr lang="zh-CN" altLang="en-US" sz="1400" spc="150">
              <a:solidFill>
                <a:sysClr val="windowText" lastClr="000000">
                  <a:lumMod val="85000"/>
                  <a:lumOff val="15000"/>
                </a:sysClr>
              </a:solidFill>
              <a:latin typeface="Arial" panose="020B0604020202020204" pitchFamily="34" charset="0"/>
              <a:ea typeface="微软雅黑" panose="020B0503020204020204" pitchFamily="34" charset="-122"/>
            </a:endParaRPr>
          </a:p>
        </p:txBody>
      </p:sp>
      <p:cxnSp>
        <p:nvCxnSpPr>
          <p:cNvPr id="121" name="直接连接符 120"/>
          <p:cNvCxnSpPr/>
          <p:nvPr>
            <p:custDataLst>
              <p:tags r:id="rId4"/>
            </p:custDataLst>
          </p:nvPr>
        </p:nvCxnSpPr>
        <p:spPr>
          <a:xfrm flipV="1">
            <a:off x="4153535" y="3249930"/>
            <a:ext cx="2160270" cy="4445"/>
          </a:xfrm>
          <a:prstGeom prst="line">
            <a:avLst/>
          </a:prstGeom>
          <a:ln w="19050" cap="rnd">
            <a:solidFill>
              <a:srgbClr val="8EAADC">
                <a:lumMod val="40000"/>
                <a:lumOff val="60000"/>
              </a:srgbClr>
            </a:solidFill>
            <a:prstDash val="sysDash"/>
            <a:round/>
          </a:ln>
        </p:spPr>
        <p:style>
          <a:lnRef idx="1">
            <a:srgbClr val="8590CA"/>
          </a:lnRef>
          <a:fillRef idx="0">
            <a:srgbClr val="8590CA"/>
          </a:fillRef>
          <a:effectRef idx="0">
            <a:srgbClr val="8590CA"/>
          </a:effectRef>
          <a:fontRef idx="minor">
            <a:sysClr val="windowText" lastClr="000000"/>
          </a:fontRef>
        </p:style>
      </p:cxnSp>
      <p:sp>
        <p:nvSpPr>
          <p:cNvPr id="78" name="文本框 77"/>
          <p:cNvSpPr txBox="1"/>
          <p:nvPr>
            <p:custDataLst>
              <p:tags r:id="rId5"/>
            </p:custDataLst>
          </p:nvPr>
        </p:nvSpPr>
        <p:spPr>
          <a:xfrm>
            <a:off x="6645275" y="2164715"/>
            <a:ext cx="4821555" cy="1591310"/>
          </a:xfrm>
          <a:prstGeom prst="rect">
            <a:avLst/>
          </a:prstGeom>
          <a:noFill/>
        </p:spPr>
        <p:txBody>
          <a:bodyPr wrap="square" lIns="90000" tIns="46800" rIns="90000" bIns="46800" rtlCol="0">
            <a:normAutofit/>
          </a:bodyPr>
          <a:p>
            <a:pPr algn="l" fontAlgn="auto">
              <a:lnSpc>
                <a:spcPct val="150000"/>
              </a:lnSpc>
            </a:pPr>
            <a:r>
              <a:rPr lang="zh-CN" altLang="en-US" sz="1600" spc="150">
                <a:solidFill>
                  <a:sysClr val="windowText" lastClr="000000">
                    <a:lumMod val="85000"/>
                    <a:lumOff val="15000"/>
                  </a:sysClr>
                </a:solidFill>
                <a:latin typeface="Arial" panose="020B0604020202020204" pitchFamily="34" charset="0"/>
                <a:ea typeface="微软雅黑" panose="020B0503020204020204" pitchFamily="34" charset="-122"/>
              </a:rPr>
              <a:t>（二）具体的估值方法</a:t>
            </a:r>
            <a:endParaRPr lang="zh-CN" altLang="en-US" sz="1600" spc="150">
              <a:solidFill>
                <a:sysClr val="windowText" lastClr="000000">
                  <a:lumMod val="85000"/>
                  <a:lumOff val="15000"/>
                </a:sysClr>
              </a:solidFill>
              <a:latin typeface="Arial" panose="020B0604020202020204" pitchFamily="34" charset="0"/>
              <a:ea typeface="微软雅黑" panose="020B0503020204020204" pitchFamily="34" charset="-122"/>
            </a:endParaRPr>
          </a:p>
          <a:p>
            <a:pPr algn="l" fontAlgn="auto">
              <a:lnSpc>
                <a:spcPct val="150000"/>
              </a:lnSpc>
            </a:pPr>
            <a:r>
              <a:rPr lang="zh-CN" altLang="en-US" sz="1600" spc="150">
                <a:solidFill>
                  <a:sysClr val="windowText" lastClr="000000">
                    <a:lumMod val="85000"/>
                    <a:lumOff val="15000"/>
                  </a:sysClr>
                </a:solidFill>
                <a:latin typeface="Arial" panose="020B0604020202020204" pitchFamily="34" charset="0"/>
                <a:ea typeface="微软雅黑" panose="020B0503020204020204" pitchFamily="34" charset="-122"/>
              </a:rPr>
              <a:t>曾经有人总结出了“十八种估值法”，但是这些在现实中能真正运用到的却非常少，也有很多是不符合中国创业环境的。</a:t>
            </a:r>
            <a:endParaRPr lang="zh-CN" altLang="en-US" sz="1600" spc="150">
              <a:solidFill>
                <a:sysClr val="windowText" lastClr="000000">
                  <a:lumMod val="85000"/>
                  <a:lumOff val="15000"/>
                </a:sysClr>
              </a:solidFill>
              <a:latin typeface="Arial" panose="020B0604020202020204" pitchFamily="34" charset="0"/>
              <a:ea typeface="微软雅黑" panose="020B0503020204020204" pitchFamily="34" charset="-122"/>
            </a:endParaRPr>
          </a:p>
        </p:txBody>
      </p:sp>
      <p:cxnSp>
        <p:nvCxnSpPr>
          <p:cNvPr id="126" name="直接连接符 125"/>
          <p:cNvCxnSpPr/>
          <p:nvPr>
            <p:custDataLst>
              <p:tags r:id="rId6"/>
            </p:custDataLst>
          </p:nvPr>
        </p:nvCxnSpPr>
        <p:spPr>
          <a:xfrm flipV="1">
            <a:off x="4153535" y="4338320"/>
            <a:ext cx="2160270" cy="4445"/>
          </a:xfrm>
          <a:prstGeom prst="line">
            <a:avLst/>
          </a:prstGeom>
          <a:ln w="19050" cap="rnd">
            <a:solidFill>
              <a:srgbClr val="79B6D3">
                <a:lumMod val="40000"/>
                <a:lumOff val="60000"/>
              </a:srgbClr>
            </a:solidFill>
            <a:prstDash val="sysDash"/>
            <a:round/>
          </a:ln>
        </p:spPr>
        <p:style>
          <a:lnRef idx="1">
            <a:srgbClr val="8590CA"/>
          </a:lnRef>
          <a:fillRef idx="0">
            <a:srgbClr val="8590CA"/>
          </a:fillRef>
          <a:effectRef idx="0">
            <a:srgbClr val="8590CA"/>
          </a:effectRef>
          <a:fontRef idx="minor">
            <a:sysClr val="windowText" lastClr="000000"/>
          </a:fontRef>
        </p:style>
      </p:cxnSp>
      <p:sp>
        <p:nvSpPr>
          <p:cNvPr id="128" name="任意多边形 127"/>
          <p:cNvSpPr/>
          <p:nvPr>
            <p:custDataLst>
              <p:tags r:id="rId7"/>
            </p:custDataLst>
          </p:nvPr>
        </p:nvSpPr>
        <p:spPr>
          <a:xfrm>
            <a:off x="6449695" y="4031615"/>
            <a:ext cx="2800350" cy="622935"/>
          </a:xfrm>
          <a:custGeom>
            <a:avLst/>
            <a:gdLst>
              <a:gd name="connsiteX0" fmla="*/ 159983 w 2800633"/>
              <a:gd name="connsiteY0" fmla="*/ 0 h 623209"/>
              <a:gd name="connsiteX1" fmla="*/ 2800633 w 2800633"/>
              <a:gd name="connsiteY1" fmla="*/ 0 h 623209"/>
              <a:gd name="connsiteX2" fmla="*/ 2800633 w 2800633"/>
              <a:gd name="connsiteY2" fmla="*/ 623209 h 623209"/>
              <a:gd name="connsiteX3" fmla="*/ 159983 w 2800633"/>
              <a:gd name="connsiteY3" fmla="*/ 623209 h 623209"/>
              <a:gd name="connsiteX4" fmla="*/ 159983 w 2800633"/>
              <a:gd name="connsiteY4" fmla="*/ 397967 h 623209"/>
              <a:gd name="connsiteX5" fmla="*/ 0 w 2800633"/>
              <a:gd name="connsiteY5" fmla="*/ 311604 h 623209"/>
              <a:gd name="connsiteX6" fmla="*/ 159983 w 2800633"/>
              <a:gd name="connsiteY6" fmla="*/ 225240 h 623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00633" h="623209">
                <a:moveTo>
                  <a:pt x="159983" y="0"/>
                </a:moveTo>
                <a:lnTo>
                  <a:pt x="2800633" y="0"/>
                </a:lnTo>
                <a:lnTo>
                  <a:pt x="2800633" y="623209"/>
                </a:lnTo>
                <a:lnTo>
                  <a:pt x="159983" y="623209"/>
                </a:lnTo>
                <a:lnTo>
                  <a:pt x="159983" y="397967"/>
                </a:lnTo>
                <a:lnTo>
                  <a:pt x="0" y="311604"/>
                </a:lnTo>
                <a:lnTo>
                  <a:pt x="159983" y="225240"/>
                </a:lnTo>
                <a:close/>
              </a:path>
            </a:pathLst>
          </a:custGeom>
          <a:solidFill>
            <a:sysClr val="window" lastClr="FFFFFF">
              <a:lumMod val="95000"/>
            </a:sys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pitchFamily="34" charset="-122"/>
            </a:endParaRPr>
          </a:p>
        </p:txBody>
      </p:sp>
      <p:sp>
        <p:nvSpPr>
          <p:cNvPr id="82" name="文本框 81"/>
          <p:cNvSpPr txBox="1"/>
          <p:nvPr>
            <p:custDataLst>
              <p:tags r:id="rId8"/>
            </p:custDataLst>
          </p:nvPr>
        </p:nvSpPr>
        <p:spPr>
          <a:xfrm>
            <a:off x="6635750" y="4149725"/>
            <a:ext cx="4815205" cy="1416050"/>
          </a:xfrm>
          <a:prstGeom prst="rect">
            <a:avLst/>
          </a:prstGeom>
          <a:noFill/>
        </p:spPr>
        <p:txBody>
          <a:bodyPr wrap="square" lIns="90000" tIns="46800" rIns="90000" bIns="46800" rtlCol="0">
            <a:normAutofit/>
          </a:bodyPr>
          <a:p>
            <a:pPr algn="l" fontAlgn="auto">
              <a:lnSpc>
                <a:spcPct val="150000"/>
              </a:lnSpc>
            </a:pPr>
            <a:r>
              <a:rPr lang="zh-CN" altLang="en-US" sz="1600" spc="150">
                <a:solidFill>
                  <a:sysClr val="windowText" lastClr="000000">
                    <a:lumMod val="85000"/>
                    <a:lumOff val="15000"/>
                  </a:sysClr>
                </a:solidFill>
                <a:latin typeface="Arial" panose="020B0604020202020204" pitchFamily="34" charset="0"/>
                <a:ea typeface="微软雅黑" panose="020B0503020204020204" pitchFamily="34" charset="-122"/>
              </a:rPr>
              <a:t>（三）初创企业估值范围及投资人占股比例</a:t>
            </a:r>
            <a:endParaRPr lang="zh-CN" altLang="en-US" sz="1600" spc="150">
              <a:solidFill>
                <a:sysClr val="windowText" lastClr="000000">
                  <a:lumMod val="85000"/>
                  <a:lumOff val="15000"/>
                </a:sysClr>
              </a:solidFill>
              <a:latin typeface="Arial" panose="020B0604020202020204" pitchFamily="34" charset="0"/>
              <a:ea typeface="微软雅黑" panose="020B0503020204020204" pitchFamily="34" charset="-122"/>
            </a:endParaRPr>
          </a:p>
          <a:p>
            <a:pPr algn="l" fontAlgn="auto">
              <a:lnSpc>
                <a:spcPct val="150000"/>
              </a:lnSpc>
            </a:pPr>
            <a:r>
              <a:rPr lang="zh-CN" altLang="en-US" sz="1600" spc="150">
                <a:solidFill>
                  <a:sysClr val="windowText" lastClr="000000">
                    <a:lumMod val="85000"/>
                    <a:lumOff val="15000"/>
                  </a:sysClr>
                </a:solidFill>
                <a:latin typeface="Arial" panose="020B0604020202020204" pitchFamily="34" charset="0"/>
                <a:ea typeface="微软雅黑" panose="020B0503020204020204" pitchFamily="34" charset="-122"/>
              </a:rPr>
              <a:t>天使投资家投资的传统企业的价值一般为 200 万～500 万，这是有合理性的。</a:t>
            </a:r>
            <a:endParaRPr lang="zh-CN" altLang="en-US" sz="1600" spc="150">
              <a:solidFill>
                <a:sysClr val="windowText" lastClr="000000">
                  <a:lumMod val="85000"/>
                  <a:lumOff val="15000"/>
                </a:sysClr>
              </a:solidFill>
              <a:latin typeface="Arial" panose="020B0604020202020204" pitchFamily="34" charset="0"/>
              <a:ea typeface="微软雅黑" panose="020B0503020204020204" pitchFamily="34" charset="-122"/>
            </a:endParaRPr>
          </a:p>
        </p:txBody>
      </p:sp>
      <p:sp>
        <p:nvSpPr>
          <p:cNvPr id="57" name="Freeform 29"/>
          <p:cNvSpPr/>
          <p:nvPr>
            <p:custDataLst>
              <p:tags r:id="rId9"/>
            </p:custDataLst>
          </p:nvPr>
        </p:nvSpPr>
        <p:spPr bwMode="auto">
          <a:xfrm>
            <a:off x="3107690" y="213995"/>
            <a:ext cx="685165" cy="6437630"/>
          </a:xfrm>
          <a:custGeom>
            <a:avLst/>
            <a:gdLst>
              <a:gd name="T0" fmla="*/ 0 w 673"/>
              <a:gd name="T1" fmla="*/ 99 h 5847"/>
              <a:gd name="T2" fmla="*/ 336 w 673"/>
              <a:gd name="T3" fmla="*/ 0 h 5847"/>
              <a:gd name="T4" fmla="*/ 673 w 673"/>
              <a:gd name="T5" fmla="*/ 99 h 5847"/>
              <a:gd name="T6" fmla="*/ 673 w 673"/>
              <a:gd name="T7" fmla="*/ 5847 h 5847"/>
              <a:gd name="T8" fmla="*/ 0 w 673"/>
              <a:gd name="T9" fmla="*/ 5847 h 5847"/>
              <a:gd name="T10" fmla="*/ 0 w 673"/>
              <a:gd name="T11" fmla="*/ 99 h 5847"/>
            </a:gdLst>
            <a:ahLst/>
            <a:cxnLst>
              <a:cxn ang="0">
                <a:pos x="T0" y="T1"/>
              </a:cxn>
              <a:cxn ang="0">
                <a:pos x="T2" y="T3"/>
              </a:cxn>
              <a:cxn ang="0">
                <a:pos x="T4" y="T5"/>
              </a:cxn>
              <a:cxn ang="0">
                <a:pos x="T6" y="T7"/>
              </a:cxn>
              <a:cxn ang="0">
                <a:pos x="T8" y="T9"/>
              </a:cxn>
              <a:cxn ang="0">
                <a:pos x="T10" y="T11"/>
              </a:cxn>
            </a:cxnLst>
            <a:rect l="0" t="0" r="r" b="b"/>
            <a:pathLst>
              <a:path w="673" h="5847">
                <a:moveTo>
                  <a:pt x="0" y="99"/>
                </a:moveTo>
                <a:lnTo>
                  <a:pt x="336" y="0"/>
                </a:lnTo>
                <a:lnTo>
                  <a:pt x="673" y="99"/>
                </a:lnTo>
                <a:lnTo>
                  <a:pt x="673" y="5847"/>
                </a:lnTo>
                <a:lnTo>
                  <a:pt x="0" y="5847"/>
                </a:lnTo>
                <a:lnTo>
                  <a:pt x="0" y="99"/>
                </a:lnTo>
                <a:close/>
              </a:path>
            </a:pathLst>
          </a:custGeom>
          <a:solidFill>
            <a:sysClr val="window" lastClr="FFFFFF">
              <a:lumMod val="95000"/>
            </a:sysClr>
          </a:solidFill>
          <a:ln>
            <a:noFill/>
          </a:ln>
        </p:spPr>
        <p:txBody>
          <a:bodyPr vert="horz" wrap="square" lIns="91440" tIns="45720" rIns="91440" bIns="45720" numCol="1" anchor="t" anchorCtr="0" compatLnSpc="1"/>
          <a:p>
            <a:pPr>
              <a:lnSpc>
                <a:spcPct val="120000"/>
              </a:lnSpc>
            </a:pPr>
            <a:endParaRPr lang="zh-CN" altLang="en-US">
              <a:latin typeface="Arial" panose="020B0604020202020204" pitchFamily="34" charset="0"/>
              <a:ea typeface="微软雅黑" panose="020B0503020204020204" pitchFamily="34" charset="-122"/>
            </a:endParaRPr>
          </a:p>
        </p:txBody>
      </p:sp>
      <p:sp>
        <p:nvSpPr>
          <p:cNvPr id="58" name="任意多边形 173"/>
          <p:cNvSpPr/>
          <p:nvPr>
            <p:custDataLst>
              <p:tags r:id="rId10"/>
            </p:custDataLst>
          </p:nvPr>
        </p:nvSpPr>
        <p:spPr bwMode="auto">
          <a:xfrm>
            <a:off x="3124200" y="207010"/>
            <a:ext cx="332740" cy="6434455"/>
          </a:xfrm>
          <a:custGeom>
            <a:avLst/>
            <a:gdLst>
              <a:gd name="connsiteX0" fmla="*/ 333042 w 333042"/>
              <a:gd name="connsiteY0" fmla="*/ 0 h 6434447"/>
              <a:gd name="connsiteX1" fmla="*/ 333042 w 333042"/>
              <a:gd name="connsiteY1" fmla="*/ 6434447 h 6434447"/>
              <a:gd name="connsiteX2" fmla="*/ 0 w 333042"/>
              <a:gd name="connsiteY2" fmla="*/ 6434447 h 6434447"/>
              <a:gd name="connsiteX3" fmla="*/ 0 w 333042"/>
              <a:gd name="connsiteY3" fmla="*/ 106122 h 6434447"/>
            </a:gdLst>
            <a:ahLst/>
            <a:cxnLst>
              <a:cxn ang="0">
                <a:pos x="connsiteX0" y="connsiteY0"/>
              </a:cxn>
              <a:cxn ang="0">
                <a:pos x="connsiteX1" y="connsiteY1"/>
              </a:cxn>
              <a:cxn ang="0">
                <a:pos x="connsiteX2" y="connsiteY2"/>
              </a:cxn>
              <a:cxn ang="0">
                <a:pos x="connsiteX3" y="connsiteY3"/>
              </a:cxn>
            </a:cxnLst>
            <a:rect l="l" t="t" r="r" b="b"/>
            <a:pathLst>
              <a:path w="333042" h="6434447">
                <a:moveTo>
                  <a:pt x="333042" y="0"/>
                </a:moveTo>
                <a:lnTo>
                  <a:pt x="333042" y="6434447"/>
                </a:lnTo>
                <a:lnTo>
                  <a:pt x="0" y="6434447"/>
                </a:lnTo>
                <a:lnTo>
                  <a:pt x="0" y="106122"/>
                </a:lnTo>
                <a:close/>
              </a:path>
            </a:pathLst>
          </a:custGeom>
          <a:solidFill>
            <a:sysClr val="window" lastClr="FFFFFF">
              <a:lumMod val="85000"/>
            </a:sysClr>
          </a:solidFill>
          <a:ln>
            <a:noFill/>
          </a:ln>
        </p:spPr>
        <p:txBody>
          <a:bodyPr vert="horz" wrap="square" lIns="91440" tIns="45720" rIns="91440" bIns="45720" numCol="1" anchor="t" anchorCtr="0" compatLnSpc="1">
            <a:noAutofit/>
          </a:bodyPr>
          <a:p>
            <a:pPr>
              <a:lnSpc>
                <a:spcPct val="120000"/>
              </a:lnSpc>
            </a:pPr>
            <a:endParaRPr lang="zh-CN" altLang="en-US">
              <a:latin typeface="Arial" panose="020B0604020202020204" pitchFamily="34" charset="0"/>
              <a:ea typeface="微软雅黑" panose="020B0503020204020204" pitchFamily="34" charset="-122"/>
            </a:endParaRPr>
          </a:p>
        </p:txBody>
      </p:sp>
      <p:sp>
        <p:nvSpPr>
          <p:cNvPr id="59" name="Freeform 33"/>
          <p:cNvSpPr/>
          <p:nvPr>
            <p:custDataLst>
              <p:tags r:id="rId11"/>
            </p:custDataLst>
          </p:nvPr>
        </p:nvSpPr>
        <p:spPr bwMode="auto">
          <a:xfrm>
            <a:off x="2886710" y="1699895"/>
            <a:ext cx="1132840" cy="924560"/>
          </a:xfrm>
          <a:custGeom>
            <a:avLst/>
            <a:gdLst>
              <a:gd name="T0" fmla="*/ 0 w 1113"/>
              <a:gd name="T1" fmla="*/ 742 h 908"/>
              <a:gd name="T2" fmla="*/ 556 w 1113"/>
              <a:gd name="T3" fmla="*/ 908 h 908"/>
              <a:gd name="T4" fmla="*/ 1113 w 1113"/>
              <a:gd name="T5" fmla="*/ 742 h 908"/>
              <a:gd name="T6" fmla="*/ 1113 w 1113"/>
              <a:gd name="T7" fmla="*/ 0 h 908"/>
              <a:gd name="T8" fmla="*/ 556 w 1113"/>
              <a:gd name="T9" fmla="*/ 166 h 908"/>
              <a:gd name="T10" fmla="*/ 0 w 1113"/>
              <a:gd name="T11" fmla="*/ 0 h 908"/>
              <a:gd name="T12" fmla="*/ 0 w 1113"/>
              <a:gd name="T13" fmla="*/ 742 h 908"/>
            </a:gdLst>
            <a:ahLst/>
            <a:cxnLst>
              <a:cxn ang="0">
                <a:pos x="T0" y="T1"/>
              </a:cxn>
              <a:cxn ang="0">
                <a:pos x="T2" y="T3"/>
              </a:cxn>
              <a:cxn ang="0">
                <a:pos x="T4" y="T5"/>
              </a:cxn>
              <a:cxn ang="0">
                <a:pos x="T6" y="T7"/>
              </a:cxn>
              <a:cxn ang="0">
                <a:pos x="T8" y="T9"/>
              </a:cxn>
              <a:cxn ang="0">
                <a:pos x="T10" y="T11"/>
              </a:cxn>
              <a:cxn ang="0">
                <a:pos x="T12" y="T13"/>
              </a:cxn>
            </a:cxnLst>
            <a:rect l="0" t="0" r="r" b="b"/>
            <a:pathLst>
              <a:path w="1113" h="908">
                <a:moveTo>
                  <a:pt x="0" y="742"/>
                </a:moveTo>
                <a:lnTo>
                  <a:pt x="556" y="908"/>
                </a:lnTo>
                <a:lnTo>
                  <a:pt x="1113" y="742"/>
                </a:lnTo>
                <a:lnTo>
                  <a:pt x="1113" y="0"/>
                </a:lnTo>
                <a:lnTo>
                  <a:pt x="556" y="166"/>
                </a:lnTo>
                <a:lnTo>
                  <a:pt x="0" y="0"/>
                </a:lnTo>
                <a:lnTo>
                  <a:pt x="0" y="742"/>
                </a:lnTo>
                <a:close/>
              </a:path>
            </a:pathLst>
          </a:custGeom>
          <a:solidFill>
            <a:srgbClr val="8590CA"/>
          </a:solidFill>
          <a:ln>
            <a:noFill/>
          </a:ln>
        </p:spPr>
        <p:txBody>
          <a:bodyPr vert="horz" wrap="square" lIns="91440" tIns="45720" rIns="91440" bIns="45720" numCol="1" anchor="t" anchorCtr="0" compatLnSpc="1"/>
          <a:p>
            <a:pPr>
              <a:lnSpc>
                <a:spcPct val="120000"/>
              </a:lnSpc>
            </a:pPr>
            <a:endParaRPr lang="zh-CN" altLang="en-US">
              <a:latin typeface="Arial" panose="020B0604020202020204" pitchFamily="34" charset="0"/>
              <a:ea typeface="微软雅黑" panose="020B0503020204020204" pitchFamily="34" charset="-122"/>
            </a:endParaRPr>
          </a:p>
        </p:txBody>
      </p:sp>
      <p:sp>
        <p:nvSpPr>
          <p:cNvPr id="60" name="Freeform 37"/>
          <p:cNvSpPr/>
          <p:nvPr>
            <p:custDataLst>
              <p:tags r:id="rId12"/>
            </p:custDataLst>
          </p:nvPr>
        </p:nvSpPr>
        <p:spPr bwMode="auto">
          <a:xfrm>
            <a:off x="2886710" y="2788920"/>
            <a:ext cx="1132840" cy="925195"/>
          </a:xfrm>
          <a:custGeom>
            <a:avLst/>
            <a:gdLst>
              <a:gd name="T0" fmla="*/ 0 w 1113"/>
              <a:gd name="T1" fmla="*/ 743 h 909"/>
              <a:gd name="T2" fmla="*/ 556 w 1113"/>
              <a:gd name="T3" fmla="*/ 909 h 909"/>
              <a:gd name="T4" fmla="*/ 1113 w 1113"/>
              <a:gd name="T5" fmla="*/ 743 h 909"/>
              <a:gd name="T6" fmla="*/ 1113 w 1113"/>
              <a:gd name="T7" fmla="*/ 0 h 909"/>
              <a:gd name="T8" fmla="*/ 556 w 1113"/>
              <a:gd name="T9" fmla="*/ 166 h 909"/>
              <a:gd name="T10" fmla="*/ 0 w 1113"/>
              <a:gd name="T11" fmla="*/ 0 h 909"/>
              <a:gd name="T12" fmla="*/ 0 w 1113"/>
              <a:gd name="T13" fmla="*/ 743 h 909"/>
            </a:gdLst>
            <a:ahLst/>
            <a:cxnLst>
              <a:cxn ang="0">
                <a:pos x="T0" y="T1"/>
              </a:cxn>
              <a:cxn ang="0">
                <a:pos x="T2" y="T3"/>
              </a:cxn>
              <a:cxn ang="0">
                <a:pos x="T4" y="T5"/>
              </a:cxn>
              <a:cxn ang="0">
                <a:pos x="T6" y="T7"/>
              </a:cxn>
              <a:cxn ang="0">
                <a:pos x="T8" y="T9"/>
              </a:cxn>
              <a:cxn ang="0">
                <a:pos x="T10" y="T11"/>
              </a:cxn>
              <a:cxn ang="0">
                <a:pos x="T12" y="T13"/>
              </a:cxn>
            </a:cxnLst>
            <a:rect l="0" t="0" r="r" b="b"/>
            <a:pathLst>
              <a:path w="1113" h="909">
                <a:moveTo>
                  <a:pt x="0" y="743"/>
                </a:moveTo>
                <a:lnTo>
                  <a:pt x="556" y="909"/>
                </a:lnTo>
                <a:lnTo>
                  <a:pt x="1113" y="743"/>
                </a:lnTo>
                <a:lnTo>
                  <a:pt x="1113" y="0"/>
                </a:lnTo>
                <a:lnTo>
                  <a:pt x="556" y="166"/>
                </a:lnTo>
                <a:lnTo>
                  <a:pt x="0" y="0"/>
                </a:lnTo>
                <a:lnTo>
                  <a:pt x="0" y="743"/>
                </a:lnTo>
                <a:close/>
              </a:path>
            </a:pathLst>
          </a:custGeom>
          <a:solidFill>
            <a:srgbClr val="8EAADC"/>
          </a:solidFill>
          <a:ln>
            <a:noFill/>
          </a:ln>
        </p:spPr>
        <p:txBody>
          <a:bodyPr vert="horz" wrap="square" lIns="91440" tIns="45720" rIns="91440" bIns="45720" numCol="1" anchor="t" anchorCtr="0" compatLnSpc="1"/>
          <a:p>
            <a:pPr>
              <a:lnSpc>
                <a:spcPct val="120000"/>
              </a:lnSpc>
            </a:pPr>
            <a:endParaRPr lang="zh-CN" altLang="en-US">
              <a:latin typeface="Arial" panose="020B0604020202020204" pitchFamily="34" charset="0"/>
              <a:ea typeface="微软雅黑" panose="020B0503020204020204" pitchFamily="34" charset="-122"/>
            </a:endParaRPr>
          </a:p>
        </p:txBody>
      </p:sp>
      <p:sp>
        <p:nvSpPr>
          <p:cNvPr id="61" name="Freeform 41"/>
          <p:cNvSpPr/>
          <p:nvPr>
            <p:custDataLst>
              <p:tags r:id="rId13"/>
            </p:custDataLst>
          </p:nvPr>
        </p:nvSpPr>
        <p:spPr bwMode="auto">
          <a:xfrm>
            <a:off x="2886710" y="3878580"/>
            <a:ext cx="1132840" cy="923290"/>
          </a:xfrm>
          <a:custGeom>
            <a:avLst/>
            <a:gdLst>
              <a:gd name="T0" fmla="*/ 0 w 1113"/>
              <a:gd name="T1" fmla="*/ 743 h 907"/>
              <a:gd name="T2" fmla="*/ 556 w 1113"/>
              <a:gd name="T3" fmla="*/ 907 h 907"/>
              <a:gd name="T4" fmla="*/ 1113 w 1113"/>
              <a:gd name="T5" fmla="*/ 743 h 907"/>
              <a:gd name="T6" fmla="*/ 1113 w 1113"/>
              <a:gd name="T7" fmla="*/ 0 h 907"/>
              <a:gd name="T8" fmla="*/ 556 w 1113"/>
              <a:gd name="T9" fmla="*/ 164 h 907"/>
              <a:gd name="T10" fmla="*/ 0 w 1113"/>
              <a:gd name="T11" fmla="*/ 0 h 907"/>
              <a:gd name="T12" fmla="*/ 0 w 1113"/>
              <a:gd name="T13" fmla="*/ 743 h 907"/>
            </a:gdLst>
            <a:ahLst/>
            <a:cxnLst>
              <a:cxn ang="0">
                <a:pos x="T0" y="T1"/>
              </a:cxn>
              <a:cxn ang="0">
                <a:pos x="T2" y="T3"/>
              </a:cxn>
              <a:cxn ang="0">
                <a:pos x="T4" y="T5"/>
              </a:cxn>
              <a:cxn ang="0">
                <a:pos x="T6" y="T7"/>
              </a:cxn>
              <a:cxn ang="0">
                <a:pos x="T8" y="T9"/>
              </a:cxn>
              <a:cxn ang="0">
                <a:pos x="T10" y="T11"/>
              </a:cxn>
              <a:cxn ang="0">
                <a:pos x="T12" y="T13"/>
              </a:cxn>
            </a:cxnLst>
            <a:rect l="0" t="0" r="r" b="b"/>
            <a:pathLst>
              <a:path w="1113" h="907">
                <a:moveTo>
                  <a:pt x="0" y="743"/>
                </a:moveTo>
                <a:lnTo>
                  <a:pt x="556" y="907"/>
                </a:lnTo>
                <a:lnTo>
                  <a:pt x="1113" y="743"/>
                </a:lnTo>
                <a:lnTo>
                  <a:pt x="1113" y="0"/>
                </a:lnTo>
                <a:lnTo>
                  <a:pt x="556" y="164"/>
                </a:lnTo>
                <a:lnTo>
                  <a:pt x="0" y="0"/>
                </a:lnTo>
                <a:lnTo>
                  <a:pt x="0" y="743"/>
                </a:lnTo>
                <a:close/>
              </a:path>
            </a:pathLst>
          </a:custGeom>
          <a:solidFill>
            <a:srgbClr val="79B6D3"/>
          </a:solidFill>
          <a:ln>
            <a:noFill/>
          </a:ln>
        </p:spPr>
        <p:txBody>
          <a:bodyPr vert="horz" wrap="square" lIns="91440" tIns="45720" rIns="91440" bIns="45720" numCol="1" anchor="t" anchorCtr="0" compatLnSpc="1"/>
          <a:p>
            <a:pPr>
              <a:lnSpc>
                <a:spcPct val="120000"/>
              </a:lnSpc>
            </a:pPr>
            <a:endParaRPr lang="zh-CN" altLang="en-US">
              <a:latin typeface="Arial" panose="020B0604020202020204" pitchFamily="34" charset="0"/>
              <a:ea typeface="微软雅黑" panose="020B0503020204020204" pitchFamily="34" charset="-122"/>
            </a:endParaRPr>
          </a:p>
        </p:txBody>
      </p:sp>
      <p:pic>
        <p:nvPicPr>
          <p:cNvPr id="62" name="图形 91"/>
          <p:cNvPicPr>
            <a:picLocks noChangeAspect="1"/>
          </p:cNvPicPr>
          <p:nvPr>
            <p:custDataLst>
              <p:tags r:id="rId14"/>
            </p:custDataLst>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3182620" y="1932940"/>
            <a:ext cx="539750" cy="539750"/>
          </a:xfrm>
          <a:prstGeom prst="rect">
            <a:avLst/>
          </a:prstGeom>
        </p:spPr>
      </p:pic>
      <p:pic>
        <p:nvPicPr>
          <p:cNvPr id="63" name="图形 92"/>
          <p:cNvPicPr>
            <a:picLocks noChangeAspect="1"/>
          </p:cNvPicPr>
          <p:nvPr>
            <p:custDataLst>
              <p:tags r:id="rId17"/>
            </p:custDataLst>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3235325" y="3101340"/>
            <a:ext cx="450215" cy="450215"/>
          </a:xfrm>
          <a:prstGeom prst="rect">
            <a:avLst/>
          </a:prstGeom>
        </p:spPr>
      </p:pic>
      <p:pic>
        <p:nvPicPr>
          <p:cNvPr id="64" name="图形 93"/>
          <p:cNvPicPr>
            <a:picLocks noChangeAspect="1"/>
          </p:cNvPicPr>
          <p:nvPr>
            <p:custDataLst>
              <p:tags r:id="rId20"/>
            </p:custDataLst>
          </p:nvPr>
        </p:nvPicPr>
        <p:blipFill>
          <a:blip r:embed="rId21" cstate="print">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3227705" y="4163695"/>
            <a:ext cx="450215" cy="450215"/>
          </a:xfrm>
          <a:prstGeom prst="rect">
            <a:avLst/>
          </a:prstGeom>
        </p:spPr>
      </p:pic>
      <p:sp>
        <p:nvSpPr>
          <p:cNvPr id="65" name="Freeform 16"/>
          <p:cNvSpPr>
            <a:spLocks noEditPoints="1"/>
          </p:cNvSpPr>
          <p:nvPr>
            <p:custDataLst>
              <p:tags r:id="rId23"/>
            </p:custDataLst>
          </p:nvPr>
        </p:nvSpPr>
        <p:spPr bwMode="auto">
          <a:xfrm>
            <a:off x="2886710" y="1643380"/>
            <a:ext cx="1132840" cy="133350"/>
          </a:xfrm>
          <a:custGeom>
            <a:avLst/>
            <a:gdLst>
              <a:gd name="T0" fmla="*/ 220 w 1113"/>
              <a:gd name="T1" fmla="*/ 0 h 131"/>
              <a:gd name="T2" fmla="*/ 0 w 1113"/>
              <a:gd name="T3" fmla="*/ 64 h 131"/>
              <a:gd name="T4" fmla="*/ 220 w 1113"/>
              <a:gd name="T5" fmla="*/ 131 h 131"/>
              <a:gd name="T6" fmla="*/ 220 w 1113"/>
              <a:gd name="T7" fmla="*/ 0 h 131"/>
              <a:gd name="T8" fmla="*/ 893 w 1113"/>
              <a:gd name="T9" fmla="*/ 0 h 131"/>
              <a:gd name="T10" fmla="*/ 893 w 1113"/>
              <a:gd name="T11" fmla="*/ 131 h 131"/>
              <a:gd name="T12" fmla="*/ 1113 w 1113"/>
              <a:gd name="T13" fmla="*/ 64 h 131"/>
              <a:gd name="T14" fmla="*/ 893 w 1113"/>
              <a:gd name="T15" fmla="*/ 0 h 1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131">
                <a:moveTo>
                  <a:pt x="220" y="0"/>
                </a:moveTo>
                <a:lnTo>
                  <a:pt x="0" y="64"/>
                </a:lnTo>
                <a:lnTo>
                  <a:pt x="220" y="131"/>
                </a:lnTo>
                <a:lnTo>
                  <a:pt x="220" y="0"/>
                </a:lnTo>
                <a:moveTo>
                  <a:pt x="893" y="0"/>
                </a:moveTo>
                <a:lnTo>
                  <a:pt x="893" y="131"/>
                </a:lnTo>
                <a:lnTo>
                  <a:pt x="1113" y="64"/>
                </a:lnTo>
                <a:lnTo>
                  <a:pt x="893" y="0"/>
                </a:lnTo>
              </a:path>
            </a:pathLst>
          </a:custGeom>
          <a:solidFill>
            <a:srgbClr val="8590CA">
              <a:lumMod val="50000"/>
            </a:srgbClr>
          </a:solidFill>
          <a:ln>
            <a:noFill/>
          </a:ln>
        </p:spPr>
        <p:txBody>
          <a:bodyPr vert="horz" wrap="square" lIns="91440" tIns="45720" rIns="91440" bIns="45720" numCol="1" anchor="t" anchorCtr="0" compatLnSpc="1"/>
          <a:p>
            <a:pPr>
              <a:lnSpc>
                <a:spcPct val="120000"/>
              </a:lnSpc>
            </a:pPr>
            <a:endParaRPr lang="zh-CN" altLang="en-US">
              <a:latin typeface="Arial" panose="020B0604020202020204" pitchFamily="34" charset="0"/>
              <a:ea typeface="微软雅黑" panose="020B0503020204020204" pitchFamily="34" charset="-122"/>
            </a:endParaRPr>
          </a:p>
        </p:txBody>
      </p:sp>
      <p:sp>
        <p:nvSpPr>
          <p:cNvPr id="66" name="Freeform 18"/>
          <p:cNvSpPr>
            <a:spLocks noEditPoints="1"/>
          </p:cNvSpPr>
          <p:nvPr>
            <p:custDataLst>
              <p:tags r:id="rId24"/>
            </p:custDataLst>
          </p:nvPr>
        </p:nvSpPr>
        <p:spPr bwMode="auto">
          <a:xfrm>
            <a:off x="2876550" y="2733040"/>
            <a:ext cx="1132840" cy="131445"/>
          </a:xfrm>
          <a:custGeom>
            <a:avLst/>
            <a:gdLst>
              <a:gd name="T0" fmla="*/ 220 w 1113"/>
              <a:gd name="T1" fmla="*/ 0 h 129"/>
              <a:gd name="T2" fmla="*/ 0 w 1113"/>
              <a:gd name="T3" fmla="*/ 64 h 129"/>
              <a:gd name="T4" fmla="*/ 220 w 1113"/>
              <a:gd name="T5" fmla="*/ 129 h 129"/>
              <a:gd name="T6" fmla="*/ 220 w 1113"/>
              <a:gd name="T7" fmla="*/ 0 h 129"/>
              <a:gd name="T8" fmla="*/ 893 w 1113"/>
              <a:gd name="T9" fmla="*/ 0 h 129"/>
              <a:gd name="T10" fmla="*/ 893 w 1113"/>
              <a:gd name="T11" fmla="*/ 129 h 129"/>
              <a:gd name="T12" fmla="*/ 1113 w 1113"/>
              <a:gd name="T13" fmla="*/ 64 h 129"/>
              <a:gd name="T14" fmla="*/ 893 w 1113"/>
              <a:gd name="T15" fmla="*/ 0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129">
                <a:moveTo>
                  <a:pt x="220" y="0"/>
                </a:moveTo>
                <a:lnTo>
                  <a:pt x="0" y="64"/>
                </a:lnTo>
                <a:lnTo>
                  <a:pt x="220" y="129"/>
                </a:lnTo>
                <a:lnTo>
                  <a:pt x="220" y="0"/>
                </a:lnTo>
                <a:moveTo>
                  <a:pt x="893" y="0"/>
                </a:moveTo>
                <a:lnTo>
                  <a:pt x="893" y="129"/>
                </a:lnTo>
                <a:lnTo>
                  <a:pt x="1113" y="64"/>
                </a:lnTo>
                <a:lnTo>
                  <a:pt x="893" y="0"/>
                </a:lnTo>
              </a:path>
            </a:pathLst>
          </a:custGeom>
          <a:solidFill>
            <a:srgbClr val="8EAADC">
              <a:lumMod val="75000"/>
            </a:srgbClr>
          </a:solidFill>
          <a:ln>
            <a:noFill/>
          </a:ln>
        </p:spPr>
        <p:txBody>
          <a:bodyPr vert="horz" wrap="square" lIns="91440" tIns="45720" rIns="91440" bIns="45720" numCol="1" anchor="t" anchorCtr="0" compatLnSpc="1"/>
          <a:p>
            <a:pPr>
              <a:lnSpc>
                <a:spcPct val="120000"/>
              </a:lnSpc>
            </a:pPr>
            <a:endParaRPr lang="zh-CN" altLang="en-US">
              <a:latin typeface="Arial" panose="020B0604020202020204" pitchFamily="34" charset="0"/>
              <a:ea typeface="微软雅黑" panose="020B0503020204020204" pitchFamily="34" charset="-122"/>
            </a:endParaRPr>
          </a:p>
        </p:txBody>
      </p:sp>
      <p:sp>
        <p:nvSpPr>
          <p:cNvPr id="67" name="Freeform 20"/>
          <p:cNvSpPr>
            <a:spLocks noEditPoints="1"/>
          </p:cNvSpPr>
          <p:nvPr>
            <p:custDataLst>
              <p:tags r:id="rId25"/>
            </p:custDataLst>
          </p:nvPr>
        </p:nvSpPr>
        <p:spPr bwMode="auto">
          <a:xfrm>
            <a:off x="2886710" y="3822065"/>
            <a:ext cx="1132840" cy="131445"/>
          </a:xfrm>
          <a:custGeom>
            <a:avLst/>
            <a:gdLst>
              <a:gd name="T0" fmla="*/ 220 w 1113"/>
              <a:gd name="T1" fmla="*/ 0 h 129"/>
              <a:gd name="T2" fmla="*/ 0 w 1113"/>
              <a:gd name="T3" fmla="*/ 63 h 129"/>
              <a:gd name="T4" fmla="*/ 220 w 1113"/>
              <a:gd name="T5" fmla="*/ 129 h 129"/>
              <a:gd name="T6" fmla="*/ 220 w 1113"/>
              <a:gd name="T7" fmla="*/ 0 h 129"/>
              <a:gd name="T8" fmla="*/ 893 w 1113"/>
              <a:gd name="T9" fmla="*/ 0 h 129"/>
              <a:gd name="T10" fmla="*/ 893 w 1113"/>
              <a:gd name="T11" fmla="*/ 129 h 129"/>
              <a:gd name="T12" fmla="*/ 1113 w 1113"/>
              <a:gd name="T13" fmla="*/ 63 h 129"/>
              <a:gd name="T14" fmla="*/ 893 w 1113"/>
              <a:gd name="T15" fmla="*/ 0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129">
                <a:moveTo>
                  <a:pt x="220" y="0"/>
                </a:moveTo>
                <a:lnTo>
                  <a:pt x="0" y="63"/>
                </a:lnTo>
                <a:lnTo>
                  <a:pt x="220" y="129"/>
                </a:lnTo>
                <a:lnTo>
                  <a:pt x="220" y="0"/>
                </a:lnTo>
                <a:moveTo>
                  <a:pt x="893" y="0"/>
                </a:moveTo>
                <a:lnTo>
                  <a:pt x="893" y="129"/>
                </a:lnTo>
                <a:lnTo>
                  <a:pt x="1113" y="63"/>
                </a:lnTo>
                <a:lnTo>
                  <a:pt x="893" y="0"/>
                </a:lnTo>
              </a:path>
            </a:pathLst>
          </a:custGeom>
          <a:solidFill>
            <a:srgbClr val="79B6D3">
              <a:lumMod val="50000"/>
            </a:srgbClr>
          </a:solidFill>
          <a:ln>
            <a:noFill/>
          </a:ln>
        </p:spPr>
        <p:txBody>
          <a:bodyPr vert="horz" wrap="square" lIns="91440" tIns="45720" rIns="91440" bIns="45720" numCol="1" anchor="t" anchorCtr="0" compatLnSpc="1"/>
          <a:p>
            <a:pPr>
              <a:lnSpc>
                <a:spcPct val="120000"/>
              </a:lnSpc>
            </a:pPr>
            <a:endParaRPr lang="zh-CN" altLang="en-US">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形状 18"/>
          <p:cNvSpPr/>
          <p:nvPr/>
        </p:nvSpPr>
        <p:spPr>
          <a:xfrm>
            <a:off x="646278" y="350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solidFill>
            <a:srgbClr val="FF3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p:cNvSpPr/>
          <p:nvPr/>
        </p:nvSpPr>
        <p:spPr>
          <a:xfrm>
            <a:off x="304042" y="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p:nvSpPr>
        <p:spPr>
          <a:xfrm>
            <a:off x="0" y="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blipFill dpi="0" rotWithShape="1">
            <a:blip r:embed="rId1">
              <a:extLst>
                <a:ext uri="{BEBA8EAE-BF5A-486C-A8C5-ECC9F3942E4B}">
                  <a14:imgProps xmlns:a14="http://schemas.microsoft.com/office/drawing/2010/main">
                    <a14:imgLayer r:embed="rId2">
                      <a14:imgEffect>
                        <a14:brightnessContrast bright="6000"/>
                      </a14:imgEffect>
                    </a14:imgLayer>
                  </a14:imgProps>
                </a:ext>
              </a:extLst>
            </a:blip>
            <a:srcRect/>
            <a:stretch>
              <a:fillRect l="-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278120" y="2304415"/>
            <a:ext cx="6431280" cy="1445260"/>
          </a:xfrm>
          <a:prstGeom prst="rect">
            <a:avLst/>
          </a:prstGeom>
          <a:noFill/>
        </p:spPr>
        <p:txBody>
          <a:bodyPr wrap="square" rtlCol="0">
            <a:spAutoFit/>
          </a:bodyPr>
          <a:p>
            <a:r>
              <a:rPr lang="zh-CN" altLang="en-US" sz="4400" b="1">
                <a:latin typeface="微软雅黑" panose="020B0503020204020204" pitchFamily="34" charset="-122"/>
                <a:ea typeface="微软雅黑" panose="020B0503020204020204" pitchFamily="34" charset="-122"/>
              </a:rPr>
              <a:t>第八章　</a:t>
            </a:r>
            <a:endParaRPr lang="zh-CN" altLang="en-US" sz="4400" b="1">
              <a:latin typeface="微软雅黑" panose="020B0503020204020204" pitchFamily="34" charset="-122"/>
              <a:ea typeface="微软雅黑" panose="020B0503020204020204" pitchFamily="34" charset="-122"/>
            </a:endParaRPr>
          </a:p>
          <a:p>
            <a:r>
              <a:rPr lang="zh-CN" altLang="en-US" sz="4400" b="1">
                <a:latin typeface="微软雅黑" panose="020B0503020204020204" pitchFamily="34" charset="-122"/>
                <a:ea typeface="微软雅黑" panose="020B0503020204020204" pitchFamily="34" charset="-122"/>
              </a:rPr>
              <a:t>创业资源整合与融资 </a:t>
            </a:r>
            <a:endParaRPr lang="zh-CN" altLang="en-US" sz="4400" b="1">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27710" y="377825"/>
            <a:ext cx="3209290" cy="368300"/>
          </a:xfrm>
          <a:prstGeom prst="rect">
            <a:avLst/>
          </a:prstGeom>
          <a:noFill/>
        </p:spPr>
        <p:txBody>
          <a:bodyPr wrap="square" rtlCol="0" anchor="t">
            <a:spAutoFit/>
          </a:bodyPr>
          <a:p>
            <a:r>
              <a:rPr lang="zh-CN" altLang="en-US"/>
              <a:t>（一）估值时考虑的因素</a:t>
            </a:r>
            <a:endParaRPr lang="zh-CN" altLang="en-US"/>
          </a:p>
        </p:txBody>
      </p:sp>
      <p:sp>
        <p:nvSpPr>
          <p:cNvPr id="37" name="椭圆 36"/>
          <p:cNvSpPr/>
          <p:nvPr>
            <p:custDataLst>
              <p:tags r:id="rId1"/>
            </p:custDataLst>
          </p:nvPr>
        </p:nvSpPr>
        <p:spPr>
          <a:xfrm>
            <a:off x="4788535" y="2370942"/>
            <a:ext cx="984250" cy="984250"/>
          </a:xfrm>
          <a:prstGeom prst="ellipse">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L 形 5"/>
          <p:cNvSpPr/>
          <p:nvPr>
            <p:custDataLst>
              <p:tags r:id="rId2"/>
            </p:custDataLst>
          </p:nvPr>
        </p:nvSpPr>
        <p:spPr>
          <a:xfrm>
            <a:off x="4674235" y="2234417"/>
            <a:ext cx="878205" cy="1256665"/>
          </a:xfrm>
          <a:prstGeom prst="corner">
            <a:avLst>
              <a:gd name="adj1" fmla="val 4520"/>
              <a:gd name="adj2" fmla="val 5367"/>
            </a:avLst>
          </a:prstGeom>
          <a:solidFill>
            <a:srgbClr val="1F74AD">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L 形 6"/>
          <p:cNvSpPr/>
          <p:nvPr>
            <p:custDataLst>
              <p:tags r:id="rId3"/>
            </p:custDataLst>
          </p:nvPr>
        </p:nvSpPr>
        <p:spPr>
          <a:xfrm flipH="1" flipV="1">
            <a:off x="5009515" y="2234417"/>
            <a:ext cx="878205" cy="1256665"/>
          </a:xfrm>
          <a:prstGeom prst="corner">
            <a:avLst>
              <a:gd name="adj1" fmla="val 4520"/>
              <a:gd name="adj2" fmla="val 5367"/>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41" name="KSO_Shape"/>
          <p:cNvSpPr/>
          <p:nvPr>
            <p:custDataLst>
              <p:tags r:id="rId4"/>
            </p:custDataLst>
          </p:nvPr>
        </p:nvSpPr>
        <p:spPr bwMode="auto">
          <a:xfrm>
            <a:off x="5008880" y="2561442"/>
            <a:ext cx="543560" cy="603250"/>
          </a:xfrm>
          <a:custGeom>
            <a:avLst/>
            <a:gdLst>
              <a:gd name="T0" fmla="*/ 1592169 w 3407"/>
              <a:gd name="T1" fmla="*/ 450338 h 3778"/>
              <a:gd name="T2" fmla="*/ 1432047 w 3407"/>
              <a:gd name="T3" fmla="*/ 900675 h 3778"/>
              <a:gd name="T4" fmla="*/ 1591216 w 3407"/>
              <a:gd name="T5" fmla="*/ 1351013 h 3778"/>
              <a:gd name="T6" fmla="*/ 1121333 w 3407"/>
              <a:gd name="T7" fmla="*/ 1435838 h 3778"/>
              <a:gd name="T8" fmla="*/ 811573 w 3407"/>
              <a:gd name="T9" fmla="*/ 1800397 h 3778"/>
              <a:gd name="T10" fmla="*/ 502765 w 3407"/>
              <a:gd name="T11" fmla="*/ 1436791 h 3778"/>
              <a:gd name="T12" fmla="*/ 32882 w 3407"/>
              <a:gd name="T13" fmla="*/ 1350059 h 3778"/>
              <a:gd name="T14" fmla="*/ 193005 w 3407"/>
              <a:gd name="T15" fmla="*/ 900675 h 3778"/>
              <a:gd name="T16" fmla="*/ 31929 w 3407"/>
              <a:gd name="T17" fmla="*/ 450338 h 3778"/>
              <a:gd name="T18" fmla="*/ 502765 w 3407"/>
              <a:gd name="T19" fmla="*/ 364082 h 3778"/>
              <a:gd name="T20" fmla="*/ 811573 w 3407"/>
              <a:gd name="T21" fmla="*/ 0 h 3778"/>
              <a:gd name="T22" fmla="*/ 1121333 w 3407"/>
              <a:gd name="T23" fmla="*/ 363129 h 3778"/>
              <a:gd name="T24" fmla="*/ 222551 w 3407"/>
              <a:gd name="T25" fmla="*/ 391722 h 3778"/>
              <a:gd name="T26" fmla="*/ 75772 w 3407"/>
              <a:gd name="T27" fmla="*/ 644769 h 3778"/>
              <a:gd name="T28" fmla="*/ 438430 w 3407"/>
              <a:gd name="T29" fmla="*/ 683846 h 3778"/>
              <a:gd name="T30" fmla="*/ 222551 w 3407"/>
              <a:gd name="T31" fmla="*/ 391722 h 3778"/>
              <a:gd name="T32" fmla="*/ 76249 w 3407"/>
              <a:gd name="T33" fmla="*/ 1156581 h 3778"/>
              <a:gd name="T34" fmla="*/ 223028 w 3407"/>
              <a:gd name="T35" fmla="*/ 1409151 h 3778"/>
              <a:gd name="T36" fmla="*/ 438430 w 3407"/>
              <a:gd name="T37" fmla="*/ 1118457 h 3778"/>
              <a:gd name="T38" fmla="*/ 267347 w 3407"/>
              <a:gd name="T39" fmla="*/ 900675 h 3778"/>
              <a:gd name="T40" fmla="*/ 426516 w 3407"/>
              <a:gd name="T41" fmla="*/ 899722 h 3778"/>
              <a:gd name="T42" fmla="*/ 430329 w 3407"/>
              <a:gd name="T43" fmla="*/ 762953 h 3778"/>
              <a:gd name="T44" fmla="*/ 647161 w 3407"/>
              <a:gd name="T45" fmla="*/ 1183744 h 3778"/>
              <a:gd name="T46" fmla="*/ 976461 w 3407"/>
              <a:gd name="T47" fmla="*/ 1183744 h 3778"/>
              <a:gd name="T48" fmla="*/ 1139919 w 3407"/>
              <a:gd name="T49" fmla="*/ 899722 h 3778"/>
              <a:gd name="T50" fmla="*/ 975508 w 3407"/>
              <a:gd name="T51" fmla="*/ 616176 h 3778"/>
              <a:gd name="T52" fmla="*/ 649544 w 3407"/>
              <a:gd name="T53" fmla="*/ 616176 h 3778"/>
              <a:gd name="T54" fmla="*/ 485133 w 3407"/>
              <a:gd name="T55" fmla="*/ 899722 h 3778"/>
              <a:gd name="T56" fmla="*/ 647161 w 3407"/>
              <a:gd name="T57" fmla="*/ 1183744 h 3778"/>
              <a:gd name="T58" fmla="*/ 742949 w 3407"/>
              <a:gd name="T59" fmla="*/ 501328 h 3778"/>
              <a:gd name="T60" fmla="*/ 499906 w 3407"/>
              <a:gd name="T61" fmla="*/ 641910 h 3778"/>
              <a:gd name="T62" fmla="*/ 742949 w 3407"/>
              <a:gd name="T63" fmla="*/ 1300022 h 3778"/>
              <a:gd name="T64" fmla="*/ 500859 w 3407"/>
              <a:gd name="T65" fmla="*/ 1160394 h 3778"/>
              <a:gd name="T66" fmla="*/ 742949 w 3407"/>
              <a:gd name="T67" fmla="*/ 1300022 h 3778"/>
              <a:gd name="T68" fmla="*/ 1070342 w 3407"/>
              <a:gd name="T69" fmla="*/ 376949 h 3778"/>
              <a:gd name="T70" fmla="*/ 811573 w 3407"/>
              <a:gd name="T71" fmla="*/ 44795 h 3778"/>
              <a:gd name="T72" fmla="*/ 553757 w 3407"/>
              <a:gd name="T73" fmla="*/ 375043 h 3778"/>
              <a:gd name="T74" fmla="*/ 812526 w 3407"/>
              <a:gd name="T75" fmla="*/ 1332427 h 3778"/>
              <a:gd name="T76" fmla="*/ 665747 w 3407"/>
              <a:gd name="T77" fmla="*/ 1665534 h 3778"/>
              <a:gd name="T78" fmla="*/ 957398 w 3407"/>
              <a:gd name="T79" fmla="*/ 1665534 h 3778"/>
              <a:gd name="T80" fmla="*/ 812526 w 3407"/>
              <a:gd name="T81" fmla="*/ 1332427 h 3778"/>
              <a:gd name="T82" fmla="*/ 880673 w 3407"/>
              <a:gd name="T83" fmla="*/ 1300022 h 3778"/>
              <a:gd name="T84" fmla="*/ 1124193 w 3407"/>
              <a:gd name="T85" fmla="*/ 1161347 h 3778"/>
              <a:gd name="T86" fmla="*/ 1085115 w 3407"/>
              <a:gd name="T87" fmla="*/ 427940 h 3778"/>
              <a:gd name="T88" fmla="*/ 1004101 w 3407"/>
              <a:gd name="T89" fmla="*/ 566615 h 3778"/>
              <a:gd name="T90" fmla="*/ 1085115 w 3407"/>
              <a:gd name="T91" fmla="*/ 427940 h 3778"/>
              <a:gd name="T92" fmla="*/ 1547373 w 3407"/>
              <a:gd name="T93" fmla="*/ 644769 h 3778"/>
              <a:gd name="T94" fmla="*/ 1401547 w 3407"/>
              <a:gd name="T95" fmla="*/ 392199 h 3778"/>
              <a:gd name="T96" fmla="*/ 1186621 w 3407"/>
              <a:gd name="T97" fmla="*/ 685752 h 3778"/>
              <a:gd name="T98" fmla="*/ 1401071 w 3407"/>
              <a:gd name="T99" fmla="*/ 1409628 h 3778"/>
              <a:gd name="T100" fmla="*/ 1546897 w 3407"/>
              <a:gd name="T101" fmla="*/ 1157534 h 3778"/>
              <a:gd name="T102" fmla="*/ 1185668 w 3407"/>
              <a:gd name="T103" fmla="*/ 1117504 h 3778"/>
              <a:gd name="T104" fmla="*/ 1401071 w 3407"/>
              <a:gd name="T105" fmla="*/ 1409628 h 3778"/>
              <a:gd name="T106" fmla="*/ 1356751 w 3407"/>
              <a:gd name="T107" fmla="*/ 900675 h 3778"/>
              <a:gd name="T108" fmla="*/ 1198535 w 3407"/>
              <a:gd name="T109" fmla="*/ 899722 h 3778"/>
              <a:gd name="T110" fmla="*/ 1280026 w 3407"/>
              <a:gd name="T111" fmla="*/ 972634 h 377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407" h="3778">
                <a:moveTo>
                  <a:pt x="2976" y="731"/>
                </a:moveTo>
                <a:cubicBezTo>
                  <a:pt x="3154" y="759"/>
                  <a:pt x="3275" y="830"/>
                  <a:pt x="3341" y="945"/>
                </a:cubicBezTo>
                <a:cubicBezTo>
                  <a:pt x="3406" y="1060"/>
                  <a:pt x="3407" y="1201"/>
                  <a:pt x="3344" y="1368"/>
                </a:cubicBezTo>
                <a:cubicBezTo>
                  <a:pt x="3280" y="1536"/>
                  <a:pt x="3167" y="1710"/>
                  <a:pt x="3005" y="1890"/>
                </a:cubicBezTo>
                <a:cubicBezTo>
                  <a:pt x="3166" y="2070"/>
                  <a:pt x="3278" y="2244"/>
                  <a:pt x="3342" y="2412"/>
                </a:cubicBezTo>
                <a:cubicBezTo>
                  <a:pt x="3405" y="2579"/>
                  <a:pt x="3404" y="2720"/>
                  <a:pt x="3339" y="2835"/>
                </a:cubicBezTo>
                <a:cubicBezTo>
                  <a:pt x="3272" y="2950"/>
                  <a:pt x="3150" y="3022"/>
                  <a:pt x="2974" y="3050"/>
                </a:cubicBezTo>
                <a:cubicBezTo>
                  <a:pt x="2798" y="3079"/>
                  <a:pt x="2590" y="3067"/>
                  <a:pt x="2353" y="3013"/>
                </a:cubicBezTo>
                <a:cubicBezTo>
                  <a:pt x="2279" y="3246"/>
                  <a:pt x="2185" y="3431"/>
                  <a:pt x="2072" y="3570"/>
                </a:cubicBezTo>
                <a:cubicBezTo>
                  <a:pt x="1958" y="3709"/>
                  <a:pt x="1836" y="3778"/>
                  <a:pt x="1703" y="3778"/>
                </a:cubicBezTo>
                <a:cubicBezTo>
                  <a:pt x="1570" y="3778"/>
                  <a:pt x="1448" y="3709"/>
                  <a:pt x="1335" y="3570"/>
                </a:cubicBezTo>
                <a:cubicBezTo>
                  <a:pt x="1222" y="3431"/>
                  <a:pt x="1129" y="3246"/>
                  <a:pt x="1055" y="3015"/>
                </a:cubicBezTo>
                <a:cubicBezTo>
                  <a:pt x="817" y="3066"/>
                  <a:pt x="610" y="3077"/>
                  <a:pt x="433" y="3048"/>
                </a:cubicBezTo>
                <a:cubicBezTo>
                  <a:pt x="256" y="3020"/>
                  <a:pt x="135" y="2948"/>
                  <a:pt x="69" y="2833"/>
                </a:cubicBezTo>
                <a:cubicBezTo>
                  <a:pt x="4" y="2718"/>
                  <a:pt x="2" y="2577"/>
                  <a:pt x="65" y="2411"/>
                </a:cubicBezTo>
                <a:cubicBezTo>
                  <a:pt x="128" y="2244"/>
                  <a:pt x="241" y="2070"/>
                  <a:pt x="405" y="1890"/>
                </a:cubicBezTo>
                <a:cubicBezTo>
                  <a:pt x="241" y="1710"/>
                  <a:pt x="127" y="1536"/>
                  <a:pt x="64" y="1368"/>
                </a:cubicBezTo>
                <a:cubicBezTo>
                  <a:pt x="0" y="1201"/>
                  <a:pt x="1" y="1060"/>
                  <a:pt x="67" y="945"/>
                </a:cubicBezTo>
                <a:cubicBezTo>
                  <a:pt x="133" y="830"/>
                  <a:pt x="254" y="759"/>
                  <a:pt x="432" y="731"/>
                </a:cubicBezTo>
                <a:cubicBezTo>
                  <a:pt x="610" y="703"/>
                  <a:pt x="817" y="714"/>
                  <a:pt x="1055" y="764"/>
                </a:cubicBezTo>
                <a:cubicBezTo>
                  <a:pt x="1127" y="534"/>
                  <a:pt x="1220" y="348"/>
                  <a:pt x="1334" y="209"/>
                </a:cubicBezTo>
                <a:cubicBezTo>
                  <a:pt x="1447" y="70"/>
                  <a:pt x="1570" y="0"/>
                  <a:pt x="1703" y="0"/>
                </a:cubicBezTo>
                <a:cubicBezTo>
                  <a:pt x="1836" y="0"/>
                  <a:pt x="1958" y="69"/>
                  <a:pt x="2072" y="208"/>
                </a:cubicBezTo>
                <a:cubicBezTo>
                  <a:pt x="2185" y="347"/>
                  <a:pt x="2279" y="531"/>
                  <a:pt x="2353" y="762"/>
                </a:cubicBezTo>
                <a:cubicBezTo>
                  <a:pt x="2590" y="713"/>
                  <a:pt x="2798" y="703"/>
                  <a:pt x="2976" y="731"/>
                </a:cubicBezTo>
                <a:close/>
                <a:moveTo>
                  <a:pt x="467" y="822"/>
                </a:moveTo>
                <a:cubicBezTo>
                  <a:pt x="309" y="841"/>
                  <a:pt x="204" y="898"/>
                  <a:pt x="149" y="992"/>
                </a:cubicBezTo>
                <a:cubicBezTo>
                  <a:pt x="93" y="1088"/>
                  <a:pt x="96" y="1208"/>
                  <a:pt x="159" y="1353"/>
                </a:cubicBezTo>
                <a:cubicBezTo>
                  <a:pt x="222" y="1498"/>
                  <a:pt x="329" y="1650"/>
                  <a:pt x="481" y="1810"/>
                </a:cubicBezTo>
                <a:cubicBezTo>
                  <a:pt x="610" y="1680"/>
                  <a:pt x="756" y="1555"/>
                  <a:pt x="920" y="1435"/>
                </a:cubicBezTo>
                <a:cubicBezTo>
                  <a:pt x="939" y="1241"/>
                  <a:pt x="974" y="1052"/>
                  <a:pt x="1024" y="867"/>
                </a:cubicBezTo>
                <a:cubicBezTo>
                  <a:pt x="810" y="818"/>
                  <a:pt x="624" y="803"/>
                  <a:pt x="467" y="822"/>
                </a:cubicBezTo>
                <a:close/>
                <a:moveTo>
                  <a:pt x="479" y="1970"/>
                </a:moveTo>
                <a:cubicBezTo>
                  <a:pt x="329" y="2130"/>
                  <a:pt x="222" y="2282"/>
                  <a:pt x="160" y="2427"/>
                </a:cubicBezTo>
                <a:cubicBezTo>
                  <a:pt x="98" y="2572"/>
                  <a:pt x="95" y="2692"/>
                  <a:pt x="151" y="2786"/>
                </a:cubicBezTo>
                <a:cubicBezTo>
                  <a:pt x="206" y="2882"/>
                  <a:pt x="311" y="2939"/>
                  <a:pt x="468" y="2957"/>
                </a:cubicBezTo>
                <a:cubicBezTo>
                  <a:pt x="624" y="2975"/>
                  <a:pt x="810" y="2959"/>
                  <a:pt x="1024" y="2909"/>
                </a:cubicBezTo>
                <a:cubicBezTo>
                  <a:pt x="974" y="2728"/>
                  <a:pt x="939" y="2541"/>
                  <a:pt x="920" y="2347"/>
                </a:cubicBezTo>
                <a:cubicBezTo>
                  <a:pt x="756" y="2227"/>
                  <a:pt x="609" y="2101"/>
                  <a:pt x="479" y="1970"/>
                </a:cubicBezTo>
                <a:close/>
                <a:moveTo>
                  <a:pt x="561" y="1890"/>
                </a:moveTo>
                <a:cubicBezTo>
                  <a:pt x="657" y="1987"/>
                  <a:pt x="772" y="2085"/>
                  <a:pt x="907" y="2185"/>
                </a:cubicBezTo>
                <a:cubicBezTo>
                  <a:pt x="899" y="2095"/>
                  <a:pt x="895" y="1996"/>
                  <a:pt x="895" y="1888"/>
                </a:cubicBezTo>
                <a:cubicBezTo>
                  <a:pt x="895" y="1839"/>
                  <a:pt x="896" y="1791"/>
                  <a:pt x="897" y="1743"/>
                </a:cubicBezTo>
                <a:cubicBezTo>
                  <a:pt x="899" y="1696"/>
                  <a:pt x="901" y="1649"/>
                  <a:pt x="903" y="1601"/>
                </a:cubicBezTo>
                <a:cubicBezTo>
                  <a:pt x="774" y="1695"/>
                  <a:pt x="659" y="1792"/>
                  <a:pt x="561" y="1890"/>
                </a:cubicBezTo>
                <a:close/>
                <a:moveTo>
                  <a:pt x="1358" y="2484"/>
                </a:moveTo>
                <a:cubicBezTo>
                  <a:pt x="1472" y="2551"/>
                  <a:pt x="1587" y="2612"/>
                  <a:pt x="1705" y="2665"/>
                </a:cubicBezTo>
                <a:cubicBezTo>
                  <a:pt x="1825" y="2610"/>
                  <a:pt x="1940" y="2550"/>
                  <a:pt x="2049" y="2484"/>
                </a:cubicBezTo>
                <a:cubicBezTo>
                  <a:pt x="2171" y="2413"/>
                  <a:pt x="2280" y="2344"/>
                  <a:pt x="2375" y="2277"/>
                </a:cubicBezTo>
                <a:cubicBezTo>
                  <a:pt x="2386" y="2165"/>
                  <a:pt x="2392" y="2036"/>
                  <a:pt x="2392" y="1888"/>
                </a:cubicBezTo>
                <a:cubicBezTo>
                  <a:pt x="2392" y="1742"/>
                  <a:pt x="2386" y="1613"/>
                  <a:pt x="2375" y="1500"/>
                </a:cubicBezTo>
                <a:cubicBezTo>
                  <a:pt x="2273" y="1432"/>
                  <a:pt x="2163" y="1363"/>
                  <a:pt x="2047" y="1293"/>
                </a:cubicBezTo>
                <a:cubicBezTo>
                  <a:pt x="1935" y="1230"/>
                  <a:pt x="1821" y="1171"/>
                  <a:pt x="1705" y="1115"/>
                </a:cubicBezTo>
                <a:cubicBezTo>
                  <a:pt x="1587" y="1171"/>
                  <a:pt x="1473" y="1230"/>
                  <a:pt x="1363" y="1293"/>
                </a:cubicBezTo>
                <a:cubicBezTo>
                  <a:pt x="1238" y="1367"/>
                  <a:pt x="1129" y="1437"/>
                  <a:pt x="1035" y="1503"/>
                </a:cubicBezTo>
                <a:cubicBezTo>
                  <a:pt x="1024" y="1612"/>
                  <a:pt x="1018" y="1740"/>
                  <a:pt x="1018" y="1888"/>
                </a:cubicBezTo>
                <a:cubicBezTo>
                  <a:pt x="1018" y="2036"/>
                  <a:pt x="1024" y="2165"/>
                  <a:pt x="1035" y="2275"/>
                </a:cubicBezTo>
                <a:cubicBezTo>
                  <a:pt x="1121" y="2337"/>
                  <a:pt x="1229" y="2407"/>
                  <a:pt x="1358" y="2484"/>
                </a:cubicBezTo>
                <a:close/>
                <a:moveTo>
                  <a:pt x="1301" y="1189"/>
                </a:moveTo>
                <a:cubicBezTo>
                  <a:pt x="1380" y="1141"/>
                  <a:pt x="1466" y="1095"/>
                  <a:pt x="1559" y="1052"/>
                </a:cubicBezTo>
                <a:cubicBezTo>
                  <a:pt x="1415" y="990"/>
                  <a:pt x="1272" y="939"/>
                  <a:pt x="1133" y="898"/>
                </a:cubicBezTo>
                <a:cubicBezTo>
                  <a:pt x="1096" y="1041"/>
                  <a:pt x="1068" y="1191"/>
                  <a:pt x="1049" y="1347"/>
                </a:cubicBezTo>
                <a:cubicBezTo>
                  <a:pt x="1124" y="1295"/>
                  <a:pt x="1208" y="1242"/>
                  <a:pt x="1301" y="1189"/>
                </a:cubicBezTo>
                <a:close/>
                <a:moveTo>
                  <a:pt x="1559" y="2728"/>
                </a:moveTo>
                <a:cubicBezTo>
                  <a:pt x="1461" y="2682"/>
                  <a:pt x="1374" y="2635"/>
                  <a:pt x="1299" y="2589"/>
                </a:cubicBezTo>
                <a:cubicBezTo>
                  <a:pt x="1214" y="2543"/>
                  <a:pt x="1132" y="2491"/>
                  <a:pt x="1051" y="2435"/>
                </a:cubicBezTo>
                <a:cubicBezTo>
                  <a:pt x="1067" y="2583"/>
                  <a:pt x="1094" y="2731"/>
                  <a:pt x="1131" y="2880"/>
                </a:cubicBezTo>
                <a:cubicBezTo>
                  <a:pt x="1265" y="2845"/>
                  <a:pt x="1408" y="2794"/>
                  <a:pt x="1559" y="2728"/>
                </a:cubicBezTo>
                <a:close/>
                <a:moveTo>
                  <a:pt x="1705" y="982"/>
                </a:moveTo>
                <a:cubicBezTo>
                  <a:pt x="1899" y="897"/>
                  <a:pt x="2079" y="834"/>
                  <a:pt x="2246" y="791"/>
                </a:cubicBezTo>
                <a:cubicBezTo>
                  <a:pt x="2183" y="579"/>
                  <a:pt x="2104" y="410"/>
                  <a:pt x="2009" y="284"/>
                </a:cubicBezTo>
                <a:cubicBezTo>
                  <a:pt x="1914" y="157"/>
                  <a:pt x="1812" y="94"/>
                  <a:pt x="1703" y="94"/>
                </a:cubicBezTo>
                <a:cubicBezTo>
                  <a:pt x="1593" y="94"/>
                  <a:pt x="1492" y="157"/>
                  <a:pt x="1397" y="284"/>
                </a:cubicBezTo>
                <a:cubicBezTo>
                  <a:pt x="1303" y="410"/>
                  <a:pt x="1225" y="578"/>
                  <a:pt x="1162" y="787"/>
                </a:cubicBezTo>
                <a:cubicBezTo>
                  <a:pt x="1338" y="836"/>
                  <a:pt x="1519" y="901"/>
                  <a:pt x="1705" y="982"/>
                </a:cubicBezTo>
                <a:close/>
                <a:moveTo>
                  <a:pt x="1705" y="2796"/>
                </a:moveTo>
                <a:cubicBezTo>
                  <a:pt x="1527" y="2877"/>
                  <a:pt x="1347" y="2941"/>
                  <a:pt x="1164" y="2989"/>
                </a:cubicBezTo>
                <a:cubicBezTo>
                  <a:pt x="1225" y="3201"/>
                  <a:pt x="1303" y="3369"/>
                  <a:pt x="1397" y="3495"/>
                </a:cubicBezTo>
                <a:cubicBezTo>
                  <a:pt x="1492" y="3621"/>
                  <a:pt x="1593" y="3684"/>
                  <a:pt x="1703" y="3684"/>
                </a:cubicBezTo>
                <a:cubicBezTo>
                  <a:pt x="1812" y="3684"/>
                  <a:pt x="1914" y="3621"/>
                  <a:pt x="2009" y="3495"/>
                </a:cubicBezTo>
                <a:cubicBezTo>
                  <a:pt x="2104" y="3369"/>
                  <a:pt x="2183" y="3201"/>
                  <a:pt x="2246" y="2989"/>
                </a:cubicBezTo>
                <a:cubicBezTo>
                  <a:pt x="2064" y="2942"/>
                  <a:pt x="1884" y="2878"/>
                  <a:pt x="1705" y="2796"/>
                </a:cubicBezTo>
                <a:close/>
                <a:moveTo>
                  <a:pt x="2111" y="2589"/>
                </a:moveTo>
                <a:cubicBezTo>
                  <a:pt x="2011" y="2648"/>
                  <a:pt x="1924" y="2694"/>
                  <a:pt x="1848" y="2728"/>
                </a:cubicBezTo>
                <a:cubicBezTo>
                  <a:pt x="1999" y="2794"/>
                  <a:pt x="2142" y="2845"/>
                  <a:pt x="2277" y="2880"/>
                </a:cubicBezTo>
                <a:cubicBezTo>
                  <a:pt x="2310" y="2753"/>
                  <a:pt x="2337" y="2605"/>
                  <a:pt x="2359" y="2437"/>
                </a:cubicBezTo>
                <a:cubicBezTo>
                  <a:pt x="2281" y="2488"/>
                  <a:pt x="2198" y="2538"/>
                  <a:pt x="2111" y="2589"/>
                </a:cubicBezTo>
                <a:close/>
                <a:moveTo>
                  <a:pt x="2277" y="898"/>
                </a:moveTo>
                <a:cubicBezTo>
                  <a:pt x="2146" y="935"/>
                  <a:pt x="2003" y="985"/>
                  <a:pt x="1850" y="1049"/>
                </a:cubicBezTo>
                <a:cubicBezTo>
                  <a:pt x="1952" y="1101"/>
                  <a:pt x="2037" y="1148"/>
                  <a:pt x="2107" y="1189"/>
                </a:cubicBezTo>
                <a:cubicBezTo>
                  <a:pt x="2200" y="1242"/>
                  <a:pt x="2284" y="1295"/>
                  <a:pt x="2359" y="1347"/>
                </a:cubicBezTo>
                <a:cubicBezTo>
                  <a:pt x="2341" y="1195"/>
                  <a:pt x="2314" y="1045"/>
                  <a:pt x="2277" y="898"/>
                </a:cubicBezTo>
                <a:close/>
                <a:moveTo>
                  <a:pt x="2927" y="1810"/>
                </a:moveTo>
                <a:cubicBezTo>
                  <a:pt x="3078" y="1650"/>
                  <a:pt x="3185" y="1498"/>
                  <a:pt x="3247" y="1353"/>
                </a:cubicBezTo>
                <a:cubicBezTo>
                  <a:pt x="3310" y="1208"/>
                  <a:pt x="3313" y="1088"/>
                  <a:pt x="3259" y="992"/>
                </a:cubicBezTo>
                <a:cubicBezTo>
                  <a:pt x="3204" y="898"/>
                  <a:pt x="3098" y="841"/>
                  <a:pt x="2941" y="823"/>
                </a:cubicBezTo>
                <a:cubicBezTo>
                  <a:pt x="2784" y="805"/>
                  <a:pt x="2598" y="821"/>
                  <a:pt x="2384" y="871"/>
                </a:cubicBezTo>
                <a:cubicBezTo>
                  <a:pt x="2434" y="1047"/>
                  <a:pt x="2470" y="1237"/>
                  <a:pt x="2490" y="1439"/>
                </a:cubicBezTo>
                <a:cubicBezTo>
                  <a:pt x="2649" y="1554"/>
                  <a:pt x="2794" y="1677"/>
                  <a:pt x="2927" y="1810"/>
                </a:cubicBezTo>
                <a:close/>
                <a:moveTo>
                  <a:pt x="2940" y="2958"/>
                </a:moveTo>
                <a:cubicBezTo>
                  <a:pt x="3097" y="2939"/>
                  <a:pt x="3202" y="2882"/>
                  <a:pt x="3257" y="2788"/>
                </a:cubicBezTo>
                <a:cubicBezTo>
                  <a:pt x="3311" y="2693"/>
                  <a:pt x="3308" y="2574"/>
                  <a:pt x="3246" y="2429"/>
                </a:cubicBezTo>
                <a:cubicBezTo>
                  <a:pt x="3183" y="2284"/>
                  <a:pt x="3077" y="2131"/>
                  <a:pt x="2927" y="1970"/>
                </a:cubicBezTo>
                <a:cubicBezTo>
                  <a:pt x="2797" y="2101"/>
                  <a:pt x="2651" y="2226"/>
                  <a:pt x="2488" y="2345"/>
                </a:cubicBezTo>
                <a:cubicBezTo>
                  <a:pt x="2467" y="2541"/>
                  <a:pt x="2433" y="2728"/>
                  <a:pt x="2384" y="2909"/>
                </a:cubicBezTo>
                <a:cubicBezTo>
                  <a:pt x="2598" y="2961"/>
                  <a:pt x="2784" y="2977"/>
                  <a:pt x="2940" y="2958"/>
                </a:cubicBezTo>
                <a:close/>
                <a:moveTo>
                  <a:pt x="2686" y="2041"/>
                </a:moveTo>
                <a:cubicBezTo>
                  <a:pt x="2744" y="1991"/>
                  <a:pt x="2798" y="1941"/>
                  <a:pt x="2847" y="1890"/>
                </a:cubicBezTo>
                <a:cubicBezTo>
                  <a:pt x="2754" y="1798"/>
                  <a:pt x="2640" y="1701"/>
                  <a:pt x="2504" y="1597"/>
                </a:cubicBezTo>
                <a:cubicBezTo>
                  <a:pt x="2511" y="1706"/>
                  <a:pt x="2515" y="1803"/>
                  <a:pt x="2515" y="1888"/>
                </a:cubicBezTo>
                <a:cubicBezTo>
                  <a:pt x="2515" y="1982"/>
                  <a:pt x="2511" y="2084"/>
                  <a:pt x="2504" y="2193"/>
                </a:cubicBezTo>
                <a:cubicBezTo>
                  <a:pt x="2567" y="2141"/>
                  <a:pt x="2628" y="2091"/>
                  <a:pt x="2686" y="2041"/>
                </a:cubicBezTo>
                <a:close/>
              </a:path>
            </a:pathLst>
          </a:custGeom>
          <a:solidFill>
            <a:sysClr val="window" lastClr="FFFFFF"/>
          </a:solidFill>
          <a:ln>
            <a:noFill/>
          </a:ln>
        </p:spPr>
        <p:txBody>
          <a:bodyPr anchor="ctr" anchorCtr="1">
            <a:normAutofit/>
          </a:bodyPr>
          <a:p>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42" name="椭圆 41"/>
          <p:cNvSpPr/>
          <p:nvPr>
            <p:custDataLst>
              <p:tags r:id="rId5"/>
            </p:custDataLst>
          </p:nvPr>
        </p:nvSpPr>
        <p:spPr>
          <a:xfrm>
            <a:off x="4788535" y="4046072"/>
            <a:ext cx="984250" cy="984250"/>
          </a:xfrm>
          <a:prstGeom prst="ellips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L 形 7"/>
          <p:cNvSpPr/>
          <p:nvPr>
            <p:custDataLst>
              <p:tags r:id="rId6"/>
            </p:custDataLst>
          </p:nvPr>
        </p:nvSpPr>
        <p:spPr>
          <a:xfrm>
            <a:off x="4674235" y="3910182"/>
            <a:ext cx="878205" cy="1256665"/>
          </a:xfrm>
          <a:prstGeom prst="corner">
            <a:avLst>
              <a:gd name="adj1" fmla="val 4520"/>
              <a:gd name="adj2" fmla="val 5367"/>
            </a:avLst>
          </a:prstGeom>
          <a:solidFill>
            <a:srgbClr val="1AA3AA">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9" name="L 形 8"/>
          <p:cNvSpPr/>
          <p:nvPr>
            <p:custDataLst>
              <p:tags r:id="rId7"/>
            </p:custDataLst>
          </p:nvPr>
        </p:nvSpPr>
        <p:spPr>
          <a:xfrm flipH="1" flipV="1">
            <a:off x="5009515" y="3910182"/>
            <a:ext cx="878205" cy="1256665"/>
          </a:xfrm>
          <a:prstGeom prst="corner">
            <a:avLst>
              <a:gd name="adj1" fmla="val 4520"/>
              <a:gd name="adj2" fmla="val 5367"/>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KSO_Shape"/>
          <p:cNvSpPr>
            <a:spLocks noChangeAspect="1"/>
          </p:cNvSpPr>
          <p:nvPr>
            <p:custDataLst>
              <p:tags r:id="rId8"/>
            </p:custDataLst>
          </p:nvPr>
        </p:nvSpPr>
        <p:spPr bwMode="auto">
          <a:xfrm>
            <a:off x="4979035" y="4237207"/>
            <a:ext cx="603250" cy="601980"/>
          </a:xfrm>
          <a:custGeom>
            <a:avLst/>
            <a:gdLst>
              <a:gd name="T0" fmla="*/ 1800397 w 3498"/>
              <a:gd name="T1" fmla="*/ 899110 h 3494"/>
              <a:gd name="T2" fmla="*/ 1536874 w 3498"/>
              <a:gd name="T3" fmla="*/ 1535229 h 3494"/>
              <a:gd name="T4" fmla="*/ 900199 w 3498"/>
              <a:gd name="T5" fmla="*/ 1798220 h 3494"/>
              <a:gd name="T6" fmla="*/ 263523 w 3498"/>
              <a:gd name="T7" fmla="*/ 1535229 h 3494"/>
              <a:gd name="T8" fmla="*/ 0 w 3498"/>
              <a:gd name="T9" fmla="*/ 899110 h 3494"/>
              <a:gd name="T10" fmla="*/ 263523 w 3498"/>
              <a:gd name="T11" fmla="*/ 262991 h 3494"/>
              <a:gd name="T12" fmla="*/ 900199 w 3498"/>
              <a:gd name="T13" fmla="*/ 0 h 3494"/>
              <a:gd name="T14" fmla="*/ 1536874 w 3498"/>
              <a:gd name="T15" fmla="*/ 262991 h 3494"/>
              <a:gd name="T16" fmla="*/ 1800397 w 3498"/>
              <a:gd name="T17" fmla="*/ 899110 h 3494"/>
              <a:gd name="T18" fmla="*/ 1732972 w 3498"/>
              <a:gd name="T19" fmla="*/ 898595 h 3494"/>
              <a:gd name="T20" fmla="*/ 1685620 w 3498"/>
              <a:gd name="T21" fmla="*/ 621709 h 3494"/>
              <a:gd name="T22" fmla="*/ 1350040 w 3498"/>
              <a:gd name="T23" fmla="*/ 1082843 h 3494"/>
              <a:gd name="T24" fmla="*/ 1361364 w 3498"/>
              <a:gd name="T25" fmla="*/ 1092107 h 3494"/>
              <a:gd name="T26" fmla="*/ 1305262 w 3498"/>
              <a:gd name="T27" fmla="*/ 1168792 h 3494"/>
              <a:gd name="T28" fmla="*/ 1274895 w 3498"/>
              <a:gd name="T29" fmla="*/ 1124531 h 3494"/>
              <a:gd name="T30" fmla="*/ 1221882 w 3498"/>
              <a:gd name="T31" fmla="*/ 1107547 h 3494"/>
              <a:gd name="T32" fmla="*/ 1278498 w 3498"/>
              <a:gd name="T33" fmla="*/ 1031377 h 3494"/>
              <a:gd name="T34" fmla="*/ 1296512 w 3498"/>
              <a:gd name="T35" fmla="*/ 1042700 h 3494"/>
              <a:gd name="T36" fmla="*/ 1656283 w 3498"/>
              <a:gd name="T37" fmla="*/ 547598 h 3494"/>
              <a:gd name="T38" fmla="*/ 1354673 w 3498"/>
              <a:gd name="T39" fmla="*/ 201232 h 3494"/>
              <a:gd name="T40" fmla="*/ 900199 w 3498"/>
              <a:gd name="T41" fmla="*/ 65876 h 3494"/>
              <a:gd name="T42" fmla="*/ 311904 w 3498"/>
              <a:gd name="T43" fmla="*/ 310340 h 3494"/>
              <a:gd name="T44" fmla="*/ 67940 w 3498"/>
              <a:gd name="T45" fmla="*/ 898595 h 3494"/>
              <a:gd name="T46" fmla="*/ 311904 w 3498"/>
              <a:gd name="T47" fmla="*/ 1486851 h 3494"/>
              <a:gd name="T48" fmla="*/ 900199 w 3498"/>
              <a:gd name="T49" fmla="*/ 1730800 h 3494"/>
              <a:gd name="T50" fmla="*/ 1488493 w 3498"/>
              <a:gd name="T51" fmla="*/ 1486851 h 3494"/>
              <a:gd name="T52" fmla="*/ 1732972 w 3498"/>
              <a:gd name="T53" fmla="*/ 898595 h 3494"/>
              <a:gd name="T54" fmla="*/ 1181736 w 3498"/>
              <a:gd name="T55" fmla="*/ 898595 h 3494"/>
              <a:gd name="T56" fmla="*/ 1099385 w 3498"/>
              <a:gd name="T57" fmla="*/ 1097769 h 3494"/>
              <a:gd name="T58" fmla="*/ 900199 w 3498"/>
              <a:gd name="T59" fmla="*/ 1179599 h 3494"/>
              <a:gd name="T60" fmla="*/ 701012 w 3498"/>
              <a:gd name="T61" fmla="*/ 1097769 h 3494"/>
              <a:gd name="T62" fmla="*/ 619176 w 3498"/>
              <a:gd name="T63" fmla="*/ 898595 h 3494"/>
              <a:gd name="T64" fmla="*/ 701012 w 3498"/>
              <a:gd name="T65" fmla="*/ 699422 h 3494"/>
              <a:gd name="T66" fmla="*/ 900199 w 3498"/>
              <a:gd name="T67" fmla="*/ 617077 h 3494"/>
              <a:gd name="T68" fmla="*/ 1099385 w 3498"/>
              <a:gd name="T69" fmla="*/ 699422 h 3494"/>
              <a:gd name="T70" fmla="*/ 1181736 w 3498"/>
              <a:gd name="T71" fmla="*/ 898595 h 3494"/>
              <a:gd name="T72" fmla="*/ 922845 w 3498"/>
              <a:gd name="T73" fmla="*/ 898595 h 3494"/>
              <a:gd name="T74" fmla="*/ 900199 w 3498"/>
              <a:gd name="T75" fmla="*/ 875950 h 3494"/>
              <a:gd name="T76" fmla="*/ 877552 w 3498"/>
              <a:gd name="T77" fmla="*/ 898595 h 3494"/>
              <a:gd name="T78" fmla="*/ 900199 w 3498"/>
              <a:gd name="T79" fmla="*/ 921240 h 3494"/>
              <a:gd name="T80" fmla="*/ 922845 w 3498"/>
              <a:gd name="T81" fmla="*/ 898595 h 3494"/>
              <a:gd name="T82" fmla="*/ 1289307 w 3498"/>
              <a:gd name="T83" fmla="*/ 1208935 h 3494"/>
              <a:gd name="T84" fmla="*/ 1177103 w 3498"/>
              <a:gd name="T85" fmla="*/ 1364362 h 3494"/>
              <a:gd name="T86" fmla="*/ 1172471 w 3498"/>
              <a:gd name="T87" fmla="*/ 1420460 h 3494"/>
              <a:gd name="T88" fmla="*/ 1105046 w 3498"/>
              <a:gd name="T89" fmla="*/ 1515157 h 3494"/>
              <a:gd name="T90" fmla="*/ 952183 w 3498"/>
              <a:gd name="T91" fmla="*/ 1404506 h 3494"/>
              <a:gd name="T92" fmla="*/ 1021666 w 3498"/>
              <a:gd name="T93" fmla="*/ 1310323 h 3494"/>
              <a:gd name="T94" fmla="*/ 1075709 w 3498"/>
              <a:gd name="T95" fmla="*/ 1287678 h 3494"/>
              <a:gd name="T96" fmla="*/ 1188427 w 3498"/>
              <a:gd name="T97" fmla="*/ 1134824 h 3494"/>
              <a:gd name="T98" fmla="*/ 1261513 w 3498"/>
              <a:gd name="T99" fmla="*/ 1140485 h 3494"/>
              <a:gd name="T100" fmla="*/ 1289307 w 3498"/>
              <a:gd name="T101" fmla="*/ 1208935 h 349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498" h="3494">
                <a:moveTo>
                  <a:pt x="3498" y="1747"/>
                </a:moveTo>
                <a:cubicBezTo>
                  <a:pt x="3498" y="2231"/>
                  <a:pt x="3327" y="2643"/>
                  <a:pt x="2986" y="2983"/>
                </a:cubicBezTo>
                <a:cubicBezTo>
                  <a:pt x="2645" y="3324"/>
                  <a:pt x="2233" y="3494"/>
                  <a:pt x="1749" y="3494"/>
                </a:cubicBezTo>
                <a:cubicBezTo>
                  <a:pt x="1265" y="3494"/>
                  <a:pt x="853" y="3324"/>
                  <a:pt x="512" y="2983"/>
                </a:cubicBezTo>
                <a:cubicBezTo>
                  <a:pt x="171" y="2643"/>
                  <a:pt x="0" y="2231"/>
                  <a:pt x="0" y="1747"/>
                </a:cubicBezTo>
                <a:cubicBezTo>
                  <a:pt x="0" y="1264"/>
                  <a:pt x="171" y="852"/>
                  <a:pt x="512" y="511"/>
                </a:cubicBezTo>
                <a:cubicBezTo>
                  <a:pt x="853" y="170"/>
                  <a:pt x="1265" y="0"/>
                  <a:pt x="1749" y="0"/>
                </a:cubicBezTo>
                <a:cubicBezTo>
                  <a:pt x="2233" y="0"/>
                  <a:pt x="2645" y="170"/>
                  <a:pt x="2986" y="511"/>
                </a:cubicBezTo>
                <a:cubicBezTo>
                  <a:pt x="3327" y="852"/>
                  <a:pt x="3498" y="1264"/>
                  <a:pt x="3498" y="1747"/>
                </a:cubicBezTo>
                <a:close/>
                <a:moveTo>
                  <a:pt x="3367" y="1746"/>
                </a:moveTo>
                <a:cubicBezTo>
                  <a:pt x="3367" y="1559"/>
                  <a:pt x="3336" y="1380"/>
                  <a:pt x="3275" y="1208"/>
                </a:cubicBezTo>
                <a:cubicBezTo>
                  <a:pt x="2623" y="2104"/>
                  <a:pt x="2623" y="2104"/>
                  <a:pt x="2623" y="2104"/>
                </a:cubicBezTo>
                <a:cubicBezTo>
                  <a:pt x="2645" y="2122"/>
                  <a:pt x="2645" y="2122"/>
                  <a:pt x="2645" y="2122"/>
                </a:cubicBezTo>
                <a:cubicBezTo>
                  <a:pt x="2536" y="2271"/>
                  <a:pt x="2536" y="2271"/>
                  <a:pt x="2536" y="2271"/>
                </a:cubicBezTo>
                <a:cubicBezTo>
                  <a:pt x="2530" y="2239"/>
                  <a:pt x="2511" y="2210"/>
                  <a:pt x="2477" y="2185"/>
                </a:cubicBezTo>
                <a:cubicBezTo>
                  <a:pt x="2444" y="2161"/>
                  <a:pt x="2409" y="2150"/>
                  <a:pt x="2374" y="2152"/>
                </a:cubicBezTo>
                <a:cubicBezTo>
                  <a:pt x="2484" y="2004"/>
                  <a:pt x="2484" y="2004"/>
                  <a:pt x="2484" y="2004"/>
                </a:cubicBezTo>
                <a:cubicBezTo>
                  <a:pt x="2519" y="2026"/>
                  <a:pt x="2519" y="2026"/>
                  <a:pt x="2519" y="2026"/>
                </a:cubicBezTo>
                <a:cubicBezTo>
                  <a:pt x="3218" y="1064"/>
                  <a:pt x="3218" y="1064"/>
                  <a:pt x="3218" y="1064"/>
                </a:cubicBezTo>
                <a:cubicBezTo>
                  <a:pt x="3087" y="784"/>
                  <a:pt x="2892" y="560"/>
                  <a:pt x="2632" y="391"/>
                </a:cubicBezTo>
                <a:cubicBezTo>
                  <a:pt x="2364" y="216"/>
                  <a:pt x="2070" y="128"/>
                  <a:pt x="1749" y="128"/>
                </a:cubicBezTo>
                <a:cubicBezTo>
                  <a:pt x="1303" y="128"/>
                  <a:pt x="922" y="286"/>
                  <a:pt x="606" y="603"/>
                </a:cubicBezTo>
                <a:cubicBezTo>
                  <a:pt x="290" y="919"/>
                  <a:pt x="132" y="1300"/>
                  <a:pt x="132" y="1746"/>
                </a:cubicBezTo>
                <a:cubicBezTo>
                  <a:pt x="132" y="2192"/>
                  <a:pt x="290" y="2573"/>
                  <a:pt x="606" y="2889"/>
                </a:cubicBezTo>
                <a:cubicBezTo>
                  <a:pt x="922" y="3205"/>
                  <a:pt x="1303" y="3363"/>
                  <a:pt x="1749" y="3363"/>
                </a:cubicBezTo>
                <a:cubicBezTo>
                  <a:pt x="2195" y="3363"/>
                  <a:pt x="2576" y="3205"/>
                  <a:pt x="2892" y="2889"/>
                </a:cubicBezTo>
                <a:cubicBezTo>
                  <a:pt x="3209" y="2573"/>
                  <a:pt x="3367" y="2192"/>
                  <a:pt x="3367" y="1746"/>
                </a:cubicBezTo>
                <a:close/>
                <a:moveTo>
                  <a:pt x="2296" y="1746"/>
                </a:moveTo>
                <a:cubicBezTo>
                  <a:pt x="2296" y="1897"/>
                  <a:pt x="2242" y="2026"/>
                  <a:pt x="2136" y="2133"/>
                </a:cubicBezTo>
                <a:cubicBezTo>
                  <a:pt x="2030" y="2239"/>
                  <a:pt x="1901" y="2292"/>
                  <a:pt x="1749" y="2292"/>
                </a:cubicBezTo>
                <a:cubicBezTo>
                  <a:pt x="1597" y="2292"/>
                  <a:pt x="1468" y="2239"/>
                  <a:pt x="1362" y="2133"/>
                </a:cubicBezTo>
                <a:cubicBezTo>
                  <a:pt x="1256" y="2026"/>
                  <a:pt x="1203" y="1897"/>
                  <a:pt x="1203" y="1746"/>
                </a:cubicBezTo>
                <a:cubicBezTo>
                  <a:pt x="1203" y="1594"/>
                  <a:pt x="1256" y="1465"/>
                  <a:pt x="1362" y="1359"/>
                </a:cubicBezTo>
                <a:cubicBezTo>
                  <a:pt x="1468" y="1253"/>
                  <a:pt x="1597" y="1199"/>
                  <a:pt x="1749" y="1199"/>
                </a:cubicBezTo>
                <a:cubicBezTo>
                  <a:pt x="1901" y="1199"/>
                  <a:pt x="2030" y="1253"/>
                  <a:pt x="2136" y="1359"/>
                </a:cubicBezTo>
                <a:cubicBezTo>
                  <a:pt x="2242" y="1465"/>
                  <a:pt x="2296" y="1594"/>
                  <a:pt x="2296" y="1746"/>
                </a:cubicBezTo>
                <a:close/>
                <a:moveTo>
                  <a:pt x="1793" y="1746"/>
                </a:moveTo>
                <a:cubicBezTo>
                  <a:pt x="1793" y="1717"/>
                  <a:pt x="1778" y="1702"/>
                  <a:pt x="1749" y="1702"/>
                </a:cubicBezTo>
                <a:cubicBezTo>
                  <a:pt x="1720" y="1702"/>
                  <a:pt x="1705" y="1717"/>
                  <a:pt x="1705" y="1746"/>
                </a:cubicBezTo>
                <a:cubicBezTo>
                  <a:pt x="1705" y="1775"/>
                  <a:pt x="1720" y="1790"/>
                  <a:pt x="1749" y="1790"/>
                </a:cubicBezTo>
                <a:cubicBezTo>
                  <a:pt x="1778" y="1790"/>
                  <a:pt x="1793" y="1775"/>
                  <a:pt x="1793" y="1746"/>
                </a:cubicBezTo>
                <a:close/>
                <a:moveTo>
                  <a:pt x="2505" y="2349"/>
                </a:moveTo>
                <a:cubicBezTo>
                  <a:pt x="2287" y="2651"/>
                  <a:pt x="2287" y="2651"/>
                  <a:pt x="2287" y="2651"/>
                </a:cubicBezTo>
                <a:cubicBezTo>
                  <a:pt x="2307" y="2689"/>
                  <a:pt x="2304" y="2725"/>
                  <a:pt x="2278" y="2760"/>
                </a:cubicBezTo>
                <a:cubicBezTo>
                  <a:pt x="2147" y="2944"/>
                  <a:pt x="2147" y="2944"/>
                  <a:pt x="2147" y="2944"/>
                </a:cubicBezTo>
                <a:cubicBezTo>
                  <a:pt x="1850" y="2729"/>
                  <a:pt x="1850" y="2729"/>
                  <a:pt x="1850" y="2729"/>
                </a:cubicBezTo>
                <a:cubicBezTo>
                  <a:pt x="1985" y="2546"/>
                  <a:pt x="1985" y="2546"/>
                  <a:pt x="1985" y="2546"/>
                </a:cubicBezTo>
                <a:cubicBezTo>
                  <a:pt x="2012" y="2508"/>
                  <a:pt x="2046" y="2493"/>
                  <a:pt x="2090" y="2502"/>
                </a:cubicBezTo>
                <a:cubicBezTo>
                  <a:pt x="2309" y="2205"/>
                  <a:pt x="2309" y="2205"/>
                  <a:pt x="2309" y="2205"/>
                </a:cubicBezTo>
                <a:cubicBezTo>
                  <a:pt x="2338" y="2164"/>
                  <a:pt x="2385" y="2168"/>
                  <a:pt x="2451" y="2216"/>
                </a:cubicBezTo>
                <a:cubicBezTo>
                  <a:pt x="2516" y="2264"/>
                  <a:pt x="2535" y="2308"/>
                  <a:pt x="2505" y="2349"/>
                </a:cubicBezTo>
                <a:close/>
              </a:path>
            </a:pathLst>
          </a:custGeom>
          <a:solidFill>
            <a:sysClr val="window" lastClr="FFFFFF"/>
          </a:solidFill>
          <a:ln>
            <a:noFill/>
          </a:ln>
        </p:spPr>
        <p:txBody>
          <a:bodyPr anchor="ctr" anchorCtr="1">
            <a:normAutofit/>
          </a:bodyPr>
          <a:p>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66" name="文本框 65"/>
          <p:cNvSpPr txBox="1"/>
          <p:nvPr>
            <p:custDataLst>
              <p:tags r:id="rId9"/>
            </p:custDataLst>
          </p:nvPr>
        </p:nvSpPr>
        <p:spPr>
          <a:xfrm>
            <a:off x="1034415" y="4599940"/>
            <a:ext cx="3301365" cy="962660"/>
          </a:xfrm>
          <a:prstGeom prst="rect">
            <a:avLst/>
          </a:prstGeom>
          <a:noFill/>
        </p:spPr>
        <p:txBody>
          <a:bodyPr wrap="square" tIns="0" rtlCol="0">
            <a:noAutofit/>
          </a:bodyPr>
          <a:p>
            <a:pPr algn="l" fontAlgn="auto">
              <a:lnSpc>
                <a:spcPct val="150000"/>
              </a:lnSpc>
            </a:pPr>
            <a:r>
              <a:rPr lang="zh-CN" altLang="en-US" sz="1600" spc="150">
                <a:latin typeface="微软雅黑" panose="020B0503020204020204" pitchFamily="34" charset="-122"/>
                <a:ea typeface="微软雅黑" panose="020B0503020204020204" pitchFamily="34" charset="-122"/>
                <a:sym typeface="Arial" panose="020B0604020202020204" pitchFamily="34" charset="0"/>
              </a:rPr>
              <a:t>有人说过，创业公司最具决定性的因素就是成长。</a:t>
            </a:r>
            <a:endParaRPr lang="zh-CN" altLang="en-US" sz="1600" spc="150">
              <a:latin typeface="微软雅黑" panose="020B0503020204020204" pitchFamily="34" charset="-122"/>
              <a:ea typeface="微软雅黑" panose="020B0503020204020204" pitchFamily="34" charset="-122"/>
              <a:sym typeface="Arial" panose="020B0604020202020204" pitchFamily="34" charset="0"/>
            </a:endParaRPr>
          </a:p>
        </p:txBody>
      </p:sp>
      <p:sp>
        <p:nvSpPr>
          <p:cNvPr id="67" name="文本框 66"/>
          <p:cNvSpPr txBox="1"/>
          <p:nvPr>
            <p:custDataLst>
              <p:tags r:id="rId10"/>
            </p:custDataLst>
          </p:nvPr>
        </p:nvSpPr>
        <p:spPr>
          <a:xfrm>
            <a:off x="1064585" y="3940314"/>
            <a:ext cx="3301200" cy="475742"/>
          </a:xfrm>
          <a:prstGeom prst="rect">
            <a:avLst/>
          </a:prstGeom>
          <a:noFill/>
        </p:spPr>
        <p:txBody>
          <a:bodyPr wrap="square" bIns="0" rtlCol="0" anchor="b">
            <a:normAutofit/>
          </a:bodyPr>
          <a:p>
            <a:pPr algn="r">
              <a:lnSpc>
                <a:spcPct val="120000"/>
              </a:lnSpc>
            </a:pPr>
            <a:r>
              <a:rPr lang="zh-CN" altLang="en-US" sz="2000" b="1" spc="300">
                <a:solidFill>
                  <a:srgbClr val="1AA3AA"/>
                </a:solidFill>
                <a:latin typeface="微软雅黑" panose="020B0503020204020204" pitchFamily="34" charset="-122"/>
                <a:ea typeface="微软雅黑" panose="020B0503020204020204" pitchFamily="34" charset="-122"/>
                <a:cs typeface="+mn-ea"/>
                <a:sym typeface="Arial" panose="020B0604020202020204" pitchFamily="34" charset="0"/>
              </a:rPr>
              <a:t>3. 成长潜力</a:t>
            </a:r>
            <a:endParaRPr lang="zh-CN" altLang="en-US" sz="2000" b="1" spc="300">
              <a:solidFill>
                <a:srgbClr val="1AA3AA"/>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69" name="文本框 68"/>
          <p:cNvSpPr txBox="1"/>
          <p:nvPr>
            <p:custDataLst>
              <p:tags r:id="rId11"/>
            </p:custDataLst>
          </p:nvPr>
        </p:nvSpPr>
        <p:spPr>
          <a:xfrm>
            <a:off x="1064895" y="2371725"/>
            <a:ext cx="3528695" cy="1242060"/>
          </a:xfrm>
          <a:prstGeom prst="rect">
            <a:avLst/>
          </a:prstGeom>
          <a:noFill/>
        </p:spPr>
        <p:txBody>
          <a:bodyPr wrap="square" tIns="0" rtlCol="0">
            <a:normAutofit/>
          </a:bodyPr>
          <a:p>
            <a:pPr algn="l" fontAlgn="auto">
              <a:lnSpc>
                <a:spcPct val="150000"/>
              </a:lnSpc>
            </a:pPr>
            <a:r>
              <a:rPr lang="zh-CN" altLang="en-US" sz="1600" spc="150">
                <a:latin typeface="微软雅黑" panose="020B0503020204020204" pitchFamily="34" charset="-122"/>
                <a:ea typeface="微软雅黑" panose="020B0503020204020204" pitchFamily="34" charset="-122"/>
                <a:sym typeface="Arial" panose="020B0604020202020204" pitchFamily="34" charset="0"/>
              </a:rPr>
              <a:t>如果其他风投对某家公司也产生了兴趣，那么第一家风投就会认为这项投资有利可图</a:t>
            </a:r>
            <a:endParaRPr lang="zh-CN" altLang="en-US" sz="1600" spc="150">
              <a:latin typeface="微软雅黑" panose="020B0503020204020204" pitchFamily="34" charset="-122"/>
              <a:ea typeface="微软雅黑" panose="020B0503020204020204" pitchFamily="34" charset="-122"/>
              <a:sym typeface="Arial" panose="020B0604020202020204" pitchFamily="34" charset="0"/>
            </a:endParaRPr>
          </a:p>
        </p:txBody>
      </p:sp>
      <p:sp>
        <p:nvSpPr>
          <p:cNvPr id="70" name="文本框 69"/>
          <p:cNvSpPr txBox="1"/>
          <p:nvPr>
            <p:custDataLst>
              <p:tags r:id="rId12"/>
            </p:custDataLst>
          </p:nvPr>
        </p:nvSpPr>
        <p:spPr>
          <a:xfrm>
            <a:off x="1064585" y="1895378"/>
            <a:ext cx="3301200" cy="475742"/>
          </a:xfrm>
          <a:prstGeom prst="rect">
            <a:avLst/>
          </a:prstGeom>
          <a:noFill/>
        </p:spPr>
        <p:txBody>
          <a:bodyPr wrap="square" bIns="0" rtlCol="0" anchor="b">
            <a:normAutofit fontScale="90000"/>
          </a:bodyPr>
          <a:p>
            <a:pPr algn="r">
              <a:lnSpc>
                <a:spcPct val="120000"/>
              </a:lnSpc>
            </a:pPr>
            <a:r>
              <a:rPr lang="zh-CN" altLang="en-US" sz="2000" b="1" spc="300">
                <a:solidFill>
                  <a:srgbClr val="1F74AD"/>
                </a:solidFill>
                <a:latin typeface="微软雅黑" panose="020B0503020204020204" pitchFamily="34" charset="-122"/>
                <a:ea typeface="微软雅黑" panose="020B0503020204020204" pitchFamily="34" charset="-122"/>
                <a:cs typeface="+mn-ea"/>
                <a:sym typeface="Arial" panose="020B0604020202020204" pitchFamily="34" charset="0"/>
              </a:rPr>
              <a:t>1. 有没有其他投资人竞争</a:t>
            </a:r>
            <a:endParaRPr lang="zh-CN" altLang="en-US" sz="2000" b="1" spc="300">
              <a:solidFill>
                <a:srgbClr val="1F74AD"/>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4" name="椭圆 53"/>
          <p:cNvSpPr/>
          <p:nvPr>
            <p:custDataLst>
              <p:tags r:id="rId13"/>
            </p:custDataLst>
          </p:nvPr>
        </p:nvSpPr>
        <p:spPr>
          <a:xfrm flipH="1" flipV="1">
            <a:off x="6419084" y="4046411"/>
            <a:ext cx="984107" cy="984105"/>
          </a:xfrm>
          <a:prstGeom prst="ellips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55" name="L 形 54"/>
          <p:cNvSpPr/>
          <p:nvPr>
            <p:custDataLst>
              <p:tags r:id="rId14"/>
            </p:custDataLst>
          </p:nvPr>
        </p:nvSpPr>
        <p:spPr>
          <a:xfrm flipH="1" flipV="1">
            <a:off x="6639710" y="3910080"/>
            <a:ext cx="878022" cy="1256767"/>
          </a:xfrm>
          <a:prstGeom prst="corner">
            <a:avLst>
              <a:gd name="adj1" fmla="val 4520"/>
              <a:gd name="adj2" fmla="val 5367"/>
            </a:avLst>
          </a:prstGeom>
          <a:solidFill>
            <a:srgbClr val="69A35B">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56" name="L 形 55"/>
          <p:cNvSpPr/>
          <p:nvPr>
            <p:custDataLst>
              <p:tags r:id="rId15"/>
            </p:custDataLst>
          </p:nvPr>
        </p:nvSpPr>
        <p:spPr>
          <a:xfrm>
            <a:off x="6304545" y="3910080"/>
            <a:ext cx="878022" cy="1256767"/>
          </a:xfrm>
          <a:prstGeom prst="corner">
            <a:avLst>
              <a:gd name="adj1" fmla="val 4520"/>
              <a:gd name="adj2" fmla="val 5367"/>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76" name="KSO_Shape"/>
          <p:cNvSpPr>
            <a:spLocks noChangeAspect="1"/>
          </p:cNvSpPr>
          <p:nvPr>
            <p:custDataLst>
              <p:tags r:id="rId16"/>
            </p:custDataLst>
          </p:nvPr>
        </p:nvSpPr>
        <p:spPr bwMode="auto">
          <a:xfrm>
            <a:off x="6609931" y="4280056"/>
            <a:ext cx="602948" cy="516812"/>
          </a:xfrm>
          <a:custGeom>
            <a:avLst/>
            <a:gdLst>
              <a:gd name="T0" fmla="*/ 852289 w 12766676"/>
              <a:gd name="T1" fmla="*/ 1146683 h 10934699"/>
              <a:gd name="T2" fmla="*/ 948108 w 12766676"/>
              <a:gd name="T3" fmla="*/ 1146683 h 10934699"/>
              <a:gd name="T4" fmla="*/ 948108 w 12766676"/>
              <a:gd name="T5" fmla="*/ 1542045 h 10934699"/>
              <a:gd name="T6" fmla="*/ 852289 w 12766676"/>
              <a:gd name="T7" fmla="*/ 1542045 h 10934699"/>
              <a:gd name="T8" fmla="*/ 1193698 w 12766676"/>
              <a:gd name="T9" fmla="*/ 1055119 h 10934699"/>
              <a:gd name="T10" fmla="*/ 1391603 w 12766676"/>
              <a:gd name="T11" fmla="*/ 1397646 h 10934699"/>
              <a:gd name="T12" fmla="*/ 1308545 w 12766676"/>
              <a:gd name="T13" fmla="*/ 1445108 h 10934699"/>
              <a:gd name="T14" fmla="*/ 1110640 w 12766676"/>
              <a:gd name="T15" fmla="*/ 1102804 h 10934699"/>
              <a:gd name="T16" fmla="*/ 606028 w 12766676"/>
              <a:gd name="T17" fmla="*/ 1055119 h 10934699"/>
              <a:gd name="T18" fmla="*/ 689309 w 12766676"/>
              <a:gd name="T19" fmla="*/ 1102804 h 10934699"/>
              <a:gd name="T20" fmla="*/ 491180 w 12766676"/>
              <a:gd name="T21" fmla="*/ 1445108 h 10934699"/>
              <a:gd name="T22" fmla="*/ 408123 w 12766676"/>
              <a:gd name="T23" fmla="*/ 1397646 h 10934699"/>
              <a:gd name="T24" fmla="*/ 1360932 w 12766676"/>
              <a:gd name="T25" fmla="*/ 852289 h 10934699"/>
              <a:gd name="T26" fmla="*/ 1703459 w 12766676"/>
              <a:gd name="T27" fmla="*/ 1050194 h 10934699"/>
              <a:gd name="T28" fmla="*/ 1655774 w 12766676"/>
              <a:gd name="T29" fmla="*/ 1133475 h 10934699"/>
              <a:gd name="T30" fmla="*/ 1312799 w 12766676"/>
              <a:gd name="T31" fmla="*/ 936018 h 10934699"/>
              <a:gd name="T32" fmla="*/ 438794 w 12766676"/>
              <a:gd name="T33" fmla="*/ 852289 h 10934699"/>
              <a:gd name="T34" fmla="*/ 486927 w 12766676"/>
              <a:gd name="T35" fmla="*/ 935346 h 10934699"/>
              <a:gd name="T36" fmla="*/ 144623 w 12766676"/>
              <a:gd name="T37" fmla="*/ 1133475 h 10934699"/>
              <a:gd name="T38" fmla="*/ 96266 w 12766676"/>
              <a:gd name="T39" fmla="*/ 1050194 h 10934699"/>
              <a:gd name="T40" fmla="*/ 1404363 w 12766676"/>
              <a:gd name="T41" fmla="*/ 593938 h 10934699"/>
              <a:gd name="T42" fmla="*/ 1800397 w 12766676"/>
              <a:gd name="T43" fmla="*/ 593938 h 10934699"/>
              <a:gd name="T44" fmla="*/ 1800397 w 12766676"/>
              <a:gd name="T45" fmla="*/ 689756 h 10934699"/>
              <a:gd name="T46" fmla="*/ 1404363 w 12766676"/>
              <a:gd name="T47" fmla="*/ 689756 h 10934699"/>
              <a:gd name="T48" fmla="*/ 0 w 12766676"/>
              <a:gd name="T49" fmla="*/ 593938 h 10934699"/>
              <a:gd name="T50" fmla="*/ 395362 w 12766676"/>
              <a:gd name="T51" fmla="*/ 593938 h 10934699"/>
              <a:gd name="T52" fmla="*/ 395362 w 12766676"/>
              <a:gd name="T53" fmla="*/ 689756 h 10934699"/>
              <a:gd name="T54" fmla="*/ 0 w 12766676"/>
              <a:gd name="T55" fmla="*/ 689756 h 10934699"/>
              <a:gd name="T56" fmla="*/ 899934 w 12766676"/>
              <a:gd name="T57" fmla="*/ 167297 h 10934699"/>
              <a:gd name="T58" fmla="*/ 813106 w 12766676"/>
              <a:gd name="T59" fmla="*/ 175767 h 10934699"/>
              <a:gd name="T60" fmla="*/ 813106 w 12766676"/>
              <a:gd name="T61" fmla="*/ 274769 h 10934699"/>
              <a:gd name="T62" fmla="*/ 743750 w 12766676"/>
              <a:gd name="T63" fmla="*/ 401830 h 10934699"/>
              <a:gd name="T64" fmla="*/ 612978 w 12766676"/>
              <a:gd name="T65" fmla="*/ 642716 h 10934699"/>
              <a:gd name="T66" fmla="*/ 899934 w 12766676"/>
              <a:gd name="T67" fmla="*/ 929661 h 10934699"/>
              <a:gd name="T68" fmla="*/ 1186890 w 12766676"/>
              <a:gd name="T69" fmla="*/ 642716 h 10934699"/>
              <a:gd name="T70" fmla="*/ 1056648 w 12766676"/>
              <a:gd name="T71" fmla="*/ 401830 h 10934699"/>
              <a:gd name="T72" fmla="*/ 987291 w 12766676"/>
              <a:gd name="T73" fmla="*/ 274769 h 10934699"/>
              <a:gd name="T74" fmla="*/ 987291 w 12766676"/>
              <a:gd name="T75" fmla="*/ 175767 h 10934699"/>
              <a:gd name="T76" fmla="*/ 899934 w 12766676"/>
              <a:gd name="T77" fmla="*/ 167297 h 10934699"/>
              <a:gd name="T78" fmla="*/ 899934 w 12766676"/>
              <a:gd name="T79" fmla="*/ 0 h 10934699"/>
              <a:gd name="T80" fmla="*/ 1083120 w 12766676"/>
              <a:gd name="T81" fmla="*/ 26471 h 10934699"/>
              <a:gd name="T82" fmla="*/ 1083120 w 12766676"/>
              <a:gd name="T83" fmla="*/ 274769 h 10934699"/>
              <a:gd name="T84" fmla="*/ 1104826 w 12766676"/>
              <a:gd name="T85" fmla="*/ 319240 h 10934699"/>
              <a:gd name="T86" fmla="*/ 1283247 w 12766676"/>
              <a:gd name="T87" fmla="*/ 642716 h 10934699"/>
              <a:gd name="T88" fmla="*/ 899934 w 12766676"/>
              <a:gd name="T89" fmla="*/ 1026015 h 10934699"/>
              <a:gd name="T90" fmla="*/ 517150 w 12766676"/>
              <a:gd name="T91" fmla="*/ 642716 h 10934699"/>
              <a:gd name="T92" fmla="*/ 695041 w 12766676"/>
              <a:gd name="T93" fmla="*/ 319240 h 10934699"/>
              <a:gd name="T94" fmla="*/ 717278 w 12766676"/>
              <a:gd name="T95" fmla="*/ 274769 h 10934699"/>
              <a:gd name="T96" fmla="*/ 717278 w 12766676"/>
              <a:gd name="T97" fmla="*/ 26471 h 10934699"/>
              <a:gd name="T98" fmla="*/ 899934 w 12766676"/>
              <a:gd name="T99" fmla="*/ 0 h 1093469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2766676" h="10934699">
                <a:moveTo>
                  <a:pt x="6043613" y="8131174"/>
                </a:moveTo>
                <a:lnTo>
                  <a:pt x="6723063" y="8131174"/>
                </a:lnTo>
                <a:lnTo>
                  <a:pt x="6723063" y="10934699"/>
                </a:lnTo>
                <a:lnTo>
                  <a:pt x="6043613" y="10934699"/>
                </a:lnTo>
                <a:lnTo>
                  <a:pt x="6043613" y="8131174"/>
                </a:lnTo>
                <a:close/>
                <a:moveTo>
                  <a:pt x="8464551" y="7481887"/>
                </a:moveTo>
                <a:lnTo>
                  <a:pt x="9867901" y="9910762"/>
                </a:lnTo>
                <a:lnTo>
                  <a:pt x="9278939" y="10247312"/>
                </a:lnTo>
                <a:lnTo>
                  <a:pt x="7875588" y="7820025"/>
                </a:lnTo>
                <a:lnTo>
                  <a:pt x="8464551" y="7481887"/>
                </a:lnTo>
                <a:close/>
                <a:moveTo>
                  <a:pt x="4297364" y="7481887"/>
                </a:moveTo>
                <a:lnTo>
                  <a:pt x="4887914" y="7820025"/>
                </a:lnTo>
                <a:lnTo>
                  <a:pt x="3482976" y="10247312"/>
                </a:lnTo>
                <a:lnTo>
                  <a:pt x="2894013" y="9910762"/>
                </a:lnTo>
                <a:lnTo>
                  <a:pt x="4297364" y="7481887"/>
                </a:lnTo>
                <a:close/>
                <a:moveTo>
                  <a:pt x="9650413" y="6043612"/>
                </a:moveTo>
                <a:lnTo>
                  <a:pt x="12079288" y="7446962"/>
                </a:lnTo>
                <a:lnTo>
                  <a:pt x="11741151" y="8037512"/>
                </a:lnTo>
                <a:lnTo>
                  <a:pt x="9309100" y="6637337"/>
                </a:lnTo>
                <a:lnTo>
                  <a:pt x="9650413" y="6043612"/>
                </a:lnTo>
                <a:close/>
                <a:moveTo>
                  <a:pt x="3111501" y="6043612"/>
                </a:moveTo>
                <a:lnTo>
                  <a:pt x="3452813" y="6632575"/>
                </a:lnTo>
                <a:lnTo>
                  <a:pt x="1025525" y="8037512"/>
                </a:lnTo>
                <a:lnTo>
                  <a:pt x="682625" y="7446962"/>
                </a:lnTo>
                <a:lnTo>
                  <a:pt x="3111501" y="6043612"/>
                </a:lnTo>
                <a:close/>
                <a:moveTo>
                  <a:pt x="9958388" y="4211638"/>
                </a:moveTo>
                <a:lnTo>
                  <a:pt x="12766676" y="4211638"/>
                </a:lnTo>
                <a:lnTo>
                  <a:pt x="12766676" y="4891088"/>
                </a:lnTo>
                <a:lnTo>
                  <a:pt x="9958388" y="4891088"/>
                </a:lnTo>
                <a:lnTo>
                  <a:pt x="9958388" y="4211638"/>
                </a:lnTo>
                <a:close/>
                <a:moveTo>
                  <a:pt x="0" y="4211637"/>
                </a:moveTo>
                <a:lnTo>
                  <a:pt x="2803525" y="4211637"/>
                </a:lnTo>
                <a:lnTo>
                  <a:pt x="2803525" y="4891087"/>
                </a:lnTo>
                <a:lnTo>
                  <a:pt x="0" y="4891087"/>
                </a:lnTo>
                <a:lnTo>
                  <a:pt x="0" y="4211637"/>
                </a:lnTo>
                <a:close/>
                <a:moveTo>
                  <a:pt x="6381460" y="1186307"/>
                </a:moveTo>
                <a:cubicBezTo>
                  <a:pt x="6171222" y="1186307"/>
                  <a:pt x="5964738" y="1208832"/>
                  <a:pt x="5765762" y="1246373"/>
                </a:cubicBezTo>
                <a:cubicBezTo>
                  <a:pt x="5765762" y="1246373"/>
                  <a:pt x="5765762" y="1832018"/>
                  <a:pt x="5765762" y="1948396"/>
                </a:cubicBezTo>
                <a:cubicBezTo>
                  <a:pt x="5765762" y="2481483"/>
                  <a:pt x="5457912" y="2744273"/>
                  <a:pt x="5273953" y="2849389"/>
                </a:cubicBezTo>
                <a:cubicBezTo>
                  <a:pt x="4703304" y="3187261"/>
                  <a:pt x="4346649" y="3840480"/>
                  <a:pt x="4346649" y="4557520"/>
                </a:cubicBezTo>
                <a:cubicBezTo>
                  <a:pt x="4346649" y="5680005"/>
                  <a:pt x="5262690" y="6592260"/>
                  <a:pt x="6381460" y="6592260"/>
                </a:cubicBezTo>
                <a:cubicBezTo>
                  <a:pt x="7503986" y="6592260"/>
                  <a:pt x="8416274" y="5680005"/>
                  <a:pt x="8416274" y="4557520"/>
                </a:cubicBezTo>
                <a:cubicBezTo>
                  <a:pt x="8416274" y="3840480"/>
                  <a:pt x="8063372" y="3187261"/>
                  <a:pt x="7492724" y="2849389"/>
                </a:cubicBezTo>
                <a:cubicBezTo>
                  <a:pt x="7308765" y="2744273"/>
                  <a:pt x="7000915" y="2481483"/>
                  <a:pt x="7000915" y="1948396"/>
                </a:cubicBezTo>
                <a:cubicBezTo>
                  <a:pt x="7000915" y="1749427"/>
                  <a:pt x="7000915" y="1246373"/>
                  <a:pt x="7000915" y="1246373"/>
                </a:cubicBezTo>
                <a:cubicBezTo>
                  <a:pt x="6798184" y="1208832"/>
                  <a:pt x="6595454" y="1186307"/>
                  <a:pt x="6381460" y="1186307"/>
                </a:cubicBezTo>
                <a:close/>
                <a:moveTo>
                  <a:pt x="6381460" y="0"/>
                </a:moveTo>
                <a:cubicBezTo>
                  <a:pt x="6835727" y="0"/>
                  <a:pt x="7271222" y="63821"/>
                  <a:pt x="7680437" y="187707"/>
                </a:cubicBezTo>
                <a:cubicBezTo>
                  <a:pt x="7680437" y="187707"/>
                  <a:pt x="7680437" y="1696869"/>
                  <a:pt x="7680437" y="1948396"/>
                </a:cubicBezTo>
                <a:cubicBezTo>
                  <a:pt x="7680437" y="2079791"/>
                  <a:pt x="7714225" y="2192415"/>
                  <a:pt x="7834362" y="2263744"/>
                </a:cubicBezTo>
                <a:cubicBezTo>
                  <a:pt x="8611495" y="2717994"/>
                  <a:pt x="9099550" y="3592707"/>
                  <a:pt x="9099550" y="4557520"/>
                </a:cubicBezTo>
                <a:cubicBezTo>
                  <a:pt x="9099550" y="6055418"/>
                  <a:pt x="7879413" y="7275512"/>
                  <a:pt x="6381460" y="7275512"/>
                </a:cubicBezTo>
                <a:cubicBezTo>
                  <a:pt x="4883509" y="7275512"/>
                  <a:pt x="3667126" y="6055418"/>
                  <a:pt x="3667126" y="4557520"/>
                </a:cubicBezTo>
                <a:cubicBezTo>
                  <a:pt x="3667126" y="3592707"/>
                  <a:pt x="4155181" y="2717994"/>
                  <a:pt x="4928560" y="2263744"/>
                </a:cubicBezTo>
                <a:cubicBezTo>
                  <a:pt x="5052451" y="2192415"/>
                  <a:pt x="5086240" y="2079791"/>
                  <a:pt x="5086240" y="1948396"/>
                </a:cubicBezTo>
                <a:cubicBezTo>
                  <a:pt x="5086240" y="1621787"/>
                  <a:pt x="5086240" y="187707"/>
                  <a:pt x="5086240" y="187707"/>
                </a:cubicBezTo>
                <a:cubicBezTo>
                  <a:pt x="5499209" y="63821"/>
                  <a:pt x="5934704" y="0"/>
                  <a:pt x="6381460" y="0"/>
                </a:cubicBezTo>
                <a:close/>
              </a:path>
            </a:pathLst>
          </a:custGeom>
          <a:solidFill>
            <a:sysClr val="window" lastClr="FFFFFF"/>
          </a:solidFill>
          <a:ln>
            <a:noFill/>
          </a:ln>
        </p:spPr>
        <p:txBody>
          <a:bodyPr anchor="ctr" anchorCtr="1">
            <a:normAutofit/>
          </a:bodyPr>
          <a:p>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58" name="椭圆 57"/>
          <p:cNvSpPr/>
          <p:nvPr>
            <p:custDataLst>
              <p:tags r:id="rId17"/>
            </p:custDataLst>
          </p:nvPr>
        </p:nvSpPr>
        <p:spPr>
          <a:xfrm flipH="1" flipV="1">
            <a:off x="6419084" y="2371045"/>
            <a:ext cx="984107" cy="984105"/>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59" name="L 形 58"/>
          <p:cNvSpPr/>
          <p:nvPr>
            <p:custDataLst>
              <p:tags r:id="rId18"/>
            </p:custDataLst>
          </p:nvPr>
        </p:nvSpPr>
        <p:spPr>
          <a:xfrm flipH="1" flipV="1">
            <a:off x="6639710" y="2234714"/>
            <a:ext cx="878022" cy="1256767"/>
          </a:xfrm>
          <a:prstGeom prst="corner">
            <a:avLst>
              <a:gd name="adj1" fmla="val 4520"/>
              <a:gd name="adj2" fmla="val 5367"/>
            </a:avLst>
          </a:prstGeom>
          <a:solidFill>
            <a:srgbClr val="3498DB">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60" name="L 形 59"/>
          <p:cNvSpPr/>
          <p:nvPr>
            <p:custDataLst>
              <p:tags r:id="rId19"/>
            </p:custDataLst>
          </p:nvPr>
        </p:nvSpPr>
        <p:spPr>
          <a:xfrm>
            <a:off x="6304545" y="2234714"/>
            <a:ext cx="878022" cy="1256767"/>
          </a:xfrm>
          <a:prstGeom prst="corner">
            <a:avLst>
              <a:gd name="adj1" fmla="val 4520"/>
              <a:gd name="adj2" fmla="val 5367"/>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77" name="KSO_Shape"/>
          <p:cNvSpPr>
            <a:spLocks noChangeAspect="1"/>
          </p:cNvSpPr>
          <p:nvPr>
            <p:custDataLst>
              <p:tags r:id="rId20"/>
            </p:custDataLst>
          </p:nvPr>
        </p:nvSpPr>
        <p:spPr bwMode="auto">
          <a:xfrm>
            <a:off x="6670014" y="2561623"/>
            <a:ext cx="482784" cy="602948"/>
          </a:xfrm>
          <a:custGeom>
            <a:avLst/>
            <a:gdLst>
              <a:gd name="T0" fmla="*/ 1262456 w 14111617"/>
              <a:gd name="T1" fmla="*/ 669509 h 17643644"/>
              <a:gd name="T2" fmla="*/ 1377183 w 14111617"/>
              <a:gd name="T3" fmla="*/ 768930 h 17643644"/>
              <a:gd name="T4" fmla="*/ 1279514 w 14111617"/>
              <a:gd name="T5" fmla="*/ 907914 h 17643644"/>
              <a:gd name="T6" fmla="*/ 464079 w 14111617"/>
              <a:gd name="T7" fmla="*/ 1050727 h 17643644"/>
              <a:gd name="T8" fmla="*/ 602730 w 14111617"/>
              <a:gd name="T9" fmla="*/ 1166738 h 17643644"/>
              <a:gd name="T10" fmla="*/ 1133969 w 14111617"/>
              <a:gd name="T11" fmla="*/ 1085951 h 17643644"/>
              <a:gd name="T12" fmla="*/ 1058899 w 14111617"/>
              <a:gd name="T13" fmla="*/ 1521664 h 17643644"/>
              <a:gd name="T14" fmla="*/ 735636 w 14111617"/>
              <a:gd name="T15" fmla="*/ 1800397 h 17643644"/>
              <a:gd name="T16" fmla="*/ 412373 w 14111617"/>
              <a:gd name="T17" fmla="*/ 1521664 h 17643644"/>
              <a:gd name="T18" fmla="*/ 366028 w 14111617"/>
              <a:gd name="T19" fmla="*/ 1281601 h 17643644"/>
              <a:gd name="T20" fmla="*/ 120900 w 14111617"/>
              <a:gd name="T21" fmla="*/ 1077145 h 17643644"/>
              <a:gd name="T22" fmla="*/ 68427 w 14111617"/>
              <a:gd name="T23" fmla="*/ 998273 h 17643644"/>
              <a:gd name="T24" fmla="*/ 166095 w 14111617"/>
              <a:gd name="T25" fmla="*/ 859289 h 17643644"/>
              <a:gd name="T26" fmla="*/ 1238149 w 14111617"/>
              <a:gd name="T27" fmla="*/ 671297 h 17643644"/>
              <a:gd name="T28" fmla="*/ 1262456 w 14111617"/>
              <a:gd name="T29" fmla="*/ 669509 h 17643644"/>
              <a:gd name="T30" fmla="*/ 1323059 w 14111617"/>
              <a:gd name="T31" fmla="*/ 283898 h 17643644"/>
              <a:gd name="T32" fmla="*/ 1438034 w 14111617"/>
              <a:gd name="T33" fmla="*/ 382659 h 17643644"/>
              <a:gd name="T34" fmla="*/ 1341139 w 14111617"/>
              <a:gd name="T35" fmla="*/ 521996 h 17643644"/>
              <a:gd name="T36" fmla="*/ 141253 w 14111617"/>
              <a:gd name="T37" fmla="*/ 736361 h 17643644"/>
              <a:gd name="T38" fmla="*/ 1847 w 14111617"/>
              <a:gd name="T39" fmla="*/ 639131 h 17643644"/>
              <a:gd name="T40" fmla="*/ 99125 w 14111617"/>
              <a:gd name="T41" fmla="*/ 499794 h 17643644"/>
              <a:gd name="T42" fmla="*/ 1298628 w 14111617"/>
              <a:gd name="T43" fmla="*/ 285812 h 17643644"/>
              <a:gd name="T44" fmla="*/ 1323059 w 14111617"/>
              <a:gd name="T45" fmla="*/ 283898 h 17643644"/>
              <a:gd name="T46" fmla="*/ 839207 w 14111617"/>
              <a:gd name="T47" fmla="*/ 63 h 17643644"/>
              <a:gd name="T48" fmla="*/ 953899 w 14111617"/>
              <a:gd name="T49" fmla="*/ 99362 h 17643644"/>
              <a:gd name="T50" fmla="*/ 856246 w 14111617"/>
              <a:gd name="T51" fmla="*/ 238352 h 17643644"/>
              <a:gd name="T52" fmla="*/ 204845 w 14111617"/>
              <a:gd name="T53" fmla="*/ 352453 h 17643644"/>
              <a:gd name="T54" fmla="*/ 65833 w 14111617"/>
              <a:gd name="T55" fmla="*/ 254816 h 17643644"/>
              <a:gd name="T56" fmla="*/ 163486 w 14111617"/>
              <a:gd name="T57" fmla="*/ 115827 h 17643644"/>
              <a:gd name="T58" fmla="*/ 814888 w 14111617"/>
              <a:gd name="T59" fmla="*/ 1725 h 17643644"/>
              <a:gd name="T60" fmla="*/ 839207 w 14111617"/>
              <a:gd name="T61" fmla="*/ 63 h 176436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4111617" h="17643644">
                <a:moveTo>
                  <a:pt x="12371896" y="6561097"/>
                </a:moveTo>
                <a:cubicBezTo>
                  <a:pt x="12919809" y="6576333"/>
                  <a:pt x="13397674" y="6974000"/>
                  <a:pt x="13496203" y="7535412"/>
                </a:cubicBezTo>
                <a:cubicBezTo>
                  <a:pt x="13608807" y="8173274"/>
                  <a:pt x="13180911" y="8784870"/>
                  <a:pt x="12539066" y="8897434"/>
                </a:cubicBezTo>
                <a:cubicBezTo>
                  <a:pt x="12539066" y="8897434"/>
                  <a:pt x="12539066" y="8897434"/>
                  <a:pt x="4547914" y="10296977"/>
                </a:cubicBezTo>
                <a:cubicBezTo>
                  <a:pt x="4547914" y="10296977"/>
                  <a:pt x="4547914" y="10296977"/>
                  <a:pt x="5906674" y="11433872"/>
                </a:cubicBezTo>
                <a:cubicBezTo>
                  <a:pt x="5906674" y="11433872"/>
                  <a:pt x="5906674" y="11433872"/>
                  <a:pt x="11112746" y="10642173"/>
                </a:cubicBezTo>
                <a:cubicBezTo>
                  <a:pt x="10940086" y="11902888"/>
                  <a:pt x="10737398" y="13373722"/>
                  <a:pt x="10377064" y="14912094"/>
                </a:cubicBezTo>
                <a:cubicBezTo>
                  <a:pt x="9960428" y="16701860"/>
                  <a:pt x="9228500" y="17643644"/>
                  <a:pt x="7209130" y="17643644"/>
                </a:cubicBezTo>
                <a:cubicBezTo>
                  <a:pt x="5189758" y="17643644"/>
                  <a:pt x="4517886" y="16686850"/>
                  <a:pt x="4041196" y="14912094"/>
                </a:cubicBezTo>
                <a:cubicBezTo>
                  <a:pt x="3898564" y="14383044"/>
                  <a:pt x="3744670" y="13587593"/>
                  <a:pt x="3587024" y="12559510"/>
                </a:cubicBezTo>
                <a:cubicBezTo>
                  <a:pt x="3587024" y="12559510"/>
                  <a:pt x="3587024" y="12559510"/>
                  <a:pt x="1184800" y="10555874"/>
                </a:cubicBezTo>
                <a:cubicBezTo>
                  <a:pt x="925810" y="10387028"/>
                  <a:pt x="730628" y="10113123"/>
                  <a:pt x="670574" y="9782936"/>
                </a:cubicBezTo>
                <a:cubicBezTo>
                  <a:pt x="557970" y="9141322"/>
                  <a:pt x="985866" y="8533478"/>
                  <a:pt x="1627710" y="8420914"/>
                </a:cubicBezTo>
                <a:cubicBezTo>
                  <a:pt x="1627710" y="8420914"/>
                  <a:pt x="1627710" y="8420914"/>
                  <a:pt x="12133690" y="6578620"/>
                </a:cubicBezTo>
                <a:cubicBezTo>
                  <a:pt x="12213920" y="6564549"/>
                  <a:pt x="12293624" y="6558921"/>
                  <a:pt x="12371896" y="6561097"/>
                </a:cubicBezTo>
                <a:close/>
                <a:moveTo>
                  <a:pt x="12965801" y="2782157"/>
                </a:moveTo>
                <a:cubicBezTo>
                  <a:pt x="13516185" y="2794825"/>
                  <a:pt x="13994011" y="3191997"/>
                  <a:pt x="14092532" y="3750007"/>
                </a:cubicBezTo>
                <a:cubicBezTo>
                  <a:pt x="14208881" y="4391484"/>
                  <a:pt x="13781018" y="5002951"/>
                  <a:pt x="13142977" y="5115490"/>
                </a:cubicBezTo>
                <a:cubicBezTo>
                  <a:pt x="13142977" y="5115490"/>
                  <a:pt x="13142977" y="5115490"/>
                  <a:pt x="1384260" y="7216234"/>
                </a:cubicBezTo>
                <a:cubicBezTo>
                  <a:pt x="1057732" y="7272504"/>
                  <a:pt x="186994" y="7208732"/>
                  <a:pt x="18102" y="6263397"/>
                </a:cubicBezTo>
                <a:cubicBezTo>
                  <a:pt x="-94494" y="5625671"/>
                  <a:pt x="329616" y="5014204"/>
                  <a:pt x="971410" y="4897913"/>
                </a:cubicBezTo>
                <a:cubicBezTo>
                  <a:pt x="971410" y="4897913"/>
                  <a:pt x="971410" y="4897913"/>
                  <a:pt x="12726374" y="2800921"/>
                </a:cubicBezTo>
                <a:cubicBezTo>
                  <a:pt x="12807067" y="2786384"/>
                  <a:pt x="12887175" y="2780347"/>
                  <a:pt x="12965801" y="2782157"/>
                </a:cubicBezTo>
                <a:close/>
                <a:moveTo>
                  <a:pt x="8224110" y="617"/>
                </a:moveTo>
                <a:cubicBezTo>
                  <a:pt x="8772602" y="18315"/>
                  <a:pt x="9252854" y="415588"/>
                  <a:pt x="9348082" y="973738"/>
                </a:cubicBezTo>
                <a:cubicBezTo>
                  <a:pt x="9460670" y="1615377"/>
                  <a:pt x="9032842" y="2223245"/>
                  <a:pt x="8391098" y="2335813"/>
                </a:cubicBezTo>
                <a:cubicBezTo>
                  <a:pt x="8391098" y="2335813"/>
                  <a:pt x="8391098" y="2335813"/>
                  <a:pt x="2007450" y="3453990"/>
                </a:cubicBezTo>
                <a:cubicBezTo>
                  <a:pt x="1485800" y="3540293"/>
                  <a:pt x="776506" y="3251368"/>
                  <a:pt x="645156" y="2497161"/>
                </a:cubicBezTo>
                <a:cubicBezTo>
                  <a:pt x="532570" y="1855522"/>
                  <a:pt x="960398" y="1247654"/>
                  <a:pt x="1602140" y="1135085"/>
                </a:cubicBezTo>
                <a:cubicBezTo>
                  <a:pt x="1602140" y="1135085"/>
                  <a:pt x="1602140" y="1135085"/>
                  <a:pt x="7985788" y="16909"/>
                </a:cubicBezTo>
                <a:cubicBezTo>
                  <a:pt x="8066006" y="3307"/>
                  <a:pt x="8145754" y="-1911"/>
                  <a:pt x="8224110" y="617"/>
                </a:cubicBezTo>
                <a:close/>
              </a:path>
            </a:pathLst>
          </a:custGeom>
          <a:solidFill>
            <a:sysClr val="window" lastClr="FFFFFF"/>
          </a:solidFill>
          <a:ln>
            <a:noFill/>
          </a:ln>
        </p:spPr>
        <p:txBody>
          <a:bodyPr anchor="ctr" anchorCtr="1">
            <a:normAutofit/>
          </a:bodyPr>
          <a:p>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95" name="文本框 94"/>
          <p:cNvSpPr txBox="1"/>
          <p:nvPr>
            <p:custDataLst>
              <p:tags r:id="rId21"/>
            </p:custDataLst>
          </p:nvPr>
        </p:nvSpPr>
        <p:spPr>
          <a:xfrm>
            <a:off x="7713980" y="4599940"/>
            <a:ext cx="3301365" cy="1504950"/>
          </a:xfrm>
          <a:prstGeom prst="rect">
            <a:avLst/>
          </a:prstGeom>
          <a:noFill/>
        </p:spPr>
        <p:txBody>
          <a:bodyPr wrap="square" tIns="0" rtlCol="0">
            <a:noAutofit/>
          </a:bodyPr>
          <a:p>
            <a:pPr fontAlgn="auto">
              <a:lnSpc>
                <a:spcPct val="150000"/>
              </a:lnSpc>
            </a:pPr>
            <a:r>
              <a:rPr lang="zh-CN" altLang="en-US" sz="1600" spc="150">
                <a:latin typeface="微软雅黑" panose="020B0503020204020204" pitchFamily="34" charset="-122"/>
                <a:ea typeface="微软雅黑" panose="020B0503020204020204" pitchFamily="34" charset="-122"/>
                <a:sym typeface="Arial" panose="020B0604020202020204" pitchFamily="34" charset="0"/>
              </a:rPr>
              <a:t>“一旦某家公司开始有收入了，那么金融文献中就提供了许多可以使用的工具，来帮助对它进行估值。”</a:t>
            </a:r>
            <a:endParaRPr lang="zh-CN" altLang="en-US" sz="1600" spc="150">
              <a:latin typeface="微软雅黑" panose="020B0503020204020204" pitchFamily="34" charset="-122"/>
              <a:ea typeface="微软雅黑" panose="020B0503020204020204" pitchFamily="34" charset="-122"/>
              <a:sym typeface="Arial" panose="020B0604020202020204" pitchFamily="34" charset="0"/>
            </a:endParaRPr>
          </a:p>
        </p:txBody>
      </p:sp>
      <p:sp>
        <p:nvSpPr>
          <p:cNvPr id="96" name="文本框 95"/>
          <p:cNvSpPr txBox="1"/>
          <p:nvPr>
            <p:custDataLst>
              <p:tags r:id="rId22"/>
            </p:custDataLst>
          </p:nvPr>
        </p:nvSpPr>
        <p:spPr>
          <a:xfrm>
            <a:off x="7859766" y="3940384"/>
            <a:ext cx="3301200" cy="475742"/>
          </a:xfrm>
          <a:prstGeom prst="rect">
            <a:avLst/>
          </a:prstGeom>
          <a:noFill/>
        </p:spPr>
        <p:txBody>
          <a:bodyPr wrap="square" bIns="0" rtlCol="0" anchor="b">
            <a:normAutofit/>
          </a:bodyPr>
          <a:p>
            <a:pPr>
              <a:lnSpc>
                <a:spcPct val="120000"/>
              </a:lnSpc>
            </a:pPr>
            <a:r>
              <a:rPr lang="zh-CN" altLang="en-US" sz="2000" b="1" spc="300">
                <a:solidFill>
                  <a:srgbClr val="69A35B"/>
                </a:solidFill>
                <a:latin typeface="微软雅黑" panose="020B0503020204020204" pitchFamily="34" charset="-122"/>
                <a:ea typeface="微软雅黑" panose="020B0503020204020204" pitchFamily="34" charset="-122"/>
                <a:cs typeface="+mn-ea"/>
                <a:sym typeface="Arial" panose="020B0604020202020204" pitchFamily="34" charset="0"/>
              </a:rPr>
              <a:t>4. 收入</a:t>
            </a:r>
            <a:endParaRPr lang="zh-CN" altLang="en-US" sz="2000" b="1" spc="300">
              <a:solidFill>
                <a:srgbClr val="69A35B"/>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3" name="文本框 92"/>
          <p:cNvSpPr txBox="1"/>
          <p:nvPr>
            <p:custDataLst>
              <p:tags r:id="rId23"/>
            </p:custDataLst>
          </p:nvPr>
        </p:nvSpPr>
        <p:spPr>
          <a:xfrm>
            <a:off x="7858496" y="2561568"/>
            <a:ext cx="3301200" cy="648148"/>
          </a:xfrm>
          <a:prstGeom prst="rect">
            <a:avLst/>
          </a:prstGeom>
          <a:noFill/>
        </p:spPr>
        <p:txBody>
          <a:bodyPr wrap="square" tIns="0" rtlCol="0">
            <a:normAutofit/>
          </a:bodyPr>
          <a:p>
            <a:pPr fontAlgn="auto">
              <a:lnSpc>
                <a:spcPct val="150000"/>
              </a:lnSpc>
            </a:pPr>
            <a:r>
              <a:rPr lang="zh-CN" altLang="en-US" sz="1600" spc="150">
                <a:latin typeface="微软雅黑" panose="020B0503020204020204" pitchFamily="34" charset="-122"/>
                <a:ea typeface="微软雅黑" panose="020B0503020204020204" pitchFamily="34" charset="-122"/>
                <a:sym typeface="Arial" panose="020B0604020202020204" pitchFamily="34" charset="0"/>
              </a:rPr>
              <a:t>公司存在的重点是获得用户</a:t>
            </a:r>
            <a:r>
              <a:rPr lang="zh-CN" altLang="en-US" sz="1400" spc="150">
                <a:latin typeface="微软雅黑" panose="020B0503020204020204" pitchFamily="34" charset="-122"/>
                <a:ea typeface="微软雅黑" panose="020B0503020204020204" pitchFamily="34" charset="-122"/>
                <a:sym typeface="Arial" panose="020B0604020202020204" pitchFamily="34" charset="0"/>
              </a:rPr>
              <a:t>。</a:t>
            </a:r>
            <a:endParaRPr lang="zh-CN" altLang="en-US" sz="1400" spc="150">
              <a:latin typeface="微软雅黑" panose="020B0503020204020204" pitchFamily="34" charset="-122"/>
              <a:ea typeface="微软雅黑" panose="020B0503020204020204" pitchFamily="34" charset="-122"/>
              <a:sym typeface="Arial" panose="020B0604020202020204" pitchFamily="34" charset="0"/>
            </a:endParaRPr>
          </a:p>
        </p:txBody>
      </p:sp>
      <p:sp>
        <p:nvSpPr>
          <p:cNvPr id="94" name="文本框 93"/>
          <p:cNvSpPr txBox="1"/>
          <p:nvPr>
            <p:custDataLst>
              <p:tags r:id="rId24"/>
            </p:custDataLst>
          </p:nvPr>
        </p:nvSpPr>
        <p:spPr>
          <a:xfrm>
            <a:off x="7859131" y="1896083"/>
            <a:ext cx="3301200" cy="475742"/>
          </a:xfrm>
          <a:prstGeom prst="rect">
            <a:avLst/>
          </a:prstGeom>
          <a:noFill/>
        </p:spPr>
        <p:txBody>
          <a:bodyPr wrap="square" bIns="0" rtlCol="0" anchor="b">
            <a:normAutofit/>
          </a:bodyPr>
          <a:p>
            <a:pPr>
              <a:lnSpc>
                <a:spcPct val="120000"/>
              </a:lnSpc>
            </a:pPr>
            <a:r>
              <a:rPr lang="zh-CN" altLang="en-US" sz="2000" b="1" spc="300">
                <a:solidFill>
                  <a:srgbClr val="3498DB"/>
                </a:solidFill>
                <a:latin typeface="微软雅黑" panose="020B0503020204020204" pitchFamily="34" charset="-122"/>
                <a:ea typeface="微软雅黑" panose="020B0503020204020204" pitchFamily="34" charset="-122"/>
                <a:cs typeface="+mn-ea"/>
                <a:sym typeface="Arial" panose="020B0604020202020204" pitchFamily="34" charset="0"/>
              </a:rPr>
              <a:t>2. 用户或早期客户</a:t>
            </a:r>
            <a:endParaRPr lang="zh-CN" altLang="en-US" sz="2000" b="1" spc="300">
              <a:solidFill>
                <a:srgbClr val="3498DB"/>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 name="椭圆 36"/>
          <p:cNvSpPr/>
          <p:nvPr>
            <p:custDataLst>
              <p:tags r:id="rId1"/>
            </p:custDataLst>
          </p:nvPr>
        </p:nvSpPr>
        <p:spPr>
          <a:xfrm>
            <a:off x="4788535" y="2370942"/>
            <a:ext cx="984250" cy="984250"/>
          </a:xfrm>
          <a:prstGeom prst="ellipse">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38" name="L 形 37"/>
          <p:cNvSpPr/>
          <p:nvPr>
            <p:custDataLst>
              <p:tags r:id="rId2"/>
            </p:custDataLst>
          </p:nvPr>
        </p:nvSpPr>
        <p:spPr>
          <a:xfrm>
            <a:off x="4674235" y="2234417"/>
            <a:ext cx="878205" cy="1256665"/>
          </a:xfrm>
          <a:prstGeom prst="corner">
            <a:avLst>
              <a:gd name="adj1" fmla="val 4520"/>
              <a:gd name="adj2" fmla="val 5367"/>
            </a:avLst>
          </a:prstGeom>
          <a:solidFill>
            <a:srgbClr val="1F74AD">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40" name="L 形 39"/>
          <p:cNvSpPr/>
          <p:nvPr>
            <p:custDataLst>
              <p:tags r:id="rId3"/>
            </p:custDataLst>
          </p:nvPr>
        </p:nvSpPr>
        <p:spPr>
          <a:xfrm flipH="1" flipV="1">
            <a:off x="5009515" y="2234417"/>
            <a:ext cx="878205" cy="1256665"/>
          </a:xfrm>
          <a:prstGeom prst="corner">
            <a:avLst>
              <a:gd name="adj1" fmla="val 4520"/>
              <a:gd name="adj2" fmla="val 5367"/>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41" name="KSO_Shape"/>
          <p:cNvSpPr/>
          <p:nvPr>
            <p:custDataLst>
              <p:tags r:id="rId4"/>
            </p:custDataLst>
          </p:nvPr>
        </p:nvSpPr>
        <p:spPr bwMode="auto">
          <a:xfrm>
            <a:off x="5008880" y="2561442"/>
            <a:ext cx="543560" cy="603250"/>
          </a:xfrm>
          <a:custGeom>
            <a:avLst/>
            <a:gdLst>
              <a:gd name="T0" fmla="*/ 1592169 w 3407"/>
              <a:gd name="T1" fmla="*/ 450338 h 3778"/>
              <a:gd name="T2" fmla="*/ 1432047 w 3407"/>
              <a:gd name="T3" fmla="*/ 900675 h 3778"/>
              <a:gd name="T4" fmla="*/ 1591216 w 3407"/>
              <a:gd name="T5" fmla="*/ 1351013 h 3778"/>
              <a:gd name="T6" fmla="*/ 1121333 w 3407"/>
              <a:gd name="T7" fmla="*/ 1435838 h 3778"/>
              <a:gd name="T8" fmla="*/ 811573 w 3407"/>
              <a:gd name="T9" fmla="*/ 1800397 h 3778"/>
              <a:gd name="T10" fmla="*/ 502765 w 3407"/>
              <a:gd name="T11" fmla="*/ 1436791 h 3778"/>
              <a:gd name="T12" fmla="*/ 32882 w 3407"/>
              <a:gd name="T13" fmla="*/ 1350059 h 3778"/>
              <a:gd name="T14" fmla="*/ 193005 w 3407"/>
              <a:gd name="T15" fmla="*/ 900675 h 3778"/>
              <a:gd name="T16" fmla="*/ 31929 w 3407"/>
              <a:gd name="T17" fmla="*/ 450338 h 3778"/>
              <a:gd name="T18" fmla="*/ 502765 w 3407"/>
              <a:gd name="T19" fmla="*/ 364082 h 3778"/>
              <a:gd name="T20" fmla="*/ 811573 w 3407"/>
              <a:gd name="T21" fmla="*/ 0 h 3778"/>
              <a:gd name="T22" fmla="*/ 1121333 w 3407"/>
              <a:gd name="T23" fmla="*/ 363129 h 3778"/>
              <a:gd name="T24" fmla="*/ 222551 w 3407"/>
              <a:gd name="T25" fmla="*/ 391722 h 3778"/>
              <a:gd name="T26" fmla="*/ 75772 w 3407"/>
              <a:gd name="T27" fmla="*/ 644769 h 3778"/>
              <a:gd name="T28" fmla="*/ 438430 w 3407"/>
              <a:gd name="T29" fmla="*/ 683846 h 3778"/>
              <a:gd name="T30" fmla="*/ 222551 w 3407"/>
              <a:gd name="T31" fmla="*/ 391722 h 3778"/>
              <a:gd name="T32" fmla="*/ 76249 w 3407"/>
              <a:gd name="T33" fmla="*/ 1156581 h 3778"/>
              <a:gd name="T34" fmla="*/ 223028 w 3407"/>
              <a:gd name="T35" fmla="*/ 1409151 h 3778"/>
              <a:gd name="T36" fmla="*/ 438430 w 3407"/>
              <a:gd name="T37" fmla="*/ 1118457 h 3778"/>
              <a:gd name="T38" fmla="*/ 267347 w 3407"/>
              <a:gd name="T39" fmla="*/ 900675 h 3778"/>
              <a:gd name="T40" fmla="*/ 426516 w 3407"/>
              <a:gd name="T41" fmla="*/ 899722 h 3778"/>
              <a:gd name="T42" fmla="*/ 430329 w 3407"/>
              <a:gd name="T43" fmla="*/ 762953 h 3778"/>
              <a:gd name="T44" fmla="*/ 647161 w 3407"/>
              <a:gd name="T45" fmla="*/ 1183744 h 3778"/>
              <a:gd name="T46" fmla="*/ 976461 w 3407"/>
              <a:gd name="T47" fmla="*/ 1183744 h 3778"/>
              <a:gd name="T48" fmla="*/ 1139919 w 3407"/>
              <a:gd name="T49" fmla="*/ 899722 h 3778"/>
              <a:gd name="T50" fmla="*/ 975508 w 3407"/>
              <a:gd name="T51" fmla="*/ 616176 h 3778"/>
              <a:gd name="T52" fmla="*/ 649544 w 3407"/>
              <a:gd name="T53" fmla="*/ 616176 h 3778"/>
              <a:gd name="T54" fmla="*/ 485133 w 3407"/>
              <a:gd name="T55" fmla="*/ 899722 h 3778"/>
              <a:gd name="T56" fmla="*/ 647161 w 3407"/>
              <a:gd name="T57" fmla="*/ 1183744 h 3778"/>
              <a:gd name="T58" fmla="*/ 742949 w 3407"/>
              <a:gd name="T59" fmla="*/ 501328 h 3778"/>
              <a:gd name="T60" fmla="*/ 499906 w 3407"/>
              <a:gd name="T61" fmla="*/ 641910 h 3778"/>
              <a:gd name="T62" fmla="*/ 742949 w 3407"/>
              <a:gd name="T63" fmla="*/ 1300022 h 3778"/>
              <a:gd name="T64" fmla="*/ 500859 w 3407"/>
              <a:gd name="T65" fmla="*/ 1160394 h 3778"/>
              <a:gd name="T66" fmla="*/ 742949 w 3407"/>
              <a:gd name="T67" fmla="*/ 1300022 h 3778"/>
              <a:gd name="T68" fmla="*/ 1070342 w 3407"/>
              <a:gd name="T69" fmla="*/ 376949 h 3778"/>
              <a:gd name="T70" fmla="*/ 811573 w 3407"/>
              <a:gd name="T71" fmla="*/ 44795 h 3778"/>
              <a:gd name="T72" fmla="*/ 553757 w 3407"/>
              <a:gd name="T73" fmla="*/ 375043 h 3778"/>
              <a:gd name="T74" fmla="*/ 812526 w 3407"/>
              <a:gd name="T75" fmla="*/ 1332427 h 3778"/>
              <a:gd name="T76" fmla="*/ 665747 w 3407"/>
              <a:gd name="T77" fmla="*/ 1665534 h 3778"/>
              <a:gd name="T78" fmla="*/ 957398 w 3407"/>
              <a:gd name="T79" fmla="*/ 1665534 h 3778"/>
              <a:gd name="T80" fmla="*/ 812526 w 3407"/>
              <a:gd name="T81" fmla="*/ 1332427 h 3778"/>
              <a:gd name="T82" fmla="*/ 880673 w 3407"/>
              <a:gd name="T83" fmla="*/ 1300022 h 3778"/>
              <a:gd name="T84" fmla="*/ 1124193 w 3407"/>
              <a:gd name="T85" fmla="*/ 1161347 h 3778"/>
              <a:gd name="T86" fmla="*/ 1085115 w 3407"/>
              <a:gd name="T87" fmla="*/ 427940 h 3778"/>
              <a:gd name="T88" fmla="*/ 1004101 w 3407"/>
              <a:gd name="T89" fmla="*/ 566615 h 3778"/>
              <a:gd name="T90" fmla="*/ 1085115 w 3407"/>
              <a:gd name="T91" fmla="*/ 427940 h 3778"/>
              <a:gd name="T92" fmla="*/ 1547373 w 3407"/>
              <a:gd name="T93" fmla="*/ 644769 h 3778"/>
              <a:gd name="T94" fmla="*/ 1401547 w 3407"/>
              <a:gd name="T95" fmla="*/ 392199 h 3778"/>
              <a:gd name="T96" fmla="*/ 1186621 w 3407"/>
              <a:gd name="T97" fmla="*/ 685752 h 3778"/>
              <a:gd name="T98" fmla="*/ 1401071 w 3407"/>
              <a:gd name="T99" fmla="*/ 1409628 h 3778"/>
              <a:gd name="T100" fmla="*/ 1546897 w 3407"/>
              <a:gd name="T101" fmla="*/ 1157534 h 3778"/>
              <a:gd name="T102" fmla="*/ 1185668 w 3407"/>
              <a:gd name="T103" fmla="*/ 1117504 h 3778"/>
              <a:gd name="T104" fmla="*/ 1401071 w 3407"/>
              <a:gd name="T105" fmla="*/ 1409628 h 3778"/>
              <a:gd name="T106" fmla="*/ 1356751 w 3407"/>
              <a:gd name="T107" fmla="*/ 900675 h 3778"/>
              <a:gd name="T108" fmla="*/ 1198535 w 3407"/>
              <a:gd name="T109" fmla="*/ 899722 h 3778"/>
              <a:gd name="T110" fmla="*/ 1280026 w 3407"/>
              <a:gd name="T111" fmla="*/ 972634 h 377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407" h="3778">
                <a:moveTo>
                  <a:pt x="2976" y="731"/>
                </a:moveTo>
                <a:cubicBezTo>
                  <a:pt x="3154" y="759"/>
                  <a:pt x="3275" y="830"/>
                  <a:pt x="3341" y="945"/>
                </a:cubicBezTo>
                <a:cubicBezTo>
                  <a:pt x="3406" y="1060"/>
                  <a:pt x="3407" y="1201"/>
                  <a:pt x="3344" y="1368"/>
                </a:cubicBezTo>
                <a:cubicBezTo>
                  <a:pt x="3280" y="1536"/>
                  <a:pt x="3167" y="1710"/>
                  <a:pt x="3005" y="1890"/>
                </a:cubicBezTo>
                <a:cubicBezTo>
                  <a:pt x="3166" y="2070"/>
                  <a:pt x="3278" y="2244"/>
                  <a:pt x="3342" y="2412"/>
                </a:cubicBezTo>
                <a:cubicBezTo>
                  <a:pt x="3405" y="2579"/>
                  <a:pt x="3404" y="2720"/>
                  <a:pt x="3339" y="2835"/>
                </a:cubicBezTo>
                <a:cubicBezTo>
                  <a:pt x="3272" y="2950"/>
                  <a:pt x="3150" y="3022"/>
                  <a:pt x="2974" y="3050"/>
                </a:cubicBezTo>
                <a:cubicBezTo>
                  <a:pt x="2798" y="3079"/>
                  <a:pt x="2590" y="3067"/>
                  <a:pt x="2353" y="3013"/>
                </a:cubicBezTo>
                <a:cubicBezTo>
                  <a:pt x="2279" y="3246"/>
                  <a:pt x="2185" y="3431"/>
                  <a:pt x="2072" y="3570"/>
                </a:cubicBezTo>
                <a:cubicBezTo>
                  <a:pt x="1958" y="3709"/>
                  <a:pt x="1836" y="3778"/>
                  <a:pt x="1703" y="3778"/>
                </a:cubicBezTo>
                <a:cubicBezTo>
                  <a:pt x="1570" y="3778"/>
                  <a:pt x="1448" y="3709"/>
                  <a:pt x="1335" y="3570"/>
                </a:cubicBezTo>
                <a:cubicBezTo>
                  <a:pt x="1222" y="3431"/>
                  <a:pt x="1129" y="3246"/>
                  <a:pt x="1055" y="3015"/>
                </a:cubicBezTo>
                <a:cubicBezTo>
                  <a:pt x="817" y="3066"/>
                  <a:pt x="610" y="3077"/>
                  <a:pt x="433" y="3048"/>
                </a:cubicBezTo>
                <a:cubicBezTo>
                  <a:pt x="256" y="3020"/>
                  <a:pt x="135" y="2948"/>
                  <a:pt x="69" y="2833"/>
                </a:cubicBezTo>
                <a:cubicBezTo>
                  <a:pt x="4" y="2718"/>
                  <a:pt x="2" y="2577"/>
                  <a:pt x="65" y="2411"/>
                </a:cubicBezTo>
                <a:cubicBezTo>
                  <a:pt x="128" y="2244"/>
                  <a:pt x="241" y="2070"/>
                  <a:pt x="405" y="1890"/>
                </a:cubicBezTo>
                <a:cubicBezTo>
                  <a:pt x="241" y="1710"/>
                  <a:pt x="127" y="1536"/>
                  <a:pt x="64" y="1368"/>
                </a:cubicBezTo>
                <a:cubicBezTo>
                  <a:pt x="0" y="1201"/>
                  <a:pt x="1" y="1060"/>
                  <a:pt x="67" y="945"/>
                </a:cubicBezTo>
                <a:cubicBezTo>
                  <a:pt x="133" y="830"/>
                  <a:pt x="254" y="759"/>
                  <a:pt x="432" y="731"/>
                </a:cubicBezTo>
                <a:cubicBezTo>
                  <a:pt x="610" y="703"/>
                  <a:pt x="817" y="714"/>
                  <a:pt x="1055" y="764"/>
                </a:cubicBezTo>
                <a:cubicBezTo>
                  <a:pt x="1127" y="534"/>
                  <a:pt x="1220" y="348"/>
                  <a:pt x="1334" y="209"/>
                </a:cubicBezTo>
                <a:cubicBezTo>
                  <a:pt x="1447" y="70"/>
                  <a:pt x="1570" y="0"/>
                  <a:pt x="1703" y="0"/>
                </a:cubicBezTo>
                <a:cubicBezTo>
                  <a:pt x="1836" y="0"/>
                  <a:pt x="1958" y="69"/>
                  <a:pt x="2072" y="208"/>
                </a:cubicBezTo>
                <a:cubicBezTo>
                  <a:pt x="2185" y="347"/>
                  <a:pt x="2279" y="531"/>
                  <a:pt x="2353" y="762"/>
                </a:cubicBezTo>
                <a:cubicBezTo>
                  <a:pt x="2590" y="713"/>
                  <a:pt x="2798" y="703"/>
                  <a:pt x="2976" y="731"/>
                </a:cubicBezTo>
                <a:close/>
                <a:moveTo>
                  <a:pt x="467" y="822"/>
                </a:moveTo>
                <a:cubicBezTo>
                  <a:pt x="309" y="841"/>
                  <a:pt x="204" y="898"/>
                  <a:pt x="149" y="992"/>
                </a:cubicBezTo>
                <a:cubicBezTo>
                  <a:pt x="93" y="1088"/>
                  <a:pt x="96" y="1208"/>
                  <a:pt x="159" y="1353"/>
                </a:cubicBezTo>
                <a:cubicBezTo>
                  <a:pt x="222" y="1498"/>
                  <a:pt x="329" y="1650"/>
                  <a:pt x="481" y="1810"/>
                </a:cubicBezTo>
                <a:cubicBezTo>
                  <a:pt x="610" y="1680"/>
                  <a:pt x="756" y="1555"/>
                  <a:pt x="920" y="1435"/>
                </a:cubicBezTo>
                <a:cubicBezTo>
                  <a:pt x="939" y="1241"/>
                  <a:pt x="974" y="1052"/>
                  <a:pt x="1024" y="867"/>
                </a:cubicBezTo>
                <a:cubicBezTo>
                  <a:pt x="810" y="818"/>
                  <a:pt x="624" y="803"/>
                  <a:pt x="467" y="822"/>
                </a:cubicBezTo>
                <a:close/>
                <a:moveTo>
                  <a:pt x="479" y="1970"/>
                </a:moveTo>
                <a:cubicBezTo>
                  <a:pt x="329" y="2130"/>
                  <a:pt x="222" y="2282"/>
                  <a:pt x="160" y="2427"/>
                </a:cubicBezTo>
                <a:cubicBezTo>
                  <a:pt x="98" y="2572"/>
                  <a:pt x="95" y="2692"/>
                  <a:pt x="151" y="2786"/>
                </a:cubicBezTo>
                <a:cubicBezTo>
                  <a:pt x="206" y="2882"/>
                  <a:pt x="311" y="2939"/>
                  <a:pt x="468" y="2957"/>
                </a:cubicBezTo>
                <a:cubicBezTo>
                  <a:pt x="624" y="2975"/>
                  <a:pt x="810" y="2959"/>
                  <a:pt x="1024" y="2909"/>
                </a:cubicBezTo>
                <a:cubicBezTo>
                  <a:pt x="974" y="2728"/>
                  <a:pt x="939" y="2541"/>
                  <a:pt x="920" y="2347"/>
                </a:cubicBezTo>
                <a:cubicBezTo>
                  <a:pt x="756" y="2227"/>
                  <a:pt x="609" y="2101"/>
                  <a:pt x="479" y="1970"/>
                </a:cubicBezTo>
                <a:close/>
                <a:moveTo>
                  <a:pt x="561" y="1890"/>
                </a:moveTo>
                <a:cubicBezTo>
                  <a:pt x="657" y="1987"/>
                  <a:pt x="772" y="2085"/>
                  <a:pt x="907" y="2185"/>
                </a:cubicBezTo>
                <a:cubicBezTo>
                  <a:pt x="899" y="2095"/>
                  <a:pt x="895" y="1996"/>
                  <a:pt x="895" y="1888"/>
                </a:cubicBezTo>
                <a:cubicBezTo>
                  <a:pt x="895" y="1839"/>
                  <a:pt x="896" y="1791"/>
                  <a:pt x="897" y="1743"/>
                </a:cubicBezTo>
                <a:cubicBezTo>
                  <a:pt x="899" y="1696"/>
                  <a:pt x="901" y="1649"/>
                  <a:pt x="903" y="1601"/>
                </a:cubicBezTo>
                <a:cubicBezTo>
                  <a:pt x="774" y="1695"/>
                  <a:pt x="659" y="1792"/>
                  <a:pt x="561" y="1890"/>
                </a:cubicBezTo>
                <a:close/>
                <a:moveTo>
                  <a:pt x="1358" y="2484"/>
                </a:moveTo>
                <a:cubicBezTo>
                  <a:pt x="1472" y="2551"/>
                  <a:pt x="1587" y="2612"/>
                  <a:pt x="1705" y="2665"/>
                </a:cubicBezTo>
                <a:cubicBezTo>
                  <a:pt x="1825" y="2610"/>
                  <a:pt x="1940" y="2550"/>
                  <a:pt x="2049" y="2484"/>
                </a:cubicBezTo>
                <a:cubicBezTo>
                  <a:pt x="2171" y="2413"/>
                  <a:pt x="2280" y="2344"/>
                  <a:pt x="2375" y="2277"/>
                </a:cubicBezTo>
                <a:cubicBezTo>
                  <a:pt x="2386" y="2165"/>
                  <a:pt x="2392" y="2036"/>
                  <a:pt x="2392" y="1888"/>
                </a:cubicBezTo>
                <a:cubicBezTo>
                  <a:pt x="2392" y="1742"/>
                  <a:pt x="2386" y="1613"/>
                  <a:pt x="2375" y="1500"/>
                </a:cubicBezTo>
                <a:cubicBezTo>
                  <a:pt x="2273" y="1432"/>
                  <a:pt x="2163" y="1363"/>
                  <a:pt x="2047" y="1293"/>
                </a:cubicBezTo>
                <a:cubicBezTo>
                  <a:pt x="1935" y="1230"/>
                  <a:pt x="1821" y="1171"/>
                  <a:pt x="1705" y="1115"/>
                </a:cubicBezTo>
                <a:cubicBezTo>
                  <a:pt x="1587" y="1171"/>
                  <a:pt x="1473" y="1230"/>
                  <a:pt x="1363" y="1293"/>
                </a:cubicBezTo>
                <a:cubicBezTo>
                  <a:pt x="1238" y="1367"/>
                  <a:pt x="1129" y="1437"/>
                  <a:pt x="1035" y="1503"/>
                </a:cubicBezTo>
                <a:cubicBezTo>
                  <a:pt x="1024" y="1612"/>
                  <a:pt x="1018" y="1740"/>
                  <a:pt x="1018" y="1888"/>
                </a:cubicBezTo>
                <a:cubicBezTo>
                  <a:pt x="1018" y="2036"/>
                  <a:pt x="1024" y="2165"/>
                  <a:pt x="1035" y="2275"/>
                </a:cubicBezTo>
                <a:cubicBezTo>
                  <a:pt x="1121" y="2337"/>
                  <a:pt x="1229" y="2407"/>
                  <a:pt x="1358" y="2484"/>
                </a:cubicBezTo>
                <a:close/>
                <a:moveTo>
                  <a:pt x="1301" y="1189"/>
                </a:moveTo>
                <a:cubicBezTo>
                  <a:pt x="1380" y="1141"/>
                  <a:pt x="1466" y="1095"/>
                  <a:pt x="1559" y="1052"/>
                </a:cubicBezTo>
                <a:cubicBezTo>
                  <a:pt x="1415" y="990"/>
                  <a:pt x="1272" y="939"/>
                  <a:pt x="1133" y="898"/>
                </a:cubicBezTo>
                <a:cubicBezTo>
                  <a:pt x="1096" y="1041"/>
                  <a:pt x="1068" y="1191"/>
                  <a:pt x="1049" y="1347"/>
                </a:cubicBezTo>
                <a:cubicBezTo>
                  <a:pt x="1124" y="1295"/>
                  <a:pt x="1208" y="1242"/>
                  <a:pt x="1301" y="1189"/>
                </a:cubicBezTo>
                <a:close/>
                <a:moveTo>
                  <a:pt x="1559" y="2728"/>
                </a:moveTo>
                <a:cubicBezTo>
                  <a:pt x="1461" y="2682"/>
                  <a:pt x="1374" y="2635"/>
                  <a:pt x="1299" y="2589"/>
                </a:cubicBezTo>
                <a:cubicBezTo>
                  <a:pt x="1214" y="2543"/>
                  <a:pt x="1132" y="2491"/>
                  <a:pt x="1051" y="2435"/>
                </a:cubicBezTo>
                <a:cubicBezTo>
                  <a:pt x="1067" y="2583"/>
                  <a:pt x="1094" y="2731"/>
                  <a:pt x="1131" y="2880"/>
                </a:cubicBezTo>
                <a:cubicBezTo>
                  <a:pt x="1265" y="2845"/>
                  <a:pt x="1408" y="2794"/>
                  <a:pt x="1559" y="2728"/>
                </a:cubicBezTo>
                <a:close/>
                <a:moveTo>
                  <a:pt x="1705" y="982"/>
                </a:moveTo>
                <a:cubicBezTo>
                  <a:pt x="1899" y="897"/>
                  <a:pt x="2079" y="834"/>
                  <a:pt x="2246" y="791"/>
                </a:cubicBezTo>
                <a:cubicBezTo>
                  <a:pt x="2183" y="579"/>
                  <a:pt x="2104" y="410"/>
                  <a:pt x="2009" y="284"/>
                </a:cubicBezTo>
                <a:cubicBezTo>
                  <a:pt x="1914" y="157"/>
                  <a:pt x="1812" y="94"/>
                  <a:pt x="1703" y="94"/>
                </a:cubicBezTo>
                <a:cubicBezTo>
                  <a:pt x="1593" y="94"/>
                  <a:pt x="1492" y="157"/>
                  <a:pt x="1397" y="284"/>
                </a:cubicBezTo>
                <a:cubicBezTo>
                  <a:pt x="1303" y="410"/>
                  <a:pt x="1225" y="578"/>
                  <a:pt x="1162" y="787"/>
                </a:cubicBezTo>
                <a:cubicBezTo>
                  <a:pt x="1338" y="836"/>
                  <a:pt x="1519" y="901"/>
                  <a:pt x="1705" y="982"/>
                </a:cubicBezTo>
                <a:close/>
                <a:moveTo>
                  <a:pt x="1705" y="2796"/>
                </a:moveTo>
                <a:cubicBezTo>
                  <a:pt x="1527" y="2877"/>
                  <a:pt x="1347" y="2941"/>
                  <a:pt x="1164" y="2989"/>
                </a:cubicBezTo>
                <a:cubicBezTo>
                  <a:pt x="1225" y="3201"/>
                  <a:pt x="1303" y="3369"/>
                  <a:pt x="1397" y="3495"/>
                </a:cubicBezTo>
                <a:cubicBezTo>
                  <a:pt x="1492" y="3621"/>
                  <a:pt x="1593" y="3684"/>
                  <a:pt x="1703" y="3684"/>
                </a:cubicBezTo>
                <a:cubicBezTo>
                  <a:pt x="1812" y="3684"/>
                  <a:pt x="1914" y="3621"/>
                  <a:pt x="2009" y="3495"/>
                </a:cubicBezTo>
                <a:cubicBezTo>
                  <a:pt x="2104" y="3369"/>
                  <a:pt x="2183" y="3201"/>
                  <a:pt x="2246" y="2989"/>
                </a:cubicBezTo>
                <a:cubicBezTo>
                  <a:pt x="2064" y="2942"/>
                  <a:pt x="1884" y="2878"/>
                  <a:pt x="1705" y="2796"/>
                </a:cubicBezTo>
                <a:close/>
                <a:moveTo>
                  <a:pt x="2111" y="2589"/>
                </a:moveTo>
                <a:cubicBezTo>
                  <a:pt x="2011" y="2648"/>
                  <a:pt x="1924" y="2694"/>
                  <a:pt x="1848" y="2728"/>
                </a:cubicBezTo>
                <a:cubicBezTo>
                  <a:pt x="1999" y="2794"/>
                  <a:pt x="2142" y="2845"/>
                  <a:pt x="2277" y="2880"/>
                </a:cubicBezTo>
                <a:cubicBezTo>
                  <a:pt x="2310" y="2753"/>
                  <a:pt x="2337" y="2605"/>
                  <a:pt x="2359" y="2437"/>
                </a:cubicBezTo>
                <a:cubicBezTo>
                  <a:pt x="2281" y="2488"/>
                  <a:pt x="2198" y="2538"/>
                  <a:pt x="2111" y="2589"/>
                </a:cubicBezTo>
                <a:close/>
                <a:moveTo>
                  <a:pt x="2277" y="898"/>
                </a:moveTo>
                <a:cubicBezTo>
                  <a:pt x="2146" y="935"/>
                  <a:pt x="2003" y="985"/>
                  <a:pt x="1850" y="1049"/>
                </a:cubicBezTo>
                <a:cubicBezTo>
                  <a:pt x="1952" y="1101"/>
                  <a:pt x="2037" y="1148"/>
                  <a:pt x="2107" y="1189"/>
                </a:cubicBezTo>
                <a:cubicBezTo>
                  <a:pt x="2200" y="1242"/>
                  <a:pt x="2284" y="1295"/>
                  <a:pt x="2359" y="1347"/>
                </a:cubicBezTo>
                <a:cubicBezTo>
                  <a:pt x="2341" y="1195"/>
                  <a:pt x="2314" y="1045"/>
                  <a:pt x="2277" y="898"/>
                </a:cubicBezTo>
                <a:close/>
                <a:moveTo>
                  <a:pt x="2927" y="1810"/>
                </a:moveTo>
                <a:cubicBezTo>
                  <a:pt x="3078" y="1650"/>
                  <a:pt x="3185" y="1498"/>
                  <a:pt x="3247" y="1353"/>
                </a:cubicBezTo>
                <a:cubicBezTo>
                  <a:pt x="3310" y="1208"/>
                  <a:pt x="3313" y="1088"/>
                  <a:pt x="3259" y="992"/>
                </a:cubicBezTo>
                <a:cubicBezTo>
                  <a:pt x="3204" y="898"/>
                  <a:pt x="3098" y="841"/>
                  <a:pt x="2941" y="823"/>
                </a:cubicBezTo>
                <a:cubicBezTo>
                  <a:pt x="2784" y="805"/>
                  <a:pt x="2598" y="821"/>
                  <a:pt x="2384" y="871"/>
                </a:cubicBezTo>
                <a:cubicBezTo>
                  <a:pt x="2434" y="1047"/>
                  <a:pt x="2470" y="1237"/>
                  <a:pt x="2490" y="1439"/>
                </a:cubicBezTo>
                <a:cubicBezTo>
                  <a:pt x="2649" y="1554"/>
                  <a:pt x="2794" y="1677"/>
                  <a:pt x="2927" y="1810"/>
                </a:cubicBezTo>
                <a:close/>
                <a:moveTo>
                  <a:pt x="2940" y="2958"/>
                </a:moveTo>
                <a:cubicBezTo>
                  <a:pt x="3097" y="2939"/>
                  <a:pt x="3202" y="2882"/>
                  <a:pt x="3257" y="2788"/>
                </a:cubicBezTo>
                <a:cubicBezTo>
                  <a:pt x="3311" y="2693"/>
                  <a:pt x="3308" y="2574"/>
                  <a:pt x="3246" y="2429"/>
                </a:cubicBezTo>
                <a:cubicBezTo>
                  <a:pt x="3183" y="2284"/>
                  <a:pt x="3077" y="2131"/>
                  <a:pt x="2927" y="1970"/>
                </a:cubicBezTo>
                <a:cubicBezTo>
                  <a:pt x="2797" y="2101"/>
                  <a:pt x="2651" y="2226"/>
                  <a:pt x="2488" y="2345"/>
                </a:cubicBezTo>
                <a:cubicBezTo>
                  <a:pt x="2467" y="2541"/>
                  <a:pt x="2433" y="2728"/>
                  <a:pt x="2384" y="2909"/>
                </a:cubicBezTo>
                <a:cubicBezTo>
                  <a:pt x="2598" y="2961"/>
                  <a:pt x="2784" y="2977"/>
                  <a:pt x="2940" y="2958"/>
                </a:cubicBezTo>
                <a:close/>
                <a:moveTo>
                  <a:pt x="2686" y="2041"/>
                </a:moveTo>
                <a:cubicBezTo>
                  <a:pt x="2744" y="1991"/>
                  <a:pt x="2798" y="1941"/>
                  <a:pt x="2847" y="1890"/>
                </a:cubicBezTo>
                <a:cubicBezTo>
                  <a:pt x="2754" y="1798"/>
                  <a:pt x="2640" y="1701"/>
                  <a:pt x="2504" y="1597"/>
                </a:cubicBezTo>
                <a:cubicBezTo>
                  <a:pt x="2511" y="1706"/>
                  <a:pt x="2515" y="1803"/>
                  <a:pt x="2515" y="1888"/>
                </a:cubicBezTo>
                <a:cubicBezTo>
                  <a:pt x="2515" y="1982"/>
                  <a:pt x="2511" y="2084"/>
                  <a:pt x="2504" y="2193"/>
                </a:cubicBezTo>
                <a:cubicBezTo>
                  <a:pt x="2567" y="2141"/>
                  <a:pt x="2628" y="2091"/>
                  <a:pt x="2686" y="2041"/>
                </a:cubicBezTo>
                <a:close/>
              </a:path>
            </a:pathLst>
          </a:custGeom>
          <a:solidFill>
            <a:sysClr val="window" lastClr="FFFFFF"/>
          </a:solidFill>
          <a:ln>
            <a:noFill/>
          </a:ln>
        </p:spPr>
        <p:txBody>
          <a:bodyPr anchor="ctr" anchorCtr="1">
            <a:normAutofit/>
          </a:bodyPr>
          <a:p>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42" name="椭圆 41"/>
          <p:cNvSpPr/>
          <p:nvPr>
            <p:custDataLst>
              <p:tags r:id="rId5"/>
            </p:custDataLst>
          </p:nvPr>
        </p:nvSpPr>
        <p:spPr>
          <a:xfrm>
            <a:off x="4788535" y="4046072"/>
            <a:ext cx="984250" cy="984250"/>
          </a:xfrm>
          <a:prstGeom prst="ellips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43" name="L 形 42"/>
          <p:cNvSpPr/>
          <p:nvPr>
            <p:custDataLst>
              <p:tags r:id="rId6"/>
            </p:custDataLst>
          </p:nvPr>
        </p:nvSpPr>
        <p:spPr>
          <a:xfrm>
            <a:off x="4674235" y="3910182"/>
            <a:ext cx="878205" cy="1256665"/>
          </a:xfrm>
          <a:prstGeom prst="corner">
            <a:avLst>
              <a:gd name="adj1" fmla="val 4520"/>
              <a:gd name="adj2" fmla="val 5367"/>
            </a:avLst>
          </a:prstGeom>
          <a:solidFill>
            <a:srgbClr val="1AA3AA">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44" name="L 形 43"/>
          <p:cNvSpPr/>
          <p:nvPr>
            <p:custDataLst>
              <p:tags r:id="rId7"/>
            </p:custDataLst>
          </p:nvPr>
        </p:nvSpPr>
        <p:spPr>
          <a:xfrm flipH="1" flipV="1">
            <a:off x="5009515" y="3910182"/>
            <a:ext cx="878205" cy="1256665"/>
          </a:xfrm>
          <a:prstGeom prst="corner">
            <a:avLst>
              <a:gd name="adj1" fmla="val 4520"/>
              <a:gd name="adj2" fmla="val 5367"/>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39" name="KSO_Shape"/>
          <p:cNvSpPr>
            <a:spLocks noChangeAspect="1"/>
          </p:cNvSpPr>
          <p:nvPr>
            <p:custDataLst>
              <p:tags r:id="rId8"/>
            </p:custDataLst>
          </p:nvPr>
        </p:nvSpPr>
        <p:spPr bwMode="auto">
          <a:xfrm>
            <a:off x="4979035" y="4237207"/>
            <a:ext cx="603250" cy="601980"/>
          </a:xfrm>
          <a:custGeom>
            <a:avLst/>
            <a:gdLst>
              <a:gd name="T0" fmla="*/ 1800397 w 3498"/>
              <a:gd name="T1" fmla="*/ 899110 h 3494"/>
              <a:gd name="T2" fmla="*/ 1536874 w 3498"/>
              <a:gd name="T3" fmla="*/ 1535229 h 3494"/>
              <a:gd name="T4" fmla="*/ 900199 w 3498"/>
              <a:gd name="T5" fmla="*/ 1798220 h 3494"/>
              <a:gd name="T6" fmla="*/ 263523 w 3498"/>
              <a:gd name="T7" fmla="*/ 1535229 h 3494"/>
              <a:gd name="T8" fmla="*/ 0 w 3498"/>
              <a:gd name="T9" fmla="*/ 899110 h 3494"/>
              <a:gd name="T10" fmla="*/ 263523 w 3498"/>
              <a:gd name="T11" fmla="*/ 262991 h 3494"/>
              <a:gd name="T12" fmla="*/ 900199 w 3498"/>
              <a:gd name="T13" fmla="*/ 0 h 3494"/>
              <a:gd name="T14" fmla="*/ 1536874 w 3498"/>
              <a:gd name="T15" fmla="*/ 262991 h 3494"/>
              <a:gd name="T16" fmla="*/ 1800397 w 3498"/>
              <a:gd name="T17" fmla="*/ 899110 h 3494"/>
              <a:gd name="T18" fmla="*/ 1732972 w 3498"/>
              <a:gd name="T19" fmla="*/ 898595 h 3494"/>
              <a:gd name="T20" fmla="*/ 1685620 w 3498"/>
              <a:gd name="T21" fmla="*/ 621709 h 3494"/>
              <a:gd name="T22" fmla="*/ 1350040 w 3498"/>
              <a:gd name="T23" fmla="*/ 1082843 h 3494"/>
              <a:gd name="T24" fmla="*/ 1361364 w 3498"/>
              <a:gd name="T25" fmla="*/ 1092107 h 3494"/>
              <a:gd name="T26" fmla="*/ 1305262 w 3498"/>
              <a:gd name="T27" fmla="*/ 1168792 h 3494"/>
              <a:gd name="T28" fmla="*/ 1274895 w 3498"/>
              <a:gd name="T29" fmla="*/ 1124531 h 3494"/>
              <a:gd name="T30" fmla="*/ 1221882 w 3498"/>
              <a:gd name="T31" fmla="*/ 1107547 h 3494"/>
              <a:gd name="T32" fmla="*/ 1278498 w 3498"/>
              <a:gd name="T33" fmla="*/ 1031377 h 3494"/>
              <a:gd name="T34" fmla="*/ 1296512 w 3498"/>
              <a:gd name="T35" fmla="*/ 1042700 h 3494"/>
              <a:gd name="T36" fmla="*/ 1656283 w 3498"/>
              <a:gd name="T37" fmla="*/ 547598 h 3494"/>
              <a:gd name="T38" fmla="*/ 1354673 w 3498"/>
              <a:gd name="T39" fmla="*/ 201232 h 3494"/>
              <a:gd name="T40" fmla="*/ 900199 w 3498"/>
              <a:gd name="T41" fmla="*/ 65876 h 3494"/>
              <a:gd name="T42" fmla="*/ 311904 w 3498"/>
              <a:gd name="T43" fmla="*/ 310340 h 3494"/>
              <a:gd name="T44" fmla="*/ 67940 w 3498"/>
              <a:gd name="T45" fmla="*/ 898595 h 3494"/>
              <a:gd name="T46" fmla="*/ 311904 w 3498"/>
              <a:gd name="T47" fmla="*/ 1486851 h 3494"/>
              <a:gd name="T48" fmla="*/ 900199 w 3498"/>
              <a:gd name="T49" fmla="*/ 1730800 h 3494"/>
              <a:gd name="T50" fmla="*/ 1488493 w 3498"/>
              <a:gd name="T51" fmla="*/ 1486851 h 3494"/>
              <a:gd name="T52" fmla="*/ 1732972 w 3498"/>
              <a:gd name="T53" fmla="*/ 898595 h 3494"/>
              <a:gd name="T54" fmla="*/ 1181736 w 3498"/>
              <a:gd name="T55" fmla="*/ 898595 h 3494"/>
              <a:gd name="T56" fmla="*/ 1099385 w 3498"/>
              <a:gd name="T57" fmla="*/ 1097769 h 3494"/>
              <a:gd name="T58" fmla="*/ 900199 w 3498"/>
              <a:gd name="T59" fmla="*/ 1179599 h 3494"/>
              <a:gd name="T60" fmla="*/ 701012 w 3498"/>
              <a:gd name="T61" fmla="*/ 1097769 h 3494"/>
              <a:gd name="T62" fmla="*/ 619176 w 3498"/>
              <a:gd name="T63" fmla="*/ 898595 h 3494"/>
              <a:gd name="T64" fmla="*/ 701012 w 3498"/>
              <a:gd name="T65" fmla="*/ 699422 h 3494"/>
              <a:gd name="T66" fmla="*/ 900199 w 3498"/>
              <a:gd name="T67" fmla="*/ 617077 h 3494"/>
              <a:gd name="T68" fmla="*/ 1099385 w 3498"/>
              <a:gd name="T69" fmla="*/ 699422 h 3494"/>
              <a:gd name="T70" fmla="*/ 1181736 w 3498"/>
              <a:gd name="T71" fmla="*/ 898595 h 3494"/>
              <a:gd name="T72" fmla="*/ 922845 w 3498"/>
              <a:gd name="T73" fmla="*/ 898595 h 3494"/>
              <a:gd name="T74" fmla="*/ 900199 w 3498"/>
              <a:gd name="T75" fmla="*/ 875950 h 3494"/>
              <a:gd name="T76" fmla="*/ 877552 w 3498"/>
              <a:gd name="T77" fmla="*/ 898595 h 3494"/>
              <a:gd name="T78" fmla="*/ 900199 w 3498"/>
              <a:gd name="T79" fmla="*/ 921240 h 3494"/>
              <a:gd name="T80" fmla="*/ 922845 w 3498"/>
              <a:gd name="T81" fmla="*/ 898595 h 3494"/>
              <a:gd name="T82" fmla="*/ 1289307 w 3498"/>
              <a:gd name="T83" fmla="*/ 1208935 h 3494"/>
              <a:gd name="T84" fmla="*/ 1177103 w 3498"/>
              <a:gd name="T85" fmla="*/ 1364362 h 3494"/>
              <a:gd name="T86" fmla="*/ 1172471 w 3498"/>
              <a:gd name="T87" fmla="*/ 1420460 h 3494"/>
              <a:gd name="T88" fmla="*/ 1105046 w 3498"/>
              <a:gd name="T89" fmla="*/ 1515157 h 3494"/>
              <a:gd name="T90" fmla="*/ 952183 w 3498"/>
              <a:gd name="T91" fmla="*/ 1404506 h 3494"/>
              <a:gd name="T92" fmla="*/ 1021666 w 3498"/>
              <a:gd name="T93" fmla="*/ 1310323 h 3494"/>
              <a:gd name="T94" fmla="*/ 1075709 w 3498"/>
              <a:gd name="T95" fmla="*/ 1287678 h 3494"/>
              <a:gd name="T96" fmla="*/ 1188427 w 3498"/>
              <a:gd name="T97" fmla="*/ 1134824 h 3494"/>
              <a:gd name="T98" fmla="*/ 1261513 w 3498"/>
              <a:gd name="T99" fmla="*/ 1140485 h 3494"/>
              <a:gd name="T100" fmla="*/ 1289307 w 3498"/>
              <a:gd name="T101" fmla="*/ 1208935 h 349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498" h="3494">
                <a:moveTo>
                  <a:pt x="3498" y="1747"/>
                </a:moveTo>
                <a:cubicBezTo>
                  <a:pt x="3498" y="2231"/>
                  <a:pt x="3327" y="2643"/>
                  <a:pt x="2986" y="2983"/>
                </a:cubicBezTo>
                <a:cubicBezTo>
                  <a:pt x="2645" y="3324"/>
                  <a:pt x="2233" y="3494"/>
                  <a:pt x="1749" y="3494"/>
                </a:cubicBezTo>
                <a:cubicBezTo>
                  <a:pt x="1265" y="3494"/>
                  <a:pt x="853" y="3324"/>
                  <a:pt x="512" y="2983"/>
                </a:cubicBezTo>
                <a:cubicBezTo>
                  <a:pt x="171" y="2643"/>
                  <a:pt x="0" y="2231"/>
                  <a:pt x="0" y="1747"/>
                </a:cubicBezTo>
                <a:cubicBezTo>
                  <a:pt x="0" y="1264"/>
                  <a:pt x="171" y="852"/>
                  <a:pt x="512" y="511"/>
                </a:cubicBezTo>
                <a:cubicBezTo>
                  <a:pt x="853" y="170"/>
                  <a:pt x="1265" y="0"/>
                  <a:pt x="1749" y="0"/>
                </a:cubicBezTo>
                <a:cubicBezTo>
                  <a:pt x="2233" y="0"/>
                  <a:pt x="2645" y="170"/>
                  <a:pt x="2986" y="511"/>
                </a:cubicBezTo>
                <a:cubicBezTo>
                  <a:pt x="3327" y="852"/>
                  <a:pt x="3498" y="1264"/>
                  <a:pt x="3498" y="1747"/>
                </a:cubicBezTo>
                <a:close/>
                <a:moveTo>
                  <a:pt x="3367" y="1746"/>
                </a:moveTo>
                <a:cubicBezTo>
                  <a:pt x="3367" y="1559"/>
                  <a:pt x="3336" y="1380"/>
                  <a:pt x="3275" y="1208"/>
                </a:cubicBezTo>
                <a:cubicBezTo>
                  <a:pt x="2623" y="2104"/>
                  <a:pt x="2623" y="2104"/>
                  <a:pt x="2623" y="2104"/>
                </a:cubicBezTo>
                <a:cubicBezTo>
                  <a:pt x="2645" y="2122"/>
                  <a:pt x="2645" y="2122"/>
                  <a:pt x="2645" y="2122"/>
                </a:cubicBezTo>
                <a:cubicBezTo>
                  <a:pt x="2536" y="2271"/>
                  <a:pt x="2536" y="2271"/>
                  <a:pt x="2536" y="2271"/>
                </a:cubicBezTo>
                <a:cubicBezTo>
                  <a:pt x="2530" y="2239"/>
                  <a:pt x="2511" y="2210"/>
                  <a:pt x="2477" y="2185"/>
                </a:cubicBezTo>
                <a:cubicBezTo>
                  <a:pt x="2444" y="2161"/>
                  <a:pt x="2409" y="2150"/>
                  <a:pt x="2374" y="2152"/>
                </a:cubicBezTo>
                <a:cubicBezTo>
                  <a:pt x="2484" y="2004"/>
                  <a:pt x="2484" y="2004"/>
                  <a:pt x="2484" y="2004"/>
                </a:cubicBezTo>
                <a:cubicBezTo>
                  <a:pt x="2519" y="2026"/>
                  <a:pt x="2519" y="2026"/>
                  <a:pt x="2519" y="2026"/>
                </a:cubicBezTo>
                <a:cubicBezTo>
                  <a:pt x="3218" y="1064"/>
                  <a:pt x="3218" y="1064"/>
                  <a:pt x="3218" y="1064"/>
                </a:cubicBezTo>
                <a:cubicBezTo>
                  <a:pt x="3087" y="784"/>
                  <a:pt x="2892" y="560"/>
                  <a:pt x="2632" y="391"/>
                </a:cubicBezTo>
                <a:cubicBezTo>
                  <a:pt x="2364" y="216"/>
                  <a:pt x="2070" y="128"/>
                  <a:pt x="1749" y="128"/>
                </a:cubicBezTo>
                <a:cubicBezTo>
                  <a:pt x="1303" y="128"/>
                  <a:pt x="922" y="286"/>
                  <a:pt x="606" y="603"/>
                </a:cubicBezTo>
                <a:cubicBezTo>
                  <a:pt x="290" y="919"/>
                  <a:pt x="132" y="1300"/>
                  <a:pt x="132" y="1746"/>
                </a:cubicBezTo>
                <a:cubicBezTo>
                  <a:pt x="132" y="2192"/>
                  <a:pt x="290" y="2573"/>
                  <a:pt x="606" y="2889"/>
                </a:cubicBezTo>
                <a:cubicBezTo>
                  <a:pt x="922" y="3205"/>
                  <a:pt x="1303" y="3363"/>
                  <a:pt x="1749" y="3363"/>
                </a:cubicBezTo>
                <a:cubicBezTo>
                  <a:pt x="2195" y="3363"/>
                  <a:pt x="2576" y="3205"/>
                  <a:pt x="2892" y="2889"/>
                </a:cubicBezTo>
                <a:cubicBezTo>
                  <a:pt x="3209" y="2573"/>
                  <a:pt x="3367" y="2192"/>
                  <a:pt x="3367" y="1746"/>
                </a:cubicBezTo>
                <a:close/>
                <a:moveTo>
                  <a:pt x="2296" y="1746"/>
                </a:moveTo>
                <a:cubicBezTo>
                  <a:pt x="2296" y="1897"/>
                  <a:pt x="2242" y="2026"/>
                  <a:pt x="2136" y="2133"/>
                </a:cubicBezTo>
                <a:cubicBezTo>
                  <a:pt x="2030" y="2239"/>
                  <a:pt x="1901" y="2292"/>
                  <a:pt x="1749" y="2292"/>
                </a:cubicBezTo>
                <a:cubicBezTo>
                  <a:pt x="1597" y="2292"/>
                  <a:pt x="1468" y="2239"/>
                  <a:pt x="1362" y="2133"/>
                </a:cubicBezTo>
                <a:cubicBezTo>
                  <a:pt x="1256" y="2026"/>
                  <a:pt x="1203" y="1897"/>
                  <a:pt x="1203" y="1746"/>
                </a:cubicBezTo>
                <a:cubicBezTo>
                  <a:pt x="1203" y="1594"/>
                  <a:pt x="1256" y="1465"/>
                  <a:pt x="1362" y="1359"/>
                </a:cubicBezTo>
                <a:cubicBezTo>
                  <a:pt x="1468" y="1253"/>
                  <a:pt x="1597" y="1199"/>
                  <a:pt x="1749" y="1199"/>
                </a:cubicBezTo>
                <a:cubicBezTo>
                  <a:pt x="1901" y="1199"/>
                  <a:pt x="2030" y="1253"/>
                  <a:pt x="2136" y="1359"/>
                </a:cubicBezTo>
                <a:cubicBezTo>
                  <a:pt x="2242" y="1465"/>
                  <a:pt x="2296" y="1594"/>
                  <a:pt x="2296" y="1746"/>
                </a:cubicBezTo>
                <a:close/>
                <a:moveTo>
                  <a:pt x="1793" y="1746"/>
                </a:moveTo>
                <a:cubicBezTo>
                  <a:pt x="1793" y="1717"/>
                  <a:pt x="1778" y="1702"/>
                  <a:pt x="1749" y="1702"/>
                </a:cubicBezTo>
                <a:cubicBezTo>
                  <a:pt x="1720" y="1702"/>
                  <a:pt x="1705" y="1717"/>
                  <a:pt x="1705" y="1746"/>
                </a:cubicBezTo>
                <a:cubicBezTo>
                  <a:pt x="1705" y="1775"/>
                  <a:pt x="1720" y="1790"/>
                  <a:pt x="1749" y="1790"/>
                </a:cubicBezTo>
                <a:cubicBezTo>
                  <a:pt x="1778" y="1790"/>
                  <a:pt x="1793" y="1775"/>
                  <a:pt x="1793" y="1746"/>
                </a:cubicBezTo>
                <a:close/>
                <a:moveTo>
                  <a:pt x="2505" y="2349"/>
                </a:moveTo>
                <a:cubicBezTo>
                  <a:pt x="2287" y="2651"/>
                  <a:pt x="2287" y="2651"/>
                  <a:pt x="2287" y="2651"/>
                </a:cubicBezTo>
                <a:cubicBezTo>
                  <a:pt x="2307" y="2689"/>
                  <a:pt x="2304" y="2725"/>
                  <a:pt x="2278" y="2760"/>
                </a:cubicBezTo>
                <a:cubicBezTo>
                  <a:pt x="2147" y="2944"/>
                  <a:pt x="2147" y="2944"/>
                  <a:pt x="2147" y="2944"/>
                </a:cubicBezTo>
                <a:cubicBezTo>
                  <a:pt x="1850" y="2729"/>
                  <a:pt x="1850" y="2729"/>
                  <a:pt x="1850" y="2729"/>
                </a:cubicBezTo>
                <a:cubicBezTo>
                  <a:pt x="1985" y="2546"/>
                  <a:pt x="1985" y="2546"/>
                  <a:pt x="1985" y="2546"/>
                </a:cubicBezTo>
                <a:cubicBezTo>
                  <a:pt x="2012" y="2508"/>
                  <a:pt x="2046" y="2493"/>
                  <a:pt x="2090" y="2502"/>
                </a:cubicBezTo>
                <a:cubicBezTo>
                  <a:pt x="2309" y="2205"/>
                  <a:pt x="2309" y="2205"/>
                  <a:pt x="2309" y="2205"/>
                </a:cubicBezTo>
                <a:cubicBezTo>
                  <a:pt x="2338" y="2164"/>
                  <a:pt x="2385" y="2168"/>
                  <a:pt x="2451" y="2216"/>
                </a:cubicBezTo>
                <a:cubicBezTo>
                  <a:pt x="2516" y="2264"/>
                  <a:pt x="2535" y="2308"/>
                  <a:pt x="2505" y="2349"/>
                </a:cubicBezTo>
                <a:close/>
              </a:path>
            </a:pathLst>
          </a:custGeom>
          <a:solidFill>
            <a:sysClr val="window" lastClr="FFFFFF"/>
          </a:solidFill>
          <a:ln>
            <a:noFill/>
          </a:ln>
        </p:spPr>
        <p:txBody>
          <a:bodyPr anchor="ctr" anchorCtr="1">
            <a:normAutofit/>
          </a:bodyPr>
          <a:p>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66" name="文本框 65"/>
          <p:cNvSpPr txBox="1"/>
          <p:nvPr>
            <p:custDataLst>
              <p:tags r:id="rId9"/>
            </p:custDataLst>
          </p:nvPr>
        </p:nvSpPr>
        <p:spPr>
          <a:xfrm>
            <a:off x="1064895" y="4488180"/>
            <a:ext cx="3301365" cy="1368425"/>
          </a:xfrm>
          <a:prstGeom prst="rect">
            <a:avLst/>
          </a:prstGeom>
          <a:noFill/>
        </p:spPr>
        <p:txBody>
          <a:bodyPr wrap="square" tIns="0" rtlCol="0">
            <a:normAutofit/>
          </a:bodyPr>
          <a:p>
            <a:pPr algn="l" fontAlgn="auto">
              <a:lnSpc>
                <a:spcPct val="150000"/>
              </a:lnSpc>
            </a:pPr>
            <a:r>
              <a:rPr lang="zh-CN" altLang="en-US" sz="1600" spc="150">
                <a:latin typeface="微软雅黑" panose="020B0503020204020204" pitchFamily="34" charset="-122"/>
                <a:ea typeface="微软雅黑" panose="020B0503020204020204" pitchFamily="34" charset="-122"/>
                <a:sym typeface="Arial" panose="020B0604020202020204" pitchFamily="34" charset="0"/>
              </a:rPr>
              <a:t>许多拥有几年经历的加速器会公布相关创业公司的成功率。</a:t>
            </a:r>
            <a:endParaRPr lang="zh-CN" altLang="en-US" sz="1600" spc="150">
              <a:latin typeface="微软雅黑" panose="020B0503020204020204" pitchFamily="34" charset="-122"/>
              <a:ea typeface="微软雅黑" panose="020B0503020204020204" pitchFamily="34" charset="-122"/>
              <a:sym typeface="Arial" panose="020B0604020202020204" pitchFamily="34" charset="0"/>
            </a:endParaRPr>
          </a:p>
        </p:txBody>
      </p:sp>
      <p:sp>
        <p:nvSpPr>
          <p:cNvPr id="67" name="文本框 66"/>
          <p:cNvSpPr txBox="1"/>
          <p:nvPr>
            <p:custDataLst>
              <p:tags r:id="rId10"/>
            </p:custDataLst>
          </p:nvPr>
        </p:nvSpPr>
        <p:spPr>
          <a:xfrm>
            <a:off x="1064585" y="3940314"/>
            <a:ext cx="3301200" cy="475742"/>
          </a:xfrm>
          <a:prstGeom prst="rect">
            <a:avLst/>
          </a:prstGeom>
          <a:noFill/>
        </p:spPr>
        <p:txBody>
          <a:bodyPr wrap="square" bIns="0" rtlCol="0" anchor="b">
            <a:normAutofit/>
          </a:bodyPr>
          <a:p>
            <a:pPr algn="r">
              <a:lnSpc>
                <a:spcPct val="120000"/>
              </a:lnSpc>
            </a:pPr>
            <a:r>
              <a:rPr lang="zh-CN" altLang="en-US" sz="2000" b="1" spc="300">
                <a:solidFill>
                  <a:srgbClr val="1AA3AA"/>
                </a:solidFill>
                <a:latin typeface="微软雅黑" panose="020B0503020204020204" pitchFamily="34" charset="-122"/>
                <a:ea typeface="微软雅黑" panose="020B0503020204020204" pitchFamily="34" charset="-122"/>
                <a:cs typeface="+mn-ea"/>
                <a:sym typeface="Arial" panose="020B0604020202020204" pitchFamily="34" charset="0"/>
              </a:rPr>
              <a:t>7. 加速器或者孵化器</a:t>
            </a:r>
            <a:endParaRPr lang="zh-CN" altLang="en-US" sz="2000" b="1" spc="300">
              <a:solidFill>
                <a:srgbClr val="1AA3AA"/>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69" name="文本框 68"/>
          <p:cNvSpPr txBox="1"/>
          <p:nvPr>
            <p:custDataLst>
              <p:tags r:id="rId11"/>
            </p:custDataLst>
          </p:nvPr>
        </p:nvSpPr>
        <p:spPr>
          <a:xfrm>
            <a:off x="1064895" y="2499360"/>
            <a:ext cx="3301365" cy="1114425"/>
          </a:xfrm>
          <a:prstGeom prst="rect">
            <a:avLst/>
          </a:prstGeom>
          <a:noFill/>
        </p:spPr>
        <p:txBody>
          <a:bodyPr wrap="square" tIns="0" rtlCol="0">
            <a:noAutofit/>
          </a:bodyPr>
          <a:p>
            <a:pPr algn="l" fontAlgn="auto">
              <a:lnSpc>
                <a:spcPct val="150000"/>
              </a:lnSpc>
            </a:pPr>
            <a:r>
              <a:rPr lang="zh-CN" altLang="en-US" sz="1600" spc="150">
                <a:latin typeface="微软雅黑" panose="020B0503020204020204" pitchFamily="34" charset="-122"/>
                <a:ea typeface="微软雅黑" panose="020B0503020204020204" pitchFamily="34" charset="-122"/>
                <a:sym typeface="Arial" panose="020B0604020202020204" pitchFamily="34" charset="0"/>
              </a:rPr>
              <a:t>一家成功的创业公司更有赖于创始人的执行力，而不是一个绝妙的点子。</a:t>
            </a:r>
            <a:endParaRPr lang="zh-CN" altLang="en-US" sz="1600" spc="150">
              <a:latin typeface="微软雅黑" panose="020B0503020204020204" pitchFamily="34" charset="-122"/>
              <a:ea typeface="微软雅黑" panose="020B0503020204020204" pitchFamily="34" charset="-122"/>
              <a:sym typeface="Arial" panose="020B0604020202020204" pitchFamily="34" charset="0"/>
            </a:endParaRPr>
          </a:p>
        </p:txBody>
      </p:sp>
      <p:sp>
        <p:nvSpPr>
          <p:cNvPr id="70" name="文本框 69"/>
          <p:cNvSpPr txBox="1"/>
          <p:nvPr>
            <p:custDataLst>
              <p:tags r:id="rId12"/>
            </p:custDataLst>
          </p:nvPr>
        </p:nvSpPr>
        <p:spPr>
          <a:xfrm>
            <a:off x="1176345" y="1941733"/>
            <a:ext cx="3301200" cy="475742"/>
          </a:xfrm>
          <a:prstGeom prst="rect">
            <a:avLst/>
          </a:prstGeom>
          <a:noFill/>
        </p:spPr>
        <p:txBody>
          <a:bodyPr wrap="square" bIns="0" rtlCol="0" anchor="b">
            <a:normAutofit/>
          </a:bodyPr>
          <a:p>
            <a:pPr algn="l">
              <a:lnSpc>
                <a:spcPct val="120000"/>
              </a:lnSpc>
            </a:pPr>
            <a:r>
              <a:rPr lang="zh-CN" altLang="en-US" sz="2000" b="1" spc="300">
                <a:solidFill>
                  <a:srgbClr val="1F74AD"/>
                </a:solidFill>
                <a:latin typeface="微软雅黑" panose="020B0503020204020204" pitchFamily="34" charset="-122"/>
                <a:ea typeface="微软雅黑" panose="020B0503020204020204" pitchFamily="34" charset="-122"/>
                <a:cs typeface="+mn-ea"/>
                <a:sym typeface="Arial" panose="020B0604020202020204" pitchFamily="34" charset="0"/>
              </a:rPr>
              <a:t>5. 创始人和员工</a:t>
            </a:r>
            <a:endParaRPr lang="zh-CN" altLang="en-US" sz="2000" b="1" spc="300">
              <a:solidFill>
                <a:srgbClr val="1F74AD"/>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4" name="椭圆 53"/>
          <p:cNvSpPr/>
          <p:nvPr>
            <p:custDataLst>
              <p:tags r:id="rId13"/>
            </p:custDataLst>
          </p:nvPr>
        </p:nvSpPr>
        <p:spPr>
          <a:xfrm flipH="1" flipV="1">
            <a:off x="6419084" y="4046411"/>
            <a:ext cx="984107" cy="984105"/>
          </a:xfrm>
          <a:prstGeom prst="ellips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55" name="L 形 54"/>
          <p:cNvSpPr/>
          <p:nvPr>
            <p:custDataLst>
              <p:tags r:id="rId14"/>
            </p:custDataLst>
          </p:nvPr>
        </p:nvSpPr>
        <p:spPr>
          <a:xfrm flipH="1" flipV="1">
            <a:off x="6639710" y="3910080"/>
            <a:ext cx="878022" cy="1256767"/>
          </a:xfrm>
          <a:prstGeom prst="corner">
            <a:avLst>
              <a:gd name="adj1" fmla="val 4520"/>
              <a:gd name="adj2" fmla="val 5367"/>
            </a:avLst>
          </a:prstGeom>
          <a:solidFill>
            <a:srgbClr val="69A35B">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56" name="L 形 55"/>
          <p:cNvSpPr/>
          <p:nvPr>
            <p:custDataLst>
              <p:tags r:id="rId15"/>
            </p:custDataLst>
          </p:nvPr>
        </p:nvSpPr>
        <p:spPr>
          <a:xfrm>
            <a:off x="6304545" y="3910080"/>
            <a:ext cx="878022" cy="1256767"/>
          </a:xfrm>
          <a:prstGeom prst="corner">
            <a:avLst>
              <a:gd name="adj1" fmla="val 4520"/>
              <a:gd name="adj2" fmla="val 5367"/>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76" name="KSO_Shape"/>
          <p:cNvSpPr>
            <a:spLocks noChangeAspect="1"/>
          </p:cNvSpPr>
          <p:nvPr>
            <p:custDataLst>
              <p:tags r:id="rId16"/>
            </p:custDataLst>
          </p:nvPr>
        </p:nvSpPr>
        <p:spPr bwMode="auto">
          <a:xfrm>
            <a:off x="6609931" y="4280056"/>
            <a:ext cx="602948" cy="516812"/>
          </a:xfrm>
          <a:custGeom>
            <a:avLst/>
            <a:gdLst>
              <a:gd name="T0" fmla="*/ 852289 w 12766676"/>
              <a:gd name="T1" fmla="*/ 1146683 h 10934699"/>
              <a:gd name="T2" fmla="*/ 948108 w 12766676"/>
              <a:gd name="T3" fmla="*/ 1146683 h 10934699"/>
              <a:gd name="T4" fmla="*/ 948108 w 12766676"/>
              <a:gd name="T5" fmla="*/ 1542045 h 10934699"/>
              <a:gd name="T6" fmla="*/ 852289 w 12766676"/>
              <a:gd name="T7" fmla="*/ 1542045 h 10934699"/>
              <a:gd name="T8" fmla="*/ 1193698 w 12766676"/>
              <a:gd name="T9" fmla="*/ 1055119 h 10934699"/>
              <a:gd name="T10" fmla="*/ 1391603 w 12766676"/>
              <a:gd name="T11" fmla="*/ 1397646 h 10934699"/>
              <a:gd name="T12" fmla="*/ 1308545 w 12766676"/>
              <a:gd name="T13" fmla="*/ 1445108 h 10934699"/>
              <a:gd name="T14" fmla="*/ 1110640 w 12766676"/>
              <a:gd name="T15" fmla="*/ 1102804 h 10934699"/>
              <a:gd name="T16" fmla="*/ 606028 w 12766676"/>
              <a:gd name="T17" fmla="*/ 1055119 h 10934699"/>
              <a:gd name="T18" fmla="*/ 689309 w 12766676"/>
              <a:gd name="T19" fmla="*/ 1102804 h 10934699"/>
              <a:gd name="T20" fmla="*/ 491180 w 12766676"/>
              <a:gd name="T21" fmla="*/ 1445108 h 10934699"/>
              <a:gd name="T22" fmla="*/ 408123 w 12766676"/>
              <a:gd name="T23" fmla="*/ 1397646 h 10934699"/>
              <a:gd name="T24" fmla="*/ 1360932 w 12766676"/>
              <a:gd name="T25" fmla="*/ 852289 h 10934699"/>
              <a:gd name="T26" fmla="*/ 1703459 w 12766676"/>
              <a:gd name="T27" fmla="*/ 1050194 h 10934699"/>
              <a:gd name="T28" fmla="*/ 1655774 w 12766676"/>
              <a:gd name="T29" fmla="*/ 1133475 h 10934699"/>
              <a:gd name="T30" fmla="*/ 1312799 w 12766676"/>
              <a:gd name="T31" fmla="*/ 936018 h 10934699"/>
              <a:gd name="T32" fmla="*/ 438794 w 12766676"/>
              <a:gd name="T33" fmla="*/ 852289 h 10934699"/>
              <a:gd name="T34" fmla="*/ 486927 w 12766676"/>
              <a:gd name="T35" fmla="*/ 935346 h 10934699"/>
              <a:gd name="T36" fmla="*/ 144623 w 12766676"/>
              <a:gd name="T37" fmla="*/ 1133475 h 10934699"/>
              <a:gd name="T38" fmla="*/ 96266 w 12766676"/>
              <a:gd name="T39" fmla="*/ 1050194 h 10934699"/>
              <a:gd name="T40" fmla="*/ 1404363 w 12766676"/>
              <a:gd name="T41" fmla="*/ 593938 h 10934699"/>
              <a:gd name="T42" fmla="*/ 1800397 w 12766676"/>
              <a:gd name="T43" fmla="*/ 593938 h 10934699"/>
              <a:gd name="T44" fmla="*/ 1800397 w 12766676"/>
              <a:gd name="T45" fmla="*/ 689756 h 10934699"/>
              <a:gd name="T46" fmla="*/ 1404363 w 12766676"/>
              <a:gd name="T47" fmla="*/ 689756 h 10934699"/>
              <a:gd name="T48" fmla="*/ 0 w 12766676"/>
              <a:gd name="T49" fmla="*/ 593938 h 10934699"/>
              <a:gd name="T50" fmla="*/ 395362 w 12766676"/>
              <a:gd name="T51" fmla="*/ 593938 h 10934699"/>
              <a:gd name="T52" fmla="*/ 395362 w 12766676"/>
              <a:gd name="T53" fmla="*/ 689756 h 10934699"/>
              <a:gd name="T54" fmla="*/ 0 w 12766676"/>
              <a:gd name="T55" fmla="*/ 689756 h 10934699"/>
              <a:gd name="T56" fmla="*/ 899934 w 12766676"/>
              <a:gd name="T57" fmla="*/ 167297 h 10934699"/>
              <a:gd name="T58" fmla="*/ 813106 w 12766676"/>
              <a:gd name="T59" fmla="*/ 175767 h 10934699"/>
              <a:gd name="T60" fmla="*/ 813106 w 12766676"/>
              <a:gd name="T61" fmla="*/ 274769 h 10934699"/>
              <a:gd name="T62" fmla="*/ 743750 w 12766676"/>
              <a:gd name="T63" fmla="*/ 401830 h 10934699"/>
              <a:gd name="T64" fmla="*/ 612978 w 12766676"/>
              <a:gd name="T65" fmla="*/ 642716 h 10934699"/>
              <a:gd name="T66" fmla="*/ 899934 w 12766676"/>
              <a:gd name="T67" fmla="*/ 929661 h 10934699"/>
              <a:gd name="T68" fmla="*/ 1186890 w 12766676"/>
              <a:gd name="T69" fmla="*/ 642716 h 10934699"/>
              <a:gd name="T70" fmla="*/ 1056648 w 12766676"/>
              <a:gd name="T71" fmla="*/ 401830 h 10934699"/>
              <a:gd name="T72" fmla="*/ 987291 w 12766676"/>
              <a:gd name="T73" fmla="*/ 274769 h 10934699"/>
              <a:gd name="T74" fmla="*/ 987291 w 12766676"/>
              <a:gd name="T75" fmla="*/ 175767 h 10934699"/>
              <a:gd name="T76" fmla="*/ 899934 w 12766676"/>
              <a:gd name="T77" fmla="*/ 167297 h 10934699"/>
              <a:gd name="T78" fmla="*/ 899934 w 12766676"/>
              <a:gd name="T79" fmla="*/ 0 h 10934699"/>
              <a:gd name="T80" fmla="*/ 1083120 w 12766676"/>
              <a:gd name="T81" fmla="*/ 26471 h 10934699"/>
              <a:gd name="T82" fmla="*/ 1083120 w 12766676"/>
              <a:gd name="T83" fmla="*/ 274769 h 10934699"/>
              <a:gd name="T84" fmla="*/ 1104826 w 12766676"/>
              <a:gd name="T85" fmla="*/ 319240 h 10934699"/>
              <a:gd name="T86" fmla="*/ 1283247 w 12766676"/>
              <a:gd name="T87" fmla="*/ 642716 h 10934699"/>
              <a:gd name="T88" fmla="*/ 899934 w 12766676"/>
              <a:gd name="T89" fmla="*/ 1026015 h 10934699"/>
              <a:gd name="T90" fmla="*/ 517150 w 12766676"/>
              <a:gd name="T91" fmla="*/ 642716 h 10934699"/>
              <a:gd name="T92" fmla="*/ 695041 w 12766676"/>
              <a:gd name="T93" fmla="*/ 319240 h 10934699"/>
              <a:gd name="T94" fmla="*/ 717278 w 12766676"/>
              <a:gd name="T95" fmla="*/ 274769 h 10934699"/>
              <a:gd name="T96" fmla="*/ 717278 w 12766676"/>
              <a:gd name="T97" fmla="*/ 26471 h 10934699"/>
              <a:gd name="T98" fmla="*/ 899934 w 12766676"/>
              <a:gd name="T99" fmla="*/ 0 h 1093469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2766676" h="10934699">
                <a:moveTo>
                  <a:pt x="6043613" y="8131174"/>
                </a:moveTo>
                <a:lnTo>
                  <a:pt x="6723063" y="8131174"/>
                </a:lnTo>
                <a:lnTo>
                  <a:pt x="6723063" y="10934699"/>
                </a:lnTo>
                <a:lnTo>
                  <a:pt x="6043613" y="10934699"/>
                </a:lnTo>
                <a:lnTo>
                  <a:pt x="6043613" y="8131174"/>
                </a:lnTo>
                <a:close/>
                <a:moveTo>
                  <a:pt x="8464551" y="7481887"/>
                </a:moveTo>
                <a:lnTo>
                  <a:pt x="9867901" y="9910762"/>
                </a:lnTo>
                <a:lnTo>
                  <a:pt x="9278939" y="10247312"/>
                </a:lnTo>
                <a:lnTo>
                  <a:pt x="7875588" y="7820025"/>
                </a:lnTo>
                <a:lnTo>
                  <a:pt x="8464551" y="7481887"/>
                </a:lnTo>
                <a:close/>
                <a:moveTo>
                  <a:pt x="4297364" y="7481887"/>
                </a:moveTo>
                <a:lnTo>
                  <a:pt x="4887914" y="7820025"/>
                </a:lnTo>
                <a:lnTo>
                  <a:pt x="3482976" y="10247312"/>
                </a:lnTo>
                <a:lnTo>
                  <a:pt x="2894013" y="9910762"/>
                </a:lnTo>
                <a:lnTo>
                  <a:pt x="4297364" y="7481887"/>
                </a:lnTo>
                <a:close/>
                <a:moveTo>
                  <a:pt x="9650413" y="6043612"/>
                </a:moveTo>
                <a:lnTo>
                  <a:pt x="12079288" y="7446962"/>
                </a:lnTo>
                <a:lnTo>
                  <a:pt x="11741151" y="8037512"/>
                </a:lnTo>
                <a:lnTo>
                  <a:pt x="9309100" y="6637337"/>
                </a:lnTo>
                <a:lnTo>
                  <a:pt x="9650413" y="6043612"/>
                </a:lnTo>
                <a:close/>
                <a:moveTo>
                  <a:pt x="3111501" y="6043612"/>
                </a:moveTo>
                <a:lnTo>
                  <a:pt x="3452813" y="6632575"/>
                </a:lnTo>
                <a:lnTo>
                  <a:pt x="1025525" y="8037512"/>
                </a:lnTo>
                <a:lnTo>
                  <a:pt x="682625" y="7446962"/>
                </a:lnTo>
                <a:lnTo>
                  <a:pt x="3111501" y="6043612"/>
                </a:lnTo>
                <a:close/>
                <a:moveTo>
                  <a:pt x="9958388" y="4211638"/>
                </a:moveTo>
                <a:lnTo>
                  <a:pt x="12766676" y="4211638"/>
                </a:lnTo>
                <a:lnTo>
                  <a:pt x="12766676" y="4891088"/>
                </a:lnTo>
                <a:lnTo>
                  <a:pt x="9958388" y="4891088"/>
                </a:lnTo>
                <a:lnTo>
                  <a:pt x="9958388" y="4211638"/>
                </a:lnTo>
                <a:close/>
                <a:moveTo>
                  <a:pt x="0" y="4211637"/>
                </a:moveTo>
                <a:lnTo>
                  <a:pt x="2803525" y="4211637"/>
                </a:lnTo>
                <a:lnTo>
                  <a:pt x="2803525" y="4891087"/>
                </a:lnTo>
                <a:lnTo>
                  <a:pt x="0" y="4891087"/>
                </a:lnTo>
                <a:lnTo>
                  <a:pt x="0" y="4211637"/>
                </a:lnTo>
                <a:close/>
                <a:moveTo>
                  <a:pt x="6381460" y="1186307"/>
                </a:moveTo>
                <a:cubicBezTo>
                  <a:pt x="6171222" y="1186307"/>
                  <a:pt x="5964738" y="1208832"/>
                  <a:pt x="5765762" y="1246373"/>
                </a:cubicBezTo>
                <a:cubicBezTo>
                  <a:pt x="5765762" y="1246373"/>
                  <a:pt x="5765762" y="1832018"/>
                  <a:pt x="5765762" y="1948396"/>
                </a:cubicBezTo>
                <a:cubicBezTo>
                  <a:pt x="5765762" y="2481483"/>
                  <a:pt x="5457912" y="2744273"/>
                  <a:pt x="5273953" y="2849389"/>
                </a:cubicBezTo>
                <a:cubicBezTo>
                  <a:pt x="4703304" y="3187261"/>
                  <a:pt x="4346649" y="3840480"/>
                  <a:pt x="4346649" y="4557520"/>
                </a:cubicBezTo>
                <a:cubicBezTo>
                  <a:pt x="4346649" y="5680005"/>
                  <a:pt x="5262690" y="6592260"/>
                  <a:pt x="6381460" y="6592260"/>
                </a:cubicBezTo>
                <a:cubicBezTo>
                  <a:pt x="7503986" y="6592260"/>
                  <a:pt x="8416274" y="5680005"/>
                  <a:pt x="8416274" y="4557520"/>
                </a:cubicBezTo>
                <a:cubicBezTo>
                  <a:pt x="8416274" y="3840480"/>
                  <a:pt x="8063372" y="3187261"/>
                  <a:pt x="7492724" y="2849389"/>
                </a:cubicBezTo>
                <a:cubicBezTo>
                  <a:pt x="7308765" y="2744273"/>
                  <a:pt x="7000915" y="2481483"/>
                  <a:pt x="7000915" y="1948396"/>
                </a:cubicBezTo>
                <a:cubicBezTo>
                  <a:pt x="7000915" y="1749427"/>
                  <a:pt x="7000915" y="1246373"/>
                  <a:pt x="7000915" y="1246373"/>
                </a:cubicBezTo>
                <a:cubicBezTo>
                  <a:pt x="6798184" y="1208832"/>
                  <a:pt x="6595454" y="1186307"/>
                  <a:pt x="6381460" y="1186307"/>
                </a:cubicBezTo>
                <a:close/>
                <a:moveTo>
                  <a:pt x="6381460" y="0"/>
                </a:moveTo>
                <a:cubicBezTo>
                  <a:pt x="6835727" y="0"/>
                  <a:pt x="7271222" y="63821"/>
                  <a:pt x="7680437" y="187707"/>
                </a:cubicBezTo>
                <a:cubicBezTo>
                  <a:pt x="7680437" y="187707"/>
                  <a:pt x="7680437" y="1696869"/>
                  <a:pt x="7680437" y="1948396"/>
                </a:cubicBezTo>
                <a:cubicBezTo>
                  <a:pt x="7680437" y="2079791"/>
                  <a:pt x="7714225" y="2192415"/>
                  <a:pt x="7834362" y="2263744"/>
                </a:cubicBezTo>
                <a:cubicBezTo>
                  <a:pt x="8611495" y="2717994"/>
                  <a:pt x="9099550" y="3592707"/>
                  <a:pt x="9099550" y="4557520"/>
                </a:cubicBezTo>
                <a:cubicBezTo>
                  <a:pt x="9099550" y="6055418"/>
                  <a:pt x="7879413" y="7275512"/>
                  <a:pt x="6381460" y="7275512"/>
                </a:cubicBezTo>
                <a:cubicBezTo>
                  <a:pt x="4883509" y="7275512"/>
                  <a:pt x="3667126" y="6055418"/>
                  <a:pt x="3667126" y="4557520"/>
                </a:cubicBezTo>
                <a:cubicBezTo>
                  <a:pt x="3667126" y="3592707"/>
                  <a:pt x="4155181" y="2717994"/>
                  <a:pt x="4928560" y="2263744"/>
                </a:cubicBezTo>
                <a:cubicBezTo>
                  <a:pt x="5052451" y="2192415"/>
                  <a:pt x="5086240" y="2079791"/>
                  <a:pt x="5086240" y="1948396"/>
                </a:cubicBezTo>
                <a:cubicBezTo>
                  <a:pt x="5086240" y="1621787"/>
                  <a:pt x="5086240" y="187707"/>
                  <a:pt x="5086240" y="187707"/>
                </a:cubicBezTo>
                <a:cubicBezTo>
                  <a:pt x="5499209" y="63821"/>
                  <a:pt x="5934704" y="0"/>
                  <a:pt x="6381460" y="0"/>
                </a:cubicBezTo>
                <a:close/>
              </a:path>
            </a:pathLst>
          </a:custGeom>
          <a:solidFill>
            <a:sysClr val="window" lastClr="FFFFFF"/>
          </a:solidFill>
          <a:ln>
            <a:noFill/>
          </a:ln>
        </p:spPr>
        <p:txBody>
          <a:bodyPr anchor="ctr" anchorCtr="1">
            <a:normAutofit/>
          </a:bodyPr>
          <a:p>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58" name="椭圆 57"/>
          <p:cNvSpPr/>
          <p:nvPr>
            <p:custDataLst>
              <p:tags r:id="rId17"/>
            </p:custDataLst>
          </p:nvPr>
        </p:nvSpPr>
        <p:spPr>
          <a:xfrm flipH="1" flipV="1">
            <a:off x="6419084" y="2371045"/>
            <a:ext cx="984107" cy="984105"/>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59" name="L 形 58"/>
          <p:cNvSpPr/>
          <p:nvPr>
            <p:custDataLst>
              <p:tags r:id="rId18"/>
            </p:custDataLst>
          </p:nvPr>
        </p:nvSpPr>
        <p:spPr>
          <a:xfrm flipH="1" flipV="1">
            <a:off x="6639710" y="2234714"/>
            <a:ext cx="878022" cy="1256767"/>
          </a:xfrm>
          <a:prstGeom prst="corner">
            <a:avLst>
              <a:gd name="adj1" fmla="val 4520"/>
              <a:gd name="adj2" fmla="val 5367"/>
            </a:avLst>
          </a:prstGeom>
          <a:solidFill>
            <a:srgbClr val="3498DB">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60" name="L 形 59"/>
          <p:cNvSpPr/>
          <p:nvPr>
            <p:custDataLst>
              <p:tags r:id="rId19"/>
            </p:custDataLst>
          </p:nvPr>
        </p:nvSpPr>
        <p:spPr>
          <a:xfrm>
            <a:off x="6304545" y="2234714"/>
            <a:ext cx="878022" cy="1256767"/>
          </a:xfrm>
          <a:prstGeom prst="corner">
            <a:avLst>
              <a:gd name="adj1" fmla="val 4520"/>
              <a:gd name="adj2" fmla="val 5367"/>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77" name="KSO_Shape"/>
          <p:cNvSpPr>
            <a:spLocks noChangeAspect="1"/>
          </p:cNvSpPr>
          <p:nvPr>
            <p:custDataLst>
              <p:tags r:id="rId20"/>
            </p:custDataLst>
          </p:nvPr>
        </p:nvSpPr>
        <p:spPr bwMode="auto">
          <a:xfrm>
            <a:off x="6670014" y="2561623"/>
            <a:ext cx="482784" cy="602948"/>
          </a:xfrm>
          <a:custGeom>
            <a:avLst/>
            <a:gdLst>
              <a:gd name="T0" fmla="*/ 1262456 w 14111617"/>
              <a:gd name="T1" fmla="*/ 669509 h 17643644"/>
              <a:gd name="T2" fmla="*/ 1377183 w 14111617"/>
              <a:gd name="T3" fmla="*/ 768930 h 17643644"/>
              <a:gd name="T4" fmla="*/ 1279514 w 14111617"/>
              <a:gd name="T5" fmla="*/ 907914 h 17643644"/>
              <a:gd name="T6" fmla="*/ 464079 w 14111617"/>
              <a:gd name="T7" fmla="*/ 1050727 h 17643644"/>
              <a:gd name="T8" fmla="*/ 602730 w 14111617"/>
              <a:gd name="T9" fmla="*/ 1166738 h 17643644"/>
              <a:gd name="T10" fmla="*/ 1133969 w 14111617"/>
              <a:gd name="T11" fmla="*/ 1085951 h 17643644"/>
              <a:gd name="T12" fmla="*/ 1058899 w 14111617"/>
              <a:gd name="T13" fmla="*/ 1521664 h 17643644"/>
              <a:gd name="T14" fmla="*/ 735636 w 14111617"/>
              <a:gd name="T15" fmla="*/ 1800397 h 17643644"/>
              <a:gd name="T16" fmla="*/ 412373 w 14111617"/>
              <a:gd name="T17" fmla="*/ 1521664 h 17643644"/>
              <a:gd name="T18" fmla="*/ 366028 w 14111617"/>
              <a:gd name="T19" fmla="*/ 1281601 h 17643644"/>
              <a:gd name="T20" fmla="*/ 120900 w 14111617"/>
              <a:gd name="T21" fmla="*/ 1077145 h 17643644"/>
              <a:gd name="T22" fmla="*/ 68427 w 14111617"/>
              <a:gd name="T23" fmla="*/ 998273 h 17643644"/>
              <a:gd name="T24" fmla="*/ 166095 w 14111617"/>
              <a:gd name="T25" fmla="*/ 859289 h 17643644"/>
              <a:gd name="T26" fmla="*/ 1238149 w 14111617"/>
              <a:gd name="T27" fmla="*/ 671297 h 17643644"/>
              <a:gd name="T28" fmla="*/ 1262456 w 14111617"/>
              <a:gd name="T29" fmla="*/ 669509 h 17643644"/>
              <a:gd name="T30" fmla="*/ 1323059 w 14111617"/>
              <a:gd name="T31" fmla="*/ 283898 h 17643644"/>
              <a:gd name="T32" fmla="*/ 1438034 w 14111617"/>
              <a:gd name="T33" fmla="*/ 382659 h 17643644"/>
              <a:gd name="T34" fmla="*/ 1341139 w 14111617"/>
              <a:gd name="T35" fmla="*/ 521996 h 17643644"/>
              <a:gd name="T36" fmla="*/ 141253 w 14111617"/>
              <a:gd name="T37" fmla="*/ 736361 h 17643644"/>
              <a:gd name="T38" fmla="*/ 1847 w 14111617"/>
              <a:gd name="T39" fmla="*/ 639131 h 17643644"/>
              <a:gd name="T40" fmla="*/ 99125 w 14111617"/>
              <a:gd name="T41" fmla="*/ 499794 h 17643644"/>
              <a:gd name="T42" fmla="*/ 1298628 w 14111617"/>
              <a:gd name="T43" fmla="*/ 285812 h 17643644"/>
              <a:gd name="T44" fmla="*/ 1323059 w 14111617"/>
              <a:gd name="T45" fmla="*/ 283898 h 17643644"/>
              <a:gd name="T46" fmla="*/ 839207 w 14111617"/>
              <a:gd name="T47" fmla="*/ 63 h 17643644"/>
              <a:gd name="T48" fmla="*/ 953899 w 14111617"/>
              <a:gd name="T49" fmla="*/ 99362 h 17643644"/>
              <a:gd name="T50" fmla="*/ 856246 w 14111617"/>
              <a:gd name="T51" fmla="*/ 238352 h 17643644"/>
              <a:gd name="T52" fmla="*/ 204845 w 14111617"/>
              <a:gd name="T53" fmla="*/ 352453 h 17643644"/>
              <a:gd name="T54" fmla="*/ 65833 w 14111617"/>
              <a:gd name="T55" fmla="*/ 254816 h 17643644"/>
              <a:gd name="T56" fmla="*/ 163486 w 14111617"/>
              <a:gd name="T57" fmla="*/ 115827 h 17643644"/>
              <a:gd name="T58" fmla="*/ 814888 w 14111617"/>
              <a:gd name="T59" fmla="*/ 1725 h 17643644"/>
              <a:gd name="T60" fmla="*/ 839207 w 14111617"/>
              <a:gd name="T61" fmla="*/ 63 h 176436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4111617" h="17643644">
                <a:moveTo>
                  <a:pt x="12371896" y="6561097"/>
                </a:moveTo>
                <a:cubicBezTo>
                  <a:pt x="12919809" y="6576333"/>
                  <a:pt x="13397674" y="6974000"/>
                  <a:pt x="13496203" y="7535412"/>
                </a:cubicBezTo>
                <a:cubicBezTo>
                  <a:pt x="13608807" y="8173274"/>
                  <a:pt x="13180911" y="8784870"/>
                  <a:pt x="12539066" y="8897434"/>
                </a:cubicBezTo>
                <a:cubicBezTo>
                  <a:pt x="12539066" y="8897434"/>
                  <a:pt x="12539066" y="8897434"/>
                  <a:pt x="4547914" y="10296977"/>
                </a:cubicBezTo>
                <a:cubicBezTo>
                  <a:pt x="4547914" y="10296977"/>
                  <a:pt x="4547914" y="10296977"/>
                  <a:pt x="5906674" y="11433872"/>
                </a:cubicBezTo>
                <a:cubicBezTo>
                  <a:pt x="5906674" y="11433872"/>
                  <a:pt x="5906674" y="11433872"/>
                  <a:pt x="11112746" y="10642173"/>
                </a:cubicBezTo>
                <a:cubicBezTo>
                  <a:pt x="10940086" y="11902888"/>
                  <a:pt x="10737398" y="13373722"/>
                  <a:pt x="10377064" y="14912094"/>
                </a:cubicBezTo>
                <a:cubicBezTo>
                  <a:pt x="9960428" y="16701860"/>
                  <a:pt x="9228500" y="17643644"/>
                  <a:pt x="7209130" y="17643644"/>
                </a:cubicBezTo>
                <a:cubicBezTo>
                  <a:pt x="5189758" y="17643644"/>
                  <a:pt x="4517886" y="16686850"/>
                  <a:pt x="4041196" y="14912094"/>
                </a:cubicBezTo>
                <a:cubicBezTo>
                  <a:pt x="3898564" y="14383044"/>
                  <a:pt x="3744670" y="13587593"/>
                  <a:pt x="3587024" y="12559510"/>
                </a:cubicBezTo>
                <a:cubicBezTo>
                  <a:pt x="3587024" y="12559510"/>
                  <a:pt x="3587024" y="12559510"/>
                  <a:pt x="1184800" y="10555874"/>
                </a:cubicBezTo>
                <a:cubicBezTo>
                  <a:pt x="925810" y="10387028"/>
                  <a:pt x="730628" y="10113123"/>
                  <a:pt x="670574" y="9782936"/>
                </a:cubicBezTo>
                <a:cubicBezTo>
                  <a:pt x="557970" y="9141322"/>
                  <a:pt x="985866" y="8533478"/>
                  <a:pt x="1627710" y="8420914"/>
                </a:cubicBezTo>
                <a:cubicBezTo>
                  <a:pt x="1627710" y="8420914"/>
                  <a:pt x="1627710" y="8420914"/>
                  <a:pt x="12133690" y="6578620"/>
                </a:cubicBezTo>
                <a:cubicBezTo>
                  <a:pt x="12213920" y="6564549"/>
                  <a:pt x="12293624" y="6558921"/>
                  <a:pt x="12371896" y="6561097"/>
                </a:cubicBezTo>
                <a:close/>
                <a:moveTo>
                  <a:pt x="12965801" y="2782157"/>
                </a:moveTo>
                <a:cubicBezTo>
                  <a:pt x="13516185" y="2794825"/>
                  <a:pt x="13994011" y="3191997"/>
                  <a:pt x="14092532" y="3750007"/>
                </a:cubicBezTo>
                <a:cubicBezTo>
                  <a:pt x="14208881" y="4391484"/>
                  <a:pt x="13781018" y="5002951"/>
                  <a:pt x="13142977" y="5115490"/>
                </a:cubicBezTo>
                <a:cubicBezTo>
                  <a:pt x="13142977" y="5115490"/>
                  <a:pt x="13142977" y="5115490"/>
                  <a:pt x="1384260" y="7216234"/>
                </a:cubicBezTo>
                <a:cubicBezTo>
                  <a:pt x="1057732" y="7272504"/>
                  <a:pt x="186994" y="7208732"/>
                  <a:pt x="18102" y="6263397"/>
                </a:cubicBezTo>
                <a:cubicBezTo>
                  <a:pt x="-94494" y="5625671"/>
                  <a:pt x="329616" y="5014204"/>
                  <a:pt x="971410" y="4897913"/>
                </a:cubicBezTo>
                <a:cubicBezTo>
                  <a:pt x="971410" y="4897913"/>
                  <a:pt x="971410" y="4897913"/>
                  <a:pt x="12726374" y="2800921"/>
                </a:cubicBezTo>
                <a:cubicBezTo>
                  <a:pt x="12807067" y="2786384"/>
                  <a:pt x="12887175" y="2780347"/>
                  <a:pt x="12965801" y="2782157"/>
                </a:cubicBezTo>
                <a:close/>
                <a:moveTo>
                  <a:pt x="8224110" y="617"/>
                </a:moveTo>
                <a:cubicBezTo>
                  <a:pt x="8772602" y="18315"/>
                  <a:pt x="9252854" y="415588"/>
                  <a:pt x="9348082" y="973738"/>
                </a:cubicBezTo>
                <a:cubicBezTo>
                  <a:pt x="9460670" y="1615377"/>
                  <a:pt x="9032842" y="2223245"/>
                  <a:pt x="8391098" y="2335813"/>
                </a:cubicBezTo>
                <a:cubicBezTo>
                  <a:pt x="8391098" y="2335813"/>
                  <a:pt x="8391098" y="2335813"/>
                  <a:pt x="2007450" y="3453990"/>
                </a:cubicBezTo>
                <a:cubicBezTo>
                  <a:pt x="1485800" y="3540293"/>
                  <a:pt x="776506" y="3251368"/>
                  <a:pt x="645156" y="2497161"/>
                </a:cubicBezTo>
                <a:cubicBezTo>
                  <a:pt x="532570" y="1855522"/>
                  <a:pt x="960398" y="1247654"/>
                  <a:pt x="1602140" y="1135085"/>
                </a:cubicBezTo>
                <a:cubicBezTo>
                  <a:pt x="1602140" y="1135085"/>
                  <a:pt x="1602140" y="1135085"/>
                  <a:pt x="7985788" y="16909"/>
                </a:cubicBezTo>
                <a:cubicBezTo>
                  <a:pt x="8066006" y="3307"/>
                  <a:pt x="8145754" y="-1911"/>
                  <a:pt x="8224110" y="617"/>
                </a:cubicBezTo>
                <a:close/>
              </a:path>
            </a:pathLst>
          </a:custGeom>
          <a:solidFill>
            <a:sysClr val="window" lastClr="FFFFFF"/>
          </a:solidFill>
          <a:ln>
            <a:noFill/>
          </a:ln>
        </p:spPr>
        <p:txBody>
          <a:bodyPr anchor="ctr" anchorCtr="1">
            <a:normAutofit/>
          </a:bodyPr>
          <a:p>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95" name="文本框 94"/>
          <p:cNvSpPr txBox="1"/>
          <p:nvPr>
            <p:custDataLst>
              <p:tags r:id="rId21"/>
            </p:custDataLst>
          </p:nvPr>
        </p:nvSpPr>
        <p:spPr>
          <a:xfrm>
            <a:off x="7860030" y="4488180"/>
            <a:ext cx="3301365" cy="1368425"/>
          </a:xfrm>
          <a:prstGeom prst="rect">
            <a:avLst/>
          </a:prstGeom>
          <a:noFill/>
        </p:spPr>
        <p:txBody>
          <a:bodyPr wrap="square" tIns="0" rtlCol="0">
            <a:normAutofit/>
          </a:bodyPr>
          <a:p>
            <a:pPr fontAlgn="auto">
              <a:lnSpc>
                <a:spcPct val="150000"/>
              </a:lnSpc>
            </a:pPr>
            <a:r>
              <a:rPr lang="zh-CN" altLang="en-US" sz="1600" spc="150">
                <a:latin typeface="微软雅黑" panose="020B0503020204020204" pitchFamily="34" charset="-122"/>
                <a:ea typeface="微软雅黑" panose="020B0503020204020204" pitchFamily="34" charset="-122"/>
                <a:sym typeface="Arial" panose="020B0604020202020204" pitchFamily="34" charset="0"/>
              </a:rPr>
              <a:t>期权池是为未来的员工预留的股票，以确保有足够的好处吸引高手到创业公司来工作。</a:t>
            </a:r>
            <a:endParaRPr lang="zh-CN" altLang="en-US" sz="1600" spc="150">
              <a:latin typeface="微软雅黑" panose="020B0503020204020204" pitchFamily="34" charset="-122"/>
              <a:ea typeface="微软雅黑" panose="020B0503020204020204" pitchFamily="34" charset="-122"/>
              <a:sym typeface="Arial" panose="020B0604020202020204" pitchFamily="34" charset="0"/>
            </a:endParaRPr>
          </a:p>
        </p:txBody>
      </p:sp>
      <p:sp>
        <p:nvSpPr>
          <p:cNvPr id="96" name="文本框 95"/>
          <p:cNvSpPr txBox="1"/>
          <p:nvPr>
            <p:custDataLst>
              <p:tags r:id="rId22"/>
            </p:custDataLst>
          </p:nvPr>
        </p:nvSpPr>
        <p:spPr>
          <a:xfrm>
            <a:off x="7859766" y="3940384"/>
            <a:ext cx="3301200" cy="475742"/>
          </a:xfrm>
          <a:prstGeom prst="rect">
            <a:avLst/>
          </a:prstGeom>
          <a:noFill/>
        </p:spPr>
        <p:txBody>
          <a:bodyPr wrap="square" bIns="0" rtlCol="0" anchor="b">
            <a:normAutofit/>
          </a:bodyPr>
          <a:p>
            <a:pPr>
              <a:lnSpc>
                <a:spcPct val="120000"/>
              </a:lnSpc>
            </a:pPr>
            <a:r>
              <a:rPr lang="zh-CN" altLang="en-US" sz="2000" b="1" spc="300">
                <a:solidFill>
                  <a:srgbClr val="69A35B"/>
                </a:solidFill>
                <a:latin typeface="微软雅黑" panose="020B0503020204020204" pitchFamily="34" charset="-122"/>
                <a:ea typeface="微软雅黑" panose="020B0503020204020204" pitchFamily="34" charset="-122"/>
                <a:cs typeface="+mn-ea"/>
                <a:sym typeface="Arial" panose="020B0604020202020204" pitchFamily="34" charset="0"/>
              </a:rPr>
              <a:t>8. 期权池</a:t>
            </a:r>
            <a:endParaRPr lang="zh-CN" altLang="en-US" sz="2000" b="1" spc="300">
              <a:solidFill>
                <a:srgbClr val="69A35B"/>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3" name="文本框 92"/>
          <p:cNvSpPr txBox="1"/>
          <p:nvPr>
            <p:custDataLst>
              <p:tags r:id="rId23"/>
            </p:custDataLst>
          </p:nvPr>
        </p:nvSpPr>
        <p:spPr>
          <a:xfrm>
            <a:off x="7713345" y="2498725"/>
            <a:ext cx="3448050" cy="1115060"/>
          </a:xfrm>
          <a:prstGeom prst="rect">
            <a:avLst/>
          </a:prstGeom>
          <a:noFill/>
        </p:spPr>
        <p:txBody>
          <a:bodyPr wrap="square" tIns="0" rtlCol="0">
            <a:normAutofit/>
          </a:bodyPr>
          <a:p>
            <a:pPr fontAlgn="auto">
              <a:lnSpc>
                <a:spcPct val="150000"/>
              </a:lnSpc>
            </a:pPr>
            <a:r>
              <a:rPr lang="zh-CN" altLang="en-US" sz="1600" spc="150">
                <a:latin typeface="微软雅黑" panose="020B0503020204020204" pitchFamily="34" charset="-122"/>
                <a:ea typeface="微软雅黑" panose="020B0503020204020204" pitchFamily="34" charset="-122"/>
                <a:sym typeface="Arial" panose="020B0604020202020204" pitchFamily="34" charset="0"/>
              </a:rPr>
              <a:t>每个行业都有自己独特的估值逻辑和方法。</a:t>
            </a:r>
            <a:endParaRPr lang="zh-CN" altLang="en-US" sz="1600" spc="150">
              <a:latin typeface="微软雅黑" panose="020B0503020204020204" pitchFamily="34" charset="-122"/>
              <a:ea typeface="微软雅黑" panose="020B0503020204020204" pitchFamily="34" charset="-122"/>
              <a:sym typeface="Arial" panose="020B0604020202020204" pitchFamily="34" charset="0"/>
            </a:endParaRPr>
          </a:p>
        </p:txBody>
      </p:sp>
      <p:sp>
        <p:nvSpPr>
          <p:cNvPr id="94" name="文本框 93"/>
          <p:cNvSpPr txBox="1"/>
          <p:nvPr>
            <p:custDataLst>
              <p:tags r:id="rId24"/>
            </p:custDataLst>
          </p:nvPr>
        </p:nvSpPr>
        <p:spPr>
          <a:xfrm>
            <a:off x="7859131" y="1941803"/>
            <a:ext cx="3301200" cy="475742"/>
          </a:xfrm>
          <a:prstGeom prst="rect">
            <a:avLst/>
          </a:prstGeom>
          <a:noFill/>
        </p:spPr>
        <p:txBody>
          <a:bodyPr wrap="square" bIns="0" rtlCol="0" anchor="b">
            <a:normAutofit/>
          </a:bodyPr>
          <a:p>
            <a:pPr>
              <a:lnSpc>
                <a:spcPct val="120000"/>
              </a:lnSpc>
            </a:pPr>
            <a:r>
              <a:rPr lang="zh-CN" altLang="en-US" sz="2000" b="1" spc="300">
                <a:solidFill>
                  <a:srgbClr val="3498DB"/>
                </a:solidFill>
                <a:latin typeface="微软雅黑" panose="020B0503020204020204" pitchFamily="34" charset="-122"/>
                <a:ea typeface="微软雅黑" panose="020B0503020204020204" pitchFamily="34" charset="-122"/>
                <a:cs typeface="+mn-ea"/>
                <a:sym typeface="Arial" panose="020B0604020202020204" pitchFamily="34" charset="0"/>
              </a:rPr>
              <a:t>6. 行业</a:t>
            </a:r>
            <a:endParaRPr lang="zh-CN" altLang="en-US" sz="2000" b="1" spc="300">
              <a:solidFill>
                <a:srgbClr val="3498DB"/>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 name="文本框 3"/>
          <p:cNvSpPr txBox="1"/>
          <p:nvPr/>
        </p:nvSpPr>
        <p:spPr>
          <a:xfrm>
            <a:off x="727710" y="377825"/>
            <a:ext cx="3209290" cy="368300"/>
          </a:xfrm>
          <a:prstGeom prst="rect">
            <a:avLst/>
          </a:prstGeom>
          <a:noFill/>
        </p:spPr>
        <p:txBody>
          <a:bodyPr wrap="square" rtlCol="0" anchor="t">
            <a:spAutoFit/>
          </a:bodyPr>
          <a:p>
            <a:r>
              <a:rPr lang="zh-CN" altLang="en-US"/>
              <a:t>（一）估值时考虑的因素</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 name="椭圆 36"/>
          <p:cNvSpPr/>
          <p:nvPr>
            <p:custDataLst>
              <p:tags r:id="rId1"/>
            </p:custDataLst>
          </p:nvPr>
        </p:nvSpPr>
        <p:spPr>
          <a:xfrm>
            <a:off x="4815146" y="1895033"/>
            <a:ext cx="991283" cy="991283"/>
          </a:xfrm>
          <a:prstGeom prst="ellipse">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38" name="L 形 37"/>
          <p:cNvSpPr/>
          <p:nvPr>
            <p:custDataLst>
              <p:tags r:id="rId2"/>
            </p:custDataLst>
          </p:nvPr>
        </p:nvSpPr>
        <p:spPr>
          <a:xfrm>
            <a:off x="4700029" y="1757532"/>
            <a:ext cx="884481" cy="1265645"/>
          </a:xfrm>
          <a:prstGeom prst="corner">
            <a:avLst>
              <a:gd name="adj1" fmla="val 4520"/>
              <a:gd name="adj2" fmla="val 5367"/>
            </a:avLst>
          </a:prstGeom>
          <a:solidFill>
            <a:srgbClr val="1F74AD">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40" name="L 形 39"/>
          <p:cNvSpPr/>
          <p:nvPr>
            <p:custDataLst>
              <p:tags r:id="rId3"/>
            </p:custDataLst>
          </p:nvPr>
        </p:nvSpPr>
        <p:spPr>
          <a:xfrm flipH="1" flipV="1">
            <a:off x="5037705" y="1757532"/>
            <a:ext cx="884481" cy="1265645"/>
          </a:xfrm>
          <a:prstGeom prst="corner">
            <a:avLst>
              <a:gd name="adj1" fmla="val 4520"/>
              <a:gd name="adj2" fmla="val 5367"/>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41" name="KSO_Shape"/>
          <p:cNvSpPr/>
          <p:nvPr>
            <p:custDataLst>
              <p:tags r:id="rId4"/>
            </p:custDataLst>
          </p:nvPr>
        </p:nvSpPr>
        <p:spPr bwMode="auto">
          <a:xfrm>
            <a:off x="5037066" y="2086894"/>
            <a:ext cx="547444" cy="607561"/>
          </a:xfrm>
          <a:custGeom>
            <a:avLst/>
            <a:gdLst>
              <a:gd name="T0" fmla="*/ 1592169 w 3407"/>
              <a:gd name="T1" fmla="*/ 450338 h 3778"/>
              <a:gd name="T2" fmla="*/ 1432047 w 3407"/>
              <a:gd name="T3" fmla="*/ 900675 h 3778"/>
              <a:gd name="T4" fmla="*/ 1591216 w 3407"/>
              <a:gd name="T5" fmla="*/ 1351013 h 3778"/>
              <a:gd name="T6" fmla="*/ 1121333 w 3407"/>
              <a:gd name="T7" fmla="*/ 1435838 h 3778"/>
              <a:gd name="T8" fmla="*/ 811573 w 3407"/>
              <a:gd name="T9" fmla="*/ 1800397 h 3778"/>
              <a:gd name="T10" fmla="*/ 502765 w 3407"/>
              <a:gd name="T11" fmla="*/ 1436791 h 3778"/>
              <a:gd name="T12" fmla="*/ 32882 w 3407"/>
              <a:gd name="T13" fmla="*/ 1350059 h 3778"/>
              <a:gd name="T14" fmla="*/ 193005 w 3407"/>
              <a:gd name="T15" fmla="*/ 900675 h 3778"/>
              <a:gd name="T16" fmla="*/ 31929 w 3407"/>
              <a:gd name="T17" fmla="*/ 450338 h 3778"/>
              <a:gd name="T18" fmla="*/ 502765 w 3407"/>
              <a:gd name="T19" fmla="*/ 364082 h 3778"/>
              <a:gd name="T20" fmla="*/ 811573 w 3407"/>
              <a:gd name="T21" fmla="*/ 0 h 3778"/>
              <a:gd name="T22" fmla="*/ 1121333 w 3407"/>
              <a:gd name="T23" fmla="*/ 363129 h 3778"/>
              <a:gd name="T24" fmla="*/ 222551 w 3407"/>
              <a:gd name="T25" fmla="*/ 391722 h 3778"/>
              <a:gd name="T26" fmla="*/ 75772 w 3407"/>
              <a:gd name="T27" fmla="*/ 644769 h 3778"/>
              <a:gd name="T28" fmla="*/ 438430 w 3407"/>
              <a:gd name="T29" fmla="*/ 683846 h 3778"/>
              <a:gd name="T30" fmla="*/ 222551 w 3407"/>
              <a:gd name="T31" fmla="*/ 391722 h 3778"/>
              <a:gd name="T32" fmla="*/ 76249 w 3407"/>
              <a:gd name="T33" fmla="*/ 1156581 h 3778"/>
              <a:gd name="T34" fmla="*/ 223028 w 3407"/>
              <a:gd name="T35" fmla="*/ 1409151 h 3778"/>
              <a:gd name="T36" fmla="*/ 438430 w 3407"/>
              <a:gd name="T37" fmla="*/ 1118457 h 3778"/>
              <a:gd name="T38" fmla="*/ 267347 w 3407"/>
              <a:gd name="T39" fmla="*/ 900675 h 3778"/>
              <a:gd name="T40" fmla="*/ 426516 w 3407"/>
              <a:gd name="T41" fmla="*/ 899722 h 3778"/>
              <a:gd name="T42" fmla="*/ 430329 w 3407"/>
              <a:gd name="T43" fmla="*/ 762953 h 3778"/>
              <a:gd name="T44" fmla="*/ 647161 w 3407"/>
              <a:gd name="T45" fmla="*/ 1183744 h 3778"/>
              <a:gd name="T46" fmla="*/ 976461 w 3407"/>
              <a:gd name="T47" fmla="*/ 1183744 h 3778"/>
              <a:gd name="T48" fmla="*/ 1139919 w 3407"/>
              <a:gd name="T49" fmla="*/ 899722 h 3778"/>
              <a:gd name="T50" fmla="*/ 975508 w 3407"/>
              <a:gd name="T51" fmla="*/ 616176 h 3778"/>
              <a:gd name="T52" fmla="*/ 649544 w 3407"/>
              <a:gd name="T53" fmla="*/ 616176 h 3778"/>
              <a:gd name="T54" fmla="*/ 485133 w 3407"/>
              <a:gd name="T55" fmla="*/ 899722 h 3778"/>
              <a:gd name="T56" fmla="*/ 647161 w 3407"/>
              <a:gd name="T57" fmla="*/ 1183744 h 3778"/>
              <a:gd name="T58" fmla="*/ 742949 w 3407"/>
              <a:gd name="T59" fmla="*/ 501328 h 3778"/>
              <a:gd name="T60" fmla="*/ 499906 w 3407"/>
              <a:gd name="T61" fmla="*/ 641910 h 3778"/>
              <a:gd name="T62" fmla="*/ 742949 w 3407"/>
              <a:gd name="T63" fmla="*/ 1300022 h 3778"/>
              <a:gd name="T64" fmla="*/ 500859 w 3407"/>
              <a:gd name="T65" fmla="*/ 1160394 h 3778"/>
              <a:gd name="T66" fmla="*/ 742949 w 3407"/>
              <a:gd name="T67" fmla="*/ 1300022 h 3778"/>
              <a:gd name="T68" fmla="*/ 1070342 w 3407"/>
              <a:gd name="T69" fmla="*/ 376949 h 3778"/>
              <a:gd name="T70" fmla="*/ 811573 w 3407"/>
              <a:gd name="T71" fmla="*/ 44795 h 3778"/>
              <a:gd name="T72" fmla="*/ 553757 w 3407"/>
              <a:gd name="T73" fmla="*/ 375043 h 3778"/>
              <a:gd name="T74" fmla="*/ 812526 w 3407"/>
              <a:gd name="T75" fmla="*/ 1332427 h 3778"/>
              <a:gd name="T76" fmla="*/ 665747 w 3407"/>
              <a:gd name="T77" fmla="*/ 1665534 h 3778"/>
              <a:gd name="T78" fmla="*/ 957398 w 3407"/>
              <a:gd name="T79" fmla="*/ 1665534 h 3778"/>
              <a:gd name="T80" fmla="*/ 812526 w 3407"/>
              <a:gd name="T81" fmla="*/ 1332427 h 3778"/>
              <a:gd name="T82" fmla="*/ 880673 w 3407"/>
              <a:gd name="T83" fmla="*/ 1300022 h 3778"/>
              <a:gd name="T84" fmla="*/ 1124193 w 3407"/>
              <a:gd name="T85" fmla="*/ 1161347 h 3778"/>
              <a:gd name="T86" fmla="*/ 1085115 w 3407"/>
              <a:gd name="T87" fmla="*/ 427940 h 3778"/>
              <a:gd name="T88" fmla="*/ 1004101 w 3407"/>
              <a:gd name="T89" fmla="*/ 566615 h 3778"/>
              <a:gd name="T90" fmla="*/ 1085115 w 3407"/>
              <a:gd name="T91" fmla="*/ 427940 h 3778"/>
              <a:gd name="T92" fmla="*/ 1547373 w 3407"/>
              <a:gd name="T93" fmla="*/ 644769 h 3778"/>
              <a:gd name="T94" fmla="*/ 1401547 w 3407"/>
              <a:gd name="T95" fmla="*/ 392199 h 3778"/>
              <a:gd name="T96" fmla="*/ 1186621 w 3407"/>
              <a:gd name="T97" fmla="*/ 685752 h 3778"/>
              <a:gd name="T98" fmla="*/ 1401071 w 3407"/>
              <a:gd name="T99" fmla="*/ 1409628 h 3778"/>
              <a:gd name="T100" fmla="*/ 1546897 w 3407"/>
              <a:gd name="T101" fmla="*/ 1157534 h 3778"/>
              <a:gd name="T102" fmla="*/ 1185668 w 3407"/>
              <a:gd name="T103" fmla="*/ 1117504 h 3778"/>
              <a:gd name="T104" fmla="*/ 1401071 w 3407"/>
              <a:gd name="T105" fmla="*/ 1409628 h 3778"/>
              <a:gd name="T106" fmla="*/ 1356751 w 3407"/>
              <a:gd name="T107" fmla="*/ 900675 h 3778"/>
              <a:gd name="T108" fmla="*/ 1198535 w 3407"/>
              <a:gd name="T109" fmla="*/ 899722 h 3778"/>
              <a:gd name="T110" fmla="*/ 1280026 w 3407"/>
              <a:gd name="T111" fmla="*/ 972634 h 377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407" h="3778">
                <a:moveTo>
                  <a:pt x="2976" y="731"/>
                </a:moveTo>
                <a:cubicBezTo>
                  <a:pt x="3154" y="759"/>
                  <a:pt x="3275" y="830"/>
                  <a:pt x="3341" y="945"/>
                </a:cubicBezTo>
                <a:cubicBezTo>
                  <a:pt x="3406" y="1060"/>
                  <a:pt x="3407" y="1201"/>
                  <a:pt x="3344" y="1368"/>
                </a:cubicBezTo>
                <a:cubicBezTo>
                  <a:pt x="3280" y="1536"/>
                  <a:pt x="3167" y="1710"/>
                  <a:pt x="3005" y="1890"/>
                </a:cubicBezTo>
                <a:cubicBezTo>
                  <a:pt x="3166" y="2070"/>
                  <a:pt x="3278" y="2244"/>
                  <a:pt x="3342" y="2412"/>
                </a:cubicBezTo>
                <a:cubicBezTo>
                  <a:pt x="3405" y="2579"/>
                  <a:pt x="3404" y="2720"/>
                  <a:pt x="3339" y="2835"/>
                </a:cubicBezTo>
                <a:cubicBezTo>
                  <a:pt x="3272" y="2950"/>
                  <a:pt x="3150" y="3022"/>
                  <a:pt x="2974" y="3050"/>
                </a:cubicBezTo>
                <a:cubicBezTo>
                  <a:pt x="2798" y="3079"/>
                  <a:pt x="2590" y="3067"/>
                  <a:pt x="2353" y="3013"/>
                </a:cubicBezTo>
                <a:cubicBezTo>
                  <a:pt x="2279" y="3246"/>
                  <a:pt x="2185" y="3431"/>
                  <a:pt x="2072" y="3570"/>
                </a:cubicBezTo>
                <a:cubicBezTo>
                  <a:pt x="1958" y="3709"/>
                  <a:pt x="1836" y="3778"/>
                  <a:pt x="1703" y="3778"/>
                </a:cubicBezTo>
                <a:cubicBezTo>
                  <a:pt x="1570" y="3778"/>
                  <a:pt x="1448" y="3709"/>
                  <a:pt x="1335" y="3570"/>
                </a:cubicBezTo>
                <a:cubicBezTo>
                  <a:pt x="1222" y="3431"/>
                  <a:pt x="1129" y="3246"/>
                  <a:pt x="1055" y="3015"/>
                </a:cubicBezTo>
                <a:cubicBezTo>
                  <a:pt x="817" y="3066"/>
                  <a:pt x="610" y="3077"/>
                  <a:pt x="433" y="3048"/>
                </a:cubicBezTo>
                <a:cubicBezTo>
                  <a:pt x="256" y="3020"/>
                  <a:pt x="135" y="2948"/>
                  <a:pt x="69" y="2833"/>
                </a:cubicBezTo>
                <a:cubicBezTo>
                  <a:pt x="4" y="2718"/>
                  <a:pt x="2" y="2577"/>
                  <a:pt x="65" y="2411"/>
                </a:cubicBezTo>
                <a:cubicBezTo>
                  <a:pt x="128" y="2244"/>
                  <a:pt x="241" y="2070"/>
                  <a:pt x="405" y="1890"/>
                </a:cubicBezTo>
                <a:cubicBezTo>
                  <a:pt x="241" y="1710"/>
                  <a:pt x="127" y="1536"/>
                  <a:pt x="64" y="1368"/>
                </a:cubicBezTo>
                <a:cubicBezTo>
                  <a:pt x="0" y="1201"/>
                  <a:pt x="1" y="1060"/>
                  <a:pt x="67" y="945"/>
                </a:cubicBezTo>
                <a:cubicBezTo>
                  <a:pt x="133" y="830"/>
                  <a:pt x="254" y="759"/>
                  <a:pt x="432" y="731"/>
                </a:cubicBezTo>
                <a:cubicBezTo>
                  <a:pt x="610" y="703"/>
                  <a:pt x="817" y="714"/>
                  <a:pt x="1055" y="764"/>
                </a:cubicBezTo>
                <a:cubicBezTo>
                  <a:pt x="1127" y="534"/>
                  <a:pt x="1220" y="348"/>
                  <a:pt x="1334" y="209"/>
                </a:cubicBezTo>
                <a:cubicBezTo>
                  <a:pt x="1447" y="70"/>
                  <a:pt x="1570" y="0"/>
                  <a:pt x="1703" y="0"/>
                </a:cubicBezTo>
                <a:cubicBezTo>
                  <a:pt x="1836" y="0"/>
                  <a:pt x="1958" y="69"/>
                  <a:pt x="2072" y="208"/>
                </a:cubicBezTo>
                <a:cubicBezTo>
                  <a:pt x="2185" y="347"/>
                  <a:pt x="2279" y="531"/>
                  <a:pt x="2353" y="762"/>
                </a:cubicBezTo>
                <a:cubicBezTo>
                  <a:pt x="2590" y="713"/>
                  <a:pt x="2798" y="703"/>
                  <a:pt x="2976" y="731"/>
                </a:cubicBezTo>
                <a:close/>
                <a:moveTo>
                  <a:pt x="467" y="822"/>
                </a:moveTo>
                <a:cubicBezTo>
                  <a:pt x="309" y="841"/>
                  <a:pt x="204" y="898"/>
                  <a:pt x="149" y="992"/>
                </a:cubicBezTo>
                <a:cubicBezTo>
                  <a:pt x="93" y="1088"/>
                  <a:pt x="96" y="1208"/>
                  <a:pt x="159" y="1353"/>
                </a:cubicBezTo>
                <a:cubicBezTo>
                  <a:pt x="222" y="1498"/>
                  <a:pt x="329" y="1650"/>
                  <a:pt x="481" y="1810"/>
                </a:cubicBezTo>
                <a:cubicBezTo>
                  <a:pt x="610" y="1680"/>
                  <a:pt x="756" y="1555"/>
                  <a:pt x="920" y="1435"/>
                </a:cubicBezTo>
                <a:cubicBezTo>
                  <a:pt x="939" y="1241"/>
                  <a:pt x="974" y="1052"/>
                  <a:pt x="1024" y="867"/>
                </a:cubicBezTo>
                <a:cubicBezTo>
                  <a:pt x="810" y="818"/>
                  <a:pt x="624" y="803"/>
                  <a:pt x="467" y="822"/>
                </a:cubicBezTo>
                <a:close/>
                <a:moveTo>
                  <a:pt x="479" y="1970"/>
                </a:moveTo>
                <a:cubicBezTo>
                  <a:pt x="329" y="2130"/>
                  <a:pt x="222" y="2282"/>
                  <a:pt x="160" y="2427"/>
                </a:cubicBezTo>
                <a:cubicBezTo>
                  <a:pt x="98" y="2572"/>
                  <a:pt x="95" y="2692"/>
                  <a:pt x="151" y="2786"/>
                </a:cubicBezTo>
                <a:cubicBezTo>
                  <a:pt x="206" y="2882"/>
                  <a:pt x="311" y="2939"/>
                  <a:pt x="468" y="2957"/>
                </a:cubicBezTo>
                <a:cubicBezTo>
                  <a:pt x="624" y="2975"/>
                  <a:pt x="810" y="2959"/>
                  <a:pt x="1024" y="2909"/>
                </a:cubicBezTo>
                <a:cubicBezTo>
                  <a:pt x="974" y="2728"/>
                  <a:pt x="939" y="2541"/>
                  <a:pt x="920" y="2347"/>
                </a:cubicBezTo>
                <a:cubicBezTo>
                  <a:pt x="756" y="2227"/>
                  <a:pt x="609" y="2101"/>
                  <a:pt x="479" y="1970"/>
                </a:cubicBezTo>
                <a:close/>
                <a:moveTo>
                  <a:pt x="561" y="1890"/>
                </a:moveTo>
                <a:cubicBezTo>
                  <a:pt x="657" y="1987"/>
                  <a:pt x="772" y="2085"/>
                  <a:pt x="907" y="2185"/>
                </a:cubicBezTo>
                <a:cubicBezTo>
                  <a:pt x="899" y="2095"/>
                  <a:pt x="895" y="1996"/>
                  <a:pt x="895" y="1888"/>
                </a:cubicBezTo>
                <a:cubicBezTo>
                  <a:pt x="895" y="1839"/>
                  <a:pt x="896" y="1791"/>
                  <a:pt x="897" y="1743"/>
                </a:cubicBezTo>
                <a:cubicBezTo>
                  <a:pt x="899" y="1696"/>
                  <a:pt x="901" y="1649"/>
                  <a:pt x="903" y="1601"/>
                </a:cubicBezTo>
                <a:cubicBezTo>
                  <a:pt x="774" y="1695"/>
                  <a:pt x="659" y="1792"/>
                  <a:pt x="561" y="1890"/>
                </a:cubicBezTo>
                <a:close/>
                <a:moveTo>
                  <a:pt x="1358" y="2484"/>
                </a:moveTo>
                <a:cubicBezTo>
                  <a:pt x="1472" y="2551"/>
                  <a:pt x="1587" y="2612"/>
                  <a:pt x="1705" y="2665"/>
                </a:cubicBezTo>
                <a:cubicBezTo>
                  <a:pt x="1825" y="2610"/>
                  <a:pt x="1940" y="2550"/>
                  <a:pt x="2049" y="2484"/>
                </a:cubicBezTo>
                <a:cubicBezTo>
                  <a:pt x="2171" y="2413"/>
                  <a:pt x="2280" y="2344"/>
                  <a:pt x="2375" y="2277"/>
                </a:cubicBezTo>
                <a:cubicBezTo>
                  <a:pt x="2386" y="2165"/>
                  <a:pt x="2392" y="2036"/>
                  <a:pt x="2392" y="1888"/>
                </a:cubicBezTo>
                <a:cubicBezTo>
                  <a:pt x="2392" y="1742"/>
                  <a:pt x="2386" y="1613"/>
                  <a:pt x="2375" y="1500"/>
                </a:cubicBezTo>
                <a:cubicBezTo>
                  <a:pt x="2273" y="1432"/>
                  <a:pt x="2163" y="1363"/>
                  <a:pt x="2047" y="1293"/>
                </a:cubicBezTo>
                <a:cubicBezTo>
                  <a:pt x="1935" y="1230"/>
                  <a:pt x="1821" y="1171"/>
                  <a:pt x="1705" y="1115"/>
                </a:cubicBezTo>
                <a:cubicBezTo>
                  <a:pt x="1587" y="1171"/>
                  <a:pt x="1473" y="1230"/>
                  <a:pt x="1363" y="1293"/>
                </a:cubicBezTo>
                <a:cubicBezTo>
                  <a:pt x="1238" y="1367"/>
                  <a:pt x="1129" y="1437"/>
                  <a:pt x="1035" y="1503"/>
                </a:cubicBezTo>
                <a:cubicBezTo>
                  <a:pt x="1024" y="1612"/>
                  <a:pt x="1018" y="1740"/>
                  <a:pt x="1018" y="1888"/>
                </a:cubicBezTo>
                <a:cubicBezTo>
                  <a:pt x="1018" y="2036"/>
                  <a:pt x="1024" y="2165"/>
                  <a:pt x="1035" y="2275"/>
                </a:cubicBezTo>
                <a:cubicBezTo>
                  <a:pt x="1121" y="2337"/>
                  <a:pt x="1229" y="2407"/>
                  <a:pt x="1358" y="2484"/>
                </a:cubicBezTo>
                <a:close/>
                <a:moveTo>
                  <a:pt x="1301" y="1189"/>
                </a:moveTo>
                <a:cubicBezTo>
                  <a:pt x="1380" y="1141"/>
                  <a:pt x="1466" y="1095"/>
                  <a:pt x="1559" y="1052"/>
                </a:cubicBezTo>
                <a:cubicBezTo>
                  <a:pt x="1415" y="990"/>
                  <a:pt x="1272" y="939"/>
                  <a:pt x="1133" y="898"/>
                </a:cubicBezTo>
                <a:cubicBezTo>
                  <a:pt x="1096" y="1041"/>
                  <a:pt x="1068" y="1191"/>
                  <a:pt x="1049" y="1347"/>
                </a:cubicBezTo>
                <a:cubicBezTo>
                  <a:pt x="1124" y="1295"/>
                  <a:pt x="1208" y="1242"/>
                  <a:pt x="1301" y="1189"/>
                </a:cubicBezTo>
                <a:close/>
                <a:moveTo>
                  <a:pt x="1559" y="2728"/>
                </a:moveTo>
                <a:cubicBezTo>
                  <a:pt x="1461" y="2682"/>
                  <a:pt x="1374" y="2635"/>
                  <a:pt x="1299" y="2589"/>
                </a:cubicBezTo>
                <a:cubicBezTo>
                  <a:pt x="1214" y="2543"/>
                  <a:pt x="1132" y="2491"/>
                  <a:pt x="1051" y="2435"/>
                </a:cubicBezTo>
                <a:cubicBezTo>
                  <a:pt x="1067" y="2583"/>
                  <a:pt x="1094" y="2731"/>
                  <a:pt x="1131" y="2880"/>
                </a:cubicBezTo>
                <a:cubicBezTo>
                  <a:pt x="1265" y="2845"/>
                  <a:pt x="1408" y="2794"/>
                  <a:pt x="1559" y="2728"/>
                </a:cubicBezTo>
                <a:close/>
                <a:moveTo>
                  <a:pt x="1705" y="982"/>
                </a:moveTo>
                <a:cubicBezTo>
                  <a:pt x="1899" y="897"/>
                  <a:pt x="2079" y="834"/>
                  <a:pt x="2246" y="791"/>
                </a:cubicBezTo>
                <a:cubicBezTo>
                  <a:pt x="2183" y="579"/>
                  <a:pt x="2104" y="410"/>
                  <a:pt x="2009" y="284"/>
                </a:cubicBezTo>
                <a:cubicBezTo>
                  <a:pt x="1914" y="157"/>
                  <a:pt x="1812" y="94"/>
                  <a:pt x="1703" y="94"/>
                </a:cubicBezTo>
                <a:cubicBezTo>
                  <a:pt x="1593" y="94"/>
                  <a:pt x="1492" y="157"/>
                  <a:pt x="1397" y="284"/>
                </a:cubicBezTo>
                <a:cubicBezTo>
                  <a:pt x="1303" y="410"/>
                  <a:pt x="1225" y="578"/>
                  <a:pt x="1162" y="787"/>
                </a:cubicBezTo>
                <a:cubicBezTo>
                  <a:pt x="1338" y="836"/>
                  <a:pt x="1519" y="901"/>
                  <a:pt x="1705" y="982"/>
                </a:cubicBezTo>
                <a:close/>
                <a:moveTo>
                  <a:pt x="1705" y="2796"/>
                </a:moveTo>
                <a:cubicBezTo>
                  <a:pt x="1527" y="2877"/>
                  <a:pt x="1347" y="2941"/>
                  <a:pt x="1164" y="2989"/>
                </a:cubicBezTo>
                <a:cubicBezTo>
                  <a:pt x="1225" y="3201"/>
                  <a:pt x="1303" y="3369"/>
                  <a:pt x="1397" y="3495"/>
                </a:cubicBezTo>
                <a:cubicBezTo>
                  <a:pt x="1492" y="3621"/>
                  <a:pt x="1593" y="3684"/>
                  <a:pt x="1703" y="3684"/>
                </a:cubicBezTo>
                <a:cubicBezTo>
                  <a:pt x="1812" y="3684"/>
                  <a:pt x="1914" y="3621"/>
                  <a:pt x="2009" y="3495"/>
                </a:cubicBezTo>
                <a:cubicBezTo>
                  <a:pt x="2104" y="3369"/>
                  <a:pt x="2183" y="3201"/>
                  <a:pt x="2246" y="2989"/>
                </a:cubicBezTo>
                <a:cubicBezTo>
                  <a:pt x="2064" y="2942"/>
                  <a:pt x="1884" y="2878"/>
                  <a:pt x="1705" y="2796"/>
                </a:cubicBezTo>
                <a:close/>
                <a:moveTo>
                  <a:pt x="2111" y="2589"/>
                </a:moveTo>
                <a:cubicBezTo>
                  <a:pt x="2011" y="2648"/>
                  <a:pt x="1924" y="2694"/>
                  <a:pt x="1848" y="2728"/>
                </a:cubicBezTo>
                <a:cubicBezTo>
                  <a:pt x="1999" y="2794"/>
                  <a:pt x="2142" y="2845"/>
                  <a:pt x="2277" y="2880"/>
                </a:cubicBezTo>
                <a:cubicBezTo>
                  <a:pt x="2310" y="2753"/>
                  <a:pt x="2337" y="2605"/>
                  <a:pt x="2359" y="2437"/>
                </a:cubicBezTo>
                <a:cubicBezTo>
                  <a:pt x="2281" y="2488"/>
                  <a:pt x="2198" y="2538"/>
                  <a:pt x="2111" y="2589"/>
                </a:cubicBezTo>
                <a:close/>
                <a:moveTo>
                  <a:pt x="2277" y="898"/>
                </a:moveTo>
                <a:cubicBezTo>
                  <a:pt x="2146" y="935"/>
                  <a:pt x="2003" y="985"/>
                  <a:pt x="1850" y="1049"/>
                </a:cubicBezTo>
                <a:cubicBezTo>
                  <a:pt x="1952" y="1101"/>
                  <a:pt x="2037" y="1148"/>
                  <a:pt x="2107" y="1189"/>
                </a:cubicBezTo>
                <a:cubicBezTo>
                  <a:pt x="2200" y="1242"/>
                  <a:pt x="2284" y="1295"/>
                  <a:pt x="2359" y="1347"/>
                </a:cubicBezTo>
                <a:cubicBezTo>
                  <a:pt x="2341" y="1195"/>
                  <a:pt x="2314" y="1045"/>
                  <a:pt x="2277" y="898"/>
                </a:cubicBezTo>
                <a:close/>
                <a:moveTo>
                  <a:pt x="2927" y="1810"/>
                </a:moveTo>
                <a:cubicBezTo>
                  <a:pt x="3078" y="1650"/>
                  <a:pt x="3185" y="1498"/>
                  <a:pt x="3247" y="1353"/>
                </a:cubicBezTo>
                <a:cubicBezTo>
                  <a:pt x="3310" y="1208"/>
                  <a:pt x="3313" y="1088"/>
                  <a:pt x="3259" y="992"/>
                </a:cubicBezTo>
                <a:cubicBezTo>
                  <a:pt x="3204" y="898"/>
                  <a:pt x="3098" y="841"/>
                  <a:pt x="2941" y="823"/>
                </a:cubicBezTo>
                <a:cubicBezTo>
                  <a:pt x="2784" y="805"/>
                  <a:pt x="2598" y="821"/>
                  <a:pt x="2384" y="871"/>
                </a:cubicBezTo>
                <a:cubicBezTo>
                  <a:pt x="2434" y="1047"/>
                  <a:pt x="2470" y="1237"/>
                  <a:pt x="2490" y="1439"/>
                </a:cubicBezTo>
                <a:cubicBezTo>
                  <a:pt x="2649" y="1554"/>
                  <a:pt x="2794" y="1677"/>
                  <a:pt x="2927" y="1810"/>
                </a:cubicBezTo>
                <a:close/>
                <a:moveTo>
                  <a:pt x="2940" y="2958"/>
                </a:moveTo>
                <a:cubicBezTo>
                  <a:pt x="3097" y="2939"/>
                  <a:pt x="3202" y="2882"/>
                  <a:pt x="3257" y="2788"/>
                </a:cubicBezTo>
                <a:cubicBezTo>
                  <a:pt x="3311" y="2693"/>
                  <a:pt x="3308" y="2574"/>
                  <a:pt x="3246" y="2429"/>
                </a:cubicBezTo>
                <a:cubicBezTo>
                  <a:pt x="3183" y="2284"/>
                  <a:pt x="3077" y="2131"/>
                  <a:pt x="2927" y="1970"/>
                </a:cubicBezTo>
                <a:cubicBezTo>
                  <a:pt x="2797" y="2101"/>
                  <a:pt x="2651" y="2226"/>
                  <a:pt x="2488" y="2345"/>
                </a:cubicBezTo>
                <a:cubicBezTo>
                  <a:pt x="2467" y="2541"/>
                  <a:pt x="2433" y="2728"/>
                  <a:pt x="2384" y="2909"/>
                </a:cubicBezTo>
                <a:cubicBezTo>
                  <a:pt x="2598" y="2961"/>
                  <a:pt x="2784" y="2977"/>
                  <a:pt x="2940" y="2958"/>
                </a:cubicBezTo>
                <a:close/>
                <a:moveTo>
                  <a:pt x="2686" y="2041"/>
                </a:moveTo>
                <a:cubicBezTo>
                  <a:pt x="2744" y="1991"/>
                  <a:pt x="2798" y="1941"/>
                  <a:pt x="2847" y="1890"/>
                </a:cubicBezTo>
                <a:cubicBezTo>
                  <a:pt x="2754" y="1798"/>
                  <a:pt x="2640" y="1701"/>
                  <a:pt x="2504" y="1597"/>
                </a:cubicBezTo>
                <a:cubicBezTo>
                  <a:pt x="2511" y="1706"/>
                  <a:pt x="2515" y="1803"/>
                  <a:pt x="2515" y="1888"/>
                </a:cubicBezTo>
                <a:cubicBezTo>
                  <a:pt x="2515" y="1982"/>
                  <a:pt x="2511" y="2084"/>
                  <a:pt x="2504" y="2193"/>
                </a:cubicBezTo>
                <a:cubicBezTo>
                  <a:pt x="2567" y="2141"/>
                  <a:pt x="2628" y="2091"/>
                  <a:pt x="2686" y="2041"/>
                </a:cubicBezTo>
                <a:close/>
              </a:path>
            </a:pathLst>
          </a:custGeom>
          <a:solidFill>
            <a:sysClr val="window" lastClr="FFFFFF"/>
          </a:solidFill>
          <a:ln>
            <a:noFill/>
          </a:ln>
        </p:spPr>
        <p:txBody>
          <a:bodyPr anchor="ctr" anchorCtr="1">
            <a:normAutofit/>
          </a:bodyPr>
          <a:p>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42" name="椭圆 41"/>
          <p:cNvSpPr/>
          <p:nvPr>
            <p:custDataLst>
              <p:tags r:id="rId5"/>
            </p:custDataLst>
          </p:nvPr>
        </p:nvSpPr>
        <p:spPr>
          <a:xfrm>
            <a:off x="4815146" y="3582133"/>
            <a:ext cx="991283" cy="991283"/>
          </a:xfrm>
          <a:prstGeom prst="ellips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43" name="L 形 42"/>
          <p:cNvSpPr/>
          <p:nvPr>
            <p:custDataLst>
              <p:tags r:id="rId6"/>
            </p:custDataLst>
          </p:nvPr>
        </p:nvSpPr>
        <p:spPr>
          <a:xfrm>
            <a:off x="4700029" y="3445272"/>
            <a:ext cx="884481" cy="1265645"/>
          </a:xfrm>
          <a:prstGeom prst="corner">
            <a:avLst>
              <a:gd name="adj1" fmla="val 4520"/>
              <a:gd name="adj2" fmla="val 5367"/>
            </a:avLst>
          </a:prstGeom>
          <a:solidFill>
            <a:srgbClr val="1AA3AA">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44" name="L 形 43"/>
          <p:cNvSpPr/>
          <p:nvPr>
            <p:custDataLst>
              <p:tags r:id="rId7"/>
            </p:custDataLst>
          </p:nvPr>
        </p:nvSpPr>
        <p:spPr>
          <a:xfrm flipH="1" flipV="1">
            <a:off x="5037705" y="3445272"/>
            <a:ext cx="884481" cy="1265645"/>
          </a:xfrm>
          <a:prstGeom prst="corner">
            <a:avLst>
              <a:gd name="adj1" fmla="val 4520"/>
              <a:gd name="adj2" fmla="val 5367"/>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39" name="KSO_Shape"/>
          <p:cNvSpPr>
            <a:spLocks noChangeAspect="1"/>
          </p:cNvSpPr>
          <p:nvPr>
            <p:custDataLst>
              <p:tags r:id="rId8"/>
            </p:custDataLst>
          </p:nvPr>
        </p:nvSpPr>
        <p:spPr bwMode="auto">
          <a:xfrm>
            <a:off x="5007007" y="3774634"/>
            <a:ext cx="607561" cy="606282"/>
          </a:xfrm>
          <a:custGeom>
            <a:avLst/>
            <a:gdLst>
              <a:gd name="T0" fmla="*/ 1800397 w 3498"/>
              <a:gd name="T1" fmla="*/ 899110 h 3494"/>
              <a:gd name="T2" fmla="*/ 1536874 w 3498"/>
              <a:gd name="T3" fmla="*/ 1535229 h 3494"/>
              <a:gd name="T4" fmla="*/ 900199 w 3498"/>
              <a:gd name="T5" fmla="*/ 1798220 h 3494"/>
              <a:gd name="T6" fmla="*/ 263523 w 3498"/>
              <a:gd name="T7" fmla="*/ 1535229 h 3494"/>
              <a:gd name="T8" fmla="*/ 0 w 3498"/>
              <a:gd name="T9" fmla="*/ 899110 h 3494"/>
              <a:gd name="T10" fmla="*/ 263523 w 3498"/>
              <a:gd name="T11" fmla="*/ 262991 h 3494"/>
              <a:gd name="T12" fmla="*/ 900199 w 3498"/>
              <a:gd name="T13" fmla="*/ 0 h 3494"/>
              <a:gd name="T14" fmla="*/ 1536874 w 3498"/>
              <a:gd name="T15" fmla="*/ 262991 h 3494"/>
              <a:gd name="T16" fmla="*/ 1800397 w 3498"/>
              <a:gd name="T17" fmla="*/ 899110 h 3494"/>
              <a:gd name="T18" fmla="*/ 1732972 w 3498"/>
              <a:gd name="T19" fmla="*/ 898595 h 3494"/>
              <a:gd name="T20" fmla="*/ 1685620 w 3498"/>
              <a:gd name="T21" fmla="*/ 621709 h 3494"/>
              <a:gd name="T22" fmla="*/ 1350040 w 3498"/>
              <a:gd name="T23" fmla="*/ 1082843 h 3494"/>
              <a:gd name="T24" fmla="*/ 1361364 w 3498"/>
              <a:gd name="T25" fmla="*/ 1092107 h 3494"/>
              <a:gd name="T26" fmla="*/ 1305262 w 3498"/>
              <a:gd name="T27" fmla="*/ 1168792 h 3494"/>
              <a:gd name="T28" fmla="*/ 1274895 w 3498"/>
              <a:gd name="T29" fmla="*/ 1124531 h 3494"/>
              <a:gd name="T30" fmla="*/ 1221882 w 3498"/>
              <a:gd name="T31" fmla="*/ 1107547 h 3494"/>
              <a:gd name="T32" fmla="*/ 1278498 w 3498"/>
              <a:gd name="T33" fmla="*/ 1031377 h 3494"/>
              <a:gd name="T34" fmla="*/ 1296512 w 3498"/>
              <a:gd name="T35" fmla="*/ 1042700 h 3494"/>
              <a:gd name="T36" fmla="*/ 1656283 w 3498"/>
              <a:gd name="T37" fmla="*/ 547598 h 3494"/>
              <a:gd name="T38" fmla="*/ 1354673 w 3498"/>
              <a:gd name="T39" fmla="*/ 201232 h 3494"/>
              <a:gd name="T40" fmla="*/ 900199 w 3498"/>
              <a:gd name="T41" fmla="*/ 65876 h 3494"/>
              <a:gd name="T42" fmla="*/ 311904 w 3498"/>
              <a:gd name="T43" fmla="*/ 310340 h 3494"/>
              <a:gd name="T44" fmla="*/ 67940 w 3498"/>
              <a:gd name="T45" fmla="*/ 898595 h 3494"/>
              <a:gd name="T46" fmla="*/ 311904 w 3498"/>
              <a:gd name="T47" fmla="*/ 1486851 h 3494"/>
              <a:gd name="T48" fmla="*/ 900199 w 3498"/>
              <a:gd name="T49" fmla="*/ 1730800 h 3494"/>
              <a:gd name="T50" fmla="*/ 1488493 w 3498"/>
              <a:gd name="T51" fmla="*/ 1486851 h 3494"/>
              <a:gd name="T52" fmla="*/ 1732972 w 3498"/>
              <a:gd name="T53" fmla="*/ 898595 h 3494"/>
              <a:gd name="T54" fmla="*/ 1181736 w 3498"/>
              <a:gd name="T55" fmla="*/ 898595 h 3494"/>
              <a:gd name="T56" fmla="*/ 1099385 w 3498"/>
              <a:gd name="T57" fmla="*/ 1097769 h 3494"/>
              <a:gd name="T58" fmla="*/ 900199 w 3498"/>
              <a:gd name="T59" fmla="*/ 1179599 h 3494"/>
              <a:gd name="T60" fmla="*/ 701012 w 3498"/>
              <a:gd name="T61" fmla="*/ 1097769 h 3494"/>
              <a:gd name="T62" fmla="*/ 619176 w 3498"/>
              <a:gd name="T63" fmla="*/ 898595 h 3494"/>
              <a:gd name="T64" fmla="*/ 701012 w 3498"/>
              <a:gd name="T65" fmla="*/ 699422 h 3494"/>
              <a:gd name="T66" fmla="*/ 900199 w 3498"/>
              <a:gd name="T67" fmla="*/ 617077 h 3494"/>
              <a:gd name="T68" fmla="*/ 1099385 w 3498"/>
              <a:gd name="T69" fmla="*/ 699422 h 3494"/>
              <a:gd name="T70" fmla="*/ 1181736 w 3498"/>
              <a:gd name="T71" fmla="*/ 898595 h 3494"/>
              <a:gd name="T72" fmla="*/ 922845 w 3498"/>
              <a:gd name="T73" fmla="*/ 898595 h 3494"/>
              <a:gd name="T74" fmla="*/ 900199 w 3498"/>
              <a:gd name="T75" fmla="*/ 875950 h 3494"/>
              <a:gd name="T76" fmla="*/ 877552 w 3498"/>
              <a:gd name="T77" fmla="*/ 898595 h 3494"/>
              <a:gd name="T78" fmla="*/ 900199 w 3498"/>
              <a:gd name="T79" fmla="*/ 921240 h 3494"/>
              <a:gd name="T80" fmla="*/ 922845 w 3498"/>
              <a:gd name="T81" fmla="*/ 898595 h 3494"/>
              <a:gd name="T82" fmla="*/ 1289307 w 3498"/>
              <a:gd name="T83" fmla="*/ 1208935 h 3494"/>
              <a:gd name="T84" fmla="*/ 1177103 w 3498"/>
              <a:gd name="T85" fmla="*/ 1364362 h 3494"/>
              <a:gd name="T86" fmla="*/ 1172471 w 3498"/>
              <a:gd name="T87" fmla="*/ 1420460 h 3494"/>
              <a:gd name="T88" fmla="*/ 1105046 w 3498"/>
              <a:gd name="T89" fmla="*/ 1515157 h 3494"/>
              <a:gd name="T90" fmla="*/ 952183 w 3498"/>
              <a:gd name="T91" fmla="*/ 1404506 h 3494"/>
              <a:gd name="T92" fmla="*/ 1021666 w 3498"/>
              <a:gd name="T93" fmla="*/ 1310323 h 3494"/>
              <a:gd name="T94" fmla="*/ 1075709 w 3498"/>
              <a:gd name="T95" fmla="*/ 1287678 h 3494"/>
              <a:gd name="T96" fmla="*/ 1188427 w 3498"/>
              <a:gd name="T97" fmla="*/ 1134824 h 3494"/>
              <a:gd name="T98" fmla="*/ 1261513 w 3498"/>
              <a:gd name="T99" fmla="*/ 1140485 h 3494"/>
              <a:gd name="T100" fmla="*/ 1289307 w 3498"/>
              <a:gd name="T101" fmla="*/ 1208935 h 349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498" h="3494">
                <a:moveTo>
                  <a:pt x="3498" y="1747"/>
                </a:moveTo>
                <a:cubicBezTo>
                  <a:pt x="3498" y="2231"/>
                  <a:pt x="3327" y="2643"/>
                  <a:pt x="2986" y="2983"/>
                </a:cubicBezTo>
                <a:cubicBezTo>
                  <a:pt x="2645" y="3324"/>
                  <a:pt x="2233" y="3494"/>
                  <a:pt x="1749" y="3494"/>
                </a:cubicBezTo>
                <a:cubicBezTo>
                  <a:pt x="1265" y="3494"/>
                  <a:pt x="853" y="3324"/>
                  <a:pt x="512" y="2983"/>
                </a:cubicBezTo>
                <a:cubicBezTo>
                  <a:pt x="171" y="2643"/>
                  <a:pt x="0" y="2231"/>
                  <a:pt x="0" y="1747"/>
                </a:cubicBezTo>
                <a:cubicBezTo>
                  <a:pt x="0" y="1264"/>
                  <a:pt x="171" y="852"/>
                  <a:pt x="512" y="511"/>
                </a:cubicBezTo>
                <a:cubicBezTo>
                  <a:pt x="853" y="170"/>
                  <a:pt x="1265" y="0"/>
                  <a:pt x="1749" y="0"/>
                </a:cubicBezTo>
                <a:cubicBezTo>
                  <a:pt x="2233" y="0"/>
                  <a:pt x="2645" y="170"/>
                  <a:pt x="2986" y="511"/>
                </a:cubicBezTo>
                <a:cubicBezTo>
                  <a:pt x="3327" y="852"/>
                  <a:pt x="3498" y="1264"/>
                  <a:pt x="3498" y="1747"/>
                </a:cubicBezTo>
                <a:close/>
                <a:moveTo>
                  <a:pt x="3367" y="1746"/>
                </a:moveTo>
                <a:cubicBezTo>
                  <a:pt x="3367" y="1559"/>
                  <a:pt x="3336" y="1380"/>
                  <a:pt x="3275" y="1208"/>
                </a:cubicBezTo>
                <a:cubicBezTo>
                  <a:pt x="2623" y="2104"/>
                  <a:pt x="2623" y="2104"/>
                  <a:pt x="2623" y="2104"/>
                </a:cubicBezTo>
                <a:cubicBezTo>
                  <a:pt x="2645" y="2122"/>
                  <a:pt x="2645" y="2122"/>
                  <a:pt x="2645" y="2122"/>
                </a:cubicBezTo>
                <a:cubicBezTo>
                  <a:pt x="2536" y="2271"/>
                  <a:pt x="2536" y="2271"/>
                  <a:pt x="2536" y="2271"/>
                </a:cubicBezTo>
                <a:cubicBezTo>
                  <a:pt x="2530" y="2239"/>
                  <a:pt x="2511" y="2210"/>
                  <a:pt x="2477" y="2185"/>
                </a:cubicBezTo>
                <a:cubicBezTo>
                  <a:pt x="2444" y="2161"/>
                  <a:pt x="2409" y="2150"/>
                  <a:pt x="2374" y="2152"/>
                </a:cubicBezTo>
                <a:cubicBezTo>
                  <a:pt x="2484" y="2004"/>
                  <a:pt x="2484" y="2004"/>
                  <a:pt x="2484" y="2004"/>
                </a:cubicBezTo>
                <a:cubicBezTo>
                  <a:pt x="2519" y="2026"/>
                  <a:pt x="2519" y="2026"/>
                  <a:pt x="2519" y="2026"/>
                </a:cubicBezTo>
                <a:cubicBezTo>
                  <a:pt x="3218" y="1064"/>
                  <a:pt x="3218" y="1064"/>
                  <a:pt x="3218" y="1064"/>
                </a:cubicBezTo>
                <a:cubicBezTo>
                  <a:pt x="3087" y="784"/>
                  <a:pt x="2892" y="560"/>
                  <a:pt x="2632" y="391"/>
                </a:cubicBezTo>
                <a:cubicBezTo>
                  <a:pt x="2364" y="216"/>
                  <a:pt x="2070" y="128"/>
                  <a:pt x="1749" y="128"/>
                </a:cubicBezTo>
                <a:cubicBezTo>
                  <a:pt x="1303" y="128"/>
                  <a:pt x="922" y="286"/>
                  <a:pt x="606" y="603"/>
                </a:cubicBezTo>
                <a:cubicBezTo>
                  <a:pt x="290" y="919"/>
                  <a:pt x="132" y="1300"/>
                  <a:pt x="132" y="1746"/>
                </a:cubicBezTo>
                <a:cubicBezTo>
                  <a:pt x="132" y="2192"/>
                  <a:pt x="290" y="2573"/>
                  <a:pt x="606" y="2889"/>
                </a:cubicBezTo>
                <a:cubicBezTo>
                  <a:pt x="922" y="3205"/>
                  <a:pt x="1303" y="3363"/>
                  <a:pt x="1749" y="3363"/>
                </a:cubicBezTo>
                <a:cubicBezTo>
                  <a:pt x="2195" y="3363"/>
                  <a:pt x="2576" y="3205"/>
                  <a:pt x="2892" y="2889"/>
                </a:cubicBezTo>
                <a:cubicBezTo>
                  <a:pt x="3209" y="2573"/>
                  <a:pt x="3367" y="2192"/>
                  <a:pt x="3367" y="1746"/>
                </a:cubicBezTo>
                <a:close/>
                <a:moveTo>
                  <a:pt x="2296" y="1746"/>
                </a:moveTo>
                <a:cubicBezTo>
                  <a:pt x="2296" y="1897"/>
                  <a:pt x="2242" y="2026"/>
                  <a:pt x="2136" y="2133"/>
                </a:cubicBezTo>
                <a:cubicBezTo>
                  <a:pt x="2030" y="2239"/>
                  <a:pt x="1901" y="2292"/>
                  <a:pt x="1749" y="2292"/>
                </a:cubicBezTo>
                <a:cubicBezTo>
                  <a:pt x="1597" y="2292"/>
                  <a:pt x="1468" y="2239"/>
                  <a:pt x="1362" y="2133"/>
                </a:cubicBezTo>
                <a:cubicBezTo>
                  <a:pt x="1256" y="2026"/>
                  <a:pt x="1203" y="1897"/>
                  <a:pt x="1203" y="1746"/>
                </a:cubicBezTo>
                <a:cubicBezTo>
                  <a:pt x="1203" y="1594"/>
                  <a:pt x="1256" y="1465"/>
                  <a:pt x="1362" y="1359"/>
                </a:cubicBezTo>
                <a:cubicBezTo>
                  <a:pt x="1468" y="1253"/>
                  <a:pt x="1597" y="1199"/>
                  <a:pt x="1749" y="1199"/>
                </a:cubicBezTo>
                <a:cubicBezTo>
                  <a:pt x="1901" y="1199"/>
                  <a:pt x="2030" y="1253"/>
                  <a:pt x="2136" y="1359"/>
                </a:cubicBezTo>
                <a:cubicBezTo>
                  <a:pt x="2242" y="1465"/>
                  <a:pt x="2296" y="1594"/>
                  <a:pt x="2296" y="1746"/>
                </a:cubicBezTo>
                <a:close/>
                <a:moveTo>
                  <a:pt x="1793" y="1746"/>
                </a:moveTo>
                <a:cubicBezTo>
                  <a:pt x="1793" y="1717"/>
                  <a:pt x="1778" y="1702"/>
                  <a:pt x="1749" y="1702"/>
                </a:cubicBezTo>
                <a:cubicBezTo>
                  <a:pt x="1720" y="1702"/>
                  <a:pt x="1705" y="1717"/>
                  <a:pt x="1705" y="1746"/>
                </a:cubicBezTo>
                <a:cubicBezTo>
                  <a:pt x="1705" y="1775"/>
                  <a:pt x="1720" y="1790"/>
                  <a:pt x="1749" y="1790"/>
                </a:cubicBezTo>
                <a:cubicBezTo>
                  <a:pt x="1778" y="1790"/>
                  <a:pt x="1793" y="1775"/>
                  <a:pt x="1793" y="1746"/>
                </a:cubicBezTo>
                <a:close/>
                <a:moveTo>
                  <a:pt x="2505" y="2349"/>
                </a:moveTo>
                <a:cubicBezTo>
                  <a:pt x="2287" y="2651"/>
                  <a:pt x="2287" y="2651"/>
                  <a:pt x="2287" y="2651"/>
                </a:cubicBezTo>
                <a:cubicBezTo>
                  <a:pt x="2307" y="2689"/>
                  <a:pt x="2304" y="2725"/>
                  <a:pt x="2278" y="2760"/>
                </a:cubicBezTo>
                <a:cubicBezTo>
                  <a:pt x="2147" y="2944"/>
                  <a:pt x="2147" y="2944"/>
                  <a:pt x="2147" y="2944"/>
                </a:cubicBezTo>
                <a:cubicBezTo>
                  <a:pt x="1850" y="2729"/>
                  <a:pt x="1850" y="2729"/>
                  <a:pt x="1850" y="2729"/>
                </a:cubicBezTo>
                <a:cubicBezTo>
                  <a:pt x="1985" y="2546"/>
                  <a:pt x="1985" y="2546"/>
                  <a:pt x="1985" y="2546"/>
                </a:cubicBezTo>
                <a:cubicBezTo>
                  <a:pt x="2012" y="2508"/>
                  <a:pt x="2046" y="2493"/>
                  <a:pt x="2090" y="2502"/>
                </a:cubicBezTo>
                <a:cubicBezTo>
                  <a:pt x="2309" y="2205"/>
                  <a:pt x="2309" y="2205"/>
                  <a:pt x="2309" y="2205"/>
                </a:cubicBezTo>
                <a:cubicBezTo>
                  <a:pt x="2338" y="2164"/>
                  <a:pt x="2385" y="2168"/>
                  <a:pt x="2451" y="2216"/>
                </a:cubicBezTo>
                <a:cubicBezTo>
                  <a:pt x="2516" y="2264"/>
                  <a:pt x="2535" y="2308"/>
                  <a:pt x="2505" y="2349"/>
                </a:cubicBezTo>
                <a:close/>
              </a:path>
            </a:pathLst>
          </a:custGeom>
          <a:solidFill>
            <a:sysClr val="window" lastClr="FFFFFF"/>
          </a:solidFill>
          <a:ln>
            <a:noFill/>
          </a:ln>
        </p:spPr>
        <p:txBody>
          <a:bodyPr anchor="ctr" anchorCtr="1">
            <a:normAutofit/>
          </a:bodyPr>
          <a:p>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66" name="文本框 65"/>
          <p:cNvSpPr txBox="1"/>
          <p:nvPr>
            <p:custDataLst>
              <p:tags r:id="rId9"/>
            </p:custDataLst>
          </p:nvPr>
        </p:nvSpPr>
        <p:spPr>
          <a:xfrm>
            <a:off x="467995" y="4573270"/>
            <a:ext cx="3841750" cy="1270635"/>
          </a:xfrm>
          <a:prstGeom prst="rect">
            <a:avLst/>
          </a:prstGeom>
          <a:noFill/>
        </p:spPr>
        <p:txBody>
          <a:bodyPr wrap="square" tIns="0" rtlCol="0">
            <a:noAutofit/>
          </a:bodyPr>
          <a:p>
            <a:pPr algn="l" fontAlgn="auto">
              <a:lnSpc>
                <a:spcPct val="150000"/>
              </a:lnSpc>
            </a:pPr>
            <a:r>
              <a:rPr lang="zh-CN" altLang="en-US" sz="1600" spc="150">
                <a:latin typeface="微软雅黑" panose="020B0503020204020204" pitchFamily="34" charset="-122"/>
                <a:ea typeface="微软雅黑" panose="020B0503020204020204" pitchFamily="34" charset="-122"/>
                <a:sym typeface="Arial" panose="020B0604020202020204" pitchFamily="34" charset="0"/>
              </a:rPr>
              <a:t>如果从分析师那儿得出来的市场更大，经济增长预测较高，那么公司估值就越高。这是一个溢价的因素。</a:t>
            </a:r>
            <a:endParaRPr lang="zh-CN" altLang="en-US" sz="1600" spc="150">
              <a:latin typeface="微软雅黑" panose="020B0503020204020204" pitchFamily="34" charset="-122"/>
              <a:ea typeface="微软雅黑" panose="020B0503020204020204" pitchFamily="34" charset="-122"/>
              <a:sym typeface="Arial" panose="020B0604020202020204" pitchFamily="34" charset="0"/>
            </a:endParaRPr>
          </a:p>
        </p:txBody>
      </p:sp>
      <p:sp>
        <p:nvSpPr>
          <p:cNvPr id="67" name="文本框 66"/>
          <p:cNvSpPr txBox="1"/>
          <p:nvPr>
            <p:custDataLst>
              <p:tags r:id="rId10"/>
            </p:custDataLst>
          </p:nvPr>
        </p:nvSpPr>
        <p:spPr>
          <a:xfrm>
            <a:off x="412115" y="3582670"/>
            <a:ext cx="3977640" cy="708660"/>
          </a:xfrm>
          <a:prstGeom prst="rect">
            <a:avLst/>
          </a:prstGeom>
          <a:noFill/>
        </p:spPr>
        <p:txBody>
          <a:bodyPr wrap="square" bIns="0" rtlCol="0" anchor="b">
            <a:normAutofit fontScale="90000"/>
          </a:bodyPr>
          <a:p>
            <a:pPr algn="l">
              <a:lnSpc>
                <a:spcPct val="120000"/>
              </a:lnSpc>
            </a:pPr>
            <a:r>
              <a:rPr lang="zh-CN" altLang="en-US" sz="2000" b="1" spc="300">
                <a:solidFill>
                  <a:srgbClr val="1AA3AA"/>
                </a:solidFill>
                <a:latin typeface="微软雅黑" panose="020B0503020204020204" pitchFamily="34" charset="-122"/>
                <a:ea typeface="微软雅黑" panose="020B0503020204020204" pitchFamily="34" charset="-122"/>
                <a:cs typeface="+mn-ea"/>
                <a:sym typeface="Arial" panose="020B0604020202020204" pitchFamily="34" charset="0"/>
              </a:rPr>
              <a:t>11. 市场规模和细分市场的增长预测</a:t>
            </a:r>
            <a:endParaRPr lang="zh-CN" altLang="en-US" sz="2000" b="1" spc="300">
              <a:solidFill>
                <a:srgbClr val="1AA3AA"/>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69" name="文本框 68"/>
          <p:cNvSpPr txBox="1"/>
          <p:nvPr>
            <p:custDataLst>
              <p:tags r:id="rId11"/>
            </p:custDataLst>
          </p:nvPr>
        </p:nvSpPr>
        <p:spPr>
          <a:xfrm>
            <a:off x="411480" y="1894840"/>
            <a:ext cx="3978275" cy="1550670"/>
          </a:xfrm>
          <a:prstGeom prst="rect">
            <a:avLst/>
          </a:prstGeom>
          <a:noFill/>
        </p:spPr>
        <p:txBody>
          <a:bodyPr wrap="square" tIns="0" rtlCol="0">
            <a:normAutofit/>
          </a:bodyPr>
          <a:p>
            <a:pPr algn="l" fontAlgn="auto">
              <a:lnSpc>
                <a:spcPct val="150000"/>
              </a:lnSpc>
            </a:pPr>
            <a:r>
              <a:rPr lang="zh-CN" altLang="en-US" sz="1600" spc="150">
                <a:latin typeface="微软雅黑" panose="020B0503020204020204" pitchFamily="34" charset="-122"/>
                <a:ea typeface="微软雅黑" panose="020B0503020204020204" pitchFamily="34" charset="-122"/>
                <a:sym typeface="Arial" panose="020B0604020202020204" pitchFamily="34" charset="0"/>
              </a:rPr>
              <a:t>新公司通常没什么固定资产，固定资产看起来虽不值钱，但是要把你公司拥有的每一件东西都算进去。</a:t>
            </a:r>
            <a:endParaRPr lang="zh-CN" altLang="en-US" sz="1600" spc="150">
              <a:latin typeface="微软雅黑" panose="020B0503020204020204" pitchFamily="34" charset="-122"/>
              <a:ea typeface="微软雅黑" panose="020B0503020204020204" pitchFamily="34" charset="-122"/>
              <a:sym typeface="Arial" panose="020B0604020202020204" pitchFamily="34" charset="0"/>
            </a:endParaRPr>
          </a:p>
        </p:txBody>
      </p:sp>
      <p:sp>
        <p:nvSpPr>
          <p:cNvPr id="70" name="文本框 69"/>
          <p:cNvSpPr txBox="1"/>
          <p:nvPr>
            <p:custDataLst>
              <p:tags r:id="rId12"/>
            </p:custDataLst>
          </p:nvPr>
        </p:nvSpPr>
        <p:spPr>
          <a:xfrm>
            <a:off x="924250" y="1414720"/>
            <a:ext cx="3324790" cy="479142"/>
          </a:xfrm>
          <a:prstGeom prst="rect">
            <a:avLst/>
          </a:prstGeom>
          <a:noFill/>
        </p:spPr>
        <p:txBody>
          <a:bodyPr wrap="square" bIns="0" rtlCol="0" anchor="b">
            <a:normAutofit/>
          </a:bodyPr>
          <a:p>
            <a:pPr algn="l">
              <a:lnSpc>
                <a:spcPct val="120000"/>
              </a:lnSpc>
            </a:pPr>
            <a:r>
              <a:rPr lang="zh-CN" altLang="en-US" sz="2000" b="1" spc="300">
                <a:solidFill>
                  <a:srgbClr val="1F74AD"/>
                </a:solidFill>
                <a:latin typeface="微软雅黑" panose="020B0503020204020204" pitchFamily="34" charset="-122"/>
                <a:ea typeface="微软雅黑" panose="020B0503020204020204" pitchFamily="34" charset="-122"/>
                <a:cs typeface="+mn-ea"/>
                <a:sym typeface="Arial" panose="020B0604020202020204" pitchFamily="34" charset="0"/>
              </a:rPr>
              <a:t>9. 实物资产</a:t>
            </a:r>
            <a:endParaRPr lang="zh-CN" altLang="en-US" sz="2000" b="1" spc="300">
              <a:solidFill>
                <a:srgbClr val="1F74AD"/>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4" name="椭圆 53"/>
          <p:cNvSpPr/>
          <p:nvPr>
            <p:custDataLst>
              <p:tags r:id="rId13"/>
            </p:custDataLst>
          </p:nvPr>
        </p:nvSpPr>
        <p:spPr>
          <a:xfrm flipH="1" flipV="1">
            <a:off x="6457347" y="3582474"/>
            <a:ext cx="991139" cy="991137"/>
          </a:xfrm>
          <a:prstGeom prst="ellips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55" name="L 形 54"/>
          <p:cNvSpPr/>
          <p:nvPr>
            <p:custDataLst>
              <p:tags r:id="rId14"/>
            </p:custDataLst>
          </p:nvPr>
        </p:nvSpPr>
        <p:spPr>
          <a:xfrm flipH="1" flipV="1">
            <a:off x="6679550" y="3445169"/>
            <a:ext cx="884296" cy="1265748"/>
          </a:xfrm>
          <a:prstGeom prst="corner">
            <a:avLst>
              <a:gd name="adj1" fmla="val 4520"/>
              <a:gd name="adj2" fmla="val 5367"/>
            </a:avLst>
          </a:prstGeom>
          <a:solidFill>
            <a:srgbClr val="69A35B">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56" name="L 形 55"/>
          <p:cNvSpPr/>
          <p:nvPr>
            <p:custDataLst>
              <p:tags r:id="rId15"/>
            </p:custDataLst>
          </p:nvPr>
        </p:nvSpPr>
        <p:spPr>
          <a:xfrm>
            <a:off x="6341989" y="3445169"/>
            <a:ext cx="884296" cy="1265748"/>
          </a:xfrm>
          <a:prstGeom prst="corner">
            <a:avLst>
              <a:gd name="adj1" fmla="val 4520"/>
              <a:gd name="adj2" fmla="val 5367"/>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76" name="KSO_Shape"/>
          <p:cNvSpPr>
            <a:spLocks noChangeAspect="1"/>
          </p:cNvSpPr>
          <p:nvPr>
            <p:custDataLst>
              <p:tags r:id="rId16"/>
            </p:custDataLst>
          </p:nvPr>
        </p:nvSpPr>
        <p:spPr bwMode="auto">
          <a:xfrm>
            <a:off x="6649558" y="3817789"/>
            <a:ext cx="607257" cy="520505"/>
          </a:xfrm>
          <a:custGeom>
            <a:avLst/>
            <a:gdLst>
              <a:gd name="T0" fmla="*/ 852289 w 12766676"/>
              <a:gd name="T1" fmla="*/ 1146683 h 10934699"/>
              <a:gd name="T2" fmla="*/ 948108 w 12766676"/>
              <a:gd name="T3" fmla="*/ 1146683 h 10934699"/>
              <a:gd name="T4" fmla="*/ 948108 w 12766676"/>
              <a:gd name="T5" fmla="*/ 1542045 h 10934699"/>
              <a:gd name="T6" fmla="*/ 852289 w 12766676"/>
              <a:gd name="T7" fmla="*/ 1542045 h 10934699"/>
              <a:gd name="T8" fmla="*/ 1193698 w 12766676"/>
              <a:gd name="T9" fmla="*/ 1055119 h 10934699"/>
              <a:gd name="T10" fmla="*/ 1391603 w 12766676"/>
              <a:gd name="T11" fmla="*/ 1397646 h 10934699"/>
              <a:gd name="T12" fmla="*/ 1308545 w 12766676"/>
              <a:gd name="T13" fmla="*/ 1445108 h 10934699"/>
              <a:gd name="T14" fmla="*/ 1110640 w 12766676"/>
              <a:gd name="T15" fmla="*/ 1102804 h 10934699"/>
              <a:gd name="T16" fmla="*/ 606028 w 12766676"/>
              <a:gd name="T17" fmla="*/ 1055119 h 10934699"/>
              <a:gd name="T18" fmla="*/ 689309 w 12766676"/>
              <a:gd name="T19" fmla="*/ 1102804 h 10934699"/>
              <a:gd name="T20" fmla="*/ 491180 w 12766676"/>
              <a:gd name="T21" fmla="*/ 1445108 h 10934699"/>
              <a:gd name="T22" fmla="*/ 408123 w 12766676"/>
              <a:gd name="T23" fmla="*/ 1397646 h 10934699"/>
              <a:gd name="T24" fmla="*/ 1360932 w 12766676"/>
              <a:gd name="T25" fmla="*/ 852289 h 10934699"/>
              <a:gd name="T26" fmla="*/ 1703459 w 12766676"/>
              <a:gd name="T27" fmla="*/ 1050194 h 10934699"/>
              <a:gd name="T28" fmla="*/ 1655774 w 12766676"/>
              <a:gd name="T29" fmla="*/ 1133475 h 10934699"/>
              <a:gd name="T30" fmla="*/ 1312799 w 12766676"/>
              <a:gd name="T31" fmla="*/ 936018 h 10934699"/>
              <a:gd name="T32" fmla="*/ 438794 w 12766676"/>
              <a:gd name="T33" fmla="*/ 852289 h 10934699"/>
              <a:gd name="T34" fmla="*/ 486927 w 12766676"/>
              <a:gd name="T35" fmla="*/ 935346 h 10934699"/>
              <a:gd name="T36" fmla="*/ 144623 w 12766676"/>
              <a:gd name="T37" fmla="*/ 1133475 h 10934699"/>
              <a:gd name="T38" fmla="*/ 96266 w 12766676"/>
              <a:gd name="T39" fmla="*/ 1050194 h 10934699"/>
              <a:gd name="T40" fmla="*/ 1404363 w 12766676"/>
              <a:gd name="T41" fmla="*/ 593938 h 10934699"/>
              <a:gd name="T42" fmla="*/ 1800397 w 12766676"/>
              <a:gd name="T43" fmla="*/ 593938 h 10934699"/>
              <a:gd name="T44" fmla="*/ 1800397 w 12766676"/>
              <a:gd name="T45" fmla="*/ 689756 h 10934699"/>
              <a:gd name="T46" fmla="*/ 1404363 w 12766676"/>
              <a:gd name="T47" fmla="*/ 689756 h 10934699"/>
              <a:gd name="T48" fmla="*/ 0 w 12766676"/>
              <a:gd name="T49" fmla="*/ 593938 h 10934699"/>
              <a:gd name="T50" fmla="*/ 395362 w 12766676"/>
              <a:gd name="T51" fmla="*/ 593938 h 10934699"/>
              <a:gd name="T52" fmla="*/ 395362 w 12766676"/>
              <a:gd name="T53" fmla="*/ 689756 h 10934699"/>
              <a:gd name="T54" fmla="*/ 0 w 12766676"/>
              <a:gd name="T55" fmla="*/ 689756 h 10934699"/>
              <a:gd name="T56" fmla="*/ 899934 w 12766676"/>
              <a:gd name="T57" fmla="*/ 167297 h 10934699"/>
              <a:gd name="T58" fmla="*/ 813106 w 12766676"/>
              <a:gd name="T59" fmla="*/ 175767 h 10934699"/>
              <a:gd name="T60" fmla="*/ 813106 w 12766676"/>
              <a:gd name="T61" fmla="*/ 274769 h 10934699"/>
              <a:gd name="T62" fmla="*/ 743750 w 12766676"/>
              <a:gd name="T63" fmla="*/ 401830 h 10934699"/>
              <a:gd name="T64" fmla="*/ 612978 w 12766676"/>
              <a:gd name="T65" fmla="*/ 642716 h 10934699"/>
              <a:gd name="T66" fmla="*/ 899934 w 12766676"/>
              <a:gd name="T67" fmla="*/ 929661 h 10934699"/>
              <a:gd name="T68" fmla="*/ 1186890 w 12766676"/>
              <a:gd name="T69" fmla="*/ 642716 h 10934699"/>
              <a:gd name="T70" fmla="*/ 1056648 w 12766676"/>
              <a:gd name="T71" fmla="*/ 401830 h 10934699"/>
              <a:gd name="T72" fmla="*/ 987291 w 12766676"/>
              <a:gd name="T73" fmla="*/ 274769 h 10934699"/>
              <a:gd name="T74" fmla="*/ 987291 w 12766676"/>
              <a:gd name="T75" fmla="*/ 175767 h 10934699"/>
              <a:gd name="T76" fmla="*/ 899934 w 12766676"/>
              <a:gd name="T77" fmla="*/ 167297 h 10934699"/>
              <a:gd name="T78" fmla="*/ 899934 w 12766676"/>
              <a:gd name="T79" fmla="*/ 0 h 10934699"/>
              <a:gd name="T80" fmla="*/ 1083120 w 12766676"/>
              <a:gd name="T81" fmla="*/ 26471 h 10934699"/>
              <a:gd name="T82" fmla="*/ 1083120 w 12766676"/>
              <a:gd name="T83" fmla="*/ 274769 h 10934699"/>
              <a:gd name="T84" fmla="*/ 1104826 w 12766676"/>
              <a:gd name="T85" fmla="*/ 319240 h 10934699"/>
              <a:gd name="T86" fmla="*/ 1283247 w 12766676"/>
              <a:gd name="T87" fmla="*/ 642716 h 10934699"/>
              <a:gd name="T88" fmla="*/ 899934 w 12766676"/>
              <a:gd name="T89" fmla="*/ 1026015 h 10934699"/>
              <a:gd name="T90" fmla="*/ 517150 w 12766676"/>
              <a:gd name="T91" fmla="*/ 642716 h 10934699"/>
              <a:gd name="T92" fmla="*/ 695041 w 12766676"/>
              <a:gd name="T93" fmla="*/ 319240 h 10934699"/>
              <a:gd name="T94" fmla="*/ 717278 w 12766676"/>
              <a:gd name="T95" fmla="*/ 274769 h 10934699"/>
              <a:gd name="T96" fmla="*/ 717278 w 12766676"/>
              <a:gd name="T97" fmla="*/ 26471 h 10934699"/>
              <a:gd name="T98" fmla="*/ 899934 w 12766676"/>
              <a:gd name="T99" fmla="*/ 0 h 1093469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2766676" h="10934699">
                <a:moveTo>
                  <a:pt x="6043613" y="8131174"/>
                </a:moveTo>
                <a:lnTo>
                  <a:pt x="6723063" y="8131174"/>
                </a:lnTo>
                <a:lnTo>
                  <a:pt x="6723063" y="10934699"/>
                </a:lnTo>
                <a:lnTo>
                  <a:pt x="6043613" y="10934699"/>
                </a:lnTo>
                <a:lnTo>
                  <a:pt x="6043613" y="8131174"/>
                </a:lnTo>
                <a:close/>
                <a:moveTo>
                  <a:pt x="8464551" y="7481887"/>
                </a:moveTo>
                <a:lnTo>
                  <a:pt x="9867901" y="9910762"/>
                </a:lnTo>
                <a:lnTo>
                  <a:pt x="9278939" y="10247312"/>
                </a:lnTo>
                <a:lnTo>
                  <a:pt x="7875588" y="7820025"/>
                </a:lnTo>
                <a:lnTo>
                  <a:pt x="8464551" y="7481887"/>
                </a:lnTo>
                <a:close/>
                <a:moveTo>
                  <a:pt x="4297364" y="7481887"/>
                </a:moveTo>
                <a:lnTo>
                  <a:pt x="4887914" y="7820025"/>
                </a:lnTo>
                <a:lnTo>
                  <a:pt x="3482976" y="10247312"/>
                </a:lnTo>
                <a:lnTo>
                  <a:pt x="2894013" y="9910762"/>
                </a:lnTo>
                <a:lnTo>
                  <a:pt x="4297364" y="7481887"/>
                </a:lnTo>
                <a:close/>
                <a:moveTo>
                  <a:pt x="9650413" y="6043612"/>
                </a:moveTo>
                <a:lnTo>
                  <a:pt x="12079288" y="7446962"/>
                </a:lnTo>
                <a:lnTo>
                  <a:pt x="11741151" y="8037512"/>
                </a:lnTo>
                <a:lnTo>
                  <a:pt x="9309100" y="6637337"/>
                </a:lnTo>
                <a:lnTo>
                  <a:pt x="9650413" y="6043612"/>
                </a:lnTo>
                <a:close/>
                <a:moveTo>
                  <a:pt x="3111501" y="6043612"/>
                </a:moveTo>
                <a:lnTo>
                  <a:pt x="3452813" y="6632575"/>
                </a:lnTo>
                <a:lnTo>
                  <a:pt x="1025525" y="8037512"/>
                </a:lnTo>
                <a:lnTo>
                  <a:pt x="682625" y="7446962"/>
                </a:lnTo>
                <a:lnTo>
                  <a:pt x="3111501" y="6043612"/>
                </a:lnTo>
                <a:close/>
                <a:moveTo>
                  <a:pt x="9958388" y="4211638"/>
                </a:moveTo>
                <a:lnTo>
                  <a:pt x="12766676" y="4211638"/>
                </a:lnTo>
                <a:lnTo>
                  <a:pt x="12766676" y="4891088"/>
                </a:lnTo>
                <a:lnTo>
                  <a:pt x="9958388" y="4891088"/>
                </a:lnTo>
                <a:lnTo>
                  <a:pt x="9958388" y="4211638"/>
                </a:lnTo>
                <a:close/>
                <a:moveTo>
                  <a:pt x="0" y="4211637"/>
                </a:moveTo>
                <a:lnTo>
                  <a:pt x="2803525" y="4211637"/>
                </a:lnTo>
                <a:lnTo>
                  <a:pt x="2803525" y="4891087"/>
                </a:lnTo>
                <a:lnTo>
                  <a:pt x="0" y="4891087"/>
                </a:lnTo>
                <a:lnTo>
                  <a:pt x="0" y="4211637"/>
                </a:lnTo>
                <a:close/>
                <a:moveTo>
                  <a:pt x="6381460" y="1186307"/>
                </a:moveTo>
                <a:cubicBezTo>
                  <a:pt x="6171222" y="1186307"/>
                  <a:pt x="5964738" y="1208832"/>
                  <a:pt x="5765762" y="1246373"/>
                </a:cubicBezTo>
                <a:cubicBezTo>
                  <a:pt x="5765762" y="1246373"/>
                  <a:pt x="5765762" y="1832018"/>
                  <a:pt x="5765762" y="1948396"/>
                </a:cubicBezTo>
                <a:cubicBezTo>
                  <a:pt x="5765762" y="2481483"/>
                  <a:pt x="5457912" y="2744273"/>
                  <a:pt x="5273953" y="2849389"/>
                </a:cubicBezTo>
                <a:cubicBezTo>
                  <a:pt x="4703304" y="3187261"/>
                  <a:pt x="4346649" y="3840480"/>
                  <a:pt x="4346649" y="4557520"/>
                </a:cubicBezTo>
                <a:cubicBezTo>
                  <a:pt x="4346649" y="5680005"/>
                  <a:pt x="5262690" y="6592260"/>
                  <a:pt x="6381460" y="6592260"/>
                </a:cubicBezTo>
                <a:cubicBezTo>
                  <a:pt x="7503986" y="6592260"/>
                  <a:pt x="8416274" y="5680005"/>
                  <a:pt x="8416274" y="4557520"/>
                </a:cubicBezTo>
                <a:cubicBezTo>
                  <a:pt x="8416274" y="3840480"/>
                  <a:pt x="8063372" y="3187261"/>
                  <a:pt x="7492724" y="2849389"/>
                </a:cubicBezTo>
                <a:cubicBezTo>
                  <a:pt x="7308765" y="2744273"/>
                  <a:pt x="7000915" y="2481483"/>
                  <a:pt x="7000915" y="1948396"/>
                </a:cubicBezTo>
                <a:cubicBezTo>
                  <a:pt x="7000915" y="1749427"/>
                  <a:pt x="7000915" y="1246373"/>
                  <a:pt x="7000915" y="1246373"/>
                </a:cubicBezTo>
                <a:cubicBezTo>
                  <a:pt x="6798184" y="1208832"/>
                  <a:pt x="6595454" y="1186307"/>
                  <a:pt x="6381460" y="1186307"/>
                </a:cubicBezTo>
                <a:close/>
                <a:moveTo>
                  <a:pt x="6381460" y="0"/>
                </a:moveTo>
                <a:cubicBezTo>
                  <a:pt x="6835727" y="0"/>
                  <a:pt x="7271222" y="63821"/>
                  <a:pt x="7680437" y="187707"/>
                </a:cubicBezTo>
                <a:cubicBezTo>
                  <a:pt x="7680437" y="187707"/>
                  <a:pt x="7680437" y="1696869"/>
                  <a:pt x="7680437" y="1948396"/>
                </a:cubicBezTo>
                <a:cubicBezTo>
                  <a:pt x="7680437" y="2079791"/>
                  <a:pt x="7714225" y="2192415"/>
                  <a:pt x="7834362" y="2263744"/>
                </a:cubicBezTo>
                <a:cubicBezTo>
                  <a:pt x="8611495" y="2717994"/>
                  <a:pt x="9099550" y="3592707"/>
                  <a:pt x="9099550" y="4557520"/>
                </a:cubicBezTo>
                <a:cubicBezTo>
                  <a:pt x="9099550" y="6055418"/>
                  <a:pt x="7879413" y="7275512"/>
                  <a:pt x="6381460" y="7275512"/>
                </a:cubicBezTo>
                <a:cubicBezTo>
                  <a:pt x="4883509" y="7275512"/>
                  <a:pt x="3667126" y="6055418"/>
                  <a:pt x="3667126" y="4557520"/>
                </a:cubicBezTo>
                <a:cubicBezTo>
                  <a:pt x="3667126" y="3592707"/>
                  <a:pt x="4155181" y="2717994"/>
                  <a:pt x="4928560" y="2263744"/>
                </a:cubicBezTo>
                <a:cubicBezTo>
                  <a:pt x="5052451" y="2192415"/>
                  <a:pt x="5086240" y="2079791"/>
                  <a:pt x="5086240" y="1948396"/>
                </a:cubicBezTo>
                <a:cubicBezTo>
                  <a:pt x="5086240" y="1621787"/>
                  <a:pt x="5086240" y="187707"/>
                  <a:pt x="5086240" y="187707"/>
                </a:cubicBezTo>
                <a:cubicBezTo>
                  <a:pt x="5499209" y="63821"/>
                  <a:pt x="5934704" y="0"/>
                  <a:pt x="6381460" y="0"/>
                </a:cubicBezTo>
                <a:close/>
              </a:path>
            </a:pathLst>
          </a:custGeom>
          <a:solidFill>
            <a:sysClr val="window" lastClr="FFFFFF"/>
          </a:solidFill>
          <a:ln>
            <a:noFill/>
          </a:ln>
        </p:spPr>
        <p:txBody>
          <a:bodyPr anchor="ctr" anchorCtr="1">
            <a:normAutofit/>
          </a:bodyPr>
          <a:p>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58" name="椭圆 57"/>
          <p:cNvSpPr/>
          <p:nvPr>
            <p:custDataLst>
              <p:tags r:id="rId17"/>
            </p:custDataLst>
          </p:nvPr>
        </p:nvSpPr>
        <p:spPr>
          <a:xfrm flipH="1" flipV="1">
            <a:off x="6457347" y="1895136"/>
            <a:ext cx="991139" cy="991137"/>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59" name="L 形 58"/>
          <p:cNvSpPr/>
          <p:nvPr>
            <p:custDataLst>
              <p:tags r:id="rId18"/>
            </p:custDataLst>
          </p:nvPr>
        </p:nvSpPr>
        <p:spPr>
          <a:xfrm flipH="1" flipV="1">
            <a:off x="6679550" y="1757831"/>
            <a:ext cx="884296" cy="1265748"/>
          </a:xfrm>
          <a:prstGeom prst="corner">
            <a:avLst>
              <a:gd name="adj1" fmla="val 4520"/>
              <a:gd name="adj2" fmla="val 5367"/>
            </a:avLst>
          </a:prstGeom>
          <a:solidFill>
            <a:srgbClr val="3498DB">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60" name="L 形 59"/>
          <p:cNvSpPr/>
          <p:nvPr>
            <p:custDataLst>
              <p:tags r:id="rId19"/>
            </p:custDataLst>
          </p:nvPr>
        </p:nvSpPr>
        <p:spPr>
          <a:xfrm>
            <a:off x="6341989" y="1757831"/>
            <a:ext cx="884296" cy="1265748"/>
          </a:xfrm>
          <a:prstGeom prst="corner">
            <a:avLst>
              <a:gd name="adj1" fmla="val 4520"/>
              <a:gd name="adj2" fmla="val 5367"/>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77" name="KSO_Shape"/>
          <p:cNvSpPr>
            <a:spLocks noChangeAspect="1"/>
          </p:cNvSpPr>
          <p:nvPr>
            <p:custDataLst>
              <p:tags r:id="rId20"/>
            </p:custDataLst>
          </p:nvPr>
        </p:nvSpPr>
        <p:spPr bwMode="auto">
          <a:xfrm>
            <a:off x="6710070" y="2087076"/>
            <a:ext cx="486234" cy="607257"/>
          </a:xfrm>
          <a:custGeom>
            <a:avLst/>
            <a:gdLst>
              <a:gd name="T0" fmla="*/ 1262456 w 14111617"/>
              <a:gd name="T1" fmla="*/ 669509 h 17643644"/>
              <a:gd name="T2" fmla="*/ 1377183 w 14111617"/>
              <a:gd name="T3" fmla="*/ 768930 h 17643644"/>
              <a:gd name="T4" fmla="*/ 1279514 w 14111617"/>
              <a:gd name="T5" fmla="*/ 907914 h 17643644"/>
              <a:gd name="T6" fmla="*/ 464079 w 14111617"/>
              <a:gd name="T7" fmla="*/ 1050727 h 17643644"/>
              <a:gd name="T8" fmla="*/ 602730 w 14111617"/>
              <a:gd name="T9" fmla="*/ 1166738 h 17643644"/>
              <a:gd name="T10" fmla="*/ 1133969 w 14111617"/>
              <a:gd name="T11" fmla="*/ 1085951 h 17643644"/>
              <a:gd name="T12" fmla="*/ 1058899 w 14111617"/>
              <a:gd name="T13" fmla="*/ 1521664 h 17643644"/>
              <a:gd name="T14" fmla="*/ 735636 w 14111617"/>
              <a:gd name="T15" fmla="*/ 1800397 h 17643644"/>
              <a:gd name="T16" fmla="*/ 412373 w 14111617"/>
              <a:gd name="T17" fmla="*/ 1521664 h 17643644"/>
              <a:gd name="T18" fmla="*/ 366028 w 14111617"/>
              <a:gd name="T19" fmla="*/ 1281601 h 17643644"/>
              <a:gd name="T20" fmla="*/ 120900 w 14111617"/>
              <a:gd name="T21" fmla="*/ 1077145 h 17643644"/>
              <a:gd name="T22" fmla="*/ 68427 w 14111617"/>
              <a:gd name="T23" fmla="*/ 998273 h 17643644"/>
              <a:gd name="T24" fmla="*/ 166095 w 14111617"/>
              <a:gd name="T25" fmla="*/ 859289 h 17643644"/>
              <a:gd name="T26" fmla="*/ 1238149 w 14111617"/>
              <a:gd name="T27" fmla="*/ 671297 h 17643644"/>
              <a:gd name="T28" fmla="*/ 1262456 w 14111617"/>
              <a:gd name="T29" fmla="*/ 669509 h 17643644"/>
              <a:gd name="T30" fmla="*/ 1323059 w 14111617"/>
              <a:gd name="T31" fmla="*/ 283898 h 17643644"/>
              <a:gd name="T32" fmla="*/ 1438034 w 14111617"/>
              <a:gd name="T33" fmla="*/ 382659 h 17643644"/>
              <a:gd name="T34" fmla="*/ 1341139 w 14111617"/>
              <a:gd name="T35" fmla="*/ 521996 h 17643644"/>
              <a:gd name="T36" fmla="*/ 141253 w 14111617"/>
              <a:gd name="T37" fmla="*/ 736361 h 17643644"/>
              <a:gd name="T38" fmla="*/ 1847 w 14111617"/>
              <a:gd name="T39" fmla="*/ 639131 h 17643644"/>
              <a:gd name="T40" fmla="*/ 99125 w 14111617"/>
              <a:gd name="T41" fmla="*/ 499794 h 17643644"/>
              <a:gd name="T42" fmla="*/ 1298628 w 14111617"/>
              <a:gd name="T43" fmla="*/ 285812 h 17643644"/>
              <a:gd name="T44" fmla="*/ 1323059 w 14111617"/>
              <a:gd name="T45" fmla="*/ 283898 h 17643644"/>
              <a:gd name="T46" fmla="*/ 839207 w 14111617"/>
              <a:gd name="T47" fmla="*/ 63 h 17643644"/>
              <a:gd name="T48" fmla="*/ 953899 w 14111617"/>
              <a:gd name="T49" fmla="*/ 99362 h 17643644"/>
              <a:gd name="T50" fmla="*/ 856246 w 14111617"/>
              <a:gd name="T51" fmla="*/ 238352 h 17643644"/>
              <a:gd name="T52" fmla="*/ 204845 w 14111617"/>
              <a:gd name="T53" fmla="*/ 352453 h 17643644"/>
              <a:gd name="T54" fmla="*/ 65833 w 14111617"/>
              <a:gd name="T55" fmla="*/ 254816 h 17643644"/>
              <a:gd name="T56" fmla="*/ 163486 w 14111617"/>
              <a:gd name="T57" fmla="*/ 115827 h 17643644"/>
              <a:gd name="T58" fmla="*/ 814888 w 14111617"/>
              <a:gd name="T59" fmla="*/ 1725 h 17643644"/>
              <a:gd name="T60" fmla="*/ 839207 w 14111617"/>
              <a:gd name="T61" fmla="*/ 63 h 176436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4111617" h="17643644">
                <a:moveTo>
                  <a:pt x="12371896" y="6561097"/>
                </a:moveTo>
                <a:cubicBezTo>
                  <a:pt x="12919809" y="6576333"/>
                  <a:pt x="13397674" y="6974000"/>
                  <a:pt x="13496203" y="7535412"/>
                </a:cubicBezTo>
                <a:cubicBezTo>
                  <a:pt x="13608807" y="8173274"/>
                  <a:pt x="13180911" y="8784870"/>
                  <a:pt x="12539066" y="8897434"/>
                </a:cubicBezTo>
                <a:cubicBezTo>
                  <a:pt x="12539066" y="8897434"/>
                  <a:pt x="12539066" y="8897434"/>
                  <a:pt x="4547914" y="10296977"/>
                </a:cubicBezTo>
                <a:cubicBezTo>
                  <a:pt x="4547914" y="10296977"/>
                  <a:pt x="4547914" y="10296977"/>
                  <a:pt x="5906674" y="11433872"/>
                </a:cubicBezTo>
                <a:cubicBezTo>
                  <a:pt x="5906674" y="11433872"/>
                  <a:pt x="5906674" y="11433872"/>
                  <a:pt x="11112746" y="10642173"/>
                </a:cubicBezTo>
                <a:cubicBezTo>
                  <a:pt x="10940086" y="11902888"/>
                  <a:pt x="10737398" y="13373722"/>
                  <a:pt x="10377064" y="14912094"/>
                </a:cubicBezTo>
                <a:cubicBezTo>
                  <a:pt x="9960428" y="16701860"/>
                  <a:pt x="9228500" y="17643644"/>
                  <a:pt x="7209130" y="17643644"/>
                </a:cubicBezTo>
                <a:cubicBezTo>
                  <a:pt x="5189758" y="17643644"/>
                  <a:pt x="4517886" y="16686850"/>
                  <a:pt x="4041196" y="14912094"/>
                </a:cubicBezTo>
                <a:cubicBezTo>
                  <a:pt x="3898564" y="14383044"/>
                  <a:pt x="3744670" y="13587593"/>
                  <a:pt x="3587024" y="12559510"/>
                </a:cubicBezTo>
                <a:cubicBezTo>
                  <a:pt x="3587024" y="12559510"/>
                  <a:pt x="3587024" y="12559510"/>
                  <a:pt x="1184800" y="10555874"/>
                </a:cubicBezTo>
                <a:cubicBezTo>
                  <a:pt x="925810" y="10387028"/>
                  <a:pt x="730628" y="10113123"/>
                  <a:pt x="670574" y="9782936"/>
                </a:cubicBezTo>
                <a:cubicBezTo>
                  <a:pt x="557970" y="9141322"/>
                  <a:pt x="985866" y="8533478"/>
                  <a:pt x="1627710" y="8420914"/>
                </a:cubicBezTo>
                <a:cubicBezTo>
                  <a:pt x="1627710" y="8420914"/>
                  <a:pt x="1627710" y="8420914"/>
                  <a:pt x="12133690" y="6578620"/>
                </a:cubicBezTo>
                <a:cubicBezTo>
                  <a:pt x="12213920" y="6564549"/>
                  <a:pt x="12293624" y="6558921"/>
                  <a:pt x="12371896" y="6561097"/>
                </a:cubicBezTo>
                <a:close/>
                <a:moveTo>
                  <a:pt x="12965801" y="2782157"/>
                </a:moveTo>
                <a:cubicBezTo>
                  <a:pt x="13516185" y="2794825"/>
                  <a:pt x="13994011" y="3191997"/>
                  <a:pt x="14092532" y="3750007"/>
                </a:cubicBezTo>
                <a:cubicBezTo>
                  <a:pt x="14208881" y="4391484"/>
                  <a:pt x="13781018" y="5002951"/>
                  <a:pt x="13142977" y="5115490"/>
                </a:cubicBezTo>
                <a:cubicBezTo>
                  <a:pt x="13142977" y="5115490"/>
                  <a:pt x="13142977" y="5115490"/>
                  <a:pt x="1384260" y="7216234"/>
                </a:cubicBezTo>
                <a:cubicBezTo>
                  <a:pt x="1057732" y="7272504"/>
                  <a:pt x="186994" y="7208732"/>
                  <a:pt x="18102" y="6263397"/>
                </a:cubicBezTo>
                <a:cubicBezTo>
                  <a:pt x="-94494" y="5625671"/>
                  <a:pt x="329616" y="5014204"/>
                  <a:pt x="971410" y="4897913"/>
                </a:cubicBezTo>
                <a:cubicBezTo>
                  <a:pt x="971410" y="4897913"/>
                  <a:pt x="971410" y="4897913"/>
                  <a:pt x="12726374" y="2800921"/>
                </a:cubicBezTo>
                <a:cubicBezTo>
                  <a:pt x="12807067" y="2786384"/>
                  <a:pt x="12887175" y="2780347"/>
                  <a:pt x="12965801" y="2782157"/>
                </a:cubicBezTo>
                <a:close/>
                <a:moveTo>
                  <a:pt x="8224110" y="617"/>
                </a:moveTo>
                <a:cubicBezTo>
                  <a:pt x="8772602" y="18315"/>
                  <a:pt x="9252854" y="415588"/>
                  <a:pt x="9348082" y="973738"/>
                </a:cubicBezTo>
                <a:cubicBezTo>
                  <a:pt x="9460670" y="1615377"/>
                  <a:pt x="9032842" y="2223245"/>
                  <a:pt x="8391098" y="2335813"/>
                </a:cubicBezTo>
                <a:cubicBezTo>
                  <a:pt x="8391098" y="2335813"/>
                  <a:pt x="8391098" y="2335813"/>
                  <a:pt x="2007450" y="3453990"/>
                </a:cubicBezTo>
                <a:cubicBezTo>
                  <a:pt x="1485800" y="3540293"/>
                  <a:pt x="776506" y="3251368"/>
                  <a:pt x="645156" y="2497161"/>
                </a:cubicBezTo>
                <a:cubicBezTo>
                  <a:pt x="532570" y="1855522"/>
                  <a:pt x="960398" y="1247654"/>
                  <a:pt x="1602140" y="1135085"/>
                </a:cubicBezTo>
                <a:cubicBezTo>
                  <a:pt x="1602140" y="1135085"/>
                  <a:pt x="1602140" y="1135085"/>
                  <a:pt x="7985788" y="16909"/>
                </a:cubicBezTo>
                <a:cubicBezTo>
                  <a:pt x="8066006" y="3307"/>
                  <a:pt x="8145754" y="-1911"/>
                  <a:pt x="8224110" y="617"/>
                </a:cubicBezTo>
                <a:close/>
              </a:path>
            </a:pathLst>
          </a:custGeom>
          <a:solidFill>
            <a:sysClr val="window" lastClr="FFFFFF"/>
          </a:solidFill>
          <a:ln>
            <a:noFill/>
          </a:ln>
        </p:spPr>
        <p:txBody>
          <a:bodyPr anchor="ctr" anchorCtr="1">
            <a:normAutofit/>
          </a:bodyPr>
          <a:p>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95" name="文本框 94"/>
          <p:cNvSpPr txBox="1"/>
          <p:nvPr>
            <p:custDataLst>
              <p:tags r:id="rId21"/>
            </p:custDataLst>
          </p:nvPr>
        </p:nvSpPr>
        <p:spPr>
          <a:xfrm>
            <a:off x="7908290" y="4484370"/>
            <a:ext cx="3324860" cy="1231265"/>
          </a:xfrm>
          <a:prstGeom prst="rect">
            <a:avLst/>
          </a:prstGeom>
          <a:noFill/>
        </p:spPr>
        <p:txBody>
          <a:bodyPr wrap="square" tIns="0" rtlCol="0">
            <a:normAutofit/>
          </a:bodyPr>
          <a:p>
            <a:pPr fontAlgn="auto">
              <a:lnSpc>
                <a:spcPct val="150000"/>
              </a:lnSpc>
            </a:pPr>
            <a:r>
              <a:rPr lang="zh-CN" altLang="en-US" sz="1600" spc="150">
                <a:latin typeface="微软雅黑" panose="020B0503020204020204" pitchFamily="34" charset="-122"/>
                <a:ea typeface="微软雅黑" panose="020B0503020204020204" pitchFamily="34" charset="-122"/>
                <a:sym typeface="Arial" panose="020B0604020202020204" pitchFamily="34" charset="0"/>
              </a:rPr>
              <a:t>市场的竞争力量对公司的估值也有很大的影响。</a:t>
            </a:r>
            <a:endParaRPr lang="zh-CN" altLang="en-US" sz="1600" spc="150">
              <a:latin typeface="微软雅黑" panose="020B0503020204020204" pitchFamily="34" charset="-122"/>
              <a:ea typeface="微软雅黑" panose="020B0503020204020204" pitchFamily="34" charset="-122"/>
              <a:sym typeface="Arial" panose="020B0604020202020204" pitchFamily="34" charset="0"/>
            </a:endParaRPr>
          </a:p>
        </p:txBody>
      </p:sp>
      <p:sp>
        <p:nvSpPr>
          <p:cNvPr id="96" name="文本框 95"/>
          <p:cNvSpPr txBox="1"/>
          <p:nvPr>
            <p:custDataLst>
              <p:tags r:id="rId22"/>
            </p:custDataLst>
          </p:nvPr>
        </p:nvSpPr>
        <p:spPr>
          <a:xfrm>
            <a:off x="7817485" y="3363595"/>
            <a:ext cx="3775075" cy="974725"/>
          </a:xfrm>
          <a:prstGeom prst="rect">
            <a:avLst/>
          </a:prstGeom>
          <a:noFill/>
        </p:spPr>
        <p:txBody>
          <a:bodyPr wrap="square" bIns="0" rtlCol="0" anchor="b">
            <a:normAutofit/>
          </a:bodyPr>
          <a:p>
            <a:pPr>
              <a:lnSpc>
                <a:spcPct val="120000"/>
              </a:lnSpc>
            </a:pPr>
            <a:r>
              <a:rPr lang="zh-CN" altLang="en-US" sz="2000" b="1" spc="300">
                <a:solidFill>
                  <a:srgbClr val="69A35B"/>
                </a:solidFill>
                <a:latin typeface="微软雅黑" panose="020B0503020204020204" pitchFamily="34" charset="-122"/>
                <a:ea typeface="微软雅黑" panose="020B0503020204020204" pitchFamily="34" charset="-122"/>
                <a:cs typeface="+mn-ea"/>
                <a:sym typeface="Arial" panose="020B0604020202020204" pitchFamily="34" charset="0"/>
              </a:rPr>
              <a:t>12. 直接竞争对手的数量和进入壁垒</a:t>
            </a:r>
            <a:endParaRPr lang="zh-CN" altLang="en-US" sz="2000" b="1" spc="300">
              <a:solidFill>
                <a:srgbClr val="69A35B"/>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3" name="文本框 92"/>
          <p:cNvSpPr txBox="1"/>
          <p:nvPr>
            <p:custDataLst>
              <p:tags r:id="rId23"/>
            </p:custDataLst>
          </p:nvPr>
        </p:nvSpPr>
        <p:spPr>
          <a:xfrm>
            <a:off x="7646670" y="1894840"/>
            <a:ext cx="3930015" cy="1549400"/>
          </a:xfrm>
          <a:prstGeom prst="rect">
            <a:avLst/>
          </a:prstGeom>
          <a:noFill/>
        </p:spPr>
        <p:txBody>
          <a:bodyPr wrap="square" tIns="0" rtlCol="0">
            <a:noAutofit/>
          </a:bodyPr>
          <a:p>
            <a:pPr fontAlgn="auto">
              <a:lnSpc>
                <a:spcPct val="150000"/>
              </a:lnSpc>
            </a:pPr>
            <a:r>
              <a:rPr lang="zh-CN" altLang="en-US" sz="1600" spc="150">
                <a:latin typeface="微软雅黑" panose="020B0503020204020204" pitchFamily="34" charset="-122"/>
                <a:ea typeface="微软雅黑" panose="020B0503020204020204" pitchFamily="34" charset="-122"/>
                <a:sym typeface="Arial" panose="020B0604020202020204" pitchFamily="34" charset="0"/>
              </a:rPr>
              <a:t>天使投资人或风险投资机构经常使用的一个“经验法则”就是每一项专利可以为公司增加 100 万美元的估值。</a:t>
            </a:r>
            <a:endParaRPr lang="zh-CN" altLang="en-US" sz="1600" spc="150">
              <a:latin typeface="微软雅黑" panose="020B0503020204020204" pitchFamily="34" charset="-122"/>
              <a:ea typeface="微软雅黑" panose="020B0503020204020204" pitchFamily="34" charset="-122"/>
              <a:sym typeface="Arial" panose="020B0604020202020204" pitchFamily="34" charset="0"/>
            </a:endParaRPr>
          </a:p>
        </p:txBody>
      </p:sp>
      <p:sp>
        <p:nvSpPr>
          <p:cNvPr id="94" name="文本框 93"/>
          <p:cNvSpPr txBox="1"/>
          <p:nvPr>
            <p:custDataLst>
              <p:tags r:id="rId24"/>
            </p:custDataLst>
          </p:nvPr>
        </p:nvSpPr>
        <p:spPr>
          <a:xfrm>
            <a:off x="7827044" y="1414791"/>
            <a:ext cx="3324790" cy="479142"/>
          </a:xfrm>
          <a:prstGeom prst="rect">
            <a:avLst/>
          </a:prstGeom>
          <a:noFill/>
        </p:spPr>
        <p:txBody>
          <a:bodyPr wrap="square" bIns="0" rtlCol="0" anchor="b">
            <a:normAutofit/>
          </a:bodyPr>
          <a:p>
            <a:pPr>
              <a:lnSpc>
                <a:spcPct val="120000"/>
              </a:lnSpc>
            </a:pPr>
            <a:r>
              <a:rPr lang="zh-CN" altLang="en-US" sz="2000" b="1" spc="300">
                <a:solidFill>
                  <a:srgbClr val="3498DB"/>
                </a:solidFill>
                <a:latin typeface="微软雅黑" panose="020B0503020204020204" pitchFamily="34" charset="-122"/>
                <a:ea typeface="微软雅黑" panose="020B0503020204020204" pitchFamily="34" charset="-122"/>
                <a:cs typeface="+mn-ea"/>
                <a:sym typeface="Arial" panose="020B0604020202020204" pitchFamily="34" charset="0"/>
              </a:rPr>
              <a:t>10. 知识产权</a:t>
            </a:r>
            <a:endParaRPr lang="zh-CN" altLang="en-US" sz="2000" b="1" spc="300">
              <a:solidFill>
                <a:srgbClr val="3498DB"/>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 name="文本框 3"/>
          <p:cNvSpPr txBox="1"/>
          <p:nvPr/>
        </p:nvSpPr>
        <p:spPr>
          <a:xfrm>
            <a:off x="727710" y="377825"/>
            <a:ext cx="3209290" cy="368300"/>
          </a:xfrm>
          <a:prstGeom prst="rect">
            <a:avLst/>
          </a:prstGeom>
          <a:noFill/>
        </p:spPr>
        <p:txBody>
          <a:bodyPr wrap="square" rtlCol="0" anchor="t">
            <a:spAutoFit/>
          </a:bodyPr>
          <a:p>
            <a:r>
              <a:rPr lang="zh-CN" altLang="en-US"/>
              <a:t>（一）估值时考虑的因素</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圆角右箭头 15"/>
          <p:cNvSpPr/>
          <p:nvPr>
            <p:custDataLst>
              <p:tags r:id="rId1"/>
            </p:custDataLst>
          </p:nvPr>
        </p:nvSpPr>
        <p:spPr>
          <a:xfrm rot="16200000" flipV="1">
            <a:off x="7935517" y="984116"/>
            <a:ext cx="800100" cy="4479133"/>
          </a:xfrm>
          <a:prstGeom prst="bentArrow">
            <a:avLst>
              <a:gd name="adj1" fmla="val 28556"/>
              <a:gd name="adj2" fmla="val 27341"/>
              <a:gd name="adj3" fmla="val 27711"/>
              <a:gd name="adj4" fmla="val 32225"/>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olidFill>
                <a:srgbClr val="000000"/>
              </a:solidFill>
              <a:sym typeface="Arial" panose="020B0604020202020204" pitchFamily="34" charset="0"/>
            </a:endParaRPr>
          </a:p>
        </p:txBody>
      </p:sp>
      <p:sp>
        <p:nvSpPr>
          <p:cNvPr id="11" name="下箭头 10"/>
          <p:cNvSpPr/>
          <p:nvPr>
            <p:custDataLst>
              <p:tags r:id="rId2"/>
            </p:custDataLst>
          </p:nvPr>
        </p:nvSpPr>
        <p:spPr>
          <a:xfrm rot="16200000">
            <a:off x="5838825" y="-532754"/>
            <a:ext cx="514351" cy="8958263"/>
          </a:xfrm>
          <a:prstGeom prst="downArrow">
            <a:avLst/>
          </a:prstGeom>
          <a:solidFill>
            <a:srgbClr val="1F74AD">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14" name="圆角右箭头 13"/>
          <p:cNvSpPr/>
          <p:nvPr>
            <p:custDataLst>
              <p:tags r:id="rId3"/>
            </p:custDataLst>
          </p:nvPr>
        </p:nvSpPr>
        <p:spPr>
          <a:xfrm rot="16200000" flipV="1">
            <a:off x="3622233" y="818273"/>
            <a:ext cx="800100" cy="4810828"/>
          </a:xfrm>
          <a:prstGeom prst="bentArrow">
            <a:avLst>
              <a:gd name="adj1" fmla="val 28556"/>
              <a:gd name="adj2" fmla="val 27341"/>
              <a:gd name="adj3" fmla="val 27711"/>
              <a:gd name="adj4" fmla="val 32225"/>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dirty="0">
              <a:solidFill>
                <a:srgbClr val="1F74AD"/>
              </a:solidFill>
              <a:sym typeface="Arial" panose="020B0604020202020204" pitchFamily="34" charset="0"/>
            </a:endParaRPr>
          </a:p>
        </p:txBody>
      </p:sp>
      <p:sp>
        <p:nvSpPr>
          <p:cNvPr id="43" name="矩形 42"/>
          <p:cNvSpPr/>
          <p:nvPr>
            <p:custDataLst>
              <p:tags r:id="rId4"/>
            </p:custDataLst>
          </p:nvPr>
        </p:nvSpPr>
        <p:spPr>
          <a:xfrm>
            <a:off x="6513830" y="1967865"/>
            <a:ext cx="4061460" cy="1360170"/>
          </a:xfrm>
          <a:prstGeom prst="rect">
            <a:avLst/>
          </a:prstGeom>
        </p:spPr>
        <p:txBody>
          <a:bodyPr wrap="square">
            <a:normAutofit/>
          </a:bodyPr>
          <a:p>
            <a:pPr algn="l" fontAlgn="auto">
              <a:lnSpc>
                <a:spcPct val="150000"/>
              </a:lnSpc>
              <a:spcBef>
                <a:spcPts val="0"/>
              </a:spcBef>
              <a:spcAft>
                <a:spcPts val="0"/>
              </a:spcAft>
            </a:pPr>
            <a:r>
              <a:rPr lang="zh-CN" altLang="en-US" sz="1600" spc="150">
                <a:solidFill>
                  <a:srgbClr val="000000">
                    <a:lumMod val="50000"/>
                    <a:lumOff val="50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风险投资家专用评估法的好处在于如果对企业未来价值估算准确，对企业的评估就很准确，但这只是如果。</a:t>
            </a:r>
            <a:endParaRPr lang="zh-CN" altLang="en-US" sz="1600" spc="150">
              <a:solidFill>
                <a:srgbClr val="000000">
                  <a:lumMod val="50000"/>
                  <a:lumOff val="50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44" name="矩形 43"/>
          <p:cNvSpPr/>
          <p:nvPr>
            <p:custDataLst>
              <p:tags r:id="rId5"/>
            </p:custDataLst>
          </p:nvPr>
        </p:nvSpPr>
        <p:spPr>
          <a:xfrm>
            <a:off x="7035800" y="1458595"/>
            <a:ext cx="3602355" cy="428625"/>
          </a:xfrm>
          <a:prstGeom prst="rect">
            <a:avLst/>
          </a:prstGeom>
        </p:spPr>
        <p:txBody>
          <a:bodyPr wrap="square">
            <a:noAutofit/>
          </a:bodyPr>
          <a:p>
            <a:pPr algn="ctr">
              <a:lnSpc>
                <a:spcPct val="120000"/>
              </a:lnSpc>
              <a:spcBef>
                <a:spcPts val="0"/>
              </a:spcBef>
              <a:spcAft>
                <a:spcPts val="0"/>
              </a:spcAft>
            </a:pPr>
            <a:r>
              <a:rPr lang="zh-CN" altLang="en-US" sz="2000" b="1" spc="300">
                <a:solidFill>
                  <a:srgbClr val="3498DB"/>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2. 风险投资家专用评估法</a:t>
            </a:r>
            <a:endParaRPr lang="zh-CN" altLang="en-US" sz="2000" b="1" spc="300">
              <a:solidFill>
                <a:srgbClr val="3498DB"/>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36" name="矩形 35"/>
          <p:cNvSpPr/>
          <p:nvPr>
            <p:custDataLst>
              <p:tags r:id="rId6"/>
            </p:custDataLst>
          </p:nvPr>
        </p:nvSpPr>
        <p:spPr>
          <a:xfrm>
            <a:off x="1536065" y="1887220"/>
            <a:ext cx="3632200" cy="1440815"/>
          </a:xfrm>
          <a:prstGeom prst="rect">
            <a:avLst/>
          </a:prstGeom>
        </p:spPr>
        <p:txBody>
          <a:bodyPr wrap="square">
            <a:normAutofit/>
          </a:bodyPr>
          <a:p>
            <a:pPr algn="l" fontAlgn="auto">
              <a:lnSpc>
                <a:spcPct val="150000"/>
              </a:lnSpc>
              <a:spcBef>
                <a:spcPts val="0"/>
              </a:spcBef>
              <a:spcAft>
                <a:spcPts val="0"/>
              </a:spcAft>
            </a:pPr>
            <a:r>
              <a:rPr lang="zh-CN" altLang="en-US" sz="1600" spc="150">
                <a:solidFill>
                  <a:srgbClr val="000000">
                    <a:lumMod val="50000"/>
                    <a:lumOff val="50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博克斯法是由美国人博克斯首创的，他把初创企业所做出的一些成果用金额度量。</a:t>
            </a:r>
            <a:endParaRPr lang="zh-CN" altLang="en-US" sz="1600" spc="150">
              <a:solidFill>
                <a:srgbClr val="000000">
                  <a:lumMod val="50000"/>
                  <a:lumOff val="50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38" name="矩形 37"/>
          <p:cNvSpPr/>
          <p:nvPr>
            <p:custDataLst>
              <p:tags r:id="rId7"/>
            </p:custDataLst>
          </p:nvPr>
        </p:nvSpPr>
        <p:spPr>
          <a:xfrm>
            <a:off x="2812960" y="1458822"/>
            <a:ext cx="2355146" cy="428313"/>
          </a:xfrm>
          <a:prstGeom prst="rect">
            <a:avLst/>
          </a:prstGeom>
        </p:spPr>
        <p:txBody>
          <a:bodyPr wrap="square">
            <a:noAutofit/>
          </a:bodyPr>
          <a:p>
            <a:pPr algn="ctr">
              <a:lnSpc>
                <a:spcPct val="120000"/>
              </a:lnSpc>
              <a:spcBef>
                <a:spcPts val="0"/>
              </a:spcBef>
              <a:spcAft>
                <a:spcPts val="0"/>
              </a:spcAft>
            </a:pPr>
            <a:r>
              <a:rPr lang="zh-CN" altLang="en-US" sz="2000" b="1" spc="300">
                <a:solidFill>
                  <a:srgbClr val="1F74AD"/>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1. 博克斯法</a:t>
            </a:r>
            <a:endParaRPr lang="zh-CN" altLang="en-US" sz="2000" b="1" spc="300">
              <a:solidFill>
                <a:srgbClr val="1F74AD"/>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32" name="圆角右箭头 15"/>
          <p:cNvSpPr/>
          <p:nvPr>
            <p:custDataLst>
              <p:tags r:id="rId8"/>
            </p:custDataLst>
          </p:nvPr>
        </p:nvSpPr>
        <p:spPr>
          <a:xfrm rot="16200000" flipH="1">
            <a:off x="5615267" y="189938"/>
            <a:ext cx="800100" cy="8958267"/>
          </a:xfrm>
          <a:prstGeom prst="bentArrow">
            <a:avLst>
              <a:gd name="adj1" fmla="val 28556"/>
              <a:gd name="adj2" fmla="val 27341"/>
              <a:gd name="adj3" fmla="val 27711"/>
              <a:gd name="adj4" fmla="val 32225"/>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olidFill>
                <a:srgbClr val="000000"/>
              </a:solidFill>
              <a:sym typeface="Arial" panose="020B0604020202020204" pitchFamily="34" charset="0"/>
            </a:endParaRPr>
          </a:p>
        </p:txBody>
      </p:sp>
      <p:sp>
        <p:nvSpPr>
          <p:cNvPr id="39" name="矩形 38"/>
          <p:cNvSpPr/>
          <p:nvPr>
            <p:custDataLst>
              <p:tags r:id="rId9"/>
            </p:custDataLst>
          </p:nvPr>
        </p:nvSpPr>
        <p:spPr>
          <a:xfrm>
            <a:off x="2757170" y="5081270"/>
            <a:ext cx="7161530" cy="1160780"/>
          </a:xfrm>
          <a:prstGeom prst="rect">
            <a:avLst/>
          </a:prstGeom>
        </p:spPr>
        <p:txBody>
          <a:bodyPr wrap="square">
            <a:noAutofit/>
          </a:bodyPr>
          <a:p>
            <a:pPr algn="l" fontAlgn="auto">
              <a:lnSpc>
                <a:spcPct val="150000"/>
              </a:lnSpc>
              <a:spcBef>
                <a:spcPts val="0"/>
              </a:spcBef>
              <a:spcAft>
                <a:spcPts val="0"/>
              </a:spcAft>
            </a:pPr>
            <a:r>
              <a:rPr lang="zh-CN" altLang="en-US" sz="1600" spc="150">
                <a:solidFill>
                  <a:srgbClr val="000000">
                    <a:lumMod val="50000"/>
                    <a:lumOff val="50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风险因素汇总估算法也是美国一种常用的估值方法。它需要考虑到一系列影响企业价值的因素，所以这不是一个单一元素估值方法。</a:t>
            </a:r>
            <a:endParaRPr lang="zh-CN" altLang="en-US" sz="1600" spc="150">
              <a:solidFill>
                <a:srgbClr val="000000">
                  <a:lumMod val="50000"/>
                  <a:lumOff val="50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40" name="矩形 39"/>
          <p:cNvSpPr/>
          <p:nvPr>
            <p:custDataLst>
              <p:tags r:id="rId10"/>
            </p:custDataLst>
          </p:nvPr>
        </p:nvSpPr>
        <p:spPr>
          <a:xfrm>
            <a:off x="2664331" y="4634680"/>
            <a:ext cx="6701972" cy="428313"/>
          </a:xfrm>
          <a:prstGeom prst="rect">
            <a:avLst/>
          </a:prstGeom>
        </p:spPr>
        <p:txBody>
          <a:bodyPr wrap="square">
            <a:noAutofit/>
          </a:bodyPr>
          <a:p>
            <a:pPr algn="ctr">
              <a:lnSpc>
                <a:spcPct val="120000"/>
              </a:lnSpc>
              <a:spcBef>
                <a:spcPts val="0"/>
              </a:spcBef>
              <a:spcAft>
                <a:spcPts val="0"/>
              </a:spcAft>
            </a:pPr>
            <a:r>
              <a:rPr lang="zh-CN" altLang="en-US" sz="2000" b="1" spc="300">
                <a:solidFill>
                  <a:srgbClr val="1AA3AA"/>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3. 风险因素汇总估算法</a:t>
            </a:r>
            <a:endParaRPr lang="zh-CN" altLang="en-US" sz="2000" b="1" spc="300">
              <a:solidFill>
                <a:srgbClr val="1AA3AA"/>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4" name="文本框 3"/>
          <p:cNvSpPr txBox="1"/>
          <p:nvPr/>
        </p:nvSpPr>
        <p:spPr>
          <a:xfrm>
            <a:off x="758825" y="484505"/>
            <a:ext cx="2540000" cy="368300"/>
          </a:xfrm>
          <a:prstGeom prst="rect">
            <a:avLst/>
          </a:prstGeom>
          <a:noFill/>
        </p:spPr>
        <p:txBody>
          <a:bodyPr wrap="square" rtlCol="0" anchor="t">
            <a:spAutoFit/>
          </a:bodyPr>
          <a:p>
            <a:r>
              <a:rPr lang="zh-CN" altLang="en-US"/>
              <a:t>（二）具体的估值方法</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071107" y="3381984"/>
            <a:ext cx="2621280" cy="82994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2"/>
                </a:solidFill>
                <a:latin typeface="微软雅黑" panose="020B0503020204020204" pitchFamily="34" charset="-122"/>
                <a:ea typeface="微软雅黑" panose="020B0503020204020204" pitchFamily="34" charset="-122"/>
                <a:cs typeface="Calibri" panose="020F0502020204030204"/>
              </a:rPr>
              <a:t>探究实践</a:t>
            </a:r>
            <a:endParaRPr kumimoji="0" lang="zh-CN" altLang="en-US" sz="4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29"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2" name="文本框 1"/>
          <p:cNvSpPr txBox="1"/>
          <p:nvPr/>
        </p:nvSpPr>
        <p:spPr>
          <a:xfrm>
            <a:off x="621665" y="284480"/>
            <a:ext cx="10948035" cy="6289040"/>
          </a:xfrm>
          <a:prstGeom prst="rect">
            <a:avLst/>
          </a:prstGeom>
          <a:noFill/>
        </p:spPr>
        <p:txBody>
          <a:bodyPr wrap="square" rtlCol="0" anchor="t">
            <a:spAutoFit/>
          </a:bodyPr>
          <a:p>
            <a:pPr fontAlgn="auto">
              <a:lnSpc>
                <a:spcPct val="140000"/>
              </a:lnSpc>
            </a:pPr>
            <a:r>
              <a:rPr lang="zh-CN" altLang="en-US" sz="1600"/>
              <a:t>材料一</a:t>
            </a:r>
            <a:endParaRPr lang="zh-CN" altLang="en-US" sz="1600"/>
          </a:p>
          <a:p>
            <a:pPr fontAlgn="auto">
              <a:lnSpc>
                <a:spcPct val="140000"/>
              </a:lnSpc>
            </a:pPr>
            <a:r>
              <a:rPr lang="zh-CN" altLang="en-US" sz="1600"/>
              <a:t>周光超大学毕业后回到老家上海后，一直没找到称心的工作，看到自己居住的小区内有一家小型超市生意非常红火，周光超心想：不如开个超市自己给自己干，但是一打听，办个小超市投资起码得六七万元，只好作罢。没想到，正在他一筹莫展之际，上海浦东发展银行与联华便利签约，推出了面向创业者的“投资七万元，做个小老板”的特许免担保贷款业务，由于联华便利为合作方和创业者提供了集体担保，创业者自己不必再提供担保，浦发银行可向每位通过资格审查的申请者提供七万元的创业贷款。周光超获悉后立即递交了申请，两个月后，他顺利地从浦发银行领到了贷款，在控江路上如愿开起了自己的小超市。</a:t>
            </a:r>
            <a:endParaRPr lang="zh-CN" altLang="en-US" sz="1600"/>
          </a:p>
          <a:p>
            <a:pPr fontAlgn="auto">
              <a:lnSpc>
                <a:spcPct val="140000"/>
              </a:lnSpc>
            </a:pPr>
            <a:r>
              <a:rPr lang="zh-CN" altLang="en-US" sz="1600"/>
              <a:t>材料二</a:t>
            </a:r>
            <a:endParaRPr lang="zh-CN" altLang="en-US" sz="1600"/>
          </a:p>
          <a:p>
            <a:pPr fontAlgn="auto">
              <a:lnSpc>
                <a:spcPct val="140000"/>
              </a:lnSpc>
            </a:pPr>
            <a:r>
              <a:rPr lang="zh-CN" altLang="en-US" sz="1600"/>
              <a:t>杜德文做了几年的外贸服装，积累了一定的业务渠道，便打算自己办一家鞋厂，他仔细算了算，办个年产 50 万双皮鞋的中等规模的鞋厂需要 100 万元设备和周转资金，外加一处不小于 200 平米的厂房。杜德文通过朋友在近郊某镇物色了一家负债累累、濒临倒闭的板箱厂，以零转让的形式接手了这家工厂，也就是该镇以资债相抵的办法，将工厂所有的动产不动产以及工厂的债务全部一齐转让给了杜德文。厂房的问题是解决了，但是 100 万元的投资从哪里来呢？杜德文到银行去贷款，负责信贷的同志要他提供担保，可是上哪儿去找担保人呢？正在杜德文着急万分的时候，他的一位朋友一语点醒了梦中人：板箱厂的厂房就是现成的抵押物。就这样，杜德文不花一分钱就解决了资金和厂房的问题，当然，他因此也背上了较重的债务，这就要靠他通过今后的创业慢慢地偿还了。</a:t>
            </a:r>
            <a:endParaRPr lang="zh-CN" altLang="en-US" sz="1600"/>
          </a:p>
          <a:p>
            <a:pPr fontAlgn="auto">
              <a:lnSpc>
                <a:spcPct val="140000"/>
              </a:lnSpc>
            </a:pPr>
            <a:r>
              <a:rPr lang="zh-CN" altLang="en-US" sz="1600"/>
              <a:t>讨论</a:t>
            </a:r>
            <a:endParaRPr lang="zh-CN" altLang="en-US" sz="1600"/>
          </a:p>
          <a:p>
            <a:pPr fontAlgn="auto">
              <a:lnSpc>
                <a:spcPct val="140000"/>
              </a:lnSpc>
            </a:pPr>
            <a:r>
              <a:rPr lang="zh-CN" altLang="en-US" sz="1600"/>
              <a:t>（1）结合材料一的内容，说一说获取外部资金资源的途径有哪些。</a:t>
            </a:r>
            <a:endParaRPr lang="zh-CN" altLang="en-US" sz="1600"/>
          </a:p>
          <a:p>
            <a:pPr fontAlgn="auto">
              <a:lnSpc>
                <a:spcPct val="140000"/>
              </a:lnSpc>
            </a:pPr>
            <a:r>
              <a:rPr lang="zh-CN" altLang="en-US" sz="1600"/>
              <a:t>（2）结合材料二谈一下创业资源整合及其利用技巧有哪些。</a:t>
            </a:r>
            <a:endParaRPr lang="zh-CN" altLang="en-US" sz="1600"/>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nvSpPr>
        <p:spPr>
          <a:xfrm>
            <a:off x="6500618" y="0"/>
            <a:ext cx="1500450" cy="5503389"/>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13" name="任意多边形: 形状 12"/>
          <p:cNvSpPr/>
          <p:nvPr/>
        </p:nvSpPr>
        <p:spPr>
          <a:xfrm>
            <a:off x="6778018"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49625"/>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dirty="0"/>
          </a:p>
        </p:txBody>
      </p:sp>
      <p:sp>
        <p:nvSpPr>
          <p:cNvPr id="14" name="任意多边形: 形状 13"/>
          <p:cNvSpPr/>
          <p:nvPr/>
        </p:nvSpPr>
        <p:spPr>
          <a:xfrm>
            <a:off x="6095996"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15" name="任意多边形: 形状 14"/>
          <p:cNvSpPr/>
          <p:nvPr/>
        </p:nvSpPr>
        <p:spPr>
          <a:xfrm>
            <a:off x="7159828" y="1"/>
            <a:ext cx="5032172" cy="6895522"/>
          </a:xfrm>
          <a:custGeom>
            <a:avLst/>
            <a:gdLst>
              <a:gd name="connsiteX0" fmla="*/ 1386917 w 5442507"/>
              <a:gd name="connsiteY0" fmla="*/ 0 h 6860019"/>
              <a:gd name="connsiteX1" fmla="*/ 5442507 w 5442507"/>
              <a:gd name="connsiteY1" fmla="*/ 0 h 6860019"/>
              <a:gd name="connsiteX2" fmla="*/ 5442507 w 5442507"/>
              <a:gd name="connsiteY2" fmla="*/ 6860019 h 6860019"/>
              <a:gd name="connsiteX3" fmla="*/ 1386917 w 5442507"/>
              <a:gd name="connsiteY3" fmla="*/ 6860019 h 6860019"/>
              <a:gd name="connsiteX4" fmla="*/ 0 w 5442507"/>
              <a:gd name="connsiteY4" fmla="*/ 3430010 h 6860019"/>
              <a:gd name="connsiteX5" fmla="*/ 1386917 w 5442507"/>
              <a:gd name="connsiteY5" fmla="*/ 0 h 686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2507" h="6860019">
                <a:moveTo>
                  <a:pt x="1386917" y="0"/>
                </a:moveTo>
                <a:lnTo>
                  <a:pt x="5442507" y="0"/>
                </a:lnTo>
                <a:lnTo>
                  <a:pt x="5442507" y="6860019"/>
                </a:lnTo>
                <a:lnTo>
                  <a:pt x="1386917" y="6860019"/>
                </a:lnTo>
                <a:cubicBezTo>
                  <a:pt x="529415" y="5980147"/>
                  <a:pt x="0" y="4764730"/>
                  <a:pt x="0" y="3430010"/>
                </a:cubicBezTo>
                <a:cubicBezTo>
                  <a:pt x="0" y="2095288"/>
                  <a:pt x="529415" y="872416"/>
                  <a:pt x="1386917" y="0"/>
                </a:cubicBezTo>
                <a:close/>
              </a:path>
            </a:pathLst>
          </a:custGeom>
          <a:blipFill>
            <a:blip r:embed="rId1"/>
            <a:stretch>
              <a:fillRect l="-867" r="-88201"/>
            </a:stretch>
          </a:blipFill>
          <a:ln w="73689" cap="flat">
            <a:noFill/>
            <a:prstDash val="solid"/>
            <a:miter/>
          </a:ln>
        </p:spPr>
        <p:txBody>
          <a:bodyPr rtlCol="0" anchor="ctr"/>
          <a:lstStyle/>
          <a:p>
            <a:endParaRPr lang="zh-CN" altLang="en-US"/>
          </a:p>
        </p:txBody>
      </p:sp>
      <p:sp>
        <p:nvSpPr>
          <p:cNvPr id="16" name="标题 3"/>
          <p:cNvSpPr txBox="1"/>
          <p:nvPr/>
        </p:nvSpPr>
        <p:spPr>
          <a:xfrm>
            <a:off x="1301115" y="2508250"/>
            <a:ext cx="3255645" cy="12731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defRPr sz="2400">
                <a:solidFill>
                  <a:srgbClr val="D87830"/>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zh-CN" altLang="en-US" sz="4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rPr>
              <a:t>感谢观看</a:t>
            </a:r>
            <a:endParaRPr lang="zh-CN" altLang="en-US" sz="4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endParaRPr>
          </a:p>
        </p:txBody>
      </p:sp>
      <p:sp>
        <p:nvSpPr>
          <p:cNvPr id="9" name="任意多边形: 形状 8"/>
          <p:cNvSpPr/>
          <p:nvPr/>
        </p:nvSpPr>
        <p:spPr>
          <a:xfrm flipH="1" flipV="1">
            <a:off x="-1" y="4610911"/>
            <a:ext cx="519403" cy="2247089"/>
          </a:xfrm>
          <a:custGeom>
            <a:avLst/>
            <a:gdLst>
              <a:gd name="connsiteX0" fmla="*/ 583227 w 1146628"/>
              <a:gd name="connsiteY0" fmla="*/ 0 h 3735957"/>
              <a:gd name="connsiteX1" fmla="*/ 375789 w 1146628"/>
              <a:gd name="connsiteY1" fmla="*/ 0 h 3735957"/>
              <a:gd name="connsiteX2" fmla="*/ 269208 w 1146628"/>
              <a:gd name="connsiteY2" fmla="*/ 207150 h 3735957"/>
              <a:gd name="connsiteX3" fmla="*/ 0 w 1146628"/>
              <a:gd name="connsiteY3" fmla="*/ 1439061 h 3735957"/>
              <a:gd name="connsiteX4" fmla="*/ 254148 w 1146628"/>
              <a:gd name="connsiteY4" fmla="*/ 2627819 h 3735957"/>
              <a:gd name="connsiteX5" fmla="*/ 81983 w 1146628"/>
              <a:gd name="connsiteY5" fmla="*/ 1644019 h 3735957"/>
              <a:gd name="connsiteX6" fmla="*/ 571385 w 1146628"/>
              <a:gd name="connsiteY6" fmla="*/ 16139 h 3735957"/>
              <a:gd name="connsiteX7" fmla="*/ 1146628 w 1146628"/>
              <a:gd name="connsiteY7" fmla="*/ 0 h 3735957"/>
              <a:gd name="connsiteX8" fmla="*/ 860876 w 1146628"/>
              <a:gd name="connsiteY8" fmla="*/ 0 h 3735957"/>
              <a:gd name="connsiteX9" fmla="*/ 823196 w 1146628"/>
              <a:gd name="connsiteY9" fmla="*/ 50920 h 3735957"/>
              <a:gd name="connsiteX10" fmla="*/ 322613 w 1146628"/>
              <a:gd name="connsiteY10" fmla="*/ 1695570 h 3735957"/>
              <a:gd name="connsiteX11" fmla="*/ 966397 w 1146628"/>
              <a:gd name="connsiteY11" fmla="*/ 3532464 h 3735957"/>
              <a:gd name="connsiteX12" fmla="*/ 1146628 w 1146628"/>
              <a:gd name="connsiteY12" fmla="*/ 3735957 h 373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6628" h="3735957">
                <a:moveTo>
                  <a:pt x="583227" y="0"/>
                </a:moveTo>
                <a:lnTo>
                  <a:pt x="375789" y="0"/>
                </a:lnTo>
                <a:lnTo>
                  <a:pt x="269208" y="207150"/>
                </a:lnTo>
                <a:cubicBezTo>
                  <a:pt x="96074" y="581760"/>
                  <a:pt x="0" y="998401"/>
                  <a:pt x="0" y="1439061"/>
                </a:cubicBezTo>
                <a:cubicBezTo>
                  <a:pt x="0" y="1861276"/>
                  <a:pt x="90182" y="2262994"/>
                  <a:pt x="254148" y="2627819"/>
                </a:cubicBezTo>
                <a:cubicBezTo>
                  <a:pt x="143471" y="2320382"/>
                  <a:pt x="81983" y="1988349"/>
                  <a:pt x="81983" y="1644019"/>
                </a:cubicBezTo>
                <a:cubicBezTo>
                  <a:pt x="81983" y="1041442"/>
                  <a:pt x="261834" y="482675"/>
                  <a:pt x="571385" y="16139"/>
                </a:cubicBezTo>
                <a:close/>
                <a:moveTo>
                  <a:pt x="1146628" y="0"/>
                </a:moveTo>
                <a:lnTo>
                  <a:pt x="860876" y="0"/>
                </a:lnTo>
                <a:lnTo>
                  <a:pt x="823196" y="50920"/>
                </a:lnTo>
                <a:cubicBezTo>
                  <a:pt x="507409" y="517584"/>
                  <a:pt x="322613" y="1087056"/>
                  <a:pt x="322613" y="1695570"/>
                </a:cubicBezTo>
                <a:cubicBezTo>
                  <a:pt x="322613" y="2391014"/>
                  <a:pt x="563979" y="3032067"/>
                  <a:pt x="966397" y="3532464"/>
                </a:cubicBezTo>
                <a:lnTo>
                  <a:pt x="1146628" y="3735957"/>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1000"/>
                                        <p:tgtEl>
                                          <p:spTgt spid="1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1000"/>
                                        <p:tgtEl>
                                          <p:spTgt spid="1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1000"/>
                                        <p:tgtEl>
                                          <p:spTgt spid="14"/>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1000"/>
                                        <p:tgtEl>
                                          <p:spTgt spid="9"/>
                                        </p:tgtEl>
                                      </p:cBhvr>
                                    </p:animEffect>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6"/>
                                        </p:tgtEl>
                                        <p:attrNameLst>
                                          <p:attrName>ppt_y</p:attrName>
                                        </p:attrNameLst>
                                      </p:cBhvr>
                                      <p:tavLst>
                                        <p:tav tm="0">
                                          <p:val>
                                            <p:strVal val="#ppt_y"/>
                                          </p:val>
                                        </p:tav>
                                        <p:tav tm="100000">
                                          <p:val>
                                            <p:strVal val="#ppt_y"/>
                                          </p:val>
                                        </p:tav>
                                      </p:tavLst>
                                    </p:anim>
                                    <p:anim calcmode="lin" valueType="num">
                                      <p:cBhvr>
                                        <p:cTn id="2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a:off x="4735834"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a:off x="4367015"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a:off x="0"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组合 57"/>
          <p:cNvGrpSpPr/>
          <p:nvPr/>
        </p:nvGrpSpPr>
        <p:grpSpPr>
          <a:xfrm>
            <a:off x="1556970" y="2529000"/>
            <a:ext cx="1800000" cy="1800000"/>
            <a:chOff x="1556970" y="2664267"/>
            <a:chExt cx="1733279" cy="1733279"/>
          </a:xfrm>
          <a:solidFill>
            <a:schemeClr val="accent1"/>
          </a:solidFill>
        </p:grpSpPr>
        <p:sp>
          <p:nvSpPr>
            <p:cNvPr id="59" name="椭圆 58"/>
            <p:cNvSpPr/>
            <p:nvPr/>
          </p:nvSpPr>
          <p:spPr>
            <a:xfrm>
              <a:off x="1556970" y="2664267"/>
              <a:ext cx="1733279" cy="1733279"/>
            </a:xfrm>
            <a:prstGeom prst="ellipse">
              <a:avLst/>
            </a:prstGeom>
            <a:grp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defRPr/>
              </a:pPr>
              <a:endParaRPr kumimoji="0" lang="en-US" sz="1800" b="0" i="0" u="none" strike="noStrike" kern="1200" cap="none" spc="0" normalizeH="0" baseline="0" noProof="0">
                <a:ln>
                  <a:noFill/>
                </a:ln>
                <a:solidFill>
                  <a:srgbClr val="262626"/>
                </a:solidFill>
                <a:effectLst/>
                <a:uLnTx/>
                <a:uFillTx/>
                <a:latin typeface="Arial" panose="020B0604020202020204"/>
                <a:ea typeface="微软雅黑" panose="020B0503020204020204" pitchFamily="34" charset="-122"/>
              </a:endParaRPr>
            </a:p>
          </p:txBody>
        </p:sp>
        <p:sp>
          <p:nvSpPr>
            <p:cNvPr id="60" name="矩形 59"/>
            <p:cNvSpPr/>
            <p:nvPr/>
          </p:nvSpPr>
          <p:spPr>
            <a:xfrm>
              <a:off x="1642559" y="3262705"/>
              <a:ext cx="1562100" cy="536405"/>
            </a:xfrm>
            <a:prstGeom prst="rect">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 latinLnBrk="0" hangingPunct="1">
                <a:lnSpc>
                  <a:spcPct val="13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目录</a:t>
              </a:r>
              <a:endParaRPr kumimoji="0" lang="en-US" altLang="zh-CN"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 latinLnBrk="0" hangingPunct="1">
                <a:lnSpc>
                  <a:spcPct val="130000"/>
                </a:lnSpc>
                <a:spcBef>
                  <a:spcPts val="0"/>
                </a:spcBef>
                <a:spcAft>
                  <a:spcPts val="0"/>
                </a:spcAft>
                <a:buClrTx/>
                <a:buSzTx/>
                <a:buFontTx/>
                <a:buNone/>
                <a:defRPr/>
              </a:pPr>
              <a:r>
                <a:rPr kumimoji="0" lang="en-US" altLang="zh-CN"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CONTENTS</a:t>
              </a:r>
              <a:endParaRPr kumimoji="0" lang="en-US"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2" name="文本框 1"/>
          <p:cNvSpPr txBox="1"/>
          <p:nvPr/>
        </p:nvSpPr>
        <p:spPr>
          <a:xfrm>
            <a:off x="7303154" y="5312730"/>
            <a:ext cx="3431540"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探究实践 </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303154" y="2652715"/>
            <a:ext cx="343154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案例分析</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303154" y="4440875"/>
            <a:ext cx="3431540"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重点提示 </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7303154" y="3569020"/>
            <a:ext cx="343154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前车之鉴 </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7303154" y="1735775"/>
            <a:ext cx="343154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身边案例</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2" presetClass="entr" presetSubtype="8" fill="hold" nodeType="with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additive="base">
                                        <p:cTn id="17" dur="1000" fill="hold"/>
                                        <p:tgtEl>
                                          <p:spTgt spid="58"/>
                                        </p:tgtEl>
                                        <p:attrNameLst>
                                          <p:attrName>ppt_x</p:attrName>
                                        </p:attrNameLst>
                                      </p:cBhvr>
                                      <p:tavLst>
                                        <p:tav tm="0">
                                          <p:val>
                                            <p:strVal val="0-#ppt_w/2"/>
                                          </p:val>
                                        </p:tav>
                                        <p:tav tm="100000">
                                          <p:val>
                                            <p:strVal val="#ppt_x"/>
                                          </p:val>
                                        </p:tav>
                                      </p:tavLst>
                                    </p:anim>
                                    <p:anim calcmode="lin" valueType="num">
                                      <p:cBhvr additive="base">
                                        <p:cTn id="18" dur="10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167627" y="3161004"/>
            <a:ext cx="2621280" cy="829945"/>
          </a:xfrm>
          <a:prstGeom prst="rect">
            <a:avLst/>
          </a:prstGeom>
          <a:noFill/>
          <a:ln w="76200">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4800" dirty="0">
                <a:solidFill>
                  <a:srgbClr val="303030"/>
                </a:solidFill>
                <a:latin typeface="Arial" panose="020B0604020202020204"/>
                <a:ea typeface="微软雅黑" panose="020B0503020204020204" pitchFamily="34" charset="-122"/>
                <a:cs typeface="+mn-ea"/>
                <a:sym typeface="+mn-lt"/>
              </a:rPr>
              <a:t>身边案例</a:t>
            </a:r>
            <a:endParaRPr kumimoji="0" lang="zh-CN" altLang="en-US" sz="4800" b="1" i="0" u="none" strike="noStrike" kern="1200" cap="none" spc="0" normalizeH="0" baseline="0" noProof="0" dirty="0">
              <a:ln>
                <a:noFill/>
              </a:ln>
              <a:solidFill>
                <a:srgbClr val="303030"/>
              </a:solidFill>
              <a:effectLst/>
              <a:uLnTx/>
              <a:uFillTx/>
              <a:latin typeface="Arial" panose="020B0604020202020204"/>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683" name="koppt-矩形"/>
          <p:cNvSpPr/>
          <p:nvPr/>
        </p:nvSpPr>
        <p:spPr>
          <a:xfrm>
            <a:off x="5749290" y="1266825"/>
            <a:ext cx="6015990" cy="44189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4" name="文本框 3"/>
          <p:cNvSpPr txBox="1"/>
          <p:nvPr/>
        </p:nvSpPr>
        <p:spPr>
          <a:xfrm>
            <a:off x="399415" y="474980"/>
            <a:ext cx="11393805" cy="5908040"/>
          </a:xfrm>
          <a:prstGeom prst="rect">
            <a:avLst/>
          </a:prstGeom>
          <a:noFill/>
        </p:spPr>
        <p:txBody>
          <a:bodyPr wrap="square" rtlCol="0" anchor="t">
            <a:spAutoFit/>
          </a:bodyPr>
          <a:p>
            <a:pPr indent="720090" algn="ctr" fontAlgn="auto">
              <a:lnSpc>
                <a:spcPct val="150000"/>
              </a:lnSpc>
            </a:pPr>
            <a:r>
              <a:rPr lang="zh-CN" altLang="en-US">
                <a:solidFill>
                  <a:schemeClr val="accent1"/>
                </a:solidFill>
              </a:rPr>
              <a:t>优质服务　信守承诺——柯盼龙</a:t>
            </a:r>
            <a:endParaRPr lang="zh-CN" altLang="en-US">
              <a:solidFill>
                <a:schemeClr val="accent1"/>
              </a:solidFill>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t>柯盼龙，江西九江人，2011 年 9 月就读于江西环境工程职业学院环境监测专业，在校期间担任班级团支书一职。</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大学期间的柯盼龙就是一个“不安分”的人。大一下学期他就开始尝试做一些兼职来锻炼自己：做过淘宝客服、开过淘宝店铺、做过校园移动营销、在食堂洗过盘子、在学校开过自行车出租店。“大学就是半个社会。这里有形形色色的事与形形色色的人。你只有利用好大学这个载体强化自己、充实自己，进入社会后你才能更加轻车熟路。”柯盼龙如是说。</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大三实习的时候，在学长张古臣的介绍下柯盼龙去了北京华测检测，任职的主要工作是做环境的现场采样，负责协助组长采集水、气、土、噪声等样品，对原始记录进行整理记录。在实习的那一年里，经常性的出差，早出晚归，日复一日的重复性劳作磨圆了他的棱角，创业的激情与斗志也逐渐萎靡。</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返校毕业的时候，柯盼龙一直在做思想斗争，纠结于要不要继续从事这个行业。班导胡方凡“要努力朝着好的地方看，要坚持自己的专业、坚守自己的初心”的一番话让他豁然开朗。面对当初的迷茫，柯盼龙讲道：“我想到当初自己选择这个专业的时候也不是盲目的。现在学了三年，要是今后不再从事这个行业，是不是对不起我这三年的时间？毕竟这个行业也不差，既然选择了，那就还是走下去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3" name="文本框 2"/>
          <p:cNvSpPr txBox="1"/>
          <p:nvPr/>
        </p:nvSpPr>
        <p:spPr>
          <a:xfrm>
            <a:off x="548640" y="890270"/>
            <a:ext cx="7042785" cy="5077460"/>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2015 年年初柯盼龙从北京返回江西，为了多了解一些环保相关知识，5 月份前他选择了一家环评公司见习。因为前期能力水平有限，没办法去参与环评的编制，他便利用点滴时间与同行业的前辈学习交流，期间了解了江西整个环保行业现状情况。</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2015 年 6 月份后，经过同班同学耿聪聪的介绍柯盼龙又重新回到了环境检测行业跑起了业务。谈起当初的境遇，柯盼龙说：“那时候江西本土是没有一家第三方环境检测单位的，虽然说是回到了环境检测行业，其实也只是一个办事处。跑业务也是一份很辛苦的工作，但是能得到丰富的信息回报，结识到广阔的人脉，那段时间我要感谢我的老板（琴姐）愿意帮助我这么多。因为有老板（琴姐）的帮助及对江西环境检测市场的看好，后来我又请耿聪聪从深圳回到南昌聚到一块开始商量筹备江西自己的实验室。”</a:t>
            </a:r>
            <a:endParaRPr lang="zh-CN" altLang="en-US"/>
          </a:p>
        </p:txBody>
      </p:sp>
      <p:pic>
        <p:nvPicPr>
          <p:cNvPr id="107" name="图片 106"/>
          <p:cNvPicPr/>
          <p:nvPr/>
        </p:nvPicPr>
        <p:blipFill>
          <a:blip r:embed="rId1"/>
          <a:stretch>
            <a:fillRect/>
          </a:stretch>
        </p:blipFill>
        <p:spPr>
          <a:xfrm>
            <a:off x="7861935" y="948055"/>
            <a:ext cx="3872865" cy="496189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683" name="koppt-矩形"/>
          <p:cNvSpPr/>
          <p:nvPr/>
        </p:nvSpPr>
        <p:spPr>
          <a:xfrm>
            <a:off x="660400" y="1144270"/>
            <a:ext cx="6015990" cy="44189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 name="文本框 2"/>
          <p:cNvSpPr txBox="1"/>
          <p:nvPr/>
        </p:nvSpPr>
        <p:spPr>
          <a:xfrm>
            <a:off x="824865" y="268605"/>
            <a:ext cx="10318750" cy="5908040"/>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因为前期已经花了大量时间了解市场行情及政策，2015 年 12 月底，柯盼龙团队开始筹备实验室。当他回忆起这段往事时深有感触地讲道：“团队都是年轻人，资金有限，从公司的选址、实验室装修、隔墙、粉漆、吊顶、走水、走电、实验室的台面组装都要亲力亲为，恨不得一分钱掰成两半花。三月底实验室装修完后仪器设备的采购紧随其后，因政策限制，在没有拿到 CAM 资质证书前是不允许接检测业务的，团队每天要发十几个人的工资，资金非常困难，在 10 月 17 日拿到证书之前我们都是咬着牙在坚持。8 月中旬我们进行上岗证考试，那时候琴姐离预产期就十几天的时间，那时候她还挺着个大肚子过来考试，真心感谢我们这群伙伴。对于我来说，经历这个阶段让我成长了很多，然而创业是机遇与挑战并存的，因为缺乏管理经验，实验室后来关闭了。”</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挫折并没有将柯盼龙击垮，2018 年他和耿聪聪商量后，决定从头再来，一展鸿鹄志向，注册了江西鸿志检测技术有限公司。凭着前面的从业经验，轻车熟路，很快就建好了自己的实验室，并成功申请到了江西检验检测机构资质认定证书（CMA），主要经营范围包括检测技术开发、检测技术咨询、环境保护监测、食品检验服务、公共环境卫生检验服务、室内装修气体检测服务等。目前公司运转良好，他们在“质量、用户至上、优质服务、信守承诺”的宗旨下，凭借着高质量的产品、良好的信誉、优质的服务赢得了越来越多客户的好评。</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026920" y="3256915"/>
            <a:ext cx="2676525" cy="1568450"/>
          </a:xfrm>
          <a:prstGeom prst="rect">
            <a:avLst/>
          </a:prstGeom>
          <a:noFill/>
          <a:ln w="76200">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2"/>
                </a:solidFill>
                <a:latin typeface="微软雅黑" panose="020B0503020204020204" pitchFamily="34" charset="-122"/>
                <a:ea typeface="微软雅黑" panose="020B0503020204020204" pitchFamily="34" charset="-122"/>
                <a:cs typeface="Calibri" panose="020F0502020204030204"/>
              </a:rPr>
              <a:t>案例分析 </a:t>
            </a:r>
            <a:endParaRPr kumimoji="0" lang="zh-CN" altLang="en-US" sz="4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683" name="koppt-矩形"/>
          <p:cNvSpPr/>
          <p:nvPr/>
        </p:nvSpPr>
        <p:spPr>
          <a:xfrm>
            <a:off x="874395" y="1219200"/>
            <a:ext cx="6015990" cy="44189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 name="文本框 2"/>
          <p:cNvSpPr txBox="1"/>
          <p:nvPr/>
        </p:nvSpPr>
        <p:spPr>
          <a:xfrm>
            <a:off x="788670" y="347345"/>
            <a:ext cx="4436110" cy="445135"/>
          </a:xfrm>
          <a:prstGeom prst="rect">
            <a:avLst/>
          </a:prstGeom>
          <a:noFill/>
        </p:spPr>
        <p:txBody>
          <a:bodyPr wrap="square" rtlCol="0" anchor="t">
            <a:spAutoFit/>
          </a:bodyPr>
          <a:p>
            <a:r>
              <a:rPr lang="zh-CN" altLang="en-US" sz="2300" dirty="0">
                <a:solidFill>
                  <a:srgbClr val="080808"/>
                </a:solidFill>
                <a:latin typeface="微软雅黑" panose="020B0503020204020204" pitchFamily="34" charset="-122"/>
                <a:ea typeface="微软雅黑" panose="020B0503020204020204" pitchFamily="34" charset="-122"/>
              </a:rPr>
              <a:t>1. 柯盼龙创业创新轨迹（图 8-1）</a:t>
            </a:r>
            <a:endParaRPr lang="zh-CN" altLang="en-US" sz="2300" dirty="0">
              <a:solidFill>
                <a:srgbClr val="080808"/>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2219325" y="1332230"/>
            <a:ext cx="7418070" cy="49269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tags/tag1.xml><?xml version="1.0" encoding="utf-8"?>
<p:tagLst xmlns:p="http://schemas.openxmlformats.org/presentationml/2006/main">
  <p:tag name="KSO_WM_TEMPLATE_CATEGORY" val="diagram"/>
  <p:tag name="KSO_WM_TEMPLATE_INDEX" val="20181238"/>
  <p:tag name="KSO_WM_UNIT_TYPE" val="l_i"/>
  <p:tag name="KSO_WM_UNIT_INDEX" val="1_1"/>
  <p:tag name="KSO_WM_UNIT_ID" val="diagram20181238_4*l_i*1_1"/>
  <p:tag name="KSO_WM_UNIT_LAYERLEVEL" val="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Lst>
</file>

<file path=ppt/tags/tag10.xml><?xml version="1.0" encoding="utf-8"?>
<p:tagLst xmlns:p="http://schemas.openxmlformats.org/presentationml/2006/main">
  <p:tag name="KSO_WM_TEMPLATE_CATEGORY" val="diagram"/>
  <p:tag name="KSO_WM_TEMPLATE_INDEX" val="20181238"/>
  <p:tag name="KSO_WM_UNIT_TYPE" val="l_h_i"/>
  <p:tag name="KSO_WM_UNIT_INDEX" val="1_3_1"/>
  <p:tag name="KSO_WM_UNIT_ID" val="diagram20181238_4*l_h_i*1_3_1"/>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Lst>
</file>

<file path=ppt/tags/tag100.xml><?xml version="1.0" encoding="utf-8"?>
<p:tagLst xmlns:p="http://schemas.openxmlformats.org/presentationml/2006/main">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800_4*l_h_a*1_4_1"/>
  <p:tag name="KSO_WM_TEMPLATE_CATEGORY" val="diagram"/>
  <p:tag name="KSO_WM_TEMPLATE_INDEX" val="800"/>
  <p:tag name="KSO_WM_UNIT_LAYERLEVEL" val="1_1_1"/>
  <p:tag name="KSO_WM_TAG_VERSION" val="1.0"/>
  <p:tag name="KSO_WM_BEAUTIFY_FLAG" val="#wm#"/>
  <p:tag name="KSO_WM_UNIT_PRESET_TEXT" val="添加标题"/>
  <p:tag name="KSO_WM_UNIT_TEXT_FILL_FORE_SCHEMECOLOR_INDEX" val="8"/>
  <p:tag name="KSO_WM_UNIT_TEXT_FILL_TYPE" val="1"/>
</p:tagLst>
</file>

<file path=ppt/tags/tag101.xml><?xml version="1.0" encoding="utf-8"?>
<p:tagLst xmlns:p="http://schemas.openxmlformats.org/presentationml/2006/main">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800_4*l_h_f*1_2_1"/>
  <p:tag name="KSO_WM_TEMPLATE_CATEGORY" val="diagram"/>
  <p:tag name="KSO_WM_TEMPLATE_INDEX" val="800"/>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02.xml><?xml version="1.0" encoding="utf-8"?>
<p:tagLst xmlns:p="http://schemas.openxmlformats.org/presentationml/2006/main">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800_4*l_h_a*1_2_1"/>
  <p:tag name="KSO_WM_TEMPLATE_CATEGORY" val="diagram"/>
  <p:tag name="KSO_WM_TEMPLATE_INDEX" val="800"/>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800_4*l_h_i*1_1_1"/>
  <p:tag name="KSO_WM_TEMPLATE_CATEGORY" val="diagram"/>
  <p:tag name="KSO_WM_TEMPLATE_INDEX" val="80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800_4*l_h_i*1_1_2"/>
  <p:tag name="KSO_WM_TEMPLATE_CATEGORY" val="diagram"/>
  <p:tag name="KSO_WM_TEMPLATE_INDEX" val="80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800_4*l_h_i*1_1_3"/>
  <p:tag name="KSO_WM_TEMPLATE_CATEGORY" val="diagram"/>
  <p:tag name="KSO_WM_TEMPLATE_INDEX" val="80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06.xml><?xml version="1.0" encoding="utf-8"?>
<p:tagLst xmlns:p="http://schemas.openxmlformats.org/presentationml/2006/main">
  <p:tag name="KSO_WM_UNIT_VALUE" val="167*15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800_4*l_h_x*1_1_1"/>
  <p:tag name="KSO_WM_TEMPLATE_CATEGORY" val="diagram"/>
  <p:tag name="KSO_WM_TEMPLATE_INDEX" val="800"/>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800_4*l_h_i*1_3_1"/>
  <p:tag name="KSO_WM_TEMPLATE_CATEGORY" val="diagram"/>
  <p:tag name="KSO_WM_TEMPLATE_INDEX" val="80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800_4*l_h_i*1_3_2"/>
  <p:tag name="KSO_WM_TEMPLATE_CATEGORY" val="diagram"/>
  <p:tag name="KSO_WM_TEMPLATE_INDEX" val="80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800_4*l_h_i*1_3_3"/>
  <p:tag name="KSO_WM_TEMPLATE_CATEGORY" val="diagram"/>
  <p:tag name="KSO_WM_TEMPLATE_INDEX" val="80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1.xml><?xml version="1.0" encoding="utf-8"?>
<p:tagLst xmlns:p="http://schemas.openxmlformats.org/presentationml/2006/main">
  <p:tag name="KSO_WM_TEMPLATE_CATEGORY" val="diagram"/>
  <p:tag name="KSO_WM_TEMPLATE_INDEX" val="20181238"/>
  <p:tag name="KSO_WM_UNIT_TYPE" val="l_i"/>
  <p:tag name="KSO_WM_UNIT_INDEX" val="1_3"/>
  <p:tag name="KSO_WM_UNIT_ID" val="diagram20181238_4*l_i*1_3"/>
  <p:tag name="KSO_WM_UNIT_LAYERLEVEL" val="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110.xml><?xml version="1.0" encoding="utf-8"?>
<p:tagLst xmlns:p="http://schemas.openxmlformats.org/presentationml/2006/main">
  <p:tag name="KSO_WM_UNIT_VALUE" val="167*167"/>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800_4*l_h_x*1_3_1"/>
  <p:tag name="KSO_WM_TEMPLATE_CATEGORY" val="diagram"/>
  <p:tag name="KSO_WM_TEMPLATE_INDEX" val="800"/>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11.xml><?xml version="1.0" encoding="utf-8"?>
<p:tagLst xmlns:p="http://schemas.openxmlformats.org/presentationml/2006/main">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800_4*l_h_f*1_3_1"/>
  <p:tag name="KSO_WM_TEMPLATE_CATEGORY" val="diagram"/>
  <p:tag name="KSO_WM_TEMPLATE_INDEX" val="800"/>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12.xml><?xml version="1.0" encoding="utf-8"?>
<p:tagLst xmlns:p="http://schemas.openxmlformats.org/presentationml/2006/main">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800_4*l_h_a*1_3_1"/>
  <p:tag name="KSO_WM_TEMPLATE_CATEGORY" val="diagram"/>
  <p:tag name="KSO_WM_TEMPLATE_INDEX" val="800"/>
  <p:tag name="KSO_WM_UNIT_LAYERLEVEL" val="1_1_1"/>
  <p:tag name="KSO_WM_TAG_VERSION" val="1.0"/>
  <p:tag name="KSO_WM_BEAUTIFY_FLAG" val="#wm#"/>
  <p:tag name="KSO_WM_UNIT_PRESET_TEXT" val="添加标题"/>
  <p:tag name="KSO_WM_UNIT_TEXT_FILL_FORE_SCHEMECOLOR_INDEX" val="7"/>
  <p:tag name="KSO_WM_UNIT_TEXT_FILL_TYPE" val="1"/>
</p:tagLst>
</file>

<file path=ppt/tags/tag113.xml><?xml version="1.0" encoding="utf-8"?>
<p:tagLst xmlns:p="http://schemas.openxmlformats.org/presentationml/2006/main">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800_4*l_h_f*1_1_1"/>
  <p:tag name="KSO_WM_TEMPLATE_CATEGORY" val="diagram"/>
  <p:tag name="KSO_WM_TEMPLATE_INDEX" val="800"/>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14.xml><?xml version="1.0" encoding="utf-8"?>
<p:tagLst xmlns:p="http://schemas.openxmlformats.org/presentationml/2006/main">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800_4*l_h_a*1_1_1"/>
  <p:tag name="KSO_WM_TEMPLATE_CATEGORY" val="diagram"/>
  <p:tag name="KSO_WM_TEMPLATE_INDEX" val="800"/>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800_4*l_h_i*1_4_1"/>
  <p:tag name="KSO_WM_TEMPLATE_CATEGORY" val="diagram"/>
  <p:tag name="KSO_WM_TEMPLATE_INDEX" val="800"/>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800_4*l_h_i*1_4_2"/>
  <p:tag name="KSO_WM_TEMPLATE_CATEGORY" val="diagram"/>
  <p:tag name="KSO_WM_TEMPLATE_INDEX" val="800"/>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800_4*l_h_i*1_4_3"/>
  <p:tag name="KSO_WM_TEMPLATE_CATEGORY" val="diagram"/>
  <p:tag name="KSO_WM_TEMPLATE_INDEX" val="800"/>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18.xml><?xml version="1.0" encoding="utf-8"?>
<p:tagLst xmlns:p="http://schemas.openxmlformats.org/presentationml/2006/main">
  <p:tag name="KSO_WM_UNIT_VALUE" val="143*167"/>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800_4*l_h_x*1_4_1"/>
  <p:tag name="KSO_WM_TEMPLATE_CATEGORY" val="diagram"/>
  <p:tag name="KSO_WM_TEMPLATE_INDEX" val="800"/>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800_4*l_h_i*1_2_1"/>
  <p:tag name="KSO_WM_TEMPLATE_CATEGORY" val="diagram"/>
  <p:tag name="KSO_WM_TEMPLATE_INDEX" val="80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2.xml><?xml version="1.0" encoding="utf-8"?>
<p:tagLst xmlns:p="http://schemas.openxmlformats.org/presentationml/2006/main">
  <p:tag name="KSO_WM_TEMPLATE_CATEGORY" val="diagram"/>
  <p:tag name="KSO_WM_TEMPLATE_INDEX" val="20181238"/>
  <p:tag name="KSO_WM_UNIT_TYPE" val="l_i"/>
  <p:tag name="KSO_WM_UNIT_INDEX" val="1_5"/>
  <p:tag name="KSO_WM_UNIT_ID" val="diagram20181238_4*l_i*1_5"/>
  <p:tag name="KSO_WM_UNIT_LAYERLEVEL" val="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800_4*l_h_i*1_2_2"/>
  <p:tag name="KSO_WM_TEMPLATE_CATEGORY" val="diagram"/>
  <p:tag name="KSO_WM_TEMPLATE_INDEX" val="80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800_4*l_h_i*1_2_3"/>
  <p:tag name="KSO_WM_TEMPLATE_CATEGORY" val="diagram"/>
  <p:tag name="KSO_WM_TEMPLATE_INDEX" val="80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22.xml><?xml version="1.0" encoding="utf-8"?>
<p:tagLst xmlns:p="http://schemas.openxmlformats.org/presentationml/2006/main">
  <p:tag name="KSO_WM_UNIT_VALUE" val="167*13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800_4*l_h_x*1_2_1"/>
  <p:tag name="KSO_WM_TEMPLATE_CATEGORY" val="diagram"/>
  <p:tag name="KSO_WM_TEMPLATE_INDEX" val="800"/>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23.xml><?xml version="1.0" encoding="utf-8"?>
<p:tagLst xmlns:p="http://schemas.openxmlformats.org/presentationml/2006/main">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800_4*l_h_f*1_4_1"/>
  <p:tag name="KSO_WM_TEMPLATE_CATEGORY" val="diagram"/>
  <p:tag name="KSO_WM_TEMPLATE_INDEX" val="800"/>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24.xml><?xml version="1.0" encoding="utf-8"?>
<p:tagLst xmlns:p="http://schemas.openxmlformats.org/presentationml/2006/main">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800_4*l_h_a*1_4_1"/>
  <p:tag name="KSO_WM_TEMPLATE_CATEGORY" val="diagram"/>
  <p:tag name="KSO_WM_TEMPLATE_INDEX" val="800"/>
  <p:tag name="KSO_WM_UNIT_LAYERLEVEL" val="1_1_1"/>
  <p:tag name="KSO_WM_TAG_VERSION" val="1.0"/>
  <p:tag name="KSO_WM_BEAUTIFY_FLAG" val="#wm#"/>
  <p:tag name="KSO_WM_UNIT_PRESET_TEXT" val="添加标题"/>
  <p:tag name="KSO_WM_UNIT_TEXT_FILL_FORE_SCHEMECOLOR_INDEX" val="8"/>
  <p:tag name="KSO_WM_UNIT_TEXT_FILL_TYPE" val="1"/>
</p:tagLst>
</file>

<file path=ppt/tags/tag125.xml><?xml version="1.0" encoding="utf-8"?>
<p:tagLst xmlns:p="http://schemas.openxmlformats.org/presentationml/2006/main">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800_4*l_h_f*1_2_1"/>
  <p:tag name="KSO_WM_TEMPLATE_CATEGORY" val="diagram"/>
  <p:tag name="KSO_WM_TEMPLATE_INDEX" val="800"/>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26.xml><?xml version="1.0" encoding="utf-8"?>
<p:tagLst xmlns:p="http://schemas.openxmlformats.org/presentationml/2006/main">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800_4*l_h_a*1_2_1"/>
  <p:tag name="KSO_WM_TEMPLATE_CATEGORY" val="diagram"/>
  <p:tag name="KSO_WM_TEMPLATE_INDEX" val="800"/>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800_4*l_h_i*1_1_1"/>
  <p:tag name="KSO_WM_TEMPLATE_CATEGORY" val="diagram"/>
  <p:tag name="KSO_WM_TEMPLATE_INDEX" val="80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800_4*l_h_i*1_1_2"/>
  <p:tag name="KSO_WM_TEMPLATE_CATEGORY" val="diagram"/>
  <p:tag name="KSO_WM_TEMPLATE_INDEX" val="80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800_4*l_h_i*1_1_3"/>
  <p:tag name="KSO_WM_TEMPLATE_CATEGORY" val="diagram"/>
  <p:tag name="KSO_WM_TEMPLATE_INDEX" val="80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3.xml><?xml version="1.0" encoding="utf-8"?>
<p:tagLst xmlns:p="http://schemas.openxmlformats.org/presentationml/2006/main">
  <p:tag name="KSO_WM_TEMPLATE_CATEGORY" val="diagram"/>
  <p:tag name="KSO_WM_TEMPLATE_INDEX" val="20181238"/>
  <p:tag name="KSO_WM_UNIT_TYPE" val="l_i"/>
  <p:tag name="KSO_WM_UNIT_INDEX" val="1_6"/>
  <p:tag name="KSO_WM_UNIT_ID" val="diagram20181238_4*l_i*1_6"/>
  <p:tag name="KSO_WM_UNIT_LAYERLEVEL" val="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130.xml><?xml version="1.0" encoding="utf-8"?>
<p:tagLst xmlns:p="http://schemas.openxmlformats.org/presentationml/2006/main">
  <p:tag name="KSO_WM_UNIT_VALUE" val="167*15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800_4*l_h_x*1_1_1"/>
  <p:tag name="KSO_WM_TEMPLATE_CATEGORY" val="diagram"/>
  <p:tag name="KSO_WM_TEMPLATE_INDEX" val="800"/>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800_4*l_h_i*1_3_1"/>
  <p:tag name="KSO_WM_TEMPLATE_CATEGORY" val="diagram"/>
  <p:tag name="KSO_WM_TEMPLATE_INDEX" val="80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800_4*l_h_i*1_3_2"/>
  <p:tag name="KSO_WM_TEMPLATE_CATEGORY" val="diagram"/>
  <p:tag name="KSO_WM_TEMPLATE_INDEX" val="80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800_4*l_h_i*1_3_3"/>
  <p:tag name="KSO_WM_TEMPLATE_CATEGORY" val="diagram"/>
  <p:tag name="KSO_WM_TEMPLATE_INDEX" val="80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34.xml><?xml version="1.0" encoding="utf-8"?>
<p:tagLst xmlns:p="http://schemas.openxmlformats.org/presentationml/2006/main">
  <p:tag name="KSO_WM_UNIT_VALUE" val="167*167"/>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800_4*l_h_x*1_3_1"/>
  <p:tag name="KSO_WM_TEMPLATE_CATEGORY" val="diagram"/>
  <p:tag name="KSO_WM_TEMPLATE_INDEX" val="800"/>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35.xml><?xml version="1.0" encoding="utf-8"?>
<p:tagLst xmlns:p="http://schemas.openxmlformats.org/presentationml/2006/main">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800_4*l_h_f*1_3_1"/>
  <p:tag name="KSO_WM_TEMPLATE_CATEGORY" val="diagram"/>
  <p:tag name="KSO_WM_TEMPLATE_INDEX" val="800"/>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36.xml><?xml version="1.0" encoding="utf-8"?>
<p:tagLst xmlns:p="http://schemas.openxmlformats.org/presentationml/2006/main">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800_4*l_h_a*1_3_1"/>
  <p:tag name="KSO_WM_TEMPLATE_CATEGORY" val="diagram"/>
  <p:tag name="KSO_WM_TEMPLATE_INDEX" val="800"/>
  <p:tag name="KSO_WM_UNIT_LAYERLEVEL" val="1_1_1"/>
  <p:tag name="KSO_WM_TAG_VERSION" val="1.0"/>
  <p:tag name="KSO_WM_BEAUTIFY_FLAG" val="#wm#"/>
  <p:tag name="KSO_WM_UNIT_PRESET_TEXT" val="添加标题"/>
  <p:tag name="KSO_WM_UNIT_TEXT_FILL_FORE_SCHEMECOLOR_INDEX" val="7"/>
  <p:tag name="KSO_WM_UNIT_TEXT_FILL_TYPE" val="1"/>
</p:tagLst>
</file>

<file path=ppt/tags/tag137.xml><?xml version="1.0" encoding="utf-8"?>
<p:tagLst xmlns:p="http://schemas.openxmlformats.org/presentationml/2006/main">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800_4*l_h_f*1_1_1"/>
  <p:tag name="KSO_WM_TEMPLATE_CATEGORY" val="diagram"/>
  <p:tag name="KSO_WM_TEMPLATE_INDEX" val="800"/>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38.xml><?xml version="1.0" encoding="utf-8"?>
<p:tagLst xmlns:p="http://schemas.openxmlformats.org/presentationml/2006/main">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800_4*l_h_a*1_1_1"/>
  <p:tag name="KSO_WM_TEMPLATE_CATEGORY" val="diagram"/>
  <p:tag name="KSO_WM_TEMPLATE_INDEX" val="800"/>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800_4*l_h_i*1_4_1"/>
  <p:tag name="KSO_WM_TEMPLATE_CATEGORY" val="diagram"/>
  <p:tag name="KSO_WM_TEMPLATE_INDEX" val="800"/>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4.xml><?xml version="1.0" encoding="utf-8"?>
<p:tagLst xmlns:p="http://schemas.openxmlformats.org/presentationml/2006/main">
  <p:tag name="KSO_WM_TEMPLATE_CATEGORY" val="diagram"/>
  <p:tag name="KSO_WM_TEMPLATE_INDEX" val="20181238"/>
  <p:tag name="KSO_WM_UNIT_TYPE" val="l_i"/>
  <p:tag name="KSO_WM_UNIT_INDEX" val="1_8"/>
  <p:tag name="KSO_WM_UNIT_ID" val="diagram20181238_4*l_i*1_8"/>
  <p:tag name="KSO_WM_UNIT_LAYERLEVEL" val="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800_4*l_h_i*1_4_2"/>
  <p:tag name="KSO_WM_TEMPLATE_CATEGORY" val="diagram"/>
  <p:tag name="KSO_WM_TEMPLATE_INDEX" val="800"/>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800_4*l_h_i*1_4_3"/>
  <p:tag name="KSO_WM_TEMPLATE_CATEGORY" val="diagram"/>
  <p:tag name="KSO_WM_TEMPLATE_INDEX" val="800"/>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42.xml><?xml version="1.0" encoding="utf-8"?>
<p:tagLst xmlns:p="http://schemas.openxmlformats.org/presentationml/2006/main">
  <p:tag name="KSO_WM_UNIT_VALUE" val="143*167"/>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800_4*l_h_x*1_4_1"/>
  <p:tag name="KSO_WM_TEMPLATE_CATEGORY" val="diagram"/>
  <p:tag name="KSO_WM_TEMPLATE_INDEX" val="800"/>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800_4*l_h_i*1_2_1"/>
  <p:tag name="KSO_WM_TEMPLATE_CATEGORY" val="diagram"/>
  <p:tag name="KSO_WM_TEMPLATE_INDEX" val="80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800_4*l_h_i*1_2_2"/>
  <p:tag name="KSO_WM_TEMPLATE_CATEGORY" val="diagram"/>
  <p:tag name="KSO_WM_TEMPLATE_INDEX" val="80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800_4*l_h_i*1_2_3"/>
  <p:tag name="KSO_WM_TEMPLATE_CATEGORY" val="diagram"/>
  <p:tag name="KSO_WM_TEMPLATE_INDEX" val="80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46.xml><?xml version="1.0" encoding="utf-8"?>
<p:tagLst xmlns:p="http://schemas.openxmlformats.org/presentationml/2006/main">
  <p:tag name="KSO_WM_UNIT_VALUE" val="167*13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800_4*l_h_x*1_2_1"/>
  <p:tag name="KSO_WM_TEMPLATE_CATEGORY" val="diagram"/>
  <p:tag name="KSO_WM_TEMPLATE_INDEX" val="800"/>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47.xml><?xml version="1.0" encoding="utf-8"?>
<p:tagLst xmlns:p="http://schemas.openxmlformats.org/presentationml/2006/main">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800_4*l_h_f*1_4_1"/>
  <p:tag name="KSO_WM_TEMPLATE_CATEGORY" val="diagram"/>
  <p:tag name="KSO_WM_TEMPLATE_INDEX" val="800"/>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48.xml><?xml version="1.0" encoding="utf-8"?>
<p:tagLst xmlns:p="http://schemas.openxmlformats.org/presentationml/2006/main">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800_4*l_h_a*1_4_1"/>
  <p:tag name="KSO_WM_TEMPLATE_CATEGORY" val="diagram"/>
  <p:tag name="KSO_WM_TEMPLATE_INDEX" val="800"/>
  <p:tag name="KSO_WM_UNIT_LAYERLEVEL" val="1_1_1"/>
  <p:tag name="KSO_WM_TAG_VERSION" val="1.0"/>
  <p:tag name="KSO_WM_BEAUTIFY_FLAG" val="#wm#"/>
  <p:tag name="KSO_WM_UNIT_PRESET_TEXT" val="添加标题"/>
  <p:tag name="KSO_WM_UNIT_TEXT_FILL_FORE_SCHEMECOLOR_INDEX" val="8"/>
  <p:tag name="KSO_WM_UNIT_TEXT_FILL_TYPE" val="1"/>
</p:tagLst>
</file>

<file path=ppt/tags/tag149.xml><?xml version="1.0" encoding="utf-8"?>
<p:tagLst xmlns:p="http://schemas.openxmlformats.org/presentationml/2006/main">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800_4*l_h_f*1_2_1"/>
  <p:tag name="KSO_WM_TEMPLATE_CATEGORY" val="diagram"/>
  <p:tag name="KSO_WM_TEMPLATE_INDEX" val="800"/>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5.xml><?xml version="1.0" encoding="utf-8"?>
<p:tagLst xmlns:p="http://schemas.openxmlformats.org/presentationml/2006/main">
  <p:tag name="KSO_WM_TEMPLATE_CATEGORY" val="diagram"/>
  <p:tag name="KSO_WM_TEMPLATE_INDEX" val="20181238"/>
  <p:tag name="KSO_WM_UNIT_TYPE" val="l_h_x"/>
  <p:tag name="KSO_WM_UNIT_INDEX" val="1_1_1"/>
  <p:tag name="KSO_WM_UNIT_ID" val="diagram20181238_4*l_h_x*1_1_1"/>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VALUE" val="85*85"/>
  <p:tag name="KSO_WM_UNIT_FILL_FORE_SCHEMECOLOR_INDEX" val="5"/>
  <p:tag name="KSO_WM_UNIT_FILL_TYPE" val="1"/>
</p:tagLst>
</file>

<file path=ppt/tags/tag150.xml><?xml version="1.0" encoding="utf-8"?>
<p:tagLst xmlns:p="http://schemas.openxmlformats.org/presentationml/2006/main">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800_4*l_h_a*1_2_1"/>
  <p:tag name="KSO_WM_TEMPLATE_CATEGORY" val="diagram"/>
  <p:tag name="KSO_WM_TEMPLATE_INDEX" val="800"/>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61_3*l_h_i*1_2_1"/>
  <p:tag name="KSO_WM_TEMPLATE_CATEGORY" val="diagram"/>
  <p:tag name="KSO_WM_TEMPLATE_INDEX" val="76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761_3*l_i*1_1"/>
  <p:tag name="KSO_WM_TEMPLATE_CATEGORY" val="diagram"/>
  <p:tag name="KSO_WM_TEMPLATE_INDEX" val="761"/>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61_3*l_h_i*1_1_1"/>
  <p:tag name="KSO_WM_TEMPLATE_CATEGORY" val="diagram"/>
  <p:tag name="KSO_WM_TEMPLATE_INDEX" val="761"/>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Lst>
</file>

<file path=ppt/tags/tag15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61_3*l_h_f*1_2_1"/>
  <p:tag name="KSO_WM_TEMPLATE_CATEGORY" val="diagram"/>
  <p:tag name="KSO_WM_TEMPLATE_INDEX" val="76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5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761_3*l_h_a*1_2_1"/>
  <p:tag name="KSO_WM_TEMPLATE_CATEGORY" val="diagram"/>
  <p:tag name="KSO_WM_TEMPLATE_INDEX" val="761"/>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15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61_3*l_h_f*1_1_1"/>
  <p:tag name="KSO_WM_TEMPLATE_CATEGORY" val="diagram"/>
  <p:tag name="KSO_WM_TEMPLATE_INDEX" val="76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5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761_3*l_h_a*1_1_1"/>
  <p:tag name="KSO_WM_TEMPLATE_CATEGORY" val="diagram"/>
  <p:tag name="KSO_WM_TEMPLATE_INDEX" val="761"/>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61_3*l_h_i*1_3_1"/>
  <p:tag name="KSO_WM_TEMPLATE_CATEGORY" val="diagram"/>
  <p:tag name="KSO_WM_TEMPLATE_INDEX" val="761"/>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5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61_3*l_h_f*1_3_1"/>
  <p:tag name="KSO_WM_TEMPLATE_CATEGORY" val="diagram"/>
  <p:tag name="KSO_WM_TEMPLATE_INDEX" val="76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6.xml><?xml version="1.0" encoding="utf-8"?>
<p:tagLst xmlns:p="http://schemas.openxmlformats.org/presentationml/2006/main">
  <p:tag name="KSO_WM_TEMPLATE_CATEGORY" val="diagram"/>
  <p:tag name="KSO_WM_TEMPLATE_INDEX" val="20181238"/>
  <p:tag name="KSO_WM_UNIT_TYPE" val="l_h_x"/>
  <p:tag name="KSO_WM_UNIT_INDEX" val="1_4_1"/>
  <p:tag name="KSO_WM_UNIT_ID" val="diagram20181238_4*l_h_x*1_4_1"/>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VALUE" val="63*86"/>
  <p:tag name="KSO_WM_UNIT_FILL_FORE_SCHEMECOLOR_INDEX" val="5"/>
  <p:tag name="KSO_WM_UNIT_FILL_TYPE" val="1"/>
</p:tagLst>
</file>

<file path=ppt/tags/tag16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761_3*l_h_a*1_3_1"/>
  <p:tag name="KSO_WM_TEMPLATE_CATEGORY" val="diagram"/>
  <p:tag name="KSO_WM_TEMPLATE_INDEX" val="761"/>
  <p:tag name="KSO_WM_UNIT_LAYERLEVEL" val="1_1_1"/>
  <p:tag name="KSO_WM_TAG_VERSION" val="1.0"/>
  <p:tag name="KSO_WM_BEAUTIFY_FLAG" val="#wm#"/>
  <p:tag name="KSO_WM_UNIT_PRESET_TEXT" val="添加标题"/>
  <p:tag name="KSO_WM_UNIT_TEXT_FILL_FORE_SCHEMECOLOR_INDEX" val="7"/>
  <p:tag name="KSO_WM_UNIT_TEXT_FILL_TYPE" val="1"/>
</p:tagLst>
</file>

<file path=ppt/tags/tag161.xml><?xml version="1.0" encoding="utf-8"?>
<p:tagLst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Lst>
</file>

<file path=ppt/tags/tag17.xml><?xml version="1.0" encoding="utf-8"?>
<p:tagLst xmlns:p="http://schemas.openxmlformats.org/presentationml/2006/main">
  <p:tag name="KSO_WM_TEMPLATE_CATEGORY" val="diagram"/>
  <p:tag name="KSO_WM_TEMPLATE_INDEX" val="20181238"/>
  <p:tag name="KSO_WM_UNIT_TYPE" val="l_h_f"/>
  <p:tag name="KSO_WM_UNIT_INDEX" val="1_4_1"/>
  <p:tag name="KSO_WM_UNIT_ID" val="diagram20181238_4*l_h_f*1_4_1"/>
  <p:tag name="KSO_WM_UNIT_LAYERLEVEL" val="1_1_1"/>
  <p:tag name="KSO_WM_UNIT_VALUE" val="24"/>
  <p:tag name="KSO_WM_UNIT_HIGHLIGHT" val="0"/>
  <p:tag name="KSO_WM_UNIT_COMPATIBLE" val="0"/>
  <p:tag name="KSO_WM_BEAUTIFY_FLAG" val="#wm#"/>
  <p:tag name="KSO_WM_TAG_VERSION" val="1.0"/>
  <p:tag name="KSO_WM_DIAGRAM_GROUP_CODE" val="l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
  <p:tag name="KSO_WM_UNIT_TEXT_FILL_TYPE" val="1"/>
</p:tagLst>
</file>

<file path=ppt/tags/tag18.xml><?xml version="1.0" encoding="utf-8"?>
<p:tagLst xmlns:p="http://schemas.openxmlformats.org/presentationml/2006/main">
  <p:tag name="KSO_WM_TEMPLATE_CATEGORY" val="diagram"/>
  <p:tag name="KSO_WM_TEMPLATE_INDEX" val="20181238"/>
  <p:tag name="KSO_WM_UNIT_TYPE" val="l_h_a"/>
  <p:tag name="KSO_WM_UNIT_INDEX" val="1_4_1"/>
  <p:tag name="KSO_WM_UNIT_ID" val="diagram20181238_4*l_h_a*1_4_1"/>
  <p:tag name="KSO_WM_UNIT_LAYERLEVEL" val="1_1_1"/>
  <p:tag name="KSO_WM_UNIT_VALUE" val="5"/>
  <p:tag name="KSO_WM_UNIT_HIGHLIGHT" val="0"/>
  <p:tag name="KSO_WM_UNIT_COMPATIBLE" val="0"/>
  <p:tag name="KSO_WM_BEAUTIFY_FLAG" val="#wm#"/>
  <p:tag name="KSO_WM_TAG_VERSION" val="1.0"/>
  <p:tag name="KSO_WM_DIAGRAM_GROUP_CODE" val="l1-1"/>
  <p:tag name="KSO_WM_UNIT_PRESET_TEXT" val="添加标题"/>
  <p:tag name="KSO_WM_UNIT_ISCONTENTSTITLE" val="0"/>
  <p:tag name="KSO_WM_UNIT_NOCLEAR" val="0"/>
  <p:tag name="KSO_WM_UNIT_DIAGRAM_ISNUMVISUAL" val="0"/>
  <p:tag name="KSO_WM_UNIT_DIAGRAM_ISREFERUNIT" val="0"/>
  <p:tag name="KSO_WM_UNIT_TEXT_FILL_FORE_SCHEMECOLOR_INDEX" val="1"/>
  <p:tag name="KSO_WM_UNIT_TEXT_FILL_TYPE" val="1"/>
</p:tagLst>
</file>

<file path=ppt/tags/tag19.xml><?xml version="1.0" encoding="utf-8"?>
<p:tagLst xmlns:p="http://schemas.openxmlformats.org/presentationml/2006/main">
  <p:tag name="KSO_WM_TEMPLATE_CATEGORY" val="diagram"/>
  <p:tag name="KSO_WM_TEMPLATE_INDEX" val="20181238"/>
  <p:tag name="KSO_WM_UNIT_TYPE" val="l_h_f"/>
  <p:tag name="KSO_WM_UNIT_INDEX" val="1_2_1"/>
  <p:tag name="KSO_WM_UNIT_ID" val="diagram20181238_4*l_h_f*1_2_1"/>
  <p:tag name="KSO_WM_UNIT_LAYERLEVEL" val="1_1_1"/>
  <p:tag name="KSO_WM_UNIT_VALUE" val="24"/>
  <p:tag name="KSO_WM_UNIT_HIGHLIGHT" val="0"/>
  <p:tag name="KSO_WM_UNIT_COMPATIBLE" val="0"/>
  <p:tag name="KSO_WM_BEAUTIFY_FLAG" val="#wm#"/>
  <p:tag name="KSO_WM_TAG_VERSION" val="1.0"/>
  <p:tag name="KSO_WM_DIAGRAM_GROUP_CODE" val="l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
  <p:tag name="KSO_WM_UNIT_TEXT_FILL_TYPE" val="1"/>
</p:tagLst>
</file>

<file path=ppt/tags/tag2.xml><?xml version="1.0" encoding="utf-8"?>
<p:tagLst xmlns:p="http://schemas.openxmlformats.org/presentationml/2006/main">
  <p:tag name="KSO_WM_TEMPLATE_CATEGORY" val="diagram"/>
  <p:tag name="KSO_WM_TEMPLATE_INDEX" val="20181238"/>
  <p:tag name="KSO_WM_UNIT_TYPE" val="l_i"/>
  <p:tag name="KSO_WM_UNIT_INDEX" val="1_9"/>
  <p:tag name="KSO_WM_UNIT_ID" val="diagram20181238_4*l_i*1_9"/>
  <p:tag name="KSO_WM_UNIT_LAYERLEVEL" val="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Lst>
</file>

<file path=ppt/tags/tag20.xml><?xml version="1.0" encoding="utf-8"?>
<p:tagLst xmlns:p="http://schemas.openxmlformats.org/presentationml/2006/main">
  <p:tag name="KSO_WM_TEMPLATE_CATEGORY" val="diagram"/>
  <p:tag name="KSO_WM_TEMPLATE_INDEX" val="20181238"/>
  <p:tag name="KSO_WM_UNIT_TYPE" val="l_h_a"/>
  <p:tag name="KSO_WM_UNIT_INDEX" val="1_2_1"/>
  <p:tag name="KSO_WM_UNIT_ID" val="diagram20181238_4*l_h_a*1_2_1"/>
  <p:tag name="KSO_WM_UNIT_LAYERLEVEL" val="1_1_1"/>
  <p:tag name="KSO_WM_UNIT_VALUE" val="5"/>
  <p:tag name="KSO_WM_UNIT_HIGHLIGHT" val="0"/>
  <p:tag name="KSO_WM_UNIT_COMPATIBLE" val="0"/>
  <p:tag name="KSO_WM_BEAUTIFY_FLAG" val="#wm#"/>
  <p:tag name="KSO_WM_TAG_VERSION" val="1.0"/>
  <p:tag name="KSO_WM_DIAGRAM_GROUP_CODE" val="l1-1"/>
  <p:tag name="KSO_WM_UNIT_PRESET_TEXT" val="添加标题"/>
  <p:tag name="KSO_WM_UNIT_ISCONTENTSTITLE" val="0"/>
  <p:tag name="KSO_WM_UNIT_NOCLEAR" val="0"/>
  <p:tag name="KSO_WM_UNIT_DIAGRAM_ISNUMVISUAL" val="0"/>
  <p:tag name="KSO_WM_UNIT_DIAGRAM_ISREFERUNIT" val="0"/>
  <p:tag name="KSO_WM_UNIT_TEXT_FILL_FORE_SCHEMECOLOR_INDEX" val="1"/>
  <p:tag name="KSO_WM_UNIT_TEXT_FILL_TYPE" val="1"/>
</p:tagLst>
</file>

<file path=ppt/tags/tag21.xml><?xml version="1.0" encoding="utf-8"?>
<p:tagLst xmlns:p="http://schemas.openxmlformats.org/presentationml/2006/main">
  <p:tag name="KSO_WM_TEMPLATE_CATEGORY" val="diagram"/>
  <p:tag name="KSO_WM_TEMPLATE_INDEX" val="20181238"/>
  <p:tag name="KSO_WM_UNIT_TYPE" val="l_h_f"/>
  <p:tag name="KSO_WM_UNIT_INDEX" val="1_1_1"/>
  <p:tag name="KSO_WM_UNIT_ID" val="diagram20181238_4*l_h_f*1_1_1"/>
  <p:tag name="KSO_WM_UNIT_LAYERLEVEL" val="1_1_1"/>
  <p:tag name="KSO_WM_UNIT_VALUE" val="24"/>
  <p:tag name="KSO_WM_UNIT_HIGHLIGHT" val="0"/>
  <p:tag name="KSO_WM_UNIT_COMPATIBLE" val="0"/>
  <p:tag name="KSO_WM_BEAUTIFY_FLAG" val="#wm#"/>
  <p:tag name="KSO_WM_TAG_VERSION" val="1.0"/>
  <p:tag name="KSO_WM_DIAGRAM_GROUP_CODE" val="l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
  <p:tag name="KSO_WM_UNIT_TEXT_FILL_TYPE" val="1"/>
</p:tagLst>
</file>

<file path=ppt/tags/tag22.xml><?xml version="1.0" encoding="utf-8"?>
<p:tagLst xmlns:p="http://schemas.openxmlformats.org/presentationml/2006/main">
  <p:tag name="KSO_WM_TEMPLATE_CATEGORY" val="diagram"/>
  <p:tag name="KSO_WM_TEMPLATE_INDEX" val="20181238"/>
  <p:tag name="KSO_WM_UNIT_TYPE" val="l_h_a"/>
  <p:tag name="KSO_WM_UNIT_INDEX" val="1_1_1"/>
  <p:tag name="KSO_WM_UNIT_ID" val="diagram20181238_4*l_h_a*1_1_1"/>
  <p:tag name="KSO_WM_UNIT_LAYERLEVEL" val="1_1_1"/>
  <p:tag name="KSO_WM_UNIT_VALUE" val="5"/>
  <p:tag name="KSO_WM_UNIT_HIGHLIGHT" val="0"/>
  <p:tag name="KSO_WM_UNIT_COMPATIBLE" val="0"/>
  <p:tag name="KSO_WM_BEAUTIFY_FLAG" val="#wm#"/>
  <p:tag name="KSO_WM_TAG_VERSION" val="1.0"/>
  <p:tag name="KSO_WM_DIAGRAM_GROUP_CODE" val="l1-1"/>
  <p:tag name="KSO_WM_UNIT_PRESET_TEXT" val="添加标题"/>
  <p:tag name="KSO_WM_UNIT_ISCONTENTSTITLE" val="0"/>
  <p:tag name="KSO_WM_UNIT_NOCLEAR" val="0"/>
  <p:tag name="KSO_WM_UNIT_DIAGRAM_ISNUMVISUAL" val="0"/>
  <p:tag name="KSO_WM_UNIT_DIAGRAM_ISREFERUNIT" val="0"/>
  <p:tag name="KSO_WM_UNIT_TEXT_FILL_FORE_SCHEMECOLOR_INDEX" val="1"/>
  <p:tag name="KSO_WM_UNIT_TEXT_FILL_TYPE" val="1"/>
</p:tagLst>
</file>

<file path=ppt/tags/tag23.xml><?xml version="1.0" encoding="utf-8"?>
<p:tagLst xmlns:p="http://schemas.openxmlformats.org/presentationml/2006/main">
  <p:tag name="KSO_WM_TEMPLATE_CATEGORY" val="diagram"/>
  <p:tag name="KSO_WM_TEMPLATE_INDEX" val="20181238"/>
  <p:tag name="KSO_WM_UNIT_TYPE" val="l_h_f"/>
  <p:tag name="KSO_WM_UNIT_INDEX" val="1_3_1"/>
  <p:tag name="KSO_WM_UNIT_ID" val="diagram20181238_4*l_h_f*1_3_1"/>
  <p:tag name="KSO_WM_UNIT_LAYERLEVEL" val="1_1_1"/>
  <p:tag name="KSO_WM_UNIT_VALUE" val="24"/>
  <p:tag name="KSO_WM_UNIT_HIGHLIGHT" val="0"/>
  <p:tag name="KSO_WM_UNIT_COMPATIBLE" val="0"/>
  <p:tag name="KSO_WM_BEAUTIFY_FLAG" val="#wm#"/>
  <p:tag name="KSO_WM_TAG_VERSION" val="1.0"/>
  <p:tag name="KSO_WM_DIAGRAM_GROUP_CODE" val="l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
  <p:tag name="KSO_WM_UNIT_TEXT_FILL_TYPE" val="1"/>
</p:tagLst>
</file>

<file path=ppt/tags/tag24.xml><?xml version="1.0" encoding="utf-8"?>
<p:tagLst xmlns:p="http://schemas.openxmlformats.org/presentationml/2006/main">
  <p:tag name="KSO_WM_TEMPLATE_CATEGORY" val="diagram"/>
  <p:tag name="KSO_WM_TEMPLATE_INDEX" val="20181238"/>
  <p:tag name="KSO_WM_UNIT_TYPE" val="l_h_a"/>
  <p:tag name="KSO_WM_UNIT_INDEX" val="1_3_1"/>
  <p:tag name="KSO_WM_UNIT_ID" val="diagram20181238_4*l_h_a*1_3_1"/>
  <p:tag name="KSO_WM_UNIT_LAYERLEVEL" val="1_1_1"/>
  <p:tag name="KSO_WM_UNIT_VALUE" val="5"/>
  <p:tag name="KSO_WM_UNIT_HIGHLIGHT" val="0"/>
  <p:tag name="KSO_WM_UNIT_COMPATIBLE" val="0"/>
  <p:tag name="KSO_WM_BEAUTIFY_FLAG" val="#wm#"/>
  <p:tag name="KSO_WM_TAG_VERSION" val="1.0"/>
  <p:tag name="KSO_WM_DIAGRAM_GROUP_CODE" val="l1-1"/>
  <p:tag name="KSO_WM_UNIT_PRESET_TEXT" val="添加标题"/>
  <p:tag name="KSO_WM_UNIT_ISCONTENTSTITLE" val="0"/>
  <p:tag name="KSO_WM_UNIT_NOCLEAR" val="0"/>
  <p:tag name="KSO_WM_UNIT_DIAGRAM_ISNUMVISUAL" val="0"/>
  <p:tag name="KSO_WM_UNIT_DIAGRAM_ISREFERUNIT" val="0"/>
  <p:tag name="KSO_WM_UNIT_TEXT_FILL_FORE_SCHEMECOLOR_INDEX" val="1"/>
  <p:tag name="KSO_WM_UNIT_TEXT_FILL_TYPE" val="1"/>
</p:tagLst>
</file>

<file path=ppt/tags/tag25.xml><?xml version="1.0" encoding="utf-8"?>
<p:tagLst xmlns:p="http://schemas.openxmlformats.org/presentationml/2006/main">
  <p:tag name="PA" val="v5.2.8"/>
  <p:tag name="PAMAINTYPE" val="4"/>
  <p:tag name="PATYPE" val="150"/>
  <p:tag name="PASUBTYPE" val="152"/>
  <p:tag name="RESOURCELIBID_SHAPE" val="4839"/>
  <p:tag name="RESOURCELIB_SHAPETYPE" val="4"/>
  <p:tag name="KSO_WM_UNIT_VALUE" val="95*87"/>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81238_4*l_h_x*1_3_1"/>
  <p:tag name="KSO_WM_TEMPLATE_CATEGORY" val="diagram"/>
  <p:tag name="KSO_WM_TEMPLATE_INDEX" val="20181238"/>
  <p:tag name="KSO_WM_UNIT_LAYERLEVEL" val="1_1_1"/>
  <p:tag name="KSO_WM_TAG_VERSION" val="1.0"/>
  <p:tag name="KSO_WM_BEAUTIFY_FLAG" val="#wm#"/>
  <p:tag name="KSO_WM_UNIT_FILL_FORE_SCHEMECOLOR_INDEX" val="7"/>
  <p:tag name="KSO_WM_UNIT_FILL_TYPE" val="1"/>
</p:tagLst>
</file>

<file path=ppt/tags/tag26.xml><?xml version="1.0" encoding="utf-8"?>
<p:tagLst xmlns:p="http://schemas.openxmlformats.org/presentationml/2006/main">
  <p:tag name="KSO_WM_TEMPLATE_CATEGORY" val="diagram"/>
  <p:tag name="KSO_WM_TEMPLATE_INDEX" val="20181238"/>
  <p:tag name="KSO_WM_UNIT_TYPE" val="l_h_i"/>
  <p:tag name="KSO_WM_UNIT_INDEX" val="1_1_1"/>
  <p:tag name="KSO_WM_UNIT_ID" val="diagram20181238_4*l_h_i*1_1_1"/>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Lst>
</file>

<file path=ppt/tags/tag27.xml><?xml version="1.0" encoding="utf-8"?>
<p:tagLst xmlns:p="http://schemas.openxmlformats.org/presentationml/2006/main">
  <p:tag name="KSO_WM_UNIT_VALUE" val="129*12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81238_4*l_h_x*1_2_1"/>
  <p:tag name="KSO_WM_TEMPLATE_CATEGORY" val="diagram"/>
  <p:tag name="KSO_WM_TEMPLATE_INDEX" val="20181238"/>
  <p:tag name="KSO_WM_UNIT_LAYERLEVEL" val="1_1_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169799_2*l_h_i*1_3_2"/>
  <p:tag name="KSO_WM_TEMPLATE_CATEGORY" val="diagram"/>
  <p:tag name="KSO_WM_TEMPLATE_INDEX" val="20169799"/>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169799_2*l_h_i*1_2_2"/>
  <p:tag name="KSO_WM_TEMPLATE_CATEGORY" val="diagram"/>
  <p:tag name="KSO_WM_TEMPLATE_INDEX" val="20169799"/>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3.xml><?xml version="1.0" encoding="utf-8"?>
<p:tagLst xmlns:p="http://schemas.openxmlformats.org/presentationml/2006/main">
  <p:tag name="KSO_WM_TEMPLATE_CATEGORY" val="diagram"/>
  <p:tag name="KSO_WM_TEMPLATE_INDEX" val="20181238"/>
  <p:tag name="KSO_WM_UNIT_TYPE" val="l_i"/>
  <p:tag name="KSO_WM_UNIT_INDEX" val="1_10"/>
  <p:tag name="KSO_WM_UNIT_ID" val="diagram20181238_4*l_i*1_10"/>
  <p:tag name="KSO_WM_UNIT_LAYERLEVEL" val="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14"/>
  <p:tag name="KSO_WM_UNIT_LINE_FILL_TYPE" val="2"/>
  <p:tag name="KSO_WM_UNIT_TEXT_FILL_FORE_SCHEMECOLOR_INDEX" val="13"/>
  <p:tag name="KSO_WM_UNIT_TEXT_FILL_TYPE"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9799_2*l_h_i*1_2_1"/>
  <p:tag name="KSO_WM_TEMPLATE_CATEGORY" val="diagram"/>
  <p:tag name="KSO_WM_TEMPLATE_INDEX" val="20169799"/>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9799_2*l_h_i*1_1_1"/>
  <p:tag name="KSO_WM_TEMPLATE_CATEGORY" val="diagram"/>
  <p:tag name="KSO_WM_TEMPLATE_INDEX" val="20169799"/>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9799_2*l_h_a*1_3_1"/>
  <p:tag name="KSO_WM_TEMPLATE_CATEGORY" val="diagram"/>
  <p:tag name="KSO_WM_TEMPLATE_INDEX" val="20169799"/>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33.xml><?xml version="1.0" encoding="utf-8"?>
<p:tagLst xmlns:p="http://schemas.openxmlformats.org/presentationml/2006/main">
  <p:tag name="KSO_WM_UNIT_SUBTYPE" val="a"/>
  <p:tag name="KSO_WM_UNIT_NOCLEAR" val="0"/>
  <p:tag name="KSO_WM_UNIT_VALUE" val="9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69799_2*l_h_f*1_3_1"/>
  <p:tag name="KSO_WM_TEMPLATE_CATEGORY" val="diagram"/>
  <p:tag name="KSO_WM_TEMPLATE_INDEX" val="20169799"/>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3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9799_2*l_h_a*1_2_1"/>
  <p:tag name="KSO_WM_TEMPLATE_CATEGORY" val="diagram"/>
  <p:tag name="KSO_WM_TEMPLATE_INDEX" val="20169799"/>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35.xml><?xml version="1.0" encoding="utf-8"?>
<p:tagLst xmlns:p="http://schemas.openxmlformats.org/presentationml/2006/main">
  <p:tag name="KSO_WM_UNIT_SUBTYPE" val="a"/>
  <p:tag name="KSO_WM_UNIT_NOCLEAR" val="0"/>
  <p:tag name="KSO_WM_UNIT_VALUE" val="4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9799_2*l_h_f*1_2_1"/>
  <p:tag name="KSO_WM_TEMPLATE_CATEGORY" val="diagram"/>
  <p:tag name="KSO_WM_TEMPLATE_INDEX" val="20169799"/>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3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9799_2*l_h_a*1_1_1"/>
  <p:tag name="KSO_WM_TEMPLATE_CATEGORY" val="diagram"/>
  <p:tag name="KSO_WM_TEMPLATE_INDEX" val="20169799"/>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37.xml><?xml version="1.0" encoding="utf-8"?>
<p:tagLst xmlns:p="http://schemas.openxmlformats.org/presentationml/2006/main">
  <p:tag name="KSO_WM_UNIT_SUBTYPE" val="a"/>
  <p:tag name="KSO_WM_UNIT_NOCLEAR" val="0"/>
  <p:tag name="KSO_WM_UNIT_VALUE" val="4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9799_2*l_h_f*1_1_1"/>
  <p:tag name="KSO_WM_TEMPLATE_CATEGORY" val="diagram"/>
  <p:tag name="KSO_WM_TEMPLATE_INDEX" val="20169799"/>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169799_2*l_h_i*1_1_2"/>
  <p:tag name="KSO_WM_TEMPLATE_CATEGORY" val="diagram"/>
  <p:tag name="KSO_WM_TEMPLATE_INDEX" val="20169799"/>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9799_2*l_h_i*1_3_1"/>
  <p:tag name="KSO_WM_TEMPLATE_CATEGORY" val="diagram"/>
  <p:tag name="KSO_WM_TEMPLATE_INDEX" val="20169799"/>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4.xml><?xml version="1.0" encoding="utf-8"?>
<p:tagLst xmlns:p="http://schemas.openxmlformats.org/presentationml/2006/main">
  <p:tag name="KSO_WM_TEMPLATE_CATEGORY" val="diagram"/>
  <p:tag name="KSO_WM_TEMPLATE_INDEX" val="20181238"/>
  <p:tag name="KSO_WM_UNIT_TYPE" val="l_i"/>
  <p:tag name="KSO_WM_UNIT_INDEX" val="1_11"/>
  <p:tag name="KSO_WM_UNIT_ID" val="diagram20181238_4*l_i*1_11"/>
  <p:tag name="KSO_WM_UNIT_LAYERLEVEL" val="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LINE_FORE_SCHEMECOLOR_INDEX" val="14"/>
  <p:tag name="KSO_WM_UNIT_LINE_FILL_TYPE" val="2"/>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953_4*q_h_i*1_1_2"/>
  <p:tag name="KSO_WM_TEMPLATE_CATEGORY" val="diagram"/>
  <p:tag name="KSO_WM_TEMPLATE_INDEX" val="20169953"/>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41.xml><?xml version="1.0" encoding="utf-8"?>
<p:tagLst xmlns:p="http://schemas.openxmlformats.org/presentationml/2006/main">
  <p:tag name="KSO_WM_UNIT_VALUE" val="130*129"/>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953_4*q_h_x*1_1_1"/>
  <p:tag name="KSO_WM_TEMPLATE_CATEGORY" val="diagram"/>
  <p:tag name="KSO_WM_TEMPLATE_INDEX" val="2016995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953_4*q_h_i*1_2_2"/>
  <p:tag name="KSO_WM_TEMPLATE_CATEGORY" val="diagram"/>
  <p:tag name="KSO_WM_TEMPLATE_INDEX" val="20169953"/>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43.xml><?xml version="1.0" encoding="utf-8"?>
<p:tagLst xmlns:p="http://schemas.openxmlformats.org/presentationml/2006/main">
  <p:tag name="KSO_WM_UNIT_VALUE" val="126*106"/>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953_4*q_h_x*1_2_1"/>
  <p:tag name="KSO_WM_TEMPLATE_CATEGORY" val="diagram"/>
  <p:tag name="KSO_WM_TEMPLATE_INDEX" val="2016995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69953_4*q_h_i*1_4_2"/>
  <p:tag name="KSO_WM_TEMPLATE_CATEGORY" val="diagram"/>
  <p:tag name="KSO_WM_TEMPLATE_INDEX" val="20169953"/>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45.xml><?xml version="1.0" encoding="utf-8"?>
<p:tagLst xmlns:p="http://schemas.openxmlformats.org/presentationml/2006/main">
  <p:tag name="KSO_WM_UNIT_VALUE" val="128*89"/>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169953_4*q_h_x*1_4_1"/>
  <p:tag name="KSO_WM_TEMPLATE_CATEGORY" val="diagram"/>
  <p:tag name="KSO_WM_TEMPLATE_INDEX" val="2016995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4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953_4*q_h_f*1_1_1"/>
  <p:tag name="KSO_WM_TEMPLATE_CATEGORY" val="diagram"/>
  <p:tag name="KSO_WM_TEMPLATE_INDEX" val="20169953"/>
  <p:tag name="KSO_WM_UNIT_LAYERLEVEL" val="1_1_1"/>
  <p:tag name="KSO_WM_TAG_VERSION" val="1.0"/>
  <p:tag name="KSO_WM_BEAUTIFY_FLAG" val="#wm#"/>
  <p:tag name="KSO_WM_UNIT_PRESET_TEXT" val="点击添加正文，为了演示发布的效果，请您简单的阐述您的观点"/>
  <p:tag name="KSO_WM_UNIT_TEXT_FILL_FORE_SCHEMECOLOR_INDEX" val="13"/>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169953_4*q_h_i*1_1_1"/>
  <p:tag name="KSO_WM_TEMPLATE_CATEGORY" val="diagram"/>
  <p:tag name="KSO_WM_TEMPLATE_INDEX" val="20169953"/>
  <p:tag name="KSO_WM_UNIT_LAYERLEVEL" val="1_1_1"/>
  <p:tag name="KSO_WM_TAG_VERSION" val="1.0"/>
  <p:tag name="KSO_WM_BEAUTIFY_FLAG" val="#wm#"/>
  <p:tag name="KSO_WM_UNIT_TEXT_FILL_FORE_SCHEMECOLOR_INDEX" val="5"/>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169953_4*q_h_i*1_2_1"/>
  <p:tag name="KSO_WM_TEMPLATE_CATEGORY" val="diagram"/>
  <p:tag name="KSO_WM_TEMPLATE_INDEX" val="20169953"/>
  <p:tag name="KSO_WM_UNIT_LAYERLEVEL" val="1_1_1"/>
  <p:tag name="KSO_WM_TAG_VERSION" val="1.0"/>
  <p:tag name="KSO_WM_BEAUTIFY_FLAG" val="#wm#"/>
  <p:tag name="KSO_WM_UNIT_TEXT_FILL_FORE_SCHEMECOLOR_INDEX" val="6"/>
  <p:tag name="KSO_WM_UNIT_TEXT_FILL_TYPE" val="1"/>
</p:tagLst>
</file>

<file path=ppt/tags/tag4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953_4*q_h_f*1_2_1"/>
  <p:tag name="KSO_WM_TEMPLATE_CATEGORY" val="diagram"/>
  <p:tag name="KSO_WM_TEMPLATE_INDEX" val="20169953"/>
  <p:tag name="KSO_WM_UNIT_LAYERLEVEL" val="1_1_1"/>
  <p:tag name="KSO_WM_TAG_VERSION" val="1.0"/>
  <p:tag name="KSO_WM_BEAUTIFY_FLAG" val="#wm#"/>
  <p:tag name="KSO_WM_UNIT_PRESET_TEXT" val="点击添加正文，为了演示发布的效果，请您简单的阐述您的观点"/>
  <p:tag name="KSO_WM_UNIT_TEXT_FILL_FORE_SCHEMECOLOR_INDEX" val="13"/>
  <p:tag name="KSO_WM_UNIT_TEXT_FILL_TYPE" val="1"/>
</p:tagLst>
</file>

<file path=ppt/tags/tag5.xml><?xml version="1.0" encoding="utf-8"?>
<p:tagLst xmlns:p="http://schemas.openxmlformats.org/presentationml/2006/main">
  <p:tag name="KSO_WM_TEMPLATE_CATEGORY" val="diagram"/>
  <p:tag name="KSO_WM_TEMPLATE_INDEX" val="20181238"/>
  <p:tag name="KSO_WM_UNIT_TYPE" val="l_i"/>
  <p:tag name="KSO_WM_UNIT_INDEX" val="1_12"/>
  <p:tag name="KSO_WM_UNIT_ID" val="diagram20181238_4*l_i*1_12"/>
  <p:tag name="KSO_WM_UNIT_LAYERLEVEL" val="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LINE_FORE_SCHEMECOLOR_INDEX" val="14"/>
  <p:tag name="KSO_WM_UNIT_LINE_FILL_TYPE" val="2"/>
</p:tagLst>
</file>

<file path=ppt/tags/tag5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169953_4*q_h_f*1_5_1"/>
  <p:tag name="KSO_WM_TEMPLATE_CATEGORY" val="diagram"/>
  <p:tag name="KSO_WM_TEMPLATE_INDEX" val="20169953"/>
  <p:tag name="KSO_WM_UNIT_LAYERLEVEL" val="1_1_1"/>
  <p:tag name="KSO_WM_TAG_VERSION" val="1.0"/>
  <p:tag name="KSO_WM_BEAUTIFY_FLAG" val="#wm#"/>
  <p:tag name="KSO_WM_UNIT_PRESET_TEXT" val="点击添加正文，为了演示发布的效果，请您简单的阐述您的观点"/>
  <p:tag name="KSO_WM_UNIT_TEXT_FILL_FORE_SCHEMECOLOR_INDEX" val="13"/>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5_1"/>
  <p:tag name="KSO_WM_UNIT_ID" val="diagram20169953_4*q_h_i*1_5_1"/>
  <p:tag name="KSO_WM_TEMPLATE_CATEGORY" val="diagram"/>
  <p:tag name="KSO_WM_TEMPLATE_INDEX" val="20169953"/>
  <p:tag name="KSO_WM_UNIT_LAYERLEVEL" val="1_1_1"/>
  <p:tag name="KSO_WM_TAG_VERSION" val="1.0"/>
  <p:tag name="KSO_WM_BEAUTIFY_FLAG" val="#wm#"/>
  <p:tag name="KSO_WM_UNIT_TEXT_FILL_FORE_SCHEMECOLOR_INDEX" val="9"/>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1"/>
  <p:tag name="KSO_WM_UNIT_ID" val="diagram20169953_4*q_h_i*1_3_1"/>
  <p:tag name="KSO_WM_TEMPLATE_CATEGORY" val="diagram"/>
  <p:tag name="KSO_WM_TEMPLATE_INDEX" val="20169953"/>
  <p:tag name="KSO_WM_UNIT_LAYERLEVEL" val="1_1_1"/>
  <p:tag name="KSO_WM_TAG_VERSION" val="1.0"/>
  <p:tag name="KSO_WM_BEAUTIFY_FLAG" val="#wm#"/>
  <p:tag name="KSO_WM_UNIT_TEXT_FILL_FORE_SCHEMECOLOR_INDEX" val="7"/>
  <p:tag name="KSO_WM_UNIT_TEXT_FILL_TYPE" val="1"/>
</p:tagLst>
</file>

<file path=ppt/tags/tag5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9953_4*q_h_f*1_3_1"/>
  <p:tag name="KSO_WM_TEMPLATE_CATEGORY" val="diagram"/>
  <p:tag name="KSO_WM_TEMPLATE_INDEX" val="20169953"/>
  <p:tag name="KSO_WM_UNIT_LAYERLEVEL" val="1_1_1"/>
  <p:tag name="KSO_WM_TAG_VERSION" val="1.0"/>
  <p:tag name="KSO_WM_BEAUTIFY_FLAG" val="#wm#"/>
  <p:tag name="KSO_WM_UNIT_PRESET_TEXT" val="点击添加正文，为了演示发布的效果，请您简单的阐述您的观点"/>
  <p:tag name="KSO_WM_UNIT_TEXT_FILL_FORE_SCHEMECOLOR_INDEX" val="13"/>
  <p:tag name="KSO_WM_UNIT_TEXT_FILL_TYPE" val="1"/>
</p:tagLst>
</file>

<file path=ppt/tags/tag5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169953_4*q_h_f*1_4_1"/>
  <p:tag name="KSO_WM_TEMPLATE_CATEGORY" val="diagram"/>
  <p:tag name="KSO_WM_TEMPLATE_INDEX" val="20169953"/>
  <p:tag name="KSO_WM_UNIT_LAYERLEVEL" val="1_1_1"/>
  <p:tag name="KSO_WM_TAG_VERSION" val="1.0"/>
  <p:tag name="KSO_WM_BEAUTIFY_FLAG" val="#wm#"/>
  <p:tag name="KSO_WM_UNIT_PRESET_TEXT" val="点击添加正文，为了演示发布的效果，请您简单的阐述您的观点"/>
  <p:tag name="KSO_WM_UNIT_TEXT_FILL_FORE_SCHEMECOLOR_INDEX" val="13"/>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4_1"/>
  <p:tag name="KSO_WM_UNIT_ID" val="diagram20169953_4*q_h_i*1_4_1"/>
  <p:tag name="KSO_WM_TEMPLATE_CATEGORY" val="diagram"/>
  <p:tag name="KSO_WM_TEMPLATE_INDEX" val="20169953"/>
  <p:tag name="KSO_WM_UNIT_LAYERLEVEL" val="1_1_1"/>
  <p:tag name="KSO_WM_TAG_VERSION" val="1.0"/>
  <p:tag name="KSO_WM_BEAUTIFY_FLAG" val="#wm#"/>
  <p:tag name="KSO_WM_UNIT_TEXT_FILL_FORE_SCHEMECOLOR_INDEX" val="8"/>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953_4*q_h_i*1_3_2"/>
  <p:tag name="KSO_WM_TEMPLATE_CATEGORY" val="diagram"/>
  <p:tag name="KSO_WM_TEMPLATE_INDEX" val="20169953"/>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57.xml><?xml version="1.0" encoding="utf-8"?>
<p:tagLst xmlns:p="http://schemas.openxmlformats.org/presentationml/2006/main">
  <p:tag name="KSO_WM_UNIT_VALUE" val="130*102"/>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953_4*q_h_x*1_3_1"/>
  <p:tag name="KSO_WM_TEMPLATE_CATEGORY" val="diagram"/>
  <p:tag name="KSO_WM_TEMPLATE_INDEX" val="2016995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169953_4*q_h_i*1_5_2"/>
  <p:tag name="KSO_WM_TEMPLATE_CATEGORY" val="diagram"/>
  <p:tag name="KSO_WM_TEMPLATE_INDEX" val="20169953"/>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59.xml><?xml version="1.0" encoding="utf-8"?>
<p:tagLst xmlns:p="http://schemas.openxmlformats.org/presentationml/2006/main">
  <p:tag name="KSO_WM_UNIT_VALUE" val="130*104"/>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169953_4*q_h_x*1_5_1"/>
  <p:tag name="KSO_WM_TEMPLATE_CATEGORY" val="diagram"/>
  <p:tag name="KSO_WM_TEMPLATE_INDEX" val="2016995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6.xml><?xml version="1.0" encoding="utf-8"?>
<p:tagLst xmlns:p="http://schemas.openxmlformats.org/presentationml/2006/main">
  <p:tag name="KSO_WM_TEMPLATE_CATEGORY" val="diagram"/>
  <p:tag name="KSO_WM_TEMPLATE_INDEX" val="20181238"/>
  <p:tag name="KSO_WM_UNIT_TYPE" val="l_i"/>
  <p:tag name="KSO_WM_UNIT_INDEX" val="1_13"/>
  <p:tag name="KSO_WM_UNIT_ID" val="diagram20181238_4*l_i*1_13"/>
  <p:tag name="KSO_WM_UNIT_LAYERLEVEL" val="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LINE_FORE_SCHEMECOLOR_INDEX" val="14"/>
  <p:tag name="KSO_WM_UNIT_LINE_FILL_TYPE" val="2"/>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82020_2*l_h_i*1_1_2"/>
  <p:tag name="KSO_WM_TEMPLATE_CATEGORY" val="diagram"/>
  <p:tag name="KSO_WM_TEMPLATE_INDEX" val="20182020"/>
  <p:tag name="KSO_WM_UNIT_LAYERLEVEL" val="1_1_1"/>
  <p:tag name="KSO_WM_TAG_VERSION" val="1.0"/>
  <p:tag name="KSO_WM_BEAUTIFY_FLAG" val="#wm#"/>
  <p:tag name="KSO_WM_UNIT_LINE_FORE_SCHEMECOLOR_INDEX" val="5"/>
  <p:tag name="KSO_WM_UNIT_LINE_FILL_TYPE" val="2"/>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182020_2*l_h_i*1_1_4"/>
  <p:tag name="KSO_WM_TEMPLATE_CATEGORY" val="diagram"/>
  <p:tag name="KSO_WM_TEMPLATE_INDEX" val="2018202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6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2020_2*l_h_f*1_1_1"/>
  <p:tag name="KSO_WM_TEMPLATE_CATEGORY" val="diagram"/>
  <p:tag name="KSO_WM_TEMPLATE_INDEX" val="20182020"/>
  <p:tag name="KSO_WM_UNIT_LAYERLEVEL" val="1_1_1"/>
  <p:tag name="KSO_WM_TAG_VERSION" val="1.0"/>
  <p:tag name="KSO_WM_BEAUTIFY_FLAG" val="#wm#"/>
  <p:tag name="KSO_WM_UNIT_PRESET_TEXT" val="单击此处添加文本具体内容"/>
  <p:tag name="KSO_WM_UNIT_SUBTYPE" val="a"/>
  <p:tag name="KSO_WM_UNIT_TEXT_FILL_FORE_SCHEMECOLOR_INDEX" val="13"/>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82020_2*l_h_i*1_2_2"/>
  <p:tag name="KSO_WM_TEMPLATE_CATEGORY" val="diagram"/>
  <p:tag name="KSO_WM_TEMPLATE_INDEX" val="20182020"/>
  <p:tag name="KSO_WM_UNIT_LAYERLEVEL" val="1_1_1"/>
  <p:tag name="KSO_WM_TAG_VERSION" val="1.0"/>
  <p:tag name="KSO_WM_BEAUTIFY_FLAG" val="#wm#"/>
  <p:tag name="KSO_WM_UNIT_LINE_FORE_SCHEMECOLOR_INDEX" val="6"/>
  <p:tag name="KSO_WM_UNIT_LINE_FILL_TYPE" val="2"/>
</p:tagLst>
</file>

<file path=ppt/tags/tag6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2020_2*l_h_f*1_2_1"/>
  <p:tag name="KSO_WM_TEMPLATE_CATEGORY" val="diagram"/>
  <p:tag name="KSO_WM_TEMPLATE_INDEX" val="20182020"/>
  <p:tag name="KSO_WM_UNIT_LAYERLEVEL" val="1_1_1"/>
  <p:tag name="KSO_WM_TAG_VERSION" val="1.0"/>
  <p:tag name="KSO_WM_BEAUTIFY_FLAG" val="#wm#"/>
  <p:tag name="KSO_WM_UNIT_PRESET_TEXT" val="单击此处添加文本具体内容"/>
  <p:tag name="KSO_WM_UNIT_SUBTYPE" val="a"/>
  <p:tag name="KSO_WM_UNIT_TEXT_FILL_FORE_SCHEMECOLOR_INDEX" val="13"/>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82020_2*l_h_i*1_3_2"/>
  <p:tag name="KSO_WM_TEMPLATE_CATEGORY" val="diagram"/>
  <p:tag name="KSO_WM_TEMPLATE_INDEX" val="20182020"/>
  <p:tag name="KSO_WM_UNIT_LAYERLEVEL" val="1_1_1"/>
  <p:tag name="KSO_WM_TAG_VERSION" val="1.0"/>
  <p:tag name="KSO_WM_BEAUTIFY_FLAG" val="#wm#"/>
  <p:tag name="KSO_WM_UNIT_LINE_FORE_SCHEMECOLOR_INDEX" val="7"/>
  <p:tag name="KSO_WM_UNIT_LINE_FILL_TYPE" val="2"/>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182020_2*l_h_i*1_3_4"/>
  <p:tag name="KSO_WM_TEMPLATE_CATEGORY" val="diagram"/>
  <p:tag name="KSO_WM_TEMPLATE_INDEX" val="2018202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6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82020_2*l_h_f*1_3_1"/>
  <p:tag name="KSO_WM_TEMPLATE_CATEGORY" val="diagram"/>
  <p:tag name="KSO_WM_TEMPLATE_INDEX" val="20182020"/>
  <p:tag name="KSO_WM_UNIT_LAYERLEVEL" val="1_1_1"/>
  <p:tag name="KSO_WM_TAG_VERSION" val="1.0"/>
  <p:tag name="KSO_WM_BEAUTIFY_FLAG" val="#wm#"/>
  <p:tag name="KSO_WM_UNIT_PRESET_TEXT" val="单击此处添加文本具体内容"/>
  <p:tag name="KSO_WM_UNIT_SUBTYPE" val="a"/>
  <p:tag name="KSO_WM_UNIT_TEXT_FILL_FORE_SCHEMECOLOR_INDEX" val="13"/>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2020_2*l_i*1_1"/>
  <p:tag name="KSO_WM_TEMPLATE_CATEGORY" val="diagram"/>
  <p:tag name="KSO_WM_TEMPLATE_INDEX" val="20182020"/>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82020_2*l_i*1_2"/>
  <p:tag name="KSO_WM_TEMPLATE_CATEGORY" val="diagram"/>
  <p:tag name="KSO_WM_TEMPLATE_INDEX" val="20182020"/>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7.xml><?xml version="1.0" encoding="utf-8"?>
<p:tagLst xmlns:p="http://schemas.openxmlformats.org/presentationml/2006/main">
  <p:tag name="KSO_WM_TEMPLATE_CATEGORY" val="diagram"/>
  <p:tag name="KSO_WM_TEMPLATE_INDEX" val="20181238"/>
  <p:tag name="KSO_WM_UNIT_TYPE" val="l_i"/>
  <p:tag name="KSO_WM_UNIT_INDEX" val="1_15"/>
  <p:tag name="KSO_WM_UNIT_ID" val="diagram20181238_4*l_i*1_15"/>
  <p:tag name="KSO_WM_UNIT_LAYERLEVEL" val="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2020_2*l_h_i*1_1_1"/>
  <p:tag name="KSO_WM_TEMPLATE_CATEGORY" val="diagram"/>
  <p:tag name="KSO_WM_TEMPLATE_INDEX" val="20182020"/>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2020_2*l_h_i*1_2_1"/>
  <p:tag name="KSO_WM_TEMPLATE_CATEGORY" val="diagram"/>
  <p:tag name="KSO_WM_TEMPLATE_INDEX" val="20182020"/>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82020_2*l_h_i*1_3_1"/>
  <p:tag name="KSO_WM_TEMPLATE_CATEGORY" val="diagram"/>
  <p:tag name="KSO_WM_TEMPLATE_INDEX" val="20182020"/>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82020_2*l_h_i*1_1_3"/>
  <p:tag name="KSO_WM_TEMPLATE_CATEGORY" val="diagram"/>
  <p:tag name="KSO_WM_TEMPLATE_INDEX" val="20182020"/>
  <p:tag name="KSO_WM_UNIT_LAYERLEVEL" val="1_1_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82020_2*l_h_i*1_2_3"/>
  <p:tag name="KSO_WM_TEMPLATE_CATEGORY" val="diagram"/>
  <p:tag name="KSO_WM_TEMPLATE_INDEX" val="20182020"/>
  <p:tag name="KSO_WM_UNIT_LAYERLEVEL" val="1_1_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82020_2*l_h_i*1_3_3"/>
  <p:tag name="KSO_WM_TEMPLATE_CATEGORY" val="diagram"/>
  <p:tag name="KSO_WM_TEMPLATE_INDEX" val="20182020"/>
  <p:tag name="KSO_WM_UNIT_LAYERLEVEL" val="1_1_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182020_2*l_h_i*1_1_6"/>
  <p:tag name="KSO_WM_TEMPLATE_CATEGORY" val="diagram"/>
  <p:tag name="KSO_WM_TEMPLATE_INDEX" val="20182020"/>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182020_2*l_h_i*1_2_6"/>
  <p:tag name="KSO_WM_TEMPLATE_CATEGORY" val="diagram"/>
  <p:tag name="KSO_WM_TEMPLATE_INDEX" val="20182020"/>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6"/>
  <p:tag name="KSO_WM_UNIT_ID" val="diagram20182020_2*l_h_i*1_3_6"/>
  <p:tag name="KSO_WM_TEMPLATE_CATEGORY" val="diagram"/>
  <p:tag name="KSO_WM_TEMPLATE_INDEX" val="20182020"/>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800_4*l_h_i*1_1_1"/>
  <p:tag name="KSO_WM_TEMPLATE_CATEGORY" val="diagram"/>
  <p:tag name="KSO_WM_TEMPLATE_INDEX" val="80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8.xml><?xml version="1.0" encoding="utf-8"?>
<p:tagLst xmlns:p="http://schemas.openxmlformats.org/presentationml/2006/main">
  <p:tag name="KSO_WM_TEMPLATE_CATEGORY" val="diagram"/>
  <p:tag name="KSO_WM_TEMPLATE_INDEX" val="20181238"/>
  <p:tag name="KSO_WM_UNIT_TYPE" val="l_h_i"/>
  <p:tag name="KSO_WM_UNIT_INDEX" val="1_4_1"/>
  <p:tag name="KSO_WM_UNIT_ID" val="diagram20181238_4*l_h_i*1_4_1"/>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800_4*l_h_i*1_1_2"/>
  <p:tag name="KSO_WM_TEMPLATE_CATEGORY" val="diagram"/>
  <p:tag name="KSO_WM_TEMPLATE_INDEX" val="80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800_4*l_h_i*1_1_3"/>
  <p:tag name="KSO_WM_TEMPLATE_CATEGORY" val="diagram"/>
  <p:tag name="KSO_WM_TEMPLATE_INDEX" val="80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82.xml><?xml version="1.0" encoding="utf-8"?>
<p:tagLst xmlns:p="http://schemas.openxmlformats.org/presentationml/2006/main">
  <p:tag name="KSO_WM_UNIT_VALUE" val="167*15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800_4*l_h_x*1_1_1"/>
  <p:tag name="KSO_WM_TEMPLATE_CATEGORY" val="diagram"/>
  <p:tag name="KSO_WM_TEMPLATE_INDEX" val="800"/>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800_4*l_h_i*1_3_1"/>
  <p:tag name="KSO_WM_TEMPLATE_CATEGORY" val="diagram"/>
  <p:tag name="KSO_WM_TEMPLATE_INDEX" val="80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800_4*l_h_i*1_3_2"/>
  <p:tag name="KSO_WM_TEMPLATE_CATEGORY" val="diagram"/>
  <p:tag name="KSO_WM_TEMPLATE_INDEX" val="80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800_4*l_h_i*1_3_3"/>
  <p:tag name="KSO_WM_TEMPLATE_CATEGORY" val="diagram"/>
  <p:tag name="KSO_WM_TEMPLATE_INDEX" val="80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86.xml><?xml version="1.0" encoding="utf-8"?>
<p:tagLst xmlns:p="http://schemas.openxmlformats.org/presentationml/2006/main">
  <p:tag name="KSO_WM_UNIT_VALUE" val="167*167"/>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800_4*l_h_x*1_3_1"/>
  <p:tag name="KSO_WM_TEMPLATE_CATEGORY" val="diagram"/>
  <p:tag name="KSO_WM_TEMPLATE_INDEX" val="800"/>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87.xml><?xml version="1.0" encoding="utf-8"?>
<p:tagLst xmlns:p="http://schemas.openxmlformats.org/presentationml/2006/main">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800_4*l_h_f*1_3_1"/>
  <p:tag name="KSO_WM_TEMPLATE_CATEGORY" val="diagram"/>
  <p:tag name="KSO_WM_TEMPLATE_INDEX" val="800"/>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88.xml><?xml version="1.0" encoding="utf-8"?>
<p:tagLst xmlns:p="http://schemas.openxmlformats.org/presentationml/2006/main">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800_4*l_h_a*1_3_1"/>
  <p:tag name="KSO_WM_TEMPLATE_CATEGORY" val="diagram"/>
  <p:tag name="KSO_WM_TEMPLATE_INDEX" val="800"/>
  <p:tag name="KSO_WM_UNIT_LAYERLEVEL" val="1_1_1"/>
  <p:tag name="KSO_WM_TAG_VERSION" val="1.0"/>
  <p:tag name="KSO_WM_BEAUTIFY_FLAG" val="#wm#"/>
  <p:tag name="KSO_WM_UNIT_PRESET_TEXT" val="添加标题"/>
  <p:tag name="KSO_WM_UNIT_TEXT_FILL_FORE_SCHEMECOLOR_INDEX" val="7"/>
  <p:tag name="KSO_WM_UNIT_TEXT_FILL_TYPE" val="1"/>
</p:tagLst>
</file>

<file path=ppt/tags/tag89.xml><?xml version="1.0" encoding="utf-8"?>
<p:tagLst xmlns:p="http://schemas.openxmlformats.org/presentationml/2006/main">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800_4*l_h_f*1_1_1"/>
  <p:tag name="KSO_WM_TEMPLATE_CATEGORY" val="diagram"/>
  <p:tag name="KSO_WM_TEMPLATE_INDEX" val="800"/>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9.xml><?xml version="1.0" encoding="utf-8"?>
<p:tagLst xmlns:p="http://schemas.openxmlformats.org/presentationml/2006/main">
  <p:tag name="KSO_WM_TEMPLATE_CATEGORY" val="diagram"/>
  <p:tag name="KSO_WM_TEMPLATE_INDEX" val="20181238"/>
  <p:tag name="KSO_WM_UNIT_TYPE" val="l_h_i"/>
  <p:tag name="KSO_WM_UNIT_INDEX" val="1_2_1"/>
  <p:tag name="KSO_WM_UNIT_ID" val="diagram20181238_4*l_h_i*1_2_1"/>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Lst>
</file>

<file path=ppt/tags/tag90.xml><?xml version="1.0" encoding="utf-8"?>
<p:tagLst xmlns:p="http://schemas.openxmlformats.org/presentationml/2006/main">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800_4*l_h_a*1_1_1"/>
  <p:tag name="KSO_WM_TEMPLATE_CATEGORY" val="diagram"/>
  <p:tag name="KSO_WM_TEMPLATE_INDEX" val="800"/>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800_4*l_h_i*1_4_1"/>
  <p:tag name="KSO_WM_TEMPLATE_CATEGORY" val="diagram"/>
  <p:tag name="KSO_WM_TEMPLATE_INDEX" val="800"/>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800_4*l_h_i*1_4_2"/>
  <p:tag name="KSO_WM_TEMPLATE_CATEGORY" val="diagram"/>
  <p:tag name="KSO_WM_TEMPLATE_INDEX" val="800"/>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800_4*l_h_i*1_4_3"/>
  <p:tag name="KSO_WM_TEMPLATE_CATEGORY" val="diagram"/>
  <p:tag name="KSO_WM_TEMPLATE_INDEX" val="800"/>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94.xml><?xml version="1.0" encoding="utf-8"?>
<p:tagLst xmlns:p="http://schemas.openxmlformats.org/presentationml/2006/main">
  <p:tag name="KSO_WM_UNIT_VALUE" val="143*167"/>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800_4*l_h_x*1_4_1"/>
  <p:tag name="KSO_WM_TEMPLATE_CATEGORY" val="diagram"/>
  <p:tag name="KSO_WM_TEMPLATE_INDEX" val="800"/>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800_4*l_h_i*1_2_1"/>
  <p:tag name="KSO_WM_TEMPLATE_CATEGORY" val="diagram"/>
  <p:tag name="KSO_WM_TEMPLATE_INDEX" val="80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800_4*l_h_i*1_2_2"/>
  <p:tag name="KSO_WM_TEMPLATE_CATEGORY" val="diagram"/>
  <p:tag name="KSO_WM_TEMPLATE_INDEX" val="80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800_4*l_h_i*1_2_3"/>
  <p:tag name="KSO_WM_TEMPLATE_CATEGORY" val="diagram"/>
  <p:tag name="KSO_WM_TEMPLATE_INDEX" val="80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98.xml><?xml version="1.0" encoding="utf-8"?>
<p:tagLst xmlns:p="http://schemas.openxmlformats.org/presentationml/2006/main">
  <p:tag name="KSO_WM_UNIT_VALUE" val="167*13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800_4*l_h_x*1_2_1"/>
  <p:tag name="KSO_WM_TEMPLATE_CATEGORY" val="diagram"/>
  <p:tag name="KSO_WM_TEMPLATE_INDEX" val="800"/>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99.xml><?xml version="1.0" encoding="utf-8"?>
<p:tagLst xmlns:p="http://schemas.openxmlformats.org/presentationml/2006/main">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800_4*l_h_f*1_4_1"/>
  <p:tag name="KSO_WM_TEMPLATE_CATEGORY" val="diagram"/>
  <p:tag name="KSO_WM_TEMPLATE_INDEX" val="800"/>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heme/theme1.xml><?xml version="1.0" encoding="utf-8"?>
<a:theme xmlns:a="http://schemas.openxmlformats.org/drawingml/2006/main" name="Office 主题​​">
  <a:themeElements>
    <a:clrScheme name="自定义 6">
      <a:dk1>
        <a:srgbClr val="303030"/>
      </a:dk1>
      <a:lt1>
        <a:srgbClr val="FFFFFF"/>
      </a:lt1>
      <a:dk2>
        <a:srgbClr val="303030"/>
      </a:dk2>
      <a:lt2>
        <a:srgbClr val="FFFFFF"/>
      </a:lt2>
      <a:accent1>
        <a:srgbClr val="D87830"/>
      </a:accent1>
      <a:accent2>
        <a:srgbClr val="037C8C"/>
      </a:accent2>
      <a:accent3>
        <a:srgbClr val="D87830"/>
      </a:accent3>
      <a:accent4>
        <a:srgbClr val="037C8C"/>
      </a:accent4>
      <a:accent5>
        <a:srgbClr val="D87830"/>
      </a:accent5>
      <a:accent6>
        <a:srgbClr val="037C8C"/>
      </a:accent6>
      <a:hlink>
        <a:srgbClr val="6EAC1C"/>
      </a:hlink>
      <a:folHlink>
        <a:srgbClr val="B26B02"/>
      </a:folHlink>
    </a:clrScheme>
    <a:fontScheme name="微软雅黑字体">
      <a:majorFont>
        <a:latin typeface="微软雅黑"/>
        <a:ea typeface="微软雅黑"/>
        <a:cs typeface=""/>
      </a:majorFont>
      <a:minorFont>
        <a:latin typeface="微软雅黑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6488</Words>
  <Application>WPS 演示</Application>
  <PresentationFormat>宽屏</PresentationFormat>
  <Paragraphs>236</Paragraphs>
  <Slides>26</Slides>
  <Notes>5</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26</vt:i4>
      </vt:variant>
    </vt:vector>
  </HeadingPairs>
  <TitlesOfParts>
    <vt:vector size="42" baseType="lpstr">
      <vt:lpstr>Arial</vt:lpstr>
      <vt:lpstr>宋体</vt:lpstr>
      <vt:lpstr>Wingdings</vt:lpstr>
      <vt:lpstr>微软雅黑</vt:lpstr>
      <vt:lpstr>Arial</vt:lpstr>
      <vt:lpstr>Lantinghei SC Extralight</vt:lpstr>
      <vt:lpstr>Calibri</vt:lpstr>
      <vt:lpstr>微软雅黑 Light</vt:lpstr>
      <vt:lpstr>Arial Unicode MS</vt:lpstr>
      <vt:lpstr>等线</vt:lpstr>
      <vt:lpstr>Calibri Light</vt:lpstr>
      <vt:lpstr>Calibri</vt:lpstr>
      <vt:lpstr>等线 Light</vt:lpstr>
      <vt:lpstr>Latha</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yaohouhua</dc:creator>
  <cp:lastModifiedBy>单金枝</cp:lastModifiedBy>
  <cp:revision>131</cp:revision>
  <dcterms:created xsi:type="dcterms:W3CDTF">2019-11-06T14:38:00Z</dcterms:created>
  <dcterms:modified xsi:type="dcterms:W3CDTF">2022-03-10T01:11:39Z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2052-11.1.0.11365</vt:lpwstr>
  </property>
  <property fmtid="{D5CDD505-2E9C-101B-9397-08002B2CF9AE}" pid="3" name="KSOTemplateUUID">
    <vt:lpwstr>v1.0_mb_S2+Zqs8qojUwVAtxnWSpkg==</vt:lpwstr>
  </property>
  <property fmtid="{D5CDD505-2E9C-101B-9397-08002B2CF9AE}" pid="4" name="ICV">
    <vt:lpwstr>2D17E4A071E845B1ABBCFD6B2FF339D7</vt:lpwstr>
  </property>
</Properties>
</file>