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57" r:id="rId4"/>
    <p:sldId id="258" r:id="rId5"/>
    <p:sldId id="259" r:id="rId6"/>
    <p:sldId id="263" r:id="rId7"/>
    <p:sldId id="281" r:id="rId8"/>
    <p:sldId id="282" r:id="rId9"/>
    <p:sldId id="283" r:id="rId10"/>
    <p:sldId id="284" r:id="rId11"/>
    <p:sldId id="285" r:id="rId12"/>
    <p:sldId id="286" r:id="rId13"/>
    <p:sldId id="287" r:id="rId14"/>
    <p:sldId id="271"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1" Type="http://schemas.openxmlformats.org/officeDocument/2006/relationships/slideLayout" Target="../slideLayouts/slideLayout1.xml"/><Relationship Id="rId10" Type="http://schemas.openxmlformats.org/officeDocument/2006/relationships/tags" Target="../tags/tag2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28.xml"/><Relationship Id="rId7" Type="http://schemas.openxmlformats.org/officeDocument/2006/relationships/image" Target="../media/image2.svg"/><Relationship Id="rId6" Type="http://schemas.openxmlformats.org/officeDocument/2006/relationships/image" Target="../media/image12.png"/><Relationship Id="rId5" Type="http://schemas.openxmlformats.org/officeDocument/2006/relationships/tags" Target="../tags/tag27.xml"/><Relationship Id="rId44" Type="http://schemas.openxmlformats.org/officeDocument/2006/relationships/slideLayout" Target="../slideLayouts/slideLayout1.xml"/><Relationship Id="rId43" Type="http://schemas.openxmlformats.org/officeDocument/2006/relationships/image" Target="../media/image12.svg"/><Relationship Id="rId42" Type="http://schemas.openxmlformats.org/officeDocument/2006/relationships/image" Target="../media/image22.png"/><Relationship Id="rId41" Type="http://schemas.openxmlformats.org/officeDocument/2006/relationships/tags" Target="../tags/tag43.xml"/><Relationship Id="rId40" Type="http://schemas.openxmlformats.org/officeDocument/2006/relationships/image" Target="../media/image11.svg"/><Relationship Id="rId4" Type="http://schemas.openxmlformats.org/officeDocument/2006/relationships/image" Target="../media/image1.svg"/><Relationship Id="rId39" Type="http://schemas.openxmlformats.org/officeDocument/2006/relationships/image" Target="../media/image21.png"/><Relationship Id="rId38" Type="http://schemas.openxmlformats.org/officeDocument/2006/relationships/tags" Target="../tags/tag42.xml"/><Relationship Id="rId37" Type="http://schemas.openxmlformats.org/officeDocument/2006/relationships/image" Target="../media/image10.svg"/><Relationship Id="rId36" Type="http://schemas.openxmlformats.org/officeDocument/2006/relationships/image" Target="../media/image20.png"/><Relationship Id="rId35" Type="http://schemas.openxmlformats.org/officeDocument/2006/relationships/tags" Target="../tags/tag41.xml"/><Relationship Id="rId34" Type="http://schemas.openxmlformats.org/officeDocument/2006/relationships/image" Target="../media/image9.svg"/><Relationship Id="rId33" Type="http://schemas.openxmlformats.org/officeDocument/2006/relationships/image" Target="../media/image19.png"/><Relationship Id="rId32" Type="http://schemas.openxmlformats.org/officeDocument/2006/relationships/tags" Target="../tags/tag40.xml"/><Relationship Id="rId31" Type="http://schemas.openxmlformats.org/officeDocument/2006/relationships/image" Target="../media/image8.svg"/><Relationship Id="rId30" Type="http://schemas.openxmlformats.org/officeDocument/2006/relationships/image" Target="../media/image18.png"/><Relationship Id="rId3" Type="http://schemas.openxmlformats.org/officeDocument/2006/relationships/image" Target="../media/image11.png"/><Relationship Id="rId29" Type="http://schemas.openxmlformats.org/officeDocument/2006/relationships/tags" Target="../tags/tag39.xml"/><Relationship Id="rId28" Type="http://schemas.openxmlformats.org/officeDocument/2006/relationships/image" Target="../media/image7.svg"/><Relationship Id="rId27" Type="http://schemas.openxmlformats.org/officeDocument/2006/relationships/image" Target="../media/image17.png"/><Relationship Id="rId26" Type="http://schemas.openxmlformats.org/officeDocument/2006/relationships/tags" Target="../tags/tag38.xml"/><Relationship Id="rId25" Type="http://schemas.openxmlformats.org/officeDocument/2006/relationships/tags" Target="../tags/tag3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26.xml"/><Relationship Id="rId19" Type="http://schemas.openxmlformats.org/officeDocument/2006/relationships/image" Target="../media/image6.svg"/><Relationship Id="rId18" Type="http://schemas.openxmlformats.org/officeDocument/2006/relationships/image" Target="../media/image16.png"/><Relationship Id="rId17" Type="http://schemas.openxmlformats.org/officeDocument/2006/relationships/tags" Target="../tags/tag31.xml"/><Relationship Id="rId16" Type="http://schemas.openxmlformats.org/officeDocument/2006/relationships/image" Target="../media/image5.svg"/><Relationship Id="rId15" Type="http://schemas.openxmlformats.org/officeDocument/2006/relationships/image" Target="../media/image15.png"/><Relationship Id="rId14" Type="http://schemas.openxmlformats.org/officeDocument/2006/relationships/tags" Target="../tags/tag30.xml"/><Relationship Id="rId13" Type="http://schemas.openxmlformats.org/officeDocument/2006/relationships/image" Target="../media/image4.svg"/><Relationship Id="rId12" Type="http://schemas.openxmlformats.org/officeDocument/2006/relationships/image" Target="../media/image14.png"/><Relationship Id="rId11" Type="http://schemas.openxmlformats.org/officeDocument/2006/relationships/tags" Target="../tags/tag29.xml"/><Relationship Id="rId10" Type="http://schemas.openxmlformats.org/officeDocument/2006/relationships/image" Target="../media/image3.sv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2" Type="http://schemas.openxmlformats.org/officeDocument/2006/relationships/slideLayout" Target="../slideLayouts/slideLayout1.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hyperlink" Target="https://www.bilibili.com/bangumi/play/ss34282" TargetMode="Externa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hyperlink" Target="https://www.bilibili.com/bangumi/play/ss34282" TargetMode="Externa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10.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slideLayout" Target="../slideLayouts/slideLayout1.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170" y="1056005"/>
            <a:ext cx="2304415" cy="337185"/>
          </a:xfrm>
          <a:prstGeom prst="rect">
            <a:avLst/>
          </a:prstGeom>
          <a:noFill/>
        </p:spPr>
        <p:txBody>
          <a:bodyPr wrap="square" rtlCol="0">
            <a:spAutoFit/>
          </a:bodyPr>
          <a:p>
            <a:r>
              <a:rPr lang="zh-CN" altLang="en-US" sz="1600">
                <a:solidFill>
                  <a:schemeClr val="accent4">
                    <a:lumMod val="50000"/>
                  </a:schemeClr>
                </a:solidFill>
              </a:rPr>
              <a:t>艺术实践工作坊</a:t>
            </a:r>
            <a:endParaRPr lang="zh-CN" altLang="en-US" sz="1600">
              <a:solidFill>
                <a:schemeClr val="accent4">
                  <a:lumMod val="50000"/>
                </a:schemeClr>
              </a:solidFill>
            </a:endParaRPr>
          </a:p>
        </p:txBody>
      </p:sp>
      <p:sp>
        <p:nvSpPr>
          <p:cNvPr id="38" name="Oval 9"/>
          <p:cNvSpPr/>
          <p:nvPr>
            <p:custDataLst>
              <p:tags r:id="rId2"/>
            </p:custDataLst>
          </p:nvPr>
        </p:nvSpPr>
        <p:spPr>
          <a:xfrm>
            <a:off x="5742994" y="1689566"/>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295784" y="1689566"/>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6" name="Freeform 264"/>
          <p:cNvSpPr>
            <a:spLocks noEditPoints="1"/>
          </p:cNvSpPr>
          <p:nvPr>
            <p:custDataLst>
              <p:tags r:id="rId4"/>
            </p:custDataLst>
          </p:nvPr>
        </p:nvSpPr>
        <p:spPr bwMode="auto">
          <a:xfrm>
            <a:off x="5064547" y="25355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5"/>
            </p:custDataLst>
          </p:nvPr>
        </p:nvSpPr>
        <p:spPr bwMode="auto">
          <a:xfrm>
            <a:off x="6781501" y="25355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932229" y="27131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889635" y="2150851"/>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活动目标</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8"/>
            </p:custDataLst>
          </p:nvPr>
        </p:nvSpPr>
        <p:spPr bwMode="auto">
          <a:xfrm>
            <a:off x="889635" y="2719070"/>
            <a:ext cx="3405505" cy="217487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1. 把握自然审美事物美、景象美、情境美、意境美的四个方面。</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2. 运用把握审美时机、选择审美位置、发挥审美想象、联系文化历史的方法进行审美活动。</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3. 通过演讲会，将学到的感性知识上升为理性思考。</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9"/>
            </p:custDataLst>
          </p:nvPr>
        </p:nvSpPr>
        <p:spPr bwMode="auto">
          <a:xfrm>
            <a:off x="8292320" y="2150851"/>
            <a:ext cx="326531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活动任务</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57" name="Content Placeholder 2"/>
          <p:cNvSpPr txBox="1"/>
          <p:nvPr>
            <p:custDataLst>
              <p:tags r:id="rId10"/>
            </p:custDataLst>
          </p:nvPr>
        </p:nvSpPr>
        <p:spPr bwMode="auto">
          <a:xfrm>
            <a:off x="8292465" y="2719070"/>
            <a:ext cx="3419475" cy="326771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1. 按照自然审美的事物美、景象美、情境美、意境美四个方面分为四个大组，每个组侧重一个方面的审美演讲。</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2. 每个组都必须按照把握审美时机、选择审美位置、发挥审美想象、联系文化历史的方法进行审美活动，撰写演讲稿。</a:t>
            </a:r>
            <a:endParaRPr lang="zh-CN" altLang="en-US" sz="1600" spc="150">
              <a:latin typeface="黑体" panose="02010609060101010101" charset="-122"/>
              <a:ea typeface="黑体" panose="02010609060101010101" charset="-122"/>
            </a:endParaRPr>
          </a:p>
          <a:p>
            <a:pPr>
              <a:lnSpc>
                <a:spcPct val="120000"/>
              </a:lnSpc>
            </a:pPr>
            <a:r>
              <a:rPr lang="zh-CN" altLang="en-US" sz="1600" spc="150">
                <a:latin typeface="黑体" panose="02010609060101010101" charset="-122"/>
                <a:ea typeface="黑体" panose="02010609060101010101" charset="-122"/>
              </a:rPr>
              <a:t>3. 可以通过网络观看《航拍中国》一到三季，从中选择一个省市作为演讲材料。</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076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16" name="图片 15" descr="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18000000">
            <a:off x="5133975" y="977265"/>
            <a:ext cx="2857500" cy="2143125"/>
          </a:xfrm>
          <a:prstGeom prst="rect">
            <a:avLst/>
          </a:prstGeom>
        </p:spPr>
      </p:pic>
      <p:pic>
        <p:nvPicPr>
          <p:cNvPr id="6" name="图片 5" descr="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6202735" y="2034731"/>
            <a:ext cx="2857500" cy="2143125"/>
          </a:xfrm>
          <a:prstGeom prst="rect">
            <a:avLst/>
          </a:prstGeom>
        </p:spPr>
      </p:pic>
      <p:pic>
        <p:nvPicPr>
          <p:cNvPr id="9" name="图片 8"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3600000">
            <a:off x="5659120" y="3437890"/>
            <a:ext cx="2857500" cy="2143125"/>
          </a:xfrm>
          <a:prstGeom prst="rect">
            <a:avLst/>
          </a:prstGeom>
        </p:spPr>
      </p:pic>
      <p:pic>
        <p:nvPicPr>
          <p:cNvPr id="10" name="图片 9" descr="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4400000">
            <a:off x="3702685" y="1277620"/>
            <a:ext cx="2857500" cy="2143125"/>
          </a:xfrm>
          <a:prstGeom prst="rect">
            <a:avLst/>
          </a:prstGeom>
        </p:spPr>
      </p:pic>
      <p:pic>
        <p:nvPicPr>
          <p:cNvPr id="15" name="图片 14" descr="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7200000">
            <a:off x="4241165" y="3751580"/>
            <a:ext cx="2857500" cy="2143125"/>
          </a:xfrm>
          <a:prstGeom prst="rect">
            <a:avLst/>
          </a:prstGeom>
        </p:spPr>
      </p:pic>
      <p:pic>
        <p:nvPicPr>
          <p:cNvPr id="3" name="图片 2" descr="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3243580" y="2661285"/>
            <a:ext cx="2857500" cy="2143125"/>
          </a:xfrm>
          <a:prstGeom prst="rect">
            <a:avLst/>
          </a:prstGeom>
        </p:spPr>
      </p:pic>
      <p:sp>
        <p:nvSpPr>
          <p:cNvPr id="19" name="文本框 18"/>
          <p:cNvSpPr txBox="1"/>
          <p:nvPr>
            <p:custDataLst>
              <p:tags r:id="rId20"/>
            </p:custDataLst>
          </p:nvPr>
        </p:nvSpPr>
        <p:spPr>
          <a:xfrm>
            <a:off x="9028430" y="2901950"/>
            <a:ext cx="2658745" cy="1042670"/>
          </a:xfrm>
          <a:prstGeom prst="rect">
            <a:avLst/>
          </a:prstGeom>
          <a:noFill/>
        </p:spPr>
        <p:txBody>
          <a:bodyPr wrap="square" rtlCol="0" anchor="t"/>
          <a:p>
            <a:pPr>
              <a:lnSpc>
                <a:spcPct val="120000"/>
              </a:lnSpc>
            </a:pPr>
            <a:r>
              <a:rPr lang="en-US" altLang="zh-CN" sz="1600" b="1" dirty="0">
                <a:solidFill>
                  <a:srgbClr val="9FB8CD"/>
                </a:solidFill>
                <a:latin typeface="Arial" panose="020B0604020202020204" pitchFamily="34" charset="0"/>
                <a:ea typeface="黑体" panose="02010609060101010101" charset="-122"/>
              </a:rPr>
              <a:t>4.组成评委小组，公布评分标准，召开班级演讲会。</a:t>
            </a:r>
            <a:endParaRPr lang="en-US" altLang="zh-CN" sz="1600" b="1" dirty="0">
              <a:solidFill>
                <a:srgbClr val="9FB8CD"/>
              </a:solidFill>
              <a:latin typeface="Arial" panose="020B0604020202020204" pitchFamily="34" charset="0"/>
              <a:ea typeface="黑体" panose="02010609060101010101" charset="-122"/>
            </a:endParaRPr>
          </a:p>
        </p:txBody>
      </p:sp>
      <p:sp>
        <p:nvSpPr>
          <p:cNvPr id="22" name="文本框 21"/>
          <p:cNvSpPr txBox="1"/>
          <p:nvPr>
            <p:custDataLst>
              <p:tags r:id="rId21"/>
            </p:custDataLst>
          </p:nvPr>
        </p:nvSpPr>
        <p:spPr>
          <a:xfrm>
            <a:off x="8092440" y="1042035"/>
            <a:ext cx="2540000" cy="768350"/>
          </a:xfrm>
          <a:prstGeom prst="rect">
            <a:avLst/>
          </a:prstGeom>
          <a:noFill/>
        </p:spPr>
        <p:txBody>
          <a:bodyPr wrap="square" rtlCol="0" anchor="t"/>
          <a:p>
            <a:pPr algn="l">
              <a:lnSpc>
                <a:spcPct val="120000"/>
              </a:lnSpc>
            </a:pPr>
            <a:r>
              <a:rPr lang="en-US" altLang="zh-CN" sz="1600" b="1">
                <a:solidFill>
                  <a:srgbClr val="727CA3"/>
                </a:solidFill>
                <a:latin typeface="Arial" panose="020B0604020202020204" pitchFamily="34" charset="0"/>
                <a:ea typeface="黑体" panose="02010609060101010101" charset="-122"/>
              </a:rPr>
              <a:t>2.观看视频，截图，准备写演讲稿。</a:t>
            </a:r>
            <a:endParaRPr lang="en-US" altLang="zh-CN" sz="1600" b="1">
              <a:solidFill>
                <a:srgbClr val="727CA3"/>
              </a:solidFill>
              <a:latin typeface="Arial" panose="020B0604020202020204" pitchFamily="34" charset="0"/>
              <a:ea typeface="黑体" panose="02010609060101010101" charset="-122"/>
            </a:endParaRPr>
          </a:p>
        </p:txBody>
      </p:sp>
      <p:sp>
        <p:nvSpPr>
          <p:cNvPr id="25" name="文本框 24"/>
          <p:cNvSpPr txBox="1"/>
          <p:nvPr>
            <p:custDataLst>
              <p:tags r:id="rId22"/>
            </p:custDataLst>
          </p:nvPr>
        </p:nvSpPr>
        <p:spPr>
          <a:xfrm>
            <a:off x="8316595" y="4933950"/>
            <a:ext cx="3077210" cy="979170"/>
          </a:xfrm>
          <a:prstGeom prst="rect">
            <a:avLst/>
          </a:prstGeom>
          <a:noFill/>
        </p:spPr>
        <p:txBody>
          <a:bodyPr wrap="square" rtlCol="0" anchor="t"/>
          <a:p>
            <a:pPr algn="l">
              <a:lnSpc>
                <a:spcPct val="120000"/>
              </a:lnSpc>
            </a:pPr>
            <a:r>
              <a:rPr lang="en-US" altLang="zh-CN" sz="1600" b="1" dirty="0">
                <a:solidFill>
                  <a:srgbClr val="D2DA7A"/>
                </a:solidFill>
                <a:latin typeface="Arial" panose="020B0604020202020204" pitchFamily="34" charset="0"/>
                <a:ea typeface="黑体" panose="02010609060101010101" charset="-122"/>
              </a:rPr>
              <a:t>6.</a:t>
            </a:r>
            <a:r>
              <a:rPr lang="zh-CN" altLang="en-US" sz="1600" b="1" dirty="0">
                <a:solidFill>
                  <a:srgbClr val="D2DA7A"/>
                </a:solidFill>
                <a:latin typeface="Arial" panose="020B0604020202020204" pitchFamily="34" charset="0"/>
                <a:ea typeface="黑体" panose="02010609060101010101" charset="-122"/>
              </a:rPr>
              <a:t>展示：将各组的演讲稿张贴在墙投内，供大家品鉴。</a:t>
            </a:r>
            <a:endParaRPr lang="zh-CN" altLang="en-US" sz="1600" b="1" dirty="0">
              <a:solidFill>
                <a:srgbClr val="D2DA7A"/>
              </a:solidFill>
              <a:latin typeface="Arial" panose="020B0604020202020204" pitchFamily="34" charset="0"/>
              <a:ea typeface="黑体" panose="02010609060101010101" charset="-122"/>
            </a:endParaRPr>
          </a:p>
        </p:txBody>
      </p:sp>
      <p:sp>
        <p:nvSpPr>
          <p:cNvPr id="28" name="文本框 27"/>
          <p:cNvSpPr txBox="1"/>
          <p:nvPr>
            <p:custDataLst>
              <p:tags r:id="rId23"/>
            </p:custDataLst>
          </p:nvPr>
        </p:nvSpPr>
        <p:spPr>
          <a:xfrm>
            <a:off x="836295" y="4872355"/>
            <a:ext cx="3401060" cy="769620"/>
          </a:xfrm>
          <a:prstGeom prst="rect">
            <a:avLst/>
          </a:prstGeom>
          <a:noFill/>
        </p:spPr>
        <p:txBody>
          <a:bodyPr wrap="square" rtlCol="0" anchor="t"/>
          <a:p>
            <a:pPr algn="l">
              <a:lnSpc>
                <a:spcPct val="120000"/>
              </a:lnSpc>
            </a:pPr>
            <a:r>
              <a:rPr lang="en-US" altLang="zh-CN" sz="1600" b="1" dirty="0">
                <a:solidFill>
                  <a:srgbClr val="FADA7A"/>
                </a:solidFill>
                <a:latin typeface="Arial" panose="020B0604020202020204" pitchFamily="34" charset="0"/>
                <a:ea typeface="黑体" panose="02010609060101010101" charset="-122"/>
              </a:rPr>
              <a:t>5.</a:t>
            </a:r>
            <a:r>
              <a:rPr lang="zh-CN" altLang="en-US" sz="1600" b="1" dirty="0">
                <a:solidFill>
                  <a:srgbClr val="FADA7A"/>
                </a:solidFill>
                <a:latin typeface="Arial" panose="020B0604020202020204" pitchFamily="34" charset="0"/>
                <a:ea typeface="黑体" panose="02010609060101010101" charset="-122"/>
              </a:rPr>
              <a:t>总结。活动后分“准备阶段”和“审美活动”两个部分进行总结。</a:t>
            </a:r>
            <a:endParaRPr lang="zh-CN" altLang="en-US" sz="1600" b="1" dirty="0">
              <a:solidFill>
                <a:srgbClr val="FADA7A"/>
              </a:solidFill>
              <a:latin typeface="Arial" panose="020B0604020202020204" pitchFamily="34" charset="0"/>
              <a:ea typeface="黑体" panose="02010609060101010101" charset="-122"/>
            </a:endParaRPr>
          </a:p>
        </p:txBody>
      </p:sp>
      <p:sp>
        <p:nvSpPr>
          <p:cNvPr id="31" name="文本框 30"/>
          <p:cNvSpPr txBox="1"/>
          <p:nvPr>
            <p:custDataLst>
              <p:tags r:id="rId24"/>
            </p:custDataLst>
          </p:nvPr>
        </p:nvSpPr>
        <p:spPr>
          <a:xfrm>
            <a:off x="548640" y="2901950"/>
            <a:ext cx="2694940" cy="1221105"/>
          </a:xfrm>
          <a:prstGeom prst="rect">
            <a:avLst/>
          </a:prstGeom>
          <a:noFill/>
        </p:spPr>
        <p:txBody>
          <a:bodyPr wrap="square" rtlCol="0" anchor="t"/>
          <a:p>
            <a:pPr algn="just">
              <a:lnSpc>
                <a:spcPct val="120000"/>
              </a:lnSpc>
            </a:pPr>
            <a:r>
              <a:rPr lang="en-US" altLang="zh-CN" sz="1600" b="1" dirty="0">
                <a:solidFill>
                  <a:srgbClr val="B88472"/>
                </a:solidFill>
                <a:latin typeface="Arial" panose="020B0604020202020204" pitchFamily="34" charset="0"/>
                <a:ea typeface="黑体" panose="02010609060101010101" charset="-122"/>
              </a:rPr>
              <a:t>3.先在小组内开展演讲，选出两位同学参加班级演讲，大家为参加演讲的同学修改演讲稿。</a:t>
            </a:r>
            <a:endParaRPr lang="en-US" altLang="zh-CN" sz="1600" b="1" dirty="0">
              <a:solidFill>
                <a:srgbClr val="B88472"/>
              </a:solidFill>
              <a:latin typeface="Arial" panose="020B0604020202020204" pitchFamily="34" charset="0"/>
              <a:ea typeface="黑体" panose="02010609060101010101" charset="-122"/>
            </a:endParaRPr>
          </a:p>
        </p:txBody>
      </p:sp>
      <p:sp>
        <p:nvSpPr>
          <p:cNvPr id="34" name="文本框 33"/>
          <p:cNvSpPr txBox="1"/>
          <p:nvPr>
            <p:custDataLst>
              <p:tags r:id="rId25"/>
            </p:custDataLst>
          </p:nvPr>
        </p:nvSpPr>
        <p:spPr>
          <a:xfrm>
            <a:off x="835660" y="1042035"/>
            <a:ext cx="2940050" cy="992505"/>
          </a:xfrm>
          <a:prstGeom prst="rect">
            <a:avLst/>
          </a:prstGeom>
          <a:noFill/>
        </p:spPr>
        <p:txBody>
          <a:bodyPr wrap="square" rtlCol="0" anchor="t"/>
          <a:p>
            <a:pPr algn="l">
              <a:lnSpc>
                <a:spcPct val="120000"/>
              </a:lnSpc>
            </a:pPr>
            <a:r>
              <a:rPr lang="en-US" altLang="zh-CN" sz="1600" b="1" dirty="0">
                <a:solidFill>
                  <a:srgbClr val="8E736A"/>
                </a:solidFill>
                <a:latin typeface="Arial" panose="020B0604020202020204" pitchFamily="34" charset="0"/>
                <a:ea typeface="黑体" panose="02010609060101010101" charset="-122"/>
              </a:rPr>
              <a:t>1.准备。布置任务，讲解要求。全班同学按照自然审美的四个方面结为四个大组。</a:t>
            </a:r>
            <a:endParaRPr lang="en-US" altLang="zh-CN" sz="1600" b="1" dirty="0">
              <a:solidFill>
                <a:srgbClr val="8E736A"/>
              </a:solidFill>
              <a:latin typeface="Arial" panose="020B0604020202020204" pitchFamily="34" charset="0"/>
              <a:ea typeface="黑体" panose="02010609060101010101" charset="-122"/>
            </a:endParaRPr>
          </a:p>
        </p:txBody>
      </p:sp>
      <p:pic>
        <p:nvPicPr>
          <p:cNvPr id="5" name="图片 4" descr="17420514"/>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055485" y="1234440"/>
            <a:ext cx="576000" cy="576000"/>
          </a:xfrm>
          <a:prstGeom prst="rect">
            <a:avLst/>
          </a:prstGeom>
        </p:spPr>
      </p:pic>
      <p:pic>
        <p:nvPicPr>
          <p:cNvPr id="8" name="图片 7" descr="17420522"/>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7922260" y="3296920"/>
            <a:ext cx="576000" cy="576000"/>
          </a:xfrm>
          <a:prstGeom prst="rect">
            <a:avLst/>
          </a:prstGeom>
        </p:spPr>
      </p:pic>
      <p:pic>
        <p:nvPicPr>
          <p:cNvPr id="11" name="图片 10" descr="1742050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833870" y="5198745"/>
            <a:ext cx="576000" cy="576000"/>
          </a:xfrm>
          <a:prstGeom prst="rect">
            <a:avLst/>
          </a:prstGeom>
        </p:spPr>
      </p:pic>
      <p:pic>
        <p:nvPicPr>
          <p:cNvPr id="12" name="图片 11" descr="17420506"/>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547870" y="5005070"/>
            <a:ext cx="576000" cy="576000"/>
          </a:xfrm>
          <a:prstGeom prst="rect">
            <a:avLst/>
          </a:prstGeom>
        </p:spPr>
      </p:pic>
      <p:pic>
        <p:nvPicPr>
          <p:cNvPr id="40" name="图片 39" descr="17420507"/>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3661410" y="2901950"/>
            <a:ext cx="576000" cy="576000"/>
          </a:xfrm>
          <a:prstGeom prst="rect">
            <a:avLst/>
          </a:prstGeom>
        </p:spPr>
      </p:pic>
      <p:pic>
        <p:nvPicPr>
          <p:cNvPr id="42" name="图片 41" descr="17420511"/>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843780" y="1130300"/>
            <a:ext cx="576000" cy="576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076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矩形 3"/>
          <p:cNvSpPr/>
          <p:nvPr>
            <p:custDataLst>
              <p:tags r:id="rId2"/>
            </p:custDataLst>
          </p:nvPr>
        </p:nvSpPr>
        <p:spPr>
          <a:xfrm>
            <a:off x="1031875" y="4030345"/>
            <a:ext cx="9144000" cy="163322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cxnSp>
        <p:nvCxnSpPr>
          <p:cNvPr id="13" name="直接连接符 12"/>
          <p:cNvCxnSpPr/>
          <p:nvPr>
            <p:custDataLst>
              <p:tags r:id="rId3"/>
            </p:custDataLst>
          </p:nvPr>
        </p:nvCxnSpPr>
        <p:spPr>
          <a:xfrm rot="10800000">
            <a:off x="2061723" y="3120850"/>
            <a:ext cx="0" cy="918000"/>
          </a:xfrm>
          <a:prstGeom prst="line">
            <a:avLst/>
          </a:prstGeom>
          <a:ln w="25400">
            <a:solidFill>
              <a:srgbClr val="69A35B"/>
            </a:solidFill>
            <a:prstDash val="sysDash"/>
          </a:ln>
          <a:effectLst/>
        </p:spPr>
        <p:style>
          <a:lnRef idx="1">
            <a:srgbClr val="1F74AD"/>
          </a:lnRef>
          <a:fillRef idx="0">
            <a:srgbClr val="1F74AD"/>
          </a:fillRef>
          <a:effectRef idx="0">
            <a:srgbClr val="1F74AD"/>
          </a:effectRef>
          <a:fontRef idx="minor">
            <a:srgbClr val="000000"/>
          </a:fontRef>
        </p:style>
      </p:cxnSp>
      <p:sp>
        <p:nvSpPr>
          <p:cNvPr id="17" name="椭圆 16"/>
          <p:cNvSpPr>
            <a:spLocks noChangeAspect="1"/>
          </p:cNvSpPr>
          <p:nvPr>
            <p:custDataLst>
              <p:tags r:id="rId4"/>
            </p:custDataLst>
          </p:nvPr>
        </p:nvSpPr>
        <p:spPr>
          <a:xfrm>
            <a:off x="1926723" y="3915412"/>
            <a:ext cx="270000" cy="270000"/>
          </a:xfrm>
          <a:prstGeom prst="ellipse">
            <a:avLst/>
          </a:prstGeom>
          <a:solidFill>
            <a:srgbClr val="69A35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sp>
        <p:nvSpPr>
          <p:cNvPr id="18" name="任意多边形 17"/>
          <p:cNvSpPr>
            <a:spLocks noChangeAspect="1"/>
          </p:cNvSpPr>
          <p:nvPr>
            <p:custDataLst>
              <p:tags r:id="rId5"/>
            </p:custDataLst>
          </p:nvPr>
        </p:nvSpPr>
        <p:spPr>
          <a:xfrm>
            <a:off x="1597415" y="2342545"/>
            <a:ext cx="928616" cy="1031453"/>
          </a:xfrm>
          <a:custGeom>
            <a:avLst/>
            <a:gdLst>
              <a:gd name="connsiteX0" fmla="*/ 713969 w 1427938"/>
              <a:gd name="connsiteY0" fmla="*/ 0 h 1586071"/>
              <a:gd name="connsiteX1" fmla="*/ 1427938 w 1427938"/>
              <a:gd name="connsiteY1" fmla="*/ 713969 h 1586071"/>
              <a:gd name="connsiteX2" fmla="*/ 991878 w 1427938"/>
              <a:gd name="connsiteY2" fmla="*/ 1371831 h 1586071"/>
              <a:gd name="connsiteX3" fmla="*/ 886675 w 1427938"/>
              <a:gd name="connsiteY3" fmla="*/ 1404488 h 1586071"/>
              <a:gd name="connsiteX4" fmla="*/ 713968 w 1427938"/>
              <a:gd name="connsiteY4" fmla="*/ 1586071 h 1586071"/>
              <a:gd name="connsiteX5" fmla="*/ 541261 w 1427938"/>
              <a:gd name="connsiteY5" fmla="*/ 1404487 h 1586071"/>
              <a:gd name="connsiteX6" fmla="*/ 436060 w 1427938"/>
              <a:gd name="connsiteY6" fmla="*/ 1371831 h 1586071"/>
              <a:gd name="connsiteX7" fmla="*/ 0 w 1427938"/>
              <a:gd name="connsiteY7" fmla="*/ 713969 h 1586071"/>
              <a:gd name="connsiteX8" fmla="*/ 713969 w 1427938"/>
              <a:gd name="connsiteY8" fmla="*/ 0 h 158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7938" h="1586071">
                <a:moveTo>
                  <a:pt x="713969" y="0"/>
                </a:moveTo>
                <a:cubicBezTo>
                  <a:pt x="1108283" y="0"/>
                  <a:pt x="1427938" y="319655"/>
                  <a:pt x="1427938" y="713969"/>
                </a:cubicBezTo>
                <a:cubicBezTo>
                  <a:pt x="1427938" y="1009705"/>
                  <a:pt x="1248132" y="1263444"/>
                  <a:pt x="991878" y="1371831"/>
                </a:cubicBezTo>
                <a:lnTo>
                  <a:pt x="886675" y="1404488"/>
                </a:lnTo>
                <a:lnTo>
                  <a:pt x="713968" y="1586071"/>
                </a:lnTo>
                <a:lnTo>
                  <a:pt x="541261" y="1404487"/>
                </a:lnTo>
                <a:lnTo>
                  <a:pt x="436060" y="1371831"/>
                </a:lnTo>
                <a:cubicBezTo>
                  <a:pt x="179806" y="1263444"/>
                  <a:pt x="0" y="1009705"/>
                  <a:pt x="0" y="713969"/>
                </a:cubicBezTo>
                <a:cubicBezTo>
                  <a:pt x="0" y="319655"/>
                  <a:pt x="319655" y="0"/>
                  <a:pt x="713969" y="0"/>
                </a:cubicBezTo>
                <a:close/>
              </a:path>
            </a:pathLst>
          </a:custGeom>
          <a:solidFill>
            <a:srgbClr val="69A35B"/>
          </a:solidFill>
          <a:ln>
            <a:solidFill>
              <a:srgbClr val="FDFDFD"/>
            </a:solidFill>
          </a:ln>
          <a:effec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cxnSp>
        <p:nvCxnSpPr>
          <p:cNvPr id="20" name="直接连接符 19"/>
          <p:cNvCxnSpPr/>
          <p:nvPr>
            <p:custDataLst>
              <p:tags r:id="rId6"/>
            </p:custDataLst>
          </p:nvPr>
        </p:nvCxnSpPr>
        <p:spPr>
          <a:xfrm rot="10800000">
            <a:off x="6668076" y="2543444"/>
            <a:ext cx="0" cy="1377000"/>
          </a:xfrm>
          <a:prstGeom prst="line">
            <a:avLst/>
          </a:prstGeom>
          <a:ln w="25400">
            <a:solidFill>
              <a:srgbClr val="3498DB"/>
            </a:solidFill>
            <a:prstDash val="sysDash"/>
          </a:ln>
          <a:effectLst/>
        </p:spPr>
        <p:style>
          <a:lnRef idx="1">
            <a:srgbClr val="1F74AD"/>
          </a:lnRef>
          <a:fillRef idx="0">
            <a:srgbClr val="1F74AD"/>
          </a:fillRef>
          <a:effectRef idx="0">
            <a:srgbClr val="1F74AD"/>
          </a:effectRef>
          <a:fontRef idx="minor">
            <a:srgbClr val="000000"/>
          </a:fontRef>
        </p:style>
      </p:cxnSp>
      <p:sp>
        <p:nvSpPr>
          <p:cNvPr id="21" name="椭圆 20"/>
          <p:cNvSpPr>
            <a:spLocks noChangeAspect="1"/>
          </p:cNvSpPr>
          <p:nvPr>
            <p:custDataLst>
              <p:tags r:id="rId7"/>
            </p:custDataLst>
          </p:nvPr>
        </p:nvSpPr>
        <p:spPr>
          <a:xfrm>
            <a:off x="6533075" y="3918440"/>
            <a:ext cx="270000" cy="270000"/>
          </a:xfrm>
          <a:prstGeom prst="ellipse">
            <a:avLst/>
          </a:prstGeom>
          <a:solidFill>
            <a:srgbClr val="3498DB"/>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sp>
        <p:nvSpPr>
          <p:cNvPr id="23" name="任意多边形 22"/>
          <p:cNvSpPr>
            <a:spLocks noChangeAspect="1"/>
          </p:cNvSpPr>
          <p:nvPr>
            <p:custDataLst>
              <p:tags r:id="rId8"/>
            </p:custDataLst>
          </p:nvPr>
        </p:nvSpPr>
        <p:spPr>
          <a:xfrm>
            <a:off x="6203767" y="1529206"/>
            <a:ext cx="928616" cy="1031453"/>
          </a:xfrm>
          <a:custGeom>
            <a:avLst/>
            <a:gdLst>
              <a:gd name="connsiteX0" fmla="*/ 713969 w 1427938"/>
              <a:gd name="connsiteY0" fmla="*/ 0 h 1586071"/>
              <a:gd name="connsiteX1" fmla="*/ 1427938 w 1427938"/>
              <a:gd name="connsiteY1" fmla="*/ 713969 h 1586071"/>
              <a:gd name="connsiteX2" fmla="*/ 991878 w 1427938"/>
              <a:gd name="connsiteY2" fmla="*/ 1371831 h 1586071"/>
              <a:gd name="connsiteX3" fmla="*/ 886675 w 1427938"/>
              <a:gd name="connsiteY3" fmla="*/ 1404488 h 1586071"/>
              <a:gd name="connsiteX4" fmla="*/ 713968 w 1427938"/>
              <a:gd name="connsiteY4" fmla="*/ 1586071 h 1586071"/>
              <a:gd name="connsiteX5" fmla="*/ 541261 w 1427938"/>
              <a:gd name="connsiteY5" fmla="*/ 1404487 h 1586071"/>
              <a:gd name="connsiteX6" fmla="*/ 436060 w 1427938"/>
              <a:gd name="connsiteY6" fmla="*/ 1371831 h 1586071"/>
              <a:gd name="connsiteX7" fmla="*/ 0 w 1427938"/>
              <a:gd name="connsiteY7" fmla="*/ 713969 h 1586071"/>
              <a:gd name="connsiteX8" fmla="*/ 713969 w 1427938"/>
              <a:gd name="connsiteY8" fmla="*/ 0 h 158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7938" h="1586071">
                <a:moveTo>
                  <a:pt x="713969" y="0"/>
                </a:moveTo>
                <a:cubicBezTo>
                  <a:pt x="1108283" y="0"/>
                  <a:pt x="1427938" y="319655"/>
                  <a:pt x="1427938" y="713969"/>
                </a:cubicBezTo>
                <a:cubicBezTo>
                  <a:pt x="1427938" y="1009705"/>
                  <a:pt x="1248132" y="1263444"/>
                  <a:pt x="991878" y="1371831"/>
                </a:cubicBezTo>
                <a:lnTo>
                  <a:pt x="886675" y="1404488"/>
                </a:lnTo>
                <a:lnTo>
                  <a:pt x="713968" y="1586071"/>
                </a:lnTo>
                <a:lnTo>
                  <a:pt x="541261" y="1404487"/>
                </a:lnTo>
                <a:lnTo>
                  <a:pt x="436060" y="1371831"/>
                </a:lnTo>
                <a:cubicBezTo>
                  <a:pt x="179806" y="1263444"/>
                  <a:pt x="0" y="1009705"/>
                  <a:pt x="0" y="713969"/>
                </a:cubicBezTo>
                <a:cubicBezTo>
                  <a:pt x="0" y="319655"/>
                  <a:pt x="319655" y="0"/>
                  <a:pt x="713969" y="0"/>
                </a:cubicBezTo>
                <a:close/>
              </a:path>
            </a:pathLst>
          </a:custGeom>
          <a:solidFill>
            <a:srgbClr val="3498DB"/>
          </a:solidFill>
          <a:ln>
            <a:solidFill>
              <a:srgbClr val="FDFDFD"/>
            </a:solidFill>
          </a:ln>
          <a:effec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cxnSp>
        <p:nvCxnSpPr>
          <p:cNvPr id="24" name="直接连接符 23"/>
          <p:cNvCxnSpPr/>
          <p:nvPr>
            <p:custDataLst>
              <p:tags r:id="rId9"/>
            </p:custDataLst>
          </p:nvPr>
        </p:nvCxnSpPr>
        <p:spPr>
          <a:xfrm rot="10800000">
            <a:off x="4364900" y="2919952"/>
            <a:ext cx="0" cy="999000"/>
          </a:xfrm>
          <a:prstGeom prst="line">
            <a:avLst/>
          </a:prstGeom>
          <a:ln w="25400">
            <a:solidFill>
              <a:srgbClr val="1AA3AA"/>
            </a:solidFill>
            <a:prstDash val="sysDash"/>
          </a:ln>
          <a:effectLst/>
        </p:spPr>
        <p:style>
          <a:lnRef idx="1">
            <a:srgbClr val="1F74AD"/>
          </a:lnRef>
          <a:fillRef idx="0">
            <a:srgbClr val="1F74AD"/>
          </a:fillRef>
          <a:effectRef idx="0">
            <a:srgbClr val="1F74AD"/>
          </a:effectRef>
          <a:fontRef idx="minor">
            <a:srgbClr val="000000"/>
          </a:fontRef>
        </p:style>
      </p:cxnSp>
      <p:sp>
        <p:nvSpPr>
          <p:cNvPr id="26" name="椭圆 25"/>
          <p:cNvSpPr>
            <a:spLocks noChangeAspect="1"/>
          </p:cNvSpPr>
          <p:nvPr>
            <p:custDataLst>
              <p:tags r:id="rId10"/>
            </p:custDataLst>
          </p:nvPr>
        </p:nvSpPr>
        <p:spPr>
          <a:xfrm>
            <a:off x="4229899" y="3915412"/>
            <a:ext cx="270000" cy="270000"/>
          </a:xfrm>
          <a:prstGeom prst="ellipse">
            <a:avLst/>
          </a:pr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sp>
        <p:nvSpPr>
          <p:cNvPr id="27" name="任意多边形 26"/>
          <p:cNvSpPr>
            <a:spLocks noChangeAspect="1"/>
          </p:cNvSpPr>
          <p:nvPr>
            <p:custDataLst>
              <p:tags r:id="rId11"/>
            </p:custDataLst>
          </p:nvPr>
        </p:nvSpPr>
        <p:spPr>
          <a:xfrm>
            <a:off x="3900591" y="1913643"/>
            <a:ext cx="928616" cy="1031453"/>
          </a:xfrm>
          <a:custGeom>
            <a:avLst/>
            <a:gdLst>
              <a:gd name="connsiteX0" fmla="*/ 713969 w 1427938"/>
              <a:gd name="connsiteY0" fmla="*/ 0 h 1586071"/>
              <a:gd name="connsiteX1" fmla="*/ 1427938 w 1427938"/>
              <a:gd name="connsiteY1" fmla="*/ 713969 h 1586071"/>
              <a:gd name="connsiteX2" fmla="*/ 991878 w 1427938"/>
              <a:gd name="connsiteY2" fmla="*/ 1371831 h 1586071"/>
              <a:gd name="connsiteX3" fmla="*/ 886675 w 1427938"/>
              <a:gd name="connsiteY3" fmla="*/ 1404488 h 1586071"/>
              <a:gd name="connsiteX4" fmla="*/ 713968 w 1427938"/>
              <a:gd name="connsiteY4" fmla="*/ 1586071 h 1586071"/>
              <a:gd name="connsiteX5" fmla="*/ 541261 w 1427938"/>
              <a:gd name="connsiteY5" fmla="*/ 1404487 h 1586071"/>
              <a:gd name="connsiteX6" fmla="*/ 436060 w 1427938"/>
              <a:gd name="connsiteY6" fmla="*/ 1371831 h 1586071"/>
              <a:gd name="connsiteX7" fmla="*/ 0 w 1427938"/>
              <a:gd name="connsiteY7" fmla="*/ 713969 h 1586071"/>
              <a:gd name="connsiteX8" fmla="*/ 713969 w 1427938"/>
              <a:gd name="connsiteY8" fmla="*/ 0 h 158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7938" h="1586071">
                <a:moveTo>
                  <a:pt x="713969" y="0"/>
                </a:moveTo>
                <a:cubicBezTo>
                  <a:pt x="1108283" y="0"/>
                  <a:pt x="1427938" y="319655"/>
                  <a:pt x="1427938" y="713969"/>
                </a:cubicBezTo>
                <a:cubicBezTo>
                  <a:pt x="1427938" y="1009705"/>
                  <a:pt x="1248132" y="1263444"/>
                  <a:pt x="991878" y="1371831"/>
                </a:cubicBezTo>
                <a:lnTo>
                  <a:pt x="886675" y="1404488"/>
                </a:lnTo>
                <a:lnTo>
                  <a:pt x="713968" y="1586071"/>
                </a:lnTo>
                <a:lnTo>
                  <a:pt x="541261" y="1404487"/>
                </a:lnTo>
                <a:lnTo>
                  <a:pt x="436060" y="1371831"/>
                </a:lnTo>
                <a:cubicBezTo>
                  <a:pt x="179806" y="1263444"/>
                  <a:pt x="0" y="1009705"/>
                  <a:pt x="0" y="713969"/>
                </a:cubicBezTo>
                <a:cubicBezTo>
                  <a:pt x="0" y="319655"/>
                  <a:pt x="319655" y="0"/>
                  <a:pt x="713969" y="0"/>
                </a:cubicBezTo>
                <a:close/>
              </a:path>
            </a:pathLst>
          </a:custGeom>
          <a:solidFill>
            <a:srgbClr val="1AA3AA"/>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cxnSp>
        <p:nvCxnSpPr>
          <p:cNvPr id="29" name="曲线连接符 28"/>
          <p:cNvCxnSpPr/>
          <p:nvPr>
            <p:custDataLst>
              <p:tags r:id="rId12"/>
            </p:custDataLst>
          </p:nvPr>
        </p:nvCxnSpPr>
        <p:spPr>
          <a:xfrm rot="16200000">
            <a:off x="7874000" y="2867660"/>
            <a:ext cx="2146935" cy="222250"/>
          </a:xfrm>
          <a:prstGeom prst="curvedConnector3">
            <a:avLst>
              <a:gd name="adj1" fmla="val 50000"/>
            </a:avLst>
          </a:prstGeom>
          <a:ln w="25400">
            <a:solidFill>
              <a:srgbClr val="1F74AD"/>
            </a:solidFill>
            <a:prstDash val="sysDash"/>
          </a:ln>
        </p:spPr>
        <p:style>
          <a:lnRef idx="1">
            <a:srgbClr val="1F74AD"/>
          </a:lnRef>
          <a:fillRef idx="0">
            <a:srgbClr val="1F74AD"/>
          </a:fillRef>
          <a:effectRef idx="0">
            <a:srgbClr val="1F74AD"/>
          </a:effectRef>
          <a:fontRef idx="minor">
            <a:srgbClr val="000000"/>
          </a:fontRef>
        </p:style>
      </p:cxnSp>
      <p:sp>
        <p:nvSpPr>
          <p:cNvPr id="30" name="任意多边形 29"/>
          <p:cNvSpPr>
            <a:spLocks noChangeAspect="1"/>
          </p:cNvSpPr>
          <p:nvPr>
            <p:custDataLst>
              <p:tags r:id="rId13"/>
            </p:custDataLst>
          </p:nvPr>
        </p:nvSpPr>
        <p:spPr>
          <a:xfrm>
            <a:off x="8506944" y="1019560"/>
            <a:ext cx="928616" cy="1031453"/>
          </a:xfrm>
          <a:custGeom>
            <a:avLst/>
            <a:gdLst>
              <a:gd name="connsiteX0" fmla="*/ 713969 w 1427938"/>
              <a:gd name="connsiteY0" fmla="*/ 0 h 1586071"/>
              <a:gd name="connsiteX1" fmla="*/ 1427938 w 1427938"/>
              <a:gd name="connsiteY1" fmla="*/ 713969 h 1586071"/>
              <a:gd name="connsiteX2" fmla="*/ 991878 w 1427938"/>
              <a:gd name="connsiteY2" fmla="*/ 1371831 h 1586071"/>
              <a:gd name="connsiteX3" fmla="*/ 886675 w 1427938"/>
              <a:gd name="connsiteY3" fmla="*/ 1404488 h 1586071"/>
              <a:gd name="connsiteX4" fmla="*/ 713968 w 1427938"/>
              <a:gd name="connsiteY4" fmla="*/ 1586071 h 1586071"/>
              <a:gd name="connsiteX5" fmla="*/ 541261 w 1427938"/>
              <a:gd name="connsiteY5" fmla="*/ 1404487 h 1586071"/>
              <a:gd name="connsiteX6" fmla="*/ 436060 w 1427938"/>
              <a:gd name="connsiteY6" fmla="*/ 1371831 h 1586071"/>
              <a:gd name="connsiteX7" fmla="*/ 0 w 1427938"/>
              <a:gd name="connsiteY7" fmla="*/ 713969 h 1586071"/>
              <a:gd name="connsiteX8" fmla="*/ 713969 w 1427938"/>
              <a:gd name="connsiteY8" fmla="*/ 0 h 158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7938" h="1586071">
                <a:moveTo>
                  <a:pt x="713969" y="0"/>
                </a:moveTo>
                <a:cubicBezTo>
                  <a:pt x="1108283" y="0"/>
                  <a:pt x="1427938" y="319655"/>
                  <a:pt x="1427938" y="713969"/>
                </a:cubicBezTo>
                <a:cubicBezTo>
                  <a:pt x="1427938" y="1009705"/>
                  <a:pt x="1248132" y="1263444"/>
                  <a:pt x="991878" y="1371831"/>
                </a:cubicBezTo>
                <a:lnTo>
                  <a:pt x="886675" y="1404488"/>
                </a:lnTo>
                <a:lnTo>
                  <a:pt x="713968" y="1586071"/>
                </a:lnTo>
                <a:lnTo>
                  <a:pt x="541261" y="1404487"/>
                </a:lnTo>
                <a:lnTo>
                  <a:pt x="436060" y="1371831"/>
                </a:lnTo>
                <a:cubicBezTo>
                  <a:pt x="179806" y="1263444"/>
                  <a:pt x="0" y="1009705"/>
                  <a:pt x="0" y="713969"/>
                </a:cubicBezTo>
                <a:cubicBezTo>
                  <a:pt x="0" y="319655"/>
                  <a:pt x="319655" y="0"/>
                  <a:pt x="713969" y="0"/>
                </a:cubicBezTo>
                <a:close/>
              </a:path>
            </a:pathLst>
          </a:custGeom>
          <a:solidFill>
            <a:srgbClr val="1F74AD"/>
          </a:solidFill>
          <a:ln>
            <a:noFill/>
          </a:ln>
          <a:effectLst/>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lnSpc>
                <a:spcPct val="120000"/>
              </a:lnSpc>
            </a:pPr>
            <a:endParaRPr lang="zh-CN" altLang="en-US" sz="1350">
              <a:latin typeface="Arial" panose="020B0604020202020204" pitchFamily="34" charset="0"/>
              <a:ea typeface="黑体" panose="02010609060101010101" charset="-122"/>
              <a:sym typeface="Arial" panose="020B0604020202020204" pitchFamily="34" charset="0"/>
            </a:endParaRPr>
          </a:p>
        </p:txBody>
      </p:sp>
      <p:sp>
        <p:nvSpPr>
          <p:cNvPr id="41" name="文本框 40"/>
          <p:cNvSpPr txBox="1"/>
          <p:nvPr>
            <p:custDataLst>
              <p:tags r:id="rId14"/>
            </p:custDataLst>
          </p:nvPr>
        </p:nvSpPr>
        <p:spPr>
          <a:xfrm>
            <a:off x="1118870" y="4191000"/>
            <a:ext cx="2231390" cy="1027430"/>
          </a:xfrm>
          <a:prstGeom prst="rect">
            <a:avLst/>
          </a:prstGeom>
          <a:noFill/>
        </p:spPr>
        <p:txBody>
          <a:bodyPr wrap="square" bIns="0" rtlCol="0" anchor="b" anchorCtr="0"/>
          <a:p>
            <a:pPr algn="just">
              <a:lnSpc>
                <a:spcPct val="120000"/>
              </a:lnSpc>
            </a:pPr>
            <a:r>
              <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rPr>
              <a:t>1. 小组活动须在课下进行，老师给予适时的指导。</a:t>
            </a:r>
            <a:endPar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endParaRPr>
          </a:p>
        </p:txBody>
      </p:sp>
      <p:sp>
        <p:nvSpPr>
          <p:cNvPr id="43" name="文本框 42"/>
          <p:cNvSpPr txBox="1"/>
          <p:nvPr>
            <p:custDataLst>
              <p:tags r:id="rId15"/>
            </p:custDataLst>
          </p:nvPr>
        </p:nvSpPr>
        <p:spPr>
          <a:xfrm>
            <a:off x="3422015" y="4191000"/>
            <a:ext cx="2084705" cy="1027430"/>
          </a:xfrm>
          <a:prstGeom prst="rect">
            <a:avLst/>
          </a:prstGeom>
          <a:noFill/>
        </p:spPr>
        <p:txBody>
          <a:bodyPr wrap="square" bIns="0" rtlCol="0" anchor="b" anchorCtr="0"/>
          <a:p>
            <a:pPr algn="l">
              <a:lnSpc>
                <a:spcPct val="120000"/>
              </a:lnSpc>
            </a:pPr>
            <a:r>
              <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rPr>
              <a:t>2. 评分标准和评奖细则，在公布任务时同时公布。</a:t>
            </a:r>
            <a:endPar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endParaRPr>
          </a:p>
        </p:txBody>
      </p:sp>
      <p:sp>
        <p:nvSpPr>
          <p:cNvPr id="45" name="文本框 44"/>
          <p:cNvSpPr txBox="1"/>
          <p:nvPr>
            <p:custDataLst>
              <p:tags r:id="rId16"/>
            </p:custDataLst>
          </p:nvPr>
        </p:nvSpPr>
        <p:spPr>
          <a:xfrm>
            <a:off x="5725160" y="4191000"/>
            <a:ext cx="1885315" cy="1027430"/>
          </a:xfrm>
          <a:prstGeom prst="rect">
            <a:avLst/>
          </a:prstGeom>
          <a:noFill/>
        </p:spPr>
        <p:txBody>
          <a:bodyPr wrap="square" bIns="0" rtlCol="0" anchor="b" anchorCtr="0">
            <a:normAutofit fontScale="90000"/>
          </a:bodyPr>
          <a:p>
            <a:pPr algn="l">
              <a:lnSpc>
                <a:spcPct val="120000"/>
              </a:lnSpc>
            </a:pPr>
            <a:r>
              <a:rPr lang="zh-CN" altLang="en-US" b="1" spc="300">
                <a:solidFill>
                  <a:srgbClr val="3F3F40"/>
                </a:solidFill>
                <a:latin typeface="Arial" panose="020B0604020202020204" pitchFamily="34" charset="0"/>
                <a:ea typeface="黑体" panose="02010609060101010101" charset="-122"/>
                <a:sym typeface="Arial" panose="020B0604020202020204" pitchFamily="34" charset="0"/>
              </a:rPr>
              <a:t>3. 观看视频时一定要随时做好记录。</a:t>
            </a:r>
            <a:endParaRPr lang="zh-CN" altLang="en-US" b="1" spc="300">
              <a:solidFill>
                <a:srgbClr val="3F3F40"/>
              </a:solidFill>
              <a:latin typeface="Arial" panose="020B0604020202020204" pitchFamily="34" charset="0"/>
              <a:ea typeface="黑体" panose="02010609060101010101" charset="-122"/>
              <a:sym typeface="Arial" panose="020B0604020202020204" pitchFamily="34" charset="0"/>
            </a:endParaRPr>
          </a:p>
        </p:txBody>
      </p:sp>
      <p:sp>
        <p:nvSpPr>
          <p:cNvPr id="47" name="文本框 46"/>
          <p:cNvSpPr txBox="1"/>
          <p:nvPr>
            <p:custDataLst>
              <p:tags r:id="rId17"/>
            </p:custDataLst>
          </p:nvPr>
        </p:nvSpPr>
        <p:spPr>
          <a:xfrm>
            <a:off x="8028305" y="4191000"/>
            <a:ext cx="2146935" cy="1027430"/>
          </a:xfrm>
          <a:prstGeom prst="rect">
            <a:avLst/>
          </a:prstGeom>
          <a:noFill/>
        </p:spPr>
        <p:txBody>
          <a:bodyPr wrap="square" bIns="0" rtlCol="0" anchor="b" anchorCtr="0"/>
          <a:p>
            <a:pPr algn="l">
              <a:lnSpc>
                <a:spcPct val="120000"/>
              </a:lnSpc>
            </a:pPr>
            <a:r>
              <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rPr>
              <a:t>4. 教师的总结一定要强调自然审美应该把握的内容。</a:t>
            </a:r>
            <a:endParaRPr lang="zh-CN" altLang="en-US" sz="1600" b="1" spc="300">
              <a:solidFill>
                <a:srgbClr val="3F3F40"/>
              </a:solidFill>
              <a:latin typeface="Arial" panose="020B0604020202020204" pitchFamily="34" charset="0"/>
              <a:ea typeface="黑体" panose="02010609060101010101" charset="-122"/>
              <a:sym typeface="Arial" panose="020B0604020202020204" pitchFamily="34" charset="0"/>
            </a:endParaRPr>
          </a:p>
        </p:txBody>
      </p:sp>
      <p:sp>
        <p:nvSpPr>
          <p:cNvPr id="36" name="wifi-cloud_72981"/>
          <p:cNvSpPr>
            <a:spLocks noChangeAspect="1"/>
          </p:cNvSpPr>
          <p:nvPr>
            <p:custDataLst>
              <p:tags r:id="rId18"/>
            </p:custDataLst>
          </p:nvPr>
        </p:nvSpPr>
        <p:spPr bwMode="auto">
          <a:xfrm>
            <a:off x="8823616" y="1387272"/>
            <a:ext cx="295273" cy="296029"/>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7" name="statistical-chart_64023"/>
          <p:cNvSpPr>
            <a:spLocks noChangeAspect="1"/>
          </p:cNvSpPr>
          <p:nvPr>
            <p:custDataLst>
              <p:tags r:id="rId19"/>
            </p:custDataLst>
          </p:nvPr>
        </p:nvSpPr>
        <p:spPr bwMode="auto">
          <a:xfrm>
            <a:off x="6520439" y="1879311"/>
            <a:ext cx="295273" cy="331243"/>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8" name="placeholder_286118"/>
          <p:cNvSpPr>
            <a:spLocks noChangeAspect="1"/>
          </p:cNvSpPr>
          <p:nvPr>
            <p:custDataLst>
              <p:tags r:id="rId20"/>
            </p:custDataLst>
          </p:nvPr>
        </p:nvSpPr>
        <p:spPr bwMode="auto">
          <a:xfrm>
            <a:off x="4217263" y="2256169"/>
            <a:ext cx="295273" cy="346400"/>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9" name="settings_320253"/>
          <p:cNvSpPr>
            <a:spLocks noChangeAspect="1"/>
          </p:cNvSpPr>
          <p:nvPr>
            <p:custDataLst>
              <p:tags r:id="rId21"/>
            </p:custDataLst>
          </p:nvPr>
        </p:nvSpPr>
        <p:spPr bwMode="auto">
          <a:xfrm>
            <a:off x="1914087" y="2710858"/>
            <a:ext cx="295273" cy="294827"/>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课题三／自然美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13025" y="2800350"/>
            <a:ext cx="3249624" cy="790621"/>
            <a:chOff x="2896240" y="2476499"/>
            <a:chExt cx="2827201" cy="790575"/>
          </a:xfrm>
        </p:grpSpPr>
        <p:sp>
          <p:nvSpPr>
            <p:cNvPr id="28" name="矩形: 圆角 27"/>
            <p:cNvSpPr/>
            <p:nvPr/>
          </p:nvSpPr>
          <p:spPr>
            <a:xfrm>
              <a:off x="2896240" y="24764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文本框 25"/>
            <p:cNvSpPr txBox="1"/>
            <p:nvPr/>
          </p:nvSpPr>
          <p:spPr>
            <a:xfrm>
              <a:off x="3818441" y="2672069"/>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亲近大自然的美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文本框 37"/>
          <p:cNvSpPr txBox="1"/>
          <p:nvPr/>
        </p:nvSpPr>
        <p:spPr>
          <a:xfrm>
            <a:off x="5191126"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亲近大自然的美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73430" y="1208405"/>
            <a:ext cx="5200015" cy="452310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hlinkClick r:id="rId2" tooltip="" action="ppaction://hlinkfile"/>
              </a:rPr>
              <a:t>《航拍中国》</a:t>
            </a:r>
            <a:r>
              <a:rPr lang="zh-CN" altLang="en-US" sz="1600" dirty="0">
                <a:solidFill>
                  <a:schemeClr val="tx1">
                    <a:lumMod val="65000"/>
                    <a:lumOff val="35000"/>
                  </a:schemeClr>
                </a:solidFill>
                <a:latin typeface="Bahnschrift SemiLight" panose="020B0502040204020203" pitchFamily="34" charset="0"/>
              </a:rPr>
              <a:t>以空中视角俯瞰中国，立体化展示我国历史人文景观、自然地理风貌及经济社会发展，全景式展示一个观众既熟悉又新鲜的美丽中国、生态中国、文明中国，用航拍的形式，将一个拥有 960 万平方千米大好河山的国家展现在人们面前。《航拍中国》一到三季的拍摄路线囊括 23 个省、4 个直辖市、5 个自治区和 2 个特别行政区。主要以省份展开，再从省份深入具有代表性的地区，再从地区继续深入到具有代表性的江河湖海等自然景观，再从自然景观顺其自然地过渡到人文历史文化，这便是《航拍中国》的整体思路。认识中国的美，就从这里开始。</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a:hlinkClick r:id="rId2" tooltip="" action="ppaction://hlinkfile"/>
          </p:cNvPr>
          <p:cNvPicPr>
            <a:picLocks noChangeAspect="1"/>
          </p:cNvPicPr>
          <p:nvPr/>
        </p:nvPicPr>
        <p:blipFill>
          <a:blip r:embed="rId3"/>
          <a:stretch>
            <a:fillRect/>
          </a:stretch>
        </p:blipFill>
        <p:spPr>
          <a:xfrm>
            <a:off x="6182995" y="1711960"/>
            <a:ext cx="5074285" cy="37998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08025" y="844550"/>
            <a:ext cx="11164570" cy="267652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以东西南北中为轴线结构的第一季，选择了海南、新疆、上海、江西、陕西、黑龙江 6个省市。图 3-1-1 所示是上海的地标性建筑、高632 米的上海中心大厦，从云端之上的世界，让我们重新认识这座城市的高度。</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图 3-1-2 所示是新疆伊犁的杏花沟，春天的阳光下，杏花花香四溢，尽情绽放。杏花从开放到凋谢，只有短短一周时间，尽管如此，杏花依旧演绎了一幕别有风情的春意盎然。</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图 3-1-3 所示是我国最年轻的城市海南省三沙市七连屿，永兴岛是三沙市人民政府驻地。三沙市管辖着西沙群岛、中沙群岛、南沙群岛的岛礁及其海域。永兴岛北面的这几座小岛，看起来并不完全相连，但它们被称为七连屿。</a:t>
            </a:r>
            <a:endParaRPr lang="zh-CN" altLang="en-US" sz="1600" dirty="0">
              <a:solidFill>
                <a:schemeClr val="tx1">
                  <a:lumMod val="65000"/>
                  <a:lumOff val="35000"/>
                </a:schemeClr>
              </a:solidFill>
              <a:latin typeface="Bahnschrift SemiLight" panose="020B0502040204020203" pitchFamily="34" charset="0"/>
            </a:endParaRPr>
          </a:p>
        </p:txBody>
      </p:sp>
      <p:pic>
        <p:nvPicPr>
          <p:cNvPr id="4" name="图片 3"/>
          <p:cNvPicPr>
            <a:picLocks noChangeAspect="1"/>
          </p:cNvPicPr>
          <p:nvPr/>
        </p:nvPicPr>
        <p:blipFill>
          <a:blip r:embed="rId2"/>
          <a:stretch>
            <a:fillRect/>
          </a:stretch>
        </p:blipFill>
        <p:spPr>
          <a:xfrm>
            <a:off x="708025" y="3651250"/>
            <a:ext cx="3535680" cy="2545080"/>
          </a:xfrm>
          <a:prstGeom prst="rect">
            <a:avLst/>
          </a:prstGeom>
        </p:spPr>
      </p:pic>
      <p:pic>
        <p:nvPicPr>
          <p:cNvPr id="5" name="图片 4"/>
          <p:cNvPicPr>
            <a:picLocks noChangeAspect="1"/>
          </p:cNvPicPr>
          <p:nvPr/>
        </p:nvPicPr>
        <p:blipFill>
          <a:blip r:embed="rId3"/>
          <a:stretch>
            <a:fillRect/>
          </a:stretch>
        </p:blipFill>
        <p:spPr>
          <a:xfrm>
            <a:off x="8164830" y="3651250"/>
            <a:ext cx="3550920" cy="2513965"/>
          </a:xfrm>
          <a:prstGeom prst="rect">
            <a:avLst/>
          </a:prstGeom>
        </p:spPr>
      </p:pic>
      <p:pic>
        <p:nvPicPr>
          <p:cNvPr id="6" name="图片 5"/>
          <p:cNvPicPr>
            <a:picLocks noChangeAspect="1"/>
          </p:cNvPicPr>
          <p:nvPr/>
        </p:nvPicPr>
        <p:blipFill>
          <a:blip r:embed="rId4"/>
          <a:stretch>
            <a:fillRect/>
          </a:stretch>
        </p:blipFill>
        <p:spPr>
          <a:xfrm>
            <a:off x="4401185" y="3651250"/>
            <a:ext cx="3528060" cy="2514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126490"/>
            <a:ext cx="10563860" cy="119888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讨论：从</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《航拍中国》</a:t>
            </a:r>
            <a:r>
              <a:rPr lang="zh-CN" altLang="en-US" sz="1600" dirty="0">
                <a:solidFill>
                  <a:schemeClr val="tx1">
                    <a:lumMod val="65000"/>
                    <a:lumOff val="35000"/>
                  </a:schemeClr>
                </a:solidFill>
                <a:latin typeface="Bahnschrift SemiLight" panose="020B0502040204020203" pitchFamily="34" charset="0"/>
              </a:rPr>
              <a:t>的材料中，你怎样理解“自然事物、景象、情境、意境都蕴含着美的要素，它是人们审美思想形成的基础”这句话？请写出回答的要点。</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3"/>
          <a:stretch>
            <a:fillRect/>
          </a:stretch>
        </p:blipFill>
        <p:spPr>
          <a:xfrm>
            <a:off x="1009650" y="2331720"/>
            <a:ext cx="3474720" cy="2194560"/>
          </a:xfrm>
          <a:prstGeom prst="rect">
            <a:avLst/>
          </a:prstGeom>
        </p:spPr>
      </p:pic>
      <p:pic>
        <p:nvPicPr>
          <p:cNvPr id="8" name="图片 7"/>
          <p:cNvPicPr>
            <a:picLocks noChangeAspect="1"/>
          </p:cNvPicPr>
          <p:nvPr/>
        </p:nvPicPr>
        <p:blipFill>
          <a:blip r:embed="rId4"/>
          <a:stretch>
            <a:fillRect/>
          </a:stretch>
        </p:blipFill>
        <p:spPr>
          <a:xfrm>
            <a:off x="4470400" y="4079240"/>
            <a:ext cx="3589020" cy="2209800"/>
          </a:xfrm>
          <a:prstGeom prst="rect">
            <a:avLst/>
          </a:prstGeom>
        </p:spPr>
      </p:pic>
      <p:pic>
        <p:nvPicPr>
          <p:cNvPr id="9" name="图片 8"/>
          <p:cNvPicPr>
            <a:picLocks noChangeAspect="1"/>
          </p:cNvPicPr>
          <p:nvPr/>
        </p:nvPicPr>
        <p:blipFill>
          <a:blip r:embed="rId5"/>
          <a:stretch>
            <a:fillRect/>
          </a:stretch>
        </p:blipFill>
        <p:spPr>
          <a:xfrm>
            <a:off x="8114030" y="2325370"/>
            <a:ext cx="3459480" cy="21469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126490"/>
            <a:ext cx="5262880"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提炼：自然美是人化的结果，假如没有人化，那么，自然之物只是没有意识的实体而已。自然美主要具有以下几个主要特点。</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第一，构成自然美的先决条件是自然事物本身的质料、色彩、形状等自然特征。没有这些自然属</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性，也就没有自然美。</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第二，自然美偏重于形式。</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第三，自然美具有联想性。</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第四，自然美具有变易性。</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自然美的根源在于人类社会实践，因为从自然美产生和发展的过程来看，自然美的产生及自然美领域的逐渐扩大是和人类社会实践的发展进程密切联系在一起的。</a:t>
            </a:r>
            <a:endParaRPr lang="zh-CN" altLang="en-US" sz="1600" dirty="0">
              <a:solidFill>
                <a:schemeClr val="tx1">
                  <a:lumMod val="65000"/>
                  <a:lumOff val="35000"/>
                </a:schemeClr>
              </a:solidFill>
              <a:latin typeface="Bahnschrift SemiLight" panose="020B0502040204020203" pitchFamily="34" charset="0"/>
            </a:endParaRPr>
          </a:p>
        </p:txBody>
      </p:sp>
      <p:pic>
        <p:nvPicPr>
          <p:cNvPr id="4" name="图片 3"/>
          <p:cNvPicPr>
            <a:picLocks noChangeAspect="1"/>
          </p:cNvPicPr>
          <p:nvPr/>
        </p:nvPicPr>
        <p:blipFill>
          <a:blip r:embed="rId2"/>
          <a:stretch>
            <a:fillRect/>
          </a:stretch>
        </p:blipFill>
        <p:spPr>
          <a:xfrm>
            <a:off x="6607810" y="1958975"/>
            <a:ext cx="4932045" cy="34759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grpSp>
        <p:nvGrpSpPr>
          <p:cNvPr id="5" name="组合 4"/>
          <p:cNvGrpSpPr/>
          <p:nvPr>
            <p:custDataLst>
              <p:tags r:id="rId2"/>
            </p:custDataLst>
          </p:nvPr>
        </p:nvGrpSpPr>
        <p:grpSpPr>
          <a:xfrm rot="18583114">
            <a:off x="5091821" y="2020623"/>
            <a:ext cx="549373" cy="1988751"/>
            <a:chOff x="2427449" y="1589605"/>
            <a:chExt cx="664916" cy="2407017"/>
          </a:xfrm>
        </p:grpSpPr>
        <p:sp>
          <p:nvSpPr>
            <p:cNvPr id="3" name="五边形 3"/>
            <p:cNvSpPr/>
            <p:nvPr>
              <p:custDataLst>
                <p:tags r:id="rId3"/>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8" name="图片 7"/>
            <p:cNvPicPr>
              <a:picLocks noChangeAspect="1"/>
            </p:cNvPicPr>
            <p:nvPr>
              <p:custDataLst>
                <p:tags r:id="rId4"/>
              </p:custDataLst>
            </p:nvPr>
          </p:nvPicPr>
          <p:blipFill rotWithShape="1">
            <a:blip r:embed="rId5"/>
            <a:srcRect l="79164" t="15523" b="15959"/>
            <a:stretch>
              <a:fillRect/>
            </a:stretch>
          </p:blipFill>
          <p:spPr>
            <a:xfrm rot="-1440000">
              <a:off x="2427449" y="2315372"/>
              <a:ext cx="317566" cy="1681250"/>
            </a:xfrm>
            <a:prstGeom prst="rect">
              <a:avLst/>
            </a:prstGeom>
          </p:spPr>
        </p:pic>
      </p:grpSp>
      <p:grpSp>
        <p:nvGrpSpPr>
          <p:cNvPr id="9" name="组合 8"/>
          <p:cNvGrpSpPr/>
          <p:nvPr>
            <p:custDataLst>
              <p:tags r:id="rId6"/>
            </p:custDataLst>
          </p:nvPr>
        </p:nvGrpSpPr>
        <p:grpSpPr>
          <a:xfrm rot="2383114">
            <a:off x="6554649" y="1947426"/>
            <a:ext cx="549373" cy="1988750"/>
            <a:chOff x="2427449" y="1589605"/>
            <a:chExt cx="664916" cy="2407017"/>
          </a:xfrm>
        </p:grpSpPr>
        <p:sp>
          <p:nvSpPr>
            <p:cNvPr id="11" name="五边形 3"/>
            <p:cNvSpPr/>
            <p:nvPr>
              <p:custDataLst>
                <p:tags r:id="rId7"/>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2" name="图片 11"/>
            <p:cNvPicPr>
              <a:picLocks noChangeAspect="1"/>
            </p:cNvPicPr>
            <p:nvPr>
              <p:custDataLst>
                <p:tags r:id="rId8"/>
              </p:custDataLst>
            </p:nvPr>
          </p:nvPicPr>
          <p:blipFill rotWithShape="1">
            <a:blip r:embed="rId5"/>
            <a:srcRect l="79164" t="15523" b="15959"/>
            <a:stretch>
              <a:fillRect/>
            </a:stretch>
          </p:blipFill>
          <p:spPr>
            <a:xfrm rot="-1440000">
              <a:off x="2427449" y="2315372"/>
              <a:ext cx="317566" cy="1681250"/>
            </a:xfrm>
            <a:prstGeom prst="rect">
              <a:avLst/>
            </a:prstGeom>
          </p:spPr>
        </p:pic>
      </p:grpSp>
      <p:grpSp>
        <p:nvGrpSpPr>
          <p:cNvPr id="13" name="组合 12"/>
          <p:cNvGrpSpPr/>
          <p:nvPr>
            <p:custDataLst>
              <p:tags r:id="rId9"/>
            </p:custDataLst>
          </p:nvPr>
        </p:nvGrpSpPr>
        <p:grpSpPr>
          <a:xfrm rot="7783114">
            <a:off x="6627845" y="3410254"/>
            <a:ext cx="549373" cy="1988751"/>
            <a:chOff x="2427449" y="1589605"/>
            <a:chExt cx="664916" cy="2407017"/>
          </a:xfrm>
        </p:grpSpPr>
        <p:sp>
          <p:nvSpPr>
            <p:cNvPr id="15" name="五边形 3"/>
            <p:cNvSpPr/>
            <p:nvPr>
              <p:custDataLst>
                <p:tags r:id="rId10"/>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6" name="图片 15"/>
            <p:cNvPicPr>
              <a:picLocks noChangeAspect="1"/>
            </p:cNvPicPr>
            <p:nvPr>
              <p:custDataLst>
                <p:tags r:id="rId11"/>
              </p:custDataLst>
            </p:nvPr>
          </p:nvPicPr>
          <p:blipFill rotWithShape="1">
            <a:blip r:embed="rId5"/>
            <a:srcRect l="79164" t="15523" b="15959"/>
            <a:stretch>
              <a:fillRect/>
            </a:stretch>
          </p:blipFill>
          <p:spPr>
            <a:xfrm rot="-1440000">
              <a:off x="2427449" y="2315372"/>
              <a:ext cx="317566" cy="1681250"/>
            </a:xfrm>
            <a:prstGeom prst="rect">
              <a:avLst/>
            </a:prstGeom>
          </p:spPr>
        </p:pic>
      </p:grpSp>
      <p:grpSp>
        <p:nvGrpSpPr>
          <p:cNvPr id="17" name="组合 16"/>
          <p:cNvGrpSpPr/>
          <p:nvPr>
            <p:custDataLst>
              <p:tags r:id="rId12"/>
            </p:custDataLst>
          </p:nvPr>
        </p:nvGrpSpPr>
        <p:grpSpPr>
          <a:xfrm rot="13183114">
            <a:off x="5165018" y="3483452"/>
            <a:ext cx="549373" cy="1988750"/>
            <a:chOff x="2427449" y="1589605"/>
            <a:chExt cx="664916" cy="2407017"/>
          </a:xfrm>
        </p:grpSpPr>
        <p:sp>
          <p:nvSpPr>
            <p:cNvPr id="19" name="五边形 3"/>
            <p:cNvSpPr/>
            <p:nvPr>
              <p:custDataLst>
                <p:tags r:id="rId13"/>
              </p:custDataLst>
            </p:nvPr>
          </p:nvSpPr>
          <p:spPr>
            <a:xfrm rot="17759350" flipV="1">
              <a:off x="1780066" y="2275809"/>
              <a:ext cx="1998504" cy="626095"/>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2BA97">
                    <a:lumMod val="75000"/>
                  </a:srgbClr>
                </a:gs>
                <a:gs pos="100000">
                  <a:srgbClr val="42BA97"/>
                </a:gs>
              </a:gsLst>
              <a:lin ang="0" scaled="0"/>
              <a:tileRect/>
            </a:gradFill>
            <a:ln w="25400" cap="flat" cmpd="sng" algn="ctr">
              <a:noFill/>
              <a:prstDash val="solid"/>
            </a:ln>
            <a:effectLst/>
          </p:spPr>
          <p:txBody>
            <a:bodyPr rtlCol="0" anchor="ctr">
              <a:normAutofit/>
            </a:bodyPr>
            <a:p>
              <a:pPr algn="ctr">
                <a:defRPr/>
              </a:pP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0" name="图片 19"/>
            <p:cNvPicPr>
              <a:picLocks noChangeAspect="1"/>
            </p:cNvPicPr>
            <p:nvPr>
              <p:custDataLst>
                <p:tags r:id="rId14"/>
              </p:custDataLst>
            </p:nvPr>
          </p:nvPicPr>
          <p:blipFill rotWithShape="1">
            <a:blip r:embed="rId5"/>
            <a:srcRect l="79164" t="15523" b="15959"/>
            <a:stretch>
              <a:fillRect/>
            </a:stretch>
          </p:blipFill>
          <p:spPr>
            <a:xfrm rot="-1440000">
              <a:off x="2427449" y="2315372"/>
              <a:ext cx="317566" cy="1681250"/>
            </a:xfrm>
            <a:prstGeom prst="rect">
              <a:avLst/>
            </a:prstGeom>
          </p:spPr>
        </p:pic>
      </p:grpSp>
      <p:sp>
        <p:nvSpPr>
          <p:cNvPr id="21" name="文本框 20"/>
          <p:cNvSpPr txBox="1"/>
          <p:nvPr>
            <p:custDataLst>
              <p:tags r:id="rId15"/>
            </p:custDataLst>
          </p:nvPr>
        </p:nvSpPr>
        <p:spPr>
          <a:xfrm>
            <a:off x="7807960" y="864235"/>
            <a:ext cx="3648075" cy="2801620"/>
          </a:xfrm>
          <a:prstGeom prst="rect">
            <a:avLst/>
          </a:prstGeom>
          <a:noFill/>
        </p:spPr>
        <p:txBody>
          <a:bodyPr wrap="square" rtlCol="0" anchor="ctr" anchorCtr="0"/>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二、选择审美位置</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许多自然景观在不同的观赏位置，因距离、角度、俯仰的变化造成了透视关系、纵深层次、视野范围的差异，所产生的美感也不同。峰峦之雄伟峻秀，唯远眺可得；春蕾之含苞待放，须近观才行。自然审美时最佳位置的选择是由距离和角度决定的。</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2" name="文本框 21"/>
          <p:cNvSpPr txBox="1"/>
          <p:nvPr>
            <p:custDataLst>
              <p:tags r:id="rId16"/>
            </p:custDataLst>
          </p:nvPr>
        </p:nvSpPr>
        <p:spPr>
          <a:xfrm>
            <a:off x="7863205" y="4022090"/>
            <a:ext cx="3907790" cy="2521585"/>
          </a:xfrm>
          <a:prstGeom prst="rect">
            <a:avLst/>
          </a:prstGeom>
          <a:noFill/>
        </p:spPr>
        <p:txBody>
          <a:bodyPr wrap="square" rtlCol="0" anchor="ctr" anchorCtr="0"/>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四、联系文化历史</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自然美虽是大自然的造化，但它作为人类的审美对象终究不能离开人的实践，自然美必然同社会美发生某种联系。对大众来说，把自然美同人类创造的美统一起来，把自然景观同人文景观结合起来审美，无疑能使自然美收到更好的效果。</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3" name="文本框 22"/>
          <p:cNvSpPr txBox="1"/>
          <p:nvPr>
            <p:custDataLst>
              <p:tags r:id="rId17"/>
            </p:custDataLst>
          </p:nvPr>
        </p:nvSpPr>
        <p:spPr>
          <a:xfrm>
            <a:off x="443865" y="4022725"/>
            <a:ext cx="4121785" cy="2520950"/>
          </a:xfrm>
          <a:prstGeom prst="rect">
            <a:avLst/>
          </a:prstGeom>
          <a:noFill/>
        </p:spPr>
        <p:txBody>
          <a:bodyPr wrap="square" rtlCol="0" anchor="ctr" anchorCtr="0"/>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三、发挥审美想象</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审美想象是通过对审美知识表象进行加工改造，形成新的艺术形象的过程。在自然审美的过程中，想象和灵感尤为重要，自然风景中的许多景物、景点、传说、神话都与想象有关，离开了想象，这些景点、景物就显得十分贫乏和苍白。</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4" name="文本框 23"/>
          <p:cNvSpPr txBox="1"/>
          <p:nvPr>
            <p:custDataLst>
              <p:tags r:id="rId18"/>
            </p:custDataLst>
          </p:nvPr>
        </p:nvSpPr>
        <p:spPr>
          <a:xfrm>
            <a:off x="443865" y="957580"/>
            <a:ext cx="4357370" cy="2830830"/>
          </a:xfrm>
          <a:prstGeom prst="rect">
            <a:avLst/>
          </a:prstGeom>
          <a:noFill/>
        </p:spPr>
        <p:txBody>
          <a:bodyPr wrap="square" rtlCol="0" anchor="ctr" anchorCtr="0"/>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一、把握审美时机</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自然美有变易性特点，许多自然景观随时间、天气、季节的变化而展示不同的美。在不同季节、不同时令、不同气候条件下，呈现出不同的景色，有的随季节变换而呈现出春翡、夏翠、秋金、冬银的差异，有的只在特定时间出现。很多景观都有自己的最佳观赏期，因此，必须根据季节和气候的变化把握最佳审美时机。</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UNIT_TYPE" val="i"/>
  <p:tag name="KSO_WM_UNIT_ID" val="diagram160114_2*i*0"/>
  <p:tag name="KSO_WM_TEMPLATE_CATEGORY" val="diagram"/>
  <p:tag name="KSO_WM_TEMPLATE_INDEX" val="160114"/>
  <p:tag name="KSO_WM_UNIT_INDEX" val="0"/>
</p:tagLst>
</file>

<file path=ppt/tags/tag10.xml><?xml version="1.0" encoding="utf-8"?>
<p:tagLst xmlns:p="http://schemas.openxmlformats.org/presentationml/2006/main">
  <p:tag name="KSO_WM_TAG_VERSION" val="1.0"/>
  <p:tag name="KSO_WM_BEAUTIFY_FLAG" val="#wm#"/>
  <p:tag name="KSO_WM_UNIT_TYPE" val="i"/>
  <p:tag name="KSO_WM_UNIT_ID" val="diagram160114_2*i*15"/>
  <p:tag name="KSO_WM_TEMPLATE_CATEGORY" val="diagram"/>
  <p:tag name="KSO_WM_TEMPLATE_INDEX" val="160114"/>
  <p:tag name="KSO_WM_UNIT_INDEX" val="15"/>
</p:tagLst>
</file>

<file path=ppt/tags/tag1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2*q_i*1_7"/>
  <p:tag name="KSO_WM_UNIT_CLEAR" val="1"/>
  <p:tag name="KSO_WM_UNIT_LAYERLEVEL" val="1_1"/>
  <p:tag name="KSO_WM_DIAGRAM_GROUP_CODE" val="q1-1"/>
  <p:tag name="KSO_WM_UNIT_FILL_FORE_SCHEMECOLOR_INDEX" val="8"/>
  <p:tag name="KSO_WM_UNIT_FILL_TYPE" val="1"/>
</p:tagLst>
</file>

<file path=ppt/tags/tag1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2*q_i*1_8"/>
  <p:tag name="KSO_WM_UNIT_CLEAR" val="1"/>
  <p:tag name="KSO_WM_UNIT_LAYERLEVEL" val="1_1"/>
  <p:tag name="KSO_WM_DIAGRAM_GROUP_CODE" val="q1-1"/>
</p:tagLst>
</file>

<file path=ppt/tags/tag13.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2*q_h_f*1_2_1"/>
  <p:tag name="KSO_WM_UNIT_CLEAR" val="1"/>
  <p:tag name="KSO_WM_UNIT_LAYERLEVEL" val="1_1_1"/>
  <p:tag name="KSO_WM_UNIT_VALUE" val="39"/>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4.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2*q_h_f*1_3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5.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2*q_h_f*1_4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2*q_h_f*1_1_1"/>
  <p:tag name="KSO_WM_UNIT_CLEAR" val="1"/>
  <p:tag name="KSO_WM_UNIT_LAYERLEVEL" val="1_1_1"/>
  <p:tag name="KSO_WM_UNIT_VALUE" val="3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2*q_i*1_1"/>
  <p:tag name="KSO_WM_UNIT_CLEAR" val="1"/>
  <p:tag name="KSO_WM_UNIT_LAYERLEVEL" val="1_1"/>
  <p:tag name="KSO_WM_DIAGRAM_GROUP_CODE" val="q1-1"/>
  <p:tag name="KSO_WM_UNIT_FILL_FORE_SCHEMECOLOR_INDEX" val="5"/>
  <p:tag name="KSO_WM_UNI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23.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25.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5*l_h_i*1_2_1"/>
  <p:tag name="KSO_WM_TEMPLATE_CATEGORY" val="diagram"/>
  <p:tag name="KSO_WM_TEMPLATE_INDEX" val="20203334"/>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5*l_h_i*1_3_1"/>
  <p:tag name="KSO_WM_TEMPLATE_CATEGORY" val="diagram"/>
  <p:tag name="KSO_WM_TEMPLATE_INDEX" val="20203334"/>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334_5*l_h_i*1_4_1"/>
  <p:tag name="KSO_WM_TEMPLATE_CATEGORY" val="diagram"/>
  <p:tag name="KSO_WM_TEMPLATE_INDEX" val="20203334"/>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5*l_h_i*1_1_2"/>
  <p:tag name="KSO_WM_TEMPLATE_CATEGORY" val="diagram"/>
  <p:tag name="KSO_WM_TEMPLATE_INDEX" val="20203334"/>
  <p:tag name="KSO_WM_UNIT_LAYERLEVEL" val="1_1_1"/>
  <p:tag name="KSO_WM_TAG_VERSION" val="1.0"/>
  <p:tag name="KSO_WM_BEAUTIFY_FLAG" val="#wm#"/>
</p:tagLst>
</file>

<file path=ppt/tags/tag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2*q_i*1_2"/>
  <p:tag name="KSO_WM_UNIT_CLEAR" val="1"/>
  <p:tag name="KSO_WM_UNIT_LAYERLEVEL" val="1_1"/>
  <p:tag name="KSO_WM_DIAGRAM_GROUP_CODE" val="q1-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3334_5*l_h_i*1_5_1"/>
  <p:tag name="KSO_WM_TEMPLATE_CATEGORY" val="diagram"/>
  <p:tag name="KSO_WM_TEMPLATE_INDEX" val="20203334"/>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3334_5*l_h_i*1_6_1"/>
  <p:tag name="KSO_WM_TEMPLATE_CATEGORY" val="diagram"/>
  <p:tag name="KSO_WM_TEMPLATE_INDEX" val="20203334"/>
  <p:tag name="KSO_WM_UNIT_LAYERLEVEL" val="1_1_1"/>
  <p:tag name="KSO_WM_TAG_VERSION" val="1.0"/>
  <p:tag name="KSO_WM_BEAUTIFY_FLAG" val="#wm#"/>
</p:tagLst>
</file>

<file path=ppt/tags/tag32.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5*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3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5*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34.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334_5*l_h_a*1_4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35.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3334_5*l_h_a*1_5_1"/>
  <p:tag name="KSO_WM_TEMPLATE_CATEGORY" val="diagram"/>
  <p:tag name="KSO_WM_TEMPLATE_INDEX" val="20203334"/>
  <p:tag name="KSO_WM_UNIT_LAYERLEVEL" val="1_1_1"/>
  <p:tag name="KSO_WM_TAG_VERSION" val="1.0"/>
  <p:tag name="KSO_WM_BEAUTIFY_FLAG" val="#wm#"/>
  <p:tag name="KSO_WM_UNIT_TEXT_FILL_FORE_SCHEMECOLOR_INDEX" val="8"/>
  <p:tag name="KSO_WM_UNIT_TEXT_FILL_TYPE" val="1"/>
</p:tagLst>
</file>

<file path=ppt/tags/tag36.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3334_5*l_h_a*1_6_1"/>
  <p:tag name="KSO_WM_TEMPLATE_CATEGORY" val="diagram"/>
  <p:tag name="KSO_WM_TEMPLATE_INDEX" val="20203334"/>
  <p:tag name="KSO_WM_UNIT_LAYERLEVEL" val="1_1_1"/>
  <p:tag name="KSO_WM_TAG_VERSION" val="1.0"/>
  <p:tag name="KSO_WM_BEAUTIFY_FLAG" val="#wm#"/>
  <p:tag name="KSO_WM_UNIT_TEXT_FILL_FORE_SCHEMECOLOR_INDEX" val="9"/>
  <p:tag name="KSO_WM_UNIT_TEXT_FILL_TYPE" val="1"/>
</p:tagLst>
</file>

<file path=ppt/tags/tag37.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5*l_h_a*1_1_1"/>
  <p:tag name="KSO_WM_TEMPLATE_CATEGORY" val="diagram"/>
  <p:tag name="KSO_WM_TEMPLATE_INDEX" val="20203334"/>
  <p:tag name="KSO_WM_UNIT_LAYERLEVEL" val="1_1_1"/>
  <p:tag name="KSO_WM_TAG_VERSION" val="1.0"/>
  <p:tag name="KSO_WM_BEAUTIFY_FLAG" val="#wm#"/>
  <p:tag name="KSO_WM_UNIT_TEXT_FILL_FORE_SCHEMECOLOR_INDEX" val="10"/>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5*l_h_i*1_2_2"/>
  <p:tag name="KSO_WM_TEMPLATE_CATEGORY" val="diagram"/>
  <p:tag name="KSO_WM_TEMPLATE_INDEX" val="20203334"/>
  <p:tag name="KSO_WM_UNIT_LAYERLEVEL" val="1_1_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5*l_h_i*1_3_2"/>
  <p:tag name="KSO_WM_TEMPLATE_CATEGORY" val="diagram"/>
  <p:tag name="KSO_WM_TEMPLATE_INDEX" val="20203334"/>
  <p:tag name="KSO_WM_UNIT_LAYERLEVEL" val="1_1_1"/>
  <p:tag name="KSO_WM_TAG_VERSION" val="1.0"/>
  <p:tag name="KSO_WM_BEAUTIFY_FLAG" val="#wm#"/>
</p:tagLst>
</file>

<file path=ppt/tags/tag4.xml><?xml version="1.0" encoding="utf-8"?>
<p:tagLst xmlns:p="http://schemas.openxmlformats.org/presentationml/2006/main">
  <p:tag name="KSO_WM_TAG_VERSION" val="1.0"/>
  <p:tag name="KSO_WM_BEAUTIFY_FLAG" val="#wm#"/>
  <p:tag name="KSO_WM_UNIT_TYPE" val="i"/>
  <p:tag name="KSO_WM_UNIT_ID" val="diagram160114_2*i*5"/>
  <p:tag name="KSO_WM_TEMPLATE_CATEGORY" val="diagram"/>
  <p:tag name="KSO_WM_TEMPLATE_INDEX" val="160114"/>
  <p:tag name="KSO_WM_UNIT_INDEX" val="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334_5*l_h_i*1_4_2"/>
  <p:tag name="KSO_WM_TEMPLATE_CATEGORY" val="diagram"/>
  <p:tag name="KSO_WM_TEMPLATE_INDEX" val="20203334"/>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3334_5*l_h_i*1_5_2"/>
  <p:tag name="KSO_WM_TEMPLATE_CATEGORY" val="diagram"/>
  <p:tag name="KSO_WM_TEMPLATE_INDEX" val="20203334"/>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3334_5*l_h_i*1_6_2"/>
  <p:tag name="KSO_WM_TEMPLATE_CATEGORY" val="diagram"/>
  <p:tag name="KSO_WM_TEMPLATE_INDEX" val="20203334"/>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5*l_h_i*1_1_1"/>
  <p:tag name="KSO_WM_TEMPLATE_CATEGORY" val="diagram"/>
  <p:tag name="KSO_WM_TEMPLATE_INDEX" val="20203334"/>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78812_2*m_i*1_1"/>
  <p:tag name="KSO_WM_TEMPLATE_CATEGORY" val="diagram"/>
  <p:tag name="KSO_WM_TEMPLATE_INDEX" val="20178812"/>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78812_2*m_h_i*1_1_1"/>
  <p:tag name="KSO_WM_TEMPLATE_CATEGORY" val="diagram"/>
  <p:tag name="KSO_WM_TEMPLATE_INDEX" val="20178812"/>
  <p:tag name="KSO_WM_UNIT_LAYERLEVEL" val="1_1_1"/>
  <p:tag name="KSO_WM_TAG_VERSION" val="1.0"/>
  <p:tag name="KSO_WM_BEAUTIFY_FLAG" val="#wm#"/>
  <p:tag name="KSO_WM_UNIT_LINE_FORE_SCHEMECOLOR_INDEX" val="8"/>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78812_2*m_h_i*1_1_2"/>
  <p:tag name="KSO_WM_TEMPLATE_CATEGORY" val="diagram"/>
  <p:tag name="KSO_WM_TEMPLATE_INDEX" val="201788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78812_2*m_h_i*1_1_3"/>
  <p:tag name="KSO_WM_TEMPLATE_CATEGORY" val="diagram"/>
  <p:tag name="KSO_WM_TEMPLATE_INDEX" val="201788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78812_2*m_h_i*1_3_1"/>
  <p:tag name="KSO_WM_TEMPLATE_CATEGORY" val="diagram"/>
  <p:tag name="KSO_WM_TEMPLATE_INDEX" val="20178812"/>
  <p:tag name="KSO_WM_UNIT_LAYERLEVEL" val="1_1_1"/>
  <p:tag name="KSO_WM_TAG_VERSION" val="1.0"/>
  <p:tag name="KSO_WM_BEAUTIFY_FLAG" val="#wm#"/>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78812_2*m_h_i*1_3_3"/>
  <p:tag name="KSO_WM_TEMPLATE_CATEGORY" val="diagram"/>
  <p:tag name="KSO_WM_TEMPLATE_INDEX" val="2017881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2*q_i*1_3"/>
  <p:tag name="KSO_WM_UNIT_CLEAR" val="1"/>
  <p:tag name="KSO_WM_UNIT_LAYERLEVEL" val="1_1"/>
  <p:tag name="KSO_WM_DIAGRAM_GROUP_CODE" val="q1-1"/>
  <p:tag name="KSO_WM_UNIT_FILL_FORE_SCHEMECOLOR_INDEX" val="6"/>
  <p:tag name="KSO_WM_UNI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78812_2*m_h_i*1_3_2"/>
  <p:tag name="KSO_WM_TEMPLATE_CATEGORY" val="diagram"/>
  <p:tag name="KSO_WM_TEMPLATE_INDEX" val="2017881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78812_2*m_h_i*1_2_1"/>
  <p:tag name="KSO_WM_TEMPLATE_CATEGORY" val="diagram"/>
  <p:tag name="KSO_WM_TEMPLATE_INDEX" val="20178812"/>
  <p:tag name="KSO_WM_UNIT_LAYERLEVEL" val="1_1_1"/>
  <p:tag name="KSO_WM_TAG_VERSION" val="1.0"/>
  <p:tag name="KSO_WM_BEAUTIFY_FLAG" val="#wm#"/>
  <p:tag name="KSO_WM_UNIT_LINE_FORE_SCHEMECOLOR_INDEX" val="7"/>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78812_2*m_h_i*1_2_2"/>
  <p:tag name="KSO_WM_TEMPLATE_CATEGORY" val="diagram"/>
  <p:tag name="KSO_WM_TEMPLATE_INDEX" val="2017881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78812_2*m_h_i*1_2_3"/>
  <p:tag name="KSO_WM_TEMPLATE_CATEGORY" val="diagram"/>
  <p:tag name="KSO_WM_TEMPLATE_INDEX" val="2017881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78812_2*m_h_i*1_4_1"/>
  <p:tag name="KSO_WM_TEMPLATE_CATEGORY" val="diagram"/>
  <p:tag name="KSO_WM_TEMPLATE_INDEX" val="20178812"/>
  <p:tag name="KSO_WM_UNIT_LAYERLEVEL" val="1_1_1"/>
  <p:tag name="KSO_WM_TAG_VERSION" val="1.0"/>
  <p:tag name="KSO_WM_BEAUTIFY_FLAG" val="#wm#"/>
  <p:tag name="KSO_WM_UNIT_LINE_FORE_SCHEMECOLOR_INDEX" val="5"/>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78812_2*m_h_i*1_4_2"/>
  <p:tag name="KSO_WM_TEMPLATE_CATEGORY" val="diagram"/>
  <p:tag name="KSO_WM_TEMPLATE_INDEX" val="201788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78812_2*m_h_a*1_1_1"/>
  <p:tag name="KSO_WM_TEMPLATE_CATEGORY" val="diagram"/>
  <p:tag name="KSO_WM_TEMPLATE_INDEX" val="20178812"/>
  <p:tag name="KSO_WM_UNIT_LAYERLEVEL" val="1_1_1"/>
  <p:tag name="KSO_WM_TAG_VERSION" val="1.0"/>
  <p:tag name="KSO_WM_BEAUTIFY_FLAG" val="#wm#"/>
  <p:tag name="KSO_WM_UNIT_PRESET_TEXT" val="添加标题"/>
  <p:tag name="KSO_WM_UNIT_ISNUMDGMTITLE" val="0"/>
</p:tagLst>
</file>

<file path=ppt/tags/tag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78812_2*m_h_a*1_2_1"/>
  <p:tag name="KSO_WM_TEMPLATE_CATEGORY" val="diagram"/>
  <p:tag name="KSO_WM_TEMPLATE_INDEX" val="20178812"/>
  <p:tag name="KSO_WM_UNIT_LAYERLEVEL" val="1_1_1"/>
  <p:tag name="KSO_WM_TAG_VERSION" val="1.0"/>
  <p:tag name="KSO_WM_BEAUTIFY_FLAG" val="#wm#"/>
  <p:tag name="KSO_WM_UNIT_PRESET_TEXT" val="添加标题"/>
  <p:tag name="KSO_WM_UNIT_ISNUMDGMTITLE" val="0"/>
</p:tagLst>
</file>

<file path=ppt/tags/tag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78812_2*m_h_a*1_3_1"/>
  <p:tag name="KSO_WM_TEMPLATE_CATEGORY" val="diagram"/>
  <p:tag name="KSO_WM_TEMPLATE_INDEX" val="20178812"/>
  <p:tag name="KSO_WM_UNIT_LAYERLEVEL" val="1_1_1"/>
  <p:tag name="KSO_WM_TAG_VERSION" val="1.0"/>
  <p:tag name="KSO_WM_BEAUTIFY_FLAG" val="#wm#"/>
  <p:tag name="KSO_WM_UNIT_PRESET_TEXT" val="添加标题"/>
  <p:tag name="KSO_WM_UNIT_ISNUMDGMTITLE" val="0"/>
</p:tagLst>
</file>

<file path=ppt/tags/tag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78812_2*m_h_a*1_4_1"/>
  <p:tag name="KSO_WM_TEMPLATE_CATEGORY" val="diagram"/>
  <p:tag name="KSO_WM_TEMPLATE_INDEX" val="20178812"/>
  <p:tag name="KSO_WM_UNIT_LAYERLEVEL" val="1_1_1"/>
  <p:tag name="KSO_WM_TAG_VERSION" val="1.0"/>
  <p:tag name="KSO_WM_BEAUTIFY_FLAG" val="#wm#"/>
  <p:tag name="KSO_WM_UNIT_PRESET_TEXT" val="添加标题"/>
  <p:tag name="KSO_WM_UNIT_ISNUMDGMTITLE" val="0"/>
</p:tagLst>
</file>

<file path=ppt/tags/tag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2*q_i*1_4"/>
  <p:tag name="KSO_WM_UNIT_CLEAR" val="1"/>
  <p:tag name="KSO_WM_UNIT_LAYERLEVEL" val="1_1"/>
  <p:tag name="KSO_WM_DIAGRAM_GROUP_CODE" val="q1-1"/>
</p:tagLst>
</file>

<file path=ppt/tags/tag60.xml><?xml version="1.0" encoding="utf-8"?>
<p:tagLst xmlns:p="http://schemas.openxmlformats.org/presentationml/2006/main">
  <p:tag name="KSO_WM_UNIT_VALUE" val="82*82"/>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78812_2*m_h_x*1_4_1"/>
  <p:tag name="KSO_WM_TEMPLATE_CATEGORY" val="diagram"/>
  <p:tag name="KSO_WM_TEMPLATE_INDEX" val="2017881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VALUE" val="92*82"/>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78812_2*m_h_x*1_3_1"/>
  <p:tag name="KSO_WM_TEMPLATE_CATEGORY" val="diagram"/>
  <p:tag name="KSO_WM_TEMPLATE_INDEX" val="2017881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VALUE" val="96*82"/>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78812_2*m_h_x*1_2_1"/>
  <p:tag name="KSO_WM_TEMPLATE_CATEGORY" val="diagram"/>
  <p:tag name="KSO_WM_TEMPLATE_INDEX" val="2017881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VALUE" val="82*82"/>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78812_2*m_h_x*1_1_1"/>
  <p:tag name="KSO_WM_TEMPLATE_CATEGORY" val="diagram"/>
  <p:tag name="KSO_WM_TEMPLATE_INDEX" val="2017881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114_2*i*10"/>
  <p:tag name="KSO_WM_TEMPLATE_CATEGORY" val="diagram"/>
  <p:tag name="KSO_WM_TEMPLATE_INDEX" val="160114"/>
  <p:tag name="KSO_WM_UNIT_INDEX" val="10"/>
</p:tagLst>
</file>

<file path=ppt/tags/tag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2*q_i*1_5"/>
  <p:tag name="KSO_WM_UNIT_CLEAR" val="1"/>
  <p:tag name="KSO_WM_UNIT_LAYERLEVEL" val="1_1"/>
  <p:tag name="KSO_WM_DIAGRAM_GROUP_CODE" val="q1-1"/>
  <p:tag name="KSO_WM_UNIT_FILL_FORE_SCHEMECOLOR_INDEX" val="7"/>
  <p:tag name="KSO_WM_UNIT_FILL_TYPE" val="1"/>
</p:tagLst>
</file>

<file path=ppt/tags/tag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2*q_i*1_6"/>
  <p:tag name="KSO_WM_UNIT_CLEAR" val="1"/>
  <p:tag name="KSO_WM_UNIT_LAYERLEVEL" val="1_1"/>
  <p:tag name="KSO_WM_DIAGRAM_GROUP_CODE" val="q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1929</Words>
  <Application>WPS 演示</Application>
  <PresentationFormat>宽屏</PresentationFormat>
  <Paragraphs>104</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Arial</vt:lpstr>
      <vt:lpstr>宋体</vt:lpstr>
      <vt:lpstr>Wingdings</vt:lpstr>
      <vt:lpstr>黑体</vt:lpstr>
      <vt:lpstr>默陌信笺手写体</vt:lpstr>
      <vt:lpstr>Bahnschrift SemiLight</vt:lpstr>
      <vt:lpstr>Calibri</vt:lpstr>
      <vt:lpstr>MS PGothic</vt:lpstr>
      <vt:lpstr>Lato Regular</vt:lpstr>
      <vt:lpstr>Lato</vt:lpstr>
      <vt:lpstr>等线</vt:lpstr>
      <vt:lpstr>微软雅黑</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7</cp:revision>
  <dcterms:created xsi:type="dcterms:W3CDTF">2021-08-07T08:09:00Z</dcterms:created>
  <dcterms:modified xsi:type="dcterms:W3CDTF">2022-03-28T02:36:10Z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25F59FFFFC0E43F4A0EA3B760B3DAA4C</vt:lpwstr>
  </property>
</Properties>
</file>